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7.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8.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9.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30.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Ex1.xml" ContentType="application/vnd.ms-office.chartex+xml"/>
  <Override PartName="/ppt/charts/style3.xml" ContentType="application/vnd.ms-office.chartstyle+xml"/>
  <Override PartName="/ppt/charts/colors3.xml" ContentType="application/vnd.ms-office.chartcolorstyle+xml"/>
  <Override PartName="/ppt/charts/chartEx2.xml" ContentType="application/vnd.ms-office.chartex+xml"/>
  <Override PartName="/ppt/charts/style4.xml" ContentType="application/vnd.ms-office.chartstyle+xml"/>
  <Override PartName="/ppt/charts/colors4.xml" ContentType="application/vnd.ms-office.chartcolorstyle+xml"/>
  <Override PartName="/ppt/charts/chart3.xml" ContentType="application/vnd.openxmlformats-officedocument.drawingml.chart+xml"/>
  <Override PartName="/ppt/charts/style5.xml" ContentType="application/vnd.ms-office.chartstyle+xml"/>
  <Override PartName="/ppt/charts/colors5.xml" ContentType="application/vnd.ms-office.chartcolorstyle+xml"/>
  <Override PartName="/ppt/charts/chart4.xml" ContentType="application/vnd.openxmlformats-officedocument.drawingml.chart+xml"/>
  <Override PartName="/ppt/charts/style6.xml" ContentType="application/vnd.ms-office.chartstyle+xml"/>
  <Override PartName="/ppt/charts/colors6.xml" ContentType="application/vnd.ms-office.chartcolorstyle+xml"/>
  <Override PartName="/ppt/charts/chart5.xml" ContentType="application/vnd.openxmlformats-officedocument.drawingml.chart+xml"/>
  <Override PartName="/ppt/charts/style7.xml" ContentType="application/vnd.ms-office.chartstyle+xml"/>
  <Override PartName="/ppt/charts/colors7.xml" ContentType="application/vnd.ms-office.chartcolorstyle+xml"/>
  <Override PartName="/ppt/charts/chart6.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31.xml" ContentType="application/vnd.openxmlformats-officedocument.presentationml.notesSlide+xml"/>
  <Override PartName="/ppt/charts/chart7.xml" ContentType="application/vnd.openxmlformats-officedocument.drawingml.chart+xml"/>
  <Override PartName="/ppt/charts/style9.xml" ContentType="application/vnd.ms-office.chartstyle+xml"/>
  <Override PartName="/ppt/charts/colors9.xml" ContentType="application/vnd.ms-office.chartcolorstyle+xml"/>
  <Override PartName="/ppt/charts/chart8.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9.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32.xml" ContentType="application/vnd.openxmlformats-officedocument.presentationml.notesSlide+xml"/>
  <Override PartName="/ppt/charts/chart10.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1.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2.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33.xml" ContentType="application/vnd.openxmlformats-officedocument.presentationml.notesSlide+xml"/>
  <Override PartName="/ppt/charts/chart13.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4.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15.xml" ContentType="application/vnd.openxmlformats-officedocument.drawingml.chart+xml"/>
  <Override PartName="/ppt/charts/style17.xml" ContentType="application/vnd.ms-office.chartstyle+xml"/>
  <Override PartName="/ppt/charts/colors17.xml" ContentType="application/vnd.ms-office.chartcolorstyl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708" r:id="rId2"/>
  </p:sldMasterIdLst>
  <p:notesMasterIdLst>
    <p:notesMasterId r:id="rId51"/>
  </p:notesMasterIdLst>
  <p:sldIdLst>
    <p:sldId id="352" r:id="rId3"/>
    <p:sldId id="376" r:id="rId4"/>
    <p:sldId id="353" r:id="rId5"/>
    <p:sldId id="344" r:id="rId6"/>
    <p:sldId id="358" r:id="rId7"/>
    <p:sldId id="381" r:id="rId8"/>
    <p:sldId id="339" r:id="rId9"/>
    <p:sldId id="343" r:id="rId10"/>
    <p:sldId id="340" r:id="rId11"/>
    <p:sldId id="378" r:id="rId12"/>
    <p:sldId id="364" r:id="rId13"/>
    <p:sldId id="380" r:id="rId14"/>
    <p:sldId id="341" r:id="rId15"/>
    <p:sldId id="345" r:id="rId16"/>
    <p:sldId id="306" r:id="rId17"/>
    <p:sldId id="272" r:id="rId18"/>
    <p:sldId id="307" r:id="rId19"/>
    <p:sldId id="273" r:id="rId20"/>
    <p:sldId id="375" r:id="rId21"/>
    <p:sldId id="346" r:id="rId22"/>
    <p:sldId id="347" r:id="rId23"/>
    <p:sldId id="365" r:id="rId24"/>
    <p:sldId id="369" r:id="rId25"/>
    <p:sldId id="348" r:id="rId26"/>
    <p:sldId id="371" r:id="rId27"/>
    <p:sldId id="349" r:id="rId28"/>
    <p:sldId id="370" r:id="rId29"/>
    <p:sldId id="366" r:id="rId30"/>
    <p:sldId id="350" r:id="rId31"/>
    <p:sldId id="351" r:id="rId32"/>
    <p:sldId id="300" r:id="rId33"/>
    <p:sldId id="334" r:id="rId34"/>
    <p:sldId id="335" r:id="rId35"/>
    <p:sldId id="336" r:id="rId36"/>
    <p:sldId id="301" r:id="rId37"/>
    <p:sldId id="313" r:id="rId38"/>
    <p:sldId id="356" r:id="rId39"/>
    <p:sldId id="367" r:id="rId40"/>
    <p:sldId id="373" r:id="rId41"/>
    <p:sldId id="372" r:id="rId42"/>
    <p:sldId id="357" r:id="rId43"/>
    <p:sldId id="355" r:id="rId44"/>
    <p:sldId id="287" r:id="rId45"/>
    <p:sldId id="312" r:id="rId46"/>
    <p:sldId id="289" r:id="rId47"/>
    <p:sldId id="374" r:id="rId48"/>
    <p:sldId id="310" r:id="rId49"/>
    <p:sldId id="377" r:id="rId5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EC84C"/>
    <a:srgbClr val="A4ECBA"/>
    <a:srgbClr val="A41C5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239" autoAdjust="0"/>
    <p:restoredTop sz="87350" autoAdjust="0"/>
  </p:normalViewPr>
  <p:slideViewPr>
    <p:cSldViewPr snapToGrid="0">
      <p:cViewPr varScale="1">
        <p:scale>
          <a:sx n="98" d="100"/>
          <a:sy n="98" d="100"/>
        </p:scale>
        <p:origin x="852" y="84"/>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1253"/>
    </p:cViewPr>
  </p:sorterViewPr>
  <p:notesViewPr>
    <p:cSldViewPr snapToGrid="0">
      <p:cViewPr varScale="1">
        <p:scale>
          <a:sx n="85" d="100"/>
          <a:sy n="85" d="100"/>
        </p:scale>
        <p:origin x="3160" y="7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microsoft.com/office/2015/10/relationships/revisionInfo" Target="revisionInfo.xml"/><Relationship Id="rId8" Type="http://schemas.openxmlformats.org/officeDocument/2006/relationships/slide" Target="slides/slide6.xml"/><Relationship Id="rId51" Type="http://schemas.openxmlformats.org/officeDocument/2006/relationships/notesMaster" Target="notesMasters/notesMaster1.xml"/><Relationship Id="rId3" Type="http://schemas.openxmlformats.org/officeDocument/2006/relationships/slide" Target="slides/slide1.xml"/></Relationships>
</file>

<file path=ppt/charts/_rels/chart1.xml.rels><?xml version="1.0" encoding="UTF-8" standalone="yes"?>
<Relationships xmlns="http://schemas.openxmlformats.org/package/2006/relationships"><Relationship Id="rId3" Type="http://schemas.openxmlformats.org/officeDocument/2006/relationships/oleObject" Target="file:///\\centaur.nhgri.nih.gov\share\dirshare\sbrb\Bonham%20Lab\CRISPR%20Attitudes_Protocol%2017-HG-N081_Study\Data%20Analysis\Feb22_RawData_Results_mostupdated_may11.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file:///C:\Users\persaudan\AppData\Roaming\Microsoft\Excel\Feb22_RawData_Results_mostupdated_may11%20(version%201).xlsb" TargetMode="External"/><Relationship Id="rId2" Type="http://schemas.microsoft.com/office/2011/relationships/chartColorStyle" Target="colors12.xml"/><Relationship Id="rId1" Type="http://schemas.microsoft.com/office/2011/relationships/chartStyle" Target="style12.xml"/></Relationships>
</file>

<file path=ppt/charts/_rels/chart11.xml.rels><?xml version="1.0" encoding="UTF-8" standalone="yes"?>
<Relationships xmlns="http://schemas.openxmlformats.org/package/2006/relationships"><Relationship Id="rId3" Type="http://schemas.openxmlformats.org/officeDocument/2006/relationships/oleObject" Target="file:///C:\Users\persaudan\AppData\Roaming\Microsoft\Excel\Feb22_RawData_Results_mostupdated_may11%20(version%201).xlsb" TargetMode="External"/><Relationship Id="rId2" Type="http://schemas.microsoft.com/office/2011/relationships/chartColorStyle" Target="colors13.xml"/><Relationship Id="rId1" Type="http://schemas.microsoft.com/office/2011/relationships/chartStyle" Target="style13.xml"/></Relationships>
</file>

<file path=ppt/charts/_rels/chart12.xml.rels><?xml version="1.0" encoding="UTF-8" standalone="yes"?>
<Relationships xmlns="http://schemas.openxmlformats.org/package/2006/relationships"><Relationship Id="rId3" Type="http://schemas.openxmlformats.org/officeDocument/2006/relationships/oleObject" Target="file:///C:\Users\persaudan\AppData\Roaming\Microsoft\Excel\Feb22_RawData_Results_mostupdated_may11%20(version%201).xlsb" TargetMode="External"/><Relationship Id="rId2" Type="http://schemas.microsoft.com/office/2011/relationships/chartColorStyle" Target="colors14.xml"/><Relationship Id="rId1" Type="http://schemas.microsoft.com/office/2011/relationships/chartStyle" Target="style14.xml"/></Relationships>
</file>

<file path=ppt/charts/_rels/chart13.xml.rels><?xml version="1.0" encoding="UTF-8" standalone="yes"?>
<Relationships xmlns="http://schemas.openxmlformats.org/package/2006/relationships"><Relationship Id="rId3" Type="http://schemas.openxmlformats.org/officeDocument/2006/relationships/oleObject" Target="file:///C:\Users\persaudan\AppData\Roaming\Microsoft\Excel\Feb22_RawData_Results_mostupdated_may11%20(version%201).xlsb" TargetMode="External"/><Relationship Id="rId2" Type="http://schemas.microsoft.com/office/2011/relationships/chartColorStyle" Target="colors15.xml"/><Relationship Id="rId1" Type="http://schemas.microsoft.com/office/2011/relationships/chartStyle" Target="style15.xml"/></Relationships>
</file>

<file path=ppt/charts/_rels/chart14.xml.rels><?xml version="1.0" encoding="UTF-8" standalone="yes"?>
<Relationships xmlns="http://schemas.openxmlformats.org/package/2006/relationships"><Relationship Id="rId3" Type="http://schemas.openxmlformats.org/officeDocument/2006/relationships/oleObject" Target="file:///C:\Users\persaudan\AppData\Roaming\Microsoft\Excel\Feb22_RawData_Results_mostupdated_may11%20(version%201).xlsb" TargetMode="External"/><Relationship Id="rId2" Type="http://schemas.microsoft.com/office/2011/relationships/chartColorStyle" Target="colors16.xml"/><Relationship Id="rId1" Type="http://schemas.microsoft.com/office/2011/relationships/chartStyle" Target="style16.xml"/></Relationships>
</file>

<file path=ppt/charts/_rels/chart15.xml.rels><?xml version="1.0" encoding="UTF-8" standalone="yes"?>
<Relationships xmlns="http://schemas.openxmlformats.org/package/2006/relationships"><Relationship Id="rId3" Type="http://schemas.openxmlformats.org/officeDocument/2006/relationships/oleObject" Target="file:///C:\Users\persaudan\AppData\Roaming\Microsoft\Excel\Feb22_RawData_Results_mostupdated_may11%20(version%201).xlsb" TargetMode="External"/><Relationship Id="rId2" Type="http://schemas.microsoft.com/office/2011/relationships/chartColorStyle" Target="colors17.xml"/><Relationship Id="rId1" Type="http://schemas.microsoft.com/office/2011/relationships/chartStyle" Target="style17.xml"/></Relationships>
</file>

<file path=ppt/charts/_rels/chart2.xml.rels><?xml version="1.0" encoding="UTF-8" standalone="yes"?>
<Relationships xmlns="http://schemas.openxmlformats.org/package/2006/relationships"><Relationship Id="rId3" Type="http://schemas.openxmlformats.org/officeDocument/2006/relationships/oleObject" Target="file:///\\centaur.nhgri.nih.gov\share\dirshare\sbrb\Bonham%20Lab\CRISPR%20Attitudes_Protocol%2017-HG-N081_Study\Data%20Analysis\Feb22_RawData_Results_mostupdated_may11.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persaudan\AppData\Roaming\Microsoft\Excel\Feb22_RawData_Results_mostupdated_may11%20(version%201).xlsb" TargetMode="External"/><Relationship Id="rId2" Type="http://schemas.microsoft.com/office/2011/relationships/chartColorStyle" Target="colors5.xml"/><Relationship Id="rId1" Type="http://schemas.microsoft.com/office/2011/relationships/chartStyle" Target="style5.xml"/></Relationships>
</file>

<file path=ppt/charts/_rels/chart4.xml.rels><?xml version="1.0" encoding="UTF-8" standalone="yes"?>
<Relationships xmlns="http://schemas.openxmlformats.org/package/2006/relationships"><Relationship Id="rId3" Type="http://schemas.openxmlformats.org/officeDocument/2006/relationships/oleObject" Target="file:///C:\Users\persaudan\AppData\Roaming\Microsoft\Excel\Feb22_RawData_Results_mostupdated_may11%20(version%201).xlsb" TargetMode="External"/><Relationship Id="rId2" Type="http://schemas.microsoft.com/office/2011/relationships/chartColorStyle" Target="colors6.xml"/><Relationship Id="rId1" Type="http://schemas.microsoft.com/office/2011/relationships/chartStyle" Target="style6.xml"/></Relationships>
</file>

<file path=ppt/charts/_rels/chart5.xml.rels><?xml version="1.0" encoding="UTF-8" standalone="yes"?>
<Relationships xmlns="http://schemas.openxmlformats.org/package/2006/relationships"><Relationship Id="rId3" Type="http://schemas.openxmlformats.org/officeDocument/2006/relationships/oleObject" Target="file:///C:\Users\persaudan\AppData\Roaming\Microsoft\Excel\Feb22_RawData_Results_mostupdated_may11%20(version%201).xlsb" TargetMode="External"/><Relationship Id="rId2" Type="http://schemas.microsoft.com/office/2011/relationships/chartColorStyle" Target="colors7.xml"/><Relationship Id="rId1" Type="http://schemas.microsoft.com/office/2011/relationships/chartStyle" Target="style7.xml"/></Relationships>
</file>

<file path=ppt/charts/_rels/chart6.xml.rels><?xml version="1.0" encoding="UTF-8" standalone="yes"?>
<Relationships xmlns="http://schemas.openxmlformats.org/package/2006/relationships"><Relationship Id="rId3" Type="http://schemas.openxmlformats.org/officeDocument/2006/relationships/oleObject" Target="file:///C:\Users\persaudan\AppData\Roaming\Microsoft\Excel\Feb22_RawData_Results_mostupdated_may11%20(version%201).xlsb" TargetMode="External"/><Relationship Id="rId2" Type="http://schemas.microsoft.com/office/2011/relationships/chartColorStyle" Target="colors8.xml"/><Relationship Id="rId1" Type="http://schemas.microsoft.com/office/2011/relationships/chartStyle" Target="style8.xml"/></Relationships>
</file>

<file path=ppt/charts/_rels/chart7.xml.rels><?xml version="1.0" encoding="UTF-8" standalone="yes"?>
<Relationships xmlns="http://schemas.openxmlformats.org/package/2006/relationships"><Relationship Id="rId3" Type="http://schemas.openxmlformats.org/officeDocument/2006/relationships/oleObject" Target="file:///C:\Users\persaudan\AppData\Roaming\Microsoft\Excel\Feb22_RawData_Results_mostupdated_may11%20(version%201).xlsb" TargetMode="External"/><Relationship Id="rId2" Type="http://schemas.microsoft.com/office/2011/relationships/chartColorStyle" Target="colors9.xml"/><Relationship Id="rId1" Type="http://schemas.microsoft.com/office/2011/relationships/chartStyle" Target="style9.xml"/></Relationships>
</file>

<file path=ppt/charts/_rels/chart8.xml.rels><?xml version="1.0" encoding="UTF-8" standalone="yes"?>
<Relationships xmlns="http://schemas.openxmlformats.org/package/2006/relationships"><Relationship Id="rId3" Type="http://schemas.openxmlformats.org/officeDocument/2006/relationships/oleObject" Target="file:///C:\Users\persaudan\AppData\Roaming\Microsoft\Excel\Feb22_RawData_Results_mostupdated_may11%20(version%201).xlsb" TargetMode="External"/><Relationship Id="rId2" Type="http://schemas.microsoft.com/office/2011/relationships/chartColorStyle" Target="colors10.xml"/><Relationship Id="rId1" Type="http://schemas.microsoft.com/office/2011/relationships/chartStyle" Target="style10.xml"/></Relationships>
</file>

<file path=ppt/charts/_rels/chart9.xml.rels><?xml version="1.0" encoding="UTF-8" standalone="yes"?>
<Relationships xmlns="http://schemas.openxmlformats.org/package/2006/relationships"><Relationship Id="rId3" Type="http://schemas.openxmlformats.org/officeDocument/2006/relationships/oleObject" Target="file:///C:\Users\persaudan\AppData\Roaming\Microsoft\Excel\Feb22_RawData_Results_mostupdated_may11%20(version%201).xlsb" TargetMode="External"/><Relationship Id="rId2" Type="http://schemas.microsoft.com/office/2011/relationships/chartColorStyle" Target="colors11.xml"/><Relationship Id="rId1" Type="http://schemas.microsoft.com/office/2011/relationships/chartStyle" Target="style11.xml"/></Relationships>
</file>

<file path=ppt/charts/_rels/chartEx1.xml.rels><?xml version="1.0" encoding="UTF-8" standalone="yes"?>
<Relationships xmlns="http://schemas.openxmlformats.org/package/2006/relationships"><Relationship Id="rId3" Type="http://schemas.microsoft.com/office/2011/relationships/chartColorStyle" Target="colors3.xml"/><Relationship Id="rId2" Type="http://schemas.microsoft.com/office/2011/relationships/chartStyle" Target="style3.xml"/><Relationship Id="rId1" Type="http://schemas.openxmlformats.org/officeDocument/2006/relationships/oleObject" Target="file:///C:\Users\persaudan\AppData\Roaming\Microsoft\Excel\Feb22_RawData_Results_mostupdated_may11%20(version%201).xlsb" TargetMode="External"/></Relationships>
</file>

<file path=ppt/charts/_rels/chartEx2.xml.rels><?xml version="1.0" encoding="UTF-8" standalone="yes"?>
<Relationships xmlns="http://schemas.openxmlformats.org/package/2006/relationships"><Relationship Id="rId3" Type="http://schemas.microsoft.com/office/2011/relationships/chartColorStyle" Target="colors4.xml"/><Relationship Id="rId2" Type="http://schemas.microsoft.com/office/2011/relationships/chartStyle" Target="style4.xml"/><Relationship Id="rId1" Type="http://schemas.openxmlformats.org/officeDocument/2006/relationships/oleObject" Target="file:///C:\Users\persaudan\AppData\Roaming\Microsoft\Excel\Feb22_RawData_Results_mostupdated_may11%20(version%201).xlsb"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cap="all" spc="50" baseline="0">
                <a:solidFill>
                  <a:schemeClr val="tx1"/>
                </a:solidFill>
                <a:latin typeface="+mn-lt"/>
                <a:ea typeface="+mn-ea"/>
                <a:cs typeface="+mn-cs"/>
              </a:defRPr>
            </a:pPr>
            <a:r>
              <a:rPr lang="en-US" sz="1600" dirty="0">
                <a:solidFill>
                  <a:schemeClr val="tx1"/>
                </a:solidFill>
              </a:rPr>
              <a:t>patients</a:t>
            </a:r>
          </a:p>
        </c:rich>
      </c:tx>
      <c:overlay val="0"/>
      <c:spPr>
        <a:noFill/>
        <a:ln>
          <a:noFill/>
        </a:ln>
        <a:effectLst/>
      </c:spPr>
      <c:txPr>
        <a:bodyPr rot="0" spcFirstLastPara="1" vertOverflow="ellipsis" vert="horz" wrap="square" anchor="ctr" anchorCtr="1"/>
        <a:lstStyle/>
        <a:p>
          <a:pPr>
            <a:defRPr sz="1600" b="1" i="0" u="none" strike="noStrike" kern="1200" cap="all" spc="50" baseline="0">
              <a:solidFill>
                <a:schemeClr val="tx1"/>
              </a:solidFill>
              <a:latin typeface="+mn-lt"/>
              <a:ea typeface="+mn-ea"/>
              <a:cs typeface="+mn-cs"/>
            </a:defRPr>
          </a:pPr>
          <a:endParaRPr lang="en-US"/>
        </a:p>
      </c:txPr>
    </c:title>
    <c:autoTitleDeleted val="0"/>
    <c:plotArea>
      <c:layout/>
      <c:doughnutChart>
        <c:varyColors val="1"/>
        <c:ser>
          <c:idx val="0"/>
          <c:order val="0"/>
          <c:tx>
            <c:strRef>
              <c:f>Sheet1!$C$31</c:f>
              <c:strCache>
                <c:ptCount val="1"/>
                <c:pt idx="0">
                  <c:v># of patients</c:v>
                </c:pt>
              </c:strCache>
            </c:strRef>
          </c:tx>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C150-49BF-AF64-17183F556EDB}"/>
              </c:ext>
            </c:extLst>
          </c:dPt>
          <c:dPt>
            <c:idx val="1"/>
            <c:bubble3D val="0"/>
            <c:spPr>
              <a:solidFill>
                <a:schemeClr val="accent3"/>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C150-49BF-AF64-17183F556EDB}"/>
              </c:ext>
            </c:extLst>
          </c:dPt>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Sheet1!$B$32:$B$33</c:f>
              <c:strCache>
                <c:ptCount val="2"/>
                <c:pt idx="0">
                  <c:v>Yes</c:v>
                </c:pt>
                <c:pt idx="1">
                  <c:v>No</c:v>
                </c:pt>
              </c:strCache>
            </c:strRef>
          </c:cat>
          <c:val>
            <c:numRef>
              <c:f>Sheet1!$C$32:$C$33</c:f>
              <c:numCache>
                <c:formatCode>General</c:formatCode>
                <c:ptCount val="2"/>
                <c:pt idx="0">
                  <c:v>20</c:v>
                </c:pt>
                <c:pt idx="1">
                  <c:v>19</c:v>
                </c:pt>
              </c:numCache>
            </c:numRef>
          </c:val>
          <c:extLst>
            <c:ext xmlns:c16="http://schemas.microsoft.com/office/drawing/2014/chart" uri="{C3380CC4-5D6E-409C-BE32-E72D297353CC}">
              <c16:uniqueId val="{00000004-C150-49BF-AF64-17183F556EDB}"/>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b"/>
      <c:overlay val="0"/>
      <c:spPr>
        <a:noFill/>
        <a:ln>
          <a:noFill/>
        </a:ln>
        <a:effectLst/>
      </c:spPr>
      <c:txPr>
        <a:bodyPr rot="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50"/>
      <c:rotY val="0"/>
      <c:depthPercent val="100"/>
      <c:rAngAx val="0"/>
      <c:perspective val="6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dPt>
            <c:idx val="0"/>
            <c:bubble3D val="0"/>
            <c:spPr>
              <a:solidFill>
                <a:schemeClr val="accent1"/>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01-C97E-493B-AFE4-B2703A43A0E9}"/>
              </c:ext>
            </c:extLst>
          </c:dPt>
          <c:dPt>
            <c:idx val="1"/>
            <c:bubble3D val="0"/>
            <c:spPr>
              <a:solidFill>
                <a:schemeClr val="accent2"/>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03-C97E-493B-AFE4-B2703A43A0E9}"/>
              </c:ext>
            </c:extLst>
          </c:dPt>
          <c:dPt>
            <c:idx val="2"/>
            <c:bubble3D val="0"/>
            <c:spPr>
              <a:solidFill>
                <a:schemeClr val="accent3"/>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05-C97E-493B-AFE4-B2703A43A0E9}"/>
              </c:ext>
            </c:extLst>
          </c:dPt>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lt1"/>
                    </a:solidFill>
                    <a:latin typeface="+mn-lt"/>
                    <a:ea typeface="+mn-ea"/>
                    <a:cs typeface="+mn-cs"/>
                  </a:defRPr>
                </a:pPr>
                <a:endParaRPr lang="en-US"/>
              </a:p>
            </c:txPr>
            <c:dLblPos val="inEnd"/>
            <c:showLegendKey val="0"/>
            <c:showVal val="0"/>
            <c:showCatName val="0"/>
            <c:showSerName val="0"/>
            <c:showPercent val="1"/>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extLst>
          </c:dLbls>
          <c:cat>
            <c:strRef>
              <c:f>Sheet1!$C$73:$C$75</c:f>
              <c:strCache>
                <c:ptCount val="3"/>
                <c:pt idx="0">
                  <c:v>Agree</c:v>
                </c:pt>
                <c:pt idx="1">
                  <c:v>Unsure</c:v>
                </c:pt>
                <c:pt idx="2">
                  <c:v>Disagree</c:v>
                </c:pt>
              </c:strCache>
            </c:strRef>
          </c:cat>
          <c:val>
            <c:numRef>
              <c:f>Sheet1!$D$73:$D$75</c:f>
              <c:numCache>
                <c:formatCode>0%</c:formatCode>
                <c:ptCount val="3"/>
                <c:pt idx="0">
                  <c:v>0.37</c:v>
                </c:pt>
                <c:pt idx="1">
                  <c:v>0.46</c:v>
                </c:pt>
                <c:pt idx="2">
                  <c:v>0.17</c:v>
                </c:pt>
              </c:numCache>
            </c:numRef>
          </c:val>
          <c:extLst>
            <c:ext xmlns:c16="http://schemas.microsoft.com/office/drawing/2014/chart" uri="{C3380CC4-5D6E-409C-BE32-E72D297353CC}">
              <c16:uniqueId val="{00000006-C97E-493B-AFE4-B2703A43A0E9}"/>
            </c:ext>
          </c:extLst>
        </c:ser>
        <c:dLbls>
          <c:dLblPos val="inEnd"/>
          <c:showLegendKey val="0"/>
          <c:showVal val="0"/>
          <c:showCatName val="0"/>
          <c:showSerName val="0"/>
          <c:showPercent val="1"/>
          <c:showBubbleSize val="0"/>
          <c:showLeaderLines val="1"/>
        </c:dLbls>
      </c:pie3DChart>
      <c:spPr>
        <a:noFill/>
        <a:ln>
          <a:noFill/>
        </a:ln>
        <a:effectLst/>
      </c:spPr>
    </c:plotArea>
    <c:legend>
      <c:legendPos val="b"/>
      <c:overlay val="0"/>
      <c:spPr>
        <a:solidFill>
          <a:schemeClr val="lt1">
            <a:alpha val="78000"/>
          </a:schemeClr>
        </a:solidFill>
        <a:ln>
          <a:noFill/>
        </a:ln>
        <a:effectLst/>
      </c:spPr>
      <c:txPr>
        <a:bodyPr rot="0" spcFirstLastPara="1" vertOverflow="ellipsis" vert="horz" wrap="square" anchor="ctr" anchorCtr="1"/>
        <a:lstStyle/>
        <a:p>
          <a:pPr>
            <a:defRPr sz="1400" b="0" i="0" u="none" strike="noStrike" kern="1200" baseline="0">
              <a:solidFill>
                <a:schemeClr val="dk1">
                  <a:lumMod val="65000"/>
                  <a:lumOff val="35000"/>
                </a:schemeClr>
              </a:solidFill>
              <a:latin typeface="+mn-lt"/>
              <a:ea typeface="+mn-ea"/>
              <a:cs typeface="+mn-cs"/>
            </a:defRPr>
          </a:pPr>
          <a:endParaRPr lang="en-US"/>
        </a:p>
      </c:txPr>
    </c:legend>
    <c:plotVisOnly val="1"/>
    <c:dispBlanksAs val="gap"/>
    <c:showDLblsOverMax val="0"/>
  </c:chart>
  <c:spPr>
    <a:noFill/>
    <a:ln w="9525" cap="flat" cmpd="sng" algn="ctr">
      <a:noFill/>
      <a:round/>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50"/>
      <c:rotY val="0"/>
      <c:depthPercent val="100"/>
      <c:rAngAx val="0"/>
      <c:perspective val="6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dPt>
            <c:idx val="0"/>
            <c:bubble3D val="0"/>
            <c:spPr>
              <a:solidFill>
                <a:schemeClr val="accent1"/>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01-933C-4EFA-81B0-1CB16B0CB661}"/>
              </c:ext>
            </c:extLst>
          </c:dPt>
          <c:dPt>
            <c:idx val="1"/>
            <c:bubble3D val="0"/>
            <c:spPr>
              <a:solidFill>
                <a:schemeClr val="accent2"/>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03-933C-4EFA-81B0-1CB16B0CB661}"/>
              </c:ext>
            </c:extLst>
          </c:dPt>
          <c:dPt>
            <c:idx val="2"/>
            <c:bubble3D val="0"/>
            <c:spPr>
              <a:solidFill>
                <a:schemeClr val="accent3"/>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05-933C-4EFA-81B0-1CB16B0CB661}"/>
              </c:ext>
            </c:extLst>
          </c:dPt>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lt1"/>
                    </a:solidFill>
                    <a:latin typeface="+mn-lt"/>
                    <a:ea typeface="+mn-ea"/>
                    <a:cs typeface="+mn-cs"/>
                  </a:defRPr>
                </a:pPr>
                <a:endParaRPr lang="en-US"/>
              </a:p>
            </c:txPr>
            <c:dLblPos val="inEnd"/>
            <c:showLegendKey val="0"/>
            <c:showVal val="0"/>
            <c:showCatName val="0"/>
            <c:showSerName val="0"/>
            <c:showPercent val="1"/>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extLst>
          </c:dLbls>
          <c:cat>
            <c:strRef>
              <c:f>Sheet1!$C$80:$C$82</c:f>
              <c:strCache>
                <c:ptCount val="3"/>
                <c:pt idx="0">
                  <c:v>Agree</c:v>
                </c:pt>
                <c:pt idx="1">
                  <c:v>Unsure</c:v>
                </c:pt>
                <c:pt idx="2">
                  <c:v>Disagree</c:v>
                </c:pt>
              </c:strCache>
            </c:strRef>
          </c:cat>
          <c:val>
            <c:numRef>
              <c:f>Sheet1!$D$80:$D$82</c:f>
              <c:numCache>
                <c:formatCode>0%</c:formatCode>
                <c:ptCount val="3"/>
                <c:pt idx="0">
                  <c:v>0.41</c:v>
                </c:pt>
                <c:pt idx="1">
                  <c:v>0.41</c:v>
                </c:pt>
                <c:pt idx="2">
                  <c:v>0.18</c:v>
                </c:pt>
              </c:numCache>
            </c:numRef>
          </c:val>
          <c:extLst>
            <c:ext xmlns:c16="http://schemas.microsoft.com/office/drawing/2014/chart" uri="{C3380CC4-5D6E-409C-BE32-E72D297353CC}">
              <c16:uniqueId val="{00000006-933C-4EFA-81B0-1CB16B0CB661}"/>
            </c:ext>
          </c:extLst>
        </c:ser>
        <c:dLbls>
          <c:dLblPos val="inEnd"/>
          <c:showLegendKey val="0"/>
          <c:showVal val="0"/>
          <c:showCatName val="0"/>
          <c:showSerName val="0"/>
          <c:showPercent val="1"/>
          <c:showBubbleSize val="0"/>
          <c:showLeaderLines val="1"/>
        </c:dLbls>
      </c:pie3DChart>
      <c:spPr>
        <a:noFill/>
        <a:ln>
          <a:noFill/>
        </a:ln>
        <a:effectLst/>
      </c:spPr>
    </c:plotArea>
    <c:legend>
      <c:legendPos val="b"/>
      <c:overlay val="0"/>
      <c:spPr>
        <a:solidFill>
          <a:schemeClr val="lt1">
            <a:alpha val="78000"/>
          </a:schemeClr>
        </a:solidFill>
        <a:ln>
          <a:noFill/>
        </a:ln>
        <a:effectLst/>
      </c:spPr>
      <c:txPr>
        <a:bodyPr rot="0" spcFirstLastPara="1" vertOverflow="ellipsis" vert="horz" wrap="square" anchor="ctr" anchorCtr="1"/>
        <a:lstStyle/>
        <a:p>
          <a:pPr>
            <a:defRPr sz="1400" b="0" i="0" u="none" strike="noStrike" kern="1200" baseline="0">
              <a:solidFill>
                <a:schemeClr val="dk1">
                  <a:lumMod val="65000"/>
                  <a:lumOff val="35000"/>
                </a:schemeClr>
              </a:solidFill>
              <a:latin typeface="+mn-lt"/>
              <a:ea typeface="+mn-ea"/>
              <a:cs typeface="+mn-cs"/>
            </a:defRPr>
          </a:pPr>
          <a:endParaRPr lang="en-US"/>
        </a:p>
      </c:txPr>
    </c:legend>
    <c:plotVisOnly val="1"/>
    <c:dispBlanksAs val="gap"/>
    <c:showDLblsOverMax val="0"/>
  </c:chart>
  <c:spPr>
    <a:noFill/>
    <a:ln w="9525" cap="flat" cmpd="sng" algn="ctr">
      <a:noFill/>
      <a:round/>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50"/>
      <c:rotY val="0"/>
      <c:depthPercent val="100"/>
      <c:rAngAx val="0"/>
      <c:perspective val="6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dPt>
            <c:idx val="0"/>
            <c:bubble3D val="0"/>
            <c:spPr>
              <a:solidFill>
                <a:schemeClr val="accent1"/>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01-7BDC-4115-A3C2-6F247009C9B7}"/>
              </c:ext>
            </c:extLst>
          </c:dPt>
          <c:dPt>
            <c:idx val="1"/>
            <c:bubble3D val="0"/>
            <c:spPr>
              <a:solidFill>
                <a:schemeClr val="accent2"/>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03-7BDC-4115-A3C2-6F247009C9B7}"/>
              </c:ext>
            </c:extLst>
          </c:dPt>
          <c:dPt>
            <c:idx val="2"/>
            <c:bubble3D val="0"/>
            <c:spPr>
              <a:solidFill>
                <a:schemeClr val="accent3"/>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05-7BDC-4115-A3C2-6F247009C9B7}"/>
              </c:ext>
            </c:extLst>
          </c:dPt>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lt1"/>
                    </a:solidFill>
                    <a:latin typeface="+mn-lt"/>
                    <a:ea typeface="+mn-ea"/>
                    <a:cs typeface="+mn-cs"/>
                  </a:defRPr>
                </a:pPr>
                <a:endParaRPr lang="en-US"/>
              </a:p>
            </c:txPr>
            <c:dLblPos val="inEnd"/>
            <c:showLegendKey val="0"/>
            <c:showVal val="0"/>
            <c:showCatName val="0"/>
            <c:showSerName val="0"/>
            <c:showPercent val="1"/>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extLst>
          </c:dLbls>
          <c:cat>
            <c:strRef>
              <c:f>Sheet1!$C$86:$C$88</c:f>
              <c:strCache>
                <c:ptCount val="3"/>
                <c:pt idx="0">
                  <c:v>Agree</c:v>
                </c:pt>
                <c:pt idx="1">
                  <c:v>Unsure</c:v>
                </c:pt>
                <c:pt idx="2">
                  <c:v>Disagree</c:v>
                </c:pt>
              </c:strCache>
            </c:strRef>
          </c:cat>
          <c:val>
            <c:numRef>
              <c:f>Sheet1!$D$86:$D$88</c:f>
              <c:numCache>
                <c:formatCode>0%</c:formatCode>
                <c:ptCount val="3"/>
                <c:pt idx="0">
                  <c:v>0.67</c:v>
                </c:pt>
                <c:pt idx="1">
                  <c:v>0.24</c:v>
                </c:pt>
                <c:pt idx="2">
                  <c:v>0.09</c:v>
                </c:pt>
              </c:numCache>
            </c:numRef>
          </c:val>
          <c:extLst>
            <c:ext xmlns:c16="http://schemas.microsoft.com/office/drawing/2014/chart" uri="{C3380CC4-5D6E-409C-BE32-E72D297353CC}">
              <c16:uniqueId val="{00000006-7BDC-4115-A3C2-6F247009C9B7}"/>
            </c:ext>
          </c:extLst>
        </c:ser>
        <c:dLbls>
          <c:dLblPos val="inEnd"/>
          <c:showLegendKey val="0"/>
          <c:showVal val="0"/>
          <c:showCatName val="0"/>
          <c:showSerName val="0"/>
          <c:showPercent val="1"/>
          <c:showBubbleSize val="0"/>
          <c:showLeaderLines val="1"/>
        </c:dLbls>
      </c:pie3DChart>
      <c:spPr>
        <a:noFill/>
        <a:ln>
          <a:noFill/>
        </a:ln>
        <a:effectLst/>
      </c:spPr>
    </c:plotArea>
    <c:legend>
      <c:legendPos val="b"/>
      <c:overlay val="0"/>
      <c:spPr>
        <a:solidFill>
          <a:schemeClr val="lt1">
            <a:alpha val="78000"/>
          </a:schemeClr>
        </a:solidFill>
        <a:ln>
          <a:noFill/>
        </a:ln>
        <a:effectLst/>
      </c:spPr>
      <c:txPr>
        <a:bodyPr rot="0" spcFirstLastPara="1" vertOverflow="ellipsis" vert="horz" wrap="square" anchor="ctr" anchorCtr="1"/>
        <a:lstStyle/>
        <a:p>
          <a:pPr>
            <a:defRPr sz="1400" b="0" i="0" u="none" strike="noStrike" kern="1200" baseline="0">
              <a:solidFill>
                <a:schemeClr val="dk1">
                  <a:lumMod val="65000"/>
                  <a:lumOff val="35000"/>
                </a:schemeClr>
              </a:solidFill>
              <a:latin typeface="+mn-lt"/>
              <a:ea typeface="+mn-ea"/>
              <a:cs typeface="+mn-cs"/>
            </a:defRPr>
          </a:pPr>
          <a:endParaRPr lang="en-US"/>
        </a:p>
      </c:txPr>
    </c:legend>
    <c:plotVisOnly val="1"/>
    <c:dispBlanksAs val="gap"/>
    <c:showDLblsOverMax val="0"/>
  </c:chart>
  <c:spPr>
    <a:noFill/>
    <a:ln w="9525" cap="flat" cmpd="sng" algn="ctr">
      <a:noFill/>
      <a:round/>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50"/>
      <c:rotY val="0"/>
      <c:depthPercent val="100"/>
      <c:rAngAx val="0"/>
      <c:perspective val="6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dPt>
            <c:idx val="0"/>
            <c:bubble3D val="0"/>
            <c:spPr>
              <a:solidFill>
                <a:schemeClr val="accent1"/>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01-79C6-4E8B-ADCA-75E61994F269}"/>
              </c:ext>
            </c:extLst>
          </c:dPt>
          <c:dPt>
            <c:idx val="1"/>
            <c:bubble3D val="0"/>
            <c:spPr>
              <a:solidFill>
                <a:schemeClr val="accent2"/>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03-79C6-4E8B-ADCA-75E61994F269}"/>
              </c:ext>
            </c:extLst>
          </c:dPt>
          <c:dPt>
            <c:idx val="2"/>
            <c:bubble3D val="0"/>
            <c:spPr>
              <a:solidFill>
                <a:schemeClr val="accent3"/>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05-79C6-4E8B-ADCA-75E61994F269}"/>
              </c:ext>
            </c:extLst>
          </c:dPt>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lt1"/>
                    </a:solidFill>
                    <a:latin typeface="+mn-lt"/>
                    <a:ea typeface="+mn-ea"/>
                    <a:cs typeface="+mn-cs"/>
                  </a:defRPr>
                </a:pPr>
                <a:endParaRPr lang="en-US"/>
              </a:p>
            </c:txPr>
            <c:dLblPos val="inEnd"/>
            <c:showLegendKey val="0"/>
            <c:showVal val="0"/>
            <c:showCatName val="0"/>
            <c:showSerName val="0"/>
            <c:showPercent val="1"/>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extLst>
          </c:dLbls>
          <c:cat>
            <c:strRef>
              <c:f>Sheet1!$C$97:$C$99</c:f>
              <c:strCache>
                <c:ptCount val="3"/>
                <c:pt idx="0">
                  <c:v>Agree</c:v>
                </c:pt>
                <c:pt idx="1">
                  <c:v>Unsure</c:v>
                </c:pt>
                <c:pt idx="2">
                  <c:v>Disagree</c:v>
                </c:pt>
              </c:strCache>
            </c:strRef>
          </c:cat>
          <c:val>
            <c:numRef>
              <c:f>Sheet1!$D$97:$D$99</c:f>
              <c:numCache>
                <c:formatCode>0%</c:formatCode>
                <c:ptCount val="3"/>
                <c:pt idx="0">
                  <c:v>0.56000000000000005</c:v>
                </c:pt>
                <c:pt idx="1">
                  <c:v>0.27</c:v>
                </c:pt>
                <c:pt idx="2">
                  <c:v>0.17</c:v>
                </c:pt>
              </c:numCache>
            </c:numRef>
          </c:val>
          <c:extLst>
            <c:ext xmlns:c16="http://schemas.microsoft.com/office/drawing/2014/chart" uri="{C3380CC4-5D6E-409C-BE32-E72D297353CC}">
              <c16:uniqueId val="{00000006-79C6-4E8B-ADCA-75E61994F269}"/>
            </c:ext>
          </c:extLst>
        </c:ser>
        <c:dLbls>
          <c:dLblPos val="inEnd"/>
          <c:showLegendKey val="0"/>
          <c:showVal val="0"/>
          <c:showCatName val="0"/>
          <c:showSerName val="0"/>
          <c:showPercent val="1"/>
          <c:showBubbleSize val="0"/>
          <c:showLeaderLines val="1"/>
        </c:dLbls>
      </c:pie3DChart>
      <c:spPr>
        <a:noFill/>
        <a:ln>
          <a:noFill/>
        </a:ln>
        <a:effectLst/>
      </c:spPr>
    </c:plotArea>
    <c:legend>
      <c:legendPos val="b"/>
      <c:overlay val="0"/>
      <c:spPr>
        <a:solidFill>
          <a:schemeClr val="lt1">
            <a:alpha val="78000"/>
          </a:schemeClr>
        </a:solidFill>
        <a:ln>
          <a:noFill/>
        </a:ln>
        <a:effectLst/>
      </c:spPr>
      <c:txPr>
        <a:bodyPr rot="0" spcFirstLastPara="1" vertOverflow="ellipsis" vert="horz" wrap="square" anchor="ctr" anchorCtr="1"/>
        <a:lstStyle/>
        <a:p>
          <a:pPr>
            <a:defRPr sz="1400" b="0" i="0" u="none" strike="noStrike" kern="1200" baseline="0">
              <a:solidFill>
                <a:schemeClr val="dk1">
                  <a:lumMod val="65000"/>
                  <a:lumOff val="35000"/>
                </a:schemeClr>
              </a:solidFill>
              <a:latin typeface="+mn-lt"/>
              <a:ea typeface="+mn-ea"/>
              <a:cs typeface="+mn-cs"/>
            </a:defRPr>
          </a:pPr>
          <a:endParaRPr lang="en-US"/>
        </a:p>
      </c:txPr>
    </c:legend>
    <c:plotVisOnly val="1"/>
    <c:dispBlanksAs val="gap"/>
    <c:showDLblsOverMax val="0"/>
  </c:chart>
  <c:spPr>
    <a:noFill/>
    <a:ln w="9525" cap="flat" cmpd="sng" algn="ctr">
      <a:noFill/>
      <a:round/>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50"/>
      <c:rotY val="0"/>
      <c:depthPercent val="100"/>
      <c:rAngAx val="0"/>
      <c:perspective val="6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dPt>
            <c:idx val="0"/>
            <c:bubble3D val="0"/>
            <c:spPr>
              <a:solidFill>
                <a:schemeClr val="accent1"/>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01-7907-4244-8984-B3D7BA4A2B01}"/>
              </c:ext>
            </c:extLst>
          </c:dPt>
          <c:dPt>
            <c:idx val="1"/>
            <c:bubble3D val="0"/>
            <c:spPr>
              <a:solidFill>
                <a:schemeClr val="accent2"/>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03-7907-4244-8984-B3D7BA4A2B01}"/>
              </c:ext>
            </c:extLst>
          </c:dPt>
          <c:dPt>
            <c:idx val="2"/>
            <c:bubble3D val="0"/>
            <c:spPr>
              <a:solidFill>
                <a:schemeClr val="accent3"/>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05-7907-4244-8984-B3D7BA4A2B01}"/>
              </c:ext>
            </c:extLst>
          </c:dPt>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lt1"/>
                    </a:solidFill>
                    <a:latin typeface="+mn-lt"/>
                    <a:ea typeface="+mn-ea"/>
                    <a:cs typeface="+mn-cs"/>
                  </a:defRPr>
                </a:pPr>
                <a:endParaRPr lang="en-US"/>
              </a:p>
            </c:txPr>
            <c:dLblPos val="inEnd"/>
            <c:showLegendKey val="0"/>
            <c:showVal val="0"/>
            <c:showCatName val="0"/>
            <c:showSerName val="0"/>
            <c:showPercent val="1"/>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extLst>
          </c:dLbls>
          <c:cat>
            <c:strRef>
              <c:f>Sheet1!$G$97:$G$99</c:f>
              <c:strCache>
                <c:ptCount val="3"/>
                <c:pt idx="0">
                  <c:v>Agree</c:v>
                </c:pt>
                <c:pt idx="1">
                  <c:v>Unsure</c:v>
                </c:pt>
                <c:pt idx="2">
                  <c:v>Disagree</c:v>
                </c:pt>
              </c:strCache>
            </c:strRef>
          </c:cat>
          <c:val>
            <c:numRef>
              <c:f>Sheet1!$H$97:$H$99</c:f>
              <c:numCache>
                <c:formatCode>0%</c:formatCode>
                <c:ptCount val="3"/>
                <c:pt idx="0">
                  <c:v>0.53</c:v>
                </c:pt>
                <c:pt idx="1">
                  <c:v>0.19</c:v>
                </c:pt>
                <c:pt idx="2">
                  <c:v>0.38</c:v>
                </c:pt>
              </c:numCache>
            </c:numRef>
          </c:val>
          <c:extLst>
            <c:ext xmlns:c16="http://schemas.microsoft.com/office/drawing/2014/chart" uri="{C3380CC4-5D6E-409C-BE32-E72D297353CC}">
              <c16:uniqueId val="{00000006-7907-4244-8984-B3D7BA4A2B01}"/>
            </c:ext>
          </c:extLst>
        </c:ser>
        <c:dLbls>
          <c:dLblPos val="inEnd"/>
          <c:showLegendKey val="0"/>
          <c:showVal val="0"/>
          <c:showCatName val="0"/>
          <c:showSerName val="0"/>
          <c:showPercent val="1"/>
          <c:showBubbleSize val="0"/>
          <c:showLeaderLines val="1"/>
        </c:dLbls>
      </c:pie3DChart>
      <c:spPr>
        <a:noFill/>
        <a:ln>
          <a:noFill/>
        </a:ln>
        <a:effectLst/>
      </c:spPr>
    </c:plotArea>
    <c:legend>
      <c:legendPos val="b"/>
      <c:overlay val="0"/>
      <c:spPr>
        <a:solidFill>
          <a:schemeClr val="lt1">
            <a:alpha val="78000"/>
          </a:schemeClr>
        </a:solidFill>
        <a:ln>
          <a:noFill/>
        </a:ln>
        <a:effectLst/>
      </c:spPr>
      <c:txPr>
        <a:bodyPr rot="0" spcFirstLastPara="1" vertOverflow="ellipsis" vert="horz" wrap="square" anchor="ctr" anchorCtr="1"/>
        <a:lstStyle/>
        <a:p>
          <a:pPr>
            <a:defRPr sz="1400" b="0" i="0" u="none" strike="noStrike" kern="1200" baseline="0">
              <a:solidFill>
                <a:schemeClr val="dk1">
                  <a:lumMod val="65000"/>
                  <a:lumOff val="35000"/>
                </a:schemeClr>
              </a:solidFill>
              <a:latin typeface="+mn-lt"/>
              <a:ea typeface="+mn-ea"/>
              <a:cs typeface="+mn-cs"/>
            </a:defRPr>
          </a:pPr>
          <a:endParaRPr lang="en-US"/>
        </a:p>
      </c:txPr>
    </c:legend>
    <c:plotVisOnly val="1"/>
    <c:dispBlanksAs val="gap"/>
    <c:showDLblsOverMax val="0"/>
  </c:chart>
  <c:spPr>
    <a:noFill/>
    <a:ln w="9525" cap="flat" cmpd="sng" algn="ctr">
      <a:noFill/>
      <a:round/>
    </a:ln>
    <a:effectLst/>
  </c:spPr>
  <c:txPr>
    <a:bodyPr/>
    <a:lstStyle/>
    <a:p>
      <a:pPr>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50"/>
      <c:rotY val="0"/>
      <c:depthPercent val="100"/>
      <c:rAngAx val="0"/>
      <c:perspective val="6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dPt>
            <c:idx val="0"/>
            <c:bubble3D val="0"/>
            <c:spPr>
              <a:solidFill>
                <a:schemeClr val="accent1"/>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01-4619-4C12-BD4D-90B48FB4A179}"/>
              </c:ext>
            </c:extLst>
          </c:dPt>
          <c:dPt>
            <c:idx val="1"/>
            <c:bubble3D val="0"/>
            <c:spPr>
              <a:solidFill>
                <a:schemeClr val="accent2"/>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03-4619-4C12-BD4D-90B48FB4A179}"/>
              </c:ext>
            </c:extLst>
          </c:dPt>
          <c:dPt>
            <c:idx val="2"/>
            <c:bubble3D val="0"/>
            <c:spPr>
              <a:solidFill>
                <a:schemeClr val="accent3"/>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05-4619-4C12-BD4D-90B48FB4A179}"/>
              </c:ext>
            </c:extLst>
          </c:dPt>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lt1"/>
                    </a:solidFill>
                    <a:latin typeface="+mn-lt"/>
                    <a:ea typeface="+mn-ea"/>
                    <a:cs typeface="+mn-cs"/>
                  </a:defRPr>
                </a:pPr>
                <a:endParaRPr lang="en-US"/>
              </a:p>
            </c:txPr>
            <c:dLblPos val="inEnd"/>
            <c:showLegendKey val="0"/>
            <c:showVal val="0"/>
            <c:showCatName val="0"/>
            <c:showSerName val="0"/>
            <c:showPercent val="1"/>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extLst>
          </c:dLbls>
          <c:cat>
            <c:strRef>
              <c:f>Sheet1!$K$97:$K$99</c:f>
              <c:strCache>
                <c:ptCount val="3"/>
                <c:pt idx="0">
                  <c:v>Agree</c:v>
                </c:pt>
                <c:pt idx="1">
                  <c:v>Unsure</c:v>
                </c:pt>
                <c:pt idx="2">
                  <c:v>Disagree</c:v>
                </c:pt>
              </c:strCache>
            </c:strRef>
          </c:cat>
          <c:val>
            <c:numRef>
              <c:f>Sheet1!$L$97:$L$99</c:f>
              <c:numCache>
                <c:formatCode>0%</c:formatCode>
                <c:ptCount val="3"/>
                <c:pt idx="0">
                  <c:v>0.43</c:v>
                </c:pt>
                <c:pt idx="1">
                  <c:v>0.26</c:v>
                </c:pt>
                <c:pt idx="2">
                  <c:v>0.21</c:v>
                </c:pt>
              </c:numCache>
            </c:numRef>
          </c:val>
          <c:extLst>
            <c:ext xmlns:c16="http://schemas.microsoft.com/office/drawing/2014/chart" uri="{C3380CC4-5D6E-409C-BE32-E72D297353CC}">
              <c16:uniqueId val="{00000006-4619-4C12-BD4D-90B48FB4A179}"/>
            </c:ext>
          </c:extLst>
        </c:ser>
        <c:dLbls>
          <c:dLblPos val="inEnd"/>
          <c:showLegendKey val="0"/>
          <c:showVal val="0"/>
          <c:showCatName val="0"/>
          <c:showSerName val="0"/>
          <c:showPercent val="1"/>
          <c:showBubbleSize val="0"/>
          <c:showLeaderLines val="1"/>
        </c:dLbls>
      </c:pie3DChart>
      <c:spPr>
        <a:noFill/>
        <a:ln>
          <a:noFill/>
        </a:ln>
        <a:effectLst/>
      </c:spPr>
    </c:plotArea>
    <c:legend>
      <c:legendPos val="b"/>
      <c:overlay val="0"/>
      <c:spPr>
        <a:solidFill>
          <a:schemeClr val="lt1">
            <a:alpha val="78000"/>
          </a:schemeClr>
        </a:solidFill>
        <a:ln>
          <a:noFill/>
        </a:ln>
        <a:effectLst/>
      </c:spPr>
      <c:txPr>
        <a:bodyPr rot="0" spcFirstLastPara="1" vertOverflow="ellipsis" vert="horz" wrap="square" anchor="ctr" anchorCtr="1"/>
        <a:lstStyle/>
        <a:p>
          <a:pPr>
            <a:defRPr sz="1400" b="0" i="0" u="none" strike="noStrike" kern="1200" baseline="0">
              <a:solidFill>
                <a:schemeClr val="dk1">
                  <a:lumMod val="65000"/>
                  <a:lumOff val="35000"/>
                </a:schemeClr>
              </a:solidFill>
              <a:latin typeface="+mn-lt"/>
              <a:ea typeface="+mn-ea"/>
              <a:cs typeface="+mn-cs"/>
            </a:defRPr>
          </a:pPr>
          <a:endParaRPr lang="en-US"/>
        </a:p>
      </c:txPr>
    </c:legend>
    <c:plotVisOnly val="1"/>
    <c:dispBlanksAs val="gap"/>
    <c:showDLblsOverMax val="0"/>
  </c:chart>
  <c:spPr>
    <a:noFill/>
    <a:ln w="9525" cap="flat" cmpd="sng" algn="ctr">
      <a:noFill/>
      <a:round/>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600" b="1" i="0" u="none" strike="noStrike" kern="1200" cap="all" spc="50" baseline="0">
              <a:solidFill>
                <a:schemeClr val="tx1"/>
              </a:solidFill>
              <a:latin typeface="+mn-lt"/>
              <a:ea typeface="+mn-ea"/>
              <a:cs typeface="+mn-cs"/>
            </a:defRPr>
          </a:pPr>
          <a:endParaRPr lang="en-US"/>
        </a:p>
      </c:txPr>
    </c:title>
    <c:autoTitleDeleted val="0"/>
    <c:plotArea>
      <c:layout/>
      <c:doughnutChart>
        <c:varyColors val="1"/>
        <c:ser>
          <c:idx val="0"/>
          <c:order val="0"/>
          <c:tx>
            <c:strRef>
              <c:f>Sheet1!$C$35</c:f>
              <c:strCache>
                <c:ptCount val="1"/>
                <c:pt idx="0">
                  <c:v>Parents</c:v>
                </c:pt>
              </c:strCache>
            </c:strRef>
          </c:tx>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47B3-4AA6-8949-61A5E9E15E5E}"/>
              </c:ext>
            </c:extLst>
          </c:dPt>
          <c:dPt>
            <c:idx val="1"/>
            <c:bubble3D val="0"/>
            <c:spPr>
              <a:solidFill>
                <a:schemeClr val="accent3"/>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47B3-4AA6-8949-61A5E9E15E5E}"/>
              </c:ext>
            </c:extLst>
          </c:dPt>
          <c:dLbls>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Sheet1!$B$36:$B$37</c:f>
              <c:strCache>
                <c:ptCount val="2"/>
                <c:pt idx="0">
                  <c:v>Yes</c:v>
                </c:pt>
                <c:pt idx="1">
                  <c:v>No</c:v>
                </c:pt>
              </c:strCache>
            </c:strRef>
          </c:cat>
          <c:val>
            <c:numRef>
              <c:f>Sheet1!$C$36:$C$37</c:f>
              <c:numCache>
                <c:formatCode>General</c:formatCode>
                <c:ptCount val="2"/>
                <c:pt idx="0">
                  <c:v>9</c:v>
                </c:pt>
                <c:pt idx="1">
                  <c:v>30</c:v>
                </c:pt>
              </c:numCache>
            </c:numRef>
          </c:val>
          <c:extLst>
            <c:ext xmlns:c16="http://schemas.microsoft.com/office/drawing/2014/chart" uri="{C3380CC4-5D6E-409C-BE32-E72D297353CC}">
              <c16:uniqueId val="{00000004-47B3-4AA6-8949-61A5E9E15E5E}"/>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b"/>
      <c:overlay val="0"/>
      <c:spPr>
        <a:noFill/>
        <a:ln>
          <a:noFill/>
        </a:ln>
        <a:effectLst/>
      </c:spPr>
      <c:txPr>
        <a:bodyPr rot="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spc="0" baseline="0">
                <a:solidFill>
                  <a:schemeClr val="tx1"/>
                </a:solidFill>
                <a:latin typeface="+mn-lt"/>
                <a:ea typeface="+mn-ea"/>
                <a:cs typeface="+mn-cs"/>
              </a:defRPr>
            </a:pPr>
            <a:r>
              <a:rPr lang="en-US" sz="1800" b="1" dirty="0">
                <a:solidFill>
                  <a:schemeClr val="tx1"/>
                </a:solidFill>
              </a:rPr>
              <a:t>Motivators</a:t>
            </a:r>
            <a:r>
              <a:rPr lang="en-US" sz="1800" b="1" baseline="0" dirty="0">
                <a:solidFill>
                  <a:schemeClr val="tx1"/>
                </a:solidFill>
              </a:rPr>
              <a:t> to Future Gene Editing CT Participation                                                                   (% citing moderate/strong reason)</a:t>
            </a:r>
            <a:endParaRPr lang="en-US" sz="1800" b="1" dirty="0">
              <a:solidFill>
                <a:schemeClr val="tx1"/>
              </a:solidFill>
            </a:endParaRPr>
          </a:p>
        </c:rich>
      </c:tx>
      <c:overlay val="0"/>
      <c:spPr>
        <a:noFill/>
        <a:ln>
          <a:noFill/>
        </a:ln>
        <a:effectLst/>
      </c:spPr>
      <c:txPr>
        <a:bodyPr rot="0" spcFirstLastPara="1" vertOverflow="ellipsis" vert="horz" wrap="square" anchor="ctr" anchorCtr="1"/>
        <a:lstStyle/>
        <a:p>
          <a:pPr>
            <a:defRPr sz="1800" b="1" i="0" u="none" strike="noStrike" kern="1200" spc="0" baseline="0">
              <a:solidFill>
                <a:schemeClr val="tx1"/>
              </a:solidFill>
              <a:latin typeface="+mn-lt"/>
              <a:ea typeface="+mn-ea"/>
              <a:cs typeface="+mn-cs"/>
            </a:defRPr>
          </a:pPr>
          <a:endParaRPr lang="en-US"/>
        </a:p>
      </c:txPr>
    </c:title>
    <c:autoTitleDeleted val="0"/>
    <c:plotArea>
      <c:layout/>
      <c:barChart>
        <c:barDir val="col"/>
        <c:grouping val="clustered"/>
        <c:varyColors val="0"/>
        <c:ser>
          <c:idx val="0"/>
          <c:order val="0"/>
          <c:tx>
            <c:strRef>
              <c:f>Sheet1!$I$37</c:f>
              <c:strCache>
                <c:ptCount val="1"/>
                <c:pt idx="0">
                  <c:v>Patients (N=32)</c:v>
                </c:pt>
              </c:strCache>
            </c:strRef>
          </c:tx>
          <c:spPr>
            <a:solidFill>
              <a:srgbClr val="C0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Sheet1!$H$38:$H$39</c:f>
              <c:strCache>
                <c:ptCount val="2"/>
                <c:pt idx="0">
                  <c:v>Help other patients with SCD</c:v>
                </c:pt>
                <c:pt idx="1">
                  <c:v>Contribute to science</c:v>
                </c:pt>
              </c:strCache>
            </c:strRef>
          </c:cat>
          <c:val>
            <c:numRef>
              <c:f>Sheet1!$I$38:$I$39</c:f>
              <c:numCache>
                <c:formatCode>0%</c:formatCode>
                <c:ptCount val="2"/>
                <c:pt idx="0">
                  <c:v>0.96</c:v>
                </c:pt>
                <c:pt idx="1">
                  <c:v>0.48</c:v>
                </c:pt>
              </c:numCache>
            </c:numRef>
          </c:val>
          <c:extLst>
            <c:ext xmlns:c16="http://schemas.microsoft.com/office/drawing/2014/chart" uri="{C3380CC4-5D6E-409C-BE32-E72D297353CC}">
              <c16:uniqueId val="{00000000-B40D-44D4-A08D-AD15B8596220}"/>
            </c:ext>
          </c:extLst>
        </c:ser>
        <c:ser>
          <c:idx val="1"/>
          <c:order val="1"/>
          <c:tx>
            <c:strRef>
              <c:f>Sheet1!$J$37</c:f>
              <c:strCache>
                <c:ptCount val="1"/>
                <c:pt idx="0">
                  <c:v>Parents (N=31)</c:v>
                </c:pt>
              </c:strCache>
            </c:strRef>
          </c:tx>
          <c:spPr>
            <a:solidFill>
              <a:srgbClr val="0070C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Sheet1!$H$38:$H$39</c:f>
              <c:strCache>
                <c:ptCount val="2"/>
                <c:pt idx="0">
                  <c:v>Help other patients with SCD</c:v>
                </c:pt>
                <c:pt idx="1">
                  <c:v>Contribute to science</c:v>
                </c:pt>
              </c:strCache>
            </c:strRef>
          </c:cat>
          <c:val>
            <c:numRef>
              <c:f>Sheet1!$J$38:$J$39</c:f>
              <c:numCache>
                <c:formatCode>0%</c:formatCode>
                <c:ptCount val="2"/>
                <c:pt idx="0">
                  <c:v>0.84</c:v>
                </c:pt>
                <c:pt idx="1">
                  <c:v>0.68</c:v>
                </c:pt>
              </c:numCache>
            </c:numRef>
          </c:val>
          <c:extLst>
            <c:ext xmlns:c16="http://schemas.microsoft.com/office/drawing/2014/chart" uri="{C3380CC4-5D6E-409C-BE32-E72D297353CC}">
              <c16:uniqueId val="{00000001-B40D-44D4-A08D-AD15B8596220}"/>
            </c:ext>
          </c:extLst>
        </c:ser>
        <c:ser>
          <c:idx val="2"/>
          <c:order val="2"/>
          <c:tx>
            <c:strRef>
              <c:f>Sheet1!$K$37</c:f>
              <c:strCache>
                <c:ptCount val="1"/>
                <c:pt idx="0">
                  <c:v>Physicians (N=17)</c:v>
                </c:pt>
              </c:strCache>
            </c:strRef>
          </c:tx>
          <c:spPr>
            <a:solidFill>
              <a:srgbClr val="FFC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Sheet1!$H$38:$H$39</c:f>
              <c:strCache>
                <c:ptCount val="2"/>
                <c:pt idx="0">
                  <c:v>Help other patients with SCD</c:v>
                </c:pt>
                <c:pt idx="1">
                  <c:v>Contribute to science</c:v>
                </c:pt>
              </c:strCache>
            </c:strRef>
          </c:cat>
          <c:val>
            <c:numRef>
              <c:f>Sheet1!$K$38:$K$39</c:f>
              <c:numCache>
                <c:formatCode>0%</c:formatCode>
                <c:ptCount val="2"/>
                <c:pt idx="0">
                  <c:v>0.76</c:v>
                </c:pt>
                <c:pt idx="1">
                  <c:v>0.64</c:v>
                </c:pt>
              </c:numCache>
            </c:numRef>
          </c:val>
          <c:extLst>
            <c:ext xmlns:c16="http://schemas.microsoft.com/office/drawing/2014/chart" uri="{C3380CC4-5D6E-409C-BE32-E72D297353CC}">
              <c16:uniqueId val="{00000002-B40D-44D4-A08D-AD15B8596220}"/>
            </c:ext>
          </c:extLst>
        </c:ser>
        <c:dLbls>
          <c:dLblPos val="inEnd"/>
          <c:showLegendKey val="0"/>
          <c:showVal val="1"/>
          <c:showCatName val="0"/>
          <c:showSerName val="0"/>
          <c:showPercent val="0"/>
          <c:showBubbleSize val="0"/>
        </c:dLbls>
        <c:gapWidth val="300"/>
        <c:axId val="594476568"/>
        <c:axId val="594482800"/>
      </c:barChart>
      <c:catAx>
        <c:axId val="5944765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crossAx val="594482800"/>
        <c:crosses val="autoZero"/>
        <c:auto val="1"/>
        <c:lblAlgn val="ctr"/>
        <c:lblOffset val="100"/>
        <c:noMultiLvlLbl val="0"/>
      </c:catAx>
      <c:valAx>
        <c:axId val="594482800"/>
        <c:scaling>
          <c:orientation val="minMax"/>
          <c:max val="1"/>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title>
          <c:tx>
            <c:rich>
              <a:bodyPr rot="-5400000" spcFirstLastPara="1" vertOverflow="ellipsis" vert="horz" wrap="square" anchor="ctr" anchorCtr="1"/>
              <a:lstStyle/>
              <a:p>
                <a:pPr>
                  <a:defRPr sz="1400" b="1" i="0" u="none" strike="noStrike" kern="1200" baseline="0">
                    <a:solidFill>
                      <a:schemeClr val="tx1"/>
                    </a:solidFill>
                    <a:latin typeface="+mn-lt"/>
                    <a:ea typeface="+mn-ea"/>
                    <a:cs typeface="+mn-cs"/>
                  </a:defRPr>
                </a:pPr>
                <a:r>
                  <a:rPr lang="en-US" sz="1400" b="1" dirty="0">
                    <a:solidFill>
                      <a:schemeClr val="tx1"/>
                    </a:solidFill>
                  </a:rPr>
                  <a:t>Percentage</a:t>
                </a:r>
              </a:p>
            </c:rich>
          </c:tx>
          <c:overlay val="0"/>
          <c:spPr>
            <a:noFill/>
            <a:ln>
              <a:noFill/>
            </a:ln>
            <a:effectLst/>
          </c:spPr>
          <c:txPr>
            <a:bodyPr rot="-540000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title>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crossAx val="594476568"/>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en-US"/>
        </a:p>
      </c:txPr>
    </c:legend>
    <c:plotVisOnly val="1"/>
    <c:dispBlanksAs val="gap"/>
    <c:showDLblsOverMax val="0"/>
  </c:chart>
  <c:spPr>
    <a:noFill/>
    <a:ln w="12700">
      <a:solidFill>
        <a:schemeClr val="tx1"/>
      </a:solid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r>
              <a:rPr lang="en-US" sz="1800" b="1" i="0" baseline="0" dirty="0">
                <a:solidFill>
                  <a:schemeClr val="tx1"/>
                </a:solidFill>
                <a:effectLst/>
              </a:rPr>
              <a:t>Motivators to Future Gene Editing CT Participation                                                                   (% citing moderate/strong reason)</a:t>
            </a:r>
            <a:endParaRPr lang="en-US" dirty="0">
              <a:solidFill>
                <a:schemeClr val="tx1"/>
              </a:solidFill>
              <a:effectLst/>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endParaRPr lang="en-US"/>
        </a:p>
      </c:txPr>
    </c:title>
    <c:autoTitleDeleted val="0"/>
    <c:plotArea>
      <c:layout/>
      <c:barChart>
        <c:barDir val="col"/>
        <c:grouping val="clustered"/>
        <c:varyColors val="0"/>
        <c:ser>
          <c:idx val="0"/>
          <c:order val="0"/>
          <c:tx>
            <c:v>Patients (N=32)</c:v>
          </c:tx>
          <c:spPr>
            <a:solidFill>
              <a:srgbClr val="C0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Sheet1!$H$40:$H$41</c:f>
              <c:strCache>
                <c:ptCount val="2"/>
                <c:pt idx="0">
                  <c:v>Better to act than wait for SCD to worsen</c:v>
                </c:pt>
                <c:pt idx="1">
                  <c:v>Hope that it would help </c:v>
                </c:pt>
              </c:strCache>
            </c:strRef>
          </c:cat>
          <c:val>
            <c:numRef>
              <c:f>Sheet1!$I$40:$I$41</c:f>
              <c:numCache>
                <c:formatCode>0%</c:formatCode>
                <c:ptCount val="2"/>
                <c:pt idx="0">
                  <c:v>0.88</c:v>
                </c:pt>
                <c:pt idx="1">
                  <c:v>0.96</c:v>
                </c:pt>
              </c:numCache>
            </c:numRef>
          </c:val>
          <c:extLst>
            <c:ext xmlns:c16="http://schemas.microsoft.com/office/drawing/2014/chart" uri="{C3380CC4-5D6E-409C-BE32-E72D297353CC}">
              <c16:uniqueId val="{00000000-AF91-4F8F-91FE-08BF3CF5BE0B}"/>
            </c:ext>
          </c:extLst>
        </c:ser>
        <c:ser>
          <c:idx val="1"/>
          <c:order val="1"/>
          <c:tx>
            <c:v>Parents (N=31)</c:v>
          </c:tx>
          <c:spPr>
            <a:solidFill>
              <a:srgbClr val="0070C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Sheet1!$H$40:$H$41</c:f>
              <c:strCache>
                <c:ptCount val="2"/>
                <c:pt idx="0">
                  <c:v>Better to act than wait for SCD to worsen</c:v>
                </c:pt>
                <c:pt idx="1">
                  <c:v>Hope that it would help </c:v>
                </c:pt>
              </c:strCache>
            </c:strRef>
          </c:cat>
          <c:val>
            <c:numRef>
              <c:f>Sheet1!$J$40:$J$41</c:f>
              <c:numCache>
                <c:formatCode>0%</c:formatCode>
                <c:ptCount val="2"/>
                <c:pt idx="0">
                  <c:v>0.84</c:v>
                </c:pt>
                <c:pt idx="1">
                  <c:v>0.94</c:v>
                </c:pt>
              </c:numCache>
            </c:numRef>
          </c:val>
          <c:extLst>
            <c:ext xmlns:c16="http://schemas.microsoft.com/office/drawing/2014/chart" uri="{C3380CC4-5D6E-409C-BE32-E72D297353CC}">
              <c16:uniqueId val="{00000001-AF91-4F8F-91FE-08BF3CF5BE0B}"/>
            </c:ext>
          </c:extLst>
        </c:ser>
        <c:ser>
          <c:idx val="2"/>
          <c:order val="2"/>
          <c:tx>
            <c:v>Physicians (N=17)</c:v>
          </c:tx>
          <c:spPr>
            <a:solidFill>
              <a:srgbClr val="FFC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Sheet1!$H$40:$H$41</c:f>
              <c:strCache>
                <c:ptCount val="2"/>
                <c:pt idx="0">
                  <c:v>Better to act than wait for SCD to worsen</c:v>
                </c:pt>
                <c:pt idx="1">
                  <c:v>Hope that it would help </c:v>
                </c:pt>
              </c:strCache>
            </c:strRef>
          </c:cat>
          <c:val>
            <c:numRef>
              <c:f>Sheet1!$K$40:$K$41</c:f>
              <c:numCache>
                <c:formatCode>0%</c:formatCode>
                <c:ptCount val="2"/>
                <c:pt idx="0">
                  <c:v>0.64</c:v>
                </c:pt>
                <c:pt idx="1">
                  <c:v>0.88</c:v>
                </c:pt>
              </c:numCache>
            </c:numRef>
          </c:val>
          <c:extLst>
            <c:ext xmlns:c16="http://schemas.microsoft.com/office/drawing/2014/chart" uri="{C3380CC4-5D6E-409C-BE32-E72D297353CC}">
              <c16:uniqueId val="{00000002-AF91-4F8F-91FE-08BF3CF5BE0B}"/>
            </c:ext>
          </c:extLst>
        </c:ser>
        <c:dLbls>
          <c:dLblPos val="inEnd"/>
          <c:showLegendKey val="0"/>
          <c:showVal val="1"/>
          <c:showCatName val="0"/>
          <c:showSerName val="0"/>
          <c:showPercent val="0"/>
          <c:showBubbleSize val="0"/>
        </c:dLbls>
        <c:gapWidth val="150"/>
        <c:axId val="592985320"/>
        <c:axId val="592986304"/>
      </c:barChart>
      <c:catAx>
        <c:axId val="5929853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crossAx val="592986304"/>
        <c:crosses val="autoZero"/>
        <c:auto val="1"/>
        <c:lblAlgn val="ctr"/>
        <c:lblOffset val="100"/>
        <c:noMultiLvlLbl val="0"/>
      </c:catAx>
      <c:valAx>
        <c:axId val="592986304"/>
        <c:scaling>
          <c:orientation val="minMax"/>
          <c:max val="1"/>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title>
          <c:tx>
            <c:rich>
              <a:bodyPr rot="-5400000" spcFirstLastPara="1" vertOverflow="ellipsis" vert="horz" wrap="square" anchor="ctr" anchorCtr="1"/>
              <a:lstStyle/>
              <a:p>
                <a:pPr>
                  <a:defRPr sz="1400" b="1" i="0" u="none" strike="noStrike" kern="1200" baseline="0">
                    <a:solidFill>
                      <a:schemeClr val="tx1"/>
                    </a:solidFill>
                    <a:latin typeface="+mn-lt"/>
                    <a:ea typeface="+mn-ea"/>
                    <a:cs typeface="+mn-cs"/>
                  </a:defRPr>
                </a:pPr>
                <a:r>
                  <a:rPr lang="en-US" sz="1400" b="1" dirty="0">
                    <a:solidFill>
                      <a:schemeClr val="tx1"/>
                    </a:solidFill>
                  </a:rPr>
                  <a:t>Percentage</a:t>
                </a:r>
              </a:p>
            </c:rich>
          </c:tx>
          <c:overlay val="0"/>
          <c:spPr>
            <a:noFill/>
            <a:ln>
              <a:noFill/>
            </a:ln>
            <a:effectLst/>
          </c:spPr>
          <c:txPr>
            <a:bodyPr rot="-540000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title>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crossAx val="592985320"/>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en-US"/>
        </a:p>
      </c:txPr>
    </c:legend>
    <c:plotVisOnly val="1"/>
    <c:dispBlanksAs val="gap"/>
    <c:showDLblsOverMax val="0"/>
  </c:chart>
  <c:spPr>
    <a:noFill/>
    <a:ln w="12700">
      <a:solidFill>
        <a:schemeClr val="tx1"/>
      </a:solid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a:defRPr sz="1400" b="0" i="0" u="none" strike="noStrike" kern="1200" spc="0" baseline="0">
                <a:solidFill>
                  <a:schemeClr val="tx1">
                    <a:lumMod val="65000"/>
                    <a:lumOff val="35000"/>
                  </a:schemeClr>
                </a:solidFill>
                <a:latin typeface="+mn-lt"/>
                <a:ea typeface="+mn-ea"/>
                <a:cs typeface="+mn-cs"/>
              </a:defRPr>
            </a:pPr>
            <a:r>
              <a:rPr lang="en-US" sz="1800" b="1" dirty="0">
                <a:solidFill>
                  <a:schemeClr val="tx1"/>
                </a:solidFill>
              </a:rPr>
              <a:t>Deterrents to Future Gene Editing CT Participation                                                                     (% citing moderate/strong reason)</a:t>
            </a:r>
          </a:p>
          <a:p>
            <a:pPr algn="ctr">
              <a:defRPr/>
            </a:pPr>
            <a:endParaRPr lang="en-US" dirty="0"/>
          </a:p>
        </c:rich>
      </c:tx>
      <c:layout>
        <c:manualLayout>
          <c:xMode val="edge"/>
          <c:yMode val="edge"/>
          <c:x val="0.20744216460967335"/>
          <c:y val="3.3288562692039947E-2"/>
        </c:manualLayout>
      </c:layout>
      <c:overlay val="0"/>
      <c:spPr>
        <a:noFill/>
        <a:ln>
          <a:noFill/>
        </a:ln>
        <a:effectLst/>
      </c:spPr>
      <c:txPr>
        <a:bodyPr rot="0" spcFirstLastPara="1" vertOverflow="ellipsis" vert="horz" wrap="square" anchor="ctr" anchorCtr="1"/>
        <a:lstStyle/>
        <a:p>
          <a:pPr algn="ct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Sheet1!$U$29</c:f>
              <c:strCache>
                <c:ptCount val="1"/>
                <c:pt idx="0">
                  <c:v>Patients(N=32)</c:v>
                </c:pt>
              </c:strCache>
            </c:strRef>
          </c:tx>
          <c:spPr>
            <a:solidFill>
              <a:srgbClr val="C0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Sheet1!$T$30:$T$32</c:f>
              <c:strCache>
                <c:ptCount val="3"/>
                <c:pt idx="0">
                  <c:v>It seems too dangerous</c:v>
                </c:pt>
                <c:pt idx="1">
                  <c:v>Too much work to be involved </c:v>
                </c:pt>
                <c:pt idx="2">
                  <c:v>Guinea pig</c:v>
                </c:pt>
              </c:strCache>
            </c:strRef>
          </c:cat>
          <c:val>
            <c:numRef>
              <c:f>Sheet1!$U$30:$U$32</c:f>
              <c:numCache>
                <c:formatCode>0%</c:formatCode>
                <c:ptCount val="3"/>
                <c:pt idx="0">
                  <c:v>0.62</c:v>
                </c:pt>
                <c:pt idx="1">
                  <c:v>0.38</c:v>
                </c:pt>
                <c:pt idx="2">
                  <c:v>0.34</c:v>
                </c:pt>
              </c:numCache>
            </c:numRef>
          </c:val>
          <c:extLst>
            <c:ext xmlns:c16="http://schemas.microsoft.com/office/drawing/2014/chart" uri="{C3380CC4-5D6E-409C-BE32-E72D297353CC}">
              <c16:uniqueId val="{00000000-236C-4A13-9512-EFA030549EE0}"/>
            </c:ext>
          </c:extLst>
        </c:ser>
        <c:ser>
          <c:idx val="1"/>
          <c:order val="1"/>
          <c:tx>
            <c:strRef>
              <c:f>Sheet1!$V$29</c:f>
              <c:strCache>
                <c:ptCount val="1"/>
                <c:pt idx="0">
                  <c:v>Parents(N=31)</c:v>
                </c:pt>
              </c:strCache>
            </c:strRef>
          </c:tx>
          <c:spPr>
            <a:solidFill>
              <a:srgbClr val="0070C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Sheet1!$T$30:$T$32</c:f>
              <c:strCache>
                <c:ptCount val="3"/>
                <c:pt idx="0">
                  <c:v>It seems too dangerous</c:v>
                </c:pt>
                <c:pt idx="1">
                  <c:v>Too much work to be involved </c:v>
                </c:pt>
                <c:pt idx="2">
                  <c:v>Guinea pig</c:v>
                </c:pt>
              </c:strCache>
            </c:strRef>
          </c:cat>
          <c:val>
            <c:numRef>
              <c:f>Sheet1!$V$30:$V$32</c:f>
              <c:numCache>
                <c:formatCode>0%</c:formatCode>
                <c:ptCount val="3"/>
                <c:pt idx="0">
                  <c:v>0.57999999999999996</c:v>
                </c:pt>
                <c:pt idx="1">
                  <c:v>0.32</c:v>
                </c:pt>
                <c:pt idx="2">
                  <c:v>0.55000000000000004</c:v>
                </c:pt>
              </c:numCache>
            </c:numRef>
          </c:val>
          <c:extLst>
            <c:ext xmlns:c16="http://schemas.microsoft.com/office/drawing/2014/chart" uri="{C3380CC4-5D6E-409C-BE32-E72D297353CC}">
              <c16:uniqueId val="{00000001-236C-4A13-9512-EFA030549EE0}"/>
            </c:ext>
          </c:extLst>
        </c:ser>
        <c:ser>
          <c:idx val="2"/>
          <c:order val="2"/>
          <c:tx>
            <c:strRef>
              <c:f>Sheet1!$W$29</c:f>
              <c:strCache>
                <c:ptCount val="1"/>
                <c:pt idx="0">
                  <c:v>Physicians(N=17)</c:v>
                </c:pt>
              </c:strCache>
            </c:strRef>
          </c:tx>
          <c:spPr>
            <a:solidFill>
              <a:srgbClr val="FFC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Sheet1!$T$30:$T$32</c:f>
              <c:strCache>
                <c:ptCount val="3"/>
                <c:pt idx="0">
                  <c:v>It seems too dangerous</c:v>
                </c:pt>
                <c:pt idx="1">
                  <c:v>Too much work to be involved </c:v>
                </c:pt>
                <c:pt idx="2">
                  <c:v>Guinea pig</c:v>
                </c:pt>
              </c:strCache>
            </c:strRef>
          </c:cat>
          <c:val>
            <c:numRef>
              <c:f>Sheet1!$W$30:$W$32</c:f>
              <c:numCache>
                <c:formatCode>0%</c:formatCode>
                <c:ptCount val="3"/>
                <c:pt idx="0">
                  <c:v>0.47</c:v>
                </c:pt>
                <c:pt idx="1">
                  <c:v>0.35</c:v>
                </c:pt>
                <c:pt idx="2">
                  <c:v>0.12</c:v>
                </c:pt>
              </c:numCache>
            </c:numRef>
          </c:val>
          <c:extLst>
            <c:ext xmlns:c16="http://schemas.microsoft.com/office/drawing/2014/chart" uri="{C3380CC4-5D6E-409C-BE32-E72D297353CC}">
              <c16:uniqueId val="{00000002-236C-4A13-9512-EFA030549EE0}"/>
            </c:ext>
          </c:extLst>
        </c:ser>
        <c:dLbls>
          <c:dLblPos val="inEnd"/>
          <c:showLegendKey val="0"/>
          <c:showVal val="1"/>
          <c:showCatName val="0"/>
          <c:showSerName val="0"/>
          <c:showPercent val="0"/>
          <c:showBubbleSize val="0"/>
        </c:dLbls>
        <c:gapWidth val="150"/>
        <c:axId val="638089424"/>
        <c:axId val="638083520"/>
      </c:barChart>
      <c:catAx>
        <c:axId val="6380894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crossAx val="638083520"/>
        <c:crosses val="autoZero"/>
        <c:auto val="1"/>
        <c:lblAlgn val="ctr"/>
        <c:lblOffset val="100"/>
        <c:noMultiLvlLbl val="0"/>
      </c:catAx>
      <c:valAx>
        <c:axId val="638083520"/>
        <c:scaling>
          <c:orientation val="minMax"/>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title>
          <c:tx>
            <c:rich>
              <a:bodyPr rot="-5400000" spcFirstLastPara="1" vertOverflow="ellipsis" vert="horz" wrap="square" anchor="ctr" anchorCtr="1"/>
              <a:lstStyle/>
              <a:p>
                <a:pPr>
                  <a:defRPr sz="1400" b="1" i="0" u="none" strike="noStrike" kern="1200" baseline="0">
                    <a:solidFill>
                      <a:schemeClr val="tx1"/>
                    </a:solidFill>
                    <a:latin typeface="+mn-lt"/>
                    <a:ea typeface="+mn-ea"/>
                    <a:cs typeface="+mn-cs"/>
                  </a:defRPr>
                </a:pPr>
                <a:r>
                  <a:rPr lang="en-US" sz="1400" b="1" dirty="0">
                    <a:solidFill>
                      <a:schemeClr val="tx1"/>
                    </a:solidFill>
                  </a:rPr>
                  <a:t>Percentage</a:t>
                </a:r>
              </a:p>
            </c:rich>
          </c:tx>
          <c:overlay val="0"/>
          <c:spPr>
            <a:noFill/>
            <a:ln>
              <a:noFill/>
            </a:ln>
            <a:effectLst/>
          </c:spPr>
          <c:txPr>
            <a:bodyPr rot="-540000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title>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crossAx val="638089424"/>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en-US"/>
        </a:p>
      </c:txPr>
    </c:legend>
    <c:plotVisOnly val="1"/>
    <c:dispBlanksAs val="gap"/>
    <c:showDLblsOverMax val="0"/>
  </c:chart>
  <c:spPr>
    <a:noFill/>
    <a:ln w="12700">
      <a:solidFill>
        <a:schemeClr val="tx1"/>
      </a:solid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en-US" sz="1800" b="1" i="0" kern="1200" spc="0" baseline="0" dirty="0">
                <a:solidFill>
                  <a:srgbClr val="000000"/>
                </a:solidFill>
                <a:effectLst/>
              </a:rPr>
              <a:t>Deterrents to Future Gene Editing CT Participation                                                                     (% citing moderate/strong reason)</a:t>
            </a:r>
            <a:endParaRPr lang="en-US" sz="1800" dirty="0">
              <a:effectLst/>
            </a:endParaRPr>
          </a:p>
          <a:p>
            <a:pPr>
              <a:defRPr sz="1800"/>
            </a:pPr>
            <a:endParaRPr lang="en-US" sz="1800" dirty="0"/>
          </a:p>
        </c:rich>
      </c:tx>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Sheet1!$B$160</c:f>
              <c:strCache>
                <c:ptCount val="1"/>
                <c:pt idx="0">
                  <c:v>Patients(N=32)</c:v>
                </c:pt>
              </c:strCache>
            </c:strRef>
          </c:tx>
          <c:spPr>
            <a:solidFill>
              <a:srgbClr val="C00000"/>
            </a:solidFill>
            <a:ln>
              <a:noFill/>
            </a:ln>
            <a:effectLst/>
          </c:spPr>
          <c:invertIfNegative val="0"/>
          <c:dLbls>
            <c:dLbl>
              <c:idx val="1"/>
              <c:layout>
                <c:manualLayout>
                  <c:x val="-1.1192381897160432E-16"/>
                  <c:y val="6.4715516979296506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5AF9-4109-81D6-53B2ED77A9E0}"/>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Sheet1!$A$161:$A$162</c:f>
              <c:strCache>
                <c:ptCount val="2"/>
                <c:pt idx="0">
                  <c:v>Don't like the idea of messing with genes</c:v>
                </c:pt>
                <c:pt idx="1">
                  <c:v>Purpose would not include direct benefit </c:v>
                </c:pt>
              </c:strCache>
            </c:strRef>
          </c:cat>
          <c:val>
            <c:numRef>
              <c:f>Sheet1!$B$161:$B$162</c:f>
              <c:numCache>
                <c:formatCode>0%</c:formatCode>
                <c:ptCount val="2"/>
                <c:pt idx="0">
                  <c:v>0.56000000000000005</c:v>
                </c:pt>
                <c:pt idx="1">
                  <c:v>0.06</c:v>
                </c:pt>
              </c:numCache>
            </c:numRef>
          </c:val>
          <c:extLst>
            <c:ext xmlns:c16="http://schemas.microsoft.com/office/drawing/2014/chart" uri="{C3380CC4-5D6E-409C-BE32-E72D297353CC}">
              <c16:uniqueId val="{00000000-5AF9-4109-81D6-53B2ED77A9E0}"/>
            </c:ext>
          </c:extLst>
        </c:ser>
        <c:ser>
          <c:idx val="1"/>
          <c:order val="1"/>
          <c:tx>
            <c:strRef>
              <c:f>Sheet1!$C$160</c:f>
              <c:strCache>
                <c:ptCount val="1"/>
                <c:pt idx="0">
                  <c:v>Parents(N=31)</c:v>
                </c:pt>
              </c:strCache>
            </c:strRef>
          </c:tx>
          <c:spPr>
            <a:solidFill>
              <a:srgbClr val="0070C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Sheet1!$A$161:$A$162</c:f>
              <c:strCache>
                <c:ptCount val="2"/>
                <c:pt idx="0">
                  <c:v>Don't like the idea of messing with genes</c:v>
                </c:pt>
                <c:pt idx="1">
                  <c:v>Purpose would not include direct benefit </c:v>
                </c:pt>
              </c:strCache>
            </c:strRef>
          </c:cat>
          <c:val>
            <c:numRef>
              <c:f>Sheet1!$C$161:$C$162</c:f>
              <c:numCache>
                <c:formatCode>0%</c:formatCode>
                <c:ptCount val="2"/>
                <c:pt idx="0">
                  <c:v>0.68</c:v>
                </c:pt>
                <c:pt idx="1">
                  <c:v>0.28999999999999998</c:v>
                </c:pt>
              </c:numCache>
            </c:numRef>
          </c:val>
          <c:extLst>
            <c:ext xmlns:c16="http://schemas.microsoft.com/office/drawing/2014/chart" uri="{C3380CC4-5D6E-409C-BE32-E72D297353CC}">
              <c16:uniqueId val="{00000001-5AF9-4109-81D6-53B2ED77A9E0}"/>
            </c:ext>
          </c:extLst>
        </c:ser>
        <c:ser>
          <c:idx val="2"/>
          <c:order val="2"/>
          <c:tx>
            <c:strRef>
              <c:f>Sheet1!$D$160</c:f>
              <c:strCache>
                <c:ptCount val="1"/>
                <c:pt idx="0">
                  <c:v>Physicians(N=17)</c:v>
                </c:pt>
              </c:strCache>
            </c:strRef>
          </c:tx>
          <c:spPr>
            <a:solidFill>
              <a:srgbClr val="FFC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Sheet1!$A$161:$A$162</c:f>
              <c:strCache>
                <c:ptCount val="2"/>
                <c:pt idx="0">
                  <c:v>Don't like the idea of messing with genes</c:v>
                </c:pt>
                <c:pt idx="1">
                  <c:v>Purpose would not include direct benefit </c:v>
                </c:pt>
              </c:strCache>
            </c:strRef>
          </c:cat>
          <c:val>
            <c:numRef>
              <c:f>Sheet1!$D$161:$D$162</c:f>
              <c:numCache>
                <c:formatCode>0%</c:formatCode>
                <c:ptCount val="2"/>
                <c:pt idx="0">
                  <c:v>0.24</c:v>
                </c:pt>
                <c:pt idx="1">
                  <c:v>0.28999999999999998</c:v>
                </c:pt>
              </c:numCache>
            </c:numRef>
          </c:val>
          <c:extLst>
            <c:ext xmlns:c16="http://schemas.microsoft.com/office/drawing/2014/chart" uri="{C3380CC4-5D6E-409C-BE32-E72D297353CC}">
              <c16:uniqueId val="{00000002-5AF9-4109-81D6-53B2ED77A9E0}"/>
            </c:ext>
          </c:extLst>
        </c:ser>
        <c:dLbls>
          <c:dLblPos val="inEnd"/>
          <c:showLegendKey val="0"/>
          <c:showVal val="1"/>
          <c:showCatName val="0"/>
          <c:showSerName val="0"/>
          <c:showPercent val="0"/>
          <c:showBubbleSize val="0"/>
        </c:dLbls>
        <c:gapWidth val="150"/>
        <c:axId val="420317176"/>
        <c:axId val="420317504"/>
      </c:barChart>
      <c:catAx>
        <c:axId val="4203171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crossAx val="420317504"/>
        <c:crosses val="autoZero"/>
        <c:auto val="1"/>
        <c:lblAlgn val="ctr"/>
        <c:lblOffset val="100"/>
        <c:noMultiLvlLbl val="0"/>
      </c:catAx>
      <c:valAx>
        <c:axId val="420317504"/>
        <c:scaling>
          <c:orientation val="minMax"/>
          <c:max val="0.70000000000000007"/>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title>
          <c:tx>
            <c:rich>
              <a:bodyPr rot="-5400000" spcFirstLastPara="1" vertOverflow="ellipsis" vert="horz" wrap="square" anchor="ctr" anchorCtr="1"/>
              <a:lstStyle/>
              <a:p>
                <a:pPr>
                  <a:defRPr sz="1400" b="1" i="0" u="none" strike="noStrike" kern="1200" baseline="0">
                    <a:solidFill>
                      <a:schemeClr val="tx1"/>
                    </a:solidFill>
                    <a:latin typeface="+mn-lt"/>
                    <a:ea typeface="+mn-ea"/>
                    <a:cs typeface="+mn-cs"/>
                  </a:defRPr>
                </a:pPr>
                <a:r>
                  <a:rPr lang="en-US" sz="1400" b="1" dirty="0">
                    <a:solidFill>
                      <a:schemeClr val="tx1"/>
                    </a:solidFill>
                  </a:rPr>
                  <a:t>Percentage</a:t>
                </a:r>
              </a:p>
            </c:rich>
          </c:tx>
          <c:overlay val="0"/>
          <c:spPr>
            <a:noFill/>
            <a:ln>
              <a:noFill/>
            </a:ln>
            <a:effectLst/>
          </c:spPr>
          <c:txPr>
            <a:bodyPr rot="-540000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title>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crossAx val="420317176"/>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en-US"/>
        </a:p>
      </c:txPr>
    </c:legend>
    <c:plotVisOnly val="1"/>
    <c:dispBlanksAs val="gap"/>
    <c:showDLblsOverMax val="0"/>
  </c:chart>
  <c:spPr>
    <a:noFill/>
    <a:ln w="12700">
      <a:solidFill>
        <a:schemeClr val="tx1"/>
      </a:solid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50"/>
      <c:rotY val="0"/>
      <c:depthPercent val="100"/>
      <c:rAngAx val="0"/>
      <c:perspective val="6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2.7777777777777801E-2"/>
          <c:y val="5.0925925925925902E-2"/>
          <c:w val="0.93888888888888899"/>
          <c:h val="0.79224482356372095"/>
        </c:manualLayout>
      </c:layout>
      <c:pie3DChart>
        <c:varyColors val="1"/>
        <c:ser>
          <c:idx val="0"/>
          <c:order val="0"/>
          <c:dPt>
            <c:idx val="0"/>
            <c:bubble3D val="0"/>
            <c:spPr>
              <a:solidFill>
                <a:schemeClr val="accent1"/>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01-32A8-477B-9686-F72E1063C214}"/>
              </c:ext>
            </c:extLst>
          </c:dPt>
          <c:dPt>
            <c:idx val="1"/>
            <c:bubble3D val="0"/>
            <c:spPr>
              <a:solidFill>
                <a:schemeClr val="accent2"/>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03-32A8-477B-9686-F72E1063C214}"/>
              </c:ext>
            </c:extLst>
          </c:dPt>
          <c:dPt>
            <c:idx val="2"/>
            <c:bubble3D val="0"/>
            <c:spPr>
              <a:solidFill>
                <a:schemeClr val="accent3"/>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05-32A8-477B-9686-F72E1063C214}"/>
              </c:ext>
            </c:extLst>
          </c:dPt>
          <c:dLbls>
            <c:dLbl>
              <c:idx val="0"/>
              <c:tx>
                <c:rich>
                  <a:bodyPr/>
                  <a:lstStyle/>
                  <a:p>
                    <a:r>
                      <a:rPr lang="en-US" baseline="0" dirty="0"/>
                      <a:t>
</a:t>
                    </a:r>
                    <a:fld id="{709E0C88-A8D5-476D-8A6B-BC461B68AF55}" type="PERCENTAGE">
                      <a:rPr lang="en-US" baseline="0"/>
                      <a:pPr/>
                      <a:t>[PERCENTAGE]</a:t>
                    </a:fld>
                    <a:endParaRPr lang="en-US" baseline="0" dirty="0"/>
                  </a:p>
                </c:rich>
              </c:tx>
              <c:dLblPos val="inEnd"/>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32A8-477B-9686-F72E1063C214}"/>
                </c:ext>
              </c:extLst>
            </c:dLbl>
            <c:dLbl>
              <c:idx val="1"/>
              <c:tx>
                <c:rich>
                  <a:bodyPr/>
                  <a:lstStyle/>
                  <a:p>
                    <a:r>
                      <a:rPr lang="en-US" baseline="0" dirty="0"/>
                      <a:t>
</a:t>
                    </a:r>
                    <a:fld id="{7E3B28ED-3C7B-4A4C-B436-5D6D17409D20}" type="PERCENTAGE">
                      <a:rPr lang="en-US" baseline="0"/>
                      <a:pPr/>
                      <a:t>[PERCENTAGE]</a:t>
                    </a:fld>
                    <a:endParaRPr lang="en-US" baseline="0" dirty="0"/>
                  </a:p>
                </c:rich>
              </c:tx>
              <c:dLblPos val="inEnd"/>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32A8-477B-9686-F72E1063C214}"/>
                </c:ext>
              </c:extLst>
            </c:dLbl>
            <c:dLbl>
              <c:idx val="2"/>
              <c:tx>
                <c:rich>
                  <a:bodyPr/>
                  <a:lstStyle/>
                  <a:p>
                    <a:r>
                      <a:rPr lang="en-US" sz="1600" baseline="0" dirty="0"/>
                      <a:t>
</a:t>
                    </a:r>
                    <a:fld id="{E72045E4-EE1A-4E92-A1B5-4F9E09CBD084}" type="PERCENTAGE">
                      <a:rPr lang="en-US" sz="1600" baseline="0"/>
                      <a:pPr/>
                      <a:t>[PERCENTAGE]</a:t>
                    </a:fld>
                    <a:endParaRPr lang="en-US" sz="1600" baseline="0" dirty="0"/>
                  </a:p>
                </c:rich>
              </c:tx>
              <c:dLblPos val="inEnd"/>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32A8-477B-9686-F72E1063C214}"/>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lt1"/>
                    </a:solidFill>
                    <a:latin typeface="+mn-lt"/>
                    <a:ea typeface="+mn-ea"/>
                    <a:cs typeface="+mn-cs"/>
                  </a:defRPr>
                </a:pPr>
                <a:endParaRPr lang="en-US"/>
              </a:p>
            </c:txPr>
            <c:dLblPos val="inEnd"/>
            <c:showLegendKey val="0"/>
            <c:showVal val="0"/>
            <c:showCatName val="1"/>
            <c:showSerName val="0"/>
            <c:showPercent val="1"/>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extLst>
          </c:dLbls>
          <c:cat>
            <c:strRef>
              <c:f>Sheet1!$I$12:$I$14</c:f>
              <c:strCache>
                <c:ptCount val="3"/>
                <c:pt idx="0">
                  <c:v>Agree</c:v>
                </c:pt>
                <c:pt idx="1">
                  <c:v>Unsure</c:v>
                </c:pt>
                <c:pt idx="2">
                  <c:v>Disagree</c:v>
                </c:pt>
              </c:strCache>
            </c:strRef>
          </c:cat>
          <c:val>
            <c:numRef>
              <c:f>Sheet1!$J$12:$J$14</c:f>
              <c:numCache>
                <c:formatCode>0%</c:formatCode>
                <c:ptCount val="3"/>
                <c:pt idx="0">
                  <c:v>0.45</c:v>
                </c:pt>
                <c:pt idx="1">
                  <c:v>0.25</c:v>
                </c:pt>
                <c:pt idx="2">
                  <c:v>0.3</c:v>
                </c:pt>
              </c:numCache>
            </c:numRef>
          </c:val>
          <c:extLst>
            <c:ext xmlns:c16="http://schemas.microsoft.com/office/drawing/2014/chart" uri="{C3380CC4-5D6E-409C-BE32-E72D297353CC}">
              <c16:uniqueId val="{00000006-32A8-477B-9686-F72E1063C214}"/>
            </c:ext>
          </c:extLst>
        </c:ser>
        <c:dLbls>
          <c:dLblPos val="inEnd"/>
          <c:showLegendKey val="0"/>
          <c:showVal val="0"/>
          <c:showCatName val="1"/>
          <c:showSerName val="0"/>
          <c:showPercent val="0"/>
          <c:showBubbleSize val="0"/>
          <c:showLeaderLines val="1"/>
        </c:dLbls>
      </c:pie3DChart>
      <c:spPr>
        <a:noFill/>
        <a:ln>
          <a:noFill/>
        </a:ln>
        <a:effectLst/>
      </c:spPr>
    </c:plotArea>
    <c:legend>
      <c:legendPos val="b"/>
      <c:overlay val="0"/>
      <c:spPr>
        <a:solidFill>
          <a:schemeClr val="lt1">
            <a:alpha val="78000"/>
          </a:schemeClr>
        </a:solidFill>
        <a:ln>
          <a:noFill/>
        </a:ln>
        <a:effectLst/>
      </c:spPr>
      <c:txPr>
        <a:bodyPr rot="0" spcFirstLastPara="1" vertOverflow="ellipsis" vert="horz" wrap="square" anchor="ctr" anchorCtr="1"/>
        <a:lstStyle/>
        <a:p>
          <a:pPr>
            <a:defRPr sz="1400" b="0" i="0" u="none" strike="noStrike" kern="1200" baseline="0">
              <a:solidFill>
                <a:schemeClr val="dk1">
                  <a:lumMod val="65000"/>
                  <a:lumOff val="35000"/>
                </a:schemeClr>
              </a:solidFill>
              <a:latin typeface="+mn-lt"/>
              <a:ea typeface="+mn-ea"/>
              <a:cs typeface="+mn-cs"/>
            </a:defRPr>
          </a:pPr>
          <a:endParaRPr lang="en-US"/>
        </a:p>
      </c:txPr>
    </c:legend>
    <c:plotVisOnly val="1"/>
    <c:dispBlanksAs val="gap"/>
    <c:showDLblsOverMax val="0"/>
  </c:chart>
  <c:spPr>
    <a:noFill/>
    <a:ln w="9525" cap="flat" cmpd="sng" algn="ctr">
      <a:noFill/>
      <a:round/>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50"/>
      <c:rotY val="0"/>
      <c:depthPercent val="100"/>
      <c:rAngAx val="0"/>
      <c:perspective val="6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dPt>
            <c:idx val="0"/>
            <c:bubble3D val="0"/>
            <c:spPr>
              <a:solidFill>
                <a:schemeClr val="accent1"/>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01-C08E-40FB-BD75-69C38406FD07}"/>
              </c:ext>
            </c:extLst>
          </c:dPt>
          <c:dPt>
            <c:idx val="1"/>
            <c:bubble3D val="0"/>
            <c:spPr>
              <a:solidFill>
                <a:schemeClr val="accent2"/>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03-C08E-40FB-BD75-69C38406FD07}"/>
              </c:ext>
            </c:extLst>
          </c:dPt>
          <c:dPt>
            <c:idx val="2"/>
            <c:bubble3D val="0"/>
            <c:spPr>
              <a:solidFill>
                <a:schemeClr val="accent3"/>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05-C08E-40FB-BD75-69C38406FD07}"/>
              </c:ext>
            </c:extLst>
          </c:dPt>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lt1"/>
                    </a:solidFill>
                    <a:latin typeface="+mn-lt"/>
                    <a:ea typeface="+mn-ea"/>
                    <a:cs typeface="+mn-cs"/>
                  </a:defRPr>
                </a:pPr>
                <a:endParaRPr lang="en-US"/>
              </a:p>
            </c:txPr>
            <c:dLblPos val="inEnd"/>
            <c:showLegendKey val="0"/>
            <c:showVal val="0"/>
            <c:showCatName val="0"/>
            <c:showSerName val="0"/>
            <c:showPercent val="1"/>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extLst>
          </c:dLbls>
          <c:cat>
            <c:strRef>
              <c:f>Sheet1!$I$5:$I$7</c:f>
              <c:strCache>
                <c:ptCount val="3"/>
                <c:pt idx="0">
                  <c:v>Agree</c:v>
                </c:pt>
                <c:pt idx="1">
                  <c:v>Unsure</c:v>
                </c:pt>
                <c:pt idx="2">
                  <c:v>Disagree</c:v>
                </c:pt>
              </c:strCache>
            </c:strRef>
          </c:cat>
          <c:val>
            <c:numRef>
              <c:f>Sheet1!$J$5:$J$7</c:f>
              <c:numCache>
                <c:formatCode>0%</c:formatCode>
                <c:ptCount val="3"/>
                <c:pt idx="0">
                  <c:v>0.38</c:v>
                </c:pt>
                <c:pt idx="1">
                  <c:v>0.32</c:v>
                </c:pt>
                <c:pt idx="2">
                  <c:v>0.3</c:v>
                </c:pt>
              </c:numCache>
            </c:numRef>
          </c:val>
          <c:extLst>
            <c:ext xmlns:c16="http://schemas.microsoft.com/office/drawing/2014/chart" uri="{C3380CC4-5D6E-409C-BE32-E72D297353CC}">
              <c16:uniqueId val="{00000006-C08E-40FB-BD75-69C38406FD07}"/>
            </c:ext>
          </c:extLst>
        </c:ser>
        <c:dLbls>
          <c:dLblPos val="inEnd"/>
          <c:showLegendKey val="0"/>
          <c:showVal val="0"/>
          <c:showCatName val="0"/>
          <c:showSerName val="0"/>
          <c:showPercent val="1"/>
          <c:showBubbleSize val="0"/>
          <c:showLeaderLines val="1"/>
        </c:dLbls>
      </c:pie3DChart>
      <c:spPr>
        <a:noFill/>
        <a:ln>
          <a:noFill/>
        </a:ln>
        <a:effectLst/>
      </c:spPr>
    </c:plotArea>
    <c:legend>
      <c:legendPos val="b"/>
      <c:overlay val="0"/>
      <c:spPr>
        <a:solidFill>
          <a:schemeClr val="lt1">
            <a:alpha val="78000"/>
          </a:schemeClr>
        </a:solidFill>
        <a:ln>
          <a:noFill/>
        </a:ln>
        <a:effectLst/>
      </c:spPr>
      <c:txPr>
        <a:bodyPr rot="0" spcFirstLastPara="1" vertOverflow="ellipsis" vert="horz" wrap="square" anchor="ctr" anchorCtr="1"/>
        <a:lstStyle/>
        <a:p>
          <a:pPr>
            <a:defRPr sz="1400" b="0" i="0" u="none" strike="noStrike" kern="1200" baseline="0">
              <a:solidFill>
                <a:schemeClr val="dk1">
                  <a:lumMod val="65000"/>
                  <a:lumOff val="35000"/>
                </a:schemeClr>
              </a:solidFill>
              <a:latin typeface="+mn-lt"/>
              <a:ea typeface="+mn-ea"/>
              <a:cs typeface="+mn-cs"/>
            </a:defRPr>
          </a:pPr>
          <a:endParaRPr lang="en-US"/>
        </a:p>
      </c:txPr>
    </c:legend>
    <c:plotVisOnly val="1"/>
    <c:dispBlanksAs val="gap"/>
    <c:showDLblsOverMax val="0"/>
  </c:chart>
  <c:spPr>
    <a:noFill/>
    <a:ln w="9525" cap="flat" cmpd="sng" algn="ctr">
      <a:noFill/>
      <a:round/>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50"/>
      <c:rotY val="0"/>
      <c:depthPercent val="100"/>
      <c:rAngAx val="0"/>
      <c:perspective val="6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dPt>
            <c:idx val="0"/>
            <c:bubble3D val="0"/>
            <c:spPr>
              <a:solidFill>
                <a:schemeClr val="accent1"/>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01-9299-4205-8CE2-B57445D906E4}"/>
              </c:ext>
            </c:extLst>
          </c:dPt>
          <c:dPt>
            <c:idx val="1"/>
            <c:bubble3D val="0"/>
            <c:spPr>
              <a:solidFill>
                <a:schemeClr val="accent2"/>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03-9299-4205-8CE2-B57445D906E4}"/>
              </c:ext>
            </c:extLst>
          </c:dPt>
          <c:dPt>
            <c:idx val="2"/>
            <c:bubble3D val="0"/>
            <c:spPr>
              <a:solidFill>
                <a:schemeClr val="accent3"/>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05-9299-4205-8CE2-B57445D906E4}"/>
              </c:ext>
            </c:extLst>
          </c:dPt>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lt1"/>
                    </a:solidFill>
                    <a:latin typeface="+mn-lt"/>
                    <a:ea typeface="+mn-ea"/>
                    <a:cs typeface="+mn-cs"/>
                  </a:defRPr>
                </a:pPr>
                <a:endParaRPr lang="en-US"/>
              </a:p>
            </c:txPr>
            <c:dLblPos val="inEnd"/>
            <c:showLegendKey val="0"/>
            <c:showVal val="0"/>
            <c:showCatName val="0"/>
            <c:showSerName val="0"/>
            <c:showPercent val="1"/>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extLst>
          </c:dLbls>
          <c:cat>
            <c:strRef>
              <c:f>Sheet1!$C$63:$C$65</c:f>
              <c:strCache>
                <c:ptCount val="3"/>
                <c:pt idx="0">
                  <c:v>Agree</c:v>
                </c:pt>
                <c:pt idx="1">
                  <c:v>Unsure</c:v>
                </c:pt>
                <c:pt idx="2">
                  <c:v>Disagree</c:v>
                </c:pt>
              </c:strCache>
            </c:strRef>
          </c:cat>
          <c:val>
            <c:numRef>
              <c:f>Sheet1!$D$63:$D$65</c:f>
              <c:numCache>
                <c:formatCode>0%</c:formatCode>
                <c:ptCount val="3"/>
                <c:pt idx="0">
                  <c:v>0.34</c:v>
                </c:pt>
                <c:pt idx="1">
                  <c:v>0.24</c:v>
                </c:pt>
                <c:pt idx="2">
                  <c:v>0.42</c:v>
                </c:pt>
              </c:numCache>
            </c:numRef>
          </c:val>
          <c:extLst>
            <c:ext xmlns:c16="http://schemas.microsoft.com/office/drawing/2014/chart" uri="{C3380CC4-5D6E-409C-BE32-E72D297353CC}">
              <c16:uniqueId val="{00000006-9299-4205-8CE2-B57445D906E4}"/>
            </c:ext>
          </c:extLst>
        </c:ser>
        <c:dLbls>
          <c:dLblPos val="inEnd"/>
          <c:showLegendKey val="0"/>
          <c:showVal val="0"/>
          <c:showCatName val="0"/>
          <c:showSerName val="0"/>
          <c:showPercent val="1"/>
          <c:showBubbleSize val="0"/>
          <c:showLeaderLines val="1"/>
        </c:dLbls>
      </c:pie3DChart>
      <c:spPr>
        <a:noFill/>
        <a:ln>
          <a:noFill/>
        </a:ln>
        <a:effectLst/>
      </c:spPr>
    </c:plotArea>
    <c:legend>
      <c:legendPos val="b"/>
      <c:overlay val="0"/>
      <c:spPr>
        <a:solidFill>
          <a:schemeClr val="lt1">
            <a:alpha val="78000"/>
          </a:schemeClr>
        </a:solidFill>
        <a:ln>
          <a:noFill/>
        </a:ln>
        <a:effectLst/>
      </c:spPr>
      <c:txPr>
        <a:bodyPr rot="0" spcFirstLastPara="1" vertOverflow="ellipsis" vert="horz" wrap="square" anchor="ctr" anchorCtr="1"/>
        <a:lstStyle/>
        <a:p>
          <a:pPr>
            <a:defRPr sz="1400" b="0" i="0" u="none" strike="noStrike" kern="1200" baseline="0">
              <a:solidFill>
                <a:schemeClr val="dk1">
                  <a:lumMod val="65000"/>
                  <a:lumOff val="35000"/>
                </a:schemeClr>
              </a:solidFill>
              <a:latin typeface="+mn-lt"/>
              <a:ea typeface="+mn-ea"/>
              <a:cs typeface="+mn-cs"/>
            </a:defRPr>
          </a:pPr>
          <a:endParaRPr lang="en-US"/>
        </a:p>
      </c:txPr>
    </c:legend>
    <c:plotVisOnly val="1"/>
    <c:dispBlanksAs val="gap"/>
    <c:showDLblsOverMax val="0"/>
  </c:chart>
  <c:spPr>
    <a:noFill/>
    <a:ln w="9525" cap="flat" cmpd="sng" algn="ctr">
      <a:noFill/>
      <a:round/>
    </a:ln>
    <a:effectLst/>
  </c:spPr>
  <c:txPr>
    <a:bodyPr/>
    <a:lstStyle/>
    <a:p>
      <a:pPr>
        <a:defRPr/>
      </a:pPr>
      <a:endParaRPr lang="en-US"/>
    </a:p>
  </c:txPr>
  <c:externalData r:id="rId3">
    <c:autoUpdate val="0"/>
  </c:externalData>
</c:chartSpace>
</file>

<file path=ppt/charts/chartEx1.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Sheet1!$A$127:$A$132</cx:f>
        <cx:lvl ptCount="6">
          <cx:pt idx="0">Treat my disease/adv science</cx:pt>
          <cx:pt idx="1">To help others</cx:pt>
          <cx:pt idx="2">Educational motivations </cx:pt>
          <cx:pt idx="3">Monetary compensation</cx:pt>
          <cx:pt idx="4">My doctor's recommendation</cx:pt>
          <cx:pt idx="5">Based on study info I heard/read</cx:pt>
        </cx:lvl>
      </cx:strDim>
      <cx:numDim type="val">
        <cx:f>Sheet1!$B$127:$B$132</cx:f>
        <cx:lvl ptCount="6" formatCode="0%">
          <cx:pt idx="0">0.60999999999999999</cx:pt>
          <cx:pt idx="1">0.60999999999999999</cx:pt>
          <cx:pt idx="2">0.46000000000000002</cx:pt>
          <cx:pt idx="3">0.28999999999999998</cx:pt>
          <cx:pt idx="4">0.27000000000000002</cx:pt>
          <cx:pt idx="5">0.22</cx:pt>
        </cx:lvl>
      </cx:numDim>
    </cx:data>
  </cx:chartData>
  <cx:chart>
    <cx:plotArea>
      <cx:plotAreaRegion>
        <cx:series layoutId="funnel" uniqueId="{443B9CEA-87D4-4337-8910-3A09CC0AD095}">
          <cx:dataLabels>
            <cx:txPr>
              <a:bodyPr spcFirstLastPara="1" vertOverflow="ellipsis" horzOverflow="overflow" wrap="square" lIns="0" tIns="0" rIns="0" bIns="0" anchor="ctr" anchorCtr="1"/>
              <a:lstStyle/>
              <a:p>
                <a:pPr algn="ctr" rtl="0">
                  <a:defRPr sz="1600" b="1">
                    <a:solidFill>
                      <a:schemeClr val="bg1"/>
                    </a:solidFill>
                  </a:defRPr>
                </a:pPr>
                <a:endParaRPr lang="en-US" sz="1600" b="1" i="0" u="none" strike="noStrike" baseline="0">
                  <a:solidFill>
                    <a:schemeClr val="bg1"/>
                  </a:solidFill>
                  <a:latin typeface="Calibri" panose="020F0502020204030204"/>
                </a:endParaRPr>
              </a:p>
            </cx:txPr>
            <cx:visibility seriesName="0" categoryName="0" value="1"/>
          </cx:dataLabels>
          <cx:dataId val="0"/>
        </cx:series>
      </cx:plotAreaRegion>
      <cx:axis id="0">
        <cx:catScaling gapWidth="0.0599999987"/>
        <cx:tickLabels/>
        <cx:txPr>
          <a:bodyPr spcFirstLastPara="1" vertOverflow="ellipsis" horzOverflow="overflow" wrap="square" lIns="0" tIns="0" rIns="0" bIns="0" anchor="ctr" anchorCtr="1"/>
          <a:lstStyle/>
          <a:p>
            <a:pPr algn="ctr" rtl="0">
              <a:defRPr sz="1400" b="1">
                <a:solidFill>
                  <a:schemeClr val="tx1"/>
                </a:solidFill>
              </a:defRPr>
            </a:pPr>
            <a:endParaRPr lang="en-US" sz="1400" b="1" i="0" u="none" strike="noStrike" baseline="0">
              <a:solidFill>
                <a:schemeClr val="tx1"/>
              </a:solidFill>
              <a:latin typeface="Calibri" panose="020F0502020204030204"/>
            </a:endParaRPr>
          </a:p>
        </cx:txPr>
      </cx:axis>
    </cx:plotArea>
  </cx:chart>
  <cx:spPr>
    <a:ln>
      <a:solidFill>
        <a:schemeClr val="tx1"/>
      </a:solidFill>
    </a:ln>
  </cx:spPr>
</cx:chartSpace>
</file>

<file path=ppt/charts/chartEx2.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Sheet1!$A$135:$A$143</cx:f>
        <cx:lvl ptCount="9">
          <cx:pt idx="0">Concerns about risks </cx:pt>
          <cx:pt idx="1">Lack of CT knowledge </cx:pt>
          <cx:pt idx="2">Too much time to participate </cx:pt>
          <cx:pt idx="3">Privacy concerns</cx:pt>
          <cx:pt idx="4">Treated as experimental subject </cx:pt>
          <cx:pt idx="5">Risk of getting inactive drug</cx:pt>
          <cx:pt idx="6">No motivation to participate </cx:pt>
          <cx:pt idx="7">No interest in clinical research</cx:pt>
          <cx:pt idx="8">Cannot afford to take off work</cx:pt>
        </cx:lvl>
      </cx:strDim>
      <cx:numDim type="val">
        <cx:f>Sheet1!$B$135:$B$143</cx:f>
        <cx:lvl ptCount="9" formatCode="0%">
          <cx:pt idx="0">0.55000000000000004</cx:pt>
          <cx:pt idx="1">0.23999999999999999</cx:pt>
          <cx:pt idx="2">0.089999999999999997</cx:pt>
          <cx:pt idx="3">0.089999999999999997</cx:pt>
          <cx:pt idx="4">0.059999999999999998</cx:pt>
          <cx:pt idx="5">0</cx:pt>
          <cx:pt idx="6">0</cx:pt>
          <cx:pt idx="7">0</cx:pt>
          <cx:pt idx="8">0</cx:pt>
        </cx:lvl>
      </cx:numDim>
    </cx:data>
  </cx:chartData>
  <cx:chart>
    <cx:plotArea>
      <cx:plotAreaRegion>
        <cx:series layoutId="funnel" uniqueId="{86CB0F1B-D15D-450A-B651-7F3507963A45}">
          <cx:tx>
            <cx:txData>
              <cx:f>Sheet1!$B$134</cx:f>
              <cx:v>Percentage</cx:v>
            </cx:txData>
          </cx:tx>
          <cx:dataLabels>
            <cx:txPr>
              <a:bodyPr spcFirstLastPara="1" vertOverflow="ellipsis" horzOverflow="overflow" wrap="square" lIns="0" tIns="0" rIns="0" bIns="0" anchor="ctr" anchorCtr="1"/>
              <a:lstStyle/>
              <a:p>
                <a:pPr algn="ctr" rtl="0">
                  <a:defRPr sz="1600" b="1">
                    <a:solidFill>
                      <a:schemeClr val="bg1"/>
                    </a:solidFill>
                  </a:defRPr>
                </a:pPr>
                <a:endParaRPr lang="en-US" sz="1600" b="1" i="0" u="none" strike="noStrike" baseline="0">
                  <a:solidFill>
                    <a:schemeClr val="bg1"/>
                  </a:solidFill>
                  <a:latin typeface="Calibri" panose="020F0502020204030204"/>
                </a:endParaRPr>
              </a:p>
            </cx:txPr>
            <cx:visibility seriesName="0" categoryName="0" value="1"/>
          </cx:dataLabels>
          <cx:dataId val="0"/>
        </cx:series>
      </cx:plotAreaRegion>
      <cx:axis id="0">
        <cx:catScaling gapWidth="0.0599999987"/>
        <cx:tickLabels/>
        <cx:txPr>
          <a:bodyPr spcFirstLastPara="1" vertOverflow="ellipsis" horzOverflow="overflow" wrap="square" lIns="0" tIns="0" rIns="0" bIns="0" anchor="ctr" anchorCtr="1"/>
          <a:lstStyle/>
          <a:p>
            <a:pPr algn="ctr" rtl="0">
              <a:defRPr sz="1400" b="1">
                <a:solidFill>
                  <a:schemeClr val="tx1"/>
                </a:solidFill>
              </a:defRPr>
            </a:pPr>
            <a:endParaRPr lang="en-US" sz="1400" b="1" i="0" u="none" strike="noStrike" baseline="0">
              <a:solidFill>
                <a:schemeClr val="tx1"/>
              </a:solidFill>
              <a:latin typeface="Calibri" panose="020F0502020204030204"/>
            </a:endParaRPr>
          </a:p>
        </cx:txPr>
      </cx:axis>
    </cx:plotArea>
  </cx:chart>
  <cx:spPr>
    <a:ln>
      <a:solidFill>
        <a:schemeClr val="tx1"/>
      </a:solidFill>
    </a:ln>
  </cx:spPr>
</cx:chartSpace>
</file>

<file path=ppt/charts/colors1.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lt1"/>
    </cs:fontRef>
    <cs:defRPr sz="900"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61">
  <cs:axisTitle>
    <cs:lnRef idx="0"/>
    <cs:fillRef idx="0"/>
    <cs:effectRef idx="0"/>
    <cs:fontRef idx="minor">
      <a:schemeClr val="dk1">
        <a:lumMod val="65000"/>
        <a:lumOff val="35000"/>
      </a:schemeClr>
    </cs:fontRef>
    <cs:defRPr sz="900" kern="1200"/>
  </cs:axisTitle>
  <cs:categoryAxis>
    <cs:lnRef idx="0"/>
    <cs:fillRef idx="0"/>
    <cs:effectRef idx="0"/>
    <cs:fontRef idx="minor">
      <a:schemeClr val="dk1">
        <a:lumMod val="65000"/>
        <a:lumOff val="35000"/>
      </a:schemeClr>
    </cs:fontRef>
    <cs:defRPr sz="900" kern="1200"/>
  </cs:categoryAxis>
  <cs:chartArea>
    <cs:lnRef idx="0"/>
    <cs:fillRef idx="0"/>
    <cs:effectRef idx="0"/>
    <cs:fontRef idx="minor">
      <a:schemeClr val="dk1"/>
    </cs:fontRef>
    <cs:spPr>
      <a:pattFill prst="dkDnDiag">
        <a:fgClr>
          <a:schemeClr val="lt1">
            <a:lumMod val="95000"/>
          </a:schemeClr>
        </a:fgClr>
        <a:bgClr>
          <a:schemeClr val="lt1"/>
        </a:bgClr>
      </a:pattFill>
      <a:ln w="9525" cap="flat" cmpd="sng" algn="ctr">
        <a:solidFill>
          <a:schemeClr val="dk1">
            <a:lumMod val="15000"/>
            <a:lumOff val="8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317500" algn="ctr" rotWithShape="0">
          <a:prstClr val="black">
            <a:alpha val="25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20000"/>
          </a:prstClr>
        </a:outerShdw>
      </a:effectLst>
      <a:scene3d>
        <a:camera prst="orthographicFront"/>
        <a:lightRig rig="threePt" dir="t"/>
      </a:scene3d>
      <a:sp3d prstMaterial="matte"/>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noFill/>
      <a:ln w="9525" cap="flat" cmpd="sng" algn="ctr">
        <a:solidFill>
          <a:schemeClr val="dk1">
            <a:lumMod val="15000"/>
            <a:lumOff val="85000"/>
          </a:schemeClr>
        </a:solidFill>
        <a:round/>
      </a:ln>
    </cs:spPr>
    <cs:defRPr sz="900"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65000"/>
            <a:lumOff val="35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65000"/>
            <a:lumOff val="35000"/>
          </a:schemeClr>
        </a:solidFill>
        <a:round/>
      </a:ln>
    </cs:spPr>
  </cs:errorBar>
  <cs:floor>
    <cs:lnRef idx="0"/>
    <cs:fillRef idx="0"/>
    <cs:effectRef idx="0"/>
    <cs:fontRef idx="minor">
      <a:schemeClr val="dk1"/>
    </cs:fontRef>
    <cs:spPr>
      <a:noFill/>
      <a:ln>
        <a:noFill/>
      </a:ln>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50000"/>
            <a:lumOff val="50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78000"/>
        </a:schemeClr>
      </a:solidFill>
    </cs:spPr>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dk1">
        <a:lumMod val="65000"/>
        <a:lumOff val="35000"/>
      </a:schemeClr>
    </cs:fontRef>
    <cs:defRPr sz="900"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inor">
      <a:schemeClr val="dk1">
        <a:lumMod val="65000"/>
        <a:lumOff val="35000"/>
      </a:schemeClr>
    </cs:fontRef>
    <cs:defRPr sz="1800" b="1" kern="120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cap="flat" cmpd="sng" algn="ctr">
        <a:solidFill>
          <a:schemeClr val="dk1">
            <a:lumMod val="65000"/>
            <a:lumOff val="35000"/>
          </a:schemeClr>
        </a:solidFill>
        <a:round/>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charts/style11.xml><?xml version="1.0" encoding="utf-8"?>
<cs:chartStyle xmlns:cs="http://schemas.microsoft.com/office/drawing/2012/chartStyle" xmlns:a="http://schemas.openxmlformats.org/drawingml/2006/main" id="261">
  <cs:axisTitle>
    <cs:lnRef idx="0"/>
    <cs:fillRef idx="0"/>
    <cs:effectRef idx="0"/>
    <cs:fontRef idx="minor">
      <a:schemeClr val="dk1">
        <a:lumMod val="65000"/>
        <a:lumOff val="35000"/>
      </a:schemeClr>
    </cs:fontRef>
    <cs:defRPr sz="900" kern="1200"/>
  </cs:axisTitle>
  <cs:categoryAxis>
    <cs:lnRef idx="0"/>
    <cs:fillRef idx="0"/>
    <cs:effectRef idx="0"/>
    <cs:fontRef idx="minor">
      <a:schemeClr val="dk1">
        <a:lumMod val="65000"/>
        <a:lumOff val="35000"/>
      </a:schemeClr>
    </cs:fontRef>
    <cs:defRPr sz="900" kern="1200"/>
  </cs:categoryAxis>
  <cs:chartArea>
    <cs:lnRef idx="0"/>
    <cs:fillRef idx="0"/>
    <cs:effectRef idx="0"/>
    <cs:fontRef idx="minor">
      <a:schemeClr val="dk1"/>
    </cs:fontRef>
    <cs:spPr>
      <a:pattFill prst="dkDnDiag">
        <a:fgClr>
          <a:schemeClr val="lt1">
            <a:lumMod val="95000"/>
          </a:schemeClr>
        </a:fgClr>
        <a:bgClr>
          <a:schemeClr val="lt1"/>
        </a:bgClr>
      </a:pattFill>
      <a:ln w="9525" cap="flat" cmpd="sng" algn="ctr">
        <a:solidFill>
          <a:schemeClr val="dk1">
            <a:lumMod val="15000"/>
            <a:lumOff val="8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317500" algn="ctr" rotWithShape="0">
          <a:prstClr val="black">
            <a:alpha val="25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20000"/>
          </a:prstClr>
        </a:outerShdw>
      </a:effectLst>
      <a:scene3d>
        <a:camera prst="orthographicFront"/>
        <a:lightRig rig="threePt" dir="t"/>
      </a:scene3d>
      <a:sp3d prstMaterial="matte"/>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noFill/>
      <a:ln w="9525" cap="flat" cmpd="sng" algn="ctr">
        <a:solidFill>
          <a:schemeClr val="dk1">
            <a:lumMod val="15000"/>
            <a:lumOff val="85000"/>
          </a:schemeClr>
        </a:solidFill>
        <a:round/>
      </a:ln>
    </cs:spPr>
    <cs:defRPr sz="900"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65000"/>
            <a:lumOff val="35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65000"/>
            <a:lumOff val="35000"/>
          </a:schemeClr>
        </a:solidFill>
        <a:round/>
      </a:ln>
    </cs:spPr>
  </cs:errorBar>
  <cs:floor>
    <cs:lnRef idx="0"/>
    <cs:fillRef idx="0"/>
    <cs:effectRef idx="0"/>
    <cs:fontRef idx="minor">
      <a:schemeClr val="dk1"/>
    </cs:fontRef>
    <cs:spPr>
      <a:noFill/>
      <a:ln>
        <a:noFill/>
      </a:ln>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50000"/>
            <a:lumOff val="50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78000"/>
        </a:schemeClr>
      </a:solidFill>
    </cs:spPr>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dk1">
        <a:lumMod val="65000"/>
        <a:lumOff val="35000"/>
      </a:schemeClr>
    </cs:fontRef>
    <cs:defRPr sz="900"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inor">
      <a:schemeClr val="dk1">
        <a:lumMod val="65000"/>
        <a:lumOff val="35000"/>
      </a:schemeClr>
    </cs:fontRef>
    <cs:defRPr sz="1800" b="1" kern="120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cap="flat" cmpd="sng" algn="ctr">
        <a:solidFill>
          <a:schemeClr val="dk1">
            <a:lumMod val="65000"/>
            <a:lumOff val="35000"/>
          </a:schemeClr>
        </a:solidFill>
        <a:round/>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charts/style12.xml><?xml version="1.0" encoding="utf-8"?>
<cs:chartStyle xmlns:cs="http://schemas.microsoft.com/office/drawing/2012/chartStyle" xmlns:a="http://schemas.openxmlformats.org/drawingml/2006/main" id="261">
  <cs:axisTitle>
    <cs:lnRef idx="0"/>
    <cs:fillRef idx="0"/>
    <cs:effectRef idx="0"/>
    <cs:fontRef idx="minor">
      <a:schemeClr val="dk1">
        <a:lumMod val="65000"/>
        <a:lumOff val="35000"/>
      </a:schemeClr>
    </cs:fontRef>
    <cs:defRPr sz="900" kern="1200"/>
  </cs:axisTitle>
  <cs:categoryAxis>
    <cs:lnRef idx="0"/>
    <cs:fillRef idx="0"/>
    <cs:effectRef idx="0"/>
    <cs:fontRef idx="minor">
      <a:schemeClr val="dk1">
        <a:lumMod val="65000"/>
        <a:lumOff val="35000"/>
      </a:schemeClr>
    </cs:fontRef>
    <cs:defRPr sz="900" kern="1200"/>
  </cs:categoryAxis>
  <cs:chartArea>
    <cs:lnRef idx="0"/>
    <cs:fillRef idx="0"/>
    <cs:effectRef idx="0"/>
    <cs:fontRef idx="minor">
      <a:schemeClr val="dk1"/>
    </cs:fontRef>
    <cs:spPr>
      <a:pattFill prst="dkDnDiag">
        <a:fgClr>
          <a:schemeClr val="lt1">
            <a:lumMod val="95000"/>
          </a:schemeClr>
        </a:fgClr>
        <a:bgClr>
          <a:schemeClr val="lt1"/>
        </a:bgClr>
      </a:pattFill>
      <a:ln w="9525" cap="flat" cmpd="sng" algn="ctr">
        <a:solidFill>
          <a:schemeClr val="dk1">
            <a:lumMod val="15000"/>
            <a:lumOff val="8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317500" algn="ctr" rotWithShape="0">
          <a:prstClr val="black">
            <a:alpha val="25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20000"/>
          </a:prstClr>
        </a:outerShdw>
      </a:effectLst>
      <a:scene3d>
        <a:camera prst="orthographicFront"/>
        <a:lightRig rig="threePt" dir="t"/>
      </a:scene3d>
      <a:sp3d prstMaterial="matte"/>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noFill/>
      <a:ln w="9525" cap="flat" cmpd="sng" algn="ctr">
        <a:solidFill>
          <a:schemeClr val="dk1">
            <a:lumMod val="15000"/>
            <a:lumOff val="85000"/>
          </a:schemeClr>
        </a:solidFill>
        <a:round/>
      </a:ln>
    </cs:spPr>
    <cs:defRPr sz="900"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65000"/>
            <a:lumOff val="35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65000"/>
            <a:lumOff val="35000"/>
          </a:schemeClr>
        </a:solidFill>
        <a:round/>
      </a:ln>
    </cs:spPr>
  </cs:errorBar>
  <cs:floor>
    <cs:lnRef idx="0"/>
    <cs:fillRef idx="0"/>
    <cs:effectRef idx="0"/>
    <cs:fontRef idx="minor">
      <a:schemeClr val="dk1"/>
    </cs:fontRef>
    <cs:spPr>
      <a:noFill/>
      <a:ln>
        <a:noFill/>
      </a:ln>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50000"/>
            <a:lumOff val="50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78000"/>
        </a:schemeClr>
      </a:solidFill>
    </cs:spPr>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dk1">
        <a:lumMod val="65000"/>
        <a:lumOff val="35000"/>
      </a:schemeClr>
    </cs:fontRef>
    <cs:defRPr sz="900"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inor">
      <a:schemeClr val="dk1">
        <a:lumMod val="65000"/>
        <a:lumOff val="35000"/>
      </a:schemeClr>
    </cs:fontRef>
    <cs:defRPr sz="1800" b="1" kern="120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cap="flat" cmpd="sng" algn="ctr">
        <a:solidFill>
          <a:schemeClr val="dk1">
            <a:lumMod val="65000"/>
            <a:lumOff val="35000"/>
          </a:schemeClr>
        </a:solidFill>
        <a:round/>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charts/style13.xml><?xml version="1.0" encoding="utf-8"?>
<cs:chartStyle xmlns:cs="http://schemas.microsoft.com/office/drawing/2012/chartStyle" xmlns:a="http://schemas.openxmlformats.org/drawingml/2006/main" id="261">
  <cs:axisTitle>
    <cs:lnRef idx="0"/>
    <cs:fillRef idx="0"/>
    <cs:effectRef idx="0"/>
    <cs:fontRef idx="minor">
      <a:schemeClr val="dk1">
        <a:lumMod val="65000"/>
        <a:lumOff val="35000"/>
      </a:schemeClr>
    </cs:fontRef>
    <cs:defRPr sz="900" kern="1200"/>
  </cs:axisTitle>
  <cs:categoryAxis>
    <cs:lnRef idx="0"/>
    <cs:fillRef idx="0"/>
    <cs:effectRef idx="0"/>
    <cs:fontRef idx="minor">
      <a:schemeClr val="dk1">
        <a:lumMod val="65000"/>
        <a:lumOff val="35000"/>
      </a:schemeClr>
    </cs:fontRef>
    <cs:defRPr sz="900" kern="1200"/>
  </cs:categoryAxis>
  <cs:chartArea>
    <cs:lnRef idx="0"/>
    <cs:fillRef idx="0"/>
    <cs:effectRef idx="0"/>
    <cs:fontRef idx="minor">
      <a:schemeClr val="dk1"/>
    </cs:fontRef>
    <cs:spPr>
      <a:pattFill prst="dkDnDiag">
        <a:fgClr>
          <a:schemeClr val="lt1">
            <a:lumMod val="95000"/>
          </a:schemeClr>
        </a:fgClr>
        <a:bgClr>
          <a:schemeClr val="lt1"/>
        </a:bgClr>
      </a:pattFill>
      <a:ln w="9525" cap="flat" cmpd="sng" algn="ctr">
        <a:solidFill>
          <a:schemeClr val="dk1">
            <a:lumMod val="15000"/>
            <a:lumOff val="8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317500" algn="ctr" rotWithShape="0">
          <a:prstClr val="black">
            <a:alpha val="25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20000"/>
          </a:prstClr>
        </a:outerShdw>
      </a:effectLst>
      <a:scene3d>
        <a:camera prst="orthographicFront"/>
        <a:lightRig rig="threePt" dir="t"/>
      </a:scene3d>
      <a:sp3d prstMaterial="matte"/>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noFill/>
      <a:ln w="9525" cap="flat" cmpd="sng" algn="ctr">
        <a:solidFill>
          <a:schemeClr val="dk1">
            <a:lumMod val="15000"/>
            <a:lumOff val="85000"/>
          </a:schemeClr>
        </a:solidFill>
        <a:round/>
      </a:ln>
    </cs:spPr>
    <cs:defRPr sz="900"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65000"/>
            <a:lumOff val="35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65000"/>
            <a:lumOff val="35000"/>
          </a:schemeClr>
        </a:solidFill>
        <a:round/>
      </a:ln>
    </cs:spPr>
  </cs:errorBar>
  <cs:floor>
    <cs:lnRef idx="0"/>
    <cs:fillRef idx="0"/>
    <cs:effectRef idx="0"/>
    <cs:fontRef idx="minor">
      <a:schemeClr val="dk1"/>
    </cs:fontRef>
    <cs:spPr>
      <a:noFill/>
      <a:ln>
        <a:noFill/>
      </a:ln>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50000"/>
            <a:lumOff val="50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78000"/>
        </a:schemeClr>
      </a:solidFill>
    </cs:spPr>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dk1">
        <a:lumMod val="65000"/>
        <a:lumOff val="35000"/>
      </a:schemeClr>
    </cs:fontRef>
    <cs:defRPr sz="900"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inor">
      <a:schemeClr val="dk1">
        <a:lumMod val="65000"/>
        <a:lumOff val="35000"/>
      </a:schemeClr>
    </cs:fontRef>
    <cs:defRPr sz="1800" b="1" kern="120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cap="flat" cmpd="sng" algn="ctr">
        <a:solidFill>
          <a:schemeClr val="dk1">
            <a:lumMod val="65000"/>
            <a:lumOff val="35000"/>
          </a:schemeClr>
        </a:solidFill>
        <a:round/>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charts/style14.xml><?xml version="1.0" encoding="utf-8"?>
<cs:chartStyle xmlns:cs="http://schemas.microsoft.com/office/drawing/2012/chartStyle" xmlns:a="http://schemas.openxmlformats.org/drawingml/2006/main" id="261">
  <cs:axisTitle>
    <cs:lnRef idx="0"/>
    <cs:fillRef idx="0"/>
    <cs:effectRef idx="0"/>
    <cs:fontRef idx="minor">
      <a:schemeClr val="dk1">
        <a:lumMod val="65000"/>
        <a:lumOff val="35000"/>
      </a:schemeClr>
    </cs:fontRef>
    <cs:defRPr sz="900" kern="1200"/>
  </cs:axisTitle>
  <cs:categoryAxis>
    <cs:lnRef idx="0"/>
    <cs:fillRef idx="0"/>
    <cs:effectRef idx="0"/>
    <cs:fontRef idx="minor">
      <a:schemeClr val="dk1">
        <a:lumMod val="65000"/>
        <a:lumOff val="35000"/>
      </a:schemeClr>
    </cs:fontRef>
    <cs:defRPr sz="900" kern="1200"/>
  </cs:categoryAxis>
  <cs:chartArea>
    <cs:lnRef idx="0"/>
    <cs:fillRef idx="0"/>
    <cs:effectRef idx="0"/>
    <cs:fontRef idx="minor">
      <a:schemeClr val="dk1"/>
    </cs:fontRef>
    <cs:spPr>
      <a:pattFill prst="dkDnDiag">
        <a:fgClr>
          <a:schemeClr val="lt1">
            <a:lumMod val="95000"/>
          </a:schemeClr>
        </a:fgClr>
        <a:bgClr>
          <a:schemeClr val="lt1"/>
        </a:bgClr>
      </a:pattFill>
      <a:ln w="9525" cap="flat" cmpd="sng" algn="ctr">
        <a:solidFill>
          <a:schemeClr val="dk1">
            <a:lumMod val="15000"/>
            <a:lumOff val="8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317500" algn="ctr" rotWithShape="0">
          <a:prstClr val="black">
            <a:alpha val="25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20000"/>
          </a:prstClr>
        </a:outerShdw>
      </a:effectLst>
      <a:scene3d>
        <a:camera prst="orthographicFront"/>
        <a:lightRig rig="threePt" dir="t"/>
      </a:scene3d>
      <a:sp3d prstMaterial="matte"/>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noFill/>
      <a:ln w="9525" cap="flat" cmpd="sng" algn="ctr">
        <a:solidFill>
          <a:schemeClr val="dk1">
            <a:lumMod val="15000"/>
            <a:lumOff val="85000"/>
          </a:schemeClr>
        </a:solidFill>
        <a:round/>
      </a:ln>
    </cs:spPr>
    <cs:defRPr sz="900"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65000"/>
            <a:lumOff val="35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65000"/>
            <a:lumOff val="35000"/>
          </a:schemeClr>
        </a:solidFill>
        <a:round/>
      </a:ln>
    </cs:spPr>
  </cs:errorBar>
  <cs:floor>
    <cs:lnRef idx="0"/>
    <cs:fillRef idx="0"/>
    <cs:effectRef idx="0"/>
    <cs:fontRef idx="minor">
      <a:schemeClr val="dk1"/>
    </cs:fontRef>
    <cs:spPr>
      <a:noFill/>
      <a:ln>
        <a:noFill/>
      </a:ln>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50000"/>
            <a:lumOff val="50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78000"/>
        </a:schemeClr>
      </a:solidFill>
    </cs:spPr>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dk1">
        <a:lumMod val="65000"/>
        <a:lumOff val="35000"/>
      </a:schemeClr>
    </cs:fontRef>
    <cs:defRPr sz="900"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inor">
      <a:schemeClr val="dk1">
        <a:lumMod val="65000"/>
        <a:lumOff val="35000"/>
      </a:schemeClr>
    </cs:fontRef>
    <cs:defRPr sz="1800" b="1" kern="120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cap="flat" cmpd="sng" algn="ctr">
        <a:solidFill>
          <a:schemeClr val="dk1">
            <a:lumMod val="65000"/>
            <a:lumOff val="35000"/>
          </a:schemeClr>
        </a:solidFill>
        <a:round/>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charts/style15.xml><?xml version="1.0" encoding="utf-8"?>
<cs:chartStyle xmlns:cs="http://schemas.microsoft.com/office/drawing/2012/chartStyle" xmlns:a="http://schemas.openxmlformats.org/drawingml/2006/main" id="261">
  <cs:axisTitle>
    <cs:lnRef idx="0"/>
    <cs:fillRef idx="0"/>
    <cs:effectRef idx="0"/>
    <cs:fontRef idx="minor">
      <a:schemeClr val="dk1">
        <a:lumMod val="65000"/>
        <a:lumOff val="35000"/>
      </a:schemeClr>
    </cs:fontRef>
    <cs:defRPr sz="900" kern="1200"/>
  </cs:axisTitle>
  <cs:categoryAxis>
    <cs:lnRef idx="0"/>
    <cs:fillRef idx="0"/>
    <cs:effectRef idx="0"/>
    <cs:fontRef idx="minor">
      <a:schemeClr val="dk1">
        <a:lumMod val="65000"/>
        <a:lumOff val="35000"/>
      </a:schemeClr>
    </cs:fontRef>
    <cs:defRPr sz="900" kern="1200"/>
  </cs:categoryAxis>
  <cs:chartArea>
    <cs:lnRef idx="0"/>
    <cs:fillRef idx="0"/>
    <cs:effectRef idx="0"/>
    <cs:fontRef idx="minor">
      <a:schemeClr val="dk1"/>
    </cs:fontRef>
    <cs:spPr>
      <a:pattFill prst="dkDnDiag">
        <a:fgClr>
          <a:schemeClr val="lt1">
            <a:lumMod val="95000"/>
          </a:schemeClr>
        </a:fgClr>
        <a:bgClr>
          <a:schemeClr val="lt1"/>
        </a:bgClr>
      </a:pattFill>
      <a:ln w="9525" cap="flat" cmpd="sng" algn="ctr">
        <a:solidFill>
          <a:schemeClr val="dk1">
            <a:lumMod val="15000"/>
            <a:lumOff val="8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317500" algn="ctr" rotWithShape="0">
          <a:prstClr val="black">
            <a:alpha val="25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20000"/>
          </a:prstClr>
        </a:outerShdw>
      </a:effectLst>
      <a:scene3d>
        <a:camera prst="orthographicFront"/>
        <a:lightRig rig="threePt" dir="t"/>
      </a:scene3d>
      <a:sp3d prstMaterial="matte"/>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noFill/>
      <a:ln w="9525" cap="flat" cmpd="sng" algn="ctr">
        <a:solidFill>
          <a:schemeClr val="dk1">
            <a:lumMod val="15000"/>
            <a:lumOff val="85000"/>
          </a:schemeClr>
        </a:solidFill>
        <a:round/>
      </a:ln>
    </cs:spPr>
    <cs:defRPr sz="900"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65000"/>
            <a:lumOff val="35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65000"/>
            <a:lumOff val="35000"/>
          </a:schemeClr>
        </a:solidFill>
        <a:round/>
      </a:ln>
    </cs:spPr>
  </cs:errorBar>
  <cs:floor>
    <cs:lnRef idx="0"/>
    <cs:fillRef idx="0"/>
    <cs:effectRef idx="0"/>
    <cs:fontRef idx="minor">
      <a:schemeClr val="dk1"/>
    </cs:fontRef>
    <cs:spPr>
      <a:noFill/>
      <a:ln>
        <a:noFill/>
      </a:ln>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50000"/>
            <a:lumOff val="50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78000"/>
        </a:schemeClr>
      </a:solidFill>
    </cs:spPr>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dk1">
        <a:lumMod val="65000"/>
        <a:lumOff val="35000"/>
      </a:schemeClr>
    </cs:fontRef>
    <cs:defRPr sz="900"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inor">
      <a:schemeClr val="dk1">
        <a:lumMod val="65000"/>
        <a:lumOff val="35000"/>
      </a:schemeClr>
    </cs:fontRef>
    <cs:defRPr sz="1800" b="1" kern="120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cap="flat" cmpd="sng" algn="ctr">
        <a:solidFill>
          <a:schemeClr val="dk1">
            <a:lumMod val="65000"/>
            <a:lumOff val="35000"/>
          </a:schemeClr>
        </a:solidFill>
        <a:round/>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charts/style16.xml><?xml version="1.0" encoding="utf-8"?>
<cs:chartStyle xmlns:cs="http://schemas.microsoft.com/office/drawing/2012/chartStyle" xmlns:a="http://schemas.openxmlformats.org/drawingml/2006/main" id="261">
  <cs:axisTitle>
    <cs:lnRef idx="0"/>
    <cs:fillRef idx="0"/>
    <cs:effectRef idx="0"/>
    <cs:fontRef idx="minor">
      <a:schemeClr val="dk1">
        <a:lumMod val="65000"/>
        <a:lumOff val="35000"/>
      </a:schemeClr>
    </cs:fontRef>
    <cs:defRPr sz="900" kern="1200"/>
  </cs:axisTitle>
  <cs:categoryAxis>
    <cs:lnRef idx="0"/>
    <cs:fillRef idx="0"/>
    <cs:effectRef idx="0"/>
    <cs:fontRef idx="minor">
      <a:schemeClr val="dk1">
        <a:lumMod val="65000"/>
        <a:lumOff val="35000"/>
      </a:schemeClr>
    </cs:fontRef>
    <cs:defRPr sz="900" kern="1200"/>
  </cs:categoryAxis>
  <cs:chartArea>
    <cs:lnRef idx="0"/>
    <cs:fillRef idx="0"/>
    <cs:effectRef idx="0"/>
    <cs:fontRef idx="minor">
      <a:schemeClr val="dk1"/>
    </cs:fontRef>
    <cs:spPr>
      <a:pattFill prst="dkDnDiag">
        <a:fgClr>
          <a:schemeClr val="lt1">
            <a:lumMod val="95000"/>
          </a:schemeClr>
        </a:fgClr>
        <a:bgClr>
          <a:schemeClr val="lt1"/>
        </a:bgClr>
      </a:pattFill>
      <a:ln w="9525" cap="flat" cmpd="sng" algn="ctr">
        <a:solidFill>
          <a:schemeClr val="dk1">
            <a:lumMod val="15000"/>
            <a:lumOff val="8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317500" algn="ctr" rotWithShape="0">
          <a:prstClr val="black">
            <a:alpha val="25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20000"/>
          </a:prstClr>
        </a:outerShdw>
      </a:effectLst>
      <a:scene3d>
        <a:camera prst="orthographicFront"/>
        <a:lightRig rig="threePt" dir="t"/>
      </a:scene3d>
      <a:sp3d prstMaterial="matte"/>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noFill/>
      <a:ln w="9525" cap="flat" cmpd="sng" algn="ctr">
        <a:solidFill>
          <a:schemeClr val="dk1">
            <a:lumMod val="15000"/>
            <a:lumOff val="85000"/>
          </a:schemeClr>
        </a:solidFill>
        <a:round/>
      </a:ln>
    </cs:spPr>
    <cs:defRPr sz="900"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65000"/>
            <a:lumOff val="35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65000"/>
            <a:lumOff val="35000"/>
          </a:schemeClr>
        </a:solidFill>
        <a:round/>
      </a:ln>
    </cs:spPr>
  </cs:errorBar>
  <cs:floor>
    <cs:lnRef idx="0"/>
    <cs:fillRef idx="0"/>
    <cs:effectRef idx="0"/>
    <cs:fontRef idx="minor">
      <a:schemeClr val="dk1"/>
    </cs:fontRef>
    <cs:spPr>
      <a:noFill/>
      <a:ln>
        <a:noFill/>
      </a:ln>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50000"/>
            <a:lumOff val="50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78000"/>
        </a:schemeClr>
      </a:solidFill>
    </cs:spPr>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dk1">
        <a:lumMod val="65000"/>
        <a:lumOff val="35000"/>
      </a:schemeClr>
    </cs:fontRef>
    <cs:defRPr sz="900"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inor">
      <a:schemeClr val="dk1">
        <a:lumMod val="65000"/>
        <a:lumOff val="35000"/>
      </a:schemeClr>
    </cs:fontRef>
    <cs:defRPr sz="1800" b="1" kern="120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cap="flat" cmpd="sng" algn="ctr">
        <a:solidFill>
          <a:schemeClr val="dk1">
            <a:lumMod val="65000"/>
            <a:lumOff val="35000"/>
          </a:schemeClr>
        </a:solidFill>
        <a:round/>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charts/style17.xml><?xml version="1.0" encoding="utf-8"?>
<cs:chartStyle xmlns:cs="http://schemas.microsoft.com/office/drawing/2012/chartStyle" xmlns:a="http://schemas.openxmlformats.org/drawingml/2006/main" id="261">
  <cs:axisTitle>
    <cs:lnRef idx="0"/>
    <cs:fillRef idx="0"/>
    <cs:effectRef idx="0"/>
    <cs:fontRef idx="minor">
      <a:schemeClr val="dk1">
        <a:lumMod val="65000"/>
        <a:lumOff val="35000"/>
      </a:schemeClr>
    </cs:fontRef>
    <cs:defRPr sz="900" kern="1200"/>
  </cs:axisTitle>
  <cs:categoryAxis>
    <cs:lnRef idx="0"/>
    <cs:fillRef idx="0"/>
    <cs:effectRef idx="0"/>
    <cs:fontRef idx="minor">
      <a:schemeClr val="dk1">
        <a:lumMod val="65000"/>
        <a:lumOff val="35000"/>
      </a:schemeClr>
    </cs:fontRef>
    <cs:defRPr sz="900" kern="1200"/>
  </cs:categoryAxis>
  <cs:chartArea>
    <cs:lnRef idx="0"/>
    <cs:fillRef idx="0"/>
    <cs:effectRef idx="0"/>
    <cs:fontRef idx="minor">
      <a:schemeClr val="dk1"/>
    </cs:fontRef>
    <cs:spPr>
      <a:pattFill prst="dkDnDiag">
        <a:fgClr>
          <a:schemeClr val="lt1">
            <a:lumMod val="95000"/>
          </a:schemeClr>
        </a:fgClr>
        <a:bgClr>
          <a:schemeClr val="lt1"/>
        </a:bgClr>
      </a:pattFill>
      <a:ln w="9525" cap="flat" cmpd="sng" algn="ctr">
        <a:solidFill>
          <a:schemeClr val="dk1">
            <a:lumMod val="15000"/>
            <a:lumOff val="8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317500" algn="ctr" rotWithShape="0">
          <a:prstClr val="black">
            <a:alpha val="25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20000"/>
          </a:prstClr>
        </a:outerShdw>
      </a:effectLst>
      <a:scene3d>
        <a:camera prst="orthographicFront"/>
        <a:lightRig rig="threePt" dir="t"/>
      </a:scene3d>
      <a:sp3d prstMaterial="matte"/>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noFill/>
      <a:ln w="9525" cap="flat" cmpd="sng" algn="ctr">
        <a:solidFill>
          <a:schemeClr val="dk1">
            <a:lumMod val="15000"/>
            <a:lumOff val="85000"/>
          </a:schemeClr>
        </a:solidFill>
        <a:round/>
      </a:ln>
    </cs:spPr>
    <cs:defRPr sz="900"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65000"/>
            <a:lumOff val="35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65000"/>
            <a:lumOff val="35000"/>
          </a:schemeClr>
        </a:solidFill>
        <a:round/>
      </a:ln>
    </cs:spPr>
  </cs:errorBar>
  <cs:floor>
    <cs:lnRef idx="0"/>
    <cs:fillRef idx="0"/>
    <cs:effectRef idx="0"/>
    <cs:fontRef idx="minor">
      <a:schemeClr val="dk1"/>
    </cs:fontRef>
    <cs:spPr>
      <a:noFill/>
      <a:ln>
        <a:noFill/>
      </a:ln>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50000"/>
            <a:lumOff val="50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78000"/>
        </a:schemeClr>
      </a:solidFill>
    </cs:spPr>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dk1">
        <a:lumMod val="65000"/>
        <a:lumOff val="35000"/>
      </a:schemeClr>
    </cs:fontRef>
    <cs:defRPr sz="900"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inor">
      <a:schemeClr val="dk1">
        <a:lumMod val="65000"/>
        <a:lumOff val="35000"/>
      </a:schemeClr>
    </cs:fontRef>
    <cs:defRPr sz="1800" b="1" kern="120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cap="flat" cmpd="sng" algn="ctr">
        <a:solidFill>
          <a:schemeClr val="dk1">
            <a:lumMod val="65000"/>
            <a:lumOff val="35000"/>
          </a:schemeClr>
        </a:solidFill>
        <a:round/>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lt1"/>
    </cs:fontRef>
    <cs:defRPr sz="900"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419">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cs:chartArea>
  <cs:dataLabel>
    <cs:lnRef idx="0"/>
    <cs:fillRef idx="0"/>
    <cs:effectRef idx="0"/>
    <cs:fontRef idx="minor">
      <a:schemeClr val="tx1">
        <a:lumMod val="65000"/>
        <a:lumOff val="35000"/>
      </a:schemeClr>
    </cs:fontRef>
    <cs:defRPr sz="9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charts/style4.xml><?xml version="1.0" encoding="utf-8"?>
<cs:chartStyle xmlns:cs="http://schemas.microsoft.com/office/drawing/2012/chartStyle" xmlns:a="http://schemas.openxmlformats.org/drawingml/2006/main" id="419">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cs:chartArea>
  <cs:dataLabel>
    <cs:lnRef idx="0"/>
    <cs:fillRef idx="0"/>
    <cs:effectRef idx="0"/>
    <cs:fontRef idx="minor">
      <a:schemeClr val="tx1">
        <a:lumMod val="65000"/>
        <a:lumOff val="35000"/>
      </a:schemeClr>
    </cs:fontRef>
    <cs:defRPr sz="9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61">
  <cs:axisTitle>
    <cs:lnRef idx="0"/>
    <cs:fillRef idx="0"/>
    <cs:effectRef idx="0"/>
    <cs:fontRef idx="minor">
      <a:schemeClr val="dk1">
        <a:lumMod val="65000"/>
        <a:lumOff val="35000"/>
      </a:schemeClr>
    </cs:fontRef>
    <cs:defRPr sz="900" kern="1200"/>
  </cs:axisTitle>
  <cs:categoryAxis>
    <cs:lnRef idx="0"/>
    <cs:fillRef idx="0"/>
    <cs:effectRef idx="0"/>
    <cs:fontRef idx="minor">
      <a:schemeClr val="dk1">
        <a:lumMod val="65000"/>
        <a:lumOff val="35000"/>
      </a:schemeClr>
    </cs:fontRef>
    <cs:defRPr sz="900" kern="1200"/>
  </cs:categoryAxis>
  <cs:chartArea>
    <cs:lnRef idx="0"/>
    <cs:fillRef idx="0"/>
    <cs:effectRef idx="0"/>
    <cs:fontRef idx="minor">
      <a:schemeClr val="dk1"/>
    </cs:fontRef>
    <cs:spPr>
      <a:pattFill prst="dkDnDiag">
        <a:fgClr>
          <a:schemeClr val="lt1">
            <a:lumMod val="95000"/>
          </a:schemeClr>
        </a:fgClr>
        <a:bgClr>
          <a:schemeClr val="lt1"/>
        </a:bgClr>
      </a:pattFill>
      <a:ln w="9525" cap="flat" cmpd="sng" algn="ctr">
        <a:solidFill>
          <a:schemeClr val="dk1">
            <a:lumMod val="15000"/>
            <a:lumOff val="8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317500" algn="ctr" rotWithShape="0">
          <a:prstClr val="black">
            <a:alpha val="25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20000"/>
          </a:prstClr>
        </a:outerShdw>
      </a:effectLst>
      <a:scene3d>
        <a:camera prst="orthographicFront"/>
        <a:lightRig rig="threePt" dir="t"/>
      </a:scene3d>
      <a:sp3d prstMaterial="matte"/>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noFill/>
      <a:ln w="9525" cap="flat" cmpd="sng" algn="ctr">
        <a:solidFill>
          <a:schemeClr val="dk1">
            <a:lumMod val="15000"/>
            <a:lumOff val="85000"/>
          </a:schemeClr>
        </a:solidFill>
        <a:round/>
      </a:ln>
    </cs:spPr>
    <cs:defRPr sz="900"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65000"/>
            <a:lumOff val="35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65000"/>
            <a:lumOff val="35000"/>
          </a:schemeClr>
        </a:solidFill>
        <a:round/>
      </a:ln>
    </cs:spPr>
  </cs:errorBar>
  <cs:floor>
    <cs:lnRef idx="0"/>
    <cs:fillRef idx="0"/>
    <cs:effectRef idx="0"/>
    <cs:fontRef idx="minor">
      <a:schemeClr val="dk1"/>
    </cs:fontRef>
    <cs:spPr>
      <a:noFill/>
      <a:ln>
        <a:noFill/>
      </a:ln>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50000"/>
            <a:lumOff val="50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78000"/>
        </a:schemeClr>
      </a:solidFill>
    </cs:spPr>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dk1">
        <a:lumMod val="65000"/>
        <a:lumOff val="35000"/>
      </a:schemeClr>
    </cs:fontRef>
    <cs:defRPr sz="900"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inor">
      <a:schemeClr val="dk1">
        <a:lumMod val="65000"/>
        <a:lumOff val="35000"/>
      </a:schemeClr>
    </cs:fontRef>
    <cs:defRPr sz="1800" b="1" kern="120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cap="flat" cmpd="sng" algn="ctr">
        <a:solidFill>
          <a:schemeClr val="dk1">
            <a:lumMod val="65000"/>
            <a:lumOff val="35000"/>
          </a:schemeClr>
        </a:solidFill>
        <a:round/>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2CAA055-23D6-4D34-A004-C5C27DB0CFE1}" type="doc">
      <dgm:prSet loTypeId="urn:microsoft.com/office/officeart/2005/8/layout/hierarchy3" loCatId="list" qsTypeId="urn:microsoft.com/office/officeart/2005/8/quickstyle/simple1" qsCatId="simple" csTypeId="urn:microsoft.com/office/officeart/2005/8/colors/colorful5" csCatId="colorful" phldr="1"/>
      <dgm:spPr/>
      <dgm:t>
        <a:bodyPr/>
        <a:lstStyle/>
        <a:p>
          <a:endParaRPr lang="en-US"/>
        </a:p>
      </dgm:t>
    </dgm:pt>
    <dgm:pt modelId="{4FF09115-859E-40E9-9E6F-884A83502EF9}">
      <dgm:prSet phldrT="[Text]"/>
      <dgm:spPr/>
      <dgm:t>
        <a:bodyPr/>
        <a:lstStyle/>
        <a:p>
          <a:r>
            <a:rPr lang="en-US" dirty="0"/>
            <a:t>Information</a:t>
          </a:r>
        </a:p>
      </dgm:t>
    </dgm:pt>
    <dgm:pt modelId="{1D194BD8-94B7-4A13-BE77-B227C255A34A}" type="parTrans" cxnId="{DA116902-3BB5-4184-B4CB-7DAAFC3AB2FB}">
      <dgm:prSet/>
      <dgm:spPr/>
      <dgm:t>
        <a:bodyPr/>
        <a:lstStyle/>
        <a:p>
          <a:endParaRPr lang="en-US"/>
        </a:p>
      </dgm:t>
    </dgm:pt>
    <dgm:pt modelId="{AA93A117-5883-41A0-A994-D4AE97378661}" type="sibTrans" cxnId="{DA116902-3BB5-4184-B4CB-7DAAFC3AB2FB}">
      <dgm:prSet/>
      <dgm:spPr/>
      <dgm:t>
        <a:bodyPr/>
        <a:lstStyle/>
        <a:p>
          <a:endParaRPr lang="en-US"/>
        </a:p>
      </dgm:t>
    </dgm:pt>
    <dgm:pt modelId="{2BD6BD02-BDEC-4AE1-8193-4257ADA68A9B}">
      <dgm:prSet phldrT="[Text]" custT="1"/>
      <dgm:spPr/>
      <dgm:t>
        <a:bodyPr/>
        <a:lstStyle/>
        <a:p>
          <a:r>
            <a:rPr lang="en-US" sz="1800" dirty="0"/>
            <a:t>The WHATS &amp; HOWS of Procedure</a:t>
          </a:r>
        </a:p>
      </dgm:t>
    </dgm:pt>
    <dgm:pt modelId="{8DC805C1-DE86-4087-A0B3-7C85910475A7}" type="parTrans" cxnId="{AF2732FA-9E2A-4688-B90E-07B690BF7E9F}">
      <dgm:prSet/>
      <dgm:spPr/>
      <dgm:t>
        <a:bodyPr/>
        <a:lstStyle/>
        <a:p>
          <a:endParaRPr lang="en-US"/>
        </a:p>
      </dgm:t>
    </dgm:pt>
    <dgm:pt modelId="{BE0DBA90-1035-4FC4-B7DE-AF14B14E2F7C}" type="sibTrans" cxnId="{AF2732FA-9E2A-4688-B90E-07B690BF7E9F}">
      <dgm:prSet/>
      <dgm:spPr/>
      <dgm:t>
        <a:bodyPr/>
        <a:lstStyle/>
        <a:p>
          <a:endParaRPr lang="en-US"/>
        </a:p>
      </dgm:t>
    </dgm:pt>
    <dgm:pt modelId="{30540097-EABF-413E-BC91-E959C7DCF4F9}">
      <dgm:prSet phldrT="[Text]" custT="1"/>
      <dgm:spPr/>
      <dgm:t>
        <a:bodyPr/>
        <a:lstStyle/>
        <a:p>
          <a:r>
            <a:rPr lang="en-US" sz="1800" dirty="0"/>
            <a:t>Track Record of Research</a:t>
          </a:r>
        </a:p>
      </dgm:t>
    </dgm:pt>
    <dgm:pt modelId="{E83A657E-B068-48A9-9E87-BA6EF0D3F6DC}" type="parTrans" cxnId="{54EBFCC2-402F-43EE-AEF8-CF2834B70288}">
      <dgm:prSet/>
      <dgm:spPr/>
      <dgm:t>
        <a:bodyPr/>
        <a:lstStyle/>
        <a:p>
          <a:endParaRPr lang="en-US"/>
        </a:p>
      </dgm:t>
    </dgm:pt>
    <dgm:pt modelId="{AEB30C0D-BC9D-49A1-B68A-89C670E67152}" type="sibTrans" cxnId="{54EBFCC2-402F-43EE-AEF8-CF2834B70288}">
      <dgm:prSet/>
      <dgm:spPr/>
      <dgm:t>
        <a:bodyPr/>
        <a:lstStyle/>
        <a:p>
          <a:endParaRPr lang="en-US"/>
        </a:p>
      </dgm:t>
    </dgm:pt>
    <dgm:pt modelId="{1C065C9C-B4B7-4255-B6B5-9CEC373C389F}">
      <dgm:prSet custT="1"/>
      <dgm:spPr/>
      <dgm:t>
        <a:bodyPr/>
        <a:lstStyle/>
        <a:p>
          <a:r>
            <a:rPr lang="en-US" sz="1800" dirty="0"/>
            <a:t>Inter-Patient Variability</a:t>
          </a:r>
        </a:p>
      </dgm:t>
    </dgm:pt>
    <dgm:pt modelId="{D380A387-FE83-446C-8F32-9016CCC28C8D}" type="parTrans" cxnId="{F0B66847-CCC3-449B-A161-C261A4965ED4}">
      <dgm:prSet/>
      <dgm:spPr/>
      <dgm:t>
        <a:bodyPr/>
        <a:lstStyle/>
        <a:p>
          <a:endParaRPr lang="en-US"/>
        </a:p>
      </dgm:t>
    </dgm:pt>
    <dgm:pt modelId="{322D1F6F-BE11-4696-AE02-EFC5FD855A65}" type="sibTrans" cxnId="{F0B66847-CCC3-449B-A161-C261A4965ED4}">
      <dgm:prSet/>
      <dgm:spPr/>
      <dgm:t>
        <a:bodyPr/>
        <a:lstStyle/>
        <a:p>
          <a:endParaRPr lang="en-US"/>
        </a:p>
      </dgm:t>
    </dgm:pt>
    <dgm:pt modelId="{29F6B947-7280-4421-A0BD-8BF81CCB6C6F}" type="pres">
      <dgm:prSet presAssocID="{32CAA055-23D6-4D34-A004-C5C27DB0CFE1}" presName="diagram" presStyleCnt="0">
        <dgm:presLayoutVars>
          <dgm:chPref val="1"/>
          <dgm:dir/>
          <dgm:animOne val="branch"/>
          <dgm:animLvl val="lvl"/>
          <dgm:resizeHandles/>
        </dgm:presLayoutVars>
      </dgm:prSet>
      <dgm:spPr/>
    </dgm:pt>
    <dgm:pt modelId="{BEBA0B48-7F21-4931-AD96-77FDF61AA1E4}" type="pres">
      <dgm:prSet presAssocID="{4FF09115-859E-40E9-9E6F-884A83502EF9}" presName="root" presStyleCnt="0"/>
      <dgm:spPr/>
    </dgm:pt>
    <dgm:pt modelId="{8490CD10-C20F-4929-B257-B558892C4436}" type="pres">
      <dgm:prSet presAssocID="{4FF09115-859E-40E9-9E6F-884A83502EF9}" presName="rootComposite" presStyleCnt="0"/>
      <dgm:spPr/>
    </dgm:pt>
    <dgm:pt modelId="{19EBEF2C-A176-4006-B4EA-973DC48A2A08}" type="pres">
      <dgm:prSet presAssocID="{4FF09115-859E-40E9-9E6F-884A83502EF9}" presName="rootText" presStyleLbl="node1" presStyleIdx="0" presStyleCnt="1"/>
      <dgm:spPr/>
    </dgm:pt>
    <dgm:pt modelId="{B88E38EB-7750-44FF-8EBF-C65CC4BAE2C4}" type="pres">
      <dgm:prSet presAssocID="{4FF09115-859E-40E9-9E6F-884A83502EF9}" presName="rootConnector" presStyleLbl="node1" presStyleIdx="0" presStyleCnt="1"/>
      <dgm:spPr/>
    </dgm:pt>
    <dgm:pt modelId="{2DC2FE57-255C-4091-98B2-3C3FE9F8534A}" type="pres">
      <dgm:prSet presAssocID="{4FF09115-859E-40E9-9E6F-884A83502EF9}" presName="childShape" presStyleCnt="0"/>
      <dgm:spPr/>
    </dgm:pt>
    <dgm:pt modelId="{EB1D97EA-54B8-4F93-B7E3-0A4C7EF45339}" type="pres">
      <dgm:prSet presAssocID="{8DC805C1-DE86-4087-A0B3-7C85910475A7}" presName="Name13" presStyleLbl="parChTrans1D2" presStyleIdx="0" presStyleCnt="3"/>
      <dgm:spPr/>
    </dgm:pt>
    <dgm:pt modelId="{4909C1A6-C587-423D-8F5E-F842380960C0}" type="pres">
      <dgm:prSet presAssocID="{2BD6BD02-BDEC-4AE1-8193-4257ADA68A9B}" presName="childText" presStyleLbl="bgAcc1" presStyleIdx="0" presStyleCnt="3" custScaleX="147440">
        <dgm:presLayoutVars>
          <dgm:bulletEnabled val="1"/>
        </dgm:presLayoutVars>
      </dgm:prSet>
      <dgm:spPr/>
    </dgm:pt>
    <dgm:pt modelId="{101AC7F6-71E9-4A77-9A54-DC4E66EC3D85}" type="pres">
      <dgm:prSet presAssocID="{E83A657E-B068-48A9-9E87-BA6EF0D3F6DC}" presName="Name13" presStyleLbl="parChTrans1D2" presStyleIdx="1" presStyleCnt="3"/>
      <dgm:spPr/>
    </dgm:pt>
    <dgm:pt modelId="{3BAE139F-B063-4D70-B9BA-0CB267D67272}" type="pres">
      <dgm:prSet presAssocID="{30540097-EABF-413E-BC91-E959C7DCF4F9}" presName="childText" presStyleLbl="bgAcc1" presStyleIdx="1" presStyleCnt="3" custScaleX="147440">
        <dgm:presLayoutVars>
          <dgm:bulletEnabled val="1"/>
        </dgm:presLayoutVars>
      </dgm:prSet>
      <dgm:spPr/>
    </dgm:pt>
    <dgm:pt modelId="{5AAF32EE-9556-42F2-8FBF-680C53F586B2}" type="pres">
      <dgm:prSet presAssocID="{D380A387-FE83-446C-8F32-9016CCC28C8D}" presName="Name13" presStyleLbl="parChTrans1D2" presStyleIdx="2" presStyleCnt="3"/>
      <dgm:spPr/>
    </dgm:pt>
    <dgm:pt modelId="{AFF239A0-AF35-45D6-A198-9EC4521AA2E4}" type="pres">
      <dgm:prSet presAssocID="{1C065C9C-B4B7-4255-B6B5-9CEC373C389F}" presName="childText" presStyleLbl="bgAcc1" presStyleIdx="2" presStyleCnt="3" custScaleX="147440">
        <dgm:presLayoutVars>
          <dgm:bulletEnabled val="1"/>
        </dgm:presLayoutVars>
      </dgm:prSet>
      <dgm:spPr/>
    </dgm:pt>
  </dgm:ptLst>
  <dgm:cxnLst>
    <dgm:cxn modelId="{DA116902-3BB5-4184-B4CB-7DAAFC3AB2FB}" srcId="{32CAA055-23D6-4D34-A004-C5C27DB0CFE1}" destId="{4FF09115-859E-40E9-9E6F-884A83502EF9}" srcOrd="0" destOrd="0" parTransId="{1D194BD8-94B7-4A13-BE77-B227C255A34A}" sibTransId="{AA93A117-5883-41A0-A994-D4AE97378661}"/>
    <dgm:cxn modelId="{A2E62A16-A135-4BB7-ABD0-E8228A02D9C2}" type="presOf" srcId="{1C065C9C-B4B7-4255-B6B5-9CEC373C389F}" destId="{AFF239A0-AF35-45D6-A198-9EC4521AA2E4}" srcOrd="0" destOrd="0" presId="urn:microsoft.com/office/officeart/2005/8/layout/hierarchy3"/>
    <dgm:cxn modelId="{26DB921E-004A-4DC6-ACF4-099600C754F5}" type="presOf" srcId="{4FF09115-859E-40E9-9E6F-884A83502EF9}" destId="{B88E38EB-7750-44FF-8EBF-C65CC4BAE2C4}" srcOrd="1" destOrd="0" presId="urn:microsoft.com/office/officeart/2005/8/layout/hierarchy3"/>
    <dgm:cxn modelId="{C9987A39-AA3E-4D0F-BAD2-8201AFE04907}" type="presOf" srcId="{32CAA055-23D6-4D34-A004-C5C27DB0CFE1}" destId="{29F6B947-7280-4421-A0BD-8BF81CCB6C6F}" srcOrd="0" destOrd="0" presId="urn:microsoft.com/office/officeart/2005/8/layout/hierarchy3"/>
    <dgm:cxn modelId="{BE85273C-71CC-4131-A2F4-2827DC294942}" type="presOf" srcId="{30540097-EABF-413E-BC91-E959C7DCF4F9}" destId="{3BAE139F-B063-4D70-B9BA-0CB267D67272}" srcOrd="0" destOrd="0" presId="urn:microsoft.com/office/officeart/2005/8/layout/hierarchy3"/>
    <dgm:cxn modelId="{F0B66847-CCC3-449B-A161-C261A4965ED4}" srcId="{4FF09115-859E-40E9-9E6F-884A83502EF9}" destId="{1C065C9C-B4B7-4255-B6B5-9CEC373C389F}" srcOrd="2" destOrd="0" parTransId="{D380A387-FE83-446C-8F32-9016CCC28C8D}" sibTransId="{322D1F6F-BE11-4696-AE02-EFC5FD855A65}"/>
    <dgm:cxn modelId="{96F4A078-402D-4F0D-AEB1-928299A9A957}" type="presOf" srcId="{4FF09115-859E-40E9-9E6F-884A83502EF9}" destId="{19EBEF2C-A176-4006-B4EA-973DC48A2A08}" srcOrd="0" destOrd="0" presId="urn:microsoft.com/office/officeart/2005/8/layout/hierarchy3"/>
    <dgm:cxn modelId="{936C9A81-99D1-469B-AAE9-DE2F2F2F15EF}" type="presOf" srcId="{8DC805C1-DE86-4087-A0B3-7C85910475A7}" destId="{EB1D97EA-54B8-4F93-B7E3-0A4C7EF45339}" srcOrd="0" destOrd="0" presId="urn:microsoft.com/office/officeart/2005/8/layout/hierarchy3"/>
    <dgm:cxn modelId="{14A96EB2-7B02-4A77-B2BB-BB99E1D51363}" type="presOf" srcId="{D380A387-FE83-446C-8F32-9016CCC28C8D}" destId="{5AAF32EE-9556-42F2-8FBF-680C53F586B2}" srcOrd="0" destOrd="0" presId="urn:microsoft.com/office/officeart/2005/8/layout/hierarchy3"/>
    <dgm:cxn modelId="{54EBFCC2-402F-43EE-AEF8-CF2834B70288}" srcId="{4FF09115-859E-40E9-9E6F-884A83502EF9}" destId="{30540097-EABF-413E-BC91-E959C7DCF4F9}" srcOrd="1" destOrd="0" parTransId="{E83A657E-B068-48A9-9E87-BA6EF0D3F6DC}" sibTransId="{AEB30C0D-BC9D-49A1-B68A-89C670E67152}"/>
    <dgm:cxn modelId="{1C6C59CE-906F-45B7-A651-5FC0DD18CDA0}" type="presOf" srcId="{E83A657E-B068-48A9-9E87-BA6EF0D3F6DC}" destId="{101AC7F6-71E9-4A77-9A54-DC4E66EC3D85}" srcOrd="0" destOrd="0" presId="urn:microsoft.com/office/officeart/2005/8/layout/hierarchy3"/>
    <dgm:cxn modelId="{AF2732FA-9E2A-4688-B90E-07B690BF7E9F}" srcId="{4FF09115-859E-40E9-9E6F-884A83502EF9}" destId="{2BD6BD02-BDEC-4AE1-8193-4257ADA68A9B}" srcOrd="0" destOrd="0" parTransId="{8DC805C1-DE86-4087-A0B3-7C85910475A7}" sibTransId="{BE0DBA90-1035-4FC4-B7DE-AF14B14E2F7C}"/>
    <dgm:cxn modelId="{119B01FE-144F-413C-9087-319649C31322}" type="presOf" srcId="{2BD6BD02-BDEC-4AE1-8193-4257ADA68A9B}" destId="{4909C1A6-C587-423D-8F5E-F842380960C0}" srcOrd="0" destOrd="0" presId="urn:microsoft.com/office/officeart/2005/8/layout/hierarchy3"/>
    <dgm:cxn modelId="{397E69F3-DA9A-419F-8051-7AB6D269EC0F}" type="presParOf" srcId="{29F6B947-7280-4421-A0BD-8BF81CCB6C6F}" destId="{BEBA0B48-7F21-4931-AD96-77FDF61AA1E4}" srcOrd="0" destOrd="0" presId="urn:microsoft.com/office/officeart/2005/8/layout/hierarchy3"/>
    <dgm:cxn modelId="{8F712C29-FF4A-4D98-B667-7D500D2F0AE2}" type="presParOf" srcId="{BEBA0B48-7F21-4931-AD96-77FDF61AA1E4}" destId="{8490CD10-C20F-4929-B257-B558892C4436}" srcOrd="0" destOrd="0" presId="urn:microsoft.com/office/officeart/2005/8/layout/hierarchy3"/>
    <dgm:cxn modelId="{000E18BF-B4E6-412A-BE37-B3D8FA19FC00}" type="presParOf" srcId="{8490CD10-C20F-4929-B257-B558892C4436}" destId="{19EBEF2C-A176-4006-B4EA-973DC48A2A08}" srcOrd="0" destOrd="0" presId="urn:microsoft.com/office/officeart/2005/8/layout/hierarchy3"/>
    <dgm:cxn modelId="{879E7CD2-5C25-4FE5-B032-82527363D90D}" type="presParOf" srcId="{8490CD10-C20F-4929-B257-B558892C4436}" destId="{B88E38EB-7750-44FF-8EBF-C65CC4BAE2C4}" srcOrd="1" destOrd="0" presId="urn:microsoft.com/office/officeart/2005/8/layout/hierarchy3"/>
    <dgm:cxn modelId="{A81C49D1-F5D7-4531-92C6-42D7BCFCDA4F}" type="presParOf" srcId="{BEBA0B48-7F21-4931-AD96-77FDF61AA1E4}" destId="{2DC2FE57-255C-4091-98B2-3C3FE9F8534A}" srcOrd="1" destOrd="0" presId="urn:microsoft.com/office/officeart/2005/8/layout/hierarchy3"/>
    <dgm:cxn modelId="{987F269C-6011-4CBB-9964-D5D693479144}" type="presParOf" srcId="{2DC2FE57-255C-4091-98B2-3C3FE9F8534A}" destId="{EB1D97EA-54B8-4F93-B7E3-0A4C7EF45339}" srcOrd="0" destOrd="0" presId="urn:microsoft.com/office/officeart/2005/8/layout/hierarchy3"/>
    <dgm:cxn modelId="{2E8C561B-94C0-49AE-A617-BD87944AA6D2}" type="presParOf" srcId="{2DC2FE57-255C-4091-98B2-3C3FE9F8534A}" destId="{4909C1A6-C587-423D-8F5E-F842380960C0}" srcOrd="1" destOrd="0" presId="urn:microsoft.com/office/officeart/2005/8/layout/hierarchy3"/>
    <dgm:cxn modelId="{32227DC7-6A03-41F4-B7B8-2A658F4B27B8}" type="presParOf" srcId="{2DC2FE57-255C-4091-98B2-3C3FE9F8534A}" destId="{101AC7F6-71E9-4A77-9A54-DC4E66EC3D85}" srcOrd="2" destOrd="0" presId="urn:microsoft.com/office/officeart/2005/8/layout/hierarchy3"/>
    <dgm:cxn modelId="{E844DC38-0E83-4FE1-B50D-D8AE0C66505F}" type="presParOf" srcId="{2DC2FE57-255C-4091-98B2-3C3FE9F8534A}" destId="{3BAE139F-B063-4D70-B9BA-0CB267D67272}" srcOrd="3" destOrd="0" presId="urn:microsoft.com/office/officeart/2005/8/layout/hierarchy3"/>
    <dgm:cxn modelId="{57D72672-6A19-4A8F-955D-6C4458B32559}" type="presParOf" srcId="{2DC2FE57-255C-4091-98B2-3C3FE9F8534A}" destId="{5AAF32EE-9556-42F2-8FBF-680C53F586B2}" srcOrd="4" destOrd="0" presId="urn:microsoft.com/office/officeart/2005/8/layout/hierarchy3"/>
    <dgm:cxn modelId="{37DA6919-C89A-43A2-A3D8-8EBD9D60EDBA}" type="presParOf" srcId="{2DC2FE57-255C-4091-98B2-3C3FE9F8534A}" destId="{AFF239A0-AF35-45D6-A198-9EC4521AA2E4}" srcOrd="5"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2CAA055-23D6-4D34-A004-C5C27DB0CFE1}" type="doc">
      <dgm:prSet loTypeId="urn:microsoft.com/office/officeart/2005/8/layout/hierarchy3" loCatId="list" qsTypeId="urn:microsoft.com/office/officeart/2005/8/quickstyle/simple1" qsCatId="simple" csTypeId="urn:microsoft.com/office/officeart/2005/8/colors/colorful5" csCatId="colorful" phldr="1"/>
      <dgm:spPr/>
      <dgm:t>
        <a:bodyPr/>
        <a:lstStyle/>
        <a:p>
          <a:endParaRPr lang="en-US"/>
        </a:p>
      </dgm:t>
    </dgm:pt>
    <dgm:pt modelId="{4FF09115-859E-40E9-9E6F-884A83502EF9}">
      <dgm:prSet phldrT="[Text]"/>
      <dgm:spPr/>
      <dgm:t>
        <a:bodyPr/>
        <a:lstStyle/>
        <a:p>
          <a:r>
            <a:rPr lang="en-US" dirty="0"/>
            <a:t>Information</a:t>
          </a:r>
        </a:p>
      </dgm:t>
    </dgm:pt>
    <dgm:pt modelId="{1D194BD8-94B7-4A13-BE77-B227C255A34A}" type="parTrans" cxnId="{DA116902-3BB5-4184-B4CB-7DAAFC3AB2FB}">
      <dgm:prSet/>
      <dgm:spPr/>
      <dgm:t>
        <a:bodyPr/>
        <a:lstStyle/>
        <a:p>
          <a:endParaRPr lang="en-US"/>
        </a:p>
      </dgm:t>
    </dgm:pt>
    <dgm:pt modelId="{AA93A117-5883-41A0-A994-D4AE97378661}" type="sibTrans" cxnId="{DA116902-3BB5-4184-B4CB-7DAAFC3AB2FB}">
      <dgm:prSet/>
      <dgm:spPr/>
      <dgm:t>
        <a:bodyPr/>
        <a:lstStyle/>
        <a:p>
          <a:endParaRPr lang="en-US"/>
        </a:p>
      </dgm:t>
    </dgm:pt>
    <dgm:pt modelId="{2BD6BD02-BDEC-4AE1-8193-4257ADA68A9B}">
      <dgm:prSet phldrT="[Text]" custT="1"/>
      <dgm:spPr/>
      <dgm:t>
        <a:bodyPr/>
        <a:lstStyle/>
        <a:p>
          <a:r>
            <a:rPr lang="en-US" sz="1800" dirty="0"/>
            <a:t>The WHATS &amp; HOWS of Procedure</a:t>
          </a:r>
        </a:p>
      </dgm:t>
    </dgm:pt>
    <dgm:pt modelId="{8DC805C1-DE86-4087-A0B3-7C85910475A7}" type="parTrans" cxnId="{AF2732FA-9E2A-4688-B90E-07B690BF7E9F}">
      <dgm:prSet/>
      <dgm:spPr/>
      <dgm:t>
        <a:bodyPr/>
        <a:lstStyle/>
        <a:p>
          <a:endParaRPr lang="en-US"/>
        </a:p>
      </dgm:t>
    </dgm:pt>
    <dgm:pt modelId="{BE0DBA90-1035-4FC4-B7DE-AF14B14E2F7C}" type="sibTrans" cxnId="{AF2732FA-9E2A-4688-B90E-07B690BF7E9F}">
      <dgm:prSet/>
      <dgm:spPr/>
      <dgm:t>
        <a:bodyPr/>
        <a:lstStyle/>
        <a:p>
          <a:endParaRPr lang="en-US"/>
        </a:p>
      </dgm:t>
    </dgm:pt>
    <dgm:pt modelId="{30540097-EABF-413E-BC91-E959C7DCF4F9}">
      <dgm:prSet phldrT="[Text]" custT="1"/>
      <dgm:spPr/>
      <dgm:t>
        <a:bodyPr/>
        <a:lstStyle/>
        <a:p>
          <a:r>
            <a:rPr lang="en-US" sz="1800" dirty="0"/>
            <a:t>Track Record of Research</a:t>
          </a:r>
        </a:p>
      </dgm:t>
    </dgm:pt>
    <dgm:pt modelId="{E83A657E-B068-48A9-9E87-BA6EF0D3F6DC}" type="parTrans" cxnId="{54EBFCC2-402F-43EE-AEF8-CF2834B70288}">
      <dgm:prSet/>
      <dgm:spPr/>
      <dgm:t>
        <a:bodyPr/>
        <a:lstStyle/>
        <a:p>
          <a:endParaRPr lang="en-US"/>
        </a:p>
      </dgm:t>
    </dgm:pt>
    <dgm:pt modelId="{AEB30C0D-BC9D-49A1-B68A-89C670E67152}" type="sibTrans" cxnId="{54EBFCC2-402F-43EE-AEF8-CF2834B70288}">
      <dgm:prSet/>
      <dgm:spPr/>
      <dgm:t>
        <a:bodyPr/>
        <a:lstStyle/>
        <a:p>
          <a:endParaRPr lang="en-US"/>
        </a:p>
      </dgm:t>
    </dgm:pt>
    <dgm:pt modelId="{056190B0-A090-4828-8EA5-F359D646730A}">
      <dgm:prSet phldrT="[Text]"/>
      <dgm:spPr/>
      <dgm:t>
        <a:bodyPr/>
        <a:lstStyle/>
        <a:p>
          <a:r>
            <a:rPr lang="en-US" dirty="0"/>
            <a:t>Concerns</a:t>
          </a:r>
        </a:p>
      </dgm:t>
    </dgm:pt>
    <dgm:pt modelId="{E9E3DD96-F8D8-442D-B352-B5291B77C2D0}" type="parTrans" cxnId="{EC5306DA-4333-489C-8F2C-2A4DAE27DBA4}">
      <dgm:prSet/>
      <dgm:spPr/>
      <dgm:t>
        <a:bodyPr/>
        <a:lstStyle/>
        <a:p>
          <a:endParaRPr lang="en-US"/>
        </a:p>
      </dgm:t>
    </dgm:pt>
    <dgm:pt modelId="{D1C35AFB-162B-4351-BB71-42A2850EB968}" type="sibTrans" cxnId="{EC5306DA-4333-489C-8F2C-2A4DAE27DBA4}">
      <dgm:prSet/>
      <dgm:spPr/>
      <dgm:t>
        <a:bodyPr/>
        <a:lstStyle/>
        <a:p>
          <a:endParaRPr lang="en-US"/>
        </a:p>
      </dgm:t>
    </dgm:pt>
    <dgm:pt modelId="{13B34D1C-2A10-4D22-900D-24D3C0AC9C39}">
      <dgm:prSet phldrT="[Text]" custT="1"/>
      <dgm:spPr/>
      <dgm:t>
        <a:bodyPr/>
        <a:lstStyle/>
        <a:p>
          <a:r>
            <a:rPr lang="en-US" sz="1800" dirty="0"/>
            <a:t>Uncertainty of Risks and Long Term Impact</a:t>
          </a:r>
        </a:p>
      </dgm:t>
    </dgm:pt>
    <dgm:pt modelId="{69157721-960C-40E5-8456-820BA4516DFD}" type="parTrans" cxnId="{7C9D921F-2D5B-453B-BEB9-A8AC99561571}">
      <dgm:prSet/>
      <dgm:spPr/>
      <dgm:t>
        <a:bodyPr/>
        <a:lstStyle/>
        <a:p>
          <a:endParaRPr lang="en-US"/>
        </a:p>
      </dgm:t>
    </dgm:pt>
    <dgm:pt modelId="{7E3ECB27-5551-4767-99AD-CB7511885C6A}" type="sibTrans" cxnId="{7C9D921F-2D5B-453B-BEB9-A8AC99561571}">
      <dgm:prSet/>
      <dgm:spPr/>
      <dgm:t>
        <a:bodyPr/>
        <a:lstStyle/>
        <a:p>
          <a:endParaRPr lang="en-US"/>
        </a:p>
      </dgm:t>
    </dgm:pt>
    <dgm:pt modelId="{41E6F26A-1A33-4274-8465-DD8B31A9E2AB}">
      <dgm:prSet phldrT="[Text]" custT="1"/>
      <dgm:spPr/>
      <dgm:t>
        <a:bodyPr/>
        <a:lstStyle/>
        <a:p>
          <a:r>
            <a:rPr lang="en-US" sz="1800" dirty="0"/>
            <a:t>Intent and Transparency of Researchers</a:t>
          </a:r>
        </a:p>
      </dgm:t>
    </dgm:pt>
    <dgm:pt modelId="{88CDFE99-CFAE-4B49-B5B8-50A65FB96220}" type="parTrans" cxnId="{A5374E38-4449-422E-A88D-B828FD9A9128}">
      <dgm:prSet/>
      <dgm:spPr/>
      <dgm:t>
        <a:bodyPr/>
        <a:lstStyle/>
        <a:p>
          <a:endParaRPr lang="en-US"/>
        </a:p>
      </dgm:t>
    </dgm:pt>
    <dgm:pt modelId="{D4A1A496-78C0-4B29-993A-436A54CA9A50}" type="sibTrans" cxnId="{A5374E38-4449-422E-A88D-B828FD9A9128}">
      <dgm:prSet/>
      <dgm:spPr/>
      <dgm:t>
        <a:bodyPr/>
        <a:lstStyle/>
        <a:p>
          <a:endParaRPr lang="en-US"/>
        </a:p>
      </dgm:t>
    </dgm:pt>
    <dgm:pt modelId="{E82FC5B7-C158-47C4-9F20-2D3E8249D745}">
      <dgm:prSet custT="1"/>
      <dgm:spPr/>
      <dgm:t>
        <a:bodyPr/>
        <a:lstStyle/>
        <a:p>
          <a:r>
            <a:rPr lang="en-US" sz="1800" dirty="0"/>
            <a:t>Trial Involvement Burden</a:t>
          </a:r>
        </a:p>
      </dgm:t>
    </dgm:pt>
    <dgm:pt modelId="{FC572F8C-94F1-449F-A0A0-5B9774330F74}" type="parTrans" cxnId="{CD9EF7F8-ED3B-4DD0-9C94-A0C6F28F9066}">
      <dgm:prSet/>
      <dgm:spPr/>
      <dgm:t>
        <a:bodyPr/>
        <a:lstStyle/>
        <a:p>
          <a:endParaRPr lang="en-US"/>
        </a:p>
      </dgm:t>
    </dgm:pt>
    <dgm:pt modelId="{ACA8A21C-8ED3-432D-88A8-C2909783EBEE}" type="sibTrans" cxnId="{CD9EF7F8-ED3B-4DD0-9C94-A0C6F28F9066}">
      <dgm:prSet/>
      <dgm:spPr/>
      <dgm:t>
        <a:bodyPr/>
        <a:lstStyle/>
        <a:p>
          <a:endParaRPr lang="en-US"/>
        </a:p>
      </dgm:t>
    </dgm:pt>
    <dgm:pt modelId="{088F521F-ECE4-4A95-8F29-CB8DB817F247}">
      <dgm:prSet custT="1"/>
      <dgm:spPr/>
      <dgm:t>
        <a:bodyPr/>
        <a:lstStyle/>
        <a:p>
          <a:r>
            <a:rPr lang="en-US" sz="1800" dirty="0"/>
            <a:t>Cost and Access </a:t>
          </a:r>
        </a:p>
      </dgm:t>
    </dgm:pt>
    <dgm:pt modelId="{AA440058-8AE2-4444-8864-AEE7A5867F14}" type="parTrans" cxnId="{EE1B62FE-C0E1-4DED-9BA4-F68AF70F1B70}">
      <dgm:prSet/>
      <dgm:spPr/>
      <dgm:t>
        <a:bodyPr/>
        <a:lstStyle/>
        <a:p>
          <a:endParaRPr lang="en-US"/>
        </a:p>
      </dgm:t>
    </dgm:pt>
    <dgm:pt modelId="{8AD02C9C-29E3-48C0-A7AF-BDC3D42A5CAB}" type="sibTrans" cxnId="{EE1B62FE-C0E1-4DED-9BA4-F68AF70F1B70}">
      <dgm:prSet/>
      <dgm:spPr/>
      <dgm:t>
        <a:bodyPr/>
        <a:lstStyle/>
        <a:p>
          <a:endParaRPr lang="en-US"/>
        </a:p>
      </dgm:t>
    </dgm:pt>
    <dgm:pt modelId="{1C065C9C-B4B7-4255-B6B5-9CEC373C389F}">
      <dgm:prSet custT="1"/>
      <dgm:spPr/>
      <dgm:t>
        <a:bodyPr/>
        <a:lstStyle/>
        <a:p>
          <a:r>
            <a:rPr lang="en-US" sz="1800" dirty="0"/>
            <a:t>Inter-Patient Variability</a:t>
          </a:r>
        </a:p>
      </dgm:t>
    </dgm:pt>
    <dgm:pt modelId="{D380A387-FE83-446C-8F32-9016CCC28C8D}" type="parTrans" cxnId="{F0B66847-CCC3-449B-A161-C261A4965ED4}">
      <dgm:prSet/>
      <dgm:spPr/>
      <dgm:t>
        <a:bodyPr/>
        <a:lstStyle/>
        <a:p>
          <a:endParaRPr lang="en-US"/>
        </a:p>
      </dgm:t>
    </dgm:pt>
    <dgm:pt modelId="{322D1F6F-BE11-4696-AE02-EFC5FD855A65}" type="sibTrans" cxnId="{F0B66847-CCC3-449B-A161-C261A4965ED4}">
      <dgm:prSet/>
      <dgm:spPr/>
      <dgm:t>
        <a:bodyPr/>
        <a:lstStyle/>
        <a:p>
          <a:endParaRPr lang="en-US"/>
        </a:p>
      </dgm:t>
    </dgm:pt>
    <dgm:pt modelId="{29F6B947-7280-4421-A0BD-8BF81CCB6C6F}" type="pres">
      <dgm:prSet presAssocID="{32CAA055-23D6-4D34-A004-C5C27DB0CFE1}" presName="diagram" presStyleCnt="0">
        <dgm:presLayoutVars>
          <dgm:chPref val="1"/>
          <dgm:dir/>
          <dgm:animOne val="branch"/>
          <dgm:animLvl val="lvl"/>
          <dgm:resizeHandles/>
        </dgm:presLayoutVars>
      </dgm:prSet>
      <dgm:spPr/>
    </dgm:pt>
    <dgm:pt modelId="{BEBA0B48-7F21-4931-AD96-77FDF61AA1E4}" type="pres">
      <dgm:prSet presAssocID="{4FF09115-859E-40E9-9E6F-884A83502EF9}" presName="root" presStyleCnt="0"/>
      <dgm:spPr/>
    </dgm:pt>
    <dgm:pt modelId="{8490CD10-C20F-4929-B257-B558892C4436}" type="pres">
      <dgm:prSet presAssocID="{4FF09115-859E-40E9-9E6F-884A83502EF9}" presName="rootComposite" presStyleCnt="0"/>
      <dgm:spPr/>
    </dgm:pt>
    <dgm:pt modelId="{19EBEF2C-A176-4006-B4EA-973DC48A2A08}" type="pres">
      <dgm:prSet presAssocID="{4FF09115-859E-40E9-9E6F-884A83502EF9}" presName="rootText" presStyleLbl="node1" presStyleIdx="0" presStyleCnt="2"/>
      <dgm:spPr/>
    </dgm:pt>
    <dgm:pt modelId="{B88E38EB-7750-44FF-8EBF-C65CC4BAE2C4}" type="pres">
      <dgm:prSet presAssocID="{4FF09115-859E-40E9-9E6F-884A83502EF9}" presName="rootConnector" presStyleLbl="node1" presStyleIdx="0" presStyleCnt="2"/>
      <dgm:spPr/>
    </dgm:pt>
    <dgm:pt modelId="{2DC2FE57-255C-4091-98B2-3C3FE9F8534A}" type="pres">
      <dgm:prSet presAssocID="{4FF09115-859E-40E9-9E6F-884A83502EF9}" presName="childShape" presStyleCnt="0"/>
      <dgm:spPr/>
    </dgm:pt>
    <dgm:pt modelId="{EB1D97EA-54B8-4F93-B7E3-0A4C7EF45339}" type="pres">
      <dgm:prSet presAssocID="{8DC805C1-DE86-4087-A0B3-7C85910475A7}" presName="Name13" presStyleLbl="parChTrans1D2" presStyleIdx="0" presStyleCnt="7"/>
      <dgm:spPr/>
    </dgm:pt>
    <dgm:pt modelId="{4909C1A6-C587-423D-8F5E-F842380960C0}" type="pres">
      <dgm:prSet presAssocID="{2BD6BD02-BDEC-4AE1-8193-4257ADA68A9B}" presName="childText" presStyleLbl="bgAcc1" presStyleIdx="0" presStyleCnt="7" custScaleX="147440">
        <dgm:presLayoutVars>
          <dgm:bulletEnabled val="1"/>
        </dgm:presLayoutVars>
      </dgm:prSet>
      <dgm:spPr/>
    </dgm:pt>
    <dgm:pt modelId="{101AC7F6-71E9-4A77-9A54-DC4E66EC3D85}" type="pres">
      <dgm:prSet presAssocID="{E83A657E-B068-48A9-9E87-BA6EF0D3F6DC}" presName="Name13" presStyleLbl="parChTrans1D2" presStyleIdx="1" presStyleCnt="7"/>
      <dgm:spPr/>
    </dgm:pt>
    <dgm:pt modelId="{3BAE139F-B063-4D70-B9BA-0CB267D67272}" type="pres">
      <dgm:prSet presAssocID="{30540097-EABF-413E-BC91-E959C7DCF4F9}" presName="childText" presStyleLbl="bgAcc1" presStyleIdx="1" presStyleCnt="7" custScaleX="147440">
        <dgm:presLayoutVars>
          <dgm:bulletEnabled val="1"/>
        </dgm:presLayoutVars>
      </dgm:prSet>
      <dgm:spPr/>
    </dgm:pt>
    <dgm:pt modelId="{5AAF32EE-9556-42F2-8FBF-680C53F586B2}" type="pres">
      <dgm:prSet presAssocID="{D380A387-FE83-446C-8F32-9016CCC28C8D}" presName="Name13" presStyleLbl="parChTrans1D2" presStyleIdx="2" presStyleCnt="7"/>
      <dgm:spPr/>
    </dgm:pt>
    <dgm:pt modelId="{AFF239A0-AF35-45D6-A198-9EC4521AA2E4}" type="pres">
      <dgm:prSet presAssocID="{1C065C9C-B4B7-4255-B6B5-9CEC373C389F}" presName="childText" presStyleLbl="bgAcc1" presStyleIdx="2" presStyleCnt="7" custScaleX="147440">
        <dgm:presLayoutVars>
          <dgm:bulletEnabled val="1"/>
        </dgm:presLayoutVars>
      </dgm:prSet>
      <dgm:spPr/>
    </dgm:pt>
    <dgm:pt modelId="{7B42CFC7-77BD-40A5-BE6D-D14D229A1DC4}" type="pres">
      <dgm:prSet presAssocID="{056190B0-A090-4828-8EA5-F359D646730A}" presName="root" presStyleCnt="0"/>
      <dgm:spPr/>
    </dgm:pt>
    <dgm:pt modelId="{986793EB-D988-4005-912C-0B1510E0FAAE}" type="pres">
      <dgm:prSet presAssocID="{056190B0-A090-4828-8EA5-F359D646730A}" presName="rootComposite" presStyleCnt="0"/>
      <dgm:spPr/>
    </dgm:pt>
    <dgm:pt modelId="{6DC10E1B-D6FF-4532-99F9-1D3A1F7D1409}" type="pres">
      <dgm:prSet presAssocID="{056190B0-A090-4828-8EA5-F359D646730A}" presName="rootText" presStyleLbl="node1" presStyleIdx="1" presStyleCnt="2"/>
      <dgm:spPr/>
    </dgm:pt>
    <dgm:pt modelId="{E3F55203-7006-41CC-8465-4711C8C91541}" type="pres">
      <dgm:prSet presAssocID="{056190B0-A090-4828-8EA5-F359D646730A}" presName="rootConnector" presStyleLbl="node1" presStyleIdx="1" presStyleCnt="2"/>
      <dgm:spPr/>
    </dgm:pt>
    <dgm:pt modelId="{17946A92-3E15-4B4B-AFD7-9BB35689FF76}" type="pres">
      <dgm:prSet presAssocID="{056190B0-A090-4828-8EA5-F359D646730A}" presName="childShape" presStyleCnt="0"/>
      <dgm:spPr/>
    </dgm:pt>
    <dgm:pt modelId="{5B5A3FA6-5205-447F-81C3-74394DD78937}" type="pres">
      <dgm:prSet presAssocID="{69157721-960C-40E5-8456-820BA4516DFD}" presName="Name13" presStyleLbl="parChTrans1D2" presStyleIdx="3" presStyleCnt="7"/>
      <dgm:spPr/>
    </dgm:pt>
    <dgm:pt modelId="{1D76F272-7890-48E6-8E7E-585A2D8865B2}" type="pres">
      <dgm:prSet presAssocID="{13B34D1C-2A10-4D22-900D-24D3C0AC9C39}" presName="childText" presStyleLbl="bgAcc1" presStyleIdx="3" presStyleCnt="7" custScaleX="157860">
        <dgm:presLayoutVars>
          <dgm:bulletEnabled val="1"/>
        </dgm:presLayoutVars>
      </dgm:prSet>
      <dgm:spPr/>
    </dgm:pt>
    <dgm:pt modelId="{93D5A015-899C-4F77-A4A4-534C5FDEC03A}" type="pres">
      <dgm:prSet presAssocID="{88CDFE99-CFAE-4B49-B5B8-50A65FB96220}" presName="Name13" presStyleLbl="parChTrans1D2" presStyleIdx="4" presStyleCnt="7"/>
      <dgm:spPr/>
    </dgm:pt>
    <dgm:pt modelId="{B92A108B-3DB5-40BF-9517-74218FF0F37A}" type="pres">
      <dgm:prSet presAssocID="{41E6F26A-1A33-4274-8465-DD8B31A9E2AB}" presName="childText" presStyleLbl="bgAcc1" presStyleIdx="4" presStyleCnt="7" custScaleX="147440">
        <dgm:presLayoutVars>
          <dgm:bulletEnabled val="1"/>
        </dgm:presLayoutVars>
      </dgm:prSet>
      <dgm:spPr/>
    </dgm:pt>
    <dgm:pt modelId="{D965EEDD-6034-4921-BF64-AFC66D5FEAE8}" type="pres">
      <dgm:prSet presAssocID="{FC572F8C-94F1-449F-A0A0-5B9774330F74}" presName="Name13" presStyleLbl="parChTrans1D2" presStyleIdx="5" presStyleCnt="7"/>
      <dgm:spPr/>
    </dgm:pt>
    <dgm:pt modelId="{7977F7A4-E54A-44D3-8ACD-E7D6E70EDAAE}" type="pres">
      <dgm:prSet presAssocID="{E82FC5B7-C158-47C4-9F20-2D3E8249D745}" presName="childText" presStyleLbl="bgAcc1" presStyleIdx="5" presStyleCnt="7" custScaleX="147440">
        <dgm:presLayoutVars>
          <dgm:bulletEnabled val="1"/>
        </dgm:presLayoutVars>
      </dgm:prSet>
      <dgm:spPr/>
    </dgm:pt>
    <dgm:pt modelId="{E5697ADC-8D3B-4E8D-A96E-AE18ED166182}" type="pres">
      <dgm:prSet presAssocID="{AA440058-8AE2-4444-8864-AEE7A5867F14}" presName="Name13" presStyleLbl="parChTrans1D2" presStyleIdx="6" presStyleCnt="7"/>
      <dgm:spPr/>
    </dgm:pt>
    <dgm:pt modelId="{CEC86C64-8A37-49EA-B593-C39A385883C8}" type="pres">
      <dgm:prSet presAssocID="{088F521F-ECE4-4A95-8F29-CB8DB817F247}" presName="childText" presStyleLbl="bgAcc1" presStyleIdx="6" presStyleCnt="7" custScaleX="147440">
        <dgm:presLayoutVars>
          <dgm:bulletEnabled val="1"/>
        </dgm:presLayoutVars>
      </dgm:prSet>
      <dgm:spPr/>
    </dgm:pt>
  </dgm:ptLst>
  <dgm:cxnLst>
    <dgm:cxn modelId="{DA116902-3BB5-4184-B4CB-7DAAFC3AB2FB}" srcId="{32CAA055-23D6-4D34-A004-C5C27DB0CFE1}" destId="{4FF09115-859E-40E9-9E6F-884A83502EF9}" srcOrd="0" destOrd="0" parTransId="{1D194BD8-94B7-4A13-BE77-B227C255A34A}" sibTransId="{AA93A117-5883-41A0-A994-D4AE97378661}"/>
    <dgm:cxn modelId="{82A82203-FA76-4766-A9EC-C8D30349F0A2}" type="presOf" srcId="{088F521F-ECE4-4A95-8F29-CB8DB817F247}" destId="{CEC86C64-8A37-49EA-B593-C39A385883C8}" srcOrd="0" destOrd="0" presId="urn:microsoft.com/office/officeart/2005/8/layout/hierarchy3"/>
    <dgm:cxn modelId="{A2E62A16-A135-4BB7-ABD0-E8228A02D9C2}" type="presOf" srcId="{1C065C9C-B4B7-4255-B6B5-9CEC373C389F}" destId="{AFF239A0-AF35-45D6-A198-9EC4521AA2E4}" srcOrd="0" destOrd="0" presId="urn:microsoft.com/office/officeart/2005/8/layout/hierarchy3"/>
    <dgm:cxn modelId="{26DB921E-004A-4DC6-ACF4-099600C754F5}" type="presOf" srcId="{4FF09115-859E-40E9-9E6F-884A83502EF9}" destId="{B88E38EB-7750-44FF-8EBF-C65CC4BAE2C4}" srcOrd="1" destOrd="0" presId="urn:microsoft.com/office/officeart/2005/8/layout/hierarchy3"/>
    <dgm:cxn modelId="{7C9D921F-2D5B-453B-BEB9-A8AC99561571}" srcId="{056190B0-A090-4828-8EA5-F359D646730A}" destId="{13B34D1C-2A10-4D22-900D-24D3C0AC9C39}" srcOrd="0" destOrd="0" parTransId="{69157721-960C-40E5-8456-820BA4516DFD}" sibTransId="{7E3ECB27-5551-4767-99AD-CB7511885C6A}"/>
    <dgm:cxn modelId="{38607B2A-B408-4B3F-A9C9-83E753939079}" type="presOf" srcId="{69157721-960C-40E5-8456-820BA4516DFD}" destId="{5B5A3FA6-5205-447F-81C3-74394DD78937}" srcOrd="0" destOrd="0" presId="urn:microsoft.com/office/officeart/2005/8/layout/hierarchy3"/>
    <dgm:cxn modelId="{A5374E38-4449-422E-A88D-B828FD9A9128}" srcId="{056190B0-A090-4828-8EA5-F359D646730A}" destId="{41E6F26A-1A33-4274-8465-DD8B31A9E2AB}" srcOrd="1" destOrd="0" parTransId="{88CDFE99-CFAE-4B49-B5B8-50A65FB96220}" sibTransId="{D4A1A496-78C0-4B29-993A-436A54CA9A50}"/>
    <dgm:cxn modelId="{C9987A39-AA3E-4D0F-BAD2-8201AFE04907}" type="presOf" srcId="{32CAA055-23D6-4D34-A004-C5C27DB0CFE1}" destId="{29F6B947-7280-4421-A0BD-8BF81CCB6C6F}" srcOrd="0" destOrd="0" presId="urn:microsoft.com/office/officeart/2005/8/layout/hierarchy3"/>
    <dgm:cxn modelId="{BE85273C-71CC-4131-A2F4-2827DC294942}" type="presOf" srcId="{30540097-EABF-413E-BC91-E959C7DCF4F9}" destId="{3BAE139F-B063-4D70-B9BA-0CB267D67272}" srcOrd="0" destOrd="0" presId="urn:microsoft.com/office/officeart/2005/8/layout/hierarchy3"/>
    <dgm:cxn modelId="{F0B66847-CCC3-449B-A161-C261A4965ED4}" srcId="{4FF09115-859E-40E9-9E6F-884A83502EF9}" destId="{1C065C9C-B4B7-4255-B6B5-9CEC373C389F}" srcOrd="2" destOrd="0" parTransId="{D380A387-FE83-446C-8F32-9016CCC28C8D}" sibTransId="{322D1F6F-BE11-4696-AE02-EFC5FD855A65}"/>
    <dgm:cxn modelId="{9582A94E-432B-49C6-932B-0F4473AEBEB1}" type="presOf" srcId="{AA440058-8AE2-4444-8864-AEE7A5867F14}" destId="{E5697ADC-8D3B-4E8D-A96E-AE18ED166182}" srcOrd="0" destOrd="0" presId="urn:microsoft.com/office/officeart/2005/8/layout/hierarchy3"/>
    <dgm:cxn modelId="{96F4A078-402D-4F0D-AEB1-928299A9A957}" type="presOf" srcId="{4FF09115-859E-40E9-9E6F-884A83502EF9}" destId="{19EBEF2C-A176-4006-B4EA-973DC48A2A08}" srcOrd="0" destOrd="0" presId="urn:microsoft.com/office/officeart/2005/8/layout/hierarchy3"/>
    <dgm:cxn modelId="{936C9A81-99D1-469B-AAE9-DE2F2F2F15EF}" type="presOf" srcId="{8DC805C1-DE86-4087-A0B3-7C85910475A7}" destId="{EB1D97EA-54B8-4F93-B7E3-0A4C7EF45339}" srcOrd="0" destOrd="0" presId="urn:microsoft.com/office/officeart/2005/8/layout/hierarchy3"/>
    <dgm:cxn modelId="{9B8EE68B-090F-4E32-AAB8-C9ECA704BBA4}" type="presOf" srcId="{056190B0-A090-4828-8EA5-F359D646730A}" destId="{E3F55203-7006-41CC-8465-4711C8C91541}" srcOrd="1" destOrd="0" presId="urn:microsoft.com/office/officeart/2005/8/layout/hierarchy3"/>
    <dgm:cxn modelId="{DCDE899B-2AD9-4346-8F3C-CBC2076206A2}" type="presOf" srcId="{41E6F26A-1A33-4274-8465-DD8B31A9E2AB}" destId="{B92A108B-3DB5-40BF-9517-74218FF0F37A}" srcOrd="0" destOrd="0" presId="urn:microsoft.com/office/officeart/2005/8/layout/hierarchy3"/>
    <dgm:cxn modelId="{C7A871A0-B7B7-4670-9893-D19EF7EF20F0}" type="presOf" srcId="{88CDFE99-CFAE-4B49-B5B8-50A65FB96220}" destId="{93D5A015-899C-4F77-A4A4-534C5FDEC03A}" srcOrd="0" destOrd="0" presId="urn:microsoft.com/office/officeart/2005/8/layout/hierarchy3"/>
    <dgm:cxn modelId="{14A96EB2-7B02-4A77-B2BB-BB99E1D51363}" type="presOf" srcId="{D380A387-FE83-446C-8F32-9016CCC28C8D}" destId="{5AAF32EE-9556-42F2-8FBF-680C53F586B2}" srcOrd="0" destOrd="0" presId="urn:microsoft.com/office/officeart/2005/8/layout/hierarchy3"/>
    <dgm:cxn modelId="{54EBFCC2-402F-43EE-AEF8-CF2834B70288}" srcId="{4FF09115-859E-40E9-9E6F-884A83502EF9}" destId="{30540097-EABF-413E-BC91-E959C7DCF4F9}" srcOrd="1" destOrd="0" parTransId="{E83A657E-B068-48A9-9E87-BA6EF0D3F6DC}" sibTransId="{AEB30C0D-BC9D-49A1-B68A-89C670E67152}"/>
    <dgm:cxn modelId="{1C6C59CE-906F-45B7-A651-5FC0DD18CDA0}" type="presOf" srcId="{E83A657E-B068-48A9-9E87-BA6EF0D3F6DC}" destId="{101AC7F6-71E9-4A77-9A54-DC4E66EC3D85}" srcOrd="0" destOrd="0" presId="urn:microsoft.com/office/officeart/2005/8/layout/hierarchy3"/>
    <dgm:cxn modelId="{9DA4C7D1-7C90-43CE-B194-2E7E59DA058D}" type="presOf" srcId="{056190B0-A090-4828-8EA5-F359D646730A}" destId="{6DC10E1B-D6FF-4532-99F9-1D3A1F7D1409}" srcOrd="0" destOrd="0" presId="urn:microsoft.com/office/officeart/2005/8/layout/hierarchy3"/>
    <dgm:cxn modelId="{2324EDD5-1CEE-499C-8DE3-E1BE682995FC}" type="presOf" srcId="{E82FC5B7-C158-47C4-9F20-2D3E8249D745}" destId="{7977F7A4-E54A-44D3-8ACD-E7D6E70EDAAE}" srcOrd="0" destOrd="0" presId="urn:microsoft.com/office/officeart/2005/8/layout/hierarchy3"/>
    <dgm:cxn modelId="{EC5306DA-4333-489C-8F2C-2A4DAE27DBA4}" srcId="{32CAA055-23D6-4D34-A004-C5C27DB0CFE1}" destId="{056190B0-A090-4828-8EA5-F359D646730A}" srcOrd="1" destOrd="0" parTransId="{E9E3DD96-F8D8-442D-B352-B5291B77C2D0}" sibTransId="{D1C35AFB-162B-4351-BB71-42A2850EB968}"/>
    <dgm:cxn modelId="{F3D46AE6-8DCF-492B-B528-EDECA0AB12D7}" type="presOf" srcId="{FC572F8C-94F1-449F-A0A0-5B9774330F74}" destId="{D965EEDD-6034-4921-BF64-AFC66D5FEAE8}" srcOrd="0" destOrd="0" presId="urn:microsoft.com/office/officeart/2005/8/layout/hierarchy3"/>
    <dgm:cxn modelId="{D350ACE9-1ACD-4397-8BE8-D523FF9401FE}" type="presOf" srcId="{13B34D1C-2A10-4D22-900D-24D3C0AC9C39}" destId="{1D76F272-7890-48E6-8E7E-585A2D8865B2}" srcOrd="0" destOrd="0" presId="urn:microsoft.com/office/officeart/2005/8/layout/hierarchy3"/>
    <dgm:cxn modelId="{CD9EF7F8-ED3B-4DD0-9C94-A0C6F28F9066}" srcId="{056190B0-A090-4828-8EA5-F359D646730A}" destId="{E82FC5B7-C158-47C4-9F20-2D3E8249D745}" srcOrd="2" destOrd="0" parTransId="{FC572F8C-94F1-449F-A0A0-5B9774330F74}" sibTransId="{ACA8A21C-8ED3-432D-88A8-C2909783EBEE}"/>
    <dgm:cxn modelId="{AF2732FA-9E2A-4688-B90E-07B690BF7E9F}" srcId="{4FF09115-859E-40E9-9E6F-884A83502EF9}" destId="{2BD6BD02-BDEC-4AE1-8193-4257ADA68A9B}" srcOrd="0" destOrd="0" parTransId="{8DC805C1-DE86-4087-A0B3-7C85910475A7}" sibTransId="{BE0DBA90-1035-4FC4-B7DE-AF14B14E2F7C}"/>
    <dgm:cxn modelId="{119B01FE-144F-413C-9087-319649C31322}" type="presOf" srcId="{2BD6BD02-BDEC-4AE1-8193-4257ADA68A9B}" destId="{4909C1A6-C587-423D-8F5E-F842380960C0}" srcOrd="0" destOrd="0" presId="urn:microsoft.com/office/officeart/2005/8/layout/hierarchy3"/>
    <dgm:cxn modelId="{EE1B62FE-C0E1-4DED-9BA4-F68AF70F1B70}" srcId="{056190B0-A090-4828-8EA5-F359D646730A}" destId="{088F521F-ECE4-4A95-8F29-CB8DB817F247}" srcOrd="3" destOrd="0" parTransId="{AA440058-8AE2-4444-8864-AEE7A5867F14}" sibTransId="{8AD02C9C-29E3-48C0-A7AF-BDC3D42A5CAB}"/>
    <dgm:cxn modelId="{397E69F3-DA9A-419F-8051-7AB6D269EC0F}" type="presParOf" srcId="{29F6B947-7280-4421-A0BD-8BF81CCB6C6F}" destId="{BEBA0B48-7F21-4931-AD96-77FDF61AA1E4}" srcOrd="0" destOrd="0" presId="urn:microsoft.com/office/officeart/2005/8/layout/hierarchy3"/>
    <dgm:cxn modelId="{8F712C29-FF4A-4D98-B667-7D500D2F0AE2}" type="presParOf" srcId="{BEBA0B48-7F21-4931-AD96-77FDF61AA1E4}" destId="{8490CD10-C20F-4929-B257-B558892C4436}" srcOrd="0" destOrd="0" presId="urn:microsoft.com/office/officeart/2005/8/layout/hierarchy3"/>
    <dgm:cxn modelId="{000E18BF-B4E6-412A-BE37-B3D8FA19FC00}" type="presParOf" srcId="{8490CD10-C20F-4929-B257-B558892C4436}" destId="{19EBEF2C-A176-4006-B4EA-973DC48A2A08}" srcOrd="0" destOrd="0" presId="urn:microsoft.com/office/officeart/2005/8/layout/hierarchy3"/>
    <dgm:cxn modelId="{879E7CD2-5C25-4FE5-B032-82527363D90D}" type="presParOf" srcId="{8490CD10-C20F-4929-B257-B558892C4436}" destId="{B88E38EB-7750-44FF-8EBF-C65CC4BAE2C4}" srcOrd="1" destOrd="0" presId="urn:microsoft.com/office/officeart/2005/8/layout/hierarchy3"/>
    <dgm:cxn modelId="{A81C49D1-F5D7-4531-92C6-42D7BCFCDA4F}" type="presParOf" srcId="{BEBA0B48-7F21-4931-AD96-77FDF61AA1E4}" destId="{2DC2FE57-255C-4091-98B2-3C3FE9F8534A}" srcOrd="1" destOrd="0" presId="urn:microsoft.com/office/officeart/2005/8/layout/hierarchy3"/>
    <dgm:cxn modelId="{987F269C-6011-4CBB-9964-D5D693479144}" type="presParOf" srcId="{2DC2FE57-255C-4091-98B2-3C3FE9F8534A}" destId="{EB1D97EA-54B8-4F93-B7E3-0A4C7EF45339}" srcOrd="0" destOrd="0" presId="urn:microsoft.com/office/officeart/2005/8/layout/hierarchy3"/>
    <dgm:cxn modelId="{2E8C561B-94C0-49AE-A617-BD87944AA6D2}" type="presParOf" srcId="{2DC2FE57-255C-4091-98B2-3C3FE9F8534A}" destId="{4909C1A6-C587-423D-8F5E-F842380960C0}" srcOrd="1" destOrd="0" presId="urn:microsoft.com/office/officeart/2005/8/layout/hierarchy3"/>
    <dgm:cxn modelId="{32227DC7-6A03-41F4-B7B8-2A658F4B27B8}" type="presParOf" srcId="{2DC2FE57-255C-4091-98B2-3C3FE9F8534A}" destId="{101AC7F6-71E9-4A77-9A54-DC4E66EC3D85}" srcOrd="2" destOrd="0" presId="urn:microsoft.com/office/officeart/2005/8/layout/hierarchy3"/>
    <dgm:cxn modelId="{E844DC38-0E83-4FE1-B50D-D8AE0C66505F}" type="presParOf" srcId="{2DC2FE57-255C-4091-98B2-3C3FE9F8534A}" destId="{3BAE139F-B063-4D70-B9BA-0CB267D67272}" srcOrd="3" destOrd="0" presId="urn:microsoft.com/office/officeart/2005/8/layout/hierarchy3"/>
    <dgm:cxn modelId="{57D72672-6A19-4A8F-955D-6C4458B32559}" type="presParOf" srcId="{2DC2FE57-255C-4091-98B2-3C3FE9F8534A}" destId="{5AAF32EE-9556-42F2-8FBF-680C53F586B2}" srcOrd="4" destOrd="0" presId="urn:microsoft.com/office/officeart/2005/8/layout/hierarchy3"/>
    <dgm:cxn modelId="{37DA6919-C89A-43A2-A3D8-8EBD9D60EDBA}" type="presParOf" srcId="{2DC2FE57-255C-4091-98B2-3C3FE9F8534A}" destId="{AFF239A0-AF35-45D6-A198-9EC4521AA2E4}" srcOrd="5" destOrd="0" presId="urn:microsoft.com/office/officeart/2005/8/layout/hierarchy3"/>
    <dgm:cxn modelId="{6EF5E795-5962-4809-AF5B-A8B3E0805768}" type="presParOf" srcId="{29F6B947-7280-4421-A0BD-8BF81CCB6C6F}" destId="{7B42CFC7-77BD-40A5-BE6D-D14D229A1DC4}" srcOrd="1" destOrd="0" presId="urn:microsoft.com/office/officeart/2005/8/layout/hierarchy3"/>
    <dgm:cxn modelId="{8DD668E9-6127-4404-BFF8-D8348B8F23B9}" type="presParOf" srcId="{7B42CFC7-77BD-40A5-BE6D-D14D229A1DC4}" destId="{986793EB-D988-4005-912C-0B1510E0FAAE}" srcOrd="0" destOrd="0" presId="urn:microsoft.com/office/officeart/2005/8/layout/hierarchy3"/>
    <dgm:cxn modelId="{7A780F3C-C7D0-457F-813D-7D8E2006B696}" type="presParOf" srcId="{986793EB-D988-4005-912C-0B1510E0FAAE}" destId="{6DC10E1B-D6FF-4532-99F9-1D3A1F7D1409}" srcOrd="0" destOrd="0" presId="urn:microsoft.com/office/officeart/2005/8/layout/hierarchy3"/>
    <dgm:cxn modelId="{3A8ADC45-8F7F-400D-AAE8-B23CA3A3DA7F}" type="presParOf" srcId="{986793EB-D988-4005-912C-0B1510E0FAAE}" destId="{E3F55203-7006-41CC-8465-4711C8C91541}" srcOrd="1" destOrd="0" presId="urn:microsoft.com/office/officeart/2005/8/layout/hierarchy3"/>
    <dgm:cxn modelId="{B1FB5E20-A4B7-48E9-A774-A40C93D8813A}" type="presParOf" srcId="{7B42CFC7-77BD-40A5-BE6D-D14D229A1DC4}" destId="{17946A92-3E15-4B4B-AFD7-9BB35689FF76}" srcOrd="1" destOrd="0" presId="urn:microsoft.com/office/officeart/2005/8/layout/hierarchy3"/>
    <dgm:cxn modelId="{4FA9FF36-4199-4CBD-9A7E-769B143460C8}" type="presParOf" srcId="{17946A92-3E15-4B4B-AFD7-9BB35689FF76}" destId="{5B5A3FA6-5205-447F-81C3-74394DD78937}" srcOrd="0" destOrd="0" presId="urn:microsoft.com/office/officeart/2005/8/layout/hierarchy3"/>
    <dgm:cxn modelId="{01DF7D80-A5EE-4402-9AE3-6DD1B8F5D6DC}" type="presParOf" srcId="{17946A92-3E15-4B4B-AFD7-9BB35689FF76}" destId="{1D76F272-7890-48E6-8E7E-585A2D8865B2}" srcOrd="1" destOrd="0" presId="urn:microsoft.com/office/officeart/2005/8/layout/hierarchy3"/>
    <dgm:cxn modelId="{EA4F80AB-6EA4-4C78-8255-0CE1CB4557D3}" type="presParOf" srcId="{17946A92-3E15-4B4B-AFD7-9BB35689FF76}" destId="{93D5A015-899C-4F77-A4A4-534C5FDEC03A}" srcOrd="2" destOrd="0" presId="urn:microsoft.com/office/officeart/2005/8/layout/hierarchy3"/>
    <dgm:cxn modelId="{B21E4260-7537-4891-8ABC-34D9D75DC9FE}" type="presParOf" srcId="{17946A92-3E15-4B4B-AFD7-9BB35689FF76}" destId="{B92A108B-3DB5-40BF-9517-74218FF0F37A}" srcOrd="3" destOrd="0" presId="urn:microsoft.com/office/officeart/2005/8/layout/hierarchy3"/>
    <dgm:cxn modelId="{DB0FECB9-9B8F-4E80-81DD-5074BD00BFC3}" type="presParOf" srcId="{17946A92-3E15-4B4B-AFD7-9BB35689FF76}" destId="{D965EEDD-6034-4921-BF64-AFC66D5FEAE8}" srcOrd="4" destOrd="0" presId="urn:microsoft.com/office/officeart/2005/8/layout/hierarchy3"/>
    <dgm:cxn modelId="{B13CDEE3-9B51-46C4-8F89-2D57E2C8A5B9}" type="presParOf" srcId="{17946A92-3E15-4B4B-AFD7-9BB35689FF76}" destId="{7977F7A4-E54A-44D3-8ACD-E7D6E70EDAAE}" srcOrd="5" destOrd="0" presId="urn:microsoft.com/office/officeart/2005/8/layout/hierarchy3"/>
    <dgm:cxn modelId="{F168F683-B3C3-4F4E-85A0-6E41F9E3A5CD}" type="presParOf" srcId="{17946A92-3E15-4B4B-AFD7-9BB35689FF76}" destId="{E5697ADC-8D3B-4E8D-A96E-AE18ED166182}" srcOrd="6" destOrd="0" presId="urn:microsoft.com/office/officeart/2005/8/layout/hierarchy3"/>
    <dgm:cxn modelId="{08FA3A03-E3FA-415F-AD0C-D96DD0F8FD34}" type="presParOf" srcId="{17946A92-3E15-4B4B-AFD7-9BB35689FF76}" destId="{CEC86C64-8A37-49EA-B593-C39A385883C8}" srcOrd="7"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2CAA055-23D6-4D34-A004-C5C27DB0CFE1}" type="doc">
      <dgm:prSet loTypeId="urn:microsoft.com/office/officeart/2005/8/layout/hierarchy3" loCatId="list" qsTypeId="urn:microsoft.com/office/officeart/2005/8/quickstyle/simple1" qsCatId="simple" csTypeId="urn:microsoft.com/office/officeart/2005/8/colors/colorful5" csCatId="colorful" phldr="1"/>
      <dgm:spPr/>
      <dgm:t>
        <a:bodyPr/>
        <a:lstStyle/>
        <a:p>
          <a:endParaRPr lang="en-US"/>
        </a:p>
      </dgm:t>
    </dgm:pt>
    <dgm:pt modelId="{4FF09115-859E-40E9-9E6F-884A83502EF9}">
      <dgm:prSet phldrT="[Text]"/>
      <dgm:spPr/>
      <dgm:t>
        <a:bodyPr/>
        <a:lstStyle/>
        <a:p>
          <a:r>
            <a:rPr lang="en-US" dirty="0"/>
            <a:t>Information</a:t>
          </a:r>
        </a:p>
      </dgm:t>
    </dgm:pt>
    <dgm:pt modelId="{1D194BD8-94B7-4A13-BE77-B227C255A34A}" type="parTrans" cxnId="{DA116902-3BB5-4184-B4CB-7DAAFC3AB2FB}">
      <dgm:prSet/>
      <dgm:spPr/>
      <dgm:t>
        <a:bodyPr/>
        <a:lstStyle/>
        <a:p>
          <a:endParaRPr lang="en-US"/>
        </a:p>
      </dgm:t>
    </dgm:pt>
    <dgm:pt modelId="{AA93A117-5883-41A0-A994-D4AE97378661}" type="sibTrans" cxnId="{DA116902-3BB5-4184-B4CB-7DAAFC3AB2FB}">
      <dgm:prSet/>
      <dgm:spPr/>
      <dgm:t>
        <a:bodyPr/>
        <a:lstStyle/>
        <a:p>
          <a:endParaRPr lang="en-US"/>
        </a:p>
      </dgm:t>
    </dgm:pt>
    <dgm:pt modelId="{2BD6BD02-BDEC-4AE1-8193-4257ADA68A9B}">
      <dgm:prSet phldrT="[Text]" custT="1"/>
      <dgm:spPr/>
      <dgm:t>
        <a:bodyPr/>
        <a:lstStyle/>
        <a:p>
          <a:r>
            <a:rPr lang="en-US" sz="1800" dirty="0"/>
            <a:t>The WHATS &amp; HOWS of Procedure</a:t>
          </a:r>
        </a:p>
      </dgm:t>
    </dgm:pt>
    <dgm:pt modelId="{8DC805C1-DE86-4087-A0B3-7C85910475A7}" type="parTrans" cxnId="{AF2732FA-9E2A-4688-B90E-07B690BF7E9F}">
      <dgm:prSet/>
      <dgm:spPr/>
      <dgm:t>
        <a:bodyPr/>
        <a:lstStyle/>
        <a:p>
          <a:endParaRPr lang="en-US"/>
        </a:p>
      </dgm:t>
    </dgm:pt>
    <dgm:pt modelId="{BE0DBA90-1035-4FC4-B7DE-AF14B14E2F7C}" type="sibTrans" cxnId="{AF2732FA-9E2A-4688-B90E-07B690BF7E9F}">
      <dgm:prSet/>
      <dgm:spPr/>
      <dgm:t>
        <a:bodyPr/>
        <a:lstStyle/>
        <a:p>
          <a:endParaRPr lang="en-US"/>
        </a:p>
      </dgm:t>
    </dgm:pt>
    <dgm:pt modelId="{30540097-EABF-413E-BC91-E959C7DCF4F9}">
      <dgm:prSet phldrT="[Text]" custT="1"/>
      <dgm:spPr/>
      <dgm:t>
        <a:bodyPr/>
        <a:lstStyle/>
        <a:p>
          <a:r>
            <a:rPr lang="en-US" sz="1800" dirty="0"/>
            <a:t>Track Record of Research</a:t>
          </a:r>
        </a:p>
      </dgm:t>
    </dgm:pt>
    <dgm:pt modelId="{E83A657E-B068-48A9-9E87-BA6EF0D3F6DC}" type="parTrans" cxnId="{54EBFCC2-402F-43EE-AEF8-CF2834B70288}">
      <dgm:prSet/>
      <dgm:spPr/>
      <dgm:t>
        <a:bodyPr/>
        <a:lstStyle/>
        <a:p>
          <a:endParaRPr lang="en-US"/>
        </a:p>
      </dgm:t>
    </dgm:pt>
    <dgm:pt modelId="{AEB30C0D-BC9D-49A1-B68A-89C670E67152}" type="sibTrans" cxnId="{54EBFCC2-402F-43EE-AEF8-CF2834B70288}">
      <dgm:prSet/>
      <dgm:spPr/>
      <dgm:t>
        <a:bodyPr/>
        <a:lstStyle/>
        <a:p>
          <a:endParaRPr lang="en-US"/>
        </a:p>
      </dgm:t>
    </dgm:pt>
    <dgm:pt modelId="{056190B0-A090-4828-8EA5-F359D646730A}">
      <dgm:prSet phldrT="[Text]"/>
      <dgm:spPr/>
      <dgm:t>
        <a:bodyPr/>
        <a:lstStyle/>
        <a:p>
          <a:r>
            <a:rPr lang="en-US" dirty="0"/>
            <a:t>Concerns</a:t>
          </a:r>
        </a:p>
      </dgm:t>
    </dgm:pt>
    <dgm:pt modelId="{E9E3DD96-F8D8-442D-B352-B5291B77C2D0}" type="parTrans" cxnId="{EC5306DA-4333-489C-8F2C-2A4DAE27DBA4}">
      <dgm:prSet/>
      <dgm:spPr/>
      <dgm:t>
        <a:bodyPr/>
        <a:lstStyle/>
        <a:p>
          <a:endParaRPr lang="en-US"/>
        </a:p>
      </dgm:t>
    </dgm:pt>
    <dgm:pt modelId="{D1C35AFB-162B-4351-BB71-42A2850EB968}" type="sibTrans" cxnId="{EC5306DA-4333-489C-8F2C-2A4DAE27DBA4}">
      <dgm:prSet/>
      <dgm:spPr/>
      <dgm:t>
        <a:bodyPr/>
        <a:lstStyle/>
        <a:p>
          <a:endParaRPr lang="en-US"/>
        </a:p>
      </dgm:t>
    </dgm:pt>
    <dgm:pt modelId="{13B34D1C-2A10-4D22-900D-24D3C0AC9C39}">
      <dgm:prSet phldrT="[Text]" custT="1"/>
      <dgm:spPr/>
      <dgm:t>
        <a:bodyPr/>
        <a:lstStyle/>
        <a:p>
          <a:r>
            <a:rPr lang="en-US" sz="1800" dirty="0"/>
            <a:t>Uncertainty of Risks and Long Term Impact</a:t>
          </a:r>
        </a:p>
      </dgm:t>
    </dgm:pt>
    <dgm:pt modelId="{69157721-960C-40E5-8456-820BA4516DFD}" type="parTrans" cxnId="{7C9D921F-2D5B-453B-BEB9-A8AC99561571}">
      <dgm:prSet/>
      <dgm:spPr/>
      <dgm:t>
        <a:bodyPr/>
        <a:lstStyle/>
        <a:p>
          <a:endParaRPr lang="en-US"/>
        </a:p>
      </dgm:t>
    </dgm:pt>
    <dgm:pt modelId="{7E3ECB27-5551-4767-99AD-CB7511885C6A}" type="sibTrans" cxnId="{7C9D921F-2D5B-453B-BEB9-A8AC99561571}">
      <dgm:prSet/>
      <dgm:spPr/>
      <dgm:t>
        <a:bodyPr/>
        <a:lstStyle/>
        <a:p>
          <a:endParaRPr lang="en-US"/>
        </a:p>
      </dgm:t>
    </dgm:pt>
    <dgm:pt modelId="{41E6F26A-1A33-4274-8465-DD8B31A9E2AB}">
      <dgm:prSet phldrT="[Text]" custT="1"/>
      <dgm:spPr/>
      <dgm:t>
        <a:bodyPr/>
        <a:lstStyle/>
        <a:p>
          <a:r>
            <a:rPr lang="en-US" sz="1800" dirty="0"/>
            <a:t>Intent and Transparency of Researchers</a:t>
          </a:r>
        </a:p>
      </dgm:t>
    </dgm:pt>
    <dgm:pt modelId="{88CDFE99-CFAE-4B49-B5B8-50A65FB96220}" type="parTrans" cxnId="{A5374E38-4449-422E-A88D-B828FD9A9128}">
      <dgm:prSet/>
      <dgm:spPr/>
      <dgm:t>
        <a:bodyPr/>
        <a:lstStyle/>
        <a:p>
          <a:endParaRPr lang="en-US"/>
        </a:p>
      </dgm:t>
    </dgm:pt>
    <dgm:pt modelId="{D4A1A496-78C0-4B29-993A-436A54CA9A50}" type="sibTrans" cxnId="{A5374E38-4449-422E-A88D-B828FD9A9128}">
      <dgm:prSet/>
      <dgm:spPr/>
      <dgm:t>
        <a:bodyPr/>
        <a:lstStyle/>
        <a:p>
          <a:endParaRPr lang="en-US"/>
        </a:p>
      </dgm:t>
    </dgm:pt>
    <dgm:pt modelId="{14A08E9D-7E0A-436D-91FA-E15EE5954F19}">
      <dgm:prSet/>
      <dgm:spPr/>
      <dgm:t>
        <a:bodyPr/>
        <a:lstStyle/>
        <a:p>
          <a:r>
            <a:rPr lang="en-US" dirty="0"/>
            <a:t>Motivators</a:t>
          </a:r>
        </a:p>
      </dgm:t>
    </dgm:pt>
    <dgm:pt modelId="{96FEB7EE-B361-47D7-A138-F082EACD393B}" type="parTrans" cxnId="{31F3F30B-E030-45AA-A901-799DBEA77CAB}">
      <dgm:prSet/>
      <dgm:spPr/>
      <dgm:t>
        <a:bodyPr/>
        <a:lstStyle/>
        <a:p>
          <a:endParaRPr lang="en-US"/>
        </a:p>
      </dgm:t>
    </dgm:pt>
    <dgm:pt modelId="{2324D3AF-7F96-437F-BD7D-BD8BE52D9B04}" type="sibTrans" cxnId="{31F3F30B-E030-45AA-A901-799DBEA77CAB}">
      <dgm:prSet/>
      <dgm:spPr/>
      <dgm:t>
        <a:bodyPr/>
        <a:lstStyle/>
        <a:p>
          <a:endParaRPr lang="en-US"/>
        </a:p>
      </dgm:t>
    </dgm:pt>
    <dgm:pt modelId="{83B75457-60D5-44F0-B3BB-94541B43DB7B}">
      <dgm:prSet custT="1"/>
      <dgm:spPr/>
      <dgm:t>
        <a:bodyPr/>
        <a:lstStyle/>
        <a:p>
          <a:r>
            <a:rPr lang="en-US" sz="1800" dirty="0"/>
            <a:t>Reduce Suffering &amp; Improve Quality of Life</a:t>
          </a:r>
        </a:p>
      </dgm:t>
    </dgm:pt>
    <dgm:pt modelId="{5FEFE3F4-458E-4745-A88B-F02E562D5F8E}" type="parTrans" cxnId="{AA7DD4DA-B9C1-4543-9FA9-209C6D2FDE11}">
      <dgm:prSet/>
      <dgm:spPr/>
      <dgm:t>
        <a:bodyPr/>
        <a:lstStyle/>
        <a:p>
          <a:endParaRPr lang="en-US"/>
        </a:p>
      </dgm:t>
    </dgm:pt>
    <dgm:pt modelId="{3F882586-DD2E-4A64-A46A-BD9342D3B485}" type="sibTrans" cxnId="{AA7DD4DA-B9C1-4543-9FA9-209C6D2FDE11}">
      <dgm:prSet/>
      <dgm:spPr/>
      <dgm:t>
        <a:bodyPr/>
        <a:lstStyle/>
        <a:p>
          <a:endParaRPr lang="en-US"/>
        </a:p>
      </dgm:t>
    </dgm:pt>
    <dgm:pt modelId="{E5C5020C-B654-435A-9AE5-099A79B7A77E}">
      <dgm:prSet custT="1"/>
      <dgm:spPr/>
      <dgm:t>
        <a:bodyPr/>
        <a:lstStyle/>
        <a:p>
          <a:r>
            <a:rPr lang="en-US" sz="1800" dirty="0"/>
            <a:t>Altruism </a:t>
          </a:r>
        </a:p>
      </dgm:t>
    </dgm:pt>
    <dgm:pt modelId="{051ACC18-46A7-4754-AE5A-3417AA5D5C4D}" type="parTrans" cxnId="{129F995F-72AD-4879-9E77-A17F76BFDD0F}">
      <dgm:prSet/>
      <dgm:spPr/>
      <dgm:t>
        <a:bodyPr/>
        <a:lstStyle/>
        <a:p>
          <a:endParaRPr lang="en-US"/>
        </a:p>
      </dgm:t>
    </dgm:pt>
    <dgm:pt modelId="{3F455CE1-F85A-4A00-89D8-9836B79AD3BF}" type="sibTrans" cxnId="{129F995F-72AD-4879-9E77-A17F76BFDD0F}">
      <dgm:prSet/>
      <dgm:spPr/>
      <dgm:t>
        <a:bodyPr/>
        <a:lstStyle/>
        <a:p>
          <a:endParaRPr lang="en-US"/>
        </a:p>
      </dgm:t>
    </dgm:pt>
    <dgm:pt modelId="{1103C244-45BE-4572-9056-4E62F2610349}">
      <dgm:prSet custT="1"/>
      <dgm:spPr/>
      <dgm:t>
        <a:bodyPr/>
        <a:lstStyle/>
        <a:p>
          <a:r>
            <a:rPr lang="en-US" sz="1800" dirty="0"/>
            <a:t>Shortcomings of the Few Treatments Available</a:t>
          </a:r>
        </a:p>
      </dgm:t>
    </dgm:pt>
    <dgm:pt modelId="{68246C13-8516-429A-BC35-80D1FDB7C966}" type="parTrans" cxnId="{287BF4F2-218D-48E0-99A2-4E5B94DF1058}">
      <dgm:prSet/>
      <dgm:spPr/>
      <dgm:t>
        <a:bodyPr/>
        <a:lstStyle/>
        <a:p>
          <a:endParaRPr lang="en-US"/>
        </a:p>
      </dgm:t>
    </dgm:pt>
    <dgm:pt modelId="{D1C08A4D-FCB4-48A0-9C2E-BD15E43873DD}" type="sibTrans" cxnId="{287BF4F2-218D-48E0-99A2-4E5B94DF1058}">
      <dgm:prSet/>
      <dgm:spPr/>
      <dgm:t>
        <a:bodyPr/>
        <a:lstStyle/>
        <a:p>
          <a:endParaRPr lang="en-US"/>
        </a:p>
      </dgm:t>
    </dgm:pt>
    <dgm:pt modelId="{E82FC5B7-C158-47C4-9F20-2D3E8249D745}">
      <dgm:prSet custT="1"/>
      <dgm:spPr/>
      <dgm:t>
        <a:bodyPr/>
        <a:lstStyle/>
        <a:p>
          <a:r>
            <a:rPr lang="en-US" sz="1800" dirty="0"/>
            <a:t>Trial Involvement Burden</a:t>
          </a:r>
        </a:p>
      </dgm:t>
    </dgm:pt>
    <dgm:pt modelId="{FC572F8C-94F1-449F-A0A0-5B9774330F74}" type="parTrans" cxnId="{CD9EF7F8-ED3B-4DD0-9C94-A0C6F28F9066}">
      <dgm:prSet/>
      <dgm:spPr/>
      <dgm:t>
        <a:bodyPr/>
        <a:lstStyle/>
        <a:p>
          <a:endParaRPr lang="en-US"/>
        </a:p>
      </dgm:t>
    </dgm:pt>
    <dgm:pt modelId="{ACA8A21C-8ED3-432D-88A8-C2909783EBEE}" type="sibTrans" cxnId="{CD9EF7F8-ED3B-4DD0-9C94-A0C6F28F9066}">
      <dgm:prSet/>
      <dgm:spPr/>
      <dgm:t>
        <a:bodyPr/>
        <a:lstStyle/>
        <a:p>
          <a:endParaRPr lang="en-US"/>
        </a:p>
      </dgm:t>
    </dgm:pt>
    <dgm:pt modelId="{088F521F-ECE4-4A95-8F29-CB8DB817F247}">
      <dgm:prSet custT="1"/>
      <dgm:spPr/>
      <dgm:t>
        <a:bodyPr/>
        <a:lstStyle/>
        <a:p>
          <a:r>
            <a:rPr lang="en-US" sz="1800" dirty="0"/>
            <a:t>Cost and Access </a:t>
          </a:r>
        </a:p>
      </dgm:t>
    </dgm:pt>
    <dgm:pt modelId="{AA440058-8AE2-4444-8864-AEE7A5867F14}" type="parTrans" cxnId="{EE1B62FE-C0E1-4DED-9BA4-F68AF70F1B70}">
      <dgm:prSet/>
      <dgm:spPr/>
      <dgm:t>
        <a:bodyPr/>
        <a:lstStyle/>
        <a:p>
          <a:endParaRPr lang="en-US"/>
        </a:p>
      </dgm:t>
    </dgm:pt>
    <dgm:pt modelId="{8AD02C9C-29E3-48C0-A7AF-BDC3D42A5CAB}" type="sibTrans" cxnId="{EE1B62FE-C0E1-4DED-9BA4-F68AF70F1B70}">
      <dgm:prSet/>
      <dgm:spPr/>
      <dgm:t>
        <a:bodyPr/>
        <a:lstStyle/>
        <a:p>
          <a:endParaRPr lang="en-US"/>
        </a:p>
      </dgm:t>
    </dgm:pt>
    <dgm:pt modelId="{1C065C9C-B4B7-4255-B6B5-9CEC373C389F}">
      <dgm:prSet custT="1"/>
      <dgm:spPr/>
      <dgm:t>
        <a:bodyPr/>
        <a:lstStyle/>
        <a:p>
          <a:r>
            <a:rPr lang="en-US" sz="1800" dirty="0"/>
            <a:t>Inter-Patient Variability</a:t>
          </a:r>
        </a:p>
      </dgm:t>
    </dgm:pt>
    <dgm:pt modelId="{D380A387-FE83-446C-8F32-9016CCC28C8D}" type="parTrans" cxnId="{F0B66847-CCC3-449B-A161-C261A4965ED4}">
      <dgm:prSet/>
      <dgm:spPr/>
      <dgm:t>
        <a:bodyPr/>
        <a:lstStyle/>
        <a:p>
          <a:endParaRPr lang="en-US"/>
        </a:p>
      </dgm:t>
    </dgm:pt>
    <dgm:pt modelId="{322D1F6F-BE11-4696-AE02-EFC5FD855A65}" type="sibTrans" cxnId="{F0B66847-CCC3-449B-A161-C261A4965ED4}">
      <dgm:prSet/>
      <dgm:spPr/>
      <dgm:t>
        <a:bodyPr/>
        <a:lstStyle/>
        <a:p>
          <a:endParaRPr lang="en-US"/>
        </a:p>
      </dgm:t>
    </dgm:pt>
    <dgm:pt modelId="{29F6B947-7280-4421-A0BD-8BF81CCB6C6F}" type="pres">
      <dgm:prSet presAssocID="{32CAA055-23D6-4D34-A004-C5C27DB0CFE1}" presName="diagram" presStyleCnt="0">
        <dgm:presLayoutVars>
          <dgm:chPref val="1"/>
          <dgm:dir/>
          <dgm:animOne val="branch"/>
          <dgm:animLvl val="lvl"/>
          <dgm:resizeHandles/>
        </dgm:presLayoutVars>
      </dgm:prSet>
      <dgm:spPr/>
    </dgm:pt>
    <dgm:pt modelId="{BEBA0B48-7F21-4931-AD96-77FDF61AA1E4}" type="pres">
      <dgm:prSet presAssocID="{4FF09115-859E-40E9-9E6F-884A83502EF9}" presName="root" presStyleCnt="0"/>
      <dgm:spPr/>
    </dgm:pt>
    <dgm:pt modelId="{8490CD10-C20F-4929-B257-B558892C4436}" type="pres">
      <dgm:prSet presAssocID="{4FF09115-859E-40E9-9E6F-884A83502EF9}" presName="rootComposite" presStyleCnt="0"/>
      <dgm:spPr/>
    </dgm:pt>
    <dgm:pt modelId="{19EBEF2C-A176-4006-B4EA-973DC48A2A08}" type="pres">
      <dgm:prSet presAssocID="{4FF09115-859E-40E9-9E6F-884A83502EF9}" presName="rootText" presStyleLbl="node1" presStyleIdx="0" presStyleCnt="3"/>
      <dgm:spPr/>
    </dgm:pt>
    <dgm:pt modelId="{B88E38EB-7750-44FF-8EBF-C65CC4BAE2C4}" type="pres">
      <dgm:prSet presAssocID="{4FF09115-859E-40E9-9E6F-884A83502EF9}" presName="rootConnector" presStyleLbl="node1" presStyleIdx="0" presStyleCnt="3"/>
      <dgm:spPr/>
    </dgm:pt>
    <dgm:pt modelId="{2DC2FE57-255C-4091-98B2-3C3FE9F8534A}" type="pres">
      <dgm:prSet presAssocID="{4FF09115-859E-40E9-9E6F-884A83502EF9}" presName="childShape" presStyleCnt="0"/>
      <dgm:spPr/>
    </dgm:pt>
    <dgm:pt modelId="{EB1D97EA-54B8-4F93-B7E3-0A4C7EF45339}" type="pres">
      <dgm:prSet presAssocID="{8DC805C1-DE86-4087-A0B3-7C85910475A7}" presName="Name13" presStyleLbl="parChTrans1D2" presStyleIdx="0" presStyleCnt="10"/>
      <dgm:spPr/>
    </dgm:pt>
    <dgm:pt modelId="{4909C1A6-C587-423D-8F5E-F842380960C0}" type="pres">
      <dgm:prSet presAssocID="{2BD6BD02-BDEC-4AE1-8193-4257ADA68A9B}" presName="childText" presStyleLbl="bgAcc1" presStyleIdx="0" presStyleCnt="10" custScaleX="147440">
        <dgm:presLayoutVars>
          <dgm:bulletEnabled val="1"/>
        </dgm:presLayoutVars>
      </dgm:prSet>
      <dgm:spPr/>
    </dgm:pt>
    <dgm:pt modelId="{101AC7F6-71E9-4A77-9A54-DC4E66EC3D85}" type="pres">
      <dgm:prSet presAssocID="{E83A657E-B068-48A9-9E87-BA6EF0D3F6DC}" presName="Name13" presStyleLbl="parChTrans1D2" presStyleIdx="1" presStyleCnt="10"/>
      <dgm:spPr/>
    </dgm:pt>
    <dgm:pt modelId="{3BAE139F-B063-4D70-B9BA-0CB267D67272}" type="pres">
      <dgm:prSet presAssocID="{30540097-EABF-413E-BC91-E959C7DCF4F9}" presName="childText" presStyleLbl="bgAcc1" presStyleIdx="1" presStyleCnt="10" custScaleX="147440">
        <dgm:presLayoutVars>
          <dgm:bulletEnabled val="1"/>
        </dgm:presLayoutVars>
      </dgm:prSet>
      <dgm:spPr/>
    </dgm:pt>
    <dgm:pt modelId="{5AAF32EE-9556-42F2-8FBF-680C53F586B2}" type="pres">
      <dgm:prSet presAssocID="{D380A387-FE83-446C-8F32-9016CCC28C8D}" presName="Name13" presStyleLbl="parChTrans1D2" presStyleIdx="2" presStyleCnt="10"/>
      <dgm:spPr/>
    </dgm:pt>
    <dgm:pt modelId="{AFF239A0-AF35-45D6-A198-9EC4521AA2E4}" type="pres">
      <dgm:prSet presAssocID="{1C065C9C-B4B7-4255-B6B5-9CEC373C389F}" presName="childText" presStyleLbl="bgAcc1" presStyleIdx="2" presStyleCnt="10" custScaleX="147440">
        <dgm:presLayoutVars>
          <dgm:bulletEnabled val="1"/>
        </dgm:presLayoutVars>
      </dgm:prSet>
      <dgm:spPr/>
    </dgm:pt>
    <dgm:pt modelId="{7B42CFC7-77BD-40A5-BE6D-D14D229A1DC4}" type="pres">
      <dgm:prSet presAssocID="{056190B0-A090-4828-8EA5-F359D646730A}" presName="root" presStyleCnt="0"/>
      <dgm:spPr/>
    </dgm:pt>
    <dgm:pt modelId="{986793EB-D988-4005-912C-0B1510E0FAAE}" type="pres">
      <dgm:prSet presAssocID="{056190B0-A090-4828-8EA5-F359D646730A}" presName="rootComposite" presStyleCnt="0"/>
      <dgm:spPr/>
    </dgm:pt>
    <dgm:pt modelId="{6DC10E1B-D6FF-4532-99F9-1D3A1F7D1409}" type="pres">
      <dgm:prSet presAssocID="{056190B0-A090-4828-8EA5-F359D646730A}" presName="rootText" presStyleLbl="node1" presStyleIdx="1" presStyleCnt="3"/>
      <dgm:spPr/>
    </dgm:pt>
    <dgm:pt modelId="{E3F55203-7006-41CC-8465-4711C8C91541}" type="pres">
      <dgm:prSet presAssocID="{056190B0-A090-4828-8EA5-F359D646730A}" presName="rootConnector" presStyleLbl="node1" presStyleIdx="1" presStyleCnt="3"/>
      <dgm:spPr/>
    </dgm:pt>
    <dgm:pt modelId="{17946A92-3E15-4B4B-AFD7-9BB35689FF76}" type="pres">
      <dgm:prSet presAssocID="{056190B0-A090-4828-8EA5-F359D646730A}" presName="childShape" presStyleCnt="0"/>
      <dgm:spPr/>
    </dgm:pt>
    <dgm:pt modelId="{5B5A3FA6-5205-447F-81C3-74394DD78937}" type="pres">
      <dgm:prSet presAssocID="{69157721-960C-40E5-8456-820BA4516DFD}" presName="Name13" presStyleLbl="parChTrans1D2" presStyleIdx="3" presStyleCnt="10"/>
      <dgm:spPr/>
    </dgm:pt>
    <dgm:pt modelId="{1D76F272-7890-48E6-8E7E-585A2D8865B2}" type="pres">
      <dgm:prSet presAssocID="{13B34D1C-2A10-4D22-900D-24D3C0AC9C39}" presName="childText" presStyleLbl="bgAcc1" presStyleIdx="3" presStyleCnt="10" custScaleX="157860">
        <dgm:presLayoutVars>
          <dgm:bulletEnabled val="1"/>
        </dgm:presLayoutVars>
      </dgm:prSet>
      <dgm:spPr/>
    </dgm:pt>
    <dgm:pt modelId="{93D5A015-899C-4F77-A4A4-534C5FDEC03A}" type="pres">
      <dgm:prSet presAssocID="{88CDFE99-CFAE-4B49-B5B8-50A65FB96220}" presName="Name13" presStyleLbl="parChTrans1D2" presStyleIdx="4" presStyleCnt="10"/>
      <dgm:spPr/>
    </dgm:pt>
    <dgm:pt modelId="{B92A108B-3DB5-40BF-9517-74218FF0F37A}" type="pres">
      <dgm:prSet presAssocID="{41E6F26A-1A33-4274-8465-DD8B31A9E2AB}" presName="childText" presStyleLbl="bgAcc1" presStyleIdx="4" presStyleCnt="10" custScaleX="147440">
        <dgm:presLayoutVars>
          <dgm:bulletEnabled val="1"/>
        </dgm:presLayoutVars>
      </dgm:prSet>
      <dgm:spPr/>
    </dgm:pt>
    <dgm:pt modelId="{D965EEDD-6034-4921-BF64-AFC66D5FEAE8}" type="pres">
      <dgm:prSet presAssocID="{FC572F8C-94F1-449F-A0A0-5B9774330F74}" presName="Name13" presStyleLbl="parChTrans1D2" presStyleIdx="5" presStyleCnt="10"/>
      <dgm:spPr/>
    </dgm:pt>
    <dgm:pt modelId="{7977F7A4-E54A-44D3-8ACD-E7D6E70EDAAE}" type="pres">
      <dgm:prSet presAssocID="{E82FC5B7-C158-47C4-9F20-2D3E8249D745}" presName="childText" presStyleLbl="bgAcc1" presStyleIdx="5" presStyleCnt="10" custScaleX="147440">
        <dgm:presLayoutVars>
          <dgm:bulletEnabled val="1"/>
        </dgm:presLayoutVars>
      </dgm:prSet>
      <dgm:spPr/>
    </dgm:pt>
    <dgm:pt modelId="{E5697ADC-8D3B-4E8D-A96E-AE18ED166182}" type="pres">
      <dgm:prSet presAssocID="{AA440058-8AE2-4444-8864-AEE7A5867F14}" presName="Name13" presStyleLbl="parChTrans1D2" presStyleIdx="6" presStyleCnt="10"/>
      <dgm:spPr/>
    </dgm:pt>
    <dgm:pt modelId="{CEC86C64-8A37-49EA-B593-C39A385883C8}" type="pres">
      <dgm:prSet presAssocID="{088F521F-ECE4-4A95-8F29-CB8DB817F247}" presName="childText" presStyleLbl="bgAcc1" presStyleIdx="6" presStyleCnt="10" custScaleX="147440">
        <dgm:presLayoutVars>
          <dgm:bulletEnabled val="1"/>
        </dgm:presLayoutVars>
      </dgm:prSet>
      <dgm:spPr/>
    </dgm:pt>
    <dgm:pt modelId="{714F9F7F-5D9F-45FC-83CF-8E2A78B6C46A}" type="pres">
      <dgm:prSet presAssocID="{14A08E9D-7E0A-436D-91FA-E15EE5954F19}" presName="root" presStyleCnt="0"/>
      <dgm:spPr/>
    </dgm:pt>
    <dgm:pt modelId="{4D163209-10F4-414A-BC45-7B711328F0C1}" type="pres">
      <dgm:prSet presAssocID="{14A08E9D-7E0A-436D-91FA-E15EE5954F19}" presName="rootComposite" presStyleCnt="0"/>
      <dgm:spPr/>
    </dgm:pt>
    <dgm:pt modelId="{8A7E2E98-1042-43A9-A083-C4CF24DE573D}" type="pres">
      <dgm:prSet presAssocID="{14A08E9D-7E0A-436D-91FA-E15EE5954F19}" presName="rootText" presStyleLbl="node1" presStyleIdx="2" presStyleCnt="3"/>
      <dgm:spPr/>
    </dgm:pt>
    <dgm:pt modelId="{373CB10C-5BEF-4CAA-9776-B271D7C5E49A}" type="pres">
      <dgm:prSet presAssocID="{14A08E9D-7E0A-436D-91FA-E15EE5954F19}" presName="rootConnector" presStyleLbl="node1" presStyleIdx="2" presStyleCnt="3"/>
      <dgm:spPr/>
    </dgm:pt>
    <dgm:pt modelId="{4C93AD8A-A1D9-4DDC-8F0B-472CE2644914}" type="pres">
      <dgm:prSet presAssocID="{14A08E9D-7E0A-436D-91FA-E15EE5954F19}" presName="childShape" presStyleCnt="0"/>
      <dgm:spPr/>
    </dgm:pt>
    <dgm:pt modelId="{8E7ED3D1-9C94-40D5-BDB8-6F1802E004AA}" type="pres">
      <dgm:prSet presAssocID="{5FEFE3F4-458E-4745-A88B-F02E562D5F8E}" presName="Name13" presStyleLbl="parChTrans1D2" presStyleIdx="7" presStyleCnt="10"/>
      <dgm:spPr/>
    </dgm:pt>
    <dgm:pt modelId="{F14D9561-39BF-4DDC-9580-A0D9355DD826}" type="pres">
      <dgm:prSet presAssocID="{83B75457-60D5-44F0-B3BB-94541B43DB7B}" presName="childText" presStyleLbl="bgAcc1" presStyleIdx="7" presStyleCnt="10" custScaleX="147440">
        <dgm:presLayoutVars>
          <dgm:bulletEnabled val="1"/>
        </dgm:presLayoutVars>
      </dgm:prSet>
      <dgm:spPr/>
    </dgm:pt>
    <dgm:pt modelId="{3C5CC919-F42A-4B1B-9731-9F703B00A65A}" type="pres">
      <dgm:prSet presAssocID="{051ACC18-46A7-4754-AE5A-3417AA5D5C4D}" presName="Name13" presStyleLbl="parChTrans1D2" presStyleIdx="8" presStyleCnt="10"/>
      <dgm:spPr/>
    </dgm:pt>
    <dgm:pt modelId="{059781CF-ABBF-4F94-84B8-C4C518602904}" type="pres">
      <dgm:prSet presAssocID="{E5C5020C-B654-435A-9AE5-099A79B7A77E}" presName="childText" presStyleLbl="bgAcc1" presStyleIdx="8" presStyleCnt="10" custScaleX="147440">
        <dgm:presLayoutVars>
          <dgm:bulletEnabled val="1"/>
        </dgm:presLayoutVars>
      </dgm:prSet>
      <dgm:spPr/>
    </dgm:pt>
    <dgm:pt modelId="{98669D49-C360-4387-816C-0CFD47443902}" type="pres">
      <dgm:prSet presAssocID="{68246C13-8516-429A-BC35-80D1FDB7C966}" presName="Name13" presStyleLbl="parChTrans1D2" presStyleIdx="9" presStyleCnt="10"/>
      <dgm:spPr/>
    </dgm:pt>
    <dgm:pt modelId="{89A45A7F-58EA-45C9-A726-B024DA22EF9B}" type="pres">
      <dgm:prSet presAssocID="{1103C244-45BE-4572-9056-4E62F2610349}" presName="childText" presStyleLbl="bgAcc1" presStyleIdx="9" presStyleCnt="10" custScaleX="147440">
        <dgm:presLayoutVars>
          <dgm:bulletEnabled val="1"/>
        </dgm:presLayoutVars>
      </dgm:prSet>
      <dgm:spPr/>
    </dgm:pt>
  </dgm:ptLst>
  <dgm:cxnLst>
    <dgm:cxn modelId="{DA116902-3BB5-4184-B4CB-7DAAFC3AB2FB}" srcId="{32CAA055-23D6-4D34-A004-C5C27DB0CFE1}" destId="{4FF09115-859E-40E9-9E6F-884A83502EF9}" srcOrd="0" destOrd="0" parTransId="{1D194BD8-94B7-4A13-BE77-B227C255A34A}" sibTransId="{AA93A117-5883-41A0-A994-D4AE97378661}"/>
    <dgm:cxn modelId="{82A82203-FA76-4766-A9EC-C8D30349F0A2}" type="presOf" srcId="{088F521F-ECE4-4A95-8F29-CB8DB817F247}" destId="{CEC86C64-8A37-49EA-B593-C39A385883C8}" srcOrd="0" destOrd="0" presId="urn:microsoft.com/office/officeart/2005/8/layout/hierarchy3"/>
    <dgm:cxn modelId="{31F3F30B-E030-45AA-A901-799DBEA77CAB}" srcId="{32CAA055-23D6-4D34-A004-C5C27DB0CFE1}" destId="{14A08E9D-7E0A-436D-91FA-E15EE5954F19}" srcOrd="2" destOrd="0" parTransId="{96FEB7EE-B361-47D7-A138-F082EACD393B}" sibTransId="{2324D3AF-7F96-437F-BD7D-BD8BE52D9B04}"/>
    <dgm:cxn modelId="{D0BDA60E-A722-4AD9-844B-662D66B978E9}" type="presOf" srcId="{051ACC18-46A7-4754-AE5A-3417AA5D5C4D}" destId="{3C5CC919-F42A-4B1B-9731-9F703B00A65A}" srcOrd="0" destOrd="0" presId="urn:microsoft.com/office/officeart/2005/8/layout/hierarchy3"/>
    <dgm:cxn modelId="{A2E62A16-A135-4BB7-ABD0-E8228A02D9C2}" type="presOf" srcId="{1C065C9C-B4B7-4255-B6B5-9CEC373C389F}" destId="{AFF239A0-AF35-45D6-A198-9EC4521AA2E4}" srcOrd="0" destOrd="0" presId="urn:microsoft.com/office/officeart/2005/8/layout/hierarchy3"/>
    <dgm:cxn modelId="{26DB921E-004A-4DC6-ACF4-099600C754F5}" type="presOf" srcId="{4FF09115-859E-40E9-9E6F-884A83502EF9}" destId="{B88E38EB-7750-44FF-8EBF-C65CC4BAE2C4}" srcOrd="1" destOrd="0" presId="urn:microsoft.com/office/officeart/2005/8/layout/hierarchy3"/>
    <dgm:cxn modelId="{7C9D921F-2D5B-453B-BEB9-A8AC99561571}" srcId="{056190B0-A090-4828-8EA5-F359D646730A}" destId="{13B34D1C-2A10-4D22-900D-24D3C0AC9C39}" srcOrd="0" destOrd="0" parTransId="{69157721-960C-40E5-8456-820BA4516DFD}" sibTransId="{7E3ECB27-5551-4767-99AD-CB7511885C6A}"/>
    <dgm:cxn modelId="{38607B2A-B408-4B3F-A9C9-83E753939079}" type="presOf" srcId="{69157721-960C-40E5-8456-820BA4516DFD}" destId="{5B5A3FA6-5205-447F-81C3-74394DD78937}" srcOrd="0" destOrd="0" presId="urn:microsoft.com/office/officeart/2005/8/layout/hierarchy3"/>
    <dgm:cxn modelId="{A5374E38-4449-422E-A88D-B828FD9A9128}" srcId="{056190B0-A090-4828-8EA5-F359D646730A}" destId="{41E6F26A-1A33-4274-8465-DD8B31A9E2AB}" srcOrd="1" destOrd="0" parTransId="{88CDFE99-CFAE-4B49-B5B8-50A65FB96220}" sibTransId="{D4A1A496-78C0-4B29-993A-436A54CA9A50}"/>
    <dgm:cxn modelId="{C9987A39-AA3E-4D0F-BAD2-8201AFE04907}" type="presOf" srcId="{32CAA055-23D6-4D34-A004-C5C27DB0CFE1}" destId="{29F6B947-7280-4421-A0BD-8BF81CCB6C6F}" srcOrd="0" destOrd="0" presId="urn:microsoft.com/office/officeart/2005/8/layout/hierarchy3"/>
    <dgm:cxn modelId="{BE85273C-71CC-4131-A2F4-2827DC294942}" type="presOf" srcId="{30540097-EABF-413E-BC91-E959C7DCF4F9}" destId="{3BAE139F-B063-4D70-B9BA-0CB267D67272}" srcOrd="0" destOrd="0" presId="urn:microsoft.com/office/officeart/2005/8/layout/hierarchy3"/>
    <dgm:cxn modelId="{129F995F-72AD-4879-9E77-A17F76BFDD0F}" srcId="{14A08E9D-7E0A-436D-91FA-E15EE5954F19}" destId="{E5C5020C-B654-435A-9AE5-099A79B7A77E}" srcOrd="1" destOrd="0" parTransId="{051ACC18-46A7-4754-AE5A-3417AA5D5C4D}" sibTransId="{3F455CE1-F85A-4A00-89D8-9836B79AD3BF}"/>
    <dgm:cxn modelId="{F0B66847-CCC3-449B-A161-C261A4965ED4}" srcId="{4FF09115-859E-40E9-9E6F-884A83502EF9}" destId="{1C065C9C-B4B7-4255-B6B5-9CEC373C389F}" srcOrd="2" destOrd="0" parTransId="{D380A387-FE83-446C-8F32-9016CCC28C8D}" sibTransId="{322D1F6F-BE11-4696-AE02-EFC5FD855A65}"/>
    <dgm:cxn modelId="{0AD8966A-F2B2-42B8-889A-F296230CC5EF}" type="presOf" srcId="{E5C5020C-B654-435A-9AE5-099A79B7A77E}" destId="{059781CF-ABBF-4F94-84B8-C4C518602904}" srcOrd="0" destOrd="0" presId="urn:microsoft.com/office/officeart/2005/8/layout/hierarchy3"/>
    <dgm:cxn modelId="{9582A94E-432B-49C6-932B-0F4473AEBEB1}" type="presOf" srcId="{AA440058-8AE2-4444-8864-AEE7A5867F14}" destId="{E5697ADC-8D3B-4E8D-A96E-AE18ED166182}" srcOrd="0" destOrd="0" presId="urn:microsoft.com/office/officeart/2005/8/layout/hierarchy3"/>
    <dgm:cxn modelId="{96F4A078-402D-4F0D-AEB1-928299A9A957}" type="presOf" srcId="{4FF09115-859E-40E9-9E6F-884A83502EF9}" destId="{19EBEF2C-A176-4006-B4EA-973DC48A2A08}" srcOrd="0" destOrd="0" presId="urn:microsoft.com/office/officeart/2005/8/layout/hierarchy3"/>
    <dgm:cxn modelId="{37A5A279-652C-4A68-BB73-C88B853AFD10}" type="presOf" srcId="{1103C244-45BE-4572-9056-4E62F2610349}" destId="{89A45A7F-58EA-45C9-A726-B024DA22EF9B}" srcOrd="0" destOrd="0" presId="urn:microsoft.com/office/officeart/2005/8/layout/hierarchy3"/>
    <dgm:cxn modelId="{C006007F-3BBD-4F36-84A6-EAE7CF807355}" type="presOf" srcId="{83B75457-60D5-44F0-B3BB-94541B43DB7B}" destId="{F14D9561-39BF-4DDC-9580-A0D9355DD826}" srcOrd="0" destOrd="0" presId="urn:microsoft.com/office/officeart/2005/8/layout/hierarchy3"/>
    <dgm:cxn modelId="{936C9A81-99D1-469B-AAE9-DE2F2F2F15EF}" type="presOf" srcId="{8DC805C1-DE86-4087-A0B3-7C85910475A7}" destId="{EB1D97EA-54B8-4F93-B7E3-0A4C7EF45339}" srcOrd="0" destOrd="0" presId="urn:microsoft.com/office/officeart/2005/8/layout/hierarchy3"/>
    <dgm:cxn modelId="{9B8EE68B-090F-4E32-AAB8-C9ECA704BBA4}" type="presOf" srcId="{056190B0-A090-4828-8EA5-F359D646730A}" destId="{E3F55203-7006-41CC-8465-4711C8C91541}" srcOrd="1" destOrd="0" presId="urn:microsoft.com/office/officeart/2005/8/layout/hierarchy3"/>
    <dgm:cxn modelId="{1A690E97-5917-4326-9674-1D7B841D6549}" type="presOf" srcId="{14A08E9D-7E0A-436D-91FA-E15EE5954F19}" destId="{373CB10C-5BEF-4CAA-9776-B271D7C5E49A}" srcOrd="1" destOrd="0" presId="urn:microsoft.com/office/officeart/2005/8/layout/hierarchy3"/>
    <dgm:cxn modelId="{DCDE899B-2AD9-4346-8F3C-CBC2076206A2}" type="presOf" srcId="{41E6F26A-1A33-4274-8465-DD8B31A9E2AB}" destId="{B92A108B-3DB5-40BF-9517-74218FF0F37A}" srcOrd="0" destOrd="0" presId="urn:microsoft.com/office/officeart/2005/8/layout/hierarchy3"/>
    <dgm:cxn modelId="{C7A871A0-B7B7-4670-9893-D19EF7EF20F0}" type="presOf" srcId="{88CDFE99-CFAE-4B49-B5B8-50A65FB96220}" destId="{93D5A015-899C-4F77-A4A4-534C5FDEC03A}" srcOrd="0" destOrd="0" presId="urn:microsoft.com/office/officeart/2005/8/layout/hierarchy3"/>
    <dgm:cxn modelId="{AF670CA9-9F8D-40D1-A625-62CAC702A081}" type="presOf" srcId="{68246C13-8516-429A-BC35-80D1FDB7C966}" destId="{98669D49-C360-4387-816C-0CFD47443902}" srcOrd="0" destOrd="0" presId="urn:microsoft.com/office/officeart/2005/8/layout/hierarchy3"/>
    <dgm:cxn modelId="{1D7DD9AD-AD7D-4D85-B813-085FCFAE5CDC}" type="presOf" srcId="{5FEFE3F4-458E-4745-A88B-F02E562D5F8E}" destId="{8E7ED3D1-9C94-40D5-BDB8-6F1802E004AA}" srcOrd="0" destOrd="0" presId="urn:microsoft.com/office/officeart/2005/8/layout/hierarchy3"/>
    <dgm:cxn modelId="{14A96EB2-7B02-4A77-B2BB-BB99E1D51363}" type="presOf" srcId="{D380A387-FE83-446C-8F32-9016CCC28C8D}" destId="{5AAF32EE-9556-42F2-8FBF-680C53F586B2}" srcOrd="0" destOrd="0" presId="urn:microsoft.com/office/officeart/2005/8/layout/hierarchy3"/>
    <dgm:cxn modelId="{54EBFCC2-402F-43EE-AEF8-CF2834B70288}" srcId="{4FF09115-859E-40E9-9E6F-884A83502EF9}" destId="{30540097-EABF-413E-BC91-E959C7DCF4F9}" srcOrd="1" destOrd="0" parTransId="{E83A657E-B068-48A9-9E87-BA6EF0D3F6DC}" sibTransId="{AEB30C0D-BC9D-49A1-B68A-89C670E67152}"/>
    <dgm:cxn modelId="{1C6C59CE-906F-45B7-A651-5FC0DD18CDA0}" type="presOf" srcId="{E83A657E-B068-48A9-9E87-BA6EF0D3F6DC}" destId="{101AC7F6-71E9-4A77-9A54-DC4E66EC3D85}" srcOrd="0" destOrd="0" presId="urn:microsoft.com/office/officeart/2005/8/layout/hierarchy3"/>
    <dgm:cxn modelId="{3A09AFD1-53D4-466C-AEB7-1BEF3B3C52C6}" type="presOf" srcId="{14A08E9D-7E0A-436D-91FA-E15EE5954F19}" destId="{8A7E2E98-1042-43A9-A083-C4CF24DE573D}" srcOrd="0" destOrd="0" presId="urn:microsoft.com/office/officeart/2005/8/layout/hierarchy3"/>
    <dgm:cxn modelId="{9DA4C7D1-7C90-43CE-B194-2E7E59DA058D}" type="presOf" srcId="{056190B0-A090-4828-8EA5-F359D646730A}" destId="{6DC10E1B-D6FF-4532-99F9-1D3A1F7D1409}" srcOrd="0" destOrd="0" presId="urn:microsoft.com/office/officeart/2005/8/layout/hierarchy3"/>
    <dgm:cxn modelId="{2324EDD5-1CEE-499C-8DE3-E1BE682995FC}" type="presOf" srcId="{E82FC5B7-C158-47C4-9F20-2D3E8249D745}" destId="{7977F7A4-E54A-44D3-8ACD-E7D6E70EDAAE}" srcOrd="0" destOrd="0" presId="urn:microsoft.com/office/officeart/2005/8/layout/hierarchy3"/>
    <dgm:cxn modelId="{EC5306DA-4333-489C-8F2C-2A4DAE27DBA4}" srcId="{32CAA055-23D6-4D34-A004-C5C27DB0CFE1}" destId="{056190B0-A090-4828-8EA5-F359D646730A}" srcOrd="1" destOrd="0" parTransId="{E9E3DD96-F8D8-442D-B352-B5291B77C2D0}" sibTransId="{D1C35AFB-162B-4351-BB71-42A2850EB968}"/>
    <dgm:cxn modelId="{AA7DD4DA-B9C1-4543-9FA9-209C6D2FDE11}" srcId="{14A08E9D-7E0A-436D-91FA-E15EE5954F19}" destId="{83B75457-60D5-44F0-B3BB-94541B43DB7B}" srcOrd="0" destOrd="0" parTransId="{5FEFE3F4-458E-4745-A88B-F02E562D5F8E}" sibTransId="{3F882586-DD2E-4A64-A46A-BD9342D3B485}"/>
    <dgm:cxn modelId="{F3D46AE6-8DCF-492B-B528-EDECA0AB12D7}" type="presOf" srcId="{FC572F8C-94F1-449F-A0A0-5B9774330F74}" destId="{D965EEDD-6034-4921-BF64-AFC66D5FEAE8}" srcOrd="0" destOrd="0" presId="urn:microsoft.com/office/officeart/2005/8/layout/hierarchy3"/>
    <dgm:cxn modelId="{D350ACE9-1ACD-4397-8BE8-D523FF9401FE}" type="presOf" srcId="{13B34D1C-2A10-4D22-900D-24D3C0AC9C39}" destId="{1D76F272-7890-48E6-8E7E-585A2D8865B2}" srcOrd="0" destOrd="0" presId="urn:microsoft.com/office/officeart/2005/8/layout/hierarchy3"/>
    <dgm:cxn modelId="{287BF4F2-218D-48E0-99A2-4E5B94DF1058}" srcId="{14A08E9D-7E0A-436D-91FA-E15EE5954F19}" destId="{1103C244-45BE-4572-9056-4E62F2610349}" srcOrd="2" destOrd="0" parTransId="{68246C13-8516-429A-BC35-80D1FDB7C966}" sibTransId="{D1C08A4D-FCB4-48A0-9C2E-BD15E43873DD}"/>
    <dgm:cxn modelId="{CD9EF7F8-ED3B-4DD0-9C94-A0C6F28F9066}" srcId="{056190B0-A090-4828-8EA5-F359D646730A}" destId="{E82FC5B7-C158-47C4-9F20-2D3E8249D745}" srcOrd="2" destOrd="0" parTransId="{FC572F8C-94F1-449F-A0A0-5B9774330F74}" sibTransId="{ACA8A21C-8ED3-432D-88A8-C2909783EBEE}"/>
    <dgm:cxn modelId="{AF2732FA-9E2A-4688-B90E-07B690BF7E9F}" srcId="{4FF09115-859E-40E9-9E6F-884A83502EF9}" destId="{2BD6BD02-BDEC-4AE1-8193-4257ADA68A9B}" srcOrd="0" destOrd="0" parTransId="{8DC805C1-DE86-4087-A0B3-7C85910475A7}" sibTransId="{BE0DBA90-1035-4FC4-B7DE-AF14B14E2F7C}"/>
    <dgm:cxn modelId="{119B01FE-144F-413C-9087-319649C31322}" type="presOf" srcId="{2BD6BD02-BDEC-4AE1-8193-4257ADA68A9B}" destId="{4909C1A6-C587-423D-8F5E-F842380960C0}" srcOrd="0" destOrd="0" presId="urn:microsoft.com/office/officeart/2005/8/layout/hierarchy3"/>
    <dgm:cxn modelId="{EE1B62FE-C0E1-4DED-9BA4-F68AF70F1B70}" srcId="{056190B0-A090-4828-8EA5-F359D646730A}" destId="{088F521F-ECE4-4A95-8F29-CB8DB817F247}" srcOrd="3" destOrd="0" parTransId="{AA440058-8AE2-4444-8864-AEE7A5867F14}" sibTransId="{8AD02C9C-29E3-48C0-A7AF-BDC3D42A5CAB}"/>
    <dgm:cxn modelId="{397E69F3-DA9A-419F-8051-7AB6D269EC0F}" type="presParOf" srcId="{29F6B947-7280-4421-A0BD-8BF81CCB6C6F}" destId="{BEBA0B48-7F21-4931-AD96-77FDF61AA1E4}" srcOrd="0" destOrd="0" presId="urn:microsoft.com/office/officeart/2005/8/layout/hierarchy3"/>
    <dgm:cxn modelId="{8F712C29-FF4A-4D98-B667-7D500D2F0AE2}" type="presParOf" srcId="{BEBA0B48-7F21-4931-AD96-77FDF61AA1E4}" destId="{8490CD10-C20F-4929-B257-B558892C4436}" srcOrd="0" destOrd="0" presId="urn:microsoft.com/office/officeart/2005/8/layout/hierarchy3"/>
    <dgm:cxn modelId="{000E18BF-B4E6-412A-BE37-B3D8FA19FC00}" type="presParOf" srcId="{8490CD10-C20F-4929-B257-B558892C4436}" destId="{19EBEF2C-A176-4006-B4EA-973DC48A2A08}" srcOrd="0" destOrd="0" presId="urn:microsoft.com/office/officeart/2005/8/layout/hierarchy3"/>
    <dgm:cxn modelId="{879E7CD2-5C25-4FE5-B032-82527363D90D}" type="presParOf" srcId="{8490CD10-C20F-4929-B257-B558892C4436}" destId="{B88E38EB-7750-44FF-8EBF-C65CC4BAE2C4}" srcOrd="1" destOrd="0" presId="urn:microsoft.com/office/officeart/2005/8/layout/hierarchy3"/>
    <dgm:cxn modelId="{A81C49D1-F5D7-4531-92C6-42D7BCFCDA4F}" type="presParOf" srcId="{BEBA0B48-7F21-4931-AD96-77FDF61AA1E4}" destId="{2DC2FE57-255C-4091-98B2-3C3FE9F8534A}" srcOrd="1" destOrd="0" presId="urn:microsoft.com/office/officeart/2005/8/layout/hierarchy3"/>
    <dgm:cxn modelId="{987F269C-6011-4CBB-9964-D5D693479144}" type="presParOf" srcId="{2DC2FE57-255C-4091-98B2-3C3FE9F8534A}" destId="{EB1D97EA-54B8-4F93-B7E3-0A4C7EF45339}" srcOrd="0" destOrd="0" presId="urn:microsoft.com/office/officeart/2005/8/layout/hierarchy3"/>
    <dgm:cxn modelId="{2E8C561B-94C0-49AE-A617-BD87944AA6D2}" type="presParOf" srcId="{2DC2FE57-255C-4091-98B2-3C3FE9F8534A}" destId="{4909C1A6-C587-423D-8F5E-F842380960C0}" srcOrd="1" destOrd="0" presId="urn:microsoft.com/office/officeart/2005/8/layout/hierarchy3"/>
    <dgm:cxn modelId="{32227DC7-6A03-41F4-B7B8-2A658F4B27B8}" type="presParOf" srcId="{2DC2FE57-255C-4091-98B2-3C3FE9F8534A}" destId="{101AC7F6-71E9-4A77-9A54-DC4E66EC3D85}" srcOrd="2" destOrd="0" presId="urn:microsoft.com/office/officeart/2005/8/layout/hierarchy3"/>
    <dgm:cxn modelId="{E844DC38-0E83-4FE1-B50D-D8AE0C66505F}" type="presParOf" srcId="{2DC2FE57-255C-4091-98B2-3C3FE9F8534A}" destId="{3BAE139F-B063-4D70-B9BA-0CB267D67272}" srcOrd="3" destOrd="0" presId="urn:microsoft.com/office/officeart/2005/8/layout/hierarchy3"/>
    <dgm:cxn modelId="{57D72672-6A19-4A8F-955D-6C4458B32559}" type="presParOf" srcId="{2DC2FE57-255C-4091-98B2-3C3FE9F8534A}" destId="{5AAF32EE-9556-42F2-8FBF-680C53F586B2}" srcOrd="4" destOrd="0" presId="urn:microsoft.com/office/officeart/2005/8/layout/hierarchy3"/>
    <dgm:cxn modelId="{37DA6919-C89A-43A2-A3D8-8EBD9D60EDBA}" type="presParOf" srcId="{2DC2FE57-255C-4091-98B2-3C3FE9F8534A}" destId="{AFF239A0-AF35-45D6-A198-9EC4521AA2E4}" srcOrd="5" destOrd="0" presId="urn:microsoft.com/office/officeart/2005/8/layout/hierarchy3"/>
    <dgm:cxn modelId="{6EF5E795-5962-4809-AF5B-A8B3E0805768}" type="presParOf" srcId="{29F6B947-7280-4421-A0BD-8BF81CCB6C6F}" destId="{7B42CFC7-77BD-40A5-BE6D-D14D229A1DC4}" srcOrd="1" destOrd="0" presId="urn:microsoft.com/office/officeart/2005/8/layout/hierarchy3"/>
    <dgm:cxn modelId="{8DD668E9-6127-4404-BFF8-D8348B8F23B9}" type="presParOf" srcId="{7B42CFC7-77BD-40A5-BE6D-D14D229A1DC4}" destId="{986793EB-D988-4005-912C-0B1510E0FAAE}" srcOrd="0" destOrd="0" presId="urn:microsoft.com/office/officeart/2005/8/layout/hierarchy3"/>
    <dgm:cxn modelId="{7A780F3C-C7D0-457F-813D-7D8E2006B696}" type="presParOf" srcId="{986793EB-D988-4005-912C-0B1510E0FAAE}" destId="{6DC10E1B-D6FF-4532-99F9-1D3A1F7D1409}" srcOrd="0" destOrd="0" presId="urn:microsoft.com/office/officeart/2005/8/layout/hierarchy3"/>
    <dgm:cxn modelId="{3A8ADC45-8F7F-400D-AAE8-B23CA3A3DA7F}" type="presParOf" srcId="{986793EB-D988-4005-912C-0B1510E0FAAE}" destId="{E3F55203-7006-41CC-8465-4711C8C91541}" srcOrd="1" destOrd="0" presId="urn:microsoft.com/office/officeart/2005/8/layout/hierarchy3"/>
    <dgm:cxn modelId="{B1FB5E20-A4B7-48E9-A774-A40C93D8813A}" type="presParOf" srcId="{7B42CFC7-77BD-40A5-BE6D-D14D229A1DC4}" destId="{17946A92-3E15-4B4B-AFD7-9BB35689FF76}" srcOrd="1" destOrd="0" presId="urn:microsoft.com/office/officeart/2005/8/layout/hierarchy3"/>
    <dgm:cxn modelId="{4FA9FF36-4199-4CBD-9A7E-769B143460C8}" type="presParOf" srcId="{17946A92-3E15-4B4B-AFD7-9BB35689FF76}" destId="{5B5A3FA6-5205-447F-81C3-74394DD78937}" srcOrd="0" destOrd="0" presId="urn:microsoft.com/office/officeart/2005/8/layout/hierarchy3"/>
    <dgm:cxn modelId="{01DF7D80-A5EE-4402-9AE3-6DD1B8F5D6DC}" type="presParOf" srcId="{17946A92-3E15-4B4B-AFD7-9BB35689FF76}" destId="{1D76F272-7890-48E6-8E7E-585A2D8865B2}" srcOrd="1" destOrd="0" presId="urn:microsoft.com/office/officeart/2005/8/layout/hierarchy3"/>
    <dgm:cxn modelId="{EA4F80AB-6EA4-4C78-8255-0CE1CB4557D3}" type="presParOf" srcId="{17946A92-3E15-4B4B-AFD7-9BB35689FF76}" destId="{93D5A015-899C-4F77-A4A4-534C5FDEC03A}" srcOrd="2" destOrd="0" presId="urn:microsoft.com/office/officeart/2005/8/layout/hierarchy3"/>
    <dgm:cxn modelId="{B21E4260-7537-4891-8ABC-34D9D75DC9FE}" type="presParOf" srcId="{17946A92-3E15-4B4B-AFD7-9BB35689FF76}" destId="{B92A108B-3DB5-40BF-9517-74218FF0F37A}" srcOrd="3" destOrd="0" presId="urn:microsoft.com/office/officeart/2005/8/layout/hierarchy3"/>
    <dgm:cxn modelId="{DB0FECB9-9B8F-4E80-81DD-5074BD00BFC3}" type="presParOf" srcId="{17946A92-3E15-4B4B-AFD7-9BB35689FF76}" destId="{D965EEDD-6034-4921-BF64-AFC66D5FEAE8}" srcOrd="4" destOrd="0" presId="urn:microsoft.com/office/officeart/2005/8/layout/hierarchy3"/>
    <dgm:cxn modelId="{B13CDEE3-9B51-46C4-8F89-2D57E2C8A5B9}" type="presParOf" srcId="{17946A92-3E15-4B4B-AFD7-9BB35689FF76}" destId="{7977F7A4-E54A-44D3-8ACD-E7D6E70EDAAE}" srcOrd="5" destOrd="0" presId="urn:microsoft.com/office/officeart/2005/8/layout/hierarchy3"/>
    <dgm:cxn modelId="{F168F683-B3C3-4F4E-85A0-6E41F9E3A5CD}" type="presParOf" srcId="{17946A92-3E15-4B4B-AFD7-9BB35689FF76}" destId="{E5697ADC-8D3B-4E8D-A96E-AE18ED166182}" srcOrd="6" destOrd="0" presId="urn:microsoft.com/office/officeart/2005/8/layout/hierarchy3"/>
    <dgm:cxn modelId="{08FA3A03-E3FA-415F-AD0C-D96DD0F8FD34}" type="presParOf" srcId="{17946A92-3E15-4B4B-AFD7-9BB35689FF76}" destId="{CEC86C64-8A37-49EA-B593-C39A385883C8}" srcOrd="7" destOrd="0" presId="urn:microsoft.com/office/officeart/2005/8/layout/hierarchy3"/>
    <dgm:cxn modelId="{8E4E4B2A-87FA-4365-9FE7-06EA8548F2B5}" type="presParOf" srcId="{29F6B947-7280-4421-A0BD-8BF81CCB6C6F}" destId="{714F9F7F-5D9F-45FC-83CF-8E2A78B6C46A}" srcOrd="2" destOrd="0" presId="urn:microsoft.com/office/officeart/2005/8/layout/hierarchy3"/>
    <dgm:cxn modelId="{02E6478C-3CB0-44C0-AD47-A20FA93E9C92}" type="presParOf" srcId="{714F9F7F-5D9F-45FC-83CF-8E2A78B6C46A}" destId="{4D163209-10F4-414A-BC45-7B711328F0C1}" srcOrd="0" destOrd="0" presId="urn:microsoft.com/office/officeart/2005/8/layout/hierarchy3"/>
    <dgm:cxn modelId="{01692F1C-FC92-470A-8FB3-E4CBCD3A89F9}" type="presParOf" srcId="{4D163209-10F4-414A-BC45-7B711328F0C1}" destId="{8A7E2E98-1042-43A9-A083-C4CF24DE573D}" srcOrd="0" destOrd="0" presId="urn:microsoft.com/office/officeart/2005/8/layout/hierarchy3"/>
    <dgm:cxn modelId="{4DB02CBC-8286-44E2-B7E7-B2604F06A199}" type="presParOf" srcId="{4D163209-10F4-414A-BC45-7B711328F0C1}" destId="{373CB10C-5BEF-4CAA-9776-B271D7C5E49A}" srcOrd="1" destOrd="0" presId="urn:microsoft.com/office/officeart/2005/8/layout/hierarchy3"/>
    <dgm:cxn modelId="{26B31B20-8C62-448A-8A64-D4763E95173D}" type="presParOf" srcId="{714F9F7F-5D9F-45FC-83CF-8E2A78B6C46A}" destId="{4C93AD8A-A1D9-4DDC-8F0B-472CE2644914}" srcOrd="1" destOrd="0" presId="urn:microsoft.com/office/officeart/2005/8/layout/hierarchy3"/>
    <dgm:cxn modelId="{3855741C-81F1-4BEA-875E-F2CBA165EABE}" type="presParOf" srcId="{4C93AD8A-A1D9-4DDC-8F0B-472CE2644914}" destId="{8E7ED3D1-9C94-40D5-BDB8-6F1802E004AA}" srcOrd="0" destOrd="0" presId="urn:microsoft.com/office/officeart/2005/8/layout/hierarchy3"/>
    <dgm:cxn modelId="{CFAE66D5-E52D-4B6E-8150-231B464B31A4}" type="presParOf" srcId="{4C93AD8A-A1D9-4DDC-8F0B-472CE2644914}" destId="{F14D9561-39BF-4DDC-9580-A0D9355DD826}" srcOrd="1" destOrd="0" presId="urn:microsoft.com/office/officeart/2005/8/layout/hierarchy3"/>
    <dgm:cxn modelId="{48476AE6-9D47-48D2-ADAF-B285A600C6E9}" type="presParOf" srcId="{4C93AD8A-A1D9-4DDC-8F0B-472CE2644914}" destId="{3C5CC919-F42A-4B1B-9731-9F703B00A65A}" srcOrd="2" destOrd="0" presId="urn:microsoft.com/office/officeart/2005/8/layout/hierarchy3"/>
    <dgm:cxn modelId="{3285433F-FE8C-4E2E-9440-3D1CDC0E1676}" type="presParOf" srcId="{4C93AD8A-A1D9-4DDC-8F0B-472CE2644914}" destId="{059781CF-ABBF-4F94-84B8-C4C518602904}" srcOrd="3" destOrd="0" presId="urn:microsoft.com/office/officeart/2005/8/layout/hierarchy3"/>
    <dgm:cxn modelId="{C0BBC088-8CCE-4224-970A-206266B7EB5A}" type="presParOf" srcId="{4C93AD8A-A1D9-4DDC-8F0B-472CE2644914}" destId="{98669D49-C360-4387-816C-0CFD47443902}" srcOrd="4" destOrd="0" presId="urn:microsoft.com/office/officeart/2005/8/layout/hierarchy3"/>
    <dgm:cxn modelId="{F2010F0A-4E6F-428C-98E6-3C12921BF0FB}" type="presParOf" srcId="{4C93AD8A-A1D9-4DDC-8F0B-472CE2644914}" destId="{89A45A7F-58EA-45C9-A726-B024DA22EF9B}" srcOrd="5"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2CAA055-23D6-4D34-A004-C5C27DB0CFE1}" type="doc">
      <dgm:prSet loTypeId="urn:microsoft.com/office/officeart/2005/8/layout/hierarchy3" loCatId="list" qsTypeId="urn:microsoft.com/office/officeart/2005/8/quickstyle/simple1" qsCatId="simple" csTypeId="urn:microsoft.com/office/officeart/2005/8/colors/colorful5" csCatId="colorful" phldr="1"/>
      <dgm:spPr/>
      <dgm:t>
        <a:bodyPr/>
        <a:lstStyle/>
        <a:p>
          <a:endParaRPr lang="en-US"/>
        </a:p>
      </dgm:t>
    </dgm:pt>
    <dgm:pt modelId="{4FF09115-859E-40E9-9E6F-884A83502EF9}">
      <dgm:prSet phldrT="[Text]"/>
      <dgm:spPr/>
      <dgm:t>
        <a:bodyPr/>
        <a:lstStyle/>
        <a:p>
          <a:r>
            <a:rPr lang="en-US" dirty="0"/>
            <a:t>Information</a:t>
          </a:r>
        </a:p>
      </dgm:t>
    </dgm:pt>
    <dgm:pt modelId="{1D194BD8-94B7-4A13-BE77-B227C255A34A}" type="parTrans" cxnId="{DA116902-3BB5-4184-B4CB-7DAAFC3AB2FB}">
      <dgm:prSet/>
      <dgm:spPr/>
      <dgm:t>
        <a:bodyPr/>
        <a:lstStyle/>
        <a:p>
          <a:endParaRPr lang="en-US"/>
        </a:p>
      </dgm:t>
    </dgm:pt>
    <dgm:pt modelId="{AA93A117-5883-41A0-A994-D4AE97378661}" type="sibTrans" cxnId="{DA116902-3BB5-4184-B4CB-7DAAFC3AB2FB}">
      <dgm:prSet/>
      <dgm:spPr/>
      <dgm:t>
        <a:bodyPr/>
        <a:lstStyle/>
        <a:p>
          <a:endParaRPr lang="en-US"/>
        </a:p>
      </dgm:t>
    </dgm:pt>
    <dgm:pt modelId="{2BD6BD02-BDEC-4AE1-8193-4257ADA68A9B}">
      <dgm:prSet phldrT="[Text]" custT="1"/>
      <dgm:spPr/>
      <dgm:t>
        <a:bodyPr/>
        <a:lstStyle/>
        <a:p>
          <a:r>
            <a:rPr lang="en-US" sz="1800" dirty="0"/>
            <a:t>The WHATS &amp; HOWS of Procedure</a:t>
          </a:r>
        </a:p>
      </dgm:t>
    </dgm:pt>
    <dgm:pt modelId="{8DC805C1-DE86-4087-A0B3-7C85910475A7}" type="parTrans" cxnId="{AF2732FA-9E2A-4688-B90E-07B690BF7E9F}">
      <dgm:prSet/>
      <dgm:spPr/>
      <dgm:t>
        <a:bodyPr/>
        <a:lstStyle/>
        <a:p>
          <a:endParaRPr lang="en-US"/>
        </a:p>
      </dgm:t>
    </dgm:pt>
    <dgm:pt modelId="{BE0DBA90-1035-4FC4-B7DE-AF14B14E2F7C}" type="sibTrans" cxnId="{AF2732FA-9E2A-4688-B90E-07B690BF7E9F}">
      <dgm:prSet/>
      <dgm:spPr/>
      <dgm:t>
        <a:bodyPr/>
        <a:lstStyle/>
        <a:p>
          <a:endParaRPr lang="en-US"/>
        </a:p>
      </dgm:t>
    </dgm:pt>
    <dgm:pt modelId="{30540097-EABF-413E-BC91-E959C7DCF4F9}">
      <dgm:prSet phldrT="[Text]" custT="1"/>
      <dgm:spPr/>
      <dgm:t>
        <a:bodyPr/>
        <a:lstStyle/>
        <a:p>
          <a:r>
            <a:rPr lang="en-US" sz="1800" dirty="0"/>
            <a:t>Track Record of Research</a:t>
          </a:r>
        </a:p>
      </dgm:t>
    </dgm:pt>
    <dgm:pt modelId="{E83A657E-B068-48A9-9E87-BA6EF0D3F6DC}" type="parTrans" cxnId="{54EBFCC2-402F-43EE-AEF8-CF2834B70288}">
      <dgm:prSet/>
      <dgm:spPr/>
      <dgm:t>
        <a:bodyPr/>
        <a:lstStyle/>
        <a:p>
          <a:endParaRPr lang="en-US"/>
        </a:p>
      </dgm:t>
    </dgm:pt>
    <dgm:pt modelId="{AEB30C0D-BC9D-49A1-B68A-89C670E67152}" type="sibTrans" cxnId="{54EBFCC2-402F-43EE-AEF8-CF2834B70288}">
      <dgm:prSet/>
      <dgm:spPr/>
      <dgm:t>
        <a:bodyPr/>
        <a:lstStyle/>
        <a:p>
          <a:endParaRPr lang="en-US"/>
        </a:p>
      </dgm:t>
    </dgm:pt>
    <dgm:pt modelId="{056190B0-A090-4828-8EA5-F359D646730A}">
      <dgm:prSet phldrT="[Text]"/>
      <dgm:spPr/>
      <dgm:t>
        <a:bodyPr/>
        <a:lstStyle/>
        <a:p>
          <a:r>
            <a:rPr lang="en-US" dirty="0"/>
            <a:t>Concerns</a:t>
          </a:r>
        </a:p>
      </dgm:t>
    </dgm:pt>
    <dgm:pt modelId="{E9E3DD96-F8D8-442D-B352-B5291B77C2D0}" type="parTrans" cxnId="{EC5306DA-4333-489C-8F2C-2A4DAE27DBA4}">
      <dgm:prSet/>
      <dgm:spPr/>
      <dgm:t>
        <a:bodyPr/>
        <a:lstStyle/>
        <a:p>
          <a:endParaRPr lang="en-US"/>
        </a:p>
      </dgm:t>
    </dgm:pt>
    <dgm:pt modelId="{D1C35AFB-162B-4351-BB71-42A2850EB968}" type="sibTrans" cxnId="{EC5306DA-4333-489C-8F2C-2A4DAE27DBA4}">
      <dgm:prSet/>
      <dgm:spPr/>
      <dgm:t>
        <a:bodyPr/>
        <a:lstStyle/>
        <a:p>
          <a:endParaRPr lang="en-US"/>
        </a:p>
      </dgm:t>
    </dgm:pt>
    <dgm:pt modelId="{13B34D1C-2A10-4D22-900D-24D3C0AC9C39}">
      <dgm:prSet phldrT="[Text]" custT="1"/>
      <dgm:spPr/>
      <dgm:t>
        <a:bodyPr/>
        <a:lstStyle/>
        <a:p>
          <a:r>
            <a:rPr lang="en-US" sz="1800" dirty="0"/>
            <a:t>Uncertainty of Risks and Long Term Impact</a:t>
          </a:r>
        </a:p>
      </dgm:t>
    </dgm:pt>
    <dgm:pt modelId="{69157721-960C-40E5-8456-820BA4516DFD}" type="parTrans" cxnId="{7C9D921F-2D5B-453B-BEB9-A8AC99561571}">
      <dgm:prSet/>
      <dgm:spPr/>
      <dgm:t>
        <a:bodyPr/>
        <a:lstStyle/>
        <a:p>
          <a:endParaRPr lang="en-US"/>
        </a:p>
      </dgm:t>
    </dgm:pt>
    <dgm:pt modelId="{7E3ECB27-5551-4767-99AD-CB7511885C6A}" type="sibTrans" cxnId="{7C9D921F-2D5B-453B-BEB9-A8AC99561571}">
      <dgm:prSet/>
      <dgm:spPr/>
      <dgm:t>
        <a:bodyPr/>
        <a:lstStyle/>
        <a:p>
          <a:endParaRPr lang="en-US"/>
        </a:p>
      </dgm:t>
    </dgm:pt>
    <dgm:pt modelId="{41E6F26A-1A33-4274-8465-DD8B31A9E2AB}">
      <dgm:prSet phldrT="[Text]" custT="1"/>
      <dgm:spPr/>
      <dgm:t>
        <a:bodyPr/>
        <a:lstStyle/>
        <a:p>
          <a:r>
            <a:rPr lang="en-US" sz="1800" dirty="0"/>
            <a:t>Intent and Transparency of Researchers</a:t>
          </a:r>
        </a:p>
      </dgm:t>
    </dgm:pt>
    <dgm:pt modelId="{88CDFE99-CFAE-4B49-B5B8-50A65FB96220}" type="parTrans" cxnId="{A5374E38-4449-422E-A88D-B828FD9A9128}">
      <dgm:prSet/>
      <dgm:spPr/>
      <dgm:t>
        <a:bodyPr/>
        <a:lstStyle/>
        <a:p>
          <a:endParaRPr lang="en-US"/>
        </a:p>
      </dgm:t>
    </dgm:pt>
    <dgm:pt modelId="{D4A1A496-78C0-4B29-993A-436A54CA9A50}" type="sibTrans" cxnId="{A5374E38-4449-422E-A88D-B828FD9A9128}">
      <dgm:prSet/>
      <dgm:spPr/>
      <dgm:t>
        <a:bodyPr/>
        <a:lstStyle/>
        <a:p>
          <a:endParaRPr lang="en-US"/>
        </a:p>
      </dgm:t>
    </dgm:pt>
    <dgm:pt modelId="{14A08E9D-7E0A-436D-91FA-E15EE5954F19}">
      <dgm:prSet/>
      <dgm:spPr/>
      <dgm:t>
        <a:bodyPr/>
        <a:lstStyle/>
        <a:p>
          <a:r>
            <a:rPr lang="en-US" dirty="0"/>
            <a:t>Motivators</a:t>
          </a:r>
        </a:p>
      </dgm:t>
    </dgm:pt>
    <dgm:pt modelId="{96FEB7EE-B361-47D7-A138-F082EACD393B}" type="parTrans" cxnId="{31F3F30B-E030-45AA-A901-799DBEA77CAB}">
      <dgm:prSet/>
      <dgm:spPr/>
      <dgm:t>
        <a:bodyPr/>
        <a:lstStyle/>
        <a:p>
          <a:endParaRPr lang="en-US"/>
        </a:p>
      </dgm:t>
    </dgm:pt>
    <dgm:pt modelId="{2324D3AF-7F96-437F-BD7D-BD8BE52D9B04}" type="sibTrans" cxnId="{31F3F30B-E030-45AA-A901-799DBEA77CAB}">
      <dgm:prSet/>
      <dgm:spPr/>
      <dgm:t>
        <a:bodyPr/>
        <a:lstStyle/>
        <a:p>
          <a:endParaRPr lang="en-US"/>
        </a:p>
      </dgm:t>
    </dgm:pt>
    <dgm:pt modelId="{83B75457-60D5-44F0-B3BB-94541B43DB7B}">
      <dgm:prSet custT="1"/>
      <dgm:spPr/>
      <dgm:t>
        <a:bodyPr/>
        <a:lstStyle/>
        <a:p>
          <a:r>
            <a:rPr lang="en-US" sz="1800" dirty="0"/>
            <a:t>Reduce Suffering &amp; Improve Quality of Life</a:t>
          </a:r>
        </a:p>
      </dgm:t>
    </dgm:pt>
    <dgm:pt modelId="{5FEFE3F4-458E-4745-A88B-F02E562D5F8E}" type="parTrans" cxnId="{AA7DD4DA-B9C1-4543-9FA9-209C6D2FDE11}">
      <dgm:prSet/>
      <dgm:spPr/>
      <dgm:t>
        <a:bodyPr/>
        <a:lstStyle/>
        <a:p>
          <a:endParaRPr lang="en-US"/>
        </a:p>
      </dgm:t>
    </dgm:pt>
    <dgm:pt modelId="{3F882586-DD2E-4A64-A46A-BD9342D3B485}" type="sibTrans" cxnId="{AA7DD4DA-B9C1-4543-9FA9-209C6D2FDE11}">
      <dgm:prSet/>
      <dgm:spPr/>
      <dgm:t>
        <a:bodyPr/>
        <a:lstStyle/>
        <a:p>
          <a:endParaRPr lang="en-US"/>
        </a:p>
      </dgm:t>
    </dgm:pt>
    <dgm:pt modelId="{E5C5020C-B654-435A-9AE5-099A79B7A77E}">
      <dgm:prSet custT="1"/>
      <dgm:spPr/>
      <dgm:t>
        <a:bodyPr/>
        <a:lstStyle/>
        <a:p>
          <a:r>
            <a:rPr lang="en-US" sz="1800" dirty="0"/>
            <a:t>Altruism </a:t>
          </a:r>
        </a:p>
      </dgm:t>
    </dgm:pt>
    <dgm:pt modelId="{051ACC18-46A7-4754-AE5A-3417AA5D5C4D}" type="parTrans" cxnId="{129F995F-72AD-4879-9E77-A17F76BFDD0F}">
      <dgm:prSet/>
      <dgm:spPr/>
      <dgm:t>
        <a:bodyPr/>
        <a:lstStyle/>
        <a:p>
          <a:endParaRPr lang="en-US"/>
        </a:p>
      </dgm:t>
    </dgm:pt>
    <dgm:pt modelId="{3F455CE1-F85A-4A00-89D8-9836B79AD3BF}" type="sibTrans" cxnId="{129F995F-72AD-4879-9E77-A17F76BFDD0F}">
      <dgm:prSet/>
      <dgm:spPr/>
      <dgm:t>
        <a:bodyPr/>
        <a:lstStyle/>
        <a:p>
          <a:endParaRPr lang="en-US"/>
        </a:p>
      </dgm:t>
    </dgm:pt>
    <dgm:pt modelId="{C85EF187-6170-4385-B2E1-CC7B9922FBDF}">
      <dgm:prSet/>
      <dgm:spPr/>
      <dgm:t>
        <a:bodyPr/>
        <a:lstStyle/>
        <a:p>
          <a:r>
            <a:rPr lang="en-US" dirty="0"/>
            <a:t>Mediators</a:t>
          </a:r>
        </a:p>
      </dgm:t>
    </dgm:pt>
    <dgm:pt modelId="{04CCC686-23BB-4DF7-B81B-7EDDA178F712}" type="parTrans" cxnId="{7B0B7999-DC7D-4695-B620-FB69C0CAA364}">
      <dgm:prSet/>
      <dgm:spPr/>
      <dgm:t>
        <a:bodyPr/>
        <a:lstStyle/>
        <a:p>
          <a:endParaRPr lang="en-US"/>
        </a:p>
      </dgm:t>
    </dgm:pt>
    <dgm:pt modelId="{C2ADFB88-283C-4EA4-8761-0044FBDA7356}" type="sibTrans" cxnId="{7B0B7999-DC7D-4695-B620-FB69C0CAA364}">
      <dgm:prSet/>
      <dgm:spPr/>
      <dgm:t>
        <a:bodyPr/>
        <a:lstStyle/>
        <a:p>
          <a:endParaRPr lang="en-US"/>
        </a:p>
      </dgm:t>
    </dgm:pt>
    <dgm:pt modelId="{EA45B5F6-AA6A-4A09-BB2C-25E698BBC38E}">
      <dgm:prSet custT="1"/>
      <dgm:spPr/>
      <dgm:t>
        <a:bodyPr/>
        <a:lstStyle/>
        <a:p>
          <a:r>
            <a:rPr lang="en-US" sz="1800" dirty="0"/>
            <a:t>Capacity to Manage Disease &amp; Stage of Life</a:t>
          </a:r>
        </a:p>
      </dgm:t>
    </dgm:pt>
    <dgm:pt modelId="{A7882FEB-AB07-4485-BCE7-89E4F82F1306}" type="parTrans" cxnId="{341435CF-0E30-4BE6-B2AA-8E01E7185A3D}">
      <dgm:prSet/>
      <dgm:spPr/>
      <dgm:t>
        <a:bodyPr/>
        <a:lstStyle/>
        <a:p>
          <a:endParaRPr lang="en-US"/>
        </a:p>
      </dgm:t>
    </dgm:pt>
    <dgm:pt modelId="{4BEF6965-063B-4B41-BEFB-3C895F736F57}" type="sibTrans" cxnId="{341435CF-0E30-4BE6-B2AA-8E01E7185A3D}">
      <dgm:prSet/>
      <dgm:spPr/>
      <dgm:t>
        <a:bodyPr/>
        <a:lstStyle/>
        <a:p>
          <a:endParaRPr lang="en-US"/>
        </a:p>
      </dgm:t>
    </dgm:pt>
    <dgm:pt modelId="{1103C244-45BE-4572-9056-4E62F2610349}">
      <dgm:prSet custT="1"/>
      <dgm:spPr/>
      <dgm:t>
        <a:bodyPr/>
        <a:lstStyle/>
        <a:p>
          <a:r>
            <a:rPr lang="en-US" sz="1800" dirty="0"/>
            <a:t>Shortcomings of the Few Treatments Available</a:t>
          </a:r>
        </a:p>
      </dgm:t>
    </dgm:pt>
    <dgm:pt modelId="{68246C13-8516-429A-BC35-80D1FDB7C966}" type="parTrans" cxnId="{287BF4F2-218D-48E0-99A2-4E5B94DF1058}">
      <dgm:prSet/>
      <dgm:spPr/>
      <dgm:t>
        <a:bodyPr/>
        <a:lstStyle/>
        <a:p>
          <a:endParaRPr lang="en-US"/>
        </a:p>
      </dgm:t>
    </dgm:pt>
    <dgm:pt modelId="{D1C08A4D-FCB4-48A0-9C2E-BD15E43873DD}" type="sibTrans" cxnId="{287BF4F2-218D-48E0-99A2-4E5B94DF1058}">
      <dgm:prSet/>
      <dgm:spPr/>
      <dgm:t>
        <a:bodyPr/>
        <a:lstStyle/>
        <a:p>
          <a:endParaRPr lang="en-US"/>
        </a:p>
      </dgm:t>
    </dgm:pt>
    <dgm:pt modelId="{E82FC5B7-C158-47C4-9F20-2D3E8249D745}">
      <dgm:prSet custT="1"/>
      <dgm:spPr/>
      <dgm:t>
        <a:bodyPr/>
        <a:lstStyle/>
        <a:p>
          <a:r>
            <a:rPr lang="en-US" sz="1800" dirty="0"/>
            <a:t>Trial Involvement Burden</a:t>
          </a:r>
        </a:p>
      </dgm:t>
    </dgm:pt>
    <dgm:pt modelId="{FC572F8C-94F1-449F-A0A0-5B9774330F74}" type="parTrans" cxnId="{CD9EF7F8-ED3B-4DD0-9C94-A0C6F28F9066}">
      <dgm:prSet/>
      <dgm:spPr/>
      <dgm:t>
        <a:bodyPr/>
        <a:lstStyle/>
        <a:p>
          <a:endParaRPr lang="en-US"/>
        </a:p>
      </dgm:t>
    </dgm:pt>
    <dgm:pt modelId="{ACA8A21C-8ED3-432D-88A8-C2909783EBEE}" type="sibTrans" cxnId="{CD9EF7F8-ED3B-4DD0-9C94-A0C6F28F9066}">
      <dgm:prSet/>
      <dgm:spPr/>
      <dgm:t>
        <a:bodyPr/>
        <a:lstStyle/>
        <a:p>
          <a:endParaRPr lang="en-US"/>
        </a:p>
      </dgm:t>
    </dgm:pt>
    <dgm:pt modelId="{088F521F-ECE4-4A95-8F29-CB8DB817F247}">
      <dgm:prSet custT="1"/>
      <dgm:spPr/>
      <dgm:t>
        <a:bodyPr/>
        <a:lstStyle/>
        <a:p>
          <a:r>
            <a:rPr lang="en-US" sz="1800" dirty="0"/>
            <a:t>Cost and Access </a:t>
          </a:r>
        </a:p>
      </dgm:t>
    </dgm:pt>
    <dgm:pt modelId="{AA440058-8AE2-4444-8864-AEE7A5867F14}" type="parTrans" cxnId="{EE1B62FE-C0E1-4DED-9BA4-F68AF70F1B70}">
      <dgm:prSet/>
      <dgm:spPr/>
      <dgm:t>
        <a:bodyPr/>
        <a:lstStyle/>
        <a:p>
          <a:endParaRPr lang="en-US"/>
        </a:p>
      </dgm:t>
    </dgm:pt>
    <dgm:pt modelId="{8AD02C9C-29E3-48C0-A7AF-BDC3D42A5CAB}" type="sibTrans" cxnId="{EE1B62FE-C0E1-4DED-9BA4-F68AF70F1B70}">
      <dgm:prSet/>
      <dgm:spPr/>
      <dgm:t>
        <a:bodyPr/>
        <a:lstStyle/>
        <a:p>
          <a:endParaRPr lang="en-US"/>
        </a:p>
      </dgm:t>
    </dgm:pt>
    <dgm:pt modelId="{1C065C9C-B4B7-4255-B6B5-9CEC373C389F}">
      <dgm:prSet custT="1"/>
      <dgm:spPr/>
      <dgm:t>
        <a:bodyPr/>
        <a:lstStyle/>
        <a:p>
          <a:r>
            <a:rPr lang="en-US" sz="1800" dirty="0"/>
            <a:t>Inter-Patient Variability</a:t>
          </a:r>
        </a:p>
      </dgm:t>
    </dgm:pt>
    <dgm:pt modelId="{D380A387-FE83-446C-8F32-9016CCC28C8D}" type="parTrans" cxnId="{F0B66847-CCC3-449B-A161-C261A4965ED4}">
      <dgm:prSet/>
      <dgm:spPr/>
      <dgm:t>
        <a:bodyPr/>
        <a:lstStyle/>
        <a:p>
          <a:endParaRPr lang="en-US"/>
        </a:p>
      </dgm:t>
    </dgm:pt>
    <dgm:pt modelId="{322D1F6F-BE11-4696-AE02-EFC5FD855A65}" type="sibTrans" cxnId="{F0B66847-CCC3-449B-A161-C261A4965ED4}">
      <dgm:prSet/>
      <dgm:spPr/>
      <dgm:t>
        <a:bodyPr/>
        <a:lstStyle/>
        <a:p>
          <a:endParaRPr lang="en-US"/>
        </a:p>
      </dgm:t>
    </dgm:pt>
    <dgm:pt modelId="{CC7DF870-8D4C-408D-B849-B3DF8EFBA04F}">
      <dgm:prSet custT="1"/>
      <dgm:spPr/>
      <dgm:t>
        <a:bodyPr/>
        <a:lstStyle/>
        <a:p>
          <a:r>
            <a:rPr lang="en-US" sz="1800" dirty="0"/>
            <a:t>Religion &amp; Spirituality</a:t>
          </a:r>
        </a:p>
      </dgm:t>
    </dgm:pt>
    <dgm:pt modelId="{2312D9EE-98A6-443C-B95C-23157FDF8AFE}" type="parTrans" cxnId="{9E255FDA-29E0-4E6D-9B47-007BB63BBA13}">
      <dgm:prSet/>
      <dgm:spPr/>
      <dgm:t>
        <a:bodyPr/>
        <a:lstStyle/>
        <a:p>
          <a:endParaRPr lang="en-US"/>
        </a:p>
      </dgm:t>
    </dgm:pt>
    <dgm:pt modelId="{E65BC2EB-C2DB-4EB5-B2C8-E134C88C3968}" type="sibTrans" cxnId="{9E255FDA-29E0-4E6D-9B47-007BB63BBA13}">
      <dgm:prSet/>
      <dgm:spPr/>
      <dgm:t>
        <a:bodyPr/>
        <a:lstStyle/>
        <a:p>
          <a:endParaRPr lang="en-US"/>
        </a:p>
      </dgm:t>
    </dgm:pt>
    <dgm:pt modelId="{29F6B947-7280-4421-A0BD-8BF81CCB6C6F}" type="pres">
      <dgm:prSet presAssocID="{32CAA055-23D6-4D34-A004-C5C27DB0CFE1}" presName="diagram" presStyleCnt="0">
        <dgm:presLayoutVars>
          <dgm:chPref val="1"/>
          <dgm:dir/>
          <dgm:animOne val="branch"/>
          <dgm:animLvl val="lvl"/>
          <dgm:resizeHandles/>
        </dgm:presLayoutVars>
      </dgm:prSet>
      <dgm:spPr/>
    </dgm:pt>
    <dgm:pt modelId="{BEBA0B48-7F21-4931-AD96-77FDF61AA1E4}" type="pres">
      <dgm:prSet presAssocID="{4FF09115-859E-40E9-9E6F-884A83502EF9}" presName="root" presStyleCnt="0"/>
      <dgm:spPr/>
    </dgm:pt>
    <dgm:pt modelId="{8490CD10-C20F-4929-B257-B558892C4436}" type="pres">
      <dgm:prSet presAssocID="{4FF09115-859E-40E9-9E6F-884A83502EF9}" presName="rootComposite" presStyleCnt="0"/>
      <dgm:spPr/>
    </dgm:pt>
    <dgm:pt modelId="{19EBEF2C-A176-4006-B4EA-973DC48A2A08}" type="pres">
      <dgm:prSet presAssocID="{4FF09115-859E-40E9-9E6F-884A83502EF9}" presName="rootText" presStyleLbl="node1" presStyleIdx="0" presStyleCnt="4"/>
      <dgm:spPr/>
    </dgm:pt>
    <dgm:pt modelId="{B88E38EB-7750-44FF-8EBF-C65CC4BAE2C4}" type="pres">
      <dgm:prSet presAssocID="{4FF09115-859E-40E9-9E6F-884A83502EF9}" presName="rootConnector" presStyleLbl="node1" presStyleIdx="0" presStyleCnt="4"/>
      <dgm:spPr/>
    </dgm:pt>
    <dgm:pt modelId="{2DC2FE57-255C-4091-98B2-3C3FE9F8534A}" type="pres">
      <dgm:prSet presAssocID="{4FF09115-859E-40E9-9E6F-884A83502EF9}" presName="childShape" presStyleCnt="0"/>
      <dgm:spPr/>
    </dgm:pt>
    <dgm:pt modelId="{EB1D97EA-54B8-4F93-B7E3-0A4C7EF45339}" type="pres">
      <dgm:prSet presAssocID="{8DC805C1-DE86-4087-A0B3-7C85910475A7}" presName="Name13" presStyleLbl="parChTrans1D2" presStyleIdx="0" presStyleCnt="12"/>
      <dgm:spPr/>
    </dgm:pt>
    <dgm:pt modelId="{4909C1A6-C587-423D-8F5E-F842380960C0}" type="pres">
      <dgm:prSet presAssocID="{2BD6BD02-BDEC-4AE1-8193-4257ADA68A9B}" presName="childText" presStyleLbl="bgAcc1" presStyleIdx="0" presStyleCnt="12" custScaleX="147440">
        <dgm:presLayoutVars>
          <dgm:bulletEnabled val="1"/>
        </dgm:presLayoutVars>
      </dgm:prSet>
      <dgm:spPr/>
    </dgm:pt>
    <dgm:pt modelId="{101AC7F6-71E9-4A77-9A54-DC4E66EC3D85}" type="pres">
      <dgm:prSet presAssocID="{E83A657E-B068-48A9-9E87-BA6EF0D3F6DC}" presName="Name13" presStyleLbl="parChTrans1D2" presStyleIdx="1" presStyleCnt="12"/>
      <dgm:spPr/>
    </dgm:pt>
    <dgm:pt modelId="{3BAE139F-B063-4D70-B9BA-0CB267D67272}" type="pres">
      <dgm:prSet presAssocID="{30540097-EABF-413E-BC91-E959C7DCF4F9}" presName="childText" presStyleLbl="bgAcc1" presStyleIdx="1" presStyleCnt="12" custScaleX="147440">
        <dgm:presLayoutVars>
          <dgm:bulletEnabled val="1"/>
        </dgm:presLayoutVars>
      </dgm:prSet>
      <dgm:spPr/>
    </dgm:pt>
    <dgm:pt modelId="{5AAF32EE-9556-42F2-8FBF-680C53F586B2}" type="pres">
      <dgm:prSet presAssocID="{D380A387-FE83-446C-8F32-9016CCC28C8D}" presName="Name13" presStyleLbl="parChTrans1D2" presStyleIdx="2" presStyleCnt="12"/>
      <dgm:spPr/>
    </dgm:pt>
    <dgm:pt modelId="{AFF239A0-AF35-45D6-A198-9EC4521AA2E4}" type="pres">
      <dgm:prSet presAssocID="{1C065C9C-B4B7-4255-B6B5-9CEC373C389F}" presName="childText" presStyleLbl="bgAcc1" presStyleIdx="2" presStyleCnt="12" custScaleX="147440">
        <dgm:presLayoutVars>
          <dgm:bulletEnabled val="1"/>
        </dgm:presLayoutVars>
      </dgm:prSet>
      <dgm:spPr/>
    </dgm:pt>
    <dgm:pt modelId="{7B42CFC7-77BD-40A5-BE6D-D14D229A1DC4}" type="pres">
      <dgm:prSet presAssocID="{056190B0-A090-4828-8EA5-F359D646730A}" presName="root" presStyleCnt="0"/>
      <dgm:spPr/>
    </dgm:pt>
    <dgm:pt modelId="{986793EB-D988-4005-912C-0B1510E0FAAE}" type="pres">
      <dgm:prSet presAssocID="{056190B0-A090-4828-8EA5-F359D646730A}" presName="rootComposite" presStyleCnt="0"/>
      <dgm:spPr/>
    </dgm:pt>
    <dgm:pt modelId="{6DC10E1B-D6FF-4532-99F9-1D3A1F7D1409}" type="pres">
      <dgm:prSet presAssocID="{056190B0-A090-4828-8EA5-F359D646730A}" presName="rootText" presStyleLbl="node1" presStyleIdx="1" presStyleCnt="4"/>
      <dgm:spPr/>
    </dgm:pt>
    <dgm:pt modelId="{E3F55203-7006-41CC-8465-4711C8C91541}" type="pres">
      <dgm:prSet presAssocID="{056190B0-A090-4828-8EA5-F359D646730A}" presName="rootConnector" presStyleLbl="node1" presStyleIdx="1" presStyleCnt="4"/>
      <dgm:spPr/>
    </dgm:pt>
    <dgm:pt modelId="{17946A92-3E15-4B4B-AFD7-9BB35689FF76}" type="pres">
      <dgm:prSet presAssocID="{056190B0-A090-4828-8EA5-F359D646730A}" presName="childShape" presStyleCnt="0"/>
      <dgm:spPr/>
    </dgm:pt>
    <dgm:pt modelId="{5B5A3FA6-5205-447F-81C3-74394DD78937}" type="pres">
      <dgm:prSet presAssocID="{69157721-960C-40E5-8456-820BA4516DFD}" presName="Name13" presStyleLbl="parChTrans1D2" presStyleIdx="3" presStyleCnt="12"/>
      <dgm:spPr/>
    </dgm:pt>
    <dgm:pt modelId="{1D76F272-7890-48E6-8E7E-585A2D8865B2}" type="pres">
      <dgm:prSet presAssocID="{13B34D1C-2A10-4D22-900D-24D3C0AC9C39}" presName="childText" presStyleLbl="bgAcc1" presStyleIdx="3" presStyleCnt="12" custScaleX="157860">
        <dgm:presLayoutVars>
          <dgm:bulletEnabled val="1"/>
        </dgm:presLayoutVars>
      </dgm:prSet>
      <dgm:spPr/>
    </dgm:pt>
    <dgm:pt modelId="{93D5A015-899C-4F77-A4A4-534C5FDEC03A}" type="pres">
      <dgm:prSet presAssocID="{88CDFE99-CFAE-4B49-B5B8-50A65FB96220}" presName="Name13" presStyleLbl="parChTrans1D2" presStyleIdx="4" presStyleCnt="12"/>
      <dgm:spPr/>
    </dgm:pt>
    <dgm:pt modelId="{B92A108B-3DB5-40BF-9517-74218FF0F37A}" type="pres">
      <dgm:prSet presAssocID="{41E6F26A-1A33-4274-8465-DD8B31A9E2AB}" presName="childText" presStyleLbl="bgAcc1" presStyleIdx="4" presStyleCnt="12" custScaleX="147440">
        <dgm:presLayoutVars>
          <dgm:bulletEnabled val="1"/>
        </dgm:presLayoutVars>
      </dgm:prSet>
      <dgm:spPr/>
    </dgm:pt>
    <dgm:pt modelId="{D965EEDD-6034-4921-BF64-AFC66D5FEAE8}" type="pres">
      <dgm:prSet presAssocID="{FC572F8C-94F1-449F-A0A0-5B9774330F74}" presName="Name13" presStyleLbl="parChTrans1D2" presStyleIdx="5" presStyleCnt="12"/>
      <dgm:spPr/>
    </dgm:pt>
    <dgm:pt modelId="{7977F7A4-E54A-44D3-8ACD-E7D6E70EDAAE}" type="pres">
      <dgm:prSet presAssocID="{E82FC5B7-C158-47C4-9F20-2D3E8249D745}" presName="childText" presStyleLbl="bgAcc1" presStyleIdx="5" presStyleCnt="12" custScaleX="147440">
        <dgm:presLayoutVars>
          <dgm:bulletEnabled val="1"/>
        </dgm:presLayoutVars>
      </dgm:prSet>
      <dgm:spPr/>
    </dgm:pt>
    <dgm:pt modelId="{E5697ADC-8D3B-4E8D-A96E-AE18ED166182}" type="pres">
      <dgm:prSet presAssocID="{AA440058-8AE2-4444-8864-AEE7A5867F14}" presName="Name13" presStyleLbl="parChTrans1D2" presStyleIdx="6" presStyleCnt="12"/>
      <dgm:spPr/>
    </dgm:pt>
    <dgm:pt modelId="{CEC86C64-8A37-49EA-B593-C39A385883C8}" type="pres">
      <dgm:prSet presAssocID="{088F521F-ECE4-4A95-8F29-CB8DB817F247}" presName="childText" presStyleLbl="bgAcc1" presStyleIdx="6" presStyleCnt="12" custScaleX="147440">
        <dgm:presLayoutVars>
          <dgm:bulletEnabled val="1"/>
        </dgm:presLayoutVars>
      </dgm:prSet>
      <dgm:spPr/>
    </dgm:pt>
    <dgm:pt modelId="{714F9F7F-5D9F-45FC-83CF-8E2A78B6C46A}" type="pres">
      <dgm:prSet presAssocID="{14A08E9D-7E0A-436D-91FA-E15EE5954F19}" presName="root" presStyleCnt="0"/>
      <dgm:spPr/>
    </dgm:pt>
    <dgm:pt modelId="{4D163209-10F4-414A-BC45-7B711328F0C1}" type="pres">
      <dgm:prSet presAssocID="{14A08E9D-7E0A-436D-91FA-E15EE5954F19}" presName="rootComposite" presStyleCnt="0"/>
      <dgm:spPr/>
    </dgm:pt>
    <dgm:pt modelId="{8A7E2E98-1042-43A9-A083-C4CF24DE573D}" type="pres">
      <dgm:prSet presAssocID="{14A08E9D-7E0A-436D-91FA-E15EE5954F19}" presName="rootText" presStyleLbl="node1" presStyleIdx="2" presStyleCnt="4"/>
      <dgm:spPr/>
    </dgm:pt>
    <dgm:pt modelId="{373CB10C-5BEF-4CAA-9776-B271D7C5E49A}" type="pres">
      <dgm:prSet presAssocID="{14A08E9D-7E0A-436D-91FA-E15EE5954F19}" presName="rootConnector" presStyleLbl="node1" presStyleIdx="2" presStyleCnt="4"/>
      <dgm:spPr/>
    </dgm:pt>
    <dgm:pt modelId="{4C93AD8A-A1D9-4DDC-8F0B-472CE2644914}" type="pres">
      <dgm:prSet presAssocID="{14A08E9D-7E0A-436D-91FA-E15EE5954F19}" presName="childShape" presStyleCnt="0"/>
      <dgm:spPr/>
    </dgm:pt>
    <dgm:pt modelId="{8E7ED3D1-9C94-40D5-BDB8-6F1802E004AA}" type="pres">
      <dgm:prSet presAssocID="{5FEFE3F4-458E-4745-A88B-F02E562D5F8E}" presName="Name13" presStyleLbl="parChTrans1D2" presStyleIdx="7" presStyleCnt="12"/>
      <dgm:spPr/>
    </dgm:pt>
    <dgm:pt modelId="{F14D9561-39BF-4DDC-9580-A0D9355DD826}" type="pres">
      <dgm:prSet presAssocID="{83B75457-60D5-44F0-B3BB-94541B43DB7B}" presName="childText" presStyleLbl="bgAcc1" presStyleIdx="7" presStyleCnt="12" custScaleX="147440">
        <dgm:presLayoutVars>
          <dgm:bulletEnabled val="1"/>
        </dgm:presLayoutVars>
      </dgm:prSet>
      <dgm:spPr/>
    </dgm:pt>
    <dgm:pt modelId="{3C5CC919-F42A-4B1B-9731-9F703B00A65A}" type="pres">
      <dgm:prSet presAssocID="{051ACC18-46A7-4754-AE5A-3417AA5D5C4D}" presName="Name13" presStyleLbl="parChTrans1D2" presStyleIdx="8" presStyleCnt="12"/>
      <dgm:spPr/>
    </dgm:pt>
    <dgm:pt modelId="{059781CF-ABBF-4F94-84B8-C4C518602904}" type="pres">
      <dgm:prSet presAssocID="{E5C5020C-B654-435A-9AE5-099A79B7A77E}" presName="childText" presStyleLbl="bgAcc1" presStyleIdx="8" presStyleCnt="12" custScaleX="147440">
        <dgm:presLayoutVars>
          <dgm:bulletEnabled val="1"/>
        </dgm:presLayoutVars>
      </dgm:prSet>
      <dgm:spPr/>
    </dgm:pt>
    <dgm:pt modelId="{98669D49-C360-4387-816C-0CFD47443902}" type="pres">
      <dgm:prSet presAssocID="{68246C13-8516-429A-BC35-80D1FDB7C966}" presName="Name13" presStyleLbl="parChTrans1D2" presStyleIdx="9" presStyleCnt="12"/>
      <dgm:spPr/>
    </dgm:pt>
    <dgm:pt modelId="{89A45A7F-58EA-45C9-A726-B024DA22EF9B}" type="pres">
      <dgm:prSet presAssocID="{1103C244-45BE-4572-9056-4E62F2610349}" presName="childText" presStyleLbl="bgAcc1" presStyleIdx="9" presStyleCnt="12" custScaleX="147440">
        <dgm:presLayoutVars>
          <dgm:bulletEnabled val="1"/>
        </dgm:presLayoutVars>
      </dgm:prSet>
      <dgm:spPr/>
    </dgm:pt>
    <dgm:pt modelId="{273C517F-EBED-4E2F-B794-908BB4AA0DEC}" type="pres">
      <dgm:prSet presAssocID="{C85EF187-6170-4385-B2E1-CC7B9922FBDF}" presName="root" presStyleCnt="0"/>
      <dgm:spPr/>
    </dgm:pt>
    <dgm:pt modelId="{4319E7D7-218F-4F58-BDFD-06452E324490}" type="pres">
      <dgm:prSet presAssocID="{C85EF187-6170-4385-B2E1-CC7B9922FBDF}" presName="rootComposite" presStyleCnt="0"/>
      <dgm:spPr/>
    </dgm:pt>
    <dgm:pt modelId="{9BB7104B-7C47-4AEE-AE82-F9203E5E4BAC}" type="pres">
      <dgm:prSet presAssocID="{C85EF187-6170-4385-B2E1-CC7B9922FBDF}" presName="rootText" presStyleLbl="node1" presStyleIdx="3" presStyleCnt="4"/>
      <dgm:spPr/>
    </dgm:pt>
    <dgm:pt modelId="{6013B1AE-A23D-4FF3-8991-38345C5B4030}" type="pres">
      <dgm:prSet presAssocID="{C85EF187-6170-4385-B2E1-CC7B9922FBDF}" presName="rootConnector" presStyleLbl="node1" presStyleIdx="3" presStyleCnt="4"/>
      <dgm:spPr/>
    </dgm:pt>
    <dgm:pt modelId="{786E7431-C22C-4386-9A7D-6286FA49C87F}" type="pres">
      <dgm:prSet presAssocID="{C85EF187-6170-4385-B2E1-CC7B9922FBDF}" presName="childShape" presStyleCnt="0"/>
      <dgm:spPr/>
    </dgm:pt>
    <dgm:pt modelId="{6DA42AEB-60DF-486E-BE30-03EC2D0BEB1F}" type="pres">
      <dgm:prSet presAssocID="{A7882FEB-AB07-4485-BCE7-89E4F82F1306}" presName="Name13" presStyleLbl="parChTrans1D2" presStyleIdx="10" presStyleCnt="12"/>
      <dgm:spPr/>
    </dgm:pt>
    <dgm:pt modelId="{2749830D-55F3-45D4-9477-579CE54FAAD3}" type="pres">
      <dgm:prSet presAssocID="{EA45B5F6-AA6A-4A09-BB2C-25E698BBC38E}" presName="childText" presStyleLbl="bgAcc1" presStyleIdx="10" presStyleCnt="12" custScaleX="147440">
        <dgm:presLayoutVars>
          <dgm:bulletEnabled val="1"/>
        </dgm:presLayoutVars>
      </dgm:prSet>
      <dgm:spPr/>
    </dgm:pt>
    <dgm:pt modelId="{A2C22D60-0FDE-4F71-AAE0-CD3BD76764E4}" type="pres">
      <dgm:prSet presAssocID="{2312D9EE-98A6-443C-B95C-23157FDF8AFE}" presName="Name13" presStyleLbl="parChTrans1D2" presStyleIdx="11" presStyleCnt="12"/>
      <dgm:spPr/>
    </dgm:pt>
    <dgm:pt modelId="{9D3A2DC5-5171-4143-8840-2A211B748966}" type="pres">
      <dgm:prSet presAssocID="{CC7DF870-8D4C-408D-B849-B3DF8EFBA04F}" presName="childText" presStyleLbl="bgAcc1" presStyleIdx="11" presStyleCnt="12" custScaleX="147440">
        <dgm:presLayoutVars>
          <dgm:bulletEnabled val="1"/>
        </dgm:presLayoutVars>
      </dgm:prSet>
      <dgm:spPr/>
    </dgm:pt>
  </dgm:ptLst>
  <dgm:cxnLst>
    <dgm:cxn modelId="{DA116902-3BB5-4184-B4CB-7DAAFC3AB2FB}" srcId="{32CAA055-23D6-4D34-A004-C5C27DB0CFE1}" destId="{4FF09115-859E-40E9-9E6F-884A83502EF9}" srcOrd="0" destOrd="0" parTransId="{1D194BD8-94B7-4A13-BE77-B227C255A34A}" sibTransId="{AA93A117-5883-41A0-A994-D4AE97378661}"/>
    <dgm:cxn modelId="{4F2C8302-24DA-417B-8EE9-F9406E48CB40}" type="presOf" srcId="{C85EF187-6170-4385-B2E1-CC7B9922FBDF}" destId="{9BB7104B-7C47-4AEE-AE82-F9203E5E4BAC}" srcOrd="0" destOrd="0" presId="urn:microsoft.com/office/officeart/2005/8/layout/hierarchy3"/>
    <dgm:cxn modelId="{82A82203-FA76-4766-A9EC-C8D30349F0A2}" type="presOf" srcId="{088F521F-ECE4-4A95-8F29-CB8DB817F247}" destId="{CEC86C64-8A37-49EA-B593-C39A385883C8}" srcOrd="0" destOrd="0" presId="urn:microsoft.com/office/officeart/2005/8/layout/hierarchy3"/>
    <dgm:cxn modelId="{31F3F30B-E030-45AA-A901-799DBEA77CAB}" srcId="{32CAA055-23D6-4D34-A004-C5C27DB0CFE1}" destId="{14A08E9D-7E0A-436D-91FA-E15EE5954F19}" srcOrd="2" destOrd="0" parTransId="{96FEB7EE-B361-47D7-A138-F082EACD393B}" sibTransId="{2324D3AF-7F96-437F-BD7D-BD8BE52D9B04}"/>
    <dgm:cxn modelId="{D0BDA60E-A722-4AD9-844B-662D66B978E9}" type="presOf" srcId="{051ACC18-46A7-4754-AE5A-3417AA5D5C4D}" destId="{3C5CC919-F42A-4B1B-9731-9F703B00A65A}" srcOrd="0" destOrd="0" presId="urn:microsoft.com/office/officeart/2005/8/layout/hierarchy3"/>
    <dgm:cxn modelId="{A2E62A16-A135-4BB7-ABD0-E8228A02D9C2}" type="presOf" srcId="{1C065C9C-B4B7-4255-B6B5-9CEC373C389F}" destId="{AFF239A0-AF35-45D6-A198-9EC4521AA2E4}" srcOrd="0" destOrd="0" presId="urn:microsoft.com/office/officeart/2005/8/layout/hierarchy3"/>
    <dgm:cxn modelId="{26DB921E-004A-4DC6-ACF4-099600C754F5}" type="presOf" srcId="{4FF09115-859E-40E9-9E6F-884A83502EF9}" destId="{B88E38EB-7750-44FF-8EBF-C65CC4BAE2C4}" srcOrd="1" destOrd="0" presId="urn:microsoft.com/office/officeart/2005/8/layout/hierarchy3"/>
    <dgm:cxn modelId="{7C9D921F-2D5B-453B-BEB9-A8AC99561571}" srcId="{056190B0-A090-4828-8EA5-F359D646730A}" destId="{13B34D1C-2A10-4D22-900D-24D3C0AC9C39}" srcOrd="0" destOrd="0" parTransId="{69157721-960C-40E5-8456-820BA4516DFD}" sibTransId="{7E3ECB27-5551-4767-99AD-CB7511885C6A}"/>
    <dgm:cxn modelId="{1CE6C427-427A-41EE-8CF4-41C372B3B59B}" type="presOf" srcId="{CC7DF870-8D4C-408D-B849-B3DF8EFBA04F}" destId="{9D3A2DC5-5171-4143-8840-2A211B748966}" srcOrd="0" destOrd="0" presId="urn:microsoft.com/office/officeart/2005/8/layout/hierarchy3"/>
    <dgm:cxn modelId="{38607B2A-B408-4B3F-A9C9-83E753939079}" type="presOf" srcId="{69157721-960C-40E5-8456-820BA4516DFD}" destId="{5B5A3FA6-5205-447F-81C3-74394DD78937}" srcOrd="0" destOrd="0" presId="urn:microsoft.com/office/officeart/2005/8/layout/hierarchy3"/>
    <dgm:cxn modelId="{A5374E38-4449-422E-A88D-B828FD9A9128}" srcId="{056190B0-A090-4828-8EA5-F359D646730A}" destId="{41E6F26A-1A33-4274-8465-DD8B31A9E2AB}" srcOrd="1" destOrd="0" parTransId="{88CDFE99-CFAE-4B49-B5B8-50A65FB96220}" sibTransId="{D4A1A496-78C0-4B29-993A-436A54CA9A50}"/>
    <dgm:cxn modelId="{C9987A39-AA3E-4D0F-BAD2-8201AFE04907}" type="presOf" srcId="{32CAA055-23D6-4D34-A004-C5C27DB0CFE1}" destId="{29F6B947-7280-4421-A0BD-8BF81CCB6C6F}" srcOrd="0" destOrd="0" presId="urn:microsoft.com/office/officeart/2005/8/layout/hierarchy3"/>
    <dgm:cxn modelId="{BE85273C-71CC-4131-A2F4-2827DC294942}" type="presOf" srcId="{30540097-EABF-413E-BC91-E959C7DCF4F9}" destId="{3BAE139F-B063-4D70-B9BA-0CB267D67272}" srcOrd="0" destOrd="0" presId="urn:microsoft.com/office/officeart/2005/8/layout/hierarchy3"/>
    <dgm:cxn modelId="{129F995F-72AD-4879-9E77-A17F76BFDD0F}" srcId="{14A08E9D-7E0A-436D-91FA-E15EE5954F19}" destId="{E5C5020C-B654-435A-9AE5-099A79B7A77E}" srcOrd="1" destOrd="0" parTransId="{051ACC18-46A7-4754-AE5A-3417AA5D5C4D}" sibTransId="{3F455CE1-F85A-4A00-89D8-9836B79AD3BF}"/>
    <dgm:cxn modelId="{8692AF62-253A-4E37-A7EA-B648E927AA38}" type="presOf" srcId="{2312D9EE-98A6-443C-B95C-23157FDF8AFE}" destId="{A2C22D60-0FDE-4F71-AAE0-CD3BD76764E4}" srcOrd="0" destOrd="0" presId="urn:microsoft.com/office/officeart/2005/8/layout/hierarchy3"/>
    <dgm:cxn modelId="{F0B66847-CCC3-449B-A161-C261A4965ED4}" srcId="{4FF09115-859E-40E9-9E6F-884A83502EF9}" destId="{1C065C9C-B4B7-4255-B6B5-9CEC373C389F}" srcOrd="2" destOrd="0" parTransId="{D380A387-FE83-446C-8F32-9016CCC28C8D}" sibTransId="{322D1F6F-BE11-4696-AE02-EFC5FD855A65}"/>
    <dgm:cxn modelId="{0AD8966A-F2B2-42B8-889A-F296230CC5EF}" type="presOf" srcId="{E5C5020C-B654-435A-9AE5-099A79B7A77E}" destId="{059781CF-ABBF-4F94-84B8-C4C518602904}" srcOrd="0" destOrd="0" presId="urn:microsoft.com/office/officeart/2005/8/layout/hierarchy3"/>
    <dgm:cxn modelId="{FD3AAE6C-517A-46E7-9B28-6CDEDD229117}" type="presOf" srcId="{EA45B5F6-AA6A-4A09-BB2C-25E698BBC38E}" destId="{2749830D-55F3-45D4-9477-579CE54FAAD3}" srcOrd="0" destOrd="0" presId="urn:microsoft.com/office/officeart/2005/8/layout/hierarchy3"/>
    <dgm:cxn modelId="{9582A94E-432B-49C6-932B-0F4473AEBEB1}" type="presOf" srcId="{AA440058-8AE2-4444-8864-AEE7A5867F14}" destId="{E5697ADC-8D3B-4E8D-A96E-AE18ED166182}" srcOrd="0" destOrd="0" presId="urn:microsoft.com/office/officeart/2005/8/layout/hierarchy3"/>
    <dgm:cxn modelId="{1229A255-AE3E-45EB-A159-89F611AE1333}" type="presOf" srcId="{A7882FEB-AB07-4485-BCE7-89E4F82F1306}" destId="{6DA42AEB-60DF-486E-BE30-03EC2D0BEB1F}" srcOrd="0" destOrd="0" presId="urn:microsoft.com/office/officeart/2005/8/layout/hierarchy3"/>
    <dgm:cxn modelId="{96F4A078-402D-4F0D-AEB1-928299A9A957}" type="presOf" srcId="{4FF09115-859E-40E9-9E6F-884A83502EF9}" destId="{19EBEF2C-A176-4006-B4EA-973DC48A2A08}" srcOrd="0" destOrd="0" presId="urn:microsoft.com/office/officeart/2005/8/layout/hierarchy3"/>
    <dgm:cxn modelId="{37A5A279-652C-4A68-BB73-C88B853AFD10}" type="presOf" srcId="{1103C244-45BE-4572-9056-4E62F2610349}" destId="{89A45A7F-58EA-45C9-A726-B024DA22EF9B}" srcOrd="0" destOrd="0" presId="urn:microsoft.com/office/officeart/2005/8/layout/hierarchy3"/>
    <dgm:cxn modelId="{C006007F-3BBD-4F36-84A6-EAE7CF807355}" type="presOf" srcId="{83B75457-60D5-44F0-B3BB-94541B43DB7B}" destId="{F14D9561-39BF-4DDC-9580-A0D9355DD826}" srcOrd="0" destOrd="0" presId="urn:microsoft.com/office/officeart/2005/8/layout/hierarchy3"/>
    <dgm:cxn modelId="{936C9A81-99D1-469B-AAE9-DE2F2F2F15EF}" type="presOf" srcId="{8DC805C1-DE86-4087-A0B3-7C85910475A7}" destId="{EB1D97EA-54B8-4F93-B7E3-0A4C7EF45339}" srcOrd="0" destOrd="0" presId="urn:microsoft.com/office/officeart/2005/8/layout/hierarchy3"/>
    <dgm:cxn modelId="{9B8EE68B-090F-4E32-AAB8-C9ECA704BBA4}" type="presOf" srcId="{056190B0-A090-4828-8EA5-F359D646730A}" destId="{E3F55203-7006-41CC-8465-4711C8C91541}" srcOrd="1" destOrd="0" presId="urn:microsoft.com/office/officeart/2005/8/layout/hierarchy3"/>
    <dgm:cxn modelId="{5CED7792-7515-46B1-BABA-0F53C723502B}" type="presOf" srcId="{C85EF187-6170-4385-B2E1-CC7B9922FBDF}" destId="{6013B1AE-A23D-4FF3-8991-38345C5B4030}" srcOrd="1" destOrd="0" presId="urn:microsoft.com/office/officeart/2005/8/layout/hierarchy3"/>
    <dgm:cxn modelId="{1A690E97-5917-4326-9674-1D7B841D6549}" type="presOf" srcId="{14A08E9D-7E0A-436D-91FA-E15EE5954F19}" destId="{373CB10C-5BEF-4CAA-9776-B271D7C5E49A}" srcOrd="1" destOrd="0" presId="urn:microsoft.com/office/officeart/2005/8/layout/hierarchy3"/>
    <dgm:cxn modelId="{7B0B7999-DC7D-4695-B620-FB69C0CAA364}" srcId="{32CAA055-23D6-4D34-A004-C5C27DB0CFE1}" destId="{C85EF187-6170-4385-B2E1-CC7B9922FBDF}" srcOrd="3" destOrd="0" parTransId="{04CCC686-23BB-4DF7-B81B-7EDDA178F712}" sibTransId="{C2ADFB88-283C-4EA4-8761-0044FBDA7356}"/>
    <dgm:cxn modelId="{DCDE899B-2AD9-4346-8F3C-CBC2076206A2}" type="presOf" srcId="{41E6F26A-1A33-4274-8465-DD8B31A9E2AB}" destId="{B92A108B-3DB5-40BF-9517-74218FF0F37A}" srcOrd="0" destOrd="0" presId="urn:microsoft.com/office/officeart/2005/8/layout/hierarchy3"/>
    <dgm:cxn modelId="{C7A871A0-B7B7-4670-9893-D19EF7EF20F0}" type="presOf" srcId="{88CDFE99-CFAE-4B49-B5B8-50A65FB96220}" destId="{93D5A015-899C-4F77-A4A4-534C5FDEC03A}" srcOrd="0" destOrd="0" presId="urn:microsoft.com/office/officeart/2005/8/layout/hierarchy3"/>
    <dgm:cxn modelId="{AF670CA9-9F8D-40D1-A625-62CAC702A081}" type="presOf" srcId="{68246C13-8516-429A-BC35-80D1FDB7C966}" destId="{98669D49-C360-4387-816C-0CFD47443902}" srcOrd="0" destOrd="0" presId="urn:microsoft.com/office/officeart/2005/8/layout/hierarchy3"/>
    <dgm:cxn modelId="{1D7DD9AD-AD7D-4D85-B813-085FCFAE5CDC}" type="presOf" srcId="{5FEFE3F4-458E-4745-A88B-F02E562D5F8E}" destId="{8E7ED3D1-9C94-40D5-BDB8-6F1802E004AA}" srcOrd="0" destOrd="0" presId="urn:microsoft.com/office/officeart/2005/8/layout/hierarchy3"/>
    <dgm:cxn modelId="{14A96EB2-7B02-4A77-B2BB-BB99E1D51363}" type="presOf" srcId="{D380A387-FE83-446C-8F32-9016CCC28C8D}" destId="{5AAF32EE-9556-42F2-8FBF-680C53F586B2}" srcOrd="0" destOrd="0" presId="urn:microsoft.com/office/officeart/2005/8/layout/hierarchy3"/>
    <dgm:cxn modelId="{54EBFCC2-402F-43EE-AEF8-CF2834B70288}" srcId="{4FF09115-859E-40E9-9E6F-884A83502EF9}" destId="{30540097-EABF-413E-BC91-E959C7DCF4F9}" srcOrd="1" destOrd="0" parTransId="{E83A657E-B068-48A9-9E87-BA6EF0D3F6DC}" sibTransId="{AEB30C0D-BC9D-49A1-B68A-89C670E67152}"/>
    <dgm:cxn modelId="{1C6C59CE-906F-45B7-A651-5FC0DD18CDA0}" type="presOf" srcId="{E83A657E-B068-48A9-9E87-BA6EF0D3F6DC}" destId="{101AC7F6-71E9-4A77-9A54-DC4E66EC3D85}" srcOrd="0" destOrd="0" presId="urn:microsoft.com/office/officeart/2005/8/layout/hierarchy3"/>
    <dgm:cxn modelId="{341435CF-0E30-4BE6-B2AA-8E01E7185A3D}" srcId="{C85EF187-6170-4385-B2E1-CC7B9922FBDF}" destId="{EA45B5F6-AA6A-4A09-BB2C-25E698BBC38E}" srcOrd="0" destOrd="0" parTransId="{A7882FEB-AB07-4485-BCE7-89E4F82F1306}" sibTransId="{4BEF6965-063B-4B41-BEFB-3C895F736F57}"/>
    <dgm:cxn modelId="{3A09AFD1-53D4-466C-AEB7-1BEF3B3C52C6}" type="presOf" srcId="{14A08E9D-7E0A-436D-91FA-E15EE5954F19}" destId="{8A7E2E98-1042-43A9-A083-C4CF24DE573D}" srcOrd="0" destOrd="0" presId="urn:microsoft.com/office/officeart/2005/8/layout/hierarchy3"/>
    <dgm:cxn modelId="{9DA4C7D1-7C90-43CE-B194-2E7E59DA058D}" type="presOf" srcId="{056190B0-A090-4828-8EA5-F359D646730A}" destId="{6DC10E1B-D6FF-4532-99F9-1D3A1F7D1409}" srcOrd="0" destOrd="0" presId="urn:microsoft.com/office/officeart/2005/8/layout/hierarchy3"/>
    <dgm:cxn modelId="{2324EDD5-1CEE-499C-8DE3-E1BE682995FC}" type="presOf" srcId="{E82FC5B7-C158-47C4-9F20-2D3E8249D745}" destId="{7977F7A4-E54A-44D3-8ACD-E7D6E70EDAAE}" srcOrd="0" destOrd="0" presId="urn:microsoft.com/office/officeart/2005/8/layout/hierarchy3"/>
    <dgm:cxn modelId="{EC5306DA-4333-489C-8F2C-2A4DAE27DBA4}" srcId="{32CAA055-23D6-4D34-A004-C5C27DB0CFE1}" destId="{056190B0-A090-4828-8EA5-F359D646730A}" srcOrd="1" destOrd="0" parTransId="{E9E3DD96-F8D8-442D-B352-B5291B77C2D0}" sibTransId="{D1C35AFB-162B-4351-BB71-42A2850EB968}"/>
    <dgm:cxn modelId="{9E255FDA-29E0-4E6D-9B47-007BB63BBA13}" srcId="{C85EF187-6170-4385-B2E1-CC7B9922FBDF}" destId="{CC7DF870-8D4C-408D-B849-B3DF8EFBA04F}" srcOrd="1" destOrd="0" parTransId="{2312D9EE-98A6-443C-B95C-23157FDF8AFE}" sibTransId="{E65BC2EB-C2DB-4EB5-B2C8-E134C88C3968}"/>
    <dgm:cxn modelId="{AA7DD4DA-B9C1-4543-9FA9-209C6D2FDE11}" srcId="{14A08E9D-7E0A-436D-91FA-E15EE5954F19}" destId="{83B75457-60D5-44F0-B3BB-94541B43DB7B}" srcOrd="0" destOrd="0" parTransId="{5FEFE3F4-458E-4745-A88B-F02E562D5F8E}" sibTransId="{3F882586-DD2E-4A64-A46A-BD9342D3B485}"/>
    <dgm:cxn modelId="{F3D46AE6-8DCF-492B-B528-EDECA0AB12D7}" type="presOf" srcId="{FC572F8C-94F1-449F-A0A0-5B9774330F74}" destId="{D965EEDD-6034-4921-BF64-AFC66D5FEAE8}" srcOrd="0" destOrd="0" presId="urn:microsoft.com/office/officeart/2005/8/layout/hierarchy3"/>
    <dgm:cxn modelId="{D350ACE9-1ACD-4397-8BE8-D523FF9401FE}" type="presOf" srcId="{13B34D1C-2A10-4D22-900D-24D3C0AC9C39}" destId="{1D76F272-7890-48E6-8E7E-585A2D8865B2}" srcOrd="0" destOrd="0" presId="urn:microsoft.com/office/officeart/2005/8/layout/hierarchy3"/>
    <dgm:cxn modelId="{287BF4F2-218D-48E0-99A2-4E5B94DF1058}" srcId="{14A08E9D-7E0A-436D-91FA-E15EE5954F19}" destId="{1103C244-45BE-4572-9056-4E62F2610349}" srcOrd="2" destOrd="0" parTransId="{68246C13-8516-429A-BC35-80D1FDB7C966}" sibTransId="{D1C08A4D-FCB4-48A0-9C2E-BD15E43873DD}"/>
    <dgm:cxn modelId="{CD9EF7F8-ED3B-4DD0-9C94-A0C6F28F9066}" srcId="{056190B0-A090-4828-8EA5-F359D646730A}" destId="{E82FC5B7-C158-47C4-9F20-2D3E8249D745}" srcOrd="2" destOrd="0" parTransId="{FC572F8C-94F1-449F-A0A0-5B9774330F74}" sibTransId="{ACA8A21C-8ED3-432D-88A8-C2909783EBEE}"/>
    <dgm:cxn modelId="{AF2732FA-9E2A-4688-B90E-07B690BF7E9F}" srcId="{4FF09115-859E-40E9-9E6F-884A83502EF9}" destId="{2BD6BD02-BDEC-4AE1-8193-4257ADA68A9B}" srcOrd="0" destOrd="0" parTransId="{8DC805C1-DE86-4087-A0B3-7C85910475A7}" sibTransId="{BE0DBA90-1035-4FC4-B7DE-AF14B14E2F7C}"/>
    <dgm:cxn modelId="{119B01FE-144F-413C-9087-319649C31322}" type="presOf" srcId="{2BD6BD02-BDEC-4AE1-8193-4257ADA68A9B}" destId="{4909C1A6-C587-423D-8F5E-F842380960C0}" srcOrd="0" destOrd="0" presId="urn:microsoft.com/office/officeart/2005/8/layout/hierarchy3"/>
    <dgm:cxn modelId="{EE1B62FE-C0E1-4DED-9BA4-F68AF70F1B70}" srcId="{056190B0-A090-4828-8EA5-F359D646730A}" destId="{088F521F-ECE4-4A95-8F29-CB8DB817F247}" srcOrd="3" destOrd="0" parTransId="{AA440058-8AE2-4444-8864-AEE7A5867F14}" sibTransId="{8AD02C9C-29E3-48C0-A7AF-BDC3D42A5CAB}"/>
    <dgm:cxn modelId="{397E69F3-DA9A-419F-8051-7AB6D269EC0F}" type="presParOf" srcId="{29F6B947-7280-4421-A0BD-8BF81CCB6C6F}" destId="{BEBA0B48-7F21-4931-AD96-77FDF61AA1E4}" srcOrd="0" destOrd="0" presId="urn:microsoft.com/office/officeart/2005/8/layout/hierarchy3"/>
    <dgm:cxn modelId="{8F712C29-FF4A-4D98-B667-7D500D2F0AE2}" type="presParOf" srcId="{BEBA0B48-7F21-4931-AD96-77FDF61AA1E4}" destId="{8490CD10-C20F-4929-B257-B558892C4436}" srcOrd="0" destOrd="0" presId="urn:microsoft.com/office/officeart/2005/8/layout/hierarchy3"/>
    <dgm:cxn modelId="{000E18BF-B4E6-412A-BE37-B3D8FA19FC00}" type="presParOf" srcId="{8490CD10-C20F-4929-B257-B558892C4436}" destId="{19EBEF2C-A176-4006-B4EA-973DC48A2A08}" srcOrd="0" destOrd="0" presId="urn:microsoft.com/office/officeart/2005/8/layout/hierarchy3"/>
    <dgm:cxn modelId="{879E7CD2-5C25-4FE5-B032-82527363D90D}" type="presParOf" srcId="{8490CD10-C20F-4929-B257-B558892C4436}" destId="{B88E38EB-7750-44FF-8EBF-C65CC4BAE2C4}" srcOrd="1" destOrd="0" presId="urn:microsoft.com/office/officeart/2005/8/layout/hierarchy3"/>
    <dgm:cxn modelId="{A81C49D1-F5D7-4531-92C6-42D7BCFCDA4F}" type="presParOf" srcId="{BEBA0B48-7F21-4931-AD96-77FDF61AA1E4}" destId="{2DC2FE57-255C-4091-98B2-3C3FE9F8534A}" srcOrd="1" destOrd="0" presId="urn:microsoft.com/office/officeart/2005/8/layout/hierarchy3"/>
    <dgm:cxn modelId="{987F269C-6011-4CBB-9964-D5D693479144}" type="presParOf" srcId="{2DC2FE57-255C-4091-98B2-3C3FE9F8534A}" destId="{EB1D97EA-54B8-4F93-B7E3-0A4C7EF45339}" srcOrd="0" destOrd="0" presId="urn:microsoft.com/office/officeart/2005/8/layout/hierarchy3"/>
    <dgm:cxn modelId="{2E8C561B-94C0-49AE-A617-BD87944AA6D2}" type="presParOf" srcId="{2DC2FE57-255C-4091-98B2-3C3FE9F8534A}" destId="{4909C1A6-C587-423D-8F5E-F842380960C0}" srcOrd="1" destOrd="0" presId="urn:microsoft.com/office/officeart/2005/8/layout/hierarchy3"/>
    <dgm:cxn modelId="{32227DC7-6A03-41F4-B7B8-2A658F4B27B8}" type="presParOf" srcId="{2DC2FE57-255C-4091-98B2-3C3FE9F8534A}" destId="{101AC7F6-71E9-4A77-9A54-DC4E66EC3D85}" srcOrd="2" destOrd="0" presId="urn:microsoft.com/office/officeart/2005/8/layout/hierarchy3"/>
    <dgm:cxn modelId="{E844DC38-0E83-4FE1-B50D-D8AE0C66505F}" type="presParOf" srcId="{2DC2FE57-255C-4091-98B2-3C3FE9F8534A}" destId="{3BAE139F-B063-4D70-B9BA-0CB267D67272}" srcOrd="3" destOrd="0" presId="urn:microsoft.com/office/officeart/2005/8/layout/hierarchy3"/>
    <dgm:cxn modelId="{57D72672-6A19-4A8F-955D-6C4458B32559}" type="presParOf" srcId="{2DC2FE57-255C-4091-98B2-3C3FE9F8534A}" destId="{5AAF32EE-9556-42F2-8FBF-680C53F586B2}" srcOrd="4" destOrd="0" presId="urn:microsoft.com/office/officeart/2005/8/layout/hierarchy3"/>
    <dgm:cxn modelId="{37DA6919-C89A-43A2-A3D8-8EBD9D60EDBA}" type="presParOf" srcId="{2DC2FE57-255C-4091-98B2-3C3FE9F8534A}" destId="{AFF239A0-AF35-45D6-A198-9EC4521AA2E4}" srcOrd="5" destOrd="0" presId="urn:microsoft.com/office/officeart/2005/8/layout/hierarchy3"/>
    <dgm:cxn modelId="{6EF5E795-5962-4809-AF5B-A8B3E0805768}" type="presParOf" srcId="{29F6B947-7280-4421-A0BD-8BF81CCB6C6F}" destId="{7B42CFC7-77BD-40A5-BE6D-D14D229A1DC4}" srcOrd="1" destOrd="0" presId="urn:microsoft.com/office/officeart/2005/8/layout/hierarchy3"/>
    <dgm:cxn modelId="{8DD668E9-6127-4404-BFF8-D8348B8F23B9}" type="presParOf" srcId="{7B42CFC7-77BD-40A5-BE6D-D14D229A1DC4}" destId="{986793EB-D988-4005-912C-0B1510E0FAAE}" srcOrd="0" destOrd="0" presId="urn:microsoft.com/office/officeart/2005/8/layout/hierarchy3"/>
    <dgm:cxn modelId="{7A780F3C-C7D0-457F-813D-7D8E2006B696}" type="presParOf" srcId="{986793EB-D988-4005-912C-0B1510E0FAAE}" destId="{6DC10E1B-D6FF-4532-99F9-1D3A1F7D1409}" srcOrd="0" destOrd="0" presId="urn:microsoft.com/office/officeart/2005/8/layout/hierarchy3"/>
    <dgm:cxn modelId="{3A8ADC45-8F7F-400D-AAE8-B23CA3A3DA7F}" type="presParOf" srcId="{986793EB-D988-4005-912C-0B1510E0FAAE}" destId="{E3F55203-7006-41CC-8465-4711C8C91541}" srcOrd="1" destOrd="0" presId="urn:microsoft.com/office/officeart/2005/8/layout/hierarchy3"/>
    <dgm:cxn modelId="{B1FB5E20-A4B7-48E9-A774-A40C93D8813A}" type="presParOf" srcId="{7B42CFC7-77BD-40A5-BE6D-D14D229A1DC4}" destId="{17946A92-3E15-4B4B-AFD7-9BB35689FF76}" srcOrd="1" destOrd="0" presId="urn:microsoft.com/office/officeart/2005/8/layout/hierarchy3"/>
    <dgm:cxn modelId="{4FA9FF36-4199-4CBD-9A7E-769B143460C8}" type="presParOf" srcId="{17946A92-3E15-4B4B-AFD7-9BB35689FF76}" destId="{5B5A3FA6-5205-447F-81C3-74394DD78937}" srcOrd="0" destOrd="0" presId="urn:microsoft.com/office/officeart/2005/8/layout/hierarchy3"/>
    <dgm:cxn modelId="{01DF7D80-A5EE-4402-9AE3-6DD1B8F5D6DC}" type="presParOf" srcId="{17946A92-3E15-4B4B-AFD7-9BB35689FF76}" destId="{1D76F272-7890-48E6-8E7E-585A2D8865B2}" srcOrd="1" destOrd="0" presId="urn:microsoft.com/office/officeart/2005/8/layout/hierarchy3"/>
    <dgm:cxn modelId="{EA4F80AB-6EA4-4C78-8255-0CE1CB4557D3}" type="presParOf" srcId="{17946A92-3E15-4B4B-AFD7-9BB35689FF76}" destId="{93D5A015-899C-4F77-A4A4-534C5FDEC03A}" srcOrd="2" destOrd="0" presId="urn:microsoft.com/office/officeart/2005/8/layout/hierarchy3"/>
    <dgm:cxn modelId="{B21E4260-7537-4891-8ABC-34D9D75DC9FE}" type="presParOf" srcId="{17946A92-3E15-4B4B-AFD7-9BB35689FF76}" destId="{B92A108B-3DB5-40BF-9517-74218FF0F37A}" srcOrd="3" destOrd="0" presId="urn:microsoft.com/office/officeart/2005/8/layout/hierarchy3"/>
    <dgm:cxn modelId="{DB0FECB9-9B8F-4E80-81DD-5074BD00BFC3}" type="presParOf" srcId="{17946A92-3E15-4B4B-AFD7-9BB35689FF76}" destId="{D965EEDD-6034-4921-BF64-AFC66D5FEAE8}" srcOrd="4" destOrd="0" presId="urn:microsoft.com/office/officeart/2005/8/layout/hierarchy3"/>
    <dgm:cxn modelId="{B13CDEE3-9B51-46C4-8F89-2D57E2C8A5B9}" type="presParOf" srcId="{17946A92-3E15-4B4B-AFD7-9BB35689FF76}" destId="{7977F7A4-E54A-44D3-8ACD-E7D6E70EDAAE}" srcOrd="5" destOrd="0" presId="urn:microsoft.com/office/officeart/2005/8/layout/hierarchy3"/>
    <dgm:cxn modelId="{F168F683-B3C3-4F4E-85A0-6E41F9E3A5CD}" type="presParOf" srcId="{17946A92-3E15-4B4B-AFD7-9BB35689FF76}" destId="{E5697ADC-8D3B-4E8D-A96E-AE18ED166182}" srcOrd="6" destOrd="0" presId="urn:microsoft.com/office/officeart/2005/8/layout/hierarchy3"/>
    <dgm:cxn modelId="{08FA3A03-E3FA-415F-AD0C-D96DD0F8FD34}" type="presParOf" srcId="{17946A92-3E15-4B4B-AFD7-9BB35689FF76}" destId="{CEC86C64-8A37-49EA-B593-C39A385883C8}" srcOrd="7" destOrd="0" presId="urn:microsoft.com/office/officeart/2005/8/layout/hierarchy3"/>
    <dgm:cxn modelId="{8E4E4B2A-87FA-4365-9FE7-06EA8548F2B5}" type="presParOf" srcId="{29F6B947-7280-4421-A0BD-8BF81CCB6C6F}" destId="{714F9F7F-5D9F-45FC-83CF-8E2A78B6C46A}" srcOrd="2" destOrd="0" presId="urn:microsoft.com/office/officeart/2005/8/layout/hierarchy3"/>
    <dgm:cxn modelId="{02E6478C-3CB0-44C0-AD47-A20FA93E9C92}" type="presParOf" srcId="{714F9F7F-5D9F-45FC-83CF-8E2A78B6C46A}" destId="{4D163209-10F4-414A-BC45-7B711328F0C1}" srcOrd="0" destOrd="0" presId="urn:microsoft.com/office/officeart/2005/8/layout/hierarchy3"/>
    <dgm:cxn modelId="{01692F1C-FC92-470A-8FB3-E4CBCD3A89F9}" type="presParOf" srcId="{4D163209-10F4-414A-BC45-7B711328F0C1}" destId="{8A7E2E98-1042-43A9-A083-C4CF24DE573D}" srcOrd="0" destOrd="0" presId="urn:microsoft.com/office/officeart/2005/8/layout/hierarchy3"/>
    <dgm:cxn modelId="{4DB02CBC-8286-44E2-B7E7-B2604F06A199}" type="presParOf" srcId="{4D163209-10F4-414A-BC45-7B711328F0C1}" destId="{373CB10C-5BEF-4CAA-9776-B271D7C5E49A}" srcOrd="1" destOrd="0" presId="urn:microsoft.com/office/officeart/2005/8/layout/hierarchy3"/>
    <dgm:cxn modelId="{26B31B20-8C62-448A-8A64-D4763E95173D}" type="presParOf" srcId="{714F9F7F-5D9F-45FC-83CF-8E2A78B6C46A}" destId="{4C93AD8A-A1D9-4DDC-8F0B-472CE2644914}" srcOrd="1" destOrd="0" presId="urn:microsoft.com/office/officeart/2005/8/layout/hierarchy3"/>
    <dgm:cxn modelId="{3855741C-81F1-4BEA-875E-F2CBA165EABE}" type="presParOf" srcId="{4C93AD8A-A1D9-4DDC-8F0B-472CE2644914}" destId="{8E7ED3D1-9C94-40D5-BDB8-6F1802E004AA}" srcOrd="0" destOrd="0" presId="urn:microsoft.com/office/officeart/2005/8/layout/hierarchy3"/>
    <dgm:cxn modelId="{CFAE66D5-E52D-4B6E-8150-231B464B31A4}" type="presParOf" srcId="{4C93AD8A-A1D9-4DDC-8F0B-472CE2644914}" destId="{F14D9561-39BF-4DDC-9580-A0D9355DD826}" srcOrd="1" destOrd="0" presId="urn:microsoft.com/office/officeart/2005/8/layout/hierarchy3"/>
    <dgm:cxn modelId="{48476AE6-9D47-48D2-ADAF-B285A600C6E9}" type="presParOf" srcId="{4C93AD8A-A1D9-4DDC-8F0B-472CE2644914}" destId="{3C5CC919-F42A-4B1B-9731-9F703B00A65A}" srcOrd="2" destOrd="0" presId="urn:microsoft.com/office/officeart/2005/8/layout/hierarchy3"/>
    <dgm:cxn modelId="{3285433F-FE8C-4E2E-9440-3D1CDC0E1676}" type="presParOf" srcId="{4C93AD8A-A1D9-4DDC-8F0B-472CE2644914}" destId="{059781CF-ABBF-4F94-84B8-C4C518602904}" srcOrd="3" destOrd="0" presId="urn:microsoft.com/office/officeart/2005/8/layout/hierarchy3"/>
    <dgm:cxn modelId="{C0BBC088-8CCE-4224-970A-206266B7EB5A}" type="presParOf" srcId="{4C93AD8A-A1D9-4DDC-8F0B-472CE2644914}" destId="{98669D49-C360-4387-816C-0CFD47443902}" srcOrd="4" destOrd="0" presId="urn:microsoft.com/office/officeart/2005/8/layout/hierarchy3"/>
    <dgm:cxn modelId="{F2010F0A-4E6F-428C-98E6-3C12921BF0FB}" type="presParOf" srcId="{4C93AD8A-A1D9-4DDC-8F0B-472CE2644914}" destId="{89A45A7F-58EA-45C9-A726-B024DA22EF9B}" srcOrd="5" destOrd="0" presId="urn:microsoft.com/office/officeart/2005/8/layout/hierarchy3"/>
    <dgm:cxn modelId="{4377E293-BB77-486C-85EA-581AAD9FC158}" type="presParOf" srcId="{29F6B947-7280-4421-A0BD-8BF81CCB6C6F}" destId="{273C517F-EBED-4E2F-B794-908BB4AA0DEC}" srcOrd="3" destOrd="0" presId="urn:microsoft.com/office/officeart/2005/8/layout/hierarchy3"/>
    <dgm:cxn modelId="{40E2D3AE-2695-4EF8-B33D-7005C960011D}" type="presParOf" srcId="{273C517F-EBED-4E2F-B794-908BB4AA0DEC}" destId="{4319E7D7-218F-4F58-BDFD-06452E324490}" srcOrd="0" destOrd="0" presId="urn:microsoft.com/office/officeart/2005/8/layout/hierarchy3"/>
    <dgm:cxn modelId="{F172C6AB-4853-44CE-830A-2572CEB89EF1}" type="presParOf" srcId="{4319E7D7-218F-4F58-BDFD-06452E324490}" destId="{9BB7104B-7C47-4AEE-AE82-F9203E5E4BAC}" srcOrd="0" destOrd="0" presId="urn:microsoft.com/office/officeart/2005/8/layout/hierarchy3"/>
    <dgm:cxn modelId="{9991B732-EB9A-4892-9CEB-1B7C7953AF8E}" type="presParOf" srcId="{4319E7D7-218F-4F58-BDFD-06452E324490}" destId="{6013B1AE-A23D-4FF3-8991-38345C5B4030}" srcOrd="1" destOrd="0" presId="urn:microsoft.com/office/officeart/2005/8/layout/hierarchy3"/>
    <dgm:cxn modelId="{307C8A53-5F73-4F03-A7FB-389942540DEC}" type="presParOf" srcId="{273C517F-EBED-4E2F-B794-908BB4AA0DEC}" destId="{786E7431-C22C-4386-9A7D-6286FA49C87F}" srcOrd="1" destOrd="0" presId="urn:microsoft.com/office/officeart/2005/8/layout/hierarchy3"/>
    <dgm:cxn modelId="{3D1CF594-250E-4C0E-AE25-EF82FFE23792}" type="presParOf" srcId="{786E7431-C22C-4386-9A7D-6286FA49C87F}" destId="{6DA42AEB-60DF-486E-BE30-03EC2D0BEB1F}" srcOrd="0" destOrd="0" presId="urn:microsoft.com/office/officeart/2005/8/layout/hierarchy3"/>
    <dgm:cxn modelId="{A473692C-AC33-426C-B9C7-B4D772262FF3}" type="presParOf" srcId="{786E7431-C22C-4386-9A7D-6286FA49C87F}" destId="{2749830D-55F3-45D4-9477-579CE54FAAD3}" srcOrd="1" destOrd="0" presId="urn:microsoft.com/office/officeart/2005/8/layout/hierarchy3"/>
    <dgm:cxn modelId="{1FC0888D-EBA5-4ECD-A0D3-0254A659F1BB}" type="presParOf" srcId="{786E7431-C22C-4386-9A7D-6286FA49C87F}" destId="{A2C22D60-0FDE-4F71-AAE0-CD3BD76764E4}" srcOrd="2" destOrd="0" presId="urn:microsoft.com/office/officeart/2005/8/layout/hierarchy3"/>
    <dgm:cxn modelId="{6B207C74-A582-43FF-BA4F-70E4A33358D9}" type="presParOf" srcId="{786E7431-C22C-4386-9A7D-6286FA49C87F}" destId="{9D3A2DC5-5171-4143-8840-2A211B748966}" srcOrd="3"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037A96B-B9BB-6740-BE84-A5BBCC52233C}" type="doc">
      <dgm:prSet loTypeId="urn:microsoft.com/office/officeart/2005/8/layout/radial5" loCatId="" qsTypeId="urn:microsoft.com/office/officeart/2005/8/quickstyle/simple4" qsCatId="simple" csTypeId="urn:microsoft.com/office/officeart/2005/8/colors/colorful5" csCatId="colorful" phldr="1"/>
      <dgm:spPr/>
      <dgm:t>
        <a:bodyPr/>
        <a:lstStyle/>
        <a:p>
          <a:endParaRPr lang="en-US"/>
        </a:p>
      </dgm:t>
    </dgm:pt>
    <dgm:pt modelId="{4114F539-831F-044C-AACE-2CC271AD0012}">
      <dgm:prSet phldrT="[Text]"/>
      <dgm:spPr/>
      <dgm:t>
        <a:bodyPr/>
        <a:lstStyle/>
        <a:p>
          <a:r>
            <a:rPr lang="en-US" b="1" dirty="0"/>
            <a:t>Directions Forward</a:t>
          </a:r>
        </a:p>
      </dgm:t>
    </dgm:pt>
    <dgm:pt modelId="{241341E0-39F8-4F44-B40A-CCC931CB8F0F}" type="parTrans" cxnId="{8CF046FE-C298-7B4C-8664-609B98B416B6}">
      <dgm:prSet/>
      <dgm:spPr/>
      <dgm:t>
        <a:bodyPr/>
        <a:lstStyle/>
        <a:p>
          <a:endParaRPr lang="en-US"/>
        </a:p>
      </dgm:t>
    </dgm:pt>
    <dgm:pt modelId="{7D7CF931-F71C-BB45-9226-D2E666629EDF}" type="sibTrans" cxnId="{8CF046FE-C298-7B4C-8664-609B98B416B6}">
      <dgm:prSet/>
      <dgm:spPr/>
      <dgm:t>
        <a:bodyPr/>
        <a:lstStyle/>
        <a:p>
          <a:endParaRPr lang="en-US"/>
        </a:p>
      </dgm:t>
    </dgm:pt>
    <dgm:pt modelId="{25BB0A3F-0455-A44C-A8B4-8F64615D5935}">
      <dgm:prSet phldrT="[Text]"/>
      <dgm:spPr/>
      <dgm:t>
        <a:bodyPr/>
        <a:lstStyle/>
        <a:p>
          <a:r>
            <a:rPr lang="en-US" b="1" dirty="0"/>
            <a:t>Engage and empower the community</a:t>
          </a:r>
        </a:p>
      </dgm:t>
    </dgm:pt>
    <dgm:pt modelId="{FAAAE876-B4CB-3149-AB41-CEE37E89EE21}" type="parTrans" cxnId="{55809FCC-969D-A749-BD5F-EBDFD1EFBA76}">
      <dgm:prSet/>
      <dgm:spPr/>
      <dgm:t>
        <a:bodyPr/>
        <a:lstStyle/>
        <a:p>
          <a:endParaRPr lang="en-US" dirty="0"/>
        </a:p>
      </dgm:t>
    </dgm:pt>
    <dgm:pt modelId="{2D15781D-AAAC-2D40-92A8-BD3D9F584348}" type="sibTrans" cxnId="{55809FCC-969D-A749-BD5F-EBDFD1EFBA76}">
      <dgm:prSet/>
      <dgm:spPr/>
      <dgm:t>
        <a:bodyPr/>
        <a:lstStyle/>
        <a:p>
          <a:endParaRPr lang="en-US"/>
        </a:p>
      </dgm:t>
    </dgm:pt>
    <dgm:pt modelId="{5A58DBBB-EBD2-6048-8916-0070A76D058F}">
      <dgm:prSet phldrT="[Text]" phldr="1"/>
      <dgm:spPr/>
      <dgm:t>
        <a:bodyPr/>
        <a:lstStyle/>
        <a:p>
          <a:endParaRPr lang="en-US"/>
        </a:p>
      </dgm:t>
    </dgm:pt>
    <dgm:pt modelId="{1CB3149A-D863-0346-9185-3CB4DBEEC482}" type="parTrans" cxnId="{95BD3A4C-1354-A840-AD3B-F7C7021D1399}">
      <dgm:prSet/>
      <dgm:spPr/>
      <dgm:t>
        <a:bodyPr/>
        <a:lstStyle/>
        <a:p>
          <a:endParaRPr lang="en-US"/>
        </a:p>
      </dgm:t>
    </dgm:pt>
    <dgm:pt modelId="{9D885A2C-4698-5E42-A8F1-51C75AC57BCB}" type="sibTrans" cxnId="{95BD3A4C-1354-A840-AD3B-F7C7021D1399}">
      <dgm:prSet/>
      <dgm:spPr/>
      <dgm:t>
        <a:bodyPr/>
        <a:lstStyle/>
        <a:p>
          <a:endParaRPr lang="en-US"/>
        </a:p>
      </dgm:t>
    </dgm:pt>
    <dgm:pt modelId="{DDCEA7C1-E85F-DF45-9C12-B0F0FC63E41A}">
      <dgm:prSet phldrT="[Text]" phldr="1"/>
      <dgm:spPr/>
      <dgm:t>
        <a:bodyPr/>
        <a:lstStyle/>
        <a:p>
          <a:endParaRPr lang="en-US"/>
        </a:p>
      </dgm:t>
    </dgm:pt>
    <dgm:pt modelId="{CAF3A8A6-2DC9-E44F-90C0-2CD370323974}" type="parTrans" cxnId="{62A976E0-733A-0948-8828-FA177F426AD1}">
      <dgm:prSet/>
      <dgm:spPr/>
      <dgm:t>
        <a:bodyPr/>
        <a:lstStyle/>
        <a:p>
          <a:endParaRPr lang="en-US"/>
        </a:p>
      </dgm:t>
    </dgm:pt>
    <dgm:pt modelId="{2E272DC6-EE94-5042-B321-BBBAC95E3186}" type="sibTrans" cxnId="{62A976E0-733A-0948-8828-FA177F426AD1}">
      <dgm:prSet/>
      <dgm:spPr/>
      <dgm:t>
        <a:bodyPr/>
        <a:lstStyle/>
        <a:p>
          <a:endParaRPr lang="en-US"/>
        </a:p>
      </dgm:t>
    </dgm:pt>
    <dgm:pt modelId="{1A601F46-38FE-7243-B623-C13E67E8A16C}">
      <dgm:prSet phldrT="[Text]" phldr="1"/>
      <dgm:spPr/>
      <dgm:t>
        <a:bodyPr/>
        <a:lstStyle/>
        <a:p>
          <a:endParaRPr lang="en-US"/>
        </a:p>
      </dgm:t>
    </dgm:pt>
    <dgm:pt modelId="{64268D79-349D-F245-BD52-48C2E7CAD886}" type="parTrans" cxnId="{D782A5CF-64B4-8140-AF3A-C060F99DC1EF}">
      <dgm:prSet/>
      <dgm:spPr/>
      <dgm:t>
        <a:bodyPr/>
        <a:lstStyle/>
        <a:p>
          <a:endParaRPr lang="en-US"/>
        </a:p>
      </dgm:t>
    </dgm:pt>
    <dgm:pt modelId="{EE5ECEE4-245A-8B42-AF20-1BC0C297D1A2}" type="sibTrans" cxnId="{D782A5CF-64B4-8140-AF3A-C060F99DC1EF}">
      <dgm:prSet/>
      <dgm:spPr/>
      <dgm:t>
        <a:bodyPr/>
        <a:lstStyle/>
        <a:p>
          <a:endParaRPr lang="en-US"/>
        </a:p>
      </dgm:t>
    </dgm:pt>
    <dgm:pt modelId="{070CD779-959D-3947-85CD-1976A2AE63E3}">
      <dgm:prSet phldrT="[Text]" phldr="1"/>
      <dgm:spPr/>
      <dgm:t>
        <a:bodyPr/>
        <a:lstStyle/>
        <a:p>
          <a:endParaRPr lang="en-US"/>
        </a:p>
      </dgm:t>
    </dgm:pt>
    <dgm:pt modelId="{31590DFE-9F78-714C-8E9B-DB7FD72A5B3F}" type="parTrans" cxnId="{9C1DF8CC-977D-FA40-92E5-2AEADBA3F142}">
      <dgm:prSet/>
      <dgm:spPr/>
      <dgm:t>
        <a:bodyPr/>
        <a:lstStyle/>
        <a:p>
          <a:endParaRPr lang="en-US"/>
        </a:p>
      </dgm:t>
    </dgm:pt>
    <dgm:pt modelId="{1B0811E1-6D2A-D949-8C17-7898B63D6821}" type="sibTrans" cxnId="{9C1DF8CC-977D-FA40-92E5-2AEADBA3F142}">
      <dgm:prSet/>
      <dgm:spPr/>
      <dgm:t>
        <a:bodyPr/>
        <a:lstStyle/>
        <a:p>
          <a:endParaRPr lang="en-US"/>
        </a:p>
      </dgm:t>
    </dgm:pt>
    <dgm:pt modelId="{6E15467A-6A48-2E4F-A416-25A19804D4DC}">
      <dgm:prSet phldrT="[Text]" phldr="1"/>
      <dgm:spPr/>
      <dgm:t>
        <a:bodyPr/>
        <a:lstStyle/>
        <a:p>
          <a:endParaRPr lang="en-US"/>
        </a:p>
      </dgm:t>
    </dgm:pt>
    <dgm:pt modelId="{9A4EA94A-D7A2-0848-AD01-E55DE145366F}" type="parTrans" cxnId="{2114F7A8-8523-6747-A877-4780A07D4D72}">
      <dgm:prSet/>
      <dgm:spPr/>
      <dgm:t>
        <a:bodyPr/>
        <a:lstStyle/>
        <a:p>
          <a:endParaRPr lang="en-US"/>
        </a:p>
      </dgm:t>
    </dgm:pt>
    <dgm:pt modelId="{855E8D94-91B7-DE45-969F-6AC77C28F2EA}" type="sibTrans" cxnId="{2114F7A8-8523-6747-A877-4780A07D4D72}">
      <dgm:prSet/>
      <dgm:spPr/>
      <dgm:t>
        <a:bodyPr/>
        <a:lstStyle/>
        <a:p>
          <a:endParaRPr lang="en-US"/>
        </a:p>
      </dgm:t>
    </dgm:pt>
    <dgm:pt modelId="{168FE511-4B8C-504D-8F82-EF37769C3202}">
      <dgm:prSet phldrT="[Text]" phldr="1"/>
      <dgm:spPr/>
      <dgm:t>
        <a:bodyPr/>
        <a:lstStyle/>
        <a:p>
          <a:endParaRPr lang="en-US"/>
        </a:p>
      </dgm:t>
    </dgm:pt>
    <dgm:pt modelId="{647941DC-78C1-544D-97C3-8458139C50E3}" type="parTrans" cxnId="{C7CDBBF4-5EA7-0644-8248-2146EC9AED19}">
      <dgm:prSet/>
      <dgm:spPr/>
      <dgm:t>
        <a:bodyPr/>
        <a:lstStyle/>
        <a:p>
          <a:endParaRPr lang="en-US"/>
        </a:p>
      </dgm:t>
    </dgm:pt>
    <dgm:pt modelId="{2A586B48-8F7B-D147-B91B-097CCFB9F1F1}" type="sibTrans" cxnId="{C7CDBBF4-5EA7-0644-8248-2146EC9AED19}">
      <dgm:prSet/>
      <dgm:spPr/>
      <dgm:t>
        <a:bodyPr/>
        <a:lstStyle/>
        <a:p>
          <a:endParaRPr lang="en-US"/>
        </a:p>
      </dgm:t>
    </dgm:pt>
    <dgm:pt modelId="{5EB9F906-CC4A-974A-B6E5-9BA498DE9DCC}" type="pres">
      <dgm:prSet presAssocID="{6037A96B-B9BB-6740-BE84-A5BBCC52233C}" presName="Name0" presStyleCnt="0">
        <dgm:presLayoutVars>
          <dgm:chMax val="1"/>
          <dgm:dir/>
          <dgm:animLvl val="ctr"/>
          <dgm:resizeHandles val="exact"/>
        </dgm:presLayoutVars>
      </dgm:prSet>
      <dgm:spPr/>
    </dgm:pt>
    <dgm:pt modelId="{2E18E5B4-3C70-4A42-84F5-A4430D96D283}" type="pres">
      <dgm:prSet presAssocID="{4114F539-831F-044C-AACE-2CC271AD0012}" presName="centerShape" presStyleLbl="node0" presStyleIdx="0" presStyleCnt="1"/>
      <dgm:spPr/>
    </dgm:pt>
    <dgm:pt modelId="{61BA01E3-CB7B-DF43-8F72-1EDE31EAF4CD}" type="pres">
      <dgm:prSet presAssocID="{FAAAE876-B4CB-3149-AB41-CEE37E89EE21}" presName="parTrans" presStyleLbl="sibTrans2D1" presStyleIdx="0" presStyleCnt="1"/>
      <dgm:spPr/>
    </dgm:pt>
    <dgm:pt modelId="{C5B10006-2A72-6E40-8CB2-093FE7224CFA}" type="pres">
      <dgm:prSet presAssocID="{FAAAE876-B4CB-3149-AB41-CEE37E89EE21}" presName="connectorText" presStyleLbl="sibTrans2D1" presStyleIdx="0" presStyleCnt="1"/>
      <dgm:spPr/>
    </dgm:pt>
    <dgm:pt modelId="{86C66A82-8A47-D247-8118-59DA3809BF20}" type="pres">
      <dgm:prSet presAssocID="{25BB0A3F-0455-A44C-A8B4-8F64615D5935}" presName="node" presStyleLbl="node1" presStyleIdx="0" presStyleCnt="1">
        <dgm:presLayoutVars>
          <dgm:bulletEnabled val="1"/>
        </dgm:presLayoutVars>
      </dgm:prSet>
      <dgm:spPr/>
    </dgm:pt>
  </dgm:ptLst>
  <dgm:cxnLst>
    <dgm:cxn modelId="{3ECD7E20-889B-1742-9776-DBE447C99EC5}" type="presOf" srcId="{4114F539-831F-044C-AACE-2CC271AD0012}" destId="{2E18E5B4-3C70-4A42-84F5-A4430D96D283}" srcOrd="0" destOrd="0" presId="urn:microsoft.com/office/officeart/2005/8/layout/radial5"/>
    <dgm:cxn modelId="{C870D220-A4CF-B341-9B79-CA7C5A47568A}" type="presOf" srcId="{FAAAE876-B4CB-3149-AB41-CEE37E89EE21}" destId="{61BA01E3-CB7B-DF43-8F72-1EDE31EAF4CD}" srcOrd="0" destOrd="0" presId="urn:microsoft.com/office/officeart/2005/8/layout/radial5"/>
    <dgm:cxn modelId="{95BD3A4C-1354-A840-AD3B-F7C7021D1399}" srcId="{6037A96B-B9BB-6740-BE84-A5BBCC52233C}" destId="{5A58DBBB-EBD2-6048-8916-0070A76D058F}" srcOrd="1" destOrd="0" parTransId="{1CB3149A-D863-0346-9185-3CB4DBEEC482}" sibTransId="{9D885A2C-4698-5E42-A8F1-51C75AC57BCB}"/>
    <dgm:cxn modelId="{2114F7A8-8523-6747-A877-4780A07D4D72}" srcId="{070CD779-959D-3947-85CD-1976A2AE63E3}" destId="{6E15467A-6A48-2E4F-A416-25A19804D4DC}" srcOrd="0" destOrd="0" parTransId="{9A4EA94A-D7A2-0848-AD01-E55DE145366F}" sibTransId="{855E8D94-91B7-DE45-969F-6AC77C28F2EA}"/>
    <dgm:cxn modelId="{F40046AE-AF68-B949-8F4F-FA9C11426D2C}" type="presOf" srcId="{6037A96B-B9BB-6740-BE84-A5BBCC52233C}" destId="{5EB9F906-CC4A-974A-B6E5-9BA498DE9DCC}" srcOrd="0" destOrd="0" presId="urn:microsoft.com/office/officeart/2005/8/layout/radial5"/>
    <dgm:cxn modelId="{1583EEC1-524E-5E42-8093-52EB0D6F4B2F}" type="presOf" srcId="{25BB0A3F-0455-A44C-A8B4-8F64615D5935}" destId="{86C66A82-8A47-D247-8118-59DA3809BF20}" srcOrd="0" destOrd="0" presId="urn:microsoft.com/office/officeart/2005/8/layout/radial5"/>
    <dgm:cxn modelId="{55809FCC-969D-A749-BD5F-EBDFD1EFBA76}" srcId="{4114F539-831F-044C-AACE-2CC271AD0012}" destId="{25BB0A3F-0455-A44C-A8B4-8F64615D5935}" srcOrd="0" destOrd="0" parTransId="{FAAAE876-B4CB-3149-AB41-CEE37E89EE21}" sibTransId="{2D15781D-AAAC-2D40-92A8-BD3D9F584348}"/>
    <dgm:cxn modelId="{9C1DF8CC-977D-FA40-92E5-2AEADBA3F142}" srcId="{6037A96B-B9BB-6740-BE84-A5BBCC52233C}" destId="{070CD779-959D-3947-85CD-1976A2AE63E3}" srcOrd="2" destOrd="0" parTransId="{31590DFE-9F78-714C-8E9B-DB7FD72A5B3F}" sibTransId="{1B0811E1-6D2A-D949-8C17-7898B63D6821}"/>
    <dgm:cxn modelId="{D782A5CF-64B4-8140-AF3A-C060F99DC1EF}" srcId="{5A58DBBB-EBD2-6048-8916-0070A76D058F}" destId="{1A601F46-38FE-7243-B623-C13E67E8A16C}" srcOrd="1" destOrd="0" parTransId="{64268D79-349D-F245-BD52-48C2E7CAD886}" sibTransId="{EE5ECEE4-245A-8B42-AF20-1BC0C297D1A2}"/>
    <dgm:cxn modelId="{554F8ED7-EFE2-4C40-9766-AE1B26DB1C41}" type="presOf" srcId="{FAAAE876-B4CB-3149-AB41-CEE37E89EE21}" destId="{C5B10006-2A72-6E40-8CB2-093FE7224CFA}" srcOrd="1" destOrd="0" presId="urn:microsoft.com/office/officeart/2005/8/layout/radial5"/>
    <dgm:cxn modelId="{62A976E0-733A-0948-8828-FA177F426AD1}" srcId="{5A58DBBB-EBD2-6048-8916-0070A76D058F}" destId="{DDCEA7C1-E85F-DF45-9C12-B0F0FC63E41A}" srcOrd="0" destOrd="0" parTransId="{CAF3A8A6-2DC9-E44F-90C0-2CD370323974}" sibTransId="{2E272DC6-EE94-5042-B321-BBBAC95E3186}"/>
    <dgm:cxn modelId="{C7CDBBF4-5EA7-0644-8248-2146EC9AED19}" srcId="{070CD779-959D-3947-85CD-1976A2AE63E3}" destId="{168FE511-4B8C-504D-8F82-EF37769C3202}" srcOrd="1" destOrd="0" parTransId="{647941DC-78C1-544D-97C3-8458139C50E3}" sibTransId="{2A586B48-8F7B-D147-B91B-097CCFB9F1F1}"/>
    <dgm:cxn modelId="{8CF046FE-C298-7B4C-8664-609B98B416B6}" srcId="{6037A96B-B9BB-6740-BE84-A5BBCC52233C}" destId="{4114F539-831F-044C-AACE-2CC271AD0012}" srcOrd="0" destOrd="0" parTransId="{241341E0-39F8-4F44-B40A-CCC931CB8F0F}" sibTransId="{7D7CF931-F71C-BB45-9226-D2E666629EDF}"/>
    <dgm:cxn modelId="{0769201D-50A9-E74E-B1FD-B1F7B1927A4E}" type="presParOf" srcId="{5EB9F906-CC4A-974A-B6E5-9BA498DE9DCC}" destId="{2E18E5B4-3C70-4A42-84F5-A4430D96D283}" srcOrd="0" destOrd="0" presId="urn:microsoft.com/office/officeart/2005/8/layout/radial5"/>
    <dgm:cxn modelId="{5BF91359-3704-D044-B277-E2C603A05E03}" type="presParOf" srcId="{5EB9F906-CC4A-974A-B6E5-9BA498DE9DCC}" destId="{61BA01E3-CB7B-DF43-8F72-1EDE31EAF4CD}" srcOrd="1" destOrd="0" presId="urn:microsoft.com/office/officeart/2005/8/layout/radial5"/>
    <dgm:cxn modelId="{102E3A49-1607-954F-9049-26A68BDE8A2E}" type="presParOf" srcId="{61BA01E3-CB7B-DF43-8F72-1EDE31EAF4CD}" destId="{C5B10006-2A72-6E40-8CB2-093FE7224CFA}" srcOrd="0" destOrd="0" presId="urn:microsoft.com/office/officeart/2005/8/layout/radial5"/>
    <dgm:cxn modelId="{52E59835-6609-6A40-A2FC-018E2FE4628F}" type="presParOf" srcId="{5EB9F906-CC4A-974A-B6E5-9BA498DE9DCC}" destId="{86C66A82-8A47-D247-8118-59DA3809BF20}" srcOrd="2" destOrd="0" presId="urn:microsoft.com/office/officeart/2005/8/layout/radial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037A96B-B9BB-6740-BE84-A5BBCC52233C}" type="doc">
      <dgm:prSet loTypeId="urn:microsoft.com/office/officeart/2005/8/layout/radial5" loCatId="" qsTypeId="urn:microsoft.com/office/officeart/2005/8/quickstyle/simple4" qsCatId="simple" csTypeId="urn:microsoft.com/office/officeart/2005/8/colors/colorful5" csCatId="colorful" phldr="1"/>
      <dgm:spPr/>
      <dgm:t>
        <a:bodyPr/>
        <a:lstStyle/>
        <a:p>
          <a:endParaRPr lang="en-US"/>
        </a:p>
      </dgm:t>
    </dgm:pt>
    <dgm:pt modelId="{4114F539-831F-044C-AACE-2CC271AD0012}">
      <dgm:prSet phldrT="[Text]"/>
      <dgm:spPr/>
      <dgm:t>
        <a:bodyPr/>
        <a:lstStyle/>
        <a:p>
          <a:r>
            <a:rPr lang="en-US" b="1" dirty="0"/>
            <a:t>Directions Forward</a:t>
          </a:r>
        </a:p>
      </dgm:t>
    </dgm:pt>
    <dgm:pt modelId="{241341E0-39F8-4F44-B40A-CCC931CB8F0F}" type="parTrans" cxnId="{8CF046FE-C298-7B4C-8664-609B98B416B6}">
      <dgm:prSet/>
      <dgm:spPr/>
      <dgm:t>
        <a:bodyPr/>
        <a:lstStyle/>
        <a:p>
          <a:endParaRPr lang="en-US"/>
        </a:p>
      </dgm:t>
    </dgm:pt>
    <dgm:pt modelId="{7D7CF931-F71C-BB45-9226-D2E666629EDF}" type="sibTrans" cxnId="{8CF046FE-C298-7B4C-8664-609B98B416B6}">
      <dgm:prSet/>
      <dgm:spPr/>
      <dgm:t>
        <a:bodyPr/>
        <a:lstStyle/>
        <a:p>
          <a:endParaRPr lang="en-US"/>
        </a:p>
      </dgm:t>
    </dgm:pt>
    <dgm:pt modelId="{25BB0A3F-0455-A44C-A8B4-8F64615D5935}">
      <dgm:prSet phldrT="[Text]"/>
      <dgm:spPr/>
      <dgm:t>
        <a:bodyPr/>
        <a:lstStyle/>
        <a:p>
          <a:r>
            <a:rPr lang="en-US" b="1" dirty="0"/>
            <a:t>Engage and empower the community</a:t>
          </a:r>
        </a:p>
      </dgm:t>
    </dgm:pt>
    <dgm:pt modelId="{FAAAE876-B4CB-3149-AB41-CEE37E89EE21}" type="parTrans" cxnId="{55809FCC-969D-A749-BD5F-EBDFD1EFBA76}">
      <dgm:prSet/>
      <dgm:spPr/>
      <dgm:t>
        <a:bodyPr/>
        <a:lstStyle/>
        <a:p>
          <a:endParaRPr lang="en-US" dirty="0"/>
        </a:p>
      </dgm:t>
    </dgm:pt>
    <dgm:pt modelId="{2D15781D-AAAC-2D40-92A8-BD3D9F584348}" type="sibTrans" cxnId="{55809FCC-969D-A749-BD5F-EBDFD1EFBA76}">
      <dgm:prSet/>
      <dgm:spPr/>
      <dgm:t>
        <a:bodyPr/>
        <a:lstStyle/>
        <a:p>
          <a:endParaRPr lang="en-US"/>
        </a:p>
      </dgm:t>
    </dgm:pt>
    <dgm:pt modelId="{1440E86E-3A94-0B4C-86AB-4EB27932F5FB}">
      <dgm:prSet phldrT="[Text]"/>
      <dgm:spPr/>
      <dgm:t>
        <a:bodyPr/>
        <a:lstStyle/>
        <a:p>
          <a:r>
            <a:rPr lang="en-US" b="1" dirty="0"/>
            <a:t>Continue to commit resources to SCD and keep going</a:t>
          </a:r>
        </a:p>
      </dgm:t>
    </dgm:pt>
    <dgm:pt modelId="{76B8953E-DDD4-2C4A-8EAC-750EE780BF82}" type="parTrans" cxnId="{2E4D9049-EC7B-B843-ADB2-17BEFE620173}">
      <dgm:prSet/>
      <dgm:spPr/>
      <dgm:t>
        <a:bodyPr/>
        <a:lstStyle/>
        <a:p>
          <a:endParaRPr lang="en-US" dirty="0"/>
        </a:p>
      </dgm:t>
    </dgm:pt>
    <dgm:pt modelId="{F8309DC6-0096-044C-8C60-E03A05EA578F}" type="sibTrans" cxnId="{2E4D9049-EC7B-B843-ADB2-17BEFE620173}">
      <dgm:prSet/>
      <dgm:spPr/>
      <dgm:t>
        <a:bodyPr/>
        <a:lstStyle/>
        <a:p>
          <a:endParaRPr lang="en-US"/>
        </a:p>
      </dgm:t>
    </dgm:pt>
    <dgm:pt modelId="{5A58DBBB-EBD2-6048-8916-0070A76D058F}">
      <dgm:prSet phldrT="[Text]" phldr="1"/>
      <dgm:spPr/>
      <dgm:t>
        <a:bodyPr/>
        <a:lstStyle/>
        <a:p>
          <a:endParaRPr lang="en-US"/>
        </a:p>
      </dgm:t>
    </dgm:pt>
    <dgm:pt modelId="{1CB3149A-D863-0346-9185-3CB4DBEEC482}" type="parTrans" cxnId="{95BD3A4C-1354-A840-AD3B-F7C7021D1399}">
      <dgm:prSet/>
      <dgm:spPr/>
      <dgm:t>
        <a:bodyPr/>
        <a:lstStyle/>
        <a:p>
          <a:endParaRPr lang="en-US"/>
        </a:p>
      </dgm:t>
    </dgm:pt>
    <dgm:pt modelId="{9D885A2C-4698-5E42-A8F1-51C75AC57BCB}" type="sibTrans" cxnId="{95BD3A4C-1354-A840-AD3B-F7C7021D1399}">
      <dgm:prSet/>
      <dgm:spPr/>
      <dgm:t>
        <a:bodyPr/>
        <a:lstStyle/>
        <a:p>
          <a:endParaRPr lang="en-US"/>
        </a:p>
      </dgm:t>
    </dgm:pt>
    <dgm:pt modelId="{DDCEA7C1-E85F-DF45-9C12-B0F0FC63E41A}">
      <dgm:prSet phldrT="[Text]" phldr="1"/>
      <dgm:spPr/>
      <dgm:t>
        <a:bodyPr/>
        <a:lstStyle/>
        <a:p>
          <a:endParaRPr lang="en-US"/>
        </a:p>
      </dgm:t>
    </dgm:pt>
    <dgm:pt modelId="{CAF3A8A6-2DC9-E44F-90C0-2CD370323974}" type="parTrans" cxnId="{62A976E0-733A-0948-8828-FA177F426AD1}">
      <dgm:prSet/>
      <dgm:spPr/>
      <dgm:t>
        <a:bodyPr/>
        <a:lstStyle/>
        <a:p>
          <a:endParaRPr lang="en-US"/>
        </a:p>
      </dgm:t>
    </dgm:pt>
    <dgm:pt modelId="{2E272DC6-EE94-5042-B321-BBBAC95E3186}" type="sibTrans" cxnId="{62A976E0-733A-0948-8828-FA177F426AD1}">
      <dgm:prSet/>
      <dgm:spPr/>
      <dgm:t>
        <a:bodyPr/>
        <a:lstStyle/>
        <a:p>
          <a:endParaRPr lang="en-US"/>
        </a:p>
      </dgm:t>
    </dgm:pt>
    <dgm:pt modelId="{1A601F46-38FE-7243-B623-C13E67E8A16C}">
      <dgm:prSet phldrT="[Text]" phldr="1"/>
      <dgm:spPr/>
      <dgm:t>
        <a:bodyPr/>
        <a:lstStyle/>
        <a:p>
          <a:endParaRPr lang="en-US"/>
        </a:p>
      </dgm:t>
    </dgm:pt>
    <dgm:pt modelId="{64268D79-349D-F245-BD52-48C2E7CAD886}" type="parTrans" cxnId="{D782A5CF-64B4-8140-AF3A-C060F99DC1EF}">
      <dgm:prSet/>
      <dgm:spPr/>
      <dgm:t>
        <a:bodyPr/>
        <a:lstStyle/>
        <a:p>
          <a:endParaRPr lang="en-US"/>
        </a:p>
      </dgm:t>
    </dgm:pt>
    <dgm:pt modelId="{EE5ECEE4-245A-8B42-AF20-1BC0C297D1A2}" type="sibTrans" cxnId="{D782A5CF-64B4-8140-AF3A-C060F99DC1EF}">
      <dgm:prSet/>
      <dgm:spPr/>
      <dgm:t>
        <a:bodyPr/>
        <a:lstStyle/>
        <a:p>
          <a:endParaRPr lang="en-US"/>
        </a:p>
      </dgm:t>
    </dgm:pt>
    <dgm:pt modelId="{070CD779-959D-3947-85CD-1976A2AE63E3}">
      <dgm:prSet phldrT="[Text]" phldr="1"/>
      <dgm:spPr/>
      <dgm:t>
        <a:bodyPr/>
        <a:lstStyle/>
        <a:p>
          <a:endParaRPr lang="en-US"/>
        </a:p>
      </dgm:t>
    </dgm:pt>
    <dgm:pt modelId="{31590DFE-9F78-714C-8E9B-DB7FD72A5B3F}" type="parTrans" cxnId="{9C1DF8CC-977D-FA40-92E5-2AEADBA3F142}">
      <dgm:prSet/>
      <dgm:spPr/>
      <dgm:t>
        <a:bodyPr/>
        <a:lstStyle/>
        <a:p>
          <a:endParaRPr lang="en-US"/>
        </a:p>
      </dgm:t>
    </dgm:pt>
    <dgm:pt modelId="{1B0811E1-6D2A-D949-8C17-7898B63D6821}" type="sibTrans" cxnId="{9C1DF8CC-977D-FA40-92E5-2AEADBA3F142}">
      <dgm:prSet/>
      <dgm:spPr/>
      <dgm:t>
        <a:bodyPr/>
        <a:lstStyle/>
        <a:p>
          <a:endParaRPr lang="en-US"/>
        </a:p>
      </dgm:t>
    </dgm:pt>
    <dgm:pt modelId="{6E15467A-6A48-2E4F-A416-25A19804D4DC}">
      <dgm:prSet phldrT="[Text]" phldr="1"/>
      <dgm:spPr/>
      <dgm:t>
        <a:bodyPr/>
        <a:lstStyle/>
        <a:p>
          <a:endParaRPr lang="en-US"/>
        </a:p>
      </dgm:t>
    </dgm:pt>
    <dgm:pt modelId="{9A4EA94A-D7A2-0848-AD01-E55DE145366F}" type="parTrans" cxnId="{2114F7A8-8523-6747-A877-4780A07D4D72}">
      <dgm:prSet/>
      <dgm:spPr/>
      <dgm:t>
        <a:bodyPr/>
        <a:lstStyle/>
        <a:p>
          <a:endParaRPr lang="en-US"/>
        </a:p>
      </dgm:t>
    </dgm:pt>
    <dgm:pt modelId="{855E8D94-91B7-DE45-969F-6AC77C28F2EA}" type="sibTrans" cxnId="{2114F7A8-8523-6747-A877-4780A07D4D72}">
      <dgm:prSet/>
      <dgm:spPr/>
      <dgm:t>
        <a:bodyPr/>
        <a:lstStyle/>
        <a:p>
          <a:endParaRPr lang="en-US"/>
        </a:p>
      </dgm:t>
    </dgm:pt>
    <dgm:pt modelId="{168FE511-4B8C-504D-8F82-EF37769C3202}">
      <dgm:prSet phldrT="[Text]" phldr="1"/>
      <dgm:spPr/>
      <dgm:t>
        <a:bodyPr/>
        <a:lstStyle/>
        <a:p>
          <a:endParaRPr lang="en-US"/>
        </a:p>
      </dgm:t>
    </dgm:pt>
    <dgm:pt modelId="{647941DC-78C1-544D-97C3-8458139C50E3}" type="parTrans" cxnId="{C7CDBBF4-5EA7-0644-8248-2146EC9AED19}">
      <dgm:prSet/>
      <dgm:spPr/>
      <dgm:t>
        <a:bodyPr/>
        <a:lstStyle/>
        <a:p>
          <a:endParaRPr lang="en-US"/>
        </a:p>
      </dgm:t>
    </dgm:pt>
    <dgm:pt modelId="{2A586B48-8F7B-D147-B91B-097CCFB9F1F1}" type="sibTrans" cxnId="{C7CDBBF4-5EA7-0644-8248-2146EC9AED19}">
      <dgm:prSet/>
      <dgm:spPr/>
      <dgm:t>
        <a:bodyPr/>
        <a:lstStyle/>
        <a:p>
          <a:endParaRPr lang="en-US"/>
        </a:p>
      </dgm:t>
    </dgm:pt>
    <dgm:pt modelId="{5EB9F906-CC4A-974A-B6E5-9BA498DE9DCC}" type="pres">
      <dgm:prSet presAssocID="{6037A96B-B9BB-6740-BE84-A5BBCC52233C}" presName="Name0" presStyleCnt="0">
        <dgm:presLayoutVars>
          <dgm:chMax val="1"/>
          <dgm:dir/>
          <dgm:animLvl val="ctr"/>
          <dgm:resizeHandles val="exact"/>
        </dgm:presLayoutVars>
      </dgm:prSet>
      <dgm:spPr/>
    </dgm:pt>
    <dgm:pt modelId="{2E18E5B4-3C70-4A42-84F5-A4430D96D283}" type="pres">
      <dgm:prSet presAssocID="{4114F539-831F-044C-AACE-2CC271AD0012}" presName="centerShape" presStyleLbl="node0" presStyleIdx="0" presStyleCnt="1"/>
      <dgm:spPr/>
    </dgm:pt>
    <dgm:pt modelId="{61BA01E3-CB7B-DF43-8F72-1EDE31EAF4CD}" type="pres">
      <dgm:prSet presAssocID="{FAAAE876-B4CB-3149-AB41-CEE37E89EE21}" presName="parTrans" presStyleLbl="sibTrans2D1" presStyleIdx="0" presStyleCnt="2"/>
      <dgm:spPr/>
    </dgm:pt>
    <dgm:pt modelId="{C5B10006-2A72-6E40-8CB2-093FE7224CFA}" type="pres">
      <dgm:prSet presAssocID="{FAAAE876-B4CB-3149-AB41-CEE37E89EE21}" presName="connectorText" presStyleLbl="sibTrans2D1" presStyleIdx="0" presStyleCnt="2"/>
      <dgm:spPr/>
    </dgm:pt>
    <dgm:pt modelId="{86C66A82-8A47-D247-8118-59DA3809BF20}" type="pres">
      <dgm:prSet presAssocID="{25BB0A3F-0455-A44C-A8B4-8F64615D5935}" presName="node" presStyleLbl="node1" presStyleIdx="0" presStyleCnt="2">
        <dgm:presLayoutVars>
          <dgm:bulletEnabled val="1"/>
        </dgm:presLayoutVars>
      </dgm:prSet>
      <dgm:spPr/>
    </dgm:pt>
    <dgm:pt modelId="{EFF60B1A-8813-0240-835D-344D77620B37}" type="pres">
      <dgm:prSet presAssocID="{76B8953E-DDD4-2C4A-8EAC-750EE780BF82}" presName="parTrans" presStyleLbl="sibTrans2D1" presStyleIdx="1" presStyleCnt="2"/>
      <dgm:spPr/>
    </dgm:pt>
    <dgm:pt modelId="{7FB332DE-C529-BE4E-A20F-ADFA711980EC}" type="pres">
      <dgm:prSet presAssocID="{76B8953E-DDD4-2C4A-8EAC-750EE780BF82}" presName="connectorText" presStyleLbl="sibTrans2D1" presStyleIdx="1" presStyleCnt="2"/>
      <dgm:spPr/>
    </dgm:pt>
    <dgm:pt modelId="{F0814FB0-01B6-294A-9139-9CAE1AE17185}" type="pres">
      <dgm:prSet presAssocID="{1440E86E-3A94-0B4C-86AB-4EB27932F5FB}" presName="node" presStyleLbl="node1" presStyleIdx="1" presStyleCnt="2">
        <dgm:presLayoutVars>
          <dgm:bulletEnabled val="1"/>
        </dgm:presLayoutVars>
      </dgm:prSet>
      <dgm:spPr/>
    </dgm:pt>
  </dgm:ptLst>
  <dgm:cxnLst>
    <dgm:cxn modelId="{3ECD7E20-889B-1742-9776-DBE447C99EC5}" type="presOf" srcId="{4114F539-831F-044C-AACE-2CC271AD0012}" destId="{2E18E5B4-3C70-4A42-84F5-A4430D96D283}" srcOrd="0" destOrd="0" presId="urn:microsoft.com/office/officeart/2005/8/layout/radial5"/>
    <dgm:cxn modelId="{C870D220-A4CF-B341-9B79-CA7C5A47568A}" type="presOf" srcId="{FAAAE876-B4CB-3149-AB41-CEE37E89EE21}" destId="{61BA01E3-CB7B-DF43-8F72-1EDE31EAF4CD}" srcOrd="0" destOrd="0" presId="urn:microsoft.com/office/officeart/2005/8/layout/radial5"/>
    <dgm:cxn modelId="{32853C28-3000-3E48-BB8B-693364DB5686}" type="presOf" srcId="{76B8953E-DDD4-2C4A-8EAC-750EE780BF82}" destId="{EFF60B1A-8813-0240-835D-344D77620B37}" srcOrd="0" destOrd="0" presId="urn:microsoft.com/office/officeart/2005/8/layout/radial5"/>
    <dgm:cxn modelId="{2E4D9049-EC7B-B843-ADB2-17BEFE620173}" srcId="{4114F539-831F-044C-AACE-2CC271AD0012}" destId="{1440E86E-3A94-0B4C-86AB-4EB27932F5FB}" srcOrd="1" destOrd="0" parTransId="{76B8953E-DDD4-2C4A-8EAC-750EE780BF82}" sibTransId="{F8309DC6-0096-044C-8C60-E03A05EA578F}"/>
    <dgm:cxn modelId="{95BD3A4C-1354-A840-AD3B-F7C7021D1399}" srcId="{6037A96B-B9BB-6740-BE84-A5BBCC52233C}" destId="{5A58DBBB-EBD2-6048-8916-0070A76D058F}" srcOrd="1" destOrd="0" parTransId="{1CB3149A-D863-0346-9185-3CB4DBEEC482}" sibTransId="{9D885A2C-4698-5E42-A8F1-51C75AC57BCB}"/>
    <dgm:cxn modelId="{73062155-8179-7E45-91F3-FFFCD5DF89EF}" type="presOf" srcId="{76B8953E-DDD4-2C4A-8EAC-750EE780BF82}" destId="{7FB332DE-C529-BE4E-A20F-ADFA711980EC}" srcOrd="1" destOrd="0" presId="urn:microsoft.com/office/officeart/2005/8/layout/radial5"/>
    <dgm:cxn modelId="{2114F7A8-8523-6747-A877-4780A07D4D72}" srcId="{070CD779-959D-3947-85CD-1976A2AE63E3}" destId="{6E15467A-6A48-2E4F-A416-25A19804D4DC}" srcOrd="0" destOrd="0" parTransId="{9A4EA94A-D7A2-0848-AD01-E55DE145366F}" sibTransId="{855E8D94-91B7-DE45-969F-6AC77C28F2EA}"/>
    <dgm:cxn modelId="{F40046AE-AF68-B949-8F4F-FA9C11426D2C}" type="presOf" srcId="{6037A96B-B9BB-6740-BE84-A5BBCC52233C}" destId="{5EB9F906-CC4A-974A-B6E5-9BA498DE9DCC}" srcOrd="0" destOrd="0" presId="urn:microsoft.com/office/officeart/2005/8/layout/radial5"/>
    <dgm:cxn modelId="{EFCD32BD-4EB4-A340-B1A5-F9EED0FCFC3D}" type="presOf" srcId="{1440E86E-3A94-0B4C-86AB-4EB27932F5FB}" destId="{F0814FB0-01B6-294A-9139-9CAE1AE17185}" srcOrd="0" destOrd="0" presId="urn:microsoft.com/office/officeart/2005/8/layout/radial5"/>
    <dgm:cxn modelId="{1583EEC1-524E-5E42-8093-52EB0D6F4B2F}" type="presOf" srcId="{25BB0A3F-0455-A44C-A8B4-8F64615D5935}" destId="{86C66A82-8A47-D247-8118-59DA3809BF20}" srcOrd="0" destOrd="0" presId="urn:microsoft.com/office/officeart/2005/8/layout/radial5"/>
    <dgm:cxn modelId="{55809FCC-969D-A749-BD5F-EBDFD1EFBA76}" srcId="{4114F539-831F-044C-AACE-2CC271AD0012}" destId="{25BB0A3F-0455-A44C-A8B4-8F64615D5935}" srcOrd="0" destOrd="0" parTransId="{FAAAE876-B4CB-3149-AB41-CEE37E89EE21}" sibTransId="{2D15781D-AAAC-2D40-92A8-BD3D9F584348}"/>
    <dgm:cxn modelId="{9C1DF8CC-977D-FA40-92E5-2AEADBA3F142}" srcId="{6037A96B-B9BB-6740-BE84-A5BBCC52233C}" destId="{070CD779-959D-3947-85CD-1976A2AE63E3}" srcOrd="2" destOrd="0" parTransId="{31590DFE-9F78-714C-8E9B-DB7FD72A5B3F}" sibTransId="{1B0811E1-6D2A-D949-8C17-7898B63D6821}"/>
    <dgm:cxn modelId="{D782A5CF-64B4-8140-AF3A-C060F99DC1EF}" srcId="{5A58DBBB-EBD2-6048-8916-0070A76D058F}" destId="{1A601F46-38FE-7243-B623-C13E67E8A16C}" srcOrd="1" destOrd="0" parTransId="{64268D79-349D-F245-BD52-48C2E7CAD886}" sibTransId="{EE5ECEE4-245A-8B42-AF20-1BC0C297D1A2}"/>
    <dgm:cxn modelId="{554F8ED7-EFE2-4C40-9766-AE1B26DB1C41}" type="presOf" srcId="{FAAAE876-B4CB-3149-AB41-CEE37E89EE21}" destId="{C5B10006-2A72-6E40-8CB2-093FE7224CFA}" srcOrd="1" destOrd="0" presId="urn:microsoft.com/office/officeart/2005/8/layout/radial5"/>
    <dgm:cxn modelId="{62A976E0-733A-0948-8828-FA177F426AD1}" srcId="{5A58DBBB-EBD2-6048-8916-0070A76D058F}" destId="{DDCEA7C1-E85F-DF45-9C12-B0F0FC63E41A}" srcOrd="0" destOrd="0" parTransId="{CAF3A8A6-2DC9-E44F-90C0-2CD370323974}" sibTransId="{2E272DC6-EE94-5042-B321-BBBAC95E3186}"/>
    <dgm:cxn modelId="{C7CDBBF4-5EA7-0644-8248-2146EC9AED19}" srcId="{070CD779-959D-3947-85CD-1976A2AE63E3}" destId="{168FE511-4B8C-504D-8F82-EF37769C3202}" srcOrd="1" destOrd="0" parTransId="{647941DC-78C1-544D-97C3-8458139C50E3}" sibTransId="{2A586B48-8F7B-D147-B91B-097CCFB9F1F1}"/>
    <dgm:cxn modelId="{8CF046FE-C298-7B4C-8664-609B98B416B6}" srcId="{6037A96B-B9BB-6740-BE84-A5BBCC52233C}" destId="{4114F539-831F-044C-AACE-2CC271AD0012}" srcOrd="0" destOrd="0" parTransId="{241341E0-39F8-4F44-B40A-CCC931CB8F0F}" sibTransId="{7D7CF931-F71C-BB45-9226-D2E666629EDF}"/>
    <dgm:cxn modelId="{0769201D-50A9-E74E-B1FD-B1F7B1927A4E}" type="presParOf" srcId="{5EB9F906-CC4A-974A-B6E5-9BA498DE9DCC}" destId="{2E18E5B4-3C70-4A42-84F5-A4430D96D283}" srcOrd="0" destOrd="0" presId="urn:microsoft.com/office/officeart/2005/8/layout/radial5"/>
    <dgm:cxn modelId="{5BF91359-3704-D044-B277-E2C603A05E03}" type="presParOf" srcId="{5EB9F906-CC4A-974A-B6E5-9BA498DE9DCC}" destId="{61BA01E3-CB7B-DF43-8F72-1EDE31EAF4CD}" srcOrd="1" destOrd="0" presId="urn:microsoft.com/office/officeart/2005/8/layout/radial5"/>
    <dgm:cxn modelId="{102E3A49-1607-954F-9049-26A68BDE8A2E}" type="presParOf" srcId="{61BA01E3-CB7B-DF43-8F72-1EDE31EAF4CD}" destId="{C5B10006-2A72-6E40-8CB2-093FE7224CFA}" srcOrd="0" destOrd="0" presId="urn:microsoft.com/office/officeart/2005/8/layout/radial5"/>
    <dgm:cxn modelId="{52E59835-6609-6A40-A2FC-018E2FE4628F}" type="presParOf" srcId="{5EB9F906-CC4A-974A-B6E5-9BA498DE9DCC}" destId="{86C66A82-8A47-D247-8118-59DA3809BF20}" srcOrd="2" destOrd="0" presId="urn:microsoft.com/office/officeart/2005/8/layout/radial5"/>
    <dgm:cxn modelId="{1F4279C0-9B9C-2747-AA89-9EA402EB6CBD}" type="presParOf" srcId="{5EB9F906-CC4A-974A-B6E5-9BA498DE9DCC}" destId="{EFF60B1A-8813-0240-835D-344D77620B37}" srcOrd="3" destOrd="0" presId="urn:microsoft.com/office/officeart/2005/8/layout/radial5"/>
    <dgm:cxn modelId="{3F6FFA71-E2D4-C041-98C6-37DB415769DF}" type="presParOf" srcId="{EFF60B1A-8813-0240-835D-344D77620B37}" destId="{7FB332DE-C529-BE4E-A20F-ADFA711980EC}" srcOrd="0" destOrd="0" presId="urn:microsoft.com/office/officeart/2005/8/layout/radial5"/>
    <dgm:cxn modelId="{76CDA206-A777-DA40-B012-7C654EFEDF54}" type="presParOf" srcId="{5EB9F906-CC4A-974A-B6E5-9BA498DE9DCC}" destId="{F0814FB0-01B6-294A-9139-9CAE1AE17185}" srcOrd="4" destOrd="0" presId="urn:microsoft.com/office/officeart/2005/8/layout/radial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6037A96B-B9BB-6740-BE84-A5BBCC52233C}" type="doc">
      <dgm:prSet loTypeId="urn:microsoft.com/office/officeart/2005/8/layout/radial5" loCatId="" qsTypeId="urn:microsoft.com/office/officeart/2005/8/quickstyle/simple4" qsCatId="simple" csTypeId="urn:microsoft.com/office/officeart/2005/8/colors/colorful5" csCatId="colorful" phldr="1"/>
      <dgm:spPr/>
      <dgm:t>
        <a:bodyPr/>
        <a:lstStyle/>
        <a:p>
          <a:endParaRPr lang="en-US"/>
        </a:p>
      </dgm:t>
    </dgm:pt>
    <dgm:pt modelId="{4114F539-831F-044C-AACE-2CC271AD0012}">
      <dgm:prSet phldrT="[Text]"/>
      <dgm:spPr/>
      <dgm:t>
        <a:bodyPr/>
        <a:lstStyle/>
        <a:p>
          <a:r>
            <a:rPr lang="en-US" b="1" dirty="0"/>
            <a:t>Directions Forward</a:t>
          </a:r>
        </a:p>
      </dgm:t>
    </dgm:pt>
    <dgm:pt modelId="{241341E0-39F8-4F44-B40A-CCC931CB8F0F}" type="parTrans" cxnId="{8CF046FE-C298-7B4C-8664-609B98B416B6}">
      <dgm:prSet/>
      <dgm:spPr/>
      <dgm:t>
        <a:bodyPr/>
        <a:lstStyle/>
        <a:p>
          <a:endParaRPr lang="en-US"/>
        </a:p>
      </dgm:t>
    </dgm:pt>
    <dgm:pt modelId="{7D7CF931-F71C-BB45-9226-D2E666629EDF}" type="sibTrans" cxnId="{8CF046FE-C298-7B4C-8664-609B98B416B6}">
      <dgm:prSet/>
      <dgm:spPr/>
      <dgm:t>
        <a:bodyPr/>
        <a:lstStyle/>
        <a:p>
          <a:endParaRPr lang="en-US"/>
        </a:p>
      </dgm:t>
    </dgm:pt>
    <dgm:pt modelId="{25BB0A3F-0455-A44C-A8B4-8F64615D5935}">
      <dgm:prSet phldrT="[Text]"/>
      <dgm:spPr/>
      <dgm:t>
        <a:bodyPr/>
        <a:lstStyle/>
        <a:p>
          <a:r>
            <a:rPr lang="en-US" b="1" dirty="0"/>
            <a:t>Engage and empower the community</a:t>
          </a:r>
        </a:p>
      </dgm:t>
    </dgm:pt>
    <dgm:pt modelId="{FAAAE876-B4CB-3149-AB41-CEE37E89EE21}" type="parTrans" cxnId="{55809FCC-969D-A749-BD5F-EBDFD1EFBA76}">
      <dgm:prSet/>
      <dgm:spPr/>
      <dgm:t>
        <a:bodyPr/>
        <a:lstStyle/>
        <a:p>
          <a:endParaRPr lang="en-US" dirty="0"/>
        </a:p>
      </dgm:t>
    </dgm:pt>
    <dgm:pt modelId="{2D15781D-AAAC-2D40-92A8-BD3D9F584348}" type="sibTrans" cxnId="{55809FCC-969D-A749-BD5F-EBDFD1EFBA76}">
      <dgm:prSet/>
      <dgm:spPr/>
      <dgm:t>
        <a:bodyPr/>
        <a:lstStyle/>
        <a:p>
          <a:endParaRPr lang="en-US"/>
        </a:p>
      </dgm:t>
    </dgm:pt>
    <dgm:pt modelId="{1440E86E-3A94-0B4C-86AB-4EB27932F5FB}">
      <dgm:prSet phldrT="[Text]"/>
      <dgm:spPr/>
      <dgm:t>
        <a:bodyPr/>
        <a:lstStyle/>
        <a:p>
          <a:r>
            <a:rPr lang="en-US" b="1" dirty="0"/>
            <a:t>Keep all aspects of the approach patient-centric</a:t>
          </a:r>
        </a:p>
      </dgm:t>
    </dgm:pt>
    <dgm:pt modelId="{76B8953E-DDD4-2C4A-8EAC-750EE780BF82}" type="parTrans" cxnId="{2E4D9049-EC7B-B843-ADB2-17BEFE620173}">
      <dgm:prSet/>
      <dgm:spPr/>
      <dgm:t>
        <a:bodyPr/>
        <a:lstStyle/>
        <a:p>
          <a:endParaRPr lang="en-US" dirty="0"/>
        </a:p>
      </dgm:t>
    </dgm:pt>
    <dgm:pt modelId="{F8309DC6-0096-044C-8C60-E03A05EA578F}" type="sibTrans" cxnId="{2E4D9049-EC7B-B843-ADB2-17BEFE620173}">
      <dgm:prSet/>
      <dgm:spPr/>
      <dgm:t>
        <a:bodyPr/>
        <a:lstStyle/>
        <a:p>
          <a:endParaRPr lang="en-US"/>
        </a:p>
      </dgm:t>
    </dgm:pt>
    <dgm:pt modelId="{5A58DBBB-EBD2-6048-8916-0070A76D058F}">
      <dgm:prSet phldrT="[Text]" phldr="1"/>
      <dgm:spPr/>
      <dgm:t>
        <a:bodyPr/>
        <a:lstStyle/>
        <a:p>
          <a:endParaRPr lang="en-US"/>
        </a:p>
      </dgm:t>
    </dgm:pt>
    <dgm:pt modelId="{1CB3149A-D863-0346-9185-3CB4DBEEC482}" type="parTrans" cxnId="{95BD3A4C-1354-A840-AD3B-F7C7021D1399}">
      <dgm:prSet/>
      <dgm:spPr/>
      <dgm:t>
        <a:bodyPr/>
        <a:lstStyle/>
        <a:p>
          <a:endParaRPr lang="en-US"/>
        </a:p>
      </dgm:t>
    </dgm:pt>
    <dgm:pt modelId="{9D885A2C-4698-5E42-A8F1-51C75AC57BCB}" type="sibTrans" cxnId="{95BD3A4C-1354-A840-AD3B-F7C7021D1399}">
      <dgm:prSet/>
      <dgm:spPr/>
      <dgm:t>
        <a:bodyPr/>
        <a:lstStyle/>
        <a:p>
          <a:endParaRPr lang="en-US"/>
        </a:p>
      </dgm:t>
    </dgm:pt>
    <dgm:pt modelId="{DDCEA7C1-E85F-DF45-9C12-B0F0FC63E41A}">
      <dgm:prSet phldrT="[Text]" phldr="1"/>
      <dgm:spPr/>
      <dgm:t>
        <a:bodyPr/>
        <a:lstStyle/>
        <a:p>
          <a:endParaRPr lang="en-US"/>
        </a:p>
      </dgm:t>
    </dgm:pt>
    <dgm:pt modelId="{CAF3A8A6-2DC9-E44F-90C0-2CD370323974}" type="parTrans" cxnId="{62A976E0-733A-0948-8828-FA177F426AD1}">
      <dgm:prSet/>
      <dgm:spPr/>
      <dgm:t>
        <a:bodyPr/>
        <a:lstStyle/>
        <a:p>
          <a:endParaRPr lang="en-US"/>
        </a:p>
      </dgm:t>
    </dgm:pt>
    <dgm:pt modelId="{2E272DC6-EE94-5042-B321-BBBAC95E3186}" type="sibTrans" cxnId="{62A976E0-733A-0948-8828-FA177F426AD1}">
      <dgm:prSet/>
      <dgm:spPr/>
      <dgm:t>
        <a:bodyPr/>
        <a:lstStyle/>
        <a:p>
          <a:endParaRPr lang="en-US"/>
        </a:p>
      </dgm:t>
    </dgm:pt>
    <dgm:pt modelId="{1A601F46-38FE-7243-B623-C13E67E8A16C}">
      <dgm:prSet phldrT="[Text]" phldr="1"/>
      <dgm:spPr/>
      <dgm:t>
        <a:bodyPr/>
        <a:lstStyle/>
        <a:p>
          <a:endParaRPr lang="en-US"/>
        </a:p>
      </dgm:t>
    </dgm:pt>
    <dgm:pt modelId="{64268D79-349D-F245-BD52-48C2E7CAD886}" type="parTrans" cxnId="{D782A5CF-64B4-8140-AF3A-C060F99DC1EF}">
      <dgm:prSet/>
      <dgm:spPr/>
      <dgm:t>
        <a:bodyPr/>
        <a:lstStyle/>
        <a:p>
          <a:endParaRPr lang="en-US"/>
        </a:p>
      </dgm:t>
    </dgm:pt>
    <dgm:pt modelId="{EE5ECEE4-245A-8B42-AF20-1BC0C297D1A2}" type="sibTrans" cxnId="{D782A5CF-64B4-8140-AF3A-C060F99DC1EF}">
      <dgm:prSet/>
      <dgm:spPr/>
      <dgm:t>
        <a:bodyPr/>
        <a:lstStyle/>
        <a:p>
          <a:endParaRPr lang="en-US"/>
        </a:p>
      </dgm:t>
    </dgm:pt>
    <dgm:pt modelId="{070CD779-959D-3947-85CD-1976A2AE63E3}">
      <dgm:prSet phldrT="[Text]" phldr="1"/>
      <dgm:spPr/>
      <dgm:t>
        <a:bodyPr/>
        <a:lstStyle/>
        <a:p>
          <a:endParaRPr lang="en-US"/>
        </a:p>
      </dgm:t>
    </dgm:pt>
    <dgm:pt modelId="{31590DFE-9F78-714C-8E9B-DB7FD72A5B3F}" type="parTrans" cxnId="{9C1DF8CC-977D-FA40-92E5-2AEADBA3F142}">
      <dgm:prSet/>
      <dgm:spPr/>
      <dgm:t>
        <a:bodyPr/>
        <a:lstStyle/>
        <a:p>
          <a:endParaRPr lang="en-US"/>
        </a:p>
      </dgm:t>
    </dgm:pt>
    <dgm:pt modelId="{1B0811E1-6D2A-D949-8C17-7898B63D6821}" type="sibTrans" cxnId="{9C1DF8CC-977D-FA40-92E5-2AEADBA3F142}">
      <dgm:prSet/>
      <dgm:spPr/>
      <dgm:t>
        <a:bodyPr/>
        <a:lstStyle/>
        <a:p>
          <a:endParaRPr lang="en-US"/>
        </a:p>
      </dgm:t>
    </dgm:pt>
    <dgm:pt modelId="{6E15467A-6A48-2E4F-A416-25A19804D4DC}">
      <dgm:prSet phldrT="[Text]" phldr="1"/>
      <dgm:spPr/>
      <dgm:t>
        <a:bodyPr/>
        <a:lstStyle/>
        <a:p>
          <a:endParaRPr lang="en-US"/>
        </a:p>
      </dgm:t>
    </dgm:pt>
    <dgm:pt modelId="{9A4EA94A-D7A2-0848-AD01-E55DE145366F}" type="parTrans" cxnId="{2114F7A8-8523-6747-A877-4780A07D4D72}">
      <dgm:prSet/>
      <dgm:spPr/>
      <dgm:t>
        <a:bodyPr/>
        <a:lstStyle/>
        <a:p>
          <a:endParaRPr lang="en-US"/>
        </a:p>
      </dgm:t>
    </dgm:pt>
    <dgm:pt modelId="{855E8D94-91B7-DE45-969F-6AC77C28F2EA}" type="sibTrans" cxnId="{2114F7A8-8523-6747-A877-4780A07D4D72}">
      <dgm:prSet/>
      <dgm:spPr/>
      <dgm:t>
        <a:bodyPr/>
        <a:lstStyle/>
        <a:p>
          <a:endParaRPr lang="en-US"/>
        </a:p>
      </dgm:t>
    </dgm:pt>
    <dgm:pt modelId="{168FE511-4B8C-504D-8F82-EF37769C3202}">
      <dgm:prSet phldrT="[Text]" phldr="1"/>
      <dgm:spPr/>
      <dgm:t>
        <a:bodyPr/>
        <a:lstStyle/>
        <a:p>
          <a:endParaRPr lang="en-US"/>
        </a:p>
      </dgm:t>
    </dgm:pt>
    <dgm:pt modelId="{647941DC-78C1-544D-97C3-8458139C50E3}" type="parTrans" cxnId="{C7CDBBF4-5EA7-0644-8248-2146EC9AED19}">
      <dgm:prSet/>
      <dgm:spPr/>
      <dgm:t>
        <a:bodyPr/>
        <a:lstStyle/>
        <a:p>
          <a:endParaRPr lang="en-US"/>
        </a:p>
      </dgm:t>
    </dgm:pt>
    <dgm:pt modelId="{2A586B48-8F7B-D147-B91B-097CCFB9F1F1}" type="sibTrans" cxnId="{C7CDBBF4-5EA7-0644-8248-2146EC9AED19}">
      <dgm:prSet/>
      <dgm:spPr/>
      <dgm:t>
        <a:bodyPr/>
        <a:lstStyle/>
        <a:p>
          <a:endParaRPr lang="en-US"/>
        </a:p>
      </dgm:t>
    </dgm:pt>
    <dgm:pt modelId="{787D37D0-CF73-E845-81F3-DA59A2BBEB85}">
      <dgm:prSet/>
      <dgm:spPr/>
      <dgm:t>
        <a:bodyPr/>
        <a:lstStyle/>
        <a:p>
          <a:r>
            <a:rPr lang="en-US" b="1" dirty="0"/>
            <a:t>Continue to commit resources to SCD and keep going</a:t>
          </a:r>
        </a:p>
      </dgm:t>
    </dgm:pt>
    <dgm:pt modelId="{DC69B167-8886-B646-A730-7A5483FB9717}" type="parTrans" cxnId="{57A41399-BD5F-FE4D-A1C1-B7ED6FC958A2}">
      <dgm:prSet/>
      <dgm:spPr/>
      <dgm:t>
        <a:bodyPr/>
        <a:lstStyle/>
        <a:p>
          <a:endParaRPr lang="en-US" dirty="0"/>
        </a:p>
      </dgm:t>
    </dgm:pt>
    <dgm:pt modelId="{AD649929-98A7-1246-BEBA-783916B2F68D}" type="sibTrans" cxnId="{57A41399-BD5F-FE4D-A1C1-B7ED6FC958A2}">
      <dgm:prSet/>
      <dgm:spPr/>
      <dgm:t>
        <a:bodyPr/>
        <a:lstStyle/>
        <a:p>
          <a:endParaRPr lang="en-US"/>
        </a:p>
      </dgm:t>
    </dgm:pt>
    <dgm:pt modelId="{5EB9F906-CC4A-974A-B6E5-9BA498DE9DCC}" type="pres">
      <dgm:prSet presAssocID="{6037A96B-B9BB-6740-BE84-A5BBCC52233C}" presName="Name0" presStyleCnt="0">
        <dgm:presLayoutVars>
          <dgm:chMax val="1"/>
          <dgm:dir/>
          <dgm:animLvl val="ctr"/>
          <dgm:resizeHandles val="exact"/>
        </dgm:presLayoutVars>
      </dgm:prSet>
      <dgm:spPr/>
    </dgm:pt>
    <dgm:pt modelId="{2E18E5B4-3C70-4A42-84F5-A4430D96D283}" type="pres">
      <dgm:prSet presAssocID="{4114F539-831F-044C-AACE-2CC271AD0012}" presName="centerShape" presStyleLbl="node0" presStyleIdx="0" presStyleCnt="1"/>
      <dgm:spPr/>
    </dgm:pt>
    <dgm:pt modelId="{61BA01E3-CB7B-DF43-8F72-1EDE31EAF4CD}" type="pres">
      <dgm:prSet presAssocID="{FAAAE876-B4CB-3149-AB41-CEE37E89EE21}" presName="parTrans" presStyleLbl="sibTrans2D1" presStyleIdx="0" presStyleCnt="3"/>
      <dgm:spPr/>
    </dgm:pt>
    <dgm:pt modelId="{C5B10006-2A72-6E40-8CB2-093FE7224CFA}" type="pres">
      <dgm:prSet presAssocID="{FAAAE876-B4CB-3149-AB41-CEE37E89EE21}" presName="connectorText" presStyleLbl="sibTrans2D1" presStyleIdx="0" presStyleCnt="3"/>
      <dgm:spPr/>
    </dgm:pt>
    <dgm:pt modelId="{86C66A82-8A47-D247-8118-59DA3809BF20}" type="pres">
      <dgm:prSet presAssocID="{25BB0A3F-0455-A44C-A8B4-8F64615D5935}" presName="node" presStyleLbl="node1" presStyleIdx="0" presStyleCnt="3">
        <dgm:presLayoutVars>
          <dgm:bulletEnabled val="1"/>
        </dgm:presLayoutVars>
      </dgm:prSet>
      <dgm:spPr/>
    </dgm:pt>
    <dgm:pt modelId="{EFF60B1A-8813-0240-835D-344D77620B37}" type="pres">
      <dgm:prSet presAssocID="{76B8953E-DDD4-2C4A-8EAC-750EE780BF82}" presName="parTrans" presStyleLbl="sibTrans2D1" presStyleIdx="1" presStyleCnt="3"/>
      <dgm:spPr/>
    </dgm:pt>
    <dgm:pt modelId="{7FB332DE-C529-BE4E-A20F-ADFA711980EC}" type="pres">
      <dgm:prSet presAssocID="{76B8953E-DDD4-2C4A-8EAC-750EE780BF82}" presName="connectorText" presStyleLbl="sibTrans2D1" presStyleIdx="1" presStyleCnt="3"/>
      <dgm:spPr/>
    </dgm:pt>
    <dgm:pt modelId="{F0814FB0-01B6-294A-9139-9CAE1AE17185}" type="pres">
      <dgm:prSet presAssocID="{1440E86E-3A94-0B4C-86AB-4EB27932F5FB}" presName="node" presStyleLbl="node1" presStyleIdx="1" presStyleCnt="3" custScaleX="107078">
        <dgm:presLayoutVars>
          <dgm:bulletEnabled val="1"/>
        </dgm:presLayoutVars>
      </dgm:prSet>
      <dgm:spPr/>
    </dgm:pt>
    <dgm:pt modelId="{5D5353C8-9229-1040-915B-D294E7E616C4}" type="pres">
      <dgm:prSet presAssocID="{DC69B167-8886-B646-A730-7A5483FB9717}" presName="parTrans" presStyleLbl="sibTrans2D1" presStyleIdx="2" presStyleCnt="3"/>
      <dgm:spPr/>
    </dgm:pt>
    <dgm:pt modelId="{C7298AA8-752E-D443-98ED-85D183B22317}" type="pres">
      <dgm:prSet presAssocID="{DC69B167-8886-B646-A730-7A5483FB9717}" presName="connectorText" presStyleLbl="sibTrans2D1" presStyleIdx="2" presStyleCnt="3"/>
      <dgm:spPr/>
    </dgm:pt>
    <dgm:pt modelId="{2F9228C7-3272-A143-B010-DDE1CEABCC81}" type="pres">
      <dgm:prSet presAssocID="{787D37D0-CF73-E845-81F3-DA59A2BBEB85}" presName="node" presStyleLbl="node1" presStyleIdx="2" presStyleCnt="3">
        <dgm:presLayoutVars>
          <dgm:bulletEnabled val="1"/>
        </dgm:presLayoutVars>
      </dgm:prSet>
      <dgm:spPr/>
    </dgm:pt>
  </dgm:ptLst>
  <dgm:cxnLst>
    <dgm:cxn modelId="{3ECD7E20-889B-1742-9776-DBE447C99EC5}" type="presOf" srcId="{4114F539-831F-044C-AACE-2CC271AD0012}" destId="{2E18E5B4-3C70-4A42-84F5-A4430D96D283}" srcOrd="0" destOrd="0" presId="urn:microsoft.com/office/officeart/2005/8/layout/radial5"/>
    <dgm:cxn modelId="{C870D220-A4CF-B341-9B79-CA7C5A47568A}" type="presOf" srcId="{FAAAE876-B4CB-3149-AB41-CEE37E89EE21}" destId="{61BA01E3-CB7B-DF43-8F72-1EDE31EAF4CD}" srcOrd="0" destOrd="0" presId="urn:microsoft.com/office/officeart/2005/8/layout/radial5"/>
    <dgm:cxn modelId="{32853C28-3000-3E48-BB8B-693364DB5686}" type="presOf" srcId="{76B8953E-DDD4-2C4A-8EAC-750EE780BF82}" destId="{EFF60B1A-8813-0240-835D-344D77620B37}" srcOrd="0" destOrd="0" presId="urn:microsoft.com/office/officeart/2005/8/layout/radial5"/>
    <dgm:cxn modelId="{8C12192A-F0FD-304B-80D7-8A9F65C08774}" type="presOf" srcId="{DC69B167-8886-B646-A730-7A5483FB9717}" destId="{5D5353C8-9229-1040-915B-D294E7E616C4}" srcOrd="0" destOrd="0" presId="urn:microsoft.com/office/officeart/2005/8/layout/radial5"/>
    <dgm:cxn modelId="{2E4D9049-EC7B-B843-ADB2-17BEFE620173}" srcId="{4114F539-831F-044C-AACE-2CC271AD0012}" destId="{1440E86E-3A94-0B4C-86AB-4EB27932F5FB}" srcOrd="1" destOrd="0" parTransId="{76B8953E-DDD4-2C4A-8EAC-750EE780BF82}" sibTransId="{F8309DC6-0096-044C-8C60-E03A05EA578F}"/>
    <dgm:cxn modelId="{95BD3A4C-1354-A840-AD3B-F7C7021D1399}" srcId="{6037A96B-B9BB-6740-BE84-A5BBCC52233C}" destId="{5A58DBBB-EBD2-6048-8916-0070A76D058F}" srcOrd="1" destOrd="0" parTransId="{1CB3149A-D863-0346-9185-3CB4DBEEC482}" sibTransId="{9D885A2C-4698-5E42-A8F1-51C75AC57BCB}"/>
    <dgm:cxn modelId="{73062155-8179-7E45-91F3-FFFCD5DF89EF}" type="presOf" srcId="{76B8953E-DDD4-2C4A-8EAC-750EE780BF82}" destId="{7FB332DE-C529-BE4E-A20F-ADFA711980EC}" srcOrd="1" destOrd="0" presId="urn:microsoft.com/office/officeart/2005/8/layout/radial5"/>
    <dgm:cxn modelId="{57A41399-BD5F-FE4D-A1C1-B7ED6FC958A2}" srcId="{4114F539-831F-044C-AACE-2CC271AD0012}" destId="{787D37D0-CF73-E845-81F3-DA59A2BBEB85}" srcOrd="2" destOrd="0" parTransId="{DC69B167-8886-B646-A730-7A5483FB9717}" sibTransId="{AD649929-98A7-1246-BEBA-783916B2F68D}"/>
    <dgm:cxn modelId="{1666779F-E888-9D45-9E33-93298D8B7739}" type="presOf" srcId="{787D37D0-CF73-E845-81F3-DA59A2BBEB85}" destId="{2F9228C7-3272-A143-B010-DDE1CEABCC81}" srcOrd="0" destOrd="0" presId="urn:microsoft.com/office/officeart/2005/8/layout/radial5"/>
    <dgm:cxn modelId="{2114F7A8-8523-6747-A877-4780A07D4D72}" srcId="{070CD779-959D-3947-85CD-1976A2AE63E3}" destId="{6E15467A-6A48-2E4F-A416-25A19804D4DC}" srcOrd="0" destOrd="0" parTransId="{9A4EA94A-D7A2-0848-AD01-E55DE145366F}" sibTransId="{855E8D94-91B7-DE45-969F-6AC77C28F2EA}"/>
    <dgm:cxn modelId="{F40046AE-AF68-B949-8F4F-FA9C11426D2C}" type="presOf" srcId="{6037A96B-B9BB-6740-BE84-A5BBCC52233C}" destId="{5EB9F906-CC4A-974A-B6E5-9BA498DE9DCC}" srcOrd="0" destOrd="0" presId="urn:microsoft.com/office/officeart/2005/8/layout/radial5"/>
    <dgm:cxn modelId="{EFCD32BD-4EB4-A340-B1A5-F9EED0FCFC3D}" type="presOf" srcId="{1440E86E-3A94-0B4C-86AB-4EB27932F5FB}" destId="{F0814FB0-01B6-294A-9139-9CAE1AE17185}" srcOrd="0" destOrd="0" presId="urn:microsoft.com/office/officeart/2005/8/layout/radial5"/>
    <dgm:cxn modelId="{1583EEC1-524E-5E42-8093-52EB0D6F4B2F}" type="presOf" srcId="{25BB0A3F-0455-A44C-A8B4-8F64615D5935}" destId="{86C66A82-8A47-D247-8118-59DA3809BF20}" srcOrd="0" destOrd="0" presId="urn:microsoft.com/office/officeart/2005/8/layout/radial5"/>
    <dgm:cxn modelId="{0D4DDDC3-0131-FB4F-99C2-C504B0643261}" type="presOf" srcId="{DC69B167-8886-B646-A730-7A5483FB9717}" destId="{C7298AA8-752E-D443-98ED-85D183B22317}" srcOrd="1" destOrd="0" presId="urn:microsoft.com/office/officeart/2005/8/layout/radial5"/>
    <dgm:cxn modelId="{55809FCC-969D-A749-BD5F-EBDFD1EFBA76}" srcId="{4114F539-831F-044C-AACE-2CC271AD0012}" destId="{25BB0A3F-0455-A44C-A8B4-8F64615D5935}" srcOrd="0" destOrd="0" parTransId="{FAAAE876-B4CB-3149-AB41-CEE37E89EE21}" sibTransId="{2D15781D-AAAC-2D40-92A8-BD3D9F584348}"/>
    <dgm:cxn modelId="{9C1DF8CC-977D-FA40-92E5-2AEADBA3F142}" srcId="{6037A96B-B9BB-6740-BE84-A5BBCC52233C}" destId="{070CD779-959D-3947-85CD-1976A2AE63E3}" srcOrd="2" destOrd="0" parTransId="{31590DFE-9F78-714C-8E9B-DB7FD72A5B3F}" sibTransId="{1B0811E1-6D2A-D949-8C17-7898B63D6821}"/>
    <dgm:cxn modelId="{D782A5CF-64B4-8140-AF3A-C060F99DC1EF}" srcId="{5A58DBBB-EBD2-6048-8916-0070A76D058F}" destId="{1A601F46-38FE-7243-B623-C13E67E8A16C}" srcOrd="1" destOrd="0" parTransId="{64268D79-349D-F245-BD52-48C2E7CAD886}" sibTransId="{EE5ECEE4-245A-8B42-AF20-1BC0C297D1A2}"/>
    <dgm:cxn modelId="{554F8ED7-EFE2-4C40-9766-AE1B26DB1C41}" type="presOf" srcId="{FAAAE876-B4CB-3149-AB41-CEE37E89EE21}" destId="{C5B10006-2A72-6E40-8CB2-093FE7224CFA}" srcOrd="1" destOrd="0" presId="urn:microsoft.com/office/officeart/2005/8/layout/radial5"/>
    <dgm:cxn modelId="{62A976E0-733A-0948-8828-FA177F426AD1}" srcId="{5A58DBBB-EBD2-6048-8916-0070A76D058F}" destId="{DDCEA7C1-E85F-DF45-9C12-B0F0FC63E41A}" srcOrd="0" destOrd="0" parTransId="{CAF3A8A6-2DC9-E44F-90C0-2CD370323974}" sibTransId="{2E272DC6-EE94-5042-B321-BBBAC95E3186}"/>
    <dgm:cxn modelId="{C7CDBBF4-5EA7-0644-8248-2146EC9AED19}" srcId="{070CD779-959D-3947-85CD-1976A2AE63E3}" destId="{168FE511-4B8C-504D-8F82-EF37769C3202}" srcOrd="1" destOrd="0" parTransId="{647941DC-78C1-544D-97C3-8458139C50E3}" sibTransId="{2A586B48-8F7B-D147-B91B-097CCFB9F1F1}"/>
    <dgm:cxn modelId="{8CF046FE-C298-7B4C-8664-609B98B416B6}" srcId="{6037A96B-B9BB-6740-BE84-A5BBCC52233C}" destId="{4114F539-831F-044C-AACE-2CC271AD0012}" srcOrd="0" destOrd="0" parTransId="{241341E0-39F8-4F44-B40A-CCC931CB8F0F}" sibTransId="{7D7CF931-F71C-BB45-9226-D2E666629EDF}"/>
    <dgm:cxn modelId="{0769201D-50A9-E74E-B1FD-B1F7B1927A4E}" type="presParOf" srcId="{5EB9F906-CC4A-974A-B6E5-9BA498DE9DCC}" destId="{2E18E5B4-3C70-4A42-84F5-A4430D96D283}" srcOrd="0" destOrd="0" presId="urn:microsoft.com/office/officeart/2005/8/layout/radial5"/>
    <dgm:cxn modelId="{5BF91359-3704-D044-B277-E2C603A05E03}" type="presParOf" srcId="{5EB9F906-CC4A-974A-B6E5-9BA498DE9DCC}" destId="{61BA01E3-CB7B-DF43-8F72-1EDE31EAF4CD}" srcOrd="1" destOrd="0" presId="urn:microsoft.com/office/officeart/2005/8/layout/radial5"/>
    <dgm:cxn modelId="{102E3A49-1607-954F-9049-26A68BDE8A2E}" type="presParOf" srcId="{61BA01E3-CB7B-DF43-8F72-1EDE31EAF4CD}" destId="{C5B10006-2A72-6E40-8CB2-093FE7224CFA}" srcOrd="0" destOrd="0" presId="urn:microsoft.com/office/officeart/2005/8/layout/radial5"/>
    <dgm:cxn modelId="{52E59835-6609-6A40-A2FC-018E2FE4628F}" type="presParOf" srcId="{5EB9F906-CC4A-974A-B6E5-9BA498DE9DCC}" destId="{86C66A82-8A47-D247-8118-59DA3809BF20}" srcOrd="2" destOrd="0" presId="urn:microsoft.com/office/officeart/2005/8/layout/radial5"/>
    <dgm:cxn modelId="{1F4279C0-9B9C-2747-AA89-9EA402EB6CBD}" type="presParOf" srcId="{5EB9F906-CC4A-974A-B6E5-9BA498DE9DCC}" destId="{EFF60B1A-8813-0240-835D-344D77620B37}" srcOrd="3" destOrd="0" presId="urn:microsoft.com/office/officeart/2005/8/layout/radial5"/>
    <dgm:cxn modelId="{3F6FFA71-E2D4-C041-98C6-37DB415769DF}" type="presParOf" srcId="{EFF60B1A-8813-0240-835D-344D77620B37}" destId="{7FB332DE-C529-BE4E-A20F-ADFA711980EC}" srcOrd="0" destOrd="0" presId="urn:microsoft.com/office/officeart/2005/8/layout/radial5"/>
    <dgm:cxn modelId="{76CDA206-A777-DA40-B012-7C654EFEDF54}" type="presParOf" srcId="{5EB9F906-CC4A-974A-B6E5-9BA498DE9DCC}" destId="{F0814FB0-01B6-294A-9139-9CAE1AE17185}" srcOrd="4" destOrd="0" presId="urn:microsoft.com/office/officeart/2005/8/layout/radial5"/>
    <dgm:cxn modelId="{AF4542E6-1D21-5E4C-A37E-ADFF7C16EA63}" type="presParOf" srcId="{5EB9F906-CC4A-974A-B6E5-9BA498DE9DCC}" destId="{5D5353C8-9229-1040-915B-D294E7E616C4}" srcOrd="5" destOrd="0" presId="urn:microsoft.com/office/officeart/2005/8/layout/radial5"/>
    <dgm:cxn modelId="{934BD6C7-51D0-4044-AB54-61F2A5011D8C}" type="presParOf" srcId="{5D5353C8-9229-1040-915B-D294E7E616C4}" destId="{C7298AA8-752E-D443-98ED-85D183B22317}" srcOrd="0" destOrd="0" presId="urn:microsoft.com/office/officeart/2005/8/layout/radial5"/>
    <dgm:cxn modelId="{91956F24-23B9-9F4C-B66A-750D55144634}" type="presParOf" srcId="{5EB9F906-CC4A-974A-B6E5-9BA498DE9DCC}" destId="{2F9228C7-3272-A143-B010-DDE1CEABCC81}" srcOrd="6" destOrd="0" presId="urn:microsoft.com/office/officeart/2005/8/layout/radial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6037A96B-B9BB-6740-BE84-A5BBCC52233C}" type="doc">
      <dgm:prSet loTypeId="urn:microsoft.com/office/officeart/2005/8/layout/radial5" loCatId="" qsTypeId="urn:microsoft.com/office/officeart/2005/8/quickstyle/simple4" qsCatId="simple" csTypeId="urn:microsoft.com/office/officeart/2005/8/colors/colorful5" csCatId="colorful" phldr="1"/>
      <dgm:spPr/>
      <dgm:t>
        <a:bodyPr/>
        <a:lstStyle/>
        <a:p>
          <a:endParaRPr lang="en-US"/>
        </a:p>
      </dgm:t>
    </dgm:pt>
    <dgm:pt modelId="{4114F539-831F-044C-AACE-2CC271AD0012}">
      <dgm:prSet phldrT="[Text]"/>
      <dgm:spPr/>
      <dgm:t>
        <a:bodyPr/>
        <a:lstStyle/>
        <a:p>
          <a:r>
            <a:rPr lang="en-US" b="1" dirty="0"/>
            <a:t>Directions Forward</a:t>
          </a:r>
        </a:p>
      </dgm:t>
    </dgm:pt>
    <dgm:pt modelId="{241341E0-39F8-4F44-B40A-CCC931CB8F0F}" type="parTrans" cxnId="{8CF046FE-C298-7B4C-8664-609B98B416B6}">
      <dgm:prSet/>
      <dgm:spPr/>
      <dgm:t>
        <a:bodyPr/>
        <a:lstStyle/>
        <a:p>
          <a:endParaRPr lang="en-US"/>
        </a:p>
      </dgm:t>
    </dgm:pt>
    <dgm:pt modelId="{7D7CF931-F71C-BB45-9226-D2E666629EDF}" type="sibTrans" cxnId="{8CF046FE-C298-7B4C-8664-609B98B416B6}">
      <dgm:prSet/>
      <dgm:spPr/>
      <dgm:t>
        <a:bodyPr/>
        <a:lstStyle/>
        <a:p>
          <a:endParaRPr lang="en-US"/>
        </a:p>
      </dgm:t>
    </dgm:pt>
    <dgm:pt modelId="{25BB0A3F-0455-A44C-A8B4-8F64615D5935}">
      <dgm:prSet phldrT="[Text]" custT="1"/>
      <dgm:spPr/>
      <dgm:t>
        <a:bodyPr/>
        <a:lstStyle/>
        <a:p>
          <a:r>
            <a:rPr lang="en-US" sz="1400" b="1" dirty="0"/>
            <a:t>Engage and empower the community</a:t>
          </a:r>
        </a:p>
      </dgm:t>
    </dgm:pt>
    <dgm:pt modelId="{FAAAE876-B4CB-3149-AB41-CEE37E89EE21}" type="parTrans" cxnId="{55809FCC-969D-A749-BD5F-EBDFD1EFBA76}">
      <dgm:prSet/>
      <dgm:spPr/>
      <dgm:t>
        <a:bodyPr/>
        <a:lstStyle/>
        <a:p>
          <a:endParaRPr lang="en-US" dirty="0"/>
        </a:p>
      </dgm:t>
    </dgm:pt>
    <dgm:pt modelId="{2D15781D-AAAC-2D40-92A8-BD3D9F584348}" type="sibTrans" cxnId="{55809FCC-969D-A749-BD5F-EBDFD1EFBA76}">
      <dgm:prSet/>
      <dgm:spPr/>
      <dgm:t>
        <a:bodyPr/>
        <a:lstStyle/>
        <a:p>
          <a:endParaRPr lang="en-US"/>
        </a:p>
      </dgm:t>
    </dgm:pt>
    <dgm:pt modelId="{1440E86E-3A94-0B4C-86AB-4EB27932F5FB}">
      <dgm:prSet phldrT="[Text]" custT="1"/>
      <dgm:spPr/>
      <dgm:t>
        <a:bodyPr/>
        <a:lstStyle/>
        <a:p>
          <a:r>
            <a:rPr lang="en-US" sz="1400" b="1" dirty="0"/>
            <a:t>Transparency  and Open Communication</a:t>
          </a:r>
        </a:p>
      </dgm:t>
    </dgm:pt>
    <dgm:pt modelId="{76B8953E-DDD4-2C4A-8EAC-750EE780BF82}" type="parTrans" cxnId="{2E4D9049-EC7B-B843-ADB2-17BEFE620173}">
      <dgm:prSet/>
      <dgm:spPr/>
      <dgm:t>
        <a:bodyPr/>
        <a:lstStyle/>
        <a:p>
          <a:endParaRPr lang="en-US" dirty="0"/>
        </a:p>
      </dgm:t>
    </dgm:pt>
    <dgm:pt modelId="{F8309DC6-0096-044C-8C60-E03A05EA578F}" type="sibTrans" cxnId="{2E4D9049-EC7B-B843-ADB2-17BEFE620173}">
      <dgm:prSet/>
      <dgm:spPr/>
      <dgm:t>
        <a:bodyPr/>
        <a:lstStyle/>
        <a:p>
          <a:endParaRPr lang="en-US"/>
        </a:p>
      </dgm:t>
    </dgm:pt>
    <dgm:pt modelId="{5A58DBBB-EBD2-6048-8916-0070A76D058F}">
      <dgm:prSet phldrT="[Text]" phldr="1"/>
      <dgm:spPr/>
      <dgm:t>
        <a:bodyPr/>
        <a:lstStyle/>
        <a:p>
          <a:endParaRPr lang="en-US"/>
        </a:p>
      </dgm:t>
    </dgm:pt>
    <dgm:pt modelId="{1CB3149A-D863-0346-9185-3CB4DBEEC482}" type="parTrans" cxnId="{95BD3A4C-1354-A840-AD3B-F7C7021D1399}">
      <dgm:prSet/>
      <dgm:spPr/>
      <dgm:t>
        <a:bodyPr/>
        <a:lstStyle/>
        <a:p>
          <a:endParaRPr lang="en-US"/>
        </a:p>
      </dgm:t>
    </dgm:pt>
    <dgm:pt modelId="{9D885A2C-4698-5E42-A8F1-51C75AC57BCB}" type="sibTrans" cxnId="{95BD3A4C-1354-A840-AD3B-F7C7021D1399}">
      <dgm:prSet/>
      <dgm:spPr/>
      <dgm:t>
        <a:bodyPr/>
        <a:lstStyle/>
        <a:p>
          <a:endParaRPr lang="en-US"/>
        </a:p>
      </dgm:t>
    </dgm:pt>
    <dgm:pt modelId="{DDCEA7C1-E85F-DF45-9C12-B0F0FC63E41A}">
      <dgm:prSet phldrT="[Text]" phldr="1"/>
      <dgm:spPr/>
      <dgm:t>
        <a:bodyPr/>
        <a:lstStyle/>
        <a:p>
          <a:endParaRPr lang="en-US"/>
        </a:p>
      </dgm:t>
    </dgm:pt>
    <dgm:pt modelId="{CAF3A8A6-2DC9-E44F-90C0-2CD370323974}" type="parTrans" cxnId="{62A976E0-733A-0948-8828-FA177F426AD1}">
      <dgm:prSet/>
      <dgm:spPr/>
      <dgm:t>
        <a:bodyPr/>
        <a:lstStyle/>
        <a:p>
          <a:endParaRPr lang="en-US"/>
        </a:p>
      </dgm:t>
    </dgm:pt>
    <dgm:pt modelId="{2E272DC6-EE94-5042-B321-BBBAC95E3186}" type="sibTrans" cxnId="{62A976E0-733A-0948-8828-FA177F426AD1}">
      <dgm:prSet/>
      <dgm:spPr/>
      <dgm:t>
        <a:bodyPr/>
        <a:lstStyle/>
        <a:p>
          <a:endParaRPr lang="en-US"/>
        </a:p>
      </dgm:t>
    </dgm:pt>
    <dgm:pt modelId="{1A601F46-38FE-7243-B623-C13E67E8A16C}">
      <dgm:prSet phldrT="[Text]" phldr="1"/>
      <dgm:spPr/>
      <dgm:t>
        <a:bodyPr/>
        <a:lstStyle/>
        <a:p>
          <a:endParaRPr lang="en-US"/>
        </a:p>
      </dgm:t>
    </dgm:pt>
    <dgm:pt modelId="{64268D79-349D-F245-BD52-48C2E7CAD886}" type="parTrans" cxnId="{D782A5CF-64B4-8140-AF3A-C060F99DC1EF}">
      <dgm:prSet/>
      <dgm:spPr/>
      <dgm:t>
        <a:bodyPr/>
        <a:lstStyle/>
        <a:p>
          <a:endParaRPr lang="en-US"/>
        </a:p>
      </dgm:t>
    </dgm:pt>
    <dgm:pt modelId="{EE5ECEE4-245A-8B42-AF20-1BC0C297D1A2}" type="sibTrans" cxnId="{D782A5CF-64B4-8140-AF3A-C060F99DC1EF}">
      <dgm:prSet/>
      <dgm:spPr/>
      <dgm:t>
        <a:bodyPr/>
        <a:lstStyle/>
        <a:p>
          <a:endParaRPr lang="en-US"/>
        </a:p>
      </dgm:t>
    </dgm:pt>
    <dgm:pt modelId="{070CD779-959D-3947-85CD-1976A2AE63E3}">
      <dgm:prSet phldrT="[Text]" phldr="1"/>
      <dgm:spPr/>
      <dgm:t>
        <a:bodyPr/>
        <a:lstStyle/>
        <a:p>
          <a:endParaRPr lang="en-US"/>
        </a:p>
      </dgm:t>
    </dgm:pt>
    <dgm:pt modelId="{31590DFE-9F78-714C-8E9B-DB7FD72A5B3F}" type="parTrans" cxnId="{9C1DF8CC-977D-FA40-92E5-2AEADBA3F142}">
      <dgm:prSet/>
      <dgm:spPr/>
      <dgm:t>
        <a:bodyPr/>
        <a:lstStyle/>
        <a:p>
          <a:endParaRPr lang="en-US"/>
        </a:p>
      </dgm:t>
    </dgm:pt>
    <dgm:pt modelId="{1B0811E1-6D2A-D949-8C17-7898B63D6821}" type="sibTrans" cxnId="{9C1DF8CC-977D-FA40-92E5-2AEADBA3F142}">
      <dgm:prSet/>
      <dgm:spPr/>
      <dgm:t>
        <a:bodyPr/>
        <a:lstStyle/>
        <a:p>
          <a:endParaRPr lang="en-US"/>
        </a:p>
      </dgm:t>
    </dgm:pt>
    <dgm:pt modelId="{6E15467A-6A48-2E4F-A416-25A19804D4DC}">
      <dgm:prSet phldrT="[Text]" phldr="1"/>
      <dgm:spPr/>
      <dgm:t>
        <a:bodyPr/>
        <a:lstStyle/>
        <a:p>
          <a:endParaRPr lang="en-US"/>
        </a:p>
      </dgm:t>
    </dgm:pt>
    <dgm:pt modelId="{9A4EA94A-D7A2-0848-AD01-E55DE145366F}" type="parTrans" cxnId="{2114F7A8-8523-6747-A877-4780A07D4D72}">
      <dgm:prSet/>
      <dgm:spPr/>
      <dgm:t>
        <a:bodyPr/>
        <a:lstStyle/>
        <a:p>
          <a:endParaRPr lang="en-US"/>
        </a:p>
      </dgm:t>
    </dgm:pt>
    <dgm:pt modelId="{855E8D94-91B7-DE45-969F-6AC77C28F2EA}" type="sibTrans" cxnId="{2114F7A8-8523-6747-A877-4780A07D4D72}">
      <dgm:prSet/>
      <dgm:spPr/>
      <dgm:t>
        <a:bodyPr/>
        <a:lstStyle/>
        <a:p>
          <a:endParaRPr lang="en-US"/>
        </a:p>
      </dgm:t>
    </dgm:pt>
    <dgm:pt modelId="{168FE511-4B8C-504D-8F82-EF37769C3202}">
      <dgm:prSet phldrT="[Text]" phldr="1"/>
      <dgm:spPr/>
      <dgm:t>
        <a:bodyPr/>
        <a:lstStyle/>
        <a:p>
          <a:endParaRPr lang="en-US"/>
        </a:p>
      </dgm:t>
    </dgm:pt>
    <dgm:pt modelId="{647941DC-78C1-544D-97C3-8458139C50E3}" type="parTrans" cxnId="{C7CDBBF4-5EA7-0644-8248-2146EC9AED19}">
      <dgm:prSet/>
      <dgm:spPr/>
      <dgm:t>
        <a:bodyPr/>
        <a:lstStyle/>
        <a:p>
          <a:endParaRPr lang="en-US"/>
        </a:p>
      </dgm:t>
    </dgm:pt>
    <dgm:pt modelId="{2A586B48-8F7B-D147-B91B-097CCFB9F1F1}" type="sibTrans" cxnId="{C7CDBBF4-5EA7-0644-8248-2146EC9AED19}">
      <dgm:prSet/>
      <dgm:spPr/>
      <dgm:t>
        <a:bodyPr/>
        <a:lstStyle/>
        <a:p>
          <a:endParaRPr lang="en-US"/>
        </a:p>
      </dgm:t>
    </dgm:pt>
    <dgm:pt modelId="{787D37D0-CF73-E845-81F3-DA59A2BBEB85}">
      <dgm:prSet custT="1"/>
      <dgm:spPr/>
      <dgm:t>
        <a:bodyPr/>
        <a:lstStyle/>
        <a:p>
          <a:r>
            <a:rPr lang="en-US" sz="1400" b="1" dirty="0"/>
            <a:t>Keep all aspects of the approach patient-centric</a:t>
          </a:r>
        </a:p>
      </dgm:t>
    </dgm:pt>
    <dgm:pt modelId="{DC69B167-8886-B646-A730-7A5483FB9717}" type="parTrans" cxnId="{57A41399-BD5F-FE4D-A1C1-B7ED6FC958A2}">
      <dgm:prSet/>
      <dgm:spPr/>
      <dgm:t>
        <a:bodyPr/>
        <a:lstStyle/>
        <a:p>
          <a:endParaRPr lang="en-US" dirty="0"/>
        </a:p>
      </dgm:t>
    </dgm:pt>
    <dgm:pt modelId="{AD649929-98A7-1246-BEBA-783916B2F68D}" type="sibTrans" cxnId="{57A41399-BD5F-FE4D-A1C1-B7ED6FC958A2}">
      <dgm:prSet/>
      <dgm:spPr/>
      <dgm:t>
        <a:bodyPr/>
        <a:lstStyle/>
        <a:p>
          <a:endParaRPr lang="en-US"/>
        </a:p>
      </dgm:t>
    </dgm:pt>
    <dgm:pt modelId="{EC320050-0332-7D4A-9A58-D3FB79E80F9F}">
      <dgm:prSet custT="1"/>
      <dgm:spPr/>
      <dgm:t>
        <a:bodyPr/>
        <a:lstStyle/>
        <a:p>
          <a:r>
            <a:rPr lang="en-US" sz="1400" b="1" dirty="0"/>
            <a:t>Commit resources to SCD and move forward</a:t>
          </a:r>
        </a:p>
      </dgm:t>
    </dgm:pt>
    <dgm:pt modelId="{46855776-6F71-C84D-8C60-BF5CD5996F30}" type="parTrans" cxnId="{078F1CDC-CA0D-9C44-88C1-D7A630783C85}">
      <dgm:prSet/>
      <dgm:spPr/>
      <dgm:t>
        <a:bodyPr/>
        <a:lstStyle/>
        <a:p>
          <a:endParaRPr lang="en-US" dirty="0"/>
        </a:p>
      </dgm:t>
    </dgm:pt>
    <dgm:pt modelId="{41FE6B59-E2B5-B548-AE59-A19BCB89B3AC}" type="sibTrans" cxnId="{078F1CDC-CA0D-9C44-88C1-D7A630783C85}">
      <dgm:prSet/>
      <dgm:spPr/>
      <dgm:t>
        <a:bodyPr/>
        <a:lstStyle/>
        <a:p>
          <a:endParaRPr lang="en-US"/>
        </a:p>
      </dgm:t>
    </dgm:pt>
    <dgm:pt modelId="{5EB9F906-CC4A-974A-B6E5-9BA498DE9DCC}" type="pres">
      <dgm:prSet presAssocID="{6037A96B-B9BB-6740-BE84-A5BBCC52233C}" presName="Name0" presStyleCnt="0">
        <dgm:presLayoutVars>
          <dgm:chMax val="1"/>
          <dgm:dir/>
          <dgm:animLvl val="ctr"/>
          <dgm:resizeHandles val="exact"/>
        </dgm:presLayoutVars>
      </dgm:prSet>
      <dgm:spPr/>
    </dgm:pt>
    <dgm:pt modelId="{2E18E5B4-3C70-4A42-84F5-A4430D96D283}" type="pres">
      <dgm:prSet presAssocID="{4114F539-831F-044C-AACE-2CC271AD0012}" presName="centerShape" presStyleLbl="node0" presStyleIdx="0" presStyleCnt="1"/>
      <dgm:spPr/>
    </dgm:pt>
    <dgm:pt modelId="{61BA01E3-CB7B-DF43-8F72-1EDE31EAF4CD}" type="pres">
      <dgm:prSet presAssocID="{FAAAE876-B4CB-3149-AB41-CEE37E89EE21}" presName="parTrans" presStyleLbl="sibTrans2D1" presStyleIdx="0" presStyleCnt="4"/>
      <dgm:spPr/>
    </dgm:pt>
    <dgm:pt modelId="{C5B10006-2A72-6E40-8CB2-093FE7224CFA}" type="pres">
      <dgm:prSet presAssocID="{FAAAE876-B4CB-3149-AB41-CEE37E89EE21}" presName="connectorText" presStyleLbl="sibTrans2D1" presStyleIdx="0" presStyleCnt="4"/>
      <dgm:spPr/>
    </dgm:pt>
    <dgm:pt modelId="{86C66A82-8A47-D247-8118-59DA3809BF20}" type="pres">
      <dgm:prSet presAssocID="{25BB0A3F-0455-A44C-A8B4-8F64615D5935}" presName="node" presStyleLbl="node1" presStyleIdx="0" presStyleCnt="4" custScaleX="107578">
        <dgm:presLayoutVars>
          <dgm:bulletEnabled val="1"/>
        </dgm:presLayoutVars>
      </dgm:prSet>
      <dgm:spPr/>
    </dgm:pt>
    <dgm:pt modelId="{EFF60B1A-8813-0240-835D-344D77620B37}" type="pres">
      <dgm:prSet presAssocID="{76B8953E-DDD4-2C4A-8EAC-750EE780BF82}" presName="parTrans" presStyleLbl="sibTrans2D1" presStyleIdx="1" presStyleCnt="4"/>
      <dgm:spPr/>
    </dgm:pt>
    <dgm:pt modelId="{7FB332DE-C529-BE4E-A20F-ADFA711980EC}" type="pres">
      <dgm:prSet presAssocID="{76B8953E-DDD4-2C4A-8EAC-750EE780BF82}" presName="connectorText" presStyleLbl="sibTrans2D1" presStyleIdx="1" presStyleCnt="4"/>
      <dgm:spPr/>
    </dgm:pt>
    <dgm:pt modelId="{F0814FB0-01B6-294A-9139-9CAE1AE17185}" type="pres">
      <dgm:prSet presAssocID="{1440E86E-3A94-0B4C-86AB-4EB27932F5FB}" presName="node" presStyleLbl="node1" presStyleIdx="1" presStyleCnt="4" custScaleX="128339">
        <dgm:presLayoutVars>
          <dgm:bulletEnabled val="1"/>
        </dgm:presLayoutVars>
      </dgm:prSet>
      <dgm:spPr/>
    </dgm:pt>
    <dgm:pt modelId="{5D5353C8-9229-1040-915B-D294E7E616C4}" type="pres">
      <dgm:prSet presAssocID="{DC69B167-8886-B646-A730-7A5483FB9717}" presName="parTrans" presStyleLbl="sibTrans2D1" presStyleIdx="2" presStyleCnt="4"/>
      <dgm:spPr/>
    </dgm:pt>
    <dgm:pt modelId="{C7298AA8-752E-D443-98ED-85D183B22317}" type="pres">
      <dgm:prSet presAssocID="{DC69B167-8886-B646-A730-7A5483FB9717}" presName="connectorText" presStyleLbl="sibTrans2D1" presStyleIdx="2" presStyleCnt="4"/>
      <dgm:spPr/>
    </dgm:pt>
    <dgm:pt modelId="{2F9228C7-3272-A143-B010-DDE1CEABCC81}" type="pres">
      <dgm:prSet presAssocID="{787D37D0-CF73-E845-81F3-DA59A2BBEB85}" presName="node" presStyleLbl="node1" presStyleIdx="2" presStyleCnt="4" custScaleX="107578">
        <dgm:presLayoutVars>
          <dgm:bulletEnabled val="1"/>
        </dgm:presLayoutVars>
      </dgm:prSet>
      <dgm:spPr/>
    </dgm:pt>
    <dgm:pt modelId="{EC4617FB-7CC4-0B44-AEB4-278DE3CD38F0}" type="pres">
      <dgm:prSet presAssocID="{46855776-6F71-C84D-8C60-BF5CD5996F30}" presName="parTrans" presStyleLbl="sibTrans2D1" presStyleIdx="3" presStyleCnt="4"/>
      <dgm:spPr/>
    </dgm:pt>
    <dgm:pt modelId="{A4CD9482-8B3D-6144-AAFA-5C567982C84B}" type="pres">
      <dgm:prSet presAssocID="{46855776-6F71-C84D-8C60-BF5CD5996F30}" presName="connectorText" presStyleLbl="sibTrans2D1" presStyleIdx="3" presStyleCnt="4"/>
      <dgm:spPr/>
    </dgm:pt>
    <dgm:pt modelId="{EA0D7238-951C-4A48-8CD0-081278DF4236}" type="pres">
      <dgm:prSet presAssocID="{EC320050-0332-7D4A-9A58-D3FB79E80F9F}" presName="node" presStyleLbl="node1" presStyleIdx="3" presStyleCnt="4" custScaleX="127574">
        <dgm:presLayoutVars>
          <dgm:bulletEnabled val="1"/>
        </dgm:presLayoutVars>
      </dgm:prSet>
      <dgm:spPr/>
    </dgm:pt>
  </dgm:ptLst>
  <dgm:cxnLst>
    <dgm:cxn modelId="{C61B8410-CD47-4E4A-9E64-2510F2AB60CD}" type="presOf" srcId="{46855776-6F71-C84D-8C60-BF5CD5996F30}" destId="{EC4617FB-7CC4-0B44-AEB4-278DE3CD38F0}" srcOrd="0" destOrd="0" presId="urn:microsoft.com/office/officeart/2005/8/layout/radial5"/>
    <dgm:cxn modelId="{3ECD7E20-889B-1742-9776-DBE447C99EC5}" type="presOf" srcId="{4114F539-831F-044C-AACE-2CC271AD0012}" destId="{2E18E5B4-3C70-4A42-84F5-A4430D96D283}" srcOrd="0" destOrd="0" presId="urn:microsoft.com/office/officeart/2005/8/layout/radial5"/>
    <dgm:cxn modelId="{C870D220-A4CF-B341-9B79-CA7C5A47568A}" type="presOf" srcId="{FAAAE876-B4CB-3149-AB41-CEE37E89EE21}" destId="{61BA01E3-CB7B-DF43-8F72-1EDE31EAF4CD}" srcOrd="0" destOrd="0" presId="urn:microsoft.com/office/officeart/2005/8/layout/radial5"/>
    <dgm:cxn modelId="{32853C28-3000-3E48-BB8B-693364DB5686}" type="presOf" srcId="{76B8953E-DDD4-2C4A-8EAC-750EE780BF82}" destId="{EFF60B1A-8813-0240-835D-344D77620B37}" srcOrd="0" destOrd="0" presId="urn:microsoft.com/office/officeart/2005/8/layout/radial5"/>
    <dgm:cxn modelId="{8C12192A-F0FD-304B-80D7-8A9F65C08774}" type="presOf" srcId="{DC69B167-8886-B646-A730-7A5483FB9717}" destId="{5D5353C8-9229-1040-915B-D294E7E616C4}" srcOrd="0" destOrd="0" presId="urn:microsoft.com/office/officeart/2005/8/layout/radial5"/>
    <dgm:cxn modelId="{2E4D9049-EC7B-B843-ADB2-17BEFE620173}" srcId="{4114F539-831F-044C-AACE-2CC271AD0012}" destId="{1440E86E-3A94-0B4C-86AB-4EB27932F5FB}" srcOrd="1" destOrd="0" parTransId="{76B8953E-DDD4-2C4A-8EAC-750EE780BF82}" sibTransId="{F8309DC6-0096-044C-8C60-E03A05EA578F}"/>
    <dgm:cxn modelId="{95BD3A4C-1354-A840-AD3B-F7C7021D1399}" srcId="{6037A96B-B9BB-6740-BE84-A5BBCC52233C}" destId="{5A58DBBB-EBD2-6048-8916-0070A76D058F}" srcOrd="1" destOrd="0" parTransId="{1CB3149A-D863-0346-9185-3CB4DBEEC482}" sibTransId="{9D885A2C-4698-5E42-A8F1-51C75AC57BCB}"/>
    <dgm:cxn modelId="{73062155-8179-7E45-91F3-FFFCD5DF89EF}" type="presOf" srcId="{76B8953E-DDD4-2C4A-8EAC-750EE780BF82}" destId="{7FB332DE-C529-BE4E-A20F-ADFA711980EC}" srcOrd="1" destOrd="0" presId="urn:microsoft.com/office/officeart/2005/8/layout/radial5"/>
    <dgm:cxn modelId="{3C9D1F57-6727-084F-A204-285EED0C15AA}" type="presOf" srcId="{46855776-6F71-C84D-8C60-BF5CD5996F30}" destId="{A4CD9482-8B3D-6144-AAFA-5C567982C84B}" srcOrd="1" destOrd="0" presId="urn:microsoft.com/office/officeart/2005/8/layout/radial5"/>
    <dgm:cxn modelId="{78E4C382-FFEE-1D4C-9DE5-F03F55ED9A82}" type="presOf" srcId="{EC320050-0332-7D4A-9A58-D3FB79E80F9F}" destId="{EA0D7238-951C-4A48-8CD0-081278DF4236}" srcOrd="0" destOrd="0" presId="urn:microsoft.com/office/officeart/2005/8/layout/radial5"/>
    <dgm:cxn modelId="{57A41399-BD5F-FE4D-A1C1-B7ED6FC958A2}" srcId="{4114F539-831F-044C-AACE-2CC271AD0012}" destId="{787D37D0-CF73-E845-81F3-DA59A2BBEB85}" srcOrd="2" destOrd="0" parTransId="{DC69B167-8886-B646-A730-7A5483FB9717}" sibTransId="{AD649929-98A7-1246-BEBA-783916B2F68D}"/>
    <dgm:cxn modelId="{1666779F-E888-9D45-9E33-93298D8B7739}" type="presOf" srcId="{787D37D0-CF73-E845-81F3-DA59A2BBEB85}" destId="{2F9228C7-3272-A143-B010-DDE1CEABCC81}" srcOrd="0" destOrd="0" presId="urn:microsoft.com/office/officeart/2005/8/layout/radial5"/>
    <dgm:cxn modelId="{2114F7A8-8523-6747-A877-4780A07D4D72}" srcId="{070CD779-959D-3947-85CD-1976A2AE63E3}" destId="{6E15467A-6A48-2E4F-A416-25A19804D4DC}" srcOrd="0" destOrd="0" parTransId="{9A4EA94A-D7A2-0848-AD01-E55DE145366F}" sibTransId="{855E8D94-91B7-DE45-969F-6AC77C28F2EA}"/>
    <dgm:cxn modelId="{F40046AE-AF68-B949-8F4F-FA9C11426D2C}" type="presOf" srcId="{6037A96B-B9BB-6740-BE84-A5BBCC52233C}" destId="{5EB9F906-CC4A-974A-B6E5-9BA498DE9DCC}" srcOrd="0" destOrd="0" presId="urn:microsoft.com/office/officeart/2005/8/layout/radial5"/>
    <dgm:cxn modelId="{EFCD32BD-4EB4-A340-B1A5-F9EED0FCFC3D}" type="presOf" srcId="{1440E86E-3A94-0B4C-86AB-4EB27932F5FB}" destId="{F0814FB0-01B6-294A-9139-9CAE1AE17185}" srcOrd="0" destOrd="0" presId="urn:microsoft.com/office/officeart/2005/8/layout/radial5"/>
    <dgm:cxn modelId="{1583EEC1-524E-5E42-8093-52EB0D6F4B2F}" type="presOf" srcId="{25BB0A3F-0455-A44C-A8B4-8F64615D5935}" destId="{86C66A82-8A47-D247-8118-59DA3809BF20}" srcOrd="0" destOrd="0" presId="urn:microsoft.com/office/officeart/2005/8/layout/radial5"/>
    <dgm:cxn modelId="{0D4DDDC3-0131-FB4F-99C2-C504B0643261}" type="presOf" srcId="{DC69B167-8886-B646-A730-7A5483FB9717}" destId="{C7298AA8-752E-D443-98ED-85D183B22317}" srcOrd="1" destOrd="0" presId="urn:microsoft.com/office/officeart/2005/8/layout/radial5"/>
    <dgm:cxn modelId="{55809FCC-969D-A749-BD5F-EBDFD1EFBA76}" srcId="{4114F539-831F-044C-AACE-2CC271AD0012}" destId="{25BB0A3F-0455-A44C-A8B4-8F64615D5935}" srcOrd="0" destOrd="0" parTransId="{FAAAE876-B4CB-3149-AB41-CEE37E89EE21}" sibTransId="{2D15781D-AAAC-2D40-92A8-BD3D9F584348}"/>
    <dgm:cxn modelId="{9C1DF8CC-977D-FA40-92E5-2AEADBA3F142}" srcId="{6037A96B-B9BB-6740-BE84-A5BBCC52233C}" destId="{070CD779-959D-3947-85CD-1976A2AE63E3}" srcOrd="2" destOrd="0" parTransId="{31590DFE-9F78-714C-8E9B-DB7FD72A5B3F}" sibTransId="{1B0811E1-6D2A-D949-8C17-7898B63D6821}"/>
    <dgm:cxn modelId="{D782A5CF-64B4-8140-AF3A-C060F99DC1EF}" srcId="{5A58DBBB-EBD2-6048-8916-0070A76D058F}" destId="{1A601F46-38FE-7243-B623-C13E67E8A16C}" srcOrd="1" destOrd="0" parTransId="{64268D79-349D-F245-BD52-48C2E7CAD886}" sibTransId="{EE5ECEE4-245A-8B42-AF20-1BC0C297D1A2}"/>
    <dgm:cxn modelId="{554F8ED7-EFE2-4C40-9766-AE1B26DB1C41}" type="presOf" srcId="{FAAAE876-B4CB-3149-AB41-CEE37E89EE21}" destId="{C5B10006-2A72-6E40-8CB2-093FE7224CFA}" srcOrd="1" destOrd="0" presId="urn:microsoft.com/office/officeart/2005/8/layout/radial5"/>
    <dgm:cxn modelId="{078F1CDC-CA0D-9C44-88C1-D7A630783C85}" srcId="{4114F539-831F-044C-AACE-2CC271AD0012}" destId="{EC320050-0332-7D4A-9A58-D3FB79E80F9F}" srcOrd="3" destOrd="0" parTransId="{46855776-6F71-C84D-8C60-BF5CD5996F30}" sibTransId="{41FE6B59-E2B5-B548-AE59-A19BCB89B3AC}"/>
    <dgm:cxn modelId="{62A976E0-733A-0948-8828-FA177F426AD1}" srcId="{5A58DBBB-EBD2-6048-8916-0070A76D058F}" destId="{DDCEA7C1-E85F-DF45-9C12-B0F0FC63E41A}" srcOrd="0" destOrd="0" parTransId="{CAF3A8A6-2DC9-E44F-90C0-2CD370323974}" sibTransId="{2E272DC6-EE94-5042-B321-BBBAC95E3186}"/>
    <dgm:cxn modelId="{C7CDBBF4-5EA7-0644-8248-2146EC9AED19}" srcId="{070CD779-959D-3947-85CD-1976A2AE63E3}" destId="{168FE511-4B8C-504D-8F82-EF37769C3202}" srcOrd="1" destOrd="0" parTransId="{647941DC-78C1-544D-97C3-8458139C50E3}" sibTransId="{2A586B48-8F7B-D147-B91B-097CCFB9F1F1}"/>
    <dgm:cxn modelId="{8CF046FE-C298-7B4C-8664-609B98B416B6}" srcId="{6037A96B-B9BB-6740-BE84-A5BBCC52233C}" destId="{4114F539-831F-044C-AACE-2CC271AD0012}" srcOrd="0" destOrd="0" parTransId="{241341E0-39F8-4F44-B40A-CCC931CB8F0F}" sibTransId="{7D7CF931-F71C-BB45-9226-D2E666629EDF}"/>
    <dgm:cxn modelId="{0769201D-50A9-E74E-B1FD-B1F7B1927A4E}" type="presParOf" srcId="{5EB9F906-CC4A-974A-B6E5-9BA498DE9DCC}" destId="{2E18E5B4-3C70-4A42-84F5-A4430D96D283}" srcOrd="0" destOrd="0" presId="urn:microsoft.com/office/officeart/2005/8/layout/radial5"/>
    <dgm:cxn modelId="{5BF91359-3704-D044-B277-E2C603A05E03}" type="presParOf" srcId="{5EB9F906-CC4A-974A-B6E5-9BA498DE9DCC}" destId="{61BA01E3-CB7B-DF43-8F72-1EDE31EAF4CD}" srcOrd="1" destOrd="0" presId="urn:microsoft.com/office/officeart/2005/8/layout/radial5"/>
    <dgm:cxn modelId="{102E3A49-1607-954F-9049-26A68BDE8A2E}" type="presParOf" srcId="{61BA01E3-CB7B-DF43-8F72-1EDE31EAF4CD}" destId="{C5B10006-2A72-6E40-8CB2-093FE7224CFA}" srcOrd="0" destOrd="0" presId="urn:microsoft.com/office/officeart/2005/8/layout/radial5"/>
    <dgm:cxn modelId="{52E59835-6609-6A40-A2FC-018E2FE4628F}" type="presParOf" srcId="{5EB9F906-CC4A-974A-B6E5-9BA498DE9DCC}" destId="{86C66A82-8A47-D247-8118-59DA3809BF20}" srcOrd="2" destOrd="0" presId="urn:microsoft.com/office/officeart/2005/8/layout/radial5"/>
    <dgm:cxn modelId="{1F4279C0-9B9C-2747-AA89-9EA402EB6CBD}" type="presParOf" srcId="{5EB9F906-CC4A-974A-B6E5-9BA498DE9DCC}" destId="{EFF60B1A-8813-0240-835D-344D77620B37}" srcOrd="3" destOrd="0" presId="urn:microsoft.com/office/officeart/2005/8/layout/radial5"/>
    <dgm:cxn modelId="{3F6FFA71-E2D4-C041-98C6-37DB415769DF}" type="presParOf" srcId="{EFF60B1A-8813-0240-835D-344D77620B37}" destId="{7FB332DE-C529-BE4E-A20F-ADFA711980EC}" srcOrd="0" destOrd="0" presId="urn:microsoft.com/office/officeart/2005/8/layout/radial5"/>
    <dgm:cxn modelId="{76CDA206-A777-DA40-B012-7C654EFEDF54}" type="presParOf" srcId="{5EB9F906-CC4A-974A-B6E5-9BA498DE9DCC}" destId="{F0814FB0-01B6-294A-9139-9CAE1AE17185}" srcOrd="4" destOrd="0" presId="urn:microsoft.com/office/officeart/2005/8/layout/radial5"/>
    <dgm:cxn modelId="{AF4542E6-1D21-5E4C-A37E-ADFF7C16EA63}" type="presParOf" srcId="{5EB9F906-CC4A-974A-B6E5-9BA498DE9DCC}" destId="{5D5353C8-9229-1040-915B-D294E7E616C4}" srcOrd="5" destOrd="0" presId="urn:microsoft.com/office/officeart/2005/8/layout/radial5"/>
    <dgm:cxn modelId="{934BD6C7-51D0-4044-AB54-61F2A5011D8C}" type="presParOf" srcId="{5D5353C8-9229-1040-915B-D294E7E616C4}" destId="{C7298AA8-752E-D443-98ED-85D183B22317}" srcOrd="0" destOrd="0" presId="urn:microsoft.com/office/officeart/2005/8/layout/radial5"/>
    <dgm:cxn modelId="{91956F24-23B9-9F4C-B66A-750D55144634}" type="presParOf" srcId="{5EB9F906-CC4A-974A-B6E5-9BA498DE9DCC}" destId="{2F9228C7-3272-A143-B010-DDE1CEABCC81}" srcOrd="6" destOrd="0" presId="urn:microsoft.com/office/officeart/2005/8/layout/radial5"/>
    <dgm:cxn modelId="{5105575C-5B49-CC4B-81A2-5125AF8F4B1C}" type="presParOf" srcId="{5EB9F906-CC4A-974A-B6E5-9BA498DE9DCC}" destId="{EC4617FB-7CC4-0B44-AEB4-278DE3CD38F0}" srcOrd="7" destOrd="0" presId="urn:microsoft.com/office/officeart/2005/8/layout/radial5"/>
    <dgm:cxn modelId="{23D3EF65-665B-AD4B-B7FF-D72B40DF3B7A}" type="presParOf" srcId="{EC4617FB-7CC4-0B44-AEB4-278DE3CD38F0}" destId="{A4CD9482-8B3D-6144-AAFA-5C567982C84B}" srcOrd="0" destOrd="0" presId="urn:microsoft.com/office/officeart/2005/8/layout/radial5"/>
    <dgm:cxn modelId="{79E05875-D65B-2A41-90A5-720B7FF4D94E}" type="presParOf" srcId="{5EB9F906-CC4A-974A-B6E5-9BA498DE9DCC}" destId="{EA0D7238-951C-4A48-8CD0-081278DF4236}" srcOrd="8" destOrd="0" presId="urn:microsoft.com/office/officeart/2005/8/layout/radial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EBEF2C-A176-4006-B4EA-973DC48A2A08}">
      <dsp:nvSpPr>
        <dsp:cNvPr id="0" name=""/>
        <dsp:cNvSpPr/>
      </dsp:nvSpPr>
      <dsp:spPr>
        <a:xfrm>
          <a:off x="4104797" y="911"/>
          <a:ext cx="2274429" cy="1137214"/>
        </a:xfrm>
        <a:prstGeom prst="roundRect">
          <a:avLst>
            <a:gd name="adj" fmla="val 10000"/>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2865" tIns="41910" rIns="62865" bIns="41910" numCol="1" spcCol="1270" anchor="ctr" anchorCtr="0">
          <a:noAutofit/>
        </a:bodyPr>
        <a:lstStyle/>
        <a:p>
          <a:pPr marL="0" lvl="0" indent="0" algn="ctr" defTabSz="1466850">
            <a:lnSpc>
              <a:spcPct val="90000"/>
            </a:lnSpc>
            <a:spcBef>
              <a:spcPct val="0"/>
            </a:spcBef>
            <a:spcAft>
              <a:spcPct val="35000"/>
            </a:spcAft>
            <a:buNone/>
          </a:pPr>
          <a:r>
            <a:rPr lang="en-US" sz="3300" kern="1200" dirty="0"/>
            <a:t>Information</a:t>
          </a:r>
        </a:p>
      </dsp:txBody>
      <dsp:txXfrm>
        <a:off x="4138105" y="34219"/>
        <a:ext cx="2207813" cy="1070598"/>
      </dsp:txXfrm>
    </dsp:sp>
    <dsp:sp modelId="{EB1D97EA-54B8-4F93-B7E3-0A4C7EF45339}">
      <dsp:nvSpPr>
        <dsp:cNvPr id="0" name=""/>
        <dsp:cNvSpPr/>
      </dsp:nvSpPr>
      <dsp:spPr>
        <a:xfrm>
          <a:off x="4332240" y="1138126"/>
          <a:ext cx="227442" cy="852911"/>
        </a:xfrm>
        <a:custGeom>
          <a:avLst/>
          <a:gdLst/>
          <a:ahLst/>
          <a:cxnLst/>
          <a:rect l="0" t="0" r="0" b="0"/>
          <a:pathLst>
            <a:path>
              <a:moveTo>
                <a:pt x="0" y="0"/>
              </a:moveTo>
              <a:lnTo>
                <a:pt x="0" y="852911"/>
              </a:lnTo>
              <a:lnTo>
                <a:pt x="227442" y="852911"/>
              </a:lnTo>
            </a:path>
          </a:pathLst>
        </a:custGeom>
        <a:noFill/>
        <a:ln w="15875"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909C1A6-C587-423D-8F5E-F842380960C0}">
      <dsp:nvSpPr>
        <dsp:cNvPr id="0" name=""/>
        <dsp:cNvSpPr/>
      </dsp:nvSpPr>
      <dsp:spPr>
        <a:xfrm>
          <a:off x="4559683" y="1422430"/>
          <a:ext cx="2682735" cy="1137214"/>
        </a:xfrm>
        <a:prstGeom prst="roundRect">
          <a:avLst>
            <a:gd name="adj" fmla="val 10000"/>
          </a:avLst>
        </a:prstGeom>
        <a:solidFill>
          <a:schemeClr val="lt1">
            <a:alpha val="90000"/>
            <a:hueOff val="0"/>
            <a:satOff val="0"/>
            <a:lumOff val="0"/>
            <a:alphaOff val="0"/>
          </a:schemeClr>
        </a:solidFill>
        <a:ln w="15875"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n-US" sz="1800" kern="1200" dirty="0"/>
            <a:t>The WHATS &amp; HOWS of Procedure</a:t>
          </a:r>
        </a:p>
      </dsp:txBody>
      <dsp:txXfrm>
        <a:off x="4592991" y="1455738"/>
        <a:ext cx="2616119" cy="1070598"/>
      </dsp:txXfrm>
    </dsp:sp>
    <dsp:sp modelId="{101AC7F6-71E9-4A77-9A54-DC4E66EC3D85}">
      <dsp:nvSpPr>
        <dsp:cNvPr id="0" name=""/>
        <dsp:cNvSpPr/>
      </dsp:nvSpPr>
      <dsp:spPr>
        <a:xfrm>
          <a:off x="4332240" y="1138126"/>
          <a:ext cx="227442" cy="2274429"/>
        </a:xfrm>
        <a:custGeom>
          <a:avLst/>
          <a:gdLst/>
          <a:ahLst/>
          <a:cxnLst/>
          <a:rect l="0" t="0" r="0" b="0"/>
          <a:pathLst>
            <a:path>
              <a:moveTo>
                <a:pt x="0" y="0"/>
              </a:moveTo>
              <a:lnTo>
                <a:pt x="0" y="2274429"/>
              </a:lnTo>
              <a:lnTo>
                <a:pt x="227442" y="2274429"/>
              </a:lnTo>
            </a:path>
          </a:pathLst>
        </a:custGeom>
        <a:noFill/>
        <a:ln w="15875"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BAE139F-B063-4D70-B9BA-0CB267D67272}">
      <dsp:nvSpPr>
        <dsp:cNvPr id="0" name=""/>
        <dsp:cNvSpPr/>
      </dsp:nvSpPr>
      <dsp:spPr>
        <a:xfrm>
          <a:off x="4559683" y="2843948"/>
          <a:ext cx="2682735" cy="1137214"/>
        </a:xfrm>
        <a:prstGeom prst="roundRect">
          <a:avLst>
            <a:gd name="adj" fmla="val 10000"/>
          </a:avLst>
        </a:prstGeom>
        <a:solidFill>
          <a:schemeClr val="lt1">
            <a:alpha val="90000"/>
            <a:hueOff val="0"/>
            <a:satOff val="0"/>
            <a:lumOff val="0"/>
            <a:alphaOff val="0"/>
          </a:schemeClr>
        </a:solidFill>
        <a:ln w="15875" cap="flat" cmpd="sng" algn="ctr">
          <a:solidFill>
            <a:schemeClr val="accent5">
              <a:hueOff val="-10661560"/>
              <a:satOff val="6060"/>
              <a:lumOff val="-500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n-US" sz="1800" kern="1200" dirty="0"/>
            <a:t>Track Record of Research</a:t>
          </a:r>
        </a:p>
      </dsp:txBody>
      <dsp:txXfrm>
        <a:off x="4592991" y="2877256"/>
        <a:ext cx="2616119" cy="1070598"/>
      </dsp:txXfrm>
    </dsp:sp>
    <dsp:sp modelId="{5AAF32EE-9556-42F2-8FBF-680C53F586B2}">
      <dsp:nvSpPr>
        <dsp:cNvPr id="0" name=""/>
        <dsp:cNvSpPr/>
      </dsp:nvSpPr>
      <dsp:spPr>
        <a:xfrm>
          <a:off x="4332240" y="1138126"/>
          <a:ext cx="227442" cy="3695948"/>
        </a:xfrm>
        <a:custGeom>
          <a:avLst/>
          <a:gdLst/>
          <a:ahLst/>
          <a:cxnLst/>
          <a:rect l="0" t="0" r="0" b="0"/>
          <a:pathLst>
            <a:path>
              <a:moveTo>
                <a:pt x="0" y="0"/>
              </a:moveTo>
              <a:lnTo>
                <a:pt x="0" y="3695948"/>
              </a:lnTo>
              <a:lnTo>
                <a:pt x="227442" y="3695948"/>
              </a:lnTo>
            </a:path>
          </a:pathLst>
        </a:custGeom>
        <a:noFill/>
        <a:ln w="15875"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FF239A0-AF35-45D6-A198-9EC4521AA2E4}">
      <dsp:nvSpPr>
        <dsp:cNvPr id="0" name=""/>
        <dsp:cNvSpPr/>
      </dsp:nvSpPr>
      <dsp:spPr>
        <a:xfrm>
          <a:off x="4559683" y="4265467"/>
          <a:ext cx="2682735" cy="1137214"/>
        </a:xfrm>
        <a:prstGeom prst="roundRect">
          <a:avLst>
            <a:gd name="adj" fmla="val 10000"/>
          </a:avLst>
        </a:prstGeom>
        <a:solidFill>
          <a:schemeClr val="lt1">
            <a:alpha val="90000"/>
            <a:hueOff val="0"/>
            <a:satOff val="0"/>
            <a:lumOff val="0"/>
            <a:alphaOff val="0"/>
          </a:schemeClr>
        </a:solidFill>
        <a:ln w="15875" cap="flat" cmpd="sng" algn="ctr">
          <a:solidFill>
            <a:schemeClr val="accent5">
              <a:hueOff val="-21323121"/>
              <a:satOff val="12119"/>
              <a:lumOff val="-1000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n-US" sz="1800" kern="1200" dirty="0"/>
            <a:t>Inter-Patient Variability</a:t>
          </a:r>
        </a:p>
      </dsp:txBody>
      <dsp:txXfrm>
        <a:off x="4592991" y="4298775"/>
        <a:ext cx="2616119" cy="107059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EBEF2C-A176-4006-B4EA-973DC48A2A08}">
      <dsp:nvSpPr>
        <dsp:cNvPr id="0" name=""/>
        <dsp:cNvSpPr/>
      </dsp:nvSpPr>
      <dsp:spPr>
        <a:xfrm>
          <a:off x="3069427" y="738"/>
          <a:ext cx="1800705" cy="900352"/>
        </a:xfrm>
        <a:prstGeom prst="roundRect">
          <a:avLst>
            <a:gd name="adj" fmla="val 10000"/>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33020" rIns="49530" bIns="33020" numCol="1" spcCol="1270" anchor="ctr" anchorCtr="0">
          <a:noAutofit/>
        </a:bodyPr>
        <a:lstStyle/>
        <a:p>
          <a:pPr marL="0" lvl="0" indent="0" algn="ctr" defTabSz="1155700">
            <a:lnSpc>
              <a:spcPct val="90000"/>
            </a:lnSpc>
            <a:spcBef>
              <a:spcPct val="0"/>
            </a:spcBef>
            <a:spcAft>
              <a:spcPct val="35000"/>
            </a:spcAft>
            <a:buNone/>
          </a:pPr>
          <a:r>
            <a:rPr lang="en-US" sz="2600" kern="1200" dirty="0"/>
            <a:t>Information</a:t>
          </a:r>
        </a:p>
      </dsp:txBody>
      <dsp:txXfrm>
        <a:off x="3095797" y="27108"/>
        <a:ext cx="1747965" cy="847612"/>
      </dsp:txXfrm>
    </dsp:sp>
    <dsp:sp modelId="{EB1D97EA-54B8-4F93-B7E3-0A4C7EF45339}">
      <dsp:nvSpPr>
        <dsp:cNvPr id="0" name=""/>
        <dsp:cNvSpPr/>
      </dsp:nvSpPr>
      <dsp:spPr>
        <a:xfrm>
          <a:off x="3249498" y="901091"/>
          <a:ext cx="180070" cy="675264"/>
        </a:xfrm>
        <a:custGeom>
          <a:avLst/>
          <a:gdLst/>
          <a:ahLst/>
          <a:cxnLst/>
          <a:rect l="0" t="0" r="0" b="0"/>
          <a:pathLst>
            <a:path>
              <a:moveTo>
                <a:pt x="0" y="0"/>
              </a:moveTo>
              <a:lnTo>
                <a:pt x="0" y="675264"/>
              </a:lnTo>
              <a:lnTo>
                <a:pt x="180070" y="675264"/>
              </a:lnTo>
            </a:path>
          </a:pathLst>
        </a:custGeom>
        <a:noFill/>
        <a:ln w="15875"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909C1A6-C587-423D-8F5E-F842380960C0}">
      <dsp:nvSpPr>
        <dsp:cNvPr id="0" name=""/>
        <dsp:cNvSpPr/>
      </dsp:nvSpPr>
      <dsp:spPr>
        <a:xfrm>
          <a:off x="3429568" y="1126179"/>
          <a:ext cx="2123968" cy="900352"/>
        </a:xfrm>
        <a:prstGeom prst="roundRect">
          <a:avLst>
            <a:gd name="adj" fmla="val 10000"/>
          </a:avLst>
        </a:prstGeom>
        <a:solidFill>
          <a:schemeClr val="lt1">
            <a:alpha val="90000"/>
            <a:hueOff val="0"/>
            <a:satOff val="0"/>
            <a:lumOff val="0"/>
            <a:alphaOff val="0"/>
          </a:schemeClr>
        </a:solidFill>
        <a:ln w="15875"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n-US" sz="1800" kern="1200" dirty="0"/>
            <a:t>The WHATS &amp; HOWS of Procedure</a:t>
          </a:r>
        </a:p>
      </dsp:txBody>
      <dsp:txXfrm>
        <a:off x="3455938" y="1152549"/>
        <a:ext cx="2071228" cy="847612"/>
      </dsp:txXfrm>
    </dsp:sp>
    <dsp:sp modelId="{101AC7F6-71E9-4A77-9A54-DC4E66EC3D85}">
      <dsp:nvSpPr>
        <dsp:cNvPr id="0" name=""/>
        <dsp:cNvSpPr/>
      </dsp:nvSpPr>
      <dsp:spPr>
        <a:xfrm>
          <a:off x="3249498" y="901091"/>
          <a:ext cx="180070" cy="1800705"/>
        </a:xfrm>
        <a:custGeom>
          <a:avLst/>
          <a:gdLst/>
          <a:ahLst/>
          <a:cxnLst/>
          <a:rect l="0" t="0" r="0" b="0"/>
          <a:pathLst>
            <a:path>
              <a:moveTo>
                <a:pt x="0" y="0"/>
              </a:moveTo>
              <a:lnTo>
                <a:pt x="0" y="1800705"/>
              </a:lnTo>
              <a:lnTo>
                <a:pt x="180070" y="1800705"/>
              </a:lnTo>
            </a:path>
          </a:pathLst>
        </a:custGeom>
        <a:noFill/>
        <a:ln w="15875"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BAE139F-B063-4D70-B9BA-0CB267D67272}">
      <dsp:nvSpPr>
        <dsp:cNvPr id="0" name=""/>
        <dsp:cNvSpPr/>
      </dsp:nvSpPr>
      <dsp:spPr>
        <a:xfrm>
          <a:off x="3429568" y="2251620"/>
          <a:ext cx="2123968" cy="900352"/>
        </a:xfrm>
        <a:prstGeom prst="roundRect">
          <a:avLst>
            <a:gd name="adj" fmla="val 10000"/>
          </a:avLst>
        </a:prstGeom>
        <a:solidFill>
          <a:schemeClr val="lt1">
            <a:alpha val="90000"/>
            <a:hueOff val="0"/>
            <a:satOff val="0"/>
            <a:lumOff val="0"/>
            <a:alphaOff val="0"/>
          </a:schemeClr>
        </a:solidFill>
        <a:ln w="15875" cap="flat" cmpd="sng" algn="ctr">
          <a:solidFill>
            <a:schemeClr val="accent5">
              <a:hueOff val="-3553854"/>
              <a:satOff val="2020"/>
              <a:lumOff val="-166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n-US" sz="1800" kern="1200" dirty="0"/>
            <a:t>Track Record of Research</a:t>
          </a:r>
        </a:p>
      </dsp:txBody>
      <dsp:txXfrm>
        <a:off x="3455938" y="2277990"/>
        <a:ext cx="2071228" cy="847612"/>
      </dsp:txXfrm>
    </dsp:sp>
    <dsp:sp modelId="{5AAF32EE-9556-42F2-8FBF-680C53F586B2}">
      <dsp:nvSpPr>
        <dsp:cNvPr id="0" name=""/>
        <dsp:cNvSpPr/>
      </dsp:nvSpPr>
      <dsp:spPr>
        <a:xfrm>
          <a:off x="3249498" y="901091"/>
          <a:ext cx="180070" cy="2926146"/>
        </a:xfrm>
        <a:custGeom>
          <a:avLst/>
          <a:gdLst/>
          <a:ahLst/>
          <a:cxnLst/>
          <a:rect l="0" t="0" r="0" b="0"/>
          <a:pathLst>
            <a:path>
              <a:moveTo>
                <a:pt x="0" y="0"/>
              </a:moveTo>
              <a:lnTo>
                <a:pt x="0" y="2926146"/>
              </a:lnTo>
              <a:lnTo>
                <a:pt x="180070" y="2926146"/>
              </a:lnTo>
            </a:path>
          </a:pathLst>
        </a:custGeom>
        <a:noFill/>
        <a:ln w="15875"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FF239A0-AF35-45D6-A198-9EC4521AA2E4}">
      <dsp:nvSpPr>
        <dsp:cNvPr id="0" name=""/>
        <dsp:cNvSpPr/>
      </dsp:nvSpPr>
      <dsp:spPr>
        <a:xfrm>
          <a:off x="3429568" y="3377061"/>
          <a:ext cx="2123968" cy="900352"/>
        </a:xfrm>
        <a:prstGeom prst="roundRect">
          <a:avLst>
            <a:gd name="adj" fmla="val 10000"/>
          </a:avLst>
        </a:prstGeom>
        <a:solidFill>
          <a:schemeClr val="lt1">
            <a:alpha val="90000"/>
            <a:hueOff val="0"/>
            <a:satOff val="0"/>
            <a:lumOff val="0"/>
            <a:alphaOff val="0"/>
          </a:schemeClr>
        </a:solidFill>
        <a:ln w="15875" cap="flat" cmpd="sng" algn="ctr">
          <a:solidFill>
            <a:schemeClr val="accent5">
              <a:hueOff val="-7107707"/>
              <a:satOff val="4040"/>
              <a:lumOff val="-333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n-US" sz="1800" kern="1200" dirty="0"/>
            <a:t>Inter-Patient Variability</a:t>
          </a:r>
        </a:p>
      </dsp:txBody>
      <dsp:txXfrm>
        <a:off x="3455938" y="3403431"/>
        <a:ext cx="2071228" cy="847612"/>
      </dsp:txXfrm>
    </dsp:sp>
    <dsp:sp modelId="{6DC10E1B-D6FF-4532-99F9-1D3A1F7D1409}">
      <dsp:nvSpPr>
        <dsp:cNvPr id="0" name=""/>
        <dsp:cNvSpPr/>
      </dsp:nvSpPr>
      <dsp:spPr>
        <a:xfrm>
          <a:off x="5643572" y="738"/>
          <a:ext cx="1800705" cy="900352"/>
        </a:xfrm>
        <a:prstGeom prst="roundRect">
          <a:avLst>
            <a:gd name="adj" fmla="val 10000"/>
          </a:avLst>
        </a:prstGeom>
        <a:solidFill>
          <a:schemeClr val="accent5">
            <a:hueOff val="-21323121"/>
            <a:satOff val="12119"/>
            <a:lumOff val="-1000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33020" rIns="49530" bIns="33020" numCol="1" spcCol="1270" anchor="ctr" anchorCtr="0">
          <a:noAutofit/>
        </a:bodyPr>
        <a:lstStyle/>
        <a:p>
          <a:pPr marL="0" lvl="0" indent="0" algn="ctr" defTabSz="1155700">
            <a:lnSpc>
              <a:spcPct val="90000"/>
            </a:lnSpc>
            <a:spcBef>
              <a:spcPct val="0"/>
            </a:spcBef>
            <a:spcAft>
              <a:spcPct val="35000"/>
            </a:spcAft>
            <a:buNone/>
          </a:pPr>
          <a:r>
            <a:rPr lang="en-US" sz="2600" kern="1200" dirty="0"/>
            <a:t>Concerns</a:t>
          </a:r>
        </a:p>
      </dsp:txBody>
      <dsp:txXfrm>
        <a:off x="5669942" y="27108"/>
        <a:ext cx="1747965" cy="847612"/>
      </dsp:txXfrm>
    </dsp:sp>
    <dsp:sp modelId="{5B5A3FA6-5205-447F-81C3-74394DD78937}">
      <dsp:nvSpPr>
        <dsp:cNvPr id="0" name=""/>
        <dsp:cNvSpPr/>
      </dsp:nvSpPr>
      <dsp:spPr>
        <a:xfrm>
          <a:off x="5823642" y="901091"/>
          <a:ext cx="180070" cy="675264"/>
        </a:xfrm>
        <a:custGeom>
          <a:avLst/>
          <a:gdLst/>
          <a:ahLst/>
          <a:cxnLst/>
          <a:rect l="0" t="0" r="0" b="0"/>
          <a:pathLst>
            <a:path>
              <a:moveTo>
                <a:pt x="0" y="0"/>
              </a:moveTo>
              <a:lnTo>
                <a:pt x="0" y="675264"/>
              </a:lnTo>
              <a:lnTo>
                <a:pt x="180070" y="675264"/>
              </a:lnTo>
            </a:path>
          </a:pathLst>
        </a:custGeom>
        <a:noFill/>
        <a:ln w="15875"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D76F272-7890-48E6-8E7E-585A2D8865B2}">
      <dsp:nvSpPr>
        <dsp:cNvPr id="0" name=""/>
        <dsp:cNvSpPr/>
      </dsp:nvSpPr>
      <dsp:spPr>
        <a:xfrm>
          <a:off x="6003713" y="1126179"/>
          <a:ext cx="2274075" cy="900352"/>
        </a:xfrm>
        <a:prstGeom prst="roundRect">
          <a:avLst>
            <a:gd name="adj" fmla="val 10000"/>
          </a:avLst>
        </a:prstGeom>
        <a:solidFill>
          <a:schemeClr val="lt1">
            <a:alpha val="90000"/>
            <a:hueOff val="0"/>
            <a:satOff val="0"/>
            <a:lumOff val="0"/>
            <a:alphaOff val="0"/>
          </a:schemeClr>
        </a:solidFill>
        <a:ln w="15875" cap="flat" cmpd="sng" algn="ctr">
          <a:solidFill>
            <a:schemeClr val="accent5">
              <a:hueOff val="-10661560"/>
              <a:satOff val="6060"/>
              <a:lumOff val="-500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n-US" sz="1800" kern="1200" dirty="0"/>
            <a:t>Uncertainty of Risks and Long Term Impact</a:t>
          </a:r>
        </a:p>
      </dsp:txBody>
      <dsp:txXfrm>
        <a:off x="6030083" y="1152549"/>
        <a:ext cx="2221335" cy="847612"/>
      </dsp:txXfrm>
    </dsp:sp>
    <dsp:sp modelId="{93D5A015-899C-4F77-A4A4-534C5FDEC03A}">
      <dsp:nvSpPr>
        <dsp:cNvPr id="0" name=""/>
        <dsp:cNvSpPr/>
      </dsp:nvSpPr>
      <dsp:spPr>
        <a:xfrm>
          <a:off x="5823642" y="901091"/>
          <a:ext cx="180070" cy="1800705"/>
        </a:xfrm>
        <a:custGeom>
          <a:avLst/>
          <a:gdLst/>
          <a:ahLst/>
          <a:cxnLst/>
          <a:rect l="0" t="0" r="0" b="0"/>
          <a:pathLst>
            <a:path>
              <a:moveTo>
                <a:pt x="0" y="0"/>
              </a:moveTo>
              <a:lnTo>
                <a:pt x="0" y="1800705"/>
              </a:lnTo>
              <a:lnTo>
                <a:pt x="180070" y="1800705"/>
              </a:lnTo>
            </a:path>
          </a:pathLst>
        </a:custGeom>
        <a:noFill/>
        <a:ln w="15875"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92A108B-3DB5-40BF-9517-74218FF0F37A}">
      <dsp:nvSpPr>
        <dsp:cNvPr id="0" name=""/>
        <dsp:cNvSpPr/>
      </dsp:nvSpPr>
      <dsp:spPr>
        <a:xfrm>
          <a:off x="6003713" y="2251620"/>
          <a:ext cx="2123968" cy="900352"/>
        </a:xfrm>
        <a:prstGeom prst="roundRect">
          <a:avLst>
            <a:gd name="adj" fmla="val 10000"/>
          </a:avLst>
        </a:prstGeom>
        <a:solidFill>
          <a:schemeClr val="lt1">
            <a:alpha val="90000"/>
            <a:hueOff val="0"/>
            <a:satOff val="0"/>
            <a:lumOff val="0"/>
            <a:alphaOff val="0"/>
          </a:schemeClr>
        </a:solidFill>
        <a:ln w="15875" cap="flat" cmpd="sng" algn="ctr">
          <a:solidFill>
            <a:schemeClr val="accent5">
              <a:hueOff val="-14215414"/>
              <a:satOff val="8079"/>
              <a:lumOff val="-666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n-US" sz="1800" kern="1200" dirty="0"/>
            <a:t>Intent and Transparency of Researchers</a:t>
          </a:r>
        </a:p>
      </dsp:txBody>
      <dsp:txXfrm>
        <a:off x="6030083" y="2277990"/>
        <a:ext cx="2071228" cy="847612"/>
      </dsp:txXfrm>
    </dsp:sp>
    <dsp:sp modelId="{D965EEDD-6034-4921-BF64-AFC66D5FEAE8}">
      <dsp:nvSpPr>
        <dsp:cNvPr id="0" name=""/>
        <dsp:cNvSpPr/>
      </dsp:nvSpPr>
      <dsp:spPr>
        <a:xfrm>
          <a:off x="5823642" y="901091"/>
          <a:ext cx="180070" cy="2926146"/>
        </a:xfrm>
        <a:custGeom>
          <a:avLst/>
          <a:gdLst/>
          <a:ahLst/>
          <a:cxnLst/>
          <a:rect l="0" t="0" r="0" b="0"/>
          <a:pathLst>
            <a:path>
              <a:moveTo>
                <a:pt x="0" y="0"/>
              </a:moveTo>
              <a:lnTo>
                <a:pt x="0" y="2926146"/>
              </a:lnTo>
              <a:lnTo>
                <a:pt x="180070" y="2926146"/>
              </a:lnTo>
            </a:path>
          </a:pathLst>
        </a:custGeom>
        <a:noFill/>
        <a:ln w="15875"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977F7A4-E54A-44D3-8ACD-E7D6E70EDAAE}">
      <dsp:nvSpPr>
        <dsp:cNvPr id="0" name=""/>
        <dsp:cNvSpPr/>
      </dsp:nvSpPr>
      <dsp:spPr>
        <a:xfrm>
          <a:off x="6003713" y="3377061"/>
          <a:ext cx="2123968" cy="900352"/>
        </a:xfrm>
        <a:prstGeom prst="roundRect">
          <a:avLst>
            <a:gd name="adj" fmla="val 10000"/>
          </a:avLst>
        </a:prstGeom>
        <a:solidFill>
          <a:schemeClr val="lt1">
            <a:alpha val="90000"/>
            <a:hueOff val="0"/>
            <a:satOff val="0"/>
            <a:lumOff val="0"/>
            <a:alphaOff val="0"/>
          </a:schemeClr>
        </a:solidFill>
        <a:ln w="15875" cap="flat" cmpd="sng" algn="ctr">
          <a:solidFill>
            <a:schemeClr val="accent5">
              <a:hueOff val="-17769267"/>
              <a:satOff val="10099"/>
              <a:lumOff val="-833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n-US" sz="1800" kern="1200" dirty="0"/>
            <a:t>Trial Involvement Burden</a:t>
          </a:r>
        </a:p>
      </dsp:txBody>
      <dsp:txXfrm>
        <a:off x="6030083" y="3403431"/>
        <a:ext cx="2071228" cy="847612"/>
      </dsp:txXfrm>
    </dsp:sp>
    <dsp:sp modelId="{E5697ADC-8D3B-4E8D-A96E-AE18ED166182}">
      <dsp:nvSpPr>
        <dsp:cNvPr id="0" name=""/>
        <dsp:cNvSpPr/>
      </dsp:nvSpPr>
      <dsp:spPr>
        <a:xfrm>
          <a:off x="5823642" y="901091"/>
          <a:ext cx="180070" cy="4051587"/>
        </a:xfrm>
        <a:custGeom>
          <a:avLst/>
          <a:gdLst/>
          <a:ahLst/>
          <a:cxnLst/>
          <a:rect l="0" t="0" r="0" b="0"/>
          <a:pathLst>
            <a:path>
              <a:moveTo>
                <a:pt x="0" y="0"/>
              </a:moveTo>
              <a:lnTo>
                <a:pt x="0" y="4051587"/>
              </a:lnTo>
              <a:lnTo>
                <a:pt x="180070" y="4051587"/>
              </a:lnTo>
            </a:path>
          </a:pathLst>
        </a:custGeom>
        <a:noFill/>
        <a:ln w="15875"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EC86C64-8A37-49EA-B593-C39A385883C8}">
      <dsp:nvSpPr>
        <dsp:cNvPr id="0" name=""/>
        <dsp:cNvSpPr/>
      </dsp:nvSpPr>
      <dsp:spPr>
        <a:xfrm>
          <a:off x="6003713" y="4502502"/>
          <a:ext cx="2123968" cy="900352"/>
        </a:xfrm>
        <a:prstGeom prst="roundRect">
          <a:avLst>
            <a:gd name="adj" fmla="val 10000"/>
          </a:avLst>
        </a:prstGeom>
        <a:solidFill>
          <a:schemeClr val="lt1">
            <a:alpha val="90000"/>
            <a:hueOff val="0"/>
            <a:satOff val="0"/>
            <a:lumOff val="0"/>
            <a:alphaOff val="0"/>
          </a:schemeClr>
        </a:solidFill>
        <a:ln w="15875" cap="flat" cmpd="sng" algn="ctr">
          <a:solidFill>
            <a:schemeClr val="accent5">
              <a:hueOff val="-21323121"/>
              <a:satOff val="12119"/>
              <a:lumOff val="-1000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n-US" sz="1800" kern="1200" dirty="0"/>
            <a:t>Cost and Access </a:t>
          </a:r>
        </a:p>
      </dsp:txBody>
      <dsp:txXfrm>
        <a:off x="6030083" y="4528872"/>
        <a:ext cx="2071228" cy="84761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EBEF2C-A176-4006-B4EA-973DC48A2A08}">
      <dsp:nvSpPr>
        <dsp:cNvPr id="0" name=""/>
        <dsp:cNvSpPr/>
      </dsp:nvSpPr>
      <dsp:spPr>
        <a:xfrm>
          <a:off x="1782355" y="738"/>
          <a:ext cx="1800705" cy="900352"/>
        </a:xfrm>
        <a:prstGeom prst="roundRect">
          <a:avLst>
            <a:gd name="adj" fmla="val 10000"/>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33020" rIns="49530" bIns="33020" numCol="1" spcCol="1270" anchor="ctr" anchorCtr="0">
          <a:noAutofit/>
        </a:bodyPr>
        <a:lstStyle/>
        <a:p>
          <a:pPr marL="0" lvl="0" indent="0" algn="ctr" defTabSz="1155700">
            <a:lnSpc>
              <a:spcPct val="90000"/>
            </a:lnSpc>
            <a:spcBef>
              <a:spcPct val="0"/>
            </a:spcBef>
            <a:spcAft>
              <a:spcPct val="35000"/>
            </a:spcAft>
            <a:buNone/>
          </a:pPr>
          <a:r>
            <a:rPr lang="en-US" sz="2600" kern="1200" dirty="0"/>
            <a:t>Information</a:t>
          </a:r>
        </a:p>
      </dsp:txBody>
      <dsp:txXfrm>
        <a:off x="1808725" y="27108"/>
        <a:ext cx="1747965" cy="847612"/>
      </dsp:txXfrm>
    </dsp:sp>
    <dsp:sp modelId="{EB1D97EA-54B8-4F93-B7E3-0A4C7EF45339}">
      <dsp:nvSpPr>
        <dsp:cNvPr id="0" name=""/>
        <dsp:cNvSpPr/>
      </dsp:nvSpPr>
      <dsp:spPr>
        <a:xfrm>
          <a:off x="1962425" y="901091"/>
          <a:ext cx="180070" cy="675264"/>
        </a:xfrm>
        <a:custGeom>
          <a:avLst/>
          <a:gdLst/>
          <a:ahLst/>
          <a:cxnLst/>
          <a:rect l="0" t="0" r="0" b="0"/>
          <a:pathLst>
            <a:path>
              <a:moveTo>
                <a:pt x="0" y="0"/>
              </a:moveTo>
              <a:lnTo>
                <a:pt x="0" y="675264"/>
              </a:lnTo>
              <a:lnTo>
                <a:pt x="180070" y="675264"/>
              </a:lnTo>
            </a:path>
          </a:pathLst>
        </a:custGeom>
        <a:noFill/>
        <a:ln w="15875"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909C1A6-C587-423D-8F5E-F842380960C0}">
      <dsp:nvSpPr>
        <dsp:cNvPr id="0" name=""/>
        <dsp:cNvSpPr/>
      </dsp:nvSpPr>
      <dsp:spPr>
        <a:xfrm>
          <a:off x="2142496" y="1126179"/>
          <a:ext cx="2123968" cy="900352"/>
        </a:xfrm>
        <a:prstGeom prst="roundRect">
          <a:avLst>
            <a:gd name="adj" fmla="val 10000"/>
          </a:avLst>
        </a:prstGeom>
        <a:solidFill>
          <a:schemeClr val="lt1">
            <a:alpha val="90000"/>
            <a:hueOff val="0"/>
            <a:satOff val="0"/>
            <a:lumOff val="0"/>
            <a:alphaOff val="0"/>
          </a:schemeClr>
        </a:solidFill>
        <a:ln w="15875"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n-US" sz="1800" kern="1200" dirty="0"/>
            <a:t>The WHATS &amp; HOWS of Procedure</a:t>
          </a:r>
        </a:p>
      </dsp:txBody>
      <dsp:txXfrm>
        <a:off x="2168866" y="1152549"/>
        <a:ext cx="2071228" cy="847612"/>
      </dsp:txXfrm>
    </dsp:sp>
    <dsp:sp modelId="{101AC7F6-71E9-4A77-9A54-DC4E66EC3D85}">
      <dsp:nvSpPr>
        <dsp:cNvPr id="0" name=""/>
        <dsp:cNvSpPr/>
      </dsp:nvSpPr>
      <dsp:spPr>
        <a:xfrm>
          <a:off x="1962425" y="901091"/>
          <a:ext cx="180070" cy="1800705"/>
        </a:xfrm>
        <a:custGeom>
          <a:avLst/>
          <a:gdLst/>
          <a:ahLst/>
          <a:cxnLst/>
          <a:rect l="0" t="0" r="0" b="0"/>
          <a:pathLst>
            <a:path>
              <a:moveTo>
                <a:pt x="0" y="0"/>
              </a:moveTo>
              <a:lnTo>
                <a:pt x="0" y="1800705"/>
              </a:lnTo>
              <a:lnTo>
                <a:pt x="180070" y="1800705"/>
              </a:lnTo>
            </a:path>
          </a:pathLst>
        </a:custGeom>
        <a:noFill/>
        <a:ln w="15875"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BAE139F-B063-4D70-B9BA-0CB267D67272}">
      <dsp:nvSpPr>
        <dsp:cNvPr id="0" name=""/>
        <dsp:cNvSpPr/>
      </dsp:nvSpPr>
      <dsp:spPr>
        <a:xfrm>
          <a:off x="2142496" y="2251620"/>
          <a:ext cx="2123968" cy="900352"/>
        </a:xfrm>
        <a:prstGeom prst="roundRect">
          <a:avLst>
            <a:gd name="adj" fmla="val 10000"/>
          </a:avLst>
        </a:prstGeom>
        <a:solidFill>
          <a:schemeClr val="lt1">
            <a:alpha val="90000"/>
            <a:hueOff val="0"/>
            <a:satOff val="0"/>
            <a:lumOff val="0"/>
            <a:alphaOff val="0"/>
          </a:schemeClr>
        </a:solidFill>
        <a:ln w="15875" cap="flat" cmpd="sng" algn="ctr">
          <a:solidFill>
            <a:schemeClr val="accent5">
              <a:hueOff val="-2369236"/>
              <a:satOff val="1347"/>
              <a:lumOff val="-111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n-US" sz="1800" kern="1200" dirty="0"/>
            <a:t>Track Record of Research</a:t>
          </a:r>
        </a:p>
      </dsp:txBody>
      <dsp:txXfrm>
        <a:off x="2168866" y="2277990"/>
        <a:ext cx="2071228" cy="847612"/>
      </dsp:txXfrm>
    </dsp:sp>
    <dsp:sp modelId="{5AAF32EE-9556-42F2-8FBF-680C53F586B2}">
      <dsp:nvSpPr>
        <dsp:cNvPr id="0" name=""/>
        <dsp:cNvSpPr/>
      </dsp:nvSpPr>
      <dsp:spPr>
        <a:xfrm>
          <a:off x="1962425" y="901091"/>
          <a:ext cx="180070" cy="2926146"/>
        </a:xfrm>
        <a:custGeom>
          <a:avLst/>
          <a:gdLst/>
          <a:ahLst/>
          <a:cxnLst/>
          <a:rect l="0" t="0" r="0" b="0"/>
          <a:pathLst>
            <a:path>
              <a:moveTo>
                <a:pt x="0" y="0"/>
              </a:moveTo>
              <a:lnTo>
                <a:pt x="0" y="2926146"/>
              </a:lnTo>
              <a:lnTo>
                <a:pt x="180070" y="2926146"/>
              </a:lnTo>
            </a:path>
          </a:pathLst>
        </a:custGeom>
        <a:noFill/>
        <a:ln w="15875"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FF239A0-AF35-45D6-A198-9EC4521AA2E4}">
      <dsp:nvSpPr>
        <dsp:cNvPr id="0" name=""/>
        <dsp:cNvSpPr/>
      </dsp:nvSpPr>
      <dsp:spPr>
        <a:xfrm>
          <a:off x="2142496" y="3377061"/>
          <a:ext cx="2123968" cy="900352"/>
        </a:xfrm>
        <a:prstGeom prst="roundRect">
          <a:avLst>
            <a:gd name="adj" fmla="val 10000"/>
          </a:avLst>
        </a:prstGeom>
        <a:solidFill>
          <a:schemeClr val="lt1">
            <a:alpha val="90000"/>
            <a:hueOff val="0"/>
            <a:satOff val="0"/>
            <a:lumOff val="0"/>
            <a:alphaOff val="0"/>
          </a:schemeClr>
        </a:solidFill>
        <a:ln w="15875" cap="flat" cmpd="sng" algn="ctr">
          <a:solidFill>
            <a:schemeClr val="accent5">
              <a:hueOff val="-4738472"/>
              <a:satOff val="2693"/>
              <a:lumOff val="-222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n-US" sz="1800" kern="1200" dirty="0"/>
            <a:t>Inter-Patient Variability</a:t>
          </a:r>
        </a:p>
      </dsp:txBody>
      <dsp:txXfrm>
        <a:off x="2168866" y="3403431"/>
        <a:ext cx="2071228" cy="847612"/>
      </dsp:txXfrm>
    </dsp:sp>
    <dsp:sp modelId="{6DC10E1B-D6FF-4532-99F9-1D3A1F7D1409}">
      <dsp:nvSpPr>
        <dsp:cNvPr id="0" name=""/>
        <dsp:cNvSpPr/>
      </dsp:nvSpPr>
      <dsp:spPr>
        <a:xfrm>
          <a:off x="4356499" y="738"/>
          <a:ext cx="1800705" cy="900352"/>
        </a:xfrm>
        <a:prstGeom prst="roundRect">
          <a:avLst>
            <a:gd name="adj" fmla="val 10000"/>
          </a:avLst>
        </a:prstGeom>
        <a:solidFill>
          <a:schemeClr val="accent5">
            <a:hueOff val="-10661560"/>
            <a:satOff val="6060"/>
            <a:lumOff val="-500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33020" rIns="49530" bIns="33020" numCol="1" spcCol="1270" anchor="ctr" anchorCtr="0">
          <a:noAutofit/>
        </a:bodyPr>
        <a:lstStyle/>
        <a:p>
          <a:pPr marL="0" lvl="0" indent="0" algn="ctr" defTabSz="1155700">
            <a:lnSpc>
              <a:spcPct val="90000"/>
            </a:lnSpc>
            <a:spcBef>
              <a:spcPct val="0"/>
            </a:spcBef>
            <a:spcAft>
              <a:spcPct val="35000"/>
            </a:spcAft>
            <a:buNone/>
          </a:pPr>
          <a:r>
            <a:rPr lang="en-US" sz="2600" kern="1200" dirty="0"/>
            <a:t>Concerns</a:t>
          </a:r>
        </a:p>
      </dsp:txBody>
      <dsp:txXfrm>
        <a:off x="4382869" y="27108"/>
        <a:ext cx="1747965" cy="847612"/>
      </dsp:txXfrm>
    </dsp:sp>
    <dsp:sp modelId="{5B5A3FA6-5205-447F-81C3-74394DD78937}">
      <dsp:nvSpPr>
        <dsp:cNvPr id="0" name=""/>
        <dsp:cNvSpPr/>
      </dsp:nvSpPr>
      <dsp:spPr>
        <a:xfrm>
          <a:off x="4536570" y="901091"/>
          <a:ext cx="180070" cy="675264"/>
        </a:xfrm>
        <a:custGeom>
          <a:avLst/>
          <a:gdLst/>
          <a:ahLst/>
          <a:cxnLst/>
          <a:rect l="0" t="0" r="0" b="0"/>
          <a:pathLst>
            <a:path>
              <a:moveTo>
                <a:pt x="0" y="0"/>
              </a:moveTo>
              <a:lnTo>
                <a:pt x="0" y="675264"/>
              </a:lnTo>
              <a:lnTo>
                <a:pt x="180070" y="675264"/>
              </a:lnTo>
            </a:path>
          </a:pathLst>
        </a:custGeom>
        <a:noFill/>
        <a:ln w="15875"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D76F272-7890-48E6-8E7E-585A2D8865B2}">
      <dsp:nvSpPr>
        <dsp:cNvPr id="0" name=""/>
        <dsp:cNvSpPr/>
      </dsp:nvSpPr>
      <dsp:spPr>
        <a:xfrm>
          <a:off x="4716640" y="1126179"/>
          <a:ext cx="2274075" cy="900352"/>
        </a:xfrm>
        <a:prstGeom prst="roundRect">
          <a:avLst>
            <a:gd name="adj" fmla="val 10000"/>
          </a:avLst>
        </a:prstGeom>
        <a:solidFill>
          <a:schemeClr val="lt1">
            <a:alpha val="90000"/>
            <a:hueOff val="0"/>
            <a:satOff val="0"/>
            <a:lumOff val="0"/>
            <a:alphaOff val="0"/>
          </a:schemeClr>
        </a:solidFill>
        <a:ln w="15875" cap="flat" cmpd="sng" algn="ctr">
          <a:solidFill>
            <a:schemeClr val="accent5">
              <a:hueOff val="-7107707"/>
              <a:satOff val="4040"/>
              <a:lumOff val="-333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n-US" sz="1800" kern="1200" dirty="0"/>
            <a:t>Uncertainty of Risks and Long Term Impact</a:t>
          </a:r>
        </a:p>
      </dsp:txBody>
      <dsp:txXfrm>
        <a:off x="4743010" y="1152549"/>
        <a:ext cx="2221335" cy="847612"/>
      </dsp:txXfrm>
    </dsp:sp>
    <dsp:sp modelId="{93D5A015-899C-4F77-A4A4-534C5FDEC03A}">
      <dsp:nvSpPr>
        <dsp:cNvPr id="0" name=""/>
        <dsp:cNvSpPr/>
      </dsp:nvSpPr>
      <dsp:spPr>
        <a:xfrm>
          <a:off x="4536570" y="901091"/>
          <a:ext cx="180070" cy="1800705"/>
        </a:xfrm>
        <a:custGeom>
          <a:avLst/>
          <a:gdLst/>
          <a:ahLst/>
          <a:cxnLst/>
          <a:rect l="0" t="0" r="0" b="0"/>
          <a:pathLst>
            <a:path>
              <a:moveTo>
                <a:pt x="0" y="0"/>
              </a:moveTo>
              <a:lnTo>
                <a:pt x="0" y="1800705"/>
              </a:lnTo>
              <a:lnTo>
                <a:pt x="180070" y="1800705"/>
              </a:lnTo>
            </a:path>
          </a:pathLst>
        </a:custGeom>
        <a:noFill/>
        <a:ln w="15875"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92A108B-3DB5-40BF-9517-74218FF0F37A}">
      <dsp:nvSpPr>
        <dsp:cNvPr id="0" name=""/>
        <dsp:cNvSpPr/>
      </dsp:nvSpPr>
      <dsp:spPr>
        <a:xfrm>
          <a:off x="4716640" y="2251620"/>
          <a:ext cx="2123968" cy="900352"/>
        </a:xfrm>
        <a:prstGeom prst="roundRect">
          <a:avLst>
            <a:gd name="adj" fmla="val 10000"/>
          </a:avLst>
        </a:prstGeom>
        <a:solidFill>
          <a:schemeClr val="lt1">
            <a:alpha val="90000"/>
            <a:hueOff val="0"/>
            <a:satOff val="0"/>
            <a:lumOff val="0"/>
            <a:alphaOff val="0"/>
          </a:schemeClr>
        </a:solidFill>
        <a:ln w="15875" cap="flat" cmpd="sng" algn="ctr">
          <a:solidFill>
            <a:schemeClr val="accent5">
              <a:hueOff val="-9476943"/>
              <a:satOff val="5386"/>
              <a:lumOff val="-444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n-US" sz="1800" kern="1200" dirty="0"/>
            <a:t>Intent and Transparency of Researchers</a:t>
          </a:r>
        </a:p>
      </dsp:txBody>
      <dsp:txXfrm>
        <a:off x="4743010" y="2277990"/>
        <a:ext cx="2071228" cy="847612"/>
      </dsp:txXfrm>
    </dsp:sp>
    <dsp:sp modelId="{D965EEDD-6034-4921-BF64-AFC66D5FEAE8}">
      <dsp:nvSpPr>
        <dsp:cNvPr id="0" name=""/>
        <dsp:cNvSpPr/>
      </dsp:nvSpPr>
      <dsp:spPr>
        <a:xfrm>
          <a:off x="4536570" y="901091"/>
          <a:ext cx="180070" cy="2926146"/>
        </a:xfrm>
        <a:custGeom>
          <a:avLst/>
          <a:gdLst/>
          <a:ahLst/>
          <a:cxnLst/>
          <a:rect l="0" t="0" r="0" b="0"/>
          <a:pathLst>
            <a:path>
              <a:moveTo>
                <a:pt x="0" y="0"/>
              </a:moveTo>
              <a:lnTo>
                <a:pt x="0" y="2926146"/>
              </a:lnTo>
              <a:lnTo>
                <a:pt x="180070" y="2926146"/>
              </a:lnTo>
            </a:path>
          </a:pathLst>
        </a:custGeom>
        <a:noFill/>
        <a:ln w="15875"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977F7A4-E54A-44D3-8ACD-E7D6E70EDAAE}">
      <dsp:nvSpPr>
        <dsp:cNvPr id="0" name=""/>
        <dsp:cNvSpPr/>
      </dsp:nvSpPr>
      <dsp:spPr>
        <a:xfrm>
          <a:off x="4716640" y="3377061"/>
          <a:ext cx="2123968" cy="900352"/>
        </a:xfrm>
        <a:prstGeom prst="roundRect">
          <a:avLst>
            <a:gd name="adj" fmla="val 10000"/>
          </a:avLst>
        </a:prstGeom>
        <a:solidFill>
          <a:schemeClr val="lt1">
            <a:alpha val="90000"/>
            <a:hueOff val="0"/>
            <a:satOff val="0"/>
            <a:lumOff val="0"/>
            <a:alphaOff val="0"/>
          </a:schemeClr>
        </a:solidFill>
        <a:ln w="15875" cap="flat" cmpd="sng" algn="ctr">
          <a:solidFill>
            <a:schemeClr val="accent5">
              <a:hueOff val="-11846179"/>
              <a:satOff val="6733"/>
              <a:lumOff val="-555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n-US" sz="1800" kern="1200" dirty="0"/>
            <a:t>Trial Involvement Burden</a:t>
          </a:r>
        </a:p>
      </dsp:txBody>
      <dsp:txXfrm>
        <a:off x="4743010" y="3403431"/>
        <a:ext cx="2071228" cy="847612"/>
      </dsp:txXfrm>
    </dsp:sp>
    <dsp:sp modelId="{E5697ADC-8D3B-4E8D-A96E-AE18ED166182}">
      <dsp:nvSpPr>
        <dsp:cNvPr id="0" name=""/>
        <dsp:cNvSpPr/>
      </dsp:nvSpPr>
      <dsp:spPr>
        <a:xfrm>
          <a:off x="4536570" y="901091"/>
          <a:ext cx="180070" cy="4051587"/>
        </a:xfrm>
        <a:custGeom>
          <a:avLst/>
          <a:gdLst/>
          <a:ahLst/>
          <a:cxnLst/>
          <a:rect l="0" t="0" r="0" b="0"/>
          <a:pathLst>
            <a:path>
              <a:moveTo>
                <a:pt x="0" y="0"/>
              </a:moveTo>
              <a:lnTo>
                <a:pt x="0" y="4051587"/>
              </a:lnTo>
              <a:lnTo>
                <a:pt x="180070" y="4051587"/>
              </a:lnTo>
            </a:path>
          </a:pathLst>
        </a:custGeom>
        <a:noFill/>
        <a:ln w="15875"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EC86C64-8A37-49EA-B593-C39A385883C8}">
      <dsp:nvSpPr>
        <dsp:cNvPr id="0" name=""/>
        <dsp:cNvSpPr/>
      </dsp:nvSpPr>
      <dsp:spPr>
        <a:xfrm>
          <a:off x="4716640" y="4502502"/>
          <a:ext cx="2123968" cy="900352"/>
        </a:xfrm>
        <a:prstGeom prst="roundRect">
          <a:avLst>
            <a:gd name="adj" fmla="val 10000"/>
          </a:avLst>
        </a:prstGeom>
        <a:solidFill>
          <a:schemeClr val="lt1">
            <a:alpha val="90000"/>
            <a:hueOff val="0"/>
            <a:satOff val="0"/>
            <a:lumOff val="0"/>
            <a:alphaOff val="0"/>
          </a:schemeClr>
        </a:solidFill>
        <a:ln w="15875" cap="flat" cmpd="sng" algn="ctr">
          <a:solidFill>
            <a:schemeClr val="accent5">
              <a:hueOff val="-14215414"/>
              <a:satOff val="8079"/>
              <a:lumOff val="-666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n-US" sz="1800" kern="1200" dirty="0"/>
            <a:t>Cost and Access </a:t>
          </a:r>
        </a:p>
      </dsp:txBody>
      <dsp:txXfrm>
        <a:off x="4743010" y="4528872"/>
        <a:ext cx="2071228" cy="847612"/>
      </dsp:txXfrm>
    </dsp:sp>
    <dsp:sp modelId="{8A7E2E98-1042-43A9-A083-C4CF24DE573D}">
      <dsp:nvSpPr>
        <dsp:cNvPr id="0" name=""/>
        <dsp:cNvSpPr/>
      </dsp:nvSpPr>
      <dsp:spPr>
        <a:xfrm>
          <a:off x="7080751" y="738"/>
          <a:ext cx="1800705" cy="900352"/>
        </a:xfrm>
        <a:prstGeom prst="roundRect">
          <a:avLst>
            <a:gd name="adj" fmla="val 10000"/>
          </a:avLst>
        </a:prstGeom>
        <a:solidFill>
          <a:schemeClr val="accent5">
            <a:hueOff val="-21323121"/>
            <a:satOff val="12119"/>
            <a:lumOff val="-1000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33020" rIns="49530" bIns="33020" numCol="1" spcCol="1270" anchor="ctr" anchorCtr="0">
          <a:noAutofit/>
        </a:bodyPr>
        <a:lstStyle/>
        <a:p>
          <a:pPr marL="0" lvl="0" indent="0" algn="ctr" defTabSz="1155700">
            <a:lnSpc>
              <a:spcPct val="90000"/>
            </a:lnSpc>
            <a:spcBef>
              <a:spcPct val="0"/>
            </a:spcBef>
            <a:spcAft>
              <a:spcPct val="35000"/>
            </a:spcAft>
            <a:buNone/>
          </a:pPr>
          <a:r>
            <a:rPr lang="en-US" sz="2600" kern="1200" dirty="0"/>
            <a:t>Motivators</a:t>
          </a:r>
        </a:p>
      </dsp:txBody>
      <dsp:txXfrm>
        <a:off x="7107121" y="27108"/>
        <a:ext cx="1747965" cy="847612"/>
      </dsp:txXfrm>
    </dsp:sp>
    <dsp:sp modelId="{8E7ED3D1-9C94-40D5-BDB8-6F1802E004AA}">
      <dsp:nvSpPr>
        <dsp:cNvPr id="0" name=""/>
        <dsp:cNvSpPr/>
      </dsp:nvSpPr>
      <dsp:spPr>
        <a:xfrm>
          <a:off x="7260822" y="901091"/>
          <a:ext cx="180070" cy="675264"/>
        </a:xfrm>
        <a:custGeom>
          <a:avLst/>
          <a:gdLst/>
          <a:ahLst/>
          <a:cxnLst/>
          <a:rect l="0" t="0" r="0" b="0"/>
          <a:pathLst>
            <a:path>
              <a:moveTo>
                <a:pt x="0" y="0"/>
              </a:moveTo>
              <a:lnTo>
                <a:pt x="0" y="675264"/>
              </a:lnTo>
              <a:lnTo>
                <a:pt x="180070" y="675264"/>
              </a:lnTo>
            </a:path>
          </a:pathLst>
        </a:custGeom>
        <a:noFill/>
        <a:ln w="15875"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14D9561-39BF-4DDC-9580-A0D9355DD826}">
      <dsp:nvSpPr>
        <dsp:cNvPr id="0" name=""/>
        <dsp:cNvSpPr/>
      </dsp:nvSpPr>
      <dsp:spPr>
        <a:xfrm>
          <a:off x="7440892" y="1126179"/>
          <a:ext cx="2123968" cy="900352"/>
        </a:xfrm>
        <a:prstGeom prst="roundRect">
          <a:avLst>
            <a:gd name="adj" fmla="val 10000"/>
          </a:avLst>
        </a:prstGeom>
        <a:solidFill>
          <a:schemeClr val="lt1">
            <a:alpha val="90000"/>
            <a:hueOff val="0"/>
            <a:satOff val="0"/>
            <a:lumOff val="0"/>
            <a:alphaOff val="0"/>
          </a:schemeClr>
        </a:solidFill>
        <a:ln w="15875" cap="flat" cmpd="sng" algn="ctr">
          <a:solidFill>
            <a:schemeClr val="accent5">
              <a:hueOff val="-16584650"/>
              <a:satOff val="9426"/>
              <a:lumOff val="-777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n-US" sz="1800" kern="1200" dirty="0"/>
            <a:t>Reduce Suffering &amp; Improve Quality of Life</a:t>
          </a:r>
        </a:p>
      </dsp:txBody>
      <dsp:txXfrm>
        <a:off x="7467262" y="1152549"/>
        <a:ext cx="2071228" cy="847612"/>
      </dsp:txXfrm>
    </dsp:sp>
    <dsp:sp modelId="{3C5CC919-F42A-4B1B-9731-9F703B00A65A}">
      <dsp:nvSpPr>
        <dsp:cNvPr id="0" name=""/>
        <dsp:cNvSpPr/>
      </dsp:nvSpPr>
      <dsp:spPr>
        <a:xfrm>
          <a:off x="7260822" y="901091"/>
          <a:ext cx="180070" cy="1800705"/>
        </a:xfrm>
        <a:custGeom>
          <a:avLst/>
          <a:gdLst/>
          <a:ahLst/>
          <a:cxnLst/>
          <a:rect l="0" t="0" r="0" b="0"/>
          <a:pathLst>
            <a:path>
              <a:moveTo>
                <a:pt x="0" y="0"/>
              </a:moveTo>
              <a:lnTo>
                <a:pt x="0" y="1800705"/>
              </a:lnTo>
              <a:lnTo>
                <a:pt x="180070" y="1800705"/>
              </a:lnTo>
            </a:path>
          </a:pathLst>
        </a:custGeom>
        <a:noFill/>
        <a:ln w="15875"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59781CF-ABBF-4F94-84B8-C4C518602904}">
      <dsp:nvSpPr>
        <dsp:cNvPr id="0" name=""/>
        <dsp:cNvSpPr/>
      </dsp:nvSpPr>
      <dsp:spPr>
        <a:xfrm>
          <a:off x="7440892" y="2251620"/>
          <a:ext cx="2123968" cy="900352"/>
        </a:xfrm>
        <a:prstGeom prst="roundRect">
          <a:avLst>
            <a:gd name="adj" fmla="val 10000"/>
          </a:avLst>
        </a:prstGeom>
        <a:solidFill>
          <a:schemeClr val="lt1">
            <a:alpha val="90000"/>
            <a:hueOff val="0"/>
            <a:satOff val="0"/>
            <a:lumOff val="0"/>
            <a:alphaOff val="0"/>
          </a:schemeClr>
        </a:solidFill>
        <a:ln w="15875" cap="flat" cmpd="sng" algn="ctr">
          <a:solidFill>
            <a:schemeClr val="accent5">
              <a:hueOff val="-18953886"/>
              <a:satOff val="10772"/>
              <a:lumOff val="-888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n-US" sz="1800" kern="1200" dirty="0"/>
            <a:t>Altruism </a:t>
          </a:r>
        </a:p>
      </dsp:txBody>
      <dsp:txXfrm>
        <a:off x="7467262" y="2277990"/>
        <a:ext cx="2071228" cy="847612"/>
      </dsp:txXfrm>
    </dsp:sp>
    <dsp:sp modelId="{98669D49-C360-4387-816C-0CFD47443902}">
      <dsp:nvSpPr>
        <dsp:cNvPr id="0" name=""/>
        <dsp:cNvSpPr/>
      </dsp:nvSpPr>
      <dsp:spPr>
        <a:xfrm>
          <a:off x="7260822" y="901091"/>
          <a:ext cx="180070" cy="2926146"/>
        </a:xfrm>
        <a:custGeom>
          <a:avLst/>
          <a:gdLst/>
          <a:ahLst/>
          <a:cxnLst/>
          <a:rect l="0" t="0" r="0" b="0"/>
          <a:pathLst>
            <a:path>
              <a:moveTo>
                <a:pt x="0" y="0"/>
              </a:moveTo>
              <a:lnTo>
                <a:pt x="0" y="2926146"/>
              </a:lnTo>
              <a:lnTo>
                <a:pt x="180070" y="2926146"/>
              </a:lnTo>
            </a:path>
          </a:pathLst>
        </a:custGeom>
        <a:noFill/>
        <a:ln w="15875"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9A45A7F-58EA-45C9-A726-B024DA22EF9B}">
      <dsp:nvSpPr>
        <dsp:cNvPr id="0" name=""/>
        <dsp:cNvSpPr/>
      </dsp:nvSpPr>
      <dsp:spPr>
        <a:xfrm>
          <a:off x="7440892" y="3377061"/>
          <a:ext cx="2123968" cy="900352"/>
        </a:xfrm>
        <a:prstGeom prst="roundRect">
          <a:avLst>
            <a:gd name="adj" fmla="val 10000"/>
          </a:avLst>
        </a:prstGeom>
        <a:solidFill>
          <a:schemeClr val="lt1">
            <a:alpha val="90000"/>
            <a:hueOff val="0"/>
            <a:satOff val="0"/>
            <a:lumOff val="0"/>
            <a:alphaOff val="0"/>
          </a:schemeClr>
        </a:solidFill>
        <a:ln w="15875" cap="flat" cmpd="sng" algn="ctr">
          <a:solidFill>
            <a:schemeClr val="accent5">
              <a:hueOff val="-21323121"/>
              <a:satOff val="12119"/>
              <a:lumOff val="-1000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n-US" sz="1800" kern="1200" dirty="0"/>
            <a:t>Shortcomings of the Few Treatments Available</a:t>
          </a:r>
        </a:p>
      </dsp:txBody>
      <dsp:txXfrm>
        <a:off x="7467262" y="3403431"/>
        <a:ext cx="2071228" cy="84761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EBEF2C-A176-4006-B4EA-973DC48A2A08}">
      <dsp:nvSpPr>
        <dsp:cNvPr id="0" name=""/>
        <dsp:cNvSpPr/>
      </dsp:nvSpPr>
      <dsp:spPr>
        <a:xfrm>
          <a:off x="495282" y="738"/>
          <a:ext cx="1800705" cy="900352"/>
        </a:xfrm>
        <a:prstGeom prst="roundRect">
          <a:avLst>
            <a:gd name="adj" fmla="val 10000"/>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33020" rIns="49530" bIns="33020" numCol="1" spcCol="1270" anchor="ctr" anchorCtr="0">
          <a:noAutofit/>
        </a:bodyPr>
        <a:lstStyle/>
        <a:p>
          <a:pPr marL="0" lvl="0" indent="0" algn="ctr" defTabSz="1155700">
            <a:lnSpc>
              <a:spcPct val="90000"/>
            </a:lnSpc>
            <a:spcBef>
              <a:spcPct val="0"/>
            </a:spcBef>
            <a:spcAft>
              <a:spcPct val="35000"/>
            </a:spcAft>
            <a:buNone/>
          </a:pPr>
          <a:r>
            <a:rPr lang="en-US" sz="2600" kern="1200" dirty="0"/>
            <a:t>Information</a:t>
          </a:r>
        </a:p>
      </dsp:txBody>
      <dsp:txXfrm>
        <a:off x="521652" y="27108"/>
        <a:ext cx="1747965" cy="847612"/>
      </dsp:txXfrm>
    </dsp:sp>
    <dsp:sp modelId="{EB1D97EA-54B8-4F93-B7E3-0A4C7EF45339}">
      <dsp:nvSpPr>
        <dsp:cNvPr id="0" name=""/>
        <dsp:cNvSpPr/>
      </dsp:nvSpPr>
      <dsp:spPr>
        <a:xfrm>
          <a:off x="675353" y="901091"/>
          <a:ext cx="180070" cy="675264"/>
        </a:xfrm>
        <a:custGeom>
          <a:avLst/>
          <a:gdLst/>
          <a:ahLst/>
          <a:cxnLst/>
          <a:rect l="0" t="0" r="0" b="0"/>
          <a:pathLst>
            <a:path>
              <a:moveTo>
                <a:pt x="0" y="0"/>
              </a:moveTo>
              <a:lnTo>
                <a:pt x="0" y="675264"/>
              </a:lnTo>
              <a:lnTo>
                <a:pt x="180070" y="675264"/>
              </a:lnTo>
            </a:path>
          </a:pathLst>
        </a:custGeom>
        <a:noFill/>
        <a:ln w="15875"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909C1A6-C587-423D-8F5E-F842380960C0}">
      <dsp:nvSpPr>
        <dsp:cNvPr id="0" name=""/>
        <dsp:cNvSpPr/>
      </dsp:nvSpPr>
      <dsp:spPr>
        <a:xfrm>
          <a:off x="855423" y="1126179"/>
          <a:ext cx="2123968" cy="900352"/>
        </a:xfrm>
        <a:prstGeom prst="roundRect">
          <a:avLst>
            <a:gd name="adj" fmla="val 10000"/>
          </a:avLst>
        </a:prstGeom>
        <a:solidFill>
          <a:schemeClr val="lt1">
            <a:alpha val="90000"/>
            <a:hueOff val="0"/>
            <a:satOff val="0"/>
            <a:lumOff val="0"/>
            <a:alphaOff val="0"/>
          </a:schemeClr>
        </a:solidFill>
        <a:ln w="15875"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n-US" sz="1800" kern="1200" dirty="0"/>
            <a:t>The WHATS &amp; HOWS of Procedure</a:t>
          </a:r>
        </a:p>
      </dsp:txBody>
      <dsp:txXfrm>
        <a:off x="881793" y="1152549"/>
        <a:ext cx="2071228" cy="847612"/>
      </dsp:txXfrm>
    </dsp:sp>
    <dsp:sp modelId="{101AC7F6-71E9-4A77-9A54-DC4E66EC3D85}">
      <dsp:nvSpPr>
        <dsp:cNvPr id="0" name=""/>
        <dsp:cNvSpPr/>
      </dsp:nvSpPr>
      <dsp:spPr>
        <a:xfrm>
          <a:off x="675353" y="901091"/>
          <a:ext cx="180070" cy="1800705"/>
        </a:xfrm>
        <a:custGeom>
          <a:avLst/>
          <a:gdLst/>
          <a:ahLst/>
          <a:cxnLst/>
          <a:rect l="0" t="0" r="0" b="0"/>
          <a:pathLst>
            <a:path>
              <a:moveTo>
                <a:pt x="0" y="0"/>
              </a:moveTo>
              <a:lnTo>
                <a:pt x="0" y="1800705"/>
              </a:lnTo>
              <a:lnTo>
                <a:pt x="180070" y="1800705"/>
              </a:lnTo>
            </a:path>
          </a:pathLst>
        </a:custGeom>
        <a:noFill/>
        <a:ln w="15875"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BAE139F-B063-4D70-B9BA-0CB267D67272}">
      <dsp:nvSpPr>
        <dsp:cNvPr id="0" name=""/>
        <dsp:cNvSpPr/>
      </dsp:nvSpPr>
      <dsp:spPr>
        <a:xfrm>
          <a:off x="855423" y="2251620"/>
          <a:ext cx="2123968" cy="900352"/>
        </a:xfrm>
        <a:prstGeom prst="roundRect">
          <a:avLst>
            <a:gd name="adj" fmla="val 10000"/>
          </a:avLst>
        </a:prstGeom>
        <a:solidFill>
          <a:schemeClr val="lt1">
            <a:alpha val="90000"/>
            <a:hueOff val="0"/>
            <a:satOff val="0"/>
            <a:lumOff val="0"/>
            <a:alphaOff val="0"/>
          </a:schemeClr>
        </a:solidFill>
        <a:ln w="15875" cap="flat" cmpd="sng" algn="ctr">
          <a:solidFill>
            <a:schemeClr val="accent5">
              <a:hueOff val="-1938465"/>
              <a:satOff val="1102"/>
              <a:lumOff val="-90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n-US" sz="1800" kern="1200" dirty="0"/>
            <a:t>Track Record of Research</a:t>
          </a:r>
        </a:p>
      </dsp:txBody>
      <dsp:txXfrm>
        <a:off x="881793" y="2277990"/>
        <a:ext cx="2071228" cy="847612"/>
      </dsp:txXfrm>
    </dsp:sp>
    <dsp:sp modelId="{5AAF32EE-9556-42F2-8FBF-680C53F586B2}">
      <dsp:nvSpPr>
        <dsp:cNvPr id="0" name=""/>
        <dsp:cNvSpPr/>
      </dsp:nvSpPr>
      <dsp:spPr>
        <a:xfrm>
          <a:off x="675353" y="901091"/>
          <a:ext cx="180070" cy="2926146"/>
        </a:xfrm>
        <a:custGeom>
          <a:avLst/>
          <a:gdLst/>
          <a:ahLst/>
          <a:cxnLst/>
          <a:rect l="0" t="0" r="0" b="0"/>
          <a:pathLst>
            <a:path>
              <a:moveTo>
                <a:pt x="0" y="0"/>
              </a:moveTo>
              <a:lnTo>
                <a:pt x="0" y="2926146"/>
              </a:lnTo>
              <a:lnTo>
                <a:pt x="180070" y="2926146"/>
              </a:lnTo>
            </a:path>
          </a:pathLst>
        </a:custGeom>
        <a:noFill/>
        <a:ln w="15875"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FF239A0-AF35-45D6-A198-9EC4521AA2E4}">
      <dsp:nvSpPr>
        <dsp:cNvPr id="0" name=""/>
        <dsp:cNvSpPr/>
      </dsp:nvSpPr>
      <dsp:spPr>
        <a:xfrm>
          <a:off x="855423" y="3377061"/>
          <a:ext cx="2123968" cy="900352"/>
        </a:xfrm>
        <a:prstGeom prst="roundRect">
          <a:avLst>
            <a:gd name="adj" fmla="val 10000"/>
          </a:avLst>
        </a:prstGeom>
        <a:solidFill>
          <a:schemeClr val="lt1">
            <a:alpha val="90000"/>
            <a:hueOff val="0"/>
            <a:satOff val="0"/>
            <a:lumOff val="0"/>
            <a:alphaOff val="0"/>
          </a:schemeClr>
        </a:solidFill>
        <a:ln w="15875" cap="flat" cmpd="sng" algn="ctr">
          <a:solidFill>
            <a:schemeClr val="accent5">
              <a:hueOff val="-3876931"/>
              <a:satOff val="2203"/>
              <a:lumOff val="-181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n-US" sz="1800" kern="1200" dirty="0"/>
            <a:t>Inter-Patient Variability</a:t>
          </a:r>
        </a:p>
      </dsp:txBody>
      <dsp:txXfrm>
        <a:off x="881793" y="3403431"/>
        <a:ext cx="2071228" cy="847612"/>
      </dsp:txXfrm>
    </dsp:sp>
    <dsp:sp modelId="{6DC10E1B-D6FF-4532-99F9-1D3A1F7D1409}">
      <dsp:nvSpPr>
        <dsp:cNvPr id="0" name=""/>
        <dsp:cNvSpPr/>
      </dsp:nvSpPr>
      <dsp:spPr>
        <a:xfrm>
          <a:off x="3069427" y="738"/>
          <a:ext cx="1800705" cy="900352"/>
        </a:xfrm>
        <a:prstGeom prst="roundRect">
          <a:avLst>
            <a:gd name="adj" fmla="val 10000"/>
          </a:avLst>
        </a:prstGeom>
        <a:solidFill>
          <a:schemeClr val="accent5">
            <a:hueOff val="-7107707"/>
            <a:satOff val="4040"/>
            <a:lumOff val="-3333"/>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33020" rIns="49530" bIns="33020" numCol="1" spcCol="1270" anchor="ctr" anchorCtr="0">
          <a:noAutofit/>
        </a:bodyPr>
        <a:lstStyle/>
        <a:p>
          <a:pPr marL="0" lvl="0" indent="0" algn="ctr" defTabSz="1155700">
            <a:lnSpc>
              <a:spcPct val="90000"/>
            </a:lnSpc>
            <a:spcBef>
              <a:spcPct val="0"/>
            </a:spcBef>
            <a:spcAft>
              <a:spcPct val="35000"/>
            </a:spcAft>
            <a:buNone/>
          </a:pPr>
          <a:r>
            <a:rPr lang="en-US" sz="2600" kern="1200" dirty="0"/>
            <a:t>Concerns</a:t>
          </a:r>
        </a:p>
      </dsp:txBody>
      <dsp:txXfrm>
        <a:off x="3095797" y="27108"/>
        <a:ext cx="1747965" cy="847612"/>
      </dsp:txXfrm>
    </dsp:sp>
    <dsp:sp modelId="{5B5A3FA6-5205-447F-81C3-74394DD78937}">
      <dsp:nvSpPr>
        <dsp:cNvPr id="0" name=""/>
        <dsp:cNvSpPr/>
      </dsp:nvSpPr>
      <dsp:spPr>
        <a:xfrm>
          <a:off x="3249498" y="901091"/>
          <a:ext cx="180070" cy="675264"/>
        </a:xfrm>
        <a:custGeom>
          <a:avLst/>
          <a:gdLst/>
          <a:ahLst/>
          <a:cxnLst/>
          <a:rect l="0" t="0" r="0" b="0"/>
          <a:pathLst>
            <a:path>
              <a:moveTo>
                <a:pt x="0" y="0"/>
              </a:moveTo>
              <a:lnTo>
                <a:pt x="0" y="675264"/>
              </a:lnTo>
              <a:lnTo>
                <a:pt x="180070" y="675264"/>
              </a:lnTo>
            </a:path>
          </a:pathLst>
        </a:custGeom>
        <a:noFill/>
        <a:ln w="15875"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D76F272-7890-48E6-8E7E-585A2D8865B2}">
      <dsp:nvSpPr>
        <dsp:cNvPr id="0" name=""/>
        <dsp:cNvSpPr/>
      </dsp:nvSpPr>
      <dsp:spPr>
        <a:xfrm>
          <a:off x="3429568" y="1126179"/>
          <a:ext cx="2274075" cy="900352"/>
        </a:xfrm>
        <a:prstGeom prst="roundRect">
          <a:avLst>
            <a:gd name="adj" fmla="val 10000"/>
          </a:avLst>
        </a:prstGeom>
        <a:solidFill>
          <a:schemeClr val="lt1">
            <a:alpha val="90000"/>
            <a:hueOff val="0"/>
            <a:satOff val="0"/>
            <a:lumOff val="0"/>
            <a:alphaOff val="0"/>
          </a:schemeClr>
        </a:solidFill>
        <a:ln w="15875" cap="flat" cmpd="sng" algn="ctr">
          <a:solidFill>
            <a:schemeClr val="accent5">
              <a:hueOff val="-5815397"/>
              <a:satOff val="3305"/>
              <a:lumOff val="-272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n-US" sz="1800" kern="1200" dirty="0"/>
            <a:t>Uncertainty of Risks and Long Term Impact</a:t>
          </a:r>
        </a:p>
      </dsp:txBody>
      <dsp:txXfrm>
        <a:off x="3455938" y="1152549"/>
        <a:ext cx="2221335" cy="847612"/>
      </dsp:txXfrm>
    </dsp:sp>
    <dsp:sp modelId="{93D5A015-899C-4F77-A4A4-534C5FDEC03A}">
      <dsp:nvSpPr>
        <dsp:cNvPr id="0" name=""/>
        <dsp:cNvSpPr/>
      </dsp:nvSpPr>
      <dsp:spPr>
        <a:xfrm>
          <a:off x="3249498" y="901091"/>
          <a:ext cx="180070" cy="1800705"/>
        </a:xfrm>
        <a:custGeom>
          <a:avLst/>
          <a:gdLst/>
          <a:ahLst/>
          <a:cxnLst/>
          <a:rect l="0" t="0" r="0" b="0"/>
          <a:pathLst>
            <a:path>
              <a:moveTo>
                <a:pt x="0" y="0"/>
              </a:moveTo>
              <a:lnTo>
                <a:pt x="0" y="1800705"/>
              </a:lnTo>
              <a:lnTo>
                <a:pt x="180070" y="1800705"/>
              </a:lnTo>
            </a:path>
          </a:pathLst>
        </a:custGeom>
        <a:noFill/>
        <a:ln w="15875"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92A108B-3DB5-40BF-9517-74218FF0F37A}">
      <dsp:nvSpPr>
        <dsp:cNvPr id="0" name=""/>
        <dsp:cNvSpPr/>
      </dsp:nvSpPr>
      <dsp:spPr>
        <a:xfrm>
          <a:off x="3429568" y="2251620"/>
          <a:ext cx="2123968" cy="900352"/>
        </a:xfrm>
        <a:prstGeom prst="roundRect">
          <a:avLst>
            <a:gd name="adj" fmla="val 10000"/>
          </a:avLst>
        </a:prstGeom>
        <a:solidFill>
          <a:schemeClr val="lt1">
            <a:alpha val="90000"/>
            <a:hueOff val="0"/>
            <a:satOff val="0"/>
            <a:lumOff val="0"/>
            <a:alphaOff val="0"/>
          </a:schemeClr>
        </a:solidFill>
        <a:ln w="15875" cap="flat" cmpd="sng" algn="ctr">
          <a:solidFill>
            <a:schemeClr val="accent5">
              <a:hueOff val="-7753862"/>
              <a:satOff val="4407"/>
              <a:lumOff val="-363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n-US" sz="1800" kern="1200" dirty="0"/>
            <a:t>Intent and Transparency of Researchers</a:t>
          </a:r>
        </a:p>
      </dsp:txBody>
      <dsp:txXfrm>
        <a:off x="3455938" y="2277990"/>
        <a:ext cx="2071228" cy="847612"/>
      </dsp:txXfrm>
    </dsp:sp>
    <dsp:sp modelId="{D965EEDD-6034-4921-BF64-AFC66D5FEAE8}">
      <dsp:nvSpPr>
        <dsp:cNvPr id="0" name=""/>
        <dsp:cNvSpPr/>
      </dsp:nvSpPr>
      <dsp:spPr>
        <a:xfrm>
          <a:off x="3249498" y="901091"/>
          <a:ext cx="180070" cy="2926146"/>
        </a:xfrm>
        <a:custGeom>
          <a:avLst/>
          <a:gdLst/>
          <a:ahLst/>
          <a:cxnLst/>
          <a:rect l="0" t="0" r="0" b="0"/>
          <a:pathLst>
            <a:path>
              <a:moveTo>
                <a:pt x="0" y="0"/>
              </a:moveTo>
              <a:lnTo>
                <a:pt x="0" y="2926146"/>
              </a:lnTo>
              <a:lnTo>
                <a:pt x="180070" y="2926146"/>
              </a:lnTo>
            </a:path>
          </a:pathLst>
        </a:custGeom>
        <a:noFill/>
        <a:ln w="15875"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977F7A4-E54A-44D3-8ACD-E7D6E70EDAAE}">
      <dsp:nvSpPr>
        <dsp:cNvPr id="0" name=""/>
        <dsp:cNvSpPr/>
      </dsp:nvSpPr>
      <dsp:spPr>
        <a:xfrm>
          <a:off x="3429568" y="3377061"/>
          <a:ext cx="2123968" cy="900352"/>
        </a:xfrm>
        <a:prstGeom prst="roundRect">
          <a:avLst>
            <a:gd name="adj" fmla="val 10000"/>
          </a:avLst>
        </a:prstGeom>
        <a:solidFill>
          <a:schemeClr val="lt1">
            <a:alpha val="90000"/>
            <a:hueOff val="0"/>
            <a:satOff val="0"/>
            <a:lumOff val="0"/>
            <a:alphaOff val="0"/>
          </a:schemeClr>
        </a:solidFill>
        <a:ln w="15875" cap="flat" cmpd="sng" algn="ctr">
          <a:solidFill>
            <a:schemeClr val="accent5">
              <a:hueOff val="-9692328"/>
              <a:satOff val="5509"/>
              <a:lumOff val="-454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n-US" sz="1800" kern="1200" dirty="0"/>
            <a:t>Trial Involvement Burden</a:t>
          </a:r>
        </a:p>
      </dsp:txBody>
      <dsp:txXfrm>
        <a:off x="3455938" y="3403431"/>
        <a:ext cx="2071228" cy="847612"/>
      </dsp:txXfrm>
    </dsp:sp>
    <dsp:sp modelId="{E5697ADC-8D3B-4E8D-A96E-AE18ED166182}">
      <dsp:nvSpPr>
        <dsp:cNvPr id="0" name=""/>
        <dsp:cNvSpPr/>
      </dsp:nvSpPr>
      <dsp:spPr>
        <a:xfrm>
          <a:off x="3249498" y="901091"/>
          <a:ext cx="180070" cy="4051587"/>
        </a:xfrm>
        <a:custGeom>
          <a:avLst/>
          <a:gdLst/>
          <a:ahLst/>
          <a:cxnLst/>
          <a:rect l="0" t="0" r="0" b="0"/>
          <a:pathLst>
            <a:path>
              <a:moveTo>
                <a:pt x="0" y="0"/>
              </a:moveTo>
              <a:lnTo>
                <a:pt x="0" y="4051587"/>
              </a:lnTo>
              <a:lnTo>
                <a:pt x="180070" y="4051587"/>
              </a:lnTo>
            </a:path>
          </a:pathLst>
        </a:custGeom>
        <a:noFill/>
        <a:ln w="15875"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EC86C64-8A37-49EA-B593-C39A385883C8}">
      <dsp:nvSpPr>
        <dsp:cNvPr id="0" name=""/>
        <dsp:cNvSpPr/>
      </dsp:nvSpPr>
      <dsp:spPr>
        <a:xfrm>
          <a:off x="3429568" y="4502502"/>
          <a:ext cx="2123968" cy="900352"/>
        </a:xfrm>
        <a:prstGeom prst="roundRect">
          <a:avLst>
            <a:gd name="adj" fmla="val 10000"/>
          </a:avLst>
        </a:prstGeom>
        <a:solidFill>
          <a:schemeClr val="lt1">
            <a:alpha val="90000"/>
            <a:hueOff val="0"/>
            <a:satOff val="0"/>
            <a:lumOff val="0"/>
            <a:alphaOff val="0"/>
          </a:schemeClr>
        </a:solidFill>
        <a:ln w="15875" cap="flat" cmpd="sng" algn="ctr">
          <a:solidFill>
            <a:schemeClr val="accent5">
              <a:hueOff val="-11630793"/>
              <a:satOff val="6610"/>
              <a:lumOff val="-545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n-US" sz="1800" kern="1200" dirty="0"/>
            <a:t>Cost and Access </a:t>
          </a:r>
        </a:p>
      </dsp:txBody>
      <dsp:txXfrm>
        <a:off x="3455938" y="4528872"/>
        <a:ext cx="2071228" cy="847612"/>
      </dsp:txXfrm>
    </dsp:sp>
    <dsp:sp modelId="{8A7E2E98-1042-43A9-A083-C4CF24DE573D}">
      <dsp:nvSpPr>
        <dsp:cNvPr id="0" name=""/>
        <dsp:cNvSpPr/>
      </dsp:nvSpPr>
      <dsp:spPr>
        <a:xfrm>
          <a:off x="5793679" y="738"/>
          <a:ext cx="1800705" cy="900352"/>
        </a:xfrm>
        <a:prstGeom prst="roundRect">
          <a:avLst>
            <a:gd name="adj" fmla="val 10000"/>
          </a:avLst>
        </a:prstGeom>
        <a:solidFill>
          <a:schemeClr val="accent5">
            <a:hueOff val="-14215414"/>
            <a:satOff val="8079"/>
            <a:lumOff val="-6667"/>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33020" rIns="49530" bIns="33020" numCol="1" spcCol="1270" anchor="ctr" anchorCtr="0">
          <a:noAutofit/>
        </a:bodyPr>
        <a:lstStyle/>
        <a:p>
          <a:pPr marL="0" lvl="0" indent="0" algn="ctr" defTabSz="1155700">
            <a:lnSpc>
              <a:spcPct val="90000"/>
            </a:lnSpc>
            <a:spcBef>
              <a:spcPct val="0"/>
            </a:spcBef>
            <a:spcAft>
              <a:spcPct val="35000"/>
            </a:spcAft>
            <a:buNone/>
          </a:pPr>
          <a:r>
            <a:rPr lang="en-US" sz="2600" kern="1200" dirty="0"/>
            <a:t>Motivators</a:t>
          </a:r>
        </a:p>
      </dsp:txBody>
      <dsp:txXfrm>
        <a:off x="5820049" y="27108"/>
        <a:ext cx="1747965" cy="847612"/>
      </dsp:txXfrm>
    </dsp:sp>
    <dsp:sp modelId="{8E7ED3D1-9C94-40D5-BDB8-6F1802E004AA}">
      <dsp:nvSpPr>
        <dsp:cNvPr id="0" name=""/>
        <dsp:cNvSpPr/>
      </dsp:nvSpPr>
      <dsp:spPr>
        <a:xfrm>
          <a:off x="5973749" y="901091"/>
          <a:ext cx="180070" cy="675264"/>
        </a:xfrm>
        <a:custGeom>
          <a:avLst/>
          <a:gdLst/>
          <a:ahLst/>
          <a:cxnLst/>
          <a:rect l="0" t="0" r="0" b="0"/>
          <a:pathLst>
            <a:path>
              <a:moveTo>
                <a:pt x="0" y="0"/>
              </a:moveTo>
              <a:lnTo>
                <a:pt x="0" y="675264"/>
              </a:lnTo>
              <a:lnTo>
                <a:pt x="180070" y="675264"/>
              </a:lnTo>
            </a:path>
          </a:pathLst>
        </a:custGeom>
        <a:noFill/>
        <a:ln w="15875"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14D9561-39BF-4DDC-9580-A0D9355DD826}">
      <dsp:nvSpPr>
        <dsp:cNvPr id="0" name=""/>
        <dsp:cNvSpPr/>
      </dsp:nvSpPr>
      <dsp:spPr>
        <a:xfrm>
          <a:off x="6153820" y="1126179"/>
          <a:ext cx="2123968" cy="900352"/>
        </a:xfrm>
        <a:prstGeom prst="roundRect">
          <a:avLst>
            <a:gd name="adj" fmla="val 10000"/>
          </a:avLst>
        </a:prstGeom>
        <a:solidFill>
          <a:schemeClr val="lt1">
            <a:alpha val="90000"/>
            <a:hueOff val="0"/>
            <a:satOff val="0"/>
            <a:lumOff val="0"/>
            <a:alphaOff val="0"/>
          </a:schemeClr>
        </a:solidFill>
        <a:ln w="15875" cap="flat" cmpd="sng" algn="ctr">
          <a:solidFill>
            <a:schemeClr val="accent5">
              <a:hueOff val="-13569259"/>
              <a:satOff val="7712"/>
              <a:lumOff val="-636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n-US" sz="1800" kern="1200" dirty="0"/>
            <a:t>Reduce Suffering &amp; Improve Quality of Life</a:t>
          </a:r>
        </a:p>
      </dsp:txBody>
      <dsp:txXfrm>
        <a:off x="6180190" y="1152549"/>
        <a:ext cx="2071228" cy="847612"/>
      </dsp:txXfrm>
    </dsp:sp>
    <dsp:sp modelId="{3C5CC919-F42A-4B1B-9731-9F703B00A65A}">
      <dsp:nvSpPr>
        <dsp:cNvPr id="0" name=""/>
        <dsp:cNvSpPr/>
      </dsp:nvSpPr>
      <dsp:spPr>
        <a:xfrm>
          <a:off x="5973749" y="901091"/>
          <a:ext cx="180070" cy="1800705"/>
        </a:xfrm>
        <a:custGeom>
          <a:avLst/>
          <a:gdLst/>
          <a:ahLst/>
          <a:cxnLst/>
          <a:rect l="0" t="0" r="0" b="0"/>
          <a:pathLst>
            <a:path>
              <a:moveTo>
                <a:pt x="0" y="0"/>
              </a:moveTo>
              <a:lnTo>
                <a:pt x="0" y="1800705"/>
              </a:lnTo>
              <a:lnTo>
                <a:pt x="180070" y="1800705"/>
              </a:lnTo>
            </a:path>
          </a:pathLst>
        </a:custGeom>
        <a:noFill/>
        <a:ln w="15875"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59781CF-ABBF-4F94-84B8-C4C518602904}">
      <dsp:nvSpPr>
        <dsp:cNvPr id="0" name=""/>
        <dsp:cNvSpPr/>
      </dsp:nvSpPr>
      <dsp:spPr>
        <a:xfrm>
          <a:off x="6153820" y="2251620"/>
          <a:ext cx="2123968" cy="900352"/>
        </a:xfrm>
        <a:prstGeom prst="roundRect">
          <a:avLst>
            <a:gd name="adj" fmla="val 10000"/>
          </a:avLst>
        </a:prstGeom>
        <a:solidFill>
          <a:schemeClr val="lt1">
            <a:alpha val="90000"/>
            <a:hueOff val="0"/>
            <a:satOff val="0"/>
            <a:lumOff val="0"/>
            <a:alphaOff val="0"/>
          </a:schemeClr>
        </a:solidFill>
        <a:ln w="15875" cap="flat" cmpd="sng" algn="ctr">
          <a:solidFill>
            <a:schemeClr val="accent5">
              <a:hueOff val="-15507724"/>
              <a:satOff val="8814"/>
              <a:lumOff val="-727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n-US" sz="1800" kern="1200" dirty="0"/>
            <a:t>Altruism </a:t>
          </a:r>
        </a:p>
      </dsp:txBody>
      <dsp:txXfrm>
        <a:off x="6180190" y="2277990"/>
        <a:ext cx="2071228" cy="847612"/>
      </dsp:txXfrm>
    </dsp:sp>
    <dsp:sp modelId="{98669D49-C360-4387-816C-0CFD47443902}">
      <dsp:nvSpPr>
        <dsp:cNvPr id="0" name=""/>
        <dsp:cNvSpPr/>
      </dsp:nvSpPr>
      <dsp:spPr>
        <a:xfrm>
          <a:off x="5973749" y="901091"/>
          <a:ext cx="180070" cy="2926146"/>
        </a:xfrm>
        <a:custGeom>
          <a:avLst/>
          <a:gdLst/>
          <a:ahLst/>
          <a:cxnLst/>
          <a:rect l="0" t="0" r="0" b="0"/>
          <a:pathLst>
            <a:path>
              <a:moveTo>
                <a:pt x="0" y="0"/>
              </a:moveTo>
              <a:lnTo>
                <a:pt x="0" y="2926146"/>
              </a:lnTo>
              <a:lnTo>
                <a:pt x="180070" y="2926146"/>
              </a:lnTo>
            </a:path>
          </a:pathLst>
        </a:custGeom>
        <a:noFill/>
        <a:ln w="15875"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9A45A7F-58EA-45C9-A726-B024DA22EF9B}">
      <dsp:nvSpPr>
        <dsp:cNvPr id="0" name=""/>
        <dsp:cNvSpPr/>
      </dsp:nvSpPr>
      <dsp:spPr>
        <a:xfrm>
          <a:off x="6153820" y="3377061"/>
          <a:ext cx="2123968" cy="900352"/>
        </a:xfrm>
        <a:prstGeom prst="roundRect">
          <a:avLst>
            <a:gd name="adj" fmla="val 10000"/>
          </a:avLst>
        </a:prstGeom>
        <a:solidFill>
          <a:schemeClr val="lt1">
            <a:alpha val="90000"/>
            <a:hueOff val="0"/>
            <a:satOff val="0"/>
            <a:lumOff val="0"/>
            <a:alphaOff val="0"/>
          </a:schemeClr>
        </a:solidFill>
        <a:ln w="15875" cap="flat" cmpd="sng" algn="ctr">
          <a:solidFill>
            <a:schemeClr val="accent5">
              <a:hueOff val="-17446190"/>
              <a:satOff val="9916"/>
              <a:lumOff val="-818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n-US" sz="1800" kern="1200" dirty="0"/>
            <a:t>Shortcomings of the Few Treatments Available</a:t>
          </a:r>
        </a:p>
      </dsp:txBody>
      <dsp:txXfrm>
        <a:off x="6180190" y="3403431"/>
        <a:ext cx="2071228" cy="847612"/>
      </dsp:txXfrm>
    </dsp:sp>
    <dsp:sp modelId="{9BB7104B-7C47-4AEE-AE82-F9203E5E4BAC}">
      <dsp:nvSpPr>
        <dsp:cNvPr id="0" name=""/>
        <dsp:cNvSpPr/>
      </dsp:nvSpPr>
      <dsp:spPr>
        <a:xfrm>
          <a:off x="8367823" y="738"/>
          <a:ext cx="1800705" cy="900352"/>
        </a:xfrm>
        <a:prstGeom prst="roundRect">
          <a:avLst>
            <a:gd name="adj" fmla="val 10000"/>
          </a:avLst>
        </a:prstGeom>
        <a:solidFill>
          <a:schemeClr val="accent5">
            <a:hueOff val="-21323121"/>
            <a:satOff val="12119"/>
            <a:lumOff val="-1000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33020" rIns="49530" bIns="33020" numCol="1" spcCol="1270" anchor="ctr" anchorCtr="0">
          <a:noAutofit/>
        </a:bodyPr>
        <a:lstStyle/>
        <a:p>
          <a:pPr marL="0" lvl="0" indent="0" algn="ctr" defTabSz="1155700">
            <a:lnSpc>
              <a:spcPct val="90000"/>
            </a:lnSpc>
            <a:spcBef>
              <a:spcPct val="0"/>
            </a:spcBef>
            <a:spcAft>
              <a:spcPct val="35000"/>
            </a:spcAft>
            <a:buNone/>
          </a:pPr>
          <a:r>
            <a:rPr lang="en-US" sz="2600" kern="1200" dirty="0"/>
            <a:t>Mediators</a:t>
          </a:r>
        </a:p>
      </dsp:txBody>
      <dsp:txXfrm>
        <a:off x="8394193" y="27108"/>
        <a:ext cx="1747965" cy="847612"/>
      </dsp:txXfrm>
    </dsp:sp>
    <dsp:sp modelId="{6DA42AEB-60DF-486E-BE30-03EC2D0BEB1F}">
      <dsp:nvSpPr>
        <dsp:cNvPr id="0" name=""/>
        <dsp:cNvSpPr/>
      </dsp:nvSpPr>
      <dsp:spPr>
        <a:xfrm>
          <a:off x="8547894" y="901091"/>
          <a:ext cx="180070" cy="675264"/>
        </a:xfrm>
        <a:custGeom>
          <a:avLst/>
          <a:gdLst/>
          <a:ahLst/>
          <a:cxnLst/>
          <a:rect l="0" t="0" r="0" b="0"/>
          <a:pathLst>
            <a:path>
              <a:moveTo>
                <a:pt x="0" y="0"/>
              </a:moveTo>
              <a:lnTo>
                <a:pt x="0" y="675264"/>
              </a:lnTo>
              <a:lnTo>
                <a:pt x="180070" y="675264"/>
              </a:lnTo>
            </a:path>
          </a:pathLst>
        </a:custGeom>
        <a:noFill/>
        <a:ln w="15875"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749830D-55F3-45D4-9477-579CE54FAAD3}">
      <dsp:nvSpPr>
        <dsp:cNvPr id="0" name=""/>
        <dsp:cNvSpPr/>
      </dsp:nvSpPr>
      <dsp:spPr>
        <a:xfrm>
          <a:off x="8727964" y="1126179"/>
          <a:ext cx="2123968" cy="900352"/>
        </a:xfrm>
        <a:prstGeom prst="roundRect">
          <a:avLst>
            <a:gd name="adj" fmla="val 10000"/>
          </a:avLst>
        </a:prstGeom>
        <a:solidFill>
          <a:schemeClr val="lt1">
            <a:alpha val="90000"/>
            <a:hueOff val="0"/>
            <a:satOff val="0"/>
            <a:lumOff val="0"/>
            <a:alphaOff val="0"/>
          </a:schemeClr>
        </a:solidFill>
        <a:ln w="15875" cap="flat" cmpd="sng" algn="ctr">
          <a:solidFill>
            <a:schemeClr val="accent5">
              <a:hueOff val="-19384656"/>
              <a:satOff val="11017"/>
              <a:lumOff val="-909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n-US" sz="1800" kern="1200" dirty="0"/>
            <a:t>Capacity to Manage Disease &amp; Stage of Life</a:t>
          </a:r>
        </a:p>
      </dsp:txBody>
      <dsp:txXfrm>
        <a:off x="8754334" y="1152549"/>
        <a:ext cx="2071228" cy="847612"/>
      </dsp:txXfrm>
    </dsp:sp>
    <dsp:sp modelId="{A2C22D60-0FDE-4F71-AAE0-CD3BD76764E4}">
      <dsp:nvSpPr>
        <dsp:cNvPr id="0" name=""/>
        <dsp:cNvSpPr/>
      </dsp:nvSpPr>
      <dsp:spPr>
        <a:xfrm>
          <a:off x="8547894" y="901091"/>
          <a:ext cx="180070" cy="1800705"/>
        </a:xfrm>
        <a:custGeom>
          <a:avLst/>
          <a:gdLst/>
          <a:ahLst/>
          <a:cxnLst/>
          <a:rect l="0" t="0" r="0" b="0"/>
          <a:pathLst>
            <a:path>
              <a:moveTo>
                <a:pt x="0" y="0"/>
              </a:moveTo>
              <a:lnTo>
                <a:pt x="0" y="1800705"/>
              </a:lnTo>
              <a:lnTo>
                <a:pt x="180070" y="1800705"/>
              </a:lnTo>
            </a:path>
          </a:pathLst>
        </a:custGeom>
        <a:noFill/>
        <a:ln w="15875"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D3A2DC5-5171-4143-8840-2A211B748966}">
      <dsp:nvSpPr>
        <dsp:cNvPr id="0" name=""/>
        <dsp:cNvSpPr/>
      </dsp:nvSpPr>
      <dsp:spPr>
        <a:xfrm>
          <a:off x="8727964" y="2251620"/>
          <a:ext cx="2123968" cy="900352"/>
        </a:xfrm>
        <a:prstGeom prst="roundRect">
          <a:avLst>
            <a:gd name="adj" fmla="val 10000"/>
          </a:avLst>
        </a:prstGeom>
        <a:solidFill>
          <a:schemeClr val="lt1">
            <a:alpha val="90000"/>
            <a:hueOff val="0"/>
            <a:satOff val="0"/>
            <a:lumOff val="0"/>
            <a:alphaOff val="0"/>
          </a:schemeClr>
        </a:solidFill>
        <a:ln w="15875" cap="flat" cmpd="sng" algn="ctr">
          <a:solidFill>
            <a:schemeClr val="accent5">
              <a:hueOff val="-21323121"/>
              <a:satOff val="12119"/>
              <a:lumOff val="-1000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n-US" sz="1800" kern="1200" dirty="0"/>
            <a:t>Religion &amp; Spirituality</a:t>
          </a:r>
        </a:p>
      </dsp:txBody>
      <dsp:txXfrm>
        <a:off x="8754334" y="2277990"/>
        <a:ext cx="2071228" cy="84761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18E5B4-3C70-4A42-84F5-A4430D96D283}">
      <dsp:nvSpPr>
        <dsp:cNvPr id="0" name=""/>
        <dsp:cNvSpPr/>
      </dsp:nvSpPr>
      <dsp:spPr>
        <a:xfrm>
          <a:off x="2936875" y="3162096"/>
          <a:ext cx="2254249" cy="2254249"/>
        </a:xfrm>
        <a:prstGeom prst="ellipse">
          <a:avLst/>
        </a:prstGeom>
        <a:gradFill rotWithShape="0">
          <a:gsLst>
            <a:gs pos="0">
              <a:schemeClr val="accent4">
                <a:hueOff val="0"/>
                <a:satOff val="0"/>
                <a:lumOff val="0"/>
                <a:alphaOff val="0"/>
                <a:shade val="85000"/>
                <a:satMod val="130000"/>
              </a:schemeClr>
            </a:gs>
            <a:gs pos="34000">
              <a:schemeClr val="accent4">
                <a:hueOff val="0"/>
                <a:satOff val="0"/>
                <a:lumOff val="0"/>
                <a:alphaOff val="0"/>
                <a:shade val="87000"/>
                <a:satMod val="125000"/>
              </a:schemeClr>
            </a:gs>
            <a:gs pos="70000">
              <a:schemeClr val="accent4">
                <a:hueOff val="0"/>
                <a:satOff val="0"/>
                <a:lumOff val="0"/>
                <a:alphaOff val="0"/>
                <a:tint val="100000"/>
                <a:shade val="90000"/>
                <a:satMod val="130000"/>
              </a:schemeClr>
            </a:gs>
            <a:gs pos="100000">
              <a:schemeClr val="accent4">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en-US" sz="2800" b="1" kern="1200" dirty="0"/>
            <a:t>Directions Forward</a:t>
          </a:r>
        </a:p>
      </dsp:txBody>
      <dsp:txXfrm>
        <a:off x="3267002" y="3492223"/>
        <a:ext cx="1593995" cy="1593995"/>
      </dsp:txXfrm>
    </dsp:sp>
    <dsp:sp modelId="{61BA01E3-CB7B-DF43-8F72-1EDE31EAF4CD}">
      <dsp:nvSpPr>
        <dsp:cNvPr id="0" name=""/>
        <dsp:cNvSpPr/>
      </dsp:nvSpPr>
      <dsp:spPr>
        <a:xfrm rot="16200000">
          <a:off x="3824035" y="2339693"/>
          <a:ext cx="479928" cy="766444"/>
        </a:xfrm>
        <a:prstGeom prst="rightArrow">
          <a:avLst>
            <a:gd name="adj1" fmla="val 60000"/>
            <a:gd name="adj2" fmla="val 50000"/>
          </a:avLst>
        </a:prstGeom>
        <a:gradFill rotWithShape="0">
          <a:gsLst>
            <a:gs pos="0">
              <a:schemeClr val="accent5">
                <a:hueOff val="0"/>
                <a:satOff val="0"/>
                <a:lumOff val="0"/>
                <a:alphaOff val="0"/>
                <a:shade val="85000"/>
                <a:satMod val="130000"/>
              </a:schemeClr>
            </a:gs>
            <a:gs pos="34000">
              <a:schemeClr val="accent5">
                <a:hueOff val="0"/>
                <a:satOff val="0"/>
                <a:lumOff val="0"/>
                <a:alphaOff val="0"/>
                <a:shade val="87000"/>
                <a:satMod val="125000"/>
              </a:schemeClr>
            </a:gs>
            <a:gs pos="70000">
              <a:schemeClr val="accent5">
                <a:hueOff val="0"/>
                <a:satOff val="0"/>
                <a:lumOff val="0"/>
                <a:alphaOff val="0"/>
                <a:tint val="100000"/>
                <a:shade val="90000"/>
                <a:satMod val="130000"/>
              </a:schemeClr>
            </a:gs>
            <a:gs pos="100000">
              <a:schemeClr val="accent5">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1022350">
            <a:lnSpc>
              <a:spcPct val="90000"/>
            </a:lnSpc>
            <a:spcBef>
              <a:spcPct val="0"/>
            </a:spcBef>
            <a:spcAft>
              <a:spcPct val="35000"/>
            </a:spcAft>
            <a:buNone/>
          </a:pPr>
          <a:endParaRPr lang="en-US" sz="2300" kern="1200" dirty="0"/>
        </a:p>
      </dsp:txBody>
      <dsp:txXfrm>
        <a:off x="3896024" y="2564971"/>
        <a:ext cx="335950" cy="459866"/>
      </dsp:txXfrm>
    </dsp:sp>
    <dsp:sp modelId="{86C66A82-8A47-D247-8118-59DA3809BF20}">
      <dsp:nvSpPr>
        <dsp:cNvPr id="0" name=""/>
        <dsp:cNvSpPr/>
      </dsp:nvSpPr>
      <dsp:spPr>
        <a:xfrm>
          <a:off x="2936875" y="2320"/>
          <a:ext cx="2254249" cy="2254249"/>
        </a:xfrm>
        <a:prstGeom prst="ellipse">
          <a:avLst/>
        </a:prstGeom>
        <a:gradFill rotWithShape="0">
          <a:gsLst>
            <a:gs pos="0">
              <a:schemeClr val="accent5">
                <a:hueOff val="0"/>
                <a:satOff val="0"/>
                <a:lumOff val="0"/>
                <a:alphaOff val="0"/>
                <a:shade val="85000"/>
                <a:satMod val="130000"/>
              </a:schemeClr>
            </a:gs>
            <a:gs pos="34000">
              <a:schemeClr val="accent5">
                <a:hueOff val="0"/>
                <a:satOff val="0"/>
                <a:lumOff val="0"/>
                <a:alphaOff val="0"/>
                <a:shade val="87000"/>
                <a:satMod val="125000"/>
              </a:schemeClr>
            </a:gs>
            <a:gs pos="70000">
              <a:schemeClr val="accent5">
                <a:hueOff val="0"/>
                <a:satOff val="0"/>
                <a:lumOff val="0"/>
                <a:alphaOff val="0"/>
                <a:tint val="100000"/>
                <a:shade val="90000"/>
                <a:satMod val="130000"/>
              </a:schemeClr>
            </a:gs>
            <a:gs pos="100000">
              <a:schemeClr val="accent5">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r>
            <a:rPr lang="en-US" sz="2500" b="1" kern="1200" dirty="0"/>
            <a:t>Engage and empower the community</a:t>
          </a:r>
        </a:p>
      </dsp:txBody>
      <dsp:txXfrm>
        <a:off x="3267002" y="332447"/>
        <a:ext cx="1593995" cy="159399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18E5B4-3C70-4A42-84F5-A4430D96D283}">
      <dsp:nvSpPr>
        <dsp:cNvPr id="0" name=""/>
        <dsp:cNvSpPr/>
      </dsp:nvSpPr>
      <dsp:spPr>
        <a:xfrm>
          <a:off x="3351609" y="1996942"/>
          <a:ext cx="1424781" cy="1424781"/>
        </a:xfrm>
        <a:prstGeom prst="ellipse">
          <a:avLst/>
        </a:prstGeom>
        <a:gradFill rotWithShape="0">
          <a:gsLst>
            <a:gs pos="0">
              <a:schemeClr val="accent4">
                <a:hueOff val="0"/>
                <a:satOff val="0"/>
                <a:lumOff val="0"/>
                <a:alphaOff val="0"/>
                <a:shade val="85000"/>
                <a:satMod val="130000"/>
              </a:schemeClr>
            </a:gs>
            <a:gs pos="34000">
              <a:schemeClr val="accent4">
                <a:hueOff val="0"/>
                <a:satOff val="0"/>
                <a:lumOff val="0"/>
                <a:alphaOff val="0"/>
                <a:shade val="87000"/>
                <a:satMod val="125000"/>
              </a:schemeClr>
            </a:gs>
            <a:gs pos="70000">
              <a:schemeClr val="accent4">
                <a:hueOff val="0"/>
                <a:satOff val="0"/>
                <a:lumOff val="0"/>
                <a:alphaOff val="0"/>
                <a:tint val="100000"/>
                <a:shade val="90000"/>
                <a:satMod val="130000"/>
              </a:schemeClr>
            </a:gs>
            <a:gs pos="100000">
              <a:schemeClr val="accent4">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b="1" kern="1200" dirty="0"/>
            <a:t>Directions Forward</a:t>
          </a:r>
        </a:p>
      </dsp:txBody>
      <dsp:txXfrm>
        <a:off x="3560263" y="2205596"/>
        <a:ext cx="1007473" cy="1007473"/>
      </dsp:txXfrm>
    </dsp:sp>
    <dsp:sp modelId="{61BA01E3-CB7B-DF43-8F72-1EDE31EAF4CD}">
      <dsp:nvSpPr>
        <dsp:cNvPr id="0" name=""/>
        <dsp:cNvSpPr/>
      </dsp:nvSpPr>
      <dsp:spPr>
        <a:xfrm rot="16200000">
          <a:off x="3913331" y="1478979"/>
          <a:ext cx="301336" cy="484425"/>
        </a:xfrm>
        <a:prstGeom prst="rightArrow">
          <a:avLst>
            <a:gd name="adj1" fmla="val 60000"/>
            <a:gd name="adj2" fmla="val 50000"/>
          </a:avLst>
        </a:prstGeom>
        <a:gradFill rotWithShape="0">
          <a:gsLst>
            <a:gs pos="0">
              <a:schemeClr val="accent5">
                <a:hueOff val="0"/>
                <a:satOff val="0"/>
                <a:lumOff val="0"/>
                <a:alphaOff val="0"/>
                <a:shade val="85000"/>
                <a:satMod val="130000"/>
              </a:schemeClr>
            </a:gs>
            <a:gs pos="34000">
              <a:schemeClr val="accent5">
                <a:hueOff val="0"/>
                <a:satOff val="0"/>
                <a:lumOff val="0"/>
                <a:alphaOff val="0"/>
                <a:shade val="87000"/>
                <a:satMod val="125000"/>
              </a:schemeClr>
            </a:gs>
            <a:gs pos="70000">
              <a:schemeClr val="accent5">
                <a:hueOff val="0"/>
                <a:satOff val="0"/>
                <a:lumOff val="0"/>
                <a:alphaOff val="0"/>
                <a:tint val="100000"/>
                <a:shade val="90000"/>
                <a:satMod val="130000"/>
              </a:schemeClr>
            </a:gs>
            <a:gs pos="100000">
              <a:schemeClr val="accent5">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dirty="0"/>
        </a:p>
      </dsp:txBody>
      <dsp:txXfrm>
        <a:off x="3958532" y="1621065"/>
        <a:ext cx="210935" cy="290655"/>
      </dsp:txXfrm>
    </dsp:sp>
    <dsp:sp modelId="{86C66A82-8A47-D247-8118-59DA3809BF20}">
      <dsp:nvSpPr>
        <dsp:cNvPr id="0" name=""/>
        <dsp:cNvSpPr/>
      </dsp:nvSpPr>
      <dsp:spPr>
        <a:xfrm>
          <a:off x="3351609" y="3603"/>
          <a:ext cx="1424781" cy="1424781"/>
        </a:xfrm>
        <a:prstGeom prst="ellipse">
          <a:avLst/>
        </a:prstGeom>
        <a:gradFill rotWithShape="0">
          <a:gsLst>
            <a:gs pos="0">
              <a:schemeClr val="accent5">
                <a:hueOff val="0"/>
                <a:satOff val="0"/>
                <a:lumOff val="0"/>
                <a:alphaOff val="0"/>
                <a:shade val="85000"/>
                <a:satMod val="130000"/>
              </a:schemeClr>
            </a:gs>
            <a:gs pos="34000">
              <a:schemeClr val="accent5">
                <a:hueOff val="0"/>
                <a:satOff val="0"/>
                <a:lumOff val="0"/>
                <a:alphaOff val="0"/>
                <a:shade val="87000"/>
                <a:satMod val="125000"/>
              </a:schemeClr>
            </a:gs>
            <a:gs pos="70000">
              <a:schemeClr val="accent5">
                <a:hueOff val="0"/>
                <a:satOff val="0"/>
                <a:lumOff val="0"/>
                <a:alphaOff val="0"/>
                <a:tint val="100000"/>
                <a:shade val="90000"/>
                <a:satMod val="130000"/>
              </a:schemeClr>
            </a:gs>
            <a:gs pos="100000">
              <a:schemeClr val="accent5">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b="1" kern="1200" dirty="0"/>
            <a:t>Engage and empower the community</a:t>
          </a:r>
        </a:p>
      </dsp:txBody>
      <dsp:txXfrm>
        <a:off x="3560263" y="212257"/>
        <a:ext cx="1007473" cy="1007473"/>
      </dsp:txXfrm>
    </dsp:sp>
    <dsp:sp modelId="{EFF60B1A-8813-0240-835D-344D77620B37}">
      <dsp:nvSpPr>
        <dsp:cNvPr id="0" name=""/>
        <dsp:cNvSpPr/>
      </dsp:nvSpPr>
      <dsp:spPr>
        <a:xfrm rot="5400000">
          <a:off x="3913331" y="3455262"/>
          <a:ext cx="301336" cy="484425"/>
        </a:xfrm>
        <a:prstGeom prst="rightArrow">
          <a:avLst>
            <a:gd name="adj1" fmla="val 60000"/>
            <a:gd name="adj2" fmla="val 50000"/>
          </a:avLst>
        </a:prstGeom>
        <a:gradFill rotWithShape="0">
          <a:gsLst>
            <a:gs pos="0">
              <a:schemeClr val="accent5">
                <a:hueOff val="-21323121"/>
                <a:satOff val="12119"/>
                <a:lumOff val="-10000"/>
                <a:alphaOff val="0"/>
                <a:shade val="85000"/>
                <a:satMod val="130000"/>
              </a:schemeClr>
            </a:gs>
            <a:gs pos="34000">
              <a:schemeClr val="accent5">
                <a:hueOff val="-21323121"/>
                <a:satOff val="12119"/>
                <a:lumOff val="-10000"/>
                <a:alphaOff val="0"/>
                <a:shade val="87000"/>
                <a:satMod val="125000"/>
              </a:schemeClr>
            </a:gs>
            <a:gs pos="70000">
              <a:schemeClr val="accent5">
                <a:hueOff val="-21323121"/>
                <a:satOff val="12119"/>
                <a:lumOff val="-10000"/>
                <a:alphaOff val="0"/>
                <a:tint val="100000"/>
                <a:shade val="90000"/>
                <a:satMod val="130000"/>
              </a:schemeClr>
            </a:gs>
            <a:gs pos="100000">
              <a:schemeClr val="accent5">
                <a:hueOff val="-21323121"/>
                <a:satOff val="12119"/>
                <a:lumOff val="-1000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dirty="0"/>
        </a:p>
      </dsp:txBody>
      <dsp:txXfrm>
        <a:off x="3958532" y="3506947"/>
        <a:ext cx="210935" cy="290655"/>
      </dsp:txXfrm>
    </dsp:sp>
    <dsp:sp modelId="{F0814FB0-01B6-294A-9139-9CAE1AE17185}">
      <dsp:nvSpPr>
        <dsp:cNvPr id="0" name=""/>
        <dsp:cNvSpPr/>
      </dsp:nvSpPr>
      <dsp:spPr>
        <a:xfrm>
          <a:off x="3351609" y="3990282"/>
          <a:ext cx="1424781" cy="1424781"/>
        </a:xfrm>
        <a:prstGeom prst="ellipse">
          <a:avLst/>
        </a:prstGeom>
        <a:gradFill rotWithShape="0">
          <a:gsLst>
            <a:gs pos="0">
              <a:schemeClr val="accent5">
                <a:hueOff val="-21323121"/>
                <a:satOff val="12119"/>
                <a:lumOff val="-10000"/>
                <a:alphaOff val="0"/>
                <a:shade val="85000"/>
                <a:satMod val="130000"/>
              </a:schemeClr>
            </a:gs>
            <a:gs pos="34000">
              <a:schemeClr val="accent5">
                <a:hueOff val="-21323121"/>
                <a:satOff val="12119"/>
                <a:lumOff val="-10000"/>
                <a:alphaOff val="0"/>
                <a:shade val="87000"/>
                <a:satMod val="125000"/>
              </a:schemeClr>
            </a:gs>
            <a:gs pos="70000">
              <a:schemeClr val="accent5">
                <a:hueOff val="-21323121"/>
                <a:satOff val="12119"/>
                <a:lumOff val="-10000"/>
                <a:alphaOff val="0"/>
                <a:tint val="100000"/>
                <a:shade val="90000"/>
                <a:satMod val="130000"/>
              </a:schemeClr>
            </a:gs>
            <a:gs pos="100000">
              <a:schemeClr val="accent5">
                <a:hueOff val="-21323121"/>
                <a:satOff val="12119"/>
                <a:lumOff val="-1000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b="1" kern="1200" dirty="0"/>
            <a:t>Continue to commit resources to SCD and keep going</a:t>
          </a:r>
        </a:p>
      </dsp:txBody>
      <dsp:txXfrm>
        <a:off x="3560263" y="4198936"/>
        <a:ext cx="1007473" cy="1007473"/>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18E5B4-3C70-4A42-84F5-A4430D96D283}">
      <dsp:nvSpPr>
        <dsp:cNvPr id="0" name=""/>
        <dsp:cNvSpPr/>
      </dsp:nvSpPr>
      <dsp:spPr>
        <a:xfrm>
          <a:off x="3159975" y="2447145"/>
          <a:ext cx="1746249" cy="1746249"/>
        </a:xfrm>
        <a:prstGeom prst="ellipse">
          <a:avLst/>
        </a:prstGeom>
        <a:gradFill rotWithShape="0">
          <a:gsLst>
            <a:gs pos="0">
              <a:schemeClr val="accent4">
                <a:hueOff val="0"/>
                <a:satOff val="0"/>
                <a:lumOff val="0"/>
                <a:alphaOff val="0"/>
                <a:shade val="85000"/>
                <a:satMod val="130000"/>
              </a:schemeClr>
            </a:gs>
            <a:gs pos="34000">
              <a:schemeClr val="accent4">
                <a:hueOff val="0"/>
                <a:satOff val="0"/>
                <a:lumOff val="0"/>
                <a:alphaOff val="0"/>
                <a:shade val="87000"/>
                <a:satMod val="125000"/>
              </a:schemeClr>
            </a:gs>
            <a:gs pos="70000">
              <a:schemeClr val="accent4">
                <a:hueOff val="0"/>
                <a:satOff val="0"/>
                <a:lumOff val="0"/>
                <a:alphaOff val="0"/>
                <a:tint val="100000"/>
                <a:shade val="90000"/>
                <a:satMod val="130000"/>
              </a:schemeClr>
            </a:gs>
            <a:gs pos="100000">
              <a:schemeClr val="accent4">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r>
            <a:rPr lang="en-US" sz="2200" b="1" kern="1200" dirty="0"/>
            <a:t>Directions Forward</a:t>
          </a:r>
        </a:p>
      </dsp:txBody>
      <dsp:txXfrm>
        <a:off x="3415707" y="2702877"/>
        <a:ext cx="1234785" cy="1234785"/>
      </dsp:txXfrm>
    </dsp:sp>
    <dsp:sp modelId="{61BA01E3-CB7B-DF43-8F72-1EDE31EAF4CD}">
      <dsp:nvSpPr>
        <dsp:cNvPr id="0" name=""/>
        <dsp:cNvSpPr/>
      </dsp:nvSpPr>
      <dsp:spPr>
        <a:xfrm rot="16200000">
          <a:off x="3848263" y="1811996"/>
          <a:ext cx="369673" cy="593724"/>
        </a:xfrm>
        <a:prstGeom prst="rightArrow">
          <a:avLst>
            <a:gd name="adj1" fmla="val 60000"/>
            <a:gd name="adj2" fmla="val 50000"/>
          </a:avLst>
        </a:prstGeom>
        <a:gradFill rotWithShape="0">
          <a:gsLst>
            <a:gs pos="0">
              <a:schemeClr val="accent5">
                <a:hueOff val="0"/>
                <a:satOff val="0"/>
                <a:lumOff val="0"/>
                <a:alphaOff val="0"/>
                <a:shade val="85000"/>
                <a:satMod val="130000"/>
              </a:schemeClr>
            </a:gs>
            <a:gs pos="34000">
              <a:schemeClr val="accent5">
                <a:hueOff val="0"/>
                <a:satOff val="0"/>
                <a:lumOff val="0"/>
                <a:alphaOff val="0"/>
                <a:shade val="87000"/>
                <a:satMod val="125000"/>
              </a:schemeClr>
            </a:gs>
            <a:gs pos="70000">
              <a:schemeClr val="accent5">
                <a:hueOff val="0"/>
                <a:satOff val="0"/>
                <a:lumOff val="0"/>
                <a:alphaOff val="0"/>
                <a:tint val="100000"/>
                <a:shade val="90000"/>
                <a:satMod val="130000"/>
              </a:schemeClr>
            </a:gs>
            <a:gs pos="100000">
              <a:schemeClr val="accent5">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US" sz="1700" kern="1200" dirty="0"/>
        </a:p>
      </dsp:txBody>
      <dsp:txXfrm>
        <a:off x="3903714" y="1986192"/>
        <a:ext cx="258771" cy="356234"/>
      </dsp:txXfrm>
    </dsp:sp>
    <dsp:sp modelId="{86C66A82-8A47-D247-8118-59DA3809BF20}">
      <dsp:nvSpPr>
        <dsp:cNvPr id="0" name=""/>
        <dsp:cNvSpPr/>
      </dsp:nvSpPr>
      <dsp:spPr>
        <a:xfrm>
          <a:off x="3159975" y="3398"/>
          <a:ext cx="1746249" cy="1746249"/>
        </a:xfrm>
        <a:prstGeom prst="ellipse">
          <a:avLst/>
        </a:prstGeom>
        <a:gradFill rotWithShape="0">
          <a:gsLst>
            <a:gs pos="0">
              <a:schemeClr val="accent5">
                <a:hueOff val="0"/>
                <a:satOff val="0"/>
                <a:lumOff val="0"/>
                <a:alphaOff val="0"/>
                <a:shade val="85000"/>
                <a:satMod val="130000"/>
              </a:schemeClr>
            </a:gs>
            <a:gs pos="34000">
              <a:schemeClr val="accent5">
                <a:hueOff val="0"/>
                <a:satOff val="0"/>
                <a:lumOff val="0"/>
                <a:alphaOff val="0"/>
                <a:shade val="87000"/>
                <a:satMod val="125000"/>
              </a:schemeClr>
            </a:gs>
            <a:gs pos="70000">
              <a:schemeClr val="accent5">
                <a:hueOff val="0"/>
                <a:satOff val="0"/>
                <a:lumOff val="0"/>
                <a:alphaOff val="0"/>
                <a:tint val="100000"/>
                <a:shade val="90000"/>
                <a:satMod val="130000"/>
              </a:schemeClr>
            </a:gs>
            <a:gs pos="100000">
              <a:schemeClr val="accent5">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US" sz="1700" b="1" kern="1200" dirty="0"/>
            <a:t>Engage and empower the community</a:t>
          </a:r>
        </a:p>
      </dsp:txBody>
      <dsp:txXfrm>
        <a:off x="3415707" y="259130"/>
        <a:ext cx="1234785" cy="1234785"/>
      </dsp:txXfrm>
    </dsp:sp>
    <dsp:sp modelId="{EFF60B1A-8813-0240-835D-344D77620B37}">
      <dsp:nvSpPr>
        <dsp:cNvPr id="0" name=""/>
        <dsp:cNvSpPr/>
      </dsp:nvSpPr>
      <dsp:spPr>
        <a:xfrm rot="1800000">
          <a:off x="4890380" y="3618169"/>
          <a:ext cx="345755" cy="593724"/>
        </a:xfrm>
        <a:prstGeom prst="rightArrow">
          <a:avLst>
            <a:gd name="adj1" fmla="val 60000"/>
            <a:gd name="adj2" fmla="val 50000"/>
          </a:avLst>
        </a:prstGeom>
        <a:gradFill rotWithShape="0">
          <a:gsLst>
            <a:gs pos="0">
              <a:schemeClr val="accent5">
                <a:hueOff val="-10661560"/>
                <a:satOff val="6060"/>
                <a:lumOff val="-5000"/>
                <a:alphaOff val="0"/>
                <a:shade val="85000"/>
                <a:satMod val="130000"/>
              </a:schemeClr>
            </a:gs>
            <a:gs pos="34000">
              <a:schemeClr val="accent5">
                <a:hueOff val="-10661560"/>
                <a:satOff val="6060"/>
                <a:lumOff val="-5000"/>
                <a:alphaOff val="0"/>
                <a:shade val="87000"/>
                <a:satMod val="125000"/>
              </a:schemeClr>
            </a:gs>
            <a:gs pos="70000">
              <a:schemeClr val="accent5">
                <a:hueOff val="-10661560"/>
                <a:satOff val="6060"/>
                <a:lumOff val="-5000"/>
                <a:alphaOff val="0"/>
                <a:tint val="100000"/>
                <a:shade val="90000"/>
                <a:satMod val="130000"/>
              </a:schemeClr>
            </a:gs>
            <a:gs pos="100000">
              <a:schemeClr val="accent5">
                <a:hueOff val="-10661560"/>
                <a:satOff val="6060"/>
                <a:lumOff val="-500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US" sz="1700" kern="1200" dirty="0"/>
        </a:p>
      </dsp:txBody>
      <dsp:txXfrm>
        <a:off x="4897328" y="3710983"/>
        <a:ext cx="242029" cy="356234"/>
      </dsp:txXfrm>
    </dsp:sp>
    <dsp:sp modelId="{F0814FB0-01B6-294A-9139-9CAE1AE17185}">
      <dsp:nvSpPr>
        <dsp:cNvPr id="0" name=""/>
        <dsp:cNvSpPr/>
      </dsp:nvSpPr>
      <dsp:spPr>
        <a:xfrm>
          <a:off x="5214522" y="3669018"/>
          <a:ext cx="1869849" cy="1746249"/>
        </a:xfrm>
        <a:prstGeom prst="ellipse">
          <a:avLst/>
        </a:prstGeom>
        <a:gradFill rotWithShape="0">
          <a:gsLst>
            <a:gs pos="0">
              <a:schemeClr val="accent5">
                <a:hueOff val="-10661560"/>
                <a:satOff val="6060"/>
                <a:lumOff val="-5000"/>
                <a:alphaOff val="0"/>
                <a:shade val="85000"/>
                <a:satMod val="130000"/>
              </a:schemeClr>
            </a:gs>
            <a:gs pos="34000">
              <a:schemeClr val="accent5">
                <a:hueOff val="-10661560"/>
                <a:satOff val="6060"/>
                <a:lumOff val="-5000"/>
                <a:alphaOff val="0"/>
                <a:shade val="87000"/>
                <a:satMod val="125000"/>
              </a:schemeClr>
            </a:gs>
            <a:gs pos="70000">
              <a:schemeClr val="accent5">
                <a:hueOff val="-10661560"/>
                <a:satOff val="6060"/>
                <a:lumOff val="-5000"/>
                <a:alphaOff val="0"/>
                <a:tint val="100000"/>
                <a:shade val="90000"/>
                <a:satMod val="130000"/>
              </a:schemeClr>
            </a:gs>
            <a:gs pos="100000">
              <a:schemeClr val="accent5">
                <a:hueOff val="-10661560"/>
                <a:satOff val="6060"/>
                <a:lumOff val="-500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US" sz="1700" b="1" kern="1200" dirty="0"/>
            <a:t>Keep all aspects of the approach patient-centric</a:t>
          </a:r>
        </a:p>
      </dsp:txBody>
      <dsp:txXfrm>
        <a:off x="5488355" y="3924750"/>
        <a:ext cx="1322183" cy="1234785"/>
      </dsp:txXfrm>
    </dsp:sp>
    <dsp:sp modelId="{5D5353C8-9229-1040-915B-D294E7E616C4}">
      <dsp:nvSpPr>
        <dsp:cNvPr id="0" name=""/>
        <dsp:cNvSpPr/>
      </dsp:nvSpPr>
      <dsp:spPr>
        <a:xfrm rot="9000000">
          <a:off x="2799150" y="3629113"/>
          <a:ext cx="369673" cy="593724"/>
        </a:xfrm>
        <a:prstGeom prst="rightArrow">
          <a:avLst>
            <a:gd name="adj1" fmla="val 60000"/>
            <a:gd name="adj2" fmla="val 50000"/>
          </a:avLst>
        </a:prstGeom>
        <a:gradFill rotWithShape="0">
          <a:gsLst>
            <a:gs pos="0">
              <a:schemeClr val="accent5">
                <a:hueOff val="-21323121"/>
                <a:satOff val="12119"/>
                <a:lumOff val="-10000"/>
                <a:alphaOff val="0"/>
                <a:shade val="85000"/>
                <a:satMod val="130000"/>
              </a:schemeClr>
            </a:gs>
            <a:gs pos="34000">
              <a:schemeClr val="accent5">
                <a:hueOff val="-21323121"/>
                <a:satOff val="12119"/>
                <a:lumOff val="-10000"/>
                <a:alphaOff val="0"/>
                <a:shade val="87000"/>
                <a:satMod val="125000"/>
              </a:schemeClr>
            </a:gs>
            <a:gs pos="70000">
              <a:schemeClr val="accent5">
                <a:hueOff val="-21323121"/>
                <a:satOff val="12119"/>
                <a:lumOff val="-10000"/>
                <a:alphaOff val="0"/>
                <a:tint val="100000"/>
                <a:shade val="90000"/>
                <a:satMod val="130000"/>
              </a:schemeClr>
            </a:gs>
            <a:gs pos="100000">
              <a:schemeClr val="accent5">
                <a:hueOff val="-21323121"/>
                <a:satOff val="12119"/>
                <a:lumOff val="-1000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US" sz="1700" kern="1200" dirty="0"/>
        </a:p>
      </dsp:txBody>
      <dsp:txXfrm rot="10800000">
        <a:off x="2902623" y="3720133"/>
        <a:ext cx="258771" cy="356234"/>
      </dsp:txXfrm>
    </dsp:sp>
    <dsp:sp modelId="{2F9228C7-3272-A143-B010-DDE1CEABCC81}">
      <dsp:nvSpPr>
        <dsp:cNvPr id="0" name=""/>
        <dsp:cNvSpPr/>
      </dsp:nvSpPr>
      <dsp:spPr>
        <a:xfrm>
          <a:off x="1043628" y="3669018"/>
          <a:ext cx="1746249" cy="1746249"/>
        </a:xfrm>
        <a:prstGeom prst="ellipse">
          <a:avLst/>
        </a:prstGeom>
        <a:gradFill rotWithShape="0">
          <a:gsLst>
            <a:gs pos="0">
              <a:schemeClr val="accent5">
                <a:hueOff val="-21323121"/>
                <a:satOff val="12119"/>
                <a:lumOff val="-10000"/>
                <a:alphaOff val="0"/>
                <a:shade val="85000"/>
                <a:satMod val="130000"/>
              </a:schemeClr>
            </a:gs>
            <a:gs pos="34000">
              <a:schemeClr val="accent5">
                <a:hueOff val="-21323121"/>
                <a:satOff val="12119"/>
                <a:lumOff val="-10000"/>
                <a:alphaOff val="0"/>
                <a:shade val="87000"/>
                <a:satMod val="125000"/>
              </a:schemeClr>
            </a:gs>
            <a:gs pos="70000">
              <a:schemeClr val="accent5">
                <a:hueOff val="-21323121"/>
                <a:satOff val="12119"/>
                <a:lumOff val="-10000"/>
                <a:alphaOff val="0"/>
                <a:tint val="100000"/>
                <a:shade val="90000"/>
                <a:satMod val="130000"/>
              </a:schemeClr>
            </a:gs>
            <a:gs pos="100000">
              <a:schemeClr val="accent5">
                <a:hueOff val="-21323121"/>
                <a:satOff val="12119"/>
                <a:lumOff val="-1000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US" sz="1700" b="1" kern="1200" dirty="0"/>
            <a:t>Continue to commit resources to SCD and keep going</a:t>
          </a:r>
        </a:p>
      </dsp:txBody>
      <dsp:txXfrm>
        <a:off x="1299360" y="3924750"/>
        <a:ext cx="1234785" cy="1234785"/>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18E5B4-3C70-4A42-84F5-A4430D96D283}">
      <dsp:nvSpPr>
        <dsp:cNvPr id="0" name=""/>
        <dsp:cNvSpPr/>
      </dsp:nvSpPr>
      <dsp:spPr>
        <a:xfrm>
          <a:off x="3452223" y="2100281"/>
          <a:ext cx="1218103" cy="1218103"/>
        </a:xfrm>
        <a:prstGeom prst="ellipse">
          <a:avLst/>
        </a:prstGeom>
        <a:gradFill rotWithShape="0">
          <a:gsLst>
            <a:gs pos="0">
              <a:schemeClr val="accent4">
                <a:hueOff val="0"/>
                <a:satOff val="0"/>
                <a:lumOff val="0"/>
                <a:alphaOff val="0"/>
                <a:shade val="85000"/>
                <a:satMod val="130000"/>
              </a:schemeClr>
            </a:gs>
            <a:gs pos="34000">
              <a:schemeClr val="accent4">
                <a:hueOff val="0"/>
                <a:satOff val="0"/>
                <a:lumOff val="0"/>
                <a:alphaOff val="0"/>
                <a:shade val="87000"/>
                <a:satMod val="125000"/>
              </a:schemeClr>
            </a:gs>
            <a:gs pos="70000">
              <a:schemeClr val="accent4">
                <a:hueOff val="0"/>
                <a:satOff val="0"/>
                <a:lumOff val="0"/>
                <a:alphaOff val="0"/>
                <a:tint val="100000"/>
                <a:shade val="90000"/>
                <a:satMod val="130000"/>
              </a:schemeClr>
            </a:gs>
            <a:gs pos="100000">
              <a:schemeClr val="accent4">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b="1" kern="1200" dirty="0"/>
            <a:t>Directions Forward</a:t>
          </a:r>
        </a:p>
      </dsp:txBody>
      <dsp:txXfrm>
        <a:off x="3630610" y="2278668"/>
        <a:ext cx="861329" cy="861329"/>
      </dsp:txXfrm>
    </dsp:sp>
    <dsp:sp modelId="{61BA01E3-CB7B-DF43-8F72-1EDE31EAF4CD}">
      <dsp:nvSpPr>
        <dsp:cNvPr id="0" name=""/>
        <dsp:cNvSpPr/>
      </dsp:nvSpPr>
      <dsp:spPr>
        <a:xfrm rot="16200000">
          <a:off x="3883059" y="1531901"/>
          <a:ext cx="356430" cy="484425"/>
        </a:xfrm>
        <a:prstGeom prst="rightArrow">
          <a:avLst>
            <a:gd name="adj1" fmla="val 60000"/>
            <a:gd name="adj2" fmla="val 50000"/>
          </a:avLst>
        </a:prstGeom>
        <a:gradFill rotWithShape="0">
          <a:gsLst>
            <a:gs pos="0">
              <a:schemeClr val="accent5">
                <a:hueOff val="0"/>
                <a:satOff val="0"/>
                <a:lumOff val="0"/>
                <a:alphaOff val="0"/>
                <a:shade val="85000"/>
                <a:satMod val="130000"/>
              </a:schemeClr>
            </a:gs>
            <a:gs pos="34000">
              <a:schemeClr val="accent5">
                <a:hueOff val="0"/>
                <a:satOff val="0"/>
                <a:lumOff val="0"/>
                <a:alphaOff val="0"/>
                <a:shade val="87000"/>
                <a:satMod val="125000"/>
              </a:schemeClr>
            </a:gs>
            <a:gs pos="70000">
              <a:schemeClr val="accent5">
                <a:hueOff val="0"/>
                <a:satOff val="0"/>
                <a:lumOff val="0"/>
                <a:alphaOff val="0"/>
                <a:tint val="100000"/>
                <a:shade val="90000"/>
                <a:satMod val="130000"/>
              </a:schemeClr>
            </a:gs>
            <a:gs pos="100000">
              <a:schemeClr val="accent5">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dirty="0"/>
        </a:p>
      </dsp:txBody>
      <dsp:txXfrm>
        <a:off x="3936524" y="1682251"/>
        <a:ext cx="249501" cy="290655"/>
      </dsp:txXfrm>
    </dsp:sp>
    <dsp:sp modelId="{86C66A82-8A47-D247-8118-59DA3809BF20}">
      <dsp:nvSpPr>
        <dsp:cNvPr id="0" name=""/>
        <dsp:cNvSpPr/>
      </dsp:nvSpPr>
      <dsp:spPr>
        <a:xfrm>
          <a:off x="3294899" y="2990"/>
          <a:ext cx="1532751" cy="1424781"/>
        </a:xfrm>
        <a:prstGeom prst="ellipse">
          <a:avLst/>
        </a:prstGeom>
        <a:gradFill rotWithShape="0">
          <a:gsLst>
            <a:gs pos="0">
              <a:schemeClr val="accent5">
                <a:hueOff val="0"/>
                <a:satOff val="0"/>
                <a:lumOff val="0"/>
                <a:alphaOff val="0"/>
                <a:shade val="85000"/>
                <a:satMod val="130000"/>
              </a:schemeClr>
            </a:gs>
            <a:gs pos="34000">
              <a:schemeClr val="accent5">
                <a:hueOff val="0"/>
                <a:satOff val="0"/>
                <a:lumOff val="0"/>
                <a:alphaOff val="0"/>
                <a:shade val="87000"/>
                <a:satMod val="125000"/>
              </a:schemeClr>
            </a:gs>
            <a:gs pos="70000">
              <a:schemeClr val="accent5">
                <a:hueOff val="0"/>
                <a:satOff val="0"/>
                <a:lumOff val="0"/>
                <a:alphaOff val="0"/>
                <a:tint val="100000"/>
                <a:shade val="90000"/>
                <a:satMod val="130000"/>
              </a:schemeClr>
            </a:gs>
            <a:gs pos="100000">
              <a:schemeClr val="accent5">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1" kern="1200" dirty="0"/>
            <a:t>Engage and empower the community</a:t>
          </a:r>
        </a:p>
      </dsp:txBody>
      <dsp:txXfrm>
        <a:off x="3519365" y="211644"/>
        <a:ext cx="1083819" cy="1007473"/>
      </dsp:txXfrm>
    </dsp:sp>
    <dsp:sp modelId="{EFF60B1A-8813-0240-835D-344D77620B37}">
      <dsp:nvSpPr>
        <dsp:cNvPr id="0" name=""/>
        <dsp:cNvSpPr/>
      </dsp:nvSpPr>
      <dsp:spPr>
        <a:xfrm>
          <a:off x="4773864" y="2467120"/>
          <a:ext cx="249431" cy="484425"/>
        </a:xfrm>
        <a:prstGeom prst="rightArrow">
          <a:avLst>
            <a:gd name="adj1" fmla="val 60000"/>
            <a:gd name="adj2" fmla="val 50000"/>
          </a:avLst>
        </a:prstGeom>
        <a:gradFill rotWithShape="0">
          <a:gsLst>
            <a:gs pos="0">
              <a:schemeClr val="accent5">
                <a:hueOff val="-7107707"/>
                <a:satOff val="4040"/>
                <a:lumOff val="-3333"/>
                <a:alphaOff val="0"/>
                <a:shade val="85000"/>
                <a:satMod val="130000"/>
              </a:schemeClr>
            </a:gs>
            <a:gs pos="34000">
              <a:schemeClr val="accent5">
                <a:hueOff val="-7107707"/>
                <a:satOff val="4040"/>
                <a:lumOff val="-3333"/>
                <a:alphaOff val="0"/>
                <a:shade val="87000"/>
                <a:satMod val="125000"/>
              </a:schemeClr>
            </a:gs>
            <a:gs pos="70000">
              <a:schemeClr val="accent5">
                <a:hueOff val="-7107707"/>
                <a:satOff val="4040"/>
                <a:lumOff val="-3333"/>
                <a:alphaOff val="0"/>
                <a:tint val="100000"/>
                <a:shade val="90000"/>
                <a:satMod val="130000"/>
              </a:schemeClr>
            </a:gs>
            <a:gs pos="100000">
              <a:schemeClr val="accent5">
                <a:hueOff val="-7107707"/>
                <a:satOff val="4040"/>
                <a:lumOff val="-3333"/>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dirty="0"/>
        </a:p>
      </dsp:txBody>
      <dsp:txXfrm>
        <a:off x="4773864" y="2564005"/>
        <a:ext cx="174602" cy="290655"/>
      </dsp:txXfrm>
    </dsp:sp>
    <dsp:sp modelId="{F0814FB0-01B6-294A-9139-9CAE1AE17185}">
      <dsp:nvSpPr>
        <dsp:cNvPr id="0" name=""/>
        <dsp:cNvSpPr/>
      </dsp:nvSpPr>
      <dsp:spPr>
        <a:xfrm>
          <a:off x="5140952" y="1996942"/>
          <a:ext cx="1828550" cy="1424781"/>
        </a:xfrm>
        <a:prstGeom prst="ellipse">
          <a:avLst/>
        </a:prstGeom>
        <a:gradFill rotWithShape="0">
          <a:gsLst>
            <a:gs pos="0">
              <a:schemeClr val="accent5">
                <a:hueOff val="-7107707"/>
                <a:satOff val="4040"/>
                <a:lumOff val="-3333"/>
                <a:alphaOff val="0"/>
                <a:shade val="85000"/>
                <a:satMod val="130000"/>
              </a:schemeClr>
            </a:gs>
            <a:gs pos="34000">
              <a:schemeClr val="accent5">
                <a:hueOff val="-7107707"/>
                <a:satOff val="4040"/>
                <a:lumOff val="-3333"/>
                <a:alphaOff val="0"/>
                <a:shade val="87000"/>
                <a:satMod val="125000"/>
              </a:schemeClr>
            </a:gs>
            <a:gs pos="70000">
              <a:schemeClr val="accent5">
                <a:hueOff val="-7107707"/>
                <a:satOff val="4040"/>
                <a:lumOff val="-3333"/>
                <a:alphaOff val="0"/>
                <a:tint val="100000"/>
                <a:shade val="90000"/>
                <a:satMod val="130000"/>
              </a:schemeClr>
            </a:gs>
            <a:gs pos="100000">
              <a:schemeClr val="accent5">
                <a:hueOff val="-7107707"/>
                <a:satOff val="4040"/>
                <a:lumOff val="-3333"/>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1" kern="1200" dirty="0"/>
            <a:t>Transparency  and Open Communication</a:t>
          </a:r>
        </a:p>
      </dsp:txBody>
      <dsp:txXfrm>
        <a:off x="5408737" y="2205596"/>
        <a:ext cx="1292980" cy="1007473"/>
      </dsp:txXfrm>
    </dsp:sp>
    <dsp:sp modelId="{5D5353C8-9229-1040-915B-D294E7E616C4}">
      <dsp:nvSpPr>
        <dsp:cNvPr id="0" name=""/>
        <dsp:cNvSpPr/>
      </dsp:nvSpPr>
      <dsp:spPr>
        <a:xfrm rot="5400000">
          <a:off x="3883059" y="3402339"/>
          <a:ext cx="356430" cy="484425"/>
        </a:xfrm>
        <a:prstGeom prst="rightArrow">
          <a:avLst>
            <a:gd name="adj1" fmla="val 60000"/>
            <a:gd name="adj2" fmla="val 50000"/>
          </a:avLst>
        </a:prstGeom>
        <a:gradFill rotWithShape="0">
          <a:gsLst>
            <a:gs pos="0">
              <a:schemeClr val="accent5">
                <a:hueOff val="-14215414"/>
                <a:satOff val="8079"/>
                <a:lumOff val="-6667"/>
                <a:alphaOff val="0"/>
                <a:shade val="85000"/>
                <a:satMod val="130000"/>
              </a:schemeClr>
            </a:gs>
            <a:gs pos="34000">
              <a:schemeClr val="accent5">
                <a:hueOff val="-14215414"/>
                <a:satOff val="8079"/>
                <a:lumOff val="-6667"/>
                <a:alphaOff val="0"/>
                <a:shade val="87000"/>
                <a:satMod val="125000"/>
              </a:schemeClr>
            </a:gs>
            <a:gs pos="70000">
              <a:schemeClr val="accent5">
                <a:hueOff val="-14215414"/>
                <a:satOff val="8079"/>
                <a:lumOff val="-6667"/>
                <a:alphaOff val="0"/>
                <a:tint val="100000"/>
                <a:shade val="90000"/>
                <a:satMod val="130000"/>
              </a:schemeClr>
            </a:gs>
            <a:gs pos="100000">
              <a:schemeClr val="accent5">
                <a:hueOff val="-14215414"/>
                <a:satOff val="8079"/>
                <a:lumOff val="-6667"/>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dirty="0"/>
        </a:p>
      </dsp:txBody>
      <dsp:txXfrm>
        <a:off x="3936524" y="3445760"/>
        <a:ext cx="249501" cy="290655"/>
      </dsp:txXfrm>
    </dsp:sp>
    <dsp:sp modelId="{2F9228C7-3272-A143-B010-DDE1CEABCC81}">
      <dsp:nvSpPr>
        <dsp:cNvPr id="0" name=""/>
        <dsp:cNvSpPr/>
      </dsp:nvSpPr>
      <dsp:spPr>
        <a:xfrm>
          <a:off x="3294899" y="3990894"/>
          <a:ext cx="1532751" cy="1424781"/>
        </a:xfrm>
        <a:prstGeom prst="ellipse">
          <a:avLst/>
        </a:prstGeom>
        <a:gradFill rotWithShape="0">
          <a:gsLst>
            <a:gs pos="0">
              <a:schemeClr val="accent5">
                <a:hueOff val="-14215414"/>
                <a:satOff val="8079"/>
                <a:lumOff val="-6667"/>
                <a:alphaOff val="0"/>
                <a:shade val="85000"/>
                <a:satMod val="130000"/>
              </a:schemeClr>
            </a:gs>
            <a:gs pos="34000">
              <a:schemeClr val="accent5">
                <a:hueOff val="-14215414"/>
                <a:satOff val="8079"/>
                <a:lumOff val="-6667"/>
                <a:alphaOff val="0"/>
                <a:shade val="87000"/>
                <a:satMod val="125000"/>
              </a:schemeClr>
            </a:gs>
            <a:gs pos="70000">
              <a:schemeClr val="accent5">
                <a:hueOff val="-14215414"/>
                <a:satOff val="8079"/>
                <a:lumOff val="-6667"/>
                <a:alphaOff val="0"/>
                <a:tint val="100000"/>
                <a:shade val="90000"/>
                <a:satMod val="130000"/>
              </a:schemeClr>
            </a:gs>
            <a:gs pos="100000">
              <a:schemeClr val="accent5">
                <a:hueOff val="-14215414"/>
                <a:satOff val="8079"/>
                <a:lumOff val="-6667"/>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1" kern="1200" dirty="0"/>
            <a:t>Keep all aspects of the approach patient-centric</a:t>
          </a:r>
        </a:p>
      </dsp:txBody>
      <dsp:txXfrm>
        <a:off x="3519365" y="4199548"/>
        <a:ext cx="1083819" cy="1007473"/>
      </dsp:txXfrm>
    </dsp:sp>
    <dsp:sp modelId="{EC4617FB-7CC4-0B44-AEB4-278DE3CD38F0}">
      <dsp:nvSpPr>
        <dsp:cNvPr id="0" name=""/>
        <dsp:cNvSpPr/>
      </dsp:nvSpPr>
      <dsp:spPr>
        <a:xfrm rot="10800000">
          <a:off x="3095167" y="2467120"/>
          <a:ext cx="252319" cy="484425"/>
        </a:xfrm>
        <a:prstGeom prst="rightArrow">
          <a:avLst>
            <a:gd name="adj1" fmla="val 60000"/>
            <a:gd name="adj2" fmla="val 50000"/>
          </a:avLst>
        </a:prstGeom>
        <a:gradFill rotWithShape="0">
          <a:gsLst>
            <a:gs pos="0">
              <a:schemeClr val="accent5">
                <a:hueOff val="-21323121"/>
                <a:satOff val="12119"/>
                <a:lumOff val="-10000"/>
                <a:alphaOff val="0"/>
                <a:shade val="85000"/>
                <a:satMod val="130000"/>
              </a:schemeClr>
            </a:gs>
            <a:gs pos="34000">
              <a:schemeClr val="accent5">
                <a:hueOff val="-21323121"/>
                <a:satOff val="12119"/>
                <a:lumOff val="-10000"/>
                <a:alphaOff val="0"/>
                <a:shade val="87000"/>
                <a:satMod val="125000"/>
              </a:schemeClr>
            </a:gs>
            <a:gs pos="70000">
              <a:schemeClr val="accent5">
                <a:hueOff val="-21323121"/>
                <a:satOff val="12119"/>
                <a:lumOff val="-10000"/>
                <a:alphaOff val="0"/>
                <a:tint val="100000"/>
                <a:shade val="90000"/>
                <a:satMod val="130000"/>
              </a:schemeClr>
            </a:gs>
            <a:gs pos="100000">
              <a:schemeClr val="accent5">
                <a:hueOff val="-21323121"/>
                <a:satOff val="12119"/>
                <a:lumOff val="-1000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dirty="0"/>
        </a:p>
      </dsp:txBody>
      <dsp:txXfrm rot="10800000">
        <a:off x="3170863" y="2564005"/>
        <a:ext cx="176623" cy="290655"/>
      </dsp:txXfrm>
    </dsp:sp>
    <dsp:sp modelId="{EA0D7238-951C-4A48-8CD0-081278DF4236}">
      <dsp:nvSpPr>
        <dsp:cNvPr id="0" name=""/>
        <dsp:cNvSpPr/>
      </dsp:nvSpPr>
      <dsp:spPr>
        <a:xfrm>
          <a:off x="1158497" y="1996942"/>
          <a:ext cx="1817650" cy="1424781"/>
        </a:xfrm>
        <a:prstGeom prst="ellipse">
          <a:avLst/>
        </a:prstGeom>
        <a:gradFill rotWithShape="0">
          <a:gsLst>
            <a:gs pos="0">
              <a:schemeClr val="accent5">
                <a:hueOff val="-21323121"/>
                <a:satOff val="12119"/>
                <a:lumOff val="-10000"/>
                <a:alphaOff val="0"/>
                <a:shade val="85000"/>
                <a:satMod val="130000"/>
              </a:schemeClr>
            </a:gs>
            <a:gs pos="34000">
              <a:schemeClr val="accent5">
                <a:hueOff val="-21323121"/>
                <a:satOff val="12119"/>
                <a:lumOff val="-10000"/>
                <a:alphaOff val="0"/>
                <a:shade val="87000"/>
                <a:satMod val="125000"/>
              </a:schemeClr>
            </a:gs>
            <a:gs pos="70000">
              <a:schemeClr val="accent5">
                <a:hueOff val="-21323121"/>
                <a:satOff val="12119"/>
                <a:lumOff val="-10000"/>
                <a:alphaOff val="0"/>
                <a:tint val="100000"/>
                <a:shade val="90000"/>
                <a:satMod val="130000"/>
              </a:schemeClr>
            </a:gs>
            <a:gs pos="100000">
              <a:schemeClr val="accent5">
                <a:hueOff val="-21323121"/>
                <a:satOff val="12119"/>
                <a:lumOff val="-1000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1" kern="1200" dirty="0"/>
            <a:t>Commit resources to SCD and move forward</a:t>
          </a:r>
        </a:p>
      </dsp:txBody>
      <dsp:txXfrm>
        <a:off x="1424686" y="2205596"/>
        <a:ext cx="1285272" cy="1007473"/>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800D01F-8FFB-4CB6-81FA-EF7273C461FE}" type="datetimeFigureOut">
              <a:rPr lang="en-US" smtClean="0"/>
              <a:t>6/12/2018</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DED0CFF-B1E4-4ED5-A3D9-7E107042F31D}" type="slidenum">
              <a:rPr lang="en-US" smtClean="0"/>
              <a:t>‹#›</a:t>
            </a:fld>
            <a:endParaRPr lang="en-US" dirty="0"/>
          </a:p>
        </p:txBody>
      </p:sp>
    </p:spTree>
    <p:extLst>
      <p:ext uri="{BB962C8B-B14F-4D97-AF65-F5344CB8AC3E}">
        <p14:creationId xmlns:p14="http://schemas.microsoft.com/office/powerpoint/2010/main" val="20975481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013A71A-72EB-FE46-A654-267E0FD48F99}" type="slidenum">
              <a:rPr lang="en-US" smtClean="0"/>
              <a:t>1</a:t>
            </a:fld>
            <a:endParaRPr lang="en-US" dirty="0"/>
          </a:p>
        </p:txBody>
      </p:sp>
    </p:spTree>
    <p:extLst>
      <p:ext uri="{BB962C8B-B14F-4D97-AF65-F5344CB8AC3E}">
        <p14:creationId xmlns:p14="http://schemas.microsoft.com/office/powerpoint/2010/main" val="34557813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8013A71A-72EB-FE46-A654-267E0FD48F99}" type="slidenum">
              <a:rPr lang="en-US" smtClean="0"/>
              <a:t>11</a:t>
            </a:fld>
            <a:endParaRPr lang="en-US" dirty="0"/>
          </a:p>
        </p:txBody>
      </p:sp>
    </p:spTree>
    <p:extLst>
      <p:ext uri="{BB962C8B-B14F-4D97-AF65-F5344CB8AC3E}">
        <p14:creationId xmlns:p14="http://schemas.microsoft.com/office/powerpoint/2010/main" val="17706041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9E582E8-3F53-49F8-A0E1-BA4AE3591A12}" type="slidenum">
              <a:rPr lang="en-US" smtClean="0"/>
              <a:t>12</a:t>
            </a:fld>
            <a:endParaRPr lang="en-US" dirty="0"/>
          </a:p>
        </p:txBody>
      </p:sp>
    </p:spTree>
    <p:extLst>
      <p:ext uri="{BB962C8B-B14F-4D97-AF65-F5344CB8AC3E}">
        <p14:creationId xmlns:p14="http://schemas.microsoft.com/office/powerpoint/2010/main" val="9654864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602">
              <a:defRPr/>
            </a:pPr>
            <a:endParaRPr lang="en-US" dirty="0"/>
          </a:p>
        </p:txBody>
      </p:sp>
      <p:sp>
        <p:nvSpPr>
          <p:cNvPr id="4" name="Slide Number Placeholder 3"/>
          <p:cNvSpPr>
            <a:spLocks noGrp="1"/>
          </p:cNvSpPr>
          <p:nvPr>
            <p:ph type="sldNum" sz="quarter" idx="10"/>
          </p:nvPr>
        </p:nvSpPr>
        <p:spPr/>
        <p:txBody>
          <a:bodyPr/>
          <a:lstStyle/>
          <a:p>
            <a:fld id="{2DED0CFF-B1E4-4ED5-A3D9-7E107042F31D}" type="slidenum">
              <a:rPr lang="en-US" smtClean="0"/>
              <a:t>14</a:t>
            </a:fld>
            <a:endParaRPr lang="en-US" dirty="0"/>
          </a:p>
        </p:txBody>
      </p:sp>
    </p:spTree>
    <p:extLst>
      <p:ext uri="{BB962C8B-B14F-4D97-AF65-F5344CB8AC3E}">
        <p14:creationId xmlns:p14="http://schemas.microsoft.com/office/powerpoint/2010/main" val="8230615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013A71A-72EB-FE46-A654-267E0FD48F99}" type="slidenum">
              <a:rPr lang="en-US" smtClean="0"/>
              <a:t>16</a:t>
            </a:fld>
            <a:endParaRPr lang="en-US" dirty="0"/>
          </a:p>
        </p:txBody>
      </p:sp>
    </p:spTree>
    <p:extLst>
      <p:ext uri="{BB962C8B-B14F-4D97-AF65-F5344CB8AC3E}">
        <p14:creationId xmlns:p14="http://schemas.microsoft.com/office/powerpoint/2010/main" val="36890202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013A71A-72EB-FE46-A654-267E0FD48F99}" type="slidenum">
              <a:rPr lang="en-US" smtClean="0"/>
              <a:t>18</a:t>
            </a:fld>
            <a:endParaRPr lang="en-US" dirty="0"/>
          </a:p>
        </p:txBody>
      </p:sp>
    </p:spTree>
    <p:extLst>
      <p:ext uri="{BB962C8B-B14F-4D97-AF65-F5344CB8AC3E}">
        <p14:creationId xmlns:p14="http://schemas.microsoft.com/office/powerpoint/2010/main" val="34227900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013A71A-72EB-FE46-A654-267E0FD48F99}" type="slidenum">
              <a:rPr lang="en-US" smtClean="0"/>
              <a:t>20</a:t>
            </a:fld>
            <a:endParaRPr lang="en-US" dirty="0"/>
          </a:p>
        </p:txBody>
      </p:sp>
    </p:spTree>
    <p:extLst>
      <p:ext uri="{BB962C8B-B14F-4D97-AF65-F5344CB8AC3E}">
        <p14:creationId xmlns:p14="http://schemas.microsoft.com/office/powerpoint/2010/main" val="42034136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013A71A-72EB-FE46-A654-267E0FD48F99}" type="slidenum">
              <a:rPr lang="en-US" smtClean="0"/>
              <a:t>21</a:t>
            </a:fld>
            <a:endParaRPr lang="en-US" dirty="0"/>
          </a:p>
        </p:txBody>
      </p:sp>
    </p:spTree>
    <p:extLst>
      <p:ext uri="{BB962C8B-B14F-4D97-AF65-F5344CB8AC3E}">
        <p14:creationId xmlns:p14="http://schemas.microsoft.com/office/powerpoint/2010/main" val="30927445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013A71A-72EB-FE46-A654-267E0FD48F99}" type="slidenum">
              <a:rPr lang="en-US" smtClean="0"/>
              <a:t>22</a:t>
            </a:fld>
            <a:endParaRPr lang="en-US" dirty="0"/>
          </a:p>
        </p:txBody>
      </p:sp>
    </p:spTree>
    <p:extLst>
      <p:ext uri="{BB962C8B-B14F-4D97-AF65-F5344CB8AC3E}">
        <p14:creationId xmlns:p14="http://schemas.microsoft.com/office/powerpoint/2010/main" val="627425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013A71A-72EB-FE46-A654-267E0FD48F99}" type="slidenum">
              <a:rPr lang="en-US" smtClean="0"/>
              <a:t>23</a:t>
            </a:fld>
            <a:endParaRPr lang="en-US" dirty="0"/>
          </a:p>
        </p:txBody>
      </p:sp>
    </p:spTree>
    <p:extLst>
      <p:ext uri="{BB962C8B-B14F-4D97-AF65-F5344CB8AC3E}">
        <p14:creationId xmlns:p14="http://schemas.microsoft.com/office/powerpoint/2010/main" val="37628159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013A71A-72EB-FE46-A654-267E0FD48F99}" type="slidenum">
              <a:rPr lang="en-US" smtClean="0"/>
              <a:t>24</a:t>
            </a:fld>
            <a:endParaRPr lang="en-US" dirty="0"/>
          </a:p>
        </p:txBody>
      </p:sp>
    </p:spTree>
    <p:extLst>
      <p:ext uri="{BB962C8B-B14F-4D97-AF65-F5344CB8AC3E}">
        <p14:creationId xmlns:p14="http://schemas.microsoft.com/office/powerpoint/2010/main" val="1083268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DED0CFF-B1E4-4ED5-A3D9-7E107042F31D}" type="slidenum">
              <a:rPr lang="en-US" smtClean="0"/>
              <a:t>2</a:t>
            </a:fld>
            <a:endParaRPr lang="en-US" dirty="0"/>
          </a:p>
        </p:txBody>
      </p:sp>
    </p:spTree>
    <p:extLst>
      <p:ext uri="{BB962C8B-B14F-4D97-AF65-F5344CB8AC3E}">
        <p14:creationId xmlns:p14="http://schemas.microsoft.com/office/powerpoint/2010/main" val="366253906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013A71A-72EB-FE46-A654-267E0FD48F99}" type="slidenum">
              <a:rPr lang="en-US" smtClean="0"/>
              <a:t>25</a:t>
            </a:fld>
            <a:endParaRPr lang="en-US" dirty="0"/>
          </a:p>
        </p:txBody>
      </p:sp>
    </p:spTree>
    <p:extLst>
      <p:ext uri="{BB962C8B-B14F-4D97-AF65-F5344CB8AC3E}">
        <p14:creationId xmlns:p14="http://schemas.microsoft.com/office/powerpoint/2010/main" val="324524796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013A71A-72EB-FE46-A654-267E0FD48F99}" type="slidenum">
              <a:rPr lang="en-US" smtClean="0"/>
              <a:t>26</a:t>
            </a:fld>
            <a:endParaRPr lang="en-US" dirty="0"/>
          </a:p>
        </p:txBody>
      </p:sp>
    </p:spTree>
    <p:extLst>
      <p:ext uri="{BB962C8B-B14F-4D97-AF65-F5344CB8AC3E}">
        <p14:creationId xmlns:p14="http://schemas.microsoft.com/office/powerpoint/2010/main" val="58278257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013A71A-72EB-FE46-A654-267E0FD48F99}" type="slidenum">
              <a:rPr lang="en-US" smtClean="0"/>
              <a:t>27</a:t>
            </a:fld>
            <a:endParaRPr lang="en-US" dirty="0"/>
          </a:p>
        </p:txBody>
      </p:sp>
    </p:spTree>
    <p:extLst>
      <p:ext uri="{BB962C8B-B14F-4D97-AF65-F5344CB8AC3E}">
        <p14:creationId xmlns:p14="http://schemas.microsoft.com/office/powerpoint/2010/main" val="401535938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013A71A-72EB-FE46-A654-267E0FD48F99}" type="slidenum">
              <a:rPr lang="en-US" smtClean="0"/>
              <a:t>28</a:t>
            </a:fld>
            <a:endParaRPr lang="en-US" dirty="0"/>
          </a:p>
        </p:txBody>
      </p:sp>
    </p:spTree>
    <p:extLst>
      <p:ext uri="{BB962C8B-B14F-4D97-AF65-F5344CB8AC3E}">
        <p14:creationId xmlns:p14="http://schemas.microsoft.com/office/powerpoint/2010/main" val="8644221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let’s stop for a second and digest some of this. What are the implications here? </a:t>
            </a:r>
          </a:p>
          <a:p>
            <a:endParaRPr lang="en-US" dirty="0"/>
          </a:p>
          <a:p>
            <a:r>
              <a:rPr lang="en-US" dirty="0"/>
              <a:t>We haven’t highlighted differences between the groups, instead focusing on common ground especially, among patients and parents. Interestingly, physicians it seems will be a key player within this process. Just like our patients and parents, physicians expressed hope, but this hope was tempered by caution. Our physicians, who practice across the country, and have varied medical backgrounds, placed a large emphasis on the ethics governing this process and what should be communicated to the patients so there is transparency.: (1) being realistic about what gene-editing can and cannot do, (2) that you may not receive any direct benefit from a phase 1 clinical trial, </a:t>
            </a:r>
          </a:p>
        </p:txBody>
      </p:sp>
      <p:sp>
        <p:nvSpPr>
          <p:cNvPr id="4" name="Slide Number Placeholder 3"/>
          <p:cNvSpPr>
            <a:spLocks noGrp="1"/>
          </p:cNvSpPr>
          <p:nvPr>
            <p:ph type="sldNum" sz="quarter" idx="10"/>
          </p:nvPr>
        </p:nvSpPr>
        <p:spPr/>
        <p:txBody>
          <a:bodyPr/>
          <a:lstStyle/>
          <a:p>
            <a:fld id="{8013A71A-72EB-FE46-A654-267E0FD48F99}" type="slidenum">
              <a:rPr lang="en-US" smtClean="0"/>
              <a:t>29</a:t>
            </a:fld>
            <a:endParaRPr lang="en-US" dirty="0"/>
          </a:p>
        </p:txBody>
      </p:sp>
    </p:spTree>
    <p:extLst>
      <p:ext uri="{BB962C8B-B14F-4D97-AF65-F5344CB8AC3E}">
        <p14:creationId xmlns:p14="http://schemas.microsoft.com/office/powerpoint/2010/main" val="236207622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let’s stop for a second and digest some of this. What are the implications here? </a:t>
            </a:r>
          </a:p>
          <a:p>
            <a:endParaRPr lang="en-US" dirty="0"/>
          </a:p>
          <a:p>
            <a:r>
              <a:rPr lang="en-US" dirty="0"/>
              <a:t>We haven’t highlighted differences between the groups, instead focusing on common ground especially, among patients and parents. Interestingly, physicians it seems will be a key player within this process. Just like our patients and parents, physicians expressed hope, but this hope was tempered by caution. Our physicians, who practice across the country, and have varied medical backgrounds, placed a large emphasis on the ethics governing this process and what should be communicated to the patients so there is transparency.: (1) being realistic about what gene-editing can and cannot do, (2) that you may not receive any direct benefit from a phase 1 clinical trial, </a:t>
            </a:r>
          </a:p>
        </p:txBody>
      </p:sp>
      <p:sp>
        <p:nvSpPr>
          <p:cNvPr id="4" name="Slide Number Placeholder 3"/>
          <p:cNvSpPr>
            <a:spLocks noGrp="1"/>
          </p:cNvSpPr>
          <p:nvPr>
            <p:ph type="sldNum" sz="quarter" idx="10"/>
          </p:nvPr>
        </p:nvSpPr>
        <p:spPr/>
        <p:txBody>
          <a:bodyPr/>
          <a:lstStyle/>
          <a:p>
            <a:fld id="{8013A71A-72EB-FE46-A654-267E0FD48F99}" type="slidenum">
              <a:rPr lang="en-US" smtClean="0"/>
              <a:t>30</a:t>
            </a:fld>
            <a:endParaRPr lang="en-US" dirty="0"/>
          </a:p>
        </p:txBody>
      </p:sp>
    </p:spTree>
    <p:extLst>
      <p:ext uri="{BB962C8B-B14F-4D97-AF65-F5344CB8AC3E}">
        <p14:creationId xmlns:p14="http://schemas.microsoft.com/office/powerpoint/2010/main" val="421488484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013A71A-72EB-FE46-A654-267E0FD48F99}" type="slidenum">
              <a:rPr lang="en-US" smtClean="0"/>
              <a:t>31</a:t>
            </a:fld>
            <a:endParaRPr lang="en-US" dirty="0"/>
          </a:p>
        </p:txBody>
      </p:sp>
    </p:spTree>
    <p:extLst>
      <p:ext uri="{BB962C8B-B14F-4D97-AF65-F5344CB8AC3E}">
        <p14:creationId xmlns:p14="http://schemas.microsoft.com/office/powerpoint/2010/main" val="186910709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013A71A-72EB-FE46-A654-267E0FD48F99}" type="slidenum">
              <a:rPr lang="en-US" smtClean="0"/>
              <a:t>32</a:t>
            </a:fld>
            <a:endParaRPr lang="en-US" dirty="0"/>
          </a:p>
        </p:txBody>
      </p:sp>
    </p:spTree>
    <p:extLst>
      <p:ext uri="{BB962C8B-B14F-4D97-AF65-F5344CB8AC3E}">
        <p14:creationId xmlns:p14="http://schemas.microsoft.com/office/powerpoint/2010/main" val="158154548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013A71A-72EB-FE46-A654-267E0FD48F99}" type="slidenum">
              <a:rPr lang="en-US" smtClean="0"/>
              <a:t>33</a:t>
            </a:fld>
            <a:endParaRPr lang="en-US" dirty="0"/>
          </a:p>
        </p:txBody>
      </p:sp>
    </p:spTree>
    <p:extLst>
      <p:ext uri="{BB962C8B-B14F-4D97-AF65-F5344CB8AC3E}">
        <p14:creationId xmlns:p14="http://schemas.microsoft.com/office/powerpoint/2010/main" val="325838485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013A71A-72EB-FE46-A654-267E0FD48F99}" type="slidenum">
              <a:rPr lang="en-US" smtClean="0"/>
              <a:t>34</a:t>
            </a:fld>
            <a:endParaRPr lang="en-US" dirty="0"/>
          </a:p>
        </p:txBody>
      </p:sp>
    </p:spTree>
    <p:extLst>
      <p:ext uri="{BB962C8B-B14F-4D97-AF65-F5344CB8AC3E}">
        <p14:creationId xmlns:p14="http://schemas.microsoft.com/office/powerpoint/2010/main" val="757344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p:txBody>
      </p:sp>
      <p:sp>
        <p:nvSpPr>
          <p:cNvPr id="4" name="Slide Number Placeholder 3"/>
          <p:cNvSpPr>
            <a:spLocks noGrp="1"/>
          </p:cNvSpPr>
          <p:nvPr>
            <p:ph type="sldNum" sz="quarter" idx="10"/>
          </p:nvPr>
        </p:nvSpPr>
        <p:spPr/>
        <p:txBody>
          <a:bodyPr/>
          <a:lstStyle/>
          <a:p>
            <a:fld id="{8013A71A-72EB-FE46-A654-267E0FD48F99}" type="slidenum">
              <a:rPr lang="en-US" smtClean="0"/>
              <a:t>3</a:t>
            </a:fld>
            <a:endParaRPr lang="en-US" dirty="0"/>
          </a:p>
        </p:txBody>
      </p:sp>
    </p:spTree>
    <p:extLst>
      <p:ext uri="{BB962C8B-B14F-4D97-AF65-F5344CB8AC3E}">
        <p14:creationId xmlns:p14="http://schemas.microsoft.com/office/powerpoint/2010/main" val="277993692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013A71A-72EB-FE46-A654-267E0FD48F99}" type="slidenum">
              <a:rPr lang="en-US" smtClean="0"/>
              <a:t>35</a:t>
            </a:fld>
            <a:endParaRPr lang="en-US" dirty="0"/>
          </a:p>
        </p:txBody>
      </p:sp>
    </p:spTree>
    <p:extLst>
      <p:ext uri="{BB962C8B-B14F-4D97-AF65-F5344CB8AC3E}">
        <p14:creationId xmlns:p14="http://schemas.microsoft.com/office/powerpoint/2010/main" val="103004096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013A71A-72EB-FE46-A654-267E0FD48F99}" type="slidenum">
              <a:rPr lang="en-US" smtClean="0"/>
              <a:t>43</a:t>
            </a:fld>
            <a:endParaRPr lang="en-US" dirty="0"/>
          </a:p>
        </p:txBody>
      </p:sp>
    </p:spTree>
    <p:extLst>
      <p:ext uri="{BB962C8B-B14F-4D97-AF65-F5344CB8AC3E}">
        <p14:creationId xmlns:p14="http://schemas.microsoft.com/office/powerpoint/2010/main" val="176221906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Change order 1. agree 2 In the Middle (is that the correct term???)  3 Disagree</a:t>
            </a:r>
          </a:p>
        </p:txBody>
      </p:sp>
      <p:sp>
        <p:nvSpPr>
          <p:cNvPr id="4" name="Slide Number Placeholder 3"/>
          <p:cNvSpPr>
            <a:spLocks noGrp="1"/>
          </p:cNvSpPr>
          <p:nvPr>
            <p:ph type="sldNum" sz="quarter" idx="10"/>
          </p:nvPr>
        </p:nvSpPr>
        <p:spPr/>
        <p:txBody>
          <a:bodyPr/>
          <a:lstStyle/>
          <a:p>
            <a:fld id="{8013A71A-72EB-FE46-A654-267E0FD48F99}" type="slidenum">
              <a:rPr lang="en-US" smtClean="0"/>
              <a:t>44</a:t>
            </a:fld>
            <a:endParaRPr lang="en-US" dirty="0"/>
          </a:p>
        </p:txBody>
      </p:sp>
    </p:spTree>
    <p:extLst>
      <p:ext uri="{BB962C8B-B14F-4D97-AF65-F5344CB8AC3E}">
        <p14:creationId xmlns:p14="http://schemas.microsoft.com/office/powerpoint/2010/main" val="103042256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Sa,e</a:t>
            </a:r>
          </a:p>
          <a:p>
            <a:endParaRPr lang="en-US" dirty="0"/>
          </a:p>
        </p:txBody>
      </p:sp>
      <p:sp>
        <p:nvSpPr>
          <p:cNvPr id="4" name="Slide Number Placeholder 3"/>
          <p:cNvSpPr>
            <a:spLocks noGrp="1"/>
          </p:cNvSpPr>
          <p:nvPr>
            <p:ph type="sldNum" sz="quarter" idx="10"/>
          </p:nvPr>
        </p:nvSpPr>
        <p:spPr/>
        <p:txBody>
          <a:bodyPr/>
          <a:lstStyle/>
          <a:p>
            <a:fld id="{8013A71A-72EB-FE46-A654-267E0FD48F99}" type="slidenum">
              <a:rPr lang="en-US" smtClean="0"/>
              <a:t>45</a:t>
            </a:fld>
            <a:endParaRPr lang="en-US" dirty="0"/>
          </a:p>
        </p:txBody>
      </p:sp>
    </p:spTree>
    <p:extLst>
      <p:ext uri="{BB962C8B-B14F-4D97-AF65-F5344CB8AC3E}">
        <p14:creationId xmlns:p14="http://schemas.microsoft.com/office/powerpoint/2010/main" val="370817318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602">
              <a:defRPr/>
            </a:pPr>
            <a:endParaRPr lang="en-US" dirty="0"/>
          </a:p>
        </p:txBody>
      </p:sp>
      <p:sp>
        <p:nvSpPr>
          <p:cNvPr id="4" name="Slide Number Placeholder 3"/>
          <p:cNvSpPr>
            <a:spLocks noGrp="1"/>
          </p:cNvSpPr>
          <p:nvPr>
            <p:ph type="sldNum" sz="quarter" idx="10"/>
          </p:nvPr>
        </p:nvSpPr>
        <p:spPr/>
        <p:txBody>
          <a:bodyPr/>
          <a:lstStyle/>
          <a:p>
            <a:fld id="{2DED0CFF-B1E4-4ED5-A3D9-7E107042F31D}" type="slidenum">
              <a:rPr lang="en-US" smtClean="0"/>
              <a:t>46</a:t>
            </a:fld>
            <a:endParaRPr lang="en-US" dirty="0"/>
          </a:p>
        </p:txBody>
      </p:sp>
    </p:spTree>
    <p:extLst>
      <p:ext uri="{BB962C8B-B14F-4D97-AF65-F5344CB8AC3E}">
        <p14:creationId xmlns:p14="http://schemas.microsoft.com/office/powerpoint/2010/main" val="321981440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8013A71A-72EB-FE46-A654-267E0FD48F99}" type="slidenum">
              <a:rPr lang="en-US" smtClean="0"/>
              <a:t>47</a:t>
            </a:fld>
            <a:endParaRPr lang="en-US" dirty="0"/>
          </a:p>
        </p:txBody>
      </p:sp>
    </p:spTree>
    <p:extLst>
      <p:ext uri="{BB962C8B-B14F-4D97-AF65-F5344CB8AC3E}">
        <p14:creationId xmlns:p14="http://schemas.microsoft.com/office/powerpoint/2010/main" val="16516221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DED0CFF-B1E4-4ED5-A3D9-7E107042F31D}" type="slidenum">
              <a:rPr lang="en-US" smtClean="0"/>
              <a:t>4</a:t>
            </a:fld>
            <a:endParaRPr lang="en-US" dirty="0"/>
          </a:p>
        </p:txBody>
      </p:sp>
    </p:spTree>
    <p:extLst>
      <p:ext uri="{BB962C8B-B14F-4D97-AF65-F5344CB8AC3E}">
        <p14:creationId xmlns:p14="http://schemas.microsoft.com/office/powerpoint/2010/main" val="42188702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DED0CFF-B1E4-4ED5-A3D9-7E107042F31D}" type="slidenum">
              <a:rPr lang="en-US" smtClean="0"/>
              <a:t>6</a:t>
            </a:fld>
            <a:endParaRPr lang="en-US" dirty="0"/>
          </a:p>
        </p:txBody>
      </p:sp>
    </p:spTree>
    <p:extLst>
      <p:ext uri="{BB962C8B-B14F-4D97-AF65-F5344CB8AC3E}">
        <p14:creationId xmlns:p14="http://schemas.microsoft.com/office/powerpoint/2010/main" val="38216099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8013A71A-72EB-FE46-A654-267E0FD48F99}" type="slidenum">
              <a:rPr lang="en-US" smtClean="0"/>
              <a:t>7</a:t>
            </a:fld>
            <a:endParaRPr lang="en-US" dirty="0"/>
          </a:p>
        </p:txBody>
      </p:sp>
    </p:spTree>
    <p:extLst>
      <p:ext uri="{BB962C8B-B14F-4D97-AF65-F5344CB8AC3E}">
        <p14:creationId xmlns:p14="http://schemas.microsoft.com/office/powerpoint/2010/main" val="3664419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9E582E8-3F53-49F8-A0E1-BA4AE3591A12}" type="slidenum">
              <a:rPr lang="en-US" smtClean="0"/>
              <a:t>8</a:t>
            </a:fld>
            <a:endParaRPr lang="en-US" dirty="0"/>
          </a:p>
        </p:txBody>
      </p:sp>
    </p:spTree>
    <p:extLst>
      <p:ext uri="{BB962C8B-B14F-4D97-AF65-F5344CB8AC3E}">
        <p14:creationId xmlns:p14="http://schemas.microsoft.com/office/powerpoint/2010/main" val="21724108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8013A71A-72EB-FE46-A654-267E0FD48F99}" type="slidenum">
              <a:rPr lang="en-US" smtClean="0"/>
              <a:t>9</a:t>
            </a:fld>
            <a:endParaRPr lang="en-US" dirty="0"/>
          </a:p>
        </p:txBody>
      </p:sp>
    </p:spTree>
    <p:extLst>
      <p:ext uri="{BB962C8B-B14F-4D97-AF65-F5344CB8AC3E}">
        <p14:creationId xmlns:p14="http://schemas.microsoft.com/office/powerpoint/2010/main" val="38086588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9E582E8-3F53-49F8-A0E1-BA4AE3591A12}" type="slidenum">
              <a:rPr lang="en-US" smtClean="0"/>
              <a:t>10</a:t>
            </a:fld>
            <a:endParaRPr lang="en-US" dirty="0"/>
          </a:p>
        </p:txBody>
      </p:sp>
    </p:spTree>
    <p:extLst>
      <p:ext uri="{BB962C8B-B14F-4D97-AF65-F5344CB8AC3E}">
        <p14:creationId xmlns:p14="http://schemas.microsoft.com/office/powerpoint/2010/main" val="27783520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3978FED-9CDA-469A-B222-170E309F5C2D}" type="datetimeFigureOut">
              <a:rPr lang="en-US" smtClean="0"/>
              <a:t>6/12/2018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C52F59E-3888-4397-9B44-9FF2AAB4081D}" type="slidenum">
              <a:rPr lang="en-US" smtClean="0"/>
              <a:t>‹#›</a:t>
            </a:fld>
            <a:endParaRPr lang="en-US" dirty="0"/>
          </a:p>
        </p:txBody>
      </p:sp>
    </p:spTree>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3978FED-9CDA-469A-B222-170E309F5C2D}" type="datetimeFigureOut">
              <a:rPr lang="en-US" smtClean="0"/>
              <a:t>6/12/2018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C52F59E-3888-4397-9B44-9FF2AAB4081D}" type="slidenum">
              <a:rPr lang="en-US" smtClean="0"/>
              <a:t>‹#›</a:t>
            </a:fld>
            <a:endParaRPr lang="en-US" dirty="0"/>
          </a:p>
        </p:txBody>
      </p:sp>
    </p:spTree>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3978FED-9CDA-469A-B222-170E309F5C2D}" type="datetimeFigureOut">
              <a:rPr lang="en-US" smtClean="0"/>
              <a:t>6/12/2018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C52F59E-3888-4397-9B44-9FF2AAB4081D}" type="slidenum">
              <a:rPr lang="en-US" smtClean="0"/>
              <a:t>‹#›</a:t>
            </a:fld>
            <a:endParaRPr lang="en-US" dirty="0"/>
          </a:p>
        </p:txBody>
      </p:sp>
    </p:spTree>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3978FED-9CDA-469A-B222-170E309F5C2D}" type="datetimeFigureOut">
              <a:rPr lang="en-US" smtClean="0"/>
              <a:t>6/12/2018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C52F59E-3888-4397-9B44-9FF2AAB4081D}" type="slidenum">
              <a:rPr lang="en-US" smtClean="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5C4D49E1-B5FE-4888-92C4-3A6B8B6E028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422" y="5906701"/>
            <a:ext cx="392641" cy="373944"/>
          </a:xfrm>
          <a:prstGeom prst="rect">
            <a:avLst/>
          </a:prstGeom>
        </p:spPr>
      </p:pic>
    </p:spTree>
    <p:extLst>
      <p:ext uri="{BB962C8B-B14F-4D97-AF65-F5344CB8AC3E}">
        <p14:creationId xmlns:p14="http://schemas.microsoft.com/office/powerpoint/2010/main" val="28210365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3978FED-9CDA-469A-B222-170E309F5C2D}" type="datetimeFigureOut">
              <a:rPr lang="en-US" smtClean="0"/>
              <a:t>6/12/2018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C52F59E-3888-4397-9B44-9FF2AAB4081D}" type="slidenum">
              <a:rPr lang="en-US" smtClean="0"/>
              <a:t>‹#›</a:t>
            </a:fld>
            <a:endParaRPr lang="en-US" dirty="0"/>
          </a:p>
        </p:txBody>
      </p:sp>
    </p:spTree>
    <p:extLst>
      <p:ext uri="{BB962C8B-B14F-4D97-AF65-F5344CB8AC3E}">
        <p14:creationId xmlns:p14="http://schemas.microsoft.com/office/powerpoint/2010/main" val="16865319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3978FED-9CDA-469A-B222-170E309F5C2D}" type="datetimeFigureOut">
              <a:rPr lang="en-US" smtClean="0"/>
              <a:t>6/12/2018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C52F59E-3888-4397-9B44-9FF2AAB4081D}" type="slidenum">
              <a:rPr lang="en-US" smtClean="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01295D4B-DE30-46A0-A0DA-709E1058795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6146" y="5895200"/>
            <a:ext cx="392641" cy="373944"/>
          </a:xfrm>
          <a:prstGeom prst="rect">
            <a:avLst/>
          </a:prstGeom>
        </p:spPr>
      </p:pic>
    </p:spTree>
    <p:extLst>
      <p:ext uri="{BB962C8B-B14F-4D97-AF65-F5344CB8AC3E}">
        <p14:creationId xmlns:p14="http://schemas.microsoft.com/office/powerpoint/2010/main" val="6401205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8" y="1845734"/>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3978FED-9CDA-469A-B222-170E309F5C2D}" type="datetimeFigureOut">
              <a:rPr lang="en-US" smtClean="0"/>
              <a:t>6/12/2018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C52F59E-3888-4397-9B44-9FF2AAB4081D}" type="slidenum">
              <a:rPr lang="en-US" smtClean="0"/>
              <a:t>‹#›</a:t>
            </a:fld>
            <a:endParaRPr lang="en-US" dirty="0"/>
          </a:p>
        </p:txBody>
      </p:sp>
    </p:spTree>
    <p:extLst>
      <p:ext uri="{BB962C8B-B14F-4D97-AF65-F5344CB8AC3E}">
        <p14:creationId xmlns:p14="http://schemas.microsoft.com/office/powerpoint/2010/main" val="37390150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3978FED-9CDA-469A-B222-170E309F5C2D}" type="datetimeFigureOut">
              <a:rPr lang="en-US" smtClean="0"/>
              <a:t>6/12/2018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EC52F59E-3888-4397-9B44-9FF2AAB4081D}" type="slidenum">
              <a:rPr lang="en-US" smtClean="0"/>
              <a:t>‹#›</a:t>
            </a:fld>
            <a:endParaRPr lang="en-US" dirty="0"/>
          </a:p>
        </p:txBody>
      </p:sp>
    </p:spTree>
    <p:extLst>
      <p:ext uri="{BB962C8B-B14F-4D97-AF65-F5344CB8AC3E}">
        <p14:creationId xmlns:p14="http://schemas.microsoft.com/office/powerpoint/2010/main" val="25783685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3978FED-9CDA-469A-B222-170E309F5C2D}" type="datetimeFigureOut">
              <a:rPr lang="en-US" smtClean="0"/>
              <a:t>6/12/2018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EC52F59E-3888-4397-9B44-9FF2AAB4081D}" type="slidenum">
              <a:rPr lang="en-US" smtClean="0"/>
              <a:t>‹#›</a:t>
            </a:fld>
            <a:endParaRPr lang="en-US" dirty="0"/>
          </a:p>
        </p:txBody>
      </p:sp>
    </p:spTree>
    <p:extLst>
      <p:ext uri="{BB962C8B-B14F-4D97-AF65-F5344CB8AC3E}">
        <p14:creationId xmlns:p14="http://schemas.microsoft.com/office/powerpoint/2010/main" val="8847158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03978FED-9CDA-469A-B222-170E309F5C2D}" type="datetimeFigureOut">
              <a:rPr lang="en-US" smtClean="0"/>
              <a:t>6/12/2018</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EC52F59E-3888-4397-9B44-9FF2AAB4081D}" type="slidenum">
              <a:rPr lang="en-US" smtClean="0"/>
              <a:t>‹#›</a:t>
            </a:fld>
            <a:endParaRPr lang="en-US" dirty="0"/>
          </a:p>
        </p:txBody>
      </p:sp>
      <p:pic>
        <p:nvPicPr>
          <p:cNvPr id="10" name="Picture 9">
            <a:extLst>
              <a:ext uri="{FF2B5EF4-FFF2-40B4-BE49-F238E27FC236}">
                <a16:creationId xmlns:a16="http://schemas.microsoft.com/office/drawing/2014/main" id="{1DCD2EA5-D857-4D35-8785-D1F7A7C9491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6146" y="5921631"/>
            <a:ext cx="392641" cy="373944"/>
          </a:xfrm>
          <a:prstGeom prst="rect">
            <a:avLst/>
          </a:prstGeom>
        </p:spPr>
      </p:pic>
    </p:spTree>
    <p:extLst>
      <p:ext uri="{BB962C8B-B14F-4D97-AF65-F5344CB8AC3E}">
        <p14:creationId xmlns:p14="http://schemas.microsoft.com/office/powerpoint/2010/main" val="232162008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03978FED-9CDA-469A-B222-170E309F5C2D}" type="datetimeFigureOut">
              <a:rPr lang="en-US" smtClean="0"/>
              <a:t>6/12/2018</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EC52F59E-3888-4397-9B44-9FF2AAB4081D}" type="slidenum">
              <a:rPr lang="en-US" smtClean="0"/>
              <a:t>‹#›</a:t>
            </a:fld>
            <a:endParaRPr lang="en-US" dirty="0"/>
          </a:p>
        </p:txBody>
      </p:sp>
      <p:pic>
        <p:nvPicPr>
          <p:cNvPr id="10" name="Picture 9">
            <a:extLst>
              <a:ext uri="{FF2B5EF4-FFF2-40B4-BE49-F238E27FC236}">
                <a16:creationId xmlns:a16="http://schemas.microsoft.com/office/drawing/2014/main" id="{39289AD0-4587-4726-AA94-2650C706D393}"/>
              </a:ext>
            </a:extLst>
          </p:cNvPr>
          <p:cNvPicPr>
            <a:picLocks noChangeAspect="1"/>
          </p:cNvPicPr>
          <p:nvPr userDrawn="1"/>
        </p:nvPicPr>
        <p:blipFill>
          <a:blip r:embed="rId2"/>
          <a:stretch>
            <a:fillRect/>
          </a:stretch>
        </p:blipFill>
        <p:spPr>
          <a:xfrm>
            <a:off x="4104079" y="6416936"/>
            <a:ext cx="1970088" cy="441064"/>
          </a:xfrm>
          <a:prstGeom prst="rect">
            <a:avLst/>
          </a:prstGeom>
        </p:spPr>
      </p:pic>
    </p:spTree>
    <p:extLst>
      <p:ext uri="{BB962C8B-B14F-4D97-AF65-F5344CB8AC3E}">
        <p14:creationId xmlns:p14="http://schemas.microsoft.com/office/powerpoint/2010/main" val="33042653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3978FED-9CDA-469A-B222-170E309F5C2D}" type="datetimeFigureOut">
              <a:rPr lang="en-US" smtClean="0"/>
              <a:t>6/12/2018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C52F59E-3888-4397-9B44-9FF2AAB4081D}" type="slidenum">
              <a:rPr lang="en-US" smtClean="0"/>
              <a:t>‹#›</a:t>
            </a:fld>
            <a:endParaRPr lang="en-US" dirty="0"/>
          </a:p>
        </p:txBody>
      </p:sp>
    </p:spTree>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03978FED-9CDA-469A-B222-170E309F5C2D}" type="datetimeFigureOut">
              <a:rPr lang="en-US" smtClean="0"/>
              <a:t>6/12/2018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C52F59E-3888-4397-9B44-9FF2AAB4081D}" type="slidenum">
              <a:rPr lang="en-US" smtClean="0"/>
              <a:t>‹#›</a:t>
            </a:fld>
            <a:endParaRPr lang="en-US" dirty="0"/>
          </a:p>
        </p:txBody>
      </p:sp>
    </p:spTree>
    <p:extLst>
      <p:ext uri="{BB962C8B-B14F-4D97-AF65-F5344CB8AC3E}">
        <p14:creationId xmlns:p14="http://schemas.microsoft.com/office/powerpoint/2010/main" val="297618933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3978FED-9CDA-469A-B222-170E309F5C2D}" type="datetimeFigureOut">
              <a:rPr lang="en-US" smtClean="0"/>
              <a:t>6/12/2018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C52F59E-3888-4397-9B44-9FF2AAB4081D}" type="slidenum">
              <a:rPr lang="en-US" smtClean="0"/>
              <a:t>‹#›</a:t>
            </a:fld>
            <a:endParaRPr lang="en-US" dirty="0"/>
          </a:p>
        </p:txBody>
      </p:sp>
    </p:spTree>
    <p:extLst>
      <p:ext uri="{BB962C8B-B14F-4D97-AF65-F5344CB8AC3E}">
        <p14:creationId xmlns:p14="http://schemas.microsoft.com/office/powerpoint/2010/main" val="420626140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3978FED-9CDA-469A-B222-170E309F5C2D}" type="datetimeFigureOut">
              <a:rPr lang="en-US" smtClean="0"/>
              <a:t>6/12/2018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C52F59E-3888-4397-9B44-9FF2AAB4081D}" type="slidenum">
              <a:rPr lang="en-US" smtClean="0"/>
              <a:t>‹#›</a:t>
            </a:fld>
            <a:endParaRPr lang="en-US" dirty="0"/>
          </a:p>
        </p:txBody>
      </p:sp>
    </p:spTree>
    <p:extLst>
      <p:ext uri="{BB962C8B-B14F-4D97-AF65-F5344CB8AC3E}">
        <p14:creationId xmlns:p14="http://schemas.microsoft.com/office/powerpoint/2010/main" val="9265383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3978FED-9CDA-469A-B222-170E309F5C2D}" type="datetimeFigureOut">
              <a:rPr lang="en-US" smtClean="0"/>
              <a:t>6/12/2018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C52F59E-3888-4397-9B44-9FF2AAB4081D}" type="slidenum">
              <a:rPr lang="en-US" smtClean="0"/>
              <a:t>‹#›</a:t>
            </a:fld>
            <a:endParaRPr lang="en-US" dirty="0"/>
          </a:p>
        </p:txBody>
      </p:sp>
    </p:spTree>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3978FED-9CDA-469A-B222-170E309F5C2D}" type="datetimeFigureOut">
              <a:rPr lang="en-US" smtClean="0"/>
              <a:t>6/12/2018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C52F59E-3888-4397-9B44-9FF2AAB4081D}" type="slidenum">
              <a:rPr lang="en-US" smtClean="0"/>
              <a:t>‹#›</a:t>
            </a:fld>
            <a:endParaRPr lang="en-US" dirty="0"/>
          </a:p>
        </p:txBody>
      </p:sp>
    </p:spTree>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3978FED-9CDA-469A-B222-170E309F5C2D}" type="datetimeFigureOut">
              <a:rPr lang="en-US" smtClean="0"/>
              <a:t>6/12/2018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EC52F59E-3888-4397-9B44-9FF2AAB4081D}" type="slidenum">
              <a:rPr lang="en-US" smtClean="0"/>
              <a:t>‹#›</a:t>
            </a:fld>
            <a:endParaRPr lang="en-US" dirty="0"/>
          </a:p>
        </p:txBody>
      </p:sp>
    </p:spTree>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3978FED-9CDA-469A-B222-170E309F5C2D}" type="datetimeFigureOut">
              <a:rPr lang="en-US" smtClean="0"/>
              <a:t>6/12/2018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EC52F59E-3888-4397-9B44-9FF2AAB4081D}" type="slidenum">
              <a:rPr lang="en-US" smtClean="0"/>
              <a:t>‹#›</a:t>
            </a:fld>
            <a:endParaRPr lang="en-US" dirty="0"/>
          </a:p>
        </p:txBody>
      </p:sp>
    </p:spTree>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978FED-9CDA-469A-B222-170E309F5C2D}" type="datetimeFigureOut">
              <a:rPr lang="en-US" smtClean="0"/>
              <a:t>6/12/2018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EC52F59E-3888-4397-9B44-9FF2AAB4081D}" type="slidenum">
              <a:rPr lang="en-US" smtClean="0"/>
              <a:t>‹#›</a:t>
            </a:fld>
            <a:endParaRPr lang="en-US" dirty="0"/>
          </a:p>
        </p:txBody>
      </p:sp>
    </p:spTree>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3978FED-9CDA-469A-B222-170E309F5C2D}" type="datetimeFigureOut">
              <a:rPr lang="en-US" smtClean="0"/>
              <a:t>6/12/2018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C52F59E-3888-4397-9B44-9FF2AAB4081D}" type="slidenum">
              <a:rPr lang="en-US" smtClean="0"/>
              <a:t>‹#›</a:t>
            </a:fld>
            <a:endParaRPr lang="en-US" dirty="0"/>
          </a:p>
        </p:txBody>
      </p:sp>
    </p:spTree>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3978FED-9CDA-469A-B222-170E309F5C2D}" type="datetimeFigureOut">
              <a:rPr lang="en-US" smtClean="0"/>
              <a:t>6/12/2018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C52F59E-3888-4397-9B44-9FF2AAB4081D}" type="slidenum">
              <a:rPr lang="en-US" smtClean="0"/>
              <a:t>‹#›</a:t>
            </a:fld>
            <a:endParaRPr lang="en-US" dirty="0"/>
          </a:p>
        </p:txBody>
      </p:sp>
    </p:spTree>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3978FED-9CDA-469A-B222-170E309F5C2D}" type="datetimeFigureOut">
              <a:rPr lang="en-US" smtClean="0"/>
              <a:t>6/12/2018</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C52F59E-3888-4397-9B44-9FF2AAB4081D}" type="slidenum">
              <a:rPr lang="en-US" smtClean="0"/>
              <a:t>‹#›</a:t>
            </a:fld>
            <a:endParaRPr lang="en-US" dirty="0"/>
          </a:p>
        </p:txBody>
      </p:sp>
    </p:spTree>
    <p:extLst>
      <p:ext uri="{BB962C8B-B14F-4D97-AF65-F5344CB8AC3E}">
        <p14:creationId xmlns:p14="http://schemas.microsoft.com/office/powerpoint/2010/main" val="1811080011"/>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03978FED-9CDA-469A-B222-170E309F5C2D}" type="datetimeFigureOut">
              <a:rPr lang="en-US" smtClean="0"/>
              <a:t>6/12/2018</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EC52F59E-3888-4397-9B44-9FF2AAB4081D}" type="slidenum">
              <a:rPr lang="en-US" smtClean="0"/>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74938C23-6385-4EF0-8C45-1466C72921C6}"/>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47004" y="5927130"/>
            <a:ext cx="392641" cy="373944"/>
          </a:xfrm>
          <a:prstGeom prst="rect">
            <a:avLst/>
          </a:prstGeom>
        </p:spPr>
      </p:pic>
    </p:spTree>
    <p:extLst>
      <p:ext uri="{BB962C8B-B14F-4D97-AF65-F5344CB8AC3E}">
        <p14:creationId xmlns:p14="http://schemas.microsoft.com/office/powerpoint/2010/main" val="644466839"/>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1.tiff"/><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11.tiff"/><Relationship Id="rId2" Type="http://schemas.openxmlformats.org/officeDocument/2006/relationships/notesSlide" Target="../notesSlides/notesSlide11.xml"/><Relationship Id="rId1" Type="http://schemas.openxmlformats.org/officeDocument/2006/relationships/slideLayout" Target="../slideLayouts/slideLayout18.xml"/><Relationship Id="rId4" Type="http://schemas.openxmlformats.org/officeDocument/2006/relationships/image" Target="../media/image9.tiff"/></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14.tiff"/><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18.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5.xml"/><Relationship Id="rId1" Type="http://schemas.openxmlformats.org/officeDocument/2006/relationships/slideLayout" Target="../slideLayouts/slideLayout1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18.xml"/><Relationship Id="rId4" Type="http://schemas.microsoft.com/office/2007/relationships/hdphoto" Target="../media/hdphoto1.wdp"/></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18.xml"/><Relationship Id="rId4" Type="http://schemas.microsoft.com/office/2007/relationships/hdphoto" Target="../media/hdphoto1.wdp"/></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8.xml"/><Relationship Id="rId1" Type="http://schemas.openxmlformats.org/officeDocument/2006/relationships/slideLayout" Target="../slideLayouts/slideLayout18.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18.xml"/><Relationship Id="rId4" Type="http://schemas.microsoft.com/office/2007/relationships/hdphoto" Target="../media/hdphoto2.wdp"/></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0.xml"/><Relationship Id="rId1" Type="http://schemas.openxmlformats.org/officeDocument/2006/relationships/slideLayout" Target="../slideLayouts/slideLayout18.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1.xml"/><Relationship Id="rId1" Type="http://schemas.openxmlformats.org/officeDocument/2006/relationships/slideLayout" Target="../slideLayouts/slideLayout18.xml"/><Relationship Id="rId4" Type="http://schemas.microsoft.com/office/2007/relationships/hdphoto" Target="../media/hdphoto1.wdp"/></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2.xml"/><Relationship Id="rId1" Type="http://schemas.openxmlformats.org/officeDocument/2006/relationships/slideLayout" Target="../slideLayouts/slideLayout18.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3.xml"/><Relationship Id="rId1" Type="http://schemas.openxmlformats.org/officeDocument/2006/relationships/slideLayout" Target="../slideLayouts/slideLayout18.xml"/><Relationship Id="rId4" Type="http://schemas.microsoft.com/office/2007/relationships/hdphoto" Target="../media/hdphoto1.wdp"/></Relationships>
</file>

<file path=ppt/slides/_rels/slide29.xml.rels><?xml version="1.0" encoding="UTF-8" standalone="yes"?>
<Relationships xmlns="http://schemas.openxmlformats.org/package/2006/relationships"><Relationship Id="rId8" Type="http://schemas.microsoft.com/office/2007/relationships/hdphoto" Target="../media/hdphoto5.wdp"/><Relationship Id="rId3" Type="http://schemas.openxmlformats.org/officeDocument/2006/relationships/image" Target="../media/image21.png"/><Relationship Id="rId7" Type="http://schemas.openxmlformats.org/officeDocument/2006/relationships/image" Target="../media/image23.png"/><Relationship Id="rId12" Type="http://schemas.microsoft.com/office/2007/relationships/hdphoto" Target="../media/hdphoto1.wdp"/><Relationship Id="rId2" Type="http://schemas.openxmlformats.org/officeDocument/2006/relationships/notesSlide" Target="../notesSlides/notesSlide24.xml"/><Relationship Id="rId1" Type="http://schemas.openxmlformats.org/officeDocument/2006/relationships/slideLayout" Target="../slideLayouts/slideLayout18.xml"/><Relationship Id="rId6" Type="http://schemas.microsoft.com/office/2007/relationships/hdphoto" Target="../media/hdphoto4.wdp"/><Relationship Id="rId11" Type="http://schemas.openxmlformats.org/officeDocument/2006/relationships/image" Target="../media/image19.png"/><Relationship Id="rId5" Type="http://schemas.openxmlformats.org/officeDocument/2006/relationships/image" Target="../media/image22.png"/><Relationship Id="rId10" Type="http://schemas.microsoft.com/office/2007/relationships/hdphoto" Target="../media/hdphoto6.wdp"/><Relationship Id="rId4" Type="http://schemas.microsoft.com/office/2007/relationships/hdphoto" Target="../media/hdphoto3.wdp"/><Relationship Id="rId9" Type="http://schemas.openxmlformats.org/officeDocument/2006/relationships/image" Target="../media/image24.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8" Type="http://schemas.microsoft.com/office/2007/relationships/hdphoto" Target="../media/hdphoto5.wdp"/><Relationship Id="rId3" Type="http://schemas.openxmlformats.org/officeDocument/2006/relationships/image" Target="../media/image21.png"/><Relationship Id="rId7" Type="http://schemas.openxmlformats.org/officeDocument/2006/relationships/image" Target="../media/image23.png"/><Relationship Id="rId12" Type="http://schemas.microsoft.com/office/2007/relationships/hdphoto" Target="../media/hdphoto1.wdp"/><Relationship Id="rId2" Type="http://schemas.openxmlformats.org/officeDocument/2006/relationships/notesSlide" Target="../notesSlides/notesSlide25.xml"/><Relationship Id="rId1" Type="http://schemas.openxmlformats.org/officeDocument/2006/relationships/slideLayout" Target="../slideLayouts/slideLayout18.xml"/><Relationship Id="rId6" Type="http://schemas.microsoft.com/office/2007/relationships/hdphoto" Target="../media/hdphoto4.wdp"/><Relationship Id="rId11" Type="http://schemas.openxmlformats.org/officeDocument/2006/relationships/image" Target="../media/image19.png"/><Relationship Id="rId5" Type="http://schemas.openxmlformats.org/officeDocument/2006/relationships/image" Target="../media/image22.png"/><Relationship Id="rId10" Type="http://schemas.microsoft.com/office/2007/relationships/hdphoto" Target="../media/hdphoto6.wdp"/><Relationship Id="rId4" Type="http://schemas.microsoft.com/office/2007/relationships/hdphoto" Target="../media/hdphoto3.wdp"/><Relationship Id="rId9" Type="http://schemas.openxmlformats.org/officeDocument/2006/relationships/image" Target="../media/image24.png"/></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6.xml"/><Relationship Id="rId1" Type="http://schemas.openxmlformats.org/officeDocument/2006/relationships/slideLayout" Target="../slideLayouts/slideLayout18.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27.xml"/><Relationship Id="rId1" Type="http://schemas.openxmlformats.org/officeDocument/2006/relationships/slideLayout" Target="../slideLayouts/slideLayout18.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28.xml"/><Relationship Id="rId1" Type="http://schemas.openxmlformats.org/officeDocument/2006/relationships/slideLayout" Target="../slideLayouts/slideLayout18.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34.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29.xml"/><Relationship Id="rId1" Type="http://schemas.openxmlformats.org/officeDocument/2006/relationships/slideLayout" Target="../slideLayouts/slideLayout18.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35.xml.rels><?xml version="1.0" encoding="UTF-8" standalone="yes"?>
<Relationships xmlns="http://schemas.openxmlformats.org/package/2006/relationships"><Relationship Id="rId8" Type="http://schemas.openxmlformats.org/officeDocument/2006/relationships/image" Target="../media/image29.tiff"/><Relationship Id="rId3" Type="http://schemas.openxmlformats.org/officeDocument/2006/relationships/image" Target="../media/image25.tiff"/><Relationship Id="rId7" Type="http://schemas.openxmlformats.org/officeDocument/2006/relationships/image" Target="../media/image28.tiff"/><Relationship Id="rId2" Type="http://schemas.openxmlformats.org/officeDocument/2006/relationships/notesSlide" Target="../notesSlides/notesSlide30.xml"/><Relationship Id="rId1" Type="http://schemas.openxmlformats.org/officeDocument/2006/relationships/slideLayout" Target="../slideLayouts/slideLayout18.xml"/><Relationship Id="rId6" Type="http://schemas.microsoft.com/office/2007/relationships/hdphoto" Target="../media/hdphoto7.wdp"/><Relationship Id="rId5" Type="http://schemas.openxmlformats.org/officeDocument/2006/relationships/image" Target="../media/image27.png"/><Relationship Id="rId4" Type="http://schemas.openxmlformats.org/officeDocument/2006/relationships/image" Target="../media/image26.tiff"/></Relationships>
</file>

<file path=ppt/slides/_rels/slide3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3" Type="http://schemas.openxmlformats.org/officeDocument/2006/relationships/image" Target="../media/image30.png"/><Relationship Id="rId2" Type="http://schemas.microsoft.com/office/2014/relationships/chartEx" Target="../charts/chartEx1.xml"/><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3" Type="http://schemas.openxmlformats.org/officeDocument/2006/relationships/image" Target="../media/image31.png"/><Relationship Id="rId2" Type="http://schemas.microsoft.com/office/2014/relationships/chartEx" Target="../charts/chartEx2.xml"/><Relationship Id="rId1" Type="http://schemas.openxmlformats.org/officeDocument/2006/relationships/slideLayout" Target="../slideLayouts/slideLayout18.xml"/></Relationships>
</file>

<file path=ppt/slides/_rels/slide39.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8.xml"/><Relationship Id="rId4" Type="http://schemas.openxmlformats.org/officeDocument/2006/relationships/image" Target="../media/image1.png"/></Relationships>
</file>

<file path=ppt/slides/_rels/slide40.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18.xml"/></Relationships>
</file>

<file path=ppt/slides/_rels/slide41.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18.xml"/></Relationships>
</file>

<file path=ppt/slides/_rels/slide42.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18.xml"/></Relationships>
</file>

<file path=ppt/slides/_rels/slide43.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31.xml"/><Relationship Id="rId1" Type="http://schemas.openxmlformats.org/officeDocument/2006/relationships/slideLayout" Target="../slideLayouts/slideLayout18.xml"/><Relationship Id="rId5" Type="http://schemas.openxmlformats.org/officeDocument/2006/relationships/chart" Target="../charts/chart9.xml"/><Relationship Id="rId4" Type="http://schemas.openxmlformats.org/officeDocument/2006/relationships/chart" Target="../charts/chart8.xml"/></Relationships>
</file>

<file path=ppt/slides/_rels/slide44.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32.xml"/><Relationship Id="rId1" Type="http://schemas.openxmlformats.org/officeDocument/2006/relationships/slideLayout" Target="../slideLayouts/slideLayout18.xml"/><Relationship Id="rId5" Type="http://schemas.openxmlformats.org/officeDocument/2006/relationships/chart" Target="../charts/chart12.xml"/><Relationship Id="rId4" Type="http://schemas.openxmlformats.org/officeDocument/2006/relationships/chart" Target="../charts/chart11.xml"/></Relationships>
</file>

<file path=ppt/slides/_rels/slide45.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33.xml"/><Relationship Id="rId1" Type="http://schemas.openxmlformats.org/officeDocument/2006/relationships/slideLayout" Target="../slideLayouts/slideLayout18.xml"/><Relationship Id="rId5" Type="http://schemas.openxmlformats.org/officeDocument/2006/relationships/chart" Target="../charts/chart15.xml"/><Relationship Id="rId4" Type="http://schemas.openxmlformats.org/officeDocument/2006/relationships/chart" Target="../charts/chart14.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5.xml"/><Relationship Id="rId1" Type="http://schemas.openxmlformats.org/officeDocument/2006/relationships/slideLayout" Target="../slideLayouts/slideLayout18.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9.tiff"/><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00050" y="758952"/>
            <a:ext cx="10055629" cy="3524613"/>
          </a:xfrm>
        </p:spPr>
        <p:txBody>
          <a:bodyPr>
            <a:normAutofit/>
          </a:bodyPr>
          <a:lstStyle/>
          <a:p>
            <a:r>
              <a:rPr lang="en-US" sz="4400" b="1" dirty="0"/>
              <a:t>A </a:t>
            </a:r>
            <a:r>
              <a:rPr lang="en-US" sz="4900" b="1" dirty="0"/>
              <a:t>CRISPR Focus Into the Attitudes and Beliefs of Sickle Cell Patients, Parents, and Providers Towards Gene Editing</a:t>
            </a:r>
          </a:p>
        </p:txBody>
      </p:sp>
      <p:sp>
        <p:nvSpPr>
          <p:cNvPr id="3" name="Subtitle 2"/>
          <p:cNvSpPr>
            <a:spLocks noGrp="1"/>
          </p:cNvSpPr>
          <p:nvPr>
            <p:ph type="subTitle" idx="1"/>
          </p:nvPr>
        </p:nvSpPr>
        <p:spPr>
          <a:xfrm>
            <a:off x="1100051" y="4571999"/>
            <a:ext cx="10058400" cy="1026621"/>
          </a:xfrm>
        </p:spPr>
        <p:txBody>
          <a:bodyPr>
            <a:noAutofit/>
          </a:bodyPr>
          <a:lstStyle/>
          <a:p>
            <a:pPr>
              <a:lnSpc>
                <a:spcPct val="100000"/>
              </a:lnSpc>
            </a:pPr>
            <a:r>
              <a:rPr lang="en-US" sz="1600" dirty="0"/>
              <a:t>Vence L. Bonham, J.D and Anitra Persaud, BA</a:t>
            </a:r>
          </a:p>
          <a:p>
            <a:pPr>
              <a:lnSpc>
                <a:spcPct val="100000"/>
              </a:lnSpc>
            </a:pPr>
            <a:r>
              <a:rPr lang="en-US" sz="1600" dirty="0"/>
              <a:t>Health disparities unit | Social and behavioral research branch</a:t>
            </a:r>
          </a:p>
          <a:p>
            <a:pPr>
              <a:lnSpc>
                <a:spcPct val="100000"/>
              </a:lnSpc>
            </a:pPr>
            <a:r>
              <a:rPr lang="en-US" sz="1600" dirty="0"/>
              <a:t>DIVISION OF INTRAMURAL RESEARCH </a:t>
            </a:r>
          </a:p>
          <a:p>
            <a:pPr>
              <a:lnSpc>
                <a:spcPct val="100000"/>
              </a:lnSpc>
            </a:pPr>
            <a:r>
              <a:rPr lang="en-US" sz="1600" dirty="0"/>
              <a:t>National human genome research institute </a:t>
            </a:r>
          </a:p>
        </p:txBody>
      </p:sp>
    </p:spTree>
    <p:extLst>
      <p:ext uri="{BB962C8B-B14F-4D97-AF65-F5344CB8AC3E}">
        <p14:creationId xmlns:p14="http://schemas.microsoft.com/office/powerpoint/2010/main" val="273514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3633361" y="3993277"/>
            <a:ext cx="5568950" cy="2225675"/>
          </a:xfrm>
          <a:noFill/>
        </p:spPr>
        <p:txBody>
          <a:bodyPr>
            <a:normAutofit lnSpcReduction="10000"/>
          </a:bodyPr>
          <a:lstStyle/>
          <a:p>
            <a:pPr marL="0" indent="0">
              <a:buNone/>
            </a:pPr>
            <a:r>
              <a:rPr lang="en-US" sz="2000" b="1" u="sng" dirty="0">
                <a:solidFill>
                  <a:schemeClr val="accent1"/>
                </a:solidFill>
              </a:rPr>
              <a:t>Increasing Fetal Hemoglobin</a:t>
            </a:r>
          </a:p>
          <a:p>
            <a:r>
              <a:rPr lang="en-US" sz="2000" dirty="0">
                <a:solidFill>
                  <a:schemeClr val="tx1"/>
                </a:solidFill>
              </a:rPr>
              <a:t>Fetal hemoglobin (HbF) reduces disease severity </a:t>
            </a:r>
          </a:p>
          <a:p>
            <a:r>
              <a:rPr lang="en-US" sz="2000" i="1" dirty="0">
                <a:solidFill>
                  <a:schemeClr val="tx1"/>
                </a:solidFill>
              </a:rPr>
              <a:t>BCL11A</a:t>
            </a:r>
            <a:r>
              <a:rPr lang="en-US" sz="2000" dirty="0">
                <a:solidFill>
                  <a:schemeClr val="tx1"/>
                </a:solidFill>
              </a:rPr>
              <a:t> downregulates gamma gene and in turn, HbF, after birth </a:t>
            </a:r>
          </a:p>
          <a:p>
            <a:r>
              <a:rPr lang="en-US" sz="2000" dirty="0">
                <a:solidFill>
                  <a:schemeClr val="tx1"/>
                </a:solidFill>
              </a:rPr>
              <a:t>Knocking out </a:t>
            </a:r>
            <a:r>
              <a:rPr lang="en-US" sz="2000" i="1" dirty="0">
                <a:solidFill>
                  <a:schemeClr val="tx1"/>
                </a:solidFill>
              </a:rPr>
              <a:t>BCL11A</a:t>
            </a:r>
            <a:r>
              <a:rPr lang="en-US" sz="2000" dirty="0">
                <a:solidFill>
                  <a:schemeClr val="tx1"/>
                </a:solidFill>
              </a:rPr>
              <a:t> removes signal and gamma continues to express HbF</a:t>
            </a:r>
          </a:p>
        </p:txBody>
      </p:sp>
      <p:pic>
        <p:nvPicPr>
          <p:cNvPr id="5" name="Picture 4"/>
          <p:cNvPicPr>
            <a:picLocks noChangeAspect="1"/>
          </p:cNvPicPr>
          <p:nvPr/>
        </p:nvPicPr>
        <p:blipFill>
          <a:blip r:embed="rId3"/>
          <a:stretch>
            <a:fillRect/>
          </a:stretch>
        </p:blipFill>
        <p:spPr>
          <a:xfrm>
            <a:off x="3633361" y="878631"/>
            <a:ext cx="4565040" cy="3020834"/>
          </a:xfrm>
          <a:prstGeom prst="rect">
            <a:avLst/>
          </a:prstGeom>
        </p:spPr>
      </p:pic>
      <p:sp>
        <p:nvSpPr>
          <p:cNvPr id="7" name="Title 1">
            <a:extLst>
              <a:ext uri="{FF2B5EF4-FFF2-40B4-BE49-F238E27FC236}">
                <a16:creationId xmlns:a16="http://schemas.microsoft.com/office/drawing/2014/main" id="{F6C498AF-30F8-494D-9FEF-8BD1506AE367}"/>
              </a:ext>
            </a:extLst>
          </p:cNvPr>
          <p:cNvSpPr txBox="1">
            <a:spLocks/>
          </p:cNvSpPr>
          <p:nvPr/>
        </p:nvSpPr>
        <p:spPr>
          <a:xfrm>
            <a:off x="19250" y="153253"/>
            <a:ext cx="12172749" cy="1450757"/>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sz="4500" b="1" dirty="0">
                <a:solidFill>
                  <a:schemeClr val="tx1"/>
                </a:solidFill>
              </a:rPr>
              <a:t>GENE EDITING &amp; SICKLE CELL DISEASE</a:t>
            </a:r>
          </a:p>
        </p:txBody>
      </p:sp>
    </p:spTree>
    <p:extLst>
      <p:ext uri="{BB962C8B-B14F-4D97-AF65-F5344CB8AC3E}">
        <p14:creationId xmlns:p14="http://schemas.microsoft.com/office/powerpoint/2010/main" val="11025867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itle 1">
            <a:extLst>
              <a:ext uri="{FF2B5EF4-FFF2-40B4-BE49-F238E27FC236}">
                <a16:creationId xmlns:a16="http://schemas.microsoft.com/office/drawing/2014/main" id="{55146DCD-C4D3-49D6-A960-F99A0496078B}"/>
              </a:ext>
            </a:extLst>
          </p:cNvPr>
          <p:cNvSpPr txBox="1">
            <a:spLocks/>
          </p:cNvSpPr>
          <p:nvPr/>
        </p:nvSpPr>
        <p:spPr>
          <a:xfrm>
            <a:off x="19251" y="153253"/>
            <a:ext cx="11926498" cy="1450757"/>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sz="4500" b="1" dirty="0">
                <a:solidFill>
                  <a:schemeClr val="tx1"/>
                </a:solidFill>
              </a:rPr>
              <a:t>GENE EDITING &amp; SICKLE CELL DISEASE</a:t>
            </a:r>
          </a:p>
        </p:txBody>
      </p:sp>
      <p:pic>
        <p:nvPicPr>
          <p:cNvPr id="6" name="Picture 5">
            <a:extLst>
              <a:ext uri="{FF2B5EF4-FFF2-40B4-BE49-F238E27FC236}">
                <a16:creationId xmlns:a16="http://schemas.microsoft.com/office/drawing/2014/main" id="{8EBC27BE-08B9-4CD0-A3E4-6852ECEDF406}"/>
              </a:ext>
            </a:extLst>
          </p:cNvPr>
          <p:cNvPicPr>
            <a:picLocks noChangeAspect="1"/>
          </p:cNvPicPr>
          <p:nvPr/>
        </p:nvPicPr>
        <p:blipFill>
          <a:blip r:embed="rId3"/>
          <a:stretch>
            <a:fillRect/>
          </a:stretch>
        </p:blipFill>
        <p:spPr>
          <a:xfrm>
            <a:off x="5278806" y="1094192"/>
            <a:ext cx="6666943" cy="4183486"/>
          </a:xfrm>
          <a:prstGeom prst="rect">
            <a:avLst/>
          </a:prstGeom>
        </p:spPr>
      </p:pic>
      <p:sp>
        <p:nvSpPr>
          <p:cNvPr id="7" name="TextBox 6">
            <a:extLst>
              <a:ext uri="{FF2B5EF4-FFF2-40B4-BE49-F238E27FC236}">
                <a16:creationId xmlns:a16="http://schemas.microsoft.com/office/drawing/2014/main" id="{46476C67-20F5-4C57-A7C1-F5AE8D19686E}"/>
              </a:ext>
            </a:extLst>
          </p:cNvPr>
          <p:cNvSpPr txBox="1"/>
          <p:nvPr/>
        </p:nvSpPr>
        <p:spPr>
          <a:xfrm>
            <a:off x="127485" y="1041184"/>
            <a:ext cx="5151321" cy="4154984"/>
          </a:xfrm>
          <a:prstGeom prst="rect">
            <a:avLst/>
          </a:prstGeom>
          <a:noFill/>
        </p:spPr>
        <p:txBody>
          <a:bodyPr wrap="square" rtlCol="0">
            <a:spAutoFit/>
          </a:bodyPr>
          <a:lstStyle/>
          <a:p>
            <a:pPr marL="342900" indent="-342900">
              <a:buFont typeface="Arial" charset="0"/>
              <a:buChar char="•"/>
            </a:pPr>
            <a:r>
              <a:rPr lang="en-US" sz="2400" dirty="0"/>
              <a:t>Sickle cell disease is milder in individuals whose RBCs carry more fetal hemoglobin (HbF), a type of hemoglobin resistant to sickling</a:t>
            </a:r>
          </a:p>
          <a:p>
            <a:pPr marL="342900" indent="-342900">
              <a:buFont typeface="Arial" charset="0"/>
              <a:buChar char="•"/>
            </a:pPr>
            <a:endParaRPr lang="en-US" sz="2400" dirty="0"/>
          </a:p>
          <a:p>
            <a:pPr marL="342900" indent="-342900">
              <a:buFont typeface="Arial" charset="0"/>
              <a:buChar char="•"/>
            </a:pPr>
            <a:r>
              <a:rPr lang="en-US" sz="2400" dirty="0"/>
              <a:t>In 2015, a team from MIT and Harvard discovered that deactivating the molecular switch </a:t>
            </a:r>
            <a:r>
              <a:rPr lang="en-US" sz="2400" i="1" dirty="0"/>
              <a:t>BCLIIA </a:t>
            </a:r>
            <a:r>
              <a:rPr lang="en-US" sz="2400" dirty="0"/>
              <a:t>enables higher levels of HbF</a:t>
            </a:r>
          </a:p>
          <a:p>
            <a:pPr marL="457200" indent="-457200">
              <a:buFont typeface="Wingdings" panose="05000000000000000000" pitchFamily="2" charset="2"/>
              <a:buChar char="v"/>
            </a:pPr>
            <a:endParaRPr lang="en-US" sz="2400" dirty="0"/>
          </a:p>
          <a:p>
            <a:pPr marL="457200" indent="-457200">
              <a:buFont typeface="Wingdings" panose="05000000000000000000" pitchFamily="2" charset="2"/>
              <a:buChar char="v"/>
            </a:pPr>
            <a:endParaRPr lang="en-US" sz="2400" dirty="0"/>
          </a:p>
        </p:txBody>
      </p:sp>
    </p:spTree>
    <p:extLst>
      <p:ext uri="{BB962C8B-B14F-4D97-AF65-F5344CB8AC3E}">
        <p14:creationId xmlns:p14="http://schemas.microsoft.com/office/powerpoint/2010/main" val="254373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par>
                                <p:cTn id="8" presetID="9"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dissolv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xit" presetSubtype="0" fill="hold" grpId="1" nodeType="clickEffect">
                                  <p:stCondLst>
                                    <p:cond delay="0"/>
                                  </p:stCondLst>
                                  <p:childTnLst>
                                    <p:animEffect transition="out" filter="dissolve">
                                      <p:cBhvr>
                                        <p:cTn id="14" dur="500"/>
                                        <p:tgtEl>
                                          <p:spTgt spid="7"/>
                                        </p:tgtEl>
                                      </p:cBhvr>
                                    </p:animEffect>
                                    <p:set>
                                      <p:cBhvr>
                                        <p:cTn id="15" dur="1" fill="hold">
                                          <p:stCondLst>
                                            <p:cond delay="499"/>
                                          </p:stCondLst>
                                        </p:cTn>
                                        <p:tgtEl>
                                          <p:spTgt spid="7"/>
                                        </p:tgtEl>
                                        <p:attrNameLst>
                                          <p:attrName>style.visibility</p:attrName>
                                        </p:attrNameLst>
                                      </p:cBhvr>
                                      <p:to>
                                        <p:strVal val="hidden"/>
                                      </p:to>
                                    </p:set>
                                  </p:childTnLst>
                                </p:cTn>
                              </p:par>
                              <p:par>
                                <p:cTn id="16" presetID="9" presetClass="exit" presetSubtype="0" fill="hold" nodeType="withEffect">
                                  <p:stCondLst>
                                    <p:cond delay="0"/>
                                  </p:stCondLst>
                                  <p:childTnLst>
                                    <p:animEffect transition="out" filter="dissolve">
                                      <p:cBhvr>
                                        <p:cTn id="17" dur="500"/>
                                        <p:tgtEl>
                                          <p:spTgt spid="6"/>
                                        </p:tgtEl>
                                      </p:cBhvr>
                                    </p:animEffect>
                                    <p:set>
                                      <p:cBhvr>
                                        <p:cTn id="18"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351899" y="3993277"/>
            <a:ext cx="5568950" cy="2225675"/>
          </a:xfrm>
          <a:noFill/>
        </p:spPr>
        <p:txBody>
          <a:bodyPr>
            <a:normAutofit lnSpcReduction="10000"/>
          </a:bodyPr>
          <a:lstStyle/>
          <a:p>
            <a:pPr marL="0" indent="0">
              <a:buNone/>
            </a:pPr>
            <a:r>
              <a:rPr lang="en-US" sz="2000" b="1" u="sng" dirty="0">
                <a:solidFill>
                  <a:schemeClr val="accent1"/>
                </a:solidFill>
              </a:rPr>
              <a:t>Increasing Fetal Hemoglobin</a:t>
            </a:r>
          </a:p>
          <a:p>
            <a:r>
              <a:rPr lang="en-US" sz="2000" dirty="0">
                <a:solidFill>
                  <a:schemeClr val="tx1"/>
                </a:solidFill>
              </a:rPr>
              <a:t>Fetal hemoglobin (HbF) reduces disease severity </a:t>
            </a:r>
          </a:p>
          <a:p>
            <a:r>
              <a:rPr lang="en-US" sz="2000" dirty="0">
                <a:solidFill>
                  <a:schemeClr val="tx1"/>
                </a:solidFill>
              </a:rPr>
              <a:t>BCL11A downregulates gamma gene and in turn, HbF, after birth </a:t>
            </a:r>
          </a:p>
          <a:p>
            <a:r>
              <a:rPr lang="en-US" sz="2000" dirty="0">
                <a:solidFill>
                  <a:schemeClr val="tx1"/>
                </a:solidFill>
              </a:rPr>
              <a:t>Knocking out BCL11A removes signal and gamma continues to express HbF</a:t>
            </a:r>
          </a:p>
        </p:txBody>
      </p:sp>
      <p:pic>
        <p:nvPicPr>
          <p:cNvPr id="5" name="Picture 4"/>
          <p:cNvPicPr>
            <a:picLocks noChangeAspect="1"/>
          </p:cNvPicPr>
          <p:nvPr/>
        </p:nvPicPr>
        <p:blipFill>
          <a:blip r:embed="rId3"/>
          <a:stretch>
            <a:fillRect/>
          </a:stretch>
        </p:blipFill>
        <p:spPr>
          <a:xfrm>
            <a:off x="351899" y="878631"/>
            <a:ext cx="4565040" cy="3020834"/>
          </a:xfrm>
          <a:prstGeom prst="rect">
            <a:avLst/>
          </a:prstGeom>
        </p:spPr>
      </p:pic>
      <p:pic>
        <p:nvPicPr>
          <p:cNvPr id="8" name="Picture 7"/>
          <p:cNvPicPr>
            <a:picLocks noChangeAspect="1"/>
          </p:cNvPicPr>
          <p:nvPr/>
        </p:nvPicPr>
        <p:blipFill rotWithShape="1">
          <a:blip r:embed="rId4"/>
          <a:srcRect b="4027"/>
          <a:stretch/>
        </p:blipFill>
        <p:spPr>
          <a:xfrm>
            <a:off x="6472528" y="873284"/>
            <a:ext cx="4992654" cy="3031527"/>
          </a:xfrm>
          <a:prstGeom prst="rect">
            <a:avLst/>
          </a:prstGeom>
        </p:spPr>
      </p:pic>
      <p:sp>
        <p:nvSpPr>
          <p:cNvPr id="11" name="Content Placeholder 2">
            <a:extLst>
              <a:ext uri="{FF2B5EF4-FFF2-40B4-BE49-F238E27FC236}">
                <a16:creationId xmlns:a16="http://schemas.microsoft.com/office/drawing/2014/main" id="{EB87833C-BBD6-4BFA-BDA3-41274101F829}"/>
              </a:ext>
            </a:extLst>
          </p:cNvPr>
          <p:cNvSpPr txBox="1">
            <a:spLocks/>
          </p:cNvSpPr>
          <p:nvPr/>
        </p:nvSpPr>
        <p:spPr>
          <a:xfrm>
            <a:off x="6510906" y="3925514"/>
            <a:ext cx="5569601" cy="2361203"/>
          </a:xfrm>
          <a:prstGeom prst="rect">
            <a:avLst/>
          </a:prstGeom>
          <a:noFill/>
        </p:spPr>
        <p:txBody>
          <a:bodyPr vert="horz" lIns="91440" tIns="45720" rIns="91440" bIns="45720" rtlCol="0">
            <a:normAutofit/>
          </a:bodyPr>
          <a:lstStyle>
            <a:lvl1pPr marL="304792" indent="-304792" algn="l" defTabSz="1219170" rtl="0" eaLnBrk="1" latinLnBrk="0" hangingPunct="1">
              <a:lnSpc>
                <a:spcPct val="90000"/>
              </a:lnSpc>
              <a:spcBef>
                <a:spcPts val="1333"/>
              </a:spcBef>
              <a:buFont typeface="Arial"/>
              <a:buChar char="•"/>
              <a:defRPr sz="3733" kern="1200">
                <a:solidFill>
                  <a:schemeClr val="tx2"/>
                </a:solidFill>
                <a:latin typeface="+mn-lt"/>
                <a:ea typeface="+mn-ea"/>
                <a:cs typeface="+mn-cs"/>
              </a:defRPr>
            </a:lvl1pPr>
            <a:lvl2pPr marL="914377" indent="-304792" algn="l" defTabSz="1219170" rtl="0" eaLnBrk="1" latinLnBrk="0" hangingPunct="1">
              <a:lnSpc>
                <a:spcPct val="90000"/>
              </a:lnSpc>
              <a:spcBef>
                <a:spcPts val="667"/>
              </a:spcBef>
              <a:buFont typeface="Arial"/>
              <a:buChar char="•"/>
              <a:defRPr sz="3200" kern="1200">
                <a:solidFill>
                  <a:schemeClr val="tx2"/>
                </a:solidFill>
                <a:latin typeface="+mn-lt"/>
                <a:ea typeface="+mn-ea"/>
                <a:cs typeface="+mn-cs"/>
              </a:defRPr>
            </a:lvl2pPr>
            <a:lvl3pPr marL="1523962" indent="-304792" algn="l" defTabSz="1219170" rtl="0" eaLnBrk="1" latinLnBrk="0" hangingPunct="1">
              <a:lnSpc>
                <a:spcPct val="90000"/>
              </a:lnSpc>
              <a:spcBef>
                <a:spcPts val="667"/>
              </a:spcBef>
              <a:buFont typeface="Arial"/>
              <a:buChar char="•"/>
              <a:defRPr sz="2667" kern="1200">
                <a:solidFill>
                  <a:schemeClr val="tx2"/>
                </a:solidFill>
                <a:latin typeface="+mn-lt"/>
                <a:ea typeface="+mn-ea"/>
                <a:cs typeface="+mn-cs"/>
              </a:defRPr>
            </a:lvl3pPr>
            <a:lvl4pPr marL="2133547" indent="-304792" algn="l" defTabSz="1219170" rtl="0" eaLnBrk="1" latinLnBrk="0" hangingPunct="1">
              <a:lnSpc>
                <a:spcPct val="90000"/>
              </a:lnSpc>
              <a:spcBef>
                <a:spcPts val="667"/>
              </a:spcBef>
              <a:buFont typeface="Arial"/>
              <a:buChar char="•"/>
              <a:defRPr sz="2400" kern="1200">
                <a:solidFill>
                  <a:schemeClr val="tx2"/>
                </a:solidFill>
                <a:latin typeface="+mn-lt"/>
                <a:ea typeface="+mn-ea"/>
                <a:cs typeface="+mn-cs"/>
              </a:defRPr>
            </a:lvl4pPr>
            <a:lvl5pPr marL="2743131" indent="-304792" algn="l" defTabSz="1219170" rtl="0" eaLnBrk="1" latinLnBrk="0" hangingPunct="1">
              <a:lnSpc>
                <a:spcPct val="90000"/>
              </a:lnSpc>
              <a:spcBef>
                <a:spcPts val="667"/>
              </a:spcBef>
              <a:buFont typeface="Arial"/>
              <a:buChar char="•"/>
              <a:defRPr sz="2400" kern="1200">
                <a:solidFill>
                  <a:schemeClr val="tx2"/>
                </a:solidFill>
                <a:latin typeface="+mn-lt"/>
                <a:ea typeface="+mn-ea"/>
                <a:cs typeface="+mn-cs"/>
              </a:defRPr>
            </a:lvl5pPr>
            <a:lvl6pPr marL="3352716" indent="-304792" algn="l" defTabSz="1219170" rtl="0" eaLnBrk="1" latinLnBrk="0" hangingPunct="1">
              <a:lnSpc>
                <a:spcPct val="90000"/>
              </a:lnSpc>
              <a:spcBef>
                <a:spcPts val="667"/>
              </a:spcBef>
              <a:buFont typeface="Arial"/>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a:buChar char="•"/>
              <a:defRPr sz="2400" kern="1200">
                <a:solidFill>
                  <a:schemeClr val="tx1"/>
                </a:solidFill>
                <a:latin typeface="+mn-lt"/>
                <a:ea typeface="+mn-ea"/>
                <a:cs typeface="+mn-cs"/>
              </a:defRPr>
            </a:lvl9pPr>
          </a:lstStyle>
          <a:p>
            <a:pPr marL="0" indent="0">
              <a:buNone/>
            </a:pPr>
            <a:r>
              <a:rPr lang="en-US" sz="2000" b="1" u="sng" dirty="0">
                <a:solidFill>
                  <a:schemeClr val="accent1"/>
                </a:solidFill>
              </a:rPr>
              <a:t>Correcting the Point Mutation</a:t>
            </a:r>
          </a:p>
          <a:p>
            <a:pPr marL="0" indent="0">
              <a:buNone/>
            </a:pPr>
            <a:r>
              <a:rPr lang="en-US" sz="2000" dirty="0">
                <a:solidFill>
                  <a:schemeClr val="tx1"/>
                </a:solidFill>
              </a:rPr>
              <a:t>Single point mutation in beta globin gene  (A→T) causes disease</a:t>
            </a:r>
          </a:p>
          <a:p>
            <a:pPr marL="0" indent="0">
              <a:buNone/>
            </a:pPr>
            <a:r>
              <a:rPr lang="en-US" sz="2000" dirty="0">
                <a:solidFill>
                  <a:schemeClr val="tx1"/>
                </a:solidFill>
              </a:rPr>
              <a:t>Correct mutation in enough iPSCs</a:t>
            </a:r>
          </a:p>
          <a:p>
            <a:pPr marL="0" indent="0">
              <a:buNone/>
            </a:pPr>
            <a:r>
              <a:rPr lang="en-US" sz="2000" dirty="0">
                <a:solidFill>
                  <a:schemeClr val="tx1"/>
                </a:solidFill>
              </a:rPr>
              <a:t>Implant these cells into the bone marrow </a:t>
            </a:r>
            <a:r>
              <a:rPr lang="en-US" sz="2000" dirty="0">
                <a:solidFill>
                  <a:schemeClr val="tx1"/>
                </a:solidFill>
                <a:sym typeface="Wingdings" panose="05000000000000000000" pitchFamily="2" charset="2"/>
              </a:rPr>
              <a:t> </a:t>
            </a:r>
            <a:r>
              <a:rPr lang="en-US" sz="2000" dirty="0">
                <a:solidFill>
                  <a:schemeClr val="tx1"/>
                </a:solidFill>
              </a:rPr>
              <a:t>develop into normal Hb-producing erythrocytes </a:t>
            </a:r>
          </a:p>
        </p:txBody>
      </p:sp>
      <p:sp>
        <p:nvSpPr>
          <p:cNvPr id="7" name="Title 1">
            <a:extLst>
              <a:ext uri="{FF2B5EF4-FFF2-40B4-BE49-F238E27FC236}">
                <a16:creationId xmlns:a16="http://schemas.microsoft.com/office/drawing/2014/main" id="{F6C498AF-30F8-494D-9FEF-8BD1506AE367}"/>
              </a:ext>
            </a:extLst>
          </p:cNvPr>
          <p:cNvSpPr txBox="1">
            <a:spLocks/>
          </p:cNvSpPr>
          <p:nvPr/>
        </p:nvSpPr>
        <p:spPr>
          <a:xfrm>
            <a:off x="19250" y="153253"/>
            <a:ext cx="12172749" cy="1450757"/>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sz="4500" b="1" dirty="0">
                <a:solidFill>
                  <a:schemeClr val="tx1"/>
                </a:solidFill>
              </a:rPr>
              <a:t>GENE EDITING &amp; SICKLE CELL DISEASE</a:t>
            </a:r>
          </a:p>
        </p:txBody>
      </p:sp>
    </p:spTree>
    <p:extLst>
      <p:ext uri="{BB962C8B-B14F-4D97-AF65-F5344CB8AC3E}">
        <p14:creationId xmlns:p14="http://schemas.microsoft.com/office/powerpoint/2010/main" val="18127257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7D14903-9F19-45DE-9682-AC7ECBAFC8D9}"/>
              </a:ext>
            </a:extLst>
          </p:cNvPr>
          <p:cNvPicPr>
            <a:picLocks noChangeAspect="1"/>
          </p:cNvPicPr>
          <p:nvPr/>
        </p:nvPicPr>
        <p:blipFill>
          <a:blip r:embed="rId2"/>
          <a:stretch>
            <a:fillRect/>
          </a:stretch>
        </p:blipFill>
        <p:spPr>
          <a:xfrm>
            <a:off x="1177452" y="104493"/>
            <a:ext cx="9928053" cy="6017823"/>
          </a:xfrm>
          <a:prstGeom prst="rect">
            <a:avLst/>
          </a:prstGeom>
        </p:spPr>
      </p:pic>
      <p:sp>
        <p:nvSpPr>
          <p:cNvPr id="4" name="TextBox 3">
            <a:extLst>
              <a:ext uri="{FF2B5EF4-FFF2-40B4-BE49-F238E27FC236}">
                <a16:creationId xmlns:a16="http://schemas.microsoft.com/office/drawing/2014/main" id="{AFE6C628-EA2E-444C-B695-75FF8BC84877}"/>
              </a:ext>
            </a:extLst>
          </p:cNvPr>
          <p:cNvSpPr txBox="1"/>
          <p:nvPr/>
        </p:nvSpPr>
        <p:spPr>
          <a:xfrm>
            <a:off x="1126864" y="6122316"/>
            <a:ext cx="6340197" cy="246221"/>
          </a:xfrm>
          <a:prstGeom prst="rect">
            <a:avLst/>
          </a:prstGeom>
          <a:noFill/>
        </p:spPr>
        <p:txBody>
          <a:bodyPr wrap="none" rtlCol="0">
            <a:spAutoFit/>
          </a:bodyPr>
          <a:lstStyle/>
          <a:p>
            <a:r>
              <a:rPr lang="en-US" sz="1000" dirty="0"/>
              <a:t>https://directorsblog.nih.gov/2016/10/25/sickle-cell-disease-gene-editing-tools-point-to-possible-ultimate-cure/</a:t>
            </a:r>
          </a:p>
        </p:txBody>
      </p:sp>
    </p:spTree>
    <p:extLst>
      <p:ext uri="{BB962C8B-B14F-4D97-AF65-F5344CB8AC3E}">
        <p14:creationId xmlns:p14="http://schemas.microsoft.com/office/powerpoint/2010/main" val="33590369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78442DD1-5463-45D9-84EF-2770182112F6}"/>
              </a:ext>
            </a:extLst>
          </p:cNvPr>
          <p:cNvSpPr>
            <a:spLocks noGrp="1"/>
          </p:cNvSpPr>
          <p:nvPr>
            <p:ph idx="1"/>
          </p:nvPr>
        </p:nvSpPr>
        <p:spPr>
          <a:xfrm>
            <a:off x="176981" y="2310940"/>
            <a:ext cx="11438955" cy="3453863"/>
          </a:xfrm>
        </p:spPr>
        <p:txBody>
          <a:bodyPr>
            <a:noAutofit/>
          </a:bodyPr>
          <a:lstStyle/>
          <a:p>
            <a:r>
              <a:rPr lang="en-US" sz="2800" dirty="0">
                <a:solidFill>
                  <a:schemeClr val="tx1"/>
                </a:solidFill>
              </a:rPr>
              <a:t>What is the genetic literacy of SCD patients and parents? What do physicians perceive the genetic literacy of their patients to be? </a:t>
            </a:r>
          </a:p>
          <a:p>
            <a:r>
              <a:rPr lang="en-US" sz="2800" dirty="0">
                <a:solidFill>
                  <a:schemeClr val="tx1"/>
                </a:solidFill>
              </a:rPr>
              <a:t>How effective is a video-based educational tool on improving one’s  understanding of CRISPR Cas9? </a:t>
            </a:r>
          </a:p>
          <a:p>
            <a:r>
              <a:rPr lang="en-US" sz="2800" b="1" dirty="0">
                <a:solidFill>
                  <a:schemeClr val="accent1"/>
                </a:solidFill>
              </a:rPr>
              <a:t>What are the attitudes and beliefs of SCD patients, parents, and physicians towards participation in gene editing clinical trials? </a:t>
            </a:r>
          </a:p>
          <a:p>
            <a:endParaRPr lang="en-US" sz="3600" dirty="0">
              <a:solidFill>
                <a:schemeClr val="tx1"/>
              </a:solidFill>
            </a:endParaRPr>
          </a:p>
          <a:p>
            <a:endParaRPr lang="en-US" sz="2800" dirty="0">
              <a:solidFill>
                <a:schemeClr val="tx1"/>
              </a:solidFill>
            </a:endParaRPr>
          </a:p>
        </p:txBody>
      </p:sp>
      <p:sp>
        <p:nvSpPr>
          <p:cNvPr id="6" name="Title 1">
            <a:extLst>
              <a:ext uri="{FF2B5EF4-FFF2-40B4-BE49-F238E27FC236}">
                <a16:creationId xmlns:a16="http://schemas.microsoft.com/office/drawing/2014/main" id="{90639C57-03B5-4CD6-ADCA-6DCD8FCF5951}"/>
              </a:ext>
            </a:extLst>
          </p:cNvPr>
          <p:cNvSpPr txBox="1">
            <a:spLocks/>
          </p:cNvSpPr>
          <p:nvPr/>
        </p:nvSpPr>
        <p:spPr>
          <a:xfrm>
            <a:off x="3384856" y="860184"/>
            <a:ext cx="12172749" cy="1450757"/>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sz="4500" b="1" dirty="0">
                <a:solidFill>
                  <a:schemeClr val="tx1"/>
                </a:solidFill>
              </a:rPr>
              <a:t>RESEARCH QUESTIONS</a:t>
            </a:r>
          </a:p>
        </p:txBody>
      </p:sp>
    </p:spTree>
    <p:extLst>
      <p:ext uri="{BB962C8B-B14F-4D97-AF65-F5344CB8AC3E}">
        <p14:creationId xmlns:p14="http://schemas.microsoft.com/office/powerpoint/2010/main" val="24094126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5B12C32-A3A0-4B7E-97EA-A2E2BDB220B3}"/>
              </a:ext>
            </a:extLst>
          </p:cNvPr>
          <p:cNvSpPr>
            <a:spLocks noGrp="1"/>
          </p:cNvSpPr>
          <p:nvPr>
            <p:ph idx="4294967295"/>
          </p:nvPr>
        </p:nvSpPr>
        <p:spPr>
          <a:xfrm>
            <a:off x="389106" y="1065213"/>
            <a:ext cx="10126494" cy="5019675"/>
          </a:xfrm>
        </p:spPr>
        <p:txBody>
          <a:bodyPr>
            <a:normAutofit/>
          </a:bodyPr>
          <a:lstStyle/>
          <a:p>
            <a:r>
              <a:rPr lang="en-US" b="1" dirty="0">
                <a:solidFill>
                  <a:schemeClr val="accent1"/>
                </a:solidFill>
              </a:rPr>
              <a:t>Adults living with sickle cell disease (N=46)</a:t>
            </a:r>
          </a:p>
          <a:p>
            <a:pPr lvl="1"/>
            <a:r>
              <a:rPr lang="en-US" dirty="0"/>
              <a:t>Must have a diagnosis of sickle cell disease</a:t>
            </a:r>
          </a:p>
          <a:p>
            <a:pPr lvl="1"/>
            <a:r>
              <a:rPr lang="en-US" dirty="0"/>
              <a:t>18 years of age or older </a:t>
            </a:r>
          </a:p>
          <a:p>
            <a:pPr lvl="1"/>
            <a:r>
              <a:rPr lang="en-US" dirty="0"/>
              <a:t>Must be English speaking </a:t>
            </a:r>
          </a:p>
          <a:p>
            <a:pPr lvl="1"/>
            <a:endParaRPr lang="en-US" dirty="0"/>
          </a:p>
          <a:p>
            <a:r>
              <a:rPr lang="en-US" b="1" dirty="0">
                <a:solidFill>
                  <a:schemeClr val="accent1"/>
                </a:solidFill>
              </a:rPr>
              <a:t>Parents of individuals with sickle cell disease (N=40)</a:t>
            </a:r>
          </a:p>
          <a:p>
            <a:pPr lvl="1"/>
            <a:r>
              <a:rPr lang="en-US" dirty="0"/>
              <a:t>Must have a child (pediatric or adult) with sickle cell disease </a:t>
            </a:r>
          </a:p>
          <a:p>
            <a:pPr lvl="1"/>
            <a:r>
              <a:rPr lang="en-US" dirty="0"/>
              <a:t>Child may be living or deceased</a:t>
            </a:r>
          </a:p>
          <a:p>
            <a:pPr lvl="1"/>
            <a:r>
              <a:rPr lang="en-US" dirty="0"/>
              <a:t>Must be English speaking</a:t>
            </a:r>
          </a:p>
          <a:p>
            <a:pPr lvl="1"/>
            <a:endParaRPr lang="en-US" dirty="0"/>
          </a:p>
          <a:p>
            <a:r>
              <a:rPr lang="en-US" b="1" dirty="0">
                <a:solidFill>
                  <a:schemeClr val="accent1"/>
                </a:solidFill>
              </a:rPr>
              <a:t>Physicians that care for individuals living with sickle cell disease (N=23)</a:t>
            </a:r>
          </a:p>
          <a:p>
            <a:pPr lvl="1"/>
            <a:r>
              <a:rPr lang="en-US" dirty="0"/>
              <a:t>Must currently care for patients with sickle cell disease (minimum of 12 months) </a:t>
            </a:r>
          </a:p>
          <a:p>
            <a:pPr lvl="1"/>
            <a:r>
              <a:rPr lang="en-US" dirty="0"/>
              <a:t>Must have been caregiver for at least five patients with SCD</a:t>
            </a:r>
          </a:p>
          <a:p>
            <a:pPr lvl="1"/>
            <a:r>
              <a:rPr lang="en-US" dirty="0"/>
              <a:t>Must be English speaking </a:t>
            </a:r>
          </a:p>
          <a:p>
            <a:pPr lvl="1"/>
            <a:endParaRPr lang="en-US" dirty="0"/>
          </a:p>
          <a:p>
            <a:pPr lvl="1"/>
            <a:endParaRPr lang="en-US" dirty="0"/>
          </a:p>
          <a:p>
            <a:pPr lvl="1"/>
            <a:endParaRPr lang="en-US" dirty="0"/>
          </a:p>
          <a:p>
            <a:pPr lvl="1"/>
            <a:endParaRPr lang="en-US" dirty="0"/>
          </a:p>
          <a:p>
            <a:pPr lvl="1"/>
            <a:endParaRPr lang="en-US" dirty="0"/>
          </a:p>
          <a:p>
            <a:pPr lvl="1"/>
            <a:endParaRPr lang="en-US" dirty="0"/>
          </a:p>
          <a:p>
            <a:pPr lvl="1"/>
            <a:endParaRPr lang="en-US" dirty="0"/>
          </a:p>
        </p:txBody>
      </p:sp>
      <p:sp>
        <p:nvSpPr>
          <p:cNvPr id="7" name="Title 1">
            <a:extLst>
              <a:ext uri="{FF2B5EF4-FFF2-40B4-BE49-F238E27FC236}">
                <a16:creationId xmlns:a16="http://schemas.microsoft.com/office/drawing/2014/main" id="{FFEE2DD7-BD35-43CE-AFD6-D162DE2D9D8E}"/>
              </a:ext>
            </a:extLst>
          </p:cNvPr>
          <p:cNvSpPr txBox="1">
            <a:spLocks/>
          </p:cNvSpPr>
          <p:nvPr/>
        </p:nvSpPr>
        <p:spPr>
          <a:xfrm>
            <a:off x="19250" y="153253"/>
            <a:ext cx="12172749" cy="1450757"/>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sz="4500" b="1" dirty="0">
                <a:solidFill>
                  <a:schemeClr val="tx1"/>
                </a:solidFill>
              </a:rPr>
              <a:t>STUDY POPULATION</a:t>
            </a:r>
          </a:p>
        </p:txBody>
      </p:sp>
      <p:pic>
        <p:nvPicPr>
          <p:cNvPr id="8" name="Picture 7">
            <a:extLst>
              <a:ext uri="{FF2B5EF4-FFF2-40B4-BE49-F238E27FC236}">
                <a16:creationId xmlns:a16="http://schemas.microsoft.com/office/drawing/2014/main" id="{3B288179-8BB4-49DB-9299-21CA2B448C61}"/>
              </a:ext>
            </a:extLst>
          </p:cNvPr>
          <p:cNvPicPr>
            <a:picLocks noChangeAspect="1"/>
          </p:cNvPicPr>
          <p:nvPr/>
        </p:nvPicPr>
        <p:blipFill>
          <a:blip r:embed="rId2"/>
          <a:stretch>
            <a:fillRect/>
          </a:stretch>
        </p:blipFill>
        <p:spPr>
          <a:xfrm>
            <a:off x="6885756" y="2016068"/>
            <a:ext cx="4747871" cy="2013803"/>
          </a:xfrm>
          <a:prstGeom prst="rect">
            <a:avLst/>
          </a:prstGeom>
        </p:spPr>
      </p:pic>
    </p:spTree>
    <p:extLst>
      <p:ext uri="{BB962C8B-B14F-4D97-AF65-F5344CB8AC3E}">
        <p14:creationId xmlns:p14="http://schemas.microsoft.com/office/powerpoint/2010/main" val="171916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11" end="11"/>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12" end="12"/>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3">
            <a:extLst>
              <a:ext uri="{FF2B5EF4-FFF2-40B4-BE49-F238E27FC236}">
                <a16:creationId xmlns:a16="http://schemas.microsoft.com/office/drawing/2014/main" id="{A835EF96-E43A-4848-AD88-43ABC7A79EFE}"/>
              </a:ext>
            </a:extLst>
          </p:cNvPr>
          <p:cNvSpPr/>
          <p:nvPr/>
        </p:nvSpPr>
        <p:spPr>
          <a:xfrm>
            <a:off x="460264" y="963604"/>
            <a:ext cx="2519487" cy="937767"/>
          </a:xfrm>
          <a:prstGeom prst="roundRect">
            <a:avLst/>
          </a:prstGeom>
          <a:ln w="38100"/>
        </p:spPr>
        <p:style>
          <a:lnRef idx="2">
            <a:schemeClr val="accent1"/>
          </a:lnRef>
          <a:fillRef idx="1">
            <a:schemeClr val="l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spcBef>
                <a:spcPts val="0"/>
              </a:spcBef>
              <a:spcAft>
                <a:spcPts val="0"/>
              </a:spcAft>
            </a:pPr>
            <a:r>
              <a:rPr lang="en-US" sz="1500" b="1" dirty="0">
                <a:solidFill>
                  <a:schemeClr val="tx1"/>
                </a:solidFill>
                <a:latin typeface="Arial" charset="0"/>
                <a:ea typeface="Arial" charset="0"/>
                <a:cs typeface="Arial" charset="0"/>
              </a:rPr>
              <a:t>Mixed-methods        study design </a:t>
            </a:r>
            <a:endParaRPr lang="en-US" sz="1500" b="1" dirty="0">
              <a:solidFill>
                <a:schemeClr val="tx1"/>
              </a:solidFill>
              <a:effectLst/>
              <a:latin typeface="Arial" charset="0"/>
              <a:ea typeface="Arial" charset="0"/>
              <a:cs typeface="Arial" charset="0"/>
            </a:endParaRPr>
          </a:p>
        </p:txBody>
      </p:sp>
      <p:sp>
        <p:nvSpPr>
          <p:cNvPr id="16" name="Title 1">
            <a:extLst>
              <a:ext uri="{FF2B5EF4-FFF2-40B4-BE49-F238E27FC236}">
                <a16:creationId xmlns:a16="http://schemas.microsoft.com/office/drawing/2014/main" id="{D0D2F9E4-44D6-402D-909F-6163B043B072}"/>
              </a:ext>
            </a:extLst>
          </p:cNvPr>
          <p:cNvSpPr txBox="1">
            <a:spLocks/>
          </p:cNvSpPr>
          <p:nvPr/>
        </p:nvSpPr>
        <p:spPr>
          <a:xfrm>
            <a:off x="19251" y="153253"/>
            <a:ext cx="11598442" cy="1450757"/>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b="1" dirty="0">
                <a:solidFill>
                  <a:schemeClr val="tx1"/>
                </a:solidFill>
              </a:rPr>
              <a:t>STUDY DESIGN </a:t>
            </a:r>
          </a:p>
        </p:txBody>
      </p:sp>
      <p:sp>
        <p:nvSpPr>
          <p:cNvPr id="2" name="TextBox 1"/>
          <p:cNvSpPr txBox="1"/>
          <p:nvPr/>
        </p:nvSpPr>
        <p:spPr>
          <a:xfrm>
            <a:off x="340287" y="2071998"/>
            <a:ext cx="2906066" cy="3985706"/>
          </a:xfrm>
          <a:prstGeom prst="rect">
            <a:avLst/>
          </a:prstGeom>
          <a:noFill/>
        </p:spPr>
        <p:txBody>
          <a:bodyPr wrap="square" rtlCol="0">
            <a:spAutoFit/>
          </a:bodyPr>
          <a:lstStyle/>
          <a:p>
            <a:pPr marL="285750" indent="-285750">
              <a:buFont typeface="Arial" charset="0"/>
              <a:buChar char="•"/>
            </a:pPr>
            <a:r>
              <a:rPr lang="en-US" sz="1700" dirty="0"/>
              <a:t>Comprehensive survey instrument with various measures including: </a:t>
            </a:r>
          </a:p>
          <a:p>
            <a:pPr marL="548640" lvl="1" indent="-285750">
              <a:spcBef>
                <a:spcPts val="600"/>
              </a:spcBef>
              <a:buFont typeface="Wingdings" charset="2"/>
              <a:buChar char="Ø"/>
            </a:pPr>
            <a:r>
              <a:rPr lang="en-US" sz="1700" dirty="0"/>
              <a:t>Validated Genetic          Literacy Assessment</a:t>
            </a:r>
          </a:p>
          <a:p>
            <a:pPr marL="548640" lvl="1" indent="-285750">
              <a:buFont typeface="Wingdings" charset="2"/>
              <a:buChar char="Ø"/>
            </a:pPr>
            <a:r>
              <a:rPr lang="en-US" sz="1700" dirty="0"/>
              <a:t>Brief Illness Perception</a:t>
            </a:r>
          </a:p>
          <a:p>
            <a:pPr marL="548640" lvl="1" indent="-285750">
              <a:buFont typeface="Wingdings" charset="2"/>
              <a:buChar char="Ø"/>
            </a:pPr>
            <a:r>
              <a:rPr lang="en-US" sz="1700" dirty="0"/>
              <a:t>2013 Pew Research     Gene-Editing Survey </a:t>
            </a:r>
          </a:p>
          <a:p>
            <a:pPr marL="548640" lvl="1" indent="-285750">
              <a:buFont typeface="Wingdings" charset="2"/>
              <a:buChar char="Ø"/>
            </a:pPr>
            <a:r>
              <a:rPr lang="en-US" sz="1700" dirty="0"/>
              <a:t>Demographics </a:t>
            </a:r>
          </a:p>
          <a:p>
            <a:pPr marL="285750" indent="-285750">
              <a:spcBef>
                <a:spcPts val="1200"/>
              </a:spcBef>
              <a:buFont typeface="Arial" charset="0"/>
              <a:buChar char="•"/>
            </a:pPr>
            <a:r>
              <a:rPr lang="en-US" sz="1700" dirty="0"/>
              <a:t>15 focus-groups moderated, recorded, and conducted across mid-Atlantic and Southern regions of US </a:t>
            </a:r>
          </a:p>
        </p:txBody>
      </p:sp>
      <p:sp>
        <p:nvSpPr>
          <p:cNvPr id="20" name="Rounded Rectangle 3">
            <a:extLst>
              <a:ext uri="{FF2B5EF4-FFF2-40B4-BE49-F238E27FC236}">
                <a16:creationId xmlns:a16="http://schemas.microsoft.com/office/drawing/2014/main" id="{A835EF96-E43A-4848-AD88-43ABC7A79EFE}"/>
              </a:ext>
            </a:extLst>
          </p:cNvPr>
          <p:cNvSpPr/>
          <p:nvPr/>
        </p:nvSpPr>
        <p:spPr>
          <a:xfrm>
            <a:off x="3339578" y="963604"/>
            <a:ext cx="2519487" cy="937767"/>
          </a:xfrm>
          <a:prstGeom prst="roundRect">
            <a:avLst/>
          </a:prstGeom>
          <a:ln w="38100"/>
        </p:spPr>
        <p:style>
          <a:lnRef idx="2">
            <a:schemeClr val="accent1"/>
          </a:lnRef>
          <a:fillRef idx="1">
            <a:schemeClr val="l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spcBef>
                <a:spcPts val="0"/>
              </a:spcBef>
              <a:spcAft>
                <a:spcPts val="0"/>
              </a:spcAft>
            </a:pPr>
            <a:r>
              <a:rPr lang="en-US" sz="1500" b="1" dirty="0">
                <a:solidFill>
                  <a:schemeClr val="tx1"/>
                </a:solidFill>
                <a:latin typeface="Arial" charset="0"/>
                <a:ea typeface="Arial" charset="0"/>
                <a:cs typeface="Arial" charset="0"/>
              </a:rPr>
              <a:t>Pilot Testing </a:t>
            </a:r>
          </a:p>
          <a:p>
            <a:pPr marL="0" marR="0" algn="ctr">
              <a:spcBef>
                <a:spcPts val="0"/>
              </a:spcBef>
              <a:spcAft>
                <a:spcPts val="0"/>
              </a:spcAft>
            </a:pPr>
            <a:r>
              <a:rPr lang="en-US" sz="1500" b="1" dirty="0">
                <a:solidFill>
                  <a:schemeClr val="tx1"/>
                </a:solidFill>
                <a:latin typeface="Arial" charset="0"/>
                <a:ea typeface="Arial" charset="0"/>
                <a:cs typeface="Arial" charset="0"/>
              </a:rPr>
              <a:t>(April 2017) </a:t>
            </a:r>
            <a:endParaRPr lang="en-US" sz="1500" b="1" dirty="0">
              <a:solidFill>
                <a:schemeClr val="tx1"/>
              </a:solidFill>
              <a:effectLst/>
              <a:latin typeface="Arial" charset="0"/>
              <a:ea typeface="Arial" charset="0"/>
              <a:cs typeface="Arial" charset="0"/>
            </a:endParaRPr>
          </a:p>
        </p:txBody>
      </p:sp>
      <p:sp>
        <p:nvSpPr>
          <p:cNvPr id="21" name="TextBox 20"/>
          <p:cNvSpPr txBox="1"/>
          <p:nvPr/>
        </p:nvSpPr>
        <p:spPr>
          <a:xfrm>
            <a:off x="3246353" y="2041220"/>
            <a:ext cx="2486790" cy="1923604"/>
          </a:xfrm>
          <a:prstGeom prst="rect">
            <a:avLst/>
          </a:prstGeom>
          <a:noFill/>
        </p:spPr>
        <p:txBody>
          <a:bodyPr wrap="square" rtlCol="0">
            <a:spAutoFit/>
          </a:bodyPr>
          <a:lstStyle/>
          <a:p>
            <a:pPr marL="285750" indent="-285750">
              <a:buFont typeface="Arial" charset="0"/>
              <a:buChar char="•"/>
            </a:pPr>
            <a:r>
              <a:rPr lang="en-US" sz="1700" dirty="0"/>
              <a:t>Three pilot focus groups</a:t>
            </a:r>
          </a:p>
          <a:p>
            <a:pPr marL="285750" indent="-285750">
              <a:buFont typeface="Arial" charset="0"/>
              <a:buChar char="•"/>
            </a:pPr>
            <a:endParaRPr lang="en-US" sz="1700" dirty="0"/>
          </a:p>
          <a:p>
            <a:pPr marL="285750" indent="-285750">
              <a:buFont typeface="Arial" charset="0"/>
              <a:buChar char="•"/>
            </a:pPr>
            <a:r>
              <a:rPr lang="en-US" sz="1700" dirty="0"/>
              <a:t>Improvements made to survey, video,     focus group questions, and study design</a:t>
            </a:r>
          </a:p>
        </p:txBody>
      </p:sp>
      <p:sp>
        <p:nvSpPr>
          <p:cNvPr id="22" name="Rounded Rectangle 3">
            <a:extLst>
              <a:ext uri="{FF2B5EF4-FFF2-40B4-BE49-F238E27FC236}">
                <a16:creationId xmlns:a16="http://schemas.microsoft.com/office/drawing/2014/main" id="{A835EF96-E43A-4848-AD88-43ABC7A79EFE}"/>
              </a:ext>
            </a:extLst>
          </p:cNvPr>
          <p:cNvSpPr/>
          <p:nvPr/>
        </p:nvSpPr>
        <p:spPr>
          <a:xfrm>
            <a:off x="6218892" y="963604"/>
            <a:ext cx="2519487" cy="937767"/>
          </a:xfrm>
          <a:prstGeom prst="roundRect">
            <a:avLst/>
          </a:prstGeom>
          <a:ln w="38100"/>
        </p:spPr>
        <p:style>
          <a:lnRef idx="2">
            <a:schemeClr val="accent1"/>
          </a:lnRef>
          <a:fillRef idx="1">
            <a:schemeClr val="l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spcBef>
                <a:spcPts val="0"/>
              </a:spcBef>
              <a:spcAft>
                <a:spcPts val="0"/>
              </a:spcAft>
            </a:pPr>
            <a:r>
              <a:rPr lang="en-US" sz="1500" b="1" dirty="0">
                <a:solidFill>
                  <a:schemeClr val="tx1"/>
                </a:solidFill>
                <a:latin typeface="Arial" charset="0"/>
                <a:ea typeface="Arial" charset="0"/>
                <a:cs typeface="Arial" charset="0"/>
              </a:rPr>
              <a:t>Data Collection          (June 2017- Dec 2017) </a:t>
            </a:r>
            <a:endParaRPr lang="en-US" sz="1500" b="1" dirty="0">
              <a:solidFill>
                <a:schemeClr val="tx1"/>
              </a:solidFill>
              <a:effectLst/>
              <a:latin typeface="Arial" charset="0"/>
              <a:ea typeface="Arial" charset="0"/>
              <a:cs typeface="Arial" charset="0"/>
            </a:endParaRPr>
          </a:p>
        </p:txBody>
      </p:sp>
      <p:sp>
        <p:nvSpPr>
          <p:cNvPr id="23" name="Rounded Rectangle 3">
            <a:extLst>
              <a:ext uri="{FF2B5EF4-FFF2-40B4-BE49-F238E27FC236}">
                <a16:creationId xmlns:a16="http://schemas.microsoft.com/office/drawing/2014/main" id="{A835EF96-E43A-4848-AD88-43ABC7A79EFE}"/>
              </a:ext>
            </a:extLst>
          </p:cNvPr>
          <p:cNvSpPr/>
          <p:nvPr/>
        </p:nvSpPr>
        <p:spPr>
          <a:xfrm>
            <a:off x="9098206" y="963604"/>
            <a:ext cx="2519487" cy="937767"/>
          </a:xfrm>
          <a:prstGeom prst="roundRect">
            <a:avLst/>
          </a:prstGeom>
          <a:ln w="38100"/>
        </p:spPr>
        <p:style>
          <a:lnRef idx="2">
            <a:schemeClr val="accent1"/>
          </a:lnRef>
          <a:fillRef idx="1">
            <a:schemeClr val="l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spcBef>
                <a:spcPts val="0"/>
              </a:spcBef>
              <a:spcAft>
                <a:spcPts val="0"/>
              </a:spcAft>
            </a:pPr>
            <a:r>
              <a:rPr lang="en-US" sz="1500" b="1" dirty="0">
                <a:solidFill>
                  <a:schemeClr val="tx1"/>
                </a:solidFill>
                <a:latin typeface="Arial" charset="0"/>
                <a:ea typeface="Arial" charset="0"/>
                <a:cs typeface="Arial" charset="0"/>
              </a:rPr>
              <a:t>Analysis </a:t>
            </a:r>
            <a:endParaRPr lang="en-US" sz="1500" b="1" dirty="0">
              <a:solidFill>
                <a:schemeClr val="tx1"/>
              </a:solidFill>
              <a:effectLst/>
              <a:latin typeface="Arial" charset="0"/>
              <a:ea typeface="Arial" charset="0"/>
              <a:cs typeface="Arial" charset="0"/>
            </a:endParaRPr>
          </a:p>
        </p:txBody>
      </p:sp>
      <p:sp>
        <p:nvSpPr>
          <p:cNvPr id="24" name="TextBox 23"/>
          <p:cNvSpPr txBox="1"/>
          <p:nvPr/>
        </p:nvSpPr>
        <p:spPr>
          <a:xfrm>
            <a:off x="6083270" y="2041220"/>
            <a:ext cx="3014936" cy="4278094"/>
          </a:xfrm>
          <a:prstGeom prst="rect">
            <a:avLst/>
          </a:prstGeom>
          <a:noFill/>
        </p:spPr>
        <p:txBody>
          <a:bodyPr wrap="square" rtlCol="0">
            <a:spAutoFit/>
          </a:bodyPr>
          <a:lstStyle/>
          <a:p>
            <a:pPr marL="285750" indent="-285750">
              <a:buFont typeface="Arial" charset="0"/>
              <a:buChar char="•"/>
            </a:pPr>
            <a:r>
              <a:rPr lang="en-US" sz="1700" dirty="0"/>
              <a:t>Patients (N=46), parents (N=40), and physicians (N=23) are recruited, screened, and consented </a:t>
            </a:r>
          </a:p>
          <a:p>
            <a:pPr marL="285750" indent="-285750">
              <a:buFont typeface="Arial" charset="0"/>
              <a:buChar char="•"/>
            </a:pPr>
            <a:endParaRPr lang="en-US" sz="1700" dirty="0"/>
          </a:p>
          <a:p>
            <a:pPr marL="285750" indent="-285750">
              <a:buFont typeface="Arial" charset="0"/>
              <a:buChar char="•"/>
            </a:pPr>
            <a:r>
              <a:rPr lang="en-US" sz="1700" dirty="0"/>
              <a:t>Participants completed pre-video survey component</a:t>
            </a:r>
          </a:p>
          <a:p>
            <a:pPr marL="285750" indent="-285750">
              <a:buFont typeface="Arial" charset="0"/>
              <a:buChar char="•"/>
            </a:pPr>
            <a:endParaRPr lang="en-US" sz="1700" dirty="0"/>
          </a:p>
          <a:p>
            <a:pPr marL="285750" indent="-285750">
              <a:buFont typeface="Arial" charset="0"/>
              <a:buChar char="•"/>
            </a:pPr>
            <a:r>
              <a:rPr lang="en-US" sz="1700" dirty="0"/>
              <a:t>Participants watched a 14- minute educational video </a:t>
            </a:r>
          </a:p>
          <a:p>
            <a:pPr marL="285750" indent="-285750">
              <a:buFont typeface="Arial" charset="0"/>
              <a:buChar char="•"/>
            </a:pPr>
            <a:endParaRPr lang="en-US" sz="1700" dirty="0"/>
          </a:p>
          <a:p>
            <a:pPr marL="285750" indent="-285750">
              <a:buFont typeface="Arial" charset="0"/>
              <a:buChar char="•"/>
            </a:pPr>
            <a:r>
              <a:rPr lang="en-US" sz="1700" dirty="0"/>
              <a:t>Participants completed second part of survey </a:t>
            </a:r>
          </a:p>
          <a:p>
            <a:pPr marL="285750" indent="-285750">
              <a:buFont typeface="Arial" charset="0"/>
              <a:buChar char="•"/>
            </a:pPr>
            <a:endParaRPr lang="en-US" sz="1700" dirty="0"/>
          </a:p>
          <a:p>
            <a:pPr marL="285750" indent="-285750">
              <a:buFont typeface="Arial" charset="0"/>
              <a:buChar char="•"/>
            </a:pPr>
            <a:r>
              <a:rPr lang="en-US" sz="1700" dirty="0"/>
              <a:t>45-60 minute focus groups took place </a:t>
            </a:r>
          </a:p>
        </p:txBody>
      </p:sp>
      <p:sp>
        <p:nvSpPr>
          <p:cNvPr id="26" name="TextBox 25"/>
          <p:cNvSpPr txBox="1"/>
          <p:nvPr/>
        </p:nvSpPr>
        <p:spPr>
          <a:xfrm>
            <a:off x="9098206" y="2041220"/>
            <a:ext cx="2519487" cy="5062924"/>
          </a:xfrm>
          <a:prstGeom prst="rect">
            <a:avLst/>
          </a:prstGeom>
          <a:noFill/>
        </p:spPr>
        <p:txBody>
          <a:bodyPr wrap="square" rtlCol="0">
            <a:spAutoFit/>
          </a:bodyPr>
          <a:lstStyle/>
          <a:p>
            <a:pPr marL="285750" indent="-285750">
              <a:buFont typeface="Arial" charset="0"/>
              <a:buChar char="•"/>
            </a:pPr>
            <a:r>
              <a:rPr lang="en-US" sz="1700" dirty="0"/>
              <a:t>NVIVO, a qualitative analytical software, is used to identify major themes across focus groups </a:t>
            </a:r>
          </a:p>
          <a:p>
            <a:pPr marL="285750" indent="-285750">
              <a:buFont typeface="Arial" charset="0"/>
              <a:buChar char="•"/>
            </a:pPr>
            <a:endParaRPr lang="en-US" sz="1700" dirty="0"/>
          </a:p>
          <a:p>
            <a:pPr marL="285750" indent="-285750">
              <a:buFont typeface="Arial" charset="0"/>
              <a:buChar char="•"/>
            </a:pPr>
            <a:r>
              <a:rPr lang="en-US" sz="1700" dirty="0"/>
              <a:t>Statistical analysis of survey data to better contextualize focus group findings </a:t>
            </a:r>
          </a:p>
          <a:p>
            <a:pPr marL="285750" indent="-285750">
              <a:buFont typeface="Arial" charset="0"/>
              <a:buChar char="•"/>
            </a:pPr>
            <a:endParaRPr lang="en-US" sz="1700" dirty="0"/>
          </a:p>
          <a:p>
            <a:pPr marL="285750" indent="-285750">
              <a:buFont typeface="Arial" charset="0"/>
              <a:buChar char="•"/>
            </a:pPr>
            <a:r>
              <a:rPr lang="en-US" sz="1700" dirty="0"/>
              <a:t>Results will be used to develop a large-scale international survey </a:t>
            </a:r>
          </a:p>
          <a:p>
            <a:pPr marL="285750" indent="-285750">
              <a:buFont typeface="Arial" charset="0"/>
              <a:buChar char="•"/>
            </a:pPr>
            <a:endParaRPr lang="en-US" sz="1700" dirty="0"/>
          </a:p>
          <a:p>
            <a:pPr marL="285750" indent="-285750">
              <a:buFont typeface="Arial" charset="0"/>
              <a:buChar char="•"/>
            </a:pPr>
            <a:endParaRPr lang="en-US" sz="1700" dirty="0"/>
          </a:p>
          <a:p>
            <a:pPr marL="285750" indent="-285750">
              <a:buFont typeface="Arial" charset="0"/>
              <a:buChar char="•"/>
            </a:pPr>
            <a:endParaRPr lang="en-US" sz="1700" dirty="0"/>
          </a:p>
          <a:p>
            <a:pPr marL="285750" indent="-285750">
              <a:buFont typeface="Arial" charset="0"/>
              <a:buChar char="•"/>
            </a:pPr>
            <a:endParaRPr lang="en-US" sz="1700" dirty="0"/>
          </a:p>
          <a:p>
            <a:pPr marL="285750" indent="-285750">
              <a:buFont typeface="Arial" charset="0"/>
              <a:buChar char="•"/>
            </a:pPr>
            <a:endParaRPr lang="en-US" sz="1700" dirty="0"/>
          </a:p>
        </p:txBody>
      </p:sp>
      <p:sp>
        <p:nvSpPr>
          <p:cNvPr id="3" name="Arrow: Right 2">
            <a:extLst>
              <a:ext uri="{FF2B5EF4-FFF2-40B4-BE49-F238E27FC236}">
                <a16:creationId xmlns:a16="http://schemas.microsoft.com/office/drawing/2014/main" id="{0D8934D6-2143-41A9-9226-FEC3B82BC0F9}"/>
              </a:ext>
            </a:extLst>
          </p:cNvPr>
          <p:cNvSpPr/>
          <p:nvPr/>
        </p:nvSpPr>
        <p:spPr>
          <a:xfrm>
            <a:off x="2783840" y="1310640"/>
            <a:ext cx="741680" cy="29337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Arrow: Right 11">
            <a:extLst>
              <a:ext uri="{FF2B5EF4-FFF2-40B4-BE49-F238E27FC236}">
                <a16:creationId xmlns:a16="http://schemas.microsoft.com/office/drawing/2014/main" id="{B2B5ACE4-5347-4379-A6E9-B259589CE21B}"/>
              </a:ext>
            </a:extLst>
          </p:cNvPr>
          <p:cNvSpPr/>
          <p:nvPr/>
        </p:nvSpPr>
        <p:spPr>
          <a:xfrm>
            <a:off x="5668139" y="1310640"/>
            <a:ext cx="741680" cy="29337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Arrow: Right 12">
            <a:extLst>
              <a:ext uri="{FF2B5EF4-FFF2-40B4-BE49-F238E27FC236}">
                <a16:creationId xmlns:a16="http://schemas.microsoft.com/office/drawing/2014/main" id="{5125603C-9916-4C72-99D1-1C56355AE073}"/>
              </a:ext>
            </a:extLst>
          </p:cNvPr>
          <p:cNvSpPr/>
          <p:nvPr/>
        </p:nvSpPr>
        <p:spPr>
          <a:xfrm>
            <a:off x="8547453" y="1285802"/>
            <a:ext cx="741680" cy="29337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75715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4"/>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3"/>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3"/>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 grpId="0"/>
      <p:bldP spid="20" grpId="0" animBg="1"/>
      <p:bldP spid="21" grpId="0"/>
      <p:bldP spid="22" grpId="0" animBg="1"/>
      <p:bldP spid="23" grpId="0" animBg="1"/>
      <p:bldP spid="24" grpId="0"/>
      <p:bldP spid="26" grpId="0"/>
      <p:bldP spid="3" grpId="0" animBg="1"/>
      <p:bldP spid="12" grpId="0" animBg="1"/>
      <p:bldP spid="1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443356-3125-4EB3-8742-4C6F17835776}"/>
              </a:ext>
            </a:extLst>
          </p:cNvPr>
          <p:cNvSpPr>
            <a:spLocks noGrp="1"/>
          </p:cNvSpPr>
          <p:nvPr>
            <p:ph type="title"/>
          </p:nvPr>
        </p:nvSpPr>
        <p:spPr>
          <a:xfrm>
            <a:off x="2966037" y="272263"/>
            <a:ext cx="10515600" cy="1325563"/>
          </a:xfrm>
        </p:spPr>
        <p:txBody>
          <a:bodyPr/>
          <a:lstStyle/>
          <a:p>
            <a:r>
              <a:rPr lang="en-US" b="1" dirty="0">
                <a:solidFill>
                  <a:schemeClr val="tx1"/>
                </a:solidFill>
              </a:rPr>
              <a:t>RECRUITMENT PROCESS</a:t>
            </a:r>
          </a:p>
        </p:txBody>
      </p:sp>
      <p:sp>
        <p:nvSpPr>
          <p:cNvPr id="3" name="Content Placeholder 2">
            <a:extLst>
              <a:ext uri="{FF2B5EF4-FFF2-40B4-BE49-F238E27FC236}">
                <a16:creationId xmlns:a16="http://schemas.microsoft.com/office/drawing/2014/main" id="{A45D5B04-8C56-4EBB-8D3B-354038ADB1C0}"/>
              </a:ext>
            </a:extLst>
          </p:cNvPr>
          <p:cNvSpPr>
            <a:spLocks noGrp="1"/>
          </p:cNvSpPr>
          <p:nvPr>
            <p:ph idx="1"/>
          </p:nvPr>
        </p:nvSpPr>
        <p:spPr>
          <a:xfrm>
            <a:off x="242725" y="2066553"/>
            <a:ext cx="11375533" cy="4351338"/>
          </a:xfrm>
        </p:spPr>
        <p:txBody>
          <a:bodyPr>
            <a:normAutofit/>
          </a:bodyPr>
          <a:lstStyle/>
          <a:p>
            <a:r>
              <a:rPr lang="en-US" sz="2600" dirty="0">
                <a:solidFill>
                  <a:schemeClr val="tx1"/>
                </a:solidFill>
              </a:rPr>
              <a:t>Identified actively engaged stakeholders (patients, parents and providers) to work with in recruitment </a:t>
            </a:r>
          </a:p>
          <a:p>
            <a:r>
              <a:rPr lang="en-US" sz="2600" dirty="0">
                <a:solidFill>
                  <a:schemeClr val="tx1"/>
                </a:solidFill>
              </a:rPr>
              <a:t>Partnered with established advocacy, research and education groups</a:t>
            </a:r>
          </a:p>
          <a:p>
            <a:r>
              <a:rPr lang="en-US" sz="2600" dirty="0">
                <a:solidFill>
                  <a:schemeClr val="tx1"/>
                </a:solidFill>
              </a:rPr>
              <a:t>Invited (advocacy, support, professional) organizations to host focus groups </a:t>
            </a:r>
          </a:p>
          <a:p>
            <a:pPr lvl="1"/>
            <a:r>
              <a:rPr lang="en-US" sz="2600" dirty="0">
                <a:solidFill>
                  <a:schemeClr val="tx1"/>
                </a:solidFill>
              </a:rPr>
              <a:t>Sent out recruitment materials to members of organizations</a:t>
            </a:r>
          </a:p>
          <a:p>
            <a:r>
              <a:rPr lang="en-US" sz="2600" dirty="0">
                <a:solidFill>
                  <a:schemeClr val="tx1"/>
                </a:solidFill>
              </a:rPr>
              <a:t>Hosted focus groups at national conferences </a:t>
            </a:r>
          </a:p>
          <a:p>
            <a:pPr lvl="1"/>
            <a:r>
              <a:rPr lang="en-US" sz="2600" dirty="0">
                <a:solidFill>
                  <a:schemeClr val="tx1"/>
                </a:solidFill>
              </a:rPr>
              <a:t>Sent out recruitment materials to conference attendees</a:t>
            </a:r>
          </a:p>
          <a:p>
            <a:endParaRPr lang="en-US" sz="2600" dirty="0"/>
          </a:p>
          <a:p>
            <a:endParaRPr lang="en-US" sz="2600" dirty="0"/>
          </a:p>
        </p:txBody>
      </p:sp>
    </p:spTree>
    <p:extLst>
      <p:ext uri="{BB962C8B-B14F-4D97-AF65-F5344CB8AC3E}">
        <p14:creationId xmlns:p14="http://schemas.microsoft.com/office/powerpoint/2010/main" val="10324211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D0D2F9E4-44D6-402D-909F-6163B043B072}"/>
              </a:ext>
            </a:extLst>
          </p:cNvPr>
          <p:cNvSpPr txBox="1">
            <a:spLocks/>
          </p:cNvSpPr>
          <p:nvPr/>
        </p:nvSpPr>
        <p:spPr>
          <a:xfrm>
            <a:off x="19251" y="153253"/>
            <a:ext cx="11598442" cy="1450757"/>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b="1" dirty="0">
                <a:solidFill>
                  <a:schemeClr val="tx1"/>
                </a:solidFill>
              </a:rPr>
              <a:t>EDUCATIONAL VIDEO TOOL</a:t>
            </a:r>
          </a:p>
        </p:txBody>
      </p:sp>
      <p:sp>
        <p:nvSpPr>
          <p:cNvPr id="25" name="Content Placeholder 2">
            <a:extLst>
              <a:ext uri="{FF2B5EF4-FFF2-40B4-BE49-F238E27FC236}">
                <a16:creationId xmlns:a16="http://schemas.microsoft.com/office/drawing/2014/main" id="{547FF404-6D64-4BAA-8CE9-B3E6EF9F1838}"/>
              </a:ext>
            </a:extLst>
          </p:cNvPr>
          <p:cNvSpPr txBox="1">
            <a:spLocks/>
          </p:cNvSpPr>
          <p:nvPr/>
        </p:nvSpPr>
        <p:spPr>
          <a:xfrm>
            <a:off x="0" y="876685"/>
            <a:ext cx="4841454" cy="451087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solidFill>
                  <a:schemeClr val="accent1"/>
                </a:solidFill>
              </a:rPr>
              <a:t>Development </a:t>
            </a:r>
          </a:p>
          <a:p>
            <a:pPr lvl="1"/>
            <a:r>
              <a:rPr lang="en-US" sz="2200" dirty="0"/>
              <a:t>Video content based upon literature review </a:t>
            </a:r>
          </a:p>
          <a:p>
            <a:pPr lvl="1"/>
            <a:r>
              <a:rPr lang="en-US" sz="2200" dirty="0"/>
              <a:t>Collaboration with ECIB, DPCE, and other researchers </a:t>
            </a:r>
          </a:p>
          <a:p>
            <a:pPr marL="0" indent="0">
              <a:buNone/>
            </a:pPr>
            <a:r>
              <a:rPr lang="en-US" dirty="0">
                <a:solidFill>
                  <a:schemeClr val="accent1"/>
                </a:solidFill>
              </a:rPr>
              <a:t>Objectives</a:t>
            </a:r>
          </a:p>
          <a:p>
            <a:pPr lvl="1"/>
            <a:r>
              <a:rPr lang="en-US" sz="2200" dirty="0"/>
              <a:t>To create and evaluate an informative tool for the public </a:t>
            </a:r>
          </a:p>
          <a:p>
            <a:pPr lvl="1"/>
            <a:r>
              <a:rPr lang="en-US" sz="2200" dirty="0"/>
              <a:t>To provide study participants with relevant information to discuss</a:t>
            </a:r>
          </a:p>
          <a:p>
            <a:pPr marL="0" indent="0">
              <a:buNone/>
            </a:pPr>
            <a:r>
              <a:rPr lang="en-US" dirty="0">
                <a:solidFill>
                  <a:schemeClr val="accent1"/>
                </a:solidFill>
              </a:rPr>
              <a:t>Next Stages</a:t>
            </a:r>
          </a:p>
          <a:p>
            <a:pPr lvl="1"/>
            <a:r>
              <a:rPr lang="en-US" sz="2200" dirty="0"/>
              <a:t>Consolidate feedback from focus groups to inform changes</a:t>
            </a:r>
          </a:p>
        </p:txBody>
      </p:sp>
      <p:pic>
        <p:nvPicPr>
          <p:cNvPr id="8" name="Picture 7">
            <a:extLst>
              <a:ext uri="{FF2B5EF4-FFF2-40B4-BE49-F238E27FC236}">
                <a16:creationId xmlns:a16="http://schemas.microsoft.com/office/drawing/2014/main" id="{F4AD6992-6D7B-4083-B6B5-520DB44140B4}"/>
              </a:ext>
            </a:extLst>
          </p:cNvPr>
          <p:cNvPicPr>
            <a:picLocks noChangeAspect="1"/>
          </p:cNvPicPr>
          <p:nvPr/>
        </p:nvPicPr>
        <p:blipFill>
          <a:blip r:embed="rId3"/>
          <a:stretch>
            <a:fillRect/>
          </a:stretch>
        </p:blipFill>
        <p:spPr>
          <a:xfrm>
            <a:off x="8665478" y="1408563"/>
            <a:ext cx="3211562" cy="1928877"/>
          </a:xfrm>
          <a:prstGeom prst="rect">
            <a:avLst/>
          </a:prstGeom>
        </p:spPr>
      </p:pic>
      <p:pic>
        <p:nvPicPr>
          <p:cNvPr id="9" name="Picture 8">
            <a:extLst>
              <a:ext uri="{FF2B5EF4-FFF2-40B4-BE49-F238E27FC236}">
                <a16:creationId xmlns:a16="http://schemas.microsoft.com/office/drawing/2014/main" id="{4DB20E29-4A66-4601-9CB9-3D7D78DCDC14}"/>
              </a:ext>
            </a:extLst>
          </p:cNvPr>
          <p:cNvPicPr>
            <a:picLocks noChangeAspect="1"/>
          </p:cNvPicPr>
          <p:nvPr/>
        </p:nvPicPr>
        <p:blipFill>
          <a:blip r:embed="rId4"/>
          <a:stretch>
            <a:fillRect/>
          </a:stretch>
        </p:blipFill>
        <p:spPr>
          <a:xfrm>
            <a:off x="5003447" y="1408564"/>
            <a:ext cx="3459833" cy="1928877"/>
          </a:xfrm>
          <a:prstGeom prst="rect">
            <a:avLst/>
          </a:prstGeom>
        </p:spPr>
      </p:pic>
      <p:pic>
        <p:nvPicPr>
          <p:cNvPr id="10" name="Picture 9">
            <a:extLst>
              <a:ext uri="{FF2B5EF4-FFF2-40B4-BE49-F238E27FC236}">
                <a16:creationId xmlns:a16="http://schemas.microsoft.com/office/drawing/2014/main" id="{E990B80C-C5BF-40E6-B9E9-F434E2479CC2}"/>
              </a:ext>
            </a:extLst>
          </p:cNvPr>
          <p:cNvPicPr>
            <a:picLocks noChangeAspect="1"/>
          </p:cNvPicPr>
          <p:nvPr/>
        </p:nvPicPr>
        <p:blipFill>
          <a:blip r:embed="rId5"/>
          <a:stretch>
            <a:fillRect/>
          </a:stretch>
        </p:blipFill>
        <p:spPr>
          <a:xfrm>
            <a:off x="5021072" y="3700592"/>
            <a:ext cx="3401568" cy="1932475"/>
          </a:xfrm>
          <a:prstGeom prst="rect">
            <a:avLst/>
          </a:prstGeom>
        </p:spPr>
      </p:pic>
      <p:pic>
        <p:nvPicPr>
          <p:cNvPr id="11" name="Picture 10">
            <a:extLst>
              <a:ext uri="{FF2B5EF4-FFF2-40B4-BE49-F238E27FC236}">
                <a16:creationId xmlns:a16="http://schemas.microsoft.com/office/drawing/2014/main" id="{D320A795-7581-4EA3-AC0E-62453CAD6A6D}"/>
              </a:ext>
            </a:extLst>
          </p:cNvPr>
          <p:cNvPicPr>
            <a:picLocks noChangeAspect="1"/>
          </p:cNvPicPr>
          <p:nvPr/>
        </p:nvPicPr>
        <p:blipFill>
          <a:blip r:embed="rId6"/>
          <a:stretch>
            <a:fillRect/>
          </a:stretch>
        </p:blipFill>
        <p:spPr>
          <a:xfrm>
            <a:off x="8685798" y="3700592"/>
            <a:ext cx="3211562" cy="1932475"/>
          </a:xfrm>
          <a:prstGeom prst="rect">
            <a:avLst/>
          </a:prstGeom>
        </p:spPr>
      </p:pic>
    </p:spTree>
    <p:extLst>
      <p:ext uri="{BB962C8B-B14F-4D97-AF65-F5344CB8AC3E}">
        <p14:creationId xmlns:p14="http://schemas.microsoft.com/office/powerpoint/2010/main" val="8751455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CB05A6-B834-4D0F-81C0-A3C27FAA78BE}"/>
              </a:ext>
            </a:extLst>
          </p:cNvPr>
          <p:cNvSpPr>
            <a:spLocks noGrp="1"/>
          </p:cNvSpPr>
          <p:nvPr>
            <p:ph type="title"/>
          </p:nvPr>
        </p:nvSpPr>
        <p:spPr/>
        <p:txBody>
          <a:bodyPr/>
          <a:lstStyle/>
          <a:p>
            <a:r>
              <a:rPr lang="en-US" dirty="0"/>
              <a:t>Results </a:t>
            </a:r>
          </a:p>
        </p:txBody>
      </p:sp>
    </p:spTree>
    <p:extLst>
      <p:ext uri="{BB962C8B-B14F-4D97-AF65-F5344CB8AC3E}">
        <p14:creationId xmlns:p14="http://schemas.microsoft.com/office/powerpoint/2010/main" val="6754282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44C9E9C-92F6-48B0-B31E-C54D47BBB0B1}"/>
              </a:ext>
            </a:extLst>
          </p:cNvPr>
          <p:cNvPicPr>
            <a:picLocks noChangeAspect="1"/>
          </p:cNvPicPr>
          <p:nvPr/>
        </p:nvPicPr>
        <p:blipFill>
          <a:blip r:embed="rId3"/>
          <a:stretch>
            <a:fillRect/>
          </a:stretch>
        </p:blipFill>
        <p:spPr>
          <a:xfrm>
            <a:off x="972766" y="1521270"/>
            <a:ext cx="10265923" cy="3475262"/>
          </a:xfrm>
          <a:prstGeom prst="rect">
            <a:avLst/>
          </a:prstGeom>
        </p:spPr>
      </p:pic>
    </p:spTree>
    <p:extLst>
      <p:ext uri="{BB962C8B-B14F-4D97-AF65-F5344CB8AC3E}">
        <p14:creationId xmlns:p14="http://schemas.microsoft.com/office/powerpoint/2010/main" val="35556838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a:extLst>
              <a:ext uri="{FF2B5EF4-FFF2-40B4-BE49-F238E27FC236}">
                <a16:creationId xmlns:a16="http://schemas.microsoft.com/office/drawing/2014/main" id="{583533BB-0380-4E2A-81C6-657D4DBC8955}"/>
              </a:ext>
            </a:extLst>
          </p:cNvPr>
          <p:cNvGraphicFramePr/>
          <p:nvPr>
            <p:extLst>
              <p:ext uri="{D42A27DB-BD31-4B8C-83A1-F6EECF244321}">
                <p14:modId xmlns:p14="http://schemas.microsoft.com/office/powerpoint/2010/main" val="1829359870"/>
              </p:ext>
            </p:extLst>
          </p:nvPr>
        </p:nvGraphicFramePr>
        <p:xfrm>
          <a:off x="585030" y="707698"/>
          <a:ext cx="11347216" cy="540359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itle 1">
            <a:extLst>
              <a:ext uri="{FF2B5EF4-FFF2-40B4-BE49-F238E27FC236}">
                <a16:creationId xmlns:a16="http://schemas.microsoft.com/office/drawing/2014/main" id="{4F48A143-25EE-46E6-BFB6-855521432643}"/>
              </a:ext>
            </a:extLst>
          </p:cNvPr>
          <p:cNvSpPr txBox="1">
            <a:spLocks/>
          </p:cNvSpPr>
          <p:nvPr/>
        </p:nvSpPr>
        <p:spPr>
          <a:xfrm>
            <a:off x="0" y="44917"/>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t>FOCUS GROUP RESULTS</a:t>
            </a:r>
          </a:p>
        </p:txBody>
      </p:sp>
    </p:spTree>
    <p:extLst>
      <p:ext uri="{BB962C8B-B14F-4D97-AF65-F5344CB8AC3E}">
        <p14:creationId xmlns:p14="http://schemas.microsoft.com/office/powerpoint/2010/main" val="6860447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Callout 18">
            <a:extLst>
              <a:ext uri="{FF2B5EF4-FFF2-40B4-BE49-F238E27FC236}">
                <a16:creationId xmlns:a16="http://schemas.microsoft.com/office/drawing/2014/main" id="{3A747E0E-2C76-4237-A53A-D7B4157E4AF3}"/>
              </a:ext>
            </a:extLst>
          </p:cNvPr>
          <p:cNvSpPr/>
          <p:nvPr/>
        </p:nvSpPr>
        <p:spPr>
          <a:xfrm rot="16728395">
            <a:off x="2438128" y="-184428"/>
            <a:ext cx="4763791" cy="6977366"/>
          </a:xfrm>
          <a:prstGeom prst="wedgeEllipseCallout">
            <a:avLst/>
          </a:prstGeom>
          <a:solidFill>
            <a:schemeClr val="accent2"/>
          </a:solidFill>
          <a:ln w="25400"/>
        </p:spPr>
        <p:style>
          <a:lnRef idx="2">
            <a:schemeClr val="dk1"/>
          </a:lnRef>
          <a:fillRef idx="1">
            <a:schemeClr val="lt1"/>
          </a:fillRef>
          <a:effectRef idx="0">
            <a:schemeClr val="dk1"/>
          </a:effectRef>
          <a:fontRef idx="minor">
            <a:schemeClr val="dk1"/>
          </a:fontRef>
        </p:style>
        <p:txBody>
          <a:bodyPr rtlCol="0" anchor="ctr"/>
          <a:lstStyle/>
          <a:p>
            <a:pPr algn="ctr"/>
            <a:endParaRPr lang="en-US" dirty="0">
              <a:solidFill>
                <a:schemeClr val="bg1"/>
              </a:solidFill>
            </a:endParaRPr>
          </a:p>
        </p:txBody>
      </p:sp>
      <p:sp>
        <p:nvSpPr>
          <p:cNvPr id="2" name="Rectangle 1"/>
          <p:cNvSpPr/>
          <p:nvPr/>
        </p:nvSpPr>
        <p:spPr>
          <a:xfrm>
            <a:off x="2124795" y="1437775"/>
            <a:ext cx="4889774" cy="3816429"/>
          </a:xfrm>
          <a:prstGeom prst="rect">
            <a:avLst/>
          </a:prstGeom>
        </p:spPr>
        <p:txBody>
          <a:bodyPr wrap="square">
            <a:spAutoFit/>
          </a:bodyPr>
          <a:lstStyle/>
          <a:p>
            <a:pPr algn="ctr"/>
            <a:r>
              <a:rPr lang="en-US" sz="2200" b="1" dirty="0">
                <a:solidFill>
                  <a:schemeClr val="bg1"/>
                </a:solidFill>
              </a:rPr>
              <a:t>“How are they going to determine who qualifies and who doesn’t?” (Parent)</a:t>
            </a:r>
          </a:p>
          <a:p>
            <a:pPr algn="ctr"/>
            <a:endParaRPr lang="en-US" sz="2200" b="1" dirty="0">
              <a:solidFill>
                <a:schemeClr val="bg1"/>
              </a:solidFill>
            </a:endParaRPr>
          </a:p>
          <a:p>
            <a:pPr algn="ctr"/>
            <a:endParaRPr lang="en-US" sz="2200" b="1" dirty="0">
              <a:solidFill>
                <a:schemeClr val="bg1"/>
              </a:solidFill>
            </a:endParaRPr>
          </a:p>
          <a:p>
            <a:pPr algn="ctr"/>
            <a:r>
              <a:rPr lang="en-US" sz="2200" b="1" dirty="0">
                <a:solidFill>
                  <a:schemeClr val="bg1"/>
                </a:solidFill>
              </a:rPr>
              <a:t>“Are success rates different for the different types of sickle cell?” (Patient)</a:t>
            </a:r>
          </a:p>
          <a:p>
            <a:pPr algn="ctr"/>
            <a:endParaRPr lang="en-US" sz="2200" b="1" dirty="0">
              <a:solidFill>
                <a:schemeClr val="bg1"/>
              </a:solidFill>
            </a:endParaRPr>
          </a:p>
          <a:p>
            <a:pPr algn="ctr"/>
            <a:endParaRPr lang="en-US" sz="2200" b="1" dirty="0">
              <a:solidFill>
                <a:schemeClr val="bg1"/>
              </a:solidFill>
            </a:endParaRPr>
          </a:p>
          <a:p>
            <a:pPr algn="ctr"/>
            <a:r>
              <a:rPr lang="en-US" sz="2200" b="1" dirty="0">
                <a:solidFill>
                  <a:schemeClr val="bg1"/>
                </a:solidFill>
              </a:rPr>
              <a:t>“Every sickle cell is complicated because no patient is the same.” (Patient)</a:t>
            </a:r>
          </a:p>
          <a:p>
            <a:pPr algn="ctr"/>
            <a:endParaRPr lang="en-US" sz="2200" b="1" dirty="0">
              <a:solidFill>
                <a:schemeClr val="bg1"/>
              </a:solidFill>
            </a:endParaRPr>
          </a:p>
        </p:txBody>
      </p:sp>
      <p:sp>
        <p:nvSpPr>
          <p:cNvPr id="14" name="Title 1">
            <a:extLst>
              <a:ext uri="{FF2B5EF4-FFF2-40B4-BE49-F238E27FC236}">
                <a16:creationId xmlns:a16="http://schemas.microsoft.com/office/drawing/2014/main" id="{E65905B0-DDB9-4F2E-A7A5-325581D2853D}"/>
              </a:ext>
            </a:extLst>
          </p:cNvPr>
          <p:cNvSpPr txBox="1">
            <a:spLocks/>
          </p:cNvSpPr>
          <p:nvPr/>
        </p:nvSpPr>
        <p:spPr>
          <a:xfrm>
            <a:off x="7763382" y="1437775"/>
            <a:ext cx="3805175" cy="1147809"/>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n-US" sz="3800" b="1" dirty="0">
                <a:solidFill>
                  <a:schemeClr val="tx1"/>
                </a:solidFill>
              </a:rPr>
              <a:t>INTER-PATIENT</a:t>
            </a:r>
          </a:p>
          <a:p>
            <a:pPr algn="ctr"/>
            <a:r>
              <a:rPr lang="en-US" sz="3800" b="1" dirty="0">
                <a:solidFill>
                  <a:schemeClr val="tx1"/>
                </a:solidFill>
              </a:rPr>
              <a:t>VARIABILITY</a:t>
            </a:r>
          </a:p>
        </p:txBody>
      </p:sp>
      <p:pic>
        <p:nvPicPr>
          <p:cNvPr id="8" name="Picture 7">
            <a:extLst>
              <a:ext uri="{FF2B5EF4-FFF2-40B4-BE49-F238E27FC236}">
                <a16:creationId xmlns:a16="http://schemas.microsoft.com/office/drawing/2014/main" id="{C1433CEB-7A17-4D87-9D74-5F2066E09BE1}"/>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0" b="100000" l="0" r="100000"/>
                    </a14:imgEffect>
                  </a14:imgLayer>
                </a14:imgProps>
              </a:ext>
            </a:extLst>
          </a:blip>
          <a:stretch>
            <a:fillRect/>
          </a:stretch>
        </p:blipFill>
        <p:spPr>
          <a:xfrm>
            <a:off x="7856693" y="3729302"/>
            <a:ext cx="3176869" cy="2601197"/>
          </a:xfrm>
          <a:prstGeom prst="rect">
            <a:avLst/>
          </a:prstGeom>
        </p:spPr>
      </p:pic>
      <p:sp>
        <p:nvSpPr>
          <p:cNvPr id="11" name="Title 1">
            <a:extLst>
              <a:ext uri="{FF2B5EF4-FFF2-40B4-BE49-F238E27FC236}">
                <a16:creationId xmlns:a16="http://schemas.microsoft.com/office/drawing/2014/main" id="{2ABD7B11-403E-4157-A2A4-9E7B9039D852}"/>
              </a:ext>
            </a:extLst>
          </p:cNvPr>
          <p:cNvSpPr txBox="1">
            <a:spLocks/>
          </p:cNvSpPr>
          <p:nvPr/>
        </p:nvSpPr>
        <p:spPr>
          <a:xfrm>
            <a:off x="40870" y="47569"/>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t>FOCUS GROUP RESULTS</a:t>
            </a:r>
          </a:p>
        </p:txBody>
      </p:sp>
    </p:spTree>
    <p:extLst>
      <p:ext uri="{BB962C8B-B14F-4D97-AF65-F5344CB8AC3E}">
        <p14:creationId xmlns:p14="http://schemas.microsoft.com/office/powerpoint/2010/main" val="24397138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Callout 18">
            <a:extLst>
              <a:ext uri="{FF2B5EF4-FFF2-40B4-BE49-F238E27FC236}">
                <a16:creationId xmlns:a16="http://schemas.microsoft.com/office/drawing/2014/main" id="{3A747E0E-2C76-4237-A53A-D7B4157E4AF3}"/>
              </a:ext>
            </a:extLst>
          </p:cNvPr>
          <p:cNvSpPr/>
          <p:nvPr/>
        </p:nvSpPr>
        <p:spPr>
          <a:xfrm rot="16728395">
            <a:off x="2565072" y="-253583"/>
            <a:ext cx="4763791" cy="6977366"/>
          </a:xfrm>
          <a:prstGeom prst="wedgeEllipseCallout">
            <a:avLst/>
          </a:prstGeom>
          <a:solidFill>
            <a:schemeClr val="accent2"/>
          </a:solidFill>
          <a:ln w="25400"/>
        </p:spPr>
        <p:style>
          <a:lnRef idx="2">
            <a:schemeClr val="dk1"/>
          </a:lnRef>
          <a:fillRef idx="1">
            <a:schemeClr val="lt1"/>
          </a:fillRef>
          <a:effectRef idx="0">
            <a:schemeClr val="dk1"/>
          </a:effectRef>
          <a:fontRef idx="minor">
            <a:schemeClr val="dk1"/>
          </a:fontRef>
        </p:style>
        <p:txBody>
          <a:bodyPr rtlCol="0" anchor="ctr"/>
          <a:lstStyle/>
          <a:p>
            <a:pPr algn="ctr"/>
            <a:endParaRPr lang="en-US" dirty="0">
              <a:solidFill>
                <a:schemeClr val="bg1"/>
              </a:solidFill>
            </a:endParaRPr>
          </a:p>
        </p:txBody>
      </p:sp>
      <p:sp>
        <p:nvSpPr>
          <p:cNvPr id="2" name="Rectangle 1"/>
          <p:cNvSpPr/>
          <p:nvPr/>
        </p:nvSpPr>
        <p:spPr>
          <a:xfrm>
            <a:off x="2066611" y="1316052"/>
            <a:ext cx="5203193" cy="4093428"/>
          </a:xfrm>
          <a:prstGeom prst="rect">
            <a:avLst/>
          </a:prstGeom>
        </p:spPr>
        <p:txBody>
          <a:bodyPr wrap="square">
            <a:spAutoFit/>
          </a:bodyPr>
          <a:lstStyle/>
          <a:p>
            <a:pPr algn="ctr"/>
            <a:r>
              <a:rPr lang="en-US" sz="1950" b="1" dirty="0">
                <a:solidFill>
                  <a:schemeClr val="bg1"/>
                </a:solidFill>
              </a:rPr>
              <a:t>“Show me every animal that died and why.” (Patient)</a:t>
            </a:r>
          </a:p>
          <a:p>
            <a:pPr algn="ctr"/>
            <a:endParaRPr lang="en-US" sz="1950" b="1" dirty="0">
              <a:solidFill>
                <a:schemeClr val="bg1"/>
              </a:solidFill>
            </a:endParaRPr>
          </a:p>
          <a:p>
            <a:pPr algn="ctr"/>
            <a:r>
              <a:rPr lang="en-US" sz="1950" b="1" dirty="0">
                <a:solidFill>
                  <a:schemeClr val="bg1"/>
                </a:solidFill>
              </a:rPr>
              <a:t>"There’s a saying, there’s proof in the pudding.  I want you to show me evidence and your findings and your results, whether it's 25 percent, 50 percent." (Parent) </a:t>
            </a:r>
          </a:p>
          <a:p>
            <a:pPr algn="ctr"/>
            <a:endParaRPr lang="en-US" sz="1950" b="1" dirty="0">
              <a:solidFill>
                <a:schemeClr val="bg1"/>
              </a:solidFill>
            </a:endParaRPr>
          </a:p>
          <a:p>
            <a:pPr algn="ctr"/>
            <a:r>
              <a:rPr lang="en-US" sz="1950" b="1" dirty="0">
                <a:solidFill>
                  <a:schemeClr val="bg1"/>
                </a:solidFill>
              </a:rPr>
              <a:t>"Chances of success, chances of failure, chance of death, chance of irreversible complications, known possible things that could go wrong." (Physician)</a:t>
            </a:r>
          </a:p>
          <a:p>
            <a:pPr algn="ctr"/>
            <a:endParaRPr lang="en-US" sz="1950" b="1" dirty="0">
              <a:solidFill>
                <a:schemeClr val="bg1"/>
              </a:solidFill>
            </a:endParaRPr>
          </a:p>
        </p:txBody>
      </p:sp>
      <p:sp>
        <p:nvSpPr>
          <p:cNvPr id="7" name="Title 1">
            <a:extLst>
              <a:ext uri="{FF2B5EF4-FFF2-40B4-BE49-F238E27FC236}">
                <a16:creationId xmlns:a16="http://schemas.microsoft.com/office/drawing/2014/main" id="{016B228D-02D1-4D62-B167-EDECA200F0DB}"/>
              </a:ext>
            </a:extLst>
          </p:cNvPr>
          <p:cNvSpPr txBox="1">
            <a:spLocks/>
          </p:cNvSpPr>
          <p:nvPr/>
        </p:nvSpPr>
        <p:spPr>
          <a:xfrm>
            <a:off x="7985324" y="972828"/>
            <a:ext cx="3968833" cy="515085"/>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n-US" sz="3800" b="1" dirty="0">
                <a:solidFill>
                  <a:schemeClr val="tx1"/>
                </a:solidFill>
              </a:rPr>
              <a:t>TRACK RECORD OF RESEARCH</a:t>
            </a:r>
          </a:p>
        </p:txBody>
      </p:sp>
      <p:pic>
        <p:nvPicPr>
          <p:cNvPr id="8" name="Picture 7">
            <a:extLst>
              <a:ext uri="{FF2B5EF4-FFF2-40B4-BE49-F238E27FC236}">
                <a16:creationId xmlns:a16="http://schemas.microsoft.com/office/drawing/2014/main" id="{DF97A47C-0CC3-4153-BC1B-B323AA6D5CC8}"/>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0" b="100000" l="0" r="100000"/>
                    </a14:imgEffect>
                  </a14:imgLayer>
                </a14:imgProps>
              </a:ext>
            </a:extLst>
          </a:blip>
          <a:stretch>
            <a:fillRect/>
          </a:stretch>
        </p:blipFill>
        <p:spPr>
          <a:xfrm>
            <a:off x="8003422" y="3713026"/>
            <a:ext cx="3176869" cy="2601197"/>
          </a:xfrm>
          <a:prstGeom prst="rect">
            <a:avLst/>
          </a:prstGeom>
        </p:spPr>
      </p:pic>
      <p:sp>
        <p:nvSpPr>
          <p:cNvPr id="10" name="Title 1">
            <a:extLst>
              <a:ext uri="{FF2B5EF4-FFF2-40B4-BE49-F238E27FC236}">
                <a16:creationId xmlns:a16="http://schemas.microsoft.com/office/drawing/2014/main" id="{BF785920-E51F-459A-93B7-6A9504C0C551}"/>
              </a:ext>
            </a:extLst>
          </p:cNvPr>
          <p:cNvSpPr txBox="1">
            <a:spLocks/>
          </p:cNvSpPr>
          <p:nvPr/>
        </p:nvSpPr>
        <p:spPr>
          <a:xfrm>
            <a:off x="-102092" y="10642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t> FOCUS GROUP RESULTS</a:t>
            </a:r>
          </a:p>
        </p:txBody>
      </p:sp>
    </p:spTree>
    <p:extLst>
      <p:ext uri="{BB962C8B-B14F-4D97-AF65-F5344CB8AC3E}">
        <p14:creationId xmlns:p14="http://schemas.microsoft.com/office/powerpoint/2010/main" val="10304943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a:extLst>
              <a:ext uri="{FF2B5EF4-FFF2-40B4-BE49-F238E27FC236}">
                <a16:creationId xmlns:a16="http://schemas.microsoft.com/office/drawing/2014/main" id="{583533BB-0380-4E2A-81C6-657D4DBC8955}"/>
              </a:ext>
            </a:extLst>
          </p:cNvPr>
          <p:cNvGraphicFramePr/>
          <p:nvPr>
            <p:extLst>
              <p:ext uri="{D42A27DB-BD31-4B8C-83A1-F6EECF244321}">
                <p14:modId xmlns:p14="http://schemas.microsoft.com/office/powerpoint/2010/main" val="1361059717"/>
              </p:ext>
            </p:extLst>
          </p:nvPr>
        </p:nvGraphicFramePr>
        <p:xfrm>
          <a:off x="578404" y="881945"/>
          <a:ext cx="11347216" cy="540359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itle 1">
            <a:extLst>
              <a:ext uri="{FF2B5EF4-FFF2-40B4-BE49-F238E27FC236}">
                <a16:creationId xmlns:a16="http://schemas.microsoft.com/office/drawing/2014/main" id="{4F48A143-25EE-46E6-BFB6-855521432643}"/>
              </a:ext>
            </a:extLst>
          </p:cNvPr>
          <p:cNvSpPr txBox="1">
            <a:spLocks/>
          </p:cNvSpPr>
          <p:nvPr/>
        </p:nvSpPr>
        <p:spPr>
          <a:xfrm>
            <a:off x="0" y="44917"/>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t>FOCUS GROUP RESULTS</a:t>
            </a:r>
          </a:p>
        </p:txBody>
      </p:sp>
    </p:spTree>
    <p:extLst>
      <p:ext uri="{BB962C8B-B14F-4D97-AF65-F5344CB8AC3E}">
        <p14:creationId xmlns:p14="http://schemas.microsoft.com/office/powerpoint/2010/main" val="29713994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Callout 18">
            <a:extLst>
              <a:ext uri="{FF2B5EF4-FFF2-40B4-BE49-F238E27FC236}">
                <a16:creationId xmlns:a16="http://schemas.microsoft.com/office/drawing/2014/main" id="{3A747E0E-2C76-4237-A53A-D7B4157E4AF3}"/>
              </a:ext>
            </a:extLst>
          </p:cNvPr>
          <p:cNvSpPr/>
          <p:nvPr/>
        </p:nvSpPr>
        <p:spPr>
          <a:xfrm rot="16728395">
            <a:off x="2152564" y="-374702"/>
            <a:ext cx="4763791" cy="7280177"/>
          </a:xfrm>
          <a:prstGeom prst="wedgeEllipseCallout">
            <a:avLst/>
          </a:prstGeom>
          <a:solidFill>
            <a:schemeClr val="accent2"/>
          </a:solidFill>
          <a:ln w="25400"/>
        </p:spPr>
        <p:style>
          <a:lnRef idx="2">
            <a:schemeClr val="dk1"/>
          </a:lnRef>
          <a:fillRef idx="1">
            <a:schemeClr val="lt1"/>
          </a:fillRef>
          <a:effectRef idx="0">
            <a:schemeClr val="dk1"/>
          </a:effectRef>
          <a:fontRef idx="minor">
            <a:schemeClr val="dk1"/>
          </a:fontRef>
        </p:style>
        <p:txBody>
          <a:bodyPr rtlCol="0" anchor="ctr"/>
          <a:lstStyle/>
          <a:p>
            <a:pPr algn="ctr"/>
            <a:endParaRPr lang="en-US" dirty="0">
              <a:solidFill>
                <a:schemeClr val="bg1"/>
              </a:solidFill>
            </a:endParaRPr>
          </a:p>
        </p:txBody>
      </p:sp>
      <p:sp>
        <p:nvSpPr>
          <p:cNvPr id="2" name="Rectangle 1"/>
          <p:cNvSpPr/>
          <p:nvPr/>
        </p:nvSpPr>
        <p:spPr>
          <a:xfrm>
            <a:off x="2564439" y="1585280"/>
            <a:ext cx="4557303" cy="830997"/>
          </a:xfrm>
          <a:prstGeom prst="rect">
            <a:avLst/>
          </a:prstGeom>
        </p:spPr>
        <p:txBody>
          <a:bodyPr wrap="square">
            <a:spAutoFit/>
          </a:bodyPr>
          <a:lstStyle/>
          <a:p>
            <a:pPr algn="ctr"/>
            <a:endParaRPr lang="en-US" sz="1600" dirty="0">
              <a:solidFill>
                <a:schemeClr val="bg1"/>
              </a:solidFill>
            </a:endParaRPr>
          </a:p>
          <a:p>
            <a:pPr algn="ctr"/>
            <a:endParaRPr lang="en-US" sz="1600" dirty="0">
              <a:solidFill>
                <a:schemeClr val="bg1"/>
              </a:solidFill>
            </a:endParaRPr>
          </a:p>
          <a:p>
            <a:pPr algn="ctr"/>
            <a:endParaRPr lang="en-US" sz="1600" dirty="0">
              <a:solidFill>
                <a:schemeClr val="bg1"/>
              </a:solidFill>
            </a:endParaRPr>
          </a:p>
        </p:txBody>
      </p:sp>
      <p:sp>
        <p:nvSpPr>
          <p:cNvPr id="7" name="Title 1">
            <a:extLst>
              <a:ext uri="{FF2B5EF4-FFF2-40B4-BE49-F238E27FC236}">
                <a16:creationId xmlns:a16="http://schemas.microsoft.com/office/drawing/2014/main" id="{92EA47CA-334A-4276-B87F-ECC2E10F2E53}"/>
              </a:ext>
            </a:extLst>
          </p:cNvPr>
          <p:cNvSpPr txBox="1">
            <a:spLocks/>
          </p:cNvSpPr>
          <p:nvPr/>
        </p:nvSpPr>
        <p:spPr>
          <a:xfrm>
            <a:off x="7681991" y="1327737"/>
            <a:ext cx="3968833" cy="515085"/>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n-US" sz="3800" b="1" dirty="0">
                <a:solidFill>
                  <a:schemeClr val="tx1"/>
                </a:solidFill>
              </a:rPr>
              <a:t>LEVEL OF TRIAL BURDEN</a:t>
            </a:r>
            <a:endParaRPr lang="en-US" sz="2000" b="1" i="1" dirty="0">
              <a:solidFill>
                <a:schemeClr val="tx1"/>
              </a:solidFill>
            </a:endParaRPr>
          </a:p>
        </p:txBody>
      </p:sp>
      <p:sp>
        <p:nvSpPr>
          <p:cNvPr id="8" name="Rectangle 7">
            <a:extLst>
              <a:ext uri="{FF2B5EF4-FFF2-40B4-BE49-F238E27FC236}">
                <a16:creationId xmlns:a16="http://schemas.microsoft.com/office/drawing/2014/main" id="{981C0295-8C0D-44FB-B2EF-C075E593D261}"/>
              </a:ext>
            </a:extLst>
          </p:cNvPr>
          <p:cNvSpPr/>
          <p:nvPr/>
        </p:nvSpPr>
        <p:spPr>
          <a:xfrm>
            <a:off x="1906914" y="1332512"/>
            <a:ext cx="4656855" cy="3770263"/>
          </a:xfrm>
          <a:prstGeom prst="rect">
            <a:avLst/>
          </a:prstGeom>
        </p:spPr>
        <p:txBody>
          <a:bodyPr wrap="square">
            <a:spAutoFit/>
          </a:bodyPr>
          <a:lstStyle/>
          <a:p>
            <a:pPr algn="ctr"/>
            <a:r>
              <a:rPr lang="en-US" sz="2000" b="1" dirty="0">
                <a:solidFill>
                  <a:schemeClr val="bg1"/>
                </a:solidFill>
              </a:rPr>
              <a:t>"If the schedule is intense then that may not work with my lifestyle because I wouldn’t want to have to miss days of work and things like that...because I feel like with trials you can’t like miss things." (Patient) </a:t>
            </a:r>
          </a:p>
          <a:p>
            <a:pPr algn="ctr"/>
            <a:endParaRPr lang="en-US" sz="2000" b="1" dirty="0">
              <a:solidFill>
                <a:schemeClr val="bg1"/>
              </a:solidFill>
            </a:endParaRPr>
          </a:p>
          <a:p>
            <a:pPr algn="ctr"/>
            <a:r>
              <a:rPr lang="en-US" sz="2000" b="1" dirty="0">
                <a:solidFill>
                  <a:schemeClr val="bg1"/>
                </a:solidFill>
              </a:rPr>
              <a:t>"Getting to and from…how much time is it going to take? Even though right now she's not working, but I am. I'm the only person working in our household." </a:t>
            </a:r>
            <a:r>
              <a:rPr lang="en-US" sz="1900" b="1" dirty="0">
                <a:solidFill>
                  <a:schemeClr val="bg1"/>
                </a:solidFill>
              </a:rPr>
              <a:t>(Parent)</a:t>
            </a:r>
          </a:p>
        </p:txBody>
      </p:sp>
      <p:pic>
        <p:nvPicPr>
          <p:cNvPr id="10" name="Picture 9">
            <a:extLst>
              <a:ext uri="{FF2B5EF4-FFF2-40B4-BE49-F238E27FC236}">
                <a16:creationId xmlns:a16="http://schemas.microsoft.com/office/drawing/2014/main" id="{1FA98D0B-5E26-4738-85A7-7772856A0CB6}"/>
              </a:ext>
            </a:extLst>
          </p:cNvPr>
          <p:cNvPicPr>
            <a:picLocks noChangeAspect="1"/>
          </p:cNvPicPr>
          <p:nvPr/>
        </p:nvPicPr>
        <p:blipFill>
          <a:blip r:embed="rId3">
            <a:duotone>
              <a:prstClr val="black"/>
              <a:schemeClr val="accent5">
                <a:tint val="45000"/>
                <a:satMod val="400000"/>
              </a:schemeClr>
            </a:duotone>
            <a:extLst>
              <a:ext uri="{BEBA8EAE-BF5A-486C-A8C5-ECC9F3942E4B}">
                <a14:imgProps xmlns:a14="http://schemas.microsoft.com/office/drawing/2010/main">
                  <a14:imgLayer r:embed="rId4">
                    <a14:imgEffect>
                      <a14:backgroundRemoval t="0" b="99556" l="9778" r="89778"/>
                    </a14:imgEffect>
                  </a14:imgLayer>
                </a14:imgProps>
              </a:ext>
            </a:extLst>
          </a:blip>
          <a:stretch>
            <a:fillRect/>
          </a:stretch>
        </p:blipFill>
        <p:spPr>
          <a:xfrm>
            <a:off x="8370878" y="3689433"/>
            <a:ext cx="2591057" cy="2591057"/>
          </a:xfrm>
          <a:prstGeom prst="rect">
            <a:avLst/>
          </a:prstGeom>
        </p:spPr>
      </p:pic>
      <p:sp>
        <p:nvSpPr>
          <p:cNvPr id="11" name="Title 1">
            <a:extLst>
              <a:ext uri="{FF2B5EF4-FFF2-40B4-BE49-F238E27FC236}">
                <a16:creationId xmlns:a16="http://schemas.microsoft.com/office/drawing/2014/main" id="{933E73E8-1CED-4D83-9EDB-EC5308B2D507}"/>
              </a:ext>
            </a:extLst>
          </p:cNvPr>
          <p:cNvSpPr txBox="1">
            <a:spLocks/>
          </p:cNvSpPr>
          <p:nvPr/>
        </p:nvSpPr>
        <p:spPr>
          <a:xfrm>
            <a:off x="0" y="-11823"/>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t>FOCUS GROUP RESULTS</a:t>
            </a:r>
          </a:p>
        </p:txBody>
      </p:sp>
    </p:spTree>
    <p:extLst>
      <p:ext uri="{BB962C8B-B14F-4D97-AF65-F5344CB8AC3E}">
        <p14:creationId xmlns:p14="http://schemas.microsoft.com/office/powerpoint/2010/main" val="8136509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a:extLst>
              <a:ext uri="{FF2B5EF4-FFF2-40B4-BE49-F238E27FC236}">
                <a16:creationId xmlns:a16="http://schemas.microsoft.com/office/drawing/2014/main" id="{583533BB-0380-4E2A-81C6-657D4DBC8955}"/>
              </a:ext>
            </a:extLst>
          </p:cNvPr>
          <p:cNvGraphicFramePr/>
          <p:nvPr>
            <p:extLst>
              <p:ext uri="{D42A27DB-BD31-4B8C-83A1-F6EECF244321}">
                <p14:modId xmlns:p14="http://schemas.microsoft.com/office/powerpoint/2010/main" val="4031037591"/>
              </p:ext>
            </p:extLst>
          </p:nvPr>
        </p:nvGraphicFramePr>
        <p:xfrm>
          <a:off x="578404" y="881945"/>
          <a:ext cx="11347216" cy="540359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itle 1">
            <a:extLst>
              <a:ext uri="{FF2B5EF4-FFF2-40B4-BE49-F238E27FC236}">
                <a16:creationId xmlns:a16="http://schemas.microsoft.com/office/drawing/2014/main" id="{4F48A143-25EE-46E6-BFB6-855521432643}"/>
              </a:ext>
            </a:extLst>
          </p:cNvPr>
          <p:cNvSpPr txBox="1">
            <a:spLocks/>
          </p:cNvSpPr>
          <p:nvPr/>
        </p:nvSpPr>
        <p:spPr>
          <a:xfrm>
            <a:off x="0" y="44917"/>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t>FOCUS GROUP RESULTS</a:t>
            </a:r>
          </a:p>
        </p:txBody>
      </p:sp>
    </p:spTree>
    <p:extLst>
      <p:ext uri="{BB962C8B-B14F-4D97-AF65-F5344CB8AC3E}">
        <p14:creationId xmlns:p14="http://schemas.microsoft.com/office/powerpoint/2010/main" val="42214411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Callout 18">
            <a:extLst>
              <a:ext uri="{FF2B5EF4-FFF2-40B4-BE49-F238E27FC236}">
                <a16:creationId xmlns:a16="http://schemas.microsoft.com/office/drawing/2014/main" id="{3A747E0E-2C76-4237-A53A-D7B4157E4AF3}"/>
              </a:ext>
            </a:extLst>
          </p:cNvPr>
          <p:cNvSpPr/>
          <p:nvPr/>
        </p:nvSpPr>
        <p:spPr>
          <a:xfrm rot="16728395">
            <a:off x="2319167" y="-722268"/>
            <a:ext cx="4966451" cy="7820498"/>
          </a:xfrm>
          <a:prstGeom prst="wedgeEllipseCallout">
            <a:avLst/>
          </a:prstGeom>
          <a:solidFill>
            <a:schemeClr val="accent2"/>
          </a:solidFill>
          <a:ln w="25400"/>
        </p:spPr>
        <p:style>
          <a:lnRef idx="2">
            <a:schemeClr val="dk1"/>
          </a:lnRef>
          <a:fillRef idx="1">
            <a:schemeClr val="lt1"/>
          </a:fillRef>
          <a:effectRef idx="0">
            <a:schemeClr val="dk1"/>
          </a:effectRef>
          <a:fontRef idx="minor">
            <a:schemeClr val="dk1"/>
          </a:fontRef>
        </p:style>
        <p:txBody>
          <a:bodyPr rtlCol="0" anchor="ctr"/>
          <a:lstStyle/>
          <a:p>
            <a:pPr algn="ctr"/>
            <a:endParaRPr lang="en-US" dirty="0">
              <a:solidFill>
                <a:schemeClr val="bg1"/>
              </a:solidFill>
            </a:endParaRPr>
          </a:p>
        </p:txBody>
      </p:sp>
      <p:sp>
        <p:nvSpPr>
          <p:cNvPr id="2" name="Rectangle 1"/>
          <p:cNvSpPr/>
          <p:nvPr/>
        </p:nvSpPr>
        <p:spPr>
          <a:xfrm>
            <a:off x="1990927" y="1170561"/>
            <a:ext cx="5165387" cy="4093428"/>
          </a:xfrm>
          <a:prstGeom prst="rect">
            <a:avLst/>
          </a:prstGeom>
        </p:spPr>
        <p:txBody>
          <a:bodyPr wrap="square">
            <a:spAutoFit/>
          </a:bodyPr>
          <a:lstStyle/>
          <a:p>
            <a:pPr algn="ctr"/>
            <a:r>
              <a:rPr lang="en-US" sz="2000" b="1" dirty="0">
                <a:solidFill>
                  <a:schemeClr val="bg1"/>
                </a:solidFill>
              </a:rPr>
              <a:t>“I met somebody who was in the BABY HUGs study and their daughter was one of the first children in BABY HUGs... I really thanked him, because I don’t know if I would have done what he did... So every time I think that, I have to give myself pause and say, well, if not me than who? Because it is so important and we all want healthy children and somebody did that…There is a thing on Discovery Channel called “First In Human”. Because somebody is the first. Somebody took that penicillin that now we take for granted and you give your child at two months.” (Parent)</a:t>
            </a:r>
          </a:p>
        </p:txBody>
      </p:sp>
      <p:sp>
        <p:nvSpPr>
          <p:cNvPr id="7" name="Title 1">
            <a:extLst>
              <a:ext uri="{FF2B5EF4-FFF2-40B4-BE49-F238E27FC236}">
                <a16:creationId xmlns:a16="http://schemas.microsoft.com/office/drawing/2014/main" id="{016B228D-02D1-4D62-B167-EDECA200F0DB}"/>
              </a:ext>
            </a:extLst>
          </p:cNvPr>
          <p:cNvSpPr txBox="1">
            <a:spLocks/>
          </p:cNvSpPr>
          <p:nvPr/>
        </p:nvSpPr>
        <p:spPr>
          <a:xfrm>
            <a:off x="7772958" y="1382624"/>
            <a:ext cx="3968833" cy="515085"/>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n-US" sz="3800" b="1" dirty="0">
                <a:solidFill>
                  <a:schemeClr val="tx1"/>
                </a:solidFill>
              </a:rPr>
              <a:t>ALTRIUSM </a:t>
            </a:r>
          </a:p>
        </p:txBody>
      </p:sp>
      <p:pic>
        <p:nvPicPr>
          <p:cNvPr id="8" name="Picture 7">
            <a:extLst>
              <a:ext uri="{FF2B5EF4-FFF2-40B4-BE49-F238E27FC236}">
                <a16:creationId xmlns:a16="http://schemas.microsoft.com/office/drawing/2014/main" id="{DF97A47C-0CC3-4153-BC1B-B323AA6D5CC8}"/>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0" b="100000" l="0" r="100000"/>
                    </a14:imgEffect>
                  </a14:imgLayer>
                </a14:imgProps>
              </a:ext>
            </a:extLst>
          </a:blip>
          <a:stretch>
            <a:fillRect/>
          </a:stretch>
        </p:blipFill>
        <p:spPr>
          <a:xfrm>
            <a:off x="8436213" y="3749320"/>
            <a:ext cx="3176869" cy="2601197"/>
          </a:xfrm>
          <a:prstGeom prst="rect">
            <a:avLst/>
          </a:prstGeom>
        </p:spPr>
      </p:pic>
      <p:sp>
        <p:nvSpPr>
          <p:cNvPr id="10" name="Title 1">
            <a:extLst>
              <a:ext uri="{FF2B5EF4-FFF2-40B4-BE49-F238E27FC236}">
                <a16:creationId xmlns:a16="http://schemas.microsoft.com/office/drawing/2014/main" id="{BF785920-E51F-459A-93B7-6A9504C0C551}"/>
              </a:ext>
            </a:extLst>
          </p:cNvPr>
          <p:cNvSpPr txBox="1">
            <a:spLocks/>
          </p:cNvSpPr>
          <p:nvPr/>
        </p:nvSpPr>
        <p:spPr>
          <a:xfrm>
            <a:off x="-102092" y="10642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t> FOCUS GROUP RESULTS</a:t>
            </a:r>
          </a:p>
        </p:txBody>
      </p:sp>
    </p:spTree>
    <p:extLst>
      <p:ext uri="{BB962C8B-B14F-4D97-AF65-F5344CB8AC3E}">
        <p14:creationId xmlns:p14="http://schemas.microsoft.com/office/powerpoint/2010/main" val="253966424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a:extLst>
              <a:ext uri="{FF2B5EF4-FFF2-40B4-BE49-F238E27FC236}">
                <a16:creationId xmlns:a16="http://schemas.microsoft.com/office/drawing/2014/main" id="{583533BB-0380-4E2A-81C6-657D4DBC8955}"/>
              </a:ext>
            </a:extLst>
          </p:cNvPr>
          <p:cNvGraphicFramePr/>
          <p:nvPr>
            <p:extLst/>
          </p:nvPr>
        </p:nvGraphicFramePr>
        <p:xfrm>
          <a:off x="578404" y="881945"/>
          <a:ext cx="11347216" cy="540359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itle 1">
            <a:extLst>
              <a:ext uri="{FF2B5EF4-FFF2-40B4-BE49-F238E27FC236}">
                <a16:creationId xmlns:a16="http://schemas.microsoft.com/office/drawing/2014/main" id="{4F48A143-25EE-46E6-BFB6-855521432643}"/>
              </a:ext>
            </a:extLst>
          </p:cNvPr>
          <p:cNvSpPr txBox="1">
            <a:spLocks/>
          </p:cNvSpPr>
          <p:nvPr/>
        </p:nvSpPr>
        <p:spPr>
          <a:xfrm>
            <a:off x="0" y="44917"/>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t>FOCUS GROUP RESULTS</a:t>
            </a:r>
          </a:p>
        </p:txBody>
      </p:sp>
    </p:spTree>
    <p:extLst>
      <p:ext uri="{BB962C8B-B14F-4D97-AF65-F5344CB8AC3E}">
        <p14:creationId xmlns:p14="http://schemas.microsoft.com/office/powerpoint/2010/main" val="232595020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Callout 18">
            <a:extLst>
              <a:ext uri="{FF2B5EF4-FFF2-40B4-BE49-F238E27FC236}">
                <a16:creationId xmlns:a16="http://schemas.microsoft.com/office/drawing/2014/main" id="{3A747E0E-2C76-4237-A53A-D7B4157E4AF3}"/>
              </a:ext>
            </a:extLst>
          </p:cNvPr>
          <p:cNvSpPr/>
          <p:nvPr/>
        </p:nvSpPr>
        <p:spPr>
          <a:xfrm rot="16728395">
            <a:off x="2565072" y="-253583"/>
            <a:ext cx="4763791" cy="6977366"/>
          </a:xfrm>
          <a:prstGeom prst="wedgeEllipseCallout">
            <a:avLst/>
          </a:prstGeom>
          <a:solidFill>
            <a:schemeClr val="accent2"/>
          </a:solidFill>
          <a:ln w="25400"/>
        </p:spPr>
        <p:style>
          <a:lnRef idx="2">
            <a:schemeClr val="dk1"/>
          </a:lnRef>
          <a:fillRef idx="1">
            <a:schemeClr val="lt1"/>
          </a:fillRef>
          <a:effectRef idx="0">
            <a:schemeClr val="dk1"/>
          </a:effectRef>
          <a:fontRef idx="minor">
            <a:schemeClr val="dk1"/>
          </a:fontRef>
        </p:style>
        <p:txBody>
          <a:bodyPr rtlCol="0" anchor="ctr"/>
          <a:lstStyle/>
          <a:p>
            <a:pPr algn="ctr"/>
            <a:endParaRPr lang="en-US" dirty="0">
              <a:solidFill>
                <a:schemeClr val="bg1"/>
              </a:solidFill>
            </a:endParaRPr>
          </a:p>
        </p:txBody>
      </p:sp>
      <p:sp>
        <p:nvSpPr>
          <p:cNvPr id="2" name="Rectangle 1"/>
          <p:cNvSpPr/>
          <p:nvPr/>
        </p:nvSpPr>
        <p:spPr>
          <a:xfrm>
            <a:off x="2461099" y="1445763"/>
            <a:ext cx="4567902" cy="3416320"/>
          </a:xfrm>
          <a:prstGeom prst="rect">
            <a:avLst/>
          </a:prstGeom>
        </p:spPr>
        <p:txBody>
          <a:bodyPr wrap="square">
            <a:spAutoFit/>
          </a:bodyPr>
          <a:lstStyle/>
          <a:p>
            <a:pPr algn="ctr"/>
            <a:r>
              <a:rPr lang="en-US" sz="2000" b="1" dirty="0">
                <a:solidFill>
                  <a:schemeClr val="bg1"/>
                </a:solidFill>
              </a:rPr>
              <a:t> </a:t>
            </a:r>
            <a:r>
              <a:rPr lang="en-US" sz="2400" b="1" dirty="0">
                <a:solidFill>
                  <a:schemeClr val="bg1"/>
                </a:solidFill>
              </a:rPr>
              <a:t>“I would say that… in my 20s it was hard. I think that if this came up in my 20s, my husband and I would have said well maybe let’s try it.…  You’re a little more fearless at that age than at my age. I’ve been dealing with this for 45 years, I can deal with it for 45 more.” (Patient)</a:t>
            </a:r>
          </a:p>
        </p:txBody>
      </p:sp>
      <p:sp>
        <p:nvSpPr>
          <p:cNvPr id="7" name="Title 1">
            <a:extLst>
              <a:ext uri="{FF2B5EF4-FFF2-40B4-BE49-F238E27FC236}">
                <a16:creationId xmlns:a16="http://schemas.microsoft.com/office/drawing/2014/main" id="{016B228D-02D1-4D62-B167-EDECA200F0DB}"/>
              </a:ext>
            </a:extLst>
          </p:cNvPr>
          <p:cNvSpPr txBox="1">
            <a:spLocks/>
          </p:cNvSpPr>
          <p:nvPr/>
        </p:nvSpPr>
        <p:spPr>
          <a:xfrm>
            <a:off x="7772958" y="1382624"/>
            <a:ext cx="3968833" cy="515085"/>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endParaRPr lang="en-US" sz="3800" b="1" dirty="0">
              <a:solidFill>
                <a:schemeClr val="tx1"/>
              </a:solidFill>
            </a:endParaRPr>
          </a:p>
        </p:txBody>
      </p:sp>
      <p:pic>
        <p:nvPicPr>
          <p:cNvPr id="8" name="Picture 7">
            <a:extLst>
              <a:ext uri="{FF2B5EF4-FFF2-40B4-BE49-F238E27FC236}">
                <a16:creationId xmlns:a16="http://schemas.microsoft.com/office/drawing/2014/main" id="{DF97A47C-0CC3-4153-BC1B-B323AA6D5CC8}"/>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0" b="100000" l="0" r="100000"/>
                    </a14:imgEffect>
                  </a14:imgLayer>
                </a14:imgProps>
              </a:ext>
            </a:extLst>
          </a:blip>
          <a:stretch>
            <a:fillRect/>
          </a:stretch>
        </p:blipFill>
        <p:spPr>
          <a:xfrm>
            <a:off x="8003422" y="3713026"/>
            <a:ext cx="3176869" cy="2601197"/>
          </a:xfrm>
          <a:prstGeom prst="rect">
            <a:avLst/>
          </a:prstGeom>
        </p:spPr>
      </p:pic>
      <p:sp>
        <p:nvSpPr>
          <p:cNvPr id="10" name="Title 1">
            <a:extLst>
              <a:ext uri="{FF2B5EF4-FFF2-40B4-BE49-F238E27FC236}">
                <a16:creationId xmlns:a16="http://schemas.microsoft.com/office/drawing/2014/main" id="{BF785920-E51F-459A-93B7-6A9504C0C551}"/>
              </a:ext>
            </a:extLst>
          </p:cNvPr>
          <p:cNvSpPr txBox="1">
            <a:spLocks/>
          </p:cNvSpPr>
          <p:nvPr/>
        </p:nvSpPr>
        <p:spPr>
          <a:xfrm>
            <a:off x="-102092" y="10642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t> FOCUS GROUP RESULTS</a:t>
            </a:r>
          </a:p>
        </p:txBody>
      </p:sp>
      <p:sp>
        <p:nvSpPr>
          <p:cNvPr id="9" name="Title 1">
            <a:extLst>
              <a:ext uri="{FF2B5EF4-FFF2-40B4-BE49-F238E27FC236}">
                <a16:creationId xmlns:a16="http://schemas.microsoft.com/office/drawing/2014/main" id="{016B228D-02D1-4D62-B167-EDECA200F0DB}"/>
              </a:ext>
            </a:extLst>
          </p:cNvPr>
          <p:cNvSpPr txBox="1">
            <a:spLocks/>
          </p:cNvSpPr>
          <p:nvPr/>
        </p:nvSpPr>
        <p:spPr>
          <a:xfrm>
            <a:off x="7985324" y="972828"/>
            <a:ext cx="3968833" cy="515085"/>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endParaRPr lang="en-US" sz="3800" b="1" dirty="0">
              <a:solidFill>
                <a:schemeClr val="tx1"/>
              </a:solidFill>
            </a:endParaRPr>
          </a:p>
        </p:txBody>
      </p:sp>
      <p:sp>
        <p:nvSpPr>
          <p:cNvPr id="11" name="Title 1">
            <a:extLst>
              <a:ext uri="{FF2B5EF4-FFF2-40B4-BE49-F238E27FC236}">
                <a16:creationId xmlns:a16="http://schemas.microsoft.com/office/drawing/2014/main" id="{E1D70D4E-9D5B-4C3D-8FF3-1180958E89EC}"/>
              </a:ext>
            </a:extLst>
          </p:cNvPr>
          <p:cNvSpPr txBox="1">
            <a:spLocks/>
          </p:cNvSpPr>
          <p:nvPr/>
        </p:nvSpPr>
        <p:spPr>
          <a:xfrm>
            <a:off x="8137724" y="1125228"/>
            <a:ext cx="3968833" cy="515085"/>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n-US" sz="3800" b="1" dirty="0">
                <a:solidFill>
                  <a:schemeClr val="tx1"/>
                </a:solidFill>
              </a:rPr>
              <a:t>CAPACITY TO MANAGE DISEASE &amp; STAGE OF LIFE</a:t>
            </a:r>
          </a:p>
        </p:txBody>
      </p:sp>
    </p:spTree>
    <p:extLst>
      <p:ext uri="{BB962C8B-B14F-4D97-AF65-F5344CB8AC3E}">
        <p14:creationId xmlns:p14="http://schemas.microsoft.com/office/powerpoint/2010/main" val="9902934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9C4CB2D-AC4C-461C-A9FB-DCE3F039DAE3}"/>
              </a:ext>
            </a:extLst>
          </p:cNvPr>
          <p:cNvPicPr>
            <a:picLocks noChangeAspect="1"/>
          </p:cNvPicPr>
          <p:nvPr/>
        </p:nvPicPr>
        <p:blipFill>
          <a:blip r:embed="rId3">
            <a:duotone>
              <a:schemeClr val="accent5">
                <a:shade val="45000"/>
                <a:satMod val="135000"/>
              </a:schemeClr>
              <a:prstClr val="white"/>
            </a:duotone>
            <a:extLst>
              <a:ext uri="{BEBA8EAE-BF5A-486C-A8C5-ECC9F3942E4B}">
                <a14:imgProps xmlns:a14="http://schemas.microsoft.com/office/drawing/2010/main">
                  <a14:imgLayer r:embed="rId4">
                    <a14:imgEffect>
                      <a14:backgroundRemoval t="431" b="97414" l="4762" r="91667">
                        <a14:foregroundMark x1="55952" y1="7759" x2="55952" y2="7759"/>
                        <a14:foregroundMark x1="50000" y1="3879" x2="50000" y2="3879"/>
                        <a14:foregroundMark x1="44048" y1="90517" x2="44048" y2="90517"/>
                        <a14:foregroundMark x1="29762" y1="95690" x2="29762" y2="95690"/>
                        <a14:foregroundMark x1="76190" y1="97414" x2="76190" y2="97414"/>
                        <a14:foregroundMark x1="92857" y1="32328" x2="92857" y2="32328"/>
                        <a14:foregroundMark x1="51190" y1="862" x2="51190" y2="862"/>
                        <a14:foregroundMark x1="4762" y1="27155" x2="4762" y2="27155"/>
                        <a14:foregroundMark x1="61905" y1="26724" x2="61905" y2="26724"/>
                        <a14:foregroundMark x1="63095" y1="24569" x2="63095" y2="24569"/>
                        <a14:foregroundMark x1="65476" y1="19828" x2="65476" y2="19828"/>
                        <a14:foregroundMark x1="69048" y1="17672" x2="69048" y2="17672"/>
                        <a14:foregroundMark x1="70238" y1="15948" x2="70238" y2="15948"/>
                        <a14:foregroundMark x1="55952" y1="17241" x2="55952" y2="17241"/>
                        <a14:foregroundMark x1="58333" y1="15517" x2="58333" y2="15517"/>
                        <a14:foregroundMark x1="50000" y1="431" x2="50000" y2="431"/>
                        <a14:foregroundMark x1="48810" y1="862" x2="48810" y2="862"/>
                        <a14:foregroundMark x1="48810" y1="0" x2="48810" y2="0"/>
                      </a14:backgroundRemoval>
                    </a14:imgEffect>
                  </a14:imgLayer>
                </a14:imgProps>
              </a:ext>
            </a:extLst>
          </a:blip>
          <a:stretch>
            <a:fillRect/>
          </a:stretch>
        </p:blipFill>
        <p:spPr>
          <a:xfrm>
            <a:off x="3069018" y="1829656"/>
            <a:ext cx="1034891" cy="2858270"/>
          </a:xfrm>
          <a:prstGeom prst="rect">
            <a:avLst/>
          </a:prstGeom>
        </p:spPr>
      </p:pic>
      <p:pic>
        <p:nvPicPr>
          <p:cNvPr id="4" name="Picture 3"/>
          <p:cNvPicPr>
            <a:picLocks noChangeAspect="1"/>
          </p:cNvPicPr>
          <p:nvPr/>
        </p:nvPicPr>
        <p:blipFill>
          <a:blip r:embed="rId5">
            <a:duotone>
              <a:schemeClr val="accent2">
                <a:shade val="45000"/>
                <a:satMod val="135000"/>
              </a:schemeClr>
              <a:prstClr val="white"/>
            </a:duotone>
            <a:extLst>
              <a:ext uri="{BEBA8EAE-BF5A-486C-A8C5-ECC9F3942E4B}">
                <a14:imgProps xmlns:a14="http://schemas.microsoft.com/office/drawing/2010/main">
                  <a14:imgLayer r:embed="rId6">
                    <a14:imgEffect>
                      <a14:backgroundRemoval t="0" b="89552" l="0" r="89641">
                        <a14:foregroundMark x1="38247" y1="25871" x2="38247" y2="25871"/>
                        <a14:foregroundMark x1="42231" y1="9950" x2="42231" y2="9950"/>
                        <a14:foregroundMark x1="58167" y1="13930" x2="58167" y2="13930"/>
                        <a14:foregroundMark x1="71713" y1="45771" x2="71713" y2="45771"/>
                        <a14:foregroundMark x1="71713" y1="68657" x2="71713" y2="68657"/>
                        <a14:foregroundMark x1="59761" y1="77612" x2="59761" y2="77612"/>
                        <a14:foregroundMark x1="28685" y1="61194" x2="28685" y2="61194"/>
                        <a14:foregroundMark x1="28287" y1="41791" x2="28287" y2="41791"/>
                        <a14:foregroundMark x1="39841" y1="75622" x2="39841" y2="75622"/>
                      </a14:backgroundRemoval>
                    </a14:imgEffect>
                  </a14:imgLayer>
                </a14:imgProps>
              </a:ext>
            </a:extLst>
          </a:blip>
          <a:stretch>
            <a:fillRect/>
          </a:stretch>
        </p:blipFill>
        <p:spPr>
          <a:xfrm>
            <a:off x="-90899" y="2160984"/>
            <a:ext cx="3187700" cy="2552700"/>
          </a:xfrm>
          <a:prstGeom prst="rect">
            <a:avLst/>
          </a:prstGeom>
        </p:spPr>
      </p:pic>
      <p:pic>
        <p:nvPicPr>
          <p:cNvPr id="7" name="Picture 6"/>
          <p:cNvPicPr>
            <a:picLocks noChangeAspect="1"/>
          </p:cNvPicPr>
          <p:nvPr/>
        </p:nvPicPr>
        <p:blipFill>
          <a:blip r:embed="rId7">
            <a:duotone>
              <a:schemeClr val="accent4">
                <a:shade val="45000"/>
                <a:satMod val="135000"/>
              </a:schemeClr>
              <a:prstClr val="white"/>
            </a:duotone>
            <a:extLst>
              <a:ext uri="{BEBA8EAE-BF5A-486C-A8C5-ECC9F3942E4B}">
                <a14:imgProps xmlns:a14="http://schemas.microsoft.com/office/drawing/2010/main">
                  <a14:imgLayer r:embed="rId8">
                    <a14:imgEffect>
                      <a14:backgroundRemoval t="424" b="100000" l="0" r="100000">
                        <a14:foregroundMark x1="56075" y1="16102" x2="56075" y2="16102"/>
                        <a14:foregroundMark x1="44393" y1="7203" x2="44393" y2="7203"/>
                        <a14:foregroundMark x1="38785" y1="12288" x2="38785" y2="12288"/>
                        <a14:foregroundMark x1="16822" y1="27119" x2="16822" y2="27119"/>
                        <a14:foregroundMark x1="14486" y1="16949" x2="14486" y2="16949"/>
                        <a14:foregroundMark x1="21963" y1="21186" x2="21963" y2="21186"/>
                        <a14:foregroundMark x1="27570" y1="37288" x2="27570" y2="37288"/>
                        <a14:foregroundMark x1="59813" y1="27542" x2="59813" y2="27542"/>
                        <a14:foregroundMark x1="67757" y1="19068" x2="67757" y2="19068"/>
                        <a14:foregroundMark x1="65421" y1="13983" x2="65421" y2="13983"/>
                        <a14:foregroundMark x1="29907" y1="13559" x2="29907" y2="13559"/>
                        <a14:foregroundMark x1="83645" y1="38136" x2="83645" y2="38136"/>
                        <a14:foregroundMark x1="77103" y1="8475" x2="77103" y2="8475"/>
                        <a14:foregroundMark x1="24766" y1="7627" x2="24766" y2="7627"/>
                        <a14:foregroundMark x1="14953" y1="42373" x2="14953" y2="42373"/>
                        <a14:foregroundMark x1="22430" y1="54661" x2="22430" y2="54661"/>
                        <a14:foregroundMark x1="61215" y1="49576" x2="61215" y2="49576"/>
                        <a14:foregroundMark x1="89720" y1="10169" x2="89720" y2="10169"/>
                        <a14:foregroundMark x1="89720" y1="16949" x2="89720" y2="16949"/>
                        <a14:foregroundMark x1="41121" y1="27119" x2="41121" y2="27119"/>
                        <a14:foregroundMark x1="43458" y1="23729" x2="43458" y2="23729"/>
                        <a14:backgroundMark x1="38785" y1="22034" x2="38785" y2="22034"/>
                      </a14:backgroundRemoval>
                    </a14:imgEffect>
                  </a14:imgLayer>
                </a14:imgProps>
              </a:ext>
            </a:extLst>
          </a:blip>
          <a:stretch>
            <a:fillRect/>
          </a:stretch>
        </p:blipFill>
        <p:spPr>
          <a:xfrm>
            <a:off x="4557848" y="1812758"/>
            <a:ext cx="2717800" cy="2997200"/>
          </a:xfrm>
          <a:prstGeom prst="rect">
            <a:avLst/>
          </a:prstGeom>
        </p:spPr>
      </p:pic>
      <p:pic>
        <p:nvPicPr>
          <p:cNvPr id="8" name="Picture 7"/>
          <p:cNvPicPr>
            <a:picLocks noChangeAspect="1"/>
          </p:cNvPicPr>
          <p:nvPr/>
        </p:nvPicPr>
        <p:blipFill>
          <a:blip r:embed="rId9">
            <a:duotone>
              <a:schemeClr val="accent6">
                <a:shade val="45000"/>
                <a:satMod val="135000"/>
              </a:schemeClr>
              <a:prstClr val="white"/>
            </a:duotone>
            <a:extLst>
              <a:ext uri="{BEBA8EAE-BF5A-486C-A8C5-ECC9F3942E4B}">
                <a14:imgProps xmlns:a14="http://schemas.microsoft.com/office/drawing/2010/main">
                  <a14:imgLayer r:embed="rId10">
                    <a14:imgEffect>
                      <a14:backgroundRemoval t="0" b="97740" l="9825" r="97544">
                        <a14:foregroundMark x1="75789" y1="69492" x2="75789" y2="69492"/>
                        <a14:foregroundMark x1="77895" y1="88701" x2="77895" y2="88701"/>
                        <a14:foregroundMark x1="71228" y1="88701" x2="71228" y2="88701"/>
                        <a14:foregroundMark x1="71228" y1="12994" x2="71228" y2="12994"/>
                        <a14:foregroundMark x1="69123" y1="44068" x2="69123" y2="44068"/>
                        <a14:foregroundMark x1="43860" y1="31638" x2="43860" y2="31638"/>
                        <a14:foregroundMark x1="37895" y1="38418" x2="37895" y2="38418"/>
                        <a14:foregroundMark x1="62456" y1="48588" x2="62456" y2="48588"/>
                      </a14:backgroundRemoval>
                    </a14:imgEffect>
                  </a14:imgLayer>
                </a14:imgProps>
              </a:ext>
            </a:extLst>
          </a:blip>
          <a:stretch>
            <a:fillRect/>
          </a:stretch>
        </p:blipFill>
        <p:spPr>
          <a:xfrm>
            <a:off x="7275648" y="2747579"/>
            <a:ext cx="3097079" cy="1923449"/>
          </a:xfrm>
          <a:prstGeom prst="rect">
            <a:avLst/>
          </a:prstGeom>
        </p:spPr>
      </p:pic>
      <p:pic>
        <p:nvPicPr>
          <p:cNvPr id="10" name="Picture 9">
            <a:extLst>
              <a:ext uri="{FF2B5EF4-FFF2-40B4-BE49-F238E27FC236}">
                <a16:creationId xmlns:a16="http://schemas.microsoft.com/office/drawing/2014/main" id="{5F120269-D73A-4039-951F-64F3806CAE8D}"/>
              </a:ext>
            </a:extLst>
          </p:cNvPr>
          <p:cNvPicPr>
            <a:picLocks noChangeAspect="1"/>
          </p:cNvPicPr>
          <p:nvPr/>
        </p:nvPicPr>
        <p:blipFill>
          <a:blip r:embed="rId11">
            <a:duotone>
              <a:schemeClr val="accent3">
                <a:shade val="45000"/>
                <a:satMod val="135000"/>
              </a:schemeClr>
              <a:prstClr val="white"/>
            </a:duotone>
            <a:extLst>
              <a:ext uri="{BEBA8EAE-BF5A-486C-A8C5-ECC9F3942E4B}">
                <a14:imgProps xmlns:a14="http://schemas.microsoft.com/office/drawing/2010/main">
                  <a14:imgLayer r:embed="rId12">
                    <a14:imgEffect>
                      <a14:backgroundRemoval t="0" b="100000" l="0" r="100000"/>
                    </a14:imgEffect>
                  </a14:imgLayer>
                </a14:imgProps>
              </a:ext>
            </a:extLst>
          </a:blip>
          <a:stretch>
            <a:fillRect/>
          </a:stretch>
        </p:blipFill>
        <p:spPr>
          <a:xfrm>
            <a:off x="9130372" y="1812758"/>
            <a:ext cx="3352800" cy="2745248"/>
          </a:xfrm>
          <a:prstGeom prst="rect">
            <a:avLst/>
          </a:prstGeom>
        </p:spPr>
      </p:pic>
      <p:sp>
        <p:nvSpPr>
          <p:cNvPr id="2" name="TextBox 1"/>
          <p:cNvSpPr txBox="1"/>
          <p:nvPr/>
        </p:nvSpPr>
        <p:spPr>
          <a:xfrm>
            <a:off x="2952697" y="5124413"/>
            <a:ext cx="1546167" cy="400110"/>
          </a:xfrm>
          <a:prstGeom prst="rect">
            <a:avLst/>
          </a:prstGeom>
          <a:noFill/>
        </p:spPr>
        <p:txBody>
          <a:bodyPr wrap="square" rtlCol="0">
            <a:spAutoFit/>
          </a:bodyPr>
          <a:lstStyle/>
          <a:p>
            <a:pPr algn="ctr"/>
            <a:r>
              <a:rPr lang="en-US" sz="2000" b="1" dirty="0"/>
              <a:t>Physicians</a:t>
            </a:r>
          </a:p>
        </p:txBody>
      </p:sp>
      <p:sp>
        <p:nvSpPr>
          <p:cNvPr id="12" name="TextBox 11"/>
          <p:cNvSpPr txBox="1"/>
          <p:nvPr/>
        </p:nvSpPr>
        <p:spPr>
          <a:xfrm>
            <a:off x="848455" y="5100296"/>
            <a:ext cx="1546167" cy="400110"/>
          </a:xfrm>
          <a:prstGeom prst="rect">
            <a:avLst/>
          </a:prstGeom>
          <a:noFill/>
        </p:spPr>
        <p:txBody>
          <a:bodyPr wrap="square" rtlCol="0">
            <a:spAutoFit/>
          </a:bodyPr>
          <a:lstStyle/>
          <a:p>
            <a:pPr algn="ctr"/>
            <a:r>
              <a:rPr lang="en-US" sz="2000" b="1" dirty="0"/>
              <a:t>Family</a:t>
            </a:r>
          </a:p>
        </p:txBody>
      </p:sp>
      <p:sp>
        <p:nvSpPr>
          <p:cNvPr id="13" name="TextBox 12"/>
          <p:cNvSpPr txBox="1"/>
          <p:nvPr/>
        </p:nvSpPr>
        <p:spPr>
          <a:xfrm>
            <a:off x="5417892" y="5108309"/>
            <a:ext cx="1765882" cy="400110"/>
          </a:xfrm>
          <a:prstGeom prst="rect">
            <a:avLst/>
          </a:prstGeom>
          <a:noFill/>
        </p:spPr>
        <p:txBody>
          <a:bodyPr wrap="square" rtlCol="0">
            <a:spAutoFit/>
          </a:bodyPr>
          <a:lstStyle/>
          <a:p>
            <a:pPr algn="ctr"/>
            <a:r>
              <a:rPr lang="en-US" sz="2000" b="1" dirty="0"/>
              <a:t>Researchers</a:t>
            </a:r>
          </a:p>
        </p:txBody>
      </p:sp>
      <p:sp>
        <p:nvSpPr>
          <p:cNvPr id="14" name="TextBox 13"/>
          <p:cNvSpPr txBox="1"/>
          <p:nvPr/>
        </p:nvSpPr>
        <p:spPr>
          <a:xfrm>
            <a:off x="8022714" y="4940617"/>
            <a:ext cx="1546167" cy="707886"/>
          </a:xfrm>
          <a:prstGeom prst="rect">
            <a:avLst/>
          </a:prstGeom>
          <a:noFill/>
        </p:spPr>
        <p:txBody>
          <a:bodyPr wrap="square" rtlCol="0">
            <a:spAutoFit/>
          </a:bodyPr>
          <a:lstStyle/>
          <a:p>
            <a:pPr algn="ctr"/>
            <a:r>
              <a:rPr lang="en-US" sz="2000" b="1" dirty="0"/>
              <a:t>Other Patients</a:t>
            </a:r>
          </a:p>
        </p:txBody>
      </p:sp>
      <p:sp>
        <p:nvSpPr>
          <p:cNvPr id="15" name="TextBox 14"/>
          <p:cNvSpPr txBox="1"/>
          <p:nvPr/>
        </p:nvSpPr>
        <p:spPr>
          <a:xfrm>
            <a:off x="9992496" y="4983921"/>
            <a:ext cx="1838035" cy="707886"/>
          </a:xfrm>
          <a:prstGeom prst="rect">
            <a:avLst/>
          </a:prstGeom>
          <a:noFill/>
        </p:spPr>
        <p:txBody>
          <a:bodyPr wrap="square" rtlCol="0">
            <a:spAutoFit/>
          </a:bodyPr>
          <a:lstStyle/>
          <a:p>
            <a:pPr algn="ctr"/>
            <a:r>
              <a:rPr lang="en-US" sz="2000" b="1" dirty="0"/>
              <a:t>Autonomous Decision</a:t>
            </a:r>
          </a:p>
        </p:txBody>
      </p:sp>
      <p:sp>
        <p:nvSpPr>
          <p:cNvPr id="17" name="Title 2">
            <a:extLst>
              <a:ext uri="{FF2B5EF4-FFF2-40B4-BE49-F238E27FC236}">
                <a16:creationId xmlns:a16="http://schemas.microsoft.com/office/drawing/2014/main" id="{68872E15-16F6-4C6B-8583-D9DBBE20D848}"/>
              </a:ext>
            </a:extLst>
          </p:cNvPr>
          <p:cNvSpPr txBox="1">
            <a:spLocks/>
          </p:cNvSpPr>
          <p:nvPr/>
        </p:nvSpPr>
        <p:spPr>
          <a:xfrm>
            <a:off x="576071" y="408888"/>
            <a:ext cx="11039858" cy="1356360"/>
          </a:xfrm>
          <a:prstGeom prst="rect">
            <a:avLst/>
          </a:prstGeom>
        </p:spPr>
        <p:txBody>
          <a:bodyPr>
            <a:normAutofit/>
          </a:bodyPr>
          <a:lstStyle>
            <a:lvl1pPr algn="l" defTabSz="1219170" rtl="0" eaLnBrk="1" latinLnBrk="0" hangingPunct="1">
              <a:lnSpc>
                <a:spcPct val="90000"/>
              </a:lnSpc>
              <a:spcBef>
                <a:spcPct val="0"/>
              </a:spcBef>
              <a:buNone/>
              <a:defRPr sz="5333" b="1" kern="1200">
                <a:solidFill>
                  <a:schemeClr val="accent6"/>
                </a:solidFill>
                <a:latin typeface="+mj-lt"/>
                <a:ea typeface="+mj-ea"/>
                <a:cs typeface="+mj-cs"/>
              </a:defRPr>
            </a:lvl1pPr>
          </a:lstStyle>
          <a:p>
            <a:pPr algn="ctr"/>
            <a:r>
              <a:rPr lang="en-US" sz="4000" dirty="0">
                <a:solidFill>
                  <a:schemeClr val="tx1"/>
                </a:solidFill>
              </a:rPr>
              <a:t>Who do patients and parents want to consult with most? Least? </a:t>
            </a:r>
          </a:p>
        </p:txBody>
      </p:sp>
    </p:spTree>
    <p:extLst>
      <p:ext uri="{BB962C8B-B14F-4D97-AF65-F5344CB8AC3E}">
        <p14:creationId xmlns:p14="http://schemas.microsoft.com/office/powerpoint/2010/main" val="15357237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19250" y="153253"/>
            <a:ext cx="12172749" cy="1450757"/>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b="1" dirty="0">
                <a:solidFill>
                  <a:schemeClr val="tx1"/>
                </a:solidFill>
              </a:rPr>
              <a:t>MOLECULAR BASIS OF SICKLE CELL DISEASE  </a:t>
            </a:r>
          </a:p>
        </p:txBody>
      </p:sp>
      <p:sp>
        <p:nvSpPr>
          <p:cNvPr id="4" name="TextBox 3"/>
          <p:cNvSpPr txBox="1"/>
          <p:nvPr/>
        </p:nvSpPr>
        <p:spPr>
          <a:xfrm>
            <a:off x="99681" y="1225689"/>
            <a:ext cx="5151320" cy="5632311"/>
          </a:xfrm>
          <a:prstGeom prst="rect">
            <a:avLst/>
          </a:prstGeom>
          <a:noFill/>
        </p:spPr>
        <p:txBody>
          <a:bodyPr wrap="square" rtlCol="0">
            <a:spAutoFit/>
          </a:bodyPr>
          <a:lstStyle/>
          <a:p>
            <a:pPr marL="285750" indent="-285750">
              <a:buFont typeface="Arial" panose="020B0604020202020204" pitchFamily="34" charset="0"/>
              <a:buChar char="•"/>
            </a:pPr>
            <a:r>
              <a:rPr lang="en-US" dirty="0"/>
              <a:t>Sickle cell disease (SCD) affects millions worldwide, with over 300,000 affected babies born every year</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Disorder of the blood caused by a </a:t>
            </a:r>
            <a:r>
              <a:rPr lang="en-US" b="1" u="sng" dirty="0"/>
              <a:t>single point      mutation</a:t>
            </a:r>
            <a:r>
              <a:rPr lang="en-US" b="1" dirty="0"/>
              <a:t> </a:t>
            </a:r>
            <a:r>
              <a:rPr lang="en-US" dirty="0"/>
              <a:t>in the beta globin gene</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Results in abnormal hemoglobin, the oxygen-carrying protein found in red blood cells (RBCs)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This causes RBCs to become rigid and sickle-shaped, reducing their ability to transport oxygen</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Impeded blood flow leads to recurrent pain crises and severe organ damage</a:t>
            </a:r>
          </a:p>
          <a:p>
            <a:pPr marL="285750" indent="-285750">
              <a:buFont typeface="Wingdings" charset="2"/>
              <a:buChar char="v"/>
            </a:pPr>
            <a:endParaRPr lang="en-US" dirty="0"/>
          </a:p>
          <a:p>
            <a:pPr marL="285750" indent="-285750">
              <a:buFont typeface="Wingdings" charset="2"/>
              <a:buChar char="v"/>
            </a:pPr>
            <a:endParaRPr lang="en-US" dirty="0"/>
          </a:p>
          <a:p>
            <a:pPr marL="285750" indent="-285750">
              <a:buFont typeface="Wingdings" charset="2"/>
              <a:buChar char="v"/>
            </a:pPr>
            <a:endParaRPr lang="en-US" dirty="0"/>
          </a:p>
          <a:p>
            <a:pPr marL="285750" indent="-285750">
              <a:buFont typeface="Wingdings" charset="2"/>
              <a:buChar char="v"/>
            </a:pPr>
            <a:endParaRPr lang="en-US" dirty="0">
              <a:solidFill>
                <a:schemeClr val="accent1"/>
              </a:solidFill>
            </a:endParaRPr>
          </a:p>
          <a:p>
            <a:pPr marL="285750" indent="-285750">
              <a:buFont typeface="Wingdings" charset="2"/>
              <a:buChar char="v"/>
            </a:pPr>
            <a:endParaRPr lang="en-US" dirty="0"/>
          </a:p>
        </p:txBody>
      </p:sp>
      <p:pic>
        <p:nvPicPr>
          <p:cNvPr id="5" name="Picture 4">
            <a:extLst>
              <a:ext uri="{FF2B5EF4-FFF2-40B4-BE49-F238E27FC236}">
                <a16:creationId xmlns:a16="http://schemas.microsoft.com/office/drawing/2014/main" id="{E3E52259-5551-48FD-ADD5-E2F1782105FC}"/>
              </a:ext>
            </a:extLst>
          </p:cNvPr>
          <p:cNvPicPr>
            <a:picLocks noChangeAspect="1"/>
          </p:cNvPicPr>
          <p:nvPr/>
        </p:nvPicPr>
        <p:blipFill rotWithShape="1">
          <a:blip r:embed="rId3"/>
          <a:srcRect t="8982" r="772" b="2596"/>
          <a:stretch/>
        </p:blipFill>
        <p:spPr>
          <a:xfrm>
            <a:off x="5251001" y="1045745"/>
            <a:ext cx="6860571" cy="4585035"/>
          </a:xfrm>
          <a:prstGeom prst="rect">
            <a:avLst/>
          </a:prstGeom>
        </p:spPr>
      </p:pic>
    </p:spTree>
    <p:extLst>
      <p:ext uri="{BB962C8B-B14F-4D97-AF65-F5344CB8AC3E}">
        <p14:creationId xmlns:p14="http://schemas.microsoft.com/office/powerpoint/2010/main" val="130023958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9C4CB2D-AC4C-461C-A9FB-DCE3F039DAE3}"/>
              </a:ext>
            </a:extLst>
          </p:cNvPr>
          <p:cNvPicPr>
            <a:picLocks noChangeAspect="1"/>
          </p:cNvPicPr>
          <p:nvPr/>
        </p:nvPicPr>
        <p:blipFill>
          <a:blip r:embed="rId3">
            <a:duotone>
              <a:schemeClr val="accent1">
                <a:shade val="45000"/>
                <a:satMod val="135000"/>
              </a:schemeClr>
              <a:prstClr val="white"/>
            </a:duotone>
            <a:extLst>
              <a:ext uri="{BEBA8EAE-BF5A-486C-A8C5-ECC9F3942E4B}">
                <a14:imgProps xmlns:a14="http://schemas.microsoft.com/office/drawing/2010/main">
                  <a14:imgLayer r:embed="rId4">
                    <a14:imgEffect>
                      <a14:backgroundRemoval t="431" b="97414" l="4762" r="91667">
                        <a14:foregroundMark x1="55952" y1="7759" x2="55952" y2="7759"/>
                        <a14:foregroundMark x1="50000" y1="3879" x2="50000" y2="3879"/>
                        <a14:foregroundMark x1="44048" y1="90517" x2="44048" y2="90517"/>
                        <a14:foregroundMark x1="29762" y1="95690" x2="29762" y2="95690"/>
                        <a14:foregroundMark x1="76190" y1="97414" x2="76190" y2="97414"/>
                        <a14:foregroundMark x1="92857" y1="32328" x2="92857" y2="32328"/>
                        <a14:foregroundMark x1="51190" y1="862" x2="51190" y2="862"/>
                        <a14:foregroundMark x1="4762" y1="27155" x2="4762" y2="27155"/>
                        <a14:foregroundMark x1="61905" y1="26724" x2="61905" y2="26724"/>
                        <a14:foregroundMark x1="63095" y1="24569" x2="63095" y2="24569"/>
                        <a14:foregroundMark x1="65476" y1="19828" x2="65476" y2="19828"/>
                        <a14:foregroundMark x1="69048" y1="17672" x2="69048" y2="17672"/>
                        <a14:foregroundMark x1="70238" y1="15948" x2="70238" y2="15948"/>
                        <a14:foregroundMark x1="55952" y1="17241" x2="55952" y2="17241"/>
                        <a14:foregroundMark x1="58333" y1="15517" x2="58333" y2="15517"/>
                        <a14:foregroundMark x1="50000" y1="431" x2="50000" y2="431"/>
                        <a14:foregroundMark x1="48810" y1="862" x2="48810" y2="862"/>
                        <a14:foregroundMark x1="48810" y1="0" x2="48810" y2="0"/>
                      </a14:backgroundRemoval>
                    </a14:imgEffect>
                  </a14:imgLayer>
                </a14:imgProps>
              </a:ext>
            </a:extLst>
          </a:blip>
          <a:stretch>
            <a:fillRect/>
          </a:stretch>
        </p:blipFill>
        <p:spPr>
          <a:xfrm>
            <a:off x="1546611" y="1088722"/>
            <a:ext cx="1835523" cy="5069540"/>
          </a:xfrm>
          <a:prstGeom prst="rect">
            <a:avLst/>
          </a:prstGeom>
        </p:spPr>
      </p:pic>
      <p:pic>
        <p:nvPicPr>
          <p:cNvPr id="4" name="Picture 3"/>
          <p:cNvPicPr>
            <a:picLocks noChangeAspect="1"/>
          </p:cNvPicPr>
          <p:nvPr/>
        </p:nvPicPr>
        <p:blipFill>
          <a:blip r:embed="rId5">
            <a:duotone>
              <a:schemeClr val="accent2">
                <a:shade val="45000"/>
                <a:satMod val="135000"/>
              </a:schemeClr>
              <a:prstClr val="white"/>
            </a:duotone>
            <a:extLst>
              <a:ext uri="{BEBA8EAE-BF5A-486C-A8C5-ECC9F3942E4B}">
                <a14:imgProps xmlns:a14="http://schemas.microsoft.com/office/drawing/2010/main">
                  <a14:imgLayer r:embed="rId6">
                    <a14:imgEffect>
                      <a14:backgroundRemoval t="0" b="89552" l="0" r="89641">
                        <a14:foregroundMark x1="38247" y1="25871" x2="38247" y2="25871"/>
                        <a14:foregroundMark x1="42231" y1="9950" x2="42231" y2="9950"/>
                        <a14:foregroundMark x1="58167" y1="13930" x2="58167" y2="13930"/>
                        <a14:foregroundMark x1="71713" y1="45771" x2="71713" y2="45771"/>
                        <a14:foregroundMark x1="71713" y1="68657" x2="71713" y2="68657"/>
                        <a14:foregroundMark x1="59761" y1="77612" x2="59761" y2="77612"/>
                        <a14:foregroundMark x1="28685" y1="61194" x2="28685" y2="61194"/>
                        <a14:foregroundMark x1="28287" y1="41791" x2="28287" y2="41791"/>
                        <a14:foregroundMark x1="39841" y1="75622" x2="39841" y2="75622"/>
                      </a14:backgroundRemoval>
                    </a14:imgEffect>
                  </a14:imgLayer>
                </a14:imgProps>
              </a:ext>
            </a:extLst>
          </a:blip>
          <a:stretch>
            <a:fillRect/>
          </a:stretch>
        </p:blipFill>
        <p:spPr>
          <a:xfrm>
            <a:off x="374016" y="3701719"/>
            <a:ext cx="1571521" cy="1258469"/>
          </a:xfrm>
          <a:prstGeom prst="rect">
            <a:avLst/>
          </a:prstGeom>
        </p:spPr>
      </p:pic>
      <p:pic>
        <p:nvPicPr>
          <p:cNvPr id="7" name="Picture 6"/>
          <p:cNvPicPr>
            <a:picLocks noChangeAspect="1"/>
          </p:cNvPicPr>
          <p:nvPr/>
        </p:nvPicPr>
        <p:blipFill>
          <a:blip r:embed="rId7">
            <a:duotone>
              <a:schemeClr val="accent4">
                <a:shade val="45000"/>
                <a:satMod val="135000"/>
              </a:schemeClr>
              <a:prstClr val="white"/>
            </a:duotone>
            <a:extLst>
              <a:ext uri="{BEBA8EAE-BF5A-486C-A8C5-ECC9F3942E4B}">
                <a14:imgProps xmlns:a14="http://schemas.microsoft.com/office/drawing/2010/main">
                  <a14:imgLayer r:embed="rId8">
                    <a14:imgEffect>
                      <a14:backgroundRemoval t="424" b="100000" l="0" r="100000">
                        <a14:foregroundMark x1="56075" y1="16102" x2="56075" y2="16102"/>
                        <a14:foregroundMark x1="44393" y1="7203" x2="44393" y2="7203"/>
                        <a14:foregroundMark x1="38785" y1="12288" x2="38785" y2="12288"/>
                        <a14:foregroundMark x1="16822" y1="27119" x2="16822" y2="27119"/>
                        <a14:foregroundMark x1="14486" y1="16949" x2="14486" y2="16949"/>
                        <a14:foregroundMark x1="21963" y1="21186" x2="21963" y2="21186"/>
                        <a14:foregroundMark x1="27570" y1="37288" x2="27570" y2="37288"/>
                        <a14:foregroundMark x1="59813" y1="27542" x2="59813" y2="27542"/>
                        <a14:foregroundMark x1="67757" y1="19068" x2="67757" y2="19068"/>
                        <a14:foregroundMark x1="65421" y1="13983" x2="65421" y2="13983"/>
                        <a14:foregroundMark x1="29907" y1="13559" x2="29907" y2="13559"/>
                        <a14:foregroundMark x1="83645" y1="38136" x2="83645" y2="38136"/>
                        <a14:foregroundMark x1="77103" y1="8475" x2="77103" y2="8475"/>
                        <a14:foregroundMark x1="24766" y1="7627" x2="24766" y2="7627"/>
                        <a14:foregroundMark x1="14953" y1="42373" x2="14953" y2="42373"/>
                        <a14:foregroundMark x1="22430" y1="54661" x2="22430" y2="54661"/>
                        <a14:foregroundMark x1="61215" y1="49576" x2="61215" y2="49576"/>
                        <a14:foregroundMark x1="89720" y1="10169" x2="89720" y2="10169"/>
                        <a14:foregroundMark x1="89720" y1="16949" x2="89720" y2="16949"/>
                        <a14:foregroundMark x1="41121" y1="27119" x2="41121" y2="27119"/>
                        <a14:foregroundMark x1="43458" y1="23729" x2="43458" y2="23729"/>
                        <a14:backgroundMark x1="38785" y1="22034" x2="38785" y2="22034"/>
                      </a14:backgroundRemoval>
                    </a14:imgEffect>
                  </a14:imgLayer>
                </a14:imgProps>
              </a:ext>
            </a:extLst>
          </a:blip>
          <a:stretch>
            <a:fillRect/>
          </a:stretch>
        </p:blipFill>
        <p:spPr>
          <a:xfrm>
            <a:off x="3657727" y="1449440"/>
            <a:ext cx="1325336" cy="1461586"/>
          </a:xfrm>
          <a:prstGeom prst="rect">
            <a:avLst/>
          </a:prstGeom>
        </p:spPr>
      </p:pic>
      <p:pic>
        <p:nvPicPr>
          <p:cNvPr id="8" name="Picture 7"/>
          <p:cNvPicPr>
            <a:picLocks noChangeAspect="1"/>
          </p:cNvPicPr>
          <p:nvPr/>
        </p:nvPicPr>
        <p:blipFill>
          <a:blip r:embed="rId9">
            <a:duotone>
              <a:schemeClr val="accent6">
                <a:shade val="45000"/>
                <a:satMod val="135000"/>
              </a:schemeClr>
              <a:prstClr val="white"/>
            </a:duotone>
            <a:extLst>
              <a:ext uri="{BEBA8EAE-BF5A-486C-A8C5-ECC9F3942E4B}">
                <a14:imgProps xmlns:a14="http://schemas.microsoft.com/office/drawing/2010/main">
                  <a14:imgLayer r:embed="rId10">
                    <a14:imgEffect>
                      <a14:backgroundRemoval t="0" b="97740" l="9825" r="97544">
                        <a14:foregroundMark x1="75789" y1="69492" x2="75789" y2="69492"/>
                        <a14:foregroundMark x1="77895" y1="88701" x2="77895" y2="88701"/>
                        <a14:foregroundMark x1="71228" y1="88701" x2="71228" y2="88701"/>
                        <a14:foregroundMark x1="71228" y1="12994" x2="71228" y2="12994"/>
                        <a14:foregroundMark x1="69123" y1="44068" x2="69123" y2="44068"/>
                        <a14:foregroundMark x1="43860" y1="31638" x2="43860" y2="31638"/>
                        <a14:foregroundMark x1="37895" y1="38418" x2="37895" y2="38418"/>
                        <a14:foregroundMark x1="62456" y1="48588" x2="62456" y2="48588"/>
                      </a14:backgroundRemoval>
                    </a14:imgEffect>
                  </a14:imgLayer>
                </a14:imgProps>
              </a:ext>
            </a:extLst>
          </a:blip>
          <a:stretch>
            <a:fillRect/>
          </a:stretch>
        </p:blipFill>
        <p:spPr>
          <a:xfrm>
            <a:off x="3382134" y="3748244"/>
            <a:ext cx="1876521" cy="1165418"/>
          </a:xfrm>
          <a:prstGeom prst="rect">
            <a:avLst/>
          </a:prstGeom>
        </p:spPr>
      </p:pic>
      <p:pic>
        <p:nvPicPr>
          <p:cNvPr id="10" name="Picture 9">
            <a:extLst>
              <a:ext uri="{FF2B5EF4-FFF2-40B4-BE49-F238E27FC236}">
                <a16:creationId xmlns:a16="http://schemas.microsoft.com/office/drawing/2014/main" id="{5F120269-D73A-4039-951F-64F3806CAE8D}"/>
              </a:ext>
            </a:extLst>
          </p:cNvPr>
          <p:cNvPicPr>
            <a:picLocks noChangeAspect="1"/>
          </p:cNvPicPr>
          <p:nvPr/>
        </p:nvPicPr>
        <p:blipFill>
          <a:blip r:embed="rId11">
            <a:duotone>
              <a:schemeClr val="bg2">
                <a:shade val="45000"/>
                <a:satMod val="135000"/>
              </a:schemeClr>
              <a:prstClr val="white"/>
            </a:duotone>
            <a:extLst>
              <a:ext uri="{BEBA8EAE-BF5A-486C-A8C5-ECC9F3942E4B}">
                <a14:imgProps xmlns:a14="http://schemas.microsoft.com/office/drawing/2010/main">
                  <a14:imgLayer r:embed="rId12">
                    <a14:imgEffect>
                      <a14:backgroundRemoval t="0" b="100000" l="0" r="100000"/>
                    </a14:imgEffect>
                  </a14:imgLayer>
                </a14:imgProps>
              </a:ext>
            </a:extLst>
          </a:blip>
          <a:stretch>
            <a:fillRect/>
          </a:stretch>
        </p:blipFill>
        <p:spPr>
          <a:xfrm>
            <a:off x="95894" y="1464256"/>
            <a:ext cx="1748860" cy="1431954"/>
          </a:xfrm>
          <a:prstGeom prst="rect">
            <a:avLst/>
          </a:prstGeom>
        </p:spPr>
      </p:pic>
      <p:sp>
        <p:nvSpPr>
          <p:cNvPr id="9" name="Rectangle 8">
            <a:extLst>
              <a:ext uri="{FF2B5EF4-FFF2-40B4-BE49-F238E27FC236}">
                <a16:creationId xmlns:a16="http://schemas.microsoft.com/office/drawing/2014/main" id="{E09B54BE-72AF-4951-BF04-9FD5588A42AA}"/>
              </a:ext>
            </a:extLst>
          </p:cNvPr>
          <p:cNvSpPr/>
          <p:nvPr/>
        </p:nvSpPr>
        <p:spPr>
          <a:xfrm>
            <a:off x="5908321" y="1666979"/>
            <a:ext cx="5548804" cy="3293209"/>
          </a:xfrm>
          <a:prstGeom prst="rect">
            <a:avLst/>
          </a:prstGeom>
        </p:spPr>
        <p:txBody>
          <a:bodyPr wrap="square">
            <a:spAutoFit/>
          </a:bodyPr>
          <a:lstStyle/>
          <a:p>
            <a:pPr algn="ctr"/>
            <a:r>
              <a:rPr lang="en-US" sz="2600" b="1" dirty="0"/>
              <a:t>“And I think that relationships are extremely important and when you build that trust with someone, they could tell you to ride this rocket ship to the moon and you believe that they have your child’s best interests at heart.  You genuinely believe that, that speaks volumes for me.” (Parent) </a:t>
            </a:r>
          </a:p>
        </p:txBody>
      </p:sp>
      <p:sp>
        <p:nvSpPr>
          <p:cNvPr id="11" name="Title 1">
            <a:extLst>
              <a:ext uri="{FF2B5EF4-FFF2-40B4-BE49-F238E27FC236}">
                <a16:creationId xmlns:a16="http://schemas.microsoft.com/office/drawing/2014/main" id="{5AD0CB84-0A43-440F-A0C5-99C422439776}"/>
              </a:ext>
            </a:extLst>
          </p:cNvPr>
          <p:cNvSpPr txBox="1">
            <a:spLocks/>
          </p:cNvSpPr>
          <p:nvPr/>
        </p:nvSpPr>
        <p:spPr>
          <a:xfrm>
            <a:off x="-63440" y="58511"/>
            <a:ext cx="10515600" cy="87044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t> PHYSICIANS</a:t>
            </a:r>
          </a:p>
        </p:txBody>
      </p:sp>
    </p:spTree>
    <p:extLst>
      <p:ext uri="{BB962C8B-B14F-4D97-AF65-F5344CB8AC3E}">
        <p14:creationId xmlns:p14="http://schemas.microsoft.com/office/powerpoint/2010/main" val="7051749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D0D2F9E4-44D6-402D-909F-6163B043B072}"/>
              </a:ext>
            </a:extLst>
          </p:cNvPr>
          <p:cNvSpPr txBox="1">
            <a:spLocks/>
          </p:cNvSpPr>
          <p:nvPr/>
        </p:nvSpPr>
        <p:spPr>
          <a:xfrm>
            <a:off x="19250" y="153253"/>
            <a:ext cx="11827309" cy="1450757"/>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b="1" dirty="0">
                <a:solidFill>
                  <a:schemeClr val="tx1"/>
                </a:solidFill>
              </a:rPr>
              <a:t>RECOMMENDATIONS TO RESEARCHERS</a:t>
            </a:r>
          </a:p>
        </p:txBody>
      </p:sp>
      <p:graphicFrame>
        <p:nvGraphicFramePr>
          <p:cNvPr id="2" name="Diagram 1"/>
          <p:cNvGraphicFramePr/>
          <p:nvPr>
            <p:extLst>
              <p:ext uri="{D42A27DB-BD31-4B8C-83A1-F6EECF244321}">
                <p14:modId xmlns:p14="http://schemas.microsoft.com/office/powerpoint/2010/main" val="3515366343"/>
              </p:ext>
            </p:extLst>
          </p:nvPr>
        </p:nvGraphicFramePr>
        <p:xfrm>
          <a:off x="-856974" y="812370"/>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Rectangle 2"/>
          <p:cNvSpPr/>
          <p:nvPr/>
        </p:nvSpPr>
        <p:spPr>
          <a:xfrm>
            <a:off x="6079787" y="812370"/>
            <a:ext cx="5301575" cy="5016758"/>
          </a:xfrm>
          <a:prstGeom prst="rect">
            <a:avLst/>
          </a:prstGeom>
        </p:spPr>
        <p:txBody>
          <a:bodyPr wrap="square">
            <a:spAutoFit/>
          </a:bodyPr>
          <a:lstStyle/>
          <a:p>
            <a:pPr algn="ctr"/>
            <a:r>
              <a:rPr lang="en-US" sz="2000" b="1" dirty="0">
                <a:ea typeface="Calibri" charset="0"/>
                <a:cs typeface="Calibri" charset="0"/>
              </a:rPr>
              <a:t>“Do what you can do. But maybe supporting and educating more community-based programs, being able to go into the communities...so that you can provide information, the pamphlets, the educational tools...so that the information is out there.” (Patient)</a:t>
            </a:r>
          </a:p>
          <a:p>
            <a:pPr algn="ctr"/>
            <a:endParaRPr lang="en-US" sz="2000" b="1" dirty="0">
              <a:ea typeface="Calibri" charset="0"/>
              <a:cs typeface="Calibri" charset="0"/>
            </a:endParaRPr>
          </a:p>
          <a:p>
            <a:pPr algn="ctr"/>
            <a:r>
              <a:rPr lang="en-US" sz="2000" b="1" dirty="0">
                <a:ea typeface="Calibri" charset="0"/>
                <a:cs typeface="Calibri" charset="0"/>
              </a:rPr>
              <a:t>“I think for me the education component of it is really big. Everybody who has sickle cell knows somebody with sickle cell...The more educated we are, the more powerful we become. And then we don’t have to worry about our community being underserved because they’ll be able to advocate for themselves...” (Parent)</a:t>
            </a:r>
            <a:br>
              <a:rPr lang="en-US" sz="2000" b="1" dirty="0">
                <a:latin typeface="Calibri" charset="0"/>
                <a:ea typeface="Calibri" charset="0"/>
                <a:cs typeface="Calibri" charset="0"/>
              </a:rPr>
            </a:br>
            <a:endParaRPr lang="en-US" sz="2000" b="1" dirty="0">
              <a:latin typeface="Calibri" charset="0"/>
              <a:ea typeface="Calibri" charset="0"/>
              <a:cs typeface="Calibri" charset="0"/>
            </a:endParaRPr>
          </a:p>
        </p:txBody>
      </p:sp>
    </p:spTree>
    <p:extLst>
      <p:ext uri="{BB962C8B-B14F-4D97-AF65-F5344CB8AC3E}">
        <p14:creationId xmlns:p14="http://schemas.microsoft.com/office/powerpoint/2010/main" val="88149052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D0D2F9E4-44D6-402D-909F-6163B043B072}"/>
              </a:ext>
            </a:extLst>
          </p:cNvPr>
          <p:cNvSpPr txBox="1">
            <a:spLocks/>
          </p:cNvSpPr>
          <p:nvPr/>
        </p:nvSpPr>
        <p:spPr>
          <a:xfrm>
            <a:off x="19250" y="153253"/>
            <a:ext cx="11827309" cy="1450757"/>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b="1" dirty="0">
                <a:solidFill>
                  <a:schemeClr val="tx1"/>
                </a:solidFill>
              </a:rPr>
              <a:t>RECOMMENDATIONS TO RESEARCHERS</a:t>
            </a:r>
          </a:p>
        </p:txBody>
      </p:sp>
      <p:graphicFrame>
        <p:nvGraphicFramePr>
          <p:cNvPr id="2" name="Diagram 1"/>
          <p:cNvGraphicFramePr/>
          <p:nvPr>
            <p:extLst>
              <p:ext uri="{D42A27DB-BD31-4B8C-83A1-F6EECF244321}">
                <p14:modId xmlns:p14="http://schemas.microsoft.com/office/powerpoint/2010/main" val="3003947130"/>
              </p:ext>
            </p:extLst>
          </p:nvPr>
        </p:nvGraphicFramePr>
        <p:xfrm>
          <a:off x="-856974" y="812370"/>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Rectangle 6"/>
          <p:cNvSpPr/>
          <p:nvPr/>
        </p:nvSpPr>
        <p:spPr>
          <a:xfrm>
            <a:off x="6551048" y="1136434"/>
            <a:ext cx="4479235" cy="4708981"/>
          </a:xfrm>
          <a:prstGeom prst="rect">
            <a:avLst/>
          </a:prstGeom>
        </p:spPr>
        <p:txBody>
          <a:bodyPr wrap="square">
            <a:spAutoFit/>
          </a:bodyPr>
          <a:lstStyle/>
          <a:p>
            <a:pPr algn="ctr"/>
            <a:r>
              <a:rPr lang="en-US" sz="2000" b="1" dirty="0">
                <a:latin typeface="Calibri" charset="0"/>
                <a:ea typeface="Calibri" charset="0"/>
                <a:cs typeface="Calibri" charset="0"/>
              </a:rPr>
              <a:t>“Dedicate the resources because we as a community, deserve it. Not because we are special but because it is a compelling scientific argument...Sickle cell should be the first...No excuses. We don’t have treatments. We have one treatment that is not the best – it is what we have. We have another one, which I am not really hearing much about.” (Parent) </a:t>
            </a:r>
          </a:p>
          <a:p>
            <a:pPr algn="ctr"/>
            <a:endParaRPr lang="en-US" sz="2000" b="1" dirty="0">
              <a:latin typeface="Calibri" charset="0"/>
              <a:ea typeface="Calibri" charset="0"/>
              <a:cs typeface="Calibri" charset="0"/>
            </a:endParaRPr>
          </a:p>
          <a:p>
            <a:pPr algn="ctr"/>
            <a:r>
              <a:rPr lang="en-US" sz="2000" b="1" dirty="0">
                <a:latin typeface="Calibri" charset="0"/>
                <a:ea typeface="Calibri" charset="0"/>
                <a:cs typeface="Calibri" charset="0"/>
              </a:rPr>
              <a:t>“Because if we could get rid of sickle-cell, that would be great... I don’t want us to be the lowest on the totem pole. I feel like we’ve been neglected when it comes to a lot of research...” (Patient)</a:t>
            </a:r>
          </a:p>
        </p:txBody>
      </p:sp>
    </p:spTree>
    <p:extLst>
      <p:ext uri="{BB962C8B-B14F-4D97-AF65-F5344CB8AC3E}">
        <p14:creationId xmlns:p14="http://schemas.microsoft.com/office/powerpoint/2010/main" val="82841583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D0D2F9E4-44D6-402D-909F-6163B043B072}"/>
              </a:ext>
            </a:extLst>
          </p:cNvPr>
          <p:cNvSpPr txBox="1">
            <a:spLocks/>
          </p:cNvSpPr>
          <p:nvPr/>
        </p:nvSpPr>
        <p:spPr>
          <a:xfrm>
            <a:off x="19250" y="153253"/>
            <a:ext cx="11827309" cy="1450757"/>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b="1" dirty="0">
                <a:solidFill>
                  <a:schemeClr val="tx1"/>
                </a:solidFill>
              </a:rPr>
              <a:t>RECOMMENDATIONS TO RESEARCHERS</a:t>
            </a:r>
          </a:p>
        </p:txBody>
      </p:sp>
      <p:graphicFrame>
        <p:nvGraphicFramePr>
          <p:cNvPr id="2" name="Diagram 1"/>
          <p:cNvGraphicFramePr/>
          <p:nvPr>
            <p:extLst>
              <p:ext uri="{D42A27DB-BD31-4B8C-83A1-F6EECF244321}">
                <p14:modId xmlns:p14="http://schemas.microsoft.com/office/powerpoint/2010/main" val="3547592830"/>
              </p:ext>
            </p:extLst>
          </p:nvPr>
        </p:nvGraphicFramePr>
        <p:xfrm>
          <a:off x="-617026" y="812370"/>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Rectangle 7"/>
          <p:cNvSpPr/>
          <p:nvPr/>
        </p:nvSpPr>
        <p:spPr>
          <a:xfrm>
            <a:off x="6649053" y="671120"/>
            <a:ext cx="4672883" cy="5293757"/>
          </a:xfrm>
          <a:prstGeom prst="rect">
            <a:avLst/>
          </a:prstGeom>
        </p:spPr>
        <p:txBody>
          <a:bodyPr wrap="square">
            <a:spAutoFit/>
          </a:bodyPr>
          <a:lstStyle/>
          <a:p>
            <a:pPr algn="ctr"/>
            <a:endParaRPr lang="en-US" sz="1900" b="1" dirty="0">
              <a:latin typeface="Calibri" charset="0"/>
              <a:ea typeface="Calibri" charset="0"/>
              <a:cs typeface="Calibri" charset="0"/>
            </a:endParaRPr>
          </a:p>
          <a:p>
            <a:pPr algn="ctr"/>
            <a:endParaRPr lang="en-US" sz="1900" b="1" dirty="0">
              <a:latin typeface="Calibri" charset="0"/>
              <a:ea typeface="Calibri" charset="0"/>
              <a:cs typeface="Calibri" charset="0"/>
            </a:endParaRPr>
          </a:p>
          <a:p>
            <a:pPr algn="ctr"/>
            <a:r>
              <a:rPr lang="en-US" sz="2000" b="1" dirty="0">
                <a:latin typeface="Calibri" charset="0"/>
                <a:ea typeface="Calibri" charset="0"/>
                <a:cs typeface="Calibri" charset="0"/>
              </a:rPr>
              <a:t>“Scientists and researchers should want to do this to help patients, to help people, to see them as people and not as science experiments...keep the patient first.” (Parent)</a:t>
            </a:r>
          </a:p>
          <a:p>
            <a:pPr algn="ctr"/>
            <a:endParaRPr lang="en-US" sz="2000" b="1" dirty="0">
              <a:latin typeface="Calibri" charset="0"/>
              <a:ea typeface="Calibri" charset="0"/>
              <a:cs typeface="Calibri" charset="0"/>
            </a:endParaRPr>
          </a:p>
          <a:p>
            <a:pPr algn="ctr"/>
            <a:endParaRPr lang="en-US" sz="2000" b="1" dirty="0">
              <a:latin typeface="Calibri" charset="0"/>
              <a:ea typeface="Calibri" charset="0"/>
              <a:cs typeface="Calibri" charset="0"/>
            </a:endParaRPr>
          </a:p>
          <a:p>
            <a:pPr algn="ctr"/>
            <a:r>
              <a:rPr lang="en-US" sz="2000" b="1" dirty="0">
                <a:latin typeface="Calibri" charset="0"/>
                <a:ea typeface="Calibri" charset="0"/>
                <a:cs typeface="Calibri" charset="0"/>
              </a:rPr>
              <a:t>“We need a seat at the table. When this clinical trial is going on and you’ve got the researchers...who are above in setting up protocols, setting up how it is going to work – advocacy, CBO, patient, medical researcher, people that have sickle cell, need to be involved in every aspect of the trial.” (Patient)</a:t>
            </a:r>
          </a:p>
        </p:txBody>
      </p:sp>
    </p:spTree>
    <p:extLst>
      <p:ext uri="{BB962C8B-B14F-4D97-AF65-F5344CB8AC3E}">
        <p14:creationId xmlns:p14="http://schemas.microsoft.com/office/powerpoint/2010/main" val="253920527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D0D2F9E4-44D6-402D-909F-6163B043B072}"/>
              </a:ext>
            </a:extLst>
          </p:cNvPr>
          <p:cNvSpPr txBox="1">
            <a:spLocks/>
          </p:cNvSpPr>
          <p:nvPr/>
        </p:nvSpPr>
        <p:spPr>
          <a:xfrm>
            <a:off x="19250" y="153253"/>
            <a:ext cx="11827309" cy="1450757"/>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b="1" dirty="0">
                <a:solidFill>
                  <a:schemeClr val="tx1"/>
                </a:solidFill>
              </a:rPr>
              <a:t>RECOMMENDATIONS TO RESEARCHERS</a:t>
            </a:r>
          </a:p>
        </p:txBody>
      </p:sp>
      <p:graphicFrame>
        <p:nvGraphicFramePr>
          <p:cNvPr id="2" name="Diagram 1"/>
          <p:cNvGraphicFramePr/>
          <p:nvPr>
            <p:extLst>
              <p:ext uri="{D42A27DB-BD31-4B8C-83A1-F6EECF244321}">
                <p14:modId xmlns:p14="http://schemas.microsoft.com/office/powerpoint/2010/main" val="2898291657"/>
              </p:ext>
            </p:extLst>
          </p:nvPr>
        </p:nvGraphicFramePr>
        <p:xfrm>
          <a:off x="-856974" y="812370"/>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Rectangle 9"/>
          <p:cNvSpPr/>
          <p:nvPr/>
        </p:nvSpPr>
        <p:spPr>
          <a:xfrm>
            <a:off x="6994187" y="943583"/>
            <a:ext cx="4515327" cy="5324535"/>
          </a:xfrm>
          <a:prstGeom prst="rect">
            <a:avLst/>
          </a:prstGeom>
        </p:spPr>
        <p:txBody>
          <a:bodyPr wrap="square">
            <a:spAutoFit/>
          </a:bodyPr>
          <a:lstStyle/>
          <a:p>
            <a:pPr algn="ctr"/>
            <a:r>
              <a:rPr lang="en-US" sz="2000" b="1" dirty="0">
                <a:latin typeface="Calibri" charset="0"/>
                <a:ea typeface="Calibri" charset="0"/>
                <a:cs typeface="Calibri" charset="0"/>
              </a:rPr>
              <a:t>“It should perhaps be set up a little bit different than what scientific communications have been before, which is all through these kinds of channels or journals or NYT science page. It should be on the talk shows and on more ordinary communication.” (Physician)</a:t>
            </a:r>
          </a:p>
          <a:p>
            <a:pPr algn="ctr"/>
            <a:endParaRPr lang="en-US" sz="2000" b="1" dirty="0">
              <a:latin typeface="Calibri" charset="0"/>
              <a:ea typeface="Calibri" charset="0"/>
              <a:cs typeface="Calibri" charset="0"/>
            </a:endParaRPr>
          </a:p>
          <a:p>
            <a:pPr algn="ctr"/>
            <a:r>
              <a:rPr lang="en-US" sz="2000" b="1" dirty="0">
                <a:latin typeface="Calibri" charset="0"/>
                <a:ea typeface="Calibri" charset="0"/>
                <a:cs typeface="Calibri" charset="0"/>
              </a:rPr>
              <a:t>“Make it accessible.  Not so hidden that you have to go through hoops and back doors to find it because oftentimes that is a problem. We know the research is out there. We know the information is out there. But accessing that information is sometimes very, very difficult.” (Parent) </a:t>
            </a:r>
          </a:p>
        </p:txBody>
      </p:sp>
    </p:spTree>
    <p:extLst>
      <p:ext uri="{BB962C8B-B14F-4D97-AF65-F5344CB8AC3E}">
        <p14:creationId xmlns:p14="http://schemas.microsoft.com/office/powerpoint/2010/main" val="112433784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p:cNvPicPr>
            <a:picLocks noChangeAspect="1"/>
          </p:cNvPicPr>
          <p:nvPr/>
        </p:nvPicPr>
        <p:blipFill>
          <a:blip r:embed="rId3"/>
          <a:stretch>
            <a:fillRect/>
          </a:stretch>
        </p:blipFill>
        <p:spPr>
          <a:xfrm>
            <a:off x="7200624" y="2972667"/>
            <a:ext cx="2603500" cy="1732511"/>
          </a:xfrm>
          <a:prstGeom prst="rect">
            <a:avLst/>
          </a:prstGeom>
        </p:spPr>
      </p:pic>
      <p:sp>
        <p:nvSpPr>
          <p:cNvPr id="16" name="Title 1">
            <a:extLst>
              <a:ext uri="{FF2B5EF4-FFF2-40B4-BE49-F238E27FC236}">
                <a16:creationId xmlns:a16="http://schemas.microsoft.com/office/drawing/2014/main" id="{D0D2F9E4-44D6-402D-909F-6163B043B072}"/>
              </a:ext>
            </a:extLst>
          </p:cNvPr>
          <p:cNvSpPr txBox="1">
            <a:spLocks/>
          </p:cNvSpPr>
          <p:nvPr/>
        </p:nvSpPr>
        <p:spPr>
          <a:xfrm>
            <a:off x="19250" y="153253"/>
            <a:ext cx="11827309" cy="1450757"/>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b="1" dirty="0">
                <a:solidFill>
                  <a:schemeClr val="tx1"/>
                </a:solidFill>
              </a:rPr>
              <a:t>EDUCATIONAL CONTENT AND    COMMUNICATION</a:t>
            </a:r>
          </a:p>
        </p:txBody>
      </p:sp>
      <p:sp>
        <p:nvSpPr>
          <p:cNvPr id="2" name="TextBox 1"/>
          <p:cNvSpPr txBox="1"/>
          <p:nvPr/>
        </p:nvSpPr>
        <p:spPr>
          <a:xfrm>
            <a:off x="159026" y="1437858"/>
            <a:ext cx="5976731" cy="492443"/>
          </a:xfrm>
          <a:prstGeom prst="rect">
            <a:avLst/>
          </a:prstGeom>
          <a:noFill/>
        </p:spPr>
        <p:txBody>
          <a:bodyPr wrap="square" rtlCol="0">
            <a:spAutoFit/>
          </a:bodyPr>
          <a:lstStyle/>
          <a:p>
            <a:r>
              <a:rPr lang="en-US" sz="2600" b="1" i="1" dirty="0"/>
              <a:t>What </a:t>
            </a:r>
            <a:r>
              <a:rPr lang="en-US" sz="2600" b="1" dirty="0"/>
              <a:t>should be communicated? </a:t>
            </a:r>
          </a:p>
        </p:txBody>
      </p:sp>
      <p:sp>
        <p:nvSpPr>
          <p:cNvPr id="9" name="TextBox 8"/>
          <p:cNvSpPr txBox="1"/>
          <p:nvPr/>
        </p:nvSpPr>
        <p:spPr>
          <a:xfrm>
            <a:off x="6215269" y="1437858"/>
            <a:ext cx="5976731" cy="492443"/>
          </a:xfrm>
          <a:prstGeom prst="rect">
            <a:avLst/>
          </a:prstGeom>
          <a:noFill/>
        </p:spPr>
        <p:txBody>
          <a:bodyPr wrap="square" rtlCol="0">
            <a:spAutoFit/>
          </a:bodyPr>
          <a:lstStyle/>
          <a:p>
            <a:r>
              <a:rPr lang="en-US" sz="2600" b="1" i="1" dirty="0"/>
              <a:t>How </a:t>
            </a:r>
            <a:r>
              <a:rPr lang="en-US" sz="2600" b="1" dirty="0"/>
              <a:t>should it be communicated? </a:t>
            </a:r>
          </a:p>
        </p:txBody>
      </p:sp>
      <p:pic>
        <p:nvPicPr>
          <p:cNvPr id="11" name="Picture 10"/>
          <p:cNvPicPr>
            <a:picLocks noChangeAspect="1"/>
          </p:cNvPicPr>
          <p:nvPr/>
        </p:nvPicPr>
        <p:blipFill>
          <a:blip r:embed="rId4"/>
          <a:stretch>
            <a:fillRect/>
          </a:stretch>
        </p:blipFill>
        <p:spPr>
          <a:xfrm>
            <a:off x="7739270" y="2463287"/>
            <a:ext cx="2603500" cy="509380"/>
          </a:xfrm>
          <a:prstGeom prst="rect">
            <a:avLst/>
          </a:prstGeom>
        </p:spPr>
      </p:pic>
      <p:pic>
        <p:nvPicPr>
          <p:cNvPr id="13" name="Picture 12"/>
          <p:cNvPicPr>
            <a:picLocks noChangeAspect="1"/>
          </p:cNvPicPr>
          <p:nvPr/>
        </p:nvPicPr>
        <p:blipFill>
          <a:blip r:embed="rId5">
            <a:extLst>
              <a:ext uri="{BEBA8EAE-BF5A-486C-A8C5-ECC9F3942E4B}">
                <a14:imgProps xmlns:a14="http://schemas.microsoft.com/office/drawing/2010/main">
                  <a14:imgLayer r:embed="rId6">
                    <a14:imgEffect>
                      <a14:backgroundRemoval t="9778" b="100000" l="0" r="100000">
                        <a14:foregroundMark x1="64000" y1="83111" x2="64000" y2="83111"/>
                        <a14:foregroundMark x1="64000" y1="83111" x2="64000" y2="83111"/>
                        <a14:foregroundMark x1="49778" y1="80444" x2="49778" y2="80444"/>
                        <a14:foregroundMark x1="42222" y1="85333" x2="42222" y2="85333"/>
                        <a14:foregroundMark x1="41778" y1="73333" x2="41778" y2="73333"/>
                        <a14:foregroundMark x1="27556" y1="84889" x2="27556" y2="84889"/>
                        <a14:foregroundMark x1="2667" y1="79111" x2="2667" y2="79111"/>
                        <a14:foregroundMark x1="81333" y1="82222" x2="81333" y2="82222"/>
                        <a14:foregroundMark x1="92889" y1="80444" x2="92889" y2="80444"/>
                      </a14:backgroundRemoval>
                    </a14:imgEffect>
                  </a14:imgLayer>
                </a14:imgProps>
              </a:ext>
            </a:extLst>
          </a:blip>
          <a:stretch>
            <a:fillRect/>
          </a:stretch>
        </p:blipFill>
        <p:spPr>
          <a:xfrm>
            <a:off x="5932904" y="1940240"/>
            <a:ext cx="2064854" cy="2064854"/>
          </a:xfrm>
          <a:prstGeom prst="rect">
            <a:avLst/>
          </a:prstGeom>
        </p:spPr>
      </p:pic>
      <p:pic>
        <p:nvPicPr>
          <p:cNvPr id="19" name="Picture 18"/>
          <p:cNvPicPr>
            <a:picLocks noChangeAspect="1"/>
          </p:cNvPicPr>
          <p:nvPr/>
        </p:nvPicPr>
        <p:blipFill>
          <a:blip r:embed="rId7"/>
          <a:stretch>
            <a:fillRect/>
          </a:stretch>
        </p:blipFill>
        <p:spPr>
          <a:xfrm>
            <a:off x="9368202" y="2972667"/>
            <a:ext cx="2478357" cy="1303136"/>
          </a:xfrm>
          <a:prstGeom prst="rect">
            <a:avLst/>
          </a:prstGeom>
        </p:spPr>
      </p:pic>
      <p:pic>
        <p:nvPicPr>
          <p:cNvPr id="21" name="Picture 20"/>
          <p:cNvPicPr>
            <a:picLocks noChangeAspect="1"/>
          </p:cNvPicPr>
          <p:nvPr/>
        </p:nvPicPr>
        <p:blipFill>
          <a:blip r:embed="rId8"/>
          <a:stretch>
            <a:fillRect/>
          </a:stretch>
        </p:blipFill>
        <p:spPr>
          <a:xfrm>
            <a:off x="6215269" y="4705178"/>
            <a:ext cx="5588000" cy="1447800"/>
          </a:xfrm>
          <a:prstGeom prst="rect">
            <a:avLst/>
          </a:prstGeom>
        </p:spPr>
      </p:pic>
      <p:sp>
        <p:nvSpPr>
          <p:cNvPr id="22" name="Content Placeholder 4">
            <a:extLst>
              <a:ext uri="{FF2B5EF4-FFF2-40B4-BE49-F238E27FC236}">
                <a16:creationId xmlns:a16="http://schemas.microsoft.com/office/drawing/2014/main" id="{78442DD1-5463-45D9-84EF-2770182112F6}"/>
              </a:ext>
            </a:extLst>
          </p:cNvPr>
          <p:cNvSpPr txBox="1">
            <a:spLocks/>
          </p:cNvSpPr>
          <p:nvPr/>
        </p:nvSpPr>
        <p:spPr>
          <a:xfrm>
            <a:off x="159026" y="2014744"/>
            <a:ext cx="4713136" cy="3843131"/>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200" dirty="0"/>
              <a:t>Requirements of participation </a:t>
            </a:r>
          </a:p>
          <a:p>
            <a:pPr lvl="1"/>
            <a:r>
              <a:rPr lang="en-US" sz="1800" dirty="0"/>
              <a:t>Selection Criteria</a:t>
            </a:r>
          </a:p>
          <a:p>
            <a:pPr lvl="1"/>
            <a:r>
              <a:rPr lang="en-US" sz="1800" dirty="0"/>
              <a:t>Inter-Patient Variability </a:t>
            </a:r>
          </a:p>
          <a:p>
            <a:pPr lvl="1"/>
            <a:r>
              <a:rPr lang="en-US" sz="1800" dirty="0"/>
              <a:t>What Does Involvement Look Like</a:t>
            </a:r>
          </a:p>
          <a:p>
            <a:r>
              <a:rPr lang="en-US" sz="2200" dirty="0"/>
              <a:t>Details on the procedure specifics </a:t>
            </a:r>
          </a:p>
          <a:p>
            <a:pPr lvl="1"/>
            <a:r>
              <a:rPr lang="en-US" sz="1800" dirty="0"/>
              <a:t>Risks vs. Benefits</a:t>
            </a:r>
          </a:p>
          <a:p>
            <a:pPr lvl="1"/>
            <a:r>
              <a:rPr lang="en-US" sz="1800" dirty="0"/>
              <a:t>Explain </a:t>
            </a:r>
            <a:r>
              <a:rPr lang="en-US" sz="1800" i="1" u="sng" dirty="0"/>
              <a:t>how</a:t>
            </a:r>
            <a:r>
              <a:rPr lang="en-US" sz="1800" dirty="0"/>
              <a:t> Gene Editing Works</a:t>
            </a:r>
          </a:p>
          <a:p>
            <a:r>
              <a:rPr lang="en-US" sz="2200" dirty="0"/>
              <a:t>Comparison of Gene Therapy to BMT and other pre-existing options</a:t>
            </a:r>
          </a:p>
          <a:p>
            <a:r>
              <a:rPr lang="en-US" sz="2200" dirty="0"/>
              <a:t>Breakdown of Previous Research Conducted and Results from Research</a:t>
            </a:r>
          </a:p>
          <a:p>
            <a:endParaRPr lang="en-US" sz="2200" dirty="0"/>
          </a:p>
          <a:p>
            <a:endParaRPr lang="en-US" sz="2200" dirty="0"/>
          </a:p>
          <a:p>
            <a:endParaRPr lang="en-US" sz="2200" dirty="0"/>
          </a:p>
        </p:txBody>
      </p:sp>
    </p:spTree>
    <p:extLst>
      <p:ext uri="{BB962C8B-B14F-4D97-AF65-F5344CB8AC3E}">
        <p14:creationId xmlns:p14="http://schemas.microsoft.com/office/powerpoint/2010/main" val="1422559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22">
                                            <p:txEl>
                                              <p:pRg st="0" end="0"/>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22">
                                            <p:txEl>
                                              <p:pRg st="1" end="1"/>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22">
                                            <p:txEl>
                                              <p:pRg st="2" end="2"/>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22">
                                            <p:txEl>
                                              <p:pRg st="3" end="3"/>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22">
                                            <p:txEl>
                                              <p:pRg st="4" end="4"/>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22">
                                            <p:txEl>
                                              <p:pRg st="5" end="5"/>
                                            </p:txEl>
                                          </p:spTgt>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22">
                                            <p:txEl>
                                              <p:pRg st="6" end="6"/>
                                            </p:txEl>
                                          </p:spTgt>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22">
                                            <p:txEl>
                                              <p:pRg st="7" end="7"/>
                                            </p:txEl>
                                          </p:spTgt>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nodeType="clickEffect">
                                  <p:stCondLst>
                                    <p:cond delay="0"/>
                                  </p:stCondLst>
                                  <p:childTnLst>
                                    <p:set>
                                      <p:cBhvr>
                                        <p:cTn id="43" dur="1" fill="hold">
                                          <p:stCondLst>
                                            <p:cond delay="0"/>
                                          </p:stCondLst>
                                        </p:cTn>
                                        <p:tgtEl>
                                          <p:spTgt spid="22">
                                            <p:txEl>
                                              <p:pRg st="8" end="8"/>
                                            </p:txEl>
                                          </p:spTgt>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9" presetClass="entr" presetSubtype="0" fill="hold" grpId="0" nodeType="click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dissolve">
                                      <p:cBhvr>
                                        <p:cTn id="48" dur="500"/>
                                        <p:tgtEl>
                                          <p:spTgt spid="9"/>
                                        </p:tgtEl>
                                      </p:cBhvr>
                                    </p:animEffec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13"/>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11"/>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17"/>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19"/>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p:cNvSpPr txBox="1"/>
          <p:nvPr/>
        </p:nvSpPr>
        <p:spPr>
          <a:xfrm>
            <a:off x="4383649" y="2417034"/>
            <a:ext cx="2051824" cy="276999"/>
          </a:xfrm>
          <a:prstGeom prst="rect">
            <a:avLst/>
          </a:prstGeom>
          <a:noFill/>
        </p:spPr>
        <p:txBody>
          <a:bodyPr wrap="square" rtlCol="0">
            <a:spAutoFit/>
          </a:bodyPr>
          <a:lstStyle/>
          <a:p>
            <a:r>
              <a:rPr lang="en-US" sz="1200" b="1" dirty="0">
                <a:solidFill>
                  <a:schemeClr val="bg1"/>
                </a:solidFill>
                <a:latin typeface="Arial" charset="0"/>
                <a:ea typeface="Arial" charset="0"/>
                <a:cs typeface="Arial" charset="0"/>
              </a:rPr>
              <a:t>N= 41</a:t>
            </a:r>
          </a:p>
        </p:txBody>
      </p:sp>
      <p:sp>
        <p:nvSpPr>
          <p:cNvPr id="22" name="TextBox 21"/>
          <p:cNvSpPr txBox="1"/>
          <p:nvPr/>
        </p:nvSpPr>
        <p:spPr>
          <a:xfrm>
            <a:off x="10296378" y="2400414"/>
            <a:ext cx="2051824" cy="276999"/>
          </a:xfrm>
          <a:prstGeom prst="rect">
            <a:avLst/>
          </a:prstGeom>
          <a:noFill/>
        </p:spPr>
        <p:txBody>
          <a:bodyPr wrap="square" rtlCol="0">
            <a:spAutoFit/>
          </a:bodyPr>
          <a:lstStyle/>
          <a:p>
            <a:r>
              <a:rPr lang="en-US" sz="1200" b="1" dirty="0">
                <a:solidFill>
                  <a:schemeClr val="bg1"/>
                </a:solidFill>
                <a:latin typeface="Arial" charset="0"/>
                <a:ea typeface="Arial" charset="0"/>
                <a:cs typeface="Arial" charset="0"/>
              </a:rPr>
              <a:t>N= 36</a:t>
            </a:r>
          </a:p>
        </p:txBody>
      </p:sp>
      <p:sp>
        <p:nvSpPr>
          <p:cNvPr id="26" name="TextBox 25"/>
          <p:cNvSpPr txBox="1"/>
          <p:nvPr/>
        </p:nvSpPr>
        <p:spPr>
          <a:xfrm>
            <a:off x="58950" y="5289282"/>
            <a:ext cx="8979246" cy="461665"/>
          </a:xfrm>
          <a:prstGeom prst="rect">
            <a:avLst/>
          </a:prstGeom>
          <a:noFill/>
        </p:spPr>
        <p:txBody>
          <a:bodyPr wrap="square" rtlCol="0">
            <a:spAutoFit/>
          </a:bodyPr>
          <a:lstStyle/>
          <a:p>
            <a:r>
              <a:rPr lang="en-US" sz="1200" dirty="0">
                <a:ea typeface="Book Antiqua" charset="0"/>
                <a:cs typeface="Book Antiqua" charset="0"/>
              </a:rPr>
              <a:t>*Chi-square and Fisher’s exact test statistical analyses revealed that prior participation in clinical research is independent of the   education levels, age, religiosity, spirituality, and illness perception of participants in our study </a:t>
            </a:r>
          </a:p>
        </p:txBody>
      </p:sp>
      <p:sp>
        <p:nvSpPr>
          <p:cNvPr id="28" name="Title 1">
            <a:extLst>
              <a:ext uri="{FF2B5EF4-FFF2-40B4-BE49-F238E27FC236}">
                <a16:creationId xmlns:a16="http://schemas.microsoft.com/office/drawing/2014/main" id="{89905337-0CE3-4351-9DD6-6A3486077C0D}"/>
              </a:ext>
            </a:extLst>
          </p:cNvPr>
          <p:cNvSpPr txBox="1">
            <a:spLocks/>
          </p:cNvSpPr>
          <p:nvPr/>
        </p:nvSpPr>
        <p:spPr>
          <a:xfrm>
            <a:off x="58950" y="77708"/>
            <a:ext cx="11827309" cy="1450757"/>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b="1" dirty="0">
                <a:solidFill>
                  <a:schemeClr val="tx1"/>
                </a:solidFill>
              </a:rPr>
              <a:t>SURVEY RESULTS</a:t>
            </a:r>
            <a:endParaRPr lang="en-US" sz="3600" i="1" dirty="0">
              <a:solidFill>
                <a:schemeClr val="tx1"/>
              </a:solidFill>
            </a:endParaRPr>
          </a:p>
        </p:txBody>
      </p:sp>
      <p:graphicFrame>
        <p:nvGraphicFramePr>
          <p:cNvPr id="29" name="Chart 28">
            <a:extLst>
              <a:ext uri="{FF2B5EF4-FFF2-40B4-BE49-F238E27FC236}">
                <a16:creationId xmlns:a16="http://schemas.microsoft.com/office/drawing/2014/main" id="{6428B250-E70B-41D6-8055-596C37FE8D43}"/>
              </a:ext>
            </a:extLst>
          </p:cNvPr>
          <p:cNvGraphicFramePr>
            <a:graphicFrameLocks/>
          </p:cNvGraphicFramePr>
          <p:nvPr>
            <p:extLst>
              <p:ext uri="{D42A27DB-BD31-4B8C-83A1-F6EECF244321}">
                <p14:modId xmlns:p14="http://schemas.microsoft.com/office/powerpoint/2010/main" val="2673149289"/>
              </p:ext>
            </p:extLst>
          </p:nvPr>
        </p:nvGraphicFramePr>
        <p:xfrm>
          <a:off x="209833" y="1197662"/>
          <a:ext cx="4273405" cy="347593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0" name="Chart 29">
            <a:extLst>
              <a:ext uri="{FF2B5EF4-FFF2-40B4-BE49-F238E27FC236}">
                <a16:creationId xmlns:a16="http://schemas.microsoft.com/office/drawing/2014/main" id="{07C701B6-FC9F-45FA-8E63-B4CA8EAD1C4C}"/>
              </a:ext>
            </a:extLst>
          </p:cNvPr>
          <p:cNvGraphicFramePr>
            <a:graphicFrameLocks/>
          </p:cNvGraphicFramePr>
          <p:nvPr>
            <p:extLst>
              <p:ext uri="{D42A27DB-BD31-4B8C-83A1-F6EECF244321}">
                <p14:modId xmlns:p14="http://schemas.microsoft.com/office/powerpoint/2010/main" val="2776352987"/>
              </p:ext>
            </p:extLst>
          </p:nvPr>
        </p:nvGraphicFramePr>
        <p:xfrm>
          <a:off x="2656427" y="1155055"/>
          <a:ext cx="5706629" cy="3518545"/>
        </p:xfrm>
        <a:graphic>
          <a:graphicData uri="http://schemas.openxmlformats.org/drawingml/2006/chart">
            <c:chart xmlns:c="http://schemas.openxmlformats.org/drawingml/2006/chart" xmlns:r="http://schemas.openxmlformats.org/officeDocument/2006/relationships" r:id="rId3"/>
          </a:graphicData>
        </a:graphic>
      </p:graphicFrame>
      <p:sp>
        <p:nvSpPr>
          <p:cNvPr id="31" name="Title 1">
            <a:extLst>
              <a:ext uri="{FF2B5EF4-FFF2-40B4-BE49-F238E27FC236}">
                <a16:creationId xmlns:a16="http://schemas.microsoft.com/office/drawing/2014/main" id="{572CC667-CD91-436B-8D9F-821C9E9EDB39}"/>
              </a:ext>
            </a:extLst>
          </p:cNvPr>
          <p:cNvSpPr txBox="1">
            <a:spLocks/>
          </p:cNvSpPr>
          <p:nvPr/>
        </p:nvSpPr>
        <p:spPr>
          <a:xfrm>
            <a:off x="7420742" y="1740127"/>
            <a:ext cx="3951105" cy="1450757"/>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n-US" b="1" dirty="0">
                <a:solidFill>
                  <a:schemeClr val="tx1"/>
                </a:solidFill>
              </a:rPr>
              <a:t>Have you previously participated in a clinical trial? </a:t>
            </a:r>
          </a:p>
        </p:txBody>
      </p:sp>
    </p:spTree>
    <p:extLst>
      <p:ext uri="{BB962C8B-B14F-4D97-AF65-F5344CB8AC3E}">
        <p14:creationId xmlns:p14="http://schemas.microsoft.com/office/powerpoint/2010/main" val="103212357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cx2="http://schemas.microsoft.com/office/drawing/2015/10/21/chartex">
        <mc:Choice Requires="cx2">
          <p:graphicFrame>
            <p:nvGraphicFramePr>
              <p:cNvPr id="2" name="Chart 1">
                <a:extLst>
                  <a:ext uri="{FF2B5EF4-FFF2-40B4-BE49-F238E27FC236}">
                    <a16:creationId xmlns:a16="http://schemas.microsoft.com/office/drawing/2014/main" id="{0A44D2D0-7428-418E-B934-A654C127C132}"/>
                  </a:ext>
                </a:extLst>
              </p:cNvPr>
              <p:cNvGraphicFramePr/>
              <p:nvPr>
                <p:extLst>
                  <p:ext uri="{D42A27DB-BD31-4B8C-83A1-F6EECF244321}">
                    <p14:modId xmlns:p14="http://schemas.microsoft.com/office/powerpoint/2010/main" val="4157436677"/>
                  </p:ext>
                </p:extLst>
              </p:nvPr>
            </p:nvGraphicFramePr>
            <p:xfrm>
              <a:off x="2081812" y="1499551"/>
              <a:ext cx="8550519" cy="4696968"/>
            </p:xfrm>
            <a:graphic>
              <a:graphicData uri="http://schemas.microsoft.com/office/drawing/2014/chartex">
                <cx:chart xmlns:cx="http://schemas.microsoft.com/office/drawing/2014/chartex" xmlns:r="http://schemas.openxmlformats.org/officeDocument/2006/relationships" r:id="rId2"/>
              </a:graphicData>
            </a:graphic>
          </p:graphicFrame>
        </mc:Choice>
        <mc:Fallback xmlns="">
          <p:pic>
            <p:nvPicPr>
              <p:cNvPr id="2" name="Chart 1">
                <a:extLst>
                  <a:ext uri="{FF2B5EF4-FFF2-40B4-BE49-F238E27FC236}">
                    <a16:creationId xmlns:a16="http://schemas.microsoft.com/office/drawing/2014/main" id="{0A44D2D0-7428-418E-B934-A654C127C132}"/>
                  </a:ext>
                </a:extLst>
              </p:cNvPr>
              <p:cNvPicPr>
                <a:picLocks noGrp="1" noRot="1" noChangeAspect="1" noMove="1" noResize="1" noEditPoints="1" noAdjustHandles="1" noChangeArrowheads="1" noChangeShapeType="1"/>
              </p:cNvPicPr>
              <p:nvPr/>
            </p:nvPicPr>
            <p:blipFill>
              <a:blip r:embed="rId3"/>
              <a:stretch>
                <a:fillRect/>
              </a:stretch>
            </p:blipFill>
            <p:spPr>
              <a:xfrm>
                <a:off x="2081812" y="1499551"/>
                <a:ext cx="8550519" cy="4696968"/>
              </a:xfrm>
              <a:prstGeom prst="rect">
                <a:avLst/>
              </a:prstGeom>
            </p:spPr>
          </p:pic>
        </mc:Fallback>
      </mc:AlternateContent>
      <p:sp>
        <p:nvSpPr>
          <p:cNvPr id="4" name="Title 1">
            <a:extLst>
              <a:ext uri="{FF2B5EF4-FFF2-40B4-BE49-F238E27FC236}">
                <a16:creationId xmlns:a16="http://schemas.microsoft.com/office/drawing/2014/main" id="{543C7918-92F8-4C15-9827-401F373EEF32}"/>
              </a:ext>
            </a:extLst>
          </p:cNvPr>
          <p:cNvSpPr txBox="1">
            <a:spLocks/>
          </p:cNvSpPr>
          <p:nvPr/>
        </p:nvSpPr>
        <p:spPr>
          <a:xfrm>
            <a:off x="58950" y="77708"/>
            <a:ext cx="11827309" cy="1450757"/>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b="1" dirty="0">
                <a:solidFill>
                  <a:schemeClr val="tx1"/>
                </a:solidFill>
              </a:rPr>
              <a:t>SURVEY RESULTS </a:t>
            </a:r>
          </a:p>
        </p:txBody>
      </p:sp>
      <p:sp>
        <p:nvSpPr>
          <p:cNvPr id="3" name="TextBox 2">
            <a:extLst>
              <a:ext uri="{FF2B5EF4-FFF2-40B4-BE49-F238E27FC236}">
                <a16:creationId xmlns:a16="http://schemas.microsoft.com/office/drawing/2014/main" id="{0F6F7AD5-59DC-4BA4-AA95-10043BBB2DF8}"/>
              </a:ext>
            </a:extLst>
          </p:cNvPr>
          <p:cNvSpPr txBox="1"/>
          <p:nvPr/>
        </p:nvSpPr>
        <p:spPr>
          <a:xfrm>
            <a:off x="2081813" y="803086"/>
            <a:ext cx="8139394" cy="707886"/>
          </a:xfrm>
          <a:prstGeom prst="rect">
            <a:avLst/>
          </a:prstGeom>
          <a:noFill/>
        </p:spPr>
        <p:txBody>
          <a:bodyPr wrap="square" rtlCol="0">
            <a:spAutoFit/>
          </a:bodyPr>
          <a:lstStyle/>
          <a:p>
            <a:pPr algn="ctr"/>
            <a:r>
              <a:rPr lang="en-US" sz="2000" b="1" dirty="0"/>
              <a:t>Reasons FOR Prior Participation in Clinical Trial Research</a:t>
            </a:r>
          </a:p>
          <a:p>
            <a:pPr algn="ctr"/>
            <a:r>
              <a:rPr lang="en-US" sz="2000" b="1" dirty="0"/>
              <a:t> (% of Patients and Parents)</a:t>
            </a:r>
          </a:p>
        </p:txBody>
      </p:sp>
    </p:spTree>
    <p:extLst>
      <p:ext uri="{BB962C8B-B14F-4D97-AF65-F5344CB8AC3E}">
        <p14:creationId xmlns:p14="http://schemas.microsoft.com/office/powerpoint/2010/main" val="150827946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43C7918-92F8-4C15-9827-401F373EEF32}"/>
              </a:ext>
            </a:extLst>
          </p:cNvPr>
          <p:cNvSpPr txBox="1">
            <a:spLocks/>
          </p:cNvSpPr>
          <p:nvPr/>
        </p:nvSpPr>
        <p:spPr>
          <a:xfrm>
            <a:off x="58950" y="77708"/>
            <a:ext cx="11827309" cy="1450757"/>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b="1" dirty="0">
                <a:solidFill>
                  <a:schemeClr val="tx1"/>
                </a:solidFill>
              </a:rPr>
              <a:t>SURVEY RESULTS</a:t>
            </a:r>
          </a:p>
        </p:txBody>
      </p:sp>
      <mc:AlternateContent xmlns:mc="http://schemas.openxmlformats.org/markup-compatibility/2006" xmlns:cx2="http://schemas.microsoft.com/office/drawing/2015/10/21/chartex">
        <mc:Choice Requires="cx2">
          <p:graphicFrame>
            <p:nvGraphicFramePr>
              <p:cNvPr id="5" name="Chart 4">
                <a:extLst>
                  <a:ext uri="{FF2B5EF4-FFF2-40B4-BE49-F238E27FC236}">
                    <a16:creationId xmlns:a16="http://schemas.microsoft.com/office/drawing/2014/main" id="{256FDD09-0135-4277-9A6D-8D16FB3E1CD1}"/>
                  </a:ext>
                </a:extLst>
              </p:cNvPr>
              <p:cNvGraphicFramePr/>
              <p:nvPr>
                <p:extLst>
                  <p:ext uri="{D42A27DB-BD31-4B8C-83A1-F6EECF244321}">
                    <p14:modId xmlns:p14="http://schemas.microsoft.com/office/powerpoint/2010/main" val="4095320503"/>
                  </p:ext>
                </p:extLst>
              </p:nvPr>
            </p:nvGraphicFramePr>
            <p:xfrm>
              <a:off x="1663430" y="1293779"/>
              <a:ext cx="8745166" cy="4786008"/>
            </p:xfrm>
            <a:graphic>
              <a:graphicData uri="http://schemas.microsoft.com/office/drawing/2014/chartex">
                <cx:chart xmlns:cx="http://schemas.microsoft.com/office/drawing/2014/chartex" xmlns:r="http://schemas.openxmlformats.org/officeDocument/2006/relationships" r:id="rId2"/>
              </a:graphicData>
            </a:graphic>
          </p:graphicFrame>
        </mc:Choice>
        <mc:Fallback xmlns="">
          <p:pic>
            <p:nvPicPr>
              <p:cNvPr id="5" name="Chart 4">
                <a:extLst>
                  <a:ext uri="{FF2B5EF4-FFF2-40B4-BE49-F238E27FC236}">
                    <a16:creationId xmlns:a16="http://schemas.microsoft.com/office/drawing/2014/main" id="{256FDD09-0135-4277-9A6D-8D16FB3E1CD1}"/>
                  </a:ext>
                </a:extLst>
              </p:cNvPr>
              <p:cNvPicPr>
                <a:picLocks noGrp="1" noRot="1" noChangeAspect="1" noMove="1" noResize="1" noEditPoints="1" noAdjustHandles="1" noChangeArrowheads="1" noChangeShapeType="1"/>
              </p:cNvPicPr>
              <p:nvPr/>
            </p:nvPicPr>
            <p:blipFill>
              <a:blip r:embed="rId3"/>
              <a:stretch>
                <a:fillRect/>
              </a:stretch>
            </p:blipFill>
            <p:spPr>
              <a:xfrm>
                <a:off x="1663430" y="1293779"/>
                <a:ext cx="8745166" cy="4786008"/>
              </a:xfrm>
              <a:prstGeom prst="rect">
                <a:avLst/>
              </a:prstGeom>
            </p:spPr>
          </p:pic>
        </mc:Fallback>
      </mc:AlternateContent>
      <p:sp>
        <p:nvSpPr>
          <p:cNvPr id="6" name="TextBox 5">
            <a:extLst>
              <a:ext uri="{FF2B5EF4-FFF2-40B4-BE49-F238E27FC236}">
                <a16:creationId xmlns:a16="http://schemas.microsoft.com/office/drawing/2014/main" id="{1B65CDCC-D36C-45BB-83ED-0948CA108B94}"/>
              </a:ext>
            </a:extLst>
          </p:cNvPr>
          <p:cNvSpPr txBox="1"/>
          <p:nvPr/>
        </p:nvSpPr>
        <p:spPr>
          <a:xfrm>
            <a:off x="2188722" y="583660"/>
            <a:ext cx="7979477" cy="707886"/>
          </a:xfrm>
          <a:prstGeom prst="rect">
            <a:avLst/>
          </a:prstGeom>
          <a:noFill/>
        </p:spPr>
        <p:txBody>
          <a:bodyPr wrap="square" rtlCol="0">
            <a:spAutoFit/>
          </a:bodyPr>
          <a:lstStyle/>
          <a:p>
            <a:pPr algn="ctr"/>
            <a:r>
              <a:rPr lang="en-US" sz="2000" b="1" dirty="0"/>
              <a:t>Reasons AGAINST Prior Participation in Clinical Trial Research</a:t>
            </a:r>
          </a:p>
          <a:p>
            <a:pPr algn="ctr"/>
            <a:r>
              <a:rPr lang="en-US" sz="2000" b="1" dirty="0"/>
              <a:t> (% of Patients and Parents)</a:t>
            </a:r>
          </a:p>
        </p:txBody>
      </p:sp>
    </p:spTree>
    <p:extLst>
      <p:ext uri="{BB962C8B-B14F-4D97-AF65-F5344CB8AC3E}">
        <p14:creationId xmlns:p14="http://schemas.microsoft.com/office/powerpoint/2010/main" val="48217494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FD2A028E-09F5-41F6-80A3-0E0356E209CE}"/>
              </a:ext>
            </a:extLst>
          </p:cNvPr>
          <p:cNvSpPr txBox="1">
            <a:spLocks/>
          </p:cNvSpPr>
          <p:nvPr/>
        </p:nvSpPr>
        <p:spPr>
          <a:xfrm>
            <a:off x="58950" y="77708"/>
            <a:ext cx="11827309" cy="1450757"/>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b="1" dirty="0">
                <a:solidFill>
                  <a:schemeClr val="tx1"/>
                </a:solidFill>
              </a:rPr>
              <a:t>SURVEY RESULTS </a:t>
            </a:r>
            <a:endParaRPr lang="en-US" sz="2800" b="1" i="1" dirty="0">
              <a:solidFill>
                <a:schemeClr val="tx1"/>
              </a:solidFill>
            </a:endParaRPr>
          </a:p>
        </p:txBody>
      </p:sp>
      <p:graphicFrame>
        <p:nvGraphicFramePr>
          <p:cNvPr id="5" name="Chart 4">
            <a:extLst>
              <a:ext uri="{FF2B5EF4-FFF2-40B4-BE49-F238E27FC236}">
                <a16:creationId xmlns:a16="http://schemas.microsoft.com/office/drawing/2014/main" id="{FA5527F6-2D2E-4753-8850-D7DA31D0D05A}"/>
              </a:ext>
            </a:extLst>
          </p:cNvPr>
          <p:cNvGraphicFramePr>
            <a:graphicFrameLocks/>
          </p:cNvGraphicFramePr>
          <p:nvPr>
            <p:extLst>
              <p:ext uri="{D42A27DB-BD31-4B8C-83A1-F6EECF244321}">
                <p14:modId xmlns:p14="http://schemas.microsoft.com/office/powerpoint/2010/main" val="2986082379"/>
              </p:ext>
            </p:extLst>
          </p:nvPr>
        </p:nvGraphicFramePr>
        <p:xfrm>
          <a:off x="1749286" y="911571"/>
          <a:ext cx="8322365" cy="4740481"/>
        </p:xfrm>
        <a:graphic>
          <a:graphicData uri="http://schemas.openxmlformats.org/drawingml/2006/chart">
            <c:chart xmlns:c="http://schemas.openxmlformats.org/drawingml/2006/chart" xmlns:r="http://schemas.openxmlformats.org/officeDocument/2006/relationships" r:id="rId2"/>
          </a:graphicData>
        </a:graphic>
      </p:graphicFrame>
      <p:sp>
        <p:nvSpPr>
          <p:cNvPr id="9" name="Rectangle 8">
            <a:extLst>
              <a:ext uri="{FF2B5EF4-FFF2-40B4-BE49-F238E27FC236}">
                <a16:creationId xmlns:a16="http://schemas.microsoft.com/office/drawing/2014/main" id="{C8559555-4DEA-42CA-89E3-717B2670DED2}"/>
              </a:ext>
            </a:extLst>
          </p:cNvPr>
          <p:cNvSpPr/>
          <p:nvPr/>
        </p:nvSpPr>
        <p:spPr>
          <a:xfrm>
            <a:off x="1693359" y="5706276"/>
            <a:ext cx="7846980" cy="415498"/>
          </a:xfrm>
          <a:prstGeom prst="rect">
            <a:avLst/>
          </a:prstGeom>
        </p:spPr>
        <p:txBody>
          <a:bodyPr wrap="square">
            <a:spAutoFit/>
          </a:bodyPr>
          <a:lstStyle/>
          <a:p>
            <a:r>
              <a:rPr lang="en-US" sz="1050" dirty="0"/>
              <a:t>Adapted from Kim, et al. Sham Surgery Controls in Parkinson Disease Clinical Trials: Views of Participants. </a:t>
            </a:r>
            <a:r>
              <a:rPr lang="en-US" sz="1050" i="1" dirty="0"/>
              <a:t>Mov Disord. </a:t>
            </a:r>
            <a:r>
              <a:rPr lang="en-US" sz="1050" dirty="0"/>
              <a:t>2012;27(11):1461-1465. doi:10.1002/mds.25155.C</a:t>
            </a:r>
          </a:p>
        </p:txBody>
      </p:sp>
    </p:spTree>
    <p:extLst>
      <p:ext uri="{BB962C8B-B14F-4D97-AF65-F5344CB8AC3E}">
        <p14:creationId xmlns:p14="http://schemas.microsoft.com/office/powerpoint/2010/main" val="33250584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329F45E3-C125-49F5-863F-3F771273B79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15">
            <a:extLst>
              <a:ext uri="{FF2B5EF4-FFF2-40B4-BE49-F238E27FC236}">
                <a16:creationId xmlns:a16="http://schemas.microsoft.com/office/drawing/2014/main" id="{F23C6175-7110-4DB0-BEA4-FC1D293020B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8" name="Straight Connector 17">
            <a:extLst>
              <a:ext uri="{FF2B5EF4-FFF2-40B4-BE49-F238E27FC236}">
                <a16:creationId xmlns:a16="http://schemas.microsoft.com/office/drawing/2014/main" id="{044DF19B-511F-4F07-A7AD-1A010C6BFCB2}"/>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20" name="Rectangle 19">
            <a:extLst>
              <a:ext uri="{FF2B5EF4-FFF2-40B4-BE49-F238E27FC236}">
                <a16:creationId xmlns:a16="http://schemas.microsoft.com/office/drawing/2014/main" id="{0724FDC1-874F-49E1-900A-DA24B8B4C8C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16B80D80-3E25-4F1E-A644-0B25A4A4677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7613486" y="0"/>
            <a:ext cx="4584734"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1" name="Rectangle 23">
            <a:extLst>
              <a:ext uri="{FF2B5EF4-FFF2-40B4-BE49-F238E27FC236}">
                <a16:creationId xmlns:a16="http://schemas.microsoft.com/office/drawing/2014/main" id="{24F72022-6F95-4DE4-A0A2-B5AD478419C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6906"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Content Placeholder 2"/>
          <p:cNvSpPr txBox="1">
            <a:spLocks/>
          </p:cNvSpPr>
          <p:nvPr/>
        </p:nvSpPr>
        <p:spPr>
          <a:xfrm>
            <a:off x="7986954" y="2150435"/>
            <a:ext cx="2297375" cy="2955458"/>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900" kern="1200">
                <a:solidFill>
                  <a:schemeClr val="tx1"/>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0"/>
              </a:spcAft>
              <a:buClr>
                <a:srgbClr val="9BAFB5"/>
              </a:buClr>
              <a:buSzTx/>
              <a:buFont typeface="Arial" panose="020B0604020202020204" pitchFamily="34" charset="0"/>
              <a:buNone/>
              <a:tabLst/>
              <a:defRPr/>
            </a:pPr>
            <a:endParaRPr kumimoji="0" lang="en-US" sz="1900" b="0" i="0" u="none" strike="noStrike" kern="1200" cap="none" spc="0" normalizeH="0" baseline="0" noProof="0" dirty="0">
              <a:ln>
                <a:noFill/>
              </a:ln>
              <a:solidFill>
                <a:srgbClr val="000000"/>
              </a:solidFill>
              <a:effectLst/>
              <a:uLnTx/>
              <a:uFillTx/>
              <a:latin typeface="Gill Sans MT" panose="020B0502020104020203"/>
              <a:ea typeface="+mn-ea"/>
              <a:cs typeface="+mn-cs"/>
            </a:endParaRPr>
          </a:p>
        </p:txBody>
      </p:sp>
      <p:sp>
        <p:nvSpPr>
          <p:cNvPr id="6" name="Title 1">
            <a:extLst>
              <a:ext uri="{FF2B5EF4-FFF2-40B4-BE49-F238E27FC236}">
                <a16:creationId xmlns:a16="http://schemas.microsoft.com/office/drawing/2014/main" id="{4F297BB9-4D0E-4C10-9457-AFAD4FAE5485}"/>
              </a:ext>
            </a:extLst>
          </p:cNvPr>
          <p:cNvSpPr txBox="1">
            <a:spLocks/>
          </p:cNvSpPr>
          <p:nvPr/>
        </p:nvSpPr>
        <p:spPr>
          <a:xfrm>
            <a:off x="8096885" y="640080"/>
            <a:ext cx="3659246" cy="2926080"/>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marL="342900" indent="-342900">
              <a:spcAft>
                <a:spcPts val="600"/>
              </a:spcAft>
              <a:buFont typeface="Wingdings" panose="05000000000000000000" pitchFamily="2" charset="2"/>
              <a:buChar char="v"/>
            </a:pPr>
            <a:endParaRPr lang="en-US" sz="2200" b="1" dirty="0">
              <a:solidFill>
                <a:srgbClr val="FFFFFF"/>
              </a:solidFill>
            </a:endParaRPr>
          </a:p>
        </p:txBody>
      </p:sp>
      <p:sp>
        <p:nvSpPr>
          <p:cNvPr id="8" name="TextBox 7">
            <a:extLst>
              <a:ext uri="{FF2B5EF4-FFF2-40B4-BE49-F238E27FC236}">
                <a16:creationId xmlns:a16="http://schemas.microsoft.com/office/drawing/2014/main" id="{9043C7B0-6C77-476A-BD70-A666CFD0C42F}"/>
              </a:ext>
            </a:extLst>
          </p:cNvPr>
          <p:cNvSpPr txBox="1"/>
          <p:nvPr/>
        </p:nvSpPr>
        <p:spPr>
          <a:xfrm>
            <a:off x="7546633" y="506486"/>
            <a:ext cx="4642207" cy="7201972"/>
          </a:xfrm>
          <a:prstGeom prst="rect">
            <a:avLst/>
          </a:prstGeom>
          <a:noFill/>
        </p:spPr>
        <p:txBody>
          <a:bodyPr wrap="square" rtlCol="0">
            <a:spAutoFit/>
          </a:bodyPr>
          <a:lstStyle/>
          <a:p>
            <a:pPr marL="457200" indent="-457200">
              <a:buFont typeface="Arial" panose="020B0604020202020204" pitchFamily="34" charset="0"/>
              <a:buChar char="•"/>
            </a:pPr>
            <a:r>
              <a:rPr lang="en-US" sz="2600" dirty="0">
                <a:solidFill>
                  <a:schemeClr val="bg1"/>
                </a:solidFill>
              </a:rPr>
              <a:t>In developing countries with poor healthcare infrastructure, up to 90% of children with SCD die before their 5</a:t>
            </a:r>
            <a:r>
              <a:rPr lang="en-US" sz="2600" baseline="30000" dirty="0">
                <a:solidFill>
                  <a:schemeClr val="bg1"/>
                </a:solidFill>
              </a:rPr>
              <a:t>th</a:t>
            </a:r>
            <a:r>
              <a:rPr lang="en-US" sz="2600" dirty="0">
                <a:solidFill>
                  <a:schemeClr val="bg1"/>
                </a:solidFill>
              </a:rPr>
              <a:t> birthday </a:t>
            </a:r>
          </a:p>
          <a:p>
            <a:pPr marL="457200" indent="-457200">
              <a:buFont typeface="Arial" panose="020B0604020202020204" pitchFamily="34" charset="0"/>
              <a:buChar char="•"/>
            </a:pPr>
            <a:endParaRPr lang="en-US" sz="2600" dirty="0">
              <a:solidFill>
                <a:schemeClr val="bg1"/>
              </a:solidFill>
            </a:endParaRPr>
          </a:p>
          <a:p>
            <a:pPr marL="457200" indent="-457200">
              <a:buFont typeface="Arial" panose="020B0604020202020204" pitchFamily="34" charset="0"/>
              <a:buChar char="•"/>
            </a:pPr>
            <a:r>
              <a:rPr lang="en-US" sz="2600" dirty="0">
                <a:solidFill>
                  <a:schemeClr val="bg1"/>
                </a:solidFill>
              </a:rPr>
              <a:t>Those living in more developed nations can expect to live well into their 40s and beyond</a:t>
            </a:r>
          </a:p>
          <a:p>
            <a:pPr marL="457200" indent="-457200">
              <a:buFont typeface="Arial" panose="020B0604020202020204" pitchFamily="34" charset="0"/>
              <a:buChar char="•"/>
            </a:pPr>
            <a:endParaRPr lang="en-US" sz="2600" dirty="0">
              <a:solidFill>
                <a:schemeClr val="bg1"/>
              </a:solidFill>
            </a:endParaRPr>
          </a:p>
          <a:p>
            <a:pPr marL="457200" indent="-457200">
              <a:buFont typeface="Arial" panose="020B0604020202020204" pitchFamily="34" charset="0"/>
              <a:buChar char="•"/>
            </a:pPr>
            <a:r>
              <a:rPr lang="en-US" sz="2600" dirty="0">
                <a:solidFill>
                  <a:schemeClr val="bg1"/>
                </a:solidFill>
              </a:rPr>
              <a:t>In the U.S., recent research has revealed an increasing mortality rate for adults with SCD since 1979 </a:t>
            </a:r>
          </a:p>
          <a:p>
            <a:pPr marL="285750" indent="-285750">
              <a:buFont typeface="Wingdings" panose="05000000000000000000" pitchFamily="2" charset="2"/>
              <a:buChar char="v"/>
            </a:pPr>
            <a:endParaRPr lang="en-US" dirty="0">
              <a:solidFill>
                <a:schemeClr val="bg1"/>
              </a:solidFill>
            </a:endParaRPr>
          </a:p>
          <a:p>
            <a:pPr lvl="1"/>
            <a:endParaRPr lang="en-US" dirty="0">
              <a:solidFill>
                <a:schemeClr val="bg1"/>
              </a:solidFill>
            </a:endParaRPr>
          </a:p>
          <a:p>
            <a:pPr marL="285750" indent="-285750">
              <a:buFont typeface="Wingdings" panose="05000000000000000000" pitchFamily="2" charset="2"/>
              <a:buChar char="v"/>
            </a:pPr>
            <a:endParaRPr lang="en-US" dirty="0">
              <a:solidFill>
                <a:schemeClr val="bg1"/>
              </a:solidFill>
            </a:endParaRPr>
          </a:p>
          <a:p>
            <a:pPr marL="285750" indent="-285750">
              <a:buFont typeface="Wingdings" panose="05000000000000000000" pitchFamily="2" charset="2"/>
              <a:buChar char="v"/>
            </a:pPr>
            <a:endParaRPr lang="en-US" dirty="0">
              <a:solidFill>
                <a:schemeClr val="bg1"/>
              </a:solidFill>
            </a:endParaRPr>
          </a:p>
        </p:txBody>
      </p:sp>
      <p:pic>
        <p:nvPicPr>
          <p:cNvPr id="15" name="Picture 14">
            <a:extLst>
              <a:ext uri="{FF2B5EF4-FFF2-40B4-BE49-F238E27FC236}">
                <a16:creationId xmlns:a16="http://schemas.microsoft.com/office/drawing/2014/main" id="{8B0C2B99-701C-4874-8C53-0199401DA586}"/>
              </a:ext>
            </a:extLst>
          </p:cNvPr>
          <p:cNvPicPr>
            <a:picLocks noChangeAspect="1"/>
          </p:cNvPicPr>
          <p:nvPr/>
        </p:nvPicPr>
        <p:blipFill>
          <a:blip r:embed="rId3"/>
          <a:stretch>
            <a:fillRect/>
          </a:stretch>
        </p:blipFill>
        <p:spPr>
          <a:xfrm>
            <a:off x="171959" y="1278791"/>
            <a:ext cx="7016146" cy="4060068"/>
          </a:xfrm>
          <a:prstGeom prst="rect">
            <a:avLst/>
          </a:prstGeom>
        </p:spPr>
      </p:pic>
      <p:pic>
        <p:nvPicPr>
          <p:cNvPr id="36" name="Picture 35">
            <a:extLst>
              <a:ext uri="{FF2B5EF4-FFF2-40B4-BE49-F238E27FC236}">
                <a16:creationId xmlns:a16="http://schemas.microsoft.com/office/drawing/2014/main" id="{2BC1ED10-D7BB-4048-9250-61355187B28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796" y="6442428"/>
            <a:ext cx="392641" cy="373944"/>
          </a:xfrm>
          <a:prstGeom prst="rect">
            <a:avLst/>
          </a:prstGeom>
        </p:spPr>
      </p:pic>
      <p:sp>
        <p:nvSpPr>
          <p:cNvPr id="2" name="Rectangle 1">
            <a:extLst>
              <a:ext uri="{FF2B5EF4-FFF2-40B4-BE49-F238E27FC236}">
                <a16:creationId xmlns:a16="http://schemas.microsoft.com/office/drawing/2014/main" id="{80BF4EC6-6031-4F99-A6CF-B135B2F2A826}"/>
              </a:ext>
            </a:extLst>
          </p:cNvPr>
          <p:cNvSpPr/>
          <p:nvPr/>
        </p:nvSpPr>
        <p:spPr>
          <a:xfrm>
            <a:off x="59796" y="5258439"/>
            <a:ext cx="6096000" cy="461665"/>
          </a:xfrm>
          <a:prstGeom prst="rect">
            <a:avLst/>
          </a:prstGeom>
        </p:spPr>
        <p:txBody>
          <a:bodyPr>
            <a:spAutoFit/>
          </a:bodyPr>
          <a:lstStyle/>
          <a:p>
            <a:r>
              <a:rPr lang="en-US" sz="1200" dirty="0"/>
              <a:t>Lanzkron S, Carroll CP, Haywood C. Mortality Rates and Age at Death from Sickle Cell Disease: U.S., 1979–2005. </a:t>
            </a:r>
            <a:r>
              <a:rPr lang="en-US" sz="1200" i="1" dirty="0"/>
              <a:t>Public Health Reports</a:t>
            </a:r>
            <a:r>
              <a:rPr lang="en-US" sz="1200" dirty="0"/>
              <a:t>. 2013;128(2):110-116.</a:t>
            </a:r>
            <a:endParaRPr lang="en-US" sz="1200" dirty="0">
              <a:effectLst/>
            </a:endParaRPr>
          </a:p>
        </p:txBody>
      </p:sp>
    </p:spTree>
    <p:extLst>
      <p:ext uri="{BB962C8B-B14F-4D97-AF65-F5344CB8AC3E}">
        <p14:creationId xmlns:p14="http://schemas.microsoft.com/office/powerpoint/2010/main" val="27170214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FD2A028E-09F5-41F6-80A3-0E0356E209CE}"/>
              </a:ext>
            </a:extLst>
          </p:cNvPr>
          <p:cNvSpPr txBox="1">
            <a:spLocks/>
          </p:cNvSpPr>
          <p:nvPr/>
        </p:nvSpPr>
        <p:spPr>
          <a:xfrm>
            <a:off x="58950" y="77708"/>
            <a:ext cx="11827309" cy="1450757"/>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b="1" dirty="0">
                <a:solidFill>
                  <a:schemeClr val="tx1"/>
                </a:solidFill>
              </a:rPr>
              <a:t>SURVEY RESULTS </a:t>
            </a:r>
            <a:endParaRPr lang="en-US" sz="2800" b="1" i="1" dirty="0">
              <a:solidFill>
                <a:schemeClr val="tx1"/>
              </a:solidFill>
            </a:endParaRPr>
          </a:p>
        </p:txBody>
      </p:sp>
      <p:sp>
        <p:nvSpPr>
          <p:cNvPr id="12" name="Rectangle 11">
            <a:extLst>
              <a:ext uri="{FF2B5EF4-FFF2-40B4-BE49-F238E27FC236}">
                <a16:creationId xmlns:a16="http://schemas.microsoft.com/office/drawing/2014/main" id="{15114576-63FA-4D24-BE69-6330A3F0409E}"/>
              </a:ext>
            </a:extLst>
          </p:cNvPr>
          <p:cNvSpPr/>
          <p:nvPr/>
        </p:nvSpPr>
        <p:spPr>
          <a:xfrm>
            <a:off x="1484243" y="5564553"/>
            <a:ext cx="8555811" cy="400110"/>
          </a:xfrm>
          <a:prstGeom prst="rect">
            <a:avLst/>
          </a:prstGeom>
        </p:spPr>
        <p:txBody>
          <a:bodyPr wrap="square">
            <a:spAutoFit/>
          </a:bodyPr>
          <a:lstStyle/>
          <a:p>
            <a:r>
              <a:rPr lang="en-US" sz="1000" dirty="0"/>
              <a:t>Adapted from Kim, et al. Sham Surgery Controls in Parkinson Disease Clinical Trials: Views of Participants. </a:t>
            </a:r>
            <a:r>
              <a:rPr lang="en-US" sz="1000" i="1" dirty="0"/>
              <a:t>Mov Disord. </a:t>
            </a:r>
            <a:r>
              <a:rPr lang="en-US" sz="1000" dirty="0"/>
              <a:t>2012;27(11):1461-1465. doi:10.1002/mds.25155.C</a:t>
            </a:r>
          </a:p>
        </p:txBody>
      </p:sp>
      <p:graphicFrame>
        <p:nvGraphicFramePr>
          <p:cNvPr id="9" name="Chart 8">
            <a:extLst>
              <a:ext uri="{FF2B5EF4-FFF2-40B4-BE49-F238E27FC236}">
                <a16:creationId xmlns:a16="http://schemas.microsoft.com/office/drawing/2014/main" id="{3CAC5BF8-4D09-4610-8640-F817A9795F12}"/>
              </a:ext>
            </a:extLst>
          </p:cNvPr>
          <p:cNvGraphicFramePr>
            <a:graphicFrameLocks/>
          </p:cNvGraphicFramePr>
          <p:nvPr>
            <p:extLst>
              <p:ext uri="{D42A27DB-BD31-4B8C-83A1-F6EECF244321}">
                <p14:modId xmlns:p14="http://schemas.microsoft.com/office/powerpoint/2010/main" val="86325203"/>
              </p:ext>
            </p:extLst>
          </p:nvPr>
        </p:nvGraphicFramePr>
        <p:xfrm>
          <a:off x="1601628" y="803086"/>
          <a:ext cx="8321040" cy="4736592"/>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a:extLst>
              <a:ext uri="{FF2B5EF4-FFF2-40B4-BE49-F238E27FC236}">
                <a16:creationId xmlns:a16="http://schemas.microsoft.com/office/drawing/2014/main" id="{A4300A4D-A28B-43C0-A88E-3F1C1EEA4572}"/>
              </a:ext>
            </a:extLst>
          </p:cNvPr>
          <p:cNvSpPr txBox="1"/>
          <p:nvPr/>
        </p:nvSpPr>
        <p:spPr>
          <a:xfrm>
            <a:off x="6031153" y="5181600"/>
            <a:ext cx="1634247" cy="307777"/>
          </a:xfrm>
          <a:prstGeom prst="rect">
            <a:avLst/>
          </a:prstGeom>
          <a:noFill/>
        </p:spPr>
        <p:txBody>
          <a:bodyPr wrap="square" rtlCol="0">
            <a:spAutoFit/>
          </a:bodyPr>
          <a:lstStyle/>
          <a:p>
            <a:r>
              <a:rPr lang="en-US" sz="1400" b="1" dirty="0"/>
              <a:t>treat disease</a:t>
            </a:r>
          </a:p>
        </p:txBody>
      </p:sp>
    </p:spTree>
    <p:extLst>
      <p:ext uri="{BB962C8B-B14F-4D97-AF65-F5344CB8AC3E}">
        <p14:creationId xmlns:p14="http://schemas.microsoft.com/office/powerpoint/2010/main" val="201621915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FD2A028E-09F5-41F6-80A3-0E0356E209CE}"/>
              </a:ext>
            </a:extLst>
          </p:cNvPr>
          <p:cNvSpPr txBox="1">
            <a:spLocks/>
          </p:cNvSpPr>
          <p:nvPr/>
        </p:nvSpPr>
        <p:spPr>
          <a:xfrm>
            <a:off x="58950" y="77708"/>
            <a:ext cx="11827309" cy="1450757"/>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b="1" dirty="0">
                <a:solidFill>
                  <a:schemeClr val="tx1"/>
                </a:solidFill>
              </a:rPr>
              <a:t>SURVEY RESULTS</a:t>
            </a:r>
            <a:endParaRPr lang="en-US" sz="2800" b="1" i="1" dirty="0">
              <a:solidFill>
                <a:schemeClr val="tx1"/>
              </a:solidFill>
            </a:endParaRPr>
          </a:p>
        </p:txBody>
      </p:sp>
      <p:sp>
        <p:nvSpPr>
          <p:cNvPr id="12" name="Rectangle 11">
            <a:extLst>
              <a:ext uri="{FF2B5EF4-FFF2-40B4-BE49-F238E27FC236}">
                <a16:creationId xmlns:a16="http://schemas.microsoft.com/office/drawing/2014/main" id="{15114576-63FA-4D24-BE69-6330A3F0409E}"/>
              </a:ext>
            </a:extLst>
          </p:cNvPr>
          <p:cNvSpPr/>
          <p:nvPr/>
        </p:nvSpPr>
        <p:spPr>
          <a:xfrm>
            <a:off x="1772872" y="5573754"/>
            <a:ext cx="7846980" cy="415498"/>
          </a:xfrm>
          <a:prstGeom prst="rect">
            <a:avLst/>
          </a:prstGeom>
        </p:spPr>
        <p:txBody>
          <a:bodyPr wrap="square">
            <a:spAutoFit/>
          </a:bodyPr>
          <a:lstStyle/>
          <a:p>
            <a:r>
              <a:rPr lang="en-US" sz="1050" dirty="0"/>
              <a:t>Adapted from Kim, et al. Sham Surgery Controls in Parkinson Disease Clinical Trials: Views of Participants. </a:t>
            </a:r>
            <a:r>
              <a:rPr lang="en-US" sz="1050" i="1" dirty="0"/>
              <a:t>Mov Disord. </a:t>
            </a:r>
            <a:r>
              <a:rPr lang="en-US" sz="1050" dirty="0"/>
              <a:t>2012;27(11):1461-1465. doi:10.1002/mds.25155.C</a:t>
            </a:r>
          </a:p>
        </p:txBody>
      </p:sp>
      <p:graphicFrame>
        <p:nvGraphicFramePr>
          <p:cNvPr id="5" name="Chart 4">
            <a:extLst>
              <a:ext uri="{FF2B5EF4-FFF2-40B4-BE49-F238E27FC236}">
                <a16:creationId xmlns:a16="http://schemas.microsoft.com/office/drawing/2014/main" id="{5649F720-0822-4C3A-872C-E332403EC6E0}"/>
              </a:ext>
            </a:extLst>
          </p:cNvPr>
          <p:cNvGraphicFramePr>
            <a:graphicFrameLocks/>
          </p:cNvGraphicFramePr>
          <p:nvPr>
            <p:extLst>
              <p:ext uri="{D42A27DB-BD31-4B8C-83A1-F6EECF244321}">
                <p14:modId xmlns:p14="http://schemas.microsoft.com/office/powerpoint/2010/main" val="1901804449"/>
              </p:ext>
            </p:extLst>
          </p:nvPr>
        </p:nvGraphicFramePr>
        <p:xfrm>
          <a:off x="1852383" y="719045"/>
          <a:ext cx="8245773" cy="473659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26692655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FD2A028E-09F5-41F6-80A3-0E0356E209CE}"/>
              </a:ext>
            </a:extLst>
          </p:cNvPr>
          <p:cNvSpPr txBox="1">
            <a:spLocks/>
          </p:cNvSpPr>
          <p:nvPr/>
        </p:nvSpPr>
        <p:spPr>
          <a:xfrm>
            <a:off x="58950" y="77708"/>
            <a:ext cx="11827309" cy="1450757"/>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b="1" dirty="0">
                <a:solidFill>
                  <a:schemeClr val="tx1"/>
                </a:solidFill>
              </a:rPr>
              <a:t>SURVEY RESULTS </a:t>
            </a:r>
            <a:endParaRPr lang="en-US" sz="2800" b="1" i="1" dirty="0">
              <a:solidFill>
                <a:schemeClr val="tx1"/>
              </a:solidFill>
            </a:endParaRPr>
          </a:p>
        </p:txBody>
      </p:sp>
      <p:sp>
        <p:nvSpPr>
          <p:cNvPr id="12" name="Rectangle 11">
            <a:extLst>
              <a:ext uri="{FF2B5EF4-FFF2-40B4-BE49-F238E27FC236}">
                <a16:creationId xmlns:a16="http://schemas.microsoft.com/office/drawing/2014/main" id="{15114576-63FA-4D24-BE69-6330A3F0409E}"/>
              </a:ext>
            </a:extLst>
          </p:cNvPr>
          <p:cNvSpPr/>
          <p:nvPr/>
        </p:nvSpPr>
        <p:spPr>
          <a:xfrm>
            <a:off x="1954536" y="5607241"/>
            <a:ext cx="7846980" cy="415498"/>
          </a:xfrm>
          <a:prstGeom prst="rect">
            <a:avLst/>
          </a:prstGeom>
        </p:spPr>
        <p:txBody>
          <a:bodyPr wrap="square">
            <a:spAutoFit/>
          </a:bodyPr>
          <a:lstStyle/>
          <a:p>
            <a:r>
              <a:rPr lang="en-US" sz="1050" dirty="0"/>
              <a:t>Adapted from Kim, et al. Sham Surgery Controls in Parkinson Disease Clinical Trials: Views of Participants. </a:t>
            </a:r>
            <a:r>
              <a:rPr lang="en-US" sz="1050" i="1" dirty="0"/>
              <a:t>Mov Disord. </a:t>
            </a:r>
            <a:r>
              <a:rPr lang="en-US" sz="1050" dirty="0"/>
              <a:t>2012;27(11):1461-1465. doi:10.1002/mds.25155.C</a:t>
            </a:r>
          </a:p>
        </p:txBody>
      </p:sp>
      <p:graphicFrame>
        <p:nvGraphicFramePr>
          <p:cNvPr id="5" name="Chart 4">
            <a:extLst>
              <a:ext uri="{FF2B5EF4-FFF2-40B4-BE49-F238E27FC236}">
                <a16:creationId xmlns:a16="http://schemas.microsoft.com/office/drawing/2014/main" id="{3C13BBAA-4DB7-4C37-AB9D-1AB278B6BC18}"/>
              </a:ext>
            </a:extLst>
          </p:cNvPr>
          <p:cNvGraphicFramePr>
            <a:graphicFrameLocks/>
          </p:cNvGraphicFramePr>
          <p:nvPr>
            <p:extLst>
              <p:ext uri="{D42A27DB-BD31-4B8C-83A1-F6EECF244321}">
                <p14:modId xmlns:p14="http://schemas.microsoft.com/office/powerpoint/2010/main" val="1409878171"/>
              </p:ext>
            </p:extLst>
          </p:nvPr>
        </p:nvGraphicFramePr>
        <p:xfrm>
          <a:off x="2080590" y="803086"/>
          <a:ext cx="8321040" cy="473659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60799136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D0D2F9E4-44D6-402D-909F-6163B043B072}"/>
              </a:ext>
            </a:extLst>
          </p:cNvPr>
          <p:cNvSpPr txBox="1">
            <a:spLocks/>
          </p:cNvSpPr>
          <p:nvPr/>
        </p:nvSpPr>
        <p:spPr>
          <a:xfrm>
            <a:off x="19250" y="153253"/>
            <a:ext cx="11827309" cy="1450757"/>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b="1" dirty="0">
                <a:solidFill>
                  <a:schemeClr val="tx1"/>
                </a:solidFill>
              </a:rPr>
              <a:t>SURVEY RESULTS</a:t>
            </a:r>
          </a:p>
        </p:txBody>
      </p:sp>
      <p:sp>
        <p:nvSpPr>
          <p:cNvPr id="2" name="Rectangle 1">
            <a:extLst>
              <a:ext uri="{FF2B5EF4-FFF2-40B4-BE49-F238E27FC236}">
                <a16:creationId xmlns:a16="http://schemas.microsoft.com/office/drawing/2014/main" id="{970EB26B-8323-4695-BCDF-40973F2AEE56}"/>
              </a:ext>
            </a:extLst>
          </p:cNvPr>
          <p:cNvSpPr/>
          <p:nvPr/>
        </p:nvSpPr>
        <p:spPr>
          <a:xfrm>
            <a:off x="2051784" y="1122094"/>
            <a:ext cx="7762240" cy="892552"/>
          </a:xfrm>
          <a:prstGeom prst="rect">
            <a:avLst/>
          </a:prstGeom>
        </p:spPr>
        <p:txBody>
          <a:bodyPr wrap="square">
            <a:spAutoFit/>
          </a:bodyPr>
          <a:lstStyle/>
          <a:p>
            <a:pPr algn="ctr"/>
            <a:r>
              <a:rPr lang="en-US" sz="2600" dirty="0">
                <a:latin typeface="Aharoni" panose="02010803020104030203" pitchFamily="2" charset="-79"/>
                <a:cs typeface="Aharoni" panose="02010803020104030203" pitchFamily="2" charset="-79"/>
              </a:rPr>
              <a:t>Parents and guardians have a right to edit genes of their children AFTER they are born.</a:t>
            </a:r>
          </a:p>
        </p:txBody>
      </p:sp>
      <p:sp>
        <p:nvSpPr>
          <p:cNvPr id="14" name="Rectangle 13">
            <a:extLst>
              <a:ext uri="{FF2B5EF4-FFF2-40B4-BE49-F238E27FC236}">
                <a16:creationId xmlns:a16="http://schemas.microsoft.com/office/drawing/2014/main" id="{82274C20-FFCE-4229-BF21-5E05F6B04B38}"/>
              </a:ext>
            </a:extLst>
          </p:cNvPr>
          <p:cNvSpPr/>
          <p:nvPr/>
        </p:nvSpPr>
        <p:spPr>
          <a:xfrm>
            <a:off x="491391" y="2377658"/>
            <a:ext cx="2878667" cy="707886"/>
          </a:xfrm>
          <a:prstGeom prst="rect">
            <a:avLst/>
          </a:prstGeom>
        </p:spPr>
        <p:txBody>
          <a:bodyPr wrap="square">
            <a:spAutoFit/>
          </a:bodyPr>
          <a:lstStyle/>
          <a:p>
            <a:pPr algn="ctr"/>
            <a:r>
              <a:rPr lang="en-US" sz="2200" dirty="0">
                <a:latin typeface="Aharoni" panose="02010803020104030203" pitchFamily="2" charset="-79"/>
                <a:cs typeface="Aharoni" panose="02010803020104030203" pitchFamily="2" charset="-79"/>
              </a:rPr>
              <a:t>PATIENTS</a:t>
            </a:r>
          </a:p>
          <a:p>
            <a:pPr algn="ctr"/>
            <a:r>
              <a:rPr lang="en-US" dirty="0">
                <a:latin typeface="Aharoni" panose="02010803020104030203" pitchFamily="2" charset="-79"/>
                <a:cs typeface="Aharoni" panose="02010803020104030203" pitchFamily="2" charset="-79"/>
              </a:rPr>
              <a:t>     </a:t>
            </a:r>
          </a:p>
        </p:txBody>
      </p:sp>
      <p:sp>
        <p:nvSpPr>
          <p:cNvPr id="19" name="Rectangle 18">
            <a:extLst>
              <a:ext uri="{FF2B5EF4-FFF2-40B4-BE49-F238E27FC236}">
                <a16:creationId xmlns:a16="http://schemas.microsoft.com/office/drawing/2014/main" id="{B8ADFE10-F34C-4B10-AEC7-36E87E6866FB}"/>
              </a:ext>
            </a:extLst>
          </p:cNvPr>
          <p:cNvSpPr/>
          <p:nvPr/>
        </p:nvSpPr>
        <p:spPr>
          <a:xfrm>
            <a:off x="4265592" y="2268482"/>
            <a:ext cx="2745706" cy="707886"/>
          </a:xfrm>
          <a:prstGeom prst="rect">
            <a:avLst/>
          </a:prstGeom>
        </p:spPr>
        <p:txBody>
          <a:bodyPr wrap="square">
            <a:spAutoFit/>
          </a:bodyPr>
          <a:lstStyle/>
          <a:p>
            <a:pPr algn="ctr"/>
            <a:r>
              <a:rPr lang="en-US" sz="2200" dirty="0">
                <a:latin typeface="Aharoni" panose="02010803020104030203" pitchFamily="2" charset="-79"/>
                <a:cs typeface="Aharoni" panose="02010803020104030203" pitchFamily="2" charset="-79"/>
              </a:rPr>
              <a:t>PARENTS</a:t>
            </a:r>
          </a:p>
          <a:p>
            <a:pPr algn="ctr"/>
            <a:r>
              <a:rPr lang="en-US" dirty="0">
                <a:latin typeface="Aharoni" panose="02010803020104030203" pitchFamily="2" charset="-79"/>
                <a:cs typeface="Aharoni" panose="02010803020104030203" pitchFamily="2" charset="-79"/>
              </a:rPr>
              <a:t>         </a:t>
            </a:r>
          </a:p>
        </p:txBody>
      </p:sp>
      <p:sp>
        <p:nvSpPr>
          <p:cNvPr id="20" name="Rectangle 19">
            <a:extLst>
              <a:ext uri="{FF2B5EF4-FFF2-40B4-BE49-F238E27FC236}">
                <a16:creationId xmlns:a16="http://schemas.microsoft.com/office/drawing/2014/main" id="{51E549BF-88C3-4714-B85F-8ED945E5E8B3}"/>
              </a:ext>
            </a:extLst>
          </p:cNvPr>
          <p:cNvSpPr/>
          <p:nvPr/>
        </p:nvSpPr>
        <p:spPr>
          <a:xfrm>
            <a:off x="7976583" y="2232590"/>
            <a:ext cx="2745706" cy="430887"/>
          </a:xfrm>
          <a:prstGeom prst="rect">
            <a:avLst/>
          </a:prstGeom>
        </p:spPr>
        <p:txBody>
          <a:bodyPr wrap="square">
            <a:spAutoFit/>
          </a:bodyPr>
          <a:lstStyle/>
          <a:p>
            <a:pPr algn="ctr"/>
            <a:r>
              <a:rPr lang="en-US" sz="2200" dirty="0">
                <a:latin typeface="Aharoni" panose="02010803020104030203" pitchFamily="2" charset="-79"/>
                <a:cs typeface="Aharoni" panose="02010803020104030203" pitchFamily="2" charset="-79"/>
              </a:rPr>
              <a:t>PHYSICIANS</a:t>
            </a:r>
          </a:p>
        </p:txBody>
      </p:sp>
      <p:sp>
        <p:nvSpPr>
          <p:cNvPr id="3" name="TextBox 2">
            <a:extLst>
              <a:ext uri="{FF2B5EF4-FFF2-40B4-BE49-F238E27FC236}">
                <a16:creationId xmlns:a16="http://schemas.microsoft.com/office/drawing/2014/main" id="{E4432F82-4753-4612-954B-FF023E632FC7}"/>
              </a:ext>
            </a:extLst>
          </p:cNvPr>
          <p:cNvSpPr txBox="1"/>
          <p:nvPr/>
        </p:nvSpPr>
        <p:spPr>
          <a:xfrm>
            <a:off x="539750" y="5771236"/>
            <a:ext cx="10962162" cy="461665"/>
          </a:xfrm>
          <a:prstGeom prst="rect">
            <a:avLst/>
          </a:prstGeom>
          <a:noFill/>
        </p:spPr>
        <p:txBody>
          <a:bodyPr wrap="square" rtlCol="0">
            <a:spAutoFit/>
          </a:bodyPr>
          <a:lstStyle/>
          <a:p>
            <a:r>
              <a:rPr lang="en-US" sz="1200" dirty="0"/>
              <a:t>*1-5 Likert scale used (1=Strongly Disagree </a:t>
            </a:r>
            <a:r>
              <a:rPr lang="en-US" sz="1200" dirty="0">
                <a:sym typeface="Wingdings" panose="05000000000000000000" pitchFamily="2" charset="2"/>
              </a:rPr>
              <a:t> 5=Strongly Agree)</a:t>
            </a:r>
          </a:p>
          <a:p>
            <a:r>
              <a:rPr lang="en-US" sz="1200" dirty="0">
                <a:sym typeface="Wingdings" panose="05000000000000000000" pitchFamily="2" charset="2"/>
              </a:rPr>
              <a:t>*Scores 1 or 2 denoted as “Disagree”, scores of 3 denoted as “In the Middle”, and scores 4 or 5 denoted as “Agree” </a:t>
            </a:r>
            <a:endParaRPr lang="en-US" sz="1200" dirty="0"/>
          </a:p>
        </p:txBody>
      </p:sp>
      <p:graphicFrame>
        <p:nvGraphicFramePr>
          <p:cNvPr id="23" name="Chart 22">
            <a:extLst>
              <a:ext uri="{FF2B5EF4-FFF2-40B4-BE49-F238E27FC236}">
                <a16:creationId xmlns:a16="http://schemas.microsoft.com/office/drawing/2014/main" id="{6438AF47-88B2-44B8-8EA1-D0AD1004CEC2}"/>
              </a:ext>
            </a:extLst>
          </p:cNvPr>
          <p:cNvGraphicFramePr>
            <a:graphicFrameLocks/>
          </p:cNvGraphicFramePr>
          <p:nvPr>
            <p:extLst>
              <p:ext uri="{D42A27DB-BD31-4B8C-83A1-F6EECF244321}">
                <p14:modId xmlns:p14="http://schemas.microsoft.com/office/powerpoint/2010/main" val="2476248663"/>
              </p:ext>
            </p:extLst>
          </p:nvPr>
        </p:nvGraphicFramePr>
        <p:xfrm>
          <a:off x="7132103" y="2801976"/>
          <a:ext cx="4572000" cy="2743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5" name="Chart 24">
            <a:extLst>
              <a:ext uri="{FF2B5EF4-FFF2-40B4-BE49-F238E27FC236}">
                <a16:creationId xmlns:a16="http://schemas.microsoft.com/office/drawing/2014/main" id="{F736FC56-1017-455B-87EE-2E8418ABDA89}"/>
              </a:ext>
            </a:extLst>
          </p:cNvPr>
          <p:cNvGraphicFramePr>
            <a:graphicFrameLocks/>
          </p:cNvGraphicFramePr>
          <p:nvPr>
            <p:extLst>
              <p:ext uri="{D42A27DB-BD31-4B8C-83A1-F6EECF244321}">
                <p14:modId xmlns:p14="http://schemas.microsoft.com/office/powerpoint/2010/main" val="1444364914"/>
              </p:ext>
            </p:extLst>
          </p:nvPr>
        </p:nvGraphicFramePr>
        <p:xfrm>
          <a:off x="3404583" y="2837868"/>
          <a:ext cx="4572000" cy="2743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7" name="Chart 26">
            <a:extLst>
              <a:ext uri="{FF2B5EF4-FFF2-40B4-BE49-F238E27FC236}">
                <a16:creationId xmlns:a16="http://schemas.microsoft.com/office/drawing/2014/main" id="{74FFAC30-D874-40C5-8925-9C6497515C8A}"/>
              </a:ext>
            </a:extLst>
          </p:cNvPr>
          <p:cNvGraphicFramePr>
            <a:graphicFrameLocks/>
          </p:cNvGraphicFramePr>
          <p:nvPr>
            <p:extLst>
              <p:ext uri="{D42A27DB-BD31-4B8C-83A1-F6EECF244321}">
                <p14:modId xmlns:p14="http://schemas.microsoft.com/office/powerpoint/2010/main" val="3892615503"/>
              </p:ext>
            </p:extLst>
          </p:nvPr>
        </p:nvGraphicFramePr>
        <p:xfrm>
          <a:off x="-306408" y="2825481"/>
          <a:ext cx="4572000" cy="27432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66941888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D0D2F9E4-44D6-402D-909F-6163B043B072}"/>
              </a:ext>
            </a:extLst>
          </p:cNvPr>
          <p:cNvSpPr txBox="1">
            <a:spLocks/>
          </p:cNvSpPr>
          <p:nvPr/>
        </p:nvSpPr>
        <p:spPr>
          <a:xfrm>
            <a:off x="19250" y="153253"/>
            <a:ext cx="11827309" cy="1450757"/>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b="1" dirty="0">
                <a:solidFill>
                  <a:schemeClr val="tx1"/>
                </a:solidFill>
              </a:rPr>
              <a:t>SURVEY RESULTS</a:t>
            </a:r>
          </a:p>
        </p:txBody>
      </p:sp>
      <p:sp>
        <p:nvSpPr>
          <p:cNvPr id="5" name="Rectangle 4">
            <a:extLst>
              <a:ext uri="{FF2B5EF4-FFF2-40B4-BE49-F238E27FC236}">
                <a16:creationId xmlns:a16="http://schemas.microsoft.com/office/drawing/2014/main" id="{454DDE36-72BB-4605-9FCD-1796860CEB50}"/>
              </a:ext>
            </a:extLst>
          </p:cNvPr>
          <p:cNvSpPr/>
          <p:nvPr/>
        </p:nvSpPr>
        <p:spPr>
          <a:xfrm>
            <a:off x="2099258" y="1270258"/>
            <a:ext cx="8178842" cy="492443"/>
          </a:xfrm>
          <a:prstGeom prst="rect">
            <a:avLst/>
          </a:prstGeom>
        </p:spPr>
        <p:txBody>
          <a:bodyPr wrap="none">
            <a:spAutoFit/>
          </a:bodyPr>
          <a:lstStyle/>
          <a:p>
            <a:r>
              <a:rPr lang="en-US" sz="2600" u="sng" dirty="0">
                <a:latin typeface="Aharoni" panose="02010803020104030203" pitchFamily="2" charset="-79"/>
                <a:cs typeface="Aharoni" panose="02010803020104030203" pitchFamily="2" charset="-79"/>
              </a:rPr>
              <a:t>Somatic</a:t>
            </a:r>
            <a:r>
              <a:rPr lang="en-US" sz="2600" dirty="0">
                <a:latin typeface="Aharoni" panose="02010803020104030203" pitchFamily="2" charset="-79"/>
                <a:cs typeface="Aharoni" panose="02010803020104030203" pitchFamily="2" charset="-79"/>
              </a:rPr>
              <a:t> human gene editing is morally acceptable.</a:t>
            </a:r>
          </a:p>
        </p:txBody>
      </p:sp>
      <p:sp>
        <p:nvSpPr>
          <p:cNvPr id="14" name="Rectangle 13">
            <a:extLst>
              <a:ext uri="{FF2B5EF4-FFF2-40B4-BE49-F238E27FC236}">
                <a16:creationId xmlns:a16="http://schemas.microsoft.com/office/drawing/2014/main" id="{82274C20-FFCE-4229-BF21-5E05F6B04B38}"/>
              </a:ext>
            </a:extLst>
          </p:cNvPr>
          <p:cNvSpPr/>
          <p:nvPr/>
        </p:nvSpPr>
        <p:spPr>
          <a:xfrm>
            <a:off x="551688" y="2216861"/>
            <a:ext cx="2745706" cy="707886"/>
          </a:xfrm>
          <a:prstGeom prst="rect">
            <a:avLst/>
          </a:prstGeom>
        </p:spPr>
        <p:txBody>
          <a:bodyPr wrap="square">
            <a:spAutoFit/>
          </a:bodyPr>
          <a:lstStyle/>
          <a:p>
            <a:pPr algn="ctr"/>
            <a:r>
              <a:rPr lang="en-US" sz="2200" dirty="0">
                <a:latin typeface="Aharoni" panose="02010803020104030203" pitchFamily="2" charset="-79"/>
                <a:cs typeface="Aharoni" panose="02010803020104030203" pitchFamily="2" charset="-79"/>
              </a:rPr>
              <a:t>PATIENTS</a:t>
            </a:r>
          </a:p>
          <a:p>
            <a:pPr algn="ctr"/>
            <a:r>
              <a:rPr lang="en-US" dirty="0">
                <a:latin typeface="Aharoni" panose="02010803020104030203" pitchFamily="2" charset="-79"/>
                <a:cs typeface="Aharoni" panose="02010803020104030203" pitchFamily="2" charset="-79"/>
              </a:rPr>
              <a:t>     </a:t>
            </a:r>
          </a:p>
        </p:txBody>
      </p:sp>
      <p:sp>
        <p:nvSpPr>
          <p:cNvPr id="19" name="Rectangle 18">
            <a:extLst>
              <a:ext uri="{FF2B5EF4-FFF2-40B4-BE49-F238E27FC236}">
                <a16:creationId xmlns:a16="http://schemas.microsoft.com/office/drawing/2014/main" id="{B8ADFE10-F34C-4B10-AEC7-36E87E6866FB}"/>
              </a:ext>
            </a:extLst>
          </p:cNvPr>
          <p:cNvSpPr/>
          <p:nvPr/>
        </p:nvSpPr>
        <p:spPr>
          <a:xfrm>
            <a:off x="4280408" y="2216861"/>
            <a:ext cx="2745706" cy="707886"/>
          </a:xfrm>
          <a:prstGeom prst="rect">
            <a:avLst/>
          </a:prstGeom>
        </p:spPr>
        <p:txBody>
          <a:bodyPr wrap="square">
            <a:spAutoFit/>
          </a:bodyPr>
          <a:lstStyle/>
          <a:p>
            <a:pPr algn="ctr"/>
            <a:r>
              <a:rPr lang="en-US" sz="2200" dirty="0">
                <a:latin typeface="Aharoni" panose="02010803020104030203" pitchFamily="2" charset="-79"/>
                <a:cs typeface="Aharoni" panose="02010803020104030203" pitchFamily="2" charset="-79"/>
              </a:rPr>
              <a:t>PARENTS</a:t>
            </a:r>
          </a:p>
          <a:p>
            <a:pPr algn="ctr"/>
            <a:r>
              <a:rPr lang="en-US" dirty="0">
                <a:latin typeface="Aharoni" panose="02010803020104030203" pitchFamily="2" charset="-79"/>
                <a:cs typeface="Aharoni" panose="02010803020104030203" pitchFamily="2" charset="-79"/>
              </a:rPr>
              <a:t>     </a:t>
            </a:r>
          </a:p>
        </p:txBody>
      </p:sp>
      <p:sp>
        <p:nvSpPr>
          <p:cNvPr id="20" name="Rectangle 19">
            <a:extLst>
              <a:ext uri="{FF2B5EF4-FFF2-40B4-BE49-F238E27FC236}">
                <a16:creationId xmlns:a16="http://schemas.microsoft.com/office/drawing/2014/main" id="{51E549BF-88C3-4714-B85F-8ED945E5E8B3}"/>
              </a:ext>
            </a:extLst>
          </p:cNvPr>
          <p:cNvSpPr/>
          <p:nvPr/>
        </p:nvSpPr>
        <p:spPr>
          <a:xfrm>
            <a:off x="8053137" y="2216860"/>
            <a:ext cx="2745706" cy="707886"/>
          </a:xfrm>
          <a:prstGeom prst="rect">
            <a:avLst/>
          </a:prstGeom>
        </p:spPr>
        <p:txBody>
          <a:bodyPr wrap="square">
            <a:spAutoFit/>
          </a:bodyPr>
          <a:lstStyle/>
          <a:p>
            <a:pPr algn="ctr"/>
            <a:r>
              <a:rPr lang="en-US" sz="2200" dirty="0">
                <a:latin typeface="Aharoni" panose="02010803020104030203" pitchFamily="2" charset="-79"/>
                <a:cs typeface="Aharoni" panose="02010803020104030203" pitchFamily="2" charset="-79"/>
              </a:rPr>
              <a:t>PHYSICIANS</a:t>
            </a:r>
          </a:p>
          <a:p>
            <a:pPr algn="ctr"/>
            <a:r>
              <a:rPr lang="en-US" dirty="0">
                <a:latin typeface="Aharoni" panose="02010803020104030203" pitchFamily="2" charset="-79"/>
                <a:cs typeface="Aharoni" panose="02010803020104030203" pitchFamily="2" charset="-79"/>
              </a:rPr>
              <a:t>     </a:t>
            </a:r>
          </a:p>
        </p:txBody>
      </p:sp>
      <p:sp>
        <p:nvSpPr>
          <p:cNvPr id="10" name="TextBox 9">
            <a:extLst>
              <a:ext uri="{FF2B5EF4-FFF2-40B4-BE49-F238E27FC236}">
                <a16:creationId xmlns:a16="http://schemas.microsoft.com/office/drawing/2014/main" id="{CCB186B4-2575-4D3D-B0EA-40FFC91F803C}"/>
              </a:ext>
            </a:extLst>
          </p:cNvPr>
          <p:cNvSpPr txBox="1"/>
          <p:nvPr/>
        </p:nvSpPr>
        <p:spPr>
          <a:xfrm>
            <a:off x="551688" y="5799546"/>
            <a:ext cx="10962162" cy="461665"/>
          </a:xfrm>
          <a:prstGeom prst="rect">
            <a:avLst/>
          </a:prstGeom>
          <a:noFill/>
        </p:spPr>
        <p:txBody>
          <a:bodyPr wrap="square" rtlCol="0">
            <a:spAutoFit/>
          </a:bodyPr>
          <a:lstStyle/>
          <a:p>
            <a:r>
              <a:rPr lang="en-US" sz="1200" dirty="0"/>
              <a:t>*1-5 Likert scale used (1=Strongly Disagree </a:t>
            </a:r>
            <a:r>
              <a:rPr lang="en-US" sz="1200" dirty="0">
                <a:sym typeface="Wingdings" panose="05000000000000000000" pitchFamily="2" charset="2"/>
              </a:rPr>
              <a:t> 5=Strongly Agree)</a:t>
            </a:r>
          </a:p>
          <a:p>
            <a:r>
              <a:rPr lang="en-US" sz="1200" dirty="0">
                <a:sym typeface="Wingdings" panose="05000000000000000000" pitchFamily="2" charset="2"/>
              </a:rPr>
              <a:t>*Scores 1 or 2 denoted as “Disagree”, scores of 3 denoted as “In the Middle”, and scores 4 or 5 denoted as “Agree” </a:t>
            </a:r>
            <a:endParaRPr lang="en-US" sz="1200" dirty="0"/>
          </a:p>
        </p:txBody>
      </p:sp>
      <p:graphicFrame>
        <p:nvGraphicFramePr>
          <p:cNvPr id="11" name="Chart 10">
            <a:extLst>
              <a:ext uri="{FF2B5EF4-FFF2-40B4-BE49-F238E27FC236}">
                <a16:creationId xmlns:a16="http://schemas.microsoft.com/office/drawing/2014/main" id="{36459A82-F759-4A7E-A14F-C1BF48974BD5}"/>
              </a:ext>
            </a:extLst>
          </p:cNvPr>
          <p:cNvGraphicFramePr>
            <a:graphicFrameLocks/>
          </p:cNvGraphicFramePr>
          <p:nvPr>
            <p:extLst>
              <p:ext uri="{D42A27DB-BD31-4B8C-83A1-F6EECF244321}">
                <p14:modId xmlns:p14="http://schemas.microsoft.com/office/powerpoint/2010/main" val="1700689905"/>
              </p:ext>
            </p:extLst>
          </p:nvPr>
        </p:nvGraphicFramePr>
        <p:xfrm>
          <a:off x="-291592" y="2691219"/>
          <a:ext cx="4572000" cy="2743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Chart 11">
            <a:extLst>
              <a:ext uri="{FF2B5EF4-FFF2-40B4-BE49-F238E27FC236}">
                <a16:creationId xmlns:a16="http://schemas.microsoft.com/office/drawing/2014/main" id="{B7EB15B3-DDFF-48F6-9E5B-B016E8F2E898}"/>
              </a:ext>
            </a:extLst>
          </p:cNvPr>
          <p:cNvGraphicFramePr>
            <a:graphicFrameLocks/>
          </p:cNvGraphicFramePr>
          <p:nvPr>
            <p:extLst>
              <p:ext uri="{D42A27DB-BD31-4B8C-83A1-F6EECF244321}">
                <p14:modId xmlns:p14="http://schemas.microsoft.com/office/powerpoint/2010/main" val="267850819"/>
              </p:ext>
            </p:extLst>
          </p:nvPr>
        </p:nvGraphicFramePr>
        <p:xfrm>
          <a:off x="3391129" y="2640356"/>
          <a:ext cx="4572000" cy="2743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5" name="Chart 14">
            <a:extLst>
              <a:ext uri="{FF2B5EF4-FFF2-40B4-BE49-F238E27FC236}">
                <a16:creationId xmlns:a16="http://schemas.microsoft.com/office/drawing/2014/main" id="{8023DEEE-C5B1-4E8A-93F8-051E9262618F}"/>
              </a:ext>
            </a:extLst>
          </p:cNvPr>
          <p:cNvGraphicFramePr>
            <a:graphicFrameLocks/>
          </p:cNvGraphicFramePr>
          <p:nvPr>
            <p:extLst>
              <p:ext uri="{D42A27DB-BD31-4B8C-83A1-F6EECF244321}">
                <p14:modId xmlns:p14="http://schemas.microsoft.com/office/powerpoint/2010/main" val="2729167275"/>
              </p:ext>
            </p:extLst>
          </p:nvPr>
        </p:nvGraphicFramePr>
        <p:xfrm>
          <a:off x="7139990" y="2640356"/>
          <a:ext cx="4572000" cy="27432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88591268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D0D2F9E4-44D6-402D-909F-6163B043B072}"/>
              </a:ext>
            </a:extLst>
          </p:cNvPr>
          <p:cNvSpPr txBox="1">
            <a:spLocks/>
          </p:cNvSpPr>
          <p:nvPr/>
        </p:nvSpPr>
        <p:spPr>
          <a:xfrm>
            <a:off x="19250" y="153253"/>
            <a:ext cx="11827309" cy="1450757"/>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b="1" dirty="0">
                <a:solidFill>
                  <a:schemeClr val="tx1"/>
                </a:solidFill>
              </a:rPr>
              <a:t>SURVEY RESULTS</a:t>
            </a:r>
          </a:p>
        </p:txBody>
      </p:sp>
      <p:sp>
        <p:nvSpPr>
          <p:cNvPr id="7" name="Rectangle 6">
            <a:extLst>
              <a:ext uri="{FF2B5EF4-FFF2-40B4-BE49-F238E27FC236}">
                <a16:creationId xmlns:a16="http://schemas.microsoft.com/office/drawing/2014/main" id="{BA1676E1-5D07-44AB-92E6-1795F39CADA7}"/>
              </a:ext>
            </a:extLst>
          </p:cNvPr>
          <p:cNvSpPr/>
          <p:nvPr/>
        </p:nvSpPr>
        <p:spPr>
          <a:xfrm>
            <a:off x="884397" y="1184709"/>
            <a:ext cx="10180320" cy="892552"/>
          </a:xfrm>
          <a:prstGeom prst="rect">
            <a:avLst/>
          </a:prstGeom>
        </p:spPr>
        <p:txBody>
          <a:bodyPr wrap="square">
            <a:spAutoFit/>
          </a:bodyPr>
          <a:lstStyle/>
          <a:p>
            <a:pPr algn="ctr"/>
            <a:r>
              <a:rPr lang="en-US" sz="2600" dirty="0">
                <a:latin typeface="Aharoni" panose="02010803020104030203" pitchFamily="2" charset="-79"/>
                <a:cs typeface="Aharoni" panose="02010803020104030203" pitchFamily="2" charset="-79"/>
              </a:rPr>
              <a:t>If equal access to human gene editing cannot be provided to all, it should not be approved for clinical medical practice.</a:t>
            </a:r>
          </a:p>
        </p:txBody>
      </p:sp>
      <p:sp>
        <p:nvSpPr>
          <p:cNvPr id="14" name="Rectangle 13">
            <a:extLst>
              <a:ext uri="{FF2B5EF4-FFF2-40B4-BE49-F238E27FC236}">
                <a16:creationId xmlns:a16="http://schemas.microsoft.com/office/drawing/2014/main" id="{82274C20-FFCE-4229-BF21-5E05F6B04B38}"/>
              </a:ext>
            </a:extLst>
          </p:cNvPr>
          <p:cNvSpPr/>
          <p:nvPr/>
        </p:nvSpPr>
        <p:spPr>
          <a:xfrm>
            <a:off x="743712" y="2354021"/>
            <a:ext cx="2745706" cy="707886"/>
          </a:xfrm>
          <a:prstGeom prst="rect">
            <a:avLst/>
          </a:prstGeom>
        </p:spPr>
        <p:txBody>
          <a:bodyPr wrap="square">
            <a:spAutoFit/>
          </a:bodyPr>
          <a:lstStyle/>
          <a:p>
            <a:pPr algn="ctr"/>
            <a:r>
              <a:rPr lang="en-US" sz="2200" dirty="0">
                <a:latin typeface="Aharoni" panose="02010803020104030203" pitchFamily="2" charset="-79"/>
                <a:cs typeface="Aharoni" panose="02010803020104030203" pitchFamily="2" charset="-79"/>
              </a:rPr>
              <a:t>PATIENTS</a:t>
            </a:r>
          </a:p>
          <a:p>
            <a:pPr algn="ctr"/>
            <a:r>
              <a:rPr lang="en-US" dirty="0">
                <a:latin typeface="Aharoni" panose="02010803020104030203" pitchFamily="2" charset="-79"/>
                <a:cs typeface="Aharoni" panose="02010803020104030203" pitchFamily="2" charset="-79"/>
              </a:rPr>
              <a:t>     </a:t>
            </a:r>
          </a:p>
        </p:txBody>
      </p:sp>
      <p:sp>
        <p:nvSpPr>
          <p:cNvPr id="19" name="Rectangle 18">
            <a:extLst>
              <a:ext uri="{FF2B5EF4-FFF2-40B4-BE49-F238E27FC236}">
                <a16:creationId xmlns:a16="http://schemas.microsoft.com/office/drawing/2014/main" id="{B8ADFE10-F34C-4B10-AEC7-36E87E6866FB}"/>
              </a:ext>
            </a:extLst>
          </p:cNvPr>
          <p:cNvSpPr/>
          <p:nvPr/>
        </p:nvSpPr>
        <p:spPr>
          <a:xfrm>
            <a:off x="4472432" y="2354021"/>
            <a:ext cx="2745706" cy="707886"/>
          </a:xfrm>
          <a:prstGeom prst="rect">
            <a:avLst/>
          </a:prstGeom>
        </p:spPr>
        <p:txBody>
          <a:bodyPr wrap="square">
            <a:spAutoFit/>
          </a:bodyPr>
          <a:lstStyle/>
          <a:p>
            <a:pPr algn="ctr"/>
            <a:r>
              <a:rPr lang="en-US" sz="2200" dirty="0">
                <a:latin typeface="Aharoni" panose="02010803020104030203" pitchFamily="2" charset="-79"/>
                <a:cs typeface="Aharoni" panose="02010803020104030203" pitchFamily="2" charset="-79"/>
              </a:rPr>
              <a:t>PARENTS</a:t>
            </a:r>
          </a:p>
          <a:p>
            <a:pPr algn="ctr"/>
            <a:r>
              <a:rPr lang="en-US" dirty="0">
                <a:latin typeface="Aharoni" panose="02010803020104030203" pitchFamily="2" charset="-79"/>
                <a:cs typeface="Aharoni" panose="02010803020104030203" pitchFamily="2" charset="-79"/>
              </a:rPr>
              <a:t>     </a:t>
            </a:r>
          </a:p>
        </p:txBody>
      </p:sp>
      <p:sp>
        <p:nvSpPr>
          <p:cNvPr id="20" name="Rectangle 19">
            <a:extLst>
              <a:ext uri="{FF2B5EF4-FFF2-40B4-BE49-F238E27FC236}">
                <a16:creationId xmlns:a16="http://schemas.microsoft.com/office/drawing/2014/main" id="{51E549BF-88C3-4714-B85F-8ED945E5E8B3}"/>
              </a:ext>
            </a:extLst>
          </p:cNvPr>
          <p:cNvSpPr/>
          <p:nvPr/>
        </p:nvSpPr>
        <p:spPr>
          <a:xfrm>
            <a:off x="8245161" y="2354020"/>
            <a:ext cx="2745706" cy="707886"/>
          </a:xfrm>
          <a:prstGeom prst="rect">
            <a:avLst/>
          </a:prstGeom>
        </p:spPr>
        <p:txBody>
          <a:bodyPr wrap="square">
            <a:spAutoFit/>
          </a:bodyPr>
          <a:lstStyle/>
          <a:p>
            <a:pPr algn="ctr"/>
            <a:r>
              <a:rPr lang="en-US" sz="2200" dirty="0">
                <a:latin typeface="Aharoni" panose="02010803020104030203" pitchFamily="2" charset="-79"/>
                <a:cs typeface="Aharoni" panose="02010803020104030203" pitchFamily="2" charset="-79"/>
              </a:rPr>
              <a:t>PHYSICIANS</a:t>
            </a:r>
          </a:p>
          <a:p>
            <a:pPr algn="ctr"/>
            <a:r>
              <a:rPr lang="en-US" dirty="0">
                <a:latin typeface="Aharoni" panose="02010803020104030203" pitchFamily="2" charset="-79"/>
                <a:cs typeface="Aharoni" panose="02010803020104030203" pitchFamily="2" charset="-79"/>
              </a:rPr>
              <a:t>     </a:t>
            </a:r>
          </a:p>
        </p:txBody>
      </p:sp>
      <p:sp>
        <p:nvSpPr>
          <p:cNvPr id="10" name="TextBox 9">
            <a:extLst>
              <a:ext uri="{FF2B5EF4-FFF2-40B4-BE49-F238E27FC236}">
                <a16:creationId xmlns:a16="http://schemas.microsoft.com/office/drawing/2014/main" id="{5839A748-7C4A-40A1-9983-E44B8528B4D6}"/>
              </a:ext>
            </a:extLst>
          </p:cNvPr>
          <p:cNvSpPr txBox="1"/>
          <p:nvPr/>
        </p:nvSpPr>
        <p:spPr>
          <a:xfrm>
            <a:off x="596900" y="5685223"/>
            <a:ext cx="10962162" cy="461665"/>
          </a:xfrm>
          <a:prstGeom prst="rect">
            <a:avLst/>
          </a:prstGeom>
          <a:noFill/>
        </p:spPr>
        <p:txBody>
          <a:bodyPr wrap="square" rtlCol="0">
            <a:spAutoFit/>
          </a:bodyPr>
          <a:lstStyle/>
          <a:p>
            <a:r>
              <a:rPr lang="en-US" sz="1200" dirty="0"/>
              <a:t>*1-5 Likert scale used (1=Strongly Disagree </a:t>
            </a:r>
            <a:r>
              <a:rPr lang="en-US" sz="1200" dirty="0">
                <a:sym typeface="Wingdings" panose="05000000000000000000" pitchFamily="2" charset="2"/>
              </a:rPr>
              <a:t> 5=Strongly Agree)</a:t>
            </a:r>
          </a:p>
          <a:p>
            <a:r>
              <a:rPr lang="en-US" sz="1200" dirty="0">
                <a:sym typeface="Wingdings" panose="05000000000000000000" pitchFamily="2" charset="2"/>
              </a:rPr>
              <a:t>*Scores 1 or 2 denoted as “Disagree”, scores of 3 denoted as “In the Middle”, and scores 4 or 5 denoted as “Agree” </a:t>
            </a:r>
            <a:endParaRPr lang="en-US" sz="1200" dirty="0"/>
          </a:p>
        </p:txBody>
      </p:sp>
      <p:graphicFrame>
        <p:nvGraphicFramePr>
          <p:cNvPr id="11" name="Chart 10">
            <a:extLst>
              <a:ext uri="{FF2B5EF4-FFF2-40B4-BE49-F238E27FC236}">
                <a16:creationId xmlns:a16="http://schemas.microsoft.com/office/drawing/2014/main" id="{271E00F1-4C39-49C4-8DBE-11DCA39FEB48}"/>
              </a:ext>
            </a:extLst>
          </p:cNvPr>
          <p:cNvGraphicFramePr>
            <a:graphicFrameLocks/>
          </p:cNvGraphicFramePr>
          <p:nvPr>
            <p:extLst>
              <p:ext uri="{D42A27DB-BD31-4B8C-83A1-F6EECF244321}">
                <p14:modId xmlns:p14="http://schemas.microsoft.com/office/powerpoint/2010/main" val="1723902196"/>
              </p:ext>
            </p:extLst>
          </p:nvPr>
        </p:nvGraphicFramePr>
        <p:xfrm>
          <a:off x="-191439" y="2794216"/>
          <a:ext cx="4572000" cy="2743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Chart 11">
            <a:extLst>
              <a:ext uri="{FF2B5EF4-FFF2-40B4-BE49-F238E27FC236}">
                <a16:creationId xmlns:a16="http://schemas.microsoft.com/office/drawing/2014/main" id="{0DC777AB-2818-467C-9771-71D3DB46AFFB}"/>
              </a:ext>
            </a:extLst>
          </p:cNvPr>
          <p:cNvGraphicFramePr>
            <a:graphicFrameLocks/>
          </p:cNvGraphicFramePr>
          <p:nvPr>
            <p:extLst>
              <p:ext uri="{D42A27DB-BD31-4B8C-83A1-F6EECF244321}">
                <p14:modId xmlns:p14="http://schemas.microsoft.com/office/powerpoint/2010/main" val="989122347"/>
              </p:ext>
            </p:extLst>
          </p:nvPr>
        </p:nvGraphicFramePr>
        <p:xfrm>
          <a:off x="3688557" y="2794216"/>
          <a:ext cx="4572000" cy="2743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5" name="Chart 14">
            <a:extLst>
              <a:ext uri="{FF2B5EF4-FFF2-40B4-BE49-F238E27FC236}">
                <a16:creationId xmlns:a16="http://schemas.microsoft.com/office/drawing/2014/main" id="{3C557A03-A09B-4081-AA6C-0CAAE305DF29}"/>
              </a:ext>
            </a:extLst>
          </p:cNvPr>
          <p:cNvGraphicFramePr>
            <a:graphicFrameLocks/>
          </p:cNvGraphicFramePr>
          <p:nvPr>
            <p:extLst>
              <p:ext uri="{D42A27DB-BD31-4B8C-83A1-F6EECF244321}">
                <p14:modId xmlns:p14="http://schemas.microsoft.com/office/powerpoint/2010/main" val="404347136"/>
              </p:ext>
            </p:extLst>
          </p:nvPr>
        </p:nvGraphicFramePr>
        <p:xfrm>
          <a:off x="7543150" y="2794216"/>
          <a:ext cx="4572000" cy="27432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66325624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78442DD1-5463-45D9-84EF-2770182112F6}"/>
              </a:ext>
            </a:extLst>
          </p:cNvPr>
          <p:cNvSpPr>
            <a:spLocks noGrp="1"/>
          </p:cNvSpPr>
          <p:nvPr>
            <p:ph idx="1"/>
          </p:nvPr>
        </p:nvSpPr>
        <p:spPr>
          <a:xfrm>
            <a:off x="342633" y="1966384"/>
            <a:ext cx="11610828" cy="3453863"/>
          </a:xfrm>
        </p:spPr>
        <p:txBody>
          <a:bodyPr>
            <a:noAutofit/>
          </a:bodyPr>
          <a:lstStyle/>
          <a:p>
            <a:pPr>
              <a:buFont typeface="Arial" panose="020B0604020202020204" pitchFamily="34" charset="0"/>
              <a:buChar char="•"/>
            </a:pPr>
            <a:r>
              <a:rPr lang="en-US" sz="2600" dirty="0">
                <a:solidFill>
                  <a:schemeClr val="tx1"/>
                </a:solidFill>
              </a:rPr>
              <a:t>  Optimism towards a gene editing curative treatment was expressed across    stakeholders due to debilitating nature of SCD and lack of existing treatments</a:t>
            </a:r>
          </a:p>
          <a:p>
            <a:pPr>
              <a:buFont typeface="Arial" panose="020B0604020202020204" pitchFamily="34" charset="0"/>
              <a:buChar char="•"/>
            </a:pPr>
            <a:r>
              <a:rPr lang="en-US" sz="2600" dirty="0">
                <a:solidFill>
                  <a:schemeClr val="tx1"/>
                </a:solidFill>
              </a:rPr>
              <a:t>  Reservations related to the permanency of editing DNA, uncertain nature of risks and long term impact, trial burden, future access and equity, and the transparency of research enterprise surfaced </a:t>
            </a:r>
            <a:endParaRPr lang="en-US" sz="1800" dirty="0">
              <a:solidFill>
                <a:schemeClr val="tx1"/>
              </a:solidFill>
            </a:endParaRPr>
          </a:p>
          <a:p>
            <a:pPr>
              <a:buFont typeface="Arial" panose="020B0604020202020204" pitchFamily="34" charset="0"/>
              <a:buChar char="•"/>
            </a:pPr>
            <a:r>
              <a:rPr lang="en-US" sz="2600" dirty="0">
                <a:solidFill>
                  <a:schemeClr val="tx1"/>
                </a:solidFill>
              </a:rPr>
              <a:t>  However, stakeholders provided recommendations that can inform the development of a model of engagement whereby BOTH researchers and patients benefit</a:t>
            </a:r>
          </a:p>
        </p:txBody>
      </p:sp>
      <p:sp>
        <p:nvSpPr>
          <p:cNvPr id="6" name="Title 1">
            <a:extLst>
              <a:ext uri="{FF2B5EF4-FFF2-40B4-BE49-F238E27FC236}">
                <a16:creationId xmlns:a16="http://schemas.microsoft.com/office/drawing/2014/main" id="{90639C57-03B5-4CD6-ADCA-6DCD8FCF5951}"/>
              </a:ext>
            </a:extLst>
          </p:cNvPr>
          <p:cNvSpPr txBox="1">
            <a:spLocks/>
          </p:cNvSpPr>
          <p:nvPr/>
        </p:nvSpPr>
        <p:spPr>
          <a:xfrm>
            <a:off x="4392022" y="860183"/>
            <a:ext cx="12172749" cy="1450757"/>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sz="4500" b="1" dirty="0">
                <a:solidFill>
                  <a:schemeClr val="tx1"/>
                </a:solidFill>
              </a:rPr>
              <a:t>SUMMARY</a:t>
            </a:r>
          </a:p>
        </p:txBody>
      </p:sp>
    </p:spTree>
    <p:extLst>
      <p:ext uri="{BB962C8B-B14F-4D97-AF65-F5344CB8AC3E}">
        <p14:creationId xmlns:p14="http://schemas.microsoft.com/office/powerpoint/2010/main" val="352271395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D0D2F9E4-44D6-402D-909F-6163B043B072}"/>
              </a:ext>
            </a:extLst>
          </p:cNvPr>
          <p:cNvSpPr txBox="1">
            <a:spLocks/>
          </p:cNvSpPr>
          <p:nvPr/>
        </p:nvSpPr>
        <p:spPr>
          <a:xfrm>
            <a:off x="19251" y="153253"/>
            <a:ext cx="11598442" cy="1450757"/>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dirty="0">
                <a:solidFill>
                  <a:schemeClr val="tx1"/>
                </a:solidFill>
              </a:rPr>
              <a:t>ACKNOWLEGEMENTS </a:t>
            </a:r>
          </a:p>
        </p:txBody>
      </p:sp>
      <p:sp>
        <p:nvSpPr>
          <p:cNvPr id="5" name="Content Placeholder 2">
            <a:extLst>
              <a:ext uri="{FF2B5EF4-FFF2-40B4-BE49-F238E27FC236}">
                <a16:creationId xmlns:a16="http://schemas.microsoft.com/office/drawing/2014/main" id="{C0DC7B16-DAC9-4FDE-8E60-C68F3B60D31F}"/>
              </a:ext>
            </a:extLst>
          </p:cNvPr>
          <p:cNvSpPr txBox="1">
            <a:spLocks/>
          </p:cNvSpPr>
          <p:nvPr/>
        </p:nvSpPr>
        <p:spPr>
          <a:xfrm>
            <a:off x="146539" y="1029677"/>
            <a:ext cx="5063836" cy="4351338"/>
          </a:xfrm>
          <a:prstGeom prst="rect">
            <a:avLst/>
          </a:prstGeom>
        </p:spPr>
        <p:txBody>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buNone/>
            </a:pPr>
            <a:r>
              <a:rPr lang="en-US" dirty="0">
                <a:solidFill>
                  <a:schemeClr val="tx1"/>
                </a:solidFill>
              </a:rPr>
              <a:t>All of the patients, parents, and physicians who graciously offered to participate</a:t>
            </a:r>
            <a:r>
              <a:rPr lang="en-US" sz="1500" dirty="0">
                <a:solidFill>
                  <a:schemeClr val="tx1"/>
                </a:solidFill>
              </a:rPr>
              <a:t>. </a:t>
            </a:r>
          </a:p>
          <a:p>
            <a:pPr marL="0" indent="0">
              <a:buNone/>
            </a:pPr>
            <a:r>
              <a:rPr lang="en-US" sz="1500" dirty="0">
                <a:solidFill>
                  <a:schemeClr val="tx1"/>
                </a:solidFill>
              </a:rPr>
              <a:t>Bonham Lab </a:t>
            </a:r>
          </a:p>
          <a:p>
            <a:pPr marL="0" indent="0">
              <a:buNone/>
            </a:pPr>
            <a:r>
              <a:rPr lang="en-US" sz="1500" dirty="0">
                <a:solidFill>
                  <a:schemeClr val="tx1"/>
                </a:solidFill>
              </a:rPr>
              <a:t>Social and Behavioral Research Branch</a:t>
            </a:r>
          </a:p>
          <a:p>
            <a:pPr marL="0" indent="0">
              <a:buNone/>
            </a:pPr>
            <a:r>
              <a:rPr lang="en-US" sz="1500" dirty="0">
                <a:solidFill>
                  <a:schemeClr val="tx1"/>
                </a:solidFill>
              </a:rPr>
              <a:t>Division of Policy, Communications, and Education (NHGRI) </a:t>
            </a:r>
          </a:p>
          <a:p>
            <a:pPr marL="0" indent="0">
              <a:buNone/>
            </a:pPr>
            <a:r>
              <a:rPr lang="en-US" sz="1500" dirty="0">
                <a:solidFill>
                  <a:schemeClr val="tx1"/>
                </a:solidFill>
              </a:rPr>
              <a:t>Education and Community Involvement Branch</a:t>
            </a:r>
          </a:p>
          <a:p>
            <a:pPr lvl="1"/>
            <a:r>
              <a:rPr lang="en-US" sz="1500" dirty="0">
                <a:solidFill>
                  <a:schemeClr val="tx1"/>
                </a:solidFill>
              </a:rPr>
              <a:t>Carla Easter, PhD</a:t>
            </a:r>
          </a:p>
          <a:p>
            <a:pPr lvl="1"/>
            <a:r>
              <a:rPr lang="en-US" sz="1500" dirty="0">
                <a:solidFill>
                  <a:schemeClr val="tx1"/>
                </a:solidFill>
              </a:rPr>
              <a:t>Elizabeth Tuck</a:t>
            </a:r>
          </a:p>
          <a:p>
            <a:pPr marL="0" indent="0">
              <a:buNone/>
            </a:pPr>
            <a:r>
              <a:rPr lang="en-US" sz="1500" dirty="0">
                <a:solidFill>
                  <a:schemeClr val="tx1"/>
                </a:solidFill>
              </a:rPr>
              <a:t>Medical Arts Team</a:t>
            </a:r>
          </a:p>
          <a:p>
            <a:pPr lvl="1"/>
            <a:r>
              <a:rPr lang="en-US" sz="1500" dirty="0">
                <a:solidFill>
                  <a:schemeClr val="tx1"/>
                </a:solidFill>
              </a:rPr>
              <a:t>Alvaro Encinas, Videographer  </a:t>
            </a:r>
          </a:p>
          <a:p>
            <a:pPr lvl="1"/>
            <a:r>
              <a:rPr lang="en-US" sz="1500" dirty="0">
                <a:solidFill>
                  <a:schemeClr val="tx1"/>
                </a:solidFill>
              </a:rPr>
              <a:t>Darryl Leja, Graphic Artist </a:t>
            </a:r>
          </a:p>
          <a:p>
            <a:pPr lvl="1"/>
            <a:r>
              <a:rPr lang="en-US" sz="1500" dirty="0">
                <a:solidFill>
                  <a:schemeClr val="tx1"/>
                </a:solidFill>
              </a:rPr>
              <a:t>Ernesto de Aguila, Photographer </a:t>
            </a:r>
          </a:p>
        </p:txBody>
      </p:sp>
      <p:pic>
        <p:nvPicPr>
          <p:cNvPr id="10" name="Picture 9">
            <a:extLst>
              <a:ext uri="{FF2B5EF4-FFF2-40B4-BE49-F238E27FC236}">
                <a16:creationId xmlns:a16="http://schemas.microsoft.com/office/drawing/2014/main" id="{11FF8193-6F80-4A18-ACCF-6B83E7663B7C}"/>
              </a:ext>
            </a:extLst>
          </p:cNvPr>
          <p:cNvPicPr>
            <a:picLocks noChangeAspect="1"/>
          </p:cNvPicPr>
          <p:nvPr/>
        </p:nvPicPr>
        <p:blipFill>
          <a:blip r:embed="rId3"/>
          <a:stretch>
            <a:fillRect/>
          </a:stretch>
        </p:blipFill>
        <p:spPr>
          <a:xfrm>
            <a:off x="5464838" y="1604010"/>
            <a:ext cx="5898391" cy="3303099"/>
          </a:xfrm>
          <a:prstGeom prst="rect">
            <a:avLst/>
          </a:prstGeom>
        </p:spPr>
      </p:pic>
    </p:spTree>
    <p:extLst>
      <p:ext uri="{BB962C8B-B14F-4D97-AF65-F5344CB8AC3E}">
        <p14:creationId xmlns:p14="http://schemas.microsoft.com/office/powerpoint/2010/main" val="61277061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70E388-DFDD-4DB6-85FE-E41034FD5CCB}"/>
              </a:ext>
            </a:extLst>
          </p:cNvPr>
          <p:cNvSpPr>
            <a:spLocks noGrp="1"/>
          </p:cNvSpPr>
          <p:nvPr>
            <p:ph type="title"/>
          </p:nvPr>
        </p:nvSpPr>
        <p:spPr/>
        <p:txBody>
          <a:bodyPr/>
          <a:lstStyle/>
          <a:p>
            <a:r>
              <a:rPr lang="en-US" dirty="0"/>
              <a:t>Questions</a:t>
            </a:r>
          </a:p>
        </p:txBody>
      </p:sp>
    </p:spTree>
    <p:extLst>
      <p:ext uri="{BB962C8B-B14F-4D97-AF65-F5344CB8AC3E}">
        <p14:creationId xmlns:p14="http://schemas.microsoft.com/office/powerpoint/2010/main" val="4921020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329F45E3-C125-49F5-863F-3F771273B79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15">
            <a:extLst>
              <a:ext uri="{FF2B5EF4-FFF2-40B4-BE49-F238E27FC236}">
                <a16:creationId xmlns:a16="http://schemas.microsoft.com/office/drawing/2014/main" id="{F23C6175-7110-4DB0-BEA4-FC1D293020B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8" name="Straight Connector 17">
            <a:extLst>
              <a:ext uri="{FF2B5EF4-FFF2-40B4-BE49-F238E27FC236}">
                <a16:creationId xmlns:a16="http://schemas.microsoft.com/office/drawing/2014/main" id="{044DF19B-511F-4F07-A7AD-1A010C6BFCB2}"/>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20" name="Rectangle 19">
            <a:extLst>
              <a:ext uri="{FF2B5EF4-FFF2-40B4-BE49-F238E27FC236}">
                <a16:creationId xmlns:a16="http://schemas.microsoft.com/office/drawing/2014/main" id="{0724FDC1-874F-49E1-900A-DA24B8B4C8C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2" name="Rectangle 21">
            <a:extLst>
              <a:ext uri="{FF2B5EF4-FFF2-40B4-BE49-F238E27FC236}">
                <a16:creationId xmlns:a16="http://schemas.microsoft.com/office/drawing/2014/main" id="{16B80D80-3E25-4F1E-A644-0B25A4A4677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7613486" y="0"/>
            <a:ext cx="4584734"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1" name="Rectangle 23">
            <a:extLst>
              <a:ext uri="{FF2B5EF4-FFF2-40B4-BE49-F238E27FC236}">
                <a16:creationId xmlns:a16="http://schemas.microsoft.com/office/drawing/2014/main" id="{24F72022-6F95-4DE4-A0A2-B5AD478419C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6906"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Content Placeholder 2"/>
          <p:cNvSpPr txBox="1">
            <a:spLocks/>
          </p:cNvSpPr>
          <p:nvPr/>
        </p:nvSpPr>
        <p:spPr>
          <a:xfrm>
            <a:off x="7986954" y="2150435"/>
            <a:ext cx="2297375" cy="2955458"/>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900" kern="1200">
                <a:solidFill>
                  <a:schemeClr val="tx1"/>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0"/>
              </a:spcAft>
              <a:buClr>
                <a:srgbClr val="9BAFB5"/>
              </a:buClr>
              <a:buSzTx/>
              <a:buFont typeface="Arial" panose="020B0604020202020204" pitchFamily="34" charset="0"/>
              <a:buNone/>
              <a:tabLst/>
              <a:defRPr/>
            </a:pPr>
            <a:endParaRPr kumimoji="0" lang="en-US" sz="1900" b="0" i="0" u="none" strike="noStrike" kern="1200" cap="none" spc="0" normalizeH="0" baseline="0" noProof="0" dirty="0">
              <a:ln>
                <a:noFill/>
              </a:ln>
              <a:solidFill>
                <a:srgbClr val="000000"/>
              </a:solidFill>
              <a:effectLst/>
              <a:uLnTx/>
              <a:uFillTx/>
              <a:latin typeface="Gill Sans MT" panose="020B0502020104020203"/>
              <a:ea typeface="+mn-ea"/>
              <a:cs typeface="+mn-cs"/>
            </a:endParaRPr>
          </a:p>
        </p:txBody>
      </p:sp>
      <p:sp>
        <p:nvSpPr>
          <p:cNvPr id="6" name="Title 1">
            <a:extLst>
              <a:ext uri="{FF2B5EF4-FFF2-40B4-BE49-F238E27FC236}">
                <a16:creationId xmlns:a16="http://schemas.microsoft.com/office/drawing/2014/main" id="{4F297BB9-4D0E-4C10-9457-AFAD4FAE5485}"/>
              </a:ext>
            </a:extLst>
          </p:cNvPr>
          <p:cNvSpPr txBox="1">
            <a:spLocks/>
          </p:cNvSpPr>
          <p:nvPr/>
        </p:nvSpPr>
        <p:spPr>
          <a:xfrm>
            <a:off x="8096885" y="640080"/>
            <a:ext cx="3659246" cy="2926080"/>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marL="342900" marR="0" lvl="0" indent="-342900" algn="l" defTabSz="914400" rtl="0" eaLnBrk="1" fontAlgn="auto" latinLnBrk="0" hangingPunct="1">
              <a:lnSpc>
                <a:spcPct val="85000"/>
              </a:lnSpc>
              <a:spcBef>
                <a:spcPct val="0"/>
              </a:spcBef>
              <a:spcAft>
                <a:spcPts val="600"/>
              </a:spcAft>
              <a:buClrTx/>
              <a:buSzTx/>
              <a:buFont typeface="Wingdings" panose="05000000000000000000" pitchFamily="2" charset="2"/>
              <a:buChar char="v"/>
              <a:tabLst/>
              <a:defRPr/>
            </a:pPr>
            <a:endParaRPr kumimoji="0" lang="en-US" sz="2200" b="1" i="0" u="none" strike="noStrike" kern="1200" cap="none" spc="-50" normalizeH="0" baseline="0" noProof="0" dirty="0">
              <a:ln>
                <a:noFill/>
              </a:ln>
              <a:solidFill>
                <a:srgbClr val="FFFFFF"/>
              </a:solidFill>
              <a:effectLst/>
              <a:uLnTx/>
              <a:uFillTx/>
              <a:latin typeface="Calibri Light" panose="020F0302020204030204"/>
              <a:ea typeface="+mj-ea"/>
              <a:cs typeface="+mj-cs"/>
            </a:endParaRPr>
          </a:p>
        </p:txBody>
      </p:sp>
      <p:sp>
        <p:nvSpPr>
          <p:cNvPr id="8" name="TextBox 7">
            <a:extLst>
              <a:ext uri="{FF2B5EF4-FFF2-40B4-BE49-F238E27FC236}">
                <a16:creationId xmlns:a16="http://schemas.microsoft.com/office/drawing/2014/main" id="{9043C7B0-6C77-476A-BD70-A666CFD0C42F}"/>
              </a:ext>
            </a:extLst>
          </p:cNvPr>
          <p:cNvSpPr txBox="1"/>
          <p:nvPr/>
        </p:nvSpPr>
        <p:spPr>
          <a:xfrm>
            <a:off x="7546633" y="165229"/>
            <a:ext cx="4642207" cy="6401753"/>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600" b="0" i="0" u="none" strike="noStrike" kern="1200" cap="none" spc="0" normalizeH="0" baseline="0" noProof="0" dirty="0">
                <a:ln>
                  <a:noFill/>
                </a:ln>
                <a:solidFill>
                  <a:prstClr val="white"/>
                </a:solidFill>
                <a:effectLst/>
                <a:uLnTx/>
                <a:uFillTx/>
                <a:latin typeface="Calibri" panose="020F0502020204030204"/>
                <a:ea typeface="+mn-ea"/>
                <a:cs typeface="+mn-cs"/>
              </a:rPr>
              <a:t>Despite advances such as hydroxyurea, transfusion therapy, and penicillin prophylaxis, SCD patients still face significant hurdles to care</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6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600" b="0" i="0" u="none" strike="noStrike" kern="1200" cap="none" spc="0" normalizeH="0" baseline="0" noProof="0" dirty="0">
                <a:ln>
                  <a:noFill/>
                </a:ln>
                <a:solidFill>
                  <a:prstClr val="white"/>
                </a:solidFill>
                <a:effectLst/>
                <a:uLnTx/>
                <a:uFillTx/>
                <a:latin typeface="Calibri" panose="020F0502020204030204"/>
                <a:ea typeface="+mn-ea"/>
                <a:cs typeface="+mn-cs"/>
              </a:rPr>
              <a:t>Stigma, discrimination, and clinical invisibility (e.g. labelled as drug seeking) </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6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600" b="0" i="0" u="none" strike="noStrike" kern="1200" cap="none" spc="0" normalizeH="0" baseline="0" noProof="0" dirty="0">
                <a:ln>
                  <a:noFill/>
                </a:ln>
                <a:solidFill>
                  <a:prstClr val="white"/>
                </a:solidFill>
                <a:effectLst/>
                <a:uLnTx/>
                <a:uFillTx/>
                <a:latin typeface="Calibri" panose="020F0502020204030204"/>
                <a:ea typeface="+mn-ea"/>
                <a:cs typeface="+mn-cs"/>
              </a:rPr>
              <a:t>Less access to comprehensive team care</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35" name="Picture 34">
            <a:extLst>
              <a:ext uri="{FF2B5EF4-FFF2-40B4-BE49-F238E27FC236}">
                <a16:creationId xmlns:a16="http://schemas.microsoft.com/office/drawing/2014/main" id="{22C7C25C-75B7-4039-8A5A-93995D4110E7}"/>
              </a:ext>
            </a:extLst>
          </p:cNvPr>
          <p:cNvPicPr>
            <a:picLocks noChangeAspect="1"/>
          </p:cNvPicPr>
          <p:nvPr/>
        </p:nvPicPr>
        <p:blipFill rotWithShape="1">
          <a:blip r:embed="rId2"/>
          <a:srcRect l="1897" t="1343" r="2" b="13467"/>
          <a:stretch/>
        </p:blipFill>
        <p:spPr>
          <a:xfrm>
            <a:off x="330414" y="-10246"/>
            <a:ext cx="6774380" cy="6868246"/>
          </a:xfrm>
          <a:prstGeom prst="rect">
            <a:avLst/>
          </a:prstGeom>
        </p:spPr>
      </p:pic>
    </p:spTree>
    <p:extLst>
      <p:ext uri="{BB962C8B-B14F-4D97-AF65-F5344CB8AC3E}">
        <p14:creationId xmlns:p14="http://schemas.microsoft.com/office/powerpoint/2010/main" val="34454615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5" name="Rectangle 94">
            <a:extLst>
              <a:ext uri="{FF2B5EF4-FFF2-40B4-BE49-F238E27FC236}">
                <a16:creationId xmlns:a16="http://schemas.microsoft.com/office/drawing/2014/main" id="{A9D068DB-E7E7-4102-9402-EAA049E1311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7" name="Rectangle 96">
            <a:extLst>
              <a:ext uri="{FF2B5EF4-FFF2-40B4-BE49-F238E27FC236}">
                <a16:creationId xmlns:a16="http://schemas.microsoft.com/office/drawing/2014/main" id="{96C8906C-CCD9-4F71-B3DD-BC1331E1A9E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99" name="Straight Connector 98">
            <a:extLst>
              <a:ext uri="{FF2B5EF4-FFF2-40B4-BE49-F238E27FC236}">
                <a16:creationId xmlns:a16="http://schemas.microsoft.com/office/drawing/2014/main" id="{CA0D6F13-628B-4FC4-AD48-A2B64677D017}"/>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01" name="Rectangle 100">
            <a:extLst>
              <a:ext uri="{FF2B5EF4-FFF2-40B4-BE49-F238E27FC236}">
                <a16:creationId xmlns:a16="http://schemas.microsoft.com/office/drawing/2014/main" id="{9EF96A8B-E86D-4F3A-AA75-7B1E0891608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D4F49F63-36EA-4E05-BB3C-CBB9772F289D}"/>
              </a:ext>
            </a:extLst>
          </p:cNvPr>
          <p:cNvPicPr>
            <a:picLocks noChangeAspect="1"/>
          </p:cNvPicPr>
          <p:nvPr/>
        </p:nvPicPr>
        <p:blipFill>
          <a:blip r:embed="rId3"/>
          <a:stretch>
            <a:fillRect/>
          </a:stretch>
        </p:blipFill>
        <p:spPr>
          <a:xfrm>
            <a:off x="165501" y="23816"/>
            <a:ext cx="4738650" cy="5979369"/>
          </a:xfrm>
          <a:prstGeom prst="rect">
            <a:avLst/>
          </a:prstGeom>
        </p:spPr>
      </p:pic>
      <p:cxnSp>
        <p:nvCxnSpPr>
          <p:cNvPr id="103" name="Straight Connector 102">
            <a:extLst>
              <a:ext uri="{FF2B5EF4-FFF2-40B4-BE49-F238E27FC236}">
                <a16:creationId xmlns:a16="http://schemas.microsoft.com/office/drawing/2014/main" id="{D5F5B333-A567-4994-B69F-B3D6FFA109AE}"/>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447071" y="4343400"/>
            <a:ext cx="5636107"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
        <p:nvSpPr>
          <p:cNvPr id="140" name="Rectangle 104">
            <a:extLst>
              <a:ext uri="{FF2B5EF4-FFF2-40B4-BE49-F238E27FC236}">
                <a16:creationId xmlns:a16="http://schemas.microsoft.com/office/drawing/2014/main" id="{ED78922C-0FA6-4876-B387-09E6D18A983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1" name="Rectangle 106">
            <a:extLst>
              <a:ext uri="{FF2B5EF4-FFF2-40B4-BE49-F238E27FC236}">
                <a16:creationId xmlns:a16="http://schemas.microsoft.com/office/drawing/2014/main" id="{6E822080-05A0-4490-8404-A5C900C2C86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Title 7">
            <a:extLst>
              <a:ext uri="{FF2B5EF4-FFF2-40B4-BE49-F238E27FC236}">
                <a16:creationId xmlns:a16="http://schemas.microsoft.com/office/drawing/2014/main" id="{F468ECD1-C80A-4CAE-A5B7-99C962E5562C}"/>
              </a:ext>
            </a:extLst>
          </p:cNvPr>
          <p:cNvSpPr>
            <a:spLocks noGrp="1"/>
          </p:cNvSpPr>
          <p:nvPr>
            <p:ph type="title"/>
          </p:nvPr>
        </p:nvSpPr>
        <p:spPr>
          <a:xfrm>
            <a:off x="5289754" y="639097"/>
            <a:ext cx="6253317" cy="3686015"/>
          </a:xfrm>
        </p:spPr>
        <p:txBody>
          <a:bodyPr vert="horz" lIns="91440" tIns="45720" rIns="91440" bIns="45720" rtlCol="0" anchor="b">
            <a:normAutofit/>
          </a:bodyPr>
          <a:lstStyle/>
          <a:p>
            <a:r>
              <a:rPr lang="en-US" sz="5600" dirty="0">
                <a:solidFill>
                  <a:schemeClr val="tx1">
                    <a:lumMod val="85000"/>
                    <a:lumOff val="15000"/>
                  </a:schemeClr>
                </a:solidFill>
              </a:rPr>
              <a:t>By 2050, the number of people with SCD is expected to increase by ~ 30% globally.  </a:t>
            </a:r>
          </a:p>
        </p:txBody>
      </p:sp>
      <p:sp>
        <p:nvSpPr>
          <p:cNvPr id="28" name="Rectangle 27">
            <a:extLst>
              <a:ext uri="{FF2B5EF4-FFF2-40B4-BE49-F238E27FC236}">
                <a16:creationId xmlns:a16="http://schemas.microsoft.com/office/drawing/2014/main" id="{1FD93ED1-B8E5-404A-A1B2-1C89FE93739C}"/>
              </a:ext>
            </a:extLst>
          </p:cNvPr>
          <p:cNvSpPr/>
          <p:nvPr/>
        </p:nvSpPr>
        <p:spPr>
          <a:xfrm>
            <a:off x="71334" y="5981763"/>
            <a:ext cx="8819745" cy="400110"/>
          </a:xfrm>
          <a:prstGeom prst="rect">
            <a:avLst/>
          </a:prstGeom>
        </p:spPr>
        <p:txBody>
          <a:bodyPr wrap="square">
            <a:spAutoFit/>
          </a:bodyPr>
          <a:lstStyle/>
          <a:p>
            <a:r>
              <a:rPr lang="en-US" sz="1000" dirty="0"/>
              <a:t>Piel FB, Hay SI, Gupta S, Weatherall DJ, Williams TN (2013) Global Burden of Sickle Cell Anaemia in Children under Five, 2010–2050: Modelling Based on Demographics, Excess Mortality, and Interventions. </a:t>
            </a:r>
            <a:r>
              <a:rPr lang="en-US" sz="1000" dirty="0" err="1"/>
              <a:t>PLoS</a:t>
            </a:r>
            <a:r>
              <a:rPr lang="en-US" sz="1000" dirty="0"/>
              <a:t> Med 10(7): e1001484. https://doi.org/10.1371/journal.pmed.1001484</a:t>
            </a:r>
          </a:p>
        </p:txBody>
      </p:sp>
    </p:spTree>
    <p:extLst>
      <p:ext uri="{BB962C8B-B14F-4D97-AF65-F5344CB8AC3E}">
        <p14:creationId xmlns:p14="http://schemas.microsoft.com/office/powerpoint/2010/main" val="5837736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itle 1">
            <a:extLst>
              <a:ext uri="{FF2B5EF4-FFF2-40B4-BE49-F238E27FC236}">
                <a16:creationId xmlns:a16="http://schemas.microsoft.com/office/drawing/2014/main" id="{55146DCD-C4D3-49D6-A960-F99A0496078B}"/>
              </a:ext>
            </a:extLst>
          </p:cNvPr>
          <p:cNvSpPr txBox="1">
            <a:spLocks/>
          </p:cNvSpPr>
          <p:nvPr/>
        </p:nvSpPr>
        <p:spPr>
          <a:xfrm>
            <a:off x="19250" y="153253"/>
            <a:ext cx="12172749" cy="1450757"/>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sz="4500" b="1" dirty="0">
                <a:solidFill>
                  <a:schemeClr val="tx1"/>
                </a:solidFill>
              </a:rPr>
              <a:t>GENE THERAPY &amp; SICKLE CELL DISEASE</a:t>
            </a:r>
          </a:p>
        </p:txBody>
      </p:sp>
      <p:sp>
        <p:nvSpPr>
          <p:cNvPr id="41" name="TextBox 40">
            <a:extLst>
              <a:ext uri="{FF2B5EF4-FFF2-40B4-BE49-F238E27FC236}">
                <a16:creationId xmlns:a16="http://schemas.microsoft.com/office/drawing/2014/main" id="{3260C795-EFBA-415F-B132-B915E9AF2E30}"/>
              </a:ext>
            </a:extLst>
          </p:cNvPr>
          <p:cNvSpPr txBox="1"/>
          <p:nvPr/>
        </p:nvSpPr>
        <p:spPr>
          <a:xfrm>
            <a:off x="104009" y="1103918"/>
            <a:ext cx="6129758" cy="5970865"/>
          </a:xfrm>
          <a:prstGeom prst="rect">
            <a:avLst/>
          </a:prstGeom>
          <a:noFill/>
        </p:spPr>
        <p:txBody>
          <a:bodyPr wrap="square" rtlCol="0">
            <a:spAutoFit/>
          </a:bodyPr>
          <a:lstStyle/>
          <a:p>
            <a:pPr marL="457200" indent="-457200">
              <a:buFont typeface="Arial" panose="020B0604020202020204" pitchFamily="34" charset="0"/>
              <a:buChar char="•"/>
            </a:pPr>
            <a:r>
              <a:rPr lang="en-US" sz="2200" dirty="0"/>
              <a:t>In October 2014, a 13-year old patient in France received a drug product called LentiGlobin BB305 (lentiviral-mediated gene addition of an anti-sickling variant)</a:t>
            </a:r>
          </a:p>
          <a:p>
            <a:pPr marL="457200" indent="-457200">
              <a:buFont typeface="Arial" panose="020B0604020202020204" pitchFamily="34" charset="0"/>
              <a:buChar char="•"/>
            </a:pPr>
            <a:endParaRPr lang="en-US" sz="2200" dirty="0"/>
          </a:p>
          <a:p>
            <a:pPr marL="457200" indent="-457200">
              <a:buFont typeface="Arial" panose="020B0604020202020204" pitchFamily="34" charset="0"/>
              <a:buChar char="•"/>
            </a:pPr>
            <a:r>
              <a:rPr lang="en-US" sz="2200" dirty="0"/>
              <a:t>Patient had a history of numerous pain crises, two episodes of acute chest syndrome, and bilateral hip osteonecrosis. He had undergone cholecystectomy and splenectomy. </a:t>
            </a:r>
          </a:p>
          <a:p>
            <a:pPr marL="457200" indent="-457200">
              <a:buFont typeface="Arial" panose="020B0604020202020204" pitchFamily="34" charset="0"/>
              <a:buChar char="•"/>
            </a:pPr>
            <a:endParaRPr lang="en-US" sz="2200" dirty="0"/>
          </a:p>
          <a:p>
            <a:pPr marL="457200" indent="-457200">
              <a:buFont typeface="Arial" panose="020B0604020202020204" pitchFamily="34" charset="0"/>
              <a:buChar char="•"/>
            </a:pPr>
            <a:r>
              <a:rPr lang="en-US" sz="2200" dirty="0"/>
              <a:t>After procedure, hemolysis was suppressed, hemoglobin levels returned to normal, and SCD-related complications discontinued </a:t>
            </a:r>
          </a:p>
          <a:p>
            <a:pPr marL="457200" indent="-457200">
              <a:buFont typeface="Wingdings" panose="05000000000000000000" pitchFamily="2" charset="2"/>
              <a:buChar char="v"/>
            </a:pPr>
            <a:endParaRPr lang="en-US" sz="2400" dirty="0"/>
          </a:p>
          <a:p>
            <a:pPr marL="457200" indent="-457200">
              <a:buFont typeface="Wingdings" panose="05000000000000000000" pitchFamily="2" charset="2"/>
              <a:buChar char="v"/>
            </a:pPr>
            <a:endParaRPr lang="en-US" sz="2400" dirty="0"/>
          </a:p>
          <a:p>
            <a:pPr marL="457200" indent="-457200">
              <a:buFont typeface="Wingdings" panose="05000000000000000000" pitchFamily="2" charset="2"/>
              <a:buChar char="v"/>
            </a:pPr>
            <a:endParaRPr lang="en-US" sz="2400" dirty="0"/>
          </a:p>
          <a:p>
            <a:pPr marL="457200" indent="-457200">
              <a:buFont typeface="Wingdings" panose="05000000000000000000" pitchFamily="2" charset="2"/>
              <a:buChar char="v"/>
            </a:pPr>
            <a:endParaRPr lang="en-US" sz="2400"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77102" y="679773"/>
            <a:ext cx="4305160" cy="5509931"/>
          </a:xfrm>
          <a:prstGeom prst="rect">
            <a:avLst/>
          </a:prstGeom>
        </p:spPr>
      </p:pic>
    </p:spTree>
    <p:extLst>
      <p:ext uri="{BB962C8B-B14F-4D97-AF65-F5344CB8AC3E}">
        <p14:creationId xmlns:p14="http://schemas.microsoft.com/office/powerpoint/2010/main" val="2320306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3"/>
          <a:srcRect b="4027"/>
          <a:stretch/>
        </p:blipFill>
        <p:spPr>
          <a:xfrm>
            <a:off x="3619080" y="873284"/>
            <a:ext cx="4992654" cy="3031527"/>
          </a:xfrm>
          <a:prstGeom prst="rect">
            <a:avLst/>
          </a:prstGeom>
        </p:spPr>
      </p:pic>
      <p:sp>
        <p:nvSpPr>
          <p:cNvPr id="11" name="Content Placeholder 2">
            <a:extLst>
              <a:ext uri="{FF2B5EF4-FFF2-40B4-BE49-F238E27FC236}">
                <a16:creationId xmlns:a16="http://schemas.microsoft.com/office/drawing/2014/main" id="{EB87833C-BBD6-4BFA-BDA3-41274101F829}"/>
              </a:ext>
            </a:extLst>
          </p:cNvPr>
          <p:cNvSpPr txBox="1">
            <a:spLocks/>
          </p:cNvSpPr>
          <p:nvPr/>
        </p:nvSpPr>
        <p:spPr>
          <a:xfrm>
            <a:off x="3638003" y="3925514"/>
            <a:ext cx="5569601" cy="2361203"/>
          </a:xfrm>
          <a:prstGeom prst="rect">
            <a:avLst/>
          </a:prstGeom>
          <a:noFill/>
        </p:spPr>
        <p:txBody>
          <a:bodyPr vert="horz" lIns="91440" tIns="45720" rIns="91440" bIns="45720" rtlCol="0">
            <a:normAutofit/>
          </a:bodyPr>
          <a:lstStyle>
            <a:lvl1pPr marL="304792" indent="-304792" algn="l" defTabSz="1219170" rtl="0" eaLnBrk="1" latinLnBrk="0" hangingPunct="1">
              <a:lnSpc>
                <a:spcPct val="90000"/>
              </a:lnSpc>
              <a:spcBef>
                <a:spcPts val="1333"/>
              </a:spcBef>
              <a:buFont typeface="Arial"/>
              <a:buChar char="•"/>
              <a:defRPr sz="3733" kern="1200">
                <a:solidFill>
                  <a:schemeClr val="tx2"/>
                </a:solidFill>
                <a:latin typeface="+mn-lt"/>
                <a:ea typeface="+mn-ea"/>
                <a:cs typeface="+mn-cs"/>
              </a:defRPr>
            </a:lvl1pPr>
            <a:lvl2pPr marL="914377" indent="-304792" algn="l" defTabSz="1219170" rtl="0" eaLnBrk="1" latinLnBrk="0" hangingPunct="1">
              <a:lnSpc>
                <a:spcPct val="90000"/>
              </a:lnSpc>
              <a:spcBef>
                <a:spcPts val="667"/>
              </a:spcBef>
              <a:buFont typeface="Arial"/>
              <a:buChar char="•"/>
              <a:defRPr sz="3200" kern="1200">
                <a:solidFill>
                  <a:schemeClr val="tx2"/>
                </a:solidFill>
                <a:latin typeface="+mn-lt"/>
                <a:ea typeface="+mn-ea"/>
                <a:cs typeface="+mn-cs"/>
              </a:defRPr>
            </a:lvl2pPr>
            <a:lvl3pPr marL="1523962" indent="-304792" algn="l" defTabSz="1219170" rtl="0" eaLnBrk="1" latinLnBrk="0" hangingPunct="1">
              <a:lnSpc>
                <a:spcPct val="90000"/>
              </a:lnSpc>
              <a:spcBef>
                <a:spcPts val="667"/>
              </a:spcBef>
              <a:buFont typeface="Arial"/>
              <a:buChar char="•"/>
              <a:defRPr sz="2667" kern="1200">
                <a:solidFill>
                  <a:schemeClr val="tx2"/>
                </a:solidFill>
                <a:latin typeface="+mn-lt"/>
                <a:ea typeface="+mn-ea"/>
                <a:cs typeface="+mn-cs"/>
              </a:defRPr>
            </a:lvl3pPr>
            <a:lvl4pPr marL="2133547" indent="-304792" algn="l" defTabSz="1219170" rtl="0" eaLnBrk="1" latinLnBrk="0" hangingPunct="1">
              <a:lnSpc>
                <a:spcPct val="90000"/>
              </a:lnSpc>
              <a:spcBef>
                <a:spcPts val="667"/>
              </a:spcBef>
              <a:buFont typeface="Arial"/>
              <a:buChar char="•"/>
              <a:defRPr sz="2400" kern="1200">
                <a:solidFill>
                  <a:schemeClr val="tx2"/>
                </a:solidFill>
                <a:latin typeface="+mn-lt"/>
                <a:ea typeface="+mn-ea"/>
                <a:cs typeface="+mn-cs"/>
              </a:defRPr>
            </a:lvl4pPr>
            <a:lvl5pPr marL="2743131" indent="-304792" algn="l" defTabSz="1219170" rtl="0" eaLnBrk="1" latinLnBrk="0" hangingPunct="1">
              <a:lnSpc>
                <a:spcPct val="90000"/>
              </a:lnSpc>
              <a:spcBef>
                <a:spcPts val="667"/>
              </a:spcBef>
              <a:buFont typeface="Arial"/>
              <a:buChar char="•"/>
              <a:defRPr sz="2400" kern="1200">
                <a:solidFill>
                  <a:schemeClr val="tx2"/>
                </a:solidFill>
                <a:latin typeface="+mn-lt"/>
                <a:ea typeface="+mn-ea"/>
                <a:cs typeface="+mn-cs"/>
              </a:defRPr>
            </a:lvl5pPr>
            <a:lvl6pPr marL="3352716" indent="-304792" algn="l" defTabSz="1219170" rtl="0" eaLnBrk="1" latinLnBrk="0" hangingPunct="1">
              <a:lnSpc>
                <a:spcPct val="90000"/>
              </a:lnSpc>
              <a:spcBef>
                <a:spcPts val="667"/>
              </a:spcBef>
              <a:buFont typeface="Arial"/>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a:buChar char="•"/>
              <a:defRPr sz="2400" kern="1200">
                <a:solidFill>
                  <a:schemeClr val="tx1"/>
                </a:solidFill>
                <a:latin typeface="+mn-lt"/>
                <a:ea typeface="+mn-ea"/>
                <a:cs typeface="+mn-cs"/>
              </a:defRPr>
            </a:lvl9pPr>
          </a:lstStyle>
          <a:p>
            <a:pPr marL="0" indent="0">
              <a:buNone/>
            </a:pPr>
            <a:r>
              <a:rPr lang="en-US" sz="2000" b="1" u="sng" dirty="0">
                <a:solidFill>
                  <a:schemeClr val="accent1"/>
                </a:solidFill>
              </a:rPr>
              <a:t>Correcting the Point Mutation</a:t>
            </a:r>
          </a:p>
          <a:p>
            <a:pPr marL="0" indent="0">
              <a:buNone/>
            </a:pPr>
            <a:r>
              <a:rPr lang="en-US" sz="2000" dirty="0">
                <a:solidFill>
                  <a:schemeClr val="tx1"/>
                </a:solidFill>
              </a:rPr>
              <a:t>Single point mutation in beta globin gene  (A→T) causes disease</a:t>
            </a:r>
          </a:p>
          <a:p>
            <a:pPr marL="0" indent="0">
              <a:buNone/>
            </a:pPr>
            <a:r>
              <a:rPr lang="en-US" sz="2000" dirty="0">
                <a:solidFill>
                  <a:schemeClr val="tx1"/>
                </a:solidFill>
              </a:rPr>
              <a:t>Correct mutation in enough iPSCs</a:t>
            </a:r>
          </a:p>
          <a:p>
            <a:pPr marL="0" indent="0">
              <a:buNone/>
            </a:pPr>
            <a:r>
              <a:rPr lang="en-US" sz="2000" dirty="0">
                <a:solidFill>
                  <a:schemeClr val="tx1"/>
                </a:solidFill>
              </a:rPr>
              <a:t>Implant these cells into the bone marrow </a:t>
            </a:r>
            <a:r>
              <a:rPr lang="en-US" sz="2000" dirty="0">
                <a:solidFill>
                  <a:schemeClr val="tx1"/>
                </a:solidFill>
                <a:sym typeface="Wingdings" panose="05000000000000000000" pitchFamily="2" charset="2"/>
              </a:rPr>
              <a:t> </a:t>
            </a:r>
            <a:r>
              <a:rPr lang="en-US" sz="2000" dirty="0">
                <a:solidFill>
                  <a:schemeClr val="tx1"/>
                </a:solidFill>
              </a:rPr>
              <a:t>develop into normal Hb-producing erythrocytes </a:t>
            </a:r>
          </a:p>
        </p:txBody>
      </p:sp>
      <p:sp>
        <p:nvSpPr>
          <p:cNvPr id="7" name="Title 1">
            <a:extLst>
              <a:ext uri="{FF2B5EF4-FFF2-40B4-BE49-F238E27FC236}">
                <a16:creationId xmlns:a16="http://schemas.microsoft.com/office/drawing/2014/main" id="{F6C498AF-30F8-494D-9FEF-8BD1506AE367}"/>
              </a:ext>
            </a:extLst>
          </p:cNvPr>
          <p:cNvSpPr txBox="1">
            <a:spLocks/>
          </p:cNvSpPr>
          <p:nvPr/>
        </p:nvSpPr>
        <p:spPr>
          <a:xfrm>
            <a:off x="19250" y="153253"/>
            <a:ext cx="12172749" cy="1450757"/>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sz="4500" b="1" dirty="0">
                <a:solidFill>
                  <a:schemeClr val="tx1"/>
                </a:solidFill>
              </a:rPr>
              <a:t>GENE EDITING &amp; SICKLE CELL DISEASE</a:t>
            </a:r>
          </a:p>
        </p:txBody>
      </p:sp>
    </p:spTree>
    <p:extLst>
      <p:ext uri="{BB962C8B-B14F-4D97-AF65-F5344CB8AC3E}">
        <p14:creationId xmlns:p14="http://schemas.microsoft.com/office/powerpoint/2010/main" val="28587988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57B74DF-5D39-463F-B020-6A7CBDEA9631}"/>
              </a:ext>
            </a:extLst>
          </p:cNvPr>
          <p:cNvPicPr>
            <a:picLocks noChangeAspect="1"/>
          </p:cNvPicPr>
          <p:nvPr/>
        </p:nvPicPr>
        <p:blipFill>
          <a:blip r:embed="rId3"/>
          <a:stretch>
            <a:fillRect/>
          </a:stretch>
        </p:blipFill>
        <p:spPr>
          <a:xfrm>
            <a:off x="5359352" y="1047734"/>
            <a:ext cx="6666943" cy="4183486"/>
          </a:xfrm>
          <a:prstGeom prst="rect">
            <a:avLst/>
          </a:prstGeom>
        </p:spPr>
      </p:pic>
      <p:sp>
        <p:nvSpPr>
          <p:cNvPr id="32" name="Title 1">
            <a:extLst>
              <a:ext uri="{FF2B5EF4-FFF2-40B4-BE49-F238E27FC236}">
                <a16:creationId xmlns:a16="http://schemas.microsoft.com/office/drawing/2014/main" id="{55146DCD-C4D3-49D6-A960-F99A0496078B}"/>
              </a:ext>
            </a:extLst>
          </p:cNvPr>
          <p:cNvSpPr txBox="1">
            <a:spLocks/>
          </p:cNvSpPr>
          <p:nvPr/>
        </p:nvSpPr>
        <p:spPr>
          <a:xfrm>
            <a:off x="19251" y="153253"/>
            <a:ext cx="11926498" cy="1450757"/>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sz="4500" b="1" dirty="0">
                <a:solidFill>
                  <a:schemeClr val="tx1"/>
                </a:solidFill>
              </a:rPr>
              <a:t>GENE EDITING &amp; SICKLE CELL DISEASE</a:t>
            </a:r>
          </a:p>
        </p:txBody>
      </p:sp>
      <p:sp>
        <p:nvSpPr>
          <p:cNvPr id="41" name="TextBox 40">
            <a:extLst>
              <a:ext uri="{FF2B5EF4-FFF2-40B4-BE49-F238E27FC236}">
                <a16:creationId xmlns:a16="http://schemas.microsoft.com/office/drawing/2014/main" id="{3260C795-EFBA-415F-B132-B915E9AF2E30}"/>
              </a:ext>
            </a:extLst>
          </p:cNvPr>
          <p:cNvSpPr txBox="1"/>
          <p:nvPr/>
        </p:nvSpPr>
        <p:spPr>
          <a:xfrm>
            <a:off x="35394" y="1009914"/>
            <a:ext cx="5231750" cy="3046988"/>
          </a:xfrm>
          <a:prstGeom prst="rect">
            <a:avLst/>
          </a:prstGeom>
          <a:noFill/>
        </p:spPr>
        <p:txBody>
          <a:bodyPr wrap="square" rtlCol="0">
            <a:spAutoFit/>
          </a:bodyPr>
          <a:lstStyle/>
          <a:p>
            <a:pPr marL="457200" indent="-457200">
              <a:buFont typeface="Arial" panose="020B0604020202020204" pitchFamily="34" charset="0"/>
              <a:buChar char="•"/>
            </a:pPr>
            <a:r>
              <a:rPr lang="en-US" sz="2400" dirty="0"/>
              <a:t>In 2016, scientists from UC Berkeley found a way to edit the beta globin gene in stem cells and deliver the corrected sequence via CRISPR Cas9</a:t>
            </a:r>
          </a:p>
          <a:p>
            <a:pPr marL="457200" indent="-457200">
              <a:buFont typeface="Arial" panose="020B0604020202020204" pitchFamily="34" charset="0"/>
              <a:buChar char="•"/>
            </a:pPr>
            <a:endParaRPr lang="en-US" sz="2400" dirty="0"/>
          </a:p>
          <a:p>
            <a:pPr marL="457200" indent="-457200">
              <a:buFont typeface="Arial" panose="020B0604020202020204" pitchFamily="34" charset="0"/>
              <a:buChar char="•"/>
            </a:pPr>
            <a:r>
              <a:rPr lang="en-US" sz="2400" dirty="0"/>
              <a:t>Corrected stem cells were found to be intact 16 weeks post-transplant in the mouse models</a:t>
            </a:r>
          </a:p>
        </p:txBody>
      </p:sp>
    </p:spTree>
    <p:extLst>
      <p:ext uri="{BB962C8B-B14F-4D97-AF65-F5344CB8AC3E}">
        <p14:creationId xmlns:p14="http://schemas.microsoft.com/office/powerpoint/2010/main" val="1669621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dissolve">
                                      <p:cBhvr>
                                        <p:cTn id="7" dur="500"/>
                                        <p:tgtEl>
                                          <p:spTgt spid="41"/>
                                        </p:tgtEl>
                                      </p:cBhvr>
                                    </p:animEffect>
                                  </p:childTnLst>
                                </p:cTn>
                              </p:par>
                              <p:par>
                                <p:cTn id="8" presetID="9"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dissolv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xit" presetSubtype="0" fill="hold" grpId="1" nodeType="clickEffect">
                                  <p:stCondLst>
                                    <p:cond delay="0"/>
                                  </p:stCondLst>
                                  <p:childTnLst>
                                    <p:animEffect transition="out" filter="dissolve">
                                      <p:cBhvr>
                                        <p:cTn id="14" dur="500"/>
                                        <p:tgtEl>
                                          <p:spTgt spid="41"/>
                                        </p:tgtEl>
                                      </p:cBhvr>
                                    </p:animEffect>
                                    <p:set>
                                      <p:cBhvr>
                                        <p:cTn id="15" dur="1" fill="hold">
                                          <p:stCondLst>
                                            <p:cond delay="499"/>
                                          </p:stCondLst>
                                        </p:cTn>
                                        <p:tgtEl>
                                          <p:spTgt spid="41"/>
                                        </p:tgtEl>
                                        <p:attrNameLst>
                                          <p:attrName>style.visibility</p:attrName>
                                        </p:attrNameLst>
                                      </p:cBhvr>
                                      <p:to>
                                        <p:strVal val="hidden"/>
                                      </p:to>
                                    </p:set>
                                  </p:childTnLst>
                                </p:cTn>
                              </p:par>
                              <p:par>
                                <p:cTn id="16" presetID="9" presetClass="exit" presetSubtype="0" fill="hold" nodeType="withEffect">
                                  <p:stCondLst>
                                    <p:cond delay="0"/>
                                  </p:stCondLst>
                                  <p:childTnLst>
                                    <p:animEffect transition="out" filter="dissolve">
                                      <p:cBhvr>
                                        <p:cTn id="17" dur="500"/>
                                        <p:tgtEl>
                                          <p:spTgt spid="5"/>
                                        </p:tgtEl>
                                      </p:cBhvr>
                                    </p:animEffect>
                                    <p:set>
                                      <p:cBhvr>
                                        <p:cTn id="18"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41" grpId="1"/>
    </p:bldLst>
  </p:timing>
</p:sld>
</file>

<file path=ppt/theme/theme1.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F46216B-77A9-411A-B9D3-5023FCB70208}"/>
    </a:ext>
  </a:extLst>
</a:theme>
</file>

<file path=ppt/theme/theme2.xml><?xml version="1.0" encoding="utf-8"?>
<a:theme xmlns:a="http://schemas.openxmlformats.org/drawingml/2006/main" name="Retrospect">
  <a:themeElements>
    <a:clrScheme name="Retrospect">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02006FA4-1611-4B07-AF7F-85CF6D20EB3E}"/>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14200</TotalTime>
  <Words>3336</Words>
  <Application>Microsoft Office PowerPoint</Application>
  <PresentationFormat>Widescreen</PresentationFormat>
  <Paragraphs>397</Paragraphs>
  <Slides>48</Slides>
  <Notes>35</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48</vt:i4>
      </vt:variant>
    </vt:vector>
  </HeadingPairs>
  <TitlesOfParts>
    <vt:vector size="57" baseType="lpstr">
      <vt:lpstr>Aharoni</vt:lpstr>
      <vt:lpstr>Arial</vt:lpstr>
      <vt:lpstr>Book Antiqua</vt:lpstr>
      <vt:lpstr>Calibri</vt:lpstr>
      <vt:lpstr>Calibri Light</vt:lpstr>
      <vt:lpstr>Gill Sans MT</vt:lpstr>
      <vt:lpstr>Wingdings</vt:lpstr>
      <vt:lpstr>2_Office Theme</vt:lpstr>
      <vt:lpstr>Retrospect</vt:lpstr>
      <vt:lpstr>A CRISPR Focus Into the Attitudes and Beliefs of Sickle Cell Patients, Parents, and Providers Towards Gene Editing</vt:lpstr>
      <vt:lpstr>PowerPoint Presentation</vt:lpstr>
      <vt:lpstr>PowerPoint Presentation</vt:lpstr>
      <vt:lpstr>PowerPoint Presentation</vt:lpstr>
      <vt:lpstr>PowerPoint Presentation</vt:lpstr>
      <vt:lpstr>By 2050, the number of people with SCD is expected to increase by ~ 30% globally.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RECRUITMENT PROCESS</vt:lpstr>
      <vt:lpstr>PowerPoint Presentation</vt:lpstr>
      <vt:lpstr>Results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CRISPR TALK</dc:title>
  <dc:creator>Bonham, Vence (NIH/NHGRI) [E]</dc:creator>
  <cp:lastModifiedBy>Persaud, Anitra (NIH/NHGRI) [F]</cp:lastModifiedBy>
  <cp:revision>202</cp:revision>
  <dcterms:created xsi:type="dcterms:W3CDTF">2018-01-15T15:51:13Z</dcterms:created>
  <dcterms:modified xsi:type="dcterms:W3CDTF">2018-06-12T14:51:16Z</dcterms:modified>
</cp:coreProperties>
</file>