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9" r:id="rId2"/>
    <p:sldId id="318" r:id="rId3"/>
    <p:sldId id="320" r:id="rId4"/>
    <p:sldId id="275" r:id="rId5"/>
    <p:sldId id="321" r:id="rId6"/>
    <p:sldId id="332" r:id="rId7"/>
    <p:sldId id="279" r:id="rId8"/>
    <p:sldId id="334" r:id="rId9"/>
    <p:sldId id="311" r:id="rId10"/>
    <p:sldId id="308" r:id="rId11"/>
    <p:sldId id="312" r:id="rId12"/>
    <p:sldId id="326" r:id="rId13"/>
    <p:sldId id="330" r:id="rId14"/>
    <p:sldId id="338" r:id="rId15"/>
    <p:sldId id="335" r:id="rId16"/>
    <p:sldId id="32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yne, Susan" initials="MS" lastIdx="19" clrIdx="0"/>
  <p:cmAuthor id="1" name="McKinnon, Robin" initials="RMcK" lastIdx="1" clrIdx="1"/>
  <p:cmAuthor id="2" name="Heintz, Kasey" initials="HK" lastIdx="5" clrIdx="2"/>
  <p:cmAuthor id="3" name="Schor, Danielle" initials="DS" lastIdx="18" clrIdx="3"/>
  <p:cmAuthor id="4" name="Heintz, Kasey" initials="HKasey" lastIdx="1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8" autoAdjust="0"/>
  </p:normalViewPr>
  <p:slideViewPr>
    <p:cSldViewPr>
      <p:cViewPr>
        <p:scale>
          <a:sx n="64" d="100"/>
          <a:sy n="64" d="100"/>
        </p:scale>
        <p:origin x="-183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04" y="-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28916818090044E-2"/>
          <c:y val="0.1725603186202658"/>
          <c:w val="0.89369756237501308"/>
          <c:h val="0.65973977635719805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00B050">
                  <a:alpha val="50000"/>
                </a:srgbClr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FFFF00">
                  <a:alpha val="50000"/>
                </a:srgbClr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FF0000">
                  <a:alpha val="50000"/>
                </a:srgb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6"/>
              <c:layout>
                <c:manualLayout>
                  <c:x val="-3.205128205128205E-3"/>
                  <c:y val="0.29329561872239235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/>
                      <a:t>Long-Term Goal (750)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6025641025641025E-3"/>
                  <c:y val="0.297246234299500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/>
                      <a:t>Short-Term Goal (850)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5203538259640621E-2"/>
                  <c:y val="0.50528736148650988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 smtClean="0"/>
                      <a:t>2010 </a:t>
                    </a:r>
                    <a:r>
                      <a:rPr lang="en-US" sz="1100" baseline="0" dirty="0"/>
                      <a:t>Baseline (936)</a:t>
                    </a:r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 anchor="t" anchorCtr="0"/>
              <a:lstStyle/>
              <a:p>
                <a:pPr>
                  <a:defRPr sz="1100" b="1" i="0" normalizeH="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'Distribution Chart'!$C$2:$C$24</c:f>
              <c:strCache>
                <c:ptCount val="23"/>
                <c:pt idx="0">
                  <c:v>401-450</c:v>
                </c:pt>
                <c:pt idx="1">
                  <c:v>451-500</c:v>
                </c:pt>
                <c:pt idx="2">
                  <c:v>501-550</c:v>
                </c:pt>
                <c:pt idx="3">
                  <c:v>551-600</c:v>
                </c:pt>
                <c:pt idx="4">
                  <c:v>601-650</c:v>
                </c:pt>
                <c:pt idx="5">
                  <c:v>651-700</c:v>
                </c:pt>
                <c:pt idx="6">
                  <c:v>701-750</c:v>
                </c:pt>
                <c:pt idx="7">
                  <c:v>751-800</c:v>
                </c:pt>
                <c:pt idx="8">
                  <c:v>801-850</c:v>
                </c:pt>
                <c:pt idx="9">
                  <c:v>851-900</c:v>
                </c:pt>
                <c:pt idx="10">
                  <c:v>901-950</c:v>
                </c:pt>
                <c:pt idx="11">
                  <c:v>951-1000</c:v>
                </c:pt>
                <c:pt idx="12">
                  <c:v>1001-1050</c:v>
                </c:pt>
                <c:pt idx="13">
                  <c:v>1051-1100</c:v>
                </c:pt>
                <c:pt idx="14">
                  <c:v>1101-1150</c:v>
                </c:pt>
                <c:pt idx="15">
                  <c:v>1151-1200</c:v>
                </c:pt>
                <c:pt idx="16">
                  <c:v>1201-1250</c:v>
                </c:pt>
                <c:pt idx="17">
                  <c:v>1251-1300</c:v>
                </c:pt>
                <c:pt idx="18">
                  <c:v>1301-1350</c:v>
                </c:pt>
                <c:pt idx="19">
                  <c:v>1351-1400</c:v>
                </c:pt>
                <c:pt idx="20">
                  <c:v>1401-1450</c:v>
                </c:pt>
                <c:pt idx="21">
                  <c:v>1451-1500</c:v>
                </c:pt>
                <c:pt idx="22">
                  <c:v>More</c:v>
                </c:pt>
              </c:strCache>
            </c:strRef>
          </c:cat>
          <c:val>
            <c:numRef>
              <c:f>'Distribution Chart'!$B$2:$B$24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12</c:v>
                </c:pt>
                <c:pt idx="4">
                  <c:v>3</c:v>
                </c:pt>
                <c:pt idx="5">
                  <c:v>10</c:v>
                </c:pt>
                <c:pt idx="6">
                  <c:v>20</c:v>
                </c:pt>
                <c:pt idx="7">
                  <c:v>13</c:v>
                </c:pt>
                <c:pt idx="8">
                  <c:v>23</c:v>
                </c:pt>
                <c:pt idx="9">
                  <c:v>35</c:v>
                </c:pt>
                <c:pt idx="10">
                  <c:v>20</c:v>
                </c:pt>
                <c:pt idx="11">
                  <c:v>29</c:v>
                </c:pt>
                <c:pt idx="12">
                  <c:v>18</c:v>
                </c:pt>
                <c:pt idx="13">
                  <c:v>14</c:v>
                </c:pt>
                <c:pt idx="14">
                  <c:v>6</c:v>
                </c:pt>
                <c:pt idx="15">
                  <c:v>25</c:v>
                </c:pt>
                <c:pt idx="16">
                  <c:v>4</c:v>
                </c:pt>
                <c:pt idx="17">
                  <c:v>7</c:v>
                </c:pt>
                <c:pt idx="18">
                  <c:v>4</c:v>
                </c:pt>
                <c:pt idx="19">
                  <c:v>4</c:v>
                </c:pt>
                <c:pt idx="20">
                  <c:v>3</c:v>
                </c:pt>
                <c:pt idx="21">
                  <c:v>0</c:v>
                </c:pt>
                <c:pt idx="2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51262976"/>
        <c:axId val="51264896"/>
      </c:barChart>
      <c:catAx>
        <c:axId val="51262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600" dirty="0"/>
                  <a:t>Sodium Concentration (mg Na/100g)                 </a:t>
                </a:r>
                <a:r>
                  <a:rPr lang="en-US" sz="1600" dirty="0" smtClean="0"/>
                  <a:t>n </a:t>
                </a:r>
                <a:r>
                  <a:rPr lang="en-US" sz="1600" dirty="0"/>
                  <a:t>= 254</a:t>
                </a:r>
                <a:r>
                  <a:rPr lang="en-US" sz="1600" baseline="0" dirty="0"/>
                  <a:t> </a:t>
                </a:r>
                <a:r>
                  <a:rPr lang="en-US" sz="1600" baseline="0" dirty="0" smtClean="0"/>
                  <a:t>products; 65 brands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14341081162931557"/>
              <c:y val="0.93778295875467232"/>
            </c:manualLayout>
          </c:layout>
          <c:overlay val="0"/>
        </c:title>
        <c:majorTickMark val="out"/>
        <c:minorTickMark val="none"/>
        <c:tickLblPos val="nextTo"/>
        <c:crossAx val="51264896"/>
        <c:crosses val="autoZero"/>
        <c:auto val="1"/>
        <c:lblAlgn val="ctr"/>
        <c:lblOffset val="100"/>
        <c:noMultiLvlLbl val="0"/>
      </c:catAx>
      <c:valAx>
        <c:axId val="51264896"/>
        <c:scaling>
          <c:orientation val="minMax"/>
          <c:max val="4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Number</a:t>
                </a:r>
                <a:r>
                  <a:rPr lang="en-US" sz="1400" baseline="0" dirty="0"/>
                  <a:t> of Products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12629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spPr>
            <a:ln>
              <a:solidFill>
                <a:schemeClr val="tx1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00B050">
                  <a:alpha val="50000"/>
                </a:srgb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FFF200">
                      <a:alpha val="50000"/>
                    </a:srgbClr>
                  </a:gs>
                  <a:gs pos="50000">
                    <a:srgbClr val="FF7A00">
                      <a:alpha val="50000"/>
                    </a:srgbClr>
                  </a:gs>
                  <a:gs pos="100000">
                    <a:srgbClr val="C00000">
                      <a:alpha val="50000"/>
                    </a:srgbClr>
                  </a:gs>
                  <a:gs pos="100000">
                    <a:srgbClr val="4D0808">
                      <a:alpha val="50000"/>
                    </a:srgbClr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c:spPr>
          </c:dPt>
          <c:dLbls>
            <c:dLbl>
              <c:idx val="2"/>
              <c:layout/>
              <c:tx>
                <c:rich>
                  <a:bodyPr rot="-5400000" vert="horz"/>
                  <a:lstStyle/>
                  <a:p>
                    <a:pPr algn="ctr">
                      <a:defRPr sz="20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2000"/>
                      <a:t>Long-Term Goal (540)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30897352014379292"/>
                </c:manualLayout>
              </c:layout>
              <c:tx>
                <c:rich>
                  <a:bodyPr rot="-5400000" vert="horz"/>
                  <a:lstStyle/>
                  <a:p>
                    <a:pPr algn="ctr">
                      <a:defRPr sz="20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00" dirty="0"/>
                      <a:t>Short-Term</a:t>
                    </a:r>
                    <a:r>
                      <a:rPr lang="en-US" sz="1900" baseline="0" dirty="0"/>
                      <a:t> </a:t>
                    </a:r>
                    <a:r>
                      <a:rPr lang="en-US" sz="1900" dirty="0"/>
                      <a:t>Goal</a:t>
                    </a:r>
                  </a:p>
                  <a:p>
                    <a:pPr algn="ctr">
                      <a:defRPr sz="20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00" dirty="0"/>
                      <a:t>(610)
</a:t>
                    </a:r>
                    <a:r>
                      <a:rPr lang="en-US" sz="1850" dirty="0"/>
                      <a:t>2010 Baseline (636)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'Distribution Chart'!$C$2:$C$10</c:f>
              <c:strCache>
                <c:ptCount val="9"/>
                <c:pt idx="0">
                  <c:v>401-450</c:v>
                </c:pt>
                <c:pt idx="1">
                  <c:v>451-500</c:v>
                </c:pt>
                <c:pt idx="2">
                  <c:v>501-550</c:v>
                </c:pt>
                <c:pt idx="3">
                  <c:v>551-600</c:v>
                </c:pt>
                <c:pt idx="4">
                  <c:v>601-650</c:v>
                </c:pt>
                <c:pt idx="5">
                  <c:v>651-700</c:v>
                </c:pt>
                <c:pt idx="6">
                  <c:v>701-750</c:v>
                </c:pt>
                <c:pt idx="7">
                  <c:v>751-800</c:v>
                </c:pt>
                <c:pt idx="8">
                  <c:v>801-850</c:v>
                </c:pt>
              </c:strCache>
            </c:strRef>
          </c:cat>
          <c:val>
            <c:numRef>
              <c:f>'Distribution Chart'!$B$2:$B$10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16</c:v>
                </c:pt>
                <c:pt idx="4">
                  <c:v>15</c:v>
                </c:pt>
                <c:pt idx="5">
                  <c:v>11</c:v>
                </c:pt>
                <c:pt idx="6">
                  <c:v>8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12572288"/>
        <c:axId val="112586752"/>
      </c:barChart>
      <c:catAx>
        <c:axId val="112572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000" dirty="0"/>
                  <a:t>Sodium Concentration (mg Na/</a:t>
                </a:r>
                <a:r>
                  <a:rPr lang="en-US" sz="2000" dirty="0" err="1"/>
                  <a:t>100g</a:t>
                </a:r>
                <a:r>
                  <a:rPr lang="en-US" sz="2000" dirty="0"/>
                  <a:t>)    n = 56 products, 25 brands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2586752"/>
        <c:crosses val="autoZero"/>
        <c:auto val="1"/>
        <c:lblAlgn val="ctr"/>
        <c:lblOffset val="100"/>
        <c:noMultiLvlLbl val="0"/>
      </c:catAx>
      <c:valAx>
        <c:axId val="1125867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/>
                  <a:t>Number</a:t>
                </a:r>
                <a:r>
                  <a:rPr lang="en-US" sz="1800" baseline="0"/>
                  <a:t> of Products 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257228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9D848-9C75-4065-8078-FB178821EA6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F0F8B-8190-44F7-A8C7-9CBB9C49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7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1B4FC1-947F-49B7-81D1-00189E5285C0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989A05-E1B9-494E-98A3-5064245C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9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65238" y="663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1927" y="8831265"/>
            <a:ext cx="3038475" cy="465137"/>
          </a:xfrm>
        </p:spPr>
        <p:txBody>
          <a:bodyPr/>
          <a:lstStyle/>
          <a:p>
            <a:pPr>
              <a:defRPr/>
            </a:pPr>
            <a:fld id="{B52727C2-9C6F-4EE4-BEAF-E2F1CB6FCD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868681" y="4274504"/>
            <a:ext cx="5547360" cy="45567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3510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09016-586E-4F3F-AC7D-69252FDA051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34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09C0B-E6B4-4040-B565-8119BC70254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A05-E1B9-494E-98A3-5064245C4E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57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A05-E1B9-494E-98A3-5064245C4E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A05-E1B9-494E-98A3-5064245C4E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07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A05-E1B9-494E-98A3-5064245C4E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04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608320" cy="48006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38600" y="8305800"/>
            <a:ext cx="3037840" cy="464820"/>
          </a:xfrm>
        </p:spPr>
        <p:txBody>
          <a:bodyPr/>
          <a:lstStyle/>
          <a:p>
            <a:r>
              <a:rPr lang="en-US" dirty="0" smtClean="0"/>
              <a:t>t</a:t>
            </a:r>
            <a:fld id="{D8989A05-E1B9-494E-98A3-5064245C4E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6858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832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A05-E1B9-494E-98A3-5064245C4E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9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A05-E1B9-494E-98A3-5064245C4E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2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A05-E1B9-494E-98A3-5064245C4E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81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A05-E1B9-494E-98A3-5064245C4E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4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A05-E1B9-494E-98A3-5064245C4E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6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A05-E1B9-494E-98A3-5064245C4E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43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5400" y="6858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A05-E1B9-494E-98A3-5064245C4E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A133-AACE-4593-B40B-B1F07F9350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8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4DE1-1162-45C2-A0BB-5A4CFA7276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48BB-8054-48E4-946E-E8529DA987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6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9668-CF6A-43E0-8335-1DFF3031CF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3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68DD-8E19-477A-A71A-45911A70F6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9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0E91-234C-4300-9F8E-0C34BA70F7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7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45-A2F4-4D63-94D5-A07D117DCE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C103-0CFE-4199-A5BD-043385BD5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4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3482-EF24-40CE-B04E-38AB42C85A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8581-2247-4E58-833E-DA6EEA5A1C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7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D9B0-D1E5-4FC8-9479-B12E488C20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6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DA_Swish_052416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483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6CC0FFD-48C5-4F91-909D-B9FC7408F9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0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odiumreduction@fda.hhs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8359" cy="1828800"/>
          </a:xfrm>
        </p:spPr>
        <p:txBody>
          <a:bodyPr>
            <a:normAutofit fontScale="90000"/>
          </a:bodyPr>
          <a:lstStyle/>
          <a:p>
            <a:r>
              <a:rPr lang="en-US" altLang="en-US" sz="4900" b="1" dirty="0" smtClean="0"/>
              <a:t>Sodium Reduction: </a:t>
            </a:r>
            <a:br>
              <a:rPr lang="en-US" altLang="en-US" sz="4900" b="1" dirty="0" smtClean="0"/>
            </a:br>
            <a:r>
              <a:rPr lang="en-US" altLang="en-US" sz="4900" b="1" dirty="0" smtClean="0"/>
              <a:t>FDA’s Voluntary Initiative</a:t>
            </a:r>
            <a:r>
              <a:rPr lang="en-US" altLang="en-US" sz="4000" b="1" dirty="0" smtClean="0">
                <a:latin typeface="+mn-lt"/>
              </a:rPr>
              <a:t/>
            </a:r>
            <a:br>
              <a:rPr lang="en-US" altLang="en-US" sz="4000" b="1" dirty="0" smtClean="0">
                <a:latin typeface="+mn-lt"/>
              </a:rPr>
            </a:br>
            <a:endParaRPr lang="en-US" altLang="en-US" sz="3200" b="1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066800" y="4572000"/>
            <a:ext cx="7024735" cy="1747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Susan Mayne, Ph.D., Director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Center for Food Safety and Applied Nutrition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Food and Drug Administration</a:t>
            </a:r>
          </a:p>
          <a:p>
            <a:pPr>
              <a:spcBef>
                <a:spcPts val="0"/>
              </a:spcBef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Shopping cart full of food" title="Shopping C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3864985" cy="162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56467" cy="989176"/>
          </a:xfrm>
        </p:spPr>
        <p:txBody>
          <a:bodyPr>
            <a:normAutofit/>
          </a:bodyPr>
          <a:lstStyle/>
          <a:p>
            <a:r>
              <a:rPr lang="en-US" b="1" dirty="0" smtClean="0"/>
              <a:t>Sales Weighting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876800"/>
          </a:xfrm>
        </p:spPr>
        <p:txBody>
          <a:bodyPr>
            <a:normAutofit fontScale="47500" lnSpcReduction="20000"/>
          </a:bodyPr>
          <a:lstStyle/>
          <a:p>
            <a:r>
              <a:rPr lang="en-US" sz="5500" dirty="0" smtClean="0"/>
              <a:t>Focus is on:</a:t>
            </a:r>
          </a:p>
          <a:p>
            <a:pPr lvl="1"/>
            <a:r>
              <a:rPr lang="en-US" sz="5500" dirty="0"/>
              <a:t>M</a:t>
            </a:r>
            <a:r>
              <a:rPr lang="en-US" sz="5500" dirty="0" smtClean="0">
                <a:solidFill>
                  <a:srgbClr val="000000"/>
                </a:solidFill>
                <a:ea typeface="Times New Roman"/>
              </a:rPr>
              <a:t>anufacturers </a:t>
            </a:r>
            <a:r>
              <a:rPr lang="en-US" sz="5500" dirty="0">
                <a:solidFill>
                  <a:srgbClr val="000000"/>
                </a:solidFill>
                <a:ea typeface="Times New Roman"/>
              </a:rPr>
              <a:t>whose products make up a significant proportion of national sales in one or more </a:t>
            </a:r>
            <a:r>
              <a:rPr lang="en-US" sz="5500" dirty="0" smtClean="0">
                <a:solidFill>
                  <a:srgbClr val="000000"/>
                </a:solidFill>
                <a:ea typeface="Times New Roman"/>
              </a:rPr>
              <a:t>categories</a:t>
            </a:r>
          </a:p>
          <a:p>
            <a:pPr lvl="1"/>
            <a:r>
              <a:rPr lang="en-US" sz="5500" dirty="0" smtClean="0">
                <a:solidFill>
                  <a:srgbClr val="000000"/>
                </a:solidFill>
                <a:ea typeface="Times New Roman"/>
              </a:rPr>
              <a:t>Restaurant </a:t>
            </a:r>
            <a:r>
              <a:rPr lang="en-US" sz="5500" dirty="0">
                <a:solidFill>
                  <a:srgbClr val="000000"/>
                </a:solidFill>
                <a:ea typeface="Times New Roman"/>
              </a:rPr>
              <a:t>and similar retail food chains that are national or regional in </a:t>
            </a:r>
            <a:r>
              <a:rPr lang="en-US" sz="5500" dirty="0" smtClean="0">
                <a:solidFill>
                  <a:srgbClr val="000000"/>
                </a:solidFill>
                <a:ea typeface="Times New Roman"/>
              </a:rPr>
              <a:t>scope</a:t>
            </a:r>
          </a:p>
          <a:p>
            <a:r>
              <a:rPr lang="en-US" sz="5500" dirty="0" smtClean="0"/>
              <a:t>Intended to provide more weight </a:t>
            </a:r>
            <a:r>
              <a:rPr lang="en-US" sz="5500" dirty="0"/>
              <a:t>to commonly consumed </a:t>
            </a:r>
            <a:r>
              <a:rPr lang="en-US" sz="5500" dirty="0" smtClean="0"/>
              <a:t>products—the </a:t>
            </a:r>
            <a:r>
              <a:rPr lang="en-US" sz="5500" dirty="0"/>
              <a:t>dominant sellers in each </a:t>
            </a:r>
            <a:r>
              <a:rPr lang="en-US" sz="5500" dirty="0" smtClean="0"/>
              <a:t>category</a:t>
            </a:r>
          </a:p>
          <a:p>
            <a:r>
              <a:rPr lang="en-US" sz="5500" dirty="0" smtClean="0"/>
              <a:t>More </a:t>
            </a:r>
            <a:r>
              <a:rPr lang="en-US" sz="5500" dirty="0"/>
              <a:t>reflective of the </a:t>
            </a:r>
            <a:r>
              <a:rPr lang="en-US" sz="5500" dirty="0" smtClean="0"/>
              <a:t>sodium intake from the U.S. </a:t>
            </a:r>
            <a:r>
              <a:rPr lang="en-US" sz="5500" dirty="0"/>
              <a:t>food </a:t>
            </a:r>
            <a:r>
              <a:rPr lang="en-US" sz="5500" dirty="0" smtClean="0"/>
              <a:t>supply (10% of products account for top 80% of sales)</a:t>
            </a:r>
          </a:p>
          <a:p>
            <a:r>
              <a:rPr lang="en-US" sz="5500" dirty="0" smtClean="0"/>
              <a:t>Company could assess own portfolio </a:t>
            </a:r>
            <a:r>
              <a:rPr lang="en-US" sz="5500" dirty="0"/>
              <a:t>of </a:t>
            </a:r>
            <a:r>
              <a:rPr lang="en-US" sz="5500" dirty="0" smtClean="0"/>
              <a:t>products </a:t>
            </a:r>
            <a:r>
              <a:rPr lang="en-US" sz="5500" dirty="0"/>
              <a:t>against </a:t>
            </a:r>
            <a:r>
              <a:rPr lang="en-US" sz="5500" dirty="0" smtClean="0"/>
              <a:t>category targets </a:t>
            </a:r>
            <a:r>
              <a:rPr lang="en-US" sz="5500" dirty="0"/>
              <a:t>by </a:t>
            </a:r>
            <a:r>
              <a:rPr lang="en-US" sz="5500" dirty="0" smtClean="0"/>
              <a:t>determining sales-weighted mean for products in a category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9" descr="Bar graph of top selling products on market that shows how sodium concentrations compare (mg/100g). Baseline, FDA short- and long-term targets are overlaid. Many products already meeting short- and long-term targets. X-Axis=Number of products; Y-Axis=Sodium Concentration (mg Na/100g).&#10;" title="Sample Category: Precooked Sausage (Graph)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3291169"/>
              </p:ext>
            </p:extLst>
          </p:nvPr>
        </p:nvGraphicFramePr>
        <p:xfrm>
          <a:off x="152400" y="819418"/>
          <a:ext cx="88392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kern="1200" dirty="0" smtClean="0">
                <a:solidFill>
                  <a:schemeClr val="tx1"/>
                </a:solidFill>
                <a:effectLst/>
              </a:rPr>
              <a:t>Sample Category: Precooked Sausage</a:t>
            </a:r>
            <a:endParaRPr lang="en-US" altLang="en-US" sz="36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53000" y="1524000"/>
            <a:ext cx="4186052" cy="1371600"/>
          </a:xfrm>
          <a:solidFill>
            <a:srgbClr val="FFFF66"/>
          </a:solidFill>
        </p:spPr>
        <p:txBody>
          <a:bodyPr>
            <a:normAutofit fontScale="62500" lnSpcReduction="20000"/>
          </a:bodyPr>
          <a:lstStyle/>
          <a:p>
            <a:pPr marL="285750" indent="-285750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Calibri" pitchFamily="34" charset="0"/>
                <a:cs typeface="Times New Roman" pitchFamily="18" charset="0"/>
              </a:rPr>
              <a:t>Top selling products on market</a:t>
            </a:r>
          </a:p>
          <a:p>
            <a:pPr marL="285750" indent="-285750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Calibri" pitchFamily="34" charset="0"/>
                <a:cs typeface="Times New Roman" pitchFamily="18" charset="0"/>
              </a:rPr>
              <a:t>Shows how sodium concentrations compare (mg/100g)</a:t>
            </a:r>
          </a:p>
          <a:p>
            <a:pPr marL="285750" indent="-285750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Calibri" pitchFamily="34" charset="0"/>
                <a:cs typeface="Times New Roman" pitchFamily="18" charset="0"/>
              </a:rPr>
              <a:t>Baseline, FDA short- and long-term targets overlaid</a:t>
            </a:r>
          </a:p>
          <a:p>
            <a:pPr marL="285750" indent="-285750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Calibri" pitchFamily="34" charset="0"/>
                <a:cs typeface="Times New Roman" pitchFamily="18" charset="0"/>
              </a:rPr>
              <a:t>Many products already meeting short- and long-term </a:t>
            </a:r>
            <a:r>
              <a:rPr lang="en-US" altLang="en-US" sz="2000" dirty="0" smtClean="0">
                <a:ea typeface="Calibri" pitchFamily="34" charset="0"/>
                <a:cs typeface="Times New Roman" pitchFamily="18" charset="0"/>
              </a:rPr>
              <a:t>targets</a:t>
            </a:r>
            <a:endParaRPr lang="en-US" altLang="en-US" sz="2000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04800" y="6370638"/>
            <a:ext cx="8610600" cy="639762"/>
          </a:xfrm>
        </p:spPr>
        <p:txBody>
          <a:bodyPr>
            <a:normAutofit/>
          </a:bodyPr>
          <a:lstStyle/>
          <a:p>
            <a:r>
              <a:rPr lang="en-US" sz="1400" b="0" dirty="0"/>
              <a:t>Note: Data on the number of products was obtained from Nielsen. Sodium concentration values were calculated from sodium values on nutrition labels obtained from </a:t>
            </a:r>
            <a:r>
              <a:rPr lang="en-US" sz="1400" b="0" dirty="0" err="1"/>
              <a:t>Gladson</a:t>
            </a:r>
            <a:r>
              <a:rPr lang="en-US" sz="1400" b="0" dirty="0"/>
              <a:t> and Mintel.</a:t>
            </a:r>
          </a:p>
          <a:p>
            <a:endParaRPr lang="en-US" sz="14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flipV="1">
            <a:off x="5198424" y="5819900"/>
            <a:ext cx="2521525" cy="254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10668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/>
              <a:t>Sample Category: 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sz="3200" b="1" dirty="0" smtClean="0"/>
              <a:t>Monterey Jack and Other Semi-Soft Cheese</a:t>
            </a:r>
            <a:endParaRPr lang="en-US" sz="3200" b="1" dirty="0"/>
          </a:p>
        </p:txBody>
      </p:sp>
      <p:graphicFrame>
        <p:nvGraphicFramePr>
          <p:cNvPr id="8" name="Content Placeholder 7" descr="Bar graph of top selling products on market that shows how sodium concentrations compare (mg/100g). Baseline, FDA short- and long-term targets are overlaid. Many products already meeting short- and long-term targets. X-Axis=Number of products; Y-Axis=Sodium Concentration (mg Na/100g)." title="Sample Category: Monterey Jack and Other Semi-Soft Cheese (Graph)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824073"/>
              </p:ext>
            </p:extLst>
          </p:nvPr>
        </p:nvGraphicFramePr>
        <p:xfrm>
          <a:off x="152400" y="1752600"/>
          <a:ext cx="8763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04800" y="6159500"/>
            <a:ext cx="8534400" cy="850900"/>
          </a:xfrm>
        </p:spPr>
        <p:txBody>
          <a:bodyPr/>
          <a:lstStyle/>
          <a:p>
            <a:r>
              <a:rPr lang="en-US" dirty="0"/>
              <a:t>Note: Data on the number of products was obtained from Nielsen. Sodium concentration values were calculated from sodium values on nutrition labels obtained from </a:t>
            </a:r>
            <a:r>
              <a:rPr lang="en-US" dirty="0" err="1"/>
              <a:t>Gladson</a:t>
            </a:r>
            <a:r>
              <a:rPr lang="en-US" dirty="0"/>
              <a:t> and Mintel.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5638800"/>
            <a:ext cx="29718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Bar graph of top selling products on market that shows how sodium concentrations compare (mg/100g). Baseline, FDA short- and long-term targets are overlaid. Many products already meeting short- and long-term targets. X-Axis=Number of products; Y-Axis=Sodium Concentration (mg Na/100g)." title="Sample Category: Wheat and Mixed Grain Bread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964807" cy="3825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534400" cy="10668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/>
              <a:t>Sample Category: 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sz="3200" b="1" dirty="0" smtClean="0"/>
              <a:t>Wheat </a:t>
            </a:r>
            <a:r>
              <a:rPr lang="en-US" sz="3200" b="1" dirty="0"/>
              <a:t>and Mixed Grain Bread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81000" y="5638801"/>
            <a:ext cx="8534399" cy="109637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200" b="1" dirty="0"/>
              <a:t>Sodium Concentration (mg Na/100g)            n = 69 products; 35 brands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</a:t>
            </a:r>
            <a:r>
              <a:rPr lang="en-US" dirty="0"/>
              <a:t>: Data on the number of products was obtained from Nielsen. Sodium concentration values were calculated from sodium values on nutrition labels obtained from </a:t>
            </a:r>
            <a:r>
              <a:rPr lang="en-US" dirty="0" err="1"/>
              <a:t>Gladson</a:t>
            </a:r>
            <a:r>
              <a:rPr lang="en-US" dirty="0"/>
              <a:t> and Mintel.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10200" y="5562600"/>
            <a:ext cx="3048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Stakeholder Participation Important</a:t>
            </a:r>
            <a:endParaRPr lang="en-US" b="1" dirty="0"/>
          </a:p>
        </p:txBody>
      </p:sp>
      <p:pic>
        <p:nvPicPr>
          <p:cNvPr id="10" name="Content Placeholder 9" descr="Circle chart illustrating federal partners including: FDA, CDC, NIH, USDA/FSIS, USDA/CNPP, USDA/ARS." title="Federal Partner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8" y="1752600"/>
            <a:ext cx="4559188" cy="4343400"/>
          </a:xfrm>
        </p:spPr>
      </p:pic>
      <p:pic>
        <p:nvPicPr>
          <p:cNvPr id="11" name="Content Placeholder 10" descr="Rectangular chart illustrating external partners including: Retailers &amp; Wholesale, Food Manufacturers, Restaurant &amp; Food Service, and Public Health Organizations." title="External Partner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33" y="1746870"/>
            <a:ext cx="3157467" cy="44253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067507" y="6266516"/>
            <a:ext cx="53238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latin typeface="+mn-lt"/>
              </a:rPr>
              <a:t>All parties must work together to see success</a:t>
            </a:r>
            <a:endParaRPr lang="en-US" alt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47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 smtClean="0"/>
              <a:t>Comments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5181600"/>
          </a:xfrm>
        </p:spPr>
        <p:txBody>
          <a:bodyPr>
            <a:noAutofit/>
          </a:bodyPr>
          <a:lstStyle/>
          <a:p>
            <a:r>
              <a:rPr lang="en-US" sz="2600" dirty="0"/>
              <a:t>Separate comment periods for short- and long-term </a:t>
            </a:r>
            <a:r>
              <a:rPr lang="en-US" sz="2600" dirty="0" smtClean="0"/>
              <a:t>targets</a:t>
            </a:r>
            <a:endParaRPr lang="en-US" sz="2600" dirty="0"/>
          </a:p>
          <a:p>
            <a:pPr lvl="1"/>
            <a:r>
              <a:rPr lang="en-US" sz="2600" dirty="0" smtClean="0"/>
              <a:t>90 </a:t>
            </a:r>
            <a:r>
              <a:rPr lang="en-US" sz="2600" dirty="0"/>
              <a:t>days on issues outlined in the Notice of Availability regarding the short-term targets</a:t>
            </a:r>
          </a:p>
          <a:p>
            <a:pPr lvl="1"/>
            <a:r>
              <a:rPr lang="en-US" sz="2600" dirty="0" smtClean="0"/>
              <a:t>150 </a:t>
            </a:r>
            <a:r>
              <a:rPr lang="en-US" sz="2600" dirty="0"/>
              <a:t>days on issues outlined in the Notice of Availability regarding the long-term targets</a:t>
            </a:r>
          </a:p>
          <a:p>
            <a:r>
              <a:rPr lang="en-US" sz="2600" dirty="0" smtClean="0"/>
              <a:t>Specifically on:</a:t>
            </a:r>
          </a:p>
          <a:p>
            <a:pPr lvl="1"/>
            <a:r>
              <a:rPr lang="en-US" sz="2600" dirty="0" smtClean="0"/>
              <a:t>Food </a:t>
            </a:r>
            <a:r>
              <a:rPr lang="en-US" sz="2600" dirty="0"/>
              <a:t>categories </a:t>
            </a:r>
          </a:p>
          <a:p>
            <a:pPr lvl="1"/>
            <a:r>
              <a:rPr lang="en-US" sz="2600" dirty="0" smtClean="0"/>
              <a:t>Methods </a:t>
            </a:r>
            <a:r>
              <a:rPr lang="en-US" sz="2600" dirty="0"/>
              <a:t>for quantifying sodium content </a:t>
            </a:r>
            <a:r>
              <a:rPr lang="en-US" sz="2600" dirty="0" smtClean="0"/>
              <a:t>and developing mean/recommended upper </a:t>
            </a:r>
            <a:r>
              <a:rPr lang="en-US" sz="2600" dirty="0"/>
              <a:t>bound targets</a:t>
            </a:r>
          </a:p>
          <a:p>
            <a:pPr lvl="1"/>
            <a:r>
              <a:rPr lang="en-US" sz="2600" dirty="0" smtClean="0"/>
              <a:t>Challenges </a:t>
            </a:r>
            <a:r>
              <a:rPr lang="en-US" sz="2600" dirty="0"/>
              <a:t>of implementing the voluntary </a:t>
            </a:r>
            <a:r>
              <a:rPr lang="en-US" sz="2600" dirty="0" smtClean="0"/>
              <a:t>goals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For More Information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600" dirty="0" smtClean="0"/>
              <a:t>Draft </a:t>
            </a:r>
            <a:r>
              <a:rPr lang="en-US" altLang="en-US" sz="2600" smtClean="0"/>
              <a:t>Guidance </a:t>
            </a:r>
          </a:p>
          <a:p>
            <a:r>
              <a:rPr lang="en-US" altLang="en-US" sz="2600" smtClean="0"/>
              <a:t>Notice </a:t>
            </a:r>
            <a:r>
              <a:rPr lang="en-US" altLang="en-US" sz="2600" dirty="0" smtClean="0"/>
              <a:t>of Availability (references issues for comment)</a:t>
            </a:r>
          </a:p>
          <a:p>
            <a:r>
              <a:rPr lang="en-US" altLang="en-US" sz="2600" dirty="0" smtClean="0"/>
              <a:t>Sodium reduction targets (available in excel or word format)</a:t>
            </a:r>
          </a:p>
          <a:p>
            <a:r>
              <a:rPr lang="en-US" altLang="en-US" sz="2600" dirty="0" smtClean="0"/>
              <a:t>At a Glance fact sheet</a:t>
            </a:r>
          </a:p>
          <a:p>
            <a:r>
              <a:rPr lang="en-US" altLang="en-US" sz="2600" dirty="0" smtClean="0"/>
              <a:t>Web QA</a:t>
            </a:r>
          </a:p>
          <a:p>
            <a:r>
              <a:rPr lang="en-US" altLang="en-US" sz="2600" dirty="0" smtClean="0"/>
              <a:t>FDA Voice blog</a:t>
            </a:r>
          </a:p>
          <a:p>
            <a:r>
              <a:rPr lang="en-US" altLang="en-US" sz="2600" dirty="0" smtClean="0"/>
              <a:t>Email: </a:t>
            </a:r>
            <a:r>
              <a:rPr lang="en-US" altLang="en-US" sz="2600" dirty="0" smtClean="0">
                <a:hlinkClick r:id="rId3"/>
              </a:rPr>
              <a:t>SodiumReduction@fda.hhs.gov</a:t>
            </a: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2051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 smtClean="0"/>
              <a:t>What is FDA Doing?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502920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10000"/>
              </a:lnSpc>
            </a:pPr>
            <a:r>
              <a:rPr lang="en-US" sz="3100" dirty="0" smtClean="0"/>
              <a:t>Issuing draft, voluntary guidance on sodium reduction targets </a:t>
            </a:r>
          </a:p>
          <a:p>
            <a:pPr lvl="1">
              <a:lnSpc>
                <a:spcPct val="110000"/>
              </a:lnSpc>
            </a:pPr>
            <a:r>
              <a:rPr lang="en-US" sz="3100" dirty="0" smtClean="0"/>
              <a:t>Gradual approach: </a:t>
            </a:r>
          </a:p>
          <a:p>
            <a:pPr lvl="2">
              <a:lnSpc>
                <a:spcPct val="110000"/>
              </a:lnSpc>
            </a:pPr>
            <a:r>
              <a:rPr lang="en-US" sz="3100" dirty="0"/>
              <a:t>S</a:t>
            </a:r>
            <a:r>
              <a:rPr lang="en-US" sz="3100" dirty="0" smtClean="0"/>
              <a:t>hort-term targets (2 years, goal=3,000 mg/day) </a:t>
            </a:r>
          </a:p>
          <a:p>
            <a:pPr lvl="2">
              <a:lnSpc>
                <a:spcPct val="110000"/>
              </a:lnSpc>
            </a:pPr>
            <a:r>
              <a:rPr lang="en-US" sz="3100" dirty="0"/>
              <a:t>L</a:t>
            </a:r>
            <a:r>
              <a:rPr lang="en-US" sz="3100" dirty="0" smtClean="0"/>
              <a:t>ong-term targets (10 years, goal=2,300 mg/day) </a:t>
            </a:r>
          </a:p>
          <a:p>
            <a:pPr lvl="1">
              <a:lnSpc>
                <a:spcPct val="110000"/>
              </a:lnSpc>
            </a:pPr>
            <a:r>
              <a:rPr lang="en-US" sz="3100" dirty="0" smtClean="0"/>
              <a:t>Targets for 150 categories of food that are sales weighted to focus on dominant sellers in each category </a:t>
            </a:r>
          </a:p>
          <a:p>
            <a:pPr lvl="1">
              <a:lnSpc>
                <a:spcPct val="110000"/>
              </a:lnSpc>
            </a:pPr>
            <a:r>
              <a:rPr lang="en-US" sz="3100" dirty="0" smtClean="0"/>
              <a:t>Applies to food manufacturers, restaurants and food service operations</a:t>
            </a:r>
          </a:p>
          <a:p>
            <a:pPr>
              <a:lnSpc>
                <a:spcPct val="110000"/>
              </a:lnSpc>
            </a:pPr>
            <a:r>
              <a:rPr lang="en-US" sz="3100" dirty="0"/>
              <a:t>D</a:t>
            </a:r>
            <a:r>
              <a:rPr lang="en-US" sz="3100" dirty="0" smtClean="0"/>
              <a:t>raft targets serve as a basis for continued dialogue </a:t>
            </a:r>
          </a:p>
          <a:p>
            <a:pPr lvl="1">
              <a:lnSpc>
                <a:spcPct val="110000"/>
              </a:lnSpc>
            </a:pPr>
            <a:r>
              <a:rPr lang="en-US" sz="3100" dirty="0" smtClean="0"/>
              <a:t>Additional data and information will help refine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Why Focus on Sodium?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600" dirty="0" smtClean="0"/>
              <a:t>Americans consume almost 50 percent more sodium than what most experts recommend</a:t>
            </a:r>
          </a:p>
          <a:p>
            <a:pPr lvl="1">
              <a:defRPr/>
            </a:pPr>
            <a:r>
              <a:rPr lang="en-US" sz="2600" dirty="0" smtClean="0"/>
              <a:t>Current intake is about 3,400 mg/day</a:t>
            </a:r>
          </a:p>
          <a:p>
            <a:pPr lvl="1">
              <a:defRPr/>
            </a:pPr>
            <a:r>
              <a:rPr lang="en-US" sz="2600" dirty="0" smtClean="0"/>
              <a:t>Recommendation is 2,300 mg/day</a:t>
            </a:r>
          </a:p>
          <a:p>
            <a:pPr>
              <a:buClr>
                <a:schemeClr val="tx1"/>
              </a:buClr>
            </a:pPr>
            <a:r>
              <a:rPr lang="en-US" sz="2600" dirty="0"/>
              <a:t>Expert bodies agree on the need to reduce sodium consumption to 2,300 </a:t>
            </a:r>
            <a:r>
              <a:rPr lang="en-US" sz="2600" dirty="0" smtClean="0"/>
              <a:t>mg/day for public health gains</a:t>
            </a:r>
            <a:endParaRPr lang="en-US" sz="2600" dirty="0"/>
          </a:p>
          <a:p>
            <a:pPr lvl="1">
              <a:buClr>
                <a:schemeClr val="tx1"/>
              </a:buClr>
            </a:pPr>
            <a:r>
              <a:rPr lang="en-US" sz="2600" dirty="0"/>
              <a:t>Institute of Medicine </a:t>
            </a:r>
            <a:endParaRPr lang="en-US" sz="2600" dirty="0" smtClean="0"/>
          </a:p>
          <a:p>
            <a:pPr lvl="1">
              <a:buClr>
                <a:schemeClr val="tx1"/>
              </a:buClr>
            </a:pPr>
            <a:r>
              <a:rPr lang="en-US" sz="2600" dirty="0" smtClean="0"/>
              <a:t>Evidence </a:t>
            </a:r>
            <a:r>
              <a:rPr lang="en-US" sz="2600" dirty="0"/>
              <a:t>used for 2015-2020 Dietary Guidelines for Americans</a:t>
            </a:r>
          </a:p>
          <a:p>
            <a:pPr lvl="1">
              <a:buClr>
                <a:schemeClr val="tx1"/>
              </a:buClr>
            </a:pPr>
            <a:r>
              <a:rPr lang="en-US" sz="2600" dirty="0"/>
              <a:t>Healthy People </a:t>
            </a:r>
            <a:r>
              <a:rPr lang="en-US" sz="2600" dirty="0" smtClean="0"/>
              <a:t>2020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084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ea typeface="ＭＳ Ｐゴシック" pitchFamily="34" charset="-128"/>
              </a:rPr>
              <a:t>Scientific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8768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600" dirty="0" smtClean="0"/>
              <a:t>Totality of evidence supports sodium reduction from current levels </a:t>
            </a:r>
          </a:p>
          <a:p>
            <a:pPr lvl="1"/>
            <a:r>
              <a:rPr lang="en-US" sz="2600" dirty="0" smtClean="0"/>
              <a:t>Diverse and strong body of evidence, including clinical trials, support link between sodium consumption and blood pressure </a:t>
            </a:r>
          </a:p>
          <a:p>
            <a:pPr marL="738188" lvl="2" indent="-280988">
              <a:buFont typeface="Calibri" panose="020F0502020204030204" pitchFamily="34" charset="0"/>
              <a:buChar char="−"/>
              <a:defRPr/>
            </a:pPr>
            <a:r>
              <a:rPr lang="en-US" sz="2600" dirty="0" smtClean="0"/>
              <a:t>High </a:t>
            </a:r>
            <a:r>
              <a:rPr lang="en-US" sz="2600" dirty="0"/>
              <a:t>blood pressure is a major risk factor for heart disease and </a:t>
            </a:r>
            <a:r>
              <a:rPr lang="en-US" sz="2600" dirty="0" smtClean="0"/>
              <a:t>stroke</a:t>
            </a:r>
          </a:p>
          <a:p>
            <a:pPr marL="514350" lvl="1" indent="-457200"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Sodium reduction could prevent </a:t>
            </a:r>
            <a:r>
              <a:rPr lang="en-US" sz="2600" dirty="0"/>
              <a:t>hundreds of thousands of premature deaths and illnesses over a </a:t>
            </a:r>
            <a:r>
              <a:rPr lang="en-US" sz="2600" dirty="0" smtClean="0"/>
              <a:t>decade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e chart of sodium sources: Processed and restaurant foods (77%), Naturally occurring (12%), While eating (6%), and Home Cooking (5%). Graph information cited to Mattes and Donnelly, 1991." title="Pie chart of sodium sour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25514" r="8421"/>
          <a:stretch>
            <a:fillRect/>
          </a:stretch>
        </p:blipFill>
        <p:spPr bwMode="auto">
          <a:xfrm>
            <a:off x="4267200" y="2057399"/>
            <a:ext cx="4800600" cy="319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543799" cy="8572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Why are Targets Needed?</a:t>
            </a:r>
            <a:endParaRPr lang="en-US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28600" y="1752600"/>
            <a:ext cx="4243388" cy="51054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Most sodium comes from salt added to processed and restaurant foods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is </a:t>
            </a:r>
            <a:r>
              <a:rPr lang="en-US" sz="2800" dirty="0" smtClean="0"/>
              <a:t>difficult to meet recommended sodium intake with current food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Overall sodium content of food supply remains high, despite industry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Variability in sodium across similar foods in food supply shows that reductions are possible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5791200"/>
            <a:ext cx="2143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Mattes and Donnelly, 1991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92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altLang="en-US" sz="4900" b="1" dirty="0" smtClean="0"/>
              <a:t>Example of Variability:</a:t>
            </a:r>
            <a:br>
              <a:rPr lang="en-US" altLang="en-US" sz="4900" b="1" dirty="0" smtClean="0"/>
            </a:br>
            <a:r>
              <a:rPr lang="en-US" altLang="en-US" sz="3600" b="1" dirty="0" smtClean="0"/>
              <a:t>Cream Cheese</a:t>
            </a:r>
            <a:r>
              <a:rPr lang="en-US" altLang="en-US" sz="4900" b="1" dirty="0" smtClean="0">
                <a:solidFill>
                  <a:srgbClr val="C00000"/>
                </a:solidFill>
              </a:rPr>
              <a:t/>
            </a:r>
            <a:br>
              <a:rPr lang="en-US" altLang="en-US" sz="4900" b="1" dirty="0" smtClean="0">
                <a:solidFill>
                  <a:srgbClr val="C00000"/>
                </a:solidFill>
              </a:rPr>
            </a:br>
            <a:endParaRPr lang="en-US" altLang="en-US" sz="49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 descr="Table displays the variability of the amount of sodium in spreadable cream cheese across countries including the U.S., U.K., Ireland, Australia, New Zealand, Canada, and Brazil." title="Example of Variability: Cream Cheese (table)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949927"/>
              </p:ext>
            </p:extLst>
          </p:nvPr>
        </p:nvGraphicFramePr>
        <p:xfrm>
          <a:off x="609600" y="2394741"/>
          <a:ext cx="7924800" cy="3853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  <a:gridCol w="1981200"/>
              </a:tblGrid>
              <a:tr h="8472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Country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Sodium 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(mg/100g)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Short-Term Mean Target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(mg/100g)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Long-Term Mean Target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(mg/100g)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9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U.S.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U.K.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29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Ireland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29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Australia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348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29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New Zealand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348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29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Canada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29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Brazil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14592" y="4182031"/>
            <a:ext cx="1846816" cy="1171574"/>
            <a:chOff x="3429000" y="5410200"/>
            <a:chExt cx="1846816" cy="1171574"/>
          </a:xfrm>
        </p:grpSpPr>
        <p:pic>
          <p:nvPicPr>
            <p:cNvPr id="1026" name="Picture 2" descr="Image of a tub of cream cheese" title="Cream Chees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5410200"/>
              <a:ext cx="1846816" cy="1171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3733392" y="5995987"/>
              <a:ext cx="12380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rgbClr val="FF0000"/>
                  </a:solidFill>
                </a:rPr>
                <a:t>Spreadable</a:t>
              </a:r>
              <a:endParaRPr lang="en-US" altLang="en-US"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9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3-Step Process to Set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10" y="2133600"/>
            <a:ext cx="7792149" cy="41148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Developed 150 food categories 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Determined baseline </a:t>
            </a:r>
            <a:r>
              <a:rPr lang="en-US" sz="2600" dirty="0"/>
              <a:t>s</a:t>
            </a:r>
            <a:r>
              <a:rPr lang="en-US" sz="2600" dirty="0" smtClean="0"/>
              <a:t>odium concentrations (mg/100g)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Set quantitative </a:t>
            </a:r>
            <a:r>
              <a:rPr lang="en-US" sz="2600" dirty="0"/>
              <a:t>g</a:t>
            </a:r>
            <a:r>
              <a:rPr lang="en-US" sz="2600" dirty="0" smtClean="0"/>
              <a:t>oals</a:t>
            </a:r>
          </a:p>
          <a:p>
            <a:pPr lvl="1"/>
            <a:r>
              <a:rPr lang="en-US" sz="2600" dirty="0"/>
              <a:t>Target </a:t>
            </a:r>
            <a:r>
              <a:rPr lang="en-US" sz="2600" dirty="0" smtClean="0"/>
              <a:t>mean </a:t>
            </a:r>
            <a:r>
              <a:rPr lang="en-US" sz="2600" dirty="0"/>
              <a:t>l</a:t>
            </a:r>
            <a:r>
              <a:rPr lang="en-US" sz="2600" dirty="0" smtClean="0"/>
              <a:t>evels:  apply to</a:t>
            </a:r>
            <a:r>
              <a:rPr lang="en-US" sz="2600" b="1" dirty="0" smtClean="0"/>
              <a:t> </a:t>
            </a:r>
            <a:r>
              <a:rPr lang="en-US" sz="2600" dirty="0" smtClean="0"/>
              <a:t>average </a:t>
            </a:r>
            <a:r>
              <a:rPr lang="en-US" sz="2600" dirty="0"/>
              <a:t>sodium levels </a:t>
            </a:r>
            <a:r>
              <a:rPr lang="en-US" sz="2600" dirty="0" smtClean="0"/>
              <a:t>of foods in </a:t>
            </a:r>
            <a:r>
              <a:rPr lang="en-US" sz="2600" dirty="0"/>
              <a:t>a </a:t>
            </a:r>
            <a:r>
              <a:rPr lang="en-US" sz="2600" u="sng" dirty="0" smtClean="0"/>
              <a:t>category</a:t>
            </a:r>
            <a:r>
              <a:rPr lang="en-US" sz="2600" dirty="0" smtClean="0"/>
              <a:t>, not </a:t>
            </a:r>
            <a:r>
              <a:rPr lang="en-US" sz="2600" dirty="0"/>
              <a:t>individual </a:t>
            </a:r>
            <a:r>
              <a:rPr lang="en-US" sz="2600" dirty="0" smtClean="0"/>
              <a:t>products</a:t>
            </a:r>
            <a:endParaRPr lang="en-US" sz="2600" dirty="0"/>
          </a:p>
          <a:p>
            <a:pPr lvl="1" fontAlgn="t"/>
            <a:r>
              <a:rPr lang="en-US" sz="2600" dirty="0" smtClean="0"/>
              <a:t>Recommended upper bounds:  apply </a:t>
            </a:r>
            <a:r>
              <a:rPr lang="en-US" sz="2600" dirty="0"/>
              <a:t>to all </a:t>
            </a:r>
            <a:r>
              <a:rPr lang="en-US" sz="2600" u="sng" dirty="0"/>
              <a:t>individual products </a:t>
            </a:r>
            <a:r>
              <a:rPr lang="en-US" sz="2600" dirty="0" smtClean="0"/>
              <a:t>and discourage </a:t>
            </a:r>
            <a:r>
              <a:rPr lang="en-US" sz="2600" dirty="0"/>
              <a:t>products with excessive </a:t>
            </a:r>
            <a:r>
              <a:rPr lang="en-US" sz="2600" dirty="0" smtClean="0"/>
              <a:t>sodium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 descr="Number 1" title="1"/>
          <p:cNvSpPr/>
          <p:nvPr/>
        </p:nvSpPr>
        <p:spPr>
          <a:xfrm>
            <a:off x="516884" y="188421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 descr="Number 2" title="2"/>
          <p:cNvSpPr/>
          <p:nvPr/>
        </p:nvSpPr>
        <p:spPr>
          <a:xfrm>
            <a:off x="545814" y="265439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 descr="Number 3" title="3"/>
          <p:cNvSpPr/>
          <p:nvPr/>
        </p:nvSpPr>
        <p:spPr>
          <a:xfrm>
            <a:off x="547453" y="3505200"/>
            <a:ext cx="769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2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533400"/>
            <a:ext cx="3008313" cy="116205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Target Table</a:t>
            </a:r>
            <a:endParaRPr lang="en-US" sz="44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38200" y="6007100"/>
            <a:ext cx="8458200" cy="774700"/>
          </a:xfrm>
        </p:spPr>
        <p:txBody>
          <a:bodyPr/>
          <a:lstStyle/>
          <a:p>
            <a:pPr lvl="0"/>
            <a:r>
              <a:rPr lang="en-US" dirty="0"/>
              <a:t>P = Packaged; R = Restaurant; both = P and R; (baseline values are based on data available for P and R)</a:t>
            </a:r>
          </a:p>
          <a:p>
            <a:pPr lvl="0"/>
            <a:r>
              <a:rPr lang="en-US" dirty="0"/>
              <a:t>All values are in milligrams (mg) per 100 grams (g)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Content Placeholder 7" descr="Target Table Screenshot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1370"/>
            <a:ext cx="8534399" cy="4525963"/>
          </a:xfrm>
        </p:spPr>
      </p:pic>
    </p:spTree>
    <p:extLst>
      <p:ext uri="{BB962C8B-B14F-4D97-AF65-F5344CB8AC3E}">
        <p14:creationId xmlns:p14="http://schemas.microsoft.com/office/powerpoint/2010/main" val="36494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Key Information Considered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51054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600" dirty="0"/>
              <a:t>Survey of available food technology literature</a:t>
            </a:r>
          </a:p>
          <a:p>
            <a:pPr lvl="1">
              <a:buClr>
                <a:schemeClr val="tx1"/>
              </a:buClr>
            </a:pPr>
            <a:r>
              <a:rPr lang="en-US" sz="2600" dirty="0"/>
              <a:t>Role of </a:t>
            </a:r>
            <a:r>
              <a:rPr lang="en-US" sz="2600" dirty="0" smtClean="0"/>
              <a:t>sodium (e.g., food safety)</a:t>
            </a:r>
            <a:endParaRPr lang="en-US" sz="2600" dirty="0"/>
          </a:p>
          <a:p>
            <a:pPr lvl="1">
              <a:buClr>
                <a:schemeClr val="tx1"/>
              </a:buClr>
            </a:pPr>
            <a:r>
              <a:rPr lang="en-US" sz="2600" dirty="0"/>
              <a:t>Sodium reduction in food/food category</a:t>
            </a:r>
          </a:p>
          <a:p>
            <a:pPr lvl="1">
              <a:buClr>
                <a:schemeClr val="tx1"/>
              </a:buClr>
            </a:pPr>
            <a:r>
              <a:rPr lang="en-US" sz="2600" dirty="0" smtClean="0"/>
              <a:t>Comments</a:t>
            </a:r>
            <a:endParaRPr lang="en-US" sz="2600" dirty="0"/>
          </a:p>
          <a:p>
            <a:pPr>
              <a:buClr>
                <a:schemeClr val="tx1"/>
              </a:buClr>
            </a:pPr>
            <a:r>
              <a:rPr lang="en-US" sz="2600" dirty="0" smtClean="0"/>
              <a:t>Market surveys </a:t>
            </a:r>
          </a:p>
          <a:p>
            <a:pPr lvl="1">
              <a:buClr>
                <a:schemeClr val="tx1"/>
              </a:buClr>
            </a:pPr>
            <a:r>
              <a:rPr lang="en-US" sz="2600" dirty="0" smtClean="0"/>
              <a:t>Sodium content of high-selling products </a:t>
            </a:r>
          </a:p>
          <a:p>
            <a:pPr lvl="1">
              <a:buClr>
                <a:schemeClr val="tx1"/>
              </a:buClr>
            </a:pPr>
            <a:r>
              <a:rPr lang="en-US" sz="2600" dirty="0" smtClean="0"/>
              <a:t>Identified products in 2010 that had the lowest sodium concentrations</a:t>
            </a:r>
          </a:p>
          <a:p>
            <a:pPr>
              <a:buClr>
                <a:schemeClr val="tx1"/>
              </a:buClr>
            </a:pPr>
            <a:r>
              <a:rPr lang="en-US" sz="2600" dirty="0" smtClean="0"/>
              <a:t>Consultation with experts </a:t>
            </a:r>
          </a:p>
          <a:p>
            <a:pPr>
              <a:buClr>
                <a:schemeClr val="tx1"/>
              </a:buClr>
            </a:pPr>
            <a:r>
              <a:rPr lang="en-US" sz="2600" dirty="0" smtClean="0"/>
              <a:t>Reviewed </a:t>
            </a:r>
            <a:r>
              <a:rPr lang="en-US" sz="2600" dirty="0"/>
              <a:t>o</a:t>
            </a:r>
            <a:r>
              <a:rPr lang="en-US" sz="2600" dirty="0" smtClean="0"/>
              <a:t>ther </a:t>
            </a:r>
            <a:r>
              <a:rPr lang="en-US" sz="2600" dirty="0"/>
              <a:t>s</a:t>
            </a:r>
            <a:r>
              <a:rPr lang="en-US" sz="2600" dirty="0" smtClean="0"/>
              <a:t>odium </a:t>
            </a:r>
            <a:r>
              <a:rPr lang="en-US" sz="2600" dirty="0"/>
              <a:t>r</a:t>
            </a:r>
            <a:r>
              <a:rPr lang="en-US" sz="2600" dirty="0" smtClean="0"/>
              <a:t>eduction initiatives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F751-E2BC-6044-99CB-3FD3E60B4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904</Words>
  <Application>Microsoft Office PowerPoint</Application>
  <PresentationFormat>On-screen Show (4:3)</PresentationFormat>
  <Paragraphs>170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2_Office Theme</vt:lpstr>
      <vt:lpstr>Sodium Reduction:  FDA’s Voluntary Initiative </vt:lpstr>
      <vt:lpstr>What is FDA Doing?</vt:lpstr>
      <vt:lpstr>Why Focus on Sodium?</vt:lpstr>
      <vt:lpstr>Scientific Evidence</vt:lpstr>
      <vt:lpstr>Why are Targets Needed?</vt:lpstr>
      <vt:lpstr>Example of Variability: Cream Cheese </vt:lpstr>
      <vt:lpstr>3-Step Process to Set Targets</vt:lpstr>
      <vt:lpstr>Target Table</vt:lpstr>
      <vt:lpstr>Key Information Considered</vt:lpstr>
      <vt:lpstr>Sales Weighting</vt:lpstr>
      <vt:lpstr>Sample Category: Precooked Sausage</vt:lpstr>
      <vt:lpstr>Sample Category:  Monterey Jack and Other Semi-Soft Cheese</vt:lpstr>
      <vt:lpstr>Sample Category:  Wheat and Mixed Grain Bread </vt:lpstr>
      <vt:lpstr>Stakeholder Participation Important</vt:lpstr>
      <vt:lpstr>Comments</vt:lpstr>
      <vt:lpstr>For More Information</vt:lpstr>
    </vt:vector>
  </TitlesOfParts>
  <Company>US FDA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on Nutrition Facts Label</dc:title>
  <dc:creator>Claudine Kavanaugh</dc:creator>
  <cp:lastModifiedBy>Ghaleb, Cathy</cp:lastModifiedBy>
  <cp:revision>304</cp:revision>
  <cp:lastPrinted>2016-05-31T18:48:55Z</cp:lastPrinted>
  <dcterms:created xsi:type="dcterms:W3CDTF">2016-05-07T13:52:53Z</dcterms:created>
  <dcterms:modified xsi:type="dcterms:W3CDTF">2016-06-27T14:25:34Z</dcterms:modified>
</cp:coreProperties>
</file>