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omments/comment1.xml" ContentType="application/vnd.openxmlformats-officedocument.presentationml.comment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notesMasterIdLst>
    <p:notesMasterId r:id="rId74"/>
  </p:notesMasterIdLst>
  <p:handoutMasterIdLst>
    <p:handoutMasterId r:id="rId75"/>
  </p:handoutMasterIdLst>
  <p:sldIdLst>
    <p:sldId id="256" r:id="rId3"/>
    <p:sldId id="360" r:id="rId4"/>
    <p:sldId id="307" r:id="rId5"/>
    <p:sldId id="275" r:id="rId6"/>
    <p:sldId id="276" r:id="rId7"/>
    <p:sldId id="374" r:id="rId8"/>
    <p:sldId id="281" r:id="rId9"/>
    <p:sldId id="312" r:id="rId10"/>
    <p:sldId id="282" r:id="rId11"/>
    <p:sldId id="283" r:id="rId12"/>
    <p:sldId id="288" r:id="rId13"/>
    <p:sldId id="286" r:id="rId14"/>
    <p:sldId id="421" r:id="rId15"/>
    <p:sldId id="422" r:id="rId16"/>
    <p:sldId id="423" r:id="rId17"/>
    <p:sldId id="426" r:id="rId18"/>
    <p:sldId id="424" r:id="rId19"/>
    <p:sldId id="427" r:id="rId20"/>
    <p:sldId id="428" r:id="rId21"/>
    <p:sldId id="294" r:id="rId22"/>
    <p:sldId id="285" r:id="rId23"/>
    <p:sldId id="290" r:id="rId24"/>
    <p:sldId id="382" r:id="rId25"/>
    <p:sldId id="383" r:id="rId26"/>
    <p:sldId id="429" r:id="rId27"/>
    <p:sldId id="430" r:id="rId28"/>
    <p:sldId id="431" r:id="rId29"/>
    <p:sldId id="432" r:id="rId30"/>
    <p:sldId id="387" r:id="rId31"/>
    <p:sldId id="316" r:id="rId32"/>
    <p:sldId id="396" r:id="rId33"/>
    <p:sldId id="400" r:id="rId34"/>
    <p:sldId id="401" r:id="rId35"/>
    <p:sldId id="402" r:id="rId36"/>
    <p:sldId id="403" r:id="rId37"/>
    <p:sldId id="319" r:id="rId38"/>
    <p:sldId id="297" r:id="rId39"/>
    <p:sldId id="321" r:id="rId40"/>
    <p:sldId id="388" r:id="rId41"/>
    <p:sldId id="389" r:id="rId42"/>
    <p:sldId id="293" r:id="rId43"/>
    <p:sldId id="369" r:id="rId44"/>
    <p:sldId id="412" r:id="rId45"/>
    <p:sldId id="433" r:id="rId46"/>
    <p:sldId id="461" r:id="rId47"/>
    <p:sldId id="462" r:id="rId48"/>
    <p:sldId id="463" r:id="rId49"/>
    <p:sldId id="460" r:id="rId50"/>
    <p:sldId id="464" r:id="rId51"/>
    <p:sldId id="458" r:id="rId52"/>
    <p:sldId id="459" r:id="rId53"/>
    <p:sldId id="465" r:id="rId54"/>
    <p:sldId id="435" r:id="rId55"/>
    <p:sldId id="439" r:id="rId56"/>
    <p:sldId id="440" r:id="rId57"/>
    <p:sldId id="443" r:id="rId58"/>
    <p:sldId id="444" r:id="rId59"/>
    <p:sldId id="445" r:id="rId60"/>
    <p:sldId id="441" r:id="rId61"/>
    <p:sldId id="446" r:id="rId62"/>
    <p:sldId id="450" r:id="rId63"/>
    <p:sldId id="447" r:id="rId64"/>
    <p:sldId id="466" r:id="rId65"/>
    <p:sldId id="467" r:id="rId66"/>
    <p:sldId id="455" r:id="rId67"/>
    <p:sldId id="456" r:id="rId68"/>
    <p:sldId id="470" r:id="rId69"/>
    <p:sldId id="469" r:id="rId70"/>
    <p:sldId id="302" r:id="rId71"/>
    <p:sldId id="303" r:id="rId72"/>
    <p:sldId id="371" r:id="rId7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modifyVerifier cryptProviderType="rsaFull" cryptAlgorithmClass="hash" cryptAlgorithmType="typeAny" cryptAlgorithmSid="4" spinCount="100000" saltData="by8dEo9TFL0z6aOQxTj2yg==" hashData="nkfF0yORkuZB8oDAnUmQAiaBOL4="/>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Miller" initials="JM" lastIdx="1" clrIdx="0">
    <p:extLst/>
  </p:cmAuthor>
  <p:cmAuthor id="2" name="Jeffrey Miller" initials="JM [2]" lastIdx="1" clrIdx="1">
    <p:extLst/>
  </p:cmAuthor>
  <p:cmAuthor id="3" name="Jeffrey Miller" initials="JM [3]" lastIdx="1" clrIdx="2">
    <p:extLst/>
  </p:cmAuthor>
  <p:cmAuthor id="4" name="Jeffrey Miller" initials="JM [4]" lastIdx="1" clrIdx="3">
    <p:extLst/>
  </p:cmAuthor>
  <p:cmAuthor id="5" name="Jeffrey Miller" initials="JM [5]" lastIdx="1" clrIdx="4">
    <p:extLst/>
  </p:cmAuthor>
  <p:cmAuthor id="6" name="Jeffrey Miller" initials="JM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0"/>
    <p:restoredTop sz="72514" autoAdjust="0"/>
  </p:normalViewPr>
  <p:slideViewPr>
    <p:cSldViewPr>
      <p:cViewPr>
        <p:scale>
          <a:sx n="110" d="100"/>
          <a:sy n="110" d="100"/>
        </p:scale>
        <p:origin x="461" y="1354"/>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0"/>
    </p:cViewPr>
  </p:sorterViewPr>
  <p:notesViewPr>
    <p:cSldViewPr>
      <p:cViewPr varScale="1">
        <p:scale>
          <a:sx n="122" d="100"/>
          <a:sy n="122" d="100"/>
        </p:scale>
        <p:origin x="386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oleObject" Target="file:///\\localhost\Volumes\PRIVATE\2015-07%20York%20Hospital%20-%20MAC\Histogram%20Years%20to%20Cultu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ln>
              <a:solidFill>
                <a:schemeClr val="tx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Sheet1!$A$27:$A$31</c:f>
              <c:strCache>
                <c:ptCount val="5"/>
                <c:pt idx="0">
                  <c:v>0-6 months</c:v>
                </c:pt>
                <c:pt idx="1">
                  <c:v>7-12months</c:v>
                </c:pt>
                <c:pt idx="2">
                  <c:v>13-18 months</c:v>
                </c:pt>
                <c:pt idx="3">
                  <c:v>19-24 months</c:v>
                </c:pt>
                <c:pt idx="4">
                  <c:v>25-30 months</c:v>
                </c:pt>
              </c:strCache>
            </c:strRef>
          </c:cat>
          <c:val>
            <c:numRef>
              <c:f>Sheet1!$B$27:$B$31</c:f>
              <c:numCache>
                <c:formatCode>General</c:formatCode>
                <c:ptCount val="5"/>
                <c:pt idx="0">
                  <c:v>3</c:v>
                </c:pt>
                <c:pt idx="1">
                  <c:v>2</c:v>
                </c:pt>
                <c:pt idx="2">
                  <c:v>1</c:v>
                </c:pt>
                <c:pt idx="3">
                  <c:v>2</c:v>
                </c:pt>
                <c:pt idx="4">
                  <c:v>1</c:v>
                </c:pt>
              </c:numCache>
            </c:numRef>
          </c:val>
        </c:ser>
        <c:dLbls>
          <c:showLegendKey val="0"/>
          <c:showVal val="0"/>
          <c:showCatName val="0"/>
          <c:showSerName val="0"/>
          <c:showPercent val="0"/>
          <c:showBubbleSize val="0"/>
        </c:dLbls>
        <c:gapWidth val="0"/>
        <c:overlap val="-18"/>
        <c:axId val="55574528"/>
        <c:axId val="55576448"/>
      </c:barChart>
      <c:catAx>
        <c:axId val="55574528"/>
        <c:scaling>
          <c:orientation val="minMax"/>
        </c:scaling>
        <c:delete val="0"/>
        <c:axPos val="b"/>
        <c:title>
          <c:tx>
            <c:rich>
              <a:bodyPr/>
              <a:lstStyle/>
              <a:p>
                <a:pPr>
                  <a:defRPr/>
                </a:pPr>
                <a:r>
                  <a:rPr lang="en-US" sz="1200"/>
                  <a:t>Mean number of months</a:t>
                </a:r>
              </a:p>
            </c:rich>
          </c:tx>
          <c:overlay val="0"/>
        </c:title>
        <c:numFmt formatCode="General" sourceLinked="0"/>
        <c:majorTickMark val="out"/>
        <c:minorTickMark val="none"/>
        <c:tickLblPos val="nextTo"/>
        <c:crossAx val="55576448"/>
        <c:crosses val="autoZero"/>
        <c:auto val="1"/>
        <c:lblAlgn val="ctr"/>
        <c:lblOffset val="100"/>
        <c:noMultiLvlLbl val="0"/>
      </c:catAx>
      <c:valAx>
        <c:axId val="55576448"/>
        <c:scaling>
          <c:orientation val="minMax"/>
        </c:scaling>
        <c:delete val="0"/>
        <c:axPos val="l"/>
        <c:majorGridlines/>
        <c:title>
          <c:tx>
            <c:rich>
              <a:bodyPr rot="-5400000" vert="horz"/>
              <a:lstStyle/>
              <a:p>
                <a:pPr>
                  <a:defRPr/>
                </a:pPr>
                <a:r>
                  <a:rPr lang="en-US" sz="1400" dirty="0"/>
                  <a:t>Number of </a:t>
                </a:r>
                <a:r>
                  <a:rPr lang="en-US" sz="1400" dirty="0" smtClean="0"/>
                  <a:t>Probable Case </a:t>
                </a:r>
                <a:r>
                  <a:rPr lang="en-US" sz="1400" dirty="0"/>
                  <a:t>Patients</a:t>
                </a:r>
              </a:p>
            </c:rich>
          </c:tx>
          <c:overlay val="0"/>
        </c:title>
        <c:numFmt formatCode="General" sourceLinked="1"/>
        <c:majorTickMark val="out"/>
        <c:minorTickMark val="none"/>
        <c:tickLblPos val="nextTo"/>
        <c:crossAx val="55574528"/>
        <c:crosses val="autoZero"/>
        <c:crossBetween val="between"/>
        <c:majorUnit val="1"/>
      </c:valAx>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6-02-03T17:19:00.028" idx="1">
    <p:pos x="10" y="10"/>
    <p:text/>
    <p:extLst>
      <p:ext uri="{C676402C-5697-4E1C-873F-D02D1690AC5C}">
        <p15:threadingInfo xmlns:p15="http://schemas.microsoft.com/office/powerpoint/2012/main" timeZoneBias="300"/>
      </p:ext>
    </p:extLst>
  </p:cm>
  <p:cm authorId="2" dt="2016-02-03T17:19:05.762" idx="1">
    <p:pos x="106" y="106"/>
    <p:text>condense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EEDE7AC2-9DB3-4266-9BAE-2D46DEB0C5BB}" type="datetimeFigureOut">
              <a:rPr lang="en-US" smtClean="0"/>
              <a:t>6/1/2016</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344105C0-3D9C-4D77-83FD-C60F72879B06}" type="slidenum">
              <a:rPr lang="en-US" smtClean="0"/>
              <a:t>‹#›</a:t>
            </a:fld>
            <a:endParaRPr lang="en-US"/>
          </a:p>
        </p:txBody>
      </p:sp>
    </p:spTree>
    <p:extLst>
      <p:ext uri="{BB962C8B-B14F-4D97-AF65-F5344CB8AC3E}">
        <p14:creationId xmlns:p14="http://schemas.microsoft.com/office/powerpoint/2010/main" val="1140026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EEC3DD6-8776-4AFF-B344-B2540437B355}" type="datetimeFigureOut">
              <a:rPr lang="en-US" smtClean="0"/>
              <a:t>6/1/2016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3799044-9108-4DA6-AF15-F8B3224A21A0}" type="slidenum">
              <a:rPr lang="en-US" smtClean="0"/>
              <a:t>‹#›</a:t>
            </a:fld>
            <a:endParaRPr lang="en-US"/>
          </a:p>
        </p:txBody>
      </p:sp>
    </p:spTree>
    <p:extLst>
      <p:ext uri="{BB962C8B-B14F-4D97-AF65-F5344CB8AC3E}">
        <p14:creationId xmlns:p14="http://schemas.microsoft.com/office/powerpoint/2010/main" val="30784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1</a:t>
            </a:fld>
            <a:endParaRPr lang="en-US"/>
          </a:p>
        </p:txBody>
      </p:sp>
    </p:spTree>
    <p:extLst>
      <p:ext uri="{BB962C8B-B14F-4D97-AF65-F5344CB8AC3E}">
        <p14:creationId xmlns:p14="http://schemas.microsoft.com/office/powerpoint/2010/main" val="2053123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3799044-9108-4DA6-AF15-F8B3224A21A0}" type="slidenum">
              <a:rPr lang="en-US" smtClean="0"/>
              <a:t>11</a:t>
            </a:fld>
            <a:endParaRPr lang="en-US"/>
          </a:p>
        </p:txBody>
      </p:sp>
    </p:spTree>
    <p:extLst>
      <p:ext uri="{BB962C8B-B14F-4D97-AF65-F5344CB8AC3E}">
        <p14:creationId xmlns:p14="http://schemas.microsoft.com/office/powerpoint/2010/main" val="947418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83045-0975-4637-BF74-49E169D36FAC}" type="slidenum">
              <a:rPr lang="en-US" smtClean="0"/>
              <a:t>12</a:t>
            </a:fld>
            <a:endParaRPr lang="en-US"/>
          </a:p>
        </p:txBody>
      </p:sp>
    </p:spTree>
    <p:extLst>
      <p:ext uri="{BB962C8B-B14F-4D97-AF65-F5344CB8AC3E}">
        <p14:creationId xmlns:p14="http://schemas.microsoft.com/office/powerpoint/2010/main" val="1268750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13</a:t>
            </a:fld>
            <a:endParaRPr lang="en-US"/>
          </a:p>
        </p:txBody>
      </p:sp>
    </p:spTree>
    <p:extLst>
      <p:ext uri="{BB962C8B-B14F-4D97-AF65-F5344CB8AC3E}">
        <p14:creationId xmlns:p14="http://schemas.microsoft.com/office/powerpoint/2010/main" val="1654447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14</a:t>
            </a:fld>
            <a:endParaRPr lang="en-US"/>
          </a:p>
        </p:txBody>
      </p:sp>
    </p:spTree>
    <p:extLst>
      <p:ext uri="{BB962C8B-B14F-4D97-AF65-F5344CB8AC3E}">
        <p14:creationId xmlns:p14="http://schemas.microsoft.com/office/powerpoint/2010/main" val="1395445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15</a:t>
            </a:fld>
            <a:endParaRPr lang="en-US"/>
          </a:p>
        </p:txBody>
      </p:sp>
    </p:spTree>
    <p:extLst>
      <p:ext uri="{BB962C8B-B14F-4D97-AF65-F5344CB8AC3E}">
        <p14:creationId xmlns:p14="http://schemas.microsoft.com/office/powerpoint/2010/main" val="1434856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16</a:t>
            </a:fld>
            <a:endParaRPr lang="en-US"/>
          </a:p>
        </p:txBody>
      </p:sp>
    </p:spTree>
    <p:extLst>
      <p:ext uri="{BB962C8B-B14F-4D97-AF65-F5344CB8AC3E}">
        <p14:creationId xmlns:p14="http://schemas.microsoft.com/office/powerpoint/2010/main" val="43734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17</a:t>
            </a:fld>
            <a:endParaRPr lang="en-US"/>
          </a:p>
        </p:txBody>
      </p:sp>
    </p:spTree>
    <p:extLst>
      <p:ext uri="{BB962C8B-B14F-4D97-AF65-F5344CB8AC3E}">
        <p14:creationId xmlns:p14="http://schemas.microsoft.com/office/powerpoint/2010/main" val="642735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18</a:t>
            </a:fld>
            <a:endParaRPr lang="en-US"/>
          </a:p>
        </p:txBody>
      </p:sp>
    </p:spTree>
    <p:extLst>
      <p:ext uri="{BB962C8B-B14F-4D97-AF65-F5344CB8AC3E}">
        <p14:creationId xmlns:p14="http://schemas.microsoft.com/office/powerpoint/2010/main" val="2044673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19</a:t>
            </a:fld>
            <a:endParaRPr lang="en-US"/>
          </a:p>
        </p:txBody>
      </p:sp>
    </p:spTree>
    <p:extLst>
      <p:ext uri="{BB962C8B-B14F-4D97-AF65-F5344CB8AC3E}">
        <p14:creationId xmlns:p14="http://schemas.microsoft.com/office/powerpoint/2010/main" val="469352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20</a:t>
            </a:fld>
            <a:endParaRPr lang="en-US"/>
          </a:p>
        </p:txBody>
      </p:sp>
    </p:spTree>
    <p:extLst>
      <p:ext uri="{BB962C8B-B14F-4D97-AF65-F5344CB8AC3E}">
        <p14:creationId xmlns:p14="http://schemas.microsoft.com/office/powerpoint/2010/main" val="187292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799044-9108-4DA6-AF15-F8B3224A21A0}" type="slidenum">
              <a:rPr lang="en-US" smtClean="0"/>
              <a:t>2</a:t>
            </a:fld>
            <a:endParaRPr lang="en-US"/>
          </a:p>
        </p:txBody>
      </p:sp>
    </p:spTree>
    <p:extLst>
      <p:ext uri="{BB962C8B-B14F-4D97-AF65-F5344CB8AC3E}">
        <p14:creationId xmlns:p14="http://schemas.microsoft.com/office/powerpoint/2010/main" val="571410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21</a:t>
            </a:fld>
            <a:endParaRPr lang="en-US"/>
          </a:p>
        </p:txBody>
      </p:sp>
    </p:spTree>
    <p:extLst>
      <p:ext uri="{BB962C8B-B14F-4D97-AF65-F5344CB8AC3E}">
        <p14:creationId xmlns:p14="http://schemas.microsoft.com/office/powerpoint/2010/main" val="1215617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3799044-9108-4DA6-AF15-F8B3224A21A0}" type="slidenum">
              <a:rPr lang="en-US" smtClean="0"/>
              <a:t>22</a:t>
            </a:fld>
            <a:endParaRPr lang="en-US"/>
          </a:p>
        </p:txBody>
      </p:sp>
    </p:spTree>
    <p:extLst>
      <p:ext uri="{BB962C8B-B14F-4D97-AF65-F5344CB8AC3E}">
        <p14:creationId xmlns:p14="http://schemas.microsoft.com/office/powerpoint/2010/main" val="1920423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23</a:t>
            </a:fld>
            <a:endParaRPr lang="en-US"/>
          </a:p>
        </p:txBody>
      </p:sp>
    </p:spTree>
    <p:extLst>
      <p:ext uri="{BB962C8B-B14F-4D97-AF65-F5344CB8AC3E}">
        <p14:creationId xmlns:p14="http://schemas.microsoft.com/office/powerpoint/2010/main" val="1356194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24</a:t>
            </a:fld>
            <a:endParaRPr lang="en-US"/>
          </a:p>
        </p:txBody>
      </p:sp>
    </p:spTree>
    <p:extLst>
      <p:ext uri="{BB962C8B-B14F-4D97-AF65-F5344CB8AC3E}">
        <p14:creationId xmlns:p14="http://schemas.microsoft.com/office/powerpoint/2010/main" val="213248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25</a:t>
            </a:fld>
            <a:endParaRPr lang="en-US"/>
          </a:p>
        </p:txBody>
      </p:sp>
    </p:spTree>
    <p:extLst>
      <p:ext uri="{BB962C8B-B14F-4D97-AF65-F5344CB8AC3E}">
        <p14:creationId xmlns:p14="http://schemas.microsoft.com/office/powerpoint/2010/main" val="121480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26</a:t>
            </a:fld>
            <a:endParaRPr lang="en-US"/>
          </a:p>
        </p:txBody>
      </p:sp>
    </p:spTree>
    <p:extLst>
      <p:ext uri="{BB962C8B-B14F-4D97-AF65-F5344CB8AC3E}">
        <p14:creationId xmlns:p14="http://schemas.microsoft.com/office/powerpoint/2010/main" val="110950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27</a:t>
            </a:fld>
            <a:endParaRPr lang="en-US"/>
          </a:p>
        </p:txBody>
      </p:sp>
    </p:spTree>
    <p:extLst>
      <p:ext uri="{BB962C8B-B14F-4D97-AF65-F5344CB8AC3E}">
        <p14:creationId xmlns:p14="http://schemas.microsoft.com/office/powerpoint/2010/main" val="1694285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28</a:t>
            </a:fld>
            <a:endParaRPr lang="en-US"/>
          </a:p>
        </p:txBody>
      </p:sp>
    </p:spTree>
    <p:extLst>
      <p:ext uri="{BB962C8B-B14F-4D97-AF65-F5344CB8AC3E}">
        <p14:creationId xmlns:p14="http://schemas.microsoft.com/office/powerpoint/2010/main" val="903174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29</a:t>
            </a:fld>
            <a:endParaRPr lang="en-US"/>
          </a:p>
        </p:txBody>
      </p:sp>
    </p:spTree>
    <p:extLst>
      <p:ext uri="{BB962C8B-B14F-4D97-AF65-F5344CB8AC3E}">
        <p14:creationId xmlns:p14="http://schemas.microsoft.com/office/powerpoint/2010/main" val="1987010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3799044-9108-4DA6-AF15-F8B3224A21A0}" type="slidenum">
              <a:rPr lang="en-US" smtClean="0"/>
              <a:t>30</a:t>
            </a:fld>
            <a:endParaRPr lang="en-US"/>
          </a:p>
        </p:txBody>
      </p:sp>
    </p:spTree>
    <p:extLst>
      <p:ext uri="{BB962C8B-B14F-4D97-AF65-F5344CB8AC3E}">
        <p14:creationId xmlns:p14="http://schemas.microsoft.com/office/powerpoint/2010/main" val="1591537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3</a:t>
            </a:fld>
            <a:endParaRPr lang="en-US"/>
          </a:p>
        </p:txBody>
      </p:sp>
    </p:spTree>
    <p:extLst>
      <p:ext uri="{BB962C8B-B14F-4D97-AF65-F5344CB8AC3E}">
        <p14:creationId xmlns:p14="http://schemas.microsoft.com/office/powerpoint/2010/main" val="548780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3799044-9108-4DA6-AF15-F8B3224A21A0}" type="slidenum">
              <a:rPr lang="en-US" smtClean="0"/>
              <a:t>31</a:t>
            </a:fld>
            <a:endParaRPr lang="en-US"/>
          </a:p>
        </p:txBody>
      </p:sp>
    </p:spTree>
    <p:extLst>
      <p:ext uri="{BB962C8B-B14F-4D97-AF65-F5344CB8AC3E}">
        <p14:creationId xmlns:p14="http://schemas.microsoft.com/office/powerpoint/2010/main" val="2054322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3799044-9108-4DA6-AF15-F8B3224A21A0}" type="slidenum">
              <a:rPr lang="en-US" smtClean="0"/>
              <a:t>32</a:t>
            </a:fld>
            <a:endParaRPr lang="en-US"/>
          </a:p>
        </p:txBody>
      </p:sp>
    </p:spTree>
    <p:extLst>
      <p:ext uri="{BB962C8B-B14F-4D97-AF65-F5344CB8AC3E}">
        <p14:creationId xmlns:p14="http://schemas.microsoft.com/office/powerpoint/2010/main" val="2100456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3799044-9108-4DA6-AF15-F8B3224A21A0}" type="slidenum">
              <a:rPr lang="en-US" smtClean="0"/>
              <a:t>33</a:t>
            </a:fld>
            <a:endParaRPr lang="en-US"/>
          </a:p>
        </p:txBody>
      </p:sp>
    </p:spTree>
    <p:extLst>
      <p:ext uri="{BB962C8B-B14F-4D97-AF65-F5344CB8AC3E}">
        <p14:creationId xmlns:p14="http://schemas.microsoft.com/office/powerpoint/2010/main" val="1944589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3799044-9108-4DA6-AF15-F8B3224A21A0}" type="slidenum">
              <a:rPr lang="en-US" smtClean="0"/>
              <a:t>34</a:t>
            </a:fld>
            <a:endParaRPr lang="en-US"/>
          </a:p>
        </p:txBody>
      </p:sp>
    </p:spTree>
    <p:extLst>
      <p:ext uri="{BB962C8B-B14F-4D97-AF65-F5344CB8AC3E}">
        <p14:creationId xmlns:p14="http://schemas.microsoft.com/office/powerpoint/2010/main" val="1812032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3799044-9108-4DA6-AF15-F8B3224A21A0}" type="slidenum">
              <a:rPr lang="en-US" smtClean="0"/>
              <a:t>35</a:t>
            </a:fld>
            <a:endParaRPr lang="en-US"/>
          </a:p>
        </p:txBody>
      </p:sp>
    </p:spTree>
    <p:extLst>
      <p:ext uri="{BB962C8B-B14F-4D97-AF65-F5344CB8AC3E}">
        <p14:creationId xmlns:p14="http://schemas.microsoft.com/office/powerpoint/2010/main" val="2646132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36</a:t>
            </a:fld>
            <a:endParaRPr lang="en-US"/>
          </a:p>
        </p:txBody>
      </p:sp>
    </p:spTree>
    <p:extLst>
      <p:ext uri="{BB962C8B-B14F-4D97-AF65-F5344CB8AC3E}">
        <p14:creationId xmlns:p14="http://schemas.microsoft.com/office/powerpoint/2010/main" val="1604642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37</a:t>
            </a:fld>
            <a:endParaRPr lang="en-US"/>
          </a:p>
        </p:txBody>
      </p:sp>
    </p:spTree>
    <p:extLst>
      <p:ext uri="{BB962C8B-B14F-4D97-AF65-F5344CB8AC3E}">
        <p14:creationId xmlns:p14="http://schemas.microsoft.com/office/powerpoint/2010/main" val="288595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38</a:t>
            </a:fld>
            <a:endParaRPr lang="en-US"/>
          </a:p>
        </p:txBody>
      </p:sp>
    </p:spTree>
    <p:extLst>
      <p:ext uri="{BB962C8B-B14F-4D97-AF65-F5344CB8AC3E}">
        <p14:creationId xmlns:p14="http://schemas.microsoft.com/office/powerpoint/2010/main" val="15300899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3799044-9108-4DA6-AF15-F8B3224A21A0}" type="slidenum">
              <a:rPr lang="en-US" smtClean="0"/>
              <a:t>39</a:t>
            </a:fld>
            <a:endParaRPr lang="en-US"/>
          </a:p>
        </p:txBody>
      </p:sp>
    </p:spTree>
    <p:extLst>
      <p:ext uri="{BB962C8B-B14F-4D97-AF65-F5344CB8AC3E}">
        <p14:creationId xmlns:p14="http://schemas.microsoft.com/office/powerpoint/2010/main" val="19326788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40</a:t>
            </a:fld>
            <a:endParaRPr lang="en-US"/>
          </a:p>
        </p:txBody>
      </p:sp>
    </p:spTree>
    <p:extLst>
      <p:ext uri="{BB962C8B-B14F-4D97-AF65-F5344CB8AC3E}">
        <p14:creationId xmlns:p14="http://schemas.microsoft.com/office/powerpoint/2010/main" val="94294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3799044-9108-4DA6-AF15-F8B3224A21A0}" type="slidenum">
              <a:rPr lang="en-US" smtClean="0"/>
              <a:t>4</a:t>
            </a:fld>
            <a:endParaRPr lang="en-US"/>
          </a:p>
        </p:txBody>
      </p:sp>
    </p:spTree>
    <p:extLst>
      <p:ext uri="{BB962C8B-B14F-4D97-AF65-F5344CB8AC3E}">
        <p14:creationId xmlns:p14="http://schemas.microsoft.com/office/powerpoint/2010/main" val="823388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41</a:t>
            </a:fld>
            <a:endParaRPr lang="en-US"/>
          </a:p>
        </p:txBody>
      </p:sp>
    </p:spTree>
    <p:extLst>
      <p:ext uri="{BB962C8B-B14F-4D97-AF65-F5344CB8AC3E}">
        <p14:creationId xmlns:p14="http://schemas.microsoft.com/office/powerpoint/2010/main" val="5601896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42</a:t>
            </a:fld>
            <a:endParaRPr lang="en-US"/>
          </a:p>
        </p:txBody>
      </p:sp>
    </p:spTree>
    <p:extLst>
      <p:ext uri="{BB962C8B-B14F-4D97-AF65-F5344CB8AC3E}">
        <p14:creationId xmlns:p14="http://schemas.microsoft.com/office/powerpoint/2010/main" val="21189094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799044-9108-4DA6-AF15-F8B3224A21A0}" type="slidenum">
              <a:rPr lang="en-US" smtClean="0"/>
              <a:t>45</a:t>
            </a:fld>
            <a:endParaRPr lang="en-US"/>
          </a:p>
        </p:txBody>
      </p:sp>
    </p:spTree>
    <p:extLst>
      <p:ext uri="{BB962C8B-B14F-4D97-AF65-F5344CB8AC3E}">
        <p14:creationId xmlns:p14="http://schemas.microsoft.com/office/powerpoint/2010/main" val="5859759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799044-9108-4DA6-AF15-F8B3224A21A0}" type="slidenum">
              <a:rPr lang="en-US" smtClean="0"/>
              <a:t>46</a:t>
            </a:fld>
            <a:endParaRPr lang="en-US"/>
          </a:p>
        </p:txBody>
      </p:sp>
    </p:spTree>
    <p:extLst>
      <p:ext uri="{BB962C8B-B14F-4D97-AF65-F5344CB8AC3E}">
        <p14:creationId xmlns:p14="http://schemas.microsoft.com/office/powerpoint/2010/main" val="17468538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799044-9108-4DA6-AF15-F8B3224A21A0}" type="slidenum">
              <a:rPr lang="en-US" smtClean="0"/>
              <a:t>47</a:t>
            </a:fld>
            <a:endParaRPr lang="en-US"/>
          </a:p>
        </p:txBody>
      </p:sp>
    </p:spTree>
    <p:extLst>
      <p:ext uri="{BB962C8B-B14F-4D97-AF65-F5344CB8AC3E}">
        <p14:creationId xmlns:p14="http://schemas.microsoft.com/office/powerpoint/2010/main" val="5268313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799044-9108-4DA6-AF15-F8B3224A21A0}" type="slidenum">
              <a:rPr lang="en-US" smtClean="0"/>
              <a:t>48</a:t>
            </a:fld>
            <a:endParaRPr lang="en-US"/>
          </a:p>
        </p:txBody>
      </p:sp>
    </p:spTree>
    <p:extLst>
      <p:ext uri="{BB962C8B-B14F-4D97-AF65-F5344CB8AC3E}">
        <p14:creationId xmlns:p14="http://schemas.microsoft.com/office/powerpoint/2010/main" val="11851334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799044-9108-4DA6-AF15-F8B3224A21A0}" type="slidenum">
              <a:rPr lang="en-US" smtClean="0"/>
              <a:t>49</a:t>
            </a:fld>
            <a:endParaRPr lang="en-US"/>
          </a:p>
        </p:txBody>
      </p:sp>
    </p:spTree>
    <p:extLst>
      <p:ext uri="{BB962C8B-B14F-4D97-AF65-F5344CB8AC3E}">
        <p14:creationId xmlns:p14="http://schemas.microsoft.com/office/powerpoint/2010/main" val="20375966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799044-9108-4DA6-AF15-F8B3224A21A0}" type="slidenum">
              <a:rPr lang="en-US" smtClean="0"/>
              <a:t>50</a:t>
            </a:fld>
            <a:endParaRPr lang="en-US"/>
          </a:p>
        </p:txBody>
      </p:sp>
    </p:spTree>
    <p:extLst>
      <p:ext uri="{BB962C8B-B14F-4D97-AF65-F5344CB8AC3E}">
        <p14:creationId xmlns:p14="http://schemas.microsoft.com/office/powerpoint/2010/main" val="19857206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799044-9108-4DA6-AF15-F8B3224A21A0}" type="slidenum">
              <a:rPr lang="en-US" smtClean="0"/>
              <a:t>51</a:t>
            </a:fld>
            <a:endParaRPr lang="en-US"/>
          </a:p>
        </p:txBody>
      </p:sp>
    </p:spTree>
    <p:extLst>
      <p:ext uri="{BB962C8B-B14F-4D97-AF65-F5344CB8AC3E}">
        <p14:creationId xmlns:p14="http://schemas.microsoft.com/office/powerpoint/2010/main" val="9871017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799044-9108-4DA6-AF15-F8B3224A21A0}" type="slidenum">
              <a:rPr lang="en-US" smtClean="0"/>
              <a:t>52</a:t>
            </a:fld>
            <a:endParaRPr lang="en-US"/>
          </a:p>
        </p:txBody>
      </p:sp>
    </p:spTree>
    <p:extLst>
      <p:ext uri="{BB962C8B-B14F-4D97-AF65-F5344CB8AC3E}">
        <p14:creationId xmlns:p14="http://schemas.microsoft.com/office/powerpoint/2010/main" val="1401802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3799044-9108-4DA6-AF15-F8B3224A21A0}" type="slidenum">
              <a:rPr lang="en-US" smtClean="0"/>
              <a:t>5</a:t>
            </a:fld>
            <a:endParaRPr lang="en-US"/>
          </a:p>
        </p:txBody>
      </p:sp>
    </p:spTree>
    <p:extLst>
      <p:ext uri="{BB962C8B-B14F-4D97-AF65-F5344CB8AC3E}">
        <p14:creationId xmlns:p14="http://schemas.microsoft.com/office/powerpoint/2010/main" val="27934606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53</a:t>
            </a:fld>
            <a:endParaRPr lang="en-US"/>
          </a:p>
        </p:txBody>
      </p:sp>
    </p:spTree>
    <p:extLst>
      <p:ext uri="{BB962C8B-B14F-4D97-AF65-F5344CB8AC3E}">
        <p14:creationId xmlns:p14="http://schemas.microsoft.com/office/powerpoint/2010/main" val="4883789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58</a:t>
            </a:fld>
            <a:endParaRPr lang="en-US"/>
          </a:p>
        </p:txBody>
      </p:sp>
    </p:spTree>
    <p:extLst>
      <p:ext uri="{BB962C8B-B14F-4D97-AF65-F5344CB8AC3E}">
        <p14:creationId xmlns:p14="http://schemas.microsoft.com/office/powerpoint/2010/main" val="3770904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61</a:t>
            </a:fld>
            <a:endParaRPr lang="en-US"/>
          </a:p>
        </p:txBody>
      </p:sp>
    </p:spTree>
    <p:extLst>
      <p:ext uri="{BB962C8B-B14F-4D97-AF65-F5344CB8AC3E}">
        <p14:creationId xmlns:p14="http://schemas.microsoft.com/office/powerpoint/2010/main" val="4441631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63</a:t>
            </a:fld>
            <a:endParaRPr lang="en-US"/>
          </a:p>
        </p:txBody>
      </p:sp>
    </p:spTree>
    <p:extLst>
      <p:ext uri="{BB962C8B-B14F-4D97-AF65-F5344CB8AC3E}">
        <p14:creationId xmlns:p14="http://schemas.microsoft.com/office/powerpoint/2010/main" val="20201024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64</a:t>
            </a:fld>
            <a:endParaRPr lang="en-US"/>
          </a:p>
        </p:txBody>
      </p:sp>
    </p:spTree>
    <p:extLst>
      <p:ext uri="{BB962C8B-B14F-4D97-AF65-F5344CB8AC3E}">
        <p14:creationId xmlns:p14="http://schemas.microsoft.com/office/powerpoint/2010/main" val="5364240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66</a:t>
            </a:fld>
            <a:endParaRPr lang="en-US"/>
          </a:p>
        </p:txBody>
      </p:sp>
    </p:spTree>
    <p:extLst>
      <p:ext uri="{BB962C8B-B14F-4D97-AF65-F5344CB8AC3E}">
        <p14:creationId xmlns:p14="http://schemas.microsoft.com/office/powerpoint/2010/main" val="10642770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67</a:t>
            </a:fld>
            <a:endParaRPr lang="en-US"/>
          </a:p>
        </p:txBody>
      </p:sp>
    </p:spTree>
    <p:extLst>
      <p:ext uri="{BB962C8B-B14F-4D97-AF65-F5344CB8AC3E}">
        <p14:creationId xmlns:p14="http://schemas.microsoft.com/office/powerpoint/2010/main" val="16433598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69</a:t>
            </a:fld>
            <a:endParaRPr lang="en-US"/>
          </a:p>
        </p:txBody>
      </p:sp>
    </p:spTree>
    <p:extLst>
      <p:ext uri="{BB962C8B-B14F-4D97-AF65-F5344CB8AC3E}">
        <p14:creationId xmlns:p14="http://schemas.microsoft.com/office/powerpoint/2010/main" val="17837979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70</a:t>
            </a:fld>
            <a:endParaRPr lang="en-US"/>
          </a:p>
        </p:txBody>
      </p:sp>
    </p:spTree>
    <p:extLst>
      <p:ext uri="{BB962C8B-B14F-4D97-AF65-F5344CB8AC3E}">
        <p14:creationId xmlns:p14="http://schemas.microsoft.com/office/powerpoint/2010/main" val="11637822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799044-9108-4DA6-AF15-F8B3224A21A0}" type="slidenum">
              <a:rPr lang="en-US" smtClean="0"/>
              <a:t>71</a:t>
            </a:fld>
            <a:endParaRPr lang="en-US"/>
          </a:p>
        </p:txBody>
      </p:sp>
    </p:spTree>
    <p:extLst>
      <p:ext uri="{BB962C8B-B14F-4D97-AF65-F5344CB8AC3E}">
        <p14:creationId xmlns:p14="http://schemas.microsoft.com/office/powerpoint/2010/main" val="2006157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3799044-9108-4DA6-AF15-F8B3224A21A0}" type="slidenum">
              <a:rPr lang="en-US" smtClean="0"/>
              <a:t>7</a:t>
            </a:fld>
            <a:endParaRPr lang="en-US"/>
          </a:p>
        </p:txBody>
      </p:sp>
    </p:spTree>
    <p:extLst>
      <p:ext uri="{BB962C8B-B14F-4D97-AF65-F5344CB8AC3E}">
        <p14:creationId xmlns:p14="http://schemas.microsoft.com/office/powerpoint/2010/main" val="178568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8</a:t>
            </a:fld>
            <a:endParaRPr lang="en-US"/>
          </a:p>
        </p:txBody>
      </p:sp>
    </p:spTree>
    <p:extLst>
      <p:ext uri="{BB962C8B-B14F-4D97-AF65-F5344CB8AC3E}">
        <p14:creationId xmlns:p14="http://schemas.microsoft.com/office/powerpoint/2010/main" val="362770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9</a:t>
            </a:fld>
            <a:endParaRPr lang="en-US"/>
          </a:p>
        </p:txBody>
      </p:sp>
    </p:spTree>
    <p:extLst>
      <p:ext uri="{BB962C8B-B14F-4D97-AF65-F5344CB8AC3E}">
        <p14:creationId xmlns:p14="http://schemas.microsoft.com/office/powerpoint/2010/main" val="526737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3799044-9108-4DA6-AF15-F8B3224A21A0}" type="slidenum">
              <a:rPr lang="en-US" smtClean="0"/>
              <a:t>10</a:t>
            </a:fld>
            <a:endParaRPr lang="en-US"/>
          </a:p>
        </p:txBody>
      </p:sp>
    </p:spTree>
    <p:extLst>
      <p:ext uri="{BB962C8B-B14F-4D97-AF65-F5344CB8AC3E}">
        <p14:creationId xmlns:p14="http://schemas.microsoft.com/office/powerpoint/2010/main" val="1324282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lue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DOH-rgb"/>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400800" y="5851525"/>
            <a:ext cx="2262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Rectangle 4"/>
          <p:cNvSpPr>
            <a:spLocks noGrp="1" noChangeArrowheads="1"/>
          </p:cNvSpPr>
          <p:nvPr>
            <p:ph type="dt" sz="half" idx="10"/>
          </p:nvPr>
        </p:nvSpPr>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7010400" y="6426200"/>
            <a:ext cx="2133600" cy="374650"/>
          </a:xfrm>
          <a:prstGeom prst="rect">
            <a:avLst/>
          </a:prstGeom>
        </p:spPr>
        <p:txBody>
          <a:bodyPr/>
          <a:lstStyle>
            <a:lvl1pPr>
              <a:defRPr/>
            </a:lvl1pPr>
          </a:lstStyle>
          <a:p>
            <a:fld id="{3BCC4567-094B-C343-817E-4CD3D1D764D9}" type="slidenum">
              <a:rPr lang="en-US"/>
              <a:pPr/>
              <a:t>‹#›</a:t>
            </a:fld>
            <a:endParaRPr lang="en-US"/>
          </a:p>
        </p:txBody>
      </p:sp>
    </p:spTree>
    <p:extLst>
      <p:ext uri="{BB962C8B-B14F-4D97-AF65-F5344CB8AC3E}">
        <p14:creationId xmlns:p14="http://schemas.microsoft.com/office/powerpoint/2010/main" val="1071019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538F8CA2-D4ED-E744-AB67-67129F398D42}" type="slidenum">
              <a:rPr lang="en-US"/>
              <a:pPr/>
              <a:t>‹#›</a:t>
            </a:fld>
            <a:endParaRPr lang="en-US"/>
          </a:p>
        </p:txBody>
      </p:sp>
    </p:spTree>
    <p:extLst>
      <p:ext uri="{BB962C8B-B14F-4D97-AF65-F5344CB8AC3E}">
        <p14:creationId xmlns:p14="http://schemas.microsoft.com/office/powerpoint/2010/main" val="87249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894B54F0-527D-C745-A5B6-6DCCBA7F9BCC}" type="slidenum">
              <a:rPr lang="en-US"/>
              <a:pPr/>
              <a:t>‹#›</a:t>
            </a:fld>
            <a:endParaRPr lang="en-US"/>
          </a:p>
        </p:txBody>
      </p:sp>
    </p:spTree>
    <p:extLst>
      <p:ext uri="{BB962C8B-B14F-4D97-AF65-F5344CB8AC3E}">
        <p14:creationId xmlns:p14="http://schemas.microsoft.com/office/powerpoint/2010/main" val="736142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550B74D4-17D4-0040-BCF9-B2C0DEE4C8F0}" type="slidenum">
              <a:rPr lang="en-US"/>
              <a:pPr/>
              <a:t>‹#›</a:t>
            </a:fld>
            <a:endParaRPr lang="en-US"/>
          </a:p>
        </p:txBody>
      </p:sp>
    </p:spTree>
    <p:extLst>
      <p:ext uri="{BB962C8B-B14F-4D97-AF65-F5344CB8AC3E}">
        <p14:creationId xmlns:p14="http://schemas.microsoft.com/office/powerpoint/2010/main" val="796920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195C1FF0-2B73-F547-AE3E-EA4306953057}" type="slidenum">
              <a:rPr lang="en-US"/>
              <a:pPr/>
              <a:t>‹#›</a:t>
            </a:fld>
            <a:endParaRPr lang="en-US"/>
          </a:p>
        </p:txBody>
      </p:sp>
    </p:spTree>
    <p:extLst>
      <p:ext uri="{BB962C8B-B14F-4D97-AF65-F5344CB8AC3E}">
        <p14:creationId xmlns:p14="http://schemas.microsoft.com/office/powerpoint/2010/main" val="4019931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093168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D9531E"/>
                </a:solidFill>
                <a:effectLst/>
                <a:latin typeface="Calibri" pitchFamily="34" charset="0"/>
              </a:defRPr>
            </a:lvl1pPr>
          </a:lstStyle>
          <a:p>
            <a:r>
              <a:rPr lang="en-US" dirty="0" smtClean="0"/>
              <a:t>Bottom band: NCEZID</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t="88508"/>
          <a:stretch/>
        </p:blipFill>
        <p:spPr>
          <a:xfrm>
            <a:off x="0" y="6692413"/>
            <a:ext cx="9144000" cy="165587"/>
          </a:xfrm>
          <a:prstGeom prst="rect">
            <a:avLst/>
          </a:prstGeom>
        </p:spPr>
      </p:pic>
      <p:sp>
        <p:nvSpPr>
          <p:cNvPr id="7" name="Text Placeholder 7"/>
          <p:cNvSpPr>
            <a:spLocks noGrp="1"/>
          </p:cNvSpPr>
          <p:nvPr>
            <p:ph type="body" sz="quarter" idx="10"/>
          </p:nvPr>
        </p:nvSpPr>
        <p:spPr>
          <a:xfrm>
            <a:off x="457200" y="1545167"/>
            <a:ext cx="8229600" cy="4455584"/>
          </a:xfrm>
        </p:spPr>
        <p:txBody>
          <a:bodyPr/>
          <a:lstStyle>
            <a:lvl1pPr marL="342891" indent="-342891">
              <a:buClr>
                <a:srgbClr val="E25423"/>
              </a:buClr>
              <a:buFont typeface="Wingdings" panose="05000000000000000000" pitchFamily="2" charset="2"/>
              <a:buChar char="§"/>
              <a:defRPr sz="2000">
                <a:solidFill>
                  <a:schemeClr val="accent4">
                    <a:lumMod val="75000"/>
                  </a:schemeClr>
                </a:solidFill>
              </a:defRPr>
            </a:lvl1pPr>
            <a:lvl2pPr>
              <a:buClr>
                <a:srgbClr val="8D8B00"/>
              </a:buClr>
              <a:defRPr sz="2000">
                <a:solidFill>
                  <a:schemeClr val="accent4">
                    <a:lumMod val="75000"/>
                  </a:schemeClr>
                </a:solidFill>
              </a:defRPr>
            </a:lvl2pPr>
            <a:lvl3pPr>
              <a:buClr>
                <a:srgbClr val="006A71"/>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5371257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b="15918"/>
          <a:stretch/>
        </p:blipFill>
        <p:spPr>
          <a:xfrm>
            <a:off x="0" y="-52439"/>
            <a:ext cx="9144000" cy="1211539"/>
          </a:xfrm>
          <a:prstGeom prst="rect">
            <a:avLst/>
          </a:prstGeom>
        </p:spPr>
      </p:pic>
      <p:sp>
        <p:nvSpPr>
          <p:cNvPr id="7" name="Title 1"/>
          <p:cNvSpPr>
            <a:spLocks noGrp="1"/>
          </p:cNvSpPr>
          <p:nvPr>
            <p:ph type="title"/>
          </p:nvPr>
        </p:nvSpPr>
        <p:spPr>
          <a:xfrm>
            <a:off x="457200" y="1368900"/>
            <a:ext cx="8229600" cy="1155779"/>
          </a:xfrm>
          <a:prstGeom prst="rect">
            <a:avLst/>
          </a:prstGeom>
        </p:spPr>
        <p:txBody>
          <a:bodyPr/>
          <a:lstStyle>
            <a:lvl1pPr algn="l">
              <a:lnSpc>
                <a:spcPts val="3000"/>
              </a:lnSpc>
              <a:defRPr sz="2800" b="1" baseline="0">
                <a:solidFill>
                  <a:srgbClr val="E25423"/>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2000" b="1" baseline="0">
                <a:solidFill>
                  <a:srgbClr val="D9531E"/>
                </a:solidFill>
                <a:effectLst/>
                <a:latin typeface="Calibri"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2000"/>
              </a:lnSpc>
              <a:buNone/>
              <a:defRPr sz="1800" baseline="0">
                <a:solidFill>
                  <a:srgbClr val="D9531E"/>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2" y="120205"/>
            <a:ext cx="6903076" cy="369332"/>
          </a:xfrm>
          <a:prstGeom prst="rect">
            <a:avLst/>
          </a:prstGeom>
          <a:noFill/>
        </p:spPr>
        <p:txBody>
          <a:bodyPr wrap="square" rtlCol="0">
            <a:spAutoFit/>
          </a:bodyPr>
          <a:lstStyle/>
          <a:p>
            <a:pPr eaLnBrk="0" hangingPunct="0"/>
            <a:r>
              <a:rPr lang="en-US" b="1" dirty="0" smtClean="0">
                <a:solidFill>
                  <a:srgbClr val="FFFFFF">
                    <a:lumMod val="95000"/>
                  </a:srgbClr>
                </a:solidFill>
                <a:latin typeface="Calibri" panose="020F0502020204030204" pitchFamily="34" charset="0"/>
                <a:ea typeface=""/>
              </a:rPr>
              <a:t>National Center for Emerging and Zoonotic Infectious Diseases</a:t>
            </a:r>
          </a:p>
        </p:txBody>
      </p:sp>
    </p:spTree>
    <p:extLst>
      <p:ext uri="{BB962C8B-B14F-4D97-AF65-F5344CB8AC3E}">
        <p14:creationId xmlns:p14="http://schemas.microsoft.com/office/powerpoint/2010/main" val="264401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D9531E"/>
                </a:solidFill>
                <a:effectLst/>
                <a:latin typeface="Calibri" pitchFamily="34" charset="0"/>
              </a:defRPr>
            </a:lvl1pPr>
          </a:lstStyle>
          <a:p>
            <a:r>
              <a:rPr lang="en-US" dirty="0" smtClean="0"/>
              <a:t>Bottom band: NCEZID</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t="88508"/>
          <a:stretch/>
        </p:blipFill>
        <p:spPr>
          <a:xfrm>
            <a:off x="0" y="6692413"/>
            <a:ext cx="9144000" cy="165587"/>
          </a:xfrm>
          <a:prstGeom prst="rect">
            <a:avLst/>
          </a:prstGeom>
        </p:spPr>
      </p:pic>
      <p:sp>
        <p:nvSpPr>
          <p:cNvPr id="7" name="Text Placeholder 7"/>
          <p:cNvSpPr>
            <a:spLocks noGrp="1"/>
          </p:cNvSpPr>
          <p:nvPr>
            <p:ph type="body" sz="quarter" idx="10"/>
          </p:nvPr>
        </p:nvSpPr>
        <p:spPr>
          <a:xfrm>
            <a:off x="457200" y="1545167"/>
            <a:ext cx="8229600" cy="4455584"/>
          </a:xfrm>
        </p:spPr>
        <p:txBody>
          <a:bodyPr/>
          <a:lstStyle>
            <a:lvl1pPr marL="342891" indent="-342891">
              <a:buClr>
                <a:srgbClr val="E25423"/>
              </a:buClr>
              <a:buFont typeface="Wingdings" panose="05000000000000000000" pitchFamily="2" charset="2"/>
              <a:buChar char="§"/>
              <a:defRPr sz="2000">
                <a:solidFill>
                  <a:schemeClr val="accent4">
                    <a:lumMod val="75000"/>
                  </a:schemeClr>
                </a:solidFill>
              </a:defRPr>
            </a:lvl1pPr>
            <a:lvl2pPr>
              <a:buClr>
                <a:srgbClr val="8D8B00"/>
              </a:buClr>
              <a:defRPr sz="2000">
                <a:solidFill>
                  <a:schemeClr val="accent4">
                    <a:lumMod val="75000"/>
                  </a:schemeClr>
                </a:solidFill>
              </a:defRPr>
            </a:lvl2pPr>
            <a:lvl3pPr>
              <a:buClr>
                <a:srgbClr val="006A71"/>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337148"/>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E25423"/>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3879669" cy="4191000"/>
          </a:xfrm>
          <a:prstGeom prst="rect">
            <a:avLst/>
          </a:prstGeom>
        </p:spPr>
        <p:txBody>
          <a:bodyPr/>
          <a:lstStyle>
            <a:lvl1pPr marL="342891" indent="-342891">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2" indent="-28574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2" y="1600201"/>
            <a:ext cx="3879669" cy="4191000"/>
          </a:xfrm>
          <a:prstGeom prst="rect">
            <a:avLst/>
          </a:prstGeom>
        </p:spPr>
        <p:txBody>
          <a:bodyPr/>
          <a:lstStyle>
            <a:lvl1pPr marL="342891" indent="-342891">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2" indent="-28574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b="-37405"/>
          <a:stretch/>
        </p:blipFill>
        <p:spPr>
          <a:xfrm>
            <a:off x="-1" y="6669118"/>
            <a:ext cx="9144001" cy="257577"/>
          </a:xfrm>
          <a:prstGeom prst="rect">
            <a:avLst/>
          </a:prstGeom>
        </p:spPr>
      </p:pic>
    </p:spTree>
    <p:extLst>
      <p:ext uri="{BB962C8B-B14F-4D97-AF65-F5344CB8AC3E}">
        <p14:creationId xmlns:p14="http://schemas.microsoft.com/office/powerpoint/2010/main" val="616773862"/>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3" y="4467097"/>
            <a:ext cx="8294913" cy="1162051"/>
          </a:xfrm>
          <a:prstGeom prst="rect">
            <a:avLst/>
          </a:prstGeom>
        </p:spPr>
        <p:txBody>
          <a:bodyPr anchor="b"/>
          <a:lstStyle>
            <a:lvl1pPr algn="l">
              <a:defRPr sz="36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1" y="5900928"/>
            <a:ext cx="77724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27130699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descr="blue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83185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10400" y="6381750"/>
            <a:ext cx="2133600" cy="476250"/>
          </a:xfrm>
          <a:prstGeom prst="rect">
            <a:avLst/>
          </a:prstGeom>
        </p:spPr>
        <p:txBody>
          <a:bodyPr/>
          <a:lstStyle>
            <a:lvl1pPr>
              <a:defRPr/>
            </a:lvl1pPr>
          </a:lstStyle>
          <a:p>
            <a:fld id="{0D81DFDE-2423-0349-A865-C78464D2C37E}" type="slidenum">
              <a:rPr lang="en-US"/>
              <a:pPr/>
              <a:t>‹#›</a:t>
            </a:fld>
            <a:endParaRPr lang="en-US"/>
          </a:p>
        </p:txBody>
      </p:sp>
    </p:spTree>
    <p:extLst>
      <p:ext uri="{BB962C8B-B14F-4D97-AF65-F5344CB8AC3E}">
        <p14:creationId xmlns:p14="http://schemas.microsoft.com/office/powerpoint/2010/main" val="162367189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b="18140"/>
          <a:stretch/>
        </p:blipFill>
        <p:spPr>
          <a:xfrm>
            <a:off x="0" y="5679812"/>
            <a:ext cx="9148928" cy="1178193"/>
          </a:xfrm>
          <a:prstGeom prst="rect">
            <a:avLst/>
          </a:prstGeom>
        </p:spPr>
      </p:pic>
      <p:sp>
        <p:nvSpPr>
          <p:cNvPr id="3" name="TextBox 2"/>
          <p:cNvSpPr txBox="1"/>
          <p:nvPr userDrawn="1"/>
        </p:nvSpPr>
        <p:spPr>
          <a:xfrm>
            <a:off x="127220" y="3662435"/>
            <a:ext cx="6639341" cy="1384995"/>
          </a:xfrm>
          <a:prstGeom prst="rect">
            <a:avLst/>
          </a:prstGeom>
          <a:noFill/>
        </p:spPr>
        <p:txBody>
          <a:bodyPr wrap="square" rtlCol="0">
            <a:spAutoFit/>
          </a:bodyPr>
          <a:lstStyle/>
          <a:p>
            <a:pPr eaLnBrk="0" hangingPunct="0"/>
            <a:r>
              <a:rPr lang="en-US" sz="1200" dirty="0" smtClean="0">
                <a:solidFill>
                  <a:srgbClr val="695E4A"/>
                </a:solidFill>
                <a:latin typeface="Calibri" panose="020F0502020204030204" pitchFamily="34" charset="0"/>
                <a:ea typeface=""/>
              </a:rPr>
              <a:t>For more information, contact CDC</a:t>
            </a:r>
            <a:br>
              <a:rPr lang="en-US" sz="1200" dirty="0" smtClean="0">
                <a:solidFill>
                  <a:srgbClr val="695E4A"/>
                </a:solidFill>
                <a:latin typeface="Calibri" panose="020F0502020204030204" pitchFamily="34" charset="0"/>
                <a:ea typeface=""/>
              </a:rPr>
            </a:br>
            <a:r>
              <a:rPr lang="en-US" sz="1200" dirty="0" smtClean="0">
                <a:solidFill>
                  <a:srgbClr val="695E4A"/>
                </a:solidFill>
                <a:latin typeface="Calibri" panose="020F0502020204030204" pitchFamily="34" charset="0"/>
                <a:ea typeface=""/>
              </a:rPr>
              <a:t>1-800-CDC-INFO (232-4636)</a:t>
            </a:r>
            <a:br>
              <a:rPr lang="en-US" sz="1200" dirty="0" smtClean="0">
                <a:solidFill>
                  <a:srgbClr val="695E4A"/>
                </a:solidFill>
                <a:latin typeface="Calibri" panose="020F0502020204030204" pitchFamily="34" charset="0"/>
                <a:ea typeface=""/>
              </a:rPr>
            </a:br>
            <a:r>
              <a:rPr lang="en-US" sz="1200" dirty="0" smtClean="0">
                <a:solidFill>
                  <a:srgbClr val="695E4A"/>
                </a:solidFill>
                <a:latin typeface="Calibri" panose="020F0502020204030204" pitchFamily="34" charset="0"/>
                <a:ea typeface=""/>
              </a:rPr>
              <a:t>TTY:  1-888-232-6348    www.cdc.gov</a:t>
            </a:r>
            <a:br>
              <a:rPr lang="en-US" sz="1200" dirty="0" smtClean="0">
                <a:solidFill>
                  <a:srgbClr val="695E4A"/>
                </a:solidFill>
                <a:latin typeface="Calibri" panose="020F0502020204030204" pitchFamily="34" charset="0"/>
                <a:ea typeface=""/>
              </a:rPr>
            </a:br>
            <a:r>
              <a:rPr lang="en-US" sz="1200" dirty="0" smtClean="0">
                <a:solidFill>
                  <a:srgbClr val="695E4A"/>
                </a:solidFill>
                <a:latin typeface="Calibri" panose="020F0502020204030204" pitchFamily="34" charset="0"/>
                <a:ea typeface=""/>
              </a:rPr>
              <a:t/>
            </a:r>
            <a:br>
              <a:rPr lang="en-US" sz="1200" dirty="0" smtClean="0">
                <a:solidFill>
                  <a:srgbClr val="695E4A"/>
                </a:solidFill>
                <a:latin typeface="Calibri" panose="020F0502020204030204" pitchFamily="34" charset="0"/>
                <a:ea typeface=""/>
              </a:rPr>
            </a:br>
            <a:r>
              <a:rPr lang="en-US" sz="1200" dirty="0" smtClean="0">
                <a:solidFill>
                  <a:srgbClr val="695E4A"/>
                </a:solidFill>
                <a:latin typeface="Calibri" panose="020F0502020204030204" pitchFamily="34" charset="0"/>
                <a:ea typeface=""/>
              </a:rPr>
              <a:t/>
            </a:r>
            <a:br>
              <a:rPr lang="en-US" sz="1200" dirty="0" smtClean="0">
                <a:solidFill>
                  <a:srgbClr val="695E4A"/>
                </a:solidFill>
                <a:latin typeface="Calibri" panose="020F0502020204030204" pitchFamily="34" charset="0"/>
                <a:ea typeface=""/>
              </a:rPr>
            </a:br>
            <a:r>
              <a:rPr lang="en-US" sz="1200" dirty="0" smtClean="0">
                <a:solidFill>
                  <a:srgbClr val="695E4A"/>
                </a:solidFill>
                <a:latin typeface="Calibri" panose="020F0502020204030204" pitchFamily="34" charset="0"/>
                <a:ea typeface=""/>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7201998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10" descr="blue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831850"/>
          </a:xfrm>
        </p:spPr>
        <p:txBody>
          <a:bodyPr/>
          <a:lstStyle>
            <a:lvl1pPr>
              <a:defRPr>
                <a:solidFill>
                  <a:schemeClr val="bg1"/>
                </a:solidFill>
              </a:defRPr>
            </a:lvl1pPr>
          </a:lstStyle>
          <a:p>
            <a:r>
              <a:rPr lang="en-US" dirty="0" smtClean="0"/>
              <a:t>Click to edit Master title style</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10400" y="6376646"/>
            <a:ext cx="2133600" cy="476250"/>
          </a:xfrm>
          <a:prstGeom prst="rect">
            <a:avLst/>
          </a:prstGeom>
        </p:spPr>
        <p:txBody>
          <a:bodyPr/>
          <a:lstStyle>
            <a:lvl1pPr>
              <a:defRPr/>
            </a:lvl1pPr>
          </a:lstStyle>
          <a:p>
            <a:fld id="{0D81DFDE-2423-0349-A865-C78464D2C37E}" type="slidenum">
              <a:rPr lang="en-US"/>
              <a:pPr/>
              <a:t>‹#›</a:t>
            </a:fld>
            <a:endParaRPr lang="en-US"/>
          </a:p>
        </p:txBody>
      </p:sp>
      <p:sp>
        <p:nvSpPr>
          <p:cNvPr id="8"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2"/>
          </p:nvPr>
        </p:nvSpPr>
        <p:spPr>
          <a:xfrm>
            <a:off x="457200" y="2174875"/>
            <a:ext cx="4040188"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4645025" y="2174875"/>
            <a:ext cx="4041775"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6923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10" descr="blue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831850"/>
          </a:xfrm>
        </p:spPr>
        <p:txBody>
          <a:bodyPr/>
          <a:lstStyle>
            <a:lvl1pPr>
              <a:defRPr>
                <a:solidFill>
                  <a:schemeClr val="bg1"/>
                </a:solidFill>
              </a:defRPr>
            </a:lvl1pPr>
          </a:lstStyle>
          <a:p>
            <a:r>
              <a:rPr lang="en-US" dirty="0" smtClean="0"/>
              <a:t>Click to edit Master title style</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10400" y="6381750"/>
            <a:ext cx="2133600" cy="476250"/>
          </a:xfrm>
          <a:prstGeom prst="rect">
            <a:avLst/>
          </a:prstGeom>
        </p:spPr>
        <p:txBody>
          <a:bodyPr/>
          <a:lstStyle>
            <a:lvl1pPr>
              <a:defRPr/>
            </a:lvl1pPr>
          </a:lstStyle>
          <a:p>
            <a:fld id="{0D81DFDE-2423-0349-A865-C78464D2C37E}" type="slidenum">
              <a:rPr lang="en-US"/>
              <a:pPr/>
              <a:t>‹#›</a:t>
            </a:fld>
            <a:endParaRPr lang="en-US"/>
          </a:p>
        </p:txBody>
      </p:sp>
      <p:sp>
        <p:nvSpPr>
          <p:cNvPr id="9" name="Content Placeholder 3"/>
          <p:cNvSpPr>
            <a:spLocks noGrp="1"/>
          </p:cNvSpPr>
          <p:nvPr>
            <p:ph sz="half" idx="2"/>
          </p:nvPr>
        </p:nvSpPr>
        <p:spPr>
          <a:xfrm>
            <a:off x="457200" y="1289050"/>
            <a:ext cx="4040188" cy="4837113"/>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5"/>
          <p:cNvSpPr>
            <a:spLocks noGrp="1"/>
          </p:cNvSpPr>
          <p:nvPr>
            <p:ph sz="quarter" idx="4"/>
          </p:nvPr>
        </p:nvSpPr>
        <p:spPr>
          <a:xfrm>
            <a:off x="4645025" y="1289050"/>
            <a:ext cx="4041775" cy="4837113"/>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133478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010400" y="6381750"/>
            <a:ext cx="2133600" cy="476250"/>
          </a:xfrm>
          <a:prstGeom prst="rect">
            <a:avLst/>
          </a:prstGeom>
          <a:ln/>
        </p:spPr>
        <p:txBody>
          <a:bodyPr/>
          <a:lstStyle>
            <a:lvl1pPr>
              <a:defRPr/>
            </a:lvl1pPr>
          </a:lstStyle>
          <a:p>
            <a:fld id="{57B8E83E-F992-0F49-BF1F-8E79622F10C9}" type="slidenum">
              <a:rPr lang="en-US"/>
              <a:pPr/>
              <a:t>‹#›</a:t>
            </a:fld>
            <a:endParaRPr lang="en-US"/>
          </a:p>
        </p:txBody>
      </p:sp>
      <p:pic>
        <p:nvPicPr>
          <p:cNvPr id="12" name="Picture 10" descr="blue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3"/>
          </p:nvPr>
        </p:nvSpPr>
        <p:spPr>
          <a:xfrm>
            <a:off x="457200" y="457200"/>
            <a:ext cx="8229600" cy="480349"/>
          </a:xfrm>
        </p:spPr>
        <p:txBody>
          <a:bodyPr tIns="0" anchor="ctr" anchorCtr="1"/>
          <a:lstStyle>
            <a:lvl1pPr marL="0" indent="0" algn="ctr">
              <a:buNone/>
              <a:defRPr sz="3200">
                <a:solidFill>
                  <a:schemeClr val="bg1"/>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50642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993038" y="6381750"/>
            <a:ext cx="2133600" cy="476250"/>
          </a:xfrm>
          <a:prstGeom prst="rect">
            <a:avLst/>
          </a:prstGeom>
          <a:ln/>
        </p:spPr>
        <p:txBody>
          <a:bodyPr/>
          <a:lstStyle>
            <a:lvl1pPr>
              <a:defRPr/>
            </a:lvl1pPr>
          </a:lstStyle>
          <a:p>
            <a:fld id="{E43F517B-C92F-9447-81A0-77E9745757BC}" type="slidenum">
              <a:rPr lang="en-US"/>
              <a:pPr/>
              <a:t>‹#›</a:t>
            </a:fld>
            <a:endParaRPr lang="en-US"/>
          </a:p>
        </p:txBody>
      </p:sp>
    </p:spTree>
    <p:extLst>
      <p:ext uri="{BB962C8B-B14F-4D97-AF65-F5344CB8AC3E}">
        <p14:creationId xmlns:p14="http://schemas.microsoft.com/office/powerpoint/2010/main" val="2019356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800"/>
            </a:lvl1pPr>
            <a:lvl2pPr>
              <a:defRPr sz="2800"/>
            </a:lvl2pPr>
            <a:lvl3pPr>
              <a:defRPr sz="2800"/>
            </a:lvl3pPr>
            <a:lvl4pPr>
              <a:defRPr sz="2800"/>
            </a:lvl4pPr>
            <a:lvl5pPr>
              <a:defRPr sz="2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800"/>
            </a:lvl1pPr>
            <a:lvl2pPr>
              <a:defRPr sz="2800"/>
            </a:lvl2pPr>
            <a:lvl3pPr>
              <a:defRPr sz="2800"/>
            </a:lvl3pPr>
            <a:lvl4pPr>
              <a:defRPr sz="2800"/>
            </a:lvl4pPr>
            <a:lvl5pPr>
              <a:defRPr sz="2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985322" y="6381750"/>
            <a:ext cx="2133600" cy="476250"/>
          </a:xfrm>
          <a:prstGeom prst="rect">
            <a:avLst/>
          </a:prstGeom>
          <a:ln/>
        </p:spPr>
        <p:txBody>
          <a:bodyPr/>
          <a:lstStyle>
            <a:lvl1pPr>
              <a:defRPr/>
            </a:lvl1pPr>
          </a:lstStyle>
          <a:p>
            <a:fld id="{DDDAC31D-9881-1947-98F1-52085FA6DF2C}" type="slidenum">
              <a:rPr lang="en-US"/>
              <a:pPr/>
              <a:t>‹#›</a:t>
            </a:fld>
            <a:endParaRPr lang="en-US"/>
          </a:p>
        </p:txBody>
      </p:sp>
    </p:spTree>
    <p:extLst>
      <p:ext uri="{BB962C8B-B14F-4D97-AF65-F5344CB8AC3E}">
        <p14:creationId xmlns:p14="http://schemas.microsoft.com/office/powerpoint/2010/main" val="251017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7010400" y="6381750"/>
            <a:ext cx="2133600" cy="476250"/>
          </a:xfrm>
          <a:prstGeom prst="rect">
            <a:avLst/>
          </a:prstGeom>
          <a:ln/>
        </p:spPr>
        <p:txBody>
          <a:bodyPr/>
          <a:lstStyle>
            <a:lvl1pPr>
              <a:defRPr/>
            </a:lvl1pPr>
          </a:lstStyle>
          <a:p>
            <a:fld id="{83A3C0DB-B26D-E444-8A3A-13B0F9F5C63B}" type="slidenum">
              <a:rPr lang="en-US"/>
              <a:pPr/>
              <a:t>‹#›</a:t>
            </a:fld>
            <a:endParaRPr lang="en-US"/>
          </a:p>
        </p:txBody>
      </p:sp>
      <p:pic>
        <p:nvPicPr>
          <p:cNvPr id="6" name="Picture 10" descr="blue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p:cNvSpPr>
            <a:spLocks noGrp="1"/>
          </p:cNvSpPr>
          <p:nvPr>
            <p:ph type="body" sz="quarter" idx="13"/>
          </p:nvPr>
        </p:nvSpPr>
        <p:spPr>
          <a:xfrm>
            <a:off x="457200" y="457200"/>
            <a:ext cx="8229600" cy="491924"/>
          </a:xfrm>
        </p:spPr>
        <p:txBody>
          <a:bodyPr tIns="0" bIns="45720" anchor="ctr" anchorCtr="1"/>
          <a:lstStyle>
            <a:lvl1pPr marL="0" indent="0" algn="ctr">
              <a:buNone/>
              <a:defRPr sz="3200">
                <a:solidFill>
                  <a:schemeClr val="bg1"/>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634759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42C738CA-2D78-9E47-A95D-0013833619CE}" type="slidenum">
              <a:rPr lang="en-US"/>
              <a:pPr/>
              <a:t>‹#›</a:t>
            </a:fld>
            <a:endParaRPr lang="en-US"/>
          </a:p>
        </p:txBody>
      </p:sp>
    </p:spTree>
    <p:extLst>
      <p:ext uri="{BB962C8B-B14F-4D97-AF65-F5344CB8AC3E}">
        <p14:creationId xmlns:p14="http://schemas.microsoft.com/office/powerpoint/2010/main" val="3542973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dirty="0"/>
          </a:p>
        </p:txBody>
      </p:sp>
      <p:sp>
        <p:nvSpPr>
          <p:cNvPr id="8" name="Rectangle 6"/>
          <p:cNvSpPr>
            <a:spLocks noGrp="1" noChangeArrowheads="1"/>
          </p:cNvSpPr>
          <p:nvPr>
            <p:ph type="sldNum" sz="quarter" idx="4"/>
          </p:nvPr>
        </p:nvSpPr>
        <p:spPr bwMode="auto">
          <a:xfrm>
            <a:off x="7010400" y="6411651"/>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EC2556E-B530-7A49-98F4-087183B1751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7"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5" r:id="rId14"/>
    <p:sldLayoutId id="2147483676" r:id="rId15"/>
  </p:sldLayoutIdLst>
  <p:timing>
    <p:tnLst>
      <p:par>
        <p:cTn id="1" dur="indefinite" restart="never" nodeType="tmRoot"/>
      </p:par>
    </p:tnLst>
  </p:timing>
  <p:hf hdr="0" ftr="0" dt="0"/>
  <p:txStyles>
    <p:titleStyle>
      <a:lvl1pPr algn="ctr" rtl="0" eaLnBrk="1" fontAlgn="base" hangingPunct="1">
        <a:spcBef>
          <a:spcPct val="0"/>
        </a:spcBef>
        <a:spcAft>
          <a:spcPct val="0"/>
        </a:spcAft>
        <a:defRPr sz="2400" b="1">
          <a:solidFill>
            <a:schemeClr val="tx2"/>
          </a:solidFill>
          <a:latin typeface="+mj-lt"/>
          <a:ea typeface="ＭＳ Ｐゴシック" charset="0"/>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ts val="0"/>
        </a:spcBef>
        <a:spcAft>
          <a:spcPts val="1800"/>
        </a:spcAft>
        <a:buFont typeface="Arial" charset="0"/>
        <a:buChar char="•"/>
        <a:defRPr sz="2800" b="1">
          <a:solidFill>
            <a:schemeClr val="tx1"/>
          </a:solidFill>
          <a:latin typeface="+mj-lt"/>
          <a:ea typeface="ＭＳ Ｐゴシック" charset="0"/>
          <a:cs typeface="+mn-cs"/>
        </a:defRPr>
      </a:lvl1pPr>
      <a:lvl2pPr marL="742950" indent="-285750" algn="l" rtl="0" eaLnBrk="1" fontAlgn="base" hangingPunct="1">
        <a:spcBef>
          <a:spcPts val="0"/>
        </a:spcBef>
        <a:spcAft>
          <a:spcPts val="1800"/>
        </a:spcAft>
        <a:buFont typeface="Arial" charset="0"/>
        <a:buChar char="•"/>
        <a:defRPr sz="2800" b="1">
          <a:solidFill>
            <a:schemeClr val="tx1"/>
          </a:solidFill>
          <a:latin typeface="+mj-lt"/>
          <a:ea typeface="ＭＳ Ｐゴシック" charset="0"/>
        </a:defRPr>
      </a:lvl2pPr>
      <a:lvl3pPr marL="1143000" indent="-228600" algn="l" rtl="0" eaLnBrk="1" fontAlgn="base" hangingPunct="1">
        <a:spcBef>
          <a:spcPts val="0"/>
        </a:spcBef>
        <a:spcAft>
          <a:spcPts val="1800"/>
        </a:spcAft>
        <a:buFont typeface="Arial" charset="0"/>
        <a:buChar char="•"/>
        <a:defRPr sz="2800" b="1">
          <a:solidFill>
            <a:schemeClr val="tx1"/>
          </a:solidFill>
          <a:latin typeface="+mj-lt"/>
          <a:ea typeface="ＭＳ Ｐゴシック" charset="0"/>
        </a:defRPr>
      </a:lvl3pPr>
      <a:lvl4pPr marL="1600200" indent="-228600" algn="l" rtl="0" eaLnBrk="1" fontAlgn="base" hangingPunct="1">
        <a:spcBef>
          <a:spcPts val="0"/>
        </a:spcBef>
        <a:spcAft>
          <a:spcPts val="1800"/>
        </a:spcAft>
        <a:buFont typeface="Arial" charset="0"/>
        <a:buChar char="•"/>
        <a:defRPr sz="2800" b="1">
          <a:solidFill>
            <a:schemeClr val="tx1"/>
          </a:solidFill>
          <a:latin typeface="+mj-lt"/>
          <a:ea typeface="ＭＳ Ｐゴシック" charset="0"/>
        </a:defRPr>
      </a:lvl4pPr>
      <a:lvl5pPr marL="2057400" indent="-228600" algn="l" rtl="0" eaLnBrk="1" fontAlgn="base" hangingPunct="1">
        <a:spcBef>
          <a:spcPts val="0"/>
        </a:spcBef>
        <a:spcAft>
          <a:spcPts val="1800"/>
        </a:spcAft>
        <a:buFont typeface="Arial" charset="0"/>
        <a:buChar char="•"/>
        <a:defRPr sz="2800" b="1">
          <a:solidFill>
            <a:schemeClr val="tx1"/>
          </a:solidFill>
          <a:latin typeface="+mj-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826684"/>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86608450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7"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tiff"/></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www.health.pa.gov/Your-Department-of-Health/Offices%20and%20Bureaus/epidemiology/Pages/2015-Health-Alerts.aspx#.VyweJhUrKAw"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descr="blue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ctrTitle"/>
          </p:nvPr>
        </p:nvSpPr>
        <p:spPr/>
        <p:txBody>
          <a:bodyPr/>
          <a:lstStyle/>
          <a:p>
            <a:pPr algn="l" eaLnBrk="1" hangingPunct="1"/>
            <a:r>
              <a:rPr lang="en-US" sz="3000" dirty="0">
                <a:solidFill>
                  <a:schemeClr val="bg1"/>
                </a:solidFill>
                <a:latin typeface="Verdana" charset="0"/>
              </a:rPr>
              <a:t>Click to add title</a:t>
            </a:r>
          </a:p>
        </p:txBody>
      </p:sp>
      <p:sp>
        <p:nvSpPr>
          <p:cNvPr id="2" name="Subtitle 1"/>
          <p:cNvSpPr>
            <a:spLocks noGrp="1"/>
          </p:cNvSpPr>
          <p:nvPr>
            <p:ph type="subTitle" idx="1"/>
          </p:nvPr>
        </p:nvSpPr>
        <p:spPr>
          <a:xfrm>
            <a:off x="685800" y="2971045"/>
            <a:ext cx="7543800" cy="1752600"/>
          </a:xfrm>
        </p:spPr>
        <p:txBody>
          <a:bodyPr/>
          <a:lstStyle/>
          <a:p>
            <a:pPr>
              <a:spcAft>
                <a:spcPts val="0"/>
              </a:spcAft>
            </a:pPr>
            <a:r>
              <a:rPr lang="en-US" sz="2000" dirty="0" smtClean="0">
                <a:latin typeface="+mj-lt"/>
              </a:rPr>
              <a:t>Jeffrey R. Miller, MD, MPH</a:t>
            </a:r>
          </a:p>
          <a:p>
            <a:pPr>
              <a:spcAft>
                <a:spcPts val="0"/>
              </a:spcAft>
            </a:pPr>
            <a:endParaRPr lang="en-US" sz="1600" b="0" dirty="0" smtClean="0"/>
          </a:p>
          <a:p>
            <a:pPr>
              <a:spcAft>
                <a:spcPts val="0"/>
              </a:spcAft>
            </a:pPr>
            <a:r>
              <a:rPr lang="en-US" sz="1600" b="0" dirty="0" err="1" smtClean="0"/>
              <a:t>c-jeffmil@pa.gov</a:t>
            </a:r>
            <a:endParaRPr lang="en-US" sz="1600" b="0" dirty="0" smtClean="0"/>
          </a:p>
          <a:p>
            <a:pPr>
              <a:spcAft>
                <a:spcPts val="0"/>
              </a:spcAft>
            </a:pPr>
            <a:endParaRPr lang="en-US" sz="1600" b="0" dirty="0" smtClean="0"/>
          </a:p>
          <a:p>
            <a:pPr>
              <a:spcAft>
                <a:spcPts val="0"/>
              </a:spcAft>
            </a:pPr>
            <a:r>
              <a:rPr lang="en-US" sz="1600" b="0" dirty="0" smtClean="0"/>
              <a:t>CDR United States Public Health Service</a:t>
            </a:r>
          </a:p>
          <a:p>
            <a:pPr>
              <a:spcAft>
                <a:spcPts val="0"/>
              </a:spcAft>
            </a:pPr>
            <a:r>
              <a:rPr lang="en-US" sz="1600" b="0" dirty="0" smtClean="0"/>
              <a:t>CDC Career </a:t>
            </a:r>
            <a:r>
              <a:rPr lang="en-US" sz="1600" b="0" dirty="0"/>
              <a:t>Epidemiology Field Officer assigned to </a:t>
            </a:r>
          </a:p>
          <a:p>
            <a:pPr>
              <a:spcAft>
                <a:spcPts val="0"/>
              </a:spcAft>
            </a:pPr>
            <a:r>
              <a:rPr lang="en-US" sz="1600" b="0" dirty="0"/>
              <a:t>Pennsylvania Department of </a:t>
            </a:r>
            <a:r>
              <a:rPr lang="en-US" sz="1600" b="0" dirty="0" smtClean="0"/>
              <a:t>Health</a:t>
            </a:r>
          </a:p>
          <a:p>
            <a:pPr>
              <a:spcAft>
                <a:spcPts val="0"/>
              </a:spcAft>
            </a:pPr>
            <a:r>
              <a:rPr lang="en-US" sz="1600" b="0" dirty="0" smtClean="0"/>
              <a:t>Field Services Branch, Division of State and Local Readiness,</a:t>
            </a:r>
          </a:p>
          <a:p>
            <a:pPr>
              <a:spcAft>
                <a:spcPts val="0"/>
              </a:spcAft>
            </a:pPr>
            <a:r>
              <a:rPr lang="en-US" sz="1600" b="0" dirty="0" smtClean="0"/>
              <a:t>Office of Public Health Preparedness and Response, CDC</a:t>
            </a:r>
            <a:endParaRPr lang="en-US" sz="1600" b="0" dirty="0"/>
          </a:p>
        </p:txBody>
      </p:sp>
      <p:pic>
        <p:nvPicPr>
          <p:cNvPr id="4100" name="Picture 9" descr="DOH-rg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5851525"/>
            <a:ext cx="2262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4"/>
          <p:cNvSpPr txBox="1">
            <a:spLocks noChangeArrowheads="1"/>
          </p:cNvSpPr>
          <p:nvPr/>
        </p:nvSpPr>
        <p:spPr bwMode="auto">
          <a:xfrm>
            <a:off x="152400" y="1219200"/>
            <a:ext cx="891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3200" b="1" dirty="0" smtClean="0">
                <a:latin typeface="+mn-lt"/>
              </a:rPr>
              <a:t>Non-Tuberculous Mycobacteria and </a:t>
            </a:r>
          </a:p>
          <a:p>
            <a:pPr algn="ctr" eaLnBrk="1" hangingPunct="1"/>
            <a:r>
              <a:rPr lang="en-US" sz="3200" b="1" dirty="0" smtClean="0">
                <a:latin typeface="+mn-lt"/>
              </a:rPr>
              <a:t>Heater-Cooler Units — </a:t>
            </a:r>
          </a:p>
          <a:p>
            <a:pPr algn="ctr" eaLnBrk="1" hangingPunct="1"/>
            <a:r>
              <a:rPr lang="en-US" sz="3200" b="1" dirty="0" smtClean="0">
                <a:latin typeface="+mn-lt"/>
              </a:rPr>
              <a:t>Pennsylvania, 2015 – 2016</a:t>
            </a:r>
            <a:endParaRPr lang="en-US" sz="3200" b="1" dirty="0">
              <a:latin typeface="+mn-lt"/>
            </a:endParaRPr>
          </a:p>
        </p:txBody>
      </p:sp>
      <p:sp>
        <p:nvSpPr>
          <p:cNvPr id="3" name="TextBox 2"/>
          <p:cNvSpPr txBox="1"/>
          <p:nvPr/>
        </p:nvSpPr>
        <p:spPr>
          <a:xfrm>
            <a:off x="386321" y="5851525"/>
            <a:ext cx="3127779" cy="830997"/>
          </a:xfrm>
          <a:prstGeom prst="rect">
            <a:avLst/>
          </a:prstGeom>
          <a:noFill/>
        </p:spPr>
        <p:txBody>
          <a:bodyPr wrap="none" rtlCol="0">
            <a:spAutoFit/>
          </a:bodyPr>
          <a:lstStyle/>
          <a:p>
            <a:pPr algn="ctr">
              <a:spcAft>
                <a:spcPts val="0"/>
              </a:spcAft>
            </a:pPr>
            <a:r>
              <a:rPr lang="en-US" sz="1200" dirty="0" smtClean="0"/>
              <a:t>Presented June 2-3, 2016 at</a:t>
            </a:r>
          </a:p>
          <a:p>
            <a:pPr algn="ctr">
              <a:spcAft>
                <a:spcPts val="0"/>
              </a:spcAft>
            </a:pPr>
            <a:r>
              <a:rPr lang="en-US" sz="1200" dirty="0"/>
              <a:t>Circulatory System Devices Panel </a:t>
            </a:r>
            <a:r>
              <a:rPr lang="en-US" sz="1200" dirty="0" smtClean="0"/>
              <a:t>Meeting,</a:t>
            </a:r>
          </a:p>
          <a:p>
            <a:pPr algn="ctr">
              <a:spcAft>
                <a:spcPts val="0"/>
              </a:spcAft>
            </a:pPr>
            <a:r>
              <a:rPr lang="en-US" sz="1200" dirty="0" smtClean="0"/>
              <a:t>Center for Devices and Radiological Health</a:t>
            </a:r>
          </a:p>
          <a:p>
            <a:pPr algn="ctr">
              <a:spcAft>
                <a:spcPts val="0"/>
              </a:spcAft>
            </a:pPr>
            <a:r>
              <a:rPr lang="en-US" sz="1200" dirty="0" smtClean="0"/>
              <a:t>Food and Drug Administration</a:t>
            </a:r>
            <a:endParaRPr lang="en-US" sz="1200" dirty="0"/>
          </a:p>
        </p:txBody>
      </p:sp>
      <p:sp>
        <p:nvSpPr>
          <p:cNvPr id="4" name="Slide Number Placeholder 3"/>
          <p:cNvSpPr>
            <a:spLocks noGrp="1"/>
          </p:cNvSpPr>
          <p:nvPr>
            <p:ph type="sldNum" sz="quarter" idx="12"/>
          </p:nvPr>
        </p:nvSpPr>
        <p:spPr/>
        <p:txBody>
          <a:bodyPr/>
          <a:lstStyle/>
          <a:p>
            <a:fld id="{3BCC4567-094B-C343-817E-4CD3D1D764D9}"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Control Study at Hospital A</a:t>
            </a:r>
            <a:endParaRPr lang="en-US" dirty="0"/>
          </a:p>
        </p:txBody>
      </p:sp>
      <p:sp>
        <p:nvSpPr>
          <p:cNvPr id="3" name="Content Placeholder 2"/>
          <p:cNvSpPr>
            <a:spLocks noGrp="1"/>
          </p:cNvSpPr>
          <p:nvPr>
            <p:ph idx="1"/>
          </p:nvPr>
        </p:nvSpPr>
        <p:spPr>
          <a:xfrm>
            <a:off x="457200" y="1082266"/>
            <a:ext cx="8229600" cy="4906963"/>
          </a:xfrm>
        </p:spPr>
        <p:txBody>
          <a:bodyPr/>
          <a:lstStyle/>
          <a:p>
            <a:r>
              <a:rPr lang="en-US" sz="2400" dirty="0" smtClean="0"/>
              <a:t>Evaluate risk </a:t>
            </a:r>
            <a:r>
              <a:rPr lang="en-US" sz="2400" dirty="0"/>
              <a:t>factors </a:t>
            </a:r>
            <a:r>
              <a:rPr lang="en-US" sz="2400" dirty="0" smtClean="0"/>
              <a:t>for developing NTM infection after cardiothoracic surgery</a:t>
            </a:r>
            <a:endParaRPr lang="en-US" sz="2400" dirty="0"/>
          </a:p>
          <a:p>
            <a:r>
              <a:rPr lang="en-US" sz="2400" dirty="0" smtClean="0"/>
              <a:t>Case patients</a:t>
            </a:r>
          </a:p>
          <a:p>
            <a:pPr lvl="1">
              <a:buFont typeface="Arial" charset="0"/>
              <a:buChar char="•"/>
            </a:pPr>
            <a:r>
              <a:rPr lang="en-US" sz="2000" dirty="0"/>
              <a:t>Cardiothoracic surgery performed </a:t>
            </a:r>
            <a:r>
              <a:rPr lang="en-US" sz="2000" dirty="0" smtClean="0"/>
              <a:t>1/1/2009-7/1/2015</a:t>
            </a:r>
          </a:p>
          <a:p>
            <a:pPr lvl="1">
              <a:buFont typeface="Arial" charset="0"/>
              <a:buChar char="•"/>
            </a:pPr>
            <a:r>
              <a:rPr lang="en-US" sz="2000" dirty="0" smtClean="0"/>
              <a:t>NTM</a:t>
            </a:r>
            <a:r>
              <a:rPr lang="en-US" sz="2000" dirty="0"/>
              <a:t>+ culture </a:t>
            </a:r>
            <a:r>
              <a:rPr lang="en-US" sz="2000" dirty="0" smtClean="0"/>
              <a:t>1/1/2010 – 7/1/2015</a:t>
            </a:r>
          </a:p>
          <a:p>
            <a:pPr lvl="2">
              <a:buFont typeface="Arial" charset="0"/>
              <a:buChar char="•"/>
            </a:pPr>
            <a:r>
              <a:rPr lang="en-US" sz="2000" dirty="0" smtClean="0"/>
              <a:t>Probable: non-respiratory specimen</a:t>
            </a:r>
          </a:p>
          <a:p>
            <a:pPr lvl="2">
              <a:buFont typeface="Arial" charset="0"/>
              <a:buChar char="•"/>
            </a:pPr>
            <a:r>
              <a:rPr lang="en-US" sz="2000" dirty="0" smtClean="0"/>
              <a:t>Suspect: respiratory specimen</a:t>
            </a:r>
            <a:endParaRPr lang="en-US" sz="2000" dirty="0"/>
          </a:p>
          <a:p>
            <a:r>
              <a:rPr lang="en-US" sz="2400" dirty="0" smtClean="0"/>
              <a:t>Control patients (3:1 ratio; unmatched design)</a:t>
            </a:r>
            <a:endParaRPr lang="en-US" sz="2400" b="0" dirty="0"/>
          </a:p>
          <a:p>
            <a:pPr lvl="1">
              <a:buFont typeface="Arial" charset="0"/>
              <a:buChar char="•"/>
            </a:pPr>
            <a:r>
              <a:rPr lang="en-US" sz="2000" dirty="0" smtClean="0"/>
              <a:t>Randomly selected from a list of cardiothoracic surgeries performed between 1/1/2009 – 12/30/2014</a:t>
            </a:r>
          </a:p>
          <a:p>
            <a:r>
              <a:rPr lang="en-US" sz="2400" dirty="0" smtClean="0"/>
              <a:t>Excluded if prior history of NTM infection</a:t>
            </a:r>
            <a:endParaRPr lang="en-US" sz="2400" dirty="0"/>
          </a:p>
        </p:txBody>
      </p:sp>
      <p:sp>
        <p:nvSpPr>
          <p:cNvPr id="4" name="Slide Number Placeholder 3"/>
          <p:cNvSpPr>
            <a:spLocks noGrp="1"/>
          </p:cNvSpPr>
          <p:nvPr>
            <p:ph type="sldNum" sz="quarter" idx="12"/>
          </p:nvPr>
        </p:nvSpPr>
        <p:spPr/>
        <p:txBody>
          <a:bodyPr/>
          <a:lstStyle/>
          <a:p>
            <a:fld id="{0D81DFDE-2423-0349-A865-C78464D2C37E}" type="slidenum">
              <a:rPr lang="en-US" smtClean="0"/>
              <a:pPr/>
              <a:t>10</a:t>
            </a:fld>
            <a:endParaRPr lang="en-US"/>
          </a:p>
        </p:txBody>
      </p:sp>
    </p:spTree>
    <p:extLst>
      <p:ext uri="{BB962C8B-B14F-4D97-AF65-F5344CB8AC3E}">
        <p14:creationId xmlns:p14="http://schemas.microsoft.com/office/powerpoint/2010/main" val="437948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Surgery Among Enrolled Patients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6429866"/>
              </p:ext>
            </p:extLst>
          </p:nvPr>
        </p:nvGraphicFramePr>
        <p:xfrm>
          <a:off x="457200" y="1600200"/>
          <a:ext cx="8229600" cy="2672080"/>
        </p:xfrm>
        <a:graphic>
          <a:graphicData uri="http://schemas.openxmlformats.org/drawingml/2006/table">
            <a:tbl>
              <a:tblPr firstRow="1" bandRow="1">
                <a:tableStyleId>{5C22544A-7EE6-4342-B048-85BDC9FD1C3A}</a:tableStyleId>
              </a:tblPr>
              <a:tblGrid>
                <a:gridCol w="3886200"/>
                <a:gridCol w="1397000"/>
                <a:gridCol w="1473200"/>
                <a:gridCol w="1473200"/>
              </a:tblGrid>
              <a:tr h="370840">
                <a:tc>
                  <a:txBody>
                    <a:bodyPr/>
                    <a:lstStyle/>
                    <a:p>
                      <a:endParaRPr lang="en-US" dirty="0"/>
                    </a:p>
                  </a:txBody>
                  <a:tcPr anchor="b"/>
                </a:tc>
                <a:tc>
                  <a:txBody>
                    <a:bodyPr/>
                    <a:lstStyle/>
                    <a:p>
                      <a:pPr algn="ctr"/>
                      <a:r>
                        <a:rPr lang="en-US" dirty="0" smtClean="0"/>
                        <a:t>Probable Cases</a:t>
                      </a:r>
                    </a:p>
                    <a:p>
                      <a:pPr algn="ctr"/>
                      <a:r>
                        <a:rPr lang="en-US" dirty="0" smtClean="0"/>
                        <a:t>N</a:t>
                      </a:r>
                      <a:r>
                        <a:rPr lang="en-US" baseline="0" dirty="0" smtClean="0"/>
                        <a:t> = 10</a:t>
                      </a:r>
                    </a:p>
                    <a:p>
                      <a:pPr algn="ctr"/>
                      <a:r>
                        <a:rPr lang="en-US" baseline="0" dirty="0" smtClean="0"/>
                        <a:t>n (%)</a:t>
                      </a:r>
                      <a:endParaRPr lang="en-US" dirty="0"/>
                    </a:p>
                  </a:txBody>
                  <a:tcPr anchor="b"/>
                </a:tc>
                <a:tc>
                  <a:txBody>
                    <a:bodyPr/>
                    <a:lstStyle/>
                    <a:p>
                      <a:pPr algn="ctr"/>
                      <a:r>
                        <a:rPr lang="en-US" dirty="0" smtClean="0"/>
                        <a:t>Controls</a:t>
                      </a:r>
                    </a:p>
                    <a:p>
                      <a:pPr algn="ctr"/>
                      <a:r>
                        <a:rPr lang="en-US" dirty="0" smtClean="0"/>
                        <a:t>N =</a:t>
                      </a:r>
                      <a:r>
                        <a:rPr lang="en-US" baseline="0" dirty="0" smtClean="0"/>
                        <a:t> 48</a:t>
                      </a:r>
                    </a:p>
                    <a:p>
                      <a:pPr algn="ctr"/>
                      <a:r>
                        <a:rPr lang="en-US" baseline="0" dirty="0" smtClean="0"/>
                        <a:t>n (%)</a:t>
                      </a:r>
                      <a:endParaRPr lang="en-US" dirty="0"/>
                    </a:p>
                  </a:txBody>
                  <a:tcPr anchor="b"/>
                </a:tc>
                <a:tc>
                  <a:txBody>
                    <a:bodyPr/>
                    <a:lstStyle/>
                    <a:p>
                      <a:r>
                        <a:rPr lang="en-US" dirty="0" smtClean="0"/>
                        <a:t>P-value</a:t>
                      </a:r>
                      <a:endParaRPr lang="en-US" dirty="0"/>
                    </a:p>
                  </a:txBody>
                  <a:tcPr anchor="b"/>
                </a:tc>
              </a:tr>
              <a:tr h="370840">
                <a:tc>
                  <a:txBody>
                    <a:bodyPr/>
                    <a:lstStyle/>
                    <a:p>
                      <a:r>
                        <a:rPr lang="en-US" b="1" dirty="0" smtClean="0"/>
                        <a:t>Surgical History</a:t>
                      </a:r>
                      <a:endParaRPr lang="en-US" b="1" dirty="0"/>
                    </a:p>
                  </a:txBody>
                  <a:tcPr/>
                </a:tc>
                <a:tc>
                  <a:txBody>
                    <a:bodyPr/>
                    <a:lstStyle/>
                    <a:p>
                      <a:pPr algn="ctr"/>
                      <a:endParaRPr lang="en-US" dirty="0"/>
                    </a:p>
                  </a:txBody>
                  <a:tcPr/>
                </a:tc>
                <a:tc>
                  <a:txBody>
                    <a:bodyPr/>
                    <a:lstStyle/>
                    <a:p>
                      <a:pPr algn="ctr"/>
                      <a:endParaRPr lang="en-US" dirty="0"/>
                    </a:p>
                  </a:txBody>
                  <a:tcPr/>
                </a:tc>
                <a:tc>
                  <a:txBody>
                    <a:bodyPr/>
                    <a:lstStyle/>
                    <a:p>
                      <a:endParaRPr lang="en-US" dirty="0"/>
                    </a:p>
                  </a:txBody>
                  <a:tcPr/>
                </a:tc>
              </a:tr>
              <a:tr h="370840">
                <a:tc>
                  <a:txBody>
                    <a:bodyPr/>
                    <a:lstStyle/>
                    <a:p>
                      <a:r>
                        <a:rPr lang="en-US" dirty="0" smtClean="0"/>
                        <a:t># of </a:t>
                      </a:r>
                      <a:r>
                        <a:rPr lang="en-US" baseline="0" dirty="0" smtClean="0"/>
                        <a:t>surgeries (any): mean (range)</a:t>
                      </a:r>
                      <a:endParaRPr lang="en-US" dirty="0"/>
                    </a:p>
                  </a:txBody>
                  <a:tcPr/>
                </a:tc>
                <a:tc>
                  <a:txBody>
                    <a:bodyPr/>
                    <a:lstStyle/>
                    <a:p>
                      <a:pPr algn="ctr"/>
                      <a:r>
                        <a:rPr lang="en-US" dirty="0" smtClean="0"/>
                        <a:t>2.0</a:t>
                      </a:r>
                      <a:r>
                        <a:rPr lang="en-US" baseline="0" dirty="0" smtClean="0"/>
                        <a:t> (1 – 5)</a:t>
                      </a:r>
                      <a:endParaRPr lang="en-US" dirty="0"/>
                    </a:p>
                  </a:txBody>
                  <a:tcPr/>
                </a:tc>
                <a:tc>
                  <a:txBody>
                    <a:bodyPr/>
                    <a:lstStyle/>
                    <a:p>
                      <a:pPr algn="ctr"/>
                      <a:r>
                        <a:rPr lang="en-US" dirty="0" smtClean="0"/>
                        <a:t>2.3 (1</a:t>
                      </a:r>
                      <a:r>
                        <a:rPr lang="en-US" baseline="0" dirty="0" smtClean="0"/>
                        <a:t> – </a:t>
                      </a:r>
                      <a:r>
                        <a:rPr lang="en-US" dirty="0" smtClean="0"/>
                        <a:t>14)</a:t>
                      </a:r>
                      <a:endParaRPr lang="en-US" dirty="0"/>
                    </a:p>
                  </a:txBody>
                  <a:tcPr/>
                </a:tc>
                <a:tc>
                  <a:txBody>
                    <a:bodyPr/>
                    <a:lstStyle/>
                    <a:p>
                      <a:r>
                        <a:rPr lang="en-US" dirty="0" smtClean="0"/>
                        <a:t>0.64</a:t>
                      </a:r>
                      <a:endParaRPr lang="en-US" dirty="0"/>
                    </a:p>
                  </a:txBody>
                  <a:tcPr/>
                </a:tc>
              </a:tr>
              <a:tr h="370840">
                <a:tc>
                  <a:txBody>
                    <a:bodyPr/>
                    <a:lstStyle/>
                    <a:p>
                      <a:r>
                        <a:rPr lang="en-US" dirty="0" smtClean="0"/>
                        <a:t># of CT</a:t>
                      </a:r>
                      <a:r>
                        <a:rPr lang="en-US" baseline="0" dirty="0" smtClean="0"/>
                        <a:t> surgeries: mean (range)</a:t>
                      </a:r>
                      <a:r>
                        <a:rPr lang="en-US" sz="1800" baseline="30000" dirty="0" smtClean="0"/>
                        <a:t>1</a:t>
                      </a:r>
                      <a:endParaRPr lang="en-US" sz="1800" baseline="30000" dirty="0"/>
                    </a:p>
                  </a:txBody>
                  <a:tcPr/>
                </a:tc>
                <a:tc>
                  <a:txBody>
                    <a:bodyPr/>
                    <a:lstStyle/>
                    <a:p>
                      <a:pPr algn="ctr"/>
                      <a:r>
                        <a:rPr lang="en-US" dirty="0" smtClean="0"/>
                        <a:t>1.5 (1</a:t>
                      </a:r>
                      <a:r>
                        <a:rPr lang="en-US" baseline="0" dirty="0" smtClean="0"/>
                        <a:t> – </a:t>
                      </a:r>
                      <a:r>
                        <a:rPr lang="en-US" dirty="0" smtClean="0"/>
                        <a:t>3)</a:t>
                      </a:r>
                      <a:endParaRPr lang="en-US" dirty="0"/>
                    </a:p>
                  </a:txBody>
                  <a:tcPr/>
                </a:tc>
                <a:tc>
                  <a:txBody>
                    <a:bodyPr/>
                    <a:lstStyle/>
                    <a:p>
                      <a:pPr algn="ctr"/>
                      <a:r>
                        <a:rPr lang="en-US" dirty="0" smtClean="0"/>
                        <a:t>1.8 (1</a:t>
                      </a:r>
                      <a:r>
                        <a:rPr lang="en-US" baseline="0" dirty="0" smtClean="0"/>
                        <a:t> – </a:t>
                      </a:r>
                      <a:r>
                        <a:rPr lang="en-US" dirty="0" smtClean="0"/>
                        <a:t>6)</a:t>
                      </a:r>
                      <a:endParaRPr lang="en-US" dirty="0"/>
                    </a:p>
                  </a:txBody>
                  <a:tcPr/>
                </a:tc>
                <a:tc>
                  <a:txBody>
                    <a:bodyPr/>
                    <a:lstStyle/>
                    <a:p>
                      <a:r>
                        <a:rPr lang="en-US" dirty="0" smtClean="0"/>
                        <a:t>0.50</a:t>
                      </a:r>
                      <a:endParaRPr lang="en-US" dirty="0"/>
                    </a:p>
                  </a:txBody>
                  <a:tcPr/>
                </a:tc>
              </a:tr>
              <a:tr h="370840">
                <a:tc>
                  <a:txBody>
                    <a:bodyPr/>
                    <a:lstStyle/>
                    <a:p>
                      <a:r>
                        <a:rPr lang="en-US" dirty="0" smtClean="0"/>
                        <a:t># of patients with a non-CT</a:t>
                      </a:r>
                      <a:r>
                        <a:rPr lang="en-US" baseline="0" dirty="0" smtClean="0"/>
                        <a:t> surgery</a:t>
                      </a:r>
                      <a:r>
                        <a:rPr lang="en-US" sz="1800" baseline="30000" dirty="0" smtClean="0"/>
                        <a:t>1</a:t>
                      </a:r>
                      <a:endParaRPr lang="en-US" sz="1800" baseline="30000" dirty="0"/>
                    </a:p>
                  </a:txBody>
                  <a:tcPr/>
                </a:tc>
                <a:tc>
                  <a:txBody>
                    <a:bodyPr/>
                    <a:lstStyle/>
                    <a:p>
                      <a:pPr algn="ctr"/>
                      <a:r>
                        <a:rPr lang="en-US" dirty="0" smtClean="0"/>
                        <a:t>2 (20)</a:t>
                      </a:r>
                      <a:endParaRPr lang="en-US" dirty="0"/>
                    </a:p>
                  </a:txBody>
                  <a:tcPr/>
                </a:tc>
                <a:tc>
                  <a:txBody>
                    <a:bodyPr/>
                    <a:lstStyle/>
                    <a:p>
                      <a:pPr algn="ctr"/>
                      <a:r>
                        <a:rPr lang="en-US" dirty="0" smtClean="0"/>
                        <a:t>11 (23)</a:t>
                      </a:r>
                      <a:endParaRPr lang="en-US" dirty="0"/>
                    </a:p>
                  </a:txBody>
                  <a:tcPr/>
                </a:tc>
                <a:tc>
                  <a:txBody>
                    <a:bodyPr/>
                    <a:lstStyle/>
                    <a:p>
                      <a:r>
                        <a:rPr lang="en-US" dirty="0" smtClean="0"/>
                        <a:t>1.0</a:t>
                      </a:r>
                      <a:endParaRPr lang="en-US" dirty="0"/>
                    </a:p>
                  </a:txBody>
                  <a:tcPr/>
                </a:tc>
              </a:tr>
            </a:tbl>
          </a:graphicData>
        </a:graphic>
      </p:graphicFrame>
      <p:sp>
        <p:nvSpPr>
          <p:cNvPr id="5" name="Rectangle 4"/>
          <p:cNvSpPr/>
          <p:nvPr/>
        </p:nvSpPr>
        <p:spPr>
          <a:xfrm>
            <a:off x="457200" y="5334000"/>
            <a:ext cx="8229600" cy="369332"/>
          </a:xfrm>
          <a:prstGeom prst="rect">
            <a:avLst/>
          </a:prstGeom>
        </p:spPr>
        <p:txBody>
          <a:bodyPr wrap="square">
            <a:spAutoFit/>
          </a:bodyPr>
          <a:lstStyle/>
          <a:p>
            <a:r>
              <a:rPr lang="en-US" baseline="30000" dirty="0" smtClean="0"/>
              <a:t>1</a:t>
            </a:r>
            <a:r>
              <a:rPr lang="en-US" dirty="0" smtClean="0"/>
              <a:t>Categories are not mutually exclusive</a:t>
            </a:r>
            <a:endParaRPr lang="en-US" dirty="0"/>
          </a:p>
        </p:txBody>
      </p:sp>
      <p:sp>
        <p:nvSpPr>
          <p:cNvPr id="3" name="Slide Number Placeholder 2"/>
          <p:cNvSpPr>
            <a:spLocks noGrp="1"/>
          </p:cNvSpPr>
          <p:nvPr>
            <p:ph type="sldNum" sz="quarter" idx="12"/>
          </p:nvPr>
        </p:nvSpPr>
        <p:spPr/>
        <p:txBody>
          <a:bodyPr/>
          <a:lstStyle/>
          <a:p>
            <a:fld id="{0D81DFDE-2423-0349-A865-C78464D2C37E}" type="slidenum">
              <a:rPr lang="en-US" smtClean="0"/>
              <a:pPr/>
              <a:t>11</a:t>
            </a:fld>
            <a:endParaRPr lang="en-US"/>
          </a:p>
        </p:txBody>
      </p:sp>
    </p:spTree>
    <p:extLst>
      <p:ext uri="{BB962C8B-B14F-4D97-AF65-F5344CB8AC3E}">
        <p14:creationId xmlns:p14="http://schemas.microsoft.com/office/powerpoint/2010/main" val="918037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 of Enrolled Patients</a:t>
            </a:r>
            <a:endParaRPr lang="en-US" dirty="0"/>
          </a:p>
        </p:txBody>
      </p:sp>
      <p:sp>
        <p:nvSpPr>
          <p:cNvPr id="3" name="Content Placeholder 2"/>
          <p:cNvSpPr>
            <a:spLocks noGrp="1"/>
          </p:cNvSpPr>
          <p:nvPr>
            <p:ph idx="1"/>
          </p:nvPr>
        </p:nvSpPr>
        <p:spPr/>
        <p:txBody>
          <a:bodyPr/>
          <a:lstStyle/>
          <a:p>
            <a:endParaRPr lang="en-US" b="0" dirty="0"/>
          </a:p>
          <a:p>
            <a:pPr fontAlgn="t"/>
            <a:endParaRPr lang="en-US" b="0" dirty="0"/>
          </a:p>
        </p:txBody>
      </p:sp>
      <p:graphicFrame>
        <p:nvGraphicFramePr>
          <p:cNvPr id="6" name="Content Placeholder 3"/>
          <p:cNvGraphicFramePr>
            <a:graphicFrameLocks/>
          </p:cNvGraphicFramePr>
          <p:nvPr>
            <p:extLst>
              <p:ext uri="{D42A27DB-BD31-4B8C-83A1-F6EECF244321}">
                <p14:modId xmlns:p14="http://schemas.microsoft.com/office/powerpoint/2010/main" val="1564274404"/>
              </p:ext>
            </p:extLst>
          </p:nvPr>
        </p:nvGraphicFramePr>
        <p:xfrm>
          <a:off x="457200" y="1229201"/>
          <a:ext cx="8229600" cy="5267960"/>
        </p:xfrm>
        <a:graphic>
          <a:graphicData uri="http://schemas.openxmlformats.org/drawingml/2006/table">
            <a:tbl>
              <a:tblPr firstRow="1" bandRow="1">
                <a:tableStyleId>{5C22544A-7EE6-4342-B048-85BDC9FD1C3A}</a:tableStyleId>
              </a:tblPr>
              <a:tblGrid>
                <a:gridCol w="3810000"/>
                <a:gridCol w="1473200"/>
                <a:gridCol w="1473200"/>
                <a:gridCol w="1473200"/>
              </a:tblGrid>
              <a:tr h="370840">
                <a:tc>
                  <a:txBody>
                    <a:bodyPr/>
                    <a:lstStyle/>
                    <a:p>
                      <a:endParaRPr lang="en-US" dirty="0"/>
                    </a:p>
                  </a:txBody>
                  <a:tcPr/>
                </a:tc>
                <a:tc>
                  <a:txBody>
                    <a:bodyPr/>
                    <a:lstStyle/>
                    <a:p>
                      <a:pPr algn="ctr"/>
                      <a:r>
                        <a:rPr lang="en-US" dirty="0" smtClean="0"/>
                        <a:t>Probable Cases</a:t>
                      </a:r>
                    </a:p>
                    <a:p>
                      <a:pPr algn="ctr"/>
                      <a:r>
                        <a:rPr lang="en-US" dirty="0" smtClean="0"/>
                        <a:t>N</a:t>
                      </a:r>
                      <a:r>
                        <a:rPr lang="en-US" baseline="0" dirty="0" smtClean="0"/>
                        <a:t> = 10</a:t>
                      </a:r>
                    </a:p>
                    <a:p>
                      <a:pPr algn="ctr"/>
                      <a:r>
                        <a:rPr lang="en-US" baseline="0" dirty="0" smtClean="0"/>
                        <a:t>n (%)</a:t>
                      </a:r>
                      <a:endParaRPr lang="en-US" dirty="0"/>
                    </a:p>
                  </a:txBody>
                  <a:tcPr/>
                </a:tc>
                <a:tc>
                  <a:txBody>
                    <a:bodyPr/>
                    <a:lstStyle/>
                    <a:p>
                      <a:pPr algn="ctr"/>
                      <a:r>
                        <a:rPr lang="en-US" dirty="0" smtClean="0"/>
                        <a:t>Controls</a:t>
                      </a:r>
                    </a:p>
                    <a:p>
                      <a:pPr algn="ctr"/>
                      <a:r>
                        <a:rPr lang="en-US" dirty="0" smtClean="0"/>
                        <a:t>N =</a:t>
                      </a:r>
                      <a:r>
                        <a:rPr lang="en-US" baseline="0" dirty="0" smtClean="0"/>
                        <a:t> 48</a:t>
                      </a:r>
                    </a:p>
                    <a:p>
                      <a:pPr algn="ctr"/>
                      <a:r>
                        <a:rPr lang="en-US" baseline="0" dirty="0" smtClean="0"/>
                        <a:t>n (%)</a:t>
                      </a:r>
                      <a:endParaRPr lang="en-US" dirty="0"/>
                    </a:p>
                  </a:txBody>
                  <a:tcPr/>
                </a:tc>
                <a:tc>
                  <a:txBody>
                    <a:bodyPr/>
                    <a:lstStyle/>
                    <a:p>
                      <a:r>
                        <a:rPr lang="en-US" dirty="0" smtClean="0"/>
                        <a:t>P-value</a:t>
                      </a:r>
                      <a:endParaRPr lang="en-US" dirty="0"/>
                    </a:p>
                  </a:txBody>
                  <a:tcPr/>
                </a:tc>
              </a:tr>
              <a:tr h="370840">
                <a:tc>
                  <a:txBody>
                    <a:bodyPr/>
                    <a:lstStyle/>
                    <a:p>
                      <a:r>
                        <a:rPr lang="en-US" b="1" dirty="0" smtClean="0"/>
                        <a:t>Age</a:t>
                      </a:r>
                      <a:r>
                        <a:rPr lang="en-US" b="1" baseline="0" dirty="0" smtClean="0"/>
                        <a:t>: mean (range)</a:t>
                      </a:r>
                      <a:endParaRPr lang="en-US" b="1" dirty="0"/>
                    </a:p>
                  </a:txBody>
                  <a:tcPr/>
                </a:tc>
                <a:tc>
                  <a:txBody>
                    <a:bodyPr/>
                    <a:lstStyle/>
                    <a:p>
                      <a:pPr algn="ctr"/>
                      <a:r>
                        <a:rPr lang="en-US" dirty="0" smtClean="0"/>
                        <a:t>68 (47 – 84)</a:t>
                      </a:r>
                      <a:endParaRPr lang="en-US" dirty="0"/>
                    </a:p>
                  </a:txBody>
                  <a:tcPr/>
                </a:tc>
                <a:tc>
                  <a:txBody>
                    <a:bodyPr/>
                    <a:lstStyle/>
                    <a:p>
                      <a:pPr algn="ctr"/>
                      <a:r>
                        <a:rPr lang="en-US" dirty="0" smtClean="0"/>
                        <a:t>64 (20</a:t>
                      </a:r>
                      <a:r>
                        <a:rPr lang="en-US" baseline="0" dirty="0" smtClean="0"/>
                        <a:t> – </a:t>
                      </a:r>
                      <a:r>
                        <a:rPr lang="en-US" dirty="0" smtClean="0"/>
                        <a:t>84)</a:t>
                      </a:r>
                      <a:endParaRPr lang="en-US" dirty="0"/>
                    </a:p>
                  </a:txBody>
                  <a:tcPr/>
                </a:tc>
                <a:tc>
                  <a:txBody>
                    <a:bodyPr/>
                    <a:lstStyle/>
                    <a:p>
                      <a:r>
                        <a:rPr lang="en-US" dirty="0" smtClean="0"/>
                        <a:t>0.49</a:t>
                      </a:r>
                      <a:endParaRPr lang="en-US" dirty="0"/>
                    </a:p>
                  </a:txBody>
                  <a:tcPr/>
                </a:tc>
              </a:tr>
              <a:tr h="370840">
                <a:tc>
                  <a:txBody>
                    <a:bodyPr/>
                    <a:lstStyle/>
                    <a:p>
                      <a:r>
                        <a:rPr lang="en-US" b="1" dirty="0" smtClean="0"/>
                        <a:t>Male</a:t>
                      </a:r>
                      <a:endParaRPr lang="en-US" b="1" dirty="0"/>
                    </a:p>
                  </a:txBody>
                  <a:tcPr/>
                </a:tc>
                <a:tc>
                  <a:txBody>
                    <a:bodyPr/>
                    <a:lstStyle/>
                    <a:p>
                      <a:pPr algn="ctr"/>
                      <a:r>
                        <a:rPr lang="en-US" dirty="0" smtClean="0"/>
                        <a:t>8 (80)</a:t>
                      </a:r>
                      <a:endParaRPr lang="en-US" dirty="0"/>
                    </a:p>
                  </a:txBody>
                  <a:tcPr/>
                </a:tc>
                <a:tc>
                  <a:txBody>
                    <a:bodyPr/>
                    <a:lstStyle/>
                    <a:p>
                      <a:pPr algn="ctr"/>
                      <a:r>
                        <a:rPr lang="en-US" dirty="0" smtClean="0"/>
                        <a:t>27 (56)</a:t>
                      </a:r>
                      <a:endParaRPr lang="en-US" dirty="0"/>
                    </a:p>
                  </a:txBody>
                  <a:tcPr/>
                </a:tc>
                <a:tc>
                  <a:txBody>
                    <a:bodyPr/>
                    <a:lstStyle/>
                    <a:p>
                      <a:r>
                        <a:rPr lang="en-US" dirty="0" smtClean="0"/>
                        <a:t>0.29</a:t>
                      </a:r>
                      <a:endParaRPr lang="en-US" dirty="0"/>
                    </a:p>
                  </a:txBody>
                  <a:tcPr/>
                </a:tc>
              </a:tr>
              <a:tr h="370840">
                <a:tc>
                  <a:txBody>
                    <a:bodyPr/>
                    <a:lstStyle/>
                    <a:p>
                      <a:r>
                        <a:rPr lang="en-US" b="1" dirty="0" smtClean="0"/>
                        <a:t>White</a:t>
                      </a:r>
                      <a:endParaRPr lang="en-US" b="1" dirty="0"/>
                    </a:p>
                  </a:txBody>
                  <a:tcPr/>
                </a:tc>
                <a:tc>
                  <a:txBody>
                    <a:bodyPr/>
                    <a:lstStyle/>
                    <a:p>
                      <a:pPr algn="ctr"/>
                      <a:r>
                        <a:rPr lang="en-US" dirty="0" smtClean="0"/>
                        <a:t>10 (100)</a:t>
                      </a:r>
                      <a:endParaRPr lang="en-US" dirty="0"/>
                    </a:p>
                  </a:txBody>
                  <a:tcPr/>
                </a:tc>
                <a:tc>
                  <a:txBody>
                    <a:bodyPr/>
                    <a:lstStyle/>
                    <a:p>
                      <a:pPr algn="ctr"/>
                      <a:r>
                        <a:rPr lang="en-US" dirty="0" smtClean="0"/>
                        <a:t>45 (94)</a:t>
                      </a:r>
                      <a:endParaRPr lang="en-US" dirty="0"/>
                    </a:p>
                  </a:txBody>
                  <a:tcPr/>
                </a:tc>
                <a:tc>
                  <a:txBody>
                    <a:bodyPr/>
                    <a:lstStyle/>
                    <a:p>
                      <a:r>
                        <a:rPr lang="en-US" dirty="0" smtClean="0"/>
                        <a:t>1.0</a:t>
                      </a:r>
                      <a:endParaRPr lang="en-US" dirty="0"/>
                    </a:p>
                  </a:txBody>
                  <a:tcPr/>
                </a:tc>
              </a:tr>
              <a:tr h="370840">
                <a:tc>
                  <a:txBody>
                    <a:bodyPr/>
                    <a:lstStyle/>
                    <a:p>
                      <a:r>
                        <a:rPr lang="en-US" b="1" dirty="0" smtClean="0"/>
                        <a:t>Lung disease</a:t>
                      </a:r>
                      <a:endParaRPr lang="en-US" b="1" dirty="0"/>
                    </a:p>
                  </a:txBody>
                  <a:tcPr/>
                </a:tc>
                <a:tc>
                  <a:txBody>
                    <a:bodyPr/>
                    <a:lstStyle/>
                    <a:p>
                      <a:pPr algn="ctr"/>
                      <a:r>
                        <a:rPr lang="en-US" dirty="0" smtClean="0"/>
                        <a:t>4 (30)</a:t>
                      </a:r>
                      <a:endParaRPr lang="en-US" dirty="0"/>
                    </a:p>
                  </a:txBody>
                  <a:tcPr/>
                </a:tc>
                <a:tc>
                  <a:txBody>
                    <a:bodyPr/>
                    <a:lstStyle/>
                    <a:p>
                      <a:pPr algn="ctr"/>
                      <a:r>
                        <a:rPr lang="en-US" dirty="0" smtClean="0"/>
                        <a:t>8 (17)</a:t>
                      </a:r>
                      <a:endParaRPr lang="en-US" dirty="0"/>
                    </a:p>
                  </a:txBody>
                  <a:tcPr/>
                </a:tc>
                <a:tc>
                  <a:txBody>
                    <a:bodyPr/>
                    <a:lstStyle/>
                    <a:p>
                      <a:r>
                        <a:rPr lang="en-US" dirty="0" smtClean="0"/>
                        <a:t>0.19</a:t>
                      </a:r>
                      <a:endParaRPr lang="en-US" dirty="0"/>
                    </a:p>
                  </a:txBody>
                  <a:tcPr/>
                </a:tc>
              </a:tr>
              <a:tr h="370840">
                <a:tc>
                  <a:txBody>
                    <a:bodyPr/>
                    <a:lstStyle/>
                    <a:p>
                      <a:r>
                        <a:rPr lang="en-US" b="1" dirty="0" smtClean="0"/>
                        <a:t>Diabetes</a:t>
                      </a:r>
                      <a:endParaRPr lang="en-US" b="1" dirty="0"/>
                    </a:p>
                  </a:txBody>
                  <a:tcPr/>
                </a:tc>
                <a:tc>
                  <a:txBody>
                    <a:bodyPr/>
                    <a:lstStyle/>
                    <a:p>
                      <a:pPr algn="ctr"/>
                      <a:r>
                        <a:rPr lang="en-US" dirty="0" smtClean="0"/>
                        <a:t>1 (10)</a:t>
                      </a:r>
                      <a:endParaRPr lang="en-US" dirty="0"/>
                    </a:p>
                  </a:txBody>
                  <a:tcPr/>
                </a:tc>
                <a:tc>
                  <a:txBody>
                    <a:bodyPr/>
                    <a:lstStyle/>
                    <a:p>
                      <a:pPr algn="ctr"/>
                      <a:r>
                        <a:rPr lang="en-US" dirty="0" smtClean="0"/>
                        <a:t>15 (31)</a:t>
                      </a:r>
                      <a:endParaRPr lang="en-US" dirty="0"/>
                    </a:p>
                  </a:txBody>
                  <a:tcPr/>
                </a:tc>
                <a:tc>
                  <a:txBody>
                    <a:bodyPr/>
                    <a:lstStyle/>
                    <a:p>
                      <a:r>
                        <a:rPr lang="en-US" dirty="0" smtClean="0"/>
                        <a:t>0.26</a:t>
                      </a:r>
                      <a:endParaRPr lang="en-US" dirty="0"/>
                    </a:p>
                  </a:txBody>
                  <a:tcPr/>
                </a:tc>
              </a:tr>
              <a:tr h="370840">
                <a:tc>
                  <a:txBody>
                    <a:bodyPr/>
                    <a:lstStyle/>
                    <a:p>
                      <a:r>
                        <a:rPr lang="en-US" b="1" dirty="0" smtClean="0"/>
                        <a:t>Immunocompromised</a:t>
                      </a:r>
                      <a:endParaRPr lang="en-US" b="1" dirty="0"/>
                    </a:p>
                  </a:txBody>
                  <a:tcPr/>
                </a:tc>
                <a:tc>
                  <a:txBody>
                    <a:bodyPr/>
                    <a:lstStyle/>
                    <a:p>
                      <a:pPr algn="ctr"/>
                      <a:r>
                        <a:rPr lang="en-US" dirty="0" smtClean="0"/>
                        <a:t>3 (30)</a:t>
                      </a:r>
                      <a:endParaRPr lang="en-US" dirty="0"/>
                    </a:p>
                  </a:txBody>
                  <a:tcPr/>
                </a:tc>
                <a:tc>
                  <a:txBody>
                    <a:bodyPr/>
                    <a:lstStyle/>
                    <a:p>
                      <a:pPr algn="ctr"/>
                      <a:r>
                        <a:rPr lang="en-US" dirty="0" smtClean="0"/>
                        <a:t>8 (17)</a:t>
                      </a:r>
                      <a:endParaRPr lang="en-US" dirty="0"/>
                    </a:p>
                  </a:txBody>
                  <a:tcPr/>
                </a:tc>
                <a:tc>
                  <a:txBody>
                    <a:bodyPr/>
                    <a:lstStyle/>
                    <a:p>
                      <a:r>
                        <a:rPr lang="en-US" dirty="0" smtClean="0"/>
                        <a:t>0.38</a:t>
                      </a:r>
                      <a:endParaRPr lang="en-US" dirty="0"/>
                    </a:p>
                  </a:txBody>
                  <a:tcPr/>
                </a:tc>
              </a:tr>
              <a:tr h="370840">
                <a:tc>
                  <a:txBody>
                    <a:bodyPr/>
                    <a:lstStyle/>
                    <a:p>
                      <a:pPr marL="233363" lvl="1" indent="0">
                        <a:tabLst/>
                      </a:pPr>
                      <a:r>
                        <a:rPr lang="en-US" dirty="0" smtClean="0"/>
                        <a:t>HIV</a:t>
                      </a:r>
                      <a:endParaRPr lang="en-US" dirty="0"/>
                    </a:p>
                  </a:txBody>
                  <a:tcPr/>
                </a:tc>
                <a:tc>
                  <a:txBody>
                    <a:bodyPr/>
                    <a:lstStyle/>
                    <a:p>
                      <a:pPr algn="ctr"/>
                      <a:r>
                        <a:rPr lang="en-US" dirty="0" smtClean="0"/>
                        <a:t>0 (0)</a:t>
                      </a:r>
                      <a:endParaRPr lang="en-US" dirty="0"/>
                    </a:p>
                  </a:txBody>
                  <a:tcPr/>
                </a:tc>
                <a:tc>
                  <a:txBody>
                    <a:bodyPr/>
                    <a:lstStyle/>
                    <a:p>
                      <a:pPr algn="ctr"/>
                      <a:r>
                        <a:rPr lang="en-US" dirty="0" smtClean="0"/>
                        <a:t>0 (0)</a:t>
                      </a:r>
                      <a:endParaRPr lang="en-US" dirty="0"/>
                    </a:p>
                  </a:txBody>
                  <a:tcPr/>
                </a:tc>
                <a:tc>
                  <a:txBody>
                    <a:bodyPr/>
                    <a:lstStyle/>
                    <a:p>
                      <a:r>
                        <a:rPr lang="en-US" dirty="0" smtClean="0"/>
                        <a:t>—</a:t>
                      </a:r>
                      <a:endParaRPr lang="en-US" dirty="0"/>
                    </a:p>
                  </a:txBody>
                  <a:tcPr/>
                </a:tc>
              </a:tr>
              <a:tr h="370840">
                <a:tc>
                  <a:txBody>
                    <a:bodyPr/>
                    <a:lstStyle/>
                    <a:p>
                      <a:pPr marL="233363" lvl="1" indent="0">
                        <a:tabLst/>
                      </a:pPr>
                      <a:r>
                        <a:rPr lang="en-US" dirty="0" smtClean="0"/>
                        <a:t>Transplant</a:t>
                      </a:r>
                      <a:endParaRPr lang="en-US" dirty="0"/>
                    </a:p>
                  </a:txBody>
                  <a:tcPr/>
                </a:tc>
                <a:tc>
                  <a:txBody>
                    <a:bodyPr/>
                    <a:lstStyle/>
                    <a:p>
                      <a:pPr algn="ctr"/>
                      <a:r>
                        <a:rPr lang="en-US" dirty="0" smtClean="0"/>
                        <a:t>0 (0)</a:t>
                      </a:r>
                      <a:endParaRPr lang="en-US" dirty="0"/>
                    </a:p>
                  </a:txBody>
                  <a:tcPr/>
                </a:tc>
                <a:tc>
                  <a:txBody>
                    <a:bodyPr/>
                    <a:lstStyle/>
                    <a:p>
                      <a:pPr algn="ctr"/>
                      <a:r>
                        <a:rPr lang="en-US" dirty="0" smtClean="0"/>
                        <a:t>0 (0)</a:t>
                      </a:r>
                      <a:endParaRPr lang="en-US" dirty="0"/>
                    </a:p>
                  </a:txBody>
                  <a:tcPr/>
                </a:tc>
                <a:tc>
                  <a:txBody>
                    <a:bodyPr/>
                    <a:lstStyle/>
                    <a:p>
                      <a:r>
                        <a:rPr lang="en-US" dirty="0" smtClean="0"/>
                        <a:t>—</a:t>
                      </a:r>
                      <a:endParaRPr lang="en-US" dirty="0"/>
                    </a:p>
                  </a:txBody>
                  <a:tcPr/>
                </a:tc>
              </a:tr>
              <a:tr h="370840">
                <a:tc>
                  <a:txBody>
                    <a:bodyPr/>
                    <a:lstStyle/>
                    <a:p>
                      <a:pPr marL="233363" lvl="1" indent="0">
                        <a:tabLst/>
                      </a:pPr>
                      <a:r>
                        <a:rPr lang="en-US" dirty="0" smtClean="0"/>
                        <a:t>Chemotherapy</a:t>
                      </a:r>
                      <a:endParaRPr lang="en-US" dirty="0"/>
                    </a:p>
                  </a:txBody>
                  <a:tcPr/>
                </a:tc>
                <a:tc>
                  <a:txBody>
                    <a:bodyPr/>
                    <a:lstStyle/>
                    <a:p>
                      <a:pPr algn="ctr"/>
                      <a:r>
                        <a:rPr lang="en-US" dirty="0" smtClean="0"/>
                        <a:t>2 (20)</a:t>
                      </a:r>
                      <a:endParaRPr lang="en-US" dirty="0"/>
                    </a:p>
                  </a:txBody>
                  <a:tcPr/>
                </a:tc>
                <a:tc>
                  <a:txBody>
                    <a:bodyPr/>
                    <a:lstStyle/>
                    <a:p>
                      <a:pPr algn="ctr"/>
                      <a:r>
                        <a:rPr lang="en-US" dirty="0" smtClean="0"/>
                        <a:t>9 (19)</a:t>
                      </a:r>
                      <a:endParaRPr lang="en-US" dirty="0"/>
                    </a:p>
                  </a:txBody>
                  <a:tcPr/>
                </a:tc>
                <a:tc>
                  <a:txBody>
                    <a:bodyPr/>
                    <a:lstStyle/>
                    <a:p>
                      <a:r>
                        <a:rPr lang="en-US" dirty="0" smtClean="0"/>
                        <a:t>1.0</a:t>
                      </a:r>
                      <a:endParaRPr lang="en-US" dirty="0"/>
                    </a:p>
                  </a:txBody>
                  <a:tcPr/>
                </a:tc>
              </a:tr>
              <a:tr h="370840">
                <a:tc>
                  <a:txBody>
                    <a:bodyPr/>
                    <a:lstStyle/>
                    <a:p>
                      <a:pPr marL="233363" lvl="1" indent="0">
                        <a:tabLst/>
                      </a:pPr>
                      <a:r>
                        <a:rPr lang="en-US" dirty="0" smtClean="0"/>
                        <a:t>Steroid treatment</a:t>
                      </a:r>
                      <a:endParaRPr lang="en-US" dirty="0"/>
                    </a:p>
                  </a:txBody>
                  <a:tcPr/>
                </a:tc>
                <a:tc>
                  <a:txBody>
                    <a:bodyPr/>
                    <a:lstStyle/>
                    <a:p>
                      <a:pPr algn="ctr"/>
                      <a:r>
                        <a:rPr lang="en-US" dirty="0" smtClean="0"/>
                        <a:t>1 (10)</a:t>
                      </a:r>
                      <a:endParaRPr lang="en-US" dirty="0"/>
                    </a:p>
                  </a:txBody>
                  <a:tcPr/>
                </a:tc>
                <a:tc>
                  <a:txBody>
                    <a:bodyPr/>
                    <a:lstStyle/>
                    <a:p>
                      <a:pPr algn="ctr"/>
                      <a:r>
                        <a:rPr lang="en-US" dirty="0" smtClean="0"/>
                        <a:t>2 (4)</a:t>
                      </a:r>
                      <a:endParaRPr lang="en-US" dirty="0"/>
                    </a:p>
                  </a:txBody>
                  <a:tcPr/>
                </a:tc>
                <a:tc>
                  <a:txBody>
                    <a:bodyPr/>
                    <a:lstStyle/>
                    <a:p>
                      <a:r>
                        <a:rPr lang="en-US" dirty="0" smtClean="0"/>
                        <a:t>0.44</a:t>
                      </a:r>
                      <a:endParaRPr lang="en-US" dirty="0"/>
                    </a:p>
                  </a:txBody>
                  <a:tcPr/>
                </a:tc>
              </a:tr>
              <a:tr h="370840">
                <a:tc>
                  <a:txBody>
                    <a:bodyPr/>
                    <a:lstStyle/>
                    <a:p>
                      <a:pPr marL="233363" lvl="1" indent="0">
                        <a:tabLst/>
                      </a:pPr>
                      <a:r>
                        <a:rPr lang="en-US" dirty="0" smtClean="0"/>
                        <a:t>Other</a:t>
                      </a:r>
                      <a:endParaRPr lang="en-US" dirty="0"/>
                    </a:p>
                  </a:txBody>
                  <a:tcPr/>
                </a:tc>
                <a:tc>
                  <a:txBody>
                    <a:bodyPr/>
                    <a:lstStyle/>
                    <a:p>
                      <a:pPr algn="ctr"/>
                      <a:r>
                        <a:rPr lang="en-US" dirty="0" smtClean="0"/>
                        <a:t>3 (30)</a:t>
                      </a:r>
                      <a:endParaRPr lang="en-US" dirty="0"/>
                    </a:p>
                  </a:txBody>
                  <a:tcPr/>
                </a:tc>
                <a:tc>
                  <a:txBody>
                    <a:bodyPr/>
                    <a:lstStyle/>
                    <a:p>
                      <a:pPr algn="ctr"/>
                      <a:r>
                        <a:rPr lang="en-US" dirty="0" smtClean="0"/>
                        <a:t>8 (17)</a:t>
                      </a:r>
                      <a:endParaRPr lang="en-US" dirty="0"/>
                    </a:p>
                  </a:txBody>
                  <a:tcPr/>
                </a:tc>
                <a:tc>
                  <a:txBody>
                    <a:bodyPr/>
                    <a:lstStyle/>
                    <a:p>
                      <a:r>
                        <a:rPr lang="en-US" dirty="0" smtClean="0"/>
                        <a:t>0.38</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0D81DFDE-2423-0349-A865-C78464D2C37E}" type="slidenum">
              <a:rPr lang="en-US" smtClean="0"/>
              <a:pPr/>
              <a:t>12</a:t>
            </a:fld>
            <a:endParaRPr lang="en-US"/>
          </a:p>
        </p:txBody>
      </p:sp>
    </p:spTree>
    <p:extLst>
      <p:ext uri="{BB962C8B-B14F-4D97-AF65-F5344CB8AC3E}">
        <p14:creationId xmlns:p14="http://schemas.microsoft.com/office/powerpoint/2010/main" val="1095474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Case Characteristics (n = 10)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952366"/>
              </p:ext>
            </p:extLst>
          </p:nvPr>
        </p:nvGraphicFramePr>
        <p:xfrm>
          <a:off x="457200" y="1106488"/>
          <a:ext cx="8229599" cy="5593585"/>
        </p:xfrm>
        <a:graphic>
          <a:graphicData uri="http://schemas.openxmlformats.org/drawingml/2006/table">
            <a:tbl>
              <a:tblPr firstRow="1" bandRow="1">
                <a:tableStyleId>{5C22544A-7EE6-4342-B048-85BDC9FD1C3A}</a:tableStyleId>
              </a:tblPr>
              <a:tblGrid>
                <a:gridCol w="637309"/>
                <a:gridCol w="637309"/>
                <a:gridCol w="637309"/>
                <a:gridCol w="637309"/>
                <a:gridCol w="637309"/>
                <a:gridCol w="637309"/>
                <a:gridCol w="637309"/>
                <a:gridCol w="637309"/>
                <a:gridCol w="637309"/>
                <a:gridCol w="637309"/>
                <a:gridCol w="637309"/>
                <a:gridCol w="1219200"/>
              </a:tblGrid>
              <a:tr h="1142997">
                <a:tc>
                  <a:txBody>
                    <a:bodyPr/>
                    <a:lstStyle/>
                    <a:p>
                      <a:pPr algn="just" fontAlgn="b"/>
                      <a:r>
                        <a:rPr lang="en-US" sz="1600" b="1" i="0" u="none" strike="noStrike" dirty="0" smtClean="0">
                          <a:solidFill>
                            <a:srgbClr val="000000"/>
                          </a:solidFill>
                          <a:effectLst/>
                          <a:latin typeface="Calibri" charset="0"/>
                        </a:rPr>
                        <a:t>HCU</a:t>
                      </a:r>
                      <a:r>
                        <a:rPr lang="en-US" sz="1600" b="1" i="0" u="none" strike="noStrike" baseline="0" dirty="0" smtClean="0">
                          <a:solidFill>
                            <a:srgbClr val="000000"/>
                          </a:solidFill>
                          <a:effectLst/>
                          <a:latin typeface="Calibri" charset="0"/>
                        </a:rPr>
                        <a:t> Exp.</a:t>
                      </a:r>
                    </a:p>
                    <a:p>
                      <a:pPr algn="just" fontAlgn="b"/>
                      <a:r>
                        <a:rPr lang="en-US" sz="1600" b="1" i="0" u="none" strike="noStrike" baseline="0" dirty="0" smtClean="0">
                          <a:solidFill>
                            <a:srgbClr val="000000"/>
                          </a:solidFill>
                          <a:effectLst/>
                          <a:latin typeface="Calibri" charset="0"/>
                        </a:rPr>
                        <a:t>&gt; 5 hours</a:t>
                      </a: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CPB</a:t>
                      </a:r>
                      <a:r>
                        <a:rPr lang="en-US" sz="1600" b="1" i="0" u="none" strike="noStrike" baseline="0" dirty="0" smtClean="0">
                          <a:solidFill>
                            <a:srgbClr val="000000"/>
                          </a:solidFill>
                          <a:effectLst/>
                          <a:latin typeface="Calibri" charset="0"/>
                        </a:rPr>
                        <a:t> Time</a:t>
                      </a:r>
                      <a:endParaRPr lang="en-US" sz="1600" b="1" i="0" u="none" strike="noStrike" dirty="0" smtClean="0">
                        <a:solidFill>
                          <a:srgbClr val="000000"/>
                        </a:solidFill>
                        <a:effectLst/>
                        <a:latin typeface="Calibri" charset="0"/>
                      </a:endParaRPr>
                    </a:p>
                    <a:p>
                      <a:pPr algn="just" fontAlgn="b"/>
                      <a:r>
                        <a:rPr lang="en-US" sz="1600" b="1" i="0" u="none" strike="noStrike" baseline="0" dirty="0" smtClean="0">
                          <a:solidFill>
                            <a:srgbClr val="000000"/>
                          </a:solidFill>
                          <a:effectLst/>
                          <a:latin typeface="Calibri" charset="0"/>
                        </a:rPr>
                        <a:t>&gt; 2 hours</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Impaired</a:t>
                      </a:r>
                      <a:endParaRPr lang="en-US" sz="1600" b="1" i="0" u="none" strike="noStrike" baseline="0" dirty="0" smtClean="0">
                        <a:solidFill>
                          <a:srgbClr val="000000"/>
                        </a:solidFill>
                        <a:effectLst/>
                        <a:latin typeface="Calibri" charset="0"/>
                      </a:endParaRPr>
                    </a:p>
                    <a:p>
                      <a:pPr algn="just" fontAlgn="b"/>
                      <a:r>
                        <a:rPr lang="en-US" sz="1600" b="1" i="0" u="none" strike="noStrike" baseline="0" dirty="0" smtClean="0">
                          <a:solidFill>
                            <a:srgbClr val="000000"/>
                          </a:solidFill>
                          <a:effectLst/>
                          <a:latin typeface="Calibri" charset="0"/>
                        </a:rPr>
                        <a:t>Immune </a:t>
                      </a:r>
                      <a:r>
                        <a:rPr lang="en-US" sz="1600" b="1" i="0" u="none" strike="noStrike" baseline="0" dirty="0" err="1" smtClean="0">
                          <a:solidFill>
                            <a:srgbClr val="000000"/>
                          </a:solidFill>
                          <a:effectLst/>
                          <a:latin typeface="Calibri" charset="0"/>
                        </a:rPr>
                        <a:t>Fx</a:t>
                      </a:r>
                      <a:r>
                        <a:rPr lang="en-US" sz="1600" b="1" i="0" u="none" strike="noStrike" baseline="0" dirty="0" smtClean="0">
                          <a:solidFill>
                            <a:srgbClr val="000000"/>
                          </a:solidFill>
                          <a:effectLst/>
                          <a:latin typeface="Calibri" charset="0"/>
                        </a:rPr>
                        <a:t>.</a:t>
                      </a: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CV</a:t>
                      </a:r>
                    </a:p>
                    <a:p>
                      <a:pPr algn="just" fontAlgn="b"/>
                      <a:r>
                        <a:rPr lang="en-US" sz="1600" b="1" i="0" u="none" strike="noStrike" dirty="0" smtClean="0">
                          <a:solidFill>
                            <a:srgbClr val="000000"/>
                          </a:solidFill>
                          <a:effectLst/>
                          <a:latin typeface="Calibri" charset="0"/>
                        </a:rPr>
                        <a:t>Implant</a:t>
                      </a:r>
                      <a:endParaRPr lang="en-US" sz="1600" b="1" i="0" u="none" strike="noStrike" dirty="0">
                        <a:solidFill>
                          <a:srgbClr val="000000"/>
                        </a:solidFill>
                        <a:effectLst/>
                        <a:latin typeface="Calibri" charset="0"/>
                      </a:endParaRPr>
                    </a:p>
                  </a:txBody>
                  <a:tcPr marL="9144" marR="12700" marT="12700" vert="vert270" anchor="ctr">
                    <a:lnR w="76200" cap="flat" cmpd="sng" algn="ctr">
                      <a:solidFill>
                        <a:schemeClr val="bg1">
                          <a:lumMod val="65000"/>
                        </a:schemeClr>
                      </a:solidFill>
                      <a:prstDash val="solid"/>
                      <a:round/>
                      <a:headEnd type="none" w="med" len="med"/>
                      <a:tailEnd type="none" w="med" len="med"/>
                    </a:lnR>
                  </a:tcPr>
                </a:tc>
                <a:tc>
                  <a:txBody>
                    <a:bodyPr/>
                    <a:lstStyle/>
                    <a:p>
                      <a:pPr algn="just" fontAlgn="b"/>
                      <a:r>
                        <a:rPr lang="en-US" sz="1600" b="1" i="0" u="none" strike="noStrike" dirty="0" smtClean="0">
                          <a:solidFill>
                            <a:srgbClr val="000000"/>
                          </a:solidFill>
                          <a:effectLst/>
                          <a:latin typeface="Calibri" charset="0"/>
                        </a:rPr>
                        <a:t>Pleural</a:t>
                      </a:r>
                    </a:p>
                    <a:p>
                      <a:pPr algn="just" fontAlgn="b"/>
                      <a:r>
                        <a:rPr lang="en-US" sz="1600" b="1" i="0" u="none" strike="noStrike" dirty="0" smtClean="0">
                          <a:solidFill>
                            <a:srgbClr val="000000"/>
                          </a:solidFill>
                          <a:effectLst/>
                          <a:latin typeface="Calibri" charset="0"/>
                        </a:rPr>
                        <a:t>Fluid</a:t>
                      </a:r>
                      <a:endParaRPr lang="en-US" sz="1600" b="1" i="0" u="none" strike="noStrike" dirty="0">
                        <a:solidFill>
                          <a:srgbClr val="000000"/>
                        </a:solidFill>
                        <a:effectLst/>
                        <a:latin typeface="Calibri" charset="0"/>
                      </a:endParaRPr>
                    </a:p>
                  </a:txBody>
                  <a:tcPr marL="9144" marR="12700" marT="12700" vert="vert270" anchor="ctr">
                    <a:lnL w="76200" cap="flat" cmpd="sng" algn="ctr">
                      <a:solidFill>
                        <a:schemeClr val="bg1">
                          <a:lumMod val="65000"/>
                        </a:schemeClr>
                      </a:solidFill>
                      <a:prstDash val="solid"/>
                      <a:round/>
                      <a:headEnd type="none" w="med" len="med"/>
                      <a:tailEnd type="none" w="med" len="med"/>
                    </a:lnL>
                  </a:tcPr>
                </a:tc>
                <a:tc>
                  <a:txBody>
                    <a:bodyPr/>
                    <a:lstStyle/>
                    <a:p>
                      <a:pPr algn="just" fontAlgn="b"/>
                      <a:r>
                        <a:rPr lang="en-US" sz="1600" b="1" i="0" u="none" strike="noStrike" dirty="0" smtClean="0">
                          <a:solidFill>
                            <a:srgbClr val="000000"/>
                          </a:solidFill>
                          <a:effectLst/>
                          <a:latin typeface="Calibri" charset="0"/>
                        </a:rPr>
                        <a:t>Blood</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a:solidFill>
                            <a:srgbClr val="000000"/>
                          </a:solidFill>
                          <a:effectLst/>
                          <a:latin typeface="Calibri" charset="0"/>
                        </a:rPr>
                        <a:t>Spleen</a:t>
                      </a:r>
                    </a:p>
                  </a:txBody>
                  <a:tcPr marL="9144" marR="12700" marT="12700" vert="vert270" anchor="ctr"/>
                </a:tc>
                <a:tc>
                  <a:txBody>
                    <a:bodyPr/>
                    <a:lstStyle/>
                    <a:p>
                      <a:pPr algn="just" fontAlgn="b"/>
                      <a:r>
                        <a:rPr lang="en-US" sz="1600" b="1" i="0" u="none" strike="noStrike" dirty="0">
                          <a:solidFill>
                            <a:srgbClr val="000000"/>
                          </a:solidFill>
                          <a:effectLst/>
                          <a:latin typeface="Calibri" charset="0"/>
                        </a:rPr>
                        <a:t>Liver</a:t>
                      </a: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Bone</a:t>
                      </a:r>
                    </a:p>
                    <a:p>
                      <a:pPr algn="just" fontAlgn="b"/>
                      <a:r>
                        <a:rPr lang="en-US" sz="1600" b="1" i="0" u="none" strike="noStrike" dirty="0" smtClean="0">
                          <a:solidFill>
                            <a:srgbClr val="000000"/>
                          </a:solidFill>
                          <a:effectLst/>
                          <a:latin typeface="Calibri" charset="0"/>
                        </a:rPr>
                        <a:t>Marrow</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a:solidFill>
                            <a:srgbClr val="000000"/>
                          </a:solidFill>
                          <a:effectLst/>
                          <a:latin typeface="Calibri" charset="0"/>
                        </a:rPr>
                        <a:t>Deep </a:t>
                      </a:r>
                      <a:r>
                        <a:rPr lang="en-US" sz="1600" b="1" i="0" u="none" strike="noStrike" dirty="0" smtClean="0">
                          <a:solidFill>
                            <a:srgbClr val="000000"/>
                          </a:solidFill>
                          <a:effectLst/>
                          <a:latin typeface="Calibri" charset="0"/>
                        </a:rPr>
                        <a:t>Sternal</a:t>
                      </a:r>
                    </a:p>
                    <a:p>
                      <a:pPr algn="just" fontAlgn="b"/>
                      <a:r>
                        <a:rPr lang="en-US" sz="1600" b="1" i="0" u="none" strike="noStrike" dirty="0" smtClean="0">
                          <a:solidFill>
                            <a:srgbClr val="000000"/>
                          </a:solidFill>
                          <a:effectLst/>
                          <a:latin typeface="Calibri" charset="0"/>
                        </a:rPr>
                        <a:t>wound</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Deep</a:t>
                      </a:r>
                    </a:p>
                    <a:p>
                      <a:pPr algn="just" fontAlgn="b"/>
                      <a:r>
                        <a:rPr lang="en-US" sz="1600" b="1" i="0" u="none" strike="noStrike" dirty="0" smtClean="0">
                          <a:solidFill>
                            <a:srgbClr val="000000"/>
                          </a:solidFill>
                          <a:effectLst/>
                          <a:latin typeface="Calibri" charset="0"/>
                        </a:rPr>
                        <a:t>Abscess</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NTM</a:t>
                      </a:r>
                    </a:p>
                    <a:p>
                      <a:pPr algn="just" fontAlgn="b"/>
                      <a:r>
                        <a:rPr lang="en-US" sz="1600" b="1" i="0" u="none" strike="noStrike" dirty="0" smtClean="0">
                          <a:solidFill>
                            <a:srgbClr val="000000"/>
                          </a:solidFill>
                          <a:effectLst/>
                          <a:latin typeface="Calibri" charset="0"/>
                        </a:rPr>
                        <a:t>Organism</a:t>
                      </a:r>
                      <a:endParaRPr lang="en-US" sz="1600" b="1" i="0" u="none" strike="noStrike" dirty="0">
                        <a:solidFill>
                          <a:srgbClr val="000000"/>
                        </a:solidFill>
                        <a:effectLst/>
                        <a:latin typeface="Calibri" charset="0"/>
                      </a:endParaRPr>
                    </a:p>
                  </a:txBody>
                  <a:tcPr marL="9144" marR="12700" marT="12700" vert="vert270" anchor="ct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en-US" sz="1600" b="0" i="1" u="none" strike="noStrike" dirty="0">
                          <a:solidFill>
                            <a:srgbClr val="000000"/>
                          </a:solidFill>
                          <a:effectLst/>
                          <a:latin typeface="Calibri" charset="0"/>
                        </a:rPr>
                        <a:t>M. chimaera</a:t>
                      </a:r>
                    </a:p>
                  </a:txBody>
                  <a:tcPr marL="12700" marR="12700" marT="12700" marB="0" anchor="ct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ru-RU"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en-US" sz="1600" b="0" i="1" u="none" strike="noStrike" dirty="0">
                          <a:solidFill>
                            <a:srgbClr val="000000"/>
                          </a:solidFill>
                          <a:effectLst/>
                          <a:latin typeface="Calibri" charset="0"/>
                        </a:rPr>
                        <a:t>M. chimaera</a:t>
                      </a:r>
                    </a:p>
                  </a:txBody>
                  <a:tcPr marL="12700" marR="12700" marT="12700" marB="0" anchor="ct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tc>
              </a:tr>
              <a:tr h="438912">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en-US" sz="1600" b="0" i="1" u="none" strike="noStrike" dirty="0">
                          <a:solidFill>
                            <a:srgbClr val="000000"/>
                          </a:solidFill>
                          <a:effectLst/>
                          <a:latin typeface="Calibri" charset="0"/>
                        </a:rPr>
                        <a:t>M. chimaera</a:t>
                      </a:r>
                    </a:p>
                  </a:txBody>
                  <a:tcPr marL="12700" marR="12700" marT="12700" marB="0" anchor="ct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tc>
              </a:tr>
              <a:tr h="438912">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tc>
              </a:tr>
              <a:tr h="438912">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r>
                        <a:rPr lang="sk-SK" sz="1600" b="0" i="0" u="none" strike="noStrike" dirty="0" smtClean="0">
                          <a:solidFill>
                            <a:srgbClr val="000000"/>
                          </a:solidFill>
                          <a:effectLst/>
                          <a:latin typeface="Calibri" charset="0"/>
                        </a:rPr>
                        <a:t>NA</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dirty="0">
                          <a:solidFill>
                            <a:srgbClr val="000000"/>
                          </a:solidFill>
                          <a:effectLst/>
                          <a:latin typeface="Calibri" charset="0"/>
                        </a:rPr>
                        <a:t>NTM NOS</a:t>
                      </a:r>
                    </a:p>
                  </a:txBody>
                  <a:tcPr marL="12700" marR="12700" marT="12700" marB="0" anchor="ctr"/>
                </a:tc>
              </a:tr>
              <a:tr h="438912">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r>
                        <a:rPr lang="sk-SK" sz="1600" b="0" i="0" u="none" strike="noStrike" dirty="0" smtClean="0">
                          <a:solidFill>
                            <a:srgbClr val="000000"/>
                          </a:solidFill>
                          <a:effectLst/>
                          <a:latin typeface="Calibri" charset="0"/>
                        </a:rPr>
                        <a:t>NA</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sk-SK" sz="1600" b="0" i="0" u="none" strike="noStrike" dirty="0">
                          <a:solidFill>
                            <a:srgbClr val="000000"/>
                          </a:solidFill>
                          <a:effectLst/>
                          <a:latin typeface="Calibri" charset="0"/>
                        </a:rPr>
                        <a:t> </a:t>
                      </a:r>
                      <a:r>
                        <a:rPr lang="sk-SK" sz="1600" b="0" i="0" u="none" strike="noStrike" dirty="0" smtClean="0">
                          <a:solidFill>
                            <a:srgbClr val="000000"/>
                          </a:solidFill>
                          <a:effectLst/>
                          <a:latin typeface="Calibri" charset="0"/>
                        </a:rPr>
                        <a:t>X</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dirty="0">
                          <a:solidFill>
                            <a:srgbClr val="000000"/>
                          </a:solidFill>
                          <a:effectLst/>
                          <a:latin typeface="Calibri" charset="0"/>
                        </a:rPr>
                        <a:t>Rapid </a:t>
                      </a:r>
                      <a:endParaRPr lang="en-US" sz="1600" b="0" i="0" u="none" strike="noStrike" dirty="0" smtClean="0">
                        <a:solidFill>
                          <a:srgbClr val="000000"/>
                        </a:solidFill>
                        <a:effectLst/>
                        <a:latin typeface="Calibri" charset="0"/>
                      </a:endParaRPr>
                    </a:p>
                    <a:p>
                      <a:pPr algn="ctr" fontAlgn="b"/>
                      <a:r>
                        <a:rPr lang="en-US" sz="1600" b="0" i="0" u="none" strike="noStrike" dirty="0" smtClean="0">
                          <a:solidFill>
                            <a:srgbClr val="000000"/>
                          </a:solidFill>
                          <a:effectLst/>
                          <a:latin typeface="Calibri" charset="0"/>
                        </a:rPr>
                        <a:t>growing </a:t>
                      </a:r>
                      <a:r>
                        <a:rPr lang="en-US" sz="1600" b="0" i="0" u="none" strike="noStrike" dirty="0">
                          <a:solidFill>
                            <a:srgbClr val="000000"/>
                          </a:solidFill>
                          <a:effectLst/>
                          <a:latin typeface="Calibri" charset="0"/>
                        </a:rPr>
                        <a:t>NTM</a:t>
                      </a:r>
                    </a:p>
                  </a:txBody>
                  <a:tcPr marL="12700" marR="12700" marT="12700" marB="0" anchor="ctr"/>
                </a:tc>
              </a:tr>
            </a:tbl>
          </a:graphicData>
        </a:graphic>
      </p:graphicFrame>
      <p:sp>
        <p:nvSpPr>
          <p:cNvPr id="5" name="Slide Number Placeholder 4"/>
          <p:cNvSpPr>
            <a:spLocks noGrp="1"/>
          </p:cNvSpPr>
          <p:nvPr>
            <p:ph type="sldNum" sz="quarter" idx="12"/>
          </p:nvPr>
        </p:nvSpPr>
        <p:spPr/>
        <p:txBody>
          <a:bodyPr/>
          <a:lstStyle/>
          <a:p>
            <a:fld id="{0D81DFDE-2423-0349-A865-C78464D2C37E}" type="slidenum">
              <a:rPr lang="en-US" smtClean="0"/>
              <a:pPr/>
              <a:t>13</a:t>
            </a:fld>
            <a:endParaRPr lang="en-US"/>
          </a:p>
        </p:txBody>
      </p:sp>
    </p:spTree>
    <p:extLst>
      <p:ext uri="{BB962C8B-B14F-4D97-AF65-F5344CB8AC3E}">
        <p14:creationId xmlns:p14="http://schemas.microsoft.com/office/powerpoint/2010/main" val="1553291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Case </a:t>
            </a:r>
            <a:r>
              <a:rPr lang="en-US" dirty="0" smtClean="0"/>
              <a:t>Characteristics (n = 10)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4780835"/>
              </p:ext>
            </p:extLst>
          </p:nvPr>
        </p:nvGraphicFramePr>
        <p:xfrm>
          <a:off x="457200" y="1106488"/>
          <a:ext cx="8229599" cy="5593585"/>
        </p:xfrm>
        <a:graphic>
          <a:graphicData uri="http://schemas.openxmlformats.org/drawingml/2006/table">
            <a:tbl>
              <a:tblPr firstRow="1" bandRow="1">
                <a:tableStyleId>{5C22544A-7EE6-4342-B048-85BDC9FD1C3A}</a:tableStyleId>
              </a:tblPr>
              <a:tblGrid>
                <a:gridCol w="637309"/>
                <a:gridCol w="637309"/>
                <a:gridCol w="637309"/>
                <a:gridCol w="637309"/>
                <a:gridCol w="637309"/>
                <a:gridCol w="637309"/>
                <a:gridCol w="637309"/>
                <a:gridCol w="637309"/>
                <a:gridCol w="637309"/>
                <a:gridCol w="637309"/>
                <a:gridCol w="637309"/>
                <a:gridCol w="1219200"/>
              </a:tblGrid>
              <a:tr h="1142997">
                <a:tc>
                  <a:txBody>
                    <a:bodyPr/>
                    <a:lstStyle/>
                    <a:p>
                      <a:pPr algn="just" fontAlgn="b"/>
                      <a:r>
                        <a:rPr lang="en-US" sz="1600" b="1" i="0" u="none" strike="noStrike" dirty="0" smtClean="0">
                          <a:solidFill>
                            <a:srgbClr val="000000"/>
                          </a:solidFill>
                          <a:effectLst/>
                          <a:latin typeface="Calibri" charset="0"/>
                        </a:rPr>
                        <a:t>HCU</a:t>
                      </a:r>
                      <a:r>
                        <a:rPr lang="en-US" sz="1600" b="1" i="0" u="none" strike="noStrike" baseline="0" dirty="0" smtClean="0">
                          <a:solidFill>
                            <a:srgbClr val="000000"/>
                          </a:solidFill>
                          <a:effectLst/>
                          <a:latin typeface="Calibri" charset="0"/>
                        </a:rPr>
                        <a:t> Exp.</a:t>
                      </a:r>
                    </a:p>
                    <a:p>
                      <a:pPr algn="just" fontAlgn="b"/>
                      <a:r>
                        <a:rPr lang="en-US" sz="1600" b="1" i="0" u="none" strike="noStrike" baseline="0" dirty="0" smtClean="0">
                          <a:solidFill>
                            <a:srgbClr val="000000"/>
                          </a:solidFill>
                          <a:effectLst/>
                          <a:latin typeface="Calibri" charset="0"/>
                        </a:rPr>
                        <a:t>&gt; 5 hours</a:t>
                      </a: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CPB</a:t>
                      </a:r>
                      <a:r>
                        <a:rPr lang="en-US" sz="1600" b="1" i="0" u="none" strike="noStrike" baseline="0" dirty="0" smtClean="0">
                          <a:solidFill>
                            <a:srgbClr val="000000"/>
                          </a:solidFill>
                          <a:effectLst/>
                          <a:latin typeface="Calibri" charset="0"/>
                        </a:rPr>
                        <a:t> Time</a:t>
                      </a:r>
                      <a:endParaRPr lang="en-US" sz="1600" b="1" i="0" u="none" strike="noStrike" dirty="0" smtClean="0">
                        <a:solidFill>
                          <a:srgbClr val="000000"/>
                        </a:solidFill>
                        <a:effectLst/>
                        <a:latin typeface="Calibri" charset="0"/>
                      </a:endParaRPr>
                    </a:p>
                    <a:p>
                      <a:pPr algn="just" fontAlgn="b"/>
                      <a:r>
                        <a:rPr lang="en-US" sz="1600" b="1" i="0" u="none" strike="noStrike" baseline="0" dirty="0" smtClean="0">
                          <a:solidFill>
                            <a:srgbClr val="000000"/>
                          </a:solidFill>
                          <a:effectLst/>
                          <a:latin typeface="Calibri" charset="0"/>
                        </a:rPr>
                        <a:t>&gt; 2 hours</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Impaired</a:t>
                      </a:r>
                      <a:endParaRPr lang="en-US" sz="1600" b="1" i="0" u="none" strike="noStrike" baseline="0" dirty="0" smtClean="0">
                        <a:solidFill>
                          <a:srgbClr val="000000"/>
                        </a:solidFill>
                        <a:effectLst/>
                        <a:latin typeface="Calibri" charset="0"/>
                      </a:endParaRPr>
                    </a:p>
                    <a:p>
                      <a:pPr algn="just" fontAlgn="b"/>
                      <a:r>
                        <a:rPr lang="en-US" sz="1600" b="1" i="0" u="none" strike="noStrike" baseline="0" dirty="0" smtClean="0">
                          <a:solidFill>
                            <a:srgbClr val="000000"/>
                          </a:solidFill>
                          <a:effectLst/>
                          <a:latin typeface="Calibri" charset="0"/>
                        </a:rPr>
                        <a:t>Immune </a:t>
                      </a:r>
                      <a:r>
                        <a:rPr lang="en-US" sz="1600" b="1" i="0" u="none" strike="noStrike" baseline="0" dirty="0" err="1" smtClean="0">
                          <a:solidFill>
                            <a:srgbClr val="000000"/>
                          </a:solidFill>
                          <a:effectLst/>
                          <a:latin typeface="Calibri" charset="0"/>
                        </a:rPr>
                        <a:t>Fx</a:t>
                      </a:r>
                      <a:r>
                        <a:rPr lang="en-US" sz="1600" b="1" i="0" u="none" strike="noStrike" baseline="0" dirty="0" smtClean="0">
                          <a:solidFill>
                            <a:srgbClr val="000000"/>
                          </a:solidFill>
                          <a:effectLst/>
                          <a:latin typeface="Calibri" charset="0"/>
                        </a:rPr>
                        <a:t>.</a:t>
                      </a: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CV</a:t>
                      </a:r>
                    </a:p>
                    <a:p>
                      <a:pPr algn="just" fontAlgn="b"/>
                      <a:r>
                        <a:rPr lang="en-US" sz="1600" b="1" i="0" u="none" strike="noStrike" dirty="0" smtClean="0">
                          <a:solidFill>
                            <a:srgbClr val="000000"/>
                          </a:solidFill>
                          <a:effectLst/>
                          <a:latin typeface="Calibri" charset="0"/>
                        </a:rPr>
                        <a:t>Implant</a:t>
                      </a:r>
                      <a:endParaRPr lang="en-US" sz="1600" b="1" i="0" u="none" strike="noStrike" dirty="0">
                        <a:solidFill>
                          <a:srgbClr val="000000"/>
                        </a:solidFill>
                        <a:effectLst/>
                        <a:latin typeface="Calibri" charset="0"/>
                      </a:endParaRPr>
                    </a:p>
                  </a:txBody>
                  <a:tcPr marL="9144" marR="12700" marT="12700" vert="vert270" anchor="ctr">
                    <a:lnR w="76200" cap="flat" cmpd="sng" algn="ctr">
                      <a:solidFill>
                        <a:schemeClr val="bg1">
                          <a:lumMod val="65000"/>
                        </a:schemeClr>
                      </a:solidFill>
                      <a:prstDash val="solid"/>
                      <a:round/>
                      <a:headEnd type="none" w="med" len="med"/>
                      <a:tailEnd type="none" w="med" len="med"/>
                    </a:lnR>
                  </a:tcPr>
                </a:tc>
                <a:tc>
                  <a:txBody>
                    <a:bodyPr/>
                    <a:lstStyle/>
                    <a:p>
                      <a:pPr algn="just" fontAlgn="b"/>
                      <a:r>
                        <a:rPr lang="en-US" sz="1600" b="1" i="0" u="none" strike="noStrike" dirty="0" smtClean="0">
                          <a:solidFill>
                            <a:srgbClr val="000000"/>
                          </a:solidFill>
                          <a:effectLst/>
                          <a:latin typeface="Calibri" charset="0"/>
                        </a:rPr>
                        <a:t>Pleural</a:t>
                      </a:r>
                    </a:p>
                    <a:p>
                      <a:pPr algn="just" fontAlgn="b"/>
                      <a:r>
                        <a:rPr lang="en-US" sz="1600" b="1" i="0" u="none" strike="noStrike" dirty="0" smtClean="0">
                          <a:solidFill>
                            <a:srgbClr val="000000"/>
                          </a:solidFill>
                          <a:effectLst/>
                          <a:latin typeface="Calibri" charset="0"/>
                        </a:rPr>
                        <a:t>Fluid</a:t>
                      </a:r>
                      <a:endParaRPr lang="en-US" sz="1600" b="1" i="0" u="none" strike="noStrike" dirty="0">
                        <a:solidFill>
                          <a:srgbClr val="000000"/>
                        </a:solidFill>
                        <a:effectLst/>
                        <a:latin typeface="Calibri" charset="0"/>
                      </a:endParaRPr>
                    </a:p>
                  </a:txBody>
                  <a:tcPr marL="9144" marR="12700" marT="12700" vert="vert270" anchor="ctr">
                    <a:lnL w="76200" cap="flat" cmpd="sng" algn="ctr">
                      <a:solidFill>
                        <a:schemeClr val="bg1">
                          <a:lumMod val="65000"/>
                        </a:schemeClr>
                      </a:solidFill>
                      <a:prstDash val="solid"/>
                      <a:round/>
                      <a:headEnd type="none" w="med" len="med"/>
                      <a:tailEnd type="none" w="med" len="med"/>
                    </a:lnL>
                  </a:tcPr>
                </a:tc>
                <a:tc>
                  <a:txBody>
                    <a:bodyPr/>
                    <a:lstStyle/>
                    <a:p>
                      <a:pPr algn="just" fontAlgn="b"/>
                      <a:r>
                        <a:rPr lang="en-US" sz="1600" b="1" i="0" u="none" strike="noStrike" dirty="0" smtClean="0">
                          <a:solidFill>
                            <a:srgbClr val="000000"/>
                          </a:solidFill>
                          <a:effectLst/>
                          <a:latin typeface="Calibri" charset="0"/>
                        </a:rPr>
                        <a:t>Blood</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a:solidFill>
                            <a:srgbClr val="000000"/>
                          </a:solidFill>
                          <a:effectLst/>
                          <a:latin typeface="Calibri" charset="0"/>
                        </a:rPr>
                        <a:t>Spleen</a:t>
                      </a:r>
                    </a:p>
                  </a:txBody>
                  <a:tcPr marL="9144" marR="12700" marT="12700" vert="vert270" anchor="ctr"/>
                </a:tc>
                <a:tc>
                  <a:txBody>
                    <a:bodyPr/>
                    <a:lstStyle/>
                    <a:p>
                      <a:pPr algn="just" fontAlgn="b"/>
                      <a:r>
                        <a:rPr lang="en-US" sz="1600" b="1" i="0" u="none" strike="noStrike" dirty="0">
                          <a:solidFill>
                            <a:srgbClr val="000000"/>
                          </a:solidFill>
                          <a:effectLst/>
                          <a:latin typeface="Calibri" charset="0"/>
                        </a:rPr>
                        <a:t>Liver</a:t>
                      </a: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Bone</a:t>
                      </a:r>
                    </a:p>
                    <a:p>
                      <a:pPr algn="just" fontAlgn="b"/>
                      <a:r>
                        <a:rPr lang="en-US" sz="1600" b="1" i="0" u="none" strike="noStrike" dirty="0" smtClean="0">
                          <a:solidFill>
                            <a:srgbClr val="000000"/>
                          </a:solidFill>
                          <a:effectLst/>
                          <a:latin typeface="Calibri" charset="0"/>
                        </a:rPr>
                        <a:t>Marrow</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a:solidFill>
                            <a:srgbClr val="000000"/>
                          </a:solidFill>
                          <a:effectLst/>
                          <a:latin typeface="Calibri" charset="0"/>
                        </a:rPr>
                        <a:t>Deep </a:t>
                      </a:r>
                      <a:r>
                        <a:rPr lang="en-US" sz="1600" b="1" i="0" u="none" strike="noStrike" dirty="0" smtClean="0">
                          <a:solidFill>
                            <a:srgbClr val="000000"/>
                          </a:solidFill>
                          <a:effectLst/>
                          <a:latin typeface="Calibri" charset="0"/>
                        </a:rPr>
                        <a:t>Sternal</a:t>
                      </a:r>
                    </a:p>
                    <a:p>
                      <a:pPr algn="just" fontAlgn="b"/>
                      <a:r>
                        <a:rPr lang="en-US" sz="1600" b="1" i="0" u="none" strike="noStrike" dirty="0" smtClean="0">
                          <a:solidFill>
                            <a:srgbClr val="000000"/>
                          </a:solidFill>
                          <a:effectLst/>
                          <a:latin typeface="Calibri" charset="0"/>
                        </a:rPr>
                        <a:t>wound</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Deep</a:t>
                      </a:r>
                    </a:p>
                    <a:p>
                      <a:pPr algn="just" fontAlgn="b"/>
                      <a:r>
                        <a:rPr lang="en-US" sz="1600" b="1" i="0" u="none" strike="noStrike" dirty="0" smtClean="0">
                          <a:solidFill>
                            <a:srgbClr val="000000"/>
                          </a:solidFill>
                          <a:effectLst/>
                          <a:latin typeface="Calibri" charset="0"/>
                        </a:rPr>
                        <a:t>Abscess</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NTM</a:t>
                      </a:r>
                    </a:p>
                    <a:p>
                      <a:pPr algn="just" fontAlgn="b"/>
                      <a:r>
                        <a:rPr lang="en-US" sz="1600" b="1" i="0" u="none" strike="noStrike" dirty="0" smtClean="0">
                          <a:solidFill>
                            <a:srgbClr val="000000"/>
                          </a:solidFill>
                          <a:effectLst/>
                          <a:latin typeface="Calibri" charset="0"/>
                        </a:rPr>
                        <a:t>Organism</a:t>
                      </a:r>
                      <a:endParaRPr lang="en-US" sz="1600" b="1" i="0" u="none" strike="noStrike" dirty="0">
                        <a:solidFill>
                          <a:srgbClr val="000000"/>
                        </a:solidFill>
                        <a:effectLst/>
                        <a:latin typeface="Calibri" charset="0"/>
                      </a:endParaRPr>
                    </a:p>
                  </a:txBody>
                  <a:tcPr marL="9144" marR="12700" marT="12700" vert="vert270" anchor="ct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en-US" sz="1600" b="0" i="0" u="none" strike="noStrike">
                          <a:solidFill>
                            <a:srgbClr val="000000"/>
                          </a:solidFill>
                          <a:effectLst/>
                          <a:latin typeface="Calibri" charset="0"/>
                        </a:rPr>
                        <a:t>X</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en-US" sz="1600" b="0" i="1" u="none" strike="noStrike" dirty="0">
                          <a:solidFill>
                            <a:srgbClr val="000000"/>
                          </a:solidFill>
                          <a:effectLst/>
                          <a:latin typeface="Calibri" charset="0"/>
                        </a:rPr>
                        <a:t>M. chimaera</a:t>
                      </a:r>
                    </a:p>
                  </a:txBody>
                  <a:tcPr marL="12700" marR="12700" marT="12700" marB="0" anchor="ct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ru-RU"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en-US" sz="1600" b="0" i="1" u="none" strike="noStrike" dirty="0">
                          <a:solidFill>
                            <a:srgbClr val="000000"/>
                          </a:solidFill>
                          <a:effectLst/>
                          <a:latin typeface="Calibri" charset="0"/>
                        </a:rPr>
                        <a:t>M. chimaera</a:t>
                      </a:r>
                    </a:p>
                  </a:txBody>
                  <a:tcPr marL="12700" marR="12700" marT="12700" marB="0" anchor="ct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tc>
              </a:tr>
              <a:tr h="438912">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en-US" sz="1600" b="0" i="1" u="none" strike="noStrike" dirty="0">
                          <a:solidFill>
                            <a:srgbClr val="000000"/>
                          </a:solidFill>
                          <a:effectLst/>
                          <a:latin typeface="Calibri" charset="0"/>
                        </a:rPr>
                        <a:t>M. chimaera</a:t>
                      </a:r>
                    </a:p>
                  </a:txBody>
                  <a:tcPr marL="12700" marR="12700" marT="12700" marB="0" anchor="ct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tc>
              </a:tr>
              <a:tr h="438912">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lnB w="38100" cap="flat" cmpd="sng" algn="ctr">
                      <a:solidFill>
                        <a:srgbClr val="7030A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lnB w="38100" cap="flat" cmpd="sng" algn="ctr">
                      <a:solidFill>
                        <a:srgbClr val="7030A0"/>
                      </a:solidFill>
                      <a:prstDash val="solid"/>
                      <a:round/>
                      <a:headEnd type="none" w="med" len="med"/>
                      <a:tailEnd type="none" w="med" len="med"/>
                    </a:lnB>
                  </a:tcP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lnB w="38100" cap="flat" cmpd="sng" algn="ctr">
                      <a:solidFill>
                        <a:srgbClr val="7030A0"/>
                      </a:solidFill>
                      <a:prstDash val="solid"/>
                      <a:round/>
                      <a:headEnd type="none" w="med" len="med"/>
                      <a:tailEnd type="none" w="med" len="med"/>
                    </a:lnB>
                  </a:tcP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lnB w="38100" cap="flat" cmpd="sng" algn="ctr">
                      <a:solidFill>
                        <a:srgbClr val="7030A0"/>
                      </a:solidFill>
                      <a:prstDash val="solid"/>
                      <a:round/>
                      <a:headEnd type="none" w="med" len="med"/>
                      <a:tailEnd type="none" w="med" len="med"/>
                    </a:lnB>
                  </a:tcP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lnL w="76200" cap="flat" cmpd="sng" algn="ctr">
                      <a:solidFill>
                        <a:schemeClr val="bg1">
                          <a:lumMod val="65000"/>
                        </a:schemeClr>
                      </a:solidFill>
                      <a:prstDash val="solid"/>
                      <a:round/>
                      <a:headEnd type="none" w="med" len="med"/>
                      <a:tailEnd type="none" w="med" len="med"/>
                    </a:lnL>
                    <a:lnB w="38100" cap="flat" cmpd="sng" algn="ctr">
                      <a:solidFill>
                        <a:srgbClr val="7030A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lnB w="38100" cap="flat" cmpd="sng" algn="ctr">
                      <a:solidFill>
                        <a:srgbClr val="7030A0"/>
                      </a:solidFill>
                      <a:prstDash val="solid"/>
                      <a:round/>
                      <a:headEnd type="none" w="med" len="med"/>
                      <a:tailEnd type="none" w="med" len="med"/>
                    </a:lnB>
                  </a:tcP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lnB w="38100" cap="flat" cmpd="sng" algn="ctr">
                      <a:solidFill>
                        <a:srgbClr val="7030A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lnB w="38100" cap="flat" cmpd="sng" algn="ctr">
                      <a:solidFill>
                        <a:srgbClr val="7030A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lnB w="38100" cap="flat" cmpd="sng" algn="ctr">
                      <a:solidFill>
                        <a:srgbClr val="7030A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charset="0"/>
                        </a:rPr>
                        <a:t>X</a:t>
                      </a:r>
                    </a:p>
                  </a:txBody>
                  <a:tcPr marL="12700" marR="12700" marT="12700" marB="0" anchor="ctr">
                    <a:lnB w="38100" cap="flat" cmpd="sng" algn="ctr">
                      <a:solidFill>
                        <a:srgbClr val="7030A0"/>
                      </a:solidFill>
                      <a:prstDash val="solid"/>
                      <a:round/>
                      <a:headEnd type="none" w="med" len="med"/>
                      <a:tailEnd type="none" w="med" len="med"/>
                    </a:lnB>
                  </a:tcP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lnB w="38100" cap="flat" cmpd="sng" algn="ctr">
                      <a:solidFill>
                        <a:srgbClr val="7030A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lnB w="38100" cap="flat" cmpd="sng" algn="ctr">
                      <a:solidFill>
                        <a:srgbClr val="7030A0"/>
                      </a:solidFill>
                      <a:prstDash val="solid"/>
                      <a:round/>
                      <a:headEnd type="none" w="med" len="med"/>
                      <a:tailEnd type="none" w="med" len="med"/>
                    </a:lnB>
                  </a:tcPr>
                </a:tc>
              </a:tr>
              <a:tr h="438912">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lnL w="38100" cap="flat" cmpd="sng" algn="ctr">
                      <a:solidFill>
                        <a:srgbClr val="7030A0"/>
                      </a:solidFill>
                      <a:prstDash val="solid"/>
                      <a:round/>
                      <a:headEnd type="none" w="med" len="med"/>
                      <a:tailEnd type="none" w="med" len="med"/>
                    </a:lnL>
                    <a:lnT w="38100" cap="flat" cmpd="sng" algn="ctr">
                      <a:solidFill>
                        <a:srgbClr val="7030A0"/>
                      </a:solidFill>
                      <a:prstDash val="solid"/>
                      <a:round/>
                      <a:headEnd type="none" w="med" len="med"/>
                      <a:tailEnd type="none" w="med" len="med"/>
                    </a:lnT>
                  </a:tcPr>
                </a:tc>
                <a:tc>
                  <a:txBody>
                    <a:bodyPr/>
                    <a:lstStyle/>
                    <a:p>
                      <a:pPr algn="ctr" fontAlgn="b"/>
                      <a:r>
                        <a:rPr lang="sk-SK" sz="1600" b="0" i="0" u="none" strike="noStrike" dirty="0">
                          <a:solidFill>
                            <a:srgbClr val="000000"/>
                          </a:solidFill>
                          <a:effectLst/>
                          <a:latin typeface="Calibri" charset="0"/>
                        </a:rPr>
                        <a:t> </a:t>
                      </a:r>
                      <a:r>
                        <a:rPr lang="sk-SK" sz="1600" b="0" i="0" u="none" strike="noStrike" dirty="0" smtClean="0">
                          <a:solidFill>
                            <a:srgbClr val="000000"/>
                          </a:solidFill>
                          <a:effectLst/>
                          <a:latin typeface="Calibri" charset="0"/>
                        </a:rPr>
                        <a:t>NA</a:t>
                      </a:r>
                      <a:endParaRPr lang="sk-SK" sz="1600" b="0" i="0" u="none" strike="noStrike" dirty="0">
                        <a:solidFill>
                          <a:srgbClr val="000000"/>
                        </a:solidFill>
                        <a:effectLst/>
                        <a:latin typeface="Calibri" charset="0"/>
                      </a:endParaRPr>
                    </a:p>
                  </a:txBody>
                  <a:tcPr marL="12700" marR="12700" marT="12700" marB="0" anchor="ctr">
                    <a:lnT w="38100" cap="flat" cmpd="sng" algn="ctr">
                      <a:solidFill>
                        <a:srgbClr val="7030A0"/>
                      </a:solidFill>
                      <a:prstDash val="solid"/>
                      <a:round/>
                      <a:headEnd type="none" w="med" len="med"/>
                      <a:tailEnd type="none" w="med" len="med"/>
                    </a:lnT>
                  </a:tcP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lnT w="38100" cap="flat" cmpd="sng" algn="ctr">
                      <a:solidFill>
                        <a:srgbClr val="7030A0"/>
                      </a:solidFill>
                      <a:prstDash val="solid"/>
                      <a:round/>
                      <a:headEnd type="none" w="med" len="med"/>
                      <a:tailEnd type="none" w="med" len="med"/>
                    </a:lnT>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lnR w="76200" cap="flat" cmpd="sng" algn="ctr">
                      <a:solidFill>
                        <a:schemeClr val="bg1">
                          <a:lumMod val="65000"/>
                        </a:schemeClr>
                      </a:solidFill>
                      <a:prstDash val="solid"/>
                      <a:round/>
                      <a:headEnd type="none" w="med" len="med"/>
                      <a:tailEnd type="none" w="med" len="med"/>
                    </a:lnR>
                    <a:lnT w="38100" cap="flat" cmpd="sng" algn="ctr">
                      <a:solidFill>
                        <a:srgbClr val="7030A0"/>
                      </a:solidFill>
                      <a:prstDash val="solid"/>
                      <a:round/>
                      <a:headEnd type="none" w="med" len="med"/>
                      <a:tailEnd type="none" w="med" len="med"/>
                    </a:lnT>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lnT w="38100" cap="flat" cmpd="sng" algn="ctr">
                      <a:solidFill>
                        <a:srgbClr val="7030A0"/>
                      </a:solidFill>
                      <a:prstDash val="solid"/>
                      <a:round/>
                      <a:headEnd type="none" w="med" len="med"/>
                      <a:tailEnd type="none" w="med" len="med"/>
                    </a:lnT>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T w="38100" cap="flat" cmpd="sng" algn="ctr">
                      <a:solidFill>
                        <a:srgbClr val="7030A0"/>
                      </a:solidFill>
                      <a:prstDash val="solid"/>
                      <a:round/>
                      <a:headEnd type="none" w="med" len="med"/>
                      <a:tailEnd type="none" w="med" len="med"/>
                    </a:lnT>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lnT w="38100" cap="flat" cmpd="sng" algn="ctr">
                      <a:solidFill>
                        <a:srgbClr val="7030A0"/>
                      </a:solidFill>
                      <a:prstDash val="solid"/>
                      <a:round/>
                      <a:headEnd type="none" w="med" len="med"/>
                      <a:tailEnd type="none" w="med" len="med"/>
                    </a:lnT>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lnT w="38100" cap="flat" cmpd="sng" algn="ctr">
                      <a:solidFill>
                        <a:srgbClr val="7030A0"/>
                      </a:solidFill>
                      <a:prstDash val="solid"/>
                      <a:round/>
                      <a:headEnd type="none" w="med" len="med"/>
                      <a:tailEnd type="none" w="med" len="med"/>
                    </a:lnT>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lnT w="38100" cap="flat" cmpd="sng" algn="ctr">
                      <a:solidFill>
                        <a:srgbClr val="7030A0"/>
                      </a:solidFill>
                      <a:prstDash val="solid"/>
                      <a:round/>
                      <a:headEnd type="none" w="med" len="med"/>
                      <a:tailEnd type="none" w="med" len="med"/>
                    </a:lnT>
                  </a:tcPr>
                </a:tc>
                <a:tc>
                  <a:txBody>
                    <a:bodyPr/>
                    <a:lstStyle/>
                    <a:p>
                      <a:pPr algn="ctr" fontAlgn="b"/>
                      <a:r>
                        <a:rPr lang="en-US" sz="1600" b="0" i="0" u="none" strike="noStrike">
                          <a:solidFill>
                            <a:srgbClr val="000000"/>
                          </a:solidFill>
                          <a:effectLst/>
                          <a:latin typeface="Calibri" charset="0"/>
                        </a:rPr>
                        <a:t>X</a:t>
                      </a:r>
                    </a:p>
                  </a:txBody>
                  <a:tcPr marL="12700" marR="12700" marT="12700" marB="0" anchor="ctr">
                    <a:lnT w="38100" cap="flat" cmpd="sng" algn="ctr">
                      <a:solidFill>
                        <a:srgbClr val="7030A0"/>
                      </a:solidFill>
                      <a:prstDash val="solid"/>
                      <a:round/>
                      <a:headEnd type="none" w="med" len="med"/>
                      <a:tailEnd type="none" w="med" len="med"/>
                    </a:lnT>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T w="38100" cap="flat" cmpd="sng" algn="ctr">
                      <a:solidFill>
                        <a:srgbClr val="7030A0"/>
                      </a:solidFill>
                      <a:prstDash val="solid"/>
                      <a:round/>
                      <a:headEnd type="none" w="med" len="med"/>
                      <a:tailEnd type="none" w="med" len="med"/>
                    </a:lnT>
                  </a:tcPr>
                </a:tc>
                <a:tc>
                  <a:txBody>
                    <a:bodyPr/>
                    <a:lstStyle/>
                    <a:p>
                      <a:pPr algn="ctr" fontAlgn="b"/>
                      <a:r>
                        <a:rPr lang="en-US" sz="1600" b="0" i="0" u="none" strike="noStrike" dirty="0">
                          <a:solidFill>
                            <a:srgbClr val="000000"/>
                          </a:solidFill>
                          <a:effectLst/>
                          <a:latin typeface="Calibri" charset="0"/>
                        </a:rPr>
                        <a:t>NTM NOS</a:t>
                      </a:r>
                    </a:p>
                  </a:txBody>
                  <a:tcPr marL="12700" marR="12700" marT="12700" marB="0" anchor="ctr">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tcPr>
                </a:tc>
              </a:tr>
              <a:tr h="438912">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lnL w="38100" cap="flat" cmpd="sng" algn="ctr">
                      <a:solidFill>
                        <a:srgbClr val="7030A0"/>
                      </a:solidFill>
                      <a:prstDash val="solid"/>
                      <a:round/>
                      <a:headEnd type="none" w="med" len="med"/>
                      <a:tailEnd type="none" w="med" len="med"/>
                    </a:lnL>
                    <a:lnB w="38100" cap="flat" cmpd="sng" algn="ctr">
                      <a:solidFill>
                        <a:srgbClr val="7030A0"/>
                      </a:solidFill>
                      <a:prstDash val="solid"/>
                      <a:round/>
                      <a:headEnd type="none" w="med" len="med"/>
                      <a:tailEnd type="none" w="med" len="med"/>
                    </a:lnB>
                  </a:tcPr>
                </a:tc>
                <a:tc>
                  <a:txBody>
                    <a:bodyPr/>
                    <a:lstStyle/>
                    <a:p>
                      <a:pPr algn="ctr" fontAlgn="b"/>
                      <a:r>
                        <a:rPr lang="sk-SK" sz="1600" b="0" i="0" u="none" strike="noStrike" dirty="0">
                          <a:solidFill>
                            <a:srgbClr val="000000"/>
                          </a:solidFill>
                          <a:effectLst/>
                          <a:latin typeface="Calibri" charset="0"/>
                        </a:rPr>
                        <a:t> </a:t>
                      </a:r>
                      <a:r>
                        <a:rPr lang="sk-SK" sz="1600" b="0" i="0" u="none" strike="noStrike" dirty="0" smtClean="0">
                          <a:solidFill>
                            <a:srgbClr val="000000"/>
                          </a:solidFill>
                          <a:effectLst/>
                          <a:latin typeface="Calibri" charset="0"/>
                        </a:rPr>
                        <a:t>NA</a:t>
                      </a:r>
                      <a:endParaRPr lang="sk-SK" sz="1600" b="0" i="0" u="none" strike="noStrike" dirty="0">
                        <a:solidFill>
                          <a:srgbClr val="000000"/>
                        </a:solidFill>
                        <a:effectLst/>
                        <a:latin typeface="Calibri" charset="0"/>
                      </a:endParaRPr>
                    </a:p>
                  </a:txBody>
                  <a:tcPr marL="12700" marR="12700" marT="12700" marB="0" anchor="ctr">
                    <a:lnB w="38100" cap="flat" cmpd="sng" algn="ctr">
                      <a:solidFill>
                        <a:srgbClr val="7030A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B w="38100" cap="flat" cmpd="sng" algn="ctr">
                      <a:solidFill>
                        <a:srgbClr val="7030A0"/>
                      </a:solidFill>
                      <a:prstDash val="solid"/>
                      <a:round/>
                      <a:headEnd type="none" w="med" len="med"/>
                      <a:tailEnd type="none" w="med" len="med"/>
                    </a:lnB>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R w="76200" cap="flat" cmpd="sng" algn="ctr">
                      <a:solidFill>
                        <a:schemeClr val="bg1">
                          <a:lumMod val="65000"/>
                        </a:schemeClr>
                      </a:solidFill>
                      <a:prstDash val="solid"/>
                      <a:round/>
                      <a:headEnd type="none" w="med" len="med"/>
                      <a:tailEnd type="none" w="med" len="med"/>
                    </a:lnR>
                    <a:lnB w="38100" cap="flat" cmpd="sng" algn="ctr">
                      <a:solidFill>
                        <a:srgbClr val="7030A0"/>
                      </a:solidFill>
                      <a:prstDash val="solid"/>
                      <a:round/>
                      <a:headEnd type="none" w="med" len="med"/>
                      <a:tailEnd type="none" w="med" len="med"/>
                    </a:lnB>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lnB w="38100" cap="flat" cmpd="sng" algn="ctr">
                      <a:solidFill>
                        <a:srgbClr val="7030A0"/>
                      </a:solidFill>
                      <a:prstDash val="solid"/>
                      <a:round/>
                      <a:headEnd type="none" w="med" len="med"/>
                      <a:tailEnd type="none" w="med" len="med"/>
                    </a:lnB>
                  </a:tcPr>
                </a:tc>
                <a:tc>
                  <a:txBody>
                    <a:bodyPr/>
                    <a:lstStyle/>
                    <a:p>
                      <a:pPr algn="ctr" fontAlgn="b"/>
                      <a:r>
                        <a:rPr lang="sk-SK" sz="1600" b="0" i="0" u="none" strike="noStrike" dirty="0">
                          <a:solidFill>
                            <a:srgbClr val="000000"/>
                          </a:solidFill>
                          <a:effectLst/>
                          <a:latin typeface="Calibri" charset="0"/>
                        </a:rPr>
                        <a:t> </a:t>
                      </a:r>
                      <a:r>
                        <a:rPr lang="sk-SK" sz="1600" b="0" i="0" u="none" strike="noStrike" dirty="0" smtClean="0">
                          <a:solidFill>
                            <a:srgbClr val="000000"/>
                          </a:solidFill>
                          <a:effectLst/>
                          <a:latin typeface="Calibri" charset="0"/>
                        </a:rPr>
                        <a:t>X</a:t>
                      </a:r>
                      <a:endParaRPr lang="sk-SK" sz="1600" b="0" i="0" u="none" strike="noStrike" dirty="0">
                        <a:solidFill>
                          <a:srgbClr val="000000"/>
                        </a:solidFill>
                        <a:effectLst/>
                        <a:latin typeface="Calibri" charset="0"/>
                      </a:endParaRPr>
                    </a:p>
                  </a:txBody>
                  <a:tcPr marL="12700" marR="12700" marT="12700" marB="0" anchor="ctr">
                    <a:lnB w="38100" cap="flat" cmpd="sng" algn="ctr">
                      <a:solidFill>
                        <a:srgbClr val="7030A0"/>
                      </a:solidFill>
                      <a:prstDash val="solid"/>
                      <a:round/>
                      <a:headEnd type="none" w="med" len="med"/>
                      <a:tailEnd type="none" w="med" len="med"/>
                    </a:lnB>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lnB w="38100" cap="flat" cmpd="sng" algn="ctr">
                      <a:solidFill>
                        <a:srgbClr val="7030A0"/>
                      </a:solidFill>
                      <a:prstDash val="solid"/>
                      <a:round/>
                      <a:headEnd type="none" w="med" len="med"/>
                      <a:tailEnd type="none" w="med" len="med"/>
                    </a:lnB>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lnB w="38100" cap="flat" cmpd="sng" algn="ctr">
                      <a:solidFill>
                        <a:srgbClr val="7030A0"/>
                      </a:solidFill>
                      <a:prstDash val="solid"/>
                      <a:round/>
                      <a:headEnd type="none" w="med" len="med"/>
                      <a:tailEnd type="none" w="med" len="med"/>
                    </a:lnB>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lnB w="38100" cap="flat" cmpd="sng" algn="ctr">
                      <a:solidFill>
                        <a:srgbClr val="7030A0"/>
                      </a:solidFill>
                      <a:prstDash val="solid"/>
                      <a:round/>
                      <a:headEnd type="none" w="med" len="med"/>
                      <a:tailEnd type="none" w="med" len="med"/>
                    </a:lnB>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lnB w="38100" cap="flat" cmpd="sng" algn="ctr">
                      <a:solidFill>
                        <a:srgbClr val="7030A0"/>
                      </a:solidFill>
                      <a:prstDash val="solid"/>
                      <a:round/>
                      <a:headEnd type="none" w="med" len="med"/>
                      <a:tailEnd type="none" w="med" len="med"/>
                    </a:lnB>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B w="38100" cap="flat" cmpd="sng" algn="ctr">
                      <a:solidFill>
                        <a:srgbClr val="7030A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charset="0"/>
                        </a:rPr>
                        <a:t>Rapid </a:t>
                      </a:r>
                      <a:endParaRPr lang="en-US" sz="1600" b="0" i="0" u="none" strike="noStrike" dirty="0" smtClean="0">
                        <a:solidFill>
                          <a:srgbClr val="000000"/>
                        </a:solidFill>
                        <a:effectLst/>
                        <a:latin typeface="Calibri" charset="0"/>
                      </a:endParaRPr>
                    </a:p>
                    <a:p>
                      <a:pPr algn="ctr" fontAlgn="b"/>
                      <a:r>
                        <a:rPr lang="en-US" sz="1600" b="0" i="0" u="none" strike="noStrike" dirty="0" smtClean="0">
                          <a:solidFill>
                            <a:srgbClr val="000000"/>
                          </a:solidFill>
                          <a:effectLst/>
                          <a:latin typeface="Calibri" charset="0"/>
                        </a:rPr>
                        <a:t>growing </a:t>
                      </a:r>
                      <a:r>
                        <a:rPr lang="en-US" sz="1600" b="0" i="0" u="none" strike="noStrike" dirty="0">
                          <a:solidFill>
                            <a:srgbClr val="000000"/>
                          </a:solidFill>
                          <a:effectLst/>
                          <a:latin typeface="Calibri" charset="0"/>
                        </a:rPr>
                        <a:t>NTM</a:t>
                      </a:r>
                    </a:p>
                  </a:txBody>
                  <a:tcPr marL="12700" marR="12700" marT="12700" marB="0" anchor="ctr">
                    <a:lnR w="38100" cap="flat" cmpd="sng" algn="ctr">
                      <a:solidFill>
                        <a:srgbClr val="7030A0"/>
                      </a:solidFill>
                      <a:prstDash val="solid"/>
                      <a:round/>
                      <a:headEnd type="none" w="med" len="med"/>
                      <a:tailEnd type="none" w="med" len="med"/>
                    </a:lnR>
                    <a:lnB w="38100" cap="flat" cmpd="sng" algn="ctr">
                      <a:solidFill>
                        <a:srgbClr val="7030A0"/>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fld id="{0D81DFDE-2423-0349-A865-C78464D2C37E}" type="slidenum">
              <a:rPr lang="en-US" smtClean="0"/>
              <a:pPr/>
              <a:t>14</a:t>
            </a:fld>
            <a:endParaRPr lang="en-US"/>
          </a:p>
        </p:txBody>
      </p:sp>
    </p:spTree>
    <p:extLst>
      <p:ext uri="{BB962C8B-B14F-4D97-AF65-F5344CB8AC3E}">
        <p14:creationId xmlns:p14="http://schemas.microsoft.com/office/powerpoint/2010/main" val="1168193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Case </a:t>
            </a:r>
            <a:r>
              <a:rPr lang="en-US" dirty="0" smtClean="0"/>
              <a:t>Characteristics (n = 10)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2376106"/>
              </p:ext>
            </p:extLst>
          </p:nvPr>
        </p:nvGraphicFramePr>
        <p:xfrm>
          <a:off x="457200" y="1106488"/>
          <a:ext cx="8229599" cy="5593585"/>
        </p:xfrm>
        <a:graphic>
          <a:graphicData uri="http://schemas.openxmlformats.org/drawingml/2006/table">
            <a:tbl>
              <a:tblPr firstRow="1" bandRow="1">
                <a:tableStyleId>{5C22544A-7EE6-4342-B048-85BDC9FD1C3A}</a:tableStyleId>
              </a:tblPr>
              <a:tblGrid>
                <a:gridCol w="637309"/>
                <a:gridCol w="637309"/>
                <a:gridCol w="637309"/>
                <a:gridCol w="637309"/>
                <a:gridCol w="637309"/>
                <a:gridCol w="637309"/>
                <a:gridCol w="637309"/>
                <a:gridCol w="637309"/>
                <a:gridCol w="637309"/>
                <a:gridCol w="637309"/>
                <a:gridCol w="637309"/>
                <a:gridCol w="1219200"/>
              </a:tblGrid>
              <a:tr h="1142997">
                <a:tc>
                  <a:txBody>
                    <a:bodyPr/>
                    <a:lstStyle/>
                    <a:p>
                      <a:pPr algn="just" fontAlgn="b"/>
                      <a:r>
                        <a:rPr lang="en-US" sz="1600" b="1" i="0" u="none" strike="noStrike" dirty="0" smtClean="0">
                          <a:solidFill>
                            <a:srgbClr val="000000"/>
                          </a:solidFill>
                          <a:effectLst/>
                          <a:latin typeface="Calibri" charset="0"/>
                        </a:rPr>
                        <a:t>HCU</a:t>
                      </a:r>
                      <a:r>
                        <a:rPr lang="en-US" sz="1600" b="1" i="0" u="none" strike="noStrike" baseline="0" dirty="0" smtClean="0">
                          <a:solidFill>
                            <a:srgbClr val="000000"/>
                          </a:solidFill>
                          <a:effectLst/>
                          <a:latin typeface="Calibri" charset="0"/>
                        </a:rPr>
                        <a:t> Exp.</a:t>
                      </a:r>
                    </a:p>
                    <a:p>
                      <a:pPr algn="just" fontAlgn="b"/>
                      <a:r>
                        <a:rPr lang="en-US" sz="1600" b="1" i="0" u="none" strike="noStrike" baseline="0" dirty="0" smtClean="0">
                          <a:solidFill>
                            <a:srgbClr val="000000"/>
                          </a:solidFill>
                          <a:effectLst/>
                          <a:latin typeface="Calibri" charset="0"/>
                        </a:rPr>
                        <a:t>&gt; 5 hours</a:t>
                      </a: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CPB</a:t>
                      </a:r>
                      <a:r>
                        <a:rPr lang="en-US" sz="1600" b="1" i="0" u="none" strike="noStrike" baseline="0" dirty="0" smtClean="0">
                          <a:solidFill>
                            <a:srgbClr val="000000"/>
                          </a:solidFill>
                          <a:effectLst/>
                          <a:latin typeface="Calibri" charset="0"/>
                        </a:rPr>
                        <a:t> Time</a:t>
                      </a:r>
                      <a:endParaRPr lang="en-US" sz="1600" b="1" i="0" u="none" strike="noStrike" dirty="0" smtClean="0">
                        <a:solidFill>
                          <a:srgbClr val="000000"/>
                        </a:solidFill>
                        <a:effectLst/>
                        <a:latin typeface="Calibri" charset="0"/>
                      </a:endParaRPr>
                    </a:p>
                    <a:p>
                      <a:pPr algn="just" fontAlgn="b"/>
                      <a:r>
                        <a:rPr lang="en-US" sz="1600" b="1" i="0" u="none" strike="noStrike" baseline="0" dirty="0" smtClean="0">
                          <a:solidFill>
                            <a:srgbClr val="000000"/>
                          </a:solidFill>
                          <a:effectLst/>
                          <a:latin typeface="Calibri" charset="0"/>
                        </a:rPr>
                        <a:t>&gt; 2 hours</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Impaired</a:t>
                      </a:r>
                      <a:endParaRPr lang="en-US" sz="1600" b="1" i="0" u="none" strike="noStrike" baseline="0" dirty="0" smtClean="0">
                        <a:solidFill>
                          <a:srgbClr val="000000"/>
                        </a:solidFill>
                        <a:effectLst/>
                        <a:latin typeface="Calibri" charset="0"/>
                      </a:endParaRPr>
                    </a:p>
                    <a:p>
                      <a:pPr algn="just" fontAlgn="b"/>
                      <a:r>
                        <a:rPr lang="en-US" sz="1600" b="1" i="0" u="none" strike="noStrike" baseline="0" dirty="0" smtClean="0">
                          <a:solidFill>
                            <a:srgbClr val="000000"/>
                          </a:solidFill>
                          <a:effectLst/>
                          <a:latin typeface="Calibri" charset="0"/>
                        </a:rPr>
                        <a:t>Immune </a:t>
                      </a:r>
                      <a:r>
                        <a:rPr lang="en-US" sz="1600" b="1" i="0" u="none" strike="noStrike" baseline="0" dirty="0" err="1" smtClean="0">
                          <a:solidFill>
                            <a:srgbClr val="000000"/>
                          </a:solidFill>
                          <a:effectLst/>
                          <a:latin typeface="Calibri" charset="0"/>
                        </a:rPr>
                        <a:t>Fx</a:t>
                      </a:r>
                      <a:r>
                        <a:rPr lang="en-US" sz="1600" b="1" i="0" u="none" strike="noStrike" baseline="0" dirty="0" smtClean="0">
                          <a:solidFill>
                            <a:srgbClr val="000000"/>
                          </a:solidFill>
                          <a:effectLst/>
                          <a:latin typeface="Calibri" charset="0"/>
                        </a:rPr>
                        <a:t>.</a:t>
                      </a: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CV</a:t>
                      </a:r>
                    </a:p>
                    <a:p>
                      <a:pPr algn="just" fontAlgn="b"/>
                      <a:r>
                        <a:rPr lang="en-US" sz="1600" b="1" i="0" u="none" strike="noStrike" dirty="0" smtClean="0">
                          <a:solidFill>
                            <a:srgbClr val="000000"/>
                          </a:solidFill>
                          <a:effectLst/>
                          <a:latin typeface="Calibri" charset="0"/>
                        </a:rPr>
                        <a:t>Implant</a:t>
                      </a:r>
                      <a:endParaRPr lang="en-US" sz="1600" b="1" i="0" u="none" strike="noStrike" dirty="0">
                        <a:solidFill>
                          <a:srgbClr val="000000"/>
                        </a:solidFill>
                        <a:effectLst/>
                        <a:latin typeface="Calibri" charset="0"/>
                      </a:endParaRPr>
                    </a:p>
                  </a:txBody>
                  <a:tcPr marL="9144" marR="12700" marT="12700" vert="vert270" anchor="ctr">
                    <a:lnR w="76200" cap="flat" cmpd="sng" algn="ctr">
                      <a:solidFill>
                        <a:schemeClr val="bg1">
                          <a:lumMod val="65000"/>
                        </a:schemeClr>
                      </a:solidFill>
                      <a:prstDash val="solid"/>
                      <a:round/>
                      <a:headEnd type="none" w="med" len="med"/>
                      <a:tailEnd type="none" w="med" len="med"/>
                    </a:lnR>
                  </a:tcPr>
                </a:tc>
                <a:tc>
                  <a:txBody>
                    <a:bodyPr/>
                    <a:lstStyle/>
                    <a:p>
                      <a:pPr algn="just" fontAlgn="b"/>
                      <a:r>
                        <a:rPr lang="en-US" sz="1600" b="1" i="0" u="none" strike="noStrike" dirty="0" smtClean="0">
                          <a:solidFill>
                            <a:srgbClr val="000000"/>
                          </a:solidFill>
                          <a:effectLst/>
                          <a:latin typeface="Calibri" charset="0"/>
                        </a:rPr>
                        <a:t>Pleural</a:t>
                      </a:r>
                    </a:p>
                    <a:p>
                      <a:pPr algn="just" fontAlgn="b"/>
                      <a:r>
                        <a:rPr lang="en-US" sz="1600" b="1" i="0" u="none" strike="noStrike" dirty="0" smtClean="0">
                          <a:solidFill>
                            <a:srgbClr val="000000"/>
                          </a:solidFill>
                          <a:effectLst/>
                          <a:latin typeface="Calibri" charset="0"/>
                        </a:rPr>
                        <a:t>Fluid</a:t>
                      </a:r>
                      <a:endParaRPr lang="en-US" sz="1600" b="1" i="0" u="none" strike="noStrike" dirty="0">
                        <a:solidFill>
                          <a:srgbClr val="000000"/>
                        </a:solidFill>
                        <a:effectLst/>
                        <a:latin typeface="Calibri" charset="0"/>
                      </a:endParaRPr>
                    </a:p>
                  </a:txBody>
                  <a:tcPr marL="9144" marR="12700" marT="12700" vert="vert270" anchor="ctr">
                    <a:lnL w="76200" cap="flat" cmpd="sng" algn="ctr">
                      <a:solidFill>
                        <a:schemeClr val="bg1">
                          <a:lumMod val="65000"/>
                        </a:schemeClr>
                      </a:solidFill>
                      <a:prstDash val="solid"/>
                      <a:round/>
                      <a:headEnd type="none" w="med" len="med"/>
                      <a:tailEnd type="none" w="med" len="med"/>
                    </a:lnL>
                  </a:tcPr>
                </a:tc>
                <a:tc>
                  <a:txBody>
                    <a:bodyPr/>
                    <a:lstStyle/>
                    <a:p>
                      <a:pPr algn="just" fontAlgn="b"/>
                      <a:r>
                        <a:rPr lang="en-US" sz="1600" b="1" i="0" u="none" strike="noStrike" dirty="0" smtClean="0">
                          <a:solidFill>
                            <a:srgbClr val="000000"/>
                          </a:solidFill>
                          <a:effectLst/>
                          <a:latin typeface="Calibri" charset="0"/>
                        </a:rPr>
                        <a:t>Blood</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a:solidFill>
                            <a:srgbClr val="000000"/>
                          </a:solidFill>
                          <a:effectLst/>
                          <a:latin typeface="Calibri" charset="0"/>
                        </a:rPr>
                        <a:t>Spleen</a:t>
                      </a:r>
                    </a:p>
                  </a:txBody>
                  <a:tcPr marL="9144" marR="12700" marT="12700" vert="vert270" anchor="ctr"/>
                </a:tc>
                <a:tc>
                  <a:txBody>
                    <a:bodyPr/>
                    <a:lstStyle/>
                    <a:p>
                      <a:pPr algn="just" fontAlgn="b"/>
                      <a:r>
                        <a:rPr lang="en-US" sz="1600" b="1" i="0" u="none" strike="noStrike" dirty="0">
                          <a:solidFill>
                            <a:srgbClr val="000000"/>
                          </a:solidFill>
                          <a:effectLst/>
                          <a:latin typeface="Calibri" charset="0"/>
                        </a:rPr>
                        <a:t>Liver</a:t>
                      </a: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Bone</a:t>
                      </a:r>
                    </a:p>
                    <a:p>
                      <a:pPr algn="just" fontAlgn="b"/>
                      <a:r>
                        <a:rPr lang="en-US" sz="1600" b="1" i="0" u="none" strike="noStrike" dirty="0" smtClean="0">
                          <a:solidFill>
                            <a:srgbClr val="000000"/>
                          </a:solidFill>
                          <a:effectLst/>
                          <a:latin typeface="Calibri" charset="0"/>
                        </a:rPr>
                        <a:t>Marrow</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a:solidFill>
                            <a:srgbClr val="000000"/>
                          </a:solidFill>
                          <a:effectLst/>
                          <a:latin typeface="Calibri" charset="0"/>
                        </a:rPr>
                        <a:t>Deep </a:t>
                      </a:r>
                      <a:r>
                        <a:rPr lang="en-US" sz="1600" b="1" i="0" u="none" strike="noStrike" dirty="0" smtClean="0">
                          <a:solidFill>
                            <a:srgbClr val="000000"/>
                          </a:solidFill>
                          <a:effectLst/>
                          <a:latin typeface="Calibri" charset="0"/>
                        </a:rPr>
                        <a:t>Sternal</a:t>
                      </a:r>
                    </a:p>
                    <a:p>
                      <a:pPr algn="just" fontAlgn="b"/>
                      <a:r>
                        <a:rPr lang="en-US" sz="1600" b="1" i="0" u="none" strike="noStrike" dirty="0" smtClean="0">
                          <a:solidFill>
                            <a:srgbClr val="000000"/>
                          </a:solidFill>
                          <a:effectLst/>
                          <a:latin typeface="Calibri" charset="0"/>
                        </a:rPr>
                        <a:t>wound</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Deep</a:t>
                      </a:r>
                    </a:p>
                    <a:p>
                      <a:pPr algn="just" fontAlgn="b"/>
                      <a:r>
                        <a:rPr lang="en-US" sz="1600" b="1" i="0" u="none" strike="noStrike" dirty="0" smtClean="0">
                          <a:solidFill>
                            <a:srgbClr val="000000"/>
                          </a:solidFill>
                          <a:effectLst/>
                          <a:latin typeface="Calibri" charset="0"/>
                        </a:rPr>
                        <a:t>Abscess</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NTM</a:t>
                      </a:r>
                    </a:p>
                    <a:p>
                      <a:pPr algn="just" fontAlgn="b"/>
                      <a:r>
                        <a:rPr lang="en-US" sz="1600" b="1" i="0" u="none" strike="noStrike" dirty="0" smtClean="0">
                          <a:solidFill>
                            <a:srgbClr val="000000"/>
                          </a:solidFill>
                          <a:effectLst/>
                          <a:latin typeface="Calibri" charset="0"/>
                        </a:rPr>
                        <a:t>Organism</a:t>
                      </a:r>
                      <a:endParaRPr lang="en-US" sz="1600" b="1" i="0" u="none" strike="noStrike" dirty="0">
                        <a:solidFill>
                          <a:srgbClr val="000000"/>
                        </a:solidFill>
                        <a:effectLst/>
                        <a:latin typeface="Calibri" charset="0"/>
                      </a:endParaRPr>
                    </a:p>
                  </a:txBody>
                  <a:tcPr marL="9144" marR="12700" marT="12700" vert="vert270" anchor="ctr">
                    <a:lnB w="38100" cap="flat" cmpd="sng" algn="ctr">
                      <a:solidFill>
                        <a:srgbClr val="FFC000"/>
                      </a:solidFill>
                      <a:prstDash val="solid"/>
                      <a:round/>
                      <a:headEnd type="none" w="med" len="med"/>
                      <a:tailEnd type="none" w="med" len="med"/>
                    </a:lnB>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en-US" sz="1600" b="0" i="0" u="none" strike="noStrike">
                          <a:solidFill>
                            <a:srgbClr val="000000"/>
                          </a:solidFill>
                          <a:effectLst/>
                          <a:latin typeface="Calibri" charset="0"/>
                        </a:rPr>
                        <a:t>X</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1" u="none" strike="noStrike" dirty="0">
                          <a:solidFill>
                            <a:srgbClr val="FF0000"/>
                          </a:solidFill>
                          <a:effectLst/>
                          <a:latin typeface="Calibri" charset="0"/>
                        </a:rPr>
                        <a:t>M. chimaera</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ru-RU"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1" u="none" strike="noStrike" dirty="0">
                          <a:solidFill>
                            <a:srgbClr val="FF0000"/>
                          </a:solidFill>
                          <a:effectLst/>
                          <a:latin typeface="Calibri" charset="0"/>
                        </a:rPr>
                        <a:t>M. chimaera</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en-US" sz="1600" b="0" i="0" u="none" strike="noStrike">
                          <a:solidFill>
                            <a:srgbClr val="000000"/>
                          </a:solidFill>
                          <a:effectLst/>
                          <a:latin typeface="Calibri" charset="0"/>
                        </a:rPr>
                        <a:t>X</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tcPr>
                </a:tc>
              </a:tr>
              <a:tr h="438912">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1" u="none" strike="noStrike" dirty="0">
                          <a:solidFill>
                            <a:srgbClr val="FF0000"/>
                          </a:solidFill>
                          <a:effectLst/>
                          <a:latin typeface="Calibri" charset="0"/>
                        </a:rPr>
                        <a:t>M. chimaera</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tcPr>
                </a:tc>
              </a:tr>
              <a:tr h="438912">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B w="38100" cap="flat" cmpd="sng" algn="ctr">
                      <a:solidFill>
                        <a:srgbClr val="FFC000"/>
                      </a:solidFill>
                      <a:prstDash val="solid"/>
                      <a:round/>
                      <a:headEnd type="none" w="med" len="med"/>
                      <a:tailEnd type="none" w="med" len="med"/>
                    </a:lnB>
                  </a:tcPr>
                </a:tc>
              </a:tr>
              <a:tr h="438912">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r>
                        <a:rPr lang="sk-SK" sz="1600" b="0" i="0" u="none" strike="noStrike" dirty="0" smtClean="0">
                          <a:solidFill>
                            <a:srgbClr val="000000"/>
                          </a:solidFill>
                          <a:effectLst/>
                          <a:latin typeface="Calibri" charset="0"/>
                        </a:rPr>
                        <a:t>NA</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dirty="0">
                          <a:solidFill>
                            <a:srgbClr val="000000"/>
                          </a:solidFill>
                          <a:effectLst/>
                          <a:latin typeface="Calibri" charset="0"/>
                        </a:rPr>
                        <a:t>NTM NOS</a:t>
                      </a:r>
                    </a:p>
                  </a:txBody>
                  <a:tcPr marL="12700" marR="12700" marT="12700" marB="0" anchor="ctr">
                    <a:lnT w="38100" cap="flat" cmpd="sng" algn="ctr">
                      <a:solidFill>
                        <a:srgbClr val="FFC000"/>
                      </a:solidFill>
                      <a:prstDash val="solid"/>
                      <a:round/>
                      <a:headEnd type="none" w="med" len="med"/>
                      <a:tailEnd type="none" w="med" len="med"/>
                    </a:lnT>
                  </a:tcPr>
                </a:tc>
              </a:tr>
              <a:tr h="438912">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r>
                        <a:rPr lang="sk-SK" sz="1600" b="0" i="0" u="none" strike="noStrike" dirty="0" smtClean="0">
                          <a:solidFill>
                            <a:srgbClr val="000000"/>
                          </a:solidFill>
                          <a:effectLst/>
                          <a:latin typeface="Calibri" charset="0"/>
                        </a:rPr>
                        <a:t>NA</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sk-SK" sz="1600" b="0" i="0" u="none" strike="noStrike" dirty="0">
                          <a:solidFill>
                            <a:srgbClr val="000000"/>
                          </a:solidFill>
                          <a:effectLst/>
                          <a:latin typeface="Calibri" charset="0"/>
                        </a:rPr>
                        <a:t> </a:t>
                      </a:r>
                      <a:r>
                        <a:rPr lang="sk-SK" sz="1600" b="0" i="0" u="none" strike="noStrike" dirty="0" smtClean="0">
                          <a:solidFill>
                            <a:srgbClr val="000000"/>
                          </a:solidFill>
                          <a:effectLst/>
                          <a:latin typeface="Calibri" charset="0"/>
                        </a:rPr>
                        <a:t>X</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dirty="0">
                          <a:solidFill>
                            <a:srgbClr val="000000"/>
                          </a:solidFill>
                          <a:effectLst/>
                          <a:latin typeface="Calibri" charset="0"/>
                        </a:rPr>
                        <a:t>Rapid </a:t>
                      </a:r>
                      <a:endParaRPr lang="en-US" sz="1600" b="0" i="0" u="none" strike="noStrike" dirty="0" smtClean="0">
                        <a:solidFill>
                          <a:srgbClr val="000000"/>
                        </a:solidFill>
                        <a:effectLst/>
                        <a:latin typeface="Calibri" charset="0"/>
                      </a:endParaRPr>
                    </a:p>
                    <a:p>
                      <a:pPr algn="ctr" fontAlgn="b"/>
                      <a:r>
                        <a:rPr lang="en-US" sz="1600" b="0" i="0" u="none" strike="noStrike" dirty="0" smtClean="0">
                          <a:solidFill>
                            <a:srgbClr val="000000"/>
                          </a:solidFill>
                          <a:effectLst/>
                          <a:latin typeface="Calibri" charset="0"/>
                        </a:rPr>
                        <a:t>growing </a:t>
                      </a:r>
                      <a:r>
                        <a:rPr lang="en-US" sz="1600" b="0" i="0" u="none" strike="noStrike" dirty="0">
                          <a:solidFill>
                            <a:srgbClr val="000000"/>
                          </a:solidFill>
                          <a:effectLst/>
                          <a:latin typeface="Calibri" charset="0"/>
                        </a:rPr>
                        <a:t>NTM</a:t>
                      </a:r>
                    </a:p>
                  </a:txBody>
                  <a:tcPr marL="12700" marR="12700" marT="12700" marB="0" anchor="ctr"/>
                </a:tc>
              </a:tr>
            </a:tbl>
          </a:graphicData>
        </a:graphic>
      </p:graphicFrame>
      <p:sp>
        <p:nvSpPr>
          <p:cNvPr id="3" name="Slide Number Placeholder 2"/>
          <p:cNvSpPr>
            <a:spLocks noGrp="1"/>
          </p:cNvSpPr>
          <p:nvPr>
            <p:ph type="sldNum" sz="quarter" idx="12"/>
          </p:nvPr>
        </p:nvSpPr>
        <p:spPr/>
        <p:txBody>
          <a:bodyPr/>
          <a:lstStyle/>
          <a:p>
            <a:fld id="{0D81DFDE-2423-0349-A865-C78464D2C37E}" type="slidenum">
              <a:rPr lang="en-US" smtClean="0"/>
              <a:pPr/>
              <a:t>15</a:t>
            </a:fld>
            <a:endParaRPr lang="en-US"/>
          </a:p>
        </p:txBody>
      </p:sp>
    </p:spTree>
    <p:extLst>
      <p:ext uri="{BB962C8B-B14F-4D97-AF65-F5344CB8AC3E}">
        <p14:creationId xmlns:p14="http://schemas.microsoft.com/office/powerpoint/2010/main" val="231903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Case </a:t>
            </a:r>
            <a:r>
              <a:rPr lang="en-US" dirty="0" smtClean="0"/>
              <a:t>Characteristics (n = 10)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0336088"/>
              </p:ext>
            </p:extLst>
          </p:nvPr>
        </p:nvGraphicFramePr>
        <p:xfrm>
          <a:off x="457200" y="1106488"/>
          <a:ext cx="8229599" cy="5593585"/>
        </p:xfrm>
        <a:graphic>
          <a:graphicData uri="http://schemas.openxmlformats.org/drawingml/2006/table">
            <a:tbl>
              <a:tblPr firstRow="1" bandRow="1">
                <a:tableStyleId>{5C22544A-7EE6-4342-B048-85BDC9FD1C3A}</a:tableStyleId>
              </a:tblPr>
              <a:tblGrid>
                <a:gridCol w="637309"/>
                <a:gridCol w="637309"/>
                <a:gridCol w="637309"/>
                <a:gridCol w="637309"/>
                <a:gridCol w="637309"/>
                <a:gridCol w="637309"/>
                <a:gridCol w="637309"/>
                <a:gridCol w="637309"/>
                <a:gridCol w="637309"/>
                <a:gridCol w="637309"/>
                <a:gridCol w="637309"/>
                <a:gridCol w="1219200"/>
              </a:tblGrid>
              <a:tr h="1142997">
                <a:tc>
                  <a:txBody>
                    <a:bodyPr/>
                    <a:lstStyle/>
                    <a:p>
                      <a:pPr algn="just" fontAlgn="b"/>
                      <a:r>
                        <a:rPr lang="en-US" sz="1600" b="1" i="0" u="none" strike="noStrike" dirty="0" smtClean="0">
                          <a:solidFill>
                            <a:srgbClr val="000000"/>
                          </a:solidFill>
                          <a:effectLst/>
                          <a:latin typeface="Calibri" charset="0"/>
                        </a:rPr>
                        <a:t>HCU</a:t>
                      </a:r>
                      <a:r>
                        <a:rPr lang="en-US" sz="1600" b="1" i="0" u="none" strike="noStrike" baseline="0" dirty="0" smtClean="0">
                          <a:solidFill>
                            <a:srgbClr val="000000"/>
                          </a:solidFill>
                          <a:effectLst/>
                          <a:latin typeface="Calibri" charset="0"/>
                        </a:rPr>
                        <a:t> Exp.</a:t>
                      </a:r>
                    </a:p>
                    <a:p>
                      <a:pPr algn="just" fontAlgn="b"/>
                      <a:r>
                        <a:rPr lang="en-US" sz="1600" b="1" i="0" u="none" strike="noStrike" baseline="0" dirty="0" smtClean="0">
                          <a:solidFill>
                            <a:srgbClr val="000000"/>
                          </a:solidFill>
                          <a:effectLst/>
                          <a:latin typeface="Calibri" charset="0"/>
                        </a:rPr>
                        <a:t>&gt; 5 hours</a:t>
                      </a: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CPB</a:t>
                      </a:r>
                      <a:r>
                        <a:rPr lang="en-US" sz="1600" b="1" i="0" u="none" strike="noStrike" baseline="0" dirty="0" smtClean="0">
                          <a:solidFill>
                            <a:srgbClr val="000000"/>
                          </a:solidFill>
                          <a:effectLst/>
                          <a:latin typeface="Calibri" charset="0"/>
                        </a:rPr>
                        <a:t> Time</a:t>
                      </a:r>
                      <a:endParaRPr lang="en-US" sz="1600" b="1" i="0" u="none" strike="noStrike" dirty="0" smtClean="0">
                        <a:solidFill>
                          <a:srgbClr val="000000"/>
                        </a:solidFill>
                        <a:effectLst/>
                        <a:latin typeface="Calibri" charset="0"/>
                      </a:endParaRPr>
                    </a:p>
                    <a:p>
                      <a:pPr algn="just" fontAlgn="b"/>
                      <a:r>
                        <a:rPr lang="en-US" sz="1600" b="1" i="0" u="none" strike="noStrike" baseline="0" dirty="0" smtClean="0">
                          <a:solidFill>
                            <a:srgbClr val="000000"/>
                          </a:solidFill>
                          <a:effectLst/>
                          <a:latin typeface="Calibri" charset="0"/>
                        </a:rPr>
                        <a:t>&gt; 2 hours</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Impaired</a:t>
                      </a:r>
                      <a:endParaRPr lang="en-US" sz="1600" b="1" i="0" u="none" strike="noStrike" baseline="0" dirty="0" smtClean="0">
                        <a:solidFill>
                          <a:srgbClr val="000000"/>
                        </a:solidFill>
                        <a:effectLst/>
                        <a:latin typeface="Calibri" charset="0"/>
                      </a:endParaRPr>
                    </a:p>
                    <a:p>
                      <a:pPr algn="just" fontAlgn="b"/>
                      <a:r>
                        <a:rPr lang="en-US" sz="1600" b="1" i="0" u="none" strike="noStrike" baseline="0" dirty="0" smtClean="0">
                          <a:solidFill>
                            <a:srgbClr val="000000"/>
                          </a:solidFill>
                          <a:effectLst/>
                          <a:latin typeface="Calibri" charset="0"/>
                        </a:rPr>
                        <a:t>Immune </a:t>
                      </a:r>
                      <a:r>
                        <a:rPr lang="en-US" sz="1600" b="1" i="0" u="none" strike="noStrike" baseline="0" dirty="0" err="1" smtClean="0">
                          <a:solidFill>
                            <a:srgbClr val="000000"/>
                          </a:solidFill>
                          <a:effectLst/>
                          <a:latin typeface="Calibri" charset="0"/>
                        </a:rPr>
                        <a:t>Fx</a:t>
                      </a:r>
                      <a:r>
                        <a:rPr lang="en-US" sz="1600" b="1" i="0" u="none" strike="noStrike" baseline="0" dirty="0" smtClean="0">
                          <a:solidFill>
                            <a:srgbClr val="000000"/>
                          </a:solidFill>
                          <a:effectLst/>
                          <a:latin typeface="Calibri" charset="0"/>
                        </a:rPr>
                        <a:t>.</a:t>
                      </a: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CV</a:t>
                      </a:r>
                    </a:p>
                    <a:p>
                      <a:pPr algn="just" fontAlgn="b"/>
                      <a:r>
                        <a:rPr lang="en-US" sz="1600" b="1" i="0" u="none" strike="noStrike" dirty="0" smtClean="0">
                          <a:solidFill>
                            <a:srgbClr val="000000"/>
                          </a:solidFill>
                          <a:effectLst/>
                          <a:latin typeface="Calibri" charset="0"/>
                        </a:rPr>
                        <a:t>Implant</a:t>
                      </a:r>
                      <a:endParaRPr lang="en-US" sz="1600" b="1" i="0" u="none" strike="noStrike" dirty="0">
                        <a:solidFill>
                          <a:srgbClr val="000000"/>
                        </a:solidFill>
                        <a:effectLst/>
                        <a:latin typeface="Calibri" charset="0"/>
                      </a:endParaRPr>
                    </a:p>
                  </a:txBody>
                  <a:tcPr marL="9144" marR="12700" marT="12700" vert="vert270" anchor="ctr">
                    <a:lnR w="76200" cap="flat" cmpd="sng" algn="ctr">
                      <a:solidFill>
                        <a:schemeClr val="bg1">
                          <a:lumMod val="65000"/>
                        </a:schemeClr>
                      </a:solidFill>
                      <a:prstDash val="solid"/>
                      <a:round/>
                      <a:headEnd type="none" w="med" len="med"/>
                      <a:tailEnd type="none" w="med" len="med"/>
                    </a:lnR>
                  </a:tcPr>
                </a:tc>
                <a:tc>
                  <a:txBody>
                    <a:bodyPr/>
                    <a:lstStyle/>
                    <a:p>
                      <a:pPr algn="just" fontAlgn="b"/>
                      <a:r>
                        <a:rPr lang="en-US" sz="1600" b="1" i="0" u="none" strike="noStrike" dirty="0" smtClean="0">
                          <a:solidFill>
                            <a:srgbClr val="000000"/>
                          </a:solidFill>
                          <a:effectLst/>
                          <a:latin typeface="Calibri" charset="0"/>
                        </a:rPr>
                        <a:t>Pleural</a:t>
                      </a:r>
                    </a:p>
                    <a:p>
                      <a:pPr algn="just" fontAlgn="b"/>
                      <a:r>
                        <a:rPr lang="en-US" sz="1600" b="1" i="0" u="none" strike="noStrike" dirty="0" smtClean="0">
                          <a:solidFill>
                            <a:srgbClr val="000000"/>
                          </a:solidFill>
                          <a:effectLst/>
                          <a:latin typeface="Calibri" charset="0"/>
                        </a:rPr>
                        <a:t>Fluid</a:t>
                      </a:r>
                      <a:endParaRPr lang="en-US" sz="1600" b="1" i="0" u="none" strike="noStrike" dirty="0">
                        <a:solidFill>
                          <a:srgbClr val="000000"/>
                        </a:solidFill>
                        <a:effectLst/>
                        <a:latin typeface="Calibri" charset="0"/>
                      </a:endParaRPr>
                    </a:p>
                  </a:txBody>
                  <a:tcPr marL="9144" marR="12700" marT="12700" vert="vert270" anchor="ctr">
                    <a:lnL w="76200" cap="flat" cmpd="sng" algn="ctr">
                      <a:solidFill>
                        <a:schemeClr val="bg1">
                          <a:lumMod val="65000"/>
                        </a:schemeClr>
                      </a:solidFill>
                      <a:prstDash val="solid"/>
                      <a:round/>
                      <a:headEnd type="none" w="med" len="med"/>
                      <a:tailEnd type="none" w="med" len="med"/>
                    </a:lnL>
                  </a:tcPr>
                </a:tc>
                <a:tc>
                  <a:txBody>
                    <a:bodyPr/>
                    <a:lstStyle/>
                    <a:p>
                      <a:pPr algn="just" fontAlgn="b"/>
                      <a:r>
                        <a:rPr lang="en-US" sz="1600" b="1" i="0" u="none" strike="noStrike" dirty="0" smtClean="0">
                          <a:solidFill>
                            <a:srgbClr val="000000"/>
                          </a:solidFill>
                          <a:effectLst/>
                          <a:latin typeface="Calibri" charset="0"/>
                        </a:rPr>
                        <a:t>Blood</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a:solidFill>
                            <a:srgbClr val="000000"/>
                          </a:solidFill>
                          <a:effectLst/>
                          <a:latin typeface="Calibri" charset="0"/>
                        </a:rPr>
                        <a:t>Spleen</a:t>
                      </a:r>
                    </a:p>
                  </a:txBody>
                  <a:tcPr marL="9144" marR="12700" marT="12700" vert="vert270" anchor="ctr"/>
                </a:tc>
                <a:tc>
                  <a:txBody>
                    <a:bodyPr/>
                    <a:lstStyle/>
                    <a:p>
                      <a:pPr algn="just" fontAlgn="b"/>
                      <a:r>
                        <a:rPr lang="en-US" sz="1600" b="1" i="0" u="none" strike="noStrike" dirty="0">
                          <a:solidFill>
                            <a:srgbClr val="000000"/>
                          </a:solidFill>
                          <a:effectLst/>
                          <a:latin typeface="Calibri" charset="0"/>
                        </a:rPr>
                        <a:t>Liver</a:t>
                      </a: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Bone</a:t>
                      </a:r>
                    </a:p>
                    <a:p>
                      <a:pPr algn="just" fontAlgn="b"/>
                      <a:r>
                        <a:rPr lang="en-US" sz="1600" b="1" i="0" u="none" strike="noStrike" dirty="0" smtClean="0">
                          <a:solidFill>
                            <a:srgbClr val="000000"/>
                          </a:solidFill>
                          <a:effectLst/>
                          <a:latin typeface="Calibri" charset="0"/>
                        </a:rPr>
                        <a:t>Marrow</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a:solidFill>
                            <a:srgbClr val="000000"/>
                          </a:solidFill>
                          <a:effectLst/>
                          <a:latin typeface="Calibri" charset="0"/>
                        </a:rPr>
                        <a:t>Deep </a:t>
                      </a:r>
                      <a:r>
                        <a:rPr lang="en-US" sz="1600" b="1" i="0" u="none" strike="noStrike" dirty="0" smtClean="0">
                          <a:solidFill>
                            <a:srgbClr val="000000"/>
                          </a:solidFill>
                          <a:effectLst/>
                          <a:latin typeface="Calibri" charset="0"/>
                        </a:rPr>
                        <a:t>Sternal</a:t>
                      </a:r>
                    </a:p>
                    <a:p>
                      <a:pPr algn="just" fontAlgn="b"/>
                      <a:r>
                        <a:rPr lang="en-US" sz="1600" b="1" i="0" u="none" strike="noStrike" dirty="0" smtClean="0">
                          <a:solidFill>
                            <a:srgbClr val="000000"/>
                          </a:solidFill>
                          <a:effectLst/>
                          <a:latin typeface="Calibri" charset="0"/>
                        </a:rPr>
                        <a:t>wound</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Deep</a:t>
                      </a:r>
                    </a:p>
                    <a:p>
                      <a:pPr algn="just" fontAlgn="b"/>
                      <a:r>
                        <a:rPr lang="en-US" sz="1600" b="1" i="0" u="none" strike="noStrike" dirty="0" smtClean="0">
                          <a:solidFill>
                            <a:srgbClr val="000000"/>
                          </a:solidFill>
                          <a:effectLst/>
                          <a:latin typeface="Calibri" charset="0"/>
                        </a:rPr>
                        <a:t>Abscess</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NTM</a:t>
                      </a:r>
                    </a:p>
                    <a:p>
                      <a:pPr algn="just" fontAlgn="b"/>
                      <a:r>
                        <a:rPr lang="en-US" sz="1600" b="1" i="0" u="none" strike="noStrike" dirty="0" smtClean="0">
                          <a:solidFill>
                            <a:srgbClr val="000000"/>
                          </a:solidFill>
                          <a:effectLst/>
                          <a:latin typeface="Calibri" charset="0"/>
                        </a:rPr>
                        <a:t>Organism</a:t>
                      </a:r>
                      <a:endParaRPr lang="en-US" sz="1600" b="1" i="0" u="none" strike="noStrike" dirty="0">
                        <a:solidFill>
                          <a:srgbClr val="000000"/>
                        </a:solidFill>
                        <a:effectLst/>
                        <a:latin typeface="Calibri" charset="0"/>
                      </a:endParaRPr>
                    </a:p>
                  </a:txBody>
                  <a:tcPr marL="9144" marR="12700" marT="12700" vert="vert270" anchor="ctr">
                    <a:lnB w="38100" cap="flat" cmpd="sng" algn="ctr">
                      <a:solidFill>
                        <a:srgbClr val="FFC000"/>
                      </a:solidFill>
                      <a:prstDash val="solid"/>
                      <a:round/>
                      <a:headEnd type="none" w="med" len="med"/>
                      <a:tailEnd type="none" w="med" len="med"/>
                    </a:lnB>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solidFill>
                      <a:srgbClr val="FF0000">
                        <a:alpha val="20000"/>
                      </a:srgbClr>
                    </a:solidFill>
                  </a:tcPr>
                </a:tc>
                <a:tc>
                  <a:txBody>
                    <a:bodyPr/>
                    <a:lstStyle/>
                    <a:p>
                      <a:pPr algn="ctr" fontAlgn="b"/>
                      <a:r>
                        <a:rPr lang="en-US" sz="1600" b="0" i="0" u="none" strike="noStrike">
                          <a:solidFill>
                            <a:srgbClr val="000000"/>
                          </a:solidFill>
                          <a:effectLst/>
                          <a:latin typeface="Calibri" charset="0"/>
                        </a:rPr>
                        <a:t>X</a:t>
                      </a:r>
                    </a:p>
                  </a:txBody>
                  <a:tcPr marL="12700" marR="12700" marT="12700" marB="0" anchor="ctr">
                    <a:lnL w="76200" cap="flat" cmpd="sng" algn="ctr">
                      <a:solidFill>
                        <a:schemeClr val="bg1">
                          <a:lumMod val="65000"/>
                        </a:schemeClr>
                      </a:solidFill>
                      <a:prstDash val="solid"/>
                      <a:round/>
                      <a:headEnd type="none" w="med" len="med"/>
                      <a:tailEnd type="none" w="med" len="med"/>
                    </a:lnL>
                    <a:solidFill>
                      <a:srgbClr val="FF0000">
                        <a:alpha val="20000"/>
                      </a:srgbClr>
                    </a:solidFill>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lnR w="38100" cap="flat" cmpd="sng" algn="ctr">
                      <a:solidFill>
                        <a:srgbClr val="FFC000"/>
                      </a:solidFill>
                      <a:prstDash val="solid"/>
                      <a:round/>
                      <a:headEnd type="none" w="med" len="med"/>
                      <a:tailEnd type="none" w="med" len="med"/>
                    </a:lnR>
                    <a:solidFill>
                      <a:srgbClr val="FF0000">
                        <a:alpha val="20000"/>
                      </a:srgbClr>
                    </a:solidFill>
                  </a:tcP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solidFill>
                      <a:srgbClr val="FF0000">
                        <a:alpha val="20000"/>
                      </a:srgbClr>
                    </a:solidFill>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1" u="none" strike="noStrike" dirty="0">
                          <a:solidFill>
                            <a:srgbClr val="FF0000"/>
                          </a:solidFill>
                          <a:effectLst/>
                          <a:latin typeface="Calibri" charset="0"/>
                        </a:rPr>
                        <a:t>M. chimaera</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ru-RU"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1" u="none" strike="noStrike" dirty="0">
                          <a:solidFill>
                            <a:srgbClr val="FF0000"/>
                          </a:solidFill>
                          <a:effectLst/>
                          <a:latin typeface="Calibri" charset="0"/>
                        </a:rPr>
                        <a:t>M. chimaera</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solidFill>
                      <a:srgbClr val="FF0000">
                        <a:alpha val="20000"/>
                      </a:srgbClr>
                    </a:solidFill>
                  </a:tcPr>
                </a:tc>
                <a:tc>
                  <a:txBody>
                    <a:bodyPr/>
                    <a:lstStyle/>
                    <a:p>
                      <a:pPr algn="ctr" fontAlgn="b"/>
                      <a:r>
                        <a:rPr lang="en-US" sz="1600" b="0" i="0" u="none" strike="noStrike">
                          <a:solidFill>
                            <a:srgbClr val="000000"/>
                          </a:solidFill>
                          <a:effectLst/>
                          <a:latin typeface="Calibri" charset="0"/>
                        </a:rPr>
                        <a:t>X</a:t>
                      </a:r>
                    </a:p>
                  </a:txBody>
                  <a:tcPr marL="12700" marR="12700" marT="12700" marB="0" anchor="ctr">
                    <a:lnL w="76200" cap="flat" cmpd="sng" algn="ctr">
                      <a:solidFill>
                        <a:schemeClr val="bg1">
                          <a:lumMod val="65000"/>
                        </a:schemeClr>
                      </a:solidFill>
                      <a:prstDash val="solid"/>
                      <a:round/>
                      <a:headEnd type="none" w="med" len="med"/>
                      <a:tailEnd type="none" w="med" len="med"/>
                    </a:lnL>
                    <a:solidFill>
                      <a:srgbClr val="FF0000">
                        <a:alpha val="20000"/>
                      </a:srgbClr>
                    </a:solidFill>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lnR w="38100" cap="flat" cmpd="sng" algn="ctr">
                      <a:solidFill>
                        <a:srgbClr val="FFC000"/>
                      </a:solidFill>
                      <a:prstDash val="solid"/>
                      <a:round/>
                      <a:headEnd type="none" w="med" len="med"/>
                      <a:tailEnd type="none" w="med" len="med"/>
                    </a:lnR>
                    <a:solidFill>
                      <a:srgbClr val="FF0000">
                        <a:alpha val="20000"/>
                      </a:srgbClr>
                    </a:solidFill>
                  </a:tcP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solidFill>
                      <a:srgbClr val="FF0000">
                        <a:alpha val="20000"/>
                      </a:srgbClr>
                    </a:solidFill>
                  </a:tcPr>
                </a:tc>
              </a:tr>
              <a:tr h="438912">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1" u="none" strike="noStrike" dirty="0">
                          <a:solidFill>
                            <a:srgbClr val="FF0000"/>
                          </a:solidFill>
                          <a:effectLst/>
                          <a:latin typeface="Calibri" charset="0"/>
                        </a:rPr>
                        <a:t>M. chimaera</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tcPr>
                </a:tc>
              </a:tr>
              <a:tr h="438912">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B w="38100" cap="flat" cmpd="sng" algn="ctr">
                      <a:solidFill>
                        <a:srgbClr val="FFC000"/>
                      </a:solidFill>
                      <a:prstDash val="solid"/>
                      <a:round/>
                      <a:headEnd type="none" w="med" len="med"/>
                      <a:tailEnd type="none" w="med" len="med"/>
                    </a:lnB>
                  </a:tcPr>
                </a:tc>
              </a:tr>
              <a:tr h="438912">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r>
                        <a:rPr lang="sk-SK" sz="1600" b="0" i="0" u="none" strike="noStrike" dirty="0" smtClean="0">
                          <a:solidFill>
                            <a:srgbClr val="000000"/>
                          </a:solidFill>
                          <a:effectLst/>
                          <a:latin typeface="Calibri" charset="0"/>
                        </a:rPr>
                        <a:t>NA</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dirty="0">
                          <a:solidFill>
                            <a:srgbClr val="000000"/>
                          </a:solidFill>
                          <a:effectLst/>
                          <a:latin typeface="Calibri" charset="0"/>
                        </a:rPr>
                        <a:t>NTM NOS</a:t>
                      </a:r>
                    </a:p>
                  </a:txBody>
                  <a:tcPr marL="12700" marR="12700" marT="12700" marB="0" anchor="ctr">
                    <a:lnT w="38100" cap="flat" cmpd="sng" algn="ctr">
                      <a:solidFill>
                        <a:srgbClr val="FFC000"/>
                      </a:solidFill>
                      <a:prstDash val="solid"/>
                      <a:round/>
                      <a:headEnd type="none" w="med" len="med"/>
                      <a:tailEnd type="none" w="med" len="med"/>
                    </a:lnT>
                  </a:tcPr>
                </a:tc>
              </a:tr>
              <a:tr h="438912">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r>
                        <a:rPr lang="sk-SK" sz="1600" b="0" i="0" u="none" strike="noStrike" dirty="0" smtClean="0">
                          <a:solidFill>
                            <a:srgbClr val="000000"/>
                          </a:solidFill>
                          <a:effectLst/>
                          <a:latin typeface="Calibri" charset="0"/>
                        </a:rPr>
                        <a:t>NA</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sk-SK" sz="1600" b="0" i="0" u="none" strike="noStrike" dirty="0">
                          <a:solidFill>
                            <a:srgbClr val="000000"/>
                          </a:solidFill>
                          <a:effectLst/>
                          <a:latin typeface="Calibri" charset="0"/>
                        </a:rPr>
                        <a:t> </a:t>
                      </a:r>
                      <a:r>
                        <a:rPr lang="sk-SK" sz="1600" b="0" i="0" u="none" strike="noStrike" dirty="0" smtClean="0">
                          <a:solidFill>
                            <a:srgbClr val="000000"/>
                          </a:solidFill>
                          <a:effectLst/>
                          <a:latin typeface="Calibri" charset="0"/>
                        </a:rPr>
                        <a:t>X</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dirty="0">
                          <a:solidFill>
                            <a:srgbClr val="000000"/>
                          </a:solidFill>
                          <a:effectLst/>
                          <a:latin typeface="Calibri" charset="0"/>
                        </a:rPr>
                        <a:t>Rapid </a:t>
                      </a:r>
                      <a:endParaRPr lang="en-US" sz="1600" b="0" i="0" u="none" strike="noStrike" dirty="0" smtClean="0">
                        <a:solidFill>
                          <a:srgbClr val="000000"/>
                        </a:solidFill>
                        <a:effectLst/>
                        <a:latin typeface="Calibri" charset="0"/>
                      </a:endParaRPr>
                    </a:p>
                    <a:p>
                      <a:pPr algn="ctr" fontAlgn="b"/>
                      <a:r>
                        <a:rPr lang="en-US" sz="1600" b="0" i="0" u="none" strike="noStrike" dirty="0" smtClean="0">
                          <a:solidFill>
                            <a:srgbClr val="000000"/>
                          </a:solidFill>
                          <a:effectLst/>
                          <a:latin typeface="Calibri" charset="0"/>
                        </a:rPr>
                        <a:t>growing </a:t>
                      </a:r>
                      <a:r>
                        <a:rPr lang="en-US" sz="1600" b="0" i="0" u="none" strike="noStrike" dirty="0">
                          <a:solidFill>
                            <a:srgbClr val="000000"/>
                          </a:solidFill>
                          <a:effectLst/>
                          <a:latin typeface="Calibri" charset="0"/>
                        </a:rPr>
                        <a:t>NTM</a:t>
                      </a:r>
                    </a:p>
                  </a:txBody>
                  <a:tcPr marL="12700" marR="12700" marT="12700" marB="0" anchor="ctr"/>
                </a:tc>
              </a:tr>
            </a:tbl>
          </a:graphicData>
        </a:graphic>
      </p:graphicFrame>
      <p:sp>
        <p:nvSpPr>
          <p:cNvPr id="3" name="Slide Number Placeholder 2"/>
          <p:cNvSpPr>
            <a:spLocks noGrp="1"/>
          </p:cNvSpPr>
          <p:nvPr>
            <p:ph type="sldNum" sz="quarter" idx="12"/>
          </p:nvPr>
        </p:nvSpPr>
        <p:spPr/>
        <p:txBody>
          <a:bodyPr/>
          <a:lstStyle/>
          <a:p>
            <a:fld id="{0D81DFDE-2423-0349-A865-C78464D2C37E}" type="slidenum">
              <a:rPr lang="en-US" smtClean="0"/>
              <a:pPr/>
              <a:t>16</a:t>
            </a:fld>
            <a:endParaRPr lang="en-US"/>
          </a:p>
        </p:txBody>
      </p:sp>
    </p:spTree>
    <p:extLst>
      <p:ext uri="{BB962C8B-B14F-4D97-AF65-F5344CB8AC3E}">
        <p14:creationId xmlns:p14="http://schemas.microsoft.com/office/powerpoint/2010/main" val="2085260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Case </a:t>
            </a:r>
            <a:r>
              <a:rPr lang="en-US" dirty="0" smtClean="0"/>
              <a:t>Characteristics (n = 10)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6275910"/>
              </p:ext>
            </p:extLst>
          </p:nvPr>
        </p:nvGraphicFramePr>
        <p:xfrm>
          <a:off x="457200" y="1106488"/>
          <a:ext cx="8229599" cy="5593585"/>
        </p:xfrm>
        <a:graphic>
          <a:graphicData uri="http://schemas.openxmlformats.org/drawingml/2006/table">
            <a:tbl>
              <a:tblPr firstRow="1" bandRow="1">
                <a:tableStyleId>{5C22544A-7EE6-4342-B048-85BDC9FD1C3A}</a:tableStyleId>
              </a:tblPr>
              <a:tblGrid>
                <a:gridCol w="637309"/>
                <a:gridCol w="637309"/>
                <a:gridCol w="637309"/>
                <a:gridCol w="637309"/>
                <a:gridCol w="637309"/>
                <a:gridCol w="637309"/>
                <a:gridCol w="637309"/>
                <a:gridCol w="637309"/>
                <a:gridCol w="637309"/>
                <a:gridCol w="637309"/>
                <a:gridCol w="637309"/>
                <a:gridCol w="1219200"/>
              </a:tblGrid>
              <a:tr h="1142997">
                <a:tc>
                  <a:txBody>
                    <a:bodyPr/>
                    <a:lstStyle/>
                    <a:p>
                      <a:pPr algn="just" fontAlgn="b"/>
                      <a:r>
                        <a:rPr lang="en-US" sz="1600" b="1" i="0" u="none" strike="noStrike" dirty="0" smtClean="0">
                          <a:solidFill>
                            <a:srgbClr val="000000"/>
                          </a:solidFill>
                          <a:effectLst/>
                          <a:latin typeface="Calibri" charset="0"/>
                        </a:rPr>
                        <a:t>HCU</a:t>
                      </a:r>
                      <a:r>
                        <a:rPr lang="en-US" sz="1600" b="1" i="0" u="none" strike="noStrike" baseline="0" dirty="0" smtClean="0">
                          <a:solidFill>
                            <a:srgbClr val="000000"/>
                          </a:solidFill>
                          <a:effectLst/>
                          <a:latin typeface="Calibri" charset="0"/>
                        </a:rPr>
                        <a:t> Exp.</a:t>
                      </a:r>
                    </a:p>
                    <a:p>
                      <a:pPr algn="just" fontAlgn="b"/>
                      <a:r>
                        <a:rPr lang="en-US" sz="1600" b="1" i="0" u="none" strike="noStrike" baseline="0" dirty="0" smtClean="0">
                          <a:solidFill>
                            <a:srgbClr val="000000"/>
                          </a:solidFill>
                          <a:effectLst/>
                          <a:latin typeface="Calibri" charset="0"/>
                        </a:rPr>
                        <a:t>&gt; 5 hours</a:t>
                      </a: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CPB</a:t>
                      </a:r>
                      <a:r>
                        <a:rPr lang="en-US" sz="1600" b="1" i="0" u="none" strike="noStrike" baseline="0" dirty="0" smtClean="0">
                          <a:solidFill>
                            <a:srgbClr val="000000"/>
                          </a:solidFill>
                          <a:effectLst/>
                          <a:latin typeface="Calibri" charset="0"/>
                        </a:rPr>
                        <a:t> Time</a:t>
                      </a:r>
                      <a:endParaRPr lang="en-US" sz="1600" b="1" i="0" u="none" strike="noStrike" dirty="0" smtClean="0">
                        <a:solidFill>
                          <a:srgbClr val="000000"/>
                        </a:solidFill>
                        <a:effectLst/>
                        <a:latin typeface="Calibri" charset="0"/>
                      </a:endParaRPr>
                    </a:p>
                    <a:p>
                      <a:pPr algn="just" fontAlgn="b"/>
                      <a:r>
                        <a:rPr lang="en-US" sz="1600" b="1" i="0" u="none" strike="noStrike" baseline="0" dirty="0" smtClean="0">
                          <a:solidFill>
                            <a:srgbClr val="000000"/>
                          </a:solidFill>
                          <a:effectLst/>
                          <a:latin typeface="Calibri" charset="0"/>
                        </a:rPr>
                        <a:t>&gt; 2 hours</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Impaired</a:t>
                      </a:r>
                      <a:endParaRPr lang="en-US" sz="1600" b="1" i="0" u="none" strike="noStrike" baseline="0" dirty="0" smtClean="0">
                        <a:solidFill>
                          <a:srgbClr val="000000"/>
                        </a:solidFill>
                        <a:effectLst/>
                        <a:latin typeface="Calibri" charset="0"/>
                      </a:endParaRPr>
                    </a:p>
                    <a:p>
                      <a:pPr algn="just" fontAlgn="b"/>
                      <a:r>
                        <a:rPr lang="en-US" sz="1600" b="1" i="0" u="none" strike="noStrike" baseline="0" dirty="0" smtClean="0">
                          <a:solidFill>
                            <a:srgbClr val="000000"/>
                          </a:solidFill>
                          <a:effectLst/>
                          <a:latin typeface="Calibri" charset="0"/>
                        </a:rPr>
                        <a:t>Immune </a:t>
                      </a:r>
                      <a:r>
                        <a:rPr lang="en-US" sz="1600" b="1" i="0" u="none" strike="noStrike" baseline="0" dirty="0" err="1" smtClean="0">
                          <a:solidFill>
                            <a:srgbClr val="000000"/>
                          </a:solidFill>
                          <a:effectLst/>
                          <a:latin typeface="Calibri" charset="0"/>
                        </a:rPr>
                        <a:t>Fx</a:t>
                      </a:r>
                      <a:r>
                        <a:rPr lang="en-US" sz="1600" b="1" i="0" u="none" strike="noStrike" baseline="0" dirty="0" smtClean="0">
                          <a:solidFill>
                            <a:srgbClr val="000000"/>
                          </a:solidFill>
                          <a:effectLst/>
                          <a:latin typeface="Calibri" charset="0"/>
                        </a:rPr>
                        <a:t>.</a:t>
                      </a: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CV</a:t>
                      </a:r>
                    </a:p>
                    <a:p>
                      <a:pPr algn="just" fontAlgn="b"/>
                      <a:r>
                        <a:rPr lang="en-US" sz="1600" b="1" i="0" u="none" strike="noStrike" dirty="0" smtClean="0">
                          <a:solidFill>
                            <a:srgbClr val="000000"/>
                          </a:solidFill>
                          <a:effectLst/>
                          <a:latin typeface="Calibri" charset="0"/>
                        </a:rPr>
                        <a:t>Implant</a:t>
                      </a:r>
                      <a:endParaRPr lang="en-US" sz="1600" b="1" i="0" u="none" strike="noStrike" dirty="0">
                        <a:solidFill>
                          <a:srgbClr val="000000"/>
                        </a:solidFill>
                        <a:effectLst/>
                        <a:latin typeface="Calibri" charset="0"/>
                      </a:endParaRPr>
                    </a:p>
                  </a:txBody>
                  <a:tcPr marL="9144" marR="12700" marT="12700" vert="vert270" anchor="ctr">
                    <a:lnR w="76200" cap="flat" cmpd="sng" algn="ctr">
                      <a:solidFill>
                        <a:schemeClr val="bg1">
                          <a:lumMod val="65000"/>
                        </a:schemeClr>
                      </a:solidFill>
                      <a:prstDash val="solid"/>
                      <a:round/>
                      <a:headEnd type="none" w="med" len="med"/>
                      <a:tailEnd type="none" w="med" len="med"/>
                    </a:lnR>
                  </a:tcPr>
                </a:tc>
                <a:tc>
                  <a:txBody>
                    <a:bodyPr/>
                    <a:lstStyle/>
                    <a:p>
                      <a:pPr algn="just" fontAlgn="b"/>
                      <a:r>
                        <a:rPr lang="en-US" sz="1600" b="1" i="0" u="none" strike="noStrike" dirty="0" smtClean="0">
                          <a:solidFill>
                            <a:srgbClr val="000000"/>
                          </a:solidFill>
                          <a:effectLst/>
                          <a:latin typeface="Calibri" charset="0"/>
                        </a:rPr>
                        <a:t>Pleural</a:t>
                      </a:r>
                    </a:p>
                    <a:p>
                      <a:pPr algn="just" fontAlgn="b"/>
                      <a:r>
                        <a:rPr lang="en-US" sz="1600" b="1" i="0" u="none" strike="noStrike" dirty="0" smtClean="0">
                          <a:solidFill>
                            <a:srgbClr val="000000"/>
                          </a:solidFill>
                          <a:effectLst/>
                          <a:latin typeface="Calibri" charset="0"/>
                        </a:rPr>
                        <a:t>Fluid</a:t>
                      </a:r>
                      <a:endParaRPr lang="en-US" sz="1600" b="1" i="0" u="none" strike="noStrike" dirty="0">
                        <a:solidFill>
                          <a:srgbClr val="000000"/>
                        </a:solidFill>
                        <a:effectLst/>
                        <a:latin typeface="Calibri" charset="0"/>
                      </a:endParaRPr>
                    </a:p>
                  </a:txBody>
                  <a:tcPr marL="9144" marR="12700" marT="12700" vert="vert270" anchor="ctr">
                    <a:lnL w="76200" cap="flat" cmpd="sng" algn="ctr">
                      <a:solidFill>
                        <a:schemeClr val="bg1">
                          <a:lumMod val="65000"/>
                        </a:schemeClr>
                      </a:solidFill>
                      <a:prstDash val="solid"/>
                      <a:round/>
                      <a:headEnd type="none" w="med" len="med"/>
                      <a:tailEnd type="none" w="med" len="med"/>
                    </a:lnL>
                  </a:tcPr>
                </a:tc>
                <a:tc>
                  <a:txBody>
                    <a:bodyPr/>
                    <a:lstStyle/>
                    <a:p>
                      <a:pPr algn="just" fontAlgn="b"/>
                      <a:r>
                        <a:rPr lang="en-US" sz="1600" b="1" i="0" u="none" strike="noStrike" dirty="0" smtClean="0">
                          <a:solidFill>
                            <a:srgbClr val="000000"/>
                          </a:solidFill>
                          <a:effectLst/>
                          <a:latin typeface="Calibri" charset="0"/>
                        </a:rPr>
                        <a:t>Blood</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a:solidFill>
                            <a:srgbClr val="000000"/>
                          </a:solidFill>
                          <a:effectLst/>
                          <a:latin typeface="Calibri" charset="0"/>
                        </a:rPr>
                        <a:t>Spleen</a:t>
                      </a:r>
                    </a:p>
                  </a:txBody>
                  <a:tcPr marL="9144" marR="12700" marT="12700" vert="vert270" anchor="ctr"/>
                </a:tc>
                <a:tc>
                  <a:txBody>
                    <a:bodyPr/>
                    <a:lstStyle/>
                    <a:p>
                      <a:pPr algn="just" fontAlgn="b"/>
                      <a:r>
                        <a:rPr lang="en-US" sz="1600" b="1" i="0" u="none" strike="noStrike" dirty="0">
                          <a:solidFill>
                            <a:srgbClr val="000000"/>
                          </a:solidFill>
                          <a:effectLst/>
                          <a:latin typeface="Calibri" charset="0"/>
                        </a:rPr>
                        <a:t>Liver</a:t>
                      </a: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Bone</a:t>
                      </a:r>
                    </a:p>
                    <a:p>
                      <a:pPr algn="just" fontAlgn="b"/>
                      <a:r>
                        <a:rPr lang="en-US" sz="1600" b="1" i="0" u="none" strike="noStrike" dirty="0" smtClean="0">
                          <a:solidFill>
                            <a:srgbClr val="000000"/>
                          </a:solidFill>
                          <a:effectLst/>
                          <a:latin typeface="Calibri" charset="0"/>
                        </a:rPr>
                        <a:t>Marrow</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a:solidFill>
                            <a:srgbClr val="000000"/>
                          </a:solidFill>
                          <a:effectLst/>
                          <a:latin typeface="Calibri" charset="0"/>
                        </a:rPr>
                        <a:t>Deep </a:t>
                      </a:r>
                      <a:r>
                        <a:rPr lang="en-US" sz="1600" b="1" i="0" u="none" strike="noStrike" dirty="0" smtClean="0">
                          <a:solidFill>
                            <a:srgbClr val="000000"/>
                          </a:solidFill>
                          <a:effectLst/>
                          <a:latin typeface="Calibri" charset="0"/>
                        </a:rPr>
                        <a:t>Sternal</a:t>
                      </a:r>
                    </a:p>
                    <a:p>
                      <a:pPr algn="just" fontAlgn="b"/>
                      <a:r>
                        <a:rPr lang="en-US" sz="1600" b="1" i="0" u="none" strike="noStrike" dirty="0" smtClean="0">
                          <a:solidFill>
                            <a:srgbClr val="000000"/>
                          </a:solidFill>
                          <a:effectLst/>
                          <a:latin typeface="Calibri" charset="0"/>
                        </a:rPr>
                        <a:t>wound</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Deep</a:t>
                      </a:r>
                    </a:p>
                    <a:p>
                      <a:pPr algn="just" fontAlgn="b"/>
                      <a:r>
                        <a:rPr lang="en-US" sz="1600" b="1" i="0" u="none" strike="noStrike" dirty="0" smtClean="0">
                          <a:solidFill>
                            <a:srgbClr val="000000"/>
                          </a:solidFill>
                          <a:effectLst/>
                          <a:latin typeface="Calibri" charset="0"/>
                        </a:rPr>
                        <a:t>Abscess</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NTM</a:t>
                      </a:r>
                    </a:p>
                    <a:p>
                      <a:pPr algn="just" fontAlgn="b"/>
                      <a:r>
                        <a:rPr lang="en-US" sz="1600" b="1" i="0" u="none" strike="noStrike" dirty="0" smtClean="0">
                          <a:solidFill>
                            <a:srgbClr val="000000"/>
                          </a:solidFill>
                          <a:effectLst/>
                          <a:latin typeface="Calibri" charset="0"/>
                        </a:rPr>
                        <a:t>Organism</a:t>
                      </a:r>
                      <a:endParaRPr lang="en-US" sz="1600" b="1" i="0" u="none" strike="noStrike" dirty="0">
                        <a:solidFill>
                          <a:srgbClr val="000000"/>
                        </a:solidFill>
                        <a:effectLst/>
                        <a:latin typeface="Calibri" charset="0"/>
                      </a:endParaRPr>
                    </a:p>
                  </a:txBody>
                  <a:tcPr marL="9144" marR="12700" marT="12700" vert="vert270" anchor="ctr">
                    <a:lnB w="38100" cap="flat" cmpd="sng" algn="ctr">
                      <a:solidFill>
                        <a:srgbClr val="FFC000"/>
                      </a:solidFill>
                      <a:prstDash val="solid"/>
                      <a:round/>
                      <a:headEnd type="none" w="med" len="med"/>
                      <a:tailEnd type="none" w="med" len="med"/>
                    </a:lnB>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en-US" sz="1600" b="0" i="0" u="none" strike="noStrike">
                          <a:solidFill>
                            <a:srgbClr val="000000"/>
                          </a:solidFill>
                          <a:effectLst/>
                          <a:latin typeface="Calibri" charset="0"/>
                        </a:rPr>
                        <a:t>X</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solidFill>
                      <a:srgbClr val="FF0000">
                        <a:alpha val="20000"/>
                      </a:srgbClr>
                    </a:solidFill>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solidFill>
                      <a:srgbClr val="FF0000">
                        <a:alpha val="20000"/>
                      </a:srgbClr>
                    </a:solidFill>
                  </a:tcP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solidFill>
                      <a:srgbClr val="FF0000">
                        <a:alpha val="20000"/>
                      </a:srgbClr>
                    </a:solidFill>
                  </a:tcP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solidFill>
                      <a:srgbClr val="FF0000">
                        <a:alpha val="20000"/>
                      </a:srgbClr>
                    </a:solidFill>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solidFill>
                      <a:srgbClr val="FF0000">
                        <a:alpha val="20000"/>
                      </a:srgbClr>
                    </a:solidFill>
                  </a:tcP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solidFill>
                      <a:srgbClr val="FF0000">
                        <a:alpha val="20000"/>
                      </a:srgbClr>
                    </a:solidFill>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solidFill>
                      <a:srgbClr val="FF0000">
                        <a:alpha val="20000"/>
                      </a:srgbClr>
                    </a:solidFill>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lnR w="38100" cap="flat" cmpd="sng" algn="ctr">
                      <a:solidFill>
                        <a:srgbClr val="FFC000"/>
                      </a:solidFill>
                      <a:prstDash val="solid"/>
                      <a:round/>
                      <a:headEnd type="none" w="med" len="med"/>
                      <a:tailEnd type="none" w="med" len="med"/>
                    </a:lnR>
                    <a:solidFill>
                      <a:srgbClr val="FF0000">
                        <a:alpha val="20000"/>
                      </a:srgbClr>
                    </a:solidFill>
                  </a:tcP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solidFill>
                      <a:srgbClr val="FF0000">
                        <a:alpha val="20000"/>
                      </a:srgbClr>
                    </a:solidFill>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solidFill>
                      <a:srgbClr val="FF0000">
                        <a:alpha val="20000"/>
                      </a:srgbClr>
                    </a:solidFill>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solidFill>
                      <a:srgbClr val="FF0000">
                        <a:alpha val="20000"/>
                      </a:srgbClr>
                    </a:solidFill>
                  </a:tcP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solidFill>
                      <a:srgbClr val="FF0000">
                        <a:alpha val="20000"/>
                      </a:srgbClr>
                    </a:solidFill>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solidFill>
                      <a:srgbClr val="FF0000">
                        <a:alpha val="20000"/>
                      </a:srgbClr>
                    </a:solidFill>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solidFill>
                      <a:srgbClr val="FF0000">
                        <a:alpha val="20000"/>
                      </a:srgbClr>
                    </a:solidFill>
                  </a:tcPr>
                </a:tc>
                <a:tc>
                  <a:txBody>
                    <a:bodyPr/>
                    <a:lstStyle/>
                    <a:p>
                      <a:pPr algn="ctr" fontAlgn="b"/>
                      <a:r>
                        <a:rPr lang="en-US" sz="1600" b="0" i="0" u="none" strike="noStrike">
                          <a:solidFill>
                            <a:srgbClr val="000000"/>
                          </a:solidFill>
                          <a:effectLst/>
                          <a:latin typeface="Calibri" charset="0"/>
                        </a:rPr>
                        <a:t>X</a:t>
                      </a:r>
                    </a:p>
                  </a:txBody>
                  <a:tcPr marL="12700" marR="12700" marT="12700" marB="0" anchor="ctr">
                    <a:solidFill>
                      <a:srgbClr val="FF0000">
                        <a:alpha val="20000"/>
                      </a:srgbClr>
                    </a:solidFill>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solidFill>
                      <a:srgbClr val="FF0000">
                        <a:alpha val="20000"/>
                      </a:srgbClr>
                    </a:solidFill>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lnR w="38100" cap="flat" cmpd="sng" algn="ctr">
                      <a:solidFill>
                        <a:srgbClr val="FFC000"/>
                      </a:solidFill>
                      <a:prstDash val="solid"/>
                      <a:round/>
                      <a:headEnd type="none" w="med" len="med"/>
                      <a:tailEnd type="none" w="med" len="med"/>
                    </a:lnR>
                    <a:solidFill>
                      <a:srgbClr val="FF0000">
                        <a:alpha val="20000"/>
                      </a:srgbClr>
                    </a:solidFill>
                  </a:tcPr>
                </a:tc>
                <a:tc>
                  <a:txBody>
                    <a:bodyPr/>
                    <a:lstStyle/>
                    <a:p>
                      <a:pPr algn="ctr" fontAlgn="b"/>
                      <a:r>
                        <a:rPr lang="en-US" sz="1600" b="0" i="1" u="none" strike="noStrike" dirty="0">
                          <a:solidFill>
                            <a:srgbClr val="FF0000"/>
                          </a:solidFill>
                          <a:effectLst/>
                          <a:latin typeface="Calibri" charset="0"/>
                        </a:rPr>
                        <a:t>M. chimaera</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solidFill>
                      <a:srgbClr val="FF0000">
                        <a:alpha val="20000"/>
                      </a:srgbClr>
                    </a:solidFill>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endParaRPr lang="ru-RU" sz="1600" b="0" i="0" u="none" strike="noStrike" dirty="0">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solidFill>
                      <a:srgbClr val="FF0000">
                        <a:alpha val="20000"/>
                      </a:srgbClr>
                    </a:solidFill>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solidFill>
                      <a:srgbClr val="FF0000">
                        <a:alpha val="20000"/>
                      </a:srgbClr>
                    </a:solidFill>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solidFill>
                      <a:srgbClr val="FF0000">
                        <a:alpha val="20000"/>
                      </a:srgbClr>
                    </a:solidFill>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solidFill>
                      <a:srgbClr val="FF0000">
                        <a:alpha val="20000"/>
                      </a:srgbClr>
                    </a:solidFill>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solidFill>
                      <a:srgbClr val="FF0000">
                        <a:alpha val="20000"/>
                      </a:srgbClr>
                    </a:solidFill>
                  </a:tcP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solidFill>
                      <a:srgbClr val="FF0000">
                        <a:alpha val="20000"/>
                      </a:srgbClr>
                    </a:solidFill>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solidFill>
                      <a:srgbClr val="FF0000">
                        <a:alpha val="20000"/>
                      </a:srgbClr>
                    </a:solidFill>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lnR w="38100" cap="flat" cmpd="sng" algn="ctr">
                      <a:solidFill>
                        <a:srgbClr val="FFC000"/>
                      </a:solidFill>
                      <a:prstDash val="solid"/>
                      <a:round/>
                      <a:headEnd type="none" w="med" len="med"/>
                      <a:tailEnd type="none" w="med" len="med"/>
                    </a:lnR>
                    <a:solidFill>
                      <a:srgbClr val="FF0000">
                        <a:alpha val="20000"/>
                      </a:srgbClr>
                    </a:solidFill>
                  </a:tcPr>
                </a:tc>
                <a:tc>
                  <a:txBody>
                    <a:bodyPr/>
                    <a:lstStyle/>
                    <a:p>
                      <a:pPr algn="ctr" fontAlgn="b"/>
                      <a:r>
                        <a:rPr lang="en-US" sz="1600" b="0" i="1" u="none" strike="noStrike" dirty="0">
                          <a:solidFill>
                            <a:srgbClr val="FF0000"/>
                          </a:solidFill>
                          <a:effectLst/>
                          <a:latin typeface="Calibri" charset="0"/>
                        </a:rPr>
                        <a:t>M. chimaera</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solidFill>
                      <a:srgbClr val="FF0000">
                        <a:alpha val="20000"/>
                      </a:srgbClr>
                    </a:solidFill>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en-US" sz="1600" b="0" i="0" u="none" strike="noStrike">
                          <a:solidFill>
                            <a:srgbClr val="000000"/>
                          </a:solidFill>
                          <a:effectLst/>
                          <a:latin typeface="Calibri" charset="0"/>
                        </a:rPr>
                        <a:t>X</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tcPr>
                </a:tc>
              </a:tr>
              <a:tr h="438912">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solidFill>
                      <a:srgbClr val="FF0000">
                        <a:alpha val="20000"/>
                      </a:srgbClr>
                    </a:solidFill>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solidFill>
                      <a:srgbClr val="FF0000">
                        <a:alpha val="20000"/>
                      </a:srgbClr>
                    </a:solidFill>
                  </a:tcPr>
                </a:tc>
                <a:tc>
                  <a:txBody>
                    <a:bodyPr/>
                    <a:lstStyle/>
                    <a:p>
                      <a:pPr algn="ctr" fontAlgn="b"/>
                      <a:r>
                        <a:rPr lang="en-US" sz="1600" b="0" i="0" u="none" strike="noStrike">
                          <a:solidFill>
                            <a:srgbClr val="000000"/>
                          </a:solidFill>
                          <a:effectLst/>
                          <a:latin typeface="Calibri" charset="0"/>
                        </a:rPr>
                        <a:t>X</a:t>
                      </a:r>
                    </a:p>
                  </a:txBody>
                  <a:tcPr marL="12700" marR="12700" marT="12700" marB="0" anchor="ctr">
                    <a:solidFill>
                      <a:srgbClr val="FF0000">
                        <a:alpha val="20000"/>
                      </a:srgbClr>
                    </a:solidFill>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solidFill>
                      <a:srgbClr val="FF0000">
                        <a:alpha val="20000"/>
                      </a:srgbClr>
                    </a:solidFill>
                  </a:tcPr>
                </a:tc>
                <a:tc>
                  <a:txBody>
                    <a:bodyPr/>
                    <a:lstStyle/>
                    <a:p>
                      <a:pPr algn="ctr" fontAlgn="b"/>
                      <a:r>
                        <a:rPr lang="en-US" sz="1600" b="0" i="0" u="none" strike="noStrike">
                          <a:solidFill>
                            <a:srgbClr val="000000"/>
                          </a:solidFill>
                          <a:effectLst/>
                          <a:latin typeface="Calibri" charset="0"/>
                        </a:rPr>
                        <a:t>X</a:t>
                      </a:r>
                    </a:p>
                  </a:txBody>
                  <a:tcPr marL="12700" marR="12700" marT="12700" marB="0" anchor="ctr">
                    <a:solidFill>
                      <a:srgbClr val="FF0000">
                        <a:alpha val="20000"/>
                      </a:srgbClr>
                    </a:solidFill>
                  </a:tcP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solidFill>
                      <a:srgbClr val="FF0000">
                        <a:alpha val="20000"/>
                      </a:srgbClr>
                    </a:solidFill>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solidFill>
                      <a:srgbClr val="FF0000">
                        <a:alpha val="20000"/>
                      </a:srgbClr>
                    </a:solidFill>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R w="38100" cap="flat" cmpd="sng" algn="ctr">
                      <a:solidFill>
                        <a:srgbClr val="FFC000"/>
                      </a:solidFill>
                      <a:prstDash val="solid"/>
                      <a:round/>
                      <a:headEnd type="none" w="med" len="med"/>
                      <a:tailEnd type="none" w="med" len="med"/>
                    </a:lnR>
                    <a:solidFill>
                      <a:srgbClr val="FF0000">
                        <a:alpha val="20000"/>
                      </a:srgbClr>
                    </a:solidFill>
                  </a:tcPr>
                </a:tc>
                <a:tc>
                  <a:txBody>
                    <a:bodyPr/>
                    <a:lstStyle/>
                    <a:p>
                      <a:pPr algn="ctr" fontAlgn="b"/>
                      <a:r>
                        <a:rPr lang="en-US" sz="1600" b="0" i="1" u="none" strike="noStrike" dirty="0">
                          <a:solidFill>
                            <a:srgbClr val="FF0000"/>
                          </a:solidFill>
                          <a:effectLst/>
                          <a:latin typeface="Calibri" charset="0"/>
                        </a:rPr>
                        <a:t>M. chimaera</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solidFill>
                      <a:srgbClr val="FF0000">
                        <a:alpha val="20000"/>
                      </a:srgbClr>
                    </a:solidFill>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tcPr>
                </a:tc>
              </a:tr>
              <a:tr h="438912">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B w="38100" cap="flat" cmpd="sng" algn="ctr">
                      <a:solidFill>
                        <a:srgbClr val="FFC000"/>
                      </a:solidFill>
                      <a:prstDash val="solid"/>
                      <a:round/>
                      <a:headEnd type="none" w="med" len="med"/>
                      <a:tailEnd type="none" w="med" len="med"/>
                    </a:lnB>
                  </a:tcPr>
                </a:tc>
              </a:tr>
              <a:tr h="438912">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r>
                        <a:rPr lang="sk-SK" sz="1600" b="0" i="0" u="none" strike="noStrike" dirty="0" smtClean="0">
                          <a:solidFill>
                            <a:srgbClr val="000000"/>
                          </a:solidFill>
                          <a:effectLst/>
                          <a:latin typeface="Calibri" charset="0"/>
                        </a:rPr>
                        <a:t>NA</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dirty="0">
                          <a:solidFill>
                            <a:srgbClr val="000000"/>
                          </a:solidFill>
                          <a:effectLst/>
                          <a:latin typeface="Calibri" charset="0"/>
                        </a:rPr>
                        <a:t>NTM NOS</a:t>
                      </a:r>
                    </a:p>
                  </a:txBody>
                  <a:tcPr marL="12700" marR="12700" marT="12700" marB="0" anchor="ctr">
                    <a:lnT w="38100" cap="flat" cmpd="sng" algn="ctr">
                      <a:solidFill>
                        <a:srgbClr val="FFC000"/>
                      </a:solidFill>
                      <a:prstDash val="solid"/>
                      <a:round/>
                      <a:headEnd type="none" w="med" len="med"/>
                      <a:tailEnd type="none" w="med" len="med"/>
                    </a:lnT>
                  </a:tcPr>
                </a:tc>
              </a:tr>
              <a:tr h="438912">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r>
                        <a:rPr lang="sk-SK" sz="1600" b="0" i="0" u="none" strike="noStrike" dirty="0" smtClean="0">
                          <a:solidFill>
                            <a:srgbClr val="000000"/>
                          </a:solidFill>
                          <a:effectLst/>
                          <a:latin typeface="Calibri" charset="0"/>
                        </a:rPr>
                        <a:t>NA</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sk-SK" sz="1600" b="0" i="0" u="none" strike="noStrike" dirty="0">
                          <a:solidFill>
                            <a:srgbClr val="000000"/>
                          </a:solidFill>
                          <a:effectLst/>
                          <a:latin typeface="Calibri" charset="0"/>
                        </a:rPr>
                        <a:t> </a:t>
                      </a:r>
                      <a:r>
                        <a:rPr lang="sk-SK" sz="1600" b="0" i="0" u="none" strike="noStrike" dirty="0" smtClean="0">
                          <a:solidFill>
                            <a:srgbClr val="000000"/>
                          </a:solidFill>
                          <a:effectLst/>
                          <a:latin typeface="Calibri" charset="0"/>
                        </a:rPr>
                        <a:t>X</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dirty="0">
                          <a:solidFill>
                            <a:srgbClr val="000000"/>
                          </a:solidFill>
                          <a:effectLst/>
                          <a:latin typeface="Calibri" charset="0"/>
                        </a:rPr>
                        <a:t>Rapid </a:t>
                      </a:r>
                      <a:endParaRPr lang="en-US" sz="1600" b="0" i="0" u="none" strike="noStrike" dirty="0" smtClean="0">
                        <a:solidFill>
                          <a:srgbClr val="000000"/>
                        </a:solidFill>
                        <a:effectLst/>
                        <a:latin typeface="Calibri" charset="0"/>
                      </a:endParaRPr>
                    </a:p>
                    <a:p>
                      <a:pPr algn="ctr" fontAlgn="b"/>
                      <a:r>
                        <a:rPr lang="en-US" sz="1600" b="0" i="0" u="none" strike="noStrike" dirty="0" smtClean="0">
                          <a:solidFill>
                            <a:srgbClr val="000000"/>
                          </a:solidFill>
                          <a:effectLst/>
                          <a:latin typeface="Calibri" charset="0"/>
                        </a:rPr>
                        <a:t>growing </a:t>
                      </a:r>
                      <a:r>
                        <a:rPr lang="en-US" sz="1600" b="0" i="0" u="none" strike="noStrike" dirty="0">
                          <a:solidFill>
                            <a:srgbClr val="000000"/>
                          </a:solidFill>
                          <a:effectLst/>
                          <a:latin typeface="Calibri" charset="0"/>
                        </a:rPr>
                        <a:t>NTM</a:t>
                      </a:r>
                    </a:p>
                  </a:txBody>
                  <a:tcPr marL="12700" marR="12700" marT="12700" marB="0" anchor="ctr"/>
                </a:tc>
              </a:tr>
            </a:tbl>
          </a:graphicData>
        </a:graphic>
      </p:graphicFrame>
      <p:sp>
        <p:nvSpPr>
          <p:cNvPr id="3" name="Slide Number Placeholder 2"/>
          <p:cNvSpPr>
            <a:spLocks noGrp="1"/>
          </p:cNvSpPr>
          <p:nvPr>
            <p:ph type="sldNum" sz="quarter" idx="12"/>
          </p:nvPr>
        </p:nvSpPr>
        <p:spPr/>
        <p:txBody>
          <a:bodyPr/>
          <a:lstStyle/>
          <a:p>
            <a:fld id="{0D81DFDE-2423-0349-A865-C78464D2C37E}" type="slidenum">
              <a:rPr lang="en-US" smtClean="0"/>
              <a:pPr/>
              <a:t>17</a:t>
            </a:fld>
            <a:endParaRPr lang="en-US"/>
          </a:p>
        </p:txBody>
      </p:sp>
    </p:spTree>
    <p:extLst>
      <p:ext uri="{BB962C8B-B14F-4D97-AF65-F5344CB8AC3E}">
        <p14:creationId xmlns:p14="http://schemas.microsoft.com/office/powerpoint/2010/main" val="269511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Case </a:t>
            </a:r>
            <a:r>
              <a:rPr lang="en-US" dirty="0" smtClean="0"/>
              <a:t>Characteristics (n = 10)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335270"/>
              </p:ext>
            </p:extLst>
          </p:nvPr>
        </p:nvGraphicFramePr>
        <p:xfrm>
          <a:off x="457200" y="1106488"/>
          <a:ext cx="8229599" cy="5593585"/>
        </p:xfrm>
        <a:graphic>
          <a:graphicData uri="http://schemas.openxmlformats.org/drawingml/2006/table">
            <a:tbl>
              <a:tblPr firstRow="1" bandRow="1">
                <a:tableStyleId>{5C22544A-7EE6-4342-B048-85BDC9FD1C3A}</a:tableStyleId>
              </a:tblPr>
              <a:tblGrid>
                <a:gridCol w="637309"/>
                <a:gridCol w="637309"/>
                <a:gridCol w="637309"/>
                <a:gridCol w="637309"/>
                <a:gridCol w="637309"/>
                <a:gridCol w="637309"/>
                <a:gridCol w="637309"/>
                <a:gridCol w="637309"/>
                <a:gridCol w="637309"/>
                <a:gridCol w="637309"/>
                <a:gridCol w="637309"/>
                <a:gridCol w="1219200"/>
              </a:tblGrid>
              <a:tr h="1142997">
                <a:tc>
                  <a:txBody>
                    <a:bodyPr/>
                    <a:lstStyle/>
                    <a:p>
                      <a:pPr algn="just" fontAlgn="b"/>
                      <a:r>
                        <a:rPr lang="en-US" sz="1600" b="1" i="0" u="none" strike="noStrike" dirty="0" smtClean="0">
                          <a:solidFill>
                            <a:srgbClr val="000000"/>
                          </a:solidFill>
                          <a:effectLst/>
                          <a:latin typeface="Calibri" charset="0"/>
                        </a:rPr>
                        <a:t>HCU</a:t>
                      </a:r>
                      <a:r>
                        <a:rPr lang="en-US" sz="1600" b="1" i="0" u="none" strike="noStrike" baseline="0" dirty="0" smtClean="0">
                          <a:solidFill>
                            <a:srgbClr val="000000"/>
                          </a:solidFill>
                          <a:effectLst/>
                          <a:latin typeface="Calibri" charset="0"/>
                        </a:rPr>
                        <a:t> Exp.</a:t>
                      </a:r>
                    </a:p>
                    <a:p>
                      <a:pPr algn="just" fontAlgn="b"/>
                      <a:r>
                        <a:rPr lang="en-US" sz="1600" b="1" i="0" u="none" strike="noStrike" baseline="0" dirty="0" smtClean="0">
                          <a:solidFill>
                            <a:srgbClr val="000000"/>
                          </a:solidFill>
                          <a:effectLst/>
                          <a:latin typeface="Calibri" charset="0"/>
                        </a:rPr>
                        <a:t>&gt; 5 hours</a:t>
                      </a: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CPB</a:t>
                      </a:r>
                      <a:r>
                        <a:rPr lang="en-US" sz="1600" b="1" i="0" u="none" strike="noStrike" baseline="0" dirty="0" smtClean="0">
                          <a:solidFill>
                            <a:srgbClr val="000000"/>
                          </a:solidFill>
                          <a:effectLst/>
                          <a:latin typeface="Calibri" charset="0"/>
                        </a:rPr>
                        <a:t> Time</a:t>
                      </a:r>
                      <a:endParaRPr lang="en-US" sz="1600" b="1" i="0" u="none" strike="noStrike" dirty="0" smtClean="0">
                        <a:solidFill>
                          <a:srgbClr val="000000"/>
                        </a:solidFill>
                        <a:effectLst/>
                        <a:latin typeface="Calibri" charset="0"/>
                      </a:endParaRPr>
                    </a:p>
                    <a:p>
                      <a:pPr algn="just" fontAlgn="b"/>
                      <a:r>
                        <a:rPr lang="en-US" sz="1600" b="1" i="0" u="none" strike="noStrike" baseline="0" dirty="0" smtClean="0">
                          <a:solidFill>
                            <a:srgbClr val="000000"/>
                          </a:solidFill>
                          <a:effectLst/>
                          <a:latin typeface="Calibri" charset="0"/>
                        </a:rPr>
                        <a:t>&gt; 2 hours</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Impaired</a:t>
                      </a:r>
                      <a:endParaRPr lang="en-US" sz="1600" b="1" i="0" u="none" strike="noStrike" baseline="0" dirty="0" smtClean="0">
                        <a:solidFill>
                          <a:srgbClr val="000000"/>
                        </a:solidFill>
                        <a:effectLst/>
                        <a:latin typeface="Calibri" charset="0"/>
                      </a:endParaRPr>
                    </a:p>
                    <a:p>
                      <a:pPr algn="just" fontAlgn="b"/>
                      <a:r>
                        <a:rPr lang="en-US" sz="1600" b="1" i="0" u="none" strike="noStrike" baseline="0" dirty="0" smtClean="0">
                          <a:solidFill>
                            <a:srgbClr val="000000"/>
                          </a:solidFill>
                          <a:effectLst/>
                          <a:latin typeface="Calibri" charset="0"/>
                        </a:rPr>
                        <a:t>Immune </a:t>
                      </a:r>
                      <a:r>
                        <a:rPr lang="en-US" sz="1600" b="1" i="0" u="none" strike="noStrike" baseline="0" dirty="0" err="1" smtClean="0">
                          <a:solidFill>
                            <a:srgbClr val="000000"/>
                          </a:solidFill>
                          <a:effectLst/>
                          <a:latin typeface="Calibri" charset="0"/>
                        </a:rPr>
                        <a:t>Fx</a:t>
                      </a:r>
                      <a:r>
                        <a:rPr lang="en-US" sz="1600" b="1" i="0" u="none" strike="noStrike" baseline="0" dirty="0" smtClean="0">
                          <a:solidFill>
                            <a:srgbClr val="000000"/>
                          </a:solidFill>
                          <a:effectLst/>
                          <a:latin typeface="Calibri" charset="0"/>
                        </a:rPr>
                        <a:t>.</a:t>
                      </a: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CV</a:t>
                      </a:r>
                    </a:p>
                    <a:p>
                      <a:pPr algn="just" fontAlgn="b"/>
                      <a:r>
                        <a:rPr lang="en-US" sz="1600" b="1" i="0" u="none" strike="noStrike" dirty="0" smtClean="0">
                          <a:solidFill>
                            <a:srgbClr val="000000"/>
                          </a:solidFill>
                          <a:effectLst/>
                          <a:latin typeface="Calibri" charset="0"/>
                        </a:rPr>
                        <a:t>Implant</a:t>
                      </a:r>
                      <a:endParaRPr lang="en-US" sz="1600" b="1" i="0" u="none" strike="noStrike" dirty="0">
                        <a:solidFill>
                          <a:srgbClr val="000000"/>
                        </a:solidFill>
                        <a:effectLst/>
                        <a:latin typeface="Calibri" charset="0"/>
                      </a:endParaRPr>
                    </a:p>
                  </a:txBody>
                  <a:tcPr marL="9144" marR="12700" marT="12700" vert="vert270" anchor="ctr">
                    <a:lnR w="76200" cap="flat" cmpd="sng" algn="ctr">
                      <a:solidFill>
                        <a:schemeClr val="bg1">
                          <a:lumMod val="65000"/>
                        </a:schemeClr>
                      </a:solidFill>
                      <a:prstDash val="solid"/>
                      <a:round/>
                      <a:headEnd type="none" w="med" len="med"/>
                      <a:tailEnd type="none" w="med" len="med"/>
                    </a:lnR>
                  </a:tcPr>
                </a:tc>
                <a:tc>
                  <a:txBody>
                    <a:bodyPr/>
                    <a:lstStyle/>
                    <a:p>
                      <a:pPr algn="just" fontAlgn="b"/>
                      <a:r>
                        <a:rPr lang="en-US" sz="1600" b="1" i="0" u="none" strike="noStrike" dirty="0" smtClean="0">
                          <a:solidFill>
                            <a:srgbClr val="000000"/>
                          </a:solidFill>
                          <a:effectLst/>
                          <a:latin typeface="Calibri" charset="0"/>
                        </a:rPr>
                        <a:t>Pleural</a:t>
                      </a:r>
                    </a:p>
                    <a:p>
                      <a:pPr algn="just" fontAlgn="b"/>
                      <a:r>
                        <a:rPr lang="en-US" sz="1600" b="1" i="0" u="none" strike="noStrike" dirty="0" smtClean="0">
                          <a:solidFill>
                            <a:srgbClr val="000000"/>
                          </a:solidFill>
                          <a:effectLst/>
                          <a:latin typeface="Calibri" charset="0"/>
                        </a:rPr>
                        <a:t>Fluid</a:t>
                      </a:r>
                      <a:endParaRPr lang="en-US" sz="1600" b="1" i="0" u="none" strike="noStrike" dirty="0">
                        <a:solidFill>
                          <a:srgbClr val="000000"/>
                        </a:solidFill>
                        <a:effectLst/>
                        <a:latin typeface="Calibri" charset="0"/>
                      </a:endParaRPr>
                    </a:p>
                  </a:txBody>
                  <a:tcPr marL="9144" marR="12700" marT="12700" vert="vert270" anchor="ctr">
                    <a:lnL w="76200" cap="flat" cmpd="sng" algn="ctr">
                      <a:solidFill>
                        <a:schemeClr val="bg1">
                          <a:lumMod val="65000"/>
                        </a:schemeClr>
                      </a:solidFill>
                      <a:prstDash val="solid"/>
                      <a:round/>
                      <a:headEnd type="none" w="med" len="med"/>
                      <a:tailEnd type="none" w="med" len="med"/>
                    </a:lnL>
                  </a:tcPr>
                </a:tc>
                <a:tc>
                  <a:txBody>
                    <a:bodyPr/>
                    <a:lstStyle/>
                    <a:p>
                      <a:pPr algn="just" fontAlgn="b"/>
                      <a:r>
                        <a:rPr lang="en-US" sz="1600" b="1" i="0" u="none" strike="noStrike" dirty="0" smtClean="0">
                          <a:solidFill>
                            <a:srgbClr val="000000"/>
                          </a:solidFill>
                          <a:effectLst/>
                          <a:latin typeface="Calibri" charset="0"/>
                        </a:rPr>
                        <a:t>Blood</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a:solidFill>
                            <a:srgbClr val="000000"/>
                          </a:solidFill>
                          <a:effectLst/>
                          <a:latin typeface="Calibri" charset="0"/>
                        </a:rPr>
                        <a:t>Spleen</a:t>
                      </a:r>
                    </a:p>
                  </a:txBody>
                  <a:tcPr marL="9144" marR="12700" marT="12700" vert="vert270" anchor="ctr"/>
                </a:tc>
                <a:tc>
                  <a:txBody>
                    <a:bodyPr/>
                    <a:lstStyle/>
                    <a:p>
                      <a:pPr algn="just" fontAlgn="b"/>
                      <a:r>
                        <a:rPr lang="en-US" sz="1600" b="1" i="0" u="none" strike="noStrike" dirty="0">
                          <a:solidFill>
                            <a:srgbClr val="000000"/>
                          </a:solidFill>
                          <a:effectLst/>
                          <a:latin typeface="Calibri" charset="0"/>
                        </a:rPr>
                        <a:t>Liver</a:t>
                      </a: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Bone</a:t>
                      </a:r>
                    </a:p>
                    <a:p>
                      <a:pPr algn="just" fontAlgn="b"/>
                      <a:r>
                        <a:rPr lang="en-US" sz="1600" b="1" i="0" u="none" strike="noStrike" dirty="0" smtClean="0">
                          <a:solidFill>
                            <a:srgbClr val="000000"/>
                          </a:solidFill>
                          <a:effectLst/>
                          <a:latin typeface="Calibri" charset="0"/>
                        </a:rPr>
                        <a:t>Marrow</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a:solidFill>
                            <a:srgbClr val="000000"/>
                          </a:solidFill>
                          <a:effectLst/>
                          <a:latin typeface="Calibri" charset="0"/>
                        </a:rPr>
                        <a:t>Deep </a:t>
                      </a:r>
                      <a:r>
                        <a:rPr lang="en-US" sz="1600" b="1" i="0" u="none" strike="noStrike" dirty="0" smtClean="0">
                          <a:solidFill>
                            <a:srgbClr val="000000"/>
                          </a:solidFill>
                          <a:effectLst/>
                          <a:latin typeface="Calibri" charset="0"/>
                        </a:rPr>
                        <a:t>Sternal</a:t>
                      </a:r>
                    </a:p>
                    <a:p>
                      <a:pPr algn="just" fontAlgn="b"/>
                      <a:r>
                        <a:rPr lang="en-US" sz="1600" b="1" i="0" u="none" strike="noStrike" dirty="0" smtClean="0">
                          <a:solidFill>
                            <a:srgbClr val="000000"/>
                          </a:solidFill>
                          <a:effectLst/>
                          <a:latin typeface="Calibri" charset="0"/>
                        </a:rPr>
                        <a:t>wound</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Deep</a:t>
                      </a:r>
                    </a:p>
                    <a:p>
                      <a:pPr algn="just" fontAlgn="b"/>
                      <a:r>
                        <a:rPr lang="en-US" sz="1600" b="1" i="0" u="none" strike="noStrike" dirty="0" smtClean="0">
                          <a:solidFill>
                            <a:srgbClr val="000000"/>
                          </a:solidFill>
                          <a:effectLst/>
                          <a:latin typeface="Calibri" charset="0"/>
                        </a:rPr>
                        <a:t>Abscess</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NTM</a:t>
                      </a:r>
                    </a:p>
                    <a:p>
                      <a:pPr algn="just" fontAlgn="b"/>
                      <a:r>
                        <a:rPr lang="en-US" sz="1600" b="1" i="0" u="none" strike="noStrike" dirty="0" smtClean="0">
                          <a:solidFill>
                            <a:srgbClr val="000000"/>
                          </a:solidFill>
                          <a:effectLst/>
                          <a:latin typeface="Calibri" charset="0"/>
                        </a:rPr>
                        <a:t>Organism</a:t>
                      </a:r>
                      <a:endParaRPr lang="en-US" sz="1600" b="1" i="0" u="none" strike="noStrike" dirty="0">
                        <a:solidFill>
                          <a:srgbClr val="000000"/>
                        </a:solidFill>
                        <a:effectLst/>
                        <a:latin typeface="Calibri" charset="0"/>
                      </a:endParaRPr>
                    </a:p>
                  </a:txBody>
                  <a:tcPr marL="9144" marR="12700" marT="12700" vert="vert270" anchor="ctr">
                    <a:lnB w="38100" cap="flat" cmpd="sng" algn="ctr">
                      <a:solidFill>
                        <a:srgbClr val="FFC000"/>
                      </a:solidFill>
                      <a:prstDash val="solid"/>
                      <a:round/>
                      <a:headEnd type="none" w="med" len="med"/>
                      <a:tailEnd type="none" w="med" len="med"/>
                    </a:lnB>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en-US" sz="1600" b="0" i="0" u="none" strike="noStrike">
                          <a:solidFill>
                            <a:srgbClr val="000000"/>
                          </a:solidFill>
                          <a:effectLst/>
                          <a:latin typeface="Calibri" charset="0"/>
                        </a:rPr>
                        <a:t>X</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1" u="none" strike="noStrike" dirty="0">
                          <a:solidFill>
                            <a:srgbClr val="FF0000"/>
                          </a:solidFill>
                          <a:effectLst/>
                          <a:latin typeface="Calibri" charset="0"/>
                        </a:rPr>
                        <a:t>M. chimaera</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ru-RU"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1" u="none" strike="noStrike" dirty="0">
                          <a:solidFill>
                            <a:srgbClr val="FF0000"/>
                          </a:solidFill>
                          <a:effectLst/>
                          <a:latin typeface="Calibri" charset="0"/>
                        </a:rPr>
                        <a:t>M. chimaera</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en-US" sz="1600" b="0" i="0" u="none" strike="noStrike">
                          <a:solidFill>
                            <a:srgbClr val="000000"/>
                          </a:solidFill>
                          <a:effectLst/>
                          <a:latin typeface="Calibri" charset="0"/>
                        </a:rPr>
                        <a:t>X</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tcPr>
                </a:tc>
              </a:tr>
              <a:tr h="438912">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1" u="none" strike="noStrike" dirty="0">
                          <a:solidFill>
                            <a:srgbClr val="FF0000"/>
                          </a:solidFill>
                          <a:effectLst/>
                          <a:latin typeface="Calibri" charset="0"/>
                        </a:rPr>
                        <a:t>M. chimaera</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solidFill>
                      <a:srgbClr val="FF0000">
                        <a:alpha val="20000"/>
                      </a:srgbClr>
                    </a:solidFill>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solidFill>
                      <a:srgbClr val="FF0000">
                        <a:alpha val="20000"/>
                      </a:srgbClr>
                    </a:solidFill>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solidFill>
                      <a:srgbClr val="FF0000">
                        <a:alpha val="20000"/>
                      </a:srgbClr>
                    </a:solidFill>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solidFill>
                      <a:srgbClr val="FF0000">
                        <a:alpha val="20000"/>
                      </a:srgbClr>
                    </a:solidFill>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solidFill>
                      <a:srgbClr val="FF0000">
                        <a:alpha val="20000"/>
                      </a:srgbClr>
                    </a:solidFill>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solidFill>
                      <a:srgbClr val="FF0000">
                        <a:alpha val="20000"/>
                      </a:srgbClr>
                    </a:solidFill>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solidFill>
                      <a:srgbClr val="FF0000">
                        <a:alpha val="20000"/>
                      </a:srgbClr>
                    </a:solidFill>
                  </a:tcP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lnR w="38100" cap="flat" cmpd="sng" algn="ctr">
                      <a:solidFill>
                        <a:srgbClr val="FFC000"/>
                      </a:solidFill>
                      <a:prstDash val="solid"/>
                      <a:round/>
                      <a:headEnd type="none" w="med" len="med"/>
                      <a:tailEnd type="none" w="med" len="med"/>
                    </a:lnR>
                    <a:solidFill>
                      <a:srgbClr val="FF0000">
                        <a:alpha val="20000"/>
                      </a:srgbClr>
                    </a:solidFill>
                  </a:tcP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solidFill>
                      <a:srgbClr val="FF0000">
                        <a:alpha val="20000"/>
                      </a:srgbClr>
                    </a:solidFill>
                  </a:tcPr>
                </a:tc>
              </a:tr>
              <a:tr h="438912">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B w="38100" cap="flat" cmpd="sng" algn="ctr">
                      <a:solidFill>
                        <a:srgbClr val="FFC000"/>
                      </a:solidFill>
                      <a:prstDash val="solid"/>
                      <a:round/>
                      <a:headEnd type="none" w="med" len="med"/>
                      <a:tailEnd type="none" w="med" len="med"/>
                    </a:lnB>
                  </a:tcPr>
                </a:tc>
              </a:tr>
              <a:tr h="438912">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r>
                        <a:rPr lang="sk-SK" sz="1600" b="0" i="0" u="none" strike="noStrike" dirty="0" smtClean="0">
                          <a:solidFill>
                            <a:srgbClr val="000000"/>
                          </a:solidFill>
                          <a:effectLst/>
                          <a:latin typeface="Calibri" charset="0"/>
                        </a:rPr>
                        <a:t>NA</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dirty="0">
                          <a:solidFill>
                            <a:srgbClr val="000000"/>
                          </a:solidFill>
                          <a:effectLst/>
                          <a:latin typeface="Calibri" charset="0"/>
                        </a:rPr>
                        <a:t>NTM NOS</a:t>
                      </a:r>
                    </a:p>
                  </a:txBody>
                  <a:tcPr marL="12700" marR="12700" marT="12700" marB="0" anchor="ctr">
                    <a:lnT w="38100" cap="flat" cmpd="sng" algn="ctr">
                      <a:solidFill>
                        <a:srgbClr val="FFC000"/>
                      </a:solidFill>
                      <a:prstDash val="solid"/>
                      <a:round/>
                      <a:headEnd type="none" w="med" len="med"/>
                      <a:tailEnd type="none" w="med" len="med"/>
                    </a:lnT>
                  </a:tcPr>
                </a:tc>
              </a:tr>
              <a:tr h="438912">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r>
                        <a:rPr lang="sk-SK" sz="1600" b="0" i="0" u="none" strike="noStrike" dirty="0" smtClean="0">
                          <a:solidFill>
                            <a:srgbClr val="000000"/>
                          </a:solidFill>
                          <a:effectLst/>
                          <a:latin typeface="Calibri" charset="0"/>
                        </a:rPr>
                        <a:t>NA</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sk-SK" sz="1600" b="0" i="0" u="none" strike="noStrike" dirty="0">
                          <a:solidFill>
                            <a:srgbClr val="000000"/>
                          </a:solidFill>
                          <a:effectLst/>
                          <a:latin typeface="Calibri" charset="0"/>
                        </a:rPr>
                        <a:t> </a:t>
                      </a:r>
                      <a:r>
                        <a:rPr lang="sk-SK" sz="1600" b="0" i="0" u="none" strike="noStrike" dirty="0" smtClean="0">
                          <a:solidFill>
                            <a:srgbClr val="000000"/>
                          </a:solidFill>
                          <a:effectLst/>
                          <a:latin typeface="Calibri" charset="0"/>
                        </a:rPr>
                        <a:t>X</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dirty="0">
                          <a:solidFill>
                            <a:srgbClr val="000000"/>
                          </a:solidFill>
                          <a:effectLst/>
                          <a:latin typeface="Calibri" charset="0"/>
                        </a:rPr>
                        <a:t>Rapid </a:t>
                      </a:r>
                      <a:endParaRPr lang="en-US" sz="1600" b="0" i="0" u="none" strike="noStrike" dirty="0" smtClean="0">
                        <a:solidFill>
                          <a:srgbClr val="000000"/>
                        </a:solidFill>
                        <a:effectLst/>
                        <a:latin typeface="Calibri" charset="0"/>
                      </a:endParaRPr>
                    </a:p>
                    <a:p>
                      <a:pPr algn="ctr" fontAlgn="b"/>
                      <a:r>
                        <a:rPr lang="en-US" sz="1600" b="0" i="0" u="none" strike="noStrike" dirty="0" smtClean="0">
                          <a:solidFill>
                            <a:srgbClr val="000000"/>
                          </a:solidFill>
                          <a:effectLst/>
                          <a:latin typeface="Calibri" charset="0"/>
                        </a:rPr>
                        <a:t>growing </a:t>
                      </a:r>
                      <a:r>
                        <a:rPr lang="en-US" sz="1600" b="0" i="0" u="none" strike="noStrike" dirty="0">
                          <a:solidFill>
                            <a:srgbClr val="000000"/>
                          </a:solidFill>
                          <a:effectLst/>
                          <a:latin typeface="Calibri" charset="0"/>
                        </a:rPr>
                        <a:t>NTM</a:t>
                      </a:r>
                    </a:p>
                  </a:txBody>
                  <a:tcPr marL="12700" marR="12700" marT="12700" marB="0" anchor="ctr"/>
                </a:tc>
              </a:tr>
            </a:tbl>
          </a:graphicData>
        </a:graphic>
      </p:graphicFrame>
      <p:sp>
        <p:nvSpPr>
          <p:cNvPr id="3" name="Slide Number Placeholder 2"/>
          <p:cNvSpPr>
            <a:spLocks noGrp="1"/>
          </p:cNvSpPr>
          <p:nvPr>
            <p:ph type="sldNum" sz="quarter" idx="12"/>
          </p:nvPr>
        </p:nvSpPr>
        <p:spPr/>
        <p:txBody>
          <a:bodyPr/>
          <a:lstStyle/>
          <a:p>
            <a:fld id="{0D81DFDE-2423-0349-A865-C78464D2C37E}" type="slidenum">
              <a:rPr lang="en-US" smtClean="0"/>
              <a:pPr/>
              <a:t>18</a:t>
            </a:fld>
            <a:endParaRPr lang="en-US"/>
          </a:p>
        </p:txBody>
      </p:sp>
    </p:spTree>
    <p:extLst>
      <p:ext uri="{BB962C8B-B14F-4D97-AF65-F5344CB8AC3E}">
        <p14:creationId xmlns:p14="http://schemas.microsoft.com/office/powerpoint/2010/main" val="1300213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Case </a:t>
            </a:r>
            <a:r>
              <a:rPr lang="en-US" dirty="0" smtClean="0"/>
              <a:t>Characteristics (n = 10)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501241"/>
              </p:ext>
            </p:extLst>
          </p:nvPr>
        </p:nvGraphicFramePr>
        <p:xfrm>
          <a:off x="457200" y="1106488"/>
          <a:ext cx="8229599" cy="5593585"/>
        </p:xfrm>
        <a:graphic>
          <a:graphicData uri="http://schemas.openxmlformats.org/drawingml/2006/table">
            <a:tbl>
              <a:tblPr firstRow="1" bandRow="1">
                <a:tableStyleId>{5C22544A-7EE6-4342-B048-85BDC9FD1C3A}</a:tableStyleId>
              </a:tblPr>
              <a:tblGrid>
                <a:gridCol w="637309"/>
                <a:gridCol w="637309"/>
                <a:gridCol w="637309"/>
                <a:gridCol w="637309"/>
                <a:gridCol w="637309"/>
                <a:gridCol w="637309"/>
                <a:gridCol w="637309"/>
                <a:gridCol w="637309"/>
                <a:gridCol w="637309"/>
                <a:gridCol w="637309"/>
                <a:gridCol w="637309"/>
                <a:gridCol w="1219200"/>
              </a:tblGrid>
              <a:tr h="1142997">
                <a:tc>
                  <a:txBody>
                    <a:bodyPr/>
                    <a:lstStyle/>
                    <a:p>
                      <a:pPr algn="just" fontAlgn="b"/>
                      <a:r>
                        <a:rPr lang="en-US" sz="1600" b="1" i="0" u="none" strike="noStrike" dirty="0" smtClean="0">
                          <a:solidFill>
                            <a:srgbClr val="000000"/>
                          </a:solidFill>
                          <a:effectLst/>
                          <a:latin typeface="Calibri" charset="0"/>
                        </a:rPr>
                        <a:t>HCU</a:t>
                      </a:r>
                      <a:r>
                        <a:rPr lang="en-US" sz="1600" b="1" i="0" u="none" strike="noStrike" baseline="0" dirty="0" smtClean="0">
                          <a:solidFill>
                            <a:srgbClr val="000000"/>
                          </a:solidFill>
                          <a:effectLst/>
                          <a:latin typeface="Calibri" charset="0"/>
                        </a:rPr>
                        <a:t> Exp.</a:t>
                      </a:r>
                    </a:p>
                    <a:p>
                      <a:pPr algn="just" fontAlgn="b"/>
                      <a:r>
                        <a:rPr lang="en-US" sz="1600" b="1" i="0" u="none" strike="noStrike" baseline="0" dirty="0" smtClean="0">
                          <a:solidFill>
                            <a:srgbClr val="000000"/>
                          </a:solidFill>
                          <a:effectLst/>
                          <a:latin typeface="Calibri" charset="0"/>
                        </a:rPr>
                        <a:t>&gt; 5 hours</a:t>
                      </a: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CPB</a:t>
                      </a:r>
                      <a:r>
                        <a:rPr lang="en-US" sz="1600" b="1" i="0" u="none" strike="noStrike" baseline="0" dirty="0" smtClean="0">
                          <a:solidFill>
                            <a:srgbClr val="000000"/>
                          </a:solidFill>
                          <a:effectLst/>
                          <a:latin typeface="Calibri" charset="0"/>
                        </a:rPr>
                        <a:t> Time</a:t>
                      </a:r>
                      <a:endParaRPr lang="en-US" sz="1600" b="1" i="0" u="none" strike="noStrike" dirty="0" smtClean="0">
                        <a:solidFill>
                          <a:srgbClr val="000000"/>
                        </a:solidFill>
                        <a:effectLst/>
                        <a:latin typeface="Calibri" charset="0"/>
                      </a:endParaRPr>
                    </a:p>
                    <a:p>
                      <a:pPr algn="just" fontAlgn="b"/>
                      <a:r>
                        <a:rPr lang="en-US" sz="1600" b="1" i="0" u="none" strike="noStrike" baseline="0" dirty="0" smtClean="0">
                          <a:solidFill>
                            <a:srgbClr val="000000"/>
                          </a:solidFill>
                          <a:effectLst/>
                          <a:latin typeface="Calibri" charset="0"/>
                        </a:rPr>
                        <a:t>&gt; 2 hours</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Impaired</a:t>
                      </a:r>
                      <a:endParaRPr lang="en-US" sz="1600" b="1" i="0" u="none" strike="noStrike" baseline="0" dirty="0" smtClean="0">
                        <a:solidFill>
                          <a:srgbClr val="000000"/>
                        </a:solidFill>
                        <a:effectLst/>
                        <a:latin typeface="Calibri" charset="0"/>
                      </a:endParaRPr>
                    </a:p>
                    <a:p>
                      <a:pPr algn="just" fontAlgn="b"/>
                      <a:r>
                        <a:rPr lang="en-US" sz="1600" b="1" i="0" u="none" strike="noStrike" baseline="0" dirty="0" smtClean="0">
                          <a:solidFill>
                            <a:srgbClr val="000000"/>
                          </a:solidFill>
                          <a:effectLst/>
                          <a:latin typeface="Calibri" charset="0"/>
                        </a:rPr>
                        <a:t>Immune </a:t>
                      </a:r>
                      <a:r>
                        <a:rPr lang="en-US" sz="1600" b="1" i="0" u="none" strike="noStrike" baseline="0" dirty="0" err="1" smtClean="0">
                          <a:solidFill>
                            <a:srgbClr val="000000"/>
                          </a:solidFill>
                          <a:effectLst/>
                          <a:latin typeface="Calibri" charset="0"/>
                        </a:rPr>
                        <a:t>Fx</a:t>
                      </a:r>
                      <a:r>
                        <a:rPr lang="en-US" sz="1600" b="1" i="0" u="none" strike="noStrike" baseline="0" dirty="0" smtClean="0">
                          <a:solidFill>
                            <a:srgbClr val="000000"/>
                          </a:solidFill>
                          <a:effectLst/>
                          <a:latin typeface="Calibri" charset="0"/>
                        </a:rPr>
                        <a:t>.</a:t>
                      </a: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CV</a:t>
                      </a:r>
                    </a:p>
                    <a:p>
                      <a:pPr algn="just" fontAlgn="b"/>
                      <a:r>
                        <a:rPr lang="en-US" sz="1600" b="1" i="0" u="none" strike="noStrike" dirty="0" smtClean="0">
                          <a:solidFill>
                            <a:srgbClr val="000000"/>
                          </a:solidFill>
                          <a:effectLst/>
                          <a:latin typeface="Calibri" charset="0"/>
                        </a:rPr>
                        <a:t>Implant</a:t>
                      </a:r>
                      <a:endParaRPr lang="en-US" sz="1600" b="1" i="0" u="none" strike="noStrike" dirty="0">
                        <a:solidFill>
                          <a:srgbClr val="000000"/>
                        </a:solidFill>
                        <a:effectLst/>
                        <a:latin typeface="Calibri" charset="0"/>
                      </a:endParaRPr>
                    </a:p>
                  </a:txBody>
                  <a:tcPr marL="9144" marR="12700" marT="12700" vert="vert270" anchor="ctr">
                    <a:lnR w="76200" cap="flat" cmpd="sng" algn="ctr">
                      <a:solidFill>
                        <a:schemeClr val="bg1">
                          <a:lumMod val="65000"/>
                        </a:schemeClr>
                      </a:solidFill>
                      <a:prstDash val="solid"/>
                      <a:round/>
                      <a:headEnd type="none" w="med" len="med"/>
                      <a:tailEnd type="none" w="med" len="med"/>
                    </a:lnR>
                  </a:tcPr>
                </a:tc>
                <a:tc>
                  <a:txBody>
                    <a:bodyPr/>
                    <a:lstStyle/>
                    <a:p>
                      <a:pPr algn="just" fontAlgn="b"/>
                      <a:r>
                        <a:rPr lang="en-US" sz="1600" b="1" i="0" u="none" strike="noStrike" dirty="0" smtClean="0">
                          <a:solidFill>
                            <a:srgbClr val="000000"/>
                          </a:solidFill>
                          <a:effectLst/>
                          <a:latin typeface="Calibri" charset="0"/>
                        </a:rPr>
                        <a:t>Pleural</a:t>
                      </a:r>
                    </a:p>
                    <a:p>
                      <a:pPr algn="just" fontAlgn="b"/>
                      <a:r>
                        <a:rPr lang="en-US" sz="1600" b="1" i="0" u="none" strike="noStrike" dirty="0" smtClean="0">
                          <a:solidFill>
                            <a:srgbClr val="000000"/>
                          </a:solidFill>
                          <a:effectLst/>
                          <a:latin typeface="Calibri" charset="0"/>
                        </a:rPr>
                        <a:t>Fluid</a:t>
                      </a:r>
                      <a:endParaRPr lang="en-US" sz="1600" b="1" i="0" u="none" strike="noStrike" dirty="0">
                        <a:solidFill>
                          <a:srgbClr val="000000"/>
                        </a:solidFill>
                        <a:effectLst/>
                        <a:latin typeface="Calibri" charset="0"/>
                      </a:endParaRPr>
                    </a:p>
                  </a:txBody>
                  <a:tcPr marL="9144" marR="12700" marT="12700" vert="vert270" anchor="ctr">
                    <a:lnL w="76200" cap="flat" cmpd="sng" algn="ctr">
                      <a:solidFill>
                        <a:schemeClr val="bg1">
                          <a:lumMod val="65000"/>
                        </a:schemeClr>
                      </a:solidFill>
                      <a:prstDash val="solid"/>
                      <a:round/>
                      <a:headEnd type="none" w="med" len="med"/>
                      <a:tailEnd type="none" w="med" len="med"/>
                    </a:lnL>
                  </a:tcPr>
                </a:tc>
                <a:tc>
                  <a:txBody>
                    <a:bodyPr/>
                    <a:lstStyle/>
                    <a:p>
                      <a:pPr algn="just" fontAlgn="b"/>
                      <a:r>
                        <a:rPr lang="en-US" sz="1600" b="1" i="0" u="none" strike="noStrike" dirty="0" smtClean="0">
                          <a:solidFill>
                            <a:srgbClr val="000000"/>
                          </a:solidFill>
                          <a:effectLst/>
                          <a:latin typeface="Calibri" charset="0"/>
                        </a:rPr>
                        <a:t>Blood</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a:solidFill>
                            <a:srgbClr val="000000"/>
                          </a:solidFill>
                          <a:effectLst/>
                          <a:latin typeface="Calibri" charset="0"/>
                        </a:rPr>
                        <a:t>Spleen</a:t>
                      </a:r>
                    </a:p>
                  </a:txBody>
                  <a:tcPr marL="9144" marR="12700" marT="12700" vert="vert270" anchor="ctr"/>
                </a:tc>
                <a:tc>
                  <a:txBody>
                    <a:bodyPr/>
                    <a:lstStyle/>
                    <a:p>
                      <a:pPr algn="just" fontAlgn="b"/>
                      <a:r>
                        <a:rPr lang="en-US" sz="1600" b="1" i="0" u="none" strike="noStrike" dirty="0">
                          <a:solidFill>
                            <a:srgbClr val="000000"/>
                          </a:solidFill>
                          <a:effectLst/>
                          <a:latin typeface="Calibri" charset="0"/>
                        </a:rPr>
                        <a:t>Liver</a:t>
                      </a: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Bone</a:t>
                      </a:r>
                    </a:p>
                    <a:p>
                      <a:pPr algn="just" fontAlgn="b"/>
                      <a:r>
                        <a:rPr lang="en-US" sz="1600" b="1" i="0" u="none" strike="noStrike" dirty="0" smtClean="0">
                          <a:solidFill>
                            <a:srgbClr val="000000"/>
                          </a:solidFill>
                          <a:effectLst/>
                          <a:latin typeface="Calibri" charset="0"/>
                        </a:rPr>
                        <a:t>Marrow</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a:solidFill>
                            <a:srgbClr val="000000"/>
                          </a:solidFill>
                          <a:effectLst/>
                          <a:latin typeface="Calibri" charset="0"/>
                        </a:rPr>
                        <a:t>Deep </a:t>
                      </a:r>
                      <a:r>
                        <a:rPr lang="en-US" sz="1600" b="1" i="0" u="none" strike="noStrike" dirty="0" smtClean="0">
                          <a:solidFill>
                            <a:srgbClr val="000000"/>
                          </a:solidFill>
                          <a:effectLst/>
                          <a:latin typeface="Calibri" charset="0"/>
                        </a:rPr>
                        <a:t>Sternal</a:t>
                      </a:r>
                    </a:p>
                    <a:p>
                      <a:pPr algn="just" fontAlgn="b"/>
                      <a:r>
                        <a:rPr lang="en-US" sz="1600" b="1" i="0" u="none" strike="noStrike" dirty="0" smtClean="0">
                          <a:solidFill>
                            <a:srgbClr val="000000"/>
                          </a:solidFill>
                          <a:effectLst/>
                          <a:latin typeface="Calibri" charset="0"/>
                        </a:rPr>
                        <a:t>wound</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Deep</a:t>
                      </a:r>
                    </a:p>
                    <a:p>
                      <a:pPr algn="just" fontAlgn="b"/>
                      <a:r>
                        <a:rPr lang="en-US" sz="1600" b="1" i="0" u="none" strike="noStrike" dirty="0" smtClean="0">
                          <a:solidFill>
                            <a:srgbClr val="000000"/>
                          </a:solidFill>
                          <a:effectLst/>
                          <a:latin typeface="Calibri" charset="0"/>
                        </a:rPr>
                        <a:t>Abscess</a:t>
                      </a:r>
                      <a:endParaRPr lang="en-US" sz="1600" b="1" i="0" u="none" strike="noStrike" dirty="0">
                        <a:solidFill>
                          <a:srgbClr val="000000"/>
                        </a:solidFill>
                        <a:effectLst/>
                        <a:latin typeface="Calibri" charset="0"/>
                      </a:endParaRPr>
                    </a:p>
                  </a:txBody>
                  <a:tcPr marL="9144" marR="12700" marT="12700" vert="vert270" anchor="ctr"/>
                </a:tc>
                <a:tc>
                  <a:txBody>
                    <a:bodyPr/>
                    <a:lstStyle/>
                    <a:p>
                      <a:pPr algn="just" fontAlgn="b"/>
                      <a:r>
                        <a:rPr lang="en-US" sz="1600" b="1" i="0" u="none" strike="noStrike" dirty="0" smtClean="0">
                          <a:solidFill>
                            <a:srgbClr val="000000"/>
                          </a:solidFill>
                          <a:effectLst/>
                          <a:latin typeface="Calibri" charset="0"/>
                        </a:rPr>
                        <a:t>NTM</a:t>
                      </a:r>
                    </a:p>
                    <a:p>
                      <a:pPr algn="just" fontAlgn="b"/>
                      <a:r>
                        <a:rPr lang="en-US" sz="1600" b="1" i="0" u="none" strike="noStrike" dirty="0" smtClean="0">
                          <a:solidFill>
                            <a:srgbClr val="000000"/>
                          </a:solidFill>
                          <a:effectLst/>
                          <a:latin typeface="Calibri" charset="0"/>
                        </a:rPr>
                        <a:t>Organism</a:t>
                      </a:r>
                      <a:endParaRPr lang="en-US" sz="1600" b="1" i="0" u="none" strike="noStrike" dirty="0">
                        <a:solidFill>
                          <a:srgbClr val="000000"/>
                        </a:solidFill>
                        <a:effectLst/>
                        <a:latin typeface="Calibri" charset="0"/>
                      </a:endParaRPr>
                    </a:p>
                  </a:txBody>
                  <a:tcPr marL="9144" marR="12700" marT="12700" vert="vert270" anchor="ctr">
                    <a:lnB w="38100" cap="flat" cmpd="sng" algn="ctr">
                      <a:solidFill>
                        <a:srgbClr val="FFC000"/>
                      </a:solidFill>
                      <a:prstDash val="solid"/>
                      <a:round/>
                      <a:headEnd type="none" w="med" len="med"/>
                      <a:tailEnd type="none" w="med" len="med"/>
                    </a:lnB>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en-US" sz="1600" b="0" i="0" u="none" strike="noStrike">
                          <a:solidFill>
                            <a:srgbClr val="000000"/>
                          </a:solidFill>
                          <a:effectLst/>
                          <a:latin typeface="Calibri" charset="0"/>
                        </a:rPr>
                        <a:t>X</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1" u="none" strike="noStrike" dirty="0">
                          <a:solidFill>
                            <a:srgbClr val="FF0000"/>
                          </a:solidFill>
                          <a:effectLst/>
                          <a:latin typeface="Calibri" charset="0"/>
                        </a:rPr>
                        <a:t>M. chimaera</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ru-RU"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1" u="none" strike="noStrike" dirty="0">
                          <a:solidFill>
                            <a:srgbClr val="FF0000"/>
                          </a:solidFill>
                          <a:effectLst/>
                          <a:latin typeface="Calibri" charset="0"/>
                        </a:rPr>
                        <a:t>M. chimaera</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en-US" sz="1600" b="0" i="0" u="none" strike="noStrike">
                          <a:solidFill>
                            <a:srgbClr val="000000"/>
                          </a:solidFill>
                          <a:effectLst/>
                          <a:latin typeface="Calibri" charset="0"/>
                        </a:rPr>
                        <a:t>X</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tc>
                <a:tc>
                  <a:txBody>
                    <a:bodyPr/>
                    <a:lstStyle/>
                    <a:p>
                      <a:pPr algn="ctr" fontAlgn="b"/>
                      <a:endParaRPr lang="en-US" sz="1600" b="0" i="0" u="none" strike="noStrike">
                        <a:solidFill>
                          <a:srgbClr val="000000"/>
                        </a:solidFill>
                        <a:effectLst/>
                        <a:latin typeface="Calibri" charset="0"/>
                      </a:endParaRP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tcPr>
                </a:tc>
              </a:tr>
              <a:tr h="438912">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1" u="none" strike="noStrike" dirty="0">
                          <a:solidFill>
                            <a:srgbClr val="FF0000"/>
                          </a:solidFill>
                          <a:effectLst/>
                          <a:latin typeface="Calibri" charset="0"/>
                        </a:rPr>
                        <a:t>M. chimaera</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tcPr>
                </a:tc>
              </a:tr>
              <a:tr h="438912">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dirty="0">
                          <a:solidFill>
                            <a:srgbClr val="000000"/>
                          </a:solidFill>
                          <a:effectLst/>
                          <a:latin typeface="Calibri" charset="0"/>
                        </a:rPr>
                        <a:t>X</a:t>
                      </a:r>
                    </a:p>
                  </a:txBody>
                  <a:tcPr marL="12700" marR="12700" marT="12700" marB="0" anchor="ctr">
                    <a:lnR w="38100" cap="flat" cmpd="sng" algn="ctr">
                      <a:solidFill>
                        <a:srgbClr val="FFC000"/>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tcPr>
                </a:tc>
              </a:tr>
              <a:tr h="438912">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lnR w="76200" cap="flat" cmpd="sng" algn="ctr">
                      <a:solidFill>
                        <a:schemeClr val="bg1">
                          <a:lumMod val="65000"/>
                        </a:schemeClr>
                      </a:solidFill>
                      <a:prstDash val="solid"/>
                      <a:round/>
                      <a:headEnd type="none" w="med" len="med"/>
                      <a:tailEnd type="none" w="med" len="med"/>
                    </a:lnR>
                    <a:solidFill>
                      <a:srgbClr val="FF0000">
                        <a:alpha val="20000"/>
                      </a:srgbClr>
                    </a:solidFill>
                  </a:tcP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lnL w="76200" cap="flat" cmpd="sng" algn="ctr">
                      <a:solidFill>
                        <a:schemeClr val="bg1">
                          <a:lumMod val="65000"/>
                        </a:schemeClr>
                      </a:solidFill>
                      <a:prstDash val="solid"/>
                      <a:round/>
                      <a:headEnd type="none" w="med" len="med"/>
                      <a:tailEnd type="none" w="med" len="med"/>
                    </a:lnL>
                    <a:solidFill>
                      <a:srgbClr val="FF0000">
                        <a:alpha val="20000"/>
                      </a:srgbClr>
                    </a:solidFill>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endParaRPr lang="en-US" sz="1600" b="0" i="0" u="none" strike="noStrike">
                        <a:solidFill>
                          <a:srgbClr val="000000"/>
                        </a:solidFill>
                        <a:effectLst/>
                        <a:latin typeface="Calibri" charset="0"/>
                      </a:endParaRPr>
                    </a:p>
                  </a:txBody>
                  <a:tcPr marL="12700" marR="12700" marT="12700" marB="0" anchor="ctr">
                    <a:solidFill>
                      <a:srgbClr val="FF0000">
                        <a:alpha val="20000"/>
                      </a:srgbClr>
                    </a:solidFill>
                  </a:tcPr>
                </a:tc>
                <a:tc>
                  <a:txBody>
                    <a:bodyPr/>
                    <a:lstStyle/>
                    <a:p>
                      <a:pPr algn="ctr" fontAlgn="b"/>
                      <a:r>
                        <a:rPr lang="en-US" sz="1600" b="0" i="0" u="none" strike="noStrike">
                          <a:solidFill>
                            <a:srgbClr val="000000"/>
                          </a:solidFill>
                          <a:effectLst/>
                          <a:latin typeface="Calibri" charset="0"/>
                        </a:rPr>
                        <a:t>X</a:t>
                      </a:r>
                    </a:p>
                  </a:txBody>
                  <a:tcPr marL="12700" marR="12700" marT="12700" marB="0" anchor="ctr">
                    <a:solidFill>
                      <a:srgbClr val="FF0000">
                        <a:alpha val="20000"/>
                      </a:srgbClr>
                    </a:solidFill>
                  </a:tcP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lnR w="38100" cap="flat" cmpd="sng" algn="ctr">
                      <a:solidFill>
                        <a:srgbClr val="FFC000"/>
                      </a:solidFill>
                      <a:prstDash val="solid"/>
                      <a:round/>
                      <a:headEnd type="none" w="med" len="med"/>
                      <a:tailEnd type="none" w="med" len="med"/>
                    </a:lnR>
                    <a:solidFill>
                      <a:srgbClr val="FF0000">
                        <a:alpha val="20000"/>
                      </a:srgbClr>
                    </a:solidFill>
                  </a:tcPr>
                </a:tc>
                <a:tc>
                  <a:txBody>
                    <a:bodyPr/>
                    <a:lstStyle/>
                    <a:p>
                      <a:pPr algn="ctr" fontAlgn="b"/>
                      <a:r>
                        <a:rPr lang="en-US" sz="1600" b="0" i="0" u="none" strike="noStrike" dirty="0">
                          <a:solidFill>
                            <a:srgbClr val="000000"/>
                          </a:solidFill>
                          <a:effectLst/>
                          <a:latin typeface="Calibri" charset="0"/>
                        </a:rPr>
                        <a:t>MAC NOS</a:t>
                      </a:r>
                    </a:p>
                  </a:txBody>
                  <a:tcPr marL="12700" marR="12700" marT="1270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B w="38100" cap="flat" cmpd="sng" algn="ctr">
                      <a:solidFill>
                        <a:srgbClr val="FFC000"/>
                      </a:solidFill>
                      <a:prstDash val="solid"/>
                      <a:round/>
                      <a:headEnd type="none" w="med" len="med"/>
                      <a:tailEnd type="none" w="med" len="med"/>
                    </a:lnB>
                    <a:solidFill>
                      <a:srgbClr val="FF0000">
                        <a:alpha val="20000"/>
                      </a:srgbClr>
                    </a:solidFill>
                  </a:tcPr>
                </a:tc>
              </a:tr>
              <a:tr h="438912">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r>
                        <a:rPr lang="sk-SK" sz="1600" b="0" i="0" u="none" strike="noStrike" dirty="0" smtClean="0">
                          <a:solidFill>
                            <a:srgbClr val="000000"/>
                          </a:solidFill>
                          <a:effectLst/>
                          <a:latin typeface="Calibri" charset="0"/>
                        </a:rPr>
                        <a:t>NA</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b"/>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en-US" sz="1600" b="0" i="0" u="none" strike="noStrike">
                          <a:solidFill>
                            <a:srgbClr val="000000"/>
                          </a:solidFill>
                          <a:effectLst/>
                          <a:latin typeface="Calibri" charset="0"/>
                        </a:rPr>
                        <a:t>X</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dirty="0">
                          <a:solidFill>
                            <a:srgbClr val="000000"/>
                          </a:solidFill>
                          <a:effectLst/>
                          <a:latin typeface="Calibri" charset="0"/>
                        </a:rPr>
                        <a:t>NTM NOS</a:t>
                      </a:r>
                    </a:p>
                  </a:txBody>
                  <a:tcPr marL="12700" marR="12700" marT="12700" marB="0" anchor="ctr">
                    <a:lnT w="38100" cap="flat" cmpd="sng" algn="ctr">
                      <a:solidFill>
                        <a:srgbClr val="FFC000"/>
                      </a:solidFill>
                      <a:prstDash val="solid"/>
                      <a:round/>
                      <a:headEnd type="none" w="med" len="med"/>
                      <a:tailEnd type="none" w="med" len="med"/>
                    </a:lnT>
                  </a:tcPr>
                </a:tc>
              </a:tr>
              <a:tr h="438912">
                <a:tc>
                  <a:txBody>
                    <a:bodyPr/>
                    <a:lstStyle/>
                    <a:p>
                      <a:pPr algn="ctr" fontAlgn="b"/>
                      <a:r>
                        <a:rPr lang="en-US" sz="1600" b="0" i="0" u="none" strike="noStrike" dirty="0" smtClean="0">
                          <a:solidFill>
                            <a:srgbClr val="000000"/>
                          </a:solidFill>
                          <a:effectLst/>
                          <a:latin typeface="Calibri" charset="0"/>
                        </a:rPr>
                        <a:t>.</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r>
                        <a:rPr lang="sk-SK" sz="1600" b="0" i="0" u="none" strike="noStrike" dirty="0" smtClean="0">
                          <a:solidFill>
                            <a:srgbClr val="000000"/>
                          </a:solidFill>
                          <a:effectLst/>
                          <a:latin typeface="Calibri" charset="0"/>
                        </a:rPr>
                        <a:t>NA</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b"/>
                      <a:r>
                        <a:rPr lang="en-US" sz="1600" b="0" i="0" u="none" strike="noStrike" dirty="0" smtClean="0">
                          <a:solidFill>
                            <a:srgbClr val="000000"/>
                          </a:solidFill>
                          <a:effectLst/>
                          <a:latin typeface="Calibri" charset="0"/>
                        </a:rPr>
                        <a:t>X</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R w="76200" cap="flat" cmpd="sng" algn="ctr">
                      <a:solidFill>
                        <a:schemeClr val="bg1">
                          <a:lumMod val="65000"/>
                        </a:schemeClr>
                      </a:solidFill>
                      <a:prstDash val="solid"/>
                      <a:round/>
                      <a:headEnd type="none" w="med" len="med"/>
                      <a:tailEnd type="none" w="med" len="med"/>
                    </a:lnR>
                  </a:tcP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lnL w="76200" cap="flat" cmpd="sng" algn="ctr">
                      <a:solidFill>
                        <a:schemeClr val="bg1">
                          <a:lumMod val="65000"/>
                        </a:schemeClr>
                      </a:solidFill>
                      <a:prstDash val="solid"/>
                      <a:round/>
                      <a:headEnd type="none" w="med" len="med"/>
                      <a:tailEnd type="none" w="med" len="med"/>
                    </a:lnL>
                  </a:tcPr>
                </a:tc>
                <a:tc>
                  <a:txBody>
                    <a:bodyPr/>
                    <a:lstStyle/>
                    <a:p>
                      <a:pPr algn="ctr" fontAlgn="b"/>
                      <a:r>
                        <a:rPr lang="sk-SK" sz="1600" b="0" i="0" u="none" strike="noStrike" dirty="0">
                          <a:solidFill>
                            <a:srgbClr val="000000"/>
                          </a:solidFill>
                          <a:effectLst/>
                          <a:latin typeface="Calibri" charset="0"/>
                        </a:rPr>
                        <a:t> </a:t>
                      </a:r>
                      <a:r>
                        <a:rPr lang="sk-SK" sz="1600" b="0" i="0" u="none" strike="noStrike" dirty="0" smtClean="0">
                          <a:solidFill>
                            <a:srgbClr val="000000"/>
                          </a:solidFill>
                          <a:effectLst/>
                          <a:latin typeface="Calibri" charset="0"/>
                        </a:rPr>
                        <a:t>X</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a:solidFill>
                            <a:srgbClr val="000000"/>
                          </a:solidFill>
                          <a:effectLst/>
                          <a:latin typeface="Calibri" charset="0"/>
                        </a:rPr>
                        <a:t> </a:t>
                      </a:r>
                    </a:p>
                  </a:txBody>
                  <a:tcPr marL="12700" marR="12700" marT="12700" marB="0" anchor="ctr"/>
                </a:tc>
                <a:tc>
                  <a:txBody>
                    <a:bodyPr/>
                    <a:lstStyle/>
                    <a:p>
                      <a:pPr algn="ctr" fontAlgn="b"/>
                      <a:r>
                        <a:rPr lang="sk-SK" sz="1600" b="0" i="0" u="none" strike="noStrike" dirty="0">
                          <a:solidFill>
                            <a:srgbClr val="000000"/>
                          </a:solidFill>
                          <a:effectLst/>
                          <a:latin typeface="Calibri" charset="0"/>
                        </a:rPr>
                        <a:t> </a:t>
                      </a:r>
                    </a:p>
                  </a:txBody>
                  <a:tcPr marL="12700" marR="12700" marT="12700" marB="0" anchor="ctr"/>
                </a:tc>
                <a:tc>
                  <a:txBody>
                    <a:bodyPr/>
                    <a:lstStyle/>
                    <a:p>
                      <a:pPr algn="ctr" fontAlgn="b"/>
                      <a:r>
                        <a:rPr lang="en-US" sz="1600" b="0" i="0" u="none" strike="noStrike" dirty="0">
                          <a:solidFill>
                            <a:srgbClr val="000000"/>
                          </a:solidFill>
                          <a:effectLst/>
                          <a:latin typeface="Calibri" charset="0"/>
                        </a:rPr>
                        <a:t>Rapid </a:t>
                      </a:r>
                      <a:endParaRPr lang="en-US" sz="1600" b="0" i="0" u="none" strike="noStrike" dirty="0" smtClean="0">
                        <a:solidFill>
                          <a:srgbClr val="000000"/>
                        </a:solidFill>
                        <a:effectLst/>
                        <a:latin typeface="Calibri" charset="0"/>
                      </a:endParaRPr>
                    </a:p>
                    <a:p>
                      <a:pPr algn="ctr" fontAlgn="b"/>
                      <a:r>
                        <a:rPr lang="en-US" sz="1600" b="0" i="0" u="none" strike="noStrike" dirty="0" smtClean="0">
                          <a:solidFill>
                            <a:srgbClr val="000000"/>
                          </a:solidFill>
                          <a:effectLst/>
                          <a:latin typeface="Calibri" charset="0"/>
                        </a:rPr>
                        <a:t>growing </a:t>
                      </a:r>
                      <a:r>
                        <a:rPr lang="en-US" sz="1600" b="0" i="0" u="none" strike="noStrike" dirty="0">
                          <a:solidFill>
                            <a:srgbClr val="000000"/>
                          </a:solidFill>
                          <a:effectLst/>
                          <a:latin typeface="Calibri" charset="0"/>
                        </a:rPr>
                        <a:t>NTM</a:t>
                      </a:r>
                    </a:p>
                  </a:txBody>
                  <a:tcPr marL="12700" marR="12700" marT="12700" marB="0" anchor="ctr"/>
                </a:tc>
              </a:tr>
            </a:tbl>
          </a:graphicData>
        </a:graphic>
      </p:graphicFrame>
      <p:sp>
        <p:nvSpPr>
          <p:cNvPr id="3" name="Slide Number Placeholder 2"/>
          <p:cNvSpPr>
            <a:spLocks noGrp="1"/>
          </p:cNvSpPr>
          <p:nvPr>
            <p:ph type="sldNum" sz="quarter" idx="12"/>
          </p:nvPr>
        </p:nvSpPr>
        <p:spPr/>
        <p:txBody>
          <a:bodyPr/>
          <a:lstStyle/>
          <a:p>
            <a:fld id="{0D81DFDE-2423-0349-A865-C78464D2C37E}" type="slidenum">
              <a:rPr lang="en-US" smtClean="0"/>
              <a:pPr/>
              <a:t>19</a:t>
            </a:fld>
            <a:endParaRPr lang="en-US"/>
          </a:p>
        </p:txBody>
      </p:sp>
    </p:spTree>
    <p:extLst>
      <p:ext uri="{BB962C8B-B14F-4D97-AF65-F5344CB8AC3E}">
        <p14:creationId xmlns:p14="http://schemas.microsoft.com/office/powerpoint/2010/main" val="1191896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Notes Before Proceeding</a:t>
            </a:r>
            <a:endParaRPr lang="en-US" dirty="0"/>
          </a:p>
        </p:txBody>
      </p:sp>
      <p:sp>
        <p:nvSpPr>
          <p:cNvPr id="3" name="Content Placeholder 2"/>
          <p:cNvSpPr>
            <a:spLocks noGrp="1"/>
          </p:cNvSpPr>
          <p:nvPr>
            <p:ph idx="1"/>
          </p:nvPr>
        </p:nvSpPr>
        <p:spPr/>
        <p:txBody>
          <a:bodyPr/>
          <a:lstStyle/>
          <a:p>
            <a:r>
              <a:rPr lang="en-US" dirty="0" smtClean="0"/>
              <a:t>I have no conflicts of interest to declare.</a:t>
            </a:r>
          </a:p>
          <a:p>
            <a:r>
              <a:rPr lang="en-US" dirty="0" smtClean="0"/>
              <a:t>Photos in this presentation are </a:t>
            </a:r>
            <a:r>
              <a:rPr lang="en-US" dirty="0"/>
              <a:t>representative of findings from multiple hospitals. </a:t>
            </a:r>
            <a:r>
              <a:rPr lang="en-US" dirty="0" smtClean="0"/>
              <a:t>Do not assume they were taken at a particular hospital.</a:t>
            </a:r>
            <a:endParaRPr lang="en-US" dirty="0"/>
          </a:p>
          <a:p>
            <a:endParaRPr lang="en-US" dirty="0"/>
          </a:p>
        </p:txBody>
      </p:sp>
      <p:sp>
        <p:nvSpPr>
          <p:cNvPr id="4" name="Slide Number Placeholder 3"/>
          <p:cNvSpPr>
            <a:spLocks noGrp="1"/>
          </p:cNvSpPr>
          <p:nvPr>
            <p:ph type="sldNum" sz="quarter" idx="12"/>
          </p:nvPr>
        </p:nvSpPr>
        <p:spPr/>
        <p:txBody>
          <a:bodyPr/>
          <a:lstStyle/>
          <a:p>
            <a:fld id="{0D81DFDE-2423-0349-A865-C78464D2C37E}" type="slidenum">
              <a:rPr lang="en-US" smtClean="0"/>
              <a:pPr/>
              <a:t>2</a:t>
            </a:fld>
            <a:endParaRPr lang="en-US"/>
          </a:p>
        </p:txBody>
      </p:sp>
    </p:spTree>
    <p:extLst>
      <p:ext uri="{BB962C8B-B14F-4D97-AF65-F5344CB8AC3E}">
        <p14:creationId xmlns:p14="http://schemas.microsoft.com/office/powerpoint/2010/main" val="1320186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between surgery and NTM+ Culture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447283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0D81DFDE-2423-0349-A865-C78464D2C37E}" type="slidenum">
              <a:rPr lang="en-US" smtClean="0"/>
              <a:pPr/>
              <a:t>20</a:t>
            </a:fld>
            <a:endParaRPr lang="en-US"/>
          </a:p>
        </p:txBody>
      </p:sp>
    </p:spTree>
    <p:extLst>
      <p:ext uri="{BB962C8B-B14F-4D97-AF65-F5344CB8AC3E}">
        <p14:creationId xmlns:p14="http://schemas.microsoft.com/office/powerpoint/2010/main" val="1378845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Surgery Type and Odds of NTM Infection</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91476727"/>
              </p:ext>
            </p:extLst>
          </p:nvPr>
        </p:nvGraphicFramePr>
        <p:xfrm>
          <a:off x="304800" y="1600200"/>
          <a:ext cx="8534400" cy="2026920"/>
        </p:xfrm>
        <a:graphic>
          <a:graphicData uri="http://schemas.openxmlformats.org/drawingml/2006/table">
            <a:tbl>
              <a:tblPr firstRow="1" bandRow="1">
                <a:tableStyleId>{5C22544A-7EE6-4342-B048-85BDC9FD1C3A}</a:tableStyleId>
              </a:tblPr>
              <a:tblGrid>
                <a:gridCol w="2971800"/>
                <a:gridCol w="1981200"/>
                <a:gridCol w="1600200"/>
                <a:gridCol w="1981200"/>
              </a:tblGrid>
              <a:tr h="370840">
                <a:tc>
                  <a:txBody>
                    <a:bodyPr/>
                    <a:lstStyle/>
                    <a:p>
                      <a:pPr algn="l"/>
                      <a:r>
                        <a:rPr lang="en-US" dirty="0" smtClean="0"/>
                        <a:t>Surgery Type</a:t>
                      </a:r>
                      <a:endParaRPr lang="en-US" dirty="0"/>
                    </a:p>
                  </a:txBody>
                  <a:tcPr anchor="b"/>
                </a:tc>
                <a:tc>
                  <a:txBody>
                    <a:bodyPr/>
                    <a:lstStyle/>
                    <a:p>
                      <a:pPr algn="ctr"/>
                      <a:r>
                        <a:rPr lang="en-US" dirty="0" smtClean="0"/>
                        <a:t>Probable Cases</a:t>
                      </a:r>
                    </a:p>
                    <a:p>
                      <a:pPr algn="ctr"/>
                      <a:r>
                        <a:rPr lang="en-US" dirty="0" smtClean="0"/>
                        <a:t>N</a:t>
                      </a:r>
                      <a:r>
                        <a:rPr lang="en-US" baseline="0" dirty="0" smtClean="0"/>
                        <a:t> = 10</a:t>
                      </a:r>
                    </a:p>
                    <a:p>
                      <a:pPr algn="ctr"/>
                      <a:r>
                        <a:rPr lang="en-US" baseline="0" dirty="0" smtClean="0"/>
                        <a:t>n (%)</a:t>
                      </a:r>
                      <a:endParaRPr lang="en-US" dirty="0"/>
                    </a:p>
                  </a:txBody>
                  <a:tcPr anchor="b"/>
                </a:tc>
                <a:tc>
                  <a:txBody>
                    <a:bodyPr/>
                    <a:lstStyle/>
                    <a:p>
                      <a:pPr algn="ctr"/>
                      <a:r>
                        <a:rPr lang="en-US" dirty="0" smtClean="0"/>
                        <a:t>Control Pts.</a:t>
                      </a:r>
                    </a:p>
                    <a:p>
                      <a:pPr algn="ctr"/>
                      <a:r>
                        <a:rPr lang="en-US" dirty="0" smtClean="0"/>
                        <a:t>N = 48</a:t>
                      </a:r>
                    </a:p>
                    <a:p>
                      <a:pPr algn="ctr"/>
                      <a:r>
                        <a:rPr lang="en-US" dirty="0" smtClean="0"/>
                        <a:t>n</a:t>
                      </a:r>
                      <a:r>
                        <a:rPr lang="en-US" baseline="0" dirty="0" smtClean="0"/>
                        <a:t> (%)</a:t>
                      </a:r>
                      <a:endParaRPr lang="en-US" dirty="0"/>
                    </a:p>
                  </a:txBody>
                  <a:tcPr anchor="b"/>
                </a:tc>
                <a:tc>
                  <a:txBody>
                    <a:bodyPr/>
                    <a:lstStyle/>
                    <a:p>
                      <a:pPr algn="ctr"/>
                      <a:r>
                        <a:rPr lang="en-US" dirty="0" smtClean="0"/>
                        <a:t>Crude</a:t>
                      </a:r>
                    </a:p>
                    <a:p>
                      <a:pPr algn="ctr"/>
                      <a:r>
                        <a:rPr lang="en-US" dirty="0" smtClean="0"/>
                        <a:t>Odds Ratio</a:t>
                      </a:r>
                    </a:p>
                    <a:p>
                      <a:pPr algn="ctr"/>
                      <a:r>
                        <a:rPr lang="en-US" dirty="0" smtClean="0"/>
                        <a:t>(95% CI)</a:t>
                      </a:r>
                      <a:endParaRPr lang="en-US" dirty="0"/>
                    </a:p>
                  </a:txBody>
                  <a:tcPr anchor="b"/>
                </a:tc>
              </a:tr>
              <a:tr h="370840">
                <a:tc>
                  <a:txBody>
                    <a:bodyPr/>
                    <a:lstStyle/>
                    <a:p>
                      <a:r>
                        <a:rPr lang="en-US" b="1" dirty="0" smtClean="0"/>
                        <a:t>Any major CT surgery</a:t>
                      </a:r>
                      <a:endParaRPr lang="en-US" b="1" dirty="0"/>
                    </a:p>
                  </a:txBody>
                  <a:tcPr/>
                </a:tc>
                <a:tc>
                  <a:txBody>
                    <a:bodyPr/>
                    <a:lstStyle/>
                    <a:p>
                      <a:pPr algn="ctr"/>
                      <a:r>
                        <a:rPr lang="en-US" dirty="0" smtClean="0"/>
                        <a:t>10 (100)</a:t>
                      </a:r>
                      <a:endParaRPr lang="en-US" dirty="0"/>
                    </a:p>
                  </a:txBody>
                  <a:tcPr/>
                </a:tc>
                <a:tc>
                  <a:txBody>
                    <a:bodyPr/>
                    <a:lstStyle/>
                    <a:p>
                      <a:pPr algn="ctr"/>
                      <a:r>
                        <a:rPr lang="en-US" dirty="0" smtClean="0"/>
                        <a:t>31 (65)</a:t>
                      </a:r>
                      <a:endParaRPr lang="en-US" dirty="0"/>
                    </a:p>
                  </a:txBody>
                  <a:tcPr/>
                </a:tc>
                <a:tc>
                  <a:txBody>
                    <a:bodyPr/>
                    <a:lstStyle/>
                    <a:p>
                      <a:pPr algn="ctr"/>
                      <a:r>
                        <a:rPr lang="en-US" dirty="0" smtClean="0"/>
                        <a:t>11.7 (0.6 –</a:t>
                      </a:r>
                      <a:r>
                        <a:rPr lang="en-US" baseline="0" dirty="0" smtClean="0"/>
                        <a:t> </a:t>
                      </a:r>
                      <a:r>
                        <a:rPr lang="en-US" dirty="0" smtClean="0"/>
                        <a:t>211.3)</a:t>
                      </a:r>
                      <a:endParaRPr lang="en-US" dirty="0"/>
                    </a:p>
                  </a:txBody>
                  <a:tcPr>
                    <a:lnB w="38100" cap="flat" cmpd="sng" algn="ctr">
                      <a:solidFill>
                        <a:srgbClr val="FF0000"/>
                      </a:solidFill>
                      <a:prstDash val="solid"/>
                      <a:round/>
                      <a:headEnd type="none" w="med" len="med"/>
                      <a:tailEnd type="none" w="med" len="med"/>
                    </a:lnB>
                  </a:tcPr>
                </a:tc>
              </a:tr>
              <a:tr h="370840">
                <a:tc>
                  <a:txBody>
                    <a:bodyPr/>
                    <a:lstStyle/>
                    <a:p>
                      <a:pPr marL="233363" lvl="1" indent="0">
                        <a:tabLst/>
                      </a:pPr>
                      <a:r>
                        <a:rPr lang="en-US" b="1" dirty="0" smtClean="0"/>
                        <a:t>Major cardiac</a:t>
                      </a:r>
                      <a:r>
                        <a:rPr lang="en-US" b="1" baseline="0" dirty="0" smtClean="0"/>
                        <a:t> surgery</a:t>
                      </a:r>
                      <a:r>
                        <a:rPr lang="en-US" b="1" baseline="30000" dirty="0" smtClean="0"/>
                        <a:t>1</a:t>
                      </a:r>
                      <a:endParaRPr lang="en-US" b="1" dirty="0"/>
                    </a:p>
                  </a:txBody>
                  <a:tcPr/>
                </a:tc>
                <a:tc>
                  <a:txBody>
                    <a:bodyPr/>
                    <a:lstStyle/>
                    <a:p>
                      <a:pPr algn="ctr"/>
                      <a:r>
                        <a:rPr lang="en-US" dirty="0" smtClean="0"/>
                        <a:t>8 (80)</a:t>
                      </a:r>
                      <a:endParaRPr lang="en-US" dirty="0"/>
                    </a:p>
                  </a:txBody>
                  <a:tcPr/>
                </a:tc>
                <a:tc>
                  <a:txBody>
                    <a:bodyPr/>
                    <a:lstStyle/>
                    <a:p>
                      <a:pPr algn="ctr"/>
                      <a:r>
                        <a:rPr lang="en-US" dirty="0" smtClean="0"/>
                        <a:t>21 (44)</a:t>
                      </a:r>
                      <a:endParaRPr lang="en-US" dirty="0"/>
                    </a:p>
                  </a:txBody>
                  <a:tcPr>
                    <a:lnR w="38100" cap="flat" cmpd="sng" algn="ctr">
                      <a:solidFill>
                        <a:srgbClr val="FF0000"/>
                      </a:solidFill>
                      <a:prstDash val="solid"/>
                      <a:round/>
                      <a:headEnd type="none" w="med" len="med"/>
                      <a:tailEnd type="none" w="med" len="med"/>
                    </a:lnR>
                  </a:tcPr>
                </a:tc>
                <a:tc>
                  <a:txBody>
                    <a:bodyPr/>
                    <a:lstStyle/>
                    <a:p>
                      <a:pPr algn="ctr"/>
                      <a:r>
                        <a:rPr lang="en-US" dirty="0" smtClean="0"/>
                        <a:t>5.1 (1.0 – 26.8)</a:t>
                      </a:r>
                      <a:endParaRPr lang="en-US"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370840">
                <a:tc>
                  <a:txBody>
                    <a:bodyPr/>
                    <a:lstStyle/>
                    <a:p>
                      <a:pPr marL="233363" indent="0">
                        <a:tabLst/>
                      </a:pPr>
                      <a:r>
                        <a:rPr lang="en-US" b="1" dirty="0" smtClean="0"/>
                        <a:t>Major thoracic surgery</a:t>
                      </a:r>
                      <a:r>
                        <a:rPr lang="en-US" b="1" baseline="30000" dirty="0" smtClean="0"/>
                        <a:t>2</a:t>
                      </a:r>
                      <a:endParaRPr lang="en-US" b="1" dirty="0"/>
                    </a:p>
                  </a:txBody>
                  <a:tcPr/>
                </a:tc>
                <a:tc>
                  <a:txBody>
                    <a:bodyPr/>
                    <a:lstStyle/>
                    <a:p>
                      <a:pPr algn="ctr"/>
                      <a:r>
                        <a:rPr lang="en-US" dirty="0" smtClean="0"/>
                        <a:t>2 (20)</a:t>
                      </a:r>
                      <a:endParaRPr lang="en-US" dirty="0"/>
                    </a:p>
                  </a:txBody>
                  <a:tcPr/>
                </a:tc>
                <a:tc>
                  <a:txBody>
                    <a:bodyPr/>
                    <a:lstStyle/>
                    <a:p>
                      <a:pPr algn="ctr"/>
                      <a:r>
                        <a:rPr lang="en-US" dirty="0" smtClean="0"/>
                        <a:t>11 (23)</a:t>
                      </a:r>
                      <a:endParaRPr lang="en-US" dirty="0"/>
                    </a:p>
                  </a:txBody>
                  <a:tcPr/>
                </a:tc>
                <a:tc>
                  <a:txBody>
                    <a:bodyPr/>
                    <a:lstStyle/>
                    <a:p>
                      <a:pPr algn="ctr"/>
                      <a:r>
                        <a:rPr lang="en-US" dirty="0" smtClean="0"/>
                        <a:t>0.84 (0.2 – 4.6)</a:t>
                      </a:r>
                      <a:endParaRPr lang="en-US" dirty="0"/>
                    </a:p>
                  </a:txBody>
                  <a:tcPr>
                    <a:lnT w="38100" cap="flat" cmpd="sng" algn="ctr">
                      <a:solidFill>
                        <a:srgbClr val="FF0000"/>
                      </a:solidFill>
                      <a:prstDash val="solid"/>
                      <a:round/>
                      <a:headEnd type="none" w="med" len="med"/>
                      <a:tailEnd type="none" w="med" len="med"/>
                    </a:lnT>
                  </a:tcPr>
                </a:tc>
              </a:tr>
            </a:tbl>
          </a:graphicData>
        </a:graphic>
      </p:graphicFrame>
      <p:sp>
        <p:nvSpPr>
          <p:cNvPr id="2" name="Slide Number Placeholder 1"/>
          <p:cNvSpPr>
            <a:spLocks noGrp="1"/>
          </p:cNvSpPr>
          <p:nvPr>
            <p:ph type="sldNum" sz="quarter" idx="12"/>
          </p:nvPr>
        </p:nvSpPr>
        <p:spPr/>
        <p:txBody>
          <a:bodyPr/>
          <a:lstStyle/>
          <a:p>
            <a:fld id="{0D81DFDE-2423-0349-A865-C78464D2C37E}" type="slidenum">
              <a:rPr lang="en-US" smtClean="0"/>
              <a:pPr/>
              <a:t>21</a:t>
            </a:fld>
            <a:endParaRPr lang="en-US"/>
          </a:p>
        </p:txBody>
      </p:sp>
      <p:sp>
        <p:nvSpPr>
          <p:cNvPr id="6" name="Rectangle 5"/>
          <p:cNvSpPr/>
          <p:nvPr/>
        </p:nvSpPr>
        <p:spPr>
          <a:xfrm>
            <a:off x="304800" y="4613007"/>
            <a:ext cx="8534400" cy="646331"/>
          </a:xfrm>
          <a:prstGeom prst="rect">
            <a:avLst/>
          </a:prstGeom>
        </p:spPr>
        <p:txBody>
          <a:bodyPr wrap="square">
            <a:spAutoFit/>
          </a:bodyPr>
          <a:lstStyle/>
          <a:p>
            <a:r>
              <a:rPr lang="en-US" baseline="30000" dirty="0" smtClean="0"/>
              <a:t>1</a:t>
            </a:r>
            <a:r>
              <a:rPr lang="en-US" dirty="0"/>
              <a:t>Major cardiac </a:t>
            </a:r>
            <a:r>
              <a:rPr lang="en-US" dirty="0" smtClean="0"/>
              <a:t>surgery: CABG</a:t>
            </a:r>
            <a:r>
              <a:rPr lang="en-US" dirty="0"/>
              <a:t>, valve replacement, aortic graft, </a:t>
            </a:r>
            <a:r>
              <a:rPr lang="en-US"/>
              <a:t>pericardial </a:t>
            </a:r>
            <a:r>
              <a:rPr lang="en-US" smtClean="0"/>
              <a:t>window</a:t>
            </a:r>
          </a:p>
          <a:p>
            <a:r>
              <a:rPr lang="en-US" baseline="30000" dirty="0" smtClean="0"/>
              <a:t>2</a:t>
            </a:r>
            <a:r>
              <a:rPr lang="en-US" dirty="0" smtClean="0"/>
              <a:t>Major thoracic surgery: lung removal, thoracotomy, </a:t>
            </a:r>
            <a:r>
              <a:rPr lang="en-US" dirty="0" err="1" smtClean="0"/>
              <a:t>esophagectomy</a:t>
            </a:r>
            <a:endParaRPr lang="en-US" baseline="30000" dirty="0"/>
          </a:p>
        </p:txBody>
      </p:sp>
    </p:spTree>
    <p:extLst>
      <p:ext uri="{BB962C8B-B14F-4D97-AF65-F5344CB8AC3E}">
        <p14:creationId xmlns:p14="http://schemas.microsoft.com/office/powerpoint/2010/main" val="340944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Surgery Characteristics and Odds of NTM Infection</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54610148"/>
              </p:ext>
            </p:extLst>
          </p:nvPr>
        </p:nvGraphicFramePr>
        <p:xfrm>
          <a:off x="304800" y="1600200"/>
          <a:ext cx="8382001" cy="2768600"/>
        </p:xfrm>
        <a:graphic>
          <a:graphicData uri="http://schemas.openxmlformats.org/drawingml/2006/table">
            <a:tbl>
              <a:tblPr firstRow="1" bandRow="1">
                <a:tableStyleId>{5C22544A-7EE6-4342-B048-85BDC9FD1C3A}</a:tableStyleId>
              </a:tblPr>
              <a:tblGrid>
                <a:gridCol w="3048000"/>
                <a:gridCol w="1905000"/>
                <a:gridCol w="1524000"/>
                <a:gridCol w="1905001"/>
              </a:tblGrid>
              <a:tr h="370840">
                <a:tc>
                  <a:txBody>
                    <a:bodyPr/>
                    <a:lstStyle/>
                    <a:p>
                      <a:pPr algn="l"/>
                      <a:r>
                        <a:rPr lang="en-US" dirty="0" smtClean="0"/>
                        <a:t>Surgical</a:t>
                      </a:r>
                      <a:r>
                        <a:rPr lang="en-US" baseline="0" dirty="0" smtClean="0"/>
                        <a:t> exposures</a:t>
                      </a:r>
                      <a:endParaRPr lang="en-US" dirty="0"/>
                    </a:p>
                  </a:txBody>
                  <a:tcPr anchor="b"/>
                </a:tc>
                <a:tc>
                  <a:txBody>
                    <a:bodyPr/>
                    <a:lstStyle/>
                    <a:p>
                      <a:pPr algn="ctr"/>
                      <a:r>
                        <a:rPr lang="en-US" dirty="0" smtClean="0"/>
                        <a:t>Probable Cases</a:t>
                      </a:r>
                    </a:p>
                    <a:p>
                      <a:pPr algn="ctr"/>
                      <a:r>
                        <a:rPr lang="en-US" dirty="0" smtClean="0"/>
                        <a:t>N</a:t>
                      </a:r>
                      <a:r>
                        <a:rPr lang="en-US" baseline="0" dirty="0" smtClean="0"/>
                        <a:t> = 10</a:t>
                      </a:r>
                    </a:p>
                    <a:p>
                      <a:pPr algn="ctr"/>
                      <a:r>
                        <a:rPr lang="en-US" baseline="0" dirty="0" smtClean="0"/>
                        <a:t>n (%)</a:t>
                      </a:r>
                      <a:endParaRPr lang="en-US" dirty="0"/>
                    </a:p>
                  </a:txBody>
                  <a:tcPr anchor="b"/>
                </a:tc>
                <a:tc>
                  <a:txBody>
                    <a:bodyPr/>
                    <a:lstStyle/>
                    <a:p>
                      <a:pPr algn="ctr"/>
                      <a:r>
                        <a:rPr lang="en-US" dirty="0" smtClean="0"/>
                        <a:t>Control Pts.</a:t>
                      </a:r>
                    </a:p>
                    <a:p>
                      <a:pPr algn="ctr"/>
                      <a:r>
                        <a:rPr lang="en-US" dirty="0" smtClean="0"/>
                        <a:t>N = 48</a:t>
                      </a:r>
                    </a:p>
                    <a:p>
                      <a:pPr algn="ctr"/>
                      <a:r>
                        <a:rPr lang="en-US" dirty="0" smtClean="0"/>
                        <a:t>n</a:t>
                      </a:r>
                      <a:r>
                        <a:rPr lang="en-US" baseline="0" dirty="0" smtClean="0"/>
                        <a:t> (%)</a:t>
                      </a:r>
                      <a:endParaRPr lang="en-US" dirty="0"/>
                    </a:p>
                  </a:txBody>
                  <a:tcPr anchor="b"/>
                </a:tc>
                <a:tc>
                  <a:txBody>
                    <a:bodyPr/>
                    <a:lstStyle/>
                    <a:p>
                      <a:pPr algn="ctr"/>
                      <a:r>
                        <a:rPr lang="en-US" dirty="0" smtClean="0"/>
                        <a:t>Odds Ratio</a:t>
                      </a:r>
                    </a:p>
                    <a:p>
                      <a:pPr algn="ctr"/>
                      <a:r>
                        <a:rPr lang="en-US" dirty="0" smtClean="0"/>
                        <a:t>(95% CI)</a:t>
                      </a:r>
                      <a:endParaRPr lang="en-US" dirty="0"/>
                    </a:p>
                  </a:txBody>
                  <a:tcPr anchor="b">
                    <a:lnB w="38100" cap="flat" cmpd="sng" algn="ctr">
                      <a:solidFill>
                        <a:srgbClr val="FF0000"/>
                      </a:solidFill>
                      <a:prstDash val="solid"/>
                      <a:round/>
                      <a:headEnd type="none" w="med" len="med"/>
                      <a:tailEnd type="none" w="med" len="med"/>
                    </a:lnB>
                  </a:tcPr>
                </a:tc>
              </a:tr>
              <a:tr h="370840">
                <a:tc>
                  <a:txBody>
                    <a:bodyPr/>
                    <a:lstStyle/>
                    <a:p>
                      <a:pPr marL="0" lvl="0" indent="-223837">
                        <a:tabLst/>
                      </a:pPr>
                      <a:r>
                        <a:rPr lang="en-US" b="1" dirty="0" smtClean="0"/>
                        <a:t>CBP</a:t>
                      </a:r>
                      <a:endParaRPr lang="en-US" b="1" dirty="0"/>
                    </a:p>
                  </a:txBody>
                  <a:tcPr/>
                </a:tc>
                <a:tc>
                  <a:txBody>
                    <a:bodyPr/>
                    <a:lstStyle/>
                    <a:p>
                      <a:pPr algn="ctr"/>
                      <a:r>
                        <a:rPr lang="en-US" dirty="0" smtClean="0"/>
                        <a:t>8 (80)</a:t>
                      </a:r>
                      <a:endParaRPr lang="en-US" dirty="0"/>
                    </a:p>
                  </a:txBody>
                  <a:tcPr/>
                </a:tc>
                <a:tc>
                  <a:txBody>
                    <a:bodyPr/>
                    <a:lstStyle/>
                    <a:p>
                      <a:pPr algn="ctr"/>
                      <a:r>
                        <a:rPr lang="en-US" dirty="0" smtClean="0"/>
                        <a:t>20 (42)</a:t>
                      </a:r>
                      <a:endParaRPr lang="en-US" dirty="0"/>
                    </a:p>
                  </a:txBody>
                  <a:tcPr>
                    <a:lnR w="38100" cap="flat" cmpd="sng" algn="ctr">
                      <a:solidFill>
                        <a:srgbClr val="FF0000"/>
                      </a:solidFill>
                      <a:prstDash val="solid"/>
                      <a:round/>
                      <a:headEnd type="none" w="med" len="med"/>
                      <a:tailEnd type="none" w="med" len="med"/>
                    </a:lnR>
                  </a:tcPr>
                </a:tc>
                <a:tc>
                  <a:txBody>
                    <a:bodyPr/>
                    <a:lstStyle/>
                    <a:p>
                      <a:pPr algn="ctr"/>
                      <a:r>
                        <a:rPr lang="en-US" dirty="0" smtClean="0"/>
                        <a:t>5.6 (1.1 – 29.2)</a:t>
                      </a:r>
                      <a:endParaRPr lang="en-US"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370840">
                <a:tc>
                  <a:txBody>
                    <a:bodyPr/>
                    <a:lstStyle/>
                    <a:p>
                      <a:pPr marL="1588" lvl="1" indent="0">
                        <a:tabLst/>
                      </a:pPr>
                      <a:r>
                        <a:rPr lang="en-US" b="1" dirty="0" smtClean="0"/>
                        <a:t>Artificial valve</a:t>
                      </a:r>
                      <a:r>
                        <a:rPr lang="en-US" b="1" baseline="0" dirty="0" smtClean="0"/>
                        <a:t> or graft</a:t>
                      </a:r>
                      <a:endParaRPr lang="en-US" b="1" dirty="0"/>
                    </a:p>
                  </a:txBody>
                  <a:tcPr/>
                </a:tc>
                <a:tc>
                  <a:txBody>
                    <a:bodyPr/>
                    <a:lstStyle/>
                    <a:p>
                      <a:pPr algn="ctr"/>
                      <a:r>
                        <a:rPr lang="en-US" dirty="0" smtClean="0"/>
                        <a:t>7 (70)</a:t>
                      </a:r>
                      <a:endParaRPr lang="en-US" dirty="0"/>
                    </a:p>
                  </a:txBody>
                  <a:tcPr/>
                </a:tc>
                <a:tc>
                  <a:txBody>
                    <a:bodyPr/>
                    <a:lstStyle/>
                    <a:p>
                      <a:pPr algn="ctr"/>
                      <a:r>
                        <a:rPr lang="en-US" dirty="0" smtClean="0"/>
                        <a:t>9 (19)</a:t>
                      </a:r>
                      <a:endParaRPr lang="en-US" dirty="0"/>
                    </a:p>
                  </a:txBody>
                  <a:tcPr>
                    <a:lnR w="38100" cap="flat" cmpd="sng" algn="ctr">
                      <a:solidFill>
                        <a:srgbClr val="FF0000"/>
                      </a:solidFill>
                      <a:prstDash val="solid"/>
                      <a:round/>
                      <a:headEnd type="none" w="med" len="med"/>
                      <a:tailEnd type="none" w="med" len="med"/>
                    </a:lnR>
                  </a:tcPr>
                </a:tc>
                <a:tc>
                  <a:txBody>
                    <a:bodyPr/>
                    <a:lstStyle/>
                    <a:p>
                      <a:pPr algn="ctr"/>
                      <a:r>
                        <a:rPr lang="en-US" dirty="0" smtClean="0"/>
                        <a:t>10.1 (2.2 – 46.9)</a:t>
                      </a:r>
                      <a:endParaRPr lang="en-US"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370840">
                <a:tc>
                  <a:txBody>
                    <a:bodyPr/>
                    <a:lstStyle/>
                    <a:p>
                      <a:pPr marL="1588" lvl="1" indent="0">
                        <a:tabLst/>
                      </a:pPr>
                      <a:r>
                        <a:rPr lang="en-US" b="1" dirty="0" smtClean="0"/>
                        <a:t>Topical medication</a:t>
                      </a:r>
                      <a:endParaRPr lang="en-US" b="1" dirty="0"/>
                    </a:p>
                  </a:txBody>
                  <a:tcPr/>
                </a:tc>
                <a:tc>
                  <a:txBody>
                    <a:bodyPr/>
                    <a:lstStyle/>
                    <a:p>
                      <a:pPr algn="ctr"/>
                      <a:r>
                        <a:rPr lang="en-US" dirty="0" smtClean="0"/>
                        <a:t>9 (90)</a:t>
                      </a:r>
                      <a:endParaRPr lang="en-US" dirty="0"/>
                    </a:p>
                  </a:txBody>
                  <a:tcPr/>
                </a:tc>
                <a:tc>
                  <a:txBody>
                    <a:bodyPr/>
                    <a:lstStyle/>
                    <a:p>
                      <a:pPr algn="ctr"/>
                      <a:r>
                        <a:rPr lang="en-US" dirty="0" smtClean="0"/>
                        <a:t>37 (77)</a:t>
                      </a:r>
                      <a:endParaRPr lang="en-US" dirty="0"/>
                    </a:p>
                  </a:txBody>
                  <a:tcPr/>
                </a:tc>
                <a:tc>
                  <a:txBody>
                    <a:bodyPr/>
                    <a:lstStyle/>
                    <a:p>
                      <a:pPr algn="ctr"/>
                      <a:r>
                        <a:rPr lang="en-US" dirty="0" smtClean="0"/>
                        <a:t>2.7 (0.3 – 23.5)</a:t>
                      </a:r>
                      <a:endParaRPr lang="en-US" dirty="0"/>
                    </a:p>
                  </a:txBody>
                  <a:tcPr>
                    <a:lnT w="38100" cap="flat" cmpd="sng" algn="ctr">
                      <a:solidFill>
                        <a:srgbClr val="FF0000"/>
                      </a:solidFill>
                      <a:prstDash val="solid"/>
                      <a:round/>
                      <a:headEnd type="none" w="med" len="med"/>
                      <a:tailEnd type="none" w="med" len="med"/>
                    </a:lnT>
                  </a:tcPr>
                </a:tc>
              </a:tr>
              <a:tr h="370840">
                <a:tc>
                  <a:txBody>
                    <a:bodyPr/>
                    <a:lstStyle/>
                    <a:p>
                      <a:pPr marL="458788" lvl="2" indent="0">
                        <a:tabLst/>
                      </a:pPr>
                      <a:r>
                        <a:rPr lang="en-US" b="1" dirty="0" smtClean="0"/>
                        <a:t>Topical</a:t>
                      </a:r>
                      <a:r>
                        <a:rPr lang="en-US" b="1" baseline="0" dirty="0" smtClean="0"/>
                        <a:t> antibiotic</a:t>
                      </a:r>
                      <a:endParaRPr lang="en-US" b="1" dirty="0"/>
                    </a:p>
                  </a:txBody>
                  <a:tcPr/>
                </a:tc>
                <a:tc>
                  <a:txBody>
                    <a:bodyPr/>
                    <a:lstStyle/>
                    <a:p>
                      <a:pPr algn="ctr"/>
                      <a:r>
                        <a:rPr lang="en-US" dirty="0" smtClean="0"/>
                        <a:t>9 (90)</a:t>
                      </a:r>
                      <a:endParaRPr lang="en-US" dirty="0"/>
                    </a:p>
                  </a:txBody>
                  <a:tcPr/>
                </a:tc>
                <a:tc>
                  <a:txBody>
                    <a:bodyPr/>
                    <a:lstStyle/>
                    <a:p>
                      <a:pPr algn="ctr"/>
                      <a:r>
                        <a:rPr lang="en-US" dirty="0" smtClean="0"/>
                        <a:t>31 (65)</a:t>
                      </a:r>
                      <a:endParaRPr lang="en-US" dirty="0"/>
                    </a:p>
                  </a:txBody>
                  <a:tcPr/>
                </a:tc>
                <a:tc>
                  <a:txBody>
                    <a:bodyPr/>
                    <a:lstStyle/>
                    <a:p>
                      <a:pPr algn="ctr"/>
                      <a:r>
                        <a:rPr lang="en-US" dirty="0" smtClean="0"/>
                        <a:t>4.9 (0.6 – 42.3)</a:t>
                      </a:r>
                      <a:endParaRPr lang="en-US" dirty="0"/>
                    </a:p>
                  </a:txBody>
                  <a:tcPr/>
                </a:tc>
              </a:tr>
              <a:tr h="370840">
                <a:tc>
                  <a:txBody>
                    <a:bodyPr/>
                    <a:lstStyle/>
                    <a:p>
                      <a:pPr marL="466725" lvl="1" indent="0">
                        <a:tabLst/>
                      </a:pPr>
                      <a:r>
                        <a:rPr lang="en-US" b="1" dirty="0" smtClean="0"/>
                        <a:t>Topical anticoagulant</a:t>
                      </a:r>
                      <a:endParaRPr lang="en-US" b="1" dirty="0"/>
                    </a:p>
                  </a:txBody>
                  <a:tcPr/>
                </a:tc>
                <a:tc>
                  <a:txBody>
                    <a:bodyPr/>
                    <a:lstStyle/>
                    <a:p>
                      <a:pPr algn="ctr"/>
                      <a:r>
                        <a:rPr lang="en-US" dirty="0" smtClean="0"/>
                        <a:t>5 (50)</a:t>
                      </a:r>
                      <a:endParaRPr lang="en-US" dirty="0"/>
                    </a:p>
                  </a:txBody>
                  <a:tcPr/>
                </a:tc>
                <a:tc>
                  <a:txBody>
                    <a:bodyPr/>
                    <a:lstStyle/>
                    <a:p>
                      <a:pPr algn="ctr"/>
                      <a:r>
                        <a:rPr lang="en-US" dirty="0" smtClean="0"/>
                        <a:t>15 (31)</a:t>
                      </a:r>
                      <a:endParaRPr lang="en-US" dirty="0"/>
                    </a:p>
                  </a:txBody>
                  <a:tcPr/>
                </a:tc>
                <a:tc>
                  <a:txBody>
                    <a:bodyPr/>
                    <a:lstStyle/>
                    <a:p>
                      <a:pPr algn="ctr"/>
                      <a:r>
                        <a:rPr lang="en-US" dirty="0" smtClean="0"/>
                        <a:t>2.2 (0.6 – 8.8)</a:t>
                      </a:r>
                      <a:endParaRPr lang="en-US" dirty="0"/>
                    </a:p>
                  </a:txBody>
                  <a:tcPr/>
                </a:tc>
              </a:tr>
            </a:tbl>
          </a:graphicData>
        </a:graphic>
      </p:graphicFrame>
      <p:sp>
        <p:nvSpPr>
          <p:cNvPr id="2" name="TextBox 1"/>
          <p:cNvSpPr txBox="1"/>
          <p:nvPr/>
        </p:nvSpPr>
        <p:spPr>
          <a:xfrm>
            <a:off x="304800" y="4744556"/>
            <a:ext cx="8534400" cy="307777"/>
          </a:xfrm>
          <a:prstGeom prst="rect">
            <a:avLst/>
          </a:prstGeom>
          <a:noFill/>
        </p:spPr>
        <p:txBody>
          <a:bodyPr wrap="square" rtlCol="0">
            <a:spAutoFit/>
          </a:bodyPr>
          <a:lstStyle/>
          <a:p>
            <a:r>
              <a:rPr lang="en-US" sz="1400" dirty="0" smtClean="0"/>
              <a:t>CBP = cardiopulmonary bypass</a:t>
            </a:r>
            <a:endParaRPr lang="en-US" sz="1400" dirty="0"/>
          </a:p>
        </p:txBody>
      </p:sp>
      <p:sp>
        <p:nvSpPr>
          <p:cNvPr id="3" name="Slide Number Placeholder 2"/>
          <p:cNvSpPr>
            <a:spLocks noGrp="1"/>
          </p:cNvSpPr>
          <p:nvPr>
            <p:ph type="sldNum" sz="quarter" idx="12"/>
          </p:nvPr>
        </p:nvSpPr>
        <p:spPr/>
        <p:txBody>
          <a:bodyPr/>
          <a:lstStyle/>
          <a:p>
            <a:fld id="{0D81DFDE-2423-0349-A865-C78464D2C37E}" type="slidenum">
              <a:rPr lang="en-US" smtClean="0"/>
              <a:pPr/>
              <a:t>22</a:t>
            </a:fld>
            <a:endParaRPr lang="en-US"/>
          </a:p>
        </p:txBody>
      </p:sp>
    </p:spTree>
    <p:extLst>
      <p:ext uri="{BB962C8B-B14F-4D97-AF65-F5344CB8AC3E}">
        <p14:creationId xmlns:p14="http://schemas.microsoft.com/office/powerpoint/2010/main" val="1522659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4971742"/>
            <a:ext cx="8534400" cy="523220"/>
          </a:xfrm>
          <a:prstGeom prst="rect">
            <a:avLst/>
          </a:prstGeom>
          <a:noFill/>
        </p:spPr>
        <p:txBody>
          <a:bodyPr wrap="square" rtlCol="0">
            <a:spAutoFit/>
          </a:bodyPr>
          <a:lstStyle/>
          <a:p>
            <a:r>
              <a:rPr lang="en-US" sz="1400" baseline="30000" dirty="0" smtClean="0"/>
              <a:t>1</a:t>
            </a:r>
            <a:r>
              <a:rPr lang="en-US" sz="1400" dirty="0" smtClean="0"/>
              <a:t>Two-sample t-test for pooled variance</a:t>
            </a:r>
          </a:p>
          <a:p>
            <a:endParaRPr lang="en-US" sz="1400" dirty="0"/>
          </a:p>
        </p:txBody>
      </p:sp>
      <p:sp>
        <p:nvSpPr>
          <p:cNvPr id="4" name="Title 3"/>
          <p:cNvSpPr>
            <a:spLocks noGrp="1"/>
          </p:cNvSpPr>
          <p:nvPr>
            <p:ph type="title"/>
          </p:nvPr>
        </p:nvSpPr>
        <p:spPr/>
        <p:txBody>
          <a:bodyPr/>
          <a:lstStyle/>
          <a:p>
            <a:r>
              <a:rPr lang="en-US" sz="2400" dirty="0" smtClean="0"/>
              <a:t>Exposure to HCU and On-Pump Time</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41289067"/>
              </p:ext>
            </p:extLst>
          </p:nvPr>
        </p:nvGraphicFramePr>
        <p:xfrm>
          <a:off x="457200" y="1600200"/>
          <a:ext cx="8255983" cy="3139440"/>
        </p:xfrm>
        <a:graphic>
          <a:graphicData uri="http://schemas.openxmlformats.org/drawingml/2006/table">
            <a:tbl>
              <a:tblPr firstRow="1" bandRow="1">
                <a:tableStyleId>{5C22544A-7EE6-4342-B048-85BDC9FD1C3A}</a:tableStyleId>
              </a:tblPr>
              <a:tblGrid>
                <a:gridCol w="3200400"/>
                <a:gridCol w="1905000"/>
                <a:gridCol w="1981200"/>
                <a:gridCol w="1169383"/>
              </a:tblGrid>
              <a:tr h="370840">
                <a:tc>
                  <a:txBody>
                    <a:bodyPr/>
                    <a:lstStyle/>
                    <a:p>
                      <a:endParaRPr lang="en-US" dirty="0"/>
                    </a:p>
                  </a:txBody>
                  <a:tcPr/>
                </a:tc>
                <a:tc>
                  <a:txBody>
                    <a:bodyPr/>
                    <a:lstStyle/>
                    <a:p>
                      <a:pPr algn="ctr"/>
                      <a:r>
                        <a:rPr lang="en-US" dirty="0" smtClean="0"/>
                        <a:t>Probable Cases</a:t>
                      </a:r>
                    </a:p>
                    <a:p>
                      <a:pPr algn="ctr"/>
                      <a:r>
                        <a:rPr lang="en-US" dirty="0" smtClean="0"/>
                        <a:t>N</a:t>
                      </a:r>
                      <a:r>
                        <a:rPr lang="en-US" baseline="0" dirty="0" smtClean="0"/>
                        <a:t> = 10</a:t>
                      </a:r>
                    </a:p>
                    <a:p>
                      <a:pPr algn="ctr"/>
                      <a:r>
                        <a:rPr lang="en-US" baseline="0" dirty="0" smtClean="0"/>
                        <a:t>minutes</a:t>
                      </a:r>
                    </a:p>
                  </a:txBody>
                  <a:tcPr/>
                </a:tc>
                <a:tc>
                  <a:txBody>
                    <a:bodyPr/>
                    <a:lstStyle/>
                    <a:p>
                      <a:pPr algn="ctr"/>
                      <a:r>
                        <a:rPr lang="en-US" dirty="0" smtClean="0"/>
                        <a:t>Control Patients</a:t>
                      </a:r>
                    </a:p>
                    <a:p>
                      <a:pPr algn="ctr"/>
                      <a:r>
                        <a:rPr lang="en-US" dirty="0" smtClean="0"/>
                        <a:t>N = 48</a:t>
                      </a:r>
                    </a:p>
                    <a:p>
                      <a:pPr algn="ctr"/>
                      <a:r>
                        <a:rPr lang="en-US" dirty="0" smtClean="0"/>
                        <a:t>minutes</a:t>
                      </a:r>
                    </a:p>
                  </a:txBody>
                  <a:tcPr/>
                </a:tc>
                <a:tc>
                  <a:txBody>
                    <a:bodyPr/>
                    <a:lstStyle/>
                    <a:p>
                      <a:pPr algn="ctr"/>
                      <a:r>
                        <a:rPr lang="en-US" dirty="0" smtClean="0"/>
                        <a:t>P-value</a:t>
                      </a:r>
                      <a:r>
                        <a:rPr lang="en-US" sz="2000" baseline="30000" dirty="0" smtClean="0"/>
                        <a:t>1</a:t>
                      </a:r>
                      <a:endParaRPr lang="en-US" dirty="0"/>
                    </a:p>
                  </a:txBody>
                  <a:tcPr anchor="b"/>
                </a:tc>
              </a:tr>
              <a:tr h="370840">
                <a:tc>
                  <a:txBody>
                    <a:bodyPr/>
                    <a:lstStyle/>
                    <a:p>
                      <a:r>
                        <a:rPr lang="en-US" b="1" dirty="0" smtClean="0"/>
                        <a:t>Cumulative HCU exposure</a:t>
                      </a:r>
                      <a:endParaRPr lang="en-US" b="1" dirty="0"/>
                    </a:p>
                  </a:txBody>
                  <a:tcPr/>
                </a:tc>
                <a:tc>
                  <a:txBody>
                    <a:bodyPr/>
                    <a:lstStyle/>
                    <a:p>
                      <a:endParaRPr lang="en-US"/>
                    </a:p>
                  </a:txBody>
                  <a:tcPr>
                    <a:lnB w="38100" cap="flat" cmpd="sng" algn="ctr">
                      <a:solidFill>
                        <a:srgbClr val="FF0000"/>
                      </a:solidFill>
                      <a:prstDash val="solid"/>
                      <a:round/>
                      <a:headEnd type="none" w="med" len="med"/>
                      <a:tailEnd type="none" w="med" len="med"/>
                    </a:lnB>
                  </a:tcPr>
                </a:tc>
                <a:tc>
                  <a:txBody>
                    <a:bodyPr/>
                    <a:lstStyle/>
                    <a:p>
                      <a:endParaRPr lang="en-US"/>
                    </a:p>
                  </a:txBody>
                  <a:tcPr/>
                </a:tc>
                <a:tc>
                  <a:txBody>
                    <a:bodyPr/>
                    <a:lstStyle/>
                    <a:p>
                      <a:pPr algn="ctr"/>
                      <a:endParaRPr lang="en-US" dirty="0"/>
                    </a:p>
                  </a:txBody>
                  <a:tcPr>
                    <a:lnB w="38100" cap="flat" cmpd="sng" algn="ctr">
                      <a:solidFill>
                        <a:srgbClr val="FF0000"/>
                      </a:solidFill>
                      <a:prstDash val="solid"/>
                      <a:round/>
                      <a:headEnd type="none" w="med" len="med"/>
                      <a:tailEnd type="none" w="med" len="med"/>
                    </a:lnB>
                  </a:tcPr>
                </a:tc>
              </a:tr>
              <a:tr h="370840">
                <a:tc>
                  <a:txBody>
                    <a:bodyPr/>
                    <a:lstStyle/>
                    <a:p>
                      <a:pPr lvl="1"/>
                      <a:r>
                        <a:rPr lang="en-US" dirty="0" smtClean="0"/>
                        <a:t>mean</a:t>
                      </a:r>
                      <a:endParaRPr lang="en-US" dirty="0"/>
                    </a:p>
                  </a:txBody>
                  <a:tcPr>
                    <a:lnR w="38100" cap="flat" cmpd="sng" algn="ctr">
                      <a:solidFill>
                        <a:srgbClr val="FF0000"/>
                      </a:solidFill>
                      <a:prstDash val="solid"/>
                      <a:round/>
                      <a:headEnd type="none" w="med" len="med"/>
                      <a:tailEnd type="none" w="med" len="med"/>
                    </a:lnR>
                  </a:tcPr>
                </a:tc>
                <a:tc>
                  <a:txBody>
                    <a:bodyPr/>
                    <a:lstStyle/>
                    <a:p>
                      <a:pPr algn="ctr"/>
                      <a:r>
                        <a:rPr lang="en-US" dirty="0" smtClean="0"/>
                        <a:t>261.4 </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lang="en-US" dirty="0" smtClean="0"/>
                        <a:t>108.9 </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0.003</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370840">
                <a:tc>
                  <a:txBody>
                    <a:bodyPr/>
                    <a:lstStyle/>
                    <a:p>
                      <a:pPr lvl="1"/>
                      <a:r>
                        <a:rPr lang="en-US" dirty="0" smtClean="0"/>
                        <a:t>(IQR)</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(164 – 333)</a:t>
                      </a:r>
                    </a:p>
                  </a:txBody>
                  <a:tcPr>
                    <a:lnT w="38100" cap="flat" cmpd="sng" algn="ctr">
                      <a:solidFill>
                        <a:srgbClr val="FF0000"/>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 – 221.5)</a:t>
                      </a:r>
                    </a:p>
                  </a:txBody>
                  <a:tcPr/>
                </a:tc>
                <a:tc>
                  <a:txBody>
                    <a:bodyPr/>
                    <a:lstStyle/>
                    <a:p>
                      <a:pPr algn="ctr"/>
                      <a:endParaRPr lang="en-US" dirty="0"/>
                    </a:p>
                  </a:txBody>
                  <a:tcPr>
                    <a:lnT w="38100" cap="flat" cmpd="sng" algn="ctr">
                      <a:solidFill>
                        <a:srgbClr val="FF0000"/>
                      </a:solidFill>
                      <a:prstDash val="solid"/>
                      <a:round/>
                      <a:headEnd type="none" w="med" len="med"/>
                      <a:tailEnd type="none" w="med" len="med"/>
                    </a:lnT>
                  </a:tcPr>
                </a:tc>
              </a:tr>
              <a:tr h="370840">
                <a:tc>
                  <a:txBody>
                    <a:bodyPr/>
                    <a:lstStyle/>
                    <a:p>
                      <a:r>
                        <a:rPr lang="en-US" b="1" dirty="0" smtClean="0"/>
                        <a:t>Cumulative</a:t>
                      </a:r>
                      <a:r>
                        <a:rPr lang="en-US" b="1" baseline="0" dirty="0" smtClean="0"/>
                        <a:t> time on CPB</a:t>
                      </a:r>
                      <a:endParaRPr lang="en-US" b="1" dirty="0"/>
                    </a:p>
                  </a:txBody>
                  <a:tcPr/>
                </a:tc>
                <a:tc>
                  <a:txBody>
                    <a:bodyPr/>
                    <a:lstStyle/>
                    <a:p>
                      <a:endParaRPr lang="en-US"/>
                    </a:p>
                  </a:txBody>
                  <a:tcPr>
                    <a:lnB w="38100" cap="flat" cmpd="sng" algn="ctr">
                      <a:solidFill>
                        <a:srgbClr val="FF0000"/>
                      </a:solidFill>
                      <a:prstDash val="solid"/>
                      <a:round/>
                      <a:headEnd type="none" w="med" len="med"/>
                      <a:tailEnd type="none" w="med" len="med"/>
                    </a:lnB>
                  </a:tcPr>
                </a:tc>
                <a:tc>
                  <a:txBody>
                    <a:bodyPr/>
                    <a:lstStyle/>
                    <a:p>
                      <a:endParaRPr lang="en-US"/>
                    </a:p>
                  </a:txBody>
                  <a:tcPr/>
                </a:tc>
                <a:tc>
                  <a:txBody>
                    <a:bodyPr/>
                    <a:lstStyle/>
                    <a:p>
                      <a:pPr algn="ctr"/>
                      <a:endParaRPr lang="en-US" dirty="0"/>
                    </a:p>
                  </a:txBody>
                  <a:tcPr>
                    <a:lnB w="38100" cap="flat" cmpd="sng" algn="ctr">
                      <a:solidFill>
                        <a:srgbClr val="FF0000"/>
                      </a:solidFill>
                      <a:prstDash val="solid"/>
                      <a:round/>
                      <a:headEnd type="none" w="med" len="med"/>
                      <a:tailEnd type="none" w="med" len="med"/>
                    </a:lnB>
                  </a:tcPr>
                </a:tc>
              </a:tr>
              <a:tr h="370840">
                <a:tc>
                  <a:txBody>
                    <a:bodyPr/>
                    <a:lstStyle/>
                    <a:p>
                      <a:pPr lvl="1"/>
                      <a:r>
                        <a:rPr lang="en-US" dirty="0" smtClean="0"/>
                        <a:t>mean</a:t>
                      </a:r>
                      <a:endParaRPr lang="en-US" dirty="0"/>
                    </a:p>
                  </a:txBody>
                  <a:tcPr>
                    <a:lnR w="38100" cap="flat" cmpd="sng" algn="ctr">
                      <a:solidFill>
                        <a:srgbClr val="FF0000"/>
                      </a:solidFill>
                      <a:prstDash val="solid"/>
                      <a:round/>
                      <a:headEnd type="none" w="med" len="med"/>
                      <a:tailEnd type="none" w="med" len="med"/>
                    </a:lnR>
                  </a:tcPr>
                </a:tc>
                <a:tc>
                  <a:txBody>
                    <a:bodyPr/>
                    <a:lstStyle/>
                    <a:p>
                      <a:pPr algn="ctr"/>
                      <a:r>
                        <a:rPr lang="en-US" dirty="0" smtClean="0"/>
                        <a:t>117.4 </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lang="en-US" dirty="0" smtClean="0"/>
                        <a:t>37.8 </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0.0002</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370840">
                <a:tc>
                  <a:txBody>
                    <a:bodyPr/>
                    <a:lstStyle/>
                    <a:p>
                      <a:pPr lvl="1"/>
                      <a:r>
                        <a:rPr lang="en-US" dirty="0" smtClean="0"/>
                        <a:t>(IQR)</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(46</a:t>
                      </a:r>
                      <a:r>
                        <a:rPr lang="en-US" baseline="0" dirty="0" smtClean="0"/>
                        <a:t> – 169)</a:t>
                      </a:r>
                      <a:endParaRPr lang="en-US" dirty="0" smtClean="0"/>
                    </a:p>
                  </a:txBody>
                  <a:tcPr>
                    <a:lnT w="38100" cap="flat" cmpd="sng" algn="ctr">
                      <a:solidFill>
                        <a:srgbClr val="FF0000"/>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 – 73.5)</a:t>
                      </a:r>
                    </a:p>
                  </a:txBody>
                  <a:tcPr/>
                </a:tc>
                <a:tc>
                  <a:txBody>
                    <a:bodyPr/>
                    <a:lstStyle/>
                    <a:p>
                      <a:pPr algn="ctr"/>
                      <a:endParaRPr lang="en-US" dirty="0"/>
                    </a:p>
                  </a:txBody>
                  <a:tcPr>
                    <a:lnT w="38100" cap="flat" cmpd="sng" algn="ctr">
                      <a:solidFill>
                        <a:srgbClr val="FF0000"/>
                      </a:solidFill>
                      <a:prstDash val="solid"/>
                      <a:round/>
                      <a:headEnd type="none" w="med" len="med"/>
                      <a:tailEnd type="none" w="med" len="med"/>
                    </a:lnT>
                  </a:tcPr>
                </a:tc>
              </a:tr>
            </a:tbl>
          </a:graphicData>
        </a:graphic>
      </p:graphicFrame>
      <p:sp>
        <p:nvSpPr>
          <p:cNvPr id="2" name="Slide Number Placeholder 1"/>
          <p:cNvSpPr>
            <a:spLocks noGrp="1"/>
          </p:cNvSpPr>
          <p:nvPr>
            <p:ph type="sldNum" sz="quarter" idx="12"/>
          </p:nvPr>
        </p:nvSpPr>
        <p:spPr/>
        <p:txBody>
          <a:bodyPr/>
          <a:lstStyle/>
          <a:p>
            <a:fld id="{0D81DFDE-2423-0349-A865-C78464D2C37E}" type="slidenum">
              <a:rPr lang="en-US" smtClean="0"/>
              <a:pPr/>
              <a:t>23</a:t>
            </a:fld>
            <a:endParaRPr lang="en-US"/>
          </a:p>
        </p:txBody>
      </p:sp>
    </p:spTree>
    <p:extLst>
      <p:ext uri="{BB962C8B-B14F-4D97-AF65-F5344CB8AC3E}">
        <p14:creationId xmlns:p14="http://schemas.microsoft.com/office/powerpoint/2010/main" val="1027621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03045953"/>
              </p:ext>
            </p:extLst>
          </p:nvPr>
        </p:nvGraphicFramePr>
        <p:xfrm>
          <a:off x="457200" y="1600200"/>
          <a:ext cx="8229600" cy="4526280"/>
        </p:xfrm>
        <a:graphic>
          <a:graphicData uri="http://schemas.openxmlformats.org/drawingml/2006/table">
            <a:tbl>
              <a:tblPr firstRow="1" bandRow="1">
                <a:tableStyleId>{5C22544A-7EE6-4342-B048-85BDC9FD1C3A}</a:tableStyleId>
              </a:tblPr>
              <a:tblGrid>
                <a:gridCol w="2895600"/>
                <a:gridCol w="1828800"/>
                <a:gridCol w="1447800"/>
                <a:gridCol w="2057400"/>
              </a:tblGrid>
              <a:tr h="370840">
                <a:tc>
                  <a:txBody>
                    <a:bodyPr/>
                    <a:lstStyle/>
                    <a:p>
                      <a:endParaRPr lang="en-US" dirty="0"/>
                    </a:p>
                  </a:txBody>
                  <a:tcPr/>
                </a:tc>
                <a:tc>
                  <a:txBody>
                    <a:bodyPr/>
                    <a:lstStyle/>
                    <a:p>
                      <a:pPr algn="ctr"/>
                      <a:r>
                        <a:rPr lang="en-US" dirty="0" smtClean="0"/>
                        <a:t>Probable Cases</a:t>
                      </a:r>
                    </a:p>
                    <a:p>
                      <a:pPr algn="ctr"/>
                      <a:r>
                        <a:rPr lang="en-US" dirty="0" smtClean="0"/>
                        <a:t>N</a:t>
                      </a:r>
                      <a:r>
                        <a:rPr lang="en-US" baseline="0" dirty="0" smtClean="0"/>
                        <a:t> = 10</a:t>
                      </a:r>
                    </a:p>
                    <a:p>
                      <a:pPr algn="ctr"/>
                      <a:r>
                        <a:rPr lang="en-US" baseline="0" dirty="0" smtClean="0"/>
                        <a:t>n (%)</a:t>
                      </a:r>
                      <a:endParaRPr lang="en-US" dirty="0"/>
                    </a:p>
                  </a:txBody>
                  <a:tcPr anchor="b"/>
                </a:tc>
                <a:tc>
                  <a:txBody>
                    <a:bodyPr/>
                    <a:lstStyle/>
                    <a:p>
                      <a:pPr algn="ctr"/>
                      <a:r>
                        <a:rPr lang="en-US" dirty="0" smtClean="0"/>
                        <a:t>Control Pts.</a:t>
                      </a:r>
                    </a:p>
                    <a:p>
                      <a:pPr algn="ctr"/>
                      <a:r>
                        <a:rPr lang="en-US" dirty="0" smtClean="0"/>
                        <a:t>N = 48</a:t>
                      </a:r>
                    </a:p>
                    <a:p>
                      <a:pPr algn="ctr"/>
                      <a:r>
                        <a:rPr lang="en-US" dirty="0" smtClean="0"/>
                        <a:t>n</a:t>
                      </a:r>
                      <a:r>
                        <a:rPr lang="en-US" baseline="0" dirty="0" smtClean="0"/>
                        <a:t> (%)</a:t>
                      </a:r>
                      <a:endParaRPr lang="en-US" dirty="0"/>
                    </a:p>
                  </a:txBody>
                  <a:tcPr anchor="b"/>
                </a:tc>
                <a:tc>
                  <a:txBody>
                    <a:bodyPr/>
                    <a:lstStyle/>
                    <a:p>
                      <a:pPr algn="ctr"/>
                      <a:r>
                        <a:rPr lang="en-US" dirty="0" smtClean="0"/>
                        <a:t>Odds Ratio</a:t>
                      </a:r>
                    </a:p>
                    <a:p>
                      <a:pPr algn="ctr"/>
                      <a:r>
                        <a:rPr lang="en-US" dirty="0" smtClean="0"/>
                        <a:t>(95% CI)</a:t>
                      </a:r>
                      <a:endParaRPr lang="en-US" dirty="0"/>
                    </a:p>
                  </a:txBody>
                  <a:tcPr anchor="b">
                    <a:lnB w="38100" cap="flat" cmpd="sng" algn="ctr">
                      <a:solidFill>
                        <a:srgbClr val="FF0000"/>
                      </a:solidFill>
                      <a:prstDash val="solid"/>
                      <a:round/>
                      <a:headEnd type="none" w="med" len="med"/>
                      <a:tailEnd type="none" w="med" len="med"/>
                    </a:lnB>
                  </a:tcPr>
                </a:tc>
              </a:tr>
              <a:tr h="370840">
                <a:tc>
                  <a:txBody>
                    <a:bodyPr/>
                    <a:lstStyle/>
                    <a:p>
                      <a:r>
                        <a:rPr lang="en-US" dirty="0" smtClean="0"/>
                        <a:t>HCU</a:t>
                      </a:r>
                      <a:r>
                        <a:rPr lang="en-US" baseline="0" dirty="0" smtClean="0"/>
                        <a:t> exposure</a:t>
                      </a:r>
                      <a:r>
                        <a:rPr lang="en-US" baseline="30000" dirty="0" smtClean="0"/>
                        <a:t>1</a:t>
                      </a:r>
                      <a:r>
                        <a:rPr lang="en-US" baseline="0" dirty="0" smtClean="0"/>
                        <a:t> &gt; 5 hours</a:t>
                      </a:r>
                      <a:endParaRPr lang="en-US" dirty="0"/>
                    </a:p>
                  </a:txBody>
                  <a:tcPr/>
                </a:tc>
                <a:tc>
                  <a:txBody>
                    <a:bodyPr/>
                    <a:lstStyle/>
                    <a:p>
                      <a:pPr algn="ctr"/>
                      <a:r>
                        <a:rPr lang="en-US" dirty="0" smtClean="0"/>
                        <a:t>6 (60)</a:t>
                      </a:r>
                      <a:endParaRPr lang="en-US" dirty="0"/>
                    </a:p>
                  </a:txBody>
                  <a:tcPr anchor="ctr"/>
                </a:tc>
                <a:tc>
                  <a:txBody>
                    <a:bodyPr/>
                    <a:lstStyle/>
                    <a:p>
                      <a:pPr algn="ctr"/>
                      <a:r>
                        <a:rPr lang="en-US" dirty="0" smtClean="0"/>
                        <a:t>5</a:t>
                      </a:r>
                      <a:r>
                        <a:rPr lang="en-US" baseline="0" dirty="0" smtClean="0"/>
                        <a:t> (10)</a:t>
                      </a:r>
                      <a:endParaRPr lang="en-US" dirty="0"/>
                    </a:p>
                  </a:txBody>
                  <a:tcPr anchor="ctr">
                    <a:lnR w="38100" cap="flat" cmpd="sng" algn="ctr">
                      <a:solidFill>
                        <a:srgbClr val="FF0000"/>
                      </a:solidFill>
                      <a:prstDash val="solid"/>
                      <a:round/>
                      <a:headEnd type="none" w="med" len="med"/>
                      <a:tailEnd type="none" w="med" len="med"/>
                    </a:lnR>
                  </a:tcPr>
                </a:tc>
                <a:tc>
                  <a:txBody>
                    <a:bodyPr/>
                    <a:lstStyle/>
                    <a:p>
                      <a:pPr algn="ctr"/>
                      <a:r>
                        <a:rPr lang="en-US" dirty="0" smtClean="0"/>
                        <a:t>12.9 (2.7 – 61.9)</a:t>
                      </a:r>
                      <a:endParaRPr lang="en-US" dirty="0"/>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370840">
                <a:tc>
                  <a:txBody>
                    <a:bodyPr/>
                    <a:lstStyle/>
                    <a:p>
                      <a:endParaRPr lang="en-US" dirty="0"/>
                    </a:p>
                  </a:txBody>
                  <a:tcPr/>
                </a:tc>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370840">
                <a:tc>
                  <a:txBody>
                    <a:bodyPr/>
                    <a:lstStyle/>
                    <a:p>
                      <a:r>
                        <a:rPr lang="en-US" dirty="0" smtClean="0"/>
                        <a:t>CPB</a:t>
                      </a:r>
                      <a:r>
                        <a:rPr lang="en-US" baseline="0" dirty="0" smtClean="0"/>
                        <a:t> on-pump &gt; 2 hours</a:t>
                      </a:r>
                      <a:endParaRPr lang="en-US" dirty="0"/>
                    </a:p>
                  </a:txBody>
                  <a:tcPr/>
                </a:tc>
                <a:tc>
                  <a:txBody>
                    <a:bodyPr/>
                    <a:lstStyle/>
                    <a:p>
                      <a:pPr algn="ctr"/>
                      <a:r>
                        <a:rPr lang="en-US" dirty="0" smtClean="0"/>
                        <a:t>6 (60)</a:t>
                      </a:r>
                      <a:endParaRPr lang="en-US" dirty="0"/>
                    </a:p>
                  </a:txBody>
                  <a:tcPr anchor="ctr"/>
                </a:tc>
                <a:tc>
                  <a:txBody>
                    <a:bodyPr/>
                    <a:lstStyle/>
                    <a:p>
                      <a:pPr algn="ctr"/>
                      <a:r>
                        <a:rPr lang="en-US" dirty="0" smtClean="0"/>
                        <a:t>4 (8)</a:t>
                      </a:r>
                      <a:endParaRPr lang="en-US" dirty="0"/>
                    </a:p>
                  </a:txBody>
                  <a:tcPr anchor="ctr">
                    <a:lnR w="38100" cap="flat" cmpd="sng" algn="ctr">
                      <a:solidFill>
                        <a:srgbClr val="FF0000"/>
                      </a:solidFill>
                      <a:prstDash val="solid"/>
                      <a:round/>
                      <a:headEnd type="none" w="med" len="med"/>
                      <a:tailEnd type="none" w="med" len="med"/>
                    </a:lnR>
                  </a:tcPr>
                </a:tc>
                <a:tc>
                  <a:txBody>
                    <a:bodyPr/>
                    <a:lstStyle/>
                    <a:p>
                      <a:pPr algn="ctr"/>
                      <a:r>
                        <a:rPr lang="en-US" dirty="0" smtClean="0"/>
                        <a:t>16.5 (3.2 – 84.0)</a:t>
                      </a:r>
                      <a:endParaRPr lang="en-US" dirty="0"/>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370840">
                <a:tc>
                  <a:txBody>
                    <a:bodyPr/>
                    <a:lstStyle/>
                    <a:p>
                      <a:endParaRPr lang="en-US" dirty="0"/>
                    </a:p>
                  </a:txBody>
                  <a:tcP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lnT w="38100" cap="flat" cmpd="sng" algn="ctr">
                      <a:solidFill>
                        <a:srgbClr val="FF0000"/>
                      </a:solidFill>
                      <a:prstDash val="solid"/>
                      <a:round/>
                      <a:headEnd type="none" w="med" len="med"/>
                      <a:tailEnd type="none" w="med" len="med"/>
                    </a:lnT>
                  </a:tcPr>
                </a:tc>
              </a:tr>
              <a:tr h="370840">
                <a:tc>
                  <a:txBody>
                    <a:bodyPr/>
                    <a:lstStyle/>
                    <a:p>
                      <a:r>
                        <a:rPr lang="en-US" dirty="0" smtClean="0"/>
                        <a:t>Length of HCU exposure</a:t>
                      </a:r>
                      <a:r>
                        <a:rPr lang="en-US" baseline="30000" dirty="0" smtClean="0"/>
                        <a:t>1</a:t>
                      </a:r>
                      <a:endParaRPr lang="en-US" dirty="0"/>
                    </a:p>
                  </a:txBody>
                  <a:tcP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370840">
                <a:tc>
                  <a:txBody>
                    <a:bodyPr/>
                    <a:lstStyle/>
                    <a:p>
                      <a:pPr lvl="1"/>
                      <a:r>
                        <a:rPr lang="en-US" dirty="0" smtClean="0"/>
                        <a:t>0 hours</a:t>
                      </a:r>
                      <a:endParaRPr lang="en-US" dirty="0"/>
                    </a:p>
                  </a:txBody>
                  <a:tcPr/>
                </a:tc>
                <a:tc>
                  <a:txBody>
                    <a:bodyPr/>
                    <a:lstStyle/>
                    <a:p>
                      <a:pPr algn="ctr"/>
                      <a:r>
                        <a:rPr lang="en-US" dirty="0" smtClean="0"/>
                        <a:t>2 (20)</a:t>
                      </a:r>
                      <a:endParaRPr lang="en-US" dirty="0"/>
                    </a:p>
                  </a:txBody>
                  <a:tcPr anchor="ctr"/>
                </a:tc>
                <a:tc>
                  <a:txBody>
                    <a:bodyPr/>
                    <a:lstStyle/>
                    <a:p>
                      <a:pPr algn="ctr"/>
                      <a:r>
                        <a:rPr lang="en-US" dirty="0" smtClean="0"/>
                        <a:t>28 (58)</a:t>
                      </a:r>
                      <a:endParaRPr lang="en-US" dirty="0"/>
                    </a:p>
                  </a:txBody>
                  <a:tcPr anchor="ctr"/>
                </a:tc>
                <a:tc>
                  <a:txBody>
                    <a:bodyPr/>
                    <a:lstStyle/>
                    <a:p>
                      <a:pPr algn="ctr"/>
                      <a:r>
                        <a:rPr lang="en-US" dirty="0" smtClean="0"/>
                        <a:t>ref</a:t>
                      </a:r>
                      <a:endParaRPr lang="en-US" dirty="0"/>
                    </a:p>
                  </a:txBody>
                  <a:tcPr anchor="ctr"/>
                </a:tc>
              </a:tr>
              <a:tr h="370840">
                <a:tc>
                  <a:txBody>
                    <a:bodyPr/>
                    <a:lstStyle/>
                    <a:p>
                      <a:pPr lvl="1"/>
                      <a:r>
                        <a:rPr lang="en-US" dirty="0" smtClean="0"/>
                        <a:t>&gt; 0 – 4 hours</a:t>
                      </a:r>
                      <a:endParaRPr lang="en-US" dirty="0"/>
                    </a:p>
                  </a:txBody>
                  <a:tcPr/>
                </a:tc>
                <a:tc>
                  <a:txBody>
                    <a:bodyPr/>
                    <a:lstStyle/>
                    <a:p>
                      <a:pPr algn="ctr"/>
                      <a:r>
                        <a:rPr lang="en-US" dirty="0" smtClean="0"/>
                        <a:t>1 (10)</a:t>
                      </a:r>
                      <a:endParaRPr lang="en-US" dirty="0"/>
                    </a:p>
                  </a:txBody>
                  <a:tcPr anchor="ctr"/>
                </a:tc>
                <a:tc>
                  <a:txBody>
                    <a:bodyPr/>
                    <a:lstStyle/>
                    <a:p>
                      <a:pPr algn="ctr"/>
                      <a:r>
                        <a:rPr lang="en-US" dirty="0" smtClean="0"/>
                        <a:t>9 (19)</a:t>
                      </a:r>
                      <a:endParaRPr lang="en-US" dirty="0"/>
                    </a:p>
                  </a:txBody>
                  <a:tcPr anchor="ctr"/>
                </a:tc>
                <a:tc>
                  <a:txBody>
                    <a:bodyPr/>
                    <a:lstStyle/>
                    <a:p>
                      <a:pPr algn="ctr"/>
                      <a:r>
                        <a:rPr lang="en-US" dirty="0" smtClean="0"/>
                        <a:t>1.6 (0.1 – 19.2)</a:t>
                      </a:r>
                      <a:endParaRPr lang="en-US" dirty="0"/>
                    </a:p>
                  </a:txBody>
                  <a:tcPr anchor="ctr"/>
                </a:tc>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&gt; 4 – 5 hours</a:t>
                      </a:r>
                    </a:p>
                  </a:txBody>
                  <a:tcPr/>
                </a:tc>
                <a:tc>
                  <a:txBody>
                    <a:bodyPr/>
                    <a:lstStyle/>
                    <a:p>
                      <a:pPr algn="ctr"/>
                      <a:r>
                        <a:rPr lang="en-US" dirty="0" smtClean="0"/>
                        <a:t>1 (10)</a:t>
                      </a:r>
                      <a:endParaRPr lang="en-US" dirty="0"/>
                    </a:p>
                  </a:txBody>
                  <a:tcPr anchor="ctr"/>
                </a:tc>
                <a:tc>
                  <a:txBody>
                    <a:bodyPr/>
                    <a:lstStyle/>
                    <a:p>
                      <a:pPr algn="ctr"/>
                      <a:r>
                        <a:rPr lang="en-US" dirty="0" smtClean="0"/>
                        <a:t>6 (13)</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2.3 (0.2 – 30.1)</a:t>
                      </a:r>
                    </a:p>
                  </a:txBody>
                  <a:tcPr anchor="ctr">
                    <a:lnB w="38100" cap="flat" cmpd="sng" algn="ctr">
                      <a:solidFill>
                        <a:srgbClr val="FF0000"/>
                      </a:solidFill>
                      <a:prstDash val="solid"/>
                      <a:round/>
                      <a:headEnd type="none" w="med" len="med"/>
                      <a:tailEnd type="none" w="med" len="med"/>
                    </a:lnB>
                  </a:tcPr>
                </a:tc>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&gt; 5 hours</a:t>
                      </a:r>
                    </a:p>
                  </a:txBody>
                  <a:tcPr/>
                </a:tc>
                <a:tc>
                  <a:txBody>
                    <a:bodyPr/>
                    <a:lstStyle/>
                    <a:p>
                      <a:pPr algn="ctr"/>
                      <a:r>
                        <a:rPr lang="en-US" dirty="0" smtClean="0"/>
                        <a:t>6 (60)</a:t>
                      </a:r>
                      <a:endParaRPr lang="en-US" dirty="0"/>
                    </a:p>
                  </a:txBody>
                  <a:tcPr anchor="ctr"/>
                </a:tc>
                <a:tc>
                  <a:txBody>
                    <a:bodyPr/>
                    <a:lstStyle/>
                    <a:p>
                      <a:pPr algn="ctr"/>
                      <a:r>
                        <a:rPr lang="en-US" dirty="0" smtClean="0"/>
                        <a:t>5 (10)</a:t>
                      </a:r>
                      <a:endParaRPr lang="en-US" dirty="0"/>
                    </a:p>
                  </a:txBody>
                  <a:tcPr anchor="ctr">
                    <a:lnR w="38100" cap="flat" cmpd="sng" algn="ctr">
                      <a:solidFill>
                        <a:srgbClr val="FF0000"/>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16.8 (2.6 – 108.1)</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bl>
          </a:graphicData>
        </a:graphic>
      </p:graphicFrame>
      <p:sp>
        <p:nvSpPr>
          <p:cNvPr id="5" name="TextBox 4"/>
          <p:cNvSpPr txBox="1"/>
          <p:nvPr/>
        </p:nvSpPr>
        <p:spPr>
          <a:xfrm>
            <a:off x="457200" y="6288301"/>
            <a:ext cx="8534400" cy="307777"/>
          </a:xfrm>
          <a:prstGeom prst="rect">
            <a:avLst/>
          </a:prstGeom>
          <a:noFill/>
        </p:spPr>
        <p:txBody>
          <a:bodyPr wrap="square" rtlCol="0">
            <a:spAutoFit/>
          </a:bodyPr>
          <a:lstStyle/>
          <a:p>
            <a:r>
              <a:rPr lang="en-US" sz="1400" baseline="30000" dirty="0" smtClean="0"/>
              <a:t>1</a:t>
            </a:r>
            <a:r>
              <a:rPr lang="en-US" sz="1400" dirty="0" smtClean="0"/>
              <a:t>Cumulative operating time (OR entry and exit) with HCU present</a:t>
            </a:r>
          </a:p>
        </p:txBody>
      </p:sp>
      <p:sp>
        <p:nvSpPr>
          <p:cNvPr id="2" name="Title 1"/>
          <p:cNvSpPr>
            <a:spLocks noGrp="1"/>
          </p:cNvSpPr>
          <p:nvPr>
            <p:ph type="title"/>
          </p:nvPr>
        </p:nvSpPr>
        <p:spPr/>
        <p:txBody>
          <a:bodyPr/>
          <a:lstStyle/>
          <a:p>
            <a:r>
              <a:rPr lang="en-US" dirty="0" smtClean="0"/>
              <a:t>Duration of Exposure and Odds of NTM Infection</a:t>
            </a:r>
            <a:endParaRPr lang="en-US" dirty="0"/>
          </a:p>
        </p:txBody>
      </p:sp>
      <p:sp>
        <p:nvSpPr>
          <p:cNvPr id="3" name="Slide Number Placeholder 2"/>
          <p:cNvSpPr>
            <a:spLocks noGrp="1"/>
          </p:cNvSpPr>
          <p:nvPr>
            <p:ph type="sldNum" sz="quarter" idx="12"/>
          </p:nvPr>
        </p:nvSpPr>
        <p:spPr/>
        <p:txBody>
          <a:bodyPr/>
          <a:lstStyle/>
          <a:p>
            <a:fld id="{0D81DFDE-2423-0349-A865-C78464D2C37E}" type="slidenum">
              <a:rPr lang="en-US" smtClean="0"/>
              <a:pPr/>
              <a:t>24</a:t>
            </a:fld>
            <a:endParaRPr lang="en-US"/>
          </a:p>
        </p:txBody>
      </p:sp>
    </p:spTree>
    <p:extLst>
      <p:ext uri="{BB962C8B-B14F-4D97-AF65-F5344CB8AC3E}">
        <p14:creationId xmlns:p14="http://schemas.microsoft.com/office/powerpoint/2010/main" val="1835932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8503395"/>
              </p:ext>
            </p:extLst>
          </p:nvPr>
        </p:nvGraphicFramePr>
        <p:xfrm>
          <a:off x="457200" y="1600200"/>
          <a:ext cx="8229600" cy="4526280"/>
        </p:xfrm>
        <a:graphic>
          <a:graphicData uri="http://schemas.openxmlformats.org/drawingml/2006/table">
            <a:tbl>
              <a:tblPr firstRow="1" bandRow="1">
                <a:tableStyleId>{5C22544A-7EE6-4342-B048-85BDC9FD1C3A}</a:tableStyleId>
              </a:tblPr>
              <a:tblGrid>
                <a:gridCol w="2895600"/>
                <a:gridCol w="1828800"/>
                <a:gridCol w="1447800"/>
                <a:gridCol w="2057400"/>
              </a:tblGrid>
              <a:tr h="370840">
                <a:tc>
                  <a:txBody>
                    <a:bodyPr/>
                    <a:lstStyle/>
                    <a:p>
                      <a:endParaRPr lang="en-US" dirty="0"/>
                    </a:p>
                  </a:txBody>
                  <a:tcPr/>
                </a:tc>
                <a:tc>
                  <a:txBody>
                    <a:bodyPr/>
                    <a:lstStyle/>
                    <a:p>
                      <a:pPr algn="ctr"/>
                      <a:r>
                        <a:rPr lang="en-US" dirty="0" smtClean="0"/>
                        <a:t>Probable Cases</a:t>
                      </a:r>
                    </a:p>
                    <a:p>
                      <a:pPr algn="ctr"/>
                      <a:r>
                        <a:rPr lang="en-US" dirty="0" smtClean="0"/>
                        <a:t>N</a:t>
                      </a:r>
                      <a:r>
                        <a:rPr lang="en-US" baseline="0" dirty="0" smtClean="0"/>
                        <a:t> = 10</a:t>
                      </a:r>
                    </a:p>
                    <a:p>
                      <a:pPr algn="ctr"/>
                      <a:r>
                        <a:rPr lang="en-US" baseline="0" dirty="0" smtClean="0"/>
                        <a:t>n (%)</a:t>
                      </a:r>
                      <a:endParaRPr lang="en-US" dirty="0"/>
                    </a:p>
                  </a:txBody>
                  <a:tcPr anchor="b"/>
                </a:tc>
                <a:tc>
                  <a:txBody>
                    <a:bodyPr/>
                    <a:lstStyle/>
                    <a:p>
                      <a:pPr algn="ctr"/>
                      <a:r>
                        <a:rPr lang="en-US" dirty="0" smtClean="0"/>
                        <a:t>Control Pts.</a:t>
                      </a:r>
                    </a:p>
                    <a:p>
                      <a:pPr algn="ctr"/>
                      <a:r>
                        <a:rPr lang="en-US" dirty="0" smtClean="0"/>
                        <a:t>N = 48</a:t>
                      </a:r>
                    </a:p>
                    <a:p>
                      <a:pPr algn="ctr"/>
                      <a:r>
                        <a:rPr lang="en-US" dirty="0" smtClean="0"/>
                        <a:t>n</a:t>
                      </a:r>
                      <a:r>
                        <a:rPr lang="en-US" baseline="0" dirty="0" smtClean="0"/>
                        <a:t> (%)</a:t>
                      </a:r>
                      <a:endParaRPr lang="en-US" dirty="0"/>
                    </a:p>
                  </a:txBody>
                  <a:tcPr anchor="b"/>
                </a:tc>
                <a:tc>
                  <a:txBody>
                    <a:bodyPr/>
                    <a:lstStyle/>
                    <a:p>
                      <a:pPr algn="ctr"/>
                      <a:r>
                        <a:rPr lang="en-US" dirty="0" smtClean="0"/>
                        <a:t>Odds Ratio</a:t>
                      </a:r>
                    </a:p>
                    <a:p>
                      <a:pPr algn="ctr"/>
                      <a:r>
                        <a:rPr lang="en-US" dirty="0" smtClean="0"/>
                        <a:t>(95% CI)</a:t>
                      </a:r>
                      <a:endParaRPr lang="en-US" dirty="0"/>
                    </a:p>
                  </a:txBody>
                  <a:tcPr anchor="b">
                    <a:lnB w="38100" cap="flat" cmpd="sng" algn="ctr">
                      <a:solidFill>
                        <a:srgbClr val="FF0000"/>
                      </a:solidFill>
                      <a:prstDash val="solid"/>
                      <a:round/>
                      <a:headEnd type="none" w="med" len="med"/>
                      <a:tailEnd type="none" w="med" len="med"/>
                    </a:lnB>
                  </a:tcPr>
                </a:tc>
              </a:tr>
              <a:tr h="370840">
                <a:tc>
                  <a:txBody>
                    <a:bodyPr/>
                    <a:lstStyle/>
                    <a:p>
                      <a:r>
                        <a:rPr lang="en-US" dirty="0" smtClean="0"/>
                        <a:t>HCU</a:t>
                      </a:r>
                      <a:r>
                        <a:rPr lang="en-US" baseline="0" dirty="0" smtClean="0"/>
                        <a:t> exposure</a:t>
                      </a:r>
                      <a:r>
                        <a:rPr lang="en-US" baseline="30000" dirty="0" smtClean="0"/>
                        <a:t>1</a:t>
                      </a:r>
                      <a:r>
                        <a:rPr lang="en-US" baseline="0" dirty="0" smtClean="0"/>
                        <a:t> &gt; 5 hours</a:t>
                      </a:r>
                      <a:endParaRPr lang="en-US" dirty="0"/>
                    </a:p>
                  </a:txBody>
                  <a:tcPr/>
                </a:tc>
                <a:tc>
                  <a:txBody>
                    <a:bodyPr/>
                    <a:lstStyle/>
                    <a:p>
                      <a:pPr algn="ctr"/>
                      <a:r>
                        <a:rPr lang="en-US" dirty="0" smtClean="0"/>
                        <a:t>6 (60)</a:t>
                      </a:r>
                      <a:endParaRPr lang="en-US" dirty="0"/>
                    </a:p>
                  </a:txBody>
                  <a:tcPr anchor="ctr"/>
                </a:tc>
                <a:tc>
                  <a:txBody>
                    <a:bodyPr/>
                    <a:lstStyle/>
                    <a:p>
                      <a:pPr algn="ctr"/>
                      <a:r>
                        <a:rPr lang="en-US" dirty="0" smtClean="0"/>
                        <a:t>5</a:t>
                      </a:r>
                      <a:r>
                        <a:rPr lang="en-US" baseline="0" dirty="0" smtClean="0"/>
                        <a:t> (10)</a:t>
                      </a:r>
                      <a:endParaRPr lang="en-US" dirty="0"/>
                    </a:p>
                  </a:txBody>
                  <a:tcPr anchor="ctr">
                    <a:lnR w="38100" cap="flat" cmpd="sng" algn="ctr">
                      <a:solidFill>
                        <a:srgbClr val="FF0000"/>
                      </a:solidFill>
                      <a:prstDash val="solid"/>
                      <a:round/>
                      <a:headEnd type="none" w="med" len="med"/>
                      <a:tailEnd type="none" w="med" len="med"/>
                    </a:lnR>
                  </a:tcPr>
                </a:tc>
                <a:tc>
                  <a:txBody>
                    <a:bodyPr/>
                    <a:lstStyle/>
                    <a:p>
                      <a:pPr algn="ctr"/>
                      <a:r>
                        <a:rPr lang="en-US" dirty="0" smtClean="0"/>
                        <a:t>12.9 (2.7 – 61.9)</a:t>
                      </a:r>
                      <a:endParaRPr lang="en-US" dirty="0"/>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370840">
                <a:tc>
                  <a:txBody>
                    <a:bodyPr/>
                    <a:lstStyle/>
                    <a:p>
                      <a:endParaRPr lang="en-US" dirty="0"/>
                    </a:p>
                  </a:txBody>
                  <a:tcPr/>
                </a:tc>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370840">
                <a:tc>
                  <a:txBody>
                    <a:bodyPr/>
                    <a:lstStyle/>
                    <a:p>
                      <a:r>
                        <a:rPr lang="en-US" dirty="0" smtClean="0"/>
                        <a:t>CPB</a:t>
                      </a:r>
                      <a:r>
                        <a:rPr lang="en-US" baseline="0" dirty="0" smtClean="0"/>
                        <a:t> on-pump &gt; 2 hours</a:t>
                      </a:r>
                      <a:endParaRPr lang="en-US" dirty="0"/>
                    </a:p>
                  </a:txBody>
                  <a:tcPr/>
                </a:tc>
                <a:tc>
                  <a:txBody>
                    <a:bodyPr/>
                    <a:lstStyle/>
                    <a:p>
                      <a:pPr algn="ctr"/>
                      <a:r>
                        <a:rPr lang="en-US" dirty="0" smtClean="0"/>
                        <a:t>6 (60)</a:t>
                      </a:r>
                      <a:endParaRPr lang="en-US" dirty="0"/>
                    </a:p>
                  </a:txBody>
                  <a:tcPr anchor="ctr"/>
                </a:tc>
                <a:tc>
                  <a:txBody>
                    <a:bodyPr/>
                    <a:lstStyle/>
                    <a:p>
                      <a:pPr algn="ctr"/>
                      <a:r>
                        <a:rPr lang="en-US" dirty="0" smtClean="0"/>
                        <a:t>4 (8)</a:t>
                      </a:r>
                      <a:endParaRPr lang="en-US" dirty="0"/>
                    </a:p>
                  </a:txBody>
                  <a:tcPr anchor="ctr">
                    <a:lnR w="38100" cap="flat" cmpd="sng" algn="ctr">
                      <a:solidFill>
                        <a:srgbClr val="FF0000"/>
                      </a:solidFill>
                      <a:prstDash val="solid"/>
                      <a:round/>
                      <a:headEnd type="none" w="med" len="med"/>
                      <a:tailEnd type="none" w="med" len="med"/>
                    </a:lnR>
                  </a:tcPr>
                </a:tc>
                <a:tc>
                  <a:txBody>
                    <a:bodyPr/>
                    <a:lstStyle/>
                    <a:p>
                      <a:pPr algn="ctr"/>
                      <a:r>
                        <a:rPr lang="en-US" dirty="0" smtClean="0"/>
                        <a:t>16.5 (3.2 – 84.0)</a:t>
                      </a:r>
                      <a:endParaRPr lang="en-US" dirty="0"/>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370840">
                <a:tc>
                  <a:txBody>
                    <a:bodyPr/>
                    <a:lstStyle/>
                    <a:p>
                      <a:endParaRPr lang="en-US" dirty="0"/>
                    </a:p>
                  </a:txBody>
                  <a:tcP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lnT w="38100" cap="flat" cmpd="sng" algn="ctr">
                      <a:solidFill>
                        <a:srgbClr val="FF0000"/>
                      </a:solidFill>
                      <a:prstDash val="solid"/>
                      <a:round/>
                      <a:headEnd type="none" w="med" len="med"/>
                      <a:tailEnd type="none" w="med" len="med"/>
                    </a:lnT>
                  </a:tcPr>
                </a:tc>
              </a:tr>
              <a:tr h="370840">
                <a:tc>
                  <a:txBody>
                    <a:bodyPr/>
                    <a:lstStyle/>
                    <a:p>
                      <a:r>
                        <a:rPr lang="en-US" dirty="0" smtClean="0"/>
                        <a:t>Length of HCU exposure</a:t>
                      </a:r>
                      <a:r>
                        <a:rPr lang="en-US" baseline="30000" dirty="0" smtClean="0"/>
                        <a:t>1</a:t>
                      </a:r>
                      <a:endParaRPr lang="en-US" dirty="0"/>
                    </a:p>
                  </a:txBody>
                  <a:tcP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370840">
                <a:tc>
                  <a:txBody>
                    <a:bodyPr/>
                    <a:lstStyle/>
                    <a:p>
                      <a:pPr lvl="1"/>
                      <a:r>
                        <a:rPr lang="en-US" dirty="0" smtClean="0"/>
                        <a:t>0 hours</a:t>
                      </a:r>
                      <a:endParaRPr lang="en-US" dirty="0"/>
                    </a:p>
                  </a:txBody>
                  <a:tcPr/>
                </a:tc>
                <a:tc>
                  <a:txBody>
                    <a:bodyPr/>
                    <a:lstStyle/>
                    <a:p>
                      <a:pPr algn="ctr"/>
                      <a:r>
                        <a:rPr lang="en-US" dirty="0" smtClean="0"/>
                        <a:t>2 (20)</a:t>
                      </a:r>
                      <a:endParaRPr lang="en-US" dirty="0"/>
                    </a:p>
                  </a:txBody>
                  <a:tcPr anchor="ctr"/>
                </a:tc>
                <a:tc>
                  <a:txBody>
                    <a:bodyPr/>
                    <a:lstStyle/>
                    <a:p>
                      <a:pPr algn="ctr"/>
                      <a:r>
                        <a:rPr lang="en-US" dirty="0" smtClean="0"/>
                        <a:t>28 (58)</a:t>
                      </a:r>
                      <a:endParaRPr lang="en-US" dirty="0"/>
                    </a:p>
                  </a:txBody>
                  <a:tcPr anchor="ctr"/>
                </a:tc>
                <a:tc>
                  <a:txBody>
                    <a:bodyPr/>
                    <a:lstStyle/>
                    <a:p>
                      <a:pPr algn="ctr"/>
                      <a:r>
                        <a:rPr lang="en-US" dirty="0" smtClean="0"/>
                        <a:t>ref</a:t>
                      </a:r>
                      <a:endParaRPr lang="en-US" dirty="0"/>
                    </a:p>
                  </a:txBody>
                  <a:tcPr anchor="ctr"/>
                </a:tc>
              </a:tr>
              <a:tr h="370840">
                <a:tc>
                  <a:txBody>
                    <a:bodyPr/>
                    <a:lstStyle/>
                    <a:p>
                      <a:pPr lvl="1"/>
                      <a:r>
                        <a:rPr lang="en-US" dirty="0" smtClean="0"/>
                        <a:t>&gt; 0 – 4 hours</a:t>
                      </a:r>
                      <a:endParaRPr lang="en-US" dirty="0"/>
                    </a:p>
                  </a:txBody>
                  <a:tcPr/>
                </a:tc>
                <a:tc>
                  <a:txBody>
                    <a:bodyPr/>
                    <a:lstStyle/>
                    <a:p>
                      <a:pPr algn="ctr"/>
                      <a:r>
                        <a:rPr lang="en-US" dirty="0" smtClean="0"/>
                        <a:t>1 (10)</a:t>
                      </a:r>
                      <a:endParaRPr lang="en-US" dirty="0"/>
                    </a:p>
                  </a:txBody>
                  <a:tcPr anchor="ctr"/>
                </a:tc>
                <a:tc>
                  <a:txBody>
                    <a:bodyPr/>
                    <a:lstStyle/>
                    <a:p>
                      <a:pPr algn="ctr"/>
                      <a:r>
                        <a:rPr lang="en-US" dirty="0" smtClean="0"/>
                        <a:t>9 (19)</a:t>
                      </a:r>
                      <a:endParaRPr lang="en-US" dirty="0"/>
                    </a:p>
                  </a:txBody>
                  <a:tcPr anchor="ctr"/>
                </a:tc>
                <a:tc>
                  <a:txBody>
                    <a:bodyPr/>
                    <a:lstStyle/>
                    <a:p>
                      <a:pPr algn="ctr"/>
                      <a:r>
                        <a:rPr lang="en-US" dirty="0" smtClean="0"/>
                        <a:t>1.6 (0.1 – 19.2)</a:t>
                      </a:r>
                      <a:endParaRPr lang="en-US" dirty="0"/>
                    </a:p>
                  </a:txBody>
                  <a:tcPr anchor="ctr"/>
                </a:tc>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&gt; 4 – 5 hours</a:t>
                      </a:r>
                    </a:p>
                  </a:txBody>
                  <a:tcPr/>
                </a:tc>
                <a:tc>
                  <a:txBody>
                    <a:bodyPr/>
                    <a:lstStyle/>
                    <a:p>
                      <a:pPr algn="ctr"/>
                      <a:r>
                        <a:rPr lang="en-US" dirty="0" smtClean="0"/>
                        <a:t>1 (10)</a:t>
                      </a:r>
                      <a:endParaRPr lang="en-US" dirty="0"/>
                    </a:p>
                  </a:txBody>
                  <a:tcPr anchor="ctr"/>
                </a:tc>
                <a:tc>
                  <a:txBody>
                    <a:bodyPr/>
                    <a:lstStyle/>
                    <a:p>
                      <a:pPr algn="ctr"/>
                      <a:r>
                        <a:rPr lang="en-US" dirty="0" smtClean="0"/>
                        <a:t>6 (13)</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2.3 (0.2 – 30.1)</a:t>
                      </a:r>
                    </a:p>
                  </a:txBody>
                  <a:tcPr anchor="ctr">
                    <a:lnB w="38100" cap="flat" cmpd="sng" algn="ctr">
                      <a:solidFill>
                        <a:srgbClr val="FF0000"/>
                      </a:solidFill>
                      <a:prstDash val="solid"/>
                      <a:round/>
                      <a:headEnd type="none" w="med" len="med"/>
                      <a:tailEnd type="none" w="med" len="med"/>
                    </a:lnB>
                  </a:tcPr>
                </a:tc>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&gt; 5 hours</a:t>
                      </a:r>
                    </a:p>
                  </a:txBody>
                  <a:tcPr/>
                </a:tc>
                <a:tc>
                  <a:txBody>
                    <a:bodyPr/>
                    <a:lstStyle/>
                    <a:p>
                      <a:pPr algn="ctr"/>
                      <a:r>
                        <a:rPr lang="en-US" dirty="0" smtClean="0"/>
                        <a:t>6 (60)</a:t>
                      </a:r>
                      <a:endParaRPr lang="en-US" dirty="0"/>
                    </a:p>
                  </a:txBody>
                  <a:tcPr anchor="ctr"/>
                </a:tc>
                <a:tc>
                  <a:txBody>
                    <a:bodyPr/>
                    <a:lstStyle/>
                    <a:p>
                      <a:pPr algn="ctr"/>
                      <a:r>
                        <a:rPr lang="en-US" dirty="0" smtClean="0"/>
                        <a:t>5 (10)</a:t>
                      </a:r>
                      <a:endParaRPr lang="en-US" dirty="0"/>
                    </a:p>
                  </a:txBody>
                  <a:tcPr anchor="ctr">
                    <a:lnR w="38100" cap="flat" cmpd="sng" algn="ctr">
                      <a:solidFill>
                        <a:srgbClr val="FF0000"/>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16.8 (2.6 – 108.1)</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bl>
          </a:graphicData>
        </a:graphic>
      </p:graphicFrame>
      <p:sp>
        <p:nvSpPr>
          <p:cNvPr id="5" name="TextBox 4"/>
          <p:cNvSpPr txBox="1"/>
          <p:nvPr/>
        </p:nvSpPr>
        <p:spPr>
          <a:xfrm>
            <a:off x="457200" y="6288301"/>
            <a:ext cx="8534400" cy="307777"/>
          </a:xfrm>
          <a:prstGeom prst="rect">
            <a:avLst/>
          </a:prstGeom>
          <a:noFill/>
        </p:spPr>
        <p:txBody>
          <a:bodyPr wrap="square" rtlCol="0">
            <a:spAutoFit/>
          </a:bodyPr>
          <a:lstStyle/>
          <a:p>
            <a:r>
              <a:rPr lang="en-US" sz="1400" baseline="30000" dirty="0"/>
              <a:t>1</a:t>
            </a:r>
            <a:r>
              <a:rPr lang="en-US" sz="1400" dirty="0"/>
              <a:t>Cumulative operating time (OR entry and exit) with HCU present</a:t>
            </a:r>
          </a:p>
        </p:txBody>
      </p:sp>
      <p:sp>
        <p:nvSpPr>
          <p:cNvPr id="2" name="Title 1"/>
          <p:cNvSpPr>
            <a:spLocks noGrp="1"/>
          </p:cNvSpPr>
          <p:nvPr>
            <p:ph type="title"/>
          </p:nvPr>
        </p:nvSpPr>
        <p:spPr/>
        <p:txBody>
          <a:bodyPr/>
          <a:lstStyle/>
          <a:p>
            <a:r>
              <a:rPr lang="en-US" dirty="0" smtClean="0"/>
              <a:t>Duration of Exposure and Odds of NTM Infection</a:t>
            </a:r>
            <a:endParaRPr lang="en-US" dirty="0"/>
          </a:p>
        </p:txBody>
      </p:sp>
      <p:grpSp>
        <p:nvGrpSpPr>
          <p:cNvPr id="7" name="Group 6"/>
          <p:cNvGrpSpPr/>
          <p:nvPr/>
        </p:nvGrpSpPr>
        <p:grpSpPr>
          <a:xfrm>
            <a:off x="2484474" y="4648200"/>
            <a:ext cx="1447445" cy="381000"/>
            <a:chOff x="2484474" y="4648200"/>
            <a:chExt cx="1447445" cy="381000"/>
          </a:xfrm>
        </p:grpSpPr>
        <p:sp>
          <p:nvSpPr>
            <p:cNvPr id="3" name="Left Brace 2"/>
            <p:cNvSpPr/>
            <p:nvPr/>
          </p:nvSpPr>
          <p:spPr>
            <a:xfrm>
              <a:off x="3886200" y="4648200"/>
              <a:ext cx="45719" cy="381000"/>
            </a:xfrm>
            <a:prstGeom prst="leftBrace">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484474" y="4700200"/>
              <a:ext cx="1371600" cy="276999"/>
            </a:xfrm>
            <a:prstGeom prst="rect">
              <a:avLst/>
            </a:prstGeom>
            <a:noFill/>
          </p:spPr>
          <p:txBody>
            <a:bodyPr wrap="square" rtlCol="0">
              <a:spAutoFit/>
            </a:bodyPr>
            <a:lstStyle/>
            <a:p>
              <a:r>
                <a:rPr lang="en-US" sz="1200" dirty="0" smtClean="0">
                  <a:solidFill>
                    <a:srgbClr val="FF0000"/>
                  </a:solidFill>
                </a:rPr>
                <a:t>Non-MAC NTM</a:t>
              </a:r>
              <a:endParaRPr lang="en-US" sz="1200" dirty="0">
                <a:solidFill>
                  <a:srgbClr val="FF0000"/>
                </a:solidFill>
              </a:endParaRPr>
            </a:p>
          </p:txBody>
        </p:sp>
      </p:grpSp>
      <p:sp>
        <p:nvSpPr>
          <p:cNvPr id="8" name="Slide Number Placeholder 7"/>
          <p:cNvSpPr>
            <a:spLocks noGrp="1"/>
          </p:cNvSpPr>
          <p:nvPr>
            <p:ph type="sldNum" sz="quarter" idx="12"/>
          </p:nvPr>
        </p:nvSpPr>
        <p:spPr/>
        <p:txBody>
          <a:bodyPr/>
          <a:lstStyle/>
          <a:p>
            <a:fld id="{0D81DFDE-2423-0349-A865-C78464D2C37E}" type="slidenum">
              <a:rPr lang="en-US" smtClean="0"/>
              <a:pPr/>
              <a:t>25</a:t>
            </a:fld>
            <a:endParaRPr lang="en-US"/>
          </a:p>
        </p:txBody>
      </p:sp>
    </p:spTree>
    <p:extLst>
      <p:ext uri="{BB962C8B-B14F-4D97-AF65-F5344CB8AC3E}">
        <p14:creationId xmlns:p14="http://schemas.microsoft.com/office/powerpoint/2010/main" val="2130113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03045953"/>
              </p:ext>
            </p:extLst>
          </p:nvPr>
        </p:nvGraphicFramePr>
        <p:xfrm>
          <a:off x="457200" y="1600200"/>
          <a:ext cx="8229600" cy="4526280"/>
        </p:xfrm>
        <a:graphic>
          <a:graphicData uri="http://schemas.openxmlformats.org/drawingml/2006/table">
            <a:tbl>
              <a:tblPr firstRow="1" bandRow="1">
                <a:tableStyleId>{5C22544A-7EE6-4342-B048-85BDC9FD1C3A}</a:tableStyleId>
              </a:tblPr>
              <a:tblGrid>
                <a:gridCol w="2895600"/>
                <a:gridCol w="1828800"/>
                <a:gridCol w="1447800"/>
                <a:gridCol w="2057400"/>
              </a:tblGrid>
              <a:tr h="370840">
                <a:tc>
                  <a:txBody>
                    <a:bodyPr/>
                    <a:lstStyle/>
                    <a:p>
                      <a:endParaRPr lang="en-US" dirty="0"/>
                    </a:p>
                  </a:txBody>
                  <a:tcPr/>
                </a:tc>
                <a:tc>
                  <a:txBody>
                    <a:bodyPr/>
                    <a:lstStyle/>
                    <a:p>
                      <a:pPr algn="ctr"/>
                      <a:r>
                        <a:rPr lang="en-US" dirty="0" smtClean="0"/>
                        <a:t>Probable Cases</a:t>
                      </a:r>
                    </a:p>
                    <a:p>
                      <a:pPr algn="ctr"/>
                      <a:r>
                        <a:rPr lang="en-US" dirty="0" smtClean="0"/>
                        <a:t>N</a:t>
                      </a:r>
                      <a:r>
                        <a:rPr lang="en-US" baseline="0" dirty="0" smtClean="0"/>
                        <a:t> = 10</a:t>
                      </a:r>
                    </a:p>
                    <a:p>
                      <a:pPr algn="ctr"/>
                      <a:r>
                        <a:rPr lang="en-US" baseline="0" dirty="0" smtClean="0"/>
                        <a:t>n (%)</a:t>
                      </a:r>
                      <a:endParaRPr lang="en-US" dirty="0"/>
                    </a:p>
                  </a:txBody>
                  <a:tcPr anchor="b"/>
                </a:tc>
                <a:tc>
                  <a:txBody>
                    <a:bodyPr/>
                    <a:lstStyle/>
                    <a:p>
                      <a:pPr algn="ctr"/>
                      <a:r>
                        <a:rPr lang="en-US" dirty="0" smtClean="0"/>
                        <a:t>Control Pts.</a:t>
                      </a:r>
                    </a:p>
                    <a:p>
                      <a:pPr algn="ctr"/>
                      <a:r>
                        <a:rPr lang="en-US" dirty="0" smtClean="0"/>
                        <a:t>N = 48</a:t>
                      </a:r>
                    </a:p>
                    <a:p>
                      <a:pPr algn="ctr"/>
                      <a:r>
                        <a:rPr lang="en-US" dirty="0" smtClean="0"/>
                        <a:t>n</a:t>
                      </a:r>
                      <a:r>
                        <a:rPr lang="en-US" baseline="0" dirty="0" smtClean="0"/>
                        <a:t> (%)</a:t>
                      </a:r>
                      <a:endParaRPr lang="en-US" dirty="0"/>
                    </a:p>
                  </a:txBody>
                  <a:tcPr anchor="b"/>
                </a:tc>
                <a:tc>
                  <a:txBody>
                    <a:bodyPr/>
                    <a:lstStyle/>
                    <a:p>
                      <a:pPr algn="ctr"/>
                      <a:r>
                        <a:rPr lang="en-US" dirty="0" smtClean="0"/>
                        <a:t>Odds Ratio</a:t>
                      </a:r>
                    </a:p>
                    <a:p>
                      <a:pPr algn="ctr"/>
                      <a:r>
                        <a:rPr lang="en-US" dirty="0" smtClean="0"/>
                        <a:t>(95% CI)</a:t>
                      </a:r>
                      <a:endParaRPr lang="en-US" dirty="0"/>
                    </a:p>
                  </a:txBody>
                  <a:tcPr anchor="b">
                    <a:lnB w="38100" cap="flat" cmpd="sng" algn="ctr">
                      <a:solidFill>
                        <a:srgbClr val="FF0000"/>
                      </a:solidFill>
                      <a:prstDash val="solid"/>
                      <a:round/>
                      <a:headEnd type="none" w="med" len="med"/>
                      <a:tailEnd type="none" w="med" len="med"/>
                    </a:lnB>
                  </a:tcPr>
                </a:tc>
              </a:tr>
              <a:tr h="370840">
                <a:tc>
                  <a:txBody>
                    <a:bodyPr/>
                    <a:lstStyle/>
                    <a:p>
                      <a:r>
                        <a:rPr lang="en-US" dirty="0" smtClean="0"/>
                        <a:t>HCU</a:t>
                      </a:r>
                      <a:r>
                        <a:rPr lang="en-US" baseline="0" dirty="0" smtClean="0"/>
                        <a:t> exposure</a:t>
                      </a:r>
                      <a:r>
                        <a:rPr lang="en-US" baseline="30000" dirty="0" smtClean="0"/>
                        <a:t>1</a:t>
                      </a:r>
                      <a:r>
                        <a:rPr lang="en-US" baseline="0" dirty="0" smtClean="0"/>
                        <a:t> &gt; 5 hours</a:t>
                      </a:r>
                      <a:endParaRPr lang="en-US" dirty="0"/>
                    </a:p>
                  </a:txBody>
                  <a:tcPr/>
                </a:tc>
                <a:tc>
                  <a:txBody>
                    <a:bodyPr/>
                    <a:lstStyle/>
                    <a:p>
                      <a:pPr algn="ctr"/>
                      <a:r>
                        <a:rPr lang="en-US" dirty="0" smtClean="0"/>
                        <a:t>6 (60)</a:t>
                      </a:r>
                      <a:endParaRPr lang="en-US" dirty="0"/>
                    </a:p>
                  </a:txBody>
                  <a:tcPr anchor="ctr"/>
                </a:tc>
                <a:tc>
                  <a:txBody>
                    <a:bodyPr/>
                    <a:lstStyle/>
                    <a:p>
                      <a:pPr algn="ctr"/>
                      <a:r>
                        <a:rPr lang="en-US" dirty="0" smtClean="0"/>
                        <a:t>5</a:t>
                      </a:r>
                      <a:r>
                        <a:rPr lang="en-US" baseline="0" dirty="0" smtClean="0"/>
                        <a:t> (10)</a:t>
                      </a:r>
                      <a:endParaRPr lang="en-US" dirty="0"/>
                    </a:p>
                  </a:txBody>
                  <a:tcPr anchor="ctr">
                    <a:lnR w="38100" cap="flat" cmpd="sng" algn="ctr">
                      <a:solidFill>
                        <a:srgbClr val="FF0000"/>
                      </a:solidFill>
                      <a:prstDash val="solid"/>
                      <a:round/>
                      <a:headEnd type="none" w="med" len="med"/>
                      <a:tailEnd type="none" w="med" len="med"/>
                    </a:lnR>
                  </a:tcPr>
                </a:tc>
                <a:tc>
                  <a:txBody>
                    <a:bodyPr/>
                    <a:lstStyle/>
                    <a:p>
                      <a:pPr algn="ctr"/>
                      <a:r>
                        <a:rPr lang="en-US" dirty="0" smtClean="0"/>
                        <a:t>12.9 (2.7 – 61.9)</a:t>
                      </a:r>
                      <a:endParaRPr lang="en-US" dirty="0"/>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370840">
                <a:tc>
                  <a:txBody>
                    <a:bodyPr/>
                    <a:lstStyle/>
                    <a:p>
                      <a:endParaRPr lang="en-US" dirty="0"/>
                    </a:p>
                  </a:txBody>
                  <a:tcPr/>
                </a:tc>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370840">
                <a:tc>
                  <a:txBody>
                    <a:bodyPr/>
                    <a:lstStyle/>
                    <a:p>
                      <a:r>
                        <a:rPr lang="en-US" dirty="0" smtClean="0"/>
                        <a:t>CPB</a:t>
                      </a:r>
                      <a:r>
                        <a:rPr lang="en-US" baseline="0" dirty="0" smtClean="0"/>
                        <a:t> on-pump &gt; 2 hours</a:t>
                      </a:r>
                      <a:endParaRPr lang="en-US" dirty="0"/>
                    </a:p>
                  </a:txBody>
                  <a:tcPr/>
                </a:tc>
                <a:tc>
                  <a:txBody>
                    <a:bodyPr/>
                    <a:lstStyle/>
                    <a:p>
                      <a:pPr algn="ctr"/>
                      <a:r>
                        <a:rPr lang="en-US" dirty="0" smtClean="0"/>
                        <a:t>6 (60)</a:t>
                      </a:r>
                      <a:endParaRPr lang="en-US" dirty="0"/>
                    </a:p>
                  </a:txBody>
                  <a:tcPr anchor="ctr"/>
                </a:tc>
                <a:tc>
                  <a:txBody>
                    <a:bodyPr/>
                    <a:lstStyle/>
                    <a:p>
                      <a:pPr algn="ctr"/>
                      <a:r>
                        <a:rPr lang="en-US" dirty="0" smtClean="0"/>
                        <a:t>4 (8)</a:t>
                      </a:r>
                      <a:endParaRPr lang="en-US" dirty="0"/>
                    </a:p>
                  </a:txBody>
                  <a:tcPr anchor="ctr">
                    <a:lnR w="38100" cap="flat" cmpd="sng" algn="ctr">
                      <a:solidFill>
                        <a:srgbClr val="FF0000"/>
                      </a:solidFill>
                      <a:prstDash val="solid"/>
                      <a:round/>
                      <a:headEnd type="none" w="med" len="med"/>
                      <a:tailEnd type="none" w="med" len="med"/>
                    </a:lnR>
                  </a:tcPr>
                </a:tc>
                <a:tc>
                  <a:txBody>
                    <a:bodyPr/>
                    <a:lstStyle/>
                    <a:p>
                      <a:pPr algn="ctr"/>
                      <a:r>
                        <a:rPr lang="en-US" dirty="0" smtClean="0"/>
                        <a:t>16.5 (3.2 – 84.0)</a:t>
                      </a:r>
                      <a:endParaRPr lang="en-US" dirty="0"/>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370840">
                <a:tc>
                  <a:txBody>
                    <a:bodyPr/>
                    <a:lstStyle/>
                    <a:p>
                      <a:endParaRPr lang="en-US" dirty="0"/>
                    </a:p>
                  </a:txBody>
                  <a:tcP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lnT w="38100" cap="flat" cmpd="sng" algn="ctr">
                      <a:solidFill>
                        <a:srgbClr val="FF0000"/>
                      </a:solidFill>
                      <a:prstDash val="solid"/>
                      <a:round/>
                      <a:headEnd type="none" w="med" len="med"/>
                      <a:tailEnd type="none" w="med" len="med"/>
                    </a:lnT>
                  </a:tcPr>
                </a:tc>
              </a:tr>
              <a:tr h="370840">
                <a:tc>
                  <a:txBody>
                    <a:bodyPr/>
                    <a:lstStyle/>
                    <a:p>
                      <a:r>
                        <a:rPr lang="en-US" dirty="0" smtClean="0"/>
                        <a:t>Length of HCU exposure</a:t>
                      </a:r>
                      <a:r>
                        <a:rPr lang="en-US" baseline="30000" dirty="0" smtClean="0"/>
                        <a:t>1</a:t>
                      </a:r>
                      <a:endParaRPr lang="en-US" dirty="0"/>
                    </a:p>
                  </a:txBody>
                  <a:tcP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370840">
                <a:tc>
                  <a:txBody>
                    <a:bodyPr/>
                    <a:lstStyle/>
                    <a:p>
                      <a:pPr lvl="1"/>
                      <a:r>
                        <a:rPr lang="en-US" dirty="0" smtClean="0"/>
                        <a:t>0 hours</a:t>
                      </a:r>
                      <a:endParaRPr lang="en-US" dirty="0"/>
                    </a:p>
                  </a:txBody>
                  <a:tcPr/>
                </a:tc>
                <a:tc>
                  <a:txBody>
                    <a:bodyPr/>
                    <a:lstStyle/>
                    <a:p>
                      <a:pPr algn="ctr"/>
                      <a:r>
                        <a:rPr lang="en-US" dirty="0" smtClean="0"/>
                        <a:t>2 (20)</a:t>
                      </a:r>
                      <a:endParaRPr lang="en-US" dirty="0"/>
                    </a:p>
                  </a:txBody>
                  <a:tcPr anchor="ctr"/>
                </a:tc>
                <a:tc>
                  <a:txBody>
                    <a:bodyPr/>
                    <a:lstStyle/>
                    <a:p>
                      <a:pPr algn="ctr"/>
                      <a:r>
                        <a:rPr lang="en-US" dirty="0" smtClean="0"/>
                        <a:t>28 (58)</a:t>
                      </a:r>
                      <a:endParaRPr lang="en-US" dirty="0"/>
                    </a:p>
                  </a:txBody>
                  <a:tcPr anchor="ctr"/>
                </a:tc>
                <a:tc>
                  <a:txBody>
                    <a:bodyPr/>
                    <a:lstStyle/>
                    <a:p>
                      <a:pPr algn="ctr"/>
                      <a:r>
                        <a:rPr lang="en-US" dirty="0" smtClean="0"/>
                        <a:t>ref</a:t>
                      </a:r>
                      <a:endParaRPr lang="en-US" dirty="0"/>
                    </a:p>
                  </a:txBody>
                  <a:tcPr anchor="ctr"/>
                </a:tc>
              </a:tr>
              <a:tr h="370840">
                <a:tc>
                  <a:txBody>
                    <a:bodyPr/>
                    <a:lstStyle/>
                    <a:p>
                      <a:pPr lvl="1"/>
                      <a:r>
                        <a:rPr lang="en-US" dirty="0" smtClean="0"/>
                        <a:t>&gt; 0 – 4 hours</a:t>
                      </a:r>
                      <a:endParaRPr lang="en-US" dirty="0"/>
                    </a:p>
                  </a:txBody>
                  <a:tcPr/>
                </a:tc>
                <a:tc>
                  <a:txBody>
                    <a:bodyPr/>
                    <a:lstStyle/>
                    <a:p>
                      <a:pPr algn="ctr"/>
                      <a:r>
                        <a:rPr lang="en-US" dirty="0" smtClean="0"/>
                        <a:t>1 (10)</a:t>
                      </a:r>
                      <a:endParaRPr lang="en-US" dirty="0"/>
                    </a:p>
                  </a:txBody>
                  <a:tcPr anchor="ctr"/>
                </a:tc>
                <a:tc>
                  <a:txBody>
                    <a:bodyPr/>
                    <a:lstStyle/>
                    <a:p>
                      <a:pPr algn="ctr"/>
                      <a:r>
                        <a:rPr lang="en-US" dirty="0" smtClean="0"/>
                        <a:t>9 (19)</a:t>
                      </a:r>
                      <a:endParaRPr lang="en-US" dirty="0"/>
                    </a:p>
                  </a:txBody>
                  <a:tcPr anchor="ctr"/>
                </a:tc>
                <a:tc>
                  <a:txBody>
                    <a:bodyPr/>
                    <a:lstStyle/>
                    <a:p>
                      <a:pPr algn="ctr"/>
                      <a:r>
                        <a:rPr lang="en-US" dirty="0" smtClean="0"/>
                        <a:t>1.6 (0.1 – 19.2)</a:t>
                      </a:r>
                      <a:endParaRPr lang="en-US" dirty="0"/>
                    </a:p>
                  </a:txBody>
                  <a:tcPr anchor="ctr"/>
                </a:tc>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&gt; 4 – 5 hours</a:t>
                      </a:r>
                    </a:p>
                  </a:txBody>
                  <a:tcPr/>
                </a:tc>
                <a:tc>
                  <a:txBody>
                    <a:bodyPr/>
                    <a:lstStyle/>
                    <a:p>
                      <a:pPr algn="ctr"/>
                      <a:r>
                        <a:rPr lang="en-US" dirty="0" smtClean="0"/>
                        <a:t>1 (10)</a:t>
                      </a:r>
                      <a:endParaRPr lang="en-US" dirty="0"/>
                    </a:p>
                  </a:txBody>
                  <a:tcPr anchor="ctr"/>
                </a:tc>
                <a:tc>
                  <a:txBody>
                    <a:bodyPr/>
                    <a:lstStyle/>
                    <a:p>
                      <a:pPr algn="ctr"/>
                      <a:r>
                        <a:rPr lang="en-US" dirty="0" smtClean="0"/>
                        <a:t>6 (13)</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2.3 (0.2 – 30.1)</a:t>
                      </a:r>
                    </a:p>
                  </a:txBody>
                  <a:tcPr anchor="ctr">
                    <a:lnB w="38100" cap="flat" cmpd="sng" algn="ctr">
                      <a:solidFill>
                        <a:srgbClr val="FF0000"/>
                      </a:solidFill>
                      <a:prstDash val="solid"/>
                      <a:round/>
                      <a:headEnd type="none" w="med" len="med"/>
                      <a:tailEnd type="none" w="med" len="med"/>
                    </a:lnB>
                  </a:tcPr>
                </a:tc>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&gt; 5 hours</a:t>
                      </a:r>
                    </a:p>
                  </a:txBody>
                  <a:tcPr/>
                </a:tc>
                <a:tc>
                  <a:txBody>
                    <a:bodyPr/>
                    <a:lstStyle/>
                    <a:p>
                      <a:pPr algn="ctr"/>
                      <a:r>
                        <a:rPr lang="en-US" dirty="0" smtClean="0"/>
                        <a:t>6 (60)</a:t>
                      </a:r>
                      <a:endParaRPr lang="en-US" dirty="0"/>
                    </a:p>
                  </a:txBody>
                  <a:tcPr anchor="ctr"/>
                </a:tc>
                <a:tc>
                  <a:txBody>
                    <a:bodyPr/>
                    <a:lstStyle/>
                    <a:p>
                      <a:pPr algn="ctr"/>
                      <a:r>
                        <a:rPr lang="en-US" dirty="0" smtClean="0"/>
                        <a:t>5 (10)</a:t>
                      </a:r>
                      <a:endParaRPr lang="en-US" dirty="0"/>
                    </a:p>
                  </a:txBody>
                  <a:tcPr anchor="ctr">
                    <a:lnR w="38100" cap="flat" cmpd="sng" algn="ctr">
                      <a:solidFill>
                        <a:srgbClr val="FF0000"/>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16.8 (2.6 – 108.1)</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bl>
          </a:graphicData>
        </a:graphic>
      </p:graphicFrame>
      <p:sp>
        <p:nvSpPr>
          <p:cNvPr id="5" name="TextBox 4"/>
          <p:cNvSpPr txBox="1"/>
          <p:nvPr/>
        </p:nvSpPr>
        <p:spPr>
          <a:xfrm>
            <a:off x="457200" y="6288301"/>
            <a:ext cx="8534400" cy="307777"/>
          </a:xfrm>
          <a:prstGeom prst="rect">
            <a:avLst/>
          </a:prstGeom>
          <a:noFill/>
        </p:spPr>
        <p:txBody>
          <a:bodyPr wrap="square" rtlCol="0">
            <a:spAutoFit/>
          </a:bodyPr>
          <a:lstStyle/>
          <a:p>
            <a:r>
              <a:rPr lang="en-US" sz="1400" baseline="30000" dirty="0"/>
              <a:t>1</a:t>
            </a:r>
            <a:r>
              <a:rPr lang="en-US" sz="1400" dirty="0"/>
              <a:t>Cumulative operating time (OR entry and exit) with HCU present</a:t>
            </a:r>
          </a:p>
        </p:txBody>
      </p:sp>
      <p:sp>
        <p:nvSpPr>
          <p:cNvPr id="2" name="Title 1"/>
          <p:cNvSpPr>
            <a:spLocks noGrp="1"/>
          </p:cNvSpPr>
          <p:nvPr>
            <p:ph type="title"/>
          </p:nvPr>
        </p:nvSpPr>
        <p:spPr/>
        <p:txBody>
          <a:bodyPr/>
          <a:lstStyle/>
          <a:p>
            <a:r>
              <a:rPr lang="en-US" dirty="0" smtClean="0"/>
              <a:t>Duration of Exposure and Odds of NTM Infection</a:t>
            </a:r>
            <a:endParaRPr lang="en-US" dirty="0"/>
          </a:p>
        </p:txBody>
      </p:sp>
      <p:grpSp>
        <p:nvGrpSpPr>
          <p:cNvPr id="6" name="Group 5"/>
          <p:cNvGrpSpPr/>
          <p:nvPr/>
        </p:nvGrpSpPr>
        <p:grpSpPr>
          <a:xfrm>
            <a:off x="2514600" y="5029200"/>
            <a:ext cx="1447445" cy="381000"/>
            <a:chOff x="2484474" y="4648200"/>
            <a:chExt cx="1447445" cy="381000"/>
          </a:xfrm>
        </p:grpSpPr>
        <p:sp>
          <p:nvSpPr>
            <p:cNvPr id="7" name="Left Brace 6"/>
            <p:cNvSpPr/>
            <p:nvPr/>
          </p:nvSpPr>
          <p:spPr>
            <a:xfrm>
              <a:off x="3886200" y="4648200"/>
              <a:ext cx="45719" cy="381000"/>
            </a:xfrm>
            <a:prstGeom prst="leftBrace">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2484474" y="4700200"/>
              <a:ext cx="1371600" cy="276999"/>
            </a:xfrm>
            <a:prstGeom prst="rect">
              <a:avLst/>
            </a:prstGeom>
            <a:noFill/>
          </p:spPr>
          <p:txBody>
            <a:bodyPr wrap="square" rtlCol="0">
              <a:spAutoFit/>
            </a:bodyPr>
            <a:lstStyle/>
            <a:p>
              <a:r>
                <a:rPr lang="en-US" sz="1200" dirty="0" smtClean="0">
                  <a:solidFill>
                    <a:srgbClr val="FF0000"/>
                  </a:solidFill>
                </a:rPr>
                <a:t>Deep Sternal SSI</a:t>
              </a:r>
              <a:endParaRPr lang="en-US" sz="1200" dirty="0">
                <a:solidFill>
                  <a:srgbClr val="FF0000"/>
                </a:solidFill>
              </a:endParaRPr>
            </a:p>
          </p:txBody>
        </p:sp>
      </p:grpSp>
      <p:sp>
        <p:nvSpPr>
          <p:cNvPr id="3" name="Slide Number Placeholder 2"/>
          <p:cNvSpPr>
            <a:spLocks noGrp="1"/>
          </p:cNvSpPr>
          <p:nvPr>
            <p:ph type="sldNum" sz="quarter" idx="12"/>
          </p:nvPr>
        </p:nvSpPr>
        <p:spPr/>
        <p:txBody>
          <a:bodyPr/>
          <a:lstStyle/>
          <a:p>
            <a:fld id="{0D81DFDE-2423-0349-A865-C78464D2C37E}" type="slidenum">
              <a:rPr lang="en-US" smtClean="0"/>
              <a:pPr/>
              <a:t>26</a:t>
            </a:fld>
            <a:endParaRPr lang="en-US"/>
          </a:p>
        </p:txBody>
      </p:sp>
    </p:spTree>
    <p:extLst>
      <p:ext uri="{BB962C8B-B14F-4D97-AF65-F5344CB8AC3E}">
        <p14:creationId xmlns:p14="http://schemas.microsoft.com/office/powerpoint/2010/main" val="15224239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03045953"/>
              </p:ext>
            </p:extLst>
          </p:nvPr>
        </p:nvGraphicFramePr>
        <p:xfrm>
          <a:off x="457200" y="1600200"/>
          <a:ext cx="8229600" cy="4526280"/>
        </p:xfrm>
        <a:graphic>
          <a:graphicData uri="http://schemas.openxmlformats.org/drawingml/2006/table">
            <a:tbl>
              <a:tblPr firstRow="1" bandRow="1">
                <a:tableStyleId>{5C22544A-7EE6-4342-B048-85BDC9FD1C3A}</a:tableStyleId>
              </a:tblPr>
              <a:tblGrid>
                <a:gridCol w="2895600"/>
                <a:gridCol w="1828800"/>
                <a:gridCol w="1447800"/>
                <a:gridCol w="2057400"/>
              </a:tblGrid>
              <a:tr h="370840">
                <a:tc>
                  <a:txBody>
                    <a:bodyPr/>
                    <a:lstStyle/>
                    <a:p>
                      <a:endParaRPr lang="en-US" dirty="0"/>
                    </a:p>
                  </a:txBody>
                  <a:tcPr/>
                </a:tc>
                <a:tc>
                  <a:txBody>
                    <a:bodyPr/>
                    <a:lstStyle/>
                    <a:p>
                      <a:pPr algn="ctr"/>
                      <a:r>
                        <a:rPr lang="en-US" dirty="0" smtClean="0"/>
                        <a:t>Probable Cases</a:t>
                      </a:r>
                    </a:p>
                    <a:p>
                      <a:pPr algn="ctr"/>
                      <a:r>
                        <a:rPr lang="en-US" dirty="0" smtClean="0"/>
                        <a:t>N</a:t>
                      </a:r>
                      <a:r>
                        <a:rPr lang="en-US" baseline="0" dirty="0" smtClean="0"/>
                        <a:t> = 10</a:t>
                      </a:r>
                    </a:p>
                    <a:p>
                      <a:pPr algn="ctr"/>
                      <a:r>
                        <a:rPr lang="en-US" baseline="0" dirty="0" smtClean="0"/>
                        <a:t>n (%)</a:t>
                      </a:r>
                      <a:endParaRPr lang="en-US" dirty="0"/>
                    </a:p>
                  </a:txBody>
                  <a:tcPr anchor="b"/>
                </a:tc>
                <a:tc>
                  <a:txBody>
                    <a:bodyPr/>
                    <a:lstStyle/>
                    <a:p>
                      <a:pPr algn="ctr"/>
                      <a:r>
                        <a:rPr lang="en-US" dirty="0" smtClean="0"/>
                        <a:t>Control Pts.</a:t>
                      </a:r>
                    </a:p>
                    <a:p>
                      <a:pPr algn="ctr"/>
                      <a:r>
                        <a:rPr lang="en-US" dirty="0" smtClean="0"/>
                        <a:t>N = 48</a:t>
                      </a:r>
                    </a:p>
                    <a:p>
                      <a:pPr algn="ctr"/>
                      <a:r>
                        <a:rPr lang="en-US" dirty="0" smtClean="0"/>
                        <a:t>n</a:t>
                      </a:r>
                      <a:r>
                        <a:rPr lang="en-US" baseline="0" dirty="0" smtClean="0"/>
                        <a:t> (%)</a:t>
                      </a:r>
                      <a:endParaRPr lang="en-US" dirty="0"/>
                    </a:p>
                  </a:txBody>
                  <a:tcPr anchor="b"/>
                </a:tc>
                <a:tc>
                  <a:txBody>
                    <a:bodyPr/>
                    <a:lstStyle/>
                    <a:p>
                      <a:pPr algn="ctr"/>
                      <a:r>
                        <a:rPr lang="en-US" dirty="0" smtClean="0"/>
                        <a:t>Odds Ratio</a:t>
                      </a:r>
                    </a:p>
                    <a:p>
                      <a:pPr algn="ctr"/>
                      <a:r>
                        <a:rPr lang="en-US" dirty="0" smtClean="0"/>
                        <a:t>(95% CI)</a:t>
                      </a:r>
                      <a:endParaRPr lang="en-US" dirty="0"/>
                    </a:p>
                  </a:txBody>
                  <a:tcPr anchor="b">
                    <a:lnB w="38100" cap="flat" cmpd="sng" algn="ctr">
                      <a:solidFill>
                        <a:srgbClr val="FF0000"/>
                      </a:solidFill>
                      <a:prstDash val="solid"/>
                      <a:round/>
                      <a:headEnd type="none" w="med" len="med"/>
                      <a:tailEnd type="none" w="med" len="med"/>
                    </a:lnB>
                  </a:tcPr>
                </a:tc>
              </a:tr>
              <a:tr h="370840">
                <a:tc>
                  <a:txBody>
                    <a:bodyPr/>
                    <a:lstStyle/>
                    <a:p>
                      <a:r>
                        <a:rPr lang="en-US" dirty="0" smtClean="0"/>
                        <a:t>HCU</a:t>
                      </a:r>
                      <a:r>
                        <a:rPr lang="en-US" baseline="0" dirty="0" smtClean="0"/>
                        <a:t> exposure</a:t>
                      </a:r>
                      <a:r>
                        <a:rPr lang="en-US" baseline="30000" dirty="0" smtClean="0"/>
                        <a:t>1</a:t>
                      </a:r>
                      <a:r>
                        <a:rPr lang="en-US" baseline="0" dirty="0" smtClean="0"/>
                        <a:t> &gt; 5 hours</a:t>
                      </a:r>
                      <a:endParaRPr lang="en-US" dirty="0"/>
                    </a:p>
                  </a:txBody>
                  <a:tcPr/>
                </a:tc>
                <a:tc>
                  <a:txBody>
                    <a:bodyPr/>
                    <a:lstStyle/>
                    <a:p>
                      <a:pPr algn="ctr"/>
                      <a:r>
                        <a:rPr lang="en-US" dirty="0" smtClean="0"/>
                        <a:t>6 (60)</a:t>
                      </a:r>
                      <a:endParaRPr lang="en-US" dirty="0"/>
                    </a:p>
                  </a:txBody>
                  <a:tcPr anchor="ctr"/>
                </a:tc>
                <a:tc>
                  <a:txBody>
                    <a:bodyPr/>
                    <a:lstStyle/>
                    <a:p>
                      <a:pPr algn="ctr"/>
                      <a:r>
                        <a:rPr lang="en-US" dirty="0" smtClean="0"/>
                        <a:t>5</a:t>
                      </a:r>
                      <a:r>
                        <a:rPr lang="en-US" baseline="0" dirty="0" smtClean="0"/>
                        <a:t> (10)</a:t>
                      </a:r>
                      <a:endParaRPr lang="en-US" dirty="0"/>
                    </a:p>
                  </a:txBody>
                  <a:tcPr anchor="ctr">
                    <a:lnR w="38100" cap="flat" cmpd="sng" algn="ctr">
                      <a:solidFill>
                        <a:srgbClr val="FF0000"/>
                      </a:solidFill>
                      <a:prstDash val="solid"/>
                      <a:round/>
                      <a:headEnd type="none" w="med" len="med"/>
                      <a:tailEnd type="none" w="med" len="med"/>
                    </a:lnR>
                  </a:tcPr>
                </a:tc>
                <a:tc>
                  <a:txBody>
                    <a:bodyPr/>
                    <a:lstStyle/>
                    <a:p>
                      <a:pPr algn="ctr"/>
                      <a:r>
                        <a:rPr lang="en-US" dirty="0" smtClean="0"/>
                        <a:t>12.9 (2.7 – 61.9)</a:t>
                      </a:r>
                      <a:endParaRPr lang="en-US" dirty="0"/>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370840">
                <a:tc>
                  <a:txBody>
                    <a:bodyPr/>
                    <a:lstStyle/>
                    <a:p>
                      <a:endParaRPr lang="en-US" dirty="0"/>
                    </a:p>
                  </a:txBody>
                  <a:tcPr/>
                </a:tc>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370840">
                <a:tc>
                  <a:txBody>
                    <a:bodyPr/>
                    <a:lstStyle/>
                    <a:p>
                      <a:r>
                        <a:rPr lang="en-US" dirty="0" smtClean="0"/>
                        <a:t>CPB</a:t>
                      </a:r>
                      <a:r>
                        <a:rPr lang="en-US" baseline="0" dirty="0" smtClean="0"/>
                        <a:t> on-pump &gt; 2 hours</a:t>
                      </a:r>
                      <a:endParaRPr lang="en-US" dirty="0"/>
                    </a:p>
                  </a:txBody>
                  <a:tcPr/>
                </a:tc>
                <a:tc>
                  <a:txBody>
                    <a:bodyPr/>
                    <a:lstStyle/>
                    <a:p>
                      <a:pPr algn="ctr"/>
                      <a:r>
                        <a:rPr lang="en-US" dirty="0" smtClean="0"/>
                        <a:t>6 (60)</a:t>
                      </a:r>
                      <a:endParaRPr lang="en-US" dirty="0"/>
                    </a:p>
                  </a:txBody>
                  <a:tcPr anchor="ctr"/>
                </a:tc>
                <a:tc>
                  <a:txBody>
                    <a:bodyPr/>
                    <a:lstStyle/>
                    <a:p>
                      <a:pPr algn="ctr"/>
                      <a:r>
                        <a:rPr lang="en-US" dirty="0" smtClean="0"/>
                        <a:t>4 (8)</a:t>
                      </a:r>
                      <a:endParaRPr lang="en-US" dirty="0"/>
                    </a:p>
                  </a:txBody>
                  <a:tcPr anchor="ctr">
                    <a:lnR w="38100" cap="flat" cmpd="sng" algn="ctr">
                      <a:solidFill>
                        <a:srgbClr val="FF0000"/>
                      </a:solidFill>
                      <a:prstDash val="solid"/>
                      <a:round/>
                      <a:headEnd type="none" w="med" len="med"/>
                      <a:tailEnd type="none" w="med" len="med"/>
                    </a:lnR>
                  </a:tcPr>
                </a:tc>
                <a:tc>
                  <a:txBody>
                    <a:bodyPr/>
                    <a:lstStyle/>
                    <a:p>
                      <a:pPr algn="ctr"/>
                      <a:r>
                        <a:rPr lang="en-US" dirty="0" smtClean="0"/>
                        <a:t>16.5 (3.2 – 84.0)</a:t>
                      </a:r>
                      <a:endParaRPr lang="en-US" dirty="0"/>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370840">
                <a:tc>
                  <a:txBody>
                    <a:bodyPr/>
                    <a:lstStyle/>
                    <a:p>
                      <a:endParaRPr lang="en-US" dirty="0"/>
                    </a:p>
                  </a:txBody>
                  <a:tcP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lnT w="38100" cap="flat" cmpd="sng" algn="ctr">
                      <a:solidFill>
                        <a:srgbClr val="FF0000"/>
                      </a:solidFill>
                      <a:prstDash val="solid"/>
                      <a:round/>
                      <a:headEnd type="none" w="med" len="med"/>
                      <a:tailEnd type="none" w="med" len="med"/>
                    </a:lnT>
                  </a:tcPr>
                </a:tc>
              </a:tr>
              <a:tr h="370840">
                <a:tc>
                  <a:txBody>
                    <a:bodyPr/>
                    <a:lstStyle/>
                    <a:p>
                      <a:r>
                        <a:rPr lang="en-US" dirty="0" smtClean="0"/>
                        <a:t>Length of HCU exposure</a:t>
                      </a:r>
                      <a:r>
                        <a:rPr lang="en-US" baseline="30000" dirty="0" smtClean="0"/>
                        <a:t>1</a:t>
                      </a:r>
                      <a:endParaRPr lang="en-US" dirty="0"/>
                    </a:p>
                  </a:txBody>
                  <a:tcP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370840">
                <a:tc>
                  <a:txBody>
                    <a:bodyPr/>
                    <a:lstStyle/>
                    <a:p>
                      <a:pPr lvl="1"/>
                      <a:r>
                        <a:rPr lang="en-US" dirty="0" smtClean="0"/>
                        <a:t>0 hours</a:t>
                      </a:r>
                      <a:endParaRPr lang="en-US" dirty="0"/>
                    </a:p>
                  </a:txBody>
                  <a:tcPr/>
                </a:tc>
                <a:tc>
                  <a:txBody>
                    <a:bodyPr/>
                    <a:lstStyle/>
                    <a:p>
                      <a:pPr algn="ctr"/>
                      <a:r>
                        <a:rPr lang="en-US" dirty="0" smtClean="0"/>
                        <a:t>2 (20)</a:t>
                      </a:r>
                      <a:endParaRPr lang="en-US" dirty="0"/>
                    </a:p>
                  </a:txBody>
                  <a:tcPr anchor="ctr"/>
                </a:tc>
                <a:tc>
                  <a:txBody>
                    <a:bodyPr/>
                    <a:lstStyle/>
                    <a:p>
                      <a:pPr algn="ctr"/>
                      <a:r>
                        <a:rPr lang="en-US" dirty="0" smtClean="0"/>
                        <a:t>28 (58)</a:t>
                      </a:r>
                      <a:endParaRPr lang="en-US" dirty="0"/>
                    </a:p>
                  </a:txBody>
                  <a:tcPr anchor="ctr"/>
                </a:tc>
                <a:tc>
                  <a:txBody>
                    <a:bodyPr/>
                    <a:lstStyle/>
                    <a:p>
                      <a:pPr algn="ctr"/>
                      <a:r>
                        <a:rPr lang="en-US" dirty="0" smtClean="0"/>
                        <a:t>ref</a:t>
                      </a:r>
                      <a:endParaRPr lang="en-US" dirty="0"/>
                    </a:p>
                  </a:txBody>
                  <a:tcPr anchor="ctr"/>
                </a:tc>
              </a:tr>
              <a:tr h="370840">
                <a:tc>
                  <a:txBody>
                    <a:bodyPr/>
                    <a:lstStyle/>
                    <a:p>
                      <a:pPr lvl="1"/>
                      <a:r>
                        <a:rPr lang="en-US" dirty="0" smtClean="0"/>
                        <a:t>&gt; 0 – 4 hours</a:t>
                      </a:r>
                      <a:endParaRPr lang="en-US" dirty="0"/>
                    </a:p>
                  </a:txBody>
                  <a:tcPr/>
                </a:tc>
                <a:tc>
                  <a:txBody>
                    <a:bodyPr/>
                    <a:lstStyle/>
                    <a:p>
                      <a:pPr algn="ctr"/>
                      <a:r>
                        <a:rPr lang="en-US" dirty="0" smtClean="0"/>
                        <a:t>1 (10)</a:t>
                      </a:r>
                      <a:endParaRPr lang="en-US" dirty="0"/>
                    </a:p>
                  </a:txBody>
                  <a:tcPr anchor="ctr"/>
                </a:tc>
                <a:tc>
                  <a:txBody>
                    <a:bodyPr/>
                    <a:lstStyle/>
                    <a:p>
                      <a:pPr algn="ctr"/>
                      <a:r>
                        <a:rPr lang="en-US" dirty="0" smtClean="0"/>
                        <a:t>9 (19)</a:t>
                      </a:r>
                      <a:endParaRPr lang="en-US" dirty="0"/>
                    </a:p>
                  </a:txBody>
                  <a:tcPr anchor="ctr"/>
                </a:tc>
                <a:tc>
                  <a:txBody>
                    <a:bodyPr/>
                    <a:lstStyle/>
                    <a:p>
                      <a:pPr algn="ctr"/>
                      <a:r>
                        <a:rPr lang="en-US" dirty="0" smtClean="0"/>
                        <a:t>1.6 (0.1 – 19.2)</a:t>
                      </a:r>
                      <a:endParaRPr lang="en-US" dirty="0"/>
                    </a:p>
                  </a:txBody>
                  <a:tcPr anchor="ctr"/>
                </a:tc>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&gt; 4 – 5 hours</a:t>
                      </a:r>
                    </a:p>
                  </a:txBody>
                  <a:tcPr/>
                </a:tc>
                <a:tc>
                  <a:txBody>
                    <a:bodyPr/>
                    <a:lstStyle/>
                    <a:p>
                      <a:pPr algn="ctr"/>
                      <a:r>
                        <a:rPr lang="en-US" dirty="0" smtClean="0"/>
                        <a:t>1 (10)</a:t>
                      </a:r>
                      <a:endParaRPr lang="en-US" dirty="0"/>
                    </a:p>
                  </a:txBody>
                  <a:tcPr anchor="ctr"/>
                </a:tc>
                <a:tc>
                  <a:txBody>
                    <a:bodyPr/>
                    <a:lstStyle/>
                    <a:p>
                      <a:pPr algn="ctr"/>
                      <a:r>
                        <a:rPr lang="en-US" dirty="0" smtClean="0"/>
                        <a:t>6 (13)</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2.3 (0.2 – 30.1)</a:t>
                      </a:r>
                    </a:p>
                  </a:txBody>
                  <a:tcPr anchor="ctr">
                    <a:lnB w="38100" cap="flat" cmpd="sng" algn="ctr">
                      <a:solidFill>
                        <a:srgbClr val="FF0000"/>
                      </a:solidFill>
                      <a:prstDash val="solid"/>
                      <a:round/>
                      <a:headEnd type="none" w="med" len="med"/>
                      <a:tailEnd type="none" w="med" len="med"/>
                    </a:lnB>
                  </a:tcPr>
                </a:tc>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&gt; 5 hours</a:t>
                      </a:r>
                    </a:p>
                  </a:txBody>
                  <a:tcPr/>
                </a:tc>
                <a:tc>
                  <a:txBody>
                    <a:bodyPr/>
                    <a:lstStyle/>
                    <a:p>
                      <a:pPr algn="ctr"/>
                      <a:r>
                        <a:rPr lang="en-US" dirty="0" smtClean="0"/>
                        <a:t>6 (60)</a:t>
                      </a:r>
                      <a:endParaRPr lang="en-US" dirty="0"/>
                    </a:p>
                  </a:txBody>
                  <a:tcPr anchor="ctr"/>
                </a:tc>
                <a:tc>
                  <a:txBody>
                    <a:bodyPr/>
                    <a:lstStyle/>
                    <a:p>
                      <a:pPr algn="ctr"/>
                      <a:r>
                        <a:rPr lang="en-US" dirty="0" smtClean="0"/>
                        <a:t>5 (10)</a:t>
                      </a:r>
                      <a:endParaRPr lang="en-US" dirty="0"/>
                    </a:p>
                  </a:txBody>
                  <a:tcPr anchor="ctr">
                    <a:lnR w="38100" cap="flat" cmpd="sng" algn="ctr">
                      <a:solidFill>
                        <a:srgbClr val="FF0000"/>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16.8 (2.6 – 108.1)</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bl>
          </a:graphicData>
        </a:graphic>
      </p:graphicFrame>
      <p:sp>
        <p:nvSpPr>
          <p:cNvPr id="5" name="TextBox 4"/>
          <p:cNvSpPr txBox="1"/>
          <p:nvPr/>
        </p:nvSpPr>
        <p:spPr>
          <a:xfrm>
            <a:off x="457200" y="6288301"/>
            <a:ext cx="8534400" cy="307777"/>
          </a:xfrm>
          <a:prstGeom prst="rect">
            <a:avLst/>
          </a:prstGeom>
          <a:noFill/>
        </p:spPr>
        <p:txBody>
          <a:bodyPr wrap="square" rtlCol="0">
            <a:spAutoFit/>
          </a:bodyPr>
          <a:lstStyle/>
          <a:p>
            <a:r>
              <a:rPr lang="en-US" sz="1400" baseline="30000" dirty="0"/>
              <a:t>1</a:t>
            </a:r>
            <a:r>
              <a:rPr lang="en-US" sz="1400" dirty="0"/>
              <a:t>Cumulative operating time (OR entry and exit) with HCU present</a:t>
            </a:r>
          </a:p>
        </p:txBody>
      </p:sp>
      <p:sp>
        <p:nvSpPr>
          <p:cNvPr id="2" name="Title 1"/>
          <p:cNvSpPr>
            <a:spLocks noGrp="1"/>
          </p:cNvSpPr>
          <p:nvPr>
            <p:ph type="title"/>
          </p:nvPr>
        </p:nvSpPr>
        <p:spPr/>
        <p:txBody>
          <a:bodyPr/>
          <a:lstStyle/>
          <a:p>
            <a:r>
              <a:rPr lang="en-US" dirty="0" smtClean="0"/>
              <a:t>Duration of Exposure and Odds of NTM Infection</a:t>
            </a:r>
            <a:endParaRPr lang="en-US" dirty="0"/>
          </a:p>
        </p:txBody>
      </p:sp>
      <p:grpSp>
        <p:nvGrpSpPr>
          <p:cNvPr id="6" name="Group 5"/>
          <p:cNvGrpSpPr/>
          <p:nvPr/>
        </p:nvGrpSpPr>
        <p:grpSpPr>
          <a:xfrm>
            <a:off x="2514600" y="5410200"/>
            <a:ext cx="1447445" cy="381000"/>
            <a:chOff x="2484474" y="4648200"/>
            <a:chExt cx="1447445" cy="381000"/>
          </a:xfrm>
        </p:grpSpPr>
        <p:sp>
          <p:nvSpPr>
            <p:cNvPr id="7" name="Left Brace 6"/>
            <p:cNvSpPr/>
            <p:nvPr/>
          </p:nvSpPr>
          <p:spPr>
            <a:xfrm>
              <a:off x="3886200" y="4648200"/>
              <a:ext cx="45719" cy="381000"/>
            </a:xfrm>
            <a:prstGeom prst="leftBrace">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2484474" y="4700200"/>
              <a:ext cx="1371600" cy="276999"/>
            </a:xfrm>
            <a:prstGeom prst="rect">
              <a:avLst/>
            </a:prstGeom>
            <a:noFill/>
          </p:spPr>
          <p:txBody>
            <a:bodyPr wrap="square" rtlCol="0">
              <a:spAutoFit/>
            </a:bodyPr>
            <a:lstStyle/>
            <a:p>
              <a:r>
                <a:rPr lang="en-US" sz="1200" dirty="0" smtClean="0">
                  <a:solidFill>
                    <a:srgbClr val="FF0000"/>
                  </a:solidFill>
                </a:rPr>
                <a:t>Vertebral </a:t>
              </a:r>
              <a:r>
                <a:rPr lang="en-US" sz="1200" dirty="0" err="1" smtClean="0">
                  <a:solidFill>
                    <a:srgbClr val="FF0000"/>
                  </a:solidFill>
                </a:rPr>
                <a:t>Osteo</a:t>
              </a:r>
              <a:endParaRPr lang="en-US" sz="1200" dirty="0">
                <a:solidFill>
                  <a:srgbClr val="FF0000"/>
                </a:solidFill>
              </a:endParaRPr>
            </a:p>
          </p:txBody>
        </p:sp>
      </p:grpSp>
      <p:sp>
        <p:nvSpPr>
          <p:cNvPr id="3" name="Slide Number Placeholder 2"/>
          <p:cNvSpPr>
            <a:spLocks noGrp="1"/>
          </p:cNvSpPr>
          <p:nvPr>
            <p:ph type="sldNum" sz="quarter" idx="12"/>
          </p:nvPr>
        </p:nvSpPr>
        <p:spPr/>
        <p:txBody>
          <a:bodyPr/>
          <a:lstStyle/>
          <a:p>
            <a:fld id="{0D81DFDE-2423-0349-A865-C78464D2C37E}" type="slidenum">
              <a:rPr lang="en-US" smtClean="0"/>
              <a:pPr/>
              <a:t>27</a:t>
            </a:fld>
            <a:endParaRPr lang="en-US"/>
          </a:p>
        </p:txBody>
      </p:sp>
    </p:spTree>
    <p:extLst>
      <p:ext uri="{BB962C8B-B14F-4D97-AF65-F5344CB8AC3E}">
        <p14:creationId xmlns:p14="http://schemas.microsoft.com/office/powerpoint/2010/main" val="16453081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03045953"/>
              </p:ext>
            </p:extLst>
          </p:nvPr>
        </p:nvGraphicFramePr>
        <p:xfrm>
          <a:off x="457200" y="1600200"/>
          <a:ext cx="8229600" cy="4526280"/>
        </p:xfrm>
        <a:graphic>
          <a:graphicData uri="http://schemas.openxmlformats.org/drawingml/2006/table">
            <a:tbl>
              <a:tblPr firstRow="1" bandRow="1">
                <a:tableStyleId>{5C22544A-7EE6-4342-B048-85BDC9FD1C3A}</a:tableStyleId>
              </a:tblPr>
              <a:tblGrid>
                <a:gridCol w="2895600"/>
                <a:gridCol w="1828800"/>
                <a:gridCol w="1447800"/>
                <a:gridCol w="2057400"/>
              </a:tblGrid>
              <a:tr h="370840">
                <a:tc>
                  <a:txBody>
                    <a:bodyPr/>
                    <a:lstStyle/>
                    <a:p>
                      <a:endParaRPr lang="en-US" dirty="0"/>
                    </a:p>
                  </a:txBody>
                  <a:tcPr/>
                </a:tc>
                <a:tc>
                  <a:txBody>
                    <a:bodyPr/>
                    <a:lstStyle/>
                    <a:p>
                      <a:pPr algn="ctr"/>
                      <a:r>
                        <a:rPr lang="en-US" dirty="0" smtClean="0"/>
                        <a:t>Probable Cases</a:t>
                      </a:r>
                    </a:p>
                    <a:p>
                      <a:pPr algn="ctr"/>
                      <a:r>
                        <a:rPr lang="en-US" dirty="0" smtClean="0"/>
                        <a:t>N</a:t>
                      </a:r>
                      <a:r>
                        <a:rPr lang="en-US" baseline="0" dirty="0" smtClean="0"/>
                        <a:t> = 10</a:t>
                      </a:r>
                    </a:p>
                    <a:p>
                      <a:pPr algn="ctr"/>
                      <a:r>
                        <a:rPr lang="en-US" baseline="0" dirty="0" smtClean="0"/>
                        <a:t>n (%)</a:t>
                      </a:r>
                      <a:endParaRPr lang="en-US" dirty="0"/>
                    </a:p>
                  </a:txBody>
                  <a:tcPr anchor="b"/>
                </a:tc>
                <a:tc>
                  <a:txBody>
                    <a:bodyPr/>
                    <a:lstStyle/>
                    <a:p>
                      <a:pPr algn="ctr"/>
                      <a:r>
                        <a:rPr lang="en-US" dirty="0" smtClean="0"/>
                        <a:t>Control Pts.</a:t>
                      </a:r>
                    </a:p>
                    <a:p>
                      <a:pPr algn="ctr"/>
                      <a:r>
                        <a:rPr lang="en-US" dirty="0" smtClean="0"/>
                        <a:t>N = 48</a:t>
                      </a:r>
                    </a:p>
                    <a:p>
                      <a:pPr algn="ctr"/>
                      <a:r>
                        <a:rPr lang="en-US" dirty="0" smtClean="0"/>
                        <a:t>n</a:t>
                      </a:r>
                      <a:r>
                        <a:rPr lang="en-US" baseline="0" dirty="0" smtClean="0"/>
                        <a:t> (%)</a:t>
                      </a:r>
                      <a:endParaRPr lang="en-US" dirty="0"/>
                    </a:p>
                  </a:txBody>
                  <a:tcPr anchor="b"/>
                </a:tc>
                <a:tc>
                  <a:txBody>
                    <a:bodyPr/>
                    <a:lstStyle/>
                    <a:p>
                      <a:pPr algn="ctr"/>
                      <a:r>
                        <a:rPr lang="en-US" dirty="0" smtClean="0"/>
                        <a:t>Odds Ratio</a:t>
                      </a:r>
                    </a:p>
                    <a:p>
                      <a:pPr algn="ctr"/>
                      <a:r>
                        <a:rPr lang="en-US" dirty="0" smtClean="0"/>
                        <a:t>(95% CI)</a:t>
                      </a:r>
                      <a:endParaRPr lang="en-US" dirty="0"/>
                    </a:p>
                  </a:txBody>
                  <a:tcPr anchor="b">
                    <a:lnB w="38100" cap="flat" cmpd="sng" algn="ctr">
                      <a:solidFill>
                        <a:srgbClr val="FF0000"/>
                      </a:solidFill>
                      <a:prstDash val="solid"/>
                      <a:round/>
                      <a:headEnd type="none" w="med" len="med"/>
                      <a:tailEnd type="none" w="med" len="med"/>
                    </a:lnB>
                  </a:tcPr>
                </a:tc>
              </a:tr>
              <a:tr h="370840">
                <a:tc>
                  <a:txBody>
                    <a:bodyPr/>
                    <a:lstStyle/>
                    <a:p>
                      <a:r>
                        <a:rPr lang="en-US" dirty="0" smtClean="0"/>
                        <a:t>HCU</a:t>
                      </a:r>
                      <a:r>
                        <a:rPr lang="en-US" baseline="0" dirty="0" smtClean="0"/>
                        <a:t> exposure</a:t>
                      </a:r>
                      <a:r>
                        <a:rPr lang="en-US" baseline="30000" dirty="0" smtClean="0"/>
                        <a:t>1</a:t>
                      </a:r>
                      <a:r>
                        <a:rPr lang="en-US" baseline="0" dirty="0" smtClean="0"/>
                        <a:t> &gt; 5 hours</a:t>
                      </a:r>
                      <a:endParaRPr lang="en-US" dirty="0"/>
                    </a:p>
                  </a:txBody>
                  <a:tcPr/>
                </a:tc>
                <a:tc>
                  <a:txBody>
                    <a:bodyPr/>
                    <a:lstStyle/>
                    <a:p>
                      <a:pPr algn="ctr"/>
                      <a:r>
                        <a:rPr lang="en-US" dirty="0" smtClean="0"/>
                        <a:t>6 (60)</a:t>
                      </a:r>
                      <a:endParaRPr lang="en-US" dirty="0"/>
                    </a:p>
                  </a:txBody>
                  <a:tcPr anchor="ctr"/>
                </a:tc>
                <a:tc>
                  <a:txBody>
                    <a:bodyPr/>
                    <a:lstStyle/>
                    <a:p>
                      <a:pPr algn="ctr"/>
                      <a:r>
                        <a:rPr lang="en-US" dirty="0" smtClean="0"/>
                        <a:t>5</a:t>
                      </a:r>
                      <a:r>
                        <a:rPr lang="en-US" baseline="0" dirty="0" smtClean="0"/>
                        <a:t> (10)</a:t>
                      </a:r>
                      <a:endParaRPr lang="en-US" dirty="0"/>
                    </a:p>
                  </a:txBody>
                  <a:tcPr anchor="ctr">
                    <a:lnR w="38100" cap="flat" cmpd="sng" algn="ctr">
                      <a:solidFill>
                        <a:srgbClr val="FF0000"/>
                      </a:solidFill>
                      <a:prstDash val="solid"/>
                      <a:round/>
                      <a:headEnd type="none" w="med" len="med"/>
                      <a:tailEnd type="none" w="med" len="med"/>
                    </a:lnR>
                  </a:tcPr>
                </a:tc>
                <a:tc>
                  <a:txBody>
                    <a:bodyPr/>
                    <a:lstStyle/>
                    <a:p>
                      <a:pPr algn="ctr"/>
                      <a:r>
                        <a:rPr lang="en-US" dirty="0" smtClean="0"/>
                        <a:t>12.9 (2.7 – 61.9)</a:t>
                      </a:r>
                      <a:endParaRPr lang="en-US" dirty="0"/>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370840">
                <a:tc>
                  <a:txBody>
                    <a:bodyPr/>
                    <a:lstStyle/>
                    <a:p>
                      <a:endParaRPr lang="en-US" dirty="0"/>
                    </a:p>
                  </a:txBody>
                  <a:tcPr/>
                </a:tc>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370840">
                <a:tc>
                  <a:txBody>
                    <a:bodyPr/>
                    <a:lstStyle/>
                    <a:p>
                      <a:r>
                        <a:rPr lang="en-US" dirty="0" smtClean="0"/>
                        <a:t>CPB</a:t>
                      </a:r>
                      <a:r>
                        <a:rPr lang="en-US" baseline="0" dirty="0" smtClean="0"/>
                        <a:t> on-pump &gt; 2 hours</a:t>
                      </a:r>
                      <a:endParaRPr lang="en-US" dirty="0"/>
                    </a:p>
                  </a:txBody>
                  <a:tcPr/>
                </a:tc>
                <a:tc>
                  <a:txBody>
                    <a:bodyPr/>
                    <a:lstStyle/>
                    <a:p>
                      <a:pPr algn="ctr"/>
                      <a:r>
                        <a:rPr lang="en-US" dirty="0" smtClean="0"/>
                        <a:t>6 (60)</a:t>
                      </a:r>
                      <a:endParaRPr lang="en-US" dirty="0"/>
                    </a:p>
                  </a:txBody>
                  <a:tcPr anchor="ctr"/>
                </a:tc>
                <a:tc>
                  <a:txBody>
                    <a:bodyPr/>
                    <a:lstStyle/>
                    <a:p>
                      <a:pPr algn="ctr"/>
                      <a:r>
                        <a:rPr lang="en-US" dirty="0" smtClean="0"/>
                        <a:t>4 (8)</a:t>
                      </a:r>
                      <a:endParaRPr lang="en-US" dirty="0"/>
                    </a:p>
                  </a:txBody>
                  <a:tcPr anchor="ctr">
                    <a:lnR w="38100" cap="flat" cmpd="sng" algn="ctr">
                      <a:solidFill>
                        <a:srgbClr val="FF0000"/>
                      </a:solidFill>
                      <a:prstDash val="solid"/>
                      <a:round/>
                      <a:headEnd type="none" w="med" len="med"/>
                      <a:tailEnd type="none" w="med" len="med"/>
                    </a:lnR>
                  </a:tcPr>
                </a:tc>
                <a:tc>
                  <a:txBody>
                    <a:bodyPr/>
                    <a:lstStyle/>
                    <a:p>
                      <a:pPr algn="ctr"/>
                      <a:r>
                        <a:rPr lang="en-US" dirty="0" smtClean="0"/>
                        <a:t>16.5 (3.2 – 84.0)</a:t>
                      </a:r>
                      <a:endParaRPr lang="en-US" dirty="0"/>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370840">
                <a:tc>
                  <a:txBody>
                    <a:bodyPr/>
                    <a:lstStyle/>
                    <a:p>
                      <a:endParaRPr lang="en-US" dirty="0"/>
                    </a:p>
                  </a:txBody>
                  <a:tcP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lnT w="38100" cap="flat" cmpd="sng" algn="ctr">
                      <a:solidFill>
                        <a:srgbClr val="FF0000"/>
                      </a:solidFill>
                      <a:prstDash val="solid"/>
                      <a:round/>
                      <a:headEnd type="none" w="med" len="med"/>
                      <a:tailEnd type="none" w="med" len="med"/>
                    </a:lnT>
                  </a:tcPr>
                </a:tc>
              </a:tr>
              <a:tr h="370840">
                <a:tc>
                  <a:txBody>
                    <a:bodyPr/>
                    <a:lstStyle/>
                    <a:p>
                      <a:r>
                        <a:rPr lang="en-US" dirty="0" smtClean="0"/>
                        <a:t>Length of HCU exposure</a:t>
                      </a:r>
                      <a:r>
                        <a:rPr lang="en-US" baseline="30000" dirty="0" smtClean="0"/>
                        <a:t>1</a:t>
                      </a:r>
                      <a:endParaRPr lang="en-US" dirty="0"/>
                    </a:p>
                  </a:txBody>
                  <a:tcP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370840">
                <a:tc>
                  <a:txBody>
                    <a:bodyPr/>
                    <a:lstStyle/>
                    <a:p>
                      <a:pPr lvl="1"/>
                      <a:r>
                        <a:rPr lang="en-US" dirty="0" smtClean="0"/>
                        <a:t>0 hours</a:t>
                      </a:r>
                      <a:endParaRPr lang="en-US" dirty="0"/>
                    </a:p>
                  </a:txBody>
                  <a:tcPr/>
                </a:tc>
                <a:tc>
                  <a:txBody>
                    <a:bodyPr/>
                    <a:lstStyle/>
                    <a:p>
                      <a:pPr algn="ctr"/>
                      <a:r>
                        <a:rPr lang="en-US" dirty="0" smtClean="0"/>
                        <a:t>2 (20)</a:t>
                      </a:r>
                      <a:endParaRPr lang="en-US" dirty="0"/>
                    </a:p>
                  </a:txBody>
                  <a:tcPr anchor="ctr"/>
                </a:tc>
                <a:tc>
                  <a:txBody>
                    <a:bodyPr/>
                    <a:lstStyle/>
                    <a:p>
                      <a:pPr algn="ctr"/>
                      <a:r>
                        <a:rPr lang="en-US" dirty="0" smtClean="0"/>
                        <a:t>28 (58)</a:t>
                      </a:r>
                      <a:endParaRPr lang="en-US" dirty="0"/>
                    </a:p>
                  </a:txBody>
                  <a:tcPr anchor="ctr"/>
                </a:tc>
                <a:tc>
                  <a:txBody>
                    <a:bodyPr/>
                    <a:lstStyle/>
                    <a:p>
                      <a:pPr algn="ctr"/>
                      <a:r>
                        <a:rPr lang="en-US" dirty="0" smtClean="0"/>
                        <a:t>ref</a:t>
                      </a:r>
                      <a:endParaRPr lang="en-US" dirty="0"/>
                    </a:p>
                  </a:txBody>
                  <a:tcPr anchor="ctr"/>
                </a:tc>
              </a:tr>
              <a:tr h="370840">
                <a:tc>
                  <a:txBody>
                    <a:bodyPr/>
                    <a:lstStyle/>
                    <a:p>
                      <a:pPr lvl="1"/>
                      <a:r>
                        <a:rPr lang="en-US" dirty="0" smtClean="0"/>
                        <a:t>&gt; 0 – 4 hours</a:t>
                      </a:r>
                      <a:endParaRPr lang="en-US" dirty="0"/>
                    </a:p>
                  </a:txBody>
                  <a:tcPr/>
                </a:tc>
                <a:tc>
                  <a:txBody>
                    <a:bodyPr/>
                    <a:lstStyle/>
                    <a:p>
                      <a:pPr algn="ctr"/>
                      <a:r>
                        <a:rPr lang="en-US" dirty="0" smtClean="0"/>
                        <a:t>1 (10)</a:t>
                      </a:r>
                      <a:endParaRPr lang="en-US" dirty="0"/>
                    </a:p>
                  </a:txBody>
                  <a:tcPr anchor="ctr"/>
                </a:tc>
                <a:tc>
                  <a:txBody>
                    <a:bodyPr/>
                    <a:lstStyle/>
                    <a:p>
                      <a:pPr algn="ctr"/>
                      <a:r>
                        <a:rPr lang="en-US" dirty="0" smtClean="0"/>
                        <a:t>9 (19)</a:t>
                      </a:r>
                      <a:endParaRPr lang="en-US" dirty="0"/>
                    </a:p>
                  </a:txBody>
                  <a:tcPr anchor="ctr"/>
                </a:tc>
                <a:tc>
                  <a:txBody>
                    <a:bodyPr/>
                    <a:lstStyle/>
                    <a:p>
                      <a:pPr algn="ctr"/>
                      <a:r>
                        <a:rPr lang="en-US" dirty="0" smtClean="0"/>
                        <a:t>1.6 (0.1 – 19.2)</a:t>
                      </a:r>
                      <a:endParaRPr lang="en-US" dirty="0"/>
                    </a:p>
                  </a:txBody>
                  <a:tcPr anchor="ctr"/>
                </a:tc>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&gt; 4 – 5 hours</a:t>
                      </a:r>
                    </a:p>
                  </a:txBody>
                  <a:tcPr/>
                </a:tc>
                <a:tc>
                  <a:txBody>
                    <a:bodyPr/>
                    <a:lstStyle/>
                    <a:p>
                      <a:pPr algn="ctr"/>
                      <a:r>
                        <a:rPr lang="en-US" dirty="0" smtClean="0"/>
                        <a:t>1 (10)</a:t>
                      </a:r>
                      <a:endParaRPr lang="en-US" dirty="0"/>
                    </a:p>
                  </a:txBody>
                  <a:tcPr anchor="ctr"/>
                </a:tc>
                <a:tc>
                  <a:txBody>
                    <a:bodyPr/>
                    <a:lstStyle/>
                    <a:p>
                      <a:pPr algn="ctr"/>
                      <a:r>
                        <a:rPr lang="en-US" dirty="0" smtClean="0"/>
                        <a:t>6 (13)</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2.3 (0.2 – 30.1)</a:t>
                      </a:r>
                    </a:p>
                  </a:txBody>
                  <a:tcPr anchor="ctr">
                    <a:lnB w="38100" cap="flat" cmpd="sng" algn="ctr">
                      <a:solidFill>
                        <a:srgbClr val="FF0000"/>
                      </a:solidFill>
                      <a:prstDash val="solid"/>
                      <a:round/>
                      <a:headEnd type="none" w="med" len="med"/>
                      <a:tailEnd type="none" w="med" len="med"/>
                    </a:lnB>
                  </a:tcPr>
                </a:tc>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&gt; 5 hours</a:t>
                      </a:r>
                    </a:p>
                  </a:txBody>
                  <a:tcPr/>
                </a:tc>
                <a:tc>
                  <a:txBody>
                    <a:bodyPr/>
                    <a:lstStyle/>
                    <a:p>
                      <a:pPr algn="ctr"/>
                      <a:r>
                        <a:rPr lang="en-US" dirty="0" smtClean="0"/>
                        <a:t>6 (60)</a:t>
                      </a:r>
                      <a:endParaRPr lang="en-US" dirty="0"/>
                    </a:p>
                  </a:txBody>
                  <a:tcPr anchor="ctr"/>
                </a:tc>
                <a:tc>
                  <a:txBody>
                    <a:bodyPr/>
                    <a:lstStyle/>
                    <a:p>
                      <a:pPr algn="ctr"/>
                      <a:r>
                        <a:rPr lang="en-US" dirty="0" smtClean="0"/>
                        <a:t>5 (10)</a:t>
                      </a:r>
                      <a:endParaRPr lang="en-US" dirty="0"/>
                    </a:p>
                  </a:txBody>
                  <a:tcPr anchor="ctr">
                    <a:lnR w="38100" cap="flat" cmpd="sng" algn="ctr">
                      <a:solidFill>
                        <a:srgbClr val="FF0000"/>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16.8 (2.6 – 108.1)</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bl>
          </a:graphicData>
        </a:graphic>
      </p:graphicFrame>
      <p:sp>
        <p:nvSpPr>
          <p:cNvPr id="5" name="TextBox 4"/>
          <p:cNvSpPr txBox="1"/>
          <p:nvPr/>
        </p:nvSpPr>
        <p:spPr>
          <a:xfrm>
            <a:off x="457200" y="6288301"/>
            <a:ext cx="8534400" cy="307777"/>
          </a:xfrm>
          <a:prstGeom prst="rect">
            <a:avLst/>
          </a:prstGeom>
          <a:noFill/>
        </p:spPr>
        <p:txBody>
          <a:bodyPr wrap="square" rtlCol="0">
            <a:spAutoFit/>
          </a:bodyPr>
          <a:lstStyle/>
          <a:p>
            <a:r>
              <a:rPr lang="en-US" sz="1400" baseline="30000" dirty="0"/>
              <a:t>1</a:t>
            </a:r>
            <a:r>
              <a:rPr lang="en-US" sz="1400" dirty="0"/>
              <a:t>Cumulative operating time (OR entry and exit) with HCU present</a:t>
            </a:r>
          </a:p>
        </p:txBody>
      </p:sp>
      <p:sp>
        <p:nvSpPr>
          <p:cNvPr id="2" name="Title 1"/>
          <p:cNvSpPr>
            <a:spLocks noGrp="1"/>
          </p:cNvSpPr>
          <p:nvPr>
            <p:ph type="title"/>
          </p:nvPr>
        </p:nvSpPr>
        <p:spPr/>
        <p:txBody>
          <a:bodyPr/>
          <a:lstStyle/>
          <a:p>
            <a:r>
              <a:rPr lang="en-US" dirty="0" smtClean="0"/>
              <a:t>Duration of Exposure and Odds of NTM Infection</a:t>
            </a:r>
            <a:endParaRPr lang="en-US" dirty="0"/>
          </a:p>
        </p:txBody>
      </p:sp>
      <p:sp>
        <p:nvSpPr>
          <p:cNvPr id="7" name="Left Brace 6"/>
          <p:cNvSpPr/>
          <p:nvPr/>
        </p:nvSpPr>
        <p:spPr>
          <a:xfrm>
            <a:off x="3916326" y="5745480"/>
            <a:ext cx="45719" cy="381000"/>
          </a:xfrm>
          <a:prstGeom prst="leftBrace">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2507512" y="5706848"/>
            <a:ext cx="1371600" cy="461665"/>
          </a:xfrm>
          <a:prstGeom prst="rect">
            <a:avLst/>
          </a:prstGeom>
          <a:noFill/>
        </p:spPr>
        <p:txBody>
          <a:bodyPr wrap="square" rtlCol="0">
            <a:spAutoFit/>
          </a:bodyPr>
          <a:lstStyle/>
          <a:p>
            <a:r>
              <a:rPr lang="en-US" sz="1200" dirty="0" smtClean="0">
                <a:solidFill>
                  <a:srgbClr val="FF0000"/>
                </a:solidFill>
              </a:rPr>
              <a:t>Pleural and Disseminated </a:t>
            </a:r>
            <a:r>
              <a:rPr lang="en-US" sz="1200" dirty="0" err="1" smtClean="0">
                <a:solidFill>
                  <a:srgbClr val="FF0000"/>
                </a:solidFill>
              </a:rPr>
              <a:t>Dz</a:t>
            </a:r>
            <a:r>
              <a:rPr lang="en-US" sz="1200" dirty="0" smtClean="0">
                <a:solidFill>
                  <a:srgbClr val="FF0000"/>
                </a:solidFill>
              </a:rPr>
              <a:t> </a:t>
            </a:r>
            <a:endParaRPr lang="en-US" sz="1200" dirty="0">
              <a:solidFill>
                <a:srgbClr val="FF0000"/>
              </a:solidFill>
            </a:endParaRPr>
          </a:p>
        </p:txBody>
      </p:sp>
      <p:sp>
        <p:nvSpPr>
          <p:cNvPr id="3" name="Slide Number Placeholder 2"/>
          <p:cNvSpPr>
            <a:spLocks noGrp="1"/>
          </p:cNvSpPr>
          <p:nvPr>
            <p:ph type="sldNum" sz="quarter" idx="12"/>
          </p:nvPr>
        </p:nvSpPr>
        <p:spPr/>
        <p:txBody>
          <a:bodyPr/>
          <a:lstStyle/>
          <a:p>
            <a:fld id="{0D81DFDE-2423-0349-A865-C78464D2C37E}" type="slidenum">
              <a:rPr lang="en-US" smtClean="0"/>
              <a:pPr/>
              <a:t>28</a:t>
            </a:fld>
            <a:endParaRPr lang="en-US"/>
          </a:p>
        </p:txBody>
      </p:sp>
    </p:spTree>
    <p:extLst>
      <p:ext uri="{BB962C8B-B14F-4D97-AF65-F5344CB8AC3E}">
        <p14:creationId xmlns:p14="http://schemas.microsoft.com/office/powerpoint/2010/main" val="1982454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Post-Operative Exposures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7121838"/>
              </p:ext>
            </p:extLst>
          </p:nvPr>
        </p:nvGraphicFramePr>
        <p:xfrm>
          <a:off x="457200" y="1600200"/>
          <a:ext cx="8133080" cy="2026920"/>
        </p:xfrm>
        <a:graphic>
          <a:graphicData uri="http://schemas.openxmlformats.org/drawingml/2006/table">
            <a:tbl>
              <a:tblPr firstRow="1" bandRow="1">
                <a:tableStyleId>{5C22544A-7EE6-4342-B048-85BDC9FD1C3A}</a:tableStyleId>
              </a:tblPr>
              <a:tblGrid>
                <a:gridCol w="2819400"/>
                <a:gridCol w="1905000"/>
                <a:gridCol w="1524000"/>
                <a:gridCol w="1884680"/>
              </a:tblGrid>
              <a:tr h="370840">
                <a:tc>
                  <a:txBody>
                    <a:bodyPr/>
                    <a:lstStyle/>
                    <a:p>
                      <a:endParaRPr lang="en-US" dirty="0"/>
                    </a:p>
                  </a:txBody>
                  <a:tcPr/>
                </a:tc>
                <a:tc>
                  <a:txBody>
                    <a:bodyPr/>
                    <a:lstStyle/>
                    <a:p>
                      <a:pPr algn="ctr"/>
                      <a:r>
                        <a:rPr lang="en-US" dirty="0" smtClean="0"/>
                        <a:t>Probable Cases</a:t>
                      </a:r>
                    </a:p>
                    <a:p>
                      <a:pPr algn="ctr"/>
                      <a:r>
                        <a:rPr lang="en-US" dirty="0" smtClean="0"/>
                        <a:t>N</a:t>
                      </a:r>
                      <a:r>
                        <a:rPr lang="en-US" baseline="0" dirty="0" smtClean="0"/>
                        <a:t> = 10</a:t>
                      </a:r>
                    </a:p>
                    <a:p>
                      <a:pPr algn="ctr"/>
                      <a:r>
                        <a:rPr lang="en-US" baseline="0" dirty="0" smtClean="0"/>
                        <a:t>n (%)</a:t>
                      </a:r>
                      <a:endParaRPr lang="en-US" dirty="0"/>
                    </a:p>
                  </a:txBody>
                  <a:tcPr anchor="b"/>
                </a:tc>
                <a:tc>
                  <a:txBody>
                    <a:bodyPr/>
                    <a:lstStyle/>
                    <a:p>
                      <a:pPr algn="ctr"/>
                      <a:r>
                        <a:rPr lang="en-US" dirty="0" smtClean="0"/>
                        <a:t>Control Pts.</a:t>
                      </a:r>
                    </a:p>
                    <a:p>
                      <a:pPr algn="ctr"/>
                      <a:r>
                        <a:rPr lang="en-US" dirty="0" smtClean="0"/>
                        <a:t>N = 48</a:t>
                      </a:r>
                    </a:p>
                    <a:p>
                      <a:pPr algn="ctr"/>
                      <a:r>
                        <a:rPr lang="en-US" dirty="0" smtClean="0"/>
                        <a:t>n</a:t>
                      </a:r>
                      <a:r>
                        <a:rPr lang="en-US" baseline="0" dirty="0" smtClean="0"/>
                        <a:t> (%)</a:t>
                      </a:r>
                      <a:endParaRPr lang="en-US" dirty="0"/>
                    </a:p>
                  </a:txBody>
                  <a:tcPr anchor="b"/>
                </a:tc>
                <a:tc>
                  <a:txBody>
                    <a:bodyPr/>
                    <a:lstStyle/>
                    <a:p>
                      <a:pPr algn="ctr"/>
                      <a:r>
                        <a:rPr lang="en-US" dirty="0" smtClean="0"/>
                        <a:t>Odds Ratio</a:t>
                      </a:r>
                    </a:p>
                    <a:p>
                      <a:pPr algn="ctr"/>
                      <a:r>
                        <a:rPr lang="en-US" dirty="0" smtClean="0"/>
                        <a:t>(95% CI)</a:t>
                      </a:r>
                      <a:endParaRPr lang="en-US" dirty="0"/>
                    </a:p>
                  </a:txBody>
                  <a:tcPr anchor="b"/>
                </a:tc>
              </a:tr>
              <a:tr h="370840">
                <a:tc>
                  <a:txBody>
                    <a:bodyPr/>
                    <a:lstStyle/>
                    <a:p>
                      <a:r>
                        <a:rPr lang="en-US" dirty="0" smtClean="0"/>
                        <a:t>Central line</a:t>
                      </a:r>
                      <a:endParaRPr lang="en-US" dirty="0"/>
                    </a:p>
                  </a:txBody>
                  <a:tcPr anchor="ctr"/>
                </a:tc>
                <a:tc>
                  <a:txBody>
                    <a:bodyPr/>
                    <a:lstStyle/>
                    <a:p>
                      <a:pPr algn="ctr"/>
                      <a:r>
                        <a:rPr lang="en-US" dirty="0" smtClean="0"/>
                        <a:t>9 (90)</a:t>
                      </a:r>
                      <a:endParaRPr lang="en-US" dirty="0"/>
                    </a:p>
                  </a:txBody>
                  <a:tcPr anchor="ctr"/>
                </a:tc>
                <a:tc>
                  <a:txBody>
                    <a:bodyPr/>
                    <a:lstStyle/>
                    <a:p>
                      <a:pPr algn="ctr"/>
                      <a:r>
                        <a:rPr lang="en-US" dirty="0" smtClean="0"/>
                        <a:t>27 (56)</a:t>
                      </a:r>
                      <a:endParaRPr lang="en-US" dirty="0"/>
                    </a:p>
                  </a:txBody>
                  <a:tcPr anchor="ctr"/>
                </a:tc>
                <a:tc>
                  <a:txBody>
                    <a:bodyPr/>
                    <a:lstStyle/>
                    <a:p>
                      <a:pPr algn="ctr"/>
                      <a:r>
                        <a:rPr lang="en-US" dirty="0" smtClean="0"/>
                        <a:t>7.0</a:t>
                      </a:r>
                      <a:r>
                        <a:rPr lang="en-US" baseline="0" dirty="0" smtClean="0"/>
                        <a:t> (0.8 </a:t>
                      </a:r>
                      <a:r>
                        <a:rPr lang="en-US" dirty="0" smtClean="0"/>
                        <a:t>– 59.7)</a:t>
                      </a:r>
                      <a:endParaRPr lang="en-US" dirty="0"/>
                    </a:p>
                  </a:txBody>
                  <a:tcPr anchor="ctr"/>
                </a:tc>
              </a:tr>
              <a:tr h="370840">
                <a:tc>
                  <a:txBody>
                    <a:bodyPr/>
                    <a:lstStyle/>
                    <a:p>
                      <a:r>
                        <a:rPr lang="en-US" dirty="0" smtClean="0"/>
                        <a:t>Chest tube</a:t>
                      </a:r>
                      <a:endParaRPr lang="en-US" dirty="0"/>
                    </a:p>
                  </a:txBody>
                  <a:tcPr anchor="ctr"/>
                </a:tc>
                <a:tc>
                  <a:txBody>
                    <a:bodyPr/>
                    <a:lstStyle/>
                    <a:p>
                      <a:pPr algn="ctr"/>
                      <a:r>
                        <a:rPr lang="en-US" dirty="0" smtClean="0"/>
                        <a:t>9 (90)</a:t>
                      </a:r>
                      <a:endParaRPr lang="en-US" dirty="0"/>
                    </a:p>
                  </a:txBody>
                  <a:tcPr anchor="ctr"/>
                </a:tc>
                <a:tc>
                  <a:txBody>
                    <a:bodyPr/>
                    <a:lstStyle/>
                    <a:p>
                      <a:pPr algn="ctr"/>
                      <a:r>
                        <a:rPr lang="en-US" dirty="0" smtClean="0"/>
                        <a:t>31 (65)</a:t>
                      </a:r>
                      <a:endParaRPr lang="en-US" dirty="0"/>
                    </a:p>
                  </a:txBody>
                  <a:tcPr anchor="ctr"/>
                </a:tc>
                <a:tc>
                  <a:txBody>
                    <a:bodyPr/>
                    <a:lstStyle/>
                    <a:p>
                      <a:pPr algn="ctr"/>
                      <a:r>
                        <a:rPr lang="en-US" dirty="0" smtClean="0"/>
                        <a:t>4.9 (0.6 – 42.3)</a:t>
                      </a:r>
                      <a:endParaRPr lang="en-US" dirty="0"/>
                    </a:p>
                  </a:txBody>
                  <a:tcPr anchor="ctr">
                    <a:lnB w="38100" cap="flat" cmpd="sng" algn="ctr">
                      <a:solidFill>
                        <a:srgbClr val="FF0000"/>
                      </a:solidFill>
                      <a:prstDash val="solid"/>
                      <a:round/>
                      <a:headEnd type="none" w="med" len="med"/>
                      <a:tailEnd type="none" w="med" len="med"/>
                    </a:lnB>
                  </a:tcPr>
                </a:tc>
              </a:tr>
              <a:tr h="370840">
                <a:tc>
                  <a:txBody>
                    <a:bodyPr/>
                    <a:lstStyle/>
                    <a:p>
                      <a:r>
                        <a:rPr lang="en-US" dirty="0" smtClean="0"/>
                        <a:t>Shower</a:t>
                      </a:r>
                      <a:r>
                        <a:rPr lang="en-US" baseline="0" dirty="0" smtClean="0"/>
                        <a:t> before discharge</a:t>
                      </a:r>
                      <a:endParaRPr lang="en-US" dirty="0"/>
                    </a:p>
                  </a:txBody>
                  <a:tcPr anchor="ctr"/>
                </a:tc>
                <a:tc>
                  <a:txBody>
                    <a:bodyPr/>
                    <a:lstStyle/>
                    <a:p>
                      <a:pPr algn="ctr"/>
                      <a:r>
                        <a:rPr lang="en-US" dirty="0" smtClean="0"/>
                        <a:t>8 (90)</a:t>
                      </a:r>
                      <a:endParaRPr lang="en-US" dirty="0"/>
                    </a:p>
                  </a:txBody>
                  <a:tcPr anchor="ctr"/>
                </a:tc>
                <a:tc>
                  <a:txBody>
                    <a:bodyPr/>
                    <a:lstStyle/>
                    <a:p>
                      <a:pPr algn="ctr"/>
                      <a:r>
                        <a:rPr lang="en-US" dirty="0" smtClean="0"/>
                        <a:t>20 (42)</a:t>
                      </a:r>
                      <a:endParaRPr lang="en-US" dirty="0"/>
                    </a:p>
                  </a:txBody>
                  <a:tcPr anchor="ctr">
                    <a:lnR w="38100" cap="flat" cmpd="sng" algn="ctr">
                      <a:solidFill>
                        <a:srgbClr val="FF0000"/>
                      </a:solidFill>
                      <a:prstDash val="solid"/>
                      <a:round/>
                      <a:headEnd type="none" w="med" len="med"/>
                      <a:tailEnd type="none" w="med" len="med"/>
                    </a:lnR>
                  </a:tcPr>
                </a:tc>
                <a:tc>
                  <a:txBody>
                    <a:bodyPr/>
                    <a:lstStyle/>
                    <a:p>
                      <a:pPr algn="ctr"/>
                      <a:r>
                        <a:rPr lang="en-US" dirty="0" smtClean="0"/>
                        <a:t>5.6 (1.1 – 29.2)</a:t>
                      </a:r>
                      <a:endParaRPr lang="en-US" dirty="0"/>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fld id="{0D81DFDE-2423-0349-A865-C78464D2C37E}" type="slidenum">
              <a:rPr lang="en-US" smtClean="0"/>
              <a:pPr/>
              <a:t>29</a:t>
            </a:fld>
            <a:endParaRPr lang="en-US"/>
          </a:p>
        </p:txBody>
      </p:sp>
    </p:spTree>
    <p:extLst>
      <p:ext uri="{BB962C8B-B14F-4D97-AF65-F5344CB8AC3E}">
        <p14:creationId xmlns:p14="http://schemas.microsoft.com/office/powerpoint/2010/main" val="1789079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Describe findings from index investigation</a:t>
            </a:r>
          </a:p>
          <a:p>
            <a:r>
              <a:rPr lang="en-US" dirty="0" smtClean="0"/>
              <a:t>Present public health response to date, including  PADOH guidance to facilities and aggregate findings from hospitals in PA</a:t>
            </a:r>
          </a:p>
          <a:p>
            <a:r>
              <a:rPr lang="en-US" dirty="0" smtClean="0"/>
              <a:t>Share on-going challenges</a:t>
            </a:r>
            <a:endParaRPr lang="en-US" dirty="0"/>
          </a:p>
        </p:txBody>
      </p:sp>
      <p:sp>
        <p:nvSpPr>
          <p:cNvPr id="4" name="Slide Number Placeholder 3"/>
          <p:cNvSpPr>
            <a:spLocks noGrp="1"/>
          </p:cNvSpPr>
          <p:nvPr>
            <p:ph type="sldNum" sz="quarter" idx="12"/>
          </p:nvPr>
        </p:nvSpPr>
        <p:spPr/>
        <p:txBody>
          <a:bodyPr/>
          <a:lstStyle/>
          <a:p>
            <a:fld id="{0D81DFDE-2423-0349-A865-C78464D2C37E}" type="slidenum">
              <a:rPr lang="en-US" smtClean="0"/>
              <a:pPr/>
              <a:t>3</a:t>
            </a:fld>
            <a:endParaRPr lang="en-US"/>
          </a:p>
        </p:txBody>
      </p:sp>
    </p:spTree>
    <p:extLst>
      <p:ext uri="{BB962C8B-B14F-4D97-AF65-F5344CB8AC3E}">
        <p14:creationId xmlns:p14="http://schemas.microsoft.com/office/powerpoint/2010/main" val="7376363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Down Arrow Callout 117"/>
          <p:cNvSpPr/>
          <p:nvPr/>
        </p:nvSpPr>
        <p:spPr>
          <a:xfrm>
            <a:off x="7319268" y="5716957"/>
            <a:ext cx="1071448" cy="646928"/>
          </a:xfrm>
          <a:prstGeom prst="downArrowCallout">
            <a:avLst>
              <a:gd name="adj1" fmla="val 10362"/>
              <a:gd name="adj2" fmla="val 17681"/>
              <a:gd name="adj3" fmla="val 14022"/>
              <a:gd name="adj4" fmla="val 64977"/>
            </a:avLst>
          </a:prstGeom>
          <a:solidFill>
            <a:srgbClr val="FFC000"/>
          </a:solidFill>
          <a:ln w="25400" cap="flat" cmpd="sng" algn="ctr">
            <a:solidFill>
              <a:srgbClr val="FFC000"/>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2060"/>
                </a:solidFill>
                <a:effectLst/>
                <a:uLnTx/>
                <a:uFillTx/>
                <a:latin typeface="Myriad Web Pro"/>
                <a:ea typeface=""/>
                <a:cs typeface=""/>
              </a:rPr>
              <a:t>Air sample</a:t>
            </a:r>
          </a:p>
        </p:txBody>
      </p:sp>
      <p:sp>
        <p:nvSpPr>
          <p:cNvPr id="109" name="Left Arrow Callout 108"/>
          <p:cNvSpPr/>
          <p:nvPr/>
        </p:nvSpPr>
        <p:spPr>
          <a:xfrm>
            <a:off x="7476845" y="3639293"/>
            <a:ext cx="1293924" cy="463776"/>
          </a:xfrm>
          <a:prstGeom prst="leftArrowCallout">
            <a:avLst>
              <a:gd name="adj1" fmla="val 12558"/>
              <a:gd name="adj2" fmla="val 18779"/>
              <a:gd name="adj3" fmla="val 17224"/>
              <a:gd name="adj4" fmla="val 77540"/>
            </a:avLst>
          </a:prstGeom>
          <a:solidFill>
            <a:srgbClr val="92D050"/>
          </a:solidFill>
          <a:ln w="25400" cap="flat" cmpd="sng" algn="ctr">
            <a:solidFill>
              <a:srgbClr val="92D050"/>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2060"/>
                </a:solidFill>
                <a:effectLst/>
                <a:uLnTx/>
                <a:uFillTx/>
                <a:latin typeface="Myriad Web Pro"/>
                <a:ea typeface=""/>
                <a:cs typeface=""/>
              </a:rPr>
              <a:t>Surface sample</a:t>
            </a:r>
          </a:p>
        </p:txBody>
      </p:sp>
      <p:sp>
        <p:nvSpPr>
          <p:cNvPr id="106" name="Down Arrow Callout 105"/>
          <p:cNvSpPr/>
          <p:nvPr/>
        </p:nvSpPr>
        <p:spPr>
          <a:xfrm>
            <a:off x="5973266" y="3030786"/>
            <a:ext cx="1071448" cy="646928"/>
          </a:xfrm>
          <a:prstGeom prst="downArrowCallout">
            <a:avLst>
              <a:gd name="adj1" fmla="val 10362"/>
              <a:gd name="adj2" fmla="val 17681"/>
              <a:gd name="adj3" fmla="val 14022"/>
              <a:gd name="adj4" fmla="val 64977"/>
            </a:avLst>
          </a:prstGeom>
          <a:solidFill>
            <a:srgbClr val="FFC000"/>
          </a:solidFill>
          <a:ln w="25400" cap="flat" cmpd="sng" algn="ctr">
            <a:solidFill>
              <a:srgbClr val="FFC000"/>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2060"/>
                </a:solidFill>
                <a:effectLst/>
                <a:uLnTx/>
                <a:uFillTx/>
                <a:latin typeface="Myriad Web Pro"/>
                <a:ea typeface=""/>
                <a:cs typeface=""/>
              </a:rPr>
              <a:t>Air sample</a:t>
            </a:r>
          </a:p>
        </p:txBody>
      </p:sp>
      <p:sp>
        <p:nvSpPr>
          <p:cNvPr id="108" name="Down Arrow Callout 107"/>
          <p:cNvSpPr/>
          <p:nvPr/>
        </p:nvSpPr>
        <p:spPr>
          <a:xfrm>
            <a:off x="6783544" y="2894533"/>
            <a:ext cx="1071448" cy="646928"/>
          </a:xfrm>
          <a:prstGeom prst="downArrowCallout">
            <a:avLst>
              <a:gd name="adj1" fmla="val 10362"/>
              <a:gd name="adj2" fmla="val 17681"/>
              <a:gd name="adj3" fmla="val 14022"/>
              <a:gd name="adj4" fmla="val 64977"/>
            </a:avLst>
          </a:prstGeom>
          <a:solidFill>
            <a:srgbClr val="00B0F0"/>
          </a:solidFill>
          <a:ln w="25400" cap="flat" cmpd="sng" algn="ctr">
            <a:solidFill>
              <a:srgbClr val="4983F2"/>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Myriad Web Pro"/>
                <a:ea typeface=""/>
                <a:cs typeface=""/>
              </a:rPr>
              <a:t>Water sample</a:t>
            </a:r>
          </a:p>
        </p:txBody>
      </p:sp>
      <p:sp>
        <p:nvSpPr>
          <p:cNvPr id="107" name="Down Arrow Callout 106"/>
          <p:cNvSpPr/>
          <p:nvPr/>
        </p:nvSpPr>
        <p:spPr>
          <a:xfrm>
            <a:off x="7601572" y="1298297"/>
            <a:ext cx="1071448" cy="646928"/>
          </a:xfrm>
          <a:prstGeom prst="downArrowCallout">
            <a:avLst>
              <a:gd name="adj1" fmla="val 10362"/>
              <a:gd name="adj2" fmla="val 17681"/>
              <a:gd name="adj3" fmla="val 14022"/>
              <a:gd name="adj4" fmla="val 64977"/>
            </a:avLst>
          </a:prstGeom>
          <a:solidFill>
            <a:srgbClr val="00B0F0"/>
          </a:solidFill>
          <a:ln w="25400" cap="flat" cmpd="sng" algn="ctr">
            <a:solidFill>
              <a:srgbClr val="4983F2"/>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Myriad Web Pro"/>
                <a:ea typeface=""/>
                <a:cs typeface=""/>
              </a:rPr>
              <a:t>Water sample</a:t>
            </a:r>
          </a:p>
        </p:txBody>
      </p:sp>
      <p:sp>
        <p:nvSpPr>
          <p:cNvPr id="111" name="Down Arrow Callout 110"/>
          <p:cNvSpPr/>
          <p:nvPr/>
        </p:nvSpPr>
        <p:spPr>
          <a:xfrm>
            <a:off x="4648199" y="1298297"/>
            <a:ext cx="1071448" cy="646928"/>
          </a:xfrm>
          <a:prstGeom prst="downArrowCallout">
            <a:avLst>
              <a:gd name="adj1" fmla="val 10362"/>
              <a:gd name="adj2" fmla="val 17681"/>
              <a:gd name="adj3" fmla="val 14022"/>
              <a:gd name="adj4" fmla="val 64977"/>
            </a:avLst>
          </a:prstGeom>
          <a:solidFill>
            <a:srgbClr val="00B0F0"/>
          </a:solidFill>
          <a:ln w="25400" cap="flat" cmpd="sng" algn="ctr">
            <a:solidFill>
              <a:srgbClr val="4983F2"/>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Myriad Web Pro"/>
                <a:ea typeface=""/>
                <a:cs typeface=""/>
              </a:rPr>
              <a:t>Water sample</a:t>
            </a:r>
          </a:p>
        </p:txBody>
      </p:sp>
      <p:sp>
        <p:nvSpPr>
          <p:cNvPr id="9" name="Rectangle 8"/>
          <p:cNvSpPr/>
          <p:nvPr/>
        </p:nvSpPr>
        <p:spPr>
          <a:xfrm>
            <a:off x="4343400" y="1219200"/>
            <a:ext cx="4427369" cy="563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Operating Room Schematic</a:t>
            </a:r>
            <a:endParaRPr lang="en-US" dirty="0"/>
          </a:p>
        </p:txBody>
      </p:sp>
      <p:sp>
        <p:nvSpPr>
          <p:cNvPr id="91" name="Rounded Rectangle 90"/>
          <p:cNvSpPr/>
          <p:nvPr/>
        </p:nvSpPr>
        <p:spPr>
          <a:xfrm>
            <a:off x="4669362" y="1975026"/>
            <a:ext cx="1060803" cy="536756"/>
          </a:xfrm>
          <a:prstGeom prst="roundRect">
            <a:avLst/>
          </a:prstGeom>
          <a:solidFill>
            <a:srgbClr val="FFFFFF"/>
          </a:solidFill>
          <a:ln w="25400" cap="flat" cmpd="sng" algn="ctr">
            <a:solidFill>
              <a:srgbClr val="9A3B26"/>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2" name="Rectangle 91"/>
          <p:cNvSpPr/>
          <p:nvPr/>
        </p:nvSpPr>
        <p:spPr>
          <a:xfrm>
            <a:off x="4648200" y="2610991"/>
            <a:ext cx="3899140" cy="4045733"/>
          </a:xfrm>
          <a:prstGeom prst="rect">
            <a:avLst/>
          </a:prstGeom>
          <a:solidFill>
            <a:srgbClr val="FFFFFF"/>
          </a:solidFill>
          <a:ln w="25400" cap="flat" cmpd="sng" algn="ctr">
            <a:solidFill>
              <a:srgbClr val="4983F2">
                <a:shade val="50000"/>
              </a:srgbClr>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3" name="Rounded Rectangle 92"/>
          <p:cNvSpPr/>
          <p:nvPr/>
        </p:nvSpPr>
        <p:spPr>
          <a:xfrm>
            <a:off x="6847692" y="4242121"/>
            <a:ext cx="471577" cy="1334219"/>
          </a:xfrm>
          <a:prstGeom prst="roundRect">
            <a:avLst/>
          </a:prstGeom>
          <a:solidFill>
            <a:srgbClr val="007D57"/>
          </a:solidFill>
          <a:ln w="25400" cap="flat" cmpd="sng" algn="ctr">
            <a:solidFill>
              <a:srgbClr val="007D57"/>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4" name="Rounded Rectangle 93"/>
          <p:cNvSpPr/>
          <p:nvPr/>
        </p:nvSpPr>
        <p:spPr>
          <a:xfrm>
            <a:off x="6854600" y="3602804"/>
            <a:ext cx="471577" cy="536756"/>
          </a:xfrm>
          <a:prstGeom prst="roundRect">
            <a:avLst/>
          </a:prstGeom>
          <a:solidFill>
            <a:srgbClr val="9A3B26"/>
          </a:solidFill>
          <a:ln w="25400" cap="flat" cmpd="sng" algn="ctr">
            <a:solidFill>
              <a:srgbClr val="9A3B26"/>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5" name="Rectangle 94"/>
          <p:cNvSpPr/>
          <p:nvPr/>
        </p:nvSpPr>
        <p:spPr>
          <a:xfrm>
            <a:off x="5921790" y="3955774"/>
            <a:ext cx="540589" cy="1725283"/>
          </a:xfrm>
          <a:prstGeom prst="rect">
            <a:avLst/>
          </a:prstGeom>
          <a:solidFill>
            <a:srgbClr val="0F56DC">
              <a:lumMod val="75000"/>
            </a:srgbClr>
          </a:solidFill>
          <a:ln w="25400" cap="flat" cmpd="sng" algn="ctr">
            <a:solidFill>
              <a:srgbClr val="0F56DC">
                <a:lumMod val="75000"/>
              </a:srgbClr>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6" name="Rounded Rectangle 95"/>
          <p:cNvSpPr/>
          <p:nvPr/>
        </p:nvSpPr>
        <p:spPr>
          <a:xfrm>
            <a:off x="7812348" y="1966350"/>
            <a:ext cx="653865" cy="536756"/>
          </a:xfrm>
          <a:prstGeom prst="roundRect">
            <a:avLst/>
          </a:prstGeom>
          <a:solidFill>
            <a:srgbClr val="FFFFFF"/>
          </a:solidFill>
          <a:ln w="25400" cap="flat" cmpd="sng" algn="ctr">
            <a:solidFill>
              <a:srgbClr val="9A3B26"/>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7" name="Pie 96"/>
          <p:cNvSpPr/>
          <p:nvPr/>
        </p:nvSpPr>
        <p:spPr>
          <a:xfrm rot="5400000">
            <a:off x="6838633" y="2168352"/>
            <a:ext cx="858807" cy="868956"/>
          </a:xfrm>
          <a:prstGeom prst="pie">
            <a:avLst/>
          </a:prstGeom>
          <a:solidFill>
            <a:srgbClr val="FFFFFF"/>
          </a:solidFill>
          <a:ln w="25400" cap="flat" cmpd="sng" algn="ctr">
            <a:solidFill>
              <a:srgbClr val="4983F2">
                <a:shade val="50000"/>
              </a:srgbClr>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F56DC"/>
              </a:solidFill>
              <a:effectLst/>
              <a:uLnTx/>
              <a:uFillTx/>
              <a:latin typeface="Myriad Web Pro"/>
              <a:ea typeface=""/>
              <a:cs typeface=""/>
            </a:endParaRPr>
          </a:p>
        </p:txBody>
      </p:sp>
      <p:sp>
        <p:nvSpPr>
          <p:cNvPr id="98" name="TextBox 97"/>
          <p:cNvSpPr txBox="1"/>
          <p:nvPr/>
        </p:nvSpPr>
        <p:spPr>
          <a:xfrm>
            <a:off x="7753013" y="1893610"/>
            <a:ext cx="783673" cy="666977"/>
          </a:xfrm>
          <a:prstGeom prst="rect">
            <a:avLst/>
          </a:prstGeom>
          <a:noFill/>
        </p:spPr>
        <p:txBody>
          <a:bodyPr wrap="square" rtlCol="0">
            <a:spAutoFit/>
          </a:bodyPr>
          <a:lstStyle/>
          <a:p>
            <a:pPr algn="ctr" eaLnBrk="0" hangingPunct="0"/>
            <a:r>
              <a:rPr lang="en-US" sz="1867" dirty="0">
                <a:solidFill>
                  <a:srgbClr val="000000"/>
                </a:solidFill>
                <a:latin typeface="Calibri" panose="020F0502020204030204" pitchFamily="34" charset="0"/>
                <a:ea typeface=""/>
              </a:rPr>
              <a:t>Scrub sink</a:t>
            </a:r>
          </a:p>
        </p:txBody>
      </p:sp>
      <p:sp>
        <p:nvSpPr>
          <p:cNvPr id="99" name="TextBox 98"/>
          <p:cNvSpPr txBox="1"/>
          <p:nvPr/>
        </p:nvSpPr>
        <p:spPr>
          <a:xfrm>
            <a:off x="6875409" y="2258416"/>
            <a:ext cx="783673" cy="379656"/>
          </a:xfrm>
          <a:prstGeom prst="rect">
            <a:avLst/>
          </a:prstGeom>
          <a:noFill/>
        </p:spPr>
        <p:txBody>
          <a:bodyPr wrap="square" rtlCol="0">
            <a:spAutoFit/>
          </a:bodyPr>
          <a:lstStyle/>
          <a:p>
            <a:pPr eaLnBrk="0" hangingPunct="0"/>
            <a:r>
              <a:rPr lang="en-US" sz="1867" dirty="0">
                <a:solidFill>
                  <a:srgbClr val="000000"/>
                </a:solidFill>
                <a:latin typeface="Calibri" panose="020F0502020204030204" pitchFamily="34" charset="0"/>
                <a:ea typeface=""/>
              </a:rPr>
              <a:t>door</a:t>
            </a:r>
          </a:p>
        </p:txBody>
      </p:sp>
      <p:sp>
        <p:nvSpPr>
          <p:cNvPr id="100" name="TextBox 99"/>
          <p:cNvSpPr txBox="1"/>
          <p:nvPr/>
        </p:nvSpPr>
        <p:spPr>
          <a:xfrm rot="16200000">
            <a:off x="5593529" y="4479681"/>
            <a:ext cx="1177105" cy="379656"/>
          </a:xfrm>
          <a:prstGeom prst="rect">
            <a:avLst/>
          </a:prstGeom>
          <a:noFill/>
        </p:spPr>
        <p:txBody>
          <a:bodyPr wrap="square" rtlCol="0">
            <a:spAutoFit/>
          </a:bodyPr>
          <a:lstStyle/>
          <a:p>
            <a:pPr eaLnBrk="0" hangingPunct="0"/>
            <a:r>
              <a:rPr lang="en-US" sz="1867" dirty="0">
                <a:solidFill>
                  <a:srgbClr val="FFFFFF"/>
                </a:solidFill>
                <a:latin typeface="Calibri" panose="020F0502020204030204" pitchFamily="34" charset="0"/>
                <a:ea typeface=""/>
              </a:rPr>
              <a:t>patient</a:t>
            </a:r>
          </a:p>
        </p:txBody>
      </p:sp>
      <p:sp>
        <p:nvSpPr>
          <p:cNvPr id="101" name="TextBox 100"/>
          <p:cNvSpPr txBox="1"/>
          <p:nvPr/>
        </p:nvSpPr>
        <p:spPr>
          <a:xfrm rot="16200000">
            <a:off x="6439759" y="4615495"/>
            <a:ext cx="1322985" cy="379656"/>
          </a:xfrm>
          <a:prstGeom prst="rect">
            <a:avLst/>
          </a:prstGeom>
          <a:noFill/>
        </p:spPr>
        <p:txBody>
          <a:bodyPr wrap="square" rtlCol="0">
            <a:spAutoFit/>
          </a:bodyPr>
          <a:lstStyle/>
          <a:p>
            <a:pPr eaLnBrk="0" hangingPunct="0"/>
            <a:r>
              <a:rPr lang="en-US" sz="1867" dirty="0" smtClean="0">
                <a:solidFill>
                  <a:srgbClr val="FFFFFF"/>
                </a:solidFill>
                <a:latin typeface="Calibri" panose="020F0502020204030204" pitchFamily="34" charset="0"/>
                <a:ea typeface=""/>
              </a:rPr>
              <a:t>CPB Device</a:t>
            </a:r>
          </a:p>
        </p:txBody>
      </p:sp>
      <p:cxnSp>
        <p:nvCxnSpPr>
          <p:cNvPr id="102" name="Straight Arrow Connector 101"/>
          <p:cNvCxnSpPr/>
          <p:nvPr/>
        </p:nvCxnSpPr>
        <p:spPr>
          <a:xfrm flipH="1">
            <a:off x="6533688" y="4004082"/>
            <a:ext cx="1022051" cy="0"/>
          </a:xfrm>
          <a:prstGeom prst="straightConnector1">
            <a:avLst/>
          </a:prstGeom>
          <a:noFill/>
          <a:ln w="28575" cap="flat" cmpd="sng" algn="ctr">
            <a:solidFill>
              <a:srgbClr val="9A3B26"/>
            </a:solidFill>
            <a:prstDash val="solid"/>
            <a:tailEnd type="triangle"/>
          </a:ln>
          <a:effectLst/>
        </p:spPr>
      </p:cxnSp>
      <p:cxnSp>
        <p:nvCxnSpPr>
          <p:cNvPr id="103" name="Straight Arrow Connector 102"/>
          <p:cNvCxnSpPr/>
          <p:nvPr/>
        </p:nvCxnSpPr>
        <p:spPr>
          <a:xfrm flipH="1">
            <a:off x="6533688" y="3760242"/>
            <a:ext cx="1022051" cy="0"/>
          </a:xfrm>
          <a:prstGeom prst="straightConnector1">
            <a:avLst/>
          </a:prstGeom>
          <a:noFill/>
          <a:ln w="28575" cap="flat" cmpd="sng" algn="ctr">
            <a:solidFill>
              <a:srgbClr val="9A3B26"/>
            </a:solidFill>
            <a:prstDash val="solid"/>
            <a:tailEnd type="triangle"/>
          </a:ln>
          <a:effectLst/>
        </p:spPr>
      </p:cxnSp>
      <p:cxnSp>
        <p:nvCxnSpPr>
          <p:cNvPr id="104" name="Straight Arrow Connector 103"/>
          <p:cNvCxnSpPr/>
          <p:nvPr/>
        </p:nvCxnSpPr>
        <p:spPr>
          <a:xfrm flipH="1">
            <a:off x="6533688" y="3882162"/>
            <a:ext cx="1022051" cy="0"/>
          </a:xfrm>
          <a:prstGeom prst="straightConnector1">
            <a:avLst/>
          </a:prstGeom>
          <a:noFill/>
          <a:ln w="28575" cap="flat" cmpd="sng" algn="ctr">
            <a:solidFill>
              <a:srgbClr val="9A3B26"/>
            </a:solidFill>
            <a:prstDash val="solid"/>
            <a:tailEnd type="triangle"/>
          </a:ln>
          <a:effectLst/>
        </p:spPr>
      </p:cxnSp>
      <p:sp>
        <p:nvSpPr>
          <p:cNvPr id="105" name="TextBox 104"/>
          <p:cNvSpPr txBox="1"/>
          <p:nvPr/>
        </p:nvSpPr>
        <p:spPr>
          <a:xfrm rot="16200000">
            <a:off x="6512699" y="3435153"/>
            <a:ext cx="1177105" cy="379656"/>
          </a:xfrm>
          <a:prstGeom prst="rect">
            <a:avLst/>
          </a:prstGeom>
          <a:noFill/>
        </p:spPr>
        <p:txBody>
          <a:bodyPr wrap="square" rtlCol="0">
            <a:spAutoFit/>
          </a:bodyPr>
          <a:lstStyle/>
          <a:p>
            <a:pPr eaLnBrk="0" hangingPunct="0"/>
            <a:r>
              <a:rPr lang="en-US" sz="1867" dirty="0">
                <a:solidFill>
                  <a:srgbClr val="FFFFFF"/>
                </a:solidFill>
                <a:latin typeface="Calibri" panose="020F0502020204030204" pitchFamily="34" charset="0"/>
                <a:ea typeface=""/>
              </a:rPr>
              <a:t>HCU</a:t>
            </a:r>
          </a:p>
        </p:txBody>
      </p:sp>
      <p:sp>
        <p:nvSpPr>
          <p:cNvPr id="110" name="TextBox 109"/>
          <p:cNvSpPr txBox="1"/>
          <p:nvPr/>
        </p:nvSpPr>
        <p:spPr>
          <a:xfrm>
            <a:off x="4648199" y="1896862"/>
            <a:ext cx="1136333" cy="666977"/>
          </a:xfrm>
          <a:prstGeom prst="rect">
            <a:avLst/>
          </a:prstGeom>
          <a:noFill/>
        </p:spPr>
        <p:txBody>
          <a:bodyPr wrap="square" rtlCol="0">
            <a:spAutoFit/>
          </a:bodyPr>
          <a:lstStyle/>
          <a:p>
            <a:pPr algn="ctr" eaLnBrk="0" hangingPunct="0"/>
            <a:r>
              <a:rPr lang="en-US" sz="1867" dirty="0">
                <a:solidFill>
                  <a:srgbClr val="000000"/>
                </a:solidFill>
                <a:latin typeface="Calibri" panose="020F0502020204030204" pitchFamily="34" charset="0"/>
                <a:ea typeface=""/>
              </a:rPr>
              <a:t>Ice machine</a:t>
            </a:r>
          </a:p>
        </p:txBody>
      </p:sp>
      <p:sp>
        <p:nvSpPr>
          <p:cNvPr id="116" name="Rounded Rectangle 115"/>
          <p:cNvSpPr/>
          <p:nvPr/>
        </p:nvSpPr>
        <p:spPr>
          <a:xfrm>
            <a:off x="6847692" y="4242121"/>
            <a:ext cx="471577" cy="1334219"/>
          </a:xfrm>
          <a:prstGeom prst="roundRect">
            <a:avLst/>
          </a:prstGeom>
          <a:solidFill>
            <a:srgbClr val="007D57"/>
          </a:solidFill>
          <a:ln w="25400" cap="flat" cmpd="sng" algn="ctr">
            <a:solidFill>
              <a:srgbClr val="007D57"/>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117" name="TextBox 116"/>
          <p:cNvSpPr txBox="1"/>
          <p:nvPr/>
        </p:nvSpPr>
        <p:spPr>
          <a:xfrm rot="16200000">
            <a:off x="6439806" y="4688533"/>
            <a:ext cx="1322985" cy="379656"/>
          </a:xfrm>
          <a:prstGeom prst="rect">
            <a:avLst/>
          </a:prstGeom>
          <a:noFill/>
        </p:spPr>
        <p:txBody>
          <a:bodyPr wrap="square" rtlCol="0">
            <a:spAutoFit/>
          </a:bodyPr>
          <a:lstStyle/>
          <a:p>
            <a:pPr eaLnBrk="0" hangingPunct="0"/>
            <a:r>
              <a:rPr lang="en-US" sz="1867" dirty="0" smtClean="0">
                <a:solidFill>
                  <a:srgbClr val="FFFFFF"/>
                </a:solidFill>
                <a:latin typeface="Calibri" panose="020F0502020204030204" pitchFamily="34" charset="0"/>
                <a:ea typeface=""/>
              </a:rPr>
              <a:t>CPB Device</a:t>
            </a:r>
          </a:p>
        </p:txBody>
      </p:sp>
      <p:sp>
        <p:nvSpPr>
          <p:cNvPr id="119" name="TextBox 118"/>
          <p:cNvSpPr txBox="1"/>
          <p:nvPr/>
        </p:nvSpPr>
        <p:spPr>
          <a:xfrm>
            <a:off x="7162801" y="6290608"/>
            <a:ext cx="1388600" cy="379656"/>
          </a:xfrm>
          <a:prstGeom prst="rect">
            <a:avLst/>
          </a:prstGeom>
          <a:noFill/>
        </p:spPr>
        <p:txBody>
          <a:bodyPr wrap="square" rtlCol="0">
            <a:spAutoFit/>
          </a:bodyPr>
          <a:lstStyle/>
          <a:p>
            <a:pPr eaLnBrk="0" hangingPunct="0"/>
            <a:r>
              <a:rPr lang="en-US" sz="1867" smtClean="0">
                <a:solidFill>
                  <a:srgbClr val="000000"/>
                </a:solidFill>
                <a:latin typeface="Calibri" panose="020F0502020204030204" pitchFamily="34" charset="0"/>
                <a:ea typeface=""/>
              </a:rPr>
              <a:t>OR Exhaust</a:t>
            </a:r>
            <a:endParaRPr lang="en-US" sz="1867" dirty="0">
              <a:solidFill>
                <a:srgbClr val="000000"/>
              </a:solidFill>
              <a:latin typeface="Calibri" panose="020F0502020204030204" pitchFamily="34" charset="0"/>
              <a:ea typeface=""/>
            </a:endParaRPr>
          </a:p>
        </p:txBody>
      </p:sp>
      <p:sp>
        <p:nvSpPr>
          <p:cNvPr id="3" name="Slide Number Placeholder 2"/>
          <p:cNvSpPr>
            <a:spLocks noGrp="1"/>
          </p:cNvSpPr>
          <p:nvPr>
            <p:ph type="sldNum" sz="quarter" idx="12"/>
          </p:nvPr>
        </p:nvSpPr>
        <p:spPr/>
        <p:txBody>
          <a:bodyPr/>
          <a:lstStyle/>
          <a:p>
            <a:fld id="{0D81DFDE-2423-0349-A865-C78464D2C37E}" type="slidenum">
              <a:rPr lang="en-US" smtClean="0"/>
              <a:pPr/>
              <a:t>30</a:t>
            </a:fld>
            <a:endParaRPr lang="en-US"/>
          </a:p>
        </p:txBody>
      </p:sp>
    </p:spTree>
    <p:extLst>
      <p:ext uri="{BB962C8B-B14F-4D97-AF65-F5344CB8AC3E}">
        <p14:creationId xmlns:p14="http://schemas.microsoft.com/office/powerpoint/2010/main" val="19076203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Down Arrow Callout 105"/>
          <p:cNvSpPr/>
          <p:nvPr/>
        </p:nvSpPr>
        <p:spPr>
          <a:xfrm>
            <a:off x="5973266" y="3030786"/>
            <a:ext cx="1071448" cy="646928"/>
          </a:xfrm>
          <a:prstGeom prst="downArrowCallout">
            <a:avLst>
              <a:gd name="adj1" fmla="val 10362"/>
              <a:gd name="adj2" fmla="val 17681"/>
              <a:gd name="adj3" fmla="val 14022"/>
              <a:gd name="adj4" fmla="val 64977"/>
            </a:avLst>
          </a:prstGeom>
          <a:solidFill>
            <a:srgbClr val="FFC000"/>
          </a:solidFill>
          <a:ln w="25400" cap="flat" cmpd="sng" algn="ctr">
            <a:solidFill>
              <a:srgbClr val="FFC000"/>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2060"/>
                </a:solidFill>
                <a:effectLst/>
                <a:uLnTx/>
                <a:uFillTx/>
                <a:latin typeface="Myriad Web Pro"/>
                <a:ea typeface=""/>
                <a:cs typeface=""/>
              </a:rPr>
              <a:t>Air sample</a:t>
            </a:r>
          </a:p>
        </p:txBody>
      </p:sp>
      <p:sp>
        <p:nvSpPr>
          <p:cNvPr id="109" name="Left Arrow Callout 108"/>
          <p:cNvSpPr/>
          <p:nvPr/>
        </p:nvSpPr>
        <p:spPr>
          <a:xfrm>
            <a:off x="7476845" y="3639293"/>
            <a:ext cx="1293924" cy="463776"/>
          </a:xfrm>
          <a:prstGeom prst="leftArrowCallout">
            <a:avLst>
              <a:gd name="adj1" fmla="val 12558"/>
              <a:gd name="adj2" fmla="val 18779"/>
              <a:gd name="adj3" fmla="val 17224"/>
              <a:gd name="adj4" fmla="val 77540"/>
            </a:avLst>
          </a:prstGeom>
          <a:solidFill>
            <a:srgbClr val="92D050"/>
          </a:solidFill>
          <a:ln w="25400" cap="flat" cmpd="sng" algn="ctr">
            <a:solidFill>
              <a:srgbClr val="92D050"/>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2060"/>
                </a:solidFill>
                <a:effectLst/>
                <a:uLnTx/>
                <a:uFillTx/>
                <a:latin typeface="Myriad Web Pro"/>
                <a:ea typeface=""/>
                <a:cs typeface=""/>
              </a:rPr>
              <a:t>Surface sample</a:t>
            </a:r>
          </a:p>
        </p:txBody>
      </p:sp>
      <p:sp>
        <p:nvSpPr>
          <p:cNvPr id="27" name="Down Arrow Callout 26"/>
          <p:cNvSpPr/>
          <p:nvPr/>
        </p:nvSpPr>
        <p:spPr>
          <a:xfrm>
            <a:off x="7319268" y="5716957"/>
            <a:ext cx="1071448" cy="646928"/>
          </a:xfrm>
          <a:prstGeom prst="downArrowCallout">
            <a:avLst>
              <a:gd name="adj1" fmla="val 10362"/>
              <a:gd name="adj2" fmla="val 17681"/>
              <a:gd name="adj3" fmla="val 14022"/>
              <a:gd name="adj4" fmla="val 64977"/>
            </a:avLst>
          </a:prstGeom>
          <a:solidFill>
            <a:srgbClr val="FFC000"/>
          </a:solidFill>
          <a:ln w="25400" cap="flat" cmpd="sng" algn="ctr">
            <a:solidFill>
              <a:srgbClr val="FFC000"/>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2060"/>
                </a:solidFill>
                <a:effectLst/>
                <a:uLnTx/>
                <a:uFillTx/>
                <a:latin typeface="Myriad Web Pro"/>
                <a:ea typeface=""/>
                <a:cs typeface=""/>
              </a:rPr>
              <a:t>Air sample</a:t>
            </a:r>
          </a:p>
        </p:txBody>
      </p:sp>
      <p:sp>
        <p:nvSpPr>
          <p:cNvPr id="30" name="Rectangle 29"/>
          <p:cNvSpPr/>
          <p:nvPr/>
        </p:nvSpPr>
        <p:spPr>
          <a:xfrm>
            <a:off x="4343400" y="1219200"/>
            <a:ext cx="4427369" cy="563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4648199" y="2638072"/>
            <a:ext cx="3899140" cy="4045733"/>
          </a:xfrm>
          <a:prstGeom prst="rect">
            <a:avLst/>
          </a:prstGeom>
          <a:solidFill>
            <a:srgbClr val="FFFFFF"/>
          </a:solidFill>
          <a:ln w="25400" cap="flat" cmpd="sng" algn="ctr">
            <a:solidFill>
              <a:srgbClr val="4983F2">
                <a:shade val="50000"/>
              </a:srgbClr>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2" name="Title 1"/>
          <p:cNvSpPr>
            <a:spLocks noGrp="1"/>
          </p:cNvSpPr>
          <p:nvPr>
            <p:ph type="title"/>
          </p:nvPr>
        </p:nvSpPr>
        <p:spPr/>
        <p:txBody>
          <a:bodyPr/>
          <a:lstStyle/>
          <a:p>
            <a:r>
              <a:rPr lang="en-US" dirty="0" smtClean="0"/>
              <a:t>Water Samples</a:t>
            </a:r>
            <a:endParaRPr lang="en-US" dirty="0"/>
          </a:p>
        </p:txBody>
      </p:sp>
      <p:sp>
        <p:nvSpPr>
          <p:cNvPr id="91" name="Rounded Rectangle 90"/>
          <p:cNvSpPr/>
          <p:nvPr/>
        </p:nvSpPr>
        <p:spPr>
          <a:xfrm>
            <a:off x="4669362" y="1975026"/>
            <a:ext cx="1060803" cy="536756"/>
          </a:xfrm>
          <a:prstGeom prst="roundRect">
            <a:avLst/>
          </a:prstGeom>
          <a:solidFill>
            <a:srgbClr val="FFFFFF"/>
          </a:solidFill>
          <a:ln w="25400" cap="flat" cmpd="sng" algn="ctr">
            <a:solidFill>
              <a:srgbClr val="9A3B26"/>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3" name="Rounded Rectangle 92"/>
          <p:cNvSpPr/>
          <p:nvPr/>
        </p:nvSpPr>
        <p:spPr>
          <a:xfrm>
            <a:off x="6847692" y="4242121"/>
            <a:ext cx="471577" cy="1334219"/>
          </a:xfrm>
          <a:prstGeom prst="roundRect">
            <a:avLst/>
          </a:prstGeom>
          <a:solidFill>
            <a:srgbClr val="007D57"/>
          </a:solidFill>
          <a:ln w="25400" cap="flat" cmpd="sng" algn="ctr">
            <a:solidFill>
              <a:srgbClr val="007D57"/>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4" name="Rounded Rectangle 93"/>
          <p:cNvSpPr/>
          <p:nvPr/>
        </p:nvSpPr>
        <p:spPr>
          <a:xfrm>
            <a:off x="6854600" y="3602804"/>
            <a:ext cx="471577" cy="536756"/>
          </a:xfrm>
          <a:prstGeom prst="roundRect">
            <a:avLst/>
          </a:prstGeom>
          <a:solidFill>
            <a:srgbClr val="9A3B26"/>
          </a:solidFill>
          <a:ln w="25400" cap="flat" cmpd="sng" algn="ctr">
            <a:solidFill>
              <a:srgbClr val="9A3B26"/>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5" name="Rectangle 94"/>
          <p:cNvSpPr/>
          <p:nvPr/>
        </p:nvSpPr>
        <p:spPr>
          <a:xfrm>
            <a:off x="5921790" y="3955774"/>
            <a:ext cx="540589" cy="1725283"/>
          </a:xfrm>
          <a:prstGeom prst="rect">
            <a:avLst/>
          </a:prstGeom>
          <a:solidFill>
            <a:srgbClr val="0F56DC">
              <a:lumMod val="75000"/>
            </a:srgbClr>
          </a:solidFill>
          <a:ln w="25400" cap="flat" cmpd="sng" algn="ctr">
            <a:solidFill>
              <a:srgbClr val="0F56DC">
                <a:lumMod val="75000"/>
              </a:srgbClr>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6" name="Rounded Rectangle 95"/>
          <p:cNvSpPr/>
          <p:nvPr/>
        </p:nvSpPr>
        <p:spPr>
          <a:xfrm>
            <a:off x="7812348" y="1966350"/>
            <a:ext cx="653865" cy="536756"/>
          </a:xfrm>
          <a:prstGeom prst="roundRect">
            <a:avLst/>
          </a:prstGeom>
          <a:solidFill>
            <a:srgbClr val="FFFFFF"/>
          </a:solidFill>
          <a:ln w="25400" cap="flat" cmpd="sng" algn="ctr">
            <a:solidFill>
              <a:srgbClr val="9A3B26"/>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7" name="Pie 96"/>
          <p:cNvSpPr/>
          <p:nvPr/>
        </p:nvSpPr>
        <p:spPr>
          <a:xfrm rot="5400000">
            <a:off x="6838633" y="2168352"/>
            <a:ext cx="858807" cy="868956"/>
          </a:xfrm>
          <a:prstGeom prst="pie">
            <a:avLst/>
          </a:prstGeom>
          <a:solidFill>
            <a:srgbClr val="FFFFFF"/>
          </a:solidFill>
          <a:ln w="25400" cap="flat" cmpd="sng" algn="ctr">
            <a:solidFill>
              <a:srgbClr val="4983F2">
                <a:shade val="50000"/>
              </a:srgbClr>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F56DC"/>
              </a:solidFill>
              <a:effectLst/>
              <a:uLnTx/>
              <a:uFillTx/>
              <a:latin typeface="Myriad Web Pro"/>
              <a:ea typeface=""/>
              <a:cs typeface=""/>
            </a:endParaRPr>
          </a:p>
        </p:txBody>
      </p:sp>
      <p:sp>
        <p:nvSpPr>
          <p:cNvPr id="98" name="TextBox 97"/>
          <p:cNvSpPr txBox="1"/>
          <p:nvPr/>
        </p:nvSpPr>
        <p:spPr>
          <a:xfrm>
            <a:off x="7753013" y="1893610"/>
            <a:ext cx="783673" cy="666977"/>
          </a:xfrm>
          <a:prstGeom prst="rect">
            <a:avLst/>
          </a:prstGeom>
          <a:noFill/>
        </p:spPr>
        <p:txBody>
          <a:bodyPr wrap="square" rtlCol="0">
            <a:spAutoFit/>
          </a:bodyPr>
          <a:lstStyle/>
          <a:p>
            <a:pPr algn="ctr" eaLnBrk="0" hangingPunct="0"/>
            <a:r>
              <a:rPr lang="en-US" sz="1867" dirty="0">
                <a:solidFill>
                  <a:srgbClr val="000000"/>
                </a:solidFill>
                <a:latin typeface="Calibri" panose="020F0502020204030204" pitchFamily="34" charset="0"/>
                <a:ea typeface=""/>
              </a:rPr>
              <a:t>Scrub sink</a:t>
            </a:r>
          </a:p>
        </p:txBody>
      </p:sp>
      <p:sp>
        <p:nvSpPr>
          <p:cNvPr id="99" name="TextBox 98"/>
          <p:cNvSpPr txBox="1"/>
          <p:nvPr/>
        </p:nvSpPr>
        <p:spPr>
          <a:xfrm>
            <a:off x="6875409" y="2258416"/>
            <a:ext cx="783673" cy="379656"/>
          </a:xfrm>
          <a:prstGeom prst="rect">
            <a:avLst/>
          </a:prstGeom>
          <a:noFill/>
        </p:spPr>
        <p:txBody>
          <a:bodyPr wrap="square" rtlCol="0">
            <a:spAutoFit/>
          </a:bodyPr>
          <a:lstStyle/>
          <a:p>
            <a:pPr eaLnBrk="0" hangingPunct="0"/>
            <a:r>
              <a:rPr lang="en-US" sz="1867" dirty="0">
                <a:solidFill>
                  <a:srgbClr val="000000"/>
                </a:solidFill>
                <a:latin typeface="Calibri" panose="020F0502020204030204" pitchFamily="34" charset="0"/>
                <a:ea typeface=""/>
              </a:rPr>
              <a:t>door</a:t>
            </a:r>
          </a:p>
        </p:txBody>
      </p:sp>
      <p:sp>
        <p:nvSpPr>
          <p:cNvPr id="100" name="TextBox 99"/>
          <p:cNvSpPr txBox="1"/>
          <p:nvPr/>
        </p:nvSpPr>
        <p:spPr>
          <a:xfrm rot="16200000">
            <a:off x="5593529" y="4479681"/>
            <a:ext cx="1177105" cy="379656"/>
          </a:xfrm>
          <a:prstGeom prst="rect">
            <a:avLst/>
          </a:prstGeom>
          <a:noFill/>
        </p:spPr>
        <p:txBody>
          <a:bodyPr wrap="square" rtlCol="0">
            <a:spAutoFit/>
          </a:bodyPr>
          <a:lstStyle/>
          <a:p>
            <a:pPr eaLnBrk="0" hangingPunct="0"/>
            <a:r>
              <a:rPr lang="en-US" sz="1867" dirty="0">
                <a:solidFill>
                  <a:srgbClr val="FFFFFF"/>
                </a:solidFill>
                <a:latin typeface="Calibri" panose="020F0502020204030204" pitchFamily="34" charset="0"/>
                <a:ea typeface=""/>
              </a:rPr>
              <a:t>patient</a:t>
            </a:r>
          </a:p>
        </p:txBody>
      </p:sp>
      <p:cxnSp>
        <p:nvCxnSpPr>
          <p:cNvPr id="102" name="Straight Arrow Connector 101"/>
          <p:cNvCxnSpPr/>
          <p:nvPr/>
        </p:nvCxnSpPr>
        <p:spPr>
          <a:xfrm flipH="1">
            <a:off x="6533688" y="4004082"/>
            <a:ext cx="1022051" cy="0"/>
          </a:xfrm>
          <a:prstGeom prst="straightConnector1">
            <a:avLst/>
          </a:prstGeom>
          <a:noFill/>
          <a:ln w="28575" cap="flat" cmpd="sng" algn="ctr">
            <a:solidFill>
              <a:srgbClr val="9A3B26"/>
            </a:solidFill>
            <a:prstDash val="solid"/>
            <a:tailEnd type="triangle"/>
          </a:ln>
          <a:effectLst/>
        </p:spPr>
      </p:cxnSp>
      <p:cxnSp>
        <p:nvCxnSpPr>
          <p:cNvPr id="103" name="Straight Arrow Connector 102"/>
          <p:cNvCxnSpPr/>
          <p:nvPr/>
        </p:nvCxnSpPr>
        <p:spPr>
          <a:xfrm flipH="1">
            <a:off x="6533688" y="3760242"/>
            <a:ext cx="1022051" cy="0"/>
          </a:xfrm>
          <a:prstGeom prst="straightConnector1">
            <a:avLst/>
          </a:prstGeom>
          <a:noFill/>
          <a:ln w="28575" cap="flat" cmpd="sng" algn="ctr">
            <a:solidFill>
              <a:srgbClr val="9A3B26"/>
            </a:solidFill>
            <a:prstDash val="solid"/>
            <a:tailEnd type="triangle"/>
          </a:ln>
          <a:effectLst/>
        </p:spPr>
      </p:cxnSp>
      <p:cxnSp>
        <p:nvCxnSpPr>
          <p:cNvPr id="104" name="Straight Arrow Connector 103"/>
          <p:cNvCxnSpPr/>
          <p:nvPr/>
        </p:nvCxnSpPr>
        <p:spPr>
          <a:xfrm flipH="1">
            <a:off x="6533688" y="3882162"/>
            <a:ext cx="1022051" cy="0"/>
          </a:xfrm>
          <a:prstGeom prst="straightConnector1">
            <a:avLst/>
          </a:prstGeom>
          <a:noFill/>
          <a:ln w="28575" cap="flat" cmpd="sng" algn="ctr">
            <a:solidFill>
              <a:srgbClr val="9A3B26"/>
            </a:solidFill>
            <a:prstDash val="solid"/>
            <a:tailEnd type="triangle"/>
          </a:ln>
          <a:effectLst/>
        </p:spPr>
      </p:cxnSp>
      <p:sp>
        <p:nvSpPr>
          <p:cNvPr id="105" name="TextBox 104"/>
          <p:cNvSpPr txBox="1"/>
          <p:nvPr/>
        </p:nvSpPr>
        <p:spPr>
          <a:xfrm rot="16200000">
            <a:off x="6512699" y="3435153"/>
            <a:ext cx="1177105" cy="379656"/>
          </a:xfrm>
          <a:prstGeom prst="rect">
            <a:avLst/>
          </a:prstGeom>
          <a:noFill/>
        </p:spPr>
        <p:txBody>
          <a:bodyPr wrap="square" rtlCol="0">
            <a:spAutoFit/>
          </a:bodyPr>
          <a:lstStyle/>
          <a:p>
            <a:pPr eaLnBrk="0" hangingPunct="0"/>
            <a:r>
              <a:rPr lang="en-US" sz="1867" dirty="0">
                <a:solidFill>
                  <a:srgbClr val="FFFFFF"/>
                </a:solidFill>
                <a:latin typeface="Calibri" panose="020F0502020204030204" pitchFamily="34" charset="0"/>
                <a:ea typeface=""/>
              </a:rPr>
              <a:t>HCU</a:t>
            </a:r>
          </a:p>
        </p:txBody>
      </p:sp>
      <p:sp>
        <p:nvSpPr>
          <p:cNvPr id="107" name="Down Arrow Callout 106"/>
          <p:cNvSpPr/>
          <p:nvPr/>
        </p:nvSpPr>
        <p:spPr>
          <a:xfrm>
            <a:off x="7601572" y="1298297"/>
            <a:ext cx="1071448" cy="646928"/>
          </a:xfrm>
          <a:prstGeom prst="downArrowCallout">
            <a:avLst>
              <a:gd name="adj1" fmla="val 10362"/>
              <a:gd name="adj2" fmla="val 17681"/>
              <a:gd name="adj3" fmla="val 14022"/>
              <a:gd name="adj4" fmla="val 64977"/>
            </a:avLst>
          </a:prstGeom>
          <a:solidFill>
            <a:srgbClr val="00B0F0"/>
          </a:solidFill>
          <a:ln w="25400" cap="flat" cmpd="sng" algn="ctr">
            <a:solidFill>
              <a:srgbClr val="4983F2"/>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Myriad Web Pro"/>
                <a:ea typeface=""/>
                <a:cs typeface=""/>
              </a:rPr>
              <a:t>Water sample</a:t>
            </a:r>
          </a:p>
        </p:txBody>
      </p:sp>
      <p:sp>
        <p:nvSpPr>
          <p:cNvPr id="108" name="Down Arrow Callout 107"/>
          <p:cNvSpPr/>
          <p:nvPr/>
        </p:nvSpPr>
        <p:spPr>
          <a:xfrm>
            <a:off x="6783544" y="2894533"/>
            <a:ext cx="1071448" cy="646928"/>
          </a:xfrm>
          <a:prstGeom prst="downArrowCallout">
            <a:avLst>
              <a:gd name="adj1" fmla="val 10362"/>
              <a:gd name="adj2" fmla="val 17681"/>
              <a:gd name="adj3" fmla="val 14022"/>
              <a:gd name="adj4" fmla="val 64977"/>
            </a:avLst>
          </a:prstGeom>
          <a:solidFill>
            <a:srgbClr val="00B0F0"/>
          </a:solidFill>
          <a:ln w="25400" cap="flat" cmpd="sng" algn="ctr">
            <a:solidFill>
              <a:srgbClr val="4983F2"/>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Myriad Web Pro"/>
                <a:ea typeface=""/>
                <a:cs typeface=""/>
              </a:rPr>
              <a:t>Water sample</a:t>
            </a:r>
          </a:p>
        </p:txBody>
      </p:sp>
      <p:sp>
        <p:nvSpPr>
          <p:cNvPr id="110" name="TextBox 109"/>
          <p:cNvSpPr txBox="1"/>
          <p:nvPr/>
        </p:nvSpPr>
        <p:spPr>
          <a:xfrm>
            <a:off x="4648199" y="1896862"/>
            <a:ext cx="1136333" cy="666977"/>
          </a:xfrm>
          <a:prstGeom prst="rect">
            <a:avLst/>
          </a:prstGeom>
          <a:noFill/>
        </p:spPr>
        <p:txBody>
          <a:bodyPr wrap="square" rtlCol="0">
            <a:spAutoFit/>
          </a:bodyPr>
          <a:lstStyle/>
          <a:p>
            <a:pPr algn="ctr" eaLnBrk="0" hangingPunct="0"/>
            <a:r>
              <a:rPr lang="en-US" sz="1867" dirty="0">
                <a:solidFill>
                  <a:srgbClr val="000000"/>
                </a:solidFill>
                <a:latin typeface="Calibri" panose="020F0502020204030204" pitchFamily="34" charset="0"/>
                <a:ea typeface=""/>
              </a:rPr>
              <a:t>Ice machine</a:t>
            </a:r>
          </a:p>
        </p:txBody>
      </p:sp>
      <p:sp>
        <p:nvSpPr>
          <p:cNvPr id="111" name="Down Arrow Callout 110"/>
          <p:cNvSpPr/>
          <p:nvPr/>
        </p:nvSpPr>
        <p:spPr>
          <a:xfrm>
            <a:off x="4648199" y="1298297"/>
            <a:ext cx="1071448" cy="646928"/>
          </a:xfrm>
          <a:prstGeom prst="downArrowCallout">
            <a:avLst>
              <a:gd name="adj1" fmla="val 10362"/>
              <a:gd name="adj2" fmla="val 17681"/>
              <a:gd name="adj3" fmla="val 14022"/>
              <a:gd name="adj4" fmla="val 64977"/>
            </a:avLst>
          </a:prstGeom>
          <a:solidFill>
            <a:srgbClr val="00B0F0"/>
          </a:solidFill>
          <a:ln w="25400" cap="flat" cmpd="sng" algn="ctr">
            <a:solidFill>
              <a:srgbClr val="4983F2"/>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Myriad Web Pro"/>
                <a:ea typeface=""/>
                <a:cs typeface=""/>
              </a:rPr>
              <a:t>Water sample</a:t>
            </a:r>
          </a:p>
        </p:txBody>
      </p:sp>
      <p:sp>
        <p:nvSpPr>
          <p:cNvPr id="26" name="TextBox 25"/>
          <p:cNvSpPr txBox="1"/>
          <p:nvPr/>
        </p:nvSpPr>
        <p:spPr>
          <a:xfrm rot="16200000">
            <a:off x="6439806" y="4688533"/>
            <a:ext cx="1322985" cy="379656"/>
          </a:xfrm>
          <a:prstGeom prst="rect">
            <a:avLst/>
          </a:prstGeom>
          <a:noFill/>
        </p:spPr>
        <p:txBody>
          <a:bodyPr wrap="square" rtlCol="0">
            <a:spAutoFit/>
          </a:bodyPr>
          <a:lstStyle/>
          <a:p>
            <a:pPr eaLnBrk="0" hangingPunct="0"/>
            <a:r>
              <a:rPr lang="en-US" sz="1867" dirty="0" smtClean="0">
                <a:solidFill>
                  <a:srgbClr val="FFFFFF"/>
                </a:solidFill>
                <a:latin typeface="Calibri" panose="020F0502020204030204" pitchFamily="34" charset="0"/>
                <a:ea typeface=""/>
              </a:rPr>
              <a:t>CPB Device</a:t>
            </a:r>
          </a:p>
        </p:txBody>
      </p:sp>
      <p:sp>
        <p:nvSpPr>
          <p:cNvPr id="29" name="TextBox 28"/>
          <p:cNvSpPr txBox="1"/>
          <p:nvPr/>
        </p:nvSpPr>
        <p:spPr>
          <a:xfrm>
            <a:off x="7162801" y="6290608"/>
            <a:ext cx="1388600" cy="379656"/>
          </a:xfrm>
          <a:prstGeom prst="rect">
            <a:avLst/>
          </a:prstGeom>
          <a:noFill/>
        </p:spPr>
        <p:txBody>
          <a:bodyPr wrap="square" rtlCol="0">
            <a:spAutoFit/>
          </a:bodyPr>
          <a:lstStyle/>
          <a:p>
            <a:pPr eaLnBrk="0" hangingPunct="0"/>
            <a:r>
              <a:rPr lang="en-US" sz="1867" smtClean="0">
                <a:solidFill>
                  <a:srgbClr val="000000"/>
                </a:solidFill>
                <a:latin typeface="Calibri" panose="020F0502020204030204" pitchFamily="34" charset="0"/>
                <a:ea typeface=""/>
              </a:rPr>
              <a:t>OR Exhaust</a:t>
            </a:r>
            <a:endParaRPr lang="en-US" sz="1867" dirty="0">
              <a:solidFill>
                <a:srgbClr val="000000"/>
              </a:solidFill>
              <a:latin typeface="Calibri" panose="020F0502020204030204" pitchFamily="34" charset="0"/>
              <a:ea typeface=""/>
            </a:endParaRPr>
          </a:p>
        </p:txBody>
      </p:sp>
      <p:sp>
        <p:nvSpPr>
          <p:cNvPr id="3" name="Slide Number Placeholder 2"/>
          <p:cNvSpPr>
            <a:spLocks noGrp="1"/>
          </p:cNvSpPr>
          <p:nvPr>
            <p:ph type="sldNum" sz="quarter" idx="12"/>
          </p:nvPr>
        </p:nvSpPr>
        <p:spPr/>
        <p:txBody>
          <a:bodyPr/>
          <a:lstStyle/>
          <a:p>
            <a:fld id="{0D81DFDE-2423-0349-A865-C78464D2C37E}" type="slidenum">
              <a:rPr lang="en-US" smtClean="0"/>
              <a:pPr/>
              <a:t>31</a:t>
            </a:fld>
            <a:endParaRPr lang="en-US"/>
          </a:p>
        </p:txBody>
      </p:sp>
    </p:spTree>
    <p:extLst>
      <p:ext uri="{BB962C8B-B14F-4D97-AF65-F5344CB8AC3E}">
        <p14:creationId xmlns:p14="http://schemas.microsoft.com/office/powerpoint/2010/main" val="5429026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Down Arrow Callout 105"/>
          <p:cNvSpPr/>
          <p:nvPr/>
        </p:nvSpPr>
        <p:spPr>
          <a:xfrm>
            <a:off x="5973266" y="3030786"/>
            <a:ext cx="1071448" cy="646928"/>
          </a:xfrm>
          <a:prstGeom prst="downArrowCallout">
            <a:avLst>
              <a:gd name="adj1" fmla="val 10362"/>
              <a:gd name="adj2" fmla="val 17681"/>
              <a:gd name="adj3" fmla="val 14022"/>
              <a:gd name="adj4" fmla="val 64977"/>
            </a:avLst>
          </a:prstGeom>
          <a:solidFill>
            <a:srgbClr val="FFC000"/>
          </a:solidFill>
          <a:ln w="25400" cap="flat" cmpd="sng" algn="ctr">
            <a:solidFill>
              <a:srgbClr val="FFC000"/>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2060"/>
                </a:solidFill>
                <a:effectLst/>
                <a:uLnTx/>
                <a:uFillTx/>
                <a:latin typeface="Myriad Web Pro"/>
                <a:ea typeface=""/>
                <a:cs typeface=""/>
              </a:rPr>
              <a:t>Air sample</a:t>
            </a:r>
          </a:p>
        </p:txBody>
      </p:sp>
      <p:sp>
        <p:nvSpPr>
          <p:cNvPr id="27" name="Down Arrow Callout 26"/>
          <p:cNvSpPr/>
          <p:nvPr/>
        </p:nvSpPr>
        <p:spPr>
          <a:xfrm>
            <a:off x="7319268" y="5716957"/>
            <a:ext cx="1071448" cy="646928"/>
          </a:xfrm>
          <a:prstGeom prst="downArrowCallout">
            <a:avLst>
              <a:gd name="adj1" fmla="val 10362"/>
              <a:gd name="adj2" fmla="val 17681"/>
              <a:gd name="adj3" fmla="val 14022"/>
              <a:gd name="adj4" fmla="val 64977"/>
            </a:avLst>
          </a:prstGeom>
          <a:solidFill>
            <a:srgbClr val="FFC000"/>
          </a:solidFill>
          <a:ln w="25400" cap="flat" cmpd="sng" algn="ctr">
            <a:solidFill>
              <a:srgbClr val="FFC000"/>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2060"/>
                </a:solidFill>
                <a:effectLst/>
                <a:uLnTx/>
                <a:uFillTx/>
                <a:latin typeface="Myriad Web Pro"/>
                <a:ea typeface=""/>
                <a:cs typeface=""/>
              </a:rPr>
              <a:t>Air sample</a:t>
            </a:r>
          </a:p>
        </p:txBody>
      </p:sp>
      <p:sp>
        <p:nvSpPr>
          <p:cNvPr id="30" name="Rectangle 29"/>
          <p:cNvSpPr/>
          <p:nvPr/>
        </p:nvSpPr>
        <p:spPr>
          <a:xfrm>
            <a:off x="4343400" y="1219200"/>
            <a:ext cx="4427369" cy="563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4648199" y="2638072"/>
            <a:ext cx="3899140" cy="4045733"/>
          </a:xfrm>
          <a:prstGeom prst="rect">
            <a:avLst/>
          </a:prstGeom>
          <a:solidFill>
            <a:srgbClr val="FFFFFF"/>
          </a:solidFill>
          <a:ln w="25400" cap="flat" cmpd="sng" algn="ctr">
            <a:solidFill>
              <a:srgbClr val="4983F2">
                <a:shade val="50000"/>
              </a:srgbClr>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2" name="Title 1"/>
          <p:cNvSpPr>
            <a:spLocks noGrp="1"/>
          </p:cNvSpPr>
          <p:nvPr>
            <p:ph type="title"/>
          </p:nvPr>
        </p:nvSpPr>
        <p:spPr/>
        <p:txBody>
          <a:bodyPr/>
          <a:lstStyle/>
          <a:p>
            <a:r>
              <a:rPr lang="en-US" dirty="0" smtClean="0"/>
              <a:t>HCU Reservoir Swab</a:t>
            </a:r>
            <a:endParaRPr lang="en-US" dirty="0"/>
          </a:p>
        </p:txBody>
      </p:sp>
      <p:sp>
        <p:nvSpPr>
          <p:cNvPr id="91" name="Rounded Rectangle 90"/>
          <p:cNvSpPr/>
          <p:nvPr/>
        </p:nvSpPr>
        <p:spPr>
          <a:xfrm>
            <a:off x="4669362" y="1975026"/>
            <a:ext cx="1060803" cy="536756"/>
          </a:xfrm>
          <a:prstGeom prst="roundRect">
            <a:avLst/>
          </a:prstGeom>
          <a:solidFill>
            <a:srgbClr val="FFFFFF"/>
          </a:solidFill>
          <a:ln w="25400" cap="flat" cmpd="sng" algn="ctr">
            <a:solidFill>
              <a:srgbClr val="9A3B26"/>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3" name="Rounded Rectangle 92"/>
          <p:cNvSpPr/>
          <p:nvPr/>
        </p:nvSpPr>
        <p:spPr>
          <a:xfrm>
            <a:off x="6847692" y="4242121"/>
            <a:ext cx="471577" cy="1334219"/>
          </a:xfrm>
          <a:prstGeom prst="roundRect">
            <a:avLst/>
          </a:prstGeom>
          <a:solidFill>
            <a:srgbClr val="007D57"/>
          </a:solidFill>
          <a:ln w="25400" cap="flat" cmpd="sng" algn="ctr">
            <a:solidFill>
              <a:srgbClr val="007D57"/>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4" name="Rounded Rectangle 93"/>
          <p:cNvSpPr/>
          <p:nvPr/>
        </p:nvSpPr>
        <p:spPr>
          <a:xfrm>
            <a:off x="6854600" y="3602804"/>
            <a:ext cx="471577" cy="536756"/>
          </a:xfrm>
          <a:prstGeom prst="roundRect">
            <a:avLst/>
          </a:prstGeom>
          <a:solidFill>
            <a:srgbClr val="9A3B26"/>
          </a:solidFill>
          <a:ln w="25400" cap="flat" cmpd="sng" algn="ctr">
            <a:solidFill>
              <a:srgbClr val="9A3B26"/>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5" name="Rectangle 94"/>
          <p:cNvSpPr/>
          <p:nvPr/>
        </p:nvSpPr>
        <p:spPr>
          <a:xfrm>
            <a:off x="5921790" y="3955774"/>
            <a:ext cx="540589" cy="1725283"/>
          </a:xfrm>
          <a:prstGeom prst="rect">
            <a:avLst/>
          </a:prstGeom>
          <a:solidFill>
            <a:srgbClr val="0F56DC">
              <a:lumMod val="75000"/>
            </a:srgbClr>
          </a:solidFill>
          <a:ln w="25400" cap="flat" cmpd="sng" algn="ctr">
            <a:solidFill>
              <a:srgbClr val="0F56DC">
                <a:lumMod val="75000"/>
              </a:srgbClr>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6" name="Rounded Rectangle 95"/>
          <p:cNvSpPr/>
          <p:nvPr/>
        </p:nvSpPr>
        <p:spPr>
          <a:xfrm>
            <a:off x="7812348" y="1966350"/>
            <a:ext cx="653865" cy="536756"/>
          </a:xfrm>
          <a:prstGeom prst="roundRect">
            <a:avLst/>
          </a:prstGeom>
          <a:solidFill>
            <a:srgbClr val="FFFFFF"/>
          </a:solidFill>
          <a:ln w="25400" cap="flat" cmpd="sng" algn="ctr">
            <a:solidFill>
              <a:srgbClr val="9A3B26"/>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7" name="Pie 96"/>
          <p:cNvSpPr/>
          <p:nvPr/>
        </p:nvSpPr>
        <p:spPr>
          <a:xfrm rot="5400000">
            <a:off x="6838633" y="2168352"/>
            <a:ext cx="858807" cy="868956"/>
          </a:xfrm>
          <a:prstGeom prst="pie">
            <a:avLst/>
          </a:prstGeom>
          <a:solidFill>
            <a:srgbClr val="FFFFFF"/>
          </a:solidFill>
          <a:ln w="25400" cap="flat" cmpd="sng" algn="ctr">
            <a:solidFill>
              <a:srgbClr val="4983F2">
                <a:shade val="50000"/>
              </a:srgbClr>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F56DC"/>
              </a:solidFill>
              <a:effectLst/>
              <a:uLnTx/>
              <a:uFillTx/>
              <a:latin typeface="Myriad Web Pro"/>
              <a:ea typeface=""/>
              <a:cs typeface=""/>
            </a:endParaRPr>
          </a:p>
        </p:txBody>
      </p:sp>
      <p:sp>
        <p:nvSpPr>
          <p:cNvPr id="98" name="TextBox 97"/>
          <p:cNvSpPr txBox="1"/>
          <p:nvPr/>
        </p:nvSpPr>
        <p:spPr>
          <a:xfrm>
            <a:off x="7753013" y="1893610"/>
            <a:ext cx="783673" cy="666977"/>
          </a:xfrm>
          <a:prstGeom prst="rect">
            <a:avLst/>
          </a:prstGeom>
          <a:noFill/>
        </p:spPr>
        <p:txBody>
          <a:bodyPr wrap="square" rtlCol="0">
            <a:spAutoFit/>
          </a:bodyPr>
          <a:lstStyle/>
          <a:p>
            <a:pPr algn="ctr" eaLnBrk="0" hangingPunct="0"/>
            <a:r>
              <a:rPr lang="en-US" sz="1867" dirty="0">
                <a:solidFill>
                  <a:srgbClr val="000000"/>
                </a:solidFill>
                <a:latin typeface="Calibri" panose="020F0502020204030204" pitchFamily="34" charset="0"/>
                <a:ea typeface=""/>
              </a:rPr>
              <a:t>Scrub sink</a:t>
            </a:r>
          </a:p>
        </p:txBody>
      </p:sp>
      <p:sp>
        <p:nvSpPr>
          <p:cNvPr id="99" name="TextBox 98"/>
          <p:cNvSpPr txBox="1"/>
          <p:nvPr/>
        </p:nvSpPr>
        <p:spPr>
          <a:xfrm>
            <a:off x="6875409" y="2258416"/>
            <a:ext cx="783673" cy="379656"/>
          </a:xfrm>
          <a:prstGeom prst="rect">
            <a:avLst/>
          </a:prstGeom>
          <a:noFill/>
        </p:spPr>
        <p:txBody>
          <a:bodyPr wrap="square" rtlCol="0">
            <a:spAutoFit/>
          </a:bodyPr>
          <a:lstStyle/>
          <a:p>
            <a:pPr eaLnBrk="0" hangingPunct="0"/>
            <a:r>
              <a:rPr lang="en-US" sz="1867" dirty="0">
                <a:solidFill>
                  <a:srgbClr val="000000"/>
                </a:solidFill>
                <a:latin typeface="Calibri" panose="020F0502020204030204" pitchFamily="34" charset="0"/>
                <a:ea typeface=""/>
              </a:rPr>
              <a:t>door</a:t>
            </a:r>
          </a:p>
        </p:txBody>
      </p:sp>
      <p:sp>
        <p:nvSpPr>
          <p:cNvPr id="100" name="TextBox 99"/>
          <p:cNvSpPr txBox="1"/>
          <p:nvPr/>
        </p:nvSpPr>
        <p:spPr>
          <a:xfrm rot="16200000">
            <a:off x="5593529" y="4479681"/>
            <a:ext cx="1177105" cy="379656"/>
          </a:xfrm>
          <a:prstGeom prst="rect">
            <a:avLst/>
          </a:prstGeom>
          <a:noFill/>
        </p:spPr>
        <p:txBody>
          <a:bodyPr wrap="square" rtlCol="0">
            <a:spAutoFit/>
          </a:bodyPr>
          <a:lstStyle/>
          <a:p>
            <a:pPr eaLnBrk="0" hangingPunct="0"/>
            <a:r>
              <a:rPr lang="en-US" sz="1867" dirty="0">
                <a:solidFill>
                  <a:srgbClr val="FFFFFF"/>
                </a:solidFill>
                <a:latin typeface="Calibri" panose="020F0502020204030204" pitchFamily="34" charset="0"/>
                <a:ea typeface=""/>
              </a:rPr>
              <a:t>patient</a:t>
            </a:r>
          </a:p>
        </p:txBody>
      </p:sp>
      <p:cxnSp>
        <p:nvCxnSpPr>
          <p:cNvPr id="102" name="Straight Arrow Connector 101"/>
          <p:cNvCxnSpPr/>
          <p:nvPr/>
        </p:nvCxnSpPr>
        <p:spPr>
          <a:xfrm flipH="1">
            <a:off x="6533688" y="4004082"/>
            <a:ext cx="1022051" cy="0"/>
          </a:xfrm>
          <a:prstGeom prst="straightConnector1">
            <a:avLst/>
          </a:prstGeom>
          <a:noFill/>
          <a:ln w="28575" cap="flat" cmpd="sng" algn="ctr">
            <a:solidFill>
              <a:srgbClr val="9A3B26"/>
            </a:solidFill>
            <a:prstDash val="solid"/>
            <a:tailEnd type="triangle"/>
          </a:ln>
          <a:effectLst/>
        </p:spPr>
      </p:cxnSp>
      <p:cxnSp>
        <p:nvCxnSpPr>
          <p:cNvPr id="103" name="Straight Arrow Connector 102"/>
          <p:cNvCxnSpPr/>
          <p:nvPr/>
        </p:nvCxnSpPr>
        <p:spPr>
          <a:xfrm flipH="1">
            <a:off x="6533688" y="3760242"/>
            <a:ext cx="1022051" cy="0"/>
          </a:xfrm>
          <a:prstGeom prst="straightConnector1">
            <a:avLst/>
          </a:prstGeom>
          <a:noFill/>
          <a:ln w="28575" cap="flat" cmpd="sng" algn="ctr">
            <a:solidFill>
              <a:srgbClr val="9A3B26"/>
            </a:solidFill>
            <a:prstDash val="solid"/>
            <a:tailEnd type="triangle"/>
          </a:ln>
          <a:effectLst/>
        </p:spPr>
      </p:cxnSp>
      <p:cxnSp>
        <p:nvCxnSpPr>
          <p:cNvPr id="104" name="Straight Arrow Connector 103"/>
          <p:cNvCxnSpPr/>
          <p:nvPr/>
        </p:nvCxnSpPr>
        <p:spPr>
          <a:xfrm flipH="1">
            <a:off x="6533688" y="3882162"/>
            <a:ext cx="1022051" cy="0"/>
          </a:xfrm>
          <a:prstGeom prst="straightConnector1">
            <a:avLst/>
          </a:prstGeom>
          <a:noFill/>
          <a:ln w="28575" cap="flat" cmpd="sng" algn="ctr">
            <a:solidFill>
              <a:srgbClr val="9A3B26"/>
            </a:solidFill>
            <a:prstDash val="solid"/>
            <a:tailEnd type="triangle"/>
          </a:ln>
          <a:effectLst/>
        </p:spPr>
      </p:cxnSp>
      <p:sp>
        <p:nvSpPr>
          <p:cNvPr id="105" name="TextBox 104"/>
          <p:cNvSpPr txBox="1"/>
          <p:nvPr/>
        </p:nvSpPr>
        <p:spPr>
          <a:xfrm rot="16200000">
            <a:off x="6512699" y="3435153"/>
            <a:ext cx="1177105" cy="379656"/>
          </a:xfrm>
          <a:prstGeom prst="rect">
            <a:avLst/>
          </a:prstGeom>
          <a:noFill/>
        </p:spPr>
        <p:txBody>
          <a:bodyPr wrap="square" rtlCol="0">
            <a:spAutoFit/>
          </a:bodyPr>
          <a:lstStyle/>
          <a:p>
            <a:pPr eaLnBrk="0" hangingPunct="0"/>
            <a:r>
              <a:rPr lang="en-US" sz="1867" dirty="0">
                <a:solidFill>
                  <a:srgbClr val="FFFFFF"/>
                </a:solidFill>
                <a:latin typeface="Calibri" panose="020F0502020204030204" pitchFamily="34" charset="0"/>
                <a:ea typeface=""/>
              </a:rPr>
              <a:t>HCU</a:t>
            </a:r>
          </a:p>
        </p:txBody>
      </p:sp>
      <p:sp>
        <p:nvSpPr>
          <p:cNvPr id="107" name="Down Arrow Callout 106"/>
          <p:cNvSpPr/>
          <p:nvPr/>
        </p:nvSpPr>
        <p:spPr>
          <a:xfrm>
            <a:off x="7601572" y="1298297"/>
            <a:ext cx="1071448" cy="646928"/>
          </a:xfrm>
          <a:prstGeom prst="downArrowCallout">
            <a:avLst>
              <a:gd name="adj1" fmla="val 10362"/>
              <a:gd name="adj2" fmla="val 17681"/>
              <a:gd name="adj3" fmla="val 14022"/>
              <a:gd name="adj4" fmla="val 64977"/>
            </a:avLst>
          </a:prstGeom>
          <a:solidFill>
            <a:srgbClr val="00B0F0"/>
          </a:solidFill>
          <a:ln w="25400" cap="flat" cmpd="sng" algn="ctr">
            <a:solidFill>
              <a:srgbClr val="4983F2"/>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Myriad Web Pro"/>
                <a:ea typeface=""/>
                <a:cs typeface=""/>
              </a:rPr>
              <a:t>Water sample</a:t>
            </a:r>
          </a:p>
        </p:txBody>
      </p:sp>
      <p:sp>
        <p:nvSpPr>
          <p:cNvPr id="108" name="Down Arrow Callout 107"/>
          <p:cNvSpPr/>
          <p:nvPr/>
        </p:nvSpPr>
        <p:spPr>
          <a:xfrm>
            <a:off x="6783544" y="2894533"/>
            <a:ext cx="1071448" cy="646928"/>
          </a:xfrm>
          <a:prstGeom prst="downArrowCallout">
            <a:avLst>
              <a:gd name="adj1" fmla="val 10362"/>
              <a:gd name="adj2" fmla="val 17681"/>
              <a:gd name="adj3" fmla="val 14022"/>
              <a:gd name="adj4" fmla="val 64977"/>
            </a:avLst>
          </a:prstGeom>
          <a:solidFill>
            <a:srgbClr val="00B0F0"/>
          </a:solidFill>
          <a:ln w="25400" cap="flat" cmpd="sng" algn="ctr">
            <a:solidFill>
              <a:srgbClr val="4983F2"/>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Myriad Web Pro"/>
                <a:ea typeface=""/>
                <a:cs typeface=""/>
              </a:rPr>
              <a:t>Water sample</a:t>
            </a:r>
          </a:p>
        </p:txBody>
      </p:sp>
      <p:sp>
        <p:nvSpPr>
          <p:cNvPr id="109" name="Left Arrow Callout 108"/>
          <p:cNvSpPr/>
          <p:nvPr/>
        </p:nvSpPr>
        <p:spPr>
          <a:xfrm>
            <a:off x="7476845" y="3639293"/>
            <a:ext cx="1293924" cy="463776"/>
          </a:xfrm>
          <a:prstGeom prst="leftArrowCallout">
            <a:avLst>
              <a:gd name="adj1" fmla="val 12558"/>
              <a:gd name="adj2" fmla="val 18779"/>
              <a:gd name="adj3" fmla="val 17224"/>
              <a:gd name="adj4" fmla="val 77540"/>
            </a:avLst>
          </a:prstGeom>
          <a:solidFill>
            <a:srgbClr val="92D050"/>
          </a:solidFill>
          <a:ln w="25400" cap="flat" cmpd="sng" algn="ctr">
            <a:solidFill>
              <a:srgbClr val="92D050"/>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2060"/>
                </a:solidFill>
                <a:effectLst/>
                <a:uLnTx/>
                <a:uFillTx/>
                <a:latin typeface="Myriad Web Pro"/>
                <a:ea typeface=""/>
                <a:cs typeface=""/>
              </a:rPr>
              <a:t>Surface sample</a:t>
            </a:r>
          </a:p>
        </p:txBody>
      </p:sp>
      <p:sp>
        <p:nvSpPr>
          <p:cNvPr id="110" name="TextBox 109"/>
          <p:cNvSpPr txBox="1"/>
          <p:nvPr/>
        </p:nvSpPr>
        <p:spPr>
          <a:xfrm>
            <a:off x="4648199" y="1896862"/>
            <a:ext cx="1136333" cy="666977"/>
          </a:xfrm>
          <a:prstGeom prst="rect">
            <a:avLst/>
          </a:prstGeom>
          <a:noFill/>
        </p:spPr>
        <p:txBody>
          <a:bodyPr wrap="square" rtlCol="0">
            <a:spAutoFit/>
          </a:bodyPr>
          <a:lstStyle/>
          <a:p>
            <a:pPr algn="ctr" eaLnBrk="0" hangingPunct="0"/>
            <a:r>
              <a:rPr lang="en-US" sz="1867" dirty="0">
                <a:solidFill>
                  <a:srgbClr val="000000"/>
                </a:solidFill>
                <a:latin typeface="Calibri" panose="020F0502020204030204" pitchFamily="34" charset="0"/>
                <a:ea typeface=""/>
              </a:rPr>
              <a:t>Ice machine</a:t>
            </a:r>
          </a:p>
        </p:txBody>
      </p:sp>
      <p:sp>
        <p:nvSpPr>
          <p:cNvPr id="111" name="Down Arrow Callout 110"/>
          <p:cNvSpPr/>
          <p:nvPr/>
        </p:nvSpPr>
        <p:spPr>
          <a:xfrm>
            <a:off x="4648199" y="1298297"/>
            <a:ext cx="1071448" cy="646928"/>
          </a:xfrm>
          <a:prstGeom prst="downArrowCallout">
            <a:avLst>
              <a:gd name="adj1" fmla="val 10362"/>
              <a:gd name="adj2" fmla="val 17681"/>
              <a:gd name="adj3" fmla="val 14022"/>
              <a:gd name="adj4" fmla="val 64977"/>
            </a:avLst>
          </a:prstGeom>
          <a:solidFill>
            <a:srgbClr val="00B0F0"/>
          </a:solidFill>
          <a:ln w="25400" cap="flat" cmpd="sng" algn="ctr">
            <a:solidFill>
              <a:srgbClr val="4983F2"/>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Myriad Web Pro"/>
                <a:ea typeface=""/>
                <a:cs typeface=""/>
              </a:rPr>
              <a:t>Water sample</a:t>
            </a:r>
          </a:p>
        </p:txBody>
      </p:sp>
      <p:sp>
        <p:nvSpPr>
          <p:cNvPr id="26" name="TextBox 25"/>
          <p:cNvSpPr txBox="1"/>
          <p:nvPr/>
        </p:nvSpPr>
        <p:spPr>
          <a:xfrm rot="16200000">
            <a:off x="6439806" y="4688533"/>
            <a:ext cx="1322985" cy="379656"/>
          </a:xfrm>
          <a:prstGeom prst="rect">
            <a:avLst/>
          </a:prstGeom>
          <a:noFill/>
        </p:spPr>
        <p:txBody>
          <a:bodyPr wrap="square" rtlCol="0">
            <a:spAutoFit/>
          </a:bodyPr>
          <a:lstStyle/>
          <a:p>
            <a:pPr eaLnBrk="0" hangingPunct="0"/>
            <a:r>
              <a:rPr lang="en-US" sz="1867" dirty="0" smtClean="0">
                <a:solidFill>
                  <a:srgbClr val="FFFFFF"/>
                </a:solidFill>
                <a:latin typeface="Calibri" panose="020F0502020204030204" pitchFamily="34" charset="0"/>
                <a:ea typeface=""/>
              </a:rPr>
              <a:t>CPB Device</a:t>
            </a:r>
          </a:p>
        </p:txBody>
      </p:sp>
      <p:sp>
        <p:nvSpPr>
          <p:cNvPr id="29" name="TextBox 28"/>
          <p:cNvSpPr txBox="1"/>
          <p:nvPr/>
        </p:nvSpPr>
        <p:spPr>
          <a:xfrm>
            <a:off x="7162801" y="6290608"/>
            <a:ext cx="1388600" cy="379656"/>
          </a:xfrm>
          <a:prstGeom prst="rect">
            <a:avLst/>
          </a:prstGeom>
          <a:noFill/>
        </p:spPr>
        <p:txBody>
          <a:bodyPr wrap="square" rtlCol="0">
            <a:spAutoFit/>
          </a:bodyPr>
          <a:lstStyle/>
          <a:p>
            <a:pPr eaLnBrk="0" hangingPunct="0"/>
            <a:r>
              <a:rPr lang="en-US" sz="1867" smtClean="0">
                <a:solidFill>
                  <a:srgbClr val="000000"/>
                </a:solidFill>
                <a:latin typeface="Calibri" panose="020F0502020204030204" pitchFamily="34" charset="0"/>
                <a:ea typeface=""/>
              </a:rPr>
              <a:t>OR Exhaust</a:t>
            </a:r>
            <a:endParaRPr lang="en-US" sz="1867" dirty="0">
              <a:solidFill>
                <a:srgbClr val="000000"/>
              </a:solidFill>
              <a:latin typeface="Calibri" panose="020F0502020204030204" pitchFamily="34" charset="0"/>
              <a:ea typeface=""/>
            </a:endParaRPr>
          </a:p>
        </p:txBody>
      </p:sp>
      <p:sp>
        <p:nvSpPr>
          <p:cNvPr id="3" name="Slide Number Placeholder 2"/>
          <p:cNvSpPr>
            <a:spLocks noGrp="1"/>
          </p:cNvSpPr>
          <p:nvPr>
            <p:ph type="sldNum" sz="quarter" idx="12"/>
          </p:nvPr>
        </p:nvSpPr>
        <p:spPr/>
        <p:txBody>
          <a:bodyPr/>
          <a:lstStyle/>
          <a:p>
            <a:fld id="{0D81DFDE-2423-0349-A865-C78464D2C37E}" type="slidenum">
              <a:rPr lang="en-US" smtClean="0"/>
              <a:pPr/>
              <a:t>32</a:t>
            </a:fld>
            <a:endParaRPr lang="en-US"/>
          </a:p>
        </p:txBody>
      </p:sp>
    </p:spTree>
    <p:extLst>
      <p:ext uri="{BB962C8B-B14F-4D97-AF65-F5344CB8AC3E}">
        <p14:creationId xmlns:p14="http://schemas.microsoft.com/office/powerpoint/2010/main" val="659281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343400" y="1219200"/>
            <a:ext cx="4427369" cy="563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4648199" y="2638072"/>
            <a:ext cx="3899140" cy="4045733"/>
          </a:xfrm>
          <a:prstGeom prst="rect">
            <a:avLst/>
          </a:prstGeom>
          <a:solidFill>
            <a:srgbClr val="FFFFFF"/>
          </a:solidFill>
          <a:ln w="25400" cap="flat" cmpd="sng" algn="ctr">
            <a:solidFill>
              <a:srgbClr val="4983F2">
                <a:shade val="50000"/>
              </a:srgbClr>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2" name="Title 1"/>
          <p:cNvSpPr>
            <a:spLocks noGrp="1"/>
          </p:cNvSpPr>
          <p:nvPr>
            <p:ph type="title"/>
          </p:nvPr>
        </p:nvSpPr>
        <p:spPr/>
        <p:txBody>
          <a:bodyPr/>
          <a:lstStyle/>
          <a:p>
            <a:r>
              <a:rPr lang="en-US" dirty="0" smtClean="0"/>
              <a:t>Large Volume Air Sampling</a:t>
            </a:r>
            <a:endParaRPr lang="en-US" dirty="0"/>
          </a:p>
        </p:txBody>
      </p:sp>
      <p:sp>
        <p:nvSpPr>
          <p:cNvPr id="91" name="Rounded Rectangle 90"/>
          <p:cNvSpPr/>
          <p:nvPr/>
        </p:nvSpPr>
        <p:spPr>
          <a:xfrm>
            <a:off x="4669362" y="1975026"/>
            <a:ext cx="1060803" cy="536756"/>
          </a:xfrm>
          <a:prstGeom prst="roundRect">
            <a:avLst/>
          </a:prstGeom>
          <a:solidFill>
            <a:srgbClr val="FFFFFF"/>
          </a:solidFill>
          <a:ln w="25400" cap="flat" cmpd="sng" algn="ctr">
            <a:solidFill>
              <a:srgbClr val="9A3B26"/>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3" name="Rounded Rectangle 92"/>
          <p:cNvSpPr/>
          <p:nvPr/>
        </p:nvSpPr>
        <p:spPr>
          <a:xfrm>
            <a:off x="6847692" y="4242121"/>
            <a:ext cx="471577" cy="1334219"/>
          </a:xfrm>
          <a:prstGeom prst="roundRect">
            <a:avLst/>
          </a:prstGeom>
          <a:solidFill>
            <a:srgbClr val="007D57"/>
          </a:solidFill>
          <a:ln w="25400" cap="flat" cmpd="sng" algn="ctr">
            <a:solidFill>
              <a:srgbClr val="007D57"/>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4" name="Rounded Rectangle 93"/>
          <p:cNvSpPr/>
          <p:nvPr/>
        </p:nvSpPr>
        <p:spPr>
          <a:xfrm>
            <a:off x="6854600" y="3602804"/>
            <a:ext cx="471577" cy="536756"/>
          </a:xfrm>
          <a:prstGeom prst="roundRect">
            <a:avLst/>
          </a:prstGeom>
          <a:solidFill>
            <a:srgbClr val="9A3B26"/>
          </a:solidFill>
          <a:ln w="25400" cap="flat" cmpd="sng" algn="ctr">
            <a:solidFill>
              <a:srgbClr val="9A3B26"/>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5" name="Rectangle 94"/>
          <p:cNvSpPr/>
          <p:nvPr/>
        </p:nvSpPr>
        <p:spPr>
          <a:xfrm>
            <a:off x="5921790" y="3955774"/>
            <a:ext cx="540589" cy="1725283"/>
          </a:xfrm>
          <a:prstGeom prst="rect">
            <a:avLst/>
          </a:prstGeom>
          <a:solidFill>
            <a:srgbClr val="0F56DC">
              <a:lumMod val="75000"/>
            </a:srgbClr>
          </a:solidFill>
          <a:ln w="25400" cap="flat" cmpd="sng" algn="ctr">
            <a:solidFill>
              <a:srgbClr val="0F56DC">
                <a:lumMod val="75000"/>
              </a:srgbClr>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6" name="Rounded Rectangle 95"/>
          <p:cNvSpPr/>
          <p:nvPr/>
        </p:nvSpPr>
        <p:spPr>
          <a:xfrm>
            <a:off x="7812348" y="1966350"/>
            <a:ext cx="653865" cy="536756"/>
          </a:xfrm>
          <a:prstGeom prst="roundRect">
            <a:avLst/>
          </a:prstGeom>
          <a:solidFill>
            <a:srgbClr val="FFFFFF"/>
          </a:solidFill>
          <a:ln w="25400" cap="flat" cmpd="sng" algn="ctr">
            <a:solidFill>
              <a:srgbClr val="9A3B26"/>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7" name="Pie 96"/>
          <p:cNvSpPr/>
          <p:nvPr/>
        </p:nvSpPr>
        <p:spPr>
          <a:xfrm rot="5400000">
            <a:off x="6838633" y="2168352"/>
            <a:ext cx="858807" cy="868956"/>
          </a:xfrm>
          <a:prstGeom prst="pie">
            <a:avLst/>
          </a:prstGeom>
          <a:solidFill>
            <a:srgbClr val="FFFFFF"/>
          </a:solidFill>
          <a:ln w="25400" cap="flat" cmpd="sng" algn="ctr">
            <a:solidFill>
              <a:srgbClr val="4983F2">
                <a:shade val="50000"/>
              </a:srgbClr>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F56DC"/>
              </a:solidFill>
              <a:effectLst/>
              <a:uLnTx/>
              <a:uFillTx/>
              <a:latin typeface="Myriad Web Pro"/>
              <a:ea typeface=""/>
              <a:cs typeface=""/>
            </a:endParaRPr>
          </a:p>
        </p:txBody>
      </p:sp>
      <p:sp>
        <p:nvSpPr>
          <p:cNvPr id="98" name="TextBox 97"/>
          <p:cNvSpPr txBox="1"/>
          <p:nvPr/>
        </p:nvSpPr>
        <p:spPr>
          <a:xfrm>
            <a:off x="7753013" y="1893610"/>
            <a:ext cx="783673" cy="666977"/>
          </a:xfrm>
          <a:prstGeom prst="rect">
            <a:avLst/>
          </a:prstGeom>
          <a:noFill/>
        </p:spPr>
        <p:txBody>
          <a:bodyPr wrap="square" rtlCol="0">
            <a:spAutoFit/>
          </a:bodyPr>
          <a:lstStyle/>
          <a:p>
            <a:pPr algn="ctr" eaLnBrk="0" hangingPunct="0"/>
            <a:r>
              <a:rPr lang="en-US" sz="1867" dirty="0">
                <a:solidFill>
                  <a:srgbClr val="000000"/>
                </a:solidFill>
                <a:latin typeface="Calibri" panose="020F0502020204030204" pitchFamily="34" charset="0"/>
                <a:ea typeface=""/>
              </a:rPr>
              <a:t>Scrub sink</a:t>
            </a:r>
          </a:p>
        </p:txBody>
      </p:sp>
      <p:sp>
        <p:nvSpPr>
          <p:cNvPr id="99" name="TextBox 98"/>
          <p:cNvSpPr txBox="1"/>
          <p:nvPr/>
        </p:nvSpPr>
        <p:spPr>
          <a:xfrm>
            <a:off x="6875409" y="2258416"/>
            <a:ext cx="783673" cy="379656"/>
          </a:xfrm>
          <a:prstGeom prst="rect">
            <a:avLst/>
          </a:prstGeom>
          <a:noFill/>
        </p:spPr>
        <p:txBody>
          <a:bodyPr wrap="square" rtlCol="0">
            <a:spAutoFit/>
          </a:bodyPr>
          <a:lstStyle/>
          <a:p>
            <a:pPr eaLnBrk="0" hangingPunct="0"/>
            <a:r>
              <a:rPr lang="en-US" sz="1867" dirty="0">
                <a:solidFill>
                  <a:srgbClr val="000000"/>
                </a:solidFill>
                <a:latin typeface="Calibri" panose="020F0502020204030204" pitchFamily="34" charset="0"/>
                <a:ea typeface=""/>
              </a:rPr>
              <a:t>door</a:t>
            </a:r>
          </a:p>
        </p:txBody>
      </p:sp>
      <p:sp>
        <p:nvSpPr>
          <p:cNvPr id="100" name="TextBox 99"/>
          <p:cNvSpPr txBox="1"/>
          <p:nvPr/>
        </p:nvSpPr>
        <p:spPr>
          <a:xfrm rot="16200000">
            <a:off x="5593529" y="4479681"/>
            <a:ext cx="1177105" cy="379656"/>
          </a:xfrm>
          <a:prstGeom prst="rect">
            <a:avLst/>
          </a:prstGeom>
          <a:noFill/>
        </p:spPr>
        <p:txBody>
          <a:bodyPr wrap="square" rtlCol="0">
            <a:spAutoFit/>
          </a:bodyPr>
          <a:lstStyle/>
          <a:p>
            <a:pPr eaLnBrk="0" hangingPunct="0"/>
            <a:r>
              <a:rPr lang="en-US" sz="1867" dirty="0">
                <a:solidFill>
                  <a:srgbClr val="FFFFFF"/>
                </a:solidFill>
                <a:latin typeface="Calibri" panose="020F0502020204030204" pitchFamily="34" charset="0"/>
                <a:ea typeface=""/>
              </a:rPr>
              <a:t>patient</a:t>
            </a:r>
          </a:p>
        </p:txBody>
      </p:sp>
      <p:cxnSp>
        <p:nvCxnSpPr>
          <p:cNvPr id="102" name="Straight Arrow Connector 101"/>
          <p:cNvCxnSpPr/>
          <p:nvPr/>
        </p:nvCxnSpPr>
        <p:spPr>
          <a:xfrm flipH="1">
            <a:off x="6533688" y="4004082"/>
            <a:ext cx="1022051" cy="0"/>
          </a:xfrm>
          <a:prstGeom prst="straightConnector1">
            <a:avLst/>
          </a:prstGeom>
          <a:noFill/>
          <a:ln w="28575" cap="flat" cmpd="sng" algn="ctr">
            <a:solidFill>
              <a:srgbClr val="9A3B26"/>
            </a:solidFill>
            <a:prstDash val="solid"/>
            <a:tailEnd type="triangle"/>
          </a:ln>
          <a:effectLst/>
        </p:spPr>
      </p:cxnSp>
      <p:cxnSp>
        <p:nvCxnSpPr>
          <p:cNvPr id="103" name="Straight Arrow Connector 102"/>
          <p:cNvCxnSpPr/>
          <p:nvPr/>
        </p:nvCxnSpPr>
        <p:spPr>
          <a:xfrm flipH="1">
            <a:off x="6533688" y="3760242"/>
            <a:ext cx="1022051" cy="0"/>
          </a:xfrm>
          <a:prstGeom prst="straightConnector1">
            <a:avLst/>
          </a:prstGeom>
          <a:noFill/>
          <a:ln w="28575" cap="flat" cmpd="sng" algn="ctr">
            <a:solidFill>
              <a:srgbClr val="9A3B26"/>
            </a:solidFill>
            <a:prstDash val="solid"/>
            <a:tailEnd type="triangle"/>
          </a:ln>
          <a:effectLst/>
        </p:spPr>
      </p:cxnSp>
      <p:cxnSp>
        <p:nvCxnSpPr>
          <p:cNvPr id="104" name="Straight Arrow Connector 103"/>
          <p:cNvCxnSpPr/>
          <p:nvPr/>
        </p:nvCxnSpPr>
        <p:spPr>
          <a:xfrm flipH="1">
            <a:off x="6533688" y="3882162"/>
            <a:ext cx="1022051" cy="0"/>
          </a:xfrm>
          <a:prstGeom prst="straightConnector1">
            <a:avLst/>
          </a:prstGeom>
          <a:noFill/>
          <a:ln w="28575" cap="flat" cmpd="sng" algn="ctr">
            <a:solidFill>
              <a:srgbClr val="9A3B26"/>
            </a:solidFill>
            <a:prstDash val="solid"/>
            <a:tailEnd type="triangle"/>
          </a:ln>
          <a:effectLst/>
        </p:spPr>
      </p:cxnSp>
      <p:sp>
        <p:nvSpPr>
          <p:cNvPr id="105" name="TextBox 104"/>
          <p:cNvSpPr txBox="1"/>
          <p:nvPr/>
        </p:nvSpPr>
        <p:spPr>
          <a:xfrm rot="16200000">
            <a:off x="6512699" y="3435153"/>
            <a:ext cx="1177105" cy="379656"/>
          </a:xfrm>
          <a:prstGeom prst="rect">
            <a:avLst/>
          </a:prstGeom>
          <a:noFill/>
        </p:spPr>
        <p:txBody>
          <a:bodyPr wrap="square" rtlCol="0">
            <a:spAutoFit/>
          </a:bodyPr>
          <a:lstStyle/>
          <a:p>
            <a:pPr eaLnBrk="0" hangingPunct="0"/>
            <a:r>
              <a:rPr lang="en-US" sz="1867" dirty="0">
                <a:solidFill>
                  <a:srgbClr val="FFFFFF"/>
                </a:solidFill>
                <a:latin typeface="Calibri" panose="020F0502020204030204" pitchFamily="34" charset="0"/>
                <a:ea typeface=""/>
              </a:rPr>
              <a:t>HCU</a:t>
            </a:r>
          </a:p>
        </p:txBody>
      </p:sp>
      <p:sp>
        <p:nvSpPr>
          <p:cNvPr id="106" name="Down Arrow Callout 105"/>
          <p:cNvSpPr/>
          <p:nvPr/>
        </p:nvSpPr>
        <p:spPr>
          <a:xfrm>
            <a:off x="5973266" y="3030786"/>
            <a:ext cx="1071448" cy="646928"/>
          </a:xfrm>
          <a:prstGeom prst="downArrowCallout">
            <a:avLst>
              <a:gd name="adj1" fmla="val 10362"/>
              <a:gd name="adj2" fmla="val 17681"/>
              <a:gd name="adj3" fmla="val 14022"/>
              <a:gd name="adj4" fmla="val 64977"/>
            </a:avLst>
          </a:prstGeom>
          <a:solidFill>
            <a:srgbClr val="FFC000"/>
          </a:solidFill>
          <a:ln w="25400" cap="flat" cmpd="sng" algn="ctr">
            <a:solidFill>
              <a:srgbClr val="FFC000"/>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2060"/>
                </a:solidFill>
                <a:effectLst/>
                <a:uLnTx/>
                <a:uFillTx/>
                <a:latin typeface="Myriad Web Pro"/>
                <a:ea typeface=""/>
                <a:cs typeface=""/>
              </a:rPr>
              <a:t>Air sample</a:t>
            </a:r>
          </a:p>
        </p:txBody>
      </p:sp>
      <p:sp>
        <p:nvSpPr>
          <p:cNvPr id="107" name="Down Arrow Callout 106"/>
          <p:cNvSpPr/>
          <p:nvPr/>
        </p:nvSpPr>
        <p:spPr>
          <a:xfrm>
            <a:off x="7601572" y="1298297"/>
            <a:ext cx="1071448" cy="646928"/>
          </a:xfrm>
          <a:prstGeom prst="downArrowCallout">
            <a:avLst>
              <a:gd name="adj1" fmla="val 10362"/>
              <a:gd name="adj2" fmla="val 17681"/>
              <a:gd name="adj3" fmla="val 14022"/>
              <a:gd name="adj4" fmla="val 64977"/>
            </a:avLst>
          </a:prstGeom>
          <a:solidFill>
            <a:srgbClr val="00B0F0"/>
          </a:solidFill>
          <a:ln w="25400" cap="flat" cmpd="sng" algn="ctr">
            <a:solidFill>
              <a:srgbClr val="4983F2"/>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Myriad Web Pro"/>
                <a:ea typeface=""/>
                <a:cs typeface=""/>
              </a:rPr>
              <a:t>Water sample</a:t>
            </a:r>
          </a:p>
        </p:txBody>
      </p:sp>
      <p:sp>
        <p:nvSpPr>
          <p:cNvPr id="108" name="Down Arrow Callout 107"/>
          <p:cNvSpPr/>
          <p:nvPr/>
        </p:nvSpPr>
        <p:spPr>
          <a:xfrm>
            <a:off x="6783544" y="2894533"/>
            <a:ext cx="1071448" cy="646928"/>
          </a:xfrm>
          <a:prstGeom prst="downArrowCallout">
            <a:avLst>
              <a:gd name="adj1" fmla="val 10362"/>
              <a:gd name="adj2" fmla="val 17681"/>
              <a:gd name="adj3" fmla="val 14022"/>
              <a:gd name="adj4" fmla="val 64977"/>
            </a:avLst>
          </a:prstGeom>
          <a:solidFill>
            <a:srgbClr val="00B0F0"/>
          </a:solidFill>
          <a:ln w="25400" cap="flat" cmpd="sng" algn="ctr">
            <a:solidFill>
              <a:srgbClr val="4983F2"/>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Myriad Web Pro"/>
                <a:ea typeface=""/>
                <a:cs typeface=""/>
              </a:rPr>
              <a:t>Water sample</a:t>
            </a:r>
          </a:p>
        </p:txBody>
      </p:sp>
      <p:sp>
        <p:nvSpPr>
          <p:cNvPr id="109" name="Left Arrow Callout 108"/>
          <p:cNvSpPr/>
          <p:nvPr/>
        </p:nvSpPr>
        <p:spPr>
          <a:xfrm>
            <a:off x="7476845" y="3639293"/>
            <a:ext cx="1293924" cy="463776"/>
          </a:xfrm>
          <a:prstGeom prst="leftArrowCallout">
            <a:avLst>
              <a:gd name="adj1" fmla="val 12558"/>
              <a:gd name="adj2" fmla="val 18779"/>
              <a:gd name="adj3" fmla="val 17224"/>
              <a:gd name="adj4" fmla="val 77540"/>
            </a:avLst>
          </a:prstGeom>
          <a:solidFill>
            <a:srgbClr val="92D050"/>
          </a:solidFill>
          <a:ln w="25400" cap="flat" cmpd="sng" algn="ctr">
            <a:solidFill>
              <a:srgbClr val="92D050"/>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2060"/>
                </a:solidFill>
                <a:effectLst/>
                <a:uLnTx/>
                <a:uFillTx/>
                <a:latin typeface="Myriad Web Pro"/>
                <a:ea typeface=""/>
                <a:cs typeface=""/>
              </a:rPr>
              <a:t>Surface sample</a:t>
            </a:r>
          </a:p>
        </p:txBody>
      </p:sp>
      <p:sp>
        <p:nvSpPr>
          <p:cNvPr id="110" name="TextBox 109"/>
          <p:cNvSpPr txBox="1"/>
          <p:nvPr/>
        </p:nvSpPr>
        <p:spPr>
          <a:xfrm>
            <a:off x="4648199" y="1896862"/>
            <a:ext cx="1136333" cy="666977"/>
          </a:xfrm>
          <a:prstGeom prst="rect">
            <a:avLst/>
          </a:prstGeom>
          <a:noFill/>
        </p:spPr>
        <p:txBody>
          <a:bodyPr wrap="square" rtlCol="0">
            <a:spAutoFit/>
          </a:bodyPr>
          <a:lstStyle/>
          <a:p>
            <a:pPr algn="ctr" eaLnBrk="0" hangingPunct="0"/>
            <a:r>
              <a:rPr lang="en-US" sz="1867" dirty="0">
                <a:solidFill>
                  <a:srgbClr val="000000"/>
                </a:solidFill>
                <a:latin typeface="Calibri" panose="020F0502020204030204" pitchFamily="34" charset="0"/>
                <a:ea typeface=""/>
              </a:rPr>
              <a:t>Ice machine</a:t>
            </a:r>
          </a:p>
        </p:txBody>
      </p:sp>
      <p:sp>
        <p:nvSpPr>
          <p:cNvPr id="111" name="Down Arrow Callout 110"/>
          <p:cNvSpPr/>
          <p:nvPr/>
        </p:nvSpPr>
        <p:spPr>
          <a:xfrm>
            <a:off x="4648199" y="1298297"/>
            <a:ext cx="1071448" cy="646928"/>
          </a:xfrm>
          <a:prstGeom prst="downArrowCallout">
            <a:avLst>
              <a:gd name="adj1" fmla="val 10362"/>
              <a:gd name="adj2" fmla="val 17681"/>
              <a:gd name="adj3" fmla="val 14022"/>
              <a:gd name="adj4" fmla="val 64977"/>
            </a:avLst>
          </a:prstGeom>
          <a:solidFill>
            <a:srgbClr val="00B0F0"/>
          </a:solidFill>
          <a:ln w="25400" cap="flat" cmpd="sng" algn="ctr">
            <a:solidFill>
              <a:srgbClr val="4983F2"/>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Myriad Web Pro"/>
                <a:ea typeface=""/>
                <a:cs typeface=""/>
              </a:rPr>
              <a:t>Water sample</a:t>
            </a:r>
          </a:p>
        </p:txBody>
      </p:sp>
      <p:sp>
        <p:nvSpPr>
          <p:cNvPr id="26" name="TextBox 25"/>
          <p:cNvSpPr txBox="1"/>
          <p:nvPr/>
        </p:nvSpPr>
        <p:spPr>
          <a:xfrm rot="16200000">
            <a:off x="6439806" y="4688533"/>
            <a:ext cx="1322985" cy="379656"/>
          </a:xfrm>
          <a:prstGeom prst="rect">
            <a:avLst/>
          </a:prstGeom>
          <a:noFill/>
        </p:spPr>
        <p:txBody>
          <a:bodyPr wrap="square" rtlCol="0">
            <a:spAutoFit/>
          </a:bodyPr>
          <a:lstStyle/>
          <a:p>
            <a:pPr eaLnBrk="0" hangingPunct="0"/>
            <a:r>
              <a:rPr lang="en-US" sz="1867" dirty="0" smtClean="0">
                <a:solidFill>
                  <a:srgbClr val="FFFFFF"/>
                </a:solidFill>
                <a:latin typeface="Calibri" panose="020F0502020204030204" pitchFamily="34" charset="0"/>
                <a:ea typeface=""/>
              </a:rPr>
              <a:t>CPB Device</a:t>
            </a:r>
          </a:p>
        </p:txBody>
      </p:sp>
      <p:sp>
        <p:nvSpPr>
          <p:cNvPr id="27" name="Down Arrow Callout 26"/>
          <p:cNvSpPr/>
          <p:nvPr/>
        </p:nvSpPr>
        <p:spPr>
          <a:xfrm>
            <a:off x="7319268" y="5716957"/>
            <a:ext cx="1071448" cy="646928"/>
          </a:xfrm>
          <a:prstGeom prst="downArrowCallout">
            <a:avLst>
              <a:gd name="adj1" fmla="val 10362"/>
              <a:gd name="adj2" fmla="val 17681"/>
              <a:gd name="adj3" fmla="val 14022"/>
              <a:gd name="adj4" fmla="val 64977"/>
            </a:avLst>
          </a:prstGeom>
          <a:solidFill>
            <a:srgbClr val="FFC000"/>
          </a:solidFill>
          <a:ln w="25400" cap="flat" cmpd="sng" algn="ctr">
            <a:solidFill>
              <a:srgbClr val="FFC000"/>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2060"/>
                </a:solidFill>
                <a:effectLst/>
                <a:uLnTx/>
                <a:uFillTx/>
                <a:latin typeface="Myriad Web Pro"/>
                <a:ea typeface=""/>
                <a:cs typeface=""/>
              </a:rPr>
              <a:t>Air sample</a:t>
            </a:r>
          </a:p>
        </p:txBody>
      </p:sp>
      <p:sp>
        <p:nvSpPr>
          <p:cNvPr id="29" name="TextBox 28"/>
          <p:cNvSpPr txBox="1"/>
          <p:nvPr/>
        </p:nvSpPr>
        <p:spPr>
          <a:xfrm>
            <a:off x="7162801" y="6290608"/>
            <a:ext cx="1388600" cy="379656"/>
          </a:xfrm>
          <a:prstGeom prst="rect">
            <a:avLst/>
          </a:prstGeom>
          <a:noFill/>
        </p:spPr>
        <p:txBody>
          <a:bodyPr wrap="square" rtlCol="0">
            <a:spAutoFit/>
          </a:bodyPr>
          <a:lstStyle/>
          <a:p>
            <a:pPr eaLnBrk="0" hangingPunct="0"/>
            <a:r>
              <a:rPr lang="en-US" sz="1867" smtClean="0">
                <a:solidFill>
                  <a:srgbClr val="000000"/>
                </a:solidFill>
                <a:latin typeface="Calibri" panose="020F0502020204030204" pitchFamily="34" charset="0"/>
                <a:ea typeface=""/>
              </a:rPr>
              <a:t>OR Exhaust</a:t>
            </a:r>
            <a:endParaRPr lang="en-US" sz="1867" dirty="0">
              <a:solidFill>
                <a:srgbClr val="000000"/>
              </a:solidFill>
              <a:latin typeface="Calibri" panose="020F0502020204030204" pitchFamily="34" charset="0"/>
              <a:ea typeface=""/>
            </a:endParaRPr>
          </a:p>
        </p:txBody>
      </p:sp>
      <p:sp>
        <p:nvSpPr>
          <p:cNvPr id="3" name="Slide Number Placeholder 2"/>
          <p:cNvSpPr>
            <a:spLocks noGrp="1"/>
          </p:cNvSpPr>
          <p:nvPr>
            <p:ph type="sldNum" sz="quarter" idx="12"/>
          </p:nvPr>
        </p:nvSpPr>
        <p:spPr/>
        <p:txBody>
          <a:bodyPr/>
          <a:lstStyle/>
          <a:p>
            <a:fld id="{0D81DFDE-2423-0349-A865-C78464D2C37E}" type="slidenum">
              <a:rPr lang="en-US" smtClean="0"/>
              <a:pPr/>
              <a:t>33</a:t>
            </a:fld>
            <a:endParaRPr lang="en-US"/>
          </a:p>
        </p:txBody>
      </p:sp>
    </p:spTree>
    <p:extLst>
      <p:ext uri="{BB962C8B-B14F-4D97-AF65-F5344CB8AC3E}">
        <p14:creationId xmlns:p14="http://schemas.microsoft.com/office/powerpoint/2010/main" val="6693915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343400" y="1219200"/>
            <a:ext cx="4427369" cy="563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4648199" y="2638072"/>
            <a:ext cx="3899140" cy="4045733"/>
          </a:xfrm>
          <a:prstGeom prst="rect">
            <a:avLst/>
          </a:prstGeom>
          <a:solidFill>
            <a:srgbClr val="FFFFFF"/>
          </a:solidFill>
          <a:ln w="25400" cap="flat" cmpd="sng" algn="ctr">
            <a:solidFill>
              <a:srgbClr val="4983F2">
                <a:shade val="50000"/>
              </a:srgbClr>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2" name="Title 1"/>
          <p:cNvSpPr>
            <a:spLocks noGrp="1"/>
          </p:cNvSpPr>
          <p:nvPr>
            <p:ph type="title"/>
          </p:nvPr>
        </p:nvSpPr>
        <p:spPr/>
        <p:txBody>
          <a:bodyPr/>
          <a:lstStyle/>
          <a:p>
            <a:r>
              <a:rPr lang="en-US" dirty="0" smtClean="0"/>
              <a:t>Available Isolates</a:t>
            </a:r>
            <a:endParaRPr lang="en-US" dirty="0"/>
          </a:p>
        </p:txBody>
      </p:sp>
      <p:sp>
        <p:nvSpPr>
          <p:cNvPr id="6" name="Content Placeholder 5"/>
          <p:cNvSpPr>
            <a:spLocks noGrp="1"/>
          </p:cNvSpPr>
          <p:nvPr>
            <p:ph sz="half" idx="2"/>
          </p:nvPr>
        </p:nvSpPr>
        <p:spPr>
          <a:xfrm>
            <a:off x="457199" y="1298296"/>
            <a:ext cx="4191000" cy="5358427"/>
          </a:xfrm>
        </p:spPr>
        <p:txBody>
          <a:bodyPr/>
          <a:lstStyle/>
          <a:p>
            <a:r>
              <a:rPr lang="en-US" sz="2000" dirty="0" smtClean="0"/>
              <a:t>56 environmental samples </a:t>
            </a:r>
          </a:p>
          <a:p>
            <a:pPr lvl="1"/>
            <a:r>
              <a:rPr lang="en-US" sz="2000" dirty="0" smtClean="0"/>
              <a:t>Water samples</a:t>
            </a:r>
          </a:p>
          <a:p>
            <a:pPr lvl="1"/>
            <a:r>
              <a:rPr lang="en-US" sz="2000" dirty="0" smtClean="0"/>
              <a:t>Surface samples</a:t>
            </a:r>
          </a:p>
          <a:p>
            <a:pPr lvl="1"/>
            <a:r>
              <a:rPr lang="en-US" sz="2000" dirty="0" smtClean="0"/>
              <a:t>Air samples</a:t>
            </a:r>
          </a:p>
          <a:p>
            <a:r>
              <a:rPr lang="en-US" sz="2000" dirty="0" smtClean="0"/>
              <a:t>3 patient isolates</a:t>
            </a:r>
          </a:p>
        </p:txBody>
      </p:sp>
      <p:sp>
        <p:nvSpPr>
          <p:cNvPr id="91" name="Rounded Rectangle 90"/>
          <p:cNvSpPr/>
          <p:nvPr/>
        </p:nvSpPr>
        <p:spPr>
          <a:xfrm>
            <a:off x="4669362" y="1975026"/>
            <a:ext cx="1060803" cy="536756"/>
          </a:xfrm>
          <a:prstGeom prst="roundRect">
            <a:avLst/>
          </a:prstGeom>
          <a:solidFill>
            <a:srgbClr val="FFFFFF"/>
          </a:solidFill>
          <a:ln w="25400" cap="flat" cmpd="sng" algn="ctr">
            <a:solidFill>
              <a:srgbClr val="9A3B26"/>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3" name="Rounded Rectangle 92"/>
          <p:cNvSpPr/>
          <p:nvPr/>
        </p:nvSpPr>
        <p:spPr>
          <a:xfrm>
            <a:off x="6847692" y="4242121"/>
            <a:ext cx="471577" cy="1334219"/>
          </a:xfrm>
          <a:prstGeom prst="roundRect">
            <a:avLst/>
          </a:prstGeom>
          <a:solidFill>
            <a:srgbClr val="007D57"/>
          </a:solidFill>
          <a:ln w="25400" cap="flat" cmpd="sng" algn="ctr">
            <a:solidFill>
              <a:srgbClr val="007D57"/>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4" name="Rounded Rectangle 93"/>
          <p:cNvSpPr/>
          <p:nvPr/>
        </p:nvSpPr>
        <p:spPr>
          <a:xfrm>
            <a:off x="6854600" y="3602804"/>
            <a:ext cx="471577" cy="536756"/>
          </a:xfrm>
          <a:prstGeom prst="roundRect">
            <a:avLst/>
          </a:prstGeom>
          <a:solidFill>
            <a:srgbClr val="9A3B26"/>
          </a:solidFill>
          <a:ln w="25400" cap="flat" cmpd="sng" algn="ctr">
            <a:solidFill>
              <a:srgbClr val="9A3B26"/>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5" name="Rectangle 94"/>
          <p:cNvSpPr/>
          <p:nvPr/>
        </p:nvSpPr>
        <p:spPr>
          <a:xfrm>
            <a:off x="5921790" y="3955774"/>
            <a:ext cx="540589" cy="1725283"/>
          </a:xfrm>
          <a:prstGeom prst="rect">
            <a:avLst/>
          </a:prstGeom>
          <a:solidFill>
            <a:srgbClr val="0F56DC">
              <a:lumMod val="75000"/>
            </a:srgbClr>
          </a:solidFill>
          <a:ln w="25400" cap="flat" cmpd="sng" algn="ctr">
            <a:solidFill>
              <a:srgbClr val="0F56DC">
                <a:lumMod val="75000"/>
              </a:srgbClr>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6" name="Rounded Rectangle 95"/>
          <p:cNvSpPr/>
          <p:nvPr/>
        </p:nvSpPr>
        <p:spPr>
          <a:xfrm>
            <a:off x="7812348" y="1966350"/>
            <a:ext cx="653865" cy="536756"/>
          </a:xfrm>
          <a:prstGeom prst="roundRect">
            <a:avLst/>
          </a:prstGeom>
          <a:solidFill>
            <a:srgbClr val="FFFFFF"/>
          </a:solidFill>
          <a:ln w="25400" cap="flat" cmpd="sng" algn="ctr">
            <a:solidFill>
              <a:srgbClr val="9A3B26"/>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7" name="Pie 96"/>
          <p:cNvSpPr/>
          <p:nvPr/>
        </p:nvSpPr>
        <p:spPr>
          <a:xfrm rot="5400000">
            <a:off x="6838633" y="2168352"/>
            <a:ext cx="858807" cy="868956"/>
          </a:xfrm>
          <a:prstGeom prst="pie">
            <a:avLst/>
          </a:prstGeom>
          <a:solidFill>
            <a:srgbClr val="FFFFFF"/>
          </a:solidFill>
          <a:ln w="25400" cap="flat" cmpd="sng" algn="ctr">
            <a:solidFill>
              <a:srgbClr val="4983F2">
                <a:shade val="50000"/>
              </a:srgbClr>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F56DC"/>
              </a:solidFill>
              <a:effectLst/>
              <a:uLnTx/>
              <a:uFillTx/>
              <a:latin typeface="Myriad Web Pro"/>
              <a:ea typeface=""/>
              <a:cs typeface=""/>
            </a:endParaRPr>
          </a:p>
        </p:txBody>
      </p:sp>
      <p:sp>
        <p:nvSpPr>
          <p:cNvPr id="98" name="TextBox 97"/>
          <p:cNvSpPr txBox="1"/>
          <p:nvPr/>
        </p:nvSpPr>
        <p:spPr>
          <a:xfrm>
            <a:off x="7753013" y="1893610"/>
            <a:ext cx="783673" cy="666977"/>
          </a:xfrm>
          <a:prstGeom prst="rect">
            <a:avLst/>
          </a:prstGeom>
          <a:noFill/>
        </p:spPr>
        <p:txBody>
          <a:bodyPr wrap="square" rtlCol="0">
            <a:spAutoFit/>
          </a:bodyPr>
          <a:lstStyle/>
          <a:p>
            <a:pPr algn="ctr" eaLnBrk="0" hangingPunct="0"/>
            <a:r>
              <a:rPr lang="en-US" sz="1867" dirty="0">
                <a:solidFill>
                  <a:srgbClr val="000000"/>
                </a:solidFill>
                <a:latin typeface="Calibri" panose="020F0502020204030204" pitchFamily="34" charset="0"/>
                <a:ea typeface=""/>
              </a:rPr>
              <a:t>Scrub sink</a:t>
            </a:r>
          </a:p>
        </p:txBody>
      </p:sp>
      <p:sp>
        <p:nvSpPr>
          <p:cNvPr id="99" name="TextBox 98"/>
          <p:cNvSpPr txBox="1"/>
          <p:nvPr/>
        </p:nvSpPr>
        <p:spPr>
          <a:xfrm>
            <a:off x="6875409" y="2258416"/>
            <a:ext cx="783673" cy="379656"/>
          </a:xfrm>
          <a:prstGeom prst="rect">
            <a:avLst/>
          </a:prstGeom>
          <a:noFill/>
        </p:spPr>
        <p:txBody>
          <a:bodyPr wrap="square" rtlCol="0">
            <a:spAutoFit/>
          </a:bodyPr>
          <a:lstStyle/>
          <a:p>
            <a:pPr eaLnBrk="0" hangingPunct="0"/>
            <a:r>
              <a:rPr lang="en-US" sz="1867" dirty="0">
                <a:solidFill>
                  <a:srgbClr val="000000"/>
                </a:solidFill>
                <a:latin typeface="Calibri" panose="020F0502020204030204" pitchFamily="34" charset="0"/>
                <a:ea typeface=""/>
              </a:rPr>
              <a:t>door</a:t>
            </a:r>
          </a:p>
        </p:txBody>
      </p:sp>
      <p:sp>
        <p:nvSpPr>
          <p:cNvPr id="100" name="TextBox 99"/>
          <p:cNvSpPr txBox="1"/>
          <p:nvPr/>
        </p:nvSpPr>
        <p:spPr>
          <a:xfrm rot="16200000">
            <a:off x="5593529" y="4479681"/>
            <a:ext cx="1177105" cy="379656"/>
          </a:xfrm>
          <a:prstGeom prst="rect">
            <a:avLst/>
          </a:prstGeom>
          <a:noFill/>
        </p:spPr>
        <p:txBody>
          <a:bodyPr wrap="square" rtlCol="0">
            <a:spAutoFit/>
          </a:bodyPr>
          <a:lstStyle/>
          <a:p>
            <a:pPr eaLnBrk="0" hangingPunct="0"/>
            <a:r>
              <a:rPr lang="en-US" sz="1867" dirty="0">
                <a:solidFill>
                  <a:srgbClr val="FFFFFF"/>
                </a:solidFill>
                <a:latin typeface="Calibri" panose="020F0502020204030204" pitchFamily="34" charset="0"/>
                <a:ea typeface=""/>
              </a:rPr>
              <a:t>patient</a:t>
            </a:r>
          </a:p>
        </p:txBody>
      </p:sp>
      <p:cxnSp>
        <p:nvCxnSpPr>
          <p:cNvPr id="102" name="Straight Arrow Connector 101"/>
          <p:cNvCxnSpPr/>
          <p:nvPr/>
        </p:nvCxnSpPr>
        <p:spPr>
          <a:xfrm flipH="1">
            <a:off x="6533688" y="4004082"/>
            <a:ext cx="1022051" cy="0"/>
          </a:xfrm>
          <a:prstGeom prst="straightConnector1">
            <a:avLst/>
          </a:prstGeom>
          <a:noFill/>
          <a:ln w="28575" cap="flat" cmpd="sng" algn="ctr">
            <a:solidFill>
              <a:srgbClr val="9A3B26"/>
            </a:solidFill>
            <a:prstDash val="solid"/>
            <a:tailEnd type="triangle"/>
          </a:ln>
          <a:effectLst/>
        </p:spPr>
      </p:cxnSp>
      <p:cxnSp>
        <p:nvCxnSpPr>
          <p:cNvPr id="103" name="Straight Arrow Connector 102"/>
          <p:cNvCxnSpPr/>
          <p:nvPr/>
        </p:nvCxnSpPr>
        <p:spPr>
          <a:xfrm flipH="1">
            <a:off x="6533688" y="3760242"/>
            <a:ext cx="1022051" cy="0"/>
          </a:xfrm>
          <a:prstGeom prst="straightConnector1">
            <a:avLst/>
          </a:prstGeom>
          <a:noFill/>
          <a:ln w="28575" cap="flat" cmpd="sng" algn="ctr">
            <a:solidFill>
              <a:srgbClr val="9A3B26"/>
            </a:solidFill>
            <a:prstDash val="solid"/>
            <a:tailEnd type="triangle"/>
          </a:ln>
          <a:effectLst/>
        </p:spPr>
      </p:cxnSp>
      <p:cxnSp>
        <p:nvCxnSpPr>
          <p:cNvPr id="104" name="Straight Arrow Connector 103"/>
          <p:cNvCxnSpPr/>
          <p:nvPr/>
        </p:nvCxnSpPr>
        <p:spPr>
          <a:xfrm flipH="1">
            <a:off x="6533688" y="3882162"/>
            <a:ext cx="1022051" cy="0"/>
          </a:xfrm>
          <a:prstGeom prst="straightConnector1">
            <a:avLst/>
          </a:prstGeom>
          <a:noFill/>
          <a:ln w="28575" cap="flat" cmpd="sng" algn="ctr">
            <a:solidFill>
              <a:srgbClr val="9A3B26"/>
            </a:solidFill>
            <a:prstDash val="solid"/>
            <a:tailEnd type="triangle"/>
          </a:ln>
          <a:effectLst/>
        </p:spPr>
      </p:cxnSp>
      <p:sp>
        <p:nvSpPr>
          <p:cNvPr id="105" name="TextBox 104"/>
          <p:cNvSpPr txBox="1"/>
          <p:nvPr/>
        </p:nvSpPr>
        <p:spPr>
          <a:xfrm rot="16200000">
            <a:off x="6512699" y="3435153"/>
            <a:ext cx="1177105" cy="379656"/>
          </a:xfrm>
          <a:prstGeom prst="rect">
            <a:avLst/>
          </a:prstGeom>
          <a:noFill/>
        </p:spPr>
        <p:txBody>
          <a:bodyPr wrap="square" rtlCol="0">
            <a:spAutoFit/>
          </a:bodyPr>
          <a:lstStyle/>
          <a:p>
            <a:pPr eaLnBrk="0" hangingPunct="0"/>
            <a:r>
              <a:rPr lang="en-US" sz="1867" dirty="0">
                <a:solidFill>
                  <a:srgbClr val="FFFFFF"/>
                </a:solidFill>
                <a:latin typeface="Calibri" panose="020F0502020204030204" pitchFamily="34" charset="0"/>
                <a:ea typeface=""/>
              </a:rPr>
              <a:t>HCU</a:t>
            </a:r>
          </a:p>
        </p:txBody>
      </p:sp>
      <p:sp>
        <p:nvSpPr>
          <p:cNvPr id="106" name="Down Arrow Callout 105"/>
          <p:cNvSpPr/>
          <p:nvPr/>
        </p:nvSpPr>
        <p:spPr>
          <a:xfrm>
            <a:off x="5973266" y="3030786"/>
            <a:ext cx="1071448" cy="646928"/>
          </a:xfrm>
          <a:prstGeom prst="downArrowCallout">
            <a:avLst>
              <a:gd name="adj1" fmla="val 10362"/>
              <a:gd name="adj2" fmla="val 17681"/>
              <a:gd name="adj3" fmla="val 14022"/>
              <a:gd name="adj4" fmla="val 64977"/>
            </a:avLst>
          </a:prstGeom>
          <a:solidFill>
            <a:srgbClr val="FFC000"/>
          </a:solidFill>
          <a:ln w="25400" cap="flat" cmpd="sng" algn="ctr">
            <a:solidFill>
              <a:srgbClr val="FFC000"/>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2060"/>
                </a:solidFill>
                <a:effectLst/>
                <a:uLnTx/>
                <a:uFillTx/>
                <a:latin typeface="Myriad Web Pro"/>
                <a:ea typeface=""/>
                <a:cs typeface=""/>
              </a:rPr>
              <a:t>Air sample</a:t>
            </a:r>
          </a:p>
        </p:txBody>
      </p:sp>
      <p:sp>
        <p:nvSpPr>
          <p:cNvPr id="107" name="Down Arrow Callout 106"/>
          <p:cNvSpPr/>
          <p:nvPr/>
        </p:nvSpPr>
        <p:spPr>
          <a:xfrm>
            <a:off x="7601572" y="1298297"/>
            <a:ext cx="1071448" cy="646928"/>
          </a:xfrm>
          <a:prstGeom prst="downArrowCallout">
            <a:avLst>
              <a:gd name="adj1" fmla="val 10362"/>
              <a:gd name="adj2" fmla="val 17681"/>
              <a:gd name="adj3" fmla="val 14022"/>
              <a:gd name="adj4" fmla="val 64977"/>
            </a:avLst>
          </a:prstGeom>
          <a:solidFill>
            <a:srgbClr val="00B0F0"/>
          </a:solidFill>
          <a:ln w="25400" cap="flat" cmpd="sng" algn="ctr">
            <a:solidFill>
              <a:srgbClr val="4983F2"/>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Myriad Web Pro"/>
                <a:ea typeface=""/>
                <a:cs typeface=""/>
              </a:rPr>
              <a:t>Water sample</a:t>
            </a:r>
          </a:p>
        </p:txBody>
      </p:sp>
      <p:sp>
        <p:nvSpPr>
          <p:cNvPr id="108" name="Down Arrow Callout 107"/>
          <p:cNvSpPr/>
          <p:nvPr/>
        </p:nvSpPr>
        <p:spPr>
          <a:xfrm>
            <a:off x="6783544" y="2894533"/>
            <a:ext cx="1071448" cy="646928"/>
          </a:xfrm>
          <a:prstGeom prst="downArrowCallout">
            <a:avLst>
              <a:gd name="adj1" fmla="val 10362"/>
              <a:gd name="adj2" fmla="val 17681"/>
              <a:gd name="adj3" fmla="val 14022"/>
              <a:gd name="adj4" fmla="val 64977"/>
            </a:avLst>
          </a:prstGeom>
          <a:solidFill>
            <a:srgbClr val="00B0F0"/>
          </a:solidFill>
          <a:ln w="25400" cap="flat" cmpd="sng" algn="ctr">
            <a:solidFill>
              <a:srgbClr val="4983F2"/>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Myriad Web Pro"/>
                <a:ea typeface=""/>
                <a:cs typeface=""/>
              </a:rPr>
              <a:t>Water sample</a:t>
            </a:r>
          </a:p>
        </p:txBody>
      </p:sp>
      <p:sp>
        <p:nvSpPr>
          <p:cNvPr id="109" name="Left Arrow Callout 108"/>
          <p:cNvSpPr/>
          <p:nvPr/>
        </p:nvSpPr>
        <p:spPr>
          <a:xfrm>
            <a:off x="7476845" y="3639293"/>
            <a:ext cx="1293924" cy="463776"/>
          </a:xfrm>
          <a:prstGeom prst="leftArrowCallout">
            <a:avLst>
              <a:gd name="adj1" fmla="val 12558"/>
              <a:gd name="adj2" fmla="val 18779"/>
              <a:gd name="adj3" fmla="val 17224"/>
              <a:gd name="adj4" fmla="val 77540"/>
            </a:avLst>
          </a:prstGeom>
          <a:solidFill>
            <a:srgbClr val="92D050"/>
          </a:solidFill>
          <a:ln w="25400" cap="flat" cmpd="sng" algn="ctr">
            <a:solidFill>
              <a:srgbClr val="92D050"/>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2060"/>
                </a:solidFill>
                <a:effectLst/>
                <a:uLnTx/>
                <a:uFillTx/>
                <a:latin typeface="Myriad Web Pro"/>
                <a:ea typeface=""/>
                <a:cs typeface=""/>
              </a:rPr>
              <a:t>Surface sample</a:t>
            </a:r>
          </a:p>
        </p:txBody>
      </p:sp>
      <p:sp>
        <p:nvSpPr>
          <p:cNvPr id="110" name="TextBox 109"/>
          <p:cNvSpPr txBox="1"/>
          <p:nvPr/>
        </p:nvSpPr>
        <p:spPr>
          <a:xfrm>
            <a:off x="4648199" y="1896862"/>
            <a:ext cx="1136333" cy="666977"/>
          </a:xfrm>
          <a:prstGeom prst="rect">
            <a:avLst/>
          </a:prstGeom>
          <a:noFill/>
        </p:spPr>
        <p:txBody>
          <a:bodyPr wrap="square" rtlCol="0">
            <a:spAutoFit/>
          </a:bodyPr>
          <a:lstStyle/>
          <a:p>
            <a:pPr algn="ctr" eaLnBrk="0" hangingPunct="0"/>
            <a:r>
              <a:rPr lang="en-US" sz="1867" dirty="0">
                <a:solidFill>
                  <a:srgbClr val="000000"/>
                </a:solidFill>
                <a:latin typeface="Calibri" panose="020F0502020204030204" pitchFamily="34" charset="0"/>
                <a:ea typeface=""/>
              </a:rPr>
              <a:t>Ice machine</a:t>
            </a:r>
          </a:p>
        </p:txBody>
      </p:sp>
      <p:sp>
        <p:nvSpPr>
          <p:cNvPr id="111" name="Down Arrow Callout 110"/>
          <p:cNvSpPr/>
          <p:nvPr/>
        </p:nvSpPr>
        <p:spPr>
          <a:xfrm>
            <a:off x="4648199" y="1298297"/>
            <a:ext cx="1071448" cy="646928"/>
          </a:xfrm>
          <a:prstGeom prst="downArrowCallout">
            <a:avLst>
              <a:gd name="adj1" fmla="val 10362"/>
              <a:gd name="adj2" fmla="val 17681"/>
              <a:gd name="adj3" fmla="val 14022"/>
              <a:gd name="adj4" fmla="val 64977"/>
            </a:avLst>
          </a:prstGeom>
          <a:solidFill>
            <a:srgbClr val="00B0F0"/>
          </a:solidFill>
          <a:ln w="25400" cap="flat" cmpd="sng" algn="ctr">
            <a:solidFill>
              <a:srgbClr val="4983F2"/>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Myriad Web Pro"/>
                <a:ea typeface=""/>
                <a:cs typeface=""/>
              </a:rPr>
              <a:t>Water sample</a:t>
            </a:r>
          </a:p>
        </p:txBody>
      </p:sp>
      <p:sp>
        <p:nvSpPr>
          <p:cNvPr id="26" name="TextBox 25"/>
          <p:cNvSpPr txBox="1"/>
          <p:nvPr/>
        </p:nvSpPr>
        <p:spPr>
          <a:xfrm rot="16200000">
            <a:off x="6439806" y="4688533"/>
            <a:ext cx="1322985" cy="379656"/>
          </a:xfrm>
          <a:prstGeom prst="rect">
            <a:avLst/>
          </a:prstGeom>
          <a:noFill/>
        </p:spPr>
        <p:txBody>
          <a:bodyPr wrap="square" rtlCol="0">
            <a:spAutoFit/>
          </a:bodyPr>
          <a:lstStyle/>
          <a:p>
            <a:pPr eaLnBrk="0" hangingPunct="0"/>
            <a:r>
              <a:rPr lang="en-US" sz="1867" dirty="0" smtClean="0">
                <a:solidFill>
                  <a:srgbClr val="FFFFFF"/>
                </a:solidFill>
                <a:latin typeface="Calibri" panose="020F0502020204030204" pitchFamily="34" charset="0"/>
                <a:ea typeface=""/>
              </a:rPr>
              <a:t>CPB Device</a:t>
            </a:r>
          </a:p>
        </p:txBody>
      </p:sp>
      <p:sp>
        <p:nvSpPr>
          <p:cNvPr id="27" name="Down Arrow Callout 26"/>
          <p:cNvSpPr/>
          <p:nvPr/>
        </p:nvSpPr>
        <p:spPr>
          <a:xfrm>
            <a:off x="7319268" y="5716957"/>
            <a:ext cx="1071448" cy="646928"/>
          </a:xfrm>
          <a:prstGeom prst="downArrowCallout">
            <a:avLst>
              <a:gd name="adj1" fmla="val 10362"/>
              <a:gd name="adj2" fmla="val 17681"/>
              <a:gd name="adj3" fmla="val 14022"/>
              <a:gd name="adj4" fmla="val 64977"/>
            </a:avLst>
          </a:prstGeom>
          <a:solidFill>
            <a:srgbClr val="FFC000"/>
          </a:solidFill>
          <a:ln w="25400" cap="flat" cmpd="sng" algn="ctr">
            <a:solidFill>
              <a:srgbClr val="FFC000"/>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2060"/>
                </a:solidFill>
                <a:effectLst/>
                <a:uLnTx/>
                <a:uFillTx/>
                <a:latin typeface="Myriad Web Pro"/>
                <a:ea typeface=""/>
                <a:cs typeface=""/>
              </a:rPr>
              <a:t>Air sample</a:t>
            </a:r>
          </a:p>
        </p:txBody>
      </p:sp>
      <p:sp>
        <p:nvSpPr>
          <p:cNvPr id="29" name="TextBox 28"/>
          <p:cNvSpPr txBox="1"/>
          <p:nvPr/>
        </p:nvSpPr>
        <p:spPr>
          <a:xfrm>
            <a:off x="7162801" y="6290608"/>
            <a:ext cx="1388600" cy="379656"/>
          </a:xfrm>
          <a:prstGeom prst="rect">
            <a:avLst/>
          </a:prstGeom>
          <a:noFill/>
        </p:spPr>
        <p:txBody>
          <a:bodyPr wrap="square" rtlCol="0">
            <a:spAutoFit/>
          </a:bodyPr>
          <a:lstStyle/>
          <a:p>
            <a:pPr eaLnBrk="0" hangingPunct="0"/>
            <a:r>
              <a:rPr lang="en-US" sz="1867" smtClean="0">
                <a:solidFill>
                  <a:srgbClr val="000000"/>
                </a:solidFill>
                <a:latin typeface="Calibri" panose="020F0502020204030204" pitchFamily="34" charset="0"/>
                <a:ea typeface=""/>
              </a:rPr>
              <a:t>OR Exhaust</a:t>
            </a:r>
            <a:endParaRPr lang="en-US" sz="1867" dirty="0">
              <a:solidFill>
                <a:srgbClr val="000000"/>
              </a:solidFill>
              <a:latin typeface="Calibri" panose="020F0502020204030204" pitchFamily="34" charset="0"/>
              <a:ea typeface=""/>
            </a:endParaRPr>
          </a:p>
        </p:txBody>
      </p:sp>
      <p:sp>
        <p:nvSpPr>
          <p:cNvPr id="3" name="Slide Number Placeholder 2"/>
          <p:cNvSpPr>
            <a:spLocks noGrp="1"/>
          </p:cNvSpPr>
          <p:nvPr>
            <p:ph type="sldNum" sz="quarter" idx="12"/>
          </p:nvPr>
        </p:nvSpPr>
        <p:spPr/>
        <p:txBody>
          <a:bodyPr/>
          <a:lstStyle/>
          <a:p>
            <a:fld id="{0D81DFDE-2423-0349-A865-C78464D2C37E}" type="slidenum">
              <a:rPr lang="en-US" smtClean="0"/>
              <a:pPr/>
              <a:t>34</a:t>
            </a:fld>
            <a:endParaRPr lang="en-US"/>
          </a:p>
        </p:txBody>
      </p:sp>
    </p:spTree>
    <p:extLst>
      <p:ext uri="{BB962C8B-B14F-4D97-AF65-F5344CB8AC3E}">
        <p14:creationId xmlns:p14="http://schemas.microsoft.com/office/powerpoint/2010/main" val="13160436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343400" y="1219200"/>
            <a:ext cx="4427369" cy="563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4648199" y="2638072"/>
            <a:ext cx="3899140" cy="4045733"/>
          </a:xfrm>
          <a:prstGeom prst="rect">
            <a:avLst/>
          </a:prstGeom>
          <a:solidFill>
            <a:srgbClr val="FFFFFF"/>
          </a:solidFill>
          <a:ln w="25400" cap="flat" cmpd="sng" algn="ctr">
            <a:solidFill>
              <a:srgbClr val="4983F2">
                <a:shade val="50000"/>
              </a:srgbClr>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2" name="Title 1"/>
          <p:cNvSpPr>
            <a:spLocks noGrp="1"/>
          </p:cNvSpPr>
          <p:nvPr>
            <p:ph type="title"/>
          </p:nvPr>
        </p:nvSpPr>
        <p:spPr/>
        <p:txBody>
          <a:bodyPr/>
          <a:lstStyle/>
          <a:p>
            <a:r>
              <a:rPr lang="en-US" dirty="0" smtClean="0"/>
              <a:t>Available Isolates</a:t>
            </a:r>
            <a:endParaRPr lang="en-US" dirty="0"/>
          </a:p>
        </p:txBody>
      </p:sp>
      <p:sp>
        <p:nvSpPr>
          <p:cNvPr id="6" name="Content Placeholder 5"/>
          <p:cNvSpPr>
            <a:spLocks noGrp="1"/>
          </p:cNvSpPr>
          <p:nvPr>
            <p:ph sz="half" idx="2"/>
          </p:nvPr>
        </p:nvSpPr>
        <p:spPr>
          <a:xfrm>
            <a:off x="457199" y="1298296"/>
            <a:ext cx="4191000" cy="5358427"/>
          </a:xfrm>
        </p:spPr>
        <p:txBody>
          <a:bodyPr/>
          <a:lstStyle/>
          <a:p>
            <a:r>
              <a:rPr lang="en-US" sz="2000" dirty="0" smtClean="0"/>
              <a:t>56 environmental samples </a:t>
            </a:r>
          </a:p>
          <a:p>
            <a:pPr lvl="1"/>
            <a:r>
              <a:rPr lang="en-US" sz="2000" dirty="0" smtClean="0"/>
              <a:t>Water samples</a:t>
            </a:r>
          </a:p>
          <a:p>
            <a:pPr lvl="1"/>
            <a:r>
              <a:rPr lang="en-US" sz="2000" dirty="0" smtClean="0"/>
              <a:t>Surface samples</a:t>
            </a:r>
          </a:p>
          <a:p>
            <a:pPr lvl="1"/>
            <a:r>
              <a:rPr lang="en-US" sz="2000" dirty="0" smtClean="0"/>
              <a:t>Air samples</a:t>
            </a:r>
          </a:p>
          <a:p>
            <a:r>
              <a:rPr lang="en-US" sz="2000" dirty="0" smtClean="0"/>
              <a:t>3 patient isolates</a:t>
            </a:r>
          </a:p>
        </p:txBody>
      </p:sp>
      <p:sp>
        <p:nvSpPr>
          <p:cNvPr id="91" name="Rounded Rectangle 90"/>
          <p:cNvSpPr/>
          <p:nvPr/>
        </p:nvSpPr>
        <p:spPr>
          <a:xfrm>
            <a:off x="4669362" y="1975026"/>
            <a:ext cx="1060803" cy="536756"/>
          </a:xfrm>
          <a:prstGeom prst="roundRect">
            <a:avLst/>
          </a:prstGeom>
          <a:solidFill>
            <a:srgbClr val="FFFFFF"/>
          </a:solidFill>
          <a:ln w="25400" cap="flat" cmpd="sng" algn="ctr">
            <a:solidFill>
              <a:srgbClr val="9A3B26"/>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3" name="Rounded Rectangle 92"/>
          <p:cNvSpPr/>
          <p:nvPr/>
        </p:nvSpPr>
        <p:spPr>
          <a:xfrm>
            <a:off x="6847692" y="4242121"/>
            <a:ext cx="471577" cy="1334219"/>
          </a:xfrm>
          <a:prstGeom prst="roundRect">
            <a:avLst/>
          </a:prstGeom>
          <a:solidFill>
            <a:srgbClr val="007D57"/>
          </a:solidFill>
          <a:ln w="25400" cap="flat" cmpd="sng" algn="ctr">
            <a:solidFill>
              <a:srgbClr val="007D57"/>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4" name="Rounded Rectangle 93"/>
          <p:cNvSpPr/>
          <p:nvPr/>
        </p:nvSpPr>
        <p:spPr>
          <a:xfrm>
            <a:off x="6854600" y="3602804"/>
            <a:ext cx="471577" cy="536756"/>
          </a:xfrm>
          <a:prstGeom prst="roundRect">
            <a:avLst/>
          </a:prstGeom>
          <a:solidFill>
            <a:srgbClr val="9A3B26"/>
          </a:solidFill>
          <a:ln w="25400" cap="flat" cmpd="sng" algn="ctr">
            <a:solidFill>
              <a:srgbClr val="9A3B26"/>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5" name="Rectangle 94"/>
          <p:cNvSpPr/>
          <p:nvPr/>
        </p:nvSpPr>
        <p:spPr>
          <a:xfrm>
            <a:off x="5921790" y="3955774"/>
            <a:ext cx="540589" cy="1725283"/>
          </a:xfrm>
          <a:prstGeom prst="rect">
            <a:avLst/>
          </a:prstGeom>
          <a:solidFill>
            <a:srgbClr val="0F56DC">
              <a:lumMod val="75000"/>
            </a:srgbClr>
          </a:solidFill>
          <a:ln w="25400" cap="flat" cmpd="sng" algn="ctr">
            <a:solidFill>
              <a:srgbClr val="0F56DC">
                <a:lumMod val="75000"/>
              </a:srgbClr>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6" name="Rounded Rectangle 95"/>
          <p:cNvSpPr/>
          <p:nvPr/>
        </p:nvSpPr>
        <p:spPr>
          <a:xfrm>
            <a:off x="7812348" y="1966350"/>
            <a:ext cx="653865" cy="536756"/>
          </a:xfrm>
          <a:prstGeom prst="roundRect">
            <a:avLst/>
          </a:prstGeom>
          <a:solidFill>
            <a:srgbClr val="FFFFFF"/>
          </a:solidFill>
          <a:ln w="25400" cap="flat" cmpd="sng" algn="ctr">
            <a:solidFill>
              <a:srgbClr val="9A3B26"/>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C000"/>
              </a:solidFill>
              <a:effectLst/>
              <a:uLnTx/>
              <a:uFillTx/>
              <a:latin typeface="Myriad Web Pro"/>
              <a:ea typeface=""/>
              <a:cs typeface=""/>
            </a:endParaRPr>
          </a:p>
        </p:txBody>
      </p:sp>
      <p:sp>
        <p:nvSpPr>
          <p:cNvPr id="97" name="Pie 96"/>
          <p:cNvSpPr/>
          <p:nvPr/>
        </p:nvSpPr>
        <p:spPr>
          <a:xfrm rot="5400000">
            <a:off x="6838633" y="2168352"/>
            <a:ext cx="858807" cy="868956"/>
          </a:xfrm>
          <a:prstGeom prst="pie">
            <a:avLst/>
          </a:prstGeom>
          <a:solidFill>
            <a:srgbClr val="FFFFFF"/>
          </a:solidFill>
          <a:ln w="25400" cap="flat" cmpd="sng" algn="ctr">
            <a:solidFill>
              <a:srgbClr val="4983F2">
                <a:shade val="50000"/>
              </a:srgbClr>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F56DC"/>
              </a:solidFill>
              <a:effectLst/>
              <a:uLnTx/>
              <a:uFillTx/>
              <a:latin typeface="Myriad Web Pro"/>
              <a:ea typeface=""/>
              <a:cs typeface=""/>
            </a:endParaRPr>
          </a:p>
        </p:txBody>
      </p:sp>
      <p:sp>
        <p:nvSpPr>
          <p:cNvPr id="98" name="TextBox 97"/>
          <p:cNvSpPr txBox="1"/>
          <p:nvPr/>
        </p:nvSpPr>
        <p:spPr>
          <a:xfrm>
            <a:off x="7753013" y="1893610"/>
            <a:ext cx="783673" cy="666977"/>
          </a:xfrm>
          <a:prstGeom prst="rect">
            <a:avLst/>
          </a:prstGeom>
          <a:noFill/>
        </p:spPr>
        <p:txBody>
          <a:bodyPr wrap="square" rtlCol="0">
            <a:spAutoFit/>
          </a:bodyPr>
          <a:lstStyle/>
          <a:p>
            <a:pPr algn="ctr" eaLnBrk="0" hangingPunct="0"/>
            <a:r>
              <a:rPr lang="en-US" sz="1867" dirty="0">
                <a:solidFill>
                  <a:srgbClr val="000000"/>
                </a:solidFill>
                <a:latin typeface="Calibri" panose="020F0502020204030204" pitchFamily="34" charset="0"/>
                <a:ea typeface=""/>
              </a:rPr>
              <a:t>Scrub sink</a:t>
            </a:r>
          </a:p>
        </p:txBody>
      </p:sp>
      <p:sp>
        <p:nvSpPr>
          <p:cNvPr id="99" name="TextBox 98"/>
          <p:cNvSpPr txBox="1"/>
          <p:nvPr/>
        </p:nvSpPr>
        <p:spPr>
          <a:xfrm>
            <a:off x="6875409" y="2258416"/>
            <a:ext cx="783673" cy="379656"/>
          </a:xfrm>
          <a:prstGeom prst="rect">
            <a:avLst/>
          </a:prstGeom>
          <a:noFill/>
        </p:spPr>
        <p:txBody>
          <a:bodyPr wrap="square" rtlCol="0">
            <a:spAutoFit/>
          </a:bodyPr>
          <a:lstStyle/>
          <a:p>
            <a:pPr eaLnBrk="0" hangingPunct="0"/>
            <a:r>
              <a:rPr lang="en-US" sz="1867" dirty="0">
                <a:solidFill>
                  <a:srgbClr val="000000"/>
                </a:solidFill>
                <a:latin typeface="Calibri" panose="020F0502020204030204" pitchFamily="34" charset="0"/>
                <a:ea typeface=""/>
              </a:rPr>
              <a:t>door</a:t>
            </a:r>
          </a:p>
        </p:txBody>
      </p:sp>
      <p:sp>
        <p:nvSpPr>
          <p:cNvPr id="100" name="TextBox 99"/>
          <p:cNvSpPr txBox="1"/>
          <p:nvPr/>
        </p:nvSpPr>
        <p:spPr>
          <a:xfrm rot="16200000">
            <a:off x="5593529" y="4479681"/>
            <a:ext cx="1177105" cy="379656"/>
          </a:xfrm>
          <a:prstGeom prst="rect">
            <a:avLst/>
          </a:prstGeom>
          <a:noFill/>
        </p:spPr>
        <p:txBody>
          <a:bodyPr wrap="square" rtlCol="0">
            <a:spAutoFit/>
          </a:bodyPr>
          <a:lstStyle/>
          <a:p>
            <a:pPr eaLnBrk="0" hangingPunct="0"/>
            <a:r>
              <a:rPr lang="en-US" sz="1867" dirty="0">
                <a:solidFill>
                  <a:srgbClr val="FFFFFF"/>
                </a:solidFill>
                <a:latin typeface="Calibri" panose="020F0502020204030204" pitchFamily="34" charset="0"/>
                <a:ea typeface=""/>
              </a:rPr>
              <a:t>patient</a:t>
            </a:r>
          </a:p>
        </p:txBody>
      </p:sp>
      <p:cxnSp>
        <p:nvCxnSpPr>
          <p:cNvPr id="102" name="Straight Arrow Connector 101"/>
          <p:cNvCxnSpPr/>
          <p:nvPr/>
        </p:nvCxnSpPr>
        <p:spPr>
          <a:xfrm flipH="1">
            <a:off x="6533688" y="4004082"/>
            <a:ext cx="1022051" cy="0"/>
          </a:xfrm>
          <a:prstGeom prst="straightConnector1">
            <a:avLst/>
          </a:prstGeom>
          <a:noFill/>
          <a:ln w="28575" cap="flat" cmpd="sng" algn="ctr">
            <a:solidFill>
              <a:srgbClr val="9A3B26"/>
            </a:solidFill>
            <a:prstDash val="solid"/>
            <a:tailEnd type="triangle"/>
          </a:ln>
          <a:effectLst/>
        </p:spPr>
      </p:cxnSp>
      <p:cxnSp>
        <p:nvCxnSpPr>
          <p:cNvPr id="103" name="Straight Arrow Connector 102"/>
          <p:cNvCxnSpPr/>
          <p:nvPr/>
        </p:nvCxnSpPr>
        <p:spPr>
          <a:xfrm flipH="1">
            <a:off x="6533688" y="3760242"/>
            <a:ext cx="1022051" cy="0"/>
          </a:xfrm>
          <a:prstGeom prst="straightConnector1">
            <a:avLst/>
          </a:prstGeom>
          <a:noFill/>
          <a:ln w="28575" cap="flat" cmpd="sng" algn="ctr">
            <a:solidFill>
              <a:srgbClr val="9A3B26"/>
            </a:solidFill>
            <a:prstDash val="solid"/>
            <a:tailEnd type="triangle"/>
          </a:ln>
          <a:effectLst/>
        </p:spPr>
      </p:cxnSp>
      <p:cxnSp>
        <p:nvCxnSpPr>
          <p:cNvPr id="104" name="Straight Arrow Connector 103"/>
          <p:cNvCxnSpPr/>
          <p:nvPr/>
        </p:nvCxnSpPr>
        <p:spPr>
          <a:xfrm flipH="1">
            <a:off x="6533688" y="3882162"/>
            <a:ext cx="1022051" cy="0"/>
          </a:xfrm>
          <a:prstGeom prst="straightConnector1">
            <a:avLst/>
          </a:prstGeom>
          <a:noFill/>
          <a:ln w="28575" cap="flat" cmpd="sng" algn="ctr">
            <a:solidFill>
              <a:srgbClr val="9A3B26"/>
            </a:solidFill>
            <a:prstDash val="solid"/>
            <a:tailEnd type="triangle"/>
          </a:ln>
          <a:effectLst/>
        </p:spPr>
      </p:cxnSp>
      <p:sp>
        <p:nvSpPr>
          <p:cNvPr id="105" name="TextBox 104"/>
          <p:cNvSpPr txBox="1"/>
          <p:nvPr/>
        </p:nvSpPr>
        <p:spPr>
          <a:xfrm rot="16200000">
            <a:off x="6512699" y="3435153"/>
            <a:ext cx="1177105" cy="379656"/>
          </a:xfrm>
          <a:prstGeom prst="rect">
            <a:avLst/>
          </a:prstGeom>
          <a:noFill/>
        </p:spPr>
        <p:txBody>
          <a:bodyPr wrap="square" rtlCol="0">
            <a:spAutoFit/>
          </a:bodyPr>
          <a:lstStyle/>
          <a:p>
            <a:pPr eaLnBrk="0" hangingPunct="0"/>
            <a:r>
              <a:rPr lang="en-US" sz="1867" dirty="0">
                <a:solidFill>
                  <a:srgbClr val="FFFFFF"/>
                </a:solidFill>
                <a:latin typeface="Calibri" panose="020F0502020204030204" pitchFamily="34" charset="0"/>
                <a:ea typeface=""/>
              </a:rPr>
              <a:t>HCU</a:t>
            </a:r>
          </a:p>
        </p:txBody>
      </p:sp>
      <p:sp>
        <p:nvSpPr>
          <p:cNvPr id="106" name="Down Arrow Callout 105"/>
          <p:cNvSpPr/>
          <p:nvPr/>
        </p:nvSpPr>
        <p:spPr>
          <a:xfrm>
            <a:off x="5973266" y="3030786"/>
            <a:ext cx="1071448" cy="646928"/>
          </a:xfrm>
          <a:prstGeom prst="downArrowCallout">
            <a:avLst>
              <a:gd name="adj1" fmla="val 10362"/>
              <a:gd name="adj2" fmla="val 17681"/>
              <a:gd name="adj3" fmla="val 14022"/>
              <a:gd name="adj4" fmla="val 64977"/>
            </a:avLst>
          </a:prstGeom>
          <a:solidFill>
            <a:srgbClr val="FFC000"/>
          </a:solidFill>
          <a:ln w="25400" cap="flat" cmpd="sng" algn="ctr">
            <a:solidFill>
              <a:srgbClr val="FFC000"/>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2060"/>
                </a:solidFill>
                <a:effectLst/>
                <a:uLnTx/>
                <a:uFillTx/>
                <a:latin typeface="Myriad Web Pro"/>
                <a:ea typeface=""/>
                <a:cs typeface=""/>
              </a:rPr>
              <a:t>Air sample</a:t>
            </a:r>
          </a:p>
        </p:txBody>
      </p:sp>
      <p:sp>
        <p:nvSpPr>
          <p:cNvPr id="107" name="Down Arrow Callout 106"/>
          <p:cNvSpPr/>
          <p:nvPr/>
        </p:nvSpPr>
        <p:spPr>
          <a:xfrm>
            <a:off x="7601572" y="1298297"/>
            <a:ext cx="1071448" cy="646928"/>
          </a:xfrm>
          <a:prstGeom prst="downArrowCallout">
            <a:avLst>
              <a:gd name="adj1" fmla="val 10362"/>
              <a:gd name="adj2" fmla="val 17681"/>
              <a:gd name="adj3" fmla="val 14022"/>
              <a:gd name="adj4" fmla="val 64977"/>
            </a:avLst>
          </a:prstGeom>
          <a:solidFill>
            <a:srgbClr val="00B0F0"/>
          </a:solidFill>
          <a:ln w="25400" cap="flat" cmpd="sng" algn="ctr">
            <a:solidFill>
              <a:srgbClr val="4983F2"/>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Myriad Web Pro"/>
                <a:ea typeface=""/>
                <a:cs typeface=""/>
              </a:rPr>
              <a:t>Water sample</a:t>
            </a:r>
          </a:p>
        </p:txBody>
      </p:sp>
      <p:sp>
        <p:nvSpPr>
          <p:cNvPr id="108" name="Down Arrow Callout 107"/>
          <p:cNvSpPr/>
          <p:nvPr/>
        </p:nvSpPr>
        <p:spPr>
          <a:xfrm>
            <a:off x="6783544" y="2894533"/>
            <a:ext cx="1071448" cy="646928"/>
          </a:xfrm>
          <a:prstGeom prst="downArrowCallout">
            <a:avLst>
              <a:gd name="adj1" fmla="val 10362"/>
              <a:gd name="adj2" fmla="val 17681"/>
              <a:gd name="adj3" fmla="val 14022"/>
              <a:gd name="adj4" fmla="val 64977"/>
            </a:avLst>
          </a:prstGeom>
          <a:solidFill>
            <a:srgbClr val="00B0F0"/>
          </a:solidFill>
          <a:ln w="25400" cap="flat" cmpd="sng" algn="ctr">
            <a:solidFill>
              <a:srgbClr val="4983F2"/>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Myriad Web Pro"/>
                <a:ea typeface=""/>
                <a:cs typeface=""/>
              </a:rPr>
              <a:t>Water sample</a:t>
            </a:r>
          </a:p>
        </p:txBody>
      </p:sp>
      <p:sp>
        <p:nvSpPr>
          <p:cNvPr id="109" name="Left Arrow Callout 108"/>
          <p:cNvSpPr/>
          <p:nvPr/>
        </p:nvSpPr>
        <p:spPr>
          <a:xfrm>
            <a:off x="7476845" y="3639293"/>
            <a:ext cx="1293924" cy="463776"/>
          </a:xfrm>
          <a:prstGeom prst="leftArrowCallout">
            <a:avLst>
              <a:gd name="adj1" fmla="val 12558"/>
              <a:gd name="adj2" fmla="val 18779"/>
              <a:gd name="adj3" fmla="val 17224"/>
              <a:gd name="adj4" fmla="val 77540"/>
            </a:avLst>
          </a:prstGeom>
          <a:solidFill>
            <a:srgbClr val="92D050"/>
          </a:solidFill>
          <a:ln w="25400" cap="flat" cmpd="sng" algn="ctr">
            <a:solidFill>
              <a:srgbClr val="92D050"/>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2060"/>
                </a:solidFill>
                <a:effectLst/>
                <a:uLnTx/>
                <a:uFillTx/>
                <a:latin typeface="Myriad Web Pro"/>
                <a:ea typeface=""/>
                <a:cs typeface=""/>
              </a:rPr>
              <a:t>Surface sample</a:t>
            </a:r>
          </a:p>
        </p:txBody>
      </p:sp>
      <p:sp>
        <p:nvSpPr>
          <p:cNvPr id="110" name="TextBox 109"/>
          <p:cNvSpPr txBox="1"/>
          <p:nvPr/>
        </p:nvSpPr>
        <p:spPr>
          <a:xfrm>
            <a:off x="4648199" y="1896862"/>
            <a:ext cx="1136333" cy="666977"/>
          </a:xfrm>
          <a:prstGeom prst="rect">
            <a:avLst/>
          </a:prstGeom>
          <a:noFill/>
        </p:spPr>
        <p:txBody>
          <a:bodyPr wrap="square" rtlCol="0">
            <a:spAutoFit/>
          </a:bodyPr>
          <a:lstStyle/>
          <a:p>
            <a:pPr algn="ctr" eaLnBrk="0" hangingPunct="0"/>
            <a:r>
              <a:rPr lang="en-US" sz="1867" dirty="0">
                <a:solidFill>
                  <a:srgbClr val="000000"/>
                </a:solidFill>
                <a:latin typeface="Calibri" panose="020F0502020204030204" pitchFamily="34" charset="0"/>
                <a:ea typeface=""/>
              </a:rPr>
              <a:t>Ice machine</a:t>
            </a:r>
          </a:p>
        </p:txBody>
      </p:sp>
      <p:sp>
        <p:nvSpPr>
          <p:cNvPr id="111" name="Down Arrow Callout 110"/>
          <p:cNvSpPr/>
          <p:nvPr/>
        </p:nvSpPr>
        <p:spPr>
          <a:xfrm>
            <a:off x="4648199" y="1298297"/>
            <a:ext cx="1071448" cy="646928"/>
          </a:xfrm>
          <a:prstGeom prst="downArrowCallout">
            <a:avLst>
              <a:gd name="adj1" fmla="val 10362"/>
              <a:gd name="adj2" fmla="val 17681"/>
              <a:gd name="adj3" fmla="val 14022"/>
              <a:gd name="adj4" fmla="val 64977"/>
            </a:avLst>
          </a:prstGeom>
          <a:solidFill>
            <a:srgbClr val="00B0F0"/>
          </a:solidFill>
          <a:ln w="25400" cap="flat" cmpd="sng" algn="ctr">
            <a:solidFill>
              <a:srgbClr val="4983F2"/>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Myriad Web Pro"/>
                <a:ea typeface=""/>
                <a:cs typeface=""/>
              </a:rPr>
              <a:t>Water sample</a:t>
            </a:r>
          </a:p>
        </p:txBody>
      </p:sp>
      <p:sp>
        <p:nvSpPr>
          <p:cNvPr id="26" name="TextBox 25"/>
          <p:cNvSpPr txBox="1"/>
          <p:nvPr/>
        </p:nvSpPr>
        <p:spPr>
          <a:xfrm rot="16200000">
            <a:off x="6439806" y="4688533"/>
            <a:ext cx="1322985" cy="379656"/>
          </a:xfrm>
          <a:prstGeom prst="rect">
            <a:avLst/>
          </a:prstGeom>
          <a:noFill/>
        </p:spPr>
        <p:txBody>
          <a:bodyPr wrap="square" rtlCol="0">
            <a:spAutoFit/>
          </a:bodyPr>
          <a:lstStyle/>
          <a:p>
            <a:pPr eaLnBrk="0" hangingPunct="0"/>
            <a:r>
              <a:rPr lang="en-US" sz="1867" dirty="0" smtClean="0">
                <a:solidFill>
                  <a:srgbClr val="FFFFFF"/>
                </a:solidFill>
                <a:latin typeface="Calibri" panose="020F0502020204030204" pitchFamily="34" charset="0"/>
                <a:ea typeface=""/>
              </a:rPr>
              <a:t>CPB Device</a:t>
            </a:r>
          </a:p>
        </p:txBody>
      </p:sp>
      <p:sp>
        <p:nvSpPr>
          <p:cNvPr id="27" name="Down Arrow Callout 26"/>
          <p:cNvSpPr/>
          <p:nvPr/>
        </p:nvSpPr>
        <p:spPr>
          <a:xfrm>
            <a:off x="7319268" y="5716957"/>
            <a:ext cx="1071448" cy="646928"/>
          </a:xfrm>
          <a:prstGeom prst="downArrowCallout">
            <a:avLst>
              <a:gd name="adj1" fmla="val 10362"/>
              <a:gd name="adj2" fmla="val 17681"/>
              <a:gd name="adj3" fmla="val 14022"/>
              <a:gd name="adj4" fmla="val 64977"/>
            </a:avLst>
          </a:prstGeom>
          <a:solidFill>
            <a:srgbClr val="FFC000"/>
          </a:solidFill>
          <a:ln w="25400" cap="flat" cmpd="sng" algn="ctr">
            <a:solidFill>
              <a:srgbClr val="FFC000"/>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2060"/>
                </a:solidFill>
                <a:effectLst/>
                <a:uLnTx/>
                <a:uFillTx/>
                <a:latin typeface="Myriad Web Pro"/>
                <a:ea typeface=""/>
                <a:cs typeface=""/>
              </a:rPr>
              <a:t>Air sample</a:t>
            </a:r>
          </a:p>
        </p:txBody>
      </p:sp>
      <p:sp>
        <p:nvSpPr>
          <p:cNvPr id="29" name="TextBox 28"/>
          <p:cNvSpPr txBox="1"/>
          <p:nvPr/>
        </p:nvSpPr>
        <p:spPr>
          <a:xfrm>
            <a:off x="7162801" y="6290608"/>
            <a:ext cx="1388600" cy="379656"/>
          </a:xfrm>
          <a:prstGeom prst="rect">
            <a:avLst/>
          </a:prstGeom>
          <a:noFill/>
        </p:spPr>
        <p:txBody>
          <a:bodyPr wrap="square" rtlCol="0">
            <a:spAutoFit/>
          </a:bodyPr>
          <a:lstStyle/>
          <a:p>
            <a:pPr eaLnBrk="0" hangingPunct="0"/>
            <a:r>
              <a:rPr lang="en-US" sz="1867" smtClean="0">
                <a:solidFill>
                  <a:srgbClr val="000000"/>
                </a:solidFill>
                <a:latin typeface="Calibri" panose="020F0502020204030204" pitchFamily="34" charset="0"/>
                <a:ea typeface=""/>
              </a:rPr>
              <a:t>OR Exhaust</a:t>
            </a:r>
            <a:endParaRPr lang="en-US" sz="1867" dirty="0">
              <a:solidFill>
                <a:srgbClr val="000000"/>
              </a:solidFill>
              <a:latin typeface="Calibri" panose="020F0502020204030204" pitchFamily="34" charset="0"/>
              <a:ea typeface=""/>
            </a:endParaRPr>
          </a:p>
        </p:txBody>
      </p:sp>
      <p:cxnSp>
        <p:nvCxnSpPr>
          <p:cNvPr id="31" name="Straight Arrow Connector 30"/>
          <p:cNvCxnSpPr/>
          <p:nvPr/>
        </p:nvCxnSpPr>
        <p:spPr>
          <a:xfrm flipV="1">
            <a:off x="5730165" y="6136052"/>
            <a:ext cx="1585041" cy="368450"/>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384163" y="3461034"/>
            <a:ext cx="1585041" cy="368450"/>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0D81DFDE-2423-0349-A865-C78464D2C37E}" type="slidenum">
              <a:rPr lang="en-US" smtClean="0"/>
              <a:pPr/>
              <a:t>35</a:t>
            </a:fld>
            <a:endParaRPr lang="en-US"/>
          </a:p>
        </p:txBody>
      </p:sp>
    </p:spTree>
    <p:extLst>
      <p:ext uri="{BB962C8B-B14F-4D97-AF65-F5344CB8AC3E}">
        <p14:creationId xmlns:p14="http://schemas.microsoft.com/office/powerpoint/2010/main" val="7873540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Simulated Procedure Air Sampling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5819670"/>
              </p:ext>
            </p:extLst>
          </p:nvPr>
        </p:nvGraphicFramePr>
        <p:xfrm>
          <a:off x="457200" y="1371600"/>
          <a:ext cx="8229600" cy="5120640"/>
        </p:xfrm>
        <a:graphic>
          <a:graphicData uri="http://schemas.openxmlformats.org/drawingml/2006/table">
            <a:tbl>
              <a:tblPr firstRow="1" bandRow="1">
                <a:tableStyleId>{5C22544A-7EE6-4342-B048-85BDC9FD1C3A}</a:tableStyleId>
              </a:tblPr>
              <a:tblGrid>
                <a:gridCol w="1344930"/>
                <a:gridCol w="2294890"/>
                <a:gridCol w="2294890"/>
                <a:gridCol w="2294890"/>
              </a:tblGrid>
              <a:tr h="370840">
                <a:tc>
                  <a:txBody>
                    <a:bodyPr/>
                    <a:lstStyle/>
                    <a:p>
                      <a:r>
                        <a:rPr lang="en-US" dirty="0" smtClean="0"/>
                        <a:t>Time</a:t>
                      </a:r>
                      <a:endParaRPr lang="en-US" dirty="0"/>
                    </a:p>
                  </a:txBody>
                  <a:tcPr anchor="b"/>
                </a:tc>
                <a:tc>
                  <a:txBody>
                    <a:bodyPr/>
                    <a:lstStyle/>
                    <a:p>
                      <a:r>
                        <a:rPr lang="en-US" dirty="0" smtClean="0"/>
                        <a:t>Bypass Status</a:t>
                      </a:r>
                      <a:endParaRPr lang="en-US" dirty="0"/>
                    </a:p>
                  </a:txBody>
                  <a:tcPr anchor="b"/>
                </a:tc>
                <a:tc>
                  <a:txBody>
                    <a:bodyPr/>
                    <a:lstStyle/>
                    <a:p>
                      <a:pPr algn="ctr"/>
                      <a:r>
                        <a:rPr lang="en-US" dirty="0" smtClean="0"/>
                        <a:t>18” from </a:t>
                      </a:r>
                    </a:p>
                    <a:p>
                      <a:pPr algn="ctr"/>
                      <a:r>
                        <a:rPr lang="en-US" dirty="0" smtClean="0"/>
                        <a:t>HCU exhaust</a:t>
                      </a:r>
                      <a:endParaRPr lang="en-US" dirty="0"/>
                    </a:p>
                  </a:txBody>
                  <a:tcPr anchor="b"/>
                </a:tc>
                <a:tc>
                  <a:txBody>
                    <a:bodyPr/>
                    <a:lstStyle/>
                    <a:p>
                      <a:pPr algn="ctr"/>
                      <a:r>
                        <a:rPr lang="en-US" dirty="0" smtClean="0"/>
                        <a:t>Next</a:t>
                      </a:r>
                      <a:r>
                        <a:rPr lang="en-US" baseline="0" dirty="0" smtClean="0"/>
                        <a:t> to </a:t>
                      </a:r>
                    </a:p>
                    <a:p>
                      <a:pPr algn="ctr"/>
                      <a:r>
                        <a:rPr lang="en-US" baseline="0" dirty="0" smtClean="0"/>
                        <a:t>room exhaust</a:t>
                      </a:r>
                      <a:endParaRPr lang="en-US" dirty="0"/>
                    </a:p>
                  </a:txBody>
                  <a:tcPr anchor="b"/>
                </a:tc>
              </a:tr>
              <a:tr h="640080">
                <a:tc>
                  <a:txBody>
                    <a:bodyPr/>
                    <a:lstStyle/>
                    <a:p>
                      <a:r>
                        <a:rPr lang="en-US" dirty="0" smtClean="0">
                          <a:solidFill>
                            <a:schemeClr val="tx1"/>
                          </a:solidFill>
                        </a:rPr>
                        <a:t>T0</a:t>
                      </a:r>
                      <a:endParaRPr lang="en-US" dirty="0">
                        <a:solidFill>
                          <a:schemeClr val="tx1"/>
                        </a:solidFill>
                      </a:endParaRPr>
                    </a:p>
                  </a:txBody>
                  <a:tcPr anchor="ctr"/>
                </a:tc>
                <a:tc>
                  <a:txBody>
                    <a:bodyPr/>
                    <a:lstStyle/>
                    <a:p>
                      <a:r>
                        <a:rPr lang="en-US" dirty="0" smtClean="0">
                          <a:solidFill>
                            <a:schemeClr val="tx1"/>
                          </a:solidFill>
                        </a:rPr>
                        <a:t>Standby</a:t>
                      </a:r>
                      <a:endParaRPr lang="en-US" dirty="0">
                        <a:solidFill>
                          <a:schemeClr val="tx1"/>
                        </a:solidFill>
                      </a:endParaRPr>
                    </a:p>
                  </a:txBody>
                  <a:tcPr anchor="ctr"/>
                </a:tc>
                <a:tc>
                  <a:txBody>
                    <a:bodyPr/>
                    <a:lstStyle/>
                    <a:p>
                      <a:pPr algn="ctr"/>
                      <a:r>
                        <a:rPr lang="en-US" dirty="0" smtClean="0">
                          <a:solidFill>
                            <a:srgbClr val="00B050"/>
                          </a:solidFill>
                        </a:rPr>
                        <a:t>negative</a:t>
                      </a:r>
                      <a:endParaRPr lang="en-US" dirty="0">
                        <a:solidFill>
                          <a:srgbClr val="00B050"/>
                        </a:solidFill>
                      </a:endParaRPr>
                    </a:p>
                  </a:txBody>
                  <a:tcPr anchor="ctr"/>
                </a:tc>
                <a:tc>
                  <a:txBody>
                    <a:bodyPr/>
                    <a:lstStyle/>
                    <a:p>
                      <a:pPr algn="ctr"/>
                      <a:r>
                        <a:rPr lang="en-US" dirty="0" smtClean="0">
                          <a:solidFill>
                            <a:srgbClr val="00B050"/>
                          </a:solidFill>
                        </a:rPr>
                        <a:t>negative</a:t>
                      </a:r>
                      <a:endParaRPr lang="en-US" dirty="0">
                        <a:solidFill>
                          <a:srgbClr val="00B050"/>
                        </a:solidFill>
                      </a:endParaRPr>
                    </a:p>
                  </a:txBody>
                  <a:tcPr anchor="ctr"/>
                </a:tc>
              </a:tr>
              <a:tr h="640080">
                <a:tc>
                  <a:txBody>
                    <a:bodyPr/>
                    <a:lstStyle/>
                    <a:p>
                      <a:r>
                        <a:rPr lang="en-US" dirty="0" smtClean="0">
                          <a:solidFill>
                            <a:schemeClr val="tx1"/>
                          </a:solidFill>
                        </a:rPr>
                        <a:t>T5m</a:t>
                      </a:r>
                      <a:endParaRPr lang="en-US" dirty="0">
                        <a:solidFill>
                          <a:schemeClr val="tx1"/>
                        </a:solidFill>
                      </a:endParaRPr>
                    </a:p>
                  </a:txBody>
                  <a:tcPr anchor="ctr"/>
                </a:tc>
                <a:tc>
                  <a:txBody>
                    <a:bodyPr/>
                    <a:lstStyle/>
                    <a:p>
                      <a:r>
                        <a:rPr lang="en-US" dirty="0" smtClean="0">
                          <a:solidFill>
                            <a:schemeClr val="tx1"/>
                          </a:solidFill>
                        </a:rPr>
                        <a:t>Standby</a:t>
                      </a:r>
                      <a:endParaRPr lang="en-US" dirty="0">
                        <a:solidFill>
                          <a:schemeClr val="tx1"/>
                        </a:solidFill>
                      </a:endParaRPr>
                    </a:p>
                  </a:txBody>
                  <a:tcPr anchor="ctr"/>
                </a:tc>
                <a:tc>
                  <a:txBody>
                    <a:bodyPr/>
                    <a:lstStyle/>
                    <a:p>
                      <a:pPr algn="ctr"/>
                      <a:r>
                        <a:rPr lang="en-US" dirty="0" smtClean="0">
                          <a:solidFill>
                            <a:srgbClr val="00B050"/>
                          </a:solidFill>
                        </a:rPr>
                        <a:t>negative</a:t>
                      </a:r>
                      <a:endParaRPr lang="en-US" dirty="0">
                        <a:solidFill>
                          <a:srgbClr val="00B050"/>
                        </a:solidFill>
                      </a:endParaRPr>
                    </a:p>
                  </a:txBody>
                  <a:tcPr anchor="ctr"/>
                </a:tc>
                <a:tc>
                  <a:txBody>
                    <a:bodyPr/>
                    <a:lstStyle/>
                    <a:p>
                      <a:pPr algn="ctr"/>
                      <a:r>
                        <a:rPr lang="en-US" dirty="0" smtClean="0">
                          <a:solidFill>
                            <a:srgbClr val="00B050"/>
                          </a:solidFill>
                        </a:rPr>
                        <a:t>negative</a:t>
                      </a:r>
                      <a:endParaRPr lang="en-US" dirty="0">
                        <a:solidFill>
                          <a:srgbClr val="00B050"/>
                        </a:solidFill>
                      </a:endParaRPr>
                    </a:p>
                  </a:txBody>
                  <a:tcPr anchor="ctr"/>
                </a:tc>
              </a:tr>
              <a:tr h="640080">
                <a:tc>
                  <a:txBody>
                    <a:bodyPr/>
                    <a:lstStyle/>
                    <a:p>
                      <a:r>
                        <a:rPr lang="en-US" dirty="0" smtClean="0">
                          <a:solidFill>
                            <a:schemeClr val="tx1"/>
                          </a:solidFill>
                        </a:rPr>
                        <a:t>T1h</a:t>
                      </a:r>
                      <a:endParaRPr lang="en-US"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Cardioplegia on</a:t>
                      </a:r>
                      <a:r>
                        <a:rPr lang="en-US" baseline="0" dirty="0" smtClean="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&amp; </a:t>
                      </a:r>
                      <a:r>
                        <a:rPr lang="en-US" dirty="0" smtClean="0">
                          <a:solidFill>
                            <a:schemeClr val="tx1"/>
                          </a:solidFill>
                        </a:rPr>
                        <a:t>circulatory arrest</a:t>
                      </a:r>
                    </a:p>
                  </a:txBody>
                  <a:tcPr anchor="ctr"/>
                </a:tc>
                <a:tc>
                  <a:txBody>
                    <a:bodyPr/>
                    <a:lstStyle/>
                    <a:p>
                      <a:pPr algn="ctr"/>
                      <a:r>
                        <a:rPr lang="en-US" dirty="0" smtClean="0">
                          <a:solidFill>
                            <a:srgbClr val="00B050"/>
                          </a:solidFill>
                        </a:rPr>
                        <a:t>negative</a:t>
                      </a:r>
                      <a:endParaRPr lang="en-US" dirty="0">
                        <a:solidFill>
                          <a:srgbClr val="00B050"/>
                        </a:solidFill>
                      </a:endParaRPr>
                    </a:p>
                  </a:txBody>
                  <a:tcPr anchor="ctr"/>
                </a:tc>
                <a:tc>
                  <a:txBody>
                    <a:bodyPr/>
                    <a:lstStyle/>
                    <a:p>
                      <a:pPr algn="ctr"/>
                      <a:r>
                        <a:rPr lang="en-US" dirty="0" smtClean="0">
                          <a:solidFill>
                            <a:srgbClr val="00B050"/>
                          </a:solidFill>
                        </a:rPr>
                        <a:t>negative</a:t>
                      </a:r>
                      <a:endParaRPr lang="en-US" dirty="0">
                        <a:solidFill>
                          <a:srgbClr val="00B050"/>
                        </a:solidFill>
                      </a:endParaRPr>
                    </a:p>
                  </a:txBody>
                  <a:tcPr anchor="ctr"/>
                </a:tc>
              </a:tr>
              <a:tr h="640080">
                <a:tc>
                  <a:txBody>
                    <a:bodyPr/>
                    <a:lstStyle/>
                    <a:p>
                      <a:r>
                        <a:rPr lang="en-US" dirty="0" smtClean="0">
                          <a:solidFill>
                            <a:schemeClr val="tx1"/>
                          </a:solidFill>
                        </a:rPr>
                        <a:t>T2h</a:t>
                      </a:r>
                      <a:endParaRPr lang="en-US"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Cardioplegia</a:t>
                      </a:r>
                      <a:r>
                        <a:rPr lang="en-US" baseline="0" dirty="0" smtClean="0">
                          <a:solidFill>
                            <a:schemeClr val="tx1"/>
                          </a:solidFill>
                        </a:rPr>
                        <a:t> on</a:t>
                      </a:r>
                      <a:endParaRPr lang="en-US" dirty="0" smtClean="0">
                        <a:solidFill>
                          <a:schemeClr val="tx1"/>
                        </a:solidFill>
                      </a:endParaRPr>
                    </a:p>
                  </a:txBody>
                  <a:tcPr anchor="ctr"/>
                </a:tc>
                <a:tc>
                  <a:txBody>
                    <a:bodyPr/>
                    <a:lstStyle/>
                    <a:p>
                      <a:pPr algn="ctr"/>
                      <a:r>
                        <a:rPr lang="en-US" i="1" dirty="0" smtClean="0">
                          <a:solidFill>
                            <a:srgbClr val="FF0000"/>
                          </a:solidFill>
                        </a:rPr>
                        <a:t>M. chimaera</a:t>
                      </a:r>
                      <a:endParaRPr lang="en-US" i="1" dirty="0">
                        <a:solidFill>
                          <a:srgbClr val="FF0000"/>
                        </a:solidFill>
                      </a:endParaRPr>
                    </a:p>
                  </a:txBody>
                  <a:tcPr anchor="ctr"/>
                </a:tc>
                <a:tc>
                  <a:txBody>
                    <a:bodyPr/>
                    <a:lstStyle/>
                    <a:p>
                      <a:pPr algn="ctr"/>
                      <a:r>
                        <a:rPr lang="en-US" dirty="0" smtClean="0">
                          <a:solidFill>
                            <a:srgbClr val="FFC000"/>
                          </a:solidFill>
                        </a:rPr>
                        <a:t>AFB +,</a:t>
                      </a:r>
                      <a:r>
                        <a:rPr lang="en-US" baseline="0" dirty="0" smtClean="0">
                          <a:solidFill>
                            <a:srgbClr val="FFC000"/>
                          </a:solidFill>
                        </a:rPr>
                        <a:t> not NTM</a:t>
                      </a:r>
                      <a:endParaRPr lang="en-US" dirty="0">
                        <a:solidFill>
                          <a:srgbClr val="FFC000"/>
                        </a:solidFill>
                      </a:endParaRPr>
                    </a:p>
                  </a:txBody>
                  <a:tcPr anchor="ctr"/>
                </a:tc>
              </a:tr>
              <a:tr h="640080">
                <a:tc>
                  <a:txBody>
                    <a:bodyPr/>
                    <a:lstStyle/>
                    <a:p>
                      <a:r>
                        <a:rPr lang="en-US" dirty="0" smtClean="0">
                          <a:solidFill>
                            <a:schemeClr val="tx1"/>
                          </a:solidFill>
                        </a:rPr>
                        <a:t>T3h</a:t>
                      </a:r>
                      <a:endParaRPr lang="en-US" dirty="0">
                        <a:solidFill>
                          <a:schemeClr val="tx1"/>
                        </a:solidFill>
                      </a:endParaRPr>
                    </a:p>
                  </a:txBody>
                  <a:tcPr anchor="ctr"/>
                </a:tc>
                <a:tc>
                  <a:txBody>
                    <a:bodyPr/>
                    <a:lstStyle/>
                    <a:p>
                      <a:r>
                        <a:rPr lang="en-US" dirty="0" smtClean="0">
                          <a:solidFill>
                            <a:schemeClr val="tx1"/>
                          </a:solidFill>
                        </a:rPr>
                        <a:t>Warming</a:t>
                      </a:r>
                      <a:endParaRPr lang="en-US" dirty="0">
                        <a:solidFill>
                          <a:schemeClr val="tx1"/>
                        </a:solidFill>
                      </a:endParaRPr>
                    </a:p>
                  </a:txBody>
                  <a:tcPr anchor="ctr"/>
                </a:tc>
                <a:tc>
                  <a:txBody>
                    <a:bodyPr/>
                    <a:lstStyle/>
                    <a:p>
                      <a:pPr algn="ctr"/>
                      <a:r>
                        <a:rPr lang="en-US" i="1" dirty="0" smtClean="0">
                          <a:solidFill>
                            <a:srgbClr val="FF0000"/>
                          </a:solidFill>
                        </a:rPr>
                        <a:t>M. chimaera</a:t>
                      </a:r>
                      <a:endParaRPr lang="en-US" i="1" dirty="0">
                        <a:solidFill>
                          <a:srgbClr val="FF0000"/>
                        </a:solidFill>
                      </a:endParaRPr>
                    </a:p>
                  </a:txBody>
                  <a:tcPr anchor="ctr"/>
                </a:tc>
                <a:tc>
                  <a:txBody>
                    <a:bodyPr/>
                    <a:lstStyle/>
                    <a:p>
                      <a:pPr algn="ctr"/>
                      <a:r>
                        <a:rPr lang="en-US" dirty="0" smtClean="0">
                          <a:solidFill>
                            <a:srgbClr val="00B050"/>
                          </a:solidFill>
                        </a:rPr>
                        <a:t>negative</a:t>
                      </a:r>
                      <a:endParaRPr lang="en-US" dirty="0">
                        <a:solidFill>
                          <a:srgbClr val="00B050"/>
                        </a:solidFill>
                      </a:endParaRPr>
                    </a:p>
                  </a:txBody>
                  <a:tcPr anchor="ctr"/>
                </a:tc>
              </a:tr>
              <a:tr h="640080">
                <a:tc>
                  <a:txBody>
                    <a:bodyPr/>
                    <a:lstStyle/>
                    <a:p>
                      <a:r>
                        <a:rPr lang="en-US" dirty="0" smtClean="0">
                          <a:solidFill>
                            <a:schemeClr val="tx1"/>
                          </a:solidFill>
                        </a:rPr>
                        <a:t>T4h</a:t>
                      </a:r>
                      <a:endParaRPr lang="en-US" dirty="0">
                        <a:solidFill>
                          <a:schemeClr val="tx1"/>
                        </a:solidFill>
                      </a:endParaRPr>
                    </a:p>
                  </a:txBody>
                  <a:tcPr anchor="ctr"/>
                </a:tc>
                <a:tc>
                  <a:txBody>
                    <a:bodyPr/>
                    <a:lstStyle/>
                    <a:p>
                      <a:r>
                        <a:rPr lang="en-US" dirty="0" smtClean="0">
                          <a:solidFill>
                            <a:schemeClr val="tx1"/>
                          </a:solidFill>
                        </a:rPr>
                        <a:t>Warming</a:t>
                      </a:r>
                      <a:endParaRPr lang="en-US" dirty="0">
                        <a:solidFill>
                          <a:schemeClr val="tx1"/>
                        </a:solidFill>
                      </a:endParaRPr>
                    </a:p>
                  </a:txBody>
                  <a:tcPr anchor="ctr"/>
                </a:tc>
                <a:tc>
                  <a:txBody>
                    <a:bodyPr/>
                    <a:lstStyle/>
                    <a:p>
                      <a:pPr algn="ctr"/>
                      <a:r>
                        <a:rPr lang="en-US" i="1" dirty="0" smtClean="0">
                          <a:solidFill>
                            <a:srgbClr val="FF0000"/>
                          </a:solidFill>
                        </a:rPr>
                        <a:t>M. chimaera</a:t>
                      </a:r>
                      <a:endParaRPr lang="en-US" i="1" dirty="0">
                        <a:solidFill>
                          <a:srgbClr val="FF0000"/>
                        </a:solidFill>
                      </a:endParaRPr>
                    </a:p>
                  </a:txBody>
                  <a:tcPr anchor="ctr"/>
                </a:tc>
                <a:tc>
                  <a:txBody>
                    <a:bodyPr/>
                    <a:lstStyle/>
                    <a:p>
                      <a:pPr algn="ctr"/>
                      <a:r>
                        <a:rPr lang="en-US" dirty="0" smtClean="0">
                          <a:solidFill>
                            <a:srgbClr val="00B050"/>
                          </a:solidFill>
                        </a:rPr>
                        <a:t>negative</a:t>
                      </a:r>
                      <a:endParaRPr lang="en-US" dirty="0">
                        <a:solidFill>
                          <a:srgbClr val="00B050"/>
                        </a:solidFill>
                      </a:endParaRPr>
                    </a:p>
                  </a:txBody>
                  <a:tcPr anchor="ctr"/>
                </a:tc>
              </a:tr>
              <a:tr h="640080">
                <a:tc>
                  <a:txBody>
                    <a:bodyPr/>
                    <a:lstStyle/>
                    <a:p>
                      <a:r>
                        <a:rPr lang="en-US" dirty="0" smtClean="0">
                          <a:solidFill>
                            <a:schemeClr val="tx1"/>
                          </a:solidFill>
                        </a:rPr>
                        <a:t>T5h + 10m</a:t>
                      </a:r>
                      <a:endParaRPr lang="en-US" dirty="0">
                        <a:solidFill>
                          <a:schemeClr val="tx1"/>
                        </a:solidFill>
                      </a:endParaRPr>
                    </a:p>
                  </a:txBody>
                  <a:tcPr anchor="ctr"/>
                </a:tc>
                <a:tc>
                  <a:txBody>
                    <a:bodyPr/>
                    <a:lstStyle/>
                    <a:p>
                      <a:r>
                        <a:rPr lang="en-US" dirty="0" smtClean="0">
                          <a:solidFill>
                            <a:schemeClr val="tx1"/>
                          </a:solidFill>
                        </a:rPr>
                        <a:t>Off for 10 minutes</a:t>
                      </a:r>
                      <a:endParaRPr lang="en-US" dirty="0">
                        <a:solidFill>
                          <a:schemeClr val="tx1"/>
                        </a:solidFill>
                      </a:endParaRPr>
                    </a:p>
                  </a:txBody>
                  <a:tcPr anchor="ctr"/>
                </a:tc>
                <a:tc>
                  <a:txBody>
                    <a:bodyPr/>
                    <a:lstStyle/>
                    <a:p>
                      <a:pPr algn="ctr"/>
                      <a:r>
                        <a:rPr lang="en-US" dirty="0" smtClean="0">
                          <a:solidFill>
                            <a:srgbClr val="00B050"/>
                          </a:solidFill>
                        </a:rPr>
                        <a:t>negative</a:t>
                      </a:r>
                      <a:endParaRPr lang="en-US" dirty="0">
                        <a:solidFill>
                          <a:srgbClr val="00B050"/>
                        </a:solidFill>
                      </a:endParaRPr>
                    </a:p>
                  </a:txBody>
                  <a:tcPr anchor="ctr"/>
                </a:tc>
                <a:tc>
                  <a:txBody>
                    <a:bodyPr/>
                    <a:lstStyle/>
                    <a:p>
                      <a:pPr algn="ctr"/>
                      <a:r>
                        <a:rPr lang="en-US" dirty="0" smtClean="0">
                          <a:solidFill>
                            <a:srgbClr val="FFC000"/>
                          </a:solidFill>
                        </a:rPr>
                        <a:t>AFB +, not NTM</a:t>
                      </a:r>
                      <a:endParaRPr lang="en-US" dirty="0">
                        <a:solidFill>
                          <a:srgbClr val="FFC000"/>
                        </a:solidFill>
                      </a:endParaRPr>
                    </a:p>
                  </a:txBody>
                  <a:tcPr anchor="ctr"/>
                </a:tc>
              </a:tr>
            </a:tbl>
          </a:graphicData>
        </a:graphic>
      </p:graphicFrame>
      <p:sp>
        <p:nvSpPr>
          <p:cNvPr id="3" name="Slide Number Placeholder 2"/>
          <p:cNvSpPr>
            <a:spLocks noGrp="1"/>
          </p:cNvSpPr>
          <p:nvPr>
            <p:ph type="sldNum" sz="quarter" idx="12"/>
          </p:nvPr>
        </p:nvSpPr>
        <p:spPr/>
        <p:txBody>
          <a:bodyPr/>
          <a:lstStyle/>
          <a:p>
            <a:fld id="{0D81DFDE-2423-0349-A865-C78464D2C37E}" type="slidenum">
              <a:rPr lang="en-US" smtClean="0"/>
              <a:pPr/>
              <a:t>36</a:t>
            </a:fld>
            <a:endParaRPr lang="en-US"/>
          </a:p>
        </p:txBody>
      </p:sp>
    </p:spTree>
    <p:extLst>
      <p:ext uri="{BB962C8B-B14F-4D97-AF65-F5344CB8AC3E}">
        <p14:creationId xmlns:p14="http://schemas.microsoft.com/office/powerpoint/2010/main" val="17691575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HCU Internal Water Pathway</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0" y="2192022"/>
            <a:ext cx="2895600" cy="3989675"/>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091471" y="2209799"/>
            <a:ext cx="4595329" cy="3954120"/>
          </a:xfrm>
          <a:prstGeom prst="rect">
            <a:avLst/>
          </a:prstGeom>
        </p:spPr>
      </p:pic>
      <p:cxnSp>
        <p:nvCxnSpPr>
          <p:cNvPr id="6" name="Straight Arrow Connector 5"/>
          <p:cNvCxnSpPr/>
          <p:nvPr/>
        </p:nvCxnSpPr>
        <p:spPr>
          <a:xfrm flipV="1">
            <a:off x="319959" y="4002634"/>
            <a:ext cx="1585041" cy="368450"/>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804094" y="4002634"/>
            <a:ext cx="1585041" cy="368450"/>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0D81DFDE-2423-0349-A865-C78464D2C37E}" type="slidenum">
              <a:rPr lang="en-US" smtClean="0"/>
              <a:pPr/>
              <a:t>37</a:t>
            </a:fld>
            <a:endParaRPr lang="en-US"/>
          </a:p>
        </p:txBody>
      </p:sp>
    </p:spTree>
    <p:extLst>
      <p:ext uri="{BB962C8B-B14F-4D97-AF65-F5344CB8AC3E}">
        <p14:creationId xmlns:p14="http://schemas.microsoft.com/office/powerpoint/2010/main" val="3444237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Pathway Laboratory Results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32340248"/>
              </p:ext>
            </p:extLst>
          </p:nvPr>
        </p:nvGraphicFramePr>
        <p:xfrm>
          <a:off x="457200" y="1123850"/>
          <a:ext cx="8229600" cy="57099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1400" dirty="0" smtClean="0"/>
                        <a:t>Sample</a:t>
                      </a:r>
                      <a:endParaRPr lang="en-US" sz="1400" dirty="0"/>
                    </a:p>
                  </a:txBody>
                  <a:tcPr/>
                </a:tc>
                <a:tc>
                  <a:txBody>
                    <a:bodyPr/>
                    <a:lstStyle/>
                    <a:p>
                      <a:r>
                        <a:rPr lang="en-US" sz="1400" dirty="0" smtClean="0"/>
                        <a:t>Result</a:t>
                      </a:r>
                      <a:endParaRPr lang="en-US" sz="1400" dirty="0"/>
                    </a:p>
                  </a:txBody>
                  <a:tcPr/>
                </a:tc>
              </a:tr>
              <a:tr h="370840">
                <a:tc>
                  <a:txBody>
                    <a:bodyPr/>
                    <a:lstStyle/>
                    <a:p>
                      <a:r>
                        <a:rPr lang="en-US" sz="1400" dirty="0" smtClean="0"/>
                        <a:t>HCU</a:t>
                      </a:r>
                      <a:r>
                        <a:rPr lang="en-US" sz="1400" baseline="0" dirty="0" smtClean="0"/>
                        <a:t> 1 (shipped to CDC)</a:t>
                      </a:r>
                      <a:endParaRPr lang="en-US" sz="1400" dirty="0"/>
                    </a:p>
                  </a:txBody>
                  <a:tcPr/>
                </a:tc>
                <a:tc>
                  <a:txBody>
                    <a:bodyPr/>
                    <a:lstStyle/>
                    <a:p>
                      <a:endParaRPr lang="en-US" sz="1400"/>
                    </a:p>
                  </a:txBody>
                  <a:tcPr/>
                </a:tc>
              </a:tr>
              <a:tr h="370840">
                <a:tc>
                  <a:txBody>
                    <a:bodyPr/>
                    <a:lstStyle/>
                    <a:p>
                      <a:pPr lvl="1"/>
                      <a:r>
                        <a:rPr lang="en-US" sz="1400" dirty="0" smtClean="0"/>
                        <a:t>Water</a:t>
                      </a:r>
                      <a:r>
                        <a:rPr lang="en-US" sz="1400" baseline="0" dirty="0" smtClean="0"/>
                        <a:t> (drained by facility)</a:t>
                      </a:r>
                      <a:endParaRPr lang="en-US" sz="1400" dirty="0"/>
                    </a:p>
                  </a:txBody>
                  <a:tcPr/>
                </a:tc>
                <a:tc>
                  <a:txBody>
                    <a:bodyPr/>
                    <a:lstStyle/>
                    <a:p>
                      <a:r>
                        <a:rPr lang="en-US" sz="1400" dirty="0" smtClean="0"/>
                        <a:t>15 CFU</a:t>
                      </a:r>
                      <a:r>
                        <a:rPr lang="en-US" sz="1400" baseline="0" dirty="0" smtClean="0"/>
                        <a:t> AFB +</a:t>
                      </a:r>
                      <a:endParaRPr lang="en-US" sz="1400" dirty="0"/>
                    </a:p>
                  </a:txBody>
                  <a:tcPr/>
                </a:tc>
              </a:tr>
              <a:tr h="370840">
                <a:tc>
                  <a:txBody>
                    <a:bodyPr/>
                    <a:lstStyle/>
                    <a:p>
                      <a:pPr lvl="1"/>
                      <a:r>
                        <a:rPr lang="en-US" sz="1400" dirty="0" smtClean="0"/>
                        <a:t>Water (drained</a:t>
                      </a:r>
                      <a:r>
                        <a:rPr lang="en-US" sz="1400" baseline="0" dirty="0" smtClean="0"/>
                        <a:t> after </a:t>
                      </a:r>
                      <a:r>
                        <a:rPr lang="en-US" sz="1400" dirty="0" smtClean="0"/>
                        <a:t>shipping;</a:t>
                      </a:r>
                      <a:r>
                        <a:rPr lang="en-US" sz="1400" baseline="0" dirty="0" smtClean="0"/>
                        <a:t> </a:t>
                      </a:r>
                      <a:r>
                        <a:rPr lang="en-US" sz="1400" dirty="0" smtClean="0"/>
                        <a:t>machine running)</a:t>
                      </a:r>
                      <a:endParaRPr lang="en-US" sz="1400" dirty="0"/>
                    </a:p>
                  </a:txBody>
                  <a:tcPr/>
                </a:tc>
                <a:tc>
                  <a:txBody>
                    <a:bodyPr/>
                    <a:lstStyle/>
                    <a:p>
                      <a:r>
                        <a:rPr lang="en-US" sz="1400" dirty="0" smtClean="0"/>
                        <a:t>&gt; 3.0 x 10</a:t>
                      </a:r>
                      <a:r>
                        <a:rPr lang="en-US" sz="1400" baseline="30000" dirty="0" smtClean="0"/>
                        <a:t>4</a:t>
                      </a:r>
                      <a:r>
                        <a:rPr lang="en-US" sz="1400" baseline="0" dirty="0" smtClean="0"/>
                        <a:t> CFU </a:t>
                      </a:r>
                      <a:r>
                        <a:rPr lang="en-US" sz="1400" i="1" baseline="0" dirty="0" smtClean="0"/>
                        <a:t>M. chimaera</a:t>
                      </a:r>
                      <a:endParaRPr lang="en-US" sz="1400" i="1" dirty="0"/>
                    </a:p>
                  </a:txBody>
                  <a:tcPr/>
                </a:tc>
              </a:tr>
              <a:tr h="370840">
                <a:tc>
                  <a:txBody>
                    <a:bodyPr/>
                    <a:lstStyle/>
                    <a:p>
                      <a:pPr lvl="1"/>
                      <a:r>
                        <a:rPr lang="en-US" sz="1400" dirty="0" smtClean="0"/>
                        <a:t>Swab</a:t>
                      </a:r>
                      <a:r>
                        <a:rPr lang="en-US" sz="1400" baseline="0" dirty="0" smtClean="0"/>
                        <a:t> of biofilm inside reservoir</a:t>
                      </a:r>
                      <a:endParaRPr lang="en-US" sz="1400" dirty="0"/>
                    </a:p>
                  </a:txBody>
                  <a:tcPr/>
                </a:tc>
                <a:tc>
                  <a:txBody>
                    <a:bodyPr/>
                    <a:lstStyle/>
                    <a:p>
                      <a:r>
                        <a:rPr lang="en-US" sz="1400" dirty="0" smtClean="0"/>
                        <a:t>M. chimaera</a:t>
                      </a:r>
                      <a:endParaRPr lang="en-US" sz="1400" dirty="0"/>
                    </a:p>
                  </a:txBody>
                  <a:tcPr/>
                </a:tc>
              </a:tr>
              <a:tr h="370840">
                <a:tc>
                  <a:txBody>
                    <a:bodyPr/>
                    <a:lstStyle/>
                    <a:p>
                      <a:r>
                        <a:rPr lang="en-US" sz="1400" dirty="0" smtClean="0"/>
                        <a:t>HCU 2 (simulation)</a:t>
                      </a:r>
                      <a:endParaRPr lang="en-US" sz="1400" dirty="0"/>
                    </a:p>
                  </a:txBody>
                  <a:tcPr/>
                </a:tc>
                <a:tc>
                  <a:txBody>
                    <a:bodyPr/>
                    <a:lstStyle/>
                    <a:p>
                      <a:endParaRPr lang="en-US" sz="1400" dirty="0"/>
                    </a:p>
                  </a:txBody>
                  <a:tcPr/>
                </a:tc>
              </a:tr>
              <a:tr h="370840">
                <a:tc>
                  <a:txBody>
                    <a:bodyPr/>
                    <a:lstStyle/>
                    <a:p>
                      <a:pPr lvl="1"/>
                      <a:r>
                        <a:rPr lang="en-US" sz="1400" dirty="0" smtClean="0"/>
                        <a:t>Water (drained by facility)</a:t>
                      </a:r>
                      <a:endParaRPr lang="en-US" sz="1400" dirty="0"/>
                    </a:p>
                  </a:txBody>
                  <a:tcPr/>
                </a:tc>
                <a:tc>
                  <a:txBody>
                    <a:bodyPr/>
                    <a:lstStyle/>
                    <a:p>
                      <a:r>
                        <a:rPr lang="en-US" sz="1400" dirty="0" smtClean="0"/>
                        <a:t>10 CFU AFB +</a:t>
                      </a:r>
                      <a:endParaRPr lang="en-US" sz="1400" dirty="0"/>
                    </a:p>
                  </a:txBody>
                  <a:tcPr/>
                </a:tc>
              </a:tr>
              <a:tr h="370840">
                <a:tc>
                  <a:txBody>
                    <a:bodyPr/>
                    <a:lstStyle/>
                    <a:p>
                      <a:pPr lvl="1"/>
                      <a:r>
                        <a:rPr lang="en-US" sz="1400" dirty="0" smtClean="0"/>
                        <a:t>Water</a:t>
                      </a:r>
                      <a:r>
                        <a:rPr lang="en-US" sz="1400" baseline="0" dirty="0" smtClean="0"/>
                        <a:t> (drained immediately after simulation)</a:t>
                      </a:r>
                      <a:endParaRPr lang="en-US" sz="1400" dirty="0"/>
                    </a:p>
                  </a:txBody>
                  <a:tcPr/>
                </a:tc>
                <a:tc>
                  <a:txBody>
                    <a:bodyPr/>
                    <a:lstStyle/>
                    <a:p>
                      <a:r>
                        <a:rPr lang="en-US" sz="1400" dirty="0" smtClean="0"/>
                        <a:t>1.5 x</a:t>
                      </a:r>
                      <a:r>
                        <a:rPr lang="en-US" sz="1400" baseline="0" dirty="0" smtClean="0"/>
                        <a:t> 10</a:t>
                      </a:r>
                      <a:r>
                        <a:rPr lang="en-US" sz="1400" baseline="30000" dirty="0" smtClean="0"/>
                        <a:t>5</a:t>
                      </a:r>
                      <a:r>
                        <a:rPr lang="en-US" sz="1400" baseline="0" dirty="0" smtClean="0"/>
                        <a:t> </a:t>
                      </a:r>
                      <a:r>
                        <a:rPr lang="en-US" sz="1400" i="1" baseline="0" dirty="0" smtClean="0"/>
                        <a:t>M. chimaera</a:t>
                      </a:r>
                      <a:endParaRPr lang="en-US" sz="1400" i="1" dirty="0"/>
                    </a:p>
                  </a:txBody>
                  <a:tcPr/>
                </a:tc>
              </a:tr>
              <a:tr h="370840">
                <a:tc>
                  <a:txBody>
                    <a:bodyPr/>
                    <a:lstStyle/>
                    <a:p>
                      <a:pPr lvl="1"/>
                      <a:r>
                        <a:rPr lang="en-US" sz="1400" dirty="0" smtClean="0"/>
                        <a:t>Swab</a:t>
                      </a:r>
                      <a:endParaRPr lang="en-US" sz="1400" dirty="0"/>
                    </a:p>
                  </a:txBody>
                  <a:tcPr/>
                </a:tc>
                <a:tc>
                  <a:txBody>
                    <a:bodyPr/>
                    <a:lstStyle/>
                    <a:p>
                      <a:r>
                        <a:rPr lang="en-US" sz="1400" dirty="0" smtClean="0"/>
                        <a:t>Not performed</a:t>
                      </a:r>
                      <a:endParaRPr lang="en-US" sz="1400" dirty="0"/>
                    </a:p>
                  </a:txBody>
                  <a:tcPr/>
                </a:tc>
              </a:tr>
              <a:tr h="370840">
                <a:tc>
                  <a:txBody>
                    <a:bodyPr/>
                    <a:lstStyle/>
                    <a:p>
                      <a:r>
                        <a:rPr lang="en-US" sz="1400" dirty="0" smtClean="0"/>
                        <a:t>HCU 3</a:t>
                      </a:r>
                      <a:endParaRPr lang="en-US" sz="1400" dirty="0"/>
                    </a:p>
                  </a:txBody>
                  <a:tcPr/>
                </a:tc>
                <a:tc>
                  <a:txBody>
                    <a:bodyPr/>
                    <a:lstStyle/>
                    <a:p>
                      <a:endParaRPr lang="en-US" sz="1400" dirty="0"/>
                    </a:p>
                  </a:txBody>
                  <a:tcPr/>
                </a:tc>
              </a:tr>
              <a:tr h="370840">
                <a:tc>
                  <a:txBody>
                    <a:bodyPr/>
                    <a:lstStyle/>
                    <a:p>
                      <a:pPr lvl="1"/>
                      <a:r>
                        <a:rPr lang="en-US" sz="1400" dirty="0" smtClean="0"/>
                        <a:t>Water (drained by facility)</a:t>
                      </a:r>
                      <a:endParaRPr lang="en-US" sz="1400" dirty="0"/>
                    </a:p>
                  </a:txBody>
                  <a:tcPr/>
                </a:tc>
                <a:tc>
                  <a:txBody>
                    <a:bodyPr/>
                    <a:lstStyle/>
                    <a:p>
                      <a:r>
                        <a:rPr lang="en-US" sz="1400" dirty="0" smtClean="0"/>
                        <a:t>300 CFU </a:t>
                      </a:r>
                      <a:r>
                        <a:rPr lang="en-US" sz="1400" baseline="0" dirty="0" smtClean="0"/>
                        <a:t>AFB +</a:t>
                      </a:r>
                      <a:endParaRPr lang="en-US" sz="1400" dirty="0"/>
                    </a:p>
                  </a:txBody>
                  <a:tcPr/>
                </a:tc>
              </a:tr>
              <a:tr h="370840">
                <a:tc>
                  <a:txBody>
                    <a:bodyPr/>
                    <a:lstStyle/>
                    <a:p>
                      <a:pPr lvl="1"/>
                      <a:r>
                        <a:rPr lang="en-US" sz="1400" dirty="0" smtClean="0"/>
                        <a:t>Water (drained from static</a:t>
                      </a:r>
                      <a:r>
                        <a:rPr lang="en-US" sz="1400" baseline="0" dirty="0" smtClean="0"/>
                        <a:t> machine)</a:t>
                      </a:r>
                      <a:endParaRPr lang="en-US" sz="1400" dirty="0"/>
                    </a:p>
                  </a:txBody>
                  <a:tcPr/>
                </a:tc>
                <a:tc>
                  <a:txBody>
                    <a:bodyPr/>
                    <a:lstStyle/>
                    <a:p>
                      <a:r>
                        <a:rPr lang="en-US" sz="1400" dirty="0" smtClean="0"/>
                        <a:t>140 CFU </a:t>
                      </a:r>
                      <a:r>
                        <a:rPr lang="en-US" sz="1400" baseline="0" dirty="0" smtClean="0"/>
                        <a:t>AFB +</a:t>
                      </a:r>
                      <a:endParaRPr lang="en-US" sz="1400" dirty="0"/>
                    </a:p>
                  </a:txBody>
                  <a:tcPr/>
                </a:tc>
              </a:tr>
              <a:tr h="370840">
                <a:tc>
                  <a:txBody>
                    <a:bodyPr/>
                    <a:lstStyle/>
                    <a:p>
                      <a:pPr lvl="1"/>
                      <a:r>
                        <a:rPr lang="en-US" sz="1400" dirty="0" smtClean="0">
                          <a:solidFill>
                            <a:schemeClr val="tx1"/>
                          </a:solidFill>
                        </a:rPr>
                        <a:t>Swab</a:t>
                      </a:r>
                      <a:r>
                        <a:rPr lang="en-US" sz="1400" baseline="0" dirty="0" smtClean="0">
                          <a:solidFill>
                            <a:schemeClr val="tx1"/>
                          </a:solidFill>
                        </a:rPr>
                        <a:t> of biofilm inside reservoir</a:t>
                      </a:r>
                      <a:endParaRPr lang="en-US" sz="1400" dirty="0">
                        <a:solidFill>
                          <a:schemeClr val="tx1"/>
                        </a:solidFill>
                      </a:endParaRPr>
                    </a:p>
                  </a:txBody>
                  <a:tcPr/>
                </a:tc>
                <a:tc>
                  <a:txBody>
                    <a:bodyPr/>
                    <a:lstStyle/>
                    <a:p>
                      <a:r>
                        <a:rPr lang="en-US" sz="1400" i="1" dirty="0" smtClean="0">
                          <a:solidFill>
                            <a:schemeClr val="tx1"/>
                          </a:solidFill>
                        </a:rPr>
                        <a:t>M. chimaera</a:t>
                      </a:r>
                      <a:endParaRPr lang="en-US" sz="1400" i="1" dirty="0">
                        <a:solidFill>
                          <a:schemeClr val="tx1"/>
                        </a:solidFill>
                      </a:endParaRPr>
                    </a:p>
                  </a:txBody>
                  <a:tcPr/>
                </a:tc>
              </a:tr>
              <a:tr h="370840">
                <a:tc>
                  <a:txBody>
                    <a:bodyPr/>
                    <a:lstStyle/>
                    <a:p>
                      <a:r>
                        <a:rPr lang="en-US" sz="1400" dirty="0" smtClean="0"/>
                        <a:t>Cardioplegia machine</a:t>
                      </a:r>
                      <a:endParaRPr lang="en-US" sz="1400" dirty="0"/>
                    </a:p>
                  </a:txBody>
                  <a:tcPr/>
                </a:tc>
                <a:tc>
                  <a:txBody>
                    <a:bodyPr/>
                    <a:lstStyle/>
                    <a:p>
                      <a:endParaRPr lang="en-US" sz="1400" dirty="0"/>
                    </a:p>
                  </a:txBody>
                  <a:tcPr/>
                </a:tc>
              </a:tr>
              <a:tr h="370840">
                <a:tc>
                  <a:txBody>
                    <a:bodyPr/>
                    <a:lstStyle/>
                    <a:p>
                      <a:pPr lvl="1"/>
                      <a:r>
                        <a:rPr lang="en-US" sz="1400" dirty="0" smtClean="0"/>
                        <a:t>Water circuit interior</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t>M. chimaera</a:t>
                      </a:r>
                    </a:p>
                  </a:txBody>
                  <a:tcPr/>
                </a:tc>
              </a:tr>
            </a:tbl>
          </a:graphicData>
        </a:graphic>
      </p:graphicFrame>
      <p:sp>
        <p:nvSpPr>
          <p:cNvPr id="3" name="Slide Number Placeholder 2"/>
          <p:cNvSpPr>
            <a:spLocks noGrp="1"/>
          </p:cNvSpPr>
          <p:nvPr>
            <p:ph type="sldNum" sz="quarter" idx="12"/>
          </p:nvPr>
        </p:nvSpPr>
        <p:spPr/>
        <p:txBody>
          <a:bodyPr/>
          <a:lstStyle/>
          <a:p>
            <a:fld id="{0D81DFDE-2423-0349-A865-C78464D2C37E}" type="slidenum">
              <a:rPr lang="en-US" smtClean="0"/>
              <a:pPr/>
              <a:t>38</a:t>
            </a:fld>
            <a:endParaRPr lang="en-US"/>
          </a:p>
        </p:txBody>
      </p:sp>
    </p:spTree>
    <p:extLst>
      <p:ext uri="{BB962C8B-B14F-4D97-AF65-F5344CB8AC3E}">
        <p14:creationId xmlns:p14="http://schemas.microsoft.com/office/powerpoint/2010/main" val="2521258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Pathway Laboratory Results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46359341"/>
              </p:ext>
            </p:extLst>
          </p:nvPr>
        </p:nvGraphicFramePr>
        <p:xfrm>
          <a:off x="457200" y="1123850"/>
          <a:ext cx="8229600" cy="57099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1400" dirty="0" smtClean="0"/>
                        <a:t>Sample</a:t>
                      </a:r>
                      <a:endParaRPr lang="en-US" sz="1400" dirty="0"/>
                    </a:p>
                  </a:txBody>
                  <a:tcPr/>
                </a:tc>
                <a:tc>
                  <a:txBody>
                    <a:bodyPr/>
                    <a:lstStyle/>
                    <a:p>
                      <a:r>
                        <a:rPr lang="en-US" sz="1400" dirty="0" smtClean="0"/>
                        <a:t>Result</a:t>
                      </a:r>
                      <a:endParaRPr lang="en-US" sz="1400" dirty="0"/>
                    </a:p>
                  </a:txBody>
                  <a:tcPr/>
                </a:tc>
              </a:tr>
              <a:tr h="370840">
                <a:tc>
                  <a:txBody>
                    <a:bodyPr/>
                    <a:lstStyle/>
                    <a:p>
                      <a:r>
                        <a:rPr lang="en-US" sz="1400" dirty="0" smtClean="0"/>
                        <a:t>HCU</a:t>
                      </a:r>
                      <a:r>
                        <a:rPr lang="en-US" sz="1400" baseline="0" dirty="0" smtClean="0"/>
                        <a:t> 1 (shipped to CDC)</a:t>
                      </a:r>
                      <a:endParaRPr lang="en-US" sz="1400" dirty="0"/>
                    </a:p>
                  </a:txBody>
                  <a:tcPr/>
                </a:tc>
                <a:tc>
                  <a:txBody>
                    <a:bodyPr/>
                    <a:lstStyle/>
                    <a:p>
                      <a:endParaRPr lang="en-US" sz="1400"/>
                    </a:p>
                  </a:txBody>
                  <a:tcPr/>
                </a:tc>
              </a:tr>
              <a:tr h="370840">
                <a:tc>
                  <a:txBody>
                    <a:bodyPr/>
                    <a:lstStyle/>
                    <a:p>
                      <a:pPr lvl="1"/>
                      <a:r>
                        <a:rPr lang="en-US" sz="1400" dirty="0" smtClean="0">
                          <a:solidFill>
                            <a:srgbClr val="00B050"/>
                          </a:solidFill>
                        </a:rPr>
                        <a:t>Water</a:t>
                      </a:r>
                      <a:r>
                        <a:rPr lang="en-US" sz="1400" baseline="0" dirty="0" smtClean="0">
                          <a:solidFill>
                            <a:srgbClr val="00B050"/>
                          </a:solidFill>
                        </a:rPr>
                        <a:t> (drained by facility)</a:t>
                      </a:r>
                      <a:endParaRPr lang="en-US" sz="1400" dirty="0">
                        <a:solidFill>
                          <a:srgbClr val="00B050"/>
                        </a:solidFill>
                      </a:endParaRPr>
                    </a:p>
                  </a:txBody>
                  <a:tcPr/>
                </a:tc>
                <a:tc>
                  <a:txBody>
                    <a:bodyPr/>
                    <a:lstStyle/>
                    <a:p>
                      <a:r>
                        <a:rPr lang="en-US" sz="1400" dirty="0" smtClean="0">
                          <a:solidFill>
                            <a:srgbClr val="00B050"/>
                          </a:solidFill>
                        </a:rPr>
                        <a:t>15 CFU</a:t>
                      </a:r>
                      <a:r>
                        <a:rPr lang="en-US" sz="1400" baseline="0" dirty="0" smtClean="0">
                          <a:solidFill>
                            <a:srgbClr val="00B050"/>
                          </a:solidFill>
                        </a:rPr>
                        <a:t> AFB +</a:t>
                      </a:r>
                      <a:endParaRPr lang="en-US" sz="1400" dirty="0">
                        <a:solidFill>
                          <a:srgbClr val="00B050"/>
                        </a:solidFill>
                      </a:endParaRPr>
                    </a:p>
                  </a:txBody>
                  <a:tcPr/>
                </a:tc>
              </a:tr>
              <a:tr h="370840">
                <a:tc>
                  <a:txBody>
                    <a:bodyPr/>
                    <a:lstStyle/>
                    <a:p>
                      <a:pPr lvl="1"/>
                      <a:r>
                        <a:rPr lang="en-US" sz="1400" dirty="0" smtClean="0">
                          <a:solidFill>
                            <a:srgbClr val="FF0000"/>
                          </a:solidFill>
                        </a:rPr>
                        <a:t>Water (drained</a:t>
                      </a:r>
                      <a:r>
                        <a:rPr lang="en-US" sz="1400" baseline="0" dirty="0" smtClean="0">
                          <a:solidFill>
                            <a:srgbClr val="FF0000"/>
                          </a:solidFill>
                        </a:rPr>
                        <a:t> after </a:t>
                      </a:r>
                      <a:r>
                        <a:rPr lang="en-US" sz="1400" dirty="0" smtClean="0">
                          <a:solidFill>
                            <a:srgbClr val="FF0000"/>
                          </a:solidFill>
                        </a:rPr>
                        <a:t>shipping;</a:t>
                      </a:r>
                      <a:r>
                        <a:rPr lang="en-US" sz="1400" baseline="0" dirty="0" smtClean="0">
                          <a:solidFill>
                            <a:srgbClr val="FF0000"/>
                          </a:solidFill>
                        </a:rPr>
                        <a:t> </a:t>
                      </a:r>
                      <a:r>
                        <a:rPr lang="en-US" sz="1400" dirty="0" smtClean="0">
                          <a:solidFill>
                            <a:srgbClr val="FF0000"/>
                          </a:solidFill>
                        </a:rPr>
                        <a:t>machine running)</a:t>
                      </a:r>
                      <a:endParaRPr lang="en-US" sz="1400" dirty="0">
                        <a:solidFill>
                          <a:srgbClr val="FF0000"/>
                        </a:solidFill>
                      </a:endParaRPr>
                    </a:p>
                  </a:txBody>
                  <a:tcPr/>
                </a:tc>
                <a:tc>
                  <a:txBody>
                    <a:bodyPr/>
                    <a:lstStyle/>
                    <a:p>
                      <a:r>
                        <a:rPr lang="en-US" sz="1400" dirty="0" smtClean="0">
                          <a:solidFill>
                            <a:srgbClr val="FF0000"/>
                          </a:solidFill>
                        </a:rPr>
                        <a:t>&gt; 3.0 x 10</a:t>
                      </a:r>
                      <a:r>
                        <a:rPr lang="en-US" sz="1400" baseline="30000" dirty="0" smtClean="0">
                          <a:solidFill>
                            <a:srgbClr val="FF0000"/>
                          </a:solidFill>
                        </a:rPr>
                        <a:t>4</a:t>
                      </a:r>
                      <a:r>
                        <a:rPr lang="en-US" sz="1400" baseline="0" dirty="0" smtClean="0">
                          <a:solidFill>
                            <a:srgbClr val="FF0000"/>
                          </a:solidFill>
                        </a:rPr>
                        <a:t> CFU </a:t>
                      </a:r>
                      <a:r>
                        <a:rPr lang="en-US" sz="1400" i="1" baseline="0" dirty="0" smtClean="0">
                          <a:solidFill>
                            <a:srgbClr val="FF0000"/>
                          </a:solidFill>
                        </a:rPr>
                        <a:t>M. chimaera</a:t>
                      </a:r>
                      <a:endParaRPr lang="en-US" sz="1400" i="1" dirty="0">
                        <a:solidFill>
                          <a:srgbClr val="FF0000"/>
                        </a:solidFill>
                      </a:endParaRPr>
                    </a:p>
                  </a:txBody>
                  <a:tcPr/>
                </a:tc>
              </a:tr>
              <a:tr h="370840">
                <a:tc>
                  <a:txBody>
                    <a:bodyPr/>
                    <a:lstStyle/>
                    <a:p>
                      <a:pPr lvl="1"/>
                      <a:r>
                        <a:rPr lang="en-US" sz="1400" dirty="0" smtClean="0"/>
                        <a:t>Swab</a:t>
                      </a:r>
                      <a:r>
                        <a:rPr lang="en-US" sz="1400" baseline="0" dirty="0" smtClean="0"/>
                        <a:t> of biofilm inside reservoir</a:t>
                      </a:r>
                      <a:endParaRPr lang="en-US" sz="1400" dirty="0"/>
                    </a:p>
                  </a:txBody>
                  <a:tcPr/>
                </a:tc>
                <a:tc>
                  <a:txBody>
                    <a:bodyPr/>
                    <a:lstStyle/>
                    <a:p>
                      <a:r>
                        <a:rPr lang="en-US" sz="1400" dirty="0" smtClean="0"/>
                        <a:t>M. chimaera</a:t>
                      </a:r>
                      <a:endParaRPr lang="en-US" sz="1400" dirty="0"/>
                    </a:p>
                  </a:txBody>
                  <a:tcPr/>
                </a:tc>
              </a:tr>
              <a:tr h="370840">
                <a:tc>
                  <a:txBody>
                    <a:bodyPr/>
                    <a:lstStyle/>
                    <a:p>
                      <a:r>
                        <a:rPr lang="en-US" sz="1400" dirty="0" smtClean="0"/>
                        <a:t>HCU 2 (simulation)</a:t>
                      </a:r>
                      <a:endParaRPr lang="en-US" sz="1400" dirty="0"/>
                    </a:p>
                  </a:txBody>
                  <a:tcPr/>
                </a:tc>
                <a:tc>
                  <a:txBody>
                    <a:bodyPr/>
                    <a:lstStyle/>
                    <a:p>
                      <a:endParaRPr lang="en-US" sz="1400" dirty="0"/>
                    </a:p>
                  </a:txBody>
                  <a:tcPr/>
                </a:tc>
              </a:tr>
              <a:tr h="370840">
                <a:tc>
                  <a:txBody>
                    <a:bodyPr/>
                    <a:lstStyle/>
                    <a:p>
                      <a:pPr lvl="1"/>
                      <a:r>
                        <a:rPr lang="en-US" sz="1400" dirty="0" smtClean="0">
                          <a:solidFill>
                            <a:srgbClr val="00B050"/>
                          </a:solidFill>
                        </a:rPr>
                        <a:t>Water (drained by facility)</a:t>
                      </a:r>
                      <a:endParaRPr lang="en-US" sz="1400" dirty="0">
                        <a:solidFill>
                          <a:srgbClr val="00B050"/>
                        </a:solidFill>
                      </a:endParaRPr>
                    </a:p>
                  </a:txBody>
                  <a:tcPr/>
                </a:tc>
                <a:tc>
                  <a:txBody>
                    <a:bodyPr/>
                    <a:lstStyle/>
                    <a:p>
                      <a:r>
                        <a:rPr lang="en-US" sz="1400" dirty="0" smtClean="0">
                          <a:solidFill>
                            <a:srgbClr val="00B050"/>
                          </a:solidFill>
                        </a:rPr>
                        <a:t>10 CFU AFB +</a:t>
                      </a:r>
                      <a:endParaRPr lang="en-US" sz="1400" dirty="0">
                        <a:solidFill>
                          <a:srgbClr val="00B050"/>
                        </a:solidFill>
                      </a:endParaRPr>
                    </a:p>
                  </a:txBody>
                  <a:tcPr/>
                </a:tc>
              </a:tr>
              <a:tr h="370840">
                <a:tc>
                  <a:txBody>
                    <a:bodyPr/>
                    <a:lstStyle/>
                    <a:p>
                      <a:pPr lvl="1"/>
                      <a:r>
                        <a:rPr lang="en-US" sz="1400" dirty="0" smtClean="0">
                          <a:solidFill>
                            <a:srgbClr val="FF0000"/>
                          </a:solidFill>
                        </a:rPr>
                        <a:t>Water</a:t>
                      </a:r>
                      <a:r>
                        <a:rPr lang="en-US" sz="1400" baseline="0" dirty="0" smtClean="0">
                          <a:solidFill>
                            <a:srgbClr val="FF0000"/>
                          </a:solidFill>
                        </a:rPr>
                        <a:t> (drained immediately after simulation)</a:t>
                      </a:r>
                      <a:endParaRPr lang="en-US" sz="1400" dirty="0">
                        <a:solidFill>
                          <a:srgbClr val="FF0000"/>
                        </a:solidFill>
                      </a:endParaRPr>
                    </a:p>
                  </a:txBody>
                  <a:tcPr/>
                </a:tc>
                <a:tc>
                  <a:txBody>
                    <a:bodyPr/>
                    <a:lstStyle/>
                    <a:p>
                      <a:r>
                        <a:rPr lang="en-US" sz="1400" dirty="0" smtClean="0">
                          <a:solidFill>
                            <a:srgbClr val="FF0000"/>
                          </a:solidFill>
                        </a:rPr>
                        <a:t>1.5 x</a:t>
                      </a:r>
                      <a:r>
                        <a:rPr lang="en-US" sz="1400" baseline="0" dirty="0" smtClean="0">
                          <a:solidFill>
                            <a:srgbClr val="FF0000"/>
                          </a:solidFill>
                        </a:rPr>
                        <a:t> 10</a:t>
                      </a:r>
                      <a:r>
                        <a:rPr lang="en-US" sz="1400" baseline="30000" dirty="0" smtClean="0">
                          <a:solidFill>
                            <a:srgbClr val="FF0000"/>
                          </a:solidFill>
                        </a:rPr>
                        <a:t>5</a:t>
                      </a:r>
                      <a:r>
                        <a:rPr lang="en-US" sz="1400" baseline="0" dirty="0" smtClean="0">
                          <a:solidFill>
                            <a:srgbClr val="FF0000"/>
                          </a:solidFill>
                        </a:rPr>
                        <a:t> </a:t>
                      </a:r>
                      <a:r>
                        <a:rPr lang="en-US" sz="1400" i="1" baseline="0" dirty="0" smtClean="0">
                          <a:solidFill>
                            <a:srgbClr val="FF0000"/>
                          </a:solidFill>
                        </a:rPr>
                        <a:t>M. chimaera</a:t>
                      </a:r>
                      <a:endParaRPr lang="en-US" sz="1400" i="1" dirty="0">
                        <a:solidFill>
                          <a:srgbClr val="FF0000"/>
                        </a:solidFill>
                      </a:endParaRPr>
                    </a:p>
                  </a:txBody>
                  <a:tcPr/>
                </a:tc>
              </a:tr>
              <a:tr h="370840">
                <a:tc>
                  <a:txBody>
                    <a:bodyPr/>
                    <a:lstStyle/>
                    <a:p>
                      <a:pPr lvl="1"/>
                      <a:r>
                        <a:rPr lang="en-US" sz="1400" dirty="0" smtClean="0"/>
                        <a:t>Swab</a:t>
                      </a:r>
                      <a:endParaRPr lang="en-US" sz="1400" dirty="0"/>
                    </a:p>
                  </a:txBody>
                  <a:tcPr/>
                </a:tc>
                <a:tc>
                  <a:txBody>
                    <a:bodyPr/>
                    <a:lstStyle/>
                    <a:p>
                      <a:r>
                        <a:rPr lang="en-US" sz="1400" dirty="0" smtClean="0"/>
                        <a:t>Not performed</a:t>
                      </a:r>
                      <a:endParaRPr lang="en-US" sz="1400" dirty="0"/>
                    </a:p>
                  </a:txBody>
                  <a:tcPr/>
                </a:tc>
              </a:tr>
              <a:tr h="370840">
                <a:tc>
                  <a:txBody>
                    <a:bodyPr/>
                    <a:lstStyle/>
                    <a:p>
                      <a:r>
                        <a:rPr lang="en-US" sz="1400" dirty="0" smtClean="0"/>
                        <a:t>HCU 3</a:t>
                      </a:r>
                      <a:endParaRPr lang="en-US" sz="1400" dirty="0"/>
                    </a:p>
                  </a:txBody>
                  <a:tcPr/>
                </a:tc>
                <a:tc>
                  <a:txBody>
                    <a:bodyPr/>
                    <a:lstStyle/>
                    <a:p>
                      <a:endParaRPr lang="en-US" sz="1400" dirty="0"/>
                    </a:p>
                  </a:txBody>
                  <a:tcPr/>
                </a:tc>
              </a:tr>
              <a:tr h="370840">
                <a:tc>
                  <a:txBody>
                    <a:bodyPr/>
                    <a:lstStyle/>
                    <a:p>
                      <a:pPr lvl="1"/>
                      <a:r>
                        <a:rPr lang="en-US" sz="1400" dirty="0" smtClean="0"/>
                        <a:t>Water (drained by facility)</a:t>
                      </a:r>
                      <a:endParaRPr lang="en-US" sz="1400" dirty="0"/>
                    </a:p>
                  </a:txBody>
                  <a:tcPr/>
                </a:tc>
                <a:tc>
                  <a:txBody>
                    <a:bodyPr/>
                    <a:lstStyle/>
                    <a:p>
                      <a:r>
                        <a:rPr lang="en-US" sz="1400" dirty="0" smtClean="0"/>
                        <a:t>300 CFU </a:t>
                      </a:r>
                      <a:r>
                        <a:rPr lang="en-US" sz="1400" baseline="0" dirty="0" smtClean="0"/>
                        <a:t>AFB +</a:t>
                      </a:r>
                      <a:endParaRPr lang="en-US" sz="1400" dirty="0"/>
                    </a:p>
                  </a:txBody>
                  <a:tcPr/>
                </a:tc>
              </a:tr>
              <a:tr h="370840">
                <a:tc>
                  <a:txBody>
                    <a:bodyPr/>
                    <a:lstStyle/>
                    <a:p>
                      <a:pPr lvl="1"/>
                      <a:r>
                        <a:rPr lang="en-US" sz="1400" dirty="0" smtClean="0"/>
                        <a:t>Water (drained from static</a:t>
                      </a:r>
                      <a:r>
                        <a:rPr lang="en-US" sz="1400" baseline="0" dirty="0" smtClean="0"/>
                        <a:t> machine)</a:t>
                      </a:r>
                      <a:endParaRPr lang="en-US" sz="1400" dirty="0"/>
                    </a:p>
                  </a:txBody>
                  <a:tcPr/>
                </a:tc>
                <a:tc>
                  <a:txBody>
                    <a:bodyPr/>
                    <a:lstStyle/>
                    <a:p>
                      <a:r>
                        <a:rPr lang="en-US" sz="1400" dirty="0" smtClean="0"/>
                        <a:t>140 CFU </a:t>
                      </a:r>
                      <a:r>
                        <a:rPr lang="en-US" sz="1400" baseline="0" dirty="0" smtClean="0"/>
                        <a:t>AFB +</a:t>
                      </a:r>
                      <a:endParaRPr lang="en-US" sz="1400" dirty="0"/>
                    </a:p>
                  </a:txBody>
                  <a:tcPr/>
                </a:tc>
              </a:tr>
              <a:tr h="370840">
                <a:tc>
                  <a:txBody>
                    <a:bodyPr/>
                    <a:lstStyle/>
                    <a:p>
                      <a:pPr lvl="1"/>
                      <a:r>
                        <a:rPr lang="en-US" sz="1400" dirty="0" smtClean="0">
                          <a:solidFill>
                            <a:schemeClr val="tx1"/>
                          </a:solidFill>
                        </a:rPr>
                        <a:t>Swab</a:t>
                      </a:r>
                      <a:r>
                        <a:rPr lang="en-US" sz="1400" baseline="0" dirty="0" smtClean="0">
                          <a:solidFill>
                            <a:schemeClr val="tx1"/>
                          </a:solidFill>
                        </a:rPr>
                        <a:t> of biofilm inside reservoir</a:t>
                      </a:r>
                      <a:endParaRPr lang="en-US" sz="1400" dirty="0">
                        <a:solidFill>
                          <a:schemeClr val="tx1"/>
                        </a:solidFill>
                      </a:endParaRPr>
                    </a:p>
                  </a:txBody>
                  <a:tcPr/>
                </a:tc>
                <a:tc>
                  <a:txBody>
                    <a:bodyPr/>
                    <a:lstStyle/>
                    <a:p>
                      <a:r>
                        <a:rPr lang="en-US" sz="1400" i="1" dirty="0" smtClean="0">
                          <a:solidFill>
                            <a:schemeClr val="tx1"/>
                          </a:solidFill>
                        </a:rPr>
                        <a:t>M. chimaera</a:t>
                      </a:r>
                      <a:endParaRPr lang="en-US" sz="1400" i="1" dirty="0">
                        <a:solidFill>
                          <a:schemeClr val="tx1"/>
                        </a:solidFill>
                      </a:endParaRPr>
                    </a:p>
                  </a:txBody>
                  <a:tcPr/>
                </a:tc>
              </a:tr>
              <a:tr h="370840">
                <a:tc>
                  <a:txBody>
                    <a:bodyPr/>
                    <a:lstStyle/>
                    <a:p>
                      <a:r>
                        <a:rPr lang="en-US" sz="1400" dirty="0" smtClean="0"/>
                        <a:t>Cardioplegia machine</a:t>
                      </a:r>
                      <a:endParaRPr lang="en-US" sz="1400" dirty="0"/>
                    </a:p>
                  </a:txBody>
                  <a:tcPr/>
                </a:tc>
                <a:tc>
                  <a:txBody>
                    <a:bodyPr/>
                    <a:lstStyle/>
                    <a:p>
                      <a:endParaRPr lang="en-US" sz="1400" dirty="0"/>
                    </a:p>
                  </a:txBody>
                  <a:tcPr/>
                </a:tc>
              </a:tr>
              <a:tr h="370840">
                <a:tc>
                  <a:txBody>
                    <a:bodyPr/>
                    <a:lstStyle/>
                    <a:p>
                      <a:pPr lvl="1"/>
                      <a:r>
                        <a:rPr lang="en-US" sz="1400" dirty="0" smtClean="0"/>
                        <a:t>Water circuit interior</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t>M. chimaera</a:t>
                      </a:r>
                    </a:p>
                  </a:txBody>
                  <a:tcPr/>
                </a:tc>
              </a:tr>
            </a:tbl>
          </a:graphicData>
        </a:graphic>
      </p:graphicFrame>
      <p:sp>
        <p:nvSpPr>
          <p:cNvPr id="3" name="Slide Number Placeholder 2"/>
          <p:cNvSpPr>
            <a:spLocks noGrp="1"/>
          </p:cNvSpPr>
          <p:nvPr>
            <p:ph type="sldNum" sz="quarter" idx="12"/>
          </p:nvPr>
        </p:nvSpPr>
        <p:spPr/>
        <p:txBody>
          <a:bodyPr/>
          <a:lstStyle/>
          <a:p>
            <a:fld id="{0D81DFDE-2423-0349-A865-C78464D2C37E}" type="slidenum">
              <a:rPr lang="en-US" smtClean="0"/>
              <a:pPr/>
              <a:t>39</a:t>
            </a:fld>
            <a:endParaRPr lang="en-US"/>
          </a:p>
        </p:txBody>
      </p:sp>
    </p:spTree>
    <p:extLst>
      <p:ext uri="{BB962C8B-B14F-4D97-AF65-F5344CB8AC3E}">
        <p14:creationId xmlns:p14="http://schemas.microsoft.com/office/powerpoint/2010/main" val="2096489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Initial Notification</a:t>
            </a:r>
            <a:endParaRPr lang="en-US" dirty="0"/>
          </a:p>
        </p:txBody>
      </p:sp>
      <p:sp>
        <p:nvSpPr>
          <p:cNvPr id="5" name="Content Placeholder 4"/>
          <p:cNvSpPr>
            <a:spLocks noGrp="1"/>
          </p:cNvSpPr>
          <p:nvPr>
            <p:ph idx="1"/>
          </p:nvPr>
        </p:nvSpPr>
        <p:spPr/>
        <p:txBody>
          <a:bodyPr/>
          <a:lstStyle/>
          <a:p>
            <a:r>
              <a:rPr lang="en-US" dirty="0" smtClean="0"/>
              <a:t>July 2015: “Hospital A” reported a cluster of NTM infections among cardiothoracic surgery patients </a:t>
            </a:r>
          </a:p>
          <a:p>
            <a:r>
              <a:rPr lang="en-US" dirty="0" smtClean="0"/>
              <a:t>Recent reports of an association between heater-cooler units (HCUs) and risk for NTM infections</a:t>
            </a:r>
          </a:p>
          <a:p>
            <a:r>
              <a:rPr lang="en-US" dirty="0" smtClean="0"/>
              <a:t>Hospital A replaced their HCUs and attached devices</a:t>
            </a:r>
          </a:p>
          <a:p>
            <a:r>
              <a:rPr lang="en-US" dirty="0" smtClean="0"/>
              <a:t>Pennsylvania Department of Health (PADOH) and Centers for Disease Control and Prevention (CDC) investigated the cluster of infections</a:t>
            </a:r>
          </a:p>
          <a:p>
            <a:pPr marL="0" indent="0">
              <a:buNone/>
            </a:pPr>
            <a:endParaRPr lang="en-US" dirty="0" smtClean="0"/>
          </a:p>
        </p:txBody>
      </p:sp>
      <p:sp>
        <p:nvSpPr>
          <p:cNvPr id="2" name="Slide Number Placeholder 1"/>
          <p:cNvSpPr>
            <a:spLocks noGrp="1"/>
          </p:cNvSpPr>
          <p:nvPr>
            <p:ph type="sldNum" sz="quarter" idx="12"/>
          </p:nvPr>
        </p:nvSpPr>
        <p:spPr/>
        <p:txBody>
          <a:bodyPr/>
          <a:lstStyle/>
          <a:p>
            <a:fld id="{0D81DFDE-2423-0349-A865-C78464D2C37E}" type="slidenum">
              <a:rPr lang="en-US" smtClean="0"/>
              <a:pPr/>
              <a:t>4</a:t>
            </a:fld>
            <a:endParaRPr lang="en-US"/>
          </a:p>
        </p:txBody>
      </p:sp>
    </p:spTree>
    <p:extLst>
      <p:ext uri="{BB962C8B-B14F-4D97-AF65-F5344CB8AC3E}">
        <p14:creationId xmlns:p14="http://schemas.microsoft.com/office/powerpoint/2010/main" val="38426601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Pathway Laboratory Results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31318460"/>
              </p:ext>
            </p:extLst>
          </p:nvPr>
        </p:nvGraphicFramePr>
        <p:xfrm>
          <a:off x="457200" y="1123850"/>
          <a:ext cx="8229600" cy="57099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1400" dirty="0" smtClean="0"/>
                        <a:t>Sample</a:t>
                      </a:r>
                      <a:endParaRPr lang="en-US" sz="1400" dirty="0"/>
                    </a:p>
                  </a:txBody>
                  <a:tcPr/>
                </a:tc>
                <a:tc>
                  <a:txBody>
                    <a:bodyPr/>
                    <a:lstStyle/>
                    <a:p>
                      <a:r>
                        <a:rPr lang="en-US" sz="1400" dirty="0" smtClean="0"/>
                        <a:t>Result</a:t>
                      </a:r>
                      <a:endParaRPr lang="en-US" sz="1400" dirty="0"/>
                    </a:p>
                  </a:txBody>
                  <a:tcPr/>
                </a:tc>
              </a:tr>
              <a:tr h="370840">
                <a:tc>
                  <a:txBody>
                    <a:bodyPr/>
                    <a:lstStyle/>
                    <a:p>
                      <a:r>
                        <a:rPr lang="en-US" sz="1400" dirty="0" smtClean="0"/>
                        <a:t>HCU</a:t>
                      </a:r>
                      <a:r>
                        <a:rPr lang="en-US" sz="1400" baseline="0" dirty="0" smtClean="0"/>
                        <a:t> 1 (shipped to CDC)</a:t>
                      </a:r>
                      <a:endParaRPr lang="en-US" sz="1400" dirty="0"/>
                    </a:p>
                  </a:txBody>
                  <a:tcPr/>
                </a:tc>
                <a:tc>
                  <a:txBody>
                    <a:bodyPr/>
                    <a:lstStyle/>
                    <a:p>
                      <a:endParaRPr lang="en-US" sz="1400"/>
                    </a:p>
                  </a:txBody>
                  <a:tcPr/>
                </a:tc>
              </a:tr>
              <a:tr h="370840">
                <a:tc>
                  <a:txBody>
                    <a:bodyPr/>
                    <a:lstStyle/>
                    <a:p>
                      <a:pPr lvl="1"/>
                      <a:r>
                        <a:rPr lang="en-US" sz="1400" dirty="0" smtClean="0"/>
                        <a:t>Water</a:t>
                      </a:r>
                      <a:r>
                        <a:rPr lang="en-US" sz="1400" baseline="0" dirty="0" smtClean="0"/>
                        <a:t> (drained by facility)</a:t>
                      </a:r>
                      <a:endParaRPr lang="en-US" sz="1400" dirty="0"/>
                    </a:p>
                  </a:txBody>
                  <a:tcPr/>
                </a:tc>
                <a:tc>
                  <a:txBody>
                    <a:bodyPr/>
                    <a:lstStyle/>
                    <a:p>
                      <a:r>
                        <a:rPr lang="en-US" sz="1400" dirty="0" smtClean="0"/>
                        <a:t>15 CFU</a:t>
                      </a:r>
                      <a:r>
                        <a:rPr lang="en-US" sz="1400" baseline="0" dirty="0" smtClean="0"/>
                        <a:t> AFB +</a:t>
                      </a:r>
                      <a:endParaRPr lang="en-US" sz="1400" dirty="0"/>
                    </a:p>
                  </a:txBody>
                  <a:tcPr/>
                </a:tc>
              </a:tr>
              <a:tr h="370840">
                <a:tc>
                  <a:txBody>
                    <a:bodyPr/>
                    <a:lstStyle/>
                    <a:p>
                      <a:pPr lvl="1"/>
                      <a:r>
                        <a:rPr lang="en-US" sz="1400" dirty="0" smtClean="0"/>
                        <a:t>Water (drained</a:t>
                      </a:r>
                      <a:r>
                        <a:rPr lang="en-US" sz="1400" baseline="0" dirty="0" smtClean="0"/>
                        <a:t> after </a:t>
                      </a:r>
                      <a:r>
                        <a:rPr lang="en-US" sz="1400" dirty="0" smtClean="0"/>
                        <a:t>shipping;</a:t>
                      </a:r>
                      <a:r>
                        <a:rPr lang="en-US" sz="1400" baseline="0" dirty="0" smtClean="0"/>
                        <a:t> </a:t>
                      </a:r>
                      <a:r>
                        <a:rPr lang="en-US" sz="1400" dirty="0" smtClean="0"/>
                        <a:t>machine running)</a:t>
                      </a:r>
                      <a:endParaRPr lang="en-US" sz="1400" dirty="0"/>
                    </a:p>
                  </a:txBody>
                  <a:tcPr/>
                </a:tc>
                <a:tc>
                  <a:txBody>
                    <a:bodyPr/>
                    <a:lstStyle/>
                    <a:p>
                      <a:r>
                        <a:rPr lang="en-US" sz="1400" dirty="0" smtClean="0"/>
                        <a:t>&gt; 3.0 x 10</a:t>
                      </a:r>
                      <a:r>
                        <a:rPr lang="en-US" sz="1400" baseline="30000" dirty="0" smtClean="0"/>
                        <a:t>4</a:t>
                      </a:r>
                      <a:r>
                        <a:rPr lang="en-US" sz="1400" baseline="0" dirty="0" smtClean="0"/>
                        <a:t> CFU </a:t>
                      </a:r>
                      <a:r>
                        <a:rPr lang="en-US" sz="1400" i="1" baseline="0" dirty="0" smtClean="0"/>
                        <a:t>M. chimaera</a:t>
                      </a:r>
                      <a:endParaRPr lang="en-US" sz="1400" i="1" dirty="0"/>
                    </a:p>
                  </a:txBody>
                  <a:tcPr/>
                </a:tc>
              </a:tr>
              <a:tr h="370840">
                <a:tc>
                  <a:txBody>
                    <a:bodyPr/>
                    <a:lstStyle/>
                    <a:p>
                      <a:pPr lvl="1"/>
                      <a:r>
                        <a:rPr lang="en-US" sz="1400" dirty="0" smtClean="0">
                          <a:solidFill>
                            <a:srgbClr val="FF0000"/>
                          </a:solidFill>
                        </a:rPr>
                        <a:t>Swab</a:t>
                      </a:r>
                      <a:r>
                        <a:rPr lang="en-US" sz="1400" baseline="0" dirty="0" smtClean="0">
                          <a:solidFill>
                            <a:srgbClr val="FF0000"/>
                          </a:solidFill>
                        </a:rPr>
                        <a:t> of biofilm inside reservoir</a:t>
                      </a:r>
                      <a:endParaRPr lang="en-US" sz="1400" dirty="0">
                        <a:solidFill>
                          <a:srgbClr val="FF0000"/>
                        </a:solidFill>
                      </a:endParaRPr>
                    </a:p>
                  </a:txBody>
                  <a:tcPr/>
                </a:tc>
                <a:tc>
                  <a:txBody>
                    <a:bodyPr/>
                    <a:lstStyle/>
                    <a:p>
                      <a:r>
                        <a:rPr lang="en-US" sz="1400" dirty="0" smtClean="0">
                          <a:solidFill>
                            <a:srgbClr val="FF0000"/>
                          </a:solidFill>
                        </a:rPr>
                        <a:t>M. chimaera</a:t>
                      </a:r>
                      <a:endParaRPr lang="en-US" sz="1400" dirty="0">
                        <a:solidFill>
                          <a:srgbClr val="FF0000"/>
                        </a:solidFill>
                      </a:endParaRPr>
                    </a:p>
                  </a:txBody>
                  <a:tcPr/>
                </a:tc>
              </a:tr>
              <a:tr h="370840">
                <a:tc>
                  <a:txBody>
                    <a:bodyPr/>
                    <a:lstStyle/>
                    <a:p>
                      <a:r>
                        <a:rPr lang="en-US" sz="1400" dirty="0" smtClean="0"/>
                        <a:t>HCU 2 (simulation)</a:t>
                      </a:r>
                      <a:endParaRPr lang="en-US" sz="1400" dirty="0"/>
                    </a:p>
                  </a:txBody>
                  <a:tcPr/>
                </a:tc>
                <a:tc>
                  <a:txBody>
                    <a:bodyPr/>
                    <a:lstStyle/>
                    <a:p>
                      <a:endParaRPr lang="en-US" sz="1400" dirty="0"/>
                    </a:p>
                  </a:txBody>
                  <a:tcPr/>
                </a:tc>
              </a:tr>
              <a:tr h="370840">
                <a:tc>
                  <a:txBody>
                    <a:bodyPr/>
                    <a:lstStyle/>
                    <a:p>
                      <a:pPr lvl="1"/>
                      <a:r>
                        <a:rPr lang="en-US" sz="1400" dirty="0" smtClean="0"/>
                        <a:t>Water (drained by facility)</a:t>
                      </a:r>
                      <a:endParaRPr lang="en-US" sz="1400" dirty="0"/>
                    </a:p>
                  </a:txBody>
                  <a:tcPr/>
                </a:tc>
                <a:tc>
                  <a:txBody>
                    <a:bodyPr/>
                    <a:lstStyle/>
                    <a:p>
                      <a:r>
                        <a:rPr lang="en-US" sz="1400" dirty="0" smtClean="0"/>
                        <a:t>10 CFU AFB +</a:t>
                      </a:r>
                      <a:endParaRPr lang="en-US" sz="1400" dirty="0"/>
                    </a:p>
                  </a:txBody>
                  <a:tcPr/>
                </a:tc>
              </a:tr>
              <a:tr h="370840">
                <a:tc>
                  <a:txBody>
                    <a:bodyPr/>
                    <a:lstStyle/>
                    <a:p>
                      <a:pPr lvl="1"/>
                      <a:r>
                        <a:rPr lang="en-US" sz="1400" dirty="0" smtClean="0"/>
                        <a:t>Water</a:t>
                      </a:r>
                      <a:r>
                        <a:rPr lang="en-US" sz="1400" baseline="0" dirty="0" smtClean="0"/>
                        <a:t> (drained immediately after simulation)</a:t>
                      </a:r>
                      <a:endParaRPr lang="en-US" sz="1400" dirty="0"/>
                    </a:p>
                  </a:txBody>
                  <a:tcPr/>
                </a:tc>
                <a:tc>
                  <a:txBody>
                    <a:bodyPr/>
                    <a:lstStyle/>
                    <a:p>
                      <a:r>
                        <a:rPr lang="en-US" sz="1400" dirty="0" smtClean="0"/>
                        <a:t>1.5 x</a:t>
                      </a:r>
                      <a:r>
                        <a:rPr lang="en-US" sz="1400" baseline="0" dirty="0" smtClean="0"/>
                        <a:t> 10</a:t>
                      </a:r>
                      <a:r>
                        <a:rPr lang="en-US" sz="1400" baseline="30000" dirty="0" smtClean="0"/>
                        <a:t>5</a:t>
                      </a:r>
                      <a:r>
                        <a:rPr lang="en-US" sz="1400" baseline="0" dirty="0" smtClean="0"/>
                        <a:t> </a:t>
                      </a:r>
                      <a:r>
                        <a:rPr lang="en-US" sz="1400" i="1" baseline="0" dirty="0" smtClean="0"/>
                        <a:t>M. chimaera</a:t>
                      </a:r>
                      <a:endParaRPr lang="en-US" sz="1400" i="1" dirty="0"/>
                    </a:p>
                  </a:txBody>
                  <a:tcPr/>
                </a:tc>
              </a:tr>
              <a:tr h="370840">
                <a:tc>
                  <a:txBody>
                    <a:bodyPr/>
                    <a:lstStyle/>
                    <a:p>
                      <a:pPr lvl="1"/>
                      <a:r>
                        <a:rPr lang="en-US" sz="1400" dirty="0" smtClean="0"/>
                        <a:t>Swab</a:t>
                      </a:r>
                      <a:endParaRPr lang="en-US" sz="1400" dirty="0"/>
                    </a:p>
                  </a:txBody>
                  <a:tcPr/>
                </a:tc>
                <a:tc>
                  <a:txBody>
                    <a:bodyPr/>
                    <a:lstStyle/>
                    <a:p>
                      <a:r>
                        <a:rPr lang="en-US" sz="1400" dirty="0" smtClean="0"/>
                        <a:t>Not performed</a:t>
                      </a:r>
                      <a:endParaRPr lang="en-US" sz="1400" dirty="0"/>
                    </a:p>
                  </a:txBody>
                  <a:tcPr/>
                </a:tc>
              </a:tr>
              <a:tr h="370840">
                <a:tc>
                  <a:txBody>
                    <a:bodyPr/>
                    <a:lstStyle/>
                    <a:p>
                      <a:r>
                        <a:rPr lang="en-US" sz="1400" dirty="0" smtClean="0"/>
                        <a:t>HCU 3</a:t>
                      </a:r>
                      <a:endParaRPr lang="en-US" sz="1400" dirty="0"/>
                    </a:p>
                  </a:txBody>
                  <a:tcPr/>
                </a:tc>
                <a:tc>
                  <a:txBody>
                    <a:bodyPr/>
                    <a:lstStyle/>
                    <a:p>
                      <a:endParaRPr lang="en-US" sz="1400" dirty="0"/>
                    </a:p>
                  </a:txBody>
                  <a:tcPr/>
                </a:tc>
              </a:tr>
              <a:tr h="370840">
                <a:tc>
                  <a:txBody>
                    <a:bodyPr/>
                    <a:lstStyle/>
                    <a:p>
                      <a:pPr lvl="1"/>
                      <a:r>
                        <a:rPr lang="en-US" sz="1400" dirty="0" smtClean="0"/>
                        <a:t>Water (drained by facility)</a:t>
                      </a:r>
                      <a:endParaRPr lang="en-US" sz="1400" dirty="0"/>
                    </a:p>
                  </a:txBody>
                  <a:tcPr/>
                </a:tc>
                <a:tc>
                  <a:txBody>
                    <a:bodyPr/>
                    <a:lstStyle/>
                    <a:p>
                      <a:r>
                        <a:rPr lang="en-US" sz="1400" dirty="0" smtClean="0"/>
                        <a:t>300 CFU </a:t>
                      </a:r>
                      <a:r>
                        <a:rPr lang="en-US" sz="1400" baseline="0" dirty="0" smtClean="0"/>
                        <a:t>AFB +</a:t>
                      </a:r>
                      <a:endParaRPr lang="en-US" sz="1400" dirty="0"/>
                    </a:p>
                  </a:txBody>
                  <a:tcPr/>
                </a:tc>
              </a:tr>
              <a:tr h="370840">
                <a:tc>
                  <a:txBody>
                    <a:bodyPr/>
                    <a:lstStyle/>
                    <a:p>
                      <a:pPr lvl="1"/>
                      <a:r>
                        <a:rPr lang="en-US" sz="1400" dirty="0" smtClean="0"/>
                        <a:t>Water (drained from static</a:t>
                      </a:r>
                      <a:r>
                        <a:rPr lang="en-US" sz="1400" baseline="0" dirty="0" smtClean="0"/>
                        <a:t> machine)</a:t>
                      </a:r>
                      <a:endParaRPr lang="en-US" sz="1400" dirty="0"/>
                    </a:p>
                  </a:txBody>
                  <a:tcPr/>
                </a:tc>
                <a:tc>
                  <a:txBody>
                    <a:bodyPr/>
                    <a:lstStyle/>
                    <a:p>
                      <a:r>
                        <a:rPr lang="en-US" sz="1400" dirty="0" smtClean="0"/>
                        <a:t>140 CFU </a:t>
                      </a:r>
                      <a:r>
                        <a:rPr lang="en-US" sz="1400" baseline="0" dirty="0" smtClean="0"/>
                        <a:t>AFB +</a:t>
                      </a:r>
                      <a:endParaRPr lang="en-US" sz="1400" dirty="0"/>
                    </a:p>
                  </a:txBody>
                  <a:tcPr/>
                </a:tc>
              </a:tr>
              <a:tr h="370840">
                <a:tc>
                  <a:txBody>
                    <a:bodyPr/>
                    <a:lstStyle/>
                    <a:p>
                      <a:pPr lvl="1"/>
                      <a:r>
                        <a:rPr lang="en-US" sz="1400" dirty="0" smtClean="0">
                          <a:solidFill>
                            <a:srgbClr val="FF0000"/>
                          </a:solidFill>
                        </a:rPr>
                        <a:t>Swab</a:t>
                      </a:r>
                      <a:r>
                        <a:rPr lang="en-US" sz="1400" baseline="0" dirty="0" smtClean="0">
                          <a:solidFill>
                            <a:srgbClr val="FF0000"/>
                          </a:solidFill>
                        </a:rPr>
                        <a:t> of biofilm inside reservoir</a:t>
                      </a:r>
                      <a:endParaRPr lang="en-US" sz="1400" dirty="0">
                        <a:solidFill>
                          <a:srgbClr val="FF0000"/>
                        </a:solidFill>
                      </a:endParaRPr>
                    </a:p>
                  </a:txBody>
                  <a:tcPr/>
                </a:tc>
                <a:tc>
                  <a:txBody>
                    <a:bodyPr/>
                    <a:lstStyle/>
                    <a:p>
                      <a:r>
                        <a:rPr lang="en-US" sz="1400" i="1" dirty="0" smtClean="0">
                          <a:solidFill>
                            <a:srgbClr val="FF0000"/>
                          </a:solidFill>
                        </a:rPr>
                        <a:t>M. chimaera</a:t>
                      </a:r>
                      <a:endParaRPr lang="en-US" sz="1400" i="1" dirty="0">
                        <a:solidFill>
                          <a:srgbClr val="FF0000"/>
                        </a:solidFill>
                      </a:endParaRPr>
                    </a:p>
                  </a:txBody>
                  <a:tcPr/>
                </a:tc>
              </a:tr>
              <a:tr h="370840">
                <a:tc>
                  <a:txBody>
                    <a:bodyPr/>
                    <a:lstStyle/>
                    <a:p>
                      <a:r>
                        <a:rPr lang="en-US" sz="1400" dirty="0" smtClean="0"/>
                        <a:t>Cardioplegia machine</a:t>
                      </a:r>
                      <a:endParaRPr lang="en-US" sz="1400" dirty="0"/>
                    </a:p>
                  </a:txBody>
                  <a:tcPr/>
                </a:tc>
                <a:tc>
                  <a:txBody>
                    <a:bodyPr/>
                    <a:lstStyle/>
                    <a:p>
                      <a:endParaRPr lang="en-US" sz="1400" dirty="0"/>
                    </a:p>
                  </a:txBody>
                  <a:tcPr/>
                </a:tc>
              </a:tr>
              <a:tr h="370840">
                <a:tc>
                  <a:txBody>
                    <a:bodyPr/>
                    <a:lstStyle/>
                    <a:p>
                      <a:pPr lvl="1"/>
                      <a:r>
                        <a:rPr lang="en-US" sz="1400" dirty="0" smtClean="0">
                          <a:solidFill>
                            <a:srgbClr val="FF0000"/>
                          </a:solidFill>
                        </a:rPr>
                        <a:t>Water circuit interior</a:t>
                      </a:r>
                      <a:endParaRPr lang="en-US" sz="14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solidFill>
                            <a:srgbClr val="FF0000"/>
                          </a:solidFill>
                        </a:rPr>
                        <a:t>M. chimaera</a:t>
                      </a:r>
                    </a:p>
                  </a:txBody>
                  <a:tcPr/>
                </a:tc>
              </a:tr>
            </a:tbl>
          </a:graphicData>
        </a:graphic>
      </p:graphicFrame>
      <p:sp>
        <p:nvSpPr>
          <p:cNvPr id="3" name="Slide Number Placeholder 2"/>
          <p:cNvSpPr>
            <a:spLocks noGrp="1"/>
          </p:cNvSpPr>
          <p:nvPr>
            <p:ph type="sldNum" sz="quarter" idx="12"/>
          </p:nvPr>
        </p:nvSpPr>
        <p:spPr/>
        <p:txBody>
          <a:bodyPr/>
          <a:lstStyle/>
          <a:p>
            <a:fld id="{0D81DFDE-2423-0349-A865-C78464D2C37E}" type="slidenum">
              <a:rPr lang="en-US" smtClean="0"/>
              <a:pPr/>
              <a:t>40</a:t>
            </a:fld>
            <a:endParaRPr lang="en-US"/>
          </a:p>
        </p:txBody>
      </p:sp>
    </p:spTree>
    <p:extLst>
      <p:ext uri="{BB962C8B-B14F-4D97-AF65-F5344CB8AC3E}">
        <p14:creationId xmlns:p14="http://schemas.microsoft.com/office/powerpoint/2010/main" val="8772961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Isolate Fingerprinting — Highly Related PFGE Patterns</a:t>
            </a:r>
            <a:endParaRPr lang="en-US" dirty="0"/>
          </a:p>
        </p:txBody>
      </p:sp>
      <p:sp>
        <p:nvSpPr>
          <p:cNvPr id="3" name="Content Placeholder 2"/>
          <p:cNvSpPr>
            <a:spLocks noGrp="1"/>
          </p:cNvSpPr>
          <p:nvPr>
            <p:ph idx="1"/>
          </p:nvPr>
        </p:nvSpPr>
        <p:spPr/>
        <p:txBody>
          <a:bodyPr/>
          <a:lstStyle/>
          <a:p>
            <a:pPr marL="342900" lvl="1" indent="-342900"/>
            <a:r>
              <a:rPr lang="en-US" sz="2400" dirty="0" smtClean="0"/>
              <a:t>Clinical cultures of </a:t>
            </a:r>
            <a:r>
              <a:rPr lang="en-US" i="1" dirty="0">
                <a:sym typeface="Wingdings"/>
              </a:rPr>
              <a:t>M. chimaera </a:t>
            </a:r>
            <a:r>
              <a:rPr lang="en-US" dirty="0" smtClean="0"/>
              <a:t>from </a:t>
            </a:r>
            <a:r>
              <a:rPr lang="en-US" dirty="0"/>
              <a:t>3 case </a:t>
            </a:r>
            <a:r>
              <a:rPr lang="en-US" dirty="0" smtClean="0"/>
              <a:t>patients</a:t>
            </a:r>
          </a:p>
          <a:p>
            <a:pPr marL="342900" lvl="1" indent="-342900"/>
            <a:r>
              <a:rPr lang="en-US" dirty="0" smtClean="0">
                <a:sym typeface="Wingdings"/>
              </a:rPr>
              <a:t>Environmental </a:t>
            </a:r>
            <a:r>
              <a:rPr lang="en-US" i="1" dirty="0" smtClean="0">
                <a:sym typeface="Wingdings"/>
              </a:rPr>
              <a:t>M. chimaera</a:t>
            </a:r>
            <a:r>
              <a:rPr lang="en-US" dirty="0" smtClean="0">
                <a:sym typeface="Wingdings"/>
              </a:rPr>
              <a:t> isolates </a:t>
            </a:r>
          </a:p>
          <a:p>
            <a:r>
              <a:rPr lang="en-US" dirty="0" smtClean="0">
                <a:sym typeface="Wingdings"/>
              </a:rPr>
              <a:t>Possible pseudo-infection: isolate from native valve explanted due to non-NTM endocarditis</a:t>
            </a:r>
          </a:p>
        </p:txBody>
      </p:sp>
      <p:sp>
        <p:nvSpPr>
          <p:cNvPr id="4" name="Slide Number Placeholder 3"/>
          <p:cNvSpPr>
            <a:spLocks noGrp="1"/>
          </p:cNvSpPr>
          <p:nvPr>
            <p:ph type="sldNum" sz="quarter" idx="12"/>
          </p:nvPr>
        </p:nvSpPr>
        <p:spPr/>
        <p:txBody>
          <a:bodyPr/>
          <a:lstStyle/>
          <a:p>
            <a:fld id="{0D81DFDE-2423-0349-A865-C78464D2C37E}" type="slidenum">
              <a:rPr lang="en-US" smtClean="0"/>
              <a:pPr/>
              <a:t>41</a:t>
            </a:fld>
            <a:endParaRPr lang="en-US"/>
          </a:p>
        </p:txBody>
      </p:sp>
    </p:spTree>
    <p:extLst>
      <p:ext uri="{BB962C8B-B14F-4D97-AF65-F5344CB8AC3E}">
        <p14:creationId xmlns:p14="http://schemas.microsoft.com/office/powerpoint/2010/main" val="19430512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Experience of one facility</a:t>
            </a:r>
          </a:p>
          <a:p>
            <a:pPr lvl="1">
              <a:buFont typeface="Arial" charset="0"/>
              <a:buChar char="•"/>
            </a:pPr>
            <a:r>
              <a:rPr lang="en-US" dirty="0"/>
              <a:t>S</a:t>
            </a:r>
            <a:r>
              <a:rPr lang="en-US" dirty="0" smtClean="0"/>
              <a:t>napshot in time</a:t>
            </a:r>
          </a:p>
          <a:p>
            <a:pPr lvl="1">
              <a:buFont typeface="Arial" charset="0"/>
              <a:buChar char="•"/>
            </a:pPr>
            <a:r>
              <a:rPr lang="en-US" dirty="0" smtClean="0"/>
              <a:t>Small sample size, only 10 case-patients</a:t>
            </a:r>
          </a:p>
          <a:p>
            <a:r>
              <a:rPr lang="en-US" dirty="0" smtClean="0"/>
              <a:t>Epi and genetic diversity of </a:t>
            </a:r>
            <a:r>
              <a:rPr lang="en-US" i="1" dirty="0" smtClean="0"/>
              <a:t>M. chimaera </a:t>
            </a:r>
            <a:r>
              <a:rPr lang="en-US" dirty="0" smtClean="0"/>
              <a:t>not well established</a:t>
            </a:r>
          </a:p>
        </p:txBody>
      </p:sp>
      <p:sp>
        <p:nvSpPr>
          <p:cNvPr id="4" name="Slide Number Placeholder 3"/>
          <p:cNvSpPr>
            <a:spLocks noGrp="1"/>
          </p:cNvSpPr>
          <p:nvPr>
            <p:ph type="sldNum" sz="quarter" idx="12"/>
          </p:nvPr>
        </p:nvSpPr>
        <p:spPr/>
        <p:txBody>
          <a:bodyPr/>
          <a:lstStyle/>
          <a:p>
            <a:fld id="{0D81DFDE-2423-0349-A865-C78464D2C37E}" type="slidenum">
              <a:rPr lang="en-US" smtClean="0"/>
              <a:pPr/>
              <a:t>42</a:t>
            </a:fld>
            <a:endParaRPr lang="en-US"/>
          </a:p>
        </p:txBody>
      </p:sp>
    </p:spTree>
    <p:extLst>
      <p:ext uri="{BB962C8B-B14F-4D97-AF65-F5344CB8AC3E}">
        <p14:creationId xmlns:p14="http://schemas.microsoft.com/office/powerpoint/2010/main" val="20324860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Summary</a:t>
            </a:r>
            <a:endParaRPr lang="en-US" dirty="0"/>
          </a:p>
        </p:txBody>
      </p:sp>
      <p:sp>
        <p:nvSpPr>
          <p:cNvPr id="8" name="Content Placeholder 7"/>
          <p:cNvSpPr>
            <a:spLocks noGrp="1"/>
          </p:cNvSpPr>
          <p:nvPr>
            <p:ph idx="1"/>
          </p:nvPr>
        </p:nvSpPr>
        <p:spPr>
          <a:xfrm>
            <a:off x="457200" y="1219200"/>
            <a:ext cx="8229600" cy="4906963"/>
          </a:xfrm>
        </p:spPr>
        <p:txBody>
          <a:bodyPr/>
          <a:lstStyle/>
          <a:p>
            <a:r>
              <a:rPr lang="en-US" dirty="0" smtClean="0"/>
              <a:t>Confirmed outbreak of </a:t>
            </a:r>
            <a:r>
              <a:rPr lang="en-US" dirty="0" err="1" smtClean="0"/>
              <a:t>extrapulmonary</a:t>
            </a:r>
            <a:r>
              <a:rPr lang="en-US" dirty="0" smtClean="0"/>
              <a:t> MAC infections of several years duration</a:t>
            </a:r>
          </a:p>
          <a:p>
            <a:r>
              <a:rPr lang="en-US" dirty="0" smtClean="0"/>
              <a:t>Found epidemiological association between infection, cardiac surgery, CPB and HCU exposure; findings supported by laboratory investigation</a:t>
            </a:r>
          </a:p>
          <a:p>
            <a:r>
              <a:rPr lang="en-US" dirty="0"/>
              <a:t>Observed </a:t>
            </a:r>
            <a:r>
              <a:rPr lang="en-US" dirty="0" smtClean="0"/>
              <a:t>long periods of time between procedure and symptom onset (months to years)</a:t>
            </a:r>
          </a:p>
          <a:p>
            <a:r>
              <a:rPr lang="en-US" dirty="0"/>
              <a:t>Identified significant challenges </a:t>
            </a:r>
            <a:r>
              <a:rPr lang="en-US" dirty="0" smtClean="0"/>
              <a:t>to </a:t>
            </a:r>
            <a:r>
              <a:rPr lang="en-US" dirty="0"/>
              <a:t>precisely </a:t>
            </a:r>
            <a:r>
              <a:rPr lang="en-US" dirty="0" smtClean="0"/>
              <a:t>follow IFU; multiple versions of IFU noted</a:t>
            </a:r>
            <a:endParaRPr lang="en-US" dirty="0"/>
          </a:p>
          <a:p>
            <a:r>
              <a:rPr lang="en-US" dirty="0" smtClean="0"/>
              <a:t>Observed HCU contamination with biofilm and demonstrated that HCU can disperse </a:t>
            </a:r>
            <a:r>
              <a:rPr lang="en-US" i="1" dirty="0" smtClean="0"/>
              <a:t>M. chimaera</a:t>
            </a:r>
          </a:p>
          <a:p>
            <a:endParaRPr lang="en-US" i="1" dirty="0" smtClean="0"/>
          </a:p>
          <a:p>
            <a:endParaRPr lang="en-US" dirty="0"/>
          </a:p>
        </p:txBody>
      </p:sp>
      <p:sp>
        <p:nvSpPr>
          <p:cNvPr id="3" name="Slide Number Placeholder 2"/>
          <p:cNvSpPr>
            <a:spLocks noGrp="1"/>
          </p:cNvSpPr>
          <p:nvPr>
            <p:ph type="sldNum" sz="quarter" idx="12"/>
          </p:nvPr>
        </p:nvSpPr>
        <p:spPr/>
        <p:txBody>
          <a:bodyPr/>
          <a:lstStyle/>
          <a:p>
            <a:fld id="{0D81DFDE-2423-0349-A865-C78464D2C37E}" type="slidenum">
              <a:rPr lang="en-US" smtClean="0"/>
              <a:pPr/>
              <a:t>43</a:t>
            </a:fld>
            <a:endParaRPr lang="en-US"/>
          </a:p>
        </p:txBody>
      </p:sp>
    </p:spTree>
    <p:extLst>
      <p:ext uri="{BB962C8B-B14F-4D97-AF65-F5344CB8AC3E}">
        <p14:creationId xmlns:p14="http://schemas.microsoft.com/office/powerpoint/2010/main" val="1140183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Awareness: Prevention and Case Finding</a:t>
            </a:r>
            <a:endParaRPr lang="en-US" dirty="0"/>
          </a:p>
        </p:txBody>
      </p:sp>
      <p:sp>
        <p:nvSpPr>
          <p:cNvPr id="3" name="Content Placeholder 2"/>
          <p:cNvSpPr>
            <a:spLocks noGrp="1"/>
          </p:cNvSpPr>
          <p:nvPr>
            <p:ph idx="1"/>
          </p:nvPr>
        </p:nvSpPr>
        <p:spPr/>
        <p:txBody>
          <a:bodyPr/>
          <a:lstStyle/>
          <a:p>
            <a:r>
              <a:rPr lang="en-US" dirty="0" smtClean="0"/>
              <a:t>FDA Safety </a:t>
            </a:r>
            <a:r>
              <a:rPr lang="en-US" dirty="0"/>
              <a:t>C</a:t>
            </a:r>
            <a:r>
              <a:rPr lang="en-US" dirty="0" smtClean="0"/>
              <a:t>ommunication</a:t>
            </a:r>
          </a:p>
          <a:p>
            <a:r>
              <a:rPr lang="en-US" dirty="0" smtClean="0"/>
              <a:t>CDC Interim Practical Guidance</a:t>
            </a:r>
          </a:p>
          <a:p>
            <a:r>
              <a:rPr lang="en-US" dirty="0" smtClean="0"/>
              <a:t>Initial PADOH Health Alert Network (HAN) Alert</a:t>
            </a:r>
          </a:p>
        </p:txBody>
      </p:sp>
      <p:sp>
        <p:nvSpPr>
          <p:cNvPr id="4" name="Slide Number Placeholder 3"/>
          <p:cNvSpPr>
            <a:spLocks noGrp="1"/>
          </p:cNvSpPr>
          <p:nvPr>
            <p:ph type="sldNum" sz="quarter" idx="12"/>
          </p:nvPr>
        </p:nvSpPr>
        <p:spPr/>
        <p:txBody>
          <a:bodyPr/>
          <a:lstStyle/>
          <a:p>
            <a:fld id="{0D81DFDE-2423-0349-A865-C78464D2C37E}" type="slidenum">
              <a:rPr lang="en-US" smtClean="0"/>
              <a:pPr/>
              <a:t>44</a:t>
            </a:fld>
            <a:endParaRPr lang="en-US"/>
          </a:p>
        </p:txBody>
      </p:sp>
      <p:sp>
        <p:nvSpPr>
          <p:cNvPr id="6" name="TextBox 5"/>
          <p:cNvSpPr txBox="1"/>
          <p:nvPr/>
        </p:nvSpPr>
        <p:spPr>
          <a:xfrm>
            <a:off x="457200" y="4038600"/>
            <a:ext cx="8229600" cy="1569660"/>
          </a:xfrm>
          <a:prstGeom prst="rect">
            <a:avLst/>
          </a:prstGeom>
          <a:noFill/>
        </p:spPr>
        <p:txBody>
          <a:bodyPr wrap="square" rtlCol="0">
            <a:spAutoFit/>
          </a:bodyPr>
          <a:lstStyle/>
          <a:p>
            <a:r>
              <a:rPr lang="en-US" sz="2400" b="1" dirty="0" smtClean="0"/>
              <a:t>“Look </a:t>
            </a:r>
            <a:r>
              <a:rPr lang="en-US" sz="2400" b="1" dirty="0"/>
              <a:t>and you will find it </a:t>
            </a:r>
            <a:r>
              <a:rPr lang="en-US" sz="2400" b="1" dirty="0" smtClean="0"/>
              <a:t>— </a:t>
            </a:r>
          </a:p>
          <a:p>
            <a:pPr marL="11113" indent="449263"/>
            <a:r>
              <a:rPr lang="en-US" sz="2400" b="1" dirty="0" smtClean="0"/>
              <a:t>what </a:t>
            </a:r>
            <a:r>
              <a:rPr lang="en-US" sz="2400" b="1" dirty="0"/>
              <a:t>is unsought will go </a:t>
            </a:r>
            <a:r>
              <a:rPr lang="en-US" sz="2400" b="1" dirty="0" smtClean="0"/>
              <a:t>undetected.”</a:t>
            </a:r>
          </a:p>
          <a:p>
            <a:endParaRPr lang="en-US" sz="2400" b="1" dirty="0" smtClean="0"/>
          </a:p>
          <a:p>
            <a:r>
              <a:rPr lang="en-US" sz="2400" b="1" dirty="0"/>
              <a:t>	</a:t>
            </a:r>
            <a:r>
              <a:rPr lang="en-US" sz="2400" b="1" dirty="0" smtClean="0"/>
              <a:t>				— Sophocles</a:t>
            </a:r>
            <a:endParaRPr lang="en-US" sz="2400" b="1" dirty="0"/>
          </a:p>
        </p:txBody>
      </p:sp>
    </p:spTree>
    <p:extLst>
      <p:ext uri="{BB962C8B-B14F-4D97-AF65-F5344CB8AC3E}">
        <p14:creationId xmlns:p14="http://schemas.microsoft.com/office/powerpoint/2010/main" val="1510497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Turbid Water</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457200" y="2192536"/>
            <a:ext cx="4040188" cy="3030141"/>
          </a:xfrm>
        </p:spPr>
      </p:pic>
      <p:pic>
        <p:nvPicPr>
          <p:cNvPr id="9" name="Content Placeholder 8"/>
          <p:cNvPicPr>
            <a:picLocks noGrp="1" noChangeAspect="1"/>
          </p:cNvPicPr>
          <p:nvPr>
            <p:ph sz="quarter" idx="4"/>
          </p:nvPr>
        </p:nvPicPr>
        <p:blipFill>
          <a:blip r:embed="rId4">
            <a:extLst>
              <a:ext uri="{28A0092B-C50C-407E-A947-70E740481C1C}">
                <a14:useLocalDpi xmlns:a14="http://schemas.microsoft.com/office/drawing/2010/main"/>
              </a:ext>
            </a:extLst>
          </a:blip>
          <a:stretch>
            <a:fillRect/>
          </a:stretch>
        </p:blipFill>
        <p:spPr>
          <a:xfrm>
            <a:off x="4645025" y="2191941"/>
            <a:ext cx="4041775" cy="3031331"/>
          </a:xfrm>
        </p:spPr>
      </p:pic>
      <p:sp>
        <p:nvSpPr>
          <p:cNvPr id="2" name="Slide Number Placeholder 1"/>
          <p:cNvSpPr>
            <a:spLocks noGrp="1"/>
          </p:cNvSpPr>
          <p:nvPr>
            <p:ph type="sldNum" sz="quarter" idx="12"/>
          </p:nvPr>
        </p:nvSpPr>
        <p:spPr/>
        <p:txBody>
          <a:bodyPr/>
          <a:lstStyle/>
          <a:p>
            <a:fld id="{0D81DFDE-2423-0349-A865-C78464D2C37E}" type="slidenum">
              <a:rPr lang="en-US" smtClean="0"/>
              <a:pPr/>
              <a:t>45</a:t>
            </a:fld>
            <a:endParaRPr lang="en-US"/>
          </a:p>
        </p:txBody>
      </p:sp>
    </p:spTree>
    <p:extLst>
      <p:ext uri="{BB962C8B-B14F-4D97-AF65-F5344CB8AC3E}">
        <p14:creationId xmlns:p14="http://schemas.microsoft.com/office/powerpoint/2010/main" val="6270178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Secondary Overflow Tube</a:t>
            </a:r>
            <a:endParaRPr lang="en-US" sz="28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228600" y="2057400"/>
            <a:ext cx="2290762" cy="3054350"/>
          </a:xfrm>
        </p:spPr>
      </p:pic>
      <p:pic>
        <p:nvPicPr>
          <p:cNvPr id="6" name="Content Placeholder 5"/>
          <p:cNvPicPr>
            <a:picLocks noGrp="1" noChangeAspect="1"/>
          </p:cNvPicPr>
          <p:nvPr>
            <p:ph sz="quarter" idx="4"/>
          </p:nvPr>
        </p:nvPicPr>
        <p:blipFill>
          <a:blip r:embed="rId4"/>
          <a:stretch>
            <a:fillRect/>
          </a:stretch>
        </p:blipFill>
        <p:spPr>
          <a:xfrm>
            <a:off x="2919758" y="2057400"/>
            <a:ext cx="2181678" cy="305435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486400" y="2061258"/>
            <a:ext cx="3499360" cy="3054350"/>
          </a:xfrm>
          <a:prstGeom prst="rect">
            <a:avLst/>
          </a:prstGeom>
        </p:spPr>
      </p:pic>
      <p:cxnSp>
        <p:nvCxnSpPr>
          <p:cNvPr id="8" name="Straight Arrow Connector 7"/>
          <p:cNvCxnSpPr/>
          <p:nvPr/>
        </p:nvCxnSpPr>
        <p:spPr>
          <a:xfrm flipV="1">
            <a:off x="1524000" y="3886200"/>
            <a:ext cx="0" cy="21336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743200" y="1676400"/>
            <a:ext cx="304800" cy="12192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162800" y="1447800"/>
            <a:ext cx="685800" cy="17526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0D81DFDE-2423-0349-A865-C78464D2C37E}" type="slidenum">
              <a:rPr lang="en-US" smtClean="0"/>
              <a:pPr/>
              <a:t>46</a:t>
            </a:fld>
            <a:endParaRPr lang="en-US"/>
          </a:p>
        </p:txBody>
      </p:sp>
    </p:spTree>
    <p:extLst>
      <p:ext uri="{BB962C8B-B14F-4D97-AF65-F5344CB8AC3E}">
        <p14:creationId xmlns:p14="http://schemas.microsoft.com/office/powerpoint/2010/main" val="1386100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Drain Tube and Plug</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457200" y="2208075"/>
            <a:ext cx="4040188" cy="2999062"/>
          </a:xfrm>
        </p:spPr>
      </p:pic>
      <p:pic>
        <p:nvPicPr>
          <p:cNvPr id="6" name="Content Placeholder 5"/>
          <p:cNvPicPr>
            <a:picLocks noGrp="1" noChangeAspect="1"/>
          </p:cNvPicPr>
          <p:nvPr>
            <p:ph sz="quarter" idx="4"/>
          </p:nvPr>
        </p:nvPicPr>
        <p:blipFill>
          <a:blip r:embed="rId4" cstate="print">
            <a:extLst>
              <a:ext uri="{28A0092B-C50C-407E-A947-70E740481C1C}">
                <a14:useLocalDpi xmlns:a14="http://schemas.microsoft.com/office/drawing/2010/main"/>
              </a:ext>
            </a:extLst>
          </a:blip>
          <a:stretch>
            <a:fillRect/>
          </a:stretch>
        </p:blipFill>
        <p:spPr>
          <a:xfrm>
            <a:off x="4851995" y="1289050"/>
            <a:ext cx="3627834" cy="4837113"/>
          </a:xfrm>
        </p:spPr>
      </p:pic>
      <p:cxnSp>
        <p:nvCxnSpPr>
          <p:cNvPr id="7" name="Straight Arrow Connector 6"/>
          <p:cNvCxnSpPr/>
          <p:nvPr/>
        </p:nvCxnSpPr>
        <p:spPr>
          <a:xfrm flipH="1" flipV="1">
            <a:off x="6400800" y="4724400"/>
            <a:ext cx="838200" cy="17526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0D81DFDE-2423-0349-A865-C78464D2C37E}" type="slidenum">
              <a:rPr lang="en-US" smtClean="0"/>
              <a:pPr/>
              <a:t>47</a:t>
            </a:fld>
            <a:endParaRPr lang="en-US"/>
          </a:p>
        </p:txBody>
      </p:sp>
    </p:spTree>
    <p:extLst>
      <p:ext uri="{BB962C8B-B14F-4D97-AF65-F5344CB8AC3E}">
        <p14:creationId xmlns:p14="http://schemas.microsoft.com/office/powerpoint/2010/main" val="11230297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Many Hard to Clean Connections</a:t>
            </a: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2874764" y="1600200"/>
            <a:ext cx="3394472" cy="4525963"/>
          </a:xfrm>
        </p:spPr>
      </p:pic>
      <p:sp>
        <p:nvSpPr>
          <p:cNvPr id="2" name="Slide Number Placeholder 1"/>
          <p:cNvSpPr>
            <a:spLocks noGrp="1"/>
          </p:cNvSpPr>
          <p:nvPr>
            <p:ph type="sldNum" sz="quarter" idx="12"/>
          </p:nvPr>
        </p:nvSpPr>
        <p:spPr/>
        <p:txBody>
          <a:bodyPr/>
          <a:lstStyle/>
          <a:p>
            <a:fld id="{0D81DFDE-2423-0349-A865-C78464D2C37E}" type="slidenum">
              <a:rPr lang="en-US" smtClean="0"/>
              <a:pPr/>
              <a:t>48</a:t>
            </a:fld>
            <a:endParaRPr lang="en-US"/>
          </a:p>
        </p:txBody>
      </p:sp>
    </p:spTree>
    <p:extLst>
      <p:ext uri="{BB962C8B-B14F-4D97-AF65-F5344CB8AC3E}">
        <p14:creationId xmlns:p14="http://schemas.microsoft.com/office/powerpoint/2010/main" val="9077711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Filling HCUs and Point-of-Use Filters</a:t>
            </a:r>
            <a:endParaRPr lang="en-US" sz="2400"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952500" y="1219200"/>
            <a:ext cx="7238999" cy="5429249"/>
          </a:xfrm>
        </p:spPr>
      </p:pic>
      <p:sp>
        <p:nvSpPr>
          <p:cNvPr id="3" name="Slide Number Placeholder 2"/>
          <p:cNvSpPr>
            <a:spLocks noGrp="1"/>
          </p:cNvSpPr>
          <p:nvPr>
            <p:ph type="sldNum" sz="quarter" idx="12"/>
          </p:nvPr>
        </p:nvSpPr>
        <p:spPr/>
        <p:txBody>
          <a:bodyPr/>
          <a:lstStyle/>
          <a:p>
            <a:fld id="{0D81DFDE-2423-0349-A865-C78464D2C37E}" type="slidenum">
              <a:rPr lang="en-US" smtClean="0"/>
              <a:pPr/>
              <a:t>49</a:t>
            </a:fld>
            <a:endParaRPr lang="en-US"/>
          </a:p>
        </p:txBody>
      </p:sp>
    </p:spTree>
    <p:extLst>
      <p:ext uri="{BB962C8B-B14F-4D97-AF65-F5344CB8AC3E}">
        <p14:creationId xmlns:p14="http://schemas.microsoft.com/office/powerpoint/2010/main" val="380246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Objectives</a:t>
            </a:r>
            <a:endParaRPr lang="en-US" dirty="0"/>
          </a:p>
        </p:txBody>
      </p:sp>
      <p:sp>
        <p:nvSpPr>
          <p:cNvPr id="3" name="Content Placeholder 2"/>
          <p:cNvSpPr>
            <a:spLocks noGrp="1"/>
          </p:cNvSpPr>
          <p:nvPr>
            <p:ph idx="1"/>
          </p:nvPr>
        </p:nvSpPr>
        <p:spPr/>
        <p:txBody>
          <a:bodyPr/>
          <a:lstStyle/>
          <a:p>
            <a:r>
              <a:rPr lang="en-US" dirty="0" smtClean="0"/>
              <a:t>Determine the extent of the outbreak</a:t>
            </a:r>
          </a:p>
          <a:p>
            <a:r>
              <a:rPr lang="en-US" dirty="0" smtClean="0"/>
              <a:t>Determine associated risk factors and exposures </a:t>
            </a:r>
          </a:p>
          <a:p>
            <a:r>
              <a:rPr lang="en-US" dirty="0" smtClean="0"/>
              <a:t>Recommend control measures</a:t>
            </a:r>
          </a:p>
        </p:txBody>
      </p:sp>
      <p:sp>
        <p:nvSpPr>
          <p:cNvPr id="4" name="Slide Number Placeholder 3"/>
          <p:cNvSpPr>
            <a:spLocks noGrp="1"/>
          </p:cNvSpPr>
          <p:nvPr>
            <p:ph type="sldNum" sz="quarter" idx="12"/>
          </p:nvPr>
        </p:nvSpPr>
        <p:spPr/>
        <p:txBody>
          <a:bodyPr/>
          <a:lstStyle/>
          <a:p>
            <a:fld id="{0D81DFDE-2423-0349-A865-C78464D2C37E}" type="slidenum">
              <a:rPr lang="en-US" smtClean="0"/>
              <a:pPr/>
              <a:t>5</a:t>
            </a:fld>
            <a:endParaRPr lang="en-US"/>
          </a:p>
        </p:txBody>
      </p:sp>
    </p:spTree>
    <p:extLst>
      <p:ext uri="{BB962C8B-B14F-4D97-AF65-F5344CB8AC3E}">
        <p14:creationId xmlns:p14="http://schemas.microsoft.com/office/powerpoint/2010/main" val="8290641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Active Cooling</a:t>
            </a:r>
            <a:endParaRPr lang="en-US" dirty="0"/>
          </a:p>
        </p:txBody>
      </p:sp>
      <p:pic>
        <p:nvPicPr>
          <p:cNvPr id="10" name="Content Placeholder 9"/>
          <p:cNvPicPr>
            <a:picLocks noGrp="1" noChangeAspect="1"/>
          </p:cNvPicPr>
          <p:nvPr>
            <p:ph sz="half" idx="2"/>
          </p:nvPr>
        </p:nvPicPr>
        <p:blipFill>
          <a:blip r:embed="rId3"/>
          <a:stretch>
            <a:fillRect/>
          </a:stretch>
        </p:blipFill>
        <p:spPr>
          <a:xfrm>
            <a:off x="730158" y="1289050"/>
            <a:ext cx="3494272" cy="4837113"/>
          </a:xfrm>
          <a:prstGeom prst="rect">
            <a:avLst/>
          </a:prstGeom>
        </p:spPr>
      </p:pic>
      <p:pic>
        <p:nvPicPr>
          <p:cNvPr id="12" name="Content Placeholder 11"/>
          <p:cNvPicPr>
            <a:picLocks noGrp="1" noChangeAspect="1"/>
          </p:cNvPicPr>
          <p:nvPr>
            <p:ph sz="quarter" idx="4"/>
          </p:nvPr>
        </p:nvPicPr>
        <p:blipFill>
          <a:blip r:embed="rId4" cstate="print">
            <a:extLst>
              <a:ext uri="{28A0092B-C50C-407E-A947-70E740481C1C}">
                <a14:useLocalDpi xmlns:a14="http://schemas.microsoft.com/office/drawing/2010/main"/>
              </a:ext>
            </a:extLst>
          </a:blip>
          <a:stretch>
            <a:fillRect/>
          </a:stretch>
        </p:blipFill>
        <p:spPr>
          <a:xfrm>
            <a:off x="4851995" y="1289050"/>
            <a:ext cx="3627834" cy="4837113"/>
          </a:xfrm>
        </p:spPr>
      </p:pic>
      <p:sp>
        <p:nvSpPr>
          <p:cNvPr id="2" name="Slide Number Placeholder 1"/>
          <p:cNvSpPr>
            <a:spLocks noGrp="1"/>
          </p:cNvSpPr>
          <p:nvPr>
            <p:ph type="sldNum" sz="quarter" idx="12"/>
          </p:nvPr>
        </p:nvSpPr>
        <p:spPr/>
        <p:txBody>
          <a:bodyPr/>
          <a:lstStyle/>
          <a:p>
            <a:fld id="{0D81DFDE-2423-0349-A865-C78464D2C37E}" type="slidenum">
              <a:rPr lang="en-US" smtClean="0"/>
              <a:pPr/>
              <a:t>50</a:t>
            </a:fld>
            <a:endParaRPr lang="en-US"/>
          </a:p>
        </p:txBody>
      </p:sp>
    </p:spTree>
    <p:extLst>
      <p:ext uri="{BB962C8B-B14F-4D97-AF65-F5344CB8AC3E}">
        <p14:creationId xmlns:p14="http://schemas.microsoft.com/office/powerpoint/2010/main" val="3640161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Bath</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663377" y="1289050"/>
            <a:ext cx="3627834" cy="4837113"/>
          </a:xfrm>
        </p:spPr>
      </p:pic>
      <p:pic>
        <p:nvPicPr>
          <p:cNvPr id="6" name="Content Placeholder 5"/>
          <p:cNvPicPr>
            <a:picLocks noGrp="1" noChangeAspect="1"/>
          </p:cNvPicPr>
          <p:nvPr>
            <p:ph sz="quarter" idx="4"/>
          </p:nvPr>
        </p:nvPicPr>
        <p:blipFill>
          <a:blip r:embed="rId4" cstate="print">
            <a:extLst>
              <a:ext uri="{28A0092B-C50C-407E-A947-70E740481C1C}">
                <a14:useLocalDpi xmlns:a14="http://schemas.microsoft.com/office/drawing/2010/main"/>
              </a:ext>
            </a:extLst>
          </a:blip>
          <a:stretch>
            <a:fillRect/>
          </a:stretch>
        </p:blipFill>
        <p:spPr>
          <a:xfrm>
            <a:off x="4851995" y="1289050"/>
            <a:ext cx="3627834" cy="4837113"/>
          </a:xfrm>
        </p:spPr>
      </p:pic>
      <p:sp>
        <p:nvSpPr>
          <p:cNvPr id="3" name="Slide Number Placeholder 2"/>
          <p:cNvSpPr>
            <a:spLocks noGrp="1"/>
          </p:cNvSpPr>
          <p:nvPr>
            <p:ph type="sldNum" sz="quarter" idx="12"/>
          </p:nvPr>
        </p:nvSpPr>
        <p:spPr/>
        <p:txBody>
          <a:bodyPr/>
          <a:lstStyle/>
          <a:p>
            <a:fld id="{0D81DFDE-2423-0349-A865-C78464D2C37E}" type="slidenum">
              <a:rPr lang="en-US" smtClean="0"/>
              <a:pPr/>
              <a:t>51</a:t>
            </a:fld>
            <a:endParaRPr lang="en-US"/>
          </a:p>
        </p:txBody>
      </p:sp>
    </p:spTree>
    <p:extLst>
      <p:ext uri="{BB962C8B-B14F-4D97-AF65-F5344CB8AC3E}">
        <p14:creationId xmlns:p14="http://schemas.microsoft.com/office/powerpoint/2010/main" val="21115103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How is ice made? Where is it used? Is the water filtered?</a:t>
            </a:r>
            <a:endParaRPr lang="en-US" sz="20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663377" y="1289050"/>
            <a:ext cx="3627834" cy="4837113"/>
          </a:xfrm>
        </p:spPr>
      </p:pic>
      <p:pic>
        <p:nvPicPr>
          <p:cNvPr id="6" name="Content Placeholder 5"/>
          <p:cNvPicPr>
            <a:picLocks noGrp="1" noChangeAspect="1"/>
          </p:cNvPicPr>
          <p:nvPr>
            <p:ph sz="quarter" idx="4"/>
          </p:nvPr>
        </p:nvPicPr>
        <p:blipFill>
          <a:blip r:embed="rId4" cstate="print">
            <a:extLst>
              <a:ext uri="{28A0092B-C50C-407E-A947-70E740481C1C}">
                <a14:useLocalDpi xmlns:a14="http://schemas.microsoft.com/office/drawing/2010/main"/>
              </a:ext>
            </a:extLst>
          </a:blip>
          <a:stretch>
            <a:fillRect/>
          </a:stretch>
        </p:blipFill>
        <p:spPr>
          <a:xfrm>
            <a:off x="4870599" y="1289050"/>
            <a:ext cx="3590626" cy="4837113"/>
          </a:xfrm>
        </p:spPr>
      </p:pic>
      <p:sp>
        <p:nvSpPr>
          <p:cNvPr id="3" name="Slide Number Placeholder 2"/>
          <p:cNvSpPr>
            <a:spLocks noGrp="1"/>
          </p:cNvSpPr>
          <p:nvPr>
            <p:ph type="sldNum" sz="quarter" idx="12"/>
          </p:nvPr>
        </p:nvSpPr>
        <p:spPr/>
        <p:txBody>
          <a:bodyPr/>
          <a:lstStyle/>
          <a:p>
            <a:fld id="{0D81DFDE-2423-0349-A865-C78464D2C37E}" type="slidenum">
              <a:rPr lang="en-US" smtClean="0"/>
              <a:pPr/>
              <a:t>52</a:t>
            </a:fld>
            <a:endParaRPr lang="en-US"/>
          </a:p>
        </p:txBody>
      </p:sp>
    </p:spTree>
    <p:extLst>
      <p:ext uri="{BB962C8B-B14F-4D97-AF65-F5344CB8AC3E}">
        <p14:creationId xmlns:p14="http://schemas.microsoft.com/office/powerpoint/2010/main" val="21128127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Guidance to Facilities Issued through PA HAN</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457200" y="3428592"/>
            <a:ext cx="8229600" cy="869178"/>
          </a:xfrm>
        </p:spPr>
      </p:pic>
      <p:sp>
        <p:nvSpPr>
          <p:cNvPr id="5" name="Rectangle 4"/>
          <p:cNvSpPr/>
          <p:nvPr/>
        </p:nvSpPr>
        <p:spPr>
          <a:xfrm>
            <a:off x="609600" y="6096000"/>
            <a:ext cx="7924800" cy="461665"/>
          </a:xfrm>
          <a:prstGeom prst="rect">
            <a:avLst/>
          </a:prstGeom>
        </p:spPr>
        <p:txBody>
          <a:bodyPr wrap="square">
            <a:spAutoFit/>
          </a:bodyPr>
          <a:lstStyle/>
          <a:p>
            <a:r>
              <a:rPr lang="en-US" sz="1200" dirty="0">
                <a:hlinkClick r:id="rId4"/>
              </a:rPr>
              <a:t>http://</a:t>
            </a:r>
            <a:r>
              <a:rPr lang="en-US" sz="1200" dirty="0" err="1">
                <a:hlinkClick r:id="rId4"/>
              </a:rPr>
              <a:t>www.health.pa.gov</a:t>
            </a:r>
            <a:r>
              <a:rPr lang="en-US" sz="1200" dirty="0">
                <a:hlinkClick r:id="rId4"/>
              </a:rPr>
              <a:t>/Your-Department-of-Health/Offices%20and%20Bureaus/epidemiology/Pages/2015-Health-Alerts.aspx#.VyweJhUrKAw</a:t>
            </a:r>
            <a:endParaRPr lang="en-US" sz="1200" dirty="0"/>
          </a:p>
        </p:txBody>
      </p:sp>
      <p:sp>
        <p:nvSpPr>
          <p:cNvPr id="3" name="Slide Number Placeholder 2"/>
          <p:cNvSpPr>
            <a:spLocks noGrp="1"/>
          </p:cNvSpPr>
          <p:nvPr>
            <p:ph type="sldNum" sz="quarter" idx="12"/>
          </p:nvPr>
        </p:nvSpPr>
        <p:spPr/>
        <p:txBody>
          <a:bodyPr/>
          <a:lstStyle/>
          <a:p>
            <a:fld id="{0D81DFDE-2423-0349-A865-C78464D2C37E}" type="slidenum">
              <a:rPr lang="en-US" smtClean="0"/>
              <a:pPr/>
              <a:t>53</a:t>
            </a:fld>
            <a:endParaRPr lang="en-US"/>
          </a:p>
        </p:txBody>
      </p:sp>
    </p:spTree>
    <p:extLst>
      <p:ext uri="{BB962C8B-B14F-4D97-AF65-F5344CB8AC3E}">
        <p14:creationId xmlns:p14="http://schemas.microsoft.com/office/powerpoint/2010/main" val="2422869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Minimize Risk but </a:t>
            </a:r>
            <a:r>
              <a:rPr lang="en-US" dirty="0"/>
              <a:t>Don’t Delay </a:t>
            </a:r>
            <a:r>
              <a:rPr lang="en-US" dirty="0" smtClean="0"/>
              <a:t>Surgery</a:t>
            </a:r>
            <a:endParaRPr lang="en-US" dirty="0"/>
          </a:p>
        </p:txBody>
      </p:sp>
      <p:sp>
        <p:nvSpPr>
          <p:cNvPr id="3" name="Content Placeholder 2"/>
          <p:cNvSpPr>
            <a:spLocks noGrp="1"/>
          </p:cNvSpPr>
          <p:nvPr>
            <p:ph idx="1"/>
          </p:nvPr>
        </p:nvSpPr>
        <p:spPr/>
        <p:txBody>
          <a:bodyPr/>
          <a:lstStyle/>
          <a:p>
            <a:r>
              <a:rPr lang="en-US" dirty="0" smtClean="0"/>
              <a:t>Patients and providers should not delay surgery after appropriate informed consent</a:t>
            </a:r>
          </a:p>
          <a:p>
            <a:r>
              <a:rPr lang="en-US" dirty="0" smtClean="0"/>
              <a:t>In the absence of additional information, follow IFU</a:t>
            </a:r>
          </a:p>
          <a:p>
            <a:r>
              <a:rPr lang="en-US" dirty="0" smtClean="0"/>
              <a:t>Ensure facility is using most current version of IFU</a:t>
            </a:r>
          </a:p>
          <a:p>
            <a:r>
              <a:rPr lang="en-US" dirty="0" smtClean="0"/>
              <a:t>This is a patient safety issue, use a comprehensive approach </a:t>
            </a:r>
            <a:r>
              <a:rPr lang="en-US" dirty="0"/>
              <a:t>to </a:t>
            </a:r>
            <a:r>
              <a:rPr lang="en-US" dirty="0" smtClean="0"/>
              <a:t>risk assessment </a:t>
            </a:r>
            <a:r>
              <a:rPr lang="en-US" dirty="0"/>
              <a:t>and </a:t>
            </a:r>
            <a:r>
              <a:rPr lang="en-US" dirty="0" smtClean="0"/>
              <a:t>mitigation</a:t>
            </a:r>
          </a:p>
        </p:txBody>
      </p:sp>
      <p:sp>
        <p:nvSpPr>
          <p:cNvPr id="4" name="Slide Number Placeholder 3"/>
          <p:cNvSpPr>
            <a:spLocks noGrp="1"/>
          </p:cNvSpPr>
          <p:nvPr>
            <p:ph type="sldNum" sz="quarter" idx="12"/>
          </p:nvPr>
        </p:nvSpPr>
        <p:spPr/>
        <p:txBody>
          <a:bodyPr/>
          <a:lstStyle/>
          <a:p>
            <a:fld id="{0D81DFDE-2423-0349-A865-C78464D2C37E}" type="slidenum">
              <a:rPr lang="en-US" smtClean="0"/>
              <a:pPr/>
              <a:t>54</a:t>
            </a:fld>
            <a:endParaRPr lang="en-US"/>
          </a:p>
        </p:txBody>
      </p:sp>
    </p:spTree>
    <p:extLst>
      <p:ext uri="{BB962C8B-B14F-4D97-AF65-F5344CB8AC3E}">
        <p14:creationId xmlns:p14="http://schemas.microsoft.com/office/powerpoint/2010/main" val="12888443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Comprehensive Approach</a:t>
            </a:r>
            <a:endParaRPr lang="en-US" dirty="0"/>
          </a:p>
        </p:txBody>
      </p:sp>
      <p:sp>
        <p:nvSpPr>
          <p:cNvPr id="3" name="Content Placeholder 2"/>
          <p:cNvSpPr>
            <a:spLocks noGrp="1"/>
          </p:cNvSpPr>
          <p:nvPr>
            <p:ph idx="1"/>
          </p:nvPr>
        </p:nvSpPr>
        <p:spPr>
          <a:xfrm>
            <a:off x="457200" y="1106488"/>
            <a:ext cx="8229600" cy="5019675"/>
          </a:xfrm>
        </p:spPr>
        <p:txBody>
          <a:bodyPr/>
          <a:lstStyle/>
          <a:p>
            <a:r>
              <a:rPr lang="en-US" dirty="0" smtClean="0"/>
              <a:t>Comprehensive approach to reduce risk of bacterial colonization and subsequent aerosolization</a:t>
            </a:r>
          </a:p>
          <a:p>
            <a:pPr lvl="1"/>
            <a:r>
              <a:rPr lang="en-US" dirty="0"/>
              <a:t>Assess physical device, ergonomics, clinical environment, individual, team and organizational </a:t>
            </a:r>
            <a:r>
              <a:rPr lang="en-US" dirty="0" smtClean="0"/>
              <a:t>behaviors</a:t>
            </a:r>
          </a:p>
          <a:p>
            <a:pPr lvl="1"/>
            <a:r>
              <a:rPr lang="en-US" dirty="0" smtClean="0"/>
              <a:t>Implement interventions using a hierarchy of controls (elimination/substitution, engineering controls, and administrative controls)</a:t>
            </a:r>
          </a:p>
        </p:txBody>
      </p:sp>
      <p:sp>
        <p:nvSpPr>
          <p:cNvPr id="4" name="Slide Number Placeholder 3"/>
          <p:cNvSpPr>
            <a:spLocks noGrp="1"/>
          </p:cNvSpPr>
          <p:nvPr>
            <p:ph type="sldNum" sz="quarter" idx="12"/>
          </p:nvPr>
        </p:nvSpPr>
        <p:spPr/>
        <p:txBody>
          <a:bodyPr/>
          <a:lstStyle/>
          <a:p>
            <a:fld id="{0D81DFDE-2423-0349-A865-C78464D2C37E}" type="slidenum">
              <a:rPr lang="en-US" smtClean="0"/>
              <a:pPr/>
              <a:t>55</a:t>
            </a:fld>
            <a:endParaRPr lang="en-US"/>
          </a:p>
        </p:txBody>
      </p:sp>
    </p:spTree>
    <p:extLst>
      <p:ext uri="{BB962C8B-B14F-4D97-AF65-F5344CB8AC3E}">
        <p14:creationId xmlns:p14="http://schemas.microsoft.com/office/powerpoint/2010/main" val="13017375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r>
              <a:rPr lang="en-US" dirty="0" smtClean="0"/>
              <a:t>Identify devices and stakeholders</a:t>
            </a:r>
          </a:p>
          <a:p>
            <a:r>
              <a:rPr lang="en-US" dirty="0" smtClean="0"/>
              <a:t>Assess status of devices, if possibly visibly inspect</a:t>
            </a:r>
          </a:p>
          <a:p>
            <a:r>
              <a:rPr lang="en-US" dirty="0" smtClean="0"/>
              <a:t>Evaluate interplay of connected devices (reservoir?)</a:t>
            </a:r>
          </a:p>
          <a:p>
            <a:r>
              <a:rPr lang="en-US" dirty="0" smtClean="0"/>
              <a:t>Assess SOPs relative to </a:t>
            </a:r>
            <a:r>
              <a:rPr lang="en-US" dirty="0" err="1" smtClean="0"/>
              <a:t>mfg’s</a:t>
            </a:r>
            <a:r>
              <a:rPr lang="en-US" dirty="0" smtClean="0"/>
              <a:t> IFU</a:t>
            </a:r>
          </a:p>
          <a:p>
            <a:r>
              <a:rPr lang="en-US" dirty="0" smtClean="0"/>
              <a:t>Identify expertise needed for proper implementation</a:t>
            </a:r>
          </a:p>
          <a:p>
            <a:r>
              <a:rPr lang="en-US" dirty="0" smtClean="0"/>
              <a:t>Assess training and existing competencies</a:t>
            </a:r>
          </a:p>
          <a:p>
            <a:r>
              <a:rPr lang="en-US" dirty="0" smtClean="0"/>
              <a:t>Evaluate existing workflow to identify challenges and available resources</a:t>
            </a:r>
          </a:p>
          <a:p>
            <a:r>
              <a:rPr lang="en-US" dirty="0" smtClean="0"/>
              <a:t>Evaluate impact of any changes</a:t>
            </a:r>
            <a:endParaRPr lang="en-US" dirty="0"/>
          </a:p>
        </p:txBody>
      </p:sp>
      <p:sp>
        <p:nvSpPr>
          <p:cNvPr id="4" name="Slide Number Placeholder 3"/>
          <p:cNvSpPr>
            <a:spLocks noGrp="1"/>
          </p:cNvSpPr>
          <p:nvPr>
            <p:ph type="sldNum" sz="quarter" idx="12"/>
          </p:nvPr>
        </p:nvSpPr>
        <p:spPr/>
        <p:txBody>
          <a:bodyPr/>
          <a:lstStyle/>
          <a:p>
            <a:fld id="{0D81DFDE-2423-0349-A865-C78464D2C37E}" type="slidenum">
              <a:rPr lang="en-US" smtClean="0"/>
              <a:pPr/>
              <a:t>56</a:t>
            </a:fld>
            <a:endParaRPr lang="en-US"/>
          </a:p>
        </p:txBody>
      </p:sp>
    </p:spTree>
    <p:extLst>
      <p:ext uri="{BB962C8B-B14F-4D97-AF65-F5344CB8AC3E}">
        <p14:creationId xmlns:p14="http://schemas.microsoft.com/office/powerpoint/2010/main" val="13479394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Controls</a:t>
            </a:r>
            <a:endParaRPr lang="en-US" dirty="0"/>
          </a:p>
        </p:txBody>
      </p:sp>
      <p:sp>
        <p:nvSpPr>
          <p:cNvPr id="3" name="Content Placeholder 2"/>
          <p:cNvSpPr>
            <a:spLocks noGrp="1"/>
          </p:cNvSpPr>
          <p:nvPr>
            <p:ph idx="1"/>
          </p:nvPr>
        </p:nvSpPr>
        <p:spPr/>
        <p:txBody>
          <a:bodyPr/>
          <a:lstStyle/>
          <a:p>
            <a:r>
              <a:rPr lang="en-US" dirty="0" smtClean="0"/>
              <a:t>Implement maintenance, disinfect and replacement schedule according to strictest interpretation of IFU</a:t>
            </a:r>
          </a:p>
          <a:p>
            <a:r>
              <a:rPr lang="en-US" dirty="0" smtClean="0"/>
              <a:t>Implement process to ensure use of current IFU</a:t>
            </a:r>
          </a:p>
          <a:p>
            <a:r>
              <a:rPr lang="en-US" dirty="0" smtClean="0"/>
              <a:t>Verify appropriateness and concentration of additives</a:t>
            </a:r>
          </a:p>
          <a:p>
            <a:r>
              <a:rPr lang="en-US" dirty="0" smtClean="0"/>
              <a:t>Implement training program and develop job action sheets</a:t>
            </a:r>
          </a:p>
          <a:p>
            <a:r>
              <a:rPr lang="en-US" dirty="0" smtClean="0"/>
              <a:t>Implement QA program to reassess interventions</a:t>
            </a:r>
            <a:endParaRPr lang="en-US" dirty="0"/>
          </a:p>
        </p:txBody>
      </p:sp>
      <p:sp>
        <p:nvSpPr>
          <p:cNvPr id="4" name="Slide Number Placeholder 3"/>
          <p:cNvSpPr>
            <a:spLocks noGrp="1"/>
          </p:cNvSpPr>
          <p:nvPr>
            <p:ph type="sldNum" sz="quarter" idx="12"/>
          </p:nvPr>
        </p:nvSpPr>
        <p:spPr/>
        <p:txBody>
          <a:bodyPr/>
          <a:lstStyle/>
          <a:p>
            <a:fld id="{0D81DFDE-2423-0349-A865-C78464D2C37E}" type="slidenum">
              <a:rPr lang="en-US" smtClean="0"/>
              <a:pPr/>
              <a:t>57</a:t>
            </a:fld>
            <a:endParaRPr lang="en-US"/>
          </a:p>
        </p:txBody>
      </p:sp>
    </p:spTree>
    <p:extLst>
      <p:ext uri="{BB962C8B-B14F-4D97-AF65-F5344CB8AC3E}">
        <p14:creationId xmlns:p14="http://schemas.microsoft.com/office/powerpoint/2010/main" val="7537103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Elimination, Process and Engineering Controls</a:t>
            </a:r>
            <a:endParaRPr lang="en-US" dirty="0"/>
          </a:p>
        </p:txBody>
      </p:sp>
      <p:sp>
        <p:nvSpPr>
          <p:cNvPr id="3" name="Content Placeholder 2"/>
          <p:cNvSpPr>
            <a:spLocks noGrp="1"/>
          </p:cNvSpPr>
          <p:nvPr>
            <p:ph idx="1"/>
          </p:nvPr>
        </p:nvSpPr>
        <p:spPr/>
        <p:txBody>
          <a:bodyPr/>
          <a:lstStyle/>
          <a:p>
            <a:r>
              <a:rPr lang="en-US" dirty="0" smtClean="0"/>
              <a:t>Do </a:t>
            </a:r>
            <a:r>
              <a:rPr lang="en-US" dirty="0"/>
              <a:t>not use tap water, use a 0.2 micron filter. Only </a:t>
            </a:r>
            <a:r>
              <a:rPr lang="en-US" dirty="0" smtClean="0"/>
              <a:t>use </a:t>
            </a:r>
            <a:r>
              <a:rPr lang="en-US" dirty="0"/>
              <a:t>sterile water, distilled water or </a:t>
            </a:r>
            <a:r>
              <a:rPr lang="en-US" dirty="0" smtClean="0"/>
              <a:t>deionized </a:t>
            </a:r>
            <a:r>
              <a:rPr lang="en-US" dirty="0"/>
              <a:t>water if consistent with </a:t>
            </a:r>
            <a:r>
              <a:rPr lang="en-US" dirty="0" err="1"/>
              <a:t>mfg’s</a:t>
            </a:r>
            <a:r>
              <a:rPr lang="en-US" dirty="0"/>
              <a:t> IFU</a:t>
            </a:r>
          </a:p>
          <a:p>
            <a:r>
              <a:rPr lang="en-US" dirty="0"/>
              <a:t>Implement safeguards to minimize spillage and inappropriate “topping-off</a:t>
            </a:r>
            <a:r>
              <a:rPr lang="en-US" dirty="0" smtClean="0"/>
              <a:t>”</a:t>
            </a:r>
          </a:p>
          <a:p>
            <a:r>
              <a:rPr lang="en-US" dirty="0"/>
              <a:t>M</a:t>
            </a:r>
            <a:r>
              <a:rPr lang="en-US" dirty="0" smtClean="0"/>
              <a:t>ove HCU away from surgical field (be thoughtful)</a:t>
            </a:r>
          </a:p>
          <a:p>
            <a:endParaRPr lang="en-US" dirty="0"/>
          </a:p>
          <a:p>
            <a:endParaRPr lang="en-US" dirty="0"/>
          </a:p>
        </p:txBody>
      </p:sp>
      <p:sp>
        <p:nvSpPr>
          <p:cNvPr id="4" name="Slide Number Placeholder 3"/>
          <p:cNvSpPr>
            <a:spLocks noGrp="1"/>
          </p:cNvSpPr>
          <p:nvPr>
            <p:ph type="sldNum" sz="quarter" idx="12"/>
          </p:nvPr>
        </p:nvSpPr>
        <p:spPr/>
        <p:txBody>
          <a:bodyPr/>
          <a:lstStyle/>
          <a:p>
            <a:fld id="{0D81DFDE-2423-0349-A865-C78464D2C37E}" type="slidenum">
              <a:rPr lang="en-US" smtClean="0"/>
              <a:pPr/>
              <a:t>58</a:t>
            </a:fld>
            <a:endParaRPr lang="en-US"/>
          </a:p>
        </p:txBody>
      </p:sp>
    </p:spTree>
    <p:extLst>
      <p:ext uri="{BB962C8B-B14F-4D97-AF65-F5344CB8AC3E}">
        <p14:creationId xmlns:p14="http://schemas.microsoft.com/office/powerpoint/2010/main" val="3636296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Bacteriologic Surveillance</a:t>
            </a:r>
            <a:endParaRPr lang="en-US" dirty="0"/>
          </a:p>
        </p:txBody>
      </p:sp>
      <p:sp>
        <p:nvSpPr>
          <p:cNvPr id="3" name="Content Placeholder 2"/>
          <p:cNvSpPr>
            <a:spLocks noGrp="1"/>
          </p:cNvSpPr>
          <p:nvPr>
            <p:ph idx="1"/>
          </p:nvPr>
        </p:nvSpPr>
        <p:spPr>
          <a:xfrm>
            <a:off x="457200" y="1295400"/>
            <a:ext cx="8229600" cy="4525963"/>
          </a:xfrm>
        </p:spPr>
        <p:txBody>
          <a:bodyPr/>
          <a:lstStyle/>
          <a:p>
            <a:pPr marL="342900" lvl="1" indent="-342900"/>
            <a:r>
              <a:rPr lang="en-US" dirty="0" smtClean="0"/>
              <a:t>Log device and on-pump time for each patient</a:t>
            </a:r>
          </a:p>
          <a:p>
            <a:pPr marL="342900" lvl="1" indent="-342900"/>
            <a:r>
              <a:rPr lang="en-US" dirty="0" smtClean="0"/>
              <a:t>Implement a water quality sampling program</a:t>
            </a:r>
          </a:p>
          <a:p>
            <a:pPr marL="742950" lvl="2" indent="-342900"/>
            <a:r>
              <a:rPr lang="en-US" dirty="0" smtClean="0"/>
              <a:t>Follow IFU, if not specified by manufacturer</a:t>
            </a:r>
            <a:r>
              <a:rPr lang="is-IS" dirty="0" smtClean="0"/>
              <a:t>…</a:t>
            </a:r>
            <a:endParaRPr lang="en-US" dirty="0" smtClean="0"/>
          </a:p>
          <a:p>
            <a:pPr marL="1200150" lvl="3" indent="-342900"/>
            <a:r>
              <a:rPr lang="en-US" dirty="0"/>
              <a:t>C</a:t>
            </a:r>
            <a:r>
              <a:rPr lang="en-US" dirty="0" smtClean="0"/>
              <a:t>onduct monthly heterotrophic plate counts (HPC)</a:t>
            </a:r>
          </a:p>
          <a:p>
            <a:pPr marL="1200150" lvl="3" indent="-342900"/>
            <a:r>
              <a:rPr lang="en-US" dirty="0" smtClean="0"/>
              <a:t>At a minimum, water should meet EPA drinking water standards</a:t>
            </a:r>
          </a:p>
          <a:p>
            <a:pPr marL="1200150" lvl="3" indent="-342900"/>
            <a:r>
              <a:rPr lang="en-US" dirty="0" smtClean="0"/>
              <a:t>Consult with PADOH on NTM specific cultures and air sampling if a cluster of infections is suspected or if device assessments suggest contamination</a:t>
            </a:r>
          </a:p>
        </p:txBody>
      </p:sp>
      <p:sp>
        <p:nvSpPr>
          <p:cNvPr id="4" name="Slide Number Placeholder 3"/>
          <p:cNvSpPr>
            <a:spLocks noGrp="1"/>
          </p:cNvSpPr>
          <p:nvPr>
            <p:ph type="sldNum" sz="quarter" idx="12"/>
          </p:nvPr>
        </p:nvSpPr>
        <p:spPr/>
        <p:txBody>
          <a:bodyPr/>
          <a:lstStyle/>
          <a:p>
            <a:fld id="{0D81DFDE-2423-0349-A865-C78464D2C37E}" type="slidenum">
              <a:rPr lang="en-US" smtClean="0"/>
              <a:pPr/>
              <a:t>59</a:t>
            </a:fld>
            <a:endParaRPr lang="en-US"/>
          </a:p>
        </p:txBody>
      </p:sp>
    </p:spTree>
    <p:extLst>
      <p:ext uri="{BB962C8B-B14F-4D97-AF65-F5344CB8AC3E}">
        <p14:creationId xmlns:p14="http://schemas.microsoft.com/office/powerpoint/2010/main" val="1708770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Methods</a:t>
            </a:r>
            <a:endParaRPr lang="en-US" dirty="0"/>
          </a:p>
        </p:txBody>
      </p:sp>
      <p:sp>
        <p:nvSpPr>
          <p:cNvPr id="3" name="Content Placeholder 2"/>
          <p:cNvSpPr>
            <a:spLocks noGrp="1"/>
          </p:cNvSpPr>
          <p:nvPr>
            <p:ph idx="1"/>
          </p:nvPr>
        </p:nvSpPr>
        <p:spPr/>
        <p:txBody>
          <a:bodyPr/>
          <a:lstStyle/>
          <a:p>
            <a:r>
              <a:rPr lang="en-US" dirty="0" smtClean="0"/>
              <a:t>Observed </a:t>
            </a:r>
            <a:r>
              <a:rPr lang="en-US" dirty="0"/>
              <a:t>current </a:t>
            </a:r>
            <a:r>
              <a:rPr lang="en-US" dirty="0" smtClean="0"/>
              <a:t>infection control practices</a:t>
            </a:r>
            <a:endParaRPr lang="en-US" dirty="0"/>
          </a:p>
          <a:p>
            <a:r>
              <a:rPr lang="en-US" dirty="0" smtClean="0"/>
              <a:t>Reviewed </a:t>
            </a:r>
            <a:r>
              <a:rPr lang="en-US" dirty="0"/>
              <a:t>policies and procedures</a:t>
            </a:r>
          </a:p>
          <a:p>
            <a:r>
              <a:rPr lang="en-US" dirty="0" smtClean="0"/>
              <a:t>Conducted </a:t>
            </a:r>
            <a:r>
              <a:rPr lang="en-US" dirty="0"/>
              <a:t>epidemiologic study</a:t>
            </a:r>
          </a:p>
          <a:p>
            <a:r>
              <a:rPr lang="en-US" dirty="0" smtClean="0"/>
              <a:t>Analyzed </a:t>
            </a:r>
            <a:r>
              <a:rPr lang="en-US" dirty="0"/>
              <a:t>environmental and clinical NTM isolates</a:t>
            </a:r>
          </a:p>
          <a:p>
            <a:endParaRPr lang="en-US" dirty="0"/>
          </a:p>
        </p:txBody>
      </p:sp>
      <p:sp>
        <p:nvSpPr>
          <p:cNvPr id="4" name="Slide Number Placeholder 3"/>
          <p:cNvSpPr>
            <a:spLocks noGrp="1"/>
          </p:cNvSpPr>
          <p:nvPr>
            <p:ph type="sldNum" sz="quarter" idx="12"/>
          </p:nvPr>
        </p:nvSpPr>
        <p:spPr/>
        <p:txBody>
          <a:bodyPr/>
          <a:lstStyle/>
          <a:p>
            <a:fld id="{0D81DFDE-2423-0349-A865-C78464D2C37E}" type="slidenum">
              <a:rPr lang="en-US" smtClean="0"/>
              <a:pPr/>
              <a:t>6</a:t>
            </a:fld>
            <a:endParaRPr lang="en-US"/>
          </a:p>
        </p:txBody>
      </p:sp>
    </p:spTree>
    <p:extLst>
      <p:ext uri="{BB962C8B-B14F-4D97-AF65-F5344CB8AC3E}">
        <p14:creationId xmlns:p14="http://schemas.microsoft.com/office/powerpoint/2010/main" val="15584234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Surveillance</a:t>
            </a:r>
            <a:endParaRPr lang="en-US" dirty="0"/>
          </a:p>
        </p:txBody>
      </p:sp>
      <p:sp>
        <p:nvSpPr>
          <p:cNvPr id="3" name="Content Placeholder 2"/>
          <p:cNvSpPr>
            <a:spLocks noGrp="1"/>
          </p:cNvSpPr>
          <p:nvPr>
            <p:ph idx="1"/>
          </p:nvPr>
        </p:nvSpPr>
        <p:spPr/>
        <p:txBody>
          <a:bodyPr/>
          <a:lstStyle/>
          <a:p>
            <a:r>
              <a:rPr lang="en-US" dirty="0" smtClean="0"/>
              <a:t>Disseminate information to raise awareness among clinical staff</a:t>
            </a:r>
          </a:p>
          <a:p>
            <a:r>
              <a:rPr lang="en-US" dirty="0" smtClean="0"/>
              <a:t>Ensure access to equipment and procedures to culture NTM in a patient with suspected disease</a:t>
            </a:r>
          </a:p>
          <a:p>
            <a:r>
              <a:rPr lang="en-US" dirty="0" smtClean="0"/>
              <a:t>Conduct prospective and retrospective surveillance using proposed case definitions</a:t>
            </a:r>
          </a:p>
          <a:p>
            <a:r>
              <a:rPr lang="en-US" dirty="0" smtClean="0"/>
              <a:t>Cross-reference microbiology NTM culture data with operative databases (important to note that many infections will not meet National Health Care Safety Network criteria)</a:t>
            </a:r>
          </a:p>
        </p:txBody>
      </p:sp>
      <p:sp>
        <p:nvSpPr>
          <p:cNvPr id="4" name="Slide Number Placeholder 3"/>
          <p:cNvSpPr>
            <a:spLocks noGrp="1"/>
          </p:cNvSpPr>
          <p:nvPr>
            <p:ph type="sldNum" sz="quarter" idx="12"/>
          </p:nvPr>
        </p:nvSpPr>
        <p:spPr/>
        <p:txBody>
          <a:bodyPr/>
          <a:lstStyle/>
          <a:p>
            <a:fld id="{0D81DFDE-2423-0349-A865-C78464D2C37E}" type="slidenum">
              <a:rPr lang="en-US" smtClean="0"/>
              <a:pPr/>
              <a:t>60</a:t>
            </a:fld>
            <a:endParaRPr lang="en-US"/>
          </a:p>
        </p:txBody>
      </p:sp>
    </p:spTree>
    <p:extLst>
      <p:ext uri="{BB962C8B-B14F-4D97-AF65-F5344CB8AC3E}">
        <p14:creationId xmlns:p14="http://schemas.microsoft.com/office/powerpoint/2010/main" val="5345498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PADOH Interim Surveillance Case Definition Summary</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0661411"/>
              </p:ext>
            </p:extLst>
          </p:nvPr>
        </p:nvGraphicFramePr>
        <p:xfrm>
          <a:off x="457200" y="1219200"/>
          <a:ext cx="5791199" cy="4704080"/>
        </p:xfrm>
        <a:graphic>
          <a:graphicData uri="http://schemas.openxmlformats.org/drawingml/2006/table">
            <a:tbl>
              <a:tblPr firstRow="1" bandRow="1">
                <a:tableStyleId>{5C22544A-7EE6-4342-B048-85BDC9FD1C3A}</a:tableStyleId>
              </a:tblPr>
              <a:tblGrid>
                <a:gridCol w="455241"/>
                <a:gridCol w="1449759"/>
                <a:gridCol w="3886199"/>
              </a:tblGrid>
              <a:tr h="370840">
                <a:tc gridSpan="2">
                  <a:txBody>
                    <a:bodyPr/>
                    <a:lstStyle/>
                    <a:p>
                      <a:endParaRPr lang="en-US" dirty="0"/>
                    </a:p>
                  </a:txBody>
                  <a:tcPr/>
                </a:tc>
                <a:tc hMerge="1">
                  <a:txBody>
                    <a:bodyPr/>
                    <a:lstStyle/>
                    <a:p>
                      <a:endParaRPr lang="en-US"/>
                    </a:p>
                  </a:txBody>
                  <a:tcPr/>
                </a:tc>
                <a:tc>
                  <a:txBody>
                    <a:bodyPr/>
                    <a:lstStyle/>
                    <a:p>
                      <a:r>
                        <a:rPr lang="en-US" dirty="0" smtClean="0"/>
                        <a:t>Criteria</a:t>
                      </a:r>
                      <a:endParaRPr lang="en-US" dirty="0"/>
                    </a:p>
                  </a:txBody>
                  <a:tcPr/>
                </a:tc>
              </a:tr>
              <a:tr h="370840">
                <a:tc gridSpan="2">
                  <a:txBody>
                    <a:bodyPr/>
                    <a:lstStyle/>
                    <a:p>
                      <a:r>
                        <a:rPr lang="en-US" sz="1400" b="1" dirty="0" smtClean="0"/>
                        <a:t>Timeframe and Exposure History</a:t>
                      </a:r>
                      <a:endParaRPr lang="en-US" sz="1400" b="1" dirty="0"/>
                    </a:p>
                  </a:txBody>
                  <a:tcPr anchor="ctr">
                    <a:solidFill>
                      <a:schemeClr val="accent1"/>
                    </a:solidFill>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Onset of symptoms occur 2 weeks to 4 years after having had an open heart surgery on cardiopulmonary bypass</a:t>
                      </a:r>
                    </a:p>
                  </a:txBody>
                  <a:tcPr anchor="ctr"/>
                </a:tc>
              </a:tr>
              <a:tr h="370840">
                <a:tc gridSpan="2">
                  <a:txBody>
                    <a:bodyPr/>
                    <a:lstStyle/>
                    <a:p>
                      <a:r>
                        <a:rPr lang="en-US" sz="1400" b="1" dirty="0" smtClean="0"/>
                        <a:t>Infection</a:t>
                      </a:r>
                      <a:endParaRPr lang="en-US" sz="1400" b="1" dirty="0"/>
                    </a:p>
                  </a:txBody>
                  <a:tcPr anchor="ctr">
                    <a:solidFill>
                      <a:schemeClr val="accent1"/>
                    </a:solidFill>
                  </a:tcPr>
                </a:tc>
                <a:tc hMerge="1">
                  <a:txBody>
                    <a:bodyPr/>
                    <a:lstStyle/>
                    <a:p>
                      <a:endParaRPr lang="en-US"/>
                    </a:p>
                  </a:txBody>
                  <a:tcPr/>
                </a:tc>
                <a:tc>
                  <a:txBody>
                    <a:bodyPr/>
                    <a:lstStyle/>
                    <a:p>
                      <a:endParaRPr lang="en-US" sz="1400" dirty="0"/>
                    </a:p>
                  </a:txBody>
                  <a:tcPr anchor="ctr"/>
                </a:tc>
              </a:tr>
              <a:tr h="370840">
                <a:tc rowSpan="2">
                  <a:txBody>
                    <a:bodyPr/>
                    <a:lstStyle/>
                    <a:p>
                      <a:pPr lvl="0" algn="r"/>
                      <a:r>
                        <a:rPr lang="en-US" sz="1400" b="1" dirty="0" smtClean="0"/>
                        <a:t>OR</a:t>
                      </a:r>
                      <a:endParaRPr lang="en-US" sz="1400" b="1" dirty="0"/>
                    </a:p>
                  </a:txBody>
                  <a:tcPr anchor="ctr"/>
                </a:tc>
                <a:tc>
                  <a:txBody>
                    <a:bodyPr/>
                    <a:lstStyle/>
                    <a:p>
                      <a:pPr lvl="0"/>
                      <a:r>
                        <a:rPr lang="en-US" sz="1400" b="1" dirty="0" smtClean="0"/>
                        <a:t>Localized</a:t>
                      </a:r>
                      <a:endParaRPr lang="en-US" sz="1400" b="1" dirty="0"/>
                    </a:p>
                  </a:txBody>
                  <a:tcPr anchor="ctr">
                    <a:solidFill>
                      <a:schemeClr val="accent1"/>
                    </a:solidFill>
                  </a:tcPr>
                </a:tc>
                <a:tc>
                  <a:txBody>
                    <a:bodyPr/>
                    <a:lstStyle/>
                    <a:p>
                      <a:r>
                        <a:rPr lang="en-US" sz="1400" dirty="0" smtClean="0"/>
                        <a:t>Prosthetic valve</a:t>
                      </a:r>
                    </a:p>
                    <a:p>
                      <a:r>
                        <a:rPr lang="en-US" sz="1400" dirty="0" smtClean="0"/>
                        <a:t>Graft</a:t>
                      </a:r>
                    </a:p>
                    <a:p>
                      <a:r>
                        <a:rPr lang="en-US" sz="1400" dirty="0" smtClean="0"/>
                        <a:t>Sternotomy</a:t>
                      </a:r>
                      <a:r>
                        <a:rPr lang="en-US" sz="1400" baseline="0" dirty="0" smtClean="0"/>
                        <a:t> wound</a:t>
                      </a:r>
                      <a:endParaRPr lang="en-US" sz="1400" dirty="0"/>
                    </a:p>
                  </a:txBody>
                  <a:tcPr anchor="ctr"/>
                </a:tc>
              </a:tr>
              <a:tr h="370840">
                <a:tc vMerge="1">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t>Disseminated</a:t>
                      </a:r>
                    </a:p>
                  </a:txBody>
                  <a:tcPr anchor="ctr">
                    <a:solidFill>
                      <a:schemeClr val="accent1"/>
                    </a:solidFill>
                  </a:tcPr>
                </a:tc>
                <a:tc>
                  <a:txBody>
                    <a:bodyPr/>
                    <a:lstStyle/>
                    <a:p>
                      <a:r>
                        <a:rPr lang="en-US" sz="1400" dirty="0" smtClean="0"/>
                        <a:t>Bacteremia</a:t>
                      </a:r>
                    </a:p>
                    <a:p>
                      <a:r>
                        <a:rPr lang="en-US" sz="1400" dirty="0" smtClean="0"/>
                        <a:t>Embolic</a:t>
                      </a:r>
                      <a:r>
                        <a:rPr lang="en-US" sz="1400" baseline="0" dirty="0" smtClean="0"/>
                        <a:t> and immunologic manifestations</a:t>
                      </a:r>
                      <a:endParaRPr lang="en-US" sz="1400" dirty="0"/>
                    </a:p>
                  </a:txBody>
                  <a:tcPr anchor="ct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Specimen</a:t>
                      </a:r>
                    </a:p>
                  </a:txBody>
                  <a:tcPr anchor="ctr">
                    <a:solidFill>
                      <a:schemeClr val="accent1"/>
                    </a:solidFill>
                  </a:tcPr>
                </a:tc>
                <a:tc hMerge="1">
                  <a:txBody>
                    <a:bodyPr/>
                    <a:lstStyle/>
                    <a:p>
                      <a:endParaRPr lang="en-US"/>
                    </a:p>
                  </a:txBody>
                  <a:tcPr/>
                </a:tc>
                <a:tc>
                  <a:txBody>
                    <a:bodyPr/>
                    <a:lstStyle/>
                    <a:p>
                      <a:r>
                        <a:rPr lang="en-US" sz="1400" i="0" dirty="0" smtClean="0"/>
                        <a:t>Bacteria identified in an invasive sample</a:t>
                      </a:r>
                    </a:p>
                    <a:p>
                      <a:r>
                        <a:rPr lang="en-US" sz="1400" i="0" dirty="0" smtClean="0"/>
                        <a:t>(NOT via bronchoscopy)</a:t>
                      </a:r>
                      <a:endParaRPr lang="en-US" sz="1400" i="0" dirty="0"/>
                    </a:p>
                  </a:txBody>
                  <a:tcPr anchor="ctr"/>
                </a:tc>
              </a:tr>
              <a:tr h="370840">
                <a:tc rowSpan="2"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Pathology Result</a:t>
                      </a:r>
                    </a:p>
                  </a:txBody>
                  <a:tcPr anchor="ctr">
                    <a:solidFill>
                      <a:schemeClr val="accent1"/>
                    </a:solidFill>
                  </a:tcPr>
                </a:tc>
                <a:tc rowSpan="2" hMerge="1">
                  <a:txBody>
                    <a:bodyPr/>
                    <a:lstStyle/>
                    <a:p>
                      <a:endParaRPr lang="en-US"/>
                    </a:p>
                  </a:txBody>
                  <a:tcPr/>
                </a:tc>
                <a:tc>
                  <a:txBody>
                    <a:bodyPr/>
                    <a:lstStyle/>
                    <a:p>
                      <a:r>
                        <a:rPr lang="en-US" sz="1400" i="1" dirty="0" smtClean="0"/>
                        <a:t>Mycobacterium chimaera</a:t>
                      </a:r>
                    </a:p>
                    <a:p>
                      <a:r>
                        <a:rPr lang="en-US" sz="1400" i="1" dirty="0" smtClean="0"/>
                        <a:t>Mycobacterium </a:t>
                      </a:r>
                      <a:r>
                        <a:rPr lang="en-US" sz="1400" i="1" dirty="0" err="1" smtClean="0"/>
                        <a:t>avium</a:t>
                      </a:r>
                      <a:r>
                        <a:rPr lang="en-US" sz="1400" i="1" dirty="0" smtClean="0"/>
                        <a:t> complex (MAC)</a:t>
                      </a:r>
                    </a:p>
                    <a:p>
                      <a:pPr lvl="0"/>
                      <a:r>
                        <a:rPr lang="en-US" sz="1400" i="1" dirty="0" smtClean="0"/>
                        <a:t>Mycobacterium-</a:t>
                      </a:r>
                      <a:r>
                        <a:rPr lang="en-US" sz="1400" i="1" dirty="0" err="1" smtClean="0"/>
                        <a:t>avium</a:t>
                      </a:r>
                      <a:r>
                        <a:rPr lang="en-US" sz="1400" i="1" dirty="0" smtClean="0"/>
                        <a:t>-</a:t>
                      </a:r>
                      <a:r>
                        <a:rPr lang="en-US" sz="1400" i="1" dirty="0" err="1" smtClean="0"/>
                        <a:t>intracellulare-scrofulaceum</a:t>
                      </a:r>
                      <a:r>
                        <a:rPr lang="en-US" sz="1400" i="1" baseline="0" dirty="0" smtClean="0"/>
                        <a:t> (MAIS) </a:t>
                      </a:r>
                      <a:endParaRPr lang="en-US" sz="1400" i="1" dirty="0"/>
                    </a:p>
                  </a:txBody>
                  <a:tcPr anchor="ctr"/>
                </a:tc>
              </a:tr>
              <a:tr h="370840">
                <a:tc gridSpan="2" vMerge="1">
                  <a:txBody>
                    <a:bodyPr/>
                    <a:lstStyle/>
                    <a:p>
                      <a:endParaRPr lang="en-US" dirty="0"/>
                    </a:p>
                  </a:txBody>
                  <a:tcPr anchor="ctr"/>
                </a:tc>
                <a:tc hMerge="1" vMerge="1">
                  <a:txBody>
                    <a:bodyPr/>
                    <a:lstStyle/>
                    <a:p>
                      <a:endParaRPr lang="en-US"/>
                    </a:p>
                  </a:txBody>
                  <a:tcPr/>
                </a:tc>
                <a:tc>
                  <a:txBody>
                    <a:bodyPr/>
                    <a:lstStyle/>
                    <a:p>
                      <a:r>
                        <a:rPr lang="en-US" sz="1400" dirty="0" smtClean="0"/>
                        <a:t>Non-tuberculous </a:t>
                      </a:r>
                      <a:r>
                        <a:rPr lang="en-US" sz="1400" i="1" dirty="0" smtClean="0"/>
                        <a:t>Mycobacterium OR</a:t>
                      </a:r>
                      <a:endParaRPr lang="en-US" sz="1400" i="0" dirty="0" smtClean="0"/>
                    </a:p>
                    <a:p>
                      <a:r>
                        <a:rPr lang="en-US" sz="1400" i="0" dirty="0" smtClean="0"/>
                        <a:t>Consistent histopathology</a:t>
                      </a:r>
                      <a:endParaRPr lang="en-US" sz="1400" i="0" dirty="0"/>
                    </a:p>
                  </a:txBody>
                  <a:tcPr anchor="ctr"/>
                </a:tc>
              </a:tr>
            </a:tbl>
          </a:graphicData>
        </a:graphic>
      </p:graphicFrame>
      <p:cxnSp>
        <p:nvCxnSpPr>
          <p:cNvPr id="11" name="Straight Arrow Connector 10"/>
          <p:cNvCxnSpPr/>
          <p:nvPr/>
        </p:nvCxnSpPr>
        <p:spPr>
          <a:xfrm>
            <a:off x="6248399" y="4876800"/>
            <a:ext cx="53340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81800" y="4692134"/>
            <a:ext cx="1752600" cy="369332"/>
          </a:xfrm>
          <a:prstGeom prst="rect">
            <a:avLst/>
          </a:prstGeom>
          <a:noFill/>
        </p:spPr>
        <p:txBody>
          <a:bodyPr wrap="square" rtlCol="0">
            <a:spAutoFit/>
          </a:bodyPr>
          <a:lstStyle/>
          <a:p>
            <a:r>
              <a:rPr lang="en-US" smtClean="0"/>
              <a:t>Probable Case</a:t>
            </a:r>
            <a:endParaRPr lang="en-US"/>
          </a:p>
        </p:txBody>
      </p:sp>
      <p:cxnSp>
        <p:nvCxnSpPr>
          <p:cNvPr id="13" name="Straight Arrow Connector 12"/>
          <p:cNvCxnSpPr/>
          <p:nvPr/>
        </p:nvCxnSpPr>
        <p:spPr>
          <a:xfrm>
            <a:off x="6253715" y="5638236"/>
            <a:ext cx="53340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787116" y="5453570"/>
            <a:ext cx="1752600" cy="369332"/>
          </a:xfrm>
          <a:prstGeom prst="rect">
            <a:avLst/>
          </a:prstGeom>
          <a:noFill/>
        </p:spPr>
        <p:txBody>
          <a:bodyPr wrap="square" rtlCol="0">
            <a:spAutoFit/>
          </a:bodyPr>
          <a:lstStyle/>
          <a:p>
            <a:r>
              <a:rPr lang="en-US" dirty="0" smtClean="0"/>
              <a:t>Suspect Case</a:t>
            </a:r>
            <a:endParaRPr lang="en-US" dirty="0"/>
          </a:p>
        </p:txBody>
      </p:sp>
      <p:sp>
        <p:nvSpPr>
          <p:cNvPr id="15" name="Slide Number Placeholder 14"/>
          <p:cNvSpPr>
            <a:spLocks noGrp="1"/>
          </p:cNvSpPr>
          <p:nvPr>
            <p:ph type="sldNum" sz="quarter" idx="12"/>
          </p:nvPr>
        </p:nvSpPr>
        <p:spPr/>
        <p:txBody>
          <a:bodyPr/>
          <a:lstStyle/>
          <a:p>
            <a:fld id="{0D81DFDE-2423-0349-A865-C78464D2C37E}" type="slidenum">
              <a:rPr lang="en-US" smtClean="0"/>
              <a:pPr/>
              <a:t>61</a:t>
            </a:fld>
            <a:endParaRPr lang="en-US"/>
          </a:p>
        </p:txBody>
      </p:sp>
    </p:spTree>
    <p:extLst>
      <p:ext uri="{BB962C8B-B14F-4D97-AF65-F5344CB8AC3E}">
        <p14:creationId xmlns:p14="http://schemas.microsoft.com/office/powerpoint/2010/main" val="8839425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and Taking Machines Out-of-Service</a:t>
            </a:r>
            <a:endParaRPr lang="en-US" dirty="0"/>
          </a:p>
        </p:txBody>
      </p:sp>
      <p:sp>
        <p:nvSpPr>
          <p:cNvPr id="3" name="Content Placeholder 2"/>
          <p:cNvSpPr>
            <a:spLocks noGrp="1"/>
          </p:cNvSpPr>
          <p:nvPr>
            <p:ph idx="1"/>
          </p:nvPr>
        </p:nvSpPr>
        <p:spPr>
          <a:xfrm>
            <a:off x="457200" y="1295400"/>
            <a:ext cx="8229600" cy="4525963"/>
          </a:xfrm>
        </p:spPr>
        <p:txBody>
          <a:bodyPr/>
          <a:lstStyle/>
          <a:p>
            <a:pPr marL="342900" lvl="1" indent="-342900"/>
            <a:r>
              <a:rPr lang="en-US" dirty="0" smtClean="0"/>
              <a:t>At this time, PADOH </a:t>
            </a:r>
            <a:r>
              <a:rPr lang="en-US" dirty="0"/>
              <a:t>cannot </a:t>
            </a:r>
            <a:r>
              <a:rPr lang="en-US" dirty="0" smtClean="0"/>
              <a:t>categorically recommend </a:t>
            </a:r>
            <a:r>
              <a:rPr lang="en-US" dirty="0"/>
              <a:t>the elimination or substitution of one HCU over another unless there is evidence (visible, bacteriologic or epidemiologic) to suggest bacterial colonization or transmission</a:t>
            </a:r>
          </a:p>
          <a:p>
            <a:r>
              <a:rPr lang="en-US" dirty="0" smtClean="0"/>
              <a:t>However, HCUs with discoloration, visible biofilm, visibly turbid water, or machines with water cultures outside of EPA limits for drinking water should be sequestered until further directed by PADOH</a:t>
            </a:r>
          </a:p>
          <a:p>
            <a:r>
              <a:rPr lang="en-US" dirty="0" smtClean="0"/>
              <a:t>Notify FDA through </a:t>
            </a:r>
            <a:r>
              <a:rPr lang="en-US" dirty="0" err="1" smtClean="0"/>
              <a:t>MedWatch</a:t>
            </a:r>
            <a:r>
              <a:rPr lang="en-US" dirty="0" smtClean="0"/>
              <a:t> and manufacturer</a:t>
            </a:r>
          </a:p>
          <a:p>
            <a:r>
              <a:rPr lang="en-US" dirty="0" smtClean="0"/>
              <a:t>Report these findings, departures from IFU and identified cases to PADOH</a:t>
            </a:r>
          </a:p>
        </p:txBody>
      </p:sp>
      <p:sp>
        <p:nvSpPr>
          <p:cNvPr id="4" name="Slide Number Placeholder 3"/>
          <p:cNvSpPr>
            <a:spLocks noGrp="1"/>
          </p:cNvSpPr>
          <p:nvPr>
            <p:ph type="sldNum" sz="quarter" idx="12"/>
          </p:nvPr>
        </p:nvSpPr>
        <p:spPr/>
        <p:txBody>
          <a:bodyPr/>
          <a:lstStyle/>
          <a:p>
            <a:fld id="{0D81DFDE-2423-0349-A865-C78464D2C37E}" type="slidenum">
              <a:rPr lang="en-US" smtClean="0"/>
              <a:pPr/>
              <a:t>62</a:t>
            </a:fld>
            <a:endParaRPr lang="en-US"/>
          </a:p>
        </p:txBody>
      </p:sp>
    </p:spTree>
    <p:extLst>
      <p:ext uri="{BB962C8B-B14F-4D97-AF65-F5344CB8AC3E}">
        <p14:creationId xmlns:p14="http://schemas.microsoft.com/office/powerpoint/2010/main" val="12807803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 Additional HCU Investigations</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Four hospitals reported possible HCU contamination but no cluster of probable cases</a:t>
            </a:r>
          </a:p>
          <a:p>
            <a:r>
              <a:rPr lang="en-US" dirty="0" smtClean="0">
                <a:sym typeface="Wingdings"/>
              </a:rPr>
              <a:t>Aware of five hospitals that have modified their existing HCUs or made or intend to make HCU purchasing decisions</a:t>
            </a:r>
          </a:p>
          <a:p>
            <a:r>
              <a:rPr lang="en-US" dirty="0" smtClean="0">
                <a:sym typeface="Wingdings"/>
              </a:rPr>
              <a:t>Anecdotal reports that it is very difficult to achieve HPC levels that meet EPA drinking water standards in HCUs from a variety of manufacturers</a:t>
            </a:r>
          </a:p>
        </p:txBody>
      </p:sp>
      <p:sp>
        <p:nvSpPr>
          <p:cNvPr id="4" name="Slide Number Placeholder 3"/>
          <p:cNvSpPr>
            <a:spLocks noGrp="1"/>
          </p:cNvSpPr>
          <p:nvPr>
            <p:ph type="sldNum" sz="quarter" idx="12"/>
          </p:nvPr>
        </p:nvSpPr>
        <p:spPr/>
        <p:txBody>
          <a:bodyPr/>
          <a:lstStyle/>
          <a:p>
            <a:fld id="{0D81DFDE-2423-0349-A865-C78464D2C37E}" type="slidenum">
              <a:rPr lang="en-US" smtClean="0"/>
              <a:pPr/>
              <a:t>63</a:t>
            </a:fld>
            <a:endParaRPr lang="en-US"/>
          </a:p>
        </p:txBody>
      </p:sp>
    </p:spTree>
    <p:extLst>
      <p:ext uri="{BB962C8B-B14F-4D97-AF65-F5344CB8AC3E}">
        <p14:creationId xmlns:p14="http://schemas.microsoft.com/office/powerpoint/2010/main" val="16167063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 Patients</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Two hospitals reported possible HCU contamination and initially identified 11 probable cases</a:t>
            </a:r>
          </a:p>
          <a:p>
            <a:r>
              <a:rPr lang="en-US" dirty="0" smtClean="0"/>
              <a:t>~ 3,700 patients notified of possible exposure</a:t>
            </a:r>
          </a:p>
        </p:txBody>
      </p:sp>
      <p:sp>
        <p:nvSpPr>
          <p:cNvPr id="4" name="Slide Number Placeholder 3"/>
          <p:cNvSpPr>
            <a:spLocks noGrp="1"/>
          </p:cNvSpPr>
          <p:nvPr>
            <p:ph type="sldNum" sz="quarter" idx="12"/>
          </p:nvPr>
        </p:nvSpPr>
        <p:spPr/>
        <p:txBody>
          <a:bodyPr/>
          <a:lstStyle/>
          <a:p>
            <a:fld id="{0D81DFDE-2423-0349-A865-C78464D2C37E}" type="slidenum">
              <a:rPr lang="en-US" smtClean="0"/>
              <a:pPr/>
              <a:t>64</a:t>
            </a:fld>
            <a:endParaRPr lang="en-US"/>
          </a:p>
        </p:txBody>
      </p:sp>
    </p:spTree>
    <p:extLst>
      <p:ext uri="{BB962C8B-B14F-4D97-AF65-F5344CB8AC3E}">
        <p14:creationId xmlns:p14="http://schemas.microsoft.com/office/powerpoint/2010/main" val="1108112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Notification of Patients in PA</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Best practices provided by PADOH and CDC Patient Notification Toolkit; however, patient notification executed by hospital</a:t>
            </a:r>
          </a:p>
          <a:p>
            <a:r>
              <a:rPr lang="en-US" dirty="0" smtClean="0"/>
              <a:t>Direct communication to identified case patients</a:t>
            </a:r>
          </a:p>
          <a:p>
            <a:r>
              <a:rPr lang="en-US" dirty="0" smtClean="0"/>
              <a:t>Notification letters to potentially exposed patients and their primary care providers</a:t>
            </a:r>
          </a:p>
          <a:p>
            <a:r>
              <a:rPr lang="en-US" dirty="0" smtClean="0"/>
              <a:t>Call center: must provide empathy and address clinical and financial (e.g., billing) aspects of care</a:t>
            </a:r>
          </a:p>
          <a:p>
            <a:r>
              <a:rPr lang="en-US" dirty="0" smtClean="0"/>
              <a:t>Transition to dedicated NTM clinic</a:t>
            </a:r>
            <a:endParaRPr lang="en-US" dirty="0"/>
          </a:p>
        </p:txBody>
      </p:sp>
      <p:sp>
        <p:nvSpPr>
          <p:cNvPr id="4" name="Slide Number Placeholder 3"/>
          <p:cNvSpPr>
            <a:spLocks noGrp="1"/>
          </p:cNvSpPr>
          <p:nvPr>
            <p:ph type="sldNum" sz="quarter" idx="12"/>
          </p:nvPr>
        </p:nvSpPr>
        <p:spPr/>
        <p:txBody>
          <a:bodyPr/>
          <a:lstStyle/>
          <a:p>
            <a:fld id="{0D81DFDE-2423-0349-A865-C78464D2C37E}" type="slidenum">
              <a:rPr lang="en-US" smtClean="0"/>
              <a:pPr/>
              <a:t>65</a:t>
            </a:fld>
            <a:endParaRPr lang="en-US"/>
          </a:p>
        </p:txBody>
      </p:sp>
    </p:spTree>
    <p:extLst>
      <p:ext uri="{BB962C8B-B14F-4D97-AF65-F5344CB8AC3E}">
        <p14:creationId xmlns:p14="http://schemas.microsoft.com/office/powerpoint/2010/main" val="14133946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Notification: Clinical Challenges</a:t>
            </a:r>
            <a:endParaRPr lang="en-US" dirty="0"/>
          </a:p>
        </p:txBody>
      </p:sp>
      <p:sp>
        <p:nvSpPr>
          <p:cNvPr id="3" name="Content Placeholder 2"/>
          <p:cNvSpPr>
            <a:spLocks noGrp="1"/>
          </p:cNvSpPr>
          <p:nvPr>
            <p:ph idx="1"/>
          </p:nvPr>
        </p:nvSpPr>
        <p:spPr/>
        <p:txBody>
          <a:bodyPr/>
          <a:lstStyle/>
          <a:p>
            <a:r>
              <a:rPr lang="en-US" dirty="0"/>
              <a:t>Lack of sensitive laboratory screening tests</a:t>
            </a:r>
          </a:p>
          <a:p>
            <a:r>
              <a:rPr lang="en-US" dirty="0"/>
              <a:t>No prophylactic antibiotics</a:t>
            </a:r>
          </a:p>
          <a:p>
            <a:r>
              <a:rPr lang="en-US" dirty="0"/>
              <a:t>Vague presentation of illness</a:t>
            </a:r>
          </a:p>
          <a:p>
            <a:r>
              <a:rPr lang="en-US" dirty="0" smtClean="0"/>
              <a:t>Provider may need to order AFB-specific culture, sensitivity likely improved with specimen collection in isolator culture tubes</a:t>
            </a:r>
          </a:p>
          <a:p>
            <a:r>
              <a:rPr lang="en-US" dirty="0" smtClean="0"/>
              <a:t>Laboratory must use special techniques to isolate slow growing NTM, </a:t>
            </a:r>
            <a:r>
              <a:rPr lang="en-US" i="1" dirty="0" smtClean="0"/>
              <a:t>M. chimaera </a:t>
            </a:r>
            <a:r>
              <a:rPr lang="en-US" dirty="0" smtClean="0"/>
              <a:t>identification requires additional work</a:t>
            </a:r>
          </a:p>
        </p:txBody>
      </p:sp>
      <p:sp>
        <p:nvSpPr>
          <p:cNvPr id="4" name="Slide Number Placeholder 3"/>
          <p:cNvSpPr>
            <a:spLocks noGrp="1"/>
          </p:cNvSpPr>
          <p:nvPr>
            <p:ph type="sldNum" sz="quarter" idx="12"/>
          </p:nvPr>
        </p:nvSpPr>
        <p:spPr/>
        <p:txBody>
          <a:bodyPr/>
          <a:lstStyle/>
          <a:p>
            <a:fld id="{0D81DFDE-2423-0349-A865-C78464D2C37E}" type="slidenum">
              <a:rPr lang="en-US" smtClean="0"/>
              <a:pPr/>
              <a:t>66</a:t>
            </a:fld>
            <a:endParaRPr lang="en-US"/>
          </a:p>
        </p:txBody>
      </p:sp>
    </p:spTree>
    <p:extLst>
      <p:ext uri="{BB962C8B-B14F-4D97-AF65-F5344CB8AC3E}">
        <p14:creationId xmlns:p14="http://schemas.microsoft.com/office/powerpoint/2010/main" val="5155855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Guidance for Facilities — HCU</a:t>
            </a:r>
            <a:endParaRPr lang="en-US" dirty="0"/>
          </a:p>
        </p:txBody>
      </p:sp>
      <p:sp>
        <p:nvSpPr>
          <p:cNvPr id="3" name="Content Placeholder 2"/>
          <p:cNvSpPr>
            <a:spLocks noGrp="1"/>
          </p:cNvSpPr>
          <p:nvPr>
            <p:ph idx="1"/>
          </p:nvPr>
        </p:nvSpPr>
        <p:spPr/>
        <p:txBody>
          <a:bodyPr/>
          <a:lstStyle/>
          <a:p>
            <a:r>
              <a:rPr lang="en-US" dirty="0" smtClean="0"/>
              <a:t>Does my HCU have a problem (retrospective and prospective surveillance)?</a:t>
            </a:r>
          </a:p>
          <a:p>
            <a:r>
              <a:rPr lang="en-US" dirty="0" smtClean="0"/>
              <a:t>But</a:t>
            </a:r>
            <a:r>
              <a:rPr lang="is-IS" dirty="0" smtClean="0"/>
              <a:t>… </a:t>
            </a:r>
            <a:r>
              <a:rPr lang="en-US" dirty="0"/>
              <a:t>I have an HCU from manufacturer </a:t>
            </a:r>
            <a:r>
              <a:rPr lang="en-US" dirty="0" smtClean="0"/>
              <a:t>X?</a:t>
            </a:r>
            <a:endParaRPr lang="en-US" dirty="0"/>
          </a:p>
          <a:p>
            <a:r>
              <a:rPr lang="en-US" dirty="0" smtClean="0"/>
              <a:t>Are </a:t>
            </a:r>
            <a:r>
              <a:rPr lang="en-US" dirty="0"/>
              <a:t>current IFU adequate (and </a:t>
            </a:r>
            <a:r>
              <a:rPr lang="en-US" i="1" dirty="0"/>
              <a:t>adequately</a:t>
            </a:r>
            <a:r>
              <a:rPr lang="en-US" dirty="0"/>
              <a:t> validated</a:t>
            </a:r>
            <a:r>
              <a:rPr lang="en-US" dirty="0" smtClean="0"/>
              <a:t>)? Can I do more? Any disadvantages?</a:t>
            </a:r>
            <a:endParaRPr lang="en-US" dirty="0"/>
          </a:p>
          <a:p>
            <a:r>
              <a:rPr lang="en-US" dirty="0" smtClean="0"/>
              <a:t>What should I do with existing machines?</a:t>
            </a:r>
          </a:p>
          <a:p>
            <a:r>
              <a:rPr lang="en-US" dirty="0" smtClean="0"/>
              <a:t>I think I fixed my problem. How do we put machines back in service?</a:t>
            </a:r>
          </a:p>
          <a:p>
            <a:r>
              <a:rPr lang="en-US" dirty="0" smtClean="0"/>
              <a:t>What do I do with attached devices?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0D81DFDE-2423-0349-A865-C78464D2C37E}" type="slidenum">
              <a:rPr lang="en-US" smtClean="0"/>
              <a:pPr/>
              <a:t>67</a:t>
            </a:fld>
            <a:endParaRPr lang="en-US"/>
          </a:p>
        </p:txBody>
      </p:sp>
    </p:spTree>
    <p:extLst>
      <p:ext uri="{BB962C8B-B14F-4D97-AF65-F5344CB8AC3E}">
        <p14:creationId xmlns:p14="http://schemas.microsoft.com/office/powerpoint/2010/main" val="17041693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Guidance for Public Health and Providers</a:t>
            </a:r>
            <a:endParaRPr lang="en-US" dirty="0"/>
          </a:p>
        </p:txBody>
      </p:sp>
      <p:sp>
        <p:nvSpPr>
          <p:cNvPr id="3" name="Content Placeholder 2"/>
          <p:cNvSpPr>
            <a:spLocks noGrp="1"/>
          </p:cNvSpPr>
          <p:nvPr>
            <p:ph idx="1"/>
          </p:nvPr>
        </p:nvSpPr>
        <p:spPr/>
        <p:txBody>
          <a:bodyPr/>
          <a:lstStyle/>
          <a:p>
            <a:r>
              <a:rPr lang="en-US" dirty="0" smtClean="0"/>
              <a:t>Appropriate case definition?</a:t>
            </a:r>
          </a:p>
          <a:p>
            <a:pPr lvl="1"/>
            <a:r>
              <a:rPr lang="en-US" dirty="0" smtClean="0"/>
              <a:t>Up to 4 years after exposure or more?</a:t>
            </a:r>
          </a:p>
          <a:p>
            <a:pPr lvl="1"/>
            <a:r>
              <a:rPr lang="en-US" dirty="0" smtClean="0"/>
              <a:t>MAC and </a:t>
            </a:r>
            <a:r>
              <a:rPr lang="en-US" i="1" dirty="0" smtClean="0"/>
              <a:t>M. chimaera </a:t>
            </a:r>
            <a:r>
              <a:rPr lang="en-US" dirty="0" smtClean="0"/>
              <a:t>only or other NTM?</a:t>
            </a:r>
          </a:p>
          <a:p>
            <a:r>
              <a:rPr lang="en-US" dirty="0"/>
              <a:t>Does early diagnosis change patient outcome</a:t>
            </a:r>
            <a:r>
              <a:rPr lang="en-US" dirty="0" smtClean="0"/>
              <a:t>?</a:t>
            </a:r>
          </a:p>
          <a:p>
            <a:r>
              <a:rPr lang="en-US" dirty="0" smtClean="0"/>
              <a:t>Optimal </a:t>
            </a:r>
            <a:r>
              <a:rPr lang="en-US" dirty="0"/>
              <a:t>strategy of </a:t>
            </a:r>
            <a:r>
              <a:rPr lang="en-US" dirty="0" smtClean="0"/>
              <a:t>screening and monitoring asymptomatic </a:t>
            </a:r>
            <a:r>
              <a:rPr lang="en-US" dirty="0"/>
              <a:t>exposed patients</a:t>
            </a:r>
            <a:r>
              <a:rPr lang="en-US" dirty="0" smtClean="0"/>
              <a:t>? </a:t>
            </a:r>
          </a:p>
          <a:p>
            <a:r>
              <a:rPr lang="en-US" dirty="0" smtClean="0"/>
              <a:t>Optimal medical and surgical management once diagnosed?</a:t>
            </a:r>
          </a:p>
        </p:txBody>
      </p:sp>
      <p:sp>
        <p:nvSpPr>
          <p:cNvPr id="4" name="Slide Number Placeholder 3"/>
          <p:cNvSpPr>
            <a:spLocks noGrp="1"/>
          </p:cNvSpPr>
          <p:nvPr>
            <p:ph type="sldNum" sz="quarter" idx="12"/>
          </p:nvPr>
        </p:nvSpPr>
        <p:spPr/>
        <p:txBody>
          <a:bodyPr/>
          <a:lstStyle/>
          <a:p>
            <a:fld id="{0D81DFDE-2423-0349-A865-C78464D2C37E}" type="slidenum">
              <a:rPr lang="en-US" smtClean="0"/>
              <a:pPr/>
              <a:t>68</a:t>
            </a:fld>
            <a:endParaRPr lang="en-US"/>
          </a:p>
        </p:txBody>
      </p:sp>
    </p:spTree>
    <p:extLst>
      <p:ext uri="{BB962C8B-B14F-4D97-AF65-F5344CB8AC3E}">
        <p14:creationId xmlns:p14="http://schemas.microsoft.com/office/powerpoint/2010/main" val="11765915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Conclusions</a:t>
            </a:r>
            <a:endParaRPr lang="en-US" sz="2400" dirty="0"/>
          </a:p>
        </p:txBody>
      </p:sp>
      <p:sp>
        <p:nvSpPr>
          <p:cNvPr id="3" name="Content Placeholder 2"/>
          <p:cNvSpPr>
            <a:spLocks noGrp="1"/>
          </p:cNvSpPr>
          <p:nvPr>
            <p:ph idx="1"/>
          </p:nvPr>
        </p:nvSpPr>
        <p:spPr>
          <a:xfrm>
            <a:off x="457200" y="1133496"/>
            <a:ext cx="8229600" cy="4906963"/>
          </a:xfrm>
        </p:spPr>
        <p:txBody>
          <a:bodyPr/>
          <a:lstStyle/>
          <a:p>
            <a:r>
              <a:rPr lang="en-US" sz="1800" dirty="0"/>
              <a:t>Multiple studies </a:t>
            </a:r>
            <a:r>
              <a:rPr lang="en-US" sz="1800" dirty="0" smtClean="0"/>
              <a:t>have now demonstrated an epidemiological </a:t>
            </a:r>
            <a:r>
              <a:rPr lang="en-US" sz="1800" dirty="0"/>
              <a:t>association between </a:t>
            </a:r>
            <a:r>
              <a:rPr lang="en-US" sz="1800" dirty="0" smtClean="0"/>
              <a:t>NTM infection and HCUs. These findings are supported </a:t>
            </a:r>
            <a:r>
              <a:rPr lang="en-US" sz="1800" dirty="0"/>
              <a:t>by laboratory </a:t>
            </a:r>
            <a:r>
              <a:rPr lang="en-US" sz="1800" dirty="0" smtClean="0"/>
              <a:t>investigations.</a:t>
            </a:r>
          </a:p>
          <a:p>
            <a:r>
              <a:rPr lang="en-US" sz="1800" dirty="0" smtClean="0"/>
              <a:t>Risk of NTM transmission appears </a:t>
            </a:r>
            <a:r>
              <a:rPr lang="en-US" sz="1800" dirty="0"/>
              <a:t>real, with severe consequences, though </a:t>
            </a:r>
            <a:r>
              <a:rPr lang="en-US" sz="1800" dirty="0" smtClean="0"/>
              <a:t>infections appear to occur infrequently. </a:t>
            </a:r>
          </a:p>
          <a:p>
            <a:r>
              <a:rPr lang="en-US" sz="1800" dirty="0" smtClean="0"/>
              <a:t>HCUs enable life-saving cardiac surgery; it should not be delayed. </a:t>
            </a:r>
          </a:p>
          <a:p>
            <a:r>
              <a:rPr lang="en-US" sz="1800" dirty="0" smtClean="0"/>
              <a:t>Communication with patients and providers to promote informed decision making, appropriate vigilance and early detection is critical. </a:t>
            </a:r>
          </a:p>
          <a:p>
            <a:r>
              <a:rPr lang="en-US" sz="1800" dirty="0" smtClean="0"/>
              <a:t>Clinical options are sub-optimal. More research is needed to guide patient management.</a:t>
            </a:r>
          </a:p>
          <a:p>
            <a:r>
              <a:rPr lang="en-US" sz="1800" dirty="0" smtClean="0"/>
              <a:t>Greater transparency, and possibly more research, is needed to adequately assess and mitigate risk related to the propensity of HCUs to become contaminated, colonized and generate bacterial aerosols. Similarly, more information is needed to assess the adequacy of disinfection procedures to prevent transmission.</a:t>
            </a:r>
          </a:p>
        </p:txBody>
      </p:sp>
      <p:sp>
        <p:nvSpPr>
          <p:cNvPr id="4" name="Slide Number Placeholder 3"/>
          <p:cNvSpPr>
            <a:spLocks noGrp="1"/>
          </p:cNvSpPr>
          <p:nvPr>
            <p:ph type="sldNum" sz="quarter" idx="12"/>
          </p:nvPr>
        </p:nvSpPr>
        <p:spPr/>
        <p:txBody>
          <a:bodyPr/>
          <a:lstStyle/>
          <a:p>
            <a:fld id="{0D81DFDE-2423-0349-A865-C78464D2C37E}" type="slidenum">
              <a:rPr lang="en-US" smtClean="0"/>
              <a:pPr/>
              <a:t>69</a:t>
            </a:fld>
            <a:endParaRPr lang="en-US"/>
          </a:p>
        </p:txBody>
      </p:sp>
    </p:spTree>
    <p:extLst>
      <p:ext uri="{BB962C8B-B14F-4D97-AF65-F5344CB8AC3E}">
        <p14:creationId xmlns:p14="http://schemas.microsoft.com/office/powerpoint/2010/main" val="362890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Instructions for Use (IFU) for One HCU</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04771200"/>
              </p:ext>
            </p:extLst>
          </p:nvPr>
        </p:nvGraphicFramePr>
        <p:xfrm>
          <a:off x="454152" y="1239044"/>
          <a:ext cx="8229599" cy="4974508"/>
        </p:xfrm>
        <a:graphic>
          <a:graphicData uri="http://schemas.openxmlformats.org/drawingml/2006/table">
            <a:tbl>
              <a:tblPr firstRow="1" firstCol="1" bandRow="1">
                <a:tableStyleId>{5C22544A-7EE6-4342-B048-85BDC9FD1C3A}</a:tableStyleId>
              </a:tblPr>
              <a:tblGrid>
                <a:gridCol w="1295399"/>
                <a:gridCol w="1676400"/>
                <a:gridCol w="2580362"/>
                <a:gridCol w="2677438"/>
              </a:tblGrid>
              <a:tr h="120250">
                <a:tc>
                  <a:txBody>
                    <a:bodyPr/>
                    <a:lstStyle/>
                    <a:p>
                      <a:pPr algn="l" fontAlgn="b"/>
                      <a:r>
                        <a:rPr lang="en-US" sz="1600" b="1" u="none" strike="noStrike" dirty="0">
                          <a:solidFill>
                            <a:schemeClr val="tx1"/>
                          </a:solidFill>
                          <a:effectLst/>
                        </a:rPr>
                        <a:t>Domain</a:t>
                      </a:r>
                      <a:endParaRPr lang="en-US" sz="1600" b="1" i="0" u="none" strike="noStrike" dirty="0">
                        <a:solidFill>
                          <a:schemeClr val="tx1"/>
                        </a:solidFill>
                        <a:effectLst/>
                        <a:latin typeface="+mn-lt"/>
                      </a:endParaRPr>
                    </a:p>
                  </a:txBody>
                  <a:tcPr marL="7516" marR="7516" marT="7516" marB="0" anchor="ctr"/>
                </a:tc>
                <a:tc>
                  <a:txBody>
                    <a:bodyPr/>
                    <a:lstStyle/>
                    <a:p>
                      <a:pPr algn="l" fontAlgn="b"/>
                      <a:r>
                        <a:rPr lang="en-US" sz="1600" u="none" strike="noStrike" dirty="0">
                          <a:solidFill>
                            <a:schemeClr val="tx1"/>
                          </a:solidFill>
                          <a:effectLst/>
                        </a:rPr>
                        <a:t>2010 </a:t>
                      </a:r>
                      <a:r>
                        <a:rPr lang="en-US" sz="1600" u="none" strike="noStrike" dirty="0" smtClean="0">
                          <a:solidFill>
                            <a:schemeClr val="tx1"/>
                          </a:solidFill>
                          <a:effectLst/>
                        </a:rPr>
                        <a:t>IFU</a:t>
                      </a:r>
                      <a:endParaRPr lang="en-US" sz="1600" b="0" i="0" u="none" strike="noStrike" dirty="0">
                        <a:solidFill>
                          <a:schemeClr val="tx1"/>
                        </a:solidFill>
                        <a:effectLst/>
                        <a:latin typeface="+mn-lt"/>
                      </a:endParaRPr>
                    </a:p>
                  </a:txBody>
                  <a:tcPr marL="7516" marR="7516" marT="7516" marB="0" anchor="ctr"/>
                </a:tc>
                <a:tc>
                  <a:txBody>
                    <a:bodyPr/>
                    <a:lstStyle/>
                    <a:p>
                      <a:pPr algn="l" fontAlgn="b"/>
                      <a:r>
                        <a:rPr lang="en-US" sz="1600" u="none" strike="noStrike" dirty="0">
                          <a:solidFill>
                            <a:schemeClr val="tx1"/>
                          </a:solidFill>
                          <a:effectLst/>
                        </a:rPr>
                        <a:t>2012 </a:t>
                      </a:r>
                      <a:r>
                        <a:rPr lang="en-US" sz="1600" u="none" strike="noStrike" dirty="0" smtClean="0">
                          <a:solidFill>
                            <a:schemeClr val="tx1"/>
                          </a:solidFill>
                          <a:effectLst/>
                        </a:rPr>
                        <a:t>IFU</a:t>
                      </a:r>
                      <a:endParaRPr lang="en-US" sz="1600" b="0" i="0" u="none" strike="noStrike" dirty="0">
                        <a:solidFill>
                          <a:schemeClr val="tx1"/>
                        </a:solidFill>
                        <a:effectLst/>
                        <a:latin typeface="+mn-lt"/>
                      </a:endParaRPr>
                    </a:p>
                  </a:txBody>
                  <a:tcPr marL="7516" marR="7516" marT="7516" marB="0" anchor="ctr"/>
                </a:tc>
                <a:tc>
                  <a:txBody>
                    <a:bodyPr/>
                    <a:lstStyle/>
                    <a:p>
                      <a:pPr algn="l" fontAlgn="b"/>
                      <a:r>
                        <a:rPr lang="en-US" sz="1600" u="none" strike="noStrike" dirty="0">
                          <a:solidFill>
                            <a:schemeClr val="tx1"/>
                          </a:solidFill>
                          <a:effectLst/>
                        </a:rPr>
                        <a:t>2015 </a:t>
                      </a:r>
                      <a:r>
                        <a:rPr lang="en-US" sz="1600" u="none" strike="noStrike" dirty="0" smtClean="0">
                          <a:solidFill>
                            <a:schemeClr val="tx1"/>
                          </a:solidFill>
                          <a:effectLst/>
                        </a:rPr>
                        <a:t>IFU</a:t>
                      </a:r>
                      <a:endParaRPr lang="en-US" sz="1600" b="0" i="0" u="none" strike="noStrike" dirty="0">
                        <a:solidFill>
                          <a:schemeClr val="tx1"/>
                        </a:solidFill>
                        <a:effectLst/>
                        <a:latin typeface="+mn-lt"/>
                      </a:endParaRPr>
                    </a:p>
                  </a:txBody>
                  <a:tcPr marL="7516" marR="7516" marT="7516" marB="0" anchor="ctr"/>
                </a:tc>
              </a:tr>
              <a:tr h="120250">
                <a:tc>
                  <a:txBody>
                    <a:bodyPr/>
                    <a:lstStyle/>
                    <a:p>
                      <a:pPr algn="l" fontAlgn="b"/>
                      <a:r>
                        <a:rPr lang="en-US" sz="1600" b="1" u="none" strike="noStrike">
                          <a:solidFill>
                            <a:schemeClr val="tx1"/>
                          </a:solidFill>
                          <a:effectLst/>
                        </a:rPr>
                        <a:t>Water type</a:t>
                      </a:r>
                      <a:endParaRPr lang="en-US" sz="1600" b="1" i="0" u="none" strike="noStrike">
                        <a:solidFill>
                          <a:schemeClr val="tx1"/>
                        </a:solidFill>
                        <a:effectLst/>
                        <a:latin typeface="+mn-lt"/>
                      </a:endParaRPr>
                    </a:p>
                  </a:txBody>
                  <a:tcPr marL="7516" marR="7516" marT="7516" marB="0" anchor="ctr"/>
                </a:tc>
                <a:tc>
                  <a:txBody>
                    <a:bodyPr/>
                    <a:lstStyle/>
                    <a:p>
                      <a:pPr algn="l" fontAlgn="b"/>
                      <a:r>
                        <a:rPr lang="en-US" sz="1600" u="none" strike="noStrike" dirty="0" smtClean="0">
                          <a:effectLst/>
                        </a:rPr>
                        <a:t>Sterile </a:t>
                      </a:r>
                      <a:r>
                        <a:rPr lang="en-US" sz="1600" u="none" strike="noStrike" dirty="0">
                          <a:effectLst/>
                        </a:rPr>
                        <a:t>or tap water</a:t>
                      </a:r>
                      <a:endParaRPr lang="en-US" sz="1600" b="0" i="0" u="none" strike="noStrike" dirty="0">
                        <a:solidFill>
                          <a:srgbClr val="000000"/>
                        </a:solidFill>
                        <a:effectLst/>
                        <a:latin typeface="+mn-lt"/>
                      </a:endParaRPr>
                    </a:p>
                  </a:txBody>
                  <a:tcPr marL="7516" marR="7516" marT="7516" marB="0" anchor="ctr"/>
                </a:tc>
                <a:tc>
                  <a:txBody>
                    <a:bodyPr/>
                    <a:lstStyle/>
                    <a:p>
                      <a:pPr algn="l" fontAlgn="b"/>
                      <a:r>
                        <a:rPr lang="en-US" sz="1600" u="none" strike="noStrike" dirty="0">
                          <a:effectLst/>
                        </a:rPr>
                        <a:t>Filtered </a:t>
                      </a:r>
                      <a:r>
                        <a:rPr lang="en-US" sz="1600" u="none" strike="noStrike" dirty="0" smtClean="0">
                          <a:effectLst/>
                        </a:rPr>
                        <a:t>water;</a:t>
                      </a:r>
                    </a:p>
                    <a:p>
                      <a:pPr algn="l" fontAlgn="b"/>
                      <a:r>
                        <a:rPr lang="en-US" sz="1600" u="none" strike="noStrike" dirty="0" smtClean="0">
                          <a:effectLst/>
                        </a:rPr>
                        <a:t>No </a:t>
                      </a:r>
                      <a:r>
                        <a:rPr lang="en-US" sz="1600" u="none" strike="noStrike" dirty="0">
                          <a:effectLst/>
                        </a:rPr>
                        <a:t>DI or RO water</a:t>
                      </a:r>
                      <a:endParaRPr lang="en-US" sz="1600" b="0" i="0" u="none" strike="noStrike" dirty="0">
                        <a:solidFill>
                          <a:srgbClr val="000000"/>
                        </a:solidFill>
                        <a:effectLst/>
                        <a:latin typeface="+mn-lt"/>
                      </a:endParaRPr>
                    </a:p>
                  </a:txBody>
                  <a:tcPr marL="7516" marR="7516" marT="7516" marB="0" anchor="ctr"/>
                </a:tc>
                <a:tc>
                  <a:txBody>
                    <a:bodyPr/>
                    <a:lstStyle/>
                    <a:p>
                      <a:pPr algn="l" fontAlgn="b"/>
                      <a:r>
                        <a:rPr lang="en-US" sz="1600" u="none" strike="noStrike" dirty="0">
                          <a:effectLst/>
                        </a:rPr>
                        <a:t>Filtered </a:t>
                      </a:r>
                      <a:r>
                        <a:rPr lang="en-US" sz="1600" b="1" u="none" strike="noStrike" dirty="0">
                          <a:effectLst/>
                        </a:rPr>
                        <a:t>(0.2 micron) </a:t>
                      </a:r>
                      <a:r>
                        <a:rPr lang="en-US" sz="1600" u="none" strike="noStrike" dirty="0" smtClean="0">
                          <a:effectLst/>
                        </a:rPr>
                        <a:t>water;</a:t>
                      </a:r>
                    </a:p>
                    <a:p>
                      <a:pPr algn="l" fontAlgn="b"/>
                      <a:r>
                        <a:rPr lang="en-US" sz="1600" u="none" strike="noStrike" dirty="0" smtClean="0">
                          <a:effectLst/>
                        </a:rPr>
                        <a:t>No </a:t>
                      </a:r>
                      <a:r>
                        <a:rPr lang="en-US" sz="1600" u="none" strike="noStrike" dirty="0">
                          <a:effectLst/>
                        </a:rPr>
                        <a:t>DI or RO water</a:t>
                      </a:r>
                      <a:endParaRPr lang="en-US" sz="1600" b="0" i="0" u="none" strike="noStrike" dirty="0">
                        <a:solidFill>
                          <a:srgbClr val="000000"/>
                        </a:solidFill>
                        <a:effectLst/>
                        <a:latin typeface="+mn-lt"/>
                      </a:endParaRPr>
                    </a:p>
                  </a:txBody>
                  <a:tcPr marL="7516" marR="7516" marT="7516" marB="0" anchor="ctr"/>
                </a:tc>
              </a:tr>
              <a:tr h="120250">
                <a:tc>
                  <a:txBody>
                    <a:bodyPr/>
                    <a:lstStyle/>
                    <a:p>
                      <a:pPr algn="l" fontAlgn="b"/>
                      <a:r>
                        <a:rPr lang="en-US" sz="1600" b="1" u="none" strike="noStrike" dirty="0">
                          <a:solidFill>
                            <a:schemeClr val="tx1"/>
                          </a:solidFill>
                          <a:effectLst/>
                        </a:rPr>
                        <a:t>Water change</a:t>
                      </a:r>
                      <a:endParaRPr lang="en-US" sz="1600" b="1" i="0" u="none" strike="noStrike" dirty="0">
                        <a:solidFill>
                          <a:schemeClr val="tx1"/>
                        </a:solidFill>
                        <a:effectLst/>
                        <a:latin typeface="+mn-lt"/>
                      </a:endParaRPr>
                    </a:p>
                  </a:txBody>
                  <a:tcPr marL="7516" marR="7516" marT="7516" marB="0" anchor="ctr"/>
                </a:tc>
                <a:tc>
                  <a:txBody>
                    <a:bodyPr/>
                    <a:lstStyle/>
                    <a:p>
                      <a:pPr algn="l" fontAlgn="b"/>
                      <a:r>
                        <a:rPr lang="sk-SK" sz="1600" u="none" strike="noStrike">
                          <a:effectLst/>
                        </a:rPr>
                        <a:t> </a:t>
                      </a:r>
                      <a:endParaRPr lang="sk-SK" sz="1600" b="0" i="0" u="none" strike="noStrike">
                        <a:solidFill>
                          <a:srgbClr val="000000"/>
                        </a:solidFill>
                        <a:effectLst/>
                        <a:latin typeface="+mn-lt"/>
                      </a:endParaRPr>
                    </a:p>
                  </a:txBody>
                  <a:tcPr marL="7516" marR="7516" marT="7516" marB="0" anchor="ctr"/>
                </a:tc>
                <a:tc>
                  <a:txBody>
                    <a:bodyPr/>
                    <a:lstStyle/>
                    <a:p>
                      <a:pPr algn="l" fontAlgn="b"/>
                      <a:r>
                        <a:rPr lang="en-US" sz="1600" b="1" u="none" strike="noStrike" dirty="0">
                          <a:effectLst/>
                        </a:rPr>
                        <a:t>Should</a:t>
                      </a:r>
                      <a:r>
                        <a:rPr lang="en-US" sz="1600" u="none" strike="noStrike" dirty="0">
                          <a:effectLst/>
                        </a:rPr>
                        <a:t> be changed </a:t>
                      </a:r>
                      <a:r>
                        <a:rPr lang="en-US" sz="1600" u="none" strike="noStrike" dirty="0">
                          <a:solidFill>
                            <a:srgbClr val="FF0000"/>
                          </a:solidFill>
                          <a:effectLst/>
                        </a:rPr>
                        <a:t>q2weeks</a:t>
                      </a:r>
                      <a:endParaRPr lang="en-US" sz="1600" b="0" i="0" u="none" strike="noStrike" dirty="0">
                        <a:solidFill>
                          <a:srgbClr val="FF0000"/>
                        </a:solidFill>
                        <a:effectLst/>
                        <a:latin typeface="+mn-lt"/>
                      </a:endParaRPr>
                    </a:p>
                  </a:txBody>
                  <a:tcPr marL="7516" marR="7516" marT="7516" marB="0" anchor="ctr"/>
                </a:tc>
                <a:tc>
                  <a:txBody>
                    <a:bodyPr/>
                    <a:lstStyle/>
                    <a:p>
                      <a:pPr algn="l" fontAlgn="b"/>
                      <a:r>
                        <a:rPr lang="en-US" sz="1600" b="1" u="none" strike="noStrike" dirty="0">
                          <a:effectLst/>
                        </a:rPr>
                        <a:t>Must</a:t>
                      </a:r>
                      <a:r>
                        <a:rPr lang="en-US" sz="1600" u="none" strike="noStrike" dirty="0">
                          <a:effectLst/>
                        </a:rPr>
                        <a:t> be changed </a:t>
                      </a:r>
                      <a:r>
                        <a:rPr lang="en-US" sz="1600" u="none" strike="noStrike" dirty="0">
                          <a:solidFill>
                            <a:srgbClr val="FF0000"/>
                          </a:solidFill>
                          <a:effectLst/>
                        </a:rPr>
                        <a:t>weekly</a:t>
                      </a:r>
                      <a:endParaRPr lang="en-US" sz="1600" b="0" i="0" u="none" strike="noStrike" dirty="0">
                        <a:solidFill>
                          <a:srgbClr val="FF0000"/>
                        </a:solidFill>
                        <a:effectLst/>
                        <a:latin typeface="+mn-lt"/>
                      </a:endParaRPr>
                    </a:p>
                  </a:txBody>
                  <a:tcPr marL="7516" marR="7516" marT="7516" marB="0" anchor="ctr"/>
                </a:tc>
              </a:tr>
              <a:tr h="120250">
                <a:tc rowSpan="5">
                  <a:txBody>
                    <a:bodyPr/>
                    <a:lstStyle/>
                    <a:p>
                      <a:pPr algn="l" fontAlgn="t"/>
                      <a:r>
                        <a:rPr lang="en-US" sz="1600" b="1" u="none" strike="noStrike" dirty="0">
                          <a:solidFill>
                            <a:schemeClr val="tx1"/>
                          </a:solidFill>
                          <a:effectLst/>
                        </a:rPr>
                        <a:t>Disinfection</a:t>
                      </a:r>
                      <a:endParaRPr lang="en-US" sz="1600" b="1" i="0" u="none" strike="noStrike" dirty="0">
                        <a:solidFill>
                          <a:schemeClr val="tx1"/>
                        </a:solidFill>
                        <a:effectLst/>
                        <a:latin typeface="+mn-lt"/>
                      </a:endParaRPr>
                    </a:p>
                  </a:txBody>
                  <a:tcPr marL="7516" marR="7516" marT="7516" marB="0" anchor="ctr"/>
                </a:tc>
                <a:tc>
                  <a:txBody>
                    <a:bodyPr/>
                    <a:lstStyle/>
                    <a:p>
                      <a:pPr algn="l" fontAlgn="b"/>
                      <a:r>
                        <a:rPr lang="en-US" sz="1600" u="none" strike="noStrike">
                          <a:effectLst/>
                        </a:rPr>
                        <a:t>Must disinfect…</a:t>
                      </a:r>
                      <a:endParaRPr lang="en-US" sz="1600" b="1" i="0" u="none" strike="noStrike">
                        <a:solidFill>
                          <a:srgbClr val="000000"/>
                        </a:solidFill>
                        <a:effectLst/>
                        <a:latin typeface="+mn-lt"/>
                      </a:endParaRPr>
                    </a:p>
                  </a:txBody>
                  <a:tcPr marL="7516" marR="7516" marT="7516" marB="0" anchor="ctr"/>
                </a:tc>
                <a:tc>
                  <a:txBody>
                    <a:bodyPr/>
                    <a:lstStyle/>
                    <a:p>
                      <a:pPr algn="l" fontAlgn="b"/>
                      <a:r>
                        <a:rPr lang="en-US" sz="1600" u="none" strike="noStrike" dirty="0">
                          <a:effectLst/>
                        </a:rPr>
                        <a:t>Must disinfect…</a:t>
                      </a:r>
                      <a:endParaRPr lang="en-US" sz="1600" b="1" i="0" u="none" strike="noStrike" dirty="0">
                        <a:solidFill>
                          <a:srgbClr val="000000"/>
                        </a:solidFill>
                        <a:effectLst/>
                        <a:latin typeface="+mn-lt"/>
                      </a:endParaRPr>
                    </a:p>
                  </a:txBody>
                  <a:tcPr marL="7516" marR="7516" marT="7516" marB="0" anchor="ctr"/>
                </a:tc>
                <a:tc>
                  <a:txBody>
                    <a:bodyPr/>
                    <a:lstStyle/>
                    <a:p>
                      <a:pPr algn="l" fontAlgn="b"/>
                      <a:r>
                        <a:rPr lang="en-US" sz="1600" u="none" strike="noStrike" dirty="0">
                          <a:effectLst/>
                        </a:rPr>
                        <a:t>Must disinfect…</a:t>
                      </a:r>
                      <a:endParaRPr lang="en-US" sz="1600" b="1" i="0" u="none" strike="noStrike" dirty="0">
                        <a:solidFill>
                          <a:srgbClr val="000000"/>
                        </a:solidFill>
                        <a:effectLst/>
                        <a:latin typeface="+mn-lt"/>
                      </a:endParaRPr>
                    </a:p>
                  </a:txBody>
                  <a:tcPr marL="7516" marR="7516" marT="7516" marB="0" anchor="ctr"/>
                </a:tc>
              </a:tr>
              <a:tr h="120250">
                <a:tc vMerge="1">
                  <a:txBody>
                    <a:bodyPr/>
                    <a:lstStyle/>
                    <a:p>
                      <a:endParaRPr lang="en-US"/>
                    </a:p>
                  </a:txBody>
                  <a:tcPr/>
                </a:tc>
                <a:tc>
                  <a:txBody>
                    <a:bodyPr/>
                    <a:lstStyle/>
                    <a:p>
                      <a:pPr algn="l" fontAlgn="b"/>
                      <a:r>
                        <a:rPr lang="en-US" sz="1600" u="none" strike="noStrike" dirty="0" smtClean="0">
                          <a:effectLst/>
                        </a:rPr>
                        <a:t>Prior to 1</a:t>
                      </a:r>
                      <a:r>
                        <a:rPr lang="en-US" sz="1600" u="none" strike="noStrike" baseline="30000" dirty="0" smtClean="0">
                          <a:effectLst/>
                        </a:rPr>
                        <a:t>st</a:t>
                      </a:r>
                      <a:r>
                        <a:rPr lang="en-US" sz="1600" u="none" strike="noStrike" dirty="0" smtClean="0">
                          <a:effectLst/>
                        </a:rPr>
                        <a:t> Use</a:t>
                      </a:r>
                      <a:endParaRPr lang="en-US" sz="1600" b="0" i="0" u="none" strike="noStrike" dirty="0">
                        <a:solidFill>
                          <a:srgbClr val="000000"/>
                        </a:solidFill>
                        <a:effectLst/>
                        <a:latin typeface="+mn-lt"/>
                      </a:endParaRPr>
                    </a:p>
                  </a:txBody>
                  <a:tcPr marL="45094" marR="7516" marT="7516" marB="0" anchor="ctr"/>
                </a:tc>
                <a:tc>
                  <a:txBody>
                    <a:bodyPr/>
                    <a:lstStyle/>
                    <a:p>
                      <a:pPr algn="l" fontAlgn="b"/>
                      <a:r>
                        <a:rPr lang="en-US" sz="1600" u="none" strike="noStrike" dirty="0" smtClean="0">
                          <a:effectLst/>
                        </a:rPr>
                        <a:t>Prior to 1</a:t>
                      </a:r>
                      <a:r>
                        <a:rPr lang="en-US" sz="1600" u="none" strike="noStrike" baseline="30000" dirty="0" smtClean="0">
                          <a:effectLst/>
                        </a:rPr>
                        <a:t>st</a:t>
                      </a:r>
                      <a:r>
                        <a:rPr lang="en-US" sz="1600" u="none" strike="noStrike" dirty="0" smtClean="0">
                          <a:effectLst/>
                        </a:rPr>
                        <a:t> Use</a:t>
                      </a:r>
                      <a:endParaRPr lang="en-US" sz="1600" b="0" i="0" u="none" strike="noStrike" dirty="0">
                        <a:solidFill>
                          <a:srgbClr val="000000"/>
                        </a:solidFill>
                        <a:effectLst/>
                        <a:latin typeface="+mn-lt"/>
                      </a:endParaRPr>
                    </a:p>
                  </a:txBody>
                  <a:tcPr marL="45094" marR="7516" marT="7516" marB="0" anchor="ctr"/>
                </a:tc>
                <a:tc>
                  <a:txBody>
                    <a:bodyPr/>
                    <a:lstStyle/>
                    <a:p>
                      <a:pPr algn="l" fontAlgn="b"/>
                      <a:r>
                        <a:rPr lang="en-US" sz="1600" u="none" strike="noStrike" dirty="0" smtClean="0">
                          <a:effectLst/>
                        </a:rPr>
                        <a:t>Prior to 1</a:t>
                      </a:r>
                      <a:r>
                        <a:rPr lang="en-US" sz="1600" u="none" strike="noStrike" baseline="30000" dirty="0" smtClean="0">
                          <a:effectLst/>
                        </a:rPr>
                        <a:t>st</a:t>
                      </a:r>
                      <a:r>
                        <a:rPr lang="en-US" sz="1600" u="none" strike="noStrike" dirty="0" smtClean="0">
                          <a:effectLst/>
                        </a:rPr>
                        <a:t> Use</a:t>
                      </a:r>
                      <a:endParaRPr lang="en-US" sz="1600" b="0" i="0" u="none" strike="noStrike" dirty="0">
                        <a:solidFill>
                          <a:srgbClr val="000000"/>
                        </a:solidFill>
                        <a:effectLst/>
                        <a:latin typeface="+mn-lt"/>
                      </a:endParaRPr>
                    </a:p>
                  </a:txBody>
                  <a:tcPr marL="45094" marR="7516" marT="7516" marB="0" anchor="ctr"/>
                </a:tc>
              </a:tr>
              <a:tr h="120250">
                <a:tc vMerge="1">
                  <a:txBody>
                    <a:bodyPr/>
                    <a:lstStyle/>
                    <a:p>
                      <a:endParaRPr lang="en-US"/>
                    </a:p>
                  </a:txBody>
                  <a:tcPr/>
                </a:tc>
                <a:tc>
                  <a:txBody>
                    <a:bodyPr/>
                    <a:lstStyle/>
                    <a:p>
                      <a:pPr algn="l" fontAlgn="t"/>
                      <a:r>
                        <a:rPr lang="sk-SK" sz="1600" u="none" strike="noStrike" dirty="0">
                          <a:effectLst/>
                        </a:rPr>
                        <a:t> </a:t>
                      </a:r>
                      <a:endParaRPr lang="sk-SK" sz="1600" b="0" i="0" u="none" strike="noStrike" dirty="0">
                        <a:solidFill>
                          <a:srgbClr val="000000"/>
                        </a:solidFill>
                        <a:effectLst/>
                        <a:latin typeface="+mn-lt"/>
                      </a:endParaRPr>
                    </a:p>
                  </a:txBody>
                  <a:tcPr marL="7516" marR="7516" marT="7516" marB="0" anchor="ctr"/>
                </a:tc>
                <a:tc>
                  <a:txBody>
                    <a:bodyPr/>
                    <a:lstStyle/>
                    <a:p>
                      <a:pPr algn="l" fontAlgn="b"/>
                      <a:r>
                        <a:rPr lang="en-US" sz="1600" u="none" strike="noStrike" dirty="0" smtClean="0">
                          <a:effectLst/>
                        </a:rPr>
                        <a:t>Placed in storage</a:t>
                      </a:r>
                      <a:endParaRPr lang="en-US" sz="1600" b="0" i="0" u="none" strike="noStrike" dirty="0">
                        <a:solidFill>
                          <a:srgbClr val="000000"/>
                        </a:solidFill>
                        <a:effectLst/>
                        <a:latin typeface="+mn-lt"/>
                      </a:endParaRPr>
                    </a:p>
                  </a:txBody>
                  <a:tcPr marL="45094" marR="7516" marT="7516" marB="0" anchor="ctr"/>
                </a:tc>
                <a:tc>
                  <a:txBody>
                    <a:bodyPr/>
                    <a:lstStyle/>
                    <a:p>
                      <a:pPr algn="l" fontAlgn="b"/>
                      <a:r>
                        <a:rPr lang="en-US" sz="1600" u="none" strike="noStrike" dirty="0" smtClean="0">
                          <a:effectLst/>
                        </a:rPr>
                        <a:t>Placed in storage</a:t>
                      </a:r>
                      <a:endParaRPr lang="en-US" sz="1600" b="0" i="0" u="none" strike="noStrike" dirty="0">
                        <a:solidFill>
                          <a:srgbClr val="000000"/>
                        </a:solidFill>
                        <a:effectLst/>
                        <a:latin typeface="+mn-lt"/>
                      </a:endParaRPr>
                    </a:p>
                  </a:txBody>
                  <a:tcPr marL="45094" marR="7516" marT="7516" marB="0" anchor="ctr"/>
                </a:tc>
              </a:tr>
              <a:tr h="120250">
                <a:tc vMerge="1">
                  <a:txBody>
                    <a:bodyPr/>
                    <a:lstStyle/>
                    <a:p>
                      <a:endParaRPr lang="en-US"/>
                    </a:p>
                  </a:txBody>
                  <a:tcPr/>
                </a:tc>
                <a:tc>
                  <a:txBody>
                    <a:bodyPr/>
                    <a:lstStyle/>
                    <a:p>
                      <a:pPr algn="l" fontAlgn="t"/>
                      <a:r>
                        <a:rPr lang="sk-SK" sz="1600" u="none" strike="noStrike" dirty="0">
                          <a:effectLst/>
                        </a:rPr>
                        <a:t> </a:t>
                      </a:r>
                      <a:endParaRPr lang="sk-SK" sz="1600" b="0" i="0" u="none" strike="noStrike" dirty="0">
                        <a:solidFill>
                          <a:srgbClr val="000000"/>
                        </a:solidFill>
                        <a:effectLst/>
                        <a:latin typeface="+mn-lt"/>
                      </a:endParaRPr>
                    </a:p>
                  </a:txBody>
                  <a:tcPr marL="7516" marR="7516" marT="7516" marB="0" anchor="ctr"/>
                </a:tc>
                <a:tc>
                  <a:txBody>
                    <a:bodyPr/>
                    <a:lstStyle/>
                    <a:p>
                      <a:pPr algn="l" fontAlgn="b"/>
                      <a:r>
                        <a:rPr lang="en-US" sz="1600" u="none" strike="noStrike" dirty="0">
                          <a:effectLst/>
                        </a:rPr>
                        <a:t>If H2O2 </a:t>
                      </a:r>
                      <a:r>
                        <a:rPr lang="en-US" sz="1600" u="none" strike="noStrike" dirty="0" smtClean="0">
                          <a:effectLst/>
                        </a:rPr>
                        <a:t>not </a:t>
                      </a:r>
                      <a:r>
                        <a:rPr lang="en-US" sz="1600" u="none" strike="noStrike" dirty="0">
                          <a:effectLst/>
                        </a:rPr>
                        <a:t>routinely </a:t>
                      </a:r>
                      <a:r>
                        <a:rPr lang="en-US" sz="1600" u="none" strike="noStrike" dirty="0" smtClean="0">
                          <a:effectLst/>
                        </a:rPr>
                        <a:t>used</a:t>
                      </a:r>
                      <a:endParaRPr lang="en-US" sz="1600" b="0" i="0" u="none" strike="noStrike" dirty="0">
                        <a:solidFill>
                          <a:srgbClr val="000000"/>
                        </a:solidFill>
                        <a:effectLst/>
                        <a:latin typeface="+mn-lt"/>
                      </a:endParaRPr>
                    </a:p>
                  </a:txBody>
                  <a:tcPr marL="45094" marR="7516" marT="7516" marB="0" anchor="ctr"/>
                </a:tc>
                <a:tc>
                  <a:txBody>
                    <a:bodyPr/>
                    <a:lstStyle/>
                    <a:p>
                      <a:pPr algn="l" fontAlgn="b"/>
                      <a:r>
                        <a:rPr lang="sk-SK" sz="1600" u="none" strike="noStrike" dirty="0">
                          <a:effectLst/>
                        </a:rPr>
                        <a:t> </a:t>
                      </a:r>
                      <a:endParaRPr lang="sk-SK" sz="1600" b="0" i="0" u="none" strike="noStrike" dirty="0">
                        <a:solidFill>
                          <a:srgbClr val="000000"/>
                        </a:solidFill>
                        <a:effectLst/>
                        <a:latin typeface="+mn-lt"/>
                      </a:endParaRPr>
                    </a:p>
                  </a:txBody>
                  <a:tcPr marL="7516" marR="7516" marT="7516" marB="0" anchor="ctr"/>
                </a:tc>
              </a:tr>
              <a:tr h="120250">
                <a:tc vMerge="1">
                  <a:txBody>
                    <a:bodyPr/>
                    <a:lstStyle/>
                    <a:p>
                      <a:endParaRPr lang="en-US"/>
                    </a:p>
                  </a:txBody>
                  <a:tcPr/>
                </a:tc>
                <a:tc>
                  <a:txBody>
                    <a:bodyPr/>
                    <a:lstStyle/>
                    <a:p>
                      <a:pPr algn="l" fontAlgn="t"/>
                      <a:r>
                        <a:rPr lang="en-US" sz="1600" u="none" strike="noStrike" dirty="0" smtClean="0">
                          <a:effectLst/>
                        </a:rPr>
                        <a:t>Regular </a:t>
                      </a:r>
                      <a:r>
                        <a:rPr lang="en-US" sz="1600" u="none" strike="noStrike" dirty="0">
                          <a:effectLst/>
                        </a:rPr>
                        <a:t>schedule </a:t>
                      </a:r>
                      <a:r>
                        <a:rPr lang="en-US" sz="1600" u="none" strike="noStrike" dirty="0" smtClean="0">
                          <a:effectLst/>
                        </a:rPr>
                        <a:t>(e.g., 14 days)</a:t>
                      </a:r>
                      <a:endParaRPr lang="en-US" sz="1600" b="0" i="0" u="none" strike="noStrike" dirty="0">
                        <a:solidFill>
                          <a:srgbClr val="000000"/>
                        </a:solidFill>
                        <a:effectLst/>
                        <a:latin typeface="+mn-lt"/>
                      </a:endParaRPr>
                    </a:p>
                  </a:txBody>
                  <a:tcPr marL="7516" marR="7516" marT="7516" marB="0" anchor="ctr"/>
                </a:tc>
                <a:tc>
                  <a:txBody>
                    <a:bodyPr/>
                    <a:lstStyle/>
                    <a:p>
                      <a:pPr algn="l" fontAlgn="b"/>
                      <a:r>
                        <a:rPr lang="en-US" sz="1600" b="1" u="none" strike="noStrike" dirty="0" smtClean="0">
                          <a:effectLst/>
                        </a:rPr>
                        <a:t>Recommend</a:t>
                      </a:r>
                      <a:r>
                        <a:rPr lang="en-US" sz="1600" b="1" u="none" strike="noStrike" baseline="0" dirty="0" smtClean="0">
                          <a:effectLst/>
                        </a:rPr>
                        <a:t> </a:t>
                      </a:r>
                      <a:r>
                        <a:rPr lang="en-US" sz="1600" b="0" u="none" strike="noStrike" baseline="0" dirty="0" smtClean="0">
                          <a:solidFill>
                            <a:srgbClr val="FF0000"/>
                          </a:solidFill>
                          <a:effectLst/>
                        </a:rPr>
                        <a:t>q3months</a:t>
                      </a:r>
                      <a:endParaRPr lang="en-US" sz="1600" b="0" i="0" u="none" strike="noStrike" dirty="0">
                        <a:solidFill>
                          <a:srgbClr val="FF0000"/>
                        </a:solidFill>
                        <a:effectLst/>
                        <a:latin typeface="+mn-lt"/>
                      </a:endParaRPr>
                    </a:p>
                  </a:txBody>
                  <a:tcPr marL="7516" marR="7516" marT="7516" marB="0" anchor="ctr"/>
                </a:tc>
                <a:tc>
                  <a:txBody>
                    <a:bodyPr/>
                    <a:lstStyle/>
                    <a:p>
                      <a:pPr algn="l" fontAlgn="b"/>
                      <a:r>
                        <a:rPr lang="en-US" sz="1600" b="1" u="none" strike="noStrike" dirty="0">
                          <a:effectLst/>
                        </a:rPr>
                        <a:t>Must</a:t>
                      </a:r>
                      <a:r>
                        <a:rPr lang="en-US" sz="1600" u="none" strike="noStrike" dirty="0">
                          <a:effectLst/>
                        </a:rPr>
                        <a:t> </a:t>
                      </a:r>
                      <a:r>
                        <a:rPr lang="en-US" sz="1600" u="none" strike="noStrike" dirty="0" smtClean="0">
                          <a:solidFill>
                            <a:srgbClr val="FF0000"/>
                          </a:solidFill>
                          <a:effectLst/>
                        </a:rPr>
                        <a:t>q14days</a:t>
                      </a:r>
                      <a:r>
                        <a:rPr lang="en-US" sz="1600" u="none" strike="noStrike" baseline="0" dirty="0" smtClean="0">
                          <a:solidFill>
                            <a:srgbClr val="FF0000"/>
                          </a:solidFill>
                          <a:effectLst/>
                        </a:rPr>
                        <a:t> </a:t>
                      </a:r>
                    </a:p>
                    <a:p>
                      <a:pPr algn="l" fontAlgn="b"/>
                      <a:r>
                        <a:rPr lang="en-US" sz="1600" u="none" strike="noStrike" baseline="0" dirty="0" smtClean="0">
                          <a:effectLst/>
                        </a:rPr>
                        <a:t>(</a:t>
                      </a:r>
                      <a:r>
                        <a:rPr lang="en-US" sz="1600" u="none" strike="noStrike" dirty="0" smtClean="0">
                          <a:effectLst/>
                        </a:rPr>
                        <a:t>in </a:t>
                      </a:r>
                      <a:r>
                        <a:rPr lang="en-US" sz="1600" u="none" strike="noStrike" dirty="0">
                          <a:effectLst/>
                        </a:rPr>
                        <a:t>storage </a:t>
                      </a:r>
                      <a:r>
                        <a:rPr lang="en-US" sz="1600" u="none" strike="noStrike" dirty="0" smtClean="0">
                          <a:effectLst/>
                        </a:rPr>
                        <a:t>or operation)</a:t>
                      </a:r>
                      <a:endParaRPr lang="en-US" sz="1600" b="0" i="0" u="none" strike="noStrike" dirty="0">
                        <a:solidFill>
                          <a:srgbClr val="000000"/>
                        </a:solidFill>
                        <a:effectLst/>
                        <a:latin typeface="+mn-lt"/>
                      </a:endParaRPr>
                    </a:p>
                  </a:txBody>
                  <a:tcPr marL="7516" marR="7516" marT="7516" marB="0" anchor="ctr"/>
                </a:tc>
              </a:tr>
              <a:tr h="120250">
                <a:tc rowSpan="2">
                  <a:txBody>
                    <a:bodyPr/>
                    <a:lstStyle/>
                    <a:p>
                      <a:pPr algn="l" fontAlgn="b"/>
                      <a:r>
                        <a:rPr lang="nb-NO" sz="1600" b="1" u="none" strike="noStrike" dirty="0">
                          <a:solidFill>
                            <a:schemeClr val="tx1"/>
                          </a:solidFill>
                          <a:effectLst/>
                        </a:rPr>
                        <a:t>H2O2</a:t>
                      </a:r>
                      <a:endParaRPr lang="nb-NO" sz="1600" b="1" i="0" u="none" strike="noStrike" dirty="0">
                        <a:solidFill>
                          <a:schemeClr val="tx1"/>
                        </a:solidFill>
                        <a:effectLst/>
                        <a:latin typeface="+mn-lt"/>
                      </a:endParaRPr>
                    </a:p>
                    <a:p>
                      <a:pPr algn="l" fontAlgn="b"/>
                      <a:r>
                        <a:rPr lang="sk-SK" sz="1600" b="1" u="none" strike="noStrike" dirty="0">
                          <a:solidFill>
                            <a:schemeClr val="tx1"/>
                          </a:solidFill>
                          <a:effectLst/>
                        </a:rPr>
                        <a:t> </a:t>
                      </a:r>
                      <a:endParaRPr lang="sk-SK" sz="1600" b="1" i="0" u="none" strike="noStrike" dirty="0">
                        <a:solidFill>
                          <a:schemeClr val="tx1"/>
                        </a:solidFill>
                        <a:effectLst/>
                        <a:latin typeface="+mn-lt"/>
                      </a:endParaRPr>
                    </a:p>
                  </a:txBody>
                  <a:tcPr marL="7516" marR="7516" marT="7516" marB="0" anchor="ctr"/>
                </a:tc>
                <a:tc>
                  <a:txBody>
                    <a:bodyPr/>
                    <a:lstStyle/>
                    <a:p>
                      <a:pPr algn="l" fontAlgn="b"/>
                      <a:r>
                        <a:rPr lang="sk-SK" sz="1600" u="none" strike="noStrike">
                          <a:effectLst/>
                        </a:rPr>
                        <a:t> </a:t>
                      </a:r>
                      <a:endParaRPr lang="sk-SK" sz="1600" b="0" i="0" u="none" strike="noStrike">
                        <a:solidFill>
                          <a:srgbClr val="000000"/>
                        </a:solidFill>
                        <a:effectLst/>
                        <a:latin typeface="+mn-lt"/>
                      </a:endParaRPr>
                    </a:p>
                  </a:txBody>
                  <a:tcPr marL="7516" marR="7516" marT="7516" marB="0" anchor="ctr"/>
                </a:tc>
                <a:tc>
                  <a:txBody>
                    <a:bodyPr/>
                    <a:lstStyle/>
                    <a:p>
                      <a:pPr algn="l" fontAlgn="b"/>
                      <a:r>
                        <a:rPr lang="en-US" sz="1600" u="none" strike="noStrike" dirty="0" smtClean="0">
                          <a:effectLst/>
                        </a:rPr>
                        <a:t>q2weeks </a:t>
                      </a:r>
                      <a:r>
                        <a:rPr lang="en-US" sz="1600" u="none" strike="noStrike" dirty="0">
                          <a:effectLst/>
                        </a:rPr>
                        <a:t>with water change</a:t>
                      </a:r>
                      <a:endParaRPr lang="en-US" sz="1600" b="0" i="0" u="none" strike="noStrike" dirty="0">
                        <a:solidFill>
                          <a:srgbClr val="000000"/>
                        </a:solidFill>
                        <a:effectLst/>
                        <a:latin typeface="+mn-lt"/>
                      </a:endParaRPr>
                    </a:p>
                  </a:txBody>
                  <a:tcPr marL="7516" marR="7516" marT="7516" marB="0" anchor="ctr"/>
                </a:tc>
                <a:tc>
                  <a:txBody>
                    <a:bodyPr/>
                    <a:lstStyle/>
                    <a:p>
                      <a:pPr algn="l" fontAlgn="b"/>
                      <a:r>
                        <a:rPr lang="en-US" sz="1600" u="none" strike="noStrike" dirty="0" smtClean="0">
                          <a:effectLst/>
                        </a:rPr>
                        <a:t>Weekly</a:t>
                      </a:r>
                      <a:r>
                        <a:rPr lang="en-US" sz="1600" u="none" strike="noStrike" baseline="0" dirty="0" smtClean="0">
                          <a:effectLst/>
                        </a:rPr>
                        <a:t> </a:t>
                      </a:r>
                      <a:r>
                        <a:rPr lang="en-US" sz="1600" u="none" strike="noStrike" dirty="0" smtClean="0">
                          <a:effectLst/>
                        </a:rPr>
                        <a:t>with </a:t>
                      </a:r>
                      <a:r>
                        <a:rPr lang="en-US" sz="1600" u="none" strike="noStrike" dirty="0">
                          <a:effectLst/>
                        </a:rPr>
                        <a:t>water </a:t>
                      </a:r>
                      <a:r>
                        <a:rPr lang="en-US" sz="1600" u="none" strike="noStrike" dirty="0" smtClean="0">
                          <a:effectLst/>
                        </a:rPr>
                        <a:t>change</a:t>
                      </a:r>
                      <a:endParaRPr lang="en-US" sz="1600" b="0" i="0" u="none" strike="noStrike" dirty="0">
                        <a:solidFill>
                          <a:srgbClr val="000000"/>
                        </a:solidFill>
                        <a:effectLst/>
                        <a:latin typeface="+mn-lt"/>
                      </a:endParaRPr>
                    </a:p>
                  </a:txBody>
                  <a:tcPr marL="7516" marR="7516" marT="7516" marB="0" anchor="ctr"/>
                </a:tc>
              </a:tr>
              <a:tr h="120250">
                <a:tc vMerge="1">
                  <a:txBody>
                    <a:bodyPr/>
                    <a:lstStyle/>
                    <a:p>
                      <a:pPr algn="l" fontAlgn="b"/>
                      <a:endParaRPr lang="sk-SK" sz="1600" b="0" i="0" u="none" strike="noStrike" dirty="0">
                        <a:solidFill>
                          <a:srgbClr val="000000"/>
                        </a:solidFill>
                        <a:effectLst/>
                        <a:latin typeface="+mn-lt"/>
                      </a:endParaRPr>
                    </a:p>
                  </a:txBody>
                  <a:tcPr marL="7516" marR="7516" marT="7516" marB="0" anchor="ctr"/>
                </a:tc>
                <a:tc>
                  <a:txBody>
                    <a:bodyPr/>
                    <a:lstStyle/>
                    <a:p>
                      <a:pPr algn="l" fontAlgn="b"/>
                      <a:r>
                        <a:rPr lang="sk-SK" sz="1600" u="none" strike="noStrike">
                          <a:effectLst/>
                        </a:rPr>
                        <a:t> </a:t>
                      </a:r>
                      <a:endParaRPr lang="sk-SK" sz="1600" b="0" i="0" u="none" strike="noStrike">
                        <a:solidFill>
                          <a:srgbClr val="000000"/>
                        </a:solidFill>
                        <a:effectLst/>
                        <a:latin typeface="+mn-lt"/>
                      </a:endParaRPr>
                    </a:p>
                  </a:txBody>
                  <a:tcPr marL="7516" marR="7516" marT="7516" marB="0" anchor="ctr"/>
                </a:tc>
                <a:tc>
                  <a:txBody>
                    <a:bodyPr/>
                    <a:lstStyle/>
                    <a:p>
                      <a:pPr algn="l" fontAlgn="b"/>
                      <a:r>
                        <a:rPr lang="en-US" sz="1600" u="none" strike="noStrike" dirty="0" smtClean="0">
                          <a:effectLst/>
                        </a:rPr>
                        <a:t>Add </a:t>
                      </a:r>
                      <a:r>
                        <a:rPr lang="en-US" sz="1600" u="none" strike="noStrike" dirty="0">
                          <a:effectLst/>
                        </a:rPr>
                        <a:t>50 </a:t>
                      </a:r>
                      <a:r>
                        <a:rPr lang="en-US" sz="1600" u="none" strike="noStrike" dirty="0" smtClean="0">
                          <a:effectLst/>
                        </a:rPr>
                        <a:t>ml </a:t>
                      </a:r>
                      <a:r>
                        <a:rPr lang="en-US" sz="1600" u="none" strike="noStrike" dirty="0">
                          <a:effectLst/>
                        </a:rPr>
                        <a:t>3% </a:t>
                      </a:r>
                      <a:r>
                        <a:rPr lang="en-US" sz="1600" u="none" strike="noStrike" dirty="0" smtClean="0">
                          <a:effectLst/>
                        </a:rPr>
                        <a:t>H2O2</a:t>
                      </a:r>
                      <a:r>
                        <a:rPr lang="en-US" sz="1600" u="none" strike="noStrike" baseline="0" dirty="0" smtClean="0">
                          <a:effectLst/>
                        </a:rPr>
                        <a:t> q5days</a:t>
                      </a:r>
                      <a:endParaRPr lang="en-US" sz="1600" b="0" i="0" u="none" strike="noStrike" dirty="0">
                        <a:solidFill>
                          <a:srgbClr val="000000"/>
                        </a:solidFill>
                        <a:effectLst/>
                        <a:latin typeface="+mn-lt"/>
                      </a:endParaRPr>
                    </a:p>
                  </a:txBody>
                  <a:tcPr marL="7516" marR="7516" marT="7516" marB="0" anchor="ctr"/>
                </a:tc>
                <a:tc>
                  <a:txBody>
                    <a:bodyPr/>
                    <a:lstStyle/>
                    <a:p>
                      <a:pPr algn="l" fontAlgn="b"/>
                      <a:r>
                        <a:rPr lang="en-US" sz="1600" u="none" strike="noStrike" dirty="0">
                          <a:effectLst/>
                        </a:rPr>
                        <a:t>Use test strips to </a:t>
                      </a:r>
                      <a:r>
                        <a:rPr lang="en-US" sz="1600" u="none" strike="noStrike" dirty="0" smtClean="0">
                          <a:effectLst/>
                        </a:rPr>
                        <a:t>verify ppm</a:t>
                      </a:r>
                      <a:endParaRPr lang="en-US" sz="1600" b="0" i="0" u="none" strike="noStrike" dirty="0">
                        <a:solidFill>
                          <a:srgbClr val="000000"/>
                        </a:solidFill>
                        <a:effectLst/>
                        <a:latin typeface="+mn-lt"/>
                      </a:endParaRPr>
                    </a:p>
                  </a:txBody>
                  <a:tcPr marL="7516" marR="7516" marT="7516" marB="0" anchor="ctr"/>
                </a:tc>
              </a:tr>
              <a:tr h="223965">
                <a:tc>
                  <a:txBody>
                    <a:bodyPr/>
                    <a:lstStyle/>
                    <a:p>
                      <a:pPr algn="l" fontAlgn="b"/>
                      <a:r>
                        <a:rPr lang="en-US" sz="1600" b="1" u="none" strike="noStrike" dirty="0">
                          <a:solidFill>
                            <a:schemeClr val="tx1"/>
                          </a:solidFill>
                          <a:effectLst/>
                        </a:rPr>
                        <a:t>Tubing and Accessories</a:t>
                      </a:r>
                      <a:endParaRPr lang="en-US" sz="1600" b="1" i="0" u="none" strike="noStrike" dirty="0">
                        <a:solidFill>
                          <a:schemeClr val="tx1"/>
                        </a:solidFill>
                        <a:effectLst/>
                        <a:latin typeface="+mn-lt"/>
                      </a:endParaRPr>
                    </a:p>
                  </a:txBody>
                  <a:tcPr marL="7516" marR="7516" marT="7516" marB="0" anchor="ctr"/>
                </a:tc>
                <a:tc>
                  <a:txBody>
                    <a:bodyPr/>
                    <a:lstStyle/>
                    <a:p>
                      <a:pPr algn="l" fontAlgn="b"/>
                      <a:r>
                        <a:rPr lang="en-US" sz="1600" u="none" strike="noStrike">
                          <a:effectLst/>
                        </a:rPr>
                        <a:t>Ice container for cooling boost</a:t>
                      </a:r>
                      <a:endParaRPr lang="en-US" sz="1600" b="0" i="0" u="none" strike="noStrike">
                        <a:solidFill>
                          <a:srgbClr val="000000"/>
                        </a:solidFill>
                        <a:effectLst/>
                        <a:latin typeface="+mn-lt"/>
                      </a:endParaRPr>
                    </a:p>
                  </a:txBody>
                  <a:tcPr marL="7516" marR="7516" marT="7516" marB="0" anchor="ctr"/>
                </a:tc>
                <a:tc>
                  <a:txBody>
                    <a:bodyPr/>
                    <a:lstStyle/>
                    <a:p>
                      <a:pPr algn="l" fontAlgn="b"/>
                      <a:r>
                        <a:rPr lang="en-US" sz="1600" u="none" strike="noStrike" dirty="0">
                          <a:effectLst/>
                        </a:rPr>
                        <a:t>Include tubes in </a:t>
                      </a:r>
                      <a:r>
                        <a:rPr lang="en-US" sz="1600" u="none" strike="noStrike" dirty="0" smtClean="0">
                          <a:effectLst/>
                        </a:rPr>
                        <a:t>disinfection;</a:t>
                      </a:r>
                    </a:p>
                    <a:p>
                      <a:pPr algn="l" fontAlgn="b"/>
                      <a:r>
                        <a:rPr lang="en-US" sz="1600" u="none" strike="noStrike" dirty="0" smtClean="0">
                          <a:effectLst/>
                        </a:rPr>
                        <a:t>Ice </a:t>
                      </a:r>
                      <a:r>
                        <a:rPr lang="en-US" sz="1600" u="none" strike="noStrike" dirty="0">
                          <a:effectLst/>
                        </a:rPr>
                        <a:t>container </a:t>
                      </a:r>
                      <a:r>
                        <a:rPr lang="en-US" sz="1600" u="none" strike="noStrike" dirty="0" smtClean="0">
                          <a:effectLst/>
                        </a:rPr>
                        <a:t>N/A</a:t>
                      </a:r>
                      <a:endParaRPr lang="en-US" sz="1600" b="0" i="0" u="none" strike="noStrike" dirty="0">
                        <a:solidFill>
                          <a:srgbClr val="000000"/>
                        </a:solidFill>
                        <a:effectLst/>
                        <a:latin typeface="+mn-lt"/>
                      </a:endParaRPr>
                    </a:p>
                  </a:txBody>
                  <a:tcPr marL="7516" marR="7516" marT="7516" marB="0" anchor="ctr"/>
                </a:tc>
                <a:tc>
                  <a:txBody>
                    <a:bodyPr/>
                    <a:lstStyle/>
                    <a:p>
                      <a:pPr algn="l" fontAlgn="b"/>
                      <a:r>
                        <a:rPr lang="en-US" sz="1600" u="none" strike="noStrike" dirty="0" smtClean="0">
                          <a:effectLst/>
                        </a:rPr>
                        <a:t>Drinking </a:t>
                      </a:r>
                      <a:r>
                        <a:rPr lang="en-US" sz="1600" u="none" strike="noStrike" dirty="0">
                          <a:effectLst/>
                        </a:rPr>
                        <a:t>water </a:t>
                      </a:r>
                      <a:r>
                        <a:rPr lang="en-US" sz="1600" u="none" strike="noStrike" dirty="0" smtClean="0">
                          <a:effectLst/>
                        </a:rPr>
                        <a:t>certified </a:t>
                      </a:r>
                      <a:r>
                        <a:rPr lang="en-US" sz="1600" u="none" strike="noStrike" dirty="0">
                          <a:effectLst/>
                        </a:rPr>
                        <a:t>tubing; </a:t>
                      </a:r>
                      <a:r>
                        <a:rPr lang="en-US" sz="1600" u="none" strike="noStrike" dirty="0" smtClean="0">
                          <a:effectLst/>
                        </a:rPr>
                        <a:t>Specific</a:t>
                      </a:r>
                      <a:r>
                        <a:rPr lang="en-US" sz="1600" u="none" strike="noStrike" baseline="0" dirty="0" smtClean="0">
                          <a:effectLst/>
                        </a:rPr>
                        <a:t> disinfection steps</a:t>
                      </a:r>
                      <a:r>
                        <a:rPr lang="en-US" sz="1600" u="none" strike="noStrike" dirty="0" smtClean="0">
                          <a:effectLst/>
                        </a:rPr>
                        <a:t>; Change </a:t>
                      </a:r>
                      <a:r>
                        <a:rPr lang="en-US" sz="1600" u="none" strike="noStrike" dirty="0">
                          <a:effectLst/>
                        </a:rPr>
                        <a:t>tubes yearly</a:t>
                      </a:r>
                      <a:endParaRPr lang="en-US" sz="1600" b="0" i="0" u="none" strike="noStrike" dirty="0">
                        <a:solidFill>
                          <a:srgbClr val="000000"/>
                        </a:solidFill>
                        <a:effectLst/>
                        <a:latin typeface="+mn-lt"/>
                      </a:endParaRPr>
                    </a:p>
                  </a:txBody>
                  <a:tcPr marL="7516" marR="7516" marT="7516" marB="0" anchor="ctr"/>
                </a:tc>
              </a:tr>
              <a:tr h="120250">
                <a:tc>
                  <a:txBody>
                    <a:bodyPr/>
                    <a:lstStyle/>
                    <a:p>
                      <a:pPr algn="l" fontAlgn="b"/>
                      <a:r>
                        <a:rPr lang="en-US" sz="1600" b="1" u="none" strike="noStrike" dirty="0">
                          <a:solidFill>
                            <a:schemeClr val="tx1"/>
                          </a:solidFill>
                          <a:effectLst/>
                        </a:rPr>
                        <a:t>Placement</a:t>
                      </a:r>
                      <a:endParaRPr lang="en-US" sz="1600" b="1" i="0" u="none" strike="noStrike" dirty="0">
                        <a:solidFill>
                          <a:schemeClr val="tx1"/>
                        </a:solidFill>
                        <a:effectLst/>
                        <a:latin typeface="+mn-lt"/>
                      </a:endParaRPr>
                    </a:p>
                  </a:txBody>
                  <a:tcPr marL="7516" marR="7516" marT="7516" marB="0" anchor="ctr"/>
                </a:tc>
                <a:tc>
                  <a:txBody>
                    <a:bodyPr/>
                    <a:lstStyle/>
                    <a:p>
                      <a:pPr algn="l" fontAlgn="b"/>
                      <a:r>
                        <a:rPr lang="en-US" sz="1600" u="none" strike="noStrike" dirty="0">
                          <a:effectLst/>
                        </a:rPr>
                        <a:t>2.5 </a:t>
                      </a:r>
                      <a:r>
                        <a:rPr lang="en-US" sz="1600" u="none" strike="noStrike" dirty="0" err="1">
                          <a:effectLst/>
                        </a:rPr>
                        <a:t>ft</a:t>
                      </a:r>
                      <a:r>
                        <a:rPr lang="en-US" sz="1600" u="none" strike="noStrike" dirty="0">
                          <a:effectLst/>
                        </a:rPr>
                        <a:t> from walls</a:t>
                      </a:r>
                      <a:endParaRPr lang="en-US" sz="1600" b="0" i="0" u="none" strike="noStrike" dirty="0">
                        <a:solidFill>
                          <a:srgbClr val="000000"/>
                        </a:solidFill>
                        <a:effectLst/>
                        <a:latin typeface="+mn-lt"/>
                      </a:endParaRPr>
                    </a:p>
                  </a:txBody>
                  <a:tcPr marL="7516" marR="7516" marT="7516" marB="0" anchor="ctr"/>
                </a:tc>
                <a:tc>
                  <a:txBody>
                    <a:bodyPr/>
                    <a:lstStyle/>
                    <a:p>
                      <a:pPr algn="l" fontAlgn="b"/>
                      <a:r>
                        <a:rPr lang="en-US" sz="1600" u="none" strike="noStrike">
                          <a:effectLst/>
                        </a:rPr>
                        <a:t>2.5 ft from walls</a:t>
                      </a:r>
                      <a:endParaRPr lang="en-US" sz="1600" b="0" i="0" u="none" strike="noStrike">
                        <a:solidFill>
                          <a:srgbClr val="000000"/>
                        </a:solidFill>
                        <a:effectLst/>
                        <a:latin typeface="+mn-lt"/>
                      </a:endParaRPr>
                    </a:p>
                  </a:txBody>
                  <a:tcPr marL="7516" marR="7516" marT="7516" marB="0" anchor="ctr"/>
                </a:tc>
                <a:tc>
                  <a:txBody>
                    <a:bodyPr/>
                    <a:lstStyle/>
                    <a:p>
                      <a:pPr algn="l" fontAlgn="b"/>
                      <a:r>
                        <a:rPr lang="en-US" sz="1600" u="none" strike="noStrike" dirty="0">
                          <a:effectLst/>
                        </a:rPr>
                        <a:t>2.5 </a:t>
                      </a:r>
                      <a:r>
                        <a:rPr lang="en-US" sz="1600" u="none" strike="noStrike" dirty="0" err="1">
                          <a:effectLst/>
                        </a:rPr>
                        <a:t>ft</a:t>
                      </a:r>
                      <a:r>
                        <a:rPr lang="en-US" sz="1600" u="none" strike="noStrike" dirty="0">
                          <a:effectLst/>
                        </a:rPr>
                        <a:t> from </a:t>
                      </a:r>
                      <a:r>
                        <a:rPr lang="en-US" sz="1600" u="none" strike="noStrike" dirty="0" smtClean="0">
                          <a:effectLst/>
                        </a:rPr>
                        <a:t>walls;</a:t>
                      </a:r>
                    </a:p>
                    <a:p>
                      <a:pPr algn="l" fontAlgn="b"/>
                      <a:r>
                        <a:rPr lang="en-US" sz="1600" u="none" strike="noStrike" dirty="0" smtClean="0">
                          <a:effectLst/>
                        </a:rPr>
                        <a:t>Away </a:t>
                      </a:r>
                      <a:r>
                        <a:rPr lang="en-US" sz="1600" u="none" strike="noStrike" dirty="0">
                          <a:effectLst/>
                        </a:rPr>
                        <a:t>from surgical field or </a:t>
                      </a:r>
                      <a:r>
                        <a:rPr lang="en-US" sz="1600" u="none" strike="noStrike" dirty="0" smtClean="0">
                          <a:effectLst/>
                        </a:rPr>
                        <a:t>Operated </a:t>
                      </a:r>
                      <a:r>
                        <a:rPr lang="en-US" sz="1600" u="none" strike="noStrike" dirty="0">
                          <a:effectLst/>
                        </a:rPr>
                        <a:t>out of room</a:t>
                      </a:r>
                      <a:endParaRPr lang="en-US" sz="1600" b="0" i="0" u="none" strike="noStrike" dirty="0">
                        <a:solidFill>
                          <a:srgbClr val="000000"/>
                        </a:solidFill>
                        <a:effectLst/>
                        <a:latin typeface="+mn-lt"/>
                      </a:endParaRPr>
                    </a:p>
                  </a:txBody>
                  <a:tcPr marL="7516" marR="7516" marT="7516" marB="0" anchor="ctr"/>
                </a:tc>
              </a:tr>
              <a:tr h="120250">
                <a:tc>
                  <a:txBody>
                    <a:bodyPr/>
                    <a:lstStyle/>
                    <a:p>
                      <a:pPr algn="l" fontAlgn="b"/>
                      <a:r>
                        <a:rPr lang="en-US" sz="1600" b="1" u="none" strike="noStrike" dirty="0">
                          <a:solidFill>
                            <a:schemeClr val="tx1"/>
                          </a:solidFill>
                          <a:effectLst/>
                        </a:rPr>
                        <a:t>Maintenance</a:t>
                      </a:r>
                      <a:endParaRPr lang="en-US" sz="1600" b="1" i="0" u="none" strike="noStrike" dirty="0">
                        <a:solidFill>
                          <a:schemeClr val="tx1"/>
                        </a:solidFill>
                        <a:effectLst/>
                        <a:latin typeface="+mn-lt"/>
                      </a:endParaRPr>
                    </a:p>
                  </a:txBody>
                  <a:tcPr marL="7516" marR="7516" marT="7516" marB="0" anchor="ctr"/>
                </a:tc>
                <a:tc>
                  <a:txBody>
                    <a:bodyPr/>
                    <a:lstStyle/>
                    <a:p>
                      <a:pPr algn="l" fontAlgn="b"/>
                      <a:r>
                        <a:rPr lang="en-US" sz="1600" u="none" strike="noStrike" dirty="0">
                          <a:effectLst/>
                        </a:rPr>
                        <a:t>1000 </a:t>
                      </a:r>
                      <a:r>
                        <a:rPr lang="en-US" sz="1600" u="none" strike="noStrike" dirty="0" smtClean="0">
                          <a:effectLst/>
                        </a:rPr>
                        <a:t>h</a:t>
                      </a:r>
                      <a:r>
                        <a:rPr lang="en-US" sz="1600" u="none" strike="noStrike" baseline="0" dirty="0" smtClean="0">
                          <a:effectLst/>
                        </a:rPr>
                        <a:t> or</a:t>
                      </a:r>
                      <a:r>
                        <a:rPr lang="en-US" sz="1600" u="none" strike="noStrike" dirty="0" smtClean="0">
                          <a:effectLst/>
                        </a:rPr>
                        <a:t> </a:t>
                      </a:r>
                      <a:r>
                        <a:rPr lang="en-US" sz="1600" u="none" strike="noStrike" dirty="0">
                          <a:effectLst/>
                        </a:rPr>
                        <a:t>12 </a:t>
                      </a:r>
                      <a:r>
                        <a:rPr lang="en-US" sz="1600" u="none" strike="noStrike" dirty="0" err="1" smtClean="0">
                          <a:effectLst/>
                        </a:rPr>
                        <a:t>mo</a:t>
                      </a:r>
                      <a:endParaRPr lang="en-US" sz="1600" b="0" i="0" u="none" strike="noStrike" dirty="0">
                        <a:solidFill>
                          <a:srgbClr val="000000"/>
                        </a:solidFill>
                        <a:effectLst/>
                        <a:latin typeface="+mn-lt"/>
                      </a:endParaRPr>
                    </a:p>
                  </a:txBody>
                  <a:tcPr marL="7516" marR="7516" marT="7516" marB="0" anchor="ctr"/>
                </a:tc>
                <a:tc>
                  <a:txBody>
                    <a:bodyPr/>
                    <a:lstStyle/>
                    <a:p>
                      <a:pPr algn="l" fontAlgn="b"/>
                      <a:r>
                        <a:rPr lang="en-US" sz="1600" u="none" strike="noStrike" dirty="0">
                          <a:effectLst/>
                        </a:rPr>
                        <a:t>1000 </a:t>
                      </a:r>
                      <a:r>
                        <a:rPr lang="en-US" sz="1600" u="none" strike="noStrike" dirty="0" smtClean="0">
                          <a:effectLst/>
                        </a:rPr>
                        <a:t>h </a:t>
                      </a:r>
                      <a:r>
                        <a:rPr lang="en-US" sz="1600" u="none" strike="noStrike" dirty="0">
                          <a:effectLst/>
                        </a:rPr>
                        <a:t>or 12 </a:t>
                      </a:r>
                      <a:r>
                        <a:rPr lang="en-US" sz="1600" u="none" strike="noStrike" dirty="0" err="1" smtClean="0">
                          <a:effectLst/>
                        </a:rPr>
                        <a:t>mo</a:t>
                      </a:r>
                      <a:endParaRPr lang="en-US" sz="1600" b="0" i="0" u="none" strike="noStrike" dirty="0">
                        <a:solidFill>
                          <a:srgbClr val="000000"/>
                        </a:solidFill>
                        <a:effectLst/>
                        <a:latin typeface="+mn-lt"/>
                      </a:endParaRPr>
                    </a:p>
                  </a:txBody>
                  <a:tcPr marL="7516" marR="7516" marT="7516" marB="0" anchor="ctr"/>
                </a:tc>
                <a:tc>
                  <a:txBody>
                    <a:bodyPr/>
                    <a:lstStyle/>
                    <a:p>
                      <a:pPr algn="l" fontAlgn="b"/>
                      <a:r>
                        <a:rPr lang="en-US" sz="1600" u="none" strike="noStrike" dirty="0">
                          <a:effectLst/>
                        </a:rPr>
                        <a:t>1000 </a:t>
                      </a:r>
                      <a:r>
                        <a:rPr lang="en-US" sz="1600" u="none" strike="noStrike" dirty="0" smtClean="0">
                          <a:effectLst/>
                        </a:rPr>
                        <a:t>h </a:t>
                      </a:r>
                      <a:r>
                        <a:rPr lang="en-US" sz="1600" u="none" strike="noStrike" dirty="0">
                          <a:effectLst/>
                        </a:rPr>
                        <a:t>or 12 </a:t>
                      </a:r>
                      <a:r>
                        <a:rPr lang="en-US" sz="1600" u="none" strike="noStrike" dirty="0" err="1" smtClean="0">
                          <a:effectLst/>
                        </a:rPr>
                        <a:t>mo</a:t>
                      </a:r>
                      <a:endParaRPr lang="en-US" sz="1600" b="0" i="0" u="none" strike="noStrike" dirty="0">
                        <a:solidFill>
                          <a:srgbClr val="000000"/>
                        </a:solidFill>
                        <a:effectLst/>
                        <a:latin typeface="+mn-lt"/>
                      </a:endParaRPr>
                    </a:p>
                  </a:txBody>
                  <a:tcPr marL="7516" marR="7516" marT="7516" marB="0" anchor="ctr"/>
                </a:tc>
              </a:tr>
            </a:tbl>
          </a:graphicData>
        </a:graphic>
      </p:graphicFrame>
      <p:sp>
        <p:nvSpPr>
          <p:cNvPr id="3" name="TextBox 2"/>
          <p:cNvSpPr txBox="1"/>
          <p:nvPr/>
        </p:nvSpPr>
        <p:spPr>
          <a:xfrm>
            <a:off x="454152" y="6315628"/>
            <a:ext cx="8229599" cy="307777"/>
          </a:xfrm>
          <a:prstGeom prst="rect">
            <a:avLst/>
          </a:prstGeom>
          <a:noFill/>
        </p:spPr>
        <p:txBody>
          <a:bodyPr wrap="square" rtlCol="0">
            <a:spAutoFit/>
          </a:bodyPr>
          <a:lstStyle/>
          <a:p>
            <a:pPr algn="ctr"/>
            <a:r>
              <a:rPr lang="en-US" sz="1400" b="1" dirty="0" smtClean="0"/>
              <a:t>Instructional video includes 56 steps for disinfection, no steps for internal cleaning.</a:t>
            </a:r>
            <a:endParaRPr lang="en-US" sz="1400" b="1" dirty="0"/>
          </a:p>
        </p:txBody>
      </p:sp>
      <p:sp>
        <p:nvSpPr>
          <p:cNvPr id="4" name="Slide Number Placeholder 3"/>
          <p:cNvSpPr>
            <a:spLocks noGrp="1"/>
          </p:cNvSpPr>
          <p:nvPr>
            <p:ph type="sldNum" sz="quarter" idx="12"/>
          </p:nvPr>
        </p:nvSpPr>
        <p:spPr/>
        <p:txBody>
          <a:bodyPr/>
          <a:lstStyle/>
          <a:p>
            <a:fld id="{0D81DFDE-2423-0349-A865-C78464D2C37E}" type="slidenum">
              <a:rPr lang="en-US" smtClean="0"/>
              <a:pPr/>
              <a:t>7</a:t>
            </a:fld>
            <a:endParaRPr lang="en-US"/>
          </a:p>
        </p:txBody>
      </p:sp>
    </p:spTree>
    <p:extLst>
      <p:ext uri="{BB962C8B-B14F-4D97-AF65-F5344CB8AC3E}">
        <p14:creationId xmlns:p14="http://schemas.microsoft.com/office/powerpoint/2010/main" val="20283608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10" name="Content Placeholder 9"/>
          <p:cNvSpPr>
            <a:spLocks noGrp="1"/>
          </p:cNvSpPr>
          <p:nvPr>
            <p:ph idx="1"/>
          </p:nvPr>
        </p:nvSpPr>
        <p:spPr/>
        <p:txBody>
          <a:bodyPr/>
          <a:lstStyle/>
          <a:p>
            <a:r>
              <a:rPr lang="en-US" dirty="0" smtClean="0"/>
              <a:t>Team at the Pennsylvania Department of Health</a:t>
            </a:r>
          </a:p>
          <a:p>
            <a:r>
              <a:rPr lang="en-US" dirty="0" smtClean="0"/>
              <a:t>Colleagues at FDA and CDC</a:t>
            </a:r>
          </a:p>
          <a:p>
            <a:r>
              <a:rPr lang="en-US" dirty="0" smtClean="0"/>
              <a:t>Hospitals and dedicated health care providers in PA</a:t>
            </a:r>
          </a:p>
          <a:p>
            <a:r>
              <a:rPr lang="en-US" dirty="0" smtClean="0"/>
              <a:t>FDA for opportunity to discuss this important topic</a:t>
            </a:r>
            <a:endParaRPr lang="en-US" dirty="0"/>
          </a:p>
        </p:txBody>
      </p:sp>
      <p:sp>
        <p:nvSpPr>
          <p:cNvPr id="3" name="Slide Number Placeholder 2"/>
          <p:cNvSpPr>
            <a:spLocks noGrp="1"/>
          </p:cNvSpPr>
          <p:nvPr>
            <p:ph type="sldNum" sz="quarter" idx="12"/>
          </p:nvPr>
        </p:nvSpPr>
        <p:spPr/>
        <p:txBody>
          <a:bodyPr/>
          <a:lstStyle/>
          <a:p>
            <a:fld id="{0D81DFDE-2423-0349-A865-C78464D2C37E}" type="slidenum">
              <a:rPr lang="en-US" smtClean="0"/>
              <a:pPr/>
              <a:t>70</a:t>
            </a:fld>
            <a:endParaRPr lang="en-US"/>
          </a:p>
        </p:txBody>
      </p:sp>
    </p:spTree>
    <p:extLst>
      <p:ext uri="{BB962C8B-B14F-4D97-AF65-F5344CB8AC3E}">
        <p14:creationId xmlns:p14="http://schemas.microsoft.com/office/powerpoint/2010/main" val="7390173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457200" y="1600201"/>
            <a:ext cx="8229600" cy="533400"/>
          </a:xfrm>
        </p:spPr>
        <p:txBody>
          <a:bodyPr/>
          <a:lstStyle/>
          <a:p>
            <a:pPr marL="0" indent="0" algn="ctr">
              <a:buNone/>
            </a:pPr>
            <a:r>
              <a:rPr lang="en-US" smtClean="0"/>
              <a:t>c-jeffmil@pa.gov</a:t>
            </a:r>
            <a:endParaRPr lang="en-US" dirty="0" smtClean="0"/>
          </a:p>
        </p:txBody>
      </p:sp>
      <p:sp>
        <p:nvSpPr>
          <p:cNvPr id="4" name="TextBox 3"/>
          <p:cNvSpPr txBox="1"/>
          <p:nvPr/>
        </p:nvSpPr>
        <p:spPr>
          <a:xfrm>
            <a:off x="457200" y="5410200"/>
            <a:ext cx="8229600" cy="1200329"/>
          </a:xfrm>
          <a:prstGeom prst="rect">
            <a:avLst/>
          </a:prstGeom>
          <a:noFill/>
        </p:spPr>
        <p:txBody>
          <a:bodyPr wrap="square" rtlCol="0">
            <a:spAutoFit/>
          </a:bodyPr>
          <a:lstStyle/>
          <a:p>
            <a:pPr marL="0" indent="0">
              <a:buNone/>
            </a:pPr>
            <a:r>
              <a:rPr lang="en-US" dirty="0" smtClean="0"/>
              <a:t>The </a:t>
            </a:r>
            <a:r>
              <a:rPr lang="en-US" dirty="0"/>
              <a:t>findings and conclusions in this report are those of the authors and do not necessarily represent the official position of the Pennsylvania Department of Health, Centers for Disease Control and Prevention or the United States Public Health Service</a:t>
            </a:r>
            <a:r>
              <a:rPr lang="en-US" dirty="0" smtClean="0"/>
              <a:t>.</a:t>
            </a:r>
            <a:endParaRPr lang="en-US" dirty="0"/>
          </a:p>
        </p:txBody>
      </p:sp>
      <p:sp>
        <p:nvSpPr>
          <p:cNvPr id="5" name="Slide Number Placeholder 4"/>
          <p:cNvSpPr>
            <a:spLocks noGrp="1"/>
          </p:cNvSpPr>
          <p:nvPr>
            <p:ph type="sldNum" sz="quarter" idx="12"/>
          </p:nvPr>
        </p:nvSpPr>
        <p:spPr/>
        <p:txBody>
          <a:bodyPr/>
          <a:lstStyle/>
          <a:p>
            <a:fld id="{0D81DFDE-2423-0349-A865-C78464D2C37E}" type="slidenum">
              <a:rPr lang="en-US" smtClean="0"/>
              <a:pPr/>
              <a:t>71</a:t>
            </a:fld>
            <a:endParaRPr lang="en-US"/>
          </a:p>
        </p:txBody>
      </p:sp>
    </p:spTree>
    <p:extLst>
      <p:ext uri="{BB962C8B-B14F-4D97-AF65-F5344CB8AC3E}">
        <p14:creationId xmlns:p14="http://schemas.microsoft.com/office/powerpoint/2010/main" val="1582388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NTM+ Patients (N = 144) — Hospital A, 2010 – 2015</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100108"/>
              </p:ext>
            </p:extLst>
          </p:nvPr>
        </p:nvGraphicFramePr>
        <p:xfrm>
          <a:off x="457200" y="1600200"/>
          <a:ext cx="8229600" cy="3566160"/>
        </p:xfrm>
        <a:graphic>
          <a:graphicData uri="http://schemas.openxmlformats.org/drawingml/2006/table">
            <a:tbl>
              <a:tblPr firstRow="1" bandRow="1">
                <a:tableStyleId>{5C22544A-7EE6-4342-B048-85BDC9FD1C3A}</a:tableStyleId>
              </a:tblPr>
              <a:tblGrid>
                <a:gridCol w="5410200"/>
                <a:gridCol w="2819400"/>
              </a:tblGrid>
              <a:tr h="370840">
                <a:tc>
                  <a:txBody>
                    <a:bodyPr/>
                    <a:lstStyle/>
                    <a:p>
                      <a:pPr algn="l"/>
                      <a:r>
                        <a:rPr lang="en-US" sz="2400" dirty="0" smtClean="0"/>
                        <a:t>Characteristic</a:t>
                      </a:r>
                      <a:endParaRPr lang="en-US" sz="2400" dirty="0"/>
                    </a:p>
                  </a:txBody>
                  <a:tcPr anchor="b"/>
                </a:tc>
                <a:tc>
                  <a:txBody>
                    <a:bodyPr/>
                    <a:lstStyle/>
                    <a:p>
                      <a:pPr algn="ctr"/>
                      <a:r>
                        <a:rPr lang="en-US" sz="2400" baseline="0" dirty="0" smtClean="0"/>
                        <a:t>Patients</a:t>
                      </a:r>
                    </a:p>
                    <a:p>
                      <a:pPr algn="ctr"/>
                      <a:r>
                        <a:rPr lang="en-US" sz="2400" baseline="0" dirty="0" smtClean="0"/>
                        <a:t>n (%)</a:t>
                      </a:r>
                    </a:p>
                  </a:txBody>
                  <a:tcPr anchor="b"/>
                </a:tc>
              </a:tr>
              <a:tr h="370840">
                <a:tc>
                  <a:txBody>
                    <a:bodyPr/>
                    <a:lstStyle/>
                    <a:p>
                      <a:r>
                        <a:rPr lang="en-US" sz="2400" dirty="0" smtClean="0"/>
                        <a:t>Specimen site</a:t>
                      </a:r>
                      <a:endParaRPr lang="en-US" sz="2400" dirty="0"/>
                    </a:p>
                  </a:txBody>
                  <a:tcPr/>
                </a:tc>
                <a:tc>
                  <a:txBody>
                    <a:bodyPr/>
                    <a:lstStyle/>
                    <a:p>
                      <a:endParaRPr lang="en-US" sz="2400" dirty="0"/>
                    </a:p>
                  </a:txBody>
                  <a:tcPr/>
                </a:tc>
              </a:tr>
              <a:tr h="370840">
                <a:tc>
                  <a:txBody>
                    <a:bodyPr/>
                    <a:lstStyle/>
                    <a:p>
                      <a:pPr lvl="1"/>
                      <a:r>
                        <a:rPr lang="en-US" sz="2400" dirty="0" smtClean="0"/>
                        <a:t>Respiratory</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104 (72%)</a:t>
                      </a:r>
                    </a:p>
                  </a:txBody>
                  <a:tcPr/>
                </a:tc>
              </a:tr>
              <a:tr h="370840">
                <a:tc>
                  <a:txBody>
                    <a:bodyPr/>
                    <a:lstStyle/>
                    <a:p>
                      <a:pPr lvl="1"/>
                      <a:r>
                        <a:rPr lang="en-US" sz="2400" dirty="0" smtClean="0"/>
                        <a:t>Invasive (e.g.,</a:t>
                      </a:r>
                      <a:r>
                        <a:rPr lang="en-US" sz="2400" baseline="0" dirty="0" smtClean="0"/>
                        <a:t> blood, organ space)</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23 (16%)</a:t>
                      </a:r>
                    </a:p>
                  </a:txBody>
                  <a:tcPr/>
                </a:tc>
              </a:tr>
              <a:tr h="370840">
                <a:tc>
                  <a:txBody>
                    <a:bodyPr/>
                    <a:lstStyle/>
                    <a:p>
                      <a:pPr lvl="1"/>
                      <a:r>
                        <a:rPr lang="en-US" sz="2400" dirty="0" smtClean="0"/>
                        <a:t>Superficial </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17 (12%)</a:t>
                      </a:r>
                    </a:p>
                  </a:txBody>
                  <a:tcPr/>
                </a:tc>
              </a:tr>
              <a:tr h="370840">
                <a:tc>
                  <a:txBody>
                    <a:bodyPr/>
                    <a:lstStyle/>
                    <a:p>
                      <a:r>
                        <a:rPr lang="en-US" sz="2400" dirty="0" smtClean="0"/>
                        <a:t>Mycobacterium</a:t>
                      </a:r>
                      <a:r>
                        <a:rPr lang="en-US" sz="2400" baseline="0" dirty="0" smtClean="0"/>
                        <a:t> </a:t>
                      </a:r>
                      <a:r>
                        <a:rPr lang="en-US" sz="2400" baseline="0" dirty="0" err="1" smtClean="0"/>
                        <a:t>avium</a:t>
                      </a:r>
                      <a:r>
                        <a:rPr lang="en-US" sz="2400" baseline="0" dirty="0" smtClean="0"/>
                        <a:t> complex (MAC)</a:t>
                      </a:r>
                      <a:endParaRPr lang="en-US" sz="2400" dirty="0"/>
                    </a:p>
                  </a:txBody>
                  <a:tcPr/>
                </a:tc>
                <a:tc>
                  <a:txBody>
                    <a:bodyPr/>
                    <a:lstStyle/>
                    <a:p>
                      <a:pPr algn="ctr"/>
                      <a:r>
                        <a:rPr lang="en-US" sz="2400" baseline="0" dirty="0" smtClean="0"/>
                        <a:t>78 (54%)</a:t>
                      </a:r>
                      <a:endParaRPr lang="en-US" sz="2400" dirty="0"/>
                    </a:p>
                  </a:txBody>
                  <a:tcPr>
                    <a:lnB w="38100" cap="flat" cmpd="sng" algn="ctr">
                      <a:solidFill>
                        <a:srgbClr val="FF0000"/>
                      </a:solidFill>
                      <a:prstDash val="solid"/>
                      <a:round/>
                      <a:headEnd type="none" w="med" len="med"/>
                      <a:tailEnd type="none" w="med" len="med"/>
                    </a:lnB>
                  </a:tcPr>
                </a:tc>
              </a:tr>
              <a:tr h="370840">
                <a:tc>
                  <a:txBody>
                    <a:bodyPr/>
                    <a:lstStyle/>
                    <a:p>
                      <a:r>
                        <a:rPr lang="en-US" sz="2400" dirty="0" smtClean="0"/>
                        <a:t>Had a surgical </a:t>
                      </a:r>
                      <a:r>
                        <a:rPr lang="en-US" sz="2400" baseline="0" dirty="0" smtClean="0"/>
                        <a:t>procedure</a:t>
                      </a:r>
                      <a:r>
                        <a:rPr lang="en-US" sz="2400" baseline="30000" dirty="0" smtClean="0"/>
                        <a:t>1</a:t>
                      </a:r>
                      <a:endParaRPr lang="en-US" sz="2400" dirty="0"/>
                    </a:p>
                  </a:txBody>
                  <a:tcPr>
                    <a:lnR w="38100" cap="flat" cmpd="sng" algn="ctr">
                      <a:solidFill>
                        <a:srgbClr val="FF0000"/>
                      </a:solidFill>
                      <a:prstDash val="solid"/>
                      <a:round/>
                      <a:headEnd type="none" w="med" len="med"/>
                      <a:tailEnd type="none" w="med" len="med"/>
                    </a:lnR>
                  </a:tcPr>
                </a:tc>
                <a:tc>
                  <a:txBody>
                    <a:bodyPr/>
                    <a:lstStyle/>
                    <a:p>
                      <a:pPr algn="ctr"/>
                      <a:r>
                        <a:rPr lang="en-US" sz="2400" dirty="0" smtClean="0"/>
                        <a:t>48 (33%)</a:t>
                      </a:r>
                      <a:endParaRPr lang="en-US" sz="2400"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bl>
          </a:graphicData>
        </a:graphic>
      </p:graphicFrame>
      <p:sp>
        <p:nvSpPr>
          <p:cNvPr id="5" name="TextBox 4"/>
          <p:cNvSpPr txBox="1"/>
          <p:nvPr/>
        </p:nvSpPr>
        <p:spPr>
          <a:xfrm>
            <a:off x="457199" y="5792688"/>
            <a:ext cx="4496744" cy="307777"/>
          </a:xfrm>
          <a:prstGeom prst="rect">
            <a:avLst/>
          </a:prstGeom>
          <a:noFill/>
        </p:spPr>
        <p:txBody>
          <a:bodyPr wrap="none" rtlCol="0">
            <a:spAutoFit/>
          </a:bodyPr>
          <a:lstStyle/>
          <a:p>
            <a:r>
              <a:rPr lang="en-US" sz="1400" baseline="30000" dirty="0" smtClean="0"/>
              <a:t>1</a:t>
            </a:r>
            <a:r>
              <a:rPr lang="en-US" sz="1400" dirty="0" smtClean="0"/>
              <a:t>Between 30 days and 3.5 years prior to NTM+ culture</a:t>
            </a:r>
            <a:endParaRPr lang="en-US" sz="1400" dirty="0"/>
          </a:p>
        </p:txBody>
      </p:sp>
      <p:sp>
        <p:nvSpPr>
          <p:cNvPr id="3" name="Slide Number Placeholder 2"/>
          <p:cNvSpPr>
            <a:spLocks noGrp="1"/>
          </p:cNvSpPr>
          <p:nvPr>
            <p:ph type="sldNum" sz="quarter" idx="12"/>
          </p:nvPr>
        </p:nvSpPr>
        <p:spPr/>
        <p:txBody>
          <a:bodyPr/>
          <a:lstStyle/>
          <a:p>
            <a:fld id="{0D81DFDE-2423-0349-A865-C78464D2C37E}" type="slidenum">
              <a:rPr lang="en-US" smtClean="0"/>
              <a:pPr/>
              <a:t>8</a:t>
            </a:fld>
            <a:endParaRPr lang="en-US"/>
          </a:p>
        </p:txBody>
      </p:sp>
    </p:spTree>
    <p:extLst>
      <p:ext uri="{BB962C8B-B14F-4D97-AF65-F5344CB8AC3E}">
        <p14:creationId xmlns:p14="http://schemas.microsoft.com/office/powerpoint/2010/main" val="113995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NTM+ Cultures by Surgery </a:t>
            </a:r>
            <a:r>
              <a:rPr lang="en-US" sz="2400" dirty="0"/>
              <a:t>—</a:t>
            </a:r>
            <a:r>
              <a:rPr lang="en-US" sz="2400" dirty="0" smtClean="0"/>
              <a:t> Hospital A, 2010 – 2015</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862988"/>
              </p:ext>
            </p:extLst>
          </p:nvPr>
        </p:nvGraphicFramePr>
        <p:xfrm>
          <a:off x="457200" y="1600200"/>
          <a:ext cx="8229600" cy="3017520"/>
        </p:xfrm>
        <a:graphic>
          <a:graphicData uri="http://schemas.openxmlformats.org/drawingml/2006/table">
            <a:tbl>
              <a:tblPr firstRow="1" bandRow="1">
                <a:tableStyleId>{5C22544A-7EE6-4342-B048-85BDC9FD1C3A}</a:tableStyleId>
              </a:tblPr>
              <a:tblGrid>
                <a:gridCol w="3048000"/>
                <a:gridCol w="1121143"/>
                <a:gridCol w="1943601"/>
                <a:gridCol w="2116856"/>
              </a:tblGrid>
              <a:tr h="370840">
                <a:tc>
                  <a:txBody>
                    <a:bodyPr/>
                    <a:lstStyle/>
                    <a:p>
                      <a:pPr algn="ctr"/>
                      <a:r>
                        <a:rPr lang="en-US" sz="2400" dirty="0" smtClean="0"/>
                        <a:t>Surgery</a:t>
                      </a:r>
                      <a:r>
                        <a:rPr lang="en-US" sz="2400" baseline="0" dirty="0" smtClean="0"/>
                        <a:t> Type</a:t>
                      </a:r>
                      <a:endParaRPr lang="en-US" sz="2400" dirty="0"/>
                    </a:p>
                  </a:txBody>
                  <a:tcPr anchor="b"/>
                </a:tc>
                <a:tc>
                  <a:txBody>
                    <a:bodyPr/>
                    <a:lstStyle/>
                    <a:p>
                      <a:pPr algn="ctr"/>
                      <a:r>
                        <a:rPr lang="en-US" sz="2400" dirty="0" smtClean="0"/>
                        <a:t>Total</a:t>
                      </a:r>
                      <a:endParaRPr lang="en-US" sz="2400" dirty="0"/>
                    </a:p>
                  </a:txBody>
                  <a:tcPr anchor="b"/>
                </a:tc>
                <a:tc>
                  <a:txBody>
                    <a:bodyPr/>
                    <a:lstStyle/>
                    <a:p>
                      <a:pPr algn="ctr"/>
                      <a:r>
                        <a:rPr lang="en-US" sz="2400" dirty="0" smtClean="0"/>
                        <a:t>Number of NTM +</a:t>
                      </a:r>
                      <a:r>
                        <a:rPr lang="en-US" sz="2400" baseline="0" dirty="0" smtClean="0"/>
                        <a:t> </a:t>
                      </a:r>
                      <a:r>
                        <a:rPr lang="en-US" sz="2400" dirty="0" smtClean="0"/>
                        <a:t>Patients</a:t>
                      </a:r>
                    </a:p>
                  </a:txBody>
                  <a:tcPr anchor="b"/>
                </a:tc>
                <a:tc>
                  <a:txBody>
                    <a:bodyPr/>
                    <a:lstStyle/>
                    <a:p>
                      <a:pPr algn="ctr"/>
                      <a:r>
                        <a:rPr lang="en-US" sz="2400" dirty="0" smtClean="0"/>
                        <a:t>Rate </a:t>
                      </a:r>
                      <a:r>
                        <a:rPr lang="en-US" sz="2400" baseline="0" dirty="0" smtClean="0"/>
                        <a:t>per 10,000 surgeries</a:t>
                      </a:r>
                      <a:endParaRPr lang="en-US" sz="2400" dirty="0"/>
                    </a:p>
                  </a:txBody>
                  <a:tcPr anchor="b"/>
                </a:tc>
              </a:tr>
              <a:tr h="370840">
                <a:tc>
                  <a:txBody>
                    <a:bodyPr/>
                    <a:lstStyle/>
                    <a:p>
                      <a:r>
                        <a:rPr lang="en-US" sz="2400" dirty="0" smtClean="0"/>
                        <a:t>All surgeries</a:t>
                      </a:r>
                      <a:endParaRPr lang="en-US" sz="2400" dirty="0"/>
                    </a:p>
                  </a:txBody>
                  <a:tcPr/>
                </a:tc>
                <a:tc>
                  <a:txBody>
                    <a:bodyPr/>
                    <a:lstStyle/>
                    <a:p>
                      <a:pPr algn="r"/>
                      <a:r>
                        <a:rPr lang="en-US" sz="2400" dirty="0" smtClean="0"/>
                        <a:t>99,485</a:t>
                      </a:r>
                      <a:endParaRPr lang="en-US" sz="2400" dirty="0"/>
                    </a:p>
                  </a:txBody>
                  <a:tcPr/>
                </a:tc>
                <a:tc>
                  <a:txBody>
                    <a:bodyPr/>
                    <a:lstStyle/>
                    <a:p>
                      <a:pPr algn="ctr"/>
                      <a:r>
                        <a:rPr lang="en-US" sz="2400" dirty="0" smtClean="0"/>
                        <a:t>48</a:t>
                      </a:r>
                      <a:endParaRPr lang="en-US" sz="2400" dirty="0"/>
                    </a:p>
                  </a:txBody>
                  <a:tcPr/>
                </a:tc>
                <a:tc>
                  <a:txBody>
                    <a:bodyPr/>
                    <a:lstStyle/>
                    <a:p>
                      <a:pPr algn="ctr"/>
                      <a:r>
                        <a:rPr lang="en-US" sz="2400" dirty="0" smtClean="0"/>
                        <a:t>5</a:t>
                      </a:r>
                      <a:endParaRPr lang="en-US" sz="2400" dirty="0"/>
                    </a:p>
                  </a:txBody>
                  <a:tcPr>
                    <a:lnB w="38100" cap="flat" cmpd="sng" algn="ctr">
                      <a:solidFill>
                        <a:srgbClr val="FF0000"/>
                      </a:solidFill>
                      <a:prstDash val="solid"/>
                      <a:round/>
                      <a:headEnd type="none" w="med" len="med"/>
                      <a:tailEnd type="none" w="med" len="med"/>
                    </a:lnB>
                  </a:tcPr>
                </a:tc>
              </a:tr>
              <a:tr h="370840">
                <a:tc>
                  <a:txBody>
                    <a:bodyPr/>
                    <a:lstStyle/>
                    <a:p>
                      <a:pPr lvl="1"/>
                      <a:r>
                        <a:rPr lang="en-US" sz="2400" dirty="0" smtClean="0"/>
                        <a:t>Cardiothoracic</a:t>
                      </a:r>
                      <a:endParaRPr lang="en-US" sz="2400" dirty="0"/>
                    </a:p>
                  </a:txBody>
                  <a:tcPr/>
                </a:tc>
                <a:tc>
                  <a:txBody>
                    <a:bodyPr/>
                    <a:lstStyle/>
                    <a:p>
                      <a:pPr algn="r"/>
                      <a:r>
                        <a:rPr lang="en-US" sz="2400" dirty="0" smtClean="0"/>
                        <a:t>9,899</a:t>
                      </a:r>
                      <a:endParaRPr lang="en-US" sz="2400" dirty="0"/>
                    </a:p>
                  </a:txBody>
                  <a:tcPr/>
                </a:tc>
                <a:tc>
                  <a:txBody>
                    <a:bodyPr/>
                    <a:lstStyle/>
                    <a:p>
                      <a:pPr algn="ctr"/>
                      <a:r>
                        <a:rPr lang="en-US" sz="2400" dirty="0" smtClean="0"/>
                        <a:t>20</a:t>
                      </a:r>
                      <a:endParaRPr lang="en-US" sz="2400" dirty="0"/>
                    </a:p>
                  </a:txBody>
                  <a:tcPr>
                    <a:lnR w="38100" cap="flat" cmpd="sng" algn="ctr">
                      <a:solidFill>
                        <a:srgbClr val="FF0000"/>
                      </a:solidFill>
                      <a:prstDash val="solid"/>
                      <a:round/>
                      <a:headEnd type="none" w="med" len="med"/>
                      <a:tailEnd type="none" w="med" len="med"/>
                    </a:lnR>
                  </a:tcPr>
                </a:tc>
                <a:tc>
                  <a:txBody>
                    <a:bodyPr/>
                    <a:lstStyle/>
                    <a:p>
                      <a:pPr algn="ctr"/>
                      <a:r>
                        <a:rPr lang="en-US" sz="2400" dirty="0" smtClean="0"/>
                        <a:t>20</a:t>
                      </a:r>
                      <a:endParaRPr lang="en-US" sz="2400"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370840">
                <a:tc>
                  <a:txBody>
                    <a:bodyPr/>
                    <a:lstStyle/>
                    <a:p>
                      <a:pPr lvl="1"/>
                      <a:r>
                        <a:rPr lang="en-US" sz="2400" dirty="0" smtClean="0"/>
                        <a:t>General surgery</a:t>
                      </a:r>
                      <a:endParaRPr lang="en-US" sz="2400" dirty="0"/>
                    </a:p>
                  </a:txBody>
                  <a:tcPr/>
                </a:tc>
                <a:tc>
                  <a:txBody>
                    <a:bodyPr/>
                    <a:lstStyle/>
                    <a:p>
                      <a:pPr algn="r"/>
                      <a:r>
                        <a:rPr lang="en-US" sz="2400" dirty="0" smtClean="0"/>
                        <a:t>24,572</a:t>
                      </a:r>
                      <a:endParaRPr lang="en-US" sz="2400" dirty="0"/>
                    </a:p>
                  </a:txBody>
                  <a:tcPr/>
                </a:tc>
                <a:tc>
                  <a:txBody>
                    <a:bodyPr/>
                    <a:lstStyle/>
                    <a:p>
                      <a:pPr algn="ctr"/>
                      <a:r>
                        <a:rPr lang="en-US" sz="2400" dirty="0" smtClean="0"/>
                        <a:t>19</a:t>
                      </a:r>
                      <a:endParaRPr lang="en-US" sz="2400" dirty="0"/>
                    </a:p>
                  </a:txBody>
                  <a:tcPr/>
                </a:tc>
                <a:tc>
                  <a:txBody>
                    <a:bodyPr/>
                    <a:lstStyle/>
                    <a:p>
                      <a:pPr algn="ctr"/>
                      <a:r>
                        <a:rPr lang="en-US" sz="2400" dirty="0" smtClean="0"/>
                        <a:t>8</a:t>
                      </a:r>
                      <a:endParaRPr lang="en-US" sz="2400" dirty="0"/>
                    </a:p>
                  </a:txBody>
                  <a:tcPr>
                    <a:lnT w="38100" cap="flat" cmpd="sng" algn="ctr">
                      <a:solidFill>
                        <a:srgbClr val="FF0000"/>
                      </a:solidFill>
                      <a:prstDash val="solid"/>
                      <a:round/>
                      <a:headEnd type="none" w="med" len="med"/>
                      <a:tailEnd type="none" w="med" len="med"/>
                    </a:lnT>
                  </a:tcPr>
                </a:tc>
              </a:tr>
              <a:tr h="370840">
                <a:tc>
                  <a:txBody>
                    <a:bodyPr/>
                    <a:lstStyle/>
                    <a:p>
                      <a:pPr lvl="1"/>
                      <a:r>
                        <a:rPr lang="en-US" sz="2400" dirty="0" smtClean="0"/>
                        <a:t>Orthopedic</a:t>
                      </a:r>
                      <a:endParaRPr lang="en-US" sz="2400" dirty="0"/>
                    </a:p>
                  </a:txBody>
                  <a:tcPr/>
                </a:tc>
                <a:tc>
                  <a:txBody>
                    <a:bodyPr/>
                    <a:lstStyle/>
                    <a:p>
                      <a:pPr algn="r"/>
                      <a:r>
                        <a:rPr lang="en-US" sz="2400" dirty="0" smtClean="0"/>
                        <a:t>15,875</a:t>
                      </a:r>
                      <a:endParaRPr lang="en-US" sz="2400" dirty="0"/>
                    </a:p>
                  </a:txBody>
                  <a:tcPr/>
                </a:tc>
                <a:tc>
                  <a:txBody>
                    <a:bodyPr/>
                    <a:lstStyle/>
                    <a:p>
                      <a:pPr algn="ctr"/>
                      <a:r>
                        <a:rPr lang="en-US" sz="2400" dirty="0" smtClean="0"/>
                        <a:t>8</a:t>
                      </a:r>
                      <a:endParaRPr lang="en-US" sz="2400" dirty="0"/>
                    </a:p>
                  </a:txBody>
                  <a:tcPr/>
                </a:tc>
                <a:tc>
                  <a:txBody>
                    <a:bodyPr/>
                    <a:lstStyle/>
                    <a:p>
                      <a:pPr algn="ctr"/>
                      <a:r>
                        <a:rPr lang="en-US" sz="2400" dirty="0" smtClean="0"/>
                        <a:t>5</a:t>
                      </a:r>
                      <a:endParaRPr lang="en-US" sz="2400" dirty="0"/>
                    </a:p>
                  </a:txBody>
                  <a:tcPr/>
                </a:tc>
              </a:tr>
            </a:tbl>
          </a:graphicData>
        </a:graphic>
      </p:graphicFrame>
      <p:sp>
        <p:nvSpPr>
          <p:cNvPr id="5" name="Rectangle 4"/>
          <p:cNvSpPr/>
          <p:nvPr/>
        </p:nvSpPr>
        <p:spPr>
          <a:xfrm>
            <a:off x="457200" y="5334000"/>
            <a:ext cx="8229600" cy="923330"/>
          </a:xfrm>
          <a:prstGeom prst="rect">
            <a:avLst/>
          </a:prstGeom>
        </p:spPr>
        <p:txBody>
          <a:bodyPr wrap="square">
            <a:spAutoFit/>
          </a:bodyPr>
          <a:lstStyle/>
          <a:p>
            <a:r>
              <a:rPr lang="en-US" dirty="0" smtClean="0">
                <a:latin typeface="Calibri" charset="0"/>
              </a:rPr>
              <a:t>The table includes the three most frequently performed surgery categories.</a:t>
            </a:r>
          </a:p>
          <a:p>
            <a:r>
              <a:rPr lang="en-US" dirty="0" smtClean="0">
                <a:latin typeface="Calibri" charset="0"/>
              </a:rPr>
              <a:t>The categories are not mutually exclusive (e.g., one patient could have multiple surgeries).</a:t>
            </a:r>
            <a:endParaRPr lang="en-US" dirty="0"/>
          </a:p>
        </p:txBody>
      </p:sp>
      <p:sp>
        <p:nvSpPr>
          <p:cNvPr id="3" name="Slide Number Placeholder 2"/>
          <p:cNvSpPr>
            <a:spLocks noGrp="1"/>
          </p:cNvSpPr>
          <p:nvPr>
            <p:ph type="sldNum" sz="quarter" idx="12"/>
          </p:nvPr>
        </p:nvSpPr>
        <p:spPr/>
        <p:txBody>
          <a:bodyPr/>
          <a:lstStyle/>
          <a:p>
            <a:fld id="{0D81DFDE-2423-0349-A865-C78464D2C37E}" type="slidenum">
              <a:rPr lang="en-US" smtClean="0"/>
              <a:pPr/>
              <a:t>9</a:t>
            </a:fld>
            <a:endParaRPr lang="en-US"/>
          </a:p>
        </p:txBody>
      </p:sp>
    </p:spTree>
    <p:extLst>
      <p:ext uri="{BB962C8B-B14F-4D97-AF65-F5344CB8AC3E}">
        <p14:creationId xmlns:p14="http://schemas.microsoft.com/office/powerpoint/2010/main" val="2097527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PADOH-Jeff_Miller_20160130">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CEH_ATSDR_combined">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PADOH-Jeff_Miller_20160130</Template>
  <TotalTime>7730</TotalTime>
  <Words>4809</Words>
  <Application>Microsoft Office PowerPoint</Application>
  <PresentationFormat>On-screen Show (4:3)</PresentationFormat>
  <Paragraphs>1821</Paragraphs>
  <Slides>71</Slides>
  <Notes>59</Notes>
  <HiddenSlides>0</HiddenSlides>
  <MMClips>0</MMClips>
  <ScaleCrop>false</ScaleCrop>
  <HeadingPairs>
    <vt:vector size="4" baseType="variant">
      <vt:variant>
        <vt:lpstr>Theme</vt:lpstr>
      </vt:variant>
      <vt:variant>
        <vt:i4>2</vt:i4>
      </vt:variant>
      <vt:variant>
        <vt:lpstr>Slide Titles</vt:lpstr>
      </vt:variant>
      <vt:variant>
        <vt:i4>71</vt:i4>
      </vt:variant>
    </vt:vector>
  </HeadingPairs>
  <TitlesOfParts>
    <vt:vector size="73" baseType="lpstr">
      <vt:lpstr>PADOH-Jeff_Miller_20160130</vt:lpstr>
      <vt:lpstr>NCEH_ATSDR_combined</vt:lpstr>
      <vt:lpstr>Click to add title</vt:lpstr>
      <vt:lpstr>Important Notes Before Proceeding</vt:lpstr>
      <vt:lpstr>Objectives</vt:lpstr>
      <vt:lpstr>Initial Notification</vt:lpstr>
      <vt:lpstr>Investigation Objectives</vt:lpstr>
      <vt:lpstr>Investigation Methods</vt:lpstr>
      <vt:lpstr>Comparison of Instructions for Use (IFU) for One HCU</vt:lpstr>
      <vt:lpstr>NTM+ Patients (N = 144) — Hospital A, 2010 – 2015</vt:lpstr>
      <vt:lpstr>NTM+ Cultures by Surgery — Hospital A, 2010 – 2015</vt:lpstr>
      <vt:lpstr>Case Control Study at Hospital A</vt:lpstr>
      <vt:lpstr>History of Surgery Among Enrolled Patients</vt:lpstr>
      <vt:lpstr>Demographics of Enrolled Patients</vt:lpstr>
      <vt:lpstr>Clinical Case Characteristics (n = 10)</vt:lpstr>
      <vt:lpstr>Clinical Case Characteristics (n = 10)</vt:lpstr>
      <vt:lpstr>Clinical Case Characteristics (n = 10)</vt:lpstr>
      <vt:lpstr>Clinical Case Characteristics (n = 10)</vt:lpstr>
      <vt:lpstr>Clinical Case Characteristics (n = 10)</vt:lpstr>
      <vt:lpstr>Clinical Case Characteristics (n = 10)</vt:lpstr>
      <vt:lpstr>Clinical Case Characteristics (n = 10)</vt:lpstr>
      <vt:lpstr>Time between surgery and NTM+ Culture</vt:lpstr>
      <vt:lpstr>Surgery Type and Odds of NTM Infection</vt:lpstr>
      <vt:lpstr>Surgery Characteristics and Odds of NTM Infection</vt:lpstr>
      <vt:lpstr>Exposure to HCU and On-Pump Time</vt:lpstr>
      <vt:lpstr>Duration of Exposure and Odds of NTM Infection</vt:lpstr>
      <vt:lpstr>Duration of Exposure and Odds of NTM Infection</vt:lpstr>
      <vt:lpstr>Duration of Exposure and Odds of NTM Infection</vt:lpstr>
      <vt:lpstr>Duration of Exposure and Odds of NTM Infection</vt:lpstr>
      <vt:lpstr>Duration of Exposure and Odds of NTM Infection</vt:lpstr>
      <vt:lpstr>Post-Operative Exposures</vt:lpstr>
      <vt:lpstr>Operating Room Schematic</vt:lpstr>
      <vt:lpstr>Water Samples</vt:lpstr>
      <vt:lpstr>HCU Reservoir Swab</vt:lpstr>
      <vt:lpstr>Large Volume Air Sampling</vt:lpstr>
      <vt:lpstr>Available Isolates</vt:lpstr>
      <vt:lpstr>Available Isolates</vt:lpstr>
      <vt:lpstr>Simulated Procedure Air Sampling Results</vt:lpstr>
      <vt:lpstr>HCU Internal Water Pathway</vt:lpstr>
      <vt:lpstr>Water Pathway Laboratory Results</vt:lpstr>
      <vt:lpstr>Water Pathway Laboratory Results</vt:lpstr>
      <vt:lpstr>Water Pathway Laboratory Results</vt:lpstr>
      <vt:lpstr>Isolate Fingerprinting — Highly Related PFGE Patterns</vt:lpstr>
      <vt:lpstr>Limitations</vt:lpstr>
      <vt:lpstr>Investigation Summary</vt:lpstr>
      <vt:lpstr>Increasing Awareness: Prevention and Case Finding</vt:lpstr>
      <vt:lpstr>Turbid Water</vt:lpstr>
      <vt:lpstr>Secondary Overflow Tube</vt:lpstr>
      <vt:lpstr>Drain Tube and Plug</vt:lpstr>
      <vt:lpstr>Many Hard to Clean Connections</vt:lpstr>
      <vt:lpstr>Filling HCUs and Point-of-Use Filters</vt:lpstr>
      <vt:lpstr>Active Cooling</vt:lpstr>
      <vt:lpstr>Ice Bath</vt:lpstr>
      <vt:lpstr>How is ice made? Where is it used? Is the water filtered?</vt:lpstr>
      <vt:lpstr>Detailed Guidance to Facilities Issued through PA HAN</vt:lpstr>
      <vt:lpstr>Minimize Risk but Don’t Delay Surgery</vt:lpstr>
      <vt:lpstr>Comprehensive Approach</vt:lpstr>
      <vt:lpstr>Assessment</vt:lpstr>
      <vt:lpstr>Administrative Controls</vt:lpstr>
      <vt:lpstr>Elimination, Process and Engineering Controls</vt:lpstr>
      <vt:lpstr>Bacteriologic Surveillance</vt:lpstr>
      <vt:lpstr>Patient Surveillance</vt:lpstr>
      <vt:lpstr>PADOH Interim Surveillance Case Definition Summary</vt:lpstr>
      <vt:lpstr>Reporting and Taking Machines Out-of-Service</vt:lpstr>
      <vt:lpstr>Impact — Additional HCU Investigations</vt:lpstr>
      <vt:lpstr>Impact — Patients</vt:lpstr>
      <vt:lpstr>Notification of Patients in PA</vt:lpstr>
      <vt:lpstr>Patient Notification: Clinical Challenges</vt:lpstr>
      <vt:lpstr>Improving Guidance for Facilities — HCU</vt:lpstr>
      <vt:lpstr>Improving Guidance for Public Health and Providers</vt:lpstr>
      <vt:lpstr>Conclusions</vt:lpstr>
      <vt:lpstr>Thank You!</vt:lpstr>
      <vt:lpstr>Questions</vt:lpstr>
    </vt:vector>
  </TitlesOfParts>
  <Company>Pennsylvania Department of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c-jeffmil</dc:creator>
  <cp:lastModifiedBy>Washington, Evella</cp:lastModifiedBy>
  <cp:revision>361</cp:revision>
  <cp:lastPrinted>2016-06-01T22:01:24Z</cp:lastPrinted>
  <dcterms:created xsi:type="dcterms:W3CDTF">2016-01-30T18:20:49Z</dcterms:created>
  <dcterms:modified xsi:type="dcterms:W3CDTF">2016-06-01T22:44:52Z</dcterms:modified>
</cp:coreProperties>
</file>