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handoutMasterIdLst>
    <p:handoutMasterId r:id="rId26"/>
  </p:handoutMasterIdLst>
  <p:sldIdLst>
    <p:sldId id="256" r:id="rId2"/>
    <p:sldId id="295" r:id="rId3"/>
    <p:sldId id="283" r:id="rId4"/>
    <p:sldId id="297" r:id="rId5"/>
    <p:sldId id="301" r:id="rId6"/>
    <p:sldId id="258" r:id="rId7"/>
    <p:sldId id="268" r:id="rId8"/>
    <p:sldId id="284" r:id="rId9"/>
    <p:sldId id="286" r:id="rId10"/>
    <p:sldId id="292" r:id="rId11"/>
    <p:sldId id="293" r:id="rId12"/>
    <p:sldId id="289" r:id="rId13"/>
    <p:sldId id="274" r:id="rId14"/>
    <p:sldId id="275" r:id="rId15"/>
    <p:sldId id="276" r:id="rId16"/>
    <p:sldId id="277" r:id="rId17"/>
    <p:sldId id="298" r:id="rId18"/>
    <p:sldId id="280" r:id="rId19"/>
    <p:sldId id="291" r:id="rId20"/>
    <p:sldId id="302" r:id="rId21"/>
    <p:sldId id="296" r:id="rId22"/>
    <p:sldId id="299" r:id="rId23"/>
    <p:sldId id="294" r:id="rId24"/>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085" autoAdjust="0"/>
    <p:restoredTop sz="94614" autoAdjust="0"/>
  </p:normalViewPr>
  <p:slideViewPr>
    <p:cSldViewPr>
      <p:cViewPr varScale="1">
        <p:scale>
          <a:sx n="79" d="100"/>
          <a:sy n="79" d="100"/>
        </p:scale>
        <p:origin x="-8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49E1D21-B422-4119-B6F3-5055F2F7BEC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1843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1843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05CD21AA-083D-4C33-B08D-A7CA44FB1D3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1EDE40-8C13-4230-A914-550D6B0D61BE}" type="slidenum">
              <a:rPr lang="en-US"/>
              <a:pPr/>
              <a:t>5</a:t>
            </a:fld>
            <a:endParaRPr lang="en-US"/>
          </a:p>
        </p:txBody>
      </p:sp>
      <p:sp>
        <p:nvSpPr>
          <p:cNvPr id="844802" name="Rectangle 2"/>
          <p:cNvSpPr>
            <a:spLocks noRot="1" noChangeArrowheads="1" noTextEdit="1"/>
          </p:cNvSpPr>
          <p:nvPr>
            <p:ph type="sldImg"/>
          </p:nvPr>
        </p:nvSpPr>
        <p:spPr>
          <a:ln/>
        </p:spPr>
      </p:sp>
      <p:sp>
        <p:nvSpPr>
          <p:cNvPr id="844803" name="Rectangle 3"/>
          <p:cNvSpPr>
            <a:spLocks noGrp="1" noChangeArrowheads="1"/>
          </p:cNvSpPr>
          <p:nvPr>
            <p:ph type="body" idx="1"/>
          </p:nvPr>
        </p:nvSpPr>
        <p:spPr>
          <a:xfrm>
            <a:off x="686115" y="4416430"/>
            <a:ext cx="5485772" cy="4183060"/>
          </a:xfrm>
        </p:spPr>
        <p:txBody>
          <a:bodyPr/>
          <a:lstStyle/>
          <a:p>
            <a:r>
              <a:rPr lang="en-US" sz="1400" u="sng" dirty="0"/>
              <a:t>INDUSTRY GUIDANCE</a:t>
            </a:r>
            <a:r>
              <a:rPr lang="en-US" sz="1400" dirty="0"/>
              <a:t>:  FDA issued food defense preventive measures guidance for (1) Importers and Filers, (2) Retail Food Stores and Food Service Establishments,  (3) Cosmetic Processors and Transporters, (4) Dairy Farms and Milk Processors and Transporters, and (5) Food Producers, Processors and Transporters.  Self Assessment checklists were added as an appendix to each guidance document in 2009.</a:t>
            </a:r>
          </a:p>
          <a:p>
            <a:endParaRPr lang="en-US" sz="1400" dirty="0"/>
          </a:p>
          <a:p>
            <a:r>
              <a:rPr lang="en-US" sz="1400" u="sng" dirty="0"/>
              <a:t>TRAINING PROGRAMS</a:t>
            </a:r>
            <a:r>
              <a:rPr lang="en-US" sz="1400" dirty="0"/>
              <a:t>:  FDA has put forth 2 food defense training programs:  (1) ALERT – targeting food industry management; and (2) Employees FIRST – targeting front-line food industry workers.  These programs include web-based modules and downloadable training materials and are available in multiple languages.</a:t>
            </a:r>
          </a:p>
          <a:p>
            <a:endParaRPr lang="en-US" sz="1400" dirty="0"/>
          </a:p>
          <a:p>
            <a:r>
              <a:rPr lang="en-US" sz="1400" u="sng" dirty="0"/>
              <a:t>CARVER+Shock</a:t>
            </a:r>
            <a:r>
              <a:rPr lang="en-US" sz="1400" dirty="0"/>
              <a:t>:  FDA, in collaboration with USDA, has developed a vulnerability assessment software based on the CARVER+Shock method.  A streamlined second generation version of the software was released in 2009.</a:t>
            </a:r>
          </a:p>
          <a:p>
            <a:endParaRPr lang="en-US" sz="1400" dirty="0"/>
          </a:p>
          <a:p>
            <a:r>
              <a:rPr lang="en-US" sz="1400" u="sng" dirty="0"/>
              <a:t>COMING SOON</a:t>
            </a:r>
            <a:r>
              <a:rPr lang="en-US" sz="1400" dirty="0"/>
              <a:t>:  Currently FDA is working to complete the development of 2 new food defense tools:  (1) a mitigations database – a web-based tool that will allow the user to search for a specific unit operation within the food production system to find a list of potential preventive measures.  The mitigations are provided in 3 tiers:  initial, moderate and comprehensive; and (2) FREE-B, the Food Related Emergency Exercise Boxed Set containing ready-to-go table top exercises designed to facilitate response to food safety and defense events. </a:t>
            </a:r>
          </a:p>
          <a:p>
            <a:endParaRPr lang="en-US" sz="1400" dirty="0"/>
          </a:p>
          <a:p>
            <a:r>
              <a:rPr lang="en-US" sz="1400" b="1" dirty="0"/>
              <a:t>These tools are all available free of charge and downloadable at www.fda.gov/food/fooddefense</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HHS Logo"/>
          <p:cNvPicPr>
            <a:picLocks noChangeAspect="1" noChangeArrowheads="1"/>
          </p:cNvPicPr>
          <p:nvPr/>
        </p:nvPicPr>
        <p:blipFill>
          <a:blip r:embed="rId2">
            <a:clrChange>
              <a:clrFrom>
                <a:srgbClr val="FFFFFF"/>
              </a:clrFrom>
              <a:clrTo>
                <a:srgbClr val="FFFFFF">
                  <a:alpha val="0"/>
                </a:srgbClr>
              </a:clrTo>
            </a:clrChange>
            <a:lum bright="100000"/>
          </a:blip>
          <a:srcRect/>
          <a:stretch>
            <a:fillRect/>
          </a:stretch>
        </p:blipFill>
        <p:spPr bwMode="auto">
          <a:xfrm>
            <a:off x="152400" y="5880100"/>
            <a:ext cx="1143000" cy="858838"/>
          </a:xfrm>
          <a:prstGeom prst="rect">
            <a:avLst/>
          </a:prstGeom>
          <a:noFill/>
          <a:ln w="9525">
            <a:noFill/>
            <a:miter lim="800000"/>
            <a:headEnd/>
            <a:tailEnd/>
          </a:ln>
        </p:spPr>
      </p:pic>
      <p:pic>
        <p:nvPicPr>
          <p:cNvPr id="5" name="Picture 8" descr="cfsansm"/>
          <p:cNvPicPr>
            <a:picLocks noChangeAspect="1" noChangeArrowheads="1"/>
          </p:cNvPicPr>
          <p:nvPr/>
        </p:nvPicPr>
        <p:blipFill>
          <a:blip r:embed="rId3"/>
          <a:srcRect/>
          <a:stretch>
            <a:fillRect/>
          </a:stretch>
        </p:blipFill>
        <p:spPr bwMode="auto">
          <a:xfrm>
            <a:off x="7843838" y="6111875"/>
            <a:ext cx="1143000" cy="609600"/>
          </a:xfrm>
          <a:prstGeom prst="rect">
            <a:avLst/>
          </a:prstGeom>
          <a:noFill/>
          <a:ln w="9525">
            <a:noFill/>
            <a:miter lim="800000"/>
            <a:headEnd/>
            <a:tailEnd/>
          </a:ln>
        </p:spPr>
      </p:pic>
      <p:sp>
        <p:nvSpPr>
          <p:cNvPr id="26626" name="Rectangle 2"/>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26627" name="Rectangle 3"/>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6" name="Rectangle 4"/>
          <p:cNvSpPr>
            <a:spLocks noGrp="1" noChangeArrowheads="1"/>
          </p:cNvSpPr>
          <p:nvPr>
            <p:ph type="dt" sz="half" idx="10"/>
          </p:nvPr>
        </p:nvSpPr>
        <p:spPr>
          <a:xfrm>
            <a:off x="3359150" y="6343650"/>
            <a:ext cx="1905000" cy="457200"/>
          </a:xfrm>
        </p:spPr>
        <p:txBody>
          <a:bodyPr/>
          <a:lstStyle>
            <a:lvl1pPr>
              <a:defRPr/>
            </a:lvl1pPr>
          </a:lstStyle>
          <a:p>
            <a:pPr>
              <a:defRPr/>
            </a:pPr>
            <a:endParaRPr lang="es-MX"/>
          </a:p>
        </p:txBody>
      </p:sp>
      <p:sp>
        <p:nvSpPr>
          <p:cNvPr id="7" name="Rectangle 5"/>
          <p:cNvSpPr>
            <a:spLocks noGrp="1" noChangeArrowheads="1"/>
          </p:cNvSpPr>
          <p:nvPr>
            <p:ph type="ftr" sz="quarter" idx="11"/>
          </p:nvPr>
        </p:nvSpPr>
        <p:spPr>
          <a:xfrm>
            <a:off x="6019800" y="6343650"/>
            <a:ext cx="2895600" cy="457200"/>
          </a:xfrm>
        </p:spPr>
        <p:txBody>
          <a:bodyPr/>
          <a:lstStyle>
            <a:lvl1pPr>
              <a:defRPr/>
            </a:lvl1pPr>
          </a:lstStyle>
          <a:p>
            <a:pPr>
              <a:defRPr/>
            </a:pPr>
            <a:endParaRPr lang="en-US"/>
          </a:p>
        </p:txBody>
      </p:sp>
      <p:sp>
        <p:nvSpPr>
          <p:cNvPr id="8" name="Rectangle 6"/>
          <p:cNvSpPr>
            <a:spLocks noGrp="1" noChangeArrowheads="1"/>
          </p:cNvSpPr>
          <p:nvPr>
            <p:ph type="sldNum" sz="quarter" idx="12"/>
          </p:nvPr>
        </p:nvSpPr>
        <p:spPr>
          <a:xfrm>
            <a:off x="125413" y="6361113"/>
            <a:ext cx="1905000" cy="457200"/>
          </a:xfrm>
        </p:spPr>
        <p:txBody>
          <a:bodyPr/>
          <a:lstStyle>
            <a:lvl1pPr>
              <a:defRPr/>
            </a:lvl1pPr>
          </a:lstStyle>
          <a:p>
            <a:pPr>
              <a:defRPr/>
            </a:pPr>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2DA57D-5697-46D0-AB20-53548A20FFA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2925" y="457200"/>
            <a:ext cx="2203450" cy="5427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0988" y="457200"/>
            <a:ext cx="6459537" cy="5427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B78D59-24F4-4E42-A9FF-60B7DBCD855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s-MX"/>
          </a:p>
        </p:txBody>
      </p:sp>
      <p:sp>
        <p:nvSpPr>
          <p:cNvPr id="5" name="Footer Placeholder 4"/>
          <p:cNvSpPr>
            <a:spLocks noGrp="1"/>
          </p:cNvSpPr>
          <p:nvPr>
            <p:ph type="ftr" sz="quarter" idx="11"/>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2ACFE0-0351-4EC8-A38E-97CC0CC7C5A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0988" y="1770063"/>
            <a:ext cx="4330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4088" y="1770063"/>
            <a:ext cx="43322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869148-7F78-4152-A948-B95060A6905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s-MX"/>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1F0A401-7C33-4CE0-B2A1-A2BEA04EF29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s-MX"/>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58C0926-64FE-44E1-AC8D-9218A99843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MX"/>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1FF844D-5696-4F52-9FC2-12F33C3DBA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F05102-56AE-47D0-AD6C-E25AB1ECAC2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0B4CC7-410D-426B-AC54-E82D752C54D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457200"/>
            <a:ext cx="7683500" cy="762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280988" y="1770063"/>
            <a:ext cx="8815387"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4" name="Rectangle 4"/>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defRPr>
            </a:lvl1pPr>
          </a:lstStyle>
          <a:p>
            <a:pPr>
              <a:defRPr/>
            </a:pPr>
            <a:endParaRPr lang="es-MX"/>
          </a:p>
        </p:txBody>
      </p:sp>
      <p:sp>
        <p:nvSpPr>
          <p:cNvPr id="25605" name="Rectangle 5"/>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dirty="0">
                <a:latin typeface="Arial" charset="0"/>
              </a:defRPr>
            </a:lvl1pPr>
          </a:lstStyle>
          <a:p>
            <a:pPr>
              <a:defRPr/>
            </a:pPr>
            <a:endParaRPr lang="en-US"/>
          </a:p>
        </p:txBody>
      </p:sp>
      <p:sp>
        <p:nvSpPr>
          <p:cNvPr id="25606" name="Rectangle 6"/>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a:latin typeface="Arial" charset="0"/>
              </a:defRPr>
            </a:lvl1pPr>
          </a:lstStyle>
          <a:p>
            <a:pPr>
              <a:defRPr/>
            </a:pPr>
            <a:fld id="{3FD6492A-8C10-4D6C-97EC-5CFD13DA1B89}" type="slidenum">
              <a:rPr lang="en-US"/>
              <a:pPr>
                <a:defRPr/>
              </a:pPr>
              <a:t>‹#›</a:t>
            </a:fld>
            <a:endParaRPr lang="en-US"/>
          </a:p>
        </p:txBody>
      </p:sp>
      <p:pic>
        <p:nvPicPr>
          <p:cNvPr id="1031" name="Picture 7" descr="HHS Logo"/>
          <p:cNvPicPr>
            <a:picLocks noChangeAspect="1" noChangeArrowheads="1"/>
          </p:cNvPicPr>
          <p:nvPr/>
        </p:nvPicPr>
        <p:blipFill>
          <a:blip r:embed="rId13">
            <a:clrChange>
              <a:clrFrom>
                <a:srgbClr val="FFFFFF"/>
              </a:clrFrom>
              <a:clrTo>
                <a:srgbClr val="FFFFFF">
                  <a:alpha val="0"/>
                </a:srgbClr>
              </a:clrTo>
            </a:clrChange>
            <a:lum bright="100000"/>
          </a:blip>
          <a:srcRect/>
          <a:stretch>
            <a:fillRect/>
          </a:stretch>
        </p:blipFill>
        <p:spPr bwMode="auto">
          <a:xfrm>
            <a:off x="152400" y="5880100"/>
            <a:ext cx="1143000" cy="858838"/>
          </a:xfrm>
          <a:prstGeom prst="rect">
            <a:avLst/>
          </a:prstGeom>
          <a:noFill/>
          <a:ln w="9525">
            <a:noFill/>
            <a:miter lim="800000"/>
            <a:headEnd/>
            <a:tailEnd/>
          </a:ln>
        </p:spPr>
      </p:pic>
      <p:pic>
        <p:nvPicPr>
          <p:cNvPr id="1032" name="Picture 8" descr="cfsansm"/>
          <p:cNvPicPr>
            <a:picLocks noChangeAspect="1" noChangeArrowheads="1"/>
          </p:cNvPicPr>
          <p:nvPr userDrawn="1"/>
        </p:nvPicPr>
        <p:blipFill>
          <a:blip r:embed="rId14"/>
          <a:srcRect/>
          <a:stretch>
            <a:fillRect/>
          </a:stretch>
        </p:blipFill>
        <p:spPr bwMode="auto">
          <a:xfrm>
            <a:off x="7843838" y="6111875"/>
            <a:ext cx="1143000" cy="60960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Book Antiqua" pitchFamily="18" charset="0"/>
        </a:defRPr>
      </a:lvl2pPr>
      <a:lvl3pPr algn="ctr" rtl="0" eaLnBrk="0" fontAlgn="base" hangingPunct="0">
        <a:spcBef>
          <a:spcPct val="0"/>
        </a:spcBef>
        <a:spcAft>
          <a:spcPct val="0"/>
        </a:spcAft>
        <a:defRPr sz="4400">
          <a:solidFill>
            <a:schemeClr val="tx2"/>
          </a:solidFill>
          <a:latin typeface="Book Antiqua" pitchFamily="18" charset="0"/>
        </a:defRPr>
      </a:lvl3pPr>
      <a:lvl4pPr algn="ctr" rtl="0" eaLnBrk="0" fontAlgn="base" hangingPunct="0">
        <a:spcBef>
          <a:spcPct val="0"/>
        </a:spcBef>
        <a:spcAft>
          <a:spcPct val="0"/>
        </a:spcAft>
        <a:defRPr sz="4400">
          <a:solidFill>
            <a:schemeClr val="tx2"/>
          </a:solidFill>
          <a:latin typeface="Book Antiqua" pitchFamily="18" charset="0"/>
        </a:defRPr>
      </a:lvl4pPr>
      <a:lvl5pPr algn="ctr" rtl="0" eaLnBrk="0" fontAlgn="base" hangingPunct="0">
        <a:spcBef>
          <a:spcPct val="0"/>
        </a:spcBef>
        <a:spcAft>
          <a:spcPct val="0"/>
        </a:spcAft>
        <a:defRPr sz="4400">
          <a:solidFill>
            <a:schemeClr val="tx2"/>
          </a:solidFill>
          <a:latin typeface="Book Antiqua" pitchFamily="18" charset="0"/>
        </a:defRPr>
      </a:lvl5pPr>
      <a:lvl6pPr marL="457200" algn="ctr" rtl="0" fontAlgn="base">
        <a:spcBef>
          <a:spcPct val="0"/>
        </a:spcBef>
        <a:spcAft>
          <a:spcPct val="0"/>
        </a:spcAft>
        <a:defRPr sz="4400">
          <a:solidFill>
            <a:schemeClr val="tx2"/>
          </a:solidFill>
          <a:latin typeface="Book Antiqua" pitchFamily="18" charset="0"/>
        </a:defRPr>
      </a:lvl6pPr>
      <a:lvl7pPr marL="914400" algn="ctr" rtl="0" fontAlgn="base">
        <a:spcBef>
          <a:spcPct val="0"/>
        </a:spcBef>
        <a:spcAft>
          <a:spcPct val="0"/>
        </a:spcAft>
        <a:defRPr sz="4400">
          <a:solidFill>
            <a:schemeClr val="tx2"/>
          </a:solidFill>
          <a:latin typeface="Book Antiqua" pitchFamily="18" charset="0"/>
        </a:defRPr>
      </a:lvl7pPr>
      <a:lvl8pPr marL="1371600" algn="ctr" rtl="0" fontAlgn="base">
        <a:spcBef>
          <a:spcPct val="0"/>
        </a:spcBef>
        <a:spcAft>
          <a:spcPct val="0"/>
        </a:spcAft>
        <a:defRPr sz="4400">
          <a:solidFill>
            <a:schemeClr val="tx2"/>
          </a:solidFill>
          <a:latin typeface="Book Antiqua" pitchFamily="18" charset="0"/>
        </a:defRPr>
      </a:lvl8pPr>
      <a:lvl9pPr marL="1828800" algn="ctr" rtl="0" fontAlgn="base">
        <a:spcBef>
          <a:spcPct val="0"/>
        </a:spcBef>
        <a:spcAft>
          <a:spcPct val="0"/>
        </a:spcAft>
        <a:defRPr sz="4400">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chemeClr val="tx2"/>
        </a:buClr>
        <a:buSzPct val="65000"/>
        <a:buFont typeface="Wingdings" pitchFamily="2" charset="2"/>
        <a:buChar char="n"/>
        <a:defRPr>
          <a:solidFill>
            <a:schemeClr val="tx1"/>
          </a:solidFill>
          <a:latin typeface="+mn-lt"/>
        </a:defRPr>
      </a:lvl5pPr>
      <a:lvl6pPr marL="2514600" indent="-228600" algn="l" rtl="0" fontAlgn="base">
        <a:spcBef>
          <a:spcPct val="20000"/>
        </a:spcBef>
        <a:spcAft>
          <a:spcPct val="0"/>
        </a:spcAft>
        <a:buClr>
          <a:schemeClr val="tx2"/>
        </a:buClr>
        <a:buSzPct val="65000"/>
        <a:buFont typeface="Wingdings" pitchFamily="2" charset="2"/>
        <a:buChar char="n"/>
        <a:defRPr>
          <a:solidFill>
            <a:schemeClr val="tx1"/>
          </a:solidFill>
          <a:latin typeface="+mn-lt"/>
        </a:defRPr>
      </a:lvl6pPr>
      <a:lvl7pPr marL="2971800" indent="-228600" algn="l" rtl="0" fontAlgn="base">
        <a:spcBef>
          <a:spcPct val="20000"/>
        </a:spcBef>
        <a:spcAft>
          <a:spcPct val="0"/>
        </a:spcAft>
        <a:buClr>
          <a:schemeClr val="tx2"/>
        </a:buClr>
        <a:buSzPct val="65000"/>
        <a:buFont typeface="Wingdings" pitchFamily="2" charset="2"/>
        <a:buChar char="n"/>
        <a:defRPr>
          <a:solidFill>
            <a:schemeClr val="tx1"/>
          </a:solidFill>
          <a:latin typeface="+mn-lt"/>
        </a:defRPr>
      </a:lvl7pPr>
      <a:lvl8pPr marL="3429000" indent="-228600" algn="l" rtl="0" fontAlgn="base">
        <a:spcBef>
          <a:spcPct val="20000"/>
        </a:spcBef>
        <a:spcAft>
          <a:spcPct val="0"/>
        </a:spcAft>
        <a:buClr>
          <a:schemeClr val="tx2"/>
        </a:buClr>
        <a:buSzPct val="65000"/>
        <a:buFont typeface="Wingdings" pitchFamily="2" charset="2"/>
        <a:buChar char="n"/>
        <a:defRPr>
          <a:solidFill>
            <a:schemeClr val="tx1"/>
          </a:solidFill>
          <a:latin typeface="+mn-lt"/>
        </a:defRPr>
      </a:lvl8pPr>
      <a:lvl9pPr marL="3886200" indent="-228600" algn="l" rtl="0" fontAlgn="base">
        <a:spcBef>
          <a:spcPct val="20000"/>
        </a:spcBef>
        <a:spcAft>
          <a:spcPct val="0"/>
        </a:spcAft>
        <a:buClr>
          <a:schemeClr val="tx2"/>
        </a:buClr>
        <a:buSzPct val="65000"/>
        <a:buFont typeface="Wingdings" pitchFamily="2" charset="2"/>
        <a:buChar char="n"/>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oodDefense@fda.hhs.gov" TargetMode="External"/><Relationship Id="rId2" Type="http://schemas.openxmlformats.org/officeDocument/2006/relationships/hyperlink" Target="http://www.fda.gov/FoodDefens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foodsafetynews.com/2011/07/free-b-practicing-outbreaks-in-peace-time/" TargetMode="External"/><Relationship Id="rId2" Type="http://schemas.openxmlformats.org/officeDocument/2006/relationships/hyperlink" Target="http://www.foodquality.com/details/article/1311605/Need_Practice_Preparing_for_Food_Safety_Crises.html" TargetMode="External"/><Relationship Id="rId1" Type="http://schemas.openxmlformats.org/officeDocument/2006/relationships/slideLayout" Target="../slideLayouts/slideLayout7.xml"/><Relationship Id="rId4" Type="http://schemas.openxmlformats.org/officeDocument/2006/relationships/hyperlink" Target="mailto:FoodDefense@fda.hhs.gov"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FoodDefense@fda.hhs.gov"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www.fda.gov/FoodDefense" TargetMode="External"/><Relationship Id="rId2" Type="http://schemas.openxmlformats.org/officeDocument/2006/relationships/hyperlink" Target="mailto:FoodDefense@fda.hh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8.png"/><Relationship Id="rId3" Type="http://schemas.openxmlformats.org/officeDocument/2006/relationships/hyperlink" Target="http://www.cfsan.fda.gov/~dms/secgui15.html" TargetMode="External"/><Relationship Id="rId7" Type="http://schemas.openxmlformats.org/officeDocument/2006/relationships/hyperlink" Target="http://www.cfsan.fda.gov/~dms/secgui17.html" TargetMode="External"/><Relationship Id="rId12"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hyperlink" Target="http://www.cfsan.fda.gov/~dms/secgui14.html" TargetMode="External"/><Relationship Id="rId5" Type="http://schemas.openxmlformats.org/officeDocument/2006/relationships/hyperlink" Target="http://www.cfsan.fda.gov/~dms/secgui18.html" TargetMode="External"/><Relationship Id="rId15" Type="http://schemas.openxmlformats.org/officeDocument/2006/relationships/image" Target="../media/image10.jpeg"/><Relationship Id="rId10" Type="http://schemas.openxmlformats.org/officeDocument/2006/relationships/image" Target="../media/image6.jpeg"/><Relationship Id="rId4" Type="http://schemas.openxmlformats.org/officeDocument/2006/relationships/image" Target="../media/image3.jpeg"/><Relationship Id="rId9" Type="http://schemas.openxmlformats.org/officeDocument/2006/relationships/hyperlink" Target="http://www.cfsan.fda.gov/~dms/secgui16.html" TargetMode="External"/><Relationship Id="rId1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hyperlink" Target="http://www.fda.gov/FoodDefen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2400" y="609600"/>
            <a:ext cx="9144000" cy="1981200"/>
          </a:xfrm>
        </p:spPr>
        <p:txBody>
          <a:bodyPr/>
          <a:lstStyle/>
          <a:p>
            <a:pPr algn="ctr" eaLnBrk="1" hangingPunct="1"/>
            <a:r>
              <a:rPr lang="en-US" sz="3600" dirty="0" smtClean="0"/>
              <a:t/>
            </a:r>
            <a:br>
              <a:rPr lang="en-US" sz="3600" dirty="0" smtClean="0"/>
            </a:br>
            <a:r>
              <a:rPr lang="en-US" sz="3600" dirty="0" smtClean="0"/>
              <a:t>FDA’s </a:t>
            </a:r>
            <a:br>
              <a:rPr lang="en-US" sz="3600" dirty="0" smtClean="0"/>
            </a:br>
            <a:r>
              <a:rPr lang="en-US" sz="3600" b="1" dirty="0" smtClean="0"/>
              <a:t>Food Related Emergency Exercise – </a:t>
            </a:r>
            <a:br>
              <a:rPr lang="en-US" sz="3600" b="1" dirty="0" smtClean="0"/>
            </a:br>
            <a:r>
              <a:rPr lang="en-US" sz="3600" b="1" dirty="0" smtClean="0"/>
              <a:t>Boxed Set</a:t>
            </a:r>
            <a:r>
              <a:rPr lang="en-US" sz="3200" b="1" dirty="0" smtClean="0"/>
              <a:t> (FREE-B)</a:t>
            </a:r>
            <a:r>
              <a:rPr lang="en-US" sz="3200" dirty="0" smtClean="0"/>
              <a:t> </a:t>
            </a:r>
            <a:br>
              <a:rPr lang="en-US" sz="3200" dirty="0" smtClean="0"/>
            </a:br>
            <a:endParaRPr lang="en-US" sz="3200" b="1" dirty="0" smtClean="0"/>
          </a:p>
        </p:txBody>
      </p:sp>
      <p:sp>
        <p:nvSpPr>
          <p:cNvPr id="15362" name="Text Box 5"/>
          <p:cNvSpPr txBox="1">
            <a:spLocks noChangeArrowheads="1"/>
          </p:cNvSpPr>
          <p:nvPr/>
        </p:nvSpPr>
        <p:spPr bwMode="auto">
          <a:xfrm>
            <a:off x="1143000" y="5867400"/>
            <a:ext cx="1371600" cy="457200"/>
          </a:xfrm>
          <a:prstGeom prst="rect">
            <a:avLst/>
          </a:prstGeom>
          <a:noFill/>
          <a:ln w="25400" algn="ctr">
            <a:noFill/>
            <a:miter lim="800000"/>
            <a:headEnd/>
            <a:tailEnd/>
          </a:ln>
        </p:spPr>
        <p:txBody>
          <a:bodyPr>
            <a:spAutoFit/>
          </a:bodyPr>
          <a:lstStyle/>
          <a:p>
            <a:pPr algn="ctr">
              <a:spcBef>
                <a:spcPct val="50000"/>
              </a:spcBef>
            </a:pPr>
            <a:endParaRPr lang="en-US"/>
          </a:p>
        </p:txBody>
      </p:sp>
      <p:cxnSp>
        <p:nvCxnSpPr>
          <p:cNvPr id="15363" name="Straight Connector 7"/>
          <p:cNvCxnSpPr>
            <a:cxnSpLocks noChangeShapeType="1"/>
          </p:cNvCxnSpPr>
          <p:nvPr/>
        </p:nvCxnSpPr>
        <p:spPr bwMode="auto">
          <a:xfrm>
            <a:off x="1295400" y="2057400"/>
            <a:ext cx="7010400" cy="1588"/>
          </a:xfrm>
          <a:prstGeom prst="line">
            <a:avLst/>
          </a:prstGeom>
          <a:noFill/>
          <a:ln w="31750" algn="ctr">
            <a:solidFill>
              <a:srgbClr val="FF0000"/>
            </a:solidFill>
            <a:round/>
            <a:headEnd/>
            <a:tailEnd/>
          </a:ln>
        </p:spPr>
      </p:cxnSp>
      <p:sp>
        <p:nvSpPr>
          <p:cNvPr id="9" name="TextBox 8"/>
          <p:cNvSpPr txBox="1"/>
          <p:nvPr/>
        </p:nvSpPr>
        <p:spPr>
          <a:xfrm>
            <a:off x="1143000" y="5715000"/>
            <a:ext cx="6477000" cy="984885"/>
          </a:xfrm>
          <a:prstGeom prst="rect">
            <a:avLst/>
          </a:prstGeom>
          <a:noFill/>
        </p:spPr>
        <p:txBody>
          <a:bodyPr>
            <a:spAutoFit/>
          </a:bodyPr>
          <a:lstStyle/>
          <a:p>
            <a:pPr algn="ctr">
              <a:defRPr/>
            </a:pPr>
            <a:r>
              <a:rPr lang="en-US" b="1" dirty="0">
                <a:solidFill>
                  <a:srgbClr val="FFFF00"/>
                </a:solidFill>
                <a:hlinkClick r:id="rId2"/>
              </a:rPr>
              <a:t>www.FDA.gov/FoodDefense</a:t>
            </a:r>
            <a:endParaRPr lang="en-US" b="1" dirty="0">
              <a:solidFill>
                <a:srgbClr val="FFFF00"/>
              </a:solidFill>
            </a:endParaRPr>
          </a:p>
          <a:p>
            <a:pPr algn="ctr">
              <a:defRPr/>
            </a:pPr>
            <a:endParaRPr lang="en-US" sz="1000" b="1" dirty="0">
              <a:solidFill>
                <a:srgbClr val="FFFF00"/>
              </a:solidFill>
              <a:effectLst>
                <a:outerShdw blurRad="50800" dist="50800" dir="3480000" algn="ctr" rotWithShape="0">
                  <a:srgbClr val="000000">
                    <a:alpha val="43137"/>
                  </a:srgbClr>
                </a:outerShdw>
              </a:effectLst>
            </a:endParaRPr>
          </a:p>
          <a:p>
            <a:pPr algn="ctr">
              <a:defRPr/>
            </a:pPr>
            <a:r>
              <a:rPr lang="en-US" b="1" dirty="0">
                <a:solidFill>
                  <a:srgbClr val="FFFF00"/>
                </a:solidFill>
                <a:hlinkClick r:id="rId3"/>
              </a:rPr>
              <a:t>FoodDefense@fda.hhs.gov</a:t>
            </a:r>
            <a:r>
              <a:rPr lang="en-US" b="1" dirty="0">
                <a:solidFill>
                  <a:srgbClr val="FFFF00"/>
                </a:solidFill>
              </a:rPr>
              <a:t> </a:t>
            </a:r>
          </a:p>
        </p:txBody>
      </p:sp>
      <p:sp>
        <p:nvSpPr>
          <p:cNvPr id="6" name="TextBox 5"/>
          <p:cNvSpPr txBox="1"/>
          <p:nvPr/>
        </p:nvSpPr>
        <p:spPr>
          <a:xfrm>
            <a:off x="1219200" y="2209800"/>
            <a:ext cx="6248400" cy="3170099"/>
          </a:xfrm>
          <a:prstGeom prst="rect">
            <a:avLst/>
          </a:prstGeom>
          <a:noFill/>
        </p:spPr>
        <p:txBody>
          <a:bodyPr wrap="square" rtlCol="0">
            <a:spAutoFit/>
          </a:bodyPr>
          <a:lstStyle/>
          <a:p>
            <a:pPr algn="ctr"/>
            <a:r>
              <a:rPr lang="en-US" sz="3200" dirty="0" smtClean="0"/>
              <a:t>Orientation webinar</a:t>
            </a:r>
          </a:p>
          <a:p>
            <a:pPr algn="ctr"/>
            <a:r>
              <a:rPr lang="en-US" sz="3200" dirty="0" smtClean="0"/>
              <a:t>August 17, 2011</a:t>
            </a:r>
          </a:p>
          <a:p>
            <a:pPr algn="ctr"/>
            <a:r>
              <a:rPr lang="en-US" sz="3200" dirty="0" smtClean="0"/>
              <a:t>12 pm </a:t>
            </a:r>
            <a:r>
              <a:rPr lang="en-US" sz="3200" dirty="0" smtClean="0"/>
              <a:t>EST</a:t>
            </a:r>
          </a:p>
          <a:p>
            <a:pPr algn="ctr"/>
            <a:endParaRPr lang="en-US" sz="3200" dirty="0" smtClean="0"/>
          </a:p>
          <a:p>
            <a:pPr algn="ctr"/>
            <a:r>
              <a:rPr lang="en-US" sz="1800" dirty="0" smtClean="0"/>
              <a:t>Jason P. Bashura, MPH. RS</a:t>
            </a:r>
          </a:p>
          <a:p>
            <a:pPr algn="ctr"/>
            <a:r>
              <a:rPr lang="en-US" sz="1800" dirty="0" smtClean="0"/>
              <a:t>General Health Scientist</a:t>
            </a:r>
          </a:p>
          <a:p>
            <a:pPr algn="ctr"/>
            <a:r>
              <a:rPr lang="en-US" sz="1800" dirty="0" smtClean="0"/>
              <a:t>FDA / CFSAN</a:t>
            </a:r>
          </a:p>
          <a:p>
            <a:pPr algn="ctr"/>
            <a:r>
              <a:rPr lang="en-US" sz="1800" dirty="0" smtClean="0"/>
              <a:t>Food Defense Oversight Team</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763000" cy="769441"/>
          </a:xfrm>
        </p:spPr>
        <p:txBody>
          <a:bodyPr/>
          <a:lstStyle/>
          <a:p>
            <a:r>
              <a:rPr lang="en-US" dirty="0" smtClean="0"/>
              <a:t>Recent Activity:  7/18  - </a:t>
            </a:r>
            <a:r>
              <a:rPr lang="en-US" dirty="0" smtClean="0"/>
              <a:t>8/15/11</a:t>
            </a:r>
            <a:endParaRPr lang="en-US" dirty="0"/>
          </a:p>
        </p:txBody>
      </p:sp>
      <p:sp>
        <p:nvSpPr>
          <p:cNvPr id="3" name="Content Placeholder 2"/>
          <p:cNvSpPr>
            <a:spLocks noGrp="1"/>
          </p:cNvSpPr>
          <p:nvPr>
            <p:ph idx="1"/>
          </p:nvPr>
        </p:nvSpPr>
        <p:spPr>
          <a:xfrm>
            <a:off x="381000" y="2133600"/>
            <a:ext cx="9096375" cy="4114800"/>
          </a:xfrm>
        </p:spPr>
        <p:txBody>
          <a:bodyPr/>
          <a:lstStyle/>
          <a:p>
            <a:pPr>
              <a:buNone/>
            </a:pPr>
            <a:r>
              <a:rPr lang="en-US" dirty="0" smtClean="0"/>
              <a:t>“Hits” to our FDOT webpage… 		</a:t>
            </a:r>
            <a:r>
              <a:rPr lang="en-US" dirty="0" smtClean="0"/>
              <a:t>8,296</a:t>
            </a:r>
            <a:endParaRPr lang="en-US" dirty="0" smtClean="0"/>
          </a:p>
          <a:p>
            <a:pPr>
              <a:buNone/>
            </a:pPr>
            <a:endParaRPr lang="en-US" dirty="0" smtClean="0"/>
          </a:p>
          <a:p>
            <a:pPr>
              <a:buNone/>
            </a:pPr>
            <a:r>
              <a:rPr lang="en-US" dirty="0" smtClean="0"/>
              <a:t>“Hits” to the FREE-B Main page…		</a:t>
            </a:r>
            <a:r>
              <a:rPr lang="en-US" dirty="0" smtClean="0"/>
              <a:t>4,659</a:t>
            </a:r>
            <a:endParaRPr lang="en-US" dirty="0" smtClean="0"/>
          </a:p>
          <a:p>
            <a:pPr>
              <a:buNone/>
            </a:pPr>
            <a:endParaRPr lang="en-US" dirty="0" smtClean="0"/>
          </a:p>
          <a:p>
            <a:pPr>
              <a:buNone/>
            </a:pPr>
            <a:r>
              <a:rPr lang="en-US" dirty="0" smtClean="0"/>
              <a:t>“Hits” to the FREE-B download page…	</a:t>
            </a:r>
            <a:r>
              <a:rPr lang="en-US" dirty="0" smtClean="0"/>
              <a:t>1,952</a:t>
            </a:r>
            <a:endParaRPr lang="en-US" dirty="0"/>
          </a:p>
        </p:txBody>
      </p:sp>
      <p:cxnSp>
        <p:nvCxnSpPr>
          <p:cNvPr id="4" name="Straight Connector 5"/>
          <p:cNvCxnSpPr>
            <a:cxnSpLocks noChangeShapeType="1"/>
          </p:cNvCxnSpPr>
          <p:nvPr/>
        </p:nvCxnSpPr>
        <p:spPr bwMode="auto">
          <a:xfrm>
            <a:off x="1143000" y="12954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71800"/>
            <a:ext cx="7683500" cy="762000"/>
          </a:xfrm>
        </p:spPr>
        <p:txBody>
          <a:bodyPr/>
          <a:lstStyle/>
          <a:p>
            <a:r>
              <a:rPr lang="en-US" dirty="0" smtClean="0"/>
              <a:t>Scenario Descriptions</a:t>
            </a:r>
            <a:endParaRPr lang="en-US" dirty="0"/>
          </a:p>
        </p:txBody>
      </p:sp>
      <p:cxnSp>
        <p:nvCxnSpPr>
          <p:cNvPr id="4" name="Straight Connector 5"/>
          <p:cNvCxnSpPr>
            <a:cxnSpLocks noChangeShapeType="1"/>
          </p:cNvCxnSpPr>
          <p:nvPr/>
        </p:nvCxnSpPr>
        <p:spPr bwMode="auto">
          <a:xfrm>
            <a:off x="914400" y="38862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smtClean="0"/>
              <a:t>How Sweet It Is(n’t)</a:t>
            </a:r>
          </a:p>
        </p:txBody>
      </p:sp>
      <p:sp>
        <p:nvSpPr>
          <p:cNvPr id="24578" name="Content Placeholder 2"/>
          <p:cNvSpPr>
            <a:spLocks noGrp="1"/>
          </p:cNvSpPr>
          <p:nvPr>
            <p:ph idx="1"/>
          </p:nvPr>
        </p:nvSpPr>
        <p:spPr>
          <a:xfrm>
            <a:off x="0" y="1770063"/>
            <a:ext cx="9096375" cy="3106737"/>
          </a:xfrm>
        </p:spPr>
        <p:txBody>
          <a:bodyPr/>
          <a:lstStyle/>
          <a:p>
            <a:pPr eaLnBrk="1" hangingPunct="1">
              <a:buFont typeface="Wingdings" pitchFamily="2" charset="2"/>
              <a:buNone/>
            </a:pPr>
            <a:r>
              <a:rPr lang="en-US" smtClean="0"/>
              <a:t>This scenario focuses attention on the regulatory </a:t>
            </a:r>
          </a:p>
          <a:p>
            <a:pPr eaLnBrk="1" hangingPunct="1">
              <a:buFont typeface="Wingdings" pitchFamily="2" charset="2"/>
              <a:buNone/>
            </a:pPr>
            <a:r>
              <a:rPr lang="en-US" smtClean="0"/>
              <a:t>traceback investigation that occurs after standard </a:t>
            </a:r>
          </a:p>
          <a:p>
            <a:pPr eaLnBrk="1" hangingPunct="1">
              <a:buFont typeface="Wingdings" pitchFamily="2" charset="2"/>
              <a:buNone/>
            </a:pPr>
            <a:r>
              <a:rPr lang="en-US" smtClean="0"/>
              <a:t>product testing shows that a food product contains </a:t>
            </a:r>
          </a:p>
          <a:p>
            <a:pPr eaLnBrk="1" hangingPunct="1">
              <a:buFont typeface="Wingdings" pitchFamily="2" charset="2"/>
              <a:buNone/>
            </a:pPr>
            <a:r>
              <a:rPr lang="en-US" smtClean="0"/>
              <a:t>excessive levels of a contaminant, as well as a recall </a:t>
            </a:r>
          </a:p>
          <a:p>
            <a:pPr eaLnBrk="1" hangingPunct="1">
              <a:buFont typeface="Wingdings" pitchFamily="2" charset="2"/>
              <a:buNone/>
            </a:pPr>
            <a:r>
              <a:rPr lang="en-US" smtClean="0"/>
              <a:t>of contaminated food.   </a:t>
            </a:r>
          </a:p>
          <a:p>
            <a:pPr eaLnBrk="1" hangingPunct="1"/>
            <a:endParaRPr lang="en-US" smtClean="0"/>
          </a:p>
        </p:txBody>
      </p:sp>
      <p:cxnSp>
        <p:nvCxnSpPr>
          <p:cNvPr id="24579" name="Straight Connector 3"/>
          <p:cNvCxnSpPr>
            <a:cxnSpLocks noChangeShapeType="1"/>
          </p:cNvCxnSpPr>
          <p:nvPr/>
        </p:nvCxnSpPr>
        <p:spPr bwMode="auto">
          <a:xfrm>
            <a:off x="990600" y="12954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noChangeArrowheads="1"/>
          </p:cNvSpPr>
          <p:nvPr>
            <p:ph type="body" idx="1"/>
          </p:nvPr>
        </p:nvSpPr>
        <p:spPr>
          <a:xfrm>
            <a:off x="0" y="1770063"/>
            <a:ext cx="9096375" cy="4114800"/>
          </a:xfrm>
        </p:spPr>
        <p:txBody>
          <a:bodyPr/>
          <a:lstStyle/>
          <a:p>
            <a:pPr eaLnBrk="1" hangingPunct="1">
              <a:buFont typeface="Wingdings" pitchFamily="2" charset="2"/>
              <a:buNone/>
            </a:pPr>
            <a:r>
              <a:rPr lang="en-US" smtClean="0"/>
              <a:t>This exercise is a comprehensive scenario and highlights</a:t>
            </a:r>
          </a:p>
          <a:p>
            <a:pPr eaLnBrk="1" hangingPunct="1">
              <a:buFont typeface="Wingdings" pitchFamily="2" charset="2"/>
              <a:buNone/>
            </a:pPr>
            <a:r>
              <a:rPr lang="en-US" smtClean="0"/>
              <a:t> nuances encountered when a cluster of illness is</a:t>
            </a:r>
          </a:p>
          <a:p>
            <a:pPr eaLnBrk="1" hangingPunct="1">
              <a:buFont typeface="Wingdings" pitchFamily="2" charset="2"/>
              <a:buNone/>
            </a:pPr>
            <a:r>
              <a:rPr lang="en-US" smtClean="0"/>
              <a:t> associated with a foodservice establishment.  The</a:t>
            </a:r>
          </a:p>
          <a:p>
            <a:pPr eaLnBrk="1" hangingPunct="1">
              <a:buFont typeface="Wingdings" pitchFamily="2" charset="2"/>
              <a:buNone/>
            </a:pPr>
            <a:r>
              <a:rPr lang="en-US" smtClean="0"/>
              <a:t> scenario includes the epidemiological investigation, </a:t>
            </a:r>
          </a:p>
          <a:p>
            <a:pPr eaLnBrk="1" hangingPunct="1">
              <a:buFont typeface="Wingdings" pitchFamily="2" charset="2"/>
              <a:buNone/>
            </a:pPr>
            <a:r>
              <a:rPr lang="en-US" smtClean="0"/>
              <a:t>identification of affected product through traceback </a:t>
            </a:r>
          </a:p>
          <a:p>
            <a:pPr eaLnBrk="1" hangingPunct="1">
              <a:buFont typeface="Wingdings" pitchFamily="2" charset="2"/>
              <a:buNone/>
            </a:pPr>
            <a:r>
              <a:rPr lang="en-US" smtClean="0"/>
              <a:t>procedures, implementation of a recall, and the role of </a:t>
            </a:r>
          </a:p>
          <a:p>
            <a:pPr eaLnBrk="1" hangingPunct="1">
              <a:buFont typeface="Wingdings" pitchFamily="2" charset="2"/>
              <a:buNone/>
            </a:pPr>
            <a:r>
              <a:rPr lang="en-US" smtClean="0"/>
              <a:t>regulatory agencies. </a:t>
            </a:r>
          </a:p>
          <a:p>
            <a:pPr eaLnBrk="1" hangingPunct="1">
              <a:buFont typeface="Wingdings" pitchFamily="2" charset="2"/>
              <a:buNone/>
            </a:pPr>
            <a:endParaRPr lang="en-US" b="1" u="sng" smtClean="0"/>
          </a:p>
        </p:txBody>
      </p:sp>
      <p:sp>
        <p:nvSpPr>
          <p:cNvPr id="25602" name="Rectangle 4"/>
          <p:cNvSpPr>
            <a:spLocks noGrp="1" noChangeArrowheads="1"/>
          </p:cNvSpPr>
          <p:nvPr>
            <p:ph type="title"/>
          </p:nvPr>
        </p:nvSpPr>
        <p:spPr/>
        <p:txBody>
          <a:bodyPr/>
          <a:lstStyle/>
          <a:p>
            <a:pPr eaLnBrk="1" hangingPunct="1"/>
            <a:r>
              <a:rPr lang="en-US" b="1" smtClean="0"/>
              <a:t>Stealthy Situation</a:t>
            </a:r>
          </a:p>
        </p:txBody>
      </p:sp>
      <p:cxnSp>
        <p:nvCxnSpPr>
          <p:cNvPr id="25603" name="Straight Connector 5"/>
          <p:cNvCxnSpPr>
            <a:cxnSpLocks noChangeShapeType="1"/>
          </p:cNvCxnSpPr>
          <p:nvPr/>
        </p:nvCxnSpPr>
        <p:spPr bwMode="auto">
          <a:xfrm>
            <a:off x="990600" y="12954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xfrm>
            <a:off x="0" y="1770063"/>
            <a:ext cx="9096375" cy="4114800"/>
          </a:xfrm>
        </p:spPr>
        <p:txBody>
          <a:bodyPr/>
          <a:lstStyle/>
          <a:p>
            <a:pPr eaLnBrk="1" hangingPunct="1">
              <a:buFont typeface="Wingdings" pitchFamily="2" charset="2"/>
              <a:buNone/>
            </a:pPr>
            <a:r>
              <a:rPr lang="en-US" smtClean="0"/>
              <a:t>This scenario begins at the outset of early signal </a:t>
            </a:r>
          </a:p>
          <a:p>
            <a:pPr eaLnBrk="1" hangingPunct="1">
              <a:buFont typeface="Wingdings" pitchFamily="2" charset="2"/>
              <a:buNone/>
            </a:pPr>
            <a:r>
              <a:rPr lang="en-US" smtClean="0"/>
              <a:t>detection with clinical illness reports, and focuses on the</a:t>
            </a:r>
          </a:p>
          <a:p>
            <a:pPr eaLnBrk="1" hangingPunct="1">
              <a:buFont typeface="Wingdings" pitchFamily="2" charset="2"/>
              <a:buNone/>
            </a:pPr>
            <a:r>
              <a:rPr lang="en-US" smtClean="0"/>
              <a:t> epidemiological investigation process to identify the </a:t>
            </a:r>
          </a:p>
          <a:p>
            <a:pPr eaLnBrk="1" hangingPunct="1">
              <a:buFont typeface="Wingdings" pitchFamily="2" charset="2"/>
              <a:buNone/>
            </a:pPr>
            <a:r>
              <a:rPr lang="en-US" smtClean="0"/>
              <a:t>food vehicle when there is a human health emergency </a:t>
            </a:r>
          </a:p>
          <a:p>
            <a:pPr eaLnBrk="1" hangingPunct="1">
              <a:buFont typeface="Wingdings" pitchFamily="2" charset="2"/>
              <a:buNone/>
            </a:pPr>
            <a:r>
              <a:rPr lang="en-US" smtClean="0"/>
              <a:t>caused by an unintentional contamination of produce</a:t>
            </a:r>
          </a:p>
          <a:p>
            <a:pPr eaLnBrk="1" hangingPunct="1">
              <a:buFont typeface="Wingdings" pitchFamily="2" charset="2"/>
              <a:buNone/>
            </a:pPr>
            <a:r>
              <a:rPr lang="en-US" smtClean="0"/>
              <a:t> with </a:t>
            </a:r>
            <a:r>
              <a:rPr lang="en-US" i="1" smtClean="0"/>
              <a:t>E. coli</a:t>
            </a:r>
            <a:r>
              <a:rPr lang="en-US" smtClean="0"/>
              <a:t> O157:H7.</a:t>
            </a:r>
          </a:p>
          <a:p>
            <a:pPr eaLnBrk="1" hangingPunct="1"/>
            <a:endParaRPr lang="en-US" smtClean="0"/>
          </a:p>
        </p:txBody>
      </p:sp>
      <p:sp>
        <p:nvSpPr>
          <p:cNvPr id="26626" name="Rectangle 4"/>
          <p:cNvSpPr>
            <a:spLocks noGrp="1" noChangeArrowheads="1"/>
          </p:cNvSpPr>
          <p:nvPr>
            <p:ph type="title"/>
          </p:nvPr>
        </p:nvSpPr>
        <p:spPr/>
        <p:txBody>
          <a:bodyPr/>
          <a:lstStyle/>
          <a:p>
            <a:pPr eaLnBrk="1" hangingPunct="1"/>
            <a:r>
              <a:rPr lang="en-US" b="1" smtClean="0"/>
              <a:t>Wilted Woes </a:t>
            </a:r>
          </a:p>
        </p:txBody>
      </p:sp>
      <p:cxnSp>
        <p:nvCxnSpPr>
          <p:cNvPr id="26627" name="Straight Connector 5"/>
          <p:cNvCxnSpPr>
            <a:cxnSpLocks noChangeShapeType="1"/>
          </p:cNvCxnSpPr>
          <p:nvPr/>
        </p:nvCxnSpPr>
        <p:spPr bwMode="auto">
          <a:xfrm>
            <a:off x="990600" y="12954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533400" y="304800"/>
            <a:ext cx="7683500" cy="762000"/>
          </a:xfrm>
        </p:spPr>
        <p:txBody>
          <a:bodyPr/>
          <a:lstStyle/>
          <a:p>
            <a:pPr eaLnBrk="1" hangingPunct="1"/>
            <a:r>
              <a:rPr lang="en-US" b="1" smtClean="0"/>
              <a:t>Highplains Harbinger</a:t>
            </a:r>
            <a:endParaRPr lang="en-US" b="1" u="sng" smtClean="0"/>
          </a:p>
        </p:txBody>
      </p:sp>
      <p:sp>
        <p:nvSpPr>
          <p:cNvPr id="27650" name="Rectangle 3"/>
          <p:cNvSpPr>
            <a:spLocks noGrp="1" noChangeArrowheads="1"/>
          </p:cNvSpPr>
          <p:nvPr>
            <p:ph type="body" idx="1"/>
          </p:nvPr>
        </p:nvSpPr>
        <p:spPr>
          <a:xfrm>
            <a:off x="280988" y="1295400"/>
            <a:ext cx="8815387" cy="4589463"/>
          </a:xfrm>
        </p:spPr>
        <p:txBody>
          <a:bodyPr/>
          <a:lstStyle/>
          <a:p>
            <a:pPr eaLnBrk="1" hangingPunct="1"/>
            <a:endParaRPr lang="en-US" b="1" u="sng" smtClean="0"/>
          </a:p>
          <a:p>
            <a:pPr eaLnBrk="1" hangingPunct="1">
              <a:buFont typeface="Wingdings" pitchFamily="2" charset="2"/>
              <a:buNone/>
            </a:pPr>
            <a:r>
              <a:rPr lang="en-US" smtClean="0"/>
              <a:t>This scenario focuses on the investigation of animal </a:t>
            </a:r>
          </a:p>
          <a:p>
            <a:pPr eaLnBrk="1" hangingPunct="1">
              <a:buFont typeface="Wingdings" pitchFamily="2" charset="2"/>
              <a:buNone/>
            </a:pPr>
            <a:r>
              <a:rPr lang="en-US" smtClean="0"/>
              <a:t>disease caused by intentional infection of cattle with </a:t>
            </a:r>
          </a:p>
          <a:p>
            <a:pPr eaLnBrk="1" hangingPunct="1">
              <a:buFont typeface="Wingdings" pitchFamily="2" charset="2"/>
              <a:buNone/>
            </a:pPr>
            <a:r>
              <a:rPr lang="en-US" smtClean="0"/>
              <a:t>Foot and Mouth Disease (FMD) virus, highlighting the</a:t>
            </a:r>
          </a:p>
          <a:p>
            <a:pPr eaLnBrk="1" hangingPunct="1">
              <a:buFont typeface="Wingdings" pitchFamily="2" charset="2"/>
              <a:buNone/>
            </a:pPr>
            <a:r>
              <a:rPr lang="en-US" smtClean="0"/>
              <a:t> various animal agriculture agencies (Federal, state,</a:t>
            </a:r>
          </a:p>
          <a:p>
            <a:pPr eaLnBrk="1" hangingPunct="1">
              <a:buFont typeface="Wingdings" pitchFamily="2" charset="2"/>
              <a:buNone/>
            </a:pPr>
            <a:r>
              <a:rPr lang="en-US" smtClean="0"/>
              <a:t> local, territorial, and tribal) and their roles and </a:t>
            </a:r>
          </a:p>
          <a:p>
            <a:pPr eaLnBrk="1" hangingPunct="1">
              <a:buFont typeface="Wingdings" pitchFamily="2" charset="2"/>
              <a:buNone/>
            </a:pPr>
            <a:r>
              <a:rPr lang="en-US" smtClean="0"/>
              <a:t>responsibilities, as well as introducing the roles and </a:t>
            </a:r>
          </a:p>
          <a:p>
            <a:pPr eaLnBrk="1" hangingPunct="1">
              <a:buFont typeface="Wingdings" pitchFamily="2" charset="2"/>
              <a:buNone/>
            </a:pPr>
            <a:r>
              <a:rPr lang="en-US" smtClean="0"/>
              <a:t>responsibilities of law enforcement agencies during an </a:t>
            </a:r>
          </a:p>
          <a:p>
            <a:pPr eaLnBrk="1" hangingPunct="1">
              <a:buFont typeface="Wingdings" pitchFamily="2" charset="2"/>
              <a:buNone/>
            </a:pPr>
            <a:r>
              <a:rPr lang="en-US" smtClean="0"/>
              <a:t>animal health emergency.</a:t>
            </a:r>
            <a:endParaRPr lang="en-US" b="1" u="sng" smtClean="0"/>
          </a:p>
        </p:txBody>
      </p:sp>
      <p:cxnSp>
        <p:nvCxnSpPr>
          <p:cNvPr id="27651" name="Straight Connector 5"/>
          <p:cNvCxnSpPr>
            <a:cxnSpLocks noChangeShapeType="1"/>
          </p:cNvCxnSpPr>
          <p:nvPr/>
        </p:nvCxnSpPr>
        <p:spPr bwMode="auto">
          <a:xfrm>
            <a:off x="1066800" y="12192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noChangeArrowheads="1"/>
          </p:cNvSpPr>
          <p:nvPr>
            <p:ph type="body" idx="1"/>
          </p:nvPr>
        </p:nvSpPr>
        <p:spPr>
          <a:xfrm>
            <a:off x="0" y="1770063"/>
            <a:ext cx="9096375" cy="4114800"/>
          </a:xfrm>
        </p:spPr>
        <p:txBody>
          <a:bodyPr/>
          <a:lstStyle/>
          <a:p>
            <a:pPr eaLnBrk="1" hangingPunct="1">
              <a:buFont typeface="Wingdings" pitchFamily="2" charset="2"/>
              <a:buNone/>
            </a:pPr>
            <a:r>
              <a:rPr lang="en-US" smtClean="0"/>
              <a:t>This scenario focuses attention on the intentional aspect</a:t>
            </a:r>
          </a:p>
          <a:p>
            <a:pPr eaLnBrk="1" hangingPunct="1">
              <a:buFont typeface="Wingdings" pitchFamily="2" charset="2"/>
              <a:buNone/>
            </a:pPr>
            <a:r>
              <a:rPr lang="en-US" smtClean="0"/>
              <a:t> of contamination of a raw meat product at the processor</a:t>
            </a:r>
          </a:p>
          <a:p>
            <a:pPr eaLnBrk="1" hangingPunct="1">
              <a:buFont typeface="Wingdings" pitchFamily="2" charset="2"/>
              <a:buNone/>
            </a:pPr>
            <a:r>
              <a:rPr lang="en-US" smtClean="0"/>
              <a:t> with a chemical agent.  Various nontraditional </a:t>
            </a:r>
          </a:p>
          <a:p>
            <a:pPr eaLnBrk="1" hangingPunct="1">
              <a:buFont typeface="Wingdings" pitchFamily="2" charset="2"/>
              <a:buNone/>
            </a:pPr>
            <a:r>
              <a:rPr lang="en-US" smtClean="0"/>
              <a:t>organizations and expertise needed to investigate </a:t>
            </a:r>
          </a:p>
          <a:p>
            <a:pPr eaLnBrk="1" hangingPunct="1">
              <a:buFont typeface="Wingdings" pitchFamily="2" charset="2"/>
              <a:buNone/>
            </a:pPr>
            <a:r>
              <a:rPr lang="en-US" smtClean="0"/>
              <a:t>intentional contaminations and the establishment of</a:t>
            </a:r>
          </a:p>
          <a:p>
            <a:pPr eaLnBrk="1" hangingPunct="1">
              <a:buFont typeface="Wingdings" pitchFamily="2" charset="2"/>
              <a:buNone/>
            </a:pPr>
            <a:r>
              <a:rPr lang="en-US" smtClean="0"/>
              <a:t> collaborative processes and roles and responsibilities</a:t>
            </a:r>
          </a:p>
          <a:p>
            <a:pPr eaLnBrk="1" hangingPunct="1">
              <a:buFont typeface="Wingdings" pitchFamily="2" charset="2"/>
              <a:buNone/>
            </a:pPr>
            <a:r>
              <a:rPr lang="en-US" smtClean="0"/>
              <a:t> with the traditional public health and regulatory</a:t>
            </a:r>
          </a:p>
          <a:p>
            <a:pPr eaLnBrk="1" hangingPunct="1">
              <a:buFont typeface="Wingdings" pitchFamily="2" charset="2"/>
              <a:buNone/>
            </a:pPr>
            <a:r>
              <a:rPr lang="en-US" smtClean="0"/>
              <a:t> partners are highlighted. </a:t>
            </a:r>
          </a:p>
        </p:txBody>
      </p:sp>
      <p:sp>
        <p:nvSpPr>
          <p:cNvPr id="28674" name="Rectangle 4"/>
          <p:cNvSpPr>
            <a:spLocks noGrp="1" noChangeArrowheads="1"/>
          </p:cNvSpPr>
          <p:nvPr>
            <p:ph type="title"/>
          </p:nvPr>
        </p:nvSpPr>
        <p:spPr/>
        <p:txBody>
          <a:bodyPr/>
          <a:lstStyle/>
          <a:p>
            <a:pPr eaLnBrk="1" hangingPunct="1"/>
            <a:r>
              <a:rPr lang="en-US" b="1" smtClean="0"/>
              <a:t>Insider Addition</a:t>
            </a:r>
          </a:p>
        </p:txBody>
      </p:sp>
      <p:cxnSp>
        <p:nvCxnSpPr>
          <p:cNvPr id="28675" name="Straight Connector 5"/>
          <p:cNvCxnSpPr>
            <a:cxnSpLocks noChangeShapeType="1"/>
          </p:cNvCxnSpPr>
          <p:nvPr/>
        </p:nvCxnSpPr>
        <p:spPr bwMode="auto">
          <a:xfrm>
            <a:off x="1143000" y="12954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00200"/>
            <a:ext cx="8915400" cy="830997"/>
          </a:xfrm>
          <a:prstGeom prst="rect">
            <a:avLst/>
          </a:prstGeom>
        </p:spPr>
        <p:txBody>
          <a:bodyPr wrap="square">
            <a:spAutoFit/>
          </a:bodyPr>
          <a:lstStyle/>
          <a:p>
            <a:r>
              <a:rPr lang="en-US" dirty="0" smtClean="0">
                <a:hlinkClick r:id="rId2"/>
              </a:rPr>
              <a:t>http://www.foodquality.com/details/article/1311605/Need_Practice_Preparing_for_Food_Safety_Crises.html</a:t>
            </a:r>
            <a:r>
              <a:rPr lang="en-US" dirty="0" smtClean="0"/>
              <a:t>   Food Quality</a:t>
            </a:r>
            <a:endParaRPr lang="en-US" dirty="0"/>
          </a:p>
        </p:txBody>
      </p:sp>
      <p:sp>
        <p:nvSpPr>
          <p:cNvPr id="3" name="TextBox 2"/>
          <p:cNvSpPr txBox="1"/>
          <p:nvPr/>
        </p:nvSpPr>
        <p:spPr>
          <a:xfrm>
            <a:off x="1828800" y="228600"/>
            <a:ext cx="6324600" cy="646331"/>
          </a:xfrm>
          <a:prstGeom prst="rect">
            <a:avLst/>
          </a:prstGeom>
          <a:noFill/>
        </p:spPr>
        <p:txBody>
          <a:bodyPr wrap="square" rtlCol="0">
            <a:spAutoFit/>
          </a:bodyPr>
          <a:lstStyle/>
          <a:p>
            <a:r>
              <a:rPr lang="en-US" sz="3600" dirty="0" smtClean="0"/>
              <a:t>Recent press on the FREE-B:</a:t>
            </a:r>
            <a:endParaRPr lang="en-US" sz="3600" dirty="0"/>
          </a:p>
        </p:txBody>
      </p:sp>
      <p:sp>
        <p:nvSpPr>
          <p:cNvPr id="6" name="Rectangle 5"/>
          <p:cNvSpPr/>
          <p:nvPr/>
        </p:nvSpPr>
        <p:spPr>
          <a:xfrm>
            <a:off x="0" y="3200400"/>
            <a:ext cx="9144000" cy="830997"/>
          </a:xfrm>
          <a:prstGeom prst="rect">
            <a:avLst/>
          </a:prstGeom>
        </p:spPr>
        <p:txBody>
          <a:bodyPr wrap="square">
            <a:spAutoFit/>
          </a:bodyPr>
          <a:lstStyle/>
          <a:p>
            <a:r>
              <a:rPr lang="en-US" dirty="0" smtClean="0">
                <a:hlinkClick r:id="rId3"/>
              </a:rPr>
              <a:t>http://www.foodsafetynews.com/2011/07/free-b-practicing-outbreaks-in-peace-time/</a:t>
            </a:r>
            <a:r>
              <a:rPr lang="en-US" dirty="0" smtClean="0"/>
              <a:t>    Food Safety News</a:t>
            </a:r>
            <a:endParaRPr lang="en-US" dirty="0"/>
          </a:p>
        </p:txBody>
      </p:sp>
      <p:cxnSp>
        <p:nvCxnSpPr>
          <p:cNvPr id="7" name="Straight Connector 7"/>
          <p:cNvCxnSpPr>
            <a:cxnSpLocks noChangeShapeType="1"/>
          </p:cNvCxnSpPr>
          <p:nvPr/>
        </p:nvCxnSpPr>
        <p:spPr bwMode="auto">
          <a:xfrm>
            <a:off x="914400" y="838200"/>
            <a:ext cx="7010400" cy="1588"/>
          </a:xfrm>
          <a:prstGeom prst="line">
            <a:avLst/>
          </a:prstGeom>
          <a:noFill/>
          <a:ln w="31750" algn="ctr">
            <a:solidFill>
              <a:srgbClr val="FF0000"/>
            </a:solidFill>
            <a:round/>
            <a:headEnd/>
            <a:tailEnd/>
          </a:ln>
        </p:spPr>
      </p:cxnSp>
      <p:sp>
        <p:nvSpPr>
          <p:cNvPr id="8" name="TextBox 7"/>
          <p:cNvSpPr txBox="1"/>
          <p:nvPr/>
        </p:nvSpPr>
        <p:spPr>
          <a:xfrm>
            <a:off x="381000" y="4495800"/>
            <a:ext cx="8763000" cy="1200329"/>
          </a:xfrm>
          <a:prstGeom prst="rect">
            <a:avLst/>
          </a:prstGeom>
          <a:noFill/>
        </p:spPr>
        <p:txBody>
          <a:bodyPr wrap="square" rtlCol="0">
            <a:spAutoFit/>
          </a:bodyPr>
          <a:lstStyle/>
          <a:p>
            <a:r>
              <a:rPr lang="en-US" dirty="0" smtClean="0"/>
              <a:t>Currently working on a ‘promotional’ article, as well;  if you have something you’d like to share for consideration in the article, send your thoughts, contact information to </a:t>
            </a:r>
            <a:r>
              <a:rPr lang="en-US" b="1" dirty="0" smtClean="0">
                <a:hlinkClick r:id="rId4"/>
              </a:rPr>
              <a:t>FoodDefense@fda.hhs.gov</a:t>
            </a:r>
            <a:r>
              <a:rPr lang="en-US" b="1" dirty="0" smtClean="0"/>
              <a:t> </a:t>
            </a:r>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type="body" idx="1"/>
          </p:nvPr>
        </p:nvSpPr>
        <p:spPr>
          <a:xfrm>
            <a:off x="0" y="1066800"/>
            <a:ext cx="9296400" cy="4132263"/>
          </a:xfrm>
        </p:spPr>
        <p:txBody>
          <a:bodyPr/>
          <a:lstStyle/>
          <a:p>
            <a:pPr eaLnBrk="1" hangingPunct="1">
              <a:buFont typeface="Wingdings" pitchFamily="2" charset="2"/>
              <a:buNone/>
            </a:pPr>
            <a:endParaRPr lang="en-US" dirty="0" smtClean="0"/>
          </a:p>
          <a:p>
            <a:pPr eaLnBrk="1" hangingPunct="1">
              <a:buFont typeface="Wingdings" pitchFamily="2" charset="2"/>
              <a:buNone/>
            </a:pPr>
            <a:endParaRPr lang="en-US" dirty="0" smtClean="0"/>
          </a:p>
          <a:p>
            <a:pPr eaLnBrk="1" hangingPunct="1">
              <a:buFont typeface="Wingdings" pitchFamily="2" charset="2"/>
              <a:buNone/>
            </a:pPr>
            <a:r>
              <a:rPr lang="en-US" dirty="0" smtClean="0"/>
              <a:t>Workshops using the FREE-B to learn how we can make the tool more effective, functional</a:t>
            </a:r>
          </a:p>
          <a:p>
            <a:pPr eaLnBrk="1" hangingPunct="1">
              <a:buFont typeface="Wingdings" pitchFamily="2" charset="2"/>
              <a:buNone/>
            </a:pPr>
            <a:endParaRPr lang="en-US" dirty="0" smtClean="0"/>
          </a:p>
          <a:p>
            <a:pPr eaLnBrk="1" hangingPunct="1">
              <a:buFont typeface="Wingdings" pitchFamily="2" charset="2"/>
              <a:buNone/>
            </a:pPr>
            <a:r>
              <a:rPr lang="en-US" dirty="0" smtClean="0"/>
              <a:t>	- Jennifer </a:t>
            </a:r>
            <a:r>
              <a:rPr lang="en-US" dirty="0" err="1" smtClean="0"/>
              <a:t>McEntire</a:t>
            </a:r>
            <a:r>
              <a:rPr lang="en-US" dirty="0" smtClean="0"/>
              <a:t>, IFT</a:t>
            </a:r>
          </a:p>
          <a:p>
            <a:pPr eaLnBrk="1" hangingPunct="1">
              <a:buFont typeface="Wingdings" pitchFamily="2" charset="2"/>
              <a:buNone/>
            </a:pPr>
            <a:endParaRPr lang="en-US" dirty="0" smtClean="0"/>
          </a:p>
          <a:p>
            <a:pPr eaLnBrk="1" hangingPunct="1">
              <a:buFont typeface="Wingdings" pitchFamily="2" charset="2"/>
              <a:buNone/>
            </a:pPr>
            <a:endParaRPr lang="en-US" dirty="0" smtClean="0"/>
          </a:p>
          <a:p>
            <a:pPr eaLnBrk="1" hangingPunct="1">
              <a:buFont typeface="Wingdings" pitchFamily="2" charset="2"/>
              <a:buNone/>
            </a:pPr>
            <a:endParaRPr lang="en-US" dirty="0" smtClean="0"/>
          </a:p>
          <a:p>
            <a:pPr eaLnBrk="1" hangingPunct="1">
              <a:buFont typeface="Wingdings" pitchFamily="2" charset="2"/>
              <a:buNone/>
            </a:pPr>
            <a:endParaRPr lang="en-US" dirty="0" smtClean="0"/>
          </a:p>
          <a:p>
            <a:pPr eaLnBrk="1" hangingPunct="1">
              <a:buFont typeface="Wingdings" pitchFamily="2" charset="2"/>
              <a:buNone/>
            </a:pPr>
            <a:endParaRPr lang="en-US" dirty="0" smtClean="0"/>
          </a:p>
          <a:p>
            <a:pPr eaLnBrk="1" hangingPunct="1">
              <a:buFont typeface="Wingdings" pitchFamily="2" charset="2"/>
              <a:buNone/>
            </a:pPr>
            <a:endParaRPr lang="en-US" dirty="0" smtClean="0"/>
          </a:p>
        </p:txBody>
      </p:sp>
      <p:sp>
        <p:nvSpPr>
          <p:cNvPr id="29698" name="Text Box 4"/>
          <p:cNvSpPr txBox="1">
            <a:spLocks noChangeArrowheads="1"/>
          </p:cNvSpPr>
          <p:nvPr/>
        </p:nvSpPr>
        <p:spPr bwMode="auto">
          <a:xfrm>
            <a:off x="838200" y="228600"/>
            <a:ext cx="7620000" cy="762000"/>
          </a:xfrm>
          <a:prstGeom prst="rect">
            <a:avLst/>
          </a:prstGeom>
          <a:noFill/>
          <a:ln w="25400" algn="ctr">
            <a:noFill/>
            <a:miter lim="800000"/>
            <a:headEnd/>
            <a:tailEnd/>
          </a:ln>
        </p:spPr>
        <p:txBody>
          <a:bodyPr>
            <a:spAutoFit/>
          </a:bodyPr>
          <a:lstStyle/>
          <a:p>
            <a:pPr algn="ctr">
              <a:spcBef>
                <a:spcPct val="50000"/>
              </a:spcBef>
            </a:pPr>
            <a:r>
              <a:rPr lang="en-US" sz="4400">
                <a:solidFill>
                  <a:schemeClr val="tx2"/>
                </a:solidFill>
              </a:rPr>
              <a:t>What’s next ….</a:t>
            </a:r>
          </a:p>
        </p:txBody>
      </p:sp>
      <p:cxnSp>
        <p:nvCxnSpPr>
          <p:cNvPr id="29699" name="Straight Connector 5"/>
          <p:cNvCxnSpPr>
            <a:cxnSpLocks noChangeShapeType="1"/>
          </p:cNvCxnSpPr>
          <p:nvPr/>
        </p:nvCxnSpPr>
        <p:spPr bwMode="auto">
          <a:xfrm>
            <a:off x="1143000" y="9906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t>Thanks for your attention!	</a:t>
            </a:r>
          </a:p>
        </p:txBody>
      </p:sp>
      <p:sp>
        <p:nvSpPr>
          <p:cNvPr id="31746" name="Content Placeholder 2"/>
          <p:cNvSpPr>
            <a:spLocks noGrp="1"/>
          </p:cNvSpPr>
          <p:nvPr>
            <p:ph idx="1"/>
          </p:nvPr>
        </p:nvSpPr>
        <p:spPr/>
        <p:txBody>
          <a:bodyPr/>
          <a:lstStyle/>
          <a:p>
            <a:pPr eaLnBrk="1" hangingPunct="1">
              <a:buFont typeface="Wingdings" pitchFamily="2" charset="2"/>
              <a:buNone/>
            </a:pPr>
            <a:r>
              <a:rPr lang="en-US" smtClean="0"/>
              <a:t>Does anyone have any experiences with the FREE-B or any of the FDOT tools you’d like to share?</a:t>
            </a:r>
          </a:p>
          <a:p>
            <a:pPr eaLnBrk="1" hangingPunct="1">
              <a:buFont typeface="Wingdings" pitchFamily="2" charset="2"/>
              <a:buNone/>
            </a:pPr>
            <a:endParaRPr lang="en-US" smtClean="0"/>
          </a:p>
          <a:p>
            <a:pPr eaLnBrk="1" hangingPunct="1">
              <a:buFont typeface="Wingdings" pitchFamily="2" charset="2"/>
              <a:buNone/>
            </a:pPr>
            <a:r>
              <a:rPr lang="en-US" smtClean="0"/>
              <a:t>Please contact us @ </a:t>
            </a:r>
            <a:r>
              <a:rPr lang="en-US" b="1" smtClean="0">
                <a:solidFill>
                  <a:srgbClr val="FFFF00"/>
                </a:solidFill>
              </a:rPr>
              <a:t>FoodDefense@fda.hhs.gov</a:t>
            </a:r>
            <a:r>
              <a:rPr lang="en-US" smtClean="0"/>
              <a:t> with any thoughts, questions, ideas</a:t>
            </a:r>
          </a:p>
          <a:p>
            <a:pPr eaLnBrk="1" hangingPunct="1"/>
            <a:endParaRPr lang="en-US" smtClean="0"/>
          </a:p>
          <a:p>
            <a:pPr eaLnBrk="1" hangingPunct="1">
              <a:buFont typeface="Wingdings" pitchFamily="2" charset="2"/>
              <a:buNone/>
            </a:pPr>
            <a:endParaRPr lang="en-US" smtClean="0"/>
          </a:p>
          <a:p>
            <a:pPr eaLnBrk="1" hangingPunct="1"/>
            <a:endParaRPr lang="en-US" smtClean="0"/>
          </a:p>
        </p:txBody>
      </p:sp>
      <p:cxnSp>
        <p:nvCxnSpPr>
          <p:cNvPr id="31748" name="Straight Connector 5"/>
          <p:cNvCxnSpPr>
            <a:cxnSpLocks noChangeShapeType="1"/>
          </p:cNvCxnSpPr>
          <p:nvPr/>
        </p:nvCxnSpPr>
        <p:spPr bwMode="auto">
          <a:xfrm>
            <a:off x="1143000" y="12192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Introductions</a:t>
            </a:r>
            <a:endParaRPr lang="en-US" dirty="0"/>
          </a:p>
        </p:txBody>
      </p:sp>
      <p:sp>
        <p:nvSpPr>
          <p:cNvPr id="3" name="Content Placeholder 2"/>
          <p:cNvSpPr>
            <a:spLocks noGrp="1"/>
          </p:cNvSpPr>
          <p:nvPr>
            <p:ph idx="1"/>
          </p:nvPr>
        </p:nvSpPr>
        <p:spPr/>
        <p:txBody>
          <a:bodyPr/>
          <a:lstStyle/>
          <a:p>
            <a:pPr algn="ctr">
              <a:buNone/>
            </a:pPr>
            <a:r>
              <a:rPr lang="en-US" dirty="0" smtClean="0"/>
              <a:t>Presenters </a:t>
            </a:r>
            <a:br>
              <a:rPr lang="en-US" dirty="0" smtClean="0"/>
            </a:br>
            <a:r>
              <a:rPr lang="en-US" dirty="0" smtClean="0"/>
              <a:t/>
            </a:r>
            <a:br>
              <a:rPr lang="en-US" dirty="0" smtClean="0"/>
            </a:br>
            <a:r>
              <a:rPr lang="en-US" dirty="0" smtClean="0"/>
              <a:t>Subject </a:t>
            </a:r>
            <a:r>
              <a:rPr lang="en-US" dirty="0" smtClean="0"/>
              <a:t>Matter Experts</a:t>
            </a:r>
          </a:p>
          <a:p>
            <a:pPr algn="ctr"/>
            <a:endParaRPr lang="en-US" dirty="0" smtClean="0"/>
          </a:p>
          <a:p>
            <a:pPr algn="ctr">
              <a:buNone/>
            </a:pPr>
            <a:r>
              <a:rPr lang="en-US" dirty="0" smtClean="0"/>
              <a:t>Refinement and Release </a:t>
            </a:r>
          </a:p>
          <a:p>
            <a:pPr algn="ctr">
              <a:buNone/>
            </a:pPr>
            <a:r>
              <a:rPr lang="en-US" dirty="0" smtClean="0"/>
              <a:t>of the FREE-B</a:t>
            </a:r>
            <a:endParaRPr lang="en-US" dirty="0"/>
          </a:p>
        </p:txBody>
      </p:sp>
      <p:cxnSp>
        <p:nvCxnSpPr>
          <p:cNvPr id="4" name="Straight Connector 5"/>
          <p:cNvCxnSpPr>
            <a:cxnSpLocks noChangeShapeType="1"/>
          </p:cNvCxnSpPr>
          <p:nvPr/>
        </p:nvCxnSpPr>
        <p:spPr bwMode="auto">
          <a:xfrm>
            <a:off x="914400" y="12192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683500" cy="762000"/>
          </a:xfrm>
        </p:spPr>
        <p:txBody>
          <a:bodyPr/>
          <a:lstStyle/>
          <a:p>
            <a:r>
              <a:rPr lang="en-US" dirty="0" smtClean="0"/>
              <a:t>USDA efforts…</a:t>
            </a:r>
            <a:endParaRPr lang="en-US" dirty="0"/>
          </a:p>
        </p:txBody>
      </p:sp>
      <p:sp>
        <p:nvSpPr>
          <p:cNvPr id="3" name="Content Placeholder 2"/>
          <p:cNvSpPr>
            <a:spLocks noGrp="1"/>
          </p:cNvSpPr>
          <p:nvPr>
            <p:ph idx="1"/>
          </p:nvPr>
        </p:nvSpPr>
        <p:spPr>
          <a:xfrm>
            <a:off x="0" y="914400"/>
            <a:ext cx="9296400" cy="4114800"/>
          </a:xfrm>
        </p:spPr>
        <p:txBody>
          <a:bodyPr/>
          <a:lstStyle/>
          <a:p>
            <a:pPr>
              <a:buNone/>
            </a:pPr>
            <a:r>
              <a:rPr lang="en-US" dirty="0" smtClean="0"/>
              <a:t>Food </a:t>
            </a:r>
            <a:r>
              <a:rPr lang="en-US" dirty="0" smtClean="0"/>
              <a:t>and Nutrition Service is conducting field tests of a table top exercise (TTX) toolkit.  </a:t>
            </a:r>
            <a:endParaRPr lang="en-US" dirty="0" smtClean="0"/>
          </a:p>
          <a:p>
            <a:pPr>
              <a:buNone/>
            </a:pPr>
            <a:endParaRPr lang="en-US" sz="1400" dirty="0" smtClean="0"/>
          </a:p>
          <a:p>
            <a:pPr>
              <a:buNone/>
            </a:pPr>
            <a:r>
              <a:rPr lang="en-US" dirty="0" smtClean="0"/>
              <a:t>The </a:t>
            </a:r>
            <a:r>
              <a:rPr lang="en-US" dirty="0" smtClean="0"/>
              <a:t>project is </a:t>
            </a:r>
            <a:r>
              <a:rPr lang="en-US" dirty="0" smtClean="0"/>
              <a:t>intended to assist program </a:t>
            </a:r>
            <a:r>
              <a:rPr lang="en-US" dirty="0" smtClean="0"/>
              <a:t>operators with developing and testing plans to prevent </a:t>
            </a:r>
            <a:r>
              <a:rPr lang="en-US" dirty="0" smtClean="0"/>
              <a:t>/ prepare </a:t>
            </a:r>
            <a:r>
              <a:rPr lang="en-US" dirty="0" smtClean="0"/>
              <a:t>for the intentional contamination of food served </a:t>
            </a:r>
            <a:r>
              <a:rPr lang="en-US" dirty="0" smtClean="0"/>
              <a:t>in schools.</a:t>
            </a:r>
          </a:p>
          <a:p>
            <a:pPr>
              <a:buNone/>
            </a:pPr>
            <a:endParaRPr lang="en-US" sz="1400" dirty="0" smtClean="0"/>
          </a:p>
          <a:p>
            <a:pPr>
              <a:buNone/>
            </a:pPr>
            <a:r>
              <a:rPr lang="en-US" dirty="0" smtClean="0"/>
              <a:t>The release is targeted in 2012</a:t>
            </a:r>
          </a:p>
          <a:p>
            <a:pPr algn="ctr">
              <a:buNone/>
            </a:pPr>
            <a:endParaRPr lang="en-US" sz="1400" dirty="0" smtClean="0"/>
          </a:p>
          <a:p>
            <a:pPr algn="ctr">
              <a:buNone/>
            </a:pPr>
            <a:r>
              <a:rPr lang="en-US" dirty="0" smtClean="0"/>
              <a:t>For more info, send an email to </a:t>
            </a:r>
            <a:r>
              <a:rPr lang="en-US" dirty="0" smtClean="0">
                <a:hlinkClick r:id="rId2"/>
              </a:rPr>
              <a:t>FoodDefense@fda.hhs.gov</a:t>
            </a:r>
            <a:r>
              <a:rPr lang="en-US" dirty="0" smtClean="0"/>
              <a:t> </a:t>
            </a:r>
          </a:p>
          <a:p>
            <a:pPr algn="ctr">
              <a:buNone/>
            </a:pPr>
            <a:r>
              <a:rPr lang="en-US" dirty="0" smtClean="0"/>
              <a:t>and in the subject line put “FNS exercise info”</a:t>
            </a:r>
            <a:endParaRPr lang="en-US" dirty="0"/>
          </a:p>
        </p:txBody>
      </p:sp>
      <p:cxnSp>
        <p:nvCxnSpPr>
          <p:cNvPr id="4" name="Straight Connector 5"/>
          <p:cNvCxnSpPr>
            <a:cxnSpLocks noChangeShapeType="1"/>
          </p:cNvCxnSpPr>
          <p:nvPr/>
        </p:nvCxnSpPr>
        <p:spPr bwMode="auto">
          <a:xfrm>
            <a:off x="914400" y="6096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19400"/>
            <a:ext cx="7683500" cy="762000"/>
          </a:xfrm>
        </p:spPr>
        <p:txBody>
          <a:bodyPr/>
          <a:lstStyle/>
          <a:p>
            <a:r>
              <a:rPr lang="en-US" dirty="0" smtClean="0"/>
              <a:t>Questions, thoughts, ideas??</a:t>
            </a:r>
            <a:endParaRPr lang="en-US" dirty="0"/>
          </a:p>
        </p:txBody>
      </p:sp>
      <p:cxnSp>
        <p:nvCxnSpPr>
          <p:cNvPr id="4" name="Straight Connector 5"/>
          <p:cNvCxnSpPr>
            <a:cxnSpLocks noChangeShapeType="1"/>
          </p:cNvCxnSpPr>
          <p:nvPr/>
        </p:nvCxnSpPr>
        <p:spPr bwMode="auto">
          <a:xfrm>
            <a:off x="1143000" y="36576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0"/>
            <a:ext cx="8991600" cy="2308324"/>
          </a:xfrm>
          <a:prstGeom prst="rect">
            <a:avLst/>
          </a:prstGeom>
          <a:noFill/>
        </p:spPr>
        <p:txBody>
          <a:bodyPr wrap="square" rtlCol="0">
            <a:spAutoFit/>
          </a:bodyPr>
          <a:lstStyle/>
          <a:p>
            <a:r>
              <a:rPr lang="en-US" dirty="0" smtClean="0"/>
              <a:t>“They all look like they’re very good representations of likely scenarios that would challenge the organizations involved and help them see how well they would respond to an emergency,” he said. He suggested that state agencies and representatives of the food industry should take advantage of these free tools and run some of the scenarios </a:t>
            </a:r>
            <a:r>
              <a:rPr lang="en-US" b="1" i="1" u="sng" dirty="0" smtClean="0"/>
              <a:t>collaboratively.</a:t>
            </a:r>
            <a:endParaRPr lang="en-US" b="1" i="1" u="sng" dirty="0"/>
          </a:p>
        </p:txBody>
      </p:sp>
      <p:sp>
        <p:nvSpPr>
          <p:cNvPr id="3" name="TextBox 2"/>
          <p:cNvSpPr txBox="1"/>
          <p:nvPr/>
        </p:nvSpPr>
        <p:spPr>
          <a:xfrm>
            <a:off x="685800" y="4191000"/>
            <a:ext cx="8458200" cy="646331"/>
          </a:xfrm>
          <a:prstGeom prst="rect">
            <a:avLst/>
          </a:prstGeom>
          <a:noFill/>
        </p:spPr>
        <p:txBody>
          <a:bodyPr wrap="square" rtlCol="0">
            <a:spAutoFit/>
          </a:bodyPr>
          <a:lstStyle/>
          <a:p>
            <a:r>
              <a:rPr lang="en-US" sz="1800" i="1" dirty="0" smtClean="0"/>
              <a:t>Michael Doyle, PhD, Regents Professor of food microbiology and director of the Center for Food Safety at the University of Georgia in Griffin</a:t>
            </a:r>
            <a:endParaRPr lang="en-US"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683500" cy="762000"/>
          </a:xfrm>
        </p:spPr>
        <p:txBody>
          <a:bodyPr/>
          <a:lstStyle/>
          <a:p>
            <a:r>
              <a:rPr lang="en-US" dirty="0" smtClean="0"/>
              <a:t>Closing</a:t>
            </a:r>
            <a:endParaRPr lang="en-US" dirty="0"/>
          </a:p>
        </p:txBody>
      </p:sp>
      <p:sp>
        <p:nvSpPr>
          <p:cNvPr id="3" name="Content Placeholder 2"/>
          <p:cNvSpPr>
            <a:spLocks noGrp="1"/>
          </p:cNvSpPr>
          <p:nvPr>
            <p:ph idx="1"/>
          </p:nvPr>
        </p:nvSpPr>
        <p:spPr>
          <a:xfrm>
            <a:off x="328613" y="1447800"/>
            <a:ext cx="8815387" cy="4114800"/>
          </a:xfrm>
        </p:spPr>
        <p:txBody>
          <a:bodyPr/>
          <a:lstStyle/>
          <a:p>
            <a:pPr algn="ctr" eaLnBrk="1" hangingPunct="1">
              <a:buNone/>
            </a:pPr>
            <a:r>
              <a:rPr lang="en-US" dirty="0" smtClean="0"/>
              <a:t>Please send thoughts, questions, comments to:  </a:t>
            </a:r>
            <a:r>
              <a:rPr lang="en-US" dirty="0" smtClean="0">
                <a:hlinkClick r:id="rId2"/>
              </a:rPr>
              <a:t>FoodDefense@fda.hhs.gov</a:t>
            </a:r>
            <a:r>
              <a:rPr lang="en-US" dirty="0" smtClean="0"/>
              <a:t> </a:t>
            </a:r>
          </a:p>
          <a:p>
            <a:pPr eaLnBrk="1" hangingPunct="1">
              <a:buNone/>
            </a:pPr>
            <a:endParaRPr lang="en-US" dirty="0" smtClean="0"/>
          </a:p>
          <a:p>
            <a:pPr eaLnBrk="1" hangingPunct="1">
              <a:buNone/>
            </a:pPr>
            <a:endParaRPr lang="en-US" sz="2000" dirty="0" smtClean="0"/>
          </a:p>
          <a:p>
            <a:pPr algn="ctr" eaLnBrk="1" hangingPunct="1">
              <a:buNone/>
            </a:pPr>
            <a:r>
              <a:rPr lang="en-US" dirty="0" smtClean="0"/>
              <a:t>For more Food Defense guidance, info, tools and </a:t>
            </a:r>
            <a:r>
              <a:rPr lang="en-US" dirty="0" smtClean="0"/>
              <a:t>resources, please go to the</a:t>
            </a:r>
          </a:p>
          <a:p>
            <a:pPr algn="ctr" eaLnBrk="1" hangingPunct="1">
              <a:buNone/>
            </a:pPr>
            <a:r>
              <a:rPr lang="en-US" dirty="0" smtClean="0"/>
              <a:t>  </a:t>
            </a:r>
            <a:r>
              <a:rPr lang="en-US" dirty="0" smtClean="0"/>
              <a:t>Food Defense Oversight Team’s  </a:t>
            </a:r>
            <a:r>
              <a:rPr lang="en-US" dirty="0" smtClean="0"/>
              <a:t>website:   </a:t>
            </a:r>
            <a:r>
              <a:rPr lang="en-US" sz="4400" dirty="0" smtClean="0">
                <a:solidFill>
                  <a:srgbClr val="FFFF00"/>
                </a:solidFill>
                <a:hlinkClick r:id="rId3"/>
              </a:rPr>
              <a:t>www.FDA.gov/FoodDefense</a:t>
            </a:r>
            <a:r>
              <a:rPr lang="en-US" sz="4400" dirty="0" smtClean="0">
                <a:solidFill>
                  <a:srgbClr val="FFFF00"/>
                </a:solidFill>
              </a:rPr>
              <a:t>    </a:t>
            </a:r>
            <a:endParaRPr lang="en-US" sz="4400" dirty="0">
              <a:solidFill>
                <a:srgbClr val="FFFF00"/>
              </a:solidFill>
            </a:endParaRPr>
          </a:p>
        </p:txBody>
      </p:sp>
      <p:cxnSp>
        <p:nvCxnSpPr>
          <p:cNvPr id="4" name="Straight Connector 5"/>
          <p:cNvCxnSpPr>
            <a:cxnSpLocks noChangeShapeType="1"/>
          </p:cNvCxnSpPr>
          <p:nvPr/>
        </p:nvCxnSpPr>
        <p:spPr bwMode="auto">
          <a:xfrm>
            <a:off x="1143000" y="7620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685800" y="0"/>
            <a:ext cx="7683500" cy="762000"/>
          </a:xfrm>
        </p:spPr>
        <p:txBody>
          <a:bodyPr/>
          <a:lstStyle/>
          <a:p>
            <a:pPr eaLnBrk="1" hangingPunct="1"/>
            <a:r>
              <a:rPr lang="en-US" dirty="0" smtClean="0"/>
              <a:t>For today’s webinar… </a:t>
            </a:r>
          </a:p>
        </p:txBody>
      </p:sp>
      <p:sp>
        <p:nvSpPr>
          <p:cNvPr id="16386" name="Rectangle 3"/>
          <p:cNvSpPr>
            <a:spLocks noGrp="1" noChangeArrowheads="1"/>
          </p:cNvSpPr>
          <p:nvPr>
            <p:ph type="body" idx="1"/>
          </p:nvPr>
        </p:nvSpPr>
        <p:spPr>
          <a:xfrm>
            <a:off x="228600" y="990600"/>
            <a:ext cx="9096375" cy="4419600"/>
          </a:xfrm>
        </p:spPr>
        <p:txBody>
          <a:bodyPr/>
          <a:lstStyle/>
          <a:p>
            <a:pPr algn="ctr" eaLnBrk="1" hangingPunct="1">
              <a:buFont typeface="Wingdings" pitchFamily="2" charset="2"/>
              <a:buNone/>
            </a:pPr>
            <a:r>
              <a:rPr lang="en-US" sz="3200" dirty="0" smtClean="0"/>
              <a:t>Historical Perspective/ overview 	</a:t>
            </a:r>
          </a:p>
          <a:p>
            <a:pPr algn="ctr" eaLnBrk="1" hangingPunct="1">
              <a:buFont typeface="Wingdings" pitchFamily="2" charset="2"/>
              <a:buNone/>
            </a:pPr>
            <a:endParaRPr lang="en-US" sz="2000" dirty="0" smtClean="0"/>
          </a:p>
          <a:p>
            <a:pPr algn="ctr" eaLnBrk="1" hangingPunct="1">
              <a:buFont typeface="Wingdings" pitchFamily="2" charset="2"/>
              <a:buNone/>
            </a:pPr>
            <a:r>
              <a:rPr lang="en-US" sz="3200" dirty="0" smtClean="0"/>
              <a:t>Scenario descriptions</a:t>
            </a:r>
          </a:p>
          <a:p>
            <a:pPr eaLnBrk="1" hangingPunct="1">
              <a:buFont typeface="Wingdings" pitchFamily="2" charset="2"/>
              <a:buNone/>
            </a:pPr>
            <a:endParaRPr lang="en-US" sz="2000" dirty="0" smtClean="0"/>
          </a:p>
          <a:p>
            <a:pPr algn="ctr" eaLnBrk="1" hangingPunct="1">
              <a:buFont typeface="Wingdings" pitchFamily="2" charset="2"/>
              <a:buNone/>
            </a:pPr>
            <a:r>
              <a:rPr lang="en-US" sz="3200" dirty="0" smtClean="0"/>
              <a:t> What’s next – FREE-B workshops:</a:t>
            </a:r>
          </a:p>
          <a:p>
            <a:pPr algn="ctr" eaLnBrk="1" hangingPunct="1">
              <a:buFont typeface="Wingdings" pitchFamily="2" charset="2"/>
              <a:buNone/>
            </a:pPr>
            <a:r>
              <a:rPr lang="en-US" sz="2400" dirty="0" smtClean="0"/>
              <a:t>Dr. Jennifer McEntire, IFT</a:t>
            </a:r>
          </a:p>
          <a:p>
            <a:pPr eaLnBrk="1" hangingPunct="1">
              <a:buFont typeface="Wingdings" pitchFamily="2" charset="2"/>
              <a:buNone/>
            </a:pPr>
            <a:endParaRPr lang="en-US" sz="2000" dirty="0" smtClean="0"/>
          </a:p>
          <a:p>
            <a:pPr algn="ctr" eaLnBrk="1" hangingPunct="1">
              <a:buFont typeface="Wingdings" pitchFamily="2" charset="2"/>
              <a:buNone/>
            </a:pPr>
            <a:r>
              <a:rPr lang="en-US" sz="3200" dirty="0" smtClean="0"/>
              <a:t>Brief walk-through online </a:t>
            </a:r>
          </a:p>
          <a:p>
            <a:pPr algn="ctr" eaLnBrk="1" hangingPunct="1">
              <a:buFont typeface="Wingdings" pitchFamily="2" charset="2"/>
              <a:buNone/>
            </a:pPr>
            <a:endParaRPr lang="en-US" sz="1400" dirty="0" smtClean="0"/>
          </a:p>
          <a:p>
            <a:pPr algn="ctr" eaLnBrk="1" hangingPunct="1">
              <a:buNone/>
            </a:pPr>
            <a:r>
              <a:rPr lang="en-US" sz="3200" dirty="0" smtClean="0"/>
              <a:t>’Q’s and ‘A’s, thoughts, ideas….</a:t>
            </a:r>
          </a:p>
          <a:p>
            <a:pPr algn="ctr" eaLnBrk="1" hangingPunct="1">
              <a:buFont typeface="Wingdings" pitchFamily="2" charset="2"/>
              <a:buNone/>
            </a:pPr>
            <a:endParaRPr lang="en-US" sz="2000" dirty="0" smtClean="0"/>
          </a:p>
          <a:p>
            <a:pPr algn="ctr" eaLnBrk="1" hangingPunct="1">
              <a:buNone/>
            </a:pPr>
            <a:r>
              <a:rPr lang="en-US" sz="3200" dirty="0" smtClean="0"/>
              <a:t>		</a:t>
            </a:r>
            <a:r>
              <a:rPr lang="en-US" sz="4000" b="1" dirty="0" smtClean="0">
                <a:solidFill>
                  <a:srgbClr val="0000CC"/>
                </a:solidFill>
              </a:rPr>
              <a:t>PLEASE</a:t>
            </a:r>
            <a:r>
              <a:rPr lang="en-US" sz="4000" dirty="0" smtClean="0">
                <a:solidFill>
                  <a:srgbClr val="0000CC"/>
                </a:solidFill>
              </a:rPr>
              <a:t>!!</a:t>
            </a:r>
            <a:endParaRPr lang="en-US" sz="3200" dirty="0" smtClean="0">
              <a:solidFill>
                <a:srgbClr val="0000CC"/>
              </a:solidFill>
            </a:endParaRPr>
          </a:p>
          <a:p>
            <a:pPr eaLnBrk="1" hangingPunct="1">
              <a:buFont typeface="Wingdings" pitchFamily="2" charset="2"/>
              <a:buNone/>
            </a:pPr>
            <a:endParaRPr lang="en-US" sz="3200" dirty="0" smtClean="0"/>
          </a:p>
          <a:p>
            <a:pPr eaLnBrk="1" hangingPunct="1"/>
            <a:endParaRPr lang="en-US" sz="3200" dirty="0" smtClean="0"/>
          </a:p>
          <a:p>
            <a:pPr eaLnBrk="1" hangingPunct="1"/>
            <a:endParaRPr lang="en-US" dirty="0" smtClean="0"/>
          </a:p>
        </p:txBody>
      </p:sp>
      <p:cxnSp>
        <p:nvCxnSpPr>
          <p:cNvPr id="16387" name="Straight Connector 5"/>
          <p:cNvCxnSpPr>
            <a:cxnSpLocks noChangeShapeType="1"/>
          </p:cNvCxnSpPr>
          <p:nvPr/>
        </p:nvCxnSpPr>
        <p:spPr bwMode="auto">
          <a:xfrm>
            <a:off x="838200" y="8382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6">
                                            <p:txEl>
                                              <p:pRg st="11" end="11"/>
                                            </p:txEl>
                                          </p:spTgt>
                                        </p:tgtEl>
                                        <p:attrNameLst>
                                          <p:attrName>style.visibility</p:attrName>
                                        </p:attrNameLst>
                                      </p:cBhvr>
                                      <p:to>
                                        <p:strVal val="visible"/>
                                      </p:to>
                                    </p:set>
                                    <p:anim calcmode="lin" valueType="num">
                                      <p:cBhvr additive="base">
                                        <p:cTn id="7" dur="500" fill="hold"/>
                                        <p:tgtEl>
                                          <p:spTgt spid="16386">
                                            <p:txEl>
                                              <p:pRg st="11" end="1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847755"/>
          </a:xfrm>
          <a:prstGeom prst="rect">
            <a:avLst/>
          </a:prstGeom>
          <a:noFill/>
        </p:spPr>
        <p:txBody>
          <a:bodyPr wrap="square" rtlCol="0">
            <a:spAutoFit/>
          </a:bodyPr>
          <a:lstStyle/>
          <a:p>
            <a:r>
              <a:rPr lang="en-US" dirty="0" smtClean="0"/>
              <a:t>FDA works with other government agencies and private sector organizations to help reduce the risk of tampering or other malicious, criminal, or terrorist actions on the food and cosmetic supply.</a:t>
            </a:r>
          </a:p>
          <a:p>
            <a:endParaRPr lang="en-US" dirty="0" smtClean="0"/>
          </a:p>
          <a:p>
            <a:r>
              <a:rPr lang="en-US" dirty="0" smtClean="0"/>
              <a:t>The FDOT:</a:t>
            </a:r>
          </a:p>
          <a:p>
            <a:endParaRPr lang="en-US" sz="1200" dirty="0" smtClean="0"/>
          </a:p>
          <a:p>
            <a:endParaRPr lang="en-US" sz="1200" dirty="0" smtClean="0"/>
          </a:p>
          <a:p>
            <a:r>
              <a:rPr lang="en-US" dirty="0" smtClean="0"/>
              <a:t>Promotes access to food defense awareness, education and training tools and resources through domestic and international outreach activities to and,  in partnership with, industry, academia and all levels of the U.S. government (Fed/SLTT).</a:t>
            </a:r>
          </a:p>
          <a:p>
            <a:endParaRPr lang="en-US" sz="1400" dirty="0" smtClean="0"/>
          </a:p>
          <a:p>
            <a:r>
              <a:rPr lang="en-US" dirty="0" smtClean="0"/>
              <a:t>Currently working on a multitude of FSMA related efforts.</a:t>
            </a:r>
          </a:p>
          <a:p>
            <a:endParaRPr lang="en-US" dirty="0" smtClean="0"/>
          </a:p>
          <a:p>
            <a:endParaRPr lang="en-US" dirty="0" smtClean="0"/>
          </a:p>
          <a:p>
            <a:endParaRPr lang="en-US" dirty="0" smtClean="0"/>
          </a:p>
          <a:p>
            <a:endParaRPr lang="en-US" dirty="0"/>
          </a:p>
        </p:txBody>
      </p:sp>
      <p:sp>
        <p:nvSpPr>
          <p:cNvPr id="3" name="TextBox 2"/>
          <p:cNvSpPr txBox="1"/>
          <p:nvPr/>
        </p:nvSpPr>
        <p:spPr>
          <a:xfrm>
            <a:off x="762000" y="0"/>
            <a:ext cx="8001000" cy="646331"/>
          </a:xfrm>
          <a:prstGeom prst="rect">
            <a:avLst/>
          </a:prstGeom>
          <a:noFill/>
        </p:spPr>
        <p:txBody>
          <a:bodyPr wrap="square" rtlCol="0">
            <a:spAutoFit/>
          </a:bodyPr>
          <a:lstStyle/>
          <a:p>
            <a:r>
              <a:rPr lang="en-US" sz="3600" dirty="0" smtClean="0">
                <a:solidFill>
                  <a:srgbClr val="FFFF00"/>
                </a:solidFill>
              </a:rPr>
              <a:t>FDA’s Food Defense Oversight Team</a:t>
            </a:r>
            <a:endParaRPr lang="en-US" sz="3600" dirty="0">
              <a:solidFill>
                <a:srgbClr val="FFFF00"/>
              </a:solidFill>
            </a:endParaRPr>
          </a:p>
        </p:txBody>
      </p:sp>
      <p:cxnSp>
        <p:nvCxnSpPr>
          <p:cNvPr id="4" name="Straight Connector 7"/>
          <p:cNvCxnSpPr>
            <a:cxnSpLocks noChangeShapeType="1"/>
          </p:cNvCxnSpPr>
          <p:nvPr/>
        </p:nvCxnSpPr>
        <p:spPr bwMode="auto">
          <a:xfrm>
            <a:off x="914400" y="6858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1"/>
          </p:nvPr>
        </p:nvSpPr>
        <p:spPr/>
        <p:txBody>
          <a:bodyPr/>
          <a:lstStyle/>
          <a:p>
            <a:fld id="{942B8FDB-A26F-4EAB-BA94-30A90D88D2C2}" type="slidenum">
              <a:rPr lang="en-US"/>
              <a:pPr/>
              <a:t>5</a:t>
            </a:fld>
            <a:endParaRPr lang="en-US"/>
          </a:p>
        </p:txBody>
      </p:sp>
      <p:sp>
        <p:nvSpPr>
          <p:cNvPr id="843778" name="Rectangle 2"/>
          <p:cNvSpPr>
            <a:spLocks noGrp="1" noChangeArrowheads="1"/>
          </p:cNvSpPr>
          <p:nvPr>
            <p:ph type="title"/>
          </p:nvPr>
        </p:nvSpPr>
        <p:spPr>
          <a:xfrm>
            <a:off x="533400" y="0"/>
            <a:ext cx="8229600" cy="641350"/>
          </a:xfrm>
        </p:spPr>
        <p:txBody>
          <a:bodyPr/>
          <a:lstStyle/>
          <a:p>
            <a:r>
              <a:rPr lang="en-US" sz="3200" b="1"/>
              <a:t>Food Defense Tools and Resources</a:t>
            </a:r>
          </a:p>
        </p:txBody>
      </p:sp>
      <p:pic>
        <p:nvPicPr>
          <p:cNvPr id="843779" name="Picture 3" descr="Guidance cover">
            <a:hlinkClick r:id="rId3"/>
          </p:cNvPr>
          <p:cNvPicPr>
            <a:picLocks noChangeAspect="1" noChangeArrowheads="1"/>
          </p:cNvPicPr>
          <p:nvPr/>
        </p:nvPicPr>
        <p:blipFill>
          <a:blip r:embed="rId4"/>
          <a:srcRect/>
          <a:stretch>
            <a:fillRect/>
          </a:stretch>
        </p:blipFill>
        <p:spPr bwMode="auto">
          <a:xfrm>
            <a:off x="0" y="3048000"/>
            <a:ext cx="1371600" cy="1963738"/>
          </a:xfrm>
          <a:prstGeom prst="rect">
            <a:avLst/>
          </a:prstGeom>
          <a:noFill/>
        </p:spPr>
      </p:pic>
      <p:pic>
        <p:nvPicPr>
          <p:cNvPr id="843780" name="Picture 4" descr="Guidance cover">
            <a:hlinkClick r:id="rId5"/>
          </p:cNvPr>
          <p:cNvPicPr>
            <a:picLocks noChangeAspect="1" noChangeArrowheads="1"/>
          </p:cNvPicPr>
          <p:nvPr/>
        </p:nvPicPr>
        <p:blipFill>
          <a:blip r:embed="rId6"/>
          <a:srcRect/>
          <a:stretch>
            <a:fillRect/>
          </a:stretch>
        </p:blipFill>
        <p:spPr bwMode="auto">
          <a:xfrm>
            <a:off x="914400" y="3505200"/>
            <a:ext cx="1371600" cy="1963738"/>
          </a:xfrm>
          <a:prstGeom prst="rect">
            <a:avLst/>
          </a:prstGeom>
          <a:noFill/>
        </p:spPr>
      </p:pic>
      <p:pic>
        <p:nvPicPr>
          <p:cNvPr id="843781" name="Picture 5" descr="Guidance cover">
            <a:hlinkClick r:id="rId7"/>
          </p:cNvPr>
          <p:cNvPicPr>
            <a:picLocks noChangeAspect="1" noChangeArrowheads="1"/>
          </p:cNvPicPr>
          <p:nvPr/>
        </p:nvPicPr>
        <p:blipFill>
          <a:blip r:embed="rId8"/>
          <a:srcRect/>
          <a:stretch>
            <a:fillRect/>
          </a:stretch>
        </p:blipFill>
        <p:spPr bwMode="auto">
          <a:xfrm>
            <a:off x="0" y="3962400"/>
            <a:ext cx="1371600" cy="1963738"/>
          </a:xfrm>
          <a:prstGeom prst="rect">
            <a:avLst/>
          </a:prstGeom>
          <a:noFill/>
        </p:spPr>
      </p:pic>
      <p:pic>
        <p:nvPicPr>
          <p:cNvPr id="843782" name="Picture 6" descr="Guidance cover">
            <a:hlinkClick r:id="rId9"/>
          </p:cNvPr>
          <p:cNvPicPr>
            <a:picLocks noChangeAspect="1" noChangeArrowheads="1"/>
          </p:cNvPicPr>
          <p:nvPr/>
        </p:nvPicPr>
        <p:blipFill>
          <a:blip r:embed="rId10"/>
          <a:srcRect/>
          <a:stretch>
            <a:fillRect/>
          </a:stretch>
        </p:blipFill>
        <p:spPr bwMode="auto">
          <a:xfrm>
            <a:off x="990600" y="4343400"/>
            <a:ext cx="1371600" cy="1963738"/>
          </a:xfrm>
          <a:prstGeom prst="rect">
            <a:avLst/>
          </a:prstGeom>
          <a:noFill/>
        </p:spPr>
      </p:pic>
      <p:pic>
        <p:nvPicPr>
          <p:cNvPr id="843783" name="Picture 7" descr="Guidance cover">
            <a:hlinkClick r:id="rId11"/>
          </p:cNvPr>
          <p:cNvPicPr>
            <a:picLocks noChangeAspect="1" noChangeArrowheads="1"/>
          </p:cNvPicPr>
          <p:nvPr/>
        </p:nvPicPr>
        <p:blipFill>
          <a:blip r:embed="rId12"/>
          <a:srcRect/>
          <a:stretch>
            <a:fillRect/>
          </a:stretch>
        </p:blipFill>
        <p:spPr bwMode="auto">
          <a:xfrm>
            <a:off x="152400" y="4894263"/>
            <a:ext cx="1371600" cy="1963737"/>
          </a:xfrm>
          <a:prstGeom prst="rect">
            <a:avLst/>
          </a:prstGeom>
          <a:noFill/>
        </p:spPr>
      </p:pic>
      <p:sp>
        <p:nvSpPr>
          <p:cNvPr id="843784" name="Text Box 8"/>
          <p:cNvSpPr txBox="1">
            <a:spLocks noChangeArrowheads="1"/>
          </p:cNvSpPr>
          <p:nvPr/>
        </p:nvSpPr>
        <p:spPr bwMode="auto">
          <a:xfrm>
            <a:off x="0" y="1676400"/>
            <a:ext cx="2209800" cy="1323439"/>
          </a:xfrm>
          <a:prstGeom prst="rect">
            <a:avLst/>
          </a:prstGeom>
          <a:noFill/>
          <a:ln w="9525" algn="ctr">
            <a:noFill/>
            <a:miter lim="800000"/>
            <a:headEnd/>
            <a:tailEnd/>
          </a:ln>
          <a:effectLst/>
        </p:spPr>
        <p:txBody>
          <a:bodyPr>
            <a:spAutoFit/>
          </a:bodyPr>
          <a:lstStyle/>
          <a:p>
            <a:pPr algn="ctr" fontAlgn="t">
              <a:buClr>
                <a:schemeClr val="tx2"/>
              </a:buClr>
              <a:buSzPct val="70000"/>
              <a:buFont typeface="Wingdings" pitchFamily="2" charset="2"/>
              <a:buNone/>
            </a:pPr>
            <a:r>
              <a:rPr lang="en-US" sz="2000" b="1" dirty="0">
                <a:effectLst/>
                <a:cs typeface="Arial" pitchFamily="34" charset="0"/>
              </a:rPr>
              <a:t>Industry </a:t>
            </a:r>
          </a:p>
          <a:p>
            <a:pPr algn="ctr" fontAlgn="t">
              <a:buClr>
                <a:schemeClr val="tx2"/>
              </a:buClr>
              <a:buSzPct val="70000"/>
              <a:buFont typeface="Wingdings" pitchFamily="2" charset="2"/>
              <a:buNone/>
            </a:pPr>
            <a:r>
              <a:rPr lang="en-US" sz="2000" b="1" u="sng" dirty="0">
                <a:effectLst/>
                <a:cs typeface="Arial" pitchFamily="34" charset="0"/>
              </a:rPr>
              <a:t>Guidance</a:t>
            </a:r>
          </a:p>
          <a:p>
            <a:pPr algn="ctr" fontAlgn="t">
              <a:buClr>
                <a:schemeClr val="tx2"/>
              </a:buClr>
              <a:buSzPct val="70000"/>
              <a:buFont typeface="Wingdings" pitchFamily="2" charset="2"/>
              <a:buNone/>
            </a:pPr>
            <a:r>
              <a:rPr lang="en-US" sz="2000" dirty="0" smtClean="0">
                <a:effectLst/>
                <a:cs typeface="Arial" pitchFamily="34" charset="0"/>
              </a:rPr>
              <a:t>Self  Assessment </a:t>
            </a:r>
            <a:endParaRPr lang="en-US" sz="2000" dirty="0">
              <a:effectLst/>
              <a:cs typeface="Arial" pitchFamily="34" charset="0"/>
            </a:endParaRPr>
          </a:p>
          <a:p>
            <a:pPr algn="ctr" fontAlgn="t">
              <a:buClr>
                <a:schemeClr val="tx2"/>
              </a:buClr>
              <a:buSzPct val="70000"/>
              <a:buFont typeface="Wingdings" pitchFamily="2" charset="2"/>
              <a:buNone/>
            </a:pPr>
            <a:r>
              <a:rPr lang="en-US" sz="2000" dirty="0">
                <a:effectLst/>
                <a:cs typeface="Arial" pitchFamily="34" charset="0"/>
              </a:rPr>
              <a:t>Checklist</a:t>
            </a:r>
          </a:p>
        </p:txBody>
      </p:sp>
      <p:pic>
        <p:nvPicPr>
          <p:cNvPr id="843785" name="Picture 9"/>
          <p:cNvPicPr>
            <a:picLocks noChangeAspect="1" noChangeArrowheads="1"/>
          </p:cNvPicPr>
          <p:nvPr/>
        </p:nvPicPr>
        <p:blipFill>
          <a:blip r:embed="rId13"/>
          <a:srcRect/>
          <a:stretch>
            <a:fillRect/>
          </a:stretch>
        </p:blipFill>
        <p:spPr bwMode="auto">
          <a:xfrm>
            <a:off x="2743200" y="1828800"/>
            <a:ext cx="3263900" cy="1709737"/>
          </a:xfrm>
          <a:prstGeom prst="rect">
            <a:avLst/>
          </a:prstGeom>
          <a:noFill/>
        </p:spPr>
      </p:pic>
      <p:pic>
        <p:nvPicPr>
          <p:cNvPr id="843786" name="Picture 10"/>
          <p:cNvPicPr>
            <a:picLocks noChangeAspect="1" noChangeArrowheads="1"/>
          </p:cNvPicPr>
          <p:nvPr/>
        </p:nvPicPr>
        <p:blipFill>
          <a:blip r:embed="rId14"/>
          <a:srcRect/>
          <a:stretch>
            <a:fillRect/>
          </a:stretch>
        </p:blipFill>
        <p:spPr bwMode="auto">
          <a:xfrm>
            <a:off x="3200400" y="3429000"/>
            <a:ext cx="3108325" cy="2209800"/>
          </a:xfrm>
          <a:prstGeom prst="rect">
            <a:avLst/>
          </a:prstGeom>
          <a:noFill/>
        </p:spPr>
      </p:pic>
      <p:sp>
        <p:nvSpPr>
          <p:cNvPr id="843787" name="Text Box 11"/>
          <p:cNvSpPr txBox="1">
            <a:spLocks noChangeArrowheads="1"/>
          </p:cNvSpPr>
          <p:nvPr/>
        </p:nvSpPr>
        <p:spPr bwMode="auto">
          <a:xfrm>
            <a:off x="2895600" y="838200"/>
            <a:ext cx="2275366" cy="1015663"/>
          </a:xfrm>
          <a:prstGeom prst="rect">
            <a:avLst/>
          </a:prstGeom>
          <a:noFill/>
          <a:ln w="9525" algn="ctr">
            <a:noFill/>
            <a:miter lim="800000"/>
            <a:headEnd/>
            <a:tailEnd/>
          </a:ln>
          <a:effectLst/>
        </p:spPr>
        <p:txBody>
          <a:bodyPr wrap="none">
            <a:spAutoFit/>
          </a:bodyPr>
          <a:lstStyle/>
          <a:p>
            <a:pPr algn="ctr" fontAlgn="t">
              <a:buClr>
                <a:schemeClr val="tx2"/>
              </a:buClr>
              <a:buSzPct val="70000"/>
              <a:buFont typeface="Wingdings" pitchFamily="2" charset="2"/>
              <a:buNone/>
            </a:pPr>
            <a:r>
              <a:rPr lang="en-US" sz="2000" b="1" u="sng" dirty="0">
                <a:effectLst/>
                <a:cs typeface="Arial" pitchFamily="34" charset="0"/>
              </a:rPr>
              <a:t>Training Programs</a:t>
            </a:r>
          </a:p>
          <a:p>
            <a:pPr algn="ctr" fontAlgn="t">
              <a:buClr>
                <a:schemeClr val="tx2"/>
              </a:buClr>
              <a:buSzPct val="70000"/>
              <a:buFont typeface="Wingdings" pitchFamily="2" charset="2"/>
              <a:buNone/>
            </a:pPr>
            <a:r>
              <a:rPr lang="en-US" sz="2000" dirty="0">
                <a:effectLst/>
                <a:cs typeface="Arial" pitchFamily="34" charset="0"/>
              </a:rPr>
              <a:t>ALERT and </a:t>
            </a:r>
          </a:p>
          <a:p>
            <a:pPr algn="ctr" fontAlgn="t">
              <a:buClr>
                <a:schemeClr val="tx2"/>
              </a:buClr>
              <a:buSzPct val="70000"/>
              <a:buFont typeface="Wingdings" pitchFamily="2" charset="2"/>
              <a:buNone/>
            </a:pPr>
            <a:r>
              <a:rPr lang="en-US" sz="2000" dirty="0">
                <a:effectLst/>
                <a:cs typeface="Arial" pitchFamily="34" charset="0"/>
              </a:rPr>
              <a:t>Employees FIRST</a:t>
            </a:r>
          </a:p>
        </p:txBody>
      </p:sp>
      <p:sp>
        <p:nvSpPr>
          <p:cNvPr id="843788" name="Text Box 12"/>
          <p:cNvSpPr txBox="1">
            <a:spLocks noChangeArrowheads="1"/>
          </p:cNvSpPr>
          <p:nvPr/>
        </p:nvSpPr>
        <p:spPr bwMode="auto">
          <a:xfrm>
            <a:off x="5638800" y="762000"/>
            <a:ext cx="2092817" cy="1323439"/>
          </a:xfrm>
          <a:prstGeom prst="rect">
            <a:avLst/>
          </a:prstGeom>
          <a:noFill/>
          <a:ln w="9525" algn="ctr">
            <a:noFill/>
            <a:miter lim="800000"/>
            <a:headEnd/>
            <a:tailEnd/>
          </a:ln>
          <a:effectLst/>
        </p:spPr>
        <p:txBody>
          <a:bodyPr wrap="none">
            <a:spAutoFit/>
          </a:bodyPr>
          <a:lstStyle/>
          <a:p>
            <a:pPr algn="ctr" fontAlgn="t">
              <a:buClr>
                <a:schemeClr val="tx2"/>
              </a:buClr>
              <a:buSzPct val="70000"/>
              <a:buFont typeface="Wingdings" pitchFamily="2" charset="2"/>
              <a:buNone/>
            </a:pPr>
            <a:r>
              <a:rPr lang="en-US" sz="2000" b="1" u="sng" dirty="0" smtClean="0">
                <a:effectLst/>
                <a:cs typeface="Arial" pitchFamily="34" charset="0"/>
              </a:rPr>
              <a:t>CARVER+Shock</a:t>
            </a:r>
          </a:p>
          <a:p>
            <a:pPr algn="ctr" fontAlgn="t">
              <a:buClr>
                <a:schemeClr val="tx2"/>
              </a:buClr>
              <a:buSzPct val="70000"/>
              <a:buFont typeface="Wingdings" pitchFamily="2" charset="2"/>
              <a:buNone/>
            </a:pPr>
            <a:r>
              <a:rPr lang="en-US" sz="2000" dirty="0" smtClean="0">
                <a:effectLst/>
                <a:cs typeface="Arial" pitchFamily="34" charset="0"/>
              </a:rPr>
              <a:t>Vulnerability </a:t>
            </a:r>
            <a:endParaRPr lang="en-US" sz="2000" dirty="0">
              <a:effectLst/>
              <a:cs typeface="Arial" pitchFamily="34" charset="0"/>
            </a:endParaRPr>
          </a:p>
          <a:p>
            <a:pPr algn="ctr" fontAlgn="t">
              <a:buClr>
                <a:schemeClr val="tx2"/>
              </a:buClr>
              <a:buSzPct val="70000"/>
              <a:buFont typeface="Wingdings" pitchFamily="2" charset="2"/>
              <a:buNone/>
            </a:pPr>
            <a:r>
              <a:rPr lang="en-US" sz="2000" dirty="0">
                <a:effectLst/>
                <a:cs typeface="Arial" pitchFamily="34" charset="0"/>
              </a:rPr>
              <a:t>Assessment </a:t>
            </a:r>
          </a:p>
          <a:p>
            <a:pPr algn="ctr" fontAlgn="t">
              <a:buClr>
                <a:schemeClr val="tx2"/>
              </a:buClr>
              <a:buSzPct val="70000"/>
              <a:buFont typeface="Wingdings" pitchFamily="2" charset="2"/>
              <a:buNone/>
            </a:pPr>
            <a:r>
              <a:rPr lang="en-US" sz="2000" dirty="0">
                <a:effectLst/>
                <a:cs typeface="Arial" pitchFamily="34" charset="0"/>
              </a:rPr>
              <a:t>Software 2.0</a:t>
            </a:r>
          </a:p>
        </p:txBody>
      </p:sp>
      <p:pic>
        <p:nvPicPr>
          <p:cNvPr id="843789" name="Picture 13"/>
          <p:cNvPicPr>
            <a:picLocks noChangeAspect="1" noChangeArrowheads="1"/>
          </p:cNvPicPr>
          <p:nvPr/>
        </p:nvPicPr>
        <p:blipFill>
          <a:blip r:embed="rId15" cstate="print"/>
          <a:srcRect/>
          <a:stretch>
            <a:fillRect/>
          </a:stretch>
        </p:blipFill>
        <p:spPr bwMode="auto">
          <a:xfrm>
            <a:off x="7756555" y="838200"/>
            <a:ext cx="1387445" cy="1066800"/>
          </a:xfrm>
          <a:prstGeom prst="rect">
            <a:avLst/>
          </a:prstGeom>
          <a:noFill/>
        </p:spPr>
      </p:pic>
      <p:sp>
        <p:nvSpPr>
          <p:cNvPr id="843790" name="Text Box 14"/>
          <p:cNvSpPr txBox="1">
            <a:spLocks noChangeArrowheads="1"/>
          </p:cNvSpPr>
          <p:nvPr/>
        </p:nvSpPr>
        <p:spPr bwMode="auto">
          <a:xfrm>
            <a:off x="6553200" y="4191000"/>
            <a:ext cx="2286000" cy="1815882"/>
          </a:xfrm>
          <a:prstGeom prst="rect">
            <a:avLst/>
          </a:prstGeom>
          <a:solidFill>
            <a:schemeClr val="tx1">
              <a:alpha val="30000"/>
            </a:schemeClr>
          </a:solidFill>
          <a:ln w="28575" algn="ctr">
            <a:solidFill>
              <a:schemeClr val="tx1"/>
            </a:solidFill>
            <a:miter lim="800000"/>
            <a:headEnd/>
            <a:tailEnd/>
          </a:ln>
          <a:effectLst/>
        </p:spPr>
        <p:txBody>
          <a:bodyPr wrap="square">
            <a:spAutoFit/>
          </a:bodyPr>
          <a:lstStyle/>
          <a:p>
            <a:pPr algn="ctr" fontAlgn="t">
              <a:buClr>
                <a:schemeClr val="tx2"/>
              </a:buClr>
              <a:buSzPct val="70000"/>
              <a:buFont typeface="Wingdings" pitchFamily="2" charset="2"/>
              <a:buNone/>
            </a:pPr>
            <a:r>
              <a:rPr lang="en-US" b="1" u="sng" dirty="0">
                <a:effectLst/>
                <a:cs typeface="Arial" pitchFamily="34" charset="0"/>
              </a:rPr>
              <a:t>Coming Soon!</a:t>
            </a:r>
          </a:p>
          <a:p>
            <a:pPr algn="ctr" fontAlgn="t">
              <a:buClr>
                <a:schemeClr val="tx2"/>
              </a:buClr>
              <a:buSzPct val="70000"/>
              <a:buFont typeface="Wingdings" pitchFamily="2" charset="2"/>
              <a:buNone/>
            </a:pPr>
            <a:endParaRPr lang="en-US" sz="800" b="1" u="sng" dirty="0">
              <a:effectLst/>
              <a:cs typeface="Arial" pitchFamily="34" charset="0"/>
            </a:endParaRPr>
          </a:p>
          <a:p>
            <a:pPr algn="ctr" fontAlgn="t">
              <a:buClr>
                <a:schemeClr val="tx2"/>
              </a:buClr>
              <a:buSzPct val="70000"/>
            </a:pPr>
            <a:r>
              <a:rPr lang="en-US" sz="2000" b="1" dirty="0">
                <a:effectLst/>
                <a:cs typeface="Arial" pitchFamily="34" charset="0"/>
              </a:rPr>
              <a:t> </a:t>
            </a:r>
            <a:r>
              <a:rPr lang="en-US" sz="2000" b="1" dirty="0" smtClean="0">
                <a:effectLst/>
                <a:cs typeface="Arial" pitchFamily="34" charset="0"/>
              </a:rPr>
              <a:t>FDOT tools and resources webinar with the NCFPD – 9/9/11</a:t>
            </a:r>
            <a:endParaRPr lang="en-US" sz="2000" b="1" dirty="0">
              <a:effectLst/>
              <a:cs typeface="Arial" pitchFamily="34" charset="0"/>
            </a:endParaRPr>
          </a:p>
        </p:txBody>
      </p:sp>
      <p:sp>
        <p:nvSpPr>
          <p:cNvPr id="843791" name="Text Box 15"/>
          <p:cNvSpPr txBox="1">
            <a:spLocks noChangeArrowheads="1"/>
          </p:cNvSpPr>
          <p:nvPr/>
        </p:nvSpPr>
        <p:spPr bwMode="auto">
          <a:xfrm>
            <a:off x="2209800" y="6324600"/>
            <a:ext cx="4343400" cy="457200"/>
          </a:xfrm>
          <a:prstGeom prst="rect">
            <a:avLst/>
          </a:prstGeom>
          <a:noFill/>
          <a:ln w="9525" algn="ctr">
            <a:noFill/>
            <a:miter lim="800000"/>
            <a:headEnd/>
            <a:tailEnd/>
          </a:ln>
          <a:effectLst/>
        </p:spPr>
        <p:txBody>
          <a:bodyPr>
            <a:spAutoFit/>
          </a:bodyPr>
          <a:lstStyle/>
          <a:p>
            <a:pPr algn="ctr" fontAlgn="t">
              <a:buClr>
                <a:schemeClr val="tx2"/>
              </a:buClr>
              <a:buSzPct val="70000"/>
              <a:buFont typeface="Wingdings" pitchFamily="2" charset="2"/>
              <a:buNone/>
            </a:pPr>
            <a:r>
              <a:rPr lang="en-US" b="1" dirty="0" smtClean="0">
                <a:effectLst/>
                <a:cs typeface="Arial" pitchFamily="34" charset="0"/>
              </a:rPr>
              <a:t>www.FDA.gov/FoodDefense</a:t>
            </a:r>
            <a:endParaRPr lang="en-US" b="1" dirty="0">
              <a:effectLst/>
              <a:cs typeface="Arial" pitchFamily="34" charset="0"/>
            </a:endParaRPr>
          </a:p>
        </p:txBody>
      </p:sp>
      <p:sp>
        <p:nvSpPr>
          <p:cNvPr id="843792" name="Line 16"/>
          <p:cNvSpPr>
            <a:spLocks noChangeShapeType="1"/>
          </p:cNvSpPr>
          <p:nvPr/>
        </p:nvSpPr>
        <p:spPr bwMode="auto">
          <a:xfrm>
            <a:off x="381000" y="685800"/>
            <a:ext cx="8458200" cy="0"/>
          </a:xfrm>
          <a:prstGeom prst="line">
            <a:avLst/>
          </a:prstGeom>
          <a:noFill/>
          <a:ln w="38100">
            <a:solidFill>
              <a:srgbClr val="FF0000"/>
            </a:solidFill>
            <a:round/>
            <a:headEnd/>
            <a:tailEnd/>
          </a:ln>
          <a:effectLst/>
        </p:spPr>
        <p:txBody>
          <a:bodyPr/>
          <a:lstStyle/>
          <a:p>
            <a:endParaRPr lang="en-US"/>
          </a:p>
        </p:txBody>
      </p:sp>
      <p:sp>
        <p:nvSpPr>
          <p:cNvPr id="19" name="Text Box 11"/>
          <p:cNvSpPr txBox="1">
            <a:spLocks noChangeArrowheads="1"/>
          </p:cNvSpPr>
          <p:nvPr/>
        </p:nvSpPr>
        <p:spPr bwMode="auto">
          <a:xfrm>
            <a:off x="5943600" y="2209800"/>
            <a:ext cx="3429000" cy="2246769"/>
          </a:xfrm>
          <a:prstGeom prst="rect">
            <a:avLst/>
          </a:prstGeom>
          <a:noFill/>
          <a:ln w="9525" algn="ctr">
            <a:noFill/>
            <a:miter lim="800000"/>
            <a:headEnd/>
            <a:tailEnd/>
          </a:ln>
          <a:effectLst/>
        </p:spPr>
        <p:txBody>
          <a:bodyPr wrap="square">
            <a:spAutoFit/>
          </a:bodyPr>
          <a:lstStyle/>
          <a:p>
            <a:pPr algn="ctr" fontAlgn="t">
              <a:buClr>
                <a:schemeClr val="tx2"/>
              </a:buClr>
              <a:buSzPct val="70000"/>
              <a:buFont typeface="Wingdings" pitchFamily="2" charset="2"/>
              <a:buNone/>
            </a:pPr>
            <a:r>
              <a:rPr lang="en-US" sz="2000" b="1" u="sng" dirty="0" smtClean="0">
                <a:effectLst/>
                <a:cs typeface="Arial" pitchFamily="34" charset="0"/>
              </a:rPr>
              <a:t>Mitigations </a:t>
            </a:r>
          </a:p>
          <a:p>
            <a:pPr algn="ctr" fontAlgn="t">
              <a:buClr>
                <a:schemeClr val="tx2"/>
              </a:buClr>
              <a:buSzPct val="70000"/>
              <a:buFont typeface="Wingdings" pitchFamily="2" charset="2"/>
              <a:buNone/>
            </a:pPr>
            <a:r>
              <a:rPr lang="en-US" sz="2000" b="1" u="sng" dirty="0" smtClean="0">
                <a:effectLst/>
                <a:cs typeface="Arial" pitchFamily="34" charset="0"/>
              </a:rPr>
              <a:t>Strategies Database</a:t>
            </a:r>
          </a:p>
          <a:p>
            <a:pPr algn="ctr" fontAlgn="t">
              <a:buClr>
                <a:schemeClr val="tx2"/>
              </a:buClr>
              <a:buSzPct val="70000"/>
              <a:buFont typeface="Wingdings" pitchFamily="2" charset="2"/>
              <a:buNone/>
            </a:pPr>
            <a:r>
              <a:rPr lang="en-US" sz="2000" dirty="0" smtClean="0">
                <a:cs typeface="Arial" pitchFamily="34" charset="0"/>
              </a:rPr>
              <a:t>‘Searchable’ Preventative</a:t>
            </a:r>
          </a:p>
          <a:p>
            <a:pPr algn="ctr" fontAlgn="t">
              <a:buClr>
                <a:schemeClr val="tx2"/>
              </a:buClr>
              <a:buSzPct val="70000"/>
              <a:buFont typeface="Wingdings" pitchFamily="2" charset="2"/>
              <a:buNone/>
            </a:pPr>
            <a:r>
              <a:rPr lang="en-US" sz="2000" dirty="0" smtClean="0">
                <a:cs typeface="Arial" pitchFamily="34" charset="0"/>
              </a:rPr>
              <a:t>Measures, based on user </a:t>
            </a:r>
          </a:p>
          <a:p>
            <a:pPr algn="ctr" fontAlgn="t">
              <a:buClr>
                <a:schemeClr val="tx2"/>
              </a:buClr>
              <a:buSzPct val="70000"/>
              <a:buFont typeface="Wingdings" pitchFamily="2" charset="2"/>
              <a:buNone/>
            </a:pPr>
            <a:r>
              <a:rPr lang="en-US" sz="2000" dirty="0" smtClean="0">
                <a:cs typeface="Arial" pitchFamily="34" charset="0"/>
              </a:rPr>
              <a:t>Selections to categories </a:t>
            </a:r>
          </a:p>
          <a:p>
            <a:pPr algn="ctr" fontAlgn="t">
              <a:buClr>
                <a:schemeClr val="tx2"/>
              </a:buClr>
              <a:buSzPct val="70000"/>
              <a:buFont typeface="Wingdings" pitchFamily="2" charset="2"/>
              <a:buNone/>
            </a:pPr>
            <a:r>
              <a:rPr lang="en-US" sz="2000" dirty="0" smtClean="0">
                <a:cs typeface="Arial" pitchFamily="34" charset="0"/>
              </a:rPr>
              <a:t>and nodes</a:t>
            </a:r>
            <a:endParaRPr lang="en-US" sz="2000" dirty="0" smtClean="0">
              <a:effectLst/>
              <a:cs typeface="Arial" pitchFamily="34" charset="0"/>
            </a:endParaRPr>
          </a:p>
          <a:p>
            <a:pPr algn="ctr" fontAlgn="t">
              <a:buClr>
                <a:schemeClr val="tx2"/>
              </a:buClr>
              <a:buSzPct val="70000"/>
              <a:buFont typeface="Wingdings" pitchFamily="2" charset="2"/>
              <a:buNone/>
            </a:pPr>
            <a:endParaRPr lang="en-US" sz="2000" b="1" u="sng" dirty="0">
              <a:effectLst/>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04800" y="381000"/>
            <a:ext cx="8216900" cy="762000"/>
          </a:xfrm>
        </p:spPr>
        <p:txBody>
          <a:bodyPr/>
          <a:lstStyle/>
          <a:p>
            <a:pPr eaLnBrk="1" hangingPunct="1"/>
            <a:r>
              <a:rPr lang="en-US" smtClean="0"/>
              <a:t>Historical Perspective</a:t>
            </a:r>
          </a:p>
        </p:txBody>
      </p:sp>
      <p:sp>
        <p:nvSpPr>
          <p:cNvPr id="4100" name="Text Box 4"/>
          <p:cNvSpPr txBox="1">
            <a:spLocks noChangeArrowheads="1"/>
          </p:cNvSpPr>
          <p:nvPr/>
        </p:nvSpPr>
        <p:spPr bwMode="auto">
          <a:xfrm>
            <a:off x="152400" y="1371600"/>
            <a:ext cx="8686800" cy="6140142"/>
          </a:xfrm>
          <a:prstGeom prst="rect">
            <a:avLst/>
          </a:prstGeom>
          <a:noFill/>
          <a:ln w="9525">
            <a:noFill/>
            <a:miter lim="800000"/>
            <a:headEnd/>
            <a:tailEnd/>
          </a:ln>
        </p:spPr>
        <p:txBody>
          <a:bodyPr>
            <a:spAutoFit/>
          </a:bodyPr>
          <a:lstStyle/>
          <a:p>
            <a:pPr>
              <a:spcBef>
                <a:spcPct val="50000"/>
              </a:spcBef>
            </a:pPr>
            <a:r>
              <a:rPr lang="en-US" dirty="0">
                <a:latin typeface="Arial" charset="0"/>
              </a:rPr>
              <a:t>Requests for food defense, emergency response training from our SLTT partners; as a result of previous exercises, feedback at mtgs., conferences</a:t>
            </a:r>
          </a:p>
          <a:p>
            <a:pPr>
              <a:spcBef>
                <a:spcPct val="50000"/>
              </a:spcBef>
            </a:pPr>
            <a:endParaRPr lang="en-US" sz="1000" dirty="0">
              <a:latin typeface="Arial" charset="0"/>
            </a:endParaRPr>
          </a:p>
          <a:p>
            <a:pPr>
              <a:spcBef>
                <a:spcPct val="50000"/>
              </a:spcBef>
            </a:pPr>
            <a:r>
              <a:rPr lang="en-US" dirty="0">
                <a:latin typeface="Arial" charset="0"/>
              </a:rPr>
              <a:t>The need for HSEEP training / need to raise awareness of food defense </a:t>
            </a:r>
            <a:r>
              <a:rPr lang="en-US" dirty="0" smtClean="0">
                <a:latin typeface="Arial" charset="0"/>
              </a:rPr>
              <a:t>issues </a:t>
            </a:r>
          </a:p>
          <a:p>
            <a:pPr>
              <a:spcBef>
                <a:spcPct val="50000"/>
              </a:spcBef>
            </a:pPr>
            <a:r>
              <a:rPr lang="en-US" dirty="0" smtClean="0">
                <a:latin typeface="Arial" charset="0"/>
              </a:rPr>
              <a:t>Access to ‘low to no’ cost tools to assist with food emergency response planning</a:t>
            </a:r>
            <a:endParaRPr lang="en-US" dirty="0">
              <a:latin typeface="Arial" charset="0"/>
            </a:endParaRPr>
          </a:p>
          <a:p>
            <a:pPr>
              <a:spcBef>
                <a:spcPct val="50000"/>
              </a:spcBef>
            </a:pPr>
            <a:endParaRPr lang="en-US" sz="1000" dirty="0">
              <a:latin typeface="Arial" charset="0"/>
            </a:endParaRPr>
          </a:p>
          <a:p>
            <a:pPr>
              <a:spcBef>
                <a:spcPct val="50000"/>
              </a:spcBef>
            </a:pPr>
            <a:r>
              <a:rPr lang="en-US" dirty="0" smtClean="0">
                <a:latin typeface="Arial" charset="0"/>
              </a:rPr>
              <a:t>These </a:t>
            </a:r>
            <a:r>
              <a:rPr lang="en-US" dirty="0">
                <a:latin typeface="Arial" charset="0"/>
              </a:rPr>
              <a:t>scenarios can be foundation to build </a:t>
            </a:r>
            <a:r>
              <a:rPr lang="en-US" dirty="0" smtClean="0">
                <a:latin typeface="Arial" charset="0"/>
              </a:rPr>
              <a:t>an exercise and training calendar</a:t>
            </a:r>
            <a:endParaRPr lang="en-US" dirty="0">
              <a:latin typeface="Arial" charset="0"/>
            </a:endParaRPr>
          </a:p>
          <a:p>
            <a:pPr>
              <a:spcBef>
                <a:spcPct val="50000"/>
              </a:spcBef>
            </a:pPr>
            <a:endParaRPr lang="en-US" sz="1000" dirty="0">
              <a:latin typeface="Arial" charset="0"/>
            </a:endParaRPr>
          </a:p>
          <a:p>
            <a:pPr algn="ctr">
              <a:spcBef>
                <a:spcPct val="50000"/>
              </a:spcBef>
            </a:pPr>
            <a:r>
              <a:rPr lang="en-US" sz="4000" b="1" dirty="0">
                <a:solidFill>
                  <a:srgbClr val="0000CC"/>
                </a:solidFill>
                <a:effectLst>
                  <a:outerShdw blurRad="50800" dist="38100" algn="l" rotWithShape="0">
                    <a:prstClr val="black">
                      <a:alpha val="54000"/>
                    </a:prstClr>
                  </a:outerShdw>
                </a:effectLst>
                <a:latin typeface="Arial" charset="0"/>
              </a:rPr>
              <a:t>FREE-B development!!</a:t>
            </a:r>
          </a:p>
          <a:p>
            <a:pPr>
              <a:spcBef>
                <a:spcPct val="50000"/>
              </a:spcBef>
            </a:pPr>
            <a:endParaRPr lang="en-US" dirty="0">
              <a:latin typeface="Arial" charset="0"/>
            </a:endParaRPr>
          </a:p>
        </p:txBody>
      </p:sp>
      <p:pic>
        <p:nvPicPr>
          <p:cNvPr id="17411" name="Picture 5" descr="cfsansm"/>
          <p:cNvPicPr>
            <a:picLocks noChangeAspect="1" noChangeArrowheads="1"/>
          </p:cNvPicPr>
          <p:nvPr/>
        </p:nvPicPr>
        <p:blipFill>
          <a:blip r:embed="rId2"/>
          <a:srcRect/>
          <a:stretch>
            <a:fillRect/>
          </a:stretch>
        </p:blipFill>
        <p:spPr bwMode="auto">
          <a:xfrm>
            <a:off x="7843838" y="6111875"/>
            <a:ext cx="1143000" cy="609600"/>
          </a:xfrm>
          <a:prstGeom prst="rect">
            <a:avLst/>
          </a:prstGeom>
          <a:noFill/>
          <a:ln w="9525">
            <a:noFill/>
            <a:miter lim="800000"/>
            <a:headEnd/>
            <a:tailEnd/>
          </a:ln>
        </p:spPr>
      </p:pic>
      <p:cxnSp>
        <p:nvCxnSpPr>
          <p:cNvPr id="17412" name="Straight Connector 6"/>
          <p:cNvCxnSpPr>
            <a:cxnSpLocks noChangeShapeType="1"/>
          </p:cNvCxnSpPr>
          <p:nvPr/>
        </p:nvCxnSpPr>
        <p:spPr bwMode="auto">
          <a:xfrm>
            <a:off x="1066800" y="10668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100">
                                            <p:txEl>
                                              <p:pRg st="7" end="7"/>
                                            </p:txEl>
                                          </p:spTgt>
                                        </p:tgtEl>
                                        <p:attrNameLst>
                                          <p:attrName>style.visibility</p:attrName>
                                        </p:attrNameLst>
                                      </p:cBhvr>
                                      <p:to>
                                        <p:strVal val="visible"/>
                                      </p:to>
                                    </p:set>
                                    <p:anim calcmode="lin" valueType="num">
                                      <p:cBhvr additive="base">
                                        <p:cTn id="7" dur="500" fill="hold"/>
                                        <p:tgtEl>
                                          <p:spTgt spid="4100">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0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6" descr="cfsansm"/>
          <p:cNvPicPr>
            <a:picLocks noChangeAspect="1" noChangeArrowheads="1"/>
          </p:cNvPicPr>
          <p:nvPr/>
        </p:nvPicPr>
        <p:blipFill>
          <a:blip r:embed="rId2"/>
          <a:srcRect/>
          <a:stretch>
            <a:fillRect/>
          </a:stretch>
        </p:blipFill>
        <p:spPr bwMode="auto">
          <a:xfrm>
            <a:off x="7843838" y="6111875"/>
            <a:ext cx="1143000" cy="609600"/>
          </a:xfrm>
          <a:prstGeom prst="rect">
            <a:avLst/>
          </a:prstGeom>
          <a:noFill/>
          <a:ln w="9525">
            <a:noFill/>
            <a:miter lim="800000"/>
            <a:headEnd/>
            <a:tailEnd/>
          </a:ln>
        </p:spPr>
      </p:pic>
      <p:pic>
        <p:nvPicPr>
          <p:cNvPr id="18434" name="Picture 7"/>
          <p:cNvPicPr>
            <a:picLocks noChangeAspect="1" noChangeArrowheads="1"/>
          </p:cNvPicPr>
          <p:nvPr/>
        </p:nvPicPr>
        <p:blipFill>
          <a:blip r:embed="rId3"/>
          <a:srcRect/>
          <a:stretch>
            <a:fillRect/>
          </a:stretch>
        </p:blipFill>
        <p:spPr bwMode="auto">
          <a:xfrm>
            <a:off x="6705600" y="381000"/>
            <a:ext cx="2060575" cy="1704975"/>
          </a:xfrm>
          <a:prstGeom prst="rect">
            <a:avLst/>
          </a:prstGeom>
          <a:noFill/>
          <a:ln w="9525">
            <a:noFill/>
            <a:miter lim="800000"/>
            <a:headEnd/>
            <a:tailEnd/>
          </a:ln>
        </p:spPr>
      </p:pic>
      <p:pic>
        <p:nvPicPr>
          <p:cNvPr id="18435" name="Picture 8" descr="untitled"/>
          <p:cNvPicPr preferRelativeResize="0">
            <a:picLocks noChangeAspect="1" noChangeArrowheads="1"/>
          </p:cNvPicPr>
          <p:nvPr/>
        </p:nvPicPr>
        <p:blipFill>
          <a:blip r:embed="rId4"/>
          <a:srcRect/>
          <a:stretch>
            <a:fillRect/>
          </a:stretch>
        </p:blipFill>
        <p:spPr bwMode="auto">
          <a:xfrm>
            <a:off x="3940175" y="381000"/>
            <a:ext cx="2157413" cy="1676400"/>
          </a:xfrm>
          <a:prstGeom prst="rect">
            <a:avLst/>
          </a:prstGeom>
          <a:noFill/>
          <a:ln w="9525">
            <a:noFill/>
            <a:miter lim="800000"/>
            <a:headEnd/>
            <a:tailEnd/>
          </a:ln>
        </p:spPr>
      </p:pic>
      <p:pic>
        <p:nvPicPr>
          <p:cNvPr id="18436" name="Picture 9"/>
          <p:cNvPicPr>
            <a:picLocks noChangeAspect="1" noChangeArrowheads="1"/>
          </p:cNvPicPr>
          <p:nvPr/>
        </p:nvPicPr>
        <p:blipFill>
          <a:blip r:embed="rId5"/>
          <a:srcRect/>
          <a:stretch>
            <a:fillRect/>
          </a:stretch>
        </p:blipFill>
        <p:spPr bwMode="auto">
          <a:xfrm>
            <a:off x="2895600" y="5181600"/>
            <a:ext cx="1666875" cy="1485900"/>
          </a:xfrm>
          <a:prstGeom prst="rect">
            <a:avLst/>
          </a:prstGeom>
          <a:noFill/>
          <a:ln w="9525">
            <a:noFill/>
            <a:miter lim="800000"/>
            <a:headEnd/>
            <a:tailEnd/>
          </a:ln>
        </p:spPr>
      </p:pic>
      <p:pic>
        <p:nvPicPr>
          <p:cNvPr id="18437" name="Picture 10"/>
          <p:cNvPicPr>
            <a:picLocks noChangeAspect="1" noChangeArrowheads="1"/>
          </p:cNvPicPr>
          <p:nvPr/>
        </p:nvPicPr>
        <p:blipFill>
          <a:blip r:embed="rId6"/>
          <a:srcRect/>
          <a:stretch>
            <a:fillRect/>
          </a:stretch>
        </p:blipFill>
        <p:spPr bwMode="auto">
          <a:xfrm>
            <a:off x="1066800" y="381000"/>
            <a:ext cx="1981200" cy="1673225"/>
          </a:xfrm>
          <a:prstGeom prst="rect">
            <a:avLst/>
          </a:prstGeom>
          <a:noFill/>
          <a:ln w="9525">
            <a:noFill/>
            <a:miter lim="800000"/>
            <a:headEnd/>
            <a:tailEnd/>
          </a:ln>
        </p:spPr>
      </p:pic>
      <p:pic>
        <p:nvPicPr>
          <p:cNvPr id="18438" name="Picture 11"/>
          <p:cNvPicPr>
            <a:picLocks noChangeAspect="1" noChangeArrowheads="1"/>
          </p:cNvPicPr>
          <p:nvPr/>
        </p:nvPicPr>
        <p:blipFill>
          <a:blip r:embed="rId7"/>
          <a:srcRect/>
          <a:stretch>
            <a:fillRect/>
          </a:stretch>
        </p:blipFill>
        <p:spPr bwMode="auto">
          <a:xfrm>
            <a:off x="4876800" y="5181600"/>
            <a:ext cx="1897063" cy="1485900"/>
          </a:xfrm>
          <a:prstGeom prst="rect">
            <a:avLst/>
          </a:prstGeom>
          <a:noFill/>
          <a:ln w="9525">
            <a:noFill/>
            <a:miter lim="800000"/>
            <a:headEnd/>
            <a:tailEnd/>
          </a:ln>
        </p:spPr>
      </p:pic>
      <p:sp>
        <p:nvSpPr>
          <p:cNvPr id="18439" name="TextBox 10"/>
          <p:cNvSpPr txBox="1">
            <a:spLocks noChangeArrowheads="1"/>
          </p:cNvSpPr>
          <p:nvPr/>
        </p:nvSpPr>
        <p:spPr bwMode="auto">
          <a:xfrm>
            <a:off x="990600" y="2286000"/>
            <a:ext cx="7239000" cy="461963"/>
          </a:xfrm>
          <a:prstGeom prst="rect">
            <a:avLst/>
          </a:prstGeom>
          <a:noFill/>
          <a:ln w="9525">
            <a:noFill/>
            <a:miter lim="800000"/>
            <a:headEnd/>
            <a:tailEnd/>
          </a:ln>
        </p:spPr>
        <p:txBody>
          <a:bodyPr>
            <a:spAutoFit/>
          </a:bodyPr>
          <a:lstStyle/>
          <a:p>
            <a:pPr algn="ctr"/>
            <a:r>
              <a:rPr lang="en-US"/>
              <a:t>Three (3) FDA based scenarios</a:t>
            </a:r>
          </a:p>
        </p:txBody>
      </p:sp>
      <p:sp>
        <p:nvSpPr>
          <p:cNvPr id="18440" name="TextBox 11"/>
          <p:cNvSpPr txBox="1">
            <a:spLocks noChangeArrowheads="1"/>
          </p:cNvSpPr>
          <p:nvPr/>
        </p:nvSpPr>
        <p:spPr bwMode="auto">
          <a:xfrm>
            <a:off x="990600" y="4495800"/>
            <a:ext cx="7239000" cy="461963"/>
          </a:xfrm>
          <a:prstGeom prst="rect">
            <a:avLst/>
          </a:prstGeom>
          <a:noFill/>
          <a:ln w="9525">
            <a:noFill/>
            <a:miter lim="800000"/>
            <a:headEnd/>
            <a:tailEnd/>
          </a:ln>
        </p:spPr>
        <p:txBody>
          <a:bodyPr>
            <a:spAutoFit/>
          </a:bodyPr>
          <a:lstStyle/>
          <a:p>
            <a:pPr algn="ctr"/>
            <a:r>
              <a:rPr lang="en-US"/>
              <a:t>Two (2) USDA based scenarios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09600" y="228600"/>
            <a:ext cx="7683500" cy="762000"/>
          </a:xfrm>
        </p:spPr>
        <p:txBody>
          <a:bodyPr/>
          <a:lstStyle/>
          <a:p>
            <a:pPr eaLnBrk="1" hangingPunct="1"/>
            <a:r>
              <a:rPr lang="en-US" dirty="0" smtClean="0"/>
              <a:t>Overview of the FREE-B</a:t>
            </a:r>
          </a:p>
        </p:txBody>
      </p:sp>
      <p:sp>
        <p:nvSpPr>
          <p:cNvPr id="19458" name="Rectangle 3"/>
          <p:cNvSpPr>
            <a:spLocks noGrp="1" noChangeArrowheads="1"/>
          </p:cNvSpPr>
          <p:nvPr>
            <p:ph type="body" idx="1"/>
          </p:nvPr>
        </p:nvSpPr>
        <p:spPr>
          <a:xfrm>
            <a:off x="328613" y="1219200"/>
            <a:ext cx="8815387" cy="4741863"/>
          </a:xfrm>
        </p:spPr>
        <p:txBody>
          <a:bodyPr/>
          <a:lstStyle/>
          <a:p>
            <a:pPr eaLnBrk="1" hangingPunct="1">
              <a:buFont typeface="Wingdings" pitchFamily="2" charset="2"/>
              <a:buNone/>
            </a:pPr>
            <a:endParaRPr lang="en-US" dirty="0" smtClean="0"/>
          </a:p>
          <a:p>
            <a:pPr eaLnBrk="1" hangingPunct="1">
              <a:buFont typeface="Wingdings" pitchFamily="2" charset="2"/>
              <a:buNone/>
            </a:pPr>
            <a:r>
              <a:rPr lang="en-US" dirty="0" smtClean="0"/>
              <a:t>5 scenarios, available online – FREE of charge!</a:t>
            </a:r>
          </a:p>
          <a:p>
            <a:pPr eaLnBrk="1" hangingPunct="1">
              <a:buFont typeface="Wingdings" pitchFamily="2" charset="2"/>
              <a:buNone/>
            </a:pPr>
            <a:r>
              <a:rPr lang="en-US" dirty="0" smtClean="0"/>
              <a:t>		</a:t>
            </a:r>
            <a:r>
              <a:rPr lang="en-US" dirty="0" smtClean="0">
                <a:hlinkClick r:id="rId2"/>
              </a:rPr>
              <a:t>www.FDA.gov/FoodDefense</a:t>
            </a:r>
            <a:r>
              <a:rPr lang="en-US" dirty="0" smtClean="0"/>
              <a:t> </a:t>
            </a:r>
          </a:p>
          <a:p>
            <a:pPr eaLnBrk="1" hangingPunct="1"/>
            <a:endParaRPr lang="en-US" sz="1400" dirty="0" smtClean="0"/>
          </a:p>
          <a:p>
            <a:pPr eaLnBrk="1" hangingPunct="1">
              <a:buFont typeface="Wingdings" pitchFamily="2" charset="2"/>
              <a:buNone/>
            </a:pPr>
            <a:r>
              <a:rPr lang="en-US" dirty="0" smtClean="0"/>
              <a:t>Each scenario contains a lead planner’s guide, situation manual and facilitator’s guide</a:t>
            </a:r>
          </a:p>
          <a:p>
            <a:pPr eaLnBrk="1" hangingPunct="1"/>
            <a:endParaRPr lang="en-US" sz="1400" dirty="0" smtClean="0"/>
          </a:p>
          <a:p>
            <a:pPr eaLnBrk="1" hangingPunct="1">
              <a:buFont typeface="Wingdings" pitchFamily="2" charset="2"/>
              <a:buNone/>
            </a:pPr>
            <a:r>
              <a:rPr lang="en-US" dirty="0" smtClean="0"/>
              <a:t>Guides are presented in an easy to follow approach, from establishment of the exercise planning committee to the distribution of certificates of participation  - we’ve left no stone unturned!!   </a:t>
            </a:r>
          </a:p>
          <a:p>
            <a:pPr eaLnBrk="1" hangingPunct="1"/>
            <a:endParaRPr lang="en-US" sz="1400" dirty="0" smtClean="0"/>
          </a:p>
          <a:p>
            <a:pPr lvl="1" eaLnBrk="1" hangingPunct="1"/>
            <a:endParaRPr lang="en-US" dirty="0" smtClean="0"/>
          </a:p>
          <a:p>
            <a:pPr lvl="1" eaLnBrk="1" hangingPunct="1"/>
            <a:endParaRPr lang="en-US" dirty="0" smtClean="0"/>
          </a:p>
          <a:p>
            <a:pPr eaLnBrk="1" hangingPunct="1"/>
            <a:endParaRPr lang="en-US" dirty="0" smtClean="0"/>
          </a:p>
        </p:txBody>
      </p:sp>
      <p:cxnSp>
        <p:nvCxnSpPr>
          <p:cNvPr id="19459" name="Straight Connector 5"/>
          <p:cNvCxnSpPr>
            <a:cxnSpLocks noChangeShapeType="1"/>
          </p:cNvCxnSpPr>
          <p:nvPr/>
        </p:nvCxnSpPr>
        <p:spPr bwMode="auto">
          <a:xfrm>
            <a:off x="914400" y="10668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type="body" idx="1"/>
          </p:nvPr>
        </p:nvSpPr>
        <p:spPr>
          <a:xfrm>
            <a:off x="328613" y="1219200"/>
            <a:ext cx="8815387" cy="4495800"/>
          </a:xfrm>
        </p:spPr>
        <p:txBody>
          <a:bodyPr/>
          <a:lstStyle/>
          <a:p>
            <a:pPr eaLnBrk="1" hangingPunct="1">
              <a:lnSpc>
                <a:spcPct val="80000"/>
              </a:lnSpc>
              <a:buFont typeface="Wingdings" pitchFamily="2" charset="2"/>
              <a:buNone/>
            </a:pPr>
            <a:r>
              <a:rPr lang="en-US" sz="2400" smtClean="0"/>
              <a:t>This set is designed to provide jurisdictions with a variety of options to test and improve their capabilities to respond to human or animal health emergencies. </a:t>
            </a:r>
          </a:p>
          <a:p>
            <a:pPr eaLnBrk="1" hangingPunct="1">
              <a:lnSpc>
                <a:spcPct val="80000"/>
              </a:lnSpc>
              <a:buFont typeface="Wingdings" pitchFamily="2" charset="2"/>
              <a:buNone/>
            </a:pPr>
            <a:endParaRPr lang="en-US" sz="1400" smtClean="0"/>
          </a:p>
          <a:p>
            <a:pPr eaLnBrk="1" hangingPunct="1">
              <a:lnSpc>
                <a:spcPct val="80000"/>
              </a:lnSpc>
              <a:buFont typeface="Wingdings" pitchFamily="2" charset="2"/>
              <a:buNone/>
            </a:pPr>
            <a:r>
              <a:rPr lang="en-US" sz="2400" smtClean="0"/>
              <a:t>The five exercises in the set are designed so that jurisdictions can conduct them right out of the box with a minimal amount of effort and editing.</a:t>
            </a:r>
          </a:p>
          <a:p>
            <a:pPr eaLnBrk="1" hangingPunct="1">
              <a:lnSpc>
                <a:spcPct val="80000"/>
              </a:lnSpc>
              <a:buFont typeface="Wingdings" pitchFamily="2" charset="2"/>
              <a:buNone/>
            </a:pPr>
            <a:endParaRPr lang="en-US" sz="1400" smtClean="0"/>
          </a:p>
          <a:p>
            <a:pPr eaLnBrk="1" hangingPunct="1">
              <a:lnSpc>
                <a:spcPct val="80000"/>
              </a:lnSpc>
              <a:buFont typeface="Wingdings" pitchFamily="2" charset="2"/>
              <a:buNone/>
            </a:pPr>
            <a:r>
              <a:rPr lang="en-US" sz="2000" smtClean="0"/>
              <a:t> </a:t>
            </a:r>
            <a:r>
              <a:rPr lang="en-US" sz="2400" smtClean="0"/>
              <a:t>Each exercise is stand-alone. Collaboration and partnering with several jurisdictions and stakeholders may be needed to ensure a successful exercise.</a:t>
            </a:r>
            <a:r>
              <a:rPr lang="en-US" sz="2000" smtClean="0"/>
              <a:t> </a:t>
            </a:r>
          </a:p>
          <a:p>
            <a:pPr eaLnBrk="1" hangingPunct="1">
              <a:lnSpc>
                <a:spcPct val="80000"/>
              </a:lnSpc>
              <a:buFont typeface="Wingdings" pitchFamily="2" charset="2"/>
              <a:buNone/>
            </a:pPr>
            <a:endParaRPr lang="en-US" sz="1400" smtClean="0"/>
          </a:p>
          <a:p>
            <a:pPr eaLnBrk="1" hangingPunct="1">
              <a:lnSpc>
                <a:spcPct val="80000"/>
              </a:lnSpc>
              <a:buFont typeface="Wingdings" pitchFamily="2" charset="2"/>
              <a:buNone/>
            </a:pPr>
            <a:r>
              <a:rPr lang="en-US" sz="2400" smtClean="0"/>
              <a:t>FREE-B has been developed to be consistent with the Homeland Security Exercise and Evaluation Program (HSEEP) doctrine.</a:t>
            </a:r>
          </a:p>
        </p:txBody>
      </p:sp>
      <p:sp>
        <p:nvSpPr>
          <p:cNvPr id="23554" name="Rectangle 4"/>
          <p:cNvSpPr>
            <a:spLocks noGrp="1" noChangeArrowheads="1"/>
          </p:cNvSpPr>
          <p:nvPr>
            <p:ph type="title"/>
          </p:nvPr>
        </p:nvSpPr>
        <p:spPr>
          <a:xfrm>
            <a:off x="609600" y="0"/>
            <a:ext cx="7683500" cy="762000"/>
          </a:xfrm>
        </p:spPr>
        <p:txBody>
          <a:bodyPr/>
          <a:lstStyle/>
          <a:p>
            <a:pPr eaLnBrk="1" hangingPunct="1"/>
            <a:r>
              <a:rPr lang="en-US" dirty="0" smtClean="0"/>
              <a:t>Overview of the FREE-B</a:t>
            </a:r>
          </a:p>
        </p:txBody>
      </p:sp>
      <p:cxnSp>
        <p:nvCxnSpPr>
          <p:cNvPr id="23555" name="Straight Connector 5"/>
          <p:cNvCxnSpPr>
            <a:cxnSpLocks noChangeShapeType="1"/>
          </p:cNvCxnSpPr>
          <p:nvPr/>
        </p:nvCxnSpPr>
        <p:spPr bwMode="auto">
          <a:xfrm>
            <a:off x="1066800" y="762000"/>
            <a:ext cx="7010400" cy="1588"/>
          </a:xfrm>
          <a:prstGeom prst="line">
            <a:avLst/>
          </a:prstGeom>
          <a:noFill/>
          <a:ln w="31750" algn="ctr">
            <a:solidFill>
              <a:srgbClr val="FF0000"/>
            </a:solidFill>
            <a:round/>
            <a:headEnd/>
            <a:tailEnd/>
          </a:ln>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Arts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rtsy">
      <a:majorFont>
        <a:latin typeface="Book Antiqua"/>
        <a:ea typeface=""/>
        <a:cs typeface=""/>
      </a:majorFont>
      <a:minorFont>
        <a:latin typeface="Book Antiqua"/>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FFFFCC"/>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FFFFCC"/>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779</TotalTime>
  <Words>1206</Words>
  <Application>Microsoft Office PowerPoint</Application>
  <PresentationFormat>On-screen Show (4:3)</PresentationFormat>
  <Paragraphs>188</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Artsy</vt:lpstr>
      <vt:lpstr> FDA’s  Food Related Emergency Exercise –  Boxed Set (FREE-B)  </vt:lpstr>
      <vt:lpstr>Welcome and Introductions</vt:lpstr>
      <vt:lpstr>For today’s webinar… </vt:lpstr>
      <vt:lpstr>Slide 4</vt:lpstr>
      <vt:lpstr>Food Defense Tools and Resources</vt:lpstr>
      <vt:lpstr>Historical Perspective</vt:lpstr>
      <vt:lpstr>Slide 7</vt:lpstr>
      <vt:lpstr>Overview of the FREE-B</vt:lpstr>
      <vt:lpstr>Overview of the FREE-B</vt:lpstr>
      <vt:lpstr>Recent Activity:  7/18  - 8/15/11</vt:lpstr>
      <vt:lpstr>Scenario Descriptions</vt:lpstr>
      <vt:lpstr>How Sweet It Is(n’t)</vt:lpstr>
      <vt:lpstr>Stealthy Situation</vt:lpstr>
      <vt:lpstr>Wilted Woes </vt:lpstr>
      <vt:lpstr>Highplains Harbinger</vt:lpstr>
      <vt:lpstr>Insider Addition</vt:lpstr>
      <vt:lpstr>Slide 17</vt:lpstr>
      <vt:lpstr>Slide 18</vt:lpstr>
      <vt:lpstr>Thanks for your attention! </vt:lpstr>
      <vt:lpstr>USDA efforts…</vt:lpstr>
      <vt:lpstr>Questions, thoughts, ideas??</vt:lpstr>
      <vt:lpstr>Slide 22</vt:lpstr>
      <vt:lpstr>Closing</vt:lpstr>
    </vt:vector>
  </TitlesOfParts>
  <Company>US FDA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Defense Exercise Demonstrations: FDA’s Food Related Emergency Exercise – Boxed Set (FREE-B)  USDA’s Food and Nutrition Services </dc:title>
  <dc:creator>jason.bashura</dc:creator>
  <cp:lastModifiedBy>Jason.bashura</cp:lastModifiedBy>
  <cp:revision>121</cp:revision>
  <dcterms:created xsi:type="dcterms:W3CDTF">2009-10-23T12:34:45Z</dcterms:created>
  <dcterms:modified xsi:type="dcterms:W3CDTF">2011-08-17T14:00:56Z</dcterms:modified>
</cp:coreProperties>
</file>