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 id="2147483735" r:id="rId5"/>
  </p:sldMasterIdLst>
  <p:notesMasterIdLst>
    <p:notesMasterId r:id="rId33"/>
  </p:notesMasterIdLst>
  <p:handoutMasterIdLst>
    <p:handoutMasterId r:id="rId34"/>
  </p:handoutMasterIdLst>
  <p:sldIdLst>
    <p:sldId id="380" r:id="rId6"/>
    <p:sldId id="394" r:id="rId7"/>
    <p:sldId id="362" r:id="rId8"/>
    <p:sldId id="390" r:id="rId9"/>
    <p:sldId id="404" r:id="rId10"/>
    <p:sldId id="382" r:id="rId11"/>
    <p:sldId id="383" r:id="rId12"/>
    <p:sldId id="384" r:id="rId13"/>
    <p:sldId id="396" r:id="rId14"/>
    <p:sldId id="386" r:id="rId15"/>
    <p:sldId id="387" r:id="rId16"/>
    <p:sldId id="388" r:id="rId17"/>
    <p:sldId id="398" r:id="rId18"/>
    <p:sldId id="318" r:id="rId19"/>
    <p:sldId id="392" r:id="rId20"/>
    <p:sldId id="400" r:id="rId21"/>
    <p:sldId id="401" r:id="rId22"/>
    <p:sldId id="402" r:id="rId23"/>
    <p:sldId id="403" r:id="rId24"/>
    <p:sldId id="296" r:id="rId25"/>
    <p:sldId id="323" r:id="rId26"/>
    <p:sldId id="297" r:id="rId27"/>
    <p:sldId id="308" r:id="rId28"/>
    <p:sldId id="306" r:id="rId29"/>
    <p:sldId id="310" r:id="rId30"/>
    <p:sldId id="307" r:id="rId31"/>
    <p:sldId id="322" r:id="rId32"/>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B1D68-C9FF-E343-B9D2-4F23483473B2}">
          <p14:sldIdLst>
            <p14:sldId id="380"/>
            <p14:sldId id="394"/>
            <p14:sldId id="362"/>
            <p14:sldId id="390"/>
            <p14:sldId id="404"/>
            <p14:sldId id="382"/>
            <p14:sldId id="383"/>
            <p14:sldId id="384"/>
            <p14:sldId id="396"/>
            <p14:sldId id="386"/>
            <p14:sldId id="387"/>
            <p14:sldId id="388"/>
            <p14:sldId id="398"/>
            <p14:sldId id="318"/>
            <p14:sldId id="392"/>
            <p14:sldId id="400"/>
            <p14:sldId id="401"/>
            <p14:sldId id="402"/>
            <p14:sldId id="403"/>
            <p14:sldId id="296"/>
            <p14:sldId id="323"/>
            <p14:sldId id="297"/>
            <p14:sldId id="308"/>
            <p14:sldId id="306"/>
            <p14:sldId id="310"/>
            <p14:sldId id="307"/>
            <p14:sldId id="322"/>
          </p14:sldIdLst>
        </p14:section>
      </p14:sectionLst>
    </p:ext>
    <p:ext uri="{EFAFB233-063F-42B5-8137-9DF3F51BA10A}">
      <p15:sldGuideLst xmlns:p15="http://schemas.microsoft.com/office/powerpoint/2012/main">
        <p15:guide id="1" orient="horz" userDrawn="1">
          <p15:clr>
            <a:srgbClr val="A4A3A4"/>
          </p15:clr>
        </p15:guide>
        <p15:guide id="3" orient="horz" pos="144" userDrawn="1">
          <p15:clr>
            <a:srgbClr val="A4A3A4"/>
          </p15:clr>
        </p15:guide>
        <p15:guide id="4" orient="horz" pos="3936" userDrawn="1">
          <p15:clr>
            <a:srgbClr val="A4A3A4"/>
          </p15:clr>
        </p15:guide>
        <p15:guide id="5" pos="192" userDrawn="1">
          <p15:clr>
            <a:srgbClr val="A4A3A4"/>
          </p15:clr>
        </p15:guide>
        <p15:guide id="6" orient="horz" pos="3744" userDrawn="1">
          <p15:clr>
            <a:srgbClr val="A4A3A4"/>
          </p15:clr>
        </p15:guide>
        <p15:guide id="7" pos="7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gie DuPree" initials="MD" lastIdx="7" clrIdx="0"/>
  <p:cmAuthor id="7" name="Cornwell, Ashley" initials="CA" lastIdx="1" clrIdx="7">
    <p:extLst>
      <p:ext uri="{19B8F6BF-5375-455C-9EA6-DF929625EA0E}">
        <p15:presenceInfo xmlns:p15="http://schemas.microsoft.com/office/powerpoint/2012/main" userId="S::Ashley.Cornwell@fda.gov::88eed701-74a2-45bf-a6f8-d5ce8e0f7f0b" providerId="AD"/>
      </p:ext>
    </p:extLst>
  </p:cmAuthor>
  <p:cmAuthor id="1" name="VM" initials="V" lastIdx="17" clrIdx="1"/>
  <p:cmAuthor id="8" name="OGC (FDD)" initials="OGC" lastIdx="4" clrIdx="8">
    <p:extLst>
      <p:ext uri="{19B8F6BF-5375-455C-9EA6-DF929625EA0E}">
        <p15:presenceInfo xmlns:p15="http://schemas.microsoft.com/office/powerpoint/2012/main" userId="OGC (FDD)" providerId="None"/>
      </p:ext>
    </p:extLst>
  </p:cmAuthor>
  <p:cmAuthor id="2" name="Michael Ziolkowski" initials="" lastIdx="0" clrIdx="2"/>
  <p:cmAuthor id="9" name="Priscilla Callahan" initials="PCL" lastIdx="2" clrIdx="9">
    <p:extLst>
      <p:ext uri="{19B8F6BF-5375-455C-9EA6-DF929625EA0E}">
        <p15:presenceInfo xmlns:p15="http://schemas.microsoft.com/office/powerpoint/2012/main" userId="Priscilla Callahan" providerId="None"/>
      </p:ext>
    </p:extLst>
  </p:cmAuthor>
  <p:cmAuthor id="3" name="Hilbert, Steven" initials="HS" lastIdx="18" clrIdx="3">
    <p:extLst>
      <p:ext uri="{19B8F6BF-5375-455C-9EA6-DF929625EA0E}">
        <p15:presenceInfo xmlns:p15="http://schemas.microsoft.com/office/powerpoint/2012/main" userId="S::Steven.Hilbert@fda.gov::6b07ddf6-5ead-4af9-b0bc-23b89c1b3046" providerId="AD"/>
      </p:ext>
    </p:extLst>
  </p:cmAuthor>
  <p:cmAuthor id="4" name="Gray, Ashley" initials="GA" lastIdx="15" clrIdx="4">
    <p:extLst>
      <p:ext uri="{19B8F6BF-5375-455C-9EA6-DF929625EA0E}">
        <p15:presenceInfo xmlns:p15="http://schemas.microsoft.com/office/powerpoint/2012/main" userId="S::Ashley.Gray@fda.gov::7d9a7bf3-8e0a-49dd-90ee-c66324958101" providerId="AD"/>
      </p:ext>
    </p:extLst>
  </p:cmAuthor>
  <p:cmAuthor id="5" name="Taylor, Sheritta" initials="TS" lastIdx="24" clrIdx="5">
    <p:extLst>
      <p:ext uri="{19B8F6BF-5375-455C-9EA6-DF929625EA0E}">
        <p15:presenceInfo xmlns:p15="http://schemas.microsoft.com/office/powerpoint/2012/main" userId="S::Sheritta.Taylor@fda.gov::48e21e88-5351-4e9c-b043-8564a82a9f4b" providerId="AD"/>
      </p:ext>
    </p:extLst>
  </p:cmAuthor>
  <p:cmAuthor id="6" name="Coutu, Adam" initials="CA" lastIdx="29" clrIdx="6">
    <p:extLst>
      <p:ext uri="{19B8F6BF-5375-455C-9EA6-DF929625EA0E}">
        <p15:presenceInfo xmlns:p15="http://schemas.microsoft.com/office/powerpoint/2012/main" userId="S::Adam.Coutu@fda.gov::29dbee8a-9121-4a72-b25e-e7968c8f4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007DBA"/>
    <a:srgbClr val="685200"/>
    <a:srgbClr val="75787B"/>
    <a:srgbClr val="C7CDD2"/>
    <a:srgbClr val="FFFFFF"/>
    <a:srgbClr val="2D2926"/>
    <a:srgbClr val="CE0037"/>
    <a:srgbClr val="DAAA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3661" autoAdjust="0"/>
  </p:normalViewPr>
  <p:slideViewPr>
    <p:cSldViewPr snapToGrid="0">
      <p:cViewPr>
        <p:scale>
          <a:sx n="125" d="100"/>
          <a:sy n="125" d="100"/>
        </p:scale>
        <p:origin x="60" y="592"/>
      </p:cViewPr>
      <p:guideLst>
        <p:guide orient="horz"/>
        <p:guide orient="horz" pos="144"/>
        <p:guide orient="horz" pos="3936"/>
        <p:guide pos="192"/>
        <p:guide orient="horz" pos="3744"/>
        <p:guide pos="74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29DDD-272A-3149-AA7D-EE6E2559E888}" type="datetimeFigureOut">
              <a:rPr lang="en-US" smtClean="0"/>
              <a:t>3/18/2025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D350D2-8E18-354D-8EC2-F25E874FFE45}" type="slidenum">
              <a:rPr lang="en-US" smtClean="0"/>
              <a:t>‹#›</a:t>
            </a:fld>
            <a:endParaRPr lang="en-US" dirty="0"/>
          </a:p>
        </p:txBody>
      </p:sp>
    </p:spTree>
    <p:extLst>
      <p:ext uri="{BB962C8B-B14F-4D97-AF65-F5344CB8AC3E}">
        <p14:creationId xmlns:p14="http://schemas.microsoft.com/office/powerpoint/2010/main" val="3308942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E536E-B701-004E-9D01-1D6DF01A4023}" type="datetimeFigureOut">
              <a:rPr lang="en-US" smtClean="0"/>
              <a:t>3/18/2025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B04A4-BDFF-B24F-B5FA-1DB52B50F513}" type="slidenum">
              <a:rPr lang="en-US" smtClean="0"/>
              <a:t>‹#›</a:t>
            </a:fld>
            <a:endParaRPr lang="en-US" dirty="0"/>
          </a:p>
        </p:txBody>
      </p:sp>
    </p:spTree>
    <p:extLst>
      <p:ext uri="{BB962C8B-B14F-4D97-AF65-F5344CB8AC3E}">
        <p14:creationId xmlns:p14="http://schemas.microsoft.com/office/powerpoint/2010/main" val="310993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0</a:t>
            </a:fld>
            <a:endParaRPr lang="en-US" dirty="0"/>
          </a:p>
        </p:txBody>
      </p:sp>
    </p:spTree>
    <p:extLst>
      <p:ext uri="{BB962C8B-B14F-4D97-AF65-F5344CB8AC3E}">
        <p14:creationId xmlns:p14="http://schemas.microsoft.com/office/powerpoint/2010/main" val="259981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9</a:t>
            </a:fld>
            <a:endParaRPr lang="en-US" dirty="0"/>
          </a:p>
        </p:txBody>
      </p:sp>
    </p:spTree>
    <p:extLst>
      <p:ext uri="{BB962C8B-B14F-4D97-AF65-F5344CB8AC3E}">
        <p14:creationId xmlns:p14="http://schemas.microsoft.com/office/powerpoint/2010/main" val="92002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10</a:t>
            </a:fld>
            <a:endParaRPr lang="en-US" dirty="0"/>
          </a:p>
        </p:txBody>
      </p:sp>
    </p:spTree>
    <p:extLst>
      <p:ext uri="{BB962C8B-B14F-4D97-AF65-F5344CB8AC3E}">
        <p14:creationId xmlns:p14="http://schemas.microsoft.com/office/powerpoint/2010/main" val="239406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11</a:t>
            </a:fld>
            <a:endParaRPr lang="en-US" dirty="0"/>
          </a:p>
        </p:txBody>
      </p:sp>
    </p:spTree>
    <p:extLst>
      <p:ext uri="{BB962C8B-B14F-4D97-AF65-F5344CB8AC3E}">
        <p14:creationId xmlns:p14="http://schemas.microsoft.com/office/powerpoint/2010/main" val="85654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12</a:t>
            </a:fld>
            <a:endParaRPr lang="en-US" dirty="0"/>
          </a:p>
        </p:txBody>
      </p:sp>
    </p:spTree>
    <p:extLst>
      <p:ext uri="{BB962C8B-B14F-4D97-AF65-F5344CB8AC3E}">
        <p14:creationId xmlns:p14="http://schemas.microsoft.com/office/powerpoint/2010/main" val="172858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13</a:t>
            </a:fld>
            <a:endParaRPr lang="en-US" dirty="0"/>
          </a:p>
        </p:txBody>
      </p:sp>
    </p:spTree>
    <p:extLst>
      <p:ext uri="{BB962C8B-B14F-4D97-AF65-F5344CB8AC3E}">
        <p14:creationId xmlns:p14="http://schemas.microsoft.com/office/powerpoint/2010/main" val="355328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14</a:t>
            </a:fld>
            <a:endParaRPr lang="en-US" dirty="0"/>
          </a:p>
        </p:txBody>
      </p:sp>
    </p:spTree>
    <p:extLst>
      <p:ext uri="{BB962C8B-B14F-4D97-AF65-F5344CB8AC3E}">
        <p14:creationId xmlns:p14="http://schemas.microsoft.com/office/powerpoint/2010/main" val="290786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15</a:t>
            </a:fld>
            <a:endParaRPr lang="en-US" dirty="0"/>
          </a:p>
        </p:txBody>
      </p:sp>
    </p:spTree>
    <p:extLst>
      <p:ext uri="{BB962C8B-B14F-4D97-AF65-F5344CB8AC3E}">
        <p14:creationId xmlns:p14="http://schemas.microsoft.com/office/powerpoint/2010/main" val="320465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16</a:t>
            </a:fld>
            <a:endParaRPr lang="en-US" dirty="0"/>
          </a:p>
        </p:txBody>
      </p:sp>
    </p:spTree>
    <p:extLst>
      <p:ext uri="{BB962C8B-B14F-4D97-AF65-F5344CB8AC3E}">
        <p14:creationId xmlns:p14="http://schemas.microsoft.com/office/powerpoint/2010/main" val="368860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19</a:t>
            </a:fld>
            <a:endParaRPr lang="en-US" dirty="0"/>
          </a:p>
        </p:txBody>
      </p:sp>
    </p:spTree>
    <p:extLst>
      <p:ext uri="{BB962C8B-B14F-4D97-AF65-F5344CB8AC3E}">
        <p14:creationId xmlns:p14="http://schemas.microsoft.com/office/powerpoint/2010/main" val="424557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21</a:t>
            </a:fld>
            <a:endParaRPr lang="en-US" dirty="0"/>
          </a:p>
        </p:txBody>
      </p:sp>
    </p:spTree>
    <p:extLst>
      <p:ext uri="{BB962C8B-B14F-4D97-AF65-F5344CB8AC3E}">
        <p14:creationId xmlns:p14="http://schemas.microsoft.com/office/powerpoint/2010/main" val="344963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a:t>
            </a:fld>
            <a:endParaRPr lang="en-US" dirty="0"/>
          </a:p>
        </p:txBody>
      </p:sp>
    </p:spTree>
    <p:extLst>
      <p:ext uri="{BB962C8B-B14F-4D97-AF65-F5344CB8AC3E}">
        <p14:creationId xmlns:p14="http://schemas.microsoft.com/office/powerpoint/2010/main" val="3812456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9B04A4-BDFF-B24F-B5FA-1DB52B50F513}" type="slidenum">
              <a:rPr lang="en-US" smtClean="0"/>
              <a:t>22</a:t>
            </a:fld>
            <a:endParaRPr lang="en-US" dirty="0"/>
          </a:p>
        </p:txBody>
      </p:sp>
    </p:spTree>
    <p:extLst>
      <p:ext uri="{BB962C8B-B14F-4D97-AF65-F5344CB8AC3E}">
        <p14:creationId xmlns:p14="http://schemas.microsoft.com/office/powerpoint/2010/main" val="383868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23</a:t>
            </a:fld>
            <a:endParaRPr lang="en-US" dirty="0"/>
          </a:p>
        </p:txBody>
      </p:sp>
    </p:spTree>
    <p:extLst>
      <p:ext uri="{BB962C8B-B14F-4D97-AF65-F5344CB8AC3E}">
        <p14:creationId xmlns:p14="http://schemas.microsoft.com/office/powerpoint/2010/main" val="350556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24</a:t>
            </a:fld>
            <a:endParaRPr lang="en-US" dirty="0"/>
          </a:p>
        </p:txBody>
      </p:sp>
    </p:spTree>
    <p:extLst>
      <p:ext uri="{BB962C8B-B14F-4D97-AF65-F5344CB8AC3E}">
        <p14:creationId xmlns:p14="http://schemas.microsoft.com/office/powerpoint/2010/main" val="21493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25</a:t>
            </a:fld>
            <a:endParaRPr lang="en-US" dirty="0"/>
          </a:p>
        </p:txBody>
      </p:sp>
    </p:spTree>
    <p:extLst>
      <p:ext uri="{BB962C8B-B14F-4D97-AF65-F5344CB8AC3E}">
        <p14:creationId xmlns:p14="http://schemas.microsoft.com/office/powerpoint/2010/main" val="165538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26</a:t>
            </a:fld>
            <a:endParaRPr lang="en-US" dirty="0"/>
          </a:p>
        </p:txBody>
      </p:sp>
    </p:spTree>
    <p:extLst>
      <p:ext uri="{BB962C8B-B14F-4D97-AF65-F5344CB8AC3E}">
        <p14:creationId xmlns:p14="http://schemas.microsoft.com/office/powerpoint/2010/main" val="221009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2</a:t>
            </a:fld>
            <a:endParaRPr lang="en-US" dirty="0"/>
          </a:p>
        </p:txBody>
      </p:sp>
    </p:spTree>
    <p:extLst>
      <p:ext uri="{BB962C8B-B14F-4D97-AF65-F5344CB8AC3E}">
        <p14:creationId xmlns:p14="http://schemas.microsoft.com/office/powerpoint/2010/main" val="21248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3</a:t>
            </a:fld>
            <a:endParaRPr lang="en-US" dirty="0"/>
          </a:p>
        </p:txBody>
      </p:sp>
    </p:spTree>
    <p:extLst>
      <p:ext uri="{BB962C8B-B14F-4D97-AF65-F5344CB8AC3E}">
        <p14:creationId xmlns:p14="http://schemas.microsoft.com/office/powerpoint/2010/main" val="356240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4</a:t>
            </a:fld>
            <a:endParaRPr lang="en-US" dirty="0"/>
          </a:p>
        </p:txBody>
      </p:sp>
    </p:spTree>
    <p:extLst>
      <p:ext uri="{BB962C8B-B14F-4D97-AF65-F5344CB8AC3E}">
        <p14:creationId xmlns:p14="http://schemas.microsoft.com/office/powerpoint/2010/main" val="400075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5</a:t>
            </a:fld>
            <a:endParaRPr lang="en-US" dirty="0"/>
          </a:p>
        </p:txBody>
      </p:sp>
    </p:spTree>
    <p:extLst>
      <p:ext uri="{BB962C8B-B14F-4D97-AF65-F5344CB8AC3E}">
        <p14:creationId xmlns:p14="http://schemas.microsoft.com/office/powerpoint/2010/main" val="286288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6</a:t>
            </a:fld>
            <a:endParaRPr lang="en-US" dirty="0"/>
          </a:p>
        </p:txBody>
      </p:sp>
    </p:spTree>
    <p:extLst>
      <p:ext uri="{BB962C8B-B14F-4D97-AF65-F5344CB8AC3E}">
        <p14:creationId xmlns:p14="http://schemas.microsoft.com/office/powerpoint/2010/main" val="19762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7</a:t>
            </a:fld>
            <a:endParaRPr lang="en-US" dirty="0"/>
          </a:p>
        </p:txBody>
      </p:sp>
    </p:spTree>
    <p:extLst>
      <p:ext uri="{BB962C8B-B14F-4D97-AF65-F5344CB8AC3E}">
        <p14:creationId xmlns:p14="http://schemas.microsoft.com/office/powerpoint/2010/main" val="272573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8</a:t>
            </a:fld>
            <a:endParaRPr lang="en-US" dirty="0"/>
          </a:p>
        </p:txBody>
      </p:sp>
    </p:spTree>
    <p:extLst>
      <p:ext uri="{BB962C8B-B14F-4D97-AF65-F5344CB8AC3E}">
        <p14:creationId xmlns:p14="http://schemas.microsoft.com/office/powerpoint/2010/main" val="106479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2044850"/>
            <a:ext cx="12192000" cy="341504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 Placeholder 21"/>
          <p:cNvSpPr>
            <a:spLocks noGrp="1"/>
          </p:cNvSpPr>
          <p:nvPr>
            <p:ph type="body" sz="quarter" idx="12"/>
          </p:nvPr>
        </p:nvSpPr>
        <p:spPr>
          <a:xfrm>
            <a:off x="394010" y="3678150"/>
            <a:ext cx="5710767" cy="1206085"/>
          </a:xfrm>
          <a:noFill/>
        </p:spPr>
        <p:txBody>
          <a:bodyPr lIns="182880" tIns="182880" rIns="18288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281631" y="4998032"/>
            <a:ext cx="3827559"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3944471" y="6596605"/>
            <a:ext cx="8150044"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information is not a formal dissemination of information by the FDA and does not represent Agency position or policy.</a:t>
            </a:r>
            <a:endParaRPr lang="en-US" sz="800" b="0" i="1" dirty="0">
              <a:solidFill>
                <a:schemeClr val="bg1"/>
              </a:solidFill>
              <a:latin typeface="Arial" charset="0"/>
              <a:ea typeface="Arial" charset="0"/>
              <a:cs typeface="Arial" charset="0"/>
            </a:endParaRPr>
          </a:p>
        </p:txBody>
      </p:sp>
      <p:sp>
        <p:nvSpPr>
          <p:cNvPr id="9" name="TextBox 8"/>
          <p:cNvSpPr txBox="1"/>
          <p:nvPr userDrawn="1"/>
        </p:nvSpPr>
        <p:spPr>
          <a:xfrm>
            <a:off x="584774" y="5259132"/>
            <a:ext cx="8616181"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logo">
            <a:extLst>
              <a:ext uri="{FF2B5EF4-FFF2-40B4-BE49-F238E27FC236}">
                <a16:creationId xmlns:a16="http://schemas.microsoft.com/office/drawing/2014/main" id="{F20A45B4-1575-4778-955E-DC13D8AD36C9}"/>
              </a:ext>
            </a:extLst>
          </p:cNvPr>
          <p:cNvPicPr>
            <a:picLocks noChangeAspect="1"/>
          </p:cNvPicPr>
          <p:nvPr userDrawn="1"/>
        </p:nvPicPr>
        <p:blipFill>
          <a:blip r:embed="rId3"/>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112E4AE6-DF3E-47E9-8640-620C51673FE7}"/>
              </a:ext>
            </a:extLst>
          </p:cNvPr>
          <p:cNvSpPr>
            <a:spLocks noGrp="1"/>
          </p:cNvSpPr>
          <p:nvPr>
            <p:ph type="title" hasCustomPrompt="1"/>
          </p:nvPr>
        </p:nvSpPr>
        <p:spPr>
          <a:xfrm>
            <a:off x="304801" y="2046926"/>
            <a:ext cx="11591633" cy="1631224"/>
          </a:xfrm>
          <a:noFill/>
        </p:spPr>
        <p:txBody>
          <a:bodyPr vert="horz" lIns="274320" tIns="182880" rIns="914400" bIns="274320" rtlCol="0">
            <a:normAutofit/>
          </a:bodyPr>
          <a:lstStyle>
            <a:lvl1pPr>
              <a:defRPr lang="en-US" spc="0"/>
            </a:lvl1pPr>
          </a:lstStyle>
          <a:p>
            <a:pPr lvl="0"/>
            <a:r>
              <a:rPr lang="en-US" dirty="0"/>
              <a:t>Title SLIDE: Click here to add presentation title.</a:t>
            </a:r>
          </a:p>
        </p:txBody>
      </p:sp>
    </p:spTree>
    <p:custDataLst>
      <p:tags r:id="rId1"/>
    </p:custDataLst>
    <p:extLst>
      <p:ext uri="{BB962C8B-B14F-4D97-AF65-F5344CB8AC3E}">
        <p14:creationId xmlns:p14="http://schemas.microsoft.com/office/powerpoint/2010/main" val="24753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vel2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D30A49FA-4EA1-4032-B22C-6418B568E375}"/>
              </a:ext>
            </a:extLst>
          </p:cNvPr>
          <p:cNvSpPr>
            <a:spLocks noGrp="1"/>
          </p:cNvSpPr>
          <p:nvPr>
            <p:ph type="title" hasCustomPrompt="1"/>
          </p:nvPr>
        </p:nvSpPr>
        <p:spPr>
          <a:xfrm>
            <a:off x="347472" y="2591105"/>
            <a:ext cx="10658476" cy="1465881"/>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364588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vel2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0ABBD45-1F3D-43AF-BB51-19F088201291}"/>
              </a:ext>
            </a:extLst>
          </p:cNvPr>
          <p:cNvSpPr>
            <a:spLocks noGrp="1"/>
          </p:cNvSpPr>
          <p:nvPr>
            <p:ph type="title" hasCustomPrompt="1"/>
          </p:nvPr>
        </p:nvSpPr>
        <p:spPr>
          <a:xfrm>
            <a:off x="350305" y="2587752"/>
            <a:ext cx="10658476" cy="1481327"/>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9713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text blue bar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E3FB-9C3D-42BD-92BE-15B0FAC9725A}"/>
              </a:ext>
            </a:extLst>
          </p:cNvPr>
          <p:cNvSpPr>
            <a:spLocks noGrp="1"/>
          </p:cNvSpPr>
          <p:nvPr>
            <p:ph type="title"/>
          </p:nvPr>
        </p:nvSpPr>
        <p:spPr/>
        <p:txBody>
          <a:bodyPr/>
          <a:lstStyle>
            <a:lvl1pPr>
              <a:defRPr sz="2800" baseline="0"/>
            </a:lvl1pPr>
          </a:lstStyle>
          <a:p>
            <a:r>
              <a:rPr lang="en-US" dirty="0"/>
              <a:t>Click to edit Master title style</a:t>
            </a:r>
          </a:p>
        </p:txBody>
      </p:sp>
      <p:sp>
        <p:nvSpPr>
          <p:cNvPr id="7"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0" indent="0">
              <a:lnSpc>
                <a:spcPct val="100000"/>
              </a:lnSpc>
              <a:spcAft>
                <a:spcPts val="1200"/>
              </a:spcAft>
              <a:buClr>
                <a:srgbClr val="007DBA"/>
              </a:buClr>
              <a:buFont typeface="Arial" panose="020B0604020202020204" pitchFamily="34" charset="0"/>
              <a:buNone/>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731520" indent="-365760">
              <a:lnSpc>
                <a:spcPct val="100000"/>
              </a:lnSpc>
              <a:spcAft>
                <a:spcPts val="1200"/>
              </a:spcAft>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1097280" indent="-365760">
              <a:lnSpc>
                <a:spcPct val="100000"/>
              </a:lnSpc>
              <a:spcAft>
                <a:spcPts val="600"/>
              </a:spcAft>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custDataLst>
      <p:tags r:id="rId1"/>
    </p:custDataLst>
    <p:extLst>
      <p:ext uri="{BB962C8B-B14F-4D97-AF65-F5344CB8AC3E}">
        <p14:creationId xmlns:p14="http://schemas.microsoft.com/office/powerpoint/2010/main" val="77909545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text blue bar blue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5400"/>
            <a:ext cx="11582400" cy="4947222"/>
          </a:xfrm>
          <a:prstGeom prst="rect">
            <a:avLst/>
          </a:prstGeom>
          <a:solidFill>
            <a:srgbClr val="007DBA"/>
          </a:solidFill>
        </p:spPr>
        <p:txBody>
          <a:bodyPr lIns="182880" tIns="274320" rIns="0"/>
          <a:lstStyle>
            <a:lvl1pPr>
              <a:buClr>
                <a:schemeClr val="bg1"/>
              </a:buClr>
              <a:defRPr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bg1"/>
              </a:buClr>
              <a:buNone/>
              <a:defRPr sz="22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228600" indent="-228600">
              <a:buClr>
                <a:schemeClr val="bg1"/>
              </a:buClr>
              <a:buFont typeface="Arial"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marL="457200" indent="-228600">
              <a:buClr>
                <a:schemeClr val="bg1"/>
              </a:buClr>
              <a:buFont typeface="Arial" panose="020B0604020202020204" pitchFamily="34"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chemeClr val="bg1"/>
              </a:buClr>
              <a:buFont typeface="Wingdings" charset="2"/>
              <a:buChar char="§"/>
              <a:defRPr sz="1800" b="0" i="0" baseline="0">
                <a:solidFill>
                  <a:schemeClr val="bg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Arial" panose="020B0604020202020204" pitchFamily="34" charset="0"/>
                <a:ea typeface="Arial" panose="020B0604020202020204" pitchFamily="34" charset="0"/>
                <a:cs typeface="Arial" panose="020B0604020202020204" pitchFamily="34" charset="0"/>
              </a:defRPr>
            </a:lvl7pPr>
          </a:lstStyle>
          <a:p>
            <a:pPr lvl="2"/>
            <a:r>
              <a:rPr lang="en-US" dirty="0"/>
              <a:t> First level</a:t>
            </a:r>
          </a:p>
          <a:p>
            <a:pPr lvl="3"/>
            <a:r>
              <a:rPr lang="en-US" dirty="0"/>
              <a:t>  Second level</a:t>
            </a:r>
          </a:p>
          <a:p>
            <a:pPr lvl="4"/>
            <a:r>
              <a:rPr lang="en-US" dirty="0"/>
              <a:t>  Third level</a:t>
            </a:r>
          </a:p>
          <a:p>
            <a:pPr lvl="6"/>
            <a:br>
              <a:rPr lang="en-US" dirty="0"/>
            </a:br>
            <a:r>
              <a:rPr lang="en-US" dirty="0"/>
              <a:t>Footnote</a:t>
            </a:r>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275383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text blue bar grey background">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3" name="Text Placeholder 2">
            <a:extLst>
              <a:ext uri="{FF2B5EF4-FFF2-40B4-BE49-F238E27FC236}">
                <a16:creationId xmlns:a16="http://schemas.microsoft.com/office/drawing/2014/main" id="{8A8A4826-C797-4417-B76D-5B6ADC0DC11F}"/>
              </a:ext>
            </a:extLst>
          </p:cNvPr>
          <p:cNvSpPr>
            <a:spLocks noGrp="1"/>
          </p:cNvSpPr>
          <p:nvPr>
            <p:ph type="body" sz="quarter" idx="19" hasCustomPrompt="1"/>
          </p:nvPr>
        </p:nvSpPr>
        <p:spPr>
          <a:xfrm>
            <a:off x="294218" y="1294543"/>
            <a:ext cx="11592982" cy="4948077"/>
          </a:xfrm>
          <a:solidFill>
            <a:srgbClr val="75787B">
              <a:alpha val="40000"/>
            </a:srgbClr>
          </a:solidFill>
        </p:spPr>
        <p:txBody>
          <a:bodyPr tIns="274320"/>
          <a:lstStyle>
            <a:lvl1pPr marL="342900" indent="-342900">
              <a:buClr>
                <a:srgbClr val="001871"/>
              </a:buClr>
              <a:buFont typeface="Arial" panose="020B0604020202020204" pitchFamily="34" charset="0"/>
              <a:buChar char="•"/>
              <a:defRPr>
                <a:solidFill>
                  <a:srgbClr val="001871"/>
                </a:solidFill>
                <a:latin typeface="+mn-lt"/>
              </a:defRPr>
            </a:lvl1pPr>
            <a:lvl2pPr marL="571500" indent="-342900">
              <a:lnSpc>
                <a:spcPts val="2200"/>
              </a:lnSpc>
              <a:buClr>
                <a:srgbClr val="001871"/>
              </a:buClr>
              <a:buFont typeface="Arial" panose="020B0604020202020204" pitchFamily="34" charset="0"/>
              <a:buChar char="–"/>
              <a:defRPr sz="2000">
                <a:solidFill>
                  <a:srgbClr val="001871"/>
                </a:solidFill>
                <a:latin typeface="+mn-lt"/>
              </a:defRPr>
            </a:lvl2pPr>
            <a:lvl3pPr marL="800100" indent="-342900">
              <a:lnSpc>
                <a:spcPts val="2000"/>
              </a:lnSpc>
              <a:spcAft>
                <a:spcPts val="400"/>
              </a:spcAft>
              <a:buClr>
                <a:srgbClr val="001871"/>
              </a:buClr>
              <a:buFont typeface="Wingdings" panose="05000000000000000000" pitchFamily="2" charset="2"/>
              <a:buChar char="§"/>
              <a:defRPr sz="1800">
                <a:solidFill>
                  <a:srgbClr val="001871"/>
                </a:solidFill>
                <a:latin typeface="+mn-lt"/>
              </a:defRPr>
            </a:lvl3pPr>
            <a:lvl4pPr>
              <a:defRPr/>
            </a:lvl4pPr>
            <a:lvl5pPr>
              <a:buClr>
                <a:srgbClr val="001871"/>
              </a:buClr>
              <a:defRPr>
                <a:solidFill>
                  <a:srgbClr val="001871"/>
                </a:solidFill>
                <a:latin typeface="Arial" panose="020B0604020202020204" pitchFamily="34" charset="0"/>
                <a:cs typeface="Arial" panose="020B0604020202020204" pitchFamily="34" charset="0"/>
              </a:defRPr>
            </a:lvl5pPr>
            <a:lvl6pPr>
              <a:buClr>
                <a:srgbClr val="001871"/>
              </a:buClr>
              <a:defRPr>
                <a:solidFill>
                  <a:srgbClr val="001871"/>
                </a:solidFill>
              </a:defRPr>
            </a:lvl6pPr>
            <a:lvl7pPr>
              <a:spcBef>
                <a:spcPts val="1200"/>
              </a:spcBef>
              <a:defRPr>
                <a:solidFill>
                  <a:srgbClr val="001871"/>
                </a:solidFill>
                <a:latin typeface="Arial" panose="020B0604020202020204" pitchFamily="34" charset="0"/>
                <a:cs typeface="Arial" panose="020B0604020202020204" pitchFamily="34" charset="0"/>
              </a:defRPr>
            </a:lvl7pPr>
          </a:lstStyle>
          <a:p>
            <a:pPr lvl="0"/>
            <a:r>
              <a:rPr lang="en-US" dirty="0"/>
              <a:t>First level</a:t>
            </a:r>
          </a:p>
          <a:p>
            <a:pPr lvl="1"/>
            <a:r>
              <a:rPr lang="en-US" dirty="0"/>
              <a:t>Second level</a:t>
            </a:r>
          </a:p>
          <a:p>
            <a:pPr lvl="2"/>
            <a:r>
              <a:rPr lang="en-US" dirty="0"/>
              <a:t>Third level</a:t>
            </a:r>
          </a:p>
          <a:p>
            <a:pPr lvl="6"/>
            <a:r>
              <a:rPr lang="en-US" dirty="0"/>
              <a:t>Footnote</a:t>
            </a:r>
          </a:p>
          <a:p>
            <a:pPr lvl="2"/>
            <a:endParaRPr lang="en-US" dirty="0"/>
          </a:p>
        </p:txBody>
      </p:sp>
    </p:spTree>
    <p:extLst>
      <p:ext uri="{BB962C8B-B14F-4D97-AF65-F5344CB8AC3E}">
        <p14:creationId xmlns:p14="http://schemas.microsoft.com/office/powerpoint/2010/main" val="35684582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text 4 boxes blue bar">
    <p:spTree>
      <p:nvGrpSpPr>
        <p:cNvPr id="1" name=""/>
        <p:cNvGrpSpPr/>
        <p:nvPr/>
      </p:nvGrpSpPr>
      <p:grpSpPr>
        <a:xfrm>
          <a:off x="0" y="0"/>
          <a:ext cx="0" cy="0"/>
          <a:chOff x="0" y="0"/>
          <a:chExt cx="0" cy="0"/>
        </a:xfrm>
      </p:grpSpPr>
      <p:sp>
        <p:nvSpPr>
          <p:cNvPr id="20" name="Picture Placeholder 11"/>
          <p:cNvSpPr>
            <a:spLocks noGrp="1"/>
          </p:cNvSpPr>
          <p:nvPr>
            <p:ph type="pic" sz="quarter" idx="32" hasCustomPrompt="1"/>
          </p:nvPr>
        </p:nvSpPr>
        <p:spPr>
          <a:xfrm>
            <a:off x="6169153"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1" name="Picture Placeholder 11"/>
          <p:cNvSpPr>
            <a:spLocks noGrp="1"/>
          </p:cNvSpPr>
          <p:nvPr>
            <p:ph type="pic" sz="quarter" idx="10" hasCustomPrompt="1"/>
          </p:nvPr>
        </p:nvSpPr>
        <p:spPr>
          <a:xfrm>
            <a:off x="9107184"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2" name="Picture Placeholder 11"/>
          <p:cNvSpPr>
            <a:spLocks noGrp="1"/>
          </p:cNvSpPr>
          <p:nvPr>
            <p:ph type="pic" sz="quarter" idx="33" hasCustomPrompt="1"/>
          </p:nvPr>
        </p:nvSpPr>
        <p:spPr>
          <a:xfrm>
            <a:off x="323088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3" name="Picture Placeholder 11"/>
          <p:cNvSpPr>
            <a:spLocks noGrp="1"/>
          </p:cNvSpPr>
          <p:nvPr>
            <p:ph type="pic" sz="quarter" idx="34" hasCustomPrompt="1"/>
          </p:nvPr>
        </p:nvSpPr>
        <p:spPr>
          <a:xfrm>
            <a:off x="30480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4" name="Text Placeholder 3"/>
          <p:cNvSpPr>
            <a:spLocks noGrp="1"/>
          </p:cNvSpPr>
          <p:nvPr>
            <p:ph type="body" sz="quarter" idx="18" hasCustomPrompt="1"/>
          </p:nvPr>
        </p:nvSpPr>
        <p:spPr>
          <a:xfrm>
            <a:off x="304800" y="1295401"/>
            <a:ext cx="11582400" cy="2797175"/>
          </a:xfrm>
          <a:prstGeom prst="rect">
            <a:avLst/>
          </a:prstGeom>
          <a:noFill/>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9"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6923733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 text 2 boxes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9" name="Picture Placeholder 11"/>
          <p:cNvSpPr>
            <a:spLocks noGrp="1"/>
          </p:cNvSpPr>
          <p:nvPr>
            <p:ph type="pic" sz="quarter" idx="19" hasCustomPrompt="1"/>
          </p:nvPr>
        </p:nvSpPr>
        <p:spPr>
          <a:xfrm>
            <a:off x="8802624" y="4044921"/>
            <a:ext cx="3084576" cy="2313432"/>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8989659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col text 1 box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02949259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blue bar">
    <p:spTree>
      <p:nvGrpSpPr>
        <p:cNvPr id="1" name=""/>
        <p:cNvGrpSpPr/>
        <p:nvPr/>
      </p:nvGrpSpPr>
      <p:grpSpPr>
        <a:xfrm>
          <a:off x="0" y="0"/>
          <a:ext cx="0" cy="0"/>
          <a:chOff x="0" y="0"/>
          <a:chExt cx="0" cy="0"/>
        </a:xfrm>
      </p:grpSpPr>
      <p:sp>
        <p:nvSpPr>
          <p:cNvPr id="10"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ext Placeholder 3"/>
          <p:cNvSpPr>
            <a:spLocks noGrp="1"/>
          </p:cNvSpPr>
          <p:nvPr>
            <p:ph type="body" sz="quarter" idx="19" hasCustomPrompt="1"/>
          </p:nvPr>
        </p:nvSpPr>
        <p:spPr>
          <a:xfrm>
            <a:off x="6265333" y="1295400"/>
            <a:ext cx="5613400"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230408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col blue bar">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11"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13" name="Content Placeholder 12"/>
          <p:cNvSpPr>
            <a:spLocks noGrp="1"/>
          </p:cNvSpPr>
          <p:nvPr>
            <p:ph sz="quarter" idx="21" hasCustomPrompt="1"/>
          </p:nvPr>
        </p:nvSpPr>
        <p:spPr>
          <a:xfrm>
            <a:off x="6265333" y="1295401"/>
            <a:ext cx="5613400" cy="4664075"/>
          </a:xfrm>
        </p:spPr>
        <p:txBody>
          <a:bodyPr lIns="0" tIns="274320"/>
          <a:lstStyle>
            <a:lvl1pPr marL="342900" indent="-342900">
              <a:buClr>
                <a:srgbClr val="007DBA"/>
              </a:buClr>
              <a:buFont typeface="Arial" panose="020B0604020202020204" pitchFamily="34" charset="0"/>
              <a:buChar char="•"/>
              <a:defRPr>
                <a:solidFill>
                  <a:srgbClr val="001871"/>
                </a:solidFill>
                <a:latin typeface="+mn-lt"/>
              </a:defRPr>
            </a:lvl1pPr>
            <a:lvl2pPr>
              <a:defRPr>
                <a:solidFill>
                  <a:srgbClr val="001871"/>
                </a:solidFill>
              </a:defRPr>
            </a:lvl2pPr>
            <a:lvl3pPr marL="571500" indent="-342900">
              <a:buClr>
                <a:srgbClr val="007DBA"/>
              </a:buClr>
              <a:buFont typeface="Arial" panose="020B0604020202020204" pitchFamily="34" charset="0"/>
              <a:buChar char="–"/>
              <a:defRPr sz="2000">
                <a:solidFill>
                  <a:srgbClr val="001871"/>
                </a:solidFill>
                <a:latin typeface="+mn-lt"/>
              </a:defRPr>
            </a:lvl3pPr>
            <a:lvl4pPr marL="800100" indent="-342900">
              <a:buClr>
                <a:srgbClr val="007DBA"/>
              </a:buClr>
              <a:buFont typeface="Wingdings" panose="05000000000000000000" pitchFamily="2" charset="2"/>
              <a:buChar char="§"/>
              <a:defRPr sz="1800">
                <a:solidFill>
                  <a:srgbClr val="001871"/>
                </a:solidFill>
                <a:latin typeface="+mn-lt"/>
              </a:defRPr>
            </a:lvl4pPr>
            <a:lvl5pPr>
              <a:buClr>
                <a:srgbClr val="007DBA"/>
              </a:buClr>
              <a:defRPr>
                <a:solidFill>
                  <a:srgbClr val="001871"/>
                </a:solidFill>
                <a:latin typeface="+mn-lt"/>
              </a:defRPr>
            </a:lvl5pPr>
            <a:lvl7pPr>
              <a:defRPr>
                <a:solidFill>
                  <a:srgbClr val="001871"/>
                </a:solidFill>
                <a:latin typeface="+mn-lt"/>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390363310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32233" y="-1"/>
            <a:ext cx="4059768" cy="5959475"/>
          </a:xfrm>
        </p:spPr>
        <p:txBody>
          <a:bodyPr anchor="ctr"/>
          <a:lstStyle>
            <a:lvl1pPr algn="ctr">
              <a:defRPr/>
            </a:lvl1pPr>
          </a:lstStyle>
          <a:p>
            <a:endParaRPr lang="en-US" dirty="0"/>
          </a:p>
        </p:txBody>
      </p:sp>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6" y="6381494"/>
            <a:ext cx="3811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C150769-3AE0-4E6D-A731-031BFF688B27}"/>
              </a:ext>
            </a:extLst>
          </p:cNvPr>
          <p:cNvSpPr>
            <a:spLocks noGrp="1"/>
          </p:cNvSpPr>
          <p:nvPr>
            <p:ph type="title" hasCustomPrompt="1"/>
          </p:nvPr>
        </p:nvSpPr>
        <p:spPr>
          <a:xfrm>
            <a:off x="301752" y="1408176"/>
            <a:ext cx="7576460" cy="2029968"/>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pic>
        <p:nvPicPr>
          <p:cNvPr id="12" name="Picture 11" descr="U.S. Food and Drug Administration (FDA) logo.">
            <a:extLst>
              <a:ext uri="{FF2B5EF4-FFF2-40B4-BE49-F238E27FC236}">
                <a16:creationId xmlns:a16="http://schemas.microsoft.com/office/drawing/2014/main" id="{CF5B048A-4B27-41AC-A50E-1421D4ABBBA7}"/>
              </a:ext>
            </a:extLst>
          </p:cNvPr>
          <p:cNvPicPr>
            <a:picLocks noChangeAspect="1"/>
          </p:cNvPicPr>
          <p:nvPr userDrawn="1"/>
        </p:nvPicPr>
        <p:blipFill>
          <a:blip r:embed="rId2"/>
          <a:stretch>
            <a:fillRect/>
          </a:stretch>
        </p:blipFill>
        <p:spPr>
          <a:xfrm>
            <a:off x="11070292" y="228600"/>
            <a:ext cx="826848" cy="992218"/>
          </a:xfrm>
          <a:prstGeom prst="rect">
            <a:avLst/>
          </a:prstGeom>
        </p:spPr>
      </p:pic>
    </p:spTree>
    <p:extLst>
      <p:ext uri="{BB962C8B-B14F-4D97-AF65-F5344CB8AC3E}">
        <p14:creationId xmlns:p14="http://schemas.microsoft.com/office/powerpoint/2010/main" val="147215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4"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t>
            </a:r>
            <a:r>
              <a:rPr lang="en-US"/>
              <a:t>add Title</a:t>
            </a:r>
            <a:endParaRPr lang="en-US" dirty="0"/>
          </a:p>
        </p:txBody>
      </p:sp>
    </p:spTree>
    <p:extLst>
      <p:ext uri="{BB962C8B-B14F-4D97-AF65-F5344CB8AC3E}">
        <p14:creationId xmlns:p14="http://schemas.microsoft.com/office/powerpoint/2010/main" val="144508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684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0" y="0"/>
            <a:ext cx="12192000" cy="6106332"/>
          </a:xfrm>
        </p:spPr>
        <p:txBody>
          <a:bodyPr lIns="0" rIns="0" anchor="ctr" anchorCtr="0"/>
          <a:lstStyle>
            <a:lvl1pPr algn="ctr">
              <a:defRPr b="0"/>
            </a:lvl1pPr>
          </a:lstStyle>
          <a:p>
            <a:endParaRPr lang="en-US" dirty="0"/>
          </a:p>
        </p:txBody>
      </p:sp>
      <p:sp>
        <p:nvSpPr>
          <p:cNvPr id="2" name="Title 1">
            <a:extLst>
              <a:ext uri="{FF2B5EF4-FFF2-40B4-BE49-F238E27FC236}">
                <a16:creationId xmlns:a16="http://schemas.microsoft.com/office/drawing/2014/main" id="{B34232C0-77C7-4F82-A8D7-715ED9122EC0}"/>
              </a:ext>
            </a:extLst>
          </p:cNvPr>
          <p:cNvSpPr>
            <a:spLocks noGrp="1"/>
          </p:cNvSpPr>
          <p:nvPr>
            <p:ph type="title"/>
          </p:nvPr>
        </p:nvSpPr>
        <p:spPr>
          <a:noFill/>
        </p:spPr>
        <p:txBody>
          <a:bodyPr/>
          <a:lstStyle>
            <a:lvl1pPr>
              <a:defRPr>
                <a:solidFill>
                  <a:srgbClr val="001871"/>
                </a:solidFill>
              </a:defRPr>
            </a:lvl1pPr>
          </a:lstStyle>
          <a:p>
            <a:r>
              <a:rPr lang="en-US" dirty="0"/>
              <a:t>Click to edit Master title style</a:t>
            </a:r>
          </a:p>
        </p:txBody>
      </p:sp>
    </p:spTree>
    <p:extLst>
      <p:ext uri="{BB962C8B-B14F-4D97-AF65-F5344CB8AC3E}">
        <p14:creationId xmlns:p14="http://schemas.microsoft.com/office/powerpoint/2010/main" val="220079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ab Blue w/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8"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a:t>
            </a:r>
          </a:p>
        </p:txBody>
      </p:sp>
      <p:sp>
        <p:nvSpPr>
          <p:cNvPr id="5" name="Rectangle 4"/>
          <p:cNvSpPr/>
          <p:nvPr userDrawn="1"/>
        </p:nvSpPr>
        <p:spPr>
          <a:xfrm>
            <a:off x="11058525" y="1295401"/>
            <a:ext cx="828675" cy="494722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Box 9"/>
          <p:cNvSpPr txBox="1"/>
          <p:nvPr userDrawn="1"/>
        </p:nvSpPr>
        <p:spPr>
          <a:xfrm rot="16200000">
            <a:off x="9570590" y="2960941"/>
            <a:ext cx="3825242" cy="492443"/>
          </a:xfrm>
          <a:prstGeom prst="rect">
            <a:avLst/>
          </a:prstGeom>
          <a:noFill/>
        </p:spPr>
        <p:txBody>
          <a:bodyPr wrap="square" lIns="0" tIns="0" rIns="0" bIns="0" rtlCol="0">
            <a:spAutoFit/>
          </a:bodyPr>
          <a:lstStyle/>
          <a:p>
            <a:pPr algn="ctr"/>
            <a:r>
              <a:rPr lang="en-US" sz="3200" dirty="0">
                <a:solidFill>
                  <a:schemeClr val="bg1"/>
                </a:solidFill>
              </a:rPr>
              <a:t># SECTION</a:t>
            </a:r>
            <a:r>
              <a:rPr lang="en-US" sz="3200" baseline="0" dirty="0">
                <a:solidFill>
                  <a:schemeClr val="bg1"/>
                </a:solidFill>
              </a:rPr>
              <a:t> TITLE</a:t>
            </a:r>
            <a:endParaRPr lang="en-US" sz="3200" dirty="0">
              <a:solidFill>
                <a:schemeClr val="bg1"/>
              </a:solidFill>
            </a:endParaRPr>
          </a:p>
        </p:txBody>
      </p:sp>
      <p:sp>
        <p:nvSpPr>
          <p:cNvPr id="12"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404144952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er Slide Thank you">
    <p:spTree>
      <p:nvGrpSpPr>
        <p:cNvPr id="1" name=""/>
        <p:cNvGrpSpPr/>
        <p:nvPr/>
      </p:nvGrpSpPr>
      <p:grpSpPr>
        <a:xfrm>
          <a:off x="0" y="0"/>
          <a:ext cx="0" cy="0"/>
          <a:chOff x="0" y="0"/>
          <a:chExt cx="0" cy="0"/>
        </a:xfrm>
      </p:grpSpPr>
      <p:sp>
        <p:nvSpPr>
          <p:cNvPr id="8" name="Text Placeholder 3"/>
          <p:cNvSpPr>
            <a:spLocks noGrp="1"/>
          </p:cNvSpPr>
          <p:nvPr>
            <p:ph type="body" sz="quarter" idx="18"/>
          </p:nvPr>
        </p:nvSpPr>
        <p:spPr>
          <a:xfrm>
            <a:off x="304800" y="1295401"/>
            <a:ext cx="11582400" cy="5384368"/>
          </a:xfrm>
          <a:prstGeom prst="rect">
            <a:avLst/>
          </a:prstGeom>
          <a:solidFill>
            <a:srgbClr val="007DBA"/>
          </a:solidFill>
        </p:spPr>
        <p:txBody>
          <a:bodyPr tIns="274320" rIns="0"/>
          <a:lstStyle>
            <a:lvl1pPr>
              <a:buClr>
                <a:schemeClr val="bg1"/>
              </a:buClr>
              <a:defRPr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defRPr>
            </a:lvl3pPr>
            <a:lvl4pPr marL="457200" indent="-228600">
              <a:buClr>
                <a:schemeClr val="bg1"/>
              </a:buClr>
              <a:buFont typeface="Lucida Grande"/>
              <a:buChar char="-"/>
              <a:defRPr>
                <a:solidFill>
                  <a:schemeClr val="bg1"/>
                </a:solidFill>
              </a:defRPr>
            </a:lvl4pPr>
            <a:lvl5pPr marL="685800" indent="-228600">
              <a:lnSpc>
                <a:spcPts val="2000"/>
              </a:lnSpc>
              <a:spcAft>
                <a:spcPts val="400"/>
              </a:spcAft>
              <a:buClr>
                <a:schemeClr val="bg1"/>
              </a:buClr>
              <a:buFont typeface="Arial"/>
              <a:buChar char="•"/>
              <a:defRPr sz="1800" baseline="0">
                <a:solidFill>
                  <a:schemeClr val="bg1"/>
                </a:solidFill>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defRPr>
            </a:lvl7pPr>
          </a:lstStyle>
          <a:p>
            <a:pPr lvl="0"/>
            <a:endParaRPr lang="en-US" dirty="0"/>
          </a:p>
        </p:txBody>
      </p:sp>
      <p:sp>
        <p:nvSpPr>
          <p:cNvPr id="5"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THE END</a:t>
            </a: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72623763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61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4036990421"/>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769683892"/>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606481964"/>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470153779"/>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85126236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D60A-CE28-4A3B-BB16-237A10869F5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1750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285330400"/>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38048862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887943887"/>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4248495482"/>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64913400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757536892"/>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1-col text blue bar grey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4544"/>
            <a:ext cx="11582400" cy="4948077"/>
          </a:xfrm>
          <a:prstGeom prst="rect">
            <a:avLst/>
          </a:prstGeom>
          <a:solidFill>
            <a:srgbClr val="75787B">
              <a:alpha val="40000"/>
            </a:srgbClr>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228600" indent="-228600">
              <a:buClr>
                <a:srgbClr val="2D2926"/>
              </a:buClr>
              <a:buFont typeface="Arial" charset="0"/>
              <a:buChar char="•"/>
              <a:defRPr sz="2000" b="0" i="0">
                <a:solidFill>
                  <a:srgbClr val="2D2926"/>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itle 7"/>
          <p:cNvSpPr>
            <a:spLocks noGrp="1"/>
          </p:cNvSpPr>
          <p:nvPr>
            <p:ph type="title" hasCustomPrompt="1"/>
          </p:nvPr>
        </p:nvSpPr>
        <p:spPr>
          <a:xfrm>
            <a:off x="294218" y="228600"/>
            <a:ext cx="10382249"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124748865"/>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DA13-5C4B-4F6B-8670-A2FA6F902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391ACE-98EA-430A-86B3-C4266E348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E64539-07B4-49F2-9B99-194C9975207B}"/>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F2A5F86A-93DA-409A-AD15-3EA6AFE6F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BCACE-7994-4B30-8E8C-CDDA17DF0D8D}"/>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3564607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E785-6512-44D6-8B1E-C7A923B50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40832-57AE-4E9A-A851-089E1780D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E5422-ADC4-4223-B3E0-A7111B8EBF07}"/>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24ACEF6B-4D04-44CD-8225-958F40DAF9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5443E1-5F2E-497A-935D-0840D5FD4116}"/>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2422664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17C4-49CE-418B-BFAB-628FE2935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C79D7-6B95-4AB1-B59F-3F058A6C8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2CF8B-90AB-4927-B215-CDA1A4A4D34E}"/>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99DBEC46-DD58-4140-B15B-31E910CA8F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17750C-B5FB-4091-A40D-B9D7B1C87FFF}"/>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141455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0" y="6381494"/>
            <a:ext cx="3687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p:spPr>
        <p:txBody>
          <a:bodyPr anchor="ctr"/>
          <a:lstStyle>
            <a:lvl1pPr algn="ctr">
              <a:defRPr/>
            </a:lvl1pPr>
          </a:lstStyle>
          <a:p>
            <a:endParaRPr lang="en-US" dirty="0"/>
          </a:p>
        </p:txBody>
      </p:sp>
      <p:sp>
        <p:nvSpPr>
          <p:cNvPr id="11" name="TextBox 10"/>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FDA) logo.">
            <a:extLst>
              <a:ext uri="{FF2B5EF4-FFF2-40B4-BE49-F238E27FC236}">
                <a16:creationId xmlns:a16="http://schemas.microsoft.com/office/drawing/2014/main" id="{B6E4C4DB-BAE5-4B44-83B5-E611E8D1AD71}"/>
              </a:ext>
            </a:extLst>
          </p:cNvPr>
          <p:cNvPicPr>
            <a:picLocks noChangeAspect="1"/>
          </p:cNvPicPr>
          <p:nvPr userDrawn="1"/>
        </p:nvPicPr>
        <p:blipFill>
          <a:blip r:embed="rId2"/>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AF4C599E-5AD9-40E8-A8EC-9D7C55B9F301}"/>
              </a:ext>
            </a:extLst>
          </p:cNvPr>
          <p:cNvSpPr>
            <a:spLocks noGrp="1"/>
          </p:cNvSpPr>
          <p:nvPr>
            <p:ph type="title" hasCustomPrompt="1"/>
          </p:nvPr>
        </p:nvSpPr>
        <p:spPr>
          <a:xfrm>
            <a:off x="304803" y="1406322"/>
            <a:ext cx="7576456" cy="2032789"/>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1249497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4AF-B05F-40D1-87CB-272E4402E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B3076-B3E0-4091-939C-266527978C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282B62-915E-4C32-873D-F71E0680F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A05D0-5399-45D6-829B-12EF12849DF7}"/>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6" name="Footer Placeholder 5">
            <a:extLst>
              <a:ext uri="{FF2B5EF4-FFF2-40B4-BE49-F238E27FC236}">
                <a16:creationId xmlns:a16="http://schemas.microsoft.com/office/drawing/2014/main" id="{0282E4F2-E6B2-4311-98BF-08C29ECB03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9B8A08-DE27-4422-803B-812A13D0AA10}"/>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2424623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10AD-EC5D-4D11-84E0-E926F5E5B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7FEEA-B39D-4A91-97FB-E0AA79488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B98FDB-6AE4-42F6-8585-3DDAFF974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95E14-0A3A-4CEB-B49C-22634D527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8A917-FF42-454F-B7E0-CF963F36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7F955-13FA-4F24-A248-225C63067303}"/>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8" name="Footer Placeholder 7">
            <a:extLst>
              <a:ext uri="{FF2B5EF4-FFF2-40B4-BE49-F238E27FC236}">
                <a16:creationId xmlns:a16="http://schemas.microsoft.com/office/drawing/2014/main" id="{70CCBDBD-C963-4F01-B4D1-D5035652C5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EB352B-4A75-4926-A5E6-257AD3366169}"/>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210153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C3DF-6035-4807-B50F-6A3C66F7E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AB1C4-A51F-4AD7-B115-B424F68FFEBD}"/>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4" name="Footer Placeholder 3">
            <a:extLst>
              <a:ext uri="{FF2B5EF4-FFF2-40B4-BE49-F238E27FC236}">
                <a16:creationId xmlns:a16="http://schemas.microsoft.com/office/drawing/2014/main" id="{6B9F59CF-9FC2-4751-A4D0-B970989D9F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DE3170-31F1-4A85-A317-67CAAA250D40}"/>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2136256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7310A-6A0B-4AEB-95D7-F65245148EC8}"/>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3" name="Footer Placeholder 2">
            <a:extLst>
              <a:ext uri="{FF2B5EF4-FFF2-40B4-BE49-F238E27FC236}">
                <a16:creationId xmlns:a16="http://schemas.microsoft.com/office/drawing/2014/main" id="{31977C34-6A04-437A-9511-2A063CE539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D40CB6-EB04-475A-9E0C-05D1BBD19A4C}"/>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2579404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CE64-EE8F-4349-B278-F472E2DE0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8C0351-9C34-44B5-93AD-DDDD8FD2D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393EC5-7786-4F6C-8EA0-5CD46CF6C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8B604-89CA-47F8-9002-612FFF1B982D}"/>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6" name="Footer Placeholder 5">
            <a:extLst>
              <a:ext uri="{FF2B5EF4-FFF2-40B4-BE49-F238E27FC236}">
                <a16:creationId xmlns:a16="http://schemas.microsoft.com/office/drawing/2014/main" id="{44FA8F37-C6C5-4CFB-BEFB-8D3265D8DE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CD5F59-B81F-48AD-8F62-9D01D7DE4B30}"/>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14917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1F6A-4973-47DC-9525-46571888E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9E671-E127-46D0-A740-8BA69598D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5BFBDC-98C5-41E9-9250-236EF1875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6B816-E078-432A-981F-D8160EF6621D}"/>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6" name="Footer Placeholder 5">
            <a:extLst>
              <a:ext uri="{FF2B5EF4-FFF2-40B4-BE49-F238E27FC236}">
                <a16:creationId xmlns:a16="http://schemas.microsoft.com/office/drawing/2014/main" id="{BD2D0FD9-4975-41D3-8B1D-54228C2D0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BF885D-8C0E-4E89-9DAC-25E8636B39CE}"/>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1511501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9576-D7BF-40D3-8F11-958CE6EFB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A1FDE-6A2B-4408-8196-C79C1C41D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2C697-D943-4DCC-B7C2-315DC441A1F3}"/>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C6151FBB-0DDF-4A72-B1E9-18326C26EA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4919C-CAB1-4FD3-87F5-043B14CA46C2}"/>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1896128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1CB19-B333-46CD-A6BD-447A45D14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2CCDD-CB21-4CEA-813B-A3C8CDF9B7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A86ED-B9D1-4DDB-8D61-E94E1E8302A3}"/>
              </a:ext>
            </a:extLst>
          </p:cNvPr>
          <p:cNvSpPr>
            <a:spLocks noGrp="1"/>
          </p:cNvSpPr>
          <p:nvPr>
            <p:ph type="dt" sz="half" idx="10"/>
          </p:nvPr>
        </p:nvSpPr>
        <p:spPr/>
        <p:txBody>
          <a:body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9EBBFC6C-2F89-4D87-9EE9-01C99B3A4E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E0FF30-4721-4242-BBE3-DAE79A7BE127}"/>
              </a:ext>
            </a:extLst>
          </p:cNvPr>
          <p:cNvSpPr>
            <a:spLocks noGrp="1"/>
          </p:cNvSpPr>
          <p:nvPr>
            <p:ph type="sldNum" sz="quarter" idx="12"/>
          </p:nvPr>
        </p:nvSpPr>
        <p:spPr/>
        <p:txBody>
          <a:bodyPr/>
          <a:lstStyle/>
          <a:p>
            <a:fld id="{5AC44BCA-8E5F-430E-A6DD-AE37923659CE}" type="slidenum">
              <a:rPr lang="en-US" smtClean="0"/>
              <a:t>‹#›</a:t>
            </a:fld>
            <a:endParaRPr lang="en-US" dirty="0"/>
          </a:p>
        </p:txBody>
      </p:sp>
    </p:spTree>
    <p:extLst>
      <p:ext uri="{BB962C8B-B14F-4D97-AF65-F5344CB8AC3E}">
        <p14:creationId xmlns:p14="http://schemas.microsoft.com/office/powerpoint/2010/main" val="40363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36" y="6381494"/>
            <a:ext cx="3746808"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a:solidFill>
            <a:schemeClr val="bg1">
              <a:lumMod val="85000"/>
            </a:schemeClr>
          </a:solidFill>
        </p:spPr>
        <p:txBody>
          <a:bodyPr anchor="ctr"/>
          <a:lstStyle>
            <a:lvl1pPr algn="ctr">
              <a:defRPr/>
            </a:lvl1pPr>
          </a:lstStyle>
          <a:p>
            <a:endParaRPr lang="en-US" dirty="0"/>
          </a:p>
        </p:txBody>
      </p:sp>
      <p:sp>
        <p:nvSpPr>
          <p:cNvPr id="14" name="TextBox 13"/>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15" name="TextBox 14"/>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2" name="Picture 11" descr="U.S. Food and Drug Administration (FDA) logo.">
            <a:extLst>
              <a:ext uri="{FF2B5EF4-FFF2-40B4-BE49-F238E27FC236}">
                <a16:creationId xmlns:a16="http://schemas.microsoft.com/office/drawing/2014/main" id="{1C51ED16-FD68-4E8F-86AD-74F1D32C7A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522"/>
          <a:stretch/>
        </p:blipFill>
        <p:spPr>
          <a:xfrm>
            <a:off x="11053121" y="228600"/>
            <a:ext cx="832047" cy="992218"/>
          </a:xfrm>
          <a:prstGeom prst="rect">
            <a:avLst/>
          </a:prstGeom>
        </p:spPr>
      </p:pic>
      <p:sp>
        <p:nvSpPr>
          <p:cNvPr id="3" name="Title 2">
            <a:extLst>
              <a:ext uri="{FF2B5EF4-FFF2-40B4-BE49-F238E27FC236}">
                <a16:creationId xmlns:a16="http://schemas.microsoft.com/office/drawing/2014/main" id="{44A96E9E-8B04-4567-82DD-2592886C2E91}"/>
              </a:ext>
            </a:extLst>
          </p:cNvPr>
          <p:cNvSpPr>
            <a:spLocks noGrp="1"/>
          </p:cNvSpPr>
          <p:nvPr>
            <p:ph type="title" hasCustomPrompt="1"/>
          </p:nvPr>
        </p:nvSpPr>
        <p:spPr>
          <a:xfrm>
            <a:off x="304803" y="1408176"/>
            <a:ext cx="7576456" cy="2029968"/>
          </a:xfrm>
          <a:noFill/>
        </p:spPr>
        <p:txBody>
          <a:bodyPr vert="horz" lIns="274320" tIns="0" rIns="914400" bIns="182880" rtlCol="0">
            <a:normAutofit/>
          </a:bodyPr>
          <a:lstStyle>
            <a:lvl1pPr>
              <a:defRPr lang="en-US" spc="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84636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1" y="1295400"/>
            <a:ext cx="7697076" cy="4947222"/>
          </a:xfrm>
          <a:prstGeom prst="rect">
            <a:avLst/>
          </a:prstGeom>
          <a:solidFill>
            <a:srgbClr val="007DBA"/>
          </a:solidFill>
        </p:spPr>
        <p:txBody>
          <a:bodyPr tIns="274320" rIns="0" anchor="t"/>
          <a:lstStyle>
            <a:lvl1pPr marL="342900" indent="-342900">
              <a:lnSpc>
                <a:spcPct val="100000"/>
              </a:lnSpc>
              <a:buClr>
                <a:schemeClr val="bg1"/>
              </a:buClr>
              <a:buFont typeface="Arial" panose="020B0604020202020204" pitchFamily="34" charset="0"/>
              <a:buChar char="•"/>
              <a:defRPr sz="2000"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latin typeface="Arial" charset="0"/>
                <a:ea typeface="Arial" charset="0"/>
                <a:cs typeface="Arial" charset="0"/>
              </a:defRPr>
            </a:lvl3pPr>
            <a:lvl4pPr marL="571500" indent="-342900">
              <a:buClr>
                <a:schemeClr val="bg1"/>
              </a:buClr>
              <a:buFont typeface="Lucida Grande"/>
              <a:buChar char="-"/>
              <a:defRPr>
                <a:solidFill>
                  <a:schemeClr val="bg1"/>
                </a:solidFill>
                <a:latin typeface="Arial" charset="0"/>
                <a:ea typeface="Arial" charset="0"/>
                <a:cs typeface="Arial" charset="0"/>
              </a:defRPr>
            </a:lvl4pPr>
            <a:lvl5pPr marL="800100" indent="-342900">
              <a:lnSpc>
                <a:spcPts val="2000"/>
              </a:lnSpc>
              <a:spcAft>
                <a:spcPts val="400"/>
              </a:spcAft>
              <a:buClr>
                <a:schemeClr val="bg1"/>
              </a:buClr>
              <a:buFont typeface="Wingdings" charset="2"/>
              <a:buChar char="§"/>
              <a:defRPr sz="1800" baseline="0">
                <a:solidFill>
                  <a:schemeClr val="bg1"/>
                </a:solidFill>
                <a:latin typeface="Arial" charset="0"/>
                <a:ea typeface="Arial" charset="0"/>
                <a:cs typeface="Arial"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mn-lt"/>
              </a:defRPr>
            </a:lvl7pPr>
          </a:lstStyle>
          <a:p>
            <a:pPr lvl="2"/>
            <a:r>
              <a:rPr lang="en-US" dirty="0"/>
              <a:t>First level</a:t>
            </a:r>
          </a:p>
          <a:p>
            <a:pPr lvl="3"/>
            <a:r>
              <a:rPr lang="en-US" dirty="0"/>
              <a:t>Second level</a:t>
            </a:r>
          </a:p>
          <a:p>
            <a:pPr lvl="4"/>
            <a:r>
              <a:rPr lang="en-US" dirty="0"/>
              <a:t>Third level</a:t>
            </a:r>
          </a:p>
          <a:p>
            <a:pPr lvl="6"/>
            <a:br>
              <a:rPr lang="en-US" dirty="0"/>
            </a:br>
            <a:r>
              <a:rPr lang="en-US" dirty="0"/>
              <a:t>Footnote</a:t>
            </a:r>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p:txBody>
      </p:sp>
      <p:sp>
        <p:nvSpPr>
          <p:cNvPr id="8" name="Title 7"/>
          <p:cNvSpPr>
            <a:spLocks noGrp="1"/>
          </p:cNvSpPr>
          <p:nvPr>
            <p:ph type="title" hasCustomPrompt="1"/>
          </p:nvPr>
        </p:nvSpPr>
        <p:spPr>
          <a:xfrm>
            <a:off x="304800" y="228600"/>
            <a:ext cx="7693152" cy="992218"/>
          </a:xfrm>
          <a:ln>
            <a:noFill/>
          </a:ln>
        </p:spPr>
        <p:txBody>
          <a:bodyPr/>
          <a:lstStyle>
            <a:lvl1pPr>
              <a:defRPr sz="2800"/>
            </a:lvl1pPr>
          </a:lstStyle>
          <a:p>
            <a:r>
              <a:rPr lang="en-US" dirty="0"/>
              <a:t>agenda</a:t>
            </a:r>
          </a:p>
        </p:txBody>
      </p:sp>
      <p:sp>
        <p:nvSpPr>
          <p:cNvPr id="5" name="Picture Placeholder 7"/>
          <p:cNvSpPr>
            <a:spLocks noGrp="1"/>
          </p:cNvSpPr>
          <p:nvPr>
            <p:ph type="pic" sz="quarter" idx="13"/>
          </p:nvPr>
        </p:nvSpPr>
        <p:spPr>
          <a:xfrm>
            <a:off x="8132232" y="231494"/>
            <a:ext cx="3754968" cy="6011128"/>
          </a:xfrm>
        </p:spPr>
        <p:txBody>
          <a:bodyPr anchor="ctr"/>
          <a:lstStyle>
            <a:lvl1pPr algn="ctr">
              <a:defRPr/>
            </a:lvl1pPr>
          </a:lstStyle>
          <a:p>
            <a:endParaRPr lang="en-US" dirty="0"/>
          </a:p>
        </p:txBody>
      </p:sp>
    </p:spTree>
    <p:extLst>
      <p:ext uri="{BB962C8B-B14F-4D97-AF65-F5344CB8AC3E}">
        <p14:creationId xmlns:p14="http://schemas.microsoft.com/office/powerpoint/2010/main" val="89679180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8" name="Text Placeholder 3"/>
          <p:cNvSpPr>
            <a:spLocks noGrp="1"/>
          </p:cNvSpPr>
          <p:nvPr>
            <p:ph type="body" sz="quarter" idx="18" hasCustomPrompt="1"/>
          </p:nvPr>
        </p:nvSpPr>
        <p:spPr>
          <a:xfrm>
            <a:off x="304795" y="1294544"/>
            <a:ext cx="8461829" cy="4948077"/>
          </a:xfrm>
          <a:prstGeom prst="rect">
            <a:avLst/>
          </a:prstGeom>
          <a:solidFill>
            <a:srgbClr val="C7CDD2"/>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0" indent="0">
              <a:lnSpc>
                <a:spcPct val="100000"/>
              </a:lnSpc>
              <a:buClr>
                <a:srgbClr val="2D2926"/>
              </a:buClr>
              <a:buFont typeface="Arial" charset="0"/>
              <a:buNone/>
              <a:defRPr sz="2000" b="0" i="0" baseline="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2D2926"/>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3" name="Rectangle 2"/>
          <p:cNvSpPr/>
          <p:nvPr userDrawn="1"/>
        </p:nvSpPr>
        <p:spPr>
          <a:xfrm>
            <a:off x="8909539" y="1296141"/>
            <a:ext cx="2977661" cy="4964237"/>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292958" y="228600"/>
            <a:ext cx="10663967" cy="98755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98820794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vel1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A22B6DF-A511-4F06-8D9C-071C22D183F4}"/>
              </a:ext>
            </a:extLst>
          </p:cNvPr>
          <p:cNvSpPr>
            <a:spLocks noGrp="1"/>
          </p:cNvSpPr>
          <p:nvPr>
            <p:ph type="title" hasCustomPrompt="1"/>
          </p:nvPr>
        </p:nvSpPr>
        <p:spPr>
          <a:xfrm>
            <a:off x="351366" y="2591106"/>
            <a:ext cx="11561234" cy="1465882"/>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65010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l1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11243A08-756C-4E34-9352-D38C1F861C48}"/>
              </a:ext>
            </a:extLst>
          </p:cNvPr>
          <p:cNvSpPr>
            <a:spLocks noGrp="1"/>
          </p:cNvSpPr>
          <p:nvPr>
            <p:ph type="title" hasCustomPrompt="1"/>
          </p:nvPr>
        </p:nvSpPr>
        <p:spPr>
          <a:xfrm>
            <a:off x="351366" y="2591370"/>
            <a:ext cx="10658476" cy="1465618"/>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1363386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4" name="Text Placeholder 3"/>
          <p:cNvSpPr>
            <a:spLocks noGrp="1"/>
          </p:cNvSpPr>
          <p:nvPr>
            <p:ph type="body" idx="1"/>
          </p:nvPr>
        </p:nvSpPr>
        <p:spPr>
          <a:xfrm>
            <a:off x="304800" y="1597280"/>
            <a:ext cx="11582400" cy="4636416"/>
          </a:xfrm>
          <a:prstGeom prst="rect">
            <a:avLst/>
          </a:prstGeom>
        </p:spPr>
        <p:txBody>
          <a:bodyPr vert="horz" lIns="182880" tIns="0" rIns="182880" bIns="0" rtlCol="0">
            <a:noAutofit/>
          </a:bodyPr>
          <a:lstStyle/>
          <a:p>
            <a:pPr lvl="0"/>
            <a:r>
              <a:rPr lang="en-US" dirty="0"/>
              <a:t>This slide will not appear in your slide deck; it serves as a place where you can input or edit the date and title in the footer and have your input/edits automatically show up in the footers of all the slides in your slide deck. Click on the footer of this slide and type in your date and title. When you go back to Normal view, you will see that your changes appear in the footers of all your slides.</a:t>
            </a:r>
          </a:p>
        </p:txBody>
      </p:sp>
      <p:sp>
        <p:nvSpPr>
          <p:cNvPr id="17" name="Title Placeholder 16"/>
          <p:cNvSpPr>
            <a:spLocks noGrp="1"/>
          </p:cNvSpPr>
          <p:nvPr>
            <p:ph type="title"/>
          </p:nvPr>
        </p:nvSpPr>
        <p:spPr>
          <a:xfrm>
            <a:off x="304799" y="228600"/>
            <a:ext cx="10658476" cy="987552"/>
          </a:xfrm>
          <a:prstGeom prst="rect">
            <a:avLst/>
          </a:prstGeom>
          <a:solidFill>
            <a:srgbClr val="001871"/>
          </a:solidFill>
        </p:spPr>
        <p:txBody>
          <a:bodyPr vert="horz" lIns="182880" tIns="45720" rIns="182880" bIns="45720" rtlCol="0" anchor="ctr" anchorCtr="0">
            <a:noAutofit/>
          </a:bodyPr>
          <a:lstStyle/>
          <a:p>
            <a:r>
              <a:rPr lang="en-US" dirty="0"/>
              <a:t>Use this slide to input Footer information</a:t>
            </a:r>
          </a:p>
        </p:txBody>
      </p:sp>
      <p:sp>
        <p:nvSpPr>
          <p:cNvPr id="2" name="TextBox 1"/>
          <p:cNvSpPr txBox="1"/>
          <p:nvPr userDrawn="1"/>
        </p:nvSpPr>
        <p:spPr>
          <a:xfrm>
            <a:off x="984900" y="6471056"/>
            <a:ext cx="6248400" cy="153888"/>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dirty="0">
                <a:solidFill>
                  <a:srgbClr val="001871"/>
                </a:solidFill>
                <a:latin typeface="Arial" charset="0"/>
                <a:ea typeface="Arial" charset="0"/>
                <a:cs typeface="Arial" charset="0"/>
              </a:rPr>
              <a:t> </a:t>
            </a:r>
          </a:p>
        </p:txBody>
      </p:sp>
      <p:sp>
        <p:nvSpPr>
          <p:cNvPr id="9" name="TextBox 8"/>
          <p:cNvSpPr txBox="1"/>
          <p:nvPr userDrawn="1"/>
        </p:nvSpPr>
        <p:spPr>
          <a:xfrm>
            <a:off x="8489795" y="6461328"/>
            <a:ext cx="3397405" cy="169277"/>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rgbClr val="001871"/>
                </a:solidFill>
                <a:latin typeface="Arial" charset="0"/>
                <a:ea typeface="Arial" charset="0"/>
                <a:cs typeface="Arial" charset="0"/>
              </a:rPr>
              <a:t>CENTER</a:t>
            </a:r>
            <a:r>
              <a:rPr lang="en-US" sz="1100" b="1" i="0" baseline="0" dirty="0">
                <a:solidFill>
                  <a:srgbClr val="001871"/>
                </a:solidFill>
                <a:latin typeface="Arial" charset="0"/>
                <a:ea typeface="Arial" charset="0"/>
                <a:cs typeface="Arial" charset="0"/>
              </a:rPr>
              <a:t> FOR TOBACCO PRODUCTS</a:t>
            </a:r>
            <a:endParaRPr lang="en-US" sz="1100" b="1" i="0" dirty="0">
              <a:solidFill>
                <a:srgbClr val="001871"/>
              </a:solidFill>
              <a:latin typeface="Arial" charset="0"/>
              <a:ea typeface="Arial" charset="0"/>
              <a:cs typeface="Arial" charset="0"/>
            </a:endParaRPr>
          </a:p>
        </p:txBody>
      </p:sp>
      <p:sp>
        <p:nvSpPr>
          <p:cNvPr id="11" name="TextBox 10"/>
          <p:cNvSpPr txBox="1"/>
          <p:nvPr userDrawn="1"/>
        </p:nvSpPr>
        <p:spPr>
          <a:xfrm>
            <a:off x="351366" y="6461329"/>
            <a:ext cx="633535" cy="169277"/>
          </a:xfrm>
          <a:prstGeom prst="rect">
            <a:avLst/>
          </a:prstGeom>
          <a:noFill/>
        </p:spPr>
        <p:txBody>
          <a:bodyPr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A3AD9B5F-8AE0-441E-AE8E-701969EE208D}" type="slidenum">
              <a:rPr lang="en-US" sz="1100" b="0" i="0" smtClean="0">
                <a:solidFill>
                  <a:srgbClr val="001871"/>
                </a:solidFill>
                <a:latin typeface="Arial" charset="0"/>
                <a:ea typeface="Arial" charset="0"/>
                <a:cs typeface="Arial" charset="0"/>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1100" b="0" i="0" dirty="0">
              <a:solidFill>
                <a:srgbClr val="001871"/>
              </a:solidFill>
              <a:latin typeface="Arial" charset="0"/>
              <a:ea typeface="Arial" charset="0"/>
              <a:cs typeface="Arial" charset="0"/>
            </a:endParaRPr>
          </a:p>
        </p:txBody>
      </p:sp>
      <p:pic>
        <p:nvPicPr>
          <p:cNvPr id="10" name="Picture 9" descr="U.S. Food and Drug Administration logo"/>
          <p:cNvPicPr>
            <a:picLocks noChangeAspect="1"/>
          </p:cNvPicPr>
          <p:nvPr userDrawn="1"/>
        </p:nvPicPr>
        <p:blipFill>
          <a:blip r:embed="rId39"/>
          <a:stretch>
            <a:fillRect/>
          </a:stretch>
        </p:blipFill>
        <p:spPr>
          <a:xfrm>
            <a:off x="11060351" y="228600"/>
            <a:ext cx="826848" cy="992218"/>
          </a:xfrm>
          <a:prstGeom prst="rect">
            <a:avLst/>
          </a:prstGeom>
        </p:spPr>
      </p:pic>
    </p:spTree>
    <p:custDataLst>
      <p:tags r:id="rId38"/>
    </p:custDataLst>
    <p:extLst>
      <p:ext uri="{BB962C8B-B14F-4D97-AF65-F5344CB8AC3E}">
        <p14:creationId xmlns:p14="http://schemas.microsoft.com/office/powerpoint/2010/main" val="3459256714"/>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34" r:id="rId3"/>
    <p:sldLayoutId id="2147483721" r:id="rId4"/>
    <p:sldLayoutId id="2147483726" r:id="rId5"/>
    <p:sldLayoutId id="2147483722" r:id="rId6"/>
    <p:sldLayoutId id="2147483731" r:id="rId7"/>
    <p:sldLayoutId id="2147483724" r:id="rId8"/>
    <p:sldLayoutId id="2147483729" r:id="rId9"/>
    <p:sldLayoutId id="2147483728" r:id="rId10"/>
    <p:sldLayoutId id="2147483730" r:id="rId11"/>
    <p:sldLayoutId id="2147483712" r:id="rId12"/>
    <p:sldLayoutId id="2147483694" r:id="rId13"/>
    <p:sldLayoutId id="2147483713" r:id="rId14"/>
    <p:sldLayoutId id="2147483715" r:id="rId15"/>
    <p:sldLayoutId id="2147483682" r:id="rId16"/>
    <p:sldLayoutId id="2147483733" r:id="rId17"/>
    <p:sldLayoutId id="2147483679" r:id="rId18"/>
    <p:sldLayoutId id="2147483719" r:id="rId19"/>
    <p:sldLayoutId id="2147483688" r:id="rId20"/>
    <p:sldLayoutId id="2147483689" r:id="rId21"/>
    <p:sldLayoutId id="2147483701" r:id="rId22"/>
    <p:sldLayoutId id="2147483732" r:id="rId23"/>
    <p:sldLayoutId id="2147483705"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Lst>
  <p:hf hdr="0" ftr="0"/>
  <p:txStyles>
    <p:titleStyle>
      <a:lvl1pPr algn="l" defTabSz="457200" rtl="0" eaLnBrk="1" latinLnBrk="0" hangingPunct="1">
        <a:lnSpc>
          <a:spcPts val="3100"/>
        </a:lnSpc>
        <a:spcBef>
          <a:spcPct val="0"/>
        </a:spcBef>
        <a:buNone/>
        <a:defRPr sz="2800" b="0" i="0" kern="1200" cap="all" baseline="0">
          <a:solidFill>
            <a:schemeClr val="bg1"/>
          </a:solidFill>
          <a:latin typeface="Arial" charset="0"/>
          <a:ea typeface="Arial" charset="0"/>
          <a:cs typeface="Arial" charset="0"/>
        </a:defRPr>
      </a:lvl1pPr>
    </p:titleStyle>
    <p:bodyStyle>
      <a:lvl1pPr marL="0" indent="0" algn="l" defTabSz="457200" rtl="0" eaLnBrk="1" latinLnBrk="0" hangingPunct="1">
        <a:lnSpc>
          <a:spcPts val="2600"/>
        </a:lnSpc>
        <a:spcBef>
          <a:spcPts val="0"/>
        </a:spcBef>
        <a:spcAft>
          <a:spcPts val="600"/>
        </a:spcAft>
        <a:buClr>
          <a:schemeClr val="accent4"/>
        </a:buClr>
        <a:buFont typeface="+mj-lt"/>
        <a:buNone/>
        <a:defRPr sz="2200" b="0" i="0" kern="1200">
          <a:solidFill>
            <a:srgbClr val="001871"/>
          </a:solidFill>
          <a:latin typeface="Arial" charset="0"/>
          <a:ea typeface="Arial" charset="0"/>
          <a:cs typeface="Arial" charset="0"/>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06AAE3-E690-495C-845E-C1D1ECE52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93249-3B65-4465-B320-D7EA47EB4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24FCE-3F47-4D34-9200-69A24DCA7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A0C7F-652F-4E77-9B53-8A782123BB70}" type="datetimeFigureOut">
              <a:rPr lang="en-US" smtClean="0"/>
              <a:t>3/18/2025</a:t>
            </a:fld>
            <a:endParaRPr lang="en-US" dirty="0"/>
          </a:p>
        </p:txBody>
      </p:sp>
      <p:sp>
        <p:nvSpPr>
          <p:cNvPr id="5" name="Footer Placeholder 4">
            <a:extLst>
              <a:ext uri="{FF2B5EF4-FFF2-40B4-BE49-F238E27FC236}">
                <a16:creationId xmlns:a16="http://schemas.microsoft.com/office/drawing/2014/main" id="{405006F7-A864-45A5-88DF-E6D809D63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890240-BB69-4C01-AAA5-44EC1A8A42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44BCA-8E5F-430E-A6DD-AE37923659CE}" type="slidenum">
              <a:rPr lang="en-US" smtClean="0"/>
              <a:t>‹#›</a:t>
            </a:fld>
            <a:endParaRPr lang="en-US" dirty="0"/>
          </a:p>
        </p:txBody>
      </p:sp>
    </p:spTree>
    <p:extLst>
      <p:ext uri="{BB962C8B-B14F-4D97-AF65-F5344CB8AC3E}">
        <p14:creationId xmlns:p14="http://schemas.microsoft.com/office/powerpoint/2010/main" val="31985370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jp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5.jpg"/><Relationship Id="rId5" Type="http://schemas.openxmlformats.org/officeDocument/2006/relationships/hyperlink" Target="https://www.youtube.com/watch?v=m097Qh8xO0s" TargetMode="External"/><Relationship Id="rId4" Type="http://schemas.openxmlformats.org/officeDocument/2006/relationships/hyperlink" Target="https://digitalmedia.hhs.gov/tobacco/print_materials/RE-34"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hyperlink" Target="mailto:AskCTP@fda.hhs.gov" TargetMode="External"/><Relationship Id="rId5" Type="http://schemas.openxmlformats.org/officeDocument/2006/relationships/hyperlink" Target="https://www.fda.gov/TobaccoProducts/GuidanceComplianceRegulatoryInformation/Retail/ucm249332.htm" TargetMode="External"/><Relationship Id="rId4" Type="http://schemas.openxmlformats.org/officeDocument/2006/relationships/hyperlink" Target="https://www.youtube.com/watch?v=s9ci-tHS0s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hyperlink" Target="http://dx.doi.org/10.15585/mmwr.ss7105a1" TargetMode="External"/><Relationship Id="rId4" Type="http://schemas.openxmlformats.org/officeDocument/2006/relationships/hyperlink" Target="https://www.samhsa.gov/dat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hyperlink" Target="https://www.fda.gov/tobacco-products/compliance-enforcement-training/retail-sales-tobacco-produc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hyperlink" Target="https://www.fda.gov/regulatory-information/search-fda-guidance-documents/tobacco-retailer-training-programs" TargetMode="External"/><Relationship Id="rId4" Type="http://schemas.openxmlformats.org/officeDocument/2006/relationships/hyperlink" Target="https://www.youtube.com/watch?v=s9ci-tHS0s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hyperlink" Target="https://digitalmedia.hhs.gov/tobacco/"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05EEEC-EF17-41D3-AE23-A3E4C427FAD2}"/>
              </a:ext>
            </a:extLst>
          </p:cNvPr>
          <p:cNvSpPr>
            <a:spLocks noGrp="1"/>
          </p:cNvSpPr>
          <p:nvPr>
            <p:ph type="title"/>
          </p:nvPr>
        </p:nvSpPr>
        <p:spPr/>
        <p:txBody>
          <a:bodyPr/>
          <a:lstStyle/>
          <a:p>
            <a:r>
              <a:rPr lang="en-US" dirty="0"/>
              <a:t>Tips for Retailers: Preventing Sales to PERSONS UNDER 21 YEARS OF AGE</a:t>
            </a:r>
          </a:p>
        </p:txBody>
      </p:sp>
      <p:sp>
        <p:nvSpPr>
          <p:cNvPr id="2" name="Text Placeholder 1"/>
          <p:cNvSpPr>
            <a:spLocks noGrp="1"/>
          </p:cNvSpPr>
          <p:nvPr>
            <p:ph type="body" sz="quarter" idx="12"/>
          </p:nvPr>
        </p:nvSpPr>
        <p:spPr/>
        <p:txBody>
          <a:bodyPr>
            <a:noAutofit/>
          </a:bodyPr>
          <a:lstStyle/>
          <a:p>
            <a:r>
              <a:rPr lang="en-US" dirty="0"/>
              <a:t>Presented by: Office of Compliance and Enforcement</a:t>
            </a:r>
          </a:p>
        </p:txBody>
      </p:sp>
    </p:spTree>
    <p:custDataLst>
      <p:tags r:id="rId1"/>
    </p:custDataLst>
    <p:extLst>
      <p:ext uri="{BB962C8B-B14F-4D97-AF65-F5344CB8AC3E}">
        <p14:creationId xmlns:p14="http://schemas.microsoft.com/office/powerpoint/2010/main" val="146778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Age Verification</a:t>
            </a:r>
          </a:p>
        </p:txBody>
      </p:sp>
      <p:sp>
        <p:nvSpPr>
          <p:cNvPr id="3" name="Text Placeholder 2"/>
          <p:cNvSpPr>
            <a:spLocks noGrp="1"/>
          </p:cNvSpPr>
          <p:nvPr>
            <p:ph type="body" sz="quarter" idx="18"/>
          </p:nvPr>
        </p:nvSpPr>
        <p:spPr/>
        <p:txBody>
          <a:bodyPr lIns="182880" tIns="457200" rIns="182880" anchor="t" anchorCtr="0"/>
          <a:lstStyle/>
          <a:p>
            <a:pPr marL="342900" indent="-342900">
              <a:buFont typeface="Arial" panose="020B0604020202020204" pitchFamily="34" charset="0"/>
              <a:buChar char="•"/>
            </a:pPr>
            <a:r>
              <a:rPr lang="en-US" sz="2400" dirty="0"/>
              <a:t>Considerations when looking at photo IDs: </a:t>
            </a:r>
          </a:p>
          <a:p>
            <a:pPr lvl="2">
              <a:buFont typeface="Arial" panose="020B0604020202020204" pitchFamily="34" charset="0"/>
              <a:buChar char="‒"/>
            </a:pPr>
            <a:r>
              <a:rPr lang="en-US" sz="2400" dirty="0"/>
              <a:t>Acceptable or unacceptable forms of photographic identification</a:t>
            </a:r>
          </a:p>
          <a:p>
            <a:pPr lvl="2">
              <a:buFont typeface="Arial" panose="020B0604020202020204" pitchFamily="34" charset="0"/>
              <a:buChar char="‒"/>
            </a:pPr>
            <a:r>
              <a:rPr lang="en-US" sz="2400" dirty="0"/>
              <a:t>How to verify the authenticity of photographic identification</a:t>
            </a:r>
          </a:p>
          <a:p>
            <a:pPr lvl="2">
              <a:buFont typeface="Arial" panose="020B0604020202020204" pitchFamily="34" charset="0"/>
              <a:buChar char="‒"/>
            </a:pPr>
            <a:r>
              <a:rPr lang="en-US" sz="2400" dirty="0"/>
              <a:t>Ways to determine whether photographic identification has been altered</a:t>
            </a:r>
          </a:p>
          <a:p>
            <a:pPr lvl="2">
              <a:buFont typeface="Arial" panose="020B0604020202020204" pitchFamily="34" charset="0"/>
              <a:buChar char="‒"/>
            </a:pPr>
            <a:r>
              <a:rPr lang="en-US" sz="2400" dirty="0"/>
              <a:t>Importance of closely examining photographic identification</a:t>
            </a:r>
          </a:p>
        </p:txBody>
      </p:sp>
    </p:spTree>
    <p:custDataLst>
      <p:tags r:id="rId1"/>
    </p:custDataLst>
    <p:extLst>
      <p:ext uri="{BB962C8B-B14F-4D97-AF65-F5344CB8AC3E}">
        <p14:creationId xmlns:p14="http://schemas.microsoft.com/office/powerpoint/2010/main" val="405179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Examples of Acceptable Forms of Photo ID</a:t>
            </a:r>
          </a:p>
        </p:txBody>
      </p:sp>
      <p:sp>
        <p:nvSpPr>
          <p:cNvPr id="3" name="Text Placeholder 2"/>
          <p:cNvSpPr>
            <a:spLocks noGrp="1"/>
          </p:cNvSpPr>
          <p:nvPr>
            <p:ph type="body" sz="quarter" idx="18"/>
          </p:nvPr>
        </p:nvSpPr>
        <p:spPr>
          <a:xfrm>
            <a:off x="294218" y="1294544"/>
            <a:ext cx="11592982" cy="4948077"/>
          </a:xfrm>
        </p:spPr>
        <p:txBody>
          <a:bodyPr lIns="182880" tIns="457200" rIns="182880" anchor="t" anchorCtr="0"/>
          <a:lstStyle/>
          <a:p>
            <a:pPr marL="342900" indent="-342900">
              <a:buFont typeface="Arial" panose="020B0604020202020204" pitchFamily="34" charset="0"/>
              <a:buChar char="•"/>
            </a:pPr>
            <a:r>
              <a:rPr lang="en-US" sz="2400" dirty="0"/>
              <a:t>Driver’s license or other state photo identification card issued by Department of Motor Vehicles (or equivalent) </a:t>
            </a:r>
          </a:p>
          <a:p>
            <a:pPr marL="342900" indent="-342900">
              <a:buFont typeface="Arial" panose="020B0604020202020204" pitchFamily="34" charset="0"/>
              <a:buChar char="•"/>
            </a:pPr>
            <a:r>
              <a:rPr lang="en-US" sz="2400" dirty="0"/>
              <a:t>Federally recognized tribal-issued photo ID</a:t>
            </a:r>
          </a:p>
          <a:p>
            <a:pPr marL="342900" indent="-342900">
              <a:buFont typeface="Arial" panose="020B0604020202020204" pitchFamily="34" charset="0"/>
              <a:buChar char="•"/>
            </a:pPr>
            <a:r>
              <a:rPr lang="en-US" sz="2400" dirty="0"/>
              <a:t>U.S. or Foreign government-issued passport</a:t>
            </a:r>
          </a:p>
          <a:p>
            <a:pPr marL="342900" indent="-342900">
              <a:buFont typeface="Arial" panose="020B0604020202020204" pitchFamily="34" charset="0"/>
              <a:buChar char="•"/>
            </a:pPr>
            <a:r>
              <a:rPr lang="en-US" sz="2400" dirty="0"/>
              <a:t>Canadian provincial driver's license or Indian and Northern Affairs Canada card</a:t>
            </a:r>
          </a:p>
          <a:p>
            <a:pPr marL="342900" indent="-342900">
              <a:buFont typeface="Arial" panose="020B0604020202020204" pitchFamily="34" charset="0"/>
              <a:buChar char="•"/>
            </a:pPr>
            <a:r>
              <a:rPr lang="en-US" sz="2400" dirty="0"/>
              <a:t>U.S. Citizenship and Immigration Services Employment Authorization </a:t>
            </a:r>
            <a:r>
              <a:rPr lang="en-US" dirty="0"/>
              <a:t>Card (I-766)</a:t>
            </a:r>
          </a:p>
        </p:txBody>
      </p:sp>
    </p:spTree>
    <p:custDataLst>
      <p:tags r:id="rId1"/>
    </p:custDataLst>
    <p:extLst>
      <p:ext uri="{BB962C8B-B14F-4D97-AF65-F5344CB8AC3E}">
        <p14:creationId xmlns:p14="http://schemas.microsoft.com/office/powerpoint/2010/main" val="338425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Ways to identify invalid ID’s</a:t>
            </a:r>
          </a:p>
        </p:txBody>
      </p:sp>
      <p:sp>
        <p:nvSpPr>
          <p:cNvPr id="3" name="Text Placeholder 2"/>
          <p:cNvSpPr>
            <a:spLocks noGrp="1"/>
          </p:cNvSpPr>
          <p:nvPr>
            <p:ph type="body" sz="quarter" idx="18"/>
          </p:nvPr>
        </p:nvSpPr>
        <p:spPr>
          <a:xfrm>
            <a:off x="294218" y="1280160"/>
            <a:ext cx="11592982" cy="4948077"/>
          </a:xfrm>
        </p:spPr>
        <p:txBody>
          <a:bodyPr lIns="182880" tIns="457200" rIns="182880" anchor="t" anchorCtr="0"/>
          <a:lstStyle/>
          <a:p>
            <a:pPr marL="342900" indent="-342900">
              <a:buFont typeface="Arial" panose="020B0604020202020204" pitchFamily="34" charset="0"/>
              <a:buChar char="•"/>
            </a:pPr>
            <a:r>
              <a:rPr lang="en-US" sz="2400" dirty="0"/>
              <a:t>Spelling errors</a:t>
            </a:r>
          </a:p>
          <a:p>
            <a:pPr marL="342900" indent="-342900">
              <a:buFont typeface="Arial" panose="020B0604020202020204" pitchFamily="34" charset="0"/>
              <a:buChar char="•"/>
            </a:pPr>
            <a:r>
              <a:rPr lang="en-US" sz="2400" dirty="0"/>
              <a:t>Word usage errors</a:t>
            </a:r>
          </a:p>
          <a:p>
            <a:pPr lvl="2">
              <a:buFont typeface="Arial" panose="020B0604020202020204" pitchFamily="34" charset="0"/>
              <a:buChar char="‒"/>
            </a:pPr>
            <a:r>
              <a:rPr lang="en-US" sz="2400" i="1" dirty="0"/>
              <a:t>Ex: Weight: Brown; Height: 162; Eye color: 5’05”; etc. </a:t>
            </a:r>
          </a:p>
          <a:p>
            <a:pPr marL="342900" indent="-342900">
              <a:buFont typeface="Arial" panose="020B0604020202020204" pitchFamily="34" charset="0"/>
              <a:buChar char="•"/>
            </a:pPr>
            <a:r>
              <a:rPr lang="en-US" sz="2400" dirty="0"/>
              <a:t>Card is expired</a:t>
            </a:r>
          </a:p>
          <a:p>
            <a:pPr marL="342900" indent="-342900">
              <a:buFont typeface="Arial" panose="020B0604020202020204" pitchFamily="34" charset="0"/>
              <a:buChar char="•"/>
            </a:pPr>
            <a:r>
              <a:rPr lang="en-US" sz="2400" dirty="0"/>
              <a:t>Some Point-of-Sale (POS) systems have software that can confirm document authenticity</a:t>
            </a:r>
          </a:p>
          <a:p>
            <a:pPr marL="342900" indent="-342900">
              <a:buFont typeface="Arial" panose="020B0604020202020204" pitchFamily="34" charset="0"/>
              <a:buChar char="•"/>
            </a:pPr>
            <a:r>
              <a:rPr lang="en-US" sz="2400" dirty="0"/>
              <a:t>Even if the ID is valid, the customer may still be underage, so be sure to check the date of birth</a:t>
            </a:r>
          </a:p>
        </p:txBody>
      </p:sp>
    </p:spTree>
    <p:custDataLst>
      <p:tags r:id="rId1"/>
    </p:custDataLst>
    <p:extLst>
      <p:ext uri="{BB962C8B-B14F-4D97-AF65-F5344CB8AC3E}">
        <p14:creationId xmlns:p14="http://schemas.microsoft.com/office/powerpoint/2010/main" val="160094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435E5-A11B-4A65-86E0-C4177A41C1C9}"/>
              </a:ext>
            </a:extLst>
          </p:cNvPr>
          <p:cNvSpPr>
            <a:spLocks noGrp="1"/>
          </p:cNvSpPr>
          <p:nvPr>
            <p:ph type="title"/>
          </p:nvPr>
        </p:nvSpPr>
        <p:spPr/>
        <p:txBody>
          <a:bodyPr/>
          <a:lstStyle/>
          <a:p>
            <a:r>
              <a:rPr lang="en-US" dirty="0"/>
              <a:t>Specific Age Verifying Technology</a:t>
            </a:r>
          </a:p>
        </p:txBody>
      </p:sp>
      <p:sp>
        <p:nvSpPr>
          <p:cNvPr id="2" name="Text Placeholder 1">
            <a:extLst>
              <a:ext uri="{FF2B5EF4-FFF2-40B4-BE49-F238E27FC236}">
                <a16:creationId xmlns:a16="http://schemas.microsoft.com/office/drawing/2014/main" id="{20A5ADD8-2DCD-41AB-83D7-88537BB85B93}"/>
              </a:ext>
            </a:extLst>
          </p:cNvPr>
          <p:cNvSpPr>
            <a:spLocks noGrp="1"/>
          </p:cNvSpPr>
          <p:nvPr>
            <p:ph type="body" sz="quarter" idx="4294967295"/>
          </p:nvPr>
        </p:nvSpPr>
        <p:spPr>
          <a:xfrm>
            <a:off x="294218" y="1280160"/>
            <a:ext cx="11288182" cy="4814694"/>
          </a:xfrm>
        </p:spPr>
        <p:txBody>
          <a:bodyPr lIns="182880" tIns="457200" rIns="182880" anchor="t" anchorCtr="0"/>
          <a:lstStyle/>
          <a:p>
            <a:pPr marL="342900" indent="-342900">
              <a:lnSpc>
                <a:spcPct val="100000"/>
              </a:lnSpc>
              <a:spcAft>
                <a:spcPts val="1200"/>
              </a:spcAft>
              <a:buClr>
                <a:srgbClr val="007DBA"/>
              </a:buClr>
              <a:buFont typeface="Arial" panose="020B0604020202020204" pitchFamily="34" charset="0"/>
              <a:buChar char="•"/>
            </a:pPr>
            <a:r>
              <a:rPr lang="en-US" sz="2400" dirty="0"/>
              <a:t>Stand-Alone Age Calculator Systems </a:t>
            </a:r>
          </a:p>
          <a:p>
            <a:pPr marL="342900" indent="-342900">
              <a:lnSpc>
                <a:spcPct val="100000"/>
              </a:lnSpc>
              <a:spcAft>
                <a:spcPts val="1200"/>
              </a:spcAft>
              <a:buClr>
                <a:srgbClr val="007DBA"/>
              </a:buClr>
              <a:buFont typeface="Arial" panose="020B0604020202020204" pitchFamily="34" charset="0"/>
              <a:buChar char="•"/>
            </a:pPr>
            <a:r>
              <a:rPr lang="en-US" sz="2400" dirty="0"/>
              <a:t>Digital Age Verification Calendar</a:t>
            </a:r>
          </a:p>
          <a:p>
            <a:pPr marL="342900" indent="-342900">
              <a:lnSpc>
                <a:spcPct val="100000"/>
              </a:lnSpc>
              <a:spcAft>
                <a:spcPts val="1200"/>
              </a:spcAft>
              <a:buClr>
                <a:srgbClr val="007DBA"/>
              </a:buClr>
              <a:buFont typeface="Arial" panose="020B0604020202020204" pitchFamily="34" charset="0"/>
              <a:buChar char="•"/>
            </a:pPr>
            <a:r>
              <a:rPr lang="en-US" sz="2400" dirty="0"/>
              <a:t>Point-of-Sale Systems that Prompt Clerk to Check ID</a:t>
            </a:r>
          </a:p>
          <a:p>
            <a:pPr marL="342900" indent="-342900">
              <a:lnSpc>
                <a:spcPct val="100000"/>
              </a:lnSpc>
              <a:spcAft>
                <a:spcPts val="1200"/>
              </a:spcAft>
              <a:buClr>
                <a:srgbClr val="007DBA"/>
              </a:buClr>
              <a:buFont typeface="Arial" panose="020B0604020202020204" pitchFamily="34" charset="0"/>
              <a:buChar char="•"/>
            </a:pPr>
            <a:r>
              <a:rPr lang="en-US" sz="2400" dirty="0"/>
              <a:t>Point-of-Sale Systems that Prompt Clerk to Enter Date of Birth (DOB)</a:t>
            </a:r>
          </a:p>
          <a:p>
            <a:pPr marL="342900" indent="-342900">
              <a:lnSpc>
                <a:spcPct val="100000"/>
              </a:lnSpc>
              <a:spcAft>
                <a:spcPts val="1200"/>
              </a:spcAft>
              <a:buClr>
                <a:srgbClr val="007DBA"/>
              </a:buClr>
              <a:buFont typeface="Arial" panose="020B0604020202020204" pitchFamily="34" charset="0"/>
              <a:buChar char="•"/>
            </a:pPr>
            <a:r>
              <a:rPr lang="en-US" sz="2400" dirty="0"/>
              <a:t>Point-of-Sale Systems that Require Scan of ID</a:t>
            </a:r>
          </a:p>
        </p:txBody>
      </p:sp>
    </p:spTree>
    <p:custDataLst>
      <p:tags r:id="rId1"/>
    </p:custDataLst>
    <p:extLst>
      <p:ext uri="{BB962C8B-B14F-4D97-AF65-F5344CB8AC3E}">
        <p14:creationId xmlns:p14="http://schemas.microsoft.com/office/powerpoint/2010/main" val="420690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94218" y="228600"/>
            <a:ext cx="10660294" cy="992218"/>
          </a:xfrm>
        </p:spPr>
        <p:txBody>
          <a:bodyPr/>
          <a:lstStyle/>
          <a:p>
            <a:r>
              <a:rPr lang="en-US" dirty="0"/>
              <a:t>FDA Age Calculator </a:t>
            </a:r>
          </a:p>
        </p:txBody>
      </p:sp>
      <p:pic>
        <p:nvPicPr>
          <p:cNvPr id="5" name="Picture 4" descr="FDA Age Calculator app">
            <a:extLst>
              <a:ext uri="{FF2B5EF4-FFF2-40B4-BE49-F238E27FC236}">
                <a16:creationId xmlns:a16="http://schemas.microsoft.com/office/drawing/2014/main" id="{5AC62BBE-0C1C-4303-9310-C20A704C95E4}"/>
              </a:ext>
            </a:extLst>
          </p:cNvPr>
          <p:cNvPicPr>
            <a:picLocks noChangeAspect="1"/>
          </p:cNvPicPr>
          <p:nvPr/>
        </p:nvPicPr>
        <p:blipFill>
          <a:blip r:embed="rId4"/>
          <a:stretch>
            <a:fillRect/>
          </a:stretch>
        </p:blipFill>
        <p:spPr>
          <a:xfrm>
            <a:off x="2136602" y="1350943"/>
            <a:ext cx="3168763" cy="4891678"/>
          </a:xfrm>
          <a:prstGeom prst="rect">
            <a:avLst/>
          </a:prstGeom>
        </p:spPr>
      </p:pic>
      <p:pic>
        <p:nvPicPr>
          <p:cNvPr id="4" name="Picture 3" descr="Apple app store logo">
            <a:extLst>
              <a:ext uri="{FF2B5EF4-FFF2-40B4-BE49-F238E27FC236}">
                <a16:creationId xmlns:a16="http://schemas.microsoft.com/office/drawing/2014/main" id="{0F224CDD-20AC-4081-BB03-D7DEE9B41F51}"/>
              </a:ext>
            </a:extLst>
          </p:cNvPr>
          <p:cNvPicPr>
            <a:picLocks noChangeAspect="1"/>
          </p:cNvPicPr>
          <p:nvPr/>
        </p:nvPicPr>
        <p:blipFill>
          <a:blip r:embed="rId5"/>
          <a:stretch>
            <a:fillRect/>
          </a:stretch>
        </p:blipFill>
        <p:spPr>
          <a:xfrm>
            <a:off x="5410140" y="3225782"/>
            <a:ext cx="1371719" cy="406435"/>
          </a:xfrm>
          <a:prstGeom prst="rect">
            <a:avLst/>
          </a:prstGeom>
        </p:spPr>
      </p:pic>
      <p:pic>
        <p:nvPicPr>
          <p:cNvPr id="6" name="Picture 5" descr="Google Play for Android logo">
            <a:extLst>
              <a:ext uri="{FF2B5EF4-FFF2-40B4-BE49-F238E27FC236}">
                <a16:creationId xmlns:a16="http://schemas.microsoft.com/office/drawing/2014/main" id="{E82B9DFE-B792-426C-85D9-1819947FBE1B}"/>
              </a:ext>
            </a:extLst>
          </p:cNvPr>
          <p:cNvPicPr>
            <a:picLocks noChangeAspect="1"/>
          </p:cNvPicPr>
          <p:nvPr/>
        </p:nvPicPr>
        <p:blipFill>
          <a:blip r:embed="rId6"/>
          <a:stretch>
            <a:fillRect/>
          </a:stretch>
        </p:blipFill>
        <p:spPr>
          <a:xfrm>
            <a:off x="5383620" y="3762342"/>
            <a:ext cx="1424762" cy="507936"/>
          </a:xfrm>
          <a:prstGeom prst="rect">
            <a:avLst/>
          </a:prstGeom>
        </p:spPr>
      </p:pic>
      <p:pic>
        <p:nvPicPr>
          <p:cNvPr id="7" name="Picture 6" descr="FDA Age Calculator app showing a green checkmark, indicating completed age verification (30 years)"/>
          <p:cNvPicPr>
            <a:picLocks noChangeAspect="1"/>
          </p:cNvPicPr>
          <p:nvPr/>
        </p:nvPicPr>
        <p:blipFill>
          <a:blip r:embed="rId7"/>
          <a:stretch>
            <a:fillRect/>
          </a:stretch>
        </p:blipFill>
        <p:spPr>
          <a:xfrm>
            <a:off x="6808382" y="1368270"/>
            <a:ext cx="2878543" cy="4948077"/>
          </a:xfrm>
          <a:prstGeom prst="rect">
            <a:avLst/>
          </a:prstGeom>
        </p:spPr>
      </p:pic>
    </p:spTree>
    <p:custDataLst>
      <p:tags r:id="rId1"/>
    </p:custDataLst>
    <p:extLst>
      <p:ext uri="{BB962C8B-B14F-4D97-AF65-F5344CB8AC3E}">
        <p14:creationId xmlns:p14="http://schemas.microsoft.com/office/powerpoint/2010/main" val="375565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0AF29-740E-4E1F-8924-1351512AEF83}"/>
              </a:ext>
            </a:extLst>
          </p:cNvPr>
          <p:cNvSpPr>
            <a:spLocks noGrp="1"/>
          </p:cNvSpPr>
          <p:nvPr>
            <p:ph type="title"/>
          </p:nvPr>
        </p:nvSpPr>
        <p:spPr>
          <a:xfrm>
            <a:off x="294218" y="228600"/>
            <a:ext cx="10660294" cy="992218"/>
          </a:xfrm>
        </p:spPr>
        <p:txBody>
          <a:bodyPr/>
          <a:lstStyle/>
          <a:p>
            <a:r>
              <a:rPr lang="en-US" dirty="0"/>
              <a:t>This is Our Watch: Digital Age Verification Calendar</a:t>
            </a:r>
          </a:p>
        </p:txBody>
      </p:sp>
      <p:sp>
        <p:nvSpPr>
          <p:cNvPr id="2" name="Text Placeholder 1">
            <a:extLst>
              <a:ext uri="{FF2B5EF4-FFF2-40B4-BE49-F238E27FC236}">
                <a16:creationId xmlns:a16="http://schemas.microsoft.com/office/drawing/2014/main" id="{9E243601-0DC6-4A13-B9D5-3F2E8E5782AD}"/>
              </a:ext>
            </a:extLst>
          </p:cNvPr>
          <p:cNvSpPr>
            <a:spLocks noGrp="1"/>
          </p:cNvSpPr>
          <p:nvPr>
            <p:ph type="body" sz="quarter" idx="18"/>
          </p:nvPr>
        </p:nvSpPr>
        <p:spPr>
          <a:xfrm>
            <a:off x="304800" y="1368270"/>
            <a:ext cx="11582400" cy="4948077"/>
          </a:xfrm>
        </p:spPr>
        <p:txBody>
          <a:bodyPr lIns="182880" tIns="457200" rIns="182880" anchor="t" anchorCtr="0"/>
          <a:lstStyle/>
          <a:p>
            <a:pPr marL="342900" indent="-342900">
              <a:buFont typeface="Arial" panose="020B0604020202020204" pitchFamily="34" charset="0"/>
              <a:buChar char="•"/>
            </a:pPr>
            <a:r>
              <a:rPr lang="en-US" dirty="0"/>
              <a:t>CTP provides the digital age verification calendar as part of the “This is Our Watch” retailer education program.</a:t>
            </a:r>
          </a:p>
          <a:p>
            <a:pPr marL="342900" indent="-342900">
              <a:buFont typeface="Arial" panose="020B0604020202020204" pitchFamily="34" charset="0"/>
              <a:buChar char="•"/>
            </a:pPr>
            <a:r>
              <a:rPr lang="en-US" dirty="0"/>
              <a:t>Retailers who use CTP’s “This is Our Watch” digital age verification calendar need to update the minimum purchase age on the calendar to 21 years.</a:t>
            </a:r>
          </a:p>
          <a:p>
            <a:pPr marL="342900" indent="-342900">
              <a:buFont typeface="Arial" panose="020B0604020202020204" pitchFamily="34" charset="0"/>
              <a:buChar char="•"/>
            </a:pPr>
            <a:r>
              <a:rPr lang="en-US" dirty="0"/>
              <a:t>Retailers who would like a “This Is Our Watch” digital age verification calendar may order one free of charge from the </a:t>
            </a:r>
            <a:r>
              <a:rPr lang="en-US" dirty="0">
                <a:hlinkClick r:id="rId4"/>
              </a:rPr>
              <a:t>CTP Tobacco Education Resource Library website</a:t>
            </a:r>
            <a:r>
              <a:rPr lang="en-US" dirty="0"/>
              <a:t>: https://digitalmedia.hhs.gov/tobacco/print_materials/RE-34</a:t>
            </a:r>
          </a:p>
          <a:p>
            <a:pPr lvl="2">
              <a:buFont typeface="Arial" panose="020B0604020202020204" pitchFamily="34" charset="0"/>
              <a:buChar char="‒"/>
            </a:pPr>
            <a:r>
              <a:rPr lang="en-US" sz="2200" dirty="0">
                <a:hlinkClick r:id="rId5"/>
              </a:rPr>
              <a:t>Operating instructions</a:t>
            </a:r>
            <a:r>
              <a:rPr lang="en-US" sz="2200" dirty="0"/>
              <a:t> may be found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https://www.youtube.com/watch?v=m097Qh8xO0s</a:t>
            </a:r>
            <a:endParaRPr lang="en-US" sz="2200" dirty="0"/>
          </a:p>
          <a:p>
            <a:endParaRPr lang="en-US" dirty="0"/>
          </a:p>
        </p:txBody>
      </p:sp>
      <p:pic>
        <p:nvPicPr>
          <p:cNvPr id="4" name="Picture 3" descr="“This Is Our Watch” digital age verification calendar and packaging ">
            <a:extLst>
              <a:ext uri="{FF2B5EF4-FFF2-40B4-BE49-F238E27FC236}">
                <a16:creationId xmlns:a16="http://schemas.microsoft.com/office/drawing/2014/main" id="{2F611918-71B4-A1DD-CA34-186DEC1B3773}"/>
              </a:ext>
            </a:extLst>
          </p:cNvPr>
          <p:cNvPicPr>
            <a:picLocks noChangeAspect="1"/>
          </p:cNvPicPr>
          <p:nvPr/>
        </p:nvPicPr>
        <p:blipFill>
          <a:blip r:embed="rId6"/>
          <a:stretch>
            <a:fillRect/>
          </a:stretch>
        </p:blipFill>
        <p:spPr>
          <a:xfrm>
            <a:off x="9942786" y="4323356"/>
            <a:ext cx="1947682" cy="1947682"/>
          </a:xfrm>
          <a:prstGeom prst="rect">
            <a:avLst/>
          </a:prstGeom>
        </p:spPr>
      </p:pic>
    </p:spTree>
    <p:custDataLst>
      <p:tags r:id="rId1"/>
    </p:custDataLst>
    <p:extLst>
      <p:ext uri="{BB962C8B-B14F-4D97-AF65-F5344CB8AC3E}">
        <p14:creationId xmlns:p14="http://schemas.microsoft.com/office/powerpoint/2010/main" val="266490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A9BFD-C82A-4342-9D8F-A541F4B399D1}"/>
              </a:ext>
            </a:extLst>
          </p:cNvPr>
          <p:cNvSpPr>
            <a:spLocks noGrp="1"/>
          </p:cNvSpPr>
          <p:nvPr>
            <p:ph type="title"/>
          </p:nvPr>
        </p:nvSpPr>
        <p:spPr>
          <a:xfrm>
            <a:off x="294218" y="228600"/>
            <a:ext cx="10660294" cy="992218"/>
          </a:xfrm>
        </p:spPr>
        <p:txBody>
          <a:bodyPr/>
          <a:lstStyle/>
          <a:p>
            <a:r>
              <a:rPr lang="en-US" dirty="0"/>
              <a:t>Stand-alone age calculator systems </a:t>
            </a:r>
          </a:p>
        </p:txBody>
      </p:sp>
      <p:sp>
        <p:nvSpPr>
          <p:cNvPr id="2" name="Text Placeholder 1">
            <a:extLst>
              <a:ext uri="{FF2B5EF4-FFF2-40B4-BE49-F238E27FC236}">
                <a16:creationId xmlns:a16="http://schemas.microsoft.com/office/drawing/2014/main" id="{3D835240-FE1E-435D-A932-5B3F92749CE8}"/>
              </a:ext>
            </a:extLst>
          </p:cNvPr>
          <p:cNvSpPr>
            <a:spLocks noGrp="1"/>
          </p:cNvSpPr>
          <p:nvPr>
            <p:ph type="body" sz="quarter" idx="18"/>
          </p:nvPr>
        </p:nvSpPr>
        <p:spPr>
          <a:xfrm>
            <a:off x="304800" y="1280160"/>
            <a:ext cx="11582400" cy="4948077"/>
          </a:xfrm>
        </p:spPr>
        <p:txBody>
          <a:bodyPr lIns="182880" tIns="91440" rIns="182880" bIns="0" anchor="t" anchorCtr="0"/>
          <a:lstStyle/>
          <a:p>
            <a:pPr marL="0" indent="0">
              <a:spcAft>
                <a:spcPts val="2400"/>
              </a:spcAft>
              <a:buNone/>
            </a:pPr>
            <a:r>
              <a:rPr lang="en-US" sz="2400" dirty="0"/>
              <a:t>FDA-developed Age Calculator App, FDA’s “This is Our Watch” digital age verification calendar:</a:t>
            </a:r>
          </a:p>
          <a:p>
            <a:pPr lvl="1">
              <a:buFont typeface="Arial" panose="020B0604020202020204" pitchFamily="34" charset="0"/>
              <a:buChar char="•"/>
            </a:pPr>
            <a:r>
              <a:rPr lang="en-US" sz="2400" b="1" dirty="0"/>
              <a:t>Advantages </a:t>
            </a:r>
          </a:p>
          <a:p>
            <a:pPr lvl="2">
              <a:buFont typeface="Arial" panose="020B0604020202020204" pitchFamily="34" charset="0"/>
              <a:buChar char="‒"/>
            </a:pPr>
            <a:r>
              <a:rPr lang="en-US" sz="2400" dirty="0"/>
              <a:t>Great tool for calculating age to be able to complete or deny a sale </a:t>
            </a:r>
          </a:p>
          <a:p>
            <a:pPr lvl="2">
              <a:spcAft>
                <a:spcPts val="2400"/>
              </a:spcAft>
              <a:buFont typeface="Arial" panose="020B0604020202020204" pitchFamily="34" charset="0"/>
              <a:buChar char="‒"/>
            </a:pPr>
            <a:r>
              <a:rPr lang="en-US" sz="2400" dirty="0"/>
              <a:t>Current POS system can be used in conjunction with age calculator </a:t>
            </a:r>
          </a:p>
          <a:p>
            <a:pPr lvl="1">
              <a:buFont typeface="Arial" panose="020B0604020202020204" pitchFamily="34" charset="0"/>
              <a:buChar char="•"/>
              <a:defRPr/>
            </a:pPr>
            <a:r>
              <a:rPr kumimoji="0" lang="en-US" sz="2400" b="1"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rPr>
              <a:t>Things to Consider </a:t>
            </a:r>
          </a:p>
          <a:p>
            <a:pPr lvl="2">
              <a:buFont typeface="Arial" panose="020B0604020202020204" pitchFamily="34" charset="0"/>
              <a:buChar char="‒"/>
            </a:pPr>
            <a:r>
              <a:rPr lang="en-US" sz="2400" dirty="0"/>
              <a:t>Does not automatically stop the sale to the underage individual at the POS</a:t>
            </a:r>
          </a:p>
          <a:p>
            <a:pPr lvl="2">
              <a:buFont typeface="Arial" panose="020B0604020202020204" pitchFamily="34" charset="0"/>
              <a:buChar char="‒"/>
            </a:pPr>
            <a:r>
              <a:rPr lang="en-US" sz="2400" dirty="0"/>
              <a:t>Only helpful if clerks utilize the calculator </a:t>
            </a:r>
            <a:r>
              <a:rPr lang="en-US" sz="2400" b="1" u="sng" dirty="0"/>
              <a:t>and</a:t>
            </a:r>
            <a:r>
              <a:rPr lang="en-US" sz="2400" dirty="0"/>
              <a:t> deny the sale to individuals under the age of 21</a:t>
            </a:r>
          </a:p>
        </p:txBody>
      </p:sp>
    </p:spTree>
    <p:custDataLst>
      <p:tags r:id="rId1"/>
    </p:custDataLst>
    <p:extLst>
      <p:ext uri="{BB962C8B-B14F-4D97-AF65-F5344CB8AC3E}">
        <p14:creationId xmlns:p14="http://schemas.microsoft.com/office/powerpoint/2010/main" val="239071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A9BFD-C82A-4342-9D8F-A541F4B399D1}"/>
              </a:ext>
            </a:extLst>
          </p:cNvPr>
          <p:cNvSpPr>
            <a:spLocks noGrp="1"/>
          </p:cNvSpPr>
          <p:nvPr>
            <p:ph type="title"/>
          </p:nvPr>
        </p:nvSpPr>
        <p:spPr>
          <a:xfrm>
            <a:off x="294218" y="228600"/>
            <a:ext cx="10660294" cy="992218"/>
          </a:xfrm>
        </p:spPr>
        <p:txBody>
          <a:bodyPr/>
          <a:lstStyle/>
          <a:p>
            <a:r>
              <a:rPr lang="en-US" dirty="0"/>
              <a:t>POS Systems that prompt clerk to check id</a:t>
            </a:r>
          </a:p>
        </p:txBody>
      </p:sp>
      <p:sp>
        <p:nvSpPr>
          <p:cNvPr id="2" name="Text Placeholder 1">
            <a:extLst>
              <a:ext uri="{FF2B5EF4-FFF2-40B4-BE49-F238E27FC236}">
                <a16:creationId xmlns:a16="http://schemas.microsoft.com/office/drawing/2014/main" id="{3D835240-FE1E-435D-A932-5B3F92749CE8}"/>
              </a:ext>
            </a:extLst>
          </p:cNvPr>
          <p:cNvSpPr>
            <a:spLocks noGrp="1"/>
          </p:cNvSpPr>
          <p:nvPr>
            <p:ph type="body" sz="quarter" idx="18"/>
          </p:nvPr>
        </p:nvSpPr>
        <p:spPr>
          <a:xfrm>
            <a:off x="304800" y="1280160"/>
            <a:ext cx="11582400" cy="4948077"/>
          </a:xfrm>
        </p:spPr>
        <p:txBody>
          <a:bodyPr lIns="182880" tIns="457200" rIns="182880" anchor="t"/>
          <a:lstStyle/>
          <a:p>
            <a:pPr lvl="1">
              <a:buFont typeface="Arial" panose="020B0604020202020204" pitchFamily="34" charset="0"/>
              <a:buChar char="•"/>
            </a:pPr>
            <a:r>
              <a:rPr lang="en-US" sz="2400" b="1" dirty="0"/>
              <a:t>Advantages </a:t>
            </a:r>
          </a:p>
          <a:p>
            <a:pPr lvl="2">
              <a:spcAft>
                <a:spcPts val="2400"/>
              </a:spcAft>
              <a:buFont typeface="Arial" panose="020B0604020202020204" pitchFamily="34" charset="0"/>
              <a:buChar char="‒"/>
            </a:pPr>
            <a:r>
              <a:rPr lang="en-US" sz="2400" dirty="0"/>
              <a:t>Reminds clerk to check ID </a:t>
            </a:r>
          </a:p>
          <a:p>
            <a:pPr lvl="1">
              <a:buFont typeface="Arial" panose="020B0604020202020204" pitchFamily="34" charset="0"/>
              <a:buChar char="•"/>
              <a:defRPr/>
            </a:pPr>
            <a:r>
              <a:rPr kumimoji="0" lang="en-US" sz="2400" b="1"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rPr>
              <a:t>Things to Consider </a:t>
            </a:r>
          </a:p>
          <a:p>
            <a:pPr lvl="2">
              <a:buFont typeface="Arial" panose="020B0604020202020204" pitchFamily="34" charset="0"/>
              <a:buChar char="‒"/>
            </a:pPr>
            <a:r>
              <a:rPr lang="en-US" sz="2400" dirty="0"/>
              <a:t>Does not automatically stop the sale to the underage individual at the POS</a:t>
            </a:r>
          </a:p>
          <a:p>
            <a:pPr lvl="2">
              <a:buFont typeface="Arial" panose="020B0604020202020204" pitchFamily="34" charset="0"/>
              <a:buChar char="‒"/>
            </a:pPr>
            <a:r>
              <a:rPr lang="en-US" sz="2400" dirty="0"/>
              <a:t>Clerk must calculate age manually based on customer’s ID </a:t>
            </a:r>
            <a:r>
              <a:rPr lang="en-US" sz="2400" b="1" u="sng" dirty="0"/>
              <a:t>and</a:t>
            </a:r>
            <a:r>
              <a:rPr lang="en-US" sz="2400" dirty="0"/>
              <a:t> deny the sale to individuals under the age of 21.</a:t>
            </a:r>
          </a:p>
        </p:txBody>
      </p:sp>
    </p:spTree>
    <p:custDataLst>
      <p:tags r:id="rId1"/>
    </p:custDataLst>
    <p:extLst>
      <p:ext uri="{BB962C8B-B14F-4D97-AF65-F5344CB8AC3E}">
        <p14:creationId xmlns:p14="http://schemas.microsoft.com/office/powerpoint/2010/main" val="149770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A9BFD-C82A-4342-9D8F-A541F4B399D1}"/>
              </a:ext>
            </a:extLst>
          </p:cNvPr>
          <p:cNvSpPr>
            <a:spLocks noGrp="1"/>
          </p:cNvSpPr>
          <p:nvPr>
            <p:ph type="title"/>
          </p:nvPr>
        </p:nvSpPr>
        <p:spPr>
          <a:xfrm>
            <a:off x="294218" y="228600"/>
            <a:ext cx="10660294" cy="992218"/>
          </a:xfrm>
        </p:spPr>
        <p:txBody>
          <a:bodyPr/>
          <a:lstStyle/>
          <a:p>
            <a:r>
              <a:rPr lang="en-US" dirty="0"/>
              <a:t>POS Systems that prompt clerk to enter date of birth (Dob)</a:t>
            </a:r>
          </a:p>
        </p:txBody>
      </p:sp>
      <p:sp>
        <p:nvSpPr>
          <p:cNvPr id="2" name="Text Placeholder 1">
            <a:extLst>
              <a:ext uri="{FF2B5EF4-FFF2-40B4-BE49-F238E27FC236}">
                <a16:creationId xmlns:a16="http://schemas.microsoft.com/office/drawing/2014/main" id="{3D835240-FE1E-435D-A932-5B3F92749CE8}"/>
              </a:ext>
            </a:extLst>
          </p:cNvPr>
          <p:cNvSpPr>
            <a:spLocks noGrp="1"/>
          </p:cNvSpPr>
          <p:nvPr>
            <p:ph type="body" sz="quarter" idx="18"/>
          </p:nvPr>
        </p:nvSpPr>
        <p:spPr>
          <a:xfrm>
            <a:off x="304800" y="1280160"/>
            <a:ext cx="11582400" cy="4948077"/>
          </a:xfrm>
        </p:spPr>
        <p:txBody>
          <a:bodyPr lIns="182880" tIns="457200" rIns="182880" anchor="t" anchorCtr="0"/>
          <a:lstStyle/>
          <a:p>
            <a:pPr lvl="1">
              <a:lnSpc>
                <a:spcPct val="100000"/>
              </a:lnSpc>
              <a:buFont typeface="Arial" panose="020B0604020202020204" pitchFamily="34" charset="0"/>
              <a:buChar char="•"/>
            </a:pPr>
            <a:r>
              <a:rPr lang="en-US" sz="2400" b="1" dirty="0"/>
              <a:t>Advantages </a:t>
            </a:r>
          </a:p>
          <a:p>
            <a:pPr lvl="2">
              <a:buFont typeface="Arial" panose="020B0604020202020204" pitchFamily="34" charset="0"/>
              <a:buChar char="‒"/>
            </a:pPr>
            <a:r>
              <a:rPr lang="en-US" sz="2400" dirty="0"/>
              <a:t>Requires clerk to enter a date of birth</a:t>
            </a:r>
          </a:p>
          <a:p>
            <a:pPr lvl="2">
              <a:spcAft>
                <a:spcPts val="2400"/>
              </a:spcAft>
              <a:buFont typeface="Arial" panose="020B0604020202020204" pitchFamily="34" charset="0"/>
              <a:buChar char="‒"/>
            </a:pPr>
            <a:r>
              <a:rPr lang="en-US" sz="2400" dirty="0"/>
              <a:t>Performs age calculation and prevents transaction from proceeding if purchaser is underage  </a:t>
            </a:r>
          </a:p>
          <a:p>
            <a:pPr lvl="1">
              <a:lnSpc>
                <a:spcPct val="100000"/>
              </a:lnSpc>
              <a:buFont typeface="Arial" panose="020B0604020202020204" pitchFamily="34" charset="0"/>
              <a:buChar char="•"/>
              <a:defRPr/>
            </a:pPr>
            <a:r>
              <a:rPr kumimoji="0" lang="en-US" sz="2400" b="1"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rPr>
              <a:t>Things to Consider </a:t>
            </a:r>
          </a:p>
          <a:p>
            <a:pPr lvl="2">
              <a:buFont typeface="Arial" panose="020B0604020202020204" pitchFamily="34" charset="0"/>
              <a:buChar char="‒"/>
            </a:pPr>
            <a:r>
              <a:rPr lang="en-US" sz="2400" dirty="0"/>
              <a:t>Clerk may enter incorrect DOB to complete sale </a:t>
            </a:r>
          </a:p>
          <a:p>
            <a:pPr lvl="2">
              <a:buFont typeface="Arial" panose="020B0604020202020204" pitchFamily="34" charset="0"/>
              <a:buChar char="‒"/>
            </a:pPr>
            <a:r>
              <a:rPr lang="en-US" sz="2400" dirty="0"/>
              <a:t>Override codes may exist</a:t>
            </a:r>
          </a:p>
        </p:txBody>
      </p:sp>
    </p:spTree>
    <p:custDataLst>
      <p:tags r:id="rId1"/>
    </p:custDataLst>
    <p:extLst>
      <p:ext uri="{BB962C8B-B14F-4D97-AF65-F5344CB8AC3E}">
        <p14:creationId xmlns:p14="http://schemas.microsoft.com/office/powerpoint/2010/main" val="218600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A9BFD-C82A-4342-9D8F-A541F4B399D1}"/>
              </a:ext>
            </a:extLst>
          </p:cNvPr>
          <p:cNvSpPr>
            <a:spLocks noGrp="1"/>
          </p:cNvSpPr>
          <p:nvPr>
            <p:ph type="title"/>
          </p:nvPr>
        </p:nvSpPr>
        <p:spPr>
          <a:xfrm>
            <a:off x="294218" y="228600"/>
            <a:ext cx="10660294" cy="992218"/>
          </a:xfrm>
        </p:spPr>
        <p:txBody>
          <a:bodyPr/>
          <a:lstStyle/>
          <a:p>
            <a:r>
              <a:rPr lang="en-US" dirty="0"/>
              <a:t>POS Systems that Require Scan of ID</a:t>
            </a:r>
          </a:p>
        </p:txBody>
      </p:sp>
      <p:sp>
        <p:nvSpPr>
          <p:cNvPr id="2" name="Text Placeholder 1">
            <a:extLst>
              <a:ext uri="{FF2B5EF4-FFF2-40B4-BE49-F238E27FC236}">
                <a16:creationId xmlns:a16="http://schemas.microsoft.com/office/drawing/2014/main" id="{3D835240-FE1E-435D-A932-5B3F92749CE8}"/>
              </a:ext>
            </a:extLst>
          </p:cNvPr>
          <p:cNvSpPr>
            <a:spLocks noGrp="1"/>
          </p:cNvSpPr>
          <p:nvPr>
            <p:ph type="body" sz="quarter" idx="18"/>
          </p:nvPr>
        </p:nvSpPr>
        <p:spPr>
          <a:xfrm>
            <a:off x="274320" y="1280160"/>
            <a:ext cx="11582400" cy="4948077"/>
          </a:xfrm>
        </p:spPr>
        <p:txBody>
          <a:bodyPr lIns="182880" tIns="365760" rIns="182880" anchor="t" anchorCtr="0"/>
          <a:lstStyle/>
          <a:p>
            <a:pPr lvl="1">
              <a:lnSpc>
                <a:spcPct val="100000"/>
              </a:lnSpc>
              <a:buFont typeface="Arial" panose="020B0604020202020204" pitchFamily="34" charset="0"/>
              <a:buChar char="•"/>
            </a:pPr>
            <a:r>
              <a:rPr lang="en-US" sz="2400" b="1" dirty="0"/>
              <a:t>Advantages </a:t>
            </a:r>
          </a:p>
          <a:p>
            <a:pPr lvl="2">
              <a:buFont typeface="Arial" panose="020B0604020202020204" pitchFamily="34" charset="0"/>
              <a:buChar char="‒"/>
            </a:pPr>
            <a:r>
              <a:rPr lang="en-US" sz="2400" dirty="0"/>
              <a:t>Requires clerk to check ID</a:t>
            </a:r>
          </a:p>
          <a:p>
            <a:pPr lvl="2">
              <a:buFont typeface="Arial" panose="020B0604020202020204" pitchFamily="34" charset="0"/>
              <a:buChar char="‒"/>
            </a:pPr>
            <a:r>
              <a:rPr lang="en-US" sz="2400" dirty="0"/>
              <a:t>Performs age calculation and prevents sale if underage  </a:t>
            </a:r>
          </a:p>
          <a:p>
            <a:pPr lvl="2">
              <a:spcAft>
                <a:spcPts val="2400"/>
              </a:spcAft>
              <a:buFont typeface="Arial" panose="020B0604020202020204" pitchFamily="34" charset="0"/>
              <a:buChar char="‒"/>
            </a:pPr>
            <a:r>
              <a:rPr lang="en-US" sz="2400" dirty="0"/>
              <a:t>Requires a valid ID to complete sale </a:t>
            </a:r>
          </a:p>
          <a:p>
            <a:pPr lvl="1">
              <a:lnSpc>
                <a:spcPct val="100000"/>
              </a:lnSpc>
              <a:spcAft>
                <a:spcPts val="1200"/>
              </a:spcAft>
              <a:buFont typeface="Arial" panose="020B0604020202020204" pitchFamily="34" charset="0"/>
              <a:buChar char="•"/>
              <a:defRPr/>
            </a:pPr>
            <a:r>
              <a:rPr kumimoji="0" lang="en-US" sz="2400" b="1"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rPr>
              <a:t>Things to Consider </a:t>
            </a:r>
          </a:p>
          <a:p>
            <a:pPr lvl="2">
              <a:buFont typeface="Arial" panose="020B0604020202020204" pitchFamily="34" charset="0"/>
              <a:buChar char="‒"/>
            </a:pPr>
            <a:r>
              <a:rPr lang="en-US" sz="2400" dirty="0"/>
              <a:t>Customers may not be in possession of scan-ready ID cards </a:t>
            </a:r>
          </a:p>
          <a:p>
            <a:pPr lvl="2">
              <a:buFont typeface="Arial" panose="020B0604020202020204" pitchFamily="34" charset="0"/>
              <a:buChar char="‒"/>
            </a:pPr>
            <a:r>
              <a:rPr lang="en-US" sz="2400" dirty="0"/>
              <a:t>May not work with out-of-state or other types of IDs</a:t>
            </a:r>
          </a:p>
          <a:p>
            <a:pPr lvl="2">
              <a:buFont typeface="Arial" panose="020B0604020202020204" pitchFamily="34" charset="0"/>
              <a:buChar char="‒"/>
            </a:pPr>
            <a:r>
              <a:rPr lang="en-US" sz="2400" dirty="0"/>
              <a:t>Override codes may exist</a:t>
            </a:r>
          </a:p>
        </p:txBody>
      </p:sp>
    </p:spTree>
    <p:custDataLst>
      <p:tags r:id="rId1"/>
    </p:custDataLst>
    <p:extLst>
      <p:ext uri="{BB962C8B-B14F-4D97-AF65-F5344CB8AC3E}">
        <p14:creationId xmlns:p14="http://schemas.microsoft.com/office/powerpoint/2010/main" val="60506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228600"/>
            <a:ext cx="7697076" cy="992218"/>
          </a:xfrm>
        </p:spPr>
        <p:txBody>
          <a:bodyPr/>
          <a:lstStyle/>
          <a:p>
            <a:r>
              <a:rPr lang="en-US" dirty="0"/>
              <a:t>agenda</a:t>
            </a:r>
          </a:p>
        </p:txBody>
      </p:sp>
      <p:sp>
        <p:nvSpPr>
          <p:cNvPr id="3" name="Text Placeholder 2"/>
          <p:cNvSpPr>
            <a:spLocks noGrp="1"/>
          </p:cNvSpPr>
          <p:nvPr>
            <p:ph type="body" sz="quarter" idx="18"/>
          </p:nvPr>
        </p:nvSpPr>
        <p:spPr>
          <a:xfrm>
            <a:off x="294329" y="1295400"/>
            <a:ext cx="7697076" cy="4947222"/>
          </a:xfrm>
        </p:spPr>
        <p:txBody>
          <a:bodyPr lIns="182880" tIns="457200" rIns="182880" anchor="t" anchorCtr="0"/>
          <a:lstStyle/>
          <a:p>
            <a:pPr lvl="2">
              <a:lnSpc>
                <a:spcPct val="150000"/>
              </a:lnSpc>
            </a:pPr>
            <a:r>
              <a:rPr lang="en-US" dirty="0"/>
              <a:t>Tobacco-21(T-21) Update</a:t>
            </a:r>
          </a:p>
          <a:p>
            <a:pPr lvl="2">
              <a:lnSpc>
                <a:spcPct val="150000"/>
              </a:lnSpc>
            </a:pPr>
            <a:r>
              <a:rPr lang="en-US" dirty="0"/>
              <a:t>Retailer Training Programs </a:t>
            </a:r>
          </a:p>
          <a:p>
            <a:pPr lvl="2">
              <a:lnSpc>
                <a:spcPct val="150000"/>
              </a:lnSpc>
            </a:pPr>
            <a:r>
              <a:rPr lang="en-US" dirty="0"/>
              <a:t>Available FDA Training Materials</a:t>
            </a:r>
          </a:p>
          <a:p>
            <a:pPr lvl="2">
              <a:lnSpc>
                <a:spcPct val="150000"/>
              </a:lnSpc>
            </a:pPr>
            <a:r>
              <a:rPr lang="en-US" dirty="0"/>
              <a:t>Age Verification Techniques</a:t>
            </a:r>
          </a:p>
          <a:p>
            <a:pPr lvl="2">
              <a:lnSpc>
                <a:spcPct val="150000"/>
              </a:lnSpc>
            </a:pPr>
            <a:r>
              <a:rPr lang="en-US" dirty="0"/>
              <a:t>Conducting Internal Compliance Checks</a:t>
            </a:r>
          </a:p>
          <a:p>
            <a:pPr lvl="2">
              <a:lnSpc>
                <a:spcPct val="150000"/>
              </a:lnSpc>
            </a:pPr>
            <a:r>
              <a:rPr lang="en-US" dirty="0"/>
              <a:t>Hiring and Management Practices</a:t>
            </a:r>
          </a:p>
          <a:p>
            <a:pPr lvl="2">
              <a:lnSpc>
                <a:spcPct val="150000"/>
              </a:lnSpc>
            </a:pPr>
            <a:r>
              <a:rPr lang="en-US" dirty="0"/>
              <a:t>Other Training Materials</a:t>
            </a:r>
          </a:p>
          <a:p>
            <a:pPr lvl="2"/>
            <a:endParaRPr lang="en-US" dirty="0"/>
          </a:p>
          <a:p>
            <a:pPr lvl="2"/>
            <a:endParaRPr lang="en-US" dirty="0"/>
          </a:p>
          <a:p>
            <a:pPr lvl="2"/>
            <a:endParaRPr lang="en-US" dirty="0"/>
          </a:p>
          <a:p>
            <a:pPr lvl="2"/>
            <a:endParaRPr lang="en-US" dirty="0"/>
          </a:p>
          <a:p>
            <a:pPr lvl="2"/>
            <a:endParaRPr lang="en-US" dirty="0"/>
          </a:p>
        </p:txBody>
      </p:sp>
      <p:pic>
        <p:nvPicPr>
          <p:cNvPr id="13" name="Picture Placeholder 12" descr="Compass and map, representing the agenda"/>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56321" t="5907" r="8887" b="11059"/>
          <a:stretch/>
        </p:blipFill>
        <p:spPr>
          <a:xfrm>
            <a:off x="8125771" y="230196"/>
            <a:ext cx="3771900" cy="6012426"/>
          </a:xfrm>
        </p:spPr>
      </p:pic>
      <p:pic>
        <p:nvPicPr>
          <p:cNvPr id="8" name="Picture 7" descr="U.S. Food and Drug Administration logo"/>
          <p:cNvPicPr>
            <a:picLocks noChangeAspect="1"/>
          </p:cNvPicPr>
          <p:nvPr/>
        </p:nvPicPr>
        <p:blipFill>
          <a:blip r:embed="rId5"/>
          <a:stretch>
            <a:fillRect/>
          </a:stretch>
        </p:blipFill>
        <p:spPr>
          <a:xfrm>
            <a:off x="11070292" y="228600"/>
            <a:ext cx="826848" cy="992218"/>
          </a:xfrm>
          <a:prstGeom prst="rect">
            <a:avLst/>
          </a:prstGeom>
        </p:spPr>
      </p:pic>
    </p:spTree>
    <p:custDataLst>
      <p:tags r:id="rId1"/>
    </p:custDataLst>
    <p:extLst>
      <p:ext uri="{BB962C8B-B14F-4D97-AF65-F5344CB8AC3E}">
        <p14:creationId xmlns:p14="http://schemas.microsoft.com/office/powerpoint/2010/main" val="289257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18" y="228600"/>
            <a:ext cx="10660294" cy="992218"/>
          </a:xfrm>
        </p:spPr>
        <p:txBody>
          <a:bodyPr/>
          <a:lstStyle/>
          <a:p>
            <a:r>
              <a:rPr lang="en-US" dirty="0"/>
              <a:t>Age-Verification Technologies</a:t>
            </a:r>
          </a:p>
        </p:txBody>
      </p:sp>
      <p:graphicFrame>
        <p:nvGraphicFramePr>
          <p:cNvPr id="6" name="Table 5"/>
          <p:cNvGraphicFramePr>
            <a:graphicFrameLocks noGrp="1"/>
          </p:cNvGraphicFramePr>
          <p:nvPr>
            <p:extLst>
              <p:ext uri="{D42A27DB-BD31-4B8C-83A1-F6EECF244321}">
                <p14:modId xmlns:p14="http://schemas.microsoft.com/office/powerpoint/2010/main" val="1167146287"/>
              </p:ext>
            </p:extLst>
          </p:nvPr>
        </p:nvGraphicFramePr>
        <p:xfrm>
          <a:off x="294218" y="1294544"/>
          <a:ext cx="11592981" cy="5028697"/>
        </p:xfrm>
        <a:graphic>
          <a:graphicData uri="http://schemas.openxmlformats.org/drawingml/2006/table">
            <a:tbl>
              <a:tblPr firstRow="1" bandRow="1">
                <a:tableStyleId>{5C22544A-7EE6-4342-B048-85BDC9FD1C3A}</a:tableStyleId>
              </a:tblPr>
              <a:tblGrid>
                <a:gridCol w="2727278">
                  <a:extLst>
                    <a:ext uri="{9D8B030D-6E8A-4147-A177-3AD203B41FA5}">
                      <a16:colId xmlns:a16="http://schemas.microsoft.com/office/drawing/2014/main" val="3437545045"/>
                    </a:ext>
                  </a:extLst>
                </a:gridCol>
                <a:gridCol w="4161182">
                  <a:extLst>
                    <a:ext uri="{9D8B030D-6E8A-4147-A177-3AD203B41FA5}">
                      <a16:colId xmlns:a16="http://schemas.microsoft.com/office/drawing/2014/main" val="2229194196"/>
                    </a:ext>
                  </a:extLst>
                </a:gridCol>
                <a:gridCol w="4704521">
                  <a:extLst>
                    <a:ext uri="{9D8B030D-6E8A-4147-A177-3AD203B41FA5}">
                      <a16:colId xmlns:a16="http://schemas.microsoft.com/office/drawing/2014/main" val="985270039"/>
                    </a:ext>
                  </a:extLst>
                </a:gridCol>
              </a:tblGrid>
              <a:tr h="304092">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Age Verification</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Advantages</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Things to Consider</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extLst>
                  <a:ext uri="{0D108BD9-81ED-4DB2-BD59-A6C34878D82A}">
                    <a16:rowId xmlns:a16="http://schemas.microsoft.com/office/drawing/2014/main" val="911487902"/>
                  </a:ext>
                </a:extLst>
              </a:tr>
              <a:tr h="920058">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Stand-Alone Age Calculator Systems (e.g., FDA age calculator app)</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Great if you need help calculating age to complete or deny a sale</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App does not prevent sale</a:t>
                      </a:r>
                    </a:p>
                    <a:p>
                      <a:pPr marL="0" marR="0">
                        <a:lnSpc>
                          <a:spcPct val="107000"/>
                        </a:lnSpc>
                        <a:spcBef>
                          <a:spcPts val="0"/>
                        </a:spcBef>
                        <a:spcAft>
                          <a:spcPts val="800"/>
                        </a:spcAft>
                      </a:pPr>
                      <a:r>
                        <a:rPr lang="en-US" sz="1800" dirty="0">
                          <a:effectLst/>
                          <a:latin typeface="+mn-lt"/>
                          <a:cs typeface="Calibri" panose="020F0502020204030204" pitchFamily="34" charset="0"/>
                        </a:rPr>
                        <a:t>Only helpful if clerk uses it and denies sale based on the info </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extLst>
                  <a:ext uri="{0D108BD9-81ED-4DB2-BD59-A6C34878D82A}">
                    <a16:rowId xmlns:a16="http://schemas.microsoft.com/office/drawing/2014/main" val="2015246008"/>
                  </a:ext>
                </a:extLst>
              </a:tr>
              <a:tr h="1117880">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Point-of-Sale Systems that Prompt Clerk to Check ID</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Prompts clerk to verify customer’s age </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Does not prevent sale</a:t>
                      </a:r>
                    </a:p>
                    <a:p>
                      <a:pPr marL="0" marR="0">
                        <a:lnSpc>
                          <a:spcPct val="107000"/>
                        </a:lnSpc>
                        <a:spcBef>
                          <a:spcPts val="0"/>
                        </a:spcBef>
                        <a:spcAft>
                          <a:spcPts val="800"/>
                        </a:spcAft>
                      </a:pPr>
                      <a:r>
                        <a:rPr lang="en-US" sz="1800" dirty="0">
                          <a:effectLst/>
                          <a:latin typeface="+mn-lt"/>
                          <a:cs typeface="Calibri" panose="020F0502020204030204" pitchFamily="34" charset="0"/>
                        </a:rPr>
                        <a:t>Clerk may miscalculate age</a:t>
                      </a:r>
                    </a:p>
                    <a:p>
                      <a:pPr marL="0" marR="0">
                        <a:lnSpc>
                          <a:spcPct val="107000"/>
                        </a:lnSpc>
                        <a:spcBef>
                          <a:spcPts val="0"/>
                        </a:spcBef>
                        <a:spcAft>
                          <a:spcPts val="800"/>
                        </a:spcAft>
                      </a:pPr>
                      <a:r>
                        <a:rPr lang="en-US" sz="1800" dirty="0">
                          <a:effectLst/>
                          <a:latin typeface="+mn-lt"/>
                          <a:cs typeface="Calibri" panose="020F0502020204030204" pitchFamily="34" charset="0"/>
                        </a:rPr>
                        <a:t>Clerk can continue sale without verifying age</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extLst>
                  <a:ext uri="{0D108BD9-81ED-4DB2-BD59-A6C34878D82A}">
                    <a16:rowId xmlns:a16="http://schemas.microsoft.com/office/drawing/2014/main" val="1861988637"/>
                  </a:ext>
                </a:extLst>
              </a:tr>
              <a:tr h="1106430">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Point-of-Sale Systems that Prompt Clerk to Enter Date of Birth</a:t>
                      </a:r>
                      <a:r>
                        <a:rPr lang="en-US" sz="1800" baseline="0" dirty="0">
                          <a:effectLst/>
                          <a:latin typeface="+mn-lt"/>
                          <a:cs typeface="Calibri" panose="020F0502020204030204" pitchFamily="34" charset="0"/>
                        </a:rPr>
                        <a:t> (DOB)</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Reminds clerk to check ID</a:t>
                      </a:r>
                    </a:p>
                    <a:p>
                      <a:pPr marL="0" marR="0">
                        <a:lnSpc>
                          <a:spcPct val="107000"/>
                        </a:lnSpc>
                        <a:spcBef>
                          <a:spcPts val="0"/>
                        </a:spcBef>
                        <a:spcAft>
                          <a:spcPts val="800"/>
                        </a:spcAft>
                      </a:pPr>
                      <a:r>
                        <a:rPr lang="en-US" sz="1800" dirty="0">
                          <a:effectLst/>
                          <a:latin typeface="+mn-lt"/>
                          <a:cs typeface="Calibri" panose="020F0502020204030204" pitchFamily="34" charset="0"/>
                        </a:rPr>
                        <a:t>Performs the age calculation and prevents sale if underage</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May enter incorrect DOB to complete sale </a:t>
                      </a:r>
                    </a:p>
                    <a:p>
                      <a:pPr marL="0" marR="0">
                        <a:lnSpc>
                          <a:spcPct val="107000"/>
                        </a:lnSpc>
                        <a:spcBef>
                          <a:spcPts val="0"/>
                        </a:spcBef>
                        <a:spcAft>
                          <a:spcPts val="800"/>
                        </a:spcAft>
                      </a:pPr>
                      <a:r>
                        <a:rPr lang="en-US" sz="1800" dirty="0">
                          <a:effectLst/>
                          <a:latin typeface="+mn-lt"/>
                          <a:cs typeface="Calibri" panose="020F0502020204030204" pitchFamily="34" charset="0"/>
                        </a:rPr>
                        <a:t>May have override codes</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extLst>
                  <a:ext uri="{0D108BD9-81ED-4DB2-BD59-A6C34878D82A}">
                    <a16:rowId xmlns:a16="http://schemas.microsoft.com/office/drawing/2014/main" val="2911216877"/>
                  </a:ext>
                </a:extLst>
              </a:tr>
              <a:tr h="1273483">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Point-of-Sale Systems that Require Scan of ID</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Reminds clerk to check ID</a:t>
                      </a:r>
                    </a:p>
                    <a:p>
                      <a:pPr marL="0" marR="0">
                        <a:lnSpc>
                          <a:spcPct val="107000"/>
                        </a:lnSpc>
                        <a:spcBef>
                          <a:spcPts val="0"/>
                        </a:spcBef>
                        <a:spcAft>
                          <a:spcPts val="800"/>
                        </a:spcAft>
                      </a:pPr>
                      <a:r>
                        <a:rPr lang="en-US" sz="1800" dirty="0">
                          <a:effectLst/>
                          <a:latin typeface="+mn-lt"/>
                          <a:cs typeface="Calibri" panose="020F0502020204030204" pitchFamily="34" charset="0"/>
                        </a:rPr>
                        <a:t>Performs the age calculation and prevents sale if underage</a:t>
                      </a:r>
                      <a:endParaRPr lang="en-US" sz="18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mn-lt"/>
                          <a:cs typeface="Calibri" panose="020F0502020204030204" pitchFamily="34" charset="0"/>
                        </a:rPr>
                        <a:t>Requires a valid ID to complete sale</a:t>
                      </a: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tc>
                  <a:txBody>
                    <a:bodyPr/>
                    <a:lstStyle/>
                    <a:p>
                      <a:pPr marL="0" marR="0">
                        <a:lnSpc>
                          <a:spcPct val="107000"/>
                        </a:lnSpc>
                        <a:spcBef>
                          <a:spcPts val="0"/>
                        </a:spcBef>
                        <a:spcAft>
                          <a:spcPts val="800"/>
                        </a:spcAft>
                      </a:pPr>
                      <a:r>
                        <a:rPr lang="en-US" sz="1800" dirty="0">
                          <a:effectLst/>
                          <a:latin typeface="+mn-lt"/>
                          <a:cs typeface="Calibri" panose="020F0502020204030204" pitchFamily="34" charset="0"/>
                        </a:rPr>
                        <a:t>May not work with passports or other forms of ID</a:t>
                      </a:r>
                    </a:p>
                    <a:p>
                      <a:pPr marL="0" marR="0">
                        <a:lnSpc>
                          <a:spcPct val="107000"/>
                        </a:lnSpc>
                        <a:spcBef>
                          <a:spcPts val="0"/>
                        </a:spcBef>
                        <a:spcAft>
                          <a:spcPts val="800"/>
                        </a:spcAft>
                      </a:pPr>
                      <a:r>
                        <a:rPr lang="en-US" sz="1800" dirty="0">
                          <a:effectLst/>
                          <a:latin typeface="+mn-lt"/>
                          <a:cs typeface="Calibri" panose="020F0502020204030204" pitchFamily="34" charset="0"/>
                        </a:rPr>
                        <a:t>Override codes may exist</a:t>
                      </a:r>
                    </a:p>
                    <a:p>
                      <a:pPr marL="0" marR="0">
                        <a:lnSpc>
                          <a:spcPct val="107000"/>
                        </a:lnSpc>
                        <a:spcBef>
                          <a:spcPts val="0"/>
                        </a:spcBef>
                        <a:spcAft>
                          <a:spcPts val="800"/>
                        </a:spcAft>
                      </a:pPr>
                      <a:endParaRPr lang="en-US" sz="1800" dirty="0">
                        <a:effectLst/>
                        <a:latin typeface="+mn-lt"/>
                        <a:ea typeface="Calibri" panose="020F0502020204030204" pitchFamily="34" charset="0"/>
                        <a:cs typeface="Calibri" panose="020F0502020204030204" pitchFamily="34" charset="0"/>
                      </a:endParaRPr>
                    </a:p>
                  </a:txBody>
                  <a:tcPr marL="67722" marR="67722" marT="33861" marB="33861"/>
                </a:tc>
                <a:extLst>
                  <a:ext uri="{0D108BD9-81ED-4DB2-BD59-A6C34878D82A}">
                    <a16:rowId xmlns:a16="http://schemas.microsoft.com/office/drawing/2014/main" val="2812027372"/>
                  </a:ext>
                </a:extLst>
              </a:tr>
            </a:tbl>
          </a:graphicData>
        </a:graphic>
      </p:graphicFrame>
    </p:spTree>
    <p:custDataLst>
      <p:tags r:id="rId1"/>
    </p:custDataLst>
    <p:extLst>
      <p:ext uri="{BB962C8B-B14F-4D97-AF65-F5344CB8AC3E}">
        <p14:creationId xmlns:p14="http://schemas.microsoft.com/office/powerpoint/2010/main" val="165201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60294" cy="992218"/>
          </a:xfrm>
        </p:spPr>
        <p:txBody>
          <a:bodyPr/>
          <a:lstStyle/>
          <a:p>
            <a:r>
              <a:rPr lang="en-US" dirty="0"/>
              <a:t>Age-Verification Technologies </a:t>
            </a:r>
          </a:p>
        </p:txBody>
      </p:sp>
      <p:sp>
        <p:nvSpPr>
          <p:cNvPr id="2" name="Text Placeholder 1"/>
          <p:cNvSpPr>
            <a:spLocks noGrp="1"/>
          </p:cNvSpPr>
          <p:nvPr>
            <p:ph type="body" sz="quarter" idx="18"/>
          </p:nvPr>
        </p:nvSpPr>
        <p:spPr>
          <a:xfrm>
            <a:off x="304800" y="1280160"/>
            <a:ext cx="11582400" cy="5042756"/>
          </a:xfrm>
        </p:spPr>
        <p:txBody>
          <a:bodyPr lIns="182880" tIns="457200" rIns="182880" anchor="t" anchorCtr="0"/>
          <a:lstStyle/>
          <a:p>
            <a:pPr marL="342900" indent="-342900">
              <a:buFont typeface="Arial" panose="020B0604020202020204" pitchFamily="34" charset="0"/>
              <a:buChar char="•"/>
            </a:pPr>
            <a:r>
              <a:rPr lang="en-US" sz="2400" dirty="0"/>
              <a:t>Each system has advantages and things to consider; however, the retailer needs to determine which system is best for their business</a:t>
            </a:r>
          </a:p>
          <a:p>
            <a:pPr marL="342900" indent="-342900">
              <a:buFont typeface="Arial" panose="020B0604020202020204" pitchFamily="34" charset="0"/>
              <a:buChar char="•"/>
            </a:pPr>
            <a:r>
              <a:rPr lang="en-US" sz="2400" dirty="0"/>
              <a:t>May need to implement other controls, such as internal compliance checks</a:t>
            </a:r>
          </a:p>
        </p:txBody>
      </p:sp>
    </p:spTree>
    <p:custDataLst>
      <p:tags r:id="rId1"/>
    </p:custDataLst>
    <p:extLst>
      <p:ext uri="{BB962C8B-B14F-4D97-AF65-F5344CB8AC3E}">
        <p14:creationId xmlns:p14="http://schemas.microsoft.com/office/powerpoint/2010/main" val="146597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218" y="228600"/>
            <a:ext cx="10660294" cy="992218"/>
          </a:xfrm>
        </p:spPr>
        <p:txBody>
          <a:bodyPr/>
          <a:lstStyle/>
          <a:p>
            <a:r>
              <a:rPr lang="en-US" dirty="0"/>
              <a:t>Internal Compliance Checks</a:t>
            </a:r>
          </a:p>
        </p:txBody>
      </p:sp>
      <p:sp>
        <p:nvSpPr>
          <p:cNvPr id="2" name="Text Placeholder 1"/>
          <p:cNvSpPr>
            <a:spLocks noGrp="1"/>
          </p:cNvSpPr>
          <p:nvPr>
            <p:ph type="body" sz="quarter" idx="18"/>
          </p:nvPr>
        </p:nvSpPr>
        <p:spPr>
          <a:xfrm>
            <a:off x="304800" y="1280160"/>
            <a:ext cx="11582400" cy="4913282"/>
          </a:xfrm>
        </p:spPr>
        <p:txBody>
          <a:bodyPr lIns="182880" tIns="457200" rIns="182880" anchor="t" anchorCtr="0"/>
          <a:lstStyle/>
          <a:p>
            <a:pPr marL="0" indent="0">
              <a:buNone/>
            </a:pPr>
            <a:r>
              <a:rPr lang="en-US" sz="2400" dirty="0"/>
              <a:t>Routine compliance checks help ensure employees are following the law and store policies.</a:t>
            </a:r>
          </a:p>
          <a:p>
            <a:pPr marL="342900" indent="-342900">
              <a:buFont typeface="Arial" panose="020B0604020202020204" pitchFamily="34" charset="0"/>
              <a:buChar char="•"/>
            </a:pPr>
            <a:r>
              <a:rPr lang="en-US" sz="2400" dirty="0"/>
              <a:t>Examples:</a:t>
            </a:r>
          </a:p>
          <a:p>
            <a:pPr lvl="2">
              <a:lnSpc>
                <a:spcPct val="100000"/>
              </a:lnSpc>
              <a:spcAft>
                <a:spcPts val="600"/>
              </a:spcAft>
              <a:buFont typeface="Arial" panose="020B0604020202020204" pitchFamily="34" charset="0"/>
              <a:buChar char="‒"/>
            </a:pPr>
            <a:r>
              <a:rPr lang="en-US" sz="2200" dirty="0"/>
              <a:t>Hire a “secret shopper” or “mystery shopper” through a third-party contractor, where permitted</a:t>
            </a:r>
          </a:p>
          <a:p>
            <a:pPr lvl="2">
              <a:lnSpc>
                <a:spcPct val="150000"/>
              </a:lnSpc>
              <a:spcAft>
                <a:spcPts val="600"/>
              </a:spcAft>
              <a:buFont typeface="Arial" panose="020B0604020202020204" pitchFamily="34" charset="0"/>
              <a:buChar char="‒"/>
            </a:pPr>
            <a:r>
              <a:rPr lang="en-US" sz="2200" dirty="0"/>
              <a:t>Unannounced written tests</a:t>
            </a:r>
          </a:p>
          <a:p>
            <a:pPr lvl="2">
              <a:lnSpc>
                <a:spcPct val="150000"/>
              </a:lnSpc>
              <a:spcAft>
                <a:spcPts val="600"/>
              </a:spcAft>
              <a:buFont typeface="Arial" panose="020B0604020202020204" pitchFamily="34" charset="0"/>
              <a:buChar char="‒"/>
            </a:pPr>
            <a:r>
              <a:rPr lang="en-US" sz="2200" dirty="0"/>
              <a:t>Review security footage</a:t>
            </a:r>
          </a:p>
          <a:p>
            <a:pPr lvl="2">
              <a:lnSpc>
                <a:spcPct val="150000"/>
              </a:lnSpc>
              <a:spcAft>
                <a:spcPts val="600"/>
              </a:spcAft>
              <a:buFont typeface="Arial" panose="020B0604020202020204" pitchFamily="34" charset="0"/>
              <a:buChar char="‒"/>
            </a:pPr>
            <a:r>
              <a:rPr lang="en-US" sz="2200" dirty="0"/>
              <a:t>Review point-of-sale reports to determine compliance rate</a:t>
            </a:r>
          </a:p>
          <a:p>
            <a:pPr lvl="2">
              <a:lnSpc>
                <a:spcPct val="150000"/>
              </a:lnSpc>
              <a:spcAft>
                <a:spcPts val="600"/>
              </a:spcAft>
              <a:buFont typeface="Arial" panose="020B0604020202020204" pitchFamily="34" charset="0"/>
              <a:buChar char="‒"/>
            </a:pPr>
            <a:r>
              <a:rPr lang="en-US" sz="2200" dirty="0"/>
              <a:t>Combination of several techniques</a:t>
            </a:r>
          </a:p>
          <a:p>
            <a:endParaRPr lang="en-US" dirty="0"/>
          </a:p>
        </p:txBody>
      </p:sp>
    </p:spTree>
    <p:custDataLst>
      <p:tags r:id="rId1"/>
    </p:custDataLst>
    <p:extLst>
      <p:ext uri="{BB962C8B-B14F-4D97-AF65-F5344CB8AC3E}">
        <p14:creationId xmlns:p14="http://schemas.microsoft.com/office/powerpoint/2010/main" val="37538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60294" cy="992218"/>
          </a:xfrm>
        </p:spPr>
        <p:txBody>
          <a:bodyPr/>
          <a:lstStyle/>
          <a:p>
            <a:r>
              <a:rPr lang="en-US" dirty="0"/>
              <a:t>Compliance Check Frequency</a:t>
            </a:r>
          </a:p>
        </p:txBody>
      </p:sp>
      <p:sp>
        <p:nvSpPr>
          <p:cNvPr id="2" name="Text Placeholder 1"/>
          <p:cNvSpPr>
            <a:spLocks noGrp="1"/>
          </p:cNvSpPr>
          <p:nvPr>
            <p:ph type="body" sz="quarter" idx="18"/>
          </p:nvPr>
        </p:nvSpPr>
        <p:spPr>
          <a:xfrm>
            <a:off x="304800" y="1280160"/>
            <a:ext cx="11582400" cy="4948077"/>
          </a:xfrm>
        </p:spPr>
        <p:txBody>
          <a:bodyPr lIns="182880" tIns="457200" rIns="182880" anchor="t" anchorCtr="0"/>
          <a:lstStyle/>
          <a:p>
            <a:pPr marL="342900" indent="-342900">
              <a:buFont typeface="Arial" panose="020B0604020202020204" pitchFamily="34" charset="0"/>
              <a:buChar char="•"/>
            </a:pPr>
            <a:r>
              <a:rPr lang="en-US" sz="2400" dirty="0">
                <a:solidFill>
                  <a:schemeClr val="tx1"/>
                </a:solidFill>
              </a:rPr>
              <a:t>FDA recommends that </a:t>
            </a:r>
            <a:r>
              <a:rPr lang="en-US" sz="2400" dirty="0"/>
              <a:t>compliance checks should be unannounced, but conducted routinely</a:t>
            </a:r>
          </a:p>
          <a:p>
            <a:pPr marL="342900" indent="-342900">
              <a:buFont typeface="Arial" panose="020B0604020202020204" pitchFamily="34" charset="0"/>
              <a:buChar char="•"/>
            </a:pPr>
            <a:r>
              <a:rPr lang="en-US" sz="2400" dirty="0"/>
              <a:t>Consider conducting compliance checks at varying hours of operation (for example during busy or slow times)</a:t>
            </a:r>
          </a:p>
          <a:p>
            <a:pPr marL="342900" indent="-342900">
              <a:buFont typeface="Arial" panose="020B0604020202020204" pitchFamily="34" charset="0"/>
              <a:buChar char="•"/>
            </a:pPr>
            <a:r>
              <a:rPr lang="en-US" sz="2400" dirty="0">
                <a:solidFill>
                  <a:schemeClr val="tx1"/>
                </a:solidFill>
              </a:rPr>
              <a:t>FDA recommends employees be made </a:t>
            </a:r>
            <a:r>
              <a:rPr lang="en-US" sz="2400" dirty="0"/>
              <a:t>aware that their compliance will be reviewed. Consider conducting compliance checks for employees with various levels of experience:</a:t>
            </a:r>
          </a:p>
          <a:p>
            <a:pPr lvl="2">
              <a:lnSpc>
                <a:spcPct val="150000"/>
              </a:lnSpc>
              <a:buFont typeface="Arial" panose="020B0604020202020204" pitchFamily="34" charset="0"/>
              <a:buChar char="‒"/>
            </a:pPr>
            <a:r>
              <a:rPr lang="en-US" sz="2600" dirty="0"/>
              <a:t>at times when experienced employees are working</a:t>
            </a:r>
          </a:p>
          <a:p>
            <a:pPr lvl="2">
              <a:lnSpc>
                <a:spcPct val="150000"/>
              </a:lnSpc>
              <a:buFont typeface="Arial" panose="020B0604020202020204" pitchFamily="34" charset="0"/>
              <a:buChar char="‒"/>
            </a:pPr>
            <a:r>
              <a:rPr lang="en-US" sz="2600" dirty="0"/>
              <a:t>at times when new employees are working</a:t>
            </a:r>
          </a:p>
          <a:p>
            <a:pPr lvl="3" indent="0">
              <a:buNone/>
            </a:pPr>
            <a:endParaRPr lang="en-US" sz="2000" dirty="0"/>
          </a:p>
        </p:txBody>
      </p:sp>
    </p:spTree>
    <p:custDataLst>
      <p:tags r:id="rId1"/>
    </p:custDataLst>
    <p:extLst>
      <p:ext uri="{BB962C8B-B14F-4D97-AF65-F5344CB8AC3E}">
        <p14:creationId xmlns:p14="http://schemas.microsoft.com/office/powerpoint/2010/main" val="107894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60294" cy="992218"/>
          </a:xfrm>
        </p:spPr>
        <p:txBody>
          <a:bodyPr/>
          <a:lstStyle/>
          <a:p>
            <a:r>
              <a:rPr lang="en-US" dirty="0"/>
              <a:t>Hiring and Management Practices</a:t>
            </a:r>
          </a:p>
        </p:txBody>
      </p:sp>
      <p:sp>
        <p:nvSpPr>
          <p:cNvPr id="2" name="Text Placeholder 1"/>
          <p:cNvSpPr>
            <a:spLocks noGrp="1"/>
          </p:cNvSpPr>
          <p:nvPr>
            <p:ph type="body" sz="quarter" idx="18"/>
          </p:nvPr>
        </p:nvSpPr>
        <p:spPr>
          <a:xfrm>
            <a:off x="304800" y="1280160"/>
            <a:ext cx="11582400" cy="4948077"/>
          </a:xfrm>
        </p:spPr>
        <p:txBody>
          <a:bodyPr lIns="182880" tIns="457200" rIns="182880"/>
          <a:lstStyle/>
          <a:p>
            <a:pPr marL="342900" indent="-342900">
              <a:lnSpc>
                <a:spcPct val="100000"/>
              </a:lnSpc>
              <a:spcAft>
                <a:spcPts val="1200"/>
              </a:spcAft>
              <a:buFont typeface="Arial" panose="020B0604020202020204" pitchFamily="34" charset="0"/>
              <a:buChar char="•"/>
            </a:pPr>
            <a:r>
              <a:rPr lang="en-US" sz="2400" dirty="0"/>
              <a:t>Hiring Practices: </a:t>
            </a:r>
          </a:p>
          <a:p>
            <a:pPr lvl="2">
              <a:lnSpc>
                <a:spcPct val="100000"/>
              </a:lnSpc>
              <a:spcAft>
                <a:spcPts val="2400"/>
              </a:spcAft>
              <a:buFont typeface="Arial" panose="020B0604020202020204" pitchFamily="34" charset="0"/>
              <a:buChar char="‒"/>
            </a:pPr>
            <a:r>
              <a:rPr lang="en-US" sz="2200" dirty="0"/>
              <a:t>Consider requiring employees who sell tobacco products to be at least 21 years of age</a:t>
            </a:r>
          </a:p>
          <a:p>
            <a:pPr marL="342900" indent="-342900">
              <a:lnSpc>
                <a:spcPct val="100000"/>
              </a:lnSpc>
              <a:spcAft>
                <a:spcPts val="1200"/>
              </a:spcAft>
              <a:buFont typeface="Arial" panose="020B0604020202020204" pitchFamily="34" charset="0"/>
              <a:buChar char="•"/>
            </a:pPr>
            <a:r>
              <a:rPr lang="en-US" sz="2400" dirty="0"/>
              <a:t>Potential Management Practices: </a:t>
            </a:r>
          </a:p>
          <a:p>
            <a:pPr marL="731520" lvl="2">
              <a:lnSpc>
                <a:spcPct val="100000"/>
              </a:lnSpc>
              <a:spcAft>
                <a:spcPts val="1200"/>
              </a:spcAft>
              <a:buFont typeface="Arial" panose="020B0604020202020204" pitchFamily="34" charset="0"/>
              <a:buChar char="‒"/>
            </a:pPr>
            <a:r>
              <a:rPr lang="en-US" sz="2200" dirty="0"/>
              <a:t>Take employee performance on compliance checks into account</a:t>
            </a:r>
          </a:p>
          <a:p>
            <a:pPr lvl="2">
              <a:lnSpc>
                <a:spcPct val="100000"/>
              </a:lnSpc>
              <a:spcAft>
                <a:spcPts val="1200"/>
              </a:spcAft>
              <a:buFont typeface="Arial" panose="020B0604020202020204" pitchFamily="34" charset="0"/>
              <a:buChar char="‒"/>
            </a:pPr>
            <a:r>
              <a:rPr lang="en-US" sz="2200" dirty="0"/>
              <a:t>Include store’s compliance rate in retailer manager’s performance reviews, if permitted by law</a:t>
            </a:r>
          </a:p>
          <a:p>
            <a:pPr lvl="2">
              <a:lnSpc>
                <a:spcPct val="100000"/>
              </a:lnSpc>
              <a:spcAft>
                <a:spcPts val="1200"/>
              </a:spcAft>
              <a:buFont typeface="Arial" panose="020B0604020202020204" pitchFamily="34" charset="0"/>
              <a:buChar char="‒"/>
            </a:pPr>
            <a:r>
              <a:rPr lang="en-US" sz="2200" dirty="0"/>
              <a:t>Require manager’s override for any discrepancies involving sales of tobacco products</a:t>
            </a:r>
            <a:endParaRPr lang="en-US" sz="1100" dirty="0"/>
          </a:p>
        </p:txBody>
      </p:sp>
    </p:spTree>
    <p:custDataLst>
      <p:tags r:id="rId1"/>
    </p:custDataLst>
    <p:extLst>
      <p:ext uri="{BB962C8B-B14F-4D97-AF65-F5344CB8AC3E}">
        <p14:creationId xmlns:p14="http://schemas.microsoft.com/office/powerpoint/2010/main" val="257896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60294" cy="992218"/>
          </a:xfrm>
        </p:spPr>
        <p:txBody>
          <a:bodyPr/>
          <a:lstStyle/>
          <a:p>
            <a:r>
              <a:rPr lang="en-US" dirty="0"/>
              <a:t>State Training Materials</a:t>
            </a:r>
          </a:p>
        </p:txBody>
      </p:sp>
      <p:sp>
        <p:nvSpPr>
          <p:cNvPr id="2" name="Text Placeholder 1"/>
          <p:cNvSpPr>
            <a:spLocks noGrp="1"/>
          </p:cNvSpPr>
          <p:nvPr>
            <p:ph type="body" sz="quarter" idx="18"/>
          </p:nvPr>
        </p:nvSpPr>
        <p:spPr/>
        <p:txBody>
          <a:bodyPr lIns="182880" tIns="457200" rIns="182880" anchor="t" anchorCtr="0"/>
          <a:lstStyle/>
          <a:p>
            <a:pPr marL="342900" indent="-342900">
              <a:buFont typeface="Arial" panose="020B0604020202020204" pitchFamily="34" charset="0"/>
              <a:buChar char="•"/>
            </a:pPr>
            <a:r>
              <a:rPr lang="en-US" sz="2400" dirty="0"/>
              <a:t>Many states have online trainings and resources to help retailers comply with state and federal laws.</a:t>
            </a:r>
          </a:p>
          <a:p>
            <a:pPr lvl="2" indent="-346075"/>
            <a:r>
              <a:rPr lang="en-US" dirty="0"/>
              <a:t>Examples include:</a:t>
            </a:r>
          </a:p>
          <a:p>
            <a:pPr marL="1097280" indent="-365760">
              <a:lnSpc>
                <a:spcPct val="150000"/>
              </a:lnSpc>
              <a:spcAft>
                <a:spcPts val="600"/>
              </a:spcAft>
              <a:buFont typeface="Wingdings" panose="05000000000000000000" pitchFamily="2" charset="2"/>
              <a:buChar char="§"/>
            </a:pPr>
            <a:r>
              <a:rPr lang="en-US" dirty="0"/>
              <a:t>Alabama</a:t>
            </a:r>
          </a:p>
          <a:p>
            <a:pPr marL="1097280" indent="-365760">
              <a:lnSpc>
                <a:spcPct val="150000"/>
              </a:lnSpc>
              <a:spcAft>
                <a:spcPts val="600"/>
              </a:spcAft>
              <a:buFont typeface="Wingdings" panose="05000000000000000000" pitchFamily="2" charset="2"/>
              <a:buChar char="§"/>
            </a:pPr>
            <a:r>
              <a:rPr lang="en-US" dirty="0"/>
              <a:t>Maryland</a:t>
            </a:r>
          </a:p>
          <a:p>
            <a:pPr marL="1097280" indent="-365760">
              <a:lnSpc>
                <a:spcPct val="150000"/>
              </a:lnSpc>
              <a:spcAft>
                <a:spcPts val="600"/>
              </a:spcAft>
              <a:buFont typeface="Wingdings" panose="05000000000000000000" pitchFamily="2" charset="2"/>
              <a:buChar char="§"/>
            </a:pPr>
            <a:r>
              <a:rPr lang="en-US" dirty="0"/>
              <a:t>Massachusetts</a:t>
            </a:r>
          </a:p>
          <a:p>
            <a:pPr marL="1097280" indent="-365760">
              <a:lnSpc>
                <a:spcPct val="150000"/>
              </a:lnSpc>
              <a:spcAft>
                <a:spcPts val="600"/>
              </a:spcAft>
              <a:buFont typeface="Wingdings" panose="05000000000000000000" pitchFamily="2" charset="2"/>
              <a:buChar char="§"/>
            </a:pPr>
            <a:r>
              <a:rPr lang="en-US" dirty="0"/>
              <a:t>Missouri</a:t>
            </a:r>
          </a:p>
          <a:p>
            <a:pPr marL="1097280" indent="-365760">
              <a:lnSpc>
                <a:spcPct val="150000"/>
              </a:lnSpc>
              <a:spcAft>
                <a:spcPts val="600"/>
              </a:spcAft>
              <a:buFont typeface="Wingdings" panose="05000000000000000000" pitchFamily="2" charset="2"/>
              <a:buChar char="§"/>
            </a:pPr>
            <a:r>
              <a:rPr lang="en-US" dirty="0"/>
              <a:t>New York</a:t>
            </a:r>
          </a:p>
          <a:p>
            <a:endParaRPr lang="en-US" dirty="0"/>
          </a:p>
        </p:txBody>
      </p:sp>
    </p:spTree>
    <p:custDataLst>
      <p:tags r:id="rId1"/>
    </p:custDataLst>
    <p:extLst>
      <p:ext uri="{BB962C8B-B14F-4D97-AF65-F5344CB8AC3E}">
        <p14:creationId xmlns:p14="http://schemas.microsoft.com/office/powerpoint/2010/main" val="222739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218" y="228600"/>
            <a:ext cx="10660294" cy="992218"/>
          </a:xfrm>
        </p:spPr>
        <p:txBody>
          <a:bodyPr/>
          <a:lstStyle/>
          <a:p>
            <a:r>
              <a:rPr lang="en-US" dirty="0"/>
              <a:t>Review</a:t>
            </a:r>
          </a:p>
        </p:txBody>
      </p:sp>
      <p:sp>
        <p:nvSpPr>
          <p:cNvPr id="5" name="Text Placeholder 4"/>
          <p:cNvSpPr>
            <a:spLocks noGrp="1"/>
          </p:cNvSpPr>
          <p:nvPr>
            <p:ph type="body" sz="quarter" idx="18"/>
          </p:nvPr>
        </p:nvSpPr>
        <p:spPr>
          <a:xfrm>
            <a:off x="304800" y="1280160"/>
            <a:ext cx="11582400" cy="4948077"/>
          </a:xfrm>
        </p:spPr>
        <p:txBody>
          <a:bodyPr lIns="182880" tIns="457200" rIns="182880" anchor="t" anchorCtr="0"/>
          <a:lstStyle/>
          <a:p>
            <a:pPr marL="342900" indent="-342900">
              <a:lnSpc>
                <a:spcPct val="150000"/>
              </a:lnSpc>
              <a:buFont typeface="Arial" panose="020B0604020202020204" pitchFamily="34" charset="0"/>
              <a:buChar char="•"/>
            </a:pPr>
            <a:r>
              <a:rPr lang="en-US" sz="2400" dirty="0"/>
              <a:t>FDA Resources</a:t>
            </a:r>
          </a:p>
          <a:p>
            <a:pPr marL="342900" indent="-342900">
              <a:lnSpc>
                <a:spcPct val="150000"/>
              </a:lnSpc>
              <a:buFont typeface="Arial" panose="020B0604020202020204" pitchFamily="34" charset="0"/>
              <a:buChar char="•"/>
            </a:pPr>
            <a:r>
              <a:rPr lang="en-US" sz="2400" dirty="0"/>
              <a:t>Age Verification</a:t>
            </a:r>
          </a:p>
          <a:p>
            <a:pPr marL="342900" indent="-342900">
              <a:lnSpc>
                <a:spcPct val="150000"/>
              </a:lnSpc>
              <a:buFont typeface="Arial" panose="020B0604020202020204" pitchFamily="34" charset="0"/>
              <a:buChar char="•"/>
            </a:pPr>
            <a:r>
              <a:rPr lang="en-US" sz="2400" dirty="0"/>
              <a:t>Internal Compliance Checks </a:t>
            </a:r>
          </a:p>
          <a:p>
            <a:pPr marL="342900" indent="-342900">
              <a:lnSpc>
                <a:spcPct val="150000"/>
              </a:lnSpc>
              <a:buFont typeface="Arial" panose="020B0604020202020204" pitchFamily="34" charset="0"/>
              <a:buChar char="•"/>
            </a:pPr>
            <a:r>
              <a:rPr lang="en-US" sz="2400" dirty="0"/>
              <a:t>Hiring and Management Practices</a:t>
            </a:r>
          </a:p>
          <a:p>
            <a:pPr marL="342900" indent="-342900">
              <a:lnSpc>
                <a:spcPct val="150000"/>
              </a:lnSpc>
              <a:buFont typeface="Arial" panose="020B0604020202020204" pitchFamily="34" charset="0"/>
              <a:buChar char="•"/>
            </a:pPr>
            <a:r>
              <a:rPr lang="en-US" sz="2400" dirty="0"/>
              <a:t>Other Training Materials</a:t>
            </a:r>
          </a:p>
          <a:p>
            <a:endParaRPr lang="en-US" dirty="0"/>
          </a:p>
        </p:txBody>
      </p:sp>
    </p:spTree>
    <p:custDataLst>
      <p:tags r:id="rId1"/>
    </p:custDataLst>
    <p:extLst>
      <p:ext uri="{BB962C8B-B14F-4D97-AF65-F5344CB8AC3E}">
        <p14:creationId xmlns:p14="http://schemas.microsoft.com/office/powerpoint/2010/main" val="283728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60294" cy="992218"/>
          </a:xfrm>
        </p:spPr>
        <p:txBody>
          <a:bodyPr/>
          <a:lstStyle/>
          <a:p>
            <a:r>
              <a:rPr lang="en-US" dirty="0"/>
              <a:t>ADDITIONAL Resources	</a:t>
            </a:r>
          </a:p>
        </p:txBody>
      </p:sp>
      <p:sp>
        <p:nvSpPr>
          <p:cNvPr id="2" name="Text Placeholder 1"/>
          <p:cNvSpPr>
            <a:spLocks noGrp="1"/>
          </p:cNvSpPr>
          <p:nvPr>
            <p:ph type="body" sz="quarter" idx="18"/>
          </p:nvPr>
        </p:nvSpPr>
        <p:spPr>
          <a:xfrm>
            <a:off x="304800" y="1280160"/>
            <a:ext cx="11504341" cy="4948077"/>
          </a:xfrm>
        </p:spPr>
        <p:txBody>
          <a:bodyPr lIns="182880" tIns="457200" rIns="182880" anchor="t" anchorCtr="0"/>
          <a:lstStyle/>
          <a:p>
            <a:pPr marL="342900" marR="0" lvl="0" indent="-342900" algn="l" defTabSz="457200" rtl="0" eaLnBrk="1" fontAlgn="auto" latinLnBrk="0" hangingPunct="1">
              <a:lnSpc>
                <a:spcPct val="100000"/>
              </a:lnSpc>
              <a:spcBef>
                <a:spcPts val="0"/>
              </a:spcBef>
              <a:spcAft>
                <a:spcPts val="1200"/>
              </a:spcAft>
              <a:buClr>
                <a:srgbClr val="007DBA"/>
              </a:buClr>
              <a:buSzTx/>
              <a:buFont typeface="Arial" panose="020B0604020202020204" pitchFamily="34" charset="0"/>
              <a:buChar char="•"/>
              <a:tabLst/>
              <a:defRPr/>
            </a:pPr>
            <a:r>
              <a:rPr lang="en-US" sz="2400" dirty="0"/>
              <a:t>The “</a:t>
            </a:r>
            <a:r>
              <a:rPr lang="en-US" sz="2400" dirty="0">
                <a:hlinkClick r:id="rId4"/>
              </a:rPr>
              <a:t>Tobacco Retailer Training Programs</a:t>
            </a:r>
            <a:r>
              <a:rPr lang="en-US" sz="2400" dirty="0"/>
              <a:t>” webinar at </a:t>
            </a:r>
            <a:r>
              <a:rPr kumimoji="0" lang="en-US" sz="2400" b="0" i="0"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rPr>
              <a:t>https://www.youtube.com/watch?v=s9ci-tHS0sU</a:t>
            </a:r>
            <a:endParaRPr lang="en-US" sz="2400" dirty="0"/>
          </a:p>
          <a:p>
            <a:pPr marL="342900" indent="-342900">
              <a:lnSpc>
                <a:spcPct val="100000"/>
              </a:lnSpc>
              <a:spcAft>
                <a:spcPts val="1200"/>
              </a:spcAft>
              <a:buFont typeface="Arial" panose="020B0604020202020204" pitchFamily="34" charset="0"/>
              <a:buChar char="•"/>
            </a:pPr>
            <a:r>
              <a:rPr lang="en-US" sz="2400" dirty="0"/>
              <a:t>Additional information on </a:t>
            </a:r>
            <a:r>
              <a:rPr lang="en-US" sz="2400" dirty="0">
                <a:hlinkClick r:id="rId5"/>
              </a:rPr>
              <a:t>Retailer Training and Enforcement</a:t>
            </a:r>
            <a:r>
              <a:rPr lang="en-US" sz="2400" dirty="0"/>
              <a:t> can be found at the FDA Center for Tobacco Products website</a:t>
            </a:r>
            <a:r>
              <a:rPr lang="en-US" sz="2400" dirty="0">
                <a:hlinkClick r:id="rId5"/>
              </a:rPr>
              <a:t> </a:t>
            </a:r>
            <a:r>
              <a:rPr lang="en-US" sz="2400" dirty="0"/>
              <a:t>https://www.fda.gov/TobaccoProducts/GuidanceComplianceRegulatoryInformation/Retail/ucm249332.htm </a:t>
            </a:r>
          </a:p>
          <a:p>
            <a:pPr marL="342900" indent="-342900">
              <a:lnSpc>
                <a:spcPct val="100000"/>
              </a:lnSpc>
              <a:spcAft>
                <a:spcPts val="1200"/>
              </a:spcAft>
              <a:buFont typeface="Arial" panose="020B0604020202020204" pitchFamily="34" charset="0"/>
              <a:buChar char="•"/>
            </a:pPr>
            <a:r>
              <a:rPr lang="en-US" sz="2400" dirty="0"/>
              <a:t>Please direct questions to: </a:t>
            </a:r>
            <a:r>
              <a:rPr lang="en-US" sz="2400" dirty="0">
                <a:hlinkClick r:id="rId6"/>
              </a:rPr>
              <a:t>AskCTP@fda.hhs.gov</a:t>
            </a:r>
            <a:r>
              <a:rPr lang="en-US" sz="2400" dirty="0"/>
              <a:t> or call us at 1-877-CTP-1373</a:t>
            </a:r>
          </a:p>
        </p:txBody>
      </p:sp>
    </p:spTree>
    <p:custDataLst>
      <p:tags r:id="rId1"/>
    </p:custDataLst>
    <p:extLst>
      <p:ext uri="{BB962C8B-B14F-4D97-AF65-F5344CB8AC3E}">
        <p14:creationId xmlns:p14="http://schemas.microsoft.com/office/powerpoint/2010/main" val="58463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YOUTH TOBACCO USE</a:t>
            </a:r>
          </a:p>
        </p:txBody>
      </p:sp>
      <p:sp>
        <p:nvSpPr>
          <p:cNvPr id="3" name="Text Placeholder 2"/>
          <p:cNvSpPr>
            <a:spLocks noGrp="1"/>
          </p:cNvSpPr>
          <p:nvPr>
            <p:ph type="body" sz="quarter" idx="18"/>
          </p:nvPr>
        </p:nvSpPr>
        <p:spPr>
          <a:xfrm>
            <a:off x="361950" y="1220818"/>
            <a:ext cx="11525250" cy="5102161"/>
          </a:xfrm>
        </p:spPr>
        <p:txBody>
          <a:bodyPr lIns="0" tIns="182880" rIns="0" anchor="t" anchorCtr="0"/>
          <a:lstStyle/>
          <a:p>
            <a:pPr marL="0" lvl="1" indent="-160020">
              <a:lnSpc>
                <a:spcPct val="100000"/>
              </a:lnSpc>
              <a:spcAft>
                <a:spcPts val="1200"/>
              </a:spcAft>
              <a:buNone/>
              <a:defRPr/>
            </a:pPr>
            <a:r>
              <a:rPr lang="en-US" altLang="en-US" sz="2000" b="1" dirty="0">
                <a:latin typeface="+mn-lt"/>
              </a:rPr>
              <a:t>Each day in the United States</a:t>
            </a:r>
          </a:p>
          <a:p>
            <a:pPr marL="296863" lvl="1" indent="-296863">
              <a:lnSpc>
                <a:spcPct val="100000"/>
              </a:lnSpc>
              <a:spcAft>
                <a:spcPts val="1200"/>
              </a:spcAft>
              <a:buFont typeface="Arial" panose="020B0604020202020204" pitchFamily="34" charset="0"/>
              <a:buChar char="•"/>
              <a:defRPr/>
            </a:pPr>
            <a:r>
              <a:rPr lang="en-US" altLang="en-US" sz="1800" dirty="0">
                <a:latin typeface="+mn-lt"/>
              </a:rPr>
              <a:t>1,500 kids smoke their first cigarette</a:t>
            </a:r>
            <a:r>
              <a:rPr lang="en-US" altLang="en-US" sz="1800" baseline="30000" dirty="0">
                <a:latin typeface="+mn-lt"/>
              </a:rPr>
              <a:t>1</a:t>
            </a:r>
            <a:endParaRPr lang="en-US" altLang="en-US" sz="1800" dirty="0">
              <a:latin typeface="+mn-lt"/>
            </a:endParaRPr>
          </a:p>
          <a:p>
            <a:pPr marL="296863" lvl="1" indent="-296863">
              <a:lnSpc>
                <a:spcPct val="100000"/>
              </a:lnSpc>
              <a:spcAft>
                <a:spcPts val="2400"/>
              </a:spcAft>
              <a:buFont typeface="Arial" panose="020B0604020202020204" pitchFamily="34" charset="0"/>
              <a:buChar char="•"/>
              <a:defRPr/>
            </a:pPr>
            <a:r>
              <a:rPr lang="en-US" altLang="en-US" sz="1800" dirty="0">
                <a:latin typeface="+mn-lt"/>
              </a:rPr>
              <a:t>200 kids become daily cigarette smokers</a:t>
            </a:r>
            <a:r>
              <a:rPr lang="en-US" altLang="en-US" sz="1800" baseline="30000" dirty="0">
                <a:latin typeface="+mn-lt"/>
              </a:rPr>
              <a:t>1</a:t>
            </a:r>
          </a:p>
          <a:p>
            <a:pPr marL="0" lvl="1" indent="-160020">
              <a:lnSpc>
                <a:spcPct val="100000"/>
              </a:lnSpc>
              <a:spcAft>
                <a:spcPts val="1200"/>
              </a:spcAft>
              <a:buNone/>
              <a:defRPr/>
            </a:pPr>
            <a:r>
              <a:rPr lang="en-US" altLang="en-US" sz="2000" b="1" dirty="0">
                <a:latin typeface="+mn-lt"/>
              </a:rPr>
              <a:t>Rates of youth use of e-cigarettes remain an ongoing concern</a:t>
            </a:r>
          </a:p>
          <a:p>
            <a:pPr marL="296863" lvl="1" indent="-296863">
              <a:lnSpc>
                <a:spcPct val="100000"/>
              </a:lnSpc>
              <a:spcAft>
                <a:spcPts val="1200"/>
              </a:spcAft>
              <a:buFont typeface="Arial" panose="020B0604020202020204" pitchFamily="34" charset="0"/>
              <a:buChar char="•"/>
              <a:defRPr/>
            </a:pPr>
            <a:r>
              <a:rPr lang="en-US" altLang="en-US" sz="1800" dirty="0">
                <a:latin typeface="+mn-lt"/>
              </a:rPr>
              <a:t>2 Million U.S. middle and high school students reported currently using e-cigarettes in 2021, with more than 8 in 10 using flavored e-cigarettes</a:t>
            </a:r>
            <a:r>
              <a:rPr lang="en-US" altLang="en-US" sz="1800" baseline="30000" dirty="0">
                <a:latin typeface="+mn-lt"/>
              </a:rPr>
              <a:t>2</a:t>
            </a:r>
            <a:endParaRPr lang="en-US" altLang="en-US" sz="1800" dirty="0">
              <a:latin typeface="+mn-lt"/>
            </a:endParaRPr>
          </a:p>
          <a:p>
            <a:pPr marL="296863" lvl="1" indent="-296863">
              <a:lnSpc>
                <a:spcPct val="100000"/>
              </a:lnSpc>
              <a:spcAft>
                <a:spcPts val="1200"/>
              </a:spcAft>
              <a:buFont typeface="Arial" panose="020B0604020202020204" pitchFamily="34" charset="0"/>
              <a:buChar char="•"/>
              <a:defRPr/>
            </a:pPr>
            <a:r>
              <a:rPr lang="en-US" altLang="en-US" sz="1800" dirty="0">
                <a:latin typeface="+mn-lt"/>
              </a:rPr>
              <a:t>About 2 in 5 high school students who use e-cigarettes reported frequent use; about 1 in 4 reported daily use</a:t>
            </a:r>
            <a:r>
              <a:rPr kumimoji="0" lang="en-US" altLang="en-US" sz="1800" b="0" i="0" u="none" strike="noStrike" kern="1200" cap="none" spc="0" normalizeH="0" baseline="30000" noProof="0" dirty="0">
                <a:ln>
                  <a:noFill/>
                </a:ln>
                <a:solidFill>
                  <a:srgbClr val="001871"/>
                </a:solidFill>
                <a:effectLst/>
                <a:uLnTx/>
                <a:uFillTx/>
                <a:latin typeface="+mn-lt"/>
                <a:cs typeface="Arial" panose="020B0604020202020204" pitchFamily="34" charset="0"/>
              </a:rPr>
              <a:t>2</a:t>
            </a:r>
            <a:r>
              <a:rPr lang="en-US" altLang="en-US" sz="1800" dirty="0">
                <a:latin typeface="+mn-lt"/>
              </a:rPr>
              <a:t> </a:t>
            </a:r>
          </a:p>
          <a:p>
            <a:pPr marL="296863" lvl="1" indent="-296863">
              <a:lnSpc>
                <a:spcPct val="100000"/>
              </a:lnSpc>
              <a:spcAft>
                <a:spcPts val="1200"/>
              </a:spcAft>
              <a:buFont typeface="Arial" panose="020B0604020202020204" pitchFamily="34" charset="0"/>
              <a:buChar char="•"/>
              <a:defRPr/>
            </a:pPr>
            <a:r>
              <a:rPr lang="en-US" altLang="en-US" sz="1800" dirty="0">
                <a:latin typeface="+mn-lt"/>
              </a:rPr>
              <a:t>Among current youth users, disposables are the most commonly used type of e-cigarette device</a:t>
            </a:r>
            <a:r>
              <a:rPr kumimoji="0" lang="en-US" altLang="en-US" sz="1800" b="0" i="0" u="none" strike="noStrike" kern="1200" cap="none" spc="0" normalizeH="0" baseline="30000" noProof="0" dirty="0">
                <a:ln>
                  <a:noFill/>
                </a:ln>
                <a:solidFill>
                  <a:srgbClr val="001871"/>
                </a:solidFill>
                <a:effectLst/>
                <a:uLnTx/>
                <a:uFillTx/>
                <a:latin typeface="+mn-lt"/>
                <a:cs typeface="Arial" panose="020B0604020202020204" pitchFamily="34" charset="0"/>
              </a:rPr>
              <a:t>2</a:t>
            </a:r>
          </a:p>
          <a:p>
            <a:pPr marL="0" lvl="1" indent="0" algn="ctr">
              <a:lnSpc>
                <a:spcPct val="100000"/>
              </a:lnSpc>
              <a:spcBef>
                <a:spcPts val="1200"/>
              </a:spcBef>
              <a:spcAft>
                <a:spcPts val="2400"/>
              </a:spcAft>
              <a:buNone/>
              <a:defRPr/>
            </a:pPr>
            <a:r>
              <a:rPr lang="en-US" altLang="en-US" sz="2000" b="1" dirty="0">
                <a:latin typeface="+mn-lt"/>
              </a:rPr>
              <a:t>Retailers can help FDA keep harmful tobacco products out of the hands of our youth</a:t>
            </a:r>
          </a:p>
          <a:p>
            <a:pPr marL="228600" indent="-228600">
              <a:lnSpc>
                <a:spcPct val="100000"/>
              </a:lnSpc>
              <a:buClrTx/>
              <a:buAutoNum type="arabicPeriod"/>
              <a:defRPr/>
            </a:pPr>
            <a:r>
              <a:rPr lang="en-US" sz="900" dirty="0">
                <a:latin typeface="+mn-lt"/>
              </a:rPr>
              <a:t>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 </a:t>
            </a:r>
            <a:r>
              <a:rPr lang="en-US" sz="900" dirty="0">
                <a:latin typeface="+mn-lt"/>
                <a:hlinkClick r:id="rId4"/>
              </a:rPr>
              <a:t>https://www.samhsa.gov/data/</a:t>
            </a:r>
            <a:r>
              <a:rPr lang="en-US" sz="900" dirty="0">
                <a:latin typeface="+mn-lt"/>
              </a:rPr>
              <a:t>.</a:t>
            </a:r>
          </a:p>
          <a:p>
            <a:pPr marL="228600" indent="-228600">
              <a:lnSpc>
                <a:spcPct val="100000"/>
              </a:lnSpc>
              <a:buClrTx/>
              <a:buAutoNum type="arabicPeriod"/>
              <a:defRPr/>
            </a:pPr>
            <a:r>
              <a:rPr lang="en-US" sz="900" dirty="0">
                <a:latin typeface="+mn-lt"/>
              </a:rPr>
              <a:t>Centers for Disease Control and Prevention. Tobacco Product Use and Associated Factors Among Middle and High School Students – National Youth Tobacco Survey, United States, 2021. MMWR Surveill Summ 2022;71(No. SS-5):1–29. DOI: </a:t>
            </a:r>
            <a:r>
              <a:rPr lang="en-US" sz="900" dirty="0">
                <a:latin typeface="+mn-lt"/>
                <a:hlinkClick r:id="rId5"/>
              </a:rPr>
              <a:t>http://dx.doi.org/10.15585/mmwr.ss7105a1</a:t>
            </a:r>
            <a:endParaRPr lang="en-US" altLang="en-US" sz="1400" baseline="30000" dirty="0"/>
          </a:p>
        </p:txBody>
      </p:sp>
    </p:spTree>
    <p:custDataLst>
      <p:tags r:id="rId1"/>
    </p:custDataLst>
    <p:extLst>
      <p:ext uri="{BB962C8B-B14F-4D97-AF65-F5344CB8AC3E}">
        <p14:creationId xmlns:p14="http://schemas.microsoft.com/office/powerpoint/2010/main" val="265078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A00573-B4C2-4B9C-91B3-8EC2E7EF5A01}"/>
              </a:ext>
            </a:extLst>
          </p:cNvPr>
          <p:cNvSpPr>
            <a:spLocks noGrp="1"/>
          </p:cNvSpPr>
          <p:nvPr>
            <p:ph type="title"/>
          </p:nvPr>
        </p:nvSpPr>
        <p:spPr>
          <a:xfrm>
            <a:off x="294218" y="228600"/>
            <a:ext cx="10660294" cy="992218"/>
          </a:xfrm>
        </p:spPr>
        <p:txBody>
          <a:bodyPr/>
          <a:lstStyle/>
          <a:p>
            <a:r>
              <a:rPr lang="en-US" dirty="0"/>
              <a:t>How to comply with FDA tobacco sale regulations</a:t>
            </a:r>
          </a:p>
        </p:txBody>
      </p:sp>
      <p:sp>
        <p:nvSpPr>
          <p:cNvPr id="2" name="Text Placeholder 1">
            <a:extLst>
              <a:ext uri="{FF2B5EF4-FFF2-40B4-BE49-F238E27FC236}">
                <a16:creationId xmlns:a16="http://schemas.microsoft.com/office/drawing/2014/main" id="{CF635914-616C-468A-A904-5D7172FA20C2}"/>
              </a:ext>
            </a:extLst>
          </p:cNvPr>
          <p:cNvSpPr>
            <a:spLocks noGrp="1"/>
          </p:cNvSpPr>
          <p:nvPr>
            <p:ph type="body" sz="quarter" idx="18"/>
          </p:nvPr>
        </p:nvSpPr>
        <p:spPr/>
        <p:txBody>
          <a:bodyPr lIns="182880" tIns="457200" rIns="182880" anchor="t"/>
          <a:lstStyle/>
          <a:p>
            <a:pPr marL="0" indent="0">
              <a:buNone/>
            </a:pPr>
            <a:r>
              <a:rPr lang="en-US" dirty="0"/>
              <a:t>In order to comply with federal regulations, retailers that operate brick and mortar retail stores must:</a:t>
            </a:r>
          </a:p>
          <a:p>
            <a:pPr lvl="1">
              <a:lnSpc>
                <a:spcPct val="100000"/>
              </a:lnSpc>
              <a:spcAft>
                <a:spcPts val="1200"/>
              </a:spcAft>
            </a:pPr>
            <a:r>
              <a:rPr lang="en-US" dirty="0"/>
              <a:t>Only sell cigarettes, cigarette tobacco, roll-your-own tobacco, smokeless tobacco, and covered tobacco products to individuals 21 years of age or older.</a:t>
            </a:r>
          </a:p>
          <a:p>
            <a:pPr marL="342900" indent="-342900">
              <a:buFont typeface="Arial" panose="020B0604020202020204" pitchFamily="34" charset="0"/>
              <a:buChar char="•"/>
            </a:pPr>
            <a:r>
              <a:rPr lang="en-US" dirty="0"/>
              <a:t>Check photo IDs of any tobacco customer under the age of 30.</a:t>
            </a:r>
          </a:p>
          <a:p>
            <a:pPr marL="342900" indent="-342900">
              <a:buFont typeface="Arial" panose="020B0604020202020204" pitchFamily="34" charset="0"/>
              <a:buChar char="•"/>
            </a:pPr>
            <a:r>
              <a:rPr lang="en-US" dirty="0"/>
              <a:t>Retailers must continue to comply with all other applicable requirements under the FD&amp;C Act and FDA’s tobacco product regulations. </a:t>
            </a:r>
          </a:p>
          <a:p>
            <a:pPr marL="342900" indent="-342900">
              <a:buFont typeface="Arial" panose="020B0604020202020204" pitchFamily="34" charset="0"/>
              <a:buChar char="•"/>
            </a:pPr>
            <a:r>
              <a:rPr lang="en-US" dirty="0"/>
              <a:t>There are </a:t>
            </a:r>
            <a:r>
              <a:rPr lang="en-US" b="1" dirty="0"/>
              <a:t>NO exemptions </a:t>
            </a:r>
            <a:r>
              <a:rPr lang="en-US" dirty="0"/>
              <a:t>from these requirements. </a:t>
            </a:r>
            <a:endParaRPr lang="en-US" sz="1600" b="1" dirty="0"/>
          </a:p>
        </p:txBody>
      </p:sp>
    </p:spTree>
    <p:custDataLst>
      <p:tags r:id="rId1"/>
    </p:custDataLst>
    <p:extLst>
      <p:ext uri="{BB962C8B-B14F-4D97-AF65-F5344CB8AC3E}">
        <p14:creationId xmlns:p14="http://schemas.microsoft.com/office/powerpoint/2010/main" val="6242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C3613-28D1-4027-AEEF-E95375A28466}"/>
              </a:ext>
            </a:extLst>
          </p:cNvPr>
          <p:cNvSpPr>
            <a:spLocks noGrp="1"/>
          </p:cNvSpPr>
          <p:nvPr>
            <p:ph type="title"/>
          </p:nvPr>
        </p:nvSpPr>
        <p:spPr/>
        <p:txBody>
          <a:bodyPr/>
          <a:lstStyle/>
          <a:p>
            <a:r>
              <a:rPr lang="en-US" sz="2600" dirty="0"/>
              <a:t>Update to Federal Law for Tobacco Products Containing Nicotine Not Derived from Tobacco </a:t>
            </a:r>
          </a:p>
        </p:txBody>
      </p:sp>
      <p:sp>
        <p:nvSpPr>
          <p:cNvPr id="2" name="Text Placeholder 1">
            <a:extLst>
              <a:ext uri="{FF2B5EF4-FFF2-40B4-BE49-F238E27FC236}">
                <a16:creationId xmlns:a16="http://schemas.microsoft.com/office/drawing/2014/main" id="{E5AF4CE0-CCA2-43FC-8148-86215D66FB6A}"/>
              </a:ext>
            </a:extLst>
          </p:cNvPr>
          <p:cNvSpPr>
            <a:spLocks noGrp="1"/>
          </p:cNvSpPr>
          <p:nvPr>
            <p:ph type="body" sz="quarter" idx="18"/>
          </p:nvPr>
        </p:nvSpPr>
        <p:spPr>
          <a:xfrm>
            <a:off x="304800" y="1047964"/>
            <a:ext cx="11582400" cy="5194657"/>
          </a:xfrm>
        </p:spPr>
        <p:txBody>
          <a:bodyPr/>
          <a:lstStyle/>
          <a:p>
            <a:pPr marL="342900" indent="-342900">
              <a:lnSpc>
                <a:spcPct val="100000"/>
              </a:lnSpc>
              <a:buFont typeface="Arial" panose="020B0604020202020204" pitchFamily="34" charset="0"/>
              <a:buChar char="•"/>
            </a:pPr>
            <a:r>
              <a:rPr lang="en-US" sz="1700" dirty="0"/>
              <a:t>On March 15, 2022, the President signed legislation to amend the FD&amp;C Act to extend FDA’s jurisdiction to products “containing nicotine from any source,” not just nicotine derived from tobacco.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p>
          <a:p>
            <a:pPr marL="342900" indent="-342900">
              <a:lnSpc>
                <a:spcPct val="100000"/>
              </a:lnSpc>
              <a:buFont typeface="Arial" panose="020B0604020202020204" pitchFamily="34" charset="0"/>
              <a:buChar char="•"/>
            </a:pPr>
            <a:r>
              <a:rPr lang="en-US" sz="1700" dirty="0"/>
              <a:t>Specifically, this legislation expanded the definition of “tobacco product” to include products containing nicotine from any source. </a:t>
            </a:r>
          </a:p>
          <a:p>
            <a:pPr marL="342900" indent="-342900">
              <a:lnSpc>
                <a:spcPct val="100000"/>
              </a:lnSpc>
              <a:buFont typeface="Arial" panose="020B0604020202020204" pitchFamily="34" charset="0"/>
              <a:buChar char="•"/>
            </a:pPr>
            <a:r>
              <a:rPr lang="en-US" sz="1700" dirty="0"/>
              <a:t>As of April 14, 2022, retailers of tobacco products containing nicotine not made or derived from tobacco must ensure compliance with applicable requirements under the FD&amp;C Act resulting from this law. </a:t>
            </a:r>
            <a:r>
              <a:rPr lang="en-US" sz="1700" dirty="0">
                <a:effectLst/>
                <a:latin typeface="+mn-lt"/>
                <a:ea typeface="Calibri" panose="020F0502020204030204" pitchFamily="34" charset="0"/>
                <a:cs typeface="Times New Roman" panose="02020603050405020304" pitchFamily="18" charset="0"/>
              </a:rPr>
              <a:t>As such, it is illegal for a retailer to sell any tobacco product containing nicotine from any source – including cigarettes, smokeless tobacco, cigars, and e-cigarettes – to anyone under 21.</a:t>
            </a:r>
          </a:p>
          <a:p>
            <a:pPr marL="342900" indent="-342900">
              <a:lnSpc>
                <a:spcPct val="100000"/>
              </a:lnSpc>
              <a:buFont typeface="Arial" panose="020B0604020202020204" pitchFamily="34" charset="0"/>
              <a:buChar char="•"/>
            </a:pPr>
            <a:r>
              <a:rPr lang="en-US" sz="1700" dirty="0"/>
              <a:t>After July 13, 2022, a non-tobacco nicotine product can only be legally marketed in the United States if it has received a marketing granted order (MGO) from FDA. </a:t>
            </a:r>
          </a:p>
          <a:p>
            <a:pPr marL="342900" indent="-342900">
              <a:lnSpc>
                <a:spcPct val="100000"/>
              </a:lnSpc>
              <a:buFont typeface="Arial" panose="020B0604020202020204" pitchFamily="34" charset="0"/>
              <a:buChar char="•"/>
            </a:pPr>
            <a:r>
              <a:rPr lang="en-US" sz="1700" dirty="0"/>
              <a:t>This means that it is illegal for a retailer or distributor to sell or distribute a non-tobacco nicotine product that is not subject to a MGO from FDA. Without this MGO, a product is in violation of the law and its manufacturer, retailer, or distributor risks FDA enforcement. </a:t>
            </a:r>
          </a:p>
          <a:p>
            <a:pPr marL="342900" indent="-342900">
              <a:lnSpc>
                <a:spcPct val="100000"/>
              </a:lnSpc>
              <a:buFont typeface="Arial" panose="020B0604020202020204" pitchFamily="34" charset="0"/>
              <a:buChar char="•"/>
            </a:pPr>
            <a:r>
              <a:rPr lang="en-US" sz="1700" dirty="0"/>
              <a:t>Visit FDA’s website to learn more about the </a:t>
            </a:r>
            <a:r>
              <a:rPr lang="en-US" sz="1700" dirty="0">
                <a:hlinkClick r:id="rId4"/>
              </a:rPr>
              <a:t>agency’s regulations and guidance on selling tobacco products in retail stores</a:t>
            </a:r>
            <a:r>
              <a:rPr lang="en-US" sz="1700" dirty="0"/>
              <a:t> at https://www.fda.gov/tobacco-products/compliance-enforcement-training/retail-sales-tobacco-products. </a:t>
            </a:r>
          </a:p>
        </p:txBody>
      </p:sp>
    </p:spTree>
    <p:custDataLst>
      <p:tags r:id="rId1"/>
    </p:custDataLst>
    <p:extLst>
      <p:ext uri="{BB962C8B-B14F-4D97-AF65-F5344CB8AC3E}">
        <p14:creationId xmlns:p14="http://schemas.microsoft.com/office/powerpoint/2010/main" val="75008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Disclaimer</a:t>
            </a:r>
          </a:p>
        </p:txBody>
      </p:sp>
      <p:sp>
        <p:nvSpPr>
          <p:cNvPr id="3" name="Text Placeholder 2"/>
          <p:cNvSpPr>
            <a:spLocks noGrp="1"/>
          </p:cNvSpPr>
          <p:nvPr>
            <p:ph type="body" sz="quarter" idx="18"/>
          </p:nvPr>
        </p:nvSpPr>
        <p:spPr/>
        <p:txBody>
          <a:bodyPr lIns="182880" tIns="457200" rIns="182880" bIns="0" anchor="t" anchorCtr="0"/>
          <a:lstStyle/>
          <a:p>
            <a:pPr marL="342900" indent="-342900">
              <a:buFont typeface="Arial" panose="020B0604020202020204" pitchFamily="34" charset="0"/>
              <a:buChar char="•"/>
            </a:pPr>
            <a:r>
              <a:rPr lang="en-US" sz="2400" dirty="0"/>
              <a:t>The FDA does not endorse any specific third-party POS (Point-of-Sale) systems, age-verification systems, or training programs.</a:t>
            </a:r>
          </a:p>
          <a:p>
            <a:pPr marL="342900" indent="-342900">
              <a:buFont typeface="Arial" panose="020B0604020202020204" pitchFamily="34" charset="0"/>
              <a:buChar char="•"/>
            </a:pPr>
            <a:r>
              <a:rPr lang="en-US" sz="2400" dirty="0"/>
              <a:t>The FDA does not charge for educational or training materials.</a:t>
            </a:r>
          </a:p>
        </p:txBody>
      </p:sp>
    </p:spTree>
    <p:custDataLst>
      <p:tags r:id="rId1"/>
    </p:custDataLst>
    <p:extLst>
      <p:ext uri="{BB962C8B-B14F-4D97-AF65-F5344CB8AC3E}">
        <p14:creationId xmlns:p14="http://schemas.microsoft.com/office/powerpoint/2010/main" val="3583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Retailer Training Programs</a:t>
            </a:r>
          </a:p>
        </p:txBody>
      </p:sp>
      <p:sp>
        <p:nvSpPr>
          <p:cNvPr id="3" name="Text Placeholder 2"/>
          <p:cNvSpPr>
            <a:spLocks noGrp="1"/>
          </p:cNvSpPr>
          <p:nvPr>
            <p:ph type="body" sz="quarter" idx="18"/>
          </p:nvPr>
        </p:nvSpPr>
        <p:spPr>
          <a:xfrm>
            <a:off x="304800" y="1280160"/>
            <a:ext cx="11582400" cy="4948077"/>
          </a:xfrm>
        </p:spPr>
        <p:txBody>
          <a:bodyPr lIns="182880" tIns="457200" rIns="182880" anchor="t"/>
          <a:lstStyle/>
          <a:p>
            <a:pPr marL="342900" indent="-342900">
              <a:buFont typeface="Arial" panose="020B0604020202020204" pitchFamily="34" charset="0"/>
              <a:buChar char="•"/>
            </a:pPr>
            <a:r>
              <a:rPr lang="en-US" sz="2400" dirty="0"/>
              <a:t>For a comprehensive overview of developing a training program for employees who make tobacco sales, please view:</a:t>
            </a:r>
          </a:p>
          <a:p>
            <a:pPr marL="342900" indent="-342900">
              <a:buFont typeface="Arial" panose="020B0604020202020204" pitchFamily="34" charset="0"/>
              <a:buChar char="•"/>
            </a:pPr>
            <a:r>
              <a:rPr lang="en-US" sz="2400" dirty="0"/>
              <a:t>The “</a:t>
            </a:r>
            <a:r>
              <a:rPr lang="en-US" sz="2400" dirty="0">
                <a:hlinkClick r:id="rId4"/>
              </a:rPr>
              <a:t>Tobacco Retailer Training Programs</a:t>
            </a:r>
            <a:r>
              <a:rPr lang="en-US" sz="2400" dirty="0"/>
              <a:t>” webinar at https://www.youtube.com/watch?v=s9ci-tHS0sU</a:t>
            </a:r>
          </a:p>
          <a:p>
            <a:pPr lvl="2">
              <a:buFont typeface="Arial" panose="020B0604020202020204" pitchFamily="34" charset="0"/>
              <a:buChar char="‒"/>
            </a:pPr>
            <a:r>
              <a:rPr lang="en-US" sz="2400" dirty="0">
                <a:hlinkClick r:id="rId5"/>
              </a:rPr>
              <a:t>Guidance Document</a:t>
            </a:r>
            <a:br>
              <a:rPr lang="en-US" sz="2400" dirty="0"/>
            </a:br>
            <a:r>
              <a:rPr lang="en-US" sz="2400" dirty="0"/>
              <a:t>https://www.fda.gov/regulatory-information/search-fda-guidance-documents/tobacco-retailer-training-programs</a:t>
            </a:r>
          </a:p>
          <a:p>
            <a:pPr lvl="2"/>
            <a:endParaRPr lang="en-US" dirty="0"/>
          </a:p>
          <a:p>
            <a:pPr marL="0" marR="0" lvl="0" indent="0" defTabSz="457200" rtl="0" eaLnBrk="1" fontAlgn="auto" latinLnBrk="0" hangingPunct="1">
              <a:lnSpc>
                <a:spcPts val="2600"/>
              </a:lnSpc>
              <a:spcBef>
                <a:spcPts val="0"/>
              </a:spcBef>
              <a:spcAft>
                <a:spcPts val="600"/>
              </a:spcAft>
              <a:buClr>
                <a:srgbClr val="007DBA"/>
              </a:buClr>
              <a:buSzTx/>
              <a:buNone/>
              <a:tabLst/>
              <a:defRPr/>
            </a:pPr>
            <a:endParaRPr kumimoji="0" lang="en-US" sz="1800" b="1" i="0" u="none" strike="noStrike" kern="1200" cap="none" spc="0" normalizeH="0" baseline="0" noProof="0" dirty="0">
              <a:ln>
                <a:noFill/>
              </a:ln>
              <a:solidFill>
                <a:srgbClr val="001871"/>
              </a:solidFill>
              <a:effectLst/>
              <a:uLnTx/>
              <a:uFillTx/>
              <a:latin typeface="Arial" panose="020B0604020202020204" pitchFamily="34" charset="0"/>
              <a:cs typeface="Arial" panose="020B0604020202020204" pitchFamily="34" charset="0"/>
            </a:endParaRPr>
          </a:p>
          <a:p>
            <a:pPr marL="228600" lvl="2" indent="0">
              <a:buNone/>
            </a:pPr>
            <a:endParaRPr lang="en-US" b="1" dirty="0"/>
          </a:p>
          <a:p>
            <a:pPr marL="0" indent="0">
              <a:buNone/>
            </a:pPr>
            <a:endParaRPr lang="en-US" dirty="0"/>
          </a:p>
        </p:txBody>
      </p:sp>
    </p:spTree>
    <p:custDataLst>
      <p:tags r:id="rId1"/>
    </p:custDataLst>
    <p:extLst>
      <p:ext uri="{BB962C8B-B14F-4D97-AF65-F5344CB8AC3E}">
        <p14:creationId xmlns:p14="http://schemas.microsoft.com/office/powerpoint/2010/main" val="212622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218" y="228600"/>
            <a:ext cx="10660294" cy="992218"/>
          </a:xfrm>
        </p:spPr>
        <p:txBody>
          <a:bodyPr/>
          <a:lstStyle/>
          <a:p>
            <a:r>
              <a:rPr lang="en-US" dirty="0"/>
              <a:t>“This Is Our Watch”</a:t>
            </a:r>
          </a:p>
        </p:txBody>
      </p:sp>
      <p:sp>
        <p:nvSpPr>
          <p:cNvPr id="3" name="Text Placeholder 2"/>
          <p:cNvSpPr>
            <a:spLocks noGrp="1"/>
          </p:cNvSpPr>
          <p:nvPr>
            <p:ph type="body" sz="quarter" idx="18"/>
          </p:nvPr>
        </p:nvSpPr>
        <p:spPr>
          <a:xfrm>
            <a:off x="294218" y="1280160"/>
            <a:ext cx="11582400" cy="5053637"/>
          </a:xfrm>
        </p:spPr>
        <p:txBody>
          <a:bodyPr lIns="182880" tIns="457200" rIns="182880" anchor="t" anchorCtr="0"/>
          <a:lstStyle/>
          <a:p>
            <a:pPr marL="342900" indent="-342900">
              <a:buFont typeface="Arial" panose="020B0604020202020204" pitchFamily="34" charset="0"/>
              <a:buChar char="•"/>
            </a:pPr>
            <a:r>
              <a:rPr lang="en-US" dirty="0"/>
              <a:t>“This is Our Watch,” the Center for Tobacco Products’ (CTP) retailer education program, helps tobacco retailers better understand FDA tobacco regulations, the importance of compliance, and the greater purpose – protecting the nation's youth from the harms of tobacco use.</a:t>
            </a:r>
            <a:r>
              <a:rPr lang="en-US" sz="2000" dirty="0"/>
              <a:t>  </a:t>
            </a:r>
          </a:p>
          <a:p>
            <a:pPr marL="342900" indent="-342900">
              <a:lnSpc>
                <a:spcPct val="100000"/>
              </a:lnSpc>
              <a:buFont typeface="Arial" panose="020B0604020202020204" pitchFamily="34" charset="0"/>
              <a:buChar char="•"/>
            </a:pPr>
            <a:r>
              <a:rPr lang="en-US" dirty="0"/>
              <a:t>Materials are free and available for order or download via the </a:t>
            </a:r>
            <a:r>
              <a:rPr lang="en-US" dirty="0">
                <a:hlinkClick r:id="rId4"/>
              </a:rPr>
              <a:t>CTP Tobacco Education Resource Library</a:t>
            </a:r>
            <a:r>
              <a:rPr lang="en-US" dirty="0"/>
              <a:t> </a:t>
            </a:r>
            <a:br>
              <a:rPr lang="en-US" dirty="0"/>
            </a:br>
            <a:r>
              <a:rPr lang="en-US" dirty="0"/>
              <a:t>https://digitalmedia.hhs.gov/tobacco/  </a:t>
            </a:r>
          </a:p>
          <a:p>
            <a:pPr marL="342900" indent="-342900">
              <a:lnSpc>
                <a:spcPct val="150000"/>
              </a:lnSpc>
              <a:buFont typeface="Arial" panose="020B0604020202020204" pitchFamily="34" charset="0"/>
              <a:buChar char="•"/>
            </a:pPr>
            <a:r>
              <a:rPr lang="en-US" dirty="0"/>
              <a:t>The materials include:</a:t>
            </a:r>
          </a:p>
          <a:p>
            <a:pPr lvl="3">
              <a:buFont typeface="Arial" panose="020B0604020202020204" pitchFamily="34" charset="0"/>
              <a:buChar char="‒"/>
            </a:pPr>
            <a:r>
              <a:rPr lang="en-US" sz="2200" dirty="0"/>
              <a:t>Posters</a:t>
            </a:r>
          </a:p>
          <a:p>
            <a:pPr lvl="3">
              <a:buFont typeface="Arial" panose="020B0604020202020204" pitchFamily="34" charset="0"/>
              <a:buChar char="‒"/>
            </a:pPr>
            <a:r>
              <a:rPr lang="en-US" sz="2200" dirty="0"/>
              <a:t>Flyers</a:t>
            </a:r>
          </a:p>
          <a:p>
            <a:pPr lvl="3">
              <a:buFont typeface="Arial" panose="020B0604020202020204" pitchFamily="34" charset="0"/>
              <a:buChar char="‒"/>
            </a:pPr>
            <a:r>
              <a:rPr lang="en-US" sz="2200" dirty="0"/>
              <a:t>Register signage</a:t>
            </a:r>
          </a:p>
        </p:txBody>
      </p:sp>
      <p:sp>
        <p:nvSpPr>
          <p:cNvPr id="4" name="TextBox 3">
            <a:extLst>
              <a:ext uri="{FF2B5EF4-FFF2-40B4-BE49-F238E27FC236}">
                <a16:creationId xmlns:a16="http://schemas.microsoft.com/office/drawing/2014/main" id="{667C7605-1722-69D3-640F-D54258DD5406}"/>
              </a:ext>
            </a:extLst>
          </p:cNvPr>
          <p:cNvSpPr txBox="1"/>
          <p:nvPr/>
        </p:nvSpPr>
        <p:spPr>
          <a:xfrm>
            <a:off x="5276850" y="4998135"/>
            <a:ext cx="6096000" cy="846386"/>
          </a:xfrm>
          <a:prstGeom prst="rect">
            <a:avLst/>
          </a:prstGeom>
          <a:noFill/>
        </p:spPr>
        <p:txBody>
          <a:bodyPr wrap="square">
            <a:spAutoFit/>
          </a:bodyPr>
          <a:lstStyle/>
          <a:p>
            <a:pPr marL="1097280" lvl="3" indent="-365760">
              <a:spcAft>
                <a:spcPts val="600"/>
              </a:spcAft>
              <a:buClr>
                <a:srgbClr val="007DBA"/>
              </a:buClr>
              <a:buFont typeface="Arial" panose="020B0604020202020204" pitchFamily="34" charset="0"/>
              <a:buChar char="‒"/>
            </a:pPr>
            <a:r>
              <a:rPr lang="en-US" sz="2200" dirty="0">
                <a:solidFill>
                  <a:srgbClr val="001871"/>
                </a:solidFill>
                <a:latin typeface="Arial" panose="020B0604020202020204" pitchFamily="34" charset="0"/>
                <a:cs typeface="Arial" panose="020B0604020202020204" pitchFamily="34" charset="0"/>
              </a:rPr>
              <a:t>Register stickers</a:t>
            </a:r>
          </a:p>
          <a:p>
            <a:pPr marL="1097280" lvl="3" indent="-365760">
              <a:spcAft>
                <a:spcPts val="600"/>
              </a:spcAft>
              <a:buClr>
                <a:srgbClr val="007DBA"/>
              </a:buClr>
              <a:buFont typeface="Arial" panose="020B0604020202020204" pitchFamily="34" charset="0"/>
              <a:buChar char="‒"/>
            </a:pPr>
            <a:r>
              <a:rPr lang="en-US" sz="2200" dirty="0">
                <a:solidFill>
                  <a:srgbClr val="001871"/>
                </a:solidFill>
                <a:latin typeface="Arial" panose="020B0604020202020204" pitchFamily="34" charset="0"/>
                <a:cs typeface="Arial" panose="020B0604020202020204" pitchFamily="34" charset="0"/>
              </a:rPr>
              <a:t>Age verification calendars  </a:t>
            </a:r>
          </a:p>
        </p:txBody>
      </p:sp>
    </p:spTree>
    <p:custDataLst>
      <p:tags r:id="rId1"/>
    </p:custDataLst>
    <p:extLst>
      <p:ext uri="{BB962C8B-B14F-4D97-AF65-F5344CB8AC3E}">
        <p14:creationId xmlns:p14="http://schemas.microsoft.com/office/powerpoint/2010/main" val="399335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18" y="228600"/>
            <a:ext cx="10655433" cy="992218"/>
          </a:xfrm>
        </p:spPr>
        <p:txBody>
          <a:bodyPr/>
          <a:lstStyle/>
          <a:p>
            <a:r>
              <a:rPr lang="en-US" dirty="0"/>
              <a:t>“This IS Our Watch”</a:t>
            </a:r>
          </a:p>
        </p:txBody>
      </p:sp>
      <p:pic>
        <p:nvPicPr>
          <p:cNvPr id="2" name="Picture 1" descr="Digital, programmable age verification calendar for retailers to help determine if a customer is old enough to legally purchase tobacco products.">
            <a:extLst>
              <a:ext uri="{FF2B5EF4-FFF2-40B4-BE49-F238E27FC236}">
                <a16:creationId xmlns:a16="http://schemas.microsoft.com/office/drawing/2014/main" id="{6D5787DE-FDEF-4B31-D78B-774C0096C04C}"/>
              </a:ext>
            </a:extLst>
          </p:cNvPr>
          <p:cNvPicPr>
            <a:picLocks noChangeAspect="1"/>
          </p:cNvPicPr>
          <p:nvPr/>
        </p:nvPicPr>
        <p:blipFill>
          <a:blip r:embed="rId4"/>
          <a:stretch>
            <a:fillRect/>
          </a:stretch>
        </p:blipFill>
        <p:spPr>
          <a:xfrm>
            <a:off x="1055914" y="2031756"/>
            <a:ext cx="3307080" cy="3307080"/>
          </a:xfrm>
          <a:prstGeom prst="rect">
            <a:avLst/>
          </a:prstGeom>
        </p:spPr>
      </p:pic>
      <p:pic>
        <p:nvPicPr>
          <p:cNvPr id="4" name="Picture 2" descr="This Is Our Watch ad">
            <a:extLst>
              <a:ext uri="{FF2B5EF4-FFF2-40B4-BE49-F238E27FC236}">
                <a16:creationId xmlns:a16="http://schemas.microsoft.com/office/drawing/2014/main" id="{232B53F9-3E7B-4D72-90F7-E86FF86B4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8830" y="2152650"/>
            <a:ext cx="4900247" cy="2794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3564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CTP CONTENT" val="pklo28m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TP Content">
  <a:themeElements>
    <a:clrScheme name="NEW_FDA_colors">
      <a:dk1>
        <a:srgbClr val="212B67"/>
      </a:dk1>
      <a:lt1>
        <a:srgbClr val="FFFFFF"/>
      </a:lt1>
      <a:dk2>
        <a:srgbClr val="333333"/>
      </a:dk2>
      <a:lt2>
        <a:srgbClr val="FFFFFF"/>
      </a:lt2>
      <a:accent1>
        <a:srgbClr val="007BBA"/>
      </a:accent1>
      <a:accent2>
        <a:srgbClr val="222B67"/>
      </a:accent2>
      <a:accent3>
        <a:srgbClr val="D9AB26"/>
      </a:accent3>
      <a:accent4>
        <a:srgbClr val="D61F3B"/>
      </a:accent4>
      <a:accent5>
        <a:srgbClr val="75787B"/>
      </a:accent5>
      <a:accent6>
        <a:srgbClr val="75787B"/>
      </a:accent6>
      <a:hlink>
        <a:srgbClr val="191EAB"/>
      </a:hlink>
      <a:folHlink>
        <a:srgbClr val="661D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mpd="thickThi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visionalDueDate xmlns="f14ffef4-3c62-4457-8cb2-795b2ad12779" xsi:nil="true"/>
    <DEM xmlns="f14ffef4-3c62-4457-8cb2-795b2ad12779" xsi:nil="true"/>
    <DPAL xmlns="f14ffef4-3c62-4457-8cb2-795b2ad12779" xsi:nil="true"/>
    <DSP xmlns="f14ffef4-3c62-4457-8cb2-795b2ad12779" xsi:nil="true"/>
    <TaxCatchAll xmlns="20867c8d-1cc9-4acd-a073-94634f6a764f" xsi:nil="true"/>
    <lcf76f155ced4ddcb4097134ff3c332f xmlns="f14ffef4-3c62-4457-8cb2-795b2ad12779">
      <Terms xmlns="http://schemas.microsoft.com/office/infopath/2007/PartnerControls"/>
    </lcf76f155ced4ddcb4097134ff3c332f>
    <DPC xmlns="f14ffef4-3c62-4457-8cb2-795b2ad12779" xsi:nil="true"/>
    <OCELeadershipDueDate xmlns="f14ffef4-3c62-4457-8cb2-795b2ad12779" xsi:nil="true"/>
    <DBO xmlns="f14ffef4-3c62-4457-8cb2-795b2ad12779" xsi:nil="true"/>
    <OCELeadership xmlns="f14ffef4-3c62-4457-8cb2-795b2ad127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C3EC2084A4146904E30B73B289234" ma:contentTypeVersion="23" ma:contentTypeDescription="Create a new document." ma:contentTypeScope="" ma:versionID="c9c19ed627325d5e7c2725ef2d6eeb74">
  <xsd:schema xmlns:xsd="http://www.w3.org/2001/XMLSchema" xmlns:xs="http://www.w3.org/2001/XMLSchema" xmlns:p="http://schemas.microsoft.com/office/2006/metadata/properties" xmlns:ns2="beefff54-ee19-4b31-9ab3-607a8f501123" xmlns:ns3="f14ffef4-3c62-4457-8cb2-795b2ad12779" xmlns:ns4="20867c8d-1cc9-4acd-a073-94634f6a764f" targetNamespace="http://schemas.microsoft.com/office/2006/metadata/properties" ma:root="true" ma:fieldsID="26a679826358bde553751087a2ff48ac" ns2:_="" ns3:_="" ns4:_="">
    <xsd:import namespace="beefff54-ee19-4b31-9ab3-607a8f501123"/>
    <xsd:import namespace="f14ffef4-3c62-4457-8cb2-795b2ad12779"/>
    <xsd:import namespace="20867c8d-1cc9-4acd-a073-94634f6a76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BO" minOccurs="0"/>
                <xsd:element ref="ns3:DEM" minOccurs="0"/>
                <xsd:element ref="ns3:DPAL" minOccurs="0"/>
                <xsd:element ref="ns3:DPC" minOccurs="0"/>
                <xsd:element ref="ns3:DSP" minOccurs="0"/>
                <xsd:element ref="ns3:DivisionalDueDate" minOccurs="0"/>
                <xsd:element ref="ns3:OCELeadership" minOccurs="0"/>
                <xsd:element ref="ns3:OCELeadershipDueDate"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efff54-ee19-4b31-9ab3-607a8f5011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4ffef4-3c62-4457-8cb2-795b2ad127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BO" ma:index="12" nillable="true" ma:displayName="DBO" ma:format="Dropdown" ma:internalName="DBO">
      <xsd:simpleType>
        <xsd:restriction base="dms:Choice">
          <xsd:enumeration value="Pending review"/>
          <xsd:enumeration value="Under review"/>
          <xsd:enumeration value="Review complete"/>
          <xsd:enumeration value="Needs revisions"/>
        </xsd:restriction>
      </xsd:simpleType>
    </xsd:element>
    <xsd:element name="DEM" ma:index="13" nillable="true" ma:displayName="DEM" ma:format="Dropdown" ma:internalName="DEM">
      <xsd:simpleType>
        <xsd:restriction base="dms:Choice">
          <xsd:enumeration value="Pending review"/>
          <xsd:enumeration value="Under review"/>
          <xsd:enumeration value="Review completed"/>
          <xsd:enumeration value="Needs revisions"/>
        </xsd:restriction>
      </xsd:simpleType>
    </xsd:element>
    <xsd:element name="DPAL" ma:index="14" nillable="true" ma:displayName="DPAL" ma:format="Dropdown" ma:internalName="DPAL">
      <xsd:simpleType>
        <xsd:restriction base="dms:Choice">
          <xsd:enumeration value="Pending review"/>
          <xsd:enumeration value="Under review"/>
          <xsd:enumeration value="Review completed"/>
          <xsd:enumeration value="Choice 4"/>
        </xsd:restriction>
      </xsd:simpleType>
    </xsd:element>
    <xsd:element name="DPC" ma:index="15" nillable="true" ma:displayName="DPC" ma:format="Dropdown" ma:internalName="DPC">
      <xsd:simpleType>
        <xsd:restriction base="dms:Choice">
          <xsd:enumeration value="Pending review"/>
          <xsd:enumeration value="Under review"/>
          <xsd:enumeration value="Review completed"/>
          <xsd:enumeration value="Needs revisions"/>
        </xsd:restriction>
      </xsd:simpleType>
    </xsd:element>
    <xsd:element name="DSP" ma:index="16" nillable="true" ma:displayName="DSP" ma:format="Dropdown" ma:internalName="DSP">
      <xsd:simpleType>
        <xsd:restriction base="dms:Choice">
          <xsd:enumeration value="Pending review"/>
          <xsd:enumeration value="Under review"/>
          <xsd:enumeration value="Review completed"/>
          <xsd:enumeration value="Review completed"/>
        </xsd:restriction>
      </xsd:simpleType>
    </xsd:element>
    <xsd:element name="DivisionalDueDate" ma:index="17" nillable="true" ma:displayName="Divisional Due Date" ma:format="DateTime" ma:internalName="DivisionalDueDate">
      <xsd:simpleType>
        <xsd:restriction base="dms:DateTime"/>
      </xsd:simpleType>
    </xsd:element>
    <xsd:element name="OCELeadership" ma:index="18" nillable="true" ma:displayName="OCE Leadership" ma:format="Dropdown" ma:internalName="OCELeadership">
      <xsd:simpleType>
        <xsd:restriction base="dms:Choice">
          <xsd:enumeration value="Pending review"/>
          <xsd:enumeration value="Under review"/>
          <xsd:enumeration value="Review completed/Document cleared"/>
          <xsd:enumeration value="Needs revisions"/>
        </xsd:restriction>
      </xsd:simpleType>
    </xsd:element>
    <xsd:element name="OCELeadershipDueDate" ma:index="19" nillable="true" ma:displayName="OCE Leadership Due Date" ma:format="DateTime" ma:internalName="OCELeadershipDueDat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9cf906e-e933-44a8-8421-1c91ada6f122"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867c8d-1cc9-4acd-a073-94634f6a764f"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ad9817d-bb6d-48a0-b5f7-412abc2e312d}" ma:internalName="TaxCatchAll" ma:showField="CatchAllData" ma:web="55806e25-2472-48df-91f5-2c650834f9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03773F-1F24-432B-9B9C-CF2E737A5977}">
  <ds:schemaRefs>
    <ds:schemaRef ds:uri="http://schemas.microsoft.com/office/2006/metadata/properties"/>
    <ds:schemaRef ds:uri="http://purl.org/dc/dcmitype/"/>
    <ds:schemaRef ds:uri="http://www.w3.org/XML/1998/namespace"/>
    <ds:schemaRef ds:uri="f14ffef4-3c62-4457-8cb2-795b2ad12779"/>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20867c8d-1cc9-4acd-a073-94634f6a764f"/>
    <ds:schemaRef ds:uri="beefff54-ee19-4b31-9ab3-607a8f501123"/>
    <ds:schemaRef ds:uri="http://purl.org/dc/elements/1.1/"/>
  </ds:schemaRefs>
</ds:datastoreItem>
</file>

<file path=customXml/itemProps2.xml><?xml version="1.0" encoding="utf-8"?>
<ds:datastoreItem xmlns:ds="http://schemas.openxmlformats.org/officeDocument/2006/customXml" ds:itemID="{4B8CA9F0-BAB1-4DBD-901A-BF7EAD7B8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efff54-ee19-4b31-9ab3-607a8f501123"/>
    <ds:schemaRef ds:uri="f14ffef4-3c62-4457-8cb2-795b2ad12779"/>
    <ds:schemaRef ds:uri="20867c8d-1cc9-4acd-a073-94634f6a7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0086C-5C42-438B-ADA1-4C1555FAA27B}">
  <ds:schemaRefs>
    <ds:schemaRef ds:uri="http://schemas.microsoft.com/sharepoint/v3/contenttype/forms"/>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20000</TotalTime>
  <Words>1940</Words>
  <Application>Microsoft Office PowerPoint</Application>
  <PresentationFormat>Widescreen</PresentationFormat>
  <Paragraphs>207</Paragraphs>
  <Slides>27</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Lucida Grande</vt:lpstr>
      <vt:lpstr>Times New Roman</vt:lpstr>
      <vt:lpstr>Wingdings</vt:lpstr>
      <vt:lpstr>CTP Content</vt:lpstr>
      <vt:lpstr>Custom Design</vt:lpstr>
      <vt:lpstr>Tips for Retailers: Preventing Sales to PERSONS UNDER 21 YEARS OF AGE</vt:lpstr>
      <vt:lpstr>agenda</vt:lpstr>
      <vt:lpstr>YOUTH TOBACCO USE</vt:lpstr>
      <vt:lpstr>How to comply with FDA tobacco sale regulations</vt:lpstr>
      <vt:lpstr>Update to Federal Law for Tobacco Products Containing Nicotine Not Derived from Tobacco </vt:lpstr>
      <vt:lpstr>Disclaimer</vt:lpstr>
      <vt:lpstr>Retailer Training Programs</vt:lpstr>
      <vt:lpstr>“This Is Our Watch”</vt:lpstr>
      <vt:lpstr>“This IS Our Watch”</vt:lpstr>
      <vt:lpstr>Age Verification</vt:lpstr>
      <vt:lpstr>Examples of Acceptable Forms of Photo ID</vt:lpstr>
      <vt:lpstr>Ways to identify invalid ID’s</vt:lpstr>
      <vt:lpstr>Specific Age Verifying Technology</vt:lpstr>
      <vt:lpstr>FDA Age Calculator </vt:lpstr>
      <vt:lpstr>This is Our Watch: Digital Age Verification Calendar</vt:lpstr>
      <vt:lpstr>Stand-alone age calculator systems </vt:lpstr>
      <vt:lpstr>POS Systems that prompt clerk to check id</vt:lpstr>
      <vt:lpstr>POS Systems that prompt clerk to enter date of birth (Dob)</vt:lpstr>
      <vt:lpstr>POS Systems that Require Scan of ID</vt:lpstr>
      <vt:lpstr>Age-Verification Technologies</vt:lpstr>
      <vt:lpstr>Age-Verification Technologies </vt:lpstr>
      <vt:lpstr>Internal Compliance Checks</vt:lpstr>
      <vt:lpstr>Compliance Check Frequency</vt:lpstr>
      <vt:lpstr>Hiring and Management Practices</vt:lpstr>
      <vt:lpstr>State Training Materials</vt:lpstr>
      <vt:lpstr>Review</vt:lpstr>
      <vt:lpstr>ADDITIONAL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Retailers: Preventing Sales to Persons Under 21 Years of Age</dc:title>
  <dc:subject>This presentation by the FDA’s Center for Tobacco Products provides details for retailers related to preventing sales to persons under 21 years of age. Specifically, the presentation provides an update on Tobacco-21 (T-21), retailer training programs, FDA training materials, age verification techniques, information on conducting internal compliance checks, hiring and management practices, and other training materials.</dc:subject>
  <dc:creator>U.S. Food and Drug Administration;Center for Tobacco Products</dc:creator>
  <cp:keywords>U.S. Food and Drug Administration, FDA, Center for Tobacco Products, CTP, Tobacco, Regulation, Compliance Check Inspections, Tobacco 21, Age Verification, Retailer Training</cp:keywords>
  <cp:lastModifiedBy>Guy Hendrickson</cp:lastModifiedBy>
  <cp:revision>1147</cp:revision>
  <cp:lastPrinted>2014-10-15T19:58:27Z</cp:lastPrinted>
  <dcterms:created xsi:type="dcterms:W3CDTF">2014-05-28T11:49:16Z</dcterms:created>
  <dcterms:modified xsi:type="dcterms:W3CDTF">2025-03-18T16:41:22Z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a7c76c3e-5fa9-4680-a94e-06923dff1b7c</vt:lpwstr>
  </property>
  <property fmtid="{D5CDD505-2E9C-101B-9397-08002B2CF9AE}" pid="3" name="ContentTypeId">
    <vt:lpwstr>0x010100260C3EC2084A4146904E30B73B289234</vt:lpwstr>
  </property>
  <property fmtid="{D5CDD505-2E9C-101B-9397-08002B2CF9AE}" pid="4" name="Order">
    <vt:r8>385000</vt:r8>
  </property>
  <property fmtid="{D5CDD505-2E9C-101B-9397-08002B2CF9AE}" pid="5" name="WorkflowChangePath">
    <vt:lpwstr>b7f13e9b-7033-41ad-b531-252fbd28d49e,2;</vt:lpwstr>
  </property>
  <property fmtid="{D5CDD505-2E9C-101B-9397-08002B2CF9AE}" pid="6" name="ArticulateGUID">
    <vt:lpwstr>F19B9A91-9DD3-426C-BE51-1180BB9D1290</vt:lpwstr>
  </property>
  <property fmtid="{D5CDD505-2E9C-101B-9397-08002B2CF9AE}" pid="7" name="ArticulatePath">
    <vt:lpwstr>Tips for Retailers Webinar_Slides_ Updated Jan-2025</vt:lpwstr>
  </property>
</Properties>
</file>