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9" r:id="rId4"/>
  </p:sldMasterIdLst>
  <p:notesMasterIdLst>
    <p:notesMasterId r:id="rId22"/>
  </p:notesMasterIdLst>
  <p:handoutMasterIdLst>
    <p:handoutMasterId r:id="rId23"/>
  </p:handoutMasterIdLst>
  <p:sldIdLst>
    <p:sldId id="380" r:id="rId5"/>
    <p:sldId id="377" r:id="rId6"/>
    <p:sldId id="364" r:id="rId7"/>
    <p:sldId id="410" r:id="rId8"/>
    <p:sldId id="414" r:id="rId9"/>
    <p:sldId id="386" r:id="rId10"/>
    <p:sldId id="416" r:id="rId11"/>
    <p:sldId id="412" r:id="rId12"/>
    <p:sldId id="356" r:id="rId13"/>
    <p:sldId id="387" r:id="rId14"/>
    <p:sldId id="409" r:id="rId15"/>
    <p:sldId id="415" r:id="rId16"/>
    <p:sldId id="382" r:id="rId17"/>
    <p:sldId id="417" r:id="rId18"/>
    <p:sldId id="404" r:id="rId19"/>
    <p:sldId id="407" r:id="rId20"/>
    <p:sldId id="402" r:id="rId21"/>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2B1D68-C9FF-E343-B9D2-4F23483473B2}">
          <p14:sldIdLst>
            <p14:sldId id="380"/>
            <p14:sldId id="377"/>
            <p14:sldId id="364"/>
            <p14:sldId id="410"/>
            <p14:sldId id="414"/>
            <p14:sldId id="386"/>
            <p14:sldId id="416"/>
            <p14:sldId id="412"/>
            <p14:sldId id="356"/>
            <p14:sldId id="387"/>
            <p14:sldId id="409"/>
            <p14:sldId id="415"/>
            <p14:sldId id="382"/>
            <p14:sldId id="417"/>
            <p14:sldId id="404"/>
            <p14:sldId id="407"/>
            <p14:sldId id="402"/>
          </p14:sldIdLst>
        </p14:section>
      </p14:sectionLst>
    </p:ext>
    <p:ext uri="{EFAFB233-063F-42B5-8137-9DF3F51BA10A}">
      <p15:sldGuideLst xmlns:p15="http://schemas.microsoft.com/office/powerpoint/2012/main">
        <p15:guide id="1" orient="horz" userDrawn="1">
          <p15:clr>
            <a:srgbClr val="A4A3A4"/>
          </p15:clr>
        </p15:guide>
        <p15:guide id="3" orient="horz" pos="144" userDrawn="1">
          <p15:clr>
            <a:srgbClr val="A4A3A4"/>
          </p15:clr>
        </p15:guide>
        <p15:guide id="4" orient="horz" pos="3936" userDrawn="1">
          <p15:clr>
            <a:srgbClr val="A4A3A4"/>
          </p15:clr>
        </p15:guide>
        <p15:guide id="5" pos="192" userDrawn="1">
          <p15:clr>
            <a:srgbClr val="A4A3A4"/>
          </p15:clr>
        </p15:guide>
        <p15:guide id="6" orient="horz" pos="3744" userDrawn="1">
          <p15:clr>
            <a:srgbClr val="A4A3A4"/>
          </p15:clr>
        </p15:guide>
        <p15:guide id="7" pos="7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BC4A7E-B916-B196-2E6C-B49B5AAC86DF}" name="Flores, Jennifer" initials="FJ" userId="S::Jennifer.Flores@fda.gov::58dc9d95-cb70-4a8b-b495-3749ebb12eb8" providerId="AD"/>
  <p188:author id="{EEFE2786-6864-3BAD-5D77-FA297C48A712}" name="Lockeed, Carolyn" initials="LC" userId="S::Carolyn.Lockeed@fda.gov::6ccbb475-461c-4a6c-b08c-f581cc213b39" providerId="AD"/>
  <p188:author id="{2DE9F3B1-7010-F38D-6D16-306A5BC632CF}" name="Coutu, Adam" initials="CA" userId="S::Adam.Coutu@fda.gov::29dbee8a-9121-4a72-b25e-e7968c8f438f" providerId="AD"/>
  <p188:author id="{14E7DAC3-9444-00C5-C49D-9525BB336BEC}" name="Cornwell, Ashley" initials="CA" userId="S::Ashley.Cornwell@fda.gov::88eed701-74a2-45bf-a6f8-d5ce8e0f7f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ggie DuPree" initials="MD" lastIdx="7" clrIdx="0"/>
  <p:cmAuthor id="1" name="VM" initials="V" lastIdx="17" clrIdx="1"/>
  <p:cmAuthor id="2" name="Michael Ziolkowsk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71"/>
    <a:srgbClr val="007DBA"/>
    <a:srgbClr val="685200"/>
    <a:srgbClr val="75787B"/>
    <a:srgbClr val="C7CDD2"/>
    <a:srgbClr val="FFFFFF"/>
    <a:srgbClr val="2D2926"/>
    <a:srgbClr val="CE0037"/>
    <a:srgbClr val="DAAA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49153" autoAdjust="0"/>
    <p:restoredTop sz="92300" autoAdjust="0"/>
  </p:normalViewPr>
  <p:slideViewPr>
    <p:cSldViewPr snapToGrid="0">
      <p:cViewPr varScale="1">
        <p:scale>
          <a:sx n="131" d="100"/>
          <a:sy n="131" d="100"/>
        </p:scale>
        <p:origin x="92" y="712"/>
      </p:cViewPr>
      <p:guideLst>
        <p:guide orient="horz"/>
        <p:guide orient="horz" pos="144"/>
        <p:guide orient="horz" pos="3936"/>
        <p:guide pos="192"/>
        <p:guide orient="horz" pos="3744"/>
        <p:guide pos="7488"/>
      </p:guideLst>
    </p:cSldViewPr>
  </p:slideViewPr>
  <p:outlineViewPr>
    <p:cViewPr>
      <p:scale>
        <a:sx n="33" d="100"/>
        <a:sy n="33" d="100"/>
      </p:scale>
      <p:origin x="0" y="-417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4" d="100"/>
          <a:sy n="74"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A29DDD-272A-3149-AA7D-EE6E2559E888}" type="datetimeFigureOut">
              <a:rPr lang="en-US" smtClean="0"/>
              <a:t>3/4/2025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D350D2-8E18-354D-8EC2-F25E874FFE45}" type="slidenum">
              <a:rPr lang="en-US" smtClean="0"/>
              <a:t>‹#›</a:t>
            </a:fld>
            <a:endParaRPr lang="en-US"/>
          </a:p>
        </p:txBody>
      </p:sp>
    </p:spTree>
    <p:extLst>
      <p:ext uri="{BB962C8B-B14F-4D97-AF65-F5344CB8AC3E}">
        <p14:creationId xmlns:p14="http://schemas.microsoft.com/office/powerpoint/2010/main" val="3308942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E536E-B701-004E-9D01-1D6DF01A4023}" type="datetimeFigureOut">
              <a:rPr lang="en-US" smtClean="0"/>
              <a:t>3/4/2025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B04A4-BDFF-B24F-B5FA-1DB52B50F513}" type="slidenum">
              <a:rPr lang="en-US" smtClean="0"/>
              <a:t>‹#›</a:t>
            </a:fld>
            <a:endParaRPr lang="en-US"/>
          </a:p>
        </p:txBody>
      </p:sp>
    </p:spTree>
    <p:extLst>
      <p:ext uri="{BB962C8B-B14F-4D97-AF65-F5344CB8AC3E}">
        <p14:creationId xmlns:p14="http://schemas.microsoft.com/office/powerpoint/2010/main" val="310993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1</a:t>
            </a:fld>
            <a:endParaRPr lang="en-US"/>
          </a:p>
        </p:txBody>
      </p:sp>
    </p:spTree>
    <p:extLst>
      <p:ext uri="{BB962C8B-B14F-4D97-AF65-F5344CB8AC3E}">
        <p14:creationId xmlns:p14="http://schemas.microsoft.com/office/powerpoint/2010/main" val="400564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https://www.fda.gov/news-events/press-announcements/statement-fda-commissioner-scott-gottlieb-md-forceful-new-actions-focused-retailers-manufacturers</a:t>
            </a:r>
          </a:p>
        </p:txBody>
      </p:sp>
      <p:sp>
        <p:nvSpPr>
          <p:cNvPr id="4" name="Slide Number Placeholder 3"/>
          <p:cNvSpPr>
            <a:spLocks noGrp="1"/>
          </p:cNvSpPr>
          <p:nvPr>
            <p:ph type="sldNum" sz="quarter" idx="10"/>
          </p:nvPr>
        </p:nvSpPr>
        <p:spPr/>
        <p:txBody>
          <a:bodyPr/>
          <a:lstStyle/>
          <a:p>
            <a:fld id="{D39B04A4-BDFF-B24F-B5FA-1DB52B50F513}" type="slidenum">
              <a:rPr lang="en-US" smtClean="0"/>
              <a:t>12</a:t>
            </a:fld>
            <a:endParaRPr lang="en-US"/>
          </a:p>
        </p:txBody>
      </p:sp>
    </p:spTree>
    <p:extLst>
      <p:ext uri="{BB962C8B-B14F-4D97-AF65-F5344CB8AC3E}">
        <p14:creationId xmlns:p14="http://schemas.microsoft.com/office/powerpoint/2010/main" val="54565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This is a basic content slide. To use it, click on it and drag-and-drop it into position in your slide deck. Highlight this text and type over it to input your own text content.</a:t>
            </a:r>
          </a:p>
          <a:p>
            <a:pPr marL="285750" indent="-285750">
              <a:lnSpc>
                <a:spcPct val="100000"/>
              </a:lnSpc>
              <a:buFont typeface="Arial" panose="020B0604020202020204" pitchFamily="34" charset="0"/>
              <a:buChar char="•"/>
            </a:pPr>
            <a:r>
              <a:rPr lang="en-US" sz="1600" dirty="0"/>
              <a:t>The slides that appear below this slide in this slide deck are optional. If you want to use any of them, click on them and drag-and-drop them into the desired position within your slide deck. You can then adapt them to suit your content.</a:t>
            </a:r>
          </a:p>
          <a:p>
            <a:pPr marL="285750" indent="-285750">
              <a:lnSpc>
                <a:spcPct val="100000"/>
              </a:lnSpc>
              <a:buFont typeface="Arial" panose="020B0604020202020204" pitchFamily="34" charset="0"/>
              <a:buChar char="•"/>
            </a:pPr>
            <a:r>
              <a:rPr lang="en-US" sz="1600" dirty="0"/>
              <a:t>If you don’t need this slide or any of these slides, you can delete them. Click on the slide(s) you want to delete and press the “Delete” key on your keyboard (or right-click on the slides and select “Delete”).</a:t>
            </a:r>
          </a:p>
          <a:p>
            <a:pPr marL="285750" indent="-285750">
              <a:lnSpc>
                <a:spcPct val="100000"/>
              </a:lnSpc>
              <a:buFont typeface="Arial" panose="020B0604020202020204" pitchFamily="34" charset="0"/>
              <a:buChar char="•"/>
            </a:pPr>
            <a:r>
              <a:rPr lang="en-US" sz="1600" dirty="0"/>
              <a:t>There are other slide layouts available that offer a variety of ways to display your text and image content. To access them and add them to your slide deck, follow these steps:</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Normal view, on the Home tab, click the New Slide button drop-down arrow.</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Scroll through the drop-down menu of slides and click on the slide you’d like to use.</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That slide will now appear in your left slide deck list, and you can add your content to it.</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Detailed instruction for using all of these slides appears in the User Instructions for CTP PowerPoint Presentations document.</a:t>
            </a:r>
          </a:p>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13</a:t>
            </a:fld>
            <a:endParaRPr lang="en-US"/>
          </a:p>
        </p:txBody>
      </p:sp>
    </p:spTree>
    <p:extLst>
      <p:ext uri="{BB962C8B-B14F-4D97-AF65-F5344CB8AC3E}">
        <p14:creationId xmlns:p14="http://schemas.microsoft.com/office/powerpoint/2010/main" val="315978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This is a basic content slide. To use it, click on it and drag-and-drop it into position in your slide deck. Highlight this text and type over it to input your own text content.</a:t>
            </a:r>
          </a:p>
          <a:p>
            <a:pPr marL="285750" indent="-285750">
              <a:lnSpc>
                <a:spcPct val="100000"/>
              </a:lnSpc>
              <a:buFont typeface="Arial" panose="020B0604020202020204" pitchFamily="34" charset="0"/>
              <a:buChar char="•"/>
            </a:pPr>
            <a:r>
              <a:rPr lang="en-US" sz="1600" dirty="0"/>
              <a:t>The slides that appear below this slide in this slide deck are optional. If you want to use any of them, click on them and drag-and-drop them into the desired position within your slide deck. You can then adapt them to suit your content.</a:t>
            </a:r>
          </a:p>
          <a:p>
            <a:pPr marL="285750" indent="-285750">
              <a:lnSpc>
                <a:spcPct val="100000"/>
              </a:lnSpc>
              <a:buFont typeface="Arial" panose="020B0604020202020204" pitchFamily="34" charset="0"/>
              <a:buChar char="•"/>
            </a:pPr>
            <a:r>
              <a:rPr lang="en-US" sz="1600" dirty="0"/>
              <a:t>If you don’t need this slide or any of these slides, you can delete them. Click on the slide(s) you want to delete and press the “Delete” key on your keyboard (or right-click on the slides and select “Delete”).</a:t>
            </a:r>
          </a:p>
          <a:p>
            <a:pPr marL="285750" indent="-285750">
              <a:lnSpc>
                <a:spcPct val="100000"/>
              </a:lnSpc>
              <a:buFont typeface="Arial" panose="020B0604020202020204" pitchFamily="34" charset="0"/>
              <a:buChar char="•"/>
            </a:pPr>
            <a:r>
              <a:rPr lang="en-US" sz="1600" dirty="0"/>
              <a:t>There are other slide layouts available that offer a variety of ways to display your text and image content. To access them and add them to your slide deck, follow these steps:</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Normal view, on the Home tab, click the New Slide button drop-down arrow.</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Scroll through the drop-down menu of slides and click on the slide you’d like to use.</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That slide will now appear in your left slide deck list, and you can add your content to it.</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Detailed instruction for using all of these slides appears in the User Instructions for CTP PowerPoint Presentations document.</a:t>
            </a:r>
          </a:p>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14</a:t>
            </a:fld>
            <a:endParaRPr lang="en-US"/>
          </a:p>
        </p:txBody>
      </p:sp>
    </p:spTree>
    <p:extLst>
      <p:ext uri="{BB962C8B-B14F-4D97-AF65-F5344CB8AC3E}">
        <p14:creationId xmlns:p14="http://schemas.microsoft.com/office/powerpoint/2010/main" val="296206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15</a:t>
            </a:fld>
            <a:endParaRPr lang="en-US"/>
          </a:p>
        </p:txBody>
      </p:sp>
    </p:spTree>
    <p:extLst>
      <p:ext uri="{BB962C8B-B14F-4D97-AF65-F5344CB8AC3E}">
        <p14:creationId xmlns:p14="http://schemas.microsoft.com/office/powerpoint/2010/main" val="261362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B04A4-BDFF-B24F-B5FA-1DB52B50F513}" type="slidenum">
              <a:rPr lang="en-US" smtClean="0"/>
              <a:t>16</a:t>
            </a:fld>
            <a:endParaRPr lang="en-US"/>
          </a:p>
        </p:txBody>
      </p:sp>
    </p:spTree>
    <p:extLst>
      <p:ext uri="{BB962C8B-B14F-4D97-AF65-F5344CB8AC3E}">
        <p14:creationId xmlns:p14="http://schemas.microsoft.com/office/powerpoint/2010/main" val="299760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This is a basic content slide. To use it, click on it and drag-and-drop it into position in your slide deck. Highlight this text and type over it to input your own text content.</a:t>
            </a:r>
          </a:p>
          <a:p>
            <a:pPr marL="285750" indent="-285750">
              <a:lnSpc>
                <a:spcPct val="100000"/>
              </a:lnSpc>
              <a:buFont typeface="Arial" panose="020B0604020202020204" pitchFamily="34" charset="0"/>
              <a:buChar char="•"/>
            </a:pPr>
            <a:r>
              <a:rPr lang="en-US" sz="1600" dirty="0"/>
              <a:t>The slides that appear below this slide in this slide deck are optional. If you want to use any of them, click on them and drag-and-drop them into the desired position within your slide deck. You can then adapt them to suit your content.</a:t>
            </a:r>
          </a:p>
          <a:p>
            <a:pPr marL="285750" indent="-285750">
              <a:lnSpc>
                <a:spcPct val="100000"/>
              </a:lnSpc>
              <a:buFont typeface="Arial" panose="020B0604020202020204" pitchFamily="34" charset="0"/>
              <a:buChar char="•"/>
            </a:pPr>
            <a:r>
              <a:rPr lang="en-US" sz="1600" dirty="0"/>
              <a:t>If you don’t need this slide or any of these slides, you can delete them. Click on the slide(s) you want to delete and press the “Delete” key on your keyboard (or right-click on the slides and select “Delete”).</a:t>
            </a:r>
          </a:p>
          <a:p>
            <a:pPr marL="285750" indent="-285750">
              <a:lnSpc>
                <a:spcPct val="100000"/>
              </a:lnSpc>
              <a:buFont typeface="Arial" panose="020B0604020202020204" pitchFamily="34" charset="0"/>
              <a:buChar char="•"/>
            </a:pPr>
            <a:r>
              <a:rPr lang="en-US" sz="1600" dirty="0"/>
              <a:t>There are other slide layouts available that offer a variety of ways to display your text and image content. To access them and add them to your slide deck, follow these steps:</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Normal view, on the Home tab, click the New Slide button drop-down arrow.</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Scroll through the drop-down menu of slides and click on the slide you’d like to use.</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That slide will now appear in your left slide deck list, and you can add your content to it.</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Detailed instruction for using all of these slides appears in the User Instructions for CTP PowerPoint Presentations document.</a:t>
            </a:r>
          </a:p>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3</a:t>
            </a:fld>
            <a:endParaRPr lang="en-US"/>
          </a:p>
        </p:txBody>
      </p:sp>
    </p:spTree>
    <p:extLst>
      <p:ext uri="{BB962C8B-B14F-4D97-AF65-F5344CB8AC3E}">
        <p14:creationId xmlns:p14="http://schemas.microsoft.com/office/powerpoint/2010/main" val="202805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This is a basic content slide. To use it, click on it and drag-and-drop it into position in your slide deck. Highlight this text and type over it to input your own text content.</a:t>
            </a:r>
          </a:p>
          <a:p>
            <a:pPr marL="285750" indent="-285750">
              <a:lnSpc>
                <a:spcPct val="100000"/>
              </a:lnSpc>
              <a:buFont typeface="Arial" panose="020B0604020202020204" pitchFamily="34" charset="0"/>
              <a:buChar char="•"/>
            </a:pPr>
            <a:r>
              <a:rPr lang="en-US" sz="1600" dirty="0"/>
              <a:t>The slides that appear below this slide in this slide deck are optional. If you want to use any of them, click on them and drag-and-drop them into the desired position within your slide deck. You can then adapt them to suit your content.</a:t>
            </a:r>
          </a:p>
          <a:p>
            <a:pPr marL="285750" indent="-285750">
              <a:lnSpc>
                <a:spcPct val="100000"/>
              </a:lnSpc>
              <a:buFont typeface="Arial" panose="020B0604020202020204" pitchFamily="34" charset="0"/>
              <a:buChar char="•"/>
            </a:pPr>
            <a:r>
              <a:rPr lang="en-US" sz="1600" dirty="0"/>
              <a:t>If you don’t need this slide or any of these slides, you can delete them. Click on the slide(s) you want to delete and press the “Delete” key on your keyboard (or right-click on the slides and select “Delete”).</a:t>
            </a:r>
          </a:p>
          <a:p>
            <a:pPr marL="285750" indent="-285750">
              <a:lnSpc>
                <a:spcPct val="100000"/>
              </a:lnSpc>
              <a:buFont typeface="Arial" panose="020B0604020202020204" pitchFamily="34" charset="0"/>
              <a:buChar char="•"/>
            </a:pPr>
            <a:r>
              <a:rPr lang="en-US" sz="1600" dirty="0"/>
              <a:t>There are other slide layouts available that offer a variety of ways to display your text and image content. To access them and add them to your slide deck, follow these steps:</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Normal view, on the Home tab, click the New Slide button drop-down arrow.</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Scroll through the drop-down menu of slides and click on the slide you’d like to use.</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That slide will now appear in your left slide deck list, and you can add your content to it.</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Detailed instruction for using all of these slides appears in the User Instructions for CTP PowerPoint Presentations document.</a:t>
            </a:r>
          </a:p>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5</a:t>
            </a:fld>
            <a:endParaRPr lang="en-US"/>
          </a:p>
        </p:txBody>
      </p:sp>
    </p:spTree>
    <p:extLst>
      <p:ext uri="{BB962C8B-B14F-4D97-AF65-F5344CB8AC3E}">
        <p14:creationId xmlns:p14="http://schemas.microsoft.com/office/powerpoint/2010/main" val="230952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This is a basic content slide. To use it, click on it and drag-and-drop it into position in your slide deck. Highlight this text and type over it to input your own text content.</a:t>
            </a:r>
          </a:p>
          <a:p>
            <a:pPr marL="285750" indent="-285750">
              <a:lnSpc>
                <a:spcPct val="100000"/>
              </a:lnSpc>
              <a:buFont typeface="Arial" panose="020B0604020202020204" pitchFamily="34" charset="0"/>
              <a:buChar char="•"/>
            </a:pPr>
            <a:r>
              <a:rPr lang="en-US" sz="1600" dirty="0"/>
              <a:t>The slides that appear below this slide in this slide deck are optional. If you want to use any of them, click on them and drag-and-drop them into the desired position within your slide deck. You can then adapt them to suit your content.</a:t>
            </a:r>
          </a:p>
          <a:p>
            <a:pPr marL="285750" indent="-285750">
              <a:lnSpc>
                <a:spcPct val="100000"/>
              </a:lnSpc>
              <a:buFont typeface="Arial" panose="020B0604020202020204" pitchFamily="34" charset="0"/>
              <a:buChar char="•"/>
            </a:pPr>
            <a:r>
              <a:rPr lang="en-US" sz="1600" dirty="0"/>
              <a:t>If you don’t need this slide or any of these slides, you can delete them. Click on the slide(s) you want to delete and press the “Delete” key on your keyboard (or right-click on the slides and select “Delete”).</a:t>
            </a:r>
          </a:p>
          <a:p>
            <a:pPr marL="285750" indent="-285750">
              <a:lnSpc>
                <a:spcPct val="100000"/>
              </a:lnSpc>
              <a:buFont typeface="Arial" panose="020B0604020202020204" pitchFamily="34" charset="0"/>
              <a:buChar char="•"/>
            </a:pPr>
            <a:r>
              <a:rPr lang="en-US" sz="1600" dirty="0"/>
              <a:t>There are other slide layouts available that offer a variety of ways to display your text and image content. To access them and add them to your slide deck, follow these steps:</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Normal view, on the Home tab, click the New Slide button drop-down arrow.</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Scroll through the drop-down menu of slides and click on the slide you’d like to use.</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That slide will now appear in your left slide deck list, and you can add your content to it.</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Detailed instruction for using all of these slides appears in the User Instructions for CTP PowerPoint Presentations document.</a:t>
            </a:r>
          </a:p>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6</a:t>
            </a:fld>
            <a:endParaRPr lang="en-US"/>
          </a:p>
        </p:txBody>
      </p:sp>
    </p:spTree>
    <p:extLst>
      <p:ext uri="{BB962C8B-B14F-4D97-AF65-F5344CB8AC3E}">
        <p14:creationId xmlns:p14="http://schemas.microsoft.com/office/powerpoint/2010/main" val="239397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This is a basic content slide. To use it, click on it and drag-and-drop it into position in your slide deck. Highlight this text and type over it to input your own text content.</a:t>
            </a:r>
          </a:p>
          <a:p>
            <a:pPr marL="285750" indent="-285750">
              <a:lnSpc>
                <a:spcPct val="100000"/>
              </a:lnSpc>
              <a:buFont typeface="Arial" panose="020B0604020202020204" pitchFamily="34" charset="0"/>
              <a:buChar char="•"/>
            </a:pPr>
            <a:r>
              <a:rPr lang="en-US" sz="1600" dirty="0"/>
              <a:t>The slides that appear below this slide in this slide deck are optional. If you want to use any of them, click on them and drag-and-drop them into the desired position within your slide deck. You can then adapt them to suit your content.</a:t>
            </a:r>
          </a:p>
          <a:p>
            <a:pPr marL="285750" indent="-285750">
              <a:lnSpc>
                <a:spcPct val="100000"/>
              </a:lnSpc>
              <a:buFont typeface="Arial" panose="020B0604020202020204" pitchFamily="34" charset="0"/>
              <a:buChar char="•"/>
            </a:pPr>
            <a:r>
              <a:rPr lang="en-US" sz="1600" dirty="0"/>
              <a:t>If you don’t need this slide or any of these slides, you can delete them. Click on the slide(s) you want to delete and press the “Delete” key on your keyboard (or right-click on the slides and select “Delete”).</a:t>
            </a:r>
          </a:p>
          <a:p>
            <a:pPr marL="285750" indent="-285750">
              <a:lnSpc>
                <a:spcPct val="100000"/>
              </a:lnSpc>
              <a:buFont typeface="Arial" panose="020B0604020202020204" pitchFamily="34" charset="0"/>
              <a:buChar char="•"/>
            </a:pPr>
            <a:r>
              <a:rPr lang="en-US" sz="1600" dirty="0"/>
              <a:t>There are other slide layouts available that offer a variety of ways to display your text and image content. To access them and add them to your slide deck, follow these steps:</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Normal view, on the Home tab, click the New Slide button drop-down arrow.</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Scroll through the drop-down menu of slides and click on the slide you’d like to use.</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That slide will now appear in your left slide deck list, and you can add your content to it.</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Detailed instruction for using all of these slides appears in the User Instructions for CTP PowerPoint Presentations document.</a:t>
            </a:r>
          </a:p>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7</a:t>
            </a:fld>
            <a:endParaRPr lang="en-US"/>
          </a:p>
        </p:txBody>
      </p:sp>
    </p:spTree>
    <p:extLst>
      <p:ext uri="{BB962C8B-B14F-4D97-AF65-F5344CB8AC3E}">
        <p14:creationId xmlns:p14="http://schemas.microsoft.com/office/powerpoint/2010/main" val="99295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Removed retailer definition. </a:t>
            </a:r>
          </a:p>
          <a:p>
            <a:pPr marL="571500" lvl="3">
              <a:buFont typeface="Arial" charset="0"/>
              <a:buChar char="•"/>
            </a:pPr>
            <a:r>
              <a:rPr lang="en-US" sz="2000" dirty="0">
                <a:latin typeface="Arial" charset="0"/>
                <a:cs typeface="Arial" charset="0"/>
              </a:rPr>
              <a:t>A ‘retailer’ under the Tobacco Control Act is any person, government, or entity who:</a:t>
            </a:r>
          </a:p>
          <a:p>
            <a:pPr marL="1022350" lvl="7" indent="-169863">
              <a:buFont typeface="Arial" charset="0"/>
              <a:buChar char="•"/>
            </a:pPr>
            <a:r>
              <a:rPr lang="en-US" sz="2200" dirty="0">
                <a:latin typeface="Arial" charset="0"/>
                <a:cs typeface="Arial" charset="0"/>
              </a:rPr>
              <a:t>sells tobacco products to individuals for personal consumption or </a:t>
            </a:r>
          </a:p>
          <a:p>
            <a:pPr marL="1022350" lvl="7" indent="-169863">
              <a:buFont typeface="Arial" charset="0"/>
              <a:buChar char="•"/>
            </a:pPr>
            <a:r>
              <a:rPr lang="en-US" sz="2200" dirty="0">
                <a:latin typeface="Arial" charset="0"/>
                <a:cs typeface="Arial" charset="0"/>
              </a:rPr>
              <a:t>operates a facility where vending machines and self-service displays of tobacco products are permitted. </a:t>
            </a:r>
          </a:p>
          <a:p>
            <a:pPr marL="285750" indent="-285750">
              <a:lnSpc>
                <a:spcPct val="100000"/>
              </a:lnSpc>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8</a:t>
            </a:fld>
            <a:endParaRPr lang="en-US"/>
          </a:p>
        </p:txBody>
      </p:sp>
    </p:spTree>
    <p:extLst>
      <p:ext uri="{BB962C8B-B14F-4D97-AF65-F5344CB8AC3E}">
        <p14:creationId xmlns:p14="http://schemas.microsoft.com/office/powerpoint/2010/main" val="324441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This is a basic content slide. To use it, click on it and drag-and-drop it into position in your slide deck. Highlight this text and type over it to input your own text content.</a:t>
            </a:r>
          </a:p>
          <a:p>
            <a:pPr marL="285750" indent="-285750">
              <a:lnSpc>
                <a:spcPct val="100000"/>
              </a:lnSpc>
              <a:buFont typeface="Arial" panose="020B0604020202020204" pitchFamily="34" charset="0"/>
              <a:buChar char="•"/>
            </a:pPr>
            <a:r>
              <a:rPr lang="en-US" sz="1600" dirty="0"/>
              <a:t>The slides that appear below this slide in this slide deck are optional. If you want to use any of them, click on them and drag-and-drop them into the desired position within your slide deck. You can then adapt them to suit your content.</a:t>
            </a:r>
          </a:p>
          <a:p>
            <a:pPr marL="285750" indent="-285750">
              <a:lnSpc>
                <a:spcPct val="100000"/>
              </a:lnSpc>
              <a:buFont typeface="Arial" panose="020B0604020202020204" pitchFamily="34" charset="0"/>
              <a:buChar char="•"/>
            </a:pPr>
            <a:r>
              <a:rPr lang="en-US" sz="1600" dirty="0"/>
              <a:t>If you don’t need this slide or any of these slides, you can delete them. Click on the slide(s) you want to delete and press the “Delete” key on your keyboard (or right-click on the slides and select “Delete”).</a:t>
            </a:r>
          </a:p>
          <a:p>
            <a:pPr marL="285750" indent="-285750">
              <a:lnSpc>
                <a:spcPct val="100000"/>
              </a:lnSpc>
              <a:buFont typeface="Arial" panose="020B0604020202020204" pitchFamily="34" charset="0"/>
              <a:buChar char="•"/>
            </a:pPr>
            <a:r>
              <a:rPr lang="en-US" sz="1600" dirty="0"/>
              <a:t>There are other slide layouts available that offer a variety of ways to display your text and image content. To access them and add them to your slide deck, follow these steps:</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Normal view, on the Home tab, click the New Slide button drop-down arrow.</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Scroll through the drop-down menu of slides and click on the slide you’d like to use.</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That slide will now appear in your left slide deck list, and you can add your content to it.</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Detailed instruction for using all of these slides appears in the User Instructions for CTP PowerPoint Presentations document.</a:t>
            </a:r>
          </a:p>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9</a:t>
            </a:fld>
            <a:endParaRPr lang="en-US"/>
          </a:p>
        </p:txBody>
      </p:sp>
    </p:spTree>
    <p:extLst>
      <p:ext uri="{BB962C8B-B14F-4D97-AF65-F5344CB8AC3E}">
        <p14:creationId xmlns:p14="http://schemas.microsoft.com/office/powerpoint/2010/main" val="246965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This is a basic content slide. To use it, click on it and drag-and-drop it into position in your slide deck. Highlight this text and type over it to input your own text content.</a:t>
            </a:r>
          </a:p>
          <a:p>
            <a:pPr marL="285750" indent="-285750">
              <a:lnSpc>
                <a:spcPct val="100000"/>
              </a:lnSpc>
              <a:buFont typeface="Arial" panose="020B0604020202020204" pitchFamily="34" charset="0"/>
              <a:buChar char="•"/>
            </a:pPr>
            <a:r>
              <a:rPr lang="en-US" sz="1600" dirty="0"/>
              <a:t>The slides that appear below this slide in this slide deck are optional. If you want to use any of them, click on them and drag-and-drop them into the desired position within your slide deck. You can then adapt them to suit your content.</a:t>
            </a:r>
          </a:p>
          <a:p>
            <a:pPr marL="285750" indent="-285750">
              <a:lnSpc>
                <a:spcPct val="100000"/>
              </a:lnSpc>
              <a:buFont typeface="Arial" panose="020B0604020202020204" pitchFamily="34" charset="0"/>
              <a:buChar char="•"/>
            </a:pPr>
            <a:r>
              <a:rPr lang="en-US" sz="1600" dirty="0"/>
              <a:t>If you don’t need this slide or any of these slides, you can delete them. Click on the slide(s) you want to delete and press the “Delete” key on your keyboard (or right-click on the slides and select “Delete”).</a:t>
            </a:r>
          </a:p>
          <a:p>
            <a:pPr marL="285750" indent="-285750">
              <a:lnSpc>
                <a:spcPct val="100000"/>
              </a:lnSpc>
              <a:buFont typeface="Arial" panose="020B0604020202020204" pitchFamily="34" charset="0"/>
              <a:buChar char="•"/>
            </a:pPr>
            <a:r>
              <a:rPr lang="en-US" sz="1600" dirty="0"/>
              <a:t>There are other slide layouts available that offer a variety of ways to display your text and image content. To access them and add them to your slide deck, follow these steps:</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Normal view, on the Home tab, click the New Slide button drop-down arrow.</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Scroll through the drop-down menu of slides and click on the slide you’d like to use.</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That slide will now appear in your left slide deck list, and you can add your content to it.</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Detailed instruction for using all of these slides appears in the User Instructions for CTP PowerPoint Presentations document.</a:t>
            </a:r>
          </a:p>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10</a:t>
            </a:fld>
            <a:endParaRPr lang="en-US"/>
          </a:p>
        </p:txBody>
      </p:sp>
    </p:spTree>
    <p:extLst>
      <p:ext uri="{BB962C8B-B14F-4D97-AF65-F5344CB8AC3E}">
        <p14:creationId xmlns:p14="http://schemas.microsoft.com/office/powerpoint/2010/main" val="184803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600" dirty="0"/>
              <a:t>This is a basic content slide. To use it, click on it and drag-and-drop it into position in your slide deck. Highlight this text and type over it to input your own text content.</a:t>
            </a:r>
          </a:p>
          <a:p>
            <a:pPr marL="285750" indent="-285750">
              <a:lnSpc>
                <a:spcPct val="100000"/>
              </a:lnSpc>
              <a:buFont typeface="Arial" panose="020B0604020202020204" pitchFamily="34" charset="0"/>
              <a:buChar char="•"/>
            </a:pPr>
            <a:r>
              <a:rPr lang="en-US" sz="1600" dirty="0"/>
              <a:t>The slides that appear below this slide in this slide deck are optional. If you want to use any of them, click on them and drag-and-drop them into the desired position within your slide deck. You can then adapt them to suit your content.</a:t>
            </a:r>
          </a:p>
          <a:p>
            <a:pPr marL="285750" indent="-285750">
              <a:lnSpc>
                <a:spcPct val="100000"/>
              </a:lnSpc>
              <a:buFont typeface="Arial" panose="020B0604020202020204" pitchFamily="34" charset="0"/>
              <a:buChar char="•"/>
            </a:pPr>
            <a:r>
              <a:rPr lang="en-US" sz="1600" dirty="0"/>
              <a:t>If you don’t need this slide or any of these slides, you can delete them. Click on the slide(s) you want to delete and press the “Delete” key on your keyboard (or right-click on the slides and select “Delete”).</a:t>
            </a:r>
          </a:p>
          <a:p>
            <a:pPr marL="285750" indent="-285750">
              <a:lnSpc>
                <a:spcPct val="100000"/>
              </a:lnSpc>
              <a:buFont typeface="Arial" panose="020B0604020202020204" pitchFamily="34" charset="0"/>
              <a:buChar char="•"/>
            </a:pPr>
            <a:r>
              <a:rPr lang="en-US" sz="1600" dirty="0"/>
              <a:t>There are other slide layouts available that offer a variety of ways to display your text and image content. To access them and add them to your slide deck, follow these steps:</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Normal view, on the Home tab, click the New Slide button drop-down arrow.</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Scroll through the drop-down menu of slides and click on the slide you’d like to use.</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That slide will now appear in your left slide deck list, and you can add your content to it.</a:t>
            </a:r>
          </a:p>
          <a:p>
            <a:pPr marL="742950" lvl="1" indent="-285750">
              <a:lnSpc>
                <a:spcPct val="100000"/>
              </a:lnSpc>
              <a:buFont typeface="Arial" panose="020B0604020202020204" pitchFamily="34" charset="0"/>
              <a:buChar char="•"/>
            </a:pPr>
            <a:r>
              <a:rPr lang="en-US" sz="1600" dirty="0">
                <a:latin typeface="Arial" charset="0"/>
                <a:ea typeface="Arial" charset="0"/>
                <a:cs typeface="Arial" charset="0"/>
              </a:rPr>
              <a:t>Detailed instruction for using all of these slides appears in the User Instructions for CTP PowerPoint Presentations document.</a:t>
            </a:r>
          </a:p>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11</a:t>
            </a:fld>
            <a:endParaRPr lang="en-US"/>
          </a:p>
        </p:txBody>
      </p:sp>
    </p:spTree>
    <p:extLst>
      <p:ext uri="{BB962C8B-B14F-4D97-AF65-F5344CB8AC3E}">
        <p14:creationId xmlns:p14="http://schemas.microsoft.com/office/powerpoint/2010/main" val="270154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2044850"/>
            <a:ext cx="12192000" cy="341504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678150"/>
            <a:ext cx="5710767" cy="1206085"/>
          </a:xfrm>
          <a:noFill/>
        </p:spPr>
        <p:txBody>
          <a:bodyPr lIns="182880" tIns="182880" rIns="18288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281631" y="4998032"/>
            <a:ext cx="3827559"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4" name="TextBox 3"/>
          <p:cNvSpPr txBox="1"/>
          <p:nvPr userDrawn="1"/>
        </p:nvSpPr>
        <p:spPr>
          <a:xfrm>
            <a:off x="3944471" y="6596605"/>
            <a:ext cx="8150044"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information is not a formal dissemination of information by the FDA and does not represent Agency position or policy.</a:t>
            </a:r>
            <a:endParaRPr lang="en-US" sz="800" b="0" i="1" dirty="0">
              <a:solidFill>
                <a:schemeClr val="bg1"/>
              </a:solidFill>
              <a:latin typeface="Arial" charset="0"/>
              <a:ea typeface="Arial" charset="0"/>
              <a:cs typeface="Arial" charset="0"/>
            </a:endParaRPr>
          </a:p>
        </p:txBody>
      </p:sp>
      <p:sp>
        <p:nvSpPr>
          <p:cNvPr id="9" name="TextBox 8"/>
          <p:cNvSpPr txBox="1"/>
          <p:nvPr userDrawn="1"/>
        </p:nvSpPr>
        <p:spPr>
          <a:xfrm>
            <a:off x="584774" y="5259132"/>
            <a:ext cx="8616181"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pic>
        <p:nvPicPr>
          <p:cNvPr id="13" name="Picture 12" descr="U.S. Food and Drug Administration logo">
            <a:extLst>
              <a:ext uri="{FF2B5EF4-FFF2-40B4-BE49-F238E27FC236}">
                <a16:creationId xmlns:a16="http://schemas.microsoft.com/office/drawing/2014/main" id="{F20A45B4-1575-4778-955E-DC13D8AD36C9}"/>
              </a:ext>
            </a:extLst>
          </p:cNvPr>
          <p:cNvPicPr>
            <a:picLocks noChangeAspect="1"/>
          </p:cNvPicPr>
          <p:nvPr userDrawn="1"/>
        </p:nvPicPr>
        <p:blipFill>
          <a:blip r:embed="rId3"/>
          <a:stretch>
            <a:fillRect/>
          </a:stretch>
        </p:blipFill>
        <p:spPr>
          <a:xfrm>
            <a:off x="11070292" y="228600"/>
            <a:ext cx="826848" cy="992218"/>
          </a:xfrm>
          <a:prstGeom prst="rect">
            <a:avLst/>
          </a:prstGeom>
        </p:spPr>
      </p:pic>
      <p:sp>
        <p:nvSpPr>
          <p:cNvPr id="3" name="Title 2">
            <a:extLst>
              <a:ext uri="{FF2B5EF4-FFF2-40B4-BE49-F238E27FC236}">
                <a16:creationId xmlns:a16="http://schemas.microsoft.com/office/drawing/2014/main" id="{112E4AE6-DF3E-47E9-8640-620C51673FE7}"/>
              </a:ext>
            </a:extLst>
          </p:cNvPr>
          <p:cNvSpPr>
            <a:spLocks noGrp="1"/>
          </p:cNvSpPr>
          <p:nvPr>
            <p:ph type="title" hasCustomPrompt="1"/>
          </p:nvPr>
        </p:nvSpPr>
        <p:spPr>
          <a:xfrm>
            <a:off x="304801" y="2046926"/>
            <a:ext cx="11591633" cy="1631224"/>
          </a:xfrm>
          <a:noFill/>
        </p:spPr>
        <p:txBody>
          <a:bodyPr vert="horz" lIns="274320" tIns="182880" rIns="914400" bIns="274320" rtlCol="0">
            <a:normAutofit/>
          </a:bodyPr>
          <a:lstStyle>
            <a:lvl1pPr>
              <a:defRPr lang="en-US" spc="0"/>
            </a:lvl1pPr>
          </a:lstStyle>
          <a:p>
            <a:pPr lvl="0"/>
            <a:r>
              <a:rPr lang="en-US" dirty="0"/>
              <a:t>Title SLIDE: Click here to add presentation title.</a:t>
            </a:r>
          </a:p>
        </p:txBody>
      </p:sp>
      <p:sp>
        <p:nvSpPr>
          <p:cNvPr id="16" name="Text Placeholder 15">
            <a:extLst>
              <a:ext uri="{FF2B5EF4-FFF2-40B4-BE49-F238E27FC236}">
                <a16:creationId xmlns:a16="http://schemas.microsoft.com/office/drawing/2014/main" id="{C936B451-EBA9-4941-8853-7B35BD300326}"/>
              </a:ext>
            </a:extLst>
          </p:cNvPr>
          <p:cNvSpPr>
            <a:spLocks noGrp="1"/>
          </p:cNvSpPr>
          <p:nvPr>
            <p:ph type="body" sz="quarter" idx="13" hasCustomPrompt="1"/>
          </p:nvPr>
        </p:nvSpPr>
        <p:spPr>
          <a:xfrm>
            <a:off x="394010" y="4907394"/>
            <a:ext cx="2173826" cy="313521"/>
          </a:xfrm>
        </p:spPr>
        <p:txBody>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200">
                <a:solidFill>
                  <a:schemeClr val="bg1"/>
                </a:solidFill>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marL="0" marR="0" lvl="0" indent="0" algn="l" defTabSz="457200" rtl="0" eaLnBrk="1" fontAlgn="auto" latinLnBrk="0" hangingPunct="1">
              <a:lnSpc>
                <a:spcPts val="2600"/>
              </a:lnSpc>
              <a:spcBef>
                <a:spcPts val="0"/>
              </a:spcBef>
              <a:spcAft>
                <a:spcPts val="600"/>
              </a:spcAft>
              <a:buClr>
                <a:schemeClr val="accent4"/>
              </a:buClr>
              <a:buSzTx/>
              <a:buFont typeface="+mj-lt"/>
              <a:buNone/>
              <a:tabLst/>
              <a:defRPr/>
            </a:pPr>
            <a:r>
              <a:rPr lang="en-US" sz="1200" b="0" i="0" dirty="0">
                <a:solidFill>
                  <a:schemeClr val="bg1"/>
                </a:solidFill>
                <a:latin typeface="Arial" charset="0"/>
                <a:ea typeface="Arial" charset="0"/>
                <a:cs typeface="Arial" charset="0"/>
              </a:rPr>
              <a:t>Month XX,</a:t>
            </a:r>
            <a:r>
              <a:rPr lang="en-US" sz="1200" b="0" i="0" baseline="0" dirty="0">
                <a:solidFill>
                  <a:schemeClr val="bg1"/>
                </a:solidFill>
                <a:latin typeface="Arial" charset="0"/>
                <a:ea typeface="Arial" charset="0"/>
                <a:cs typeface="Arial" charset="0"/>
              </a:rPr>
              <a:t> XXXX</a:t>
            </a:r>
            <a:endParaRPr lang="en-US" sz="1200" b="0" i="0" dirty="0">
              <a:solidFill>
                <a:schemeClr val="bg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47536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vel2_Divider Slide w Image">
    <p:bg>
      <p:bgPr>
        <a:blipFill dpi="0" rotWithShape="1">
          <a:blip r:embed="rId2">
            <a:lum/>
          </a:blip>
          <a:srcRect/>
          <a:stretch>
            <a:fillRect t="-14000" b="-5000"/>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sp>
        <p:nvSpPr>
          <p:cNvPr id="9" name="Rectangle 8"/>
          <p:cNvSpPr/>
          <p:nvPr userDrawn="1"/>
        </p:nvSpPr>
        <p:spPr>
          <a:xfrm>
            <a:off x="350305" y="4056988"/>
            <a:ext cx="7693152" cy="1885784"/>
          </a:xfrm>
          <a:prstGeom prst="rect">
            <a:avLst/>
          </a:prstGeom>
          <a:solidFill>
            <a:srgbClr val="C7CD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19"/>
          <p:cNvSpPr>
            <a:spLocks noGrp="1"/>
          </p:cNvSpPr>
          <p:nvPr>
            <p:ph type="body" sz="quarter" idx="12" hasCustomPrompt="1"/>
          </p:nvPr>
        </p:nvSpPr>
        <p:spPr>
          <a:xfrm>
            <a:off x="350307" y="4056989"/>
            <a:ext cx="7693152" cy="1885784"/>
          </a:xfrm>
          <a:noFill/>
        </p:spPr>
        <p:txBody>
          <a:bodyPr lIns="274320" tIns="274320" rIns="914400" bIns="274320">
            <a:normAutofit/>
          </a:bodyPr>
          <a:lstStyle>
            <a:lvl1pPr marL="0" marR="0" indent="0" algn="l" defTabSz="457200" rtl="0" eaLnBrk="1" fontAlgn="auto" latinLnBrk="0" hangingPunct="1">
              <a:lnSpc>
                <a:spcPts val="2200"/>
              </a:lnSpc>
              <a:spcBef>
                <a:spcPts val="0"/>
              </a:spcBef>
              <a:spcAft>
                <a:spcPts val="600"/>
              </a:spcAft>
              <a:buClr>
                <a:schemeClr val="accent4"/>
              </a:buClr>
              <a:buSzTx/>
              <a:buFont typeface="+mj-lt"/>
              <a:buNone/>
              <a:tabLst/>
              <a:defRPr sz="1800" b="0" cap="none" spc="0" baseline="0">
                <a:solidFill>
                  <a:srgbClr val="001871"/>
                </a:solidFill>
              </a:defRPr>
            </a:lvl1pPr>
            <a:lvl2pPr marL="457200" indent="0">
              <a:buNone/>
              <a:defRPr b="1"/>
            </a:lvl2pPr>
            <a:lvl3pPr marL="914400" indent="0">
              <a:buNone/>
              <a:defRPr b="1"/>
            </a:lvl3pPr>
            <a:lvl4pPr marL="1371600" indent="0">
              <a:buNone/>
              <a:defRPr b="1"/>
            </a:lvl4pPr>
            <a:lvl5pPr marL="1828800" indent="0">
              <a:buNone/>
              <a:defRPr b="1"/>
            </a:lvl5pPr>
          </a:lstStyle>
          <a:p>
            <a:pPr marL="0" marR="0" lvl="0" indent="0" algn="l" defTabSz="457200" rtl="0" eaLnBrk="1" fontAlgn="auto" latinLnBrk="0" hangingPunct="1">
              <a:lnSpc>
                <a:spcPts val="2200"/>
              </a:lnSpc>
              <a:spcBef>
                <a:spcPts val="0"/>
              </a:spcBef>
              <a:spcAft>
                <a:spcPts val="600"/>
              </a:spcAft>
              <a:buClr>
                <a:schemeClr val="accent4"/>
              </a:buClr>
              <a:buSzTx/>
              <a:buFont typeface="+mj-lt"/>
              <a:buNone/>
              <a:tabLst/>
              <a:defRPr/>
            </a:pPr>
            <a:r>
              <a:rPr lang="en-US" dirty="0"/>
              <a:t>Click here to add second level divider text</a:t>
            </a:r>
          </a:p>
        </p:txBody>
      </p:sp>
      <p:sp>
        <p:nvSpPr>
          <p:cNvPr id="13"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pic>
        <p:nvPicPr>
          <p:cNvPr id="11" name="Picture 10" descr="U.S. Food and Drug Administration (FDA) logo."/>
          <p:cNvPicPr>
            <a:picLocks noChangeAspect="1"/>
          </p:cNvPicPr>
          <p:nvPr userDrawn="1"/>
        </p:nvPicPr>
        <p:blipFill>
          <a:blip r:embed="rId3"/>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50ABBD45-1F3D-43AF-BB51-19F088201291}"/>
              </a:ext>
            </a:extLst>
          </p:cNvPr>
          <p:cNvSpPr>
            <a:spLocks noGrp="1"/>
          </p:cNvSpPr>
          <p:nvPr>
            <p:ph type="title" hasCustomPrompt="1"/>
          </p:nvPr>
        </p:nvSpPr>
        <p:spPr>
          <a:xfrm>
            <a:off x="350305" y="2587752"/>
            <a:ext cx="10658476" cy="1481327"/>
          </a:xfrm>
          <a:noFill/>
        </p:spPr>
        <p:txBody>
          <a:bodyPr vert="horz" lIns="274320" tIns="0" rIns="914400" bIns="0" rtlCol="0">
            <a:normAutofit/>
          </a:bodyPr>
          <a:lstStyle>
            <a:lvl1pPr>
              <a:defRPr lang="en-US" spc="0" dirty="0"/>
            </a:lvl1pPr>
          </a:lstStyle>
          <a:p>
            <a:pPr marL="0" lvl="0" indent="0">
              <a:spcBef>
                <a:spcPts val="0"/>
              </a:spcBef>
              <a:spcAft>
                <a:spcPts val="600"/>
              </a:spcAft>
              <a:buClr>
                <a:schemeClr val="accent4"/>
              </a:buClr>
              <a:buFont typeface="+mj-lt"/>
            </a:pPr>
            <a:r>
              <a:rPr lang="en-US" dirty="0"/>
              <a:t>Click here to add DIVIDER TEXT</a:t>
            </a:r>
          </a:p>
        </p:txBody>
      </p:sp>
    </p:spTree>
    <p:extLst>
      <p:ext uri="{BB962C8B-B14F-4D97-AF65-F5344CB8AC3E}">
        <p14:creationId xmlns:p14="http://schemas.microsoft.com/office/powerpoint/2010/main" val="197130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 text blue bar white background">
    <p:spTree>
      <p:nvGrpSpPr>
        <p:cNvPr id="1" name=""/>
        <p:cNvGrpSpPr/>
        <p:nvPr/>
      </p:nvGrpSpPr>
      <p:grpSpPr>
        <a:xfrm>
          <a:off x="0" y="0"/>
          <a:ext cx="0" cy="0"/>
          <a:chOff x="0" y="0"/>
          <a:chExt cx="0" cy="0"/>
        </a:xfrm>
      </p:grpSpPr>
      <p:sp>
        <p:nvSpPr>
          <p:cNvPr id="7" name="Text Placeholder 3"/>
          <p:cNvSpPr>
            <a:spLocks noGrp="1"/>
          </p:cNvSpPr>
          <p:nvPr>
            <p:ph type="body" sz="quarter" idx="18" hasCustomPrompt="1"/>
          </p:nvPr>
        </p:nvSpPr>
        <p:spPr>
          <a:xfrm>
            <a:off x="304800" y="1294544"/>
            <a:ext cx="11582400" cy="4948077"/>
          </a:xfrm>
          <a:prstGeom prst="rect">
            <a:avLst/>
          </a:prstGeom>
          <a:noFill/>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342900" indent="-342900">
              <a:buClr>
                <a:srgbClr val="007DBA"/>
              </a:buClr>
              <a:buFont typeface="Arial" charset="0"/>
              <a:buChar char="•"/>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4572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1031875"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custDataLst>
      <p:tags r:id="rId1"/>
    </p:custDataLst>
    <p:extLst>
      <p:ext uri="{BB962C8B-B14F-4D97-AF65-F5344CB8AC3E}">
        <p14:creationId xmlns:p14="http://schemas.microsoft.com/office/powerpoint/2010/main" val="77909545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 text blue bar blue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5400"/>
            <a:ext cx="11582400" cy="4947222"/>
          </a:xfrm>
          <a:prstGeom prst="rect">
            <a:avLst/>
          </a:prstGeom>
          <a:solidFill>
            <a:srgbClr val="007DBA"/>
          </a:solidFill>
        </p:spPr>
        <p:txBody>
          <a:bodyPr lIns="182880" tIns="274320" rIns="0"/>
          <a:lstStyle>
            <a:lvl1pPr>
              <a:buClr>
                <a:schemeClr val="bg1"/>
              </a:buClr>
              <a:defRPr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bg1"/>
              </a:buClr>
              <a:buNone/>
              <a:defRPr sz="22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228600" indent="-228600">
              <a:buClr>
                <a:schemeClr val="bg1"/>
              </a:buClr>
              <a:buFont typeface="Arial" charset="0"/>
              <a:buChar char="•"/>
              <a:defRPr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marL="457200" indent="-228600">
              <a:buClr>
                <a:schemeClr val="bg1"/>
              </a:buClr>
              <a:buFont typeface="Arial" panose="020B0604020202020204" pitchFamily="34" charset="0"/>
              <a:buChar char="–"/>
              <a:defRPr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chemeClr val="bg1"/>
              </a:buClr>
              <a:buFont typeface="Wingdings" charset="2"/>
              <a:buChar char="§"/>
              <a:defRPr sz="1800" b="0" i="0" baseline="0">
                <a:solidFill>
                  <a:schemeClr val="bg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latin typeface="Arial" panose="020B0604020202020204" pitchFamily="34" charset="0"/>
                <a:ea typeface="Arial" panose="020B0604020202020204" pitchFamily="34" charset="0"/>
                <a:cs typeface="Arial" panose="020B0604020202020204" pitchFamily="34" charset="0"/>
              </a:defRPr>
            </a:lvl7pPr>
          </a:lstStyle>
          <a:p>
            <a:pPr lvl="2"/>
            <a:r>
              <a:rPr lang="en-US" dirty="0"/>
              <a:t> First level</a:t>
            </a:r>
          </a:p>
          <a:p>
            <a:pPr lvl="3"/>
            <a:r>
              <a:rPr lang="en-US" dirty="0"/>
              <a:t>  Second level</a:t>
            </a:r>
          </a:p>
          <a:p>
            <a:pPr lvl="4"/>
            <a:r>
              <a:rPr lang="en-US" dirty="0"/>
              <a:t>  Third level</a:t>
            </a:r>
          </a:p>
          <a:p>
            <a:pPr lvl="6"/>
            <a:br>
              <a:rPr lang="en-US" dirty="0"/>
            </a:br>
            <a:r>
              <a:rPr lang="en-US" dirty="0"/>
              <a:t>Footnote</a:t>
            </a:r>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2753830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 text blue bar grey background">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
        <p:nvSpPr>
          <p:cNvPr id="3" name="Text Placeholder 2">
            <a:extLst>
              <a:ext uri="{FF2B5EF4-FFF2-40B4-BE49-F238E27FC236}">
                <a16:creationId xmlns:a16="http://schemas.microsoft.com/office/drawing/2014/main" id="{8A8A4826-C797-4417-B76D-5B6ADC0DC11F}"/>
              </a:ext>
            </a:extLst>
          </p:cNvPr>
          <p:cNvSpPr>
            <a:spLocks noGrp="1"/>
          </p:cNvSpPr>
          <p:nvPr>
            <p:ph type="body" sz="quarter" idx="19" hasCustomPrompt="1"/>
          </p:nvPr>
        </p:nvSpPr>
        <p:spPr>
          <a:xfrm>
            <a:off x="294218" y="1294543"/>
            <a:ext cx="11592982" cy="4948077"/>
          </a:xfrm>
          <a:solidFill>
            <a:srgbClr val="75787B">
              <a:alpha val="40000"/>
            </a:srgbClr>
          </a:solidFill>
        </p:spPr>
        <p:txBody>
          <a:bodyPr tIns="274320"/>
          <a:lstStyle>
            <a:lvl1pPr marL="342900" indent="-342900">
              <a:buClr>
                <a:srgbClr val="001871"/>
              </a:buClr>
              <a:buFont typeface="Arial" panose="020B0604020202020204" pitchFamily="34" charset="0"/>
              <a:buChar char="•"/>
              <a:defRPr>
                <a:solidFill>
                  <a:srgbClr val="001871"/>
                </a:solidFill>
                <a:latin typeface="+mn-lt"/>
              </a:defRPr>
            </a:lvl1pPr>
            <a:lvl2pPr marL="571500" indent="-342900">
              <a:lnSpc>
                <a:spcPts val="2200"/>
              </a:lnSpc>
              <a:buClr>
                <a:srgbClr val="001871"/>
              </a:buClr>
              <a:buFont typeface="Arial" panose="020B0604020202020204" pitchFamily="34" charset="0"/>
              <a:buChar char="–"/>
              <a:defRPr sz="2000">
                <a:solidFill>
                  <a:srgbClr val="001871"/>
                </a:solidFill>
                <a:latin typeface="+mn-lt"/>
              </a:defRPr>
            </a:lvl2pPr>
            <a:lvl3pPr marL="800100" indent="-342900">
              <a:lnSpc>
                <a:spcPts val="2000"/>
              </a:lnSpc>
              <a:spcAft>
                <a:spcPts val="400"/>
              </a:spcAft>
              <a:buClr>
                <a:srgbClr val="001871"/>
              </a:buClr>
              <a:buFont typeface="Wingdings" panose="05000000000000000000" pitchFamily="2" charset="2"/>
              <a:buChar char="§"/>
              <a:defRPr sz="1800">
                <a:solidFill>
                  <a:srgbClr val="001871"/>
                </a:solidFill>
                <a:latin typeface="+mn-lt"/>
              </a:defRPr>
            </a:lvl3pPr>
            <a:lvl4pPr>
              <a:defRPr/>
            </a:lvl4pPr>
            <a:lvl5pPr>
              <a:buClr>
                <a:srgbClr val="001871"/>
              </a:buClr>
              <a:defRPr>
                <a:solidFill>
                  <a:srgbClr val="001871"/>
                </a:solidFill>
                <a:latin typeface="Arial" panose="020B0604020202020204" pitchFamily="34" charset="0"/>
                <a:cs typeface="Arial" panose="020B0604020202020204" pitchFamily="34" charset="0"/>
              </a:defRPr>
            </a:lvl5pPr>
            <a:lvl6pPr>
              <a:buClr>
                <a:srgbClr val="001871"/>
              </a:buClr>
              <a:defRPr>
                <a:solidFill>
                  <a:srgbClr val="001871"/>
                </a:solidFill>
              </a:defRPr>
            </a:lvl6pPr>
            <a:lvl7pPr>
              <a:spcBef>
                <a:spcPts val="1200"/>
              </a:spcBef>
              <a:defRPr>
                <a:solidFill>
                  <a:srgbClr val="001871"/>
                </a:solidFill>
                <a:latin typeface="Arial" panose="020B0604020202020204" pitchFamily="34" charset="0"/>
                <a:cs typeface="Arial" panose="020B0604020202020204" pitchFamily="34" charset="0"/>
              </a:defRPr>
            </a:lvl7pPr>
          </a:lstStyle>
          <a:p>
            <a:pPr lvl="0"/>
            <a:r>
              <a:rPr lang="en-US" dirty="0"/>
              <a:t>First level</a:t>
            </a:r>
          </a:p>
          <a:p>
            <a:pPr lvl="1"/>
            <a:r>
              <a:rPr lang="en-US" dirty="0"/>
              <a:t>Second level</a:t>
            </a:r>
          </a:p>
          <a:p>
            <a:pPr lvl="2"/>
            <a:r>
              <a:rPr lang="en-US" dirty="0"/>
              <a:t>Third level</a:t>
            </a:r>
          </a:p>
          <a:p>
            <a:pPr lvl="6"/>
            <a:r>
              <a:rPr lang="en-US" dirty="0"/>
              <a:t>Footnote</a:t>
            </a:r>
          </a:p>
          <a:p>
            <a:pPr lvl="2"/>
            <a:endParaRPr lang="en-US" dirty="0"/>
          </a:p>
        </p:txBody>
      </p:sp>
    </p:spTree>
    <p:extLst>
      <p:ext uri="{BB962C8B-B14F-4D97-AF65-F5344CB8AC3E}">
        <p14:creationId xmlns:p14="http://schemas.microsoft.com/office/powerpoint/2010/main" val="35684582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 text 4 boxes blue bar">
    <p:spTree>
      <p:nvGrpSpPr>
        <p:cNvPr id="1" name=""/>
        <p:cNvGrpSpPr/>
        <p:nvPr/>
      </p:nvGrpSpPr>
      <p:grpSpPr>
        <a:xfrm>
          <a:off x="0" y="0"/>
          <a:ext cx="0" cy="0"/>
          <a:chOff x="0" y="0"/>
          <a:chExt cx="0" cy="0"/>
        </a:xfrm>
      </p:grpSpPr>
      <p:sp>
        <p:nvSpPr>
          <p:cNvPr id="20" name="Picture Placeholder 11"/>
          <p:cNvSpPr>
            <a:spLocks noGrp="1"/>
          </p:cNvSpPr>
          <p:nvPr>
            <p:ph type="pic" sz="quarter" idx="32" hasCustomPrompt="1"/>
          </p:nvPr>
        </p:nvSpPr>
        <p:spPr>
          <a:xfrm>
            <a:off x="6169153" y="4165473"/>
            <a:ext cx="2780017" cy="2076577"/>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21" name="Picture Placeholder 11"/>
          <p:cNvSpPr>
            <a:spLocks noGrp="1"/>
          </p:cNvSpPr>
          <p:nvPr>
            <p:ph type="pic" sz="quarter" idx="10" hasCustomPrompt="1"/>
          </p:nvPr>
        </p:nvSpPr>
        <p:spPr>
          <a:xfrm>
            <a:off x="9107184" y="4165473"/>
            <a:ext cx="2780017" cy="2076577"/>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22" name="Picture Placeholder 11"/>
          <p:cNvSpPr>
            <a:spLocks noGrp="1"/>
          </p:cNvSpPr>
          <p:nvPr>
            <p:ph type="pic" sz="quarter" idx="33" hasCustomPrompt="1"/>
          </p:nvPr>
        </p:nvSpPr>
        <p:spPr>
          <a:xfrm>
            <a:off x="3230881" y="4165473"/>
            <a:ext cx="2780017" cy="2076577"/>
          </a:xfrm>
          <a:noFill/>
        </p:spPr>
        <p:txBody>
          <a:bodyPr rIns="182880">
            <a:normAutofit/>
          </a:bodyPr>
          <a:lstStyle>
            <a:lvl1pPr marL="0" indent="0">
              <a:buNone/>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p:txBody>
      </p:sp>
      <p:sp>
        <p:nvSpPr>
          <p:cNvPr id="23" name="Picture Placeholder 11"/>
          <p:cNvSpPr>
            <a:spLocks noGrp="1"/>
          </p:cNvSpPr>
          <p:nvPr>
            <p:ph type="pic" sz="quarter" idx="34" hasCustomPrompt="1"/>
          </p:nvPr>
        </p:nvSpPr>
        <p:spPr>
          <a:xfrm>
            <a:off x="304801" y="4165473"/>
            <a:ext cx="2780017" cy="2076577"/>
          </a:xfrm>
          <a:noFill/>
        </p:spPr>
        <p:txBody>
          <a:bodyPr rIns="182880">
            <a:normAutofit/>
          </a:bodyPr>
          <a:lstStyle>
            <a:lvl1pPr marL="0" indent="0">
              <a:buNone/>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p:txBody>
      </p:sp>
      <p:sp>
        <p:nvSpPr>
          <p:cNvPr id="24" name="Text Placeholder 3"/>
          <p:cNvSpPr>
            <a:spLocks noGrp="1"/>
          </p:cNvSpPr>
          <p:nvPr>
            <p:ph type="body" sz="quarter" idx="18" hasCustomPrompt="1"/>
          </p:nvPr>
        </p:nvSpPr>
        <p:spPr>
          <a:xfrm>
            <a:off x="304800" y="1295401"/>
            <a:ext cx="11582400" cy="2797175"/>
          </a:xfrm>
          <a:prstGeom prst="rect">
            <a:avLst/>
          </a:prstGeom>
          <a:noFill/>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9"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69237335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 text 2 boxes blue bar">
    <p:spTree>
      <p:nvGrpSpPr>
        <p:cNvPr id="1" name=""/>
        <p:cNvGrpSpPr/>
        <p:nvPr/>
      </p:nvGrpSpPr>
      <p:grpSpPr>
        <a:xfrm>
          <a:off x="0" y="0"/>
          <a:ext cx="0" cy="0"/>
          <a:chOff x="0" y="0"/>
          <a:chExt cx="0" cy="0"/>
        </a:xfrm>
      </p:grpSpPr>
      <p:sp>
        <p:nvSpPr>
          <p:cNvPr id="14" name="Text Placeholder 3"/>
          <p:cNvSpPr>
            <a:spLocks noGrp="1"/>
          </p:cNvSpPr>
          <p:nvPr>
            <p:ph type="body" sz="quarter" idx="18" hasCustomPrompt="1"/>
          </p:nvPr>
        </p:nvSpPr>
        <p:spPr>
          <a:xfrm>
            <a:off x="304799" y="1295401"/>
            <a:ext cx="8351520" cy="5062953"/>
          </a:xfrm>
          <a:prstGeom prst="rect">
            <a:avLst/>
          </a:prstGeom>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Helvetica Oblique"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8" name="Picture Placeholder 11"/>
          <p:cNvSpPr>
            <a:spLocks noGrp="1"/>
          </p:cNvSpPr>
          <p:nvPr>
            <p:ph type="pic" sz="quarter" idx="10" hasCustomPrompt="1"/>
          </p:nvPr>
        </p:nvSpPr>
        <p:spPr>
          <a:xfrm>
            <a:off x="8802624" y="1621981"/>
            <a:ext cx="3084576" cy="2353056"/>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9" name="Picture Placeholder 11"/>
          <p:cNvSpPr>
            <a:spLocks noGrp="1"/>
          </p:cNvSpPr>
          <p:nvPr>
            <p:ph type="pic" sz="quarter" idx="19" hasCustomPrompt="1"/>
          </p:nvPr>
        </p:nvSpPr>
        <p:spPr>
          <a:xfrm>
            <a:off x="8802624" y="4044921"/>
            <a:ext cx="3084576" cy="2313432"/>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89896597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col text 1 box blue bar">
    <p:spTree>
      <p:nvGrpSpPr>
        <p:cNvPr id="1" name=""/>
        <p:cNvGrpSpPr/>
        <p:nvPr/>
      </p:nvGrpSpPr>
      <p:grpSpPr>
        <a:xfrm>
          <a:off x="0" y="0"/>
          <a:ext cx="0" cy="0"/>
          <a:chOff x="0" y="0"/>
          <a:chExt cx="0" cy="0"/>
        </a:xfrm>
      </p:grpSpPr>
      <p:sp>
        <p:nvSpPr>
          <p:cNvPr id="14" name="Text Placeholder 3"/>
          <p:cNvSpPr>
            <a:spLocks noGrp="1"/>
          </p:cNvSpPr>
          <p:nvPr>
            <p:ph type="body" sz="quarter" idx="18" hasCustomPrompt="1"/>
          </p:nvPr>
        </p:nvSpPr>
        <p:spPr>
          <a:xfrm>
            <a:off x="304799" y="1295401"/>
            <a:ext cx="8351520" cy="5062953"/>
          </a:xfrm>
          <a:prstGeom prst="rect">
            <a:avLst/>
          </a:prstGeom>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Helvetica Oblique"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8" name="Picture Placeholder 11"/>
          <p:cNvSpPr>
            <a:spLocks noGrp="1"/>
          </p:cNvSpPr>
          <p:nvPr>
            <p:ph type="pic" sz="quarter" idx="10" hasCustomPrompt="1"/>
          </p:nvPr>
        </p:nvSpPr>
        <p:spPr>
          <a:xfrm>
            <a:off x="8802624" y="1621981"/>
            <a:ext cx="3084576" cy="2353056"/>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02949259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 blue bar">
    <p:spTree>
      <p:nvGrpSpPr>
        <p:cNvPr id="1" name=""/>
        <p:cNvGrpSpPr/>
        <p:nvPr/>
      </p:nvGrpSpPr>
      <p:grpSpPr>
        <a:xfrm>
          <a:off x="0" y="0"/>
          <a:ext cx="0" cy="0"/>
          <a:chOff x="0" y="0"/>
          <a:chExt cx="0" cy="0"/>
        </a:xfrm>
      </p:grpSpPr>
      <p:sp>
        <p:nvSpPr>
          <p:cNvPr id="10" name="Text Placeholder 3"/>
          <p:cNvSpPr>
            <a:spLocks noGrp="1"/>
          </p:cNvSpPr>
          <p:nvPr>
            <p:ph type="body" sz="quarter" idx="18" hasCustomPrompt="1"/>
          </p:nvPr>
        </p:nvSpPr>
        <p:spPr>
          <a:xfrm>
            <a:off x="304800" y="1295400"/>
            <a:ext cx="5604933"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ext Placeholder 3"/>
          <p:cNvSpPr>
            <a:spLocks noGrp="1"/>
          </p:cNvSpPr>
          <p:nvPr>
            <p:ph type="body" sz="quarter" idx="19" hasCustomPrompt="1"/>
          </p:nvPr>
        </p:nvSpPr>
        <p:spPr>
          <a:xfrm>
            <a:off x="6265333" y="1295400"/>
            <a:ext cx="5613400"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32304082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col blue bar">
    <p:spTree>
      <p:nvGrpSpPr>
        <p:cNvPr id="1" name=""/>
        <p:cNvGrpSpPr/>
        <p:nvPr/>
      </p:nvGrpSpPr>
      <p:grpSpPr>
        <a:xfrm>
          <a:off x="0" y="0"/>
          <a:ext cx="0" cy="0"/>
          <a:chOff x="0" y="0"/>
          <a:chExt cx="0" cy="0"/>
        </a:xfrm>
      </p:grpSpPr>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
        <p:nvSpPr>
          <p:cNvPr id="11" name="Text Placeholder 3"/>
          <p:cNvSpPr>
            <a:spLocks noGrp="1"/>
          </p:cNvSpPr>
          <p:nvPr>
            <p:ph type="body" sz="quarter" idx="18" hasCustomPrompt="1"/>
          </p:nvPr>
        </p:nvSpPr>
        <p:spPr>
          <a:xfrm>
            <a:off x="304800" y="1295400"/>
            <a:ext cx="5604933"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13" name="Content Placeholder 12"/>
          <p:cNvSpPr>
            <a:spLocks noGrp="1"/>
          </p:cNvSpPr>
          <p:nvPr>
            <p:ph sz="quarter" idx="21" hasCustomPrompt="1"/>
          </p:nvPr>
        </p:nvSpPr>
        <p:spPr>
          <a:xfrm>
            <a:off x="6265333" y="1295401"/>
            <a:ext cx="5613400" cy="4664075"/>
          </a:xfrm>
        </p:spPr>
        <p:txBody>
          <a:bodyPr lIns="0" tIns="274320"/>
          <a:lstStyle>
            <a:lvl1pPr marL="342900" indent="-342900">
              <a:buClr>
                <a:srgbClr val="007DBA"/>
              </a:buClr>
              <a:buFont typeface="Arial" panose="020B0604020202020204" pitchFamily="34" charset="0"/>
              <a:buChar char="•"/>
              <a:defRPr>
                <a:solidFill>
                  <a:srgbClr val="001871"/>
                </a:solidFill>
                <a:latin typeface="+mn-lt"/>
              </a:defRPr>
            </a:lvl1pPr>
            <a:lvl2pPr>
              <a:defRPr>
                <a:solidFill>
                  <a:srgbClr val="001871"/>
                </a:solidFill>
              </a:defRPr>
            </a:lvl2pPr>
            <a:lvl3pPr marL="571500" indent="-342900">
              <a:buClr>
                <a:srgbClr val="007DBA"/>
              </a:buClr>
              <a:buFont typeface="Arial" panose="020B0604020202020204" pitchFamily="34" charset="0"/>
              <a:buChar char="–"/>
              <a:defRPr sz="2000">
                <a:solidFill>
                  <a:srgbClr val="001871"/>
                </a:solidFill>
                <a:latin typeface="+mn-lt"/>
              </a:defRPr>
            </a:lvl3pPr>
            <a:lvl4pPr marL="800100" indent="-342900">
              <a:buClr>
                <a:srgbClr val="007DBA"/>
              </a:buClr>
              <a:buFont typeface="Wingdings" panose="05000000000000000000" pitchFamily="2" charset="2"/>
              <a:buChar char="§"/>
              <a:defRPr sz="1800">
                <a:solidFill>
                  <a:srgbClr val="001871"/>
                </a:solidFill>
                <a:latin typeface="+mn-lt"/>
              </a:defRPr>
            </a:lvl4pPr>
            <a:lvl5pPr>
              <a:buClr>
                <a:srgbClr val="007DBA"/>
              </a:buClr>
              <a:defRPr>
                <a:solidFill>
                  <a:srgbClr val="001871"/>
                </a:solidFill>
                <a:latin typeface="+mn-lt"/>
              </a:defRPr>
            </a:lvl5pPr>
            <a:lvl7pPr>
              <a:defRPr>
                <a:solidFill>
                  <a:srgbClr val="001871"/>
                </a:solidFill>
                <a:latin typeface="+mn-lt"/>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Tree>
    <p:extLst>
      <p:ext uri="{BB962C8B-B14F-4D97-AF65-F5344CB8AC3E}">
        <p14:creationId xmlns:p14="http://schemas.microsoft.com/office/powerpoint/2010/main" val="390363310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4"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t>
            </a:r>
            <a:r>
              <a:rPr lang="en-US"/>
              <a:t>add Title</a:t>
            </a:r>
            <a:endParaRPr lang="en-US" dirty="0"/>
          </a:p>
        </p:txBody>
      </p:sp>
    </p:spTree>
    <p:extLst>
      <p:ext uri="{BB962C8B-B14F-4D97-AF65-F5344CB8AC3E}">
        <p14:creationId xmlns:p14="http://schemas.microsoft.com/office/powerpoint/2010/main" val="144508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132233" y="-1"/>
            <a:ext cx="4059768" cy="5959475"/>
          </a:xfrm>
        </p:spPr>
        <p:txBody>
          <a:bodyPr anchor="ctr"/>
          <a:lstStyle>
            <a:lvl1pPr algn="ctr">
              <a:defRPr/>
            </a:lvl1pPr>
          </a:lstStyle>
          <a:p>
            <a:endParaRPr lang="en-US" dirty="0"/>
          </a:p>
        </p:txBody>
      </p:sp>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370846" y="6381494"/>
            <a:ext cx="3811337"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4" name="TextBox 3"/>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sp>
        <p:nvSpPr>
          <p:cNvPr id="7" name="TextBox 6"/>
          <p:cNvSpPr txBox="1"/>
          <p:nvPr userDrawn="1"/>
        </p:nvSpPr>
        <p:spPr>
          <a:xfrm>
            <a:off x="394009" y="6373551"/>
            <a:ext cx="3012401" cy="184666"/>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Arial" charset="0"/>
                <a:ea typeface="Arial" charset="0"/>
                <a:cs typeface="Arial" charset="0"/>
              </a:rPr>
              <a:t>Month XX,</a:t>
            </a:r>
            <a:r>
              <a:rPr lang="en-US" sz="1200" b="0" i="0" baseline="0" dirty="0">
                <a:solidFill>
                  <a:schemeClr val="bg1"/>
                </a:solidFill>
                <a:latin typeface="Arial" charset="0"/>
                <a:ea typeface="Arial" charset="0"/>
                <a:cs typeface="Arial" charset="0"/>
              </a:rPr>
              <a:t> XXXX</a:t>
            </a:r>
            <a:endParaRPr lang="en-US" sz="1200" b="0" i="0"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3C150769-3AE0-4E6D-A731-031BFF688B27}"/>
              </a:ext>
            </a:extLst>
          </p:cNvPr>
          <p:cNvSpPr>
            <a:spLocks noGrp="1"/>
          </p:cNvSpPr>
          <p:nvPr>
            <p:ph type="title" hasCustomPrompt="1"/>
          </p:nvPr>
        </p:nvSpPr>
        <p:spPr>
          <a:xfrm>
            <a:off x="301752" y="1408176"/>
            <a:ext cx="7576460" cy="2029968"/>
          </a:xfrm>
          <a:noFill/>
        </p:spPr>
        <p:txBody>
          <a:bodyPr vert="horz" lIns="274320" tIns="0" rIns="914400" bIns="182880" rtlCol="0">
            <a:normAutofit/>
          </a:bodyPr>
          <a:lstStyle>
            <a:lvl1pPr>
              <a:defRPr lang="en-US" spc="0" dirty="0"/>
            </a:lvl1pPr>
          </a:lstStyle>
          <a:p>
            <a:pPr marL="0" lvl="0" indent="0">
              <a:spcBef>
                <a:spcPts val="0"/>
              </a:spcBef>
              <a:spcAft>
                <a:spcPts val="600"/>
              </a:spcAft>
              <a:buClr>
                <a:schemeClr val="accent4"/>
              </a:buClr>
              <a:buFont typeface="+mj-lt"/>
            </a:pPr>
            <a:r>
              <a:rPr lang="en-US" dirty="0"/>
              <a:t>Title SLIDE: Click here to add presentation title.</a:t>
            </a:r>
          </a:p>
        </p:txBody>
      </p:sp>
      <p:pic>
        <p:nvPicPr>
          <p:cNvPr id="12" name="Picture 11" descr="U.S. Food and Drug Administration (FDA) logo.">
            <a:extLst>
              <a:ext uri="{FF2B5EF4-FFF2-40B4-BE49-F238E27FC236}">
                <a16:creationId xmlns:a16="http://schemas.microsoft.com/office/drawing/2014/main" id="{CF5B048A-4B27-41AC-A50E-1421D4ABBBA7}"/>
              </a:ext>
            </a:extLst>
          </p:cNvPr>
          <p:cNvPicPr>
            <a:picLocks noChangeAspect="1"/>
          </p:cNvPicPr>
          <p:nvPr userDrawn="1"/>
        </p:nvPicPr>
        <p:blipFill>
          <a:blip r:embed="rId3"/>
          <a:stretch>
            <a:fillRect/>
          </a:stretch>
        </p:blipFill>
        <p:spPr>
          <a:xfrm>
            <a:off x="11070292" y="228600"/>
            <a:ext cx="826848" cy="992218"/>
          </a:xfrm>
          <a:prstGeom prst="rect">
            <a:avLst/>
          </a:prstGeom>
        </p:spPr>
      </p:pic>
    </p:spTree>
    <p:custDataLst>
      <p:tags r:id="rId1"/>
    </p:custDataLst>
    <p:extLst>
      <p:ext uri="{BB962C8B-B14F-4D97-AF65-F5344CB8AC3E}">
        <p14:creationId xmlns:p14="http://schemas.microsoft.com/office/powerpoint/2010/main" val="1472159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684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15" name="Picture Placeholder 2"/>
          <p:cNvSpPr>
            <a:spLocks noGrp="1"/>
          </p:cNvSpPr>
          <p:nvPr>
            <p:ph type="pic" sz="quarter" idx="10"/>
          </p:nvPr>
        </p:nvSpPr>
        <p:spPr>
          <a:xfrm>
            <a:off x="0" y="0"/>
            <a:ext cx="12192000" cy="6106332"/>
          </a:xfrm>
        </p:spPr>
        <p:txBody>
          <a:bodyPr lIns="0" rIns="0" anchor="ctr" anchorCtr="0"/>
          <a:lstStyle>
            <a:lvl1pPr algn="ctr">
              <a:defRPr b="0"/>
            </a:lvl1pPr>
          </a:lstStyle>
          <a:p>
            <a:endParaRPr lang="en-US" dirty="0"/>
          </a:p>
        </p:txBody>
      </p:sp>
      <p:sp>
        <p:nvSpPr>
          <p:cNvPr id="2" name="Title 1">
            <a:extLst>
              <a:ext uri="{FF2B5EF4-FFF2-40B4-BE49-F238E27FC236}">
                <a16:creationId xmlns:a16="http://schemas.microsoft.com/office/drawing/2014/main" id="{B34232C0-77C7-4F82-A8D7-715ED9122EC0}"/>
              </a:ext>
            </a:extLst>
          </p:cNvPr>
          <p:cNvSpPr>
            <a:spLocks noGrp="1"/>
          </p:cNvSpPr>
          <p:nvPr>
            <p:ph type="title"/>
          </p:nvPr>
        </p:nvSpPr>
        <p:spPr>
          <a:noFill/>
        </p:spPr>
        <p:txBody>
          <a:bodyPr/>
          <a:lstStyle>
            <a:lvl1pPr>
              <a:defRPr>
                <a:solidFill>
                  <a:srgbClr val="001871"/>
                </a:solidFill>
              </a:defRPr>
            </a:lvl1pPr>
          </a:lstStyle>
          <a:p>
            <a:r>
              <a:rPr lang="en-US" dirty="0"/>
              <a:t>Click to edit Master title style</a:t>
            </a:r>
          </a:p>
        </p:txBody>
      </p:sp>
    </p:spTree>
    <p:extLst>
      <p:ext uri="{BB962C8B-B14F-4D97-AF65-F5344CB8AC3E}">
        <p14:creationId xmlns:p14="http://schemas.microsoft.com/office/powerpoint/2010/main" val="2200799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ab Blue w/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sp>
        <p:nvSpPr>
          <p:cNvPr id="8"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a:t>
            </a:r>
          </a:p>
        </p:txBody>
      </p:sp>
      <p:sp>
        <p:nvSpPr>
          <p:cNvPr id="5" name="Rectangle 4"/>
          <p:cNvSpPr/>
          <p:nvPr userDrawn="1"/>
        </p:nvSpPr>
        <p:spPr>
          <a:xfrm>
            <a:off x="11058525" y="1295401"/>
            <a:ext cx="828675" cy="4947222"/>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Box 9"/>
          <p:cNvSpPr txBox="1"/>
          <p:nvPr userDrawn="1"/>
        </p:nvSpPr>
        <p:spPr>
          <a:xfrm rot="16200000">
            <a:off x="9570590" y="2960941"/>
            <a:ext cx="3825242" cy="492443"/>
          </a:xfrm>
          <a:prstGeom prst="rect">
            <a:avLst/>
          </a:prstGeom>
          <a:noFill/>
        </p:spPr>
        <p:txBody>
          <a:bodyPr wrap="square" lIns="0" tIns="0" rIns="0" bIns="0" rtlCol="0">
            <a:spAutoFit/>
          </a:bodyPr>
          <a:lstStyle/>
          <a:p>
            <a:pPr algn="ctr"/>
            <a:r>
              <a:rPr lang="en-US" sz="3200" dirty="0">
                <a:solidFill>
                  <a:schemeClr val="bg1"/>
                </a:solidFill>
              </a:rPr>
              <a:t># SECTION</a:t>
            </a:r>
            <a:r>
              <a:rPr lang="en-US" sz="3200" baseline="0" dirty="0">
                <a:solidFill>
                  <a:schemeClr val="bg1"/>
                </a:solidFill>
              </a:rPr>
              <a:t> TITLE</a:t>
            </a:r>
            <a:endParaRPr lang="en-US" sz="3200" dirty="0">
              <a:solidFill>
                <a:schemeClr val="bg1"/>
              </a:solidFill>
            </a:endParaRPr>
          </a:p>
        </p:txBody>
      </p:sp>
      <p:sp>
        <p:nvSpPr>
          <p:cNvPr id="12" name="Text Placeholder 3"/>
          <p:cNvSpPr>
            <a:spLocks noGrp="1"/>
          </p:cNvSpPr>
          <p:nvPr>
            <p:ph type="body" sz="quarter" idx="18" hasCustomPrompt="1"/>
          </p:nvPr>
        </p:nvSpPr>
        <p:spPr>
          <a:xfrm>
            <a:off x="304800" y="1294544"/>
            <a:ext cx="11582400" cy="4948077"/>
          </a:xfrm>
          <a:prstGeom prst="rect">
            <a:avLst/>
          </a:prstGeom>
          <a:noFill/>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342900" indent="-342900">
              <a:buClr>
                <a:srgbClr val="007DBA"/>
              </a:buClr>
              <a:buFont typeface="Arial" charset="0"/>
              <a:buChar char="•"/>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Tree>
    <p:extLst>
      <p:ext uri="{BB962C8B-B14F-4D97-AF65-F5344CB8AC3E}">
        <p14:creationId xmlns:p14="http://schemas.microsoft.com/office/powerpoint/2010/main" val="404144952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er Slide Thank you">
    <p:spTree>
      <p:nvGrpSpPr>
        <p:cNvPr id="1" name=""/>
        <p:cNvGrpSpPr/>
        <p:nvPr/>
      </p:nvGrpSpPr>
      <p:grpSpPr>
        <a:xfrm>
          <a:off x="0" y="0"/>
          <a:ext cx="0" cy="0"/>
          <a:chOff x="0" y="0"/>
          <a:chExt cx="0" cy="0"/>
        </a:xfrm>
      </p:grpSpPr>
      <p:sp>
        <p:nvSpPr>
          <p:cNvPr id="8" name="Text Placeholder 3"/>
          <p:cNvSpPr>
            <a:spLocks noGrp="1"/>
          </p:cNvSpPr>
          <p:nvPr>
            <p:ph type="body" sz="quarter" idx="18"/>
          </p:nvPr>
        </p:nvSpPr>
        <p:spPr>
          <a:xfrm>
            <a:off x="304800" y="1295401"/>
            <a:ext cx="11582400" cy="5384368"/>
          </a:xfrm>
          <a:prstGeom prst="rect">
            <a:avLst/>
          </a:prstGeom>
          <a:solidFill>
            <a:srgbClr val="007DBA"/>
          </a:solidFill>
        </p:spPr>
        <p:txBody>
          <a:bodyPr tIns="274320" rIns="0"/>
          <a:lstStyle>
            <a:lvl1pPr>
              <a:buClr>
                <a:schemeClr val="bg1"/>
              </a:buClr>
              <a:defRPr b="0" i="0" baseline="0">
                <a:solidFill>
                  <a:schemeClr val="bg1"/>
                </a:solidFill>
              </a:defRPr>
            </a:lvl1pPr>
            <a:lvl2pPr marL="0" indent="0">
              <a:buClr>
                <a:schemeClr val="bg1"/>
              </a:buClr>
              <a:buNone/>
              <a:defRPr>
                <a:solidFill>
                  <a:schemeClr val="bg1"/>
                </a:solidFill>
              </a:defRPr>
            </a:lvl2pPr>
            <a:lvl3pPr marL="342900" indent="-342900">
              <a:buClr>
                <a:schemeClr val="bg1"/>
              </a:buClr>
              <a:buFont typeface="Arial" charset="0"/>
              <a:buChar char="•"/>
              <a:defRPr>
                <a:solidFill>
                  <a:schemeClr val="bg1"/>
                </a:solidFill>
              </a:defRPr>
            </a:lvl3pPr>
            <a:lvl4pPr marL="457200" indent="-228600">
              <a:buClr>
                <a:schemeClr val="bg1"/>
              </a:buClr>
              <a:buFont typeface="Lucida Grande"/>
              <a:buChar char="-"/>
              <a:defRPr>
                <a:solidFill>
                  <a:schemeClr val="bg1"/>
                </a:solidFill>
              </a:defRPr>
            </a:lvl4pPr>
            <a:lvl5pPr marL="685800" indent="-228600">
              <a:lnSpc>
                <a:spcPts val="2000"/>
              </a:lnSpc>
              <a:spcAft>
                <a:spcPts val="400"/>
              </a:spcAft>
              <a:buClr>
                <a:schemeClr val="bg1"/>
              </a:buClr>
              <a:buFont typeface="Arial"/>
              <a:buChar char="•"/>
              <a:defRPr sz="1800" baseline="0">
                <a:solidFill>
                  <a:schemeClr val="bg1"/>
                </a:solidFill>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defRPr>
            </a:lvl7pPr>
          </a:lstStyle>
          <a:p>
            <a:pPr lvl="0"/>
            <a:endParaRPr lang="en-US" dirty="0"/>
          </a:p>
        </p:txBody>
      </p:sp>
      <p:sp>
        <p:nvSpPr>
          <p:cNvPr id="5"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THE END</a:t>
            </a:r>
          </a:p>
        </p:txBody>
      </p:sp>
      <p:pic>
        <p:nvPicPr>
          <p:cNvPr id="6" name="Picture 5"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Tree>
    <p:extLst>
      <p:ext uri="{BB962C8B-B14F-4D97-AF65-F5344CB8AC3E}">
        <p14:creationId xmlns:p14="http://schemas.microsoft.com/office/powerpoint/2010/main" val="72623763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6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370840" y="6381494"/>
            <a:ext cx="3687337"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7" name="TextBox 6"/>
          <p:cNvSpPr txBox="1"/>
          <p:nvPr userDrawn="1"/>
        </p:nvSpPr>
        <p:spPr>
          <a:xfrm>
            <a:off x="394009" y="6368474"/>
            <a:ext cx="3012401" cy="184666"/>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Arial" charset="0"/>
                <a:ea typeface="Arial" charset="0"/>
                <a:cs typeface="Arial" charset="0"/>
              </a:rPr>
              <a:t>Month XX,</a:t>
            </a:r>
            <a:r>
              <a:rPr lang="en-US" sz="1200" b="0" i="0" baseline="0" dirty="0">
                <a:solidFill>
                  <a:schemeClr val="bg1"/>
                </a:solidFill>
                <a:latin typeface="Arial" charset="0"/>
                <a:ea typeface="Arial" charset="0"/>
                <a:cs typeface="Arial" charset="0"/>
              </a:rPr>
              <a:t> XXXX</a:t>
            </a:r>
            <a:endParaRPr lang="en-US" sz="1200" b="0" i="0" dirty="0">
              <a:solidFill>
                <a:schemeClr val="bg1"/>
              </a:solidFill>
              <a:latin typeface="Arial" charset="0"/>
              <a:ea typeface="Arial" charset="0"/>
              <a:cs typeface="Arial" charset="0"/>
            </a:endParaRPr>
          </a:p>
        </p:txBody>
      </p:sp>
      <p:sp>
        <p:nvSpPr>
          <p:cNvPr id="8" name="Picture Placeholder 7"/>
          <p:cNvSpPr>
            <a:spLocks noGrp="1"/>
          </p:cNvSpPr>
          <p:nvPr>
            <p:ph type="pic" sz="quarter" idx="13"/>
          </p:nvPr>
        </p:nvSpPr>
        <p:spPr>
          <a:xfrm>
            <a:off x="8132233" y="-1"/>
            <a:ext cx="4059768" cy="5959476"/>
          </a:xfrm>
        </p:spPr>
        <p:txBody>
          <a:bodyPr anchor="ctr"/>
          <a:lstStyle>
            <a:lvl1pPr algn="ctr">
              <a:defRPr/>
            </a:lvl1pPr>
          </a:lstStyle>
          <a:p>
            <a:endParaRPr lang="en-US" dirty="0"/>
          </a:p>
        </p:txBody>
      </p:sp>
      <p:sp>
        <p:nvSpPr>
          <p:cNvPr id="11" name="TextBox 10"/>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pic>
        <p:nvPicPr>
          <p:cNvPr id="13" name="Picture 12" descr="U.S. Food and Drug Administration (FDA) logo.">
            <a:extLst>
              <a:ext uri="{FF2B5EF4-FFF2-40B4-BE49-F238E27FC236}">
                <a16:creationId xmlns:a16="http://schemas.microsoft.com/office/drawing/2014/main" id="{B6E4C4DB-BAE5-4B44-83B5-E611E8D1AD71}"/>
              </a:ext>
            </a:extLst>
          </p:cNvPr>
          <p:cNvPicPr>
            <a:picLocks noChangeAspect="1"/>
          </p:cNvPicPr>
          <p:nvPr userDrawn="1"/>
        </p:nvPicPr>
        <p:blipFill>
          <a:blip r:embed="rId2"/>
          <a:stretch>
            <a:fillRect/>
          </a:stretch>
        </p:blipFill>
        <p:spPr>
          <a:xfrm>
            <a:off x="11070292" y="228600"/>
            <a:ext cx="826848" cy="992218"/>
          </a:xfrm>
          <a:prstGeom prst="rect">
            <a:avLst/>
          </a:prstGeom>
        </p:spPr>
      </p:pic>
      <p:sp>
        <p:nvSpPr>
          <p:cNvPr id="3" name="Title 2">
            <a:extLst>
              <a:ext uri="{FF2B5EF4-FFF2-40B4-BE49-F238E27FC236}">
                <a16:creationId xmlns:a16="http://schemas.microsoft.com/office/drawing/2014/main" id="{AF4C599E-5AD9-40E8-A8EC-9D7C55B9F301}"/>
              </a:ext>
            </a:extLst>
          </p:cNvPr>
          <p:cNvSpPr>
            <a:spLocks noGrp="1"/>
          </p:cNvSpPr>
          <p:nvPr>
            <p:ph type="title" hasCustomPrompt="1"/>
          </p:nvPr>
        </p:nvSpPr>
        <p:spPr>
          <a:xfrm>
            <a:off x="304803" y="1406322"/>
            <a:ext cx="7576456" cy="2032789"/>
          </a:xfrm>
          <a:noFill/>
        </p:spPr>
        <p:txBody>
          <a:bodyPr vert="horz" lIns="274320" tIns="0" rIns="914400" bIns="182880" rtlCol="0">
            <a:normAutofit/>
          </a:bodyPr>
          <a:lstStyle>
            <a:lvl1pPr>
              <a:defRPr lang="en-US" spc="0" dirty="0"/>
            </a:lvl1pPr>
          </a:lstStyle>
          <a:p>
            <a:pPr marL="0" lvl="0" indent="0">
              <a:spcBef>
                <a:spcPts val="0"/>
              </a:spcBef>
              <a:spcAft>
                <a:spcPts val="600"/>
              </a:spcAft>
              <a:buClr>
                <a:schemeClr val="accent4"/>
              </a:buClr>
              <a:buFont typeface="+mj-lt"/>
            </a:pPr>
            <a:r>
              <a:rPr lang="en-US" dirty="0"/>
              <a:t>Title SLIDE: Click here to add presentation title.</a:t>
            </a:r>
          </a:p>
        </p:txBody>
      </p:sp>
    </p:spTree>
    <p:extLst>
      <p:ext uri="{BB962C8B-B14F-4D97-AF65-F5344CB8AC3E}">
        <p14:creationId xmlns:p14="http://schemas.microsoft.com/office/powerpoint/2010/main" val="124949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370836" y="6381494"/>
            <a:ext cx="3746808"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8" name="Picture Placeholder 7"/>
          <p:cNvSpPr>
            <a:spLocks noGrp="1"/>
          </p:cNvSpPr>
          <p:nvPr>
            <p:ph type="pic" sz="quarter" idx="13"/>
          </p:nvPr>
        </p:nvSpPr>
        <p:spPr>
          <a:xfrm>
            <a:off x="8132233" y="-1"/>
            <a:ext cx="4059768" cy="5959476"/>
          </a:xfrm>
          <a:solidFill>
            <a:schemeClr val="bg1">
              <a:lumMod val="85000"/>
            </a:schemeClr>
          </a:solidFill>
        </p:spPr>
        <p:txBody>
          <a:bodyPr anchor="ctr"/>
          <a:lstStyle>
            <a:lvl1pPr algn="ctr">
              <a:defRPr/>
            </a:lvl1pPr>
          </a:lstStyle>
          <a:p>
            <a:endParaRPr lang="en-US" dirty="0"/>
          </a:p>
        </p:txBody>
      </p:sp>
      <p:sp>
        <p:nvSpPr>
          <p:cNvPr id="14" name="TextBox 13"/>
          <p:cNvSpPr txBox="1"/>
          <p:nvPr userDrawn="1"/>
        </p:nvSpPr>
        <p:spPr>
          <a:xfrm>
            <a:off x="394009" y="6368474"/>
            <a:ext cx="3012401" cy="184666"/>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Arial" charset="0"/>
                <a:ea typeface="Arial" charset="0"/>
                <a:cs typeface="Arial" charset="0"/>
              </a:rPr>
              <a:t>Month XX,</a:t>
            </a:r>
            <a:r>
              <a:rPr lang="en-US" sz="1200" b="0" i="0" baseline="0" dirty="0">
                <a:solidFill>
                  <a:schemeClr val="bg1"/>
                </a:solidFill>
                <a:latin typeface="Arial" charset="0"/>
                <a:ea typeface="Arial" charset="0"/>
                <a:cs typeface="Arial" charset="0"/>
              </a:rPr>
              <a:t> XXXX</a:t>
            </a:r>
            <a:endParaRPr lang="en-US" sz="1200" b="0" i="0" dirty="0">
              <a:solidFill>
                <a:schemeClr val="bg1"/>
              </a:solidFill>
              <a:latin typeface="Arial" charset="0"/>
              <a:ea typeface="Arial" charset="0"/>
              <a:cs typeface="Arial" charset="0"/>
            </a:endParaRPr>
          </a:p>
        </p:txBody>
      </p:sp>
      <p:sp>
        <p:nvSpPr>
          <p:cNvPr id="15" name="TextBox 14"/>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pic>
        <p:nvPicPr>
          <p:cNvPr id="12" name="Picture 11" descr="U.S. Food and Drug Administration (FDA) logo.">
            <a:extLst>
              <a:ext uri="{FF2B5EF4-FFF2-40B4-BE49-F238E27FC236}">
                <a16:creationId xmlns:a16="http://schemas.microsoft.com/office/drawing/2014/main" id="{1C51ED16-FD68-4E8F-86AD-74F1D32C7A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2522"/>
          <a:stretch/>
        </p:blipFill>
        <p:spPr>
          <a:xfrm>
            <a:off x="11053121" y="228600"/>
            <a:ext cx="832047" cy="992218"/>
          </a:xfrm>
          <a:prstGeom prst="rect">
            <a:avLst/>
          </a:prstGeom>
        </p:spPr>
      </p:pic>
      <p:sp>
        <p:nvSpPr>
          <p:cNvPr id="3" name="Title 2">
            <a:extLst>
              <a:ext uri="{FF2B5EF4-FFF2-40B4-BE49-F238E27FC236}">
                <a16:creationId xmlns:a16="http://schemas.microsoft.com/office/drawing/2014/main" id="{44A96E9E-8B04-4567-82DD-2592886C2E91}"/>
              </a:ext>
            </a:extLst>
          </p:cNvPr>
          <p:cNvSpPr>
            <a:spLocks noGrp="1"/>
          </p:cNvSpPr>
          <p:nvPr>
            <p:ph type="title" hasCustomPrompt="1"/>
          </p:nvPr>
        </p:nvSpPr>
        <p:spPr>
          <a:xfrm>
            <a:off x="304803" y="1408176"/>
            <a:ext cx="7576456" cy="2029968"/>
          </a:xfrm>
          <a:noFill/>
        </p:spPr>
        <p:txBody>
          <a:bodyPr vert="horz" lIns="274320" tIns="0" rIns="914400" bIns="182880" rtlCol="0">
            <a:normAutofit/>
          </a:bodyPr>
          <a:lstStyle>
            <a:lvl1pPr>
              <a:defRPr lang="en-US" spc="0"/>
            </a:lvl1pPr>
          </a:lstStyle>
          <a:p>
            <a:pPr marL="0" lvl="0" indent="0">
              <a:spcBef>
                <a:spcPts val="0"/>
              </a:spcBef>
              <a:spcAft>
                <a:spcPts val="600"/>
              </a:spcAft>
              <a:buClr>
                <a:schemeClr val="accent4"/>
              </a:buClr>
              <a:buFont typeface="+mj-lt"/>
            </a:pPr>
            <a:r>
              <a:rPr lang="en-US" dirty="0"/>
              <a:t>Title SLIDE: Click here to add presentation title.</a:t>
            </a:r>
          </a:p>
        </p:txBody>
      </p:sp>
    </p:spTree>
    <p:extLst>
      <p:ext uri="{BB962C8B-B14F-4D97-AF65-F5344CB8AC3E}">
        <p14:creationId xmlns:p14="http://schemas.microsoft.com/office/powerpoint/2010/main" val="84636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Text Placeholder 3"/>
          <p:cNvSpPr>
            <a:spLocks noGrp="1"/>
          </p:cNvSpPr>
          <p:nvPr>
            <p:ph type="body" sz="quarter" idx="18" hasCustomPrompt="1"/>
          </p:nvPr>
        </p:nvSpPr>
        <p:spPr>
          <a:xfrm>
            <a:off x="304801" y="1295400"/>
            <a:ext cx="7697076" cy="4947222"/>
          </a:xfrm>
          <a:prstGeom prst="rect">
            <a:avLst/>
          </a:prstGeom>
          <a:solidFill>
            <a:srgbClr val="007DBA"/>
          </a:solidFill>
        </p:spPr>
        <p:txBody>
          <a:bodyPr tIns="274320" rIns="0" anchor="t"/>
          <a:lstStyle>
            <a:lvl1pPr marL="342900" indent="-342900">
              <a:lnSpc>
                <a:spcPct val="100000"/>
              </a:lnSpc>
              <a:buClr>
                <a:schemeClr val="bg1"/>
              </a:buClr>
              <a:buFont typeface="Arial" panose="020B0604020202020204" pitchFamily="34" charset="0"/>
              <a:buChar char="•"/>
              <a:defRPr sz="2000" b="0" i="0" baseline="0">
                <a:solidFill>
                  <a:schemeClr val="bg1"/>
                </a:solidFill>
              </a:defRPr>
            </a:lvl1pPr>
            <a:lvl2pPr marL="0" indent="0">
              <a:buClr>
                <a:schemeClr val="bg1"/>
              </a:buClr>
              <a:buNone/>
              <a:defRPr>
                <a:solidFill>
                  <a:schemeClr val="bg1"/>
                </a:solidFill>
              </a:defRPr>
            </a:lvl2pPr>
            <a:lvl3pPr marL="342900" indent="-342900">
              <a:buClr>
                <a:schemeClr val="bg1"/>
              </a:buClr>
              <a:buFont typeface="Arial" charset="0"/>
              <a:buChar char="•"/>
              <a:defRPr>
                <a:solidFill>
                  <a:schemeClr val="bg1"/>
                </a:solidFill>
                <a:latin typeface="Arial" charset="0"/>
                <a:ea typeface="Arial" charset="0"/>
                <a:cs typeface="Arial" charset="0"/>
              </a:defRPr>
            </a:lvl3pPr>
            <a:lvl4pPr marL="571500" indent="-342900">
              <a:buClr>
                <a:schemeClr val="bg1"/>
              </a:buClr>
              <a:buFont typeface="Lucida Grande"/>
              <a:buChar char="-"/>
              <a:defRPr>
                <a:solidFill>
                  <a:schemeClr val="bg1"/>
                </a:solidFill>
                <a:latin typeface="Arial" charset="0"/>
                <a:ea typeface="Arial" charset="0"/>
                <a:cs typeface="Arial" charset="0"/>
              </a:defRPr>
            </a:lvl4pPr>
            <a:lvl5pPr marL="800100" indent="-342900">
              <a:lnSpc>
                <a:spcPts val="2000"/>
              </a:lnSpc>
              <a:spcAft>
                <a:spcPts val="400"/>
              </a:spcAft>
              <a:buClr>
                <a:schemeClr val="bg1"/>
              </a:buClr>
              <a:buFont typeface="Wingdings" charset="2"/>
              <a:buChar char="§"/>
              <a:defRPr sz="1800" baseline="0">
                <a:solidFill>
                  <a:schemeClr val="bg1"/>
                </a:solidFill>
                <a:latin typeface="Arial" charset="0"/>
                <a:ea typeface="Arial" charset="0"/>
                <a:cs typeface="Arial" charset="0"/>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latin typeface="+mn-lt"/>
              </a:defRPr>
            </a:lvl7pPr>
          </a:lstStyle>
          <a:p>
            <a:pPr lvl="2"/>
            <a:r>
              <a:rPr lang="en-US" dirty="0"/>
              <a:t>First level</a:t>
            </a:r>
          </a:p>
          <a:p>
            <a:pPr lvl="3"/>
            <a:r>
              <a:rPr lang="en-US" dirty="0"/>
              <a:t>Second level</a:t>
            </a:r>
          </a:p>
          <a:p>
            <a:pPr lvl="4"/>
            <a:r>
              <a:rPr lang="en-US" dirty="0"/>
              <a:t>Third level</a:t>
            </a:r>
          </a:p>
          <a:p>
            <a:pPr lvl="6"/>
            <a:br>
              <a:rPr lang="en-US" dirty="0"/>
            </a:br>
            <a:r>
              <a:rPr lang="en-US" dirty="0"/>
              <a:t>Footnote</a:t>
            </a:r>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endParaRPr lang="en-US" sz="2400" dirty="0"/>
          </a:p>
        </p:txBody>
      </p:sp>
      <p:sp>
        <p:nvSpPr>
          <p:cNvPr id="8" name="Title 7"/>
          <p:cNvSpPr>
            <a:spLocks noGrp="1"/>
          </p:cNvSpPr>
          <p:nvPr>
            <p:ph type="title" hasCustomPrompt="1"/>
          </p:nvPr>
        </p:nvSpPr>
        <p:spPr>
          <a:xfrm>
            <a:off x="304800" y="228600"/>
            <a:ext cx="7693152" cy="992218"/>
          </a:xfrm>
          <a:ln>
            <a:noFill/>
          </a:ln>
        </p:spPr>
        <p:txBody>
          <a:bodyPr/>
          <a:lstStyle>
            <a:lvl1pPr>
              <a:defRPr sz="2800"/>
            </a:lvl1pPr>
          </a:lstStyle>
          <a:p>
            <a:r>
              <a:rPr lang="en-US" dirty="0"/>
              <a:t>agenda</a:t>
            </a:r>
          </a:p>
        </p:txBody>
      </p:sp>
      <p:sp>
        <p:nvSpPr>
          <p:cNvPr id="5" name="Picture Placeholder 7"/>
          <p:cNvSpPr>
            <a:spLocks noGrp="1"/>
          </p:cNvSpPr>
          <p:nvPr>
            <p:ph type="pic" sz="quarter" idx="13"/>
          </p:nvPr>
        </p:nvSpPr>
        <p:spPr>
          <a:xfrm>
            <a:off x="8132232" y="231494"/>
            <a:ext cx="3754968" cy="6011128"/>
          </a:xfrm>
        </p:spPr>
        <p:txBody>
          <a:bodyPr anchor="ctr"/>
          <a:lstStyle>
            <a:lvl1pPr algn="ctr">
              <a:defRPr/>
            </a:lvl1pPr>
          </a:lstStyle>
          <a:p>
            <a:endParaRPr lang="en-US" dirty="0"/>
          </a:p>
        </p:txBody>
      </p:sp>
    </p:spTree>
    <p:extLst>
      <p:ext uri="{BB962C8B-B14F-4D97-AF65-F5344CB8AC3E}">
        <p14:creationId xmlns:p14="http://schemas.microsoft.com/office/powerpoint/2010/main" val="89679180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8" name="Text Placeholder 3"/>
          <p:cNvSpPr>
            <a:spLocks noGrp="1"/>
          </p:cNvSpPr>
          <p:nvPr>
            <p:ph type="body" sz="quarter" idx="18" hasCustomPrompt="1"/>
          </p:nvPr>
        </p:nvSpPr>
        <p:spPr>
          <a:xfrm>
            <a:off x="304795" y="1294544"/>
            <a:ext cx="8461829" cy="4948077"/>
          </a:xfrm>
          <a:prstGeom prst="rect">
            <a:avLst/>
          </a:prstGeom>
          <a:solidFill>
            <a:srgbClr val="C7CDD2"/>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0" indent="0">
              <a:lnSpc>
                <a:spcPct val="100000"/>
              </a:lnSpc>
              <a:buClr>
                <a:srgbClr val="2D2926"/>
              </a:buClr>
              <a:buFont typeface="Arial" charset="0"/>
              <a:buNone/>
              <a:defRPr sz="2000" b="0" i="0" baseline="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2D2926"/>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6"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sp>
        <p:nvSpPr>
          <p:cNvPr id="3" name="Rectangle 2"/>
          <p:cNvSpPr/>
          <p:nvPr userDrawn="1"/>
        </p:nvSpPr>
        <p:spPr>
          <a:xfrm>
            <a:off x="8909539" y="1296141"/>
            <a:ext cx="2977661" cy="4964237"/>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292958" y="228600"/>
            <a:ext cx="10663967" cy="987552"/>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Tree>
    <p:extLst>
      <p:ext uri="{BB962C8B-B14F-4D97-AF65-F5344CB8AC3E}">
        <p14:creationId xmlns:p14="http://schemas.microsoft.com/office/powerpoint/2010/main" val="988207941"/>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vel1_Divider Slide">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pic>
        <p:nvPicPr>
          <p:cNvPr id="6" name="Picture 5"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5A22B6DF-A511-4F06-8D9C-071C22D183F4}"/>
              </a:ext>
            </a:extLst>
          </p:cNvPr>
          <p:cNvSpPr>
            <a:spLocks noGrp="1"/>
          </p:cNvSpPr>
          <p:nvPr>
            <p:ph type="title" hasCustomPrompt="1"/>
          </p:nvPr>
        </p:nvSpPr>
        <p:spPr>
          <a:xfrm>
            <a:off x="351366" y="2591106"/>
            <a:ext cx="11561234" cy="1465882"/>
          </a:xfrm>
          <a:noFill/>
        </p:spPr>
        <p:txBody>
          <a:bodyPr vert="horz" lIns="274320" tIns="0" rIns="914400" bIns="0" rtlCol="0">
            <a:normAutofit/>
          </a:bodyPr>
          <a:lstStyle>
            <a:lvl1pPr>
              <a:defRPr lang="en-US" spc="0" dirty="0"/>
            </a:lvl1pPr>
          </a:lstStyle>
          <a:p>
            <a:pPr marL="0" lvl="0" indent="0">
              <a:spcBef>
                <a:spcPts val="0"/>
              </a:spcBef>
              <a:spcAft>
                <a:spcPts val="600"/>
              </a:spcAft>
              <a:buClr>
                <a:schemeClr val="accent4"/>
              </a:buClr>
              <a:buFont typeface="+mj-lt"/>
            </a:pPr>
            <a:r>
              <a:rPr lang="en-US" dirty="0"/>
              <a:t>Click here to add DIVIDER TEXT</a:t>
            </a:r>
          </a:p>
        </p:txBody>
      </p:sp>
    </p:spTree>
    <p:extLst>
      <p:ext uri="{BB962C8B-B14F-4D97-AF65-F5344CB8AC3E}">
        <p14:creationId xmlns:p14="http://schemas.microsoft.com/office/powerpoint/2010/main" val="165010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vel1_Divider Slide w Image">
    <p:bg>
      <p:bgPr>
        <a:blipFill dpi="0" rotWithShape="1">
          <a:blip r:embed="rId2">
            <a:lum/>
          </a:blip>
          <a:srcRect/>
          <a:stretch>
            <a:fillRect t="-14000" b="-5000"/>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pic>
        <p:nvPicPr>
          <p:cNvPr id="6" name="Picture 5" descr="U.S. Food and Drug Administration (FDA) logo."/>
          <p:cNvPicPr>
            <a:picLocks noChangeAspect="1"/>
          </p:cNvPicPr>
          <p:nvPr userDrawn="1"/>
        </p:nvPicPr>
        <p:blipFill>
          <a:blip r:embed="rId3"/>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11243A08-756C-4E34-9352-D38C1F861C48}"/>
              </a:ext>
            </a:extLst>
          </p:cNvPr>
          <p:cNvSpPr>
            <a:spLocks noGrp="1"/>
          </p:cNvSpPr>
          <p:nvPr>
            <p:ph type="title" hasCustomPrompt="1"/>
          </p:nvPr>
        </p:nvSpPr>
        <p:spPr>
          <a:xfrm>
            <a:off x="351366" y="2591370"/>
            <a:ext cx="10658476" cy="1465618"/>
          </a:xfrm>
          <a:noFill/>
        </p:spPr>
        <p:txBody>
          <a:bodyPr vert="horz" lIns="274320" tIns="0" rIns="914400" bIns="0" rtlCol="0">
            <a:normAutofit/>
          </a:bodyPr>
          <a:lstStyle>
            <a:lvl1pPr>
              <a:defRPr lang="en-US" spc="0"/>
            </a:lvl1pPr>
          </a:lstStyle>
          <a:p>
            <a:r>
              <a:rPr lang="en-US" dirty="0"/>
              <a:t>Click here to add DIVIDER TEXT</a:t>
            </a:r>
          </a:p>
        </p:txBody>
      </p:sp>
    </p:spTree>
    <p:extLst>
      <p:ext uri="{BB962C8B-B14F-4D97-AF65-F5344CB8AC3E}">
        <p14:creationId xmlns:p14="http://schemas.microsoft.com/office/powerpoint/2010/main" val="13633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vel2_Divider Slide">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sp>
        <p:nvSpPr>
          <p:cNvPr id="9" name="Rectangle 8"/>
          <p:cNvSpPr/>
          <p:nvPr userDrawn="1"/>
        </p:nvSpPr>
        <p:spPr>
          <a:xfrm>
            <a:off x="350305" y="4056988"/>
            <a:ext cx="7693152" cy="1885784"/>
          </a:xfrm>
          <a:prstGeom prst="rect">
            <a:avLst/>
          </a:prstGeom>
          <a:solidFill>
            <a:srgbClr val="C7CD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19"/>
          <p:cNvSpPr>
            <a:spLocks noGrp="1"/>
          </p:cNvSpPr>
          <p:nvPr>
            <p:ph type="body" sz="quarter" idx="12" hasCustomPrompt="1"/>
          </p:nvPr>
        </p:nvSpPr>
        <p:spPr>
          <a:xfrm>
            <a:off x="350307" y="4056989"/>
            <a:ext cx="7693152" cy="1885784"/>
          </a:xfrm>
          <a:noFill/>
        </p:spPr>
        <p:txBody>
          <a:bodyPr lIns="274320" tIns="274320" rIns="914400" bIns="274320">
            <a:normAutofit/>
          </a:bodyPr>
          <a:lstStyle>
            <a:lvl1pPr marL="0" marR="0" indent="0" algn="l" defTabSz="457200" rtl="0" eaLnBrk="1" fontAlgn="auto" latinLnBrk="0" hangingPunct="1">
              <a:lnSpc>
                <a:spcPts val="2200"/>
              </a:lnSpc>
              <a:spcBef>
                <a:spcPts val="0"/>
              </a:spcBef>
              <a:spcAft>
                <a:spcPts val="600"/>
              </a:spcAft>
              <a:buClr>
                <a:schemeClr val="accent4"/>
              </a:buClr>
              <a:buSzTx/>
              <a:buFont typeface="+mj-lt"/>
              <a:buNone/>
              <a:tabLst/>
              <a:defRPr sz="1800" b="0" cap="none" spc="0" baseline="0">
                <a:solidFill>
                  <a:srgbClr val="001871"/>
                </a:solidFill>
              </a:defRPr>
            </a:lvl1pPr>
            <a:lvl2pPr marL="457200" indent="0">
              <a:buNone/>
              <a:defRPr b="1"/>
            </a:lvl2pPr>
            <a:lvl3pPr marL="914400" indent="0">
              <a:buNone/>
              <a:defRPr b="1"/>
            </a:lvl3pPr>
            <a:lvl4pPr marL="1371600" indent="0">
              <a:buNone/>
              <a:defRPr b="1"/>
            </a:lvl4pPr>
            <a:lvl5pPr marL="1828800" indent="0">
              <a:buNone/>
              <a:defRPr b="1"/>
            </a:lvl5pPr>
          </a:lstStyle>
          <a:p>
            <a:pPr marL="0" marR="0" lvl="0" indent="0" algn="l" defTabSz="457200" rtl="0" eaLnBrk="1" fontAlgn="auto" latinLnBrk="0" hangingPunct="1">
              <a:lnSpc>
                <a:spcPts val="2200"/>
              </a:lnSpc>
              <a:spcBef>
                <a:spcPts val="0"/>
              </a:spcBef>
              <a:spcAft>
                <a:spcPts val="600"/>
              </a:spcAft>
              <a:buClr>
                <a:schemeClr val="accent4"/>
              </a:buClr>
              <a:buSzTx/>
              <a:buFont typeface="+mj-lt"/>
              <a:buNone/>
              <a:tabLst/>
              <a:defRPr/>
            </a:pPr>
            <a:r>
              <a:rPr lang="en-US" dirty="0"/>
              <a:t>Click here to add second level divider text</a:t>
            </a:r>
          </a:p>
        </p:txBody>
      </p:sp>
      <p:sp>
        <p:nvSpPr>
          <p:cNvPr id="13"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pic>
        <p:nvPicPr>
          <p:cNvPr id="11" name="Picture 10"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D30A49FA-4EA1-4032-B22C-6418B568E375}"/>
              </a:ext>
            </a:extLst>
          </p:cNvPr>
          <p:cNvSpPr>
            <a:spLocks noGrp="1"/>
          </p:cNvSpPr>
          <p:nvPr>
            <p:ph type="title" hasCustomPrompt="1"/>
          </p:nvPr>
        </p:nvSpPr>
        <p:spPr>
          <a:xfrm>
            <a:off x="347472" y="2591105"/>
            <a:ext cx="10658476" cy="1465881"/>
          </a:xfrm>
          <a:noFill/>
        </p:spPr>
        <p:txBody>
          <a:bodyPr vert="horz" lIns="274320" tIns="0" rIns="914400" bIns="0" rtlCol="0">
            <a:normAutofit/>
          </a:bodyPr>
          <a:lstStyle>
            <a:lvl1pPr>
              <a:defRPr lang="en-US" spc="0"/>
            </a:lvl1pPr>
          </a:lstStyle>
          <a:p>
            <a:r>
              <a:rPr lang="en-US" dirty="0"/>
              <a:t>Click here to add DIVIDER TEXT</a:t>
            </a:r>
          </a:p>
        </p:txBody>
      </p:sp>
    </p:spTree>
    <p:extLst>
      <p:ext uri="{BB962C8B-B14F-4D97-AF65-F5344CB8AC3E}">
        <p14:creationId xmlns:p14="http://schemas.microsoft.com/office/powerpoint/2010/main" val="364588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sp>
        <p:nvSpPr>
          <p:cNvPr id="4" name="Text Placeholder 3"/>
          <p:cNvSpPr>
            <a:spLocks noGrp="1"/>
          </p:cNvSpPr>
          <p:nvPr>
            <p:ph type="body" idx="1"/>
          </p:nvPr>
        </p:nvSpPr>
        <p:spPr>
          <a:xfrm>
            <a:off x="304800" y="1597280"/>
            <a:ext cx="11582400" cy="4636416"/>
          </a:xfrm>
          <a:prstGeom prst="rect">
            <a:avLst/>
          </a:prstGeom>
        </p:spPr>
        <p:txBody>
          <a:bodyPr vert="horz" lIns="182880" tIns="0" rIns="182880" bIns="0" rtlCol="0">
            <a:noAutofit/>
          </a:bodyPr>
          <a:lstStyle/>
          <a:p>
            <a:pPr lvl="0"/>
            <a:r>
              <a:rPr lang="en-US" dirty="0"/>
              <a:t>This slide will not appear in your slide deck; it serves as a place where you can input or edit the date and title in the footer and have your input/edits automatically show up in the footers of all the slides in your slide deck. Click on the footer of this slide and type in your date and title. When you go back to Normal view, you will see that your changes appear in the footers of all your slides.</a:t>
            </a:r>
          </a:p>
        </p:txBody>
      </p:sp>
      <p:sp>
        <p:nvSpPr>
          <p:cNvPr id="17" name="Title Placeholder 16"/>
          <p:cNvSpPr>
            <a:spLocks noGrp="1"/>
          </p:cNvSpPr>
          <p:nvPr>
            <p:ph type="title"/>
          </p:nvPr>
        </p:nvSpPr>
        <p:spPr>
          <a:xfrm>
            <a:off x="304799" y="228600"/>
            <a:ext cx="10658476" cy="987552"/>
          </a:xfrm>
          <a:prstGeom prst="rect">
            <a:avLst/>
          </a:prstGeom>
          <a:solidFill>
            <a:srgbClr val="001871"/>
          </a:solidFill>
        </p:spPr>
        <p:txBody>
          <a:bodyPr vert="horz" lIns="182880" tIns="45720" rIns="182880" bIns="45720" rtlCol="0" anchor="ctr" anchorCtr="0">
            <a:noAutofit/>
          </a:bodyPr>
          <a:lstStyle/>
          <a:p>
            <a:r>
              <a:rPr lang="en-US" dirty="0"/>
              <a:t>Use this slide to input Footer information</a:t>
            </a:r>
          </a:p>
        </p:txBody>
      </p:sp>
      <p:sp>
        <p:nvSpPr>
          <p:cNvPr id="2" name="TextBox 1"/>
          <p:cNvSpPr txBox="1"/>
          <p:nvPr userDrawn="1"/>
        </p:nvSpPr>
        <p:spPr>
          <a:xfrm>
            <a:off x="984900" y="6471056"/>
            <a:ext cx="6248400" cy="153888"/>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i="0" dirty="0">
                <a:solidFill>
                  <a:srgbClr val="001871"/>
                </a:solidFill>
                <a:latin typeface="Arial" charset="0"/>
                <a:ea typeface="Arial" charset="0"/>
                <a:cs typeface="Arial" charset="0"/>
              </a:rPr>
              <a:t>The 5 </a:t>
            </a:r>
            <a:r>
              <a:rPr lang="en-US" sz="1000" b="0" i="0" dirty="0" err="1">
                <a:solidFill>
                  <a:srgbClr val="001871"/>
                </a:solidFill>
                <a:latin typeface="Arial" charset="0"/>
                <a:ea typeface="Arial" charset="0"/>
                <a:cs typeface="Arial" charset="0"/>
              </a:rPr>
              <a:t>Ws</a:t>
            </a:r>
            <a:r>
              <a:rPr lang="en-US" sz="1000" b="0" i="0" dirty="0">
                <a:solidFill>
                  <a:srgbClr val="001871"/>
                </a:solidFill>
                <a:latin typeface="Arial" charset="0"/>
                <a:ea typeface="Arial" charset="0"/>
                <a:cs typeface="Arial" charset="0"/>
              </a:rPr>
              <a:t> of Undercover Buy Compliance Check Inspections</a:t>
            </a:r>
          </a:p>
        </p:txBody>
      </p:sp>
      <p:sp>
        <p:nvSpPr>
          <p:cNvPr id="9" name="TextBox 8"/>
          <p:cNvSpPr txBox="1"/>
          <p:nvPr userDrawn="1"/>
        </p:nvSpPr>
        <p:spPr>
          <a:xfrm>
            <a:off x="8489795" y="6461328"/>
            <a:ext cx="3397405" cy="169277"/>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a:solidFill>
                  <a:srgbClr val="001871"/>
                </a:solidFill>
                <a:latin typeface="Arial" charset="0"/>
                <a:ea typeface="Arial" charset="0"/>
                <a:cs typeface="Arial" charset="0"/>
              </a:rPr>
              <a:t>CENTER</a:t>
            </a:r>
            <a:r>
              <a:rPr lang="en-US" sz="1100" b="1" i="0" baseline="0" dirty="0">
                <a:solidFill>
                  <a:srgbClr val="001871"/>
                </a:solidFill>
                <a:latin typeface="Arial" charset="0"/>
                <a:ea typeface="Arial" charset="0"/>
                <a:cs typeface="Arial" charset="0"/>
              </a:rPr>
              <a:t> FOR TOBACCO PRODUCTS</a:t>
            </a:r>
            <a:endParaRPr lang="en-US" sz="1100" b="1" i="0" dirty="0">
              <a:solidFill>
                <a:srgbClr val="001871"/>
              </a:solidFill>
              <a:latin typeface="Arial" charset="0"/>
              <a:ea typeface="Arial" charset="0"/>
              <a:cs typeface="Arial" charset="0"/>
            </a:endParaRPr>
          </a:p>
        </p:txBody>
      </p:sp>
      <p:sp>
        <p:nvSpPr>
          <p:cNvPr id="11" name="TextBox 10"/>
          <p:cNvSpPr txBox="1"/>
          <p:nvPr userDrawn="1"/>
        </p:nvSpPr>
        <p:spPr>
          <a:xfrm>
            <a:off x="351366" y="6461329"/>
            <a:ext cx="633535" cy="169277"/>
          </a:xfrm>
          <a:prstGeom prst="rect">
            <a:avLst/>
          </a:prstGeom>
          <a:noFill/>
        </p:spPr>
        <p:txBody>
          <a:bodyPr wrap="square" lIns="0" tIns="0" rIns="0" b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A3AD9B5F-8AE0-441E-AE8E-701969EE208D}" type="slidenum">
              <a:rPr lang="en-US" sz="1100" b="0" i="0" smtClean="0">
                <a:solidFill>
                  <a:srgbClr val="001871"/>
                </a:solidFill>
                <a:latin typeface="Arial" charset="0"/>
                <a:ea typeface="Arial" charset="0"/>
                <a:cs typeface="Arial" charset="0"/>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sz="1100" b="0" i="0" dirty="0">
              <a:solidFill>
                <a:srgbClr val="001871"/>
              </a:solidFill>
              <a:latin typeface="Arial" charset="0"/>
              <a:ea typeface="Arial" charset="0"/>
              <a:cs typeface="Arial" charset="0"/>
            </a:endParaRPr>
          </a:p>
        </p:txBody>
      </p:sp>
      <p:pic>
        <p:nvPicPr>
          <p:cNvPr id="10" name="Picture 9" descr="U.S. Food and Drug Administration logo"/>
          <p:cNvPicPr>
            <a:picLocks noChangeAspect="1"/>
          </p:cNvPicPr>
          <p:nvPr userDrawn="1"/>
        </p:nvPicPr>
        <p:blipFill>
          <a:blip r:embed="rId26"/>
          <a:stretch>
            <a:fillRect/>
          </a:stretch>
        </p:blipFill>
        <p:spPr>
          <a:xfrm>
            <a:off x="11060351" y="228600"/>
            <a:ext cx="826848" cy="992218"/>
          </a:xfrm>
          <a:prstGeom prst="rect">
            <a:avLst/>
          </a:prstGeom>
        </p:spPr>
      </p:pic>
    </p:spTree>
    <p:custDataLst>
      <p:tags r:id="rId25"/>
    </p:custDataLst>
    <p:extLst>
      <p:ext uri="{BB962C8B-B14F-4D97-AF65-F5344CB8AC3E}">
        <p14:creationId xmlns:p14="http://schemas.microsoft.com/office/powerpoint/2010/main" val="3459256714"/>
      </p:ext>
    </p:extLst>
  </p:cSld>
  <p:clrMap bg1="lt1" tx1="dk1" bg2="lt2" tx2="dk2" accent1="accent1" accent2="accent2" accent3="accent3" accent4="accent4" accent5="accent5" accent6="accent6" hlink="hlink" folHlink="folHlink"/>
  <p:sldLayoutIdLst>
    <p:sldLayoutId id="2147483649" r:id="rId1"/>
    <p:sldLayoutId id="2147483717" r:id="rId2"/>
    <p:sldLayoutId id="2147483721" r:id="rId3"/>
    <p:sldLayoutId id="2147483726" r:id="rId4"/>
    <p:sldLayoutId id="2147483722" r:id="rId5"/>
    <p:sldLayoutId id="2147483731" r:id="rId6"/>
    <p:sldLayoutId id="2147483724" r:id="rId7"/>
    <p:sldLayoutId id="2147483729" r:id="rId8"/>
    <p:sldLayoutId id="2147483728" r:id="rId9"/>
    <p:sldLayoutId id="2147483730" r:id="rId10"/>
    <p:sldLayoutId id="2147483712" r:id="rId11"/>
    <p:sldLayoutId id="2147483694" r:id="rId12"/>
    <p:sldLayoutId id="2147483713" r:id="rId13"/>
    <p:sldLayoutId id="2147483715" r:id="rId14"/>
    <p:sldLayoutId id="2147483682" r:id="rId15"/>
    <p:sldLayoutId id="2147483733" r:id="rId16"/>
    <p:sldLayoutId id="2147483679" r:id="rId17"/>
    <p:sldLayoutId id="2147483719" r:id="rId18"/>
    <p:sldLayoutId id="2147483688" r:id="rId19"/>
    <p:sldLayoutId id="2147483689" r:id="rId20"/>
    <p:sldLayoutId id="2147483701" r:id="rId21"/>
    <p:sldLayoutId id="2147483732" r:id="rId22"/>
    <p:sldLayoutId id="2147483705" r:id="rId23"/>
  </p:sldLayoutIdLst>
  <p:hf hdr="0" ftr="0"/>
  <p:txStyles>
    <p:titleStyle>
      <a:lvl1pPr algn="l" defTabSz="457200" rtl="0" eaLnBrk="1" latinLnBrk="0" hangingPunct="1">
        <a:lnSpc>
          <a:spcPts val="3100"/>
        </a:lnSpc>
        <a:spcBef>
          <a:spcPct val="0"/>
        </a:spcBef>
        <a:buNone/>
        <a:defRPr sz="2800" b="0" i="0" kern="1200" cap="all" baseline="0">
          <a:solidFill>
            <a:schemeClr val="bg1"/>
          </a:solidFill>
          <a:latin typeface="Arial" charset="0"/>
          <a:ea typeface="Arial" charset="0"/>
          <a:cs typeface="Arial" charset="0"/>
        </a:defRPr>
      </a:lvl1pPr>
    </p:titleStyle>
    <p:bodyStyle>
      <a:lvl1pPr marL="0" indent="0" algn="l" defTabSz="457200" rtl="0" eaLnBrk="1" latinLnBrk="0" hangingPunct="1">
        <a:lnSpc>
          <a:spcPts val="2600"/>
        </a:lnSpc>
        <a:spcBef>
          <a:spcPts val="0"/>
        </a:spcBef>
        <a:spcAft>
          <a:spcPts val="600"/>
        </a:spcAft>
        <a:buClr>
          <a:schemeClr val="accent4"/>
        </a:buClr>
        <a:buFont typeface="+mj-lt"/>
        <a:buNone/>
        <a:defRPr sz="2200" b="0" i="0" kern="1200">
          <a:solidFill>
            <a:srgbClr val="001871"/>
          </a:solidFill>
          <a:latin typeface="Arial" charset="0"/>
          <a:ea typeface="Arial" charset="0"/>
          <a:cs typeface="Arial" charset="0"/>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jv_NYEDEMPk" TargetMode="External"/><Relationship Id="rId3" Type="http://schemas.openxmlformats.org/officeDocument/2006/relationships/notesSlide" Target="../notesSlides/notesSlide13.xml"/><Relationship Id="rId7" Type="http://schemas.openxmlformats.org/officeDocument/2006/relationships/hyperlink" Target="https://www.fda.gov/tobacco-products/retail-sales-tobacco-products/our-watch" TargetMode="External"/><Relationship Id="rId2" Type="http://schemas.openxmlformats.org/officeDocument/2006/relationships/slideLayout" Target="../slideLayouts/slideLayout11.xml"/><Relationship Id="rId1" Type="http://schemas.openxmlformats.org/officeDocument/2006/relationships/tags" Target="../tags/tag21.xml"/><Relationship Id="rId6" Type="http://schemas.openxmlformats.org/officeDocument/2006/relationships/hyperlink" Target="https://www.fda.gov/tobacco-products/products-guidance-regulations/market-and-distribute-tobacco-product" TargetMode="External"/><Relationship Id="rId5" Type="http://schemas.openxmlformats.org/officeDocument/2006/relationships/hyperlink" Target="https://www.fda.gov/tobacco-products/retail-sales-tobacco-products/selling-tobacco-products-retail-stores" TargetMode="External"/><Relationship Id="rId10" Type="http://schemas.openxmlformats.org/officeDocument/2006/relationships/hyperlink" Target="https://www.fda.gov/tobacco-products/ctp-newsroom" TargetMode="External"/><Relationship Id="rId4" Type="http://schemas.openxmlformats.org/officeDocument/2006/relationships/hyperlink" Target="https://www.fda.gov/tobacco-products/compliance-enforcement-training/retail-sales-tobacco-products" TargetMode="External"/><Relationship Id="rId9" Type="http://schemas.openxmlformats.org/officeDocument/2006/relationships/hyperlink" Target="https://www.fda.gov/tobacco-products/contact-ctp/connect-ctp"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22.xml"/><Relationship Id="rId5" Type="http://schemas.openxmlformats.org/officeDocument/2006/relationships/hyperlink" Target="mailto:SmallBiz.Tobacco@fda.hhs.gov" TargetMode="External"/><Relationship Id="rId4" Type="http://schemas.openxmlformats.org/officeDocument/2006/relationships/hyperlink" Target="mailto:AskCTP@fda.hhs.gov"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05EEEC-EF17-41D3-AE23-A3E4C427FAD2}"/>
              </a:ext>
            </a:extLst>
          </p:cNvPr>
          <p:cNvSpPr>
            <a:spLocks noGrp="1"/>
          </p:cNvSpPr>
          <p:nvPr>
            <p:ph type="title"/>
          </p:nvPr>
        </p:nvSpPr>
        <p:spPr>
          <a:xfrm>
            <a:off x="300183" y="2745468"/>
            <a:ext cx="11591633" cy="1631224"/>
          </a:xfrm>
        </p:spPr>
        <p:txBody>
          <a:bodyPr>
            <a:normAutofit/>
          </a:bodyPr>
          <a:lstStyle/>
          <a:p>
            <a:pPr algn="ctr"/>
            <a:r>
              <a:rPr lang="en-US" dirty="0"/>
              <a:t>The 5 </a:t>
            </a:r>
            <a:r>
              <a:rPr lang="en-US" dirty="0" err="1"/>
              <a:t>W</a:t>
            </a:r>
            <a:r>
              <a:rPr lang="en-US" sz="1800" dirty="0" err="1"/>
              <a:t>s</a:t>
            </a:r>
            <a:r>
              <a:rPr lang="en-US" dirty="0"/>
              <a:t> of undercover buy </a:t>
            </a:r>
            <a:br>
              <a:rPr lang="en-US" dirty="0"/>
            </a:br>
            <a:r>
              <a:rPr lang="en-US" dirty="0"/>
              <a:t>compliance check inspections</a:t>
            </a:r>
          </a:p>
        </p:txBody>
      </p:sp>
    </p:spTree>
    <p:custDataLst>
      <p:tags r:id="rId1"/>
    </p:custDataLst>
    <p:extLst>
      <p:ext uri="{BB962C8B-B14F-4D97-AF65-F5344CB8AC3E}">
        <p14:creationId xmlns:p14="http://schemas.microsoft.com/office/powerpoint/2010/main" val="146778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a:t>
            </a:r>
          </a:p>
        </p:txBody>
      </p:sp>
      <p:sp>
        <p:nvSpPr>
          <p:cNvPr id="3" name="Text Placeholder 2"/>
          <p:cNvSpPr>
            <a:spLocks noGrp="1"/>
          </p:cNvSpPr>
          <p:nvPr>
            <p:ph type="body" sz="quarter" idx="18"/>
          </p:nvPr>
        </p:nvSpPr>
        <p:spPr>
          <a:xfrm>
            <a:off x="255747" y="1220818"/>
            <a:ext cx="11642035" cy="5408582"/>
          </a:xfrm>
        </p:spPr>
        <p:txBody>
          <a:bodyPr vert="horz" lIns="182880" tIns="274320" rIns="0" bIns="0" rtlCol="0">
            <a:noAutofit/>
          </a:bodyPr>
          <a:lstStyle/>
          <a:p>
            <a:pPr marL="342900" lvl="2">
              <a:lnSpc>
                <a:spcPct val="100000"/>
              </a:lnSpc>
              <a:spcAft>
                <a:spcPts val="1200"/>
              </a:spcAft>
              <a:buFont typeface="Arial" charset="0"/>
              <a:buChar char="•"/>
            </a:pPr>
            <a:r>
              <a:rPr lang="en-US" sz="2400" dirty="0">
                <a:latin typeface="Arial" charset="0"/>
                <a:cs typeface="Arial" charset="0"/>
              </a:rPr>
              <a:t>When will these inspections take place? </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Compliance Check Inspections are not preannounced to the retailer.</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During Undercover Buy inspections, you will not be aware that you are being inspected by FDA.</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Neither the minor nor the inspector will identify themselves during an undercover buy inspection. </a:t>
            </a:r>
            <a:endParaRPr lang="en-US" sz="16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89834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a:t>
            </a:r>
          </a:p>
        </p:txBody>
      </p:sp>
      <p:sp>
        <p:nvSpPr>
          <p:cNvPr id="3" name="Text Placeholder 2"/>
          <p:cNvSpPr>
            <a:spLocks noGrp="1"/>
          </p:cNvSpPr>
          <p:nvPr>
            <p:ph type="body" sz="quarter" idx="18"/>
          </p:nvPr>
        </p:nvSpPr>
        <p:spPr>
          <a:xfrm>
            <a:off x="255747" y="1269092"/>
            <a:ext cx="11642035" cy="5131708"/>
          </a:xfrm>
        </p:spPr>
        <p:txBody>
          <a:bodyPr vert="horz" lIns="182880" tIns="274320" rIns="0" bIns="0" rtlCol="0">
            <a:noAutofit/>
          </a:bodyPr>
          <a:lstStyle/>
          <a:p>
            <a:pPr marL="342900" lvl="2" indent="-342900">
              <a:lnSpc>
                <a:spcPct val="100000"/>
              </a:lnSpc>
              <a:spcAft>
                <a:spcPts val="1200"/>
              </a:spcAft>
              <a:buFont typeface="Arial" charset="0"/>
              <a:buChar char="•"/>
            </a:pPr>
            <a:r>
              <a:rPr lang="en-US" sz="2100" dirty="0">
                <a:latin typeface="Arial" charset="0"/>
                <a:cs typeface="Arial" charset="0"/>
              </a:rPr>
              <a:t>When will I hear from FDA if potential violations are found during an Undercover Buy inspection? </a:t>
            </a:r>
          </a:p>
          <a:p>
            <a:pPr marL="685800" lvl="3">
              <a:lnSpc>
                <a:spcPct val="100000"/>
              </a:lnSpc>
              <a:spcAft>
                <a:spcPts val="1200"/>
              </a:spcAft>
              <a:buFont typeface="Arial" panose="020B0604020202020204" pitchFamily="34" charset="0"/>
              <a:buChar char="–"/>
            </a:pPr>
            <a:r>
              <a:rPr lang="en-US" sz="2100" dirty="0">
                <a:latin typeface="Arial" charset="0"/>
                <a:cs typeface="Arial" charset="0"/>
              </a:rPr>
              <a:t>If an inspector reports that an underage purchaser was able to enter your establishment and make a tobacco purchase during an inspection, FDA will mail a Compliance Check Inspection Notice shortly after the inspection. </a:t>
            </a:r>
          </a:p>
          <a:p>
            <a:pPr marL="685800" lvl="3">
              <a:lnSpc>
                <a:spcPct val="100000"/>
              </a:lnSpc>
              <a:spcAft>
                <a:spcPts val="1200"/>
              </a:spcAft>
              <a:buFont typeface="Arial" panose="020B0604020202020204" pitchFamily="34" charset="0"/>
              <a:buChar char="–"/>
            </a:pPr>
            <a:r>
              <a:rPr lang="en-US" sz="2100" dirty="0">
                <a:latin typeface="Arial" charset="0"/>
                <a:cs typeface="Arial" charset="0"/>
              </a:rPr>
              <a:t>Once FDA has reviewed the inspection evidence, if violations are found: </a:t>
            </a:r>
          </a:p>
          <a:p>
            <a:pPr marL="1028700" lvl="3">
              <a:lnSpc>
                <a:spcPct val="100000"/>
              </a:lnSpc>
              <a:spcAft>
                <a:spcPts val="1200"/>
              </a:spcAft>
            </a:pPr>
            <a:r>
              <a:rPr lang="en-US" sz="2100" dirty="0">
                <a:latin typeface="Arial" charset="0"/>
                <a:cs typeface="Arial" charset="0"/>
              </a:rPr>
              <a:t>Generally, FDA sends Advisory Actions (</a:t>
            </a:r>
            <a:r>
              <a:rPr lang="en-US" sz="2100" i="1" dirty="0">
                <a:latin typeface="Arial" charset="0"/>
                <a:cs typeface="Arial" charset="0"/>
              </a:rPr>
              <a:t>e.g.</a:t>
            </a:r>
            <a:r>
              <a:rPr lang="en-US" sz="2100" dirty="0">
                <a:latin typeface="Arial" charset="0"/>
                <a:cs typeface="Arial" charset="0"/>
              </a:rPr>
              <a:t>, Warning Letters) for the first time an inspection reveals a violation of federal tobacco laws and regulations</a:t>
            </a:r>
          </a:p>
          <a:p>
            <a:pPr marL="1028700" lvl="3">
              <a:lnSpc>
                <a:spcPct val="100000"/>
              </a:lnSpc>
              <a:spcAft>
                <a:spcPts val="1200"/>
              </a:spcAft>
            </a:pPr>
            <a:r>
              <a:rPr lang="en-US" sz="2100" dirty="0">
                <a:latin typeface="Arial" charset="0"/>
                <a:cs typeface="Arial" charset="0"/>
              </a:rPr>
              <a:t>Failure to promptly and adequately correct all violations and ensure compliance with all applicable laws and regulations may lead to: </a:t>
            </a:r>
          </a:p>
          <a:p>
            <a:pPr marL="1371600" lvl="3" indent="-339725">
              <a:lnSpc>
                <a:spcPct val="100000"/>
              </a:lnSpc>
              <a:spcAft>
                <a:spcPts val="1200"/>
              </a:spcAft>
              <a:buFont typeface="Courier New" panose="02070309020205020404" pitchFamily="49" charset="0"/>
              <a:buChar char="o"/>
            </a:pPr>
            <a:r>
              <a:rPr lang="en-US" sz="2100" dirty="0">
                <a:latin typeface="Arial" charset="0"/>
                <a:cs typeface="Arial" charset="0"/>
              </a:rPr>
              <a:t>Administrative Actions (</a:t>
            </a:r>
            <a:r>
              <a:rPr lang="en-US" sz="2100" i="1" dirty="0">
                <a:latin typeface="Arial" charset="0"/>
                <a:cs typeface="Arial" charset="0"/>
              </a:rPr>
              <a:t>e.g.,</a:t>
            </a:r>
            <a:r>
              <a:rPr lang="en-US" sz="2100" dirty="0">
                <a:latin typeface="Arial" charset="0"/>
                <a:cs typeface="Arial" charset="0"/>
              </a:rPr>
              <a:t> Civil Money Penalties or No-Tobacco-Sale Orders)</a:t>
            </a:r>
          </a:p>
          <a:p>
            <a:pPr marL="1371600" lvl="3" indent="-339725">
              <a:lnSpc>
                <a:spcPct val="100000"/>
              </a:lnSpc>
              <a:spcAft>
                <a:spcPts val="1200"/>
              </a:spcAft>
              <a:buFont typeface="Courier New" panose="02070309020205020404" pitchFamily="49" charset="0"/>
              <a:buChar char="o"/>
            </a:pPr>
            <a:r>
              <a:rPr lang="en-US" sz="2100" dirty="0">
                <a:latin typeface="Arial" charset="0"/>
                <a:cs typeface="Arial" charset="0"/>
              </a:rPr>
              <a:t>Judicial Actions (</a:t>
            </a:r>
            <a:r>
              <a:rPr lang="en-US" sz="2100" i="1" dirty="0">
                <a:latin typeface="Arial" charset="0"/>
                <a:cs typeface="Arial" charset="0"/>
              </a:rPr>
              <a:t>e.g.</a:t>
            </a:r>
            <a:r>
              <a:rPr lang="en-US" sz="2100" dirty="0">
                <a:latin typeface="Arial" charset="0"/>
                <a:cs typeface="Arial" charset="0"/>
              </a:rPr>
              <a:t>, seizure, injunction, or criminal prosecution)</a:t>
            </a:r>
          </a:p>
          <a:p>
            <a:pPr marL="1260475" lvl="3" indent="-228600">
              <a:lnSpc>
                <a:spcPct val="100000"/>
              </a:lnSpc>
              <a:spcAft>
                <a:spcPts val="1200"/>
              </a:spcAft>
              <a:buFont typeface="Courier New" panose="02070309020205020404" pitchFamily="49" charset="0"/>
              <a:buChar char="o"/>
            </a:pPr>
            <a:endParaRPr lang="en-US" sz="500" dirty="0">
              <a:latin typeface="Arial" charset="0"/>
              <a:cs typeface="Arial" charset="0"/>
            </a:endParaRPr>
          </a:p>
          <a:p>
            <a:pPr>
              <a:lnSpc>
                <a:spcPct val="100000"/>
              </a:lnSpc>
            </a:pPr>
            <a:endParaRPr lang="en-US" sz="16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93649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a:t>
            </a:r>
          </a:p>
        </p:txBody>
      </p:sp>
      <p:sp>
        <p:nvSpPr>
          <p:cNvPr id="3" name="Text Placeholder 2"/>
          <p:cNvSpPr>
            <a:spLocks noGrp="1"/>
          </p:cNvSpPr>
          <p:nvPr>
            <p:ph type="body" sz="quarter" idx="18"/>
          </p:nvPr>
        </p:nvSpPr>
        <p:spPr>
          <a:xfrm>
            <a:off x="255746" y="1349115"/>
            <a:ext cx="10920253" cy="4869713"/>
          </a:xfrm>
        </p:spPr>
        <p:txBody>
          <a:bodyPr vert="horz" lIns="182880" tIns="274320" rIns="0" bIns="0" rtlCol="0">
            <a:noAutofit/>
          </a:bodyPr>
          <a:lstStyle/>
          <a:p>
            <a:pPr marL="346075" lvl="2" indent="-346075">
              <a:lnSpc>
                <a:spcPct val="100000"/>
              </a:lnSpc>
              <a:spcAft>
                <a:spcPts val="1200"/>
              </a:spcAft>
              <a:buFont typeface="Arial" charset="0"/>
              <a:buChar char="•"/>
            </a:pPr>
            <a:r>
              <a:rPr lang="en-US" sz="2300" dirty="0">
                <a:latin typeface="Arial" charset="0"/>
                <a:cs typeface="Arial" charset="0"/>
              </a:rPr>
              <a:t>Brick and mortar retailers can check their inspection history on the FDA Tobacco Compliance Check Outcomes Database. </a:t>
            </a:r>
          </a:p>
          <a:p>
            <a:pPr marL="346075" lvl="2" indent="-346075">
              <a:lnSpc>
                <a:spcPct val="100000"/>
              </a:lnSpc>
              <a:spcAft>
                <a:spcPts val="1200"/>
              </a:spcAft>
              <a:buFont typeface="Arial" charset="0"/>
              <a:buChar char="•"/>
            </a:pPr>
            <a:r>
              <a:rPr lang="en-US" sz="2300" dirty="0">
                <a:latin typeface="Arial" charset="0"/>
                <a:cs typeface="Arial" charset="0"/>
              </a:rPr>
              <a:t>Available at: </a:t>
            </a:r>
            <a:r>
              <a:rPr lang="en-US" sz="2300" u="sng" dirty="0">
                <a:solidFill>
                  <a:srgbClr val="0563C1"/>
                </a:solidFill>
                <a:latin typeface="+mn-lt"/>
                <a:ea typeface="Calibri" panose="020F0502020204030204" pitchFamily="34" charset="0"/>
              </a:rPr>
              <a:t>https://timp-ccid.fda.gov</a:t>
            </a:r>
            <a:r>
              <a:rPr lang="en-US" sz="2300" dirty="0">
                <a:latin typeface="+mn-lt"/>
                <a:cs typeface="Arial" charset="0"/>
              </a:rPr>
              <a:t>. </a:t>
            </a:r>
            <a:endParaRPr lang="en-US" sz="2300" dirty="0">
              <a:latin typeface="Arial" charset="0"/>
              <a:cs typeface="Arial" charset="0"/>
            </a:endParaRPr>
          </a:p>
        </p:txBody>
      </p:sp>
      <p:pic>
        <p:nvPicPr>
          <p:cNvPr id="5" name="Picture 4" descr="Screenshot of Tobacco Compliance Check Outcomes database.">
            <a:extLst>
              <a:ext uri="{FF2B5EF4-FFF2-40B4-BE49-F238E27FC236}">
                <a16:creationId xmlns:a16="http://schemas.microsoft.com/office/drawing/2014/main" id="{D6B4CB8B-D75C-5E7A-06C3-C70282C749D3}"/>
              </a:ext>
            </a:extLst>
          </p:cNvPr>
          <p:cNvPicPr>
            <a:picLocks noChangeAspect="1"/>
          </p:cNvPicPr>
          <p:nvPr/>
        </p:nvPicPr>
        <p:blipFill>
          <a:blip r:embed="rId4"/>
          <a:stretch>
            <a:fillRect/>
          </a:stretch>
        </p:blipFill>
        <p:spPr>
          <a:xfrm>
            <a:off x="3540539" y="3162538"/>
            <a:ext cx="5110922" cy="295156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00183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a:t>
            </a:r>
          </a:p>
        </p:txBody>
      </p:sp>
      <p:sp>
        <p:nvSpPr>
          <p:cNvPr id="3" name="Text Placeholder 2"/>
          <p:cNvSpPr>
            <a:spLocks noGrp="1"/>
          </p:cNvSpPr>
          <p:nvPr>
            <p:ph type="body" sz="quarter" idx="18"/>
          </p:nvPr>
        </p:nvSpPr>
        <p:spPr>
          <a:xfrm>
            <a:off x="294218" y="1046647"/>
            <a:ext cx="11446476" cy="5021803"/>
          </a:xfrm>
        </p:spPr>
        <p:txBody>
          <a:bodyPr vert="horz" lIns="182880" tIns="274320" rIns="0" bIns="0" rtlCol="0">
            <a:noAutofit/>
          </a:bodyPr>
          <a:lstStyle/>
          <a:p>
            <a:pPr marL="346075" indent="-346075">
              <a:lnSpc>
                <a:spcPct val="100000"/>
              </a:lnSpc>
              <a:spcAft>
                <a:spcPts val="1200"/>
              </a:spcAft>
            </a:pPr>
            <a:r>
              <a:rPr lang="en-US" sz="2600" dirty="0">
                <a:latin typeface="Arial" charset="0"/>
                <a:cs typeface="Arial" charset="0"/>
              </a:rPr>
              <a:t>Why does FDA conduct these inspections? </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The Center for Tobacco Products (CTP) is responsible for carrying out the Family Smoking Prevention and Tobacco Control Act. </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In 2009, the Family Smoking Prevention and Tobacco Control Act,(TCA), amended the Federal Food Drug, and Cosmetic Act (FD&amp;C Act) to give the FDA authority to regulate the manufacture, distribution and marketing of cigarettes, cigarette tobacco, roll-your-own tobacco, smokeless tobacco, and other tobacco products that the agency, through regulation, deems to be subject to the law. </a:t>
            </a:r>
          </a:p>
        </p:txBody>
      </p:sp>
    </p:spTree>
    <p:custDataLst>
      <p:tags r:id="rId1"/>
    </p:custDataLst>
    <p:extLst>
      <p:ext uri="{BB962C8B-B14F-4D97-AF65-F5344CB8AC3E}">
        <p14:creationId xmlns:p14="http://schemas.microsoft.com/office/powerpoint/2010/main" val="226837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a:t>
            </a:r>
          </a:p>
        </p:txBody>
      </p:sp>
      <p:sp>
        <p:nvSpPr>
          <p:cNvPr id="5" name="Text Placeholder 4">
            <a:extLst>
              <a:ext uri="{FF2B5EF4-FFF2-40B4-BE49-F238E27FC236}">
                <a16:creationId xmlns:a16="http://schemas.microsoft.com/office/drawing/2014/main" id="{8EE2614B-EA32-B870-2339-B026D5CE66DA}"/>
              </a:ext>
            </a:extLst>
          </p:cNvPr>
          <p:cNvSpPr>
            <a:spLocks noGrp="1"/>
          </p:cNvSpPr>
          <p:nvPr>
            <p:ph type="body" sz="quarter" idx="18"/>
          </p:nvPr>
        </p:nvSpPr>
        <p:spPr>
          <a:xfrm>
            <a:off x="294218" y="1224166"/>
            <a:ext cx="11582400" cy="4948077"/>
          </a:xfrm>
        </p:spPr>
        <p:txBody>
          <a:bodyPr/>
          <a:lstStyle/>
          <a:p>
            <a:pPr>
              <a:lnSpc>
                <a:spcPct val="100000"/>
              </a:lnSpc>
              <a:spcAft>
                <a:spcPts val="1200"/>
              </a:spcAft>
            </a:pPr>
            <a:r>
              <a:rPr lang="en-US" sz="2100" dirty="0">
                <a:latin typeface="Arial" charset="0"/>
                <a:cs typeface="Arial" charset="0"/>
              </a:rPr>
              <a:t>The 2016 Deeming Rule extends FDA’s regulatory authority to cover additional products, except their accessories, that meet the definition of a tobacco product under Section 201(</a:t>
            </a:r>
            <a:r>
              <a:rPr lang="en-US" sz="2100" dirty="0" err="1">
                <a:latin typeface="Arial" charset="0"/>
                <a:cs typeface="Arial" charset="0"/>
              </a:rPr>
              <a:t>rr</a:t>
            </a:r>
            <a:r>
              <a:rPr lang="en-US" sz="2100" dirty="0">
                <a:latin typeface="Arial" charset="0"/>
                <a:cs typeface="Arial" charset="0"/>
              </a:rPr>
              <a:t>) of the FD&amp;C Act. These deemed products include: e-cigarettes, pipe tobacco, cigars, hookah and oral nicotine products.</a:t>
            </a:r>
          </a:p>
          <a:p>
            <a:pPr>
              <a:lnSpc>
                <a:spcPct val="100000"/>
              </a:lnSpc>
              <a:spcAft>
                <a:spcPts val="1200"/>
              </a:spcAft>
            </a:pPr>
            <a:r>
              <a:rPr lang="en-US" sz="2100" dirty="0">
                <a:latin typeface="Arial" charset="0"/>
                <a:cs typeface="Arial" charset="0"/>
              </a:rPr>
              <a:t>On Dec 20, 2019, the President signed legislation raising the federal minimum age for sale of tobacco products from 18 to 21 years. This legislation (known as “Tobacco 21” or “T21”) became effective immediately, and it is now illegal for a retailer to sell any tobacco product to anyone under 21. </a:t>
            </a:r>
          </a:p>
          <a:p>
            <a:pPr>
              <a:lnSpc>
                <a:spcPct val="100000"/>
              </a:lnSpc>
              <a:spcAft>
                <a:spcPts val="1200"/>
              </a:spcAft>
            </a:pPr>
            <a:r>
              <a:rPr lang="en-US" sz="2100" dirty="0">
                <a:latin typeface="Arial" charset="0"/>
                <a:cs typeface="Arial" charset="0"/>
              </a:rPr>
              <a:t>On March 15, 2022, the President signed legislation to clarify that FDA’s tobacco product jurisdiction extends to tobacco products containing nicotine from any source, not just nicotine derived from tobacco. As such, retailers of tobacco products containing nicotine not made or derived from tobacco must ensure compliance with applicable requirements under the FD&amp;C Act resulting from this law. </a:t>
            </a:r>
          </a:p>
          <a:p>
            <a:endParaRPr lang="en-US" sz="2100" dirty="0">
              <a:latin typeface="Arial" charset="0"/>
              <a:cs typeface="Arial" charset="0"/>
            </a:endParaRPr>
          </a:p>
          <a:p>
            <a:endParaRPr lang="en-US" sz="2100" dirty="0">
              <a:latin typeface="Arial" charset="0"/>
              <a:cs typeface="Arial" charset="0"/>
            </a:endParaRPr>
          </a:p>
          <a:p>
            <a:endParaRPr lang="en-US" sz="2100" dirty="0"/>
          </a:p>
        </p:txBody>
      </p:sp>
    </p:spTree>
    <p:custDataLst>
      <p:tags r:id="rId1"/>
    </p:custDataLst>
    <p:extLst>
      <p:ext uri="{BB962C8B-B14F-4D97-AF65-F5344CB8AC3E}">
        <p14:creationId xmlns:p14="http://schemas.microsoft.com/office/powerpoint/2010/main" val="170469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644EA3-1922-7025-93F2-7FB7059DA092}"/>
              </a:ext>
            </a:extLst>
          </p:cNvPr>
          <p:cNvSpPr>
            <a:spLocks noGrp="1"/>
          </p:cNvSpPr>
          <p:nvPr>
            <p:ph type="body" sz="quarter" idx="18"/>
          </p:nvPr>
        </p:nvSpPr>
        <p:spPr>
          <a:xfrm>
            <a:off x="304800" y="1294544"/>
            <a:ext cx="11582400" cy="4948077"/>
          </a:xfrm>
        </p:spPr>
        <p:txBody>
          <a:bodyPr/>
          <a:lstStyle/>
          <a:p>
            <a:pPr>
              <a:lnSpc>
                <a:spcPct val="100000"/>
              </a:lnSpc>
              <a:spcAft>
                <a:spcPts val="1200"/>
              </a:spcAft>
            </a:pPr>
            <a:r>
              <a:rPr lang="en-US" sz="2400" dirty="0"/>
              <a:t>FDA conducts these inspections to further CTP’s mission to protect Americans from tobacco-related disease and death by regulating the manufacture, distribution, and marketing of tobacco products and by educating the public, especially young people, about tobacco products and the dangers their use poses to themselves and others.</a:t>
            </a:r>
          </a:p>
          <a:p>
            <a:pPr>
              <a:lnSpc>
                <a:spcPct val="100000"/>
              </a:lnSpc>
              <a:spcAft>
                <a:spcPts val="1200"/>
              </a:spcAft>
            </a:pPr>
            <a:r>
              <a:rPr lang="en-US" sz="2400" dirty="0"/>
              <a:t>We hope retailers will partner with the FDA to help protect their communities by knowing the law and making use of tools to prevent underage sales.</a:t>
            </a:r>
          </a:p>
          <a:p>
            <a:pPr lvl="2"/>
            <a:endParaRPr lang="en-US" dirty="0"/>
          </a:p>
          <a:p>
            <a:pPr lvl="3"/>
            <a:endParaRPr lang="en-US" dirty="0"/>
          </a:p>
          <a:p>
            <a:pPr lvl="6"/>
            <a:endParaRPr lang="en-US" dirty="0"/>
          </a:p>
          <a:p>
            <a:endParaRPr lang="en-US" dirty="0"/>
          </a:p>
          <a:p>
            <a:endParaRPr lang="en-US" dirty="0"/>
          </a:p>
        </p:txBody>
      </p:sp>
      <p:sp>
        <p:nvSpPr>
          <p:cNvPr id="4" name="Title 3"/>
          <p:cNvSpPr>
            <a:spLocks noGrp="1"/>
          </p:cNvSpPr>
          <p:nvPr>
            <p:ph type="title"/>
          </p:nvPr>
        </p:nvSpPr>
        <p:spPr>
          <a:xfrm>
            <a:off x="294218" y="228600"/>
            <a:ext cx="10660294" cy="992218"/>
          </a:xfrm>
        </p:spPr>
        <p:txBody>
          <a:bodyPr/>
          <a:lstStyle/>
          <a:p>
            <a:r>
              <a:rPr lang="en-US" dirty="0"/>
              <a:t>why</a:t>
            </a:r>
          </a:p>
        </p:txBody>
      </p:sp>
    </p:spTree>
    <p:custDataLst>
      <p:tags r:id="rId1"/>
    </p:custDataLst>
    <p:extLst>
      <p:ext uri="{BB962C8B-B14F-4D97-AF65-F5344CB8AC3E}">
        <p14:creationId xmlns:p14="http://schemas.microsoft.com/office/powerpoint/2010/main" val="167486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AB770D-75F4-4EE5-9143-CA4A07311D73}"/>
              </a:ext>
            </a:extLst>
          </p:cNvPr>
          <p:cNvSpPr>
            <a:spLocks noGrp="1"/>
          </p:cNvSpPr>
          <p:nvPr>
            <p:ph type="body" sz="quarter" idx="18"/>
          </p:nvPr>
        </p:nvSpPr>
        <p:spPr>
          <a:xfrm>
            <a:off x="324787" y="1169435"/>
            <a:ext cx="11582400" cy="5408582"/>
          </a:xfrm>
        </p:spPr>
        <p:txBody>
          <a:bodyPr/>
          <a:lstStyle/>
          <a:p>
            <a:pPr>
              <a:lnSpc>
                <a:spcPct val="100000"/>
              </a:lnSpc>
              <a:spcAft>
                <a:spcPts val="1200"/>
              </a:spcAft>
            </a:pPr>
            <a:r>
              <a:rPr lang="en-US" sz="1800" dirty="0">
                <a:hlinkClick r:id="rId4"/>
              </a:rPr>
              <a:t>Retail Sales of Tobacco Products</a:t>
            </a:r>
            <a:br>
              <a:rPr lang="en-US" sz="1800" dirty="0"/>
            </a:br>
            <a:r>
              <a:rPr lang="en-US" sz="1600" dirty="0"/>
              <a:t>https://www.fda.gov/tobacco-products/compliance-enforcement-training/retail-sales-tobacco-products</a:t>
            </a:r>
          </a:p>
          <a:p>
            <a:pPr lvl="0">
              <a:lnSpc>
                <a:spcPct val="100000"/>
              </a:lnSpc>
              <a:spcAft>
                <a:spcPts val="1200"/>
              </a:spcAft>
            </a:pPr>
            <a:r>
              <a:rPr lang="en-US" sz="1800" dirty="0">
                <a:hlinkClick r:id="rId5"/>
              </a:rPr>
              <a:t>Summary of the Federal Rules for Selling Tobacco Products</a:t>
            </a:r>
            <a:r>
              <a:rPr lang="en-US" sz="1800" dirty="0"/>
              <a:t> </a:t>
            </a:r>
            <a:br>
              <a:rPr lang="en-US" sz="1800" dirty="0"/>
            </a:br>
            <a:r>
              <a:rPr lang="en-US" sz="1600" dirty="0"/>
              <a:t>https://www.fda.gov/tobacco-products/retail-sales-tobacco-products/selling-tobacco-products-retail-stores</a:t>
            </a:r>
          </a:p>
          <a:p>
            <a:pPr lvl="0">
              <a:lnSpc>
                <a:spcPct val="100000"/>
              </a:lnSpc>
              <a:spcAft>
                <a:spcPts val="1200"/>
              </a:spcAft>
            </a:pPr>
            <a:r>
              <a:rPr lang="en-US" sz="1800" dirty="0">
                <a:hlinkClick r:id="rId6"/>
              </a:rPr>
              <a:t>Market and Distribute a Tobacco Product Summary</a:t>
            </a:r>
            <a:br>
              <a:rPr lang="en-US" sz="1800" dirty="0"/>
            </a:br>
            <a:r>
              <a:rPr lang="en-US" sz="1600" dirty="0"/>
              <a:t>https://www.fda.gov/tobacco-products/products-guidance-regulations/market-and-distribute-tobacco-product</a:t>
            </a:r>
          </a:p>
          <a:p>
            <a:pPr lvl="0">
              <a:lnSpc>
                <a:spcPct val="100000"/>
              </a:lnSpc>
              <a:spcAft>
                <a:spcPts val="1200"/>
              </a:spcAft>
            </a:pPr>
            <a:r>
              <a:rPr lang="en-US" sz="1800" dirty="0">
                <a:hlinkClick r:id="rId7"/>
              </a:rPr>
              <a:t>“This is Our Watch” Campaign for Retailers</a:t>
            </a:r>
            <a:r>
              <a:rPr lang="en-US" sz="1800" dirty="0"/>
              <a:t> </a:t>
            </a:r>
            <a:br>
              <a:rPr lang="en-US" sz="1800" dirty="0"/>
            </a:br>
            <a:r>
              <a:rPr lang="en-US" sz="1600" dirty="0"/>
              <a:t>https://www.fda.gov/tobacco-products/retail-sales-tobacco-products/our-watch</a:t>
            </a:r>
          </a:p>
          <a:p>
            <a:pPr lvl="0">
              <a:lnSpc>
                <a:spcPct val="100000"/>
              </a:lnSpc>
              <a:spcAft>
                <a:spcPts val="1200"/>
              </a:spcAft>
            </a:pPr>
            <a:r>
              <a:rPr lang="en-US" sz="1800" dirty="0">
                <a:hlinkClick r:id="rId8"/>
              </a:rPr>
              <a:t>What a Brick and Mortar Retailer Should Do After Receiving and Warning Letter – Webinar</a:t>
            </a:r>
            <a:br>
              <a:rPr lang="en-US" sz="1600" dirty="0"/>
            </a:br>
            <a:r>
              <a:rPr lang="en-US" sz="1600" dirty="0"/>
              <a:t>https://www.youtube.com/watch?v=jv_NYEDEMPk</a:t>
            </a:r>
          </a:p>
          <a:p>
            <a:pPr>
              <a:lnSpc>
                <a:spcPct val="100000"/>
              </a:lnSpc>
              <a:spcAft>
                <a:spcPts val="1200"/>
              </a:spcAft>
            </a:pPr>
            <a:r>
              <a:rPr lang="en-US" sz="1800" dirty="0">
                <a:hlinkClick r:id="rId9"/>
              </a:rPr>
              <a:t>Social Media Links (E.g.: Twitter, Facebook, YouTube)</a:t>
            </a:r>
            <a:br>
              <a:rPr lang="en-US" sz="1800" dirty="0"/>
            </a:br>
            <a:r>
              <a:rPr lang="en-US" sz="1600" dirty="0"/>
              <a:t>https://www.fda.gov/tobacco-products/contact-ctp/connect-ctp</a:t>
            </a:r>
          </a:p>
          <a:p>
            <a:pPr>
              <a:lnSpc>
                <a:spcPct val="100000"/>
              </a:lnSpc>
              <a:spcAft>
                <a:spcPts val="1200"/>
              </a:spcAft>
            </a:pPr>
            <a:r>
              <a:rPr lang="en-US" sz="1800" dirty="0">
                <a:hlinkClick r:id="rId10"/>
              </a:rPr>
              <a:t>Sign up for CTP E-mail updates</a:t>
            </a:r>
            <a:br>
              <a:rPr lang="en-US" sz="1800" dirty="0"/>
            </a:br>
            <a:r>
              <a:rPr lang="en-US" sz="1600" dirty="0"/>
              <a:t>https://www.fda.gov/tobacco-products/ctp-newsroom</a:t>
            </a:r>
            <a:endParaRPr lang="en-US" sz="1800" dirty="0"/>
          </a:p>
        </p:txBody>
      </p:sp>
      <p:sp>
        <p:nvSpPr>
          <p:cNvPr id="3" name="Title 2">
            <a:extLst>
              <a:ext uri="{FF2B5EF4-FFF2-40B4-BE49-F238E27FC236}">
                <a16:creationId xmlns:a16="http://schemas.microsoft.com/office/drawing/2014/main" id="{71B7E1CD-A9A1-4284-898A-4422F1F081DC}"/>
              </a:ext>
            </a:extLst>
          </p:cNvPr>
          <p:cNvSpPr>
            <a:spLocks noGrp="1"/>
          </p:cNvSpPr>
          <p:nvPr>
            <p:ph type="title"/>
          </p:nvPr>
        </p:nvSpPr>
        <p:spPr/>
        <p:txBody>
          <a:bodyPr/>
          <a:lstStyle/>
          <a:p>
            <a:r>
              <a:rPr lang="en-US" dirty="0"/>
              <a:t>FOR FURTHER INFORMATION:</a:t>
            </a:r>
          </a:p>
        </p:txBody>
      </p:sp>
    </p:spTree>
    <p:custDataLst>
      <p:tags r:id="rId1"/>
    </p:custDataLst>
    <p:extLst>
      <p:ext uri="{BB962C8B-B14F-4D97-AF65-F5344CB8AC3E}">
        <p14:creationId xmlns:p14="http://schemas.microsoft.com/office/powerpoint/2010/main" val="107075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the best way to contact FDA with additional questions?</a:t>
            </a:r>
          </a:p>
        </p:txBody>
      </p:sp>
      <p:sp>
        <p:nvSpPr>
          <p:cNvPr id="5" name="Text Placeholder 4"/>
          <p:cNvSpPr>
            <a:spLocks noGrp="1"/>
          </p:cNvSpPr>
          <p:nvPr>
            <p:ph type="body" sz="quarter" idx="18"/>
          </p:nvPr>
        </p:nvSpPr>
        <p:spPr/>
        <p:txBody>
          <a:bodyPr/>
          <a:lstStyle/>
          <a:p>
            <a:pPr lvl="1">
              <a:lnSpc>
                <a:spcPct val="100000"/>
              </a:lnSpc>
              <a:spcAft>
                <a:spcPts val="0"/>
              </a:spcAft>
            </a:pPr>
            <a:endParaRPr lang="en-US" sz="1000" dirty="0">
              <a:latin typeface="+mn-lt"/>
            </a:endParaRPr>
          </a:p>
          <a:p>
            <a:pPr lvl="1">
              <a:lnSpc>
                <a:spcPct val="100000"/>
              </a:lnSpc>
              <a:spcAft>
                <a:spcPts val="1200"/>
              </a:spcAft>
            </a:pPr>
            <a:r>
              <a:rPr lang="en-US" sz="2400" dirty="0">
                <a:latin typeface="+mn-lt"/>
              </a:rPr>
              <a:t>For additional questions, you can contact FDA:</a:t>
            </a:r>
          </a:p>
          <a:p>
            <a:pPr lvl="2">
              <a:lnSpc>
                <a:spcPct val="100000"/>
              </a:lnSpc>
              <a:spcAft>
                <a:spcPts val="1200"/>
              </a:spcAft>
            </a:pPr>
            <a:r>
              <a:rPr lang="en-US" sz="2400" dirty="0">
                <a:latin typeface="+mn-lt"/>
              </a:rPr>
              <a:t>CTP General E-mail: </a:t>
            </a:r>
            <a:r>
              <a:rPr lang="en-US" sz="2400" dirty="0">
                <a:latin typeface="+mn-lt"/>
                <a:hlinkClick r:id="rId4">
                  <a:extLst>
                    <a:ext uri="{A12FA001-AC4F-418D-AE19-62706E023703}">
                      <ahyp:hlinkClr xmlns:ahyp="http://schemas.microsoft.com/office/drawing/2018/hyperlinkcolor" val="tx"/>
                    </a:ext>
                  </a:extLst>
                </a:hlinkClick>
              </a:rPr>
              <a:t>AskCTP@fda.hhs.gov</a:t>
            </a:r>
            <a:endParaRPr lang="en-US" sz="2400" dirty="0">
              <a:latin typeface="+mn-lt"/>
            </a:endParaRPr>
          </a:p>
          <a:p>
            <a:pPr lvl="2">
              <a:lnSpc>
                <a:spcPct val="100000"/>
              </a:lnSpc>
              <a:spcAft>
                <a:spcPts val="1200"/>
              </a:spcAft>
            </a:pPr>
            <a:r>
              <a:rPr lang="en-US" sz="2400" dirty="0">
                <a:latin typeface="+mn-lt"/>
              </a:rPr>
              <a:t>Call: 1-877-287-1373 (9am EST-4pm EST)</a:t>
            </a:r>
          </a:p>
          <a:p>
            <a:pPr lvl="2">
              <a:lnSpc>
                <a:spcPct val="100000"/>
              </a:lnSpc>
              <a:spcAft>
                <a:spcPts val="1200"/>
              </a:spcAft>
            </a:pPr>
            <a:r>
              <a:rPr lang="en-US" sz="2400" dirty="0">
                <a:latin typeface="+mn-lt"/>
              </a:rPr>
              <a:t>For Small Business Assistance E-mail: </a:t>
            </a:r>
            <a:r>
              <a:rPr lang="en-US" sz="2400" dirty="0">
                <a:latin typeface="+mn-lt"/>
                <a:hlinkClick r:id="rId5">
                  <a:extLst>
                    <a:ext uri="{A12FA001-AC4F-418D-AE19-62706E023703}">
                      <ahyp:hlinkClr xmlns:ahyp="http://schemas.microsoft.com/office/drawing/2018/hyperlinkcolor" val="tx"/>
                    </a:ext>
                  </a:extLst>
                </a:hlinkClick>
              </a:rPr>
              <a:t>SmallBiz.Tobacco@fda.hhs.gov</a:t>
            </a:r>
            <a:endParaRPr lang="en-US" dirty="0"/>
          </a:p>
        </p:txBody>
      </p:sp>
    </p:spTree>
    <p:custDataLst>
      <p:tags r:id="rId1"/>
    </p:custDataLst>
    <p:extLst>
      <p:ext uri="{BB962C8B-B14F-4D97-AF65-F5344CB8AC3E}">
        <p14:creationId xmlns:p14="http://schemas.microsoft.com/office/powerpoint/2010/main" val="401831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228600"/>
            <a:ext cx="7697076" cy="992218"/>
          </a:xfrm>
        </p:spPr>
        <p:txBody>
          <a:bodyPr/>
          <a:lstStyle/>
          <a:p>
            <a:r>
              <a:rPr lang="en-US" dirty="0"/>
              <a:t>agenda</a:t>
            </a:r>
          </a:p>
        </p:txBody>
      </p:sp>
      <p:sp>
        <p:nvSpPr>
          <p:cNvPr id="3" name="Text Placeholder 2"/>
          <p:cNvSpPr>
            <a:spLocks noGrp="1"/>
          </p:cNvSpPr>
          <p:nvPr>
            <p:ph type="body" sz="quarter" idx="18"/>
          </p:nvPr>
        </p:nvSpPr>
        <p:spPr/>
        <p:txBody>
          <a:bodyPr/>
          <a:lstStyle/>
          <a:p>
            <a:pPr lvl="2"/>
            <a:endParaRPr lang="en-US" dirty="0"/>
          </a:p>
          <a:p>
            <a:pPr lvl="3">
              <a:lnSpc>
                <a:spcPct val="100000"/>
              </a:lnSpc>
              <a:buFont typeface="Arial" panose="020B0604020202020204" pitchFamily="34" charset="0"/>
              <a:buChar char="•"/>
            </a:pPr>
            <a:r>
              <a:rPr lang="en-US" sz="2400" dirty="0"/>
              <a:t>Types of Compliance Check Inspections</a:t>
            </a:r>
          </a:p>
          <a:p>
            <a:pPr lvl="3">
              <a:lnSpc>
                <a:spcPct val="100000"/>
              </a:lnSpc>
              <a:buFont typeface="Arial" panose="020B0604020202020204" pitchFamily="34" charset="0"/>
              <a:buChar char="•"/>
            </a:pPr>
            <a:r>
              <a:rPr lang="en-US" sz="2400" b="1" dirty="0"/>
              <a:t>Who</a:t>
            </a:r>
            <a:r>
              <a:rPr lang="en-US" sz="2400" dirty="0"/>
              <a:t> conducts the inspections?</a:t>
            </a:r>
          </a:p>
          <a:p>
            <a:pPr lvl="3">
              <a:lnSpc>
                <a:spcPct val="100000"/>
              </a:lnSpc>
              <a:buFont typeface="Arial" panose="020B0604020202020204" pitchFamily="34" charset="0"/>
              <a:buChar char="•"/>
            </a:pPr>
            <a:r>
              <a:rPr lang="en-US" sz="2400" b="1" dirty="0"/>
              <a:t>What</a:t>
            </a:r>
            <a:r>
              <a:rPr lang="en-US" sz="2400" dirty="0"/>
              <a:t> are the inspectors investigating?</a:t>
            </a:r>
          </a:p>
          <a:p>
            <a:pPr lvl="3">
              <a:lnSpc>
                <a:spcPct val="100000"/>
              </a:lnSpc>
              <a:buFont typeface="Arial" panose="020B0604020202020204" pitchFamily="34" charset="0"/>
              <a:buChar char="•"/>
            </a:pPr>
            <a:r>
              <a:rPr lang="en-US" sz="2400" b="1" dirty="0"/>
              <a:t>Where</a:t>
            </a:r>
            <a:r>
              <a:rPr lang="en-US" sz="2400" dirty="0"/>
              <a:t> are inspections conducted?</a:t>
            </a:r>
          </a:p>
          <a:p>
            <a:pPr lvl="3">
              <a:lnSpc>
                <a:spcPct val="100000"/>
              </a:lnSpc>
              <a:buFont typeface="Arial" panose="020B0604020202020204" pitchFamily="34" charset="0"/>
              <a:buChar char="•"/>
            </a:pPr>
            <a:r>
              <a:rPr lang="en-US" sz="2400" b="1" dirty="0"/>
              <a:t>When</a:t>
            </a:r>
            <a:r>
              <a:rPr lang="en-US" sz="2400" dirty="0"/>
              <a:t> will the inspections take place?</a:t>
            </a:r>
          </a:p>
          <a:p>
            <a:pPr lvl="3">
              <a:lnSpc>
                <a:spcPct val="100000"/>
              </a:lnSpc>
              <a:buFont typeface="Arial" panose="020B0604020202020204" pitchFamily="34" charset="0"/>
              <a:buChar char="•"/>
            </a:pPr>
            <a:r>
              <a:rPr lang="en-US" sz="2400" b="1" dirty="0"/>
              <a:t>Why</a:t>
            </a:r>
            <a:r>
              <a:rPr lang="en-US" sz="2400" dirty="0"/>
              <a:t> does FDA conduct these inspections?</a:t>
            </a:r>
          </a:p>
          <a:p>
            <a:pPr lvl="3">
              <a:lnSpc>
                <a:spcPct val="100000"/>
              </a:lnSpc>
              <a:buFont typeface="Arial" panose="020B0604020202020204" pitchFamily="34" charset="0"/>
              <a:buChar char="•"/>
            </a:pPr>
            <a:r>
              <a:rPr lang="en-US" sz="2400" dirty="0"/>
              <a:t>Further Information Links</a:t>
            </a:r>
          </a:p>
          <a:p>
            <a:pPr lvl="3">
              <a:lnSpc>
                <a:spcPct val="100000"/>
              </a:lnSpc>
              <a:buFont typeface="Arial" panose="020B0604020202020204" pitchFamily="34" charset="0"/>
              <a:buChar char="•"/>
            </a:pPr>
            <a:r>
              <a:rPr lang="en-US" sz="2400" dirty="0"/>
              <a:t>Contacting CTP</a:t>
            </a:r>
          </a:p>
        </p:txBody>
      </p:sp>
      <p:pic>
        <p:nvPicPr>
          <p:cNvPr id="6" name="Picture Placeholder 5" descr="Shaded road with sunlight illuminating the center lane and shoulder line."/>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9148" t="20827" r="61915" b="9915"/>
          <a:stretch/>
        </p:blipFill>
        <p:spPr>
          <a:xfrm>
            <a:off x="8121651" y="228600"/>
            <a:ext cx="3770370" cy="6016752"/>
          </a:xfrm>
        </p:spPr>
      </p:pic>
      <p:pic>
        <p:nvPicPr>
          <p:cNvPr id="11" name="Picture 10" descr="U.S. Food and Drug Administration logo"/>
          <p:cNvPicPr>
            <a:picLocks noChangeAspect="1"/>
          </p:cNvPicPr>
          <p:nvPr/>
        </p:nvPicPr>
        <p:blipFill>
          <a:blip r:embed="rId5"/>
          <a:stretch>
            <a:fillRect/>
          </a:stretch>
        </p:blipFill>
        <p:spPr>
          <a:xfrm>
            <a:off x="11083355" y="228600"/>
            <a:ext cx="826848" cy="992218"/>
          </a:xfrm>
          <a:prstGeom prst="rect">
            <a:avLst/>
          </a:prstGeom>
        </p:spPr>
      </p:pic>
    </p:spTree>
    <p:custDataLst>
      <p:tags r:id="rId1"/>
    </p:custDataLst>
    <p:extLst>
      <p:ext uri="{BB962C8B-B14F-4D97-AF65-F5344CB8AC3E}">
        <p14:creationId xmlns:p14="http://schemas.microsoft.com/office/powerpoint/2010/main" val="422619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EFA1-B739-4EED-AB0F-DDD967B6F90E}"/>
              </a:ext>
            </a:extLst>
          </p:cNvPr>
          <p:cNvSpPr>
            <a:spLocks noGrp="1"/>
          </p:cNvSpPr>
          <p:nvPr>
            <p:ph type="title"/>
          </p:nvPr>
        </p:nvSpPr>
        <p:spPr/>
        <p:txBody>
          <a:bodyPr/>
          <a:lstStyle/>
          <a:p>
            <a:r>
              <a:rPr lang="en-US" dirty="0"/>
              <a:t>TYPES OF COMPLIANCE CHECK INSPECTIONS</a:t>
            </a:r>
          </a:p>
        </p:txBody>
      </p:sp>
    </p:spTree>
    <p:custDataLst>
      <p:tags r:id="rId1"/>
    </p:custDataLst>
    <p:extLst>
      <p:ext uri="{BB962C8B-B14F-4D97-AF65-F5344CB8AC3E}">
        <p14:creationId xmlns:p14="http://schemas.microsoft.com/office/powerpoint/2010/main" val="178041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compliance check inspections</a:t>
            </a:r>
          </a:p>
        </p:txBody>
      </p:sp>
      <p:sp>
        <p:nvSpPr>
          <p:cNvPr id="3" name="Text Placeholder 2"/>
          <p:cNvSpPr>
            <a:spLocks noGrp="1"/>
          </p:cNvSpPr>
          <p:nvPr>
            <p:ph type="body" sz="quarter" idx="18"/>
          </p:nvPr>
        </p:nvSpPr>
        <p:spPr>
          <a:xfrm>
            <a:off x="304800" y="1220818"/>
            <a:ext cx="11582400" cy="5021803"/>
          </a:xfrm>
        </p:spPr>
        <p:txBody>
          <a:bodyPr vert="horz" lIns="182880" tIns="274320" rIns="0" bIns="0" rtlCol="0">
            <a:noAutofit/>
          </a:bodyPr>
          <a:lstStyle/>
          <a:p>
            <a:pPr marL="342900" lvl="2" indent="-342900">
              <a:lnSpc>
                <a:spcPct val="100000"/>
              </a:lnSpc>
              <a:spcAft>
                <a:spcPts val="1200"/>
              </a:spcAft>
              <a:buFont typeface="Arial" charset="0"/>
              <a:buChar char="•"/>
            </a:pPr>
            <a:r>
              <a:rPr lang="en-US" sz="2400" dirty="0">
                <a:latin typeface="Arial" charset="0"/>
                <a:cs typeface="Arial" charset="0"/>
              </a:rPr>
              <a:t>The Tobacco Control Act gives FDA authority to inspect retail establishments. </a:t>
            </a:r>
          </a:p>
          <a:p>
            <a:pPr marL="342900" lvl="2" indent="-342900">
              <a:lnSpc>
                <a:spcPct val="100000"/>
              </a:lnSpc>
              <a:spcAft>
                <a:spcPts val="1200"/>
              </a:spcAft>
              <a:buFont typeface="Arial" charset="0"/>
              <a:buChar char="•"/>
            </a:pPr>
            <a:r>
              <a:rPr lang="en-US" sz="2400" dirty="0">
                <a:latin typeface="Arial" charset="0"/>
                <a:cs typeface="Arial" charset="0"/>
              </a:rPr>
              <a:t>CTP conducts two types of compliance check inspections to confirm retailer compliance with federal law:</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Advertising and Labeling Inspections </a:t>
            </a:r>
          </a:p>
          <a:p>
            <a:pPr marL="685800" lvl="3">
              <a:lnSpc>
                <a:spcPct val="100000"/>
              </a:lnSpc>
              <a:spcAft>
                <a:spcPts val="1200"/>
              </a:spcAft>
              <a:buFont typeface="Arial" panose="020B0604020202020204" pitchFamily="34" charset="0"/>
              <a:buChar char="–"/>
            </a:pPr>
            <a:r>
              <a:rPr lang="en-US" sz="2400" b="1" dirty="0">
                <a:latin typeface="Arial" charset="0"/>
                <a:cs typeface="Arial" charset="0"/>
              </a:rPr>
              <a:t>Undercover Buy Inspections</a:t>
            </a:r>
            <a:endParaRPr lang="en-US" sz="16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52296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9ED8-839E-EF77-6A24-4E40DD344DA2}"/>
              </a:ext>
            </a:extLst>
          </p:cNvPr>
          <p:cNvSpPr>
            <a:spLocks noGrp="1"/>
          </p:cNvSpPr>
          <p:nvPr>
            <p:ph type="title"/>
          </p:nvPr>
        </p:nvSpPr>
        <p:spPr/>
        <p:txBody>
          <a:bodyPr/>
          <a:lstStyle/>
          <a:p>
            <a:r>
              <a:rPr lang="en-US" dirty="0"/>
              <a:t>5 </a:t>
            </a:r>
            <a:r>
              <a:rPr lang="en-US" dirty="0" err="1"/>
              <a:t>W</a:t>
            </a:r>
            <a:r>
              <a:rPr lang="en-US" sz="1800" dirty="0" err="1"/>
              <a:t>s</a:t>
            </a:r>
            <a:r>
              <a:rPr lang="en-US" dirty="0"/>
              <a:t> of UNDERCOVER BUY inspections</a:t>
            </a:r>
          </a:p>
        </p:txBody>
      </p:sp>
    </p:spTree>
    <p:custDataLst>
      <p:tags r:id="rId1"/>
    </p:custDataLst>
    <p:extLst>
      <p:ext uri="{BB962C8B-B14F-4D97-AF65-F5344CB8AC3E}">
        <p14:creationId xmlns:p14="http://schemas.microsoft.com/office/powerpoint/2010/main" val="255470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a:t>
            </a:r>
          </a:p>
        </p:txBody>
      </p:sp>
      <p:sp>
        <p:nvSpPr>
          <p:cNvPr id="3" name="Text Placeholder 2"/>
          <p:cNvSpPr>
            <a:spLocks noGrp="1"/>
          </p:cNvSpPr>
          <p:nvPr>
            <p:ph type="body" sz="quarter" idx="18"/>
          </p:nvPr>
        </p:nvSpPr>
        <p:spPr>
          <a:xfrm>
            <a:off x="131180" y="1220818"/>
            <a:ext cx="11582400" cy="4832110"/>
          </a:xfrm>
        </p:spPr>
        <p:txBody>
          <a:bodyPr vert="horz" lIns="182880" tIns="274320" rIns="0" bIns="0" rtlCol="0">
            <a:noAutofit/>
          </a:bodyPr>
          <a:lstStyle/>
          <a:p>
            <a:pPr marL="342900" lvl="2" indent="-342900">
              <a:lnSpc>
                <a:spcPct val="100000"/>
              </a:lnSpc>
              <a:spcAft>
                <a:spcPts val="1200"/>
              </a:spcAft>
              <a:buFont typeface="Arial" panose="020B0604020202020204" pitchFamily="34" charset="0"/>
              <a:buChar char="•"/>
            </a:pPr>
            <a:r>
              <a:rPr lang="en-US" sz="2400" dirty="0">
                <a:latin typeface="Arial" charset="0"/>
                <a:cs typeface="Arial" charset="0"/>
              </a:rPr>
              <a:t>Who conducts the Undercover Buy inspections?</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FDA commissioned inspectors complete FDA training and act on behalf of the FDA.</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FDA contracts with states, territories, and Tribes to inspect retail establishments within their jurisdictions, where feasible. </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FDA awards contracts to third-party entities that hire commissionable inspectors to conduct compliance check inspections of tobacco retailers in those states and territories where FDA has not been able to contract with a state agency.</a:t>
            </a:r>
          </a:p>
          <a:p>
            <a:pPr marL="685800" lvl="3">
              <a:lnSpc>
                <a:spcPct val="100000"/>
              </a:lnSpc>
              <a:spcAft>
                <a:spcPts val="1200"/>
              </a:spcAft>
              <a:buFont typeface="Arial" panose="020B0604020202020204" pitchFamily="34" charset="0"/>
              <a:buChar char="–"/>
            </a:pPr>
            <a:r>
              <a:rPr lang="en-US" sz="2400" dirty="0">
                <a:latin typeface="Arial" charset="0"/>
                <a:cs typeface="Arial" charset="0"/>
              </a:rPr>
              <a:t>Inspectors conduct compliance check inspections of tobacco retailers and send evidence of potential violations to FDA for review.</a:t>
            </a:r>
          </a:p>
        </p:txBody>
      </p:sp>
    </p:spTree>
    <p:custDataLst>
      <p:tags r:id="rId1"/>
    </p:custDataLst>
    <p:extLst>
      <p:ext uri="{BB962C8B-B14F-4D97-AF65-F5344CB8AC3E}">
        <p14:creationId xmlns:p14="http://schemas.microsoft.com/office/powerpoint/2010/main" val="26818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t>
            </a:r>
          </a:p>
        </p:txBody>
      </p:sp>
      <p:sp>
        <p:nvSpPr>
          <p:cNvPr id="3" name="Text Placeholder 2"/>
          <p:cNvSpPr>
            <a:spLocks noGrp="1"/>
          </p:cNvSpPr>
          <p:nvPr>
            <p:ph type="body" sz="quarter" idx="18"/>
          </p:nvPr>
        </p:nvSpPr>
        <p:spPr>
          <a:xfrm>
            <a:off x="304800" y="1059180"/>
            <a:ext cx="11582400" cy="5145341"/>
          </a:xfrm>
        </p:spPr>
        <p:txBody>
          <a:bodyPr vert="horz" lIns="182880" tIns="274320" rIns="0" bIns="0" rtlCol="0">
            <a:noAutofit/>
          </a:bodyPr>
          <a:lstStyle/>
          <a:p>
            <a:pPr marL="342900" lvl="2" indent="-342900">
              <a:lnSpc>
                <a:spcPct val="120000"/>
              </a:lnSpc>
              <a:spcAft>
                <a:spcPts val="900"/>
              </a:spcAft>
              <a:buFont typeface="Arial" panose="020B0604020202020204" pitchFamily="34" charset="0"/>
              <a:buChar char="•"/>
            </a:pPr>
            <a:r>
              <a:rPr lang="en-US" dirty="0">
                <a:latin typeface="Arial" charset="0"/>
                <a:cs typeface="Arial" charset="0"/>
              </a:rPr>
              <a:t>What occurs during an Undercover buy inspection? </a:t>
            </a:r>
          </a:p>
          <a:p>
            <a:pPr marL="685800" lvl="3">
              <a:lnSpc>
                <a:spcPct val="120000"/>
              </a:lnSpc>
              <a:spcAft>
                <a:spcPts val="900"/>
              </a:spcAft>
              <a:buFont typeface="Arial" panose="020B0604020202020204" pitchFamily="34" charset="0"/>
              <a:buChar char="–"/>
            </a:pPr>
            <a:r>
              <a:rPr lang="en-US" sz="2000" dirty="0">
                <a:latin typeface="Arial" charset="0"/>
                <a:cs typeface="Arial" charset="0"/>
              </a:rPr>
              <a:t>Undercover Buy Inspections involve the use of an underage purchaser under the supervision of an inspector(s).</a:t>
            </a:r>
          </a:p>
          <a:p>
            <a:pPr marL="685800" lvl="3">
              <a:lnSpc>
                <a:spcPct val="120000"/>
              </a:lnSpc>
              <a:spcAft>
                <a:spcPts val="900"/>
              </a:spcAft>
              <a:buFont typeface="Arial" panose="020B0604020202020204" pitchFamily="34" charset="0"/>
              <a:buChar char="–"/>
            </a:pPr>
            <a:r>
              <a:rPr lang="en-US" sz="2000" dirty="0">
                <a:latin typeface="Arial" charset="0"/>
                <a:cs typeface="Arial" charset="0"/>
              </a:rPr>
              <a:t>During the inspection, an underage purchaser will attempt to purchase a tobacco product, allowing FDA to determine whether the retailer is in violation by: </a:t>
            </a:r>
          </a:p>
          <a:p>
            <a:pPr marL="1031875" lvl="7" indent="-342900">
              <a:lnSpc>
                <a:spcPct val="120000"/>
              </a:lnSpc>
              <a:spcAft>
                <a:spcPts val="900"/>
              </a:spcAft>
              <a:buFont typeface="Wingdings" panose="05000000000000000000" pitchFamily="2" charset="2"/>
              <a:buChar char="§"/>
            </a:pPr>
            <a:r>
              <a:rPr lang="en-US" dirty="0">
                <a:latin typeface="Arial" charset="0"/>
                <a:cs typeface="Arial" charset="0"/>
              </a:rPr>
              <a:t>Selling a tobacco product to an individual under 21; or </a:t>
            </a:r>
          </a:p>
          <a:p>
            <a:pPr marL="1031875" lvl="7" indent="-342900">
              <a:lnSpc>
                <a:spcPct val="120000"/>
              </a:lnSpc>
              <a:spcAft>
                <a:spcPts val="900"/>
              </a:spcAft>
              <a:buFont typeface="Wingdings" panose="05000000000000000000" pitchFamily="2" charset="2"/>
              <a:buChar char="§"/>
            </a:pPr>
            <a:r>
              <a:rPr lang="en-US" dirty="0">
                <a:latin typeface="Arial" charset="0"/>
                <a:cs typeface="Arial" charset="0"/>
              </a:rPr>
              <a:t>Failing to request the photo ID of a person under the age of 30 who attempts to purchase a tobacco product. </a:t>
            </a:r>
          </a:p>
          <a:p>
            <a:pPr marL="342900" lvl="2" indent="-342900">
              <a:lnSpc>
                <a:spcPct val="120000"/>
              </a:lnSpc>
              <a:spcAft>
                <a:spcPts val="900"/>
              </a:spcAft>
              <a:buFont typeface="Arial" charset="0"/>
              <a:buChar char="•"/>
            </a:pPr>
            <a:r>
              <a:rPr lang="en-US" dirty="0">
                <a:latin typeface="Arial" charset="0"/>
                <a:cs typeface="Arial" charset="0"/>
              </a:rPr>
              <a:t>Retailers must not sell a tobacco product to an individual under the age of 21 and they must check the photo identification of anyone under the age of 30 who attempts to purchase a tobacco product.</a:t>
            </a:r>
          </a:p>
          <a:p>
            <a:pPr marL="571500" lvl="3">
              <a:lnSpc>
                <a:spcPct val="120000"/>
              </a:lnSpc>
              <a:spcAft>
                <a:spcPts val="900"/>
              </a:spcAft>
              <a:buFont typeface="Arial" charset="0"/>
              <a:buChar char="•"/>
            </a:pPr>
            <a:endParaRPr lang="en-US" sz="2400" dirty="0">
              <a:latin typeface="Arial" charset="0"/>
              <a:cs typeface="Arial" charset="0"/>
            </a:endParaRPr>
          </a:p>
        </p:txBody>
      </p:sp>
    </p:spTree>
    <p:custDataLst>
      <p:tags r:id="rId1"/>
    </p:custDataLst>
    <p:extLst>
      <p:ext uri="{BB962C8B-B14F-4D97-AF65-F5344CB8AC3E}">
        <p14:creationId xmlns:p14="http://schemas.microsoft.com/office/powerpoint/2010/main" val="296523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t>
            </a:r>
          </a:p>
        </p:txBody>
      </p:sp>
      <p:sp>
        <p:nvSpPr>
          <p:cNvPr id="3" name="Text Placeholder 2"/>
          <p:cNvSpPr>
            <a:spLocks noGrp="1"/>
          </p:cNvSpPr>
          <p:nvPr>
            <p:ph type="body" sz="quarter" idx="18"/>
          </p:nvPr>
        </p:nvSpPr>
        <p:spPr>
          <a:xfrm>
            <a:off x="304800" y="1371600"/>
            <a:ext cx="11582400" cy="4871021"/>
          </a:xfrm>
        </p:spPr>
        <p:txBody>
          <a:bodyPr vert="horz" lIns="182880" tIns="274320" rIns="0" bIns="0" rtlCol="0">
            <a:noAutofit/>
          </a:bodyPr>
          <a:lstStyle/>
          <a:p>
            <a:pPr marL="342900" lvl="2" indent="-342900">
              <a:spcAft>
                <a:spcPts val="1200"/>
              </a:spcAft>
              <a:buFont typeface="Arial" charset="0"/>
              <a:buChar char="•"/>
            </a:pPr>
            <a:r>
              <a:rPr lang="en-US" sz="2400" dirty="0">
                <a:latin typeface="Arial" charset="0"/>
                <a:cs typeface="Arial" charset="0"/>
              </a:rPr>
              <a:t>What other violations may be noted during an Undercover Buy inspection? </a:t>
            </a:r>
          </a:p>
          <a:p>
            <a:pPr marL="685800" lvl="3">
              <a:lnSpc>
                <a:spcPct val="120000"/>
              </a:lnSpc>
              <a:spcAft>
                <a:spcPts val="900"/>
              </a:spcAft>
              <a:buFont typeface="Arial" panose="020B0604020202020204" pitchFamily="34" charset="0"/>
              <a:buChar char="–"/>
            </a:pPr>
            <a:r>
              <a:rPr lang="en-US" sz="2400" dirty="0">
                <a:latin typeface="Arial" charset="0"/>
                <a:cs typeface="Arial" charset="0"/>
              </a:rPr>
              <a:t>Other potential violations of federal tobacco laws and regulations may also be reported to FDA by the inspector during this undercover buy inspection. These may include, but are not limited to, sale of individual cigarettes, and the ability to access a vending machine or self-service display in an area that is not age restricted. </a:t>
            </a:r>
          </a:p>
          <a:p>
            <a:pPr>
              <a:lnSpc>
                <a:spcPct val="100000"/>
              </a:lnSpc>
            </a:pPr>
            <a:endParaRPr lang="en-US" sz="16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12067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a:t>
            </a:r>
          </a:p>
        </p:txBody>
      </p:sp>
      <p:sp>
        <p:nvSpPr>
          <p:cNvPr id="3" name="Text Placeholder 2"/>
          <p:cNvSpPr>
            <a:spLocks noGrp="1"/>
          </p:cNvSpPr>
          <p:nvPr>
            <p:ph type="body" sz="quarter" idx="18"/>
          </p:nvPr>
        </p:nvSpPr>
        <p:spPr>
          <a:xfrm>
            <a:off x="304800" y="1220818"/>
            <a:ext cx="11582400" cy="5021804"/>
          </a:xfrm>
        </p:spPr>
        <p:txBody>
          <a:bodyPr vert="horz" lIns="182880" tIns="274320" rIns="0" bIns="0" rtlCol="0">
            <a:noAutofit/>
          </a:bodyPr>
          <a:lstStyle/>
          <a:p>
            <a:pPr marL="342900" lvl="2">
              <a:lnSpc>
                <a:spcPct val="100000"/>
              </a:lnSpc>
              <a:spcAft>
                <a:spcPts val="1200"/>
              </a:spcAft>
              <a:buFont typeface="Arial" charset="0"/>
              <a:buChar char="•"/>
            </a:pPr>
            <a:r>
              <a:rPr lang="en-US" sz="2400" dirty="0">
                <a:latin typeface="Arial" charset="0"/>
                <a:cs typeface="Arial" charset="0"/>
              </a:rPr>
              <a:t>Where are Undercover Buy inspections conducted? </a:t>
            </a:r>
          </a:p>
          <a:p>
            <a:pPr marL="685800" lvl="2" indent="-342900">
              <a:lnSpc>
                <a:spcPct val="100000"/>
              </a:lnSpc>
              <a:spcAft>
                <a:spcPts val="1200"/>
              </a:spcAft>
            </a:pPr>
            <a:r>
              <a:rPr lang="en-US" sz="2400" dirty="0">
                <a:latin typeface="Arial" charset="0"/>
                <a:cs typeface="Arial" charset="0"/>
              </a:rPr>
              <a:t>Undercover Buy inspections are conducted at brick-and-mortar tobacco retailer locations across the United States, U.S. territories, and on Tribal land.  </a:t>
            </a:r>
            <a:endParaRPr lang="en-US" sz="16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00063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DESIGN_ID_CTP CONTENT" val="gXFjB5mu"/>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TP Content">
  <a:themeElements>
    <a:clrScheme name="NEW_FDA_colors">
      <a:dk1>
        <a:srgbClr val="212B67"/>
      </a:dk1>
      <a:lt1>
        <a:srgbClr val="FFFFFF"/>
      </a:lt1>
      <a:dk2>
        <a:srgbClr val="333333"/>
      </a:dk2>
      <a:lt2>
        <a:srgbClr val="FFFFFF"/>
      </a:lt2>
      <a:accent1>
        <a:srgbClr val="007BBA"/>
      </a:accent1>
      <a:accent2>
        <a:srgbClr val="222B67"/>
      </a:accent2>
      <a:accent3>
        <a:srgbClr val="D9AB26"/>
      </a:accent3>
      <a:accent4>
        <a:srgbClr val="D61F3B"/>
      </a:accent4>
      <a:accent5>
        <a:srgbClr val="75787B"/>
      </a:accent5>
      <a:accent6>
        <a:srgbClr val="75787B"/>
      </a:accent6>
      <a:hlink>
        <a:srgbClr val="191EAB"/>
      </a:hlink>
      <a:folHlink>
        <a:srgbClr val="661D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mpd="thickThi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C3EC2084A4146904E30B73B289234" ma:contentTypeVersion="23" ma:contentTypeDescription="Create a new document." ma:contentTypeScope="" ma:versionID="c9c19ed627325d5e7c2725ef2d6eeb74">
  <xsd:schema xmlns:xsd="http://www.w3.org/2001/XMLSchema" xmlns:xs="http://www.w3.org/2001/XMLSchema" xmlns:p="http://schemas.microsoft.com/office/2006/metadata/properties" xmlns:ns2="beefff54-ee19-4b31-9ab3-607a8f501123" xmlns:ns3="f14ffef4-3c62-4457-8cb2-795b2ad12779" xmlns:ns4="20867c8d-1cc9-4acd-a073-94634f6a764f" targetNamespace="http://schemas.microsoft.com/office/2006/metadata/properties" ma:root="true" ma:fieldsID="26a679826358bde553751087a2ff48ac" ns2:_="" ns3:_="" ns4:_="">
    <xsd:import namespace="beefff54-ee19-4b31-9ab3-607a8f501123"/>
    <xsd:import namespace="f14ffef4-3c62-4457-8cb2-795b2ad12779"/>
    <xsd:import namespace="20867c8d-1cc9-4acd-a073-94634f6a764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DBO" minOccurs="0"/>
                <xsd:element ref="ns3:DEM" minOccurs="0"/>
                <xsd:element ref="ns3:DPAL" minOccurs="0"/>
                <xsd:element ref="ns3:DPC" minOccurs="0"/>
                <xsd:element ref="ns3:DSP" minOccurs="0"/>
                <xsd:element ref="ns3:DivisionalDueDate" minOccurs="0"/>
                <xsd:element ref="ns3:OCELeadership" minOccurs="0"/>
                <xsd:element ref="ns3:OCELeadershipDueDate" minOccurs="0"/>
                <xsd:element ref="ns3:MediaServiceObjectDetectorVersions"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4:TaxCatchAll" minOccurs="0"/>
                <xsd:element ref="ns3:MediaServiceOCR"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efff54-ee19-4b31-9ab3-607a8f5011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4ffef4-3c62-4457-8cb2-795b2ad127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BO" ma:index="12" nillable="true" ma:displayName="DBO" ma:format="Dropdown" ma:internalName="DBO">
      <xsd:simpleType>
        <xsd:restriction base="dms:Choice">
          <xsd:enumeration value="Pending review"/>
          <xsd:enumeration value="Under review"/>
          <xsd:enumeration value="Review complete"/>
          <xsd:enumeration value="Needs revisions"/>
        </xsd:restriction>
      </xsd:simpleType>
    </xsd:element>
    <xsd:element name="DEM" ma:index="13" nillable="true" ma:displayName="DEM" ma:format="Dropdown" ma:internalName="DEM">
      <xsd:simpleType>
        <xsd:restriction base="dms:Choice">
          <xsd:enumeration value="Pending review"/>
          <xsd:enumeration value="Under review"/>
          <xsd:enumeration value="Review completed"/>
          <xsd:enumeration value="Needs revisions"/>
        </xsd:restriction>
      </xsd:simpleType>
    </xsd:element>
    <xsd:element name="DPAL" ma:index="14" nillable="true" ma:displayName="DPAL" ma:format="Dropdown" ma:internalName="DPAL">
      <xsd:simpleType>
        <xsd:restriction base="dms:Choice">
          <xsd:enumeration value="Pending review"/>
          <xsd:enumeration value="Under review"/>
          <xsd:enumeration value="Review completed"/>
          <xsd:enumeration value="Choice 4"/>
        </xsd:restriction>
      </xsd:simpleType>
    </xsd:element>
    <xsd:element name="DPC" ma:index="15" nillable="true" ma:displayName="DPC" ma:format="Dropdown" ma:internalName="DPC">
      <xsd:simpleType>
        <xsd:restriction base="dms:Choice">
          <xsd:enumeration value="Pending review"/>
          <xsd:enumeration value="Under review"/>
          <xsd:enumeration value="Review completed"/>
          <xsd:enumeration value="Needs revisions"/>
        </xsd:restriction>
      </xsd:simpleType>
    </xsd:element>
    <xsd:element name="DSP" ma:index="16" nillable="true" ma:displayName="DSP" ma:format="Dropdown" ma:internalName="DSP">
      <xsd:simpleType>
        <xsd:restriction base="dms:Choice">
          <xsd:enumeration value="Pending review"/>
          <xsd:enumeration value="Under review"/>
          <xsd:enumeration value="Review completed"/>
          <xsd:enumeration value="Review completed"/>
        </xsd:restriction>
      </xsd:simpleType>
    </xsd:element>
    <xsd:element name="DivisionalDueDate" ma:index="17" nillable="true" ma:displayName="Divisional Due Date" ma:format="DateTime" ma:internalName="DivisionalDueDate">
      <xsd:simpleType>
        <xsd:restriction base="dms:DateTime"/>
      </xsd:simpleType>
    </xsd:element>
    <xsd:element name="OCELeadership" ma:index="18" nillable="true" ma:displayName="OCE Leadership" ma:format="Dropdown" ma:internalName="OCELeadership">
      <xsd:simpleType>
        <xsd:restriction base="dms:Choice">
          <xsd:enumeration value="Pending review"/>
          <xsd:enumeration value="Under review"/>
          <xsd:enumeration value="Review completed/Document cleared"/>
          <xsd:enumeration value="Needs revisions"/>
        </xsd:restriction>
      </xsd:simpleType>
    </xsd:element>
    <xsd:element name="OCELeadershipDueDate" ma:index="19" nillable="true" ma:displayName="OCE Leadership Due Date" ma:format="DateTime" ma:internalName="OCELeadershipDueDate">
      <xsd:simpleType>
        <xsd:restriction base="dms:DateTim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9cf906e-e933-44a8-8421-1c91ada6f122"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Location" ma:index="3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867c8d-1cc9-4acd-a073-94634f6a764f"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2ad9817d-bb6d-48a0-b5f7-412abc2e312d}" ma:internalName="TaxCatchAll" ma:showField="CatchAllData" ma:web="55806e25-2472-48df-91f5-2c650834f9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visionalDueDate xmlns="f14ffef4-3c62-4457-8cb2-795b2ad12779" xsi:nil="true"/>
    <DEM xmlns="f14ffef4-3c62-4457-8cb2-795b2ad12779" xsi:nil="true"/>
    <DPAL xmlns="f14ffef4-3c62-4457-8cb2-795b2ad12779" xsi:nil="true"/>
    <DSP xmlns="f14ffef4-3c62-4457-8cb2-795b2ad12779" xsi:nil="true"/>
    <TaxCatchAll xmlns="20867c8d-1cc9-4acd-a073-94634f6a764f" xsi:nil="true"/>
    <lcf76f155ced4ddcb4097134ff3c332f xmlns="f14ffef4-3c62-4457-8cb2-795b2ad12779">
      <Terms xmlns="http://schemas.microsoft.com/office/infopath/2007/PartnerControls"/>
    </lcf76f155ced4ddcb4097134ff3c332f>
    <DPC xmlns="f14ffef4-3c62-4457-8cb2-795b2ad12779" xsi:nil="true"/>
    <OCELeadershipDueDate xmlns="f14ffef4-3c62-4457-8cb2-795b2ad12779" xsi:nil="true"/>
    <DBO xmlns="f14ffef4-3c62-4457-8cb2-795b2ad12779" xsi:nil="true"/>
    <OCELeadership xmlns="f14ffef4-3c62-4457-8cb2-795b2ad12779" xsi:nil="true"/>
  </documentManagement>
</p:properties>
</file>

<file path=customXml/itemProps1.xml><?xml version="1.0" encoding="utf-8"?>
<ds:datastoreItem xmlns:ds="http://schemas.openxmlformats.org/officeDocument/2006/customXml" ds:itemID="{95164A22-CC49-45E0-8963-2CDC0BB6D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efff54-ee19-4b31-9ab3-607a8f501123"/>
    <ds:schemaRef ds:uri="f14ffef4-3c62-4457-8cb2-795b2ad12779"/>
    <ds:schemaRef ds:uri="20867c8d-1cc9-4acd-a073-94634f6a76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30086C-5C42-438B-ADA1-4C1555FAA27B}">
  <ds:schemaRefs>
    <ds:schemaRef ds:uri="http://schemas.microsoft.com/sharepoint/v3/contenttype/forms"/>
  </ds:schemaRefs>
</ds:datastoreItem>
</file>

<file path=customXml/itemProps3.xml><?xml version="1.0" encoding="utf-8"?>
<ds:datastoreItem xmlns:ds="http://schemas.openxmlformats.org/officeDocument/2006/customXml" ds:itemID="{4303773F-1F24-432B-9B9C-CF2E737A5977}">
  <ds:schemaRefs>
    <ds:schemaRef ds:uri="beefff54-ee19-4b31-9ab3-607a8f501123"/>
    <ds:schemaRef ds:uri="http://www.w3.org/XML/1998/namespace"/>
    <ds:schemaRef ds:uri="20867c8d-1cc9-4acd-a073-94634f6a764f"/>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f14ffef4-3c62-4457-8cb2-795b2ad12779"/>
    <ds:schemaRef ds:uri="http://purl.org/dc/terms/"/>
  </ds:schemaRefs>
</ds:datastoreItem>
</file>

<file path=docMetadata/LabelInfo.xml><?xml version="1.0" encoding="utf-8"?>
<clbl:labelList xmlns:clbl="http://schemas.microsoft.com/office/2020/mipLabelMetadata">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emplate/>
  <TotalTime>34686</TotalTime>
  <Words>3509</Words>
  <Application>Microsoft Office PowerPoint</Application>
  <PresentationFormat>Widescreen</PresentationFormat>
  <Paragraphs>173</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Lucida Grande</vt:lpstr>
      <vt:lpstr>Wingdings</vt:lpstr>
      <vt:lpstr>CTP Content</vt:lpstr>
      <vt:lpstr>The 5 Ws of undercover buy  compliance check inspections</vt:lpstr>
      <vt:lpstr>agenda</vt:lpstr>
      <vt:lpstr>TYPES OF COMPLIANCE CHECK INSPECTIONS</vt:lpstr>
      <vt:lpstr>Types of compliance check inspections</vt:lpstr>
      <vt:lpstr>5 Ws of UNDERCOVER BUY inspections</vt:lpstr>
      <vt:lpstr>WHO</vt:lpstr>
      <vt:lpstr>What </vt:lpstr>
      <vt:lpstr>What </vt:lpstr>
      <vt:lpstr>WHERE</vt:lpstr>
      <vt:lpstr>WHEN</vt:lpstr>
      <vt:lpstr>WHEN</vt:lpstr>
      <vt:lpstr>WHEN</vt:lpstr>
      <vt:lpstr>WHY</vt:lpstr>
      <vt:lpstr>why</vt:lpstr>
      <vt:lpstr>why</vt:lpstr>
      <vt:lpstr>FOR FURTHER INFORMATION:</vt:lpstr>
      <vt:lpstr>What is the best way to contact FDA with additional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5 Ws of Undercover Buy Compliance Check Inspections</dc:title>
  <dc:subject>This presentation by the FDA’s Center for Tobacco Products provides details related to compliance check inspections. Specifically, the presentation outlines who conducts the inspections, what the inspectors are investigating, where the inspections are conducted, when the inspections will take place, and why the FDA conducts the inspections.</dc:subject>
  <dc:creator>U.S. Food and Drug Administration;Center for Tobacco Products</dc:creator>
  <cp:keywords>U.S. Food and Drug Administration, FDA, Center for Tobacco Products, CTP, Tobacco, Regulation, Compliance Check Inspections, Undercover Buy</cp:keywords>
  <cp:lastModifiedBy>Guy Hendrickson</cp:lastModifiedBy>
  <cp:revision>1059</cp:revision>
  <cp:lastPrinted>2014-10-15T19:58:27Z</cp:lastPrinted>
  <dcterms:created xsi:type="dcterms:W3CDTF">2014-05-28T11:49:16Z</dcterms:created>
  <dcterms:modified xsi:type="dcterms:W3CDTF">2025-03-05T01:37:45Z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829a4d72-37db-4e96-bbca-8f7a3502fbc9</vt:lpwstr>
  </property>
  <property fmtid="{D5CDD505-2E9C-101B-9397-08002B2CF9AE}" pid="3" name="ContentTypeId">
    <vt:lpwstr>0x010100260C3EC2084A4146904E30B73B289234</vt:lpwstr>
  </property>
  <property fmtid="{D5CDD505-2E9C-101B-9397-08002B2CF9AE}" pid="4" name="ArticulateGUID">
    <vt:lpwstr>9A5CE02A-326F-4C65-9C84-AB1C3725353E</vt:lpwstr>
  </property>
  <property fmtid="{D5CDD505-2E9C-101B-9397-08002B2CF9AE}" pid="5" name="ArticulatePath">
    <vt:lpwstr>5Ws of UB Inspections-Updated Jan-2025</vt:lpwstr>
  </property>
</Properties>
</file>