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defaultThemeVersion="166925"/>
  <mc:AlternateContent xmlns:mc="http://schemas.openxmlformats.org/markup-compatibility/2006">
    <mc:Choice Requires="x15">
      <x15ac:absPath xmlns:x15ac="http://schemas.microsoft.com/office/spreadsheetml/2010/11/ac" url="https://fda.sharepoint.com/sites/OC-OCE-Global-Collaboration/Shared Documents/Project Orbis/General Info/Project Orbis Website/OCE Website/OLD/"/>
    </mc:Choice>
  </mc:AlternateContent>
  <xr:revisionPtr revIDLastSave="34" documentId="8_{B704BBB1-0E60-4FCA-B20E-1DD7115BF409}" xr6:coauthVersionLast="47" xr6:coauthVersionMax="47" xr10:uidLastSave="{8ABAE181-3E89-4EEA-899E-6C8AA585677E}"/>
  <bookViews>
    <workbookView xWindow="28680" yWindow="-120" windowWidth="29040" windowHeight="15840" firstSheet="1" activeTab="7" xr2:uid="{5E8E5B07-4F08-42FD-86FE-2043857B5462}"/>
  </bookViews>
  <sheets>
    <sheet name="KEY" sheetId="7" r:id="rId1"/>
    <sheet name="2024" sheetId="9" r:id="rId2"/>
    <sheet name="2023" sheetId="8" r:id="rId3"/>
    <sheet name="2022" sheetId="6" r:id="rId4"/>
    <sheet name="2021" sheetId="5" r:id="rId5"/>
    <sheet name="2020" sheetId="3" r:id="rId6"/>
    <sheet name="2019" sheetId="2" r:id="rId7"/>
    <sheet name="All Years" sheetId="1" r:id="rId8"/>
  </sheets>
  <definedNames>
    <definedName name="_xlnm._FilterDatabase" localSheetId="4" hidden="1">'2021'!$A$1:$E$1</definedName>
    <definedName name="_xlnm._FilterDatabase" localSheetId="3" hidden="1">'2022'!$A$1:$E$18</definedName>
    <definedName name="_xlnm._FilterDatabase" localSheetId="2" hidden="1">'2023'!$A$1:$E$9</definedName>
    <definedName name="_xlnm._FilterDatabase" localSheetId="7" hidden="1">'All Years'!$A$1:$E$80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825" uniqueCount="335">
  <si>
    <t xml:space="preserve">Yes </t>
  </si>
  <si>
    <t>No</t>
  </si>
  <si>
    <t>Drug Name</t>
  </si>
  <si>
    <t>Description</t>
  </si>
  <si>
    <t>Additional Information</t>
  </si>
  <si>
    <t>FDA Approval Date</t>
  </si>
  <si>
    <t>Global Approvals supported by Project Orbis</t>
  </si>
  <si>
    <t>tucatinib</t>
  </si>
  <si>
    <t>The Food and Drug Administration (FDA) granted accelerated approval to tucatinib (Tukysa, Seagen Inc.) in combination with trastuzumab for RAS wild-type HER2-positive unresectable or metastatic colorectal cancer that has progressed following fluoropyrimidine-, oxaliplatin-, and irinotecan-based chemotherapy.</t>
  </si>
  <si>
    <t>FDA grants accelerated approval to tucatinib with trastuzumab for colorectal cancer</t>
  </si>
  <si>
    <t>(application reviews ongoing in other agencies at this time)</t>
  </si>
  <si>
    <t>pembrolizumab</t>
  </si>
  <si>
    <t xml:space="preserve">The Food and Drug Administration (FDA) approved pembrolizumab (Keytruda, Merck) for adjuvant treatment following resection and platinum-based chemotherapy for stage IB (T2a ≥4 cm), II, or IIIA non-small cell lung cancer (NSCLC). </t>
  </si>
  <si>
    <t>FDA approves pembrolizumab as adjuvant treatment for non-small cell lung cancer</t>
  </si>
  <si>
    <t>sacituzumab govitecan-hziy</t>
  </si>
  <si>
    <t xml:space="preserve">The Food and Drug Administration (FDA) approved sacituzumab govitecan-hziy (Trodelvy, Gilead Sciences, Inc.) for unresectable locally advanced or metastatic hormone receptor (HR)-positive, human epidermal growth factor receptor 2 (HER2)-negative (IHC 0, IHC 1+ or IHC 2+/ISH-) breast cancer who have received endocrine-based therapy and at least two additional systemic therapies in the metastatic setting. </t>
  </si>
  <si>
    <t>FDA approves sacituzumab govitecan-hziy for HR-positive breast cancer</t>
  </si>
  <si>
    <t>Australia, Canada, Israel, Switzerland</t>
  </si>
  <si>
    <t>tafinlar + trametinib</t>
  </si>
  <si>
    <t xml:space="preserve">The Food and Drug Administration approved dabrafenib (Tafinlar, Novartis) with trametinib (Mekinist, Novartis) for pediatric patients 1 year of age and older with low-grade glioma (LGG) with a BRAF V600E mutation who require systemic therapy. The FDA also approved new oral formulations of both drugs suitable for patients who cannot swallow pills. </t>
  </si>
  <si>
    <t>FDA approves dabrafenib with trametinib for pediatric patients with low-grade glioma with a BRAF V600E mutation</t>
  </si>
  <si>
    <t>glofitamab-gxbm</t>
  </si>
  <si>
    <t>The Food and Drug Administration granted accelerated approval to glofitamab-gxbm (Columvi, Genentech, Inc.) for relapsed or refractory diffuse large B-cell lymphoma, not otherwise specified (DLBCL, NOS) or large B-cell lymphoma (LBCL) arising from follicular lymphoma, after two or more lines of systemic therapy.</t>
  </si>
  <si>
    <t>FDA grants accelerated approval to glofitamab-gxbm for selected relapsed or refractory large B-cell lymphomas</t>
  </si>
  <si>
    <t>blinatumomab</t>
  </si>
  <si>
    <t>The Food and Drug Administration approved blinatumomab for the treatment of adult and pediatric patients with CD19 positive B cell precursor acute lymphoblastic leukemia (ALL) in first or second complete remission with minimal residual disease (MRD) greater than or equal to 0.1%.</t>
  </si>
  <si>
    <t>FDA grants approval to blinatumomab for CD19 positive B cell precursor ALL</t>
  </si>
  <si>
    <t>Canada</t>
  </si>
  <si>
    <t>dostarlimab-gxly</t>
  </si>
  <si>
    <t xml:space="preserve">The Food and Drug Administration approved dostarlimab-gxly (Jemperli, GlaxoSmithKline) with carboplatin and paclitaxel, followed by single-agent dostarlimab-gxly, for primary advanced or recurrent endometrial cancer (EC) that is mismatch repair deficient (dMMR), as determined by an FDA-approved test, or microsatellite instability-high (MSI-H). </t>
  </si>
  <si>
    <t>FDA approves dostarlimab-gxly with chemotherapy for endometrial cancer</t>
  </si>
  <si>
    <t>talquetamab-tgvs</t>
  </si>
  <si>
    <t>The Food and Drug Administration granted accelerated approval to talquetamab-tgvs (Talvey, Janssen Biotech, Inc.) adults with relapsed or refractory multiple myeloma who have received at least four prior lines of therapy, including a proteasome inhibitor, an immunomodulatory agent, and an anti-CD38 monoclonal antibody</t>
  </si>
  <si>
    <t>FDA grants accelerated approval to talquetamab-tgvs for relapsed or refractory multiple myeloma</t>
  </si>
  <si>
    <t>erlanatamab</t>
  </si>
  <si>
    <t xml:space="preserve">The Food and Drug Administration granted accelerated approval to elranatamab-bcmm (Elrexfio, Pfizer, Inc.), a bispecific B-cell maturation antigen (BCMA)-directed CD3 T-cell engager, for adults with relapsed or refractory multiple myeloma who have received at least four prior lines of therapy, including a proteasome inhibitor, an immunomodulatory agent, and an anti-CD38 monoclonal antibody. </t>
  </si>
  <si>
    <t>FDA grants accelerated approval to elranatamab-bcmm for multiple myeloma</t>
  </si>
  <si>
    <t>The Food and Drug Administration approved belzutifan (Welireg, Merck), a hypoxia-inducible factor inhibitor for adult patients with von Hippel-Lindau (VHL) disease who require therapy for associated renal cell carcinoma (RCC), central nervous system (CNS) hemangioblastomas, or pancreatic neuroendocrine tumors (pNET), not requiring immediate surgery</t>
  </si>
  <si>
    <t>FDA approves belzutifan for cancers associated with von Hippel-Lindau disease | FDA</t>
  </si>
  <si>
    <t>FDA approves nivolumab for adjuvant treatment of Stage IIB/C melanoma | FDA</t>
  </si>
  <si>
    <t xml:space="preserve">tebentafusp-tebn </t>
  </si>
  <si>
    <t>The Food and Drug Administration approved tebentafusp-tebn (Kimmtrak, Immunocore Limited), a bispecific gp100 peptide-HLA-directed CD3 T cell engager, for HLA-A*02:01-positive adult patients with unresectable or metastatic uveal melanoma. </t>
  </si>
  <si>
    <t>FDA approves tebentafusp-tebn for unresectable or metastatic uveal melanoma</t>
  </si>
  <si>
    <t>Australia, Canada, United Kingdom</t>
  </si>
  <si>
    <t>nivolumab</t>
  </si>
  <si>
    <t>The Food and Drug Administration approved nivolumab (Opdivo, Bristol-Myers Squibb Company) with platinum-doublet chemotherapy for adult patients with resectable non-small cell lung cancer (NSCLC) in the neoadjuvant setting.</t>
  </si>
  <si>
    <t>FDA approves neoadjuvant nivolumab and platinum-doublet chemotherapy for early-stage non-small cell lung cancer</t>
  </si>
  <si>
    <t>Australia, Brazil, Canada, Israel, Singapore, United Kingdom</t>
  </si>
  <si>
    <t>olaparib</t>
  </si>
  <si>
    <t>The Food and Drug Administration approved olaparib (Lynparza, AstraZeneca Pharmaceuticals, LP) for the adjuvant treatment of adult patients with deleterious or suspected deleterious germline BRCA-mutated (gBRCAm) human epidermal growth factor receptor 2 (HER2)-negative high-risk early breast cancer who have been treated with neoadjuvant or adjuvant chemotherapy. Patients must be selected for therapy based on an FDA-approved companion diagnostic for olaparib</t>
  </si>
  <si>
    <t>FDA approves olaparib for adjuvant treatment of high-risk early breast cancer</t>
  </si>
  <si>
    <t>The Food and Drug Administration approved nivolumab and relatlimab-rmbw (Opdualag, Bristol-Myers Squibb Company) for adult and pediatric patients 12 years of age or older with unresectable or metastatic melanoma. Opdualag is a fixed-dose combination of the LAG-3-blocking antibody relatlimab and the programmed death receptor-1 blocking antibody nivolumab.</t>
  </si>
  <si>
    <t>FDA approves Opdualag for unresectable or metastatic melanoma</t>
  </si>
  <si>
    <t>lutetium Lu 177 vipivotide tetraxetan</t>
  </si>
  <si>
    <t>The Food and Drug Administration approved Pluvicto (lutetium Lu 177 vipivotide tetraxetan, Advanced Accelerator Applications USA, Inc., a Novartis company) for the treatment of adult patients with prostate-specific membrane antigen (PSMA)-positive metastatic castration-resistant prostate cancer (mCRPC) who have been treated with androgen receptor (AR) pathway inhibition and taxane-based chemotherapy. </t>
  </si>
  <si>
    <t>FDA approves Pluvicto for metastatic castration-resistant prostate cancer</t>
  </si>
  <si>
    <t xml:space="preserve">alpelisib </t>
  </si>
  <si>
    <t>the Food and Drug Administration granted accelerated approval to alpelisib (Vijoice, Novartis Pharmaceuticals) for adult and pediatric patients two years of age and older with severe manifestations of PIK3CA-related overgrowth spectrum (PROS) who require systemic therapy.</t>
  </si>
  <si>
    <t>FDA approves alpelisib for PIK3CA-related overgrowth spectrum</t>
  </si>
  <si>
    <t>fam-trastuzumab deruxtecan-nxki</t>
  </si>
  <si>
    <t>The Food and Drug Administration approved fam-trastuzumab deruxtecan-nxki (Enhertu, Daiichi Sankyo, Inc.) for adult patients with unresectable or metastatic HER2-positive breast cancer who have received a prior anti-HER2-based regimen either in the metastatic setting, or in the neoadjuvant or adjuvant setting and have developed disease recurrence during or within 6 months of completing therapy.</t>
  </si>
  <si>
    <t>FDA grants regular approval to fam-trastuzumab deruxtecan-nxki for breast cancer</t>
  </si>
  <si>
    <t>Australia, Brazil, Canada, Israel, Singapore, Switzerland</t>
  </si>
  <si>
    <t>nivolumab + ipilimumab</t>
  </si>
  <si>
    <t>The Food and Drug Administration approved the following for the first-line treatment of patients with advanced or metastatic esophageal squamous cell carcinoma (ESCC):
-nivolumab (Opdivo, Bristol-Myers Squibb Company) in combination with fluoropyrimidine- and platinum-based chemotherapy
-nivolumab in combination with ipilimumab (Yervoy, Bristol-Myers Squibb Company)</t>
  </si>
  <si>
    <t>FDA approves Opdivo in combination with chemotherapy and Opdivo in combination with Yervoy for first-line esophageal squamous cell carcinoma indications</t>
  </si>
  <si>
    <t>Australia, Brazil, Canada, Singapore, Switzerland</t>
  </si>
  <si>
    <t>dabrafenib + trametinib</t>
  </si>
  <si>
    <t xml:space="preserve">The Food and Drug Administration granted accelerated approval to dabrafenib (Tafinlar, Novartis) in combination with trametinib (Mekinist, Novartis) for the treatment of adult and pediatric patients ≥ 6 years of age with unresectable or metastatic solid tumors with BRAF V600E mutation who have progressed following prior treatment and have no satisfactory alternative treatment options.	</t>
  </si>
  <si>
    <t>FDA grants accelerated approval to dabrafenib in combination with trametinib for unresectable or metastatic solid tumors with BRAF V600E mutation</t>
  </si>
  <si>
    <t>Israel</t>
  </si>
  <si>
    <t xml:space="preserve">fam-trastuzumab deruxtecan-nxki </t>
  </si>
  <si>
    <t>The Food and Drug Administration approved fam-trastuzumab deruxtecan-nxki (Enhertu, Daiichi Sankyo, Inc.) for adult patients with unresectable or metastatic HER2-low (IHC 1+ or IHC 2+/ISH‑) breast cancer who have received a prior chemotherapy in the metastatic setting or developed disease recurrence during or within six months of completing adjuvant chemotherapy.</t>
  </si>
  <si>
    <t>FDA approves fam-trastuzumab deruxtecan-nxki for HER2-low breast cancer</t>
  </si>
  <si>
    <t xml:space="preserve">darolutamide </t>
  </si>
  <si>
    <t>The Food and Drug Administration approved darolutamide (Nubeqa, Bayer HealthCare Pharmaceuticals Inc.) tablets in combination with docetaxel for adult patients with metastatic hormone-sensitive prostate cancer (mHSPC).</t>
  </si>
  <si>
    <t>FDA approves darolutamide tablets for metastatic hormone-sensitive prostate cancer</t>
  </si>
  <si>
    <t>Australia, Brazil, Canada, Israel, Singapore, Switzerland, United Kingdom</t>
  </si>
  <si>
    <t>capmatinib</t>
  </si>
  <si>
    <t>The Food and Drug Administration granted regular approval to capmatinib (Tabrecta, Novartis Pharmaceuticals Corp.) for adult patients with metastatic non-small cell lung cancer (NSCLC) whose tumors have a mutation leading to mesenchymal-epithelial transition (MET) exon 14 skipping, as detected by an FDA-approved test.</t>
  </si>
  <si>
    <t>FDA approves capmatinib for metastatic non-small cell lung cancer</t>
  </si>
  <si>
    <t>The Food and Drug Administration granted accelerated approval to fam-trastuzumab deruxtecan-nxki (Enhertu, Daiichi Sankyo, Inc.) for adult patients with unresectable or metastatic non-small cell lung cancer (NSCLC) whose tumors have activating human epidermal growth factor receptor 2 HER2 (ERBB2) mutations, as detected by an FDA-approved test, and who have received a prior systemic therapy. This is the first drug approved for HER2-mutant NSCLC.</t>
  </si>
  <si>
    <t>FDA grants accelerated approval to fam-trastuzumab deruxtecan-nxki for HER2-mutant non-small cell lung cancer</t>
  </si>
  <si>
    <t>durvalumab</t>
  </si>
  <si>
    <t>The Food and Drug Administration approved durvalumab (Imfinzi, AstraZeneca UK Limited) in combination with gemcitabine and cisplatin for adult patients with locally advanced or metastatic biliary tract cancer (BTC).</t>
  </si>
  <si>
    <t>FDA approves durvalumab for locally advanced or metastatic biliary tract cancer</t>
  </si>
  <si>
    <t>futibatinib</t>
  </si>
  <si>
    <t>The Food and Drug Administration granted accelerated approval to futibatinib (Lytgobi, Taiho Oncology, Inc.) for adult patients with previously treated, unresectable, locally advanced or metastatic intrahepatic cholangiocarcinoma harboring fibroblast growth factor receptor 2 (FGFR2) gene fusions or other rearrangements.</t>
  </si>
  <si>
    <t>FDA grants accelerated approval to futibatinib for cholangiocarcinoma | FDA</t>
  </si>
  <si>
    <t>teclistamab-cqyv</t>
  </si>
  <si>
    <t>FDA approves teclistamab-cqyv for relapsed or refractory multiple myeloma</t>
  </si>
  <si>
    <t>asparaginase erwinia chrysanthemi (recombinant)-rywn)</t>
  </si>
  <si>
    <t>The Food and Drug Administration approved a new Monday-Wednesday-Friday dosing regimen for asparaginase erwinia chrysanthemi (recombinant)-rywn (Rylaze, Jazz Pharmaceuticals). Under the new regimen, patients should receive 25 mg/m2 intramuscularly on Monday and Wednesday mornings, and 50 mg/m2 intramuscularly on Friday afternoon. It also is approved to be administered every 48 hours at a dose of 25 mg/m2 intramuscularly.</t>
  </si>
  <si>
    <t>FDA approves a new dosing regimen for asparaginase erwinia chrysanthemi (recombinant)</t>
  </si>
  <si>
    <t xml:space="preserve">amivantamab-vmjw </t>
  </si>
  <si>
    <t>The Food and Drug Administration granted accelerated approval to amivantamab-vmjw (Rybrevant, Janssen Biotech, Inc.) for adult patients with locally advanced or metastatic non-small cell lung cancer with EGFR exon 20 insertion mutations that progressed on or after platinum-based chemotherapy.</t>
  </si>
  <si>
    <t>abatacept</t>
  </si>
  <si>
    <t>The Food and Drug Administration approved abatacept (Orencia, Bristol-Myers Squibb Company) for the prophylaxis of acute graft versus host disease (aGVHD), in combination with a calcineurin inhibitor (CNI) and methotrexate (MTX), in adults and pediatric patients 2 years of age and older undergoing hematopoietic stem cell transplantation (HSCT) from a matched or 1 allele-mismatched unrelated donor. </t>
  </si>
  <si>
    <t>FDA approves abatacept for prophylaxis of acute graft versus host disease</t>
  </si>
  <si>
    <t>The Food and Drug Administration approved pembrolizumab (Keytruda, Merck) for high-risk, early-stage, triple-negative breast cancer (TNBC) in combination with chemotherapy as neoadjuvant treatment, and then continued as a single agent as adjuvant treatment after surgery.</t>
  </si>
  <si>
    <t>The Food and Drug Administration approved belumosudil (Rezurock, Kadmon Pharmaceuticals, LLC), a kinase inhibitor, for adult and pediatric patients 12 years and older with chronic graft-versus-host disease (chronic GVHD) after failure of at least two prior lines of systemic therapy.</t>
  </si>
  <si>
    <t>Canada, Israel</t>
  </si>
  <si>
    <t>The Food and Drug Administration approved pembrolizumab (Keytruda, Merck) for the adjuvant treatment of adult and pediatric (≥12 years of age) patients with stage IIB or IIC melanoma following complete resection.</t>
  </si>
  <si>
    <t>FDA approves pembrolizumab for adjuvant treatment of Stage IIB or IIC melanoma </t>
  </si>
  <si>
    <t>Australia, Brazil, Canada, Israel</t>
  </si>
  <si>
    <t>The Food and Drug Administration approved pembrolizumab (Keytruda, Merck) for the adjuvant treatment of patients with renal cell carcinoma (RCC) at intermediate-high or high risk of recurrence following nephrectomy, or following nephrectomy and resection of metastatic lesions. </t>
  </si>
  <si>
    <t>FDA approves pembrolizumab for adjuvant treatment of renal cell carcinoma</t>
  </si>
  <si>
    <t>Australia, Canada, Singapore</t>
  </si>
  <si>
    <t>atezolizumab</t>
  </si>
  <si>
    <t>The Food and Drug Administration approved atezolizumab (Tecentriq, Genentech, Inc.) for adjuvant treatment following resection and platinum-based chemotherapy in patients with stage II to IIIA non-small cell lung cancer (NSCLC) whose tumors have PD-L1 expression on ≥ 1% of tumor cells, as determined by an FDA-approved test.</t>
  </si>
  <si>
    <t>FDA approves atezolizumab as adjuvant treatment for non-small cell lung cancer</t>
  </si>
  <si>
    <t>Australia, Brazil, Canada, Singapore, Switzerland, United Kingdom</t>
  </si>
  <si>
    <t>The Food and Drug Administration approved pembrolizumab (Keytruda, Merck) in combination with chemotherapy, with or without bevacizumab, for patients with persistent, recurrent or metastatic cervical cancer whose tumors express PD-L1 (CPS ≥1), as determined by an FDA-approved test.</t>
  </si>
  <si>
    <t>FDA approves pembrolizumab combination for the first-line treatment of cervical cancer</t>
  </si>
  <si>
    <t>Australia, Brazil, Canada, Israel, Switzerland</t>
  </si>
  <si>
    <t>abemaciclib</t>
  </si>
  <si>
    <t>The Food and Drug Administration approved abemaciclib (Verzenio,Eli Lilly and Company)with endocrine therapy (tamoxifen or an aromatase inhibitor) for adjuvant treatment of adult patients with hormone receptor (HR)-positive, human epidermal growth factor receptor 2 (HER2)-negative, node-positive, early breast cancer at high risk of recurrence and a Ki-67 score ≥20%, as determined by an FDA approved test. </t>
  </si>
  <si>
    <t>FDA approves abemaciclib with endocrine therapy for early breast cancer</t>
  </si>
  <si>
    <t>Brazil</t>
  </si>
  <si>
    <t xml:space="preserve"> ruxolitinib </t>
  </si>
  <si>
    <t>The Food and Drug Administration approved ruxolitinib (Jakafi, Incyte Corp.) for chronic graft-versus-host disease (cGVHD) after failure of one or two lines of systemic therapy in adult and pediatric patients 12 years and older.</t>
  </si>
  <si>
    <t>FDA approves ruxolitinib for chronic graft-versus-host disease</t>
  </si>
  <si>
    <t>Australia, Brazil, Canada, Switzerland, United Kingdom</t>
  </si>
  <si>
    <t>mobocertinib</t>
  </si>
  <si>
    <t>The Food and Drug Administration granted accelerated approval to mobocertinib (Exkivity, Takeda Pharmaceuticals, Inc.) for adult patients with locally advanced or metastatic non-small cell lung cancer (NSCLC) with epidermal growth factor receptor (EGFR) exon 20 insertion mutations, as detected by an FDA-approved test, whose disease has progressed on or after platinum-based chemotherapy.</t>
  </si>
  <si>
    <t>FDA grants accelerated approval to mobocertinib for metastatic non-small cell lung cancer with EGFR exon 20 insertion mutations</t>
  </si>
  <si>
    <t>cabozantinib</t>
  </si>
  <si>
    <t>The Food and Drug Administration approved cabozantinib (Cabometyx, Exelixis, Inc.) for adult and pediatric patients 12 years of age and older with locally advanced or metastatic differentiated thyroid cancer (DTC) that has progressed following prior VEGFR-targeted therapy and who are ineligible or refractory to radioactive iodine.</t>
  </si>
  <si>
    <t>FDA approves cabozantinib for differentiated thyroid cancer</t>
  </si>
  <si>
    <t>Israel, Switzerland</t>
  </si>
  <si>
    <t>belzutifan</t>
  </si>
  <si>
    <t>FDA approves belzutifan for cancers associated with von Hippel-Lindau disease</t>
  </si>
  <si>
    <t>FDA approves pembrolizumab for high-risk early-stage triple-negative breast cancer</t>
  </si>
  <si>
    <t>Australia, Brazil, Canada, Israel, Singapore</t>
  </si>
  <si>
    <t>pembrolizumab + lenvatinib</t>
  </si>
  <si>
    <t>The Food and Drug Administration approved pembrolizumab (Keytruda, Merck) in combination with lenvatinib (Lenvima, Eisai) for patients with advanced endometrial carcinoma that is not microsatellite instability-high (MSI-H) or mismatch repair deficient (dMMR), who have disease progression following prior systemic therapy in any setting and are not candidates for curative surgery or radiation.</t>
  </si>
  <si>
    <t>FDA grants regular approval to pembrolizumab and lenvatinib for advanced endometrial carcinoma</t>
  </si>
  <si>
    <t>Australia, Canada</t>
  </si>
  <si>
    <t>belumosudil</t>
  </si>
  <si>
    <t>FDA approves belumosudil for chronic graft-versus-host disease</t>
  </si>
  <si>
    <t>enfortumab vedotin-ejfv</t>
  </si>
  <si>
    <t>The Food and Drug Administration approved enfortumab vedotin-ejfv (Padcev, Astellas Pharma US, Inc.), a Nectin-4-directed antibody and microtubule inhibitor conjugate, for adult patients with locally advanced or metastatic urothelial cancer who
•	have previously received a programmed death receptor-1 (PD-1) or programmed death-ligand (PD-L1) inhibitor and platinum-containing chemotherapy, or
•	are ineligible for cisplatin-containing chemotherapy and have previously received one or more prior lines of therapy.</t>
  </si>
  <si>
    <t>FDA grants regular approval to enfortumab vedotin-ejfv for locally advanced or metastatic urothelial cancer</t>
  </si>
  <si>
    <t xml:space="preserve">asparaginase erwinia chrysanthemi (recombinant)-rywn) </t>
  </si>
  <si>
    <t>The Food and Drug Administration approved asparaginase erwinia chrysanthemi (recombinant)-rywn) (Rylaze, Jazz Pharmaceuticals, Inc.) as a component of a multi-agent chemotherapeutic regimen for the treatment of acute lymphoblastic leukemia (ALL) and lymphoblastic lymphoma (LBL) in adult and pediatric patients 1 month or older who have developed hypersensitivity to E. coli-derived asparaginase.</t>
  </si>
  <si>
    <t>FDA approves asparaginase erwinia chrysanthemi (recombinant) for leukemia and lymphoma</t>
  </si>
  <si>
    <t xml:space="preserve">sotorasib </t>
  </si>
  <si>
    <t>The Food and Drug Administration granted accelerated approval to sotorasib (Lumakras™, Amgen, Inc.), a RAS GTPase family inhibitor, for adult patients with KRAS G12C  mutated locally advanced or metastatic non-small cell lung cancer (NSCLC), as determined by an FDA  approved test, who have received at least one prior systemic therapy.</t>
  </si>
  <si>
    <t>FDA grants accelerated approval to sotorasib for KRAS G12C mutated NSCLC</t>
  </si>
  <si>
    <t>infigratinib</t>
  </si>
  <si>
    <t>The Food and Drug Administration granted accelerated approval to infigratinib (Truseltiq, QED Therapeutics, Inc.), a kinase inhibitor for adults with previously treated, unresectable locally advanced or metastatic cholangiocarcinoma with a fibroblast growth factor receptor 2 (FGFR2) fusion or other rearrangement as detected by an FDA-approved test</t>
  </si>
  <si>
    <t>FDA grants accelerated approval to infigratinib for metastatic cholangiocarcinoma</t>
  </si>
  <si>
    <t xml:space="preserve">Australia , Canada </t>
  </si>
  <si>
    <t>FDA grants accelerated approval to amivantamab-vmjw for metastatic non-small cell lung cancer</t>
  </si>
  <si>
    <t>The Food and Drug Administration approved nivolumab (Opdivo, Bristol-Myers Squibb Company) for patients with completely resected esophageal or gastroesophageal junction (GEJ) cancer with residual pathologic disease who have received neoadjuvant chemoradiotherapy.</t>
  </si>
  <si>
    <t>FDA approves nivolumab for resected esophageal or GEJ cancer</t>
  </si>
  <si>
    <t>Australia, Canada, Singapore, Switzerland</t>
  </si>
  <si>
    <t>The Food and Drug Administration granted accelerated approval to pembrolizumab (Keytruda, Merck &amp; Co.) in combination with trastuzumab, fluoropyrimidine- and platinum-containing chemotherapy for the first-line treatment of patients with locally advanced unresectable or metastatic HER2 positive gastric or gastroesophageal junction (GEJ) adenocarcinoma.</t>
  </si>
  <si>
    <t>FDA grants accelerated approval to pembrolizumab for HER2-positive gastric cancer</t>
  </si>
  <si>
    <t>The Food and Drug Administration approved nivolumab (Opdivo, Bristol-Myers Squibb Company) in combination with fluoropyrimidine- and platinum-containing chemotherapy for advanced or metastatic gastric cancer, gastroesophageal junction cancer, and esophageal adenocarcinoma.</t>
  </si>
  <si>
    <t>FDA approves nivolumab in combination with chemotherapy for metastatic gastric cancer and esophageal adenocarcinoma</t>
  </si>
  <si>
    <t>Australia, Brazil, Canada, Singapore</t>
  </si>
  <si>
    <t xml:space="preserve">sacituzumab govitecan </t>
  </si>
  <si>
    <t>The Food and Drug Administration granted regular approval to sacituzumab govitecan (Trodelvy, Immunomedics Inc.) for patients with unresectable locally advanced or metastatic triple-negative breast cancer (mTNBC) who have received two or more prior systemic therapies, at least one of them for metastatic disease.  </t>
  </si>
  <si>
    <t>FDA grants regular approval to sacituzumab govitecan for triple-negative breast cancer</t>
  </si>
  <si>
    <t>Australia, Canada, Switzerland, United Kingdom</t>
  </si>
  <si>
    <t>The Food and Drug Administration approved pembrolizumab (Keytruda, Merck Sharp &amp; Dohme Corp.) in combination with platinum and fluoropyrimidine-based chemotherapy for patients with metastatic or locally advanced esophageal or gastroesophageal (GEJ) (tumors with epicenter 1 to 5 centimeters above the gastroesophageal junction) carcinoma who are not candidates for surgical resection or definitive chemoradiation.</t>
  </si>
  <si>
    <t>FDA approves pembrolizumab for esophageal or GEJ carcinoma</t>
  </si>
  <si>
    <t>lorlatinib</t>
  </si>
  <si>
    <t>The Food and Drug Administration granted regular approval to lorlatinib (Lorbrena, Pfizer Inc.) for patients with metastatic non-small cell lung cancer (NSCLC) whose tumors are anaplastic lymphoma kinase (ALK)-positive,  detected by an FDA-approved test</t>
  </si>
  <si>
    <t>FDA approves lorlatinib for metastatic ALK-positive NSCLC</t>
  </si>
  <si>
    <t>tepotinib</t>
  </si>
  <si>
    <t>The Food and Drug Administration granted accelerated approval to tepotinib (Tepmetko, EMD Serono Inc.) for adult patients with metastatic non-small cell lung cancer (NSCLC) harboring mesenchymal-epithelial transition (MET) exon 14 skipping alterations.</t>
  </si>
  <si>
    <t>FDA grants accelerated approval to tepotinib for metastatic non-small cell lung cancer</t>
  </si>
  <si>
    <t>The Food and Drug Administration granted accelerated approval to daratumumab plus hyaluronidase (Darzalex Faspro, Janssen Biotech Inc.) in combination with bortezomib, cyclophosphamide and dexamethasone for newly diagnosed light chain (AL) amyloidosis.</t>
  </si>
  <si>
    <t>FDA grants accelerated approval to Darzalex Faspro for newly diagnosed light chain amyloidosis</t>
  </si>
  <si>
    <t>Australia, Brazil, Canada, Switzerland</t>
  </si>
  <si>
    <t>The Food and Drug Administration approved fam-trastuzumab deruxtecan-nxki (Enhertu, Daiichi Sankyo) for adult patients with locally advanced or metastatic HER2-positive gastric or gastroesophageal (GEJ) adenocarcinoma who have received a prior trastuzumab-based regimen.</t>
  </si>
  <si>
    <t>FDA approves fam-trastuzumab deruxtecan-nxki for HER2-positive gastric adenocarcinomas</t>
  </si>
  <si>
    <t>Canada, Singapore</t>
  </si>
  <si>
    <t>osimertinib</t>
  </si>
  <si>
    <t>The Food and Drug Administration approved osimertinib (TAGRISSO, AstraZeneca Pharmaceuticals LP) for adjuvant therapy after tumor resection in patients with non-small cell lung cancer (NSCLC) whose tumors have epidermal growth factor receptor (EGFR) exon 19 deletions or exon 21 L858R mutations, as detected by an FDA-approved test.  </t>
  </si>
  <si>
    <t xml:space="preserve">osimertinib </t>
  </si>
  <si>
    <t>FDA approves osimertinib as adjuvant therapy for non-small cell lung cancer with EGFR mutations</t>
  </si>
  <si>
    <t>pralsetinib</t>
  </si>
  <si>
    <t>The Food and Drug Administration approved pralsetinib (GAVRETO, Blueprint Medicines Corporation) for adult and pediatric patients 12 years of age and older with advanced or metastatic RET-mutant medullary thyroid cancer (MTC) who require systemic therapy or RET fusion-positive thyroid cancer who require systemic therapy and who are radioactive iodine-refractory (if radioactive iodine is appropriate).</t>
  </si>
  <si>
    <t>FDA approves pralsetinib for RET-altered thyroid cancers</t>
  </si>
  <si>
    <t>Australia</t>
  </si>
  <si>
    <t xml:space="preserve">pembrolizumab </t>
  </si>
  <si>
    <t>The Food and Drug Administration granted accelerated approval to pembrolizumab (KEYTRUDA, Merck &amp; Co.) in combination with chemotherapy for the treatment of patients with locally recurrent unresectable or metastatic triple-negative breast cancer (TNBC) whose tumors express PD-L1 (CPS ≥10) as determined by an FDA approved test.   </t>
  </si>
  <si>
    <t>FDA grants accelerated approval to pembrolizumab for locally recurrent unresectable or metastatic triple negative breast cancer</t>
  </si>
  <si>
    <t>venetoclax</t>
  </si>
  <si>
    <t>The Food and Drug Administration grants regular approval to venetoclax in combination for untreated acute myeloid leukemia.</t>
  </si>
  <si>
    <t>FDA grants regular approval to venetoclax in combination for untreated acute myeloid leukemia</t>
  </si>
  <si>
    <t>The Food and Drug Administration extended the approval of pembrolizumab (KEYTRUDA®, Merck Sharp &amp; Dohme Corp.) for the following indications: adult patients with relapsed or refractory classical Hodgkin lymphoma (cHL) and pediatric patients with refractory cHL, or cHL that has relapsed after 2 or more lines of therapy. </t>
  </si>
  <si>
    <t>FDA extends approval of pembrolizumab for classical Hodgkin lymphoma</t>
  </si>
  <si>
    <t>The Food and Drug Administration approved the combination of nivolumab (OPDIVO, Bristol-Myers Squibb Co.) plus ipilimumab (YERVOY, Bristol-Myers Squibb Co.) as first-line treatment for adult patients with unresectable malignant pleural mesothelioma.   </t>
  </si>
  <si>
    <t>FDA approves nivolumab and ipilimumab for unresectable malignant pleural mesothelioma</t>
  </si>
  <si>
    <t xml:space="preserve">pralsetinib </t>
  </si>
  <si>
    <r>
      <t>The F</t>
    </r>
    <r>
      <rPr>
        <sz val="10"/>
        <color rgb="FF333333"/>
        <rFont val="Calibri"/>
        <family val="2"/>
        <scheme val="minor"/>
      </rPr>
      <t>ood and Drug Administration granted accelerated approval to pralsetinib (GAVRETO, Blueprint Medicines Corporation) for adult patients with metastatic RET fusion-positive non-small cell lung cancer (NSCLC) as detected by an FDA approved test. </t>
    </r>
  </si>
  <si>
    <t>FDA approves pralsetinib for lung cancer with RET gene fusions</t>
  </si>
  <si>
    <t>azacitidine</t>
  </si>
  <si>
    <t>The Food and Drug Administration approved azacitidine tablets (ONUREG, Celgene Corporation) for continued treatment of patients with acute myeloid leukemia who achieved first complete remission (CR) or complete remission with incomplete blood count recovery (CRi) following intensive induction chemotherapy and are not able to complete intensive curative therapy.  </t>
  </si>
  <si>
    <t>FDA approves Onureg (azacitidine tablets) for acute myeloid leukemia</t>
  </si>
  <si>
    <t xml:space="preserve">tafasitamab-cxix </t>
  </si>
  <si>
    <t xml:space="preserve"> The Food and Drug Administration granted accelerated approval to tafasitamab-cxix (MONJUVI, MorphoSys US Inc.), a CD19-directed cytolytic antibody, indicated in combination with lenalidomide for adult patients with relapsed or refractory diffuse large B-cell lymphoma (DLBCL) not otherwise specified, including DLBCL arising from low grade lymphoma, and who are not eligible for autologous stem cell transplant</t>
  </si>
  <si>
    <t>FDA grants accelerated approval to tafasitamab-cxix for diffuse large B-cell lymphoma</t>
  </si>
  <si>
    <t>Australia, Canada, Switzerland</t>
  </si>
  <si>
    <t>The Food and Drug Administration approved atezolizumab (Tecentriq, Genentech, Inc.) in combination with cobimetinib and vemurafenib for patients with BRAF V600 mutation-positive unresectable or metastatic melanoma.  </t>
  </si>
  <si>
    <t>FDA approves atezolizumab for BRAF V600 unresectable or metastatic melanoma</t>
  </si>
  <si>
    <t>Switzerland</t>
  </si>
  <si>
    <t>The Food and Drug Administration approved an oral combination of decitabine and cedazuridine (INQOVI, Astex Pharmaceuticals, Inc.) for adult patients with myelodysplastic syndromes (MDS) including the following:
•	previously treated and untreated, de novo and secondary MDS with the following French-American-British subtypes (refractory anemia, refractory anemia with ringed sideroblasts, refractory anemia with excess blasts, and chronic myelomonocytic leukemia [CMML]) and
•	intermediate-1, intermediate-2, and high-risk International Prognostic Scoring System groups</t>
  </si>
  <si>
    <t>FDA approves oral combination of decitabine and cedazuridine for myelodysplastic syndromes</t>
  </si>
  <si>
    <t>The Food and Drug Administration approved pembrolizumab (KEYTRUDA, Merck &amp; Co.) for the first-line treatment of patients with unresectable or metastatic microsatellite instability-high (MSI-H) or mismatch repair deficient (dMMR) colorectal cancer.</t>
  </si>
  <si>
    <t>FDA approves pembrolizumab for first-line treatment of MSI-H/dMMR colorectal cancer</t>
  </si>
  <si>
    <t>The Food and Drug Administration granted accelerated approval to pembrolizumab (KEYTRUDA, Merck &amp; Co., Inc.) for the treatment of adult and pediatric patients with unresectable or metastatic tumor mutational burden-high (TMB H) [≥10 mutations/megabase (mut/Mb)] solid tumors, as determined by an FDA-approved test, that have progressed following prior treatment and who have no satisfactory alternative treatment options.   </t>
  </si>
  <si>
    <t>FDA approves pembrolizumab for adults and children with TMB-H solid tumors</t>
  </si>
  <si>
    <t>lurbinectedin</t>
  </si>
  <si>
    <t>The Food and Drug Administration granted accelerated approval to lurbinectedin (ZEPZELCA, Pharma Mar S.A.) for adult patients with metastatic small cell lung cancer (SCLC) with disease progression on or after platinum-based chemotherapy.</t>
  </si>
  <si>
    <t>FDA grants accelerated approval to lurbinectedin for metastatic small cell lung cancer</t>
  </si>
  <si>
    <t>atezolizumab + bevacizumab</t>
  </si>
  <si>
    <t>The Food and Drug Administration approved atezolizumab in combination with bevacizumab (TECENTRIQ and AVASTIN, Genentech Inc.) for patients with unresectable or metastatic hepatocellular carcinoma who have not received prior systemic therapy.</t>
  </si>
  <si>
    <t>FDA approves atezolizumab plus bevacizumab for unresectable hepatocellular carcinoma</t>
  </si>
  <si>
    <t>The Food and Drug Administration approved the combination of nivolumab (OPDIVO, Bristol-Myers Squibb Co.) plus ipilimumab (YERVOY, Bristol-Myers Squibb Co.) and 2 cycles of platinum-doublet chemotherapy as first-line treatment for patients with metastatic or recurrent non-small cell lung cancer (NSCLC), with no epidermal growth factor receptor (EGFR) or anaplastic lymphoma kinase (ALK) genomic tumor aberrations.   </t>
  </si>
  <si>
    <t>FDA approves nivolumab plus ipilimumab and chemotherapy for first-line treatment of metastatic NSCLC</t>
  </si>
  <si>
    <t>ripretinib</t>
  </si>
  <si>
    <t>The Food and Drug Administration approved ripretinib (QINLOCK, Deciphera Pharmaceuticals, LLC.), for adult patients with advanced gastrointestinal stromal tumor (GIST) who have received prior treatment with 3 or more kinase inhibitors, including imatinib.</t>
  </si>
  <si>
    <t>FDA approves ripretinib for advanced gastrointestinal stromal tumor</t>
  </si>
  <si>
    <t>selpercatinib</t>
  </si>
  <si>
    <t>The Food and Drug Administration granted accelerated approval to selpercatinib (RETEVMO, Eli Lilly and Company) for the following indications: Adult patients with metastatic RET fusion-positive non-small cell lung cancer (NSCLC); Adult and pediatric patients ≥12 years of age with advanced or metastatic RET-mutant medullary thyroid cancer (MTC) who require systemic therapy; Adult and pediatric patients ≥12 years of age with advanced or metastatic RET fusion-positive thyroid cancer who require systemic therapy and who are radioactive iodine-refractory (if radioactive iodine is appropriate).  </t>
  </si>
  <si>
    <t>FDA approves selpercatinib for lung and thyroid cancers with RET gene mutations or fusions</t>
  </si>
  <si>
    <t xml:space="preserve">capmatinib </t>
  </si>
  <si>
    <t>The Food and Drug Administration granted accelerated approval to capmatinib (TABRECTA, Novartis) for adult patients with metastatic non-small cell lung cancer (NSCLC) whose tumors have a mutation that leads to mesenchymal-epithelial transition (MET) exon 14 skipping as detected by an FDA-approved test.  </t>
  </si>
  <si>
    <t>FDA grants accelerated approval to capmatinib for metastatic non-small cell lung cancer</t>
  </si>
  <si>
    <t>Brazil, Canada, Singapore, Switzerland</t>
  </si>
  <si>
    <t>ibrutinib</t>
  </si>
  <si>
    <t>The Food and Drug Administration expanded the indication of ibrutinib (IMBRUVICA, Pharmacyclics LLC) to include its combination with rituximab for the initial treatment of adult patients with chronic lymphocytic leukemia (CLL) or small lymphocytic lymphoma (SLL).  </t>
  </si>
  <si>
    <t>FDA approves ibrutinib plus rituximab for chronic lymphocytic leukemia</t>
  </si>
  <si>
    <t>The Food and Drug Administration approved tucatinib (TUKYSA, Seattle Genetics, Inc.) in combination with trastuzumab and capecitabine, for adult patients with advanced unresectable or metastatic HER2-positive breast cancer, including patients with brain metastases, who have received one or more prior anti-HER2-based regimens in the metastatic setting.  </t>
  </si>
  <si>
    <t>FDA approves tucatinib for patients with HER2-positive metastatic breast cancer</t>
  </si>
  <si>
    <t xml:space="preserve">Australia, Canada, Singapore, Switzerland </t>
  </si>
  <si>
    <t>selumetinib</t>
  </si>
  <si>
    <t>The Food and Drug Administration approved selumetinib (KOSELUGO, AstraZeneca) for pediatric patients, 2 years of age and older, with neurofibromatosis type 1 (NF1) who have symptomatic, inoperable plexiform neurofibromas (PN).  </t>
  </si>
  <si>
    <t>FDA approves selumetinib for neurofibromatosis type 1 with symptomatic, inoperable plexiform neurofibromas</t>
  </si>
  <si>
    <t>The Food and Drug Administration granted accelerated approval to fam-trastuzumab deruxtecan-nxki (ENHERTU, Daiichi Sankyo) for patients with unresectable or metastatic HER2-positive breast cancer who have received two or more prior anti-HER2-based regimens in the metastatic setting.</t>
  </si>
  <si>
    <t>FDA approves fam-trastuzumab deruxtecan-nxk for unresectable or metastatic HER2-positive breast cancer</t>
  </si>
  <si>
    <t>acalabrutinib</t>
  </si>
  <si>
    <t>The Food and Drug Administration approved acalabrutinib (CALQUENCE, AstraZeneca) for adults with chronic lymphocytic leukemia (CLL) or small lymphocytic lymphoma (SLL).</t>
  </si>
  <si>
    <t>FDA approves acalabrutinib for adults with chronic lymphocytic leukemia or small lymphocytic lymphoma</t>
  </si>
  <si>
    <t>The Food and Drug Administration granted accelerated approval to the combination of pembrolizumab (KEYTRUDA, Merck) plus lenvatinib (LENVIMA, Eisai) for the treatment of patients with advanced endometrial carcinoma that is not microsatellite instability high (MSI-H) or mismatch repair deficient (dMMR) and who have disease progression following prior systemic therapy but are not candidates for curative surgery or radiation.</t>
  </si>
  <si>
    <t>FDA grants accelerated approval to the combination of pembrolizumab plus Lenvatinib for advanced endometrial carcinoma.</t>
  </si>
  <si>
    <t>FDA approves toripalimab-tpzi for nasopharyngeal carcinoma | FDA</t>
  </si>
  <si>
    <t>FDA approves pembrolizumab with chemotherapy for biliary tract cancer | FDA</t>
  </si>
  <si>
    <t xml:space="preserve">FDA Approves fruquintinib in refractory metastatic colorectal cancer </t>
  </si>
  <si>
    <t>FDA approves capivasertib with fulvestrant for breast cancer | FDA</t>
  </si>
  <si>
    <t xml:space="preserve">FDA Approves repotrectinib for ROS1-positive non-small cell lung cancer </t>
  </si>
  <si>
    <t xml:space="preserve">FDA Approves enzalutamide for non-metastatic castration-sensitive prostate cancer with biochemical recurrence </t>
  </si>
  <si>
    <t>The Food and Drug Administration approved pembrolizumab (Keytruda, Merck) with chemoradiotherapy (CRT) for patients with FIGO 2014 Stage III-IVA cervical cancer.</t>
  </si>
  <si>
    <t xml:space="preserve">FDA approves pembrolizumab with chemoradiotherapy for FIGO 2014 Stage III-IVA cervical cancer </t>
  </si>
  <si>
    <t>The Food and Drug Administration approved osimertinib (Tagrisso, AstraZeneca Pharmaceuticals LP) with platinum-based chemotherapy for patients with locally advanced or metastatic non-small cell lung cancer (la/mNSCLC) whose tumors have EGFR exon 19 deletions or exon 21 L858R mutations, as detected by an FDA-approved test.</t>
  </si>
  <si>
    <t xml:space="preserve">FDA approves osimertinib with chemotherapy for EGFR-mutated non-small cell lung cancer </t>
  </si>
  <si>
    <t>The Food and Drug Administration (FDA) approved enfortumab vedotin-ejfv (Padcev, Astellas Pharma) in combination with pembrolizumab (Keytruda, Merck) for patients with locally advanced or metastatic urothelial cancer (la/mUC). FDA previously granted accelerated approval to this combination for patients with la/mUC who are ineligible for cisplatin-containing chemotherapy.</t>
  </si>
  <si>
    <t xml:space="preserve">FDA approves enfortumab vedotin-ejfv with pembrolizumab for locally advanced or metastatic urothelial cancer </t>
  </si>
  <si>
    <t>FDA approves pembrolizumab with chemotherapy for HER2-negative gastric or gastroesophageal junction adenocarcinoma</t>
  </si>
  <si>
    <t>The Food and Drug Administration approved amivantamab-vmjw (Rybrevant, Janssen Biotech, Inc.) with carboplatin and pemetrexed for the first-line treatment of locally advanced or metastatic non-small cell lung cancer (NSCLC) with epidermal growth factor receptor (EGFR) exon 20 insertion mutations, as detected by an FDA-approved test.</t>
  </si>
  <si>
    <t xml:space="preserve">FDA approves amivantamab-vmjw for EGFR exon 20 insertion-mutated non-small cell lung cancer indications </t>
  </si>
  <si>
    <t>The Food and Drug Administration approved nivolumab (Opdivo, Bristol-Myers Squibb Company) in combination with cisplatin and gemcitabine for first-line treatment of adult patients with unresectable or metastatic urothelial carcinoma (UC).</t>
  </si>
  <si>
    <t>Israel, Swizterland</t>
  </si>
  <si>
    <t>fruquintinib</t>
  </si>
  <si>
    <t>toripalimab-tpzi</t>
  </si>
  <si>
    <t>The Food and Drug Administration approved pembrolizumab (Keytruda, Merck) with fluoropyrimidine- and platinum-containing chemotherapy for the first-line treatment of adults with locally advanced unresectable or metastatic HER2-negative gastric or gastroesophageal junction (GEJ) adenocarcinoma.</t>
  </si>
  <si>
    <t>repotrectinib</t>
  </si>
  <si>
    <t>The Food and Drug Administration approved repotrectinib (Augtyro, Bristol-Myers Squibb Company) for locally advanced or metastatic ROS1-positive non-small cell lung cancer (NSCLC).</t>
  </si>
  <si>
    <t>FDA approves repotrectinib for ROS1-positive non-small cell lung cancer</t>
  </si>
  <si>
    <t>amivantamab-vnjw</t>
  </si>
  <si>
    <t>eflornithine</t>
  </si>
  <si>
    <t>enzalutamide</t>
  </si>
  <si>
    <t>capivasertib</t>
  </si>
  <si>
    <t>enfortumab vedotin-ejfv + pembrolizumab</t>
  </si>
  <si>
    <t>amivantamab-vmjw</t>
  </si>
  <si>
    <t xml:space="preserve">The Food and Drug Administration approved fruquintinib (Fruzaqla, Takeda Pharmaceuticals, Inc.) for adult patients with metastatic colorectal cancer (mCRC) who received prior fluoropyrimidine-, oxaliplatin-, and irinotecan-based chemotherapy, an anti-VEGF therapy, and, if RAS wild-type and medically appropriate, an anti-EGFR therapy. </t>
  </si>
  <si>
    <t>The Food and Drug Administration approved toripalimab-tpzi (LOQTORZ, Coherus BioSciences, Inc.) with cisplatin and gemcitabine for the first-line treatment of adults with metastatic or recurrent, locally advanced nasopharyngeal carcinoma (NPC). FDA also approved toripalimab-tpzi as a single agent for adults with recurrent unresectable or metastatic NPC with disease progression on or after a platinum-containing chemotherapy.</t>
  </si>
  <si>
    <t>The Food and Drug Administration approved nivolumab (Opdivo, Bristol-Myers Squibb Company) for the adjuvant treatment of completely resected Stage IIB/C melanoma in pediatric patients 12 years and older</t>
  </si>
  <si>
    <t>The Food and Drug Administration approved nivolumab (Opdivo, Bristol-Myers Squibb Company) for the adjuvant treatment of completely resected Stage IIB/C melanoma in patients 12 years and older.</t>
  </si>
  <si>
    <t>Australia, Canada, Israel, United Kingdom</t>
  </si>
  <si>
    <t>The Food and Drug Administration approved pembrolizumab (Keytruda, Merck) to be used with gemcitabine and cisplatin for locally advanced unresectable or metastatic biliary tract cancer (BTC).</t>
  </si>
  <si>
    <t>The Food and Drug Administration approved pembrolizumab (Keytruda, Merck) to be used with gemcitabine and cisplatin for locally advanced unresectable or metastatic biliary tract cancer (BTC)</t>
  </si>
  <si>
    <t>The Food and Drug Administration approved enzalutamide (Xtandi, Astellas Pharma US, Inc.) for non-metastatic castration-sensitive prostate cancer (nmCSPC) with biochemical recurrence at high risk for metastasis (high-risk BCR).</t>
  </si>
  <si>
    <t>The Food and Drug Administration approved eflornithine (IWILFIN, USWM, LLC) to reduce the risk of relapse in adult and pediatric patients with high-risk neuroblastoma (HRNB) who have demonstrated at least a partial response to prior multiagent, multimodality therapy including anti-GD2 immunotherapy.</t>
  </si>
  <si>
    <t>The Food and Drug Administration approved capivasertib (Truqap, AstraZeneca Pharmaceuticals) with fulvestrant for adult patients with hormone receptor (HR)-positive, human epidermal growth factor receptor 2 (HER2)-negative locally advanced or metastatic breast cancer with one or more PIK3CA/AKT1/PTEN-alterations, as detected by an FDA-approved test, following progression on at least one endocrine-based regimen in the metastatic setting or recurrence on or within 12 months of completing adjuvant therapy.</t>
  </si>
  <si>
    <t>FDA approves enzalutamide for non-metastatic castration-sensitive prostate cancer with biochemical recurrence</t>
  </si>
  <si>
    <t xml:space="preserve"> The Food and Drug Administration approved enzalutamide (Xtandi, Astellas Pharma US, Inc.) for non-metastatic castration-sensitive prostate cancer (nmCSPC) with biochemical recurrence at high risk for metastasis (high-risk BCR).</t>
  </si>
  <si>
    <t>FDA approves eflornithine for adult and pediatric patients with high-risk neuroblastoma</t>
  </si>
  <si>
    <t>decitabine + cedazuridine</t>
  </si>
  <si>
    <t xml:space="preserve">daratumumab + hyaluronidase </t>
  </si>
  <si>
    <t>nivolumab + relatlimab</t>
  </si>
  <si>
    <t>enfortumab vedotin + pembrolizumab</t>
  </si>
  <si>
    <t>The Food and Drug Administration granted accelerated approval to teclistamab-cqyv (Tecvayli, Janssen Biotech, Inc.), the first bispecific B-cell maturation antigen (BCMA)-directed CD3 T-cell engager, for adult patients with relapsed or refractory multiple myeloma who have received at least four prior lines of therapy, including a proteasome inhibitor, an immunomodulatory agent, and an anti-CD38 monoclonal antibody.</t>
  </si>
  <si>
    <t>Switzerland, United Kingdom</t>
  </si>
  <si>
    <t>FDA approves nivolumab in combination with cisplatin and gemcitabine for unresectable or metastatic urothelial carcinoma</t>
  </si>
  <si>
    <t>The Food and Drug Administration granted accelerated approval to fam-trastuzumab deruxtecan-nxki (Enhertu, Daiichi Sankyo, Inc.) for adult patients with unresectable or metastatic HER2-positive (IHC3+) solid tumors who have received prior systemic treatment and have no satisfactory alternative treatment options.</t>
  </si>
  <si>
    <t>FDA grants accelerated approval to fam-trastuzumab deruxtecan-nxki for unresctable or metastatic HER2-positive solid tumors</t>
  </si>
  <si>
    <t xml:space="preserve">Australia, Singapore </t>
  </si>
  <si>
    <t xml:space="preserve">Singapore </t>
  </si>
  <si>
    <t>Singapore</t>
  </si>
  <si>
    <t>Australia, Singapore</t>
  </si>
  <si>
    <t>Australia, Brazil, Canda, Singapore, Switzerland</t>
  </si>
  <si>
    <t>Australia, Canada, Israel</t>
  </si>
  <si>
    <t>Canada, Switzerland</t>
  </si>
  <si>
    <t>alectinib</t>
  </si>
  <si>
    <t>The Food and Drug Administration approved alectinib (Alecensa, Genentech, Inc.) for adjuvant treatment following tumor resection in patients with anaplastic lymphoma kinase (ALK)-positive non-small cell lung cancer (NSCLC), as detected by an FDA-approved test.</t>
  </si>
  <si>
    <t>FDA approves alectinib as adjuvant treatment for ALK-positive non-small cell lung cancer</t>
  </si>
  <si>
    <t>Brazil, Canada, Israel, Singapore, Switzerland</t>
  </si>
  <si>
    <t>Brazil, Israel, Switzerland</t>
  </si>
  <si>
    <t>Australia, Brazil, Singapore, Switzerland, United Kingdom</t>
  </si>
  <si>
    <t>Brazil, Canada</t>
  </si>
  <si>
    <t>Australia, Brazil, Switzerland, United Kingdom</t>
  </si>
  <si>
    <t>Brazil, Singapore</t>
  </si>
  <si>
    <t xml:space="preserve">Canada </t>
  </si>
  <si>
    <t>Australia, Singapore, Switzerland</t>
  </si>
  <si>
    <t>tarlatamab-dlle</t>
  </si>
  <si>
    <t>The Food and Drug Administration granted accelerated approval to tarlatamab-dlle (Imdelltra, Amgen, Inc.) for extensive stage small cell lung cancer (ES-SCLC) with disease progression on or after platinum-based chemotherapy.</t>
  </si>
  <si>
    <t>FDA grants accelerated approval to tarlatamab-dlle for extensive stage small cell lung cancer</t>
  </si>
  <si>
    <t xml:space="preserve">Australia, Canada, Israel </t>
  </si>
  <si>
    <t xml:space="preserve">Australia, Brazil, Canada, Israel, Switzerland </t>
  </si>
  <si>
    <t>the Food and Drug Administration granted accelerated approval to repotrectinib (AUGTYRO, Bristol-Myers Squibb Company) for adult and pediatric patients 12 years and older with solid tumors that have a neurotrophic tyrosine receptor kinase (NTRK) gene fusion, are locally advanced or metastatic or where surgical resection is likely to result in severe morbidity, and that have progressed following treatment or have no satisfactory alternative therapy.</t>
  </si>
  <si>
    <t>FDA grants accelerated approval to repotrectinib for adult and pediatric patients with NTRK gene fusion-positive solid tumors | FDA</t>
  </si>
  <si>
    <t>the Food and Drug Administration approved blinatumomab (Blincyto, Amgen Inc.) for adult and pediatric patients one month and older with CD19-positive Philadelphia chromosome-negative B-cell precursor acute lymphoblastic leukemia (Ph-negative BCP ALL) in the consolidation phase of multiphase chemotherapy.</t>
  </si>
  <si>
    <t>FDA approves blinatumomab as consolidation for CD19-positive Philadelphia chromosome-negative B-cell precursor acute lymphoblastic leukemia | FDA</t>
  </si>
  <si>
    <t xml:space="preserve">blinatumomab </t>
  </si>
  <si>
    <t>The Food and Drug Administration approved pembrolizumab (Keytruda, Merck) with carboplatin and paclitaxel, followed by single-agent pembrolizumab, for adult patients with primary advanced or recurrent endometrial carcinoma.</t>
  </si>
  <si>
    <t>Australia, Brazil, Canada, Swizterland</t>
  </si>
  <si>
    <t>Brazil, Canada, Switzerland</t>
  </si>
  <si>
    <t>Canada, Switzerland, United Kingdom</t>
  </si>
  <si>
    <t>FDA approves pembrolizumab with chemotherapy for primary advanced or recurrent endometrial carcinoma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theme="1"/>
      <name val="Calibri"/>
      <family val="2"/>
      <scheme val="minor"/>
    </font>
    <font>
      <sz val="10"/>
      <color theme="1"/>
      <name val="Calibri"/>
      <family val="2"/>
      <scheme val="minor"/>
    </font>
    <font>
      <sz val="10"/>
      <name val="Calibri"/>
      <family val="2"/>
      <scheme val="minor"/>
    </font>
    <font>
      <u/>
      <sz val="11"/>
      <color theme="10"/>
      <name val="Calibri"/>
      <family val="2"/>
      <scheme val="minor"/>
    </font>
    <font>
      <u/>
      <sz val="10"/>
      <color theme="10"/>
      <name val="Calibri"/>
      <family val="2"/>
      <scheme val="minor"/>
    </font>
    <font>
      <b/>
      <sz val="10"/>
      <color theme="1"/>
      <name val="Calibri"/>
      <family val="2"/>
      <scheme val="minor"/>
    </font>
    <font>
      <sz val="10"/>
      <color rgb="FF333333"/>
      <name val="Calibri"/>
      <family val="2"/>
      <scheme val="minor"/>
    </font>
    <font>
      <sz val="10"/>
      <color rgb="FF404040"/>
      <name val="Calibri"/>
      <family val="2"/>
      <scheme val="minor"/>
    </font>
    <font>
      <i/>
      <sz val="10"/>
      <name val="Calibri"/>
      <family val="2"/>
      <scheme val="minor"/>
    </font>
    <font>
      <sz val="10"/>
      <color rgb="FF000000"/>
      <name val="Calibri"/>
      <family val="2"/>
      <scheme val="minor"/>
    </font>
    <font>
      <i/>
      <sz val="10"/>
      <color rgb="FF444444"/>
      <name val="Calibri"/>
      <family val="2"/>
      <scheme val="minor"/>
    </font>
    <font>
      <sz val="10"/>
      <color rgb="FF203764"/>
      <name val="Calibri"/>
      <family val="2"/>
      <scheme val="minor"/>
    </font>
    <font>
      <u/>
      <sz val="10"/>
      <color rgb="FF007CBA"/>
      <name val="Calibri"/>
      <family val="2"/>
      <scheme val="minor"/>
    </font>
    <font>
      <sz val="10"/>
      <color rgb="FF007CBA"/>
      <name val="Calibri"/>
      <family val="2"/>
      <scheme val="minor"/>
    </font>
  </fonts>
  <fills count="5">
    <fill>
      <patternFill patternType="none"/>
    </fill>
    <fill>
      <patternFill patternType="gray125"/>
    </fill>
    <fill>
      <patternFill patternType="solid">
        <fgColor theme="0" tint="-0.34998626667073579"/>
        <bgColor indexed="64"/>
      </patternFill>
    </fill>
    <fill>
      <patternFill patternType="solid">
        <fgColor theme="0" tint="-0.249977111117893"/>
        <bgColor indexed="64"/>
      </patternFill>
    </fill>
    <fill>
      <patternFill patternType="solid">
        <fgColor rgb="FFFFFFFF"/>
        <bgColor indexed="64"/>
      </patternFill>
    </fill>
  </fills>
  <borders count="6">
    <border>
      <left/>
      <right/>
      <top/>
      <bottom/>
      <diagonal/>
    </border>
    <border>
      <left style="hair">
        <color indexed="64"/>
      </left>
      <right style="hair">
        <color indexed="64"/>
      </right>
      <top style="hair">
        <color indexed="64"/>
      </top>
      <bottom style="hair">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style="medium">
        <color indexed="64"/>
      </top>
      <bottom style="medium">
        <color indexed="64"/>
      </bottom>
      <diagonal/>
    </border>
  </borders>
  <cellStyleXfs count="2">
    <xf numFmtId="0" fontId="0" fillId="0" borderId="0"/>
    <xf numFmtId="0" fontId="3" fillId="0" borderId="0" applyNumberFormat="0" applyFill="0" applyBorder="0" applyAlignment="0" applyProtection="0"/>
  </cellStyleXfs>
  <cellXfs count="61">
    <xf numFmtId="0" fontId="0" fillId="0" borderId="0" xfId="0"/>
    <xf numFmtId="0" fontId="1" fillId="0" borderId="0" xfId="0" applyFont="1"/>
    <xf numFmtId="0" fontId="1" fillId="0" borderId="1" xfId="0" applyFont="1" applyBorder="1"/>
    <xf numFmtId="0" fontId="5" fillId="2" borderId="2" xfId="0" applyFont="1" applyFill="1" applyBorder="1" applyAlignment="1">
      <alignment wrapText="1"/>
    </xf>
    <xf numFmtId="0" fontId="1" fillId="0" borderId="2" xfId="0" applyFont="1" applyBorder="1" applyAlignment="1">
      <alignment wrapText="1"/>
    </xf>
    <xf numFmtId="0" fontId="6" fillId="0" borderId="2" xfId="0" applyFont="1" applyBorder="1" applyAlignment="1">
      <alignment wrapText="1"/>
    </xf>
    <xf numFmtId="0" fontId="4" fillId="0" borderId="2" xfId="1" applyFont="1" applyBorder="1" applyAlignment="1">
      <alignment wrapText="1"/>
    </xf>
    <xf numFmtId="14" fontId="1" fillId="0" borderId="2" xfId="0" applyNumberFormat="1" applyFont="1" applyBorder="1" applyAlignment="1">
      <alignment wrapText="1"/>
    </xf>
    <xf numFmtId="0" fontId="1" fillId="0" borderId="2" xfId="0" applyFont="1" applyBorder="1"/>
    <xf numFmtId="0" fontId="1" fillId="0" borderId="2" xfId="0" applyFont="1" applyFill="1" applyBorder="1" applyAlignment="1">
      <alignment wrapText="1"/>
    </xf>
    <xf numFmtId="0" fontId="4" fillId="0" borderId="2" xfId="1" applyFont="1" applyFill="1" applyBorder="1" applyAlignment="1">
      <alignment wrapText="1"/>
    </xf>
    <xf numFmtId="0" fontId="2" fillId="0" borderId="2" xfId="0" applyFont="1" applyBorder="1" applyAlignment="1">
      <alignment wrapText="1"/>
    </xf>
    <xf numFmtId="0" fontId="1" fillId="0" borderId="2" xfId="0" applyFont="1" applyFill="1" applyBorder="1" applyAlignment="1">
      <alignment horizontal="right" wrapText="1"/>
    </xf>
    <xf numFmtId="0" fontId="1" fillId="0" borderId="2" xfId="0" applyFont="1" applyBorder="1" applyAlignment="1"/>
    <xf numFmtId="0" fontId="1" fillId="0" borderId="2" xfId="0" applyFont="1" applyBorder="1" applyAlignment="1">
      <alignment horizontal="left" wrapText="1"/>
    </xf>
    <xf numFmtId="0" fontId="4" fillId="4" borderId="2" xfId="1" applyFont="1" applyFill="1" applyBorder="1" applyAlignment="1">
      <alignment wrapText="1"/>
    </xf>
    <xf numFmtId="14" fontId="2" fillId="0" borderId="2" xfId="0" applyNumberFormat="1" applyFont="1" applyBorder="1" applyAlignment="1">
      <alignment wrapText="1"/>
    </xf>
    <xf numFmtId="0" fontId="6" fillId="0" borderId="2" xfId="0" applyFont="1" applyBorder="1" applyAlignment="1">
      <alignment horizontal="left" wrapText="1"/>
    </xf>
    <xf numFmtId="0" fontId="4" fillId="0" borderId="2" xfId="1" applyFont="1" applyBorder="1" applyAlignment="1">
      <alignment horizontal="left" wrapText="1"/>
    </xf>
    <xf numFmtId="14" fontId="1" fillId="0" borderId="2" xfId="0" applyNumberFormat="1" applyFont="1" applyFill="1" applyBorder="1" applyAlignment="1">
      <alignment horizontal="right" wrapText="1"/>
    </xf>
    <xf numFmtId="14" fontId="1" fillId="0" borderId="2" xfId="0" applyNumberFormat="1" applyFont="1" applyFill="1" applyBorder="1" applyAlignment="1">
      <alignment wrapText="1"/>
    </xf>
    <xf numFmtId="0" fontId="8" fillId="0" borderId="2" xfId="0" applyFont="1" applyBorder="1" applyAlignment="1">
      <alignment wrapText="1"/>
    </xf>
    <xf numFmtId="0" fontId="4" fillId="0" borderId="2" xfId="1" applyFont="1" applyFill="1" applyBorder="1" applyAlignment="1">
      <alignment horizontal="left" wrapText="1"/>
    </xf>
    <xf numFmtId="0" fontId="2" fillId="0" borderId="2" xfId="0" applyFont="1" applyFill="1" applyBorder="1" applyAlignment="1">
      <alignment wrapText="1"/>
    </xf>
    <xf numFmtId="0" fontId="1" fillId="0" borderId="3" xfId="0" applyFont="1" applyBorder="1"/>
    <xf numFmtId="14" fontId="1" fillId="0" borderId="2" xfId="0" applyNumberFormat="1" applyFont="1" applyBorder="1" applyAlignment="1"/>
    <xf numFmtId="0" fontId="2" fillId="0" borderId="2" xfId="1" applyFont="1" applyBorder="1" applyAlignment="1">
      <alignment wrapText="1"/>
    </xf>
    <xf numFmtId="0" fontId="5" fillId="3" borderId="2" xfId="0" applyFont="1" applyFill="1" applyBorder="1" applyAlignment="1">
      <alignment horizontal="center" wrapText="1"/>
    </xf>
    <xf numFmtId="0" fontId="1" fillId="0" borderId="4" xfId="0" applyFont="1" applyBorder="1" applyAlignment="1">
      <alignment wrapText="1"/>
    </xf>
    <xf numFmtId="0" fontId="1" fillId="0" borderId="4" xfId="0" applyFont="1" applyFill="1" applyBorder="1" applyAlignment="1">
      <alignment wrapText="1"/>
    </xf>
    <xf numFmtId="0" fontId="4" fillId="0" borderId="4" xfId="1" applyFont="1" applyFill="1" applyBorder="1" applyAlignment="1">
      <alignment horizontal="left" wrapText="1"/>
    </xf>
    <xf numFmtId="14" fontId="1" fillId="0" borderId="4" xfId="0" applyNumberFormat="1" applyFont="1" applyFill="1" applyBorder="1" applyAlignment="1">
      <alignment wrapText="1"/>
    </xf>
    <xf numFmtId="0" fontId="2" fillId="0" borderId="4" xfId="0" applyFont="1" applyBorder="1" applyAlignment="1">
      <alignment wrapText="1"/>
    </xf>
    <xf numFmtId="0" fontId="1" fillId="0" borderId="4" xfId="0" applyFont="1" applyBorder="1" applyAlignment="1"/>
    <xf numFmtId="0" fontId="5" fillId="3" borderId="5" xfId="0" applyFont="1" applyFill="1" applyBorder="1" applyAlignment="1">
      <alignment horizontal="center" wrapText="1"/>
    </xf>
    <xf numFmtId="0" fontId="1" fillId="0" borderId="5" xfId="0" applyFont="1" applyBorder="1" applyAlignment="1"/>
    <xf numFmtId="0" fontId="6" fillId="0" borderId="4" xfId="0" applyFont="1" applyBorder="1" applyAlignment="1">
      <alignment wrapText="1"/>
    </xf>
    <xf numFmtId="0" fontId="4" fillId="0" borderId="4" xfId="1" applyFont="1" applyBorder="1" applyAlignment="1">
      <alignment wrapText="1"/>
    </xf>
    <xf numFmtId="14" fontId="1" fillId="0" borderId="4" xfId="0" applyNumberFormat="1" applyFont="1" applyBorder="1" applyAlignment="1">
      <alignment wrapText="1"/>
    </xf>
    <xf numFmtId="0" fontId="8" fillId="0" borderId="4" xfId="0" applyFont="1" applyBorder="1" applyAlignment="1">
      <alignment wrapText="1"/>
    </xf>
    <xf numFmtId="0" fontId="5" fillId="3" borderId="2" xfId="0" applyFont="1" applyFill="1" applyBorder="1" applyAlignment="1">
      <alignment horizontal="center" vertical="top" wrapText="1"/>
    </xf>
    <xf numFmtId="0" fontId="10" fillId="0" borderId="2" xfId="0" applyFont="1" applyBorder="1" applyAlignment="1">
      <alignment wrapText="1"/>
    </xf>
    <xf numFmtId="0" fontId="9" fillId="0" borderId="2" xfId="0" applyFont="1" applyBorder="1" applyAlignment="1">
      <alignment wrapText="1"/>
    </xf>
    <xf numFmtId="14" fontId="2" fillId="0" borderId="2" xfId="0" applyNumberFormat="1" applyFont="1" applyBorder="1" applyAlignment="1">
      <alignment horizontal="center" wrapText="1"/>
    </xf>
    <xf numFmtId="0" fontId="7" fillId="0" borderId="2" xfId="0" applyFont="1" applyBorder="1" applyAlignment="1">
      <alignment wrapText="1"/>
    </xf>
    <xf numFmtId="0" fontId="5" fillId="3" borderId="2" xfId="0" applyFont="1" applyFill="1" applyBorder="1" applyAlignment="1">
      <alignment horizontal="left" wrapText="1"/>
    </xf>
    <xf numFmtId="0" fontId="1" fillId="0" borderId="2" xfId="0" applyFont="1" applyFill="1" applyBorder="1" applyAlignment="1">
      <alignment horizontal="left" wrapText="1"/>
    </xf>
    <xf numFmtId="14" fontId="1" fillId="0" borderId="2" xfId="0" applyNumberFormat="1" applyFont="1" applyFill="1" applyBorder="1" applyAlignment="1">
      <alignment horizontal="left" wrapText="1"/>
    </xf>
    <xf numFmtId="0" fontId="2" fillId="0" borderId="2" xfId="0" applyFont="1" applyBorder="1" applyAlignment="1">
      <alignment horizontal="left" wrapText="1"/>
    </xf>
    <xf numFmtId="14" fontId="2" fillId="0" borderId="2" xfId="0" applyNumberFormat="1" applyFont="1" applyBorder="1" applyAlignment="1">
      <alignment horizontal="left" wrapText="1"/>
    </xf>
    <xf numFmtId="14" fontId="1" fillId="0" borderId="2" xfId="0" applyNumberFormat="1" applyFont="1" applyBorder="1" applyAlignment="1">
      <alignment horizontal="left" wrapText="1"/>
    </xf>
    <xf numFmtId="0" fontId="4" fillId="4" borderId="2" xfId="1" applyFont="1" applyFill="1" applyBorder="1" applyAlignment="1">
      <alignment horizontal="left" wrapText="1"/>
    </xf>
    <xf numFmtId="0" fontId="11" fillId="0" borderId="2" xfId="0" applyFont="1" applyBorder="1" applyAlignment="1">
      <alignment horizontal="left" wrapText="1"/>
    </xf>
    <xf numFmtId="0" fontId="7" fillId="0" borderId="2" xfId="0" applyFont="1" applyBorder="1" applyAlignment="1">
      <alignment horizontal="left" wrapText="1"/>
    </xf>
    <xf numFmtId="0" fontId="12" fillId="0" borderId="2" xfId="0" applyFont="1" applyBorder="1" applyAlignment="1">
      <alignment horizontal="left" wrapText="1"/>
    </xf>
    <xf numFmtId="0" fontId="13" fillId="0" borderId="2" xfId="0" applyFont="1" applyBorder="1" applyAlignment="1">
      <alignment horizontal="left" wrapText="1"/>
    </xf>
    <xf numFmtId="0" fontId="2" fillId="0" borderId="1" xfId="0" applyFont="1" applyBorder="1" applyAlignment="1">
      <alignment vertical="center" wrapText="1"/>
    </xf>
    <xf numFmtId="0" fontId="2" fillId="0" borderId="1" xfId="0" applyFont="1" applyBorder="1" applyAlignment="1">
      <alignment wrapText="1"/>
    </xf>
    <xf numFmtId="0" fontId="4" fillId="0" borderId="1" xfId="1" applyFont="1" applyBorder="1" applyAlignment="1">
      <alignment vertical="center" wrapText="1"/>
    </xf>
    <xf numFmtId="0" fontId="4" fillId="0" borderId="0" xfId="1" applyFont="1" applyAlignment="1">
      <alignment wrapText="1"/>
    </xf>
    <xf numFmtId="0" fontId="4" fillId="0" borderId="1" xfId="1" applyFont="1" applyBorder="1" applyAlignment="1">
      <alignment wrapText="1"/>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microsoft.com/office/2017/10/relationships/person" Target="persons/perso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8" Type="http://schemas.openxmlformats.org/officeDocument/2006/relationships/hyperlink" Target="https://www.fda.gov/drugs/resources-information-approved-drugs/fda-approves-pembrolizumab-chemotherapy-primary-advanced-or-recurrent-endometrial-carcinoma" TargetMode="External"/><Relationship Id="rId3" Type="http://schemas.openxmlformats.org/officeDocument/2006/relationships/hyperlink" Target="FDA%20approves%20amivantamab-vmjw%20for%20EGFR%20exon%2020%20insertion-mutated%20non-small%20cell%20lung%20cancer%20indications" TargetMode="External"/><Relationship Id="rId7" Type="http://schemas.openxmlformats.org/officeDocument/2006/relationships/hyperlink" Target="https://www.fda.gov/drugs/resources-information-approved-drugs/fda-grants-accelerated-approval-repotrectinib-adult-and-pediatric-patients-ntrk-gene-fusion-positive" TargetMode="External"/><Relationship Id="rId2" Type="http://schemas.openxmlformats.org/officeDocument/2006/relationships/hyperlink" Target="https://www.fda.gov/drugs/resources-information-approved-drugs/fda-approves-osimertinib-chemotherapy-egfr-mutated-non-small-cell-lung-cancer" TargetMode="External"/><Relationship Id="rId1" Type="http://schemas.openxmlformats.org/officeDocument/2006/relationships/hyperlink" Target="https://www.fda.gov/drugs/resources-information-approved-drugs/fda-approves-pembrolizumab-chemoradiotherapy-figo-2014-stage-iii-iva-cervical-cancer" TargetMode="External"/><Relationship Id="rId6" Type="http://schemas.openxmlformats.org/officeDocument/2006/relationships/hyperlink" Target="https://www.fda.gov/drugs/resources-information-approved-drugs/fda-grants-accelerated-approval-tarlatamab-dlle-extensive-stage-small-cell-lung-cancer" TargetMode="External"/><Relationship Id="rId5" Type="http://schemas.openxmlformats.org/officeDocument/2006/relationships/hyperlink" Target="https://www.fda.gov/drugs/resources-information-approved-drugs/fda-approves-alectinib-adjuvant-treatment-alk-positive-non-small-cell-lung-cancer" TargetMode="External"/><Relationship Id="rId4" Type="http://schemas.openxmlformats.org/officeDocument/2006/relationships/hyperlink" Target="https://www.fda.gov/drugs/resources-information-approved-drugs/fda-grants-accelerated-approval-fam-trastuzumab-deruxtecan-nxki-unresectable-or-metastatic-her2" TargetMode="External"/><Relationship Id="rId9"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8" Type="http://schemas.openxmlformats.org/officeDocument/2006/relationships/hyperlink" Target="https://www.fda.gov/drugs/resources-information-approved-drugs/fda-grants-accelerated-approval-talquetamab-tgvs-relapsed-or-refractory-multiple-myeloma" TargetMode="External"/><Relationship Id="rId13" Type="http://schemas.openxmlformats.org/officeDocument/2006/relationships/hyperlink" Target="https://www.fda.gov/drugs/resources-information-approved-drugs/fda-approves-toripalimab-tpzi-nasopharyngeal-carcinoma" TargetMode="External"/><Relationship Id="rId18" Type="http://schemas.openxmlformats.org/officeDocument/2006/relationships/hyperlink" Target="https://www.fda.gov/drugs/resources-information-approved-drugs/fda-approves-enfortumab-vedotin-ejfv-pembrolizumab-locally-advanced-or-metastatic-urothelial-cancer" TargetMode="External"/><Relationship Id="rId3" Type="http://schemas.openxmlformats.org/officeDocument/2006/relationships/hyperlink" Target="https://www.fda.gov/drugs/resources-information-approved-drugs/fda-approves-sacituzumab-govitecan-hziy-hr-positive-breast-cancer" TargetMode="External"/><Relationship Id="rId7" Type="http://schemas.openxmlformats.org/officeDocument/2006/relationships/hyperlink" Target="https://www.fda.gov/drugs/drug-approvals-and-databases/fda-approves-dostarlimab-gxly-chemotherapy-endometrial-cancer" TargetMode="External"/><Relationship Id="rId12" Type="http://schemas.openxmlformats.org/officeDocument/2006/relationships/hyperlink" Target="https://www.fda.gov/drugs/resources-information-approved-drugs/fda-approves-pembrolizumab-chemotherapy-biliary-tract-cancer" TargetMode="External"/><Relationship Id="rId17" Type="http://schemas.openxmlformats.org/officeDocument/2006/relationships/hyperlink" Target="https://www.fda.gov/drugs/resources-information-approved-drugs/fda-approves-enzalutamide-non-metastatic-castration-sensitive-prostate-cancer-biochemical-recurrence" TargetMode="External"/><Relationship Id="rId2" Type="http://schemas.openxmlformats.org/officeDocument/2006/relationships/hyperlink" Target="https://www.fda.gov/drugs/resources-information-approved-drugs/fda-approves-pembrolizumab-adjuvant-treatment-non-small-cell-lung-cancer" TargetMode="External"/><Relationship Id="rId16" Type="http://schemas.openxmlformats.org/officeDocument/2006/relationships/hyperlink" Target="https://www.fda.gov/drugs/resources-information-approved-drugs/fda-approves-repotrectinib-ros1-positive-non-small-cell-lung-cancer" TargetMode="External"/><Relationship Id="rId20" Type="http://schemas.openxmlformats.org/officeDocument/2006/relationships/printerSettings" Target="../printerSettings/printerSettings2.bin"/><Relationship Id="rId1" Type="http://schemas.openxmlformats.org/officeDocument/2006/relationships/hyperlink" Target="https://www.fda.gov/drugs/resources-information-approved-drugs/fda-grants-accelerated-approval-tucatinib-trastuzumab-colorectal-cancer" TargetMode="External"/><Relationship Id="rId6" Type="http://schemas.openxmlformats.org/officeDocument/2006/relationships/hyperlink" Target="https://www.accessdata.fda.gov/drugsatfda_docs/label/2023/125557s023s026lbl.pdf" TargetMode="External"/><Relationship Id="rId11" Type="http://schemas.openxmlformats.org/officeDocument/2006/relationships/hyperlink" Target="https://www.fda.gov/drugs/resources-information-approved-drugs/fda-approves-nivolumab-adjuvant-treatment-stage-iibc-melanoma" TargetMode="External"/><Relationship Id="rId5" Type="http://schemas.openxmlformats.org/officeDocument/2006/relationships/hyperlink" Target="https://www.fda.gov/drugs/drug-approvals-and-databases/fda-grants-accelerated-approval-glofitamab-gxbm-selected-relapsed-or-refractory-large-b-cell" TargetMode="External"/><Relationship Id="rId15" Type="http://schemas.openxmlformats.org/officeDocument/2006/relationships/hyperlink" Target="https://www.fda.gov/drugs/resources-information-approved-drugs/fda-approves-capivasertib-fulvestrant-breast-cancer" TargetMode="External"/><Relationship Id="rId10" Type="http://schemas.openxmlformats.org/officeDocument/2006/relationships/hyperlink" Target="https://www.fda.gov/drugs/resources-information-approved-drugs/fda-approves-belzutifan-cancers-associated-von-hippel-lindau-disease" TargetMode="External"/><Relationship Id="rId19" Type="http://schemas.openxmlformats.org/officeDocument/2006/relationships/hyperlink" Target="https://www.fda.gov/drugs/resources-information-approved-drugs/fda-approves-pembrolizumab-chemotherapy-her2-negative-gastric-or-gastroesophageal-junction" TargetMode="External"/><Relationship Id="rId4" Type="http://schemas.openxmlformats.org/officeDocument/2006/relationships/hyperlink" Target="https://www.fda.gov/drugs/resources-information-approved-drugs/fda-approves-dabrafenib-trametinib-pediatric-patients-low-grade-glioma-braf-v600e-mutation" TargetMode="External"/><Relationship Id="rId9" Type="http://schemas.openxmlformats.org/officeDocument/2006/relationships/hyperlink" Target="https://www.fda.gov/drugs/resources-information-approved-drugs/fda-grants-accelerated-approval-elranatamab-bcmm-multiple-myeloma" TargetMode="External"/><Relationship Id="rId14" Type="http://schemas.openxmlformats.org/officeDocument/2006/relationships/hyperlink" Target="https://www.fda.gov/drugs/resources-information-approved-drugs/fda-approves-fruquintinib-refractory-metastatic-colorectal-cancer" TargetMode="External"/></Relationships>
</file>

<file path=xl/worksheets/_rels/sheet4.xml.rels><?xml version="1.0" encoding="UTF-8" standalone="yes"?>
<Relationships xmlns="http://schemas.openxmlformats.org/package/2006/relationships"><Relationship Id="rId8" Type="http://schemas.openxmlformats.org/officeDocument/2006/relationships/hyperlink" Target="https://www.fda.gov/drugs/resources-information-approved-drugs/fda-approves-opdivo-combination-chemotherapy-and-opdivo-combination-yervoy-first-line-esophageal" TargetMode="External"/><Relationship Id="rId13" Type="http://schemas.openxmlformats.org/officeDocument/2006/relationships/hyperlink" Target="https://www.fda.gov/drugs/resources-information-approved-drugs/fda-approves-durvalumab-locally-advanced-or-metastatic-biliary-tract-cancer" TargetMode="External"/><Relationship Id="rId18" Type="http://schemas.openxmlformats.org/officeDocument/2006/relationships/printerSettings" Target="../printerSettings/printerSettings3.bin"/><Relationship Id="rId3" Type="http://schemas.openxmlformats.org/officeDocument/2006/relationships/hyperlink" Target="https://www.fda.gov/drugs/resources-information-approved-drugs/fda-approves-olaparib-adjuvant-treatment-high-risk-early-breast-cancer" TargetMode="External"/><Relationship Id="rId7" Type="http://schemas.openxmlformats.org/officeDocument/2006/relationships/hyperlink" Target="https://www.fda.gov/drugs/resources-information-approved-drugs/fda-grants-regular-approval-fam-trastuzumab-deruxtecan-nxki-breast-cancer" TargetMode="External"/><Relationship Id="rId12" Type="http://schemas.openxmlformats.org/officeDocument/2006/relationships/hyperlink" Target="https://www.fda.gov/drugs/resources-information-approved-drugs/fda-approves-capmatinib-metastatic-non-small-cell-lung-cancer" TargetMode="External"/><Relationship Id="rId17" Type="http://schemas.openxmlformats.org/officeDocument/2006/relationships/hyperlink" Target="https://www.fda.gov/drugs/resources-information-approved-drugs/fda-grants-accelerated-approval-fam-trastuzumab-deruxtecan-nxki-her2-mutant-non-small-cell-lung" TargetMode="External"/><Relationship Id="rId2" Type="http://schemas.openxmlformats.org/officeDocument/2006/relationships/hyperlink" Target="https://www.fda.gov/drugs/resources-information-approved-drugs/fda-approves-neoadjuvant-nivolumab-and-platinum-doublet-chemotherapy-early-stage-non-small-cell-lung" TargetMode="External"/><Relationship Id="rId16" Type="http://schemas.openxmlformats.org/officeDocument/2006/relationships/hyperlink" Target="https://www.fda.gov/drugs/resources-information-approved-drugs/fda-approves-new-dosing-regimen-asparaginase-erwinia-chrysanthemi-recombinant" TargetMode="External"/><Relationship Id="rId1" Type="http://schemas.openxmlformats.org/officeDocument/2006/relationships/hyperlink" Target="https://www.fda.gov/drugs/resources-information-approved-drugs/fda-approves-tebentafusp-tebn-unresectable-or-metastatic-uveal-melanoma" TargetMode="External"/><Relationship Id="rId6" Type="http://schemas.openxmlformats.org/officeDocument/2006/relationships/hyperlink" Target="https://www.fda.gov/drugs/resources-information-approved-drugs/fda-approves-alpelisib-pik3ca-related-overgrowth-spectrum" TargetMode="External"/><Relationship Id="rId11" Type="http://schemas.openxmlformats.org/officeDocument/2006/relationships/hyperlink" Target="https://www.fda.gov/drugs/resources-information-approved-drugs/fda-grants-accelerated-approval-dabrafenib-combination-trametinib-unresectable-or-metastatic-solid" TargetMode="External"/><Relationship Id="rId5" Type="http://schemas.openxmlformats.org/officeDocument/2006/relationships/hyperlink" Target="https://www.fda.gov/drugs/resources-information-approved-drugs/fda-approves-pluvicto-metastatic-castration-resistant-prostate-cancer" TargetMode="External"/><Relationship Id="rId15" Type="http://schemas.openxmlformats.org/officeDocument/2006/relationships/hyperlink" Target="https://www.fda.gov/drugs/resources-information-approved-drugs/fda-approves-teclistamab-cqyv-relapsed-or-refractory-multiple-myeloma" TargetMode="External"/><Relationship Id="rId10" Type="http://schemas.openxmlformats.org/officeDocument/2006/relationships/hyperlink" Target="https://www.fda.gov/drugs/resources-information-approved-drugs/fda-approves-darolutamide-tablets-metastatic-hormone-sensitive-prostate-cancer" TargetMode="External"/><Relationship Id="rId4" Type="http://schemas.openxmlformats.org/officeDocument/2006/relationships/hyperlink" Target="https://www.fda.gov/drugs/resources-information-approved-drugs/fda-approves-opdualag-unresectable-or-metastatic-melanoma" TargetMode="External"/><Relationship Id="rId9" Type="http://schemas.openxmlformats.org/officeDocument/2006/relationships/hyperlink" Target="https://www.fda.gov/drugs/resources-information-approved-drugs/fda-approves-fam-trastuzumab-deruxtecan-nxki-her2-low-breast-cancer" TargetMode="External"/><Relationship Id="rId14" Type="http://schemas.openxmlformats.org/officeDocument/2006/relationships/hyperlink" Target="https://www.fda.gov/drugs/resources-information-approved-drugs/fda-grants-accelerated-approval-futibatinib-cholangiocarcinoma" TargetMode="External"/></Relationships>
</file>

<file path=xl/worksheets/_rels/sheet5.xml.rels><?xml version="1.0" encoding="UTF-8" standalone="yes"?>
<Relationships xmlns="http://schemas.openxmlformats.org/package/2006/relationships"><Relationship Id="rId8" Type="http://schemas.openxmlformats.org/officeDocument/2006/relationships/hyperlink" Target="https://www.fda.gov/drugs/resources-information-approved-drugs/fda-grants-regular-approval-enfortumab-vedotin-ejfv-locally-advanced-or-metastatic-urothelial-cancer" TargetMode="External"/><Relationship Id="rId13" Type="http://schemas.openxmlformats.org/officeDocument/2006/relationships/hyperlink" Target="https://www.fda.gov/drugs/resources-information-approved-drugs/fda-approves-nivolumab-resected-esophageal-or-gej-cancer" TargetMode="External"/><Relationship Id="rId18" Type="http://schemas.openxmlformats.org/officeDocument/2006/relationships/hyperlink" Target="https://www.fda.gov/drugs/resources-information-approved-drugs/fda-grants-accelerated-approval-tepotinib-metastatic-non-small-cell-lung-cancer" TargetMode="External"/><Relationship Id="rId26" Type="http://schemas.openxmlformats.org/officeDocument/2006/relationships/hyperlink" Target="https://www.fda.gov/drugs/resources-information-approved-drugs/fda-approves-pembrolizumab-adjuvant-treatment-stage-iib-or-iic-melanoma" TargetMode="External"/><Relationship Id="rId3" Type="http://schemas.openxmlformats.org/officeDocument/2006/relationships/hyperlink" Target="https://www.fda.gov/drugs/resources-information-approved-drugs/fda-grants-accelerated-approval-mobocertinib-metastatic-non-small-cell-lung-cancer-egfr-exon-20" TargetMode="External"/><Relationship Id="rId21" Type="http://schemas.openxmlformats.org/officeDocument/2006/relationships/hyperlink" Target="https://www.fda.gov/drugs/resources-information-approved-drugs/fda-approves-pembrolizumab-adjuvant-treatment-renal-cell-carcinoma" TargetMode="External"/><Relationship Id="rId7" Type="http://schemas.openxmlformats.org/officeDocument/2006/relationships/hyperlink" Target="https://www.fda.gov/drugs/resources-information-approved-drugs/fda-approves-belumosudil-chronic-graft-versus-host-disease" TargetMode="External"/><Relationship Id="rId12" Type="http://schemas.openxmlformats.org/officeDocument/2006/relationships/hyperlink" Target="https://www.fda.gov/drugs/resources-information-approved-drugs/fda-grants-accelerated-approval-amivantamab-vmjw-metastatic-non-small-cell-lung-cancer" TargetMode="External"/><Relationship Id="rId17" Type="http://schemas.openxmlformats.org/officeDocument/2006/relationships/hyperlink" Target="https://www.fda.gov/drugs/resources-information-approved-drugs/fda-approves-lorlatinib-metastatic-alk-positive-nsclc" TargetMode="External"/><Relationship Id="rId25" Type="http://schemas.openxmlformats.org/officeDocument/2006/relationships/hyperlink" Target="https://www.fda.gov/drugs/resources-information-approved-drugs/fda-approves-fam-trastuzumab-deruxtecan-nxki-her2-positive-gastric-adenocarcinomas" TargetMode="External"/><Relationship Id="rId2" Type="http://schemas.openxmlformats.org/officeDocument/2006/relationships/hyperlink" Target="https://www.fda.gov/drugs/resources-information-approved-drugs/fda-approves-ruxolitinib-chronic-graft-versus-host-disease" TargetMode="External"/><Relationship Id="rId16" Type="http://schemas.openxmlformats.org/officeDocument/2006/relationships/hyperlink" Target="https://www.fda.gov/drugs/resources-information-approved-drugs/fda-approves-pembrolizumab-esophageal-or-gej-carcinoma" TargetMode="External"/><Relationship Id="rId20" Type="http://schemas.openxmlformats.org/officeDocument/2006/relationships/hyperlink" Target="https://www.fda.gov/drugs/resources-information-approved-drugs/fda-approves-atezolizumab-adjuvant-treatment-non-small-cell-lung-cancer" TargetMode="External"/><Relationship Id="rId1" Type="http://schemas.openxmlformats.org/officeDocument/2006/relationships/hyperlink" Target="https://www.fda.gov/drugs/resources-information-approved-drugs/fda-approves-pembrolizumab-combination-first-line-treatment-cervical-cancer" TargetMode="External"/><Relationship Id="rId6" Type="http://schemas.openxmlformats.org/officeDocument/2006/relationships/hyperlink" Target="https://www.fda.gov/drugs/resources-information-approved-drugs/fda-grants-regular-approval-pembrolizumab-and-lenvatinib-advanced-endometrial-carcinoma" TargetMode="External"/><Relationship Id="rId11" Type="http://schemas.openxmlformats.org/officeDocument/2006/relationships/hyperlink" Target="https://www.fda.gov/drugs/resources-information-approved-drugs/fda-grants-accelerated-approval-infigratinib-metastatic-cholangiocarcinoma" TargetMode="External"/><Relationship Id="rId24" Type="http://schemas.openxmlformats.org/officeDocument/2006/relationships/hyperlink" Target="https://www.fda.gov/drugs/resources-information-approved-drugs/fda-grants-accelerated-approval-pembrolizumab-her2-positive-gastric-cancer" TargetMode="External"/><Relationship Id="rId5" Type="http://schemas.openxmlformats.org/officeDocument/2006/relationships/hyperlink" Target="https://www.fda.gov/drugs/resources-information-approved-drugs/fda-approves-pembrolizumab-high-risk-early-stage-triple-negative-breast-cancer" TargetMode="External"/><Relationship Id="rId15" Type="http://schemas.openxmlformats.org/officeDocument/2006/relationships/hyperlink" Target="https://www.fda.gov/drugs/resources-information-approved-drugs/fda-grants-regular-approval-sacituzumab-govitecan-triple-negative-breast-cancer" TargetMode="External"/><Relationship Id="rId23" Type="http://schemas.openxmlformats.org/officeDocument/2006/relationships/hyperlink" Target="https://www.fda.gov/drugs/resources-information-approved-drugs/fda-approves-abemaciclib-endocrine-therapy-early-breast-cancer" TargetMode="External"/><Relationship Id="rId28" Type="http://schemas.openxmlformats.org/officeDocument/2006/relationships/printerSettings" Target="../printerSettings/printerSettings4.bin"/><Relationship Id="rId10" Type="http://schemas.openxmlformats.org/officeDocument/2006/relationships/hyperlink" Target="https://www.fda.gov/drugs/resources-information-approved-drugs/fda-grants-accelerated-approval-sotorasib-kras-g12c-mutated-nsclc" TargetMode="External"/><Relationship Id="rId19" Type="http://schemas.openxmlformats.org/officeDocument/2006/relationships/hyperlink" Target="https://www.fda.gov/drugs/resources-information-approved-drugs/fda-grants-accelerated-approval-darzalex-faspro-newly-diagnosed-light-chain-amyloidosis" TargetMode="External"/><Relationship Id="rId4" Type="http://schemas.openxmlformats.org/officeDocument/2006/relationships/hyperlink" Target="https://www.fda.gov/drugs/resources-information-approved-drugs/fda-approves-belzutifan-cancers-associated-von-hippel-lindau-disease" TargetMode="External"/><Relationship Id="rId9" Type="http://schemas.openxmlformats.org/officeDocument/2006/relationships/hyperlink" Target="https://www.fda.gov/drugs/resources-information-approved-drugs/fda-approves-asparaginase-erwinia-chrysanthemi-recombinant-leukemia-and-lymphoma" TargetMode="External"/><Relationship Id="rId14" Type="http://schemas.openxmlformats.org/officeDocument/2006/relationships/hyperlink" Target="https://www.fda.gov/drugs/resources-information-approved-drugs/fda-approves-nivolumab-combination-chemotherapy-metastatic-gastric-cancer-and-esophageal" TargetMode="External"/><Relationship Id="rId22" Type="http://schemas.openxmlformats.org/officeDocument/2006/relationships/hyperlink" Target="https://www.fda.gov/drugs/resources-information-approved-drugs/fda-approves-abatacept-prophylaxis-acute-graft-versus-host-disease" TargetMode="External"/><Relationship Id="rId27" Type="http://schemas.openxmlformats.org/officeDocument/2006/relationships/hyperlink" Target="http://https/www.fda.gov/drugs/resources-information-approved-drugs/fda-approves-cabozantinib-differentiated-thyroid-cancer" TargetMode="External"/></Relationships>
</file>

<file path=xl/worksheets/_rels/sheet6.xml.rels><?xml version="1.0" encoding="UTF-8" standalone="yes"?>
<Relationships xmlns="http://schemas.openxmlformats.org/package/2006/relationships"><Relationship Id="rId8" Type="http://schemas.openxmlformats.org/officeDocument/2006/relationships/hyperlink" Target="https://www.fda.gov/drugs/resources-information-approved-drugs/fda-grants-accelerated-approval-tafasitamab-cxix-diffuse-large-b-cell-lymphoma" TargetMode="External"/><Relationship Id="rId13" Type="http://schemas.openxmlformats.org/officeDocument/2006/relationships/hyperlink" Target="https://www.fda.gov/drugs/drug-approvals-and-databases/fda-grants-accelerated-approval-lurbinectedin-metastatic-small-cell-lung-cancer" TargetMode="External"/><Relationship Id="rId18" Type="http://schemas.openxmlformats.org/officeDocument/2006/relationships/hyperlink" Target="https://www.fda.gov/drugs/resources-information-approved-drugs/fda-grants-accelerated-approval-capmatinib-metastatic-non-small-cell-lung-cancer" TargetMode="External"/><Relationship Id="rId3" Type="http://schemas.openxmlformats.org/officeDocument/2006/relationships/hyperlink" Target="https://www.fda.gov/drugs/resources-information-approved-drugs/fda-grants-regular-approval-venetoclax-combination-untreated-acute-myeloid-leukemia" TargetMode="External"/><Relationship Id="rId21" Type="http://schemas.openxmlformats.org/officeDocument/2006/relationships/hyperlink" Target="https://www.fda.gov/drugs/resources-information-approved-drugs/fda-approves-selumetinib-neurofibromatosis-type-1-symptomatic-inoperable-plexiform-neurofibromas" TargetMode="External"/><Relationship Id="rId7" Type="http://schemas.openxmlformats.org/officeDocument/2006/relationships/hyperlink" Target="https://www.fda.gov/drugs/resources-information-approved-drugs/fda-approves-onureg-azacitidine-tablets-acute-myeloid-leukemia" TargetMode="External"/><Relationship Id="rId12" Type="http://schemas.openxmlformats.org/officeDocument/2006/relationships/hyperlink" Target="https://www.fda.gov/drugs/drug-approvals-and-databases/fda-approves-pembrolizumab-adults-and-children-tmb-h-solid-tumors" TargetMode="External"/><Relationship Id="rId17" Type="http://schemas.openxmlformats.org/officeDocument/2006/relationships/hyperlink" Target="https://www.fda.gov/drugs/resources-information-approved-drugs/fda-approves-selpercatinib-lung-and-thyroid-cancers-ret-gene-mutations-or-fusions" TargetMode="External"/><Relationship Id="rId2" Type="http://schemas.openxmlformats.org/officeDocument/2006/relationships/hyperlink" Target="https://www.fda.gov/drugs/resources-information-approved-drugs/fda-approves-pralsetinib-ret-altered-thyroid-cancers" TargetMode="External"/><Relationship Id="rId16" Type="http://schemas.openxmlformats.org/officeDocument/2006/relationships/hyperlink" Target="https://www.fda.gov/drugs/resources-information-approved-drugs/fda-approves-ripretinib-advanced-gastrointestinal-stromal-tumor" TargetMode="External"/><Relationship Id="rId20" Type="http://schemas.openxmlformats.org/officeDocument/2006/relationships/hyperlink" Target="https://www.fda.gov/drugs/resources-information-approved-drugs/fda-approves-tucatinib-patients-her2-positive-metastatic-breast-cancer" TargetMode="External"/><Relationship Id="rId1" Type="http://schemas.openxmlformats.org/officeDocument/2006/relationships/hyperlink" Target="https://www.fda.gov/drugs/resources-information-approved-drugs/fda-approves-osimertinib-adjuvant-therapy-non-small-cell-lung-cancer-egfr-mutations" TargetMode="External"/><Relationship Id="rId6" Type="http://schemas.openxmlformats.org/officeDocument/2006/relationships/hyperlink" Target="https://www.fda.gov/drugs/resources-information-approved-drugs/fda-approves-pralsetinib-lung-cancer-ret-gene-fusions" TargetMode="External"/><Relationship Id="rId11" Type="http://schemas.openxmlformats.org/officeDocument/2006/relationships/hyperlink" Target="https://www.fda.gov/drugs/drug-approvals-and-databases/fda-approves-pembrolizumab-first-line-treatment-msi-hdmmr-colorectal-cancer" TargetMode="External"/><Relationship Id="rId5" Type="http://schemas.openxmlformats.org/officeDocument/2006/relationships/hyperlink" Target="https://www.fda.gov/drugs/resources-information-approved-drugs/fda-approves-nivolumab-and-ipilimumab-unresectable-malignant-pleural-mesothelioma" TargetMode="External"/><Relationship Id="rId15" Type="http://schemas.openxmlformats.org/officeDocument/2006/relationships/hyperlink" Target="https://www.fda.gov/drugs/resources-information-approved-drugs/fda-approves-nivolumab-plus-ipilimumab-and-chemotherapy-first-line-treatment-metastatic-nsclc" TargetMode="External"/><Relationship Id="rId23" Type="http://schemas.openxmlformats.org/officeDocument/2006/relationships/printerSettings" Target="../printerSettings/printerSettings5.bin"/><Relationship Id="rId10" Type="http://schemas.openxmlformats.org/officeDocument/2006/relationships/hyperlink" Target="https://www.fda.gov/drugs/resources-information-approved-drugs/fda-approves-oral-combination-decitabine-and-cedazuridine-myelodysplastic-syndromes" TargetMode="External"/><Relationship Id="rId19" Type="http://schemas.openxmlformats.org/officeDocument/2006/relationships/hyperlink" Target="https://www.fda.gov/drugs/resources-information-approved-drugs/fda-approves-ibrutinib-plus-rituximab-chronic-lymphocytic-leukemia" TargetMode="External"/><Relationship Id="rId4" Type="http://schemas.openxmlformats.org/officeDocument/2006/relationships/hyperlink" Target="https://www.fda.gov/drugs/resources-information-approved-drugs/fda-extends-approval-pembrolizumab-classical-hodgkin-lymphoma" TargetMode="External"/><Relationship Id="rId9" Type="http://schemas.openxmlformats.org/officeDocument/2006/relationships/hyperlink" Target="https://www.fda.gov/drugs/resources-information-approved-drugs/fda-approves-atezolizumab-braf-v600-unresectable-or-metastatic-melanoma" TargetMode="External"/><Relationship Id="rId14" Type="http://schemas.openxmlformats.org/officeDocument/2006/relationships/hyperlink" Target="https://www.fda.gov/drugs/resources-information-approved-drugs/fda-approves-atezolizumab-plus-bevacizumab-unresectable-hepatocellular-carcinoma" TargetMode="External"/><Relationship Id="rId22" Type="http://schemas.openxmlformats.org/officeDocument/2006/relationships/hyperlink" Target="https://www.fda.gov/drugs/resources-information-approved-drugs/fda-grants-accelerated-approval-pembrolizumab-locally-recurrent-unresectable-or-metastatic-triple" TargetMode="External"/></Relationships>
</file>

<file path=xl/worksheets/_rels/sheet7.xml.rels><?xml version="1.0" encoding="UTF-8" standalone="yes"?>
<Relationships xmlns="http://schemas.openxmlformats.org/package/2006/relationships"><Relationship Id="rId3" Type="http://schemas.openxmlformats.org/officeDocument/2006/relationships/hyperlink" Target="https://wayback.archive-it.org/7993/20201218004136/https:/www.fda.gov/drugs/resources-information-approved-drugs/simultaneous-review-decisions-pembrolizumab-plus-lenvatinib-australia-canada-and-us" TargetMode="External"/><Relationship Id="rId2" Type="http://schemas.openxmlformats.org/officeDocument/2006/relationships/hyperlink" Target="https://wayback.archive-it.org/7993/20201222063727/https:/www.fda.gov/drugs/resources-information-approved-drugs/project-orbis-fda-approves-acalabrutinib-cll-and-sll" TargetMode="External"/><Relationship Id="rId1" Type="http://schemas.openxmlformats.org/officeDocument/2006/relationships/hyperlink" Target="https://wayback.archive-it.org/7993/20201222063634/https:/www.fda.gov/drugs/resources-information-approved-drugs/fda-approves-fam-trastuzumab-deruxtecan-nxki-unresectable-or-metastatic-her2-positive-breast-cancer" TargetMode="External"/></Relationships>
</file>

<file path=xl/worksheets/_rels/sheet8.xml.rels><?xml version="1.0" encoding="UTF-8" standalone="yes"?>
<Relationships xmlns="http://schemas.openxmlformats.org/package/2006/relationships"><Relationship Id="rId13" Type="http://schemas.openxmlformats.org/officeDocument/2006/relationships/hyperlink" Target="https://www.fda.gov/drugs/resources-information-approved-drugs/fda-approves-nivolumab-combination-chemotherapy-metastatic-gastric-cancer-and-esophageal" TargetMode="External"/><Relationship Id="rId18" Type="http://schemas.openxmlformats.org/officeDocument/2006/relationships/hyperlink" Target="https://www.fda.gov/drugs/resources-information-approved-drugs/fda-grants-accelerated-approval-darzalex-faspro-newly-diagnosed-light-chain-amyloidosis" TargetMode="External"/><Relationship Id="rId26" Type="http://schemas.openxmlformats.org/officeDocument/2006/relationships/hyperlink" Target="https://www.fda.gov/drugs/resources-information-approved-drugs/fda-grants-accelerated-approval-tafasitamab-cxix-diffuse-large-b-cell-lymphoma" TargetMode="External"/><Relationship Id="rId39" Type="http://schemas.openxmlformats.org/officeDocument/2006/relationships/hyperlink" Target="https://www.fda.gov/drugs/resources-information-approved-drugs/fda-approves-selumetinib-neurofibromatosis-type-1-symptomatic-inoperable-plexiform-neurofibromas" TargetMode="External"/><Relationship Id="rId21" Type="http://schemas.openxmlformats.org/officeDocument/2006/relationships/hyperlink" Target="https://www.fda.gov/drugs/resources-information-approved-drugs/fda-grants-regular-approval-venetoclax-combination-untreated-acute-myeloid-leukemia" TargetMode="External"/><Relationship Id="rId34" Type="http://schemas.openxmlformats.org/officeDocument/2006/relationships/hyperlink" Target="https://www.fda.gov/drugs/resources-information-approved-drugs/fda-approves-ripretinib-advanced-gastrointestinal-stromal-tumor" TargetMode="External"/><Relationship Id="rId42" Type="http://schemas.openxmlformats.org/officeDocument/2006/relationships/hyperlink" Target="https://wayback.archive-it.org/7993/20201218004136/https:/www.fda.gov/drugs/resources-information-approved-drugs/simultaneous-review-decisions-pembrolizumab-plus-lenvatinib-australia-canada-and-us" TargetMode="External"/><Relationship Id="rId47" Type="http://schemas.openxmlformats.org/officeDocument/2006/relationships/hyperlink" Target="https://www.fda.gov/drugs/resources-information-approved-drugs/fda-approves-pembrolizumab-adjuvant-treatment-stage-iib-or-iic-melanoma" TargetMode="External"/><Relationship Id="rId50" Type="http://schemas.openxmlformats.org/officeDocument/2006/relationships/hyperlink" Target="https://www.fda.gov/drugs/resources-information-approved-drugs/fda-approves-fam-trastuzumab-deruxtecan-nxki-her2-positive-gastric-adenocarcinomas" TargetMode="External"/><Relationship Id="rId55" Type="http://schemas.openxmlformats.org/officeDocument/2006/relationships/hyperlink" Target="https://www.fda.gov/drugs/resources-information-approved-drugs/fda-approves-opdualag-unresectable-or-metastatic-melanoma" TargetMode="External"/><Relationship Id="rId63" Type="http://schemas.openxmlformats.org/officeDocument/2006/relationships/hyperlink" Target="https://www.fda.gov/drugs/resources-information-approved-drugs/fda-approves-capmatinib-metastatic-non-small-cell-lung-cancer" TargetMode="External"/><Relationship Id="rId68" Type="http://schemas.openxmlformats.org/officeDocument/2006/relationships/hyperlink" Target="https://www.fda.gov/drugs/resources-information-approved-drugs/fda-approves-new-dosing-regimen-asparaginase-erwinia-chrysanthemi-recombinant" TargetMode="External"/><Relationship Id="rId76" Type="http://schemas.openxmlformats.org/officeDocument/2006/relationships/hyperlink" Target="https://www.fda.gov/drugs/drug-approvals-and-databases/fda-approves-dostarlimab-gxly-chemotherapy-endometrial-cancer" TargetMode="External"/><Relationship Id="rId84" Type="http://schemas.openxmlformats.org/officeDocument/2006/relationships/hyperlink" Target="https://www.fda.gov/drugs/resources-information-approved-drugs/fda-approves-enfortumab-vedotin-ejfv-pembrolizumab-locally-advanced-or-metastatic-urothelial-cancer" TargetMode="External"/><Relationship Id="rId89" Type="http://schemas.openxmlformats.org/officeDocument/2006/relationships/hyperlink" Target="https://www.fda.gov/drugs/resources-information-approved-drugs/fda-grants-accelerated-approval-fam-trastuzumab-deruxtecan-nxki-unresectable-or-metastatic-her2" TargetMode="External"/><Relationship Id="rId7" Type="http://schemas.openxmlformats.org/officeDocument/2006/relationships/hyperlink" Target="https://www.fda.gov/drugs/resources-information-approved-drugs/fda-approves-belumosudil-chronic-graft-versus-host-disease" TargetMode="External"/><Relationship Id="rId71" Type="http://schemas.openxmlformats.org/officeDocument/2006/relationships/hyperlink" Target="https://www.fda.gov/drugs/resources-information-approved-drugs/fda-approves-pembrolizumab-adjuvant-treatment-non-small-cell-lung-cancer" TargetMode="External"/><Relationship Id="rId92" Type="http://schemas.openxmlformats.org/officeDocument/2006/relationships/hyperlink" Target="https://www.fda.gov/drugs/resources-information-approved-drugs/fda-grants-accelerated-approval-repotrectinib-adult-and-pediatric-patients-ntrk-gene-fusion-positive" TargetMode="External"/><Relationship Id="rId2" Type="http://schemas.openxmlformats.org/officeDocument/2006/relationships/hyperlink" Target="https://www.fda.gov/drugs/resources-information-approved-drugs/fda-approves-ruxolitinib-chronic-graft-versus-host-disease" TargetMode="External"/><Relationship Id="rId16" Type="http://schemas.openxmlformats.org/officeDocument/2006/relationships/hyperlink" Target="https://www.fda.gov/drugs/resources-information-approved-drugs/fda-approves-lorlatinib-metastatic-alk-positive-nsclc" TargetMode="External"/><Relationship Id="rId29" Type="http://schemas.openxmlformats.org/officeDocument/2006/relationships/hyperlink" Target="https://www.fda.gov/drugs/drug-approvals-and-databases/fda-approves-pembrolizumab-first-line-treatment-msi-hdmmr-colorectal-cancer" TargetMode="External"/><Relationship Id="rId11" Type="http://schemas.openxmlformats.org/officeDocument/2006/relationships/hyperlink" Target="https://www.fda.gov/drugs/resources-information-approved-drugs/fda-grants-accelerated-approval-amivantamab-vmjw-metastatic-non-small-cell-lung-cancer" TargetMode="External"/><Relationship Id="rId24" Type="http://schemas.openxmlformats.org/officeDocument/2006/relationships/hyperlink" Target="https://www.fda.gov/drugs/resources-information-approved-drugs/fda-approves-pralsetinib-lung-cancer-ret-gene-fusions" TargetMode="External"/><Relationship Id="rId32" Type="http://schemas.openxmlformats.org/officeDocument/2006/relationships/hyperlink" Target="https://www.fda.gov/drugs/resources-information-approved-drugs/fda-approves-atezolizumab-plus-bevacizumab-unresectable-hepatocellular-carcinoma" TargetMode="External"/><Relationship Id="rId37" Type="http://schemas.openxmlformats.org/officeDocument/2006/relationships/hyperlink" Target="https://www.fda.gov/drugs/resources-information-approved-drugs/fda-approves-ibrutinib-plus-rituximab-chronic-lymphocytic-leukemia" TargetMode="External"/><Relationship Id="rId40" Type="http://schemas.openxmlformats.org/officeDocument/2006/relationships/hyperlink" Target="https://wayback.archive-it.org/7993/20201222063634/https:/www.fda.gov/drugs/resources-information-approved-drugs/fda-approves-fam-trastuzumab-deruxtecan-nxki-unresectable-or-metastatic-her2-positive-breast-cancer" TargetMode="External"/><Relationship Id="rId45" Type="http://schemas.openxmlformats.org/officeDocument/2006/relationships/hyperlink" Target="https://www.fda.gov/drugs/resources-information-approved-drugs/fda-grants-accelerated-approval-pembrolizumab-her2-positive-gastric-cancer" TargetMode="External"/><Relationship Id="rId53" Type="http://schemas.openxmlformats.org/officeDocument/2006/relationships/hyperlink" Target="https://www.fda.gov/drugs/resources-information-approved-drugs/fda-approves-neoadjuvant-nivolumab-and-platinum-doublet-chemotherapy-early-stage-non-small-cell-lung" TargetMode="External"/><Relationship Id="rId58" Type="http://schemas.openxmlformats.org/officeDocument/2006/relationships/hyperlink" Target="https://www.fda.gov/drugs/resources-information-approved-drugs/fda-grants-regular-approval-fam-trastuzumab-deruxtecan-nxki-breast-cancer" TargetMode="External"/><Relationship Id="rId66" Type="http://schemas.openxmlformats.org/officeDocument/2006/relationships/hyperlink" Target="https://www.fda.gov/drugs/resources-information-approved-drugs/fda-approves-teclistamab-cqyv-relapsed-or-refractory-multiple-myeloma" TargetMode="External"/><Relationship Id="rId74" Type="http://schemas.openxmlformats.org/officeDocument/2006/relationships/hyperlink" Target="https://www.fda.gov/drugs/drug-approvals-and-databases/fda-grants-accelerated-approval-glofitamab-gxbm-selected-relapsed-or-refractory-large-b-cell" TargetMode="External"/><Relationship Id="rId79" Type="http://schemas.openxmlformats.org/officeDocument/2006/relationships/hyperlink" Target="https://www.fda.gov/drugs/resources-information-approved-drugs/fda-approves-nivolumab-adjuvant-treatment-stage-iibc-melanoma" TargetMode="External"/><Relationship Id="rId87" Type="http://schemas.openxmlformats.org/officeDocument/2006/relationships/hyperlink" Target="FDA%20approves%20amivantamab-vmjw%20for%20EGFR%20exon%2020%20insertion-mutated%20non-small%20cell%20lung%20cancer%20indications" TargetMode="External"/><Relationship Id="rId5" Type="http://schemas.openxmlformats.org/officeDocument/2006/relationships/hyperlink" Target="https://www.fda.gov/drugs/resources-information-approved-drugs/fda-approves-pembrolizumab-high-risk-early-stage-triple-negative-breast-cancer" TargetMode="External"/><Relationship Id="rId61" Type="http://schemas.openxmlformats.org/officeDocument/2006/relationships/hyperlink" Target="https://www.fda.gov/drugs/resources-information-approved-drugs/fda-approves-fam-trastuzumab-deruxtecan-nxki-her2-low-breast-cancer" TargetMode="External"/><Relationship Id="rId82" Type="http://schemas.openxmlformats.org/officeDocument/2006/relationships/hyperlink" Target="https://www.fda.gov/drugs/resources-information-approved-drugs/fda-approves-fruquintinib-refractory-metastatic-colorectal-cancer" TargetMode="External"/><Relationship Id="rId90" Type="http://schemas.openxmlformats.org/officeDocument/2006/relationships/hyperlink" Target="https://www.fda.gov/drugs/resources-information-approved-drugs/fda-approves-alectinib-adjuvant-treatment-alk-positive-non-small-cell-lung-cancer" TargetMode="External"/><Relationship Id="rId19" Type="http://schemas.openxmlformats.org/officeDocument/2006/relationships/hyperlink" Target="https://www.fda.gov/drugs/resources-information-approved-drugs/fda-approves-osimertinib-adjuvant-therapy-non-small-cell-lung-cancer-egfr-mutations" TargetMode="External"/><Relationship Id="rId14" Type="http://schemas.openxmlformats.org/officeDocument/2006/relationships/hyperlink" Target="https://www.fda.gov/drugs/resources-information-approved-drugs/fda-grants-regular-approval-sacituzumab-govitecan-triple-negative-breast-cancer" TargetMode="External"/><Relationship Id="rId22" Type="http://schemas.openxmlformats.org/officeDocument/2006/relationships/hyperlink" Target="https://www.fda.gov/drugs/resources-information-approved-drugs/fda-extends-approval-pembrolizumab-classical-hodgkin-lymphoma" TargetMode="External"/><Relationship Id="rId27" Type="http://schemas.openxmlformats.org/officeDocument/2006/relationships/hyperlink" Target="https://www.fda.gov/drugs/resources-information-approved-drugs/fda-approves-atezolizumab-braf-v600-unresectable-or-metastatic-melanoma" TargetMode="External"/><Relationship Id="rId30" Type="http://schemas.openxmlformats.org/officeDocument/2006/relationships/hyperlink" Target="https://www.fda.gov/drugs/drug-approvals-and-databases/fda-approves-pembrolizumab-adults-and-children-tmb-h-solid-tumors" TargetMode="External"/><Relationship Id="rId35" Type="http://schemas.openxmlformats.org/officeDocument/2006/relationships/hyperlink" Target="https://www.fda.gov/drugs/resources-information-approved-drugs/fda-approves-selpercatinib-lung-and-thyroid-cancers-ret-gene-mutations-or-fusions" TargetMode="External"/><Relationship Id="rId43" Type="http://schemas.openxmlformats.org/officeDocument/2006/relationships/hyperlink" Target="https://www.fda.gov/drugs/resources-information-approved-drugs/fda-approves-pembrolizumab-adjuvant-treatment-renal-cell-carcinoma" TargetMode="External"/><Relationship Id="rId48" Type="http://schemas.openxmlformats.org/officeDocument/2006/relationships/hyperlink" Target="https://www.fda.gov/drugs/resources-information-approved-drugs/fda-approves-abatacept-prophylaxis-acute-graft-versus-host-disease" TargetMode="External"/><Relationship Id="rId56" Type="http://schemas.openxmlformats.org/officeDocument/2006/relationships/hyperlink" Target="https://www.fda.gov/drugs/resources-information-approved-drugs/fda-approves-pluvicto-metastatic-castration-resistant-prostate-cancer" TargetMode="External"/><Relationship Id="rId64" Type="http://schemas.openxmlformats.org/officeDocument/2006/relationships/hyperlink" Target="https://www.fda.gov/drugs/resources-information-approved-drugs/fda-approves-durvalumab-locally-advanced-or-metastatic-biliary-tract-cancer" TargetMode="External"/><Relationship Id="rId69" Type="http://schemas.openxmlformats.org/officeDocument/2006/relationships/hyperlink" Target="https://www.fda.gov/drugs/resources-information-approved-drugs/fda-grants-accelerated-approval-fam-trastuzumab-deruxtecan-nxki-her2-mutant-non-small-cell-lung" TargetMode="External"/><Relationship Id="rId77" Type="http://schemas.openxmlformats.org/officeDocument/2006/relationships/hyperlink" Target="https://www.fda.gov/drugs/resources-information-approved-drugs/fda-grants-accelerated-approval-talquetamab-tgvs-relapsed-or-refractory-multiple-myeloma" TargetMode="External"/><Relationship Id="rId8" Type="http://schemas.openxmlformats.org/officeDocument/2006/relationships/hyperlink" Target="https://www.fda.gov/drugs/resources-information-approved-drugs/fda-grants-regular-approval-enfortumab-vedotin-ejfv-locally-advanced-or-metastatic-urothelial-cancer" TargetMode="External"/><Relationship Id="rId51" Type="http://schemas.openxmlformats.org/officeDocument/2006/relationships/hyperlink" Target="https://www.fda.gov/drugs/resources-information-approved-drugs/fda-approves-atezolizumab-adjuvant-treatment-non-small-cell-lung-cancer" TargetMode="External"/><Relationship Id="rId72" Type="http://schemas.openxmlformats.org/officeDocument/2006/relationships/hyperlink" Target="https://www.fda.gov/drugs/resources-information-approved-drugs/fda-approves-sacituzumab-govitecan-hziy-hr-positive-breast-cancer" TargetMode="External"/><Relationship Id="rId80" Type="http://schemas.openxmlformats.org/officeDocument/2006/relationships/hyperlink" Target="https://www.fda.gov/drugs/resources-information-approved-drugs/fda-approves-toripalimab-tpzi-nasopharyngeal-carcinoma" TargetMode="External"/><Relationship Id="rId85" Type="http://schemas.openxmlformats.org/officeDocument/2006/relationships/hyperlink" Target="https://www.fda.gov/drugs/resources-information-approved-drugs/fda-approves-pembrolizumab-chemoradiotherapy-figo-2014-stage-iii-iva-cervical-cancer" TargetMode="External"/><Relationship Id="rId93" Type="http://schemas.openxmlformats.org/officeDocument/2006/relationships/hyperlink" Target="https://www.fda.gov/drugs/resources-information-approved-drugs/fda-approves-pembrolizumab-chemotherapy-primary-advanced-or-recurrent-endometrial-carcinoma" TargetMode="External"/><Relationship Id="rId3" Type="http://schemas.openxmlformats.org/officeDocument/2006/relationships/hyperlink" Target="https://www.fda.gov/drugs/resources-information-approved-drugs/fda-grants-accelerated-approval-mobocertinib-metastatic-non-small-cell-lung-cancer-egfr-exon-20" TargetMode="External"/><Relationship Id="rId12" Type="http://schemas.openxmlformats.org/officeDocument/2006/relationships/hyperlink" Target="https://www.fda.gov/drugs/resources-information-approved-drugs/fda-approves-nivolumab-resected-esophageal-or-gej-cancer" TargetMode="External"/><Relationship Id="rId17" Type="http://schemas.openxmlformats.org/officeDocument/2006/relationships/hyperlink" Target="https://www.fda.gov/drugs/resources-information-approved-drugs/fda-grants-accelerated-approval-tepotinib-metastatic-non-small-cell-lung-cancer" TargetMode="External"/><Relationship Id="rId25" Type="http://schemas.openxmlformats.org/officeDocument/2006/relationships/hyperlink" Target="https://www.fda.gov/drugs/resources-information-approved-drugs/fda-approves-onureg-azacitidine-tablets-acute-myeloid-leukemia" TargetMode="External"/><Relationship Id="rId33" Type="http://schemas.openxmlformats.org/officeDocument/2006/relationships/hyperlink" Target="https://www.fda.gov/drugs/resources-information-approved-drugs/fda-approves-nivolumab-plus-ipilimumab-and-chemotherapy-first-line-treatment-metastatic-nsclc" TargetMode="External"/><Relationship Id="rId38" Type="http://schemas.openxmlformats.org/officeDocument/2006/relationships/hyperlink" Target="https://www.fda.gov/drugs/resources-information-approved-drugs/fda-approves-tucatinib-patients-her2-positive-metastatic-breast-cancer" TargetMode="External"/><Relationship Id="rId46" Type="http://schemas.openxmlformats.org/officeDocument/2006/relationships/hyperlink" Target="https://www.fda.gov/drugs/resources-information-approved-drugs/fda-grants-accelerated-approval-pembrolizumab-locally-recurrent-unresectable-or-metastatic-triple" TargetMode="External"/><Relationship Id="rId59" Type="http://schemas.openxmlformats.org/officeDocument/2006/relationships/hyperlink" Target="https://www.fda.gov/drugs/resources-information-approved-drugs/fda-approves-opdivo-combination-chemotherapy-and-opdivo-combination-yervoy-first-line-esophageal" TargetMode="External"/><Relationship Id="rId67" Type="http://schemas.openxmlformats.org/officeDocument/2006/relationships/hyperlink" Target="http://https/www.fda.gov/drugs/resources-information-approved-drugs/fda-approves-cabozantinib-differentiated-thyroid-cancer" TargetMode="External"/><Relationship Id="rId20" Type="http://schemas.openxmlformats.org/officeDocument/2006/relationships/hyperlink" Target="https://www.fda.gov/drugs/resources-information-approved-drugs/fda-approves-pralsetinib-ret-altered-thyroid-cancers" TargetMode="External"/><Relationship Id="rId41" Type="http://schemas.openxmlformats.org/officeDocument/2006/relationships/hyperlink" Target="https://wayback.archive-it.org/7993/20201222063727/https:/www.fda.gov/drugs/resources-information-approved-drugs/project-orbis-fda-approves-acalabrutinib-cll-and-sll" TargetMode="External"/><Relationship Id="rId54" Type="http://schemas.openxmlformats.org/officeDocument/2006/relationships/hyperlink" Target="https://www.fda.gov/drugs/resources-information-approved-drugs/fda-approves-olaparib-adjuvant-treatment-high-risk-early-breast-cancer" TargetMode="External"/><Relationship Id="rId62" Type="http://schemas.openxmlformats.org/officeDocument/2006/relationships/hyperlink" Target="https://www.fda.gov/drugs/resources-information-approved-drugs/fda-approves-darolutamide-tablets-metastatic-hormone-sensitive-prostate-cancer" TargetMode="External"/><Relationship Id="rId70" Type="http://schemas.openxmlformats.org/officeDocument/2006/relationships/hyperlink" Target="https://www.fda.gov/drugs/resources-information-approved-drugs/fda-grants-accelerated-approval-tucatinib-trastuzumab-colorectal-cancer" TargetMode="External"/><Relationship Id="rId75" Type="http://schemas.openxmlformats.org/officeDocument/2006/relationships/hyperlink" Target="https://www.accessdata.fda.gov/drugsatfda_docs/label/2023/125557s023s026lbl.pdf" TargetMode="External"/><Relationship Id="rId83" Type="http://schemas.openxmlformats.org/officeDocument/2006/relationships/hyperlink" Target="https://www.fda.gov/drugs/resources-information-approved-drugs/fda-approves-capivasertib-fulvestrant-breast-cancer" TargetMode="External"/><Relationship Id="rId88" Type="http://schemas.openxmlformats.org/officeDocument/2006/relationships/hyperlink" Target="https://www.fda.gov/drugs/resources-information-approved-drugs/fda-approves-enzalutamide-non-metastatic-castration-sensitive-prostate-cancer-biochemical-recurrence" TargetMode="External"/><Relationship Id="rId91" Type="http://schemas.openxmlformats.org/officeDocument/2006/relationships/hyperlink" Target="https://www.fda.gov/drugs/resources-information-approved-drugs/fda-grants-accelerated-approval-tarlatamab-dlle-extensive-stage-small-cell-lung-cancer" TargetMode="External"/><Relationship Id="rId1" Type="http://schemas.openxmlformats.org/officeDocument/2006/relationships/hyperlink" Target="https://www.fda.gov/drugs/resources-information-approved-drugs/fda-approves-pembrolizumab-combination-first-line-treatment-cervical-cancer" TargetMode="External"/><Relationship Id="rId6" Type="http://schemas.openxmlformats.org/officeDocument/2006/relationships/hyperlink" Target="https://www.fda.gov/drugs/resources-information-approved-drugs/fda-grants-regular-approval-pembrolizumab-and-lenvatinib-advanced-endometrial-carcinoma" TargetMode="External"/><Relationship Id="rId15" Type="http://schemas.openxmlformats.org/officeDocument/2006/relationships/hyperlink" Target="https://www.fda.gov/drugs/resources-information-approved-drugs/fda-approves-pembrolizumab-esophageal-or-gej-carcinoma" TargetMode="External"/><Relationship Id="rId23" Type="http://schemas.openxmlformats.org/officeDocument/2006/relationships/hyperlink" Target="https://www.fda.gov/drugs/resources-information-approved-drugs/fda-approves-nivolumab-and-ipilimumab-unresectable-malignant-pleural-mesothelioma" TargetMode="External"/><Relationship Id="rId28" Type="http://schemas.openxmlformats.org/officeDocument/2006/relationships/hyperlink" Target="https://www.fda.gov/drugs/resources-information-approved-drugs/fda-approves-oral-combination-decitabine-and-cedazuridine-myelodysplastic-syndromes" TargetMode="External"/><Relationship Id="rId36" Type="http://schemas.openxmlformats.org/officeDocument/2006/relationships/hyperlink" Target="https://www.fda.gov/drugs/resources-information-approved-drugs/fda-grants-accelerated-approval-capmatinib-metastatic-non-small-cell-lung-cancer" TargetMode="External"/><Relationship Id="rId49" Type="http://schemas.openxmlformats.org/officeDocument/2006/relationships/hyperlink" Target="https://www.fda.gov/drugs/resources-information-approved-drugs/fda-approves-tebentafusp-tebn-unresectable-or-metastatic-uveal-melanoma" TargetMode="External"/><Relationship Id="rId57" Type="http://schemas.openxmlformats.org/officeDocument/2006/relationships/hyperlink" Target="https://www.fda.gov/drugs/resources-information-approved-drugs/fda-approves-alpelisib-pik3ca-related-overgrowth-spectrum" TargetMode="External"/><Relationship Id="rId10" Type="http://schemas.openxmlformats.org/officeDocument/2006/relationships/hyperlink" Target="https://www.fda.gov/drugs/resources-information-approved-drugs/fda-grants-accelerated-approval-sotorasib-kras-g12c-mutated-nsclc" TargetMode="External"/><Relationship Id="rId31" Type="http://schemas.openxmlformats.org/officeDocument/2006/relationships/hyperlink" Target="https://www.fda.gov/drugs/drug-approvals-and-databases/fda-grants-accelerated-approval-lurbinectedin-metastatic-small-cell-lung-cancer" TargetMode="External"/><Relationship Id="rId44" Type="http://schemas.openxmlformats.org/officeDocument/2006/relationships/hyperlink" Target="https://www.fda.gov/drugs/resources-information-approved-drugs/fda-approves-abemaciclib-endocrine-therapy-early-breast-cancer" TargetMode="External"/><Relationship Id="rId52" Type="http://schemas.openxmlformats.org/officeDocument/2006/relationships/hyperlink" Target="https://www.fda.gov/drugs/resources-information-approved-drugs/fda-grants-accelerated-approval-infigratinib-metastatic-cholangiocarcinoma" TargetMode="External"/><Relationship Id="rId60" Type="http://schemas.openxmlformats.org/officeDocument/2006/relationships/hyperlink" Target="https://www.fda.gov/drugs/resources-information-approved-drugs/fda-grants-accelerated-approval-dabrafenib-combination-trametinib-unresectable-or-metastatic-solid" TargetMode="External"/><Relationship Id="rId65" Type="http://schemas.openxmlformats.org/officeDocument/2006/relationships/hyperlink" Target="https://www.fda.gov/drugs/resources-information-approved-drugs/fda-grants-accelerated-approval-futibatinib-cholangiocarcinoma" TargetMode="External"/><Relationship Id="rId73" Type="http://schemas.openxmlformats.org/officeDocument/2006/relationships/hyperlink" Target="https://www.fda.gov/drugs/resources-information-approved-drugs/fda-approves-dabrafenib-trametinib-pediatric-patients-low-grade-glioma-braf-v600e-mutation" TargetMode="External"/><Relationship Id="rId78" Type="http://schemas.openxmlformats.org/officeDocument/2006/relationships/hyperlink" Target="https://www.fda.gov/drugs/resources-information-approved-drugs/fda-grants-accelerated-approval-elranatamab-bcmm-multiple-myeloma" TargetMode="External"/><Relationship Id="rId81" Type="http://schemas.openxmlformats.org/officeDocument/2006/relationships/hyperlink" Target="https://www.fda.gov/drugs/resources-information-approved-drugs/fda-approves-pembrolizumab-chemotherapy-biliary-tract-cancer" TargetMode="External"/><Relationship Id="rId86" Type="http://schemas.openxmlformats.org/officeDocument/2006/relationships/hyperlink" Target="https://www.fda.gov/drugs/resources-information-approved-drugs/fda-approves-osimertinib-chemotherapy-egfr-mutated-non-small-cell-lung-cancer" TargetMode="External"/><Relationship Id="rId94" Type="http://schemas.openxmlformats.org/officeDocument/2006/relationships/printerSettings" Target="../printerSettings/printerSettings6.bin"/><Relationship Id="rId4" Type="http://schemas.openxmlformats.org/officeDocument/2006/relationships/hyperlink" Target="https://www.fda.gov/drugs/resources-information-approved-drugs/fda-approves-belzutifan-cancers-associated-von-hippel-lindau-disease" TargetMode="External"/><Relationship Id="rId9" Type="http://schemas.openxmlformats.org/officeDocument/2006/relationships/hyperlink" Target="https://www.fda.gov/drugs/resources-information-approved-drugs/fda-approves-asparaginase-erwinia-chrysanthemi-recombinant-leukemia-and-lymphoma"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C8EB53-3493-49EA-9417-E98F104EE06C}">
  <dimension ref="A1:B2"/>
  <sheetViews>
    <sheetView workbookViewId="0">
      <selection activeCell="B2" sqref="B2"/>
    </sheetView>
  </sheetViews>
  <sheetFormatPr defaultRowHeight="15" x14ac:dyDescent="0.25"/>
  <sheetData>
    <row r="1" spans="1:2" x14ac:dyDescent="0.25">
      <c r="A1" t="s">
        <v>0</v>
      </c>
      <c r="B1">
        <v>1</v>
      </c>
    </row>
    <row r="2" spans="1:2" x14ac:dyDescent="0.25">
      <c r="A2" t="s">
        <v>1</v>
      </c>
      <c r="B2">
        <v>0</v>
      </c>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993EF3-E847-454F-B390-30CBEDBBCB5F}">
  <dimension ref="A1:E276"/>
  <sheetViews>
    <sheetView workbookViewId="0">
      <pane ySplit="1" topLeftCell="A10" activePane="bottomLeft" state="frozen"/>
      <selection pane="bottomLeft" activeCell="G11" sqref="G11"/>
    </sheetView>
  </sheetViews>
  <sheetFormatPr defaultColWidth="26.28515625" defaultRowHeight="12.75" x14ac:dyDescent="0.2"/>
  <cols>
    <col min="1" max="1" width="21.42578125" style="1" customWidth="1"/>
    <col min="2" max="2" width="22.28515625" style="1" customWidth="1"/>
    <col min="3" max="3" width="21.42578125" style="1" customWidth="1"/>
    <col min="4" max="4" width="16.42578125" style="1" customWidth="1"/>
    <col min="5" max="16384" width="26.28515625" style="1"/>
  </cols>
  <sheetData>
    <row r="1" spans="1:5" s="8" customFormat="1" ht="34.9" customHeight="1" x14ac:dyDescent="0.2">
      <c r="A1" s="40" t="s">
        <v>2</v>
      </c>
      <c r="B1" s="40" t="s">
        <v>3</v>
      </c>
      <c r="C1" s="40" t="s">
        <v>4</v>
      </c>
      <c r="D1" s="40" t="s">
        <v>5</v>
      </c>
      <c r="E1" s="40" t="s">
        <v>6</v>
      </c>
    </row>
    <row r="2" spans="1:5" ht="102" x14ac:dyDescent="0.2">
      <c r="A2" s="28" t="s">
        <v>11</v>
      </c>
      <c r="B2" s="36" t="s">
        <v>257</v>
      </c>
      <c r="C2" s="37" t="s">
        <v>258</v>
      </c>
      <c r="D2" s="38">
        <v>45303</v>
      </c>
      <c r="E2" s="39" t="s">
        <v>10</v>
      </c>
    </row>
    <row r="3" spans="1:5" ht="191.25" x14ac:dyDescent="0.2">
      <c r="A3" s="4" t="s">
        <v>180</v>
      </c>
      <c r="B3" s="5" t="s">
        <v>259</v>
      </c>
      <c r="C3" s="10" t="s">
        <v>260</v>
      </c>
      <c r="D3" s="7">
        <v>45338</v>
      </c>
      <c r="E3" s="11" t="s">
        <v>332</v>
      </c>
    </row>
    <row r="4" spans="1:5" ht="191.25" x14ac:dyDescent="0.2">
      <c r="A4" s="4" t="s">
        <v>274</v>
      </c>
      <c r="B4" s="5" t="s">
        <v>264</v>
      </c>
      <c r="C4" s="6" t="s">
        <v>265</v>
      </c>
      <c r="D4" s="7">
        <v>45352</v>
      </c>
      <c r="E4" s="11" t="s">
        <v>118</v>
      </c>
    </row>
    <row r="5" spans="1:5" ht="140.25" x14ac:dyDescent="0.2">
      <c r="A5" s="4" t="s">
        <v>44</v>
      </c>
      <c r="B5" s="5" t="s">
        <v>266</v>
      </c>
      <c r="C5" s="6" t="s">
        <v>299</v>
      </c>
      <c r="D5" s="7">
        <v>45357</v>
      </c>
      <c r="E5" s="21" t="s">
        <v>10</v>
      </c>
    </row>
    <row r="6" spans="1:5" ht="191.25" x14ac:dyDescent="0.2">
      <c r="A6" s="4" t="s">
        <v>59</v>
      </c>
      <c r="B6" s="56" t="s">
        <v>300</v>
      </c>
      <c r="C6" s="58" t="s">
        <v>301</v>
      </c>
      <c r="D6" s="7">
        <v>45387</v>
      </c>
      <c r="E6" s="21" t="s">
        <v>10</v>
      </c>
    </row>
    <row r="7" spans="1:5" ht="153" x14ac:dyDescent="0.2">
      <c r="A7" s="4" t="s">
        <v>309</v>
      </c>
      <c r="B7" s="4" t="s">
        <v>310</v>
      </c>
      <c r="C7" s="6" t="s">
        <v>311</v>
      </c>
      <c r="D7" s="7">
        <v>45400</v>
      </c>
      <c r="E7" s="11" t="s">
        <v>333</v>
      </c>
    </row>
    <row r="8" spans="1:5" ht="127.5" x14ac:dyDescent="0.2">
      <c r="A8" s="4" t="s">
        <v>320</v>
      </c>
      <c r="B8" s="4" t="s">
        <v>321</v>
      </c>
      <c r="C8" s="6" t="s">
        <v>322</v>
      </c>
      <c r="D8" s="7">
        <v>45428</v>
      </c>
      <c r="E8" s="21" t="s">
        <v>10</v>
      </c>
    </row>
    <row r="9" spans="1:5" ht="255" x14ac:dyDescent="0.2">
      <c r="A9" s="4" t="s">
        <v>271</v>
      </c>
      <c r="B9" s="4" t="s">
        <v>325</v>
      </c>
      <c r="C9" s="59" t="s">
        <v>326</v>
      </c>
      <c r="D9" s="7">
        <v>45456</v>
      </c>
      <c r="E9" s="21" t="s">
        <v>10</v>
      </c>
    </row>
    <row r="10" spans="1:5" ht="178.5" x14ac:dyDescent="0.2">
      <c r="A10" s="4" t="s">
        <v>24</v>
      </c>
      <c r="B10" s="4" t="s">
        <v>327</v>
      </c>
      <c r="C10" s="58" t="s">
        <v>328</v>
      </c>
      <c r="D10" s="7">
        <v>45457</v>
      </c>
      <c r="E10" s="4" t="s">
        <v>10</v>
      </c>
    </row>
    <row r="11" spans="1:5" ht="127.5" x14ac:dyDescent="0.2">
      <c r="A11" s="4" t="s">
        <v>11</v>
      </c>
      <c r="B11" s="4" t="s">
        <v>330</v>
      </c>
      <c r="C11" s="59" t="s">
        <v>334</v>
      </c>
      <c r="D11" s="7">
        <v>45460</v>
      </c>
      <c r="E11" s="21" t="s">
        <v>10</v>
      </c>
    </row>
    <row r="12" spans="1:5" x14ac:dyDescent="0.2">
      <c r="A12" s="4"/>
      <c r="B12" s="4"/>
      <c r="C12" s="4"/>
      <c r="D12" s="4"/>
      <c r="E12" s="4"/>
    </row>
    <row r="13" spans="1:5" x14ac:dyDescent="0.2">
      <c r="A13" s="4"/>
      <c r="B13" s="4"/>
      <c r="C13" s="4"/>
      <c r="D13" s="4"/>
      <c r="E13" s="4"/>
    </row>
    <row r="14" spans="1:5" x14ac:dyDescent="0.2">
      <c r="A14" s="4"/>
      <c r="B14" s="4"/>
      <c r="C14" s="4"/>
      <c r="D14" s="4"/>
      <c r="E14" s="4"/>
    </row>
    <row r="15" spans="1:5" x14ac:dyDescent="0.2">
      <c r="A15" s="4"/>
      <c r="B15" s="4"/>
      <c r="C15" s="4"/>
      <c r="D15" s="4"/>
      <c r="E15" s="4"/>
    </row>
    <row r="16" spans="1:5" x14ac:dyDescent="0.2">
      <c r="A16" s="4"/>
      <c r="B16" s="4"/>
      <c r="C16" s="4"/>
      <c r="D16" s="4"/>
      <c r="E16" s="4"/>
    </row>
    <row r="17" spans="1:5" x14ac:dyDescent="0.2">
      <c r="A17" s="4"/>
      <c r="B17" s="4"/>
      <c r="C17" s="4"/>
      <c r="D17" s="4"/>
      <c r="E17" s="4"/>
    </row>
    <row r="18" spans="1:5" x14ac:dyDescent="0.2">
      <c r="A18" s="4"/>
      <c r="B18" s="4"/>
      <c r="C18" s="4"/>
      <c r="D18" s="4"/>
      <c r="E18" s="4"/>
    </row>
    <row r="19" spans="1:5" x14ac:dyDescent="0.2">
      <c r="A19" s="24"/>
      <c r="B19" s="24"/>
      <c r="C19" s="24"/>
      <c r="D19" s="24"/>
      <c r="E19" s="24"/>
    </row>
    <row r="20" spans="1:5" x14ac:dyDescent="0.2">
      <c r="A20" s="2"/>
      <c r="B20" s="2"/>
      <c r="C20" s="2"/>
      <c r="D20" s="2"/>
      <c r="E20" s="2"/>
    </row>
    <row r="21" spans="1:5" x14ac:dyDescent="0.2">
      <c r="A21" s="2"/>
      <c r="B21" s="2"/>
      <c r="C21" s="2"/>
      <c r="D21" s="2"/>
      <c r="E21" s="2"/>
    </row>
    <row r="22" spans="1:5" x14ac:dyDescent="0.2">
      <c r="A22" s="2"/>
      <c r="B22" s="2"/>
      <c r="C22" s="2"/>
      <c r="D22" s="2"/>
      <c r="E22" s="2"/>
    </row>
    <row r="23" spans="1:5" x14ac:dyDescent="0.2">
      <c r="A23" s="2"/>
      <c r="B23" s="2"/>
      <c r="C23" s="2"/>
      <c r="D23" s="2"/>
      <c r="E23" s="2"/>
    </row>
    <row r="24" spans="1:5" x14ac:dyDescent="0.2">
      <c r="A24" s="2"/>
      <c r="B24" s="2"/>
      <c r="C24" s="2"/>
      <c r="D24" s="2"/>
      <c r="E24" s="2"/>
    </row>
    <row r="25" spans="1:5" x14ac:dyDescent="0.2">
      <c r="A25" s="2"/>
      <c r="B25" s="2"/>
      <c r="C25" s="2"/>
      <c r="D25" s="2"/>
      <c r="E25" s="2"/>
    </row>
    <row r="26" spans="1:5" x14ac:dyDescent="0.2">
      <c r="A26" s="2"/>
      <c r="B26" s="2"/>
      <c r="C26" s="2"/>
      <c r="D26" s="2"/>
      <c r="E26" s="2"/>
    </row>
    <row r="27" spans="1:5" x14ac:dyDescent="0.2">
      <c r="A27" s="2"/>
      <c r="B27" s="2"/>
      <c r="C27" s="2"/>
      <c r="D27" s="2"/>
      <c r="E27" s="2"/>
    </row>
    <row r="28" spans="1:5" x14ac:dyDescent="0.2">
      <c r="A28" s="2"/>
      <c r="B28" s="2"/>
      <c r="C28" s="2"/>
      <c r="D28" s="2"/>
      <c r="E28" s="2"/>
    </row>
    <row r="29" spans="1:5" x14ac:dyDescent="0.2">
      <c r="A29" s="2"/>
      <c r="B29" s="2"/>
      <c r="C29" s="2"/>
      <c r="D29" s="2"/>
      <c r="E29" s="2"/>
    </row>
    <row r="30" spans="1:5" x14ac:dyDescent="0.2">
      <c r="A30" s="2"/>
      <c r="B30" s="2"/>
      <c r="C30" s="2"/>
      <c r="D30" s="2"/>
      <c r="E30" s="2"/>
    </row>
    <row r="31" spans="1:5" x14ac:dyDescent="0.2">
      <c r="A31" s="2"/>
      <c r="B31" s="2"/>
      <c r="C31" s="2"/>
      <c r="D31" s="2"/>
      <c r="E31" s="2"/>
    </row>
    <row r="32" spans="1:5" x14ac:dyDescent="0.2">
      <c r="A32" s="2"/>
      <c r="B32" s="2"/>
      <c r="C32" s="2"/>
      <c r="D32" s="2"/>
      <c r="E32" s="2"/>
    </row>
    <row r="33" spans="1:5" x14ac:dyDescent="0.2">
      <c r="A33" s="2"/>
      <c r="B33" s="2"/>
      <c r="C33" s="2"/>
      <c r="D33" s="2"/>
      <c r="E33" s="2"/>
    </row>
    <row r="34" spans="1:5" x14ac:dyDescent="0.2">
      <c r="A34" s="2"/>
      <c r="B34" s="2"/>
      <c r="C34" s="2"/>
      <c r="D34" s="2"/>
      <c r="E34" s="2"/>
    </row>
    <row r="35" spans="1:5" x14ac:dyDescent="0.2">
      <c r="A35" s="2"/>
      <c r="B35" s="2"/>
      <c r="C35" s="2"/>
      <c r="D35" s="2"/>
      <c r="E35" s="2"/>
    </row>
    <row r="36" spans="1:5" x14ac:dyDescent="0.2">
      <c r="A36" s="2"/>
      <c r="B36" s="2"/>
      <c r="C36" s="2"/>
      <c r="D36" s="2"/>
      <c r="E36" s="2"/>
    </row>
    <row r="37" spans="1:5" x14ac:dyDescent="0.2">
      <c r="A37" s="2"/>
      <c r="B37" s="2"/>
      <c r="C37" s="2"/>
      <c r="D37" s="2"/>
      <c r="E37" s="2"/>
    </row>
    <row r="38" spans="1:5" x14ac:dyDescent="0.2">
      <c r="A38" s="2"/>
      <c r="B38" s="2"/>
      <c r="C38" s="2"/>
      <c r="D38" s="2"/>
      <c r="E38" s="2"/>
    </row>
    <row r="39" spans="1:5" x14ac:dyDescent="0.2">
      <c r="A39" s="2"/>
      <c r="B39" s="2"/>
      <c r="C39" s="2"/>
      <c r="D39" s="2"/>
      <c r="E39" s="2"/>
    </row>
    <row r="40" spans="1:5" x14ac:dyDescent="0.2">
      <c r="A40" s="2"/>
      <c r="B40" s="2"/>
      <c r="C40" s="2"/>
      <c r="D40" s="2"/>
      <c r="E40" s="2"/>
    </row>
    <row r="41" spans="1:5" x14ac:dyDescent="0.2">
      <c r="A41" s="2"/>
      <c r="B41" s="2"/>
      <c r="C41" s="2"/>
      <c r="D41" s="2"/>
      <c r="E41" s="2"/>
    </row>
    <row r="42" spans="1:5" x14ac:dyDescent="0.2">
      <c r="A42" s="2"/>
      <c r="B42" s="2"/>
      <c r="C42" s="2"/>
      <c r="D42" s="2"/>
      <c r="E42" s="2"/>
    </row>
    <row r="43" spans="1:5" x14ac:dyDescent="0.2">
      <c r="A43" s="2"/>
      <c r="B43" s="2"/>
      <c r="C43" s="2"/>
      <c r="D43" s="2"/>
      <c r="E43" s="2"/>
    </row>
    <row r="44" spans="1:5" x14ac:dyDescent="0.2">
      <c r="A44" s="2"/>
      <c r="B44" s="2"/>
      <c r="C44" s="2"/>
      <c r="D44" s="2"/>
      <c r="E44" s="2"/>
    </row>
    <row r="45" spans="1:5" x14ac:dyDescent="0.2">
      <c r="A45" s="2"/>
      <c r="B45" s="2"/>
      <c r="C45" s="2"/>
      <c r="D45" s="2"/>
      <c r="E45" s="2"/>
    </row>
    <row r="46" spans="1:5" x14ac:dyDescent="0.2">
      <c r="A46" s="2"/>
      <c r="B46" s="2"/>
      <c r="C46" s="2"/>
      <c r="D46" s="2"/>
      <c r="E46" s="2"/>
    </row>
    <row r="47" spans="1:5" x14ac:dyDescent="0.2">
      <c r="A47" s="2"/>
      <c r="B47" s="2"/>
      <c r="C47" s="2"/>
      <c r="D47" s="2"/>
      <c r="E47" s="2"/>
    </row>
    <row r="48" spans="1:5" x14ac:dyDescent="0.2">
      <c r="A48" s="2"/>
      <c r="B48" s="2"/>
      <c r="C48" s="2"/>
      <c r="D48" s="2"/>
      <c r="E48" s="2"/>
    </row>
    <row r="49" spans="1:5" x14ac:dyDescent="0.2">
      <c r="A49" s="2"/>
      <c r="B49" s="2"/>
      <c r="C49" s="2"/>
      <c r="D49" s="2"/>
      <c r="E49" s="2"/>
    </row>
    <row r="50" spans="1:5" x14ac:dyDescent="0.2">
      <c r="A50" s="2"/>
      <c r="B50" s="2"/>
      <c r="C50" s="2"/>
      <c r="D50" s="2"/>
      <c r="E50" s="2"/>
    </row>
    <row r="51" spans="1:5" x14ac:dyDescent="0.2">
      <c r="A51" s="2"/>
      <c r="B51" s="2"/>
      <c r="C51" s="2"/>
      <c r="D51" s="2"/>
      <c r="E51" s="2"/>
    </row>
    <row r="52" spans="1:5" x14ac:dyDescent="0.2">
      <c r="A52" s="2"/>
      <c r="B52" s="2"/>
      <c r="C52" s="2"/>
      <c r="D52" s="2"/>
      <c r="E52" s="2"/>
    </row>
    <row r="53" spans="1:5" x14ac:dyDescent="0.2">
      <c r="A53" s="2"/>
      <c r="B53" s="2"/>
      <c r="C53" s="2"/>
      <c r="D53" s="2"/>
      <c r="E53" s="2"/>
    </row>
    <row r="54" spans="1:5" x14ac:dyDescent="0.2">
      <c r="A54" s="2"/>
      <c r="B54" s="2"/>
      <c r="C54" s="2"/>
      <c r="D54" s="2"/>
      <c r="E54" s="2"/>
    </row>
    <row r="55" spans="1:5" x14ac:dyDescent="0.2">
      <c r="A55" s="2"/>
      <c r="B55" s="2"/>
      <c r="C55" s="2"/>
      <c r="D55" s="2"/>
      <c r="E55" s="2"/>
    </row>
    <row r="56" spans="1:5" x14ac:dyDescent="0.2">
      <c r="A56" s="2"/>
      <c r="B56" s="2"/>
      <c r="C56" s="2"/>
      <c r="D56" s="2"/>
      <c r="E56" s="2"/>
    </row>
    <row r="57" spans="1:5" x14ac:dyDescent="0.2">
      <c r="A57" s="2"/>
      <c r="B57" s="2"/>
      <c r="C57" s="2"/>
      <c r="D57" s="2"/>
      <c r="E57" s="2"/>
    </row>
    <row r="58" spans="1:5" x14ac:dyDescent="0.2">
      <c r="A58" s="2"/>
      <c r="B58" s="2"/>
      <c r="C58" s="2"/>
      <c r="D58" s="2"/>
      <c r="E58" s="2"/>
    </row>
    <row r="59" spans="1:5" x14ac:dyDescent="0.2">
      <c r="A59" s="2"/>
      <c r="B59" s="2"/>
      <c r="C59" s="2"/>
      <c r="D59" s="2"/>
      <c r="E59" s="2"/>
    </row>
    <row r="60" spans="1:5" x14ac:dyDescent="0.2">
      <c r="A60" s="2"/>
      <c r="B60" s="2"/>
      <c r="C60" s="2"/>
      <c r="D60" s="2"/>
      <c r="E60" s="2"/>
    </row>
    <row r="61" spans="1:5" x14ac:dyDescent="0.2">
      <c r="A61" s="2"/>
      <c r="B61" s="2"/>
      <c r="C61" s="2"/>
      <c r="D61" s="2"/>
      <c r="E61" s="2"/>
    </row>
    <row r="62" spans="1:5" x14ac:dyDescent="0.2">
      <c r="A62" s="2"/>
      <c r="B62" s="2"/>
      <c r="C62" s="2"/>
      <c r="D62" s="2"/>
      <c r="E62" s="2"/>
    </row>
    <row r="63" spans="1:5" x14ac:dyDescent="0.2">
      <c r="A63" s="2"/>
      <c r="B63" s="2"/>
      <c r="C63" s="2"/>
      <c r="D63" s="2"/>
      <c r="E63" s="2"/>
    </row>
    <row r="64" spans="1:5" x14ac:dyDescent="0.2">
      <c r="A64" s="2"/>
      <c r="B64" s="2"/>
      <c r="C64" s="2"/>
      <c r="D64" s="2"/>
      <c r="E64" s="2"/>
    </row>
    <row r="65" spans="1:5" x14ac:dyDescent="0.2">
      <c r="A65" s="2"/>
      <c r="B65" s="2"/>
      <c r="C65" s="2"/>
      <c r="D65" s="2"/>
      <c r="E65" s="2"/>
    </row>
    <row r="66" spans="1:5" x14ac:dyDescent="0.2">
      <c r="A66" s="2"/>
      <c r="B66" s="2"/>
      <c r="C66" s="2"/>
      <c r="D66" s="2"/>
      <c r="E66" s="2"/>
    </row>
    <row r="67" spans="1:5" x14ac:dyDescent="0.2">
      <c r="A67" s="2"/>
      <c r="B67" s="2"/>
      <c r="C67" s="2"/>
      <c r="D67" s="2"/>
      <c r="E67" s="2"/>
    </row>
    <row r="68" spans="1:5" x14ac:dyDescent="0.2">
      <c r="A68" s="2"/>
      <c r="B68" s="2"/>
      <c r="C68" s="2"/>
      <c r="D68" s="2"/>
      <c r="E68" s="2"/>
    </row>
    <row r="69" spans="1:5" x14ac:dyDescent="0.2">
      <c r="A69" s="2"/>
      <c r="B69" s="2"/>
      <c r="C69" s="2"/>
      <c r="D69" s="2"/>
      <c r="E69" s="2"/>
    </row>
    <row r="70" spans="1:5" x14ac:dyDescent="0.2">
      <c r="A70" s="2"/>
      <c r="B70" s="2"/>
      <c r="C70" s="2"/>
      <c r="D70" s="2"/>
      <c r="E70" s="2"/>
    </row>
    <row r="71" spans="1:5" x14ac:dyDescent="0.2">
      <c r="A71" s="2"/>
      <c r="B71" s="2"/>
      <c r="C71" s="2"/>
      <c r="D71" s="2"/>
      <c r="E71" s="2"/>
    </row>
    <row r="72" spans="1:5" x14ac:dyDescent="0.2">
      <c r="A72" s="2"/>
      <c r="B72" s="2"/>
      <c r="C72" s="2"/>
      <c r="D72" s="2"/>
      <c r="E72" s="2"/>
    </row>
    <row r="73" spans="1:5" x14ac:dyDescent="0.2">
      <c r="A73" s="2"/>
      <c r="B73" s="2"/>
      <c r="C73" s="2"/>
      <c r="D73" s="2"/>
      <c r="E73" s="2"/>
    </row>
    <row r="74" spans="1:5" x14ac:dyDescent="0.2">
      <c r="A74" s="2"/>
      <c r="B74" s="2"/>
      <c r="C74" s="2"/>
      <c r="D74" s="2"/>
      <c r="E74" s="2"/>
    </row>
    <row r="75" spans="1:5" x14ac:dyDescent="0.2">
      <c r="A75" s="2"/>
      <c r="B75" s="2"/>
      <c r="C75" s="2"/>
      <c r="D75" s="2"/>
      <c r="E75" s="2"/>
    </row>
    <row r="76" spans="1:5" x14ac:dyDescent="0.2">
      <c r="A76" s="2"/>
      <c r="B76" s="2"/>
      <c r="C76" s="2"/>
      <c r="D76" s="2"/>
      <c r="E76" s="2"/>
    </row>
    <row r="77" spans="1:5" x14ac:dyDescent="0.2">
      <c r="A77" s="2"/>
      <c r="B77" s="2"/>
      <c r="C77" s="2"/>
      <c r="D77" s="2"/>
      <c r="E77" s="2"/>
    </row>
    <row r="78" spans="1:5" x14ac:dyDescent="0.2">
      <c r="A78" s="2"/>
      <c r="B78" s="2"/>
      <c r="C78" s="2"/>
      <c r="D78" s="2"/>
      <c r="E78" s="2"/>
    </row>
    <row r="79" spans="1:5" x14ac:dyDescent="0.2">
      <c r="A79" s="2"/>
      <c r="B79" s="2"/>
      <c r="C79" s="2"/>
      <c r="D79" s="2"/>
      <c r="E79" s="2"/>
    </row>
    <row r="80" spans="1:5" x14ac:dyDescent="0.2">
      <c r="A80" s="2"/>
      <c r="B80" s="2"/>
      <c r="C80" s="2"/>
      <c r="D80" s="2"/>
      <c r="E80" s="2"/>
    </row>
    <row r="81" spans="1:5" x14ac:dyDescent="0.2">
      <c r="A81" s="2"/>
      <c r="B81" s="2"/>
      <c r="C81" s="2"/>
      <c r="D81" s="2"/>
      <c r="E81" s="2"/>
    </row>
    <row r="82" spans="1:5" x14ac:dyDescent="0.2">
      <c r="A82" s="2"/>
      <c r="B82" s="2"/>
      <c r="C82" s="2"/>
      <c r="D82" s="2"/>
      <c r="E82" s="2"/>
    </row>
    <row r="83" spans="1:5" x14ac:dyDescent="0.2">
      <c r="A83" s="2"/>
      <c r="B83" s="2"/>
      <c r="C83" s="2"/>
      <c r="D83" s="2"/>
      <c r="E83" s="2"/>
    </row>
    <row r="84" spans="1:5" x14ac:dyDescent="0.2">
      <c r="A84" s="2"/>
      <c r="B84" s="2"/>
      <c r="C84" s="2"/>
      <c r="D84" s="2"/>
      <c r="E84" s="2"/>
    </row>
    <row r="85" spans="1:5" x14ac:dyDescent="0.2">
      <c r="A85" s="2"/>
      <c r="B85" s="2"/>
      <c r="C85" s="2"/>
      <c r="D85" s="2"/>
      <c r="E85" s="2"/>
    </row>
    <row r="86" spans="1:5" x14ac:dyDescent="0.2">
      <c r="A86" s="2"/>
      <c r="B86" s="2"/>
      <c r="C86" s="2"/>
      <c r="D86" s="2"/>
      <c r="E86" s="2"/>
    </row>
    <row r="87" spans="1:5" x14ac:dyDescent="0.2">
      <c r="A87" s="2"/>
      <c r="B87" s="2"/>
      <c r="C87" s="2"/>
      <c r="D87" s="2"/>
      <c r="E87" s="2"/>
    </row>
    <row r="88" spans="1:5" x14ac:dyDescent="0.2">
      <c r="A88" s="2"/>
      <c r="B88" s="2"/>
      <c r="C88" s="2"/>
      <c r="D88" s="2"/>
      <c r="E88" s="2"/>
    </row>
    <row r="89" spans="1:5" x14ac:dyDescent="0.2">
      <c r="A89" s="2"/>
      <c r="B89" s="2"/>
      <c r="C89" s="2"/>
      <c r="D89" s="2"/>
      <c r="E89" s="2"/>
    </row>
    <row r="90" spans="1:5" x14ac:dyDescent="0.2">
      <c r="A90" s="2"/>
      <c r="B90" s="2"/>
      <c r="C90" s="2"/>
      <c r="D90" s="2"/>
      <c r="E90" s="2"/>
    </row>
    <row r="91" spans="1:5" x14ac:dyDescent="0.2">
      <c r="A91" s="2"/>
      <c r="B91" s="2"/>
      <c r="C91" s="2"/>
      <c r="D91" s="2"/>
      <c r="E91" s="2"/>
    </row>
    <row r="92" spans="1:5" x14ac:dyDescent="0.2">
      <c r="A92" s="2"/>
      <c r="B92" s="2"/>
      <c r="C92" s="2"/>
      <c r="D92" s="2"/>
      <c r="E92" s="2"/>
    </row>
    <row r="93" spans="1:5" x14ac:dyDescent="0.2">
      <c r="A93" s="2"/>
      <c r="B93" s="2"/>
      <c r="C93" s="2"/>
      <c r="D93" s="2"/>
      <c r="E93" s="2"/>
    </row>
    <row r="94" spans="1:5" x14ac:dyDescent="0.2">
      <c r="A94" s="2"/>
      <c r="B94" s="2"/>
      <c r="C94" s="2"/>
      <c r="D94" s="2"/>
      <c r="E94" s="2"/>
    </row>
    <row r="95" spans="1:5" x14ac:dyDescent="0.2">
      <c r="A95" s="2"/>
      <c r="B95" s="2"/>
      <c r="C95" s="2"/>
      <c r="D95" s="2"/>
      <c r="E95" s="2"/>
    </row>
    <row r="96" spans="1:5" x14ac:dyDescent="0.2">
      <c r="A96" s="2"/>
      <c r="B96" s="2"/>
      <c r="C96" s="2"/>
      <c r="D96" s="2"/>
      <c r="E96" s="2"/>
    </row>
    <row r="97" spans="1:5" x14ac:dyDescent="0.2">
      <c r="A97" s="2"/>
      <c r="B97" s="2"/>
      <c r="C97" s="2"/>
      <c r="D97" s="2"/>
      <c r="E97" s="2"/>
    </row>
    <row r="98" spans="1:5" x14ac:dyDescent="0.2">
      <c r="A98" s="2"/>
      <c r="B98" s="2"/>
      <c r="C98" s="2"/>
      <c r="D98" s="2"/>
      <c r="E98" s="2"/>
    </row>
    <row r="99" spans="1:5" x14ac:dyDescent="0.2">
      <c r="A99" s="2"/>
      <c r="B99" s="2"/>
      <c r="C99" s="2"/>
      <c r="D99" s="2"/>
      <c r="E99" s="2"/>
    </row>
    <row r="100" spans="1:5" x14ac:dyDescent="0.2">
      <c r="A100" s="2"/>
      <c r="B100" s="2"/>
      <c r="C100" s="2"/>
      <c r="D100" s="2"/>
      <c r="E100" s="2"/>
    </row>
    <row r="101" spans="1:5" x14ac:dyDescent="0.2">
      <c r="A101" s="2"/>
      <c r="B101" s="2"/>
      <c r="C101" s="2"/>
      <c r="D101" s="2"/>
      <c r="E101" s="2"/>
    </row>
    <row r="102" spans="1:5" x14ac:dyDescent="0.2">
      <c r="A102" s="2"/>
      <c r="B102" s="2"/>
      <c r="C102" s="2"/>
      <c r="D102" s="2"/>
      <c r="E102" s="2"/>
    </row>
    <row r="103" spans="1:5" x14ac:dyDescent="0.2">
      <c r="A103" s="2"/>
      <c r="B103" s="2"/>
      <c r="C103" s="2"/>
      <c r="D103" s="2"/>
      <c r="E103" s="2"/>
    </row>
    <row r="104" spans="1:5" x14ac:dyDescent="0.2">
      <c r="A104" s="2"/>
      <c r="B104" s="2"/>
      <c r="C104" s="2"/>
      <c r="D104" s="2"/>
      <c r="E104" s="2"/>
    </row>
    <row r="105" spans="1:5" x14ac:dyDescent="0.2">
      <c r="A105" s="2"/>
      <c r="B105" s="2"/>
      <c r="C105" s="2"/>
      <c r="D105" s="2"/>
      <c r="E105" s="2"/>
    </row>
    <row r="106" spans="1:5" x14ac:dyDescent="0.2">
      <c r="A106" s="2"/>
      <c r="B106" s="2"/>
      <c r="C106" s="2"/>
      <c r="D106" s="2"/>
      <c r="E106" s="2"/>
    </row>
    <row r="107" spans="1:5" x14ac:dyDescent="0.2">
      <c r="A107" s="2"/>
      <c r="B107" s="2"/>
      <c r="C107" s="2"/>
      <c r="D107" s="2"/>
      <c r="E107" s="2"/>
    </row>
    <row r="108" spans="1:5" x14ac:dyDescent="0.2">
      <c r="A108" s="2"/>
      <c r="B108" s="2"/>
      <c r="C108" s="2"/>
      <c r="D108" s="2"/>
      <c r="E108" s="2"/>
    </row>
    <row r="109" spans="1:5" x14ac:dyDescent="0.2">
      <c r="A109" s="2"/>
      <c r="B109" s="2"/>
      <c r="C109" s="2"/>
      <c r="D109" s="2"/>
      <c r="E109" s="2"/>
    </row>
    <row r="110" spans="1:5" x14ac:dyDescent="0.2">
      <c r="A110" s="2"/>
      <c r="B110" s="2"/>
      <c r="C110" s="2"/>
      <c r="D110" s="2"/>
      <c r="E110" s="2"/>
    </row>
    <row r="111" spans="1:5" x14ac:dyDescent="0.2">
      <c r="A111" s="2"/>
      <c r="B111" s="2"/>
      <c r="C111" s="2"/>
      <c r="D111" s="2"/>
      <c r="E111" s="2"/>
    </row>
    <row r="112" spans="1:5" x14ac:dyDescent="0.2">
      <c r="A112" s="2"/>
      <c r="B112" s="2"/>
      <c r="C112" s="2"/>
      <c r="D112" s="2"/>
      <c r="E112" s="2"/>
    </row>
    <row r="113" spans="1:5" x14ac:dyDescent="0.2">
      <c r="A113" s="2"/>
      <c r="B113" s="2"/>
      <c r="C113" s="2"/>
      <c r="D113" s="2"/>
      <c r="E113" s="2"/>
    </row>
    <row r="114" spans="1:5" x14ac:dyDescent="0.2">
      <c r="A114" s="2"/>
      <c r="B114" s="2"/>
      <c r="C114" s="2"/>
      <c r="D114" s="2"/>
      <c r="E114" s="2"/>
    </row>
    <row r="115" spans="1:5" x14ac:dyDescent="0.2">
      <c r="A115" s="2"/>
      <c r="B115" s="2"/>
      <c r="C115" s="2"/>
      <c r="D115" s="2"/>
      <c r="E115" s="2"/>
    </row>
    <row r="116" spans="1:5" x14ac:dyDescent="0.2">
      <c r="A116" s="2"/>
      <c r="B116" s="2"/>
      <c r="C116" s="2"/>
      <c r="D116" s="2"/>
      <c r="E116" s="2"/>
    </row>
    <row r="117" spans="1:5" x14ac:dyDescent="0.2">
      <c r="A117" s="2"/>
      <c r="B117" s="2"/>
      <c r="C117" s="2"/>
      <c r="D117" s="2"/>
      <c r="E117" s="2"/>
    </row>
    <row r="118" spans="1:5" x14ac:dyDescent="0.2">
      <c r="A118" s="2"/>
      <c r="B118" s="2"/>
      <c r="C118" s="2"/>
      <c r="D118" s="2"/>
      <c r="E118" s="2"/>
    </row>
    <row r="119" spans="1:5" x14ac:dyDescent="0.2">
      <c r="A119" s="2"/>
      <c r="B119" s="2"/>
      <c r="C119" s="2"/>
      <c r="D119" s="2"/>
      <c r="E119" s="2"/>
    </row>
    <row r="120" spans="1:5" x14ac:dyDescent="0.2">
      <c r="A120" s="2"/>
      <c r="B120" s="2"/>
      <c r="C120" s="2"/>
      <c r="D120" s="2"/>
      <c r="E120" s="2"/>
    </row>
    <row r="121" spans="1:5" x14ac:dyDescent="0.2">
      <c r="A121" s="2"/>
      <c r="B121" s="2"/>
      <c r="C121" s="2"/>
      <c r="D121" s="2"/>
      <c r="E121" s="2"/>
    </row>
    <row r="122" spans="1:5" x14ac:dyDescent="0.2">
      <c r="A122" s="2"/>
      <c r="B122" s="2"/>
      <c r="C122" s="2"/>
      <c r="D122" s="2"/>
      <c r="E122" s="2"/>
    </row>
    <row r="123" spans="1:5" x14ac:dyDescent="0.2">
      <c r="A123" s="2"/>
      <c r="B123" s="2"/>
      <c r="C123" s="2"/>
      <c r="D123" s="2"/>
      <c r="E123" s="2"/>
    </row>
    <row r="124" spans="1:5" x14ac:dyDescent="0.2">
      <c r="A124" s="2"/>
      <c r="B124" s="2"/>
      <c r="C124" s="2"/>
      <c r="D124" s="2"/>
      <c r="E124" s="2"/>
    </row>
    <row r="125" spans="1:5" x14ac:dyDescent="0.2">
      <c r="A125" s="2"/>
      <c r="B125" s="2"/>
      <c r="C125" s="2"/>
      <c r="D125" s="2"/>
      <c r="E125" s="2"/>
    </row>
    <row r="126" spans="1:5" x14ac:dyDescent="0.2">
      <c r="A126" s="2"/>
      <c r="B126" s="2"/>
      <c r="C126" s="2"/>
      <c r="D126" s="2"/>
      <c r="E126" s="2"/>
    </row>
    <row r="127" spans="1:5" x14ac:dyDescent="0.2">
      <c r="A127" s="2"/>
      <c r="B127" s="2"/>
      <c r="C127" s="2"/>
      <c r="D127" s="2"/>
      <c r="E127" s="2"/>
    </row>
    <row r="128" spans="1:5" x14ac:dyDescent="0.2">
      <c r="A128" s="2"/>
      <c r="B128" s="2"/>
      <c r="C128" s="2"/>
      <c r="D128" s="2"/>
      <c r="E128" s="2"/>
    </row>
    <row r="129" spans="1:5" x14ac:dyDescent="0.2">
      <c r="A129" s="2"/>
      <c r="B129" s="2"/>
      <c r="C129" s="2"/>
      <c r="D129" s="2"/>
      <c r="E129" s="2"/>
    </row>
    <row r="130" spans="1:5" x14ac:dyDescent="0.2">
      <c r="A130" s="2"/>
      <c r="B130" s="2"/>
      <c r="C130" s="2"/>
      <c r="D130" s="2"/>
      <c r="E130" s="2"/>
    </row>
    <row r="131" spans="1:5" x14ac:dyDescent="0.2">
      <c r="A131" s="2"/>
      <c r="B131" s="2"/>
      <c r="C131" s="2"/>
      <c r="D131" s="2"/>
      <c r="E131" s="2"/>
    </row>
    <row r="132" spans="1:5" x14ac:dyDescent="0.2">
      <c r="A132" s="2"/>
      <c r="B132" s="2"/>
      <c r="C132" s="2"/>
      <c r="D132" s="2"/>
      <c r="E132" s="2"/>
    </row>
    <row r="133" spans="1:5" x14ac:dyDescent="0.2">
      <c r="A133" s="2"/>
      <c r="B133" s="2"/>
      <c r="C133" s="2"/>
      <c r="D133" s="2"/>
      <c r="E133" s="2"/>
    </row>
    <row r="134" spans="1:5" x14ac:dyDescent="0.2">
      <c r="A134" s="2"/>
      <c r="B134" s="2"/>
      <c r="C134" s="2"/>
      <c r="D134" s="2"/>
      <c r="E134" s="2"/>
    </row>
    <row r="135" spans="1:5" x14ac:dyDescent="0.2">
      <c r="A135" s="2"/>
      <c r="B135" s="2"/>
      <c r="C135" s="2"/>
      <c r="D135" s="2"/>
      <c r="E135" s="2"/>
    </row>
    <row r="136" spans="1:5" x14ac:dyDescent="0.2">
      <c r="A136" s="2"/>
      <c r="B136" s="2"/>
      <c r="C136" s="2"/>
      <c r="D136" s="2"/>
      <c r="E136" s="2"/>
    </row>
    <row r="137" spans="1:5" x14ac:dyDescent="0.2">
      <c r="A137" s="2"/>
      <c r="B137" s="2"/>
      <c r="C137" s="2"/>
      <c r="D137" s="2"/>
      <c r="E137" s="2"/>
    </row>
    <row r="138" spans="1:5" x14ac:dyDescent="0.2">
      <c r="A138" s="2"/>
      <c r="B138" s="2"/>
      <c r="C138" s="2"/>
      <c r="D138" s="2"/>
      <c r="E138" s="2"/>
    </row>
    <row r="139" spans="1:5" x14ac:dyDescent="0.2">
      <c r="A139" s="2"/>
      <c r="B139" s="2"/>
      <c r="C139" s="2"/>
      <c r="D139" s="2"/>
      <c r="E139" s="2"/>
    </row>
    <row r="140" spans="1:5" x14ac:dyDescent="0.2">
      <c r="A140" s="2"/>
      <c r="B140" s="2"/>
      <c r="C140" s="2"/>
      <c r="D140" s="2"/>
      <c r="E140" s="2"/>
    </row>
    <row r="141" spans="1:5" x14ac:dyDescent="0.2">
      <c r="A141" s="2"/>
      <c r="B141" s="2"/>
      <c r="C141" s="2"/>
      <c r="D141" s="2"/>
      <c r="E141" s="2"/>
    </row>
    <row r="142" spans="1:5" x14ac:dyDescent="0.2">
      <c r="A142" s="2"/>
      <c r="B142" s="2"/>
      <c r="C142" s="2"/>
      <c r="D142" s="2"/>
      <c r="E142" s="2"/>
    </row>
    <row r="143" spans="1:5" x14ac:dyDescent="0.2">
      <c r="A143" s="2"/>
      <c r="B143" s="2"/>
      <c r="C143" s="2"/>
      <c r="D143" s="2"/>
      <c r="E143" s="2"/>
    </row>
    <row r="144" spans="1:5" x14ac:dyDescent="0.2">
      <c r="A144" s="2"/>
      <c r="B144" s="2"/>
      <c r="C144" s="2"/>
      <c r="D144" s="2"/>
      <c r="E144" s="2"/>
    </row>
    <row r="145" spans="1:5" x14ac:dyDescent="0.2">
      <c r="A145" s="2"/>
      <c r="B145" s="2"/>
      <c r="C145" s="2"/>
      <c r="D145" s="2"/>
      <c r="E145" s="2"/>
    </row>
    <row r="146" spans="1:5" x14ac:dyDescent="0.2">
      <c r="A146" s="2"/>
      <c r="B146" s="2"/>
      <c r="C146" s="2"/>
      <c r="D146" s="2"/>
      <c r="E146" s="2"/>
    </row>
    <row r="147" spans="1:5" x14ac:dyDescent="0.2">
      <c r="A147" s="2"/>
      <c r="B147" s="2"/>
      <c r="C147" s="2"/>
      <c r="D147" s="2"/>
      <c r="E147" s="2"/>
    </row>
    <row r="148" spans="1:5" x14ac:dyDescent="0.2">
      <c r="A148" s="2"/>
      <c r="B148" s="2"/>
      <c r="C148" s="2"/>
      <c r="D148" s="2"/>
      <c r="E148" s="2"/>
    </row>
    <row r="149" spans="1:5" x14ac:dyDescent="0.2">
      <c r="A149" s="2"/>
      <c r="B149" s="2"/>
      <c r="C149" s="2"/>
      <c r="D149" s="2"/>
      <c r="E149" s="2"/>
    </row>
    <row r="150" spans="1:5" x14ac:dyDescent="0.2">
      <c r="A150" s="2"/>
      <c r="B150" s="2"/>
      <c r="C150" s="2"/>
      <c r="D150" s="2"/>
      <c r="E150" s="2"/>
    </row>
    <row r="151" spans="1:5" x14ac:dyDescent="0.2">
      <c r="A151" s="2"/>
      <c r="B151" s="2"/>
      <c r="C151" s="2"/>
      <c r="D151" s="2"/>
      <c r="E151" s="2"/>
    </row>
    <row r="152" spans="1:5" x14ac:dyDescent="0.2">
      <c r="A152" s="2"/>
      <c r="B152" s="2"/>
      <c r="C152" s="2"/>
      <c r="D152" s="2"/>
      <c r="E152" s="2"/>
    </row>
    <row r="153" spans="1:5" x14ac:dyDescent="0.2">
      <c r="A153" s="2"/>
      <c r="B153" s="2"/>
      <c r="C153" s="2"/>
      <c r="D153" s="2"/>
      <c r="E153" s="2"/>
    </row>
    <row r="154" spans="1:5" x14ac:dyDescent="0.2">
      <c r="A154" s="2"/>
      <c r="B154" s="2"/>
      <c r="C154" s="2"/>
      <c r="D154" s="2"/>
      <c r="E154" s="2"/>
    </row>
    <row r="155" spans="1:5" x14ac:dyDescent="0.2">
      <c r="A155" s="2"/>
      <c r="B155" s="2"/>
      <c r="C155" s="2"/>
      <c r="D155" s="2"/>
      <c r="E155" s="2"/>
    </row>
    <row r="156" spans="1:5" x14ac:dyDescent="0.2">
      <c r="A156" s="2"/>
      <c r="B156" s="2"/>
      <c r="C156" s="2"/>
      <c r="D156" s="2"/>
      <c r="E156" s="2"/>
    </row>
    <row r="157" spans="1:5" x14ac:dyDescent="0.2">
      <c r="A157" s="2"/>
      <c r="B157" s="2"/>
      <c r="C157" s="2"/>
      <c r="D157" s="2"/>
      <c r="E157" s="2"/>
    </row>
    <row r="158" spans="1:5" x14ac:dyDescent="0.2">
      <c r="A158" s="2"/>
      <c r="B158" s="2"/>
      <c r="C158" s="2"/>
      <c r="D158" s="2"/>
      <c r="E158" s="2"/>
    </row>
    <row r="159" spans="1:5" x14ac:dyDescent="0.2">
      <c r="A159" s="2"/>
      <c r="B159" s="2"/>
      <c r="C159" s="2"/>
      <c r="D159" s="2"/>
      <c r="E159" s="2"/>
    </row>
    <row r="160" spans="1:5" x14ac:dyDescent="0.2">
      <c r="A160" s="2"/>
      <c r="B160" s="2"/>
      <c r="C160" s="2"/>
      <c r="D160" s="2"/>
      <c r="E160" s="2"/>
    </row>
    <row r="161" spans="1:5" x14ac:dyDescent="0.2">
      <c r="A161" s="2"/>
      <c r="B161" s="2"/>
      <c r="C161" s="2"/>
      <c r="D161" s="2"/>
      <c r="E161" s="2"/>
    </row>
    <row r="162" spans="1:5" x14ac:dyDescent="0.2">
      <c r="A162" s="2"/>
      <c r="B162" s="2"/>
      <c r="C162" s="2"/>
      <c r="D162" s="2"/>
      <c r="E162" s="2"/>
    </row>
    <row r="163" spans="1:5" x14ac:dyDescent="0.2">
      <c r="A163" s="2"/>
      <c r="B163" s="2"/>
      <c r="C163" s="2"/>
      <c r="D163" s="2"/>
      <c r="E163" s="2"/>
    </row>
    <row r="164" spans="1:5" x14ac:dyDescent="0.2">
      <c r="A164" s="2"/>
      <c r="B164" s="2"/>
      <c r="C164" s="2"/>
      <c r="D164" s="2"/>
      <c r="E164" s="2"/>
    </row>
    <row r="165" spans="1:5" x14ac:dyDescent="0.2">
      <c r="A165" s="2"/>
      <c r="B165" s="2"/>
      <c r="C165" s="2"/>
      <c r="D165" s="2"/>
      <c r="E165" s="2"/>
    </row>
    <row r="166" spans="1:5" x14ac:dyDescent="0.2">
      <c r="A166" s="2"/>
      <c r="B166" s="2"/>
      <c r="C166" s="2"/>
      <c r="D166" s="2"/>
      <c r="E166" s="2"/>
    </row>
    <row r="167" spans="1:5" x14ac:dyDescent="0.2">
      <c r="A167" s="2"/>
      <c r="B167" s="2"/>
      <c r="C167" s="2"/>
      <c r="D167" s="2"/>
      <c r="E167" s="2"/>
    </row>
    <row r="168" spans="1:5" x14ac:dyDescent="0.2">
      <c r="A168" s="2"/>
      <c r="B168" s="2"/>
      <c r="C168" s="2"/>
      <c r="D168" s="2"/>
      <c r="E168" s="2"/>
    </row>
    <row r="169" spans="1:5" x14ac:dyDescent="0.2">
      <c r="A169" s="2"/>
      <c r="B169" s="2"/>
      <c r="C169" s="2"/>
      <c r="D169" s="2"/>
      <c r="E169" s="2"/>
    </row>
    <row r="170" spans="1:5" x14ac:dyDescent="0.2">
      <c r="A170" s="2"/>
      <c r="B170" s="2"/>
      <c r="C170" s="2"/>
      <c r="D170" s="2"/>
      <c r="E170" s="2"/>
    </row>
    <row r="171" spans="1:5" x14ac:dyDescent="0.2">
      <c r="A171" s="2"/>
      <c r="B171" s="2"/>
      <c r="C171" s="2"/>
      <c r="D171" s="2"/>
      <c r="E171" s="2"/>
    </row>
    <row r="172" spans="1:5" x14ac:dyDescent="0.2">
      <c r="A172" s="2"/>
      <c r="B172" s="2"/>
      <c r="C172" s="2"/>
      <c r="D172" s="2"/>
      <c r="E172" s="2"/>
    </row>
    <row r="173" spans="1:5" x14ac:dyDescent="0.2">
      <c r="A173" s="2"/>
      <c r="B173" s="2"/>
      <c r="C173" s="2"/>
      <c r="D173" s="2"/>
      <c r="E173" s="2"/>
    </row>
    <row r="174" spans="1:5" x14ac:dyDescent="0.2">
      <c r="A174" s="2"/>
      <c r="B174" s="2"/>
      <c r="C174" s="2"/>
      <c r="D174" s="2"/>
      <c r="E174" s="2"/>
    </row>
    <row r="175" spans="1:5" x14ac:dyDescent="0.2">
      <c r="A175" s="2"/>
      <c r="B175" s="2"/>
      <c r="C175" s="2"/>
      <c r="D175" s="2"/>
      <c r="E175" s="2"/>
    </row>
    <row r="176" spans="1:5" x14ac:dyDescent="0.2">
      <c r="A176" s="2"/>
      <c r="B176" s="2"/>
      <c r="C176" s="2"/>
      <c r="D176" s="2"/>
      <c r="E176" s="2"/>
    </row>
    <row r="177" spans="1:5" x14ac:dyDescent="0.2">
      <c r="A177" s="2"/>
      <c r="B177" s="2"/>
      <c r="C177" s="2"/>
      <c r="D177" s="2"/>
      <c r="E177" s="2"/>
    </row>
    <row r="178" spans="1:5" x14ac:dyDescent="0.2">
      <c r="A178" s="2"/>
      <c r="B178" s="2"/>
      <c r="C178" s="2"/>
      <c r="D178" s="2"/>
      <c r="E178" s="2"/>
    </row>
    <row r="179" spans="1:5" x14ac:dyDescent="0.2">
      <c r="A179" s="2"/>
      <c r="B179" s="2"/>
      <c r="C179" s="2"/>
      <c r="D179" s="2"/>
      <c r="E179" s="2"/>
    </row>
    <row r="180" spans="1:5" x14ac:dyDescent="0.2">
      <c r="A180" s="2"/>
      <c r="B180" s="2"/>
      <c r="C180" s="2"/>
      <c r="D180" s="2"/>
      <c r="E180" s="2"/>
    </row>
    <row r="181" spans="1:5" x14ac:dyDescent="0.2">
      <c r="A181" s="2"/>
      <c r="B181" s="2"/>
      <c r="C181" s="2"/>
      <c r="D181" s="2"/>
      <c r="E181" s="2"/>
    </row>
    <row r="182" spans="1:5" x14ac:dyDescent="0.2">
      <c r="A182" s="2"/>
      <c r="B182" s="2"/>
      <c r="C182" s="2"/>
      <c r="D182" s="2"/>
      <c r="E182" s="2"/>
    </row>
    <row r="183" spans="1:5" x14ac:dyDescent="0.2">
      <c r="A183" s="2"/>
      <c r="B183" s="2"/>
      <c r="C183" s="2"/>
      <c r="D183" s="2"/>
      <c r="E183" s="2"/>
    </row>
    <row r="184" spans="1:5" x14ac:dyDescent="0.2">
      <c r="A184" s="2"/>
      <c r="B184" s="2"/>
      <c r="C184" s="2"/>
      <c r="D184" s="2"/>
      <c r="E184" s="2"/>
    </row>
    <row r="185" spans="1:5" x14ac:dyDescent="0.2">
      <c r="A185" s="2"/>
      <c r="B185" s="2"/>
      <c r="C185" s="2"/>
      <c r="D185" s="2"/>
      <c r="E185" s="2"/>
    </row>
    <row r="186" spans="1:5" x14ac:dyDescent="0.2">
      <c r="A186" s="2"/>
      <c r="B186" s="2"/>
      <c r="C186" s="2"/>
      <c r="D186" s="2"/>
      <c r="E186" s="2"/>
    </row>
    <row r="187" spans="1:5" x14ac:dyDescent="0.2">
      <c r="A187" s="2"/>
      <c r="B187" s="2"/>
      <c r="C187" s="2"/>
      <c r="D187" s="2"/>
      <c r="E187" s="2"/>
    </row>
    <row r="188" spans="1:5" x14ac:dyDescent="0.2">
      <c r="A188" s="2"/>
      <c r="B188" s="2"/>
      <c r="C188" s="2"/>
      <c r="D188" s="2"/>
      <c r="E188" s="2"/>
    </row>
    <row r="189" spans="1:5" x14ac:dyDescent="0.2">
      <c r="A189" s="2"/>
      <c r="B189" s="2"/>
      <c r="C189" s="2"/>
      <c r="D189" s="2"/>
      <c r="E189" s="2"/>
    </row>
    <row r="190" spans="1:5" x14ac:dyDescent="0.2">
      <c r="A190" s="2"/>
      <c r="B190" s="2"/>
      <c r="C190" s="2"/>
      <c r="D190" s="2"/>
      <c r="E190" s="2"/>
    </row>
    <row r="191" spans="1:5" x14ac:dyDescent="0.2">
      <c r="A191" s="2"/>
      <c r="B191" s="2"/>
      <c r="C191" s="2"/>
      <c r="D191" s="2"/>
      <c r="E191" s="2"/>
    </row>
    <row r="192" spans="1:5" x14ac:dyDescent="0.2">
      <c r="A192" s="2"/>
      <c r="B192" s="2"/>
      <c r="C192" s="2"/>
      <c r="D192" s="2"/>
      <c r="E192" s="2"/>
    </row>
    <row r="193" spans="1:5" x14ac:dyDescent="0.2">
      <c r="A193" s="2"/>
      <c r="B193" s="2"/>
      <c r="C193" s="2"/>
      <c r="D193" s="2"/>
      <c r="E193" s="2"/>
    </row>
    <row r="194" spans="1:5" x14ac:dyDescent="0.2">
      <c r="A194" s="2"/>
      <c r="B194" s="2"/>
      <c r="C194" s="2"/>
      <c r="D194" s="2"/>
      <c r="E194" s="2"/>
    </row>
    <row r="195" spans="1:5" x14ac:dyDescent="0.2">
      <c r="A195" s="2"/>
      <c r="B195" s="2"/>
      <c r="C195" s="2"/>
      <c r="D195" s="2"/>
      <c r="E195" s="2"/>
    </row>
    <row r="196" spans="1:5" x14ac:dyDescent="0.2">
      <c r="A196" s="2"/>
      <c r="B196" s="2"/>
      <c r="C196" s="2"/>
      <c r="D196" s="2"/>
      <c r="E196" s="2"/>
    </row>
    <row r="197" spans="1:5" x14ac:dyDescent="0.2">
      <c r="A197" s="2"/>
      <c r="B197" s="2"/>
      <c r="C197" s="2"/>
      <c r="D197" s="2"/>
      <c r="E197" s="2"/>
    </row>
    <row r="198" spans="1:5" x14ac:dyDescent="0.2">
      <c r="A198" s="2"/>
      <c r="B198" s="2"/>
      <c r="C198" s="2"/>
      <c r="D198" s="2"/>
      <c r="E198" s="2"/>
    </row>
    <row r="199" spans="1:5" x14ac:dyDescent="0.2">
      <c r="A199" s="2"/>
      <c r="B199" s="2"/>
      <c r="C199" s="2"/>
      <c r="D199" s="2"/>
      <c r="E199" s="2"/>
    </row>
    <row r="200" spans="1:5" x14ac:dyDescent="0.2">
      <c r="A200" s="2"/>
      <c r="B200" s="2"/>
      <c r="C200" s="2"/>
      <c r="D200" s="2"/>
      <c r="E200" s="2"/>
    </row>
    <row r="201" spans="1:5" x14ac:dyDescent="0.2">
      <c r="A201" s="2"/>
      <c r="B201" s="2"/>
      <c r="C201" s="2"/>
      <c r="D201" s="2"/>
      <c r="E201" s="2"/>
    </row>
    <row r="202" spans="1:5" x14ac:dyDescent="0.2">
      <c r="A202" s="2"/>
      <c r="B202" s="2"/>
      <c r="C202" s="2"/>
      <c r="D202" s="2"/>
      <c r="E202" s="2"/>
    </row>
    <row r="203" spans="1:5" x14ac:dyDescent="0.2">
      <c r="A203" s="2"/>
      <c r="B203" s="2"/>
      <c r="C203" s="2"/>
      <c r="D203" s="2"/>
      <c r="E203" s="2"/>
    </row>
    <row r="204" spans="1:5" x14ac:dyDescent="0.2">
      <c r="A204" s="2"/>
      <c r="B204" s="2"/>
      <c r="C204" s="2"/>
      <c r="D204" s="2"/>
      <c r="E204" s="2"/>
    </row>
    <row r="205" spans="1:5" x14ac:dyDescent="0.2">
      <c r="A205" s="2"/>
      <c r="B205" s="2"/>
      <c r="C205" s="2"/>
      <c r="D205" s="2"/>
      <c r="E205" s="2"/>
    </row>
    <row r="206" spans="1:5" x14ac:dyDescent="0.2">
      <c r="A206" s="2"/>
      <c r="B206" s="2"/>
      <c r="C206" s="2"/>
      <c r="D206" s="2"/>
      <c r="E206" s="2"/>
    </row>
    <row r="207" spans="1:5" x14ac:dyDescent="0.2">
      <c r="A207" s="2"/>
      <c r="B207" s="2"/>
      <c r="C207" s="2"/>
      <c r="D207" s="2"/>
      <c r="E207" s="2"/>
    </row>
    <row r="208" spans="1:5" x14ac:dyDescent="0.2">
      <c r="A208" s="2"/>
      <c r="B208" s="2"/>
      <c r="C208" s="2"/>
      <c r="D208" s="2"/>
      <c r="E208" s="2"/>
    </row>
    <row r="209" spans="1:5" x14ac:dyDescent="0.2">
      <c r="A209" s="2"/>
      <c r="B209" s="2"/>
      <c r="C209" s="2"/>
      <c r="D209" s="2"/>
      <c r="E209" s="2"/>
    </row>
    <row r="210" spans="1:5" x14ac:dyDescent="0.2">
      <c r="A210" s="2"/>
      <c r="B210" s="2"/>
      <c r="C210" s="2"/>
      <c r="D210" s="2"/>
      <c r="E210" s="2"/>
    </row>
    <row r="211" spans="1:5" x14ac:dyDescent="0.2">
      <c r="A211" s="2"/>
      <c r="B211" s="2"/>
      <c r="C211" s="2"/>
      <c r="D211" s="2"/>
      <c r="E211" s="2"/>
    </row>
    <row r="212" spans="1:5" x14ac:dyDescent="0.2">
      <c r="A212" s="2"/>
      <c r="B212" s="2"/>
      <c r="C212" s="2"/>
      <c r="D212" s="2"/>
      <c r="E212" s="2"/>
    </row>
    <row r="213" spans="1:5" x14ac:dyDescent="0.2">
      <c r="A213" s="2"/>
      <c r="B213" s="2"/>
      <c r="C213" s="2"/>
      <c r="D213" s="2"/>
      <c r="E213" s="2"/>
    </row>
    <row r="214" spans="1:5" x14ac:dyDescent="0.2">
      <c r="A214" s="2"/>
      <c r="B214" s="2"/>
      <c r="C214" s="2"/>
      <c r="D214" s="2"/>
      <c r="E214" s="2"/>
    </row>
    <row r="215" spans="1:5" x14ac:dyDescent="0.2">
      <c r="A215" s="2"/>
      <c r="B215" s="2"/>
      <c r="C215" s="2"/>
      <c r="D215" s="2"/>
      <c r="E215" s="2"/>
    </row>
    <row r="216" spans="1:5" x14ac:dyDescent="0.2">
      <c r="A216" s="2"/>
      <c r="B216" s="2"/>
      <c r="C216" s="2"/>
      <c r="D216" s="2"/>
      <c r="E216" s="2"/>
    </row>
    <row r="217" spans="1:5" x14ac:dyDescent="0.2">
      <c r="A217" s="2"/>
      <c r="B217" s="2"/>
      <c r="C217" s="2"/>
      <c r="D217" s="2"/>
      <c r="E217" s="2"/>
    </row>
    <row r="218" spans="1:5" x14ac:dyDescent="0.2">
      <c r="A218" s="2"/>
      <c r="B218" s="2"/>
      <c r="C218" s="2"/>
      <c r="D218" s="2"/>
      <c r="E218" s="2"/>
    </row>
    <row r="219" spans="1:5" x14ac:dyDescent="0.2">
      <c r="A219" s="2"/>
      <c r="B219" s="2"/>
      <c r="C219" s="2"/>
      <c r="D219" s="2"/>
      <c r="E219" s="2"/>
    </row>
    <row r="220" spans="1:5" x14ac:dyDescent="0.2">
      <c r="A220" s="2"/>
      <c r="B220" s="2"/>
      <c r="C220" s="2"/>
      <c r="D220" s="2"/>
      <c r="E220" s="2"/>
    </row>
    <row r="221" spans="1:5" x14ac:dyDescent="0.2">
      <c r="A221" s="2"/>
      <c r="B221" s="2"/>
      <c r="C221" s="2"/>
      <c r="D221" s="2"/>
      <c r="E221" s="2"/>
    </row>
    <row r="222" spans="1:5" x14ac:dyDescent="0.2">
      <c r="A222" s="2"/>
      <c r="B222" s="2"/>
      <c r="C222" s="2"/>
      <c r="D222" s="2"/>
      <c r="E222" s="2"/>
    </row>
    <row r="223" spans="1:5" x14ac:dyDescent="0.2">
      <c r="A223" s="2"/>
      <c r="B223" s="2"/>
      <c r="C223" s="2"/>
      <c r="D223" s="2"/>
      <c r="E223" s="2"/>
    </row>
    <row r="224" spans="1:5" x14ac:dyDescent="0.2">
      <c r="A224" s="2"/>
      <c r="B224" s="2"/>
      <c r="C224" s="2"/>
      <c r="D224" s="2"/>
      <c r="E224" s="2"/>
    </row>
    <row r="225" spans="1:5" x14ac:dyDescent="0.2">
      <c r="A225" s="2"/>
      <c r="B225" s="2"/>
      <c r="C225" s="2"/>
      <c r="D225" s="2"/>
      <c r="E225" s="2"/>
    </row>
    <row r="226" spans="1:5" x14ac:dyDescent="0.2">
      <c r="A226" s="2"/>
      <c r="B226" s="2"/>
      <c r="C226" s="2"/>
      <c r="D226" s="2"/>
      <c r="E226" s="2"/>
    </row>
    <row r="227" spans="1:5" x14ac:dyDescent="0.2">
      <c r="A227" s="2"/>
      <c r="B227" s="2"/>
      <c r="C227" s="2"/>
      <c r="D227" s="2"/>
      <c r="E227" s="2"/>
    </row>
    <row r="228" spans="1:5" x14ac:dyDescent="0.2">
      <c r="A228" s="2"/>
      <c r="B228" s="2"/>
      <c r="C228" s="2"/>
      <c r="D228" s="2"/>
      <c r="E228" s="2"/>
    </row>
    <row r="229" spans="1:5" x14ac:dyDescent="0.2">
      <c r="A229" s="2"/>
      <c r="B229" s="2"/>
      <c r="C229" s="2"/>
      <c r="D229" s="2"/>
      <c r="E229" s="2"/>
    </row>
    <row r="230" spans="1:5" x14ac:dyDescent="0.2">
      <c r="A230" s="2"/>
      <c r="B230" s="2"/>
      <c r="C230" s="2"/>
      <c r="D230" s="2"/>
      <c r="E230" s="2"/>
    </row>
    <row r="231" spans="1:5" x14ac:dyDescent="0.2">
      <c r="A231" s="2"/>
      <c r="B231" s="2"/>
      <c r="C231" s="2"/>
      <c r="D231" s="2"/>
      <c r="E231" s="2"/>
    </row>
    <row r="232" spans="1:5" x14ac:dyDescent="0.2">
      <c r="A232" s="2"/>
      <c r="B232" s="2"/>
      <c r="C232" s="2"/>
      <c r="D232" s="2"/>
      <c r="E232" s="2"/>
    </row>
    <row r="233" spans="1:5" x14ac:dyDescent="0.2">
      <c r="A233" s="2"/>
      <c r="B233" s="2"/>
      <c r="C233" s="2"/>
      <c r="D233" s="2"/>
      <c r="E233" s="2"/>
    </row>
    <row r="234" spans="1:5" x14ac:dyDescent="0.2">
      <c r="A234" s="2"/>
      <c r="B234" s="2"/>
      <c r="C234" s="2"/>
      <c r="D234" s="2"/>
      <c r="E234" s="2"/>
    </row>
    <row r="235" spans="1:5" x14ac:dyDescent="0.2">
      <c r="A235" s="2"/>
      <c r="B235" s="2"/>
      <c r="C235" s="2"/>
      <c r="D235" s="2"/>
      <c r="E235" s="2"/>
    </row>
    <row r="236" spans="1:5" x14ac:dyDescent="0.2">
      <c r="A236" s="2"/>
      <c r="B236" s="2"/>
      <c r="C236" s="2"/>
      <c r="D236" s="2"/>
      <c r="E236" s="2"/>
    </row>
    <row r="237" spans="1:5" x14ac:dyDescent="0.2">
      <c r="A237" s="2"/>
      <c r="B237" s="2"/>
      <c r="C237" s="2"/>
      <c r="D237" s="2"/>
      <c r="E237" s="2"/>
    </row>
    <row r="238" spans="1:5" x14ac:dyDescent="0.2">
      <c r="A238" s="2"/>
      <c r="B238" s="2"/>
      <c r="C238" s="2"/>
      <c r="D238" s="2"/>
      <c r="E238" s="2"/>
    </row>
    <row r="239" spans="1:5" x14ac:dyDescent="0.2">
      <c r="A239" s="2"/>
      <c r="B239" s="2"/>
      <c r="C239" s="2"/>
      <c r="D239" s="2"/>
      <c r="E239" s="2"/>
    </row>
    <row r="240" spans="1:5" x14ac:dyDescent="0.2">
      <c r="A240" s="2"/>
      <c r="B240" s="2"/>
      <c r="C240" s="2"/>
      <c r="D240" s="2"/>
      <c r="E240" s="2"/>
    </row>
    <row r="241" spans="1:5" x14ac:dyDescent="0.2">
      <c r="A241" s="2"/>
      <c r="B241" s="2"/>
      <c r="C241" s="2"/>
      <c r="D241" s="2"/>
      <c r="E241" s="2"/>
    </row>
    <row r="242" spans="1:5" x14ac:dyDescent="0.2">
      <c r="A242" s="2"/>
      <c r="B242" s="2"/>
      <c r="C242" s="2"/>
      <c r="D242" s="2"/>
      <c r="E242" s="2"/>
    </row>
    <row r="243" spans="1:5" x14ac:dyDescent="0.2">
      <c r="A243" s="2"/>
      <c r="B243" s="2"/>
      <c r="C243" s="2"/>
      <c r="D243" s="2"/>
      <c r="E243" s="2"/>
    </row>
    <row r="244" spans="1:5" x14ac:dyDescent="0.2">
      <c r="A244" s="2"/>
      <c r="B244" s="2"/>
      <c r="C244" s="2"/>
      <c r="D244" s="2"/>
      <c r="E244" s="2"/>
    </row>
    <row r="245" spans="1:5" x14ac:dyDescent="0.2">
      <c r="A245" s="2"/>
      <c r="B245" s="2"/>
      <c r="C245" s="2"/>
      <c r="D245" s="2"/>
      <c r="E245" s="2"/>
    </row>
    <row r="246" spans="1:5" x14ac:dyDescent="0.2">
      <c r="A246" s="2"/>
      <c r="B246" s="2"/>
      <c r="C246" s="2"/>
      <c r="D246" s="2"/>
      <c r="E246" s="2"/>
    </row>
    <row r="247" spans="1:5" x14ac:dyDescent="0.2">
      <c r="A247" s="2"/>
      <c r="B247" s="2"/>
      <c r="C247" s="2"/>
      <c r="D247" s="2"/>
      <c r="E247" s="2"/>
    </row>
    <row r="248" spans="1:5" x14ac:dyDescent="0.2">
      <c r="A248" s="2"/>
      <c r="B248" s="2"/>
      <c r="C248" s="2"/>
      <c r="D248" s="2"/>
      <c r="E248" s="2"/>
    </row>
    <row r="249" spans="1:5" x14ac:dyDescent="0.2">
      <c r="A249" s="2"/>
      <c r="B249" s="2"/>
      <c r="C249" s="2"/>
      <c r="D249" s="2"/>
      <c r="E249" s="2"/>
    </row>
    <row r="250" spans="1:5" x14ac:dyDescent="0.2">
      <c r="A250" s="2"/>
      <c r="B250" s="2"/>
      <c r="C250" s="2"/>
      <c r="D250" s="2"/>
      <c r="E250" s="2"/>
    </row>
    <row r="251" spans="1:5" x14ac:dyDescent="0.2">
      <c r="A251" s="2"/>
      <c r="B251" s="2"/>
      <c r="C251" s="2"/>
      <c r="D251" s="2"/>
      <c r="E251" s="2"/>
    </row>
    <row r="252" spans="1:5" x14ac:dyDescent="0.2">
      <c r="A252" s="2"/>
      <c r="B252" s="2"/>
      <c r="C252" s="2"/>
      <c r="D252" s="2"/>
      <c r="E252" s="2"/>
    </row>
    <row r="253" spans="1:5" x14ac:dyDescent="0.2">
      <c r="A253" s="2"/>
      <c r="B253" s="2"/>
      <c r="C253" s="2"/>
      <c r="D253" s="2"/>
      <c r="E253" s="2"/>
    </row>
    <row r="254" spans="1:5" x14ac:dyDescent="0.2">
      <c r="A254" s="2"/>
      <c r="B254" s="2"/>
      <c r="C254" s="2"/>
      <c r="D254" s="2"/>
      <c r="E254" s="2"/>
    </row>
    <row r="255" spans="1:5" x14ac:dyDescent="0.2">
      <c r="A255" s="2"/>
      <c r="B255" s="2"/>
      <c r="C255" s="2"/>
      <c r="D255" s="2"/>
      <c r="E255" s="2"/>
    </row>
    <row r="256" spans="1:5" x14ac:dyDescent="0.2">
      <c r="A256" s="2"/>
      <c r="B256" s="2"/>
      <c r="C256" s="2"/>
      <c r="D256" s="2"/>
      <c r="E256" s="2"/>
    </row>
    <row r="257" spans="1:5" x14ac:dyDescent="0.2">
      <c r="A257" s="2"/>
      <c r="B257" s="2"/>
      <c r="C257" s="2"/>
      <c r="D257" s="2"/>
      <c r="E257" s="2"/>
    </row>
    <row r="258" spans="1:5" x14ac:dyDescent="0.2">
      <c r="A258" s="2"/>
      <c r="B258" s="2"/>
      <c r="C258" s="2"/>
      <c r="D258" s="2"/>
      <c r="E258" s="2"/>
    </row>
    <row r="259" spans="1:5" x14ac:dyDescent="0.2">
      <c r="A259" s="2"/>
      <c r="B259" s="2"/>
      <c r="C259" s="2"/>
      <c r="D259" s="2"/>
      <c r="E259" s="2"/>
    </row>
    <row r="260" spans="1:5" x14ac:dyDescent="0.2">
      <c r="A260" s="2"/>
      <c r="B260" s="2"/>
      <c r="C260" s="2"/>
      <c r="D260" s="2"/>
      <c r="E260" s="2"/>
    </row>
    <row r="261" spans="1:5" x14ac:dyDescent="0.2">
      <c r="A261" s="2"/>
      <c r="B261" s="2"/>
      <c r="C261" s="2"/>
      <c r="D261" s="2"/>
      <c r="E261" s="2"/>
    </row>
    <row r="262" spans="1:5" x14ac:dyDescent="0.2">
      <c r="A262" s="2"/>
      <c r="B262" s="2"/>
      <c r="C262" s="2"/>
      <c r="D262" s="2"/>
      <c r="E262" s="2"/>
    </row>
    <row r="263" spans="1:5" x14ac:dyDescent="0.2">
      <c r="A263" s="2"/>
      <c r="B263" s="2"/>
      <c r="C263" s="2"/>
      <c r="D263" s="2"/>
      <c r="E263" s="2"/>
    </row>
    <row r="264" spans="1:5" x14ac:dyDescent="0.2">
      <c r="A264" s="2"/>
      <c r="B264" s="2"/>
      <c r="C264" s="2"/>
      <c r="D264" s="2"/>
      <c r="E264" s="2"/>
    </row>
    <row r="265" spans="1:5" x14ac:dyDescent="0.2">
      <c r="A265" s="2"/>
      <c r="B265" s="2"/>
      <c r="C265" s="2"/>
      <c r="D265" s="2"/>
      <c r="E265" s="2"/>
    </row>
    <row r="266" spans="1:5" x14ac:dyDescent="0.2">
      <c r="A266" s="2"/>
      <c r="B266" s="2"/>
      <c r="C266" s="2"/>
      <c r="D266" s="2"/>
      <c r="E266" s="2"/>
    </row>
    <row r="267" spans="1:5" x14ac:dyDescent="0.2">
      <c r="A267" s="2"/>
      <c r="B267" s="2"/>
      <c r="C267" s="2"/>
      <c r="D267" s="2"/>
      <c r="E267" s="2"/>
    </row>
    <row r="268" spans="1:5" x14ac:dyDescent="0.2">
      <c r="A268" s="2"/>
      <c r="B268" s="2"/>
      <c r="C268" s="2"/>
      <c r="D268" s="2"/>
      <c r="E268" s="2"/>
    </row>
    <row r="269" spans="1:5" x14ac:dyDescent="0.2">
      <c r="A269" s="2"/>
      <c r="B269" s="2"/>
      <c r="C269" s="2"/>
      <c r="D269" s="2"/>
      <c r="E269" s="2"/>
    </row>
    <row r="270" spans="1:5" x14ac:dyDescent="0.2">
      <c r="A270" s="2"/>
      <c r="B270" s="2"/>
      <c r="C270" s="2"/>
      <c r="D270" s="2"/>
      <c r="E270" s="2"/>
    </row>
    <row r="271" spans="1:5" x14ac:dyDescent="0.2">
      <c r="A271" s="2"/>
      <c r="B271" s="2"/>
      <c r="C271" s="2"/>
      <c r="D271" s="2"/>
      <c r="E271" s="2"/>
    </row>
    <row r="272" spans="1:5" x14ac:dyDescent="0.2">
      <c r="A272" s="2"/>
      <c r="B272" s="2"/>
      <c r="C272" s="2"/>
      <c r="D272" s="2"/>
      <c r="E272" s="2"/>
    </row>
    <row r="273" spans="1:5" x14ac:dyDescent="0.2">
      <c r="A273" s="2"/>
      <c r="B273" s="2"/>
      <c r="C273" s="2"/>
      <c r="D273" s="2"/>
      <c r="E273" s="2"/>
    </row>
    <row r="274" spans="1:5" x14ac:dyDescent="0.2">
      <c r="A274" s="2"/>
      <c r="B274" s="2"/>
      <c r="C274" s="2"/>
      <c r="D274" s="2"/>
      <c r="E274" s="2"/>
    </row>
    <row r="275" spans="1:5" x14ac:dyDescent="0.2">
      <c r="A275" s="2"/>
      <c r="B275" s="2"/>
      <c r="C275" s="2"/>
      <c r="D275" s="2"/>
      <c r="E275" s="2"/>
    </row>
    <row r="276" spans="1:5" x14ac:dyDescent="0.2">
      <c r="A276" s="2"/>
      <c r="B276" s="2"/>
      <c r="C276" s="2"/>
      <c r="D276" s="2"/>
      <c r="E276" s="2"/>
    </row>
  </sheetData>
  <hyperlinks>
    <hyperlink ref="C2" r:id="rId1" xr:uid="{8BD085E6-E780-43BA-8ADF-72FE024CDD90}"/>
    <hyperlink ref="C3" r:id="rId2" xr:uid="{9B52E887-E4F4-45CB-B7E2-58BC67BA8245}"/>
    <hyperlink ref="C4" r:id="rId3" xr:uid="{15708A35-CA0F-42BC-B95C-6E4766FD55A3}"/>
    <hyperlink ref="C6" r:id="rId4" xr:uid="{6CEE0105-D651-41F4-9101-671B8C47612E}"/>
    <hyperlink ref="C7" r:id="rId5" xr:uid="{9DD7D1E3-ACA7-4535-8296-09141752CF64}"/>
    <hyperlink ref="C8" r:id="rId6" xr:uid="{EA0DC008-6491-4094-AB3C-FF8B5D504B0C}"/>
    <hyperlink ref="C9" r:id="rId7" display="https://www.fda.gov/drugs/resources-information-approved-drugs/fda-grants-accelerated-approval-repotrectinib-adult-and-pediatric-patients-ntrk-gene-fusion-positive" xr:uid="{BD0A34FD-993C-48AF-ADE6-C2019ADBC83C}"/>
    <hyperlink ref="C11" r:id="rId8" tooltip="FDA approves pembrolizumab with chemotherapy for primary advanced or recurrent endometrial carcinoma" display="https://www.fda.gov/drugs/resources-information-approved-drugs/fda-approves-pembrolizumab-chemotherapy-primary-advanced-or-recurrent-endometrial-carcinoma" xr:uid="{6388FC8C-DDBE-4A93-BEFC-9D26765E1CA6}"/>
  </hyperlinks>
  <pageMargins left="0.7" right="0.7" top="0.75" bottom="0.75" header="0.3" footer="0.3"/>
  <pageSetup orientation="portrait" r:id="rId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5203F4-00BA-4657-9D93-202DC9507881}">
  <dimension ref="A1:E22"/>
  <sheetViews>
    <sheetView workbookViewId="0">
      <pane ySplit="1" topLeftCell="A19" activePane="bottomLeft" state="frozen"/>
      <selection pane="bottomLeft" activeCell="A2" sqref="A2:E21"/>
    </sheetView>
  </sheetViews>
  <sheetFormatPr defaultColWidth="9.140625" defaultRowHeight="12.75" x14ac:dyDescent="0.2"/>
  <cols>
    <col min="1" max="1" width="22.7109375" style="13" customWidth="1"/>
    <col min="2" max="2" width="27.42578125" style="13" customWidth="1"/>
    <col min="3" max="3" width="20" style="4" customWidth="1"/>
    <col min="4" max="4" width="19.85546875" style="13" customWidth="1"/>
    <col min="5" max="5" width="18.7109375" style="13" customWidth="1"/>
    <col min="6" max="16384" width="9.140625" style="13"/>
  </cols>
  <sheetData>
    <row r="1" spans="1:5" s="35" customFormat="1" ht="39" thickBot="1" x14ac:dyDescent="0.25">
      <c r="A1" s="34" t="s">
        <v>2</v>
      </c>
      <c r="B1" s="34" t="s">
        <v>3</v>
      </c>
      <c r="C1" s="34" t="s">
        <v>4</v>
      </c>
      <c r="D1" s="34" t="s">
        <v>5</v>
      </c>
      <c r="E1" s="34" t="s">
        <v>6</v>
      </c>
    </row>
    <row r="2" spans="1:5" s="33" customFormat="1" ht="153" x14ac:dyDescent="0.2">
      <c r="A2" s="29" t="s">
        <v>7</v>
      </c>
      <c r="B2" s="29" t="s">
        <v>8</v>
      </c>
      <c r="C2" s="30" t="s">
        <v>9</v>
      </c>
      <c r="D2" s="31">
        <v>44945</v>
      </c>
      <c r="E2" s="32" t="s">
        <v>305</v>
      </c>
    </row>
    <row r="3" spans="1:5" ht="114.75" x14ac:dyDescent="0.2">
      <c r="A3" s="13" t="s">
        <v>11</v>
      </c>
      <c r="B3" s="4" t="s">
        <v>12</v>
      </c>
      <c r="C3" s="6" t="s">
        <v>13</v>
      </c>
      <c r="D3" s="25">
        <v>44952</v>
      </c>
      <c r="E3" s="11" t="s">
        <v>133</v>
      </c>
    </row>
    <row r="4" spans="1:5" ht="191.25" x14ac:dyDescent="0.2">
      <c r="A4" s="9" t="s">
        <v>14</v>
      </c>
      <c r="B4" s="9" t="s">
        <v>15</v>
      </c>
      <c r="C4" s="22" t="s">
        <v>16</v>
      </c>
      <c r="D4" s="20">
        <v>44960</v>
      </c>
      <c r="E4" s="11" t="s">
        <v>17</v>
      </c>
    </row>
    <row r="5" spans="1:5" ht="165.75" x14ac:dyDescent="0.2">
      <c r="A5" s="9" t="s">
        <v>18</v>
      </c>
      <c r="B5" s="9" t="s">
        <v>19</v>
      </c>
      <c r="C5" s="6" t="s">
        <v>20</v>
      </c>
      <c r="D5" s="20">
        <v>45001</v>
      </c>
      <c r="E5" s="11" t="s">
        <v>267</v>
      </c>
    </row>
    <row r="6" spans="1:5" ht="153" x14ac:dyDescent="0.2">
      <c r="A6" s="9" t="s">
        <v>21</v>
      </c>
      <c r="B6" s="9" t="s">
        <v>22</v>
      </c>
      <c r="C6" s="10" t="s">
        <v>23</v>
      </c>
      <c r="D6" s="20">
        <v>45092</v>
      </c>
      <c r="E6" s="11" t="s">
        <v>304</v>
      </c>
    </row>
    <row r="7" spans="1:5" ht="127.5" x14ac:dyDescent="0.2">
      <c r="A7" s="9" t="s">
        <v>24</v>
      </c>
      <c r="B7" s="4" t="s">
        <v>25</v>
      </c>
      <c r="C7" s="10" t="s">
        <v>26</v>
      </c>
      <c r="D7" s="25">
        <v>45097</v>
      </c>
      <c r="E7" s="11" t="s">
        <v>27</v>
      </c>
    </row>
    <row r="8" spans="1:5" ht="172.15" customHeight="1" x14ac:dyDescent="0.2">
      <c r="A8" s="9" t="s">
        <v>28</v>
      </c>
      <c r="B8" s="4" t="s">
        <v>29</v>
      </c>
      <c r="C8" s="10" t="s">
        <v>30</v>
      </c>
      <c r="D8" s="20">
        <v>45138</v>
      </c>
      <c r="E8" s="11" t="s">
        <v>43</v>
      </c>
    </row>
    <row r="9" spans="1:5" ht="150" customHeight="1" x14ac:dyDescent="0.2">
      <c r="A9" s="9" t="s">
        <v>31</v>
      </c>
      <c r="B9" s="9" t="s">
        <v>32</v>
      </c>
      <c r="C9" s="10" t="s">
        <v>33</v>
      </c>
      <c r="D9" s="20">
        <v>45147</v>
      </c>
      <c r="E9" s="11" t="s">
        <v>27</v>
      </c>
    </row>
    <row r="10" spans="1:5" ht="193.15" customHeight="1" x14ac:dyDescent="0.2">
      <c r="A10" s="9" t="s">
        <v>34</v>
      </c>
      <c r="B10" s="9" t="s">
        <v>35</v>
      </c>
      <c r="C10" s="22" t="s">
        <v>36</v>
      </c>
      <c r="D10" s="20">
        <v>45152</v>
      </c>
      <c r="E10" s="11" t="s">
        <v>331</v>
      </c>
    </row>
    <row r="11" spans="1:5" ht="165.75" x14ac:dyDescent="0.2">
      <c r="A11" s="13" t="s">
        <v>130</v>
      </c>
      <c r="B11" s="11" t="s">
        <v>37</v>
      </c>
      <c r="C11" s="6" t="s">
        <v>38</v>
      </c>
      <c r="D11" s="25">
        <v>44421</v>
      </c>
      <c r="E11" s="13" t="s">
        <v>70</v>
      </c>
    </row>
    <row r="12" spans="1:5" ht="108" customHeight="1" x14ac:dyDescent="0.2">
      <c r="A12" s="13" t="s">
        <v>44</v>
      </c>
      <c r="B12" s="5" t="s">
        <v>283</v>
      </c>
      <c r="C12" s="6" t="s">
        <v>39</v>
      </c>
      <c r="D12" s="25">
        <v>45212</v>
      </c>
      <c r="E12" s="11" t="s">
        <v>307</v>
      </c>
    </row>
    <row r="13" spans="1:5" ht="204" x14ac:dyDescent="0.2">
      <c r="A13" s="13" t="s">
        <v>269</v>
      </c>
      <c r="B13" s="5" t="s">
        <v>281</v>
      </c>
      <c r="C13" s="6" t="s">
        <v>251</v>
      </c>
      <c r="D13" s="20">
        <v>45226</v>
      </c>
      <c r="E13" s="21" t="s">
        <v>10</v>
      </c>
    </row>
    <row r="14" spans="1:5" ht="109.15" customHeight="1" x14ac:dyDescent="0.2">
      <c r="A14" s="9" t="s">
        <v>11</v>
      </c>
      <c r="B14" s="4" t="s">
        <v>286</v>
      </c>
      <c r="C14" s="6" t="s">
        <v>252</v>
      </c>
      <c r="D14" s="25">
        <v>45230</v>
      </c>
      <c r="E14" s="11" t="s">
        <v>307</v>
      </c>
    </row>
    <row r="15" spans="1:5" ht="175.9" customHeight="1" x14ac:dyDescent="0.2">
      <c r="A15" s="13" t="s">
        <v>268</v>
      </c>
      <c r="B15" s="4" t="s">
        <v>280</v>
      </c>
      <c r="C15" s="6" t="s">
        <v>253</v>
      </c>
      <c r="D15" s="25">
        <v>45238</v>
      </c>
      <c r="E15" s="21" t="s">
        <v>10</v>
      </c>
    </row>
    <row r="16" spans="1:5" ht="89.25" x14ac:dyDescent="0.2">
      <c r="A16" s="13" t="s">
        <v>271</v>
      </c>
      <c r="B16" s="4" t="s">
        <v>272</v>
      </c>
      <c r="C16" s="6" t="s">
        <v>255</v>
      </c>
      <c r="D16" s="25">
        <v>45245</v>
      </c>
      <c r="E16" s="21" t="s">
        <v>10</v>
      </c>
    </row>
    <row r="17" spans="1:5" ht="140.25" x14ac:dyDescent="0.2">
      <c r="A17" s="13" t="s">
        <v>11</v>
      </c>
      <c r="B17" s="4" t="s">
        <v>270</v>
      </c>
      <c r="C17" s="22" t="s">
        <v>263</v>
      </c>
      <c r="D17" s="25">
        <v>45246</v>
      </c>
      <c r="E17" s="11" t="s">
        <v>307</v>
      </c>
    </row>
    <row r="18" spans="1:5" ht="323.45" customHeight="1" x14ac:dyDescent="0.2">
      <c r="A18" s="4" t="s">
        <v>277</v>
      </c>
      <c r="B18" s="4" t="s">
        <v>289</v>
      </c>
      <c r="C18" s="6" t="s">
        <v>254</v>
      </c>
      <c r="D18" s="7">
        <v>45246</v>
      </c>
      <c r="E18" s="11" t="s">
        <v>324</v>
      </c>
    </row>
    <row r="19" spans="1:5" ht="114.75" x14ac:dyDescent="0.2">
      <c r="A19" s="4" t="s">
        <v>276</v>
      </c>
      <c r="B19" s="4" t="s">
        <v>287</v>
      </c>
      <c r="C19" s="6" t="s">
        <v>256</v>
      </c>
      <c r="D19" s="7">
        <v>45246</v>
      </c>
      <c r="E19" s="11" t="s">
        <v>315</v>
      </c>
    </row>
    <row r="20" spans="1:5" ht="140.25" x14ac:dyDescent="0.2">
      <c r="A20" s="4" t="s">
        <v>275</v>
      </c>
      <c r="B20" s="5" t="s">
        <v>288</v>
      </c>
      <c r="C20" s="6" t="s">
        <v>292</v>
      </c>
      <c r="D20" s="25">
        <v>45273</v>
      </c>
      <c r="E20" s="21" t="s">
        <v>10</v>
      </c>
    </row>
    <row r="21" spans="1:5" ht="165.75" x14ac:dyDescent="0.2">
      <c r="A21" s="11" t="s">
        <v>296</v>
      </c>
      <c r="B21" s="26" t="s">
        <v>261</v>
      </c>
      <c r="C21" s="6" t="s">
        <v>262</v>
      </c>
      <c r="D21" s="25">
        <v>45275</v>
      </c>
      <c r="E21" s="21" t="s">
        <v>10</v>
      </c>
    </row>
    <row r="22" spans="1:5" x14ac:dyDescent="0.2">
      <c r="A22" s="9"/>
      <c r="B22" s="5"/>
      <c r="C22" s="6"/>
      <c r="D22" s="25"/>
      <c r="E22" s="21"/>
    </row>
  </sheetData>
  <hyperlinks>
    <hyperlink ref="C2" r:id="rId1" xr:uid="{4263F14F-A0DC-463C-AE3E-122E62524A6D}"/>
    <hyperlink ref="C3" r:id="rId2" xr:uid="{1B7B6CC6-A060-4AE3-9D8A-FDAC458899FB}"/>
    <hyperlink ref="C4" r:id="rId3" xr:uid="{8B8A698C-EE27-4079-B39D-E0F64DC1CD01}"/>
    <hyperlink ref="C5" r:id="rId4" tooltip="FDA approves dabrafenib with trametinib for pediatric patients with low-grade glioma with a BRAF V600E mutation" display="https://www.fda.gov/drugs/resources-information-approved-drugs/fda-approves-dabrafenib-trametinib-pediatric-patients-low-grade-glioma-braf-v600e-mutation" xr:uid="{981986FB-0E4B-465A-A107-F8F753636555}"/>
    <hyperlink ref="C6" r:id="rId5" xr:uid="{EB949EB5-D367-4E10-83F4-DF4F5FB5FC34}"/>
    <hyperlink ref="C7" r:id="rId6" xr:uid="{C94C2778-4C60-496A-844E-EAC80FDA6BB8}"/>
    <hyperlink ref="C8" r:id="rId7" xr:uid="{FCDBA719-3760-486B-9D5B-4C37580A4AD3}"/>
    <hyperlink ref="C9" r:id="rId8" xr:uid="{C658A1EA-FC51-4235-B7A3-D4FF2A197C44}"/>
    <hyperlink ref="C10" r:id="rId9" xr:uid="{76DA32EE-A39D-47B2-B5AD-3F78607C8515}"/>
    <hyperlink ref="C11" r:id="rId10" xr:uid="{EADF7629-6666-4029-B93C-090041C6520D}"/>
    <hyperlink ref="C12" r:id="rId11" xr:uid="{A3784C9D-7245-40DE-A904-BD0555DEC274}"/>
    <hyperlink ref="C14" r:id="rId12" display="https://www.fda.gov/drugs/resources-information-approved-drugs/fda-approves-pembrolizumab-chemotherapy-biliary-tract-cancer" xr:uid="{23DD70F2-2284-4167-91E8-660369918FFF}"/>
    <hyperlink ref="C13" r:id="rId13" display="https://www.fda.gov/drugs/resources-information-approved-drugs/fda-approves-toripalimab-tpzi-nasopharyngeal-carcinoma" xr:uid="{30FDF536-F524-4C9F-AB1B-47715DAD2C79}"/>
    <hyperlink ref="C15" r:id="rId14" xr:uid="{4AB53C63-BD53-4460-A1DA-A0209A140488}"/>
    <hyperlink ref="C18" r:id="rId15" display="https://www.fda.gov/drugs/resources-information-approved-drugs/fda-approves-capivasertib-fulvestrant-breast-cancer" xr:uid="{D738D261-99AB-4975-A486-148F5F94DEF9}"/>
    <hyperlink ref="C16" r:id="rId16" xr:uid="{1AC7C14C-3542-4F6F-8B52-0A6BC7F6EA54}"/>
    <hyperlink ref="C19" r:id="rId17" xr:uid="{852F5D27-DB02-4EA4-83C3-EC98EEEC85CC}"/>
    <hyperlink ref="C21" r:id="rId18" xr:uid="{808CE3EA-BDDE-476C-A0D4-C703F95FD007}"/>
    <hyperlink ref="C17" r:id="rId19" xr:uid="{269AE3F9-3662-4D74-9CD4-68C02F672E8D}"/>
  </hyperlinks>
  <pageMargins left="0.7" right="0.7" top="0.75" bottom="0.75" header="0.3" footer="0.3"/>
  <pageSetup orientation="portrait" horizontalDpi="90" verticalDpi="90" r:id="rId2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055ACA-0DBE-4F80-B1D1-52D82B3E3B2C}">
  <dimension ref="A1:E18"/>
  <sheetViews>
    <sheetView workbookViewId="0">
      <pane ySplit="1" topLeftCell="A17" activePane="bottomLeft" state="frozen"/>
      <selection pane="bottomLeft" activeCell="A2" sqref="A2:E18"/>
    </sheetView>
  </sheetViews>
  <sheetFormatPr defaultColWidth="9.140625" defaultRowHeight="12.75" x14ac:dyDescent="0.2"/>
  <cols>
    <col min="1" max="1" width="24.140625" style="4" customWidth="1"/>
    <col min="2" max="4" width="23.5703125" style="4" customWidth="1"/>
    <col min="5" max="5" width="35.85546875" style="4" customWidth="1"/>
    <col min="6" max="16384" width="9.140625" style="4"/>
  </cols>
  <sheetData>
    <row r="1" spans="1:5" ht="25.5" x14ac:dyDescent="0.2">
      <c r="A1" s="27" t="s">
        <v>2</v>
      </c>
      <c r="B1" s="27" t="s">
        <v>3</v>
      </c>
      <c r="C1" s="27" t="s">
        <v>4</v>
      </c>
      <c r="D1" s="27" t="s">
        <v>5</v>
      </c>
      <c r="E1" s="27" t="s">
        <v>6</v>
      </c>
    </row>
    <row r="2" spans="1:5" ht="138.75" customHeight="1" x14ac:dyDescent="0.2">
      <c r="A2" s="9" t="s">
        <v>40</v>
      </c>
      <c r="B2" s="5" t="s">
        <v>41</v>
      </c>
      <c r="C2" s="10" t="s">
        <v>42</v>
      </c>
      <c r="D2" s="20">
        <v>44586</v>
      </c>
      <c r="E2" s="11" t="s">
        <v>43</v>
      </c>
    </row>
    <row r="3" spans="1:5" ht="127.5" x14ac:dyDescent="0.2">
      <c r="A3" s="4" t="s">
        <v>44</v>
      </c>
      <c r="B3" s="4" t="s">
        <v>45</v>
      </c>
      <c r="C3" s="6" t="s">
        <v>46</v>
      </c>
      <c r="D3" s="7">
        <v>44624</v>
      </c>
      <c r="E3" s="11" t="s">
        <v>47</v>
      </c>
    </row>
    <row r="4" spans="1:5" ht="255" x14ac:dyDescent="0.2">
      <c r="A4" s="4" t="s">
        <v>48</v>
      </c>
      <c r="B4" s="4" t="s">
        <v>49</v>
      </c>
      <c r="C4" s="6" t="s">
        <v>50</v>
      </c>
      <c r="D4" s="7">
        <v>44631</v>
      </c>
      <c r="E4" s="11" t="s">
        <v>62</v>
      </c>
    </row>
    <row r="5" spans="1:5" ht="204" x14ac:dyDescent="0.2">
      <c r="A5" s="4" t="s">
        <v>295</v>
      </c>
      <c r="B5" s="4" t="s">
        <v>51</v>
      </c>
      <c r="C5" s="6" t="s">
        <v>52</v>
      </c>
      <c r="D5" s="7">
        <v>44638</v>
      </c>
      <c r="E5" s="11" t="s">
        <v>314</v>
      </c>
    </row>
    <row r="6" spans="1:5" ht="229.5" x14ac:dyDescent="0.2">
      <c r="A6" s="4" t="s">
        <v>53</v>
      </c>
      <c r="B6" s="5" t="s">
        <v>54</v>
      </c>
      <c r="C6" s="6" t="s">
        <v>55</v>
      </c>
      <c r="D6" s="7">
        <v>44643</v>
      </c>
      <c r="E6" s="11" t="s">
        <v>312</v>
      </c>
    </row>
    <row r="7" spans="1:5" ht="140.25" x14ac:dyDescent="0.2">
      <c r="A7" s="4" t="s">
        <v>56</v>
      </c>
      <c r="B7" s="4" t="s">
        <v>57</v>
      </c>
      <c r="C7" s="6" t="s">
        <v>58</v>
      </c>
      <c r="D7" s="7">
        <v>44656</v>
      </c>
      <c r="E7" s="21" t="s">
        <v>10</v>
      </c>
    </row>
    <row r="8" spans="1:5" ht="216.75" x14ac:dyDescent="0.2">
      <c r="A8" s="9" t="s">
        <v>59</v>
      </c>
      <c r="B8" s="9" t="s">
        <v>60</v>
      </c>
      <c r="C8" s="22" t="s">
        <v>61</v>
      </c>
      <c r="D8" s="20">
        <v>44685</v>
      </c>
      <c r="E8" s="11" t="s">
        <v>62</v>
      </c>
    </row>
    <row r="9" spans="1:5" ht="242.25" x14ac:dyDescent="0.2">
      <c r="A9" s="4" t="s">
        <v>63</v>
      </c>
      <c r="B9" s="4" t="s">
        <v>64</v>
      </c>
      <c r="C9" s="6" t="s">
        <v>65</v>
      </c>
      <c r="D9" s="7">
        <v>44708</v>
      </c>
      <c r="E9" s="4" t="s">
        <v>66</v>
      </c>
    </row>
    <row r="10" spans="1:5" ht="216.75" x14ac:dyDescent="0.2">
      <c r="A10" s="9" t="s">
        <v>67</v>
      </c>
      <c r="B10" s="4" t="s">
        <v>68</v>
      </c>
      <c r="C10" s="6" t="s">
        <v>69</v>
      </c>
      <c r="D10" s="7">
        <v>44734</v>
      </c>
      <c r="E10" s="11" t="s">
        <v>313</v>
      </c>
    </row>
    <row r="11" spans="1:5" ht="204" x14ac:dyDescent="0.2">
      <c r="A11" s="9" t="s">
        <v>71</v>
      </c>
      <c r="B11" s="9" t="s">
        <v>72</v>
      </c>
      <c r="C11" s="22" t="s">
        <v>73</v>
      </c>
      <c r="D11" s="20">
        <v>44778</v>
      </c>
      <c r="E11" s="11" t="s">
        <v>62</v>
      </c>
    </row>
    <row r="12" spans="1:5" ht="127.5" x14ac:dyDescent="0.2">
      <c r="A12" s="9" t="s">
        <v>74</v>
      </c>
      <c r="B12" s="9" t="s">
        <v>75</v>
      </c>
      <c r="C12" s="22" t="s">
        <v>76</v>
      </c>
      <c r="D12" s="20">
        <v>44778</v>
      </c>
      <c r="E12" s="11" t="s">
        <v>77</v>
      </c>
    </row>
    <row r="13" spans="1:5" ht="178.5" x14ac:dyDescent="0.2">
      <c r="A13" s="9" t="s">
        <v>78</v>
      </c>
      <c r="B13" s="4" t="s">
        <v>79</v>
      </c>
      <c r="C13" s="6" t="s">
        <v>80</v>
      </c>
      <c r="D13" s="7">
        <v>44783</v>
      </c>
      <c r="E13" s="11" t="s">
        <v>298</v>
      </c>
    </row>
    <row r="14" spans="1:5" ht="242.25" x14ac:dyDescent="0.2">
      <c r="A14" s="9" t="s">
        <v>59</v>
      </c>
      <c r="B14" s="9" t="s">
        <v>81</v>
      </c>
      <c r="C14" s="22" t="s">
        <v>82</v>
      </c>
      <c r="D14" s="20">
        <v>44784</v>
      </c>
      <c r="E14" s="11" t="s">
        <v>317</v>
      </c>
    </row>
    <row r="15" spans="1:5" ht="131.25" customHeight="1" x14ac:dyDescent="0.2">
      <c r="A15" s="9" t="s">
        <v>83</v>
      </c>
      <c r="B15" s="9" t="s">
        <v>84</v>
      </c>
      <c r="C15" s="22" t="s">
        <v>85</v>
      </c>
      <c r="D15" s="20">
        <v>44806</v>
      </c>
      <c r="E15" s="11" t="s">
        <v>77</v>
      </c>
    </row>
    <row r="16" spans="1:5" ht="207" customHeight="1" x14ac:dyDescent="0.2">
      <c r="A16" s="42" t="s">
        <v>86</v>
      </c>
      <c r="B16" s="5" t="s">
        <v>87</v>
      </c>
      <c r="C16" s="6" t="s">
        <v>88</v>
      </c>
      <c r="D16" s="7">
        <v>44834</v>
      </c>
      <c r="E16" s="41" t="s">
        <v>10</v>
      </c>
    </row>
    <row r="17" spans="1:5" ht="216.75" x14ac:dyDescent="0.2">
      <c r="A17" s="9" t="s">
        <v>89</v>
      </c>
      <c r="B17" s="4" t="s">
        <v>297</v>
      </c>
      <c r="C17" s="6" t="s">
        <v>90</v>
      </c>
      <c r="D17" s="20">
        <v>44859</v>
      </c>
      <c r="E17" s="11" t="s">
        <v>306</v>
      </c>
    </row>
    <row r="18" spans="1:5" ht="242.25" x14ac:dyDescent="0.2">
      <c r="A18" s="9" t="s">
        <v>91</v>
      </c>
      <c r="B18" s="9" t="s">
        <v>92</v>
      </c>
      <c r="C18" s="22" t="s">
        <v>93</v>
      </c>
      <c r="D18" s="20">
        <v>44883</v>
      </c>
      <c r="E18" s="11" t="s">
        <v>308</v>
      </c>
    </row>
  </sheetData>
  <hyperlinks>
    <hyperlink ref="C2" r:id="rId1" xr:uid="{533F8CF3-DDAA-48F6-A366-2F67060F8FBD}"/>
    <hyperlink ref="C3" r:id="rId2" xr:uid="{B4D5D63B-CC13-4E34-B438-31951463F4F5}"/>
    <hyperlink ref="C4" r:id="rId3" xr:uid="{A235E1AF-DE42-446E-B23C-2849E22F6FB6}"/>
    <hyperlink ref="C5" r:id="rId4" xr:uid="{7CABB226-2A09-4C9C-909F-287910D37348}"/>
    <hyperlink ref="C6" r:id="rId5" xr:uid="{099C8380-52D9-4AB4-9A55-8A0B049D1271}"/>
    <hyperlink ref="C7" r:id="rId6" xr:uid="{273BB148-9D66-42E1-B956-05998F24D368}"/>
    <hyperlink ref="C8" r:id="rId7" xr:uid="{2188989B-599F-4596-9613-6D1149CE6469}"/>
    <hyperlink ref="C9" r:id="rId8" xr:uid="{F99B3758-7863-4DC5-9546-FB658485AB63}"/>
    <hyperlink ref="C11" r:id="rId9" xr:uid="{409AA287-89FE-4864-8938-425A1A45E377}"/>
    <hyperlink ref="C12" r:id="rId10" xr:uid="{A0BC97D2-27F6-4545-BF4A-B95BA5FE3CD1}"/>
    <hyperlink ref="C10" r:id="rId11" xr:uid="{CA43AD43-08EE-465F-B660-9A34396CEF62}"/>
    <hyperlink ref="C13" r:id="rId12" xr:uid="{0A8009F8-72FE-4BCD-B8B3-D48F7765ECE9}"/>
    <hyperlink ref="C15" r:id="rId13" xr:uid="{3758BB3F-856F-4E93-A38D-2AC62DD3D2B2}"/>
    <hyperlink ref="C16" r:id="rId14" xr:uid="{3F2A507A-9F05-4F0F-A602-37EE6511AC1C}"/>
    <hyperlink ref="C17" r:id="rId15" xr:uid="{CDF44C17-F7A2-402C-BE84-D8DDE839770A}"/>
    <hyperlink ref="C18" r:id="rId16" xr:uid="{FEB1ADFC-83F7-411E-8D75-A75954B606DF}"/>
    <hyperlink ref="C14" r:id="rId17" xr:uid="{1EE07D64-C57C-4209-A2B9-E1A4DBBFFA4F}"/>
  </hyperlinks>
  <pageMargins left="0.7" right="0.7" top="0.75" bottom="0.75" header="0.3" footer="0.3"/>
  <pageSetup orientation="portrait" horizontalDpi="1200" verticalDpi="1200" r:id="rId18"/>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F085BB-A1CE-414D-AF1C-905E1682B66A}">
  <dimension ref="A1:E91"/>
  <sheetViews>
    <sheetView zoomScale="80" zoomScaleNormal="80" workbookViewId="0">
      <pane ySplit="1" topLeftCell="A23" activePane="bottomLeft" state="frozen"/>
      <selection pane="bottomLeft" activeCell="A2" sqref="A2:E28"/>
    </sheetView>
  </sheetViews>
  <sheetFormatPr defaultColWidth="9.140625" defaultRowHeight="12.75" x14ac:dyDescent="0.2"/>
  <cols>
    <col min="1" max="1" width="25.42578125" style="14" customWidth="1"/>
    <col min="2" max="2" width="38.5703125" style="14" customWidth="1"/>
    <col min="3" max="3" width="29.85546875" style="14" customWidth="1"/>
    <col min="4" max="4" width="25.7109375" style="14" customWidth="1"/>
    <col min="5" max="5" width="21.42578125" style="14" customWidth="1"/>
    <col min="6" max="16384" width="9.140625" style="14"/>
  </cols>
  <sheetData>
    <row r="1" spans="1:5" ht="38.25" x14ac:dyDescent="0.2">
      <c r="A1" s="45" t="s">
        <v>2</v>
      </c>
      <c r="B1" s="45" t="s">
        <v>3</v>
      </c>
      <c r="C1" s="45" t="s">
        <v>4</v>
      </c>
      <c r="D1" s="45" t="s">
        <v>5</v>
      </c>
      <c r="E1" s="45" t="s">
        <v>6</v>
      </c>
    </row>
    <row r="2" spans="1:5" s="46" customFormat="1" ht="127.5" x14ac:dyDescent="0.2">
      <c r="A2" s="46" t="s">
        <v>96</v>
      </c>
      <c r="B2" s="17" t="s">
        <v>97</v>
      </c>
      <c r="C2" s="18" t="s">
        <v>98</v>
      </c>
      <c r="D2" s="47">
        <v>44545</v>
      </c>
      <c r="E2" s="48" t="s">
        <v>101</v>
      </c>
    </row>
    <row r="3" spans="1:5" s="46" customFormat="1" ht="63.75" x14ac:dyDescent="0.2">
      <c r="A3" s="46" t="s">
        <v>11</v>
      </c>
      <c r="B3" s="17" t="s">
        <v>102</v>
      </c>
      <c r="C3" s="18" t="s">
        <v>103</v>
      </c>
      <c r="D3" s="47">
        <v>44533</v>
      </c>
      <c r="E3" s="48" t="s">
        <v>104</v>
      </c>
    </row>
    <row r="4" spans="1:5" ht="89.25" x14ac:dyDescent="0.2">
      <c r="A4" s="14" t="s">
        <v>11</v>
      </c>
      <c r="B4" s="17" t="s">
        <v>105</v>
      </c>
      <c r="C4" s="18" t="s">
        <v>106</v>
      </c>
      <c r="D4" s="47">
        <v>44517</v>
      </c>
      <c r="E4" s="48" t="s">
        <v>107</v>
      </c>
    </row>
    <row r="5" spans="1:5" ht="102" x14ac:dyDescent="0.2">
      <c r="A5" s="48" t="s">
        <v>108</v>
      </c>
      <c r="B5" s="17" t="s">
        <v>109</v>
      </c>
      <c r="C5" s="18" t="s">
        <v>110</v>
      </c>
      <c r="D5" s="49">
        <v>44484</v>
      </c>
      <c r="E5" s="48" t="s">
        <v>111</v>
      </c>
    </row>
    <row r="6" spans="1:5" ht="89.25" x14ac:dyDescent="0.2">
      <c r="A6" s="48" t="s">
        <v>11</v>
      </c>
      <c r="B6" s="48" t="s">
        <v>112</v>
      </c>
      <c r="C6" s="18" t="s">
        <v>113</v>
      </c>
      <c r="D6" s="49">
        <v>44482</v>
      </c>
      <c r="E6" s="48" t="s">
        <v>114</v>
      </c>
    </row>
    <row r="7" spans="1:5" s="48" customFormat="1" ht="68.25" customHeight="1" x14ac:dyDescent="0.2">
      <c r="A7" s="48" t="s">
        <v>115</v>
      </c>
      <c r="B7" s="48" t="s">
        <v>116</v>
      </c>
      <c r="C7" s="18" t="s">
        <v>117</v>
      </c>
      <c r="D7" s="49">
        <v>44481</v>
      </c>
      <c r="E7" s="48" t="s">
        <v>118</v>
      </c>
    </row>
    <row r="8" spans="1:5" ht="76.5" x14ac:dyDescent="0.2">
      <c r="A8" s="17" t="s">
        <v>119</v>
      </c>
      <c r="B8" s="17" t="s">
        <v>120</v>
      </c>
      <c r="C8" s="18" t="s">
        <v>121</v>
      </c>
      <c r="D8" s="50">
        <v>44461</v>
      </c>
      <c r="E8" s="48" t="s">
        <v>122</v>
      </c>
    </row>
    <row r="9" spans="1:5" ht="127.5" x14ac:dyDescent="0.2">
      <c r="A9" s="17" t="s">
        <v>123</v>
      </c>
      <c r="B9" s="17" t="s">
        <v>124</v>
      </c>
      <c r="C9" s="18" t="s">
        <v>125</v>
      </c>
      <c r="D9" s="50">
        <v>44454</v>
      </c>
      <c r="E9" s="48" t="s">
        <v>316</v>
      </c>
    </row>
    <row r="10" spans="1:5" ht="102" x14ac:dyDescent="0.2">
      <c r="A10" s="48" t="s">
        <v>126</v>
      </c>
      <c r="B10" s="17" t="s">
        <v>127</v>
      </c>
      <c r="C10" s="51" t="s">
        <v>128</v>
      </c>
      <c r="D10" s="49">
        <v>44456</v>
      </c>
      <c r="E10" s="48" t="s">
        <v>129</v>
      </c>
    </row>
    <row r="11" spans="1:5" ht="114.75" x14ac:dyDescent="0.2">
      <c r="A11" s="17" t="s">
        <v>130</v>
      </c>
      <c r="B11" s="17" t="s">
        <v>37</v>
      </c>
      <c r="C11" s="18" t="s">
        <v>131</v>
      </c>
      <c r="D11" s="50">
        <v>44421</v>
      </c>
      <c r="E11" s="48" t="s">
        <v>284</v>
      </c>
    </row>
    <row r="12" spans="1:5" ht="89.25" x14ac:dyDescent="0.2">
      <c r="A12" s="14" t="s">
        <v>11</v>
      </c>
      <c r="B12" s="14" t="s">
        <v>99</v>
      </c>
      <c r="C12" s="18" t="s">
        <v>132</v>
      </c>
      <c r="D12" s="50">
        <v>44403</v>
      </c>
      <c r="E12" s="48" t="s">
        <v>133</v>
      </c>
    </row>
    <row r="13" spans="1:5" ht="127.5" x14ac:dyDescent="0.2">
      <c r="A13" s="17" t="s">
        <v>134</v>
      </c>
      <c r="B13" s="17" t="s">
        <v>135</v>
      </c>
      <c r="C13" s="18" t="s">
        <v>136</v>
      </c>
      <c r="D13" s="50">
        <v>44398</v>
      </c>
      <c r="E13" s="14" t="s">
        <v>137</v>
      </c>
    </row>
    <row r="14" spans="1:5" ht="89.25" x14ac:dyDescent="0.2">
      <c r="A14" s="17" t="s">
        <v>138</v>
      </c>
      <c r="B14" s="17" t="s">
        <v>100</v>
      </c>
      <c r="C14" s="18" t="s">
        <v>139</v>
      </c>
      <c r="D14" s="50">
        <v>44393</v>
      </c>
      <c r="E14" s="14" t="s">
        <v>43</v>
      </c>
    </row>
    <row r="15" spans="1:5" ht="165.75" x14ac:dyDescent="0.2">
      <c r="A15" s="17" t="s">
        <v>140</v>
      </c>
      <c r="B15" s="14" t="s">
        <v>141</v>
      </c>
      <c r="C15" s="18" t="s">
        <v>142</v>
      </c>
      <c r="D15" s="50">
        <v>44386</v>
      </c>
      <c r="E15" s="14" t="s">
        <v>137</v>
      </c>
    </row>
    <row r="16" spans="1:5" ht="127.5" x14ac:dyDescent="0.2">
      <c r="A16" s="17" t="s">
        <v>143</v>
      </c>
      <c r="B16" s="17" t="s">
        <v>144</v>
      </c>
      <c r="C16" s="18" t="s">
        <v>145</v>
      </c>
      <c r="D16" s="50">
        <v>44377</v>
      </c>
      <c r="E16" s="48" t="s">
        <v>308</v>
      </c>
    </row>
    <row r="17" spans="1:5" ht="102" x14ac:dyDescent="0.2">
      <c r="A17" s="17" t="s">
        <v>146</v>
      </c>
      <c r="B17" s="17" t="s">
        <v>147</v>
      </c>
      <c r="C17" s="18" t="s">
        <v>148</v>
      </c>
      <c r="D17" s="50">
        <v>44344</v>
      </c>
      <c r="E17" s="14" t="s">
        <v>47</v>
      </c>
    </row>
    <row r="18" spans="1:5" ht="114.75" x14ac:dyDescent="0.2">
      <c r="A18" s="17" t="s">
        <v>149</v>
      </c>
      <c r="B18" s="17" t="s">
        <v>150</v>
      </c>
      <c r="C18" s="18" t="s">
        <v>151</v>
      </c>
      <c r="D18" s="50">
        <v>44344</v>
      </c>
      <c r="E18" s="14" t="s">
        <v>152</v>
      </c>
    </row>
    <row r="19" spans="1:5" ht="89.25" x14ac:dyDescent="0.2">
      <c r="A19" s="17" t="s">
        <v>94</v>
      </c>
      <c r="B19" s="17" t="s">
        <v>95</v>
      </c>
      <c r="C19" s="18" t="s">
        <v>153</v>
      </c>
      <c r="D19" s="50">
        <v>44337</v>
      </c>
      <c r="E19" s="48" t="s">
        <v>47</v>
      </c>
    </row>
    <row r="20" spans="1:5" ht="89.25" x14ac:dyDescent="0.2">
      <c r="A20" s="17" t="s">
        <v>44</v>
      </c>
      <c r="B20" s="14" t="s">
        <v>154</v>
      </c>
      <c r="C20" s="18" t="s">
        <v>155</v>
      </c>
      <c r="D20" s="50">
        <v>44336</v>
      </c>
      <c r="E20" s="14" t="s">
        <v>156</v>
      </c>
    </row>
    <row r="21" spans="1:5" ht="114.75" x14ac:dyDescent="0.2">
      <c r="A21" s="17" t="s">
        <v>11</v>
      </c>
      <c r="B21" s="14" t="s">
        <v>157</v>
      </c>
      <c r="C21" s="18" t="s">
        <v>158</v>
      </c>
      <c r="D21" s="50">
        <v>44321</v>
      </c>
      <c r="E21" s="14" t="s">
        <v>118</v>
      </c>
    </row>
    <row r="22" spans="1:5" ht="89.25" x14ac:dyDescent="0.2">
      <c r="A22" s="17" t="s">
        <v>44</v>
      </c>
      <c r="B22" s="17" t="s">
        <v>159</v>
      </c>
      <c r="C22" s="18" t="s">
        <v>160</v>
      </c>
      <c r="D22" s="50">
        <v>44302</v>
      </c>
      <c r="E22" s="14" t="s">
        <v>161</v>
      </c>
    </row>
    <row r="23" spans="1:5" ht="102" x14ac:dyDescent="0.2">
      <c r="A23" s="17" t="s">
        <v>162</v>
      </c>
      <c r="B23" s="17" t="s">
        <v>163</v>
      </c>
      <c r="C23" s="18" t="s">
        <v>164</v>
      </c>
      <c r="D23" s="50">
        <v>44293</v>
      </c>
      <c r="E23" s="14" t="s">
        <v>165</v>
      </c>
    </row>
    <row r="24" spans="1:5" ht="127.5" x14ac:dyDescent="0.2">
      <c r="A24" s="17" t="s">
        <v>11</v>
      </c>
      <c r="B24" s="17" t="s">
        <v>166</v>
      </c>
      <c r="C24" s="18" t="s">
        <v>167</v>
      </c>
      <c r="D24" s="50">
        <v>44277</v>
      </c>
      <c r="E24" s="14" t="s">
        <v>137</v>
      </c>
    </row>
    <row r="25" spans="1:5" ht="76.5" x14ac:dyDescent="0.2">
      <c r="A25" s="17" t="s">
        <v>168</v>
      </c>
      <c r="B25" s="17" t="s">
        <v>169</v>
      </c>
      <c r="C25" s="18" t="s">
        <v>170</v>
      </c>
      <c r="D25" s="50">
        <v>44258</v>
      </c>
      <c r="E25" s="14" t="s">
        <v>111</v>
      </c>
    </row>
    <row r="26" spans="1:5" ht="76.5" x14ac:dyDescent="0.2">
      <c r="A26" s="17" t="s">
        <v>171</v>
      </c>
      <c r="B26" s="17" t="s">
        <v>172</v>
      </c>
      <c r="C26" s="18" t="s">
        <v>173</v>
      </c>
      <c r="D26" s="50">
        <v>44230</v>
      </c>
      <c r="E26" s="14" t="s">
        <v>165</v>
      </c>
    </row>
    <row r="27" spans="1:5" ht="76.5" x14ac:dyDescent="0.2">
      <c r="A27" s="17" t="s">
        <v>294</v>
      </c>
      <c r="B27" s="17" t="s">
        <v>174</v>
      </c>
      <c r="C27" s="18" t="s">
        <v>175</v>
      </c>
      <c r="D27" s="50">
        <v>44211</v>
      </c>
      <c r="E27" s="14" t="s">
        <v>176</v>
      </c>
    </row>
    <row r="28" spans="1:5" ht="89.25" x14ac:dyDescent="0.2">
      <c r="A28" s="14" t="s">
        <v>59</v>
      </c>
      <c r="B28" s="14" t="s">
        <v>177</v>
      </c>
      <c r="C28" s="22" t="s">
        <v>178</v>
      </c>
      <c r="D28" s="50">
        <v>44211</v>
      </c>
      <c r="E28" s="48" t="s">
        <v>179</v>
      </c>
    </row>
    <row r="29" spans="1:5" x14ac:dyDescent="0.2">
      <c r="B29" s="52"/>
      <c r="C29" s="18"/>
      <c r="D29" s="49"/>
      <c r="E29" s="50"/>
    </row>
    <row r="30" spans="1:5" x14ac:dyDescent="0.2">
      <c r="D30" s="50"/>
      <c r="E30" s="50"/>
    </row>
    <row r="31" spans="1:5" x14ac:dyDescent="0.2">
      <c r="D31" s="50"/>
      <c r="E31" s="50"/>
    </row>
    <row r="32" spans="1:5" x14ac:dyDescent="0.2">
      <c r="D32" s="49"/>
      <c r="E32" s="50"/>
    </row>
    <row r="33" spans="4:5" x14ac:dyDescent="0.2">
      <c r="D33" s="50"/>
      <c r="E33" s="50"/>
    </row>
    <row r="34" spans="4:5" x14ac:dyDescent="0.2">
      <c r="D34" s="50"/>
      <c r="E34" s="50"/>
    </row>
    <row r="35" spans="4:5" x14ac:dyDescent="0.2">
      <c r="D35" s="50"/>
      <c r="E35" s="50"/>
    </row>
    <row r="36" spans="4:5" x14ac:dyDescent="0.2">
      <c r="D36" s="50"/>
      <c r="E36" s="50"/>
    </row>
    <row r="37" spans="4:5" x14ac:dyDescent="0.2">
      <c r="D37" s="50"/>
      <c r="E37" s="50"/>
    </row>
    <row r="38" spans="4:5" x14ac:dyDescent="0.2">
      <c r="D38" s="50"/>
      <c r="E38" s="50"/>
    </row>
    <row r="39" spans="4:5" x14ac:dyDescent="0.2">
      <c r="D39" s="50"/>
      <c r="E39" s="50"/>
    </row>
    <row r="40" spans="4:5" x14ac:dyDescent="0.2">
      <c r="D40" s="50"/>
      <c r="E40" s="50"/>
    </row>
    <row r="41" spans="4:5" x14ac:dyDescent="0.2">
      <c r="D41" s="50"/>
      <c r="E41" s="50"/>
    </row>
    <row r="42" spans="4:5" x14ac:dyDescent="0.2">
      <c r="D42" s="50"/>
      <c r="E42" s="50"/>
    </row>
    <row r="43" spans="4:5" x14ac:dyDescent="0.2">
      <c r="D43" s="50"/>
      <c r="E43" s="50"/>
    </row>
    <row r="44" spans="4:5" x14ac:dyDescent="0.2">
      <c r="D44" s="50"/>
      <c r="E44" s="50"/>
    </row>
    <row r="45" spans="4:5" x14ac:dyDescent="0.2">
      <c r="D45" s="50"/>
      <c r="E45" s="50"/>
    </row>
    <row r="46" spans="4:5" x14ac:dyDescent="0.2">
      <c r="D46" s="50"/>
      <c r="E46" s="50"/>
    </row>
    <row r="47" spans="4:5" x14ac:dyDescent="0.2">
      <c r="D47" s="50"/>
      <c r="E47" s="50"/>
    </row>
    <row r="48" spans="4:5" x14ac:dyDescent="0.2">
      <c r="D48" s="50"/>
      <c r="E48" s="50"/>
    </row>
    <row r="49" spans="4:5" x14ac:dyDescent="0.2">
      <c r="D49" s="50"/>
      <c r="E49" s="50"/>
    </row>
    <row r="50" spans="4:5" x14ac:dyDescent="0.2">
      <c r="D50" s="50"/>
      <c r="E50" s="50"/>
    </row>
    <row r="51" spans="4:5" x14ac:dyDescent="0.2">
      <c r="D51" s="50"/>
      <c r="E51" s="50"/>
    </row>
    <row r="52" spans="4:5" x14ac:dyDescent="0.2">
      <c r="D52" s="50"/>
      <c r="E52" s="50"/>
    </row>
    <row r="53" spans="4:5" x14ac:dyDescent="0.2">
      <c r="D53" s="50"/>
      <c r="E53" s="50"/>
    </row>
    <row r="54" spans="4:5" x14ac:dyDescent="0.2">
      <c r="D54" s="50"/>
      <c r="E54" s="50"/>
    </row>
    <row r="55" spans="4:5" x14ac:dyDescent="0.2">
      <c r="D55" s="50"/>
      <c r="E55" s="50"/>
    </row>
    <row r="56" spans="4:5" x14ac:dyDescent="0.2">
      <c r="D56" s="50"/>
      <c r="E56" s="50"/>
    </row>
    <row r="57" spans="4:5" x14ac:dyDescent="0.2">
      <c r="D57" s="50"/>
      <c r="E57" s="50"/>
    </row>
    <row r="58" spans="4:5" x14ac:dyDescent="0.2">
      <c r="D58" s="50"/>
      <c r="E58" s="50"/>
    </row>
    <row r="59" spans="4:5" x14ac:dyDescent="0.2">
      <c r="D59" s="50"/>
      <c r="E59" s="50"/>
    </row>
    <row r="60" spans="4:5" x14ac:dyDescent="0.2">
      <c r="D60" s="50"/>
      <c r="E60" s="50"/>
    </row>
    <row r="61" spans="4:5" x14ac:dyDescent="0.2">
      <c r="D61" s="50"/>
      <c r="E61" s="50"/>
    </row>
    <row r="62" spans="4:5" x14ac:dyDescent="0.2">
      <c r="D62" s="50"/>
      <c r="E62" s="50"/>
    </row>
    <row r="63" spans="4:5" x14ac:dyDescent="0.2">
      <c r="D63" s="50"/>
      <c r="E63" s="50"/>
    </row>
    <row r="64" spans="4:5" x14ac:dyDescent="0.2">
      <c r="D64" s="50"/>
      <c r="E64" s="50"/>
    </row>
    <row r="65" spans="4:5" x14ac:dyDescent="0.2">
      <c r="D65" s="50"/>
      <c r="E65" s="50"/>
    </row>
    <row r="66" spans="4:5" x14ac:dyDescent="0.2">
      <c r="D66" s="50"/>
      <c r="E66" s="50"/>
    </row>
    <row r="67" spans="4:5" x14ac:dyDescent="0.2">
      <c r="D67" s="50"/>
      <c r="E67" s="50"/>
    </row>
    <row r="68" spans="4:5" x14ac:dyDescent="0.2">
      <c r="D68" s="50"/>
      <c r="E68" s="50"/>
    </row>
    <row r="69" spans="4:5" x14ac:dyDescent="0.2">
      <c r="D69" s="50"/>
      <c r="E69" s="50"/>
    </row>
    <row r="70" spans="4:5" x14ac:dyDescent="0.2">
      <c r="D70" s="50"/>
      <c r="E70" s="50"/>
    </row>
    <row r="71" spans="4:5" x14ac:dyDescent="0.2">
      <c r="D71" s="50"/>
      <c r="E71" s="49"/>
    </row>
    <row r="72" spans="4:5" x14ac:dyDescent="0.2">
      <c r="D72" s="50"/>
      <c r="E72" s="50"/>
    </row>
    <row r="73" spans="4:5" x14ac:dyDescent="0.2">
      <c r="D73" s="50"/>
      <c r="E73" s="50"/>
    </row>
    <row r="74" spans="4:5" x14ac:dyDescent="0.2">
      <c r="D74" s="49"/>
      <c r="E74" s="49"/>
    </row>
    <row r="75" spans="4:5" x14ac:dyDescent="0.2">
      <c r="D75" s="50"/>
      <c r="E75" s="50"/>
    </row>
    <row r="76" spans="4:5" x14ac:dyDescent="0.2">
      <c r="D76" s="49"/>
      <c r="E76" s="49"/>
    </row>
    <row r="77" spans="4:5" x14ac:dyDescent="0.2">
      <c r="D77" s="50"/>
      <c r="E77" s="50"/>
    </row>
    <row r="78" spans="4:5" x14ac:dyDescent="0.2">
      <c r="D78" s="50"/>
      <c r="E78" s="50"/>
    </row>
    <row r="79" spans="4:5" x14ac:dyDescent="0.2">
      <c r="D79" s="50"/>
      <c r="E79" s="50"/>
    </row>
    <row r="80" spans="4:5" x14ac:dyDescent="0.2">
      <c r="D80" s="49"/>
      <c r="E80" s="49"/>
    </row>
    <row r="81" spans="4:5" x14ac:dyDescent="0.2">
      <c r="D81" s="49"/>
      <c r="E81" s="49"/>
    </row>
    <row r="82" spans="4:5" x14ac:dyDescent="0.2">
      <c r="D82" s="50"/>
      <c r="E82" s="50"/>
    </row>
    <row r="83" spans="4:5" x14ac:dyDescent="0.2">
      <c r="D83" s="50"/>
      <c r="E83" s="50"/>
    </row>
    <row r="84" spans="4:5" x14ac:dyDescent="0.2">
      <c r="D84" s="50"/>
      <c r="E84" s="50"/>
    </row>
    <row r="85" spans="4:5" x14ac:dyDescent="0.2">
      <c r="D85" s="49"/>
      <c r="E85" s="50"/>
    </row>
    <row r="86" spans="4:5" x14ac:dyDescent="0.2">
      <c r="D86" s="50"/>
      <c r="E86" s="50"/>
    </row>
    <row r="87" spans="4:5" x14ac:dyDescent="0.2">
      <c r="D87" s="50"/>
      <c r="E87" s="50"/>
    </row>
    <row r="88" spans="4:5" x14ac:dyDescent="0.2">
      <c r="D88" s="50"/>
      <c r="E88" s="50"/>
    </row>
    <row r="89" spans="4:5" x14ac:dyDescent="0.2">
      <c r="D89" s="50"/>
      <c r="E89" s="50"/>
    </row>
    <row r="90" spans="4:5" x14ac:dyDescent="0.2">
      <c r="D90" s="50"/>
      <c r="E90" s="50"/>
    </row>
    <row r="91" spans="4:5" x14ac:dyDescent="0.2">
      <c r="D91" s="50"/>
      <c r="E91" s="50"/>
    </row>
  </sheetData>
  <autoFilter ref="A1:E1" xr:uid="{FBF085BB-A1CE-414D-AF1C-905E1682B66A}"/>
  <hyperlinks>
    <hyperlink ref="C6" r:id="rId1" tooltip="FDA approves pembrolizumab combination for the first-line treatment of cervical cancer " display="https://www.fda.gov/drugs/resources-information-approved-drugs/fda-approves-pembrolizumab-combination-first-line-treatment-cervical-cancer" xr:uid="{3FB9BE7D-FDC4-42EC-8274-F5814E0FAE4C}"/>
    <hyperlink ref="C8" r:id="rId2" tooltip="FDA approves ruxolitinib for chronic graft-versus-host disease" display="https://www.fda.gov/drugs/resources-information-approved-drugs/fda-approves-ruxolitinib-chronic-graft-versus-host-disease" xr:uid="{496AF591-6EFB-4A88-9FEB-4F712DE99AD4}"/>
    <hyperlink ref="C9" r:id="rId3" tooltip="FDA grants accelerated approval to mobocertinib for metastatic non-small cell lung cancer with EGFR exon 20 insertion mutations" display="https://www.fda.gov/drugs/resources-information-approved-drugs/fda-grants-accelerated-approval-mobocertinib-metastatic-non-small-cell-lung-cancer-egfr-exon-20" xr:uid="{C607632D-B083-4D6F-B1B3-BBB7229849FD}"/>
    <hyperlink ref="C11" r:id="rId4" tooltip="FDA approves belzutifan for cancers associated with von Hippel-Lindau disease" display="https://www.fda.gov/drugs/resources-information-approved-drugs/fda-approves-belzutifan-cancers-associated-von-hippel-lindau-disease" xr:uid="{5D13D7E7-4E0A-4468-B3A0-7F3C58D0CF72}"/>
    <hyperlink ref="C12" r:id="rId5" tooltip="FDA approves pembrolizumab for high-risk early-stage triple-negative breast cancer" display="https://www.fda.gov/drugs/resources-information-approved-drugs/fda-approves-pembrolizumab-high-risk-early-stage-triple-negative-breast-cancer" xr:uid="{10371323-7482-4445-844D-930CE6889BAC}"/>
    <hyperlink ref="C13" r:id="rId6" tooltip="FDA grants regular approval to pembrolizumab and lenvatinib for advanced endometrial carcinoma " display="https://www.fda.gov/drugs/resources-information-approved-drugs/fda-grants-regular-approval-pembrolizumab-and-lenvatinib-advanced-endometrial-carcinoma" xr:uid="{8476668D-A75F-4EDF-9B4C-B9EC1BBAAD53}"/>
    <hyperlink ref="C14" r:id="rId7" tooltip="FDA approves belumosudil for chronic graft-versus-host disease" display="https://www.fda.gov/drugs/resources-information-approved-drugs/fda-approves-belumosudil-chronic-graft-versus-host-disease" xr:uid="{75D6D529-7D9C-45F7-B889-3A1667975A67}"/>
    <hyperlink ref="C15" r:id="rId8" tooltip="FDA grants regular approval to enfortumab vedotin-ejfv for locally advanced or metastatic urothelial cancer" display="https://www.fda.gov/drugs/resources-information-approved-drugs/fda-grants-regular-approval-enfortumab-vedotin-ejfv-locally-advanced-or-metastatic-urothelial-cancer" xr:uid="{4502901B-5A38-4FCA-9299-42F4AA796201}"/>
    <hyperlink ref="C16" r:id="rId9" tooltip="FDA approves asparaginase erwinia chrysanthemi (recombinant) for leukemia and lymphoma" display="https://www.fda.gov/drugs/resources-information-approved-drugs/fda-approves-asparaginase-erwinia-chrysanthemi-recombinant-leukemia-and-lymphoma" xr:uid="{F989A7F4-7E30-4264-8C77-72ABBE15BBA2}"/>
    <hyperlink ref="C17" r:id="rId10" tooltip="FDA grants accelerated approval to sotorasib for KRAS G12C mutated NSCLC" display="https://www.fda.gov/drugs/resources-information-approved-drugs/fda-grants-accelerated-approval-sotorasib-kras-g12c-mutated-nsclc" xr:uid="{02E8EEE0-A0FA-4AB1-B97D-BF8E9D1A806B}"/>
    <hyperlink ref="C18" r:id="rId11" tooltip="FDA grants accelerated approval to infigratinib for metastatic cholangiocarcinoma" display="https://www.fda.gov/drugs/resources-information-approved-drugs/fda-grants-accelerated-approval-infigratinib-metastatic-cholangiocarcinoma" xr:uid="{52A3C574-AEE0-4749-BC65-3083C8C95E02}"/>
    <hyperlink ref="C19" r:id="rId12" tooltip="FDA grants accelerated approval to amivantamab-vmjw for metastatic non-small cell lung cancer" display="https://www.fda.gov/drugs/resources-information-approved-drugs/fda-grants-accelerated-approval-amivantamab-vmjw-metastatic-non-small-cell-lung-cancer" xr:uid="{77D48E40-9DD8-4AC9-905C-6B10BDF5B858}"/>
    <hyperlink ref="C20" r:id="rId13" tooltip="FDA approves nivolumab for resected esophageal or GEJ cancer" display="https://www.fda.gov/drugs/resources-information-approved-drugs/fda-approves-nivolumab-resected-esophageal-or-gej-cancer" xr:uid="{8E04EE07-110C-4FEB-A715-A3023EE97B1D}"/>
    <hyperlink ref="C22" r:id="rId14" tooltip="FDA approves nivolumab in combination with chemotherapy for metastatic gastric cancer and esophageal adenocarcinoma" display="https://www.fda.gov/drugs/resources-information-approved-drugs/fda-approves-nivolumab-combination-chemotherapy-metastatic-gastric-cancer-and-esophageal" xr:uid="{9CD5C29F-6144-4083-98C1-250751701A91}"/>
    <hyperlink ref="C23" r:id="rId15" tooltip="FDA grants regular approval to  sacituzumab govitecan for triple-negative breast cancer" display="https://www.fda.gov/drugs/resources-information-approved-drugs/fda-grants-regular-approval-sacituzumab-govitecan-triple-negative-breast-cancer" xr:uid="{1E64652D-D319-49BD-80D5-EB5799F7C4BE}"/>
    <hyperlink ref="C24" r:id="rId16" tooltip="FDA approves pembrolizumab for esophageal or GEJ carcinoma" display="https://www.fda.gov/drugs/resources-information-approved-drugs/fda-approves-pembrolizumab-esophageal-or-gej-carcinoma" xr:uid="{3A5676EA-EFDB-46CB-BA4A-3366EB4D6413}"/>
    <hyperlink ref="C25" r:id="rId17" tooltip="FDA approves lorlatinib for metastatic ALK-positive NSCLC" display="https://www.fda.gov/drugs/resources-information-approved-drugs/fda-approves-lorlatinib-metastatic-alk-positive-nsclc" xr:uid="{FCD4B12D-E3AD-42DA-9404-9FD5C0038272}"/>
    <hyperlink ref="C26" r:id="rId18" tooltip="FDA grants accelerated approval to tepotinib for metastatic non-small cell lung cancer" display="https://www.fda.gov/drugs/resources-information-approved-drugs/fda-grants-accelerated-approval-tepotinib-metastatic-non-small-cell-lung-cancer" xr:uid="{FE87C523-DC96-4B32-A8CA-1B26AFCB0470}"/>
    <hyperlink ref="C27" r:id="rId19" tooltip="FDA grants accelerated approval to Darzalex Faspro for newly diagnosed light chain amyloidosis" display="https://www.fda.gov/drugs/resources-information-approved-drugs/fda-grants-accelerated-approval-darzalex-faspro-newly-diagnosed-light-chain-amyloidosis" xr:uid="{A3AE8E4B-A7C9-4B6D-BC14-5FEC10C043FA}"/>
    <hyperlink ref="C5" r:id="rId20" tooltip="FDA approves atezolizumab as adjuvant treatment for non-small cell lung cancer " display="https://www.fda.gov/drugs/resources-information-approved-drugs/fda-approves-atezolizumab-adjuvant-treatment-non-small-cell-lung-cancer" xr:uid="{10AFAE23-8D47-433D-8A91-1677A380E3D3}"/>
    <hyperlink ref="C4" r:id="rId21" xr:uid="{C5CE07A8-C507-406D-917A-EC35C1A93BE8}"/>
    <hyperlink ref="C2" r:id="rId22" xr:uid="{2C0E1901-49B1-4420-BC62-3694AA5A0FDD}"/>
    <hyperlink ref="C7" r:id="rId23" xr:uid="{1F49E659-9BF1-4075-B95D-86D2B3E737CC}"/>
    <hyperlink ref="C21" r:id="rId24" xr:uid="{BCC64FF2-3353-484C-96CB-232D8F02814D}"/>
    <hyperlink ref="C28" r:id="rId25" xr:uid="{0486C638-657F-4C5A-BF5F-AF54FB542497}"/>
    <hyperlink ref="C3" r:id="rId26" xr:uid="{EB0F7EE7-4656-4A68-B6CB-D33D790E2618}"/>
    <hyperlink ref="C10" r:id="rId27" xr:uid="{80291063-B432-4C34-87AA-F5785E2A798F}"/>
  </hyperlinks>
  <pageMargins left="0.7" right="0.7" top="0.75" bottom="0.75" header="0.3" footer="0.3"/>
  <pageSetup orientation="portrait" horizontalDpi="1200" verticalDpi="1200" r:id="rId28"/>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7B1F63-43A8-4E7F-B54D-C50FB50264B3}">
  <dimension ref="A1:E23"/>
  <sheetViews>
    <sheetView zoomScaleNormal="100" workbookViewId="0">
      <pane ySplit="1" topLeftCell="A2" activePane="bottomLeft" state="frozen"/>
      <selection pane="bottomLeft" activeCell="E23" sqref="A2:E23"/>
    </sheetView>
  </sheetViews>
  <sheetFormatPr defaultColWidth="9.140625" defaultRowHeight="12.75" x14ac:dyDescent="0.2"/>
  <cols>
    <col min="1" max="1" width="25.28515625" style="14" customWidth="1"/>
    <col min="2" max="2" width="47" style="14" customWidth="1"/>
    <col min="3" max="3" width="35.42578125" style="14" customWidth="1"/>
    <col min="4" max="4" width="22.7109375" style="14" customWidth="1"/>
    <col min="5" max="5" width="31.5703125" style="14" customWidth="1"/>
    <col min="6" max="16384" width="9.140625" style="14"/>
  </cols>
  <sheetData>
    <row r="1" spans="1:5" ht="25.5" x14ac:dyDescent="0.2">
      <c r="A1" s="45" t="s">
        <v>2</v>
      </c>
      <c r="B1" s="45" t="s">
        <v>3</v>
      </c>
      <c r="C1" s="45" t="s">
        <v>4</v>
      </c>
      <c r="D1" s="45" t="s">
        <v>5</v>
      </c>
      <c r="E1" s="45" t="s">
        <v>6</v>
      </c>
    </row>
    <row r="2" spans="1:5" ht="89.25" x14ac:dyDescent="0.2">
      <c r="A2" s="17" t="s">
        <v>182</v>
      </c>
      <c r="B2" s="17" t="s">
        <v>181</v>
      </c>
      <c r="C2" s="18" t="s">
        <v>183</v>
      </c>
      <c r="D2" s="50">
        <v>44183</v>
      </c>
      <c r="E2" s="14" t="s">
        <v>111</v>
      </c>
    </row>
    <row r="3" spans="1:5" ht="102" x14ac:dyDescent="0.2">
      <c r="A3" s="17" t="s">
        <v>184</v>
      </c>
      <c r="B3" s="17" t="s">
        <v>185</v>
      </c>
      <c r="C3" s="18" t="s">
        <v>186</v>
      </c>
      <c r="D3" s="50">
        <v>44166</v>
      </c>
      <c r="E3" s="48" t="s">
        <v>187</v>
      </c>
    </row>
    <row r="4" spans="1:5" ht="89.25" x14ac:dyDescent="0.2">
      <c r="A4" s="17" t="s">
        <v>188</v>
      </c>
      <c r="B4" s="17" t="s">
        <v>189</v>
      </c>
      <c r="C4" s="18" t="s">
        <v>190</v>
      </c>
      <c r="D4" s="50">
        <v>44148</v>
      </c>
      <c r="E4" s="48" t="s">
        <v>319</v>
      </c>
    </row>
    <row r="5" spans="1:5" ht="38.25" x14ac:dyDescent="0.2">
      <c r="A5" s="17" t="s">
        <v>191</v>
      </c>
      <c r="B5" s="17" t="s">
        <v>192</v>
      </c>
      <c r="C5" s="18" t="s">
        <v>193</v>
      </c>
      <c r="D5" s="50">
        <v>44120</v>
      </c>
      <c r="E5" s="14" t="s">
        <v>176</v>
      </c>
    </row>
    <row r="6" spans="1:5" ht="76.5" x14ac:dyDescent="0.2">
      <c r="A6" s="17" t="s">
        <v>188</v>
      </c>
      <c r="B6" s="17" t="s">
        <v>194</v>
      </c>
      <c r="C6" s="18" t="s">
        <v>195</v>
      </c>
      <c r="D6" s="50">
        <v>44118</v>
      </c>
      <c r="E6" s="48" t="s">
        <v>137</v>
      </c>
    </row>
    <row r="7" spans="1:5" ht="63.75" x14ac:dyDescent="0.2">
      <c r="A7" s="17" t="s">
        <v>63</v>
      </c>
      <c r="B7" s="17" t="s">
        <v>196</v>
      </c>
      <c r="C7" s="18" t="s">
        <v>197</v>
      </c>
      <c r="D7" s="50">
        <v>44106</v>
      </c>
      <c r="E7" s="14" t="s">
        <v>176</v>
      </c>
    </row>
    <row r="8" spans="1:5" ht="63.75" x14ac:dyDescent="0.2">
      <c r="A8" s="17" t="s">
        <v>198</v>
      </c>
      <c r="B8" s="14" t="s">
        <v>199</v>
      </c>
      <c r="C8" s="18" t="s">
        <v>200</v>
      </c>
      <c r="D8" s="50">
        <v>44078</v>
      </c>
      <c r="E8" s="14" t="s">
        <v>137</v>
      </c>
    </row>
    <row r="9" spans="1:5" ht="89.25" x14ac:dyDescent="0.2">
      <c r="A9" s="17" t="s">
        <v>201</v>
      </c>
      <c r="B9" s="17" t="s">
        <v>202</v>
      </c>
      <c r="C9" s="18" t="s">
        <v>203</v>
      </c>
      <c r="D9" s="50">
        <v>44075</v>
      </c>
      <c r="E9" s="14" t="s">
        <v>137</v>
      </c>
    </row>
    <row r="10" spans="1:5" ht="102" x14ac:dyDescent="0.2">
      <c r="A10" s="17" t="s">
        <v>204</v>
      </c>
      <c r="B10" s="17" t="s">
        <v>205</v>
      </c>
      <c r="C10" s="18" t="s">
        <v>206</v>
      </c>
      <c r="D10" s="50">
        <v>44043</v>
      </c>
      <c r="E10" s="14" t="s">
        <v>207</v>
      </c>
    </row>
    <row r="11" spans="1:5" ht="63.75" x14ac:dyDescent="0.2">
      <c r="A11" s="17" t="s">
        <v>108</v>
      </c>
      <c r="B11" s="17" t="s">
        <v>208</v>
      </c>
      <c r="C11" s="18" t="s">
        <v>209</v>
      </c>
      <c r="D11" s="50">
        <v>44042</v>
      </c>
      <c r="E11" s="48" t="s">
        <v>210</v>
      </c>
    </row>
    <row r="12" spans="1:5" ht="165.75" x14ac:dyDescent="0.2">
      <c r="A12" s="53" t="s">
        <v>293</v>
      </c>
      <c r="B12" s="14" t="s">
        <v>211</v>
      </c>
      <c r="C12" s="18" t="s">
        <v>212</v>
      </c>
      <c r="D12" s="50">
        <v>44019</v>
      </c>
      <c r="E12" s="14" t="s">
        <v>137</v>
      </c>
    </row>
    <row r="13" spans="1:5" ht="63.75" x14ac:dyDescent="0.2">
      <c r="A13" s="17" t="s">
        <v>188</v>
      </c>
      <c r="B13" s="17" t="s">
        <v>213</v>
      </c>
      <c r="C13" s="18" t="s">
        <v>214</v>
      </c>
      <c r="D13" s="50">
        <v>44011</v>
      </c>
      <c r="E13" s="14" t="s">
        <v>207</v>
      </c>
    </row>
    <row r="14" spans="1:5" ht="114.75" x14ac:dyDescent="0.2">
      <c r="A14" s="17" t="s">
        <v>188</v>
      </c>
      <c r="B14" s="17" t="s">
        <v>215</v>
      </c>
      <c r="C14" s="18" t="s">
        <v>216</v>
      </c>
      <c r="D14" s="50">
        <v>43998</v>
      </c>
      <c r="E14" s="14" t="s">
        <v>187</v>
      </c>
    </row>
    <row r="15" spans="1:5" ht="63.75" x14ac:dyDescent="0.2">
      <c r="A15" s="17" t="s">
        <v>217</v>
      </c>
      <c r="B15" s="17" t="s">
        <v>218</v>
      </c>
      <c r="C15" s="18" t="s">
        <v>219</v>
      </c>
      <c r="D15" s="50">
        <v>43997</v>
      </c>
      <c r="E15" s="14" t="s">
        <v>107</v>
      </c>
    </row>
    <row r="16" spans="1:5" ht="76.5" x14ac:dyDescent="0.2">
      <c r="A16" s="14" t="s">
        <v>220</v>
      </c>
      <c r="B16" s="17" t="s">
        <v>221</v>
      </c>
      <c r="C16" s="18" t="s">
        <v>222</v>
      </c>
      <c r="D16" s="50">
        <v>43980</v>
      </c>
      <c r="E16" s="14" t="s">
        <v>107</v>
      </c>
    </row>
    <row r="17" spans="1:5" ht="114.75" x14ac:dyDescent="0.2">
      <c r="A17" s="17" t="s">
        <v>63</v>
      </c>
      <c r="B17" s="17" t="s">
        <v>223</v>
      </c>
      <c r="C17" s="18" t="s">
        <v>224</v>
      </c>
      <c r="D17" s="50">
        <v>43977</v>
      </c>
      <c r="E17" s="14" t="s">
        <v>107</v>
      </c>
    </row>
    <row r="18" spans="1:5" ht="63.75" x14ac:dyDescent="0.2">
      <c r="A18" s="17" t="s">
        <v>225</v>
      </c>
      <c r="B18" s="17" t="s">
        <v>226</v>
      </c>
      <c r="C18" s="18" t="s">
        <v>227</v>
      </c>
      <c r="D18" s="50">
        <v>43966</v>
      </c>
      <c r="E18" s="48" t="s">
        <v>107</v>
      </c>
    </row>
    <row r="19" spans="1:5" ht="153" x14ac:dyDescent="0.2">
      <c r="A19" s="17" t="s">
        <v>228</v>
      </c>
      <c r="B19" s="17" t="s">
        <v>229</v>
      </c>
      <c r="C19" s="18" t="s">
        <v>230</v>
      </c>
      <c r="D19" s="50">
        <v>43959</v>
      </c>
      <c r="E19" s="48" t="s">
        <v>207</v>
      </c>
    </row>
    <row r="20" spans="1:5" ht="76.5" x14ac:dyDescent="0.2">
      <c r="A20" s="17" t="s">
        <v>231</v>
      </c>
      <c r="B20" s="17" t="s">
        <v>232</v>
      </c>
      <c r="C20" s="18" t="s">
        <v>233</v>
      </c>
      <c r="D20" s="50">
        <v>43957</v>
      </c>
      <c r="E20" s="48" t="s">
        <v>234</v>
      </c>
    </row>
    <row r="21" spans="1:5" ht="63.75" x14ac:dyDescent="0.2">
      <c r="A21" s="17" t="s">
        <v>235</v>
      </c>
      <c r="B21" s="17" t="s">
        <v>236</v>
      </c>
      <c r="C21" s="18" t="s">
        <v>237</v>
      </c>
      <c r="D21" s="50">
        <v>43942</v>
      </c>
      <c r="E21" s="14" t="s">
        <v>156</v>
      </c>
    </row>
    <row r="22" spans="1:5" ht="89.25" x14ac:dyDescent="0.2">
      <c r="A22" s="17" t="s">
        <v>7</v>
      </c>
      <c r="B22" s="17" t="s">
        <v>238</v>
      </c>
      <c r="C22" s="18" t="s">
        <v>239</v>
      </c>
      <c r="D22" s="50">
        <v>43938</v>
      </c>
      <c r="E22" s="14" t="s">
        <v>240</v>
      </c>
    </row>
    <row r="23" spans="1:5" ht="63.75" x14ac:dyDescent="0.2">
      <c r="A23" s="17" t="s">
        <v>241</v>
      </c>
      <c r="B23" s="17" t="s">
        <v>242</v>
      </c>
      <c r="C23" s="18" t="s">
        <v>243</v>
      </c>
      <c r="D23" s="50">
        <v>43931</v>
      </c>
      <c r="E23" s="48" t="s">
        <v>107</v>
      </c>
    </row>
  </sheetData>
  <hyperlinks>
    <hyperlink ref="C2" r:id="rId1" tooltip="FDA approves osimertinib as adjuvant therapy for non-small cell lung cancer with EGFR mutations" display="https://www.fda.gov/drugs/resources-information-approved-drugs/fda-approves-osimertinib-adjuvant-therapy-non-small-cell-lung-cancer-egfr-mutations" xr:uid="{513335B4-E62E-4322-A5F8-F9F32B38CA69}"/>
    <hyperlink ref="C3" r:id="rId2" tooltip="FDA approves pralsetinib for RET-altered thyroid cancers" display="https://www.fda.gov/drugs/resources-information-approved-drugs/fda-approves-pralsetinib-ret-altered-thyroid-cancers" xr:uid="{1749E7B6-ABBE-4D1F-9895-4FD7A401001E}"/>
    <hyperlink ref="C5" r:id="rId3" tooltip="FDA grants regular approval to venetoclax in combination for untreated acute myeloid leukemia" display="https://www.fda.gov/drugs/resources-information-approved-drugs/fda-grants-regular-approval-venetoclax-combination-untreated-acute-myeloid-leukemia" xr:uid="{D78545F3-8962-4EEF-A4FC-17ACE8533D35}"/>
    <hyperlink ref="C6" r:id="rId4" tooltip="FDA extends approval of pembrolizumab for classical Hodgkin lymphoma" display="https://www.fda.gov/drugs/resources-information-approved-drugs/fda-extends-approval-pembrolizumab-classical-hodgkin-lymphoma" xr:uid="{7D1BDA4D-858F-4746-AB6B-71634580B9A3}"/>
    <hyperlink ref="C7" r:id="rId5" tooltip="FDA approves nivolumab and ipilimumab for unresectable malignant pleural mesothelioma" display="https://www.fda.gov/drugs/resources-information-approved-drugs/fda-approves-nivolumab-and-ipilimumab-unresectable-malignant-pleural-mesothelioma" xr:uid="{4EEC4984-5ABD-48A7-9316-3F258B01E33E}"/>
    <hyperlink ref="C8" r:id="rId6" tooltip="FDA approves pralsetinib for lung cancer with RET gene fusions" display="https://www.fda.gov/drugs/resources-information-approved-drugs/fda-approves-pralsetinib-lung-cancer-ret-gene-fusions" xr:uid="{DC496D7B-60F8-4D01-9BC9-DB3E82BC102B}"/>
    <hyperlink ref="C9" r:id="rId7" tooltip="FDA approves Onureg (azacitidine tablets) for acute myeloid leukemia" display="https://www.fda.gov/drugs/resources-information-approved-drugs/fda-approves-onureg-azacitidine-tablets-acute-myeloid-leukemia" xr:uid="{20C66D3B-E9DA-456B-9BCC-695AEDB89669}"/>
    <hyperlink ref="C10" r:id="rId8" tooltip="FDA grants accelerated approval to tafasitamab-cxix for diffuse large B-cell lymphoma" display="https://www.fda.gov/drugs/resources-information-approved-drugs/fda-grants-accelerated-approval-tafasitamab-cxix-diffuse-large-b-cell-lymphoma" xr:uid="{98F2F7FF-8CBF-498E-AA6F-CEBD7F16B54E}"/>
    <hyperlink ref="C11" r:id="rId9" tooltip="FDA approves atezolizumab for BRAF V600 unresectable or metastatic melanoma" display="https://www.fda.gov/drugs/resources-information-approved-drugs/fda-approves-atezolizumab-braf-v600-unresectable-or-metastatic-melanoma" xr:uid="{0A45B7EF-17A5-473F-8AB5-6498A8F2E8AD}"/>
    <hyperlink ref="C12" r:id="rId10" tooltip="FDA approves oral combination of decitabine and cedazuridine for myelodysplastic syndromes" display="https://www.fda.gov/drugs/resources-information-approved-drugs/fda-approves-oral-combination-decitabine-and-cedazuridine-myelodysplastic-syndromes" xr:uid="{EEE59545-CCB5-450F-845B-15360F080236}"/>
    <hyperlink ref="C13" r:id="rId11" tooltip="FDA approves pembrolizumab for first-line treatment of MSI-H/dMMR colorectal cancer" display="https://www.fda.gov/drugs/drug-approvals-and-databases/fda-approves-pembrolizumab-first-line-treatment-msi-hdmmr-colorectal-cancer" xr:uid="{5A795B68-B387-4079-82B7-DAF262229AB3}"/>
    <hyperlink ref="C14" r:id="rId12" tooltip="FDA approves pembrolizumab for adults and children with TMB-H solid tumors " display="https://www.fda.gov/drugs/drug-approvals-and-databases/fda-approves-pembrolizumab-adults-and-children-tmb-h-solid-tumors" xr:uid="{7BE09590-22B0-4DD1-8661-4C680F0CFA53}"/>
    <hyperlink ref="C15" r:id="rId13" tooltip="FDA grants accelerated approval to lurbinectedin for metastatic small cell lung cancer" display="https://www.fda.gov/drugs/drug-approvals-and-databases/fda-grants-accelerated-approval-lurbinectedin-metastatic-small-cell-lung-cancer" xr:uid="{AC7090E7-19FD-4C1C-B453-375A3613FB6A}"/>
    <hyperlink ref="C16" r:id="rId14" tooltip="FDA approves atezolizumab plus bevacizumab for unresectable hepatocellular carcinoma" display="https://www.fda.gov/drugs/resources-information-approved-drugs/fda-approves-atezolizumab-plus-bevacizumab-unresectable-hepatocellular-carcinoma" xr:uid="{5B726064-BF92-4784-A8CD-5689510149A9}"/>
    <hyperlink ref="C17" r:id="rId15" tooltip="FDA approves nivolumab plus ipilimumab and chemotherapy for first-line treatment of metastatic NSCLC " display="https://www.fda.gov/drugs/resources-information-approved-drugs/fda-approves-nivolumab-plus-ipilimumab-and-chemotherapy-first-line-treatment-metastatic-nsclc" xr:uid="{5027DB51-555F-422D-81D4-C4E65B8BB83A}"/>
    <hyperlink ref="C18" r:id="rId16" tooltip="FDA approves ripretinib for advanced gastrointestinal stromal tumor" display="https://www.fda.gov/drugs/resources-information-approved-drugs/fda-approves-ripretinib-advanced-gastrointestinal-stromal-tumor" xr:uid="{EE532DE8-E7B3-4614-8CBF-A47853766368}"/>
    <hyperlink ref="C19" r:id="rId17" tooltip="FDA approves selpercatinib for lung and thyroid cancers with RET gene mutations or fusions" display="https://www.fda.gov/drugs/resources-information-approved-drugs/fda-approves-selpercatinib-lung-and-thyroid-cancers-ret-gene-mutations-or-fusions" xr:uid="{502EA382-1E41-4295-9F5B-E7EF5609F063}"/>
    <hyperlink ref="C20" r:id="rId18" tooltip="FDA grants accelerated approval to capmatinib for metastatic non-small cell lung cancer" display="https://www.fda.gov/drugs/resources-information-approved-drugs/fda-grants-accelerated-approval-capmatinib-metastatic-non-small-cell-lung-cancer" xr:uid="{333C1C88-181F-4588-91F2-09E4DD92CAE8}"/>
    <hyperlink ref="C21" r:id="rId19" tooltip="FDA approves ibrutinib plus rituximab for chronic lymphocytic leukemia  " display="https://www.fda.gov/drugs/resources-information-approved-drugs/fda-approves-ibrutinib-plus-rituximab-chronic-lymphocytic-leukemia" xr:uid="{4705ABA9-307C-4224-B346-54F006EC27F8}"/>
    <hyperlink ref="C22" r:id="rId20" tooltip="FDA approves tucatinib for patients with HER2-positive metastatic breast cancer" display="https://www.fda.gov/drugs/resources-information-approved-drugs/fda-approves-tucatinib-patients-her2-positive-metastatic-breast-cancer" xr:uid="{C3DA9885-9B7D-461C-971E-FB08578F7D71}"/>
    <hyperlink ref="C23" r:id="rId21" tooltip="FDA approves selumetinib for neurofibromatosis type 1 with symptomatic, inoperable plexiform neurofibromas " display="https://www.fda.gov/drugs/resources-information-approved-drugs/fda-approves-selumetinib-neurofibromatosis-type-1-symptomatic-inoperable-plexiform-neurofibromas" xr:uid="{F101992D-A1E0-4214-9072-9ACCC5337A9A}"/>
    <hyperlink ref="C4" r:id="rId22" xr:uid="{EA1E4010-9928-4DB7-A99C-EC55224FBFA9}"/>
  </hyperlinks>
  <pageMargins left="0.7" right="0.7" top="0.75" bottom="0.75" header="0.3" footer="0.3"/>
  <pageSetup orientation="portrait" horizontalDpi="1200" verticalDpi="1200" r:id="rId2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338B29-81EA-4924-98BD-4C36B8C4FBCC}">
  <dimension ref="A1:E85"/>
  <sheetViews>
    <sheetView workbookViewId="0">
      <pane ySplit="1" topLeftCell="A2" activePane="bottomLeft" state="frozen"/>
      <selection pane="bottomLeft" activeCell="E4" sqref="A2:E4"/>
    </sheetView>
  </sheetViews>
  <sheetFormatPr defaultColWidth="9.140625" defaultRowHeight="12.75" x14ac:dyDescent="0.2"/>
  <cols>
    <col min="1" max="1" width="25.42578125" style="14" customWidth="1"/>
    <col min="2" max="2" width="38.5703125" style="14" customWidth="1"/>
    <col min="3" max="3" width="29.85546875" style="14" customWidth="1"/>
    <col min="4" max="4" width="25.7109375" style="14" customWidth="1"/>
    <col min="5" max="5" width="21.42578125" style="14" customWidth="1"/>
    <col min="6" max="16384" width="9.140625" style="14"/>
  </cols>
  <sheetData>
    <row r="1" spans="1:5" ht="38.25" x14ac:dyDescent="0.2">
      <c r="A1" s="45" t="s">
        <v>2</v>
      </c>
      <c r="B1" s="45" t="s">
        <v>3</v>
      </c>
      <c r="C1" s="45" t="s">
        <v>4</v>
      </c>
      <c r="D1" s="45" t="s">
        <v>5</v>
      </c>
      <c r="E1" s="45" t="s">
        <v>6</v>
      </c>
    </row>
    <row r="2" spans="1:5" ht="89.25" x14ac:dyDescent="0.2">
      <c r="A2" s="17" t="s">
        <v>71</v>
      </c>
      <c r="B2" s="17" t="s">
        <v>244</v>
      </c>
      <c r="C2" s="22" t="s">
        <v>245</v>
      </c>
      <c r="D2" s="50">
        <v>43819</v>
      </c>
      <c r="E2" s="48" t="s">
        <v>107</v>
      </c>
    </row>
    <row r="3" spans="1:5" ht="51" x14ac:dyDescent="0.2">
      <c r="A3" s="17" t="s">
        <v>246</v>
      </c>
      <c r="B3" s="17" t="s">
        <v>247</v>
      </c>
      <c r="C3" s="18" t="s">
        <v>248</v>
      </c>
      <c r="D3" s="50">
        <v>43790</v>
      </c>
      <c r="E3" s="14" t="s">
        <v>107</v>
      </c>
    </row>
    <row r="4" spans="1:5" ht="140.25" x14ac:dyDescent="0.2">
      <c r="A4" s="17" t="s">
        <v>134</v>
      </c>
      <c r="B4" s="17" t="s">
        <v>249</v>
      </c>
      <c r="C4" s="18" t="s">
        <v>250</v>
      </c>
      <c r="D4" s="50">
        <v>43725</v>
      </c>
      <c r="E4" s="14" t="s">
        <v>137</v>
      </c>
    </row>
    <row r="5" spans="1:5" x14ac:dyDescent="0.2">
      <c r="C5" s="54"/>
      <c r="D5" s="50"/>
      <c r="E5" s="50"/>
    </row>
    <row r="6" spans="1:5" x14ac:dyDescent="0.2">
      <c r="C6" s="54"/>
      <c r="D6" s="50"/>
      <c r="E6" s="50"/>
    </row>
    <row r="7" spans="1:5" x14ac:dyDescent="0.2">
      <c r="C7" s="54"/>
      <c r="D7" s="50"/>
      <c r="E7" s="50"/>
    </row>
    <row r="8" spans="1:5" x14ac:dyDescent="0.2">
      <c r="C8" s="54"/>
      <c r="D8" s="50"/>
      <c r="E8" s="50"/>
    </row>
    <row r="9" spans="1:5" x14ac:dyDescent="0.2">
      <c r="C9" s="54"/>
      <c r="D9" s="50"/>
      <c r="E9" s="50"/>
    </row>
    <row r="10" spans="1:5" x14ac:dyDescent="0.2">
      <c r="C10" s="54"/>
      <c r="D10" s="50"/>
      <c r="E10" s="50"/>
    </row>
    <row r="11" spans="1:5" x14ac:dyDescent="0.2">
      <c r="C11" s="54"/>
      <c r="D11" s="50"/>
      <c r="E11" s="50"/>
    </row>
    <row r="12" spans="1:5" x14ac:dyDescent="0.2">
      <c r="C12" s="55"/>
      <c r="D12" s="50"/>
      <c r="E12" s="50"/>
    </row>
    <row r="13" spans="1:5" x14ac:dyDescent="0.2">
      <c r="C13" s="55"/>
      <c r="D13" s="50"/>
      <c r="E13" s="50"/>
    </row>
    <row r="14" spans="1:5" x14ac:dyDescent="0.2">
      <c r="C14" s="55"/>
      <c r="D14" s="50"/>
      <c r="E14" s="50"/>
    </row>
    <row r="15" spans="1:5" x14ac:dyDescent="0.2">
      <c r="C15" s="17"/>
      <c r="D15" s="50"/>
      <c r="E15" s="50"/>
    </row>
    <row r="16" spans="1:5" x14ac:dyDescent="0.2">
      <c r="C16" s="55"/>
      <c r="D16" s="50"/>
      <c r="E16" s="50"/>
    </row>
    <row r="17" spans="3:5" x14ac:dyDescent="0.2">
      <c r="D17" s="50"/>
      <c r="E17" s="50"/>
    </row>
    <row r="18" spans="3:5" x14ac:dyDescent="0.2">
      <c r="D18" s="50"/>
      <c r="E18" s="50"/>
    </row>
    <row r="19" spans="3:5" x14ac:dyDescent="0.2">
      <c r="D19" s="50"/>
      <c r="E19" s="50"/>
    </row>
    <row r="20" spans="3:5" x14ac:dyDescent="0.2">
      <c r="C20" s="22"/>
      <c r="D20" s="50"/>
      <c r="E20" s="50"/>
    </row>
    <row r="21" spans="3:5" x14ac:dyDescent="0.2">
      <c r="C21" s="18"/>
      <c r="D21" s="50"/>
      <c r="E21" s="50"/>
    </row>
    <row r="22" spans="3:5" x14ac:dyDescent="0.2">
      <c r="C22" s="22"/>
      <c r="D22" s="50"/>
      <c r="E22" s="50"/>
    </row>
    <row r="23" spans="3:5" x14ac:dyDescent="0.2">
      <c r="D23" s="49"/>
      <c r="E23" s="50"/>
    </row>
    <row r="24" spans="3:5" x14ac:dyDescent="0.2">
      <c r="D24" s="50"/>
      <c r="E24" s="50"/>
    </row>
    <row r="25" spans="3:5" x14ac:dyDescent="0.2">
      <c r="D25" s="50"/>
      <c r="E25" s="50"/>
    </row>
    <row r="26" spans="3:5" x14ac:dyDescent="0.2">
      <c r="D26" s="49"/>
      <c r="E26" s="50"/>
    </row>
    <row r="27" spans="3:5" x14ac:dyDescent="0.2">
      <c r="D27" s="50"/>
      <c r="E27" s="50"/>
    </row>
    <row r="28" spans="3:5" x14ac:dyDescent="0.2">
      <c r="D28" s="50"/>
      <c r="E28" s="50"/>
    </row>
    <row r="29" spans="3:5" x14ac:dyDescent="0.2">
      <c r="D29" s="50"/>
      <c r="E29" s="50"/>
    </row>
    <row r="30" spans="3:5" x14ac:dyDescent="0.2">
      <c r="D30" s="50"/>
      <c r="E30" s="50"/>
    </row>
    <row r="31" spans="3:5" x14ac:dyDescent="0.2">
      <c r="D31" s="50"/>
      <c r="E31" s="50"/>
    </row>
    <row r="32" spans="3:5" x14ac:dyDescent="0.2">
      <c r="D32" s="50"/>
      <c r="E32" s="50"/>
    </row>
    <row r="33" spans="4:5" x14ac:dyDescent="0.2">
      <c r="D33" s="50"/>
      <c r="E33" s="50"/>
    </row>
    <row r="34" spans="4:5" x14ac:dyDescent="0.2">
      <c r="D34" s="50"/>
      <c r="E34" s="50"/>
    </row>
    <row r="35" spans="4:5" x14ac:dyDescent="0.2">
      <c r="D35" s="50"/>
      <c r="E35" s="50"/>
    </row>
    <row r="36" spans="4:5" x14ac:dyDescent="0.2">
      <c r="D36" s="50"/>
      <c r="E36" s="50"/>
    </row>
    <row r="37" spans="4:5" x14ac:dyDescent="0.2">
      <c r="D37" s="50"/>
      <c r="E37" s="50"/>
    </row>
    <row r="38" spans="4:5" x14ac:dyDescent="0.2">
      <c r="D38" s="50"/>
      <c r="E38" s="50"/>
    </row>
    <row r="39" spans="4:5" x14ac:dyDescent="0.2">
      <c r="D39" s="50"/>
      <c r="E39" s="50"/>
    </row>
    <row r="40" spans="4:5" x14ac:dyDescent="0.2">
      <c r="D40" s="50"/>
      <c r="E40" s="50"/>
    </row>
    <row r="41" spans="4:5" x14ac:dyDescent="0.2">
      <c r="D41" s="50"/>
      <c r="E41" s="50"/>
    </row>
    <row r="42" spans="4:5" x14ac:dyDescent="0.2">
      <c r="D42" s="50"/>
      <c r="E42" s="50"/>
    </row>
    <row r="43" spans="4:5" x14ac:dyDescent="0.2">
      <c r="D43" s="50"/>
      <c r="E43" s="50"/>
    </row>
    <row r="44" spans="4:5" x14ac:dyDescent="0.2">
      <c r="D44" s="50"/>
      <c r="E44" s="50"/>
    </row>
    <row r="45" spans="4:5" x14ac:dyDescent="0.2">
      <c r="D45" s="50"/>
      <c r="E45" s="50"/>
    </row>
    <row r="46" spans="4:5" x14ac:dyDescent="0.2">
      <c r="D46" s="50"/>
      <c r="E46" s="50"/>
    </row>
    <row r="47" spans="4:5" x14ac:dyDescent="0.2">
      <c r="D47" s="50"/>
      <c r="E47" s="50"/>
    </row>
    <row r="48" spans="4:5" x14ac:dyDescent="0.2">
      <c r="D48" s="50"/>
      <c r="E48" s="50"/>
    </row>
    <row r="49" spans="4:5" x14ac:dyDescent="0.2">
      <c r="D49" s="50"/>
      <c r="E49" s="50"/>
    </row>
    <row r="50" spans="4:5" x14ac:dyDescent="0.2">
      <c r="D50" s="50"/>
      <c r="E50" s="50"/>
    </row>
    <row r="51" spans="4:5" x14ac:dyDescent="0.2">
      <c r="D51" s="50"/>
      <c r="E51" s="50"/>
    </row>
    <row r="52" spans="4:5" x14ac:dyDescent="0.2">
      <c r="D52" s="50"/>
      <c r="E52" s="50"/>
    </row>
    <row r="53" spans="4:5" x14ac:dyDescent="0.2">
      <c r="D53" s="50"/>
      <c r="E53" s="50"/>
    </row>
    <row r="54" spans="4:5" x14ac:dyDescent="0.2">
      <c r="D54" s="50"/>
      <c r="E54" s="50"/>
    </row>
    <row r="55" spans="4:5" x14ac:dyDescent="0.2">
      <c r="D55" s="50"/>
      <c r="E55" s="50"/>
    </row>
    <row r="56" spans="4:5" x14ac:dyDescent="0.2">
      <c r="D56" s="50"/>
      <c r="E56" s="50"/>
    </row>
    <row r="57" spans="4:5" x14ac:dyDescent="0.2">
      <c r="D57" s="50"/>
      <c r="E57" s="50"/>
    </row>
    <row r="58" spans="4:5" x14ac:dyDescent="0.2">
      <c r="D58" s="50"/>
      <c r="E58" s="50"/>
    </row>
    <row r="59" spans="4:5" x14ac:dyDescent="0.2">
      <c r="D59" s="50"/>
      <c r="E59" s="50"/>
    </row>
    <row r="60" spans="4:5" x14ac:dyDescent="0.2">
      <c r="D60" s="50"/>
      <c r="E60" s="50"/>
    </row>
    <row r="61" spans="4:5" x14ac:dyDescent="0.2">
      <c r="D61" s="50"/>
      <c r="E61" s="50"/>
    </row>
    <row r="62" spans="4:5" x14ac:dyDescent="0.2">
      <c r="D62" s="50"/>
      <c r="E62" s="50"/>
    </row>
    <row r="63" spans="4:5" x14ac:dyDescent="0.2">
      <c r="D63" s="50"/>
      <c r="E63" s="50"/>
    </row>
    <row r="64" spans="4:5" x14ac:dyDescent="0.2">
      <c r="D64" s="50"/>
      <c r="E64" s="50"/>
    </row>
    <row r="65" spans="4:5" x14ac:dyDescent="0.2">
      <c r="D65" s="50"/>
      <c r="E65" s="49"/>
    </row>
    <row r="66" spans="4:5" x14ac:dyDescent="0.2">
      <c r="D66" s="50"/>
      <c r="E66" s="50"/>
    </row>
    <row r="67" spans="4:5" x14ac:dyDescent="0.2">
      <c r="D67" s="50"/>
      <c r="E67" s="50"/>
    </row>
    <row r="68" spans="4:5" x14ac:dyDescent="0.2">
      <c r="D68" s="49"/>
      <c r="E68" s="49"/>
    </row>
    <row r="69" spans="4:5" x14ac:dyDescent="0.2">
      <c r="D69" s="50"/>
      <c r="E69" s="50"/>
    </row>
    <row r="70" spans="4:5" x14ac:dyDescent="0.2">
      <c r="D70" s="49"/>
      <c r="E70" s="49"/>
    </row>
    <row r="71" spans="4:5" x14ac:dyDescent="0.2">
      <c r="D71" s="50"/>
      <c r="E71" s="50"/>
    </row>
    <row r="72" spans="4:5" x14ac:dyDescent="0.2">
      <c r="D72" s="50"/>
      <c r="E72" s="50"/>
    </row>
    <row r="73" spans="4:5" x14ac:dyDescent="0.2">
      <c r="D73" s="50"/>
      <c r="E73" s="50"/>
    </row>
    <row r="74" spans="4:5" x14ac:dyDescent="0.2">
      <c r="D74" s="49"/>
      <c r="E74" s="49"/>
    </row>
    <row r="75" spans="4:5" x14ac:dyDescent="0.2">
      <c r="D75" s="49"/>
      <c r="E75" s="49"/>
    </row>
    <row r="76" spans="4:5" x14ac:dyDescent="0.2">
      <c r="D76" s="50"/>
      <c r="E76" s="50"/>
    </row>
    <row r="77" spans="4:5" x14ac:dyDescent="0.2">
      <c r="D77" s="50"/>
      <c r="E77" s="50"/>
    </row>
    <row r="78" spans="4:5" x14ac:dyDescent="0.2">
      <c r="D78" s="50"/>
      <c r="E78" s="50"/>
    </row>
    <row r="79" spans="4:5" x14ac:dyDescent="0.2">
      <c r="D79" s="49"/>
      <c r="E79" s="50"/>
    </row>
    <row r="80" spans="4:5" x14ac:dyDescent="0.2">
      <c r="D80" s="50"/>
      <c r="E80" s="50"/>
    </row>
    <row r="81" spans="4:5" x14ac:dyDescent="0.2">
      <c r="D81" s="50"/>
      <c r="E81" s="50"/>
    </row>
    <row r="82" spans="4:5" x14ac:dyDescent="0.2">
      <c r="D82" s="50"/>
      <c r="E82" s="50"/>
    </row>
    <row r="83" spans="4:5" x14ac:dyDescent="0.2">
      <c r="D83" s="50"/>
      <c r="E83" s="50"/>
    </row>
    <row r="84" spans="4:5" x14ac:dyDescent="0.2">
      <c r="D84" s="50"/>
      <c r="E84" s="50"/>
    </row>
    <row r="85" spans="4:5" x14ac:dyDescent="0.2">
      <c r="D85" s="50"/>
      <c r="E85" s="50"/>
    </row>
  </sheetData>
  <hyperlinks>
    <hyperlink ref="C2" r:id="rId1" xr:uid="{153661D5-21EB-4D93-8D6D-D7E568979059}"/>
    <hyperlink ref="C3" r:id="rId2" display="https://wayback.archive-it.org/7993/20201222063727/https:/www.fda.gov/drugs/resources-information-approved-drugs/project-orbis-fda-approves-acalabrutinib-cll-and-sll" xr:uid="{91E8A594-BBC9-49F9-B528-68B2B35F8280}"/>
    <hyperlink ref="C4" r:id="rId3" display="https://wayback.archive-it.org/7993/20201218004136/https:/www.fda.gov/drugs/resources-information-approved-drugs/simultaneous-review-decisions-pembrolizumab-plus-lenvatinib-australia-canada-and-us" xr:uid="{876EE640-F973-4654-AC1A-7F318BF5BB91}"/>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4691D1-5EF6-40BA-9D6B-5FB8E74D1930}">
  <dimension ref="A1:E99"/>
  <sheetViews>
    <sheetView tabSelected="1" zoomScaleNormal="100" workbookViewId="0">
      <pane ySplit="1" topLeftCell="A96" activePane="bottomLeft" state="frozen"/>
      <selection pane="bottomLeft" activeCell="K97" sqref="K97"/>
    </sheetView>
  </sheetViews>
  <sheetFormatPr defaultColWidth="9.7109375" defaultRowHeight="12.75" x14ac:dyDescent="0.2"/>
  <cols>
    <col min="1" max="1" width="27.140625" style="4" customWidth="1"/>
    <col min="2" max="3" width="35.42578125" style="4" customWidth="1"/>
    <col min="4" max="4" width="11.7109375" style="4" customWidth="1"/>
    <col min="5" max="5" width="57.85546875" style="4" customWidth="1"/>
    <col min="6" max="16384" width="9.7109375" style="4"/>
  </cols>
  <sheetData>
    <row r="1" spans="1:5" s="3" customFormat="1" ht="48.75" customHeight="1" x14ac:dyDescent="0.2">
      <c r="A1" s="3" t="s">
        <v>2</v>
      </c>
      <c r="B1" s="3" t="s">
        <v>3</v>
      </c>
      <c r="C1" s="3" t="s">
        <v>4</v>
      </c>
      <c r="D1" s="3" t="s">
        <v>5</v>
      </c>
      <c r="E1" s="3" t="s">
        <v>6</v>
      </c>
    </row>
    <row r="2" spans="1:5" ht="93" customHeight="1" x14ac:dyDescent="0.2">
      <c r="A2" s="5" t="s">
        <v>134</v>
      </c>
      <c r="B2" s="5" t="s">
        <v>249</v>
      </c>
      <c r="C2" s="6" t="s">
        <v>250</v>
      </c>
      <c r="D2" s="7">
        <v>43725</v>
      </c>
      <c r="E2" s="4" t="s">
        <v>137</v>
      </c>
    </row>
    <row r="3" spans="1:5" s="9" customFormat="1" ht="63.75" x14ac:dyDescent="0.2">
      <c r="A3" s="5" t="s">
        <v>246</v>
      </c>
      <c r="B3" s="5" t="s">
        <v>247</v>
      </c>
      <c r="C3" s="6" t="s">
        <v>248</v>
      </c>
      <c r="D3" s="7">
        <v>43790</v>
      </c>
      <c r="E3" s="4" t="s">
        <v>107</v>
      </c>
    </row>
    <row r="4" spans="1:5" s="9" customFormat="1" ht="102" x14ac:dyDescent="0.2">
      <c r="A4" s="5" t="s">
        <v>71</v>
      </c>
      <c r="B4" s="5" t="s">
        <v>244</v>
      </c>
      <c r="C4" s="10" t="s">
        <v>245</v>
      </c>
      <c r="D4" s="7">
        <v>43819</v>
      </c>
      <c r="E4" s="11" t="s">
        <v>107</v>
      </c>
    </row>
    <row r="5" spans="1:5" s="12" customFormat="1" ht="48.75" customHeight="1" x14ac:dyDescent="0.2">
      <c r="A5" s="5" t="s">
        <v>241</v>
      </c>
      <c r="B5" s="5" t="s">
        <v>242</v>
      </c>
      <c r="C5" s="6" t="s">
        <v>243</v>
      </c>
      <c r="D5" s="7">
        <v>43931</v>
      </c>
      <c r="E5" s="11" t="s">
        <v>107</v>
      </c>
    </row>
    <row r="6" spans="1:5" s="11" customFormat="1" ht="80.25" customHeight="1" x14ac:dyDescent="0.2">
      <c r="A6" s="5" t="s">
        <v>7</v>
      </c>
      <c r="B6" s="5" t="s">
        <v>238</v>
      </c>
      <c r="C6" s="6" t="s">
        <v>239</v>
      </c>
      <c r="D6" s="7">
        <v>43938</v>
      </c>
      <c r="E6" s="4" t="s">
        <v>240</v>
      </c>
    </row>
    <row r="7" spans="1:5" s="11" customFormat="1" ht="68.25" customHeight="1" x14ac:dyDescent="0.2">
      <c r="A7" s="5" t="s">
        <v>235</v>
      </c>
      <c r="B7" s="5" t="s">
        <v>236</v>
      </c>
      <c r="C7" s="6" t="s">
        <v>237</v>
      </c>
      <c r="D7" s="7">
        <v>43942</v>
      </c>
      <c r="E7" s="4" t="s">
        <v>156</v>
      </c>
    </row>
    <row r="8" spans="1:5" s="11" customFormat="1" ht="68.25" customHeight="1" x14ac:dyDescent="0.2">
      <c r="A8" s="5" t="s">
        <v>231</v>
      </c>
      <c r="B8" s="5" t="s">
        <v>232</v>
      </c>
      <c r="C8" s="6" t="s">
        <v>233</v>
      </c>
      <c r="D8" s="7">
        <v>43957</v>
      </c>
      <c r="E8" s="11" t="s">
        <v>234</v>
      </c>
    </row>
    <row r="9" spans="1:5" ht="204" x14ac:dyDescent="0.2">
      <c r="A9" s="5" t="s">
        <v>228</v>
      </c>
      <c r="B9" s="5" t="s">
        <v>229</v>
      </c>
      <c r="C9" s="6" t="s">
        <v>230</v>
      </c>
      <c r="D9" s="7">
        <v>43959</v>
      </c>
      <c r="E9" s="11" t="s">
        <v>207</v>
      </c>
    </row>
    <row r="10" spans="1:5" ht="94.5" customHeight="1" x14ac:dyDescent="0.2">
      <c r="A10" s="5" t="s">
        <v>225</v>
      </c>
      <c r="B10" s="5" t="s">
        <v>226</v>
      </c>
      <c r="C10" s="6" t="s">
        <v>227</v>
      </c>
      <c r="D10" s="7">
        <v>43966</v>
      </c>
      <c r="E10" s="11" t="s">
        <v>107</v>
      </c>
    </row>
    <row r="11" spans="1:5" ht="140.25" x14ac:dyDescent="0.2">
      <c r="A11" s="5" t="s">
        <v>63</v>
      </c>
      <c r="B11" s="5" t="s">
        <v>223</v>
      </c>
      <c r="C11" s="6" t="s">
        <v>224</v>
      </c>
      <c r="D11" s="7">
        <v>43977</v>
      </c>
      <c r="E11" s="4" t="s">
        <v>107</v>
      </c>
    </row>
    <row r="12" spans="1:5" ht="89.25" x14ac:dyDescent="0.2">
      <c r="A12" s="4" t="s">
        <v>220</v>
      </c>
      <c r="B12" s="5" t="s">
        <v>221</v>
      </c>
      <c r="C12" s="6" t="s">
        <v>222</v>
      </c>
      <c r="D12" s="7">
        <v>43980</v>
      </c>
      <c r="E12" s="4" t="s">
        <v>107</v>
      </c>
    </row>
    <row r="13" spans="1:5" ht="76.5" x14ac:dyDescent="0.2">
      <c r="A13" s="5" t="s">
        <v>217</v>
      </c>
      <c r="B13" s="5" t="s">
        <v>218</v>
      </c>
      <c r="C13" s="6" t="s">
        <v>219</v>
      </c>
      <c r="D13" s="7">
        <v>43997</v>
      </c>
      <c r="E13" s="4" t="s">
        <v>107</v>
      </c>
    </row>
    <row r="14" spans="1:5" ht="153" x14ac:dyDescent="0.2">
      <c r="A14" s="5" t="s">
        <v>188</v>
      </c>
      <c r="B14" s="5" t="s">
        <v>215</v>
      </c>
      <c r="C14" s="6" t="s">
        <v>216</v>
      </c>
      <c r="D14" s="7">
        <v>43998</v>
      </c>
      <c r="E14" s="4" t="s">
        <v>187</v>
      </c>
    </row>
    <row r="15" spans="1:5" ht="89.25" x14ac:dyDescent="0.2">
      <c r="A15" s="5" t="s">
        <v>188</v>
      </c>
      <c r="B15" s="5" t="s">
        <v>213</v>
      </c>
      <c r="C15" s="6" t="s">
        <v>214</v>
      </c>
      <c r="D15" s="7">
        <v>44011</v>
      </c>
      <c r="E15" s="4" t="s">
        <v>207</v>
      </c>
    </row>
    <row r="16" spans="1:5" ht="204" x14ac:dyDescent="0.2">
      <c r="A16" s="44" t="s">
        <v>293</v>
      </c>
      <c r="B16" s="4" t="s">
        <v>211</v>
      </c>
      <c r="C16" s="6" t="s">
        <v>212</v>
      </c>
      <c r="D16" s="7">
        <v>44019</v>
      </c>
      <c r="E16" s="4" t="s">
        <v>137</v>
      </c>
    </row>
    <row r="17" spans="1:5" ht="76.5" x14ac:dyDescent="0.2">
      <c r="A17" s="5" t="s">
        <v>108</v>
      </c>
      <c r="B17" s="5" t="s">
        <v>208</v>
      </c>
      <c r="C17" s="6" t="s">
        <v>209</v>
      </c>
      <c r="D17" s="7">
        <v>44042</v>
      </c>
      <c r="E17" s="11" t="s">
        <v>210</v>
      </c>
    </row>
    <row r="18" spans="1:5" ht="140.25" x14ac:dyDescent="0.2">
      <c r="A18" s="5" t="s">
        <v>204</v>
      </c>
      <c r="B18" s="5" t="s">
        <v>205</v>
      </c>
      <c r="C18" s="6" t="s">
        <v>206</v>
      </c>
      <c r="D18" s="7">
        <v>44043</v>
      </c>
      <c r="E18" s="4" t="s">
        <v>207</v>
      </c>
    </row>
    <row r="19" spans="1:5" ht="127.5" x14ac:dyDescent="0.2">
      <c r="A19" s="5" t="s">
        <v>201</v>
      </c>
      <c r="B19" s="5" t="s">
        <v>202</v>
      </c>
      <c r="C19" s="6" t="s">
        <v>203</v>
      </c>
      <c r="D19" s="7">
        <v>44075</v>
      </c>
      <c r="E19" s="4" t="s">
        <v>137</v>
      </c>
    </row>
    <row r="20" spans="1:5" ht="89.25" x14ac:dyDescent="0.2">
      <c r="A20" s="5" t="s">
        <v>198</v>
      </c>
      <c r="B20" s="4" t="s">
        <v>199</v>
      </c>
      <c r="C20" s="6" t="s">
        <v>200</v>
      </c>
      <c r="D20" s="7">
        <v>44078</v>
      </c>
      <c r="E20" s="4" t="s">
        <v>137</v>
      </c>
    </row>
    <row r="21" spans="1:5" ht="89.25" x14ac:dyDescent="0.2">
      <c r="A21" s="5" t="s">
        <v>63</v>
      </c>
      <c r="B21" s="5" t="s">
        <v>196</v>
      </c>
      <c r="C21" s="6" t="s">
        <v>197</v>
      </c>
      <c r="D21" s="7">
        <v>44106</v>
      </c>
      <c r="E21" s="4" t="s">
        <v>176</v>
      </c>
    </row>
    <row r="22" spans="1:5" ht="114.75" x14ac:dyDescent="0.2">
      <c r="A22" s="5" t="s">
        <v>188</v>
      </c>
      <c r="B22" s="5" t="s">
        <v>194</v>
      </c>
      <c r="C22" s="6" t="s">
        <v>195</v>
      </c>
      <c r="D22" s="7">
        <v>44118</v>
      </c>
      <c r="E22" s="11" t="s">
        <v>137</v>
      </c>
    </row>
    <row r="23" spans="1:5" ht="51" x14ac:dyDescent="0.2">
      <c r="A23" s="5" t="s">
        <v>191</v>
      </c>
      <c r="B23" s="5" t="s">
        <v>192</v>
      </c>
      <c r="C23" s="6" t="s">
        <v>193</v>
      </c>
      <c r="D23" s="7">
        <v>44120</v>
      </c>
      <c r="E23" s="4" t="s">
        <v>176</v>
      </c>
    </row>
    <row r="24" spans="1:5" ht="114.75" x14ac:dyDescent="0.2">
      <c r="A24" s="5" t="s">
        <v>188</v>
      </c>
      <c r="B24" s="5" t="s">
        <v>189</v>
      </c>
      <c r="C24" s="6" t="s">
        <v>190</v>
      </c>
      <c r="D24" s="7">
        <v>44148</v>
      </c>
      <c r="E24" s="11" t="s">
        <v>319</v>
      </c>
    </row>
    <row r="25" spans="1:5" ht="140.25" x14ac:dyDescent="0.2">
      <c r="A25" s="5" t="s">
        <v>184</v>
      </c>
      <c r="B25" s="5" t="s">
        <v>185</v>
      </c>
      <c r="C25" s="6" t="s">
        <v>186</v>
      </c>
      <c r="D25" s="7">
        <v>44166</v>
      </c>
      <c r="E25" s="11" t="s">
        <v>187</v>
      </c>
    </row>
    <row r="26" spans="1:5" ht="114.75" x14ac:dyDescent="0.2">
      <c r="A26" s="5" t="s">
        <v>182</v>
      </c>
      <c r="B26" s="5" t="s">
        <v>181</v>
      </c>
      <c r="C26" s="6" t="s">
        <v>183</v>
      </c>
      <c r="D26" s="7">
        <v>44183</v>
      </c>
      <c r="E26" s="4" t="s">
        <v>111</v>
      </c>
    </row>
    <row r="27" spans="1:5" ht="89.25" x14ac:dyDescent="0.2">
      <c r="A27" s="5" t="s">
        <v>294</v>
      </c>
      <c r="B27" s="5" t="s">
        <v>174</v>
      </c>
      <c r="C27" s="6" t="s">
        <v>175</v>
      </c>
      <c r="D27" s="7">
        <v>44211</v>
      </c>
      <c r="E27" s="4" t="s">
        <v>176</v>
      </c>
    </row>
    <row r="28" spans="1:5" ht="102" x14ac:dyDescent="0.2">
      <c r="A28" s="4" t="s">
        <v>59</v>
      </c>
      <c r="B28" s="4" t="s">
        <v>177</v>
      </c>
      <c r="C28" s="10" t="s">
        <v>178</v>
      </c>
      <c r="D28" s="7">
        <v>44211</v>
      </c>
      <c r="E28" s="11" t="s">
        <v>179</v>
      </c>
    </row>
    <row r="29" spans="1:5" ht="89.25" x14ac:dyDescent="0.2">
      <c r="A29" s="5" t="s">
        <v>171</v>
      </c>
      <c r="B29" s="5" t="s">
        <v>172</v>
      </c>
      <c r="C29" s="6" t="s">
        <v>173</v>
      </c>
      <c r="D29" s="7">
        <v>44230</v>
      </c>
      <c r="E29" s="4" t="s">
        <v>165</v>
      </c>
    </row>
    <row r="30" spans="1:5" ht="89.25" x14ac:dyDescent="0.2">
      <c r="A30" s="5" t="s">
        <v>168</v>
      </c>
      <c r="B30" s="5" t="s">
        <v>169</v>
      </c>
      <c r="C30" s="6" t="s">
        <v>170</v>
      </c>
      <c r="D30" s="7">
        <v>44258</v>
      </c>
      <c r="E30" s="4" t="s">
        <v>111</v>
      </c>
    </row>
    <row r="31" spans="1:5" ht="153" x14ac:dyDescent="0.2">
      <c r="A31" s="5" t="s">
        <v>11</v>
      </c>
      <c r="B31" s="5" t="s">
        <v>166</v>
      </c>
      <c r="C31" s="6" t="s">
        <v>167</v>
      </c>
      <c r="D31" s="7">
        <v>44277</v>
      </c>
      <c r="E31" s="4" t="s">
        <v>137</v>
      </c>
    </row>
    <row r="32" spans="1:5" ht="102" x14ac:dyDescent="0.2">
      <c r="A32" s="5" t="s">
        <v>162</v>
      </c>
      <c r="B32" s="5" t="s">
        <v>163</v>
      </c>
      <c r="C32" s="6" t="s">
        <v>164</v>
      </c>
      <c r="D32" s="7">
        <v>44293</v>
      </c>
      <c r="E32" s="4" t="s">
        <v>165</v>
      </c>
    </row>
    <row r="33" spans="1:5" ht="102" x14ac:dyDescent="0.2">
      <c r="A33" s="5" t="s">
        <v>44</v>
      </c>
      <c r="B33" s="5" t="s">
        <v>159</v>
      </c>
      <c r="C33" s="6" t="s">
        <v>160</v>
      </c>
      <c r="D33" s="7">
        <v>44302</v>
      </c>
      <c r="E33" s="14" t="s">
        <v>161</v>
      </c>
    </row>
    <row r="34" spans="1:5" ht="114.75" x14ac:dyDescent="0.2">
      <c r="A34" s="5" t="s">
        <v>11</v>
      </c>
      <c r="B34" s="4" t="s">
        <v>157</v>
      </c>
      <c r="C34" s="6" t="s">
        <v>158</v>
      </c>
      <c r="D34" s="7">
        <v>44321</v>
      </c>
      <c r="E34" s="4" t="s">
        <v>118</v>
      </c>
    </row>
    <row r="35" spans="1:5" ht="89.25" x14ac:dyDescent="0.2">
      <c r="A35" s="5" t="s">
        <v>44</v>
      </c>
      <c r="B35" s="4" t="s">
        <v>154</v>
      </c>
      <c r="C35" s="6" t="s">
        <v>155</v>
      </c>
      <c r="D35" s="7">
        <v>44336</v>
      </c>
      <c r="E35" s="4" t="s">
        <v>156</v>
      </c>
    </row>
    <row r="36" spans="1:5" ht="102" x14ac:dyDescent="0.2">
      <c r="A36" s="5" t="s">
        <v>94</v>
      </c>
      <c r="B36" s="5" t="s">
        <v>95</v>
      </c>
      <c r="C36" s="6" t="s">
        <v>153</v>
      </c>
      <c r="D36" s="7">
        <v>44337</v>
      </c>
      <c r="E36" s="11" t="s">
        <v>47</v>
      </c>
    </row>
    <row r="37" spans="1:5" ht="114.75" x14ac:dyDescent="0.2">
      <c r="A37" s="5" t="s">
        <v>149</v>
      </c>
      <c r="B37" s="5" t="s">
        <v>150</v>
      </c>
      <c r="C37" s="6" t="s">
        <v>151</v>
      </c>
      <c r="D37" s="7">
        <v>44344</v>
      </c>
      <c r="E37" s="4" t="s">
        <v>152</v>
      </c>
    </row>
    <row r="38" spans="1:5" ht="114.75" x14ac:dyDescent="0.2">
      <c r="A38" s="5" t="s">
        <v>146</v>
      </c>
      <c r="B38" s="5" t="s">
        <v>147</v>
      </c>
      <c r="C38" s="6" t="s">
        <v>148</v>
      </c>
      <c r="D38" s="7">
        <v>44344</v>
      </c>
      <c r="E38" s="4" t="s">
        <v>47</v>
      </c>
    </row>
    <row r="39" spans="1:5" ht="140.25" x14ac:dyDescent="0.2">
      <c r="A39" s="5" t="s">
        <v>143</v>
      </c>
      <c r="B39" s="5" t="s">
        <v>144</v>
      </c>
      <c r="C39" s="6" t="s">
        <v>145</v>
      </c>
      <c r="D39" s="7">
        <v>44377</v>
      </c>
      <c r="E39" s="11" t="s">
        <v>308</v>
      </c>
    </row>
    <row r="40" spans="1:5" ht="90" customHeight="1" x14ac:dyDescent="0.2">
      <c r="A40" s="5" t="s">
        <v>140</v>
      </c>
      <c r="B40" s="4" t="s">
        <v>141</v>
      </c>
      <c r="C40" s="6" t="s">
        <v>142</v>
      </c>
      <c r="D40" s="7">
        <v>44386</v>
      </c>
      <c r="E40" s="4" t="s">
        <v>137</v>
      </c>
    </row>
    <row r="41" spans="1:5" ht="89.25" x14ac:dyDescent="0.2">
      <c r="A41" s="5" t="s">
        <v>138</v>
      </c>
      <c r="B41" s="5" t="s">
        <v>100</v>
      </c>
      <c r="C41" s="6" t="s">
        <v>139</v>
      </c>
      <c r="D41" s="7">
        <v>44393</v>
      </c>
      <c r="E41" s="4" t="s">
        <v>43</v>
      </c>
    </row>
    <row r="42" spans="1:5" ht="140.25" x14ac:dyDescent="0.2">
      <c r="A42" s="5" t="s">
        <v>134</v>
      </c>
      <c r="B42" s="5" t="s">
        <v>135</v>
      </c>
      <c r="C42" s="6" t="s">
        <v>136</v>
      </c>
      <c r="D42" s="7">
        <v>44398</v>
      </c>
      <c r="E42" s="4" t="s">
        <v>137</v>
      </c>
    </row>
    <row r="43" spans="1:5" ht="102" x14ac:dyDescent="0.2">
      <c r="A43" s="4" t="s">
        <v>11</v>
      </c>
      <c r="B43" s="4" t="s">
        <v>99</v>
      </c>
      <c r="C43" s="6" t="s">
        <v>132</v>
      </c>
      <c r="D43" s="7">
        <v>44403</v>
      </c>
      <c r="E43" s="11" t="s">
        <v>133</v>
      </c>
    </row>
    <row r="44" spans="1:5" ht="127.5" x14ac:dyDescent="0.2">
      <c r="A44" s="5" t="s">
        <v>130</v>
      </c>
      <c r="B44" s="5" t="s">
        <v>37</v>
      </c>
      <c r="C44" s="6" t="s">
        <v>131</v>
      </c>
      <c r="D44" s="7">
        <v>44421</v>
      </c>
      <c r="E44" s="11" t="s">
        <v>284</v>
      </c>
    </row>
    <row r="45" spans="1:5" ht="140.25" x14ac:dyDescent="0.2">
      <c r="A45" s="5" t="s">
        <v>123</v>
      </c>
      <c r="B45" s="5" t="s">
        <v>124</v>
      </c>
      <c r="C45" s="6" t="s">
        <v>125</v>
      </c>
      <c r="D45" s="7">
        <v>44454</v>
      </c>
      <c r="E45" s="11" t="s">
        <v>316</v>
      </c>
    </row>
    <row r="46" spans="1:5" ht="114.75" x14ac:dyDescent="0.2">
      <c r="A46" s="11" t="s">
        <v>126</v>
      </c>
      <c r="B46" s="5" t="s">
        <v>127</v>
      </c>
      <c r="C46" s="15" t="s">
        <v>128</v>
      </c>
      <c r="D46" s="43">
        <v>44456</v>
      </c>
      <c r="E46" s="11" t="s">
        <v>129</v>
      </c>
    </row>
    <row r="47" spans="1:5" ht="76.5" x14ac:dyDescent="0.2">
      <c r="A47" s="5" t="s">
        <v>119</v>
      </c>
      <c r="B47" s="5" t="s">
        <v>120</v>
      </c>
      <c r="C47" s="6" t="s">
        <v>121</v>
      </c>
      <c r="D47" s="7">
        <v>44461</v>
      </c>
      <c r="E47" s="11" t="s">
        <v>122</v>
      </c>
    </row>
    <row r="48" spans="1:5" ht="140.25" x14ac:dyDescent="0.2">
      <c r="A48" s="11" t="s">
        <v>115</v>
      </c>
      <c r="B48" s="11" t="s">
        <v>116</v>
      </c>
      <c r="C48" s="6" t="s">
        <v>117</v>
      </c>
      <c r="D48" s="16">
        <v>44481</v>
      </c>
      <c r="E48" s="11" t="s">
        <v>118</v>
      </c>
    </row>
    <row r="49" spans="1:5" ht="102" x14ac:dyDescent="0.2">
      <c r="A49" s="11" t="s">
        <v>11</v>
      </c>
      <c r="B49" s="11" t="s">
        <v>112</v>
      </c>
      <c r="C49" s="6" t="s">
        <v>113</v>
      </c>
      <c r="D49" s="16">
        <v>44482</v>
      </c>
      <c r="E49" s="11" t="s">
        <v>114</v>
      </c>
    </row>
    <row r="50" spans="1:5" ht="114.75" x14ac:dyDescent="0.2">
      <c r="A50" s="11" t="s">
        <v>108</v>
      </c>
      <c r="B50" s="5" t="s">
        <v>109</v>
      </c>
      <c r="C50" s="6" t="s">
        <v>110</v>
      </c>
      <c r="D50" s="16">
        <v>44484</v>
      </c>
      <c r="E50" s="11" t="s">
        <v>111</v>
      </c>
    </row>
    <row r="51" spans="1:5" ht="114.75" x14ac:dyDescent="0.2">
      <c r="A51" s="14" t="s">
        <v>11</v>
      </c>
      <c r="B51" s="17" t="s">
        <v>105</v>
      </c>
      <c r="C51" s="18" t="s">
        <v>106</v>
      </c>
      <c r="D51" s="19">
        <v>44517</v>
      </c>
      <c r="E51" s="11" t="s">
        <v>107</v>
      </c>
    </row>
    <row r="52" spans="1:5" ht="76.5" x14ac:dyDescent="0.2">
      <c r="A52" s="9" t="s">
        <v>11</v>
      </c>
      <c r="B52" s="5" t="s">
        <v>102</v>
      </c>
      <c r="C52" s="6" t="s">
        <v>103</v>
      </c>
      <c r="D52" s="20">
        <v>44533</v>
      </c>
      <c r="E52" s="11" t="s">
        <v>104</v>
      </c>
    </row>
    <row r="53" spans="1:5" ht="140.25" x14ac:dyDescent="0.2">
      <c r="A53" s="9" t="s">
        <v>96</v>
      </c>
      <c r="B53" s="5" t="s">
        <v>97</v>
      </c>
      <c r="C53" s="18" t="s">
        <v>98</v>
      </c>
      <c r="D53" s="20">
        <v>44545</v>
      </c>
      <c r="E53" s="11" t="s">
        <v>101</v>
      </c>
    </row>
    <row r="54" spans="1:5" ht="76.5" customHeight="1" x14ac:dyDescent="0.2">
      <c r="A54" s="9" t="s">
        <v>40</v>
      </c>
      <c r="B54" s="5" t="s">
        <v>41</v>
      </c>
      <c r="C54" s="10" t="s">
        <v>42</v>
      </c>
      <c r="D54" s="20">
        <v>44586</v>
      </c>
      <c r="E54" s="11" t="s">
        <v>43</v>
      </c>
    </row>
    <row r="55" spans="1:5" ht="76.5" customHeight="1" x14ac:dyDescent="0.2">
      <c r="A55" s="4" t="s">
        <v>44</v>
      </c>
      <c r="B55" s="4" t="s">
        <v>45</v>
      </c>
      <c r="C55" s="6" t="s">
        <v>46</v>
      </c>
      <c r="D55" s="7">
        <v>44624</v>
      </c>
      <c r="E55" s="11" t="s">
        <v>47</v>
      </c>
    </row>
    <row r="56" spans="1:5" ht="165.75" x14ac:dyDescent="0.2">
      <c r="A56" s="4" t="s">
        <v>48</v>
      </c>
      <c r="B56" s="4" t="s">
        <v>49</v>
      </c>
      <c r="C56" s="6" t="s">
        <v>50</v>
      </c>
      <c r="D56" s="7">
        <v>44631</v>
      </c>
      <c r="E56" s="11" t="s">
        <v>62</v>
      </c>
    </row>
    <row r="57" spans="1:5" ht="127.5" x14ac:dyDescent="0.2">
      <c r="A57" s="4" t="s">
        <v>295</v>
      </c>
      <c r="B57" s="4" t="s">
        <v>51</v>
      </c>
      <c r="C57" s="6" t="s">
        <v>52</v>
      </c>
      <c r="D57" s="7">
        <v>44638</v>
      </c>
      <c r="E57" s="11" t="s">
        <v>314</v>
      </c>
    </row>
    <row r="58" spans="1:5" ht="153" x14ac:dyDescent="0.2">
      <c r="A58" s="4" t="s">
        <v>53</v>
      </c>
      <c r="B58" s="5" t="s">
        <v>54</v>
      </c>
      <c r="C58" s="6" t="s">
        <v>55</v>
      </c>
      <c r="D58" s="7">
        <v>44643</v>
      </c>
      <c r="E58" s="11" t="s">
        <v>312</v>
      </c>
    </row>
    <row r="59" spans="1:5" ht="89.25" x14ac:dyDescent="0.2">
      <c r="A59" s="4" t="s">
        <v>56</v>
      </c>
      <c r="B59" s="4" t="s">
        <v>57</v>
      </c>
      <c r="C59" s="6" t="s">
        <v>58</v>
      </c>
      <c r="D59" s="7">
        <v>44656</v>
      </c>
      <c r="E59" s="21" t="s">
        <v>10</v>
      </c>
    </row>
    <row r="60" spans="1:5" ht="140.25" x14ac:dyDescent="0.2">
      <c r="A60" s="9" t="s">
        <v>59</v>
      </c>
      <c r="B60" s="9" t="s">
        <v>60</v>
      </c>
      <c r="C60" s="22" t="s">
        <v>61</v>
      </c>
      <c r="D60" s="20">
        <v>44685</v>
      </c>
      <c r="E60" s="11" t="s">
        <v>62</v>
      </c>
    </row>
    <row r="61" spans="1:5" ht="165.75" x14ac:dyDescent="0.2">
      <c r="A61" s="4" t="s">
        <v>63</v>
      </c>
      <c r="B61" s="4" t="s">
        <v>64</v>
      </c>
      <c r="C61" s="6" t="s">
        <v>65</v>
      </c>
      <c r="D61" s="7">
        <v>44708</v>
      </c>
      <c r="E61" s="4" t="s">
        <v>66</v>
      </c>
    </row>
    <row r="62" spans="1:5" ht="127.5" x14ac:dyDescent="0.2">
      <c r="A62" s="9" t="s">
        <v>67</v>
      </c>
      <c r="B62" s="4" t="s">
        <v>68</v>
      </c>
      <c r="C62" s="6" t="s">
        <v>69</v>
      </c>
      <c r="D62" s="7">
        <v>44734</v>
      </c>
      <c r="E62" s="11" t="s">
        <v>313</v>
      </c>
    </row>
    <row r="63" spans="1:5" ht="127.5" x14ac:dyDescent="0.2">
      <c r="A63" s="9" t="s">
        <v>71</v>
      </c>
      <c r="B63" s="9" t="s">
        <v>72</v>
      </c>
      <c r="C63" s="22" t="s">
        <v>73</v>
      </c>
      <c r="D63" s="20">
        <v>44778</v>
      </c>
      <c r="E63" s="11" t="s">
        <v>62</v>
      </c>
    </row>
    <row r="64" spans="1:5" ht="76.5" x14ac:dyDescent="0.2">
      <c r="A64" s="9" t="s">
        <v>74</v>
      </c>
      <c r="B64" s="9" t="s">
        <v>75</v>
      </c>
      <c r="C64" s="22" t="s">
        <v>76</v>
      </c>
      <c r="D64" s="20">
        <v>44778</v>
      </c>
      <c r="E64" s="11" t="s">
        <v>77</v>
      </c>
    </row>
    <row r="65" spans="1:5" s="9" customFormat="1" ht="114.75" x14ac:dyDescent="0.2">
      <c r="A65" s="9" t="s">
        <v>78</v>
      </c>
      <c r="B65" s="9" t="s">
        <v>79</v>
      </c>
      <c r="C65" s="10" t="s">
        <v>80</v>
      </c>
      <c r="D65" s="20">
        <v>44783</v>
      </c>
      <c r="E65" s="23" t="s">
        <v>298</v>
      </c>
    </row>
    <row r="66" spans="1:5" ht="140.25" x14ac:dyDescent="0.2">
      <c r="A66" s="9" t="s">
        <v>59</v>
      </c>
      <c r="B66" s="9" t="s">
        <v>81</v>
      </c>
      <c r="C66" s="22" t="s">
        <v>82</v>
      </c>
      <c r="D66" s="20">
        <v>44784</v>
      </c>
      <c r="E66" s="11" t="s">
        <v>317</v>
      </c>
    </row>
    <row r="67" spans="1:5" ht="76.5" x14ac:dyDescent="0.2">
      <c r="A67" s="9" t="s">
        <v>83</v>
      </c>
      <c r="B67" s="9" t="s">
        <v>84</v>
      </c>
      <c r="C67" s="22" t="s">
        <v>85</v>
      </c>
      <c r="D67" s="20">
        <v>44806</v>
      </c>
      <c r="E67" s="11" t="s">
        <v>77</v>
      </c>
    </row>
    <row r="68" spans="1:5" ht="114.75" x14ac:dyDescent="0.2">
      <c r="A68" s="42" t="s">
        <v>86</v>
      </c>
      <c r="B68" s="5" t="s">
        <v>87</v>
      </c>
      <c r="C68" s="6" t="s">
        <v>88</v>
      </c>
      <c r="D68" s="7">
        <v>44834</v>
      </c>
      <c r="E68" s="41" t="s">
        <v>10</v>
      </c>
    </row>
    <row r="69" spans="1:5" ht="140.25" x14ac:dyDescent="0.2">
      <c r="A69" s="9" t="s">
        <v>89</v>
      </c>
      <c r="B69" s="4" t="s">
        <v>297</v>
      </c>
      <c r="C69" s="6" t="s">
        <v>90</v>
      </c>
      <c r="D69" s="20">
        <v>44859</v>
      </c>
      <c r="E69" s="11" t="s">
        <v>66</v>
      </c>
    </row>
    <row r="70" spans="1:5" ht="153" x14ac:dyDescent="0.2">
      <c r="A70" s="9" t="s">
        <v>91</v>
      </c>
      <c r="B70" s="9" t="s">
        <v>92</v>
      </c>
      <c r="C70" s="22" t="s">
        <v>93</v>
      </c>
      <c r="D70" s="20">
        <v>44883</v>
      </c>
      <c r="E70" s="11" t="s">
        <v>308</v>
      </c>
    </row>
    <row r="71" spans="1:5" ht="39.75" customHeight="1" x14ac:dyDescent="0.2">
      <c r="A71" s="9" t="s">
        <v>7</v>
      </c>
      <c r="B71" s="9" t="s">
        <v>8</v>
      </c>
      <c r="C71" s="22" t="s">
        <v>9</v>
      </c>
      <c r="D71" s="20">
        <v>44945</v>
      </c>
      <c r="E71" s="11" t="s">
        <v>302</v>
      </c>
    </row>
    <row r="72" spans="1:5" ht="76.5" x14ac:dyDescent="0.2">
      <c r="A72" s="4" t="s">
        <v>11</v>
      </c>
      <c r="B72" s="4" t="s">
        <v>12</v>
      </c>
      <c r="C72" s="6" t="s">
        <v>13</v>
      </c>
      <c r="D72" s="7">
        <v>44952</v>
      </c>
      <c r="E72" s="11" t="s">
        <v>133</v>
      </c>
    </row>
    <row r="73" spans="1:5" ht="140.25" x14ac:dyDescent="0.2">
      <c r="A73" s="9" t="s">
        <v>14</v>
      </c>
      <c r="B73" s="9" t="s">
        <v>15</v>
      </c>
      <c r="C73" s="22" t="s">
        <v>16</v>
      </c>
      <c r="D73" s="20">
        <v>44960</v>
      </c>
      <c r="E73" s="11" t="s">
        <v>17</v>
      </c>
    </row>
    <row r="74" spans="1:5" ht="114.75" x14ac:dyDescent="0.2">
      <c r="A74" s="9" t="s">
        <v>18</v>
      </c>
      <c r="B74" s="9" t="s">
        <v>19</v>
      </c>
      <c r="C74" s="6" t="s">
        <v>20</v>
      </c>
      <c r="D74" s="20">
        <v>45001</v>
      </c>
      <c r="E74" s="11" t="s">
        <v>129</v>
      </c>
    </row>
    <row r="75" spans="1:5" ht="102" x14ac:dyDescent="0.2">
      <c r="A75" s="9" t="s">
        <v>21</v>
      </c>
      <c r="B75" s="9" t="s">
        <v>22</v>
      </c>
      <c r="C75" s="10" t="s">
        <v>23</v>
      </c>
      <c r="D75" s="20">
        <v>45092</v>
      </c>
      <c r="E75" s="11" t="s">
        <v>303</v>
      </c>
    </row>
    <row r="76" spans="1:5" ht="102" x14ac:dyDescent="0.2">
      <c r="A76" s="9" t="s">
        <v>24</v>
      </c>
      <c r="B76" s="4" t="s">
        <v>25</v>
      </c>
      <c r="C76" s="10" t="s">
        <v>26</v>
      </c>
      <c r="D76" s="7">
        <v>45097</v>
      </c>
      <c r="E76" s="11" t="s">
        <v>27</v>
      </c>
    </row>
    <row r="77" spans="1:5" ht="114.75" x14ac:dyDescent="0.2">
      <c r="A77" s="9" t="s">
        <v>28</v>
      </c>
      <c r="B77" s="4" t="s">
        <v>29</v>
      </c>
      <c r="C77" s="10" t="s">
        <v>30</v>
      </c>
      <c r="D77" s="20">
        <v>45138</v>
      </c>
      <c r="E77" s="11" t="s">
        <v>43</v>
      </c>
    </row>
    <row r="78" spans="1:5" ht="102" x14ac:dyDescent="0.2">
      <c r="A78" s="9" t="s">
        <v>31</v>
      </c>
      <c r="B78" s="9" t="s">
        <v>32</v>
      </c>
      <c r="C78" s="10" t="s">
        <v>33</v>
      </c>
      <c r="D78" s="20">
        <v>45147</v>
      </c>
      <c r="E78" s="11" t="s">
        <v>318</v>
      </c>
    </row>
    <row r="79" spans="1:5" ht="127.5" x14ac:dyDescent="0.2">
      <c r="A79" s="9" t="s">
        <v>34</v>
      </c>
      <c r="B79" s="9" t="s">
        <v>35</v>
      </c>
      <c r="C79" s="22" t="s">
        <v>36</v>
      </c>
      <c r="D79" s="20">
        <v>45152</v>
      </c>
      <c r="E79" s="11" t="s">
        <v>176</v>
      </c>
    </row>
    <row r="80" spans="1:5" ht="76.5" x14ac:dyDescent="0.2">
      <c r="A80" s="4" t="s">
        <v>44</v>
      </c>
      <c r="B80" s="5" t="s">
        <v>282</v>
      </c>
      <c r="C80" s="6" t="s">
        <v>39</v>
      </c>
      <c r="D80" s="20">
        <v>45212</v>
      </c>
      <c r="E80" s="9" t="s">
        <v>307</v>
      </c>
    </row>
    <row r="81" spans="1:5" ht="121.15" customHeight="1" x14ac:dyDescent="0.2">
      <c r="A81" s="4" t="s">
        <v>269</v>
      </c>
      <c r="B81" s="4" t="s">
        <v>281</v>
      </c>
      <c r="C81" s="6" t="s">
        <v>251</v>
      </c>
      <c r="D81" s="20">
        <v>45226</v>
      </c>
      <c r="E81" s="21" t="s">
        <v>10</v>
      </c>
    </row>
    <row r="82" spans="1:5" ht="76.5" x14ac:dyDescent="0.2">
      <c r="A82" s="9" t="s">
        <v>11</v>
      </c>
      <c r="B82" s="4" t="s">
        <v>285</v>
      </c>
      <c r="C82" s="6" t="s">
        <v>252</v>
      </c>
      <c r="D82" s="20">
        <v>45230</v>
      </c>
      <c r="E82" s="9" t="s">
        <v>307</v>
      </c>
    </row>
    <row r="83" spans="1:5" ht="114.75" x14ac:dyDescent="0.2">
      <c r="A83" s="4" t="s">
        <v>268</v>
      </c>
      <c r="B83" s="4" t="s">
        <v>280</v>
      </c>
      <c r="C83" s="6" t="s">
        <v>253</v>
      </c>
      <c r="D83" s="7">
        <v>45238</v>
      </c>
      <c r="E83" s="21" t="s">
        <v>10</v>
      </c>
    </row>
    <row r="84" spans="1:5" ht="63.75" x14ac:dyDescent="0.2">
      <c r="A84" s="4" t="s">
        <v>271</v>
      </c>
      <c r="B84" s="4" t="s">
        <v>272</v>
      </c>
      <c r="C84" s="6" t="s">
        <v>273</v>
      </c>
      <c r="D84" s="7">
        <v>45245</v>
      </c>
      <c r="E84" s="21" t="s">
        <v>10</v>
      </c>
    </row>
    <row r="85" spans="1:5" ht="102" x14ac:dyDescent="0.2">
      <c r="A85" s="4" t="s">
        <v>11</v>
      </c>
      <c r="B85" s="4" t="s">
        <v>270</v>
      </c>
      <c r="C85" s="6" t="s">
        <v>263</v>
      </c>
      <c r="D85" s="7">
        <v>45246</v>
      </c>
      <c r="E85" s="11" t="s">
        <v>323</v>
      </c>
    </row>
    <row r="86" spans="1:5" ht="178.5" x14ac:dyDescent="0.2">
      <c r="A86" s="9" t="s">
        <v>277</v>
      </c>
      <c r="B86" s="4" t="s">
        <v>289</v>
      </c>
      <c r="C86" s="6" t="s">
        <v>254</v>
      </c>
      <c r="D86" s="20">
        <v>45246</v>
      </c>
      <c r="E86" s="11" t="s">
        <v>114</v>
      </c>
    </row>
    <row r="87" spans="1:5" ht="76.5" x14ac:dyDescent="0.2">
      <c r="A87" s="9" t="s">
        <v>276</v>
      </c>
      <c r="B87" s="4" t="s">
        <v>291</v>
      </c>
      <c r="C87" s="6" t="s">
        <v>290</v>
      </c>
      <c r="D87" s="20">
        <v>45246</v>
      </c>
      <c r="E87" s="9" t="s">
        <v>315</v>
      </c>
    </row>
    <row r="88" spans="1:5" ht="102" x14ac:dyDescent="0.2">
      <c r="A88" s="4" t="s">
        <v>275</v>
      </c>
      <c r="B88" s="5" t="s">
        <v>288</v>
      </c>
      <c r="C88" s="6" t="s">
        <v>292</v>
      </c>
      <c r="D88" s="7">
        <v>45273</v>
      </c>
      <c r="E88" s="21" t="s">
        <v>10</v>
      </c>
    </row>
    <row r="89" spans="1:5" ht="127.5" x14ac:dyDescent="0.2">
      <c r="A89" s="9" t="s">
        <v>278</v>
      </c>
      <c r="B89" s="26" t="s">
        <v>261</v>
      </c>
      <c r="C89" s="6" t="s">
        <v>262</v>
      </c>
      <c r="D89" s="20">
        <v>45275</v>
      </c>
      <c r="E89" s="21" t="s">
        <v>10</v>
      </c>
    </row>
    <row r="90" spans="1:5" ht="63.75" x14ac:dyDescent="0.2">
      <c r="A90" s="4" t="s">
        <v>11</v>
      </c>
      <c r="B90" s="5" t="s">
        <v>257</v>
      </c>
      <c r="C90" s="6" t="s">
        <v>258</v>
      </c>
      <c r="D90" s="7">
        <v>45303</v>
      </c>
      <c r="E90" s="21" t="s">
        <v>10</v>
      </c>
    </row>
    <row r="91" spans="1:5" ht="114.75" x14ac:dyDescent="0.2">
      <c r="A91" s="4" t="s">
        <v>180</v>
      </c>
      <c r="B91" s="5" t="s">
        <v>259</v>
      </c>
      <c r="C91" s="10" t="s">
        <v>260</v>
      </c>
      <c r="D91" s="7">
        <v>45338</v>
      </c>
      <c r="E91" s="11" t="s">
        <v>332</v>
      </c>
    </row>
    <row r="92" spans="1:5" ht="114.75" x14ac:dyDescent="0.2">
      <c r="A92" s="4" t="s">
        <v>279</v>
      </c>
      <c r="B92" s="5" t="s">
        <v>264</v>
      </c>
      <c r="C92" s="6" t="s">
        <v>265</v>
      </c>
      <c r="D92" s="7">
        <v>45352</v>
      </c>
      <c r="E92" s="11" t="s">
        <v>118</v>
      </c>
    </row>
    <row r="93" spans="1:5" ht="89.25" x14ac:dyDescent="0.2">
      <c r="A93" s="4" t="s">
        <v>44</v>
      </c>
      <c r="B93" s="5" t="s">
        <v>266</v>
      </c>
      <c r="C93" s="6" t="s">
        <v>299</v>
      </c>
      <c r="D93" s="7">
        <v>45357</v>
      </c>
      <c r="E93" s="21" t="s">
        <v>10</v>
      </c>
    </row>
    <row r="94" spans="1:5" ht="102" x14ac:dyDescent="0.2">
      <c r="A94" s="4" t="s">
        <v>59</v>
      </c>
      <c r="B94" s="57" t="s">
        <v>300</v>
      </c>
      <c r="C94" s="60" t="s">
        <v>301</v>
      </c>
      <c r="D94" s="7">
        <v>45387</v>
      </c>
      <c r="E94" s="21" t="s">
        <v>10</v>
      </c>
    </row>
    <row r="95" spans="1:5" ht="102" x14ac:dyDescent="0.2">
      <c r="A95" s="4" t="s">
        <v>309</v>
      </c>
      <c r="B95" s="4" t="s">
        <v>310</v>
      </c>
      <c r="C95" s="6" t="s">
        <v>311</v>
      </c>
      <c r="D95" s="7">
        <v>45400</v>
      </c>
      <c r="E95" s="11" t="s">
        <v>333</v>
      </c>
    </row>
    <row r="96" spans="1:5" ht="76.5" x14ac:dyDescent="0.2">
      <c r="A96" s="4" t="s">
        <v>320</v>
      </c>
      <c r="B96" s="4" t="s">
        <v>321</v>
      </c>
      <c r="C96" s="6" t="s">
        <v>322</v>
      </c>
      <c r="D96" s="7">
        <v>45428</v>
      </c>
      <c r="E96" s="21" t="s">
        <v>10</v>
      </c>
    </row>
    <row r="97" spans="1:5" ht="153" x14ac:dyDescent="0.2">
      <c r="A97" s="4" t="s">
        <v>271</v>
      </c>
      <c r="B97" s="4" t="s">
        <v>325</v>
      </c>
      <c r="C97" s="59" t="s">
        <v>326</v>
      </c>
      <c r="D97" s="7">
        <v>45456</v>
      </c>
      <c r="E97" s="21" t="s">
        <v>10</v>
      </c>
    </row>
    <row r="98" spans="1:5" ht="102" x14ac:dyDescent="0.2">
      <c r="A98" s="4" t="s">
        <v>329</v>
      </c>
      <c r="B98" s="4" t="s">
        <v>327</v>
      </c>
      <c r="C98" s="58" t="s">
        <v>328</v>
      </c>
      <c r="D98" s="7">
        <v>45457</v>
      </c>
      <c r="E98" s="21" t="s">
        <v>10</v>
      </c>
    </row>
    <row r="99" spans="1:5" ht="76.5" x14ac:dyDescent="0.2">
      <c r="A99" s="4" t="s">
        <v>11</v>
      </c>
      <c r="B99" s="4" t="s">
        <v>330</v>
      </c>
      <c r="C99" s="59" t="s">
        <v>334</v>
      </c>
      <c r="D99" s="7">
        <v>45460</v>
      </c>
      <c r="E99" s="21" t="s">
        <v>10</v>
      </c>
    </row>
  </sheetData>
  <autoFilter ref="A1:E80" xr:uid="{4D4691D1-5EF6-40BA-9D6B-5FB8E74D1930}">
    <sortState xmlns:xlrd2="http://schemas.microsoft.com/office/spreadsheetml/2017/richdata2" ref="A2:E80">
      <sortCondition ref="D1:D80"/>
    </sortState>
  </autoFilter>
  <sortState xmlns:xlrd2="http://schemas.microsoft.com/office/spreadsheetml/2017/richdata2" ref="A2:E83">
    <sortCondition ref="D2:D83"/>
  </sortState>
  <hyperlinks>
    <hyperlink ref="C49" r:id="rId1" tooltip="FDA approves pembrolizumab combination for the first-line treatment of cervical cancer " display="https://www.fda.gov/drugs/resources-information-approved-drugs/fda-approves-pembrolizumab-combination-first-line-treatment-cervical-cancer" xr:uid="{AF737B67-4E72-49D7-9FCA-399BB371E10B}"/>
    <hyperlink ref="C47" r:id="rId2" tooltip="FDA approves ruxolitinib for chronic graft-versus-host disease" display="https://www.fda.gov/drugs/resources-information-approved-drugs/fda-approves-ruxolitinib-chronic-graft-versus-host-disease" xr:uid="{E8AA4F96-F858-4A2F-BE31-53376DA856AC}"/>
    <hyperlink ref="C45" r:id="rId3" tooltip="FDA grants accelerated approval to mobocertinib for metastatic non-small cell lung cancer with EGFR exon 20 insertion mutations" display="https://www.fda.gov/drugs/resources-information-approved-drugs/fda-grants-accelerated-approval-mobocertinib-metastatic-non-small-cell-lung-cancer-egfr-exon-20" xr:uid="{995FB176-927D-4FEA-A30D-1A7EE9C7AFD5}"/>
    <hyperlink ref="C44" r:id="rId4" tooltip="FDA approves belzutifan for cancers associated with von Hippel-Lindau disease" display="https://www.fda.gov/drugs/resources-information-approved-drugs/fda-approves-belzutifan-cancers-associated-von-hippel-lindau-disease" xr:uid="{3C4B1CF0-5046-4DCA-B062-329246CC325E}"/>
    <hyperlink ref="C43" r:id="rId5" tooltip="FDA approves pembrolizumab for high-risk early-stage triple-negative breast cancer" display="https://www.fda.gov/drugs/resources-information-approved-drugs/fda-approves-pembrolizumab-high-risk-early-stage-triple-negative-breast-cancer" xr:uid="{F7DEC1B4-A2FA-4F32-8F82-9ED8E6A79A79}"/>
    <hyperlink ref="C42" r:id="rId6" tooltip="FDA grants regular approval to pembrolizumab and lenvatinib for advanced endometrial carcinoma " display="https://www.fda.gov/drugs/resources-information-approved-drugs/fda-grants-regular-approval-pembrolizumab-and-lenvatinib-advanced-endometrial-carcinoma" xr:uid="{0D0BFEEE-E708-4A86-A19E-966AB5FBBCD7}"/>
    <hyperlink ref="C41" r:id="rId7" tooltip="FDA approves belumosudil for chronic graft-versus-host disease" display="https://www.fda.gov/drugs/resources-information-approved-drugs/fda-approves-belumosudil-chronic-graft-versus-host-disease" xr:uid="{C1335B0B-F809-41DF-90F3-09BD2976BA21}"/>
    <hyperlink ref="C40" r:id="rId8" tooltip="FDA grants regular approval to enfortumab vedotin-ejfv for locally advanced or metastatic urothelial cancer" display="https://www.fda.gov/drugs/resources-information-approved-drugs/fda-grants-regular-approval-enfortumab-vedotin-ejfv-locally-advanced-or-metastatic-urothelial-cancer" xr:uid="{FFE477B4-08FC-4211-955B-5B07649C4362}"/>
    <hyperlink ref="C39" r:id="rId9" tooltip="FDA approves asparaginase erwinia chrysanthemi (recombinant) for leukemia and lymphoma" display="https://www.fda.gov/drugs/resources-information-approved-drugs/fda-approves-asparaginase-erwinia-chrysanthemi-recombinant-leukemia-and-lymphoma" xr:uid="{EB27AD8A-B5BF-4946-B329-31F4E726E6B4}"/>
    <hyperlink ref="C38" r:id="rId10" tooltip="FDA grants accelerated approval to sotorasib for KRAS G12C mutated NSCLC" display="https://www.fda.gov/drugs/resources-information-approved-drugs/fda-grants-accelerated-approval-sotorasib-kras-g12c-mutated-nsclc" xr:uid="{8D29CF52-250B-4794-B73C-BC37D6EF3968}"/>
    <hyperlink ref="C36" r:id="rId11" tooltip="FDA grants accelerated approval to amivantamab-vmjw for metastatic non-small cell lung cancer" display="https://www.fda.gov/drugs/resources-information-approved-drugs/fda-grants-accelerated-approval-amivantamab-vmjw-metastatic-non-small-cell-lung-cancer" xr:uid="{E5626276-52DA-42BB-A066-798EEA9DA025}"/>
    <hyperlink ref="C35" r:id="rId12" tooltip="FDA approves nivolumab for resected esophageal or GEJ cancer" display="https://www.fda.gov/drugs/resources-information-approved-drugs/fda-approves-nivolumab-resected-esophageal-or-gej-cancer" xr:uid="{B75AC357-17EA-4EDB-BC8D-61745A80731A}"/>
    <hyperlink ref="C33" r:id="rId13" tooltip="FDA approves nivolumab in combination with chemotherapy for metastatic gastric cancer and esophageal adenocarcinoma" display="https://www.fda.gov/drugs/resources-information-approved-drugs/fda-approves-nivolumab-combination-chemotherapy-metastatic-gastric-cancer-and-esophageal" xr:uid="{D8F2FD7F-4C99-4842-B7E5-AA5D32817E40}"/>
    <hyperlink ref="C32" r:id="rId14" tooltip="FDA grants regular approval to  sacituzumab govitecan for triple-negative breast cancer" display="https://www.fda.gov/drugs/resources-information-approved-drugs/fda-grants-regular-approval-sacituzumab-govitecan-triple-negative-breast-cancer" xr:uid="{F93A9E9C-1183-4F8F-A7F8-B2637732DC43}"/>
    <hyperlink ref="C31" r:id="rId15" tooltip="FDA approves pembrolizumab for esophageal or GEJ carcinoma" display="https://www.fda.gov/drugs/resources-information-approved-drugs/fda-approves-pembrolizumab-esophageal-or-gej-carcinoma" xr:uid="{7C06CA74-6D44-4691-B065-90D80F1B109F}"/>
    <hyperlink ref="C30" r:id="rId16" tooltip="FDA approves lorlatinib for metastatic ALK-positive NSCLC" display="https://www.fda.gov/drugs/resources-information-approved-drugs/fda-approves-lorlatinib-metastatic-alk-positive-nsclc" xr:uid="{60687E59-0D1F-4E6F-95F9-EDE105D6D3BC}"/>
    <hyperlink ref="C29" r:id="rId17" tooltip="FDA grants accelerated approval to tepotinib for metastatic non-small cell lung cancer" display="https://www.fda.gov/drugs/resources-information-approved-drugs/fda-grants-accelerated-approval-tepotinib-metastatic-non-small-cell-lung-cancer" xr:uid="{8A80F4F7-C0E3-4A5D-8796-994048B51143}"/>
    <hyperlink ref="C27" r:id="rId18" tooltip="FDA grants accelerated approval to Darzalex Faspro for newly diagnosed light chain amyloidosis" display="https://www.fda.gov/drugs/resources-information-approved-drugs/fda-grants-accelerated-approval-darzalex-faspro-newly-diagnosed-light-chain-amyloidosis" xr:uid="{4CEA7FEE-17DA-4882-A0BF-0648FF1BE581}"/>
    <hyperlink ref="C26" r:id="rId19" tooltip="FDA approves osimertinib as adjuvant therapy for non-small cell lung cancer with EGFR mutations" display="https://www.fda.gov/drugs/resources-information-approved-drugs/fda-approves-osimertinib-adjuvant-therapy-non-small-cell-lung-cancer-egfr-mutations" xr:uid="{4B64E559-F0BA-4EF4-B838-95DAE64EE082}"/>
    <hyperlink ref="C25" r:id="rId20" tooltip="FDA approves pralsetinib for RET-altered thyroid cancers" display="https://www.fda.gov/drugs/resources-information-approved-drugs/fda-approves-pralsetinib-ret-altered-thyroid-cancers" xr:uid="{BF8C1474-212E-4E69-A0BD-16EA4AD6FB69}"/>
    <hyperlink ref="C23" r:id="rId21" tooltip="FDA grants regular approval to venetoclax in combination for untreated acute myeloid leukemia" display="https://www.fda.gov/drugs/resources-information-approved-drugs/fda-grants-regular-approval-venetoclax-combination-untreated-acute-myeloid-leukemia" xr:uid="{F288AFD9-D6D2-4F09-A950-259092D23567}"/>
    <hyperlink ref="C22" r:id="rId22" tooltip="FDA extends approval of pembrolizumab for classical Hodgkin lymphoma" display="https://www.fda.gov/drugs/resources-information-approved-drugs/fda-extends-approval-pembrolizumab-classical-hodgkin-lymphoma" xr:uid="{780AEF89-4BFF-453D-8421-9D62E96C6185}"/>
    <hyperlink ref="C21" r:id="rId23" tooltip="FDA approves nivolumab and ipilimumab for unresectable malignant pleural mesothelioma" display="https://www.fda.gov/drugs/resources-information-approved-drugs/fda-approves-nivolumab-and-ipilimumab-unresectable-malignant-pleural-mesothelioma" xr:uid="{395F6476-9770-4890-A9E2-3395965C1087}"/>
    <hyperlink ref="C20" r:id="rId24" tooltip="FDA approves pralsetinib for lung cancer with RET gene fusions" display="https://www.fda.gov/drugs/resources-information-approved-drugs/fda-approves-pralsetinib-lung-cancer-ret-gene-fusions" xr:uid="{099EDC43-5346-4B52-B0E3-397599A56F11}"/>
    <hyperlink ref="C19" r:id="rId25" tooltip="FDA approves Onureg (azacitidine tablets) for acute myeloid leukemia" display="https://www.fda.gov/drugs/resources-information-approved-drugs/fda-approves-onureg-azacitidine-tablets-acute-myeloid-leukemia" xr:uid="{43AD3CD5-EDB3-4C3C-9EE6-61142B8DEE2B}"/>
    <hyperlink ref="C18" r:id="rId26" tooltip="FDA grants accelerated approval to tafasitamab-cxix for diffuse large B-cell lymphoma" display="https://www.fda.gov/drugs/resources-information-approved-drugs/fda-grants-accelerated-approval-tafasitamab-cxix-diffuse-large-b-cell-lymphoma" xr:uid="{E9A7FE99-A541-4361-B943-46107C9CC530}"/>
    <hyperlink ref="C17" r:id="rId27" tooltip="FDA approves atezolizumab for BRAF V600 unresectable or metastatic melanoma" display="https://www.fda.gov/drugs/resources-information-approved-drugs/fda-approves-atezolizumab-braf-v600-unresectable-or-metastatic-melanoma" xr:uid="{018E269A-686B-48D5-963C-564795D7F62A}"/>
    <hyperlink ref="C16" r:id="rId28" tooltip="FDA approves oral combination of decitabine and cedazuridine for myelodysplastic syndromes" display="https://www.fda.gov/drugs/resources-information-approved-drugs/fda-approves-oral-combination-decitabine-and-cedazuridine-myelodysplastic-syndromes" xr:uid="{16B1DD70-A230-46E0-9F2D-F85B78F41EBB}"/>
    <hyperlink ref="C15" r:id="rId29" tooltip="FDA approves pembrolizumab for first-line treatment of MSI-H/dMMR colorectal cancer" display="https://www.fda.gov/drugs/drug-approvals-and-databases/fda-approves-pembrolizumab-first-line-treatment-msi-hdmmr-colorectal-cancer" xr:uid="{717D5116-CB1C-4A13-80A7-C7A2E425E6B0}"/>
    <hyperlink ref="C14" r:id="rId30" tooltip="FDA approves pembrolizumab for adults and children with TMB-H solid tumors " display="https://www.fda.gov/drugs/drug-approvals-and-databases/fda-approves-pembrolizumab-adults-and-children-tmb-h-solid-tumors" xr:uid="{00B6C698-5DC1-469F-BDD2-C7A1305E6416}"/>
    <hyperlink ref="C13" r:id="rId31" tooltip="FDA grants accelerated approval to lurbinectedin for metastatic small cell lung cancer" display="https://www.fda.gov/drugs/drug-approvals-and-databases/fda-grants-accelerated-approval-lurbinectedin-metastatic-small-cell-lung-cancer" xr:uid="{0FC4D8BD-E63F-47C8-8B41-F3A0DC62F695}"/>
    <hyperlink ref="C12" r:id="rId32" tooltip="FDA approves atezolizumab plus bevacizumab for unresectable hepatocellular carcinoma" display="https://www.fda.gov/drugs/resources-information-approved-drugs/fda-approves-atezolizumab-plus-bevacizumab-unresectable-hepatocellular-carcinoma" xr:uid="{3651312C-F47D-49AB-A03F-4F7D326B719D}"/>
    <hyperlink ref="C11" r:id="rId33" tooltip="FDA approves nivolumab plus ipilimumab and chemotherapy for first-line treatment of metastatic NSCLC " display="https://www.fda.gov/drugs/resources-information-approved-drugs/fda-approves-nivolumab-plus-ipilimumab-and-chemotherapy-first-line-treatment-metastatic-nsclc" xr:uid="{6B394884-C8CC-4776-8B33-2830EE4E60DE}"/>
    <hyperlink ref="C10" r:id="rId34" tooltip="FDA approves ripretinib for advanced gastrointestinal stromal tumor" display="https://www.fda.gov/drugs/resources-information-approved-drugs/fda-approves-ripretinib-advanced-gastrointestinal-stromal-tumor" xr:uid="{8B2495BE-219B-4DE6-9CAD-3AEED3C8ABC0}"/>
    <hyperlink ref="C9" r:id="rId35" tooltip="FDA approves selpercatinib for lung and thyroid cancers with RET gene mutations or fusions" display="https://www.fda.gov/drugs/resources-information-approved-drugs/fda-approves-selpercatinib-lung-and-thyroid-cancers-ret-gene-mutations-or-fusions" xr:uid="{DFC85665-6818-4FCE-A083-1F4071D40810}"/>
    <hyperlink ref="C8" r:id="rId36" tooltip="FDA grants accelerated approval to capmatinib for metastatic non-small cell lung cancer" display="https://www.fda.gov/drugs/resources-information-approved-drugs/fda-grants-accelerated-approval-capmatinib-metastatic-non-small-cell-lung-cancer" xr:uid="{D0510801-3C77-47DD-AAB1-096EFC470CA1}"/>
    <hyperlink ref="C7" r:id="rId37" tooltip="FDA approves ibrutinib plus rituximab for chronic lymphocytic leukemia  " display="https://www.fda.gov/drugs/resources-information-approved-drugs/fda-approves-ibrutinib-plus-rituximab-chronic-lymphocytic-leukemia" xr:uid="{DACAE65F-6302-4749-81A9-291EBA1DF651}"/>
    <hyperlink ref="C6" r:id="rId38" tooltip="FDA approves tucatinib for patients with HER2-positive metastatic breast cancer" display="https://www.fda.gov/drugs/resources-information-approved-drugs/fda-approves-tucatinib-patients-her2-positive-metastatic-breast-cancer" xr:uid="{FE647008-D12E-4CBC-9CDB-473E4D2E4044}"/>
    <hyperlink ref="C5" r:id="rId39" tooltip="FDA approves selumetinib for neurofibromatosis type 1 with symptomatic, inoperable plexiform neurofibromas " display="https://www.fda.gov/drugs/resources-information-approved-drugs/fda-approves-selumetinib-neurofibromatosis-type-1-symptomatic-inoperable-plexiform-neurofibromas" xr:uid="{607BB698-E4A5-48CE-A984-C5C9D7365D9E}"/>
    <hyperlink ref="C4" r:id="rId40" xr:uid="{B86B68DA-9446-4555-B7CE-A1898D589CD7}"/>
    <hyperlink ref="C3" r:id="rId41" display="https://wayback.archive-it.org/7993/20201222063727/https:/www.fda.gov/drugs/resources-information-approved-drugs/project-orbis-fda-approves-acalabrutinib-cll-and-sll" xr:uid="{48CE857E-94A2-4530-94E6-2E62254521C5}"/>
    <hyperlink ref="C2" r:id="rId42" display="https://wayback.archive-it.org/7993/20201218004136/https:/www.fda.gov/drugs/resources-information-approved-drugs/simultaneous-review-decisions-pembrolizumab-plus-lenvatinib-australia-canada-and-us" xr:uid="{E2BD08DD-4804-46BC-9A2C-4711CAB62839}"/>
    <hyperlink ref="C51" r:id="rId43" xr:uid="{F9AF2E6C-FAD4-4142-AFDF-90BBF3410E25}"/>
    <hyperlink ref="C48" r:id="rId44" xr:uid="{2347C3D0-FD21-45B8-948D-E9A27C166546}"/>
    <hyperlink ref="C34" r:id="rId45" xr:uid="{9ABB7DB7-7A60-4D37-8A7C-166734F76355}"/>
    <hyperlink ref="C24" r:id="rId46" xr:uid="{7A3A0F50-18DE-4D88-8353-71B9B04E2FFC}"/>
    <hyperlink ref="C52" r:id="rId47" xr:uid="{4DEA96C5-39B8-45B2-A76C-BE7D6750BC08}"/>
    <hyperlink ref="C53" r:id="rId48" xr:uid="{F800CD43-CC26-4B87-A17F-BE9F76B6EF3D}"/>
    <hyperlink ref="C54" r:id="rId49" xr:uid="{243A493C-5885-4E18-8F4D-E24186E08B7E}"/>
    <hyperlink ref="C28" r:id="rId50" xr:uid="{2D87A290-19B1-4368-A4F1-D634480C3C0D}"/>
    <hyperlink ref="C50" r:id="rId51" tooltip="FDA approves atezolizumab as adjuvant treatment for non-small cell lung cancer " display="https://www.fda.gov/drugs/resources-information-approved-drugs/fda-approves-atezolizumab-adjuvant-treatment-non-small-cell-lung-cancer" xr:uid="{68DC5331-0E5E-4FD8-AC4A-44255E0C1768}"/>
    <hyperlink ref="C37" r:id="rId52" tooltip="FDA grants accelerated approval to infigratinib for metastatic cholangiocarcinoma" display="https://www.fda.gov/drugs/resources-information-approved-drugs/fda-grants-accelerated-approval-infigratinib-metastatic-cholangiocarcinoma" xr:uid="{68C26F5F-FB0B-42AD-8EE4-FEDBF0DD4765}"/>
    <hyperlink ref="C55" r:id="rId53" xr:uid="{D4D87740-3ED3-4E09-85A3-5B10B0651029}"/>
    <hyperlink ref="C56" r:id="rId54" xr:uid="{9E622109-08D7-48E5-B9D7-1DE980557F72}"/>
    <hyperlink ref="C57" r:id="rId55" xr:uid="{926B6FB4-AD7F-41C6-A484-077688B97CD6}"/>
    <hyperlink ref="C58" r:id="rId56" xr:uid="{839B3D37-4954-414B-9C0A-A1CCC0CBE87F}"/>
    <hyperlink ref="C59" r:id="rId57" xr:uid="{A2BC1A39-09BB-4EB9-9210-C6DDF06BF0A8}"/>
    <hyperlink ref="C60" r:id="rId58" xr:uid="{1417E8E7-F019-4777-82E6-97A346DD3942}"/>
    <hyperlink ref="C61" r:id="rId59" xr:uid="{403452D7-2B76-4620-A0C9-FDC5AD982559}"/>
    <hyperlink ref="C62" r:id="rId60" xr:uid="{43BE1178-C5FE-432D-BAA0-EBDA1ADCA1F6}"/>
    <hyperlink ref="C63" r:id="rId61" xr:uid="{AEBEBFAD-7CC1-4974-97FC-4C041338E5E8}"/>
    <hyperlink ref="C64" r:id="rId62" xr:uid="{94EC1783-0600-4AAB-ADF7-9EDB99878C78}"/>
    <hyperlink ref="C65" r:id="rId63" xr:uid="{A8C036DF-E321-4421-920C-28219D991B14}"/>
    <hyperlink ref="C67" r:id="rId64" xr:uid="{95270DE0-9E99-418D-8B9E-A2F37595BFC7}"/>
    <hyperlink ref="C68" r:id="rId65" xr:uid="{F15746A6-55C9-4D78-8791-5F87AE5817F6}"/>
    <hyperlink ref="C69" r:id="rId66" xr:uid="{2EC38F65-B819-4645-AC41-3B1414723F4D}"/>
    <hyperlink ref="C46" r:id="rId67" xr:uid="{65CA6071-E344-4D36-AAF8-635836D99439}"/>
    <hyperlink ref="C70" r:id="rId68" xr:uid="{F03C4E5C-D1F2-4EA5-8351-9D3E397A9B38}"/>
    <hyperlink ref="C66" r:id="rId69" xr:uid="{4A3D3D9F-8A55-46C8-99C5-0D156005C18F}"/>
    <hyperlink ref="C71" r:id="rId70" xr:uid="{BD7874F3-8E3B-40A3-8796-DB02761DA094}"/>
    <hyperlink ref="C72" r:id="rId71" xr:uid="{BAAA1C4B-BC7F-4A30-8CD1-B9CACD28F111}"/>
    <hyperlink ref="C73" r:id="rId72" xr:uid="{DCFDE9FF-4BFB-443C-A989-3BD21276C183}"/>
    <hyperlink ref="C74" r:id="rId73" tooltip="FDA approves dabrafenib with trametinib for pediatric patients with low-grade glioma with a BRAF V600E mutation" display="https://www.fda.gov/drugs/resources-information-approved-drugs/fda-approves-dabrafenib-trametinib-pediatric-patients-low-grade-glioma-braf-v600e-mutation" xr:uid="{5BB91C3F-3DC8-40B4-AC98-5B3CAE5D65D7}"/>
    <hyperlink ref="C75" r:id="rId74" xr:uid="{D7C7FFDB-6AD1-4413-B413-4A4B35461931}"/>
    <hyperlink ref="C76" r:id="rId75" xr:uid="{00260668-5678-41CB-87DE-5CDDD69607DA}"/>
    <hyperlink ref="C77" r:id="rId76" xr:uid="{BDE5E93F-0EDC-41E5-AD24-54E9461A93D9}"/>
    <hyperlink ref="C78" r:id="rId77" xr:uid="{095C05AD-B802-4750-A37E-EFBE750350A2}"/>
    <hyperlink ref="C79" r:id="rId78" xr:uid="{5133583A-85E4-4EC4-9E4C-A435F3CEED3B}"/>
    <hyperlink ref="C80" r:id="rId79" xr:uid="{A76A08A3-C51F-4244-93DE-9E0FFFB65593}"/>
    <hyperlink ref="C81" r:id="rId80" display="https://www.fda.gov/drugs/resources-information-approved-drugs/fda-approves-toripalimab-tpzi-nasopharyngeal-carcinoma" xr:uid="{2412D017-7849-4135-940A-F3D0B9E4DCFA}"/>
    <hyperlink ref="C82" r:id="rId81" display="https://www.fda.gov/drugs/resources-information-approved-drugs/fda-approves-pembrolizumab-chemotherapy-biliary-tract-cancer" xr:uid="{0DF975A1-ED1C-4B47-887A-68193D1994F6}"/>
    <hyperlink ref="C83" r:id="rId82" xr:uid="{CE34945F-782A-4AEC-9623-7AECDB23A32C}"/>
    <hyperlink ref="C86" r:id="rId83" display="https://www.fda.gov/drugs/resources-information-approved-drugs/fda-approves-capivasertib-fulvestrant-breast-cancer" xr:uid="{BD539568-460A-4E38-9976-56F75DCCB24A}"/>
    <hyperlink ref="C89" r:id="rId84" xr:uid="{A4750EA6-B18C-4AA0-90BA-F9A0B0425676}"/>
    <hyperlink ref="C90" r:id="rId85" xr:uid="{1D7D1F89-FFD6-4876-A262-9CA3807675C6}"/>
    <hyperlink ref="C91" r:id="rId86" xr:uid="{46E81DD3-82A3-43E5-AC4D-1DA0F736204D}"/>
    <hyperlink ref="C92" r:id="rId87" xr:uid="{4544BAE2-AEA0-4EFE-B5E4-2B3182D69F6F}"/>
    <hyperlink ref="C87" r:id="rId88" tooltip="FDA approves enzalutamide for non-metastatic castration-sensitive prostate cancer with biochemical recurrence" xr:uid="{B420A60D-C18A-4B54-A79D-AF03746FBFA1}"/>
    <hyperlink ref="C94" r:id="rId89" xr:uid="{76ECCD3F-7F93-474D-B2CC-5C6A377A889C}"/>
    <hyperlink ref="C95" r:id="rId90" xr:uid="{91C92988-1A76-42E7-A8D7-BB8E9364DF6D}"/>
    <hyperlink ref="C96" r:id="rId91" xr:uid="{EA5379D8-6053-4C43-B44E-FEFF0BE0C718}"/>
    <hyperlink ref="C97" r:id="rId92" display="https://www.fda.gov/drugs/resources-information-approved-drugs/fda-grants-accelerated-approval-repotrectinib-adult-and-pediatric-patients-ntrk-gene-fusion-positive" xr:uid="{A6747C80-1305-4359-BC16-CB1A6E2CE477}"/>
    <hyperlink ref="C99" r:id="rId93" tooltip="FDA approves pembrolizumab with chemotherapy for primary advanced or recurrent endometrial carcinoma" display="https://www.fda.gov/drugs/resources-information-approved-drugs/fda-approves-pembrolizumab-chemotherapy-primary-advanced-or-recurrent-endometrial-carcinoma" xr:uid="{E19ACC42-2291-4A8A-BCD0-624CDE57DD3E}"/>
  </hyperlinks>
  <pageMargins left="0.7" right="0.7" top="0.75" bottom="0.75" header="0.3" footer="0.3"/>
  <pageSetup orientation="portrait" r:id="rId9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A6CCB46D37ADC44B02DED7AFC70E617" ma:contentTypeVersion="15" ma:contentTypeDescription="Create a new document." ma:contentTypeScope="" ma:versionID="10959820a35708c65323bfac59683ccd">
  <xsd:schema xmlns:xsd="http://www.w3.org/2001/XMLSchema" xmlns:xs="http://www.w3.org/2001/XMLSchema" xmlns:p="http://schemas.microsoft.com/office/2006/metadata/properties" xmlns:ns2="25fb8a58-9e63-44e7-9a02-5d41d0c2f6ce" xmlns:ns3="ca784ed2-513a-46b6-9990-bb9f4bfb40a4" targetNamespace="http://schemas.microsoft.com/office/2006/metadata/properties" ma:root="true" ma:fieldsID="1e87d88f57de248e8d7ff6d48c1bafe6" ns2:_="" ns3:_="">
    <xsd:import namespace="25fb8a58-9e63-44e7-9a02-5d41d0c2f6ce"/>
    <xsd:import namespace="ca784ed2-513a-46b6-9990-bb9f4bfb40a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fb8a58-9e63-44e7-9a02-5d41d0c2f6c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79cf906e-e933-44a8-8421-1c91ada6f122"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a784ed2-513a-46b6-9990-bb9f4bfb40a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5d9dce76-9110-4d83-aa55-1f45c3bc1305}" ma:internalName="TaxCatchAll" ma:showField="CatchAllData" ma:web="ca784ed2-513a-46b6-9990-bb9f4bfb40a4">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5fb8a58-9e63-44e7-9a02-5d41d0c2f6ce">
      <Terms xmlns="http://schemas.microsoft.com/office/infopath/2007/PartnerControls"/>
    </lcf76f155ced4ddcb4097134ff3c332f>
    <TaxCatchAll xmlns="ca784ed2-513a-46b6-9990-bb9f4bfb40a4" xsi:nil="true"/>
  </documentManagement>
</p:properties>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B3097A-1307-4D9E-9652-7A3687E909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fb8a58-9e63-44e7-9a02-5d41d0c2f6ce"/>
    <ds:schemaRef ds:uri="ca784ed2-513a-46b6-9990-bb9f4bfb40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9817348-5257-4AD6-9D9F-5DF7B641B3E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5fb8a58-9e63-44e7-9a02-5d41d0c2f6ce"/>
    <ds:schemaRef ds:uri="ca784ed2-513a-46b6-9990-bb9f4bfb40a4"/>
    <ds:schemaRef ds:uri="http://www.w3.org/XML/1998/namespace"/>
    <ds:schemaRef ds:uri="http://purl.org/dc/dcmitype/"/>
  </ds:schemaRefs>
</ds:datastoreItem>
</file>

<file path=customXml/itemProps3.xml><?xml version="1.0" encoding="utf-8"?>
<ds:datastoreItem xmlns:ds="http://schemas.openxmlformats.org/officeDocument/2006/customXml" ds:itemID="{32F3AF80-D08F-47E2-A095-2979C0C4186F}">
  <ds:schemaRefs>
    <ds:schemaRef ds:uri="http://schemas.microsoft.com/DataMashup"/>
  </ds:schemaRefs>
</ds:datastoreItem>
</file>

<file path=customXml/itemProps4.xml><?xml version="1.0" encoding="utf-8"?>
<ds:datastoreItem xmlns:ds="http://schemas.openxmlformats.org/officeDocument/2006/customXml" ds:itemID="{1113DC12-46A8-480D-B12B-4074059E7F58}">
  <ds:schemaRefs>
    <ds:schemaRef ds:uri="http://schemas.microsoft.com/sharepoint/v3/contenttype/forms"/>
  </ds:schemaRefs>
</ds:datastoreItem>
</file>

<file path=docMetadata/LabelInfo.xml><?xml version="1.0" encoding="utf-8"?>
<clbl:labelList xmlns:clbl="http://schemas.microsoft.com/office/2020/mipLabelMetadata">
  <clbl:label id="{7d2fdb41-339c-4257-87f2-a665730b31fc}" enabled="0" method="" siteId="{7d2fdb41-339c-4257-87f2-a665730b31f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KEY</vt:lpstr>
      <vt:lpstr>2024</vt:lpstr>
      <vt:lpstr>2023</vt:lpstr>
      <vt:lpstr>2022</vt:lpstr>
      <vt:lpstr>2021</vt:lpstr>
      <vt:lpstr>2020</vt:lpstr>
      <vt:lpstr>2019</vt:lpstr>
      <vt:lpstr>All Years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Mehta, Gautam</dc:creator>
  <cp:keywords/>
  <dc:description/>
  <cp:lastModifiedBy>Hotaki, Lauren</cp:lastModifiedBy>
  <cp:revision/>
  <dcterms:created xsi:type="dcterms:W3CDTF">2021-10-12T18:09:18Z</dcterms:created>
  <dcterms:modified xsi:type="dcterms:W3CDTF">2024-07-19T12:43:54Z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0x010100FA6CCB46D37ADC44B02DED7AFC70E617</vt:lpwstr>
  </property>
  <property fmtid="{D5CDD505-2E9C-101B-9397-08002B2CF9AE}" pid="3" name="MediaServiceImageTags">
    <vt:lpwstr/>
  </property>
  <property fmtid="{D5CDD505-2E9C-101B-9397-08002B2CF9AE}" pid="4" name="_ExtendedDescription">
    <vt:lpwstr/>
  </property>
</Properties>
</file>