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471" r:id="rId5"/>
    <p:sldId id="381" r:id="rId6"/>
    <p:sldId id="375" r:id="rId7"/>
    <p:sldId id="452" r:id="rId8"/>
    <p:sldId id="384" r:id="rId9"/>
    <p:sldId id="385" r:id="rId10"/>
    <p:sldId id="382" r:id="rId11"/>
    <p:sldId id="383" r:id="rId12"/>
    <p:sldId id="386" r:id="rId13"/>
    <p:sldId id="450" r:id="rId14"/>
    <p:sldId id="256" r:id="rId15"/>
    <p:sldId id="257" r:id="rId16"/>
    <p:sldId id="260" r:id="rId17"/>
    <p:sldId id="261" r:id="rId18"/>
    <p:sldId id="469" r:id="rId19"/>
    <p:sldId id="302" r:id="rId20"/>
    <p:sldId id="433" r:id="rId21"/>
    <p:sldId id="304" r:id="rId22"/>
    <p:sldId id="301" r:id="rId23"/>
    <p:sldId id="443" r:id="rId24"/>
    <p:sldId id="468" r:id="rId25"/>
    <p:sldId id="442" r:id="rId26"/>
    <p:sldId id="470" r:id="rId27"/>
    <p:sldId id="437" r:id="rId28"/>
    <p:sldId id="465" r:id="rId29"/>
    <p:sldId id="439" r:id="rId30"/>
    <p:sldId id="451" r:id="rId31"/>
    <p:sldId id="457" r:id="rId32"/>
    <p:sldId id="378" r:id="rId33"/>
    <p:sldId id="458" r:id="rId34"/>
    <p:sldId id="459" r:id="rId35"/>
    <p:sldId id="460" r:id="rId36"/>
    <p:sldId id="387" r:id="rId37"/>
    <p:sldId id="461" r:id="rId38"/>
    <p:sldId id="462" r:id="rId39"/>
    <p:sldId id="453" r:id="rId40"/>
    <p:sldId id="454" r:id="rId41"/>
    <p:sldId id="36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250B73-B637-49D3-B004-9CFD4B6ECEE2}">
          <p14:sldIdLst>
            <p14:sldId id="471"/>
            <p14:sldId id="381"/>
            <p14:sldId id="375"/>
            <p14:sldId id="452"/>
            <p14:sldId id="384"/>
            <p14:sldId id="385"/>
            <p14:sldId id="382"/>
            <p14:sldId id="383"/>
            <p14:sldId id="386"/>
            <p14:sldId id="450"/>
            <p14:sldId id="256"/>
            <p14:sldId id="257"/>
            <p14:sldId id="260"/>
            <p14:sldId id="261"/>
            <p14:sldId id="469"/>
            <p14:sldId id="302"/>
            <p14:sldId id="433"/>
            <p14:sldId id="304"/>
            <p14:sldId id="301"/>
            <p14:sldId id="443"/>
            <p14:sldId id="468"/>
            <p14:sldId id="442"/>
            <p14:sldId id="470"/>
            <p14:sldId id="437"/>
            <p14:sldId id="465"/>
            <p14:sldId id="439"/>
            <p14:sldId id="451"/>
            <p14:sldId id="457"/>
            <p14:sldId id="378"/>
            <p14:sldId id="458"/>
            <p14:sldId id="459"/>
            <p14:sldId id="460"/>
            <p14:sldId id="387"/>
            <p14:sldId id="461"/>
            <p14:sldId id="462"/>
            <p14:sldId id="453"/>
            <p14:sldId id="454"/>
            <p14:sldId id="3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79631D-C05E-8C49-E525-3D7A383BAB54}" name="Zhou, Patrick" initials="ZP" userId="S::Patrick.Zhou@fda.gov::aca98cf7-b2ab-4ff7-a753-96276c3c0b2a" providerId="AD"/>
  <p188:author id="{BB2F5126-5DCD-C6FE-5210-BE424DCE3917}" name="Phillips, J. Paul" initials="JP" userId="S::PHILLIPSJP@fda.gov::9913042c-251b-4459-b07e-d48c2d3d580f" providerId="AD"/>
  <p188:author id="{E0186C2E-97B7-7AB4-E0DB-DFE0D00F130C}" name="Ewing, Emily" initials="EE" userId="S::Emily.Ewing@fda.gov::f8076904-2170-423d-ae92-b261e8a4d877" providerId="AD"/>
  <p188:author id="{95178B5F-2B43-5550-4059-5D601A09F1DD}" name="Stein, Peter" initials="SP" userId="S::Peter.Stein@fda.gov::d4707fbf-3f58-490c-838b-d8fb14289ccf" providerId="AD"/>
  <p188:author id="{5918D274-1084-8687-B4B0-4384CA4787A3}" name="Villata, Danielle" initials="VD" userId="S::Danielle.Villata@fda.gov::ebcab17d-2422-474f-a577-d48b83af1c48" providerId="AD"/>
  <p188:author id="{0ACDFE81-A67A-7AA4-9672-BDE564AC7B31}" name="Kish, Andrew" initials="KA" userId="Kish, Andrew" providerId="None"/>
  <p188:author id="{DA9174DC-006E-A758-D819-E5151C68C415}" name="Bugin, Kevin" initials="BK" userId="S::BUGINK@fda.gov::af905a14-e129-43b9-857c-c476d4860112" providerId="AD"/>
  <p188:author id="{EBAF48E5-5174-D6FD-39AE-826D5481326B}" name="Kelly, Sonday" initials="KS" userId="S::KellySo@fda.gov::4fb0d52f-4d4a-45af-9ec8-8af66b0cfe50" providerId="AD"/>
  <p188:author id="{F278DAEB-14E4-9171-EC21-50EF9360082A}" name="Smith, Abigail *" initials="S*" userId="S::abigail.smith@fda.gov::8828ab7a-c4bc-467d-8ae6-78c140ae83c1" providerId="AD"/>
  <p188:author id="{9F62AFF0-6E4D-B620-C31E-5E5163084CD8}" name="Martin, Darlene" initials="MD" userId="S::MartinDar@fda.gov::56eaaaab-15c6-4d8e-90bc-1ef4562035f5" providerId="AD"/>
  <p188:author id="{96B037FC-8BBB-9C9D-2AE9-ED69EFC1430C}" name="Sista, Ramani" initials="SR" userId="S::SISTAR@fda.gov::2cb07def-63f5-432a-8faa-5aaff2b041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50A"/>
    <a:srgbClr val="B5F9B5"/>
    <a:srgbClr val="12E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A5C42-1054-4B55-9140-3B3B7AB41D9B}" v="2" dt="2024-07-30T13:57:35.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42" d="100"/>
          <a:sy n="42" d="100"/>
        </p:scale>
        <p:origin x="67" y="2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fda-my.sharepoint.com/personal/emily_ewing_fda_gov/Documents/HomeDrive-CD7/DOCUMENTS/Data%20visualization/Copy%20of%20Data%20for%20Public%20Meeting%20on%20Formal%20Meeting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da-my.sharepoint.com/personal/emily_ewing_fda_gov/Documents/HomeDrive-CD7/DOCUMENTS/Data%20visualization/Copy%20of%20Data%20for%20Public%20Meeting%20on%20Formal%20Meeting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176368924400422E-2"/>
          <c:y val="0.12344816109169579"/>
          <c:w val="0.94236852457324893"/>
          <c:h val="0.79960636473111857"/>
        </c:manualLayout>
      </c:layout>
      <c:barChart>
        <c:barDir val="col"/>
        <c:grouping val="stacked"/>
        <c:varyColors val="0"/>
        <c:ser>
          <c:idx val="0"/>
          <c:order val="0"/>
          <c:tx>
            <c:strRef>
              <c:f>'Meeting Volume'!$A$28</c:f>
              <c:strCache>
                <c:ptCount val="1"/>
                <c:pt idx="0">
                  <c:v>Non-COVID Product Meetings</c:v>
                </c:pt>
              </c:strCache>
            </c:strRef>
          </c:tx>
          <c:spPr>
            <a:solidFill>
              <a:srgbClr val="007DBA"/>
            </a:solidFill>
            <a:ln>
              <a:solidFill>
                <a:schemeClr val="tx2">
                  <a:lumMod val="50000"/>
                  <a:lumOff val="50000"/>
                </a:schemeClr>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'Meeting Volume'!$B$14:$L$14</c:f>
              <c:strCache>
                <c:ptCount val="11"/>
                <c:pt idx="0">
                  <c:v>FY13</c:v>
                </c:pt>
                <c:pt idx="1">
                  <c:v>FY14</c:v>
                </c:pt>
                <c:pt idx="2">
                  <c:v>FY15</c:v>
                </c:pt>
                <c:pt idx="3">
                  <c:v>FY16</c:v>
                </c:pt>
                <c:pt idx="4">
                  <c:v>FY17</c:v>
                </c:pt>
                <c:pt idx="5">
                  <c:v>FY18</c:v>
                </c:pt>
                <c:pt idx="6">
                  <c:v>FY19</c:v>
                </c:pt>
                <c:pt idx="7">
                  <c:v>FY20</c:v>
                </c:pt>
                <c:pt idx="8">
                  <c:v>FY21</c:v>
                </c:pt>
                <c:pt idx="9">
                  <c:v>FY22</c:v>
                </c:pt>
                <c:pt idx="10">
                  <c:v>FY23</c:v>
                </c:pt>
              </c:strCache>
            </c:strRef>
          </c:cat>
          <c:val>
            <c:numRef>
              <c:f>'Meeting Volume'!$B$28:$L$28</c:f>
              <c:numCache>
                <c:formatCode>General</c:formatCode>
                <c:ptCount val="11"/>
                <c:pt idx="0">
                  <c:v>2352</c:v>
                </c:pt>
                <c:pt idx="1">
                  <c:v>2484</c:v>
                </c:pt>
                <c:pt idx="2">
                  <c:v>2842</c:v>
                </c:pt>
                <c:pt idx="3">
                  <c:v>3029</c:v>
                </c:pt>
                <c:pt idx="4">
                  <c:v>3246</c:v>
                </c:pt>
                <c:pt idx="5">
                  <c:v>3320</c:v>
                </c:pt>
                <c:pt idx="6">
                  <c:v>3587</c:v>
                </c:pt>
                <c:pt idx="7">
                  <c:v>3801</c:v>
                </c:pt>
                <c:pt idx="8">
                  <c:v>3925</c:v>
                </c:pt>
                <c:pt idx="9">
                  <c:v>3967</c:v>
                </c:pt>
                <c:pt idx="10">
                  <c:v>3996</c:v>
                </c:pt>
              </c:numCache>
            </c:numRef>
          </c:val>
          <c:extLst>
            <c:ext xmlns:c16="http://schemas.microsoft.com/office/drawing/2014/chart" uri="{C3380CC4-5D6E-409C-BE32-E72D297353CC}">
              <c16:uniqueId val="{00000000-74F9-47A2-8FEE-53FEBCDD3821}"/>
            </c:ext>
          </c:extLst>
        </c:ser>
        <c:ser>
          <c:idx val="1"/>
          <c:order val="1"/>
          <c:tx>
            <c:strRef>
              <c:f>'Meeting Volume'!$A$29</c:f>
              <c:strCache>
                <c:ptCount val="1"/>
                <c:pt idx="0">
                  <c:v>COVID-Product Meetings</c:v>
                </c:pt>
              </c:strCache>
            </c:strRef>
          </c:tx>
          <c:spPr>
            <a:solidFill>
              <a:srgbClr val="FFC000"/>
            </a:solidFill>
            <a:ln>
              <a:solidFill>
                <a:srgbClr val="FFC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4F9-47A2-8FEE-53FEBCDD3821}"/>
                </c:ext>
              </c:extLst>
            </c:dLbl>
            <c:dLbl>
              <c:idx val="1"/>
              <c:delete val="1"/>
              <c:extLst>
                <c:ext xmlns:c15="http://schemas.microsoft.com/office/drawing/2012/chart" uri="{CE6537A1-D6FC-4f65-9D91-7224C49458BB}"/>
                <c:ext xmlns:c16="http://schemas.microsoft.com/office/drawing/2014/chart" uri="{C3380CC4-5D6E-409C-BE32-E72D297353CC}">
                  <c16:uniqueId val="{00000002-74F9-47A2-8FEE-53FEBCDD3821}"/>
                </c:ext>
              </c:extLst>
            </c:dLbl>
            <c:dLbl>
              <c:idx val="2"/>
              <c:delete val="1"/>
              <c:extLst>
                <c:ext xmlns:c15="http://schemas.microsoft.com/office/drawing/2012/chart" uri="{CE6537A1-D6FC-4f65-9D91-7224C49458BB}"/>
                <c:ext xmlns:c16="http://schemas.microsoft.com/office/drawing/2014/chart" uri="{C3380CC4-5D6E-409C-BE32-E72D297353CC}">
                  <c16:uniqueId val="{00000003-74F9-47A2-8FEE-53FEBCDD3821}"/>
                </c:ext>
              </c:extLst>
            </c:dLbl>
            <c:dLbl>
              <c:idx val="3"/>
              <c:delete val="1"/>
              <c:extLst>
                <c:ext xmlns:c15="http://schemas.microsoft.com/office/drawing/2012/chart" uri="{CE6537A1-D6FC-4f65-9D91-7224C49458BB}"/>
                <c:ext xmlns:c16="http://schemas.microsoft.com/office/drawing/2014/chart" uri="{C3380CC4-5D6E-409C-BE32-E72D297353CC}">
                  <c16:uniqueId val="{00000004-74F9-47A2-8FEE-53FEBCDD3821}"/>
                </c:ext>
              </c:extLst>
            </c:dLbl>
            <c:dLbl>
              <c:idx val="4"/>
              <c:delete val="1"/>
              <c:extLst>
                <c:ext xmlns:c15="http://schemas.microsoft.com/office/drawing/2012/chart" uri="{CE6537A1-D6FC-4f65-9D91-7224C49458BB}"/>
                <c:ext xmlns:c16="http://schemas.microsoft.com/office/drawing/2014/chart" uri="{C3380CC4-5D6E-409C-BE32-E72D297353CC}">
                  <c16:uniqueId val="{00000005-74F9-47A2-8FEE-53FEBCDD3821}"/>
                </c:ext>
              </c:extLst>
            </c:dLbl>
            <c:dLbl>
              <c:idx val="5"/>
              <c:delete val="1"/>
              <c:extLst>
                <c:ext xmlns:c15="http://schemas.microsoft.com/office/drawing/2012/chart" uri="{CE6537A1-D6FC-4f65-9D91-7224C49458BB}"/>
                <c:ext xmlns:c16="http://schemas.microsoft.com/office/drawing/2014/chart" uri="{C3380CC4-5D6E-409C-BE32-E72D297353CC}">
                  <c16:uniqueId val="{00000006-74F9-47A2-8FEE-53FEBCDD3821}"/>
                </c:ext>
              </c:extLst>
            </c:dLbl>
            <c:dLbl>
              <c:idx val="6"/>
              <c:delete val="1"/>
              <c:extLst>
                <c:ext xmlns:c15="http://schemas.microsoft.com/office/drawing/2012/chart" uri="{CE6537A1-D6FC-4f65-9D91-7224C49458BB}"/>
                <c:ext xmlns:c16="http://schemas.microsoft.com/office/drawing/2014/chart" uri="{C3380CC4-5D6E-409C-BE32-E72D297353CC}">
                  <c16:uniqueId val="{00000007-74F9-47A2-8FEE-53FEBCDD3821}"/>
                </c:ext>
              </c:extLst>
            </c:dLbl>
            <c:dLbl>
              <c:idx val="7"/>
              <c:layout>
                <c:manualLayout>
                  <c:x val="-8.4106290020454722E-17"/>
                  <c:y val="-7.672019999329245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4F9-47A2-8FEE-53FEBCDD3821}"/>
                </c:ext>
              </c:extLst>
            </c:dLbl>
            <c:dLbl>
              <c:idx val="8"/>
              <c:layout>
                <c:manualLayout>
                  <c:x val="1.1469172039567379E-3"/>
                  <c:y val="-5.55560068916945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4F9-47A2-8FEE-53FEBCDD3821}"/>
                </c:ext>
              </c:extLst>
            </c:dLbl>
            <c:dLbl>
              <c:idx val="9"/>
              <c:layout>
                <c:manualLayout>
                  <c:x val="0"/>
                  <c:y val="-3.96828620654960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4F9-47A2-8FEE-53FEBCDD3821}"/>
                </c:ext>
              </c:extLst>
            </c:dLbl>
            <c:dLbl>
              <c:idx val="10"/>
              <c:layout>
                <c:manualLayout>
                  <c:x val="0"/>
                  <c:y val="-3.43918137900966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4F9-47A2-8FEE-53FEBCDD3821}"/>
                </c:ext>
              </c:extLst>
            </c:dLbl>
            <c:spPr>
              <a:noFill/>
              <a:ln>
                <a:noFill/>
              </a:ln>
              <a:effectLst/>
            </c:spPr>
            <c:txPr>
              <a:bodyPr rot="0" spcFirstLastPara="1" vertOverflow="ellipsis" vert="horz" wrap="square" anchor="ctr" anchorCtr="1"/>
              <a:lstStyle/>
              <a:p>
                <a:pPr>
                  <a:defRPr sz="1400" b="1" i="0" u="none" strike="noStrike" kern="1200" baseline="0">
                    <a:solidFill>
                      <a:srgbClr val="FFC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'Meeting Volume'!$B$14:$L$14</c:f>
              <c:strCache>
                <c:ptCount val="11"/>
                <c:pt idx="0">
                  <c:v>FY13</c:v>
                </c:pt>
                <c:pt idx="1">
                  <c:v>FY14</c:v>
                </c:pt>
                <c:pt idx="2">
                  <c:v>FY15</c:v>
                </c:pt>
                <c:pt idx="3">
                  <c:v>FY16</c:v>
                </c:pt>
                <c:pt idx="4">
                  <c:v>FY17</c:v>
                </c:pt>
                <c:pt idx="5">
                  <c:v>FY18</c:v>
                </c:pt>
                <c:pt idx="6">
                  <c:v>FY19</c:v>
                </c:pt>
                <c:pt idx="7">
                  <c:v>FY20</c:v>
                </c:pt>
                <c:pt idx="8">
                  <c:v>FY21</c:v>
                </c:pt>
                <c:pt idx="9">
                  <c:v>FY22</c:v>
                </c:pt>
                <c:pt idx="10">
                  <c:v>FY23</c:v>
                </c:pt>
              </c:strCache>
            </c:strRef>
          </c:cat>
          <c:val>
            <c:numRef>
              <c:f>'Meeting Volume'!$B$29:$L$29</c:f>
              <c:numCache>
                <c:formatCode>General</c:formatCode>
                <c:ptCount val="11"/>
                <c:pt idx="0">
                  <c:v>0</c:v>
                </c:pt>
                <c:pt idx="1">
                  <c:v>0</c:v>
                </c:pt>
                <c:pt idx="2">
                  <c:v>0</c:v>
                </c:pt>
                <c:pt idx="3">
                  <c:v>0</c:v>
                </c:pt>
                <c:pt idx="4">
                  <c:v>0</c:v>
                </c:pt>
                <c:pt idx="5">
                  <c:v>0</c:v>
                </c:pt>
                <c:pt idx="6">
                  <c:v>0</c:v>
                </c:pt>
                <c:pt idx="7">
                  <c:v>607</c:v>
                </c:pt>
                <c:pt idx="8">
                  <c:v>318</c:v>
                </c:pt>
                <c:pt idx="9">
                  <c:v>154</c:v>
                </c:pt>
                <c:pt idx="10">
                  <c:v>88</c:v>
                </c:pt>
              </c:numCache>
            </c:numRef>
          </c:val>
          <c:extLst>
            <c:ext xmlns:c16="http://schemas.microsoft.com/office/drawing/2014/chart" uri="{C3380CC4-5D6E-409C-BE32-E72D297353CC}">
              <c16:uniqueId val="{00000008-74F9-47A2-8FEE-53FEBCDD3821}"/>
            </c:ext>
          </c:extLst>
        </c:ser>
        <c:dLbls>
          <c:showLegendKey val="0"/>
          <c:showVal val="0"/>
          <c:showCatName val="0"/>
          <c:showSerName val="0"/>
          <c:showPercent val="0"/>
          <c:showBubbleSize val="0"/>
        </c:dLbls>
        <c:gapWidth val="50"/>
        <c:overlap val="100"/>
        <c:axId val="433604240"/>
        <c:axId val="433608560"/>
        <c:extLst>
          <c:ext xmlns:c15="http://schemas.microsoft.com/office/drawing/2012/chart" uri="{02D57815-91ED-43cb-92C2-25804820EDAC}">
            <c15:filteredBarSeries>
              <c15:ser>
                <c:idx val="2"/>
                <c:order val="2"/>
                <c:tx>
                  <c:strRef>
                    <c:extLst>
                      <c:ext uri="{02D57815-91ED-43cb-92C2-25804820EDAC}">
                        <c15:formulaRef>
                          <c15:sqref>'Meeting Volume'!$A$32</c15:sqref>
                        </c15:formulaRef>
                      </c:ext>
                    </c:extLst>
                    <c:strCache>
                      <c:ptCount val="1"/>
                      <c:pt idx="0">
                        <c:v>Meetings per business day</c:v>
                      </c:pt>
                    </c:strCache>
                  </c:strRef>
                </c:tx>
                <c:spPr>
                  <a:solidFill>
                    <a:schemeClr val="accent3"/>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'Meeting Volume'!$B$14:$L$14</c15:sqref>
                        </c15:formulaRef>
                      </c:ext>
                    </c:extLst>
                    <c:strCache>
                      <c:ptCount val="11"/>
                      <c:pt idx="0">
                        <c:v>FY13</c:v>
                      </c:pt>
                      <c:pt idx="1">
                        <c:v>FY14</c:v>
                      </c:pt>
                      <c:pt idx="2">
                        <c:v>FY15</c:v>
                      </c:pt>
                      <c:pt idx="3">
                        <c:v>FY16</c:v>
                      </c:pt>
                      <c:pt idx="4">
                        <c:v>FY17</c:v>
                      </c:pt>
                      <c:pt idx="5">
                        <c:v>FY18</c:v>
                      </c:pt>
                      <c:pt idx="6">
                        <c:v>FY19</c:v>
                      </c:pt>
                      <c:pt idx="7">
                        <c:v>FY20</c:v>
                      </c:pt>
                      <c:pt idx="8">
                        <c:v>FY21</c:v>
                      </c:pt>
                      <c:pt idx="9">
                        <c:v>FY22</c:v>
                      </c:pt>
                      <c:pt idx="10">
                        <c:v>FY23</c:v>
                      </c:pt>
                    </c:strCache>
                  </c:strRef>
                </c:cat>
                <c:val>
                  <c:numRef>
                    <c:extLst>
                      <c:ext uri="{02D57815-91ED-43cb-92C2-25804820EDAC}">
                        <c15:formulaRef>
                          <c15:sqref>'Meeting Volume'!$B$32:$L$32</c15:sqref>
                        </c15:formulaRef>
                      </c:ext>
                    </c:extLst>
                    <c:numCache>
                      <c:formatCode>0.0</c:formatCode>
                      <c:ptCount val="11"/>
                      <c:pt idx="0">
                        <c:v>9.2235294117647051</c:v>
                      </c:pt>
                      <c:pt idx="1">
                        <c:v>9.7411764705882344</c:v>
                      </c:pt>
                      <c:pt idx="2">
                        <c:v>11.145098039215686</c:v>
                      </c:pt>
                      <c:pt idx="3">
                        <c:v>11.87843137254902</c:v>
                      </c:pt>
                      <c:pt idx="4">
                        <c:v>12.729411764705882</c:v>
                      </c:pt>
                      <c:pt idx="5">
                        <c:v>13.019607843137255</c:v>
                      </c:pt>
                      <c:pt idx="6">
                        <c:v>14.066666666666666</c:v>
                      </c:pt>
                      <c:pt idx="7">
                        <c:v>17.286274509803921</c:v>
                      </c:pt>
                      <c:pt idx="8">
                        <c:v>16.639215686274511</c:v>
                      </c:pt>
                      <c:pt idx="9">
                        <c:v>16.16078431372549</c:v>
                      </c:pt>
                      <c:pt idx="10">
                        <c:v>16.015686274509804</c:v>
                      </c:pt>
                    </c:numCache>
                  </c:numRef>
                </c:val>
                <c:extLst>
                  <c:ext xmlns:c16="http://schemas.microsoft.com/office/drawing/2014/chart" uri="{C3380CC4-5D6E-409C-BE32-E72D297353CC}">
                    <c16:uniqueId val="{00000009-74F9-47A2-8FEE-53FEBCDD3821}"/>
                  </c:ext>
                </c:extLst>
              </c15:ser>
            </c15:filteredBarSeries>
          </c:ext>
        </c:extLst>
      </c:barChart>
      <c:catAx>
        <c:axId val="433604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33608560"/>
        <c:crosses val="autoZero"/>
        <c:auto val="1"/>
        <c:lblAlgn val="ctr"/>
        <c:lblOffset val="100"/>
        <c:noMultiLvlLbl val="0"/>
      </c:catAx>
      <c:valAx>
        <c:axId val="433608560"/>
        <c:scaling>
          <c:orientation val="minMax"/>
        </c:scaling>
        <c:delete val="1"/>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extTo"/>
        <c:crossAx val="433604240"/>
        <c:crosses val="autoZero"/>
        <c:crossBetween val="between"/>
      </c:valAx>
      <c:spPr>
        <a:noFill/>
        <a:ln>
          <a:noFill/>
        </a:ln>
        <a:effectLst/>
      </c:spPr>
    </c:plotArea>
    <c:legend>
      <c:legendPos val="r"/>
      <c:layout>
        <c:manualLayout>
          <c:xMode val="edge"/>
          <c:yMode val="edge"/>
          <c:x val="4.4326724380985311E-2"/>
          <c:y val="0.11293513403954246"/>
          <c:w val="0.26990255824901493"/>
          <c:h val="0.1602941822841122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35556200559862E-2"/>
          <c:y val="3.7926029853242282E-2"/>
          <c:w val="0.97852888759888024"/>
          <c:h val="0.80002638804654069"/>
        </c:manualLayout>
      </c:layout>
      <c:barChart>
        <c:barDir val="bar"/>
        <c:grouping val="stacked"/>
        <c:varyColors val="0"/>
        <c:ser>
          <c:idx val="0"/>
          <c:order val="0"/>
          <c:tx>
            <c:strRef>
              <c:f>'Type D &amp; INTERACT'!$D$29</c:f>
              <c:strCache>
                <c:ptCount val="1"/>
                <c:pt idx="0">
                  <c:v>As Requested - Accepted</c:v>
                </c:pt>
              </c:strCache>
            </c:strRef>
          </c:tx>
          <c:spPr>
            <a:solidFill>
              <a:schemeClr val="accent1">
                <a:lumMod val="20000"/>
                <a:lumOff val="80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219F-41E1-A071-95D6D8BA2851}"/>
              </c:ext>
            </c:extLst>
          </c:dPt>
          <c:cat>
            <c:strRef>
              <c:f>'Type D &amp; INTERACT'!$C$30</c:f>
              <c:strCache>
                <c:ptCount val="1"/>
                <c:pt idx="0">
                  <c:v>D</c:v>
                </c:pt>
              </c:strCache>
            </c:strRef>
          </c:cat>
          <c:val>
            <c:numRef>
              <c:f>'Type D &amp; INTERACT'!$D$30</c:f>
              <c:numCache>
                <c:formatCode>General</c:formatCode>
                <c:ptCount val="1"/>
                <c:pt idx="0">
                  <c:v>663</c:v>
                </c:pt>
              </c:numCache>
            </c:numRef>
          </c:val>
          <c:extLst>
            <c:ext xmlns:c16="http://schemas.microsoft.com/office/drawing/2014/chart" uri="{C3380CC4-5D6E-409C-BE32-E72D297353CC}">
              <c16:uniqueId val="{00000000-1718-4B2B-BC61-3989D3A29DC2}"/>
            </c:ext>
          </c:extLst>
        </c:ser>
        <c:ser>
          <c:idx val="1"/>
          <c:order val="1"/>
          <c:tx>
            <c:strRef>
              <c:f>'Type D &amp; INTERACT'!$E$29</c:f>
              <c:strCache>
                <c:ptCount val="1"/>
                <c:pt idx="0">
                  <c:v>As Requested - Denied</c:v>
                </c:pt>
              </c:strCache>
            </c:strRef>
          </c:tx>
          <c:spPr>
            <a:solidFill>
              <a:schemeClr val="accent5">
                <a:lumMod val="60000"/>
                <a:lumOff val="40000"/>
              </a:schemeClr>
            </a:solidFill>
            <a:ln>
              <a:noFill/>
            </a:ln>
            <a:effectLst/>
          </c:spPr>
          <c:invertIfNegative val="0"/>
          <c:cat>
            <c:strRef>
              <c:f>'Type D &amp; INTERACT'!$C$30</c:f>
              <c:strCache>
                <c:ptCount val="1"/>
                <c:pt idx="0">
                  <c:v>D</c:v>
                </c:pt>
              </c:strCache>
            </c:strRef>
          </c:cat>
          <c:val>
            <c:numRef>
              <c:f>'Type D &amp; INTERACT'!$E$30</c:f>
              <c:numCache>
                <c:formatCode>General</c:formatCode>
                <c:ptCount val="1"/>
                <c:pt idx="0">
                  <c:v>53</c:v>
                </c:pt>
              </c:numCache>
            </c:numRef>
          </c:val>
          <c:extLst>
            <c:ext xmlns:c16="http://schemas.microsoft.com/office/drawing/2014/chart" uri="{C3380CC4-5D6E-409C-BE32-E72D297353CC}">
              <c16:uniqueId val="{00000001-1718-4B2B-BC61-3989D3A29DC2}"/>
            </c:ext>
          </c:extLst>
        </c:ser>
        <c:ser>
          <c:idx val="2"/>
          <c:order val="2"/>
          <c:tx>
            <c:strRef>
              <c:f>'Type D &amp; INTERACT'!$F$29</c:f>
              <c:strCache>
                <c:ptCount val="1"/>
                <c:pt idx="0">
                  <c:v>A</c:v>
                </c:pt>
              </c:strCache>
            </c:strRef>
          </c:tx>
          <c:spPr>
            <a:solidFill>
              <a:schemeClr val="accent3"/>
            </a:solidFill>
            <a:ln>
              <a:noFill/>
            </a:ln>
            <a:effectLst/>
          </c:spPr>
          <c:invertIfNegative val="0"/>
          <c:cat>
            <c:strRef>
              <c:f>'Type D &amp; INTERACT'!$C$30</c:f>
              <c:strCache>
                <c:ptCount val="1"/>
                <c:pt idx="0">
                  <c:v>D</c:v>
                </c:pt>
              </c:strCache>
            </c:strRef>
          </c:cat>
          <c:val>
            <c:numRef>
              <c:f>'Type D &amp; INTERACT'!$F$30</c:f>
              <c:numCache>
                <c:formatCode>General</c:formatCode>
                <c:ptCount val="1"/>
                <c:pt idx="0">
                  <c:v>0</c:v>
                </c:pt>
              </c:numCache>
            </c:numRef>
          </c:val>
          <c:extLst>
            <c:ext xmlns:c16="http://schemas.microsoft.com/office/drawing/2014/chart" uri="{C3380CC4-5D6E-409C-BE32-E72D297353CC}">
              <c16:uniqueId val="{00000002-1718-4B2B-BC61-3989D3A29DC2}"/>
            </c:ext>
          </c:extLst>
        </c:ser>
        <c:ser>
          <c:idx val="3"/>
          <c:order val="3"/>
          <c:tx>
            <c:strRef>
              <c:f>'Type D &amp; INTERACT'!$G$29</c:f>
              <c:strCache>
                <c:ptCount val="1"/>
                <c:pt idx="0">
                  <c:v>B</c:v>
                </c:pt>
              </c:strCache>
            </c:strRef>
          </c:tx>
          <c:spPr>
            <a:solidFill>
              <a:schemeClr val="accent5">
                <a:lumMod val="20000"/>
                <a:lumOff val="80000"/>
              </a:schemeClr>
            </a:solidFill>
            <a:ln>
              <a:noFill/>
            </a:ln>
            <a:effectLst/>
          </c:spPr>
          <c:invertIfNegative val="0"/>
          <c:cat>
            <c:strRef>
              <c:f>'Type D &amp; INTERACT'!$C$30</c:f>
              <c:strCache>
                <c:ptCount val="1"/>
                <c:pt idx="0">
                  <c:v>D</c:v>
                </c:pt>
              </c:strCache>
            </c:strRef>
          </c:cat>
          <c:val>
            <c:numRef>
              <c:f>'Type D &amp; INTERACT'!$G$30</c:f>
              <c:numCache>
                <c:formatCode>General</c:formatCode>
                <c:ptCount val="1"/>
                <c:pt idx="0">
                  <c:v>16</c:v>
                </c:pt>
              </c:numCache>
            </c:numRef>
          </c:val>
          <c:extLst>
            <c:ext xmlns:c16="http://schemas.microsoft.com/office/drawing/2014/chart" uri="{C3380CC4-5D6E-409C-BE32-E72D297353CC}">
              <c16:uniqueId val="{00000003-1718-4B2B-BC61-3989D3A29DC2}"/>
            </c:ext>
          </c:extLst>
        </c:ser>
        <c:ser>
          <c:idx val="4"/>
          <c:order val="4"/>
          <c:tx>
            <c:strRef>
              <c:f>'Type D &amp; INTERACT'!$H$29</c:f>
              <c:strCache>
                <c:ptCount val="1"/>
                <c:pt idx="0">
                  <c:v>C</c:v>
                </c:pt>
              </c:strCache>
            </c:strRef>
          </c:tx>
          <c:spPr>
            <a:solidFill>
              <a:schemeClr val="accent5">
                <a:lumMod val="20000"/>
                <a:lumOff val="80000"/>
              </a:schemeClr>
            </a:solidFill>
            <a:ln>
              <a:noFill/>
            </a:ln>
            <a:effectLst/>
          </c:spPr>
          <c:invertIfNegative val="0"/>
          <c:cat>
            <c:strRef>
              <c:f>'Type D &amp; INTERACT'!$C$30</c:f>
              <c:strCache>
                <c:ptCount val="1"/>
                <c:pt idx="0">
                  <c:v>D</c:v>
                </c:pt>
              </c:strCache>
            </c:strRef>
          </c:cat>
          <c:val>
            <c:numRef>
              <c:f>'Type D &amp; INTERACT'!$H$30</c:f>
              <c:numCache>
                <c:formatCode>General</c:formatCode>
                <c:ptCount val="1"/>
                <c:pt idx="0">
                  <c:v>125</c:v>
                </c:pt>
              </c:numCache>
            </c:numRef>
          </c:val>
          <c:extLst>
            <c:ext xmlns:c16="http://schemas.microsoft.com/office/drawing/2014/chart" uri="{C3380CC4-5D6E-409C-BE32-E72D297353CC}">
              <c16:uniqueId val="{00000004-1718-4B2B-BC61-3989D3A29DC2}"/>
            </c:ext>
          </c:extLst>
        </c:ser>
        <c:ser>
          <c:idx val="5"/>
          <c:order val="5"/>
          <c:tx>
            <c:strRef>
              <c:f>'Type D &amp; INTERACT'!$I$29</c:f>
              <c:strCache>
                <c:ptCount val="1"/>
                <c:pt idx="0">
                  <c:v>D</c:v>
                </c:pt>
              </c:strCache>
            </c:strRef>
          </c:tx>
          <c:spPr>
            <a:solidFill>
              <a:schemeClr val="accent6"/>
            </a:solidFill>
            <a:ln>
              <a:noFill/>
            </a:ln>
            <a:effectLst/>
          </c:spPr>
          <c:invertIfNegative val="0"/>
          <c:cat>
            <c:strRef>
              <c:f>'Type D &amp; INTERACT'!$C$30</c:f>
              <c:strCache>
                <c:ptCount val="1"/>
                <c:pt idx="0">
                  <c:v>D</c:v>
                </c:pt>
              </c:strCache>
            </c:strRef>
          </c:cat>
          <c:val>
            <c:numRef>
              <c:f>'Type D &amp; INTERACT'!$I$30</c:f>
              <c:numCache>
                <c:formatCode>General</c:formatCode>
                <c:ptCount val="1"/>
              </c:numCache>
            </c:numRef>
          </c:val>
          <c:extLst>
            <c:ext xmlns:c16="http://schemas.microsoft.com/office/drawing/2014/chart" uri="{C3380CC4-5D6E-409C-BE32-E72D297353CC}">
              <c16:uniqueId val="{00000005-1718-4B2B-BC61-3989D3A29DC2}"/>
            </c:ext>
          </c:extLst>
        </c:ser>
        <c:ser>
          <c:idx val="6"/>
          <c:order val="6"/>
          <c:tx>
            <c:strRef>
              <c:f>'Type D &amp; INTERACT'!$J$29</c:f>
              <c:strCache>
                <c:ptCount val="1"/>
                <c:pt idx="0">
                  <c:v>Interact</c:v>
                </c:pt>
              </c:strCache>
            </c:strRef>
          </c:tx>
          <c:spPr>
            <a:solidFill>
              <a:schemeClr val="bg1">
                <a:lumMod val="95000"/>
              </a:schemeClr>
            </a:solidFill>
            <a:ln>
              <a:noFill/>
            </a:ln>
            <a:effectLst/>
          </c:spPr>
          <c:invertIfNegative val="0"/>
          <c:cat>
            <c:strRef>
              <c:f>'Type D &amp; INTERACT'!$C$30</c:f>
              <c:strCache>
                <c:ptCount val="1"/>
                <c:pt idx="0">
                  <c:v>D</c:v>
                </c:pt>
              </c:strCache>
            </c:strRef>
          </c:cat>
          <c:val>
            <c:numRef>
              <c:f>'Type D &amp; INTERACT'!$J$30</c:f>
              <c:numCache>
                <c:formatCode>General</c:formatCode>
                <c:ptCount val="1"/>
                <c:pt idx="0">
                  <c:v>1</c:v>
                </c:pt>
              </c:numCache>
            </c:numRef>
          </c:val>
          <c:extLst>
            <c:ext xmlns:c16="http://schemas.microsoft.com/office/drawing/2014/chart" uri="{C3380CC4-5D6E-409C-BE32-E72D297353CC}">
              <c16:uniqueId val="{00000006-1718-4B2B-BC61-3989D3A29DC2}"/>
            </c:ext>
          </c:extLst>
        </c:ser>
        <c:dLbls>
          <c:showLegendKey val="0"/>
          <c:showVal val="0"/>
          <c:showCatName val="0"/>
          <c:showSerName val="0"/>
          <c:showPercent val="0"/>
          <c:showBubbleSize val="0"/>
        </c:dLbls>
        <c:gapWidth val="150"/>
        <c:overlap val="100"/>
        <c:axId val="354630744"/>
        <c:axId val="354625704"/>
      </c:barChart>
      <c:catAx>
        <c:axId val="354630744"/>
        <c:scaling>
          <c:orientation val="minMax"/>
        </c:scaling>
        <c:delete val="1"/>
        <c:axPos val="l"/>
        <c:numFmt formatCode="General" sourceLinked="1"/>
        <c:majorTickMark val="none"/>
        <c:minorTickMark val="none"/>
        <c:tickLblPos val="nextTo"/>
        <c:crossAx val="354625704"/>
        <c:crosses val="autoZero"/>
        <c:auto val="1"/>
        <c:lblAlgn val="ctr"/>
        <c:lblOffset val="100"/>
        <c:noMultiLvlLbl val="0"/>
      </c:catAx>
      <c:valAx>
        <c:axId val="354625704"/>
        <c:scaling>
          <c:orientation val="minMax"/>
        </c:scaling>
        <c:delete val="1"/>
        <c:axPos val="b"/>
        <c:numFmt formatCode="General" sourceLinked="1"/>
        <c:majorTickMark val="none"/>
        <c:minorTickMark val="none"/>
        <c:tickLblPos val="nextTo"/>
        <c:crossAx val="354630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chemeClr val="accent1"/>
            </a:solidFill>
            <a:ln>
              <a:noFill/>
            </a:ln>
            <a:effectLst/>
          </c:spPr>
          <c:invertIfNegative val="0"/>
          <c:cat>
            <c:strRef>
              <c:f>'Type D &amp; INTERACT'!$C$31</c:f>
              <c:strCache>
                <c:ptCount val="1"/>
                <c:pt idx="0">
                  <c:v>Interact</c:v>
                </c:pt>
              </c:strCache>
            </c:strRef>
          </c:cat>
          <c:val>
            <c:numRef>
              <c:f>'Type D &amp; INTERACT'!$D$31</c:f>
              <c:numCache>
                <c:formatCode>General</c:formatCode>
                <c:ptCount val="1"/>
                <c:pt idx="0">
                  <c:v>113</c:v>
                </c:pt>
              </c:numCache>
            </c:numRef>
          </c:val>
          <c:extLst>
            <c:ext xmlns:c16="http://schemas.microsoft.com/office/drawing/2014/chart" uri="{C3380CC4-5D6E-409C-BE32-E72D297353CC}">
              <c16:uniqueId val="{00000000-D1C3-40A1-A03F-DD23AE89AE9F}"/>
            </c:ext>
          </c:extLst>
        </c:ser>
        <c:ser>
          <c:idx val="1"/>
          <c:order val="1"/>
          <c:spPr>
            <a:solidFill>
              <a:schemeClr val="accent5">
                <a:lumMod val="60000"/>
                <a:lumOff val="40000"/>
              </a:schemeClr>
            </a:solidFill>
            <a:ln>
              <a:noFill/>
            </a:ln>
            <a:effectLst/>
          </c:spPr>
          <c:invertIfNegative val="0"/>
          <c:cat>
            <c:strRef>
              <c:f>'Type D &amp; INTERACT'!$C$31</c:f>
              <c:strCache>
                <c:ptCount val="1"/>
                <c:pt idx="0">
                  <c:v>Interact</c:v>
                </c:pt>
              </c:strCache>
            </c:strRef>
          </c:cat>
          <c:val>
            <c:numRef>
              <c:f>'Type D &amp; INTERACT'!$E$31</c:f>
              <c:numCache>
                <c:formatCode>General</c:formatCode>
                <c:ptCount val="1"/>
                <c:pt idx="0">
                  <c:v>86</c:v>
                </c:pt>
              </c:numCache>
            </c:numRef>
          </c:val>
          <c:extLst>
            <c:ext xmlns:c16="http://schemas.microsoft.com/office/drawing/2014/chart" uri="{C3380CC4-5D6E-409C-BE32-E72D297353CC}">
              <c16:uniqueId val="{00000001-D1C3-40A1-A03F-DD23AE89AE9F}"/>
            </c:ext>
          </c:extLst>
        </c:ser>
        <c:ser>
          <c:idx val="2"/>
          <c:order val="2"/>
          <c:spPr>
            <a:solidFill>
              <a:schemeClr val="accent3"/>
            </a:solidFill>
            <a:ln>
              <a:noFill/>
            </a:ln>
            <a:effectLst/>
          </c:spPr>
          <c:invertIfNegative val="0"/>
          <c:cat>
            <c:strRef>
              <c:f>'Type D &amp; INTERACT'!$C$31</c:f>
              <c:strCache>
                <c:ptCount val="1"/>
                <c:pt idx="0">
                  <c:v>Interact</c:v>
                </c:pt>
              </c:strCache>
            </c:strRef>
          </c:cat>
          <c:val>
            <c:numRef>
              <c:f>'Type D &amp; INTERACT'!$F$31</c:f>
              <c:numCache>
                <c:formatCode>General</c:formatCode>
                <c:ptCount val="1"/>
                <c:pt idx="0">
                  <c:v>0</c:v>
                </c:pt>
              </c:numCache>
            </c:numRef>
          </c:val>
          <c:extLst>
            <c:ext xmlns:c16="http://schemas.microsoft.com/office/drawing/2014/chart" uri="{C3380CC4-5D6E-409C-BE32-E72D297353CC}">
              <c16:uniqueId val="{00000002-D1C3-40A1-A03F-DD23AE89AE9F}"/>
            </c:ext>
          </c:extLst>
        </c:ser>
        <c:ser>
          <c:idx val="3"/>
          <c:order val="3"/>
          <c:spPr>
            <a:solidFill>
              <a:schemeClr val="accent5">
                <a:lumMod val="20000"/>
                <a:lumOff val="80000"/>
              </a:schemeClr>
            </a:solidFill>
            <a:ln>
              <a:noFill/>
            </a:ln>
            <a:effectLst/>
          </c:spPr>
          <c:invertIfNegative val="0"/>
          <c:cat>
            <c:strRef>
              <c:f>'Type D &amp; INTERACT'!$C$31</c:f>
              <c:strCache>
                <c:ptCount val="1"/>
                <c:pt idx="0">
                  <c:v>Interact</c:v>
                </c:pt>
              </c:strCache>
            </c:strRef>
          </c:cat>
          <c:val>
            <c:numRef>
              <c:f>'Type D &amp; INTERACT'!$G$31</c:f>
              <c:numCache>
                <c:formatCode>General</c:formatCode>
                <c:ptCount val="1"/>
                <c:pt idx="0">
                  <c:v>6</c:v>
                </c:pt>
              </c:numCache>
            </c:numRef>
          </c:val>
          <c:extLst>
            <c:ext xmlns:c16="http://schemas.microsoft.com/office/drawing/2014/chart" uri="{C3380CC4-5D6E-409C-BE32-E72D297353CC}">
              <c16:uniqueId val="{00000003-D1C3-40A1-A03F-DD23AE89AE9F}"/>
            </c:ext>
          </c:extLst>
        </c:ser>
        <c:ser>
          <c:idx val="4"/>
          <c:order val="4"/>
          <c:spPr>
            <a:solidFill>
              <a:schemeClr val="accent5">
                <a:lumMod val="20000"/>
                <a:lumOff val="80000"/>
              </a:schemeClr>
            </a:solidFill>
            <a:ln>
              <a:noFill/>
            </a:ln>
            <a:effectLst/>
          </c:spPr>
          <c:invertIfNegative val="0"/>
          <c:cat>
            <c:strRef>
              <c:f>'Type D &amp; INTERACT'!$C$31</c:f>
              <c:strCache>
                <c:ptCount val="1"/>
                <c:pt idx="0">
                  <c:v>Interact</c:v>
                </c:pt>
              </c:strCache>
            </c:strRef>
          </c:cat>
          <c:val>
            <c:numRef>
              <c:f>'Type D &amp; INTERACT'!$H$31</c:f>
              <c:numCache>
                <c:formatCode>General</c:formatCode>
                <c:ptCount val="1"/>
                <c:pt idx="0">
                  <c:v>6</c:v>
                </c:pt>
              </c:numCache>
            </c:numRef>
          </c:val>
          <c:extLst>
            <c:ext xmlns:c16="http://schemas.microsoft.com/office/drawing/2014/chart" uri="{C3380CC4-5D6E-409C-BE32-E72D297353CC}">
              <c16:uniqueId val="{00000004-D1C3-40A1-A03F-DD23AE89AE9F}"/>
            </c:ext>
          </c:extLst>
        </c:ser>
        <c:ser>
          <c:idx val="5"/>
          <c:order val="5"/>
          <c:spPr>
            <a:solidFill>
              <a:schemeClr val="accent5">
                <a:lumMod val="20000"/>
                <a:lumOff val="80000"/>
              </a:schemeClr>
            </a:solidFill>
            <a:ln>
              <a:noFill/>
            </a:ln>
            <a:effectLst/>
          </c:spPr>
          <c:invertIfNegative val="0"/>
          <c:cat>
            <c:strRef>
              <c:f>'Type D &amp; INTERACT'!$C$31</c:f>
              <c:strCache>
                <c:ptCount val="1"/>
                <c:pt idx="0">
                  <c:v>Interact</c:v>
                </c:pt>
              </c:strCache>
            </c:strRef>
          </c:cat>
          <c:val>
            <c:numRef>
              <c:f>'Type D &amp; INTERACT'!$I$31</c:f>
              <c:numCache>
                <c:formatCode>General</c:formatCode>
                <c:ptCount val="1"/>
                <c:pt idx="0">
                  <c:v>1</c:v>
                </c:pt>
              </c:numCache>
            </c:numRef>
          </c:val>
          <c:extLst>
            <c:ext xmlns:c16="http://schemas.microsoft.com/office/drawing/2014/chart" uri="{C3380CC4-5D6E-409C-BE32-E72D297353CC}">
              <c16:uniqueId val="{00000005-D1C3-40A1-A03F-DD23AE89AE9F}"/>
            </c:ext>
          </c:extLst>
        </c:ser>
        <c:dLbls>
          <c:showLegendKey val="0"/>
          <c:showVal val="0"/>
          <c:showCatName val="0"/>
          <c:showSerName val="0"/>
          <c:showPercent val="0"/>
          <c:showBubbleSize val="0"/>
        </c:dLbls>
        <c:gapWidth val="150"/>
        <c:overlap val="100"/>
        <c:axId val="402590608"/>
        <c:axId val="1060516312"/>
        <c:extLst>
          <c:ext xmlns:c15="http://schemas.microsoft.com/office/drawing/2012/chart" uri="{02D57815-91ED-43cb-92C2-25804820EDAC}">
            <c15:filteredBarSeries>
              <c15:ser>
                <c:idx val="6"/>
                <c:order val="6"/>
                <c:spPr>
                  <a:solidFill>
                    <a:schemeClr val="accent1">
                      <a:lumMod val="60000"/>
                    </a:schemeClr>
                  </a:solidFill>
                  <a:ln>
                    <a:noFill/>
                  </a:ln>
                  <a:effectLst/>
                </c:spPr>
                <c:invertIfNegative val="0"/>
                <c:cat>
                  <c:strRef>
                    <c:extLst>
                      <c:ext uri="{02D57815-91ED-43cb-92C2-25804820EDAC}">
                        <c15:formulaRef>
                          <c15:sqref>'Type D &amp; INTERACT'!$C$31</c15:sqref>
                        </c15:formulaRef>
                      </c:ext>
                    </c:extLst>
                    <c:strCache>
                      <c:ptCount val="1"/>
                      <c:pt idx="0">
                        <c:v>Interact</c:v>
                      </c:pt>
                    </c:strCache>
                  </c:strRef>
                </c:cat>
                <c:val>
                  <c:numRef>
                    <c:extLst>
                      <c:ext uri="{02D57815-91ED-43cb-92C2-25804820EDAC}">
                        <c15:formulaRef>
                          <c15:sqref>'Type D &amp; INTERACT'!$J$31</c15:sqref>
                        </c15:formulaRef>
                      </c:ext>
                    </c:extLst>
                    <c:numCache>
                      <c:formatCode>General</c:formatCode>
                      <c:ptCount val="1"/>
                    </c:numCache>
                  </c:numRef>
                </c:val>
                <c:extLst>
                  <c:ext xmlns:c16="http://schemas.microsoft.com/office/drawing/2014/chart" uri="{C3380CC4-5D6E-409C-BE32-E72D297353CC}">
                    <c16:uniqueId val="{00000006-D1C3-40A1-A03F-DD23AE89AE9F}"/>
                  </c:ext>
                </c:extLst>
              </c15:ser>
            </c15:filteredBarSeries>
          </c:ext>
        </c:extLst>
      </c:barChart>
      <c:catAx>
        <c:axId val="402590608"/>
        <c:scaling>
          <c:orientation val="minMax"/>
        </c:scaling>
        <c:delete val="1"/>
        <c:axPos val="l"/>
        <c:numFmt formatCode="General" sourceLinked="1"/>
        <c:majorTickMark val="none"/>
        <c:minorTickMark val="none"/>
        <c:tickLblPos val="nextTo"/>
        <c:crossAx val="1060516312"/>
        <c:crosses val="autoZero"/>
        <c:auto val="1"/>
        <c:lblAlgn val="ctr"/>
        <c:lblOffset val="100"/>
        <c:noMultiLvlLbl val="0"/>
      </c:catAx>
      <c:valAx>
        <c:axId val="1060516312"/>
        <c:scaling>
          <c:orientation val="minMax"/>
        </c:scaling>
        <c:delete val="1"/>
        <c:axPos val="b"/>
        <c:numFmt formatCode="0%" sourceLinked="1"/>
        <c:majorTickMark val="none"/>
        <c:minorTickMark val="none"/>
        <c:tickLblPos val="nextTo"/>
        <c:crossAx val="40259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1267F-E418-4660-8EBF-991BB753C440}"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69CF2-2420-4BBF-8184-2BDBC98382C0}" type="slidenum">
              <a:rPr lang="en-US" smtClean="0"/>
              <a:t>‹#›</a:t>
            </a:fld>
            <a:endParaRPr lang="en-US"/>
          </a:p>
        </p:txBody>
      </p:sp>
    </p:spTree>
    <p:extLst>
      <p:ext uri="{BB962C8B-B14F-4D97-AF65-F5344CB8AC3E}">
        <p14:creationId xmlns:p14="http://schemas.microsoft.com/office/powerpoint/2010/main" val="130094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1</a:t>
            </a:fld>
            <a:endParaRPr lang="en-US"/>
          </a:p>
        </p:txBody>
      </p:sp>
    </p:spTree>
    <p:extLst>
      <p:ext uri="{BB962C8B-B14F-4D97-AF65-F5344CB8AC3E}">
        <p14:creationId xmlns:p14="http://schemas.microsoft.com/office/powerpoint/2010/main" val="160383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12</a:t>
            </a:fld>
            <a:endParaRPr lang="en-US"/>
          </a:p>
        </p:txBody>
      </p:sp>
    </p:spTree>
    <p:extLst>
      <p:ext uri="{BB962C8B-B14F-4D97-AF65-F5344CB8AC3E}">
        <p14:creationId xmlns:p14="http://schemas.microsoft.com/office/powerpoint/2010/main" val="2080137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15</a:t>
            </a:fld>
            <a:endParaRPr lang="en-US"/>
          </a:p>
        </p:txBody>
      </p:sp>
    </p:spTree>
    <p:extLst>
      <p:ext uri="{BB962C8B-B14F-4D97-AF65-F5344CB8AC3E}">
        <p14:creationId xmlns:p14="http://schemas.microsoft.com/office/powerpoint/2010/main" val="3041210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16</a:t>
            </a:fld>
            <a:endParaRPr lang="en-US"/>
          </a:p>
        </p:txBody>
      </p:sp>
    </p:spTree>
    <p:extLst>
      <p:ext uri="{BB962C8B-B14F-4D97-AF65-F5344CB8AC3E}">
        <p14:creationId xmlns:p14="http://schemas.microsoft.com/office/powerpoint/2010/main" val="3351294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17</a:t>
            </a:fld>
            <a:endParaRPr lang="en-US"/>
          </a:p>
        </p:txBody>
      </p:sp>
    </p:spTree>
    <p:extLst>
      <p:ext uri="{BB962C8B-B14F-4D97-AF65-F5344CB8AC3E}">
        <p14:creationId xmlns:p14="http://schemas.microsoft.com/office/powerpoint/2010/main" val="3506472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18</a:t>
            </a:fld>
            <a:endParaRPr lang="en-US"/>
          </a:p>
        </p:txBody>
      </p:sp>
    </p:spTree>
    <p:extLst>
      <p:ext uri="{BB962C8B-B14F-4D97-AF65-F5344CB8AC3E}">
        <p14:creationId xmlns:p14="http://schemas.microsoft.com/office/powerpoint/2010/main" val="12483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19</a:t>
            </a:fld>
            <a:endParaRPr lang="en-US"/>
          </a:p>
        </p:txBody>
      </p:sp>
    </p:spTree>
    <p:extLst>
      <p:ext uri="{BB962C8B-B14F-4D97-AF65-F5344CB8AC3E}">
        <p14:creationId xmlns:p14="http://schemas.microsoft.com/office/powerpoint/2010/main" val="4157718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20</a:t>
            </a:fld>
            <a:endParaRPr lang="en-US"/>
          </a:p>
        </p:txBody>
      </p:sp>
    </p:spTree>
    <p:extLst>
      <p:ext uri="{BB962C8B-B14F-4D97-AF65-F5344CB8AC3E}">
        <p14:creationId xmlns:p14="http://schemas.microsoft.com/office/powerpoint/2010/main" val="4058305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21</a:t>
            </a:fld>
            <a:endParaRPr lang="en-US"/>
          </a:p>
        </p:txBody>
      </p:sp>
    </p:spTree>
    <p:extLst>
      <p:ext uri="{BB962C8B-B14F-4D97-AF65-F5344CB8AC3E}">
        <p14:creationId xmlns:p14="http://schemas.microsoft.com/office/powerpoint/2010/main" val="143677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23</a:t>
            </a:fld>
            <a:endParaRPr lang="en-US"/>
          </a:p>
        </p:txBody>
      </p:sp>
    </p:spTree>
    <p:extLst>
      <p:ext uri="{BB962C8B-B14F-4D97-AF65-F5344CB8AC3E}">
        <p14:creationId xmlns:p14="http://schemas.microsoft.com/office/powerpoint/2010/main" val="342613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24</a:t>
            </a:fld>
            <a:endParaRPr lang="en-US"/>
          </a:p>
        </p:txBody>
      </p:sp>
    </p:spTree>
    <p:extLst>
      <p:ext uri="{BB962C8B-B14F-4D97-AF65-F5344CB8AC3E}">
        <p14:creationId xmlns:p14="http://schemas.microsoft.com/office/powerpoint/2010/main" val="200354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0488F4B-C8AB-4DED-82A3-6F6C06D43A36}" type="slidenum">
              <a:rPr lang="en-US" smtClean="0"/>
              <a:t>2</a:t>
            </a:fld>
            <a:endParaRPr lang="en-US"/>
          </a:p>
        </p:txBody>
      </p:sp>
    </p:spTree>
    <p:extLst>
      <p:ext uri="{BB962C8B-B14F-4D97-AF65-F5344CB8AC3E}">
        <p14:creationId xmlns:p14="http://schemas.microsoft.com/office/powerpoint/2010/main" val="381376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25</a:t>
            </a:fld>
            <a:endParaRPr lang="en-US"/>
          </a:p>
        </p:txBody>
      </p:sp>
    </p:spTree>
    <p:extLst>
      <p:ext uri="{BB962C8B-B14F-4D97-AF65-F5344CB8AC3E}">
        <p14:creationId xmlns:p14="http://schemas.microsoft.com/office/powerpoint/2010/main" val="182966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26</a:t>
            </a:fld>
            <a:endParaRPr lang="en-US"/>
          </a:p>
        </p:txBody>
      </p:sp>
    </p:spTree>
    <p:extLst>
      <p:ext uri="{BB962C8B-B14F-4D97-AF65-F5344CB8AC3E}">
        <p14:creationId xmlns:p14="http://schemas.microsoft.com/office/powerpoint/2010/main" val="824944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27</a:t>
            </a:fld>
            <a:endParaRPr lang="en-US"/>
          </a:p>
        </p:txBody>
      </p:sp>
    </p:spTree>
    <p:extLst>
      <p:ext uri="{BB962C8B-B14F-4D97-AF65-F5344CB8AC3E}">
        <p14:creationId xmlns:p14="http://schemas.microsoft.com/office/powerpoint/2010/main" val="3055793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28</a:t>
            </a:fld>
            <a:endParaRPr lang="en-US"/>
          </a:p>
        </p:txBody>
      </p:sp>
    </p:spTree>
    <p:extLst>
      <p:ext uri="{BB962C8B-B14F-4D97-AF65-F5344CB8AC3E}">
        <p14:creationId xmlns:p14="http://schemas.microsoft.com/office/powerpoint/2010/main" val="188630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29</a:t>
            </a:fld>
            <a:endParaRPr lang="en-US"/>
          </a:p>
        </p:txBody>
      </p:sp>
    </p:spTree>
    <p:extLst>
      <p:ext uri="{BB962C8B-B14F-4D97-AF65-F5344CB8AC3E}">
        <p14:creationId xmlns:p14="http://schemas.microsoft.com/office/powerpoint/2010/main" val="2379558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30</a:t>
            </a:fld>
            <a:endParaRPr lang="en-US"/>
          </a:p>
        </p:txBody>
      </p:sp>
    </p:spTree>
    <p:extLst>
      <p:ext uri="{BB962C8B-B14F-4D97-AF65-F5344CB8AC3E}">
        <p14:creationId xmlns:p14="http://schemas.microsoft.com/office/powerpoint/2010/main" val="1096454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31</a:t>
            </a:fld>
            <a:endParaRPr lang="en-US"/>
          </a:p>
        </p:txBody>
      </p:sp>
    </p:spTree>
    <p:extLst>
      <p:ext uri="{BB962C8B-B14F-4D97-AF65-F5344CB8AC3E}">
        <p14:creationId xmlns:p14="http://schemas.microsoft.com/office/powerpoint/2010/main" val="19383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32</a:t>
            </a:fld>
            <a:endParaRPr lang="en-US"/>
          </a:p>
        </p:txBody>
      </p:sp>
    </p:spTree>
    <p:extLst>
      <p:ext uri="{BB962C8B-B14F-4D97-AF65-F5344CB8AC3E}">
        <p14:creationId xmlns:p14="http://schemas.microsoft.com/office/powerpoint/2010/main" val="3450109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88F4B-C8AB-4DED-82A3-6F6C06D43A36}" type="slidenum">
              <a:rPr lang="en-US" smtClean="0"/>
              <a:t>33</a:t>
            </a:fld>
            <a:endParaRPr lang="en-US"/>
          </a:p>
        </p:txBody>
      </p:sp>
    </p:spTree>
    <p:extLst>
      <p:ext uri="{BB962C8B-B14F-4D97-AF65-F5344CB8AC3E}">
        <p14:creationId xmlns:p14="http://schemas.microsoft.com/office/powerpoint/2010/main" val="3222715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34</a:t>
            </a:fld>
            <a:endParaRPr lang="en-US"/>
          </a:p>
        </p:txBody>
      </p:sp>
    </p:spTree>
    <p:extLst>
      <p:ext uri="{BB962C8B-B14F-4D97-AF65-F5344CB8AC3E}">
        <p14:creationId xmlns:p14="http://schemas.microsoft.com/office/powerpoint/2010/main" val="144820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a:t>
            </a:fld>
            <a:endParaRPr lang="en-US"/>
          </a:p>
        </p:txBody>
      </p:sp>
    </p:spTree>
    <p:extLst>
      <p:ext uri="{BB962C8B-B14F-4D97-AF65-F5344CB8AC3E}">
        <p14:creationId xmlns:p14="http://schemas.microsoft.com/office/powerpoint/2010/main" val="1415080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35</a:t>
            </a:fld>
            <a:endParaRPr lang="en-US"/>
          </a:p>
        </p:txBody>
      </p:sp>
    </p:spTree>
    <p:extLst>
      <p:ext uri="{BB962C8B-B14F-4D97-AF65-F5344CB8AC3E}">
        <p14:creationId xmlns:p14="http://schemas.microsoft.com/office/powerpoint/2010/main" val="1264827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36</a:t>
            </a:fld>
            <a:endParaRPr lang="en-US"/>
          </a:p>
        </p:txBody>
      </p:sp>
    </p:spTree>
    <p:extLst>
      <p:ext uri="{BB962C8B-B14F-4D97-AF65-F5344CB8AC3E}">
        <p14:creationId xmlns:p14="http://schemas.microsoft.com/office/powerpoint/2010/main" val="1150663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37</a:t>
            </a:fld>
            <a:endParaRPr lang="en-US"/>
          </a:p>
        </p:txBody>
      </p:sp>
    </p:spTree>
    <p:extLst>
      <p:ext uri="{BB962C8B-B14F-4D97-AF65-F5344CB8AC3E}">
        <p14:creationId xmlns:p14="http://schemas.microsoft.com/office/powerpoint/2010/main" val="20172186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38</a:t>
            </a:fld>
            <a:endParaRPr lang="en-US"/>
          </a:p>
        </p:txBody>
      </p:sp>
    </p:spTree>
    <p:extLst>
      <p:ext uri="{BB962C8B-B14F-4D97-AF65-F5344CB8AC3E}">
        <p14:creationId xmlns:p14="http://schemas.microsoft.com/office/powerpoint/2010/main" val="61740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a:p>
        </p:txBody>
      </p:sp>
    </p:spTree>
    <p:extLst>
      <p:ext uri="{BB962C8B-B14F-4D97-AF65-F5344CB8AC3E}">
        <p14:creationId xmlns:p14="http://schemas.microsoft.com/office/powerpoint/2010/main" val="60595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A69CF2-2420-4BBF-8184-2BDBC98382C0}" type="slidenum">
              <a:rPr lang="en-US" smtClean="0"/>
              <a:t>6</a:t>
            </a:fld>
            <a:endParaRPr lang="en-US"/>
          </a:p>
        </p:txBody>
      </p:sp>
    </p:spTree>
    <p:extLst>
      <p:ext uri="{BB962C8B-B14F-4D97-AF65-F5344CB8AC3E}">
        <p14:creationId xmlns:p14="http://schemas.microsoft.com/office/powerpoint/2010/main" val="1492727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a:p>
        </p:txBody>
      </p:sp>
    </p:spTree>
    <p:extLst>
      <p:ext uri="{BB962C8B-B14F-4D97-AF65-F5344CB8AC3E}">
        <p14:creationId xmlns:p14="http://schemas.microsoft.com/office/powerpoint/2010/main" val="82362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8</a:t>
            </a:fld>
            <a:endParaRPr lang="en-US"/>
          </a:p>
        </p:txBody>
      </p:sp>
    </p:spTree>
    <p:extLst>
      <p:ext uri="{BB962C8B-B14F-4D97-AF65-F5344CB8AC3E}">
        <p14:creationId xmlns:p14="http://schemas.microsoft.com/office/powerpoint/2010/main" val="41344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9</a:t>
            </a:fld>
            <a:endParaRPr lang="en-US"/>
          </a:p>
        </p:txBody>
      </p:sp>
    </p:spTree>
    <p:extLst>
      <p:ext uri="{BB962C8B-B14F-4D97-AF65-F5344CB8AC3E}">
        <p14:creationId xmlns:p14="http://schemas.microsoft.com/office/powerpoint/2010/main" val="210217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10</a:t>
            </a:fld>
            <a:endParaRPr lang="en-US"/>
          </a:p>
        </p:txBody>
      </p:sp>
    </p:spTree>
    <p:extLst>
      <p:ext uri="{BB962C8B-B14F-4D97-AF65-F5344CB8AC3E}">
        <p14:creationId xmlns:p14="http://schemas.microsoft.com/office/powerpoint/2010/main" val="83447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EE70A-C214-4481-95C2-187ABD5B0D4A}"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67657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E70A-C214-4481-95C2-187ABD5B0D4A}"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408151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E70A-C214-4481-95C2-187ABD5B0D4A}"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42863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5EE70A-C214-4481-95C2-187ABD5B0D4A}"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369709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5EE70A-C214-4481-95C2-187ABD5B0D4A}"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355260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5EE70A-C214-4481-95C2-187ABD5B0D4A}"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401349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5EE70A-C214-4481-95C2-187ABD5B0D4A}"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404154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5EE70A-C214-4481-95C2-187ABD5B0D4A}"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251202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EE70A-C214-4481-95C2-187ABD5B0D4A}"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59736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EE70A-C214-4481-95C2-187ABD5B0D4A}"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299781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5EE70A-C214-4481-95C2-187ABD5B0D4A}"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218334-6F2C-4366-B0D5-609D671B76D7}" type="slidenum">
              <a:rPr lang="en-US" smtClean="0"/>
              <a:t>‹#›</a:t>
            </a:fld>
            <a:endParaRPr lang="en-US"/>
          </a:p>
        </p:txBody>
      </p:sp>
    </p:spTree>
    <p:extLst>
      <p:ext uri="{BB962C8B-B14F-4D97-AF65-F5344CB8AC3E}">
        <p14:creationId xmlns:p14="http://schemas.microsoft.com/office/powerpoint/2010/main" val="15373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EE70A-C214-4481-95C2-187ABD5B0D4A}" type="datetimeFigureOut">
              <a:rPr lang="en-US" smtClean="0"/>
              <a:t>8/2/2024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18334-6F2C-4366-B0D5-609D671B76D7}" type="slidenum">
              <a:rPr lang="en-US" smtClean="0"/>
              <a:t>‹#›</a:t>
            </a:fld>
            <a:endParaRPr lang="en-US"/>
          </a:p>
        </p:txBody>
      </p:sp>
    </p:spTree>
    <p:extLst>
      <p:ext uri="{BB962C8B-B14F-4D97-AF65-F5344CB8AC3E}">
        <p14:creationId xmlns:p14="http://schemas.microsoft.com/office/powerpoint/2010/main" val="10966547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gulations.gov/document/FDA-2024-N-2561-0001"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http://www.regulations.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regulations.gov/document/FDA-2024-N-2561-00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http://www.regulations.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0CE-17C7-46B3-9020-0659342DF40F}"/>
              </a:ext>
            </a:extLst>
          </p:cNvPr>
          <p:cNvSpPr>
            <a:spLocks noGrp="1"/>
          </p:cNvSpPr>
          <p:nvPr>
            <p:ph type="title"/>
          </p:nvPr>
        </p:nvSpPr>
        <p:spPr>
          <a:xfrm>
            <a:off x="996595" y="1862046"/>
            <a:ext cx="9770722" cy="3133907"/>
          </a:xfrm>
        </p:spPr>
        <p:txBody>
          <a:bodyPr>
            <a:normAutofit/>
          </a:bodyPr>
          <a:lstStyle/>
          <a:p>
            <a:pPr algn="ctr"/>
            <a:r>
              <a:rPr lang="en-US" sz="3600" b="1" dirty="0"/>
              <a:t>Note: </a:t>
            </a:r>
            <a:r>
              <a:rPr lang="en-US" sz="3600" dirty="0"/>
              <a:t>The following slide deck has been updated since the public workshop held on July 22, 2024. Minor corrections were made to slides 10, 12, 15, 22, and 23. Please refer to this slide deck as the most up to date version. </a:t>
            </a:r>
            <a:endParaRPr lang="en-US" sz="3600" dirty="0">
              <a:cs typeface="Arial"/>
            </a:endParaRPr>
          </a:p>
        </p:txBody>
      </p:sp>
      <p:pic>
        <p:nvPicPr>
          <p:cNvPr id="4" name="Picture 3">
            <a:extLst>
              <a:ext uri="{FF2B5EF4-FFF2-40B4-BE49-F238E27FC236}">
                <a16:creationId xmlns:a16="http://schemas.microsoft.com/office/drawing/2014/main" id="{1BD9159C-2C53-C8E2-9713-3C5177B00736}"/>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8" name="TextBox 7">
            <a:extLst>
              <a:ext uri="{FF2B5EF4-FFF2-40B4-BE49-F238E27FC236}">
                <a16:creationId xmlns:a16="http://schemas.microsoft.com/office/drawing/2014/main" id="{9E5661B0-9536-9950-6318-62FFBEDC6848}"/>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92881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0CE-17C7-46B3-9020-0659342DF40F}"/>
              </a:ext>
            </a:extLst>
          </p:cNvPr>
          <p:cNvSpPr>
            <a:spLocks noGrp="1"/>
          </p:cNvSpPr>
          <p:nvPr>
            <p:ph type="title"/>
          </p:nvPr>
        </p:nvSpPr>
        <p:spPr>
          <a:xfrm>
            <a:off x="1756386" y="2801453"/>
            <a:ext cx="8509103" cy="926020"/>
          </a:xfrm>
        </p:spPr>
        <p:txBody>
          <a:bodyPr/>
          <a:lstStyle/>
          <a:p>
            <a:pPr algn="ctr"/>
            <a:r>
              <a:rPr lang="en-US" b="1">
                <a:latin typeface="+mn-lt"/>
              </a:rPr>
              <a:t>J. Paul Phillips</a:t>
            </a:r>
          </a:p>
        </p:txBody>
      </p:sp>
      <p:sp>
        <p:nvSpPr>
          <p:cNvPr id="3" name="Content Placeholder 2">
            <a:extLst>
              <a:ext uri="{FF2B5EF4-FFF2-40B4-BE49-F238E27FC236}">
                <a16:creationId xmlns:a16="http://schemas.microsoft.com/office/drawing/2014/main" id="{7308A3E2-F170-49FF-8998-77909BEDB5AF}"/>
              </a:ext>
            </a:extLst>
          </p:cNvPr>
          <p:cNvSpPr>
            <a:spLocks noGrp="1"/>
          </p:cNvSpPr>
          <p:nvPr>
            <p:ph idx="1"/>
          </p:nvPr>
        </p:nvSpPr>
        <p:spPr>
          <a:xfrm>
            <a:off x="1756386" y="3727473"/>
            <a:ext cx="8509103" cy="1269134"/>
          </a:xfrm>
        </p:spPr>
        <p:txBody>
          <a:bodyPr>
            <a:normAutofit/>
          </a:bodyPr>
          <a:lstStyle/>
          <a:p>
            <a:pPr marL="0" indent="0" algn="ctr">
              <a:buNone/>
            </a:pPr>
            <a:r>
              <a:rPr lang="en-US" sz="2000" b="1"/>
              <a:t>Director, Office of Program Operations, Office of New Drugs</a:t>
            </a:r>
            <a:br>
              <a:rPr lang="en-US" sz="2000" b="1"/>
            </a:br>
            <a:r>
              <a:rPr lang="en-US" sz="2000">
                <a:solidFill>
                  <a:schemeClr val="bg1">
                    <a:lumMod val="65000"/>
                  </a:schemeClr>
                </a:solidFill>
              </a:rPr>
              <a:t>Center for Drug Evaluation and Research</a:t>
            </a:r>
          </a:p>
        </p:txBody>
      </p:sp>
      <p:sp>
        <p:nvSpPr>
          <p:cNvPr id="11" name="TextBox 10">
            <a:extLst>
              <a:ext uri="{FF2B5EF4-FFF2-40B4-BE49-F238E27FC236}">
                <a16:creationId xmlns:a16="http://schemas.microsoft.com/office/drawing/2014/main" id="{D7714E56-FE39-22ED-3F03-CDB02EEA940C}"/>
              </a:ext>
            </a:extLst>
          </p:cNvPr>
          <p:cNvSpPr txBox="1"/>
          <p:nvPr/>
        </p:nvSpPr>
        <p:spPr>
          <a:xfrm>
            <a:off x="3047998" y="535745"/>
            <a:ext cx="6096000" cy="769441"/>
          </a:xfrm>
          <a:prstGeom prst="rect">
            <a:avLst/>
          </a:prstGeom>
          <a:noFill/>
        </p:spPr>
        <p:txBody>
          <a:bodyPr wrap="square">
            <a:spAutoFit/>
          </a:bodyPr>
          <a:lstStyle/>
          <a:p>
            <a:pPr algn="ctr"/>
            <a:r>
              <a:rPr lang="en-US" sz="4400" b="1">
                <a:solidFill>
                  <a:schemeClr val="accent1"/>
                </a:solidFill>
                <a:latin typeface="+mj-lt"/>
              </a:rPr>
              <a:t>Presenter</a:t>
            </a:r>
            <a:endParaRPr lang="en-US" sz="4400">
              <a:latin typeface="+mj-lt"/>
            </a:endParaRPr>
          </a:p>
        </p:txBody>
      </p:sp>
      <p:sp>
        <p:nvSpPr>
          <p:cNvPr id="12" name="TextBox 11">
            <a:extLst>
              <a:ext uri="{FF2B5EF4-FFF2-40B4-BE49-F238E27FC236}">
                <a16:creationId xmlns:a16="http://schemas.microsoft.com/office/drawing/2014/main" id="{822934B6-83A7-2178-3134-5417B1161105}"/>
              </a:ext>
            </a:extLst>
          </p:cNvPr>
          <p:cNvSpPr txBox="1"/>
          <p:nvPr/>
        </p:nvSpPr>
        <p:spPr>
          <a:xfrm>
            <a:off x="3763056" y="88126"/>
            <a:ext cx="4665884" cy="276999"/>
          </a:xfrm>
          <a:prstGeom prst="rect">
            <a:avLst/>
          </a:prstGeom>
          <a:noFill/>
        </p:spPr>
        <p:txBody>
          <a:bodyPr wrap="square" rtlCol="0">
            <a:spAutoFit/>
          </a:bodyPr>
          <a:lstStyle/>
          <a:p>
            <a:pPr algn="ctr"/>
            <a:r>
              <a:rPr lang="en-US" sz="1200">
                <a:solidFill>
                  <a:schemeClr val="bg1">
                    <a:lumMod val="65000"/>
                  </a:schemeClr>
                </a:solidFill>
              </a:rPr>
              <a:t>INTRODUCTIONS</a:t>
            </a:r>
          </a:p>
        </p:txBody>
      </p:sp>
      <p:pic>
        <p:nvPicPr>
          <p:cNvPr id="4" name="Picture 3">
            <a:extLst>
              <a:ext uri="{FF2B5EF4-FFF2-40B4-BE49-F238E27FC236}">
                <a16:creationId xmlns:a16="http://schemas.microsoft.com/office/drawing/2014/main" id="{1BD9159C-2C53-C8E2-9713-3C5177B00736}"/>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F4F15395-F0D7-604A-A868-8C151611B15F}"/>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215288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BA0EA-1C6B-1479-28E1-B41AC65272A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50AA9F7-92B4-B277-68A7-F6236B4F282A}"/>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19A13A18-6BA3-31FF-621F-C3B3557DEFDE}"/>
              </a:ext>
            </a:extLst>
          </p:cNvPr>
          <p:cNvSpPr/>
          <p:nvPr/>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TextBox 4">
            <a:extLst>
              <a:ext uri="{FF2B5EF4-FFF2-40B4-BE49-F238E27FC236}">
                <a16:creationId xmlns:a16="http://schemas.microsoft.com/office/drawing/2014/main" id="{20764C30-03DB-EF86-E9BB-9E345F9A67E9}"/>
              </a:ext>
            </a:extLst>
          </p:cNvPr>
          <p:cNvSpPr txBox="1"/>
          <p:nvPr/>
        </p:nvSpPr>
        <p:spPr>
          <a:xfrm>
            <a:off x="469782" y="3125242"/>
            <a:ext cx="10964411" cy="769441"/>
          </a:xfrm>
          <a:prstGeom prst="rect">
            <a:avLst/>
          </a:prstGeom>
          <a:noFill/>
        </p:spPr>
        <p:txBody>
          <a:bodyPr wrap="square" rtlCol="0">
            <a:spAutoFit/>
          </a:bodyPr>
          <a:lstStyle/>
          <a:p>
            <a:r>
              <a:rPr lang="en-US" sz="4400" b="1">
                <a:solidFill>
                  <a:schemeClr val="bg1"/>
                </a:solidFill>
                <a:latin typeface="+mj-lt"/>
              </a:rPr>
              <a:t>Overview of PDUFA Meeting Metrics</a:t>
            </a:r>
            <a:endParaRPr lang="en-US" b="1">
              <a:solidFill>
                <a:schemeClr val="bg1"/>
              </a:solidFill>
              <a:latin typeface="+mj-lt"/>
            </a:endParaRPr>
          </a:p>
        </p:txBody>
      </p:sp>
      <p:pic>
        <p:nvPicPr>
          <p:cNvPr id="7" name="Picture 6" descr="FDA_B&amp;W_Primary_logo.jpg">
            <a:extLst>
              <a:ext uri="{FF2B5EF4-FFF2-40B4-BE49-F238E27FC236}">
                <a16:creationId xmlns:a16="http://schemas.microsoft.com/office/drawing/2014/main" id="{87939A4E-F186-2E6A-50F6-B1DE7459F16B}"/>
              </a:ext>
            </a:extLst>
          </p:cNvPr>
          <p:cNvPicPr>
            <a:picLocks noChangeAspect="1"/>
          </p:cNvPicPr>
          <p:nvPr/>
        </p:nvPicPr>
        <p:blipFill>
          <a:blip r:embed="rId2">
            <a:clrChange>
              <a:clrFrom>
                <a:srgbClr val="FEFEFE"/>
              </a:clrFrom>
              <a:clrTo>
                <a:srgbClr val="FEFEFE">
                  <a:alpha val="0"/>
                </a:srgbClr>
              </a:clrTo>
            </a:clrChange>
            <a:biLevel thresh="25000"/>
            <a:extLst>
              <a:ext uri="{28A0092B-C50C-407E-A947-70E740481C1C}">
                <a14:useLocalDpi xmlns:a14="http://schemas.microsoft.com/office/drawing/2010/main" val="0"/>
              </a:ext>
            </a:extLst>
          </a:blip>
          <a:stretch>
            <a:fillRect/>
          </a:stretch>
        </p:blipFill>
        <p:spPr>
          <a:xfrm>
            <a:off x="8841348" y="310453"/>
            <a:ext cx="3000643" cy="625244"/>
          </a:xfrm>
          <a:prstGeom prst="rect">
            <a:avLst/>
          </a:prstGeom>
        </p:spPr>
      </p:pic>
    </p:spTree>
    <p:extLst>
      <p:ext uri="{BB962C8B-B14F-4D97-AF65-F5344CB8AC3E}">
        <p14:creationId xmlns:p14="http://schemas.microsoft.com/office/powerpoint/2010/main" val="381804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06391" y="567318"/>
            <a:ext cx="10074178" cy="1325563"/>
          </a:xfrm>
        </p:spPr>
        <p:txBody>
          <a:bodyPr/>
          <a:lstStyle/>
          <a:p>
            <a:r>
              <a:rPr lang="en-US" b="1"/>
              <a:t>History</a:t>
            </a:r>
          </a:p>
        </p:txBody>
      </p:sp>
      <p:sp>
        <p:nvSpPr>
          <p:cNvPr id="3" name="Content Placeholder 2">
            <a:extLst>
              <a:ext uri="{FF2B5EF4-FFF2-40B4-BE49-F238E27FC236}">
                <a16:creationId xmlns:a16="http://schemas.microsoft.com/office/drawing/2014/main" id="{A872C4B1-F58C-0E2B-668A-6DACFD998537}"/>
              </a:ext>
            </a:extLst>
          </p:cNvPr>
          <p:cNvSpPr>
            <a:spLocks noGrp="1"/>
          </p:cNvSpPr>
          <p:nvPr>
            <p:ph idx="1"/>
          </p:nvPr>
        </p:nvSpPr>
        <p:spPr>
          <a:xfrm>
            <a:off x="606392" y="1825625"/>
            <a:ext cx="10747408" cy="4751344"/>
          </a:xfrm>
        </p:spPr>
        <p:txBody>
          <a:bodyPr>
            <a:noAutofit/>
          </a:bodyPr>
          <a:lstStyle/>
          <a:p>
            <a:pPr>
              <a:lnSpc>
                <a:spcPct val="100000"/>
              </a:lnSpc>
              <a:spcBef>
                <a:spcPts val="600"/>
              </a:spcBef>
              <a:spcAft>
                <a:spcPts val="600"/>
              </a:spcAft>
            </a:pPr>
            <a:r>
              <a:rPr lang="en-US" sz="2000"/>
              <a:t>The first reauthorization of the Prescription Drug User Fee Act </a:t>
            </a:r>
            <a:r>
              <a:rPr lang="en-US" sz="2000" b="1"/>
              <a:t>(PDUFA II)</a:t>
            </a:r>
            <a:r>
              <a:rPr lang="en-US" sz="2000"/>
              <a:t> in November 1997 established goals for formal meetings between FDA and Sponsors</a:t>
            </a:r>
          </a:p>
          <a:p>
            <a:pPr>
              <a:lnSpc>
                <a:spcPct val="100000"/>
              </a:lnSpc>
              <a:spcBef>
                <a:spcPts val="600"/>
              </a:spcBef>
              <a:spcAft>
                <a:spcPts val="600"/>
              </a:spcAft>
            </a:pPr>
            <a:r>
              <a:rPr lang="en-US" sz="2000"/>
              <a:t>The meetings were divided into three types: Type A, Type B, and Type C</a:t>
            </a:r>
          </a:p>
          <a:p>
            <a:pPr>
              <a:lnSpc>
                <a:spcPct val="100000"/>
              </a:lnSpc>
              <a:spcBef>
                <a:spcPts val="600"/>
              </a:spcBef>
              <a:spcAft>
                <a:spcPts val="600"/>
              </a:spcAft>
            </a:pPr>
            <a:r>
              <a:rPr lang="en-US" sz="2000"/>
              <a:t>Each meeting type had three performance goals: </a:t>
            </a:r>
          </a:p>
          <a:p>
            <a:pPr marL="857250" lvl="1" indent="-457200">
              <a:lnSpc>
                <a:spcPct val="100000"/>
              </a:lnSpc>
              <a:spcBef>
                <a:spcPts val="300"/>
              </a:spcBef>
              <a:spcAft>
                <a:spcPts val="300"/>
              </a:spcAft>
              <a:buFont typeface="+mj-lt"/>
              <a:buAutoNum type="arabicPeriod"/>
            </a:pPr>
            <a:r>
              <a:rPr lang="en-US" sz="2000"/>
              <a:t>responding to the meeting request</a:t>
            </a:r>
          </a:p>
          <a:p>
            <a:pPr marL="857250" lvl="1" indent="-457200">
              <a:lnSpc>
                <a:spcPct val="100000"/>
              </a:lnSpc>
              <a:spcBef>
                <a:spcPts val="300"/>
              </a:spcBef>
              <a:spcAft>
                <a:spcPts val="300"/>
              </a:spcAft>
              <a:buFont typeface="+mj-lt"/>
              <a:buAutoNum type="arabicPeriod"/>
            </a:pPr>
            <a:r>
              <a:rPr lang="en-US" sz="2000"/>
              <a:t>scheduling the meeting, and</a:t>
            </a:r>
          </a:p>
          <a:p>
            <a:pPr marL="857250" lvl="1" indent="-457200">
              <a:lnSpc>
                <a:spcPct val="100000"/>
              </a:lnSpc>
              <a:spcBef>
                <a:spcPts val="300"/>
              </a:spcBef>
              <a:spcAft>
                <a:spcPts val="300"/>
              </a:spcAft>
              <a:buFont typeface="+mj-lt"/>
              <a:buAutoNum type="arabicPeriod"/>
            </a:pPr>
            <a:r>
              <a:rPr lang="en-US" sz="2000"/>
              <a:t>issuing meeting minutes</a:t>
            </a:r>
          </a:p>
          <a:p>
            <a:pPr>
              <a:lnSpc>
                <a:spcPct val="100000"/>
              </a:lnSpc>
              <a:spcBef>
                <a:spcPts val="600"/>
              </a:spcBef>
              <a:spcAft>
                <a:spcPts val="600"/>
              </a:spcAft>
            </a:pPr>
            <a:r>
              <a:rPr lang="en-US" sz="2000"/>
              <a:t>The timelines for scheduling meetings and issuing minutes for these meeting types have not changed since their inception in PDUFA II</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07C90ED9-5E3A-4E72-6EBD-2B87CCF9D3D8}"/>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7" name="TextBox 6">
            <a:extLst>
              <a:ext uri="{FF2B5EF4-FFF2-40B4-BE49-F238E27FC236}">
                <a16:creationId xmlns:a16="http://schemas.microsoft.com/office/drawing/2014/main" id="{372BA0FF-EDC7-B7C5-B643-25D6789EB818}"/>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349048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06391" y="466011"/>
            <a:ext cx="10083605" cy="1325563"/>
          </a:xfrm>
        </p:spPr>
        <p:txBody>
          <a:bodyPr/>
          <a:lstStyle/>
          <a:p>
            <a:r>
              <a:rPr lang="en-US" b="1"/>
              <a:t>Notable Changes</a:t>
            </a:r>
          </a:p>
        </p:txBody>
      </p:sp>
      <p:sp>
        <p:nvSpPr>
          <p:cNvPr id="3" name="Content Placeholder 2">
            <a:extLst>
              <a:ext uri="{FF2B5EF4-FFF2-40B4-BE49-F238E27FC236}">
                <a16:creationId xmlns:a16="http://schemas.microsoft.com/office/drawing/2014/main" id="{A872C4B1-F58C-0E2B-668A-6DACFD998537}"/>
              </a:ext>
            </a:extLst>
          </p:cNvPr>
          <p:cNvSpPr>
            <a:spLocks noGrp="1"/>
          </p:cNvSpPr>
          <p:nvPr>
            <p:ph idx="1"/>
          </p:nvPr>
        </p:nvSpPr>
        <p:spPr>
          <a:xfrm>
            <a:off x="606391" y="1886506"/>
            <a:ext cx="10747408" cy="3338641"/>
          </a:xfrm>
        </p:spPr>
        <p:txBody>
          <a:bodyPr>
            <a:noAutofit/>
          </a:bodyPr>
          <a:lstStyle/>
          <a:p>
            <a:pPr>
              <a:lnSpc>
                <a:spcPct val="100000"/>
              </a:lnSpc>
              <a:spcBef>
                <a:spcPts val="600"/>
              </a:spcBef>
              <a:spcAft>
                <a:spcPts val="600"/>
              </a:spcAft>
            </a:pPr>
            <a:r>
              <a:rPr lang="en-US" sz="2000" b="1"/>
              <a:t>PDUFA III </a:t>
            </a:r>
            <a:r>
              <a:rPr lang="en-US" sz="2000"/>
              <a:t>added a 21-day timeline for responding to Type B and Type C requests (Type A remained at 14 days)</a:t>
            </a:r>
            <a:endParaRPr lang="en-US" sz="2000" b="1"/>
          </a:p>
          <a:p>
            <a:pPr>
              <a:lnSpc>
                <a:spcPct val="100000"/>
              </a:lnSpc>
              <a:spcBef>
                <a:spcPts val="600"/>
              </a:spcBef>
              <a:spcAft>
                <a:spcPts val="600"/>
              </a:spcAft>
            </a:pPr>
            <a:r>
              <a:rPr lang="en-US" sz="2000" b="1"/>
              <a:t>PDUFA V </a:t>
            </a:r>
            <a:r>
              <a:rPr lang="en-US" sz="2000"/>
              <a:t>added the written response only (“WRO”) meeting format for Pre-IND (“Type B”) and Type C</a:t>
            </a:r>
          </a:p>
          <a:p>
            <a:pPr>
              <a:lnSpc>
                <a:spcPct val="100000"/>
              </a:lnSpc>
              <a:spcBef>
                <a:spcPts val="600"/>
              </a:spcBef>
              <a:spcAft>
                <a:spcPts val="600"/>
              </a:spcAft>
            </a:pPr>
            <a:r>
              <a:rPr lang="en-US" sz="2000" b="1"/>
              <a:t>PDUFA VI </a:t>
            </a:r>
            <a:r>
              <a:rPr lang="en-US" sz="2000"/>
              <a:t>established unique timelines for Type B End-of-Phase (“EOP”) meetings</a:t>
            </a:r>
          </a:p>
          <a:p>
            <a:pPr>
              <a:lnSpc>
                <a:spcPct val="100000"/>
              </a:lnSpc>
              <a:spcBef>
                <a:spcPts val="600"/>
              </a:spcBef>
              <a:spcAft>
                <a:spcPts val="600"/>
              </a:spcAft>
            </a:pPr>
            <a:r>
              <a:rPr lang="en-US" sz="2000" b="1"/>
              <a:t>PDUFA VII </a:t>
            </a:r>
            <a:r>
              <a:rPr lang="en-US" sz="2000"/>
              <a:t>established Type D and INTERACT meetings</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2"/>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C739DA3E-99C1-FE78-6BC7-9F8BC515A662}"/>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9" name="TextBox 8">
            <a:extLst>
              <a:ext uri="{FF2B5EF4-FFF2-40B4-BE49-F238E27FC236}">
                <a16:creationId xmlns:a16="http://schemas.microsoft.com/office/drawing/2014/main" id="{6D88ADB7-1548-429B-A157-2898CB0AF40E}"/>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201940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16018" y="504727"/>
            <a:ext cx="10045698" cy="1325563"/>
          </a:xfrm>
        </p:spPr>
        <p:txBody>
          <a:bodyPr/>
          <a:lstStyle/>
          <a:p>
            <a:r>
              <a:rPr lang="en-US" b="1"/>
              <a:t>Current Meeting Types</a:t>
            </a:r>
          </a:p>
        </p:txBody>
      </p:sp>
      <p:sp>
        <p:nvSpPr>
          <p:cNvPr id="3" name="Content Placeholder 2">
            <a:extLst>
              <a:ext uri="{FF2B5EF4-FFF2-40B4-BE49-F238E27FC236}">
                <a16:creationId xmlns:a16="http://schemas.microsoft.com/office/drawing/2014/main" id="{A872C4B1-F58C-0E2B-668A-6DACFD998537}"/>
              </a:ext>
            </a:extLst>
          </p:cNvPr>
          <p:cNvSpPr>
            <a:spLocks noGrp="1"/>
          </p:cNvSpPr>
          <p:nvPr>
            <p:ph idx="1"/>
          </p:nvPr>
        </p:nvSpPr>
        <p:spPr>
          <a:xfrm>
            <a:off x="616017" y="1820863"/>
            <a:ext cx="10737783" cy="4351338"/>
          </a:xfrm>
        </p:spPr>
        <p:txBody>
          <a:bodyPr>
            <a:noAutofit/>
          </a:bodyPr>
          <a:lstStyle/>
          <a:p>
            <a:pPr>
              <a:lnSpc>
                <a:spcPct val="100000"/>
              </a:lnSpc>
              <a:spcBef>
                <a:spcPts val="600"/>
              </a:spcBef>
              <a:spcAft>
                <a:spcPts val="600"/>
              </a:spcAft>
            </a:pPr>
            <a:r>
              <a:rPr lang="en-US" sz="2000" b="1"/>
              <a:t>Type A: </a:t>
            </a:r>
            <a:r>
              <a:rPr lang="en-US" sz="2000"/>
              <a:t>stalled development program</a:t>
            </a:r>
            <a:endParaRPr lang="en-US" sz="2000" b="1"/>
          </a:p>
          <a:p>
            <a:pPr>
              <a:lnSpc>
                <a:spcPct val="100000"/>
              </a:lnSpc>
              <a:spcBef>
                <a:spcPts val="600"/>
              </a:spcBef>
              <a:spcAft>
                <a:spcPts val="600"/>
              </a:spcAft>
            </a:pPr>
            <a:r>
              <a:rPr lang="en-US" sz="2000" b="1"/>
              <a:t>Type B: </a:t>
            </a:r>
            <a:r>
              <a:rPr lang="en-US" sz="2000"/>
              <a:t>milestone meetings other than EOP</a:t>
            </a:r>
          </a:p>
          <a:p>
            <a:pPr>
              <a:lnSpc>
                <a:spcPct val="100000"/>
              </a:lnSpc>
              <a:spcBef>
                <a:spcPts val="600"/>
              </a:spcBef>
              <a:spcAft>
                <a:spcPts val="600"/>
              </a:spcAft>
            </a:pPr>
            <a:r>
              <a:rPr lang="en-US" sz="2000" b="1"/>
              <a:t>Type B (EOP): </a:t>
            </a:r>
            <a:r>
              <a:rPr lang="en-US" sz="2000"/>
              <a:t>end-of-phase meetings</a:t>
            </a:r>
          </a:p>
          <a:p>
            <a:pPr>
              <a:lnSpc>
                <a:spcPct val="100000"/>
              </a:lnSpc>
              <a:spcBef>
                <a:spcPts val="600"/>
              </a:spcBef>
              <a:spcAft>
                <a:spcPts val="600"/>
              </a:spcAft>
            </a:pPr>
            <a:r>
              <a:rPr lang="en-US" sz="2000" b="1"/>
              <a:t>Type C: </a:t>
            </a:r>
            <a:r>
              <a:rPr lang="en-US" sz="2000"/>
              <a:t>general meetings that do not fall within one of the other categories</a:t>
            </a:r>
          </a:p>
          <a:p>
            <a:pPr>
              <a:lnSpc>
                <a:spcPct val="100000"/>
              </a:lnSpc>
              <a:spcBef>
                <a:spcPts val="600"/>
              </a:spcBef>
              <a:spcAft>
                <a:spcPts val="600"/>
              </a:spcAft>
            </a:pPr>
            <a:r>
              <a:rPr lang="en-US" sz="2000" b="1"/>
              <a:t>Type D: </a:t>
            </a:r>
            <a:r>
              <a:rPr lang="en-US" sz="2000"/>
              <a:t>narrow issue(s) at key decision points</a:t>
            </a:r>
            <a:endParaRPr lang="en-US" sz="2000" b="1"/>
          </a:p>
          <a:p>
            <a:pPr>
              <a:lnSpc>
                <a:spcPct val="100000"/>
              </a:lnSpc>
              <a:spcBef>
                <a:spcPts val="600"/>
              </a:spcBef>
              <a:spcAft>
                <a:spcPts val="600"/>
              </a:spcAft>
            </a:pPr>
            <a:r>
              <a:rPr lang="en-US" sz="2000" b="1"/>
              <a:t>INTERACT*: </a:t>
            </a:r>
            <a:r>
              <a:rPr lang="en-US" sz="2000"/>
              <a:t>novel questions and unique challenges early in development, prior to filing IND</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2"/>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3F46E8AB-9DEB-3BCA-2CE1-3A062651737C}"/>
              </a:ext>
            </a:extLst>
          </p:cNvPr>
          <p:cNvSpPr txBox="1"/>
          <p:nvPr/>
        </p:nvSpPr>
        <p:spPr>
          <a:xfrm>
            <a:off x="616017" y="5362454"/>
            <a:ext cx="9205085" cy="246221"/>
          </a:xfrm>
          <a:prstGeom prst="rect">
            <a:avLst/>
          </a:prstGeom>
          <a:noFill/>
        </p:spPr>
        <p:txBody>
          <a:bodyPr wrap="square" rtlCol="0">
            <a:spAutoFit/>
          </a:bodyPr>
          <a:lstStyle/>
          <a:p>
            <a:r>
              <a:rPr lang="en-US" sz="1000" i="1"/>
              <a:t>*INTERACT= </a:t>
            </a:r>
            <a:r>
              <a:rPr lang="en-US" sz="1000" b="0" i="1" err="1">
                <a:effectLst/>
              </a:rPr>
              <a:t>INitial</a:t>
            </a:r>
            <a:r>
              <a:rPr lang="en-US" sz="1000" b="0" i="1">
                <a:effectLst/>
              </a:rPr>
              <a:t> Targeted Engagement for Regulatory Advice on CDER </a:t>
            </a:r>
            <a:r>
              <a:rPr lang="en-US" sz="1000" i="1"/>
              <a:t>&amp; </a:t>
            </a:r>
            <a:r>
              <a:rPr lang="en-US" sz="1000" b="0" i="1">
                <a:effectLst/>
              </a:rPr>
              <a:t>CBER </a:t>
            </a:r>
            <a:r>
              <a:rPr lang="en-US" sz="1000" b="0" i="1" err="1">
                <a:effectLst/>
              </a:rPr>
              <a:t>ProducTs</a:t>
            </a:r>
            <a:endParaRPr lang="en-US" sz="1000" i="1"/>
          </a:p>
        </p:txBody>
      </p:sp>
      <p:sp>
        <p:nvSpPr>
          <p:cNvPr id="8" name="TextBox 7">
            <a:extLst>
              <a:ext uri="{FF2B5EF4-FFF2-40B4-BE49-F238E27FC236}">
                <a16:creationId xmlns:a16="http://schemas.microsoft.com/office/drawing/2014/main" id="{2383CEA3-C11F-65F6-2E9F-D854106B1C60}"/>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9" name="TextBox 8">
            <a:extLst>
              <a:ext uri="{FF2B5EF4-FFF2-40B4-BE49-F238E27FC236}">
                <a16:creationId xmlns:a16="http://schemas.microsoft.com/office/drawing/2014/main" id="{06A82599-2A34-E493-02C4-D51687D6C6D1}"/>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94053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E2F7020-9676-0FC0-1200-C625C749C093}"/>
              </a:ext>
            </a:extLst>
          </p:cNvPr>
          <p:cNvSpPr>
            <a:spLocks noGrp="1"/>
          </p:cNvSpPr>
          <p:nvPr>
            <p:ph type="title"/>
          </p:nvPr>
        </p:nvSpPr>
        <p:spPr>
          <a:xfrm>
            <a:off x="593557" y="556911"/>
            <a:ext cx="10077585" cy="1325563"/>
          </a:xfrm>
        </p:spPr>
        <p:txBody>
          <a:bodyPr/>
          <a:lstStyle/>
          <a:p>
            <a:r>
              <a:rPr lang="en-US" b="1"/>
              <a:t>PDUFA Formal Meetings</a:t>
            </a:r>
            <a:r>
              <a:rPr lang="en-US" sz="3200" b="1" baseline="30000"/>
              <a:t>*</a:t>
            </a:r>
            <a:r>
              <a:rPr lang="en-US" b="1"/>
              <a:t> Per Year</a:t>
            </a:r>
          </a:p>
        </p:txBody>
      </p:sp>
      <p:sp>
        <p:nvSpPr>
          <p:cNvPr id="6" name="TextBox 5">
            <a:extLst>
              <a:ext uri="{FF2B5EF4-FFF2-40B4-BE49-F238E27FC236}">
                <a16:creationId xmlns:a16="http://schemas.microsoft.com/office/drawing/2014/main" id="{40247677-F9E5-FAD6-E51F-BD34B93B328F}"/>
              </a:ext>
            </a:extLst>
          </p:cNvPr>
          <p:cNvSpPr txBox="1"/>
          <p:nvPr/>
        </p:nvSpPr>
        <p:spPr>
          <a:xfrm>
            <a:off x="593557" y="6462097"/>
            <a:ext cx="2569143" cy="307777"/>
          </a:xfrm>
          <a:prstGeom prst="rect">
            <a:avLst/>
          </a:prstGeom>
          <a:noFill/>
        </p:spPr>
        <p:txBody>
          <a:bodyPr wrap="square" rtlCol="0">
            <a:spAutoFit/>
          </a:bodyPr>
          <a:lstStyle/>
          <a:p>
            <a:r>
              <a:rPr lang="en-US" sz="1400" i="1" dirty="0"/>
              <a:t>*Includes WROs</a:t>
            </a:r>
          </a:p>
        </p:txBody>
      </p:sp>
      <p:pic>
        <p:nvPicPr>
          <p:cNvPr id="13" name="Picture 12">
            <a:extLst>
              <a:ext uri="{FF2B5EF4-FFF2-40B4-BE49-F238E27FC236}">
                <a16:creationId xmlns:a16="http://schemas.microsoft.com/office/drawing/2014/main" id="{47D4F261-140C-5EA4-F365-301163E7A291}"/>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14" name="TextBox 13">
            <a:extLst>
              <a:ext uri="{FF2B5EF4-FFF2-40B4-BE49-F238E27FC236}">
                <a16:creationId xmlns:a16="http://schemas.microsoft.com/office/drawing/2014/main" id="{BEAF6B26-2309-0635-20E0-5495AA15AA08}"/>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7" name="TextBox 6">
            <a:extLst>
              <a:ext uri="{FF2B5EF4-FFF2-40B4-BE49-F238E27FC236}">
                <a16:creationId xmlns:a16="http://schemas.microsoft.com/office/drawing/2014/main" id="{8C04F0FF-34C0-E11B-9A02-2F54C8D33220}"/>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graphicFrame>
        <p:nvGraphicFramePr>
          <p:cNvPr id="2" name="Chart 1">
            <a:extLst>
              <a:ext uri="{FF2B5EF4-FFF2-40B4-BE49-F238E27FC236}">
                <a16:creationId xmlns:a16="http://schemas.microsoft.com/office/drawing/2014/main" id="{2F438DBA-40E8-27F3-2FF8-9BC1BFECC1D8}"/>
              </a:ext>
            </a:extLst>
          </p:cNvPr>
          <p:cNvGraphicFramePr>
            <a:graphicFrameLocks/>
          </p:cNvGraphicFramePr>
          <p:nvPr>
            <p:extLst>
              <p:ext uri="{D42A27DB-BD31-4B8C-83A1-F6EECF244321}">
                <p14:modId xmlns:p14="http://schemas.microsoft.com/office/powerpoint/2010/main" val="1646920476"/>
              </p:ext>
            </p:extLst>
          </p:nvPr>
        </p:nvGraphicFramePr>
        <p:xfrm>
          <a:off x="514905" y="1521142"/>
          <a:ext cx="11259593" cy="4800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904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04785" y="570767"/>
            <a:ext cx="10328316" cy="1325563"/>
          </a:xfrm>
        </p:spPr>
        <p:txBody>
          <a:bodyPr/>
          <a:lstStyle/>
          <a:p>
            <a:r>
              <a:rPr lang="en-US" b="1"/>
              <a:t>FDA May Change a Granted Meeting to a More Appropriate Type</a:t>
            </a:r>
          </a:p>
        </p:txBody>
      </p:sp>
      <p:sp>
        <p:nvSpPr>
          <p:cNvPr id="3" name="Content Placeholder 2">
            <a:extLst>
              <a:ext uri="{FF2B5EF4-FFF2-40B4-BE49-F238E27FC236}">
                <a16:creationId xmlns:a16="http://schemas.microsoft.com/office/drawing/2014/main" id="{A872C4B1-F58C-0E2B-668A-6DACFD998537}"/>
              </a:ext>
            </a:extLst>
          </p:cNvPr>
          <p:cNvSpPr>
            <a:spLocks noGrp="1"/>
          </p:cNvSpPr>
          <p:nvPr>
            <p:ph idx="1"/>
          </p:nvPr>
        </p:nvSpPr>
        <p:spPr>
          <a:xfrm>
            <a:off x="604785" y="2520623"/>
            <a:ext cx="10982426" cy="2456730"/>
          </a:xfrm>
        </p:spPr>
        <p:txBody>
          <a:bodyPr>
            <a:noAutofit/>
          </a:bodyPr>
          <a:lstStyle/>
          <a:p>
            <a:pPr marL="0" indent="0">
              <a:lnSpc>
                <a:spcPct val="100000"/>
              </a:lnSpc>
              <a:spcBef>
                <a:spcPts val="600"/>
              </a:spcBef>
              <a:spcAft>
                <a:spcPts val="600"/>
              </a:spcAft>
              <a:buNone/>
            </a:pPr>
            <a:r>
              <a:rPr lang="en-US" sz="2000"/>
              <a:t>While the sponsor may request a certain meeting type, the Agency may determine that another meeting type might be more appropriate for providing meaningful feedback in response to the sponsor’s discussion topics.</a:t>
            </a:r>
          </a:p>
          <a:p>
            <a:pPr marL="0" indent="0">
              <a:lnSpc>
                <a:spcPct val="100000"/>
              </a:lnSpc>
              <a:spcBef>
                <a:spcPts val="600"/>
              </a:spcBef>
              <a:spcAft>
                <a:spcPts val="600"/>
              </a:spcAft>
              <a:buNone/>
            </a:pPr>
            <a:r>
              <a:rPr lang="en-US" sz="2000"/>
              <a:t>When it is determined that the meeting can be granted, but the questions and issues in the meeting request are more appropriately addressed through that different meeting type, FDA will notify the requester of the newly assigned type upon granting the meeting. The associated timeframes would then be consistent with the new meeting type.</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7" name="TextBox 6">
            <a:extLst>
              <a:ext uri="{FF2B5EF4-FFF2-40B4-BE49-F238E27FC236}">
                <a16:creationId xmlns:a16="http://schemas.microsoft.com/office/drawing/2014/main" id="{646F2951-1A35-1706-42FA-58AE004D23D9}"/>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8" name="TextBox 7">
            <a:extLst>
              <a:ext uri="{FF2B5EF4-FFF2-40B4-BE49-F238E27FC236}">
                <a16:creationId xmlns:a16="http://schemas.microsoft.com/office/drawing/2014/main" id="{472B9646-70D2-2E22-2843-A3E220752FA9}"/>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99671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6EA3F16-D5F2-59C6-6BC2-7C945D1E84A6}"/>
              </a:ext>
            </a:extLst>
          </p:cNvPr>
          <p:cNvGraphicFramePr>
            <a:graphicFrameLocks noGrp="1"/>
          </p:cNvGraphicFramePr>
          <p:nvPr>
            <p:extLst>
              <p:ext uri="{D42A27DB-BD31-4B8C-83A1-F6EECF244321}">
                <p14:modId xmlns:p14="http://schemas.microsoft.com/office/powerpoint/2010/main" val="4209979725"/>
              </p:ext>
            </p:extLst>
          </p:nvPr>
        </p:nvGraphicFramePr>
        <p:xfrm>
          <a:off x="633469" y="2367796"/>
          <a:ext cx="10299632" cy="3200400"/>
        </p:xfrm>
        <a:graphic>
          <a:graphicData uri="http://schemas.openxmlformats.org/drawingml/2006/table">
            <a:tbl>
              <a:tblPr firstRow="1" bandRow="1"/>
              <a:tblGrid>
                <a:gridCol w="1969033">
                  <a:extLst>
                    <a:ext uri="{9D8B030D-6E8A-4147-A177-3AD203B41FA5}">
                      <a16:colId xmlns:a16="http://schemas.microsoft.com/office/drawing/2014/main" val="3390702257"/>
                    </a:ext>
                  </a:extLst>
                </a:gridCol>
                <a:gridCol w="1245643">
                  <a:extLst>
                    <a:ext uri="{9D8B030D-6E8A-4147-A177-3AD203B41FA5}">
                      <a16:colId xmlns:a16="http://schemas.microsoft.com/office/drawing/2014/main" val="2575541204"/>
                    </a:ext>
                  </a:extLst>
                </a:gridCol>
                <a:gridCol w="1180826">
                  <a:extLst>
                    <a:ext uri="{9D8B030D-6E8A-4147-A177-3AD203B41FA5}">
                      <a16:colId xmlns:a16="http://schemas.microsoft.com/office/drawing/2014/main" val="974937396"/>
                    </a:ext>
                  </a:extLst>
                </a:gridCol>
                <a:gridCol w="1180826">
                  <a:extLst>
                    <a:ext uri="{9D8B030D-6E8A-4147-A177-3AD203B41FA5}">
                      <a16:colId xmlns:a16="http://schemas.microsoft.com/office/drawing/2014/main" val="3067904777"/>
                    </a:ext>
                  </a:extLst>
                </a:gridCol>
                <a:gridCol w="1180826">
                  <a:extLst>
                    <a:ext uri="{9D8B030D-6E8A-4147-A177-3AD203B41FA5}">
                      <a16:colId xmlns:a16="http://schemas.microsoft.com/office/drawing/2014/main" val="41730293"/>
                    </a:ext>
                  </a:extLst>
                </a:gridCol>
                <a:gridCol w="1180826">
                  <a:extLst>
                    <a:ext uri="{9D8B030D-6E8A-4147-A177-3AD203B41FA5}">
                      <a16:colId xmlns:a16="http://schemas.microsoft.com/office/drawing/2014/main" val="550857095"/>
                    </a:ext>
                  </a:extLst>
                </a:gridCol>
                <a:gridCol w="1180826">
                  <a:extLst>
                    <a:ext uri="{9D8B030D-6E8A-4147-A177-3AD203B41FA5}">
                      <a16:colId xmlns:a16="http://schemas.microsoft.com/office/drawing/2014/main" val="861348587"/>
                    </a:ext>
                  </a:extLst>
                </a:gridCol>
                <a:gridCol w="1180826">
                  <a:extLst>
                    <a:ext uri="{9D8B030D-6E8A-4147-A177-3AD203B41FA5}">
                      <a16:colId xmlns:a16="http://schemas.microsoft.com/office/drawing/2014/main" val="1825546119"/>
                    </a:ext>
                  </a:extLst>
                </a:gridCol>
              </a:tblGrid>
              <a:tr h="317500">
                <a:tc rowSpan="2">
                  <a:txBody>
                    <a:bodyPr/>
                    <a:lstStyle/>
                    <a:p>
                      <a:pPr algn="ctr" rtl="0" fontAlgn="ctr"/>
                      <a:r>
                        <a:rPr lang="en-US" sz="1600" b="1" i="0" u="none" strike="noStrike">
                          <a:solidFill>
                            <a:schemeClr val="tx1"/>
                          </a:solidFill>
                          <a:effectLst/>
                          <a:latin typeface="Arial" panose="020B0604020202020204" pitchFamily="34" charset="0"/>
                        </a:rPr>
                        <a:t>Meeting Requests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rowSpan="2">
                  <a:txBody>
                    <a:bodyPr/>
                    <a:lstStyle/>
                    <a:p>
                      <a:pPr algn="ctr" rtl="0" fontAlgn="ctr"/>
                      <a:r>
                        <a:rPr lang="en-US" sz="1600" b="1" i="0" u="none" strike="noStrike">
                          <a:solidFill>
                            <a:schemeClr val="tx1"/>
                          </a:solidFill>
                          <a:effectLst/>
                          <a:latin typeface="Arial" panose="020B0604020202020204" pitchFamily="34" charset="0"/>
                        </a:rPr>
                        <a:t>Sample*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gridSpan="6">
                  <a:txBody>
                    <a:bodyPr/>
                    <a:lstStyle/>
                    <a:p>
                      <a:pPr algn="ctr" rtl="0" fontAlgn="ctr"/>
                      <a:r>
                        <a:rPr lang="en-US" sz="1600" b="1" i="0" u="none" strike="noStrike">
                          <a:solidFill>
                            <a:schemeClr val="tx1"/>
                          </a:solidFill>
                          <a:effectLst/>
                          <a:latin typeface="Arial" panose="020B0604020202020204" pitchFamily="34" charset="0"/>
                        </a:rPr>
                        <a:t>Meetings Granted (% of the sample of meetings requested)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3721320"/>
                  </a:ext>
                </a:extLst>
              </a:tr>
              <a:tr h="389931">
                <a:tc vMerge="1">
                  <a:txBody>
                    <a:bodyPr/>
                    <a:lstStyle/>
                    <a:p>
                      <a:endParaRPr lang="en-US"/>
                    </a:p>
                  </a:txBody>
                  <a:tcPr/>
                </a:tc>
                <a:tc vMerge="1">
                  <a:txBody>
                    <a:bodyPr/>
                    <a:lstStyle/>
                    <a:p>
                      <a:endParaRPr lang="en-US"/>
                    </a:p>
                  </a:txBody>
                  <a:tcPr/>
                </a:tc>
                <a:tc>
                  <a:txBody>
                    <a:bodyPr/>
                    <a:lstStyle/>
                    <a:p>
                      <a:pPr algn="ctr" rtl="0" fontAlgn="ctr"/>
                      <a:r>
                        <a:rPr lang="en-US" sz="1400" b="0" i="0" u="none" strike="noStrike">
                          <a:solidFill>
                            <a:schemeClr val="tx1"/>
                          </a:solidFill>
                          <a:effectLst/>
                          <a:latin typeface="Arial" panose="020B0604020202020204" pitchFamily="34" charset="0"/>
                        </a:rPr>
                        <a:t>Type 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400" b="0" i="0" u="none" strike="noStrike">
                          <a:solidFill>
                            <a:schemeClr val="tx1"/>
                          </a:solidFill>
                          <a:effectLst/>
                          <a:latin typeface="Arial" panose="020B0604020202020204" pitchFamily="34" charset="0"/>
                        </a:rPr>
                        <a:t>Type B</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400" b="0" i="0" u="none" strike="noStrike">
                          <a:solidFill>
                            <a:schemeClr val="tx1"/>
                          </a:solidFill>
                          <a:effectLst/>
                          <a:latin typeface="Arial" panose="020B0604020202020204" pitchFamily="34" charset="0"/>
                        </a:rPr>
                        <a:t>Type B (EOP)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400" b="0" i="0" u="none" strike="noStrike">
                          <a:solidFill>
                            <a:schemeClr val="tx1"/>
                          </a:solidFill>
                          <a:effectLst/>
                          <a:latin typeface="Arial" panose="020B0604020202020204" pitchFamily="34" charset="0"/>
                        </a:rPr>
                        <a:t>Type 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400" b="0" i="0" u="none" strike="noStrike">
                          <a:solidFill>
                            <a:schemeClr val="tx1"/>
                          </a:solidFill>
                          <a:effectLst/>
                          <a:latin typeface="Arial" panose="020B0604020202020204" pitchFamily="34" charset="0"/>
                        </a:rPr>
                        <a:t>Type 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1400" b="0" i="0" u="none" strike="noStrike">
                          <a:solidFill>
                            <a:schemeClr val="tx1"/>
                          </a:solidFill>
                          <a:effectLst/>
                          <a:latin typeface="Arial" panose="020B0604020202020204" pitchFamily="34" charset="0"/>
                        </a:rPr>
                        <a:t>INTERACT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51900361"/>
                  </a:ext>
                </a:extLst>
              </a:tr>
              <a:tr h="273166">
                <a:tc>
                  <a:txBody>
                    <a:bodyPr/>
                    <a:lstStyle/>
                    <a:p>
                      <a:pPr algn="l" rtl="0" fontAlgn="ctr"/>
                      <a:r>
                        <a:rPr lang="en-US" sz="1600" b="0" i="0" u="none" strike="noStrike">
                          <a:solidFill>
                            <a:srgbClr val="000000"/>
                          </a:solidFill>
                          <a:effectLst/>
                          <a:latin typeface="Arial" panose="020B0604020202020204" pitchFamily="34" charset="0"/>
                        </a:rPr>
                        <a:t>Type 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000000"/>
                          </a:solidFill>
                          <a:effectLst/>
                          <a:latin typeface="Arial" panose="020B0604020202020204" pitchFamily="34" charset="0"/>
                        </a:rPr>
                        <a:t>67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FFFFFF"/>
                          </a:solidFill>
                          <a:effectLst/>
                          <a:latin typeface="Arial" panose="020B0604020202020204" pitchFamily="34" charset="0"/>
                        </a:rPr>
                        <a:t>81%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12%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3337594"/>
                  </a:ext>
                </a:extLst>
              </a:tr>
              <a:tr h="273166">
                <a:tc>
                  <a:txBody>
                    <a:bodyPr/>
                    <a:lstStyle/>
                    <a:p>
                      <a:pPr algn="l" rtl="0" fontAlgn="ctr"/>
                      <a:r>
                        <a:rPr lang="en-US" sz="1600" b="0" i="0" u="none" strike="noStrike">
                          <a:solidFill>
                            <a:srgbClr val="000000"/>
                          </a:solidFill>
                          <a:effectLst/>
                          <a:latin typeface="Arial" panose="020B0604020202020204" pitchFamily="34" charset="0"/>
                        </a:rPr>
                        <a:t>Type B</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232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FFFFFF"/>
                          </a:solidFill>
                          <a:effectLst/>
                          <a:latin typeface="Arial" panose="020B0604020202020204" pitchFamily="34" charset="0"/>
                        </a:rPr>
                        <a:t>91%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7440271"/>
                  </a:ext>
                </a:extLst>
              </a:tr>
              <a:tr h="273166">
                <a:tc>
                  <a:txBody>
                    <a:bodyPr/>
                    <a:lstStyle/>
                    <a:p>
                      <a:pPr algn="l" rtl="0" fontAlgn="ctr"/>
                      <a:r>
                        <a:rPr lang="en-US" sz="1600" b="0" i="0" u="none" strike="noStrike">
                          <a:solidFill>
                            <a:srgbClr val="000000"/>
                          </a:solidFill>
                          <a:effectLst/>
                          <a:latin typeface="Arial" panose="020B0604020202020204" pitchFamily="34" charset="0"/>
                        </a:rPr>
                        <a:t>Type B (EOP)</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56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FFFFFF"/>
                          </a:solidFill>
                          <a:effectLst/>
                          <a:latin typeface="Arial" panose="020B0604020202020204" pitchFamily="34" charset="0"/>
                        </a:rPr>
                        <a:t>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0" i="0" u="none" strike="noStrike" dirty="0">
                          <a:solidFill>
                            <a:srgbClr val="000000"/>
                          </a:solidFill>
                          <a:effectLst/>
                          <a:latin typeface="Arial" panose="020B0604020202020204" pitchFamily="34" charset="0"/>
                        </a:rPr>
                        <a:t>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807920"/>
                  </a:ext>
                </a:extLst>
              </a:tr>
              <a:tr h="273166">
                <a:tc>
                  <a:txBody>
                    <a:bodyPr/>
                    <a:lstStyle/>
                    <a:p>
                      <a:pPr algn="l" rtl="0" fontAlgn="ctr"/>
                      <a:r>
                        <a:rPr lang="en-US" sz="1600" b="0" i="0" u="none" strike="noStrike">
                          <a:solidFill>
                            <a:srgbClr val="000000"/>
                          </a:solidFill>
                          <a:effectLst/>
                          <a:latin typeface="Arial" panose="020B0604020202020204" pitchFamily="34" charset="0"/>
                        </a:rPr>
                        <a:t>Type C</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146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FFFFFF"/>
                          </a:solidFill>
                          <a:effectLst/>
                          <a:latin typeface="Arial" panose="020B0604020202020204" pitchFamily="34" charset="0"/>
                        </a:rPr>
                        <a:t>94%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7601699"/>
                  </a:ext>
                </a:extLst>
              </a:tr>
              <a:tr h="273166">
                <a:tc>
                  <a:txBody>
                    <a:bodyPr/>
                    <a:lstStyle/>
                    <a:p>
                      <a:pPr algn="l" rtl="0" fontAlgn="ctr"/>
                      <a:r>
                        <a:rPr lang="en-US" sz="1600" b="0" i="0" u="none" strike="noStrike">
                          <a:solidFill>
                            <a:srgbClr val="000000"/>
                          </a:solidFill>
                          <a:effectLst/>
                          <a:latin typeface="Arial" panose="020B0604020202020204" pitchFamily="34" charset="0"/>
                        </a:rPr>
                        <a:t>Type 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415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13%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FFFFFF"/>
                          </a:solidFill>
                          <a:effectLst/>
                          <a:latin typeface="Arial" panose="020B0604020202020204" pitchFamily="34" charset="0"/>
                        </a:rPr>
                        <a:t>85%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algn="ctr" rtl="0" fontAlgn="ctr"/>
                      <a:r>
                        <a:rPr lang="en-US" sz="1400" b="0" i="0" u="none" strike="noStrike" dirty="0">
                          <a:solidFill>
                            <a:srgbClr val="000000"/>
                          </a:solidFill>
                          <a:effectLst/>
                          <a:latin typeface="Arial" panose="020B0604020202020204" pitchFamily="34" charset="0"/>
                        </a:rPr>
                        <a:t>&lt;1%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7770053"/>
                  </a:ext>
                </a:extLst>
              </a:tr>
              <a:tr h="273166">
                <a:tc>
                  <a:txBody>
                    <a:bodyPr/>
                    <a:lstStyle/>
                    <a:p>
                      <a:pPr algn="l" rtl="0" fontAlgn="ctr"/>
                      <a:r>
                        <a:rPr lang="en-US" sz="1600" b="0" i="0" u="none" strike="noStrike">
                          <a:solidFill>
                            <a:srgbClr val="000000"/>
                          </a:solidFill>
                          <a:effectLst/>
                          <a:latin typeface="Arial" panose="020B0604020202020204" pitchFamily="34" charset="0"/>
                        </a:rPr>
                        <a:t>INTERACT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65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i="0" u="none" strike="noStrike" dirty="0">
                          <a:solidFill>
                            <a:srgbClr val="FFFFFF"/>
                          </a:solidFill>
                          <a:effectLst/>
                          <a:latin typeface="Arial" panose="020B0604020202020204" pitchFamily="34" charset="0"/>
                        </a:rPr>
                        <a:t>83%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041269924"/>
                  </a:ext>
                </a:extLst>
              </a:tr>
              <a:tr h="273166">
                <a:tc>
                  <a:txBody>
                    <a:bodyPr/>
                    <a:lstStyle/>
                    <a:p>
                      <a:pPr algn="l" rtl="0" fontAlgn="ctr"/>
                      <a:r>
                        <a:rPr lang="en-US" sz="1600" b="0" i="0" u="none" strike="noStrike">
                          <a:solidFill>
                            <a:srgbClr val="000000"/>
                          </a:solidFill>
                          <a:effectLst/>
                          <a:latin typeface="Arial" panose="020B0604020202020204" pitchFamily="34" charset="0"/>
                        </a:rPr>
                        <a:t>No meeting type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33%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000000"/>
                          </a:solidFill>
                          <a:effectLst/>
                          <a:latin typeface="Arial" panose="020B0604020202020204" pitchFamily="34" charset="0"/>
                        </a:rPr>
                        <a:t>67%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0" i="0" u="none" strike="noStrike" dirty="0">
                          <a:solidFill>
                            <a:srgbClr val="77777B"/>
                          </a:solidFill>
                          <a:effectLst/>
                          <a:latin typeface="Arial" panose="020B0604020202020204" pitchFamily="34" charset="0"/>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1904004"/>
                  </a:ext>
                </a:extLst>
              </a:tr>
            </a:tbl>
          </a:graphicData>
        </a:graphic>
      </p:graphicFrame>
      <p:sp>
        <p:nvSpPr>
          <p:cNvPr id="3" name="Content Placeholder 2">
            <a:extLst>
              <a:ext uri="{FF2B5EF4-FFF2-40B4-BE49-F238E27FC236}">
                <a16:creationId xmlns:a16="http://schemas.microsoft.com/office/drawing/2014/main" id="{1AACC97F-6877-F57C-5642-36A85E7B5D4D}"/>
              </a:ext>
            </a:extLst>
          </p:cNvPr>
          <p:cNvSpPr>
            <a:spLocks noGrp="1"/>
          </p:cNvSpPr>
          <p:nvPr>
            <p:ph idx="1"/>
          </p:nvPr>
        </p:nvSpPr>
        <p:spPr>
          <a:xfrm>
            <a:off x="633470" y="5708570"/>
            <a:ext cx="10299632" cy="743021"/>
          </a:xfrm>
        </p:spPr>
        <p:txBody>
          <a:bodyPr>
            <a:noAutofit/>
          </a:bodyPr>
          <a:lstStyle/>
          <a:p>
            <a:pPr marL="0" indent="0">
              <a:lnSpc>
                <a:spcPct val="100000"/>
              </a:lnSpc>
              <a:spcBef>
                <a:spcPts val="600"/>
              </a:spcBef>
              <a:spcAft>
                <a:spcPts val="600"/>
              </a:spcAft>
              <a:buNone/>
            </a:pPr>
            <a:r>
              <a:rPr lang="en-US" sz="1000" i="1"/>
              <a:t>* An internal analysis by the contractor, ERG, included a representative sample for </a:t>
            </a:r>
            <a:r>
              <a:rPr lang="en-US" sz="1000" i="1">
                <a:solidFill>
                  <a:srgbClr val="000000"/>
                </a:solidFill>
              </a:rPr>
              <a:t>Type A, B, B (EOP), and C meeting requests received by CBER and CDER between October 1, 2020 and September 30, 2023 along with the types they were granted as. Type D and INTERACT meeting requests include all requests received by CBER and CDER during FY23 (e.g., Oct. 1, 2022 – Sept. 30, 2023).</a:t>
            </a:r>
            <a:endParaRPr lang="en-US" sz="1000" i="1"/>
          </a:p>
        </p:txBody>
      </p:sp>
      <p:sp>
        <p:nvSpPr>
          <p:cNvPr id="5" name="Title 1">
            <a:extLst>
              <a:ext uri="{FF2B5EF4-FFF2-40B4-BE49-F238E27FC236}">
                <a16:creationId xmlns:a16="http://schemas.microsoft.com/office/drawing/2014/main" id="{1289E088-349A-F3DF-113B-9E9162FBC751}"/>
              </a:ext>
            </a:extLst>
          </p:cNvPr>
          <p:cNvSpPr txBox="1">
            <a:spLocks/>
          </p:cNvSpPr>
          <p:nvPr/>
        </p:nvSpPr>
        <p:spPr>
          <a:xfrm>
            <a:off x="633469" y="511454"/>
            <a:ext cx="107377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a:t>Meeting Types Granted as Requested vs. Granted as Another Meeting Type</a:t>
            </a:r>
            <a:endParaRPr lang="en-US" b="1"/>
          </a:p>
        </p:txBody>
      </p:sp>
      <p:pic>
        <p:nvPicPr>
          <p:cNvPr id="10" name="Picture 9">
            <a:extLst>
              <a:ext uri="{FF2B5EF4-FFF2-40B4-BE49-F238E27FC236}">
                <a16:creationId xmlns:a16="http://schemas.microsoft.com/office/drawing/2014/main" id="{7FBEDD0E-F753-EDB1-82EB-7251C524B32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11" name="TextBox 10">
            <a:extLst>
              <a:ext uri="{FF2B5EF4-FFF2-40B4-BE49-F238E27FC236}">
                <a16:creationId xmlns:a16="http://schemas.microsoft.com/office/drawing/2014/main" id="{F03C208C-4D81-AE7A-92E1-F1D4D48AF256}"/>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12" name="TextBox 11">
            <a:extLst>
              <a:ext uri="{FF2B5EF4-FFF2-40B4-BE49-F238E27FC236}">
                <a16:creationId xmlns:a16="http://schemas.microsoft.com/office/drawing/2014/main" id="{04585FCC-0A2E-6073-9E79-F2338BC635E8}"/>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20092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12824" y="523215"/>
            <a:ext cx="10515600" cy="1325563"/>
          </a:xfrm>
        </p:spPr>
        <p:txBody>
          <a:bodyPr/>
          <a:lstStyle/>
          <a:p>
            <a:r>
              <a:rPr lang="en-US" b="1"/>
              <a:t>Current Meeting Formats</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F2DB5CCA-2E53-7332-D956-6CE7C5D05313}"/>
              </a:ext>
            </a:extLst>
          </p:cNvPr>
          <p:cNvSpPr txBox="1"/>
          <p:nvPr/>
        </p:nvSpPr>
        <p:spPr>
          <a:xfrm>
            <a:off x="612824" y="6134730"/>
            <a:ext cx="10688273" cy="400110"/>
          </a:xfrm>
          <a:prstGeom prst="rect">
            <a:avLst/>
          </a:prstGeom>
          <a:noFill/>
        </p:spPr>
        <p:txBody>
          <a:bodyPr wrap="square">
            <a:spAutoFit/>
          </a:bodyPr>
          <a:lstStyle/>
          <a:p>
            <a:pPr algn="l"/>
            <a:r>
              <a:rPr lang="en-US" sz="1000" b="0" i="1" u="none" strike="noStrike" baseline="0">
                <a:solidFill>
                  <a:srgbClr val="000000"/>
                </a:solidFill>
              </a:rPr>
              <a:t>* “A ‘face-to-face</a:t>
            </a:r>
            <a:r>
              <a:rPr lang="en-US" sz="1000" i="1">
                <a:solidFill>
                  <a:srgbClr val="000000"/>
                </a:solidFill>
              </a:rPr>
              <a:t>’</a:t>
            </a:r>
            <a:r>
              <a:rPr lang="en-US" sz="1000" b="0" i="1" u="none" strike="noStrike" baseline="0">
                <a:solidFill>
                  <a:srgbClr val="000000"/>
                </a:solidFill>
              </a:rPr>
              <a:t> meeting includes both in-person meetings and virtual meetings on IT platforms that allow for both audio and visual communication.” (</a:t>
            </a:r>
            <a:r>
              <a:rPr lang="en-US" sz="1000" i="1"/>
              <a:t>Footnote 9, PDUFA Reauthorization Performance Goals and Procedures, Fiscal Years 2023 Through 2027)</a:t>
            </a:r>
            <a:endParaRPr lang="en-US" sz="1200" b="0" i="1" u="none" strike="noStrike" baseline="0">
              <a:solidFill>
                <a:srgbClr val="000000"/>
              </a:solidFill>
              <a:latin typeface="Times New Roman" panose="02020603050405020304" pitchFamily="18" charset="0"/>
            </a:endParaRPr>
          </a:p>
        </p:txBody>
      </p:sp>
      <p:graphicFrame>
        <p:nvGraphicFramePr>
          <p:cNvPr id="8" name="Content Placeholder 5">
            <a:extLst>
              <a:ext uri="{FF2B5EF4-FFF2-40B4-BE49-F238E27FC236}">
                <a16:creationId xmlns:a16="http://schemas.microsoft.com/office/drawing/2014/main" id="{26F57788-185E-07C2-8F11-DD02FBAE00F3}"/>
              </a:ext>
            </a:extLst>
          </p:cNvPr>
          <p:cNvGraphicFramePr>
            <a:graphicFrameLocks noGrp="1"/>
          </p:cNvGraphicFramePr>
          <p:nvPr>
            <p:ph idx="1"/>
            <p:extLst>
              <p:ext uri="{D42A27DB-BD31-4B8C-83A1-F6EECF244321}">
                <p14:modId xmlns:p14="http://schemas.microsoft.com/office/powerpoint/2010/main" val="512459385"/>
              </p:ext>
            </p:extLst>
          </p:nvPr>
        </p:nvGraphicFramePr>
        <p:xfrm>
          <a:off x="901582" y="3770502"/>
          <a:ext cx="9782460" cy="2209482"/>
        </p:xfrm>
        <a:graphic>
          <a:graphicData uri="http://schemas.openxmlformats.org/drawingml/2006/table">
            <a:tbl>
              <a:tblPr firstRow="1" bandRow="1">
                <a:tableStyleId>{5C22544A-7EE6-4342-B048-85BDC9FD1C3A}</a:tableStyleId>
              </a:tblPr>
              <a:tblGrid>
                <a:gridCol w="4275222">
                  <a:extLst>
                    <a:ext uri="{9D8B030D-6E8A-4147-A177-3AD203B41FA5}">
                      <a16:colId xmlns:a16="http://schemas.microsoft.com/office/drawing/2014/main" val="3097084935"/>
                    </a:ext>
                  </a:extLst>
                </a:gridCol>
                <a:gridCol w="5507238">
                  <a:extLst>
                    <a:ext uri="{9D8B030D-6E8A-4147-A177-3AD203B41FA5}">
                      <a16:colId xmlns:a16="http://schemas.microsoft.com/office/drawing/2014/main" val="362463044"/>
                    </a:ext>
                  </a:extLst>
                </a:gridCol>
              </a:tblGrid>
              <a:tr h="317447">
                <a:tc>
                  <a:txBody>
                    <a:bodyPr/>
                    <a:lstStyle/>
                    <a:p>
                      <a:pPr algn="ctr"/>
                      <a:r>
                        <a:rPr lang="en-US" sz="1400">
                          <a:solidFill>
                            <a:schemeClr val="tx1"/>
                          </a:solidFill>
                        </a:rPr>
                        <a:t>Meeting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1400">
                          <a:solidFill>
                            <a:schemeClr val="tx1"/>
                          </a:solidFill>
                        </a:rPr>
                        <a:t>May be </a:t>
                      </a:r>
                      <a:r>
                        <a:rPr lang="en-US" sz="1400" i="1">
                          <a:solidFill>
                            <a:schemeClr val="tx1"/>
                          </a:solidFill>
                        </a:rPr>
                        <a:t>converted</a:t>
                      </a:r>
                      <a:r>
                        <a:rPr lang="en-US" sz="1400">
                          <a:solidFill>
                            <a:schemeClr val="tx1"/>
                          </a:solidFill>
                        </a:rPr>
                        <a:t> to WRO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709758042"/>
                  </a:ext>
                </a:extLst>
              </a:tr>
              <a:tr h="0">
                <a:tc>
                  <a:txBody>
                    <a:bodyPr/>
                    <a:lstStyle/>
                    <a:p>
                      <a:r>
                        <a:rPr lang="en-US" sz="1400"/>
                        <a:t>Type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999618"/>
                  </a:ext>
                </a:extLst>
              </a:tr>
              <a:tr h="317447">
                <a:tc>
                  <a:txBody>
                    <a:bodyPr/>
                    <a:lstStyle/>
                    <a:p>
                      <a:r>
                        <a:rPr lang="en-US" sz="1400"/>
                        <a:t>Type B (all </a:t>
                      </a:r>
                      <a:r>
                        <a:rPr lang="en-US" sz="1400" i="1"/>
                        <a:t>non</a:t>
                      </a:r>
                      <a:r>
                        <a:rPr lang="en-US" sz="1400"/>
                        <a:t> Pre-IND)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055370"/>
                  </a:ext>
                </a:extLst>
              </a:tr>
              <a:tr h="317447">
                <a:tc>
                  <a:txBody>
                    <a:bodyPr/>
                    <a:lstStyle/>
                    <a:p>
                      <a:r>
                        <a:rPr lang="en-US" sz="1400"/>
                        <a:t>Type B Pre-IND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9031731"/>
                  </a:ext>
                </a:extLst>
              </a:tr>
              <a:tr h="317447">
                <a:tc>
                  <a:txBody>
                    <a:bodyPr/>
                    <a:lstStyle/>
                    <a:p>
                      <a:r>
                        <a:rPr lang="en-US" sz="1400"/>
                        <a:t>Type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8980021"/>
                  </a:ext>
                </a:extLst>
              </a:tr>
              <a:tr h="317447">
                <a:tc>
                  <a:txBody>
                    <a:bodyPr/>
                    <a:lstStyle/>
                    <a:p>
                      <a:r>
                        <a:rPr lang="en-US" sz="1400"/>
                        <a:t>Type 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2598398"/>
                  </a:ext>
                </a:extLst>
              </a:tr>
              <a:tr h="317447">
                <a:tc>
                  <a:txBody>
                    <a:bodyPr/>
                    <a:lstStyle/>
                    <a:p>
                      <a:r>
                        <a:rPr lang="en-US" sz="1400"/>
                        <a:t>INTERACT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5342203"/>
                  </a:ext>
                </a:extLst>
              </a:tr>
            </a:tbl>
          </a:graphicData>
        </a:graphic>
      </p:graphicFrame>
      <p:sp>
        <p:nvSpPr>
          <p:cNvPr id="9" name="Content Placeholder 2">
            <a:extLst>
              <a:ext uri="{FF2B5EF4-FFF2-40B4-BE49-F238E27FC236}">
                <a16:creationId xmlns:a16="http://schemas.microsoft.com/office/drawing/2014/main" id="{8AF0A3E9-C9C8-3688-90F5-448EAF0EEC33}"/>
              </a:ext>
            </a:extLst>
          </p:cNvPr>
          <p:cNvSpPr txBox="1">
            <a:spLocks/>
          </p:cNvSpPr>
          <p:nvPr/>
        </p:nvSpPr>
        <p:spPr>
          <a:xfrm>
            <a:off x="612824" y="1615041"/>
            <a:ext cx="10515600" cy="21034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All meeting types may be requested in any of the following formats:</a:t>
            </a:r>
          </a:p>
          <a:p>
            <a:r>
              <a:rPr lang="en-US" sz="2000" b="1"/>
              <a:t>Face-to-Face* (FTF)</a:t>
            </a:r>
          </a:p>
          <a:p>
            <a:pPr lvl="1"/>
            <a:r>
              <a:rPr lang="en-US" sz="1400" b="1" i="1"/>
              <a:t>Virtual</a:t>
            </a:r>
            <a:r>
              <a:rPr lang="en-US" sz="1400"/>
              <a:t>:</a:t>
            </a:r>
            <a:r>
              <a:rPr lang="en-US" sz="1400" b="1"/>
              <a:t> </a:t>
            </a:r>
            <a:r>
              <a:rPr lang="en-US" sz="1400"/>
              <a:t>online</a:t>
            </a:r>
            <a:r>
              <a:rPr lang="en-US" sz="1400" b="1"/>
              <a:t> </a:t>
            </a:r>
            <a:r>
              <a:rPr lang="en-US" sz="1400"/>
              <a:t>meeting that utilizes both audio and video</a:t>
            </a:r>
            <a:endParaRPr lang="en-US" sz="1400" b="1"/>
          </a:p>
          <a:p>
            <a:pPr lvl="1"/>
            <a:r>
              <a:rPr lang="en-US" sz="1400" b="1" i="1"/>
              <a:t>In-person</a:t>
            </a:r>
            <a:r>
              <a:rPr lang="en-US" sz="1400"/>
              <a:t>:</a:t>
            </a:r>
            <a:r>
              <a:rPr lang="en-US" sz="1400" b="1"/>
              <a:t> </a:t>
            </a:r>
            <a:r>
              <a:rPr lang="en-US" sz="1400"/>
              <a:t>in-person meeting</a:t>
            </a:r>
          </a:p>
          <a:p>
            <a:r>
              <a:rPr lang="en-US" sz="2000" b="1"/>
              <a:t>Teleconference (</a:t>
            </a:r>
            <a:r>
              <a:rPr lang="en-US" sz="2000" b="1" err="1"/>
              <a:t>Tcon</a:t>
            </a:r>
            <a:r>
              <a:rPr lang="en-US" sz="2000" b="1"/>
              <a:t>)</a:t>
            </a:r>
            <a:r>
              <a:rPr lang="en-US" sz="2000"/>
              <a:t>: meeting utilizes audio only</a:t>
            </a:r>
          </a:p>
          <a:p>
            <a:r>
              <a:rPr lang="en-US" sz="2000" b="1"/>
              <a:t>Written Response Only (WRO)</a:t>
            </a:r>
            <a:r>
              <a:rPr lang="en-US" sz="2000"/>
              <a:t>:</a:t>
            </a:r>
            <a:r>
              <a:rPr lang="en-US" sz="2000" b="1"/>
              <a:t> </a:t>
            </a:r>
            <a:r>
              <a:rPr lang="en-US" sz="2000"/>
              <a:t>written responses are provided in lieu of a live meeting</a:t>
            </a:r>
          </a:p>
        </p:txBody>
      </p:sp>
      <p:sp>
        <p:nvSpPr>
          <p:cNvPr id="7" name="TextBox 6">
            <a:extLst>
              <a:ext uri="{FF2B5EF4-FFF2-40B4-BE49-F238E27FC236}">
                <a16:creationId xmlns:a16="http://schemas.microsoft.com/office/drawing/2014/main" id="{2C8421DB-ABBA-134F-D606-78BC8C8D6383}"/>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10" name="TextBox 9">
            <a:extLst>
              <a:ext uri="{FF2B5EF4-FFF2-40B4-BE49-F238E27FC236}">
                <a16:creationId xmlns:a16="http://schemas.microsoft.com/office/drawing/2014/main" id="{A0E83FD9-48BA-B4FD-4052-5BD10A9E735B}"/>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43748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02528" y="524804"/>
            <a:ext cx="10515600" cy="1325563"/>
          </a:xfrm>
        </p:spPr>
        <p:txBody>
          <a:bodyPr/>
          <a:lstStyle/>
          <a:p>
            <a:r>
              <a:rPr lang="en-US" b="1"/>
              <a:t>FDA May Change the Requested Meeting Format</a:t>
            </a:r>
          </a:p>
        </p:txBody>
      </p:sp>
      <p:sp>
        <p:nvSpPr>
          <p:cNvPr id="3" name="Content Placeholder 2">
            <a:extLst>
              <a:ext uri="{FF2B5EF4-FFF2-40B4-BE49-F238E27FC236}">
                <a16:creationId xmlns:a16="http://schemas.microsoft.com/office/drawing/2014/main" id="{A872C4B1-F58C-0E2B-668A-6DACFD998537}"/>
              </a:ext>
            </a:extLst>
          </p:cNvPr>
          <p:cNvSpPr>
            <a:spLocks noGrp="1"/>
          </p:cNvSpPr>
          <p:nvPr>
            <p:ph idx="1"/>
          </p:nvPr>
        </p:nvSpPr>
        <p:spPr>
          <a:xfrm>
            <a:off x="602528" y="1987813"/>
            <a:ext cx="5133975" cy="4351338"/>
          </a:xfrm>
        </p:spPr>
        <p:txBody>
          <a:bodyPr anchor="ctr">
            <a:noAutofit/>
          </a:bodyPr>
          <a:lstStyle/>
          <a:p>
            <a:pPr marL="0" indent="0">
              <a:lnSpc>
                <a:spcPct val="100000"/>
              </a:lnSpc>
              <a:spcBef>
                <a:spcPts val="600"/>
              </a:spcBef>
              <a:spcAft>
                <a:spcPts val="600"/>
              </a:spcAft>
              <a:buNone/>
            </a:pPr>
            <a:r>
              <a:rPr lang="en-US" sz="2000"/>
              <a:t>For pre-IND, Type C, Type D, and INTERACT meetings, while the sponsor may request a face-to-face meeting, the Agency may determine that a written response to the sponsor’s questions would be the most appropriate means for providing feedback and advice to the sponsor.*</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graphicFrame>
        <p:nvGraphicFramePr>
          <p:cNvPr id="6" name="Table 5">
            <a:extLst>
              <a:ext uri="{FF2B5EF4-FFF2-40B4-BE49-F238E27FC236}">
                <a16:creationId xmlns:a16="http://schemas.microsoft.com/office/drawing/2014/main" id="{F9CA3D95-2FCD-5E57-2B70-4159C07B20BC}"/>
              </a:ext>
            </a:extLst>
          </p:cNvPr>
          <p:cNvGraphicFramePr>
            <a:graphicFrameLocks noGrp="1"/>
          </p:cNvGraphicFramePr>
          <p:nvPr>
            <p:extLst>
              <p:ext uri="{D42A27DB-BD31-4B8C-83A1-F6EECF244321}">
                <p14:modId xmlns:p14="http://schemas.microsoft.com/office/powerpoint/2010/main" val="3411386507"/>
              </p:ext>
            </p:extLst>
          </p:nvPr>
        </p:nvGraphicFramePr>
        <p:xfrm>
          <a:off x="6096000" y="2367303"/>
          <a:ext cx="5734050" cy="3248526"/>
        </p:xfrm>
        <a:graphic>
          <a:graphicData uri="http://schemas.openxmlformats.org/drawingml/2006/table">
            <a:tbl>
              <a:tblPr firstRow="1" bandRow="1">
                <a:tableStyleId>{5C22544A-7EE6-4342-B048-85BDC9FD1C3A}</a:tableStyleId>
              </a:tblPr>
              <a:tblGrid>
                <a:gridCol w="3140557">
                  <a:extLst>
                    <a:ext uri="{9D8B030D-6E8A-4147-A177-3AD203B41FA5}">
                      <a16:colId xmlns:a16="http://schemas.microsoft.com/office/drawing/2014/main" val="2318189913"/>
                    </a:ext>
                  </a:extLst>
                </a:gridCol>
                <a:gridCol w="2593493">
                  <a:extLst>
                    <a:ext uri="{9D8B030D-6E8A-4147-A177-3AD203B41FA5}">
                      <a16:colId xmlns:a16="http://schemas.microsoft.com/office/drawing/2014/main" val="3671173847"/>
                    </a:ext>
                  </a:extLst>
                </a:gridCol>
              </a:tblGrid>
              <a:tr h="1062789">
                <a:tc>
                  <a:txBody>
                    <a:bodyPr/>
                    <a:lstStyle/>
                    <a:p>
                      <a:pPr algn="ctr" rtl="0" fontAlgn="ctr"/>
                      <a:r>
                        <a:rPr lang="en-US" sz="2000" u="none" strike="noStrike">
                          <a:solidFill>
                            <a:schemeClr val="tx1"/>
                          </a:solidFill>
                          <a:effectLst/>
                        </a:rPr>
                        <a:t>FDA Assessed Meeting Type</a:t>
                      </a:r>
                      <a:endParaRPr lang="en-US" sz="20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rtl="0" fontAlgn="ctr"/>
                      <a:r>
                        <a:rPr lang="en-US" sz="2000" u="none" strike="noStrike">
                          <a:solidFill>
                            <a:schemeClr val="tx1"/>
                          </a:solidFill>
                          <a:effectLst/>
                        </a:rPr>
                        <a:t>% Conversion to WRO</a:t>
                      </a:r>
                      <a:endParaRPr lang="en-US" sz="20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919074513"/>
                  </a:ext>
                </a:extLst>
              </a:tr>
              <a:tr h="561474">
                <a:tc>
                  <a:txBody>
                    <a:bodyPr/>
                    <a:lstStyle/>
                    <a:p>
                      <a:pPr algn="ctr" rtl="0" fontAlgn="ctr"/>
                      <a:r>
                        <a:rPr lang="en-US" sz="2000" b="1" u="none" strike="noStrike">
                          <a:effectLst/>
                        </a:rPr>
                        <a:t>B (Pre-IND) </a:t>
                      </a:r>
                      <a:endParaRPr lang="en-US" sz="2000" b="0" i="1"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000" b="1" u="none" strike="noStrike">
                          <a:effectLst/>
                        </a:rPr>
                        <a:t>57%</a:t>
                      </a:r>
                      <a:endParaRPr lang="en-US" sz="20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4539"/>
                  </a:ext>
                </a:extLst>
              </a:tr>
              <a:tr h="541421">
                <a:tc>
                  <a:txBody>
                    <a:bodyPr/>
                    <a:lstStyle/>
                    <a:p>
                      <a:pPr algn="ctr" rtl="0" fontAlgn="ctr"/>
                      <a:r>
                        <a:rPr lang="en-US" sz="2000" b="1" u="none" strike="noStrike" kern="1200">
                          <a:solidFill>
                            <a:schemeClr val="dk1"/>
                          </a:solidFill>
                          <a:effectLst/>
                          <a:latin typeface="+mn-lt"/>
                          <a:ea typeface="+mn-ea"/>
                          <a:cs typeface="+mn-cs"/>
                        </a:rPr>
                        <a:t>C</a:t>
                      </a:r>
                      <a:endParaRPr lang="en-US" sz="1000" i="1" u="none" strike="noStrike" kern="120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000" b="1" u="none" strike="noStrike">
                          <a:effectLst/>
                        </a:rPr>
                        <a:t>42%</a:t>
                      </a:r>
                      <a:endParaRPr lang="en-US" sz="20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3567244"/>
                  </a:ext>
                </a:extLst>
              </a:tr>
              <a:tr h="541421">
                <a:tc>
                  <a:txBody>
                    <a:bodyPr/>
                    <a:lstStyle/>
                    <a:p>
                      <a:pPr algn="ctr" rtl="0" fontAlgn="ctr"/>
                      <a:r>
                        <a:rPr lang="en-US" sz="2000" b="1" u="none" strike="noStrike" kern="1200">
                          <a:solidFill>
                            <a:schemeClr val="dk1"/>
                          </a:solidFill>
                          <a:effectLst/>
                          <a:latin typeface="+mn-lt"/>
                          <a:ea typeface="+mn-ea"/>
                          <a:cs typeface="+mn-cs"/>
                        </a:rPr>
                        <a:t>D</a:t>
                      </a:r>
                      <a:endParaRPr lang="en-US" sz="1000" i="1" u="none" strike="noStrike" kern="120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000" b="1" u="none" strike="noStrike">
                          <a:effectLst/>
                        </a:rPr>
                        <a:t>51%</a:t>
                      </a:r>
                      <a:endParaRPr lang="en-US" sz="20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378098"/>
                  </a:ext>
                </a:extLst>
              </a:tr>
              <a:tr h="541421">
                <a:tc>
                  <a:txBody>
                    <a:bodyPr/>
                    <a:lstStyle/>
                    <a:p>
                      <a:pPr algn="ctr" rtl="0" fontAlgn="ctr"/>
                      <a:r>
                        <a:rPr lang="en-US" sz="2000" b="1" u="none" strike="noStrike" kern="1200">
                          <a:solidFill>
                            <a:schemeClr val="dk1"/>
                          </a:solidFill>
                          <a:effectLst/>
                          <a:latin typeface="+mn-lt"/>
                          <a:ea typeface="+mn-ea"/>
                          <a:cs typeface="+mn-cs"/>
                        </a:rPr>
                        <a:t>INTERACT</a:t>
                      </a:r>
                      <a:endParaRPr lang="en-US" sz="1000" i="1" u="none" strike="noStrike" kern="1200">
                        <a:solidFill>
                          <a:schemeClr val="dk1"/>
                        </a:solidFill>
                        <a:effectLs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2000" b="1" u="none" strike="noStrike">
                          <a:effectLst/>
                        </a:rPr>
                        <a:t>32%</a:t>
                      </a:r>
                      <a:endParaRPr lang="en-US" sz="20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7992295"/>
                  </a:ext>
                </a:extLst>
              </a:tr>
            </a:tbl>
          </a:graphicData>
        </a:graphic>
      </p:graphicFrame>
      <p:sp>
        <p:nvSpPr>
          <p:cNvPr id="7" name="TextBox 6">
            <a:extLst>
              <a:ext uri="{FF2B5EF4-FFF2-40B4-BE49-F238E27FC236}">
                <a16:creationId xmlns:a16="http://schemas.microsoft.com/office/drawing/2014/main" id="{0A5E9EB4-5F36-C477-8DFF-5249EECA21BF}"/>
              </a:ext>
            </a:extLst>
          </p:cNvPr>
          <p:cNvSpPr txBox="1"/>
          <p:nvPr/>
        </p:nvSpPr>
        <p:spPr>
          <a:xfrm>
            <a:off x="6040448" y="5752060"/>
            <a:ext cx="5734050" cy="400110"/>
          </a:xfrm>
          <a:prstGeom prst="rect">
            <a:avLst/>
          </a:prstGeom>
          <a:noFill/>
        </p:spPr>
        <p:txBody>
          <a:bodyPr wrap="square" rtlCol="0">
            <a:spAutoFit/>
          </a:bodyPr>
          <a:lstStyle/>
          <a:p>
            <a:r>
              <a:rPr lang="en-US" sz="1000" i="1">
                <a:solidFill>
                  <a:srgbClr val="000000"/>
                </a:solidFill>
              </a:rPr>
              <a:t>This represents meetings requested during FY23 (Oct. 1, 2022 – Sept. 30, 2023) as any of the live formats (</a:t>
            </a:r>
            <a:r>
              <a:rPr lang="en-US" sz="1000" i="1" err="1">
                <a:solidFill>
                  <a:srgbClr val="000000"/>
                </a:solidFill>
              </a:rPr>
              <a:t>Tcon</a:t>
            </a:r>
            <a:r>
              <a:rPr lang="en-US" sz="1000" i="1">
                <a:solidFill>
                  <a:srgbClr val="000000"/>
                </a:solidFill>
              </a:rPr>
              <a:t>, FTF virtual, FTF in-person), then converted to WRO by FDA. </a:t>
            </a:r>
            <a:endParaRPr lang="en-US" sz="1000" i="1"/>
          </a:p>
        </p:txBody>
      </p:sp>
      <p:sp>
        <p:nvSpPr>
          <p:cNvPr id="8" name="TextBox 7">
            <a:extLst>
              <a:ext uri="{FF2B5EF4-FFF2-40B4-BE49-F238E27FC236}">
                <a16:creationId xmlns:a16="http://schemas.microsoft.com/office/drawing/2014/main" id="{EC29119E-BF91-68AF-341D-115377E66C9E}"/>
              </a:ext>
            </a:extLst>
          </p:cNvPr>
          <p:cNvSpPr txBox="1"/>
          <p:nvPr/>
        </p:nvSpPr>
        <p:spPr>
          <a:xfrm>
            <a:off x="602528" y="5905949"/>
            <a:ext cx="4857750" cy="246221"/>
          </a:xfrm>
          <a:prstGeom prst="rect">
            <a:avLst/>
          </a:prstGeom>
          <a:noFill/>
        </p:spPr>
        <p:txBody>
          <a:bodyPr wrap="square" rtlCol="0">
            <a:spAutoFit/>
          </a:bodyPr>
          <a:lstStyle/>
          <a:p>
            <a:r>
              <a:rPr lang="en-US" sz="1000" i="1"/>
              <a:t>*PDUFA VII Commitment Letter</a:t>
            </a:r>
          </a:p>
        </p:txBody>
      </p:sp>
      <p:sp>
        <p:nvSpPr>
          <p:cNvPr id="10" name="TextBox 9">
            <a:extLst>
              <a:ext uri="{FF2B5EF4-FFF2-40B4-BE49-F238E27FC236}">
                <a16:creationId xmlns:a16="http://schemas.microsoft.com/office/drawing/2014/main" id="{BC495EC2-45D6-D122-AB02-B2C55011C2B6}"/>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11" name="TextBox 10">
            <a:extLst>
              <a:ext uri="{FF2B5EF4-FFF2-40B4-BE49-F238E27FC236}">
                <a16:creationId xmlns:a16="http://schemas.microsoft.com/office/drawing/2014/main" id="{F1F5C05D-8BE1-519A-1076-00A95380CBFF}"/>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82802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B8E81A-3624-46BD-9175-EE0087580B3A}"/>
              </a:ext>
            </a:extLst>
          </p:cNvPr>
          <p:cNvSpPr/>
          <p:nvPr/>
        </p:nvSpPr>
        <p:spPr>
          <a:xfrm>
            <a:off x="0" y="-1"/>
            <a:ext cx="12192000" cy="685799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ubtitle 2"/>
          <p:cNvSpPr txBox="1">
            <a:spLocks/>
          </p:cNvSpPr>
          <p:nvPr/>
        </p:nvSpPr>
        <p:spPr>
          <a:xfrm>
            <a:off x="479531" y="1060441"/>
            <a:ext cx="6281490" cy="5347854"/>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400" b="1" dirty="0">
                <a:solidFill>
                  <a:schemeClr val="bg1"/>
                </a:solidFill>
                <a:latin typeface="+mj-lt"/>
                <a:cs typeface="Helvetica" panose="020B0604020202020204" pitchFamily="34" charset="0"/>
              </a:rPr>
              <a:t>WELCOME </a:t>
            </a:r>
            <a:r>
              <a:rPr lang="en-US" sz="2000" dirty="0">
                <a:solidFill>
                  <a:schemeClr val="bg1">
                    <a:lumMod val="95000"/>
                  </a:schemeClr>
                </a:solidFill>
                <a:latin typeface="+mj-lt"/>
                <a:cs typeface="Helvetica" panose="020B0604020202020204" pitchFamily="34" charset="0"/>
              </a:rPr>
              <a:t>to the</a:t>
            </a:r>
            <a:br>
              <a:rPr lang="en-US" sz="2000" dirty="0">
                <a:solidFill>
                  <a:schemeClr val="bg1">
                    <a:lumMod val="95000"/>
                  </a:schemeClr>
                </a:solidFill>
                <a:latin typeface="+mj-lt"/>
                <a:cs typeface="Helvetica" panose="020B0604020202020204" pitchFamily="34" charset="0"/>
              </a:rPr>
            </a:br>
            <a:r>
              <a:rPr lang="en-US" sz="2400" dirty="0">
                <a:solidFill>
                  <a:schemeClr val="bg1">
                    <a:lumMod val="95000"/>
                  </a:schemeClr>
                </a:solidFill>
                <a:latin typeface="+mj-lt"/>
                <a:cs typeface="Helvetica" panose="020B0604020202020204" pitchFamily="34" charset="0"/>
              </a:rPr>
              <a:t>PDUFA VII Public Workshop for Meeting Management Best Practices</a:t>
            </a:r>
            <a:endParaRPr lang="en-US" sz="2000" dirty="0">
              <a:solidFill>
                <a:schemeClr val="bg1">
                  <a:lumMod val="95000"/>
                </a:schemeClr>
              </a:solidFill>
              <a:latin typeface="+mj-lt"/>
              <a:cs typeface="Helvetica" panose="020B0604020202020204" pitchFamily="34" charset="0"/>
            </a:endParaRPr>
          </a:p>
          <a:p>
            <a:pPr algn="l"/>
            <a:endParaRPr lang="en-US" sz="2000" dirty="0">
              <a:solidFill>
                <a:schemeClr val="bg1">
                  <a:lumMod val="95000"/>
                </a:schemeClr>
              </a:solidFill>
              <a:latin typeface="+mj-lt"/>
              <a:cs typeface="Helvetica" panose="020B0604020202020204" pitchFamily="34" charset="0"/>
            </a:endParaRPr>
          </a:p>
          <a:p>
            <a:pPr algn="l"/>
            <a:r>
              <a:rPr lang="en-US" sz="1600" dirty="0">
                <a:solidFill>
                  <a:schemeClr val="bg1">
                    <a:lumMod val="95000"/>
                  </a:schemeClr>
                </a:solidFill>
                <a:latin typeface="+mj-lt"/>
                <a:cs typeface="Helvetica" panose="020B0604020202020204" pitchFamily="34" charset="0"/>
              </a:rPr>
              <a:t>We’ll begin promptly at 9:00 am (ET).</a:t>
            </a:r>
          </a:p>
        </p:txBody>
      </p:sp>
      <p:sp>
        <p:nvSpPr>
          <p:cNvPr id="6" name="Subtitle 2">
            <a:extLst>
              <a:ext uri="{FF2B5EF4-FFF2-40B4-BE49-F238E27FC236}">
                <a16:creationId xmlns:a16="http://schemas.microsoft.com/office/drawing/2014/main" id="{F36B7049-213B-4E98-A072-38182CE5B8F6}"/>
              </a:ext>
            </a:extLst>
          </p:cNvPr>
          <p:cNvSpPr txBox="1">
            <a:spLocks/>
          </p:cNvSpPr>
          <p:nvPr/>
        </p:nvSpPr>
        <p:spPr>
          <a:xfrm>
            <a:off x="1911927" y="5603359"/>
            <a:ext cx="4461164" cy="1051157"/>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i="1">
                <a:solidFill>
                  <a:schemeClr val="accent1"/>
                </a:solidFill>
                <a:latin typeface="Franklin Gothic Book" panose="020B0503020102020204" pitchFamily="34" charset="0"/>
                <a:cs typeface="Helvetica" panose="020B0604020202020204" pitchFamily="34" charset="0"/>
              </a:rPr>
              <a:t>Note: A video recording and transcription of today’s meeting will be published on the FDA website after this meeting.</a:t>
            </a:r>
          </a:p>
        </p:txBody>
      </p:sp>
      <p:sp>
        <p:nvSpPr>
          <p:cNvPr id="11" name="Rectangle 10">
            <a:extLst>
              <a:ext uri="{FF2B5EF4-FFF2-40B4-BE49-F238E27FC236}">
                <a16:creationId xmlns:a16="http://schemas.microsoft.com/office/drawing/2014/main" id="{BACC1A07-DFF0-4B37-A11D-548705273831}"/>
              </a:ext>
            </a:extLst>
          </p:cNvPr>
          <p:cNvSpPr/>
          <p:nvPr/>
        </p:nvSpPr>
        <p:spPr>
          <a:xfrm>
            <a:off x="9476506" y="975867"/>
            <a:ext cx="2235962" cy="137486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lstStyle/>
          <a:p>
            <a:r>
              <a:rPr lang="en-US" sz="1200" b="1">
                <a:latin typeface="Arial" panose="020B0604020202020204" pitchFamily="34" charset="0"/>
                <a:cs typeface="Arial" panose="020B0604020202020204" pitchFamily="34" charset="0"/>
              </a:rPr>
              <a:t>In-person attendees</a:t>
            </a:r>
          </a:p>
          <a:p>
            <a:endParaRPr lang="en-US" sz="1200" b="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If you need to leave Campus at any point, please re-enter through Building 1. All in-person attendees must pass through routine security check procedures. </a:t>
            </a:r>
          </a:p>
          <a:p>
            <a:endParaRPr lang="en-US" sz="1000" i="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Refreshments and sandwiches are available for purchase during designated breaks. </a:t>
            </a:r>
          </a:p>
          <a:p>
            <a:endParaRPr lang="en-US" sz="10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E4D60F9-6002-4962-B3B4-BDE0BEC1E970}"/>
              </a:ext>
            </a:extLst>
          </p:cNvPr>
          <p:cNvSpPr/>
          <p:nvPr/>
        </p:nvSpPr>
        <p:spPr>
          <a:xfrm>
            <a:off x="8558948" y="0"/>
            <a:ext cx="505076" cy="68580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8A5E1FB-0F49-41B5-BFA0-62915AA9C3A2}"/>
              </a:ext>
            </a:extLst>
          </p:cNvPr>
          <p:cNvSpPr/>
          <p:nvPr/>
        </p:nvSpPr>
        <p:spPr>
          <a:xfrm>
            <a:off x="9477270" y="452901"/>
            <a:ext cx="1536465" cy="522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a:solidFill>
                  <a:schemeClr val="accent6"/>
                </a:solidFill>
                <a:latin typeface="Arial" panose="020B0604020202020204" pitchFamily="34" charset="0"/>
                <a:cs typeface="Arial" panose="020B0604020202020204" pitchFamily="34" charset="0"/>
              </a:rPr>
              <a:t>Some FYIs</a:t>
            </a:r>
            <a:endParaRPr lang="en-US" sz="1400" b="1">
              <a:solidFill>
                <a:schemeClr val="accent6"/>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D053217-B0C7-4EEB-9AF8-E28DAD422191}"/>
              </a:ext>
            </a:extLst>
          </p:cNvPr>
          <p:cNvSpPr/>
          <p:nvPr/>
        </p:nvSpPr>
        <p:spPr>
          <a:xfrm>
            <a:off x="9477268" y="2976050"/>
            <a:ext cx="2235200" cy="2492990"/>
          </a:xfrm>
          <a:prstGeom prst="rect">
            <a:avLst/>
          </a:prstGeom>
        </p:spPr>
        <p:txBody>
          <a:bodyPr wrap="square">
            <a:spAutoFit/>
          </a:bodyPr>
          <a:lstStyle/>
          <a:p>
            <a:r>
              <a:rPr lang="en-US" sz="1200" b="1">
                <a:solidFill>
                  <a:schemeClr val="bg1"/>
                </a:solidFill>
                <a:latin typeface="Arial" panose="020B0604020202020204" pitchFamily="34" charset="0"/>
                <a:cs typeface="Arial" panose="020B0604020202020204" pitchFamily="34" charset="0"/>
              </a:rPr>
              <a:t>Virtual attendees</a:t>
            </a:r>
          </a:p>
          <a:p>
            <a:endParaRPr lang="en-US" sz="1200" b="1">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If you are having audio issues, try closing out of Zoom and re-opening. Alternatively, you can try opening in another browser. If neither of these work, please type it into the “Tech Support” box in the bottom right hand corner and someone will assist you shortly.</a:t>
            </a:r>
            <a:endPar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endParaRPr lang="en-US" sz="1200" b="1">
              <a:solidFill>
                <a:schemeClr val="bg1"/>
              </a:solidFill>
              <a:latin typeface="Arial" panose="020B0604020202020204" pitchFamily="34" charset="0"/>
              <a:cs typeface="Arial" panose="020B0604020202020204" pitchFamily="34" charset="0"/>
            </a:endParaRPr>
          </a:p>
          <a:p>
            <a:r>
              <a:rPr lang="en-US" sz="1000" i="1">
                <a:solidFill>
                  <a:schemeClr val="bg1"/>
                </a:solidFill>
                <a:latin typeface="Arial" panose="020B0604020202020204" pitchFamily="34" charset="0"/>
                <a:cs typeface="Arial" panose="020B0604020202020204" pitchFamily="34" charset="0"/>
              </a:rPr>
              <a:t>A video recording and transcript of today’s meeting will be published on the FDA website on this meeting webpage. </a:t>
            </a:r>
          </a:p>
        </p:txBody>
      </p:sp>
      <p:sp>
        <p:nvSpPr>
          <p:cNvPr id="10" name="TextBox 9">
            <a:extLst>
              <a:ext uri="{FF2B5EF4-FFF2-40B4-BE49-F238E27FC236}">
                <a16:creationId xmlns:a16="http://schemas.microsoft.com/office/drawing/2014/main" id="{C29C5BED-48A2-42DB-9AF1-5321CF3E1AE5}"/>
              </a:ext>
            </a:extLst>
          </p:cNvPr>
          <p:cNvSpPr txBox="1"/>
          <p:nvPr/>
        </p:nvSpPr>
        <p:spPr>
          <a:xfrm>
            <a:off x="204075" y="6500609"/>
            <a:ext cx="5792464" cy="246221"/>
          </a:xfrm>
          <a:prstGeom prst="rect">
            <a:avLst/>
          </a:prstGeom>
          <a:noFill/>
        </p:spPr>
        <p:txBody>
          <a:bodyPr wrap="square" rtlCol="0">
            <a:spAutoFit/>
          </a:bodyPr>
          <a:lstStyle/>
          <a:p>
            <a:r>
              <a:rPr lang="en-US" sz="1000">
                <a:solidFill>
                  <a:schemeClr val="bg1"/>
                </a:solidFill>
                <a:latin typeface="+mj-lt"/>
              </a:rPr>
              <a:t>U.S. Food and Drug Administration | </a:t>
            </a:r>
            <a:r>
              <a:rPr lang="en-US" sz="1000">
                <a:solidFill>
                  <a:schemeClr val="bg1">
                    <a:lumMod val="65000"/>
                  </a:schemeClr>
                </a:solidFill>
                <a:latin typeface="+mj-lt"/>
              </a:rPr>
              <a:t>Public Meeting for Meeting Management Best Practices</a:t>
            </a:r>
          </a:p>
        </p:txBody>
      </p:sp>
      <p:pic>
        <p:nvPicPr>
          <p:cNvPr id="3" name="Picture 2" descr="FDA_B&amp;W_Primary_logo.jpg">
            <a:extLst>
              <a:ext uri="{FF2B5EF4-FFF2-40B4-BE49-F238E27FC236}">
                <a16:creationId xmlns:a16="http://schemas.microsoft.com/office/drawing/2014/main" id="{98FAF35A-157A-BB6F-D719-180601248B70}"/>
              </a:ext>
            </a:extLst>
          </p:cNvPr>
          <p:cNvPicPr>
            <a:picLocks noChangeAspect="1"/>
          </p:cNvPicPr>
          <p:nvPr/>
        </p:nvPicPr>
        <p:blipFill>
          <a:blip r:embed="rId3">
            <a:clrChange>
              <a:clrFrom>
                <a:srgbClr val="FEFEFE"/>
              </a:clrFrom>
              <a:clrTo>
                <a:srgbClr val="FEFEFE">
                  <a:alpha val="0"/>
                </a:srgbClr>
              </a:clrTo>
            </a:clrChange>
            <a:biLevel thresh="25000"/>
            <a:extLst>
              <a:ext uri="{28A0092B-C50C-407E-A947-70E740481C1C}">
                <a14:useLocalDpi xmlns:a14="http://schemas.microsoft.com/office/drawing/2010/main" val="0"/>
              </a:ext>
            </a:extLst>
          </a:blip>
          <a:stretch>
            <a:fillRect/>
          </a:stretch>
        </p:blipFill>
        <p:spPr>
          <a:xfrm>
            <a:off x="479531" y="332887"/>
            <a:ext cx="3000643" cy="625244"/>
          </a:xfrm>
          <a:prstGeom prst="rect">
            <a:avLst/>
          </a:prstGeom>
        </p:spPr>
      </p:pic>
    </p:spTree>
    <p:extLst>
      <p:ext uri="{BB962C8B-B14F-4D97-AF65-F5344CB8AC3E}">
        <p14:creationId xmlns:p14="http://schemas.microsoft.com/office/powerpoint/2010/main" val="39485922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3542C12-F73D-661B-07C7-1694CC8371EA}"/>
              </a:ext>
            </a:extLst>
          </p:cNvPr>
          <p:cNvSpPr txBox="1">
            <a:spLocks/>
          </p:cNvSpPr>
          <p:nvPr/>
        </p:nvSpPr>
        <p:spPr>
          <a:xfrm>
            <a:off x="612711" y="576195"/>
            <a:ext cx="99267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FDA’s Meeting Management Procedural Goals</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graphicFrame>
        <p:nvGraphicFramePr>
          <p:cNvPr id="13" name="Table 4">
            <a:extLst>
              <a:ext uri="{FF2B5EF4-FFF2-40B4-BE49-F238E27FC236}">
                <a16:creationId xmlns:a16="http://schemas.microsoft.com/office/drawing/2014/main" id="{06F34F47-BF71-F5DE-01D2-D2B37384691B}"/>
              </a:ext>
            </a:extLst>
          </p:cNvPr>
          <p:cNvGraphicFramePr>
            <a:graphicFrameLocks noGrp="1"/>
          </p:cNvGraphicFramePr>
          <p:nvPr>
            <p:extLst>
              <p:ext uri="{D42A27DB-BD31-4B8C-83A1-F6EECF244321}">
                <p14:modId xmlns:p14="http://schemas.microsoft.com/office/powerpoint/2010/main" val="3891612920"/>
              </p:ext>
            </p:extLst>
          </p:nvPr>
        </p:nvGraphicFramePr>
        <p:xfrm>
          <a:off x="612711" y="2106873"/>
          <a:ext cx="10863427" cy="3971294"/>
        </p:xfrm>
        <a:graphic>
          <a:graphicData uri="http://schemas.openxmlformats.org/drawingml/2006/table">
            <a:tbl>
              <a:tblPr firstRow="1" bandRow="1">
                <a:tableStyleId>{5940675A-B579-460E-94D1-54222C63F5DA}</a:tableStyleId>
              </a:tblPr>
              <a:tblGrid>
                <a:gridCol w="1048047">
                  <a:extLst>
                    <a:ext uri="{9D8B030D-6E8A-4147-A177-3AD203B41FA5}">
                      <a16:colId xmlns:a16="http://schemas.microsoft.com/office/drawing/2014/main" val="1468729658"/>
                    </a:ext>
                  </a:extLst>
                </a:gridCol>
                <a:gridCol w="1079595">
                  <a:extLst>
                    <a:ext uri="{9D8B030D-6E8A-4147-A177-3AD203B41FA5}">
                      <a16:colId xmlns:a16="http://schemas.microsoft.com/office/drawing/2014/main" val="3282119484"/>
                    </a:ext>
                  </a:extLst>
                </a:gridCol>
                <a:gridCol w="1710528">
                  <a:extLst>
                    <a:ext uri="{9D8B030D-6E8A-4147-A177-3AD203B41FA5}">
                      <a16:colId xmlns:a16="http://schemas.microsoft.com/office/drawing/2014/main" val="3967093667"/>
                    </a:ext>
                  </a:extLst>
                </a:gridCol>
                <a:gridCol w="2075066">
                  <a:extLst>
                    <a:ext uri="{9D8B030D-6E8A-4147-A177-3AD203B41FA5}">
                      <a16:colId xmlns:a16="http://schemas.microsoft.com/office/drawing/2014/main" val="3509717662"/>
                    </a:ext>
                  </a:extLst>
                </a:gridCol>
                <a:gridCol w="1846355">
                  <a:extLst>
                    <a:ext uri="{9D8B030D-6E8A-4147-A177-3AD203B41FA5}">
                      <a16:colId xmlns:a16="http://schemas.microsoft.com/office/drawing/2014/main" val="2430813692"/>
                    </a:ext>
                  </a:extLst>
                </a:gridCol>
                <a:gridCol w="1551918">
                  <a:extLst>
                    <a:ext uri="{9D8B030D-6E8A-4147-A177-3AD203B41FA5}">
                      <a16:colId xmlns:a16="http://schemas.microsoft.com/office/drawing/2014/main" val="1377823081"/>
                    </a:ext>
                  </a:extLst>
                </a:gridCol>
                <a:gridCol w="1551918">
                  <a:extLst>
                    <a:ext uri="{9D8B030D-6E8A-4147-A177-3AD203B41FA5}">
                      <a16:colId xmlns:a16="http://schemas.microsoft.com/office/drawing/2014/main" val="924512435"/>
                    </a:ext>
                  </a:extLst>
                </a:gridCol>
              </a:tblGrid>
              <a:tr h="564849">
                <a:tc>
                  <a:txBody>
                    <a:bodyPr/>
                    <a:lstStyle/>
                    <a:p>
                      <a:pPr algn="ctr"/>
                      <a:r>
                        <a:rPr lang="en-US" sz="1100" b="1">
                          <a:solidFill>
                            <a:schemeClr val="tx1"/>
                          </a:solidFill>
                        </a:rPr>
                        <a:t>Meeting Type</a:t>
                      </a:r>
                    </a:p>
                  </a:txBody>
                  <a:tcPr anchor="ctr">
                    <a:solidFill>
                      <a:schemeClr val="accent5">
                        <a:lumMod val="60000"/>
                        <a:lumOff val="40000"/>
                      </a:schemeClr>
                    </a:solidFill>
                  </a:tcPr>
                </a:tc>
                <a:tc>
                  <a:txBody>
                    <a:bodyPr/>
                    <a:lstStyle/>
                    <a:p>
                      <a:pPr algn="ctr"/>
                      <a:r>
                        <a:rPr lang="en-US" sz="1100" b="1">
                          <a:solidFill>
                            <a:schemeClr val="tx1"/>
                          </a:solidFill>
                        </a:rPr>
                        <a:t>FDA Response to Request</a:t>
                      </a:r>
                    </a:p>
                  </a:txBody>
                  <a:tcPr anchor="ctr">
                    <a:solidFill>
                      <a:schemeClr val="accent5">
                        <a:lumMod val="60000"/>
                        <a:lumOff val="40000"/>
                      </a:schemeClr>
                    </a:solidFill>
                  </a:tcPr>
                </a:tc>
                <a:tc>
                  <a:txBody>
                    <a:bodyPr/>
                    <a:lstStyle/>
                    <a:p>
                      <a:pPr algn="ctr"/>
                      <a:r>
                        <a:rPr lang="en-US" sz="1100" b="1">
                          <a:solidFill>
                            <a:schemeClr val="tx1"/>
                          </a:solidFill>
                        </a:rPr>
                        <a:t>FDA Receipt of Meeting Package</a:t>
                      </a:r>
                    </a:p>
                  </a:txBody>
                  <a:tcPr anchor="ctr">
                    <a:solidFill>
                      <a:schemeClr val="accent5">
                        <a:lumMod val="60000"/>
                        <a:lumOff val="40000"/>
                      </a:schemeClr>
                    </a:solidFill>
                  </a:tcPr>
                </a:tc>
                <a:tc>
                  <a:txBody>
                    <a:bodyPr/>
                    <a:lstStyle/>
                    <a:p>
                      <a:pPr algn="ctr"/>
                      <a:r>
                        <a:rPr lang="en-US" sz="1100" b="1">
                          <a:solidFill>
                            <a:schemeClr val="tx1"/>
                          </a:solidFill>
                        </a:rPr>
                        <a:t>FDA Preliminary Responses to Requester*</a:t>
                      </a:r>
                    </a:p>
                  </a:txBody>
                  <a:tcPr anchor="ctr">
                    <a:solidFill>
                      <a:schemeClr val="accent5">
                        <a:lumMod val="60000"/>
                        <a:lumOff val="40000"/>
                      </a:schemeClr>
                    </a:solidFill>
                  </a:tcPr>
                </a:tc>
                <a:tc>
                  <a:txBody>
                    <a:bodyPr/>
                    <a:lstStyle/>
                    <a:p>
                      <a:pPr algn="ctr"/>
                      <a:r>
                        <a:rPr lang="en-US" sz="1100" b="1">
                          <a:solidFill>
                            <a:schemeClr val="tx1"/>
                          </a:solidFill>
                        </a:rPr>
                        <a:t>Requester Response to FDA Preliminary Responses*</a:t>
                      </a:r>
                    </a:p>
                  </a:txBody>
                  <a:tcPr anchor="ctr">
                    <a:solidFill>
                      <a:schemeClr val="accent5">
                        <a:lumMod val="60000"/>
                        <a:lumOff val="40000"/>
                      </a:schemeClr>
                    </a:solidFill>
                  </a:tcPr>
                </a:tc>
                <a:tc>
                  <a:txBody>
                    <a:bodyPr/>
                    <a:lstStyle/>
                    <a:p>
                      <a:pPr algn="ctr"/>
                      <a:r>
                        <a:rPr lang="en-US" sz="1100" b="1" dirty="0">
                          <a:solidFill>
                            <a:schemeClr val="tx1"/>
                          </a:solidFill>
                        </a:rPr>
                        <a:t>FDA Scheduled Meeting Date*</a:t>
                      </a:r>
                    </a:p>
                  </a:txBody>
                  <a:tcPr anchor="ctr">
                    <a:solidFill>
                      <a:schemeClr val="accent5">
                        <a:lumMod val="60000"/>
                        <a:lumOff val="40000"/>
                      </a:schemeClr>
                    </a:solidFill>
                  </a:tcPr>
                </a:tc>
                <a:tc>
                  <a:txBody>
                    <a:bodyPr/>
                    <a:lstStyle/>
                    <a:p>
                      <a:pPr algn="ctr"/>
                      <a:r>
                        <a:rPr lang="en-US" sz="1100" b="1">
                          <a:solidFill>
                            <a:schemeClr val="tx1"/>
                          </a:solidFill>
                        </a:rPr>
                        <a:t>FDA Meeting Minutes to Requester*</a:t>
                      </a:r>
                    </a:p>
                  </a:txBody>
                  <a:tcPr anchor="ctr">
                    <a:solidFill>
                      <a:schemeClr val="accent5">
                        <a:lumMod val="60000"/>
                        <a:lumOff val="40000"/>
                      </a:schemeClr>
                    </a:solidFill>
                  </a:tcPr>
                </a:tc>
                <a:extLst>
                  <a:ext uri="{0D108BD9-81ED-4DB2-BD59-A6C34878D82A}">
                    <a16:rowId xmlns:a16="http://schemas.microsoft.com/office/drawing/2014/main" val="1231148064"/>
                  </a:ext>
                </a:extLst>
              </a:tr>
              <a:tr h="471129">
                <a:tc>
                  <a:txBody>
                    <a:bodyPr/>
                    <a:lstStyle/>
                    <a:p>
                      <a:pPr algn="ctr"/>
                      <a:r>
                        <a:rPr lang="en-US" sz="1000" b="1"/>
                        <a:t>A</a:t>
                      </a:r>
                    </a:p>
                  </a:txBody>
                  <a:tcPr anchor="ctr"/>
                </a:tc>
                <a:tc>
                  <a:txBody>
                    <a:bodyPr/>
                    <a:lstStyle/>
                    <a:p>
                      <a:pPr algn="ctr"/>
                      <a:r>
                        <a:rPr lang="en-US" sz="1000"/>
                        <a:t>14 days</a:t>
                      </a:r>
                    </a:p>
                  </a:txBody>
                  <a:tcPr anchor="ctr"/>
                </a:tc>
                <a:tc>
                  <a:txBody>
                    <a:bodyPr/>
                    <a:lstStyle/>
                    <a:p>
                      <a:pPr algn="ctr"/>
                      <a:r>
                        <a:rPr lang="en-US" sz="1000"/>
                        <a:t>With meeting request</a:t>
                      </a:r>
                    </a:p>
                  </a:txBody>
                  <a:tcPr anchor="ctr"/>
                </a:tc>
                <a:tc>
                  <a:txBody>
                    <a:bodyPr/>
                    <a:lstStyle/>
                    <a:p>
                      <a:pPr algn="ctr"/>
                      <a:r>
                        <a:rPr lang="en-US" sz="1000"/>
                        <a:t>No later than 2 days before meeting</a:t>
                      </a:r>
                    </a:p>
                  </a:txBody>
                  <a:tcPr anchor="ctr"/>
                </a:tc>
                <a:tc>
                  <a:txBody>
                    <a:bodyPr/>
                    <a:lstStyle/>
                    <a:p>
                      <a:pPr algn="ctr"/>
                      <a:r>
                        <a:rPr lang="en-US" sz="1000"/>
                        <a:t>---</a:t>
                      </a:r>
                    </a:p>
                  </a:txBody>
                  <a:tcPr anchor="ctr"/>
                </a:tc>
                <a:tc>
                  <a:txBody>
                    <a:bodyPr/>
                    <a:lstStyle/>
                    <a:p>
                      <a:pPr algn="ctr"/>
                      <a:r>
                        <a:rPr lang="en-US" sz="1000"/>
                        <a:t>Within 30 days of receipt of request</a:t>
                      </a:r>
                    </a:p>
                  </a:txBody>
                  <a:tcPr anchor="ctr"/>
                </a:tc>
                <a:tc>
                  <a:txBody>
                    <a:bodyPr/>
                    <a:lstStyle/>
                    <a:p>
                      <a:pPr algn="ctr"/>
                      <a:r>
                        <a:rPr lang="en-US" sz="1000"/>
                        <a:t>30 days after meeting</a:t>
                      </a:r>
                    </a:p>
                  </a:txBody>
                  <a:tcPr anchor="ctr"/>
                </a:tc>
                <a:extLst>
                  <a:ext uri="{0D108BD9-81ED-4DB2-BD59-A6C34878D82A}">
                    <a16:rowId xmlns:a16="http://schemas.microsoft.com/office/drawing/2014/main" val="3601475989"/>
                  </a:ext>
                </a:extLst>
              </a:tr>
              <a:tr h="471129">
                <a:tc>
                  <a:txBody>
                    <a:bodyPr/>
                    <a:lstStyle/>
                    <a:p>
                      <a:pPr algn="ctr"/>
                      <a:r>
                        <a:rPr lang="en-US" sz="1000" b="1"/>
                        <a:t>B</a:t>
                      </a:r>
                    </a:p>
                  </a:txBody>
                  <a:tcPr anchor="ctr"/>
                </a:tc>
                <a:tc>
                  <a:txBody>
                    <a:bodyPr/>
                    <a:lstStyle/>
                    <a:p>
                      <a:pPr algn="ctr"/>
                      <a:r>
                        <a:rPr lang="en-US" sz="1000"/>
                        <a:t>21 days</a:t>
                      </a:r>
                    </a:p>
                  </a:txBody>
                  <a:tcPr anchor="ctr"/>
                </a:tc>
                <a:tc>
                  <a:txBody>
                    <a:bodyPr/>
                    <a:lstStyle/>
                    <a:p>
                      <a:pPr algn="ctr"/>
                      <a:r>
                        <a:rPr lang="en-US" sz="1000"/>
                        <a:t>No later than 30 days before meeting</a:t>
                      </a:r>
                    </a:p>
                  </a:txBody>
                  <a:tcPr anchor="ctr"/>
                </a:tc>
                <a:tc>
                  <a:txBody>
                    <a:bodyPr/>
                    <a:lstStyle/>
                    <a:p>
                      <a:pPr algn="ctr"/>
                      <a:r>
                        <a:rPr lang="en-US" sz="1000"/>
                        <a:t>No later than 2 days before meeting</a:t>
                      </a:r>
                    </a:p>
                  </a:txBody>
                  <a:tcPr anchor="ctr"/>
                </a:tc>
                <a:tc>
                  <a:txBody>
                    <a:bodyPr/>
                    <a:lstStyle/>
                    <a:p>
                      <a:pPr algn="ctr"/>
                      <a:r>
                        <a:rPr lang="en-US" sz="1000"/>
                        <a:t>---</a:t>
                      </a:r>
                    </a:p>
                  </a:txBody>
                  <a:tcPr anchor="ctr"/>
                </a:tc>
                <a:tc>
                  <a:txBody>
                    <a:bodyPr/>
                    <a:lstStyle/>
                    <a:p>
                      <a:pPr algn="ctr"/>
                      <a:r>
                        <a:rPr lang="en-US" sz="1000"/>
                        <a:t>Within 60 days of receipt of request</a:t>
                      </a:r>
                    </a:p>
                  </a:txBody>
                  <a:tcPr anchor="ctr"/>
                </a:tc>
                <a:tc>
                  <a:txBody>
                    <a:bodyPr/>
                    <a:lstStyle/>
                    <a:p>
                      <a:pPr algn="ctr"/>
                      <a:r>
                        <a:rPr lang="en-US" sz="1000"/>
                        <a:t>30 days after meeting</a:t>
                      </a:r>
                    </a:p>
                  </a:txBody>
                  <a:tcPr anchor="ctr"/>
                </a:tc>
                <a:extLst>
                  <a:ext uri="{0D108BD9-81ED-4DB2-BD59-A6C34878D82A}">
                    <a16:rowId xmlns:a16="http://schemas.microsoft.com/office/drawing/2014/main" val="2641309014"/>
                  </a:ext>
                </a:extLst>
              </a:tr>
              <a:tr h="570170">
                <a:tc>
                  <a:txBody>
                    <a:bodyPr/>
                    <a:lstStyle/>
                    <a:p>
                      <a:pPr algn="ctr"/>
                      <a:r>
                        <a:rPr lang="en-US" sz="1000" b="1"/>
                        <a:t>B (End of Phase)</a:t>
                      </a:r>
                    </a:p>
                  </a:txBody>
                  <a:tcPr anchor="ctr"/>
                </a:tc>
                <a:tc>
                  <a:txBody>
                    <a:bodyPr/>
                    <a:lstStyle/>
                    <a:p>
                      <a:pPr algn="ctr"/>
                      <a:r>
                        <a:rPr lang="en-US" sz="1000"/>
                        <a:t>14 days</a:t>
                      </a:r>
                    </a:p>
                  </a:txBody>
                  <a:tcPr anchor="ctr"/>
                </a:tc>
                <a:tc>
                  <a:txBody>
                    <a:bodyPr/>
                    <a:lstStyle/>
                    <a:p>
                      <a:pPr algn="ctr"/>
                      <a:r>
                        <a:rPr lang="en-US" sz="1000"/>
                        <a:t>No later than 50 days before meeting</a:t>
                      </a:r>
                    </a:p>
                  </a:txBody>
                  <a:tcPr anchor="ctr"/>
                </a:tc>
                <a:tc>
                  <a:txBody>
                    <a:bodyPr/>
                    <a:lstStyle/>
                    <a:p>
                      <a:pPr algn="ctr"/>
                      <a:r>
                        <a:rPr lang="en-US" sz="1000"/>
                        <a:t>No later than 5 days before meeting</a:t>
                      </a:r>
                    </a:p>
                  </a:txBody>
                  <a:tcPr anchor="ctr"/>
                </a:tc>
                <a:tc>
                  <a:txBody>
                    <a:bodyPr/>
                    <a:lstStyle/>
                    <a:p>
                      <a:pPr algn="ctr"/>
                      <a:r>
                        <a:rPr lang="en-US" sz="1000"/>
                        <a:t>No later than 3 days after receipt of preliminary responses</a:t>
                      </a:r>
                    </a:p>
                  </a:txBody>
                  <a:tcPr anchor="ctr"/>
                </a:tc>
                <a:tc>
                  <a:txBody>
                    <a:bodyPr/>
                    <a:lstStyle/>
                    <a:p>
                      <a:pPr algn="ctr"/>
                      <a:r>
                        <a:rPr lang="en-US" sz="1000"/>
                        <a:t>Within 70 days of receipt of request</a:t>
                      </a:r>
                    </a:p>
                  </a:txBody>
                  <a:tcPr anchor="ctr"/>
                </a:tc>
                <a:tc>
                  <a:txBody>
                    <a:bodyPr/>
                    <a:lstStyle/>
                    <a:p>
                      <a:pPr algn="ctr"/>
                      <a:r>
                        <a:rPr lang="en-US" sz="1000"/>
                        <a:t>30 days after meeting</a:t>
                      </a:r>
                    </a:p>
                  </a:txBody>
                  <a:tcPr anchor="ctr"/>
                </a:tc>
                <a:extLst>
                  <a:ext uri="{0D108BD9-81ED-4DB2-BD59-A6C34878D82A}">
                    <a16:rowId xmlns:a16="http://schemas.microsoft.com/office/drawing/2014/main" val="2046714749"/>
                  </a:ext>
                </a:extLst>
              </a:tr>
              <a:tr h="570170">
                <a:tc>
                  <a:txBody>
                    <a:bodyPr/>
                    <a:lstStyle/>
                    <a:p>
                      <a:pPr algn="ctr"/>
                      <a:r>
                        <a:rPr lang="en-US" sz="1000" b="1"/>
                        <a:t>C</a:t>
                      </a:r>
                    </a:p>
                  </a:txBody>
                  <a:tcPr anchor="ctr"/>
                </a:tc>
                <a:tc>
                  <a:txBody>
                    <a:bodyPr/>
                    <a:lstStyle/>
                    <a:p>
                      <a:pPr algn="ctr"/>
                      <a:r>
                        <a:rPr lang="en-US" sz="1000"/>
                        <a:t>21 days</a:t>
                      </a:r>
                    </a:p>
                  </a:txBody>
                  <a:tcPr anchor="ctr"/>
                </a:tc>
                <a:tc>
                  <a:txBody>
                    <a:bodyPr/>
                    <a:lstStyle/>
                    <a:p>
                      <a:pPr algn="ctr"/>
                      <a:r>
                        <a:rPr lang="en-US" sz="1000"/>
                        <a:t>No later than 47 days before meeting</a:t>
                      </a:r>
                    </a:p>
                  </a:txBody>
                  <a:tcPr anchor="ctr"/>
                </a:tc>
                <a:tc>
                  <a:txBody>
                    <a:bodyPr/>
                    <a:lstStyle/>
                    <a:p>
                      <a:pPr algn="ctr"/>
                      <a:r>
                        <a:rPr lang="en-US" sz="1000"/>
                        <a:t>No later than 5 days before meeting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later than 3 days after receipt of preliminary responses</a:t>
                      </a:r>
                    </a:p>
                  </a:txBody>
                  <a:tcPr anchor="ctr"/>
                </a:tc>
                <a:tc>
                  <a:txBody>
                    <a:bodyPr/>
                    <a:lstStyle/>
                    <a:p>
                      <a:pPr algn="ctr"/>
                      <a:r>
                        <a:rPr lang="en-US" sz="1000"/>
                        <a:t>Within 75 days of receipt of request</a:t>
                      </a:r>
                    </a:p>
                  </a:txBody>
                  <a:tcPr anchor="ctr"/>
                </a:tc>
                <a:tc>
                  <a:txBody>
                    <a:bodyPr/>
                    <a:lstStyle/>
                    <a:p>
                      <a:pPr algn="ctr"/>
                      <a:r>
                        <a:rPr lang="en-US" sz="1000"/>
                        <a:t>30 days after meeting</a:t>
                      </a:r>
                    </a:p>
                  </a:txBody>
                  <a:tcPr anchor="ctr"/>
                </a:tc>
                <a:extLst>
                  <a:ext uri="{0D108BD9-81ED-4DB2-BD59-A6C34878D82A}">
                    <a16:rowId xmlns:a16="http://schemas.microsoft.com/office/drawing/2014/main" val="3492657455"/>
                  </a:ext>
                </a:extLst>
              </a:tr>
              <a:tr h="570170">
                <a:tc>
                  <a:txBody>
                    <a:bodyPr/>
                    <a:lstStyle/>
                    <a:p>
                      <a:pPr algn="ctr"/>
                      <a:r>
                        <a:rPr lang="en-US" sz="1000" b="1"/>
                        <a:t>D</a:t>
                      </a:r>
                    </a:p>
                  </a:txBody>
                  <a:tcPr anchor="ctr"/>
                </a:tc>
                <a:tc>
                  <a:txBody>
                    <a:bodyPr/>
                    <a:lstStyle/>
                    <a:p>
                      <a:pPr algn="ctr"/>
                      <a:r>
                        <a:rPr lang="en-US" sz="1000"/>
                        <a:t>14 days</a:t>
                      </a:r>
                    </a:p>
                  </a:txBody>
                  <a:tcPr anchor="ctr"/>
                </a:tc>
                <a:tc>
                  <a:txBody>
                    <a:bodyPr/>
                    <a:lstStyle/>
                    <a:p>
                      <a:pPr algn="ctr"/>
                      <a:r>
                        <a:rPr lang="en-US" sz="1000"/>
                        <a:t>With meeting request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later than 5 days before meeting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later than 3 days after receipt of preliminary responses</a:t>
                      </a:r>
                    </a:p>
                  </a:txBody>
                  <a:tcPr anchor="ctr"/>
                </a:tc>
                <a:tc>
                  <a:txBody>
                    <a:bodyPr/>
                    <a:lstStyle/>
                    <a:p>
                      <a:pPr algn="ctr"/>
                      <a:r>
                        <a:rPr lang="en-US" sz="1000"/>
                        <a:t>Within 50 days of receipt of request</a:t>
                      </a:r>
                    </a:p>
                  </a:txBody>
                  <a:tcPr anchor="ctr"/>
                </a:tc>
                <a:tc>
                  <a:txBody>
                    <a:bodyPr/>
                    <a:lstStyle/>
                    <a:p>
                      <a:pPr algn="ctr"/>
                      <a:r>
                        <a:rPr lang="en-US" sz="1000"/>
                        <a:t>30 days after meeting</a:t>
                      </a:r>
                    </a:p>
                  </a:txBody>
                  <a:tcPr anchor="ctr"/>
                </a:tc>
                <a:extLst>
                  <a:ext uri="{0D108BD9-81ED-4DB2-BD59-A6C34878D82A}">
                    <a16:rowId xmlns:a16="http://schemas.microsoft.com/office/drawing/2014/main" val="364139006"/>
                  </a:ext>
                </a:extLst>
              </a:tr>
              <a:tr h="724166">
                <a:tc>
                  <a:txBody>
                    <a:bodyPr/>
                    <a:lstStyle/>
                    <a:p>
                      <a:pPr algn="ctr"/>
                      <a:r>
                        <a:rPr lang="en-US" sz="1000" b="1"/>
                        <a:t>INTERACT</a:t>
                      </a:r>
                    </a:p>
                  </a:txBody>
                  <a:tcPr anchor="ctr"/>
                </a:tc>
                <a:tc>
                  <a:txBody>
                    <a:bodyPr/>
                    <a:lstStyle/>
                    <a:p>
                      <a:pPr algn="ctr"/>
                      <a:r>
                        <a:rPr lang="en-US" sz="1000"/>
                        <a:t>21 days</a:t>
                      </a:r>
                    </a:p>
                  </a:txBody>
                  <a:tcPr anchor="ctr"/>
                </a:tc>
                <a:tc>
                  <a:txBody>
                    <a:bodyPr/>
                    <a:lstStyle/>
                    <a:p>
                      <a:pPr algn="ctr"/>
                      <a:r>
                        <a:rPr lang="en-US" sz="1000"/>
                        <a:t>With meeting request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later than 5 days before meeting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t>No later than 3 days after receipt of preliminary responses</a:t>
                      </a:r>
                    </a:p>
                  </a:txBody>
                  <a:tcPr anchor="ctr"/>
                </a:tc>
                <a:tc>
                  <a:txBody>
                    <a:bodyPr/>
                    <a:lstStyle/>
                    <a:p>
                      <a:pPr algn="ctr"/>
                      <a:r>
                        <a:rPr lang="en-US" sz="1000"/>
                        <a:t>Within 75 days of receipt of request</a:t>
                      </a:r>
                    </a:p>
                  </a:txBody>
                  <a:tcPr anchor="ctr"/>
                </a:tc>
                <a:tc>
                  <a:txBody>
                    <a:bodyPr/>
                    <a:lstStyle/>
                    <a:p>
                      <a:pPr algn="ctr"/>
                      <a:r>
                        <a:rPr lang="en-US" sz="1000" dirty="0"/>
                        <a:t>Preliminary responses annotated 30 days after meeting</a:t>
                      </a:r>
                    </a:p>
                  </a:txBody>
                  <a:tcPr anchor="ctr"/>
                </a:tc>
                <a:extLst>
                  <a:ext uri="{0D108BD9-81ED-4DB2-BD59-A6C34878D82A}">
                    <a16:rowId xmlns:a16="http://schemas.microsoft.com/office/drawing/2014/main" val="78961548"/>
                  </a:ext>
                </a:extLst>
              </a:tr>
            </a:tbl>
          </a:graphicData>
        </a:graphic>
      </p:graphicFrame>
      <p:sp>
        <p:nvSpPr>
          <p:cNvPr id="14" name="TextBox 13">
            <a:extLst>
              <a:ext uri="{FF2B5EF4-FFF2-40B4-BE49-F238E27FC236}">
                <a16:creationId xmlns:a16="http://schemas.microsoft.com/office/drawing/2014/main" id="{EB9CBC51-3F92-4492-4595-0DC4417EEAAC}"/>
              </a:ext>
            </a:extLst>
          </p:cNvPr>
          <p:cNvSpPr txBox="1"/>
          <p:nvPr/>
        </p:nvSpPr>
        <p:spPr>
          <a:xfrm>
            <a:off x="612711" y="6162410"/>
            <a:ext cx="10267949" cy="246221"/>
          </a:xfrm>
          <a:prstGeom prst="rect">
            <a:avLst/>
          </a:prstGeom>
          <a:noFill/>
        </p:spPr>
        <p:txBody>
          <a:bodyPr wrap="square" rtlCol="0">
            <a:spAutoFit/>
          </a:bodyPr>
          <a:lstStyle/>
          <a:p>
            <a:r>
              <a:rPr lang="en-US" sz="1000" i="1"/>
              <a:t>*Not applicable to WROs</a:t>
            </a:r>
          </a:p>
        </p:txBody>
      </p:sp>
      <p:sp>
        <p:nvSpPr>
          <p:cNvPr id="5" name="TextBox 4">
            <a:extLst>
              <a:ext uri="{FF2B5EF4-FFF2-40B4-BE49-F238E27FC236}">
                <a16:creationId xmlns:a16="http://schemas.microsoft.com/office/drawing/2014/main" id="{17B08A0D-326D-79F4-9897-6E42F136451F}"/>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6" name="TextBox 5">
            <a:extLst>
              <a:ext uri="{FF2B5EF4-FFF2-40B4-BE49-F238E27FC236}">
                <a16:creationId xmlns:a16="http://schemas.microsoft.com/office/drawing/2014/main" id="{002CC742-C0AC-6490-356B-4B58085FBAD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254643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3542C12-F73D-661B-07C7-1694CC8371EA}"/>
              </a:ext>
            </a:extLst>
          </p:cNvPr>
          <p:cNvSpPr txBox="1">
            <a:spLocks/>
          </p:cNvSpPr>
          <p:nvPr/>
        </p:nvSpPr>
        <p:spPr>
          <a:xfrm>
            <a:off x="638765" y="544252"/>
            <a:ext cx="992678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FDA’s Meeting Performance</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3" name="TextBox 2">
            <a:extLst>
              <a:ext uri="{FF2B5EF4-FFF2-40B4-BE49-F238E27FC236}">
                <a16:creationId xmlns:a16="http://schemas.microsoft.com/office/drawing/2014/main" id="{8FF7B1CC-F793-F859-E37B-16D0E083267D}"/>
              </a:ext>
            </a:extLst>
          </p:cNvPr>
          <p:cNvSpPr txBox="1"/>
          <p:nvPr/>
        </p:nvSpPr>
        <p:spPr>
          <a:xfrm>
            <a:off x="559861" y="6061050"/>
            <a:ext cx="10469281" cy="507831"/>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900" b="0" i="1" u="none" strike="noStrike" kern="1200" cap="none" spc="0" normalizeH="0" baseline="0" noProof="0">
                <a:ln>
                  <a:noFill/>
                </a:ln>
                <a:solidFill>
                  <a:prstClr val="black"/>
                </a:solidFill>
                <a:effectLst/>
                <a:uLnTx/>
                <a:uFillTx/>
                <a:latin typeface="Arial" charset="0"/>
                <a:ea typeface="ＭＳ Ｐゴシック" charset="-128"/>
                <a:cs typeface="+mn-cs"/>
              </a:rPr>
              <a:t>* Type D and INTERACT only have 1 full year of experience</a:t>
            </a:r>
            <a:r>
              <a:rPr lang="en-US" sz="900" i="1">
                <a:solidFill>
                  <a:prstClr val="black"/>
                </a:solidFill>
                <a:latin typeface="Arial" charset="0"/>
                <a:ea typeface="ＭＳ Ｐゴシック" charset="-128"/>
              </a:rPr>
              <a:t>; </a:t>
            </a:r>
            <a:r>
              <a:rPr kumimoji="0" lang="en-US" sz="900" b="0" i="1" u="none" strike="noStrike" kern="1200" cap="none" spc="0" normalizeH="0" baseline="0" noProof="0">
                <a:ln>
                  <a:noFill/>
                </a:ln>
                <a:solidFill>
                  <a:prstClr val="black"/>
                </a:solidFill>
                <a:effectLst/>
                <a:uLnTx/>
                <a:uFillTx/>
                <a:latin typeface="Arial" charset="0"/>
                <a:ea typeface="ＭＳ Ｐゴシック" charset="-128"/>
                <a:cs typeface="+mn-cs"/>
              </a:rPr>
              <a:t>there is not a trend to display for these new meeting types. Performance goals for Type D and INTERACT meetings are phased in over the course of PDUFA VII until they eventually reach the 90% performance standard. </a:t>
            </a:r>
          </a:p>
          <a:p>
            <a:pPr marR="0" lvl="0" algn="l" defTabSz="914400" rtl="0" eaLnBrk="1" fontAlgn="base" latinLnBrk="0" hangingPunct="1">
              <a:lnSpc>
                <a:spcPct val="100000"/>
              </a:lnSpc>
              <a:spcBef>
                <a:spcPct val="0"/>
              </a:spcBef>
              <a:spcAft>
                <a:spcPct val="0"/>
              </a:spcAft>
              <a:buClrTx/>
              <a:buSzTx/>
              <a:tabLst/>
              <a:defRPr/>
            </a:pPr>
            <a:r>
              <a:rPr kumimoji="0" lang="en-US" sz="900" b="0" i="1" u="none" strike="noStrike" kern="1200" cap="none" spc="0" normalizeH="0" baseline="0" noProof="0">
                <a:ln>
                  <a:noFill/>
                </a:ln>
                <a:solidFill>
                  <a:prstClr val="black"/>
                </a:solidFill>
                <a:effectLst/>
                <a:uLnTx/>
                <a:uFillTx/>
                <a:latin typeface="Arial" charset="0"/>
                <a:ea typeface="ＭＳ Ｐゴシック" charset="-128"/>
                <a:cs typeface="+mn-cs"/>
              </a:rPr>
              <a:t>** Percentages reflect preliminary FY23 as of March 31, 2024</a:t>
            </a:r>
          </a:p>
        </p:txBody>
      </p:sp>
      <p:sp>
        <p:nvSpPr>
          <p:cNvPr id="8" name="TextBox 7">
            <a:extLst>
              <a:ext uri="{FF2B5EF4-FFF2-40B4-BE49-F238E27FC236}">
                <a16:creationId xmlns:a16="http://schemas.microsoft.com/office/drawing/2014/main" id="{0A0FB0F0-FD07-DECD-4261-5128434A5D95}"/>
              </a:ext>
            </a:extLst>
          </p:cNvPr>
          <p:cNvSpPr txBox="1"/>
          <p:nvPr/>
        </p:nvSpPr>
        <p:spPr>
          <a:xfrm>
            <a:off x="638766" y="1544674"/>
            <a:ext cx="10094900" cy="400110"/>
          </a:xfrm>
          <a:prstGeom prst="rect">
            <a:avLst/>
          </a:prstGeom>
          <a:noFill/>
        </p:spPr>
        <p:txBody>
          <a:bodyPr wrap="square" rtlCol="0">
            <a:spAutoFit/>
          </a:bodyPr>
          <a:lstStyle/>
          <a:p>
            <a:pPr marR="0" lvl="0" algn="l" defTabSz="914400" rtl="0" eaLnBrk="1" fontAlgn="base" latinLnBrk="0" hangingPunct="1">
              <a:lnSpc>
                <a:spcPct val="100000"/>
              </a:lnSpc>
              <a:spcBef>
                <a:spcPct val="0"/>
              </a:spcBef>
              <a:spcAft>
                <a:spcPct val="0"/>
              </a:spcAft>
              <a:buClrTx/>
              <a:buSzTx/>
              <a:tabLst/>
              <a:defRPr/>
            </a:pPr>
            <a:r>
              <a:rPr kumimoji="0" lang="en-US" sz="2000" u="none" strike="noStrike" kern="1200" cap="none" spc="0" normalizeH="0" baseline="0" noProof="0">
                <a:ln>
                  <a:noFill/>
                </a:ln>
                <a:solidFill>
                  <a:prstClr val="black"/>
                </a:solidFill>
                <a:effectLst/>
                <a:uLnTx/>
                <a:uFillTx/>
                <a:latin typeface="Arial" charset="0"/>
                <a:ea typeface="ＭＳ Ｐゴシック" charset="-128"/>
                <a:cs typeface="+mn-cs"/>
              </a:rPr>
              <a:t>Number of years the performance goal was met, FY18-FY23*</a:t>
            </a:r>
          </a:p>
        </p:txBody>
      </p:sp>
      <p:sp>
        <p:nvSpPr>
          <p:cNvPr id="9" name="TextBox 8">
            <a:extLst>
              <a:ext uri="{FF2B5EF4-FFF2-40B4-BE49-F238E27FC236}">
                <a16:creationId xmlns:a16="http://schemas.microsoft.com/office/drawing/2014/main" id="{F711FED3-FE07-6023-6BB8-2970DC9CC9EE}"/>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7" name="TextBox 6">
            <a:extLst>
              <a:ext uri="{FF2B5EF4-FFF2-40B4-BE49-F238E27FC236}">
                <a16:creationId xmlns:a16="http://schemas.microsoft.com/office/drawing/2014/main" id="{A3D53612-37E9-63A9-A2B3-9E886BD86A2A}"/>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graphicFrame>
        <p:nvGraphicFramePr>
          <p:cNvPr id="13" name="Table 12">
            <a:extLst>
              <a:ext uri="{FF2B5EF4-FFF2-40B4-BE49-F238E27FC236}">
                <a16:creationId xmlns:a16="http://schemas.microsoft.com/office/drawing/2014/main" id="{3017074F-3970-0BF3-7242-067FFA58D9B7}"/>
              </a:ext>
            </a:extLst>
          </p:cNvPr>
          <p:cNvGraphicFramePr>
            <a:graphicFrameLocks noGrp="1"/>
          </p:cNvGraphicFramePr>
          <p:nvPr>
            <p:extLst>
              <p:ext uri="{D42A27DB-BD31-4B8C-83A1-F6EECF244321}">
                <p14:modId xmlns:p14="http://schemas.microsoft.com/office/powerpoint/2010/main" val="2312562257"/>
              </p:ext>
            </p:extLst>
          </p:nvPr>
        </p:nvGraphicFramePr>
        <p:xfrm>
          <a:off x="638765" y="1965093"/>
          <a:ext cx="10460047" cy="4053063"/>
        </p:xfrm>
        <a:graphic>
          <a:graphicData uri="http://schemas.openxmlformats.org/drawingml/2006/table">
            <a:tbl>
              <a:tblPr/>
              <a:tblGrid>
                <a:gridCol w="3696567">
                  <a:extLst>
                    <a:ext uri="{9D8B030D-6E8A-4147-A177-3AD203B41FA5}">
                      <a16:colId xmlns:a16="http://schemas.microsoft.com/office/drawing/2014/main" val="1319981705"/>
                    </a:ext>
                  </a:extLst>
                </a:gridCol>
                <a:gridCol w="1224959">
                  <a:extLst>
                    <a:ext uri="{9D8B030D-6E8A-4147-A177-3AD203B41FA5}">
                      <a16:colId xmlns:a16="http://schemas.microsoft.com/office/drawing/2014/main" val="3402076060"/>
                    </a:ext>
                  </a:extLst>
                </a:gridCol>
                <a:gridCol w="1302981">
                  <a:extLst>
                    <a:ext uri="{9D8B030D-6E8A-4147-A177-3AD203B41FA5}">
                      <a16:colId xmlns:a16="http://schemas.microsoft.com/office/drawing/2014/main" val="2422201585"/>
                    </a:ext>
                  </a:extLst>
                </a:gridCol>
                <a:gridCol w="1058885">
                  <a:extLst>
                    <a:ext uri="{9D8B030D-6E8A-4147-A177-3AD203B41FA5}">
                      <a16:colId xmlns:a16="http://schemas.microsoft.com/office/drawing/2014/main" val="625854142"/>
                    </a:ext>
                  </a:extLst>
                </a:gridCol>
                <a:gridCol w="1058885">
                  <a:extLst>
                    <a:ext uri="{9D8B030D-6E8A-4147-A177-3AD203B41FA5}">
                      <a16:colId xmlns:a16="http://schemas.microsoft.com/office/drawing/2014/main" val="844518902"/>
                    </a:ext>
                  </a:extLst>
                </a:gridCol>
                <a:gridCol w="1058885">
                  <a:extLst>
                    <a:ext uri="{9D8B030D-6E8A-4147-A177-3AD203B41FA5}">
                      <a16:colId xmlns:a16="http://schemas.microsoft.com/office/drawing/2014/main" val="287893986"/>
                    </a:ext>
                  </a:extLst>
                </a:gridCol>
                <a:gridCol w="1058885">
                  <a:extLst>
                    <a:ext uri="{9D8B030D-6E8A-4147-A177-3AD203B41FA5}">
                      <a16:colId xmlns:a16="http://schemas.microsoft.com/office/drawing/2014/main" val="3192480171"/>
                    </a:ext>
                  </a:extLst>
                </a:gridCol>
              </a:tblGrid>
              <a:tr h="291671">
                <a:tc>
                  <a:txBody>
                    <a:bodyPr/>
                    <a:lstStyle/>
                    <a:p>
                      <a:pPr algn="l" fontAlgn="b"/>
                      <a:r>
                        <a:rPr lang="en-US" sz="1400" b="1" i="0" u="none" strike="noStrike">
                          <a:solidFill>
                            <a:schemeClr val="bg1"/>
                          </a:solidFill>
                          <a:effectLst/>
                          <a:latin typeface="+mj-lt"/>
                        </a:rPr>
                        <a:t>Meeting Management Goal (90% on time)</a:t>
                      </a:r>
                      <a:endParaRPr lang="en-US" sz="1000" b="1" i="0" u="none" strike="noStrike">
                        <a:solidFill>
                          <a:schemeClr val="bg1"/>
                        </a:solidFill>
                        <a:effectLst/>
                        <a:latin typeface="+mj-lt"/>
                      </a:endParaRP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200" b="0" i="1" u="none" strike="noStrike">
                          <a:solidFill>
                            <a:schemeClr val="bg1"/>
                          </a:solidFill>
                          <a:effectLst/>
                          <a:latin typeface="+mj-lt"/>
                        </a:rPr>
                        <a:t>FY2018</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200" b="0" i="1" u="none" strike="noStrike">
                          <a:solidFill>
                            <a:schemeClr val="bg1"/>
                          </a:solidFill>
                          <a:effectLst/>
                          <a:latin typeface="+mj-lt"/>
                        </a:rPr>
                        <a:t>FY2019</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200" b="0" i="1" u="none" strike="noStrike">
                          <a:solidFill>
                            <a:schemeClr val="bg1"/>
                          </a:solidFill>
                          <a:effectLst/>
                          <a:latin typeface="+mj-lt"/>
                        </a:rPr>
                        <a:t>FY2020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200" b="0" i="1" u="none" strike="noStrike">
                          <a:solidFill>
                            <a:schemeClr val="bg1"/>
                          </a:solidFill>
                          <a:effectLst/>
                          <a:latin typeface="+mj-lt"/>
                        </a:rPr>
                        <a:t>FY2021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200" b="0" i="1" u="none" strike="noStrike">
                          <a:solidFill>
                            <a:schemeClr val="bg1"/>
                          </a:solidFill>
                          <a:effectLst/>
                          <a:latin typeface="+mj-lt"/>
                        </a:rPr>
                        <a:t>FY2022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200" b="0" i="1" u="none" strike="noStrike">
                          <a:solidFill>
                            <a:schemeClr val="bg1"/>
                          </a:solidFill>
                          <a:effectLst/>
                          <a:latin typeface="+mj-lt"/>
                        </a:rPr>
                        <a:t>FY2023**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286525757"/>
                  </a:ext>
                </a:extLst>
              </a:tr>
              <a:tr h="266378">
                <a:tc>
                  <a:txBody>
                    <a:bodyPr/>
                    <a:lstStyle/>
                    <a:p>
                      <a:pPr algn="l" fontAlgn="ctr"/>
                      <a:r>
                        <a:rPr lang="en-US" sz="1200" b="0" i="0" u="none" strike="noStrike">
                          <a:solidFill>
                            <a:schemeClr val="bg1"/>
                          </a:solidFill>
                          <a:effectLst/>
                          <a:latin typeface="+mj-lt"/>
                        </a:rPr>
                        <a:t>Type A Meeting Response to Requests</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rgbClr val="0A850A"/>
                          </a:solidFill>
                          <a:effectLst/>
                          <a:latin typeface="+mj-lt"/>
                        </a:rPr>
                        <a:t>93%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US" sz="1400" b="0" i="0" u="none" strike="noStrike" kern="1200">
                          <a:solidFill>
                            <a:srgbClr val="0A850A"/>
                          </a:solidFill>
                          <a:effectLst/>
                          <a:latin typeface="+mj-lt"/>
                          <a:ea typeface="+mn-ea"/>
                          <a:cs typeface="+mn-cs"/>
                        </a:rPr>
                        <a:t>94%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965932"/>
                  </a:ext>
                </a:extLst>
              </a:tr>
              <a:tr h="286327">
                <a:tc>
                  <a:txBody>
                    <a:bodyPr/>
                    <a:lstStyle/>
                    <a:p>
                      <a:pPr algn="l" fontAlgn="ctr"/>
                      <a:r>
                        <a:rPr lang="en-US" sz="1200" b="0" i="0" u="none" strike="noStrike">
                          <a:solidFill>
                            <a:schemeClr val="bg1"/>
                          </a:solidFill>
                          <a:effectLst/>
                          <a:latin typeface="+mj-lt"/>
                        </a:rPr>
                        <a:t>Type B Meeting Response to Requests</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rgbClr val="0A850A"/>
                          </a:solidFill>
                          <a:effectLst/>
                          <a:latin typeface="+mj-lt"/>
                        </a:rPr>
                        <a:t>90%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A850A"/>
                          </a:solidFill>
                          <a:effectLst/>
                          <a:latin typeface="+mj-lt"/>
                        </a:rPr>
                        <a:t>90%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A850A"/>
                          </a:solidFill>
                          <a:effectLst/>
                          <a:latin typeface="+mj-lt"/>
                        </a:rPr>
                        <a:t>92%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530501"/>
                  </a:ext>
                </a:extLst>
              </a:tr>
              <a:tr h="267855">
                <a:tc>
                  <a:txBody>
                    <a:bodyPr/>
                    <a:lstStyle/>
                    <a:p>
                      <a:pPr algn="l" fontAlgn="ctr"/>
                      <a:r>
                        <a:rPr lang="en-US" sz="1200" b="0" i="0" u="none" strike="noStrike">
                          <a:solidFill>
                            <a:schemeClr val="bg1"/>
                          </a:solidFill>
                          <a:effectLst/>
                          <a:latin typeface="+mj-lt"/>
                        </a:rPr>
                        <a:t>Type B(EOP) Meeting Response to Requests</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0" i="0" u="none" strike="noStrike" dirty="0">
                          <a:solidFill>
                            <a:schemeClr val="accent4"/>
                          </a:solidFill>
                          <a:effectLst/>
                          <a:latin typeface="+mj-lt"/>
                        </a:rPr>
                        <a:t>80%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88%</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C00000"/>
                          </a:solidFill>
                          <a:effectLst/>
                          <a:latin typeface="+mj-lt"/>
                        </a:rPr>
                        <a:t>87%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7483858"/>
                  </a:ext>
                </a:extLst>
              </a:tr>
              <a:tr h="249381">
                <a:tc>
                  <a:txBody>
                    <a:bodyPr/>
                    <a:lstStyle/>
                    <a:p>
                      <a:pPr algn="l" fontAlgn="ctr"/>
                      <a:r>
                        <a:rPr lang="en-US" sz="1200" b="0" i="0" u="none" strike="noStrike">
                          <a:solidFill>
                            <a:schemeClr val="bg1"/>
                          </a:solidFill>
                          <a:effectLst/>
                          <a:latin typeface="+mj-lt"/>
                        </a:rPr>
                        <a:t>Type C Meeting Response to Requests</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rgbClr val="0A850A"/>
                          </a:solidFill>
                          <a:effectLst/>
                          <a:latin typeface="+mj-lt"/>
                        </a:rPr>
                        <a:t>92%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89%</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89%</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A850A"/>
                          </a:solidFill>
                          <a:effectLst/>
                          <a:latin typeface="+mj-lt"/>
                        </a:rPr>
                        <a:t>91%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A850A"/>
                          </a:solidFill>
                          <a:effectLst/>
                          <a:latin typeface="+mj-lt"/>
                        </a:rPr>
                        <a:t>90%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A850A"/>
                          </a:solidFill>
                          <a:effectLst/>
                          <a:latin typeface="+mj-lt"/>
                        </a:rPr>
                        <a:t>94%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461687"/>
                  </a:ext>
                </a:extLst>
              </a:tr>
              <a:tr h="258619">
                <a:tc>
                  <a:txBody>
                    <a:bodyPr/>
                    <a:lstStyle/>
                    <a:p>
                      <a:pPr algn="l" fontAlgn="ctr"/>
                      <a:r>
                        <a:rPr lang="en-US" sz="1200" b="0" i="0" u="none" strike="noStrike">
                          <a:solidFill>
                            <a:schemeClr val="bg1"/>
                          </a:solidFill>
                          <a:effectLst/>
                          <a:latin typeface="+mj-lt"/>
                        </a:rPr>
                        <a:t>Type A Meetings Scheduled</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chemeClr val="accent4"/>
                          </a:solidFill>
                          <a:effectLst/>
                          <a:latin typeface="+mj-lt"/>
                        </a:rPr>
                        <a:t>75%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74%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76%</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73%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C00000"/>
                          </a:solidFill>
                          <a:effectLst/>
                          <a:latin typeface="+mj-lt"/>
                        </a:rPr>
                        <a:t>74%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688172"/>
                  </a:ext>
                </a:extLst>
              </a:tr>
              <a:tr h="277090">
                <a:tc>
                  <a:txBody>
                    <a:bodyPr/>
                    <a:lstStyle/>
                    <a:p>
                      <a:pPr algn="l" fontAlgn="ctr"/>
                      <a:r>
                        <a:rPr lang="en-US" sz="1200" b="0" i="0" u="none" strike="noStrike">
                          <a:solidFill>
                            <a:schemeClr val="bg1"/>
                          </a:solidFill>
                          <a:effectLst/>
                          <a:latin typeface="+mj-lt"/>
                        </a:rPr>
                        <a:t>Type B Meetings Scheduled</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chemeClr val="accent4"/>
                          </a:solidFill>
                          <a:effectLst/>
                          <a:latin typeface="+mj-lt"/>
                        </a:rPr>
                        <a:t>63%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65%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75%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C00000"/>
                          </a:solidFill>
                          <a:effectLst/>
                          <a:latin typeface="+mj-lt"/>
                        </a:rPr>
                        <a:t>79%</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90562"/>
                  </a:ext>
                </a:extLst>
              </a:tr>
              <a:tr h="268608">
                <a:tc>
                  <a:txBody>
                    <a:bodyPr/>
                    <a:lstStyle/>
                    <a:p>
                      <a:pPr algn="l" fontAlgn="ctr"/>
                      <a:r>
                        <a:rPr lang="en-US" sz="1200" b="0" i="0" u="none" strike="noStrike">
                          <a:solidFill>
                            <a:schemeClr val="bg1"/>
                          </a:solidFill>
                          <a:effectLst/>
                          <a:latin typeface="+mj-lt"/>
                        </a:rPr>
                        <a:t>Type B(EOP) Meetings Scheduled</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0" i="0" u="none" strike="noStrike" dirty="0">
                          <a:solidFill>
                            <a:schemeClr val="accent4"/>
                          </a:solidFill>
                          <a:effectLst/>
                          <a:latin typeface="+mj-lt"/>
                        </a:rPr>
                        <a:t>74%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76%</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C00000"/>
                          </a:solidFill>
                          <a:effectLst/>
                          <a:latin typeface="+mj-lt"/>
                        </a:rPr>
                        <a:t>80%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5274135"/>
                  </a:ext>
                </a:extLst>
              </a:tr>
              <a:tr h="286327">
                <a:tc>
                  <a:txBody>
                    <a:bodyPr/>
                    <a:lstStyle/>
                    <a:p>
                      <a:pPr algn="l" fontAlgn="ctr"/>
                      <a:r>
                        <a:rPr lang="en-US" sz="1200" b="0" i="0" u="none" strike="noStrike">
                          <a:solidFill>
                            <a:schemeClr val="bg1"/>
                          </a:solidFill>
                          <a:effectLst/>
                          <a:latin typeface="+mj-lt"/>
                        </a:rPr>
                        <a:t>Type C Meetings Scheduled</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chemeClr val="accent4"/>
                          </a:solidFill>
                          <a:effectLst/>
                          <a:latin typeface="+mj-lt"/>
                        </a:rPr>
                        <a:t>75%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76%</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78%</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chemeClr val="accent4"/>
                          </a:solidFill>
                          <a:effectLst/>
                          <a:latin typeface="+mj-lt"/>
                        </a:rPr>
                        <a:t>84%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C00000"/>
                          </a:solidFill>
                          <a:effectLst/>
                          <a:latin typeface="+mj-lt"/>
                        </a:rPr>
                        <a:t>84%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943038"/>
                  </a:ext>
                </a:extLst>
              </a:tr>
              <a:tr h="236844">
                <a:tc>
                  <a:txBody>
                    <a:bodyPr/>
                    <a:lstStyle/>
                    <a:p>
                      <a:pPr algn="l" fontAlgn="ctr"/>
                      <a:r>
                        <a:rPr lang="en-US" sz="1200" b="0" i="0" u="none" strike="noStrike">
                          <a:solidFill>
                            <a:schemeClr val="bg1"/>
                          </a:solidFill>
                          <a:effectLst/>
                          <a:latin typeface="+mj-lt"/>
                        </a:rPr>
                        <a:t>Type A Written Response</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0" i="0" u="none" strike="noStrike" dirty="0">
                          <a:solidFill>
                            <a:schemeClr val="accent4"/>
                          </a:solidFill>
                          <a:effectLst/>
                          <a:latin typeface="+mj-lt"/>
                        </a:rPr>
                        <a:t>67%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67%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C00000"/>
                          </a:solidFill>
                          <a:effectLst/>
                          <a:latin typeface="+mj-lt"/>
                        </a:rPr>
                        <a:t>83%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2015233"/>
                  </a:ext>
                </a:extLst>
              </a:tr>
              <a:tr h="260454">
                <a:tc>
                  <a:txBody>
                    <a:bodyPr/>
                    <a:lstStyle/>
                    <a:p>
                      <a:pPr algn="l" fontAlgn="ctr"/>
                      <a:r>
                        <a:rPr lang="en-US" sz="1200" b="0" i="0" u="none" strike="noStrike">
                          <a:solidFill>
                            <a:schemeClr val="bg1"/>
                          </a:solidFill>
                          <a:effectLst/>
                          <a:latin typeface="+mj-lt"/>
                        </a:rPr>
                        <a:t>Type B Written Response</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chemeClr val="accent4"/>
                          </a:solidFill>
                          <a:effectLst/>
                          <a:latin typeface="+mj-lt"/>
                        </a:rPr>
                        <a:t>77%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65%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C00000"/>
                          </a:solidFill>
                          <a:effectLst/>
                          <a:latin typeface="+mj-lt"/>
                        </a:rPr>
                        <a:t>75%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7000524"/>
                  </a:ext>
                </a:extLst>
              </a:tr>
              <a:tr h="285909">
                <a:tc>
                  <a:txBody>
                    <a:bodyPr/>
                    <a:lstStyle/>
                    <a:p>
                      <a:pPr algn="l" fontAlgn="ctr"/>
                      <a:r>
                        <a:rPr lang="en-US" sz="1200" b="0" i="0" u="none" strike="noStrike">
                          <a:solidFill>
                            <a:schemeClr val="bg1"/>
                          </a:solidFill>
                          <a:effectLst/>
                          <a:latin typeface="+mj-lt"/>
                        </a:rPr>
                        <a:t>Type B(EOP) Written Response</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0" i="0" u="none" strike="noStrike" dirty="0">
                          <a:solidFill>
                            <a:schemeClr val="accent4"/>
                          </a:solidFill>
                          <a:effectLst/>
                          <a:latin typeface="+mj-lt"/>
                        </a:rPr>
                        <a:t>57%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53%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76%</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A850A"/>
                          </a:solidFill>
                          <a:effectLst/>
                          <a:latin typeface="+mj-lt"/>
                        </a:rPr>
                        <a:t>90%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15694735"/>
                  </a:ext>
                </a:extLst>
              </a:tr>
              <a:tr h="274070">
                <a:tc>
                  <a:txBody>
                    <a:bodyPr/>
                    <a:lstStyle/>
                    <a:p>
                      <a:pPr algn="l" fontAlgn="ctr"/>
                      <a:r>
                        <a:rPr lang="en-US" sz="1200" b="0" i="0" u="none" strike="noStrike">
                          <a:solidFill>
                            <a:schemeClr val="bg1"/>
                          </a:solidFill>
                          <a:effectLst/>
                          <a:latin typeface="+mj-lt"/>
                        </a:rPr>
                        <a:t>Type C Written Response</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chemeClr val="accent4"/>
                          </a:solidFill>
                          <a:effectLst/>
                          <a:latin typeface="+mj-lt"/>
                        </a:rPr>
                        <a:t>84%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79%</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76%</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C00000"/>
                          </a:solidFill>
                          <a:effectLst/>
                          <a:latin typeface="+mj-lt"/>
                        </a:rPr>
                        <a:t>84%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9462085"/>
                  </a:ext>
                </a:extLst>
              </a:tr>
              <a:tr h="258618">
                <a:tc>
                  <a:txBody>
                    <a:bodyPr/>
                    <a:lstStyle/>
                    <a:p>
                      <a:pPr algn="l" fontAlgn="ctr"/>
                      <a:r>
                        <a:rPr lang="en-US" sz="1200" b="0" i="0" u="none" strike="noStrike">
                          <a:solidFill>
                            <a:schemeClr val="bg1"/>
                          </a:solidFill>
                          <a:effectLst/>
                          <a:latin typeface="+mj-lt"/>
                        </a:rPr>
                        <a:t>Type B(EOP) Preliminary Response</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b"/>
                      <a:r>
                        <a:rPr lang="en-US" sz="1400" b="0" i="0" u="none" strike="noStrike" dirty="0">
                          <a:solidFill>
                            <a:schemeClr val="accent4"/>
                          </a:solidFill>
                          <a:effectLst/>
                          <a:latin typeface="+mj-lt"/>
                        </a:rPr>
                        <a:t>85%</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87%</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chemeClr val="accent4"/>
                          </a:solidFill>
                          <a:effectLst/>
                          <a:latin typeface="+mj-lt"/>
                        </a:rPr>
                        <a:t>83%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A850A"/>
                          </a:solidFill>
                          <a:effectLst/>
                          <a:latin typeface="+mj-lt"/>
                        </a:rPr>
                        <a:t>90%</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A850A"/>
                          </a:solidFill>
                          <a:effectLst/>
                          <a:latin typeface="+mj-lt"/>
                        </a:rPr>
                        <a:t>91%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9368014"/>
                  </a:ext>
                </a:extLst>
              </a:tr>
              <a:tr h="284912">
                <a:tc>
                  <a:txBody>
                    <a:bodyPr/>
                    <a:lstStyle/>
                    <a:p>
                      <a:pPr algn="l" fontAlgn="ctr"/>
                      <a:r>
                        <a:rPr lang="en-US" sz="1200" b="0" i="0" u="none" strike="noStrike">
                          <a:solidFill>
                            <a:schemeClr val="bg1"/>
                          </a:solidFill>
                          <a:effectLst/>
                          <a:latin typeface="+mj-lt"/>
                        </a:rPr>
                        <a:t>Meeting Minutes for All Meeting Types</a:t>
                      </a:r>
                    </a:p>
                  </a:txBody>
                  <a:tcPr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400" b="0" i="0" u="none" strike="noStrike" dirty="0">
                          <a:solidFill>
                            <a:srgbClr val="0A850A"/>
                          </a:solidFill>
                          <a:effectLst/>
                          <a:latin typeface="+mj-lt"/>
                        </a:rPr>
                        <a:t>91%</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A850A"/>
                          </a:solidFill>
                          <a:effectLst/>
                          <a:latin typeface="+mj-lt"/>
                        </a:rPr>
                        <a:t>92%</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A850A"/>
                          </a:solidFill>
                          <a:effectLst/>
                          <a:latin typeface="+mj-lt"/>
                        </a:rPr>
                        <a:t>93%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A850A"/>
                          </a:solidFill>
                          <a:effectLst/>
                          <a:latin typeface="+mj-lt"/>
                        </a:rPr>
                        <a:t>93%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A850A"/>
                          </a:solidFill>
                          <a:effectLst/>
                          <a:latin typeface="+mj-lt"/>
                        </a:rPr>
                        <a:t>94%</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A850A"/>
                          </a:solidFill>
                          <a:effectLst/>
                          <a:latin typeface="+mj-lt"/>
                        </a:rPr>
                        <a:t>93%</a:t>
                      </a:r>
                    </a:p>
                  </a:txBody>
                  <a:tcPr marL="5291" marR="5291" marT="52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7167350"/>
                  </a:ext>
                </a:extLst>
              </a:tr>
            </a:tbl>
          </a:graphicData>
        </a:graphic>
      </p:graphicFrame>
    </p:spTree>
    <p:extLst>
      <p:ext uri="{BB962C8B-B14F-4D97-AF65-F5344CB8AC3E}">
        <p14:creationId xmlns:p14="http://schemas.microsoft.com/office/powerpoint/2010/main" val="190986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23703" y="495307"/>
            <a:ext cx="10058400" cy="1325880"/>
          </a:xfrm>
        </p:spPr>
        <p:txBody>
          <a:bodyPr>
            <a:normAutofit/>
          </a:bodyPr>
          <a:lstStyle/>
          <a:p>
            <a:r>
              <a:rPr lang="en-US" b="1"/>
              <a:t>In-Person Meetings Not Available During Public Health Emergency</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2"/>
          <a:stretch>
            <a:fillRect/>
          </a:stretch>
        </p:blipFill>
        <p:spPr>
          <a:xfrm>
            <a:off x="10933101" y="365125"/>
            <a:ext cx="841397" cy="1006377"/>
          </a:xfrm>
          <a:prstGeom prst="rect">
            <a:avLst/>
          </a:prstGeom>
        </p:spPr>
      </p:pic>
      <p:sp>
        <p:nvSpPr>
          <p:cNvPr id="9" name="Content Placeholder 2">
            <a:extLst>
              <a:ext uri="{FF2B5EF4-FFF2-40B4-BE49-F238E27FC236}">
                <a16:creationId xmlns:a16="http://schemas.microsoft.com/office/drawing/2014/main" id="{186D9D9B-8570-ABA7-EA3C-7C442C90CC79}"/>
              </a:ext>
            </a:extLst>
          </p:cNvPr>
          <p:cNvSpPr>
            <a:spLocks noGrp="1"/>
          </p:cNvSpPr>
          <p:nvPr>
            <p:ph idx="1"/>
          </p:nvPr>
        </p:nvSpPr>
        <p:spPr>
          <a:xfrm>
            <a:off x="623703" y="2299919"/>
            <a:ext cx="10850322" cy="4062774"/>
          </a:xfrm>
        </p:spPr>
        <p:txBody>
          <a:bodyPr>
            <a:noAutofit/>
          </a:bodyPr>
          <a:lstStyle/>
          <a:p>
            <a:pPr marL="0" indent="0">
              <a:lnSpc>
                <a:spcPct val="100000"/>
              </a:lnSpc>
              <a:spcBef>
                <a:spcPts val="600"/>
              </a:spcBef>
              <a:spcAft>
                <a:spcPts val="600"/>
              </a:spcAft>
              <a:buNone/>
            </a:pPr>
            <a:r>
              <a:rPr lang="en-US" sz="2000" dirty="0"/>
              <a:t>For almost 3 years, CDER/CBER were unable to hold in-person meetings due to the COVID-19 Public Health Emergency (PHE). As a result, in-person meetings were not held at the beginning of PDUFA VII.</a:t>
            </a:r>
          </a:p>
          <a:p>
            <a:pPr marL="0" indent="0">
              <a:lnSpc>
                <a:spcPct val="100000"/>
              </a:lnSpc>
              <a:spcBef>
                <a:spcPts val="600"/>
              </a:spcBef>
              <a:spcAft>
                <a:spcPts val="600"/>
              </a:spcAft>
              <a:buNone/>
            </a:pPr>
            <a:r>
              <a:rPr lang="en-US" sz="2000" dirty="0"/>
              <a:t>In early CY2023, CDER/CBER began a phased return to in-person meetings.</a:t>
            </a:r>
          </a:p>
          <a:p>
            <a:pPr lvl="1">
              <a:lnSpc>
                <a:spcPct val="100000"/>
              </a:lnSpc>
              <a:spcBef>
                <a:spcPts val="600"/>
              </a:spcBef>
              <a:spcAft>
                <a:spcPts val="600"/>
              </a:spcAft>
            </a:pPr>
            <a:r>
              <a:rPr lang="en-US" sz="1600" dirty="0"/>
              <a:t>Feb. 13, 2023: In-person format available for </a:t>
            </a:r>
            <a:r>
              <a:rPr lang="en-US" sz="1600" b="1" dirty="0"/>
              <a:t>Type A </a:t>
            </a:r>
            <a:r>
              <a:rPr lang="en-US" sz="1600" dirty="0"/>
              <a:t>meetings</a:t>
            </a:r>
          </a:p>
          <a:p>
            <a:pPr lvl="1">
              <a:lnSpc>
                <a:spcPct val="100000"/>
              </a:lnSpc>
              <a:spcBef>
                <a:spcPts val="600"/>
              </a:spcBef>
              <a:spcAft>
                <a:spcPts val="600"/>
              </a:spcAft>
            </a:pPr>
            <a:r>
              <a:rPr lang="en-US" sz="1600" dirty="0"/>
              <a:t>June 12, 2023: In-person format available for </a:t>
            </a:r>
            <a:r>
              <a:rPr lang="en-US" sz="1600" b="1" dirty="0"/>
              <a:t>Type A and Type B (EOP) </a:t>
            </a:r>
            <a:r>
              <a:rPr lang="en-US" sz="1600" dirty="0"/>
              <a:t>meetings</a:t>
            </a:r>
          </a:p>
          <a:p>
            <a:pPr lvl="1">
              <a:lnSpc>
                <a:spcPct val="100000"/>
              </a:lnSpc>
              <a:spcBef>
                <a:spcPts val="600"/>
              </a:spcBef>
              <a:spcAft>
                <a:spcPts val="600"/>
              </a:spcAft>
            </a:pPr>
            <a:r>
              <a:rPr lang="en-US" sz="1600" dirty="0"/>
              <a:t>Jan. 22, 2024: In-person format available for </a:t>
            </a:r>
            <a:r>
              <a:rPr lang="en-US" sz="1600" b="1" dirty="0"/>
              <a:t>all meeting types</a:t>
            </a:r>
            <a:endParaRPr lang="en-US" sz="2000" b="1" dirty="0"/>
          </a:p>
          <a:p>
            <a:pPr marL="0" indent="0">
              <a:lnSpc>
                <a:spcPct val="100000"/>
              </a:lnSpc>
              <a:spcBef>
                <a:spcPts val="600"/>
              </a:spcBef>
              <a:spcAft>
                <a:spcPts val="600"/>
              </a:spcAft>
              <a:buNone/>
            </a:pPr>
            <a:endParaRPr lang="en-US" sz="2000" dirty="0"/>
          </a:p>
          <a:p>
            <a:pPr marL="0" indent="0">
              <a:lnSpc>
                <a:spcPct val="100000"/>
              </a:lnSpc>
              <a:spcBef>
                <a:spcPts val="600"/>
              </a:spcBef>
              <a:spcAft>
                <a:spcPts val="600"/>
              </a:spcAft>
              <a:buNone/>
            </a:pPr>
            <a:r>
              <a:rPr lang="en-US" sz="2000" dirty="0"/>
              <a:t>Since the return of in-person meetings on February 13, 2023, through March 31, 2024,</a:t>
            </a:r>
            <a:br>
              <a:rPr lang="en-US" sz="2000" dirty="0"/>
            </a:br>
            <a:r>
              <a:rPr lang="en-US" sz="2000" b="1" dirty="0">
                <a:solidFill>
                  <a:schemeClr val="accent1"/>
                </a:solidFill>
              </a:rPr>
              <a:t>214 meetings out of 1,080 were requested as in person (about 20%).</a:t>
            </a:r>
          </a:p>
        </p:txBody>
      </p:sp>
      <p:sp>
        <p:nvSpPr>
          <p:cNvPr id="6" name="TextBox 5">
            <a:extLst>
              <a:ext uri="{FF2B5EF4-FFF2-40B4-BE49-F238E27FC236}">
                <a16:creationId xmlns:a16="http://schemas.microsoft.com/office/drawing/2014/main" id="{CC64B997-1CEB-2A09-8E09-E13DBA108585}"/>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7" name="TextBox 6">
            <a:extLst>
              <a:ext uri="{FF2B5EF4-FFF2-40B4-BE49-F238E27FC236}">
                <a16:creationId xmlns:a16="http://schemas.microsoft.com/office/drawing/2014/main" id="{D5831ABE-FAD1-40F7-96FC-2BED9F29A357}"/>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417923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22168" y="545059"/>
            <a:ext cx="10048974" cy="1325563"/>
          </a:xfrm>
        </p:spPr>
        <p:txBody>
          <a:bodyPr/>
          <a:lstStyle/>
          <a:p>
            <a:r>
              <a:rPr lang="en-US" b="1"/>
              <a:t>In-person meetings requested vs granted vs denied</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7" name="TextBox 6">
            <a:extLst>
              <a:ext uri="{FF2B5EF4-FFF2-40B4-BE49-F238E27FC236}">
                <a16:creationId xmlns:a16="http://schemas.microsoft.com/office/drawing/2014/main" id="{DB218B29-5B3A-0638-3D8F-7453EFC750EB}"/>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8" name="TextBox 7">
            <a:extLst>
              <a:ext uri="{FF2B5EF4-FFF2-40B4-BE49-F238E27FC236}">
                <a16:creationId xmlns:a16="http://schemas.microsoft.com/office/drawing/2014/main" id="{46C35FBA-CDBF-9CE4-D728-A2D094E9A568}"/>
              </a:ext>
            </a:extLst>
          </p:cNvPr>
          <p:cNvSpPr txBox="1"/>
          <p:nvPr/>
        </p:nvSpPr>
        <p:spPr>
          <a:xfrm>
            <a:off x="2869606" y="6587160"/>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graphicFrame>
        <p:nvGraphicFramePr>
          <p:cNvPr id="3" name="Table 2">
            <a:extLst>
              <a:ext uri="{FF2B5EF4-FFF2-40B4-BE49-F238E27FC236}">
                <a16:creationId xmlns:a16="http://schemas.microsoft.com/office/drawing/2014/main" id="{3F41F4A2-997A-3539-712F-AFF241408630}"/>
              </a:ext>
            </a:extLst>
          </p:cNvPr>
          <p:cNvGraphicFramePr>
            <a:graphicFrameLocks noGrp="1"/>
          </p:cNvGraphicFramePr>
          <p:nvPr>
            <p:extLst>
              <p:ext uri="{D42A27DB-BD31-4B8C-83A1-F6EECF244321}">
                <p14:modId xmlns:p14="http://schemas.microsoft.com/office/powerpoint/2010/main" val="1921791577"/>
              </p:ext>
            </p:extLst>
          </p:nvPr>
        </p:nvGraphicFramePr>
        <p:xfrm>
          <a:off x="746455" y="1881931"/>
          <a:ext cx="11028042" cy="4341018"/>
        </p:xfrm>
        <a:graphic>
          <a:graphicData uri="http://schemas.openxmlformats.org/drawingml/2006/table">
            <a:tbl>
              <a:tblPr>
                <a:tableStyleId>{5940675A-B579-460E-94D1-54222C63F5DA}</a:tableStyleId>
              </a:tblPr>
              <a:tblGrid>
                <a:gridCol w="3302317">
                  <a:extLst>
                    <a:ext uri="{9D8B030D-6E8A-4147-A177-3AD203B41FA5}">
                      <a16:colId xmlns:a16="http://schemas.microsoft.com/office/drawing/2014/main" val="3747281985"/>
                    </a:ext>
                  </a:extLst>
                </a:gridCol>
                <a:gridCol w="1277216">
                  <a:extLst>
                    <a:ext uri="{9D8B030D-6E8A-4147-A177-3AD203B41FA5}">
                      <a16:colId xmlns:a16="http://schemas.microsoft.com/office/drawing/2014/main" val="4098202100"/>
                    </a:ext>
                  </a:extLst>
                </a:gridCol>
                <a:gridCol w="1284349">
                  <a:extLst>
                    <a:ext uri="{9D8B030D-6E8A-4147-A177-3AD203B41FA5}">
                      <a16:colId xmlns:a16="http://schemas.microsoft.com/office/drawing/2014/main" val="4067877007"/>
                    </a:ext>
                  </a:extLst>
                </a:gridCol>
                <a:gridCol w="1037016">
                  <a:extLst>
                    <a:ext uri="{9D8B030D-6E8A-4147-A177-3AD203B41FA5}">
                      <a16:colId xmlns:a16="http://schemas.microsoft.com/office/drawing/2014/main" val="42661779"/>
                    </a:ext>
                  </a:extLst>
                </a:gridCol>
                <a:gridCol w="1037016">
                  <a:extLst>
                    <a:ext uri="{9D8B030D-6E8A-4147-A177-3AD203B41FA5}">
                      <a16:colId xmlns:a16="http://schemas.microsoft.com/office/drawing/2014/main" val="545331801"/>
                    </a:ext>
                  </a:extLst>
                </a:gridCol>
                <a:gridCol w="1037016">
                  <a:extLst>
                    <a:ext uri="{9D8B030D-6E8A-4147-A177-3AD203B41FA5}">
                      <a16:colId xmlns:a16="http://schemas.microsoft.com/office/drawing/2014/main" val="3771006363"/>
                    </a:ext>
                  </a:extLst>
                </a:gridCol>
                <a:gridCol w="1037016">
                  <a:extLst>
                    <a:ext uri="{9D8B030D-6E8A-4147-A177-3AD203B41FA5}">
                      <a16:colId xmlns:a16="http://schemas.microsoft.com/office/drawing/2014/main" val="105634733"/>
                    </a:ext>
                  </a:extLst>
                </a:gridCol>
                <a:gridCol w="1016096">
                  <a:extLst>
                    <a:ext uri="{9D8B030D-6E8A-4147-A177-3AD203B41FA5}">
                      <a16:colId xmlns:a16="http://schemas.microsoft.com/office/drawing/2014/main" val="2763898317"/>
                    </a:ext>
                  </a:extLst>
                </a:gridCol>
              </a:tblGrid>
              <a:tr h="281327">
                <a:tc rowSpan="3">
                  <a:txBody>
                    <a:bodyPr/>
                    <a:lstStyle/>
                    <a:p>
                      <a:pPr algn="l" fontAlgn="t"/>
                      <a:r>
                        <a:rPr lang="en-US" sz="1250" b="1" u="none" strike="noStrike">
                          <a:effectLst/>
                        </a:rPr>
                        <a:t>Assessed Meeting Type by Phase</a:t>
                      </a:r>
                      <a:endParaRPr lang="en-US" sz="1250" b="1" i="0" u="none" strike="noStrike">
                        <a:solidFill>
                          <a:srgbClr val="000000"/>
                        </a:solidFill>
                        <a:effectLst/>
                        <a:latin typeface="Arial" panose="020B0604020202020204" pitchFamily="34" charset="0"/>
                      </a:endParaRPr>
                    </a:p>
                  </a:txBody>
                  <a:tcPr>
                    <a:solidFill>
                      <a:schemeClr val="accent5">
                        <a:lumMod val="60000"/>
                        <a:lumOff val="40000"/>
                      </a:schemeClr>
                    </a:solidFill>
                  </a:tcPr>
                </a:tc>
                <a:tc rowSpan="3">
                  <a:txBody>
                    <a:bodyPr/>
                    <a:lstStyle/>
                    <a:p>
                      <a:pPr algn="ctr" fontAlgn="t"/>
                      <a:r>
                        <a:rPr lang="en-US" sz="1250" b="1" u="none" strike="noStrike">
                          <a:effectLst/>
                        </a:rPr>
                        <a:t># requested in any format</a:t>
                      </a:r>
                      <a:endParaRPr lang="en-US" sz="1250" b="1" i="0" u="none" strike="noStrike">
                        <a:solidFill>
                          <a:srgbClr val="000000"/>
                        </a:solidFill>
                        <a:effectLst/>
                        <a:latin typeface="Arial" panose="020B0604020202020204" pitchFamily="34" charset="0"/>
                      </a:endParaRPr>
                    </a:p>
                  </a:txBody>
                  <a:tcPr>
                    <a:solidFill>
                      <a:schemeClr val="accent5">
                        <a:lumMod val="60000"/>
                        <a:lumOff val="40000"/>
                      </a:schemeClr>
                    </a:solidFill>
                  </a:tcPr>
                </a:tc>
                <a:tc rowSpan="3">
                  <a:txBody>
                    <a:bodyPr/>
                    <a:lstStyle/>
                    <a:p>
                      <a:pPr algn="ctr" fontAlgn="t"/>
                      <a:r>
                        <a:rPr lang="en-US" sz="1250" b="1" u="none" strike="noStrike">
                          <a:effectLst/>
                        </a:rPr>
                        <a:t># requested as in-person</a:t>
                      </a:r>
                      <a:endParaRPr lang="en-US" sz="1250" b="1" i="0" u="none" strike="noStrike">
                        <a:solidFill>
                          <a:srgbClr val="000000"/>
                        </a:solidFill>
                        <a:effectLst/>
                        <a:latin typeface="Arial" panose="020B0604020202020204" pitchFamily="34" charset="0"/>
                      </a:endParaRPr>
                    </a:p>
                  </a:txBody>
                  <a:tcPr>
                    <a:solidFill>
                      <a:schemeClr val="accent5">
                        <a:lumMod val="60000"/>
                        <a:lumOff val="40000"/>
                      </a:schemeClr>
                    </a:solidFill>
                  </a:tcPr>
                </a:tc>
                <a:tc gridSpan="5">
                  <a:txBody>
                    <a:bodyPr/>
                    <a:lstStyle/>
                    <a:p>
                      <a:pPr algn="ctr" fontAlgn="t"/>
                      <a:r>
                        <a:rPr lang="en-US" sz="1250" b="1" u="none" strike="noStrike">
                          <a:effectLst/>
                        </a:rPr>
                        <a:t>Of the meetings requested as in-person:</a:t>
                      </a:r>
                      <a:endParaRPr lang="en-US" sz="1250" b="1" i="0" u="none" strike="noStrike">
                        <a:solidFill>
                          <a:srgbClr val="000000"/>
                        </a:solidFill>
                        <a:effectLst/>
                        <a:latin typeface="Arial" panose="020B0604020202020204" pitchFamily="34" charset="0"/>
                      </a:endParaRPr>
                    </a:p>
                  </a:txBody>
                  <a:tcP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851850"/>
                  </a:ext>
                </a:extLst>
              </a:tr>
              <a:tr h="281327">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ctr" fontAlgn="t"/>
                      <a:r>
                        <a:rPr lang="en-US" sz="1250" b="1" u="none" strike="noStrike">
                          <a:effectLst/>
                        </a:rPr>
                        <a:t># granted as:</a:t>
                      </a:r>
                      <a:endParaRPr lang="en-US" sz="1250" b="1" i="0" u="none" strike="noStrike">
                        <a:solidFill>
                          <a:srgbClr val="000000"/>
                        </a:solidFill>
                        <a:effectLst/>
                        <a:latin typeface="Arial" panose="020B0604020202020204" pitchFamily="34" charset="0"/>
                      </a:endParaRPr>
                    </a:p>
                  </a:txBody>
                  <a:tcP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t"/>
                      <a:r>
                        <a:rPr lang="en-US" sz="1250" b="1" u="none" strike="noStrike">
                          <a:effectLst/>
                        </a:rPr>
                        <a:t># meetings denied</a:t>
                      </a:r>
                      <a:endParaRPr lang="en-US" sz="1250" b="1" i="0" u="none" strike="noStrike">
                        <a:solidFill>
                          <a:srgbClr val="000000"/>
                        </a:solidFill>
                        <a:effectLst/>
                        <a:latin typeface="Arial" panose="020B0604020202020204" pitchFamily="34" charset="0"/>
                      </a:endParaRPr>
                    </a:p>
                  </a:txBody>
                  <a:tcPr>
                    <a:solidFill>
                      <a:schemeClr val="accent4">
                        <a:lumMod val="20000"/>
                        <a:lumOff val="80000"/>
                      </a:schemeClr>
                    </a:solidFill>
                  </a:tcPr>
                </a:tc>
                <a:extLst>
                  <a:ext uri="{0D108BD9-81ED-4DB2-BD59-A6C34878D82A}">
                    <a16:rowId xmlns:a16="http://schemas.microsoft.com/office/drawing/2014/main" val="662223929"/>
                  </a:ext>
                </a:extLst>
              </a:tr>
              <a:tr h="3938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en-US" sz="1250" b="1" u="none" strike="noStrike">
                          <a:solidFill>
                            <a:schemeClr val="bg1"/>
                          </a:solidFill>
                          <a:effectLst/>
                        </a:rPr>
                        <a:t>In-Person</a:t>
                      </a:r>
                      <a:endParaRPr lang="en-US" sz="1250" b="1" i="0" u="none" strike="noStrike">
                        <a:solidFill>
                          <a:schemeClr val="bg1"/>
                        </a:solidFill>
                        <a:effectLst/>
                        <a:latin typeface="Arial" panose="020B0604020202020204" pitchFamily="34" charset="0"/>
                      </a:endParaRPr>
                    </a:p>
                  </a:txBody>
                  <a:tcPr>
                    <a:solidFill>
                      <a:schemeClr val="accent1"/>
                    </a:solidFill>
                  </a:tcPr>
                </a:tc>
                <a:tc>
                  <a:txBody>
                    <a:bodyPr/>
                    <a:lstStyle/>
                    <a:p>
                      <a:pPr algn="ctr" fontAlgn="t"/>
                      <a:r>
                        <a:rPr lang="en-US" sz="1250" b="1" u="none" strike="noStrike">
                          <a:effectLst/>
                        </a:rPr>
                        <a:t>Virtual</a:t>
                      </a:r>
                      <a:endParaRPr lang="en-US" sz="1250" b="1" i="0" u="none" strike="noStrike">
                        <a:solidFill>
                          <a:srgbClr val="000000"/>
                        </a:solidFill>
                        <a:effectLst/>
                        <a:latin typeface="Arial" panose="020B0604020202020204" pitchFamily="34" charset="0"/>
                      </a:endParaRPr>
                    </a:p>
                  </a:txBody>
                  <a:tcPr>
                    <a:solidFill>
                      <a:schemeClr val="accent1">
                        <a:lumMod val="40000"/>
                        <a:lumOff val="60000"/>
                      </a:schemeClr>
                    </a:solidFill>
                  </a:tcPr>
                </a:tc>
                <a:tc>
                  <a:txBody>
                    <a:bodyPr/>
                    <a:lstStyle/>
                    <a:p>
                      <a:pPr algn="ctr" fontAlgn="t"/>
                      <a:r>
                        <a:rPr lang="en-US" sz="1250" b="1" u="none" strike="noStrike">
                          <a:effectLst/>
                        </a:rPr>
                        <a:t>Telecon</a:t>
                      </a:r>
                      <a:endParaRPr lang="en-US" sz="1250" b="1" i="0" u="none" strike="noStrike">
                        <a:solidFill>
                          <a:srgbClr val="000000"/>
                        </a:solidFill>
                        <a:effectLst/>
                        <a:latin typeface="Arial" panose="020B0604020202020204" pitchFamily="34" charset="0"/>
                      </a:endParaRPr>
                    </a:p>
                  </a:txBody>
                  <a:tcPr>
                    <a:solidFill>
                      <a:schemeClr val="accent1">
                        <a:lumMod val="40000"/>
                        <a:lumOff val="60000"/>
                      </a:schemeClr>
                    </a:solidFill>
                  </a:tcPr>
                </a:tc>
                <a:tc>
                  <a:txBody>
                    <a:bodyPr/>
                    <a:lstStyle/>
                    <a:p>
                      <a:pPr algn="ctr" fontAlgn="t"/>
                      <a:r>
                        <a:rPr lang="en-US" sz="1250" b="1" u="none" strike="noStrike">
                          <a:effectLst/>
                        </a:rPr>
                        <a:t>WRO</a:t>
                      </a:r>
                      <a:endParaRPr lang="en-US" sz="1250" b="1" i="0" u="none" strike="noStrike">
                        <a:solidFill>
                          <a:srgbClr val="000000"/>
                        </a:solidFill>
                        <a:effectLst/>
                        <a:latin typeface="Arial" panose="020B0604020202020204" pitchFamily="34" charset="0"/>
                      </a:endParaRPr>
                    </a:p>
                  </a:txBody>
                  <a:tcPr>
                    <a:solidFill>
                      <a:schemeClr val="accent1">
                        <a:lumMod val="20000"/>
                        <a:lumOff val="80000"/>
                      </a:schemeClr>
                    </a:solidFill>
                  </a:tcPr>
                </a:tc>
                <a:tc vMerge="1">
                  <a:txBody>
                    <a:bodyPr/>
                    <a:lstStyle/>
                    <a:p>
                      <a:endParaRPr lang="en-US"/>
                    </a:p>
                  </a:txBody>
                  <a:tcPr/>
                </a:tc>
                <a:extLst>
                  <a:ext uri="{0D108BD9-81ED-4DB2-BD59-A6C34878D82A}">
                    <a16:rowId xmlns:a16="http://schemas.microsoft.com/office/drawing/2014/main" val="1332219579"/>
                  </a:ext>
                </a:extLst>
              </a:tr>
              <a:tr h="281327">
                <a:tc gridSpan="8">
                  <a:txBody>
                    <a:bodyPr/>
                    <a:lstStyle/>
                    <a:p>
                      <a:pPr algn="l" fontAlgn="b"/>
                      <a:r>
                        <a:rPr lang="en-US" sz="1250" b="1" u="none" strike="noStrike">
                          <a:effectLst/>
                        </a:rPr>
                        <a:t>Phase I: Feb 13, 2023 to June 11, 2023 </a:t>
                      </a:r>
                      <a:endParaRPr lang="en-US" sz="1250" b="1" i="0" u="none" strike="noStrike">
                        <a:solidFill>
                          <a:srgbClr val="000000"/>
                        </a:solidFill>
                        <a:effectLst/>
                        <a:latin typeface="Arial" panose="020B0604020202020204" pitchFamily="34" charset="0"/>
                      </a:endParaRPr>
                    </a:p>
                  </a:txBody>
                  <a:tcPr anchor="b">
                    <a:solidFill>
                      <a:schemeClr val="accent5">
                        <a:lumMod val="20000"/>
                        <a:lumOff val="80000"/>
                      </a:schemeClr>
                    </a:solidFill>
                  </a:tcPr>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extLst>
                  <a:ext uri="{0D108BD9-81ED-4DB2-BD59-A6C34878D82A}">
                    <a16:rowId xmlns:a16="http://schemas.microsoft.com/office/drawing/2014/main" val="838940456"/>
                  </a:ext>
                </a:extLst>
              </a:tr>
              <a:tr h="281327">
                <a:tc>
                  <a:txBody>
                    <a:bodyPr/>
                    <a:lstStyle/>
                    <a:p>
                      <a:pPr algn="l" fontAlgn="b"/>
                      <a:r>
                        <a:rPr lang="en-US" sz="1250" u="none" strike="noStrike">
                          <a:effectLst/>
                        </a:rPr>
                        <a:t>Type A</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49</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15</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13</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2</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696466441"/>
                  </a:ext>
                </a:extLst>
              </a:tr>
              <a:tr h="281327">
                <a:tc gridSpan="8">
                  <a:txBody>
                    <a:bodyPr/>
                    <a:lstStyle/>
                    <a:p>
                      <a:pPr algn="l" fontAlgn="b"/>
                      <a:r>
                        <a:rPr lang="en-US" sz="1250" b="1" u="none" strike="noStrike" dirty="0">
                          <a:solidFill>
                            <a:schemeClr val="tx1"/>
                          </a:solidFill>
                          <a:effectLst/>
                        </a:rPr>
                        <a:t>Phase II: June 12, 2023 to Jan 21, 2024</a:t>
                      </a:r>
                    </a:p>
                  </a:txBody>
                  <a:tcPr anchor="b">
                    <a:solidFill>
                      <a:schemeClr val="accent5">
                        <a:lumMod val="20000"/>
                        <a:lumOff val="80000"/>
                      </a:schemeClr>
                    </a:solidFill>
                  </a:tcPr>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extLst>
                  <a:ext uri="{0D108BD9-81ED-4DB2-BD59-A6C34878D82A}">
                    <a16:rowId xmlns:a16="http://schemas.microsoft.com/office/drawing/2014/main" val="1588321849"/>
                  </a:ext>
                </a:extLst>
              </a:tr>
              <a:tr h="281327">
                <a:tc>
                  <a:txBody>
                    <a:bodyPr/>
                    <a:lstStyle/>
                    <a:p>
                      <a:pPr algn="l" fontAlgn="b"/>
                      <a:r>
                        <a:rPr lang="en-US" sz="1250" u="none" strike="noStrike">
                          <a:effectLst/>
                        </a:rPr>
                        <a:t>Type A</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94</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28</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27</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a:effectLst/>
                        </a:rPr>
                        <a:t>0</a:t>
                      </a:r>
                      <a:endParaRPr lang="en-US" sz="1250" b="0" i="0" u="none" strike="noStrike">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1</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714253262"/>
                  </a:ext>
                </a:extLst>
              </a:tr>
              <a:tr h="281327">
                <a:tc>
                  <a:txBody>
                    <a:bodyPr/>
                    <a:lstStyle/>
                    <a:p>
                      <a:pPr algn="l" fontAlgn="b"/>
                      <a:r>
                        <a:rPr lang="en-US" sz="1250" u="none" strike="noStrike">
                          <a:effectLst/>
                        </a:rPr>
                        <a:t>Type B(EOP2)*</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130</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41</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35</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6</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260401081"/>
                  </a:ext>
                </a:extLst>
              </a:tr>
              <a:tr h="281327">
                <a:tc gridSpan="8">
                  <a:txBody>
                    <a:bodyPr/>
                    <a:lstStyle/>
                    <a:p>
                      <a:pPr algn="l" fontAlgn="b"/>
                      <a:r>
                        <a:rPr lang="en-US" sz="1250" b="1" u="none" strike="noStrike" dirty="0">
                          <a:solidFill>
                            <a:schemeClr val="tx1"/>
                          </a:solidFill>
                          <a:effectLst/>
                        </a:rPr>
                        <a:t>Phase III: Jan 22, 2024 to Mar 31, 2024</a:t>
                      </a:r>
                    </a:p>
                  </a:txBody>
                  <a:tcPr anchor="b">
                    <a:solidFill>
                      <a:schemeClr val="accent5">
                        <a:lumMod val="20000"/>
                        <a:lumOff val="80000"/>
                      </a:schemeClr>
                    </a:solidFill>
                  </a:tcPr>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tc hMerge="1">
                  <a:txBody>
                    <a:bodyPr/>
                    <a:lstStyle/>
                    <a:p>
                      <a:endParaRPr/>
                    </a:p>
                  </a:txBody>
                  <a:tcPr anchor="b"/>
                </a:tc>
                <a:extLst>
                  <a:ext uri="{0D108BD9-81ED-4DB2-BD59-A6C34878D82A}">
                    <a16:rowId xmlns:a16="http://schemas.microsoft.com/office/drawing/2014/main" val="1658866834"/>
                  </a:ext>
                </a:extLst>
              </a:tr>
              <a:tr h="281327">
                <a:tc>
                  <a:txBody>
                    <a:bodyPr/>
                    <a:lstStyle/>
                    <a:p>
                      <a:pPr algn="l" fontAlgn="b"/>
                      <a:r>
                        <a:rPr lang="en-US" sz="1250" u="none" strike="noStrike" dirty="0">
                          <a:effectLst/>
                        </a:rPr>
                        <a:t>Type A</a:t>
                      </a:r>
                      <a:endParaRPr lang="en-US" sz="1250" b="0" i="0" u="none" strike="noStrike" dirty="0">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31</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7</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6</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1</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4273482303"/>
                  </a:ext>
                </a:extLst>
              </a:tr>
              <a:tr h="281327">
                <a:tc>
                  <a:txBody>
                    <a:bodyPr/>
                    <a:lstStyle/>
                    <a:p>
                      <a:pPr algn="l" fontAlgn="b"/>
                      <a:r>
                        <a:rPr lang="en-US" sz="1250" u="none" strike="noStrike">
                          <a:effectLst/>
                        </a:rPr>
                        <a:t>Type B(EOP)**</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53</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17</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14</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2</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1</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b="0" i="0" u="none" strike="noStrike" dirty="0">
                          <a:solidFill>
                            <a:srgbClr val="000000"/>
                          </a:solidFill>
                          <a:effectLst/>
                          <a:latin typeface="Arial" panose="020B0604020202020204" pitchFamily="34" charset="0"/>
                        </a:rPr>
                        <a:t>0</a:t>
                      </a:r>
                    </a:p>
                  </a:txBody>
                  <a:tcPr anchor="ctr">
                    <a:solidFill>
                      <a:schemeClr val="accent1">
                        <a:lumMod val="20000"/>
                        <a:lumOff val="8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2072626405"/>
                  </a:ext>
                </a:extLst>
              </a:tr>
              <a:tr h="281327">
                <a:tc>
                  <a:txBody>
                    <a:bodyPr/>
                    <a:lstStyle/>
                    <a:p>
                      <a:pPr algn="l" fontAlgn="b"/>
                      <a:r>
                        <a:rPr lang="en-US" sz="1250" u="none" strike="noStrike" dirty="0">
                          <a:effectLst/>
                        </a:rPr>
                        <a:t>Type B</a:t>
                      </a:r>
                      <a:endParaRPr lang="en-US" sz="1250" b="0" i="0" u="none" strike="noStrike" dirty="0">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328</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b="0" i="0" u="none" strike="noStrike" dirty="0">
                          <a:solidFill>
                            <a:srgbClr val="000000"/>
                          </a:solidFill>
                          <a:effectLst/>
                          <a:latin typeface="Arial" panose="020B0604020202020204" pitchFamily="34" charset="0"/>
                        </a:rPr>
                        <a:t>45</a:t>
                      </a:r>
                    </a:p>
                  </a:txBody>
                  <a:tcPr anchor="ctr"/>
                </a:tc>
                <a:tc>
                  <a:txBody>
                    <a:bodyPr/>
                    <a:lstStyle/>
                    <a:p>
                      <a:pPr algn="ctr" fontAlgn="ctr"/>
                      <a:r>
                        <a:rPr lang="en-US" sz="1250" u="none" strike="noStrike" dirty="0">
                          <a:solidFill>
                            <a:schemeClr val="bg1"/>
                          </a:solidFill>
                          <a:effectLst/>
                        </a:rPr>
                        <a:t>16</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15</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b="0" i="0" u="none" strike="noStrike" dirty="0">
                          <a:solidFill>
                            <a:srgbClr val="000000"/>
                          </a:solidFill>
                          <a:effectLst/>
                          <a:latin typeface="Arial" panose="020B0604020202020204" pitchFamily="34" charset="0"/>
                        </a:rPr>
                        <a:t>14</a:t>
                      </a:r>
                    </a:p>
                  </a:txBody>
                  <a:tcPr anchor="ctr">
                    <a:solidFill>
                      <a:schemeClr val="accent1">
                        <a:lumMod val="20000"/>
                        <a:lumOff val="8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569736737"/>
                  </a:ext>
                </a:extLst>
              </a:tr>
              <a:tr h="281327">
                <a:tc>
                  <a:txBody>
                    <a:bodyPr/>
                    <a:lstStyle/>
                    <a:p>
                      <a:pPr algn="l" fontAlgn="b"/>
                      <a:r>
                        <a:rPr lang="en-US" sz="1250" u="none" strike="noStrike">
                          <a:effectLst/>
                        </a:rPr>
                        <a:t>Type C</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242</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b="0" i="0" u="none" strike="noStrike" dirty="0">
                          <a:solidFill>
                            <a:srgbClr val="000000"/>
                          </a:solidFill>
                          <a:effectLst/>
                          <a:latin typeface="Arial" panose="020B0604020202020204" pitchFamily="34" charset="0"/>
                        </a:rPr>
                        <a:t>38</a:t>
                      </a:r>
                    </a:p>
                  </a:txBody>
                  <a:tcPr anchor="ctr"/>
                </a:tc>
                <a:tc>
                  <a:txBody>
                    <a:bodyPr/>
                    <a:lstStyle/>
                    <a:p>
                      <a:pPr algn="ctr" fontAlgn="ctr"/>
                      <a:r>
                        <a:rPr lang="en-US" sz="1250" u="none" strike="noStrike" dirty="0">
                          <a:solidFill>
                            <a:schemeClr val="bg1"/>
                          </a:solidFill>
                          <a:effectLst/>
                        </a:rPr>
                        <a:t>8</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10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1</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12</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7</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83470668"/>
                  </a:ext>
                </a:extLst>
              </a:tr>
              <a:tr h="281327">
                <a:tc>
                  <a:txBody>
                    <a:bodyPr/>
                    <a:lstStyle/>
                    <a:p>
                      <a:pPr algn="l" fontAlgn="b"/>
                      <a:r>
                        <a:rPr lang="en-US" sz="1250" u="none" strike="noStrike">
                          <a:effectLst/>
                        </a:rPr>
                        <a:t>Type D</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126</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8</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1</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4</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3</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759336811"/>
                  </a:ext>
                </a:extLst>
              </a:tr>
              <a:tr h="281327">
                <a:tc>
                  <a:txBody>
                    <a:bodyPr/>
                    <a:lstStyle/>
                    <a:p>
                      <a:pPr algn="l" fontAlgn="b"/>
                      <a:r>
                        <a:rPr lang="en-US" sz="1250" u="none" strike="noStrike">
                          <a:effectLst/>
                        </a:rPr>
                        <a:t>Type INTERACT</a:t>
                      </a:r>
                      <a:endParaRPr lang="en-US" sz="1250" b="0" i="0" u="none" strike="noStrike">
                        <a:solidFill>
                          <a:srgbClr val="000000"/>
                        </a:solidFill>
                        <a:effectLst/>
                        <a:latin typeface="Arial" panose="020B0604020202020204" pitchFamily="34" charset="0"/>
                      </a:endParaRPr>
                    </a:p>
                  </a:txBody>
                  <a:tcPr anchor="b"/>
                </a:tc>
                <a:tc>
                  <a:txBody>
                    <a:bodyPr/>
                    <a:lstStyle/>
                    <a:p>
                      <a:pPr algn="ctr" fontAlgn="ctr"/>
                      <a:r>
                        <a:rPr lang="en-US" sz="1250" u="none" strike="noStrike" dirty="0">
                          <a:effectLst/>
                        </a:rPr>
                        <a:t>27</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effectLst/>
                        </a:rPr>
                        <a:t>15</a:t>
                      </a:r>
                      <a:endParaRPr lang="en-US" sz="1250" b="0" i="0" u="none" strike="noStrike" dirty="0">
                        <a:solidFill>
                          <a:srgbClr val="000000"/>
                        </a:solidFill>
                        <a:effectLst/>
                        <a:latin typeface="Arial" panose="020B0604020202020204" pitchFamily="34" charset="0"/>
                      </a:endParaRPr>
                    </a:p>
                  </a:txBody>
                  <a:tcPr anchor="ctr"/>
                </a:tc>
                <a:tc>
                  <a:txBody>
                    <a:bodyPr/>
                    <a:lstStyle/>
                    <a:p>
                      <a:pPr algn="ctr" fontAlgn="ctr"/>
                      <a:r>
                        <a:rPr lang="en-US" sz="1250" u="none" strike="noStrike" dirty="0">
                          <a:solidFill>
                            <a:schemeClr val="bg1"/>
                          </a:solidFill>
                          <a:effectLst/>
                        </a:rPr>
                        <a:t>1</a:t>
                      </a:r>
                      <a:endParaRPr lang="en-US" sz="1250" b="0" i="0" u="none" strike="noStrike" dirty="0">
                        <a:solidFill>
                          <a:schemeClr val="bg1"/>
                        </a:solidFill>
                        <a:effectLst/>
                        <a:latin typeface="Arial" panose="020B0604020202020204" pitchFamily="34" charset="0"/>
                      </a:endParaRPr>
                    </a:p>
                  </a:txBody>
                  <a:tcPr anchor="ctr">
                    <a:solidFill>
                      <a:schemeClr val="accent1"/>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40000"/>
                        <a:lumOff val="60000"/>
                      </a:schemeClr>
                    </a:solidFill>
                  </a:tcPr>
                </a:tc>
                <a:tc>
                  <a:txBody>
                    <a:bodyPr/>
                    <a:lstStyle/>
                    <a:p>
                      <a:pPr algn="ctr" fontAlgn="ctr"/>
                      <a:r>
                        <a:rPr lang="en-US" sz="1250" u="none" strike="noStrike" dirty="0">
                          <a:effectLst/>
                        </a:rPr>
                        <a:t>0</a:t>
                      </a:r>
                      <a:endParaRPr lang="en-US" sz="1250" b="0" i="0" u="none" strike="noStrike" dirty="0">
                        <a:solidFill>
                          <a:srgbClr val="000000"/>
                        </a:solidFill>
                        <a:effectLst/>
                        <a:latin typeface="Arial" panose="020B0604020202020204" pitchFamily="34" charset="0"/>
                      </a:endParaRPr>
                    </a:p>
                  </a:txBody>
                  <a:tcPr anchor="ctr">
                    <a:solidFill>
                      <a:schemeClr val="accent1">
                        <a:lumMod val="20000"/>
                        <a:lumOff val="80000"/>
                      </a:schemeClr>
                    </a:solidFill>
                  </a:tcPr>
                </a:tc>
                <a:tc>
                  <a:txBody>
                    <a:bodyPr/>
                    <a:lstStyle/>
                    <a:p>
                      <a:pPr algn="ctr" fontAlgn="ctr"/>
                      <a:r>
                        <a:rPr lang="en-US" sz="1250" u="none" strike="noStrike" dirty="0">
                          <a:effectLst/>
                        </a:rPr>
                        <a:t>14</a:t>
                      </a:r>
                      <a:endParaRPr lang="en-US" sz="1250" b="0" i="0" u="none" strike="noStrike" dirty="0">
                        <a:solidFill>
                          <a:srgbClr val="000000"/>
                        </a:solidFill>
                        <a:effectLst/>
                        <a:latin typeface="Arial" panose="020B060402020202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3691566905"/>
                  </a:ext>
                </a:extLst>
              </a:tr>
            </a:tbl>
          </a:graphicData>
        </a:graphic>
      </p:graphicFrame>
      <p:sp>
        <p:nvSpPr>
          <p:cNvPr id="5" name="TextBox 4">
            <a:extLst>
              <a:ext uri="{FF2B5EF4-FFF2-40B4-BE49-F238E27FC236}">
                <a16:creationId xmlns:a16="http://schemas.microsoft.com/office/drawing/2014/main" id="{DBCC5CE2-CE8B-9E1C-FD72-40CF49EB0C0A}"/>
              </a:ext>
            </a:extLst>
          </p:cNvPr>
          <p:cNvSpPr txBox="1"/>
          <p:nvPr/>
        </p:nvSpPr>
        <p:spPr>
          <a:xfrm>
            <a:off x="648802" y="6205489"/>
            <a:ext cx="11046529" cy="461665"/>
          </a:xfrm>
          <a:prstGeom prst="rect">
            <a:avLst/>
          </a:prstGeom>
          <a:noFill/>
        </p:spPr>
        <p:txBody>
          <a:bodyPr wrap="square" rtlCol="0">
            <a:spAutoFit/>
          </a:bodyPr>
          <a:lstStyle/>
          <a:p>
            <a:r>
              <a:rPr lang="en-US" sz="1200"/>
              <a:t>*</a:t>
            </a:r>
            <a:r>
              <a:rPr lang="en-US" sz="1200">
                <a:effectLst/>
                <a:latin typeface="Aptos" panose="020B0004020202020204" pitchFamily="34" charset="0"/>
                <a:ea typeface="Aptos" panose="020B0004020202020204" pitchFamily="34" charset="0"/>
                <a:cs typeface="Times New Roman" panose="02020603050405020304" pitchFamily="18" charset="0"/>
              </a:rPr>
              <a:t>End-of-Phase 2 (EOP2) meetings were eligible for in-person format during this period.</a:t>
            </a:r>
          </a:p>
          <a:p>
            <a:r>
              <a:rPr lang="en-US" sz="1200">
                <a:latin typeface="Aptos" panose="020B0004020202020204" pitchFamily="34" charset="0"/>
                <a:cs typeface="Times New Roman" panose="02020603050405020304" pitchFamily="18" charset="0"/>
              </a:rPr>
              <a:t>**</a:t>
            </a:r>
            <a:r>
              <a:rPr lang="en-US" sz="1200">
                <a:effectLst/>
                <a:latin typeface="Aptos" panose="020B0004020202020204" pitchFamily="34" charset="0"/>
                <a:ea typeface="Aptos" panose="020B0004020202020204" pitchFamily="34" charset="0"/>
                <a:cs typeface="Times New Roman" panose="02020603050405020304" pitchFamily="18" charset="0"/>
              </a:rPr>
              <a:t>Any End-of-Phase (EOP) meetings were eligible for in-person beginning in this period.</a:t>
            </a:r>
            <a:endParaRPr lang="en-US" sz="1200"/>
          </a:p>
        </p:txBody>
      </p:sp>
    </p:spTree>
    <p:extLst>
      <p:ext uri="{BB962C8B-B14F-4D97-AF65-F5344CB8AC3E}">
        <p14:creationId xmlns:p14="http://schemas.microsoft.com/office/powerpoint/2010/main" val="159588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62F63AA-BA50-435E-B306-873E9377F5C5}"/>
              </a:ext>
            </a:extLst>
          </p:cNvPr>
          <p:cNvGraphicFramePr>
            <a:graphicFrameLocks/>
          </p:cNvGraphicFramePr>
          <p:nvPr>
            <p:extLst>
              <p:ext uri="{D42A27DB-BD31-4B8C-83A1-F6EECF244321}">
                <p14:modId xmlns:p14="http://schemas.microsoft.com/office/powerpoint/2010/main" val="2050881478"/>
              </p:ext>
            </p:extLst>
          </p:nvPr>
        </p:nvGraphicFramePr>
        <p:xfrm>
          <a:off x="612710" y="2297809"/>
          <a:ext cx="13012833" cy="36834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12710" y="557519"/>
            <a:ext cx="9926782" cy="1325563"/>
          </a:xfrm>
        </p:spPr>
        <p:txBody>
          <a:bodyPr>
            <a:normAutofit/>
          </a:bodyPr>
          <a:lstStyle/>
          <a:p>
            <a:r>
              <a:rPr lang="en-US" b="1"/>
              <a:t>858 meetings were requested as Type D</a:t>
            </a:r>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4"/>
          <a:stretch>
            <a:fillRect/>
          </a:stretch>
        </p:blipFill>
        <p:spPr>
          <a:xfrm>
            <a:off x="10933101" y="365125"/>
            <a:ext cx="841397" cy="1006377"/>
          </a:xfrm>
          <a:prstGeom prst="rect">
            <a:avLst/>
          </a:prstGeom>
        </p:spPr>
      </p:pic>
      <p:sp>
        <p:nvSpPr>
          <p:cNvPr id="26" name="TextBox 25">
            <a:extLst>
              <a:ext uri="{FF2B5EF4-FFF2-40B4-BE49-F238E27FC236}">
                <a16:creationId xmlns:a16="http://schemas.microsoft.com/office/drawing/2014/main" id="{DD3067A6-3E53-D0DC-51EF-4645D773FF33}"/>
              </a:ext>
            </a:extLst>
          </p:cNvPr>
          <p:cNvSpPr txBox="1"/>
          <p:nvPr/>
        </p:nvSpPr>
        <p:spPr>
          <a:xfrm>
            <a:off x="725453" y="4708189"/>
            <a:ext cx="10975601" cy="400110"/>
          </a:xfrm>
          <a:prstGeom prst="rect">
            <a:avLst/>
          </a:prstGeom>
          <a:noFill/>
        </p:spPr>
        <p:txBody>
          <a:bodyPr wrap="square" rtlCol="0">
            <a:spAutoFit/>
          </a:bodyPr>
          <a:lstStyle/>
          <a:p>
            <a:r>
              <a:rPr lang="en-US" sz="1000" i="1"/>
              <a:t>*An additional 25 meetings (14 in FY23, 11 in FY24), requested as another meeting type, were granted as Type D.</a:t>
            </a:r>
          </a:p>
          <a:p>
            <a:r>
              <a:rPr lang="en-US" sz="1000" i="1"/>
              <a:t>**Of the 142 meetings converted to another type, 125 were converted to Type C, 16 were converted to Type B, and 1 was converted to INTERACT. </a:t>
            </a:r>
          </a:p>
        </p:txBody>
      </p:sp>
      <p:sp>
        <p:nvSpPr>
          <p:cNvPr id="29" name="TextBox 28">
            <a:extLst>
              <a:ext uri="{FF2B5EF4-FFF2-40B4-BE49-F238E27FC236}">
                <a16:creationId xmlns:a16="http://schemas.microsoft.com/office/drawing/2014/main" id="{91180313-A2B4-75B0-7165-061F7076CC42}"/>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16" name="TextBox 15">
            <a:extLst>
              <a:ext uri="{FF2B5EF4-FFF2-40B4-BE49-F238E27FC236}">
                <a16:creationId xmlns:a16="http://schemas.microsoft.com/office/drawing/2014/main" id="{EEACEE00-B546-40BE-26E9-7CB86F698DD4}"/>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
        <p:nvSpPr>
          <p:cNvPr id="22" name="TextBox 21">
            <a:extLst>
              <a:ext uri="{FF2B5EF4-FFF2-40B4-BE49-F238E27FC236}">
                <a16:creationId xmlns:a16="http://schemas.microsoft.com/office/drawing/2014/main" id="{D318F958-29F6-E948-993B-6041A85FDEBB}"/>
              </a:ext>
            </a:extLst>
          </p:cNvPr>
          <p:cNvSpPr txBox="1"/>
          <p:nvPr/>
        </p:nvSpPr>
        <p:spPr>
          <a:xfrm>
            <a:off x="9133660" y="3464213"/>
            <a:ext cx="747985" cy="461665"/>
          </a:xfrm>
          <a:prstGeom prst="rect">
            <a:avLst/>
          </a:prstGeom>
          <a:noFill/>
        </p:spPr>
        <p:txBody>
          <a:bodyPr wrap="square" rtlCol="0">
            <a:spAutoFit/>
          </a:bodyPr>
          <a:lstStyle/>
          <a:p>
            <a:pPr algn="ctr"/>
            <a:r>
              <a:rPr lang="en-US" sz="2400" b="1"/>
              <a:t>53</a:t>
            </a:r>
          </a:p>
        </p:txBody>
      </p:sp>
      <p:sp>
        <p:nvSpPr>
          <p:cNvPr id="23" name="TextBox 22">
            <a:extLst>
              <a:ext uri="{FF2B5EF4-FFF2-40B4-BE49-F238E27FC236}">
                <a16:creationId xmlns:a16="http://schemas.microsoft.com/office/drawing/2014/main" id="{C0B93501-7379-1A6A-EBD6-8485035EC9F8}"/>
              </a:ext>
            </a:extLst>
          </p:cNvPr>
          <p:cNvSpPr txBox="1"/>
          <p:nvPr/>
        </p:nvSpPr>
        <p:spPr>
          <a:xfrm>
            <a:off x="922625" y="3860395"/>
            <a:ext cx="4486027" cy="307777"/>
          </a:xfrm>
          <a:prstGeom prst="rect">
            <a:avLst/>
          </a:prstGeom>
          <a:noFill/>
        </p:spPr>
        <p:txBody>
          <a:bodyPr wrap="square" rtlCol="0">
            <a:spAutoFit/>
          </a:bodyPr>
          <a:lstStyle/>
          <a:p>
            <a:r>
              <a:rPr lang="en-US" sz="1400" b="1">
                <a:solidFill>
                  <a:schemeClr val="bg1"/>
                </a:solidFill>
              </a:rPr>
              <a:t>were accepted and granted as Type D*</a:t>
            </a:r>
          </a:p>
        </p:txBody>
      </p:sp>
      <p:sp>
        <p:nvSpPr>
          <p:cNvPr id="27" name="TextBox 26">
            <a:extLst>
              <a:ext uri="{FF2B5EF4-FFF2-40B4-BE49-F238E27FC236}">
                <a16:creationId xmlns:a16="http://schemas.microsoft.com/office/drawing/2014/main" id="{E4783E4A-E0CA-3A00-F427-E5CBCF8B42D0}"/>
              </a:ext>
            </a:extLst>
          </p:cNvPr>
          <p:cNvSpPr txBox="1"/>
          <p:nvPr/>
        </p:nvSpPr>
        <p:spPr>
          <a:xfrm>
            <a:off x="10030211" y="3832397"/>
            <a:ext cx="1507180" cy="523220"/>
          </a:xfrm>
          <a:prstGeom prst="rect">
            <a:avLst/>
          </a:prstGeom>
          <a:noFill/>
        </p:spPr>
        <p:txBody>
          <a:bodyPr wrap="square" rtlCol="0">
            <a:spAutoFit/>
          </a:bodyPr>
          <a:lstStyle/>
          <a:p>
            <a:pPr algn="ctr"/>
            <a:r>
              <a:rPr lang="en-US" sz="1400">
                <a:solidFill>
                  <a:schemeClr val="accent5"/>
                </a:solidFill>
              </a:rPr>
              <a:t>were </a:t>
            </a:r>
            <a:r>
              <a:rPr lang="en-US" sz="1400" b="1">
                <a:solidFill>
                  <a:schemeClr val="accent5"/>
                </a:solidFill>
              </a:rPr>
              <a:t>converted</a:t>
            </a:r>
            <a:r>
              <a:rPr lang="en-US" sz="1400">
                <a:solidFill>
                  <a:schemeClr val="accent5"/>
                </a:solidFill>
              </a:rPr>
              <a:t>**</a:t>
            </a:r>
          </a:p>
        </p:txBody>
      </p:sp>
      <p:sp>
        <p:nvSpPr>
          <p:cNvPr id="30" name="TextBox 29">
            <a:extLst>
              <a:ext uri="{FF2B5EF4-FFF2-40B4-BE49-F238E27FC236}">
                <a16:creationId xmlns:a16="http://schemas.microsoft.com/office/drawing/2014/main" id="{69F5FFCE-9C6A-6BDC-281D-8B628BE73ABF}"/>
              </a:ext>
            </a:extLst>
          </p:cNvPr>
          <p:cNvSpPr txBox="1"/>
          <p:nvPr/>
        </p:nvSpPr>
        <p:spPr>
          <a:xfrm>
            <a:off x="10415309" y="3464213"/>
            <a:ext cx="1072498" cy="461665"/>
          </a:xfrm>
          <a:prstGeom prst="rect">
            <a:avLst/>
          </a:prstGeom>
          <a:noFill/>
        </p:spPr>
        <p:txBody>
          <a:bodyPr wrap="square" rtlCol="0">
            <a:spAutoFit/>
          </a:bodyPr>
          <a:lstStyle/>
          <a:p>
            <a:r>
              <a:rPr lang="en-US" sz="2400" b="1">
                <a:solidFill>
                  <a:schemeClr val="accent5"/>
                </a:solidFill>
              </a:rPr>
              <a:t>142</a:t>
            </a:r>
          </a:p>
        </p:txBody>
      </p:sp>
      <p:sp>
        <p:nvSpPr>
          <p:cNvPr id="28" name="TextBox 27">
            <a:extLst>
              <a:ext uri="{FF2B5EF4-FFF2-40B4-BE49-F238E27FC236}">
                <a16:creationId xmlns:a16="http://schemas.microsoft.com/office/drawing/2014/main" id="{1F7F78A1-978F-6ECF-7985-66CCF9DF4B64}"/>
              </a:ext>
            </a:extLst>
          </p:cNvPr>
          <p:cNvSpPr txBox="1"/>
          <p:nvPr/>
        </p:nvSpPr>
        <p:spPr>
          <a:xfrm>
            <a:off x="922625" y="3513246"/>
            <a:ext cx="1395246" cy="461665"/>
          </a:xfrm>
          <a:prstGeom prst="rect">
            <a:avLst/>
          </a:prstGeom>
          <a:noFill/>
        </p:spPr>
        <p:txBody>
          <a:bodyPr wrap="square" rtlCol="0">
            <a:spAutoFit/>
          </a:bodyPr>
          <a:lstStyle/>
          <a:p>
            <a:r>
              <a:rPr lang="en-US" sz="2400" b="1">
                <a:solidFill>
                  <a:schemeClr val="bg1"/>
                </a:solidFill>
              </a:rPr>
              <a:t>663</a:t>
            </a:r>
          </a:p>
        </p:txBody>
      </p:sp>
      <p:sp>
        <p:nvSpPr>
          <p:cNvPr id="31" name="TextBox 30">
            <a:extLst>
              <a:ext uri="{FF2B5EF4-FFF2-40B4-BE49-F238E27FC236}">
                <a16:creationId xmlns:a16="http://schemas.microsoft.com/office/drawing/2014/main" id="{4605C86D-FA1F-176C-FC7F-9C54B57A8488}"/>
              </a:ext>
            </a:extLst>
          </p:cNvPr>
          <p:cNvSpPr txBox="1"/>
          <p:nvPr/>
        </p:nvSpPr>
        <p:spPr>
          <a:xfrm>
            <a:off x="8972525" y="3831228"/>
            <a:ext cx="1072498" cy="523220"/>
          </a:xfrm>
          <a:prstGeom prst="rect">
            <a:avLst/>
          </a:prstGeom>
          <a:noFill/>
        </p:spPr>
        <p:txBody>
          <a:bodyPr wrap="square" rtlCol="0">
            <a:spAutoFit/>
          </a:bodyPr>
          <a:lstStyle/>
          <a:p>
            <a:pPr algn="ctr"/>
            <a:r>
              <a:rPr lang="en-US" sz="1400" b="1"/>
              <a:t>were </a:t>
            </a:r>
          </a:p>
          <a:p>
            <a:pPr algn="ctr"/>
            <a:r>
              <a:rPr lang="en-US" sz="1400" b="1"/>
              <a:t>denied</a:t>
            </a:r>
          </a:p>
        </p:txBody>
      </p:sp>
      <p:sp>
        <p:nvSpPr>
          <p:cNvPr id="34" name="TextBox 33">
            <a:extLst>
              <a:ext uri="{FF2B5EF4-FFF2-40B4-BE49-F238E27FC236}">
                <a16:creationId xmlns:a16="http://schemas.microsoft.com/office/drawing/2014/main" id="{14A0B543-7686-A062-6E06-7354232B8028}"/>
              </a:ext>
            </a:extLst>
          </p:cNvPr>
          <p:cNvSpPr txBox="1"/>
          <p:nvPr/>
        </p:nvSpPr>
        <p:spPr>
          <a:xfrm>
            <a:off x="725453" y="2802733"/>
            <a:ext cx="6687878" cy="369332"/>
          </a:xfrm>
          <a:prstGeom prst="rect">
            <a:avLst/>
          </a:prstGeom>
          <a:noFill/>
        </p:spPr>
        <p:txBody>
          <a:bodyPr wrap="square">
            <a:spAutoFit/>
          </a:bodyPr>
          <a:lstStyle/>
          <a:p>
            <a:r>
              <a:rPr lang="en-US" b="1"/>
              <a:t>FY23 and Q1-Q2 FY24</a:t>
            </a:r>
            <a:endParaRPr lang="en-US"/>
          </a:p>
        </p:txBody>
      </p:sp>
    </p:spTree>
    <p:extLst>
      <p:ext uri="{BB962C8B-B14F-4D97-AF65-F5344CB8AC3E}">
        <p14:creationId xmlns:p14="http://schemas.microsoft.com/office/powerpoint/2010/main" val="3040290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27E56F86-CA0B-594D-C545-D8E06553F99C}"/>
              </a:ext>
            </a:extLst>
          </p:cNvPr>
          <p:cNvGraphicFramePr>
            <a:graphicFrameLocks/>
          </p:cNvGraphicFramePr>
          <p:nvPr>
            <p:extLst>
              <p:ext uri="{D42A27DB-BD31-4B8C-83A1-F6EECF244321}">
                <p14:modId xmlns:p14="http://schemas.microsoft.com/office/powerpoint/2010/main" val="2338771003"/>
              </p:ext>
            </p:extLst>
          </p:nvPr>
        </p:nvGraphicFramePr>
        <p:xfrm>
          <a:off x="612710" y="2315184"/>
          <a:ext cx="10980028" cy="3196615"/>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4"/>
          <a:stretch>
            <a:fillRect/>
          </a:stretch>
        </p:blipFill>
        <p:spPr>
          <a:xfrm>
            <a:off x="10933101" y="365125"/>
            <a:ext cx="841397" cy="1006377"/>
          </a:xfrm>
          <a:prstGeom prst="rect">
            <a:avLst/>
          </a:prstGeom>
        </p:spPr>
      </p:pic>
      <p:sp>
        <p:nvSpPr>
          <p:cNvPr id="20" name="TextBox 19">
            <a:extLst>
              <a:ext uri="{FF2B5EF4-FFF2-40B4-BE49-F238E27FC236}">
                <a16:creationId xmlns:a16="http://schemas.microsoft.com/office/drawing/2014/main" id="{41E3FD37-EE20-35AB-A794-AE515C2A2757}"/>
              </a:ext>
            </a:extLst>
          </p:cNvPr>
          <p:cNvSpPr txBox="1"/>
          <p:nvPr/>
        </p:nvSpPr>
        <p:spPr>
          <a:xfrm>
            <a:off x="10847442" y="3842418"/>
            <a:ext cx="1490591" cy="523220"/>
          </a:xfrm>
          <a:prstGeom prst="rect">
            <a:avLst/>
          </a:prstGeom>
          <a:noFill/>
        </p:spPr>
        <p:txBody>
          <a:bodyPr wrap="square" rtlCol="0">
            <a:spAutoFit/>
          </a:bodyPr>
          <a:lstStyle/>
          <a:p>
            <a:r>
              <a:rPr lang="en-US" sz="1400" dirty="0">
                <a:solidFill>
                  <a:schemeClr val="accent5"/>
                </a:solidFill>
              </a:rPr>
              <a:t>were </a:t>
            </a:r>
            <a:r>
              <a:rPr lang="en-US" sz="1400" b="1" dirty="0">
                <a:solidFill>
                  <a:schemeClr val="accent5"/>
                </a:solidFill>
              </a:rPr>
              <a:t>converted</a:t>
            </a:r>
            <a:r>
              <a:rPr lang="en-US" sz="1400" dirty="0">
                <a:solidFill>
                  <a:schemeClr val="accent5"/>
                </a:solidFill>
              </a:rPr>
              <a:t>**</a:t>
            </a:r>
          </a:p>
        </p:txBody>
      </p:sp>
      <p:sp>
        <p:nvSpPr>
          <p:cNvPr id="26" name="TextBox 25">
            <a:extLst>
              <a:ext uri="{FF2B5EF4-FFF2-40B4-BE49-F238E27FC236}">
                <a16:creationId xmlns:a16="http://schemas.microsoft.com/office/drawing/2014/main" id="{DD3067A6-3E53-D0DC-51EF-4645D773FF33}"/>
              </a:ext>
            </a:extLst>
          </p:cNvPr>
          <p:cNvSpPr txBox="1"/>
          <p:nvPr/>
        </p:nvSpPr>
        <p:spPr>
          <a:xfrm>
            <a:off x="725453" y="4717408"/>
            <a:ext cx="10993481" cy="400110"/>
          </a:xfrm>
          <a:prstGeom prst="rect">
            <a:avLst/>
          </a:prstGeom>
          <a:noFill/>
        </p:spPr>
        <p:txBody>
          <a:bodyPr wrap="square" rtlCol="0">
            <a:spAutoFit/>
          </a:bodyPr>
          <a:lstStyle/>
          <a:p>
            <a:r>
              <a:rPr lang="en-US" sz="1000" i="1"/>
              <a:t>*An additional meeting (1 in FY23), requested as another meeting type, was granted as INTERACT.</a:t>
            </a:r>
          </a:p>
          <a:p>
            <a:r>
              <a:rPr lang="en-US" sz="1000" i="1"/>
              <a:t>**Of the 13 meetings converted to another type, 6 were converted to Type B, 6 were converted to Type C, and 1 was converted to Type D. </a:t>
            </a:r>
          </a:p>
        </p:txBody>
      </p:sp>
      <p:sp>
        <p:nvSpPr>
          <p:cNvPr id="7" name="TextBox 6">
            <a:extLst>
              <a:ext uri="{FF2B5EF4-FFF2-40B4-BE49-F238E27FC236}">
                <a16:creationId xmlns:a16="http://schemas.microsoft.com/office/drawing/2014/main" id="{84C94703-6531-C8CD-3742-4C6834D93C4E}"/>
              </a:ext>
            </a:extLst>
          </p:cNvPr>
          <p:cNvSpPr txBox="1"/>
          <p:nvPr/>
        </p:nvSpPr>
        <p:spPr>
          <a:xfrm>
            <a:off x="10898202" y="3491068"/>
            <a:ext cx="1087366" cy="461665"/>
          </a:xfrm>
          <a:prstGeom prst="rect">
            <a:avLst/>
          </a:prstGeom>
          <a:noFill/>
        </p:spPr>
        <p:txBody>
          <a:bodyPr wrap="square" rtlCol="0">
            <a:spAutoFit/>
          </a:bodyPr>
          <a:lstStyle/>
          <a:p>
            <a:r>
              <a:rPr lang="en-US" sz="2400" b="1">
                <a:solidFill>
                  <a:schemeClr val="accent5"/>
                </a:solidFill>
              </a:rPr>
              <a:t>13</a:t>
            </a:r>
          </a:p>
        </p:txBody>
      </p:sp>
      <p:sp>
        <p:nvSpPr>
          <p:cNvPr id="18" name="TextBox 17">
            <a:extLst>
              <a:ext uri="{FF2B5EF4-FFF2-40B4-BE49-F238E27FC236}">
                <a16:creationId xmlns:a16="http://schemas.microsoft.com/office/drawing/2014/main" id="{4375FD89-0F30-BA91-6EDE-38A55ABF514D}"/>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13" name="TextBox 12">
            <a:extLst>
              <a:ext uri="{FF2B5EF4-FFF2-40B4-BE49-F238E27FC236}">
                <a16:creationId xmlns:a16="http://schemas.microsoft.com/office/drawing/2014/main" id="{D9B5E800-98DE-A69C-3DDC-ABB959019C0C}"/>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
        <p:nvSpPr>
          <p:cNvPr id="2" name="TextBox 1">
            <a:extLst>
              <a:ext uri="{FF2B5EF4-FFF2-40B4-BE49-F238E27FC236}">
                <a16:creationId xmlns:a16="http://schemas.microsoft.com/office/drawing/2014/main" id="{3FB1EDD2-66CB-4CA7-0BDF-E505A542AB57}"/>
              </a:ext>
            </a:extLst>
          </p:cNvPr>
          <p:cNvSpPr txBox="1"/>
          <p:nvPr/>
        </p:nvSpPr>
        <p:spPr>
          <a:xfrm>
            <a:off x="6882497" y="3884494"/>
            <a:ext cx="1546443" cy="307777"/>
          </a:xfrm>
          <a:prstGeom prst="rect">
            <a:avLst/>
          </a:prstGeom>
          <a:noFill/>
        </p:spPr>
        <p:txBody>
          <a:bodyPr wrap="square" rtlCol="0">
            <a:spAutoFit/>
          </a:bodyPr>
          <a:lstStyle/>
          <a:p>
            <a:r>
              <a:rPr lang="en-US" sz="1400" b="1" dirty="0"/>
              <a:t>were denied</a:t>
            </a:r>
          </a:p>
        </p:txBody>
      </p:sp>
      <p:sp>
        <p:nvSpPr>
          <p:cNvPr id="3" name="TextBox 2">
            <a:extLst>
              <a:ext uri="{FF2B5EF4-FFF2-40B4-BE49-F238E27FC236}">
                <a16:creationId xmlns:a16="http://schemas.microsoft.com/office/drawing/2014/main" id="{45540AFC-AD16-056B-F07C-47AD25152ACD}"/>
              </a:ext>
            </a:extLst>
          </p:cNvPr>
          <p:cNvSpPr txBox="1"/>
          <p:nvPr/>
        </p:nvSpPr>
        <p:spPr>
          <a:xfrm>
            <a:off x="6882497" y="3513246"/>
            <a:ext cx="1395246" cy="461665"/>
          </a:xfrm>
          <a:prstGeom prst="rect">
            <a:avLst/>
          </a:prstGeom>
          <a:noFill/>
        </p:spPr>
        <p:txBody>
          <a:bodyPr wrap="square" rtlCol="0">
            <a:spAutoFit/>
          </a:bodyPr>
          <a:lstStyle/>
          <a:p>
            <a:r>
              <a:rPr lang="en-US" sz="2400" b="1"/>
              <a:t>86</a:t>
            </a:r>
          </a:p>
        </p:txBody>
      </p:sp>
      <p:sp>
        <p:nvSpPr>
          <p:cNvPr id="5" name="Title 1">
            <a:extLst>
              <a:ext uri="{FF2B5EF4-FFF2-40B4-BE49-F238E27FC236}">
                <a16:creationId xmlns:a16="http://schemas.microsoft.com/office/drawing/2014/main" id="{99AF4E7B-9F3F-853A-427E-7A6BA91B868F}"/>
              </a:ext>
            </a:extLst>
          </p:cNvPr>
          <p:cNvSpPr>
            <a:spLocks noGrp="1"/>
          </p:cNvSpPr>
          <p:nvPr>
            <p:ph type="title"/>
          </p:nvPr>
        </p:nvSpPr>
        <p:spPr>
          <a:xfrm>
            <a:off x="612710" y="455919"/>
            <a:ext cx="9926782" cy="1571227"/>
          </a:xfrm>
        </p:spPr>
        <p:txBody>
          <a:bodyPr>
            <a:normAutofit/>
          </a:bodyPr>
          <a:lstStyle/>
          <a:p>
            <a:r>
              <a:rPr lang="en-US" sz="4400" b="1"/>
              <a:t>212 meetings were requested as INTERACT</a:t>
            </a:r>
          </a:p>
        </p:txBody>
      </p:sp>
      <p:sp>
        <p:nvSpPr>
          <p:cNvPr id="12" name="TextBox 11">
            <a:extLst>
              <a:ext uri="{FF2B5EF4-FFF2-40B4-BE49-F238E27FC236}">
                <a16:creationId xmlns:a16="http://schemas.microsoft.com/office/drawing/2014/main" id="{D74B2D6D-0E24-5EFB-69C0-103B99FD7718}"/>
              </a:ext>
            </a:extLst>
          </p:cNvPr>
          <p:cNvSpPr txBox="1"/>
          <p:nvPr/>
        </p:nvSpPr>
        <p:spPr>
          <a:xfrm>
            <a:off x="725453" y="2802733"/>
            <a:ext cx="6687878" cy="369332"/>
          </a:xfrm>
          <a:prstGeom prst="rect">
            <a:avLst/>
          </a:prstGeom>
          <a:noFill/>
        </p:spPr>
        <p:txBody>
          <a:bodyPr wrap="square">
            <a:spAutoFit/>
          </a:bodyPr>
          <a:lstStyle/>
          <a:p>
            <a:r>
              <a:rPr lang="en-US" b="1"/>
              <a:t>FY23 and Q1-Q2 FY24</a:t>
            </a:r>
            <a:endParaRPr lang="en-US"/>
          </a:p>
        </p:txBody>
      </p:sp>
      <p:sp>
        <p:nvSpPr>
          <p:cNvPr id="15" name="TextBox 14">
            <a:extLst>
              <a:ext uri="{FF2B5EF4-FFF2-40B4-BE49-F238E27FC236}">
                <a16:creationId xmlns:a16="http://schemas.microsoft.com/office/drawing/2014/main" id="{CEDF8389-AC21-E4D7-EDD4-8A1526668AA3}"/>
              </a:ext>
            </a:extLst>
          </p:cNvPr>
          <p:cNvSpPr txBox="1"/>
          <p:nvPr/>
        </p:nvSpPr>
        <p:spPr>
          <a:xfrm>
            <a:off x="922625" y="3513246"/>
            <a:ext cx="1395246" cy="461665"/>
          </a:xfrm>
          <a:prstGeom prst="rect">
            <a:avLst/>
          </a:prstGeom>
          <a:noFill/>
        </p:spPr>
        <p:txBody>
          <a:bodyPr wrap="square" rtlCol="0">
            <a:spAutoFit/>
          </a:bodyPr>
          <a:lstStyle/>
          <a:p>
            <a:r>
              <a:rPr lang="en-US" sz="2400" b="1">
                <a:solidFill>
                  <a:schemeClr val="bg1"/>
                </a:solidFill>
              </a:rPr>
              <a:t>113</a:t>
            </a:r>
          </a:p>
        </p:txBody>
      </p:sp>
      <p:sp>
        <p:nvSpPr>
          <p:cNvPr id="16" name="TextBox 15">
            <a:extLst>
              <a:ext uri="{FF2B5EF4-FFF2-40B4-BE49-F238E27FC236}">
                <a16:creationId xmlns:a16="http://schemas.microsoft.com/office/drawing/2014/main" id="{3FFD1EDE-2378-A1CA-B6A2-900B9FC5697C}"/>
              </a:ext>
            </a:extLst>
          </p:cNvPr>
          <p:cNvSpPr txBox="1"/>
          <p:nvPr/>
        </p:nvSpPr>
        <p:spPr>
          <a:xfrm>
            <a:off x="922625" y="3860395"/>
            <a:ext cx="4486027" cy="307777"/>
          </a:xfrm>
          <a:prstGeom prst="rect">
            <a:avLst/>
          </a:prstGeom>
          <a:noFill/>
        </p:spPr>
        <p:txBody>
          <a:bodyPr wrap="square" rtlCol="0">
            <a:spAutoFit/>
          </a:bodyPr>
          <a:lstStyle/>
          <a:p>
            <a:r>
              <a:rPr lang="en-US" sz="1400" b="1" dirty="0">
                <a:solidFill>
                  <a:schemeClr val="bg1"/>
                </a:solidFill>
              </a:rPr>
              <a:t>were accepted and granted as INTERACT*</a:t>
            </a:r>
          </a:p>
        </p:txBody>
      </p:sp>
    </p:spTree>
    <p:extLst>
      <p:ext uri="{BB962C8B-B14F-4D97-AF65-F5344CB8AC3E}">
        <p14:creationId xmlns:p14="http://schemas.microsoft.com/office/powerpoint/2010/main" val="496867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F491-B022-6082-5D5F-F6049EB6ED67}"/>
              </a:ext>
            </a:extLst>
          </p:cNvPr>
          <p:cNvSpPr>
            <a:spLocks noGrp="1"/>
          </p:cNvSpPr>
          <p:nvPr>
            <p:ph type="title"/>
          </p:nvPr>
        </p:nvSpPr>
        <p:spPr>
          <a:xfrm>
            <a:off x="612808" y="517987"/>
            <a:ext cx="10094900" cy="1325563"/>
          </a:xfrm>
        </p:spPr>
        <p:txBody>
          <a:bodyPr/>
          <a:lstStyle/>
          <a:p>
            <a:r>
              <a:rPr lang="en-US" b="1"/>
              <a:t>FDA Denied INTERACT Meeting Requests for Several Reasons</a:t>
            </a:r>
          </a:p>
        </p:txBody>
      </p:sp>
      <p:sp>
        <p:nvSpPr>
          <p:cNvPr id="3" name="Content Placeholder 2">
            <a:extLst>
              <a:ext uri="{FF2B5EF4-FFF2-40B4-BE49-F238E27FC236}">
                <a16:creationId xmlns:a16="http://schemas.microsoft.com/office/drawing/2014/main" id="{A872C4B1-F58C-0E2B-668A-6DACFD998537}"/>
              </a:ext>
            </a:extLst>
          </p:cNvPr>
          <p:cNvSpPr>
            <a:spLocks noGrp="1"/>
          </p:cNvSpPr>
          <p:nvPr>
            <p:ph idx="1"/>
          </p:nvPr>
        </p:nvSpPr>
        <p:spPr>
          <a:xfrm>
            <a:off x="612808" y="2533511"/>
            <a:ext cx="10740991" cy="3049239"/>
          </a:xfrm>
        </p:spPr>
        <p:txBody>
          <a:bodyPr>
            <a:noAutofit/>
          </a:bodyPr>
          <a:lstStyle/>
          <a:p>
            <a:pPr marL="0" indent="0">
              <a:lnSpc>
                <a:spcPct val="100000"/>
              </a:lnSpc>
              <a:spcBef>
                <a:spcPts val="600"/>
              </a:spcBef>
              <a:spcAft>
                <a:spcPts val="600"/>
              </a:spcAft>
              <a:buNone/>
            </a:pPr>
            <a:r>
              <a:rPr lang="en-US" sz="2000"/>
              <a:t>FDA’s rationales for declining an INTERACT meeting request included:</a:t>
            </a:r>
          </a:p>
          <a:p>
            <a:pPr>
              <a:lnSpc>
                <a:spcPct val="100000"/>
              </a:lnSpc>
              <a:spcBef>
                <a:spcPts val="600"/>
              </a:spcBef>
              <a:spcAft>
                <a:spcPts val="600"/>
              </a:spcAft>
            </a:pPr>
            <a:r>
              <a:rPr lang="en-US" sz="2000"/>
              <a:t>Questions are more appropriate for a Pre-IND meeting, not appropriate for INTERACT</a:t>
            </a:r>
          </a:p>
          <a:p>
            <a:pPr>
              <a:lnSpc>
                <a:spcPct val="100000"/>
              </a:lnSpc>
              <a:spcBef>
                <a:spcPts val="600"/>
              </a:spcBef>
              <a:spcAft>
                <a:spcPts val="600"/>
              </a:spcAft>
            </a:pPr>
            <a:r>
              <a:rPr lang="en-US" sz="2000"/>
              <a:t>Meeting package is missing, incomplete, or contains inadequate data</a:t>
            </a:r>
          </a:p>
          <a:p>
            <a:pPr>
              <a:lnSpc>
                <a:spcPct val="100000"/>
              </a:lnSpc>
              <a:spcBef>
                <a:spcPts val="600"/>
              </a:spcBef>
              <a:spcAft>
                <a:spcPts val="600"/>
              </a:spcAft>
            </a:pPr>
            <a:r>
              <a:rPr lang="en-US" sz="2000"/>
              <a:t>FDA provided advice based on a preliminary review of the meeting request/package</a:t>
            </a:r>
          </a:p>
          <a:p>
            <a:pPr>
              <a:lnSpc>
                <a:spcPct val="100000"/>
              </a:lnSpc>
              <a:spcBef>
                <a:spcPts val="600"/>
              </a:spcBef>
              <a:spcAft>
                <a:spcPts val="600"/>
              </a:spcAft>
            </a:pPr>
            <a:r>
              <a:rPr lang="en-US" sz="2000"/>
              <a:t>Multiple products/indications; request should focus on one product/indication</a:t>
            </a:r>
          </a:p>
          <a:p>
            <a:pPr>
              <a:lnSpc>
                <a:spcPct val="100000"/>
              </a:lnSpc>
              <a:spcBef>
                <a:spcPts val="600"/>
              </a:spcBef>
              <a:spcAft>
                <a:spcPts val="600"/>
              </a:spcAft>
            </a:pPr>
            <a:r>
              <a:rPr lang="en-US" sz="2000"/>
              <a:t>Pending further development on clinical product </a:t>
            </a:r>
          </a:p>
          <a:p>
            <a:pPr>
              <a:lnSpc>
                <a:spcPct val="100000"/>
              </a:lnSpc>
              <a:spcBef>
                <a:spcPts val="600"/>
              </a:spcBef>
              <a:spcAft>
                <a:spcPts val="600"/>
              </a:spcAft>
            </a:pPr>
            <a:endParaRPr lang="en-US" sz="2000"/>
          </a:p>
        </p:txBody>
      </p:sp>
      <p:pic>
        <p:nvPicPr>
          <p:cNvPr id="4" name="Picture 3">
            <a:extLst>
              <a:ext uri="{FF2B5EF4-FFF2-40B4-BE49-F238E27FC236}">
                <a16:creationId xmlns:a16="http://schemas.microsoft.com/office/drawing/2014/main" id="{F21239B2-9DE6-F86A-EBAE-4570AEDFD594}"/>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7" name="TextBox 6">
            <a:extLst>
              <a:ext uri="{FF2B5EF4-FFF2-40B4-BE49-F238E27FC236}">
                <a16:creationId xmlns:a16="http://schemas.microsoft.com/office/drawing/2014/main" id="{00CA0AFB-EDAF-7311-6D05-1160F61C493F}"/>
              </a:ext>
            </a:extLst>
          </p:cNvPr>
          <p:cNvSpPr txBox="1"/>
          <p:nvPr/>
        </p:nvSpPr>
        <p:spPr>
          <a:xfrm>
            <a:off x="3763056" y="94081"/>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OVERVIEW OF PDUFA MEETING METRICS</a:t>
            </a:r>
          </a:p>
        </p:txBody>
      </p:sp>
      <p:sp>
        <p:nvSpPr>
          <p:cNvPr id="8" name="TextBox 7">
            <a:extLst>
              <a:ext uri="{FF2B5EF4-FFF2-40B4-BE49-F238E27FC236}">
                <a16:creationId xmlns:a16="http://schemas.microsoft.com/office/drawing/2014/main" id="{A1C12166-3B4A-FB75-8C69-29AB1C9F9B9F}"/>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37583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ubtitle 2"/>
          <p:cNvSpPr txBox="1">
            <a:spLocks/>
          </p:cNvSpPr>
          <p:nvPr/>
        </p:nvSpPr>
        <p:spPr>
          <a:xfrm>
            <a:off x="619125" y="1959116"/>
            <a:ext cx="6428221" cy="2939766"/>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400" b="1">
                <a:solidFill>
                  <a:schemeClr val="bg1"/>
                </a:solidFill>
                <a:latin typeface="+mj-lt"/>
                <a:cs typeface="Helvetica" panose="020B0604020202020204" pitchFamily="34" charset="0"/>
              </a:rPr>
              <a:t>PANEL DISCUSSIONS</a:t>
            </a:r>
          </a:p>
        </p:txBody>
      </p:sp>
    </p:spTree>
    <p:extLst>
      <p:ext uri="{BB962C8B-B14F-4D97-AF65-F5344CB8AC3E}">
        <p14:creationId xmlns:p14="http://schemas.microsoft.com/office/powerpoint/2010/main" val="310692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4D301-A765-ECCE-F27C-87B29C7C140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pic>
        <p:nvPicPr>
          <p:cNvPr id="5" name="Picture 4">
            <a:extLst>
              <a:ext uri="{FF2B5EF4-FFF2-40B4-BE49-F238E27FC236}">
                <a16:creationId xmlns:a16="http://schemas.microsoft.com/office/drawing/2014/main" id="{1A3867B2-AD7B-E47F-0E6A-381436C42DA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1FA05AFC-F1E6-9CD7-C227-9D1DAF36D7CE}"/>
              </a:ext>
            </a:extLst>
          </p:cNvPr>
          <p:cNvSpPr txBox="1"/>
          <p:nvPr/>
        </p:nvSpPr>
        <p:spPr>
          <a:xfrm>
            <a:off x="3239010" y="96006"/>
            <a:ext cx="6189018" cy="276999"/>
          </a:xfrm>
          <a:prstGeom prst="rect">
            <a:avLst/>
          </a:prstGeom>
          <a:noFill/>
        </p:spPr>
        <p:txBody>
          <a:bodyPr wrap="square" rtlCol="0">
            <a:spAutoFit/>
          </a:bodyPr>
          <a:lstStyle/>
          <a:p>
            <a:pPr algn="ctr"/>
            <a:r>
              <a:rPr lang="en-US" sz="1200">
                <a:solidFill>
                  <a:schemeClr val="bg1">
                    <a:lumMod val="65000"/>
                  </a:schemeClr>
                </a:solidFill>
                <a:latin typeface="+mj-lt"/>
              </a:rPr>
              <a:t>PANEL DISCUSSION 1</a:t>
            </a:r>
          </a:p>
        </p:txBody>
      </p:sp>
      <p:sp>
        <p:nvSpPr>
          <p:cNvPr id="9" name="Rectangle 8">
            <a:extLst>
              <a:ext uri="{FF2B5EF4-FFF2-40B4-BE49-F238E27FC236}">
                <a16:creationId xmlns:a16="http://schemas.microsoft.com/office/drawing/2014/main" id="{36866FA9-2A6A-467A-9AF2-E3A25942F163}"/>
              </a:ext>
            </a:extLst>
          </p:cNvPr>
          <p:cNvSpPr/>
          <p:nvPr/>
        </p:nvSpPr>
        <p:spPr>
          <a:xfrm>
            <a:off x="0" y="1597050"/>
            <a:ext cx="8939605" cy="707886"/>
          </a:xfrm>
          <a:prstGeom prst="rect">
            <a:avLst/>
          </a:prstGeom>
          <a:solidFill>
            <a:schemeClr val="bg2"/>
          </a:solidFill>
        </p:spPr>
        <p:txBody>
          <a:bodyPr wrap="square">
            <a:spAutoFit/>
          </a:bodyPr>
          <a:lstStyle/>
          <a:p>
            <a:pPr lvl="1"/>
            <a:r>
              <a:rPr lang="en-US" sz="2000" b="1">
                <a:solidFill>
                  <a:schemeClr val="accent1"/>
                </a:solidFill>
                <a:latin typeface="+mj-lt"/>
              </a:rPr>
              <a:t>PANEL DISCUSSION 1: </a:t>
            </a:r>
            <a:r>
              <a:rPr lang="en-US" sz="2000" b="1">
                <a:latin typeface="+mj-lt"/>
              </a:rPr>
              <a:t>GENERAL PURPOSE AND OBJECTIVES OF</a:t>
            </a:r>
          </a:p>
          <a:p>
            <a:pPr lvl="1"/>
            <a:r>
              <a:rPr lang="en-US" sz="2000" b="1">
                <a:latin typeface="+mj-lt"/>
              </a:rPr>
              <a:t>FDA-INDUSTRY MEETINGS</a:t>
            </a:r>
          </a:p>
        </p:txBody>
      </p:sp>
      <p:sp>
        <p:nvSpPr>
          <p:cNvPr id="2" name="Rectangle 1">
            <a:extLst>
              <a:ext uri="{FF2B5EF4-FFF2-40B4-BE49-F238E27FC236}">
                <a16:creationId xmlns:a16="http://schemas.microsoft.com/office/drawing/2014/main" id="{A677637D-FDDF-D8F3-BA15-5F4BCAE5084B}"/>
              </a:ext>
            </a:extLst>
          </p:cNvPr>
          <p:cNvSpPr/>
          <p:nvPr/>
        </p:nvSpPr>
        <p:spPr>
          <a:xfrm>
            <a:off x="670817" y="2952626"/>
            <a:ext cx="10262284" cy="1938992"/>
          </a:xfrm>
          <a:prstGeom prst="rect">
            <a:avLst/>
          </a:prstGeom>
        </p:spPr>
        <p:txBody>
          <a:bodyPr wrap="square">
            <a:spAutoFit/>
          </a:bodyPr>
          <a:lstStyle/>
          <a:p>
            <a:r>
              <a:rPr lang="en-US" sz="2400"/>
              <a:t>What are </a:t>
            </a:r>
            <a:r>
              <a:rPr lang="en-US" sz="2400" b="1"/>
              <a:t>FDA’s</a:t>
            </a:r>
            <a:r>
              <a:rPr lang="en-US" sz="2400"/>
              <a:t> objectives they hope to achieve when meeting with Industry? What are </a:t>
            </a:r>
            <a:r>
              <a:rPr lang="en-US" sz="2400" b="1"/>
              <a:t>Industry’s</a:t>
            </a:r>
            <a:r>
              <a:rPr lang="en-US" sz="2400"/>
              <a:t> objectives? </a:t>
            </a:r>
          </a:p>
          <a:p>
            <a:endParaRPr lang="en-US" sz="2400" kern="100">
              <a:ea typeface="Aptos" panose="020B0004020202020204" pitchFamily="34" charset="0"/>
              <a:cs typeface="Times New Roman" panose="02020603050405020304" pitchFamily="18" charset="0"/>
            </a:endParaRPr>
          </a:p>
          <a:p>
            <a:r>
              <a:rPr lang="en-US" sz="2400" kern="100">
                <a:ea typeface="Aptos" panose="020B0004020202020204" pitchFamily="34" charset="0"/>
                <a:cs typeface="Times New Roman" panose="02020603050405020304" pitchFamily="18" charset="0"/>
              </a:rPr>
              <a:t>Are there best practices that would better achieve the objectives for meetings between FDA and Industry?</a:t>
            </a:r>
          </a:p>
        </p:txBody>
      </p:sp>
    </p:spTree>
    <p:extLst>
      <p:ext uri="{BB962C8B-B14F-4D97-AF65-F5344CB8AC3E}">
        <p14:creationId xmlns:p14="http://schemas.microsoft.com/office/powerpoint/2010/main" val="4234100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ubtitle 2"/>
          <p:cNvSpPr txBox="1">
            <a:spLocks/>
          </p:cNvSpPr>
          <p:nvPr/>
        </p:nvSpPr>
        <p:spPr>
          <a:xfrm>
            <a:off x="619125" y="1959116"/>
            <a:ext cx="6428221" cy="2939766"/>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400" b="1">
                <a:solidFill>
                  <a:schemeClr val="bg1"/>
                </a:solidFill>
                <a:latin typeface="+mj-lt"/>
                <a:cs typeface="Helvetica" panose="020B0604020202020204" pitchFamily="34" charset="0"/>
              </a:rPr>
              <a:t>BREAK</a:t>
            </a:r>
          </a:p>
          <a:p>
            <a:pPr algn="l"/>
            <a:r>
              <a:rPr lang="en-US" sz="2000">
                <a:solidFill>
                  <a:schemeClr val="bg1">
                    <a:lumMod val="95000"/>
                  </a:schemeClr>
                </a:solidFill>
                <a:cs typeface="Helvetica" panose="020B0604020202020204" pitchFamily="34" charset="0"/>
              </a:rPr>
              <a:t>We’ll return promptly at 10:40 am (ET).</a:t>
            </a:r>
          </a:p>
        </p:txBody>
      </p:sp>
      <p:sp>
        <p:nvSpPr>
          <p:cNvPr id="14" name="Rectangle 13">
            <a:extLst>
              <a:ext uri="{FF2B5EF4-FFF2-40B4-BE49-F238E27FC236}">
                <a16:creationId xmlns:a16="http://schemas.microsoft.com/office/drawing/2014/main" id="{54FFD890-142F-4E84-BF4C-62A82E9E6C7E}"/>
              </a:ext>
            </a:extLst>
          </p:cNvPr>
          <p:cNvSpPr/>
          <p:nvPr/>
        </p:nvSpPr>
        <p:spPr>
          <a:xfrm>
            <a:off x="8507152" y="-2"/>
            <a:ext cx="505076" cy="68580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77E3F61-FCFF-565F-D176-D9805A19716E}"/>
              </a:ext>
            </a:extLst>
          </p:cNvPr>
          <p:cNvSpPr/>
          <p:nvPr/>
        </p:nvSpPr>
        <p:spPr>
          <a:xfrm>
            <a:off x="9476506" y="975867"/>
            <a:ext cx="2235962" cy="137486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lstStyle/>
          <a:p>
            <a:r>
              <a:rPr lang="en-US" sz="1200" b="1">
                <a:latin typeface="Arial" panose="020B0604020202020204" pitchFamily="34" charset="0"/>
                <a:cs typeface="Arial" panose="020B0604020202020204" pitchFamily="34" charset="0"/>
              </a:rPr>
              <a:t>In-person attendees</a:t>
            </a:r>
          </a:p>
          <a:p>
            <a:endParaRPr lang="en-US" sz="1200" b="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If you need to leave Campus at any point, please re-enter through Building 1. All in-person attendees must pass through routine security check procedures. </a:t>
            </a:r>
          </a:p>
          <a:p>
            <a:endParaRPr lang="en-US" sz="1000" i="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Refreshments and sandwiches are available for purchase during designated Breaks. </a:t>
            </a:r>
          </a:p>
          <a:p>
            <a:endParaRPr lang="en-US" sz="10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C24B56D-8AC3-0F66-0E61-3766B9AB1C46}"/>
              </a:ext>
            </a:extLst>
          </p:cNvPr>
          <p:cNvSpPr/>
          <p:nvPr/>
        </p:nvSpPr>
        <p:spPr>
          <a:xfrm>
            <a:off x="9477270" y="452901"/>
            <a:ext cx="1536465" cy="522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a:solidFill>
                  <a:schemeClr val="accent6"/>
                </a:solidFill>
                <a:latin typeface="Arial" panose="020B0604020202020204" pitchFamily="34" charset="0"/>
                <a:cs typeface="Arial" panose="020B0604020202020204" pitchFamily="34" charset="0"/>
              </a:rPr>
              <a:t>Some FYIs</a:t>
            </a:r>
            <a:endParaRPr lang="en-US" sz="1400" b="1">
              <a:solidFill>
                <a:schemeClr val="accent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1DFD45D-F42B-D718-B011-E8AAC944AAD9}"/>
              </a:ext>
            </a:extLst>
          </p:cNvPr>
          <p:cNvSpPr/>
          <p:nvPr/>
        </p:nvSpPr>
        <p:spPr>
          <a:xfrm>
            <a:off x="9477268" y="2976050"/>
            <a:ext cx="2235200" cy="2492990"/>
          </a:xfrm>
          <a:prstGeom prst="rect">
            <a:avLst/>
          </a:prstGeom>
        </p:spPr>
        <p:txBody>
          <a:bodyPr wrap="square">
            <a:spAutoFit/>
          </a:bodyPr>
          <a:lstStyle/>
          <a:p>
            <a:r>
              <a:rPr lang="en-US" sz="1200" b="1">
                <a:solidFill>
                  <a:schemeClr val="bg1"/>
                </a:solidFill>
                <a:latin typeface="Arial" panose="020B0604020202020204" pitchFamily="34" charset="0"/>
                <a:cs typeface="Arial" panose="020B0604020202020204" pitchFamily="34" charset="0"/>
              </a:rPr>
              <a:t>Virtual attendees</a:t>
            </a:r>
          </a:p>
          <a:p>
            <a:endParaRPr lang="en-US" sz="1200" b="1">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If you are having audio issues, try closing out of Zoom and re-opening. Alternatively, you can try opening in another browser. If neither of these work, please type it into the “Tech Support” box in the bottom right hand corner and someone will assist you shortly.</a:t>
            </a:r>
            <a:endPar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endParaRPr lang="en-US" sz="1200" b="1">
              <a:solidFill>
                <a:schemeClr val="bg1"/>
              </a:solidFill>
              <a:latin typeface="Arial" panose="020B0604020202020204" pitchFamily="34" charset="0"/>
              <a:cs typeface="Arial" panose="020B0604020202020204" pitchFamily="34" charset="0"/>
            </a:endParaRPr>
          </a:p>
          <a:p>
            <a:r>
              <a:rPr lang="en-US" sz="1000" i="1">
                <a:solidFill>
                  <a:schemeClr val="bg1"/>
                </a:solidFill>
                <a:latin typeface="Arial" panose="020B0604020202020204" pitchFamily="34" charset="0"/>
                <a:cs typeface="Arial" panose="020B0604020202020204" pitchFamily="34" charset="0"/>
              </a:rPr>
              <a:t>A video recording and transcript of today’s meeting will be published on the FDA website on this meeting webpage. </a:t>
            </a:r>
          </a:p>
        </p:txBody>
      </p:sp>
    </p:spTree>
    <p:extLst>
      <p:ext uri="{BB962C8B-B14F-4D97-AF65-F5344CB8AC3E}">
        <p14:creationId xmlns:p14="http://schemas.microsoft.com/office/powerpoint/2010/main" val="17761492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0CE-17C7-46B3-9020-0659342DF40F}"/>
              </a:ext>
            </a:extLst>
          </p:cNvPr>
          <p:cNvSpPr>
            <a:spLocks noGrp="1"/>
          </p:cNvSpPr>
          <p:nvPr>
            <p:ph type="title"/>
          </p:nvPr>
        </p:nvSpPr>
        <p:spPr>
          <a:xfrm>
            <a:off x="1841448" y="2834611"/>
            <a:ext cx="8509103" cy="926020"/>
          </a:xfrm>
        </p:spPr>
        <p:txBody>
          <a:bodyPr/>
          <a:lstStyle/>
          <a:p>
            <a:pPr algn="ctr"/>
            <a:r>
              <a:rPr lang="en-US" b="1"/>
              <a:t>Danielle Villata</a:t>
            </a:r>
          </a:p>
        </p:txBody>
      </p:sp>
      <p:sp>
        <p:nvSpPr>
          <p:cNvPr id="3" name="Content Placeholder 2">
            <a:extLst>
              <a:ext uri="{FF2B5EF4-FFF2-40B4-BE49-F238E27FC236}">
                <a16:creationId xmlns:a16="http://schemas.microsoft.com/office/drawing/2014/main" id="{7308A3E2-F170-49FF-8998-77909BEDB5AF}"/>
              </a:ext>
            </a:extLst>
          </p:cNvPr>
          <p:cNvSpPr>
            <a:spLocks noGrp="1"/>
          </p:cNvSpPr>
          <p:nvPr>
            <p:ph idx="1"/>
          </p:nvPr>
        </p:nvSpPr>
        <p:spPr>
          <a:xfrm>
            <a:off x="1841448" y="3760631"/>
            <a:ext cx="8509103" cy="1269134"/>
          </a:xfrm>
        </p:spPr>
        <p:txBody>
          <a:bodyPr>
            <a:normAutofit/>
          </a:bodyPr>
          <a:lstStyle/>
          <a:p>
            <a:pPr marL="0" indent="0" algn="ctr">
              <a:buNone/>
            </a:pPr>
            <a:r>
              <a:rPr lang="en-US" sz="2000" b="1">
                <a:latin typeface="+mj-lt"/>
              </a:rPr>
              <a:t>Social Scientist, Program Evaluation and Implementation Staff</a:t>
            </a:r>
          </a:p>
          <a:p>
            <a:pPr marL="0" indent="0" algn="ctr">
              <a:buNone/>
            </a:pPr>
            <a:r>
              <a:rPr lang="en-US" sz="2000">
                <a:solidFill>
                  <a:schemeClr val="bg1">
                    <a:lumMod val="65000"/>
                  </a:schemeClr>
                </a:solidFill>
                <a:latin typeface="+mj-lt"/>
              </a:rPr>
              <a:t>Center for Drug Evaluation and Research</a:t>
            </a:r>
          </a:p>
          <a:p>
            <a:pPr marL="0" indent="0" algn="ctr">
              <a:buNone/>
            </a:pPr>
            <a:endParaRPr lang="en-US" sz="2000">
              <a:solidFill>
                <a:schemeClr val="accent5"/>
              </a:solidFill>
              <a:latin typeface="+mj-lt"/>
            </a:endParaRPr>
          </a:p>
          <a:p>
            <a:pPr marL="0" indent="0" algn="ctr">
              <a:buNone/>
            </a:pPr>
            <a:endParaRPr lang="en-US" sz="2400">
              <a:latin typeface="+mj-lt"/>
            </a:endParaRPr>
          </a:p>
        </p:txBody>
      </p:sp>
      <p:sp>
        <p:nvSpPr>
          <p:cNvPr id="5" name="TextBox 4">
            <a:extLst>
              <a:ext uri="{FF2B5EF4-FFF2-40B4-BE49-F238E27FC236}">
                <a16:creationId xmlns:a16="http://schemas.microsoft.com/office/drawing/2014/main" id="{E8083100-C911-62B6-118B-53CDCBE29CD2}"/>
              </a:ext>
            </a:extLst>
          </p:cNvPr>
          <p:cNvSpPr txBox="1"/>
          <p:nvPr/>
        </p:nvSpPr>
        <p:spPr>
          <a:xfrm>
            <a:off x="3763057"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OPENING REMARKS AND WELCOME</a:t>
            </a:r>
          </a:p>
        </p:txBody>
      </p:sp>
      <p:pic>
        <p:nvPicPr>
          <p:cNvPr id="4" name="Picture 3">
            <a:extLst>
              <a:ext uri="{FF2B5EF4-FFF2-40B4-BE49-F238E27FC236}">
                <a16:creationId xmlns:a16="http://schemas.microsoft.com/office/drawing/2014/main" id="{1B05BC71-A067-9D3C-0D4A-AC5EB3DB07CB}"/>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8" name="TextBox 7">
            <a:extLst>
              <a:ext uri="{FF2B5EF4-FFF2-40B4-BE49-F238E27FC236}">
                <a16:creationId xmlns:a16="http://schemas.microsoft.com/office/drawing/2014/main" id="{69940827-0486-5321-FFE7-4842E6BB5776}"/>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
        <p:nvSpPr>
          <p:cNvPr id="6" name="TextBox 5">
            <a:extLst>
              <a:ext uri="{FF2B5EF4-FFF2-40B4-BE49-F238E27FC236}">
                <a16:creationId xmlns:a16="http://schemas.microsoft.com/office/drawing/2014/main" id="{F722B3AA-CF6F-2E3D-763C-9BEC1FC0AF79}"/>
              </a:ext>
            </a:extLst>
          </p:cNvPr>
          <p:cNvSpPr txBox="1"/>
          <p:nvPr/>
        </p:nvSpPr>
        <p:spPr>
          <a:xfrm>
            <a:off x="3047998" y="602061"/>
            <a:ext cx="6096000" cy="769441"/>
          </a:xfrm>
          <a:prstGeom prst="rect">
            <a:avLst/>
          </a:prstGeom>
          <a:noFill/>
        </p:spPr>
        <p:txBody>
          <a:bodyPr wrap="square">
            <a:spAutoFit/>
          </a:bodyPr>
          <a:lstStyle/>
          <a:p>
            <a:pPr algn="ctr"/>
            <a:r>
              <a:rPr lang="en-US" sz="4400" b="1">
                <a:solidFill>
                  <a:schemeClr val="accent1"/>
                </a:solidFill>
                <a:latin typeface="+mj-lt"/>
              </a:rPr>
              <a:t>Host</a:t>
            </a:r>
            <a:endParaRPr lang="en-US" sz="4400">
              <a:latin typeface="+mj-lt"/>
            </a:endParaRPr>
          </a:p>
        </p:txBody>
      </p:sp>
    </p:spTree>
    <p:extLst>
      <p:ext uri="{BB962C8B-B14F-4D97-AF65-F5344CB8AC3E}">
        <p14:creationId xmlns:p14="http://schemas.microsoft.com/office/powerpoint/2010/main" val="698673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4D301-A765-ECCE-F27C-87B29C7C140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pic>
        <p:nvPicPr>
          <p:cNvPr id="5" name="Picture 4">
            <a:extLst>
              <a:ext uri="{FF2B5EF4-FFF2-40B4-BE49-F238E27FC236}">
                <a16:creationId xmlns:a16="http://schemas.microsoft.com/office/drawing/2014/main" id="{1A3867B2-AD7B-E47F-0E6A-381436C42DA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1FA05AFC-F1E6-9CD7-C227-9D1DAF36D7CE}"/>
              </a:ext>
            </a:extLst>
          </p:cNvPr>
          <p:cNvSpPr txBox="1"/>
          <p:nvPr/>
        </p:nvSpPr>
        <p:spPr>
          <a:xfrm>
            <a:off x="3239010" y="96006"/>
            <a:ext cx="6189018" cy="276999"/>
          </a:xfrm>
          <a:prstGeom prst="rect">
            <a:avLst/>
          </a:prstGeom>
          <a:noFill/>
        </p:spPr>
        <p:txBody>
          <a:bodyPr wrap="square" rtlCol="0">
            <a:spAutoFit/>
          </a:bodyPr>
          <a:lstStyle/>
          <a:p>
            <a:pPr algn="ctr"/>
            <a:r>
              <a:rPr lang="en-US" sz="1200">
                <a:solidFill>
                  <a:schemeClr val="bg1">
                    <a:lumMod val="65000"/>
                  </a:schemeClr>
                </a:solidFill>
                <a:latin typeface="+mj-lt"/>
              </a:rPr>
              <a:t>PANEL DISCUSSION 2</a:t>
            </a:r>
          </a:p>
        </p:txBody>
      </p:sp>
      <p:sp>
        <p:nvSpPr>
          <p:cNvPr id="9" name="Rectangle 8">
            <a:extLst>
              <a:ext uri="{FF2B5EF4-FFF2-40B4-BE49-F238E27FC236}">
                <a16:creationId xmlns:a16="http://schemas.microsoft.com/office/drawing/2014/main" id="{36866FA9-2A6A-467A-9AF2-E3A25942F163}"/>
              </a:ext>
            </a:extLst>
          </p:cNvPr>
          <p:cNvSpPr/>
          <p:nvPr/>
        </p:nvSpPr>
        <p:spPr>
          <a:xfrm>
            <a:off x="1" y="1597050"/>
            <a:ext cx="8950362" cy="707886"/>
          </a:xfrm>
          <a:prstGeom prst="rect">
            <a:avLst/>
          </a:prstGeom>
          <a:solidFill>
            <a:schemeClr val="bg2"/>
          </a:solidFill>
        </p:spPr>
        <p:txBody>
          <a:bodyPr wrap="square">
            <a:spAutoFit/>
          </a:bodyPr>
          <a:lstStyle/>
          <a:p>
            <a:r>
              <a:rPr lang="en-US" sz="2000" b="1">
                <a:latin typeface="+mj-lt"/>
              </a:rPr>
              <a:t>	</a:t>
            </a:r>
            <a:r>
              <a:rPr lang="en-US" sz="2000" b="1">
                <a:solidFill>
                  <a:schemeClr val="accent1"/>
                </a:solidFill>
                <a:latin typeface="+mj-lt"/>
              </a:rPr>
              <a:t>PANEL DISCUSSION 2: </a:t>
            </a:r>
            <a:r>
              <a:rPr lang="en-US" sz="2000" b="1">
                <a:latin typeface="+mj-lt"/>
              </a:rPr>
              <a:t>MEETING REQUESTS AND BACKGROUND 	PACKAGES</a:t>
            </a:r>
          </a:p>
        </p:txBody>
      </p:sp>
      <p:sp>
        <p:nvSpPr>
          <p:cNvPr id="2" name="Rectangle 1">
            <a:extLst>
              <a:ext uri="{FF2B5EF4-FFF2-40B4-BE49-F238E27FC236}">
                <a16:creationId xmlns:a16="http://schemas.microsoft.com/office/drawing/2014/main" id="{A677637D-FDDF-D8F3-BA15-5F4BCAE5084B}"/>
              </a:ext>
            </a:extLst>
          </p:cNvPr>
          <p:cNvSpPr/>
          <p:nvPr/>
        </p:nvSpPr>
        <p:spPr>
          <a:xfrm>
            <a:off x="670817" y="2536857"/>
            <a:ext cx="10262284" cy="2677656"/>
          </a:xfrm>
          <a:prstGeom prst="rect">
            <a:avLst/>
          </a:prstGeom>
        </p:spPr>
        <p:txBody>
          <a:bodyPr wrap="square">
            <a:spAutoFit/>
          </a:bodyPr>
          <a:lstStyle/>
          <a:p>
            <a:r>
              <a:rPr lang="en-US" sz="2400"/>
              <a:t>Are there best practices in terms of the timing for submitting a meeting request? Are there other best practices for meeting requests? </a:t>
            </a:r>
          </a:p>
          <a:p>
            <a:endParaRPr lang="en-US" sz="2400"/>
          </a:p>
          <a:p>
            <a:r>
              <a:rPr lang="en-US" sz="2400"/>
              <a:t>Are there best practices for preparing and submitting a background package? Are there thoughts or perspectives regarding the current best practices for number of questions or issues to include in a background package?</a:t>
            </a:r>
            <a:endParaRPr lang="en-US" sz="2400">
              <a:solidFill>
                <a:schemeClr val="accent5">
                  <a:lumMod val="60000"/>
                  <a:lumOff val="40000"/>
                </a:schemeClr>
              </a:solidFill>
            </a:endParaRPr>
          </a:p>
        </p:txBody>
      </p:sp>
    </p:spTree>
    <p:extLst>
      <p:ext uri="{BB962C8B-B14F-4D97-AF65-F5344CB8AC3E}">
        <p14:creationId xmlns:p14="http://schemas.microsoft.com/office/powerpoint/2010/main" val="103713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4D301-A765-ECCE-F27C-87B29C7C140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pic>
        <p:nvPicPr>
          <p:cNvPr id="5" name="Picture 4">
            <a:extLst>
              <a:ext uri="{FF2B5EF4-FFF2-40B4-BE49-F238E27FC236}">
                <a16:creationId xmlns:a16="http://schemas.microsoft.com/office/drawing/2014/main" id="{1A3867B2-AD7B-E47F-0E6A-381436C42DA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1FA05AFC-F1E6-9CD7-C227-9D1DAF36D7CE}"/>
              </a:ext>
            </a:extLst>
          </p:cNvPr>
          <p:cNvSpPr txBox="1"/>
          <p:nvPr/>
        </p:nvSpPr>
        <p:spPr>
          <a:xfrm>
            <a:off x="3239010" y="96006"/>
            <a:ext cx="6189018" cy="276999"/>
          </a:xfrm>
          <a:prstGeom prst="rect">
            <a:avLst/>
          </a:prstGeom>
          <a:noFill/>
        </p:spPr>
        <p:txBody>
          <a:bodyPr wrap="square" rtlCol="0">
            <a:spAutoFit/>
          </a:bodyPr>
          <a:lstStyle/>
          <a:p>
            <a:pPr algn="ctr"/>
            <a:r>
              <a:rPr lang="en-US" sz="1200">
                <a:solidFill>
                  <a:schemeClr val="bg1">
                    <a:lumMod val="65000"/>
                  </a:schemeClr>
                </a:solidFill>
                <a:latin typeface="+mj-lt"/>
              </a:rPr>
              <a:t>PANEL DISCUSSION 3</a:t>
            </a:r>
          </a:p>
        </p:txBody>
      </p:sp>
      <p:sp>
        <p:nvSpPr>
          <p:cNvPr id="9" name="Rectangle 8">
            <a:extLst>
              <a:ext uri="{FF2B5EF4-FFF2-40B4-BE49-F238E27FC236}">
                <a16:creationId xmlns:a16="http://schemas.microsoft.com/office/drawing/2014/main" id="{36866FA9-2A6A-467A-9AF2-E3A25942F163}"/>
              </a:ext>
            </a:extLst>
          </p:cNvPr>
          <p:cNvSpPr/>
          <p:nvPr/>
        </p:nvSpPr>
        <p:spPr>
          <a:xfrm>
            <a:off x="1" y="1597050"/>
            <a:ext cx="9068695" cy="707886"/>
          </a:xfrm>
          <a:prstGeom prst="rect">
            <a:avLst/>
          </a:prstGeom>
          <a:solidFill>
            <a:schemeClr val="bg2"/>
          </a:solidFill>
        </p:spPr>
        <p:txBody>
          <a:bodyPr wrap="square">
            <a:spAutoFit/>
          </a:bodyPr>
          <a:lstStyle/>
          <a:p>
            <a:r>
              <a:rPr lang="en-US" sz="2000" b="1">
                <a:latin typeface="+mj-lt"/>
              </a:rPr>
              <a:t>	</a:t>
            </a:r>
            <a:r>
              <a:rPr lang="en-US" sz="2000" b="1">
                <a:solidFill>
                  <a:schemeClr val="accent1"/>
                </a:solidFill>
                <a:latin typeface="+mj-lt"/>
              </a:rPr>
              <a:t>PANEL DISCUSSION 3: </a:t>
            </a:r>
            <a:r>
              <a:rPr lang="en-US" sz="2000" b="1">
                <a:latin typeface="+mj-lt"/>
              </a:rPr>
              <a:t>MEETING MANAGEMENT FOR ALL</a:t>
            </a:r>
            <a:br>
              <a:rPr lang="en-US" sz="2000" b="1">
                <a:latin typeface="+mj-lt"/>
              </a:rPr>
            </a:br>
            <a:r>
              <a:rPr lang="en-US" sz="2000" b="1">
                <a:latin typeface="+mj-lt"/>
              </a:rPr>
              <a:t>	MEETING TYPES</a:t>
            </a:r>
          </a:p>
        </p:txBody>
      </p:sp>
      <p:sp>
        <p:nvSpPr>
          <p:cNvPr id="2" name="Rectangle 1">
            <a:extLst>
              <a:ext uri="{FF2B5EF4-FFF2-40B4-BE49-F238E27FC236}">
                <a16:creationId xmlns:a16="http://schemas.microsoft.com/office/drawing/2014/main" id="{A677637D-FDDF-D8F3-BA15-5F4BCAE5084B}"/>
              </a:ext>
            </a:extLst>
          </p:cNvPr>
          <p:cNvSpPr/>
          <p:nvPr/>
        </p:nvSpPr>
        <p:spPr>
          <a:xfrm>
            <a:off x="670817" y="2635700"/>
            <a:ext cx="10262284" cy="1938992"/>
          </a:xfrm>
          <a:prstGeom prst="rect">
            <a:avLst/>
          </a:prstGeom>
        </p:spPr>
        <p:txBody>
          <a:bodyPr wrap="square">
            <a:spAutoFit/>
          </a:bodyPr>
          <a:lstStyle/>
          <a:p>
            <a:r>
              <a:rPr lang="en-US" sz="2400"/>
              <a:t>Are there best practices for managing time, agendas, and meeting interactions? </a:t>
            </a:r>
          </a:p>
          <a:p>
            <a:endParaRPr lang="en-US" sz="2400"/>
          </a:p>
          <a:p>
            <a:r>
              <a:rPr lang="en-US" sz="2400"/>
              <a:t>What types of trainings and/or communications related to meeting management would be most useful in the future?</a:t>
            </a:r>
          </a:p>
        </p:txBody>
      </p:sp>
    </p:spTree>
    <p:extLst>
      <p:ext uri="{BB962C8B-B14F-4D97-AF65-F5344CB8AC3E}">
        <p14:creationId xmlns:p14="http://schemas.microsoft.com/office/powerpoint/2010/main" val="2650206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4D301-A765-ECCE-F27C-87B29C7C140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pic>
        <p:nvPicPr>
          <p:cNvPr id="5" name="Picture 4">
            <a:extLst>
              <a:ext uri="{FF2B5EF4-FFF2-40B4-BE49-F238E27FC236}">
                <a16:creationId xmlns:a16="http://schemas.microsoft.com/office/drawing/2014/main" id="{1A3867B2-AD7B-E47F-0E6A-381436C42DA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1FA05AFC-F1E6-9CD7-C227-9D1DAF36D7CE}"/>
              </a:ext>
            </a:extLst>
          </p:cNvPr>
          <p:cNvSpPr txBox="1"/>
          <p:nvPr/>
        </p:nvSpPr>
        <p:spPr>
          <a:xfrm>
            <a:off x="3239010" y="96006"/>
            <a:ext cx="6189018" cy="276999"/>
          </a:xfrm>
          <a:prstGeom prst="rect">
            <a:avLst/>
          </a:prstGeom>
          <a:noFill/>
        </p:spPr>
        <p:txBody>
          <a:bodyPr wrap="square" rtlCol="0">
            <a:spAutoFit/>
          </a:bodyPr>
          <a:lstStyle/>
          <a:p>
            <a:pPr algn="ctr"/>
            <a:r>
              <a:rPr lang="en-US" sz="1200">
                <a:solidFill>
                  <a:schemeClr val="bg1">
                    <a:lumMod val="65000"/>
                  </a:schemeClr>
                </a:solidFill>
                <a:latin typeface="+mj-lt"/>
              </a:rPr>
              <a:t>PANEL DISCUSSION 4</a:t>
            </a:r>
          </a:p>
        </p:txBody>
      </p:sp>
      <p:sp>
        <p:nvSpPr>
          <p:cNvPr id="9" name="Rectangle 8">
            <a:extLst>
              <a:ext uri="{FF2B5EF4-FFF2-40B4-BE49-F238E27FC236}">
                <a16:creationId xmlns:a16="http://schemas.microsoft.com/office/drawing/2014/main" id="{36866FA9-2A6A-467A-9AF2-E3A25942F163}"/>
              </a:ext>
            </a:extLst>
          </p:cNvPr>
          <p:cNvSpPr/>
          <p:nvPr/>
        </p:nvSpPr>
        <p:spPr>
          <a:xfrm>
            <a:off x="1" y="1597050"/>
            <a:ext cx="9014907" cy="707886"/>
          </a:xfrm>
          <a:prstGeom prst="rect">
            <a:avLst/>
          </a:prstGeom>
          <a:solidFill>
            <a:schemeClr val="bg2"/>
          </a:solidFill>
        </p:spPr>
        <p:txBody>
          <a:bodyPr wrap="square">
            <a:spAutoFit/>
          </a:bodyPr>
          <a:lstStyle/>
          <a:p>
            <a:r>
              <a:rPr lang="en-US" sz="2000" b="1">
                <a:latin typeface="+mj-lt"/>
              </a:rPr>
              <a:t>	</a:t>
            </a:r>
            <a:r>
              <a:rPr lang="en-US" sz="2000" b="1">
                <a:solidFill>
                  <a:schemeClr val="accent1"/>
                </a:solidFill>
                <a:latin typeface="+mj-lt"/>
              </a:rPr>
              <a:t>PANEL DISCUSSION 4: </a:t>
            </a:r>
            <a:r>
              <a:rPr lang="en-US" sz="2000" b="1">
                <a:latin typeface="+mj-lt"/>
              </a:rPr>
              <a:t>MEETING MINUTES AND FOLLOW-UP 	OPPORTUNITIES </a:t>
            </a:r>
          </a:p>
        </p:txBody>
      </p:sp>
      <p:sp>
        <p:nvSpPr>
          <p:cNvPr id="2" name="Rectangle 1">
            <a:extLst>
              <a:ext uri="{FF2B5EF4-FFF2-40B4-BE49-F238E27FC236}">
                <a16:creationId xmlns:a16="http://schemas.microsoft.com/office/drawing/2014/main" id="{A677637D-FDDF-D8F3-BA15-5F4BCAE5084B}"/>
              </a:ext>
            </a:extLst>
          </p:cNvPr>
          <p:cNvSpPr/>
          <p:nvPr/>
        </p:nvSpPr>
        <p:spPr>
          <a:xfrm>
            <a:off x="670817" y="2648110"/>
            <a:ext cx="10262284" cy="1569660"/>
          </a:xfrm>
          <a:prstGeom prst="rect">
            <a:avLst/>
          </a:prstGeom>
        </p:spPr>
        <p:txBody>
          <a:bodyPr wrap="square">
            <a:spAutoFit/>
          </a:bodyPr>
          <a:lstStyle/>
          <a:p>
            <a:r>
              <a:rPr lang="en-US" sz="2400"/>
              <a:t>Are there best practices for taking meeting minutes? </a:t>
            </a:r>
            <a:r>
              <a:rPr lang="en-US" sz="2400" kern="100">
                <a:ea typeface="Aptos" panose="020B0004020202020204" pitchFamily="34" charset="0"/>
                <a:cs typeface="Times New Roman" panose="02020603050405020304" pitchFamily="18" charset="0"/>
              </a:rPr>
              <a:t>Are there best practices for the discussion and approval of meeting minutes?</a:t>
            </a:r>
          </a:p>
          <a:p>
            <a:endParaRPr lang="en-US" sz="2400" kern="100">
              <a:ea typeface="Aptos" panose="020B0004020202020204" pitchFamily="34" charset="0"/>
              <a:cs typeface="Times New Roman" panose="02020603050405020304" pitchFamily="18" charset="0"/>
            </a:endParaRPr>
          </a:p>
          <a:p>
            <a:r>
              <a:rPr lang="en-US" sz="2400"/>
              <a:t>Are there best practices for follow-up clarification opportunities?</a:t>
            </a:r>
          </a:p>
        </p:txBody>
      </p:sp>
    </p:spTree>
    <p:extLst>
      <p:ext uri="{BB962C8B-B14F-4D97-AF65-F5344CB8AC3E}">
        <p14:creationId xmlns:p14="http://schemas.microsoft.com/office/powerpoint/2010/main" val="212589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Subtitle 2"/>
          <p:cNvSpPr txBox="1">
            <a:spLocks/>
          </p:cNvSpPr>
          <p:nvPr/>
        </p:nvSpPr>
        <p:spPr>
          <a:xfrm>
            <a:off x="479532" y="1959116"/>
            <a:ext cx="6567814" cy="2939766"/>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4400" b="1">
                <a:solidFill>
                  <a:schemeClr val="bg1"/>
                </a:solidFill>
                <a:latin typeface="Franklin Gothic Medium" panose="020B0603020102020204" pitchFamily="34" charset="0"/>
                <a:cs typeface="Helvetica" panose="020B0604020202020204" pitchFamily="34" charset="0"/>
              </a:rPr>
              <a:t>LUNCH BREAK</a:t>
            </a:r>
          </a:p>
          <a:p>
            <a:pPr algn="l"/>
            <a:r>
              <a:rPr lang="en-US" sz="2000">
                <a:solidFill>
                  <a:schemeClr val="bg1">
                    <a:lumMod val="95000"/>
                  </a:schemeClr>
                </a:solidFill>
                <a:latin typeface="Franklin Gothic Medium" panose="020B0603020102020204" pitchFamily="34" charset="0"/>
                <a:cs typeface="Helvetica" panose="020B0604020202020204" pitchFamily="34" charset="0"/>
              </a:rPr>
              <a:t>We’ll return promptly at 12:35 pm (ET).</a:t>
            </a:r>
          </a:p>
        </p:txBody>
      </p:sp>
      <p:sp>
        <p:nvSpPr>
          <p:cNvPr id="14" name="Rectangle 13">
            <a:extLst>
              <a:ext uri="{FF2B5EF4-FFF2-40B4-BE49-F238E27FC236}">
                <a16:creationId xmlns:a16="http://schemas.microsoft.com/office/drawing/2014/main" id="{54FFD890-142F-4E84-BF4C-62A82E9E6C7E}"/>
              </a:ext>
            </a:extLst>
          </p:cNvPr>
          <p:cNvSpPr/>
          <p:nvPr/>
        </p:nvSpPr>
        <p:spPr>
          <a:xfrm>
            <a:off x="8507152" y="-2"/>
            <a:ext cx="505076" cy="685800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EE2102-2B76-FCC1-3161-AE5056D68969}"/>
              </a:ext>
            </a:extLst>
          </p:cNvPr>
          <p:cNvSpPr/>
          <p:nvPr/>
        </p:nvSpPr>
        <p:spPr>
          <a:xfrm>
            <a:off x="9476506" y="975867"/>
            <a:ext cx="2235962" cy="1374869"/>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lstStyle/>
          <a:p>
            <a:r>
              <a:rPr lang="en-US" sz="1200" b="1">
                <a:latin typeface="Arial" panose="020B0604020202020204" pitchFamily="34" charset="0"/>
                <a:cs typeface="Arial" panose="020B0604020202020204" pitchFamily="34" charset="0"/>
              </a:rPr>
              <a:t>In-person attendees</a:t>
            </a:r>
          </a:p>
          <a:p>
            <a:endParaRPr lang="en-US" sz="1200" b="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If you need to leave Campus at any point, please re-enter through Building 1. All in-person attendees must pass through routine security check procedures. </a:t>
            </a:r>
          </a:p>
          <a:p>
            <a:endParaRPr lang="en-US" sz="1000" i="1">
              <a:latin typeface="Arial" panose="020B0604020202020204" pitchFamily="34" charset="0"/>
              <a:cs typeface="Arial" panose="020B0604020202020204" pitchFamily="34" charset="0"/>
            </a:endParaRPr>
          </a:p>
          <a:p>
            <a:r>
              <a:rPr lang="en-US" sz="1000" i="1">
                <a:latin typeface="Arial" panose="020B0604020202020204" pitchFamily="34" charset="0"/>
                <a:cs typeface="Arial" panose="020B0604020202020204" pitchFamily="34" charset="0"/>
              </a:rPr>
              <a:t>Refreshments and sandwiches are available for purchase during designated Breaks. </a:t>
            </a:r>
          </a:p>
          <a:p>
            <a:endParaRPr lang="en-US" sz="1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896498F-8B88-BEFA-C1AB-AF7F66AAC663}"/>
              </a:ext>
            </a:extLst>
          </p:cNvPr>
          <p:cNvSpPr/>
          <p:nvPr/>
        </p:nvSpPr>
        <p:spPr>
          <a:xfrm>
            <a:off x="9477270" y="452901"/>
            <a:ext cx="1536465" cy="5229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a:solidFill>
                  <a:schemeClr val="accent6"/>
                </a:solidFill>
                <a:latin typeface="Arial" panose="020B0604020202020204" pitchFamily="34" charset="0"/>
                <a:cs typeface="Arial" panose="020B0604020202020204" pitchFamily="34" charset="0"/>
              </a:rPr>
              <a:t>Some FYIs</a:t>
            </a:r>
            <a:endParaRPr lang="en-US" sz="1400" b="1">
              <a:solidFill>
                <a:schemeClr val="accent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5A3B103-40C2-242F-6648-45DE06022FD4}"/>
              </a:ext>
            </a:extLst>
          </p:cNvPr>
          <p:cNvSpPr/>
          <p:nvPr/>
        </p:nvSpPr>
        <p:spPr>
          <a:xfrm>
            <a:off x="9477268" y="2976050"/>
            <a:ext cx="2235200" cy="2492990"/>
          </a:xfrm>
          <a:prstGeom prst="rect">
            <a:avLst/>
          </a:prstGeom>
        </p:spPr>
        <p:txBody>
          <a:bodyPr wrap="square">
            <a:spAutoFit/>
          </a:bodyPr>
          <a:lstStyle/>
          <a:p>
            <a:r>
              <a:rPr lang="en-US" sz="1200" b="1">
                <a:solidFill>
                  <a:schemeClr val="bg1"/>
                </a:solidFill>
                <a:latin typeface="Arial" panose="020B0604020202020204" pitchFamily="34" charset="0"/>
                <a:cs typeface="Arial" panose="020B0604020202020204" pitchFamily="34" charset="0"/>
              </a:rPr>
              <a:t>Virtual attendees</a:t>
            </a:r>
          </a:p>
          <a:p>
            <a:endParaRPr lang="en-US" sz="1200" b="1">
              <a:solidFill>
                <a:schemeClr val="bg1"/>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If you are having audio issues, try closing out of Zoom and re-opening. Alternatively, you can try opening in another browser. If neither of these work, please type it into the “Tech Support” box in the bottom right hand corner and someone will assist you shortly.</a:t>
            </a:r>
            <a:endParaRPr kumimoji="0" lang="en-US" sz="1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endParaRPr lang="en-US" sz="1200" b="1">
              <a:solidFill>
                <a:schemeClr val="bg1"/>
              </a:solidFill>
              <a:latin typeface="Arial" panose="020B0604020202020204" pitchFamily="34" charset="0"/>
              <a:cs typeface="Arial" panose="020B0604020202020204" pitchFamily="34" charset="0"/>
            </a:endParaRPr>
          </a:p>
          <a:p>
            <a:r>
              <a:rPr lang="en-US" sz="1000" i="1">
                <a:solidFill>
                  <a:schemeClr val="bg1"/>
                </a:solidFill>
                <a:latin typeface="Arial" panose="020B0604020202020204" pitchFamily="34" charset="0"/>
                <a:cs typeface="Arial" panose="020B0604020202020204" pitchFamily="34" charset="0"/>
              </a:rPr>
              <a:t>A video recording and transcript of today’s meeting will be published on the FDA website on this meeting webpage. </a:t>
            </a:r>
          </a:p>
        </p:txBody>
      </p:sp>
    </p:spTree>
    <p:extLst>
      <p:ext uri="{BB962C8B-B14F-4D97-AF65-F5344CB8AC3E}">
        <p14:creationId xmlns:p14="http://schemas.microsoft.com/office/powerpoint/2010/main" val="2182271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4D301-A765-ECCE-F27C-87B29C7C140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pic>
        <p:nvPicPr>
          <p:cNvPr id="5" name="Picture 4">
            <a:extLst>
              <a:ext uri="{FF2B5EF4-FFF2-40B4-BE49-F238E27FC236}">
                <a16:creationId xmlns:a16="http://schemas.microsoft.com/office/drawing/2014/main" id="{1A3867B2-AD7B-E47F-0E6A-381436C42DA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1FA05AFC-F1E6-9CD7-C227-9D1DAF36D7CE}"/>
              </a:ext>
            </a:extLst>
          </p:cNvPr>
          <p:cNvSpPr txBox="1"/>
          <p:nvPr/>
        </p:nvSpPr>
        <p:spPr>
          <a:xfrm>
            <a:off x="3239010" y="96006"/>
            <a:ext cx="6189018" cy="276999"/>
          </a:xfrm>
          <a:prstGeom prst="rect">
            <a:avLst/>
          </a:prstGeom>
          <a:noFill/>
        </p:spPr>
        <p:txBody>
          <a:bodyPr wrap="square" rtlCol="0">
            <a:spAutoFit/>
          </a:bodyPr>
          <a:lstStyle/>
          <a:p>
            <a:pPr algn="ctr"/>
            <a:r>
              <a:rPr lang="en-US" sz="1200">
                <a:solidFill>
                  <a:schemeClr val="bg1">
                    <a:lumMod val="65000"/>
                  </a:schemeClr>
                </a:solidFill>
                <a:latin typeface="+mj-lt"/>
              </a:rPr>
              <a:t>PANEL DISCUSSION 5</a:t>
            </a:r>
          </a:p>
        </p:txBody>
      </p:sp>
      <p:sp>
        <p:nvSpPr>
          <p:cNvPr id="9" name="Rectangle 8">
            <a:extLst>
              <a:ext uri="{FF2B5EF4-FFF2-40B4-BE49-F238E27FC236}">
                <a16:creationId xmlns:a16="http://schemas.microsoft.com/office/drawing/2014/main" id="{36866FA9-2A6A-467A-9AF2-E3A25942F163}"/>
              </a:ext>
            </a:extLst>
          </p:cNvPr>
          <p:cNvSpPr/>
          <p:nvPr/>
        </p:nvSpPr>
        <p:spPr>
          <a:xfrm>
            <a:off x="0" y="1597050"/>
            <a:ext cx="9057939" cy="707886"/>
          </a:xfrm>
          <a:prstGeom prst="rect">
            <a:avLst/>
          </a:prstGeom>
          <a:solidFill>
            <a:schemeClr val="bg2"/>
          </a:solidFill>
        </p:spPr>
        <p:txBody>
          <a:bodyPr wrap="square">
            <a:spAutoFit/>
          </a:bodyPr>
          <a:lstStyle/>
          <a:p>
            <a:pPr lvl="1"/>
            <a:r>
              <a:rPr lang="en-US" sz="2000" b="1">
                <a:solidFill>
                  <a:schemeClr val="accent1"/>
                </a:solidFill>
                <a:latin typeface="+mj-lt"/>
              </a:rPr>
              <a:t>PANEL DISCUSSION 5: </a:t>
            </a:r>
            <a:r>
              <a:rPr lang="en-US" sz="2000" b="1">
                <a:latin typeface="+mj-lt"/>
              </a:rPr>
              <a:t>IN-PERSON AND VIRTUAL FACE-TO-FACE MEETINGS</a:t>
            </a:r>
          </a:p>
        </p:txBody>
      </p:sp>
      <p:sp>
        <p:nvSpPr>
          <p:cNvPr id="2" name="Rectangle 1">
            <a:extLst>
              <a:ext uri="{FF2B5EF4-FFF2-40B4-BE49-F238E27FC236}">
                <a16:creationId xmlns:a16="http://schemas.microsoft.com/office/drawing/2014/main" id="{A677637D-FDDF-D8F3-BA15-5F4BCAE5084B}"/>
              </a:ext>
            </a:extLst>
          </p:cNvPr>
          <p:cNvSpPr/>
          <p:nvPr/>
        </p:nvSpPr>
        <p:spPr>
          <a:xfrm>
            <a:off x="670817" y="2746154"/>
            <a:ext cx="10262284" cy="2677656"/>
          </a:xfrm>
          <a:prstGeom prst="rect">
            <a:avLst/>
          </a:prstGeom>
        </p:spPr>
        <p:txBody>
          <a:bodyPr wrap="square">
            <a:spAutoFit/>
          </a:bodyPr>
          <a:lstStyle/>
          <a:p>
            <a:r>
              <a:rPr lang="en-US" sz="2400"/>
              <a:t>What has been FDA’s/Industry’s experience with face-to-face </a:t>
            </a:r>
            <a:r>
              <a:rPr lang="en-US" sz="2400" b="1"/>
              <a:t>in-person </a:t>
            </a:r>
            <a:r>
              <a:rPr lang="en-US" sz="2400"/>
              <a:t>meetings? Are there best practices that could improve face-to-face </a:t>
            </a:r>
            <a:r>
              <a:rPr lang="en-US" sz="2400" b="1"/>
              <a:t>in-person </a:t>
            </a:r>
            <a:r>
              <a:rPr lang="en-US" sz="2400"/>
              <a:t>meetings?</a:t>
            </a:r>
          </a:p>
          <a:p>
            <a:endParaRPr lang="en-US" sz="2400" kern="100">
              <a:ea typeface="Aptos" panose="020B0004020202020204" pitchFamily="34" charset="0"/>
              <a:cs typeface="Times New Roman" panose="02020603050405020304" pitchFamily="18" charset="0"/>
            </a:endParaRPr>
          </a:p>
          <a:p>
            <a:r>
              <a:rPr lang="en-US" sz="2400"/>
              <a:t>What has been FDA’s/Industry’s experience with face-to-face </a:t>
            </a:r>
            <a:r>
              <a:rPr lang="en-US" sz="2400" b="1"/>
              <a:t>virtual</a:t>
            </a:r>
            <a:r>
              <a:rPr lang="en-US" sz="2400"/>
              <a:t> meetings? Are there best practices that could improve face-to-face </a:t>
            </a:r>
            <a:r>
              <a:rPr lang="en-US" sz="2400" b="1"/>
              <a:t>virtual</a:t>
            </a:r>
            <a:r>
              <a:rPr lang="en-US" sz="2400"/>
              <a:t> meetings?</a:t>
            </a:r>
          </a:p>
        </p:txBody>
      </p:sp>
    </p:spTree>
    <p:extLst>
      <p:ext uri="{BB962C8B-B14F-4D97-AF65-F5344CB8AC3E}">
        <p14:creationId xmlns:p14="http://schemas.microsoft.com/office/powerpoint/2010/main" val="1916897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F4D301-A765-ECCE-F27C-87B29C7C1402}"/>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pic>
        <p:nvPicPr>
          <p:cNvPr id="5" name="Picture 4">
            <a:extLst>
              <a:ext uri="{FF2B5EF4-FFF2-40B4-BE49-F238E27FC236}">
                <a16:creationId xmlns:a16="http://schemas.microsoft.com/office/drawing/2014/main" id="{1A3867B2-AD7B-E47F-0E6A-381436C42DA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1FA05AFC-F1E6-9CD7-C227-9D1DAF36D7CE}"/>
              </a:ext>
            </a:extLst>
          </p:cNvPr>
          <p:cNvSpPr txBox="1"/>
          <p:nvPr/>
        </p:nvSpPr>
        <p:spPr>
          <a:xfrm>
            <a:off x="3239010" y="96006"/>
            <a:ext cx="6189018" cy="276999"/>
          </a:xfrm>
          <a:prstGeom prst="rect">
            <a:avLst/>
          </a:prstGeom>
          <a:noFill/>
        </p:spPr>
        <p:txBody>
          <a:bodyPr wrap="square" rtlCol="0">
            <a:spAutoFit/>
          </a:bodyPr>
          <a:lstStyle/>
          <a:p>
            <a:pPr algn="ctr"/>
            <a:r>
              <a:rPr lang="en-US" sz="1200">
                <a:solidFill>
                  <a:schemeClr val="bg1">
                    <a:lumMod val="65000"/>
                  </a:schemeClr>
                </a:solidFill>
                <a:latin typeface="+mj-lt"/>
              </a:rPr>
              <a:t>PANEL DISCUSSION 6</a:t>
            </a:r>
          </a:p>
        </p:txBody>
      </p:sp>
      <p:sp>
        <p:nvSpPr>
          <p:cNvPr id="9" name="Rectangle 8">
            <a:extLst>
              <a:ext uri="{FF2B5EF4-FFF2-40B4-BE49-F238E27FC236}">
                <a16:creationId xmlns:a16="http://schemas.microsoft.com/office/drawing/2014/main" id="{36866FA9-2A6A-467A-9AF2-E3A25942F163}"/>
              </a:ext>
            </a:extLst>
          </p:cNvPr>
          <p:cNvSpPr/>
          <p:nvPr/>
        </p:nvSpPr>
        <p:spPr>
          <a:xfrm>
            <a:off x="1" y="1597050"/>
            <a:ext cx="8455510" cy="400110"/>
          </a:xfrm>
          <a:prstGeom prst="rect">
            <a:avLst/>
          </a:prstGeom>
          <a:solidFill>
            <a:schemeClr val="bg2"/>
          </a:solidFill>
        </p:spPr>
        <p:txBody>
          <a:bodyPr wrap="square">
            <a:spAutoFit/>
          </a:bodyPr>
          <a:lstStyle/>
          <a:p>
            <a:r>
              <a:rPr lang="en-US" sz="2000" b="1">
                <a:latin typeface="+mj-lt"/>
              </a:rPr>
              <a:t>	</a:t>
            </a:r>
            <a:r>
              <a:rPr lang="en-US" sz="2000" b="1">
                <a:solidFill>
                  <a:schemeClr val="accent1"/>
                </a:solidFill>
                <a:latin typeface="+mj-lt"/>
              </a:rPr>
              <a:t>PANEL DISCUSSION 6: </a:t>
            </a:r>
            <a:r>
              <a:rPr lang="en-US" sz="2000" b="1">
                <a:latin typeface="+mj-lt"/>
              </a:rPr>
              <a:t>INTERACT AND TYPE D MEETINGS</a:t>
            </a:r>
          </a:p>
        </p:txBody>
      </p:sp>
      <p:sp>
        <p:nvSpPr>
          <p:cNvPr id="2" name="Rectangle 1">
            <a:extLst>
              <a:ext uri="{FF2B5EF4-FFF2-40B4-BE49-F238E27FC236}">
                <a16:creationId xmlns:a16="http://schemas.microsoft.com/office/drawing/2014/main" id="{A677637D-FDDF-D8F3-BA15-5F4BCAE5084B}"/>
              </a:ext>
            </a:extLst>
          </p:cNvPr>
          <p:cNvSpPr/>
          <p:nvPr/>
        </p:nvSpPr>
        <p:spPr>
          <a:xfrm>
            <a:off x="670817" y="2721523"/>
            <a:ext cx="10262284" cy="3046988"/>
          </a:xfrm>
          <a:prstGeom prst="rect">
            <a:avLst/>
          </a:prstGeom>
        </p:spPr>
        <p:txBody>
          <a:bodyPr wrap="square">
            <a:spAutoFit/>
          </a:bodyPr>
          <a:lstStyle/>
          <a:p>
            <a:r>
              <a:rPr lang="en-US" sz="2400"/>
              <a:t>Are there potential best practices for </a:t>
            </a:r>
            <a:r>
              <a:rPr lang="en-US" sz="2400" b="1"/>
              <a:t>INTERACT</a:t>
            </a:r>
            <a:r>
              <a:rPr lang="en-US" sz="2400"/>
              <a:t> meetings that could improve their use? </a:t>
            </a:r>
            <a:r>
              <a:rPr lang="en-US" sz="2400" kern="100">
                <a:ea typeface="Aptos" panose="020B0004020202020204" pitchFamily="34" charset="0"/>
                <a:cs typeface="Times New Roman" panose="02020603050405020304" pitchFamily="18" charset="0"/>
              </a:rPr>
              <a:t>Does Industry experience different approaches for </a:t>
            </a:r>
            <a:r>
              <a:rPr lang="en-US" sz="2400" b="1" kern="100">
                <a:ea typeface="Aptos" panose="020B0004020202020204" pitchFamily="34" charset="0"/>
                <a:cs typeface="Times New Roman" panose="02020603050405020304" pitchFamily="18" charset="0"/>
              </a:rPr>
              <a:t>INTERACT</a:t>
            </a:r>
            <a:r>
              <a:rPr lang="en-US" sz="2400" kern="100">
                <a:ea typeface="Aptos" panose="020B0004020202020204" pitchFamily="34" charset="0"/>
                <a:cs typeface="Times New Roman" panose="02020603050405020304" pitchFamily="18" charset="0"/>
              </a:rPr>
              <a:t> meeting requests between CDER and CBER?</a:t>
            </a:r>
          </a:p>
          <a:p>
            <a:endParaRPr lang="en-US" sz="2400"/>
          </a:p>
          <a:p>
            <a:r>
              <a:rPr lang="en-US" sz="2400"/>
              <a:t>Are there potential best practices for </a:t>
            </a:r>
            <a:r>
              <a:rPr lang="en-US" sz="2400" b="1"/>
              <a:t>Type D</a:t>
            </a:r>
            <a:r>
              <a:rPr lang="en-US" sz="2400"/>
              <a:t> meetings that could improve their use?</a:t>
            </a:r>
            <a:r>
              <a:rPr lang="en-US" sz="2400" kern="100">
                <a:ea typeface="Aptos" panose="020B0004020202020204" pitchFamily="34" charset="0"/>
                <a:cs typeface="Times New Roman" panose="02020603050405020304" pitchFamily="18" charset="0"/>
              </a:rPr>
              <a:t> Does Industry have any case studies where </a:t>
            </a:r>
            <a:r>
              <a:rPr lang="en-US" sz="2400" b="1" kern="100">
                <a:ea typeface="Aptos" panose="020B0004020202020204" pitchFamily="34" charset="0"/>
                <a:cs typeface="Times New Roman" panose="02020603050405020304" pitchFamily="18" charset="0"/>
              </a:rPr>
              <a:t>Type D</a:t>
            </a:r>
            <a:r>
              <a:rPr lang="en-US" sz="2400" kern="100">
                <a:ea typeface="Aptos" panose="020B0004020202020204" pitchFamily="34" charset="0"/>
                <a:cs typeface="Times New Roman" panose="02020603050405020304" pitchFamily="18" charset="0"/>
              </a:rPr>
              <a:t> meetings successfully supported innovative approaches in drug development?</a:t>
            </a:r>
          </a:p>
          <a:p>
            <a:endParaRPr lang="en-US" sz="2400" kern="10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7600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0CE-17C7-46B3-9020-0659342DF40F}"/>
              </a:ext>
            </a:extLst>
          </p:cNvPr>
          <p:cNvSpPr>
            <a:spLocks noGrp="1"/>
          </p:cNvSpPr>
          <p:nvPr>
            <p:ph type="title"/>
          </p:nvPr>
        </p:nvSpPr>
        <p:spPr>
          <a:xfrm>
            <a:off x="1841446" y="2829734"/>
            <a:ext cx="8509103" cy="926020"/>
          </a:xfrm>
        </p:spPr>
        <p:txBody>
          <a:bodyPr/>
          <a:lstStyle/>
          <a:p>
            <a:pPr algn="ctr"/>
            <a:r>
              <a:rPr lang="en-US" b="1"/>
              <a:t>Valerie Overton</a:t>
            </a:r>
          </a:p>
        </p:txBody>
      </p:sp>
      <p:sp>
        <p:nvSpPr>
          <p:cNvPr id="3" name="Content Placeholder 2">
            <a:extLst>
              <a:ext uri="{FF2B5EF4-FFF2-40B4-BE49-F238E27FC236}">
                <a16:creationId xmlns:a16="http://schemas.microsoft.com/office/drawing/2014/main" id="{7308A3E2-F170-49FF-8998-77909BEDB5AF}"/>
              </a:ext>
            </a:extLst>
          </p:cNvPr>
          <p:cNvSpPr>
            <a:spLocks noGrp="1"/>
          </p:cNvSpPr>
          <p:nvPr>
            <p:ph idx="1"/>
          </p:nvPr>
        </p:nvSpPr>
        <p:spPr>
          <a:xfrm>
            <a:off x="1841446" y="3755754"/>
            <a:ext cx="8509103" cy="1269134"/>
          </a:xfrm>
        </p:spPr>
        <p:txBody>
          <a:bodyPr>
            <a:normAutofit/>
          </a:bodyPr>
          <a:lstStyle/>
          <a:p>
            <a:pPr marL="0" indent="0" algn="ctr">
              <a:buNone/>
            </a:pPr>
            <a:r>
              <a:rPr lang="en-US" sz="2000" b="1"/>
              <a:t>Vice President, Eastern Research Group</a:t>
            </a:r>
            <a:endParaRPr lang="en-US" sz="2000" b="1">
              <a:solidFill>
                <a:schemeClr val="accent5"/>
              </a:solidFill>
            </a:endParaRPr>
          </a:p>
        </p:txBody>
      </p:sp>
      <p:sp>
        <p:nvSpPr>
          <p:cNvPr id="11" name="TextBox 10">
            <a:extLst>
              <a:ext uri="{FF2B5EF4-FFF2-40B4-BE49-F238E27FC236}">
                <a16:creationId xmlns:a16="http://schemas.microsoft.com/office/drawing/2014/main" id="{D7714E56-FE39-22ED-3F03-CDB02EEA940C}"/>
              </a:ext>
            </a:extLst>
          </p:cNvPr>
          <p:cNvSpPr txBox="1"/>
          <p:nvPr/>
        </p:nvSpPr>
        <p:spPr>
          <a:xfrm>
            <a:off x="3047998" y="592307"/>
            <a:ext cx="6096000" cy="769441"/>
          </a:xfrm>
          <a:prstGeom prst="rect">
            <a:avLst/>
          </a:prstGeom>
          <a:noFill/>
        </p:spPr>
        <p:txBody>
          <a:bodyPr wrap="square">
            <a:spAutoFit/>
          </a:bodyPr>
          <a:lstStyle/>
          <a:p>
            <a:pPr algn="ctr"/>
            <a:r>
              <a:rPr lang="en-US" sz="4400" b="1">
                <a:solidFill>
                  <a:schemeClr val="accent1"/>
                </a:solidFill>
                <a:latin typeface="+mj-lt"/>
              </a:rPr>
              <a:t>Meeting Moderator</a:t>
            </a:r>
            <a:endParaRPr lang="en-US" sz="4400">
              <a:latin typeface="+mj-lt"/>
            </a:endParaRPr>
          </a:p>
        </p:txBody>
      </p:sp>
      <p:pic>
        <p:nvPicPr>
          <p:cNvPr id="4" name="Picture 3">
            <a:extLst>
              <a:ext uri="{FF2B5EF4-FFF2-40B4-BE49-F238E27FC236}">
                <a16:creationId xmlns:a16="http://schemas.microsoft.com/office/drawing/2014/main" id="{1BD9159C-2C53-C8E2-9713-3C5177B00736}"/>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59670299-A50C-21CC-F983-CF4768E571EC}"/>
              </a:ext>
            </a:extLst>
          </p:cNvPr>
          <p:cNvSpPr txBox="1"/>
          <p:nvPr/>
        </p:nvSpPr>
        <p:spPr>
          <a:xfrm>
            <a:off x="3763056"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SUMMARY AND CONCLUDING REMARKS</a:t>
            </a:r>
          </a:p>
        </p:txBody>
      </p:sp>
      <p:sp>
        <p:nvSpPr>
          <p:cNvPr id="8" name="TextBox 7">
            <a:extLst>
              <a:ext uri="{FF2B5EF4-FFF2-40B4-BE49-F238E27FC236}">
                <a16:creationId xmlns:a16="http://schemas.microsoft.com/office/drawing/2014/main" id="{9E5661B0-9536-9950-6318-62FFBEDC6848}"/>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1090777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B21B4-3444-4C25-8FD3-D24833F83C35}"/>
              </a:ext>
            </a:extLst>
          </p:cNvPr>
          <p:cNvSpPr/>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ontent Placeholder 2">
            <a:extLst>
              <a:ext uri="{FF2B5EF4-FFF2-40B4-BE49-F238E27FC236}">
                <a16:creationId xmlns:a16="http://schemas.microsoft.com/office/drawing/2014/main" id="{D556D3E8-F1A0-41B9-ACD7-954AD1B61CEA}"/>
              </a:ext>
            </a:extLst>
          </p:cNvPr>
          <p:cNvSpPr txBox="1">
            <a:spLocks/>
          </p:cNvSpPr>
          <p:nvPr/>
        </p:nvSpPr>
        <p:spPr>
          <a:xfrm>
            <a:off x="609601" y="1425575"/>
            <a:ext cx="5819314" cy="4508694"/>
          </a:xfrm>
          <a:prstGeom prst="rect">
            <a:avLst/>
          </a:prstGeom>
          <a:no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defRPr/>
            </a:pPr>
            <a:r>
              <a:rPr lang="en-US" altLang="en-US" sz="1600" b="1">
                <a:solidFill>
                  <a:schemeClr val="bg1"/>
                </a:solidFill>
              </a:rPr>
              <a:t>You can send us comments through the public docket. </a:t>
            </a:r>
          </a:p>
          <a:p>
            <a:pPr lvl="1">
              <a:spcBef>
                <a:spcPts val="300"/>
              </a:spcBef>
              <a:spcAft>
                <a:spcPts val="300"/>
              </a:spcAft>
              <a:defRPr/>
            </a:pPr>
            <a:r>
              <a:rPr lang="en-US" altLang="en-US" sz="1400">
                <a:solidFill>
                  <a:schemeClr val="bg1"/>
                </a:solidFill>
              </a:rPr>
              <a:t>The docket will be open until August 22, 2024</a:t>
            </a:r>
          </a:p>
          <a:p>
            <a:pPr lvl="1">
              <a:spcBef>
                <a:spcPts val="300"/>
              </a:spcBef>
              <a:spcAft>
                <a:spcPts val="300"/>
              </a:spcAft>
              <a:defRPr/>
            </a:pPr>
            <a:r>
              <a:rPr lang="en-US" altLang="en-US" sz="1400">
                <a:solidFill>
                  <a:schemeClr val="bg1"/>
                </a:solidFill>
              </a:rPr>
              <a:t>Comments will be incorporated into our summary report</a:t>
            </a:r>
          </a:p>
          <a:p>
            <a:pPr lvl="1">
              <a:spcBef>
                <a:spcPts val="300"/>
              </a:spcBef>
              <a:spcAft>
                <a:spcPts val="300"/>
              </a:spcAft>
              <a:defRPr/>
            </a:pPr>
            <a:r>
              <a:rPr lang="en-US" altLang="en-US" sz="1400">
                <a:solidFill>
                  <a:schemeClr val="bg1"/>
                </a:solidFill>
              </a:rPr>
              <a:t>Anyone is welcome to comment and you can submit as anonymous</a:t>
            </a:r>
          </a:p>
          <a:p>
            <a:pPr lvl="1">
              <a:spcBef>
                <a:spcPts val="300"/>
              </a:spcBef>
              <a:spcAft>
                <a:spcPts val="300"/>
              </a:spcAft>
              <a:defRPr/>
            </a:pPr>
            <a:r>
              <a:rPr lang="en-US" altLang="en-US" sz="1400">
                <a:solidFill>
                  <a:schemeClr val="bg1"/>
                </a:solidFill>
              </a:rPr>
              <a:t>You can visit </a:t>
            </a:r>
            <a:r>
              <a:rPr lang="en-US" sz="1400">
                <a:solidFill>
                  <a:schemeClr val="accent2"/>
                </a:solidFill>
                <a:hlinkClick r:id="rId3">
                  <a:extLst>
                    <a:ext uri="{A12FA001-AC4F-418D-AE19-62706E023703}">
                      <ahyp:hlinkClr xmlns:ahyp="http://schemas.microsoft.com/office/drawing/2018/hyperlinkcolor" val="tx"/>
                    </a:ext>
                  </a:extLst>
                </a:hlinkClick>
              </a:rPr>
              <a:t>https://www.regulations.gov/document/FDA-2024-N-2561-0001</a:t>
            </a:r>
            <a:r>
              <a:rPr lang="en-US" sz="1400">
                <a:solidFill>
                  <a:schemeClr val="accent2"/>
                </a:solidFill>
              </a:rPr>
              <a:t> </a:t>
            </a:r>
            <a:r>
              <a:rPr lang="en-US" sz="1400">
                <a:solidFill>
                  <a:schemeClr val="bg1"/>
                </a:solidFill>
              </a:rPr>
              <a:t>or search “Best Practices for Meeting Management; Public Workshop; Request for Comments” on</a:t>
            </a:r>
            <a:r>
              <a:rPr lang="en-US" sz="1400">
                <a:solidFill>
                  <a:schemeClr val="accent2"/>
                </a:solidFill>
              </a:rPr>
              <a:t> </a:t>
            </a:r>
            <a:r>
              <a:rPr lang="en-US" sz="1400">
                <a:solidFill>
                  <a:schemeClr val="accent2"/>
                </a:solidFill>
                <a:hlinkClick r:id="rId4">
                  <a:extLst>
                    <a:ext uri="{A12FA001-AC4F-418D-AE19-62706E023703}">
                      <ahyp:hlinkClr xmlns:ahyp="http://schemas.microsoft.com/office/drawing/2018/hyperlinkcolor" val="tx"/>
                    </a:ext>
                  </a:extLst>
                </a:hlinkClick>
              </a:rPr>
              <a:t>www.regulations.gov</a:t>
            </a:r>
            <a:r>
              <a:rPr lang="en-US" sz="1400">
                <a:solidFill>
                  <a:schemeClr val="accent2"/>
                </a:solidFill>
              </a:rPr>
              <a:t>.</a:t>
            </a:r>
          </a:p>
        </p:txBody>
      </p:sp>
      <p:sp>
        <p:nvSpPr>
          <p:cNvPr id="7" name="Explosion 1 4">
            <a:extLst>
              <a:ext uri="{FF2B5EF4-FFF2-40B4-BE49-F238E27FC236}">
                <a16:creationId xmlns:a16="http://schemas.microsoft.com/office/drawing/2014/main" id="{A0F45EC8-3B09-4230-80C2-B9782FCC5895}"/>
              </a:ext>
            </a:extLst>
          </p:cNvPr>
          <p:cNvSpPr>
            <a:spLocks noChangeArrowheads="1"/>
          </p:cNvSpPr>
          <p:nvPr/>
        </p:nvSpPr>
        <p:spPr bwMode="auto">
          <a:xfrm>
            <a:off x="12420600" y="4724401"/>
            <a:ext cx="762000" cy="436563"/>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en-US" altLang="en-US" sz="1800">
              <a:solidFill>
                <a:srgbClr val="000000"/>
              </a:solidFill>
              <a:latin typeface="Cambria" panose="02040503050406030204" pitchFamily="18" charset="0"/>
            </a:endParaRPr>
          </a:p>
        </p:txBody>
      </p:sp>
      <p:cxnSp>
        <p:nvCxnSpPr>
          <p:cNvPr id="8" name="Straight Arrow Connector 5">
            <a:extLst>
              <a:ext uri="{FF2B5EF4-FFF2-40B4-BE49-F238E27FC236}">
                <a16:creationId xmlns:a16="http://schemas.microsoft.com/office/drawing/2014/main" id="{D89C7CD2-3C42-4A20-8686-5B95F590560A}"/>
              </a:ext>
            </a:extLst>
          </p:cNvPr>
          <p:cNvCxnSpPr>
            <a:cxnSpLocks noChangeShapeType="1"/>
          </p:cNvCxnSpPr>
          <p:nvPr/>
        </p:nvCxnSpPr>
        <p:spPr bwMode="auto">
          <a:xfrm flipV="1">
            <a:off x="5943600" y="5420833"/>
            <a:ext cx="4648200" cy="6096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9" name="Straight Arrow Connector 8">
            <a:extLst>
              <a:ext uri="{FF2B5EF4-FFF2-40B4-BE49-F238E27FC236}">
                <a16:creationId xmlns:a16="http://schemas.microsoft.com/office/drawing/2014/main" id="{C961AF07-1A69-4B3B-9360-7C1327799A75}"/>
              </a:ext>
            </a:extLst>
          </p:cNvPr>
          <p:cNvCxnSpPr>
            <a:cxnSpLocks noChangeShapeType="1"/>
          </p:cNvCxnSpPr>
          <p:nvPr/>
        </p:nvCxnSpPr>
        <p:spPr bwMode="auto">
          <a:xfrm flipH="1" flipV="1">
            <a:off x="10287000" y="5019197"/>
            <a:ext cx="152400" cy="55403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 name="Title 1">
            <a:extLst>
              <a:ext uri="{FF2B5EF4-FFF2-40B4-BE49-F238E27FC236}">
                <a16:creationId xmlns:a16="http://schemas.microsoft.com/office/drawing/2014/main" id="{1E979698-C740-4118-97D4-13E4CADAB5CE}"/>
              </a:ext>
            </a:extLst>
          </p:cNvPr>
          <p:cNvSpPr txBox="1">
            <a:spLocks/>
          </p:cNvSpPr>
          <p:nvPr/>
        </p:nvSpPr>
        <p:spPr>
          <a:xfrm>
            <a:off x="2397273" y="813560"/>
            <a:ext cx="7590244" cy="925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a:solidFill>
                  <a:schemeClr val="bg1"/>
                </a:solidFill>
              </a:rPr>
              <a:t>Send Us Comments!</a:t>
            </a:r>
          </a:p>
        </p:txBody>
      </p:sp>
      <p:pic>
        <p:nvPicPr>
          <p:cNvPr id="3" name="Picture 2" descr="Graphical user interface, text, application&#10;&#10;Description automatically generated">
            <a:extLst>
              <a:ext uri="{FF2B5EF4-FFF2-40B4-BE49-F238E27FC236}">
                <a16:creationId xmlns:a16="http://schemas.microsoft.com/office/drawing/2014/main" id="{9315DDCD-0FA8-6F8F-8B12-BEBD6AFE2120}"/>
              </a:ext>
            </a:extLst>
          </p:cNvPr>
          <p:cNvPicPr>
            <a:picLocks noChangeAspect="1"/>
          </p:cNvPicPr>
          <p:nvPr/>
        </p:nvPicPr>
        <p:blipFill rotWithShape="1">
          <a:blip r:embed="rId5">
            <a:extLst>
              <a:ext uri="{28A0092B-C50C-407E-A947-70E740481C1C}">
                <a14:useLocalDpi xmlns:a14="http://schemas.microsoft.com/office/drawing/2010/main" val="0"/>
              </a:ext>
            </a:extLst>
          </a:blip>
          <a:srcRect b="8198"/>
          <a:stretch/>
        </p:blipFill>
        <p:spPr>
          <a:xfrm>
            <a:off x="6978473" y="2187508"/>
            <a:ext cx="4796025" cy="3032044"/>
          </a:xfrm>
          <a:prstGeom prst="rect">
            <a:avLst/>
          </a:prstGeom>
        </p:spPr>
      </p:pic>
      <p:sp>
        <p:nvSpPr>
          <p:cNvPr id="16" name="Oval 15">
            <a:extLst>
              <a:ext uri="{FF2B5EF4-FFF2-40B4-BE49-F238E27FC236}">
                <a16:creationId xmlns:a16="http://schemas.microsoft.com/office/drawing/2014/main" id="{206F9E6A-6821-4BB0-9518-E509F5597FAA}"/>
              </a:ext>
            </a:extLst>
          </p:cNvPr>
          <p:cNvSpPr/>
          <p:nvPr/>
        </p:nvSpPr>
        <p:spPr>
          <a:xfrm>
            <a:off x="6569283" y="3121145"/>
            <a:ext cx="1456660" cy="435311"/>
          </a:xfrm>
          <a:prstGeom prst="ellipse">
            <a:avLst/>
          </a:prstGeom>
          <a:noFill/>
          <a:ln w="762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FDA_B&amp;W_Primary_logo.jpg">
            <a:extLst>
              <a:ext uri="{FF2B5EF4-FFF2-40B4-BE49-F238E27FC236}">
                <a16:creationId xmlns:a16="http://schemas.microsoft.com/office/drawing/2014/main" id="{750B53F8-D5AB-D234-A1D3-0876B2CB76B6}"/>
              </a:ext>
            </a:extLst>
          </p:cNvPr>
          <p:cNvPicPr>
            <a:picLocks noChangeAspect="1"/>
          </p:cNvPicPr>
          <p:nvPr/>
        </p:nvPicPr>
        <p:blipFill rotWithShape="1">
          <a:blip r:embed="rId6">
            <a:clrChange>
              <a:clrFrom>
                <a:srgbClr val="FEFEFE"/>
              </a:clrFrom>
              <a:clrTo>
                <a:srgbClr val="FEFEFE">
                  <a:alpha val="0"/>
                </a:srgbClr>
              </a:clrTo>
            </a:clrChange>
            <a:biLevel thresh="25000"/>
            <a:extLst>
              <a:ext uri="{28A0092B-C50C-407E-A947-70E740481C1C}">
                <a14:useLocalDpi xmlns:a14="http://schemas.microsoft.com/office/drawing/2010/main" val="0"/>
              </a:ext>
            </a:extLst>
          </a:blip>
          <a:srcRect r="82419"/>
          <a:stretch/>
        </p:blipFill>
        <p:spPr>
          <a:xfrm>
            <a:off x="10933101" y="365125"/>
            <a:ext cx="841397" cy="997242"/>
          </a:xfrm>
          <a:prstGeom prst="rect">
            <a:avLst/>
          </a:prstGeom>
        </p:spPr>
      </p:pic>
      <p:sp>
        <p:nvSpPr>
          <p:cNvPr id="2" name="TextBox 1">
            <a:extLst>
              <a:ext uri="{FF2B5EF4-FFF2-40B4-BE49-F238E27FC236}">
                <a16:creationId xmlns:a16="http://schemas.microsoft.com/office/drawing/2014/main" id="{3E0B691D-F372-619D-6F8B-E69300D3F717}"/>
              </a:ext>
            </a:extLst>
          </p:cNvPr>
          <p:cNvSpPr txBox="1"/>
          <p:nvPr/>
        </p:nvSpPr>
        <p:spPr>
          <a:xfrm>
            <a:off x="2869607" y="6490584"/>
            <a:ext cx="6452783" cy="276999"/>
          </a:xfrm>
          <a:prstGeom prst="rect">
            <a:avLst/>
          </a:prstGeom>
          <a:noFill/>
        </p:spPr>
        <p:txBody>
          <a:bodyPr wrap="square" rtlCol="0">
            <a:spAutoFit/>
          </a:bodyPr>
          <a:lstStyle/>
          <a:p>
            <a:r>
              <a:rPr lang="en-US" sz="1200">
                <a:solidFill>
                  <a:schemeClr val="bg2"/>
                </a:solidFill>
                <a:latin typeface="+mj-lt"/>
              </a:rPr>
              <a:t>U.S. Food and Drug Administration | Public Meeting for Meeting Management Best Practices</a:t>
            </a:r>
          </a:p>
        </p:txBody>
      </p:sp>
      <p:sp>
        <p:nvSpPr>
          <p:cNvPr id="11" name="TextBox 10">
            <a:extLst>
              <a:ext uri="{FF2B5EF4-FFF2-40B4-BE49-F238E27FC236}">
                <a16:creationId xmlns:a16="http://schemas.microsoft.com/office/drawing/2014/main" id="{681CFBE3-2A25-BF36-039F-8AF2E751863C}"/>
              </a:ext>
            </a:extLst>
          </p:cNvPr>
          <p:cNvSpPr txBox="1"/>
          <p:nvPr/>
        </p:nvSpPr>
        <p:spPr>
          <a:xfrm>
            <a:off x="3763057" y="88126"/>
            <a:ext cx="4665884" cy="276999"/>
          </a:xfrm>
          <a:prstGeom prst="rect">
            <a:avLst/>
          </a:prstGeom>
          <a:noFill/>
        </p:spPr>
        <p:txBody>
          <a:bodyPr wrap="square" rtlCol="0">
            <a:spAutoFit/>
          </a:bodyPr>
          <a:lstStyle/>
          <a:p>
            <a:pPr algn="ctr"/>
            <a:r>
              <a:rPr lang="en-US" sz="1200">
                <a:solidFill>
                  <a:schemeClr val="bg2"/>
                </a:solidFill>
                <a:latin typeface="+mj-lt"/>
              </a:rPr>
              <a:t>OPENING REMARKS AND WELCOME</a:t>
            </a:r>
          </a:p>
        </p:txBody>
      </p:sp>
    </p:spTree>
    <p:extLst>
      <p:ext uri="{BB962C8B-B14F-4D97-AF65-F5344CB8AC3E}">
        <p14:creationId xmlns:p14="http://schemas.microsoft.com/office/powerpoint/2010/main" val="293415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2DB5460-8591-4DE4-98F9-7EA1D6CD831E}"/>
              </a:ext>
            </a:extLst>
          </p:cNvPr>
          <p:cNvSpPr/>
          <p:nvPr/>
        </p:nvSpPr>
        <p:spPr>
          <a:xfrm>
            <a:off x="2352575" y="616325"/>
            <a:ext cx="7486845" cy="1077218"/>
          </a:xfrm>
          <a:prstGeom prst="rect">
            <a:avLst/>
          </a:prstGeom>
        </p:spPr>
        <p:txBody>
          <a:bodyPr wrap="square" anchor="ctr">
            <a:spAutoFit/>
          </a:bodyPr>
          <a:lstStyle/>
          <a:p>
            <a:pPr algn="ctr"/>
            <a:r>
              <a:rPr lang="en-US" sz="4400" b="1">
                <a:latin typeface="+mj-lt"/>
              </a:rPr>
              <a:t>Open Public Comments</a:t>
            </a:r>
            <a:br>
              <a:rPr lang="en-US" sz="4400" b="1">
                <a:latin typeface="+mj-lt"/>
              </a:rPr>
            </a:br>
            <a:r>
              <a:rPr lang="en-US" sz="2000">
                <a:solidFill>
                  <a:schemeClr val="accent5">
                    <a:lumMod val="60000"/>
                    <a:lumOff val="40000"/>
                  </a:schemeClr>
                </a:solidFill>
                <a:latin typeface="+mj-lt"/>
              </a:rPr>
              <a:t>As requested in advance</a:t>
            </a:r>
            <a:endParaRPr lang="en-US" sz="4400">
              <a:solidFill>
                <a:schemeClr val="accent5">
                  <a:lumMod val="60000"/>
                  <a:lumOff val="40000"/>
                </a:schemeClr>
              </a:solidFill>
              <a:latin typeface="+mj-lt"/>
            </a:endParaRPr>
          </a:p>
        </p:txBody>
      </p:sp>
      <p:sp>
        <p:nvSpPr>
          <p:cNvPr id="12" name="TextBox 11">
            <a:extLst>
              <a:ext uri="{FF2B5EF4-FFF2-40B4-BE49-F238E27FC236}">
                <a16:creationId xmlns:a16="http://schemas.microsoft.com/office/drawing/2014/main" id="{0E3B938D-5434-5E80-B63A-43FD05846B23}"/>
              </a:ext>
            </a:extLst>
          </p:cNvPr>
          <p:cNvSpPr txBox="1"/>
          <p:nvPr/>
        </p:nvSpPr>
        <p:spPr>
          <a:xfrm>
            <a:off x="1509059" y="3075057"/>
            <a:ext cx="9173876" cy="707886"/>
          </a:xfrm>
          <a:prstGeom prst="rect">
            <a:avLst/>
          </a:prstGeom>
          <a:noFill/>
        </p:spPr>
        <p:txBody>
          <a:bodyPr wrap="square">
            <a:spAutoFit/>
          </a:bodyPr>
          <a:lstStyle/>
          <a:p>
            <a:pPr algn="ctr"/>
            <a:r>
              <a:rPr lang="en-US" sz="2000" b="1">
                <a:latin typeface="+mj-lt"/>
              </a:rPr>
              <a:t>Are there other best practices or recommendations that could improve the overall meetings process?</a:t>
            </a:r>
          </a:p>
        </p:txBody>
      </p:sp>
      <p:pic>
        <p:nvPicPr>
          <p:cNvPr id="2" name="Picture 1">
            <a:extLst>
              <a:ext uri="{FF2B5EF4-FFF2-40B4-BE49-F238E27FC236}">
                <a16:creationId xmlns:a16="http://schemas.microsoft.com/office/drawing/2014/main" id="{E106EB5E-A5C3-8329-2BAC-15D8E4D43F78}"/>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B9844328-A8AE-FF32-3A89-4A3569E1009A}"/>
              </a:ext>
            </a:extLst>
          </p:cNvPr>
          <p:cNvSpPr txBox="1"/>
          <p:nvPr/>
        </p:nvSpPr>
        <p:spPr>
          <a:xfrm>
            <a:off x="3763056"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OPEN PUBLIC COMMENTS</a:t>
            </a:r>
          </a:p>
        </p:txBody>
      </p:sp>
      <p:sp>
        <p:nvSpPr>
          <p:cNvPr id="6" name="TextBox 5">
            <a:extLst>
              <a:ext uri="{FF2B5EF4-FFF2-40B4-BE49-F238E27FC236}">
                <a16:creationId xmlns:a16="http://schemas.microsoft.com/office/drawing/2014/main" id="{1614E01F-6B30-91D3-B87F-02472646A1D1}"/>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57164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3181-237F-810F-D7E6-41032C0384C4}"/>
              </a:ext>
            </a:extLst>
          </p:cNvPr>
          <p:cNvSpPr>
            <a:spLocks noGrp="1"/>
          </p:cNvSpPr>
          <p:nvPr>
            <p:ph type="title"/>
          </p:nvPr>
        </p:nvSpPr>
        <p:spPr>
          <a:xfrm>
            <a:off x="619042" y="552401"/>
            <a:ext cx="10112290" cy="1325563"/>
          </a:xfrm>
        </p:spPr>
        <p:txBody>
          <a:bodyPr/>
          <a:lstStyle/>
          <a:p>
            <a:r>
              <a:rPr lang="en-US" b="1"/>
              <a:t>This Workshop Fulfills a PDUFA VII Commitment</a:t>
            </a:r>
          </a:p>
        </p:txBody>
      </p:sp>
      <p:sp>
        <p:nvSpPr>
          <p:cNvPr id="4" name="TextBox 3">
            <a:extLst>
              <a:ext uri="{FF2B5EF4-FFF2-40B4-BE49-F238E27FC236}">
                <a16:creationId xmlns:a16="http://schemas.microsoft.com/office/drawing/2014/main" id="{9E56E528-F10B-8748-7512-D71CD3757EE2}"/>
              </a:ext>
            </a:extLst>
          </p:cNvPr>
          <p:cNvSpPr txBox="1"/>
          <p:nvPr/>
        </p:nvSpPr>
        <p:spPr>
          <a:xfrm>
            <a:off x="3763057"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OPENING REMARKS AND WELCOME</a:t>
            </a:r>
          </a:p>
        </p:txBody>
      </p:sp>
      <p:pic>
        <p:nvPicPr>
          <p:cNvPr id="5" name="Picture 4">
            <a:extLst>
              <a:ext uri="{FF2B5EF4-FFF2-40B4-BE49-F238E27FC236}">
                <a16:creationId xmlns:a16="http://schemas.microsoft.com/office/drawing/2014/main" id="{37C5343E-EF47-84C2-56AA-D073183E1367}"/>
              </a:ext>
            </a:extLst>
          </p:cNvPr>
          <p:cNvPicPr>
            <a:picLocks noChangeAspect="1"/>
          </p:cNvPicPr>
          <p:nvPr/>
        </p:nvPicPr>
        <p:blipFill>
          <a:blip r:embed="rId2"/>
          <a:stretch>
            <a:fillRect/>
          </a:stretch>
        </p:blipFill>
        <p:spPr>
          <a:xfrm>
            <a:off x="10933101" y="365125"/>
            <a:ext cx="841397" cy="1006377"/>
          </a:xfrm>
          <a:prstGeom prst="rect">
            <a:avLst/>
          </a:prstGeom>
        </p:spPr>
      </p:pic>
      <p:sp>
        <p:nvSpPr>
          <p:cNvPr id="6" name="TextBox 5">
            <a:extLst>
              <a:ext uri="{FF2B5EF4-FFF2-40B4-BE49-F238E27FC236}">
                <a16:creationId xmlns:a16="http://schemas.microsoft.com/office/drawing/2014/main" id="{3DEB9D3C-D199-8064-3033-3DE60B9E8270}"/>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
        <p:nvSpPr>
          <p:cNvPr id="8" name="TextBox 7">
            <a:extLst>
              <a:ext uri="{FF2B5EF4-FFF2-40B4-BE49-F238E27FC236}">
                <a16:creationId xmlns:a16="http://schemas.microsoft.com/office/drawing/2014/main" id="{777C1C7F-F891-9B7E-B935-D5D12FB12459}"/>
              </a:ext>
            </a:extLst>
          </p:cNvPr>
          <p:cNvSpPr txBox="1"/>
          <p:nvPr/>
        </p:nvSpPr>
        <p:spPr>
          <a:xfrm>
            <a:off x="619042" y="2459504"/>
            <a:ext cx="10953916" cy="1938992"/>
          </a:xfrm>
          <a:prstGeom prst="rect">
            <a:avLst/>
          </a:prstGeom>
          <a:noFill/>
        </p:spPr>
        <p:txBody>
          <a:bodyPr wrap="square">
            <a:spAutoFit/>
          </a:bodyPr>
          <a:lstStyle/>
          <a:p>
            <a:r>
              <a:rPr lang="en-US" sz="2000">
                <a:cs typeface="Poppins" panose="00000500000000000000" pitchFamily="2" charset="0"/>
              </a:rPr>
              <a:t>“FDA will hold a public meeting to discuss best practices for meeting management by July 30, 2024, including issues related to submission of meeting requests, efficient time management, coordinating meeting agenda, development and submission of meeting background packages and lessons learned from the Coronavirus Disease 2019 (“COVID-19”) pandemic including virtual meeting platforms. </a:t>
            </a:r>
            <a:r>
              <a:rPr lang="en-US" sz="2000" i="0" u="none" strike="noStrike" kern="1200" baseline="0">
                <a:solidFill>
                  <a:schemeClr val="dk1"/>
                </a:solidFill>
                <a:ea typeface="+mn-ea"/>
                <a:cs typeface="+mn-cs"/>
              </a:rPr>
              <a:t>Learnings from the public meeting could inform FDA’s internal process improvement efforts and, as appropriate, be reflected in updating guidances</a:t>
            </a:r>
            <a:r>
              <a:rPr lang="en-US" sz="2000">
                <a:solidFill>
                  <a:schemeClr val="dk1"/>
                </a:solidFill>
              </a:rPr>
              <a:t>…”</a:t>
            </a:r>
            <a:endParaRPr lang="en-US" sz="2000" i="0" u="none" strike="noStrike" kern="1200" baseline="0">
              <a:solidFill>
                <a:schemeClr val="dk1"/>
              </a:solidFill>
              <a:ea typeface="+mn-ea"/>
              <a:cs typeface="+mn-cs"/>
            </a:endParaRPr>
          </a:p>
        </p:txBody>
      </p:sp>
    </p:spTree>
    <p:extLst>
      <p:ext uri="{BB962C8B-B14F-4D97-AF65-F5344CB8AC3E}">
        <p14:creationId xmlns:p14="http://schemas.microsoft.com/office/powerpoint/2010/main" val="158884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0CE-17C7-46B3-9020-0659342DF40F}"/>
              </a:ext>
            </a:extLst>
          </p:cNvPr>
          <p:cNvSpPr>
            <a:spLocks noGrp="1"/>
          </p:cNvSpPr>
          <p:nvPr>
            <p:ph type="title"/>
          </p:nvPr>
        </p:nvSpPr>
        <p:spPr>
          <a:xfrm>
            <a:off x="1841446" y="587822"/>
            <a:ext cx="8509103" cy="926020"/>
          </a:xfrm>
        </p:spPr>
        <p:txBody>
          <a:bodyPr>
            <a:normAutofit/>
          </a:bodyPr>
          <a:lstStyle/>
          <a:p>
            <a:pPr algn="ctr"/>
            <a:r>
              <a:rPr lang="en-US" b="1"/>
              <a:t>Agenda</a:t>
            </a:r>
          </a:p>
        </p:txBody>
      </p:sp>
      <p:sp>
        <p:nvSpPr>
          <p:cNvPr id="11" name="Content Placeholder 2">
            <a:extLst>
              <a:ext uri="{FF2B5EF4-FFF2-40B4-BE49-F238E27FC236}">
                <a16:creationId xmlns:a16="http://schemas.microsoft.com/office/drawing/2014/main" id="{BBAD7513-BAC5-4CB0-9C64-565E5807E7D7}"/>
              </a:ext>
            </a:extLst>
          </p:cNvPr>
          <p:cNvSpPr txBox="1">
            <a:spLocks/>
          </p:cNvSpPr>
          <p:nvPr/>
        </p:nvSpPr>
        <p:spPr>
          <a:xfrm>
            <a:off x="622169" y="1513842"/>
            <a:ext cx="10947121" cy="485605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a:latin typeface="+mj-lt"/>
              </a:rPr>
              <a:t>09:00 AM </a:t>
            </a:r>
            <a:r>
              <a:rPr lang="en-US" sz="2000">
                <a:latin typeface="+mj-lt"/>
              </a:rPr>
              <a:t>I Opening Remarks and Welcome</a:t>
            </a:r>
          </a:p>
          <a:p>
            <a:pPr marL="0" indent="0">
              <a:buNone/>
            </a:pPr>
            <a:r>
              <a:rPr lang="en-US" sz="2000" b="1">
                <a:latin typeface="+mj-lt"/>
              </a:rPr>
              <a:t>09:05 AM |</a:t>
            </a:r>
            <a:r>
              <a:rPr lang="en-US" sz="2000">
                <a:latin typeface="+mj-lt"/>
              </a:rPr>
              <a:t> Introductions</a:t>
            </a:r>
          </a:p>
          <a:p>
            <a:pPr marL="0" indent="0">
              <a:buNone/>
            </a:pPr>
            <a:r>
              <a:rPr lang="en-US" sz="2000" b="1">
                <a:latin typeface="+mj-lt"/>
              </a:rPr>
              <a:t>09:10 AM </a:t>
            </a:r>
            <a:r>
              <a:rPr lang="en-US" sz="2000">
                <a:latin typeface="+mj-lt"/>
              </a:rPr>
              <a:t>I Overview of PDUFA Meeting Metrics</a:t>
            </a:r>
          </a:p>
          <a:p>
            <a:pPr marL="0" indent="0">
              <a:buNone/>
            </a:pPr>
            <a:r>
              <a:rPr lang="en-US" sz="2000" b="1">
                <a:latin typeface="+mj-lt"/>
              </a:rPr>
              <a:t>09:55 AM </a:t>
            </a:r>
            <a:r>
              <a:rPr lang="en-US" sz="2000">
                <a:latin typeface="+mj-lt"/>
              </a:rPr>
              <a:t>I Panel Discussion 1: General Purpose and Objectives of FDA-Sponsor Meetings</a:t>
            </a:r>
          </a:p>
          <a:p>
            <a:pPr marL="0" indent="0">
              <a:buNone/>
            </a:pPr>
            <a:r>
              <a:rPr lang="en-US" sz="2000" b="1">
                <a:solidFill>
                  <a:schemeClr val="accent1"/>
                </a:solidFill>
                <a:latin typeface="+mj-lt"/>
              </a:rPr>
              <a:t>10:20 AM I BREAK</a:t>
            </a:r>
          </a:p>
          <a:p>
            <a:pPr marL="0" indent="0">
              <a:buNone/>
            </a:pPr>
            <a:r>
              <a:rPr lang="en-US" sz="2000" b="1">
                <a:latin typeface="+mj-lt"/>
              </a:rPr>
              <a:t>10:40 AM </a:t>
            </a:r>
            <a:r>
              <a:rPr lang="en-US" sz="2000">
                <a:latin typeface="+mj-lt"/>
              </a:rPr>
              <a:t>I Panel Discussion 2: Meeting Requests and Background Packages</a:t>
            </a:r>
          </a:p>
          <a:p>
            <a:pPr marL="0" indent="0">
              <a:buNone/>
            </a:pPr>
            <a:r>
              <a:rPr lang="en-US" sz="2000" b="1">
                <a:latin typeface="+mj-lt"/>
              </a:rPr>
              <a:t>11:05 AM </a:t>
            </a:r>
            <a:r>
              <a:rPr lang="en-US" sz="2000">
                <a:latin typeface="+mj-lt"/>
              </a:rPr>
              <a:t>I Panel Discussion 3: Meeting Management for All Meeting Types</a:t>
            </a:r>
          </a:p>
          <a:p>
            <a:pPr marL="0" indent="0">
              <a:buNone/>
            </a:pPr>
            <a:r>
              <a:rPr lang="en-US" sz="2000" b="1">
                <a:latin typeface="+mj-lt"/>
              </a:rPr>
              <a:t>11:30 AM </a:t>
            </a:r>
            <a:r>
              <a:rPr lang="en-US" sz="2000">
                <a:latin typeface="+mj-lt"/>
              </a:rPr>
              <a:t>I Panel Discussion 4: Meeting Minutes and Follow-Up Opportunities</a:t>
            </a:r>
          </a:p>
          <a:p>
            <a:pPr marL="0" indent="0">
              <a:buNone/>
            </a:pPr>
            <a:r>
              <a:rPr lang="en-US" sz="2000" b="1">
                <a:solidFill>
                  <a:schemeClr val="accent1"/>
                </a:solidFill>
                <a:latin typeface="+mj-lt"/>
              </a:rPr>
              <a:t>11:55 PM I LUNCH BREAK</a:t>
            </a:r>
          </a:p>
          <a:p>
            <a:pPr marL="0" indent="0">
              <a:buNone/>
            </a:pPr>
            <a:r>
              <a:rPr lang="en-US" sz="2000" b="1">
                <a:latin typeface="+mj-lt"/>
              </a:rPr>
              <a:t>12:35 PM </a:t>
            </a:r>
            <a:r>
              <a:rPr lang="en-US" sz="2000">
                <a:latin typeface="+mj-lt"/>
              </a:rPr>
              <a:t>I Panel Discussion 5: In-Person and Virtual Face-to-Face Meetings</a:t>
            </a:r>
          </a:p>
          <a:p>
            <a:pPr marL="0" indent="0">
              <a:buNone/>
            </a:pPr>
            <a:r>
              <a:rPr lang="en-US" sz="2000" b="1">
                <a:latin typeface="+mj-lt"/>
              </a:rPr>
              <a:t>01:00 PM </a:t>
            </a:r>
            <a:r>
              <a:rPr lang="en-US" sz="2000">
                <a:latin typeface="+mj-lt"/>
              </a:rPr>
              <a:t>I Panel Discussion 6: INTERACT and Type D Meetings</a:t>
            </a:r>
          </a:p>
          <a:p>
            <a:pPr marL="0" indent="0">
              <a:buNone/>
            </a:pPr>
            <a:r>
              <a:rPr lang="en-US" sz="2000" b="1">
                <a:latin typeface="+mj-lt"/>
              </a:rPr>
              <a:t>01:25 PM </a:t>
            </a:r>
            <a:r>
              <a:rPr lang="en-US" sz="2000">
                <a:latin typeface="+mj-lt"/>
              </a:rPr>
              <a:t>I Summary and Concluding Remarks</a:t>
            </a:r>
          </a:p>
          <a:p>
            <a:pPr marL="0" indent="0">
              <a:buNone/>
            </a:pPr>
            <a:r>
              <a:rPr lang="en-US" sz="2000" b="1">
                <a:latin typeface="+mj-lt"/>
              </a:rPr>
              <a:t>01:30 PM </a:t>
            </a:r>
            <a:r>
              <a:rPr lang="en-US" sz="2000">
                <a:latin typeface="+mj-lt"/>
              </a:rPr>
              <a:t>I Open Public Comment</a:t>
            </a:r>
          </a:p>
        </p:txBody>
      </p:sp>
      <p:pic>
        <p:nvPicPr>
          <p:cNvPr id="5" name="Picture 4">
            <a:extLst>
              <a:ext uri="{FF2B5EF4-FFF2-40B4-BE49-F238E27FC236}">
                <a16:creationId xmlns:a16="http://schemas.microsoft.com/office/drawing/2014/main" id="{80ADB6AE-2BC6-6B14-23BB-0CAFFD1DD757}"/>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8" name="TextBox 7">
            <a:extLst>
              <a:ext uri="{FF2B5EF4-FFF2-40B4-BE49-F238E27FC236}">
                <a16:creationId xmlns:a16="http://schemas.microsoft.com/office/drawing/2014/main" id="{C37EFC25-76C8-422D-8A00-C24F0CD252B8}"/>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
        <p:nvSpPr>
          <p:cNvPr id="9" name="TextBox 8">
            <a:extLst>
              <a:ext uri="{FF2B5EF4-FFF2-40B4-BE49-F238E27FC236}">
                <a16:creationId xmlns:a16="http://schemas.microsoft.com/office/drawing/2014/main" id="{67314AB1-FFEF-D658-B124-8E5374F55A0B}"/>
              </a:ext>
            </a:extLst>
          </p:cNvPr>
          <p:cNvSpPr txBox="1"/>
          <p:nvPr/>
        </p:nvSpPr>
        <p:spPr>
          <a:xfrm>
            <a:off x="3763057"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OPENING REMARKS AND WELCOME</a:t>
            </a:r>
          </a:p>
        </p:txBody>
      </p:sp>
    </p:spTree>
    <p:extLst>
      <p:ext uri="{BB962C8B-B14F-4D97-AF65-F5344CB8AC3E}">
        <p14:creationId xmlns:p14="http://schemas.microsoft.com/office/powerpoint/2010/main" val="356039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B21B4-3444-4C25-8FD3-D24833F83C35}"/>
              </a:ext>
            </a:extLst>
          </p:cNvPr>
          <p:cNvSpPr/>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Content Placeholder 2">
            <a:extLst>
              <a:ext uri="{FF2B5EF4-FFF2-40B4-BE49-F238E27FC236}">
                <a16:creationId xmlns:a16="http://schemas.microsoft.com/office/drawing/2014/main" id="{D556D3E8-F1A0-41B9-ACD7-954AD1B61CEA}"/>
              </a:ext>
            </a:extLst>
          </p:cNvPr>
          <p:cNvSpPr txBox="1">
            <a:spLocks/>
          </p:cNvSpPr>
          <p:nvPr/>
        </p:nvSpPr>
        <p:spPr>
          <a:xfrm>
            <a:off x="609601" y="1425575"/>
            <a:ext cx="5819314" cy="4508694"/>
          </a:xfrm>
          <a:prstGeom prst="rect">
            <a:avLst/>
          </a:prstGeom>
          <a:noFill/>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300"/>
              </a:spcAft>
              <a:buNone/>
              <a:defRPr/>
            </a:pPr>
            <a:r>
              <a:rPr lang="en-US" altLang="en-US" sz="1600" b="1">
                <a:solidFill>
                  <a:schemeClr val="bg1"/>
                </a:solidFill>
              </a:rPr>
              <a:t>You can send us comments through the public docket. </a:t>
            </a:r>
          </a:p>
          <a:p>
            <a:pPr lvl="1">
              <a:spcBef>
                <a:spcPts val="300"/>
              </a:spcBef>
              <a:spcAft>
                <a:spcPts val="300"/>
              </a:spcAft>
              <a:defRPr/>
            </a:pPr>
            <a:r>
              <a:rPr lang="en-US" altLang="en-US" sz="1400">
                <a:solidFill>
                  <a:schemeClr val="bg1"/>
                </a:solidFill>
              </a:rPr>
              <a:t>The docket will be open until August 22, 2024</a:t>
            </a:r>
          </a:p>
          <a:p>
            <a:pPr lvl="1">
              <a:spcBef>
                <a:spcPts val="300"/>
              </a:spcBef>
              <a:spcAft>
                <a:spcPts val="300"/>
              </a:spcAft>
              <a:defRPr/>
            </a:pPr>
            <a:r>
              <a:rPr lang="en-US" altLang="en-US" sz="1400">
                <a:solidFill>
                  <a:schemeClr val="bg1"/>
                </a:solidFill>
              </a:rPr>
              <a:t>Comments will be incorporated into our summary report</a:t>
            </a:r>
          </a:p>
          <a:p>
            <a:pPr lvl="1">
              <a:spcBef>
                <a:spcPts val="300"/>
              </a:spcBef>
              <a:spcAft>
                <a:spcPts val="300"/>
              </a:spcAft>
              <a:defRPr/>
            </a:pPr>
            <a:r>
              <a:rPr lang="en-US" altLang="en-US" sz="1400">
                <a:solidFill>
                  <a:schemeClr val="bg1"/>
                </a:solidFill>
              </a:rPr>
              <a:t>Anyone is welcome to comment and you can submit as anonymous</a:t>
            </a:r>
          </a:p>
          <a:p>
            <a:pPr lvl="1">
              <a:spcBef>
                <a:spcPts val="300"/>
              </a:spcBef>
              <a:spcAft>
                <a:spcPts val="300"/>
              </a:spcAft>
              <a:defRPr/>
            </a:pPr>
            <a:r>
              <a:rPr lang="en-US" altLang="en-US" sz="1400">
                <a:solidFill>
                  <a:schemeClr val="bg1"/>
                </a:solidFill>
              </a:rPr>
              <a:t>You can visit </a:t>
            </a:r>
            <a:r>
              <a:rPr lang="en-US" sz="1400">
                <a:solidFill>
                  <a:schemeClr val="accent2"/>
                </a:solidFill>
                <a:hlinkClick r:id="rId3">
                  <a:extLst>
                    <a:ext uri="{A12FA001-AC4F-418D-AE19-62706E023703}">
                      <ahyp:hlinkClr xmlns:ahyp="http://schemas.microsoft.com/office/drawing/2018/hyperlinkcolor" val="tx"/>
                    </a:ext>
                  </a:extLst>
                </a:hlinkClick>
              </a:rPr>
              <a:t>https://www.regulations.gov/document/FDA-2024-N-2561-0001</a:t>
            </a:r>
            <a:r>
              <a:rPr lang="en-US" sz="1400">
                <a:solidFill>
                  <a:schemeClr val="accent2"/>
                </a:solidFill>
              </a:rPr>
              <a:t> </a:t>
            </a:r>
            <a:r>
              <a:rPr lang="en-US" sz="1400">
                <a:solidFill>
                  <a:schemeClr val="bg1"/>
                </a:solidFill>
              </a:rPr>
              <a:t>or search “Best Practices for Meeting Management; Public Workshop; Request for Comments” on</a:t>
            </a:r>
            <a:r>
              <a:rPr lang="en-US" sz="1400">
                <a:solidFill>
                  <a:schemeClr val="accent2"/>
                </a:solidFill>
              </a:rPr>
              <a:t> </a:t>
            </a:r>
            <a:r>
              <a:rPr lang="en-US" sz="1400">
                <a:solidFill>
                  <a:schemeClr val="accent2"/>
                </a:solidFill>
                <a:hlinkClick r:id="rId4">
                  <a:extLst>
                    <a:ext uri="{A12FA001-AC4F-418D-AE19-62706E023703}">
                      <ahyp:hlinkClr xmlns:ahyp="http://schemas.microsoft.com/office/drawing/2018/hyperlinkcolor" val="tx"/>
                    </a:ext>
                  </a:extLst>
                </a:hlinkClick>
              </a:rPr>
              <a:t>www.regulations.gov</a:t>
            </a:r>
            <a:r>
              <a:rPr lang="en-US" sz="1400">
                <a:solidFill>
                  <a:schemeClr val="accent2"/>
                </a:solidFill>
              </a:rPr>
              <a:t>.</a:t>
            </a:r>
          </a:p>
        </p:txBody>
      </p:sp>
      <p:sp>
        <p:nvSpPr>
          <p:cNvPr id="7" name="Explosion 1 4">
            <a:extLst>
              <a:ext uri="{FF2B5EF4-FFF2-40B4-BE49-F238E27FC236}">
                <a16:creationId xmlns:a16="http://schemas.microsoft.com/office/drawing/2014/main" id="{A0F45EC8-3B09-4230-80C2-B9782FCC5895}"/>
              </a:ext>
            </a:extLst>
          </p:cNvPr>
          <p:cNvSpPr>
            <a:spLocks noChangeArrowheads="1"/>
          </p:cNvSpPr>
          <p:nvPr/>
        </p:nvSpPr>
        <p:spPr bwMode="auto">
          <a:xfrm>
            <a:off x="12420600" y="4724401"/>
            <a:ext cx="762000" cy="436563"/>
          </a:xfrm>
          <a:prstGeom prst="irregularSeal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pPr>
            <a:endParaRPr lang="en-US" altLang="en-US" sz="1800">
              <a:solidFill>
                <a:srgbClr val="000000"/>
              </a:solidFill>
              <a:latin typeface="Cambria" panose="02040503050406030204" pitchFamily="18" charset="0"/>
            </a:endParaRPr>
          </a:p>
        </p:txBody>
      </p:sp>
      <p:cxnSp>
        <p:nvCxnSpPr>
          <p:cNvPr id="8" name="Straight Arrow Connector 5">
            <a:extLst>
              <a:ext uri="{FF2B5EF4-FFF2-40B4-BE49-F238E27FC236}">
                <a16:creationId xmlns:a16="http://schemas.microsoft.com/office/drawing/2014/main" id="{D89C7CD2-3C42-4A20-8686-5B95F590560A}"/>
              </a:ext>
            </a:extLst>
          </p:cNvPr>
          <p:cNvCxnSpPr>
            <a:cxnSpLocks noChangeShapeType="1"/>
          </p:cNvCxnSpPr>
          <p:nvPr/>
        </p:nvCxnSpPr>
        <p:spPr bwMode="auto">
          <a:xfrm flipV="1">
            <a:off x="5943600" y="5420833"/>
            <a:ext cx="4648200" cy="6096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9" name="Straight Arrow Connector 8">
            <a:extLst>
              <a:ext uri="{FF2B5EF4-FFF2-40B4-BE49-F238E27FC236}">
                <a16:creationId xmlns:a16="http://schemas.microsoft.com/office/drawing/2014/main" id="{C961AF07-1A69-4B3B-9360-7C1327799A75}"/>
              </a:ext>
            </a:extLst>
          </p:cNvPr>
          <p:cNvCxnSpPr>
            <a:cxnSpLocks noChangeShapeType="1"/>
          </p:cNvCxnSpPr>
          <p:nvPr/>
        </p:nvCxnSpPr>
        <p:spPr bwMode="auto">
          <a:xfrm flipH="1" flipV="1">
            <a:off x="10287000" y="5019197"/>
            <a:ext cx="152400" cy="55403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5" name="Title 1">
            <a:extLst>
              <a:ext uri="{FF2B5EF4-FFF2-40B4-BE49-F238E27FC236}">
                <a16:creationId xmlns:a16="http://schemas.microsoft.com/office/drawing/2014/main" id="{1E979698-C740-4118-97D4-13E4CADAB5CE}"/>
              </a:ext>
            </a:extLst>
          </p:cNvPr>
          <p:cNvSpPr txBox="1">
            <a:spLocks/>
          </p:cNvSpPr>
          <p:nvPr/>
        </p:nvSpPr>
        <p:spPr>
          <a:xfrm>
            <a:off x="2397273" y="813560"/>
            <a:ext cx="7590244" cy="925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a:solidFill>
                  <a:schemeClr val="bg1"/>
                </a:solidFill>
              </a:rPr>
              <a:t>Send Us Comments!</a:t>
            </a:r>
          </a:p>
        </p:txBody>
      </p:sp>
      <p:pic>
        <p:nvPicPr>
          <p:cNvPr id="3" name="Picture 2" descr="Graphical user interface, text, application&#10;&#10;Description automatically generated">
            <a:extLst>
              <a:ext uri="{FF2B5EF4-FFF2-40B4-BE49-F238E27FC236}">
                <a16:creationId xmlns:a16="http://schemas.microsoft.com/office/drawing/2014/main" id="{9315DDCD-0FA8-6F8F-8B12-BEBD6AFE2120}"/>
              </a:ext>
            </a:extLst>
          </p:cNvPr>
          <p:cNvPicPr>
            <a:picLocks noChangeAspect="1"/>
          </p:cNvPicPr>
          <p:nvPr/>
        </p:nvPicPr>
        <p:blipFill rotWithShape="1">
          <a:blip r:embed="rId5">
            <a:extLst>
              <a:ext uri="{28A0092B-C50C-407E-A947-70E740481C1C}">
                <a14:useLocalDpi xmlns:a14="http://schemas.microsoft.com/office/drawing/2010/main" val="0"/>
              </a:ext>
            </a:extLst>
          </a:blip>
          <a:srcRect b="8198"/>
          <a:stretch/>
        </p:blipFill>
        <p:spPr>
          <a:xfrm>
            <a:off x="6978473" y="2187508"/>
            <a:ext cx="4796025" cy="3032044"/>
          </a:xfrm>
          <a:prstGeom prst="rect">
            <a:avLst/>
          </a:prstGeom>
        </p:spPr>
      </p:pic>
      <p:sp>
        <p:nvSpPr>
          <p:cNvPr id="16" name="Oval 15">
            <a:extLst>
              <a:ext uri="{FF2B5EF4-FFF2-40B4-BE49-F238E27FC236}">
                <a16:creationId xmlns:a16="http://schemas.microsoft.com/office/drawing/2014/main" id="{206F9E6A-6821-4BB0-9518-E509F5597FAA}"/>
              </a:ext>
            </a:extLst>
          </p:cNvPr>
          <p:cNvSpPr/>
          <p:nvPr/>
        </p:nvSpPr>
        <p:spPr>
          <a:xfrm>
            <a:off x="6569283" y="3121145"/>
            <a:ext cx="1456660" cy="435311"/>
          </a:xfrm>
          <a:prstGeom prst="ellipse">
            <a:avLst/>
          </a:prstGeom>
          <a:noFill/>
          <a:ln w="762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FDA_B&amp;W_Primary_logo.jpg">
            <a:extLst>
              <a:ext uri="{FF2B5EF4-FFF2-40B4-BE49-F238E27FC236}">
                <a16:creationId xmlns:a16="http://schemas.microsoft.com/office/drawing/2014/main" id="{750B53F8-D5AB-D234-A1D3-0876B2CB76B6}"/>
              </a:ext>
            </a:extLst>
          </p:cNvPr>
          <p:cNvPicPr>
            <a:picLocks noChangeAspect="1"/>
          </p:cNvPicPr>
          <p:nvPr/>
        </p:nvPicPr>
        <p:blipFill rotWithShape="1">
          <a:blip r:embed="rId6">
            <a:clrChange>
              <a:clrFrom>
                <a:srgbClr val="FEFEFE"/>
              </a:clrFrom>
              <a:clrTo>
                <a:srgbClr val="FEFEFE">
                  <a:alpha val="0"/>
                </a:srgbClr>
              </a:clrTo>
            </a:clrChange>
            <a:biLevel thresh="25000"/>
            <a:extLst>
              <a:ext uri="{28A0092B-C50C-407E-A947-70E740481C1C}">
                <a14:useLocalDpi xmlns:a14="http://schemas.microsoft.com/office/drawing/2010/main" val="0"/>
              </a:ext>
            </a:extLst>
          </a:blip>
          <a:srcRect r="82419"/>
          <a:stretch/>
        </p:blipFill>
        <p:spPr>
          <a:xfrm>
            <a:off x="10933101" y="365125"/>
            <a:ext cx="841397" cy="997242"/>
          </a:xfrm>
          <a:prstGeom prst="rect">
            <a:avLst/>
          </a:prstGeom>
        </p:spPr>
      </p:pic>
      <p:sp>
        <p:nvSpPr>
          <p:cNvPr id="2" name="TextBox 1">
            <a:extLst>
              <a:ext uri="{FF2B5EF4-FFF2-40B4-BE49-F238E27FC236}">
                <a16:creationId xmlns:a16="http://schemas.microsoft.com/office/drawing/2014/main" id="{3E0B691D-F372-619D-6F8B-E69300D3F717}"/>
              </a:ext>
            </a:extLst>
          </p:cNvPr>
          <p:cNvSpPr txBox="1"/>
          <p:nvPr/>
        </p:nvSpPr>
        <p:spPr>
          <a:xfrm>
            <a:off x="2869607" y="6490584"/>
            <a:ext cx="6452783" cy="276999"/>
          </a:xfrm>
          <a:prstGeom prst="rect">
            <a:avLst/>
          </a:prstGeom>
          <a:noFill/>
        </p:spPr>
        <p:txBody>
          <a:bodyPr wrap="square" rtlCol="0">
            <a:spAutoFit/>
          </a:bodyPr>
          <a:lstStyle/>
          <a:p>
            <a:r>
              <a:rPr lang="en-US" sz="1200">
                <a:solidFill>
                  <a:schemeClr val="bg2"/>
                </a:solidFill>
                <a:latin typeface="+mj-lt"/>
              </a:rPr>
              <a:t>U.S. Food and Drug Administration | Public Meeting for Meeting Management Best Practices</a:t>
            </a:r>
          </a:p>
        </p:txBody>
      </p:sp>
      <p:sp>
        <p:nvSpPr>
          <p:cNvPr id="11" name="TextBox 10">
            <a:extLst>
              <a:ext uri="{FF2B5EF4-FFF2-40B4-BE49-F238E27FC236}">
                <a16:creationId xmlns:a16="http://schemas.microsoft.com/office/drawing/2014/main" id="{681CFBE3-2A25-BF36-039F-8AF2E751863C}"/>
              </a:ext>
            </a:extLst>
          </p:cNvPr>
          <p:cNvSpPr txBox="1"/>
          <p:nvPr/>
        </p:nvSpPr>
        <p:spPr>
          <a:xfrm>
            <a:off x="3763057" y="88126"/>
            <a:ext cx="4665884" cy="276999"/>
          </a:xfrm>
          <a:prstGeom prst="rect">
            <a:avLst/>
          </a:prstGeom>
          <a:noFill/>
        </p:spPr>
        <p:txBody>
          <a:bodyPr wrap="square" rtlCol="0">
            <a:spAutoFit/>
          </a:bodyPr>
          <a:lstStyle/>
          <a:p>
            <a:pPr algn="ctr"/>
            <a:r>
              <a:rPr lang="en-US" sz="1200">
                <a:solidFill>
                  <a:schemeClr val="bg2"/>
                </a:solidFill>
                <a:latin typeface="+mj-lt"/>
              </a:rPr>
              <a:t>OPENING REMARKS AND WELCOME</a:t>
            </a:r>
          </a:p>
        </p:txBody>
      </p:sp>
    </p:spTree>
    <p:extLst>
      <p:ext uri="{BB962C8B-B14F-4D97-AF65-F5344CB8AC3E}">
        <p14:creationId xmlns:p14="http://schemas.microsoft.com/office/powerpoint/2010/main" val="2156882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20CE-17C7-46B3-9020-0659342DF40F}"/>
              </a:ext>
            </a:extLst>
          </p:cNvPr>
          <p:cNvSpPr>
            <a:spLocks noGrp="1"/>
          </p:cNvSpPr>
          <p:nvPr>
            <p:ph type="title"/>
          </p:nvPr>
        </p:nvSpPr>
        <p:spPr>
          <a:xfrm>
            <a:off x="1841448" y="2834611"/>
            <a:ext cx="8509103" cy="926020"/>
          </a:xfrm>
        </p:spPr>
        <p:txBody>
          <a:bodyPr/>
          <a:lstStyle/>
          <a:p>
            <a:pPr algn="ctr"/>
            <a:r>
              <a:rPr lang="en-US" b="1"/>
              <a:t>Valerie Overton</a:t>
            </a:r>
          </a:p>
        </p:txBody>
      </p:sp>
      <p:sp>
        <p:nvSpPr>
          <p:cNvPr id="3" name="Content Placeholder 2">
            <a:extLst>
              <a:ext uri="{FF2B5EF4-FFF2-40B4-BE49-F238E27FC236}">
                <a16:creationId xmlns:a16="http://schemas.microsoft.com/office/drawing/2014/main" id="{7308A3E2-F170-49FF-8998-77909BEDB5AF}"/>
              </a:ext>
            </a:extLst>
          </p:cNvPr>
          <p:cNvSpPr>
            <a:spLocks noGrp="1"/>
          </p:cNvSpPr>
          <p:nvPr>
            <p:ph idx="1"/>
          </p:nvPr>
        </p:nvSpPr>
        <p:spPr>
          <a:xfrm>
            <a:off x="1841448" y="3760631"/>
            <a:ext cx="8509103" cy="1269134"/>
          </a:xfrm>
        </p:spPr>
        <p:txBody>
          <a:bodyPr>
            <a:normAutofit/>
          </a:bodyPr>
          <a:lstStyle/>
          <a:p>
            <a:pPr marL="0" indent="0" algn="ctr">
              <a:buNone/>
            </a:pPr>
            <a:r>
              <a:rPr lang="en-US" sz="2000" b="1"/>
              <a:t>Vice President, Eastern Research Group</a:t>
            </a:r>
            <a:endParaRPr lang="en-US" sz="2000" b="1">
              <a:solidFill>
                <a:schemeClr val="accent5"/>
              </a:solidFill>
            </a:endParaRPr>
          </a:p>
        </p:txBody>
      </p:sp>
      <p:sp>
        <p:nvSpPr>
          <p:cNvPr id="11" name="TextBox 10">
            <a:extLst>
              <a:ext uri="{FF2B5EF4-FFF2-40B4-BE49-F238E27FC236}">
                <a16:creationId xmlns:a16="http://schemas.microsoft.com/office/drawing/2014/main" id="{D7714E56-FE39-22ED-3F03-CDB02EEA940C}"/>
              </a:ext>
            </a:extLst>
          </p:cNvPr>
          <p:cNvSpPr txBox="1"/>
          <p:nvPr/>
        </p:nvSpPr>
        <p:spPr>
          <a:xfrm>
            <a:off x="3047998" y="602061"/>
            <a:ext cx="6096000" cy="769441"/>
          </a:xfrm>
          <a:prstGeom prst="rect">
            <a:avLst/>
          </a:prstGeom>
          <a:noFill/>
        </p:spPr>
        <p:txBody>
          <a:bodyPr wrap="square">
            <a:spAutoFit/>
          </a:bodyPr>
          <a:lstStyle/>
          <a:p>
            <a:pPr algn="ctr"/>
            <a:r>
              <a:rPr lang="en-US" sz="4400" b="1">
                <a:solidFill>
                  <a:schemeClr val="accent1"/>
                </a:solidFill>
                <a:latin typeface="+mj-lt"/>
              </a:rPr>
              <a:t>Meeting Moderator</a:t>
            </a:r>
            <a:endParaRPr lang="en-US" sz="4400">
              <a:latin typeface="+mj-lt"/>
            </a:endParaRPr>
          </a:p>
        </p:txBody>
      </p:sp>
      <p:pic>
        <p:nvPicPr>
          <p:cNvPr id="4" name="Picture 3">
            <a:extLst>
              <a:ext uri="{FF2B5EF4-FFF2-40B4-BE49-F238E27FC236}">
                <a16:creationId xmlns:a16="http://schemas.microsoft.com/office/drawing/2014/main" id="{1BD9159C-2C53-C8E2-9713-3C5177B00736}"/>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59670299-A50C-21CC-F983-CF4768E571EC}"/>
              </a:ext>
            </a:extLst>
          </p:cNvPr>
          <p:cNvSpPr txBox="1"/>
          <p:nvPr/>
        </p:nvSpPr>
        <p:spPr>
          <a:xfrm>
            <a:off x="3763056"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INTRODUCTIONS</a:t>
            </a:r>
          </a:p>
        </p:txBody>
      </p:sp>
      <p:sp>
        <p:nvSpPr>
          <p:cNvPr id="8" name="TextBox 7">
            <a:extLst>
              <a:ext uri="{FF2B5EF4-FFF2-40B4-BE49-F238E27FC236}">
                <a16:creationId xmlns:a16="http://schemas.microsoft.com/office/drawing/2014/main" id="{9E5661B0-9536-9950-6318-62FFBEDC6848}"/>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25530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A106CBA-F8E5-00E6-D78E-9A58A2D88C12}"/>
              </a:ext>
            </a:extLst>
          </p:cNvPr>
          <p:cNvSpPr txBox="1"/>
          <p:nvPr/>
        </p:nvSpPr>
        <p:spPr>
          <a:xfrm>
            <a:off x="3047997" y="602061"/>
            <a:ext cx="6096000" cy="769441"/>
          </a:xfrm>
          <a:prstGeom prst="rect">
            <a:avLst/>
          </a:prstGeom>
          <a:noFill/>
        </p:spPr>
        <p:txBody>
          <a:bodyPr wrap="square">
            <a:spAutoFit/>
          </a:bodyPr>
          <a:lstStyle/>
          <a:p>
            <a:pPr algn="ctr"/>
            <a:r>
              <a:rPr lang="en-US" sz="4400" b="1">
                <a:solidFill>
                  <a:schemeClr val="accent1"/>
                </a:solidFill>
                <a:latin typeface="+mj-lt"/>
              </a:rPr>
              <a:t>FDA Panelists</a:t>
            </a:r>
            <a:endParaRPr lang="en-US" sz="4400">
              <a:latin typeface="+mj-lt"/>
            </a:endParaRPr>
          </a:p>
        </p:txBody>
      </p:sp>
      <p:pic>
        <p:nvPicPr>
          <p:cNvPr id="3" name="Picture 2">
            <a:extLst>
              <a:ext uri="{FF2B5EF4-FFF2-40B4-BE49-F238E27FC236}">
                <a16:creationId xmlns:a16="http://schemas.microsoft.com/office/drawing/2014/main" id="{29FFCA32-7627-34C2-4F1D-B25C74A82EC9}"/>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4ACBFCEE-0BBC-E29B-955B-E72E07D75A38}"/>
              </a:ext>
            </a:extLst>
          </p:cNvPr>
          <p:cNvSpPr txBox="1"/>
          <p:nvPr/>
        </p:nvSpPr>
        <p:spPr>
          <a:xfrm>
            <a:off x="1407314" y="1550630"/>
            <a:ext cx="9377366" cy="4862870"/>
          </a:xfrm>
          <a:prstGeom prst="rect">
            <a:avLst/>
          </a:prstGeom>
          <a:noFill/>
        </p:spPr>
        <p:txBody>
          <a:bodyPr wrap="square" anchor="ctr">
            <a:spAutoFit/>
          </a:bodyPr>
          <a:lstStyle/>
          <a:p>
            <a:pPr algn="ctr"/>
            <a:r>
              <a:rPr lang="en-US" sz="2000" b="1"/>
              <a:t>JENNIFER L. MERCIER</a:t>
            </a:r>
            <a:br>
              <a:rPr lang="en-US" sz="3200" b="1"/>
            </a:br>
            <a:r>
              <a:rPr lang="en-US" sz="1400" b="1"/>
              <a:t>Office Director, ORO, Office of New Drugs</a:t>
            </a:r>
            <a:br>
              <a:rPr lang="en-US" sz="1400" b="1">
                <a:solidFill>
                  <a:schemeClr val="bg1">
                    <a:lumMod val="65000"/>
                  </a:schemeClr>
                </a:solidFill>
              </a:rPr>
            </a:br>
            <a:r>
              <a:rPr lang="en-US" sz="1400">
                <a:solidFill>
                  <a:schemeClr val="bg1">
                    <a:lumMod val="65000"/>
                  </a:schemeClr>
                </a:solidFill>
              </a:rPr>
              <a:t>Center for Drug Evaluation and Research</a:t>
            </a:r>
            <a:br>
              <a:rPr lang="en-US" sz="1600">
                <a:solidFill>
                  <a:schemeClr val="accent5"/>
                </a:solidFill>
              </a:rPr>
            </a:br>
            <a:br>
              <a:rPr lang="en-US" sz="1600" b="1"/>
            </a:br>
            <a:r>
              <a:rPr lang="en-US" sz="2000" b="1"/>
              <a:t>BANU KARIMI-SHAH</a:t>
            </a:r>
            <a:br>
              <a:rPr lang="en-US" sz="1600" b="1"/>
            </a:br>
            <a:r>
              <a:rPr lang="en-US" sz="1400" b="1"/>
              <a:t>Deputy Division Director, DPACC, OII, Office of New Drugs </a:t>
            </a:r>
          </a:p>
          <a:p>
            <a:pPr algn="ctr"/>
            <a:r>
              <a:rPr lang="en-US" sz="1400">
                <a:solidFill>
                  <a:schemeClr val="bg1">
                    <a:lumMod val="65000"/>
                  </a:schemeClr>
                </a:solidFill>
              </a:rPr>
              <a:t>Center for Drug Evaluation and Research</a:t>
            </a:r>
            <a:br>
              <a:rPr lang="en-US" sz="1600" b="1"/>
            </a:br>
            <a:br>
              <a:rPr lang="en-US" sz="1400">
                <a:solidFill>
                  <a:schemeClr val="bg1">
                    <a:lumMod val="65000"/>
                  </a:schemeClr>
                </a:solidFill>
              </a:rPr>
            </a:br>
            <a:r>
              <a:rPr lang="en-US" sz="2000" b="1"/>
              <a:t>PAMELA K. LUCARELLI</a:t>
            </a:r>
            <a:br>
              <a:rPr lang="en-US" sz="1600" b="1"/>
            </a:br>
            <a:r>
              <a:rPr lang="en-US" sz="1400" b="1"/>
              <a:t>Division Director, DRORDPURM, ORO, Office of New Drugs</a:t>
            </a:r>
          </a:p>
          <a:p>
            <a:pPr algn="ctr"/>
            <a:r>
              <a:rPr lang="en-US" sz="1400">
                <a:solidFill>
                  <a:schemeClr val="bg1">
                    <a:lumMod val="65000"/>
                  </a:schemeClr>
                </a:solidFill>
              </a:rPr>
              <a:t>Center for Drug Evaluation and Research</a:t>
            </a:r>
          </a:p>
          <a:p>
            <a:pPr algn="ctr"/>
            <a:br>
              <a:rPr lang="en-US" sz="1400">
                <a:solidFill>
                  <a:schemeClr val="bg1">
                    <a:lumMod val="65000"/>
                  </a:schemeClr>
                </a:solidFill>
              </a:rPr>
            </a:br>
            <a:r>
              <a:rPr lang="en-US" sz="2000" b="1"/>
              <a:t>SONDAY KELLY</a:t>
            </a:r>
            <a:br>
              <a:rPr lang="en-US" sz="1400" b="1"/>
            </a:br>
            <a:r>
              <a:rPr lang="en-US" sz="1400" b="1"/>
              <a:t>Division Director, DROP, Office of Regulatory Operations</a:t>
            </a:r>
          </a:p>
          <a:p>
            <a:pPr algn="ctr"/>
            <a:r>
              <a:rPr lang="en-US" sz="1400">
                <a:solidFill>
                  <a:schemeClr val="bg1">
                    <a:lumMod val="65000"/>
                  </a:schemeClr>
                </a:solidFill>
              </a:rPr>
              <a:t>Center for Biologics Evaluation and Research</a:t>
            </a:r>
            <a:br>
              <a:rPr lang="en-US" sz="1400">
                <a:solidFill>
                  <a:schemeClr val="bg1">
                    <a:lumMod val="65000"/>
                  </a:schemeClr>
                </a:solidFill>
              </a:rPr>
            </a:br>
            <a:br>
              <a:rPr lang="en-US" sz="1400" b="1"/>
            </a:br>
            <a:r>
              <a:rPr lang="en-US" sz="2000" b="1"/>
              <a:t>RAMANI SISTA</a:t>
            </a:r>
            <a:br>
              <a:rPr lang="en-US" sz="1400" b="1"/>
            </a:br>
            <a:r>
              <a:rPr lang="en-US" sz="1400" b="1"/>
              <a:t>Office Director, ORMRR, Office of Therapeutic Products</a:t>
            </a:r>
          </a:p>
          <a:p>
            <a:pPr algn="ctr"/>
            <a:r>
              <a:rPr lang="en-US" sz="1400">
                <a:solidFill>
                  <a:schemeClr val="bg1">
                    <a:lumMod val="65000"/>
                  </a:schemeClr>
                </a:solidFill>
              </a:rPr>
              <a:t>Center for Biologics Evaluation and Research</a:t>
            </a:r>
            <a:br>
              <a:rPr lang="en-US" sz="1400" b="1"/>
            </a:br>
            <a:endParaRPr lang="en-US" sz="1400">
              <a:solidFill>
                <a:schemeClr val="bg1">
                  <a:lumMod val="65000"/>
                </a:schemeClr>
              </a:solidFill>
            </a:endParaRPr>
          </a:p>
        </p:txBody>
      </p:sp>
      <p:sp>
        <p:nvSpPr>
          <p:cNvPr id="6" name="TextBox 5">
            <a:extLst>
              <a:ext uri="{FF2B5EF4-FFF2-40B4-BE49-F238E27FC236}">
                <a16:creationId xmlns:a16="http://schemas.microsoft.com/office/drawing/2014/main" id="{4E566DDA-88F9-92A6-2DFA-D2E026C720F9}"/>
              </a:ext>
            </a:extLst>
          </p:cNvPr>
          <p:cNvSpPr txBox="1"/>
          <p:nvPr/>
        </p:nvSpPr>
        <p:spPr>
          <a:xfrm>
            <a:off x="3763056" y="84379"/>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INTRODUCTIONS</a:t>
            </a:r>
          </a:p>
        </p:txBody>
      </p:sp>
      <p:sp>
        <p:nvSpPr>
          <p:cNvPr id="4" name="TextBox 3">
            <a:extLst>
              <a:ext uri="{FF2B5EF4-FFF2-40B4-BE49-F238E27FC236}">
                <a16:creationId xmlns:a16="http://schemas.microsoft.com/office/drawing/2014/main" id="{0E68904E-8CF4-7D4F-D5BD-CA65064A4E81}"/>
              </a:ext>
            </a:extLst>
          </p:cNvPr>
          <p:cNvSpPr txBox="1"/>
          <p:nvPr/>
        </p:nvSpPr>
        <p:spPr>
          <a:xfrm>
            <a:off x="2869606" y="6496622"/>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291788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7B7922-4FB9-C10C-1ADA-350062BDF776}"/>
              </a:ext>
            </a:extLst>
          </p:cNvPr>
          <p:cNvPicPr>
            <a:picLocks noChangeAspect="1"/>
          </p:cNvPicPr>
          <p:nvPr/>
        </p:nvPicPr>
        <p:blipFill>
          <a:blip r:embed="rId3"/>
          <a:stretch>
            <a:fillRect/>
          </a:stretch>
        </p:blipFill>
        <p:spPr>
          <a:xfrm>
            <a:off x="10933101" y="365125"/>
            <a:ext cx="841397" cy="1006377"/>
          </a:xfrm>
          <a:prstGeom prst="rect">
            <a:avLst/>
          </a:prstGeom>
        </p:spPr>
      </p:pic>
      <p:sp>
        <p:nvSpPr>
          <p:cNvPr id="5" name="TextBox 4">
            <a:extLst>
              <a:ext uri="{FF2B5EF4-FFF2-40B4-BE49-F238E27FC236}">
                <a16:creationId xmlns:a16="http://schemas.microsoft.com/office/drawing/2014/main" id="{B27034F0-0C1A-A06F-C862-0AC04D59323F}"/>
              </a:ext>
            </a:extLst>
          </p:cNvPr>
          <p:cNvSpPr txBox="1"/>
          <p:nvPr/>
        </p:nvSpPr>
        <p:spPr>
          <a:xfrm>
            <a:off x="3047998" y="2022474"/>
            <a:ext cx="6096000" cy="3908762"/>
          </a:xfrm>
          <a:prstGeom prst="rect">
            <a:avLst/>
          </a:prstGeom>
          <a:noFill/>
        </p:spPr>
        <p:txBody>
          <a:bodyPr wrap="square">
            <a:spAutoFit/>
          </a:bodyPr>
          <a:lstStyle/>
          <a:p>
            <a:pPr algn="ctr"/>
            <a:r>
              <a:rPr lang="en-US" sz="2000" b="1">
                <a:latin typeface="+mn-lt"/>
                <a:cs typeface="Arial" panose="020B0604020202020204" pitchFamily="34" charset="0"/>
              </a:rPr>
              <a:t>ALEX MAY</a:t>
            </a:r>
            <a:br>
              <a:rPr lang="en-US" sz="4800" b="1">
                <a:latin typeface="+mn-lt"/>
                <a:cs typeface="Arial" panose="020B0604020202020204" pitchFamily="34" charset="0"/>
              </a:rPr>
            </a:br>
            <a:r>
              <a:rPr lang="en-US" sz="1400" b="1">
                <a:cs typeface="Arial" panose="020B0604020202020204" pitchFamily="34" charset="0"/>
              </a:rPr>
              <a:t>North America Lead – Regulatory Science, Policy &amp; Intelligence</a:t>
            </a:r>
            <a:br>
              <a:rPr lang="en-US" sz="1400" b="1">
                <a:cs typeface="Arial" panose="020B0604020202020204" pitchFamily="34" charset="0"/>
              </a:rPr>
            </a:br>
            <a:r>
              <a:rPr lang="en-US" sz="1400" i="1">
                <a:solidFill>
                  <a:schemeClr val="bg1">
                    <a:lumMod val="65000"/>
                  </a:schemeClr>
                </a:solidFill>
                <a:cs typeface="Arial" panose="020B0604020202020204" pitchFamily="34" charset="0"/>
              </a:rPr>
              <a:t>CSL Behring</a:t>
            </a:r>
            <a:br>
              <a:rPr lang="en-US" sz="1400" i="1">
                <a:solidFill>
                  <a:schemeClr val="accent5"/>
                </a:solidFill>
                <a:cs typeface="Arial" panose="020B0604020202020204" pitchFamily="34" charset="0"/>
              </a:rPr>
            </a:br>
            <a:br>
              <a:rPr lang="en-US" sz="1400" i="1">
                <a:solidFill>
                  <a:schemeClr val="accent5"/>
                </a:solidFill>
                <a:cs typeface="Arial" panose="020B0604020202020204" pitchFamily="34" charset="0"/>
              </a:rPr>
            </a:br>
            <a:r>
              <a:rPr lang="en-US" sz="2000" b="1">
                <a:latin typeface="+mn-lt"/>
                <a:cs typeface="Arial" panose="020B0604020202020204" pitchFamily="34" charset="0"/>
              </a:rPr>
              <a:t>BRAD JORDAN</a:t>
            </a:r>
            <a:br>
              <a:rPr lang="en-US" sz="2800" b="1">
                <a:latin typeface="+mn-lt"/>
                <a:cs typeface="Arial" panose="020B0604020202020204" pitchFamily="34" charset="0"/>
              </a:rPr>
            </a:br>
            <a:r>
              <a:rPr lang="en-US" sz="1400" b="1">
                <a:cs typeface="Arial" panose="020B0604020202020204" pitchFamily="34" charset="0"/>
              </a:rPr>
              <a:t>Associate Vice President, Regulatory Policy and Strategy</a:t>
            </a:r>
            <a:br>
              <a:rPr lang="en-US" sz="1400" b="1">
                <a:cs typeface="Arial" panose="020B0604020202020204" pitchFamily="34" charset="0"/>
              </a:rPr>
            </a:br>
            <a:r>
              <a:rPr lang="en-US" sz="1400" i="1">
                <a:solidFill>
                  <a:schemeClr val="bg1">
                    <a:lumMod val="65000"/>
                  </a:schemeClr>
                </a:solidFill>
                <a:cs typeface="Arial" panose="020B0604020202020204" pitchFamily="34" charset="0"/>
              </a:rPr>
              <a:t>Eli Lily and Company</a:t>
            </a:r>
          </a:p>
          <a:p>
            <a:pPr algn="ctr"/>
            <a:br>
              <a:rPr lang="en-US" sz="1400" b="1">
                <a:latin typeface="+mn-lt"/>
                <a:cs typeface="Arial" panose="020B0604020202020204" pitchFamily="34" charset="0"/>
              </a:rPr>
            </a:br>
            <a:r>
              <a:rPr lang="en-US" sz="2000" b="1">
                <a:latin typeface="+mn-lt"/>
                <a:cs typeface="Arial" panose="020B0604020202020204" pitchFamily="34" charset="0"/>
              </a:rPr>
              <a:t>ALISON MALONEY</a:t>
            </a:r>
            <a:br>
              <a:rPr lang="en-US" sz="2800" b="1">
                <a:latin typeface="+mn-lt"/>
                <a:cs typeface="Arial" panose="020B0604020202020204" pitchFamily="34" charset="0"/>
              </a:rPr>
            </a:br>
            <a:r>
              <a:rPr lang="en-US" sz="1400" b="1">
                <a:cs typeface="Arial" panose="020B0604020202020204" pitchFamily="34" charset="0"/>
              </a:rPr>
              <a:t>Head &amp; VP Regulatory Affairs North America</a:t>
            </a:r>
            <a:br>
              <a:rPr lang="en-US" sz="1400" b="1">
                <a:latin typeface="+mn-lt"/>
                <a:cs typeface="Arial" panose="020B0604020202020204" pitchFamily="34" charset="0"/>
              </a:rPr>
            </a:br>
            <a:r>
              <a:rPr lang="en-US" sz="1400" i="1">
                <a:solidFill>
                  <a:schemeClr val="bg1">
                    <a:lumMod val="65000"/>
                  </a:schemeClr>
                </a:solidFill>
                <a:cs typeface="Arial" panose="020B0604020202020204" pitchFamily="34" charset="0"/>
              </a:rPr>
              <a:t>Bayer</a:t>
            </a:r>
          </a:p>
          <a:p>
            <a:pPr algn="ctr"/>
            <a:endParaRPr lang="en-US" sz="1400" i="1">
              <a:solidFill>
                <a:schemeClr val="accent5"/>
              </a:solidFill>
              <a:latin typeface="+mn-lt"/>
              <a:cs typeface="Arial" panose="020B0604020202020204" pitchFamily="34" charset="0"/>
            </a:endParaRPr>
          </a:p>
          <a:p>
            <a:pPr algn="ctr"/>
            <a:r>
              <a:rPr lang="en-US" sz="2000" b="1">
                <a:latin typeface="+mn-lt"/>
                <a:cs typeface="Arial" panose="020B0604020202020204" pitchFamily="34" charset="0"/>
              </a:rPr>
              <a:t>LIZA O’DOWD</a:t>
            </a:r>
            <a:br>
              <a:rPr lang="en-US" sz="2400" b="1">
                <a:latin typeface="+mn-lt"/>
                <a:cs typeface="Arial" panose="020B0604020202020204" pitchFamily="34" charset="0"/>
              </a:rPr>
            </a:br>
            <a:r>
              <a:rPr lang="en-US" sz="1400" b="1">
                <a:cs typeface="Arial" panose="020B0604020202020204" pitchFamily="34" charset="0"/>
              </a:rPr>
              <a:t>Global Regulatory Affairs, Immunology, Global Policy &amp; Regulatory Intelligence, and North American Liaison, Janssen Inc.</a:t>
            </a:r>
          </a:p>
          <a:p>
            <a:pPr algn="ctr"/>
            <a:r>
              <a:rPr lang="en-US" sz="1400" i="1">
                <a:solidFill>
                  <a:schemeClr val="bg1">
                    <a:lumMod val="65000"/>
                  </a:schemeClr>
                </a:solidFill>
                <a:cs typeface="Arial" panose="020B0604020202020204" pitchFamily="34" charset="0"/>
              </a:rPr>
              <a:t>Johnson &amp; Johnson</a:t>
            </a:r>
          </a:p>
        </p:txBody>
      </p:sp>
      <p:sp>
        <p:nvSpPr>
          <p:cNvPr id="9" name="TextBox 8">
            <a:extLst>
              <a:ext uri="{FF2B5EF4-FFF2-40B4-BE49-F238E27FC236}">
                <a16:creationId xmlns:a16="http://schemas.microsoft.com/office/drawing/2014/main" id="{304BC8CE-8F3A-DA70-F591-E21D18D857D1}"/>
              </a:ext>
            </a:extLst>
          </p:cNvPr>
          <p:cNvSpPr txBox="1"/>
          <p:nvPr/>
        </p:nvSpPr>
        <p:spPr>
          <a:xfrm>
            <a:off x="3047998" y="568285"/>
            <a:ext cx="6096000" cy="769441"/>
          </a:xfrm>
          <a:prstGeom prst="rect">
            <a:avLst/>
          </a:prstGeom>
          <a:noFill/>
        </p:spPr>
        <p:txBody>
          <a:bodyPr wrap="square">
            <a:spAutoFit/>
          </a:bodyPr>
          <a:lstStyle/>
          <a:p>
            <a:pPr algn="ctr"/>
            <a:r>
              <a:rPr lang="en-US" sz="4400" b="1">
                <a:solidFill>
                  <a:schemeClr val="accent1"/>
                </a:solidFill>
                <a:latin typeface="+mj-lt"/>
              </a:rPr>
              <a:t>Industry Panelists</a:t>
            </a:r>
            <a:endParaRPr lang="en-US" sz="4400">
              <a:latin typeface="+mj-lt"/>
            </a:endParaRPr>
          </a:p>
        </p:txBody>
      </p:sp>
      <p:sp>
        <p:nvSpPr>
          <p:cNvPr id="10" name="TextBox 9">
            <a:extLst>
              <a:ext uri="{FF2B5EF4-FFF2-40B4-BE49-F238E27FC236}">
                <a16:creationId xmlns:a16="http://schemas.microsoft.com/office/drawing/2014/main" id="{0D03F16A-4E83-2C99-4FB5-9109BD46D697}"/>
              </a:ext>
            </a:extLst>
          </p:cNvPr>
          <p:cNvSpPr txBox="1"/>
          <p:nvPr/>
        </p:nvSpPr>
        <p:spPr>
          <a:xfrm>
            <a:off x="3763056" y="88126"/>
            <a:ext cx="4665884" cy="276999"/>
          </a:xfrm>
          <a:prstGeom prst="rect">
            <a:avLst/>
          </a:prstGeom>
          <a:noFill/>
        </p:spPr>
        <p:txBody>
          <a:bodyPr wrap="square" rtlCol="0">
            <a:spAutoFit/>
          </a:bodyPr>
          <a:lstStyle/>
          <a:p>
            <a:pPr algn="ctr"/>
            <a:r>
              <a:rPr lang="en-US" sz="1200">
                <a:solidFill>
                  <a:schemeClr val="bg1">
                    <a:lumMod val="65000"/>
                  </a:schemeClr>
                </a:solidFill>
                <a:latin typeface="+mj-lt"/>
              </a:rPr>
              <a:t>INTRODUCTIONS</a:t>
            </a:r>
          </a:p>
        </p:txBody>
      </p:sp>
      <p:sp>
        <p:nvSpPr>
          <p:cNvPr id="6" name="TextBox 5">
            <a:extLst>
              <a:ext uri="{FF2B5EF4-FFF2-40B4-BE49-F238E27FC236}">
                <a16:creationId xmlns:a16="http://schemas.microsoft.com/office/drawing/2014/main" id="{1199850B-9D87-5172-2248-05155555C6E7}"/>
              </a:ext>
            </a:extLst>
          </p:cNvPr>
          <p:cNvSpPr txBox="1"/>
          <p:nvPr/>
        </p:nvSpPr>
        <p:spPr>
          <a:xfrm>
            <a:off x="2869607" y="6492875"/>
            <a:ext cx="6452783" cy="276999"/>
          </a:xfrm>
          <a:prstGeom prst="rect">
            <a:avLst/>
          </a:prstGeom>
          <a:noFill/>
        </p:spPr>
        <p:txBody>
          <a:bodyPr wrap="square" rtlCol="0">
            <a:spAutoFit/>
          </a:bodyPr>
          <a:lstStyle/>
          <a:p>
            <a:r>
              <a:rPr lang="en-US" sz="1200">
                <a:solidFill>
                  <a:schemeClr val="accent1"/>
                </a:solidFill>
                <a:latin typeface="+mj-lt"/>
              </a:rPr>
              <a:t>U.S. Food and Drug Administration | </a:t>
            </a:r>
            <a:r>
              <a:rPr lang="en-US" sz="1200">
                <a:solidFill>
                  <a:schemeClr val="bg1">
                    <a:lumMod val="65000"/>
                  </a:schemeClr>
                </a:solidFill>
                <a:latin typeface="+mj-lt"/>
              </a:rPr>
              <a:t>Public Meeting for Meeting Management Best Practices</a:t>
            </a:r>
          </a:p>
        </p:txBody>
      </p:sp>
    </p:spTree>
    <p:extLst>
      <p:ext uri="{BB962C8B-B14F-4D97-AF65-F5344CB8AC3E}">
        <p14:creationId xmlns:p14="http://schemas.microsoft.com/office/powerpoint/2010/main" val="2715204049"/>
      </p:ext>
    </p:extLst>
  </p:cSld>
  <p:clrMapOvr>
    <a:masterClrMapping/>
  </p:clrMapOvr>
</p:sld>
</file>

<file path=ppt/theme/theme1.xml><?xml version="1.0" encoding="utf-8"?>
<a:theme xmlns:a="http://schemas.openxmlformats.org/drawingml/2006/main" name="Office Theme">
  <a:themeElements>
    <a:clrScheme name="FDA">
      <a:dk1>
        <a:sysClr val="windowText" lastClr="000000"/>
      </a:dk1>
      <a:lt1>
        <a:sysClr val="window" lastClr="FFFFFF"/>
      </a:lt1>
      <a:dk2>
        <a:srgbClr val="44546A"/>
      </a:dk2>
      <a:lt2>
        <a:srgbClr val="E7E6E6"/>
      </a:lt2>
      <a:accent1>
        <a:srgbClr val="007DBA"/>
      </a:accent1>
      <a:accent2>
        <a:srgbClr val="001871"/>
      </a:accent2>
      <a:accent3>
        <a:srgbClr val="2D2926"/>
      </a:accent3>
      <a:accent4>
        <a:srgbClr val="CE0037"/>
      </a:accent4>
      <a:accent5>
        <a:srgbClr val="75787B"/>
      </a:accent5>
      <a:accent6>
        <a:srgbClr val="DAAA00"/>
      </a:accent6>
      <a:hlink>
        <a:srgbClr val="007DBA"/>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20B4A532D7D448909C5CB32DF46A9" ma:contentTypeVersion="10" ma:contentTypeDescription="Create a new document." ma:contentTypeScope="" ma:versionID="46e6df36f44a494aea33a9c952fc2bf1">
  <xsd:schema xmlns:xsd="http://www.w3.org/2001/XMLSchema" xmlns:xs="http://www.w3.org/2001/XMLSchema" xmlns:p="http://schemas.microsoft.com/office/2006/metadata/properties" xmlns:ns2="af7d051d-d10d-4e6b-8c89-2794b9d3b466" xmlns:ns3="17fd2918-96a0-4d98-a0d4-247aed36e213" targetNamespace="http://schemas.microsoft.com/office/2006/metadata/properties" ma:root="true" ma:fieldsID="5c0438f2173c9d848c84d70c2d1cc0be" ns2:_="" ns3:_="">
    <xsd:import namespace="af7d051d-d10d-4e6b-8c89-2794b9d3b466"/>
    <xsd:import namespace="17fd2918-96a0-4d98-a0d4-247aed36e2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d051d-d10d-4e6b-8c89-2794b9d3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fd2918-96a0-4d98-a0d4-247aed36e2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7fd2918-96a0-4d98-a0d4-247aed36e213">
      <UserInfo>
        <DisplayName>Villata, Danielle</DisplayName>
        <AccountId>929</AccountId>
        <AccountType/>
      </UserInfo>
      <UserInfo>
        <DisplayName>Ewing, Emily</DisplayName>
        <AccountId>39</AccountId>
        <AccountType/>
      </UserInfo>
      <UserInfo>
        <DisplayName>Sista, Ramani</DisplayName>
        <AccountId>1870</AccountId>
        <AccountType/>
      </UserInfo>
      <UserInfo>
        <DisplayName>Lucarelli, Pamela K</DisplayName>
        <AccountId>1869</AccountId>
        <AccountType/>
      </UserInfo>
      <UserInfo>
        <DisplayName>Overton, Valerie *</DisplayName>
        <AccountId>1799</AccountId>
        <AccountType/>
      </UserInfo>
      <UserInfo>
        <DisplayName>Joneckis, Christopher</DisplayName>
        <AccountId>67</AccountId>
        <AccountType/>
      </UserInfo>
    </SharedWithUsers>
  </documentManagement>
</p:properties>
</file>

<file path=customXml/itemProps1.xml><?xml version="1.0" encoding="utf-8"?>
<ds:datastoreItem xmlns:ds="http://schemas.openxmlformats.org/officeDocument/2006/customXml" ds:itemID="{656ECE8B-32E6-4CBE-82E8-4BB4A6F99441}">
  <ds:schemaRefs>
    <ds:schemaRef ds:uri="17fd2918-96a0-4d98-a0d4-247aed36e213"/>
    <ds:schemaRef ds:uri="af7d051d-d10d-4e6b-8c89-2794b9d3b4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82DC7F7-05C9-4E21-868C-9EB34E079F4E}">
  <ds:schemaRefs>
    <ds:schemaRef ds:uri="http://schemas.microsoft.com/sharepoint/v3/contenttype/forms"/>
  </ds:schemaRefs>
</ds:datastoreItem>
</file>

<file path=customXml/itemProps3.xml><?xml version="1.0" encoding="utf-8"?>
<ds:datastoreItem xmlns:ds="http://schemas.openxmlformats.org/officeDocument/2006/customXml" ds:itemID="{93079959-AF27-439D-BB01-51C63E14DFD5}">
  <ds:schemaRefs>
    <ds:schemaRef ds:uri="17fd2918-96a0-4d98-a0d4-247aed36e213"/>
    <ds:schemaRef ds:uri="af7d051d-d10d-4e6b-8c89-2794b9d3b4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emplate>Office Theme 2013 - 2022</Template>
  <TotalTime>7186</TotalTime>
  <Words>4125</Words>
  <Application>Microsoft Office PowerPoint</Application>
  <PresentationFormat>Widescreen</PresentationFormat>
  <Paragraphs>637</Paragraphs>
  <Slides>38</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Aptos</vt:lpstr>
      <vt:lpstr>Arial</vt:lpstr>
      <vt:lpstr>Calibri</vt:lpstr>
      <vt:lpstr>Cambria</vt:lpstr>
      <vt:lpstr>Franklin Gothic Book</vt:lpstr>
      <vt:lpstr>Franklin Gothic Medium</vt:lpstr>
      <vt:lpstr>Times New Roman</vt:lpstr>
      <vt:lpstr>Office Theme</vt:lpstr>
      <vt:lpstr>Note: The following slide deck has been updated since the public workshop held on July 22, 2024. Minor corrections were made to slides 10, 12, 15, 22, and 23. Please refer to this slide deck as the most up to date version. </vt:lpstr>
      <vt:lpstr>PowerPoint Presentation</vt:lpstr>
      <vt:lpstr>Danielle Villata</vt:lpstr>
      <vt:lpstr>This Workshop Fulfills a PDUFA VII Commitment</vt:lpstr>
      <vt:lpstr>Agenda</vt:lpstr>
      <vt:lpstr>PowerPoint Presentation</vt:lpstr>
      <vt:lpstr>Valerie Overton</vt:lpstr>
      <vt:lpstr>PowerPoint Presentation</vt:lpstr>
      <vt:lpstr>PowerPoint Presentation</vt:lpstr>
      <vt:lpstr>J. Paul Phillips</vt:lpstr>
      <vt:lpstr>PowerPoint Presentation</vt:lpstr>
      <vt:lpstr>History</vt:lpstr>
      <vt:lpstr>Notable Changes</vt:lpstr>
      <vt:lpstr>Current Meeting Types</vt:lpstr>
      <vt:lpstr>PDUFA Formal Meetings* Per Year</vt:lpstr>
      <vt:lpstr>FDA May Change a Granted Meeting to a More Appropriate Type</vt:lpstr>
      <vt:lpstr>PowerPoint Presentation</vt:lpstr>
      <vt:lpstr>Current Meeting Formats</vt:lpstr>
      <vt:lpstr>FDA May Change the Requested Meeting Format</vt:lpstr>
      <vt:lpstr>PowerPoint Presentation</vt:lpstr>
      <vt:lpstr>PowerPoint Presentation</vt:lpstr>
      <vt:lpstr>In-Person Meetings Not Available During Public Health Emergency</vt:lpstr>
      <vt:lpstr>In-person meetings requested vs granted vs denied</vt:lpstr>
      <vt:lpstr>858 meetings were requested as Type D</vt:lpstr>
      <vt:lpstr>212 meetings were requested as INTERACT</vt:lpstr>
      <vt:lpstr>FDA Denied INTERACT Meeting Requests for Several Reasons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Valerie Overton</vt:lpstr>
      <vt:lpstr>PowerPoint Presentation</vt:lpstr>
      <vt:lpstr>PowerPoint Presentation</vt:lpstr>
    </vt:vector>
  </TitlesOfParts>
  <Company>FDA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Patrick</dc:creator>
  <cp:lastModifiedBy>Wolfe, Gail Y</cp:lastModifiedBy>
  <cp:revision>3</cp:revision>
  <dcterms:created xsi:type="dcterms:W3CDTF">2024-06-18T11:39:08Z</dcterms:created>
  <dcterms:modified xsi:type="dcterms:W3CDTF">2024-08-02T15:10:55Z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0x010100E2420B4A532D7D448909C5CB32DF46A9</vt:lpwstr>
  </property>
</Properties>
</file>