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8" r:id="rId2"/>
    <p:sldId id="265" r:id="rId3"/>
    <p:sldId id="258" r:id="rId4"/>
    <p:sldId id="259" r:id="rId5"/>
    <p:sldId id="260" r:id="rId6"/>
    <p:sldId id="263" r:id="rId7"/>
    <p:sldId id="261" r:id="rId8"/>
    <p:sldId id="269" r:id="rId9"/>
    <p:sldId id="270" r:id="rId10"/>
    <p:sldId id="271" r:id="rId11"/>
    <p:sldId id="262"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0F3407-5E70-EBA2-645C-1F3FE9CB37EE}" name="Boehmer, Jessica" initials="BJ" userId="S::boehmerj@fda.gov::69096234-e760-4f26-a7fe-ae88ab87df79" providerId="AD"/>
  <p188:author id="{F62DE40D-BD85-009B-8634-7C5FBA403DFE}" name="Fashoyin-Aje, Lola" initials="FAL" userId="S::FASHOYINAJEI@fda.gov::04c0cba1-b231-4598-8022-16fea95494a1" providerId="AD"/>
  <p188:author id="{6FD09A36-DEE7-A178-7565-4D80606C9F4F}" name="Neilson, Marc *" initials="NM*" userId="S::Marc.Neilson@fda.gov::d34a2ac3-d0d1-4550-9c18-e95102a072c3" providerId="AD"/>
  <p188:author id="{13373649-6DA8-4151-02DF-D9A4151FF9F3}" name="Neilson, Marc *" initials="N*" userId="S::marc.neilson@fda.gov::d34a2ac3-d0d1-4550-9c18-e95102a072c3" providerId="AD"/>
  <p188:author id="{4B3D374D-3526-13D8-5ABC-76194D9FC553}" name="Boehmer, Jessica" initials="BJ" userId="S::BOEHMERJ@fda.gov::69096234-e760-4f26-a7fe-ae88ab87df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04BD6"/>
    <a:srgbClr val="962F5C"/>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0" d="100"/>
          <a:sy n="50" d="100"/>
        </p:scale>
        <p:origin x="9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ilson, Marc *" userId="d34a2ac3-d0d1-4550-9c18-e95102a072c3" providerId="ADAL" clId="{A8D7EE8D-1B03-448F-B15F-CB1FAE2A85AA}"/>
    <pc:docChg chg="undo custSel modSld modMainMaster">
      <pc:chgData name="Neilson, Marc *" userId="d34a2ac3-d0d1-4550-9c18-e95102a072c3" providerId="ADAL" clId="{A8D7EE8D-1B03-448F-B15F-CB1FAE2A85AA}" dt="2023-11-17T18:13:59.528" v="119" actId="1076"/>
      <pc:docMkLst>
        <pc:docMk/>
      </pc:docMkLst>
      <pc:sldChg chg="delCm">
        <pc:chgData name="Neilson, Marc *" userId="d34a2ac3-d0d1-4550-9c18-e95102a072c3" providerId="ADAL" clId="{A8D7EE8D-1B03-448F-B15F-CB1FAE2A85AA}" dt="2023-11-17T18:11:30.523" v="51"/>
        <pc:sldMkLst>
          <pc:docMk/>
          <pc:sldMk cId="3080856017" sldId="258"/>
        </pc:sldMkLst>
      </pc:sldChg>
      <pc:sldChg chg="delCm">
        <pc:chgData name="Neilson, Marc *" userId="d34a2ac3-d0d1-4550-9c18-e95102a072c3" providerId="ADAL" clId="{A8D7EE8D-1B03-448F-B15F-CB1FAE2A85AA}" dt="2023-11-17T18:11:40.801" v="54"/>
        <pc:sldMkLst>
          <pc:docMk/>
          <pc:sldMk cId="2786427318" sldId="260"/>
        </pc:sldMkLst>
      </pc:sldChg>
      <pc:sldChg chg="delCm">
        <pc:chgData name="Neilson, Marc *" userId="d34a2ac3-d0d1-4550-9c18-e95102a072c3" providerId="ADAL" clId="{A8D7EE8D-1B03-448F-B15F-CB1FAE2A85AA}" dt="2023-11-17T18:11:51.681" v="58"/>
        <pc:sldMkLst>
          <pc:docMk/>
          <pc:sldMk cId="3139975669" sldId="261"/>
        </pc:sldMkLst>
      </pc:sldChg>
      <pc:sldChg chg="delCm">
        <pc:chgData name="Neilson, Marc *" userId="d34a2ac3-d0d1-4550-9c18-e95102a072c3" providerId="ADAL" clId="{A8D7EE8D-1B03-448F-B15F-CB1FAE2A85AA}" dt="2023-11-17T18:12:07.057" v="61"/>
        <pc:sldMkLst>
          <pc:docMk/>
          <pc:sldMk cId="1046595501" sldId="262"/>
        </pc:sldMkLst>
      </pc:sldChg>
      <pc:sldChg chg="delCm">
        <pc:chgData name="Neilson, Marc *" userId="d34a2ac3-d0d1-4550-9c18-e95102a072c3" providerId="ADAL" clId="{A8D7EE8D-1B03-448F-B15F-CB1FAE2A85AA}" dt="2023-11-17T18:11:47.184" v="56"/>
        <pc:sldMkLst>
          <pc:docMk/>
          <pc:sldMk cId="3715261910" sldId="263"/>
        </pc:sldMkLst>
      </pc:sldChg>
      <pc:sldChg chg="addSp delSp modSp mod delCm">
        <pc:chgData name="Neilson, Marc *" userId="d34a2ac3-d0d1-4550-9c18-e95102a072c3" providerId="ADAL" clId="{A8D7EE8D-1B03-448F-B15F-CB1FAE2A85AA}" dt="2023-11-17T18:13:41.611" v="118" actId="1036"/>
        <pc:sldMkLst>
          <pc:docMk/>
          <pc:sldMk cId="1698444140" sldId="265"/>
        </pc:sldMkLst>
        <pc:picChg chg="add mod">
          <ac:chgData name="Neilson, Marc *" userId="d34a2ac3-d0d1-4550-9c18-e95102a072c3" providerId="ADAL" clId="{A8D7EE8D-1B03-448F-B15F-CB1FAE2A85AA}" dt="2023-11-17T18:13:41.611" v="118" actId="1036"/>
          <ac:picMkLst>
            <pc:docMk/>
            <pc:sldMk cId="1698444140" sldId="265"/>
            <ac:picMk id="6" creationId="{8646C078-73F1-8A4B-E643-60CA1A277A29}"/>
          </ac:picMkLst>
        </pc:picChg>
        <pc:picChg chg="del mod">
          <ac:chgData name="Neilson, Marc *" userId="d34a2ac3-d0d1-4550-9c18-e95102a072c3" providerId="ADAL" clId="{A8D7EE8D-1B03-448F-B15F-CB1FAE2A85AA}" dt="2023-11-17T18:08:50.933" v="14" actId="478"/>
          <ac:picMkLst>
            <pc:docMk/>
            <pc:sldMk cId="1698444140" sldId="265"/>
            <ac:picMk id="7" creationId="{86077141-73A2-D6AA-2A36-6047424F3FD2}"/>
          </ac:picMkLst>
        </pc:picChg>
      </pc:sldChg>
      <pc:sldChg chg="delCm">
        <pc:chgData name="Neilson, Marc *" userId="d34a2ac3-d0d1-4550-9c18-e95102a072c3" providerId="ADAL" clId="{A8D7EE8D-1B03-448F-B15F-CB1FAE2A85AA}" dt="2023-11-17T18:12:10.804" v="62"/>
        <pc:sldMkLst>
          <pc:docMk/>
          <pc:sldMk cId="3594109195" sldId="266"/>
        </pc:sldMkLst>
      </pc:sldChg>
      <pc:sldChg chg="addSp modSp mod">
        <pc:chgData name="Neilson, Marc *" userId="d34a2ac3-d0d1-4550-9c18-e95102a072c3" providerId="ADAL" clId="{A8D7EE8D-1B03-448F-B15F-CB1FAE2A85AA}" dt="2023-11-17T18:13:59.528" v="119" actId="1076"/>
        <pc:sldMkLst>
          <pc:docMk/>
          <pc:sldMk cId="4277526976" sldId="268"/>
        </pc:sldMkLst>
        <pc:picChg chg="add mod">
          <ac:chgData name="Neilson, Marc *" userId="d34a2ac3-d0d1-4550-9c18-e95102a072c3" providerId="ADAL" clId="{A8D7EE8D-1B03-448F-B15F-CB1FAE2A85AA}" dt="2023-11-17T18:13:59.528" v="119" actId="1076"/>
          <ac:picMkLst>
            <pc:docMk/>
            <pc:sldMk cId="4277526976" sldId="268"/>
            <ac:picMk id="6" creationId="{4D9C4432-8882-BA35-FC3E-8252CB3E1B31}"/>
          </ac:picMkLst>
        </pc:picChg>
      </pc:sldChg>
      <pc:sldChg chg="delCm">
        <pc:chgData name="Neilson, Marc *" userId="d34a2ac3-d0d1-4550-9c18-e95102a072c3" providerId="ADAL" clId="{A8D7EE8D-1B03-448F-B15F-CB1FAE2A85AA}" dt="2023-11-17T18:11:56.519" v="59"/>
        <pc:sldMkLst>
          <pc:docMk/>
          <pc:sldMk cId="1159862302" sldId="269"/>
        </pc:sldMkLst>
      </pc:sldChg>
      <pc:sldMasterChg chg="modSldLayout">
        <pc:chgData name="Neilson, Marc *" userId="d34a2ac3-d0d1-4550-9c18-e95102a072c3" providerId="ADAL" clId="{A8D7EE8D-1B03-448F-B15F-CB1FAE2A85AA}" dt="2023-11-17T18:10:33.728" v="26" actId="1076"/>
        <pc:sldMasterMkLst>
          <pc:docMk/>
          <pc:sldMasterMk cId="876181308" sldId="2147483648"/>
        </pc:sldMasterMkLst>
        <pc:sldLayoutChg chg="delSp modSp mod">
          <pc:chgData name="Neilson, Marc *" userId="d34a2ac3-d0d1-4550-9c18-e95102a072c3" providerId="ADAL" clId="{A8D7EE8D-1B03-448F-B15F-CB1FAE2A85AA}" dt="2023-11-17T18:07:36.042" v="7" actId="478"/>
          <pc:sldLayoutMkLst>
            <pc:docMk/>
            <pc:sldMasterMk cId="876181308" sldId="2147483648"/>
            <pc:sldLayoutMk cId="52078827" sldId="2147483649"/>
          </pc:sldLayoutMkLst>
          <pc:picChg chg="del mod">
            <ac:chgData name="Neilson, Marc *" userId="d34a2ac3-d0d1-4550-9c18-e95102a072c3" providerId="ADAL" clId="{A8D7EE8D-1B03-448F-B15F-CB1FAE2A85AA}" dt="2023-11-17T18:07:36.042" v="7" actId="478"/>
            <ac:picMkLst>
              <pc:docMk/>
              <pc:sldMasterMk cId="876181308" sldId="2147483648"/>
              <pc:sldLayoutMk cId="52078827" sldId="2147483649"/>
              <ac:picMk id="7" creationId="{F7645079-96A5-3011-07BB-A538E22D895F}"/>
            </ac:picMkLst>
          </pc:picChg>
        </pc:sldLayoutChg>
        <pc:sldLayoutChg chg="addSp delSp modSp mod">
          <pc:chgData name="Neilson, Marc *" userId="d34a2ac3-d0d1-4550-9c18-e95102a072c3" providerId="ADAL" clId="{A8D7EE8D-1B03-448F-B15F-CB1FAE2A85AA}" dt="2023-11-17T18:10:33.728" v="26" actId="1076"/>
          <pc:sldLayoutMkLst>
            <pc:docMk/>
            <pc:sldMasterMk cId="876181308" sldId="2147483648"/>
            <pc:sldLayoutMk cId="2929680707" sldId="2147483650"/>
          </pc:sldLayoutMkLst>
          <pc:picChg chg="add del mod">
            <ac:chgData name="Neilson, Marc *" userId="d34a2ac3-d0d1-4550-9c18-e95102a072c3" providerId="ADAL" clId="{A8D7EE8D-1B03-448F-B15F-CB1FAE2A85AA}" dt="2023-11-17T18:08:08.479" v="10" actId="478"/>
            <ac:picMkLst>
              <pc:docMk/>
              <pc:sldMasterMk cId="876181308" sldId="2147483648"/>
              <pc:sldLayoutMk cId="2929680707" sldId="2147483650"/>
              <ac:picMk id="7" creationId="{560BEA2F-8BF6-3B9B-2DBA-2F792D7627AC}"/>
            </ac:picMkLst>
          </pc:picChg>
          <pc:picChg chg="add mod">
            <ac:chgData name="Neilson, Marc *" userId="d34a2ac3-d0d1-4550-9c18-e95102a072c3" providerId="ADAL" clId="{A8D7EE8D-1B03-448F-B15F-CB1FAE2A85AA}" dt="2023-11-17T18:10:33.728" v="26" actId="1076"/>
            <ac:picMkLst>
              <pc:docMk/>
              <pc:sldMasterMk cId="876181308" sldId="2147483648"/>
              <pc:sldLayoutMk cId="2929680707" sldId="2147483650"/>
              <ac:picMk id="8" creationId="{6B9F289D-DB5E-29C6-88F3-87C62A4320C5}"/>
            </ac:picMkLst>
          </pc:picChg>
        </pc:sldLayoutChg>
        <pc:sldLayoutChg chg="addSp modSp mod">
          <pc:chgData name="Neilson, Marc *" userId="d34a2ac3-d0d1-4550-9c18-e95102a072c3" providerId="ADAL" clId="{A8D7EE8D-1B03-448F-B15F-CB1FAE2A85AA}" dt="2023-11-17T18:09:36.917" v="18" actId="1076"/>
          <pc:sldLayoutMkLst>
            <pc:docMk/>
            <pc:sldMasterMk cId="876181308" sldId="2147483648"/>
            <pc:sldLayoutMk cId="4194357698" sldId="2147483651"/>
          </pc:sldLayoutMkLst>
          <pc:picChg chg="add mod">
            <ac:chgData name="Neilson, Marc *" userId="d34a2ac3-d0d1-4550-9c18-e95102a072c3" providerId="ADAL" clId="{A8D7EE8D-1B03-448F-B15F-CB1FAE2A85AA}" dt="2023-11-17T18:09:36.917" v="18" actId="1076"/>
            <ac:picMkLst>
              <pc:docMk/>
              <pc:sldMasterMk cId="876181308" sldId="2147483648"/>
              <pc:sldLayoutMk cId="4194357698" sldId="2147483651"/>
              <ac:picMk id="8" creationId="{13596D3F-53AD-76FD-2CA1-260989FEE586}"/>
            </ac:picMkLst>
          </pc:picChg>
        </pc:sldLayoutChg>
        <pc:sldLayoutChg chg="addSp delSp modSp mod">
          <pc:chgData name="Neilson, Marc *" userId="d34a2ac3-d0d1-4550-9c18-e95102a072c3" providerId="ADAL" clId="{A8D7EE8D-1B03-448F-B15F-CB1FAE2A85AA}" dt="2023-11-17T18:10:26.312" v="24" actId="21"/>
          <pc:sldLayoutMkLst>
            <pc:docMk/>
            <pc:sldMasterMk cId="876181308" sldId="2147483648"/>
            <pc:sldLayoutMk cId="3391858377" sldId="2147483652"/>
          </pc:sldLayoutMkLst>
          <pc:picChg chg="add del mod">
            <ac:chgData name="Neilson, Marc *" userId="d34a2ac3-d0d1-4550-9c18-e95102a072c3" providerId="ADAL" clId="{A8D7EE8D-1B03-448F-B15F-CB1FAE2A85AA}" dt="2023-11-17T18:10:26.312" v="24" actId="21"/>
            <ac:picMkLst>
              <pc:docMk/>
              <pc:sldMasterMk cId="876181308" sldId="2147483648"/>
              <pc:sldLayoutMk cId="3391858377" sldId="2147483652"/>
              <ac:picMk id="10" creationId="{992406FA-A062-385C-9FF8-2E5C13954695}"/>
            </ac:picMkLst>
          </pc:picChg>
        </pc:sldLayoutChg>
      </pc:sldMasterChg>
    </pc:docChg>
  </pc:docChgLst>
  <pc:docChgLst>
    <pc:chgData name="Goldberg, Kirsten" userId="64dbaa61-6f05-4e2d-ab26-fc61e22f121e" providerId="ADAL" clId="{00660C28-58A1-4E24-A2BC-FD274C143BAA}"/>
    <pc:docChg chg="modSld">
      <pc:chgData name="Goldberg, Kirsten" userId="64dbaa61-6f05-4e2d-ab26-fc61e22f121e" providerId="ADAL" clId="{00660C28-58A1-4E24-A2BC-FD274C143BAA}" dt="2023-11-20T17:02:25.661" v="0" actId="6549"/>
      <pc:docMkLst>
        <pc:docMk/>
      </pc:docMkLst>
      <pc:sldChg chg="modNotesTx">
        <pc:chgData name="Goldberg, Kirsten" userId="64dbaa61-6f05-4e2d-ab26-fc61e22f121e" providerId="ADAL" clId="{00660C28-58A1-4E24-A2BC-FD274C143BAA}" dt="2023-11-20T17:02:25.661" v="0" actId="6549"/>
        <pc:sldMkLst>
          <pc:docMk/>
          <pc:sldMk cId="1698444140"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B413ED-9A89-4483-BE21-D6E64E05AB05}" type="datetimeFigureOut">
              <a:rPr lang="en-US" smtClean="0"/>
              <a:t>11/20/2023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2BEB5-CF88-4B9C-A076-46D7C97A4572}" type="slidenum">
              <a:rPr lang="en-US" smtClean="0"/>
              <a:t>‹#›</a:t>
            </a:fld>
            <a:endParaRPr lang="en-US"/>
          </a:p>
        </p:txBody>
      </p:sp>
    </p:spTree>
    <p:extLst>
      <p:ext uri="{BB962C8B-B14F-4D97-AF65-F5344CB8AC3E}">
        <p14:creationId xmlns:p14="http://schemas.microsoft.com/office/powerpoint/2010/main" val="3745679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b="0" dirty="0"/>
          </a:p>
        </p:txBody>
      </p:sp>
      <p:sp>
        <p:nvSpPr>
          <p:cNvPr id="4" name="Slide Number Placeholder 3"/>
          <p:cNvSpPr>
            <a:spLocks noGrp="1"/>
          </p:cNvSpPr>
          <p:nvPr>
            <p:ph type="sldNum" sz="quarter" idx="5"/>
          </p:nvPr>
        </p:nvSpPr>
        <p:spPr/>
        <p:txBody>
          <a:bodyPr/>
          <a:lstStyle/>
          <a:p>
            <a:fld id="{EF42BEB5-CF88-4B9C-A076-46D7C97A4572}" type="slidenum">
              <a:rPr lang="en-US" smtClean="0"/>
              <a:t>2</a:t>
            </a:fld>
            <a:endParaRPr lang="en-US"/>
          </a:p>
        </p:txBody>
      </p:sp>
    </p:spTree>
    <p:extLst>
      <p:ext uri="{BB962C8B-B14F-4D97-AF65-F5344CB8AC3E}">
        <p14:creationId xmlns:p14="http://schemas.microsoft.com/office/powerpoint/2010/main" val="4116085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42BEB5-CF88-4B9C-A076-46D7C97A4572}" type="slidenum">
              <a:rPr lang="en-US" smtClean="0"/>
              <a:t>8</a:t>
            </a:fld>
            <a:endParaRPr lang="en-US"/>
          </a:p>
        </p:txBody>
      </p:sp>
    </p:spTree>
    <p:extLst>
      <p:ext uri="{BB962C8B-B14F-4D97-AF65-F5344CB8AC3E}">
        <p14:creationId xmlns:p14="http://schemas.microsoft.com/office/powerpoint/2010/main" val="635152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140AA-7E9A-00A3-19E0-8C2B9DC1F4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7B0979-5EBD-2D28-85B0-B14170B41C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7B9EEEA-735D-38E4-1328-410D9789D9A3}"/>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900B78D0-B32A-B255-C8D3-EF786B18E4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644839-343A-121C-82B4-203447235EFD}"/>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52078827"/>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9021D-A131-07D6-DED9-9A1A33ED63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42AA8F-7C71-F214-5EF7-462A9EEE43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D4F801-E82D-6EB9-C9C9-4DCF3F321524}"/>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7A1D2936-2F84-04BA-9939-5EE970C537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960A39-574C-E2D2-D66E-39711B0B4909}"/>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290302409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F278A6-AC47-5051-DAE9-932BAF0B52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78B5BC-1893-18D4-C977-BD4F4F106F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FF84C5-D6FC-E18B-08D1-1C92978A35AB}"/>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9A018B05-9E48-92BD-028D-73BBEB78AB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5877CD-FECA-268A-23AC-EC773261DEB1}"/>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379571368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D3DBF-18DB-E062-B0DC-D701A1B782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E3905C-0333-D7BD-FA60-02EC32A9AE55}"/>
              </a:ext>
            </a:extLst>
          </p:cNvPr>
          <p:cNvSpPr>
            <a:spLocks noGrp="1"/>
          </p:cNvSpPr>
          <p:nvPr>
            <p:ph idx="1"/>
          </p:nvPr>
        </p:nvSpPr>
        <p:spPr>
          <a:xfrm>
            <a:off x="1051265" y="1952810"/>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03977E-37B1-CB97-A239-4AB0650ECF3E}"/>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B724B251-AC01-4A4A-214D-3BAFC258B4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21D255-3B65-C1E5-C9D6-7DCC378A8E1B}"/>
              </a:ext>
            </a:extLst>
          </p:cNvPr>
          <p:cNvSpPr>
            <a:spLocks noGrp="1"/>
          </p:cNvSpPr>
          <p:nvPr>
            <p:ph type="sldNum" sz="quarter" idx="12"/>
          </p:nvPr>
        </p:nvSpPr>
        <p:spPr/>
        <p:txBody>
          <a:bodyPr/>
          <a:lstStyle/>
          <a:p>
            <a:fld id="{367CF218-5C71-4148-996E-F80A94EADB6D}" type="slidenum">
              <a:rPr lang="en-US" smtClean="0"/>
              <a:t>‹#›</a:t>
            </a:fld>
            <a:endParaRPr lang="en-US"/>
          </a:p>
        </p:txBody>
      </p:sp>
      <p:pic>
        <p:nvPicPr>
          <p:cNvPr id="8" name="Picture 7">
            <a:extLst>
              <a:ext uri="{FF2B5EF4-FFF2-40B4-BE49-F238E27FC236}">
                <a16:creationId xmlns:a16="http://schemas.microsoft.com/office/drawing/2014/main" id="{6B9F289D-DB5E-29C6-88F3-87C62A4320C5}"/>
              </a:ext>
            </a:extLst>
          </p:cNvPr>
          <p:cNvPicPr>
            <a:picLocks noChangeAspect="1"/>
          </p:cNvPicPr>
          <p:nvPr userDrawn="1"/>
        </p:nvPicPr>
        <p:blipFill>
          <a:blip r:embed="rId2"/>
          <a:stretch>
            <a:fillRect/>
          </a:stretch>
        </p:blipFill>
        <p:spPr>
          <a:xfrm>
            <a:off x="10496895" y="312923"/>
            <a:ext cx="856905" cy="994008"/>
          </a:xfrm>
          <a:prstGeom prst="rect">
            <a:avLst/>
          </a:prstGeom>
        </p:spPr>
      </p:pic>
    </p:spTree>
    <p:extLst>
      <p:ext uri="{BB962C8B-B14F-4D97-AF65-F5344CB8AC3E}">
        <p14:creationId xmlns:p14="http://schemas.microsoft.com/office/powerpoint/2010/main" val="292968070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2799B-7C23-B177-135E-1512ABF1C0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5C1BF5-7492-8D81-E259-5978B303C0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4F7B02-C8C0-44A1-0450-62BA6E1F5BEC}"/>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97FBD5CA-7FD9-9B70-28D6-D5B2DD8896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A7FC3B-32DF-4A18-A7A4-E04805C65D16}"/>
              </a:ext>
            </a:extLst>
          </p:cNvPr>
          <p:cNvSpPr>
            <a:spLocks noGrp="1"/>
          </p:cNvSpPr>
          <p:nvPr>
            <p:ph type="sldNum" sz="quarter" idx="12"/>
          </p:nvPr>
        </p:nvSpPr>
        <p:spPr/>
        <p:txBody>
          <a:bodyPr/>
          <a:lstStyle/>
          <a:p>
            <a:fld id="{367CF218-5C71-4148-996E-F80A94EADB6D}" type="slidenum">
              <a:rPr lang="en-US" smtClean="0"/>
              <a:t>‹#›</a:t>
            </a:fld>
            <a:endParaRPr lang="en-US"/>
          </a:p>
        </p:txBody>
      </p:sp>
      <p:pic>
        <p:nvPicPr>
          <p:cNvPr id="8" name="Picture 7">
            <a:extLst>
              <a:ext uri="{FF2B5EF4-FFF2-40B4-BE49-F238E27FC236}">
                <a16:creationId xmlns:a16="http://schemas.microsoft.com/office/drawing/2014/main" id="{13596D3F-53AD-76FD-2CA1-260989FEE586}"/>
              </a:ext>
            </a:extLst>
          </p:cNvPr>
          <p:cNvPicPr>
            <a:picLocks noChangeAspect="1"/>
          </p:cNvPicPr>
          <p:nvPr userDrawn="1"/>
        </p:nvPicPr>
        <p:blipFill>
          <a:blip r:embed="rId2"/>
          <a:stretch>
            <a:fillRect/>
          </a:stretch>
        </p:blipFill>
        <p:spPr>
          <a:xfrm>
            <a:off x="10546252" y="506284"/>
            <a:ext cx="807548" cy="936754"/>
          </a:xfrm>
          <a:prstGeom prst="rect">
            <a:avLst/>
          </a:prstGeom>
        </p:spPr>
      </p:pic>
    </p:spTree>
    <p:extLst>
      <p:ext uri="{BB962C8B-B14F-4D97-AF65-F5344CB8AC3E}">
        <p14:creationId xmlns:p14="http://schemas.microsoft.com/office/powerpoint/2010/main" val="419435769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59E5D-E623-EFA7-8145-15319867E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BC717A-A233-5AE0-D267-F21BE431B3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89BDE5-DE82-12C0-2D9C-2C3508B3E1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7AD263-1E68-F1F0-CB01-880009AEDD09}"/>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6" name="Footer Placeholder 5">
            <a:extLst>
              <a:ext uri="{FF2B5EF4-FFF2-40B4-BE49-F238E27FC236}">
                <a16:creationId xmlns:a16="http://schemas.microsoft.com/office/drawing/2014/main" id="{FDD61DB7-1B01-B996-F486-102D3E2094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29149D-8BAC-ACE5-9B79-40F5CDE3FAB9}"/>
              </a:ext>
            </a:extLst>
          </p:cNvPr>
          <p:cNvSpPr>
            <a:spLocks noGrp="1"/>
          </p:cNvSpPr>
          <p:nvPr>
            <p:ph type="sldNum" sz="quarter" idx="12"/>
          </p:nvPr>
        </p:nvSpPr>
        <p:spPr/>
        <p:txBody>
          <a:bodyPr/>
          <a:lstStyle/>
          <a:p>
            <a:fld id="{367CF218-5C71-4148-996E-F80A94EADB6D}" type="slidenum">
              <a:rPr lang="en-US" smtClean="0"/>
              <a:t>‹#›</a:t>
            </a:fld>
            <a:endParaRPr lang="en-US"/>
          </a:p>
        </p:txBody>
      </p:sp>
      <p:sp>
        <p:nvSpPr>
          <p:cNvPr id="8" name="TextBox 7">
            <a:extLst>
              <a:ext uri="{FF2B5EF4-FFF2-40B4-BE49-F238E27FC236}">
                <a16:creationId xmlns:a16="http://schemas.microsoft.com/office/drawing/2014/main" id="{412D5748-18A5-E1D2-C48D-5DE27341698D}"/>
              </a:ext>
            </a:extLst>
          </p:cNvPr>
          <p:cNvSpPr txBox="1"/>
          <p:nvPr userDrawn="1"/>
        </p:nvSpPr>
        <p:spPr>
          <a:xfrm>
            <a:off x="1930866" y="6158726"/>
            <a:ext cx="10008066" cy="276999"/>
          </a:xfrm>
          <a:prstGeom prst="rect">
            <a:avLst/>
          </a:prstGeom>
          <a:noFill/>
        </p:spPr>
        <p:txBody>
          <a:bodyPr wrap="square" rtlCol="0">
            <a:spAutoFit/>
          </a:bodyPr>
          <a:lstStyle/>
          <a:p>
            <a:r>
              <a:rPr lang="en-US" sz="1200">
                <a:effectLst/>
                <a:latin typeface="Calibri" panose="020F0502020204030204" pitchFamily="34" charset="0"/>
                <a:ea typeface="Calibri" panose="020F0502020204030204" pitchFamily="34" charset="0"/>
                <a:cs typeface="Times New Roman" panose="02020603050405020304" pitchFamily="18" charset="0"/>
              </a:rPr>
              <a:t>Lola. A. Fashoyin-Aje,</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1,2</a:t>
            </a:r>
            <a:r>
              <a:rPr lang="en-US" sz="1200">
                <a:effectLst/>
                <a:latin typeface="Calibri" panose="020F0502020204030204" pitchFamily="34" charset="0"/>
                <a:ea typeface="Calibri" panose="020F0502020204030204" pitchFamily="34" charset="0"/>
                <a:cs typeface="Times New Roman" panose="02020603050405020304" pitchFamily="18" charset="0"/>
              </a:rPr>
              <a:t> Jessica Boehmer,</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200">
                <a:effectLst/>
                <a:latin typeface="Calibri" panose="020F0502020204030204" pitchFamily="34" charset="0"/>
                <a:ea typeface="Calibri" panose="020F0502020204030204" pitchFamily="34" charset="0"/>
                <a:cs typeface="Times New Roman" panose="02020603050405020304" pitchFamily="18" charset="0"/>
              </a:rPr>
              <a:t> Ramya Antony,</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200">
                <a:effectLst/>
                <a:latin typeface="Calibri" panose="020F0502020204030204" pitchFamily="34" charset="0"/>
                <a:ea typeface="Calibri" panose="020F0502020204030204" pitchFamily="34" charset="0"/>
                <a:cs typeface="Times New Roman" panose="02020603050405020304" pitchFamily="18" charset="0"/>
              </a:rPr>
              <a:t> Asma Dilawari,</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200">
                <a:effectLst/>
                <a:latin typeface="Calibri" panose="020F0502020204030204" pitchFamily="34" charset="0"/>
                <a:ea typeface="Calibri" panose="020F0502020204030204" pitchFamily="34" charset="0"/>
                <a:cs typeface="Times New Roman" panose="02020603050405020304" pitchFamily="18" charset="0"/>
              </a:rPr>
              <a:t> Kelie Reece,</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200" baseline="30000">
                <a:latin typeface="Calibri" panose="020F0502020204030204" pitchFamily="34" charset="0"/>
                <a:ea typeface="Calibri" panose="020F0502020204030204" pitchFamily="34" charset="0"/>
                <a:cs typeface="Times New Roman" panose="02020603050405020304" pitchFamily="18" charset="0"/>
              </a:rPr>
              <a:t> </a:t>
            </a:r>
            <a:r>
              <a:rPr lang="en-US" sz="1200">
                <a:effectLst/>
                <a:latin typeface="Calibri" panose="020F0502020204030204" pitchFamily="34" charset="0"/>
                <a:ea typeface="Calibri" panose="020F0502020204030204" pitchFamily="34" charset="0"/>
                <a:cs typeface="Times New Roman" panose="02020603050405020304" pitchFamily="18" charset="0"/>
              </a:rPr>
              <a:t>Tamy Kim,</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1,2</a:t>
            </a:r>
            <a:r>
              <a:rPr lang="en-US" sz="1200">
                <a:effectLst/>
                <a:latin typeface="Calibri" panose="020F0502020204030204" pitchFamily="34" charset="0"/>
                <a:ea typeface="Calibri" panose="020F0502020204030204" pitchFamily="34" charset="0"/>
                <a:cs typeface="Times New Roman" panose="02020603050405020304" pitchFamily="18" charset="0"/>
              </a:rPr>
              <a:t> Richard Pazdur</a:t>
            </a:r>
            <a:r>
              <a:rPr lang="en-US" sz="1200" baseline="30000">
                <a:effectLst/>
                <a:latin typeface="Calibri" panose="020F0502020204030204" pitchFamily="34" charset="0"/>
                <a:ea typeface="Calibri" panose="020F0502020204030204" pitchFamily="34" charset="0"/>
                <a:cs typeface="Times New Roman" panose="02020603050405020304" pitchFamily="18" charset="0"/>
              </a:rPr>
              <a:t>1,2</a:t>
            </a:r>
            <a:endParaRPr lang="en-US" sz="1200"/>
          </a:p>
        </p:txBody>
      </p:sp>
    </p:spTree>
    <p:extLst>
      <p:ext uri="{BB962C8B-B14F-4D97-AF65-F5344CB8AC3E}">
        <p14:creationId xmlns:p14="http://schemas.microsoft.com/office/powerpoint/2010/main" val="33918583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1EA88-EC97-3991-9BCD-0B229FEB087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8848D20-B42D-BF8A-5C4A-47585AD63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28E0D1-8689-6AFB-2528-A2D0E5435E1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8E5C2A1-6B8D-B05F-6823-1C418E211D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EC2F8F-6A49-5901-8442-EEBA333BF7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165EBC-C03B-E798-53D1-BD1D1A6BB325}"/>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8" name="Footer Placeholder 7">
            <a:extLst>
              <a:ext uri="{FF2B5EF4-FFF2-40B4-BE49-F238E27FC236}">
                <a16:creationId xmlns:a16="http://schemas.microsoft.com/office/drawing/2014/main" id="{342BC089-0FFB-6B9F-6D3D-80D1F81E29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C3D6D87-839F-E00C-D460-A0A18A6AF6D6}"/>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151559130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34D0D-DBDF-4AC6-20FD-1AC423B3C4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B04453-5D6A-408A-A0C7-8928DA8DDCC8}"/>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4" name="Footer Placeholder 3">
            <a:extLst>
              <a:ext uri="{FF2B5EF4-FFF2-40B4-BE49-F238E27FC236}">
                <a16:creationId xmlns:a16="http://schemas.microsoft.com/office/drawing/2014/main" id="{3942CF63-94A4-D4F0-F0FA-ADAE21B43A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5AE7E0-7F4F-FBEB-91AD-DE89A3557584}"/>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118275954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686628-3902-5DA5-764A-4D5BA7F68388}"/>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3" name="Footer Placeholder 2">
            <a:extLst>
              <a:ext uri="{FF2B5EF4-FFF2-40B4-BE49-F238E27FC236}">
                <a16:creationId xmlns:a16="http://schemas.microsoft.com/office/drawing/2014/main" id="{7986CF51-4BFF-E535-21C3-68161F9136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5D9A70D-92C7-B37B-1C8E-69E671CBA13E}"/>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319228184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B8BDA-4327-0CE4-23B3-A069C9EE3A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77D0F0-8D02-F497-C064-833C354FD9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081D54-79A4-0F4C-418D-91999EA99A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EE8B65-CCA4-D34E-F922-0DB93C529812}"/>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6" name="Footer Placeholder 5">
            <a:extLst>
              <a:ext uri="{FF2B5EF4-FFF2-40B4-BE49-F238E27FC236}">
                <a16:creationId xmlns:a16="http://schemas.microsoft.com/office/drawing/2014/main" id="{A12BE8E3-6F45-3F2F-DB15-6D98671746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9AF99E-6613-2ADD-0E4E-AFF5D5303CF3}"/>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358345654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6BC70-EA23-131A-F5FD-8463464140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3288FE4-DF23-D985-48AD-45A49F6705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B9D656-2DC6-F9E6-39A8-3A34D7F613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1D56B9-EDCD-9624-7B6C-31D34DB70A37}"/>
              </a:ext>
            </a:extLst>
          </p:cNvPr>
          <p:cNvSpPr>
            <a:spLocks noGrp="1"/>
          </p:cNvSpPr>
          <p:nvPr>
            <p:ph type="dt" sz="half" idx="10"/>
          </p:nvPr>
        </p:nvSpPr>
        <p:spPr/>
        <p:txBody>
          <a:bodyPr/>
          <a:lstStyle/>
          <a:p>
            <a:fld id="{1E81D741-DF02-410D-92CA-049C50AE10FD}" type="datetimeFigureOut">
              <a:rPr lang="en-US" smtClean="0"/>
              <a:t>11/20/2023</a:t>
            </a:fld>
            <a:endParaRPr lang="en-US"/>
          </a:p>
        </p:txBody>
      </p:sp>
      <p:sp>
        <p:nvSpPr>
          <p:cNvPr id="6" name="Footer Placeholder 5">
            <a:extLst>
              <a:ext uri="{FF2B5EF4-FFF2-40B4-BE49-F238E27FC236}">
                <a16:creationId xmlns:a16="http://schemas.microsoft.com/office/drawing/2014/main" id="{6E5100F6-FB01-BAEF-9CAC-F6E37AA8EB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BB51C6-6AB0-2B7D-2E00-C2B106B2CD6A}"/>
              </a:ext>
            </a:extLst>
          </p:cNvPr>
          <p:cNvSpPr>
            <a:spLocks noGrp="1"/>
          </p:cNvSpPr>
          <p:nvPr>
            <p:ph type="sldNum" sz="quarter" idx="12"/>
          </p:nvPr>
        </p:nvSpPr>
        <p:spPr/>
        <p:txBody>
          <a:bodyPr/>
          <a:lstStyle/>
          <a:p>
            <a:fld id="{367CF218-5C71-4148-996E-F80A94EADB6D}" type="slidenum">
              <a:rPr lang="en-US" smtClean="0"/>
              <a:t>‹#›</a:t>
            </a:fld>
            <a:endParaRPr lang="en-US"/>
          </a:p>
        </p:txBody>
      </p:sp>
    </p:spTree>
    <p:extLst>
      <p:ext uri="{BB962C8B-B14F-4D97-AF65-F5344CB8AC3E}">
        <p14:creationId xmlns:p14="http://schemas.microsoft.com/office/powerpoint/2010/main" val="67233722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07841B-0FF6-F51F-F1F6-B55B70847D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94EC66-770C-05D4-F50A-0A58254277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28A3F2-1C0A-6C05-935A-097A0F72BE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81D741-DF02-410D-92CA-049C50AE10FD}" type="datetimeFigureOut">
              <a:rPr lang="en-US" smtClean="0"/>
              <a:t>11/20/2023</a:t>
            </a:fld>
            <a:endParaRPr lang="en-US"/>
          </a:p>
        </p:txBody>
      </p:sp>
      <p:sp>
        <p:nvSpPr>
          <p:cNvPr id="5" name="Footer Placeholder 4">
            <a:extLst>
              <a:ext uri="{FF2B5EF4-FFF2-40B4-BE49-F238E27FC236}">
                <a16:creationId xmlns:a16="http://schemas.microsoft.com/office/drawing/2014/main" id="{294D09F7-2BE1-2FF7-32DC-21D63F59B6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EEAA95-7416-A5E2-F223-ABAFDA51BA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7CF218-5C71-4148-996E-F80A94EADB6D}" type="slidenum">
              <a:rPr lang="en-US" smtClean="0"/>
              <a:t>‹#›</a:t>
            </a:fld>
            <a:endParaRPr lang="en-US"/>
          </a:p>
        </p:txBody>
      </p:sp>
    </p:spTree>
    <p:extLst>
      <p:ext uri="{BB962C8B-B14F-4D97-AF65-F5344CB8AC3E}">
        <p14:creationId xmlns:p14="http://schemas.microsoft.com/office/powerpoint/2010/main" val="876181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OCE-Equity@fda.hhs.gov" TargetMode="External"/><Relationship Id="rId2" Type="http://schemas.openxmlformats.org/officeDocument/2006/relationships/hyperlink" Target="https://www.fda.gov/about-fda/oncology-center-excellence/project-equit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fda.gov/regulatory-information/search-fda-guidance-documents/diversity-plans-improve-enrollment-participants-underrepresented-racial-and-ethnic-popula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8DBB1A-D520-1F07-CD97-967B25020C40}"/>
              </a:ext>
            </a:extLst>
          </p:cNvPr>
          <p:cNvPicPr>
            <a:picLocks noChangeAspect="1"/>
          </p:cNvPicPr>
          <p:nvPr/>
        </p:nvPicPr>
        <p:blipFill>
          <a:blip r:embed="rId2"/>
          <a:stretch>
            <a:fillRect/>
          </a:stretch>
        </p:blipFill>
        <p:spPr>
          <a:xfrm>
            <a:off x="723902" y="272367"/>
            <a:ext cx="7069763" cy="4496483"/>
          </a:xfrm>
          <a:prstGeom prst="rect">
            <a:avLst/>
          </a:prstGeom>
          <a:ln>
            <a:noFill/>
          </a:ln>
        </p:spPr>
      </p:pic>
      <p:sp>
        <p:nvSpPr>
          <p:cNvPr id="2" name="TextBox 1">
            <a:extLst>
              <a:ext uri="{FF2B5EF4-FFF2-40B4-BE49-F238E27FC236}">
                <a16:creationId xmlns:a16="http://schemas.microsoft.com/office/drawing/2014/main" id="{A7C3B2F4-CD6F-7FD2-5641-CAE1C1A217FC}"/>
              </a:ext>
            </a:extLst>
          </p:cNvPr>
          <p:cNvSpPr txBox="1"/>
          <p:nvPr/>
        </p:nvSpPr>
        <p:spPr>
          <a:xfrm>
            <a:off x="723902" y="5257713"/>
            <a:ext cx="11008441" cy="923330"/>
          </a:xfrm>
          <a:prstGeom prst="rect">
            <a:avLst/>
          </a:prstGeom>
          <a:solidFill>
            <a:srgbClr val="0070C0"/>
          </a:solidFill>
          <a:ln w="635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chemeClr val="bg1"/>
                </a:solidFill>
                <a:latin typeface="Calibri"/>
                <a:cs typeface="Calibri"/>
              </a:rPr>
              <a:t>Project Equity is a public health initiative established by the U.S. FDA Oncology Center of Excellence, to ensure that the data supporting approval of oncology medical products adequately reflects the demographic representation of patients for whom the medical products are intended. </a:t>
            </a:r>
            <a:endParaRPr lang="en-US">
              <a:solidFill>
                <a:schemeClr val="bg1"/>
              </a:solidFill>
              <a:latin typeface="Calibri"/>
              <a:cs typeface="Calibri"/>
            </a:endParaRPr>
          </a:p>
        </p:txBody>
      </p:sp>
      <p:sp>
        <p:nvSpPr>
          <p:cNvPr id="3" name="TextBox 2">
            <a:extLst>
              <a:ext uri="{FF2B5EF4-FFF2-40B4-BE49-F238E27FC236}">
                <a16:creationId xmlns:a16="http://schemas.microsoft.com/office/drawing/2014/main" id="{6B3D5802-0C6C-1665-0DC2-A99FE679B698}"/>
              </a:ext>
            </a:extLst>
          </p:cNvPr>
          <p:cNvSpPr txBox="1"/>
          <p:nvPr/>
        </p:nvSpPr>
        <p:spPr>
          <a:xfrm>
            <a:off x="7910625" y="2772727"/>
            <a:ext cx="393867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solidFill>
                  <a:srgbClr val="0070C0"/>
                </a:solidFill>
                <a:latin typeface="Calibri"/>
                <a:cs typeface="Calibri"/>
              </a:rPr>
              <a:t>Diversity Plans- Oncology</a:t>
            </a:r>
            <a:endParaRPr lang="en-US" sz="2800" dirty="0">
              <a:solidFill>
                <a:srgbClr val="0070C0"/>
              </a:solidFill>
              <a:cs typeface="Calibri"/>
            </a:endParaRPr>
          </a:p>
        </p:txBody>
      </p:sp>
      <p:sp>
        <p:nvSpPr>
          <p:cNvPr id="5" name="Slide Number Placeholder 4">
            <a:extLst>
              <a:ext uri="{FF2B5EF4-FFF2-40B4-BE49-F238E27FC236}">
                <a16:creationId xmlns:a16="http://schemas.microsoft.com/office/drawing/2014/main" id="{110FE941-C3AB-BB4A-328D-FF5085751804}"/>
              </a:ext>
            </a:extLst>
          </p:cNvPr>
          <p:cNvSpPr>
            <a:spLocks noGrp="1"/>
          </p:cNvSpPr>
          <p:nvPr>
            <p:ph type="sldNum" sz="quarter" idx="12"/>
          </p:nvPr>
        </p:nvSpPr>
        <p:spPr/>
        <p:txBody>
          <a:bodyPr/>
          <a:lstStyle/>
          <a:p>
            <a:fld id="{367CF218-5C71-4148-996E-F80A94EADB6D}" type="slidenum">
              <a:rPr lang="en-US" smtClean="0"/>
              <a:t>1</a:t>
            </a:fld>
            <a:endParaRPr lang="en-US"/>
          </a:p>
        </p:txBody>
      </p:sp>
      <p:pic>
        <p:nvPicPr>
          <p:cNvPr id="6" name="Picture 5" descr="Graphical user interface, text, application&#10;&#10;Description automatically generated">
            <a:extLst>
              <a:ext uri="{FF2B5EF4-FFF2-40B4-BE49-F238E27FC236}">
                <a16:creationId xmlns:a16="http://schemas.microsoft.com/office/drawing/2014/main" id="{4D9C4432-8882-BA35-FC3E-8252CB3E1B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0625" y="377626"/>
            <a:ext cx="3585276" cy="1433780"/>
          </a:xfrm>
          <a:prstGeom prst="rect">
            <a:avLst/>
          </a:prstGeom>
        </p:spPr>
      </p:pic>
    </p:spTree>
    <p:extLst>
      <p:ext uri="{BB962C8B-B14F-4D97-AF65-F5344CB8AC3E}">
        <p14:creationId xmlns:p14="http://schemas.microsoft.com/office/powerpoint/2010/main" val="4277526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B9973-6329-EA05-5A0E-9D4EB66CBDAE}"/>
              </a:ext>
            </a:extLst>
          </p:cNvPr>
          <p:cNvSpPr>
            <a:spLocks noGrp="1"/>
          </p:cNvSpPr>
          <p:nvPr>
            <p:ph type="title"/>
          </p:nvPr>
        </p:nvSpPr>
        <p:spPr>
          <a:xfrm>
            <a:off x="810986" y="542018"/>
            <a:ext cx="9889672" cy="1352777"/>
          </a:xfrm>
        </p:spPr>
        <p:txBody>
          <a:bodyPr>
            <a:normAutofit/>
          </a:bodyPr>
          <a:lstStyle/>
          <a:p>
            <a:pPr algn="ctr"/>
            <a:r>
              <a:rPr lang="en-US" sz="2800" b="1">
                <a:solidFill>
                  <a:srgbClr val="0070C0"/>
                </a:solidFill>
                <a:cs typeface="Calibri Light"/>
              </a:rPr>
              <a:t>Full List of Indications in Diversity Plan Submissions</a:t>
            </a:r>
            <a:endParaRPr lang="en-US"/>
          </a:p>
        </p:txBody>
      </p:sp>
      <p:pic>
        <p:nvPicPr>
          <p:cNvPr id="7" name="Picture 6">
            <a:extLst>
              <a:ext uri="{FF2B5EF4-FFF2-40B4-BE49-F238E27FC236}">
                <a16:creationId xmlns:a16="http://schemas.microsoft.com/office/drawing/2014/main" id="{8ACCB9DF-AD3D-0F62-207E-F00B55654D61}"/>
              </a:ext>
            </a:extLst>
          </p:cNvPr>
          <p:cNvPicPr>
            <a:picLocks noChangeAspect="1"/>
          </p:cNvPicPr>
          <p:nvPr/>
        </p:nvPicPr>
        <p:blipFill>
          <a:blip r:embed="rId2"/>
          <a:stretch>
            <a:fillRect/>
          </a:stretch>
        </p:blipFill>
        <p:spPr>
          <a:xfrm>
            <a:off x="2660074" y="1471180"/>
            <a:ext cx="6863935" cy="5182587"/>
          </a:xfrm>
          <a:prstGeom prst="rect">
            <a:avLst/>
          </a:prstGeom>
        </p:spPr>
      </p:pic>
      <p:sp>
        <p:nvSpPr>
          <p:cNvPr id="3" name="Slide Number Placeholder 2">
            <a:extLst>
              <a:ext uri="{FF2B5EF4-FFF2-40B4-BE49-F238E27FC236}">
                <a16:creationId xmlns:a16="http://schemas.microsoft.com/office/drawing/2014/main" id="{6A3F7F6C-9A99-F869-532F-42EDB85C3AB6}"/>
              </a:ext>
            </a:extLst>
          </p:cNvPr>
          <p:cNvSpPr>
            <a:spLocks noGrp="1"/>
          </p:cNvSpPr>
          <p:nvPr>
            <p:ph type="sldNum" sz="quarter" idx="12"/>
          </p:nvPr>
        </p:nvSpPr>
        <p:spPr/>
        <p:txBody>
          <a:bodyPr/>
          <a:lstStyle/>
          <a:p>
            <a:fld id="{367CF218-5C71-4148-996E-F80A94EADB6D}" type="slidenum">
              <a:rPr lang="en-US" smtClean="0"/>
              <a:t>10</a:t>
            </a:fld>
            <a:endParaRPr lang="en-US"/>
          </a:p>
        </p:txBody>
      </p:sp>
    </p:spTree>
    <p:extLst>
      <p:ext uri="{BB962C8B-B14F-4D97-AF65-F5344CB8AC3E}">
        <p14:creationId xmlns:p14="http://schemas.microsoft.com/office/powerpoint/2010/main" val="2542520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BF3CC-E10F-1F9B-8435-9DF7BE8F2CEF}"/>
              </a:ext>
            </a:extLst>
          </p:cNvPr>
          <p:cNvSpPr>
            <a:spLocks noGrp="1"/>
          </p:cNvSpPr>
          <p:nvPr>
            <p:ph type="title"/>
          </p:nvPr>
        </p:nvSpPr>
        <p:spPr>
          <a:xfrm>
            <a:off x="833693" y="812510"/>
            <a:ext cx="9579552" cy="1339417"/>
          </a:xfrm>
        </p:spPr>
        <p:txBody>
          <a:bodyPr>
            <a:normAutofit/>
          </a:bodyPr>
          <a:lstStyle/>
          <a:p>
            <a:pPr algn="ctr"/>
            <a:r>
              <a:rPr lang="en-US" sz="2800" b="1">
                <a:solidFill>
                  <a:srgbClr val="0070C0"/>
                </a:solidFill>
              </a:rPr>
              <a:t>FDA Feedback on Diversity Plans</a:t>
            </a:r>
          </a:p>
        </p:txBody>
      </p:sp>
      <p:sp>
        <p:nvSpPr>
          <p:cNvPr id="3" name="Content Placeholder 2">
            <a:extLst>
              <a:ext uri="{FF2B5EF4-FFF2-40B4-BE49-F238E27FC236}">
                <a16:creationId xmlns:a16="http://schemas.microsoft.com/office/drawing/2014/main" id="{2D79116C-955B-8E6E-7127-09C68DFFB45D}"/>
              </a:ext>
            </a:extLst>
          </p:cNvPr>
          <p:cNvSpPr>
            <a:spLocks noGrp="1"/>
          </p:cNvSpPr>
          <p:nvPr>
            <p:ph idx="1"/>
          </p:nvPr>
        </p:nvSpPr>
        <p:spPr>
          <a:xfrm>
            <a:off x="744278" y="2396980"/>
            <a:ext cx="4421737" cy="4351338"/>
          </a:xfrm>
        </p:spPr>
        <p:txBody>
          <a:bodyPr vert="horz" lIns="91440" tIns="45720" rIns="91440" bIns="45720" rtlCol="0" anchor="t">
            <a:normAutofit/>
          </a:bodyPr>
          <a:lstStyle/>
          <a:p>
            <a:pPr marL="0" indent="0">
              <a:buNone/>
            </a:pPr>
            <a:r>
              <a:rPr lang="en-US" sz="1800"/>
              <a:t>FDA provided feedback on the sponsors’ proposals for 31 of 76 DPs (41%).</a:t>
            </a:r>
          </a:p>
          <a:p>
            <a:pPr marL="0" indent="0">
              <a:buNone/>
            </a:pPr>
            <a:r>
              <a:rPr lang="en-US" sz="1800">
                <a:cs typeface="Calibri" panose="020F0502020204030204"/>
              </a:rPr>
              <a:t>Average time from DP receipt to FDA sending comments to Sponsors was </a:t>
            </a:r>
            <a:r>
              <a:rPr lang="en-US" sz="1800" b="1">
                <a:cs typeface="Calibri" panose="020F0502020204030204"/>
              </a:rPr>
              <a:t>61 days</a:t>
            </a:r>
            <a:r>
              <a:rPr lang="en-US" sz="1800">
                <a:cs typeface="Calibri" panose="020F0502020204030204"/>
              </a:rPr>
              <a:t>. </a:t>
            </a:r>
          </a:p>
          <a:p>
            <a:pPr marL="0" indent="0">
              <a:buNone/>
            </a:pPr>
            <a:r>
              <a:rPr lang="en-US" sz="1800"/>
              <a:t>For the 31 DPs for which FDA provided feedback the feedback focused on the topics listed in the figure.</a:t>
            </a:r>
            <a:endParaRPr lang="en-US" sz="1800">
              <a:cs typeface="Calibri"/>
            </a:endParaRPr>
          </a:p>
          <a:p>
            <a:pPr lvl="1"/>
            <a:endParaRPr lang="en-US" sz="1800">
              <a:highlight>
                <a:srgbClr val="FFFF00"/>
              </a:highlight>
              <a:cs typeface="Calibri"/>
            </a:endParaRPr>
          </a:p>
        </p:txBody>
      </p:sp>
      <p:sp>
        <p:nvSpPr>
          <p:cNvPr id="7" name="TextBox 6">
            <a:extLst>
              <a:ext uri="{FF2B5EF4-FFF2-40B4-BE49-F238E27FC236}">
                <a16:creationId xmlns:a16="http://schemas.microsoft.com/office/drawing/2014/main" id="{F843F992-7AC2-A216-9A0C-D2EFD532DC01}"/>
              </a:ext>
            </a:extLst>
          </p:cNvPr>
          <p:cNvSpPr txBox="1"/>
          <p:nvPr/>
        </p:nvSpPr>
        <p:spPr>
          <a:xfrm>
            <a:off x="5166016" y="1959623"/>
            <a:ext cx="4514848" cy="369332"/>
          </a:xfrm>
          <a:prstGeom prst="rect">
            <a:avLst/>
          </a:prstGeom>
          <a:noFill/>
        </p:spPr>
        <p:txBody>
          <a:bodyPr wrap="square" lIns="91440" tIns="45720" rIns="91440" bIns="45720" anchor="t">
            <a:spAutoFit/>
          </a:bodyPr>
          <a:lstStyle/>
          <a:p>
            <a:r>
              <a:rPr lang="en-US" b="1" i="0">
                <a:effectLst/>
              </a:rPr>
              <a:t>Topics Addressed in FDA Comments</a:t>
            </a:r>
            <a:r>
              <a:rPr lang="en-US" b="1"/>
              <a:t> </a:t>
            </a:r>
            <a:endParaRPr lang="en-US" b="1">
              <a:cs typeface="Calibri"/>
            </a:endParaRPr>
          </a:p>
        </p:txBody>
      </p:sp>
      <p:pic>
        <p:nvPicPr>
          <p:cNvPr id="4" name="Picture 3">
            <a:extLst>
              <a:ext uri="{FF2B5EF4-FFF2-40B4-BE49-F238E27FC236}">
                <a16:creationId xmlns:a16="http://schemas.microsoft.com/office/drawing/2014/main" id="{A75E8AED-F36E-813A-D4A3-2FB74F4E96AF}"/>
              </a:ext>
            </a:extLst>
          </p:cNvPr>
          <p:cNvPicPr>
            <a:picLocks noChangeAspect="1"/>
          </p:cNvPicPr>
          <p:nvPr/>
        </p:nvPicPr>
        <p:blipFill>
          <a:blip r:embed="rId2"/>
          <a:stretch>
            <a:fillRect/>
          </a:stretch>
        </p:blipFill>
        <p:spPr>
          <a:xfrm>
            <a:off x="5291089" y="2392603"/>
            <a:ext cx="5736263" cy="4118263"/>
          </a:xfrm>
          <a:prstGeom prst="rect">
            <a:avLst/>
          </a:prstGeom>
          <a:ln w="6350">
            <a:solidFill>
              <a:schemeClr val="tx1"/>
            </a:solidFill>
          </a:ln>
        </p:spPr>
      </p:pic>
      <p:sp>
        <p:nvSpPr>
          <p:cNvPr id="5" name="Slide Number Placeholder 4">
            <a:extLst>
              <a:ext uri="{FF2B5EF4-FFF2-40B4-BE49-F238E27FC236}">
                <a16:creationId xmlns:a16="http://schemas.microsoft.com/office/drawing/2014/main" id="{404822A7-1FC5-F291-1BDA-F5B77B273C5F}"/>
              </a:ext>
            </a:extLst>
          </p:cNvPr>
          <p:cNvSpPr>
            <a:spLocks noGrp="1"/>
          </p:cNvSpPr>
          <p:nvPr>
            <p:ph type="sldNum" sz="quarter" idx="12"/>
          </p:nvPr>
        </p:nvSpPr>
        <p:spPr/>
        <p:txBody>
          <a:bodyPr/>
          <a:lstStyle/>
          <a:p>
            <a:fld id="{367CF218-5C71-4148-996E-F80A94EADB6D}" type="slidenum">
              <a:rPr lang="en-US" smtClean="0"/>
              <a:t>11</a:t>
            </a:fld>
            <a:endParaRPr lang="en-US"/>
          </a:p>
        </p:txBody>
      </p:sp>
    </p:spTree>
    <p:extLst>
      <p:ext uri="{BB962C8B-B14F-4D97-AF65-F5344CB8AC3E}">
        <p14:creationId xmlns:p14="http://schemas.microsoft.com/office/powerpoint/2010/main" val="1046595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1A339-127F-3BA3-6FB9-FBF2FB9BCB2C}"/>
              </a:ext>
            </a:extLst>
          </p:cNvPr>
          <p:cNvSpPr>
            <a:spLocks noGrp="1"/>
          </p:cNvSpPr>
          <p:nvPr>
            <p:ph type="title"/>
          </p:nvPr>
        </p:nvSpPr>
        <p:spPr>
          <a:xfrm>
            <a:off x="838200" y="717550"/>
            <a:ext cx="10515600" cy="1325563"/>
          </a:xfrm>
        </p:spPr>
        <p:txBody>
          <a:bodyPr>
            <a:normAutofit/>
          </a:bodyPr>
          <a:lstStyle/>
          <a:p>
            <a:pPr algn="ctr"/>
            <a:r>
              <a:rPr lang="en-US" sz="2800" b="1">
                <a:solidFill>
                  <a:srgbClr val="0070C0"/>
                </a:solidFill>
              </a:rPr>
              <a:t>Acknowledgements</a:t>
            </a:r>
          </a:p>
        </p:txBody>
      </p:sp>
      <p:sp>
        <p:nvSpPr>
          <p:cNvPr id="3" name="Content Placeholder 2">
            <a:extLst>
              <a:ext uri="{FF2B5EF4-FFF2-40B4-BE49-F238E27FC236}">
                <a16:creationId xmlns:a16="http://schemas.microsoft.com/office/drawing/2014/main" id="{7E128B4D-588B-6538-8C2A-9C1E39B5332E}"/>
              </a:ext>
            </a:extLst>
          </p:cNvPr>
          <p:cNvSpPr>
            <a:spLocks noGrp="1"/>
          </p:cNvSpPr>
          <p:nvPr>
            <p:ph idx="1"/>
          </p:nvPr>
        </p:nvSpPr>
        <p:spPr>
          <a:xfrm>
            <a:off x="859466" y="1942177"/>
            <a:ext cx="10515600" cy="4351338"/>
          </a:xfrm>
        </p:spPr>
        <p:txBody>
          <a:bodyPr vert="horz" lIns="91440" tIns="45720" rIns="91440" bIns="45720" rtlCol="0" anchor="t">
            <a:normAutofit fontScale="77500" lnSpcReduction="20000"/>
          </a:bodyPr>
          <a:lstStyle/>
          <a:p>
            <a:pPr marL="0" indent="0" algn="ctr">
              <a:buNone/>
            </a:pPr>
            <a:r>
              <a:rPr lang="en-US"/>
              <a:t>OCE Project Equity</a:t>
            </a:r>
          </a:p>
          <a:p>
            <a:pPr marL="0" indent="0" algn="ctr">
              <a:buNone/>
            </a:pPr>
            <a:r>
              <a:rPr lang="en-US"/>
              <a:t>OCE Leadership </a:t>
            </a:r>
            <a:endParaRPr lang="en-US">
              <a:cs typeface="Calibri" panose="020F0502020204030204"/>
            </a:endParaRPr>
          </a:p>
          <a:p>
            <a:pPr marL="0" indent="0" algn="ctr">
              <a:buNone/>
            </a:pPr>
            <a:r>
              <a:rPr lang="en-US"/>
              <a:t>OOD Leadership</a:t>
            </a:r>
            <a:endParaRPr lang="en-US">
              <a:cs typeface="Calibri" panose="020F0502020204030204"/>
            </a:endParaRPr>
          </a:p>
          <a:p>
            <a:pPr marL="0" indent="0" algn="ctr">
              <a:buNone/>
            </a:pPr>
            <a:r>
              <a:rPr lang="en-US"/>
              <a:t>OOD clinical reviewers</a:t>
            </a:r>
            <a:endParaRPr lang="en-US">
              <a:cs typeface="Calibri" panose="020F0502020204030204"/>
            </a:endParaRPr>
          </a:p>
          <a:p>
            <a:pPr marL="0" indent="0" algn="ctr">
              <a:buNone/>
            </a:pPr>
            <a:r>
              <a:rPr lang="en-US"/>
              <a:t>OND-ORO-ONCOLOGY</a:t>
            </a:r>
            <a:endParaRPr lang="en-US">
              <a:cs typeface="Calibri" panose="020F0502020204030204"/>
            </a:endParaRPr>
          </a:p>
          <a:p>
            <a:pPr marL="0" indent="0" algn="ctr">
              <a:buNone/>
            </a:pPr>
            <a:r>
              <a:rPr lang="en-US"/>
              <a:t>OCE COMMS TEAM</a:t>
            </a:r>
            <a:endParaRPr lang="en-US">
              <a:cs typeface="Calibri" panose="020F0502020204030204"/>
            </a:endParaRPr>
          </a:p>
          <a:p>
            <a:pPr marL="0" indent="0" algn="ctr">
              <a:buNone/>
            </a:pPr>
            <a:r>
              <a:rPr lang="en-US"/>
              <a:t>OCE GUIDANCE TEAM</a:t>
            </a:r>
            <a:endParaRPr lang="en-US">
              <a:cs typeface="Calibri" panose="020F0502020204030204"/>
            </a:endParaRPr>
          </a:p>
          <a:p>
            <a:pPr marL="0" indent="0" algn="ctr">
              <a:buNone/>
            </a:pPr>
            <a:r>
              <a:rPr lang="en-US"/>
              <a:t>CDER-Office of Medical Policy</a:t>
            </a:r>
            <a:endParaRPr lang="en-US">
              <a:cs typeface="Calibri" panose="020F0502020204030204"/>
            </a:endParaRPr>
          </a:p>
          <a:p>
            <a:pPr marL="0" indent="0" algn="ctr">
              <a:buNone/>
            </a:pPr>
            <a:r>
              <a:rPr lang="en-US"/>
              <a:t>CDER-Office of Regulatory Policy</a:t>
            </a:r>
            <a:endParaRPr lang="en-US">
              <a:cs typeface="Calibri" panose="020F0502020204030204"/>
            </a:endParaRPr>
          </a:p>
          <a:p>
            <a:pPr marL="0" indent="0" algn="ctr">
              <a:buNone/>
            </a:pPr>
            <a:r>
              <a:rPr lang="en-US"/>
              <a:t>CDER-Office of Clinical Pharmacology</a:t>
            </a:r>
            <a:endParaRPr lang="en-US">
              <a:cs typeface="Calibri" panose="020F0502020204030204"/>
            </a:endParaRPr>
          </a:p>
          <a:p>
            <a:pPr marL="0" indent="0" algn="ctr">
              <a:buNone/>
            </a:pPr>
            <a:r>
              <a:rPr lang="en-US"/>
              <a:t>FDA Office of Minority Health and Health Equity</a:t>
            </a:r>
            <a:endParaRPr lang="en-US">
              <a:cs typeface="Calibri" panose="020F0502020204030204"/>
            </a:endParaRPr>
          </a:p>
          <a:p>
            <a:pPr marL="0" indent="0" algn="ctr">
              <a:buNone/>
            </a:pPr>
            <a:r>
              <a:rPr lang="en-US"/>
              <a:t>FDA Office of Women’s Health</a:t>
            </a:r>
            <a:endParaRPr lang="en-US">
              <a:cs typeface="Calibri" panose="020F0502020204030204"/>
            </a:endParaRPr>
          </a:p>
        </p:txBody>
      </p:sp>
      <p:sp>
        <p:nvSpPr>
          <p:cNvPr id="4" name="Slide Number Placeholder 3">
            <a:extLst>
              <a:ext uri="{FF2B5EF4-FFF2-40B4-BE49-F238E27FC236}">
                <a16:creationId xmlns:a16="http://schemas.microsoft.com/office/drawing/2014/main" id="{F516D161-9F20-CB74-85EB-8FA5BC2F80ED}"/>
              </a:ext>
            </a:extLst>
          </p:cNvPr>
          <p:cNvSpPr>
            <a:spLocks noGrp="1"/>
          </p:cNvSpPr>
          <p:nvPr>
            <p:ph type="sldNum" sz="quarter" idx="12"/>
          </p:nvPr>
        </p:nvSpPr>
        <p:spPr/>
        <p:txBody>
          <a:bodyPr/>
          <a:lstStyle/>
          <a:p>
            <a:fld id="{367CF218-5C71-4148-996E-F80A94EADB6D}" type="slidenum">
              <a:rPr lang="en-US" smtClean="0"/>
              <a:t>12</a:t>
            </a:fld>
            <a:endParaRPr lang="en-US"/>
          </a:p>
        </p:txBody>
      </p:sp>
    </p:spTree>
    <p:extLst>
      <p:ext uri="{BB962C8B-B14F-4D97-AF65-F5344CB8AC3E}">
        <p14:creationId xmlns:p14="http://schemas.microsoft.com/office/powerpoint/2010/main" val="3594109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0348E-75C4-44D5-A346-F246C6AAAEDE}"/>
              </a:ext>
            </a:extLst>
          </p:cNvPr>
          <p:cNvSpPr>
            <a:spLocks noGrp="1"/>
          </p:cNvSpPr>
          <p:nvPr>
            <p:ph type="title"/>
          </p:nvPr>
        </p:nvSpPr>
        <p:spPr>
          <a:xfrm>
            <a:off x="838200" y="889000"/>
            <a:ext cx="10515600" cy="1325563"/>
          </a:xfrm>
        </p:spPr>
        <p:txBody>
          <a:bodyPr>
            <a:normAutofit/>
          </a:bodyPr>
          <a:lstStyle/>
          <a:p>
            <a:pPr algn="ctr"/>
            <a:r>
              <a:rPr lang="en-US" sz="2800" b="1">
                <a:solidFill>
                  <a:schemeClr val="accent5">
                    <a:lumMod val="75000"/>
                  </a:schemeClr>
                </a:solidFill>
              </a:rPr>
              <a:t>Authorship Credit</a:t>
            </a:r>
          </a:p>
        </p:txBody>
      </p:sp>
      <p:sp>
        <p:nvSpPr>
          <p:cNvPr id="4" name="Content Placeholder 3">
            <a:extLst>
              <a:ext uri="{FF2B5EF4-FFF2-40B4-BE49-F238E27FC236}">
                <a16:creationId xmlns:a16="http://schemas.microsoft.com/office/drawing/2014/main" id="{FBF04D96-7E1D-DB32-8778-D13D74C7FA73}"/>
              </a:ext>
            </a:extLst>
          </p:cNvPr>
          <p:cNvSpPr txBox="1">
            <a:spLocks noGrp="1"/>
          </p:cNvSpPr>
          <p:nvPr>
            <p:ph idx="1"/>
          </p:nvPr>
        </p:nvSpPr>
        <p:spPr>
          <a:xfrm>
            <a:off x="838200" y="1985114"/>
            <a:ext cx="10515600" cy="2416046"/>
          </a:xfrm>
          <a:prstGeom prst="rect">
            <a:avLst/>
          </a:prstGeom>
          <a:noFill/>
        </p:spPr>
        <p:txBody>
          <a:bodyPr vert="horz" wrap="square" lIns="91440" tIns="45720" rIns="91440" bIns="45720" rtlCol="0" anchor="t">
            <a:spAutoFit/>
          </a:bodyPr>
          <a:lstStyle/>
          <a:p>
            <a:pPr marL="0" indent="0">
              <a:buNone/>
            </a:pPr>
            <a:r>
              <a:rPr lang="en-US" sz="1800" dirty="0">
                <a:effectLst/>
                <a:latin typeface="Calibri"/>
                <a:ea typeface="Calibri" panose="020F0502020204030204" pitchFamily="34" charset="0"/>
                <a:cs typeface="Times New Roman"/>
              </a:rPr>
              <a:t>Lola. A. Fashoyin-Aje,</a:t>
            </a:r>
            <a:r>
              <a:rPr lang="en-US" sz="1800" baseline="30000" dirty="0">
                <a:effectLst/>
                <a:latin typeface="Calibri"/>
                <a:ea typeface="Calibri" panose="020F0502020204030204" pitchFamily="34" charset="0"/>
                <a:cs typeface="Times New Roman"/>
              </a:rPr>
              <a:t>1,2</a:t>
            </a:r>
            <a:r>
              <a:rPr lang="en-US" sz="1800" dirty="0">
                <a:effectLst/>
                <a:latin typeface="Calibri"/>
                <a:ea typeface="Calibri" panose="020F0502020204030204" pitchFamily="34" charset="0"/>
                <a:cs typeface="Times New Roman"/>
              </a:rPr>
              <a:t> Jessica Boehmer,</a:t>
            </a:r>
            <a:r>
              <a:rPr lang="en-US" sz="1800" baseline="30000" dirty="0">
                <a:effectLst/>
                <a:latin typeface="Calibri"/>
                <a:ea typeface="Calibri" panose="020F0502020204030204" pitchFamily="34" charset="0"/>
                <a:cs typeface="Times New Roman"/>
              </a:rPr>
              <a:t>1</a:t>
            </a:r>
            <a:r>
              <a:rPr lang="en-US" sz="1800" dirty="0">
                <a:effectLst/>
                <a:latin typeface="Calibri"/>
                <a:ea typeface="Calibri" panose="020F0502020204030204" pitchFamily="34" charset="0"/>
                <a:cs typeface="Times New Roman"/>
              </a:rPr>
              <a:t> Ramya Antony,</a:t>
            </a:r>
            <a:r>
              <a:rPr lang="en-US" sz="1800" baseline="30000" dirty="0">
                <a:effectLst/>
                <a:latin typeface="Calibri"/>
                <a:ea typeface="Calibri" panose="020F0502020204030204" pitchFamily="34" charset="0"/>
                <a:cs typeface="Times New Roman"/>
              </a:rPr>
              <a:t>1</a:t>
            </a:r>
            <a:r>
              <a:rPr lang="en-US" sz="1800" dirty="0">
                <a:effectLst/>
                <a:latin typeface="Calibri"/>
                <a:ea typeface="Calibri" panose="020F0502020204030204" pitchFamily="34" charset="0"/>
                <a:cs typeface="Times New Roman"/>
              </a:rPr>
              <a:t> Asma Dilawari,</a:t>
            </a:r>
            <a:r>
              <a:rPr lang="en-US" sz="1800" baseline="30000" dirty="0">
                <a:effectLst/>
                <a:latin typeface="Calibri"/>
                <a:ea typeface="Calibri" panose="020F0502020204030204" pitchFamily="34" charset="0"/>
                <a:cs typeface="Times New Roman"/>
              </a:rPr>
              <a:t>2</a:t>
            </a:r>
            <a:r>
              <a:rPr lang="en-US" sz="1800" dirty="0">
                <a:effectLst/>
                <a:latin typeface="Calibri"/>
                <a:ea typeface="Calibri" panose="020F0502020204030204" pitchFamily="34" charset="0"/>
                <a:cs typeface="Times New Roman"/>
              </a:rPr>
              <a:t> Kelie Reece,</a:t>
            </a:r>
            <a:r>
              <a:rPr lang="en-US" sz="1800" baseline="30000" dirty="0">
                <a:effectLst/>
                <a:latin typeface="Calibri"/>
                <a:ea typeface="Calibri" panose="020F0502020204030204" pitchFamily="34" charset="0"/>
                <a:cs typeface="Times New Roman"/>
              </a:rPr>
              <a:t>2</a:t>
            </a:r>
            <a:r>
              <a:rPr lang="en-US" sz="1800" baseline="30000" dirty="0">
                <a:latin typeface="Calibri"/>
                <a:ea typeface="Calibri" panose="020F0502020204030204" pitchFamily="34" charset="0"/>
                <a:cs typeface="Times New Roman"/>
              </a:rPr>
              <a:t> </a:t>
            </a:r>
            <a:r>
              <a:rPr lang="en-US" sz="1800" dirty="0">
                <a:effectLst/>
                <a:latin typeface="Calibri"/>
                <a:ea typeface="Calibri" panose="020F0502020204030204" pitchFamily="34" charset="0"/>
                <a:cs typeface="Times New Roman"/>
              </a:rPr>
              <a:t>Tamy Kim,</a:t>
            </a:r>
            <a:r>
              <a:rPr lang="en-US" sz="1800" baseline="30000" dirty="0">
                <a:effectLst/>
                <a:latin typeface="Calibri"/>
                <a:ea typeface="Calibri" panose="020F0502020204030204" pitchFamily="34" charset="0"/>
                <a:cs typeface="Times New Roman"/>
              </a:rPr>
              <a:t>1,2</a:t>
            </a:r>
            <a:r>
              <a:rPr lang="en-US" sz="1800" dirty="0">
                <a:effectLst/>
                <a:latin typeface="Calibri"/>
                <a:ea typeface="Calibri" panose="020F0502020204030204" pitchFamily="34" charset="0"/>
                <a:cs typeface="Times New Roman"/>
              </a:rPr>
              <a:t> Richard Pazdur.</a:t>
            </a:r>
            <a:r>
              <a:rPr lang="en-US" sz="1800" baseline="30000" dirty="0">
                <a:effectLst/>
                <a:latin typeface="Calibri"/>
                <a:ea typeface="Calibri" panose="020F0502020204030204" pitchFamily="34" charset="0"/>
                <a:cs typeface="Times New Roman"/>
              </a:rPr>
              <a:t>1,2 </a:t>
            </a:r>
            <a:r>
              <a:rPr lang="en-US" sz="1800" dirty="0"/>
              <a:t> </a:t>
            </a:r>
            <a:r>
              <a:rPr lang="en-US" sz="1800" b="1"/>
              <a:t>Voluntary Submission of Diversity Plans to Oncology Review Divisions in the Center for Drug Evaluation and Research (CDER) Following FDA Draft Guidance: Year one experience: April 2022 – April 2023</a:t>
            </a:r>
            <a:r>
              <a:rPr lang="en-US" sz="1800" dirty="0"/>
              <a:t>. </a:t>
            </a:r>
            <a:r>
              <a:rPr lang="en-US" sz="1800" dirty="0">
                <a:hlinkClick r:id="rId2">
                  <a:extLst>
                    <a:ext uri="{A12FA001-AC4F-418D-AE19-62706E023703}">
                      <ahyp:hlinkClr xmlns:ahyp="http://schemas.microsoft.com/office/drawing/2018/hyperlinkcolor" val="tx"/>
                    </a:ext>
                  </a:extLst>
                </a:hlinkClick>
              </a:rPr>
              <a:t>Project Equity Website</a:t>
            </a:r>
            <a:r>
              <a:rPr lang="en-US" sz="1800"/>
              <a:t> (November 2023)</a:t>
            </a:r>
            <a:endParaRPr lang="en-US" sz="1800" b="1" dirty="0">
              <a:cs typeface="Calibri"/>
            </a:endParaRPr>
          </a:p>
          <a:p>
            <a:pPr marL="0" indent="0">
              <a:buNone/>
            </a:pPr>
            <a:r>
              <a:rPr lang="en-US" sz="1800" b="1">
                <a:effectLst/>
                <a:latin typeface="Calibri"/>
                <a:ea typeface="Calibri" panose="020F0502020204030204" pitchFamily="34" charset="0"/>
                <a:cs typeface="Times New Roman"/>
              </a:rPr>
              <a:t>Author Affiliations</a:t>
            </a:r>
            <a:r>
              <a:rPr lang="en-US" sz="1800">
                <a:effectLst/>
                <a:latin typeface="Calibri"/>
                <a:ea typeface="Calibri" panose="020F0502020204030204" pitchFamily="34" charset="0"/>
                <a:cs typeface="Times New Roman"/>
              </a:rPr>
              <a:t>: </a:t>
            </a:r>
            <a:r>
              <a:rPr lang="en-US" sz="1800" baseline="30000">
                <a:effectLst/>
                <a:latin typeface="Calibri"/>
                <a:ea typeface="Calibri" panose="020F0502020204030204" pitchFamily="34" charset="0"/>
                <a:cs typeface="Times New Roman"/>
              </a:rPr>
              <a:t>1</a:t>
            </a:r>
            <a:r>
              <a:rPr lang="en-US" sz="1800">
                <a:effectLst/>
                <a:latin typeface="Calibri"/>
                <a:ea typeface="Calibri" panose="020F0502020204030204" pitchFamily="34" charset="0"/>
                <a:cs typeface="Times New Roman"/>
              </a:rPr>
              <a:t>Oncology Center of Excellence,</a:t>
            </a:r>
            <a:r>
              <a:rPr lang="en-US" sz="1800" baseline="30000">
                <a:effectLst/>
                <a:latin typeface="Calibri"/>
                <a:ea typeface="Calibri" panose="020F0502020204030204" pitchFamily="34" charset="0"/>
                <a:cs typeface="Times New Roman"/>
              </a:rPr>
              <a:t> 2</a:t>
            </a:r>
            <a:r>
              <a:rPr lang="en-US" sz="1800">
                <a:effectLst/>
                <a:latin typeface="Calibri"/>
                <a:ea typeface="Calibri" panose="020F0502020204030204" pitchFamily="34" charset="0"/>
                <a:cs typeface="Times New Roman"/>
              </a:rPr>
              <a:t>Center for Drug Evaluation and Research, U.S. Food and Drug Administration</a:t>
            </a:r>
          </a:p>
          <a:p>
            <a:pPr marL="0" indent="0">
              <a:buNone/>
            </a:pPr>
            <a:r>
              <a:rPr lang="en-US" sz="1800">
                <a:latin typeface="Calibri"/>
                <a:ea typeface="Calibri" panose="020F0502020204030204" pitchFamily="34" charset="0"/>
                <a:cs typeface="Times New Roman"/>
              </a:rPr>
              <a:t>Contact: </a:t>
            </a:r>
            <a:r>
              <a:rPr lang="en-US" sz="1800">
                <a:latin typeface="Calibri"/>
                <a:ea typeface="Calibri" panose="020F0502020204030204" pitchFamily="34" charset="0"/>
                <a:cs typeface="Times New Roman"/>
                <a:hlinkClick r:id="rId3"/>
              </a:rPr>
              <a:t>OCE-Equity@fda.hhs.gov</a:t>
            </a:r>
            <a:endParaRPr lang="en-US" sz="1800">
              <a:latin typeface="Calibri"/>
              <a:ea typeface="Calibri" panose="020F0502020204030204" pitchFamily="34" charset="0"/>
              <a:cs typeface="Times New Roman"/>
            </a:endParaRPr>
          </a:p>
          <a:p>
            <a:pPr marL="0" indent="0">
              <a:buNone/>
            </a:pPr>
            <a:endParaRPr lang="en-US" sz="1400">
              <a:effectLst/>
              <a:latin typeface="Calibri"/>
              <a:ea typeface="Calibri" panose="020F0502020204030204" pitchFamily="34" charset="0"/>
              <a:cs typeface="Times New Roman"/>
            </a:endParaRPr>
          </a:p>
        </p:txBody>
      </p:sp>
      <p:sp>
        <p:nvSpPr>
          <p:cNvPr id="3" name="Slide Number Placeholder 2">
            <a:extLst>
              <a:ext uri="{FF2B5EF4-FFF2-40B4-BE49-F238E27FC236}">
                <a16:creationId xmlns:a16="http://schemas.microsoft.com/office/drawing/2014/main" id="{47FEA9E5-76D7-082F-0515-C103EB34D233}"/>
              </a:ext>
            </a:extLst>
          </p:cNvPr>
          <p:cNvSpPr>
            <a:spLocks noGrp="1"/>
          </p:cNvSpPr>
          <p:nvPr>
            <p:ph type="sldNum" sz="quarter" idx="12"/>
          </p:nvPr>
        </p:nvSpPr>
        <p:spPr/>
        <p:txBody>
          <a:bodyPr/>
          <a:lstStyle/>
          <a:p>
            <a:fld id="{367CF218-5C71-4148-996E-F80A94EADB6D}" type="slidenum">
              <a:rPr lang="en-US" smtClean="0"/>
              <a:t>13</a:t>
            </a:fld>
            <a:endParaRPr lang="en-US"/>
          </a:p>
        </p:txBody>
      </p:sp>
    </p:spTree>
    <p:extLst>
      <p:ext uri="{BB962C8B-B14F-4D97-AF65-F5344CB8AC3E}">
        <p14:creationId xmlns:p14="http://schemas.microsoft.com/office/powerpoint/2010/main" val="1160336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AF055-5DCB-C236-93AD-A43D4BEBC8A4}"/>
              </a:ext>
            </a:extLst>
          </p:cNvPr>
          <p:cNvSpPr>
            <a:spLocks noGrp="1"/>
          </p:cNvSpPr>
          <p:nvPr>
            <p:ph type="ctrTitle"/>
          </p:nvPr>
        </p:nvSpPr>
        <p:spPr>
          <a:xfrm>
            <a:off x="730386" y="1890350"/>
            <a:ext cx="10627425" cy="4624705"/>
          </a:xfrm>
        </p:spPr>
        <p:txBody>
          <a:bodyPr>
            <a:noAutofit/>
          </a:bodyPr>
          <a:lstStyle/>
          <a:p>
            <a:r>
              <a:rPr lang="en-US" sz="3600" b="1"/>
              <a:t>Voluntary Submission of Diversity Plans to Oncology Review Divisions in the Center for Drug Evaluation and Research (CDER)  -- Following FDA Draft Guidance </a:t>
            </a:r>
            <a:br>
              <a:rPr lang="en-US" sz="3600" b="1"/>
            </a:br>
            <a:r>
              <a:rPr lang="en-US" sz="3200" b="1">
                <a:solidFill>
                  <a:srgbClr val="0070C0"/>
                </a:solidFill>
              </a:rPr>
              <a:t>Year one experience – April 2022 – April 2023</a:t>
            </a:r>
            <a:br>
              <a:rPr lang="en-US" sz="3600"/>
            </a:br>
            <a:br>
              <a:rPr lang="en-US" sz="3600"/>
            </a:br>
            <a:br>
              <a:rPr lang="en-US" sz="3200" b="1"/>
            </a:br>
            <a:br>
              <a:rPr lang="en-US" sz="3200" b="1"/>
            </a:br>
            <a:r>
              <a:rPr lang="en-US" sz="3200" b="1"/>
              <a:t> </a:t>
            </a:r>
            <a:endParaRPr lang="en-US" sz="3600" b="1"/>
          </a:p>
        </p:txBody>
      </p:sp>
      <p:sp>
        <p:nvSpPr>
          <p:cNvPr id="3" name="Subtitle 2">
            <a:extLst>
              <a:ext uri="{FF2B5EF4-FFF2-40B4-BE49-F238E27FC236}">
                <a16:creationId xmlns:a16="http://schemas.microsoft.com/office/drawing/2014/main" id="{82DF6F78-3C4B-B843-34AA-E0B1E102D811}"/>
              </a:ext>
            </a:extLst>
          </p:cNvPr>
          <p:cNvSpPr>
            <a:spLocks noGrp="1"/>
          </p:cNvSpPr>
          <p:nvPr>
            <p:ph type="subTitle" idx="1"/>
          </p:nvPr>
        </p:nvSpPr>
        <p:spPr>
          <a:xfrm>
            <a:off x="719298" y="5810742"/>
            <a:ext cx="11157358" cy="365760"/>
          </a:xfrm>
        </p:spPr>
        <p:txBody>
          <a:bodyPr>
            <a:normAutofit/>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Lola. A. Fashoyin-Aje,</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1,2</a:t>
            </a:r>
            <a:r>
              <a:rPr lang="en-US" sz="1800">
                <a:effectLst/>
                <a:latin typeface="Calibri" panose="020F0502020204030204" pitchFamily="34" charset="0"/>
                <a:ea typeface="Calibri" panose="020F0502020204030204" pitchFamily="34" charset="0"/>
                <a:cs typeface="Times New Roman" panose="02020603050405020304" pitchFamily="18" charset="0"/>
              </a:rPr>
              <a:t> Jessica Boehmer,</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800">
                <a:effectLst/>
                <a:latin typeface="Calibri" panose="020F0502020204030204" pitchFamily="34" charset="0"/>
                <a:ea typeface="Calibri" panose="020F0502020204030204" pitchFamily="34" charset="0"/>
                <a:cs typeface="Times New Roman" panose="02020603050405020304" pitchFamily="18" charset="0"/>
              </a:rPr>
              <a:t> Ramya Antony,</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800">
                <a:effectLst/>
                <a:latin typeface="Calibri" panose="020F0502020204030204" pitchFamily="34" charset="0"/>
                <a:ea typeface="Calibri" panose="020F0502020204030204" pitchFamily="34" charset="0"/>
                <a:cs typeface="Times New Roman" panose="02020603050405020304" pitchFamily="18" charset="0"/>
              </a:rPr>
              <a:t> Asma Dilawari,</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800">
                <a:effectLst/>
                <a:latin typeface="Calibri" panose="020F0502020204030204" pitchFamily="34" charset="0"/>
                <a:ea typeface="Calibri" panose="020F0502020204030204" pitchFamily="34" charset="0"/>
                <a:cs typeface="Times New Roman" panose="02020603050405020304" pitchFamily="18" charset="0"/>
              </a:rPr>
              <a:t> </a:t>
            </a:r>
            <a:r>
              <a:rPr lang="en-US" sz="1800" err="1">
                <a:effectLst/>
                <a:latin typeface="Calibri" panose="020F0502020204030204" pitchFamily="34" charset="0"/>
                <a:ea typeface="Calibri" panose="020F0502020204030204" pitchFamily="34" charset="0"/>
                <a:cs typeface="Times New Roman" panose="02020603050405020304" pitchFamily="18" charset="0"/>
              </a:rPr>
              <a:t>Kelie</a:t>
            </a:r>
            <a:r>
              <a:rPr lang="en-US" sz="1800">
                <a:effectLst/>
                <a:latin typeface="Calibri" panose="020F0502020204030204" pitchFamily="34" charset="0"/>
                <a:ea typeface="Calibri" panose="020F0502020204030204" pitchFamily="34" charset="0"/>
                <a:cs typeface="Times New Roman" panose="02020603050405020304" pitchFamily="18" charset="0"/>
              </a:rPr>
              <a:t> Reece,</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800" baseline="30000">
                <a:latin typeface="Calibri" panose="020F0502020204030204" pitchFamily="34" charset="0"/>
                <a:ea typeface="Calibri" panose="020F0502020204030204" pitchFamily="34" charset="0"/>
                <a:cs typeface="Times New Roman" panose="02020603050405020304" pitchFamily="18" charset="0"/>
              </a:rPr>
              <a:t> </a:t>
            </a:r>
            <a:r>
              <a:rPr lang="en-US" sz="1800">
                <a:effectLst/>
                <a:latin typeface="Calibri" panose="020F0502020204030204" pitchFamily="34" charset="0"/>
                <a:ea typeface="Calibri" panose="020F0502020204030204" pitchFamily="34" charset="0"/>
                <a:cs typeface="Times New Roman" panose="02020603050405020304" pitchFamily="18" charset="0"/>
              </a:rPr>
              <a:t>Tamy Kim,</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1,2</a:t>
            </a:r>
            <a:r>
              <a:rPr lang="en-US" sz="1800">
                <a:effectLst/>
                <a:latin typeface="Calibri" panose="020F0502020204030204" pitchFamily="34" charset="0"/>
                <a:ea typeface="Calibri" panose="020F0502020204030204" pitchFamily="34" charset="0"/>
                <a:cs typeface="Times New Roman" panose="02020603050405020304" pitchFamily="18" charset="0"/>
              </a:rPr>
              <a:t> Richard Pazdur</a:t>
            </a:r>
            <a:r>
              <a:rPr lang="en-US" sz="1800" baseline="30000">
                <a:effectLst/>
                <a:latin typeface="Calibri" panose="020F0502020204030204" pitchFamily="34" charset="0"/>
                <a:ea typeface="Calibri" panose="020F0502020204030204" pitchFamily="34" charset="0"/>
                <a:cs typeface="Times New Roman" panose="02020603050405020304" pitchFamily="18" charset="0"/>
              </a:rPr>
              <a:t>1,2</a:t>
            </a:r>
            <a:endParaRPr lang="en-US" sz="1800"/>
          </a:p>
        </p:txBody>
      </p:sp>
      <p:sp>
        <p:nvSpPr>
          <p:cNvPr id="4" name="TextBox 3">
            <a:extLst>
              <a:ext uri="{FF2B5EF4-FFF2-40B4-BE49-F238E27FC236}">
                <a16:creationId xmlns:a16="http://schemas.microsoft.com/office/drawing/2014/main" id="{27BF13B9-9F4E-1DF3-A063-F4D41CEB48FC}"/>
              </a:ext>
            </a:extLst>
          </p:cNvPr>
          <p:cNvSpPr txBox="1"/>
          <p:nvPr/>
        </p:nvSpPr>
        <p:spPr>
          <a:xfrm>
            <a:off x="966579" y="6176502"/>
            <a:ext cx="10008066" cy="338554"/>
          </a:xfrm>
          <a:prstGeom prst="rect">
            <a:avLst/>
          </a:prstGeom>
          <a:noFill/>
        </p:spPr>
        <p:txBody>
          <a:bodyPr wrap="square" rtlCol="0">
            <a:spAutoFit/>
          </a:bodyPr>
          <a:lstStyle/>
          <a:p>
            <a:pPr algn="ct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Oncology Center of Excellence,</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 2</a:t>
            </a:r>
            <a:r>
              <a:rPr lang="en-US" sz="1600">
                <a:effectLst/>
                <a:latin typeface="Calibri" panose="020F0502020204030204" pitchFamily="34" charset="0"/>
                <a:ea typeface="Calibri" panose="020F0502020204030204" pitchFamily="34" charset="0"/>
                <a:cs typeface="Times New Roman" panose="02020603050405020304" pitchFamily="18" charset="0"/>
              </a:rPr>
              <a:t>Center for Drug Evaluation and Research, U.S. Food and Drug Administration</a:t>
            </a:r>
            <a:endParaRPr lang="en-US" sz="1600"/>
          </a:p>
        </p:txBody>
      </p:sp>
      <p:sp>
        <p:nvSpPr>
          <p:cNvPr id="5" name="Slide Number Placeholder 4">
            <a:extLst>
              <a:ext uri="{FF2B5EF4-FFF2-40B4-BE49-F238E27FC236}">
                <a16:creationId xmlns:a16="http://schemas.microsoft.com/office/drawing/2014/main" id="{9F61A86B-0F58-114A-5787-D19FAD2F59BF}"/>
              </a:ext>
            </a:extLst>
          </p:cNvPr>
          <p:cNvSpPr>
            <a:spLocks noGrp="1"/>
          </p:cNvSpPr>
          <p:nvPr>
            <p:ph type="sldNum" sz="quarter" idx="12"/>
          </p:nvPr>
        </p:nvSpPr>
        <p:spPr/>
        <p:txBody>
          <a:bodyPr/>
          <a:lstStyle/>
          <a:p>
            <a:fld id="{367CF218-5C71-4148-996E-F80A94EADB6D}" type="slidenum">
              <a:rPr lang="en-US" smtClean="0"/>
              <a:t>2</a:t>
            </a:fld>
            <a:endParaRPr lang="en-US"/>
          </a:p>
        </p:txBody>
      </p:sp>
      <p:pic>
        <p:nvPicPr>
          <p:cNvPr id="6" name="Picture 5">
            <a:extLst>
              <a:ext uri="{FF2B5EF4-FFF2-40B4-BE49-F238E27FC236}">
                <a16:creationId xmlns:a16="http://schemas.microsoft.com/office/drawing/2014/main" id="{8646C078-73F1-8A4B-E643-60CA1A277A29}"/>
              </a:ext>
            </a:extLst>
          </p:cNvPr>
          <p:cNvPicPr>
            <a:picLocks noChangeAspect="1"/>
          </p:cNvPicPr>
          <p:nvPr/>
        </p:nvPicPr>
        <p:blipFill>
          <a:blip r:embed="rId3"/>
          <a:stretch>
            <a:fillRect/>
          </a:stretch>
        </p:blipFill>
        <p:spPr>
          <a:xfrm>
            <a:off x="10499057" y="314665"/>
            <a:ext cx="856905" cy="994008"/>
          </a:xfrm>
          <a:prstGeom prst="rect">
            <a:avLst/>
          </a:prstGeom>
        </p:spPr>
      </p:pic>
    </p:spTree>
    <p:extLst>
      <p:ext uri="{BB962C8B-B14F-4D97-AF65-F5344CB8AC3E}">
        <p14:creationId xmlns:p14="http://schemas.microsoft.com/office/powerpoint/2010/main" val="1698444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8FF9F-FAC0-E044-8559-11F661898FFB}"/>
              </a:ext>
            </a:extLst>
          </p:cNvPr>
          <p:cNvSpPr>
            <a:spLocks noGrp="1"/>
          </p:cNvSpPr>
          <p:nvPr>
            <p:ph type="title"/>
          </p:nvPr>
        </p:nvSpPr>
        <p:spPr>
          <a:xfrm>
            <a:off x="2657475" y="800476"/>
            <a:ext cx="6405996" cy="1339417"/>
          </a:xfrm>
        </p:spPr>
        <p:txBody>
          <a:bodyPr>
            <a:normAutofit/>
          </a:bodyPr>
          <a:lstStyle/>
          <a:p>
            <a:pPr algn="ctr"/>
            <a:r>
              <a:rPr lang="en-US" sz="2800" b="1">
                <a:solidFill>
                  <a:srgbClr val="0070C0"/>
                </a:solidFill>
              </a:rPr>
              <a:t>Diversity Plan Submissions Following  FDA Recommendations in Draft Guidance</a:t>
            </a:r>
          </a:p>
        </p:txBody>
      </p:sp>
      <p:sp>
        <p:nvSpPr>
          <p:cNvPr id="3" name="Content Placeholder 2">
            <a:extLst>
              <a:ext uri="{FF2B5EF4-FFF2-40B4-BE49-F238E27FC236}">
                <a16:creationId xmlns:a16="http://schemas.microsoft.com/office/drawing/2014/main" id="{89FA414D-028C-6A1A-2401-D451EBA2A161}"/>
              </a:ext>
            </a:extLst>
          </p:cNvPr>
          <p:cNvSpPr>
            <a:spLocks noGrp="1"/>
          </p:cNvSpPr>
          <p:nvPr>
            <p:ph idx="1"/>
          </p:nvPr>
        </p:nvSpPr>
        <p:spPr>
          <a:xfrm>
            <a:off x="838200" y="1752600"/>
            <a:ext cx="4625340" cy="4424363"/>
          </a:xfrm>
        </p:spPr>
        <p:txBody>
          <a:bodyPr>
            <a:normAutofit/>
          </a:bodyPr>
          <a:lstStyle/>
          <a:p>
            <a:endParaRPr lang="en-US" sz="2000" dirty="0"/>
          </a:p>
          <a:p>
            <a:pPr marL="0" indent="0">
              <a:buNone/>
            </a:pPr>
            <a:r>
              <a:rPr lang="en-US" sz="1800" dirty="0"/>
              <a:t>In April 2022, FDA issued a </a:t>
            </a:r>
            <a:r>
              <a:rPr lang="en-US" sz="1800" dirty="0">
                <a:hlinkClick r:id="rId2"/>
              </a:rPr>
              <a:t>draft guidance </a:t>
            </a:r>
            <a:r>
              <a:rPr lang="en-US" sz="1800" dirty="0"/>
              <a:t>recommending that sponsors of certain drugs, biological products, and devices (medical products), submit Diversity Plans (DPs) that describe their plan to enroll racially and ethnically representative populations in clinical trials intended to support the approval or licensing of these medical products.  </a:t>
            </a:r>
          </a:p>
          <a:p>
            <a:pPr marL="0" indent="0">
              <a:buNone/>
            </a:pPr>
            <a:endParaRPr lang="en-US" sz="1800" dirty="0"/>
          </a:p>
          <a:p>
            <a:pPr marL="0" indent="0">
              <a:buNone/>
            </a:pPr>
            <a:r>
              <a:rPr lang="en-US" sz="1800" dirty="0"/>
              <a:t>This measure was taken to improve the enrollment of racial and ethnic populations that have been historically underrepresented in biomedical research, including in clinical trials. </a:t>
            </a:r>
          </a:p>
        </p:txBody>
      </p:sp>
      <p:sp>
        <p:nvSpPr>
          <p:cNvPr id="6" name="TextBox 5">
            <a:extLst>
              <a:ext uri="{FF2B5EF4-FFF2-40B4-BE49-F238E27FC236}">
                <a16:creationId xmlns:a16="http://schemas.microsoft.com/office/drawing/2014/main" id="{46490076-D17D-5F2F-3F8A-E32AB429A96E}"/>
              </a:ext>
            </a:extLst>
          </p:cNvPr>
          <p:cNvSpPr txBox="1"/>
          <p:nvPr/>
        </p:nvSpPr>
        <p:spPr>
          <a:xfrm>
            <a:off x="5961056" y="2139893"/>
            <a:ext cx="5196036" cy="3693319"/>
          </a:xfrm>
          <a:prstGeom prst="rect">
            <a:avLst/>
          </a:prstGeom>
          <a:noFill/>
        </p:spPr>
        <p:txBody>
          <a:bodyPr wrap="square">
            <a:spAutoFit/>
          </a:bodyPr>
          <a:lstStyle/>
          <a:p>
            <a:r>
              <a:rPr lang="en-US" dirty="0"/>
              <a:t>The draft guidance recommends that a DP includes: </a:t>
            </a:r>
          </a:p>
          <a:p>
            <a:pPr marL="742950" lvl="1" indent="-285750">
              <a:buFont typeface="Arial" panose="020B0604020202020204" pitchFamily="34" charset="0"/>
              <a:buChar char="•"/>
            </a:pPr>
            <a:r>
              <a:rPr lang="en-US" dirty="0"/>
              <a:t>An overview of the disease or condition under investigation in the clinical trial as it is distributed across racial and ethnic groups, </a:t>
            </a:r>
          </a:p>
          <a:p>
            <a:pPr marL="742950" lvl="1" indent="-285750">
              <a:buFont typeface="Arial" panose="020B0604020202020204" pitchFamily="34" charset="0"/>
              <a:buChar char="•"/>
            </a:pPr>
            <a:r>
              <a:rPr lang="en-US" dirty="0"/>
              <a:t>The sponsor’s enrollment goals for each racial and ethnic population, and, </a:t>
            </a:r>
          </a:p>
          <a:p>
            <a:pPr marL="742950" lvl="1" indent="-285750">
              <a:buFont typeface="Arial" panose="020B0604020202020204" pitchFamily="34" charset="0"/>
              <a:buChar char="•"/>
            </a:pPr>
            <a:r>
              <a:rPr lang="en-US" dirty="0"/>
              <a:t>A description of the measures that the sponsor plans to implement achieve the stated enrollment goals.</a:t>
            </a:r>
          </a:p>
          <a:p>
            <a:pPr lvl="1"/>
            <a:endParaRPr lang="en-US" dirty="0"/>
          </a:p>
          <a:p>
            <a:r>
              <a:rPr lang="en-US" dirty="0"/>
              <a:t>Herein, we report on DP submissions in the oncology divisions in CDER during the first year following publication of the guidance.</a:t>
            </a:r>
          </a:p>
        </p:txBody>
      </p:sp>
      <p:cxnSp>
        <p:nvCxnSpPr>
          <p:cNvPr id="8" name="Straight Connector 7">
            <a:extLst>
              <a:ext uri="{FF2B5EF4-FFF2-40B4-BE49-F238E27FC236}">
                <a16:creationId xmlns:a16="http://schemas.microsoft.com/office/drawing/2014/main" id="{A2C5D91A-F78E-31DF-D3D3-791C5F008C10}"/>
              </a:ext>
            </a:extLst>
          </p:cNvPr>
          <p:cNvCxnSpPr/>
          <p:nvPr/>
        </p:nvCxnSpPr>
        <p:spPr>
          <a:xfrm>
            <a:off x="5648325" y="2343150"/>
            <a:ext cx="0" cy="292417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6495629-A70C-F59C-DD3B-0F7E06F37EB6}"/>
              </a:ext>
            </a:extLst>
          </p:cNvPr>
          <p:cNvSpPr>
            <a:spLocks noGrp="1"/>
          </p:cNvSpPr>
          <p:nvPr>
            <p:ph type="sldNum" sz="quarter" idx="12"/>
          </p:nvPr>
        </p:nvSpPr>
        <p:spPr/>
        <p:txBody>
          <a:bodyPr/>
          <a:lstStyle/>
          <a:p>
            <a:fld id="{367CF218-5C71-4148-996E-F80A94EADB6D}" type="slidenum">
              <a:rPr lang="en-US" smtClean="0"/>
              <a:t>3</a:t>
            </a:fld>
            <a:endParaRPr lang="en-US"/>
          </a:p>
        </p:txBody>
      </p:sp>
    </p:spTree>
    <p:extLst>
      <p:ext uri="{BB962C8B-B14F-4D97-AF65-F5344CB8AC3E}">
        <p14:creationId xmlns:p14="http://schemas.microsoft.com/office/powerpoint/2010/main" val="3080856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5EBF8-0F23-D430-4AE6-4C5D86688600}"/>
              </a:ext>
            </a:extLst>
          </p:cNvPr>
          <p:cNvSpPr>
            <a:spLocks noGrp="1"/>
          </p:cNvSpPr>
          <p:nvPr>
            <p:ph type="title"/>
          </p:nvPr>
        </p:nvSpPr>
        <p:spPr>
          <a:xfrm>
            <a:off x="1413080" y="819149"/>
            <a:ext cx="9055817" cy="1325563"/>
          </a:xfrm>
        </p:spPr>
        <p:txBody>
          <a:bodyPr>
            <a:normAutofit/>
          </a:bodyPr>
          <a:lstStyle/>
          <a:p>
            <a:pPr algn="ctr"/>
            <a:r>
              <a:rPr lang="en-US" sz="2800" b="1">
                <a:solidFill>
                  <a:srgbClr val="0070C0"/>
                </a:solidFill>
              </a:rPr>
              <a:t>Methods and Analysis Plan</a:t>
            </a:r>
          </a:p>
        </p:txBody>
      </p:sp>
      <p:sp>
        <p:nvSpPr>
          <p:cNvPr id="3" name="Content Placeholder 2">
            <a:extLst>
              <a:ext uri="{FF2B5EF4-FFF2-40B4-BE49-F238E27FC236}">
                <a16:creationId xmlns:a16="http://schemas.microsoft.com/office/drawing/2014/main" id="{3BFD946D-4CC3-6079-FA18-C8E36386286D}"/>
              </a:ext>
            </a:extLst>
          </p:cNvPr>
          <p:cNvSpPr>
            <a:spLocks noGrp="1"/>
          </p:cNvSpPr>
          <p:nvPr>
            <p:ph idx="1"/>
          </p:nvPr>
        </p:nvSpPr>
        <p:spPr>
          <a:xfrm>
            <a:off x="839921" y="2144712"/>
            <a:ext cx="9846945" cy="4351338"/>
          </a:xfrm>
        </p:spPr>
        <p:txBody>
          <a:bodyPr vert="horz" lIns="91440" tIns="45720" rIns="91440" bIns="45720" rtlCol="0" anchor="t">
            <a:normAutofit/>
          </a:bodyPr>
          <a:lstStyle/>
          <a:p>
            <a:pPr marL="0" indent="0">
              <a:buNone/>
            </a:pPr>
            <a:r>
              <a:rPr lang="en-US" sz="1800"/>
              <a:t>Diversity Plan submissions to investigational new drug (IND) applications occurring between April 13, 2022, and April 13, 2023, were identified using the FDA’s Document Archiving Reporting, and Regulatory Tracking System (DARRTS). The Plans were analyzed in the following manner:</a:t>
            </a:r>
          </a:p>
          <a:p>
            <a:pPr lvl="1"/>
            <a:r>
              <a:rPr lang="en-US" sz="1800"/>
              <a:t>Information was manually abstracted from individual initial and amended DP submissions and were pooled for analysis. </a:t>
            </a:r>
            <a:endParaRPr lang="en-US" sz="1800">
              <a:cs typeface="Calibri"/>
            </a:endParaRPr>
          </a:p>
          <a:p>
            <a:pPr lvl="1"/>
            <a:r>
              <a:rPr lang="en-US" sz="1800"/>
              <a:t>DPs were assessed for information on the following five elements of a DP described in FDA’s draft guidance: “Overview of disease or condition,” “Scope of Development Program”, “Enrollment goals,” “Measures to achieve enrollment goals”, and “Status of Meeting Enrollment Goals.”</a:t>
            </a:r>
            <a:endParaRPr lang="en-US" sz="1800">
              <a:cs typeface="Calibri"/>
            </a:endParaRPr>
          </a:p>
          <a:p>
            <a:pPr lvl="1"/>
            <a:r>
              <a:rPr lang="en-US" sz="1800"/>
              <a:t>Information from correspondence sent to Sponsors between April 13, 2022, and May 30, 2023, regarding FDA feedback on the DP was also analyzed. </a:t>
            </a:r>
            <a:endParaRPr lang="en-US" sz="1800">
              <a:cs typeface="Calibri"/>
            </a:endParaRPr>
          </a:p>
        </p:txBody>
      </p:sp>
      <p:sp>
        <p:nvSpPr>
          <p:cNvPr id="4" name="Slide Number Placeholder 3">
            <a:extLst>
              <a:ext uri="{FF2B5EF4-FFF2-40B4-BE49-F238E27FC236}">
                <a16:creationId xmlns:a16="http://schemas.microsoft.com/office/drawing/2014/main" id="{9EBC04DC-64B2-F3EE-63F6-46B1EDD929B3}"/>
              </a:ext>
            </a:extLst>
          </p:cNvPr>
          <p:cNvSpPr>
            <a:spLocks noGrp="1"/>
          </p:cNvSpPr>
          <p:nvPr>
            <p:ph type="sldNum" sz="quarter" idx="12"/>
          </p:nvPr>
        </p:nvSpPr>
        <p:spPr/>
        <p:txBody>
          <a:bodyPr/>
          <a:lstStyle/>
          <a:p>
            <a:fld id="{367CF218-5C71-4148-996E-F80A94EADB6D}" type="slidenum">
              <a:rPr lang="en-US" smtClean="0"/>
              <a:t>4</a:t>
            </a:fld>
            <a:endParaRPr lang="en-US"/>
          </a:p>
        </p:txBody>
      </p:sp>
    </p:spTree>
    <p:extLst>
      <p:ext uri="{BB962C8B-B14F-4D97-AF65-F5344CB8AC3E}">
        <p14:creationId xmlns:p14="http://schemas.microsoft.com/office/powerpoint/2010/main" val="3194587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F5585-D8C4-9DFD-CB70-017BDCB20645}"/>
              </a:ext>
            </a:extLst>
          </p:cNvPr>
          <p:cNvSpPr>
            <a:spLocks noGrp="1"/>
          </p:cNvSpPr>
          <p:nvPr>
            <p:ph type="title"/>
          </p:nvPr>
        </p:nvSpPr>
        <p:spPr>
          <a:xfrm>
            <a:off x="3051782" y="796825"/>
            <a:ext cx="5717137" cy="1325563"/>
          </a:xfrm>
        </p:spPr>
        <p:txBody>
          <a:bodyPr>
            <a:normAutofit/>
          </a:bodyPr>
          <a:lstStyle/>
          <a:p>
            <a:pPr algn="ctr"/>
            <a:r>
              <a:rPr lang="en-US" sz="2800" b="1">
                <a:solidFill>
                  <a:srgbClr val="0070C0"/>
                </a:solidFill>
              </a:rPr>
              <a:t>Diversity Plans (DPs) Received Between 4/13/2022 – 4/13/2023</a:t>
            </a:r>
          </a:p>
        </p:txBody>
      </p:sp>
      <p:sp>
        <p:nvSpPr>
          <p:cNvPr id="3" name="Content Placeholder 2">
            <a:extLst>
              <a:ext uri="{FF2B5EF4-FFF2-40B4-BE49-F238E27FC236}">
                <a16:creationId xmlns:a16="http://schemas.microsoft.com/office/drawing/2014/main" id="{19ECEEAE-E5A1-37D7-5DAA-BF77D55F85EE}"/>
              </a:ext>
            </a:extLst>
          </p:cNvPr>
          <p:cNvSpPr>
            <a:spLocks noGrp="1"/>
          </p:cNvSpPr>
          <p:nvPr>
            <p:ph idx="1"/>
          </p:nvPr>
        </p:nvSpPr>
        <p:spPr>
          <a:xfrm>
            <a:off x="801079" y="2768261"/>
            <a:ext cx="4642485" cy="3854138"/>
          </a:xfrm>
        </p:spPr>
        <p:txBody>
          <a:bodyPr>
            <a:normAutofit/>
          </a:bodyPr>
          <a:lstStyle/>
          <a:p>
            <a:pPr marL="0" indent="0">
              <a:buNone/>
            </a:pPr>
            <a:r>
              <a:rPr lang="en-US" sz="1800" dirty="0"/>
              <a:t>Of the</a:t>
            </a:r>
            <a:r>
              <a:rPr lang="en-US" sz="1800" b="1" dirty="0"/>
              <a:t> </a:t>
            </a:r>
            <a:r>
              <a:rPr lang="en-US" sz="1800" b="1" dirty="0">
                <a:solidFill>
                  <a:srgbClr val="0070C0"/>
                </a:solidFill>
              </a:rPr>
              <a:t>91</a:t>
            </a:r>
            <a:r>
              <a:rPr lang="en-US" sz="1800" b="1" dirty="0"/>
              <a:t> </a:t>
            </a:r>
            <a:r>
              <a:rPr lang="en-US" sz="1800" dirty="0"/>
              <a:t>DPs submitted to CDER during the evaluation period, </a:t>
            </a:r>
            <a:r>
              <a:rPr lang="en-US" sz="1800" b="1" dirty="0">
                <a:solidFill>
                  <a:srgbClr val="0070C0"/>
                </a:solidFill>
              </a:rPr>
              <a:t>76 (84%) </a:t>
            </a:r>
            <a:r>
              <a:rPr lang="en-US" sz="1800" dirty="0"/>
              <a:t>were submitted to the oncology divisions. </a:t>
            </a:r>
          </a:p>
          <a:p>
            <a:pPr marL="0" indent="0">
              <a:buNone/>
            </a:pPr>
            <a:r>
              <a:rPr lang="en-US" sz="1800" i="1" dirty="0"/>
              <a:t>Note that this analysis is limited to the 76 DPs submitted to CDER’s oncology divisions</a:t>
            </a:r>
          </a:p>
          <a:p>
            <a:r>
              <a:rPr lang="en-US" sz="1800" dirty="0"/>
              <a:t>Oncology DP submissions were from </a:t>
            </a:r>
            <a:r>
              <a:rPr lang="en-US" sz="1800" b="1" dirty="0">
                <a:solidFill>
                  <a:srgbClr val="0070C0"/>
                </a:solidFill>
              </a:rPr>
              <a:t>42</a:t>
            </a:r>
            <a:r>
              <a:rPr lang="en-US" sz="1800" dirty="0"/>
              <a:t> unique Sponsors comprising</a:t>
            </a:r>
            <a:r>
              <a:rPr lang="en-US" sz="1800" dirty="0">
                <a:solidFill>
                  <a:srgbClr val="0070C0"/>
                </a:solidFill>
              </a:rPr>
              <a:t> </a:t>
            </a:r>
            <a:r>
              <a:rPr lang="en-US" sz="1800" b="1" dirty="0">
                <a:solidFill>
                  <a:srgbClr val="0070C0"/>
                </a:solidFill>
              </a:rPr>
              <a:t>40</a:t>
            </a:r>
            <a:r>
              <a:rPr lang="en-US" sz="1800" dirty="0">
                <a:solidFill>
                  <a:srgbClr val="0070C0"/>
                </a:solidFill>
              </a:rPr>
              <a:t> </a:t>
            </a:r>
            <a:r>
              <a:rPr lang="en-US" sz="1800" dirty="0"/>
              <a:t>indications (see figures)</a:t>
            </a:r>
          </a:p>
          <a:p>
            <a:r>
              <a:rPr lang="en-US" sz="1800" dirty="0"/>
              <a:t>The median number of DPs submitted by unique sponsors was </a:t>
            </a:r>
            <a:r>
              <a:rPr lang="en-US" sz="1800" b="1" dirty="0">
                <a:solidFill>
                  <a:srgbClr val="0070C0"/>
                </a:solidFill>
              </a:rPr>
              <a:t>1</a:t>
            </a:r>
            <a:r>
              <a:rPr lang="en-US" sz="1800" dirty="0"/>
              <a:t> (range: 1, 14)</a:t>
            </a:r>
          </a:p>
        </p:txBody>
      </p:sp>
      <p:sp>
        <p:nvSpPr>
          <p:cNvPr id="5" name="TextBox 4">
            <a:extLst>
              <a:ext uri="{FF2B5EF4-FFF2-40B4-BE49-F238E27FC236}">
                <a16:creationId xmlns:a16="http://schemas.microsoft.com/office/drawing/2014/main" id="{14A572DA-8435-C7D3-A710-46DC952AEE27}"/>
              </a:ext>
            </a:extLst>
          </p:cNvPr>
          <p:cNvSpPr txBox="1"/>
          <p:nvPr/>
        </p:nvSpPr>
        <p:spPr>
          <a:xfrm>
            <a:off x="5923615" y="2105183"/>
            <a:ext cx="5280960" cy="369332"/>
          </a:xfrm>
          <a:prstGeom prst="rect">
            <a:avLst/>
          </a:prstGeom>
          <a:noFill/>
        </p:spPr>
        <p:txBody>
          <a:bodyPr wrap="square" lIns="91440" tIns="45720" rIns="91440" bIns="45720" anchor="t">
            <a:spAutoFit/>
          </a:bodyPr>
          <a:lstStyle/>
          <a:p>
            <a:r>
              <a:rPr lang="en-US" b="1" i="0">
                <a:solidFill>
                  <a:srgbClr val="000000"/>
                </a:solidFill>
                <a:effectLst/>
                <a:latin typeface="Calibri"/>
                <a:cs typeface="Calibri"/>
              </a:rPr>
              <a:t>Diversity Plans Received by Oncology Division: N=76</a:t>
            </a:r>
          </a:p>
        </p:txBody>
      </p:sp>
      <p:pic>
        <p:nvPicPr>
          <p:cNvPr id="9" name="Picture 8" descr="Chart, bar chart&#10;&#10;Description automatically generated">
            <a:extLst>
              <a:ext uri="{FF2B5EF4-FFF2-40B4-BE49-F238E27FC236}">
                <a16:creationId xmlns:a16="http://schemas.microsoft.com/office/drawing/2014/main" id="{EFA9A65F-A3AB-2762-33F2-CA32E87866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2763487"/>
            <a:ext cx="5184775" cy="3857625"/>
          </a:xfrm>
          <a:prstGeom prst="rect">
            <a:avLst/>
          </a:prstGeom>
          <a:ln w="3175">
            <a:solidFill>
              <a:schemeClr val="tx1"/>
            </a:solidFill>
          </a:ln>
        </p:spPr>
      </p:pic>
      <p:sp>
        <p:nvSpPr>
          <p:cNvPr id="4" name="Slide Number Placeholder 3">
            <a:extLst>
              <a:ext uri="{FF2B5EF4-FFF2-40B4-BE49-F238E27FC236}">
                <a16:creationId xmlns:a16="http://schemas.microsoft.com/office/drawing/2014/main" id="{EDAFE6DF-DF35-3C72-7709-5464A8FC7668}"/>
              </a:ext>
            </a:extLst>
          </p:cNvPr>
          <p:cNvSpPr>
            <a:spLocks noGrp="1"/>
          </p:cNvSpPr>
          <p:nvPr>
            <p:ph type="sldNum" sz="quarter" idx="12"/>
          </p:nvPr>
        </p:nvSpPr>
        <p:spPr/>
        <p:txBody>
          <a:bodyPr/>
          <a:lstStyle/>
          <a:p>
            <a:fld id="{367CF218-5C71-4148-996E-F80A94EADB6D}" type="slidenum">
              <a:rPr lang="en-US" smtClean="0"/>
              <a:t>5</a:t>
            </a:fld>
            <a:endParaRPr lang="en-US"/>
          </a:p>
        </p:txBody>
      </p:sp>
    </p:spTree>
    <p:extLst>
      <p:ext uri="{BB962C8B-B14F-4D97-AF65-F5344CB8AC3E}">
        <p14:creationId xmlns:p14="http://schemas.microsoft.com/office/powerpoint/2010/main" val="2786427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7E2B5-FFBB-5927-F53A-20387DCD1872}"/>
              </a:ext>
            </a:extLst>
          </p:cNvPr>
          <p:cNvSpPr>
            <a:spLocks noGrp="1"/>
          </p:cNvSpPr>
          <p:nvPr>
            <p:ph type="title"/>
          </p:nvPr>
        </p:nvSpPr>
        <p:spPr>
          <a:xfrm>
            <a:off x="914372" y="1051667"/>
            <a:ext cx="9995359" cy="1325563"/>
          </a:xfrm>
        </p:spPr>
        <p:txBody>
          <a:bodyPr>
            <a:normAutofit/>
          </a:bodyPr>
          <a:lstStyle/>
          <a:p>
            <a:pPr algn="ctr"/>
            <a:r>
              <a:rPr lang="en-US" sz="2800" b="1">
                <a:solidFill>
                  <a:srgbClr val="0070C0"/>
                </a:solidFill>
              </a:rPr>
              <a:t>Completeness of Diversity Plans</a:t>
            </a:r>
          </a:p>
        </p:txBody>
      </p:sp>
      <p:sp>
        <p:nvSpPr>
          <p:cNvPr id="3" name="Content Placeholder 2">
            <a:extLst>
              <a:ext uri="{FF2B5EF4-FFF2-40B4-BE49-F238E27FC236}">
                <a16:creationId xmlns:a16="http://schemas.microsoft.com/office/drawing/2014/main" id="{4FA3D8E2-9014-357B-B531-BB7ACF99372E}"/>
              </a:ext>
            </a:extLst>
          </p:cNvPr>
          <p:cNvSpPr>
            <a:spLocks noGrp="1"/>
          </p:cNvSpPr>
          <p:nvPr>
            <p:ph idx="1"/>
          </p:nvPr>
        </p:nvSpPr>
        <p:spPr>
          <a:xfrm>
            <a:off x="850377" y="2921051"/>
            <a:ext cx="3841432" cy="3209314"/>
          </a:xfrm>
        </p:spPr>
        <p:txBody>
          <a:bodyPr vert="horz" lIns="91440" tIns="45720" rIns="91440" bIns="45720" rtlCol="0" anchor="t">
            <a:normAutofit/>
          </a:bodyPr>
          <a:lstStyle/>
          <a:p>
            <a:pPr marL="0" indent="0">
              <a:buNone/>
            </a:pPr>
            <a:r>
              <a:rPr lang="en-US" sz="1800"/>
              <a:t>DP content completeness was assessed based on </a:t>
            </a:r>
            <a:r>
              <a:rPr lang="en-US" sz="1800" b="1">
                <a:solidFill>
                  <a:srgbClr val="0070C0"/>
                </a:solidFill>
              </a:rPr>
              <a:t>five</a:t>
            </a:r>
            <a:r>
              <a:rPr lang="en-US" sz="1800"/>
              <a:t> components specified.</a:t>
            </a:r>
          </a:p>
          <a:p>
            <a:pPr marL="0" indent="0">
              <a:buNone/>
            </a:pPr>
            <a:endParaRPr lang="en-US" sz="1800"/>
          </a:p>
          <a:p>
            <a:endParaRPr lang="en-US"/>
          </a:p>
        </p:txBody>
      </p:sp>
      <p:sp>
        <p:nvSpPr>
          <p:cNvPr id="9" name="TextBox 8">
            <a:extLst>
              <a:ext uri="{FF2B5EF4-FFF2-40B4-BE49-F238E27FC236}">
                <a16:creationId xmlns:a16="http://schemas.microsoft.com/office/drawing/2014/main" id="{7359503D-0B43-25E9-2020-B0F3C85837A6}"/>
              </a:ext>
            </a:extLst>
          </p:cNvPr>
          <p:cNvSpPr txBox="1"/>
          <p:nvPr/>
        </p:nvSpPr>
        <p:spPr>
          <a:xfrm>
            <a:off x="5912052" y="2192564"/>
            <a:ext cx="4586538" cy="369332"/>
          </a:xfrm>
          <a:prstGeom prst="rect">
            <a:avLst/>
          </a:prstGeom>
          <a:noFill/>
        </p:spPr>
        <p:txBody>
          <a:bodyPr wrap="square" lIns="91440" tIns="45720" rIns="91440" bIns="45720" anchor="t">
            <a:spAutoFit/>
          </a:bodyPr>
          <a:lstStyle/>
          <a:p>
            <a:r>
              <a:rPr lang="en-US" b="1"/>
              <a:t>DP Content- </a:t>
            </a:r>
            <a:r>
              <a:rPr lang="en-US" b="1" i="0">
                <a:effectLst/>
              </a:rPr>
              <a:t> Five </a:t>
            </a:r>
            <a:r>
              <a:rPr lang="en-US" b="1"/>
              <a:t>R</a:t>
            </a:r>
            <a:r>
              <a:rPr lang="en-US" b="1" i="0">
                <a:effectLst/>
              </a:rPr>
              <a:t>ecommended </a:t>
            </a:r>
            <a:r>
              <a:rPr lang="en-US" b="1"/>
              <a:t>C</a:t>
            </a:r>
            <a:r>
              <a:rPr lang="en-US" b="1" i="0">
                <a:effectLst/>
              </a:rPr>
              <a:t>omponents</a:t>
            </a:r>
            <a:r>
              <a:rPr lang="en-US" b="1"/>
              <a:t> </a:t>
            </a:r>
            <a:endParaRPr lang="en-US">
              <a:cs typeface="Calibri" panose="020F0502020204030204"/>
            </a:endParaRPr>
          </a:p>
        </p:txBody>
      </p:sp>
      <p:pic>
        <p:nvPicPr>
          <p:cNvPr id="4" name="Picture 3">
            <a:extLst>
              <a:ext uri="{FF2B5EF4-FFF2-40B4-BE49-F238E27FC236}">
                <a16:creationId xmlns:a16="http://schemas.microsoft.com/office/drawing/2014/main" id="{1C590D40-88E0-DAA9-08D1-FD3E94FA6C8D}"/>
              </a:ext>
            </a:extLst>
          </p:cNvPr>
          <p:cNvPicPr>
            <a:picLocks noChangeAspect="1"/>
          </p:cNvPicPr>
          <p:nvPr/>
        </p:nvPicPr>
        <p:blipFill>
          <a:blip r:embed="rId2"/>
          <a:stretch>
            <a:fillRect/>
          </a:stretch>
        </p:blipFill>
        <p:spPr>
          <a:xfrm>
            <a:off x="5975556" y="2814931"/>
            <a:ext cx="5133108" cy="3808266"/>
          </a:xfrm>
          <a:prstGeom prst="rect">
            <a:avLst/>
          </a:prstGeom>
          <a:ln w="6350">
            <a:solidFill>
              <a:schemeClr val="tx1"/>
            </a:solidFill>
          </a:ln>
        </p:spPr>
      </p:pic>
      <p:sp>
        <p:nvSpPr>
          <p:cNvPr id="5" name="Slide Number Placeholder 4">
            <a:extLst>
              <a:ext uri="{FF2B5EF4-FFF2-40B4-BE49-F238E27FC236}">
                <a16:creationId xmlns:a16="http://schemas.microsoft.com/office/drawing/2014/main" id="{5A11A8EA-6437-2EA3-0FD7-6DAB8C18465C}"/>
              </a:ext>
            </a:extLst>
          </p:cNvPr>
          <p:cNvSpPr>
            <a:spLocks noGrp="1"/>
          </p:cNvSpPr>
          <p:nvPr>
            <p:ph type="sldNum" sz="quarter" idx="12"/>
          </p:nvPr>
        </p:nvSpPr>
        <p:spPr/>
        <p:txBody>
          <a:bodyPr/>
          <a:lstStyle/>
          <a:p>
            <a:fld id="{367CF218-5C71-4148-996E-F80A94EADB6D}" type="slidenum">
              <a:rPr lang="en-US" smtClean="0"/>
              <a:t>6</a:t>
            </a:fld>
            <a:endParaRPr lang="en-US"/>
          </a:p>
        </p:txBody>
      </p:sp>
    </p:spTree>
    <p:extLst>
      <p:ext uri="{BB962C8B-B14F-4D97-AF65-F5344CB8AC3E}">
        <p14:creationId xmlns:p14="http://schemas.microsoft.com/office/powerpoint/2010/main" val="3715261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C44A2-35D5-3A16-D30A-26F3554D69DA}"/>
              </a:ext>
            </a:extLst>
          </p:cNvPr>
          <p:cNvSpPr>
            <a:spLocks noGrp="1"/>
          </p:cNvSpPr>
          <p:nvPr>
            <p:ph type="title"/>
          </p:nvPr>
        </p:nvSpPr>
        <p:spPr>
          <a:xfrm>
            <a:off x="352425" y="1113638"/>
            <a:ext cx="11487150" cy="1551516"/>
          </a:xfrm>
        </p:spPr>
        <p:txBody>
          <a:bodyPr>
            <a:normAutofit/>
          </a:bodyPr>
          <a:lstStyle/>
          <a:p>
            <a:pPr algn="ctr"/>
            <a:r>
              <a:rPr lang="en-US" sz="2800" b="1">
                <a:solidFill>
                  <a:srgbClr val="0070C0"/>
                </a:solidFill>
              </a:rPr>
              <a:t>Diversity Plan Content: Planned Measures to Achieve Enrollment Goals</a:t>
            </a:r>
            <a:br>
              <a:rPr lang="en-US" sz="2800" b="1"/>
            </a:br>
            <a:endParaRPr lang="en-US" sz="2800" b="1">
              <a:solidFill>
                <a:srgbClr val="FF0000"/>
              </a:solidFill>
              <a:cs typeface="Calibri Light"/>
            </a:endParaRPr>
          </a:p>
        </p:txBody>
      </p:sp>
      <p:pic>
        <p:nvPicPr>
          <p:cNvPr id="8" name="Picture 7" descr="A picture containing timeline&#10;&#10;Description automatically generated">
            <a:extLst>
              <a:ext uri="{FF2B5EF4-FFF2-40B4-BE49-F238E27FC236}">
                <a16:creationId xmlns:a16="http://schemas.microsoft.com/office/drawing/2014/main" id="{A3C14B8D-82B9-8956-54D1-CA30C752BB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1093" y="2143372"/>
            <a:ext cx="5938362" cy="4458318"/>
          </a:xfrm>
          <a:prstGeom prst="rect">
            <a:avLst/>
          </a:prstGeom>
          <a:ln w="3175">
            <a:solidFill>
              <a:schemeClr val="tx1"/>
            </a:solidFill>
          </a:ln>
        </p:spPr>
      </p:pic>
      <p:sp>
        <p:nvSpPr>
          <p:cNvPr id="3" name="Slide Number Placeholder 2">
            <a:extLst>
              <a:ext uri="{FF2B5EF4-FFF2-40B4-BE49-F238E27FC236}">
                <a16:creationId xmlns:a16="http://schemas.microsoft.com/office/drawing/2014/main" id="{9D91185D-0724-8232-5C10-DBA3021502EF}"/>
              </a:ext>
            </a:extLst>
          </p:cNvPr>
          <p:cNvSpPr>
            <a:spLocks noGrp="1"/>
          </p:cNvSpPr>
          <p:nvPr>
            <p:ph type="sldNum" sz="quarter" idx="12"/>
          </p:nvPr>
        </p:nvSpPr>
        <p:spPr/>
        <p:txBody>
          <a:bodyPr/>
          <a:lstStyle/>
          <a:p>
            <a:fld id="{367CF218-5C71-4148-996E-F80A94EADB6D}" type="slidenum">
              <a:rPr lang="en-US" smtClean="0"/>
              <a:t>7</a:t>
            </a:fld>
            <a:endParaRPr lang="en-US"/>
          </a:p>
        </p:txBody>
      </p:sp>
    </p:spTree>
    <p:extLst>
      <p:ext uri="{BB962C8B-B14F-4D97-AF65-F5344CB8AC3E}">
        <p14:creationId xmlns:p14="http://schemas.microsoft.com/office/powerpoint/2010/main" val="3139975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7E2B5-FFBB-5927-F53A-20387DCD1872}"/>
              </a:ext>
            </a:extLst>
          </p:cNvPr>
          <p:cNvSpPr>
            <a:spLocks noGrp="1"/>
          </p:cNvSpPr>
          <p:nvPr>
            <p:ph type="title"/>
          </p:nvPr>
        </p:nvSpPr>
        <p:spPr>
          <a:xfrm>
            <a:off x="905747" y="1046041"/>
            <a:ext cx="10097875" cy="1339417"/>
          </a:xfrm>
        </p:spPr>
        <p:txBody>
          <a:bodyPr>
            <a:normAutofit/>
          </a:bodyPr>
          <a:lstStyle/>
          <a:p>
            <a:pPr algn="ctr"/>
            <a:r>
              <a:rPr lang="en-US" sz="2800" b="1">
                <a:solidFill>
                  <a:srgbClr val="0070C0"/>
                </a:solidFill>
              </a:rPr>
              <a:t>Timing of the DP Submissions Relative to Stage in Clinical Development</a:t>
            </a:r>
          </a:p>
        </p:txBody>
      </p:sp>
      <p:pic>
        <p:nvPicPr>
          <p:cNvPr id="7" name="Picture 6" descr="Diagram&#10;&#10;Description automatically generated">
            <a:extLst>
              <a:ext uri="{FF2B5EF4-FFF2-40B4-BE49-F238E27FC236}">
                <a16:creationId xmlns:a16="http://schemas.microsoft.com/office/drawing/2014/main" id="{01EFB111-97BE-7858-2D31-9EE7C333BB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1578" y="2135382"/>
            <a:ext cx="5949866" cy="4462399"/>
          </a:xfrm>
          <a:prstGeom prst="rect">
            <a:avLst/>
          </a:prstGeom>
          <a:ln w="3175">
            <a:solidFill>
              <a:schemeClr val="tx1"/>
            </a:solidFill>
          </a:ln>
        </p:spPr>
      </p:pic>
      <p:sp>
        <p:nvSpPr>
          <p:cNvPr id="3" name="Slide Number Placeholder 2">
            <a:extLst>
              <a:ext uri="{FF2B5EF4-FFF2-40B4-BE49-F238E27FC236}">
                <a16:creationId xmlns:a16="http://schemas.microsoft.com/office/drawing/2014/main" id="{7A520BD1-5240-F320-8639-FFA472240495}"/>
              </a:ext>
            </a:extLst>
          </p:cNvPr>
          <p:cNvSpPr>
            <a:spLocks noGrp="1"/>
          </p:cNvSpPr>
          <p:nvPr>
            <p:ph type="sldNum" sz="quarter" idx="12"/>
          </p:nvPr>
        </p:nvSpPr>
        <p:spPr/>
        <p:txBody>
          <a:bodyPr/>
          <a:lstStyle/>
          <a:p>
            <a:fld id="{367CF218-5C71-4148-996E-F80A94EADB6D}" type="slidenum">
              <a:rPr lang="en-US" smtClean="0"/>
              <a:t>8</a:t>
            </a:fld>
            <a:endParaRPr lang="en-US"/>
          </a:p>
        </p:txBody>
      </p:sp>
    </p:spTree>
    <p:extLst>
      <p:ext uri="{BB962C8B-B14F-4D97-AF65-F5344CB8AC3E}">
        <p14:creationId xmlns:p14="http://schemas.microsoft.com/office/powerpoint/2010/main" val="1159862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E1BB1-0A97-72D8-14E5-9B8C0430E8F2}"/>
              </a:ext>
            </a:extLst>
          </p:cNvPr>
          <p:cNvSpPr>
            <a:spLocks noGrp="1"/>
          </p:cNvSpPr>
          <p:nvPr>
            <p:ph type="title"/>
          </p:nvPr>
        </p:nvSpPr>
        <p:spPr>
          <a:xfrm>
            <a:off x="1095375" y="868589"/>
            <a:ext cx="10515600" cy="1325563"/>
          </a:xfrm>
        </p:spPr>
        <p:txBody>
          <a:bodyPr>
            <a:normAutofit/>
          </a:bodyPr>
          <a:lstStyle/>
          <a:p>
            <a:pPr algn="ctr"/>
            <a:r>
              <a:rPr lang="en-US" sz="2800" b="1">
                <a:solidFill>
                  <a:srgbClr val="0070C0"/>
                </a:solidFill>
                <a:cs typeface="Calibri Light"/>
              </a:rPr>
              <a:t>Top Five Indications in Diversity Plan Submissions</a:t>
            </a:r>
          </a:p>
        </p:txBody>
      </p:sp>
      <p:sp>
        <p:nvSpPr>
          <p:cNvPr id="3" name="Slide Number Placeholder 2">
            <a:extLst>
              <a:ext uri="{FF2B5EF4-FFF2-40B4-BE49-F238E27FC236}">
                <a16:creationId xmlns:a16="http://schemas.microsoft.com/office/drawing/2014/main" id="{C6677325-1B70-ED9A-8D34-0D136CE3A7A6}"/>
              </a:ext>
            </a:extLst>
          </p:cNvPr>
          <p:cNvSpPr>
            <a:spLocks noGrp="1"/>
          </p:cNvSpPr>
          <p:nvPr>
            <p:ph type="sldNum" sz="quarter" idx="12"/>
          </p:nvPr>
        </p:nvSpPr>
        <p:spPr/>
        <p:txBody>
          <a:bodyPr/>
          <a:lstStyle/>
          <a:p>
            <a:fld id="{367CF218-5C71-4148-996E-F80A94EADB6D}" type="slidenum">
              <a:rPr lang="en-US" smtClean="0"/>
              <a:t>9</a:t>
            </a:fld>
            <a:endParaRPr lang="en-US"/>
          </a:p>
        </p:txBody>
      </p:sp>
      <p:pic>
        <p:nvPicPr>
          <p:cNvPr id="4" name="Picture 3">
            <a:extLst>
              <a:ext uri="{FF2B5EF4-FFF2-40B4-BE49-F238E27FC236}">
                <a16:creationId xmlns:a16="http://schemas.microsoft.com/office/drawing/2014/main" id="{C663EE37-DEFE-5BEC-3D47-29616D8DB137}"/>
              </a:ext>
            </a:extLst>
          </p:cNvPr>
          <p:cNvPicPr>
            <a:picLocks noChangeAspect="1"/>
          </p:cNvPicPr>
          <p:nvPr/>
        </p:nvPicPr>
        <p:blipFill>
          <a:blip r:embed="rId2"/>
          <a:stretch>
            <a:fillRect/>
          </a:stretch>
        </p:blipFill>
        <p:spPr>
          <a:xfrm>
            <a:off x="3333750" y="1866900"/>
            <a:ext cx="6296025" cy="4705350"/>
          </a:xfrm>
          <a:prstGeom prst="rect">
            <a:avLst/>
          </a:prstGeom>
          <a:ln w="6350">
            <a:solidFill>
              <a:schemeClr val="tx1"/>
            </a:solidFill>
          </a:ln>
        </p:spPr>
      </p:pic>
    </p:spTree>
    <p:extLst>
      <p:ext uri="{BB962C8B-B14F-4D97-AF65-F5344CB8AC3E}">
        <p14:creationId xmlns:p14="http://schemas.microsoft.com/office/powerpoint/2010/main" val="3846401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839</Words>
  <Application>Microsoft Office PowerPoint</Application>
  <PresentationFormat>Widescreen</PresentationFormat>
  <Paragraphs>71</Paragraphs>
  <Slides>13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Voluntary Submission of Diversity Plans to Oncology Review Divisions in the Center for Drug Evaluation and Research (CDER)  -- Following FDA Draft Guidance  Year one experience – April 2022 – April 2023     </vt:lpstr>
      <vt:lpstr>Diversity Plan Submissions Following  FDA Recommendations in Draft Guidance</vt:lpstr>
      <vt:lpstr>Methods and Analysis Plan</vt:lpstr>
      <vt:lpstr>Diversity Plans (DPs) Received Between 4/13/2022 – 4/13/2023</vt:lpstr>
      <vt:lpstr>Completeness of Diversity Plans</vt:lpstr>
      <vt:lpstr>Diversity Plan Content: Planned Measures to Achieve Enrollment Goals </vt:lpstr>
      <vt:lpstr>Timing of the DP Submissions Relative to Stage in Clinical Development</vt:lpstr>
      <vt:lpstr>Top Five Indications in Diversity Plan Submissions</vt:lpstr>
      <vt:lpstr>Full List of Indications in Diversity Plan Submissions</vt:lpstr>
      <vt:lpstr>FDA Feedback on Diversity Plans</vt:lpstr>
      <vt:lpstr>Acknowledgements</vt:lpstr>
      <vt:lpstr>Authorship Credit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Fashoyin-Aje, Lola</dc:creator>
  <cp:lastModifiedBy>Goldberg, Kirsten</cp:lastModifiedBy>
  <cp:revision>37</cp:revision>
  <dcterms:created xsi:type="dcterms:W3CDTF">2023-11-08T14:25:02Z</dcterms:created>
  <dcterms:modified xsi:type="dcterms:W3CDTF">2023-11-20T17:02:34Z</dcterms:modified>
</cp:coreProperties>
</file>