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57" r:id="rId5"/>
    <p:sldId id="1346" r:id="rId6"/>
    <p:sldId id="1270" r:id="rId7"/>
    <p:sldId id="1262" r:id="rId8"/>
    <p:sldId id="1275" r:id="rId9"/>
    <p:sldId id="271" r:id="rId10"/>
    <p:sldId id="266" r:id="rId11"/>
    <p:sldId id="269" r:id="rId12"/>
    <p:sldId id="1358" r:id="rId13"/>
    <p:sldId id="273" r:id="rId14"/>
    <p:sldId id="1345" r:id="rId15"/>
    <p:sldId id="1329" r:id="rId16"/>
    <p:sldId id="1279" r:id="rId17"/>
    <p:sldId id="1359" r:id="rId18"/>
    <p:sldId id="1263" r:id="rId19"/>
    <p:sldId id="1277" r:id="rId20"/>
    <p:sldId id="603" r:id="rId21"/>
    <p:sldId id="1264" r:id="rId22"/>
    <p:sldId id="604" r:id="rId23"/>
    <p:sldId id="260" r:id="rId24"/>
    <p:sldId id="1298" r:id="rId25"/>
    <p:sldId id="1353" r:id="rId26"/>
    <p:sldId id="1339" r:id="rId27"/>
    <p:sldId id="1310" r:id="rId28"/>
    <p:sldId id="1327" r:id="rId29"/>
    <p:sldId id="1301" r:id="rId30"/>
    <p:sldId id="1354" r:id="rId31"/>
    <p:sldId id="1297" r:id="rId32"/>
    <p:sldId id="1299" r:id="rId33"/>
    <p:sldId id="1340" r:id="rId34"/>
    <p:sldId id="1265" r:id="rId35"/>
    <p:sldId id="1260" r:id="rId36"/>
    <p:sldId id="1266" r:id="rId37"/>
    <p:sldId id="1271" r:id="rId38"/>
    <p:sldId id="1343" r:id="rId39"/>
    <p:sldId id="1344" r:id="rId40"/>
    <p:sldId id="1312" r:id="rId41"/>
    <p:sldId id="1313" r:id="rId42"/>
    <p:sldId id="1314" r:id="rId43"/>
    <p:sldId id="1315" r:id="rId44"/>
    <p:sldId id="1324" r:id="rId45"/>
    <p:sldId id="1316" r:id="rId46"/>
    <p:sldId id="1317" r:id="rId47"/>
    <p:sldId id="132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5B911E-D25B-6DB3-4A18-7E321665CD69}" name="Welch, Ayse *" initials="W*" userId="S::ayse.welch@fda.gov::b7974ddb-a3f3-4b35-97de-b9517e5b7e91" providerId="AD"/>
  <p188:author id="{7A7CC046-E8F2-6E78-3566-F5AA10AF1EB7}" name="Welch, Ayse *" initials="WA*" userId="S::Ayse.Welch@fda.gov::b7974ddb-a3f3-4b35-97de-b9517e5b7e91" providerId="AD"/>
  <p188:author id="{3782D766-EED6-0573-9240-E16DA29259BC}" name="Sarah Crowley-Ikenberry" initials="SCI" userId="S::Sarah.Ikenberry@fda.gov::f53de275-2d02-4854-b7d2-b30fbbc2ee37" providerId="AD"/>
  <p188:author id="{40EB5C78-CBA0-CEE0-2F2F-7FFC1677A49A}" name="Sharma, Annu *" initials="S*" userId="S::annu.sharma@fda.gov::3e800d7e-d861-4b46-a28d-8dfb89c72fd7" providerId="AD"/>
  <p188:author id="{F1933BA0-3E2F-38BC-DFBD-69498CFD4F6E}" name="Brahme, Nina" initials="BN" userId="S::nina.brahme@fda.gov::683ab691-0630-4d58-8d8b-36edf3e395d9" providerId="AD"/>
  <p188:author id="{B7174EA7-5988-C1E6-BB25-84F9ABDE431E}" name="Emery, David *" initials="ED*" userId="S::David.Emery@fda.gov::fef51d47-b34d-4001-8680-a6e91cb286c5" providerId="AD"/>
  <p188:author id="{9B010EB6-8CA8-92CA-F17F-3247EE1EC5F2}" name="Sharma, Annu *" initials="SA*" userId="S::Annu.Sharma@fda.gov::3e800d7e-d861-4b46-a28d-8dfb89c72fd7" providerId="AD"/>
  <p188:author id="{21AFF0F2-F5F7-BF62-B512-A30BECDA9807}" name="Borrell, Lauren *" initials="BL*" userId="S::Lauren.Borrell@fda.gov::8b4d077a-b302-4127-aa62-f18560550ce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kenberry, Sarah" initials="IS" lastIdx="259" clrIdx="0">
    <p:extLst>
      <p:ext uri="{19B8F6BF-5375-455C-9EA6-DF929625EA0E}">
        <p15:presenceInfo xmlns:p15="http://schemas.microsoft.com/office/powerpoint/2012/main" userId="S::Sarah.Ikenberry@fda.gov::f53de275-2d02-4854-b7d2-b30fbbc2ee37" providerId="AD"/>
      </p:ext>
    </p:extLst>
  </p:cmAuthor>
  <p:cmAuthor id="2" name="Chandran, Suchismita *" initials="CS*" lastIdx="184" clrIdx="1">
    <p:extLst>
      <p:ext uri="{19B8F6BF-5375-455C-9EA6-DF929625EA0E}">
        <p15:presenceInfo xmlns:p15="http://schemas.microsoft.com/office/powerpoint/2012/main" userId="S::Suchismita.Chandran@fda.gov::7628c57c-62cf-47e6-818d-6ebc82fa6db2" providerId="AD"/>
      </p:ext>
    </p:extLst>
  </p:cmAuthor>
  <p:cmAuthor id="3" name="Emery, David *" initials="ED*" lastIdx="38" clrIdx="2">
    <p:extLst>
      <p:ext uri="{19B8F6BF-5375-455C-9EA6-DF929625EA0E}">
        <p15:presenceInfo xmlns:p15="http://schemas.microsoft.com/office/powerpoint/2012/main" userId="S::David.Emery@fda.gov::fef51d47-b34d-4001-8680-a6e91cb286c5" providerId="AD"/>
      </p:ext>
    </p:extLst>
  </p:cmAuthor>
  <p:cmAuthor id="4" name="Emily Gebbia" initials="ESG" lastIdx="18" clrIdx="3">
    <p:extLst>
      <p:ext uri="{19B8F6BF-5375-455C-9EA6-DF929625EA0E}">
        <p15:presenceInfo xmlns:p15="http://schemas.microsoft.com/office/powerpoint/2012/main" userId="Emily Gebbia" providerId="None"/>
      </p:ext>
    </p:extLst>
  </p:cmAuthor>
  <p:cmAuthor id="5" name="White, Richard *" initials="WR*" lastIdx="20" clrIdx="4">
    <p:extLst>
      <p:ext uri="{19B8F6BF-5375-455C-9EA6-DF929625EA0E}">
        <p15:presenceInfo xmlns:p15="http://schemas.microsoft.com/office/powerpoint/2012/main" userId="S::Richard.White@fda.gov::21d2ecb9-1d64-4af6-86cc-26bfd9ebf276" providerId="AD"/>
      </p:ext>
    </p:extLst>
  </p:cmAuthor>
  <p:cmAuthor id="6" name="Weiner, Janice" initials="WJ" lastIdx="74" clrIdx="5">
    <p:extLst>
      <p:ext uri="{19B8F6BF-5375-455C-9EA6-DF929625EA0E}">
        <p15:presenceInfo xmlns:p15="http://schemas.microsoft.com/office/powerpoint/2012/main" userId="S::WEINERJ@fda.gov::6c11ddaa-c0a7-4c0d-af6a-9cbeaa6336bc" providerId="AD"/>
      </p:ext>
    </p:extLst>
  </p:cmAuthor>
  <p:cmAuthor id="7" name="Marzelli, Alexandra" initials="MA" lastIdx="58" clrIdx="6">
    <p:extLst>
      <p:ext uri="{19B8F6BF-5375-455C-9EA6-DF929625EA0E}">
        <p15:presenceInfo xmlns:p15="http://schemas.microsoft.com/office/powerpoint/2012/main" userId="S::Alexandra.Marzelli@fda.gov::519e6b9a-651b-4cc9-9605-7b44aa79647a" providerId="AD"/>
      </p:ext>
    </p:extLst>
  </p:cmAuthor>
  <p:cmAuthor id="8" name="OCC-JSG" initials="GJ" lastIdx="56" clrIdx="7">
    <p:extLst>
      <p:ext uri="{19B8F6BF-5375-455C-9EA6-DF929625EA0E}">
        <p15:presenceInfo xmlns:p15="http://schemas.microsoft.com/office/powerpoint/2012/main" userId="OCC-JSG" providerId="None"/>
      </p:ext>
    </p:extLst>
  </p:cmAuthor>
  <p:cmAuthor id="9" name="Lacana, Emanuela" initials="LE" lastIdx="4" clrIdx="8">
    <p:extLst>
      <p:ext uri="{19B8F6BF-5375-455C-9EA6-DF929625EA0E}">
        <p15:presenceInfo xmlns:p15="http://schemas.microsoft.com/office/powerpoint/2012/main" userId="S::lacana@fda.gov::e662ea73-6d2f-48dd-bc93-28a4d7c1ec20" providerId="AD"/>
      </p:ext>
    </p:extLst>
  </p:cmAuthor>
  <p:cmAuthor id="10" name="Yim, Sarah" initials="YS" lastIdx="16" clrIdx="9">
    <p:extLst>
      <p:ext uri="{19B8F6BF-5375-455C-9EA6-DF929625EA0E}">
        <p15:presenceInfo xmlns:p15="http://schemas.microsoft.com/office/powerpoint/2012/main" userId="S::yims@fda.gov::00ebb7b7-035f-4975-80ff-cfcc31e0506e" providerId="AD"/>
      </p:ext>
    </p:extLst>
  </p:cmAuthor>
  <p:cmAuthor id="11" name="Emery, David [USA]" initials="ED[" lastIdx="9" clrIdx="10">
    <p:extLst>
      <p:ext uri="{19B8F6BF-5375-455C-9EA6-DF929625EA0E}">
        <p15:presenceInfo xmlns:p15="http://schemas.microsoft.com/office/powerpoint/2012/main" userId="S::605868@bah.com::cf99e01c-7a40-457a-9737-eec81b71668c" providerId="AD"/>
      </p:ext>
    </p:extLst>
  </p:cmAuthor>
  <p:cmAuthor id="12" name="White, Chris [USA]" initials="WC[" lastIdx="96" clrIdx="11">
    <p:extLst>
      <p:ext uri="{19B8F6BF-5375-455C-9EA6-DF929625EA0E}">
        <p15:presenceInfo xmlns:p15="http://schemas.microsoft.com/office/powerpoint/2012/main" userId="S::605439@bah.com::6d6088e7-e71b-4048-8c61-23490f6065f2" providerId="AD"/>
      </p:ext>
    </p:extLst>
  </p:cmAuthor>
  <p:cmAuthor id="13" name="Chandran, Suchismita [USA]" initials="CS[" lastIdx="30" clrIdx="12">
    <p:extLst>
      <p:ext uri="{19B8F6BF-5375-455C-9EA6-DF929625EA0E}">
        <p15:presenceInfo xmlns:p15="http://schemas.microsoft.com/office/powerpoint/2012/main" userId="S::610471@bah.com::15239bf8-f14a-40d1-b826-d2b0e92455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4A90"/>
    <a:srgbClr val="007DBC"/>
    <a:srgbClr val="0071BC"/>
    <a:srgbClr val="EBEBF0"/>
    <a:srgbClr val="E9E9E9"/>
    <a:srgbClr val="DA0000"/>
    <a:srgbClr val="FF5B5B"/>
    <a:srgbClr val="FC7484"/>
    <a:srgbClr val="E38C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30DD2F-C7A3-4A55-962A-D74DBF758C5A}" v="1" dt="2024-09-06T20:00:52.9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54E_5D2FF2F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C4482"/>
            </a:solidFill>
          </c:spPr>
          <c:dPt>
            <c:idx val="0"/>
            <c:bubble3D val="0"/>
            <c:spPr>
              <a:solidFill>
                <a:srgbClr val="FFC000"/>
              </a:solidFill>
              <a:ln w="19050">
                <a:solidFill>
                  <a:schemeClr val="lt1"/>
                </a:solidFill>
              </a:ln>
              <a:effectLst/>
            </c:spPr>
            <c:extLst>
              <c:ext xmlns:c16="http://schemas.microsoft.com/office/drawing/2014/chart" uri="{C3380CC4-5D6E-409C-BE32-E72D297353CC}">
                <c16:uniqueId val="{00000001-7082-435C-BBD2-8BEF3A92F7D9}"/>
              </c:ext>
            </c:extLst>
          </c:dPt>
          <c:dPt>
            <c:idx val="1"/>
            <c:bubble3D val="0"/>
            <c:spPr>
              <a:solidFill>
                <a:srgbClr val="1C4482"/>
              </a:solidFill>
              <a:ln w="19050">
                <a:solidFill>
                  <a:schemeClr val="lt1"/>
                </a:solidFill>
              </a:ln>
              <a:effectLst/>
            </c:spPr>
            <c:extLst>
              <c:ext xmlns:c16="http://schemas.microsoft.com/office/drawing/2014/chart" uri="{C3380CC4-5D6E-409C-BE32-E72D297353CC}">
                <c16:uniqueId val="{00000003-FC32-45A3-A6CE-B156E5358E23}"/>
              </c:ext>
            </c:extLst>
          </c:dPt>
          <c:dPt>
            <c:idx val="2"/>
            <c:bubble3D val="0"/>
            <c:spPr>
              <a:solidFill>
                <a:srgbClr val="1C4482"/>
              </a:solidFill>
              <a:ln w="19050">
                <a:solidFill>
                  <a:schemeClr val="lt1"/>
                </a:solidFill>
              </a:ln>
              <a:effectLst/>
            </c:spPr>
            <c:extLst>
              <c:ext xmlns:c16="http://schemas.microsoft.com/office/drawing/2014/chart" uri="{C3380CC4-5D6E-409C-BE32-E72D297353CC}">
                <c16:uniqueId val="{00000005-FC32-45A3-A6CE-B156E5358E23}"/>
              </c:ext>
            </c:extLst>
          </c:dPt>
          <c:dPt>
            <c:idx val="3"/>
            <c:bubble3D val="0"/>
            <c:spPr>
              <a:solidFill>
                <a:srgbClr val="1C4482"/>
              </a:solidFill>
              <a:ln w="19050">
                <a:solidFill>
                  <a:schemeClr val="lt1"/>
                </a:solidFill>
              </a:ln>
              <a:effectLst/>
            </c:spPr>
            <c:extLst>
              <c:ext xmlns:c16="http://schemas.microsoft.com/office/drawing/2014/chart" uri="{C3380CC4-5D6E-409C-BE32-E72D297353CC}">
                <c16:uniqueId val="{00000007-FC32-45A3-A6CE-B156E5358E23}"/>
              </c:ext>
            </c:extLst>
          </c:dPt>
          <c:cat>
            <c:strRef>
              <c:f>Sheet1!$A$2:$A$5</c:f>
              <c:strCache>
                <c:ptCount val="2"/>
                <c:pt idx="0">
                  <c:v>1st Qtr</c:v>
                </c:pt>
                <c:pt idx="1">
                  <c:v>2nd Qtr</c:v>
                </c:pt>
              </c:strCache>
            </c:strRef>
          </c:cat>
          <c:val>
            <c:numRef>
              <c:f>Sheet1!$B$2:$B$5</c:f>
              <c:numCache>
                <c:formatCode>General</c:formatCode>
                <c:ptCount val="4"/>
                <c:pt idx="0">
                  <c:v>46</c:v>
                </c:pt>
                <c:pt idx="1">
                  <c:v>54</c:v>
                </c:pt>
              </c:numCache>
            </c:numRef>
          </c:val>
          <c:extLst>
            <c:ext xmlns:c16="http://schemas.microsoft.com/office/drawing/2014/chart" uri="{C3380CC4-5D6E-409C-BE32-E72D297353CC}">
              <c16:uniqueId val="{00000000-7082-435C-BBD2-8BEF3A92F7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95FB0C-F21E-4B3F-8EA7-4CBB892EC5D7}" type="datetimeFigureOut">
              <a:rPr lang="en-US" smtClean="0"/>
              <a:t>9/24/2024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5B689-BC28-4194-A094-23E38E2A8645}" type="slidenum">
              <a:rPr lang="en-US" smtClean="0"/>
              <a:t>‹#›</a:t>
            </a:fld>
            <a:endParaRPr lang="en-US"/>
          </a:p>
        </p:txBody>
      </p:sp>
    </p:spTree>
    <p:extLst>
      <p:ext uri="{BB962C8B-B14F-4D97-AF65-F5344CB8AC3E}">
        <p14:creationId xmlns:p14="http://schemas.microsoft.com/office/powerpoint/2010/main" val="109789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1</a:t>
            </a:fld>
            <a:endParaRPr lang="en-US"/>
          </a:p>
        </p:txBody>
      </p:sp>
    </p:spTree>
    <p:extLst>
      <p:ext uri="{BB962C8B-B14F-4D97-AF65-F5344CB8AC3E}">
        <p14:creationId xmlns:p14="http://schemas.microsoft.com/office/powerpoint/2010/main" val="341341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14</a:t>
            </a:fld>
            <a:endParaRPr lang="en-US"/>
          </a:p>
        </p:txBody>
      </p:sp>
    </p:spTree>
    <p:extLst>
      <p:ext uri="{BB962C8B-B14F-4D97-AF65-F5344CB8AC3E}">
        <p14:creationId xmlns:p14="http://schemas.microsoft.com/office/powerpoint/2010/main" val="4223560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16</a:t>
            </a:fld>
            <a:endParaRPr lang="en-US"/>
          </a:p>
        </p:txBody>
      </p:sp>
    </p:spTree>
    <p:extLst>
      <p:ext uri="{BB962C8B-B14F-4D97-AF65-F5344CB8AC3E}">
        <p14:creationId xmlns:p14="http://schemas.microsoft.com/office/powerpoint/2010/main" val="600670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17</a:t>
            </a:fld>
            <a:endParaRPr lang="en-US"/>
          </a:p>
        </p:txBody>
      </p:sp>
    </p:spTree>
    <p:extLst>
      <p:ext uri="{BB962C8B-B14F-4D97-AF65-F5344CB8AC3E}">
        <p14:creationId xmlns:p14="http://schemas.microsoft.com/office/powerpoint/2010/main" val="2827461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19</a:t>
            </a:fld>
            <a:endParaRPr lang="en-US"/>
          </a:p>
        </p:txBody>
      </p:sp>
    </p:spTree>
    <p:extLst>
      <p:ext uri="{BB962C8B-B14F-4D97-AF65-F5344CB8AC3E}">
        <p14:creationId xmlns:p14="http://schemas.microsoft.com/office/powerpoint/2010/main" val="30824257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4DA9FB-753E-40F4-8774-14D1CC987A30}" type="slidenum">
              <a:rPr lang="en-US" smtClean="0"/>
              <a:t>20</a:t>
            </a:fld>
            <a:endParaRPr lang="en-US"/>
          </a:p>
        </p:txBody>
      </p:sp>
    </p:spTree>
    <p:extLst>
      <p:ext uri="{BB962C8B-B14F-4D97-AF65-F5344CB8AC3E}">
        <p14:creationId xmlns:p14="http://schemas.microsoft.com/office/powerpoint/2010/main" val="3373695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21</a:t>
            </a:fld>
            <a:endParaRPr lang="en-US"/>
          </a:p>
        </p:txBody>
      </p:sp>
    </p:spTree>
    <p:extLst>
      <p:ext uri="{BB962C8B-B14F-4D97-AF65-F5344CB8AC3E}">
        <p14:creationId xmlns:p14="http://schemas.microsoft.com/office/powerpoint/2010/main" val="196829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B78F822-1604-46A1-B774-98785DAB6E05}" type="slidenum">
              <a:rPr lang="en-US" smtClean="0"/>
              <a:t>23</a:t>
            </a:fld>
            <a:endParaRPr lang="en-US"/>
          </a:p>
        </p:txBody>
      </p:sp>
    </p:spTree>
    <p:extLst>
      <p:ext uri="{BB962C8B-B14F-4D97-AF65-F5344CB8AC3E}">
        <p14:creationId xmlns:p14="http://schemas.microsoft.com/office/powerpoint/2010/main" val="3708899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24</a:t>
            </a:fld>
            <a:endParaRPr lang="en-US"/>
          </a:p>
        </p:txBody>
      </p:sp>
    </p:spTree>
    <p:extLst>
      <p:ext uri="{BB962C8B-B14F-4D97-AF65-F5344CB8AC3E}">
        <p14:creationId xmlns:p14="http://schemas.microsoft.com/office/powerpoint/2010/main" val="137811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25</a:t>
            </a:fld>
            <a:endParaRPr lang="en-US"/>
          </a:p>
        </p:txBody>
      </p:sp>
    </p:spTree>
    <p:extLst>
      <p:ext uri="{BB962C8B-B14F-4D97-AF65-F5344CB8AC3E}">
        <p14:creationId xmlns:p14="http://schemas.microsoft.com/office/powerpoint/2010/main" val="19682927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78F822-1604-46A1-B774-98785DAB6E05}" type="slidenum">
              <a:rPr lang="en-US" smtClean="0"/>
              <a:t>26</a:t>
            </a:fld>
            <a:endParaRPr lang="en-US"/>
          </a:p>
        </p:txBody>
      </p:sp>
    </p:spTree>
    <p:extLst>
      <p:ext uri="{BB962C8B-B14F-4D97-AF65-F5344CB8AC3E}">
        <p14:creationId xmlns:p14="http://schemas.microsoft.com/office/powerpoint/2010/main" val="3849303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a:t>
            </a:fld>
            <a:endParaRPr lang="en-US"/>
          </a:p>
        </p:txBody>
      </p:sp>
    </p:spTree>
    <p:extLst>
      <p:ext uri="{BB962C8B-B14F-4D97-AF65-F5344CB8AC3E}">
        <p14:creationId xmlns:p14="http://schemas.microsoft.com/office/powerpoint/2010/main" val="400227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4DA9FB-753E-40F4-8774-14D1CC987A30}" type="slidenum">
              <a:rPr lang="en-US" smtClean="0"/>
              <a:t>27</a:t>
            </a:fld>
            <a:endParaRPr lang="en-US"/>
          </a:p>
        </p:txBody>
      </p:sp>
    </p:spTree>
    <p:extLst>
      <p:ext uri="{BB962C8B-B14F-4D97-AF65-F5344CB8AC3E}">
        <p14:creationId xmlns:p14="http://schemas.microsoft.com/office/powerpoint/2010/main" val="2381781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EB78F822-1604-46A1-B774-98785DAB6E05}" type="slidenum">
              <a:rPr lang="en-US" smtClean="0"/>
              <a:t>28</a:t>
            </a:fld>
            <a:endParaRPr lang="en-US"/>
          </a:p>
        </p:txBody>
      </p:sp>
    </p:spTree>
    <p:extLst>
      <p:ext uri="{BB962C8B-B14F-4D97-AF65-F5344CB8AC3E}">
        <p14:creationId xmlns:p14="http://schemas.microsoft.com/office/powerpoint/2010/main" val="1805470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29</a:t>
            </a:fld>
            <a:endParaRPr lang="en-US"/>
          </a:p>
        </p:txBody>
      </p:sp>
    </p:spTree>
    <p:extLst>
      <p:ext uri="{BB962C8B-B14F-4D97-AF65-F5344CB8AC3E}">
        <p14:creationId xmlns:p14="http://schemas.microsoft.com/office/powerpoint/2010/main" val="1968292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30</a:t>
            </a:fld>
            <a:endParaRPr lang="en-US"/>
          </a:p>
        </p:txBody>
      </p:sp>
    </p:spTree>
    <p:extLst>
      <p:ext uri="{BB962C8B-B14F-4D97-AF65-F5344CB8AC3E}">
        <p14:creationId xmlns:p14="http://schemas.microsoft.com/office/powerpoint/2010/main" val="618123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32</a:t>
            </a:fld>
            <a:endParaRPr lang="en-US"/>
          </a:p>
        </p:txBody>
      </p:sp>
    </p:spTree>
    <p:extLst>
      <p:ext uri="{BB962C8B-B14F-4D97-AF65-F5344CB8AC3E}">
        <p14:creationId xmlns:p14="http://schemas.microsoft.com/office/powerpoint/2010/main" val="2586800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33</a:t>
            </a:fld>
            <a:endParaRPr lang="en-US"/>
          </a:p>
        </p:txBody>
      </p:sp>
    </p:spTree>
    <p:extLst>
      <p:ext uri="{BB962C8B-B14F-4D97-AF65-F5344CB8AC3E}">
        <p14:creationId xmlns:p14="http://schemas.microsoft.com/office/powerpoint/2010/main" val="4248733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34</a:t>
            </a:fld>
            <a:endParaRPr lang="en-US"/>
          </a:p>
        </p:txBody>
      </p:sp>
    </p:spTree>
    <p:extLst>
      <p:ext uri="{BB962C8B-B14F-4D97-AF65-F5344CB8AC3E}">
        <p14:creationId xmlns:p14="http://schemas.microsoft.com/office/powerpoint/2010/main" val="41475468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35</a:t>
            </a:fld>
            <a:endParaRPr lang="en-US"/>
          </a:p>
        </p:txBody>
      </p:sp>
    </p:spTree>
    <p:extLst>
      <p:ext uri="{BB962C8B-B14F-4D97-AF65-F5344CB8AC3E}">
        <p14:creationId xmlns:p14="http://schemas.microsoft.com/office/powerpoint/2010/main" val="3289826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36</a:t>
            </a:fld>
            <a:endParaRPr lang="en-US"/>
          </a:p>
        </p:txBody>
      </p:sp>
    </p:spTree>
    <p:extLst>
      <p:ext uri="{BB962C8B-B14F-4D97-AF65-F5344CB8AC3E}">
        <p14:creationId xmlns:p14="http://schemas.microsoft.com/office/powerpoint/2010/main" val="4090780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37</a:t>
            </a:fld>
            <a:endParaRPr lang="en-US"/>
          </a:p>
        </p:txBody>
      </p:sp>
    </p:spTree>
    <p:extLst>
      <p:ext uri="{BB962C8B-B14F-4D97-AF65-F5344CB8AC3E}">
        <p14:creationId xmlns:p14="http://schemas.microsoft.com/office/powerpoint/2010/main" val="4272861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a:t>
            </a:fld>
            <a:endParaRPr lang="en-US"/>
          </a:p>
        </p:txBody>
      </p:sp>
    </p:spTree>
    <p:extLst>
      <p:ext uri="{BB962C8B-B14F-4D97-AF65-F5344CB8AC3E}">
        <p14:creationId xmlns:p14="http://schemas.microsoft.com/office/powerpoint/2010/main" val="2311438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38</a:t>
            </a:fld>
            <a:endParaRPr lang="en-US"/>
          </a:p>
        </p:txBody>
      </p:sp>
    </p:spTree>
    <p:extLst>
      <p:ext uri="{BB962C8B-B14F-4D97-AF65-F5344CB8AC3E}">
        <p14:creationId xmlns:p14="http://schemas.microsoft.com/office/powerpoint/2010/main" val="3407883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39</a:t>
            </a:fld>
            <a:endParaRPr lang="en-US"/>
          </a:p>
        </p:txBody>
      </p:sp>
    </p:spTree>
    <p:extLst>
      <p:ext uri="{BB962C8B-B14F-4D97-AF65-F5344CB8AC3E}">
        <p14:creationId xmlns:p14="http://schemas.microsoft.com/office/powerpoint/2010/main" val="21760474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40</a:t>
            </a:fld>
            <a:endParaRPr lang="en-US"/>
          </a:p>
        </p:txBody>
      </p:sp>
    </p:spTree>
    <p:extLst>
      <p:ext uri="{BB962C8B-B14F-4D97-AF65-F5344CB8AC3E}">
        <p14:creationId xmlns:p14="http://schemas.microsoft.com/office/powerpoint/2010/main" val="1473590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41</a:t>
            </a:fld>
            <a:endParaRPr lang="en-US"/>
          </a:p>
        </p:txBody>
      </p:sp>
    </p:spTree>
    <p:extLst>
      <p:ext uri="{BB962C8B-B14F-4D97-AF65-F5344CB8AC3E}">
        <p14:creationId xmlns:p14="http://schemas.microsoft.com/office/powerpoint/2010/main" val="4282836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42</a:t>
            </a:fld>
            <a:endParaRPr lang="en-US"/>
          </a:p>
        </p:txBody>
      </p:sp>
    </p:spTree>
    <p:extLst>
      <p:ext uri="{BB962C8B-B14F-4D97-AF65-F5344CB8AC3E}">
        <p14:creationId xmlns:p14="http://schemas.microsoft.com/office/powerpoint/2010/main" val="1178399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43</a:t>
            </a:fld>
            <a:endParaRPr lang="en-US"/>
          </a:p>
        </p:txBody>
      </p:sp>
    </p:spTree>
    <p:extLst>
      <p:ext uri="{BB962C8B-B14F-4D97-AF65-F5344CB8AC3E}">
        <p14:creationId xmlns:p14="http://schemas.microsoft.com/office/powerpoint/2010/main" val="31019932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44</a:t>
            </a:fld>
            <a:endParaRPr lang="en-US"/>
          </a:p>
        </p:txBody>
      </p:sp>
    </p:spTree>
    <p:extLst>
      <p:ext uri="{BB962C8B-B14F-4D97-AF65-F5344CB8AC3E}">
        <p14:creationId xmlns:p14="http://schemas.microsoft.com/office/powerpoint/2010/main" val="2783051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5</a:t>
            </a:fld>
            <a:endParaRPr lang="en-US"/>
          </a:p>
        </p:txBody>
      </p:sp>
    </p:spTree>
    <p:extLst>
      <p:ext uri="{BB962C8B-B14F-4D97-AF65-F5344CB8AC3E}">
        <p14:creationId xmlns:p14="http://schemas.microsoft.com/office/powerpoint/2010/main" val="1412428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6</a:t>
            </a:fld>
            <a:endParaRPr lang="en-US"/>
          </a:p>
        </p:txBody>
      </p:sp>
    </p:spTree>
    <p:extLst>
      <p:ext uri="{BB962C8B-B14F-4D97-AF65-F5344CB8AC3E}">
        <p14:creationId xmlns:p14="http://schemas.microsoft.com/office/powerpoint/2010/main" val="52303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8</a:t>
            </a:fld>
            <a:endParaRPr lang="en-US"/>
          </a:p>
        </p:txBody>
      </p:sp>
    </p:spTree>
    <p:extLst>
      <p:ext uri="{BB962C8B-B14F-4D97-AF65-F5344CB8AC3E}">
        <p14:creationId xmlns:p14="http://schemas.microsoft.com/office/powerpoint/2010/main" val="144748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US"/>
              <a:t>Launched biosimilars account for 24% of competitive molecule/biologics volume, and 11% of total biologics spending</a:t>
            </a:r>
          </a:p>
          <a:p>
            <a:pPr rtl="0">
              <a:buFont typeface="Arial" panose="020B0604020202020204" pitchFamily="34" charset="0"/>
              <a:buChar char="•"/>
            </a:pPr>
            <a:r>
              <a:rPr lang="en-US"/>
              <a:t>14% (38bn) of biologics market (260bn) molecules facing biosimilar competition</a:t>
            </a:r>
          </a:p>
          <a:p>
            <a:pPr rtl="0">
              <a:buFont typeface="Arial" panose="020B0604020202020204" pitchFamily="34" charset="0"/>
              <a:buChar char="•"/>
            </a:pPr>
            <a:r>
              <a:rPr lang="en-US"/>
              <a:t>36% 96bn worth of biologics market (260bn) have biosimilars in development</a:t>
            </a:r>
          </a:p>
          <a:p>
            <a:pPr rtl="0">
              <a:buFont typeface="Arial" panose="020B0604020202020204" pitchFamily="34" charset="0"/>
              <a:buChar char="•"/>
            </a:pPr>
            <a:r>
              <a:rPr lang="en-US"/>
              <a:t>46% of market spending is on biologics</a:t>
            </a:r>
          </a:p>
          <a:p>
            <a:pPr rtl="0">
              <a:buFont typeface="Arial" panose="020B0604020202020204" pitchFamily="34" charset="0"/>
              <a:buChar char="•"/>
            </a:pPr>
            <a:r>
              <a:rPr lang="en-US"/>
              <a:t>By 2027, spending on biosimilars expected to reach $20-49bn and reach $129bn cumulatively over next five years</a:t>
            </a:r>
          </a:p>
          <a:p>
            <a:pPr rtl="0">
              <a:buFont typeface="Arial" panose="020B0604020202020204" pitchFamily="34" charset="0"/>
              <a:buChar char="•"/>
            </a:pPr>
            <a:r>
              <a:rPr lang="en-US"/>
              <a:t>Savings resulting from biosimilars over next five years projected at $180bn</a:t>
            </a:r>
          </a:p>
        </p:txBody>
      </p:sp>
      <p:sp>
        <p:nvSpPr>
          <p:cNvPr id="4" name="Slide Number Placeholder 3"/>
          <p:cNvSpPr>
            <a:spLocks noGrp="1"/>
          </p:cNvSpPr>
          <p:nvPr>
            <p:ph type="sldNum" sz="quarter" idx="5"/>
          </p:nvPr>
        </p:nvSpPr>
        <p:spPr/>
        <p:txBody>
          <a:bodyPr/>
          <a:lstStyle/>
          <a:p>
            <a:fld id="{EB78F822-1604-46A1-B774-98785DAB6E05}" type="slidenum">
              <a:rPr lang="en-US" smtClean="0"/>
              <a:t>9</a:t>
            </a:fld>
            <a:endParaRPr lang="en-US"/>
          </a:p>
        </p:txBody>
      </p:sp>
    </p:spTree>
    <p:extLst>
      <p:ext uri="{BB962C8B-B14F-4D97-AF65-F5344CB8AC3E}">
        <p14:creationId xmlns:p14="http://schemas.microsoft.com/office/powerpoint/2010/main" val="82112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B4DA9FB-753E-40F4-8774-14D1CC987A30}" type="slidenum">
              <a:rPr lang="en-US" smtClean="0"/>
              <a:t>12</a:t>
            </a:fld>
            <a:endParaRPr lang="en-US"/>
          </a:p>
        </p:txBody>
      </p:sp>
    </p:spTree>
    <p:extLst>
      <p:ext uri="{BB962C8B-B14F-4D97-AF65-F5344CB8AC3E}">
        <p14:creationId xmlns:p14="http://schemas.microsoft.com/office/powerpoint/2010/main" val="367680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998FC9-B347-4076-B79D-AC1C31406E41}" type="slidenum">
              <a:rPr lang="en-US" smtClean="0"/>
              <a:t>13</a:t>
            </a:fld>
            <a:endParaRPr lang="en-US"/>
          </a:p>
        </p:txBody>
      </p:sp>
    </p:spTree>
    <p:extLst>
      <p:ext uri="{BB962C8B-B14F-4D97-AF65-F5344CB8AC3E}">
        <p14:creationId xmlns:p14="http://schemas.microsoft.com/office/powerpoint/2010/main" val="7635569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037EC87-BEAC-E041-978E-E59F53D17C3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r="5109" b="28792"/>
          <a:stretch/>
        </p:blipFill>
        <p:spPr>
          <a:xfrm>
            <a:off x="0" y="10789"/>
            <a:ext cx="12192000" cy="6858000"/>
          </a:xfrm>
          <a:prstGeom prst="rect">
            <a:avLst/>
          </a:prstGeom>
        </p:spPr>
      </p:pic>
      <p:pic>
        <p:nvPicPr>
          <p:cNvPr id="8" name="Picture 7" descr="A picture containing graphical user interface&#10;&#10;Description automatically generated">
            <a:extLst>
              <a:ext uri="{FF2B5EF4-FFF2-40B4-BE49-F238E27FC236}">
                <a16:creationId xmlns:a16="http://schemas.microsoft.com/office/drawing/2014/main" id="{AE047388-19BE-224F-9E9C-7C8FBFEAD7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160" y="551519"/>
            <a:ext cx="3276600" cy="698500"/>
          </a:xfrm>
          <a:prstGeom prst="rect">
            <a:avLst/>
          </a:prstGeom>
        </p:spPr>
      </p:pic>
      <p:sp>
        <p:nvSpPr>
          <p:cNvPr id="2" name="Title 1">
            <a:extLst>
              <a:ext uri="{FF2B5EF4-FFF2-40B4-BE49-F238E27FC236}">
                <a16:creationId xmlns:a16="http://schemas.microsoft.com/office/drawing/2014/main" id="{606B57A1-4B9C-4A4F-9D44-E0C0352164C3}"/>
              </a:ext>
            </a:extLst>
          </p:cNvPr>
          <p:cNvSpPr>
            <a:spLocks noGrp="1"/>
          </p:cNvSpPr>
          <p:nvPr>
            <p:ph type="ctrTitle"/>
          </p:nvPr>
        </p:nvSpPr>
        <p:spPr>
          <a:xfrm>
            <a:off x="392783" y="2847468"/>
            <a:ext cx="9144000" cy="2387600"/>
          </a:xfrm>
        </p:spPr>
        <p:txBody>
          <a:bodyPr anchor="b">
            <a:normAutofit/>
          </a:bodyPr>
          <a:lstStyle>
            <a:lvl1pPr algn="l">
              <a:defRPr sz="4800" b="1">
                <a:solidFill>
                  <a:schemeClr val="bg1"/>
                </a:solidFill>
                <a:latin typeface="Merriweather"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D2345513-731E-476E-9275-BECB0E4ADEFB}"/>
              </a:ext>
            </a:extLst>
          </p:cNvPr>
          <p:cNvSpPr>
            <a:spLocks noGrp="1"/>
          </p:cNvSpPr>
          <p:nvPr>
            <p:ph type="subTitle" idx="1"/>
          </p:nvPr>
        </p:nvSpPr>
        <p:spPr>
          <a:xfrm>
            <a:off x="392783" y="5327143"/>
            <a:ext cx="9144000" cy="1655762"/>
          </a:xfrm>
        </p:spPr>
        <p:txBody>
          <a:bodyPr/>
          <a:lstStyle>
            <a:lvl1pPr marL="0" indent="0" algn="l">
              <a:buNone/>
              <a:defRPr sz="2400">
                <a:solidFill>
                  <a:schemeClr val="bg1"/>
                </a:solidFill>
                <a:latin typeface="Merriweather"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16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8886-A0C1-4E04-AB64-4FF8660682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C6C19-BD49-4B3D-9F2A-993AD22AFA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316E1-9CF2-4FBC-A907-AEB8CC4C395E}"/>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5" name="Footer Placeholder 4">
            <a:extLst>
              <a:ext uri="{FF2B5EF4-FFF2-40B4-BE49-F238E27FC236}">
                <a16:creationId xmlns:a16="http://schemas.microsoft.com/office/drawing/2014/main" id="{C7A2FCF9-60DB-4DE0-8D57-FB61DB7BD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21DABF-A0D8-455B-80CF-3788D98A2C04}"/>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7" name="Picture 6">
            <a:extLst>
              <a:ext uri="{FF2B5EF4-FFF2-40B4-BE49-F238E27FC236}">
                <a16:creationId xmlns:a16="http://schemas.microsoft.com/office/drawing/2014/main" id="{39571665-DE70-63E0-C828-B642AACF524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3128434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455C90-A26D-4947-920C-11E8A534E3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C7B36A-B31D-4443-ABED-94FB178AAE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19659-36E8-4CE0-BF34-16369116EEA8}"/>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5" name="Footer Placeholder 4">
            <a:extLst>
              <a:ext uri="{FF2B5EF4-FFF2-40B4-BE49-F238E27FC236}">
                <a16:creationId xmlns:a16="http://schemas.microsoft.com/office/drawing/2014/main" id="{5FD888F6-83D0-4E6F-8A25-0CEB9F5D491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54DCE7-3E12-435E-9D35-B6AAAA0CF76C}"/>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7" name="Picture 6">
            <a:extLst>
              <a:ext uri="{FF2B5EF4-FFF2-40B4-BE49-F238E27FC236}">
                <a16:creationId xmlns:a16="http://schemas.microsoft.com/office/drawing/2014/main" id="{C382B217-9D7A-2CD1-08B4-CAB2D308666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3115368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C6637A-2D71-7F4C-BED4-4FA4CF4C70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2" name="Title 1">
            <a:extLst>
              <a:ext uri="{FF2B5EF4-FFF2-40B4-BE49-F238E27FC236}">
                <a16:creationId xmlns:a16="http://schemas.microsoft.com/office/drawing/2014/main" id="{C3472817-D8DB-4574-BF47-A7320FAB948E}"/>
              </a:ext>
            </a:extLst>
          </p:cNvPr>
          <p:cNvSpPr>
            <a:spLocks noGrp="1"/>
          </p:cNvSpPr>
          <p:nvPr>
            <p:ph type="title"/>
          </p:nvPr>
        </p:nvSpPr>
        <p:spPr>
          <a:xfrm>
            <a:off x="170366" y="1"/>
            <a:ext cx="10515600" cy="1130358"/>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05ADC44-0B4D-40EA-8F41-A46122334921}"/>
              </a:ext>
            </a:extLst>
          </p:cNvPr>
          <p:cNvSpPr>
            <a:spLocks noGrp="1"/>
          </p:cNvSpPr>
          <p:nvPr>
            <p:ph idx="1"/>
          </p:nvPr>
        </p:nvSpPr>
        <p:spPr>
          <a:xfrm>
            <a:off x="170366"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a:extLst>
              <a:ext uri="{FF2B5EF4-FFF2-40B4-BE49-F238E27FC236}">
                <a16:creationId xmlns:a16="http://schemas.microsoft.com/office/drawing/2014/main" id="{DEECF41C-7439-DC40-ADD5-EFBBD4B08004}"/>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cs typeface="Helvetica" panose="020B0604020202020204" pitchFamily="34" charset="0"/>
              </a:rPr>
              <a:t>Level 1: Foundational Concepts    |    www.fda.gov/biosimilars</a:t>
            </a:r>
          </a:p>
        </p:txBody>
      </p:sp>
      <p:sp>
        <p:nvSpPr>
          <p:cNvPr id="14" name="TextBox 13">
            <a:extLst>
              <a:ext uri="{FF2B5EF4-FFF2-40B4-BE49-F238E27FC236}">
                <a16:creationId xmlns:a16="http://schemas.microsoft.com/office/drawing/2014/main" id="{099BCE1C-1422-7F44-AEE2-9A72C2B3DAC2}"/>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pic>
        <p:nvPicPr>
          <p:cNvPr id="4" name="Picture 3">
            <a:extLst>
              <a:ext uri="{FF2B5EF4-FFF2-40B4-BE49-F238E27FC236}">
                <a16:creationId xmlns:a16="http://schemas.microsoft.com/office/drawing/2014/main" id="{9D0B8622-A412-E3B5-2A1A-E56C813E75D4}"/>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644286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ADCD9-B575-4EA3-A607-94022BE5B63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p>
        </p:txBody>
      </p:sp>
      <p:sp>
        <p:nvSpPr>
          <p:cNvPr id="3" name="Text Placeholder 2">
            <a:extLst>
              <a:ext uri="{FF2B5EF4-FFF2-40B4-BE49-F238E27FC236}">
                <a16:creationId xmlns:a16="http://schemas.microsoft.com/office/drawing/2014/main" id="{E97A4B7D-0997-4AA9-AC33-8D4CA25EF6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F08ADC-22A3-4C3D-A27F-C402959A710E}"/>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5" name="Footer Placeholder 4">
            <a:extLst>
              <a:ext uri="{FF2B5EF4-FFF2-40B4-BE49-F238E27FC236}">
                <a16:creationId xmlns:a16="http://schemas.microsoft.com/office/drawing/2014/main" id="{5C726ED5-96CE-4C1F-B62A-ED4CE173F0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20A28F-740F-45E2-9BA2-0FC9A41ED57C}"/>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7" name="Picture 6">
            <a:extLst>
              <a:ext uri="{FF2B5EF4-FFF2-40B4-BE49-F238E27FC236}">
                <a16:creationId xmlns:a16="http://schemas.microsoft.com/office/drawing/2014/main" id="{3D17E91B-5499-CED3-525D-C4DABBAED49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398679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E52CA-274C-42E3-AD0C-E69B97E26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85D744-6B3E-425D-9AE0-EB6681C57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B1ADE-4BA7-4920-95DA-F34337415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386E2E-F983-4136-A2E6-9C6F61DD458D}"/>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6" name="Footer Placeholder 5">
            <a:extLst>
              <a:ext uri="{FF2B5EF4-FFF2-40B4-BE49-F238E27FC236}">
                <a16:creationId xmlns:a16="http://schemas.microsoft.com/office/drawing/2014/main" id="{D3D9F59D-2220-4009-9B15-D794E18D7E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BFD0DE-9470-44D6-A59E-98AD50EC429B}"/>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8" name="Picture 7">
            <a:extLst>
              <a:ext uri="{FF2B5EF4-FFF2-40B4-BE49-F238E27FC236}">
                <a16:creationId xmlns:a16="http://schemas.microsoft.com/office/drawing/2014/main" id="{5C2D2517-A5F5-58C3-2602-B275A2E4F8F2}"/>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1350589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509A7-F684-4356-96EA-9699B0723C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C2B43-7C2F-4E01-85F1-966FA63B0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B9B770-1DED-439F-A10F-1CD896B99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548914-EE61-4B15-A044-B2EF419359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FD6C5-181C-4795-9618-408BAFE60B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89053E-97D5-48ED-AD38-DED33AF2F439}"/>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8" name="Footer Placeholder 7">
            <a:extLst>
              <a:ext uri="{FF2B5EF4-FFF2-40B4-BE49-F238E27FC236}">
                <a16:creationId xmlns:a16="http://schemas.microsoft.com/office/drawing/2014/main" id="{1AA79E9D-9A31-4ADC-BF48-891034C37B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31669C0-CE65-4BDF-A84F-CD4B8EE03A41}"/>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10" name="Picture 9">
            <a:extLst>
              <a:ext uri="{FF2B5EF4-FFF2-40B4-BE49-F238E27FC236}">
                <a16:creationId xmlns:a16="http://schemas.microsoft.com/office/drawing/2014/main" id="{20DC3B94-B89E-DA01-A67E-242F3327305F}"/>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230443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B1F349-E2F6-E242-8C82-D1AEF6BA48D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2" name="Title 1">
            <a:extLst>
              <a:ext uri="{FF2B5EF4-FFF2-40B4-BE49-F238E27FC236}">
                <a16:creationId xmlns:a16="http://schemas.microsoft.com/office/drawing/2014/main" id="{DD448713-F0EB-458E-96A6-F3D43526F630}"/>
              </a:ext>
            </a:extLst>
          </p:cNvPr>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7E2CFB6C-7FCB-0D42-B39E-3AEF09B80472}"/>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sp>
        <p:nvSpPr>
          <p:cNvPr id="9" name="TextBox 8">
            <a:extLst>
              <a:ext uri="{FF2B5EF4-FFF2-40B4-BE49-F238E27FC236}">
                <a16:creationId xmlns:a16="http://schemas.microsoft.com/office/drawing/2014/main" id="{8AF35E2A-3604-5843-BC2F-F8F3F28B6B32}"/>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ea typeface="Meiryo UI" panose="020B0604030504040204" pitchFamily="34" charset="-128"/>
                <a:cs typeface="Helvetica" panose="020B0604020202020204" pitchFamily="34" charset="0"/>
              </a:rPr>
              <a:t>Level 1: Foundational Concepts    |    www.fda.gov/biosimilars</a:t>
            </a:r>
          </a:p>
        </p:txBody>
      </p:sp>
      <p:pic>
        <p:nvPicPr>
          <p:cNvPr id="3" name="Picture 2">
            <a:extLst>
              <a:ext uri="{FF2B5EF4-FFF2-40B4-BE49-F238E27FC236}">
                <a16:creationId xmlns:a16="http://schemas.microsoft.com/office/drawing/2014/main" id="{12AF88E3-ADB2-1D8C-BF0F-97CC9C0596B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280143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C07EE1-32B6-D04A-AD12-4BC7AC712A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9" name="TextBox 8">
            <a:extLst>
              <a:ext uri="{FF2B5EF4-FFF2-40B4-BE49-F238E27FC236}">
                <a16:creationId xmlns:a16="http://schemas.microsoft.com/office/drawing/2014/main" id="{AFFF86A6-676B-2C45-9705-AD8D736E6BD0}"/>
              </a:ext>
            </a:extLst>
          </p:cNvPr>
          <p:cNvSpPr txBox="1"/>
          <p:nvPr userDrawn="1"/>
        </p:nvSpPr>
        <p:spPr>
          <a:xfrm>
            <a:off x="6727371" y="6559491"/>
            <a:ext cx="4952999" cy="246221"/>
          </a:xfrm>
          <a:prstGeom prst="rect">
            <a:avLst/>
          </a:prstGeom>
          <a:noFill/>
        </p:spPr>
        <p:txBody>
          <a:bodyPr wrap="square" rtlCol="0">
            <a:spAutoFit/>
          </a:bodyPr>
          <a:lstStyle/>
          <a:p>
            <a:pPr algn="r"/>
            <a:fld id="{A01B2B01-070B-5046-B78F-2F68037B4B16}" type="slidenum">
              <a:rPr lang="en-US" sz="1000" b="1" smtClean="0">
                <a:solidFill>
                  <a:srgbClr val="004A90"/>
                </a:solidFill>
              </a:rPr>
              <a:t>‹#›</a:t>
            </a:fld>
            <a:endParaRPr lang="en-US" sz="1000" b="1">
              <a:solidFill>
                <a:srgbClr val="004A90"/>
              </a:solidFill>
            </a:endParaRPr>
          </a:p>
        </p:txBody>
      </p:sp>
      <p:sp>
        <p:nvSpPr>
          <p:cNvPr id="6" name="TextBox 5">
            <a:extLst>
              <a:ext uri="{FF2B5EF4-FFF2-40B4-BE49-F238E27FC236}">
                <a16:creationId xmlns:a16="http://schemas.microsoft.com/office/drawing/2014/main" id="{02020E2A-0FCC-BB4D-A5C5-0956B8D66DCA}"/>
              </a:ext>
            </a:extLst>
          </p:cNvPr>
          <p:cNvSpPr txBox="1"/>
          <p:nvPr userDrawn="1"/>
        </p:nvSpPr>
        <p:spPr>
          <a:xfrm>
            <a:off x="170366" y="6559491"/>
            <a:ext cx="4952999" cy="246221"/>
          </a:xfrm>
          <a:prstGeom prst="rect">
            <a:avLst/>
          </a:prstGeom>
          <a:noFill/>
        </p:spPr>
        <p:txBody>
          <a:bodyPr wrap="square" rtlCol="0">
            <a:spAutoFit/>
          </a:bodyPr>
          <a:lstStyle/>
          <a:p>
            <a:r>
              <a:rPr lang="en-US" sz="1000">
                <a:solidFill>
                  <a:schemeClr val="bg1"/>
                </a:solidFill>
                <a:latin typeface="Merriweather" pitchFamily="50" charset="0"/>
              </a:rPr>
              <a:t>Level 1: Foundational Concepts    |    www.fda.gov/biosimilars</a:t>
            </a:r>
          </a:p>
        </p:txBody>
      </p:sp>
      <p:pic>
        <p:nvPicPr>
          <p:cNvPr id="2" name="Picture 1">
            <a:extLst>
              <a:ext uri="{FF2B5EF4-FFF2-40B4-BE49-F238E27FC236}">
                <a16:creationId xmlns:a16="http://schemas.microsoft.com/office/drawing/2014/main" id="{A05582DB-1BE7-D223-9DAD-F0406B7EB5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400265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F3BB-5A36-48C3-A344-A6764FC78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B30A4-0748-4225-A264-3249034D33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CC583-1466-4C48-A951-A1589D252C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2BBC-0CF1-4311-ABB3-8B0653BE05C8}"/>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6" name="Footer Placeholder 5">
            <a:extLst>
              <a:ext uri="{FF2B5EF4-FFF2-40B4-BE49-F238E27FC236}">
                <a16:creationId xmlns:a16="http://schemas.microsoft.com/office/drawing/2014/main" id="{E81DC2AE-FCC0-4316-813D-8C48E38651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A99FEAD-7742-47E9-9FED-6777A2A56F88}"/>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8" name="Picture 7">
            <a:extLst>
              <a:ext uri="{FF2B5EF4-FFF2-40B4-BE49-F238E27FC236}">
                <a16:creationId xmlns:a16="http://schemas.microsoft.com/office/drawing/2014/main" id="{BC6EE3DA-0C76-7DED-ECAE-F31572D71086}"/>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307237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65E56-F42D-47A1-8B85-B37BA87192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D12487-06BC-40C4-9380-797AB0AB1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0172A-D408-4AD4-AF53-9A7F833182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979BC5-24C0-406D-9F36-1B976A900672}"/>
              </a:ext>
            </a:extLst>
          </p:cNvPr>
          <p:cNvSpPr>
            <a:spLocks noGrp="1"/>
          </p:cNvSpPr>
          <p:nvPr>
            <p:ph type="dt" sz="half" idx="10"/>
          </p:nvPr>
        </p:nvSpPr>
        <p:spPr>
          <a:xfrm>
            <a:off x="838200" y="6356350"/>
            <a:ext cx="2743200" cy="365125"/>
          </a:xfrm>
          <a:prstGeom prst="rect">
            <a:avLst/>
          </a:prstGeom>
        </p:spPr>
        <p:txBody>
          <a:bodyPr/>
          <a:lstStyle/>
          <a:p>
            <a:fld id="{91881622-FCB2-4B23-93D8-9B893BB3F3FA}" type="datetimeFigureOut">
              <a:rPr lang="en-US" smtClean="0"/>
              <a:t>9/24/2024</a:t>
            </a:fld>
            <a:endParaRPr lang="en-US"/>
          </a:p>
        </p:txBody>
      </p:sp>
      <p:sp>
        <p:nvSpPr>
          <p:cNvPr id="6" name="Footer Placeholder 5">
            <a:extLst>
              <a:ext uri="{FF2B5EF4-FFF2-40B4-BE49-F238E27FC236}">
                <a16:creationId xmlns:a16="http://schemas.microsoft.com/office/drawing/2014/main" id="{2A87E4D9-24EE-47ED-A001-2774229473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4610C8C-0272-4A19-9708-85B34E4A3F15}"/>
              </a:ext>
            </a:extLst>
          </p:cNvPr>
          <p:cNvSpPr>
            <a:spLocks noGrp="1"/>
          </p:cNvSpPr>
          <p:nvPr>
            <p:ph type="sldNum" sz="quarter" idx="12"/>
          </p:nvPr>
        </p:nvSpPr>
        <p:spPr>
          <a:xfrm>
            <a:off x="8610600" y="6356350"/>
            <a:ext cx="2743200" cy="365125"/>
          </a:xfrm>
          <a:prstGeom prst="rect">
            <a:avLst/>
          </a:prstGeom>
        </p:spPr>
        <p:txBody>
          <a:bodyPr/>
          <a:lstStyle/>
          <a:p>
            <a:fld id="{90FC658B-B73C-44BF-9024-55C4E7FB3333}" type="slidenum">
              <a:rPr lang="en-US" smtClean="0"/>
              <a:t>‹#›</a:t>
            </a:fld>
            <a:endParaRPr lang="en-US"/>
          </a:p>
        </p:txBody>
      </p:sp>
      <p:pic>
        <p:nvPicPr>
          <p:cNvPr id="8" name="Picture 7">
            <a:extLst>
              <a:ext uri="{FF2B5EF4-FFF2-40B4-BE49-F238E27FC236}">
                <a16:creationId xmlns:a16="http://schemas.microsoft.com/office/drawing/2014/main" id="{DE494337-A613-CE75-A502-7F4120603725}"/>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2237557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7280E4-DFAA-4985-8D28-B70D50B9DD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099BE1-5A5C-426B-8158-B8C96976A3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EF40727A-93B9-D246-BF7A-D0945728DEFF}"/>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1" b="96400"/>
          <a:stretch/>
        </p:blipFill>
        <p:spPr>
          <a:xfrm>
            <a:off x="0" y="6529137"/>
            <a:ext cx="12192000" cy="328863"/>
          </a:xfrm>
          <a:prstGeom prst="rect">
            <a:avLst/>
          </a:prstGeom>
        </p:spPr>
      </p:pic>
      <p:sp>
        <p:nvSpPr>
          <p:cNvPr id="8" name="Date Placeholder 2">
            <a:extLst>
              <a:ext uri="{FF2B5EF4-FFF2-40B4-BE49-F238E27FC236}">
                <a16:creationId xmlns:a16="http://schemas.microsoft.com/office/drawing/2014/main" id="{231CE9B2-3F5A-DE47-A3E0-816AD7315D23}"/>
              </a:ext>
            </a:extLst>
          </p:cNvPr>
          <p:cNvSpPr>
            <a:spLocks noGrp="1"/>
          </p:cNvSpPr>
          <p:nvPr>
            <p:ph type="dt" sz="half" idx="2"/>
          </p:nvPr>
        </p:nvSpPr>
        <p:spPr>
          <a:xfrm>
            <a:off x="174170" y="6533514"/>
            <a:ext cx="7053943" cy="365125"/>
          </a:xfrm>
          <a:prstGeom prst="rect">
            <a:avLst/>
          </a:prstGeom>
        </p:spPr>
        <p:txBody>
          <a:bodyPr/>
          <a:lstStyle>
            <a:lvl1pPr>
              <a:defRPr sz="1400">
                <a:latin typeface="Merriweather" pitchFamily="50" charset="0"/>
              </a:defRPr>
            </a:lvl1pPr>
          </a:lstStyle>
          <a:p>
            <a:r>
              <a:rPr lang="en-US">
                <a:solidFill>
                  <a:schemeClr val="bg1"/>
                </a:solidFill>
              </a:rPr>
              <a:t>Level 1: Foundational Concepts     |     www.fda.gov/biosimilars</a:t>
            </a:r>
          </a:p>
        </p:txBody>
      </p:sp>
      <p:sp>
        <p:nvSpPr>
          <p:cNvPr id="9" name="Slide Number Placeholder 4">
            <a:extLst>
              <a:ext uri="{FF2B5EF4-FFF2-40B4-BE49-F238E27FC236}">
                <a16:creationId xmlns:a16="http://schemas.microsoft.com/office/drawing/2014/main" id="{0DED2A34-9B7E-DF49-BAE4-1428496392D4}"/>
              </a:ext>
            </a:extLst>
          </p:cNvPr>
          <p:cNvSpPr>
            <a:spLocks noGrp="1"/>
          </p:cNvSpPr>
          <p:nvPr>
            <p:ph type="sldNum" sz="quarter" idx="4"/>
          </p:nvPr>
        </p:nvSpPr>
        <p:spPr>
          <a:xfrm>
            <a:off x="8902831" y="6533514"/>
            <a:ext cx="2743200" cy="365125"/>
          </a:xfrm>
          <a:prstGeom prst="rect">
            <a:avLst/>
          </a:prstGeom>
        </p:spPr>
        <p:txBody>
          <a:bodyPr/>
          <a:lstStyle>
            <a:lvl1pPr algn="r">
              <a:defRPr sz="1400">
                <a:solidFill>
                  <a:srgbClr val="004A90"/>
                </a:solidFill>
              </a:defRPr>
            </a:lvl1pPr>
          </a:lstStyle>
          <a:p>
            <a:fld id="{90FC658B-B73C-44BF-9024-55C4E7FB3333}" type="slidenum">
              <a:rPr lang="en-US" smtClean="0"/>
              <a:pPr/>
              <a:t>‹#›</a:t>
            </a:fld>
            <a:endParaRPr lang="en-US"/>
          </a:p>
        </p:txBody>
      </p:sp>
      <p:pic>
        <p:nvPicPr>
          <p:cNvPr id="4" name="Picture 3">
            <a:extLst>
              <a:ext uri="{FF2B5EF4-FFF2-40B4-BE49-F238E27FC236}">
                <a16:creationId xmlns:a16="http://schemas.microsoft.com/office/drawing/2014/main" id="{377F28DC-AF59-624C-C117-EB7878460151}"/>
              </a:ext>
              <a:ext uri="{C183D7F6-B498-43B3-948B-1728B52AA6E4}">
                <adec:decorative xmlns:adec="http://schemas.microsoft.com/office/drawing/2017/decorative" val="1"/>
              </a:ext>
            </a:extLst>
          </p:cNvPr>
          <p:cNvPicPr>
            <a:picLocks noChangeAspect="1"/>
          </p:cNvPicPr>
          <p:nvPr userDrawn="1"/>
        </p:nvPicPr>
        <p:blipFill>
          <a:blip r:embed="rId14"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1147838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erriweather"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20204" pitchFamily="34" charset="0"/>
          <a:ea typeface="+mn-ea"/>
          <a:cs typeface="Helvetica"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Helvetica" panose="020B0604020202020204" pitchFamily="34" charset="0"/>
          <a:ea typeface="+mn-ea"/>
          <a:cs typeface="Helvetica" panose="020B0604020202020204" pitchFamily="34" charset="0"/>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Helvetica" panose="020B0604020202020204" pitchFamily="34" charset="0"/>
          <a:ea typeface="+mn-ea"/>
          <a:cs typeface="Helvetica"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q"/>
        <a:defRPr sz="1800" kern="1200">
          <a:solidFill>
            <a:schemeClr val="tx1"/>
          </a:solidFill>
          <a:latin typeface="Helvetica" panose="020B0604020202020204" pitchFamily="34" charset="0"/>
          <a:ea typeface="+mn-ea"/>
          <a:cs typeface="Helvetica"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20204" pitchFamily="34" charset="0"/>
          <a:ea typeface="+mn-ea"/>
          <a:cs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fda.gov/safety/medwatch-fda-safety-information-and-adverse-event-reporting-progra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urplebooksearch.fda.gov/"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accessdata.fda.gov/scripts/cder/daf/index.cf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s.gov/Medicare/Medicare-Fee-for-Service-Part-B-Drugs/McrPartBDrugAvgSalesPrice/Part-B-Biosimilar-Biological-Product-Paymen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ncsl.org/research/health/state-laws-and-legislation-related-to-biologic-medications-and-substitution-of-biosimilars.aspx" TargetMode="External"/><Relationship Id="rId5" Type="http://schemas.openxmlformats.org/officeDocument/2006/relationships/hyperlink" Target="https://www.ncbi.nlm.nih.gov/pmc/articles/PMC6355057/" TargetMode="External"/><Relationship Id="rId4" Type="http://schemas.openxmlformats.org/officeDocument/2006/relationships/hyperlink" Target="https://jamanetwork.com/journals/jama/fullarticle/2766151"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hyperlink" Target="https://www.fda.gov/regulatory-information/search-fda-guidance-documents" TargetMode="External"/><Relationship Id="rId13" Type="http://schemas.openxmlformats.org/officeDocument/2006/relationships/hyperlink" Target="https://www.fda.gov/media/154918/download" TargetMode="External"/><Relationship Id="rId18" Type="http://schemas.openxmlformats.org/officeDocument/2006/relationships/hyperlink" Target="https://www.fda.gov/media/154913/download" TargetMode="External"/><Relationship Id="rId26" Type="http://schemas.openxmlformats.org/officeDocument/2006/relationships/hyperlink" Target="https://youtu.be/U7TQrz7hQt8" TargetMode="External"/><Relationship Id="rId3" Type="http://schemas.openxmlformats.org/officeDocument/2006/relationships/hyperlink" Target="http://www.fda.gov/biosimilars" TargetMode="External"/><Relationship Id="rId21" Type="http://schemas.openxmlformats.org/officeDocument/2006/relationships/hyperlink" Target="https://www.fda.gov/media/154916/download" TargetMode="External"/><Relationship Id="rId7" Type="http://schemas.openxmlformats.org/officeDocument/2006/relationships/hyperlink" Target="http://www.fda.gov/drugsatfda" TargetMode="External"/><Relationship Id="rId12" Type="http://schemas.openxmlformats.org/officeDocument/2006/relationships/hyperlink" Target="https://www.fda.gov/media/154884/download" TargetMode="External"/><Relationship Id="rId17" Type="http://schemas.openxmlformats.org/officeDocument/2006/relationships/hyperlink" Target="https://www.fda.gov/media/154912/download" TargetMode="External"/><Relationship Id="rId25" Type="http://schemas.openxmlformats.org/officeDocument/2006/relationships/hyperlink" Target="https://youtu.be/OYVm8lDiSk4" TargetMode="External"/><Relationship Id="rId2" Type="http://schemas.openxmlformats.org/officeDocument/2006/relationships/notesSlide" Target="../notesSlides/notesSlide23.xml"/><Relationship Id="rId16" Type="http://schemas.openxmlformats.org/officeDocument/2006/relationships/hyperlink" Target="https://www.fda.gov/media/154911/download" TargetMode="External"/><Relationship Id="rId20" Type="http://schemas.openxmlformats.org/officeDocument/2006/relationships/hyperlink" Target="https://www.fda.gov/media/154915/download" TargetMode="External"/><Relationship Id="rId1" Type="http://schemas.openxmlformats.org/officeDocument/2006/relationships/slideLayout" Target="../slideLayouts/slideLayout2.xml"/><Relationship Id="rId6" Type="http://schemas.openxmlformats.org/officeDocument/2006/relationships/hyperlink" Target="https://purplebooksearch.fda.gov/" TargetMode="External"/><Relationship Id="rId11" Type="http://schemas.openxmlformats.org/officeDocument/2006/relationships/hyperlink" Target="https://www.fda.gov/media/154995/download" TargetMode="External"/><Relationship Id="rId24" Type="http://schemas.openxmlformats.org/officeDocument/2006/relationships/hyperlink" Target="https://youtu.be/zGAwIsT-Omw" TargetMode="External"/><Relationship Id="rId5" Type="http://schemas.openxmlformats.org/officeDocument/2006/relationships/hyperlink" Target="https://www.fda.gov/drugs/biosimilars/patient-materials" TargetMode="External"/><Relationship Id="rId15" Type="http://schemas.openxmlformats.org/officeDocument/2006/relationships/hyperlink" Target="https://www.fda.gov/media/154920/download" TargetMode="External"/><Relationship Id="rId23" Type="http://schemas.openxmlformats.org/officeDocument/2006/relationships/hyperlink" Target="https://youtu.be/rPuwPh63z2Y" TargetMode="External"/><Relationship Id="rId28" Type="http://schemas.openxmlformats.org/officeDocument/2006/relationships/hyperlink" Target="https://www.fda.gov/media/154938/download" TargetMode="External"/><Relationship Id="rId10" Type="http://schemas.openxmlformats.org/officeDocument/2006/relationships/hyperlink" Target="https://www.fda.gov/drugs/biosimilars/biosimilar-development-review-and-approval" TargetMode="External"/><Relationship Id="rId19" Type="http://schemas.openxmlformats.org/officeDocument/2006/relationships/hyperlink" Target="https://www.fda.gov/media/154914/download" TargetMode="External"/><Relationship Id="rId4" Type="http://schemas.openxmlformats.org/officeDocument/2006/relationships/hyperlink" Target="https://www.fda.gov/drugs/biosimilars/health-care-provider-materials" TargetMode="External"/><Relationship Id="rId9" Type="http://schemas.openxmlformats.org/officeDocument/2006/relationships/hyperlink" Target="https://www.fda.gov/advisory-committees/committees-and-meeting-materials/human-drug-advisory-committees" TargetMode="External"/><Relationship Id="rId14" Type="http://schemas.openxmlformats.org/officeDocument/2006/relationships/hyperlink" Target="https://www.fda.gov/media/154919/download" TargetMode="External"/><Relationship Id="rId22" Type="http://schemas.openxmlformats.org/officeDocument/2006/relationships/hyperlink" Target="https://www.fda.gov/media/154917/download" TargetMode="External"/><Relationship Id="rId27" Type="http://schemas.openxmlformats.org/officeDocument/2006/relationships/hyperlink" Target="https://www.fda.gov/media/154937/download"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qvia.com/insights/the-iqvia-institute/reports-and-publications/reports/biosimilars-in-the-united-states-2023-202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E0C3-CA73-4812-8C29-16B25B54A2C2}"/>
              </a:ext>
            </a:extLst>
          </p:cNvPr>
          <p:cNvSpPr>
            <a:spLocks noGrp="1"/>
          </p:cNvSpPr>
          <p:nvPr>
            <p:ph type="ctrTitle"/>
          </p:nvPr>
        </p:nvSpPr>
        <p:spPr>
          <a:xfrm>
            <a:off x="377687" y="3187748"/>
            <a:ext cx="9144000" cy="2387600"/>
          </a:xfrm>
        </p:spPr>
        <p:txBody>
          <a:bodyPr>
            <a:normAutofit fontScale="90000"/>
          </a:bodyPr>
          <a:lstStyle/>
          <a:p>
            <a:pPr algn="l"/>
            <a:r>
              <a:rPr lang="en-US" sz="5700" b="1">
                <a:solidFill>
                  <a:schemeClr val="bg1"/>
                </a:solidFill>
                <a:latin typeface="Merriweather" pitchFamily="50" charset="0"/>
              </a:rPr>
              <a:t>Biosimilar and Interchangeable Products</a:t>
            </a:r>
          </a:p>
        </p:txBody>
      </p:sp>
      <p:sp>
        <p:nvSpPr>
          <p:cNvPr id="3" name="Subtitle 2">
            <a:extLst>
              <a:ext uri="{FF2B5EF4-FFF2-40B4-BE49-F238E27FC236}">
                <a16:creationId xmlns:a16="http://schemas.microsoft.com/office/drawing/2014/main" id="{AFD057B5-897E-4F2A-ACC4-995229CC5B54}"/>
              </a:ext>
            </a:extLst>
          </p:cNvPr>
          <p:cNvSpPr>
            <a:spLocks noGrp="1"/>
          </p:cNvSpPr>
          <p:nvPr>
            <p:ph type="subTitle" idx="1"/>
          </p:nvPr>
        </p:nvSpPr>
        <p:spPr>
          <a:xfrm>
            <a:off x="427382" y="5689455"/>
            <a:ext cx="9144000" cy="866445"/>
          </a:xfrm>
        </p:spPr>
        <p:txBody>
          <a:bodyPr>
            <a:normAutofit lnSpcReduction="10000"/>
          </a:bodyPr>
          <a:lstStyle/>
          <a:p>
            <a:pPr algn="l"/>
            <a:r>
              <a:rPr lang="en-US" b="1">
                <a:solidFill>
                  <a:schemeClr val="bg1"/>
                </a:solidFill>
                <a:latin typeface="Merriweather" pitchFamily="50" charset="0"/>
              </a:rPr>
              <a:t>Foundational Concepts</a:t>
            </a:r>
          </a:p>
          <a:p>
            <a:pPr algn="l"/>
            <a:r>
              <a:rPr lang="en-US" b="1">
                <a:solidFill>
                  <a:schemeClr val="bg1"/>
                </a:solidFill>
                <a:latin typeface="Merriweather" pitchFamily="50" charset="0"/>
              </a:rPr>
              <a:t>Level 1 </a:t>
            </a:r>
            <a:endParaRPr lang="en-US" b="1" strike="sngStrike">
              <a:solidFill>
                <a:srgbClr val="FF0000"/>
              </a:solidFill>
              <a:latin typeface="Merriweather" pitchFamily="50" charset="0"/>
            </a:endParaRPr>
          </a:p>
        </p:txBody>
      </p:sp>
    </p:spTree>
    <p:extLst>
      <p:ext uri="{BB962C8B-B14F-4D97-AF65-F5344CB8AC3E}">
        <p14:creationId xmlns:p14="http://schemas.microsoft.com/office/powerpoint/2010/main" val="3449883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3FE41-60D5-88F9-F13B-101CDFB6E6A8}"/>
              </a:ext>
            </a:extLst>
          </p:cNvPr>
          <p:cNvSpPr>
            <a:spLocks noGrp="1"/>
          </p:cNvSpPr>
          <p:nvPr>
            <p:ph type="title"/>
          </p:nvPr>
        </p:nvSpPr>
        <p:spPr/>
        <p:txBody>
          <a:bodyPr>
            <a:noAutofit/>
          </a:bodyPr>
          <a:lstStyle/>
          <a:p>
            <a:r>
              <a:rPr lang="en-US" sz="2700" b="1">
                <a:cs typeface="Helvetica"/>
              </a:rPr>
              <a:t>Reference Products and Approved </a:t>
            </a:r>
            <a:br>
              <a:rPr lang="en-US" sz="2700" b="1">
                <a:cs typeface="Helvetica"/>
              </a:rPr>
            </a:br>
            <a:r>
              <a:rPr lang="en-US" sz="2700" b="1">
                <a:cs typeface="Helvetica"/>
              </a:rPr>
              <a:t>Biosimilars as of May 2024 (53 total)</a:t>
            </a:r>
            <a:endParaRPr lang="en-US" sz="2700"/>
          </a:p>
        </p:txBody>
      </p:sp>
      <p:pic>
        <p:nvPicPr>
          <p:cNvPr id="15" name="Picture 14" descr="Figure presents a list of biosimilars available as of May 2024 by therapeutic area. Product names with an asterisk have the 351(k) interchangeable designation. &#10;Supportive care: product Epogen/Procit and biosimilar Retacrit (epoetin alfa-epbx); product Neulasta and biosimilars Stimufend (pegfilgrastim-fpgk), Fylnetra (pegfilgrastim-pbbk), Nyvpria (pegfilgrastim-apgf), Ziextenzo (pegfilgrastim-bmez), Udenyca (pegfilgrastim-cbqv), Fulphila (pegfilgrastim-jmdb); product Neupogen and biosimilars Releuko (filgrastim-ayow), Nivestym (filgrastim-aafi), Zarxio (filgrastim-sndz). &#10;Ophthalmology: product Eylea and biosimilars Opuviz* (aflibercept-yszy), Yesafili* (aflibercept-jbzf); product Lucentis and biosimilars Cimerli* (ranibizumab-eqrn), Byooviz* (ranibizumab-nuna). &#10;Osteoperosis: products Prolia and Xgeva and biosimilar Jubbonti and Wyost (denosumab-bbdz). &#10;Oncology: product Avastin and biosimilars Avziri (bevacizumab-tnjn), Vegzelma (bevacizumab-adcd), Alymsys (bevacizumab-maly), Zirabev (bevacizumab-bvzr), Mvasi (bevacizumab-awwb); product Herceptin and biosimilars Kanjinti (trastuzumab-anns), Trazimera (trastuzumab-qyyp), Ontruzant (trastuzumab-dttb), Herzuma (trastuzumab-pkrb), Ogivri (trastuzumab-dkst), Hercessi (trastusumab-strf); product Rituxan and biosimilars Riabni (rituximab-arrx), Ruxience (rituximab-pvvr), Truxima (rituximab-abbs). &#10;Autoimmune: product Actemra and biosimilars Tofidence (tocilizumab-bavi), Tyenne (tocilizumab-aazg); product Enbrel and biosimilars Eticovo (etanercept-ykro), Erelzi (etanercept-szzs); product Humira and biosimilars Yuflyma (adalimumab-aaty), Idacio (adalimumab-aacf), Yusimry (adalimumab-aqvh), Hulio (adalimumab-fkjp), Abrilada* (adalimumab-afzb), Hadlima (adalimumab-bwwd), Hyrimoz (adalimumab-adaz), Cyltezo* (adalimumab-adbm), Amjevita (adalimumab-atto), Simlandi (adalimumab-ryvk); product Lantus and biosimilars Rezvoglar* (insulin glargine-aglr), Semglee* (insulin glargine-yfgn); product Remicade and biosimilars Avsola (infliximab-axxq), Ixifi (infliximab-qbtx), Renflexis (infliximab-abda), Inflectra (infliximab-dyyb); product Soliris and biosimilar Bkmev* (eucalimzumab-aeeb); product Stelara and biosimilars Wezlana* (ustekinumab-auub) and Selarsdi (ustekinumab-aekn); product Tysarbi and biosimilar Tyruko (natalizumab-sztn)&#10;">
            <a:extLst>
              <a:ext uri="{FF2B5EF4-FFF2-40B4-BE49-F238E27FC236}">
                <a16:creationId xmlns:a16="http://schemas.microsoft.com/office/drawing/2014/main" id="{3FC29064-60E4-6EA9-876A-96F67BEE2B75}"/>
              </a:ext>
            </a:extLst>
          </p:cNvPr>
          <p:cNvPicPr>
            <a:picLocks noChangeAspect="1"/>
          </p:cNvPicPr>
          <p:nvPr/>
        </p:nvPicPr>
        <p:blipFill rotWithShape="1">
          <a:blip r:embed="rId2"/>
          <a:srcRect t="2745" b="2745"/>
          <a:stretch/>
        </p:blipFill>
        <p:spPr>
          <a:xfrm>
            <a:off x="0" y="1276713"/>
            <a:ext cx="12192000" cy="5015948"/>
          </a:xfrm>
          <a:prstGeom prst="rect">
            <a:avLst/>
          </a:prstGeom>
        </p:spPr>
      </p:pic>
      <p:sp>
        <p:nvSpPr>
          <p:cNvPr id="3" name="TextBox 2">
            <a:extLst>
              <a:ext uri="{FF2B5EF4-FFF2-40B4-BE49-F238E27FC236}">
                <a16:creationId xmlns:a16="http://schemas.microsoft.com/office/drawing/2014/main" id="{2B2E4AC4-1BB6-7862-90FE-3B7EC91488FB}"/>
              </a:ext>
            </a:extLst>
          </p:cNvPr>
          <p:cNvSpPr txBox="1"/>
          <p:nvPr/>
        </p:nvSpPr>
        <p:spPr>
          <a:xfrm>
            <a:off x="6307143" y="5997906"/>
            <a:ext cx="5380326" cy="276999"/>
          </a:xfrm>
          <a:prstGeom prst="rect">
            <a:avLst/>
          </a:prstGeom>
          <a:noFill/>
        </p:spPr>
        <p:txBody>
          <a:bodyPr wrap="square" rtlCol="0">
            <a:spAutoFit/>
          </a:bodyPr>
          <a:lstStyle/>
          <a:p>
            <a:pPr lvl="0"/>
            <a:r>
              <a:rPr lang="en-US" sz="1200" i="1">
                <a:latin typeface="Helvetica" panose="020B0604020202020204" pitchFamily="34" charset="0"/>
                <a:cs typeface="Helvetica" panose="020B0604020202020204" pitchFamily="34" charset="0"/>
              </a:rPr>
              <a:t>Note: Products with an asterisk have the 351(k) Interchangeable designation. </a:t>
            </a:r>
          </a:p>
        </p:txBody>
      </p:sp>
    </p:spTree>
    <p:extLst>
      <p:ext uri="{BB962C8B-B14F-4D97-AF65-F5344CB8AC3E}">
        <p14:creationId xmlns:p14="http://schemas.microsoft.com/office/powerpoint/2010/main" val="319483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EB26-2C4D-4706-BDF0-F408149E3E63}"/>
              </a:ext>
            </a:extLst>
          </p:cNvPr>
          <p:cNvSpPr>
            <a:spLocks noGrp="1"/>
          </p:cNvSpPr>
          <p:nvPr>
            <p:ph type="title" idx="4294967295"/>
          </p:nvPr>
        </p:nvSpPr>
        <p:spPr>
          <a:xfrm>
            <a:off x="0" y="2642651"/>
            <a:ext cx="12192000" cy="1325563"/>
          </a:xfrm>
        </p:spPr>
        <p:txBody>
          <a:bodyPr>
            <a:normAutofit fontScale="90000"/>
          </a:bodyPr>
          <a:lstStyle/>
          <a:p>
            <a:pPr algn="ctr"/>
            <a:r>
              <a:rPr lang="en-US" sz="6400" b="1">
                <a:solidFill>
                  <a:srgbClr val="007DBC"/>
                </a:solidFill>
                <a:latin typeface="Merriweather" pitchFamily="50" charset="0"/>
              </a:rPr>
              <a:t>Inherent Variation in Biologics</a:t>
            </a:r>
          </a:p>
        </p:txBody>
      </p:sp>
    </p:spTree>
    <p:extLst>
      <p:ext uri="{BB962C8B-B14F-4D97-AF65-F5344CB8AC3E}">
        <p14:creationId xmlns:p14="http://schemas.microsoft.com/office/powerpoint/2010/main" val="1171550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4BFC93-C63E-BE4F-B6E8-5A49E5E54386}"/>
              </a:ext>
            </a:extLst>
          </p:cNvPr>
          <p:cNvSpPr>
            <a:spLocks noGrp="1"/>
          </p:cNvSpPr>
          <p:nvPr>
            <p:ph type="title"/>
          </p:nvPr>
        </p:nvSpPr>
        <p:spPr>
          <a:xfrm>
            <a:off x="170366" y="1"/>
            <a:ext cx="12021634" cy="1130358"/>
          </a:xfrm>
        </p:spPr>
        <p:txBody>
          <a:bodyPr>
            <a:normAutofit/>
          </a:bodyPr>
          <a:lstStyle/>
          <a:p>
            <a:r>
              <a:rPr lang="en-US" sz="3000" b="1">
                <a:latin typeface="Merriweather" pitchFamily="50" charset="0"/>
              </a:rPr>
              <a:t>Biological Products Contain </a:t>
            </a:r>
            <a:br>
              <a:rPr lang="en-US" sz="3000" b="1">
                <a:latin typeface="Merriweather" pitchFamily="50" charset="0"/>
              </a:rPr>
            </a:br>
            <a:r>
              <a:rPr lang="en-US" sz="3000" b="1">
                <a:latin typeface="Merriweather" pitchFamily="50" charset="0"/>
              </a:rPr>
              <a:t>Inherent Variation</a:t>
            </a:r>
          </a:p>
        </p:txBody>
      </p:sp>
      <p:sp>
        <p:nvSpPr>
          <p:cNvPr id="2" name="Rectangle 1">
            <a:extLst>
              <a:ext uri="{FF2B5EF4-FFF2-40B4-BE49-F238E27FC236}">
                <a16:creationId xmlns:a16="http://schemas.microsoft.com/office/drawing/2014/main" id="{0F684421-4D96-49C7-8D2A-B8C7F8B5E5A3}"/>
              </a:ext>
            </a:extLst>
          </p:cNvPr>
          <p:cNvSpPr/>
          <p:nvPr/>
        </p:nvSpPr>
        <p:spPr>
          <a:xfrm>
            <a:off x="170366" y="1182646"/>
            <a:ext cx="11280899" cy="923330"/>
          </a:xfrm>
          <a:prstGeom prst="rect">
            <a:avLst/>
          </a:prstGeom>
        </p:spPr>
        <p:txBody>
          <a:bodyPr wrap="square">
            <a:spAutoFit/>
          </a:bodyPr>
          <a:lstStyle/>
          <a:p>
            <a:r>
              <a:rPr lang="en-CA" altLang="en-US">
                <a:latin typeface="Helvetica" panose="020B0604020202020204" pitchFamily="34" charset="0"/>
                <a:cs typeface="Helvetica" panose="020B0604020202020204" pitchFamily="34" charset="0"/>
              </a:rPr>
              <a:t>Cells can make exact copies of the protein, but after the protein is made, other variations (e.g., add-ons and changes) may occur, like the addition of sugar molecules or the modification of certain amino acids.</a:t>
            </a:r>
          </a:p>
          <a:p>
            <a:endParaRPr lang="en-US" u="sng"/>
          </a:p>
        </p:txBody>
      </p:sp>
      <p:pic>
        <p:nvPicPr>
          <p:cNvPr id="9" name="Picture 8" descr="Graphic showing a representation of a monoclonal antibody on the left and a another view on the right that shows a target antigen binding and also includes common post-translational modifications such as disulfide shuffling, pyro-glutamate, deamidation/oxidation, fragmentation, N-glycosolation, and truncation (lysine). On the bottom half of the antibody, example shapes and colors are used to represent changes.">
            <a:extLst>
              <a:ext uri="{FF2B5EF4-FFF2-40B4-BE49-F238E27FC236}">
                <a16:creationId xmlns:a16="http://schemas.microsoft.com/office/drawing/2014/main" id="{2CD8CE5B-A8C5-4083-A660-6CBCA160E0C0}"/>
              </a:ext>
            </a:extLst>
          </p:cNvPr>
          <p:cNvPicPr>
            <a:picLocks noChangeAspect="1"/>
          </p:cNvPicPr>
          <p:nvPr/>
        </p:nvPicPr>
        <p:blipFill>
          <a:blip r:embed="rId3"/>
          <a:stretch>
            <a:fillRect/>
          </a:stretch>
        </p:blipFill>
        <p:spPr>
          <a:xfrm>
            <a:off x="1493121" y="1435527"/>
            <a:ext cx="9205758" cy="5175953"/>
          </a:xfrm>
          <a:prstGeom prst="rect">
            <a:avLst/>
          </a:prstGeom>
        </p:spPr>
      </p:pic>
    </p:spTree>
    <p:extLst>
      <p:ext uri="{BB962C8B-B14F-4D97-AF65-F5344CB8AC3E}">
        <p14:creationId xmlns:p14="http://schemas.microsoft.com/office/powerpoint/2010/main" val="165074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AC93B7F-112A-8D43-9ADB-65C5BD434D8E}"/>
              </a:ext>
            </a:extLst>
          </p:cNvPr>
          <p:cNvSpPr>
            <a:spLocks noGrp="1"/>
          </p:cNvSpPr>
          <p:nvPr>
            <p:ph type="title"/>
          </p:nvPr>
        </p:nvSpPr>
        <p:spPr/>
        <p:txBody>
          <a:bodyPr>
            <a:normAutofit fontScale="90000"/>
          </a:bodyPr>
          <a:lstStyle/>
          <a:p>
            <a:r>
              <a:rPr lang="en-US" b="1">
                <a:latin typeface="Merriweather" pitchFamily="50" charset="0"/>
              </a:rPr>
              <a:t>Biological Product Lot-to-Lot Variability</a:t>
            </a:r>
          </a:p>
        </p:txBody>
      </p:sp>
      <p:sp>
        <p:nvSpPr>
          <p:cNvPr id="3" name="Content Placeholder 2">
            <a:extLst>
              <a:ext uri="{FF2B5EF4-FFF2-40B4-BE49-F238E27FC236}">
                <a16:creationId xmlns:a16="http://schemas.microsoft.com/office/drawing/2014/main" id="{0DE0E9B4-9A0E-411F-BECF-E1C6A1684ACF}"/>
              </a:ext>
            </a:extLst>
          </p:cNvPr>
          <p:cNvSpPr>
            <a:spLocks noGrp="1"/>
          </p:cNvSpPr>
          <p:nvPr>
            <p:ph idx="1"/>
          </p:nvPr>
        </p:nvSpPr>
        <p:spPr>
          <a:xfrm>
            <a:off x="5028047" y="1481470"/>
            <a:ext cx="6873330" cy="4896599"/>
          </a:xfrm>
        </p:spPr>
        <p:txBody>
          <a:bodyPr>
            <a:noAutofit/>
          </a:bodyPr>
          <a:lstStyle/>
          <a:p>
            <a:pPr marL="0" indent="0" algn="just">
              <a:buNone/>
            </a:pPr>
            <a:r>
              <a:rPr lang="en-US" sz="1800" b="1">
                <a:solidFill>
                  <a:srgbClr val="004A90"/>
                </a:solidFill>
                <a:latin typeface="Helvetica" panose="020B0604020202020204" pitchFamily="34" charset="0"/>
                <a:cs typeface="Helvetica" panose="020B0604020202020204" pitchFamily="34" charset="0"/>
              </a:rPr>
              <a:t>Because biologics are generally made in cells, there are inherent variations that result from the manufacturing process. Inherent variation may also exist within lots and between different lots of reference products and biosimilars. A lot of a reference product and biosimilar can contain millions of slightly different versions of the same protein or antibody.</a:t>
            </a:r>
          </a:p>
          <a:p>
            <a:pPr algn="just"/>
            <a:r>
              <a:rPr lang="en-US" sz="1600">
                <a:latin typeface="Helvetica" panose="020B0604020202020204" pitchFamily="34" charset="0"/>
                <a:cs typeface="Helvetica" panose="020B0604020202020204" pitchFamily="34" charset="0"/>
              </a:rPr>
              <a:t>As part of the approval process for both reference products and biosimilars, FDA assesses a biosimilar manufacturer’s strategy to control for the pattern and degree of variations between different lots to help ensure consistent safety and effectiveness</a:t>
            </a:r>
            <a:r>
              <a:rPr lang="en-US" sz="1600">
                <a:solidFill>
                  <a:srgbClr val="FF0000"/>
                </a:solidFill>
                <a:latin typeface="Helvetica" panose="020B0604020202020204" pitchFamily="34" charset="0"/>
                <a:cs typeface="Helvetica" panose="020B0604020202020204" pitchFamily="34" charset="0"/>
              </a:rPr>
              <a:t>.</a:t>
            </a:r>
          </a:p>
          <a:p>
            <a:pPr algn="just"/>
            <a:r>
              <a:rPr lang="en-US" sz="1600">
                <a:latin typeface="Helvetica" panose="020B0604020202020204" pitchFamily="34" charset="0"/>
                <a:cs typeface="Helvetica" panose="020B0604020202020204" pitchFamily="34" charset="0"/>
              </a:rPr>
              <a:t>Manufacturers must demonstrate that their proposed biosimilar product has similar variations compared to the reference product and that their product has no clinically meaningful differences in terms of safety and effectiveness. Compared to the reference product, the effect of the biosimilar is the same, dosing is the same, and administration is the same.</a:t>
            </a:r>
          </a:p>
        </p:txBody>
      </p:sp>
      <p:pic>
        <p:nvPicPr>
          <p:cNvPr id="4" name="Picture 3" descr="Reference Product and Biosimilar Product lots graphic. ">
            <a:extLst>
              <a:ext uri="{FF2B5EF4-FFF2-40B4-BE49-F238E27FC236}">
                <a16:creationId xmlns:a16="http://schemas.microsoft.com/office/drawing/2014/main" id="{3AE0EF2B-1BAE-458A-A5C0-0D1CC4E1BE88}"/>
              </a:ext>
            </a:extLst>
          </p:cNvPr>
          <p:cNvPicPr>
            <a:picLocks noChangeAspect="1"/>
          </p:cNvPicPr>
          <p:nvPr/>
        </p:nvPicPr>
        <p:blipFill>
          <a:blip r:embed="rId3"/>
          <a:stretch>
            <a:fillRect/>
          </a:stretch>
        </p:blipFill>
        <p:spPr>
          <a:xfrm>
            <a:off x="103351" y="1159543"/>
            <a:ext cx="4895512" cy="5310076"/>
          </a:xfrm>
          <a:prstGeom prst="rect">
            <a:avLst/>
          </a:prstGeom>
        </p:spPr>
      </p:pic>
    </p:spTree>
    <p:extLst>
      <p:ext uri="{BB962C8B-B14F-4D97-AF65-F5344CB8AC3E}">
        <p14:creationId xmlns:p14="http://schemas.microsoft.com/office/powerpoint/2010/main" val="142240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D88F315-F545-B144-BEA7-BA96EEE76240}"/>
              </a:ext>
            </a:extLst>
          </p:cNvPr>
          <p:cNvSpPr>
            <a:spLocks noGrp="1"/>
          </p:cNvSpPr>
          <p:nvPr>
            <p:ph type="title"/>
          </p:nvPr>
        </p:nvSpPr>
        <p:spPr/>
        <p:txBody>
          <a:bodyPr/>
          <a:lstStyle/>
          <a:p>
            <a:r>
              <a:rPr lang="en-US" b="1">
                <a:latin typeface="Merriweather" pitchFamily="50" charset="0"/>
              </a:rPr>
              <a:t>Role of Clinical Studies</a:t>
            </a:r>
          </a:p>
        </p:txBody>
      </p:sp>
      <p:sp>
        <p:nvSpPr>
          <p:cNvPr id="3" name="Content Placeholder 2">
            <a:extLst>
              <a:ext uri="{FF2B5EF4-FFF2-40B4-BE49-F238E27FC236}">
                <a16:creationId xmlns:a16="http://schemas.microsoft.com/office/drawing/2014/main" id="{0DE0E9B4-9A0E-411F-BECF-E1C6A1684ACF}"/>
              </a:ext>
            </a:extLst>
          </p:cNvPr>
          <p:cNvSpPr>
            <a:spLocks noGrp="1"/>
          </p:cNvSpPr>
          <p:nvPr>
            <p:ph idx="1"/>
          </p:nvPr>
        </p:nvSpPr>
        <p:spPr>
          <a:xfrm>
            <a:off x="439664" y="2663606"/>
            <a:ext cx="5989306" cy="2832246"/>
          </a:xfrm>
        </p:spPr>
        <p:txBody>
          <a:bodyPr vert="horz" lIns="91440" tIns="45720" rIns="91440" bIns="45720" rtlCol="0" anchor="t">
            <a:noAutofit/>
          </a:bodyPr>
          <a:lstStyle/>
          <a:p>
            <a:r>
              <a:rPr lang="en-US" sz="2000" kern="0">
                <a:latin typeface="Helvetica" panose="020B0604020202020204" pitchFamily="34" charset="0"/>
                <a:cs typeface="Helvetica" panose="020B0604020202020204" pitchFamily="34" charset="0"/>
              </a:rPr>
              <a:t>An adequate clinical PK comparison, and PD comparison if relevant, between the proposed biosimilar and reference product.</a:t>
            </a:r>
          </a:p>
          <a:p>
            <a:r>
              <a:rPr lang="en-US" sz="2000" kern="0">
                <a:latin typeface="Helvetica" panose="020B0604020202020204" pitchFamily="34" charset="0"/>
                <a:cs typeface="Helvetica" panose="020B0604020202020204" pitchFamily="34" charset="0"/>
              </a:rPr>
              <a:t>An assessment of immunogenicity for the proposed biosimilar product.</a:t>
            </a:r>
          </a:p>
          <a:p>
            <a:r>
              <a:rPr lang="en-US" sz="2000" kern="0">
                <a:latin typeface="Helvetica"/>
                <a:cs typeface="Helvetica"/>
              </a:rPr>
              <a:t>A comparative clinical study in patients can</a:t>
            </a:r>
            <a:r>
              <a:rPr lang="en-US" sz="2000" kern="0">
                <a:solidFill>
                  <a:srgbClr val="FF0000"/>
                </a:solidFill>
                <a:latin typeface="Helvetica"/>
                <a:cs typeface="Helvetica"/>
              </a:rPr>
              <a:t> </a:t>
            </a:r>
            <a:r>
              <a:rPr lang="en-US" sz="2000" kern="0">
                <a:latin typeface="Helvetica"/>
                <a:cs typeface="Helvetica"/>
              </a:rPr>
              <a:t>contribute to the totality of the evidence supporting </a:t>
            </a:r>
            <a:r>
              <a:rPr lang="en-US" sz="2000" kern="0" err="1">
                <a:latin typeface="Helvetica"/>
                <a:cs typeface="Helvetica"/>
              </a:rPr>
              <a:t>biosimilarity</a:t>
            </a:r>
            <a:r>
              <a:rPr lang="en-US" sz="2000" kern="0">
                <a:latin typeface="Helvetica"/>
                <a:cs typeface="Helvetica"/>
              </a:rPr>
              <a:t>. </a:t>
            </a:r>
            <a:endParaRPr lang="en-US" sz="2000" kern="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B9A9835F-552E-29D2-57D1-52164F4EC42E}"/>
              </a:ext>
            </a:extLst>
          </p:cNvPr>
          <p:cNvSpPr txBox="1"/>
          <p:nvPr/>
        </p:nvSpPr>
        <p:spPr>
          <a:xfrm>
            <a:off x="366824" y="1972857"/>
            <a:ext cx="6134986" cy="430887"/>
          </a:xfrm>
          <a:prstGeom prst="rect">
            <a:avLst/>
          </a:prstGeom>
          <a:noFill/>
        </p:spPr>
        <p:txBody>
          <a:bodyPr wrap="square">
            <a:spAutoFit/>
          </a:bodyPr>
          <a:lstStyle/>
          <a:p>
            <a:r>
              <a:rPr lang="en-US" sz="2200" kern="0">
                <a:solidFill>
                  <a:srgbClr val="1C4482"/>
                </a:solidFill>
                <a:latin typeface="Helvetica" panose="020B0604020202020204" pitchFamily="34" charset="0"/>
                <a:cs typeface="Helvetica" panose="020B0604020202020204" pitchFamily="34" charset="0"/>
              </a:rPr>
              <a:t>As a scientific matter, FDA expects: </a:t>
            </a:r>
            <a:endParaRPr lang="en-US" sz="2200">
              <a:solidFill>
                <a:srgbClr val="1C4482"/>
              </a:solidFill>
            </a:endParaRPr>
          </a:p>
        </p:txBody>
      </p:sp>
      <p:grpSp>
        <p:nvGrpSpPr>
          <p:cNvPr id="4" name="Group 3" descr="Figure showing that FDA's Totality of the Evidence approach include analytical assessment, clinical pharmacology, and comparative clinical studies">
            <a:extLst>
              <a:ext uri="{FF2B5EF4-FFF2-40B4-BE49-F238E27FC236}">
                <a16:creationId xmlns:a16="http://schemas.microsoft.com/office/drawing/2014/main" id="{37836B29-A2A7-91A1-6863-0DF3130694B6}"/>
              </a:ext>
            </a:extLst>
          </p:cNvPr>
          <p:cNvGrpSpPr/>
          <p:nvPr/>
        </p:nvGrpSpPr>
        <p:grpSpPr>
          <a:xfrm>
            <a:off x="6945919" y="1428750"/>
            <a:ext cx="4300761" cy="4902200"/>
            <a:chOff x="6945919" y="1428750"/>
            <a:chExt cx="4300761" cy="4902200"/>
          </a:xfrm>
        </p:grpSpPr>
        <p:pic>
          <p:nvPicPr>
            <p:cNvPr id="7" name="Picture 6" descr="A visual that shows that FDA Totality of the Evidence approach may include comparative analytical assessment, clinical pharmacology, and additional clinical studies">
              <a:extLst>
                <a:ext uri="{FF2B5EF4-FFF2-40B4-BE49-F238E27FC236}">
                  <a16:creationId xmlns:a16="http://schemas.microsoft.com/office/drawing/2014/main" id="{8049112F-8C89-E363-9D88-B06FBBE380F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945919" y="1428750"/>
              <a:ext cx="4300761" cy="4902200"/>
            </a:xfrm>
            <a:prstGeom prst="rect">
              <a:avLst/>
            </a:prstGeom>
          </p:spPr>
        </p:pic>
        <p:sp>
          <p:nvSpPr>
            <p:cNvPr id="2" name="Rectangle 1">
              <a:extLst>
                <a:ext uri="{FF2B5EF4-FFF2-40B4-BE49-F238E27FC236}">
                  <a16:creationId xmlns:a16="http://schemas.microsoft.com/office/drawing/2014/main" id="{0BBAAEC8-6888-648E-D7E3-46564BD9A467}"/>
                </a:ext>
              </a:extLst>
            </p:cNvPr>
            <p:cNvSpPr/>
            <p:nvPr/>
          </p:nvSpPr>
          <p:spPr>
            <a:xfrm>
              <a:off x="7938287" y="4879497"/>
              <a:ext cx="137564" cy="616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1564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4F199-215D-4627-B361-02107978925B}"/>
              </a:ext>
            </a:extLst>
          </p:cNvPr>
          <p:cNvSpPr>
            <a:spLocks noGrp="1"/>
          </p:cNvSpPr>
          <p:nvPr>
            <p:ph type="title" idx="4294967295"/>
          </p:nvPr>
        </p:nvSpPr>
        <p:spPr>
          <a:xfrm>
            <a:off x="986481" y="2633083"/>
            <a:ext cx="10515600" cy="1591834"/>
          </a:xfrm>
        </p:spPr>
        <p:txBody>
          <a:bodyPr>
            <a:noAutofit/>
          </a:bodyPr>
          <a:lstStyle/>
          <a:p>
            <a:pPr algn="ctr"/>
            <a:r>
              <a:rPr lang="en-US" sz="5800" b="1">
                <a:solidFill>
                  <a:srgbClr val="007DBC"/>
                </a:solidFill>
                <a:latin typeface="Merriweather" pitchFamily="50" charset="0"/>
              </a:rPr>
              <a:t>Difference Between Generics</a:t>
            </a:r>
            <a:r>
              <a:rPr lang="en-US" sz="5800" b="1" baseline="0">
                <a:solidFill>
                  <a:srgbClr val="007DBC"/>
                </a:solidFill>
                <a:latin typeface="Merriweather" pitchFamily="50" charset="0"/>
              </a:rPr>
              <a:t> and Biosimilars</a:t>
            </a:r>
            <a:endParaRPr lang="en-US" sz="5800" b="1">
              <a:solidFill>
                <a:srgbClr val="007DBC"/>
              </a:solidFill>
              <a:latin typeface="Merriweather" pitchFamily="50" charset="0"/>
            </a:endParaRPr>
          </a:p>
        </p:txBody>
      </p:sp>
    </p:spTree>
    <p:extLst>
      <p:ext uri="{BB962C8B-B14F-4D97-AF65-F5344CB8AC3E}">
        <p14:creationId xmlns:p14="http://schemas.microsoft.com/office/powerpoint/2010/main" val="358311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649194A-A0B4-BE4B-815A-A1EEF0080D5E}"/>
              </a:ext>
            </a:extLst>
          </p:cNvPr>
          <p:cNvSpPr>
            <a:spLocks noGrp="1"/>
          </p:cNvSpPr>
          <p:nvPr>
            <p:ph type="title"/>
          </p:nvPr>
        </p:nvSpPr>
        <p:spPr/>
        <p:txBody>
          <a:bodyPr/>
          <a:lstStyle/>
          <a:p>
            <a:r>
              <a:rPr lang="en-US" b="1">
                <a:latin typeface="Merriweather" pitchFamily="50" charset="0"/>
              </a:rPr>
              <a:t>Biosimilars Are Not Generics</a:t>
            </a:r>
          </a:p>
        </p:txBody>
      </p:sp>
      <p:sp>
        <p:nvSpPr>
          <p:cNvPr id="8" name="Rectangle 7">
            <a:extLst>
              <a:ext uri="{FF2B5EF4-FFF2-40B4-BE49-F238E27FC236}">
                <a16:creationId xmlns:a16="http://schemas.microsoft.com/office/drawing/2014/main" id="{34689EBD-15DD-4E27-AB8B-D7924E6A2150}"/>
              </a:ext>
            </a:extLst>
          </p:cNvPr>
          <p:cNvSpPr/>
          <p:nvPr/>
        </p:nvSpPr>
        <p:spPr>
          <a:xfrm>
            <a:off x="183078" y="1346378"/>
            <a:ext cx="11825844" cy="646331"/>
          </a:xfrm>
          <a:prstGeom prst="rect">
            <a:avLst/>
          </a:prstGeom>
        </p:spPr>
        <p:txBody>
          <a:bodyPr wrap="square">
            <a:spAutoFit/>
          </a:bodyPr>
          <a:lstStyle/>
          <a:p>
            <a:pPr marL="15875" lvl="0" indent="-15875">
              <a:lnSpc>
                <a:spcPct val="100000"/>
              </a:lnSpc>
              <a:spcBef>
                <a:spcPts val="600"/>
              </a:spcBef>
            </a:pPr>
            <a:r>
              <a:rPr lang="en-US" b="1">
                <a:solidFill>
                  <a:srgbClr val="004A90"/>
                </a:solidFill>
                <a:latin typeface="Helvetica" panose="020B0604020202020204" pitchFamily="34" charset="0"/>
                <a:cs typeface="Helvetica" panose="020B0604020202020204" pitchFamily="34" charset="0"/>
              </a:rPr>
              <a:t>Biosimilars and generic drugs are both versions of original brand-name medicines that may offer patients more affordable treatment options. There are, however, important differences:</a:t>
            </a:r>
          </a:p>
        </p:txBody>
      </p:sp>
      <p:sp>
        <p:nvSpPr>
          <p:cNvPr id="3" name="Content Placeholder 2">
            <a:extLst>
              <a:ext uri="{FF2B5EF4-FFF2-40B4-BE49-F238E27FC236}">
                <a16:creationId xmlns:a16="http://schemas.microsoft.com/office/drawing/2014/main" id="{0DE0E9B4-9A0E-411F-BECF-E1C6A1684ACF}"/>
              </a:ext>
            </a:extLst>
          </p:cNvPr>
          <p:cNvSpPr>
            <a:spLocks noGrp="1"/>
          </p:cNvSpPr>
          <p:nvPr>
            <p:ph idx="1"/>
          </p:nvPr>
        </p:nvSpPr>
        <p:spPr>
          <a:xfrm>
            <a:off x="8048651" y="2069901"/>
            <a:ext cx="3960271" cy="3828884"/>
          </a:xfrm>
        </p:spPr>
        <p:txBody>
          <a:bodyPr>
            <a:noAutofit/>
          </a:bodyPr>
          <a:lstStyle/>
          <a:p>
            <a:pPr marL="182880" indent="-182880">
              <a:lnSpc>
                <a:spcPct val="100000"/>
              </a:lnSpc>
              <a:spcBef>
                <a:spcPts val="600"/>
              </a:spcBef>
            </a:pPr>
            <a:r>
              <a:rPr lang="en-US" sz="1700">
                <a:latin typeface="Helvetica" panose="020B0604020202020204" pitchFamily="34" charset="0"/>
                <a:cs typeface="Helvetica" panose="020B0604020202020204" pitchFamily="34" charset="0"/>
              </a:rPr>
              <a:t>Generic drugs are usually chemically synthesized while biological products, including biosimilars,  are generally manufactured from living sources.</a:t>
            </a:r>
          </a:p>
          <a:p>
            <a:pPr marL="182880" lvl="0" indent="-182880">
              <a:lnSpc>
                <a:spcPct val="100000"/>
              </a:lnSpc>
              <a:spcBef>
                <a:spcPts val="600"/>
              </a:spcBef>
            </a:pPr>
            <a:r>
              <a:rPr lang="en-US" sz="1700">
                <a:latin typeface="Helvetica" panose="020B0604020202020204" pitchFamily="34" charset="0"/>
                <a:cs typeface="Helvetica" panose="020B0604020202020204" pitchFamily="34" charset="0"/>
              </a:rPr>
              <a:t>Because the active ingredients of generic drugs generally are smaller and simpler, they are usually easier to copy. </a:t>
            </a:r>
          </a:p>
          <a:p>
            <a:pPr marL="182880" lvl="0" indent="-182880">
              <a:lnSpc>
                <a:spcPct val="100000"/>
              </a:lnSpc>
              <a:spcBef>
                <a:spcPts val="600"/>
              </a:spcBef>
            </a:pPr>
            <a:r>
              <a:rPr lang="en-US" sz="1700">
                <a:latin typeface="Helvetica" panose="020B0604020202020204" pitchFamily="34" charset="0"/>
                <a:cs typeface="Helvetica" panose="020B0604020202020204" pitchFamily="34" charset="0"/>
              </a:rPr>
              <a:t>Biologics generally cannot be copied exactly, because the product (e.g., monoclonal antibody) contains a mix of many slight variations of a given protein that occurs during its production from living sources, which  introduces inherent variation.</a:t>
            </a:r>
          </a:p>
        </p:txBody>
      </p:sp>
      <p:pic>
        <p:nvPicPr>
          <p:cNvPr id="11" name="Picture 10" descr="Graphic showing molecule comparison, monoclonal antibody, and aspirin.">
            <a:extLst>
              <a:ext uri="{FF2B5EF4-FFF2-40B4-BE49-F238E27FC236}">
                <a16:creationId xmlns:a16="http://schemas.microsoft.com/office/drawing/2014/main" id="{EECF3965-3229-4EBB-BCFB-9D520CB08B90}"/>
              </a:ext>
            </a:extLst>
          </p:cNvPr>
          <p:cNvPicPr>
            <a:picLocks noChangeAspect="1"/>
          </p:cNvPicPr>
          <p:nvPr/>
        </p:nvPicPr>
        <p:blipFill rotWithShape="1">
          <a:blip r:embed="rId3">
            <a:extLst>
              <a:ext uri="{28A0092B-C50C-407E-A947-70E740481C1C}">
                <a14:useLocalDpi xmlns:a14="http://schemas.microsoft.com/office/drawing/2010/main" val="0"/>
              </a:ext>
            </a:extLst>
          </a:blip>
          <a:srcRect l="12526" r="7937"/>
          <a:stretch/>
        </p:blipFill>
        <p:spPr>
          <a:xfrm>
            <a:off x="319016" y="2493235"/>
            <a:ext cx="7491616" cy="3353917"/>
          </a:xfrm>
          <a:prstGeom prst="rect">
            <a:avLst/>
          </a:prstGeom>
        </p:spPr>
      </p:pic>
    </p:spTree>
    <p:extLst>
      <p:ext uri="{BB962C8B-B14F-4D97-AF65-F5344CB8AC3E}">
        <p14:creationId xmlns:p14="http://schemas.microsoft.com/office/powerpoint/2010/main" val="7590012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F58632-18AF-D541-8809-592B22AC3BED}"/>
              </a:ext>
            </a:extLst>
          </p:cNvPr>
          <p:cNvSpPr>
            <a:spLocks noGrp="1"/>
          </p:cNvSpPr>
          <p:nvPr>
            <p:ph type="title"/>
          </p:nvPr>
        </p:nvSpPr>
        <p:spPr>
          <a:xfrm>
            <a:off x="170366" y="1"/>
            <a:ext cx="5354134" cy="1130358"/>
          </a:xfrm>
        </p:spPr>
        <p:txBody>
          <a:bodyPr>
            <a:normAutofit fontScale="90000"/>
          </a:bodyPr>
          <a:lstStyle/>
          <a:p>
            <a:r>
              <a:rPr lang="en-US" sz="3000" b="1">
                <a:latin typeface="Merriweather" pitchFamily="50" charset="0"/>
              </a:rPr>
              <a:t>Comparing and Contrasting Generics and Biosimilars</a:t>
            </a:r>
          </a:p>
        </p:txBody>
      </p:sp>
      <p:sp>
        <p:nvSpPr>
          <p:cNvPr id="16" name="Content Placeholder 11">
            <a:extLst>
              <a:ext uri="{FF2B5EF4-FFF2-40B4-BE49-F238E27FC236}">
                <a16:creationId xmlns:a16="http://schemas.microsoft.com/office/drawing/2014/main" id="{528BE66E-CC9E-4334-B899-BD3D89F06334}"/>
              </a:ext>
            </a:extLst>
          </p:cNvPr>
          <p:cNvSpPr>
            <a:spLocks noGrp="1"/>
          </p:cNvSpPr>
          <p:nvPr>
            <p:ph idx="1"/>
          </p:nvPr>
        </p:nvSpPr>
        <p:spPr>
          <a:xfrm>
            <a:off x="4795595" y="1241984"/>
            <a:ext cx="6783262" cy="1130358"/>
          </a:xfrm>
        </p:spPr>
        <p:txBody>
          <a:bodyPr>
            <a:noAutofit/>
          </a:bodyPr>
          <a:lstStyle/>
          <a:p>
            <a:pPr marL="0" indent="0">
              <a:lnSpc>
                <a:spcPct val="100000"/>
              </a:lnSpc>
              <a:spcBef>
                <a:spcPts val="600"/>
              </a:spcBef>
              <a:buNone/>
            </a:pPr>
            <a:r>
              <a:rPr lang="en-US" sz="1600">
                <a:latin typeface="Helvetica" panose="020B0604020202020204" pitchFamily="34" charset="0"/>
                <a:cs typeface="Helvetica" panose="020B0604020202020204" pitchFamily="34" charset="0"/>
              </a:rPr>
              <a:t>Biosimilars, including interchangeable biosimilars, and generic drugs are both versions of brand-name medicines, which may offer more affordable treatment options to patients. Examples of important differences between biosimilars and generics are in the table below.  </a:t>
            </a:r>
          </a:p>
        </p:txBody>
      </p:sp>
      <p:graphicFrame>
        <p:nvGraphicFramePr>
          <p:cNvPr id="17" name="Table 16">
            <a:extLst>
              <a:ext uri="{FF2B5EF4-FFF2-40B4-BE49-F238E27FC236}">
                <a16:creationId xmlns:a16="http://schemas.microsoft.com/office/drawing/2014/main" id="{F4C224B7-3686-41F2-895A-3FBDCC72D9B7}"/>
              </a:ext>
            </a:extLst>
          </p:cNvPr>
          <p:cNvGraphicFramePr>
            <a:graphicFrameLocks noGrp="1"/>
          </p:cNvGraphicFramePr>
          <p:nvPr>
            <p:extLst>
              <p:ext uri="{D42A27DB-BD31-4B8C-83A1-F6EECF244321}">
                <p14:modId xmlns:p14="http://schemas.microsoft.com/office/powerpoint/2010/main" val="3304311416"/>
              </p:ext>
            </p:extLst>
          </p:nvPr>
        </p:nvGraphicFramePr>
        <p:xfrm>
          <a:off x="4795595" y="2337495"/>
          <a:ext cx="7021445" cy="4163438"/>
        </p:xfrm>
        <a:graphic>
          <a:graphicData uri="http://schemas.openxmlformats.org/drawingml/2006/table">
            <a:tbl>
              <a:tblPr firstRow="1" bandRow="1">
                <a:tableStyleId>{5C22544A-7EE6-4342-B048-85BDC9FD1C3A}</a:tableStyleId>
              </a:tblPr>
              <a:tblGrid>
                <a:gridCol w="3289922">
                  <a:extLst>
                    <a:ext uri="{9D8B030D-6E8A-4147-A177-3AD203B41FA5}">
                      <a16:colId xmlns:a16="http://schemas.microsoft.com/office/drawing/2014/main" val="2833915990"/>
                    </a:ext>
                  </a:extLst>
                </a:gridCol>
                <a:gridCol w="3731523">
                  <a:extLst>
                    <a:ext uri="{9D8B030D-6E8A-4147-A177-3AD203B41FA5}">
                      <a16:colId xmlns:a16="http://schemas.microsoft.com/office/drawing/2014/main" val="3462477739"/>
                    </a:ext>
                  </a:extLst>
                </a:gridCol>
              </a:tblGrid>
              <a:tr h="347363">
                <a:tc>
                  <a:txBody>
                    <a:bodyPr/>
                    <a:lstStyle/>
                    <a:p>
                      <a:pPr algn="ctr"/>
                      <a:r>
                        <a:rPr lang="en-US" sz="1700">
                          <a:latin typeface="Merriweather" pitchFamily="50" charset="0"/>
                        </a:rPr>
                        <a:t>Generics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marL="0" algn="ctr" defTabSz="914400" rtl="0" eaLnBrk="1" latinLnBrk="0" hangingPunct="1"/>
                      <a:r>
                        <a:rPr lang="en-US" sz="1700" b="1" kern="1200">
                          <a:solidFill>
                            <a:schemeClr val="lt1"/>
                          </a:solidFill>
                          <a:latin typeface="Merriweather" pitchFamily="50" charset="0"/>
                          <a:ea typeface="+mn-ea"/>
                          <a:cs typeface="+mn-cs"/>
                        </a:rPr>
                        <a:t>Biosimilars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extLst>
                  <a:ext uri="{0D108BD9-81ED-4DB2-BD59-A6C34878D82A}">
                    <a16:rowId xmlns:a16="http://schemas.microsoft.com/office/drawing/2014/main" val="2927445264"/>
                  </a:ext>
                </a:extLst>
              </a:tr>
              <a:tr h="525402">
                <a:tc>
                  <a:txBody>
                    <a:bodyPr/>
                    <a:lstStyle/>
                    <a:p>
                      <a:r>
                        <a:rPr lang="en-US" sz="1450">
                          <a:solidFill>
                            <a:schemeClr val="tx1"/>
                          </a:solidFill>
                          <a:latin typeface="Helvetica" panose="020B0604020202020204" pitchFamily="34" charset="0"/>
                          <a:cs typeface="Helvetica" panose="020B0604020202020204" pitchFamily="34" charset="0"/>
                        </a:rPr>
                        <a:t>Typically manufactured through chemical synthesis.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50">
                          <a:solidFill>
                            <a:schemeClr val="tx1"/>
                          </a:solidFill>
                          <a:latin typeface="Helvetica" panose="020B0604020202020204" pitchFamily="34" charset="0"/>
                          <a:cs typeface="Helvetica" panose="020B0604020202020204" pitchFamily="34" charset="0"/>
                        </a:rPr>
                        <a:t>Typically manufactured from living sources.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3839995"/>
                  </a:ext>
                </a:extLst>
              </a:tr>
              <a:tr h="310272">
                <a:tc>
                  <a:txBody>
                    <a:bodyPr/>
                    <a:lstStyle/>
                    <a:p>
                      <a:r>
                        <a:rPr lang="en-US" sz="1450">
                          <a:solidFill>
                            <a:schemeClr val="tx1"/>
                          </a:solidFill>
                          <a:latin typeface="Helvetica" panose="020B0604020202020204" pitchFamily="34" charset="0"/>
                          <a:cs typeface="Helvetica" panose="020B0604020202020204" pitchFamily="34" charset="0"/>
                        </a:rPr>
                        <a:t>Generally smaller, simpler molecules.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50">
                          <a:solidFill>
                            <a:schemeClr val="tx1"/>
                          </a:solidFill>
                          <a:latin typeface="Helvetica" panose="020B0604020202020204" pitchFamily="34" charset="0"/>
                          <a:cs typeface="Helvetica" panose="020B0604020202020204" pitchFamily="34" charset="0"/>
                        </a:rPr>
                        <a:t>Generally larger,</a:t>
                      </a:r>
                      <a:r>
                        <a:rPr lang="en-US" sz="1450" strike="noStrike">
                          <a:solidFill>
                            <a:schemeClr val="tx1"/>
                          </a:solidFill>
                          <a:latin typeface="Helvetica" panose="020B0604020202020204" pitchFamily="34" charset="0"/>
                          <a:cs typeface="Helvetica" panose="020B0604020202020204" pitchFamily="34" charset="0"/>
                        </a:rPr>
                        <a:t> </a:t>
                      </a:r>
                      <a:r>
                        <a:rPr lang="en-US" sz="1450">
                          <a:solidFill>
                            <a:schemeClr val="tx1"/>
                          </a:solidFill>
                          <a:latin typeface="Helvetica" panose="020B0604020202020204" pitchFamily="34" charset="0"/>
                          <a:cs typeface="Helvetica" panose="020B0604020202020204" pitchFamily="34" charset="0"/>
                        </a:rPr>
                        <a:t>complex molecules.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48747073"/>
                  </a:ext>
                </a:extLst>
              </a:tr>
              <a:tr h="1385924">
                <a:tc>
                  <a:txBody>
                    <a:bodyPr/>
                    <a:lstStyle/>
                    <a:p>
                      <a:r>
                        <a:rPr lang="en-US" sz="1450">
                          <a:solidFill>
                            <a:schemeClr val="tx1"/>
                          </a:solidFill>
                          <a:latin typeface="Helvetica" panose="020B0604020202020204" pitchFamily="34" charset="0"/>
                          <a:cs typeface="Helvetica" panose="020B0604020202020204" pitchFamily="34" charset="0"/>
                        </a:rPr>
                        <a:t>Identical active ingredient between lots (i.e., no variation).</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50">
                          <a:solidFill>
                            <a:schemeClr val="tx1"/>
                          </a:solidFill>
                          <a:latin typeface="Helvetica" panose="020B0604020202020204" pitchFamily="34" charset="0"/>
                          <a:cs typeface="Helvetica" panose="020B0604020202020204" pitchFamily="34" charset="0"/>
                        </a:rPr>
                        <a:t>Inherent variability (i.e.</a:t>
                      </a:r>
                      <a:r>
                        <a:rPr lang="en-US" sz="1450" strike="noStrike">
                          <a:solidFill>
                            <a:schemeClr val="tx1"/>
                          </a:solidFill>
                          <a:latin typeface="Helvetica" panose="020B0604020202020204" pitchFamily="34" charset="0"/>
                          <a:cs typeface="Helvetica" panose="020B0604020202020204" pitchFamily="34" charset="0"/>
                        </a:rPr>
                        <a:t>,</a:t>
                      </a:r>
                      <a:r>
                        <a:rPr lang="en-US" sz="1450">
                          <a:solidFill>
                            <a:schemeClr val="tx1"/>
                          </a:solidFill>
                          <a:latin typeface="Helvetica" panose="020B0604020202020204" pitchFamily="34" charset="0"/>
                          <a:cs typeface="Helvetica" panose="020B0604020202020204" pitchFamily="34" charset="0"/>
                        </a:rPr>
                        <a:t> small variations in protein molecules) exists from lot to lot. The FDA assesses manufacturers’ strategies to control for variability to ensure consistency in safety and effectiveness.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577998"/>
                  </a:ext>
                </a:extLst>
              </a:tr>
              <a:tr h="955663">
                <a:tc>
                  <a:txBody>
                    <a:bodyPr/>
                    <a:lstStyle/>
                    <a:p>
                      <a:r>
                        <a:rPr lang="en-US" sz="1450">
                          <a:solidFill>
                            <a:schemeClr val="tx1"/>
                          </a:solidFill>
                          <a:latin typeface="Helvetica" panose="020B0604020202020204" pitchFamily="34" charset="0"/>
                          <a:cs typeface="Helvetica" panose="020B0604020202020204" pitchFamily="34" charset="0"/>
                        </a:rPr>
                        <a:t>Must demonstrate active ingredient is the same as in the reference listed drug.</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US" sz="1450">
                          <a:solidFill>
                            <a:schemeClr val="tx1"/>
                          </a:solidFill>
                          <a:latin typeface="Helvetica" panose="020B0604020202020204" pitchFamily="34" charset="0"/>
                          <a:cs typeface="Helvetica" panose="020B0604020202020204" pitchFamily="34" charset="0"/>
                        </a:rPr>
                        <a:t>Must demonstrate highly similar to the reference </a:t>
                      </a:r>
                      <a:r>
                        <a:rPr lang="en-US" sz="1450" strike="noStrike">
                          <a:solidFill>
                            <a:schemeClr val="tx1"/>
                          </a:solidFill>
                          <a:latin typeface="Helvetica" panose="020B0604020202020204" pitchFamily="34" charset="0"/>
                          <a:cs typeface="Helvetica" panose="020B0604020202020204" pitchFamily="34" charset="0"/>
                        </a:rPr>
                        <a:t>product</a:t>
                      </a:r>
                      <a:r>
                        <a:rPr lang="en-US" sz="1450" strike="noStrike" baseline="0">
                          <a:solidFill>
                            <a:schemeClr val="tx1"/>
                          </a:solidFill>
                          <a:latin typeface="Helvetica" panose="020B0604020202020204" pitchFamily="34" charset="0"/>
                          <a:cs typeface="Helvetica" panose="020B0604020202020204" pitchFamily="34" charset="0"/>
                        </a:rPr>
                        <a:t> with only minor differences allowed/expected in inactive ingredients.</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3236122"/>
                  </a:ext>
                </a:extLst>
              </a:tr>
              <a:tr h="580662">
                <a:tc>
                  <a:txBody>
                    <a:bodyPr/>
                    <a:lstStyle/>
                    <a:p>
                      <a:r>
                        <a:rPr lang="en-US" sz="1450">
                          <a:solidFill>
                            <a:schemeClr val="tx1"/>
                          </a:solidFill>
                          <a:latin typeface="Helvetica" panose="020B0604020202020204" pitchFamily="34" charset="0"/>
                          <a:cs typeface="Helvetica" panose="020B0604020202020204" pitchFamily="34" charset="0"/>
                        </a:rPr>
                        <a:t>Must demonstrate bioequivalence to the reference listed drug.</a:t>
                      </a: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50">
                          <a:solidFill>
                            <a:schemeClr val="tx1"/>
                          </a:solidFill>
                          <a:latin typeface="Helvetica" panose="020B0604020202020204" pitchFamily="34" charset="0"/>
                          <a:cs typeface="Helvetica" panose="020B0604020202020204" pitchFamily="34" charset="0"/>
                        </a:rPr>
                        <a:t>Must demonstrate no clinically meaningful differences from the reference product.</a:t>
                      </a:r>
                      <a:endParaRPr lang="en-US" sz="1450" strike="sngStrike" baseline="0">
                        <a:solidFill>
                          <a:schemeClr val="tx1"/>
                        </a:solidFill>
                        <a:latin typeface="Helvetica" panose="020B0604020202020204" pitchFamily="34" charset="0"/>
                        <a:cs typeface="Helvetica" panose="020B0604020202020204" pitchFamily="34" charset="0"/>
                      </a:endParaRPr>
                    </a:p>
                  </a:txBody>
                  <a:tcPr marL="97728" marR="97728" marT="48864" marB="48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5484457"/>
                  </a:ext>
                </a:extLst>
              </a:tr>
            </a:tbl>
          </a:graphicData>
        </a:graphic>
      </p:graphicFrame>
      <p:pic>
        <p:nvPicPr>
          <p:cNvPr id="3" name="Picture 2" descr="Graphic showing generic drug (aspirin) and comparing it with biosimilar product (monoclonal antibody). ">
            <a:extLst>
              <a:ext uri="{FF2B5EF4-FFF2-40B4-BE49-F238E27FC236}">
                <a16:creationId xmlns:a16="http://schemas.microsoft.com/office/drawing/2014/main" id="{B29601B7-2E92-4519-8253-3B23A57AB57E}"/>
              </a:ext>
            </a:extLst>
          </p:cNvPr>
          <p:cNvPicPr>
            <a:picLocks noChangeAspect="1"/>
          </p:cNvPicPr>
          <p:nvPr/>
        </p:nvPicPr>
        <p:blipFill>
          <a:blip r:embed="rId3"/>
          <a:stretch>
            <a:fillRect/>
          </a:stretch>
        </p:blipFill>
        <p:spPr>
          <a:xfrm>
            <a:off x="170366" y="1130359"/>
            <a:ext cx="4487045" cy="5371042"/>
          </a:xfrm>
          <a:prstGeom prst="rect">
            <a:avLst/>
          </a:prstGeom>
        </p:spPr>
      </p:pic>
    </p:spTree>
    <p:extLst>
      <p:ext uri="{BB962C8B-B14F-4D97-AF65-F5344CB8AC3E}">
        <p14:creationId xmlns:p14="http://schemas.microsoft.com/office/powerpoint/2010/main" val="419583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BD335-8E6A-4BBF-9202-47FC41A0D7AA}"/>
              </a:ext>
            </a:extLst>
          </p:cNvPr>
          <p:cNvSpPr>
            <a:spLocks noGrp="1"/>
          </p:cNvSpPr>
          <p:nvPr>
            <p:ph type="title" idx="4294967295"/>
          </p:nvPr>
        </p:nvSpPr>
        <p:spPr>
          <a:xfrm>
            <a:off x="926276" y="2356167"/>
            <a:ext cx="10154392" cy="1673740"/>
          </a:xfrm>
        </p:spPr>
        <p:txBody>
          <a:bodyPr>
            <a:noAutofit/>
          </a:bodyPr>
          <a:lstStyle/>
          <a:p>
            <a:pPr algn="ctr"/>
            <a:r>
              <a:rPr lang="en-US" sz="5800" b="1">
                <a:solidFill>
                  <a:srgbClr val="007DBC"/>
                </a:solidFill>
                <a:latin typeface="Merriweather" pitchFamily="50" charset="0"/>
              </a:rPr>
              <a:t>Biological Product Approval Pathways</a:t>
            </a:r>
          </a:p>
        </p:txBody>
      </p:sp>
    </p:spTree>
    <p:extLst>
      <p:ext uri="{BB962C8B-B14F-4D97-AF65-F5344CB8AC3E}">
        <p14:creationId xmlns:p14="http://schemas.microsoft.com/office/powerpoint/2010/main" val="284552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2E5005-46A1-F940-ACD0-DB2BE2F56D05}"/>
              </a:ext>
            </a:extLst>
          </p:cNvPr>
          <p:cNvSpPr>
            <a:spLocks noGrp="1"/>
          </p:cNvSpPr>
          <p:nvPr>
            <p:ph type="title"/>
          </p:nvPr>
        </p:nvSpPr>
        <p:spPr/>
        <p:txBody>
          <a:bodyPr/>
          <a:lstStyle/>
          <a:p>
            <a:r>
              <a:rPr lang="en-US" b="1">
                <a:latin typeface="Merriweather" pitchFamily="50" charset="0"/>
              </a:rPr>
              <a:t>Biological Product Development</a:t>
            </a:r>
          </a:p>
        </p:txBody>
      </p:sp>
      <p:sp>
        <p:nvSpPr>
          <p:cNvPr id="18" name="Content Placeholder 2">
            <a:extLst>
              <a:ext uri="{FF2B5EF4-FFF2-40B4-BE49-F238E27FC236}">
                <a16:creationId xmlns:a16="http://schemas.microsoft.com/office/drawing/2014/main" id="{82CFBF10-CB2A-4264-8E33-DBF45C8109B1}"/>
              </a:ext>
            </a:extLst>
          </p:cNvPr>
          <p:cNvSpPr>
            <a:spLocks noGrp="1"/>
          </p:cNvSpPr>
          <p:nvPr>
            <p:ph idx="1"/>
          </p:nvPr>
        </p:nvSpPr>
        <p:spPr>
          <a:xfrm>
            <a:off x="170366" y="1182156"/>
            <a:ext cx="11851268" cy="1808846"/>
          </a:xfrm>
        </p:spPr>
        <p:txBody>
          <a:bodyPr>
            <a:noAutofit/>
          </a:bodyPr>
          <a:lstStyle/>
          <a:p>
            <a:pPr marL="0" indent="0">
              <a:lnSpc>
                <a:spcPct val="100000"/>
              </a:lnSpc>
              <a:spcBef>
                <a:spcPts val="600"/>
              </a:spcBef>
              <a:buNone/>
            </a:pPr>
            <a:r>
              <a:rPr lang="en-US" sz="1800">
                <a:effectLst/>
                <a:latin typeface="Helvetica" panose="020B0604020202020204" pitchFamily="34" charset="0"/>
                <a:cs typeface="Helvetica" panose="020B0604020202020204" pitchFamily="34" charset="0"/>
              </a:rPr>
              <a:t>Development programs for a new biological product (reference product) and a biosimilar have different goals</a:t>
            </a:r>
            <a:r>
              <a:rPr lang="en-US" sz="1800">
                <a:latin typeface="Helvetica" panose="020B0604020202020204" pitchFamily="34" charset="0"/>
                <a:cs typeface="Helvetica" panose="020B0604020202020204" pitchFamily="34" charset="0"/>
              </a:rPr>
              <a:t>. The goal of biosimilar development is not to independently establish the safety and effectiveness of the proposed product, but to demonstrate that the proposed biosimilar is highly similar to and has no clinically meaningful differences from the FDA-approved reference product. When seeking approval, this generally means that manufacturers of biosimilars do not need to repeat expensive and lengthy clinical trials. This may potentially lead to additional therapeutic options and reduced costs for patients.</a:t>
            </a:r>
          </a:p>
        </p:txBody>
      </p:sp>
      <p:sp>
        <p:nvSpPr>
          <p:cNvPr id="19" name="Rectangle 18">
            <a:extLst>
              <a:ext uri="{FF2B5EF4-FFF2-40B4-BE49-F238E27FC236}">
                <a16:creationId xmlns:a16="http://schemas.microsoft.com/office/drawing/2014/main" id="{427AB6BE-8ABD-418C-9225-51BD2CE8B60D}"/>
              </a:ext>
            </a:extLst>
          </p:cNvPr>
          <p:cNvSpPr/>
          <p:nvPr/>
        </p:nvSpPr>
        <p:spPr>
          <a:xfrm>
            <a:off x="6708240" y="2876484"/>
            <a:ext cx="5313394" cy="3400931"/>
          </a:xfrm>
          <a:prstGeom prst="rect">
            <a:avLst/>
          </a:prstGeom>
        </p:spPr>
        <p:txBody>
          <a:bodyPr wrap="square" lIns="91440" tIns="45720" rIns="91440" bIns="45720" anchor="t">
            <a:spAutoFit/>
          </a:bodyPr>
          <a:lstStyle/>
          <a:p>
            <a:pPr>
              <a:spcBef>
                <a:spcPts val="600"/>
              </a:spcBef>
            </a:pPr>
            <a:r>
              <a:rPr lang="en-US" b="1">
                <a:solidFill>
                  <a:srgbClr val="004A90"/>
                </a:solidFill>
                <a:latin typeface="Helvetica"/>
                <a:cs typeface="Helvetica"/>
              </a:rPr>
              <a:t>For biosimilars: </a:t>
            </a:r>
            <a:endParaRPr lang="en-US" b="1">
              <a:solidFill>
                <a:srgbClr val="004A90"/>
              </a:solidFill>
              <a:latin typeface="Helvetica" panose="020B0604020202020204" pitchFamily="34" charset="0"/>
              <a:cs typeface="Helvetica" panose="020B0604020202020204" pitchFamily="34" charset="0"/>
            </a:endParaRPr>
          </a:p>
          <a:p>
            <a:pPr marL="285750" indent="-285750">
              <a:spcBef>
                <a:spcPts val="600"/>
              </a:spcBef>
              <a:buFont typeface="Arial" panose="020B0604020202020204" pitchFamily="34" charset="0"/>
              <a:buChar char="•"/>
            </a:pPr>
            <a:r>
              <a:rPr lang="en-US" sz="1700">
                <a:latin typeface="Helvetica"/>
                <a:cs typeface="Helvetica"/>
              </a:rPr>
              <a:t>The analytical assessment serves as the foundation for demonstrating </a:t>
            </a:r>
            <a:r>
              <a:rPr lang="en-US" sz="1700" err="1">
                <a:latin typeface="Helvetica"/>
                <a:cs typeface="Helvetica"/>
              </a:rPr>
              <a:t>biosimilarity</a:t>
            </a:r>
            <a:r>
              <a:rPr lang="en-US" sz="1700">
                <a:latin typeface="Helvetica"/>
                <a:cs typeface="Helvetica"/>
              </a:rPr>
              <a:t>. The assessment compares multiple physicochemical and functional attributes of the proposed biosimilar and the reference product.</a:t>
            </a:r>
          </a:p>
          <a:p>
            <a:pPr marL="285750" indent="-285750">
              <a:spcBef>
                <a:spcPts val="600"/>
              </a:spcBef>
              <a:buFont typeface="Arial" panose="020B0604020202020204" pitchFamily="34" charset="0"/>
              <a:buChar char="•"/>
            </a:pPr>
            <a:r>
              <a:rPr lang="en-US" sz="1700">
                <a:latin typeface="Helvetica"/>
                <a:cs typeface="Helvetica"/>
              </a:rPr>
              <a:t>Finally, manufacturers conduct comparative clinical studies comparing the proposed biosimilar to the reference product, which typically include comparison of pharmacokinetics (PK), pharmacodynamics (PD), and immunogenicity, when applicable. </a:t>
            </a:r>
            <a:endParaRPr lang="en-US" sz="1700">
              <a:latin typeface="Helvetica" panose="020B0604020202020204" pitchFamily="34" charset="0"/>
              <a:cs typeface="Helvetica" panose="020B0604020202020204" pitchFamily="34" charset="0"/>
            </a:endParaRPr>
          </a:p>
        </p:txBody>
      </p:sp>
      <p:pic>
        <p:nvPicPr>
          <p:cNvPr id="4" name="Picture 3" descr="351(a) Pathway: Reference Product: Clinical Safety &amp; Efficacy Study for Each Indication, Clinical Pharmacology, Animal/Nonclinical, and Analytical; 351(k) Pathway: Biosimilar Product: Additional Clinical Studies, Clinical Pharmacology, Comparative Analytical Assessment, Product Quality">
            <a:extLst>
              <a:ext uri="{FF2B5EF4-FFF2-40B4-BE49-F238E27FC236}">
                <a16:creationId xmlns:a16="http://schemas.microsoft.com/office/drawing/2014/main" id="{A655B480-EE9C-5DF1-89B2-B593D67221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366" y="3597875"/>
            <a:ext cx="6369582" cy="2105333"/>
          </a:xfrm>
          <a:prstGeom prst="rect">
            <a:avLst/>
          </a:prstGeom>
        </p:spPr>
      </p:pic>
    </p:spTree>
    <p:extLst>
      <p:ext uri="{BB962C8B-B14F-4D97-AF65-F5344CB8AC3E}">
        <p14:creationId xmlns:p14="http://schemas.microsoft.com/office/powerpoint/2010/main" val="202728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FE714-5DF8-8D48-8B6C-47F1A269061D}"/>
              </a:ext>
            </a:extLst>
          </p:cNvPr>
          <p:cNvSpPr>
            <a:spLocks noGrp="1"/>
          </p:cNvSpPr>
          <p:nvPr>
            <p:ph type="title"/>
          </p:nvPr>
        </p:nvSpPr>
        <p:spPr/>
        <p:txBody>
          <a:bodyPr/>
          <a:lstStyle/>
          <a:p>
            <a:r>
              <a:rPr lang="en-US" b="1">
                <a:latin typeface="Merriweather" pitchFamily="50" charset="0"/>
              </a:rPr>
              <a:t>Contents</a:t>
            </a:r>
          </a:p>
        </p:txBody>
      </p:sp>
      <p:sp>
        <p:nvSpPr>
          <p:cNvPr id="3" name="Content Placeholder 2">
            <a:extLst>
              <a:ext uri="{FF2B5EF4-FFF2-40B4-BE49-F238E27FC236}">
                <a16:creationId xmlns:a16="http://schemas.microsoft.com/office/drawing/2014/main" id="{07A612D3-E1BF-7E2F-BBE1-B882BB42FD38}"/>
              </a:ext>
            </a:extLst>
          </p:cNvPr>
          <p:cNvSpPr txBox="1">
            <a:spLocks/>
          </p:cNvSpPr>
          <p:nvPr/>
        </p:nvSpPr>
        <p:spPr>
          <a:xfrm>
            <a:off x="184444" y="1259946"/>
            <a:ext cx="6009891" cy="5243331"/>
          </a:xfrm>
          <a:prstGeom prst="rect">
            <a:avLst/>
          </a:prstGeom>
        </p:spPr>
        <p:txBody>
          <a:bodyPr vert="horz" lIns="91440" tIns="45720" rIns="91440" bIns="45720" numCol="1"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nSpc>
                <a:spcPct val="100000"/>
              </a:lnSpc>
              <a:spcBef>
                <a:spcPts val="600"/>
              </a:spcBef>
            </a:pPr>
            <a:r>
              <a:rPr lang="en-US" sz="6800" b="1">
                <a:solidFill>
                  <a:srgbClr val="004A90"/>
                </a:solidFill>
                <a:latin typeface="Merriweather" pitchFamily="50" charset="0"/>
              </a:rPr>
              <a:t>What is a Biological Product?</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What Is a Biological Product?</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What Is a Biosimilar?</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What Is an Interchangeable Biosimilar Product?</a:t>
            </a:r>
          </a:p>
          <a:p>
            <a:pPr marL="182880" indent="-182880">
              <a:lnSpc>
                <a:spcPct val="100000"/>
              </a:lnSpc>
              <a:spcBef>
                <a:spcPts val="600"/>
              </a:spcBef>
            </a:pPr>
            <a:r>
              <a:rPr lang="en-US" sz="6800" b="1">
                <a:solidFill>
                  <a:srgbClr val="004A90"/>
                </a:solidFill>
                <a:latin typeface="Merriweather" pitchFamily="50" charset="0"/>
              </a:rPr>
              <a:t>Approved Biosimilars and the US Health Care Market</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The Promise of Biosimilars</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Biosimilars and Interchangeable Biosimilar Product Availability</a:t>
            </a:r>
          </a:p>
          <a:p>
            <a:pPr marL="182880" indent="-182880">
              <a:lnSpc>
                <a:spcPct val="100000"/>
              </a:lnSpc>
              <a:spcBef>
                <a:spcPts val="600"/>
              </a:spcBef>
            </a:pPr>
            <a:r>
              <a:rPr lang="en-US" sz="6800" b="1">
                <a:solidFill>
                  <a:srgbClr val="004A90"/>
                </a:solidFill>
                <a:latin typeface="Merriweather" pitchFamily="50" charset="0"/>
              </a:rPr>
              <a:t>Inherent Variation in Biologics </a:t>
            </a:r>
            <a:endParaRPr lang="en-US" sz="6800">
              <a:solidFill>
                <a:srgbClr val="004A90"/>
              </a:solidFill>
              <a:latin typeface="Merriweather" pitchFamily="50" charset="0"/>
            </a:endParaRP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Biologics Contain Inherent Variation</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Role of Clinical Studies</a:t>
            </a:r>
          </a:p>
          <a:p>
            <a:pPr marL="182880" indent="-182880">
              <a:lnSpc>
                <a:spcPct val="100000"/>
              </a:lnSpc>
              <a:spcBef>
                <a:spcPts val="600"/>
              </a:spcBef>
            </a:pPr>
            <a:r>
              <a:rPr lang="en-US" sz="6800" b="1">
                <a:solidFill>
                  <a:srgbClr val="004A90"/>
                </a:solidFill>
                <a:latin typeface="Merriweather" pitchFamily="50" charset="0"/>
              </a:rPr>
              <a:t>Differences Between Generics and Biosimilars</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Biosimilars Are Not Generics</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Comparing and Contrasting Generics and Biosimilars</a:t>
            </a:r>
          </a:p>
          <a:p>
            <a:pPr marL="182880" indent="-182880">
              <a:lnSpc>
                <a:spcPct val="100000"/>
              </a:lnSpc>
              <a:spcBef>
                <a:spcPts val="600"/>
              </a:spcBef>
            </a:pPr>
            <a:r>
              <a:rPr lang="en-US" sz="6800" b="1">
                <a:solidFill>
                  <a:srgbClr val="004A90"/>
                </a:solidFill>
                <a:latin typeface="Merriweather" pitchFamily="50" charset="0"/>
              </a:rPr>
              <a:t>Biological Product Approval Pathway</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Biological Product Development</a:t>
            </a:r>
          </a:p>
          <a:p>
            <a:pPr lvl="1">
              <a:lnSpc>
                <a:spcPct val="100000"/>
              </a:lnSpc>
              <a:spcBef>
                <a:spcPts val="600"/>
              </a:spcBef>
              <a:buFont typeface="System Font Regular"/>
              <a:buChar char="–"/>
            </a:pPr>
            <a:r>
              <a:rPr lang="en-US" sz="6000">
                <a:latin typeface="Helvetica" panose="020B0604020202020204" pitchFamily="34" charset="0"/>
                <a:cs typeface="Helvetica" panose="020B0604020202020204" pitchFamily="34" charset="0"/>
              </a:rPr>
              <a:t>Analytical Studies Form the Foundation of the Biosimilar Application Pathway</a:t>
            </a:r>
          </a:p>
          <a:p>
            <a:pPr marL="457200" lvl="1" indent="0">
              <a:lnSpc>
                <a:spcPct val="100000"/>
              </a:lnSpc>
              <a:spcBef>
                <a:spcPts val="600"/>
              </a:spcBef>
              <a:buNone/>
            </a:pPr>
            <a:endParaRPr lang="en-US" sz="3400"/>
          </a:p>
        </p:txBody>
      </p:sp>
      <p:sp>
        <p:nvSpPr>
          <p:cNvPr id="4" name="Content Placeholder 2">
            <a:extLst>
              <a:ext uri="{FF2B5EF4-FFF2-40B4-BE49-F238E27FC236}">
                <a16:creationId xmlns:a16="http://schemas.microsoft.com/office/drawing/2014/main" id="{CBEBC0AA-3C0F-674E-9465-F9626B193001}"/>
              </a:ext>
            </a:extLst>
          </p:cNvPr>
          <p:cNvSpPr>
            <a:spLocks noGrp="1"/>
          </p:cNvSpPr>
          <p:nvPr>
            <p:ph idx="1"/>
          </p:nvPr>
        </p:nvSpPr>
        <p:spPr>
          <a:xfrm>
            <a:off x="6096000" y="1259946"/>
            <a:ext cx="5918522" cy="5092020"/>
          </a:xfrm>
        </p:spPr>
        <p:txBody>
          <a:bodyPr numCol="1">
            <a:noAutofit/>
          </a:bodyPr>
          <a:lstStyle/>
          <a:p>
            <a:pPr marL="182880" indent="-182880">
              <a:lnSpc>
                <a:spcPct val="100000"/>
              </a:lnSpc>
              <a:spcBef>
                <a:spcPts val="600"/>
              </a:spcBef>
            </a:pPr>
            <a:r>
              <a:rPr lang="en-US" sz="1700" b="1">
                <a:solidFill>
                  <a:srgbClr val="004A90"/>
                </a:solidFill>
                <a:latin typeface="Merriweather" pitchFamily="50" charset="0"/>
              </a:rPr>
              <a:t>Practical Considerations for Using Biosimilars and Interchangeable Biosimilars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Biologics Naming Convention</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Prescribing Biosimilars and Interchangeable Biosimilars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Biosimilar and Interchangeable Products in Primary Care and Community Practice: Insulins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The Purple Book</a:t>
            </a:r>
          </a:p>
          <a:p>
            <a:pPr marL="182880" indent="-182880">
              <a:lnSpc>
                <a:spcPct val="100000"/>
              </a:lnSpc>
              <a:spcBef>
                <a:spcPts val="600"/>
              </a:spcBef>
            </a:pPr>
            <a:r>
              <a:rPr lang="en-US" sz="1700" b="1">
                <a:solidFill>
                  <a:srgbClr val="004A90"/>
                </a:solidFill>
                <a:latin typeface="Merriweather" pitchFamily="50" charset="0"/>
              </a:rPr>
              <a:t>Adoption of Biosimilars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Adoption of Biosimilars and Interchangeable Biosimilars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Adoption of Biosimilars</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Formulary Coverage and Reimbursement for Biosimilars</a:t>
            </a:r>
          </a:p>
          <a:p>
            <a:pPr marL="182880" indent="-182880">
              <a:lnSpc>
                <a:spcPct val="100000"/>
              </a:lnSpc>
              <a:spcBef>
                <a:spcPts val="600"/>
              </a:spcBef>
            </a:pPr>
            <a:r>
              <a:rPr lang="en-US" sz="1700" b="1">
                <a:solidFill>
                  <a:srgbClr val="004A90"/>
                </a:solidFill>
                <a:latin typeface="Merriweather" pitchFamily="50" charset="0"/>
              </a:rPr>
              <a:t>Resources</a:t>
            </a:r>
          </a:p>
          <a:p>
            <a:pPr marL="182880" indent="-182880">
              <a:lnSpc>
                <a:spcPct val="100000"/>
              </a:lnSpc>
              <a:spcBef>
                <a:spcPts val="600"/>
              </a:spcBef>
            </a:pPr>
            <a:r>
              <a:rPr lang="en-US" sz="1700" b="1">
                <a:solidFill>
                  <a:srgbClr val="004A90"/>
                </a:solidFill>
                <a:latin typeface="Merriweather" pitchFamily="50" charset="0"/>
              </a:rPr>
              <a:t>Key Takeaways</a:t>
            </a:r>
          </a:p>
          <a:p>
            <a:pPr marL="182880" indent="-182880">
              <a:lnSpc>
                <a:spcPct val="100000"/>
              </a:lnSpc>
              <a:spcBef>
                <a:spcPts val="600"/>
              </a:spcBef>
            </a:pPr>
            <a:r>
              <a:rPr lang="en-US" sz="1700" b="1">
                <a:solidFill>
                  <a:srgbClr val="004A90"/>
                </a:solidFill>
                <a:latin typeface="Merriweather" pitchFamily="50" charset="0"/>
              </a:rPr>
              <a:t>Knowledge Assessment</a:t>
            </a:r>
          </a:p>
          <a:p>
            <a:pPr lvl="1">
              <a:lnSpc>
                <a:spcPct val="100000"/>
              </a:lnSpc>
              <a:spcBef>
                <a:spcPts val="600"/>
              </a:spcBef>
              <a:buFont typeface="System Font Regular"/>
              <a:buChar char="–"/>
            </a:pPr>
            <a:r>
              <a:rPr lang="en-US" sz="1500">
                <a:latin typeface="Helvetica" panose="020B0604020202020204" pitchFamily="34" charset="0"/>
                <a:cs typeface="Helvetica" panose="020B0604020202020204" pitchFamily="34" charset="0"/>
              </a:rPr>
              <a:t>Multiple Choice Questions</a:t>
            </a:r>
          </a:p>
        </p:txBody>
      </p:sp>
    </p:spTree>
    <p:extLst>
      <p:ext uri="{BB962C8B-B14F-4D97-AF65-F5344CB8AC3E}">
        <p14:creationId xmlns:p14="http://schemas.microsoft.com/office/powerpoint/2010/main" val="978037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9A9592-601D-4747-A747-1EDDB2023005}"/>
              </a:ext>
            </a:extLst>
          </p:cNvPr>
          <p:cNvSpPr>
            <a:spLocks noGrp="1"/>
          </p:cNvSpPr>
          <p:nvPr>
            <p:ph type="title"/>
          </p:nvPr>
        </p:nvSpPr>
        <p:spPr/>
        <p:txBody>
          <a:bodyPr>
            <a:normAutofit/>
          </a:bodyPr>
          <a:lstStyle/>
          <a:p>
            <a:r>
              <a:rPr lang="en-US" sz="3000" b="1">
                <a:latin typeface="Merriweather" pitchFamily="50" charset="0"/>
              </a:rPr>
              <a:t>Analytical Studies Form the Foundation </a:t>
            </a:r>
            <a:br>
              <a:rPr lang="en-US" sz="3000" b="1">
                <a:latin typeface="Merriweather" pitchFamily="50" charset="0"/>
              </a:rPr>
            </a:br>
            <a:r>
              <a:rPr lang="en-US" sz="3000" b="1">
                <a:latin typeface="Merriweather" pitchFamily="50" charset="0"/>
              </a:rPr>
              <a:t>of the Biosimilar Application Pathway</a:t>
            </a:r>
          </a:p>
        </p:txBody>
      </p:sp>
      <p:sp>
        <p:nvSpPr>
          <p:cNvPr id="7" name="Content Placeholder 6">
            <a:extLst>
              <a:ext uri="{FF2B5EF4-FFF2-40B4-BE49-F238E27FC236}">
                <a16:creationId xmlns:a16="http://schemas.microsoft.com/office/drawing/2014/main" id="{3E13E816-90CC-A746-943B-D5F3A6D86CD2}"/>
              </a:ext>
            </a:extLst>
          </p:cNvPr>
          <p:cNvSpPr>
            <a:spLocks noGrp="1"/>
          </p:cNvSpPr>
          <p:nvPr>
            <p:ph idx="1"/>
          </p:nvPr>
        </p:nvSpPr>
        <p:spPr>
          <a:xfrm>
            <a:off x="322765" y="1654092"/>
            <a:ext cx="11310435" cy="1774908"/>
          </a:xfrm>
        </p:spPr>
        <p:txBody>
          <a:bodyPr vert="horz" lIns="91440" tIns="45720" rIns="91440" bIns="45720" rtlCol="0" anchor="t">
            <a:normAutofit/>
          </a:bodyPr>
          <a:lstStyle/>
          <a:p>
            <a:pPr marL="0" indent="0">
              <a:spcBef>
                <a:spcPts val="600"/>
              </a:spcBef>
              <a:buNone/>
            </a:pPr>
            <a:r>
              <a:rPr lang="en-US" sz="1800">
                <a:latin typeface="Helvetica" panose="020B0604020202020204" pitchFamily="34" charset="0"/>
                <a:cs typeface="Helvetica" panose="020B0604020202020204" pitchFamily="34" charset="0"/>
              </a:rPr>
              <a:t>Approval of a biosimilar is based on the totality of the evidence submitted by the applicant to provide an overall assessment that the proposed product is biosimilar to the reference product.  Analytical studies form the foundation of the assessment and may be</a:t>
            </a:r>
            <a:r>
              <a:rPr lang="en-US" sz="1800">
                <a:solidFill>
                  <a:schemeClr val="accent2"/>
                </a:solidFill>
                <a:latin typeface="Helvetica" panose="020B0604020202020204" pitchFamily="34" charset="0"/>
                <a:cs typeface="Helvetica" panose="020B0604020202020204" pitchFamily="34" charset="0"/>
              </a:rPr>
              <a:t> </a:t>
            </a:r>
            <a:r>
              <a:rPr lang="en-US" sz="1800">
                <a:latin typeface="Helvetica" panose="020B0604020202020204" pitchFamily="34" charset="0"/>
                <a:cs typeface="Helvetica" panose="020B0604020202020204" pitchFamily="34" charset="0"/>
              </a:rPr>
              <a:t>supported by clinical studies.</a:t>
            </a:r>
          </a:p>
          <a:p>
            <a:pPr marL="0" indent="0">
              <a:spcBef>
                <a:spcPts val="600"/>
              </a:spcBef>
              <a:buNone/>
            </a:pPr>
            <a:r>
              <a:rPr lang="en-US" sz="1800">
                <a:latin typeface="Helvetica" panose="020B0604020202020204" pitchFamily="34" charset="0"/>
                <a:cs typeface="Helvetica" panose="020B0604020202020204" pitchFamily="34" charset="0"/>
              </a:rPr>
              <a:t>The nature and scope of clinical studies will depend on the extent of residual uncertainty about the product’s </a:t>
            </a:r>
            <a:r>
              <a:rPr lang="en-US" sz="1800" err="1">
                <a:latin typeface="Helvetica" panose="020B0604020202020204" pitchFamily="34" charset="0"/>
                <a:cs typeface="Helvetica" panose="020B0604020202020204" pitchFamily="34" charset="0"/>
              </a:rPr>
              <a:t>biosimilarity</a:t>
            </a:r>
            <a:r>
              <a:rPr lang="en-US" sz="1800">
                <a:latin typeface="Helvetica" panose="020B0604020202020204" pitchFamily="34" charset="0"/>
                <a:cs typeface="Helvetica" panose="020B0604020202020204" pitchFamily="34" charset="0"/>
              </a:rPr>
              <a:t>, if any, after conducting structural and functional characterization studies comparing the biosimilar to the reference product.  </a:t>
            </a:r>
          </a:p>
        </p:txBody>
      </p:sp>
      <p:grpSp>
        <p:nvGrpSpPr>
          <p:cNvPr id="5" name="Group 4" descr="Figure showing that FDA's Totality of the Evidence approach include analytical assessment, clinical pharmacology, and comparative clinical studies">
            <a:extLst>
              <a:ext uri="{FF2B5EF4-FFF2-40B4-BE49-F238E27FC236}">
                <a16:creationId xmlns:a16="http://schemas.microsoft.com/office/drawing/2014/main" id="{A3910560-3C0B-F136-1125-F79A966CC0EC}"/>
              </a:ext>
            </a:extLst>
          </p:cNvPr>
          <p:cNvGrpSpPr/>
          <p:nvPr/>
        </p:nvGrpSpPr>
        <p:grpSpPr>
          <a:xfrm>
            <a:off x="2309348" y="3681217"/>
            <a:ext cx="7187392" cy="2422403"/>
            <a:chOff x="2309348" y="3681217"/>
            <a:chExt cx="7187392" cy="2422403"/>
          </a:xfrm>
        </p:grpSpPr>
        <p:pic>
          <p:nvPicPr>
            <p:cNvPr id="4" name="Picture 3" descr="Logo&#10;&#10;Description automatically generated with medium confidence">
              <a:extLst>
                <a:ext uri="{FF2B5EF4-FFF2-40B4-BE49-F238E27FC236}">
                  <a16:creationId xmlns:a16="http://schemas.microsoft.com/office/drawing/2014/main" id="{EABEFEFF-1482-AE79-B5EC-137D407247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348" y="3681217"/>
              <a:ext cx="7187392" cy="2422403"/>
            </a:xfrm>
            <a:prstGeom prst="rect">
              <a:avLst/>
            </a:prstGeom>
          </p:spPr>
        </p:pic>
        <p:sp>
          <p:nvSpPr>
            <p:cNvPr id="2" name="Rectangle 1">
              <a:extLst>
                <a:ext uri="{FF2B5EF4-FFF2-40B4-BE49-F238E27FC236}">
                  <a16:creationId xmlns:a16="http://schemas.microsoft.com/office/drawing/2014/main" id="{1D36EC96-952B-7099-7740-954C0EB5FE82}"/>
                </a:ext>
              </a:extLst>
            </p:cNvPr>
            <p:cNvSpPr/>
            <p:nvPr/>
          </p:nvSpPr>
          <p:spPr>
            <a:xfrm>
              <a:off x="8909050" y="4730750"/>
              <a:ext cx="587690" cy="165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94626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11672-0C59-487F-8F81-8AA2710967E7}"/>
              </a:ext>
            </a:extLst>
          </p:cNvPr>
          <p:cNvSpPr>
            <a:spLocks noGrp="1"/>
          </p:cNvSpPr>
          <p:nvPr>
            <p:ph type="title" idx="4294967295"/>
          </p:nvPr>
        </p:nvSpPr>
        <p:spPr>
          <a:xfrm>
            <a:off x="838200" y="1387346"/>
            <a:ext cx="10515600" cy="4083307"/>
          </a:xfrm>
        </p:spPr>
        <p:txBody>
          <a:bodyPr>
            <a:noAutofit/>
          </a:bodyPr>
          <a:lstStyle/>
          <a:p>
            <a:pPr algn="ctr"/>
            <a:r>
              <a:rPr lang="en-US" sz="5000" b="1">
                <a:solidFill>
                  <a:srgbClr val="007DBC"/>
                </a:solidFill>
                <a:latin typeface="Merriweather" pitchFamily="50" charset="0"/>
              </a:rPr>
              <a:t>Practical Considerations for Using Biosimilars and Interchangeable Biosimilars</a:t>
            </a:r>
          </a:p>
        </p:txBody>
      </p:sp>
    </p:spTree>
    <p:extLst>
      <p:ext uri="{BB962C8B-B14F-4D97-AF65-F5344CB8AC3E}">
        <p14:creationId xmlns:p14="http://schemas.microsoft.com/office/powerpoint/2010/main" val="1167393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4374-06CC-764F-A373-DC276DABC5B0}"/>
              </a:ext>
            </a:extLst>
          </p:cNvPr>
          <p:cNvSpPr>
            <a:spLocks noGrp="1"/>
          </p:cNvSpPr>
          <p:nvPr>
            <p:ph type="title"/>
          </p:nvPr>
        </p:nvSpPr>
        <p:spPr/>
        <p:txBody>
          <a:bodyPr/>
          <a:lstStyle/>
          <a:p>
            <a:r>
              <a:rPr lang="en-US" b="1">
                <a:latin typeface="Merriweather" pitchFamily="50" charset="0"/>
              </a:rPr>
              <a:t>Biologics Naming Conventions</a:t>
            </a:r>
          </a:p>
        </p:txBody>
      </p:sp>
      <p:sp>
        <p:nvSpPr>
          <p:cNvPr id="3" name="Content Placeholder 2">
            <a:extLst>
              <a:ext uri="{FF2B5EF4-FFF2-40B4-BE49-F238E27FC236}">
                <a16:creationId xmlns:a16="http://schemas.microsoft.com/office/drawing/2014/main" id="{5B55A93D-4640-B045-8CDC-4728FBDCD213}"/>
              </a:ext>
            </a:extLst>
          </p:cNvPr>
          <p:cNvSpPr>
            <a:spLocks noGrp="1"/>
          </p:cNvSpPr>
          <p:nvPr>
            <p:ph idx="1"/>
          </p:nvPr>
        </p:nvSpPr>
        <p:spPr>
          <a:xfrm>
            <a:off x="170366" y="1253331"/>
            <a:ext cx="12021634" cy="3292165"/>
          </a:xfrm>
        </p:spPr>
        <p:txBody>
          <a:bodyPr vert="horz" lIns="91440" tIns="45720" rIns="91440" bIns="45720" rtlCol="0" anchor="t">
            <a:normAutofit/>
          </a:bodyPr>
          <a:lstStyle/>
          <a:p>
            <a:pPr marL="0" indent="0">
              <a:lnSpc>
                <a:spcPct val="100000"/>
              </a:lnSpc>
              <a:spcBef>
                <a:spcPts val="600"/>
              </a:spcBef>
              <a:buNone/>
            </a:pPr>
            <a:r>
              <a:rPr lang="en-US" sz="1800" b="1">
                <a:solidFill>
                  <a:srgbClr val="004A90"/>
                </a:solidFill>
              </a:rPr>
              <a:t>Many biologics*, including reference, biosimilar, and interchangeable biosimilar products, are subject to FDA’s naming policy. </a:t>
            </a:r>
          </a:p>
          <a:p>
            <a:pPr>
              <a:lnSpc>
                <a:spcPct val="100000"/>
              </a:lnSpc>
              <a:spcBef>
                <a:spcPts val="600"/>
              </a:spcBef>
            </a:pPr>
            <a:r>
              <a:rPr lang="en-US" sz="1600">
                <a:latin typeface="Helvetica"/>
                <a:cs typeface="Helvetica"/>
              </a:rPr>
              <a:t>The naming convention is a combination of a nonproprietary core name and a unique, product-identifying 4-letter suffix to help distinguish products. </a:t>
            </a:r>
          </a:p>
          <a:p>
            <a:pPr>
              <a:lnSpc>
                <a:spcPct val="100000"/>
              </a:lnSpc>
              <a:spcBef>
                <a:spcPts val="600"/>
              </a:spcBef>
            </a:pPr>
            <a:r>
              <a:rPr lang="en-US" sz="1600">
                <a:latin typeface="Helvetica"/>
                <a:cs typeface="Helvetica"/>
              </a:rPr>
              <a:t>FDA adopted the naming convention to help with pharmacovigilance and safe use for all biologics and to help patients and</a:t>
            </a:r>
            <a:br>
              <a:rPr lang="en-US" sz="1600">
                <a:latin typeface="Helvetica" panose="020B0604020202020204" pitchFamily="34" charset="0"/>
                <a:cs typeface="Helvetica" panose="020B0604020202020204" pitchFamily="34" charset="0"/>
              </a:rPr>
            </a:br>
            <a:r>
              <a:rPr lang="en-US" sz="1600">
                <a:latin typeface="Helvetica"/>
                <a:cs typeface="Helvetica"/>
              </a:rPr>
              <a:t>providers know which biologic medicine is being prescribed and dispensed.</a:t>
            </a:r>
          </a:p>
          <a:p>
            <a:pPr>
              <a:lnSpc>
                <a:spcPct val="100000"/>
              </a:lnSpc>
              <a:spcBef>
                <a:spcPts val="600"/>
              </a:spcBef>
            </a:pPr>
            <a:r>
              <a:rPr lang="en-US" sz="1600">
                <a:latin typeface="Helvetica"/>
                <a:cs typeface="Helvetica"/>
              </a:rPr>
              <a:t>Health care professionals should include the 4-letter suffix when ordering, prescribing, dispensing, and in recordkeeping and pharmacovigilance practices, including reporting adverse events to </a:t>
            </a:r>
            <a:r>
              <a:rPr lang="en-US" sz="1600">
                <a:latin typeface="Helvetica"/>
                <a:cs typeface="Helvetica"/>
                <a:hlinkClick r:id="rId2">
                  <a:extLst>
                    <a:ext uri="{A12FA001-AC4F-418D-AE19-62706E023703}">
                      <ahyp:hlinkClr xmlns:ahyp="http://schemas.microsoft.com/office/drawing/2018/hyperlinkcolor" val="tx"/>
                    </a:ext>
                  </a:extLst>
                </a:hlinkClick>
              </a:rPr>
              <a:t>MedWatch</a:t>
            </a:r>
            <a:r>
              <a:rPr lang="en-US" sz="1600">
                <a:latin typeface="Helvetica"/>
                <a:cs typeface="Helvetica"/>
              </a:rPr>
              <a:t>, the FDA Safety Information and Adverse Event Reporting Program.</a:t>
            </a:r>
          </a:p>
          <a:p>
            <a:pPr>
              <a:lnSpc>
                <a:spcPct val="100000"/>
              </a:lnSpc>
              <a:spcBef>
                <a:spcPts val="600"/>
              </a:spcBef>
            </a:pPr>
            <a:r>
              <a:rPr lang="en-US" sz="1600">
                <a:latin typeface="Helvetica"/>
                <a:cs typeface="Helvetica"/>
              </a:rPr>
              <a:t>The biosimilar or interchangeable biosimilar will share the same core name as its reference product.</a:t>
            </a:r>
            <a:endParaRPr lang="en-US" sz="1600"/>
          </a:p>
        </p:txBody>
      </p:sp>
      <p:sp>
        <p:nvSpPr>
          <p:cNvPr id="5" name="TextBox 4">
            <a:extLst>
              <a:ext uri="{FF2B5EF4-FFF2-40B4-BE49-F238E27FC236}">
                <a16:creationId xmlns:a16="http://schemas.microsoft.com/office/drawing/2014/main" id="{81357EE8-021C-1A4A-911D-A475C4DBF8B2}"/>
              </a:ext>
            </a:extLst>
          </p:cNvPr>
          <p:cNvSpPr txBox="1"/>
          <p:nvPr/>
        </p:nvSpPr>
        <p:spPr>
          <a:xfrm>
            <a:off x="340184" y="6215876"/>
            <a:ext cx="11434354" cy="276999"/>
          </a:xfrm>
          <a:prstGeom prst="rect">
            <a:avLst/>
          </a:prstGeom>
          <a:noFill/>
        </p:spPr>
        <p:txBody>
          <a:bodyPr wrap="square" rtlCol="0">
            <a:spAutoFit/>
          </a:bodyPr>
          <a:lstStyle/>
          <a:p>
            <a:pPr marL="182880" indent="-182880">
              <a:lnSpc>
                <a:spcPct val="100000"/>
              </a:lnSpc>
              <a:spcBef>
                <a:spcPts val="600"/>
              </a:spcBef>
            </a:pPr>
            <a:r>
              <a:rPr lang="en-US" sz="1200" i="1"/>
              <a:t>*Note: Some reference products approved prior to implementation of the naming convention may not have a suffix.</a:t>
            </a:r>
          </a:p>
        </p:txBody>
      </p:sp>
      <p:pic>
        <p:nvPicPr>
          <p:cNvPr id="8" name="Picture 7" descr="Core name: replicamab. Unique 4-letter suffix: cznm.">
            <a:extLst>
              <a:ext uri="{FF2B5EF4-FFF2-40B4-BE49-F238E27FC236}">
                <a16:creationId xmlns:a16="http://schemas.microsoft.com/office/drawing/2014/main" id="{8A98F146-5242-4675-966F-3A86AF534D42}"/>
              </a:ext>
            </a:extLst>
          </p:cNvPr>
          <p:cNvPicPr>
            <a:picLocks noChangeAspect="1"/>
          </p:cNvPicPr>
          <p:nvPr/>
        </p:nvPicPr>
        <p:blipFill>
          <a:blip r:embed="rId3"/>
          <a:stretch>
            <a:fillRect/>
          </a:stretch>
        </p:blipFill>
        <p:spPr>
          <a:xfrm>
            <a:off x="3396682" y="4237181"/>
            <a:ext cx="5407621" cy="1908213"/>
          </a:xfrm>
          <a:prstGeom prst="rect">
            <a:avLst/>
          </a:prstGeom>
        </p:spPr>
      </p:pic>
    </p:spTree>
    <p:extLst>
      <p:ext uri="{BB962C8B-B14F-4D97-AF65-F5344CB8AC3E}">
        <p14:creationId xmlns:p14="http://schemas.microsoft.com/office/powerpoint/2010/main" val="311393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17AD20E-0285-1B43-9B06-3289F6C6D3EA}"/>
              </a:ext>
            </a:extLst>
          </p:cNvPr>
          <p:cNvSpPr>
            <a:spLocks noGrp="1"/>
          </p:cNvSpPr>
          <p:nvPr>
            <p:ph type="title"/>
          </p:nvPr>
        </p:nvSpPr>
        <p:spPr/>
        <p:txBody>
          <a:bodyPr>
            <a:normAutofit/>
          </a:bodyPr>
          <a:lstStyle/>
          <a:p>
            <a:r>
              <a:rPr lang="en-US" sz="3000" b="1">
                <a:latin typeface="Merriweather" pitchFamily="50" charset="0"/>
              </a:rPr>
              <a:t>Prescribing Biosimilar and </a:t>
            </a:r>
            <a:br>
              <a:rPr lang="en-US" sz="3000" b="1">
                <a:latin typeface="Merriweather" pitchFamily="50" charset="0"/>
              </a:rPr>
            </a:br>
            <a:r>
              <a:rPr lang="en-US" sz="3000" b="1">
                <a:latin typeface="Merriweather" pitchFamily="50" charset="0"/>
              </a:rPr>
              <a:t>Interchangeable Biosimilars</a:t>
            </a:r>
          </a:p>
        </p:txBody>
      </p:sp>
      <p:sp>
        <p:nvSpPr>
          <p:cNvPr id="7" name="Rectangle 6">
            <a:extLst>
              <a:ext uri="{FF2B5EF4-FFF2-40B4-BE49-F238E27FC236}">
                <a16:creationId xmlns:a16="http://schemas.microsoft.com/office/drawing/2014/main" id="{449DBF95-5E54-4F46-A114-9F6B358FA96E}"/>
              </a:ext>
            </a:extLst>
          </p:cNvPr>
          <p:cNvSpPr/>
          <p:nvPr/>
        </p:nvSpPr>
        <p:spPr>
          <a:xfrm>
            <a:off x="202265" y="1265927"/>
            <a:ext cx="11441488" cy="2062103"/>
          </a:xfrm>
          <a:prstGeom prst="rect">
            <a:avLst/>
          </a:prstGeom>
        </p:spPr>
        <p:txBody>
          <a:bodyPr wrap="square">
            <a:spAutoFit/>
          </a:bodyPr>
          <a:lstStyle/>
          <a:p>
            <a:pPr marL="285750" indent="-285750">
              <a:buFont typeface="Arial" panose="020B0604020202020204" pitchFamily="34" charset="0"/>
              <a:buChar char="•"/>
            </a:pPr>
            <a:r>
              <a:rPr lang="en-US" sz="1600">
                <a:latin typeface="Helvetica" panose="020B0604020202020204" pitchFamily="34" charset="0"/>
                <a:ea typeface="Calibri" panose="020F0502020204030204" pitchFamily="34" charset="0"/>
                <a:cs typeface="Helvetica" panose="020B0604020202020204" pitchFamily="34" charset="0"/>
              </a:rPr>
              <a:t>Health care professionals can prescribe biosimilars and interchangeable biosimilars by name, just as they would prescribe other medications. </a:t>
            </a:r>
          </a:p>
          <a:p>
            <a:pPr marL="285750" indent="-285750">
              <a:buFont typeface="Arial" panose="020B0604020202020204" pitchFamily="34" charset="0"/>
              <a:buChar char="•"/>
            </a:pPr>
            <a:r>
              <a:rPr lang="en-US" sz="1600">
                <a:latin typeface="Helvetica" panose="020B0604020202020204" pitchFamily="34" charset="0"/>
                <a:ea typeface="Calibri" panose="020F0502020204030204" pitchFamily="34" charset="0"/>
                <a:cs typeface="Helvetica" panose="020B0604020202020204" pitchFamily="34" charset="0"/>
              </a:rPr>
              <a:t>Interchangeable biosimilars may be substituted for the reference product without the intervention of the prescribing health care provider, subject to state laws. State laws that address substitution of biological products at the pharmacy vary; therefore, it is important for prescribers and pharmacists to understand the pharmacy practices in their state.</a:t>
            </a:r>
          </a:p>
          <a:p>
            <a:pPr marL="285750" indent="-285750">
              <a:buFont typeface="Arial" panose="020B0604020202020204" pitchFamily="34" charset="0"/>
              <a:buChar char="•"/>
            </a:pPr>
            <a:r>
              <a:rPr lang="en-US" sz="1600">
                <a:latin typeface="Helvetica" panose="020B0604020202020204" pitchFamily="34" charset="0"/>
                <a:ea typeface="Calibri" panose="020F0502020204030204" pitchFamily="34" charset="0"/>
                <a:cs typeface="Helvetica" panose="020B0604020202020204" pitchFamily="34" charset="0"/>
              </a:rPr>
              <a:t>Health care providers do not need to wait for a biosimilar to be approved as an interchangeable product to prescribe it. FDA does not approve a product as interchangeable unless a company specifically seeks an interchangeability determination. Biosimilars are as safe and effective as the reference product to which they were compared. </a:t>
            </a:r>
          </a:p>
        </p:txBody>
      </p:sp>
      <p:grpSp>
        <p:nvGrpSpPr>
          <p:cNvPr id="15" name="Group 14" descr="Pharmacy-Level Substitution of Interchangeable Biosimilars Process: Doctor prescribes the reference product. Script goes to the pharmacy. Pharmacist substitutes the interchangeable biosimilar for the reference product, subject to state law. Patient receives the interchangeable biosimilar.">
            <a:extLst>
              <a:ext uri="{FF2B5EF4-FFF2-40B4-BE49-F238E27FC236}">
                <a16:creationId xmlns:a16="http://schemas.microsoft.com/office/drawing/2014/main" id="{43788035-32A5-4F7B-9B04-D85403577607}"/>
              </a:ext>
            </a:extLst>
          </p:cNvPr>
          <p:cNvGrpSpPr/>
          <p:nvPr/>
        </p:nvGrpSpPr>
        <p:grpSpPr>
          <a:xfrm>
            <a:off x="1527701" y="3529971"/>
            <a:ext cx="8255217" cy="2850929"/>
            <a:chOff x="1928005" y="2664585"/>
            <a:chExt cx="7473447" cy="2580946"/>
          </a:xfrm>
        </p:grpSpPr>
        <p:grpSp>
          <p:nvGrpSpPr>
            <p:cNvPr id="13" name="Group 12">
              <a:extLst>
                <a:ext uri="{FF2B5EF4-FFF2-40B4-BE49-F238E27FC236}">
                  <a16:creationId xmlns:a16="http://schemas.microsoft.com/office/drawing/2014/main" id="{1189667C-60BC-4AD0-96F7-C62B83EE34A8}"/>
                </a:ext>
              </a:extLst>
            </p:cNvPr>
            <p:cNvGrpSpPr/>
            <p:nvPr/>
          </p:nvGrpSpPr>
          <p:grpSpPr>
            <a:xfrm>
              <a:off x="1928005" y="2802947"/>
              <a:ext cx="7473447" cy="2442584"/>
              <a:chOff x="1928005" y="2802947"/>
              <a:chExt cx="7473447" cy="2442584"/>
            </a:xfrm>
          </p:grpSpPr>
          <p:pic>
            <p:nvPicPr>
              <p:cNvPr id="3" name="Picture 2">
                <a:extLst>
                  <a:ext uri="{FF2B5EF4-FFF2-40B4-BE49-F238E27FC236}">
                    <a16:creationId xmlns:a16="http://schemas.microsoft.com/office/drawing/2014/main" id="{ABED0C6F-0463-4B90-9EC0-C6096FF45549}"/>
                  </a:ext>
                </a:extLst>
              </p:cNvPr>
              <p:cNvPicPr>
                <a:picLocks noChangeAspect="1"/>
              </p:cNvPicPr>
              <p:nvPr/>
            </p:nvPicPr>
            <p:blipFill>
              <a:blip r:embed="rId3"/>
              <a:stretch>
                <a:fillRect/>
              </a:stretch>
            </p:blipFill>
            <p:spPr>
              <a:xfrm>
                <a:off x="2063586" y="2802947"/>
                <a:ext cx="7337866" cy="2442584"/>
              </a:xfrm>
              <a:prstGeom prst="rect">
                <a:avLst/>
              </a:prstGeom>
            </p:spPr>
          </p:pic>
          <p:sp>
            <p:nvSpPr>
              <p:cNvPr id="12" name="Rectangle 11">
                <a:extLst>
                  <a:ext uri="{FF2B5EF4-FFF2-40B4-BE49-F238E27FC236}">
                    <a16:creationId xmlns:a16="http://schemas.microsoft.com/office/drawing/2014/main" id="{BE8E4E92-BA9B-47E5-9F03-3B9DCC264D4F}"/>
                  </a:ext>
                </a:extLst>
              </p:cNvPr>
              <p:cNvSpPr/>
              <p:nvPr/>
            </p:nvSpPr>
            <p:spPr>
              <a:xfrm>
                <a:off x="1928005" y="2866030"/>
                <a:ext cx="4081559" cy="140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06E37A57-3F92-4714-BAE0-B5AE4D5822E9}"/>
                </a:ext>
              </a:extLst>
            </p:cNvPr>
            <p:cNvSpPr txBox="1"/>
            <p:nvPr/>
          </p:nvSpPr>
          <p:spPr>
            <a:xfrm>
              <a:off x="2001129" y="2664585"/>
              <a:ext cx="4567451" cy="543328"/>
            </a:xfrm>
            <a:prstGeom prst="rect">
              <a:avLst/>
            </a:prstGeom>
            <a:noFill/>
          </p:spPr>
          <p:txBody>
            <a:bodyPr wrap="square" rtlCol="0">
              <a:spAutoFit/>
            </a:bodyPr>
            <a:lstStyle/>
            <a:p>
              <a:r>
                <a:rPr lang="en-US" sz="1500" b="1">
                  <a:solidFill>
                    <a:srgbClr val="004A90"/>
                  </a:solidFill>
                </a:rPr>
                <a:t>Pharmacy-Level Substitution of Interchangeable Biosimilars</a:t>
              </a:r>
            </a:p>
            <a:p>
              <a:endParaRPr lang="en-US"/>
            </a:p>
          </p:txBody>
        </p:sp>
      </p:grpSp>
    </p:spTree>
    <p:extLst>
      <p:ext uri="{BB962C8B-B14F-4D97-AF65-F5344CB8AC3E}">
        <p14:creationId xmlns:p14="http://schemas.microsoft.com/office/powerpoint/2010/main" val="4178067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A1D5-5AD1-4E45-86CF-F1B57A88B109}"/>
              </a:ext>
            </a:extLst>
          </p:cNvPr>
          <p:cNvSpPr>
            <a:spLocks noGrp="1"/>
          </p:cNvSpPr>
          <p:nvPr>
            <p:ph type="title"/>
          </p:nvPr>
        </p:nvSpPr>
        <p:spPr/>
        <p:txBody>
          <a:bodyPr>
            <a:normAutofit/>
          </a:bodyPr>
          <a:lstStyle/>
          <a:p>
            <a:r>
              <a:rPr lang="en-US" b="1">
                <a:latin typeface="Merriweather" pitchFamily="50" charset="0"/>
              </a:rPr>
              <a:t>The Purple Book</a:t>
            </a:r>
          </a:p>
        </p:txBody>
      </p:sp>
      <p:sp>
        <p:nvSpPr>
          <p:cNvPr id="3" name="Content Placeholder 2">
            <a:extLst>
              <a:ext uri="{FF2B5EF4-FFF2-40B4-BE49-F238E27FC236}">
                <a16:creationId xmlns:a16="http://schemas.microsoft.com/office/drawing/2014/main" id="{8EA1ACF9-50B4-46E1-8AB3-FFEC56CDEEED}"/>
              </a:ext>
            </a:extLst>
          </p:cNvPr>
          <p:cNvSpPr>
            <a:spLocks noGrp="1"/>
          </p:cNvSpPr>
          <p:nvPr>
            <p:ph idx="1"/>
          </p:nvPr>
        </p:nvSpPr>
        <p:spPr>
          <a:xfrm>
            <a:off x="170366" y="1299407"/>
            <a:ext cx="11623124" cy="1138484"/>
          </a:xfrm>
        </p:spPr>
        <p:txBody>
          <a:bodyPr>
            <a:noAutofit/>
          </a:bodyPr>
          <a:lstStyle/>
          <a:p>
            <a:pPr marL="0" indent="0" algn="just">
              <a:lnSpc>
                <a:spcPct val="100000"/>
              </a:lnSpc>
              <a:spcBef>
                <a:spcPts val="600"/>
              </a:spcBef>
              <a:buNone/>
            </a:pPr>
            <a:r>
              <a:rPr lang="en-US" sz="1700">
                <a:latin typeface="Helvetica" panose="020B0604020202020204" pitchFamily="34" charset="0"/>
                <a:cs typeface="Helvetica" panose="020B0604020202020204" pitchFamily="34" charset="0"/>
              </a:rPr>
              <a:t>The </a:t>
            </a:r>
            <a:r>
              <a:rPr lang="en-US" sz="1700">
                <a:latin typeface="Helvetica" panose="020B0604020202020204" pitchFamily="34" charset="0"/>
                <a:cs typeface="Helvetica" panose="020B0604020202020204" pitchFamily="34" charset="0"/>
                <a:hlinkClick r:id="rId3"/>
              </a:rPr>
              <a:t>Purple Book: Database of Licensed Biological Products</a:t>
            </a:r>
            <a:r>
              <a:rPr lang="en-US" sz="1700">
                <a:latin typeface="Helvetica" panose="020B0604020202020204" pitchFamily="34" charset="0"/>
                <a:cs typeface="Helvetica" panose="020B0604020202020204" pitchFamily="34" charset="0"/>
              </a:rPr>
              <a:t> is a user-friendly online database with information on all FDA-approved biologics. It provides patients, payors, clinicians, and others with an accessible, easy-to-use online search engine with information about FDA-approved biologics, including whether a specific biologic is a reference product, biosimilar, or interchangeable biosimilar. </a:t>
            </a:r>
          </a:p>
        </p:txBody>
      </p:sp>
      <p:sp>
        <p:nvSpPr>
          <p:cNvPr id="7" name="Rectangle 6">
            <a:extLst>
              <a:ext uri="{FF2B5EF4-FFF2-40B4-BE49-F238E27FC236}">
                <a16:creationId xmlns:a16="http://schemas.microsoft.com/office/drawing/2014/main" id="{D37CE078-B5A5-4F6E-9B4B-446997D55ED6}"/>
              </a:ext>
            </a:extLst>
          </p:cNvPr>
          <p:cNvSpPr/>
          <p:nvPr/>
        </p:nvSpPr>
        <p:spPr>
          <a:xfrm>
            <a:off x="5823905" y="2857866"/>
            <a:ext cx="5969585" cy="3400931"/>
          </a:xfrm>
          <a:prstGeom prst="rect">
            <a:avLst/>
          </a:prstGeom>
        </p:spPr>
        <p:txBody>
          <a:bodyPr wrap="square">
            <a:spAutoFit/>
          </a:bodyPr>
          <a:lstStyle/>
          <a:p>
            <a:pPr algn="just">
              <a:spcBef>
                <a:spcPts val="600"/>
              </a:spcBef>
            </a:pPr>
            <a:r>
              <a:rPr lang="en-US" b="1">
                <a:latin typeface="Helvetica" panose="020B0604020202020204" pitchFamily="34" charset="0"/>
                <a:cs typeface="Helvetica" panose="020B0604020202020204" pitchFamily="34" charset="0"/>
              </a:rPr>
              <a:t>Features of the Purple Book</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Simple and advanced search options</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Auto-suggest search function</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Additional search filters</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Data download options</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Links to product labels (</a:t>
            </a:r>
            <a:r>
              <a:rPr lang="en-US" sz="1700">
                <a:latin typeface="Helvetica" panose="020B0604020202020204" pitchFamily="34" charset="0"/>
                <a:cs typeface="Helvetica" panose="020B0604020202020204" pitchFamily="34" charset="0"/>
                <a:hlinkClick r:id="rId4"/>
              </a:rPr>
              <a:t>Drugs@FDA</a:t>
            </a:r>
            <a:r>
              <a:rPr lang="en-US" sz="1700">
                <a:latin typeface="Helvetica" panose="020B0604020202020204" pitchFamily="34" charset="0"/>
                <a:cs typeface="Helvetica" panose="020B0604020202020204" pitchFamily="34" charset="0"/>
              </a:rPr>
              <a:t>)</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Ability to show/hide sortable columns of information</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Ability to print or export search results</a:t>
            </a:r>
          </a:p>
          <a:p>
            <a:pPr marL="182880" lvl="1" indent="-182880" algn="just">
              <a:spcBef>
                <a:spcPts val="600"/>
              </a:spcBef>
              <a:buFont typeface="Arial" panose="020B0604020202020204" pitchFamily="34" charset="0"/>
              <a:buChar char="•"/>
              <a:tabLst>
                <a:tab pos="457200" algn="l"/>
                <a:tab pos="5257800" algn="l"/>
              </a:tabLst>
            </a:pPr>
            <a:r>
              <a:rPr lang="en-US" sz="1700">
                <a:latin typeface="Helvetica" panose="020B0604020202020204" pitchFamily="34" charset="0"/>
                <a:cs typeface="Helvetica" panose="020B0604020202020204" pitchFamily="34" charset="0"/>
              </a:rPr>
              <a:t>Searchable glossary of terms</a:t>
            </a:r>
          </a:p>
          <a:p>
            <a:pPr marL="0" lvl="1" algn="just">
              <a:spcBef>
                <a:spcPts val="600"/>
              </a:spcBef>
              <a:tabLst>
                <a:tab pos="457200" algn="l"/>
                <a:tab pos="5257800" algn="l"/>
              </a:tabLst>
            </a:pPr>
            <a:endParaRPr lang="en-US" sz="1600"/>
          </a:p>
        </p:txBody>
      </p:sp>
      <p:pic>
        <p:nvPicPr>
          <p:cNvPr id="5" name="Picture 4">
            <a:extLst>
              <a:ext uri="{FF2B5EF4-FFF2-40B4-BE49-F238E27FC236}">
                <a16:creationId xmlns:a16="http://schemas.microsoft.com/office/drawing/2014/main" id="{4AEFD7C8-33B0-4B80-BE02-B167D6CB6361}"/>
              </a:ext>
              <a:ext uri="{C183D7F6-B498-43B3-948B-1728B52AA6E4}">
                <adec:decorative xmlns:adec="http://schemas.microsoft.com/office/drawing/2017/decorative" val="1"/>
              </a:ext>
            </a:extLst>
          </p:cNvPr>
          <p:cNvPicPr>
            <a:picLocks noChangeAspect="1"/>
          </p:cNvPicPr>
          <p:nvPr/>
        </p:nvPicPr>
        <p:blipFill rotWithShape="1">
          <a:blip r:embed="rId5"/>
          <a:srcRect b="11883"/>
          <a:stretch/>
        </p:blipFill>
        <p:spPr>
          <a:xfrm>
            <a:off x="936959" y="2796434"/>
            <a:ext cx="4676037" cy="3105055"/>
          </a:xfrm>
          <a:prstGeom prst="rect">
            <a:avLst/>
          </a:prstGeom>
        </p:spPr>
      </p:pic>
      <p:sp>
        <p:nvSpPr>
          <p:cNvPr id="4" name="TextBox 3">
            <a:extLst>
              <a:ext uri="{FF2B5EF4-FFF2-40B4-BE49-F238E27FC236}">
                <a16:creationId xmlns:a16="http://schemas.microsoft.com/office/drawing/2014/main" id="{9ED1AE17-8AAF-F7B6-C2B1-68BD32CF7626}"/>
              </a:ext>
            </a:extLst>
          </p:cNvPr>
          <p:cNvSpPr txBox="1"/>
          <p:nvPr/>
        </p:nvSpPr>
        <p:spPr>
          <a:xfrm>
            <a:off x="1852502" y="5935631"/>
            <a:ext cx="2844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Helvetica"/>
                <a:ea typeface="+mn-lt"/>
                <a:cs typeface="+mn-lt"/>
                <a:hlinkClick r:id="rId3"/>
              </a:rPr>
              <a:t>purplebooksearch.fda.gov</a:t>
            </a:r>
            <a:endParaRPr lang="en-US">
              <a:latin typeface="Helvetica"/>
            </a:endParaRPr>
          </a:p>
        </p:txBody>
      </p:sp>
    </p:spTree>
    <p:extLst>
      <p:ext uri="{BB962C8B-B14F-4D97-AF65-F5344CB8AC3E}">
        <p14:creationId xmlns:p14="http://schemas.microsoft.com/office/powerpoint/2010/main" val="351614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AF6C8-C0DF-477D-9394-C7AF37F562EA}"/>
              </a:ext>
            </a:extLst>
          </p:cNvPr>
          <p:cNvSpPr>
            <a:spLocks noGrp="1"/>
          </p:cNvSpPr>
          <p:nvPr>
            <p:ph type="title" idx="4294967295"/>
          </p:nvPr>
        </p:nvSpPr>
        <p:spPr>
          <a:xfrm>
            <a:off x="0" y="2095071"/>
            <a:ext cx="12192000" cy="1797307"/>
          </a:xfrm>
        </p:spPr>
        <p:txBody>
          <a:bodyPr>
            <a:noAutofit/>
          </a:bodyPr>
          <a:lstStyle/>
          <a:p>
            <a:pPr algn="ctr"/>
            <a:r>
              <a:rPr lang="en-US" sz="5800" b="1">
                <a:solidFill>
                  <a:srgbClr val="007DBC"/>
                </a:solidFill>
                <a:latin typeface="Merriweather" pitchFamily="50" charset="0"/>
              </a:rPr>
              <a:t>Adoption of Biosimilars</a:t>
            </a:r>
          </a:p>
        </p:txBody>
      </p:sp>
    </p:spTree>
    <p:extLst>
      <p:ext uri="{BB962C8B-B14F-4D97-AF65-F5344CB8AC3E}">
        <p14:creationId xmlns:p14="http://schemas.microsoft.com/office/powerpoint/2010/main" val="31640366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67A4A-39FA-4D4E-A07F-24D206B958C1}"/>
              </a:ext>
            </a:extLst>
          </p:cNvPr>
          <p:cNvSpPr>
            <a:spLocks noGrp="1"/>
          </p:cNvSpPr>
          <p:nvPr>
            <p:ph type="title"/>
          </p:nvPr>
        </p:nvSpPr>
        <p:spPr/>
        <p:txBody>
          <a:bodyPr>
            <a:normAutofit/>
          </a:bodyPr>
          <a:lstStyle/>
          <a:p>
            <a:r>
              <a:rPr lang="en-US" sz="3000" b="1">
                <a:latin typeface="Merriweather" pitchFamily="50" charset="0"/>
              </a:rPr>
              <a:t>Adoption of Biosimilar and </a:t>
            </a:r>
            <a:br>
              <a:rPr lang="en-US" sz="3000" b="1">
                <a:latin typeface="Merriweather" pitchFamily="50" charset="0"/>
              </a:rPr>
            </a:br>
            <a:r>
              <a:rPr lang="en-US" sz="3000" b="1">
                <a:latin typeface="Merriweather" pitchFamily="50" charset="0"/>
              </a:rPr>
              <a:t>Interchangeable Biosimilar</a:t>
            </a:r>
          </a:p>
        </p:txBody>
      </p:sp>
      <p:sp>
        <p:nvSpPr>
          <p:cNvPr id="53" name="TextBox 52">
            <a:extLst>
              <a:ext uri="{FF2B5EF4-FFF2-40B4-BE49-F238E27FC236}">
                <a16:creationId xmlns:a16="http://schemas.microsoft.com/office/drawing/2014/main" id="{317A0E36-5453-4458-9E73-15BA86C13EBC}"/>
              </a:ext>
            </a:extLst>
          </p:cNvPr>
          <p:cNvSpPr txBox="1"/>
          <p:nvPr/>
        </p:nvSpPr>
        <p:spPr>
          <a:xfrm>
            <a:off x="170366" y="1542261"/>
            <a:ext cx="11823712" cy="877163"/>
          </a:xfrm>
          <a:prstGeom prst="rect">
            <a:avLst/>
          </a:prstGeom>
          <a:noFill/>
        </p:spPr>
        <p:txBody>
          <a:bodyPr wrap="square" rtlCol="0">
            <a:spAutoFit/>
          </a:bodyPr>
          <a:lstStyle/>
          <a:p>
            <a:r>
              <a:rPr lang="en-US" sz="1700">
                <a:latin typeface="Helvetica" panose="020B0604020202020204" pitchFamily="34" charset="0"/>
                <a:cs typeface="Helvetica" panose="020B0604020202020204" pitchFamily="34" charset="0"/>
              </a:rPr>
              <a:t>Adoption of biosimilars and interchangeable biosimilars and increased access to important therapies in the United States require not just the approval of these medicines by FDA and adoption by health care institutions (e.g., formulary inclusion, payor coverage), they also require awareness and acceptance by patients and health care providers. </a:t>
            </a:r>
          </a:p>
        </p:txBody>
      </p:sp>
      <p:pic>
        <p:nvPicPr>
          <p:cNvPr id="1026" name="Picture 2" descr="Availability: Development by manufacturers + Approval by FDA + Sold in health care market. Adoption: Acceptance into formulary + coverage by payers. Awareness: Patient seek information + Providers seek information and address patient questions. Access: Access to important biologic therapies at lower costs for more patients.&#10;">
            <a:extLst>
              <a:ext uri="{FF2B5EF4-FFF2-40B4-BE49-F238E27FC236}">
                <a16:creationId xmlns:a16="http://schemas.microsoft.com/office/drawing/2014/main" id="{66E9EEDC-0622-4D13-895E-5F60C328D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578468" y="3048167"/>
            <a:ext cx="11134521"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595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4034E-1506-F643-AE9B-B61427AC8439}"/>
              </a:ext>
            </a:extLst>
          </p:cNvPr>
          <p:cNvSpPr>
            <a:spLocks noGrp="1"/>
          </p:cNvSpPr>
          <p:nvPr>
            <p:ph type="title"/>
          </p:nvPr>
        </p:nvSpPr>
        <p:spPr/>
        <p:txBody>
          <a:bodyPr>
            <a:normAutofit/>
          </a:bodyPr>
          <a:lstStyle/>
          <a:p>
            <a:r>
              <a:rPr lang="en-US" b="1">
                <a:latin typeface="Merriweather" pitchFamily="50" charset="0"/>
              </a:rPr>
              <a:t>Adoption of Biosimilars</a:t>
            </a:r>
          </a:p>
        </p:txBody>
      </p:sp>
      <p:sp>
        <p:nvSpPr>
          <p:cNvPr id="3" name="Content Placeholder 2">
            <a:extLst>
              <a:ext uri="{FF2B5EF4-FFF2-40B4-BE49-F238E27FC236}">
                <a16:creationId xmlns:a16="http://schemas.microsoft.com/office/drawing/2014/main" id="{B06B3682-EB9F-4AD0-AEC5-5D15F9E55F06}"/>
              </a:ext>
            </a:extLst>
          </p:cNvPr>
          <p:cNvSpPr>
            <a:spLocks noGrp="1"/>
          </p:cNvSpPr>
          <p:nvPr>
            <p:ph idx="1"/>
          </p:nvPr>
        </p:nvSpPr>
        <p:spPr>
          <a:xfrm>
            <a:off x="170366" y="1825625"/>
            <a:ext cx="6336760" cy="4351338"/>
          </a:xfrm>
        </p:spPr>
        <p:txBody>
          <a:bodyPr>
            <a:noAutofit/>
          </a:bodyPr>
          <a:lstStyle/>
          <a:p>
            <a:pPr>
              <a:lnSpc>
                <a:spcPct val="100000"/>
              </a:lnSpc>
              <a:spcBef>
                <a:spcPts val="600"/>
              </a:spcBef>
            </a:pPr>
            <a:r>
              <a:rPr lang="en-US" sz="2000">
                <a:latin typeface="Helvetica" panose="020B0604020202020204" pitchFamily="34" charset="0"/>
                <a:cs typeface="Helvetica" panose="020B0604020202020204" pitchFamily="34" charset="0"/>
              </a:rPr>
              <a:t>Patients seek information primarily from their health care providers (e.g., doctors, nurses, physician assistants, pharmacists) as trusted sources on the safety and effectiveness of potential treatment options.</a:t>
            </a:r>
          </a:p>
          <a:p>
            <a:pPr>
              <a:lnSpc>
                <a:spcPct val="100000"/>
              </a:lnSpc>
              <a:spcBef>
                <a:spcPts val="600"/>
              </a:spcBef>
            </a:pPr>
            <a:r>
              <a:rPr lang="en-US" sz="2000">
                <a:latin typeface="Helvetica" panose="020B0604020202020204" pitchFamily="34" charset="0"/>
                <a:cs typeface="Helvetica" panose="020B0604020202020204" pitchFamily="34" charset="0"/>
              </a:rPr>
              <a:t>Understanding patients’ needs for information related to biosimilars can support health care providers as they have conversations about biosimilars in the shared decision-making process. </a:t>
            </a:r>
          </a:p>
          <a:p>
            <a:pPr>
              <a:lnSpc>
                <a:spcPct val="100000"/>
              </a:lnSpc>
              <a:spcBef>
                <a:spcPts val="600"/>
              </a:spcBef>
            </a:pPr>
            <a:r>
              <a:rPr lang="en-US" sz="2000">
                <a:latin typeface="Helvetica" panose="020B0604020202020204" pitchFamily="34" charset="0"/>
                <a:cs typeface="Helvetica" panose="020B0604020202020204" pitchFamily="34" charset="0"/>
              </a:rPr>
              <a:t>As the number of available biosimilar and interchangeable products grow, providers will increasingly encounter patients taking a biosimilar product in primary care and community health settings (e.g., patients taking insulin)</a:t>
            </a:r>
          </a:p>
        </p:txBody>
      </p:sp>
      <p:pic>
        <p:nvPicPr>
          <p:cNvPr id="68" name="Picture 67" descr="Circular layered graphic with patient at the center. Surrounding the patient is cost, efficacy, options, and safety. In the outer layer is Payors, Doctors, Nurses, Pharmacists, and Physician Assistants.">
            <a:extLst>
              <a:ext uri="{FF2B5EF4-FFF2-40B4-BE49-F238E27FC236}">
                <a16:creationId xmlns:a16="http://schemas.microsoft.com/office/drawing/2014/main" id="{4B865FED-86A3-42FB-8A1D-6BDD47D1CDED}"/>
              </a:ext>
            </a:extLst>
          </p:cNvPr>
          <p:cNvPicPr>
            <a:picLocks noChangeAspect="1"/>
          </p:cNvPicPr>
          <p:nvPr/>
        </p:nvPicPr>
        <p:blipFill>
          <a:blip r:embed="rId3"/>
          <a:stretch>
            <a:fillRect/>
          </a:stretch>
        </p:blipFill>
        <p:spPr>
          <a:xfrm>
            <a:off x="6377332" y="1217224"/>
            <a:ext cx="5712447" cy="5261304"/>
          </a:xfrm>
          <a:prstGeom prst="rect">
            <a:avLst/>
          </a:prstGeom>
        </p:spPr>
      </p:pic>
    </p:spTree>
    <p:extLst>
      <p:ext uri="{BB962C8B-B14F-4D97-AF65-F5344CB8AC3E}">
        <p14:creationId xmlns:p14="http://schemas.microsoft.com/office/powerpoint/2010/main" val="54132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A714E-3A0B-9240-9FF8-EA1D0631C7E5}"/>
              </a:ext>
            </a:extLst>
          </p:cNvPr>
          <p:cNvSpPr>
            <a:spLocks noGrp="1"/>
          </p:cNvSpPr>
          <p:nvPr>
            <p:ph type="title"/>
          </p:nvPr>
        </p:nvSpPr>
        <p:spPr/>
        <p:txBody>
          <a:bodyPr>
            <a:normAutofit/>
          </a:bodyPr>
          <a:lstStyle/>
          <a:p>
            <a:r>
              <a:rPr lang="en-US" sz="3000" b="1">
                <a:latin typeface="Merriweather" pitchFamily="50" charset="0"/>
              </a:rPr>
              <a:t>Formulary Coverage and </a:t>
            </a:r>
            <a:br>
              <a:rPr lang="en-US" sz="3000" b="1">
                <a:latin typeface="Merriweather" pitchFamily="50" charset="0"/>
              </a:rPr>
            </a:br>
            <a:r>
              <a:rPr lang="en-US" sz="3000" b="1">
                <a:latin typeface="Merriweather" pitchFamily="50" charset="0"/>
              </a:rPr>
              <a:t>Reimbursement for Biosimilars</a:t>
            </a:r>
          </a:p>
        </p:txBody>
      </p:sp>
      <p:sp>
        <p:nvSpPr>
          <p:cNvPr id="3" name="Content Placeholder 2">
            <a:extLst>
              <a:ext uri="{FF2B5EF4-FFF2-40B4-BE49-F238E27FC236}">
                <a16:creationId xmlns:a16="http://schemas.microsoft.com/office/drawing/2014/main" id="{9E88A850-897B-4D4D-9492-C4EF65C252AB}"/>
              </a:ext>
            </a:extLst>
          </p:cNvPr>
          <p:cNvSpPr>
            <a:spLocks noGrp="1"/>
          </p:cNvSpPr>
          <p:nvPr>
            <p:ph idx="1"/>
          </p:nvPr>
        </p:nvSpPr>
        <p:spPr>
          <a:xfrm>
            <a:off x="170365" y="1419059"/>
            <a:ext cx="11727468" cy="4916427"/>
          </a:xfrm>
        </p:spPr>
        <p:txBody>
          <a:bodyPr>
            <a:normAutofit/>
          </a:bodyPr>
          <a:lstStyle/>
          <a:p>
            <a:pPr marL="0" indent="0">
              <a:lnSpc>
                <a:spcPct val="100000"/>
              </a:lnSpc>
              <a:spcBef>
                <a:spcPts val="600"/>
              </a:spcBef>
              <a:buNone/>
            </a:pPr>
            <a:r>
              <a:rPr lang="en-US" sz="1700">
                <a:latin typeface="Helvetica" panose="020B0604020202020204" pitchFamily="34" charset="0"/>
                <a:cs typeface="Helvetica" panose="020B0604020202020204" pitchFamily="34" charset="0"/>
              </a:rPr>
              <a:t>While the FDA does not have a direct role in drug pricing, FDA supports a competitive marketplace for biologics, including biosimilars and interchangeable biosimilars, to improve patient access to medicines and facilitate the reduction of health care costs. FDA recognizes that coverage and reimbursement significantly impact the adoption of biosimilar and interchangeable products and depend on many factors, such as insurance plans, formulary coverage, and an adequate understanding of </a:t>
            </a:r>
            <a:r>
              <a:rPr lang="en-US" sz="1700" err="1">
                <a:latin typeface="Helvetica" panose="020B0604020202020204" pitchFamily="34" charset="0"/>
                <a:cs typeface="Helvetica" panose="020B0604020202020204" pitchFamily="34" charset="0"/>
              </a:rPr>
              <a:t>biosimilarity</a:t>
            </a:r>
            <a:r>
              <a:rPr lang="en-US" sz="1700">
                <a:latin typeface="Helvetica" panose="020B0604020202020204" pitchFamily="34" charset="0"/>
                <a:cs typeface="Helvetica" panose="020B0604020202020204" pitchFamily="34" charset="0"/>
              </a:rPr>
              <a:t> and the FDA’s approval standards. Understanding the impact on workflow and patient acceptance, as well as cost and reimbursement issues, is also a factor. As more biosimilars and interchangeable biosimilars enter the market, understanding of coding and payment rates is becoming increasingly important. </a:t>
            </a:r>
          </a:p>
          <a:p>
            <a:pPr marL="0" indent="0">
              <a:spcBef>
                <a:spcPts val="600"/>
              </a:spcBef>
              <a:buNone/>
            </a:pPr>
            <a:endParaRPr lang="en-US" sz="800" b="1">
              <a:solidFill>
                <a:srgbClr val="004A90"/>
              </a:solidFill>
              <a:latin typeface="Helvetica" panose="020B0604020202020204" pitchFamily="34" charset="0"/>
              <a:cs typeface="Helvetica" panose="020B0604020202020204" pitchFamily="34" charset="0"/>
            </a:endParaRPr>
          </a:p>
          <a:p>
            <a:pPr marL="0" indent="0">
              <a:spcBef>
                <a:spcPts val="600"/>
              </a:spcBef>
              <a:buNone/>
            </a:pPr>
            <a:r>
              <a:rPr lang="en-US" sz="1700" b="1">
                <a:solidFill>
                  <a:srgbClr val="004A90"/>
                </a:solidFill>
                <a:latin typeface="Helvetica" panose="020B0604020202020204" pitchFamily="34" charset="0"/>
                <a:cs typeface="Helvetica" panose="020B0604020202020204" pitchFamily="34" charset="0"/>
              </a:rPr>
              <a:t>Resources on Coverage of Biosimilars and Interchangeable Biosimilars: </a:t>
            </a:r>
          </a:p>
          <a:p>
            <a:pPr marL="285750" indent="-285750"/>
            <a:r>
              <a:rPr lang="en-US" sz="1700">
                <a:latin typeface="Helvetica" panose="020B0604020202020204" pitchFamily="34" charset="0"/>
                <a:cs typeface="Helvetica" panose="020B0604020202020204" pitchFamily="34" charset="0"/>
              </a:rPr>
              <a:t>Center for Medicare &amp; Medicaid Services (CMS): </a:t>
            </a:r>
            <a:r>
              <a:rPr lang="en-US" sz="1700">
                <a:latin typeface="Helvetica" panose="020B0604020202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Part B Biosimilar Biological Product Payment and Required Modifiers</a:t>
            </a:r>
            <a:endParaRPr lang="en-US" sz="1700">
              <a:latin typeface="Helvetica" panose="020B0604020202020204" pitchFamily="34" charset="0"/>
              <a:cs typeface="Helvetica" panose="020B0604020202020204" pitchFamily="34" charset="0"/>
            </a:endParaRPr>
          </a:p>
          <a:p>
            <a:pPr marL="285750" indent="-285750"/>
            <a:r>
              <a:rPr lang="en-US" sz="1700">
                <a:latin typeface="Helvetica" panose="020B0604020202020204" pitchFamily="34" charset="0"/>
                <a:cs typeface="Helvetica" panose="020B0604020202020204" pitchFamily="34" charset="0"/>
              </a:rPr>
              <a:t>US Commercial Health Plans: Plans vary on how particular biosimilars are covered. </a:t>
            </a:r>
            <a:r>
              <a:rPr lang="en-US" sz="1700">
                <a:solidFill>
                  <a:srgbClr val="313132"/>
                </a:solidFill>
                <a:latin typeface="Helvetica" panose="020B0604020202020204" pitchFamily="34" charset="0"/>
                <a:cs typeface="Helvetica" panose="020B0604020202020204" pitchFamily="34" charset="0"/>
              </a:rPr>
              <a:t>According to an analysis of publicly available data on coverage decisions, U.S. commercial health plans only covered biosimilars as “preferred” products in </a:t>
            </a:r>
            <a:r>
              <a:rPr lang="en-US" sz="1700">
                <a:latin typeface="Helvetica" panose="020B0604020202020204" pitchFamily="34" charset="0"/>
                <a:cs typeface="Helvetica" panose="020B0604020202020204" pitchFamily="34" charset="0"/>
              </a:rPr>
              <a:t>14% of coverage decisions in 2019 (</a:t>
            </a:r>
            <a:r>
              <a:rPr lang="en-US" sz="1700">
                <a:latin typeface="Helvetica" panose="020B0604020202020204" pitchFamily="34" charset="0"/>
                <a:cs typeface="Helvetica" panose="020B0604020202020204" pitchFamily="34" charset="0"/>
                <a:hlinkClick r:id="rId4">
                  <a:extLst>
                    <a:ext uri="{A12FA001-AC4F-418D-AE19-62706E023703}">
                      <ahyp:hlinkClr xmlns:ahyp="http://schemas.microsoft.com/office/drawing/2018/hyperlinkcolor" val="tx"/>
                    </a:ext>
                  </a:extLst>
                </a:hlinkClick>
              </a:rPr>
              <a:t>Chambers JD et al., 2020, JAMA</a:t>
            </a:r>
            <a:r>
              <a:rPr lang="en-US" sz="1700">
                <a:latin typeface="Helvetica" panose="020B0604020202020204" pitchFamily="34" charset="0"/>
                <a:cs typeface="Helvetica" panose="020B0604020202020204" pitchFamily="34" charset="0"/>
              </a:rPr>
              <a:t>)</a:t>
            </a:r>
          </a:p>
          <a:p>
            <a:pPr marL="285750" indent="-285750"/>
            <a:r>
              <a:rPr lang="en-US" sz="1700">
                <a:latin typeface="Helvetica" panose="020B0604020202020204" pitchFamily="34" charset="0"/>
                <a:cs typeface="Helvetica" panose="020B0604020202020204" pitchFamily="34" charset="0"/>
              </a:rPr>
              <a:t>Payors: Biosimilars: Considerations for Payers (</a:t>
            </a:r>
            <a:r>
              <a:rPr lang="en-US" sz="1700">
                <a:latin typeface="Helvetica" panose="020B0604020202020204" pitchFamily="34" charset="0"/>
                <a:cs typeface="Helvetica" panose="020B0604020202020204" pitchFamily="34" charset="0"/>
                <a:hlinkClick r:id="rId5">
                  <a:extLst>
                    <a:ext uri="{A12FA001-AC4F-418D-AE19-62706E023703}">
                      <ahyp:hlinkClr xmlns:ahyp="http://schemas.microsoft.com/office/drawing/2018/hyperlinkcolor" val="tx"/>
                    </a:ext>
                  </a:extLst>
                </a:hlinkClick>
              </a:rPr>
              <a:t>Smeeding J et al., 2019, P&amp;T</a:t>
            </a:r>
            <a:r>
              <a:rPr lang="en-US" sz="1700">
                <a:latin typeface="Helvetica" panose="020B0604020202020204" pitchFamily="34" charset="0"/>
                <a:cs typeface="Helvetica" panose="020B0604020202020204" pitchFamily="34" charset="0"/>
              </a:rPr>
              <a:t>)</a:t>
            </a:r>
          </a:p>
          <a:p>
            <a:pPr marL="285750" indent="-285750"/>
            <a:r>
              <a:rPr lang="en-US" sz="1700">
                <a:latin typeface="Helvetica" panose="020B0604020202020204" pitchFamily="34" charset="0"/>
                <a:cs typeface="Helvetica" panose="020B0604020202020204" pitchFamily="34" charset="0"/>
              </a:rPr>
              <a:t>States: </a:t>
            </a:r>
            <a:r>
              <a:rPr lang="en-US" sz="1700">
                <a:latin typeface="Helvetica" panose="020B0604020202020204" pitchFamily="34" charset="0"/>
                <a:cs typeface="Helvetica" panose="020B0604020202020204" pitchFamily="34" charset="0"/>
                <a:hlinkClick r:id="rId6">
                  <a:extLst>
                    <a:ext uri="{A12FA001-AC4F-418D-AE19-62706E023703}">
                      <ahyp:hlinkClr xmlns:ahyp="http://schemas.microsoft.com/office/drawing/2018/hyperlinkcolor" val="tx"/>
                    </a:ext>
                  </a:extLst>
                </a:hlinkClick>
              </a:rPr>
              <a:t>State laws and legislation related to biologic medications and substitution of biosimilars</a:t>
            </a:r>
            <a:r>
              <a:rPr lang="en-US" sz="1700">
                <a:latin typeface="Helvetica" panose="020B0604020202020204" pitchFamily="34" charset="0"/>
                <a:cs typeface="Helvetica" panose="020B0604020202020204" pitchFamily="34" charset="0"/>
              </a:rPr>
              <a:t> (National Conference of State Legislatures [NCSL])</a:t>
            </a:r>
            <a:endParaRPr lang="en-US" sz="200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992797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518EA-D944-4F06-BDE1-5BF506BAE5F2}"/>
              </a:ext>
            </a:extLst>
          </p:cNvPr>
          <p:cNvSpPr>
            <a:spLocks noGrp="1"/>
          </p:cNvSpPr>
          <p:nvPr>
            <p:ph type="title" idx="4294967295"/>
          </p:nvPr>
        </p:nvSpPr>
        <p:spPr>
          <a:xfrm>
            <a:off x="838200" y="2479228"/>
            <a:ext cx="10515600" cy="1325563"/>
          </a:xfrm>
        </p:spPr>
        <p:txBody>
          <a:bodyPr>
            <a:normAutofit/>
          </a:bodyPr>
          <a:lstStyle/>
          <a:p>
            <a:pPr algn="ctr"/>
            <a:r>
              <a:rPr lang="en-US" sz="5800" b="1">
                <a:solidFill>
                  <a:srgbClr val="007DBC"/>
                </a:solidFill>
                <a:latin typeface="Merriweather" pitchFamily="50" charset="0"/>
              </a:rPr>
              <a:t>Resources</a:t>
            </a:r>
          </a:p>
        </p:txBody>
      </p:sp>
    </p:spTree>
    <p:extLst>
      <p:ext uri="{BB962C8B-B14F-4D97-AF65-F5344CB8AC3E}">
        <p14:creationId xmlns:p14="http://schemas.microsoft.com/office/powerpoint/2010/main" val="3602024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76F42-B5E1-4A47-B98B-35E2131451FA}"/>
              </a:ext>
            </a:extLst>
          </p:cNvPr>
          <p:cNvSpPr>
            <a:spLocks noGrp="1"/>
          </p:cNvSpPr>
          <p:nvPr>
            <p:ph type="title" idx="4294967295"/>
          </p:nvPr>
        </p:nvSpPr>
        <p:spPr>
          <a:xfrm>
            <a:off x="0" y="2048433"/>
            <a:ext cx="12192000" cy="2761134"/>
          </a:xfrm>
        </p:spPr>
        <p:txBody>
          <a:bodyPr>
            <a:normAutofit/>
          </a:bodyPr>
          <a:lstStyle/>
          <a:p>
            <a:pPr algn="ctr"/>
            <a:r>
              <a:rPr lang="en-US" sz="5800" b="1">
                <a:solidFill>
                  <a:srgbClr val="007DBC"/>
                </a:solidFill>
                <a:latin typeface="Merriweather" pitchFamily="50" charset="0"/>
              </a:rPr>
              <a:t>What Is</a:t>
            </a:r>
            <a:r>
              <a:rPr lang="en-US" sz="5800" b="1" baseline="0">
                <a:solidFill>
                  <a:srgbClr val="007DBC"/>
                </a:solidFill>
                <a:latin typeface="Merriweather" pitchFamily="50" charset="0"/>
              </a:rPr>
              <a:t> a Biological Product?</a:t>
            </a:r>
            <a:endParaRPr lang="en-US" sz="5800" b="1">
              <a:solidFill>
                <a:srgbClr val="007DBC"/>
              </a:solidFill>
              <a:latin typeface="Merriweather" pitchFamily="50" charset="0"/>
            </a:endParaRPr>
          </a:p>
        </p:txBody>
      </p:sp>
    </p:spTree>
    <p:extLst>
      <p:ext uri="{BB962C8B-B14F-4D97-AF65-F5344CB8AC3E}">
        <p14:creationId xmlns:p14="http://schemas.microsoft.com/office/powerpoint/2010/main" val="424140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6FC14-1E4D-4312-A209-410901BB40E5}"/>
              </a:ext>
            </a:extLst>
          </p:cNvPr>
          <p:cNvSpPr>
            <a:spLocks noGrp="1"/>
          </p:cNvSpPr>
          <p:nvPr>
            <p:ph type="title"/>
          </p:nvPr>
        </p:nvSpPr>
        <p:spPr/>
        <p:txBody>
          <a:bodyPr/>
          <a:lstStyle/>
          <a:p>
            <a:r>
              <a:rPr lang="en-US" b="1">
                <a:solidFill>
                  <a:schemeClr val="bg1"/>
                </a:solidFill>
                <a:latin typeface="Merriweather" pitchFamily="50" charset="0"/>
              </a:rPr>
              <a:t>Resources</a:t>
            </a:r>
          </a:p>
        </p:txBody>
      </p:sp>
      <p:sp>
        <p:nvSpPr>
          <p:cNvPr id="12" name="TextBox 10">
            <a:extLst>
              <a:ext uri="{FF2B5EF4-FFF2-40B4-BE49-F238E27FC236}">
                <a16:creationId xmlns:a16="http://schemas.microsoft.com/office/drawing/2014/main" id="{9C134001-6D84-4F59-9954-6C9D4E6C78F0}"/>
              </a:ext>
            </a:extLst>
          </p:cNvPr>
          <p:cNvSpPr txBox="1"/>
          <p:nvPr/>
        </p:nvSpPr>
        <p:spPr>
          <a:xfrm>
            <a:off x="290677" y="1246356"/>
            <a:ext cx="3700076" cy="32316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Merriweather" pitchFamily="50" charset="0"/>
              </a:rPr>
              <a:t>FDA Pages</a:t>
            </a:r>
          </a:p>
          <a:p>
            <a:endParaRPr lang="en-US" sz="800" b="1"/>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3"/>
              </a:rPr>
              <a:t>Biosimilar materials</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4"/>
              </a:rPr>
              <a:t>Provider materials</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5"/>
              </a:rPr>
              <a:t>Patient materials</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6"/>
              </a:rPr>
              <a:t>Purple Book</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err="1">
                <a:latin typeface="Helvetica" panose="020B0604020202020204" pitchFamily="34" charset="0"/>
                <a:cs typeface="Helvetica" panose="020B0604020202020204" pitchFamily="34" charset="0"/>
                <a:hlinkClick r:id="rId7"/>
              </a:rPr>
              <a:t>Drugs@FDA</a:t>
            </a:r>
            <a:r>
              <a:rPr lang="en-US" sz="1600">
                <a:latin typeface="Helvetica" panose="020B0604020202020204" pitchFamily="34" charset="0"/>
                <a:cs typeface="Helvetica" panose="020B0604020202020204" pitchFamily="34" charset="0"/>
                <a:hlinkClick r:id="rId7"/>
              </a:rPr>
              <a:t> </a:t>
            </a:r>
            <a:r>
              <a:rPr lang="en-US" sz="1600">
                <a:latin typeface="Helvetica" panose="020B0604020202020204" pitchFamily="34" charset="0"/>
                <a:cs typeface="Helvetica" panose="020B0604020202020204" pitchFamily="34" charset="0"/>
              </a:rPr>
              <a:t>(Drug Information)</a:t>
            </a: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8"/>
              </a:rPr>
              <a:t>Search page for FDA </a:t>
            </a:r>
            <a:r>
              <a:rPr lang="en-US" sz="1600" err="1">
                <a:latin typeface="Helvetica" panose="020B0604020202020204" pitchFamily="34" charset="0"/>
                <a:cs typeface="Helvetica" panose="020B0604020202020204" pitchFamily="34" charset="0"/>
                <a:hlinkClick r:id="rId8"/>
              </a:rPr>
              <a:t>guidances</a:t>
            </a:r>
            <a:r>
              <a:rPr lang="en-US" sz="1600">
                <a:latin typeface="Helvetica" panose="020B0604020202020204" pitchFamily="34" charset="0"/>
                <a:cs typeface="Helvetica" panose="020B0604020202020204" pitchFamily="34" charset="0"/>
              </a:rPr>
              <a:t> </a:t>
            </a: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9"/>
              </a:rPr>
              <a:t>Advisory committee materials for biosimilars</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hlinkClick r:id="rId10"/>
              </a:rPr>
              <a:t>Biosimilar approval process information</a:t>
            </a:r>
            <a:endParaRPr lang="en-US" sz="1600">
              <a:latin typeface="Helvetica" panose="020B0604020202020204" pitchFamily="34" charset="0"/>
              <a:cs typeface="Helvetica" panose="020B0604020202020204" pitchFamily="34" charset="0"/>
            </a:endParaRPr>
          </a:p>
          <a:p>
            <a:pPr marL="742950" lvl="1" indent="-285750">
              <a:buFont typeface="Arial" panose="020B0604020202020204" pitchFamily="34" charset="0"/>
              <a:buChar char="•"/>
            </a:pPr>
            <a:endParaRPr lang="en-US"/>
          </a:p>
        </p:txBody>
      </p:sp>
      <p:sp>
        <p:nvSpPr>
          <p:cNvPr id="16" name="TextBox 12">
            <a:extLst>
              <a:ext uri="{FF2B5EF4-FFF2-40B4-BE49-F238E27FC236}">
                <a16:creationId xmlns:a16="http://schemas.microsoft.com/office/drawing/2014/main" id="{4CCB6674-5DBC-44B9-A7BF-162582CA8FF3}"/>
              </a:ext>
            </a:extLst>
          </p:cNvPr>
          <p:cNvSpPr txBox="1"/>
          <p:nvPr/>
        </p:nvSpPr>
        <p:spPr>
          <a:xfrm>
            <a:off x="4082903" y="1246356"/>
            <a:ext cx="5963922"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Merriweather" pitchFamily="50" charset="0"/>
              </a:rPr>
              <a:t>Additional Resources for Health Care Students</a:t>
            </a:r>
          </a:p>
        </p:txBody>
      </p:sp>
      <p:sp>
        <p:nvSpPr>
          <p:cNvPr id="13" name="Rectangle 12">
            <a:extLst>
              <a:ext uri="{FF2B5EF4-FFF2-40B4-BE49-F238E27FC236}">
                <a16:creationId xmlns:a16="http://schemas.microsoft.com/office/drawing/2014/main" id="{CA878E3E-61E1-4BF4-AA25-1CB4776B72D1}"/>
              </a:ext>
            </a:extLst>
          </p:cNvPr>
          <p:cNvSpPr/>
          <p:nvPr/>
        </p:nvSpPr>
        <p:spPr>
          <a:xfrm>
            <a:off x="4082902" y="1644013"/>
            <a:ext cx="7882270" cy="4802480"/>
          </a:xfrm>
          <a:prstGeom prst="rect">
            <a:avLst/>
          </a:prstGeom>
        </p:spPr>
        <p:txBody>
          <a:bodyPr wrap="square" numCol="2">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rPr>
              <a:t>Resource Guide for Teaching Faculty</a:t>
            </a: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rPr>
              <a:t>Slide Decks (Levels 1 and 2):</a:t>
            </a: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1"/>
              </a:rPr>
              <a:t>Foundational Concepts </a:t>
            </a:r>
            <a:endParaRPr lang="en-US" sz="160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2"/>
              </a:rPr>
              <a:t>Regulatory and Scientific Concepts</a:t>
            </a:r>
            <a:endParaRPr lang="en-US" sz="1600">
              <a:latin typeface="Helvetica" panose="020B0604020202020204" pitchFamily="34" charset="0"/>
              <a:cs typeface="Helvetica" panose="020B0604020202020204" pitchFamily="34" charset="0"/>
            </a:endParaRP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rPr>
              <a:t>Case study (Levels 1 and 2):</a:t>
            </a: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3"/>
              </a:rPr>
              <a:t>What Is a Biosimilar?</a:t>
            </a:r>
            <a:endParaRPr lang="en-US" sz="160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4"/>
              </a:rPr>
              <a:t>Biosimilars in Patient Care</a:t>
            </a:r>
            <a:endParaRPr lang="en-US" sz="160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5"/>
              </a:rPr>
              <a:t>Interchangeable Biosimilars</a:t>
            </a:r>
            <a:endParaRPr lang="en-US" sz="160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Insulins/Interchangeable</a:t>
            </a: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Comparative Analytical Assessment </a:t>
            </a:r>
          </a:p>
          <a:p>
            <a:pPr marL="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rPr>
              <a:t>Info sheets (Levels 1 and 2):</a:t>
            </a: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6"/>
              </a:rPr>
              <a:t>Biological Products, Biosimilar Products, and Interchangeable Biosimilars Products</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7"/>
              </a:rPr>
              <a:t>Generics and Biosimilars</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8"/>
              </a:rPr>
              <a:t>Manufacturing and Variation</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19"/>
              </a:rPr>
              <a:t>Biosimilar Regulatory Approval Pathway</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0"/>
              </a:rPr>
              <a:t>Variation in Biological Products</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altLang="en-US" sz="1600">
                <a:latin typeface="Helvetica" panose="020B0604020202020204" pitchFamily="34" charset="0"/>
                <a:cs typeface="Helvetica" panose="020B0604020202020204" pitchFamily="34" charset="0"/>
                <a:hlinkClick r:id="rId21"/>
              </a:rPr>
              <a:t>Comparative Clinical Studies</a:t>
            </a:r>
            <a:endParaRPr lang="en-US" alt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2"/>
              </a:rPr>
              <a:t>Prescribing Biosimilar Products and Interchangeable Biosimilar Products</a:t>
            </a:r>
            <a:endParaRPr lang="en-US" sz="1600">
              <a:latin typeface="Helvetica" panose="020B0604020202020204" pitchFamily="34" charset="0"/>
              <a:cs typeface="Helvetica" panose="020B0604020202020204" pitchFamily="34" charset="0"/>
            </a:endParaRP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Purple Book</a:t>
            </a: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Insulins/Interchangeable</a:t>
            </a: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Comparative Analytical Assessment</a:t>
            </a: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Quality Attributes</a:t>
            </a:r>
          </a:p>
          <a:p>
            <a:pPr marL="365760" indent="-182880">
              <a:buFont typeface="Calibri" panose="020F0502020204030204" pitchFamily="34" charset="0"/>
              <a:buChar char="­"/>
            </a:pPr>
            <a:r>
              <a:rPr lang="en-US" sz="1600">
                <a:latin typeface="Helvetica" panose="020B0604020202020204" pitchFamily="34" charset="0"/>
                <a:cs typeface="Helvetica" panose="020B0604020202020204" pitchFamily="34" charset="0"/>
              </a:rPr>
              <a:t>Labeling/Package Insert</a:t>
            </a:r>
          </a:p>
          <a:p>
            <a:pPr marL="0" marR="0" lvl="1" indent="-182880">
              <a:lnSpc>
                <a:spcPct val="107000"/>
              </a:lnSpc>
              <a:spcBef>
                <a:spcPts val="0"/>
              </a:spcBef>
              <a:spcAft>
                <a:spcPts val="0"/>
              </a:spcAft>
              <a:buFont typeface="Arial" panose="020B0604020202020204" pitchFamily="34" charset="0"/>
              <a:buChar char="•"/>
            </a:pPr>
            <a:r>
              <a:rPr lang="en-US" sz="1600">
                <a:latin typeface="Helvetica" panose="020B0604020202020204" pitchFamily="34" charset="0"/>
                <a:cs typeface="Helvetica" panose="020B0604020202020204" pitchFamily="34" charset="0"/>
              </a:rPr>
              <a:t>Explanatory Videos (Level 2):</a:t>
            </a: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3"/>
              </a:rPr>
              <a:t>Manufacturing and Inherent Variation</a:t>
            </a:r>
            <a:endParaRPr lang="en-US" sz="1600">
              <a:latin typeface="Helvetica" panose="020B0604020202020204" pitchFamily="34" charset="0"/>
              <a:cs typeface="Helvetica" panose="020B0604020202020204" pitchFamily="34" charset="0"/>
            </a:endParaRPr>
          </a:p>
          <a:p>
            <a:pPr marL="365760" lvl="2" indent="-182880">
              <a:lnSpc>
                <a:spcPct val="107000"/>
              </a:lnSpc>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4"/>
              </a:rPr>
              <a:t>Biosimilar Approval Process </a:t>
            </a:r>
            <a:endParaRPr lang="en-US" sz="1600">
              <a:latin typeface="Helvetica" panose="020B0604020202020204" pitchFamily="34" charset="0"/>
              <a:cs typeface="Helvetica" panose="020B0604020202020204" pitchFamily="34" charset="0"/>
            </a:endParaRP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5"/>
              </a:rPr>
              <a:t>Critical Quality Attributes</a:t>
            </a:r>
            <a:endParaRPr lang="en-US" sz="1600">
              <a:latin typeface="Helvetica" panose="020B0604020202020204" pitchFamily="34" charset="0"/>
              <a:cs typeface="Helvetica" panose="020B0604020202020204" pitchFamily="34" charset="0"/>
            </a:endParaRP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6"/>
              </a:rPr>
              <a:t>Interchangeability</a:t>
            </a:r>
            <a:r>
              <a:rPr lang="en-US" sz="1600">
                <a:latin typeface="Helvetica" panose="020B0604020202020204" pitchFamily="34" charset="0"/>
                <a:cs typeface="Helvetica" panose="020B0604020202020204" pitchFamily="34" charset="0"/>
              </a:rPr>
              <a:t> </a:t>
            </a: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rPr>
              <a:t>Purple Book</a:t>
            </a: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rPr>
              <a:t>Procedural Purple Book</a:t>
            </a: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rPr>
              <a:t>Totality of the Evidence</a:t>
            </a:r>
          </a:p>
          <a:p>
            <a:pPr marL="365760" marR="0" lvl="2" indent="-182880">
              <a:lnSpc>
                <a:spcPct val="107000"/>
              </a:lnSpc>
              <a:spcBef>
                <a:spcPts val="0"/>
              </a:spcBef>
              <a:spcAft>
                <a:spcPts val="0"/>
              </a:spcAft>
              <a:buFont typeface="Calibri" panose="020F0502020204030204" pitchFamily="34" charset="0"/>
              <a:buChar char="­"/>
            </a:pPr>
            <a:r>
              <a:rPr lang="en-US" sz="1600">
                <a:latin typeface="Helvetica" panose="020B0604020202020204" pitchFamily="34" charset="0"/>
                <a:cs typeface="Helvetica" panose="020B0604020202020204" pitchFamily="34" charset="0"/>
              </a:rPr>
              <a:t>Comparative Analytical Assessment </a:t>
            </a:r>
          </a:p>
          <a:p>
            <a:pPr marL="0" lvl="1" indent="-182880">
              <a:lnSpc>
                <a:spcPct val="107000"/>
              </a:lnSpc>
              <a:buFont typeface="Arial" panose="020B0604020202020204" pitchFamily="34" charset="0"/>
              <a:buChar char="•"/>
            </a:pPr>
            <a:r>
              <a:rPr lang="en-US" sz="1600">
                <a:latin typeface="Helvetica" panose="020B0604020202020204" pitchFamily="34" charset="0"/>
                <a:cs typeface="Helvetica" panose="020B0604020202020204" pitchFamily="34" charset="0"/>
              </a:rPr>
              <a:t>Discussion Questions (Levels 1 and 2)</a:t>
            </a: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7"/>
              </a:rPr>
              <a:t>Foundational Concepts </a:t>
            </a:r>
            <a:endParaRPr lang="en-US" sz="1600">
              <a:latin typeface="Helvetica" panose="020B0604020202020204" pitchFamily="34" charset="0"/>
              <a:cs typeface="Helvetica" panose="020B0604020202020204" pitchFamily="34" charset="0"/>
            </a:endParaRPr>
          </a:p>
          <a:p>
            <a:pPr marL="365760" lvl="2" indent="-182880">
              <a:buFont typeface="Calibri" panose="020F0502020204030204" pitchFamily="34" charset="0"/>
              <a:buChar char="­"/>
            </a:pPr>
            <a:r>
              <a:rPr lang="en-US" sz="1600">
                <a:latin typeface="Helvetica" panose="020B0604020202020204" pitchFamily="34" charset="0"/>
                <a:cs typeface="Helvetica" panose="020B0604020202020204" pitchFamily="34" charset="0"/>
                <a:hlinkClick r:id="rId28"/>
              </a:rPr>
              <a:t>Regulatory and Scientific Concepts </a:t>
            </a:r>
            <a:endParaRPr lang="en-US" sz="1600">
              <a:latin typeface="Helvetica" panose="020B0604020202020204" pitchFamily="34" charset="0"/>
              <a:cs typeface="Helvetica" panose="020B0604020202020204" pitchFamily="34" charset="0"/>
            </a:endParaRPr>
          </a:p>
          <a:p>
            <a:pPr marL="182880" lvl="1" indent="-182880">
              <a:buFont typeface="Arial" panose="020B0604020202020204" pitchFamily="34" charset="0"/>
              <a:buChar char="•"/>
            </a:pPr>
            <a:r>
              <a:rPr lang="en-US" sz="1600">
                <a:latin typeface="Helvetica" panose="020B0604020202020204" pitchFamily="34" charset="0"/>
                <a:cs typeface="Helvetica" panose="020B0604020202020204" pitchFamily="34" charset="0"/>
              </a:rPr>
              <a:t>Exercises (Levels 1 and 2) Provided in the Resource Guide for Teaching Faculty </a:t>
            </a:r>
          </a:p>
          <a:p>
            <a:pPr marL="0" lvl="1" indent="-182880">
              <a:lnSpc>
                <a:spcPct val="107000"/>
              </a:lnSpc>
              <a:buFont typeface="Arial" panose="020B0604020202020204" pitchFamily="34" charset="0"/>
              <a:buChar char="•"/>
            </a:pPr>
            <a:r>
              <a:rPr lang="en-US" sz="1600">
                <a:latin typeface="Helvetica" panose="020B0604020202020204" pitchFamily="34" charset="0"/>
                <a:cs typeface="Helvetica" panose="020B0604020202020204" pitchFamily="34" charset="0"/>
              </a:rPr>
              <a:t>Resources</a:t>
            </a:r>
          </a:p>
        </p:txBody>
      </p:sp>
    </p:spTree>
    <p:extLst>
      <p:ext uri="{BB962C8B-B14F-4D97-AF65-F5344CB8AC3E}">
        <p14:creationId xmlns:p14="http://schemas.microsoft.com/office/powerpoint/2010/main" val="6142888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EFF77-987A-4BAA-9C4B-09326540732A}"/>
              </a:ext>
            </a:extLst>
          </p:cNvPr>
          <p:cNvSpPr>
            <a:spLocks noGrp="1"/>
          </p:cNvSpPr>
          <p:nvPr>
            <p:ph type="title" idx="4294967295"/>
          </p:nvPr>
        </p:nvSpPr>
        <p:spPr>
          <a:xfrm>
            <a:off x="838200" y="2103437"/>
            <a:ext cx="10515600" cy="1325563"/>
          </a:xfrm>
        </p:spPr>
        <p:txBody>
          <a:bodyPr>
            <a:normAutofit/>
          </a:bodyPr>
          <a:lstStyle/>
          <a:p>
            <a:pPr algn="ctr"/>
            <a:r>
              <a:rPr lang="en-US" sz="5800" b="1">
                <a:solidFill>
                  <a:srgbClr val="007DBC"/>
                </a:solidFill>
                <a:latin typeface="Merriweather" pitchFamily="50" charset="0"/>
              </a:rPr>
              <a:t>Key Takeaways</a:t>
            </a:r>
          </a:p>
        </p:txBody>
      </p:sp>
    </p:spTree>
    <p:extLst>
      <p:ext uri="{BB962C8B-B14F-4D97-AF65-F5344CB8AC3E}">
        <p14:creationId xmlns:p14="http://schemas.microsoft.com/office/powerpoint/2010/main" val="1796798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3DD894C-9CC2-6145-A259-4651EC0E1F77}"/>
              </a:ext>
            </a:extLst>
          </p:cNvPr>
          <p:cNvSpPr>
            <a:spLocks noGrp="1"/>
          </p:cNvSpPr>
          <p:nvPr>
            <p:ph type="title"/>
          </p:nvPr>
        </p:nvSpPr>
        <p:spPr/>
        <p:txBody>
          <a:bodyPr>
            <a:normAutofit/>
          </a:bodyPr>
          <a:lstStyle/>
          <a:p>
            <a:r>
              <a:rPr lang="en-US" b="1">
                <a:latin typeface="Merriweather" pitchFamily="50" charset="0"/>
              </a:rPr>
              <a:t>Key Takeaways</a:t>
            </a:r>
          </a:p>
        </p:txBody>
      </p:sp>
      <p:graphicFrame>
        <p:nvGraphicFramePr>
          <p:cNvPr id="5" name="Table 4" descr="Key takeaways provides the definition of biosimilars, points to the difference between biosimilars and generics, describes variation in biological products as a naturally occurring process, covers prescribing and substitution of biosimilars and interchangeable biosimilars, and highlights potential impacts of biosimilars in US health care.">
            <a:extLst>
              <a:ext uri="{FF2B5EF4-FFF2-40B4-BE49-F238E27FC236}">
                <a16:creationId xmlns:a16="http://schemas.microsoft.com/office/drawing/2014/main" id="{DF2F91FA-83B9-4DCF-81A1-5498E316EE73}"/>
              </a:ext>
            </a:extLst>
          </p:cNvPr>
          <p:cNvGraphicFramePr>
            <a:graphicFrameLocks noGrp="1"/>
          </p:cNvGraphicFramePr>
          <p:nvPr>
            <p:extLst>
              <p:ext uri="{D42A27DB-BD31-4B8C-83A1-F6EECF244321}">
                <p14:modId xmlns:p14="http://schemas.microsoft.com/office/powerpoint/2010/main" val="3340484838"/>
              </p:ext>
            </p:extLst>
          </p:nvPr>
        </p:nvGraphicFramePr>
        <p:xfrm>
          <a:off x="239485" y="1282783"/>
          <a:ext cx="11713029" cy="5090160"/>
        </p:xfrm>
        <a:graphic>
          <a:graphicData uri="http://schemas.openxmlformats.org/drawingml/2006/table">
            <a:tbl>
              <a:tblPr firstRow="1" bandRow="1">
                <a:tableStyleId>{5C22544A-7EE6-4342-B048-85BDC9FD1C3A}</a:tableStyleId>
              </a:tblPr>
              <a:tblGrid>
                <a:gridCol w="2036467">
                  <a:extLst>
                    <a:ext uri="{9D8B030D-6E8A-4147-A177-3AD203B41FA5}">
                      <a16:colId xmlns:a16="http://schemas.microsoft.com/office/drawing/2014/main" val="2775043184"/>
                    </a:ext>
                  </a:extLst>
                </a:gridCol>
                <a:gridCol w="2130250">
                  <a:extLst>
                    <a:ext uri="{9D8B030D-6E8A-4147-A177-3AD203B41FA5}">
                      <a16:colId xmlns:a16="http://schemas.microsoft.com/office/drawing/2014/main" val="3628488634"/>
                    </a:ext>
                  </a:extLst>
                </a:gridCol>
                <a:gridCol w="2683530">
                  <a:extLst>
                    <a:ext uri="{9D8B030D-6E8A-4147-A177-3AD203B41FA5}">
                      <a16:colId xmlns:a16="http://schemas.microsoft.com/office/drawing/2014/main" val="176653824"/>
                    </a:ext>
                  </a:extLst>
                </a:gridCol>
                <a:gridCol w="2580361">
                  <a:extLst>
                    <a:ext uri="{9D8B030D-6E8A-4147-A177-3AD203B41FA5}">
                      <a16:colId xmlns:a16="http://schemas.microsoft.com/office/drawing/2014/main" val="1362684084"/>
                    </a:ext>
                  </a:extLst>
                </a:gridCol>
                <a:gridCol w="2282421">
                  <a:extLst>
                    <a:ext uri="{9D8B030D-6E8A-4147-A177-3AD203B41FA5}">
                      <a16:colId xmlns:a16="http://schemas.microsoft.com/office/drawing/2014/main" val="4161238972"/>
                    </a:ext>
                  </a:extLst>
                </a:gridCol>
              </a:tblGrid>
              <a:tr h="706231">
                <a:tc>
                  <a:txBody>
                    <a:bodyPr/>
                    <a:lstStyle/>
                    <a:p>
                      <a:pPr algn="ctr"/>
                      <a:r>
                        <a:rPr lang="en-US" sz="1400">
                          <a:latin typeface="Merriweather" pitchFamily="50" charset="0"/>
                        </a:rPr>
                        <a:t>What is a </a:t>
                      </a:r>
                      <a:br>
                        <a:rPr lang="en-US" sz="1400">
                          <a:latin typeface="Merriweather" pitchFamily="50" charset="0"/>
                        </a:rPr>
                      </a:br>
                      <a:r>
                        <a:rPr lang="en-US" sz="1400">
                          <a:latin typeface="Merriweather" pitchFamily="50" charset="0"/>
                        </a:rPr>
                        <a:t>biosimilar?</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erriweather" pitchFamily="50" charset="0"/>
                        </a:rPr>
                        <a:t>Generics and </a:t>
                      </a:r>
                      <a:br>
                        <a:rPr lang="en-US" sz="1400">
                          <a:latin typeface="Merriweather" pitchFamily="50" charset="0"/>
                        </a:rPr>
                      </a:br>
                      <a:r>
                        <a:rPr lang="en-US" sz="1400">
                          <a:latin typeface="Merriweather" pitchFamily="50" charset="0"/>
                        </a:rPr>
                        <a:t>biosimilars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erriweather" pitchFamily="50" charset="0"/>
                        </a:rPr>
                        <a:t>Variation in </a:t>
                      </a:r>
                      <a:r>
                        <a:rPr lang="en-US" sz="1400">
                          <a:solidFill>
                            <a:schemeClr val="bg1"/>
                          </a:solidFill>
                          <a:latin typeface="Merriweather" pitchFamily="50" charset="0"/>
                        </a:rPr>
                        <a:t>biologics</a:t>
                      </a:r>
                      <a:r>
                        <a:rPr lang="en-US" sz="1400">
                          <a:latin typeface="Merriweather" pitchFamily="50" charset="0"/>
                        </a:rPr>
                        <a:t> and </a:t>
                      </a:r>
                      <a:br>
                        <a:rPr lang="en-US" sz="1400">
                          <a:latin typeface="Merriweather" pitchFamily="50" charset="0"/>
                        </a:rPr>
                      </a:br>
                      <a:r>
                        <a:rPr lang="en-US" sz="1400">
                          <a:latin typeface="Merriweather" pitchFamily="50" charset="0"/>
                        </a:rPr>
                        <a:t>safety of biosimilars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algn="ctr"/>
                      <a:r>
                        <a:rPr lang="en-US" sz="1400">
                          <a:latin typeface="Merriweather" pitchFamily="50" charset="0"/>
                        </a:rPr>
                        <a:t>Prescribing </a:t>
                      </a:r>
                      <a:r>
                        <a:rPr lang="en-US" sz="1400">
                          <a:solidFill>
                            <a:schemeClr val="bg1"/>
                          </a:solidFill>
                          <a:latin typeface="Merriweather" pitchFamily="50" charset="0"/>
                        </a:rPr>
                        <a:t>and</a:t>
                      </a:r>
                      <a:br>
                        <a:rPr lang="en-US" sz="1400">
                          <a:solidFill>
                            <a:schemeClr val="bg1"/>
                          </a:solidFill>
                          <a:latin typeface="Merriweather" pitchFamily="50" charset="0"/>
                        </a:rPr>
                      </a:br>
                      <a:r>
                        <a:rPr lang="en-US" sz="1400">
                          <a:solidFill>
                            <a:schemeClr val="bg1"/>
                          </a:solidFill>
                          <a:latin typeface="Merriweather" pitchFamily="50" charset="0"/>
                        </a:rPr>
                        <a:t>s</a:t>
                      </a:r>
                      <a:r>
                        <a:rPr lang="en-US" sz="1400">
                          <a:latin typeface="Merriweather" pitchFamily="50" charset="0"/>
                        </a:rPr>
                        <a:t>ubstitution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tc>
                  <a:txBody>
                    <a:bodyPr/>
                    <a:lstStyle/>
                    <a:p>
                      <a:pPr algn="ctr"/>
                      <a:r>
                        <a:rPr lang="en-US" sz="1400">
                          <a:latin typeface="Merriweather" pitchFamily="50" charset="0"/>
                        </a:rPr>
                        <a:t>Potential impacts of biosimilars in US health care</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1BC"/>
                    </a:solidFill>
                  </a:tcPr>
                </a:tc>
                <a:extLst>
                  <a:ext uri="{0D108BD9-81ED-4DB2-BD59-A6C34878D82A}">
                    <a16:rowId xmlns:a16="http://schemas.microsoft.com/office/drawing/2014/main" val="3294805449"/>
                  </a:ext>
                </a:extLst>
              </a:tr>
              <a:tr h="3967496">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Biosimilars are biological products that are highly similar to and have no clinically </a:t>
                      </a:r>
                      <a:r>
                        <a:rPr lang="en-US" sz="1400" kern="1200">
                          <a:solidFill>
                            <a:schemeClr val="tx1"/>
                          </a:solidFill>
                          <a:latin typeface="Helvetica" panose="020B0604020202020204" pitchFamily="34" charset="0"/>
                          <a:ea typeface="+mn-ea"/>
                          <a:cs typeface="Helvetica" panose="020B0604020202020204" pitchFamily="34" charset="0"/>
                        </a:rPr>
                        <a:t>meaningful differences from an FDA-approved reference product.</a:t>
                      </a:r>
                      <a:endParaRPr lang="en-US" sz="1400">
                        <a:latin typeface="Helvetica" panose="020B0604020202020204" pitchFamily="34" charset="0"/>
                        <a:cs typeface="Helvetica" panose="020B0604020202020204" pitchFamily="34" charset="0"/>
                      </a:endParaRP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Comparing biosimilars to generics is a useful analogy at a high level, but remember there are important differences.  For example:</a:t>
                      </a:r>
                    </a:p>
                    <a:p>
                      <a:pPr marL="228600" marR="0" lvl="1"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Helvetica" panose="020B0604020202020204" pitchFamily="34" charset="0"/>
                          <a:cs typeface="Helvetica" panose="020B0604020202020204" pitchFamily="34" charset="0"/>
                        </a:rPr>
                        <a:t>Generics </a:t>
                      </a:r>
                      <a:r>
                        <a:rPr lang="en-US" sz="1400">
                          <a:solidFill>
                            <a:schemeClr val="tx1"/>
                          </a:solidFill>
                          <a:latin typeface="Helvetica" panose="020B0604020202020204" pitchFamily="34" charset="0"/>
                          <a:cs typeface="Helvetica" panose="020B0604020202020204" pitchFamily="34" charset="0"/>
                        </a:rPr>
                        <a:t>generally are chemically synthesized and  usually can be copied more easily.</a:t>
                      </a:r>
                    </a:p>
                    <a:p>
                      <a:pPr marL="228600" marR="0" lvl="1"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solidFill>
                            <a:schemeClr val="tx1"/>
                          </a:solidFill>
                          <a:latin typeface="Helvetica" panose="020B0604020202020204" pitchFamily="34" charset="0"/>
                          <a:cs typeface="Helvetica" panose="020B0604020202020204" pitchFamily="34" charset="0"/>
                        </a:rPr>
                        <a:t>Biosimilars are more complex and </a:t>
                      </a:r>
                      <a:r>
                        <a:rPr lang="en-US" sz="1400">
                          <a:latin typeface="Helvetica" panose="020B0604020202020204" pitchFamily="34" charset="0"/>
                          <a:cs typeface="Helvetica" panose="020B0604020202020204" pitchFamily="34" charset="0"/>
                        </a:rPr>
                        <a:t>cannot be copied exactly.</a:t>
                      </a:r>
                    </a:p>
                    <a:p>
                      <a:pPr marL="0" indent="0" algn="l">
                        <a:buFont typeface="Arial" panose="020B0604020202020204" pitchFamily="34" charset="0"/>
                        <a:buNone/>
                      </a:pPr>
                      <a:endParaRPr lang="en-US" sz="1400">
                        <a:latin typeface="Helvetica" panose="020B0604020202020204" pitchFamily="34" charset="0"/>
                        <a:cs typeface="Helvetica"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Reference products and biosimilars are approved through different regulatory pathways.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All biologics (both reference products and biosimilars) contain slight, natural variation as they are typically manufactured from living sources.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Assessments are performed to compare the biosimilar to the reference product to ensure that any inherent variability in the final product does not result in any clinically meaningful differences in terms of safety and effectiveness. </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kern="1200">
                        <a:solidFill>
                          <a:schemeClr val="dk1"/>
                        </a:solidFill>
                        <a:latin typeface="Helvetica" panose="020B0604020202020204" pitchFamily="34" charset="0"/>
                        <a:ea typeface="+mn-ea"/>
                        <a:cs typeface="Helvetica" panose="020B0604020202020204"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Health care professionals can prescribe biosimilars and interchangeable biosimilars just as they would prescribe other medications</a:t>
                      </a:r>
                      <a:r>
                        <a:rPr lang="en-US" sz="1400" kern="1200">
                          <a:solidFill>
                            <a:srgbClr val="FF0000"/>
                          </a:solidFill>
                          <a:latin typeface="Helvetica" panose="020B0604020202020204" pitchFamily="34" charset="0"/>
                          <a:ea typeface="+mn-ea"/>
                          <a:cs typeface="Helvetica" panose="020B0604020202020204" pitchFamily="34" charset="0"/>
                        </a:rPr>
                        <a:t>.</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FDA-approved interchangeable biosimilars may be substituted for the reference product without the intervention of the prescribing health care provider, subject to state laws.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Laws differ by state on biological product substitution.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a:solidFill>
                            <a:schemeClr val="dk1"/>
                          </a:solidFill>
                          <a:latin typeface="Helvetica" panose="020B0604020202020204" pitchFamily="34" charset="0"/>
                          <a:ea typeface="+mn-ea"/>
                          <a:cs typeface="Helvetica" panose="020B0604020202020204" pitchFamily="34" charset="0"/>
                        </a:rPr>
                        <a:t>Biosimilars can offer more treatment options at potentially lower costs than the reference product.</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Helvetica" panose="020B0604020202020204" pitchFamily="34" charset="0"/>
                          <a:cs typeface="Helvetica" panose="020B0604020202020204" pitchFamily="34" charset="0"/>
                        </a:rPr>
                        <a:t>Multiple factors drive product availability on the market such as patents, exclusivity protections, business decisions by the manufactures, and policies/coverage by payors.</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a:latin typeface="Helvetica" panose="020B0604020202020204" pitchFamily="34" charset="0"/>
                          <a:cs typeface="Helvetica" panose="020B0604020202020204" pitchFamily="34" charset="0"/>
                        </a:rPr>
                        <a:t>Health care leaders can  help educate stakeholders to encourage biosimilar inclusion in formularies and coverage by payors.</a:t>
                      </a: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25133858"/>
                  </a:ext>
                </a:extLst>
              </a:tr>
            </a:tbl>
          </a:graphicData>
        </a:graphic>
      </p:graphicFrame>
    </p:spTree>
    <p:extLst>
      <p:ext uri="{BB962C8B-B14F-4D97-AF65-F5344CB8AC3E}">
        <p14:creationId xmlns:p14="http://schemas.microsoft.com/office/powerpoint/2010/main" val="3231017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CA575-A55F-48A3-A2B1-5C5CA0962513}"/>
              </a:ext>
            </a:extLst>
          </p:cNvPr>
          <p:cNvSpPr>
            <a:spLocks noGrp="1"/>
          </p:cNvSpPr>
          <p:nvPr>
            <p:ph type="title" idx="4294967295"/>
          </p:nvPr>
        </p:nvSpPr>
        <p:spPr>
          <a:xfrm>
            <a:off x="0" y="2119785"/>
            <a:ext cx="12192000" cy="1853307"/>
          </a:xfrm>
        </p:spPr>
        <p:txBody>
          <a:bodyPr>
            <a:normAutofit/>
          </a:bodyPr>
          <a:lstStyle/>
          <a:p>
            <a:pPr algn="ctr"/>
            <a:r>
              <a:rPr lang="en-US" sz="5800" b="1">
                <a:solidFill>
                  <a:srgbClr val="007DBC"/>
                </a:solidFill>
                <a:latin typeface="Merriweather" pitchFamily="50" charset="0"/>
              </a:rPr>
              <a:t>Knowledge Assessment</a:t>
            </a:r>
          </a:p>
        </p:txBody>
      </p:sp>
    </p:spTree>
    <p:extLst>
      <p:ext uri="{BB962C8B-B14F-4D97-AF65-F5344CB8AC3E}">
        <p14:creationId xmlns:p14="http://schemas.microsoft.com/office/powerpoint/2010/main" val="1439757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C2C52-4B10-0F40-8A2C-701FDC10B549}"/>
              </a:ext>
            </a:extLst>
          </p:cNvPr>
          <p:cNvSpPr>
            <a:spLocks noGrp="1"/>
          </p:cNvSpPr>
          <p:nvPr>
            <p:ph type="title"/>
          </p:nvPr>
        </p:nvSpPr>
        <p:spPr/>
        <p:txBody>
          <a:bodyPr/>
          <a:lstStyle/>
          <a:p>
            <a:r>
              <a:rPr lang="en-US" b="1">
                <a:latin typeface="Merriweather" pitchFamily="50" charset="0"/>
              </a:rPr>
              <a:t>Multiple Choice Questions – 1 of 11</a:t>
            </a:r>
          </a:p>
        </p:txBody>
      </p:sp>
      <p:sp>
        <p:nvSpPr>
          <p:cNvPr id="11" name="TextBox 10">
            <a:extLst>
              <a:ext uri="{FF2B5EF4-FFF2-40B4-BE49-F238E27FC236}">
                <a16:creationId xmlns:a16="http://schemas.microsoft.com/office/drawing/2014/main" id="{C228EBAC-D584-4A55-8660-1B94208B641B}"/>
              </a:ext>
            </a:extLst>
          </p:cNvPr>
          <p:cNvSpPr txBox="1"/>
          <p:nvPr/>
        </p:nvSpPr>
        <p:spPr>
          <a:xfrm>
            <a:off x="170367" y="1255273"/>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What is a biological product</a:t>
            </a:r>
            <a:r>
              <a:rPr lang="en-US" sz="2000" b="1">
                <a:solidFill>
                  <a:srgbClr val="004A90"/>
                </a:solidFill>
              </a:rPr>
              <a:t>?</a:t>
            </a:r>
            <a:endParaRPr lang="en-US" sz="2000">
              <a:solidFill>
                <a:srgbClr val="004A90"/>
              </a:solidFill>
            </a:endParaRPr>
          </a:p>
        </p:txBody>
      </p:sp>
      <p:sp>
        <p:nvSpPr>
          <p:cNvPr id="13" name="TextBox 12">
            <a:extLst>
              <a:ext uri="{FF2B5EF4-FFF2-40B4-BE49-F238E27FC236}">
                <a16:creationId xmlns:a16="http://schemas.microsoft.com/office/drawing/2014/main" id="{977DBD76-4CA1-47E7-8E38-CAC13160825B}"/>
              </a:ext>
            </a:extLst>
          </p:cNvPr>
          <p:cNvSpPr txBox="1"/>
          <p:nvPr/>
        </p:nvSpPr>
        <p:spPr>
          <a:xfrm>
            <a:off x="170366" y="1734223"/>
            <a:ext cx="10226701" cy="2308324"/>
          </a:xfrm>
          <a:prstGeom prst="rect">
            <a:avLst/>
          </a:prstGeom>
          <a:noFill/>
        </p:spPr>
        <p:txBody>
          <a:bodyPr wrap="square">
            <a:spAutoFit/>
          </a:bodyPr>
          <a:lstStyle/>
          <a:p>
            <a:pPr marR="0">
              <a:spcBef>
                <a:spcPts val="0"/>
              </a:spcBef>
              <a:spcAft>
                <a:spcPts val="0"/>
              </a:spcAft>
            </a:pP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Q1: What is a biosimilar product? </a:t>
            </a:r>
            <a:endParaRPr lang="en-US" sz="2000" b="1">
              <a:effectLst/>
              <a:latin typeface="Merriweather" pitchFamily="50" charset="0"/>
              <a:ea typeface="Times New Roman" panose="02020603050405020304" pitchFamily="18"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A biosimilar is a biological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A biosimilar is highly similar </a:t>
            </a:r>
            <a:r>
              <a:rPr lang="en-US" sz="1800">
                <a:effectLst/>
                <a:latin typeface="Helvetica" panose="020B0604020202020204" pitchFamily="34" charset="0"/>
                <a:ea typeface="Calibri" panose="020F0502020204030204" pitchFamily="34" charset="0"/>
                <a:cs typeface="Helvetica" panose="020B0604020202020204" pitchFamily="34" charset="0"/>
              </a:rPr>
              <a:t>to an FDA-approved biological product, also called the reference product. </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A biosimilar has no clinically meaningful differences </a:t>
            </a: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from the reference product (i.e., patients and providers can expect the same benefits and risks as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endParaRPr lang="en-US" sz="2000">
              <a:solidFill>
                <a:srgbClr val="004A90"/>
              </a:solidFill>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None of the above.</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3981410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A7E980D1-8883-D54C-8984-0D41F25F8C76}"/>
              </a:ext>
            </a:extLst>
          </p:cNvPr>
          <p:cNvSpPr>
            <a:spLocks noGrp="1"/>
          </p:cNvSpPr>
          <p:nvPr>
            <p:ph type="title"/>
          </p:nvPr>
        </p:nvSpPr>
        <p:spPr/>
        <p:txBody>
          <a:bodyPr/>
          <a:lstStyle/>
          <a:p>
            <a:r>
              <a:rPr lang="en-US" b="1">
                <a:latin typeface="Merriweather" pitchFamily="50" charset="0"/>
              </a:rPr>
              <a:t>Multiple Choice Questions – 2 of 11</a:t>
            </a:r>
          </a:p>
        </p:txBody>
      </p:sp>
      <p:sp>
        <p:nvSpPr>
          <p:cNvPr id="15" name="TextBox 14">
            <a:extLst>
              <a:ext uri="{FF2B5EF4-FFF2-40B4-BE49-F238E27FC236}">
                <a16:creationId xmlns:a16="http://schemas.microsoft.com/office/drawing/2014/main" id="{7AF8E1FE-4948-49A1-BF4A-A565EDE13D27}"/>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What is a biological product?</a:t>
            </a:r>
            <a:endParaRPr lang="en-US" sz="2000">
              <a:solidFill>
                <a:srgbClr val="004A90"/>
              </a:solidFill>
              <a:latin typeface="Merriweather" pitchFamily="50" charset="0"/>
            </a:endParaRPr>
          </a:p>
        </p:txBody>
      </p:sp>
      <p:sp>
        <p:nvSpPr>
          <p:cNvPr id="12" name="TextBox 11">
            <a:extLst>
              <a:ext uri="{FF2B5EF4-FFF2-40B4-BE49-F238E27FC236}">
                <a16:creationId xmlns:a16="http://schemas.microsoft.com/office/drawing/2014/main" id="{A53D1596-2DF1-44D5-9661-97EBB35066ED}"/>
              </a:ext>
            </a:extLst>
          </p:cNvPr>
          <p:cNvSpPr txBox="1"/>
          <p:nvPr/>
        </p:nvSpPr>
        <p:spPr>
          <a:xfrm>
            <a:off x="192024" y="1737360"/>
            <a:ext cx="11536391" cy="2308324"/>
          </a:xfrm>
          <a:prstGeom prst="rect">
            <a:avLst/>
          </a:prstGeom>
          <a:noFill/>
        </p:spPr>
        <p:txBody>
          <a:bodyPr wrap="square">
            <a:spAutoFit/>
          </a:bodyPr>
          <a:lstStyle/>
          <a:p>
            <a:pPr marR="0">
              <a:spcBef>
                <a:spcPts val="0"/>
              </a:spcBef>
              <a:spcAft>
                <a:spcPts val="0"/>
              </a:spcAft>
            </a:pP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Q2: Which of the following statements about interchangeable </a:t>
            </a:r>
            <a:r>
              <a:rPr lang="en-US" sz="1800" b="1">
                <a:effectLst/>
                <a:latin typeface="Merriweather" pitchFamily="50" charset="0"/>
                <a:ea typeface="Calibri" panose="020F0502020204030204" pitchFamily="34" charset="0"/>
                <a:cs typeface="Times New Roman" panose="02020603050405020304" pitchFamily="18" charset="0"/>
              </a:rPr>
              <a:t>biosimilar </a:t>
            </a: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products are true?</a:t>
            </a:r>
            <a:endParaRPr lang="en-US" sz="2000" b="1">
              <a:effectLst/>
              <a:latin typeface="Merriweather" pitchFamily="50" charset="0"/>
              <a:ea typeface="Times New Roman" panose="02020603050405020304" pitchFamily="18"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All interchangeable biosimilar products are biosimilar products.</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All biosimilar products are interchangeable products.</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lgn="just">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To be approved as an</a:t>
            </a:r>
            <a:r>
              <a:rPr lang="en-US" sz="1800">
                <a:effectLst/>
                <a:latin typeface="Helvetica" panose="020B0604020202020204" pitchFamily="34" charset="0"/>
                <a:ea typeface="Calibri" panose="020F0502020204030204" pitchFamily="34" charset="0"/>
                <a:cs typeface="Helvetica" panose="020B0604020202020204" pitchFamily="34" charset="0"/>
              </a:rPr>
              <a:t> interchangeable biosimilar product, biosimilar manufacturers must demonstrate that the risk in terms of safety or diminished efficacy of alternating or switching between the interchangeable biosimilar product and the reference </a:t>
            </a: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product is not greater than the risk of using the reference product alone. </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lgn="just">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 and C.</a:t>
            </a:r>
            <a:endParaRPr lang="en-US" sz="2000">
              <a:solidFill>
                <a:srgbClr val="004A90"/>
              </a:solidFill>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lgn="just">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B and C.</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925696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288354B5-B0AF-694B-95B6-713457ACB9F2}"/>
              </a:ext>
            </a:extLst>
          </p:cNvPr>
          <p:cNvSpPr>
            <a:spLocks noGrp="1"/>
          </p:cNvSpPr>
          <p:nvPr>
            <p:ph type="title"/>
          </p:nvPr>
        </p:nvSpPr>
        <p:spPr/>
        <p:txBody>
          <a:bodyPr/>
          <a:lstStyle/>
          <a:p>
            <a:r>
              <a:rPr lang="en-US" b="1">
                <a:latin typeface="Merriweather" pitchFamily="50" charset="0"/>
              </a:rPr>
              <a:t>Multiple Choice Questions – 3 of 11</a:t>
            </a:r>
          </a:p>
        </p:txBody>
      </p:sp>
      <p:sp>
        <p:nvSpPr>
          <p:cNvPr id="11" name="TextBox 10">
            <a:extLst>
              <a:ext uri="{FF2B5EF4-FFF2-40B4-BE49-F238E27FC236}">
                <a16:creationId xmlns:a16="http://schemas.microsoft.com/office/drawing/2014/main" id="{C228EBAC-D584-4A55-8660-1B94208B641B}"/>
              </a:ext>
            </a:extLst>
          </p:cNvPr>
          <p:cNvSpPr txBox="1"/>
          <p:nvPr/>
        </p:nvSpPr>
        <p:spPr>
          <a:xfrm>
            <a:off x="193188" y="1255273"/>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What is a biological product?</a:t>
            </a:r>
            <a:endParaRPr lang="en-US" sz="2000">
              <a:solidFill>
                <a:srgbClr val="004A90"/>
              </a:solidFill>
              <a:latin typeface="Merriweather" pitchFamily="50" charset="0"/>
            </a:endParaRPr>
          </a:p>
        </p:txBody>
      </p:sp>
      <p:sp>
        <p:nvSpPr>
          <p:cNvPr id="15" name="TextBox 14">
            <a:extLst>
              <a:ext uri="{FF2B5EF4-FFF2-40B4-BE49-F238E27FC236}">
                <a16:creationId xmlns:a16="http://schemas.microsoft.com/office/drawing/2014/main" id="{14DDAA7E-30A7-40F6-8F43-EDC44595F149}"/>
              </a:ext>
            </a:extLst>
          </p:cNvPr>
          <p:cNvSpPr txBox="1"/>
          <p:nvPr/>
        </p:nvSpPr>
        <p:spPr>
          <a:xfrm>
            <a:off x="193188" y="1737360"/>
            <a:ext cx="11694012" cy="2585323"/>
          </a:xfrm>
          <a:prstGeom prst="rect">
            <a:avLst/>
          </a:prstGeom>
          <a:noFill/>
        </p:spPr>
        <p:txBody>
          <a:bodyPr wrap="square">
            <a:spAutoFit/>
          </a:bodyPr>
          <a:lstStyle/>
          <a:p>
            <a:pPr marR="0">
              <a:spcBef>
                <a:spcPts val="0"/>
              </a:spcBef>
              <a:spcAft>
                <a:spcPts val="0"/>
              </a:spcAft>
            </a:pP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Q3. A biosimilar product…</a:t>
            </a:r>
            <a:endParaRPr lang="en-US" sz="2000" b="1">
              <a:effectLst/>
              <a:latin typeface="Merriweather" pitchFamily="50" charset="0"/>
              <a:ea typeface="Times New Roman" panose="02020603050405020304" pitchFamily="18"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Is a biological product that is highly similar to</a:t>
            </a:r>
            <a:r>
              <a:rPr lang="en-US" sz="1800">
                <a:effectLst/>
                <a:latin typeface="Helvetica" panose="020B0604020202020204" pitchFamily="34" charset="0"/>
                <a:ea typeface="Calibri" panose="020F0502020204030204" pitchFamily="34" charset="0"/>
                <a:cs typeface="Helvetica" panose="020B0604020202020204" pitchFamily="34" charset="0"/>
              </a:rPr>
              <a:t> an </a:t>
            </a: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FDA-approved biological product, called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Has no clinically meaningful differences from the reference product (i.e., patients and providers can expect the same benefits and risks as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Has the same dosage, route of administration, potential benefits and risks, safety, and efficacy as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A and C.</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endParaRPr lang="en-US" sz="2000">
              <a:solidFill>
                <a:srgbClr val="004A90"/>
              </a:solidFill>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4060132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B2FA1C-6242-1B45-A148-58206762B074}"/>
              </a:ext>
            </a:extLst>
          </p:cNvPr>
          <p:cNvSpPr>
            <a:spLocks noGrp="1"/>
          </p:cNvSpPr>
          <p:nvPr>
            <p:ph type="title"/>
          </p:nvPr>
        </p:nvSpPr>
        <p:spPr/>
        <p:txBody>
          <a:bodyPr/>
          <a:lstStyle/>
          <a:p>
            <a:r>
              <a:rPr lang="en-US" b="1">
                <a:latin typeface="Merriweather" pitchFamily="50" charset="0"/>
              </a:rPr>
              <a:t>Multiple Choice Questions – 4 of 11</a:t>
            </a:r>
          </a:p>
        </p:txBody>
      </p:sp>
      <p:sp>
        <p:nvSpPr>
          <p:cNvPr id="11" name="TextBox 10">
            <a:extLst>
              <a:ext uri="{FF2B5EF4-FFF2-40B4-BE49-F238E27FC236}">
                <a16:creationId xmlns:a16="http://schemas.microsoft.com/office/drawing/2014/main" id="{9844FEE9-37D6-4FDA-A567-04A9ACF52F3A}"/>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What is a biological product?</a:t>
            </a:r>
            <a:endParaRPr lang="en-US" sz="2000">
              <a:solidFill>
                <a:srgbClr val="004A90"/>
              </a:solidFill>
              <a:latin typeface="Merriweather" pitchFamily="50" charset="0"/>
            </a:endParaRPr>
          </a:p>
        </p:txBody>
      </p:sp>
      <p:sp>
        <p:nvSpPr>
          <p:cNvPr id="14" name="TextBox 13">
            <a:extLst>
              <a:ext uri="{FF2B5EF4-FFF2-40B4-BE49-F238E27FC236}">
                <a16:creationId xmlns:a16="http://schemas.microsoft.com/office/drawing/2014/main" id="{52B6E26D-1971-467A-BC7E-5369F78FA09C}"/>
              </a:ext>
            </a:extLst>
          </p:cNvPr>
          <p:cNvSpPr txBox="1"/>
          <p:nvPr/>
        </p:nvSpPr>
        <p:spPr>
          <a:xfrm>
            <a:off x="192024" y="1737360"/>
            <a:ext cx="11545916" cy="1754326"/>
          </a:xfrm>
          <a:prstGeom prst="rect">
            <a:avLst/>
          </a:prstGeom>
          <a:noFill/>
        </p:spPr>
        <p:txBody>
          <a:bodyPr wrap="square">
            <a:spAutoFit/>
          </a:bodyPr>
          <a:lstStyle/>
          <a:p>
            <a:pPr marR="0">
              <a:spcBef>
                <a:spcPts val="0"/>
              </a:spcBef>
              <a:spcAft>
                <a:spcPts val="0"/>
              </a:spcAft>
            </a:pP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Q4. An </a:t>
            </a:r>
            <a:r>
              <a:rPr lang="en-US" sz="1800" b="1">
                <a:effectLst/>
                <a:latin typeface="Merriweather" pitchFamily="50" charset="0"/>
                <a:ea typeface="Calibri" panose="020F0502020204030204" pitchFamily="34" charset="0"/>
                <a:cs typeface="Times New Roman" panose="02020603050405020304" pitchFamily="18" charset="0"/>
              </a:rPr>
              <a:t>interchangeable biosimilar produc</a:t>
            </a:r>
            <a:r>
              <a:rPr lang="en-US" sz="1800" b="1">
                <a:solidFill>
                  <a:srgbClr val="000000"/>
                </a:solidFill>
                <a:effectLst/>
                <a:latin typeface="Merriweather" pitchFamily="50" charset="0"/>
                <a:ea typeface="Calibri" panose="020F0502020204030204" pitchFamily="34" charset="0"/>
                <a:cs typeface="Times New Roman" panose="02020603050405020304" pitchFamily="18" charset="0"/>
              </a:rPr>
              <a:t>t…</a:t>
            </a:r>
            <a:endParaRPr lang="en-US" sz="2000" b="1">
              <a:effectLst/>
              <a:latin typeface="Merriweather" pitchFamily="50" charset="0"/>
              <a:ea typeface="Times New Roman" panose="02020603050405020304" pitchFamily="18"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Is a biosimilar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Can be expected to produce the same clinical </a:t>
            </a:r>
            <a:r>
              <a:rPr lang="en-US" sz="1800">
                <a:effectLst/>
                <a:latin typeface="Helvetica" panose="020B0604020202020204" pitchFamily="34" charset="0"/>
                <a:ea typeface="Calibri" panose="020F0502020204030204" pitchFamily="34" charset="0"/>
                <a:cs typeface="Helvetica" panose="020B0604020202020204" pitchFamily="34" charset="0"/>
              </a:rPr>
              <a:t>result in patients as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Has the same safety and efficacy as the reference product when alternated with the reference product.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May </a:t>
            </a: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be substituted without the intervention of a medical prescriber, subject to state laws.</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endParaRPr lang="en-US" sz="2000">
              <a:solidFill>
                <a:srgbClr val="004A90"/>
              </a:solidFill>
              <a:effectLst/>
              <a:latin typeface="Helvetica" panose="020B0604020202020204" pitchFamily="34" charset="0"/>
              <a:ea typeface="Times New Roman" panose="02020603050405020304" pitchFamily="18" charset="0"/>
              <a:cs typeface="Helvetica" panose="020B0604020202020204" pitchFamily="34" charset="0"/>
            </a:endParaRPr>
          </a:p>
        </p:txBody>
      </p:sp>
    </p:spTree>
    <p:extLst>
      <p:ext uri="{BB962C8B-B14F-4D97-AF65-F5344CB8AC3E}">
        <p14:creationId xmlns:p14="http://schemas.microsoft.com/office/powerpoint/2010/main" val="2599925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3432E39E-DAAA-F042-A345-3F3790D7DB6A}"/>
              </a:ext>
            </a:extLst>
          </p:cNvPr>
          <p:cNvSpPr>
            <a:spLocks noGrp="1"/>
          </p:cNvSpPr>
          <p:nvPr>
            <p:ph type="title"/>
          </p:nvPr>
        </p:nvSpPr>
        <p:spPr/>
        <p:txBody>
          <a:bodyPr/>
          <a:lstStyle/>
          <a:p>
            <a:r>
              <a:rPr lang="en-US" b="1">
                <a:latin typeface="Merriweather" pitchFamily="50" charset="0"/>
              </a:rPr>
              <a:t>Multiple Choice Questions – 5 of 11</a:t>
            </a:r>
          </a:p>
        </p:txBody>
      </p:sp>
      <p:sp>
        <p:nvSpPr>
          <p:cNvPr id="15" name="TextBox 14">
            <a:extLst>
              <a:ext uri="{FF2B5EF4-FFF2-40B4-BE49-F238E27FC236}">
                <a16:creationId xmlns:a16="http://schemas.microsoft.com/office/drawing/2014/main" id="{796119EC-6330-472E-8DF7-904BCA9AD734}"/>
              </a:ext>
            </a:extLst>
          </p:cNvPr>
          <p:cNvSpPr txBox="1"/>
          <p:nvPr/>
        </p:nvSpPr>
        <p:spPr>
          <a:xfrm>
            <a:off x="192024" y="1252728"/>
            <a:ext cx="8126726" cy="400110"/>
          </a:xfrm>
          <a:prstGeom prst="rect">
            <a:avLst/>
          </a:prstGeom>
          <a:noFill/>
        </p:spPr>
        <p:txBody>
          <a:bodyPr wrap="square" rtlCol="0">
            <a:spAutoFit/>
          </a:bodyPr>
          <a:lstStyle/>
          <a:p>
            <a:r>
              <a:rPr lang="en-US" sz="2000" b="1">
                <a:solidFill>
                  <a:srgbClr val="004A90"/>
                </a:solidFill>
                <a:latin typeface="Merriweather" pitchFamily="50" charset="0"/>
              </a:rPr>
              <a:t>Section: Approved Biosimilars and the US Health Care Market</a:t>
            </a:r>
            <a:endParaRPr lang="en-US" sz="2000" strike="sngStrike">
              <a:solidFill>
                <a:srgbClr val="004A90"/>
              </a:solidFill>
              <a:latin typeface="Merriweather" pitchFamily="50" charset="0"/>
            </a:endParaRPr>
          </a:p>
        </p:txBody>
      </p:sp>
      <p:sp>
        <p:nvSpPr>
          <p:cNvPr id="14" name="TextBox 13">
            <a:extLst>
              <a:ext uri="{FF2B5EF4-FFF2-40B4-BE49-F238E27FC236}">
                <a16:creationId xmlns:a16="http://schemas.microsoft.com/office/drawing/2014/main" id="{61F6D6D5-D370-43EC-B6AE-D0EB12B39F43}"/>
              </a:ext>
            </a:extLst>
          </p:cNvPr>
          <p:cNvSpPr txBox="1"/>
          <p:nvPr/>
        </p:nvSpPr>
        <p:spPr>
          <a:xfrm>
            <a:off x="192024" y="1737360"/>
            <a:ext cx="11612592" cy="1773691"/>
          </a:xfrm>
          <a:prstGeom prst="rect">
            <a:avLst/>
          </a:prstGeom>
          <a:noFill/>
        </p:spPr>
        <p:txBody>
          <a:bodyPr wrap="square">
            <a:spAutoFit/>
          </a:bodyPr>
          <a:lstStyle/>
          <a:p>
            <a:pPr marR="0">
              <a:lnSpc>
                <a:spcPct val="107000"/>
              </a:lnSpc>
              <a:spcBef>
                <a:spcPts val="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Q5. Biosimilar products play a role in the US health care market by:</a:t>
            </a:r>
            <a:endParaRPr lang="en-US" sz="1800">
              <a:effectLst/>
              <a:latin typeface="Merriweather" pitchFamily="50"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Increasing competition </a:t>
            </a:r>
            <a:r>
              <a:rPr lang="en-US" sz="1800">
                <a:effectLst/>
                <a:latin typeface="Helvetica" panose="020B0604020202020204" pitchFamily="34" charset="0"/>
                <a:ea typeface="Calibri" panose="020F0502020204030204" pitchFamily="34" charset="0"/>
                <a:cs typeface="Helvetica" panose="020B0604020202020204" pitchFamily="34" charset="0"/>
              </a:rPr>
              <a:t>thereby potentially decreasing </a:t>
            </a: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cost of biological products</a:t>
            </a:r>
            <a:r>
              <a:rPr lang="en-US" sz="1800">
                <a:effectLst/>
                <a:latin typeface="Helvetica" panose="020B0604020202020204" pitchFamily="34" charset="0"/>
                <a:ea typeface="Calibri" panose="020F0502020204030204" pitchFamily="34" charset="0"/>
                <a:cs typeface="Helvetica" panose="020B0604020202020204" pitchFamily="34" charset="0"/>
              </a:rPr>
              <a:t>.</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Decreasing access.</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0000"/>
                </a:solidFill>
                <a:effectLst/>
                <a:latin typeface="Helvetica" panose="020B0604020202020204" pitchFamily="34" charset="0"/>
                <a:ea typeface="Calibri" panose="020F0502020204030204" pitchFamily="34" charset="0"/>
                <a:cs typeface="Helvetica" panose="020B0604020202020204" pitchFamily="34" charset="0"/>
              </a:rPr>
              <a:t>Expanding treatment options.</a:t>
            </a:r>
            <a:endParaRPr lang="en-US" sz="2000">
              <a:effectLst/>
              <a:latin typeface="Helvetica" panose="020B0604020202020204" pitchFamily="34" charset="0"/>
              <a:ea typeface="Times New Roman" panose="02020603050405020304" pitchFamily="18" charset="0"/>
              <a:cs typeface="Helvetica" panose="020B0604020202020204" pitchFamily="34" charset="0"/>
            </a:endParaRPr>
          </a:p>
          <a:p>
            <a:pPr marL="342900" marR="0" lvl="0" indent="-342900">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 and C.</a:t>
            </a:r>
            <a:endParaRPr lang="en-US" sz="2000">
              <a:solidFill>
                <a:srgbClr val="004A90"/>
              </a:solidFill>
              <a:latin typeface="Helvetica" panose="020B0604020202020204" pitchFamily="34" charset="0"/>
              <a:ea typeface="Calibri" panose="020F0502020204030204" pitchFamily="34" charset="0"/>
              <a:cs typeface="Helvetica" panose="020B0604020202020204" pitchFamily="34" charset="0"/>
            </a:endParaRPr>
          </a:p>
          <a:p>
            <a:pPr marL="342900" marR="0" lvl="0" indent="-342900">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A and B.</a:t>
            </a:r>
            <a:endParaRPr lang="en-US">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374391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E4AC9EE0-58E6-CF4A-BC6D-C51853A35AB8}"/>
              </a:ext>
            </a:extLst>
          </p:cNvPr>
          <p:cNvSpPr>
            <a:spLocks noGrp="1"/>
          </p:cNvSpPr>
          <p:nvPr>
            <p:ph type="title"/>
          </p:nvPr>
        </p:nvSpPr>
        <p:spPr/>
        <p:txBody>
          <a:bodyPr/>
          <a:lstStyle/>
          <a:p>
            <a:r>
              <a:rPr lang="en-US" b="1">
                <a:latin typeface="Merriweather" pitchFamily="50" charset="0"/>
              </a:rPr>
              <a:t>Multiple Choice Questions – 6 of 11</a:t>
            </a:r>
          </a:p>
        </p:txBody>
      </p:sp>
      <p:sp>
        <p:nvSpPr>
          <p:cNvPr id="15" name="TextBox 14">
            <a:extLst>
              <a:ext uri="{FF2B5EF4-FFF2-40B4-BE49-F238E27FC236}">
                <a16:creationId xmlns:a16="http://schemas.microsoft.com/office/drawing/2014/main" id="{FC3561BD-A9BE-45ED-A3AD-CA7122955F8B}"/>
              </a:ext>
            </a:extLst>
          </p:cNvPr>
          <p:cNvSpPr txBox="1"/>
          <p:nvPr/>
        </p:nvSpPr>
        <p:spPr>
          <a:xfrm>
            <a:off x="192024" y="1233803"/>
            <a:ext cx="8301301" cy="400110"/>
          </a:xfrm>
          <a:prstGeom prst="rect">
            <a:avLst/>
          </a:prstGeom>
          <a:noFill/>
        </p:spPr>
        <p:txBody>
          <a:bodyPr wrap="square" rtlCol="0">
            <a:spAutoFit/>
          </a:bodyPr>
          <a:lstStyle/>
          <a:p>
            <a:r>
              <a:rPr lang="en-US" sz="2000" b="1">
                <a:solidFill>
                  <a:srgbClr val="004A90"/>
                </a:solidFill>
                <a:latin typeface="Merriweather" pitchFamily="50" charset="0"/>
              </a:rPr>
              <a:t>Section: Difference Between Generics and Biosimilar Products</a:t>
            </a:r>
            <a:endParaRPr lang="en-US" sz="2000">
              <a:solidFill>
                <a:srgbClr val="004A90"/>
              </a:solidFill>
              <a:latin typeface="Merriweather" pitchFamily="50" charset="0"/>
            </a:endParaRPr>
          </a:p>
        </p:txBody>
      </p:sp>
      <p:sp>
        <p:nvSpPr>
          <p:cNvPr id="12" name="TextBox 11">
            <a:extLst>
              <a:ext uri="{FF2B5EF4-FFF2-40B4-BE49-F238E27FC236}">
                <a16:creationId xmlns:a16="http://schemas.microsoft.com/office/drawing/2014/main" id="{6BF695C1-FF42-4D85-B6EE-709B24D13C0C}"/>
              </a:ext>
            </a:extLst>
          </p:cNvPr>
          <p:cNvSpPr txBox="1"/>
          <p:nvPr/>
        </p:nvSpPr>
        <p:spPr>
          <a:xfrm>
            <a:off x="192024" y="1737360"/>
            <a:ext cx="11565962" cy="3042821"/>
          </a:xfrm>
          <a:prstGeom prst="rect">
            <a:avLst/>
          </a:prstGeom>
          <a:noFill/>
        </p:spPr>
        <p:txBody>
          <a:bodyPr wrap="square">
            <a:spAutoFit/>
          </a:bodyPr>
          <a:lstStyle/>
          <a:p>
            <a:pPr marR="0">
              <a:lnSpc>
                <a:spcPct val="107000"/>
              </a:lnSpc>
              <a:spcBef>
                <a:spcPts val="60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Q6: Which of the following statement(s) is true regarding biosimilar products and generic drugs?</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Biosimilar products generally are large complex molecules that are manufactured from living cells while most generic products are small molecules that are typically manufactured chemically.</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Biosimilars are made up of </a:t>
            </a:r>
            <a:r>
              <a:rPr lang="en-US">
                <a:latin typeface="Helvetica" panose="020B0604020202020204" pitchFamily="34" charset="0"/>
                <a:ea typeface="Calibri" panose="020F0502020204030204" pitchFamily="34" charset="0"/>
                <a:cs typeface="Helvetica" panose="020B0604020202020204" pitchFamily="34" charset="0"/>
              </a:rPr>
              <a:t>i</a:t>
            </a:r>
            <a:r>
              <a:rPr lang="en-US" sz="1800">
                <a:effectLst/>
                <a:latin typeface="Helvetica" panose="020B0604020202020204" pitchFamily="34" charset="0"/>
                <a:ea typeface="Calibri" panose="020F0502020204030204" pitchFamily="34" charset="0"/>
                <a:cs typeface="Helvetica" panose="020B0604020202020204" pitchFamily="34" charset="0"/>
              </a:rPr>
              <a:t>dentical molecules with no variation.</a:t>
            </a:r>
          </a:p>
          <a:p>
            <a:pPr marL="342900" marR="0" lvl="0" indent="-342900">
              <a:lnSpc>
                <a:spcPct val="107000"/>
              </a:lnSpc>
              <a:spcBef>
                <a:spcPts val="0"/>
              </a:spcBef>
              <a:spcAft>
                <a:spcPts val="0"/>
              </a:spcAft>
              <a:buFont typeface="+mj-lt"/>
              <a:buAutoNum type="alphaUcPeriod"/>
            </a:pPr>
            <a:r>
              <a:rPr lang="en-US">
                <a:latin typeface="Helvetica" panose="020B0604020202020204" pitchFamily="34" charset="0"/>
                <a:ea typeface="Calibri" panose="020F0502020204030204" pitchFamily="34" charset="0"/>
                <a:cs typeface="Helvetica" panose="020B0604020202020204" pitchFamily="34" charset="0"/>
              </a:rPr>
              <a:t>Manufacturers must demonstrate that generics are highly similar and have no clinically meaningful differences from the reference product</a:t>
            </a:r>
            <a:r>
              <a:rPr lang="en-US" sz="1800">
                <a:effectLst/>
                <a:latin typeface="Helvetica" panose="020B0604020202020204" pitchFamily="34" charset="0"/>
                <a:ea typeface="Calibri" panose="020F0502020204030204" pitchFamily="34" charset="0"/>
                <a:cs typeface="Helvetica" panose="020B0604020202020204" pitchFamily="34" charset="0"/>
              </a:rPr>
              <a:t>.</a:t>
            </a:r>
          </a:p>
          <a:p>
            <a:pPr marL="342900" marR="0" lvl="0" indent="-342900">
              <a:lnSpc>
                <a:spcPct val="107000"/>
              </a:lnSpc>
              <a:spcBef>
                <a:spcPts val="0"/>
              </a:spcBef>
              <a:spcAft>
                <a:spcPts val="0"/>
              </a:spcAft>
              <a:buFont typeface="+mj-lt"/>
              <a:buAutoNum type="alphaUcPeriod"/>
            </a:pPr>
            <a:r>
              <a:rPr lang="en-US">
                <a:latin typeface="Helvetica" panose="020B0604020202020204" pitchFamily="34" charset="0"/>
                <a:ea typeface="Calibri" panose="020F0502020204030204" pitchFamily="34" charset="0"/>
                <a:cs typeface="Helvetica" panose="020B0604020202020204" pitchFamily="34" charset="0"/>
              </a:rPr>
              <a:t>The active ingredient in generics is the same as the active ingredient in the reference listed drug. </a:t>
            </a:r>
          </a:p>
          <a:p>
            <a:pPr marL="342900" marR="0" lvl="0" indent="-342900">
              <a:lnSpc>
                <a:spcPct val="107000"/>
              </a:lnSpc>
              <a:spcBef>
                <a:spcPts val="0"/>
              </a:spcBef>
              <a:spcAft>
                <a:spcPts val="0"/>
              </a:spcAft>
              <a:buFont typeface="+mj-lt"/>
              <a:buAutoNum type="alphaUcPeriod"/>
            </a:pPr>
            <a:r>
              <a:rPr lang="en-US">
                <a:solidFill>
                  <a:srgbClr val="004A90"/>
                </a:solidFill>
                <a:latin typeface="Helvetica" panose="020B0604020202020204" pitchFamily="34" charset="0"/>
                <a:ea typeface="Calibri" panose="020F0502020204030204" pitchFamily="34" charset="0"/>
                <a:cs typeface="Helvetica" panose="020B0604020202020204" pitchFamily="34" charset="0"/>
              </a:rPr>
              <a:t>*A and D.</a:t>
            </a:r>
          </a:p>
          <a:p>
            <a:pPr marL="342900" marR="0" lvl="0" indent="-342900">
              <a:lnSpc>
                <a:spcPct val="107000"/>
              </a:lnSpc>
              <a:spcBef>
                <a:spcPts val="0"/>
              </a:spcBef>
              <a:spcAft>
                <a:spcPts val="0"/>
              </a:spcAft>
              <a:buFont typeface="+mj-lt"/>
              <a:buAutoNum type="alphaUcPeriod"/>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439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735BAD1-AD5C-44E3-BAC3-BA2F39F2B4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14" name="Title 1">
            <a:extLst>
              <a:ext uri="{FF2B5EF4-FFF2-40B4-BE49-F238E27FC236}">
                <a16:creationId xmlns:a16="http://schemas.microsoft.com/office/drawing/2014/main" id="{6BFD2C13-5A39-45A9-ABF6-CD288BCC12D2}"/>
              </a:ext>
            </a:extLst>
          </p:cNvPr>
          <p:cNvSpPr>
            <a:spLocks noGrp="1"/>
          </p:cNvSpPr>
          <p:nvPr>
            <p:ph type="title"/>
          </p:nvPr>
        </p:nvSpPr>
        <p:spPr/>
        <p:txBody>
          <a:bodyPr>
            <a:normAutofit/>
          </a:bodyPr>
          <a:lstStyle/>
          <a:p>
            <a:r>
              <a:rPr lang="en-US" b="1">
                <a:solidFill>
                  <a:schemeClr val="bg1"/>
                </a:solidFill>
                <a:latin typeface="Merriweather" pitchFamily="50" charset="0"/>
              </a:rPr>
              <a:t>What Is a Biological Product?</a:t>
            </a:r>
          </a:p>
        </p:txBody>
      </p:sp>
      <p:sp>
        <p:nvSpPr>
          <p:cNvPr id="12" name="Rectangle 11">
            <a:extLst>
              <a:ext uri="{FF2B5EF4-FFF2-40B4-BE49-F238E27FC236}">
                <a16:creationId xmlns:a16="http://schemas.microsoft.com/office/drawing/2014/main" id="{692D2573-FD84-46AD-9243-0FF109EAE7B8}"/>
              </a:ext>
            </a:extLst>
          </p:cNvPr>
          <p:cNvSpPr/>
          <p:nvPr/>
        </p:nvSpPr>
        <p:spPr>
          <a:xfrm>
            <a:off x="170365" y="1303439"/>
            <a:ext cx="11663395" cy="1477328"/>
          </a:xfrm>
          <a:prstGeom prst="rect">
            <a:avLst/>
          </a:prstGeom>
        </p:spPr>
        <p:txBody>
          <a:bodyPr wrap="square">
            <a:spAutoFit/>
          </a:bodyPr>
          <a:lstStyle/>
          <a:p>
            <a:pPr>
              <a:spcBef>
                <a:spcPts val="600"/>
              </a:spcBef>
            </a:pPr>
            <a:r>
              <a:rPr lang="en-US" b="1">
                <a:solidFill>
                  <a:srgbClr val="004A90"/>
                </a:solidFill>
                <a:latin typeface="Helvetica" panose="020B0604020202020204" pitchFamily="34" charset="0"/>
                <a:cs typeface="Helvetica" panose="020B0604020202020204" pitchFamily="34" charset="0"/>
              </a:rPr>
              <a:t>Biological products (also called biologics) are generally large, complex molecules that range in size and complexity. Typically, they are produced in living systems (e.g., microorganisms, plant cells, animal cells) using recombinant DNA</a:t>
            </a:r>
            <a:r>
              <a:rPr lang="en-US" sz="1000" b="1">
                <a:solidFill>
                  <a:srgbClr val="004A90"/>
                </a:solidFill>
                <a:latin typeface="Helvetica" panose="020B0604020202020204" pitchFamily="34" charset="0"/>
                <a:cs typeface="Helvetica" panose="020B0604020202020204" pitchFamily="34" charset="0"/>
              </a:rPr>
              <a:t> </a:t>
            </a:r>
            <a:r>
              <a:rPr lang="en-US" b="1">
                <a:solidFill>
                  <a:srgbClr val="004A90"/>
                </a:solidFill>
                <a:latin typeface="Helvetica" panose="020B0604020202020204" pitchFamily="34" charset="0"/>
                <a:cs typeface="Helvetica" panose="020B0604020202020204" pitchFamily="34" charset="0"/>
              </a:rPr>
              <a:t>technology. This presentation refers to reference products, biosimilar products (also called biosimilars), and interchangeable biosimilar products (also called interchangeable biosimilars). </a:t>
            </a:r>
          </a:p>
        </p:txBody>
      </p:sp>
      <p:sp>
        <p:nvSpPr>
          <p:cNvPr id="17" name="TextBox 16">
            <a:extLst>
              <a:ext uri="{FF2B5EF4-FFF2-40B4-BE49-F238E27FC236}">
                <a16:creationId xmlns:a16="http://schemas.microsoft.com/office/drawing/2014/main" id="{5283B581-E7AF-4344-9E2E-D251CAEAB156}"/>
              </a:ext>
            </a:extLst>
          </p:cNvPr>
          <p:cNvSpPr txBox="1"/>
          <p:nvPr/>
        </p:nvSpPr>
        <p:spPr>
          <a:xfrm>
            <a:off x="7523109" y="2828714"/>
            <a:ext cx="4364091" cy="2585323"/>
          </a:xfrm>
          <a:prstGeom prst="rect">
            <a:avLst/>
          </a:prstGeom>
          <a:noFill/>
        </p:spPr>
        <p:txBody>
          <a:bodyPr wrap="square" rtlCol="0">
            <a:spAutoFit/>
          </a:bodyPr>
          <a:lstStyle/>
          <a:p>
            <a:r>
              <a:rPr lang="en-US">
                <a:latin typeface="Helvetica" panose="020B0604020202020204" pitchFamily="34" charset="0"/>
                <a:cs typeface="Helvetica" panose="020B0604020202020204" pitchFamily="34" charset="0"/>
              </a:rPr>
              <a:t>Biologics, including biosimilar and interchangeable biosimilars, can be used to prevent, treat, or cure a range of diseases and medical conditions. Many types of biologics are approved for use in the United States, including therapeutic proteins; vaccines; blood, blood components or derivatives; allergenic products; and monoclonal antibodies. </a:t>
            </a:r>
          </a:p>
        </p:txBody>
      </p:sp>
      <p:pic>
        <p:nvPicPr>
          <p:cNvPr id="3" name="Picture 2" descr="Image of Relative Molecular Mass (daltons) of Insulin (5808), Erythropoietin (30,400), and Monoclonal Antibdy (IgGI) (150,000).">
            <a:extLst>
              <a:ext uri="{FF2B5EF4-FFF2-40B4-BE49-F238E27FC236}">
                <a16:creationId xmlns:a16="http://schemas.microsoft.com/office/drawing/2014/main" id="{280FB540-41E3-4867-A1F3-6C5033E2C46A}"/>
              </a:ext>
            </a:extLst>
          </p:cNvPr>
          <p:cNvPicPr>
            <a:picLocks noChangeAspect="1"/>
          </p:cNvPicPr>
          <p:nvPr/>
        </p:nvPicPr>
        <p:blipFill>
          <a:blip r:embed="rId4"/>
          <a:stretch>
            <a:fillRect/>
          </a:stretch>
        </p:blipFill>
        <p:spPr>
          <a:xfrm>
            <a:off x="170366" y="2780767"/>
            <a:ext cx="7895004" cy="3789384"/>
          </a:xfrm>
          <a:prstGeom prst="rect">
            <a:avLst/>
          </a:prstGeom>
        </p:spPr>
      </p:pic>
      <p:pic>
        <p:nvPicPr>
          <p:cNvPr id="2" name="Picture 1">
            <a:extLst>
              <a:ext uri="{FF2B5EF4-FFF2-40B4-BE49-F238E27FC236}">
                <a16:creationId xmlns:a16="http://schemas.microsoft.com/office/drawing/2014/main" id="{2AD7153B-EEC8-E573-8E7F-5AAE7E9BC013}"/>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311889" y="277611"/>
            <a:ext cx="531592" cy="640080"/>
          </a:xfrm>
          <a:prstGeom prst="rect">
            <a:avLst/>
          </a:prstGeom>
        </p:spPr>
      </p:pic>
    </p:spTree>
    <p:extLst>
      <p:ext uri="{BB962C8B-B14F-4D97-AF65-F5344CB8AC3E}">
        <p14:creationId xmlns:p14="http://schemas.microsoft.com/office/powerpoint/2010/main" val="24807197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68E60563-7D29-BD47-9BD3-33AB81B9E38E}"/>
              </a:ext>
            </a:extLst>
          </p:cNvPr>
          <p:cNvSpPr>
            <a:spLocks noGrp="1"/>
          </p:cNvSpPr>
          <p:nvPr>
            <p:ph type="title"/>
          </p:nvPr>
        </p:nvSpPr>
        <p:spPr/>
        <p:txBody>
          <a:bodyPr/>
          <a:lstStyle/>
          <a:p>
            <a:r>
              <a:rPr lang="en-US" b="1">
                <a:latin typeface="Merriweather" pitchFamily="50" charset="0"/>
              </a:rPr>
              <a:t>Multiple Choice Questions – 7 of 11</a:t>
            </a:r>
          </a:p>
        </p:txBody>
      </p:sp>
      <p:sp>
        <p:nvSpPr>
          <p:cNvPr id="17" name="TextBox 16">
            <a:extLst>
              <a:ext uri="{FF2B5EF4-FFF2-40B4-BE49-F238E27FC236}">
                <a16:creationId xmlns:a16="http://schemas.microsoft.com/office/drawing/2014/main" id="{F62CC658-34EE-42D3-938F-F6FE22929042}"/>
              </a:ext>
            </a:extLst>
          </p:cNvPr>
          <p:cNvSpPr txBox="1"/>
          <p:nvPr/>
        </p:nvSpPr>
        <p:spPr>
          <a:xfrm>
            <a:off x="192024" y="1252728"/>
            <a:ext cx="6106857" cy="400110"/>
          </a:xfrm>
          <a:prstGeom prst="rect">
            <a:avLst/>
          </a:prstGeom>
          <a:noFill/>
        </p:spPr>
        <p:txBody>
          <a:bodyPr wrap="square" rtlCol="0">
            <a:spAutoFit/>
          </a:bodyPr>
          <a:lstStyle/>
          <a:p>
            <a:r>
              <a:rPr lang="en-US" sz="2000" b="1">
                <a:solidFill>
                  <a:srgbClr val="004A90"/>
                </a:solidFill>
                <a:latin typeface="Merriweather" pitchFamily="50" charset="0"/>
              </a:rPr>
              <a:t>Section: Biological Product Approval Pathway</a:t>
            </a:r>
          </a:p>
        </p:txBody>
      </p:sp>
      <p:sp>
        <p:nvSpPr>
          <p:cNvPr id="12" name="TextBox 11">
            <a:extLst>
              <a:ext uri="{FF2B5EF4-FFF2-40B4-BE49-F238E27FC236}">
                <a16:creationId xmlns:a16="http://schemas.microsoft.com/office/drawing/2014/main" id="{FED8EC27-F38C-48AD-95DD-DF423AD369EB}"/>
              </a:ext>
            </a:extLst>
          </p:cNvPr>
          <p:cNvSpPr txBox="1"/>
          <p:nvPr/>
        </p:nvSpPr>
        <p:spPr>
          <a:xfrm>
            <a:off x="192024" y="1737360"/>
            <a:ext cx="11627443" cy="3627211"/>
          </a:xfrm>
          <a:prstGeom prst="rect">
            <a:avLst/>
          </a:prstGeom>
          <a:noFill/>
        </p:spPr>
        <p:txBody>
          <a:bodyPr wrap="square">
            <a:spAutoFit/>
          </a:bodyPr>
          <a:lstStyle/>
          <a:p>
            <a:pPr marR="0">
              <a:lnSpc>
                <a:spcPct val="107000"/>
              </a:lnSpc>
              <a:spcBef>
                <a:spcPts val="60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Q7: Which statement(s) is false regarding the biosimilar 351(k) approval process?</a:t>
            </a:r>
          </a:p>
          <a:p>
            <a:pPr marL="342900" marR="0" lvl="0" indent="-342900">
              <a:lnSpc>
                <a:spcPct val="107000"/>
              </a:lnSpc>
              <a:spcBef>
                <a:spcPts val="0"/>
              </a:spcBef>
              <a:spcAft>
                <a:spcPts val="0"/>
              </a:spcAft>
              <a:buFont typeface="+mj-lt"/>
              <a:buAutoNum type="alphaUcPeriod"/>
            </a:pPr>
            <a:r>
              <a:rPr lang="en-US">
                <a:solidFill>
                  <a:srgbClr val="004A90"/>
                </a:solidFill>
                <a:latin typeface="Helvetica" panose="020B0604020202020204" pitchFamily="34" charset="0"/>
                <a:ea typeface="Calibri" panose="020F0502020204030204" pitchFamily="34" charset="0"/>
                <a:cs typeface="Helvetica" panose="020B0604020202020204" pitchFamily="34" charset="0"/>
              </a:rPr>
              <a:t>*</a:t>
            </a: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Biosimilar products and reference products are approved through the same regulatory approval pathway by FDA.</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Reference products are approved in a stand-alone application through the 351(a) regulatory approval pathway by FDA whereas biosimilar products are approved through a different, abbreviated regulatory approval pathway by FDA.</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The abbreviated regulatory approval pathway for biosimilar products can be less expensive </a:t>
            </a:r>
            <a:r>
              <a:rPr lang="en-US" sz="1100">
                <a:effectLst/>
                <a:latin typeface="Helvetica" panose="020B0604020202020204" pitchFamily="34" charset="0"/>
                <a:ea typeface="Times New Roman" panose="02020603050405020304" pitchFamily="18" charset="0"/>
                <a:cs typeface="Helvetica" panose="020B0604020202020204" pitchFamily="34" charset="0"/>
              </a:rPr>
              <a:t> </a:t>
            </a:r>
            <a:r>
              <a:rPr lang="en-US" sz="1800">
                <a:effectLst/>
                <a:latin typeface="Helvetica" panose="020B0604020202020204" pitchFamily="34" charset="0"/>
                <a:ea typeface="Calibri" panose="020F0502020204030204" pitchFamily="34" charset="0"/>
                <a:cs typeface="Helvetica" panose="020B0604020202020204" pitchFamily="34" charset="0"/>
              </a:rPr>
              <a:t>and less time-consuming than the </a:t>
            </a:r>
            <a:r>
              <a:rPr lang="en-US">
                <a:latin typeface="Helvetica" panose="020B0604020202020204" pitchFamily="34" charset="0"/>
                <a:ea typeface="Calibri" panose="020F0502020204030204" pitchFamily="34" charset="0"/>
                <a:cs typeface="Helvetica" panose="020B0604020202020204" pitchFamily="34" charset="0"/>
              </a:rPr>
              <a:t>pathway for </a:t>
            </a:r>
            <a:r>
              <a:rPr lang="en-US" sz="1800">
                <a:effectLst/>
                <a:latin typeface="Helvetica" panose="020B0604020202020204" pitchFamily="34" charset="0"/>
                <a:ea typeface="Calibri" panose="020F0502020204030204" pitchFamily="34" charset="0"/>
                <a:cs typeface="Helvetica" panose="020B0604020202020204" pitchFamily="34" charset="0"/>
              </a:rPr>
              <a:t>reference products in part because biosimilar manufacturers can rely on FDA’s finding of safety and effectiveness for the reference product.</a:t>
            </a:r>
            <a:endParaRPr lang="en-US" sz="1800" strike="sngStrike">
              <a:effectLst/>
              <a:latin typeface="Helvetica" panose="020B0604020202020204" pitchFamily="34" charset="0"/>
              <a:ea typeface="Calibri" panose="020F0502020204030204" pitchFamily="34" charset="0"/>
              <a:cs typeface="Helvetica" panose="020B0604020202020204" pitchFamily="34" charset="0"/>
            </a:endParaRP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FDA ensures that biosimilar manufacturers demonstrate that the biosimilar product is highly similar to and has no clinically meaningful differences from the reference product in terms of safety, purity, and potency.</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B and C.</a:t>
            </a:r>
          </a:p>
        </p:txBody>
      </p:sp>
    </p:spTree>
    <p:extLst>
      <p:ext uri="{BB962C8B-B14F-4D97-AF65-F5344CB8AC3E}">
        <p14:creationId xmlns:p14="http://schemas.microsoft.com/office/powerpoint/2010/main" val="1425205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A2F5BC54-8FCD-244B-B4AD-995AA3F93502}"/>
              </a:ext>
            </a:extLst>
          </p:cNvPr>
          <p:cNvSpPr>
            <a:spLocks noGrp="1"/>
          </p:cNvSpPr>
          <p:nvPr>
            <p:ph type="title"/>
          </p:nvPr>
        </p:nvSpPr>
        <p:spPr/>
        <p:txBody>
          <a:bodyPr/>
          <a:lstStyle/>
          <a:p>
            <a:r>
              <a:rPr lang="en-US" b="1">
                <a:latin typeface="Merriweather" pitchFamily="50" charset="0"/>
              </a:rPr>
              <a:t>Multiple Choice Questions – 8 of 11</a:t>
            </a:r>
          </a:p>
        </p:txBody>
      </p:sp>
      <p:sp>
        <p:nvSpPr>
          <p:cNvPr id="17" name="TextBox 16">
            <a:extLst>
              <a:ext uri="{FF2B5EF4-FFF2-40B4-BE49-F238E27FC236}">
                <a16:creationId xmlns:a16="http://schemas.microsoft.com/office/drawing/2014/main" id="{F62CC658-34EE-42D3-938F-F6FE22929042}"/>
              </a:ext>
            </a:extLst>
          </p:cNvPr>
          <p:cNvSpPr txBox="1"/>
          <p:nvPr/>
        </p:nvSpPr>
        <p:spPr>
          <a:xfrm>
            <a:off x="192024" y="1252728"/>
            <a:ext cx="5997675" cy="400110"/>
          </a:xfrm>
          <a:prstGeom prst="rect">
            <a:avLst/>
          </a:prstGeom>
          <a:noFill/>
        </p:spPr>
        <p:txBody>
          <a:bodyPr wrap="square" rtlCol="0">
            <a:spAutoFit/>
          </a:bodyPr>
          <a:lstStyle/>
          <a:p>
            <a:r>
              <a:rPr lang="en-US" sz="2000" b="1">
                <a:solidFill>
                  <a:srgbClr val="004A90"/>
                </a:solidFill>
                <a:latin typeface="Merriweather" pitchFamily="50" charset="0"/>
              </a:rPr>
              <a:t>Section: Biological Product Approval Pathway</a:t>
            </a:r>
            <a:endParaRPr lang="en-US" sz="2000">
              <a:solidFill>
                <a:srgbClr val="004A90"/>
              </a:solidFill>
              <a:latin typeface="Merriweather" pitchFamily="50" charset="0"/>
            </a:endParaRPr>
          </a:p>
        </p:txBody>
      </p:sp>
      <p:sp>
        <p:nvSpPr>
          <p:cNvPr id="16" name="TextBox 15">
            <a:extLst>
              <a:ext uri="{FF2B5EF4-FFF2-40B4-BE49-F238E27FC236}">
                <a16:creationId xmlns:a16="http://schemas.microsoft.com/office/drawing/2014/main" id="{448A744B-CC0E-401B-97D5-0987D20F7DBA}"/>
              </a:ext>
            </a:extLst>
          </p:cNvPr>
          <p:cNvSpPr txBox="1"/>
          <p:nvPr/>
        </p:nvSpPr>
        <p:spPr>
          <a:xfrm>
            <a:off x="192024" y="1737360"/>
            <a:ext cx="11688790" cy="3330848"/>
          </a:xfrm>
          <a:prstGeom prst="rect">
            <a:avLst/>
          </a:prstGeom>
          <a:noFill/>
        </p:spPr>
        <p:txBody>
          <a:bodyPr wrap="square">
            <a:spAutoFit/>
          </a:bodyPr>
          <a:lstStyle/>
          <a:p>
            <a:pPr marR="0">
              <a:lnSpc>
                <a:spcPct val="107000"/>
              </a:lnSpc>
              <a:spcBef>
                <a:spcPts val="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Q8. Which of the following is true regarding the biosimilar 351(k) approval process?</a:t>
            </a:r>
            <a:endParaRPr lang="en-US" sz="1800">
              <a:effectLst/>
              <a:latin typeface="Merriweather" pitchFamily="50"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Biosimilar manufacturers must demonstrate that biosimilar products are highly similar to and have no clinically meaningful differences from the reference product.</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Comprehensive comparative analytical studies form the foundation of the data package submitted by biosimilar manufacturers.</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FDA generally expects additional comparative clinical pharmacological data (pharmacokinetics and pharmacodynamics) and comparative clinical efficacy studies (human studies) for a proposed biosimilar product based on the totality of the evidence presented by the biosimilar manufacturer for a particular indication.</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A and B.</a:t>
            </a:r>
          </a:p>
          <a:p>
            <a:pPr marL="342900" marR="0" lvl="0" indent="-342900">
              <a:lnSpc>
                <a:spcPct val="107000"/>
              </a:lnSpc>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p>
        </p:txBody>
      </p:sp>
    </p:spTree>
    <p:extLst>
      <p:ext uri="{BB962C8B-B14F-4D97-AF65-F5344CB8AC3E}">
        <p14:creationId xmlns:p14="http://schemas.microsoft.com/office/powerpoint/2010/main" val="3757087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F581EF65-14E1-1C4A-93FE-8C3D4D13E36B}"/>
              </a:ext>
            </a:extLst>
          </p:cNvPr>
          <p:cNvSpPr>
            <a:spLocks noGrp="1"/>
          </p:cNvSpPr>
          <p:nvPr>
            <p:ph type="title"/>
          </p:nvPr>
        </p:nvSpPr>
        <p:spPr/>
        <p:txBody>
          <a:bodyPr/>
          <a:lstStyle/>
          <a:p>
            <a:r>
              <a:rPr lang="en-US" b="1">
                <a:latin typeface="Merriweather" pitchFamily="50" charset="0"/>
              </a:rPr>
              <a:t>Multiple Choice Questions – 9 of 11</a:t>
            </a:r>
          </a:p>
        </p:txBody>
      </p:sp>
      <p:sp>
        <p:nvSpPr>
          <p:cNvPr id="14" name="TextBox 13">
            <a:extLst>
              <a:ext uri="{FF2B5EF4-FFF2-40B4-BE49-F238E27FC236}">
                <a16:creationId xmlns:a16="http://schemas.microsoft.com/office/drawing/2014/main" id="{76BB9F24-C6C9-45E8-87FE-6BD8E245384B}"/>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Biologics Naming System</a:t>
            </a:r>
            <a:endParaRPr lang="en-US" sz="2000">
              <a:solidFill>
                <a:srgbClr val="004A90"/>
              </a:solidFill>
              <a:latin typeface="Merriweather" pitchFamily="50" charset="0"/>
            </a:endParaRPr>
          </a:p>
        </p:txBody>
      </p:sp>
      <p:sp>
        <p:nvSpPr>
          <p:cNvPr id="11" name="TextBox 10">
            <a:extLst>
              <a:ext uri="{FF2B5EF4-FFF2-40B4-BE49-F238E27FC236}">
                <a16:creationId xmlns:a16="http://schemas.microsoft.com/office/drawing/2014/main" id="{CDFF78B3-DB6B-462E-BD4A-E2AF59BC09A7}"/>
              </a:ext>
            </a:extLst>
          </p:cNvPr>
          <p:cNvSpPr txBox="1"/>
          <p:nvPr/>
        </p:nvSpPr>
        <p:spPr>
          <a:xfrm>
            <a:off x="192024" y="1737360"/>
            <a:ext cx="11688792" cy="2450094"/>
          </a:xfrm>
          <a:prstGeom prst="rect">
            <a:avLst/>
          </a:prstGeom>
          <a:noFill/>
        </p:spPr>
        <p:txBody>
          <a:bodyPr wrap="square" lIns="91440" tIns="45720" rIns="91440" bIns="45720" anchor="t">
            <a:spAutoFit/>
          </a:bodyPr>
          <a:lstStyle/>
          <a:p>
            <a:pPr marR="0">
              <a:lnSpc>
                <a:spcPct val="107000"/>
              </a:lnSpc>
              <a:spcBef>
                <a:spcPts val="60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Q9: Which statement is true about the naming convention for biological products?</a:t>
            </a:r>
            <a:endParaRPr lang="en-US" sz="1800">
              <a:effectLst/>
              <a:latin typeface="Merriweather" pitchFamily="50" charset="0"/>
              <a:ea typeface="Calibri" panose="020F0502020204030204" pitchFamily="34" charset="0"/>
              <a:cs typeface="Times New Roman" panose="02020603050405020304" pitchFamily="18" charset="0"/>
            </a:endParaRPr>
          </a:p>
          <a:p>
            <a:pPr marL="342900" indent="-342900">
              <a:lnSpc>
                <a:spcPct val="107000"/>
              </a:lnSpc>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Many biological products and all biosimilar products use a nonproprietary name that consists of a core name plus a unique</a:t>
            </a:r>
            <a:r>
              <a:rPr lang="en-US">
                <a:latin typeface="Helvetica" panose="020B0604020202020204" pitchFamily="34" charset="0"/>
                <a:ea typeface="Calibri" panose="020F0502020204030204" pitchFamily="34" charset="0"/>
                <a:cs typeface="Helvetica" panose="020B0604020202020204" pitchFamily="34" charset="0"/>
              </a:rPr>
              <a:t>, product-identifying</a:t>
            </a:r>
            <a:r>
              <a:rPr lang="en-US" sz="1800">
                <a:effectLst/>
                <a:latin typeface="Helvetica" panose="020B0604020202020204" pitchFamily="34" charset="0"/>
                <a:ea typeface="Calibri" panose="020F0502020204030204" pitchFamily="34" charset="0"/>
                <a:cs typeface="Helvetica" panose="020B0604020202020204" pitchFamily="34" charset="0"/>
              </a:rPr>
              <a:t> 4-letter suffix that is devoid of </a:t>
            </a:r>
            <a:r>
              <a:rPr lang="en-US">
                <a:latin typeface="Helvetica" panose="020B0604020202020204" pitchFamily="34" charset="0"/>
                <a:ea typeface="Calibri" panose="020F0502020204030204" pitchFamily="34" charset="0"/>
                <a:cs typeface="Helvetica" panose="020B0604020202020204" pitchFamily="34" charset="0"/>
              </a:rPr>
              <a:t>clinical or pharmacological meaning</a:t>
            </a:r>
            <a:r>
              <a:rPr lang="en-US" sz="1800">
                <a:effectLst/>
                <a:latin typeface="Helvetica" panose="020B0604020202020204" pitchFamily="34" charset="0"/>
                <a:ea typeface="Calibri" panose="020F0502020204030204" pitchFamily="34" charset="0"/>
                <a:cs typeface="Helvetica" panose="020B0604020202020204" pitchFamily="34" charset="0"/>
              </a:rPr>
              <a:t>.</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The naming convention is intended to help patients and medical providers track which biological product is being administered (reference product vs. biosimilar product vs. interchangeable biosimilar product).</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The naming convention aids in </a:t>
            </a:r>
            <a:r>
              <a:rPr lang="en-US" sz="1800" err="1">
                <a:effectLst/>
                <a:latin typeface="Helvetica" panose="020B0604020202020204" pitchFamily="34" charset="0"/>
                <a:ea typeface="Calibri" panose="020F0502020204030204" pitchFamily="34" charset="0"/>
                <a:cs typeface="Helvetica" panose="020B0604020202020204" pitchFamily="34" charset="0"/>
              </a:rPr>
              <a:t>postmarket</a:t>
            </a:r>
            <a:r>
              <a:rPr lang="en-US" sz="1800">
                <a:effectLst/>
                <a:latin typeface="Helvetica" panose="020B0604020202020204" pitchFamily="34" charset="0"/>
                <a:ea typeface="Calibri" panose="020F0502020204030204" pitchFamily="34" charset="0"/>
                <a:cs typeface="Helvetica" panose="020B0604020202020204" pitchFamily="34" charset="0"/>
              </a:rPr>
              <a:t> surveillance.</a:t>
            </a:r>
          </a:p>
          <a:p>
            <a:pPr marL="342900" marR="0" lvl="0" indent="-342900">
              <a:lnSpc>
                <a:spcPct val="107000"/>
              </a:lnSpc>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 B, and C.</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A and C.</a:t>
            </a:r>
          </a:p>
        </p:txBody>
      </p:sp>
    </p:spTree>
    <p:extLst>
      <p:ext uri="{BB962C8B-B14F-4D97-AF65-F5344CB8AC3E}">
        <p14:creationId xmlns:p14="http://schemas.microsoft.com/office/powerpoint/2010/main" val="1825905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BFB2BC-8CDA-4CD1-B7A5-019FEE3CA5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1130358"/>
          </a:xfrm>
          <a:prstGeom prst="rect">
            <a:avLst/>
          </a:prstGeom>
        </p:spPr>
      </p:pic>
      <p:sp>
        <p:nvSpPr>
          <p:cNvPr id="6" name="Title 5">
            <a:extLst>
              <a:ext uri="{FF2B5EF4-FFF2-40B4-BE49-F238E27FC236}">
                <a16:creationId xmlns:a16="http://schemas.microsoft.com/office/drawing/2014/main" id="{C768CE70-B4DB-6540-B31C-F225176783A8}"/>
              </a:ext>
            </a:extLst>
          </p:cNvPr>
          <p:cNvSpPr>
            <a:spLocks noGrp="1"/>
          </p:cNvSpPr>
          <p:nvPr>
            <p:ph type="title"/>
          </p:nvPr>
        </p:nvSpPr>
        <p:spPr/>
        <p:txBody>
          <a:bodyPr/>
          <a:lstStyle/>
          <a:p>
            <a:r>
              <a:rPr lang="en-US" b="1">
                <a:latin typeface="Merriweather" pitchFamily="50" charset="0"/>
              </a:rPr>
              <a:t>Multiple Choice Questions – 10 of 11</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Prescribing and Substitution</a:t>
            </a:r>
            <a:endParaRPr lang="en-US" sz="2000">
              <a:solidFill>
                <a:srgbClr val="004A90"/>
              </a:solidFill>
              <a:latin typeface="Merriweather" pitchFamily="50" charset="0"/>
            </a:endParaRP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88791" cy="3339184"/>
          </a:xfrm>
          <a:prstGeom prst="rect">
            <a:avLst/>
          </a:prstGeom>
          <a:noFill/>
        </p:spPr>
        <p:txBody>
          <a:bodyPr wrap="square">
            <a:spAutoFit/>
          </a:bodyPr>
          <a:lstStyle/>
          <a:p>
            <a:pPr marR="0">
              <a:lnSpc>
                <a:spcPct val="107000"/>
              </a:lnSpc>
              <a:spcBef>
                <a:spcPts val="60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Q10. Which statement is true about prescribing biosimilar products and interchangeable biosimilar products?</a:t>
            </a:r>
            <a:endParaRPr lang="en-US" sz="1800">
              <a:effectLst/>
              <a:latin typeface="Merriweather" pitchFamily="50"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a:effectLst/>
                <a:latin typeface="Helvetica" panose="020B0604020202020204" pitchFamily="34" charset="0"/>
                <a:ea typeface="Calibri" panose="020F0502020204030204" pitchFamily="34" charset="0"/>
                <a:cs typeface="Helvetica" panose="020B0604020202020204" pitchFamily="34" charset="0"/>
              </a:rPr>
              <a:t>Biosimilar products and interchangeable biosimilar products can be used in patients who have previously been treated with the reference product (i.e., treatment-experienced), as well as in patients who have not previously been treated with the reference product (i.e., treatment-naïve). </a:t>
            </a:r>
          </a:p>
          <a:p>
            <a:pPr marL="342900" marR="0" lvl="0" indent="-342900">
              <a:lnSpc>
                <a:spcPct val="107000"/>
              </a:lnSpc>
              <a:spcBef>
                <a:spcPts val="0"/>
              </a:spcBef>
              <a:spcAft>
                <a:spcPts val="0"/>
              </a:spcAft>
              <a:buFont typeface="+mj-lt"/>
              <a:buAutoNum type="alphaUcPeriod"/>
            </a:pPr>
            <a:r>
              <a:rPr lang="en-US">
                <a:effectLst/>
                <a:latin typeface="Helvetica" panose="020B0604020202020204" pitchFamily="34" charset="0"/>
                <a:ea typeface="Calibri" panose="020F0502020204030204" pitchFamily="34" charset="0"/>
                <a:cs typeface="Helvetica" panose="020B0604020202020204" pitchFamily="34" charset="0"/>
              </a:rPr>
              <a:t>Interchangeable biosimilar products </a:t>
            </a:r>
            <a:r>
              <a:rPr lang="en-US">
                <a:latin typeface="Helvetica" panose="020B0604020202020204" pitchFamily="34" charset="0"/>
                <a:ea typeface="Calibri" panose="020F0502020204030204" pitchFamily="34" charset="0"/>
                <a:cs typeface="Helvetica" panose="020B0604020202020204" pitchFamily="34" charset="0"/>
              </a:rPr>
              <a:t>may be substituted without the intervention of the healthcare provider</a:t>
            </a:r>
            <a:r>
              <a:rPr lang="en-US">
                <a:effectLst/>
                <a:latin typeface="Helvetica" panose="020B0604020202020204" pitchFamily="34" charset="0"/>
                <a:ea typeface="Calibri" panose="020F0502020204030204" pitchFamily="34" charset="0"/>
                <a:cs typeface="Helvetica" panose="020B0604020202020204" pitchFamily="34" charset="0"/>
              </a:rPr>
              <a:t>, subject to state laws.</a:t>
            </a:r>
          </a:p>
          <a:p>
            <a:pPr marL="342900" marR="0" lvl="0" indent="-342900">
              <a:lnSpc>
                <a:spcPct val="107000"/>
              </a:lnSpc>
              <a:spcBef>
                <a:spcPts val="0"/>
              </a:spcBef>
              <a:spcAft>
                <a:spcPts val="0"/>
              </a:spcAft>
              <a:buFont typeface="+mj-lt"/>
              <a:buAutoNum type="alphaUcPeriod"/>
            </a:pPr>
            <a:r>
              <a:rPr lang="en-US">
                <a:effectLst/>
                <a:latin typeface="Helvetica" panose="020B0604020202020204" pitchFamily="34" charset="0"/>
                <a:ea typeface="Calibri" panose="020F0502020204030204" pitchFamily="34" charset="0"/>
                <a:cs typeface="Helvetica" panose="020B0604020202020204" pitchFamily="34" charset="0"/>
              </a:rPr>
              <a:t>State laws that address substitution of biological products at the pharmacy level vary; therefore, it is important for prescribers and pharmacists to understand the pharmacy practices in their state. </a:t>
            </a:r>
          </a:p>
          <a:p>
            <a:pPr marL="342900" marR="0" lvl="0" indent="-342900">
              <a:lnSpc>
                <a:spcPct val="107000"/>
              </a:lnSpc>
              <a:spcBef>
                <a:spcPts val="0"/>
              </a:spcBef>
              <a:spcAft>
                <a:spcPts val="0"/>
              </a:spcAft>
              <a:buFont typeface="+mj-lt"/>
              <a:buAutoNum type="alphaUcPeriod"/>
            </a:pPr>
            <a:r>
              <a:rPr lang="en-US">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p>
          <a:p>
            <a:pPr marL="342900" marR="0" lvl="0" indent="-342900">
              <a:lnSpc>
                <a:spcPct val="107000"/>
              </a:lnSpc>
              <a:spcBef>
                <a:spcPts val="0"/>
              </a:spcBef>
              <a:spcAft>
                <a:spcPts val="0"/>
              </a:spcAft>
              <a:buFont typeface="+mj-lt"/>
              <a:buAutoNum type="alphaUcPeriod"/>
            </a:pPr>
            <a:r>
              <a:rPr lang="en-US">
                <a:effectLst/>
                <a:latin typeface="Helvetica" panose="020B0604020202020204" pitchFamily="34" charset="0"/>
                <a:ea typeface="Calibri" panose="020F0502020204030204" pitchFamily="34" charset="0"/>
                <a:cs typeface="Helvetica" panose="020B0604020202020204" pitchFamily="34" charset="0"/>
              </a:rPr>
              <a:t>None of the above.</a:t>
            </a:r>
          </a:p>
        </p:txBody>
      </p:sp>
    </p:spTree>
    <p:extLst>
      <p:ext uri="{BB962C8B-B14F-4D97-AF65-F5344CB8AC3E}">
        <p14:creationId xmlns:p14="http://schemas.microsoft.com/office/powerpoint/2010/main" val="105983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D3515D38-020B-8343-A3B7-8D78B1A67A6F}"/>
              </a:ext>
            </a:extLst>
          </p:cNvPr>
          <p:cNvSpPr>
            <a:spLocks noGrp="1"/>
          </p:cNvSpPr>
          <p:nvPr>
            <p:ph type="title"/>
          </p:nvPr>
        </p:nvSpPr>
        <p:spPr>
          <a:xfrm>
            <a:off x="170366" y="1"/>
            <a:ext cx="10515600" cy="1130358"/>
          </a:xfrm>
        </p:spPr>
        <p:txBody>
          <a:bodyPr/>
          <a:lstStyle/>
          <a:p>
            <a:r>
              <a:rPr lang="en-US" b="1">
                <a:latin typeface="Merriweather" pitchFamily="50" charset="0"/>
              </a:rPr>
              <a:t>Multiple Choice Questions – 11 of 11</a:t>
            </a:r>
          </a:p>
        </p:txBody>
      </p:sp>
      <p:sp>
        <p:nvSpPr>
          <p:cNvPr id="13" name="TextBox 12">
            <a:extLst>
              <a:ext uri="{FF2B5EF4-FFF2-40B4-BE49-F238E27FC236}">
                <a16:creationId xmlns:a16="http://schemas.microsoft.com/office/drawing/2014/main" id="{D63A69E3-FFDA-4430-A807-EFDA1BFB3793}"/>
              </a:ext>
            </a:extLst>
          </p:cNvPr>
          <p:cNvSpPr txBox="1"/>
          <p:nvPr/>
        </p:nvSpPr>
        <p:spPr>
          <a:xfrm>
            <a:off x="192024" y="1252728"/>
            <a:ext cx="5588242" cy="400110"/>
          </a:xfrm>
          <a:prstGeom prst="rect">
            <a:avLst/>
          </a:prstGeom>
          <a:noFill/>
        </p:spPr>
        <p:txBody>
          <a:bodyPr wrap="square" rtlCol="0">
            <a:spAutoFit/>
          </a:bodyPr>
          <a:lstStyle/>
          <a:p>
            <a:r>
              <a:rPr lang="en-US" sz="2000" b="1">
                <a:solidFill>
                  <a:srgbClr val="004A90"/>
                </a:solidFill>
                <a:latin typeface="Merriweather" pitchFamily="50" charset="0"/>
              </a:rPr>
              <a:t>Section: Adoption of Biosimilars</a:t>
            </a:r>
            <a:endParaRPr lang="en-US" sz="2000">
              <a:solidFill>
                <a:srgbClr val="004A90"/>
              </a:solidFill>
              <a:latin typeface="Merriweather" pitchFamily="50" charset="0"/>
            </a:endParaRPr>
          </a:p>
        </p:txBody>
      </p:sp>
      <p:sp>
        <p:nvSpPr>
          <p:cNvPr id="11" name="TextBox 10">
            <a:extLst>
              <a:ext uri="{FF2B5EF4-FFF2-40B4-BE49-F238E27FC236}">
                <a16:creationId xmlns:a16="http://schemas.microsoft.com/office/drawing/2014/main" id="{EA250E81-11BD-4C98-9549-72E9D2AE0864}"/>
              </a:ext>
            </a:extLst>
          </p:cNvPr>
          <p:cNvSpPr txBox="1"/>
          <p:nvPr/>
        </p:nvSpPr>
        <p:spPr>
          <a:xfrm>
            <a:off x="192024" y="1737360"/>
            <a:ext cx="11688791" cy="3042821"/>
          </a:xfrm>
          <a:prstGeom prst="rect">
            <a:avLst/>
          </a:prstGeom>
          <a:noFill/>
        </p:spPr>
        <p:txBody>
          <a:bodyPr wrap="square">
            <a:spAutoFit/>
          </a:bodyPr>
          <a:lstStyle/>
          <a:p>
            <a:pPr marR="0">
              <a:lnSpc>
                <a:spcPct val="107000"/>
              </a:lnSpc>
              <a:spcBef>
                <a:spcPts val="600"/>
              </a:spcBef>
              <a:spcAft>
                <a:spcPts val="0"/>
              </a:spcAft>
            </a:pPr>
            <a:r>
              <a:rPr lang="en-US" sz="1800" b="1">
                <a:effectLst/>
                <a:latin typeface="Merriweather" pitchFamily="50" charset="0"/>
                <a:ea typeface="Calibri" panose="020F0502020204030204" pitchFamily="34" charset="0"/>
                <a:cs typeface="Times New Roman" panose="02020603050405020304" pitchFamily="18" charset="0"/>
              </a:rPr>
              <a:t>Q11. Adoption of biosimilar products in the US health care market may be affected by which of the following factors, among others:</a:t>
            </a:r>
            <a:endParaRPr lang="en-US" sz="1800">
              <a:effectLst/>
              <a:latin typeface="Merriweather" pitchFamily="50"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Cost to manufacture individual biosimilar products is different for different products.</a:t>
            </a:r>
          </a:p>
          <a:p>
            <a:pPr marL="342900" marR="0" lvl="0" indent="-342900">
              <a:lnSpc>
                <a:spcPct val="107000"/>
              </a:lnSpc>
              <a:spcBef>
                <a:spcPts val="0"/>
              </a:spcBef>
              <a:spcAft>
                <a:spcPts val="0"/>
              </a:spcAft>
              <a:buFont typeface="+mj-lt"/>
              <a:buAutoNum type="alphaUcPeriod"/>
              <a:tabLst>
                <a:tab pos="3886200" algn="l"/>
              </a:tabLst>
            </a:pPr>
            <a:r>
              <a:rPr lang="en-US" sz="1800">
                <a:effectLst/>
                <a:latin typeface="Helvetica" panose="020B0604020202020204" pitchFamily="34" charset="0"/>
                <a:ea typeface="Calibri" panose="020F0502020204030204" pitchFamily="34" charset="0"/>
                <a:cs typeface="Helvetica" panose="020B0604020202020204" pitchFamily="34" charset="0"/>
              </a:rPr>
              <a:t>Biosimilar coverage is dependent on individual payors and type of insurance. Different payors (e.g., insurance companies, Medicare</a:t>
            </a:r>
            <a:r>
              <a:rPr lang="en-US">
                <a:latin typeface="Helvetica" panose="020B0604020202020204" pitchFamily="34" charset="0"/>
                <a:ea typeface="Calibri" panose="020F0502020204030204" pitchFamily="34" charset="0"/>
                <a:cs typeface="Helvetica" panose="020B0604020202020204" pitchFamily="34" charset="0"/>
              </a:rPr>
              <a:t>, </a:t>
            </a:r>
            <a:r>
              <a:rPr lang="en-US" sz="1800">
                <a:effectLst/>
                <a:latin typeface="Helvetica" panose="020B0604020202020204" pitchFamily="34" charset="0"/>
                <a:ea typeface="Calibri" panose="020F0502020204030204" pitchFamily="34" charset="0"/>
                <a:cs typeface="Helvetica" panose="020B0604020202020204" pitchFamily="34" charset="0"/>
              </a:rPr>
              <a:t>Medicaid) may </a:t>
            </a:r>
            <a:r>
              <a:rPr lang="en-US">
                <a:latin typeface="Helvetica" panose="020B0604020202020204" pitchFamily="34" charset="0"/>
                <a:ea typeface="Calibri" panose="020F0502020204030204" pitchFamily="34" charset="0"/>
                <a:cs typeface="Helvetica" panose="020B0604020202020204" pitchFamily="34" charset="0"/>
              </a:rPr>
              <a:t>or may not </a:t>
            </a:r>
            <a:r>
              <a:rPr lang="en-US" sz="1800">
                <a:effectLst/>
                <a:latin typeface="Helvetica" panose="020B0604020202020204" pitchFamily="34" charset="0"/>
                <a:ea typeface="Calibri" panose="020F0502020204030204" pitchFamily="34" charset="0"/>
                <a:cs typeface="Helvetica" panose="020B0604020202020204" pitchFamily="34" charset="0"/>
              </a:rPr>
              <a:t>have biosimilar products on their formularies. Therefore, not all biosimilar products may</a:t>
            </a:r>
            <a:r>
              <a:rPr lang="en-US" sz="1800">
                <a:solidFill>
                  <a:srgbClr val="FF0000"/>
                </a:solidFill>
                <a:effectLst/>
                <a:latin typeface="Helvetica" panose="020B0604020202020204" pitchFamily="34" charset="0"/>
                <a:ea typeface="Calibri" panose="020F0502020204030204" pitchFamily="34" charset="0"/>
                <a:cs typeface="Helvetica" panose="020B0604020202020204" pitchFamily="34" charset="0"/>
              </a:rPr>
              <a:t> </a:t>
            </a:r>
            <a:r>
              <a:rPr lang="en-US" sz="1800">
                <a:effectLst/>
                <a:latin typeface="Helvetica" panose="020B0604020202020204" pitchFamily="34" charset="0"/>
                <a:ea typeface="Calibri" panose="020F0502020204030204" pitchFamily="34" charset="0"/>
                <a:cs typeface="Helvetica" panose="020B0604020202020204" pitchFamily="34" charset="0"/>
              </a:rPr>
              <a:t>be</a:t>
            </a:r>
            <a:r>
              <a:rPr lang="en-US" sz="1800">
                <a:solidFill>
                  <a:srgbClr val="FF0000"/>
                </a:solidFill>
                <a:effectLst/>
                <a:latin typeface="Helvetica" panose="020B0604020202020204" pitchFamily="34" charset="0"/>
                <a:ea typeface="Calibri" panose="020F0502020204030204" pitchFamily="34" charset="0"/>
                <a:cs typeface="Helvetica" panose="020B0604020202020204" pitchFamily="34" charset="0"/>
              </a:rPr>
              <a:t> </a:t>
            </a:r>
            <a:r>
              <a:rPr lang="en-US" sz="1800">
                <a:effectLst/>
                <a:latin typeface="Helvetica" panose="020B0604020202020204" pitchFamily="34" charset="0"/>
                <a:ea typeface="Calibri" panose="020F0502020204030204" pitchFamily="34" charset="0"/>
                <a:cs typeface="Helvetica" panose="020B0604020202020204" pitchFamily="34" charset="0"/>
              </a:rPr>
              <a:t>covered by payors or insurance types.</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Even though a biosimilar product may be approved for use in the United States by FDA, it may not be marketed because of existing patents on the reference product, among other reasons.</a:t>
            </a:r>
          </a:p>
          <a:p>
            <a:pPr marL="342900" marR="0" lvl="0" indent="-342900">
              <a:lnSpc>
                <a:spcPct val="107000"/>
              </a:lnSpc>
              <a:spcBef>
                <a:spcPts val="0"/>
              </a:spcBef>
              <a:spcAft>
                <a:spcPts val="0"/>
              </a:spcAft>
              <a:buFont typeface="+mj-lt"/>
              <a:buAutoNum type="alphaUcPeriod"/>
            </a:pPr>
            <a:r>
              <a:rPr lang="en-US" sz="1800">
                <a:solidFill>
                  <a:srgbClr val="004A90"/>
                </a:solidFill>
                <a:effectLst/>
                <a:latin typeface="Helvetica" panose="020B0604020202020204" pitchFamily="34" charset="0"/>
                <a:ea typeface="Calibri" panose="020F0502020204030204" pitchFamily="34" charset="0"/>
                <a:cs typeface="Helvetica" panose="020B0604020202020204" pitchFamily="34" charset="0"/>
              </a:rPr>
              <a:t>*All of the above.</a:t>
            </a:r>
          </a:p>
          <a:p>
            <a:pPr marL="342900" marR="0" lvl="0" indent="-342900">
              <a:lnSpc>
                <a:spcPct val="107000"/>
              </a:lnSpc>
              <a:spcBef>
                <a:spcPts val="0"/>
              </a:spcBef>
              <a:spcAft>
                <a:spcPts val="0"/>
              </a:spcAft>
              <a:buFont typeface="+mj-lt"/>
              <a:buAutoNum type="alphaUcPeriod"/>
            </a:pPr>
            <a:r>
              <a:rPr lang="en-US" sz="1800">
                <a:effectLst/>
                <a:latin typeface="Helvetica" panose="020B0604020202020204" pitchFamily="34" charset="0"/>
                <a:ea typeface="Calibri" panose="020F0502020204030204" pitchFamily="34" charset="0"/>
                <a:cs typeface="Helvetica" panose="020B0604020202020204" pitchFamily="34" charset="0"/>
              </a:rPr>
              <a:t>None of the above.</a:t>
            </a:r>
          </a:p>
        </p:txBody>
      </p:sp>
    </p:spTree>
    <p:extLst>
      <p:ext uri="{BB962C8B-B14F-4D97-AF65-F5344CB8AC3E}">
        <p14:creationId xmlns:p14="http://schemas.microsoft.com/office/powerpoint/2010/main" val="242693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EB38-AEE6-4B5C-9709-4116F9A45F48}"/>
              </a:ext>
            </a:extLst>
          </p:cNvPr>
          <p:cNvSpPr>
            <a:spLocks noGrp="1"/>
          </p:cNvSpPr>
          <p:nvPr>
            <p:ph type="title"/>
          </p:nvPr>
        </p:nvSpPr>
        <p:spPr/>
        <p:txBody>
          <a:bodyPr/>
          <a:lstStyle/>
          <a:p>
            <a:r>
              <a:rPr lang="en-US" b="1">
                <a:solidFill>
                  <a:schemeClr val="bg1"/>
                </a:solidFill>
                <a:latin typeface="Merriweather" pitchFamily="50" charset="0"/>
              </a:rPr>
              <a:t>What Is a Biosimilar?</a:t>
            </a:r>
          </a:p>
        </p:txBody>
      </p:sp>
      <p:sp>
        <p:nvSpPr>
          <p:cNvPr id="9" name="Content Placeholder 8">
            <a:extLst>
              <a:ext uri="{FF2B5EF4-FFF2-40B4-BE49-F238E27FC236}">
                <a16:creationId xmlns:a16="http://schemas.microsoft.com/office/drawing/2014/main" id="{FE35B48D-A94D-4957-AD0B-26900BB7FD42}"/>
              </a:ext>
            </a:extLst>
          </p:cNvPr>
          <p:cNvSpPr>
            <a:spLocks noGrp="1"/>
          </p:cNvSpPr>
          <p:nvPr>
            <p:ph idx="1"/>
          </p:nvPr>
        </p:nvSpPr>
        <p:spPr>
          <a:xfrm>
            <a:off x="170366" y="1252095"/>
            <a:ext cx="11212284" cy="1623897"/>
          </a:xfrm>
        </p:spPr>
        <p:txBody>
          <a:bodyPr>
            <a:noAutofit/>
          </a:bodyPr>
          <a:lstStyle/>
          <a:p>
            <a:pPr marL="0" indent="0">
              <a:lnSpc>
                <a:spcPct val="100000"/>
              </a:lnSpc>
              <a:spcBef>
                <a:spcPts val="600"/>
              </a:spcBef>
              <a:buNone/>
            </a:pPr>
            <a:r>
              <a:rPr lang="en-US" sz="1800" b="1">
                <a:solidFill>
                  <a:srgbClr val="004A90"/>
                </a:solidFill>
                <a:latin typeface="Helvetica" panose="020B0604020202020204" pitchFamily="34" charset="0"/>
                <a:cs typeface="Helvetica" panose="020B0604020202020204" pitchFamily="34" charset="0"/>
              </a:rPr>
              <a:t>Compared to a reference product:</a:t>
            </a:r>
          </a:p>
          <a:p>
            <a:pPr marL="182880" indent="-182880">
              <a:lnSpc>
                <a:spcPct val="100000"/>
              </a:lnSpc>
              <a:spcBef>
                <a:spcPts val="600"/>
              </a:spcBef>
            </a:pPr>
            <a:r>
              <a:rPr lang="en-US" sz="1400">
                <a:latin typeface="Helvetica" panose="020B0604020202020204" pitchFamily="34" charset="0"/>
                <a:cs typeface="Helvetica" panose="020B0604020202020204" pitchFamily="34" charset="0"/>
              </a:rPr>
              <a:t>A biosimilar has no clinically meaningful differences in terms of the safety, purity, and potency (i.e., safety and effectiveness). </a:t>
            </a:r>
          </a:p>
          <a:p>
            <a:pPr marL="182880" indent="-182880">
              <a:lnSpc>
                <a:spcPct val="100000"/>
              </a:lnSpc>
              <a:spcBef>
                <a:spcPts val="600"/>
              </a:spcBef>
            </a:pPr>
            <a:r>
              <a:rPr lang="en-US" sz="1400">
                <a:latin typeface="Helvetica" panose="020B0604020202020204" pitchFamily="34" charset="0"/>
                <a:cs typeface="Helvetica" panose="020B0604020202020204" pitchFamily="34" charset="0"/>
              </a:rPr>
              <a:t>Biosimilars are made from the same types of sources, are administered the same way, and have the same strength, dosage, potential treatment effects, and potential side effects as the reference product. </a:t>
            </a:r>
          </a:p>
          <a:p>
            <a:pPr marL="182880" indent="-182880">
              <a:lnSpc>
                <a:spcPct val="100000"/>
              </a:lnSpc>
              <a:spcBef>
                <a:spcPts val="600"/>
              </a:spcBef>
            </a:pPr>
            <a:r>
              <a:rPr lang="en-US" sz="1400">
                <a:latin typeface="Helvetica" panose="020B0604020202020204" pitchFamily="34" charset="0"/>
                <a:cs typeface="Helvetica" panose="020B0604020202020204" pitchFamily="34" charset="0"/>
              </a:rPr>
              <a:t>All FDA-approved biosimilars undergo a rigorous evaluation to ensure they are as safe and effective as their reference products.</a:t>
            </a:r>
            <a:endParaRPr lang="en-US" sz="1400">
              <a:highlight>
                <a:srgbClr val="FFFF00"/>
              </a:highlight>
              <a:latin typeface="Helvetica" panose="020B0604020202020204" pitchFamily="34" charset="0"/>
              <a:cs typeface="Helvetica" panose="020B0604020202020204" pitchFamily="34" charset="0"/>
            </a:endParaRPr>
          </a:p>
        </p:txBody>
      </p:sp>
      <p:pic>
        <p:nvPicPr>
          <p:cNvPr id="3" name="Picture 2" descr="Reference Product: Original FDA-approved biological product. Proscribed by a provider. Biosimilar Product: Highly similar and with no clinically meaningful difference when compared to the reference product. Proscribed by a provider. Interchangeable Product: Highly similar and with no clinically meaningful differences when compared to the reference product. The application includes additional data and information about the impact f switching or alternating between the product and reference product. Prescribed by a provider or may be substituted at the pharmacy without the intervention of the prescribing provider.&#10;">
            <a:extLst>
              <a:ext uri="{FF2B5EF4-FFF2-40B4-BE49-F238E27FC236}">
                <a16:creationId xmlns:a16="http://schemas.microsoft.com/office/drawing/2014/main" id="{4375A11E-2546-4B1D-8668-3EE95C0E5EB0}"/>
              </a:ext>
            </a:extLst>
          </p:cNvPr>
          <p:cNvPicPr>
            <a:picLocks noChangeAspect="1"/>
          </p:cNvPicPr>
          <p:nvPr/>
        </p:nvPicPr>
        <p:blipFill>
          <a:blip r:embed="rId3"/>
          <a:stretch>
            <a:fillRect/>
          </a:stretch>
        </p:blipFill>
        <p:spPr>
          <a:xfrm>
            <a:off x="950874" y="2875992"/>
            <a:ext cx="9476658" cy="3634655"/>
          </a:xfrm>
          <a:prstGeom prst="rect">
            <a:avLst/>
          </a:prstGeom>
        </p:spPr>
      </p:pic>
    </p:spTree>
    <p:extLst>
      <p:ext uri="{BB962C8B-B14F-4D97-AF65-F5344CB8AC3E}">
        <p14:creationId xmlns:p14="http://schemas.microsoft.com/office/powerpoint/2010/main" val="229545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EB38-AEE6-4B5C-9709-4116F9A45F48}"/>
              </a:ext>
            </a:extLst>
          </p:cNvPr>
          <p:cNvSpPr>
            <a:spLocks noGrp="1"/>
          </p:cNvSpPr>
          <p:nvPr>
            <p:ph type="title"/>
          </p:nvPr>
        </p:nvSpPr>
        <p:spPr>
          <a:xfrm>
            <a:off x="159480" y="1"/>
            <a:ext cx="10515600" cy="1130358"/>
          </a:xfrm>
        </p:spPr>
        <p:txBody>
          <a:bodyPr>
            <a:normAutofit/>
          </a:bodyPr>
          <a:lstStyle/>
          <a:p>
            <a:r>
              <a:rPr lang="en-US" sz="3000" b="1">
                <a:solidFill>
                  <a:schemeClr val="bg1"/>
                </a:solidFill>
                <a:latin typeface="Merriweather" pitchFamily="50" charset="0"/>
              </a:rPr>
              <a:t>What Is an Interchangeable </a:t>
            </a:r>
            <a:br>
              <a:rPr lang="en-US" sz="3000" b="1">
                <a:solidFill>
                  <a:schemeClr val="bg1"/>
                </a:solidFill>
                <a:latin typeface="Merriweather" pitchFamily="50" charset="0"/>
              </a:rPr>
            </a:br>
            <a:r>
              <a:rPr lang="en-US" sz="3000" b="1">
                <a:solidFill>
                  <a:schemeClr val="bg1"/>
                </a:solidFill>
                <a:latin typeface="Merriweather" pitchFamily="50" charset="0"/>
              </a:rPr>
              <a:t>Biosimilar Product?</a:t>
            </a:r>
          </a:p>
        </p:txBody>
      </p:sp>
      <p:sp>
        <p:nvSpPr>
          <p:cNvPr id="100" name="Content Placeholder 8">
            <a:extLst>
              <a:ext uri="{FF2B5EF4-FFF2-40B4-BE49-F238E27FC236}">
                <a16:creationId xmlns:a16="http://schemas.microsoft.com/office/drawing/2014/main" id="{56ACAE1E-44B7-49C0-8E7A-2556F85CCDB7}"/>
              </a:ext>
            </a:extLst>
          </p:cNvPr>
          <p:cNvSpPr>
            <a:spLocks noGrp="1"/>
          </p:cNvSpPr>
          <p:nvPr>
            <p:ph idx="1"/>
          </p:nvPr>
        </p:nvSpPr>
        <p:spPr>
          <a:xfrm>
            <a:off x="94162" y="1217255"/>
            <a:ext cx="7785112" cy="5094479"/>
          </a:xfrm>
        </p:spPr>
        <p:txBody>
          <a:bodyPr>
            <a:noAutofit/>
          </a:bodyPr>
          <a:lstStyle/>
          <a:p>
            <a:pPr marL="0" indent="0">
              <a:lnSpc>
                <a:spcPct val="100000"/>
              </a:lnSpc>
              <a:spcBef>
                <a:spcPts val="600"/>
              </a:spcBef>
              <a:buNone/>
            </a:pPr>
            <a:r>
              <a:rPr lang="en-US" sz="1800" b="1">
                <a:solidFill>
                  <a:srgbClr val="004A90"/>
                </a:solidFill>
                <a:latin typeface="Helvetica" panose="020B0604020202020204" pitchFamily="34" charset="0"/>
                <a:cs typeface="Helvetica" panose="020B0604020202020204" pitchFamily="34" charset="0"/>
              </a:rPr>
              <a:t>An interchangeable product is a biosimilar that may be substituted for a reference product without the intervention of the prescribing healthcare provider, depending on state pharmacy laws.</a:t>
            </a:r>
          </a:p>
          <a:p>
            <a:pPr marL="0" indent="0">
              <a:lnSpc>
                <a:spcPct val="100000"/>
              </a:lnSpc>
              <a:spcBef>
                <a:spcPts val="600"/>
              </a:spcBef>
              <a:buNone/>
            </a:pPr>
            <a:endParaRPr lang="en-US" sz="300" b="1">
              <a:solidFill>
                <a:srgbClr val="004A90"/>
              </a:solidFill>
              <a:latin typeface="Merriweather" pitchFamily="50" charset="0"/>
            </a:endParaRPr>
          </a:p>
          <a:p>
            <a:pPr marL="285750" indent="-285750" algn="just">
              <a:lnSpc>
                <a:spcPct val="100000"/>
              </a:lnSpc>
              <a:spcBef>
                <a:spcPts val="600"/>
              </a:spcBef>
            </a:pPr>
            <a:r>
              <a:rPr lang="en-US" sz="1700">
                <a:latin typeface="Helvetica" panose="020B0604020202020204" pitchFamily="34" charset="0"/>
                <a:cs typeface="Helvetica" panose="020B0604020202020204" pitchFamily="34" charset="0"/>
              </a:rPr>
              <a:t>FDA-approved interchangeable biosimilars can be expected to produce the same clinical result as the reference product in any given patient, and the risk in terms of safety or diminished efficacy of alternating or switching between the interchangeable biosimilar and the reference product is not greater than the risk of using the reference product without such alternation or switch.</a:t>
            </a:r>
          </a:p>
          <a:p>
            <a:pPr marL="285750" indent="-285750" algn="just">
              <a:lnSpc>
                <a:spcPct val="100000"/>
              </a:lnSpc>
              <a:spcBef>
                <a:spcPts val="600"/>
              </a:spcBef>
            </a:pPr>
            <a:r>
              <a:rPr lang="en-US" sz="1700">
                <a:latin typeface="Helvetica" panose="020B0604020202020204" pitchFamily="34" charset="0"/>
                <a:cs typeface="Helvetica" panose="020B0604020202020204" pitchFamily="34" charset="0"/>
              </a:rPr>
              <a:t>Manufacturers generally conduct switching studies in which patients alternate between the reference product and the interchangeable biosimilar and compare them to patients who are just being treated with the reference product and results must show no decrease in effectiveness or increase in risk when switching.</a:t>
            </a:r>
          </a:p>
          <a:p>
            <a:pPr marL="285750" indent="-285750" algn="just">
              <a:lnSpc>
                <a:spcPct val="100000"/>
              </a:lnSpc>
              <a:spcBef>
                <a:spcPts val="600"/>
              </a:spcBef>
            </a:pPr>
            <a:r>
              <a:rPr lang="en-US" sz="1700">
                <a:latin typeface="Helvetica" panose="020B0604020202020204" pitchFamily="34" charset="0"/>
                <a:cs typeface="Helvetica" panose="020B0604020202020204" pitchFamily="34" charset="0"/>
              </a:rPr>
              <a:t>While this additional information helps FDA to determine </a:t>
            </a:r>
            <a:r>
              <a:rPr lang="en-US" sz="1700">
                <a:latin typeface="Helvetica" panose="020B0604020202020204" pitchFamily="34" charset="0"/>
                <a:ea typeface="Calibri" panose="020F0502020204030204" pitchFamily="34" charset="0"/>
                <a:cs typeface="Helvetica" panose="020B0604020202020204" pitchFamily="34" charset="0"/>
              </a:rPr>
              <a:t>if a biosimilar is interchangeable with its reference product</a:t>
            </a:r>
            <a:r>
              <a:rPr lang="en-US" sz="1700">
                <a:latin typeface="Helvetica" panose="020B0604020202020204" pitchFamily="34" charset="0"/>
                <a:cs typeface="Helvetica" panose="020B0604020202020204" pitchFamily="34" charset="0"/>
              </a:rPr>
              <a:t>, this does not mean that an interchangeable biosimilar is safer or more effective than other biosimilars.</a:t>
            </a:r>
          </a:p>
        </p:txBody>
      </p:sp>
      <p:pic>
        <p:nvPicPr>
          <p:cNvPr id="6" name="Picture 5" descr="Interchangeable Product and Reference Product. Using the Reference Product without switching over time Switching between the proposed Interchangeable Product and Reference Product ">
            <a:extLst>
              <a:ext uri="{FF2B5EF4-FFF2-40B4-BE49-F238E27FC236}">
                <a16:creationId xmlns:a16="http://schemas.microsoft.com/office/drawing/2014/main" id="{20BBB85F-58C7-4589-A8ED-773BD3AF346C}"/>
              </a:ext>
            </a:extLst>
          </p:cNvPr>
          <p:cNvPicPr>
            <a:picLocks noChangeAspect="1"/>
          </p:cNvPicPr>
          <p:nvPr/>
        </p:nvPicPr>
        <p:blipFill>
          <a:blip r:embed="rId3"/>
          <a:stretch>
            <a:fillRect/>
          </a:stretch>
        </p:blipFill>
        <p:spPr>
          <a:xfrm>
            <a:off x="7826930" y="1330972"/>
            <a:ext cx="3889904" cy="4907517"/>
          </a:xfrm>
          <a:prstGeom prst="rect">
            <a:avLst/>
          </a:prstGeom>
        </p:spPr>
      </p:pic>
    </p:spTree>
    <p:extLst>
      <p:ext uri="{BB962C8B-B14F-4D97-AF65-F5344CB8AC3E}">
        <p14:creationId xmlns:p14="http://schemas.microsoft.com/office/powerpoint/2010/main" val="176041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6D22F-8F00-4FBA-A072-DCA8D1BB07E9}"/>
              </a:ext>
            </a:extLst>
          </p:cNvPr>
          <p:cNvSpPr>
            <a:spLocks noGrp="1"/>
          </p:cNvSpPr>
          <p:nvPr>
            <p:ph type="title" idx="4294967295"/>
          </p:nvPr>
        </p:nvSpPr>
        <p:spPr>
          <a:xfrm>
            <a:off x="0" y="2502346"/>
            <a:ext cx="12192000" cy="1853307"/>
          </a:xfrm>
        </p:spPr>
        <p:txBody>
          <a:bodyPr>
            <a:noAutofit/>
          </a:bodyPr>
          <a:lstStyle/>
          <a:p>
            <a:pPr algn="ctr"/>
            <a:r>
              <a:rPr lang="en-US" sz="5800" b="1">
                <a:solidFill>
                  <a:srgbClr val="007DBC"/>
                </a:solidFill>
                <a:latin typeface="Merriweather" pitchFamily="50" charset="0"/>
              </a:rPr>
              <a:t>Approved Biosimilars and</a:t>
            </a:r>
            <a:br>
              <a:rPr lang="en-US" sz="5800" b="1">
                <a:solidFill>
                  <a:srgbClr val="007DBC"/>
                </a:solidFill>
                <a:latin typeface="Merriweather" pitchFamily="50" charset="0"/>
              </a:rPr>
            </a:br>
            <a:r>
              <a:rPr lang="en-US" sz="5800" b="1">
                <a:solidFill>
                  <a:srgbClr val="007DBC"/>
                </a:solidFill>
                <a:latin typeface="Merriweather" pitchFamily="50" charset="0"/>
              </a:rPr>
              <a:t> the US Health Care Market</a:t>
            </a:r>
          </a:p>
        </p:txBody>
      </p:sp>
    </p:spTree>
    <p:extLst>
      <p:ext uri="{BB962C8B-B14F-4D97-AF65-F5344CB8AC3E}">
        <p14:creationId xmlns:p14="http://schemas.microsoft.com/office/powerpoint/2010/main" val="86228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A391-E5DD-4189-98AD-8F2041749140}"/>
              </a:ext>
            </a:extLst>
          </p:cNvPr>
          <p:cNvSpPr>
            <a:spLocks noGrp="1"/>
          </p:cNvSpPr>
          <p:nvPr>
            <p:ph type="title"/>
          </p:nvPr>
        </p:nvSpPr>
        <p:spPr/>
        <p:txBody>
          <a:bodyPr>
            <a:normAutofit/>
          </a:bodyPr>
          <a:lstStyle/>
          <a:p>
            <a:r>
              <a:rPr lang="en-US" b="1">
                <a:solidFill>
                  <a:schemeClr val="bg1"/>
                </a:solidFill>
                <a:latin typeface="Merriweather" pitchFamily="50" charset="0"/>
              </a:rPr>
              <a:t>The Promise of Biosimilars</a:t>
            </a:r>
          </a:p>
        </p:txBody>
      </p:sp>
      <p:sp>
        <p:nvSpPr>
          <p:cNvPr id="9" name="Content Placeholder 8">
            <a:extLst>
              <a:ext uri="{FF2B5EF4-FFF2-40B4-BE49-F238E27FC236}">
                <a16:creationId xmlns:a16="http://schemas.microsoft.com/office/drawing/2014/main" id="{829B9260-9B28-4D35-80D2-195B3E403537}"/>
              </a:ext>
            </a:extLst>
          </p:cNvPr>
          <p:cNvSpPr txBox="1">
            <a:spLocks/>
          </p:cNvSpPr>
          <p:nvPr/>
        </p:nvSpPr>
        <p:spPr>
          <a:xfrm>
            <a:off x="5527221" y="2269671"/>
            <a:ext cx="6270172" cy="2668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900" b="1">
                <a:solidFill>
                  <a:srgbClr val="004A90"/>
                </a:solidFill>
                <a:latin typeface="Helvetica" panose="020B0604020202020204" pitchFamily="34" charset="0"/>
                <a:cs typeface="Helvetica" panose="020B0604020202020204" pitchFamily="34" charset="0"/>
              </a:rPr>
              <a:t>Biosimilars and interchangeable biosimilars may offer significant benefits:</a:t>
            </a:r>
          </a:p>
          <a:p>
            <a:pPr marL="182880" indent="-182880">
              <a:lnSpc>
                <a:spcPct val="100000"/>
              </a:lnSpc>
              <a:spcBef>
                <a:spcPts val="600"/>
              </a:spcBef>
            </a:pPr>
            <a:r>
              <a:rPr lang="en-US" sz="1700">
                <a:latin typeface="Helvetica" panose="020B0604020202020204" pitchFamily="34" charset="0"/>
                <a:cs typeface="Helvetica" panose="020B0604020202020204" pitchFamily="34" charset="0"/>
              </a:rPr>
              <a:t>Enable cost savings to the patient, payor, and the health system through greater access to life-saving medicines.</a:t>
            </a:r>
          </a:p>
          <a:p>
            <a:pPr marL="182880" indent="-182880">
              <a:lnSpc>
                <a:spcPct val="100000"/>
              </a:lnSpc>
              <a:spcBef>
                <a:spcPts val="600"/>
              </a:spcBef>
            </a:pPr>
            <a:r>
              <a:rPr lang="en-US" sz="1700">
                <a:latin typeface="Helvetica" panose="020B0604020202020204" pitchFamily="34" charset="0"/>
                <a:cs typeface="Helvetica" panose="020B0604020202020204" pitchFamily="34" charset="0"/>
              </a:rPr>
              <a:t>Provide more treatment options for patients and access to innovative therapies.</a:t>
            </a:r>
          </a:p>
          <a:p>
            <a:pPr marL="182880" indent="-182880">
              <a:lnSpc>
                <a:spcPct val="100000"/>
              </a:lnSpc>
              <a:spcBef>
                <a:spcPts val="600"/>
              </a:spcBef>
            </a:pPr>
            <a:r>
              <a:rPr lang="en-US" sz="1700">
                <a:latin typeface="Helvetica" panose="020B0604020202020204" pitchFamily="34" charset="0"/>
                <a:cs typeface="Helvetica" panose="020B0604020202020204" pitchFamily="34" charset="0"/>
              </a:rPr>
              <a:t>Support competition, which may drive innovation and technological advancement among originator biologics.</a:t>
            </a:r>
          </a:p>
          <a:p>
            <a:pPr marL="0" indent="0">
              <a:lnSpc>
                <a:spcPct val="100000"/>
              </a:lnSpc>
              <a:spcBef>
                <a:spcPts val="600"/>
              </a:spcBef>
              <a:buNone/>
            </a:pPr>
            <a:endParaRPr lang="en-US" sz="2000"/>
          </a:p>
        </p:txBody>
      </p:sp>
      <p:pic>
        <p:nvPicPr>
          <p:cNvPr id="6" name="Picture 5" descr="Pie chart with three equal wedges: Access, Options, and Innovation.">
            <a:extLst>
              <a:ext uri="{FF2B5EF4-FFF2-40B4-BE49-F238E27FC236}">
                <a16:creationId xmlns:a16="http://schemas.microsoft.com/office/drawing/2014/main" id="{23279AC1-E964-4ECB-9970-949BFE20EC35}"/>
              </a:ext>
            </a:extLst>
          </p:cNvPr>
          <p:cNvPicPr>
            <a:picLocks noChangeAspect="1"/>
          </p:cNvPicPr>
          <p:nvPr/>
        </p:nvPicPr>
        <p:blipFill>
          <a:blip r:embed="rId3"/>
          <a:stretch>
            <a:fillRect/>
          </a:stretch>
        </p:blipFill>
        <p:spPr>
          <a:xfrm>
            <a:off x="394607" y="1500788"/>
            <a:ext cx="4932091" cy="4237087"/>
          </a:xfrm>
          <a:prstGeom prst="rect">
            <a:avLst/>
          </a:prstGeom>
        </p:spPr>
      </p:pic>
    </p:spTree>
    <p:extLst>
      <p:ext uri="{BB962C8B-B14F-4D97-AF65-F5344CB8AC3E}">
        <p14:creationId xmlns:p14="http://schemas.microsoft.com/office/powerpoint/2010/main" val="3701819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2356CD-28C8-0344-8706-5F171BE07002}"/>
              </a:ext>
            </a:extLst>
          </p:cNvPr>
          <p:cNvSpPr>
            <a:spLocks noGrp="1"/>
          </p:cNvSpPr>
          <p:nvPr>
            <p:ph type="title"/>
          </p:nvPr>
        </p:nvSpPr>
        <p:spPr>
          <a:xfrm>
            <a:off x="170366" y="1"/>
            <a:ext cx="6676748" cy="1130358"/>
          </a:xfrm>
        </p:spPr>
        <p:txBody>
          <a:bodyPr>
            <a:normAutofit/>
          </a:bodyPr>
          <a:lstStyle/>
          <a:p>
            <a:r>
              <a:rPr lang="en-US" sz="3000" b="1">
                <a:latin typeface="Merriweather" pitchFamily="50" charset="0"/>
              </a:rPr>
              <a:t>Biosimilar and Interchangeable </a:t>
            </a:r>
            <a:br>
              <a:rPr lang="en-US" sz="3000" b="1">
                <a:latin typeface="Merriweather" pitchFamily="50" charset="0"/>
              </a:rPr>
            </a:br>
            <a:r>
              <a:rPr lang="en-US" sz="3000" b="1">
                <a:latin typeface="Merriweather" pitchFamily="50" charset="0"/>
              </a:rPr>
              <a:t>Biosimilar Product Availability</a:t>
            </a:r>
          </a:p>
        </p:txBody>
      </p:sp>
      <p:sp>
        <p:nvSpPr>
          <p:cNvPr id="15" name="Content Placeholder 2">
            <a:extLst>
              <a:ext uri="{FF2B5EF4-FFF2-40B4-BE49-F238E27FC236}">
                <a16:creationId xmlns:a16="http://schemas.microsoft.com/office/drawing/2014/main" id="{8B9B21D9-8C88-49F0-A942-688EB53AF023}"/>
              </a:ext>
            </a:extLst>
          </p:cNvPr>
          <p:cNvSpPr>
            <a:spLocks noGrp="1"/>
          </p:cNvSpPr>
          <p:nvPr>
            <p:ph idx="1"/>
          </p:nvPr>
        </p:nvSpPr>
        <p:spPr>
          <a:xfrm>
            <a:off x="170366" y="1281801"/>
            <a:ext cx="11716834" cy="4351338"/>
          </a:xfrm>
        </p:spPr>
        <p:txBody>
          <a:bodyPr>
            <a:noAutofit/>
          </a:bodyPr>
          <a:lstStyle/>
          <a:p>
            <a:pPr marL="0" indent="0" algn="just">
              <a:lnSpc>
                <a:spcPct val="100000"/>
              </a:lnSpc>
              <a:spcBef>
                <a:spcPts val="600"/>
              </a:spcBef>
              <a:buNone/>
            </a:pPr>
            <a:r>
              <a:rPr lang="en-US" sz="1800" b="1">
                <a:solidFill>
                  <a:srgbClr val="004A90"/>
                </a:solidFill>
              </a:rPr>
              <a:t>The continued development and availability of b</a:t>
            </a:r>
            <a:r>
              <a:rPr lang="en-US" sz="1800" b="1">
                <a:solidFill>
                  <a:srgbClr val="004A90"/>
                </a:solidFill>
                <a:latin typeface="Helvetica" panose="020B0604020202020204" pitchFamily="34" charset="0"/>
                <a:cs typeface="Helvetica" panose="020B0604020202020204" pitchFamily="34" charset="0"/>
              </a:rPr>
              <a:t>iosimilar and interchangeable biosimilar products presents a major opportunity for savings in the U.S. healthcare market, with some estimates projecting a savings of $180 billion over the next five years as a result of biosimilars.</a:t>
            </a:r>
            <a:r>
              <a:rPr lang="en-US" sz="1800" b="1" baseline="30000">
                <a:solidFill>
                  <a:srgbClr val="004A90"/>
                </a:solidFill>
                <a:latin typeface="Helvetica" panose="020B0604020202020204" pitchFamily="34" charset="0"/>
                <a:cs typeface="Helvetica" panose="020B0604020202020204" pitchFamily="34" charset="0"/>
              </a:rPr>
              <a:t>1</a:t>
            </a:r>
          </a:p>
          <a:p>
            <a:pPr lvl="1">
              <a:spcBef>
                <a:spcPts val="600"/>
              </a:spcBef>
            </a:pPr>
            <a:endParaRPr lang="en-US" sz="1400"/>
          </a:p>
          <a:p>
            <a:pPr marL="0" indent="0">
              <a:lnSpc>
                <a:spcPct val="100000"/>
              </a:lnSpc>
              <a:spcBef>
                <a:spcPts val="600"/>
              </a:spcBef>
              <a:buNone/>
            </a:pPr>
            <a:endParaRPr lang="en-US" sz="600" b="1">
              <a:solidFill>
                <a:srgbClr val="004A90"/>
              </a:solidFill>
              <a:latin typeface="Helvetica" panose="020B0604020202020204" pitchFamily="34" charset="0"/>
              <a:cs typeface="Helvetica" panose="020B0604020202020204" pitchFamily="34" charset="0"/>
            </a:endParaRPr>
          </a:p>
          <a:p>
            <a:pPr marL="0" indent="0">
              <a:spcBef>
                <a:spcPts val="600"/>
              </a:spcBef>
              <a:buNone/>
            </a:pPr>
            <a:endParaRPr lang="en-US" sz="1800">
              <a:latin typeface="Helvetica" panose="020B0604020202020204" pitchFamily="34" charset="0"/>
              <a:cs typeface="Helvetica" panose="020B0604020202020204" pitchFamily="34" charset="0"/>
            </a:endParaRPr>
          </a:p>
          <a:p>
            <a:pPr marL="0" indent="0">
              <a:spcBef>
                <a:spcPts val="600"/>
              </a:spcBef>
              <a:buNone/>
            </a:pPr>
            <a:endParaRPr lang="en-US" sz="1800"/>
          </a:p>
          <a:p>
            <a:pPr marL="0" indent="0">
              <a:spcBef>
                <a:spcPts val="600"/>
              </a:spcBef>
              <a:buNone/>
            </a:pPr>
            <a:endParaRPr lang="en-US" sz="1800">
              <a:latin typeface="Helvetica" panose="020B0604020202020204" pitchFamily="34" charset="0"/>
              <a:cs typeface="Helvetica" panose="020B0604020202020204" pitchFamily="34" charset="0"/>
            </a:endParaRPr>
          </a:p>
          <a:p>
            <a:pPr marL="0" indent="0">
              <a:spcBef>
                <a:spcPts val="600"/>
              </a:spcBef>
              <a:buNone/>
            </a:pPr>
            <a:endParaRPr lang="en-US" sz="1800"/>
          </a:p>
          <a:p>
            <a:pPr marL="0" indent="0">
              <a:spcBef>
                <a:spcPts val="600"/>
              </a:spcBef>
              <a:buNone/>
            </a:pPr>
            <a:endParaRPr lang="en-US" sz="1800">
              <a:latin typeface="Helvetica" panose="020B0604020202020204" pitchFamily="34" charset="0"/>
              <a:cs typeface="Helvetica" panose="020B0604020202020204" pitchFamily="34" charset="0"/>
            </a:endParaRPr>
          </a:p>
          <a:p>
            <a:pPr marL="0" indent="0">
              <a:spcBef>
                <a:spcPts val="600"/>
              </a:spcBef>
              <a:buNone/>
            </a:pPr>
            <a:endParaRPr lang="en-US" sz="1800"/>
          </a:p>
          <a:p>
            <a:pPr marL="0" indent="0">
              <a:spcBef>
                <a:spcPts val="600"/>
              </a:spcBef>
              <a:buNone/>
            </a:pPr>
            <a:endParaRPr lang="en-US" sz="1800">
              <a:latin typeface="Helvetica" panose="020B0604020202020204" pitchFamily="34" charset="0"/>
              <a:cs typeface="Helvetica" panose="020B0604020202020204" pitchFamily="34" charset="0"/>
            </a:endParaRPr>
          </a:p>
          <a:p>
            <a:pPr marL="0" indent="0">
              <a:spcBef>
                <a:spcPts val="600"/>
              </a:spcBef>
              <a:buNone/>
            </a:pPr>
            <a:endParaRPr lang="en-US" sz="1800">
              <a:latin typeface="Helvetica" panose="020B0604020202020204" pitchFamily="34" charset="0"/>
              <a:cs typeface="Helvetica" panose="020B0604020202020204" pitchFamily="34" charset="0"/>
            </a:endParaRPr>
          </a:p>
          <a:p>
            <a:pPr marL="0" indent="0">
              <a:spcBef>
                <a:spcPts val="600"/>
              </a:spcBef>
              <a:buNone/>
            </a:pPr>
            <a:endParaRPr lang="en-US" sz="600">
              <a:latin typeface="Helvetica" panose="020B0604020202020204" pitchFamily="34" charset="0"/>
              <a:cs typeface="Helvetica" panose="020B0604020202020204" pitchFamily="34" charset="0"/>
            </a:endParaRPr>
          </a:p>
          <a:p>
            <a:pPr marL="0" indent="0">
              <a:spcBef>
                <a:spcPts val="600"/>
              </a:spcBef>
              <a:buNone/>
            </a:pPr>
            <a:r>
              <a:rPr lang="en-US" sz="1600">
                <a:latin typeface="Helvetica" panose="020B0604020202020204" pitchFamily="34" charset="0"/>
                <a:cs typeface="Helvetica" panose="020B0604020202020204" pitchFamily="34" charset="0"/>
              </a:rPr>
              <a:t>Not all FDA-approved biosimilars will be available on the U.S. healthcare market due to multiple factors, such as</a:t>
            </a:r>
            <a:r>
              <a:rPr lang="en-US" sz="1600"/>
              <a:t> o</a:t>
            </a:r>
            <a:r>
              <a:rPr lang="en-US" sz="1600">
                <a:latin typeface="Helvetica" panose="020B0604020202020204" pitchFamily="34" charset="0"/>
                <a:cs typeface="Helvetica" panose="020B0604020202020204" pitchFamily="34" charset="0"/>
              </a:rPr>
              <a:t>ngoing patent litigation, formulary availability, and exclusivity</a:t>
            </a:r>
            <a:r>
              <a:rPr lang="en-US" sz="1600"/>
              <a:t> prot</a:t>
            </a:r>
            <a:r>
              <a:rPr lang="en-US" sz="1600">
                <a:latin typeface="Helvetica" panose="020B0604020202020204" pitchFamily="34" charset="0"/>
                <a:cs typeface="Helvetica" panose="020B0604020202020204" pitchFamily="34" charset="0"/>
              </a:rPr>
              <a:t>ections that delay market entry</a:t>
            </a:r>
            <a:r>
              <a:rPr lang="en-US" sz="1600"/>
              <a:t>.</a:t>
            </a:r>
            <a:endParaRPr lang="en-US" sz="1600">
              <a:latin typeface="Helvetica" panose="020B0604020202020204" pitchFamily="34" charset="0"/>
              <a:cs typeface="Helvetica" panose="020B0604020202020204" pitchFamily="34" charset="0"/>
            </a:endParaRPr>
          </a:p>
        </p:txBody>
      </p:sp>
      <p:sp>
        <p:nvSpPr>
          <p:cNvPr id="4" name="TextBox 3">
            <a:extLst>
              <a:ext uri="{FF2B5EF4-FFF2-40B4-BE49-F238E27FC236}">
                <a16:creationId xmlns:a16="http://schemas.microsoft.com/office/drawing/2014/main" id="{2C52F856-A52A-9C0B-9636-69B95BAC7BCF}"/>
              </a:ext>
            </a:extLst>
          </p:cNvPr>
          <p:cNvSpPr txBox="1"/>
          <p:nvPr/>
        </p:nvSpPr>
        <p:spPr>
          <a:xfrm>
            <a:off x="114300" y="6234296"/>
            <a:ext cx="12192000" cy="261610"/>
          </a:xfrm>
          <a:prstGeom prst="rect">
            <a:avLst/>
          </a:prstGeom>
          <a:noFill/>
        </p:spPr>
        <p:txBody>
          <a:bodyPr wrap="square" rtlCol="0">
            <a:spAutoFit/>
          </a:bodyPr>
          <a:lstStyle/>
          <a:p>
            <a:r>
              <a:rPr lang="en-US" sz="1100" baseline="30000">
                <a:latin typeface="Helvetica" panose="020B0604020202020204" pitchFamily="34" charset="0"/>
                <a:cs typeface="Helvetica" panose="020B0604020202020204" pitchFamily="34" charset="0"/>
              </a:rPr>
              <a:t>1</a:t>
            </a:r>
            <a:r>
              <a:rPr lang="en-US" sz="1100">
                <a:latin typeface="Helvetica" panose="020B0604020202020204" pitchFamily="34" charset="0"/>
                <a:cs typeface="Helvetica" panose="020B0604020202020204" pitchFamily="34" charset="0"/>
              </a:rPr>
              <a:t> IQVIA (2023). </a:t>
            </a:r>
            <a:r>
              <a:rPr lang="en-US" sz="1100">
                <a:latin typeface="Helvetica" panose="020B0604020202020204" pitchFamily="34" charset="0"/>
                <a:cs typeface="Helvetica" panose="020B0604020202020204" pitchFamily="34" charset="0"/>
                <a:hlinkClick r:id="rId3"/>
              </a:rPr>
              <a:t>Biosimilars in the United States 2023–2027: Competition, Savings, and Sustainability.</a:t>
            </a:r>
            <a:r>
              <a:rPr lang="en-US" sz="1100">
                <a:latin typeface="Helvetica" panose="020B0604020202020204" pitchFamily="34" charset="0"/>
                <a:cs typeface="Helvetica" panose="020B0604020202020204" pitchFamily="34" charset="0"/>
              </a:rPr>
              <a:t> </a:t>
            </a:r>
          </a:p>
        </p:txBody>
      </p:sp>
      <p:grpSp>
        <p:nvGrpSpPr>
          <p:cNvPr id="27" name="Group 26">
            <a:extLst>
              <a:ext uri="{FF2B5EF4-FFF2-40B4-BE49-F238E27FC236}">
                <a16:creationId xmlns:a16="http://schemas.microsoft.com/office/drawing/2014/main" id="{D5085CDF-CF21-4D16-1AA9-FE6D64C417A8}"/>
              </a:ext>
            </a:extLst>
          </p:cNvPr>
          <p:cNvGrpSpPr/>
          <p:nvPr/>
        </p:nvGrpSpPr>
        <p:grpSpPr>
          <a:xfrm>
            <a:off x="231326" y="2167975"/>
            <a:ext cx="11531513" cy="3229525"/>
            <a:chOff x="170366" y="1756495"/>
            <a:chExt cx="11531513" cy="3229525"/>
          </a:xfrm>
        </p:grpSpPr>
        <p:grpSp>
          <p:nvGrpSpPr>
            <p:cNvPr id="19" name="Group 18">
              <a:extLst>
                <a:ext uri="{FF2B5EF4-FFF2-40B4-BE49-F238E27FC236}">
                  <a16:creationId xmlns:a16="http://schemas.microsoft.com/office/drawing/2014/main" id="{CE5234DA-807A-1EE5-3182-20D5DEF774B0}"/>
                </a:ext>
              </a:extLst>
            </p:cNvPr>
            <p:cNvGrpSpPr/>
            <p:nvPr/>
          </p:nvGrpSpPr>
          <p:grpSpPr>
            <a:xfrm>
              <a:off x="170366" y="2006051"/>
              <a:ext cx="3771767" cy="2580217"/>
              <a:chOff x="170366" y="2006051"/>
              <a:chExt cx="3771767" cy="2580217"/>
            </a:xfrm>
          </p:grpSpPr>
          <p:grpSp>
            <p:nvGrpSpPr>
              <p:cNvPr id="10" name="Group 9">
                <a:extLst>
                  <a:ext uri="{FF2B5EF4-FFF2-40B4-BE49-F238E27FC236}">
                    <a16:creationId xmlns:a16="http://schemas.microsoft.com/office/drawing/2014/main" id="{D208D460-9E5A-0368-68D9-4081959F3BB3}"/>
                  </a:ext>
                </a:extLst>
              </p:cNvPr>
              <p:cNvGrpSpPr/>
              <p:nvPr/>
            </p:nvGrpSpPr>
            <p:grpSpPr>
              <a:xfrm>
                <a:off x="170366" y="2075055"/>
                <a:ext cx="2261579" cy="2511213"/>
                <a:chOff x="8122920" y="3627120"/>
                <a:chExt cx="2037080" cy="2511213"/>
              </a:xfrm>
            </p:grpSpPr>
            <p:graphicFrame>
              <p:nvGraphicFramePr>
                <p:cNvPr id="7" name="Chart 6">
                  <a:extLst>
                    <a:ext uri="{FF2B5EF4-FFF2-40B4-BE49-F238E27FC236}">
                      <a16:creationId xmlns:a16="http://schemas.microsoft.com/office/drawing/2014/main" id="{634BE17F-2D0B-DF38-A825-1754D568CC69}"/>
                    </a:ext>
                  </a:extLst>
                </p:cNvPr>
                <p:cNvGraphicFramePr/>
                <p:nvPr/>
              </p:nvGraphicFramePr>
              <p:xfrm>
                <a:off x="8122920" y="3627120"/>
                <a:ext cx="2037080" cy="2511213"/>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4AEB8464-75F0-C173-89EC-92237200B42A}"/>
                    </a:ext>
                  </a:extLst>
                </p:cNvPr>
                <p:cNvSpPr txBox="1"/>
                <p:nvPr/>
              </p:nvSpPr>
              <p:spPr>
                <a:xfrm>
                  <a:off x="8380429" y="4421061"/>
                  <a:ext cx="1522062" cy="830997"/>
                </a:xfrm>
                <a:prstGeom prst="rect">
                  <a:avLst/>
                </a:prstGeom>
                <a:noFill/>
              </p:spPr>
              <p:txBody>
                <a:bodyPr wrap="square" rtlCol="0">
                  <a:spAutoFit/>
                </a:bodyPr>
                <a:lstStyle/>
                <a:p>
                  <a:pPr algn="ctr"/>
                  <a:r>
                    <a:rPr lang="en-US" sz="4800" b="1">
                      <a:solidFill>
                        <a:srgbClr val="1C4482"/>
                      </a:solidFill>
                      <a:latin typeface="Helvetica" panose="020B0604020202020204" pitchFamily="34" charset="0"/>
                      <a:cs typeface="Helvetica" panose="020B0604020202020204" pitchFamily="34" charset="0"/>
                    </a:rPr>
                    <a:t>46%</a:t>
                  </a:r>
                </a:p>
              </p:txBody>
            </p:sp>
          </p:grpSp>
          <p:sp>
            <p:nvSpPr>
              <p:cNvPr id="9" name="Rectangle 8">
                <a:extLst>
                  <a:ext uri="{FF2B5EF4-FFF2-40B4-BE49-F238E27FC236}">
                    <a16:creationId xmlns:a16="http://schemas.microsoft.com/office/drawing/2014/main" id="{982FE390-F526-FA82-F8B9-AAA8F4301B25}"/>
                  </a:ext>
                </a:extLst>
              </p:cNvPr>
              <p:cNvSpPr/>
              <p:nvPr/>
            </p:nvSpPr>
            <p:spPr>
              <a:xfrm flipH="1">
                <a:off x="2304911" y="2006051"/>
                <a:ext cx="1637222" cy="2346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a:solidFill>
                    <a:schemeClr val="tx1"/>
                  </a:solidFill>
                  <a:latin typeface="Helvetica" panose="020B0604020202020204" pitchFamily="34" charset="0"/>
                  <a:cs typeface="Helvetica" panose="020B0604020202020204" pitchFamily="34" charset="0"/>
                </a:endParaRPr>
              </a:p>
              <a:p>
                <a:r>
                  <a:rPr lang="en-US" sz="1400">
                    <a:solidFill>
                      <a:schemeClr val="tx1"/>
                    </a:solidFill>
                    <a:latin typeface="Helvetica" panose="020B0604020202020204" pitchFamily="34" charset="0"/>
                    <a:cs typeface="Helvetica" panose="020B0604020202020204" pitchFamily="34" charset="0"/>
                  </a:rPr>
                  <a:t>The U.S. biologics market has grown an average of 12.5% annually over the past five years, and now comprises 46% of total medicine spending.</a:t>
                </a:r>
              </a:p>
            </p:txBody>
          </p:sp>
        </p:grpSp>
        <p:grpSp>
          <p:nvGrpSpPr>
            <p:cNvPr id="18" name="Group 17">
              <a:extLst>
                <a:ext uri="{FF2B5EF4-FFF2-40B4-BE49-F238E27FC236}">
                  <a16:creationId xmlns:a16="http://schemas.microsoft.com/office/drawing/2014/main" id="{DD055774-C386-AA11-C4A8-1DDF213AF0C6}"/>
                </a:ext>
              </a:extLst>
            </p:cNvPr>
            <p:cNvGrpSpPr/>
            <p:nvPr/>
          </p:nvGrpSpPr>
          <p:grpSpPr>
            <a:xfrm>
              <a:off x="7604361" y="1756495"/>
              <a:ext cx="4097518" cy="2499284"/>
              <a:chOff x="4059307" y="1771750"/>
              <a:chExt cx="4097518" cy="2499284"/>
            </a:xfrm>
          </p:grpSpPr>
          <p:sp>
            <p:nvSpPr>
              <p:cNvPr id="12" name="TextBox 11">
                <a:extLst>
                  <a:ext uri="{FF2B5EF4-FFF2-40B4-BE49-F238E27FC236}">
                    <a16:creationId xmlns:a16="http://schemas.microsoft.com/office/drawing/2014/main" id="{3171AFC8-7603-9C6E-4154-B8A0C63F5EBD}"/>
                  </a:ext>
                </a:extLst>
              </p:cNvPr>
              <p:cNvSpPr txBox="1"/>
              <p:nvPr/>
            </p:nvSpPr>
            <p:spPr>
              <a:xfrm>
                <a:off x="4059307" y="1771750"/>
                <a:ext cx="4097518" cy="1323439"/>
              </a:xfrm>
              <a:prstGeom prst="rect">
                <a:avLst/>
              </a:prstGeom>
              <a:noFill/>
            </p:spPr>
            <p:txBody>
              <a:bodyPr wrap="square" rtlCol="0">
                <a:spAutoFit/>
              </a:bodyPr>
              <a:lstStyle/>
              <a:p>
                <a:pPr algn="ctr"/>
                <a:r>
                  <a:rPr lang="en-US" sz="8000" b="1">
                    <a:solidFill>
                      <a:srgbClr val="5D8C78"/>
                    </a:solidFill>
                    <a:latin typeface="Helvetica" panose="020B0604020202020204" pitchFamily="34" charset="0"/>
                    <a:cs typeface="Helvetica" panose="020B0604020202020204" pitchFamily="34" charset="0"/>
                  </a:rPr>
                  <a:t>$180B</a:t>
                </a:r>
                <a:endParaRPr lang="en-US" sz="8000" b="1">
                  <a:latin typeface="Helvetica" panose="020B0604020202020204" pitchFamily="34" charset="0"/>
                  <a:cs typeface="Helvetica" panose="020B0604020202020204" pitchFamily="34" charset="0"/>
                </a:endParaRPr>
              </a:p>
            </p:txBody>
          </p:sp>
          <p:sp>
            <p:nvSpPr>
              <p:cNvPr id="16" name="Rectangle 15">
                <a:extLst>
                  <a:ext uri="{FF2B5EF4-FFF2-40B4-BE49-F238E27FC236}">
                    <a16:creationId xmlns:a16="http://schemas.microsoft.com/office/drawing/2014/main" id="{3AE0C378-8D00-0701-AD46-43EBD8035643}"/>
                  </a:ext>
                </a:extLst>
              </p:cNvPr>
              <p:cNvSpPr/>
              <p:nvPr/>
            </p:nvSpPr>
            <p:spPr>
              <a:xfrm flipH="1">
                <a:off x="4713642" y="2884251"/>
                <a:ext cx="3194982" cy="13867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latin typeface="Helvetica" panose="020B0604020202020204" pitchFamily="34" charset="0"/>
                    <a:cs typeface="Helvetica" panose="020B0604020202020204" pitchFamily="34" charset="0"/>
                  </a:rPr>
                  <a:t>Savings as a result of biosimilars are projected to exceed $180 billion between 2023 – 2027, representing a four-fold increase from estimates of the preceding five years.</a:t>
                </a:r>
              </a:p>
            </p:txBody>
          </p:sp>
        </p:grpSp>
        <p:sp>
          <p:nvSpPr>
            <p:cNvPr id="17" name="Rectangle 16">
              <a:extLst>
                <a:ext uri="{FF2B5EF4-FFF2-40B4-BE49-F238E27FC236}">
                  <a16:creationId xmlns:a16="http://schemas.microsoft.com/office/drawing/2014/main" id="{FC343B96-D7CF-34E4-28BB-514AC7955B84}"/>
                </a:ext>
              </a:extLst>
            </p:cNvPr>
            <p:cNvSpPr/>
            <p:nvPr/>
          </p:nvSpPr>
          <p:spPr>
            <a:xfrm flipH="1">
              <a:off x="5394960" y="1849121"/>
              <a:ext cx="2396490" cy="3136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a:solidFill>
                    <a:schemeClr val="tx1"/>
                  </a:solidFill>
                  <a:latin typeface="Helvetica" panose="020B0604020202020204" pitchFamily="34" charset="0"/>
                  <a:cs typeface="Helvetica" panose="020B0604020202020204" pitchFamily="34" charset="0"/>
                </a:rPr>
                <a:t>As of 2023, biosimilars have been launched for</a:t>
              </a:r>
            </a:p>
            <a:p>
              <a:r>
                <a:rPr lang="en-US" sz="1400">
                  <a:solidFill>
                    <a:schemeClr val="tx1"/>
                  </a:solidFill>
                  <a:latin typeface="Helvetica" panose="020B0604020202020204" pitchFamily="34" charset="0"/>
                  <a:cs typeface="Helvetica" panose="020B0604020202020204" pitchFamily="34" charset="0"/>
                </a:rPr>
                <a:t>12 originator products representing 14% of biologics spending. </a:t>
              </a:r>
            </a:p>
            <a:p>
              <a:endParaRPr lang="en-US" sz="1400">
                <a:solidFill>
                  <a:schemeClr val="tx1"/>
                </a:solidFill>
                <a:latin typeface="Helvetica" panose="020B0604020202020204" pitchFamily="34" charset="0"/>
                <a:cs typeface="Helvetica" panose="020B0604020202020204" pitchFamily="34" charset="0"/>
              </a:endParaRPr>
            </a:p>
            <a:p>
              <a:r>
                <a:rPr lang="en-US" sz="1400">
                  <a:solidFill>
                    <a:schemeClr val="tx1"/>
                  </a:solidFill>
                  <a:latin typeface="Helvetica" panose="020B0604020202020204" pitchFamily="34" charset="0"/>
                  <a:cs typeface="Helvetica" panose="020B0604020202020204" pitchFamily="34" charset="0"/>
                </a:rPr>
                <a:t>Biosimilars are already in development for an additional 30 therapeutic  products without a currently approved biosimilar or interchangeable product.</a:t>
              </a:r>
            </a:p>
          </p:txBody>
        </p:sp>
        <p:sp>
          <p:nvSpPr>
            <p:cNvPr id="20" name="TextBox 19">
              <a:extLst>
                <a:ext uri="{FF2B5EF4-FFF2-40B4-BE49-F238E27FC236}">
                  <a16:creationId xmlns:a16="http://schemas.microsoft.com/office/drawing/2014/main" id="{B8467402-DD6D-2C95-9BA3-F9583F4DA4FE}"/>
                </a:ext>
              </a:extLst>
            </p:cNvPr>
            <p:cNvSpPr txBox="1"/>
            <p:nvPr/>
          </p:nvSpPr>
          <p:spPr>
            <a:xfrm>
              <a:off x="4093587" y="2118884"/>
              <a:ext cx="1398673" cy="2554545"/>
            </a:xfrm>
            <a:prstGeom prst="rect">
              <a:avLst/>
            </a:prstGeom>
            <a:noFill/>
            <a:ln>
              <a:noFill/>
            </a:ln>
          </p:spPr>
          <p:txBody>
            <a:bodyPr wrap="square" rtlCol="0">
              <a:spAutoFit/>
            </a:bodyPr>
            <a:lstStyle/>
            <a:p>
              <a:pPr algn="ctr"/>
              <a:r>
                <a:rPr lang="en-US" sz="8000" b="1">
                  <a:solidFill>
                    <a:srgbClr val="007EBE"/>
                  </a:solidFill>
                  <a:latin typeface="Helvetica" panose="020B0604020202020204" pitchFamily="34" charset="0"/>
                  <a:cs typeface="Helvetica" panose="020B0604020202020204" pitchFamily="34" charset="0"/>
                </a:rPr>
                <a:t>12</a:t>
              </a:r>
            </a:p>
            <a:p>
              <a:pPr algn="ctr"/>
              <a:r>
                <a:rPr lang="en-US" sz="8000" b="1">
                  <a:solidFill>
                    <a:srgbClr val="007EBE"/>
                  </a:solidFill>
                  <a:latin typeface="Helvetica" panose="020B0604020202020204" pitchFamily="34" charset="0"/>
                  <a:cs typeface="Helvetica" panose="020B0604020202020204" pitchFamily="34" charset="0"/>
                </a:rPr>
                <a:t>30</a:t>
              </a:r>
            </a:p>
          </p:txBody>
        </p:sp>
        <p:cxnSp>
          <p:nvCxnSpPr>
            <p:cNvPr id="25" name="Straight Connector 24">
              <a:extLst>
                <a:ext uri="{FF2B5EF4-FFF2-40B4-BE49-F238E27FC236}">
                  <a16:creationId xmlns:a16="http://schemas.microsoft.com/office/drawing/2014/main" id="{6F517BE6-0E7D-A7F3-96D6-18C37BF94DE6}"/>
                </a:ext>
              </a:extLst>
            </p:cNvPr>
            <p:cNvCxnSpPr>
              <a:cxnSpLocks/>
            </p:cNvCxnSpPr>
            <p:nvPr/>
          </p:nvCxnSpPr>
          <p:spPr>
            <a:xfrm>
              <a:off x="4233527" y="3336765"/>
              <a:ext cx="3469446" cy="0"/>
            </a:xfrm>
            <a:prstGeom prst="line">
              <a:avLst/>
            </a:prstGeom>
            <a:ln w="57150">
              <a:solidFill>
                <a:srgbClr val="007EBE"/>
              </a:solidFill>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0D1675A3-E389-F88F-F0C9-9DA6A61EBE73}"/>
              </a:ext>
            </a:extLst>
          </p:cNvPr>
          <p:cNvSpPr txBox="1"/>
          <p:nvPr/>
        </p:nvSpPr>
        <p:spPr>
          <a:xfrm>
            <a:off x="8438646" y="4533871"/>
            <a:ext cx="3448554" cy="369332"/>
          </a:xfrm>
          <a:prstGeom prst="rect">
            <a:avLst/>
          </a:prstGeom>
          <a:noFill/>
        </p:spPr>
        <p:txBody>
          <a:bodyPr wrap="square">
            <a:spAutoFit/>
          </a:bodyPr>
          <a:lstStyle/>
          <a:p>
            <a:r>
              <a:rPr lang="en-US" b="1">
                <a:solidFill>
                  <a:srgbClr val="5D8C78"/>
                </a:solidFill>
                <a:latin typeface="Helvetica" panose="020B0604020202020204" pitchFamily="34" charset="0"/>
                <a:cs typeface="Helvetica" panose="020B0604020202020204" pitchFamily="34" charset="0"/>
              </a:rPr>
              <a:t>694 Million Patient Days</a:t>
            </a:r>
            <a:endParaRPr lang="en-US"/>
          </a:p>
        </p:txBody>
      </p:sp>
    </p:spTree>
    <p:extLst>
      <p:ext uri="{BB962C8B-B14F-4D97-AF65-F5344CB8AC3E}">
        <p14:creationId xmlns:p14="http://schemas.microsoft.com/office/powerpoint/2010/main" val="1563423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4115BD288A3E499080F467F5B6D43C" ma:contentTypeVersion="8" ma:contentTypeDescription="Create a new document." ma:contentTypeScope="" ma:versionID="24835ac97cf7c60c87a317e8bc03d7b1">
  <xsd:schema xmlns:xsd="http://www.w3.org/2001/XMLSchema" xmlns:xs="http://www.w3.org/2001/XMLSchema" xmlns:p="http://schemas.microsoft.com/office/2006/metadata/properties" xmlns:ns2="015577b1-81ff-4cd0-8779-4f013e0cbf27" xmlns:ns3="166e6144-d1cf-43af-99d4-4feae9452fc7" targetNamespace="http://schemas.microsoft.com/office/2006/metadata/properties" ma:root="true" ma:fieldsID="4adcacb10e9c0de274e90e6b46651455" ns2:_="" ns3:_="">
    <xsd:import namespace="015577b1-81ff-4cd0-8779-4f013e0cbf27"/>
    <xsd:import namespace="166e6144-d1cf-43af-99d4-4feae9452fc7"/>
    <xsd:element name="properties">
      <xsd:complexType>
        <xsd:sequence>
          <xsd:element name="documentManagement">
            <xsd:complexType>
              <xsd:all>
                <xsd:element ref="ns2:MediaServiceMetadata" minOccurs="0"/>
                <xsd:element ref="ns2:MediaServiceFastMetadata" minOccurs="0"/>
                <xsd:element ref="ns2:Task" minOccurs="0"/>
                <xsd:element ref="ns2:DocumentTyp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5577b1-81ff-4cd0-8779-4f013e0cbf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sk" ma:index="10" nillable="true" ma:displayName="Task Area" ma:default="Project Management" ma:format="Dropdown" ma:internalName="Task">
      <xsd:simpleType>
        <xsd:restriction base="dms:Text">
          <xsd:maxLength value="255"/>
        </xsd:restriction>
      </xsd:simpleType>
    </xsd:element>
    <xsd:element name="DocumentType" ma:index="11" nillable="true" ma:displayName="Document Type" ma:format="Dropdown" ma:internalName="DocumentType">
      <xsd:simpleType>
        <xsd:restriction base="dms:Text">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6e6144-d1cf-43af-99d4-4feae9452fc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Type xmlns="015577b1-81ff-4cd0-8779-4f013e0cbf27" xsi:nil="true"/>
    <Task xmlns="015577b1-81ff-4cd0-8779-4f013e0cbf27">Project Management</Task>
    <SharedWithUsers xmlns="166e6144-d1cf-43af-99d4-4feae9452fc7">
      <UserInfo>
        <DisplayName>Ikenberry, Sarah</DisplayName>
        <AccountId>40</AccountId>
        <AccountType/>
      </UserInfo>
    </SharedWithUsers>
  </documentManagement>
</p:properties>
</file>

<file path=customXml/itemProps1.xml><?xml version="1.0" encoding="utf-8"?>
<ds:datastoreItem xmlns:ds="http://schemas.openxmlformats.org/officeDocument/2006/customXml" ds:itemID="{ACA04BE8-3058-415B-B334-3735FB447460}">
  <ds:schemaRefs>
    <ds:schemaRef ds:uri="015577b1-81ff-4cd0-8779-4f013e0cbf27"/>
    <ds:schemaRef ds:uri="166e6144-d1cf-43af-99d4-4feae9452f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77D568D-FAD3-4B9C-843B-051FA2DBD573}">
  <ds:schemaRefs>
    <ds:schemaRef ds:uri="http://schemas.microsoft.com/sharepoint/v3/contenttype/forms"/>
  </ds:schemaRefs>
</ds:datastoreItem>
</file>

<file path=customXml/itemProps3.xml><?xml version="1.0" encoding="utf-8"?>
<ds:datastoreItem xmlns:ds="http://schemas.openxmlformats.org/officeDocument/2006/customXml" ds:itemID="{839FDE63-62B4-47C6-8AF8-DC36D2A5C38C}">
  <ds:schemaRefs>
    <ds:schemaRef ds:uri="015577b1-81ff-4cd0-8779-4f013e0cbf27"/>
    <ds:schemaRef ds:uri="166e6144-d1cf-43af-99d4-4feae9452fc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51d9dc18-15ea-424b-b24d-55ab4d4e7519}" enabled="1" method="Privileged" siteId="{d5fe813e-0caa-432a-b2ac-d555aa91bd1c}" removed="0"/>
  <clbl:label id="{7d2fdb41-339c-4257-87f2-a665730b31fc}" enabled="0" method="" siteId="{7d2fdb41-339c-4257-87f2-a665730b31fc}" removed="1"/>
</clbl:labelList>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44</Slides>
  <Notes>36</Notes>
  <HiddenSlides>0</HiddenSlide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Biosimilar and Interchangeable Products</vt:lpstr>
      <vt:lpstr>Contents</vt:lpstr>
      <vt:lpstr>What Is a Biological Product?</vt:lpstr>
      <vt:lpstr>What Is a Biological Product?</vt:lpstr>
      <vt:lpstr>What Is a Biosimilar?</vt:lpstr>
      <vt:lpstr>What Is an Interchangeable  Biosimilar Product?</vt:lpstr>
      <vt:lpstr>Approved Biosimilars and  the US Health Care Market</vt:lpstr>
      <vt:lpstr>The Promise of Biosimilars</vt:lpstr>
      <vt:lpstr>Biosimilar and Interchangeable  Biosimilar Product Availability</vt:lpstr>
      <vt:lpstr>Reference Products and Approved  Biosimilars as of May 2024 (53 total)</vt:lpstr>
      <vt:lpstr>Inherent Variation in Biologics</vt:lpstr>
      <vt:lpstr>Biological Products Contain  Inherent Variation</vt:lpstr>
      <vt:lpstr>Biological Product Lot-to-Lot Variability</vt:lpstr>
      <vt:lpstr>Role of Clinical Studies</vt:lpstr>
      <vt:lpstr>Difference Between Generics and Biosimilars</vt:lpstr>
      <vt:lpstr>Biosimilars Are Not Generics</vt:lpstr>
      <vt:lpstr>Comparing and Contrasting Generics and Biosimilars</vt:lpstr>
      <vt:lpstr>Biological Product Approval Pathways</vt:lpstr>
      <vt:lpstr>Biological Product Development</vt:lpstr>
      <vt:lpstr>Analytical Studies Form the Foundation  of the Biosimilar Application Pathway</vt:lpstr>
      <vt:lpstr>Practical Considerations for Using Biosimilars and Interchangeable Biosimilars</vt:lpstr>
      <vt:lpstr>Biologics Naming Conventions</vt:lpstr>
      <vt:lpstr>Prescribing Biosimilar and  Interchangeable Biosimilars</vt:lpstr>
      <vt:lpstr>The Purple Book</vt:lpstr>
      <vt:lpstr>Adoption of Biosimilars</vt:lpstr>
      <vt:lpstr>Adoption of Biosimilar and  Interchangeable Biosimilar</vt:lpstr>
      <vt:lpstr>Adoption of Biosimilars</vt:lpstr>
      <vt:lpstr>Formulary Coverage and  Reimbursement for Biosimilars</vt:lpstr>
      <vt:lpstr>Resources</vt:lpstr>
      <vt:lpstr>Resources</vt:lpstr>
      <vt:lpstr>Key Takeaways</vt:lpstr>
      <vt:lpstr>Key Takeaways</vt:lpstr>
      <vt:lpstr>Knowledge Assessment</vt:lpstr>
      <vt:lpstr>Multiple Choice Questions – 1 of 11</vt:lpstr>
      <vt:lpstr>Multiple Choice Questions – 2 of 11</vt:lpstr>
      <vt:lpstr>Multiple Choice Questions – 3 of 11</vt:lpstr>
      <vt:lpstr>Multiple Choice Questions – 4 of 11</vt:lpstr>
      <vt:lpstr>Multiple Choice Questions – 5 of 11</vt:lpstr>
      <vt:lpstr>Multiple Choice Questions – 6 of 11</vt:lpstr>
      <vt:lpstr>Multiple Choice Questions – 7 of 11</vt:lpstr>
      <vt:lpstr>Multiple Choice Questions – 8 of 11</vt:lpstr>
      <vt:lpstr>Multiple Choice Questions – 9 of 11</vt:lpstr>
      <vt:lpstr>Multiple Choice Questions – 10 of 11</vt:lpstr>
      <vt:lpstr>Multiple Choice Questions – 11 of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Biosimilars and Interchangeable Biosimilars</dc:title>
  <dc:creator>Ikenberry, Sarah</dc:creator>
  <cp:revision>2</cp:revision>
  <dcterms:created xsi:type="dcterms:W3CDTF">2021-08-17T21:07:19Z</dcterms:created>
  <dcterms:modified xsi:type="dcterms:W3CDTF">2024-09-24T18:55:34Z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0x010100614115BD288A3E499080F467F5B6D43C</vt:lpwstr>
  </property>
  <property fmtid="{D5CDD505-2E9C-101B-9397-08002B2CF9AE}" pid="3" name="_dlc_DocIdItemGuid">
    <vt:lpwstr>df412790-0ba9-4adb-8dce-cb850e8a3d8a</vt:lpwstr>
  </property>
  <property fmtid="{D5CDD505-2E9C-101B-9397-08002B2CF9AE}" pid="4" name="(New) Comms Category">
    <vt:lpwstr/>
  </property>
  <property fmtid="{D5CDD505-2E9C-101B-9397-08002B2CF9AE}" pid="5" name="Order">
    <vt:r8>881500</vt:r8>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