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4.xml" ContentType="application/vnd.openxmlformats-officedocument.presentationml.tags+xml"/>
  <Override PartName="/ppt/notesSlides/notesSlide43.xml" ContentType="application/vnd.openxmlformats-officedocument.presentationml.notesSlide+xml"/>
  <Override PartName="/ppt/tags/tag25.xml" ContentType="application/vnd.openxmlformats-officedocument.presentationml.tags+xml"/>
  <Override PartName="/ppt/notesSlides/notesSlide44.xml" ContentType="application/vnd.openxmlformats-officedocument.presentationml.notesSlide+xml"/>
  <Override PartName="/ppt/tags/tag26.xml" ContentType="application/vnd.openxmlformats-officedocument.presentationml.tags+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289" r:id="rId5"/>
    <p:sldId id="272" r:id="rId6"/>
    <p:sldId id="296" r:id="rId7"/>
    <p:sldId id="299" r:id="rId8"/>
    <p:sldId id="298" r:id="rId9"/>
    <p:sldId id="301" r:id="rId10"/>
    <p:sldId id="300" r:id="rId11"/>
    <p:sldId id="292" r:id="rId12"/>
    <p:sldId id="316" r:id="rId13"/>
    <p:sldId id="303" r:id="rId14"/>
    <p:sldId id="312" r:id="rId15"/>
    <p:sldId id="315" r:id="rId16"/>
    <p:sldId id="317" r:id="rId17"/>
    <p:sldId id="318" r:id="rId18"/>
    <p:sldId id="319" r:id="rId19"/>
    <p:sldId id="324" r:id="rId20"/>
    <p:sldId id="325" r:id="rId21"/>
    <p:sldId id="326" r:id="rId22"/>
    <p:sldId id="327"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4" r:id="rId38"/>
    <p:sldId id="347" r:id="rId39"/>
    <p:sldId id="348" r:id="rId40"/>
    <p:sldId id="349" r:id="rId41"/>
    <p:sldId id="351" r:id="rId42"/>
    <p:sldId id="355" r:id="rId43"/>
    <p:sldId id="356" r:id="rId44"/>
    <p:sldId id="350" r:id="rId45"/>
    <p:sldId id="357" r:id="rId46"/>
    <p:sldId id="284" r:id="rId47"/>
    <p:sldId id="294" r:id="rId48"/>
    <p:sldId id="360" r:id="rId49"/>
    <p:sldId id="295" r:id="rId50"/>
  </p:sldIdLst>
  <p:sldSz cx="12192000" cy="6858000"/>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oward, Ivory" initials="HI" lastIdx="1" clrIdx="6">
    <p:extLst>
      <p:ext uri="{19B8F6BF-5375-455C-9EA6-DF929625EA0E}">
        <p15:presenceInfo xmlns:p15="http://schemas.microsoft.com/office/powerpoint/2012/main" userId="S::ivory.howard@fda.gov::f76129fc-4890-4884-b32a-32146e2a1697" providerId="AD"/>
      </p:ext>
    </p:extLst>
  </p:cmAuthor>
  <p:cmAuthor id="1" name="Foy, Jonette" initials="FJ" lastIdx="1" clrIdx="0">
    <p:extLst>
      <p:ext uri="{19B8F6BF-5375-455C-9EA6-DF929625EA0E}">
        <p15:presenceInfo xmlns:p15="http://schemas.microsoft.com/office/powerpoint/2012/main" userId="S-1-5-21-1078081533-606747145-839522115-26766" providerId="AD"/>
      </p:ext>
    </p:extLst>
  </p:cmAuthor>
  <p:cmAuthor id="8" name="Slocomb, Julia" initials="SJ" lastIdx="13" clrIdx="7">
    <p:extLst>
      <p:ext uri="{19B8F6BF-5375-455C-9EA6-DF929625EA0E}">
        <p15:presenceInfo xmlns:p15="http://schemas.microsoft.com/office/powerpoint/2012/main" userId="S::Julia.Slocomb@fda.gov::73923036-a140-4ad8-8120-59fe30a1ac01" providerId="AD"/>
      </p:ext>
    </p:extLst>
  </p:cmAuthor>
  <p:cmAuthor id="2" name="Witters, Alicia" initials="WA" lastIdx="1" clrIdx="1">
    <p:extLst>
      <p:ext uri="{19B8F6BF-5375-455C-9EA6-DF929625EA0E}">
        <p15:presenceInfo xmlns:p15="http://schemas.microsoft.com/office/powerpoint/2012/main" userId="S-1-5-21-1078081533-606747145-839522115-10550" providerId="AD"/>
      </p:ext>
    </p:extLst>
  </p:cmAuthor>
  <p:cmAuthor id="9" name="Johnson, Jismi" initials="JJ" lastIdx="11" clrIdx="8">
    <p:extLst>
      <p:ext uri="{19B8F6BF-5375-455C-9EA6-DF929625EA0E}">
        <p15:presenceInfo xmlns:p15="http://schemas.microsoft.com/office/powerpoint/2012/main" userId="S::jzj@fda.gov::d78f064b-521d-4ebc-8cd5-9e3611303fe6" providerId="AD"/>
      </p:ext>
    </p:extLst>
  </p:cmAuthor>
  <p:cmAuthor id="3" name="Stewart, Laura (CDRH)" initials="SL(" lastIdx="1" clrIdx="2">
    <p:extLst>
      <p:ext uri="{19B8F6BF-5375-455C-9EA6-DF929625EA0E}">
        <p15:presenceInfo xmlns:p15="http://schemas.microsoft.com/office/powerpoint/2012/main" userId="S-1-5-21-1078081533-606747145-839522115-80091" providerId="AD"/>
      </p:ext>
    </p:extLst>
  </p:cmAuthor>
  <p:cmAuthor id="10" name="Hawthorn, Anne T." initials="AH" lastIdx="1" clrIdx="9">
    <p:extLst>
      <p:ext uri="{19B8F6BF-5375-455C-9EA6-DF929625EA0E}">
        <p15:presenceInfo xmlns:p15="http://schemas.microsoft.com/office/powerpoint/2012/main" userId="Hawthorn, Anne T." providerId="None"/>
      </p:ext>
    </p:extLst>
  </p:cmAuthor>
  <p:cmAuthor id="4" name="Ford, Kemba D." initials="FKD" lastIdx="1" clrIdx="3">
    <p:extLst>
      <p:ext uri="{19B8F6BF-5375-455C-9EA6-DF929625EA0E}">
        <p15:presenceInfo xmlns:p15="http://schemas.microsoft.com/office/powerpoint/2012/main" userId="S-1-5-21-1078081533-606747145-839522115-159039" providerId="AD"/>
      </p:ext>
    </p:extLst>
  </p:cmAuthor>
  <p:cmAuthor id="5" name="Ford, Kemba D." initials="FD" lastIdx="6" clrIdx="4">
    <p:extLst>
      <p:ext uri="{19B8F6BF-5375-455C-9EA6-DF929625EA0E}">
        <p15:presenceInfo xmlns:p15="http://schemas.microsoft.com/office/powerpoint/2012/main" userId="S::kdf@fda.gov::d72324d4-855d-4fb7-9f0c-ea6cb5934e98" providerId="AD"/>
      </p:ext>
    </p:extLst>
  </p:cmAuthor>
  <p:cmAuthor id="6" name="Witters, Alicia" initials="WA [2]" lastIdx="4" clrIdx="5">
    <p:extLst>
      <p:ext uri="{19B8F6BF-5375-455C-9EA6-DF929625EA0E}">
        <p15:presenceInfo xmlns:p15="http://schemas.microsoft.com/office/powerpoint/2012/main" userId="S::alw@fda.gov::c4164cef-52bb-4d51-95d8-d24ccbb17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2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D097B-D5C2-47A2-970C-8E00D9E89A3A}" v="5" dt="2021-07-29T05:41:48.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545" autoAdjust="0"/>
  </p:normalViewPr>
  <p:slideViewPr>
    <p:cSldViewPr snapToGrid="0" snapToObjects="1">
      <p:cViewPr varScale="1">
        <p:scale>
          <a:sx n="62" d="100"/>
          <a:sy n="62" d="100"/>
        </p:scale>
        <p:origin x="2472"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1"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A9D4C4-A698-4952-962F-77AF0B3CF9EF}" type="datetimeFigureOut">
              <a:rPr lang="en-US" smtClean="0"/>
              <a:t>7/29/2021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131BC2-1D6C-4898-8ACD-8930E11F613C}" type="slidenum">
              <a:rPr lang="en-US" smtClean="0"/>
              <a:t>‹#›</a:t>
            </a:fld>
            <a:endParaRPr lang="en-US"/>
          </a:p>
        </p:txBody>
      </p:sp>
    </p:spTree>
    <p:extLst>
      <p:ext uri="{BB962C8B-B14F-4D97-AF65-F5344CB8AC3E}">
        <p14:creationId xmlns:p14="http://schemas.microsoft.com/office/powerpoint/2010/main" val="27689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7/29/2021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362669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2"/>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101920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i="1" dirty="0">
              <a:cs typeface="Calibri"/>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325875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200" dirty="0">
              <a:cs typeface="Calibri"/>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179094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1" u="none" strike="noStrike" kern="1200" baseline="0" dirty="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13</a:t>
            </a:fld>
            <a:endParaRPr lang="en-US"/>
          </a:p>
        </p:txBody>
      </p:sp>
    </p:spTree>
    <p:extLst>
      <p:ext uri="{BB962C8B-B14F-4D97-AF65-F5344CB8AC3E}">
        <p14:creationId xmlns:p14="http://schemas.microsoft.com/office/powerpoint/2010/main" val="64232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a:p>
        </p:txBody>
      </p:sp>
    </p:spTree>
    <p:extLst>
      <p:ext uri="{BB962C8B-B14F-4D97-AF65-F5344CB8AC3E}">
        <p14:creationId xmlns:p14="http://schemas.microsoft.com/office/powerpoint/2010/main" val="134313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a:p>
        </p:txBody>
      </p:sp>
    </p:spTree>
    <p:extLst>
      <p:ext uri="{BB962C8B-B14F-4D97-AF65-F5344CB8AC3E}">
        <p14:creationId xmlns:p14="http://schemas.microsoft.com/office/powerpoint/2010/main" val="412026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16</a:t>
            </a:fld>
            <a:endParaRPr lang="en-US"/>
          </a:p>
        </p:txBody>
      </p:sp>
    </p:spTree>
    <p:extLst>
      <p:ext uri="{BB962C8B-B14F-4D97-AF65-F5344CB8AC3E}">
        <p14:creationId xmlns:p14="http://schemas.microsoft.com/office/powerpoint/2010/main" val="138977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1" u="none" strike="noStrike" kern="1200" baseline="300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17</a:t>
            </a:fld>
            <a:endParaRPr lang="en-US"/>
          </a:p>
        </p:txBody>
      </p:sp>
    </p:spTree>
    <p:extLst>
      <p:ext uri="{BB962C8B-B14F-4D97-AF65-F5344CB8AC3E}">
        <p14:creationId xmlns:p14="http://schemas.microsoft.com/office/powerpoint/2010/main" val="178199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18</a:t>
            </a:fld>
            <a:endParaRPr lang="en-US"/>
          </a:p>
        </p:txBody>
      </p:sp>
    </p:spTree>
    <p:extLst>
      <p:ext uri="{BB962C8B-B14F-4D97-AF65-F5344CB8AC3E}">
        <p14:creationId xmlns:p14="http://schemas.microsoft.com/office/powerpoint/2010/main" val="1720017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19</a:t>
            </a:fld>
            <a:endParaRPr lang="en-US"/>
          </a:p>
        </p:txBody>
      </p:sp>
    </p:spTree>
    <p:extLst>
      <p:ext uri="{BB962C8B-B14F-4D97-AF65-F5344CB8AC3E}">
        <p14:creationId xmlns:p14="http://schemas.microsoft.com/office/powerpoint/2010/main" val="115529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132162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20</a:t>
            </a:fld>
            <a:endParaRPr lang="en-US"/>
          </a:p>
        </p:txBody>
      </p:sp>
    </p:spTree>
    <p:extLst>
      <p:ext uri="{BB962C8B-B14F-4D97-AF65-F5344CB8AC3E}">
        <p14:creationId xmlns:p14="http://schemas.microsoft.com/office/powerpoint/2010/main" val="2275297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21</a:t>
            </a:fld>
            <a:endParaRPr lang="en-US"/>
          </a:p>
        </p:txBody>
      </p:sp>
    </p:spTree>
    <p:extLst>
      <p:ext uri="{BB962C8B-B14F-4D97-AF65-F5344CB8AC3E}">
        <p14:creationId xmlns:p14="http://schemas.microsoft.com/office/powerpoint/2010/main" val="1169045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pPr>
            <a:endParaRPr lang="en-US" sz="1800" i="1" dirty="0">
              <a:solidFill>
                <a:srgbClr val="0070C0"/>
              </a:solidFill>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22</a:t>
            </a:fld>
            <a:endParaRPr lang="en-US"/>
          </a:p>
        </p:txBody>
      </p:sp>
    </p:spTree>
    <p:extLst>
      <p:ext uri="{BB962C8B-B14F-4D97-AF65-F5344CB8AC3E}">
        <p14:creationId xmlns:p14="http://schemas.microsoft.com/office/powerpoint/2010/main" val="752090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23</a:t>
            </a:fld>
            <a:endParaRPr lang="en-US"/>
          </a:p>
        </p:txBody>
      </p:sp>
    </p:spTree>
    <p:extLst>
      <p:ext uri="{BB962C8B-B14F-4D97-AF65-F5344CB8AC3E}">
        <p14:creationId xmlns:p14="http://schemas.microsoft.com/office/powerpoint/2010/main" val="1914001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24</a:t>
            </a:fld>
            <a:endParaRPr lang="en-US"/>
          </a:p>
        </p:txBody>
      </p:sp>
    </p:spTree>
    <p:extLst>
      <p:ext uri="{BB962C8B-B14F-4D97-AF65-F5344CB8AC3E}">
        <p14:creationId xmlns:p14="http://schemas.microsoft.com/office/powerpoint/2010/main" val="3401758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25</a:t>
            </a:fld>
            <a:endParaRPr lang="en-US"/>
          </a:p>
        </p:txBody>
      </p:sp>
    </p:spTree>
    <p:extLst>
      <p:ext uri="{BB962C8B-B14F-4D97-AF65-F5344CB8AC3E}">
        <p14:creationId xmlns:p14="http://schemas.microsoft.com/office/powerpoint/2010/main" val="78663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26</a:t>
            </a:fld>
            <a:endParaRPr lang="en-US"/>
          </a:p>
        </p:txBody>
      </p:sp>
    </p:spTree>
    <p:extLst>
      <p:ext uri="{BB962C8B-B14F-4D97-AF65-F5344CB8AC3E}">
        <p14:creationId xmlns:p14="http://schemas.microsoft.com/office/powerpoint/2010/main" val="109547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27</a:t>
            </a:fld>
            <a:endParaRPr lang="en-US"/>
          </a:p>
        </p:txBody>
      </p:sp>
    </p:spTree>
    <p:extLst>
      <p:ext uri="{BB962C8B-B14F-4D97-AF65-F5344CB8AC3E}">
        <p14:creationId xmlns:p14="http://schemas.microsoft.com/office/powerpoint/2010/main" val="259014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28</a:t>
            </a:fld>
            <a:endParaRPr lang="en-US"/>
          </a:p>
        </p:txBody>
      </p:sp>
    </p:spTree>
    <p:extLst>
      <p:ext uri="{BB962C8B-B14F-4D97-AF65-F5344CB8AC3E}">
        <p14:creationId xmlns:p14="http://schemas.microsoft.com/office/powerpoint/2010/main" val="2956068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29</a:t>
            </a:fld>
            <a:endParaRPr lang="en-US"/>
          </a:p>
        </p:txBody>
      </p:sp>
    </p:spTree>
    <p:extLst>
      <p:ext uri="{BB962C8B-B14F-4D97-AF65-F5344CB8AC3E}">
        <p14:creationId xmlns:p14="http://schemas.microsoft.com/office/powerpoint/2010/main" val="322318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170031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30</a:t>
            </a:fld>
            <a:endParaRPr lang="en-US"/>
          </a:p>
        </p:txBody>
      </p:sp>
    </p:spTree>
    <p:extLst>
      <p:ext uri="{BB962C8B-B14F-4D97-AF65-F5344CB8AC3E}">
        <p14:creationId xmlns:p14="http://schemas.microsoft.com/office/powerpoint/2010/main" val="383032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31</a:t>
            </a:fld>
            <a:endParaRPr lang="en-US"/>
          </a:p>
        </p:txBody>
      </p:sp>
    </p:spTree>
    <p:extLst>
      <p:ext uri="{BB962C8B-B14F-4D97-AF65-F5344CB8AC3E}">
        <p14:creationId xmlns:p14="http://schemas.microsoft.com/office/powerpoint/2010/main" val="518201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1"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32</a:t>
            </a:fld>
            <a:endParaRPr lang="en-US"/>
          </a:p>
        </p:txBody>
      </p:sp>
    </p:spTree>
    <p:extLst>
      <p:ext uri="{BB962C8B-B14F-4D97-AF65-F5344CB8AC3E}">
        <p14:creationId xmlns:p14="http://schemas.microsoft.com/office/powerpoint/2010/main" val="214528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33</a:t>
            </a:fld>
            <a:endParaRPr lang="en-US"/>
          </a:p>
        </p:txBody>
      </p:sp>
    </p:spTree>
    <p:extLst>
      <p:ext uri="{BB962C8B-B14F-4D97-AF65-F5344CB8AC3E}">
        <p14:creationId xmlns:p14="http://schemas.microsoft.com/office/powerpoint/2010/main" val="48978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1"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34</a:t>
            </a:fld>
            <a:endParaRPr lang="en-US"/>
          </a:p>
        </p:txBody>
      </p:sp>
    </p:spTree>
    <p:extLst>
      <p:ext uri="{BB962C8B-B14F-4D97-AF65-F5344CB8AC3E}">
        <p14:creationId xmlns:p14="http://schemas.microsoft.com/office/powerpoint/2010/main" val="4184173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35</a:t>
            </a:fld>
            <a:endParaRPr lang="en-US"/>
          </a:p>
        </p:txBody>
      </p:sp>
    </p:spTree>
    <p:extLst>
      <p:ext uri="{BB962C8B-B14F-4D97-AF65-F5344CB8AC3E}">
        <p14:creationId xmlns:p14="http://schemas.microsoft.com/office/powerpoint/2010/main" val="3505020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36</a:t>
            </a:fld>
            <a:endParaRPr lang="en-US"/>
          </a:p>
        </p:txBody>
      </p:sp>
    </p:spTree>
    <p:extLst>
      <p:ext uri="{BB962C8B-B14F-4D97-AF65-F5344CB8AC3E}">
        <p14:creationId xmlns:p14="http://schemas.microsoft.com/office/powerpoint/2010/main" val="4004785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37</a:t>
            </a:fld>
            <a:endParaRPr lang="en-US"/>
          </a:p>
        </p:txBody>
      </p:sp>
    </p:spTree>
    <p:extLst>
      <p:ext uri="{BB962C8B-B14F-4D97-AF65-F5344CB8AC3E}">
        <p14:creationId xmlns:p14="http://schemas.microsoft.com/office/powerpoint/2010/main" val="991321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38</a:t>
            </a:fld>
            <a:endParaRPr lang="en-US"/>
          </a:p>
        </p:txBody>
      </p:sp>
    </p:spTree>
    <p:extLst>
      <p:ext uri="{BB962C8B-B14F-4D97-AF65-F5344CB8AC3E}">
        <p14:creationId xmlns:p14="http://schemas.microsoft.com/office/powerpoint/2010/main" val="692085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39</a:t>
            </a:fld>
            <a:endParaRPr lang="en-US"/>
          </a:p>
        </p:txBody>
      </p:sp>
    </p:spTree>
    <p:extLst>
      <p:ext uri="{BB962C8B-B14F-4D97-AF65-F5344CB8AC3E}">
        <p14:creationId xmlns:p14="http://schemas.microsoft.com/office/powerpoint/2010/main" val="399912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3186628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40</a:t>
            </a:fld>
            <a:endParaRPr lang="en-US"/>
          </a:p>
        </p:txBody>
      </p:sp>
    </p:spTree>
    <p:extLst>
      <p:ext uri="{BB962C8B-B14F-4D97-AF65-F5344CB8AC3E}">
        <p14:creationId xmlns:p14="http://schemas.microsoft.com/office/powerpoint/2010/main" val="3440732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41</a:t>
            </a:fld>
            <a:endParaRPr lang="en-US"/>
          </a:p>
        </p:txBody>
      </p:sp>
    </p:spTree>
    <p:extLst>
      <p:ext uri="{BB962C8B-B14F-4D97-AF65-F5344CB8AC3E}">
        <p14:creationId xmlns:p14="http://schemas.microsoft.com/office/powerpoint/2010/main" val="707079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30000" dirty="0">
              <a:solidFill>
                <a:schemeClr val="tx1"/>
              </a:solidFill>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42</a:t>
            </a:fld>
            <a:endParaRPr lang="en-US"/>
          </a:p>
        </p:txBody>
      </p:sp>
    </p:spTree>
    <p:extLst>
      <p:ext uri="{BB962C8B-B14F-4D97-AF65-F5344CB8AC3E}">
        <p14:creationId xmlns:p14="http://schemas.microsoft.com/office/powerpoint/2010/main" val="329617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0"/>
              </a:spcBef>
            </a:pPr>
            <a:endParaRPr lang="en-US" dirty="0">
              <a:cs typeface="Calibri"/>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43</a:t>
            </a:fld>
            <a:endParaRPr lang="en-US"/>
          </a:p>
        </p:txBody>
      </p:sp>
    </p:spTree>
    <p:extLst>
      <p:ext uri="{BB962C8B-B14F-4D97-AF65-F5344CB8AC3E}">
        <p14:creationId xmlns:p14="http://schemas.microsoft.com/office/powerpoint/2010/main" val="4244753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44</a:t>
            </a:fld>
            <a:endParaRPr lang="en-US"/>
          </a:p>
        </p:txBody>
      </p:sp>
    </p:spTree>
    <p:extLst>
      <p:ext uri="{BB962C8B-B14F-4D97-AF65-F5344CB8AC3E}">
        <p14:creationId xmlns:p14="http://schemas.microsoft.com/office/powerpoint/2010/main" val="500847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45</a:t>
            </a:fld>
            <a:endParaRPr lang="en-US"/>
          </a:p>
        </p:txBody>
      </p:sp>
    </p:spTree>
    <p:extLst>
      <p:ext uri="{BB962C8B-B14F-4D97-AF65-F5344CB8AC3E}">
        <p14:creationId xmlns:p14="http://schemas.microsoft.com/office/powerpoint/2010/main" val="295800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180068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2800"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86111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139022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i="1"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409127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2496474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01839"/>
            <a:ext cx="10363200" cy="1470025"/>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2988273"/>
            <a:ext cx="8534400" cy="1752600"/>
          </a:xfrm>
        </p:spPr>
        <p:txBody>
          <a:bodyPr>
            <a:normAutofit/>
          </a:bodyPr>
          <a:lstStyle>
            <a:lvl1pPr marL="0" indent="0" algn="ctr">
              <a:buNone/>
              <a:defRPr sz="30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31475" y="6355263"/>
            <a:ext cx="2844800" cy="365125"/>
          </a:xfrm>
        </p:spPr>
        <p:txBody>
          <a:bodyPr/>
          <a:lstStyle/>
          <a:p>
            <a:fld id="{A349544A-F1CD-3844-BFB3-6D230A0137DD}" type="datetimeFigureOut">
              <a:rPr lang="en-US" smtClean="0"/>
              <a:t>7/29/2021</a:t>
            </a:fld>
            <a:endParaRPr lang="en-US" dirty="0"/>
          </a:p>
        </p:txBody>
      </p:sp>
      <p:sp>
        <p:nvSpPr>
          <p:cNvPr id="9" name="Footer Placeholder 4"/>
          <p:cNvSpPr>
            <a:spLocks noGrp="1"/>
          </p:cNvSpPr>
          <p:nvPr>
            <p:ph type="ftr" sz="quarter" idx="11"/>
          </p:nvPr>
        </p:nvSpPr>
        <p:spPr>
          <a:xfrm>
            <a:off x="4064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5" name="Picture 4">
            <a:extLst>
              <a:ext uri="{FF2B5EF4-FFF2-40B4-BE49-F238E27FC236}">
                <a16:creationId xmlns:a16="http://schemas.microsoft.com/office/drawing/2014/main" id="{F40A3733-61F7-40A1-A7FC-CFB95FC14BFA}"/>
              </a:ext>
            </a:extLst>
          </p:cNvPr>
          <p:cNvPicPr>
            <a:picLocks noChangeAspect="1"/>
          </p:cNvPicPr>
          <p:nvPr userDrawn="1"/>
        </p:nvPicPr>
        <p:blipFill>
          <a:blip r:embed="rId3"/>
          <a:stretch>
            <a:fillRect/>
          </a:stretch>
        </p:blipFill>
        <p:spPr>
          <a:xfrm>
            <a:off x="8842248" y="235433"/>
            <a:ext cx="2743200" cy="767687"/>
          </a:xfrm>
          <a:prstGeom prst="rect">
            <a:avLst/>
          </a:prstGeom>
        </p:spPr>
      </p:pic>
    </p:spTree>
    <p:custDataLst>
      <p:tags r:id="rId1"/>
    </p:custDataLst>
    <p:extLst>
      <p:ext uri="{BB962C8B-B14F-4D97-AF65-F5344CB8AC3E}">
        <p14:creationId xmlns:p14="http://schemas.microsoft.com/office/powerpoint/2010/main" val="107369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2" y="1705628"/>
            <a:ext cx="11345471" cy="444828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902200" y="6375403"/>
            <a:ext cx="2844800" cy="365125"/>
          </a:xfrm>
        </p:spPr>
        <p:txBody>
          <a:bodyPr/>
          <a:lstStyle>
            <a:lvl1pPr algn="ctr">
              <a:defRPr/>
            </a:lvl1pPr>
          </a:lstStyle>
          <a:p>
            <a:fld id="{A349544A-F1CD-3844-BFB3-6D230A0137DD}" type="datetimeFigureOut">
              <a:rPr lang="en-US" smtClean="0"/>
              <a:pPr/>
              <a:t>7/29/2021</a:t>
            </a:fld>
            <a:endParaRPr lang="en-US" dirty="0"/>
          </a:p>
        </p:txBody>
      </p:sp>
      <p:sp>
        <p:nvSpPr>
          <p:cNvPr id="5" name="Footer Placeholder 4"/>
          <p:cNvSpPr>
            <a:spLocks noGrp="1"/>
          </p:cNvSpPr>
          <p:nvPr>
            <p:ph type="ftr" sz="quarter" idx="11"/>
          </p:nvPr>
        </p:nvSpPr>
        <p:spPr>
          <a:xfrm>
            <a:off x="3302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11521378" y="6409775"/>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
        <p:nvSpPr>
          <p:cNvPr id="13" name="Title 1"/>
          <p:cNvSpPr>
            <a:spLocks noGrp="1"/>
          </p:cNvSpPr>
          <p:nvPr>
            <p:ph type="title"/>
          </p:nvPr>
        </p:nvSpPr>
        <p:spPr>
          <a:xfrm>
            <a:off x="609600" y="274638"/>
            <a:ext cx="109728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F0453475-1590-488A-B07A-47530450BFAE}"/>
              </a:ext>
            </a:extLst>
          </p:cNvPr>
          <p:cNvPicPr>
            <a:picLocks noChangeAspect="1"/>
          </p:cNvPicPr>
          <p:nvPr userDrawn="1"/>
        </p:nvPicPr>
        <p:blipFill>
          <a:blip r:embed="rId3"/>
          <a:stretch>
            <a:fillRect/>
          </a:stretch>
        </p:blipFill>
        <p:spPr>
          <a:xfrm>
            <a:off x="10829758" y="243726"/>
            <a:ext cx="764635" cy="917562"/>
          </a:xfrm>
          <a:prstGeom prst="rect">
            <a:avLst/>
          </a:prstGeom>
        </p:spPr>
      </p:pic>
    </p:spTree>
    <p:custDataLst>
      <p:tags r:id="rId1"/>
    </p:custDataLst>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16500" y="6334128"/>
            <a:ext cx="2844800" cy="365125"/>
          </a:xfrm>
        </p:spPr>
        <p:txBody>
          <a:bodyPr/>
          <a:lstStyle/>
          <a:p>
            <a:fld id="{A349544A-F1CD-3844-BFB3-6D230A0137DD}" type="datetimeFigureOut">
              <a:rPr lang="en-US" smtClean="0"/>
              <a:t>7/29/2021</a:t>
            </a:fld>
            <a:endParaRPr lang="en-US"/>
          </a:p>
        </p:txBody>
      </p:sp>
      <p:sp>
        <p:nvSpPr>
          <p:cNvPr id="6" name="Footer Placeholder 4"/>
          <p:cNvSpPr>
            <a:spLocks noGrp="1"/>
          </p:cNvSpPr>
          <p:nvPr>
            <p:ph type="ftr" sz="quarter" idx="11"/>
          </p:nvPr>
        </p:nvSpPr>
        <p:spPr>
          <a:xfrm>
            <a:off x="4064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4" name="Title 1"/>
          <p:cNvSpPr>
            <a:spLocks noGrp="1"/>
          </p:cNvSpPr>
          <p:nvPr>
            <p:ph type="title"/>
          </p:nvPr>
        </p:nvSpPr>
        <p:spPr>
          <a:xfrm>
            <a:off x="609600" y="274638"/>
            <a:ext cx="109728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85743" y="6380339"/>
            <a:ext cx="2844800" cy="365125"/>
          </a:xfrm>
        </p:spPr>
        <p:txBody>
          <a:bodyPr/>
          <a:lstStyle/>
          <a:p>
            <a:fld id="{A349544A-F1CD-3844-BFB3-6D230A0137DD}" type="datetimeFigureOut">
              <a:rPr lang="en-US" smtClean="0"/>
              <a:t>7/29/2021</a:t>
            </a:fld>
            <a:endParaRPr lang="en-US"/>
          </a:p>
        </p:txBody>
      </p:sp>
      <p:sp>
        <p:nvSpPr>
          <p:cNvPr id="9" name="Footer Placeholder 4"/>
          <p:cNvSpPr>
            <a:spLocks noGrp="1"/>
          </p:cNvSpPr>
          <p:nvPr>
            <p:ph type="ftr" sz="quarter" idx="11"/>
          </p:nvPr>
        </p:nvSpPr>
        <p:spPr>
          <a:xfrm>
            <a:off x="4064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5"/>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2" name="Picture 11">
            <a:extLst>
              <a:ext uri="{FF2B5EF4-FFF2-40B4-BE49-F238E27FC236}">
                <a16:creationId xmlns:a16="http://schemas.microsoft.com/office/drawing/2014/main" id="{0327023A-6FA0-48EE-8D7A-6E18E5954029}"/>
              </a:ext>
            </a:extLst>
          </p:cNvPr>
          <p:cNvPicPr>
            <a:picLocks noChangeAspect="1"/>
          </p:cNvPicPr>
          <p:nvPr userDrawn="1"/>
        </p:nvPicPr>
        <p:blipFill>
          <a:blip r:embed="rId3"/>
          <a:stretch>
            <a:fillRect/>
          </a:stretch>
        </p:blipFill>
        <p:spPr>
          <a:xfrm>
            <a:off x="10811470" y="243726"/>
            <a:ext cx="764635" cy="917562"/>
          </a:xfrm>
          <a:prstGeom prst="rect">
            <a:avLst/>
          </a:prstGeom>
        </p:spPr>
      </p:pic>
    </p:spTree>
    <p:custDataLst>
      <p:tags r:id="rId1"/>
    </p:custDataLst>
    <p:extLst>
      <p:ext uri="{BB962C8B-B14F-4D97-AF65-F5344CB8AC3E}">
        <p14:creationId xmlns:p14="http://schemas.microsoft.com/office/powerpoint/2010/main" val="218117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no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181600" y="6384928"/>
            <a:ext cx="2844800" cy="365125"/>
          </a:xfrm>
        </p:spPr>
        <p:txBody>
          <a:bodyPr/>
          <a:lstStyle/>
          <a:p>
            <a:fld id="{A349544A-F1CD-3844-BFB3-6D230A0137DD}" type="datetimeFigureOut">
              <a:rPr lang="en-US" smtClean="0"/>
              <a:t>7/29/2021</a:t>
            </a:fld>
            <a:endParaRPr lang="en-US" dirty="0"/>
          </a:p>
        </p:txBody>
      </p:sp>
      <p:sp>
        <p:nvSpPr>
          <p:cNvPr id="11" name="Footer Placeholder 4"/>
          <p:cNvSpPr>
            <a:spLocks noGrp="1"/>
          </p:cNvSpPr>
          <p:nvPr>
            <p:ph type="ftr" sz="quarter" idx="11"/>
          </p:nvPr>
        </p:nvSpPr>
        <p:spPr>
          <a:xfrm>
            <a:off x="4064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11521378" y="6409775"/>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2" name="Picture 11">
            <a:extLst>
              <a:ext uri="{FF2B5EF4-FFF2-40B4-BE49-F238E27FC236}">
                <a16:creationId xmlns:a16="http://schemas.microsoft.com/office/drawing/2014/main" id="{E0BCEE6B-5798-40CD-B62F-54C159497258}"/>
              </a:ext>
            </a:extLst>
          </p:cNvPr>
          <p:cNvPicPr>
            <a:picLocks noChangeAspect="1"/>
          </p:cNvPicPr>
          <p:nvPr userDrawn="1"/>
        </p:nvPicPr>
        <p:blipFill>
          <a:blip r:embed="rId3"/>
          <a:stretch>
            <a:fillRect/>
          </a:stretch>
        </p:blipFill>
        <p:spPr>
          <a:xfrm>
            <a:off x="10820614" y="243726"/>
            <a:ext cx="764635" cy="917562"/>
          </a:xfrm>
          <a:prstGeom prst="rect">
            <a:avLst/>
          </a:prstGeom>
        </p:spPr>
      </p:pic>
    </p:spTree>
    <p:custDataLst>
      <p:tags r:id="rId1"/>
    </p:custDataLst>
    <p:extLst>
      <p:ext uri="{BB962C8B-B14F-4D97-AF65-F5344CB8AC3E}">
        <p14:creationId xmlns:p14="http://schemas.microsoft.com/office/powerpoint/2010/main" val="35045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a:xfrm>
            <a:off x="4794913" y="6391752"/>
            <a:ext cx="2844800" cy="365125"/>
          </a:xfrm>
        </p:spPr>
        <p:txBody>
          <a:bodyPr/>
          <a:lstStyle/>
          <a:p>
            <a:fld id="{A349544A-F1CD-3844-BFB3-6D230A0137DD}" type="datetimeFigureOut">
              <a:rPr lang="en-US" smtClean="0"/>
              <a:t>7/29/2021</a:t>
            </a:fld>
            <a:endParaRPr lang="en-US"/>
          </a:p>
        </p:txBody>
      </p:sp>
      <p:sp>
        <p:nvSpPr>
          <p:cNvPr id="7" name="Footer Placeholder 4"/>
          <p:cNvSpPr>
            <a:spLocks noGrp="1"/>
          </p:cNvSpPr>
          <p:nvPr>
            <p:ph type="ftr" sz="quarter" idx="11"/>
          </p:nvPr>
        </p:nvSpPr>
        <p:spPr>
          <a:xfrm>
            <a:off x="4064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11521378" y="6409775"/>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a:extLst>
              <a:ext uri="{FF2B5EF4-FFF2-40B4-BE49-F238E27FC236}">
                <a16:creationId xmlns:a16="http://schemas.microsoft.com/office/drawing/2014/main" id="{A7F6D45C-2C60-4D96-A1CA-4F3C8C38D7E9}"/>
              </a:ext>
            </a:extLst>
          </p:cNvPr>
          <p:cNvPicPr>
            <a:picLocks noChangeAspect="1"/>
          </p:cNvPicPr>
          <p:nvPr userDrawn="1"/>
        </p:nvPicPr>
        <p:blipFill>
          <a:blip r:embed="rId3"/>
          <a:stretch>
            <a:fillRect/>
          </a:stretch>
        </p:blipFill>
        <p:spPr>
          <a:xfrm>
            <a:off x="10820614" y="243726"/>
            <a:ext cx="764635" cy="917562"/>
          </a:xfrm>
          <a:prstGeom prst="rect">
            <a:avLst/>
          </a:prstGeom>
        </p:spPr>
      </p:pic>
    </p:spTree>
    <p:custDataLst>
      <p:tags r:id="rId1"/>
    </p:custDataLst>
    <p:extLst>
      <p:ext uri="{BB962C8B-B14F-4D97-AF65-F5344CB8AC3E}">
        <p14:creationId xmlns:p14="http://schemas.microsoft.com/office/powerpoint/2010/main" val="195055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20684" y="6349340"/>
            <a:ext cx="2844800" cy="365125"/>
          </a:xfrm>
        </p:spPr>
        <p:txBody>
          <a:bodyPr/>
          <a:lstStyle/>
          <a:p>
            <a:fld id="{A349544A-F1CD-3844-BFB3-6D230A0137DD}" type="datetimeFigureOut">
              <a:rPr lang="en-US" smtClean="0"/>
              <a:t>7/29/2021</a:t>
            </a:fld>
            <a:endParaRPr lang="en-US"/>
          </a:p>
        </p:txBody>
      </p:sp>
      <p:sp>
        <p:nvSpPr>
          <p:cNvPr id="9" name="Footer Placeholder 4"/>
          <p:cNvSpPr>
            <a:spLocks noGrp="1"/>
          </p:cNvSpPr>
          <p:nvPr>
            <p:ph type="ftr" sz="quarter" idx="11"/>
          </p:nvPr>
        </p:nvSpPr>
        <p:spPr>
          <a:xfrm>
            <a:off x="4064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5"/>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a:extLst>
              <a:ext uri="{FF2B5EF4-FFF2-40B4-BE49-F238E27FC236}">
                <a16:creationId xmlns:a16="http://schemas.microsoft.com/office/drawing/2014/main" id="{B0A63E74-E4ED-4842-B46F-515A49C923F5}"/>
              </a:ext>
            </a:extLst>
          </p:cNvPr>
          <p:cNvPicPr>
            <a:picLocks noChangeAspect="1"/>
          </p:cNvPicPr>
          <p:nvPr userDrawn="1"/>
        </p:nvPicPr>
        <p:blipFill>
          <a:blip r:embed="rId3"/>
          <a:stretch>
            <a:fillRect/>
          </a:stretch>
        </p:blipFill>
        <p:spPr>
          <a:xfrm>
            <a:off x="10820614" y="243726"/>
            <a:ext cx="764635" cy="917562"/>
          </a:xfrm>
          <a:prstGeom prst="rect">
            <a:avLst/>
          </a:prstGeom>
        </p:spPr>
      </p:pic>
    </p:spTree>
    <p:custDataLst>
      <p:tags r:id="rId1"/>
    </p:custDataLst>
    <p:extLst>
      <p:ext uri="{BB962C8B-B14F-4D97-AF65-F5344CB8AC3E}">
        <p14:creationId xmlns:p14="http://schemas.microsoft.com/office/powerpoint/2010/main" val="85013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958685" y="6384928"/>
            <a:ext cx="2844800" cy="365125"/>
          </a:xfrm>
        </p:spPr>
        <p:txBody>
          <a:bodyPr/>
          <a:lstStyle/>
          <a:p>
            <a:fld id="{A349544A-F1CD-3844-BFB3-6D230A0137DD}" type="datetimeFigureOut">
              <a:rPr lang="en-US" smtClean="0"/>
              <a:t>7/29/2021</a:t>
            </a:fld>
            <a:endParaRPr lang="en-US"/>
          </a:p>
        </p:txBody>
      </p:sp>
      <p:sp>
        <p:nvSpPr>
          <p:cNvPr id="9" name="Footer Placeholder 4"/>
          <p:cNvSpPr>
            <a:spLocks noGrp="1"/>
          </p:cNvSpPr>
          <p:nvPr>
            <p:ph type="ftr" sz="quarter" idx="11"/>
          </p:nvPr>
        </p:nvSpPr>
        <p:spPr>
          <a:xfrm>
            <a:off x="406400" y="6384928"/>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5"/>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a:extLst>
              <a:ext uri="{FF2B5EF4-FFF2-40B4-BE49-F238E27FC236}">
                <a16:creationId xmlns:a16="http://schemas.microsoft.com/office/drawing/2014/main" id="{6E44C3B8-9894-4CC3-A15F-1719C37106EB}"/>
              </a:ext>
            </a:extLst>
          </p:cNvPr>
          <p:cNvPicPr>
            <a:picLocks noChangeAspect="1"/>
          </p:cNvPicPr>
          <p:nvPr userDrawn="1"/>
        </p:nvPicPr>
        <p:blipFill>
          <a:blip r:embed="rId3"/>
          <a:stretch>
            <a:fillRect/>
          </a:stretch>
        </p:blipFill>
        <p:spPr>
          <a:xfrm>
            <a:off x="10820614" y="243726"/>
            <a:ext cx="764635" cy="917562"/>
          </a:xfrm>
          <a:prstGeom prst="rect">
            <a:avLst/>
          </a:prstGeom>
        </p:spPr>
      </p:pic>
    </p:spTree>
    <p:custDataLst>
      <p:tags r:id="rId1"/>
    </p:custDataLst>
    <p:extLst>
      <p:ext uri="{BB962C8B-B14F-4D97-AF65-F5344CB8AC3E}">
        <p14:creationId xmlns:p14="http://schemas.microsoft.com/office/powerpoint/2010/main" val="425104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2" descr="FDA_B&amp;W_Primary_logo.jpg">
            <a:extLst>
              <a:ext uri="{FF2B5EF4-FFF2-40B4-BE49-F238E27FC236}">
                <a16:creationId xmlns:a16="http://schemas.microsoft.com/office/drawing/2014/main" id="{E936D179-1F8D-434F-8359-8F482FAE65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1155" y="2520587"/>
            <a:ext cx="5456703" cy="1137013"/>
          </a:xfrm>
          <a:prstGeom prst="rect">
            <a:avLst/>
          </a:prstGeom>
        </p:spPr>
      </p:pic>
    </p:spTree>
    <p:custDataLst>
      <p:tags r:id="rId1"/>
    </p:custDataLst>
    <p:extLst>
      <p:ext uri="{BB962C8B-B14F-4D97-AF65-F5344CB8AC3E}">
        <p14:creationId xmlns:p14="http://schemas.microsoft.com/office/powerpoint/2010/main" val="60914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7/29/2021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rgbClr val="0070C0"/>
                </a:solidFill>
              </a:defRPr>
            </a:lvl1pPr>
          </a:lstStyle>
          <a:p>
            <a:fld id="{7D871F5F-C8AF-484B-B19A-A0CBCE8C7764}" type="slidenum">
              <a:rPr lang="en-US" smtClean="0"/>
              <a:pPr/>
              <a:t>‹#›</a:t>
            </a:fld>
            <a:endParaRPr lang="en-US" dirty="0"/>
          </a:p>
        </p:txBody>
      </p:sp>
    </p:spTree>
    <p:custDataLst>
      <p:tags r:id="rId11"/>
    </p:custDataLst>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3" r:id="rId5"/>
    <p:sldLayoutId id="2147483654" r:id="rId6"/>
    <p:sldLayoutId id="2147483656" r:id="rId7"/>
    <p:sldLayoutId id="2147483657" r:id="rId8"/>
    <p:sldLayoutId id="2147483660" r:id="rId9"/>
  </p:sldLayoutIdLst>
  <p:txStyles>
    <p:titleStyle>
      <a:lvl1pPr algn="ctr" defTabSz="4572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www.fda.gov/media/73065/download"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www.fda.gov/media/85865/downloa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83477/downloa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da.gov/media/85865/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da.gov/media/94758/downloa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da.gov/media/84830/downloa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media/74201/downloa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da.gov/media/113230/downloa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da.gov/medical-devices/premarket-approval-pma/master-fil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da.gov/media/71336/downloa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s://www.regulations.gov/" TargetMode="External"/><Relationship Id="rId4" Type="http://schemas.openxmlformats.org/officeDocument/2006/relationships/hyperlink" Target="https://www.fda.gov/regulatory-information/search-fda-guidance-documents/implanted-brain-computer-interface-bci-devices-patients-paralysis-or-amputation-non-clinical-testing"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www.cell.com/neuron/pdf/S0896-6273(16)30786-3.pdf" TargetMode="External"/><Relationship Id="rId5" Type="http://schemas.openxmlformats.org/officeDocument/2006/relationships/hyperlink" Target="https://www.fda.gov/medical-devices/investigational-device-exemption-ide/ide-guidance" TargetMode="External"/><Relationship Id="rId4" Type="http://schemas.openxmlformats.org/officeDocument/2006/relationships/hyperlink" Target="https://www.fda.gov/regulatory-information/search-fda-guidance-documents/requests-feedback-and-meetings-medical-device-submissions-q-submission-progra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fda.gov/training/cdrhlearn" TargetMode="External"/><Relationship Id="rId2" Type="http://schemas.openxmlformats.org/officeDocument/2006/relationships/hyperlink" Target="mailto:DICE@fda.hhs.gov" TargetMode="External"/><Relationship Id="rId1" Type="http://schemas.openxmlformats.org/officeDocument/2006/relationships/slideLayout" Target="../slideLayouts/slideLayout2.xml"/><Relationship Id="rId4" Type="http://schemas.openxmlformats.org/officeDocument/2006/relationships/hyperlink" Target="https://www.surveymonkey.com/r/CDRHWebinar0729202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s://www.fda.gov/media/120362/download"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54484"/>
            <a:ext cx="7772400" cy="1470025"/>
          </a:xfrm>
        </p:spPr>
        <p:txBody>
          <a:bodyPr>
            <a:normAutofit/>
          </a:bodyPr>
          <a:lstStyle/>
          <a:p>
            <a:r>
              <a:rPr lang="en-US" altLang="en-US" sz="3600" i="1" dirty="0"/>
              <a:t>Welcome to today’s </a:t>
            </a:r>
            <a:br>
              <a:rPr lang="en-US" altLang="en-US" sz="3600" i="1" dirty="0"/>
            </a:br>
            <a:r>
              <a:rPr lang="en-US" altLang="en-US" sz="3600" i="1" dirty="0"/>
              <a:t>FDA/CDRH Webinar</a:t>
            </a:r>
            <a:endParaRPr lang="en-US" sz="3600" dirty="0"/>
          </a:p>
        </p:txBody>
      </p:sp>
      <p:sp>
        <p:nvSpPr>
          <p:cNvPr id="6" name="Subtitle 2"/>
          <p:cNvSpPr>
            <a:spLocks noGrp="1"/>
          </p:cNvSpPr>
          <p:nvPr>
            <p:ph type="subTitle" idx="1"/>
          </p:nvPr>
        </p:nvSpPr>
        <p:spPr>
          <a:xfrm>
            <a:off x="2895600" y="3325091"/>
            <a:ext cx="6511636" cy="2687782"/>
          </a:xfrm>
        </p:spPr>
        <p:txBody>
          <a:bodyPr vert="horz" lIns="91440" tIns="45720" rIns="91440" bIns="45720" rtlCol="0" anchor="t">
            <a:normAutofit/>
          </a:bodyPr>
          <a:lstStyle/>
          <a:p>
            <a:pPr defTabSz="914400" fontAlgn="base">
              <a:spcBef>
                <a:spcPct val="40000"/>
              </a:spcBef>
              <a:spcAft>
                <a:spcPct val="0"/>
              </a:spcAft>
              <a:defRPr/>
            </a:pPr>
            <a:r>
              <a:rPr lang="en-US" altLang="en-US" sz="1600" i="1" kern="0" dirty="0">
                <a:solidFill>
                  <a:srgbClr val="000000"/>
                </a:solidFill>
                <a:latin typeface="Arial"/>
                <a:cs typeface="Arial"/>
              </a:rPr>
              <a:t>Thank you for your patience while additional time is provided for participants to join the call. </a:t>
            </a:r>
            <a:endParaRPr lang="en-US" altLang="en-US" sz="1600" i="1" kern="0" dirty="0">
              <a:solidFill>
                <a:srgbClr val="000000"/>
              </a:solidFill>
            </a:endParaRPr>
          </a:p>
          <a:p>
            <a:pPr marL="342900" indent="-342900" algn="l" defTabSz="914400" fontAlgn="base">
              <a:spcBef>
                <a:spcPts val="0"/>
              </a:spcBef>
              <a:spcAft>
                <a:spcPct val="0"/>
              </a:spcAft>
              <a:buFontTx/>
              <a:buChar char="•"/>
              <a:defRPr/>
            </a:pPr>
            <a:endParaRPr lang="en-US" altLang="en-US" sz="1600" b="1" kern="0" dirty="0">
              <a:solidFill>
                <a:srgbClr val="000000"/>
              </a:solidFill>
            </a:endParaRPr>
          </a:p>
          <a:p>
            <a:pPr defTabSz="914400" fontAlgn="base">
              <a:spcBef>
                <a:spcPts val="0"/>
              </a:spcBef>
              <a:spcAft>
                <a:spcPct val="0"/>
              </a:spcAft>
              <a:defRPr/>
            </a:pPr>
            <a:r>
              <a:rPr lang="en-US" altLang="en-US" sz="1600" b="1" kern="0" dirty="0">
                <a:solidFill>
                  <a:srgbClr val="000000"/>
                </a:solidFill>
                <a:latin typeface="Arial"/>
                <a:cs typeface="Arial"/>
              </a:rPr>
              <a:t>Please connect to the audio portion of the webinar now:</a:t>
            </a:r>
          </a:p>
          <a:p>
            <a:r>
              <a:rPr lang="en-US" altLang="en-US" sz="1600" b="1" kern="0" dirty="0">
                <a:solidFill>
                  <a:schemeClr val="tx1"/>
                </a:solidFill>
                <a:latin typeface="Arial"/>
                <a:cs typeface="Arial"/>
              </a:rPr>
              <a:t>U.S. Dial: </a:t>
            </a:r>
            <a:r>
              <a:rPr lang="en-US" sz="1600" b="1" dirty="0">
                <a:solidFill>
                  <a:schemeClr val="tx1"/>
                </a:solidFill>
                <a:latin typeface="Arial"/>
                <a:cs typeface="Arial"/>
              </a:rPr>
              <a:t>888-455-1392</a:t>
            </a:r>
            <a:endParaRPr lang="en-US" sz="1600" b="1" u="sng">
              <a:solidFill>
                <a:schemeClr val="tx1"/>
              </a:solidFill>
              <a:latin typeface="Arial"/>
              <a:cs typeface="Arial"/>
            </a:endParaRPr>
          </a:p>
          <a:p>
            <a:pPr defTabSz="914400" fontAlgn="base">
              <a:spcBef>
                <a:spcPct val="40000"/>
              </a:spcBef>
              <a:spcAft>
                <a:spcPct val="0"/>
              </a:spcAft>
              <a:defRPr/>
            </a:pPr>
            <a:r>
              <a:rPr lang="en-US" altLang="en-US" sz="1600" b="1" kern="0" dirty="0">
                <a:solidFill>
                  <a:schemeClr val="tx1"/>
                </a:solidFill>
                <a:latin typeface="Arial"/>
                <a:cs typeface="Arial"/>
              </a:rPr>
              <a:t>Passcode: </a:t>
            </a:r>
            <a:r>
              <a:rPr lang="en-US" sz="1600" b="1" dirty="0">
                <a:solidFill>
                  <a:schemeClr val="tx1"/>
                </a:solidFill>
                <a:latin typeface="Arial"/>
                <a:cs typeface="Arial"/>
              </a:rPr>
              <a:t>2162844</a:t>
            </a:r>
          </a:p>
          <a:p>
            <a:pPr defTabSz="914400">
              <a:spcBef>
                <a:spcPct val="40000"/>
              </a:spcBef>
              <a:spcAft>
                <a:spcPct val="0"/>
              </a:spcAft>
              <a:defRPr/>
            </a:pPr>
            <a:r>
              <a:rPr lang="en-US" sz="1600" b="1" dirty="0">
                <a:solidFill>
                  <a:schemeClr val="tx1"/>
                </a:solidFill>
                <a:latin typeface="Arial"/>
                <a:cs typeface="Arial"/>
              </a:rPr>
              <a:t>International Dial: 1-773-799-3847</a:t>
            </a:r>
          </a:p>
          <a:p>
            <a:pPr defTabSz="914400">
              <a:spcBef>
                <a:spcPct val="40000"/>
              </a:spcBef>
              <a:spcAft>
                <a:spcPct val="0"/>
              </a:spcAft>
              <a:defRPr/>
            </a:pPr>
            <a:r>
              <a:rPr lang="en-US" sz="1600" b="1" dirty="0">
                <a:solidFill>
                  <a:schemeClr val="tx1"/>
                </a:solidFill>
              </a:rPr>
              <a:t>Passcode: 2162844</a:t>
            </a:r>
            <a:endParaRPr lang="en-US" dirty="0"/>
          </a:p>
        </p:txBody>
      </p:sp>
    </p:spTree>
    <p:custDataLst>
      <p:tags r:id="rId1"/>
    </p:custDataLst>
    <p:extLst>
      <p:ext uri="{BB962C8B-B14F-4D97-AF65-F5344CB8AC3E}">
        <p14:creationId xmlns:p14="http://schemas.microsoft.com/office/powerpoint/2010/main" val="195092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26226" y="1422162"/>
            <a:ext cx="10939549" cy="5435838"/>
          </a:xfrm>
        </p:spPr>
        <p:txBody>
          <a:bodyPr>
            <a:normAutofit/>
          </a:bodyPr>
          <a:lstStyle/>
          <a:p>
            <a:pPr marL="457200" indent="-457200">
              <a:spcBef>
                <a:spcPts val="0"/>
              </a:spcBef>
              <a:buFont typeface="+mj-lt"/>
              <a:buAutoNum type="arabicPeriod"/>
            </a:pPr>
            <a:r>
              <a:rPr lang="en-US" sz="2000" dirty="0"/>
              <a:t>Complete description of every module</a:t>
            </a:r>
          </a:p>
          <a:p>
            <a:pPr marL="0" indent="0">
              <a:spcBef>
                <a:spcPts val="0"/>
              </a:spcBef>
              <a:buNone/>
            </a:pPr>
            <a:endParaRPr lang="en-US" sz="2000" dirty="0"/>
          </a:p>
          <a:p>
            <a:pPr marL="400050" lvl="1" indent="0">
              <a:spcBef>
                <a:spcPts val="0"/>
              </a:spcBef>
              <a:buNone/>
            </a:pPr>
            <a:r>
              <a:rPr lang="en-US" sz="2000" dirty="0"/>
              <a:t>Typical modules include:</a:t>
            </a:r>
          </a:p>
          <a:p>
            <a:pPr marL="800100" lvl="2" indent="0">
              <a:buNone/>
            </a:pPr>
            <a:r>
              <a:rPr lang="en-US" sz="2000" dirty="0"/>
              <a:t>a. Signal acquisition; </a:t>
            </a:r>
          </a:p>
          <a:p>
            <a:pPr lvl="2"/>
            <a:endParaRPr lang="en-US" sz="2000" dirty="0"/>
          </a:p>
          <a:p>
            <a:pPr marL="800100" lvl="2" indent="0">
              <a:buNone/>
            </a:pPr>
            <a:r>
              <a:rPr lang="en-US" sz="2000" dirty="0"/>
              <a:t>b. Signal processing that includes software for decoding and encoding signals and providing stimulation (in some cases) and associated hardware; </a:t>
            </a:r>
          </a:p>
          <a:p>
            <a:pPr lvl="2"/>
            <a:endParaRPr lang="en-US" sz="2000" dirty="0"/>
          </a:p>
          <a:p>
            <a:pPr marL="800100" lvl="2" indent="0">
              <a:buNone/>
            </a:pPr>
            <a:r>
              <a:rPr lang="en-US" sz="2000" dirty="0"/>
              <a:t>c. Stimulation delivery; </a:t>
            </a:r>
          </a:p>
          <a:p>
            <a:pPr lvl="2"/>
            <a:endParaRPr lang="en-US" sz="2000" dirty="0"/>
          </a:p>
          <a:p>
            <a:pPr marL="800100" lvl="2" indent="0">
              <a:buNone/>
            </a:pPr>
            <a:r>
              <a:rPr lang="en-US" sz="2000" dirty="0"/>
              <a:t>d. Assistive effector component; </a:t>
            </a:r>
          </a:p>
          <a:p>
            <a:pPr lvl="2"/>
            <a:endParaRPr lang="en-US" sz="2000" dirty="0"/>
          </a:p>
          <a:p>
            <a:pPr marL="800100" lvl="2" indent="0">
              <a:buNone/>
            </a:pPr>
            <a:r>
              <a:rPr lang="en-US" sz="2000" dirty="0"/>
              <a:t>e. Sensor component for neural feedback, if applicable; and </a:t>
            </a:r>
          </a:p>
          <a:p>
            <a:pPr lvl="2"/>
            <a:endParaRPr lang="en-US" sz="2000" dirty="0"/>
          </a:p>
          <a:p>
            <a:pPr marL="800100" lvl="2" indent="0">
              <a:buNone/>
            </a:pPr>
            <a:r>
              <a:rPr lang="en-US" sz="2000" dirty="0"/>
              <a:t>f. Programming module that consists of an operating protocol to control functions. </a:t>
            </a:r>
          </a:p>
          <a:p>
            <a:pPr marL="457200" indent="-457200">
              <a:spcBef>
                <a:spcPts val="0"/>
              </a:spcBef>
              <a:buFont typeface="+mj-lt"/>
              <a:buAutoNum type="arabicPeriod"/>
            </a:pPr>
            <a:endParaRPr lang="en-US" sz="1600" dirty="0"/>
          </a:p>
        </p:txBody>
      </p:sp>
      <p:sp>
        <p:nvSpPr>
          <p:cNvPr id="4"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Device Description</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087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5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350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350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350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350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350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350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53143" y="1422162"/>
            <a:ext cx="10798628" cy="5114105"/>
          </a:xfrm>
        </p:spPr>
        <p:txBody>
          <a:bodyPr vert="horz" lIns="91440" tIns="45720" rIns="91440" bIns="45720" rtlCol="0" anchor="t">
            <a:normAutofit/>
          </a:bodyPr>
          <a:lstStyle/>
          <a:p>
            <a:pPr>
              <a:spcBef>
                <a:spcPts val="0"/>
              </a:spcBef>
            </a:pPr>
            <a:r>
              <a:rPr lang="en-US" sz="1600" dirty="0"/>
              <a:t>Complete description of every module</a:t>
            </a:r>
          </a:p>
          <a:p>
            <a:r>
              <a:rPr lang="en-US" sz="1600" dirty="0"/>
              <a:t>A general overview of the whole system including module configurations </a:t>
            </a:r>
          </a:p>
          <a:p>
            <a:r>
              <a:rPr lang="en-US" sz="1600" dirty="0"/>
              <a:t>Key component functions with relevant supporting information </a:t>
            </a:r>
          </a:p>
          <a:p>
            <a:pPr marL="457200" lvl="1" indent="0">
              <a:buNone/>
            </a:pPr>
            <a:r>
              <a:rPr lang="en-US" sz="1600">
                <a:latin typeface="Arial"/>
                <a:cs typeface="Arial"/>
              </a:rPr>
              <a:t>If previously cleared or approved, the premarket submission number (such as 510(k) or PMA number) with a description of modifications to the cleared or approved devices should be provided </a:t>
            </a:r>
            <a:endParaRPr lang="en-US" sz="1600"/>
          </a:p>
          <a:p>
            <a:r>
              <a:rPr lang="en-US" sz="1600">
                <a:latin typeface="Arial"/>
                <a:cs typeface="Arial"/>
              </a:rPr>
              <a:t>Description (for example, drawings, flow charts) of interactions between the various components, the user and patient, and the environment</a:t>
            </a:r>
          </a:p>
          <a:p>
            <a:r>
              <a:rPr lang="en-US" sz="1600">
                <a:latin typeface="Arial"/>
                <a:cs typeface="Arial"/>
              </a:rPr>
              <a:t>For a device that must be assembled or can be adjusted prior to use, an “exploded” view of the individual labeled components relative to each other</a:t>
            </a:r>
            <a:endParaRPr lang="en-US" sz="1600" dirty="0"/>
          </a:p>
          <a:p>
            <a:r>
              <a:rPr lang="en-US" sz="1600">
                <a:latin typeface="Arial"/>
                <a:cs typeface="Arial"/>
              </a:rPr>
              <a:t>If applicable: a brief description of the software</a:t>
            </a:r>
          </a:p>
          <a:p>
            <a:r>
              <a:rPr lang="en-US" sz="1600">
                <a:latin typeface="Arial"/>
                <a:cs typeface="Arial"/>
              </a:rPr>
              <a:t>If applicable: a complete description of radio frequency (RF) wireless technologies and supporting information</a:t>
            </a:r>
          </a:p>
          <a:p>
            <a:r>
              <a:rPr lang="en-US" sz="1600">
                <a:latin typeface="Arial"/>
                <a:cs typeface="Arial"/>
              </a:rPr>
              <a:t>Built in safety features</a:t>
            </a:r>
          </a:p>
          <a:p>
            <a:r>
              <a:rPr lang="en-US" sz="1600">
                <a:latin typeface="Arial"/>
                <a:cs typeface="Arial"/>
              </a:rPr>
              <a:t>For a device that applies electrical current to the muscle or nerves: provide the output stimulation characteristics provided in </a:t>
            </a:r>
            <a:r>
              <a:rPr lang="en-US" sz="1600" u="sng">
                <a:latin typeface="Arial"/>
                <a:cs typeface="Arial"/>
              </a:rPr>
              <a:t>Appendix A</a:t>
            </a:r>
            <a:endParaRPr lang="en-US" sz="1600" dirty="0"/>
          </a:p>
          <a:p>
            <a:r>
              <a:rPr lang="en-US" sz="1600">
                <a:latin typeface="Arial"/>
                <a:cs typeface="Arial"/>
              </a:rPr>
              <a:t>Description of all devices intended to be used in conjunction with the implanted BCI device</a:t>
            </a:r>
          </a:p>
          <a:p>
            <a:pPr marL="457200" lvl="1" indent="0">
              <a:buNone/>
            </a:pPr>
            <a:endParaRPr lang="en-US" sz="1600" dirty="0"/>
          </a:p>
        </p:txBody>
      </p:sp>
      <p:sp>
        <p:nvSpPr>
          <p:cNvPr id="4"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Device Description</a:t>
            </a: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70D1BCE-5FC8-4F87-AF01-01B601DBB986}"/>
              </a:ext>
            </a:extLst>
          </p:cNvPr>
          <p:cNvSpPr/>
          <p:nvPr/>
        </p:nvSpPr>
        <p:spPr>
          <a:xfrm>
            <a:off x="1117599" y="2293257"/>
            <a:ext cx="9903856" cy="580572"/>
          </a:xfrm>
          <a:prstGeom prst="rect">
            <a:avLst/>
          </a:prstGeom>
          <a:noFill/>
          <a:ln w="41275">
            <a:solidFill>
              <a:srgbClr val="2B2B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62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82171" y="1422162"/>
            <a:ext cx="10842172" cy="5290610"/>
          </a:xfrm>
        </p:spPr>
        <p:txBody>
          <a:bodyPr>
            <a:normAutofit/>
          </a:bodyPr>
          <a:lstStyle/>
          <a:p>
            <a:pPr>
              <a:spcAft>
                <a:spcPts val="600"/>
              </a:spcAft>
            </a:pPr>
            <a:r>
              <a:rPr lang="en-US" sz="2000" dirty="0"/>
              <a:t>Apply risk management principles while conducting the risk analysis as part of your design controls required in 21 CFR 820 during the development of your device. </a:t>
            </a:r>
          </a:p>
          <a:p>
            <a:pPr>
              <a:spcAft>
                <a:spcPts val="600"/>
              </a:spcAft>
            </a:pPr>
            <a:r>
              <a:rPr lang="en-US" sz="2000" dirty="0"/>
              <a:t>We recommend that the risk analysis detail qualitative examination of the potential hazards of the device from the perspective of the user. </a:t>
            </a:r>
          </a:p>
          <a:p>
            <a:pPr>
              <a:spcAft>
                <a:spcPts val="600"/>
              </a:spcAft>
            </a:pPr>
            <a:r>
              <a:rPr lang="en-US" sz="2000" dirty="0"/>
              <a:t>The risk analysis should be provided in a tabular format and should analyze all potential causes for the identified risks. </a:t>
            </a:r>
          </a:p>
          <a:p>
            <a:pPr marL="0" indent="0">
              <a:buNone/>
            </a:pPr>
            <a:endParaRPr lang="en-US" dirty="0"/>
          </a:p>
          <a:p>
            <a:pPr marL="0" indent="0">
              <a:buNone/>
            </a:pPr>
            <a:endParaRPr lang="en-US" dirty="0"/>
          </a:p>
          <a:p>
            <a:pPr marL="0" indent="0">
              <a:buNone/>
            </a:pPr>
            <a:endParaRPr lang="en-US" dirty="0"/>
          </a:p>
          <a:p>
            <a:pPr marL="0" indent="0">
              <a:buNone/>
            </a:pPr>
            <a:r>
              <a:rPr lang="en-US" sz="1800" i="1" dirty="0">
                <a:effectLst/>
                <a:ea typeface="Calibri" panose="020F0502020204030204" pitchFamily="34" charset="0"/>
              </a:rPr>
              <a:t>We recommend that you apply accepted risk management principles, such as those described in the currently recognized version of ISO 14971: Medical devices – Application of risk management to medical devices.</a:t>
            </a:r>
            <a:endParaRPr lang="en-US" i="1" dirty="0"/>
          </a:p>
        </p:txBody>
      </p:sp>
      <p:sp>
        <p:nvSpPr>
          <p:cNvPr id="4"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Risk Management</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3545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67657" y="1422162"/>
            <a:ext cx="10784114" cy="5290610"/>
          </a:xfrm>
        </p:spPr>
        <p:txBody>
          <a:bodyPr vert="horz" lIns="91440" tIns="45720" rIns="91440" bIns="45720" rtlCol="0" anchor="t">
            <a:normAutofit fontScale="92500" lnSpcReduction="10000"/>
          </a:bodyPr>
          <a:lstStyle/>
          <a:p>
            <a:r>
              <a:rPr lang="en-US" sz="2200" dirty="0">
                <a:latin typeface="Arial"/>
                <a:cs typeface="Arial"/>
              </a:rPr>
              <a:t>Overall, software documentation should provide sufficient information to describe the role of the software included in the device, risks associated with the device, and performance testing to demonstrate the software functions as designed. </a:t>
            </a:r>
            <a:endParaRPr lang="en-US" sz="2200" dirty="0"/>
          </a:p>
          <a:p>
            <a:endParaRPr lang="en-US" sz="2200" dirty="0"/>
          </a:p>
          <a:p>
            <a:r>
              <a:rPr lang="en-US" sz="2200" dirty="0">
                <a:latin typeface="Arial"/>
                <a:cs typeface="Arial"/>
              </a:rPr>
              <a:t>We generally consider the software for implanted BCI devices to present a “major” level of concern. </a:t>
            </a:r>
          </a:p>
          <a:p>
            <a:endParaRPr lang="en-US" sz="2200" dirty="0"/>
          </a:p>
          <a:p>
            <a:r>
              <a:rPr lang="en-US" sz="2200" dirty="0">
                <a:latin typeface="Arial"/>
                <a:cs typeface="Arial"/>
              </a:rPr>
              <a:t>For early feasibility studies, we recommend you provide adequate software performance testing to provide assurance that the system operates within safe parameters. </a:t>
            </a:r>
            <a:endParaRPr lang="en-US" sz="2200" dirty="0"/>
          </a:p>
          <a:p>
            <a:endParaRPr lang="en-US" sz="2200" dirty="0"/>
          </a:p>
          <a:p>
            <a:r>
              <a:rPr lang="en-US" sz="2200" dirty="0">
                <a:latin typeface="Arial"/>
                <a:cs typeface="Arial"/>
              </a:rPr>
              <a:t> As appropriate, you should also provide information on the cybersecurity aspects of your device. </a:t>
            </a:r>
            <a:endParaRPr lang="en-US" sz="2200" dirty="0"/>
          </a:p>
          <a:p>
            <a:pPr marL="0" indent="0">
              <a:buNone/>
            </a:pPr>
            <a:endParaRPr lang="en-US" sz="1900" i="1" dirty="0"/>
          </a:p>
          <a:p>
            <a:pPr marL="0" indent="0">
              <a:buNone/>
            </a:pPr>
            <a:r>
              <a:rPr lang="en-US" sz="1900" i="1" dirty="0">
                <a:latin typeface="Arial"/>
                <a:cs typeface="Arial"/>
              </a:rPr>
              <a:t>Refer to the FDA software guidance, “</a:t>
            </a:r>
            <a:r>
              <a:rPr lang="en-US" sz="1900" i="1" u="sng" dirty="0">
                <a:latin typeface="Arial"/>
                <a:cs typeface="Arial"/>
                <a:hlinkClick r:id="rId4"/>
              </a:rPr>
              <a:t>Guidance for the Content of Premarket Submissions for Software Contained in Medical Devices</a:t>
            </a:r>
            <a:r>
              <a:rPr lang="en-US" sz="1900" i="1" dirty="0">
                <a:latin typeface="Arial"/>
                <a:cs typeface="Arial"/>
              </a:rPr>
              <a:t>,"</a:t>
            </a:r>
            <a:r>
              <a:rPr lang="en-US" sz="1900" i="1" baseline="30000" dirty="0">
                <a:latin typeface="Arial"/>
                <a:cs typeface="Arial"/>
              </a:rPr>
              <a:t> </a:t>
            </a:r>
            <a:r>
              <a:rPr lang="en-US" sz="1900" i="1" dirty="0">
                <a:latin typeface="Arial"/>
                <a:cs typeface="Arial"/>
              </a:rPr>
              <a:t>for a discussion of the software documentation that you should provide in your submission. </a:t>
            </a:r>
            <a:endParaRPr lang="en-US" sz="1900" i="1" dirty="0"/>
          </a:p>
          <a:p>
            <a:pPr marL="0" indent="0">
              <a:buNone/>
            </a:pPr>
            <a:endParaRPr lang="en-US" dirty="0"/>
          </a:p>
        </p:txBody>
      </p:sp>
      <p:sp>
        <p:nvSpPr>
          <p:cNvPr id="4"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Software</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529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95086" y="1422162"/>
            <a:ext cx="11030857" cy="5290610"/>
          </a:xfrm>
        </p:spPr>
        <p:txBody>
          <a:bodyPr vert="horz" lIns="91440" tIns="45720" rIns="91440" bIns="45720" rtlCol="0" anchor="t">
            <a:normAutofit/>
          </a:bodyPr>
          <a:lstStyle/>
          <a:p>
            <a:pPr>
              <a:spcAft>
                <a:spcPts val="600"/>
              </a:spcAft>
            </a:pPr>
            <a:r>
              <a:rPr lang="en-US" sz="2000" dirty="0">
                <a:latin typeface="Arial"/>
                <a:cs typeface="Arial"/>
              </a:rPr>
              <a:t>Human factors validation and evaluation is typically not needed to support feasibility study approvals; however, human factors data may be needed to support your future marketing submission to the FDA. </a:t>
            </a:r>
            <a:endParaRPr lang="en-US" sz="2000" dirty="0"/>
          </a:p>
          <a:p>
            <a:pPr>
              <a:spcAft>
                <a:spcPts val="600"/>
              </a:spcAft>
            </a:pPr>
            <a:r>
              <a:rPr lang="en-US" sz="2000" dirty="0">
                <a:latin typeface="Arial"/>
                <a:cs typeface="Arial"/>
              </a:rPr>
              <a:t>We recommend conducting usability evaluations early in the device design process and repeatedly throughout the device development and evaluation process. </a:t>
            </a:r>
            <a:endParaRPr lang="en-US" sz="2000" dirty="0"/>
          </a:p>
          <a:p>
            <a:pPr marL="857250" lvl="1" indent="-457200">
              <a:spcAft>
                <a:spcPts val="600"/>
              </a:spcAft>
            </a:pPr>
            <a:r>
              <a:rPr lang="en-US" sz="2000" dirty="0">
                <a:latin typeface="Arial"/>
                <a:cs typeface="Arial"/>
              </a:rPr>
              <a:t>If your device is still under development and you intend to pursue an early feasibility study through an IDE, the early feasibility study could be conducted to obtain initial insights into human factors (for example, difficulties in comprehending procedural steps, insufficient training).</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endParaRPr lang="en-US" sz="2000" dirty="0"/>
          </a:p>
        </p:txBody>
      </p:sp>
      <p:sp>
        <p:nvSpPr>
          <p:cNvPr id="4"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Human Factors</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5100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60993" y="1422162"/>
            <a:ext cx="9870014" cy="5290610"/>
          </a:xfrm>
        </p:spPr>
        <p:txBody>
          <a:bodyPr>
            <a:normAutofit/>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
        <p:nvSpPr>
          <p:cNvPr id="4"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Biocompatibility</a:t>
            </a:r>
            <a:endParaRPr lang="en-US"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9E4FECD4-C4E5-41F7-B9C7-F4789069D5A8}"/>
              </a:ext>
            </a:extLst>
          </p:cNvPr>
          <p:cNvSpPr txBox="1">
            <a:spLocks/>
          </p:cNvSpPr>
          <p:nvPr/>
        </p:nvSpPr>
        <p:spPr>
          <a:xfrm>
            <a:off x="667657" y="1574562"/>
            <a:ext cx="10871200" cy="529061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a:cs typeface="Arial"/>
              </a:rPr>
              <a:t>If all patient-contacting materials are identical in composition and processing methods to components with a history of successful use in the same or similar anatomical locations, you can reference previous testing experience or literature.</a:t>
            </a:r>
          </a:p>
          <a:p>
            <a:pPr marL="0" indent="0">
              <a:buNone/>
            </a:pPr>
            <a:endParaRPr lang="en-US" dirty="0"/>
          </a:p>
          <a:p>
            <a:pPr marL="0" indent="0">
              <a:buNone/>
            </a:pPr>
            <a:endParaRPr lang="en-US" dirty="0"/>
          </a:p>
          <a:p>
            <a:pPr marL="0" indent="0">
              <a:buNone/>
            </a:pPr>
            <a:endParaRPr lang="en-US" sz="2000" dirty="0"/>
          </a:p>
          <a:p>
            <a:pPr marL="0" indent="0">
              <a:buNone/>
            </a:pPr>
            <a:r>
              <a:rPr lang="en-US" sz="1800" i="1" dirty="0">
                <a:latin typeface="Arial"/>
                <a:cs typeface="Arial"/>
              </a:rPr>
              <a:t>We recommend you follow the</a:t>
            </a:r>
            <a:r>
              <a:rPr lang="en-US" sz="1800" i="1" dirty="0">
                <a:solidFill>
                  <a:srgbClr val="0000FF"/>
                </a:solidFill>
                <a:latin typeface="Arial"/>
                <a:cs typeface="Arial"/>
              </a:rPr>
              <a:t> </a:t>
            </a:r>
            <a:r>
              <a:rPr lang="en-US" sz="1800" i="1" dirty="0">
                <a:latin typeface="Arial"/>
                <a:cs typeface="Arial"/>
              </a:rPr>
              <a:t>FDA </a:t>
            </a:r>
            <a:r>
              <a:rPr lang="en-US" sz="1800" i="1" dirty="0" err="1">
                <a:latin typeface="Arial"/>
                <a:cs typeface="Arial"/>
              </a:rPr>
              <a:t>guidance,“</a:t>
            </a:r>
            <a:r>
              <a:rPr lang="en-US" sz="1800" i="1" u="sng" dirty="0" err="1">
                <a:latin typeface="Arial"/>
                <a:cs typeface="Arial"/>
                <a:hlinkClick r:id="rId4"/>
              </a:rPr>
              <a:t>Use</a:t>
            </a:r>
            <a:r>
              <a:rPr lang="en-US" sz="1800" i="1" u="sng" dirty="0">
                <a:latin typeface="Arial"/>
                <a:cs typeface="Arial"/>
                <a:hlinkClick r:id="rId4"/>
              </a:rPr>
              <a:t> of International Standard ISO-10993-1, 'Biological evaluation of medical devices -Part 1: Evaluation and testing within a risk management process</a:t>
            </a:r>
            <a:r>
              <a:rPr lang="en-US" sz="1800" i="1" dirty="0">
                <a:latin typeface="Arial"/>
                <a:cs typeface="Arial"/>
              </a:rPr>
              <a:t>,</a:t>
            </a:r>
            <a:r>
              <a:rPr lang="en-US" sz="1800" i="1" dirty="0">
                <a:solidFill>
                  <a:srgbClr val="000000"/>
                </a:solidFill>
                <a:latin typeface="Arial"/>
                <a:cs typeface="Arial"/>
              </a:rPr>
              <a:t>"</a:t>
            </a:r>
            <a:r>
              <a:rPr lang="en-US" sz="1800" i="1" dirty="0">
                <a:latin typeface="Arial"/>
                <a:cs typeface="Arial"/>
              </a:rPr>
              <a:t> which identifies the types of biocompatibility assessments that should be considered and recommendations regarding how to conduct related tests. </a:t>
            </a:r>
            <a:endParaRPr lang="en-US" sz="1800" i="1" dirty="0"/>
          </a:p>
          <a:p>
            <a:pPr marL="0" indent="0">
              <a:buNone/>
            </a:pPr>
            <a:endParaRPr lang="en-US" dirty="0"/>
          </a:p>
          <a:p>
            <a:pPr marL="0" indent="0">
              <a:buNone/>
            </a:pPr>
            <a:endParaRPr lang="en-US" dirty="0"/>
          </a:p>
          <a:p>
            <a:pPr marL="457200" indent="-457200">
              <a:buFont typeface="+mj-lt"/>
              <a:buAutoNum type="arabicPeriod"/>
            </a:pPr>
            <a:endParaRPr lang="en-US" dirty="0"/>
          </a:p>
          <a:p>
            <a:pPr marL="0" indent="0">
              <a:buFont typeface="Arial"/>
              <a:buNone/>
            </a:pPr>
            <a:endParaRPr lang="en-US" dirty="0"/>
          </a:p>
        </p:txBody>
      </p:sp>
    </p:spTree>
    <p:custDataLst>
      <p:tags r:id="rId1"/>
    </p:custDataLst>
    <p:extLst>
      <p:ext uri="{BB962C8B-B14F-4D97-AF65-F5344CB8AC3E}">
        <p14:creationId xmlns:p14="http://schemas.microsoft.com/office/powerpoint/2010/main" val="372782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EA6DB0-0F6B-4783-AB68-4B8360AB855C}"/>
              </a:ext>
            </a:extLst>
          </p:cNvPr>
          <p:cNvSpPr>
            <a:spLocks noGrp="1"/>
          </p:cNvSpPr>
          <p:nvPr>
            <p:ph idx="1"/>
          </p:nvPr>
        </p:nvSpPr>
        <p:spPr>
          <a:xfrm>
            <a:off x="431802" y="1417638"/>
            <a:ext cx="11345471" cy="5165724"/>
          </a:xfrm>
        </p:spPr>
        <p:txBody>
          <a:bodyPr vert="horz" lIns="91440" tIns="45720" rIns="91440" bIns="45720" rtlCol="0" anchor="t">
            <a:normAutofit fontScale="32500" lnSpcReduction="20000"/>
          </a:bodyPr>
          <a:lstStyle/>
          <a:p>
            <a:pPr>
              <a:spcAft>
                <a:spcPts val="600"/>
              </a:spcAft>
            </a:pPr>
            <a:r>
              <a:rPr lang="en-US" sz="6400">
                <a:latin typeface="Arial"/>
                <a:cs typeface="Arial"/>
              </a:rPr>
              <a:t>For the sterilization method, you should provide the following: </a:t>
            </a:r>
            <a:endParaRPr lang="en-US" sz="6400" dirty="0"/>
          </a:p>
          <a:p>
            <a:pPr lvl="1">
              <a:spcAft>
                <a:spcPts val="600"/>
              </a:spcAft>
            </a:pPr>
            <a:r>
              <a:rPr lang="en-US" sz="6400">
                <a:latin typeface="Arial"/>
                <a:cs typeface="Arial"/>
              </a:rPr>
              <a:t>a comprehensive description of the sterilization method or process; </a:t>
            </a:r>
            <a:endParaRPr lang="en-US" sz="6400" dirty="0"/>
          </a:p>
          <a:p>
            <a:pPr lvl="1">
              <a:spcAft>
                <a:spcPts val="600"/>
              </a:spcAft>
            </a:pPr>
            <a:r>
              <a:rPr lang="en-US" sz="6400">
                <a:latin typeface="Arial"/>
                <a:cs typeface="Arial"/>
              </a:rPr>
              <a:t>a description of the sterilization chamber if not rigid, fixed (for example, flexible bag); </a:t>
            </a:r>
            <a:endParaRPr lang="en-US" sz="6400" dirty="0"/>
          </a:p>
          <a:p>
            <a:pPr lvl="1">
              <a:spcAft>
                <a:spcPts val="600"/>
              </a:spcAft>
            </a:pPr>
            <a:r>
              <a:rPr lang="en-US" sz="6400">
                <a:latin typeface="Arial"/>
                <a:cs typeface="Arial"/>
              </a:rPr>
              <a:t>the sterilization site; </a:t>
            </a:r>
            <a:endParaRPr lang="en-US" sz="6400" dirty="0"/>
          </a:p>
          <a:p>
            <a:pPr lvl="1">
              <a:spcAft>
                <a:spcPts val="600"/>
              </a:spcAft>
            </a:pPr>
            <a:r>
              <a:rPr lang="en-US" sz="6400">
                <a:latin typeface="Arial"/>
                <a:cs typeface="Arial"/>
              </a:rPr>
              <a:t>in the case of radiation sterilization, the radiation dose; and </a:t>
            </a:r>
            <a:endParaRPr lang="en-US" sz="6400"/>
          </a:p>
          <a:p>
            <a:pPr lvl="1">
              <a:spcAft>
                <a:spcPts val="600"/>
              </a:spcAft>
            </a:pPr>
            <a:r>
              <a:rPr lang="en-US" sz="6400">
                <a:latin typeface="Arial"/>
                <a:cs typeface="Arial"/>
              </a:rPr>
              <a:t>for chemical </a:t>
            </a:r>
            <a:r>
              <a:rPr lang="en-US" sz="6400" err="1">
                <a:latin typeface="Arial"/>
                <a:cs typeface="Arial"/>
              </a:rPr>
              <a:t>sterilants</a:t>
            </a:r>
            <a:r>
              <a:rPr lang="en-US" sz="6400">
                <a:latin typeface="Arial"/>
                <a:cs typeface="Arial"/>
              </a:rPr>
              <a:t>, the maximum levels of sterilant residuals that remain on the device, and an explanation of why those levels are acceptable for the device type and the expected duration of patient contact. </a:t>
            </a:r>
            <a:endParaRPr lang="en-US" sz="6400" dirty="0"/>
          </a:p>
          <a:p>
            <a:pPr>
              <a:spcAft>
                <a:spcPts val="600"/>
              </a:spcAft>
            </a:pPr>
            <a:r>
              <a:rPr lang="en-US" sz="6400">
                <a:latin typeface="Arial"/>
                <a:cs typeface="Arial"/>
              </a:rPr>
              <a:t>Provide a description of the method used to validate the sterilization cycle as well as the sterilization validation data. </a:t>
            </a:r>
            <a:endParaRPr lang="en-US" sz="6400" dirty="0"/>
          </a:p>
          <a:p>
            <a:pPr>
              <a:spcAft>
                <a:spcPts val="600"/>
              </a:spcAft>
            </a:pPr>
            <a:r>
              <a:rPr lang="en-US" sz="6400">
                <a:latin typeface="Arial"/>
                <a:cs typeface="Arial"/>
              </a:rPr>
              <a:t>The submission should also identify all relevant consensus standards used and identify any aspects of the standards that were not met.</a:t>
            </a:r>
          </a:p>
          <a:p>
            <a:pPr>
              <a:spcAft>
                <a:spcPts val="600"/>
              </a:spcAft>
            </a:pPr>
            <a:r>
              <a:rPr lang="en-US" sz="6400">
                <a:latin typeface="Arial"/>
                <a:cs typeface="Arial"/>
              </a:rPr>
              <a:t>You should state the sterility assurance level of 10</a:t>
            </a:r>
            <a:r>
              <a:rPr lang="en-US" sz="6400" baseline="30000">
                <a:latin typeface="Arial"/>
                <a:cs typeface="Arial"/>
              </a:rPr>
              <a:t>-6 </a:t>
            </a:r>
            <a:r>
              <a:rPr lang="en-US" sz="6400">
                <a:latin typeface="Arial"/>
                <a:cs typeface="Arial"/>
              </a:rPr>
              <a:t>for devices labeled as sterile.</a:t>
            </a:r>
          </a:p>
          <a:p>
            <a:endParaRPr lang="en-US" dirty="0"/>
          </a:p>
        </p:txBody>
      </p:sp>
      <p:sp>
        <p:nvSpPr>
          <p:cNvPr id="3" name="Title 2">
            <a:extLst>
              <a:ext uri="{FF2B5EF4-FFF2-40B4-BE49-F238E27FC236}">
                <a16:creationId xmlns:a16="http://schemas.microsoft.com/office/drawing/2014/main" id="{E72B2D31-719B-42B5-BBF5-5338237223ED}"/>
              </a:ext>
            </a:extLst>
          </p:cNvPr>
          <p:cNvSpPr>
            <a:spLocks noGrp="1"/>
          </p:cNvSpPr>
          <p:nvPr>
            <p:ph type="title"/>
          </p:nvPr>
        </p:nvSpPr>
        <p:spPr/>
        <p:txBody>
          <a:bodyPr/>
          <a:lstStyle/>
          <a:p>
            <a:r>
              <a:rPr lang="en-US" dirty="0"/>
              <a:t>Sterility</a:t>
            </a:r>
          </a:p>
        </p:txBody>
      </p:sp>
    </p:spTree>
    <p:extLst>
      <p:ext uri="{BB962C8B-B14F-4D97-AF65-F5344CB8AC3E}">
        <p14:creationId xmlns:p14="http://schemas.microsoft.com/office/powerpoint/2010/main" val="111638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42A9D-8D6A-44EB-B1B0-DEE6DA298073}"/>
              </a:ext>
            </a:extLst>
          </p:cNvPr>
          <p:cNvSpPr>
            <a:spLocks noGrp="1"/>
          </p:cNvSpPr>
          <p:nvPr>
            <p:ph idx="1"/>
          </p:nvPr>
        </p:nvSpPr>
        <p:spPr/>
        <p:txBody>
          <a:bodyPr vert="horz" lIns="91440" tIns="45720" rIns="91440" bIns="45720" rtlCol="0" anchor="t">
            <a:normAutofit/>
          </a:bodyPr>
          <a:lstStyle/>
          <a:p>
            <a:r>
              <a:rPr lang="en-US" sz="2000" dirty="0"/>
              <a:t>To address the risks associated with the presence of bacterial endotoxins, implanted BCI devices should meet pyrogen limit specifications. </a:t>
            </a:r>
          </a:p>
          <a:p>
            <a:endParaRPr lang="en-US" sz="2000" baseline="30000" dirty="0"/>
          </a:p>
          <a:p>
            <a:r>
              <a:rPr lang="en-US" sz="2000" dirty="0"/>
              <a:t>We recommend providing your routine batch release Limulus Amebocyte Lysate (LAL) monitoring procedures. </a:t>
            </a:r>
          </a:p>
          <a:p>
            <a:endParaRPr lang="en-US" sz="2000" dirty="0"/>
          </a:p>
          <a:p>
            <a:r>
              <a:rPr lang="en-US" sz="2000" dirty="0"/>
              <a:t>For devices intended to be labeled as “non-pyrogenic,” we recommend that both bacterial endotoxins and material-mediated pyrogens be addressed. </a:t>
            </a:r>
          </a:p>
          <a:p>
            <a:endParaRPr lang="en-US" sz="2000" dirty="0"/>
          </a:p>
          <a:p>
            <a:endParaRPr lang="en-US" sz="2000" dirty="0"/>
          </a:p>
          <a:p>
            <a:pPr marL="0" indent="0" defTabSz="914400">
              <a:spcBef>
                <a:spcPts val="0"/>
              </a:spcBef>
              <a:buNone/>
              <a:defRPr/>
            </a:pPr>
            <a:r>
              <a:rPr lang="en-US" sz="1800" i="1">
                <a:latin typeface="Arial"/>
                <a:cs typeface="Arial"/>
              </a:rPr>
              <a:t>You should also follow the recommendations in the FDA guidances, “</a:t>
            </a:r>
            <a:r>
              <a:rPr lang="en-US" sz="1800" i="1" u="sng">
                <a:latin typeface="Arial"/>
                <a:cs typeface="Arial"/>
                <a:hlinkClick r:id="rId3"/>
              </a:rPr>
              <a:t>Pyrogen and Endotoxins Testing: Questions and Answers</a:t>
            </a:r>
            <a:r>
              <a:rPr lang="en-US" sz="1800" i="1">
                <a:latin typeface="Arial"/>
                <a:cs typeface="Arial"/>
              </a:rPr>
              <a:t>”</a:t>
            </a:r>
            <a:r>
              <a:rPr lang="en-US" sz="1800" i="1" baseline="30000">
                <a:latin typeface="Arial"/>
                <a:cs typeface="Arial"/>
              </a:rPr>
              <a:t> </a:t>
            </a:r>
            <a:r>
              <a:rPr lang="en-US" sz="1800" i="1">
                <a:latin typeface="Arial"/>
                <a:cs typeface="Arial"/>
              </a:rPr>
              <a:t>and “</a:t>
            </a:r>
            <a:r>
              <a:rPr lang="en-US" sz="1800" i="1" u="sng">
                <a:latin typeface="Arial"/>
                <a:cs typeface="Arial"/>
                <a:hlinkClick r:id="rId4"/>
              </a:rPr>
              <a:t>Use of International Standard ISO-10993-1, 'Biological evaluation of medical devices -Part 1: Evaluation and testing within a risk management process</a:t>
            </a:r>
            <a:r>
              <a:rPr lang="en-US" sz="1800" i="1" u="sng">
                <a:latin typeface="Arial"/>
                <a:cs typeface="Arial"/>
              </a:rPr>
              <a:t>.</a:t>
            </a:r>
            <a:r>
              <a:rPr lang="en-US" sz="1800" i="1">
                <a:latin typeface="Arial"/>
                <a:cs typeface="Arial"/>
              </a:rPr>
              <a:t>”</a:t>
            </a:r>
            <a:endParaRPr lang="en-US" sz="1800" i="1" baseline="30000">
              <a:latin typeface="Arial"/>
              <a:cs typeface="Arial"/>
            </a:endParaRPr>
          </a:p>
          <a:p>
            <a:endParaRPr lang="en-US" dirty="0"/>
          </a:p>
        </p:txBody>
      </p:sp>
      <p:sp>
        <p:nvSpPr>
          <p:cNvPr id="3" name="Title 2">
            <a:extLst>
              <a:ext uri="{FF2B5EF4-FFF2-40B4-BE49-F238E27FC236}">
                <a16:creationId xmlns:a16="http://schemas.microsoft.com/office/drawing/2014/main" id="{E3C099B4-D541-4DBE-82AF-7E316B9BF7C8}"/>
              </a:ext>
            </a:extLst>
          </p:cNvPr>
          <p:cNvSpPr>
            <a:spLocks noGrp="1"/>
          </p:cNvSpPr>
          <p:nvPr>
            <p:ph type="title"/>
          </p:nvPr>
        </p:nvSpPr>
        <p:spPr/>
        <p:txBody>
          <a:bodyPr/>
          <a:lstStyle/>
          <a:p>
            <a:r>
              <a:rPr lang="en-US" dirty="0"/>
              <a:t>Pyrogenicity</a:t>
            </a:r>
          </a:p>
        </p:txBody>
      </p:sp>
    </p:spTree>
    <p:extLst>
      <p:ext uri="{BB962C8B-B14F-4D97-AF65-F5344CB8AC3E}">
        <p14:creationId xmlns:p14="http://schemas.microsoft.com/office/powerpoint/2010/main" val="340823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64E6E0-3CF8-46AB-9B0F-B7B7DF75A487}"/>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t>Maintaining device sterility with package integrity</a:t>
            </a:r>
          </a:p>
          <a:p>
            <a:endParaRPr lang="en-US" sz="700" dirty="0"/>
          </a:p>
          <a:p>
            <a:pPr marL="457200" indent="-457200">
              <a:buFont typeface="Arial" panose="020B0604020202020204" pitchFamily="34" charset="0"/>
              <a:buChar char="•"/>
            </a:pPr>
            <a:r>
              <a:rPr lang="en-US" sz="2000" dirty="0"/>
              <a:t>Provide a description of the packaging, including how it will maintain the device’s sterility, the protocols used for your package integrity testing, the results of the testing, and the conclusions drawn from your results. </a:t>
            </a:r>
          </a:p>
          <a:p>
            <a:pPr marL="514350" indent="-457200"/>
            <a:r>
              <a:rPr lang="en-US" sz="2000" dirty="0"/>
              <a:t>We recommend that a package validation study include simulated distribution and associated package integrity testing, as well as an aging process (accelerated and real-time) and associated seal strength testing, to validate package integrity and shelf-life claims. </a:t>
            </a:r>
          </a:p>
          <a:p>
            <a:pPr marL="514350" indent="-457200"/>
            <a:endParaRPr lang="en-US" sz="2000"/>
          </a:p>
          <a:p>
            <a:pPr marL="514350" indent="-457200"/>
            <a:endParaRPr lang="en-US" sz="2000"/>
          </a:p>
          <a:p>
            <a:pPr marL="514350" indent="-457200"/>
            <a:endParaRPr lang="en-US" sz="2000"/>
          </a:p>
          <a:p>
            <a:pPr marL="57150" indent="0">
              <a:buNone/>
            </a:pPr>
            <a:r>
              <a:rPr lang="en-US" sz="2000" i="1">
                <a:latin typeface="Arial"/>
                <a:cs typeface="Arial"/>
              </a:rPr>
              <a:t>You should also follow the recommendations in the current edition of FDA-recognized consensus standards </a:t>
            </a:r>
            <a:r>
              <a:rPr lang="en-US" sz="2000" i="1" u="sng">
                <a:latin typeface="Arial"/>
                <a:cs typeface="Arial"/>
              </a:rPr>
              <a:t>ANSI/AAMI/ISO 11607-1: Packaging for terminally sterilized medical devices – Part 1: Requirements for materials, sterile barrier systems and packaging systems </a:t>
            </a:r>
            <a:r>
              <a:rPr lang="en-US" sz="2000" i="1">
                <a:latin typeface="Arial"/>
                <a:cs typeface="Arial"/>
              </a:rPr>
              <a:t>and </a:t>
            </a:r>
            <a:r>
              <a:rPr lang="en-US" sz="2000" i="1" u="sng">
                <a:latin typeface="Arial"/>
                <a:cs typeface="Arial"/>
              </a:rPr>
              <a:t>ANSI/AAMI/ISO 11607-2: Packaging for terminally sterilized medical devices – Part 2: Validation requirements for forming, sealing and assembly processes</a:t>
            </a:r>
            <a:r>
              <a:rPr lang="en-US" sz="2000" i="1">
                <a:latin typeface="Arial"/>
                <a:cs typeface="Arial"/>
              </a:rPr>
              <a:t>.</a:t>
            </a:r>
            <a:endParaRPr lang="en-US" sz="2000" i="1" u="sng" baseline="30000">
              <a:latin typeface="Arial"/>
              <a:cs typeface="Arial"/>
            </a:endParaRPr>
          </a:p>
          <a:p>
            <a:pPr marL="57150" indent="0">
              <a:buNone/>
            </a:pPr>
            <a:endParaRPr lang="en-US" sz="2000"/>
          </a:p>
        </p:txBody>
      </p:sp>
      <p:sp>
        <p:nvSpPr>
          <p:cNvPr id="3" name="Title 2">
            <a:extLst>
              <a:ext uri="{FF2B5EF4-FFF2-40B4-BE49-F238E27FC236}">
                <a16:creationId xmlns:a16="http://schemas.microsoft.com/office/drawing/2014/main" id="{E988C602-8D94-4E11-A85D-CF1B19EB7D07}"/>
              </a:ext>
            </a:extLst>
          </p:cNvPr>
          <p:cNvSpPr>
            <a:spLocks noGrp="1"/>
          </p:cNvSpPr>
          <p:nvPr>
            <p:ph type="title"/>
          </p:nvPr>
        </p:nvSpPr>
        <p:spPr/>
        <p:txBody>
          <a:bodyPr/>
          <a:lstStyle/>
          <a:p>
            <a:r>
              <a:rPr lang="en-US" dirty="0"/>
              <a:t>Shelf Life and Packaging</a:t>
            </a:r>
          </a:p>
        </p:txBody>
      </p:sp>
    </p:spTree>
    <p:extLst>
      <p:ext uri="{BB962C8B-B14F-4D97-AF65-F5344CB8AC3E}">
        <p14:creationId xmlns:p14="http://schemas.microsoft.com/office/powerpoint/2010/main" val="94608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64E6E0-3CF8-46AB-9B0F-B7B7DF75A487}"/>
              </a:ext>
            </a:extLst>
          </p:cNvPr>
          <p:cNvSpPr>
            <a:spLocks noGrp="1"/>
          </p:cNvSpPr>
          <p:nvPr>
            <p:ph idx="1"/>
          </p:nvPr>
        </p:nvSpPr>
        <p:spPr/>
        <p:txBody>
          <a:bodyPr vert="horz" lIns="91440" tIns="45720" rIns="91440" bIns="45720" rtlCol="0" anchor="t">
            <a:normAutofit/>
          </a:bodyPr>
          <a:lstStyle/>
          <a:p>
            <a:pPr marL="0" indent="0">
              <a:buNone/>
            </a:pPr>
            <a:r>
              <a:rPr lang="en-US" dirty="0"/>
              <a:t>Evaluating the effects of aging on device performance or functionality </a:t>
            </a:r>
          </a:p>
          <a:p>
            <a:pPr marL="0" indent="0">
              <a:buNone/>
            </a:pPr>
            <a:endParaRPr lang="en-US" sz="700" dirty="0"/>
          </a:p>
          <a:p>
            <a:pPr marL="457200" indent="-457200">
              <a:spcAft>
                <a:spcPts val="600"/>
              </a:spcAft>
              <a:buFont typeface="Arial" panose="020B0604020202020204" pitchFamily="34" charset="0"/>
              <a:buChar char="•"/>
            </a:pPr>
            <a:r>
              <a:rPr lang="en-US" sz="2000">
                <a:latin typeface="Arial"/>
                <a:cs typeface="Arial"/>
              </a:rPr>
              <a:t>To evaluate device functionality, we recommend you assess each of the non-clinical bench tests recommended in this guidance and repeat all tests that evaluate design components or characteristics that are potentially affected by aging using aged devices</a:t>
            </a:r>
            <a:r>
              <a:rPr lang="en-US" sz="2000">
                <a:solidFill>
                  <a:srgbClr val="0000FF"/>
                </a:solidFill>
                <a:latin typeface="Arial"/>
                <a:cs typeface="Arial"/>
              </a:rPr>
              <a:t>.</a:t>
            </a:r>
            <a:r>
              <a:rPr lang="en-US" sz="2000">
                <a:latin typeface="Arial"/>
                <a:cs typeface="Arial"/>
              </a:rPr>
              <a:t> </a:t>
            </a:r>
            <a:endParaRPr lang="en-US" sz="2000"/>
          </a:p>
          <a:p>
            <a:pPr marL="457200" indent="-457200">
              <a:spcAft>
                <a:spcPts val="600"/>
              </a:spcAft>
              <a:buFont typeface="Arial" panose="020B0604020202020204" pitchFamily="34" charset="0"/>
              <a:buChar char="•"/>
            </a:pPr>
            <a:r>
              <a:rPr lang="en-US" sz="2000">
                <a:latin typeface="Arial"/>
                <a:cs typeface="Arial"/>
              </a:rPr>
              <a:t>Shelf-life studies should evaluate the critical device properties to ensure it will perform adequately and consistently during the entire proposed shelf life.</a:t>
            </a:r>
          </a:p>
          <a:p>
            <a:pPr marL="457200" indent="-457200">
              <a:spcAft>
                <a:spcPts val="600"/>
              </a:spcAft>
              <a:buFont typeface="Arial" panose="020B0604020202020204" pitchFamily="34" charset="0"/>
              <a:buChar char="•"/>
            </a:pPr>
            <a:r>
              <a:rPr lang="en-US" sz="2000">
                <a:latin typeface="Arial"/>
                <a:cs typeface="Arial"/>
              </a:rPr>
              <a:t>We recommend you provide the protocols used for your shelf-life testing, the results of the testing, and the conclusions drawn from your results.</a:t>
            </a:r>
          </a:p>
          <a:p>
            <a:pPr marL="457200" indent="-457200">
              <a:spcAft>
                <a:spcPts val="600"/>
              </a:spcAft>
              <a:buFont typeface="Arial" panose="020B0604020202020204" pitchFamily="34" charset="0"/>
              <a:buChar char="•"/>
            </a:pPr>
            <a:r>
              <a:rPr lang="en-US" sz="2000">
                <a:latin typeface="Arial"/>
                <a:cs typeface="Arial"/>
              </a:rPr>
              <a:t>We recommend all test samples undergo real-time aging to determine definitively the effects of aging on the maintenance of sterility and device performance. </a:t>
            </a:r>
            <a:endParaRPr lang="en-US" sz="2000"/>
          </a:p>
          <a:p>
            <a:pPr marL="457200" indent="-457200">
              <a:spcAft>
                <a:spcPts val="600"/>
              </a:spcAft>
              <a:buFont typeface="Arial" panose="020B0604020202020204" pitchFamily="34" charset="0"/>
              <a:buChar char="•"/>
            </a:pPr>
            <a:endParaRPr lang="en-US" sz="2000">
              <a:latin typeface="Arial"/>
              <a:cs typeface="Arial"/>
            </a:endParaRPr>
          </a:p>
          <a:p>
            <a:pPr>
              <a:buFont typeface="Arial" panose="020B0604020202020204" pitchFamily="34" charset="0"/>
              <a:buChar char="•"/>
            </a:pPr>
            <a:endParaRPr lang="en-US" sz="2000" dirty="0"/>
          </a:p>
        </p:txBody>
      </p:sp>
      <p:sp>
        <p:nvSpPr>
          <p:cNvPr id="3" name="Title 2">
            <a:extLst>
              <a:ext uri="{FF2B5EF4-FFF2-40B4-BE49-F238E27FC236}">
                <a16:creationId xmlns:a16="http://schemas.microsoft.com/office/drawing/2014/main" id="{E988C602-8D94-4E11-A85D-CF1B19EB7D07}"/>
              </a:ext>
            </a:extLst>
          </p:cNvPr>
          <p:cNvSpPr>
            <a:spLocks noGrp="1"/>
          </p:cNvSpPr>
          <p:nvPr>
            <p:ph type="title"/>
          </p:nvPr>
        </p:nvSpPr>
        <p:spPr/>
        <p:txBody>
          <a:bodyPr/>
          <a:lstStyle/>
          <a:p>
            <a:r>
              <a:rPr lang="en-US" dirty="0"/>
              <a:t>Shelf Life and Packaging</a:t>
            </a:r>
          </a:p>
        </p:txBody>
      </p:sp>
    </p:spTree>
    <p:extLst>
      <p:ext uri="{BB962C8B-B14F-4D97-AF65-F5344CB8AC3E}">
        <p14:creationId xmlns:p14="http://schemas.microsoft.com/office/powerpoint/2010/main" val="294944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7614" y="1469451"/>
            <a:ext cx="8196773" cy="1470025"/>
          </a:xfrm>
        </p:spPr>
        <p:txBody>
          <a:bodyPr>
            <a:normAutofit fontScale="90000"/>
          </a:bodyPr>
          <a:lstStyle/>
          <a:p>
            <a:br>
              <a:rPr lang="en-US" dirty="0"/>
            </a:br>
            <a:r>
              <a:rPr lang="en-US">
                <a:latin typeface="Arial"/>
                <a:cs typeface="Arial"/>
              </a:rPr>
              <a:t> </a:t>
            </a:r>
            <a:r>
              <a:rPr lang="en-US" b="1">
                <a:latin typeface="Arial"/>
                <a:cs typeface="Arial"/>
              </a:rPr>
              <a:t>Implanted Brain-Computer Interface (BCI) Devices for Patients with Paralysis or Amputation </a:t>
            </a:r>
            <a:br>
              <a:rPr lang="en-US" b="1" dirty="0"/>
            </a:br>
            <a:r>
              <a:rPr lang="en-US" b="1">
                <a:latin typeface="Arial"/>
                <a:cs typeface="Arial"/>
              </a:rPr>
              <a:t>Non-Clinical Testing and Clinical Considerations Guidance</a:t>
            </a:r>
            <a:endParaRPr lang="en-US" sz="3600">
              <a:latin typeface="Arial"/>
              <a:cs typeface="Arial"/>
            </a:endParaRPr>
          </a:p>
        </p:txBody>
      </p:sp>
      <p:sp>
        <p:nvSpPr>
          <p:cNvPr id="3" name="Subtitle 2"/>
          <p:cNvSpPr>
            <a:spLocks noGrp="1"/>
          </p:cNvSpPr>
          <p:nvPr>
            <p:ph type="subTitle" idx="1"/>
          </p:nvPr>
        </p:nvSpPr>
        <p:spPr>
          <a:xfrm>
            <a:off x="1702750" y="4170163"/>
            <a:ext cx="8786500" cy="2436771"/>
          </a:xfrm>
        </p:spPr>
        <p:txBody>
          <a:bodyPr>
            <a:normAutofit fontScale="92500" lnSpcReduction="10000"/>
          </a:bodyPr>
          <a:lstStyle/>
          <a:p>
            <a:pPr>
              <a:spcBef>
                <a:spcPts val="0"/>
              </a:spcBef>
            </a:pPr>
            <a:r>
              <a:rPr lang="en-US" sz="2600" b="1" dirty="0">
                <a:solidFill>
                  <a:schemeClr val="tx1"/>
                </a:solidFill>
              </a:rPr>
              <a:t>Heather Dean, Ph.D., Assistant Director</a:t>
            </a:r>
          </a:p>
          <a:p>
            <a:pPr>
              <a:spcBef>
                <a:spcPts val="0"/>
              </a:spcBef>
            </a:pPr>
            <a:r>
              <a:rPr lang="en-US" sz="2600" dirty="0">
                <a:solidFill>
                  <a:schemeClr val="tx1"/>
                </a:solidFill>
              </a:rPr>
              <a:t>Physical Medicine – Acute Injury Devices Team</a:t>
            </a:r>
          </a:p>
          <a:p>
            <a:pPr>
              <a:spcBef>
                <a:spcPts val="0"/>
              </a:spcBef>
            </a:pPr>
            <a:r>
              <a:rPr lang="en-US" sz="2600" dirty="0">
                <a:solidFill>
                  <a:schemeClr val="tx1"/>
                </a:solidFill>
              </a:rPr>
              <a:t>Division of Neuromodulation and Rehabilitation Devices</a:t>
            </a:r>
          </a:p>
          <a:p>
            <a:pPr>
              <a:spcBef>
                <a:spcPts val="0"/>
              </a:spcBef>
            </a:pPr>
            <a:r>
              <a:rPr lang="en-US" sz="2600" dirty="0">
                <a:solidFill>
                  <a:schemeClr val="tx1"/>
                </a:solidFill>
              </a:rPr>
              <a:t> </a:t>
            </a:r>
          </a:p>
          <a:p>
            <a:pPr>
              <a:spcBef>
                <a:spcPts val="0"/>
              </a:spcBef>
            </a:pPr>
            <a:r>
              <a:rPr lang="en-US" sz="2600" dirty="0">
                <a:solidFill>
                  <a:schemeClr val="tx1"/>
                </a:solidFill>
              </a:rPr>
              <a:t>Office of Neurological and Physical Medicine Devices (OHT5)</a:t>
            </a:r>
          </a:p>
          <a:p>
            <a:pPr>
              <a:spcBef>
                <a:spcPts val="0"/>
              </a:spcBef>
            </a:pPr>
            <a:r>
              <a:rPr lang="en-US" sz="2600" dirty="0">
                <a:solidFill>
                  <a:schemeClr val="tx1"/>
                </a:solidFill>
              </a:rPr>
              <a:t>Office of Produce Evaluation and Quality (OPEQ)</a:t>
            </a:r>
          </a:p>
          <a:p>
            <a:pPr>
              <a:spcBef>
                <a:spcPts val="0"/>
              </a:spcBef>
            </a:pPr>
            <a:r>
              <a:rPr lang="en-US" altLang="en-US" sz="2600" dirty="0">
                <a:solidFill>
                  <a:srgbClr val="000000"/>
                </a:solidFill>
              </a:rPr>
              <a:t>Center for Devices and Radiological Health (CDRH)</a:t>
            </a:r>
          </a:p>
        </p:txBody>
      </p:sp>
      <p:sp>
        <p:nvSpPr>
          <p:cNvPr id="4" name="TextBox 3">
            <a:extLst>
              <a:ext uri="{FF2B5EF4-FFF2-40B4-BE49-F238E27FC236}">
                <a16:creationId xmlns:a16="http://schemas.microsoft.com/office/drawing/2014/main" id="{56E7CC6D-2A7F-4F2A-A232-55D567F5DA05}"/>
              </a:ext>
            </a:extLst>
          </p:cNvPr>
          <p:cNvSpPr txBox="1"/>
          <p:nvPr/>
        </p:nvSpPr>
        <p:spPr>
          <a:xfrm>
            <a:off x="5269922" y="642158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rPr>
              <a:t>July 29, 2021</a:t>
            </a:r>
          </a:p>
        </p:txBody>
      </p:sp>
    </p:spTree>
    <p:custDataLst>
      <p:tags r:id="rId1"/>
    </p:custDataLst>
    <p:extLst>
      <p:ext uri="{BB962C8B-B14F-4D97-AF65-F5344CB8AC3E}">
        <p14:creationId xmlns:p14="http://schemas.microsoft.com/office/powerpoint/2010/main" val="161767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ECC6F3-A0C3-4006-A28A-502889B5B56A}"/>
              </a:ext>
            </a:extLst>
          </p:cNvPr>
          <p:cNvSpPr>
            <a:spLocks noGrp="1"/>
          </p:cNvSpPr>
          <p:nvPr>
            <p:ph idx="1"/>
          </p:nvPr>
        </p:nvSpPr>
        <p:spPr>
          <a:xfrm>
            <a:off x="431802" y="1339657"/>
            <a:ext cx="11345471" cy="5243705"/>
          </a:xfrm>
        </p:spPr>
        <p:txBody>
          <a:bodyPr vert="horz" lIns="91440" tIns="45720" rIns="91440" bIns="45720" rtlCol="0" anchor="t">
            <a:normAutofit fontScale="70000" lnSpcReduction="20000"/>
          </a:bodyPr>
          <a:lstStyle/>
          <a:p>
            <a:pPr>
              <a:spcAft>
                <a:spcPts val="600"/>
              </a:spcAft>
            </a:pPr>
            <a:r>
              <a:rPr lang="en-US" sz="2900" dirty="0">
                <a:latin typeface="Arial"/>
                <a:cs typeface="Arial"/>
              </a:rPr>
              <a:t>Implanted BCI devices should be tested to demonstrate that they perform as anticipated in their intended use environment. </a:t>
            </a:r>
            <a:endParaRPr lang="en-US" sz="2900" dirty="0"/>
          </a:p>
          <a:p>
            <a:r>
              <a:rPr lang="en-US" sz="2900" dirty="0">
                <a:latin typeface="Arial"/>
                <a:cs typeface="Arial"/>
              </a:rPr>
              <a:t>We recommend this testing be performed as described in the currently FDA-recognized versions of the following standards for medical electrical equipment safety and electromagnetic compatibility: </a:t>
            </a:r>
            <a:endParaRPr lang="en-US" sz="2900" dirty="0"/>
          </a:p>
          <a:p>
            <a:pPr marL="457200" indent="-457200">
              <a:buFont typeface="+mj-lt"/>
              <a:buAutoNum type="arabicPeriod"/>
            </a:pPr>
            <a:endParaRPr lang="en-US" dirty="0"/>
          </a:p>
          <a:p>
            <a:pPr lvl="1"/>
            <a:r>
              <a:rPr lang="en-US" sz="2300" dirty="0">
                <a:latin typeface="Arial"/>
                <a:cs typeface="Arial"/>
              </a:rPr>
              <a:t>ANSI/AAMI ES 60601-1: </a:t>
            </a:r>
            <a:r>
              <a:rPr lang="en-US" sz="2300" i="1" dirty="0">
                <a:latin typeface="Arial"/>
                <a:cs typeface="Arial"/>
              </a:rPr>
              <a:t>Medical electrical equipment -Part 1: General requirements for basic safety and essential performance. </a:t>
            </a:r>
            <a:endParaRPr lang="en-US" sz="2300" dirty="0"/>
          </a:p>
          <a:p>
            <a:endParaRPr lang="en-US" sz="2300" dirty="0"/>
          </a:p>
          <a:p>
            <a:pPr lvl="1"/>
            <a:r>
              <a:rPr lang="en-US" sz="2300" dirty="0">
                <a:latin typeface="Arial"/>
                <a:cs typeface="Arial"/>
              </a:rPr>
              <a:t>ANSI/AAMI/IEC 60601-1-2: </a:t>
            </a:r>
            <a:r>
              <a:rPr lang="en-US" sz="2300" i="1" dirty="0">
                <a:latin typeface="Arial"/>
                <a:cs typeface="Arial"/>
              </a:rPr>
              <a:t>Medical electrical equipment -Part 1-2: General requirements for basic safety and essential performance -Collateral standard: Electromagnetic disturbances -Requirements and tests. </a:t>
            </a:r>
            <a:endParaRPr lang="en-US" sz="2300" i="1" dirty="0"/>
          </a:p>
          <a:p>
            <a:pPr lvl="1"/>
            <a:endParaRPr lang="en-US" sz="2300" dirty="0"/>
          </a:p>
          <a:p>
            <a:pPr lvl="1"/>
            <a:r>
              <a:rPr lang="en-US" sz="2300" dirty="0">
                <a:latin typeface="Arial"/>
                <a:cs typeface="Arial"/>
              </a:rPr>
              <a:t>ISO 14708-1: </a:t>
            </a:r>
            <a:r>
              <a:rPr lang="en-US" sz="2300" i="1" dirty="0">
                <a:latin typeface="Arial"/>
                <a:cs typeface="Arial"/>
              </a:rPr>
              <a:t>Implants for surgery – Active implantable medical devices -Part 1: General requirements for safety, marking and for information to be provided by the manufacturer </a:t>
            </a:r>
            <a:endParaRPr lang="en-US" sz="2300" i="1" dirty="0"/>
          </a:p>
          <a:p>
            <a:pPr lvl="1"/>
            <a:endParaRPr lang="en-US" sz="2300" dirty="0"/>
          </a:p>
          <a:p>
            <a:pPr lvl="2">
              <a:buFont typeface="Courier New" panose="02070309020205020404" pitchFamily="49" charset="0"/>
              <a:buChar char="o"/>
            </a:pPr>
            <a:r>
              <a:rPr lang="en-US" sz="2300" dirty="0">
                <a:latin typeface="Arial"/>
                <a:cs typeface="Arial"/>
              </a:rPr>
              <a:t>ISO 14708-3: </a:t>
            </a:r>
            <a:r>
              <a:rPr lang="en-US" sz="2300" i="1" dirty="0">
                <a:latin typeface="Arial"/>
                <a:cs typeface="Arial"/>
              </a:rPr>
              <a:t>Implants for surgery – Active implantable medical devices -Part 3: Implantable neurostimulators</a:t>
            </a:r>
            <a:r>
              <a:rPr lang="en-US" sz="2300" dirty="0">
                <a:latin typeface="Arial"/>
                <a:cs typeface="Arial"/>
              </a:rPr>
              <a:t>.</a:t>
            </a:r>
          </a:p>
          <a:p>
            <a:pPr marL="914400" lvl="2" indent="0">
              <a:buNone/>
            </a:pPr>
            <a:endParaRPr lang="en-US" dirty="0"/>
          </a:p>
          <a:p>
            <a:pPr marL="114300" indent="0">
              <a:buNone/>
            </a:pPr>
            <a:r>
              <a:rPr lang="en-US" i="1" dirty="0">
                <a:latin typeface="Arial"/>
                <a:cs typeface="Arial"/>
              </a:rPr>
              <a:t>For additional information on providing electromagnetic compatibility information in a premarket submission, see </a:t>
            </a:r>
            <a:r>
              <a:rPr lang="en-US" i="1" dirty="0">
                <a:solidFill>
                  <a:srgbClr val="0000FF"/>
                </a:solidFill>
                <a:latin typeface="Arial"/>
                <a:cs typeface="Arial"/>
              </a:rPr>
              <a:t>the </a:t>
            </a:r>
            <a:r>
              <a:rPr lang="en-US" i="1" dirty="0">
                <a:latin typeface="Arial"/>
                <a:cs typeface="Arial"/>
              </a:rPr>
              <a:t>FDA guidance, “</a:t>
            </a:r>
            <a:r>
              <a:rPr lang="en-US" i="1" u="sng" dirty="0">
                <a:latin typeface="Arial"/>
                <a:cs typeface="Arial"/>
                <a:hlinkClick r:id="rId3"/>
              </a:rPr>
              <a:t>Information to Support a Claim of Electromagnetic Compatibility (EMC) of Electrically-Powered Medical Devices</a:t>
            </a:r>
            <a:r>
              <a:rPr lang="en-US" i="1" dirty="0">
                <a:latin typeface="Arial"/>
                <a:cs typeface="Arial"/>
              </a:rPr>
              <a:t>.”</a:t>
            </a:r>
          </a:p>
        </p:txBody>
      </p:sp>
      <p:sp>
        <p:nvSpPr>
          <p:cNvPr id="3" name="Title 2">
            <a:extLst>
              <a:ext uri="{FF2B5EF4-FFF2-40B4-BE49-F238E27FC236}">
                <a16:creationId xmlns:a16="http://schemas.microsoft.com/office/drawing/2014/main" id="{6B1C242B-9B54-4B5C-BEE0-807E006482B2}"/>
              </a:ext>
            </a:extLst>
          </p:cNvPr>
          <p:cNvSpPr>
            <a:spLocks noGrp="1"/>
          </p:cNvSpPr>
          <p:nvPr>
            <p:ph type="title"/>
          </p:nvPr>
        </p:nvSpPr>
        <p:spPr>
          <a:xfrm>
            <a:off x="0" y="274638"/>
            <a:ext cx="10972800" cy="1143000"/>
          </a:xfrm>
        </p:spPr>
        <p:txBody>
          <a:bodyPr>
            <a:normAutofit fontScale="90000"/>
          </a:bodyPr>
          <a:lstStyle/>
          <a:p>
            <a:r>
              <a:rPr lang="en-US" dirty="0"/>
              <a:t>Electrical Safety and Electromagnetic Compatibility (EMC)</a:t>
            </a:r>
          </a:p>
        </p:txBody>
      </p:sp>
    </p:spTree>
    <p:extLst>
      <p:ext uri="{BB962C8B-B14F-4D97-AF65-F5344CB8AC3E}">
        <p14:creationId xmlns:p14="http://schemas.microsoft.com/office/powerpoint/2010/main" val="102070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6D5D8A-889D-4CB2-9938-4958CF03922E}"/>
              </a:ext>
            </a:extLst>
          </p:cNvPr>
          <p:cNvSpPr>
            <a:spLocks noGrp="1"/>
          </p:cNvSpPr>
          <p:nvPr>
            <p:ph idx="1"/>
          </p:nvPr>
        </p:nvSpPr>
        <p:spPr/>
        <p:txBody>
          <a:bodyPr vert="horz" lIns="91440" tIns="45720" rIns="91440" bIns="45720" rtlCol="0" anchor="t">
            <a:normAutofit fontScale="85000" lnSpcReduction="10000"/>
          </a:bodyPr>
          <a:lstStyle/>
          <a:p>
            <a:r>
              <a:rPr lang="en-US">
                <a:latin typeface="Arial"/>
                <a:cs typeface="Arial"/>
              </a:rPr>
              <a:t>We recommend assessing the risk of radiofrequency (RF) wireless technologies as described in the FDA-recognized version of AAMI TIR69: </a:t>
            </a:r>
            <a:r>
              <a:rPr lang="en-US" i="1">
                <a:latin typeface="Arial"/>
                <a:cs typeface="Arial"/>
              </a:rPr>
              <a:t>Technical Information Report Risk management of radio-frequency wireless coexistence for medical devices and systems. </a:t>
            </a:r>
            <a:endParaRPr lang="en-US" i="1" dirty="0"/>
          </a:p>
          <a:p>
            <a:endParaRPr lang="en-US" i="1" dirty="0"/>
          </a:p>
          <a:p>
            <a:r>
              <a:rPr lang="en-US">
                <a:latin typeface="Arial"/>
                <a:cs typeface="Arial"/>
              </a:rPr>
              <a:t>The selection of RF wireless operating frequency and modulation should take into account other RF wireless technologies and users that might be expected range of the device. </a:t>
            </a:r>
            <a:endParaRPr lang="en-US" dirty="0"/>
          </a:p>
          <a:p>
            <a:endParaRPr lang="en-US" dirty="0"/>
          </a:p>
          <a:p>
            <a:r>
              <a:rPr lang="en-US" dirty="0"/>
              <a:t>If wireless function is critical to the clinical function of the device, address your device’s environmental specifications and needs as outlined in the current FDA-recognized version of ANSI/IEEE C63.27: </a:t>
            </a:r>
            <a:r>
              <a:rPr lang="en-US" i="1" dirty="0"/>
              <a:t>American National Standard for Evaluation of Wireless Coexistence. </a:t>
            </a:r>
          </a:p>
          <a:p>
            <a:endParaRPr lang="en-US" i="1" dirty="0"/>
          </a:p>
          <a:p>
            <a:pPr marL="0" indent="0">
              <a:buNone/>
            </a:pPr>
            <a:endParaRPr lang="en-US" dirty="0"/>
          </a:p>
          <a:p>
            <a:pPr marL="0" indent="0">
              <a:buNone/>
            </a:pPr>
            <a:r>
              <a:rPr lang="en-US" i="1">
                <a:latin typeface="Arial"/>
                <a:cs typeface="Arial"/>
              </a:rPr>
              <a:t>For additional recommendations for home use devices with wireless technology, refer to the FDA guidance, “</a:t>
            </a:r>
            <a:r>
              <a:rPr lang="en-US" i="1" u="sng">
                <a:latin typeface="Arial"/>
                <a:cs typeface="Arial"/>
                <a:hlinkClick r:id="rId3"/>
              </a:rPr>
              <a:t>Design Considerations for Devices Intended for Home Use</a:t>
            </a:r>
            <a:r>
              <a:rPr lang="en-US" i="1" u="sng">
                <a:latin typeface="Arial"/>
                <a:cs typeface="Arial"/>
              </a:rPr>
              <a:t>.</a:t>
            </a:r>
            <a:r>
              <a:rPr lang="en-US" i="1">
                <a:latin typeface="Arial"/>
                <a:cs typeface="Arial"/>
              </a:rPr>
              <a:t>”</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4C96AED6-407B-43C3-9A6E-760BF03AF8F4}"/>
              </a:ext>
            </a:extLst>
          </p:cNvPr>
          <p:cNvSpPr>
            <a:spLocks noGrp="1"/>
          </p:cNvSpPr>
          <p:nvPr>
            <p:ph type="title"/>
          </p:nvPr>
        </p:nvSpPr>
        <p:spPr/>
        <p:txBody>
          <a:bodyPr/>
          <a:lstStyle/>
          <a:p>
            <a:r>
              <a:rPr lang="en-US" dirty="0"/>
              <a:t>Wireless Technology</a:t>
            </a:r>
          </a:p>
        </p:txBody>
      </p:sp>
    </p:spTree>
    <p:extLst>
      <p:ext uri="{BB962C8B-B14F-4D97-AF65-F5344CB8AC3E}">
        <p14:creationId xmlns:p14="http://schemas.microsoft.com/office/powerpoint/2010/main" val="295475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803C0A-05F0-492A-BF0D-744627F790A8}"/>
              </a:ext>
            </a:extLst>
          </p:cNvPr>
          <p:cNvSpPr>
            <a:spLocks noGrp="1"/>
          </p:cNvSpPr>
          <p:nvPr>
            <p:ph idx="1"/>
          </p:nvPr>
        </p:nvSpPr>
        <p:spPr>
          <a:xfrm>
            <a:off x="431802" y="1705628"/>
            <a:ext cx="11345471" cy="4724201"/>
          </a:xfrm>
        </p:spPr>
        <p:txBody>
          <a:bodyPr vert="horz" lIns="91440" tIns="45720" rIns="91440" bIns="45720" rtlCol="0" anchor="t">
            <a:normAutofit/>
          </a:bodyPr>
          <a:lstStyle/>
          <a:p>
            <a:pPr marL="0" indent="0">
              <a:buNone/>
            </a:pPr>
            <a:r>
              <a:rPr lang="en-US" dirty="0">
                <a:latin typeface="Arial"/>
                <a:cs typeface="Arial"/>
              </a:rPr>
              <a:t>MR imaging of patients with implanted BCI device poses p</a:t>
            </a:r>
            <a:r>
              <a:rPr lang="en-US" dirty="0">
                <a:solidFill>
                  <a:srgbClr val="000000"/>
                </a:solidFill>
                <a:latin typeface="Arial"/>
                <a:cs typeface="Arial"/>
              </a:rPr>
              <a:t>otential</a:t>
            </a:r>
            <a:r>
              <a:rPr lang="en-US" dirty="0">
                <a:latin typeface="Arial"/>
                <a:cs typeface="Arial"/>
              </a:rPr>
              <a:t> hazards:</a:t>
            </a:r>
          </a:p>
          <a:p>
            <a:pPr marL="0" indent="0">
              <a:buNone/>
            </a:pPr>
            <a:endParaRPr lang="en-US" sz="800" dirty="0"/>
          </a:p>
          <a:p>
            <a:pPr>
              <a:spcAft>
                <a:spcPts val="600"/>
              </a:spcAft>
              <a:buFont typeface="Arial" panose="020B0604020202020204" pitchFamily="34" charset="0"/>
              <a:buChar char="•"/>
            </a:pPr>
            <a:r>
              <a:rPr lang="en-US" sz="2000" dirty="0">
                <a:latin typeface="Arial"/>
                <a:cs typeface="Arial"/>
              </a:rPr>
              <a:t>Heating and vibration of the tissue adjacent to the implanted device produced by gradient and RF fields</a:t>
            </a:r>
          </a:p>
          <a:p>
            <a:pPr>
              <a:spcAft>
                <a:spcPts val="600"/>
              </a:spcAft>
              <a:buFont typeface="Arial" panose="020B0604020202020204" pitchFamily="34" charset="0"/>
              <a:buChar char="•"/>
            </a:pPr>
            <a:r>
              <a:rPr lang="en-US" sz="2000" dirty="0">
                <a:latin typeface="Arial"/>
                <a:cs typeface="Arial"/>
              </a:rPr>
              <a:t>Tissue damage from torque and displacement of device due to magnetic fields</a:t>
            </a:r>
          </a:p>
          <a:p>
            <a:pPr>
              <a:spcAft>
                <a:spcPts val="600"/>
              </a:spcAft>
              <a:buFont typeface="Arial" panose="020B0604020202020204" pitchFamily="34" charset="0"/>
              <a:buChar char="•"/>
            </a:pPr>
            <a:r>
              <a:rPr lang="en-US" sz="2000" dirty="0">
                <a:latin typeface="Arial"/>
                <a:cs typeface="Arial"/>
              </a:rPr>
              <a:t>Unintended stimulation and tissue damage due to extrinsic electric potential</a:t>
            </a:r>
          </a:p>
          <a:p>
            <a:pPr>
              <a:spcAft>
                <a:spcPts val="600"/>
              </a:spcAft>
              <a:buFont typeface="Arial" panose="020B0604020202020204" pitchFamily="34" charset="0"/>
              <a:buChar char="•"/>
            </a:pPr>
            <a:r>
              <a:rPr lang="en-US" sz="2000" dirty="0">
                <a:latin typeface="Arial"/>
                <a:cs typeface="Arial"/>
              </a:rPr>
              <a:t>Tissue damage due to RF field-induced lead voltage</a:t>
            </a:r>
          </a:p>
          <a:p>
            <a:pPr>
              <a:spcAft>
                <a:spcPts val="600"/>
              </a:spcAft>
              <a:buFont typeface="Arial" panose="020B0604020202020204" pitchFamily="34" charset="0"/>
              <a:buChar char="•"/>
            </a:pPr>
            <a:r>
              <a:rPr lang="en-US" sz="2000" dirty="0">
                <a:latin typeface="Arial"/>
                <a:cs typeface="Arial"/>
              </a:rPr>
              <a:t>Device malfunction induced by MR-environment</a:t>
            </a:r>
          </a:p>
          <a:p>
            <a:pPr marL="457200" indent="-457200">
              <a:buFont typeface="+mj-lt"/>
              <a:buAutoNum type="arabicPeriod"/>
            </a:pPr>
            <a:endParaRPr lang="en-US" sz="2200" dirty="0"/>
          </a:p>
          <a:p>
            <a:pPr marL="0" indent="0">
              <a:buNone/>
            </a:pPr>
            <a:r>
              <a:rPr lang="en-US" sz="1700" i="1" dirty="0">
                <a:latin typeface="Arial"/>
                <a:cs typeface="Arial"/>
              </a:rPr>
              <a:t>We recommend you address the issues affecting safety and compatibility of your implanted BCI device in the MR environment as described in the FDA guidance, “</a:t>
            </a:r>
            <a:r>
              <a:rPr lang="en-US" sz="1700" i="1" u="sng" dirty="0">
                <a:latin typeface="Arial"/>
                <a:cs typeface="Arial"/>
                <a:hlinkClick r:id="rId3"/>
              </a:rPr>
              <a:t>Testing and Labeling Medical Devices for Safety in the Magnetic Resonance (MR) Environment</a:t>
            </a:r>
            <a:r>
              <a:rPr lang="en-US" sz="1700" i="1" dirty="0">
                <a:latin typeface="Arial"/>
                <a:cs typeface="Arial"/>
              </a:rPr>
              <a:t>.”</a:t>
            </a:r>
          </a:p>
        </p:txBody>
      </p:sp>
      <p:sp>
        <p:nvSpPr>
          <p:cNvPr id="3" name="Title 2">
            <a:extLst>
              <a:ext uri="{FF2B5EF4-FFF2-40B4-BE49-F238E27FC236}">
                <a16:creationId xmlns:a16="http://schemas.microsoft.com/office/drawing/2014/main" id="{671732E7-57E1-40D1-AFFE-E813A7D35CFE}"/>
              </a:ext>
            </a:extLst>
          </p:cNvPr>
          <p:cNvSpPr>
            <a:spLocks noGrp="1"/>
          </p:cNvSpPr>
          <p:nvPr>
            <p:ph type="title"/>
          </p:nvPr>
        </p:nvSpPr>
        <p:spPr/>
        <p:txBody>
          <a:bodyPr/>
          <a:lstStyle/>
          <a:p>
            <a:r>
              <a:rPr lang="en-US" dirty="0"/>
              <a:t>Magnetic Resonance (MR) Compatibility</a:t>
            </a:r>
          </a:p>
        </p:txBody>
      </p:sp>
    </p:spTree>
    <p:extLst>
      <p:ext uri="{BB962C8B-B14F-4D97-AF65-F5344CB8AC3E}">
        <p14:creationId xmlns:p14="http://schemas.microsoft.com/office/powerpoint/2010/main" val="190044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91358-94B8-49D0-81FA-7B06D8732F46}"/>
              </a:ext>
            </a:extLst>
          </p:cNvPr>
          <p:cNvSpPr>
            <a:spLocks noGrp="1"/>
          </p:cNvSpPr>
          <p:nvPr>
            <p:ph idx="1"/>
          </p:nvPr>
        </p:nvSpPr>
        <p:spPr/>
        <p:txBody>
          <a:bodyPr>
            <a:normAutofit lnSpcReduction="10000"/>
          </a:bodyPr>
          <a:lstStyle/>
          <a:p>
            <a:pPr marL="0" indent="0">
              <a:buNone/>
            </a:pPr>
            <a:r>
              <a:rPr lang="en-US" dirty="0"/>
              <a:t>Considerations:</a:t>
            </a:r>
          </a:p>
          <a:p>
            <a:pPr marL="0" indent="0">
              <a:buNone/>
            </a:pPr>
            <a:endParaRPr lang="en-US" sz="800" dirty="0"/>
          </a:p>
          <a:p>
            <a:r>
              <a:rPr lang="en-US" sz="2000" dirty="0"/>
              <a:t>Duration of implantation</a:t>
            </a:r>
          </a:p>
          <a:p>
            <a:r>
              <a:rPr lang="en-US" sz="2000" dirty="0"/>
              <a:t>Specifications should represent clinically relevant, worst-case </a:t>
            </a:r>
            <a:r>
              <a:rPr lang="en-US" sz="2000" i="1" dirty="0"/>
              <a:t>in vivo </a:t>
            </a:r>
            <a:r>
              <a:rPr lang="en-US" sz="2000" dirty="0"/>
              <a:t>conditions </a:t>
            </a:r>
          </a:p>
          <a:p>
            <a:r>
              <a:rPr lang="en-US" sz="2000" dirty="0"/>
              <a:t>Effect of body fluids</a:t>
            </a:r>
          </a:p>
          <a:p>
            <a:r>
              <a:rPr lang="en-US" sz="2000" dirty="0"/>
              <a:t>Specify clinically-justified acceptance criteria for testing</a:t>
            </a:r>
            <a:br>
              <a:rPr lang="en-US" dirty="0"/>
            </a:br>
            <a:endParaRPr lang="en-US" dirty="0"/>
          </a:p>
          <a:p>
            <a:endParaRPr lang="en-US" dirty="0"/>
          </a:p>
          <a:p>
            <a:endParaRPr lang="en-US" dirty="0"/>
          </a:p>
          <a:p>
            <a:endParaRPr lang="en-US" dirty="0"/>
          </a:p>
          <a:p>
            <a:pPr marL="0" indent="0">
              <a:buNone/>
            </a:pPr>
            <a:r>
              <a:rPr lang="en-US" sz="1700" i="1" dirty="0"/>
              <a:t>We recommend that you include relevant information on the non-clinical bench testing provided in the form of test report summaries, test protocols and complete test reports, as described in the guidance document “</a:t>
            </a:r>
            <a:r>
              <a:rPr lang="en-US" sz="1700" i="1" u="sng" dirty="0">
                <a:hlinkClick r:id="rId3"/>
              </a:rPr>
              <a:t>Recommended Content and Format of Non-clinical Bench Performance Testing Information in Premarket Submissions.</a:t>
            </a:r>
            <a:r>
              <a:rPr lang="en-US" sz="1700" i="1" dirty="0">
                <a:hlinkClick r:id="rId3"/>
              </a:rPr>
              <a:t>”</a:t>
            </a:r>
            <a:endParaRPr lang="en-US" sz="1700" i="1" dirty="0"/>
          </a:p>
        </p:txBody>
      </p:sp>
      <p:sp>
        <p:nvSpPr>
          <p:cNvPr id="3" name="Title 2">
            <a:extLst>
              <a:ext uri="{FF2B5EF4-FFF2-40B4-BE49-F238E27FC236}">
                <a16:creationId xmlns:a16="http://schemas.microsoft.com/office/drawing/2014/main" id="{4DB3B4F5-7094-4B08-B619-4B3675A2BA7F}"/>
              </a:ext>
            </a:extLst>
          </p:cNvPr>
          <p:cNvSpPr>
            <a:spLocks noGrp="1"/>
          </p:cNvSpPr>
          <p:nvPr>
            <p:ph type="title"/>
          </p:nvPr>
        </p:nvSpPr>
        <p:spPr/>
        <p:txBody>
          <a:bodyPr/>
          <a:lstStyle/>
          <a:p>
            <a:r>
              <a:rPr lang="en-US" dirty="0"/>
              <a:t>Non-Clinical Bench Testing</a:t>
            </a:r>
          </a:p>
        </p:txBody>
      </p:sp>
    </p:spTree>
    <p:extLst>
      <p:ext uri="{BB962C8B-B14F-4D97-AF65-F5344CB8AC3E}">
        <p14:creationId xmlns:p14="http://schemas.microsoft.com/office/powerpoint/2010/main" val="121083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431802" y="1202267"/>
            <a:ext cx="11345471" cy="5655733"/>
          </a:xfrm>
        </p:spPr>
        <p:txBody>
          <a:bodyPr>
            <a:normAutofit/>
          </a:bodyPr>
          <a:lstStyle/>
          <a:p>
            <a:pPr marL="0" indent="0">
              <a:buNone/>
            </a:pPr>
            <a:r>
              <a:rPr lang="en-US" sz="3200" dirty="0"/>
              <a:t>Electrodes</a:t>
            </a:r>
          </a:p>
          <a:p>
            <a:endParaRPr lang="en-US" sz="1000" dirty="0"/>
          </a:p>
          <a:p>
            <a:pPr>
              <a:spcAft>
                <a:spcPts val="600"/>
              </a:spcAft>
            </a:pPr>
            <a:r>
              <a:rPr lang="en-US" sz="2800" dirty="0"/>
              <a:t>Dimensional verification and visual inspection </a:t>
            </a:r>
          </a:p>
          <a:p>
            <a:pPr>
              <a:spcAft>
                <a:spcPts val="600"/>
              </a:spcAft>
            </a:pPr>
            <a:r>
              <a:rPr lang="en-US" sz="2800" dirty="0"/>
              <a:t>Impedance </a:t>
            </a:r>
          </a:p>
          <a:p>
            <a:pPr>
              <a:spcAft>
                <a:spcPts val="600"/>
              </a:spcAft>
            </a:pPr>
            <a:r>
              <a:rPr lang="en-US" sz="2800" dirty="0"/>
              <a:t>Accelerated Lifetime Testing </a:t>
            </a:r>
          </a:p>
          <a:p>
            <a:endParaRPr lang="en-US" dirty="0"/>
          </a:p>
          <a:p>
            <a:endParaRPr lang="en-US" sz="1800" dirty="0"/>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p:txBody>
          <a:bodyPr/>
          <a:lstStyle/>
          <a:p>
            <a:r>
              <a:rPr lang="en-US" dirty="0"/>
              <a:t>Non-Clinical Bench Testing</a:t>
            </a:r>
          </a:p>
        </p:txBody>
      </p:sp>
    </p:spTree>
    <p:extLst>
      <p:ext uri="{BB962C8B-B14F-4D97-AF65-F5344CB8AC3E}">
        <p14:creationId xmlns:p14="http://schemas.microsoft.com/office/powerpoint/2010/main" val="1235609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398376" y="1197968"/>
            <a:ext cx="11345471" cy="6031523"/>
          </a:xfrm>
        </p:spPr>
        <p:txBody>
          <a:bodyPr vert="horz" lIns="91440" tIns="45720" rIns="91440" bIns="45720" rtlCol="0" anchor="t">
            <a:normAutofit/>
          </a:bodyPr>
          <a:lstStyle/>
          <a:p>
            <a:pPr marL="0" indent="0">
              <a:buNone/>
            </a:pPr>
            <a:r>
              <a:rPr lang="en-US" dirty="0"/>
              <a:t>Leads and Connectors</a:t>
            </a:r>
          </a:p>
          <a:p>
            <a:pPr marL="0" indent="0">
              <a:buNone/>
            </a:pPr>
            <a:endParaRPr lang="en-US" sz="400" dirty="0"/>
          </a:p>
          <a:p>
            <a:pPr>
              <a:spcAft>
                <a:spcPts val="600"/>
              </a:spcAft>
            </a:pPr>
            <a:r>
              <a:rPr lang="en-US" sz="2000" dirty="0"/>
              <a:t>Dimensional verification and visual inspection </a:t>
            </a:r>
          </a:p>
          <a:p>
            <a:pPr>
              <a:spcAft>
                <a:spcPts val="600"/>
              </a:spcAft>
            </a:pPr>
            <a:r>
              <a:rPr lang="en-US" sz="2000" dirty="0"/>
              <a:t>Leakage Current </a:t>
            </a:r>
          </a:p>
          <a:p>
            <a:pPr>
              <a:spcAft>
                <a:spcPts val="600"/>
              </a:spcAft>
            </a:pPr>
            <a:r>
              <a:rPr lang="en-US" sz="2000" dirty="0"/>
              <a:t>Lead Body and Connector Flex Fatigue Testing </a:t>
            </a:r>
          </a:p>
          <a:p>
            <a:pPr>
              <a:spcAft>
                <a:spcPts val="600"/>
              </a:spcAft>
            </a:pPr>
            <a:r>
              <a:rPr lang="en-US" sz="2000" dirty="0"/>
              <a:t>Connector Insertion and Withdrawal Forces </a:t>
            </a:r>
          </a:p>
          <a:p>
            <a:pPr>
              <a:spcAft>
                <a:spcPts val="600"/>
              </a:spcAft>
            </a:pPr>
            <a:r>
              <a:rPr lang="en-US" sz="2000" dirty="0"/>
              <a:t>Tensile Strength of Lead </a:t>
            </a:r>
          </a:p>
          <a:p>
            <a:pPr>
              <a:spcAft>
                <a:spcPts val="600"/>
              </a:spcAft>
            </a:pPr>
            <a:r>
              <a:rPr lang="en-US" sz="2000" dirty="0"/>
              <a:t>Particulate Matter Hazards </a:t>
            </a:r>
          </a:p>
          <a:p>
            <a:pPr>
              <a:spcAft>
                <a:spcPts val="600"/>
              </a:spcAft>
            </a:pPr>
            <a:r>
              <a:rPr lang="en-US" sz="2000" dirty="0"/>
              <a:t>Corrosion Resistance </a:t>
            </a:r>
          </a:p>
          <a:p>
            <a:pPr>
              <a:spcAft>
                <a:spcPts val="600"/>
              </a:spcAft>
            </a:pPr>
            <a:r>
              <a:rPr lang="en-US" sz="2000" dirty="0">
                <a:latin typeface="Arial"/>
                <a:cs typeface="Arial"/>
              </a:rPr>
              <a:t>Compliance with 21 CFR 898.12*, which outlines a performance standard for percutaneous leads or other cables having a conductive connection to a patient</a:t>
            </a:r>
          </a:p>
          <a:p>
            <a:pPr marL="0" indent="0">
              <a:buNone/>
            </a:pPr>
            <a:endParaRPr lang="en-US" sz="1600" dirty="0"/>
          </a:p>
          <a:p>
            <a:pPr marL="0" indent="0">
              <a:buNone/>
            </a:pPr>
            <a:r>
              <a:rPr lang="en-US" sz="1800" dirty="0">
                <a:effectLst/>
                <a:ea typeface="Calibri" panose="020F0502020204030204" pitchFamily="34" charset="0"/>
              </a:rPr>
              <a:t>*Alternatively, you may provide compliance with the applicable subclauses of the currently recognized version of IEC 60601-1</a:t>
            </a:r>
            <a:r>
              <a:rPr lang="en-US" sz="1800" i="1" dirty="0">
                <a:effectLst/>
                <a:ea typeface="Calibri" panose="020F0502020204030204" pitchFamily="34" charset="0"/>
              </a:rPr>
              <a:t>: Medical Electrical Equipment Part 1 – General requirements for basic safety and essential performance (2005, MOD)</a:t>
            </a:r>
            <a:endParaRPr lang="en-US" sz="1800" dirty="0">
              <a:effectLst/>
              <a:ea typeface="Calibri" panose="020F0502020204030204" pitchFamily="34" charset="0"/>
            </a:endParaRPr>
          </a:p>
          <a:p>
            <a:pPr marL="0" indent="0">
              <a:buNone/>
            </a:pPr>
            <a:endParaRPr lang="en-US" sz="1600" dirty="0"/>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a:xfrm>
            <a:off x="609600" y="274638"/>
            <a:ext cx="10972800" cy="1143000"/>
          </a:xfrm>
        </p:spPr>
        <p:txBody>
          <a:bodyPr/>
          <a:lstStyle/>
          <a:p>
            <a:r>
              <a:rPr lang="en-US" dirty="0"/>
              <a:t>Non-Clinical Bench Testing</a:t>
            </a:r>
          </a:p>
        </p:txBody>
      </p:sp>
    </p:spTree>
    <p:extLst>
      <p:ext uri="{BB962C8B-B14F-4D97-AF65-F5344CB8AC3E}">
        <p14:creationId xmlns:p14="http://schemas.microsoft.com/office/powerpoint/2010/main" val="204438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431802" y="1257300"/>
            <a:ext cx="11345471" cy="5461000"/>
          </a:xfrm>
        </p:spPr>
        <p:txBody>
          <a:bodyPr>
            <a:normAutofit/>
          </a:bodyPr>
          <a:lstStyle/>
          <a:p>
            <a:pPr marL="0" indent="0">
              <a:buNone/>
            </a:pPr>
            <a:r>
              <a:rPr lang="en-US" sz="3200" dirty="0"/>
              <a:t>Implanted Casing and Electronics</a:t>
            </a:r>
          </a:p>
          <a:p>
            <a:pPr marL="228600" indent="-228600">
              <a:buFont typeface="+mj-lt"/>
              <a:buAutoNum type="arabicPeriod"/>
            </a:pPr>
            <a:endParaRPr lang="en-US" sz="900" dirty="0"/>
          </a:p>
          <a:p>
            <a:pPr>
              <a:spcAft>
                <a:spcPts val="600"/>
              </a:spcAft>
            </a:pPr>
            <a:r>
              <a:rPr lang="en-US" sz="2800" dirty="0"/>
              <a:t>Hermeticity Testing </a:t>
            </a:r>
          </a:p>
          <a:p>
            <a:pPr>
              <a:spcAft>
                <a:spcPts val="600"/>
              </a:spcAft>
            </a:pPr>
            <a:r>
              <a:rPr lang="en-US" sz="2800" dirty="0"/>
              <a:t>Environmental Testing </a:t>
            </a:r>
          </a:p>
          <a:p>
            <a:pPr>
              <a:spcAft>
                <a:spcPts val="600"/>
              </a:spcAft>
            </a:pPr>
            <a:r>
              <a:rPr lang="en-US" sz="2800" dirty="0"/>
              <a:t>Header Adhesion Testing </a:t>
            </a:r>
          </a:p>
          <a:p>
            <a:pPr>
              <a:spcAft>
                <a:spcPts val="600"/>
              </a:spcAft>
            </a:pPr>
            <a:r>
              <a:rPr lang="en-US" sz="2800" dirty="0"/>
              <a:t>Battery Testing </a:t>
            </a:r>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p:txBody>
          <a:bodyPr/>
          <a:lstStyle/>
          <a:p>
            <a:r>
              <a:rPr lang="en-US" dirty="0"/>
              <a:t>Non-Clinical Bench Testing</a:t>
            </a:r>
          </a:p>
        </p:txBody>
      </p:sp>
    </p:spTree>
    <p:extLst>
      <p:ext uri="{BB962C8B-B14F-4D97-AF65-F5344CB8AC3E}">
        <p14:creationId xmlns:p14="http://schemas.microsoft.com/office/powerpoint/2010/main" val="14305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431802" y="1270000"/>
            <a:ext cx="11345471" cy="5461000"/>
          </a:xfrm>
        </p:spPr>
        <p:txBody>
          <a:bodyPr>
            <a:normAutofit/>
          </a:bodyPr>
          <a:lstStyle/>
          <a:p>
            <a:pPr marL="0" indent="0">
              <a:buNone/>
            </a:pPr>
            <a:r>
              <a:rPr lang="en-US" dirty="0"/>
              <a:t>Output Stimulation Measurements</a:t>
            </a:r>
          </a:p>
          <a:p>
            <a:pPr marL="0" indent="0">
              <a:buNone/>
            </a:pPr>
            <a:endParaRPr lang="en-US" sz="700" dirty="0"/>
          </a:p>
          <a:p>
            <a:pPr>
              <a:spcAft>
                <a:spcPts val="600"/>
              </a:spcAft>
            </a:pPr>
            <a:r>
              <a:rPr lang="en-US" sz="2000" dirty="0"/>
              <a:t>We recommend using methods described in ISO 14708-3: </a:t>
            </a:r>
            <a:r>
              <a:rPr lang="en-US" sz="2000" i="1" dirty="0"/>
              <a:t>Implants for surgery -Active implantable medical devices -Part 3: Implantable neurostimulators</a:t>
            </a:r>
            <a:r>
              <a:rPr lang="en-US" sz="2000" dirty="0"/>
              <a:t>. </a:t>
            </a:r>
          </a:p>
          <a:p>
            <a:pPr>
              <a:spcAft>
                <a:spcPts val="600"/>
              </a:spcAft>
            </a:pPr>
            <a:r>
              <a:rPr lang="en-US" sz="2000" dirty="0"/>
              <a:t>For each output mode, provide an oscilloscope trace describing the electrical output waveform under physiologic loads that may be encountered. </a:t>
            </a:r>
          </a:p>
          <a:p>
            <a:pPr>
              <a:spcAft>
                <a:spcPts val="600"/>
              </a:spcAft>
            </a:pPr>
            <a:r>
              <a:rPr lang="en-US" sz="2000" dirty="0"/>
              <a:t>Traces should demonstrate ability to achieve maximum stimulation settings in each trace and remain within specification. </a:t>
            </a:r>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p:txBody>
          <a:bodyPr/>
          <a:lstStyle/>
          <a:p>
            <a:r>
              <a:rPr lang="en-US" dirty="0"/>
              <a:t>Non-Clinical Bench Testing</a:t>
            </a:r>
          </a:p>
        </p:txBody>
      </p:sp>
      <p:pic>
        <p:nvPicPr>
          <p:cNvPr id="4" name="Content Placeholder 3">
            <a:extLst>
              <a:ext uri="{FF2B5EF4-FFF2-40B4-BE49-F238E27FC236}">
                <a16:creationId xmlns:a16="http://schemas.microsoft.com/office/drawing/2014/main" id="{2714DE8E-F328-4AB6-A65E-ACBF6F1668FC}"/>
              </a:ext>
            </a:extLst>
          </p:cNvPr>
          <p:cNvPicPr>
            <a:picLocks noChangeAspect="1"/>
          </p:cNvPicPr>
          <p:nvPr/>
        </p:nvPicPr>
        <p:blipFill rotWithShape="1">
          <a:blip r:embed="rId3"/>
          <a:srcRect t="1" b="53845"/>
          <a:stretch/>
        </p:blipFill>
        <p:spPr>
          <a:xfrm>
            <a:off x="6096000" y="4074319"/>
            <a:ext cx="5316492" cy="2476312"/>
          </a:xfrm>
          <a:prstGeom prst="rect">
            <a:avLst/>
          </a:prstGeom>
        </p:spPr>
      </p:pic>
      <p:sp>
        <p:nvSpPr>
          <p:cNvPr id="5" name="TextBox 4">
            <a:extLst>
              <a:ext uri="{FF2B5EF4-FFF2-40B4-BE49-F238E27FC236}">
                <a16:creationId xmlns:a16="http://schemas.microsoft.com/office/drawing/2014/main" id="{AD2AF4AF-3281-4906-8528-2F6C63DCE8E9}"/>
              </a:ext>
            </a:extLst>
          </p:cNvPr>
          <p:cNvSpPr txBox="1"/>
          <p:nvPr/>
        </p:nvSpPr>
        <p:spPr>
          <a:xfrm>
            <a:off x="8090116" y="3704987"/>
            <a:ext cx="1394847" cy="369332"/>
          </a:xfrm>
          <a:prstGeom prst="rect">
            <a:avLst/>
          </a:prstGeom>
          <a:noFill/>
        </p:spPr>
        <p:txBody>
          <a:bodyPr wrap="square" rtlCol="0">
            <a:spAutoFit/>
          </a:bodyPr>
          <a:lstStyle/>
          <a:p>
            <a:r>
              <a:rPr lang="en-US" b="1" dirty="0"/>
              <a:t>Appendix A</a:t>
            </a:r>
          </a:p>
        </p:txBody>
      </p:sp>
    </p:spTree>
    <p:extLst>
      <p:ext uri="{BB962C8B-B14F-4D97-AF65-F5344CB8AC3E}">
        <p14:creationId xmlns:p14="http://schemas.microsoft.com/office/powerpoint/2010/main" val="19168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431802" y="1417638"/>
            <a:ext cx="11345471" cy="4736275"/>
          </a:xfrm>
        </p:spPr>
        <p:txBody>
          <a:bodyPr/>
          <a:lstStyle/>
          <a:p>
            <a:pPr marL="0" indent="0">
              <a:buNone/>
            </a:pPr>
            <a:r>
              <a:rPr lang="en-US" dirty="0"/>
              <a:t>Output Stimulation Safety</a:t>
            </a:r>
          </a:p>
          <a:p>
            <a:pPr marL="0" indent="0">
              <a:buNone/>
            </a:pPr>
            <a:endParaRPr lang="en-US" sz="700" dirty="0"/>
          </a:p>
          <a:p>
            <a:r>
              <a:rPr lang="en-US" sz="2000" dirty="0"/>
              <a:t>Provide a scientific rationale to support the safety of the stimulation output parameters (for example, maximum current, charge density, current density, charge per phase, frequency, and duration). </a:t>
            </a:r>
          </a:p>
          <a:p>
            <a:pPr marL="0" indent="0">
              <a:buNone/>
            </a:pPr>
            <a:endParaRPr lang="en-US" dirty="0"/>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p:txBody>
          <a:bodyPr/>
          <a:lstStyle/>
          <a:p>
            <a:r>
              <a:rPr lang="en-US" dirty="0"/>
              <a:t>Non-Clinical Bench Testing</a:t>
            </a:r>
          </a:p>
        </p:txBody>
      </p:sp>
    </p:spTree>
    <p:extLst>
      <p:ext uri="{BB962C8B-B14F-4D97-AF65-F5344CB8AC3E}">
        <p14:creationId xmlns:p14="http://schemas.microsoft.com/office/powerpoint/2010/main" val="1894848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431802" y="1417638"/>
            <a:ext cx="11345471" cy="4736275"/>
          </a:xfrm>
        </p:spPr>
        <p:txBody>
          <a:bodyPr>
            <a:normAutofit/>
          </a:bodyPr>
          <a:lstStyle/>
          <a:p>
            <a:pPr marL="0" indent="0">
              <a:buNone/>
            </a:pPr>
            <a:r>
              <a:rPr lang="en-US" sz="2800" dirty="0"/>
              <a:t>Programmers or Control Units</a:t>
            </a:r>
          </a:p>
          <a:p>
            <a:pPr marL="0" indent="0">
              <a:buNone/>
            </a:pPr>
            <a:endParaRPr lang="en-US" sz="800" dirty="0"/>
          </a:p>
          <a:p>
            <a:pPr>
              <a:spcAft>
                <a:spcPts val="600"/>
              </a:spcAft>
            </a:pPr>
            <a:r>
              <a:rPr lang="en-US" sz="2000" dirty="0"/>
              <a:t>The programmers or control units should be subjected to verification testing to assess electrical safety, functional, environmental, electromagnetic compatibility, software, and reliability performance. </a:t>
            </a:r>
          </a:p>
          <a:p>
            <a:pPr>
              <a:spcAft>
                <a:spcPts val="600"/>
              </a:spcAft>
            </a:pPr>
            <a:r>
              <a:rPr lang="en-US" sz="2000" dirty="0"/>
              <a:t>For programmers or control units that communicate with implanted electronics, testing that demonstrates that the programmer or control unit is capable of communicating with and programming the implanted electronics should be provided. </a:t>
            </a:r>
          </a:p>
          <a:p>
            <a:pPr>
              <a:spcAft>
                <a:spcPts val="600"/>
              </a:spcAft>
            </a:pPr>
            <a:r>
              <a:rPr lang="en-US" sz="2000" dirty="0"/>
              <a:t>If applicable, the transmitting and receiving antennae, transmitting distance, reed switch, and magnet should be tested to ensure that they function as intended. </a:t>
            </a:r>
          </a:p>
          <a:p>
            <a:pPr marL="0" indent="0">
              <a:buNone/>
            </a:pPr>
            <a:endParaRPr lang="en-US" sz="2000" dirty="0"/>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p:txBody>
          <a:bodyPr/>
          <a:lstStyle/>
          <a:p>
            <a:r>
              <a:rPr lang="en-US" dirty="0"/>
              <a:t>Non-Clinical Bench Testing</a:t>
            </a:r>
          </a:p>
        </p:txBody>
      </p:sp>
    </p:spTree>
    <p:extLst>
      <p:ext uri="{BB962C8B-B14F-4D97-AF65-F5344CB8AC3E}">
        <p14:creationId xmlns:p14="http://schemas.microsoft.com/office/powerpoint/2010/main" val="59137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08763" y="1609347"/>
            <a:ext cx="10795102" cy="4286043"/>
          </a:xfrm>
        </p:spPr>
        <p:txBody>
          <a:bodyPr>
            <a:normAutofit/>
          </a:bodyPr>
          <a:lstStyle/>
          <a:p>
            <a:pPr>
              <a:spcBef>
                <a:spcPts val="0"/>
              </a:spcBef>
            </a:pPr>
            <a:endParaRPr lang="en-US" altLang="en-US" dirty="0">
              <a:solidFill>
                <a:srgbClr val="000000"/>
              </a:solidFill>
              <a:latin typeface="Arial" panose="020B0604020202020204" pitchFamily="34" charset="0"/>
              <a:cs typeface="Arial" panose="020B0604020202020204" pitchFamily="34" charset="0"/>
            </a:endParaRPr>
          </a:p>
          <a:p>
            <a:r>
              <a:rPr lang="en-US" dirty="0"/>
              <a:t>Purpose of the guidance document</a:t>
            </a:r>
          </a:p>
          <a:p>
            <a:r>
              <a:rPr lang="en-US" dirty="0"/>
              <a:t>Key components of the final guidance</a:t>
            </a:r>
          </a:p>
          <a:p>
            <a:r>
              <a:rPr lang="en-US" dirty="0"/>
              <a:t>Differences between final and draft guidance</a:t>
            </a:r>
          </a:p>
          <a:p>
            <a:endParaRPr lang="en-US" dirty="0"/>
          </a:p>
          <a:p>
            <a:endParaRPr lang="en-US" dirty="0"/>
          </a:p>
        </p:txBody>
      </p:sp>
      <p:sp>
        <p:nvSpPr>
          <p:cNvPr id="7" name="Title 1"/>
          <p:cNvSpPr>
            <a:spLocks noGrp="1"/>
          </p:cNvSpPr>
          <p:nvPr>
            <p:ph type="title"/>
          </p:nvPr>
        </p:nvSpPr>
        <p:spPr>
          <a:xfrm>
            <a:off x="1847852" y="496142"/>
            <a:ext cx="8509103" cy="926020"/>
          </a:xfrm>
        </p:spPr>
        <p:txBody>
          <a:bodyPr>
            <a:normAutofit/>
          </a:bodyPr>
          <a:lstStyle/>
          <a:p>
            <a:r>
              <a:rPr lang="en-US" dirty="0">
                <a:latin typeface="Arial" panose="020B0604020202020204" pitchFamily="34" charset="0"/>
                <a:cs typeface="Arial" panose="020B0604020202020204" pitchFamily="34" charset="0"/>
              </a:rPr>
              <a:t>Agenda</a:t>
            </a:r>
          </a:p>
        </p:txBody>
      </p:sp>
    </p:spTree>
    <p:custDataLst>
      <p:tags r:id="rId1"/>
    </p:custDataLst>
    <p:extLst>
      <p:ext uri="{BB962C8B-B14F-4D97-AF65-F5344CB8AC3E}">
        <p14:creationId xmlns:p14="http://schemas.microsoft.com/office/powerpoint/2010/main" val="41199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431802" y="1417638"/>
            <a:ext cx="11345471" cy="5165724"/>
          </a:xfrm>
        </p:spPr>
        <p:txBody>
          <a:bodyPr>
            <a:normAutofit/>
          </a:bodyPr>
          <a:lstStyle/>
          <a:p>
            <a:pPr marL="0" indent="0">
              <a:buNone/>
            </a:pPr>
            <a:r>
              <a:rPr lang="en-US" sz="2600" dirty="0"/>
              <a:t>Radiofrequency (RF) Transmitter and Receiver</a:t>
            </a:r>
          </a:p>
          <a:p>
            <a:pPr marL="0" indent="0">
              <a:buNone/>
            </a:pPr>
            <a:endParaRPr lang="en-US" sz="800" dirty="0"/>
          </a:p>
          <a:p>
            <a:pPr>
              <a:spcAft>
                <a:spcPts val="600"/>
              </a:spcAft>
            </a:pPr>
            <a:r>
              <a:rPr lang="en-US" sz="2000" dirty="0"/>
              <a:t>Testing for the RF transmitter should include mechanical testing, electrical testing, and testing of the transmission distance and orientation between the external emitting antenna and the antenna inside the receiver.</a:t>
            </a:r>
          </a:p>
          <a:p>
            <a:pPr>
              <a:spcAft>
                <a:spcPts val="600"/>
              </a:spcAft>
            </a:pPr>
            <a:r>
              <a:rPr lang="en-US" sz="2000" dirty="0"/>
              <a:t>Testing for the transmitter and receiver should consider the testing recommendations for wireless technology outlined in the Wireless Technology section of the guidance. </a:t>
            </a:r>
          </a:p>
          <a:p>
            <a:pPr>
              <a:spcAft>
                <a:spcPts val="600"/>
              </a:spcAft>
            </a:pPr>
            <a:r>
              <a:rPr lang="en-US" sz="2000" dirty="0"/>
              <a:t>To adequately demonstrate protection from heating and ionizing radiation during the RF energy transfer, we recommend referring to the currently recognized version of ISO 14708-3: </a:t>
            </a:r>
            <a:r>
              <a:rPr lang="en-US" sz="2000" i="1" dirty="0"/>
              <a:t>Implants for surgery -Active implantable medical devices -Part 3: Implantable neurostimulators</a:t>
            </a:r>
            <a:r>
              <a:rPr lang="en-US" sz="2000" dirty="0"/>
              <a:t>. </a:t>
            </a:r>
          </a:p>
          <a:p>
            <a:pPr marL="0" indent="0">
              <a:buNone/>
            </a:pPr>
            <a:endParaRPr lang="en-US" dirty="0"/>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p:txBody>
          <a:bodyPr/>
          <a:lstStyle/>
          <a:p>
            <a:r>
              <a:rPr lang="en-US" dirty="0"/>
              <a:t>Non-Clinical Bench Testing</a:t>
            </a:r>
          </a:p>
        </p:txBody>
      </p:sp>
    </p:spTree>
    <p:extLst>
      <p:ext uri="{BB962C8B-B14F-4D97-AF65-F5344CB8AC3E}">
        <p14:creationId xmlns:p14="http://schemas.microsoft.com/office/powerpoint/2010/main" val="231860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9537-F2F1-4B09-8791-F78CE08A6A4A}"/>
              </a:ext>
            </a:extLst>
          </p:cNvPr>
          <p:cNvSpPr>
            <a:spLocks noGrp="1"/>
          </p:cNvSpPr>
          <p:nvPr>
            <p:ph idx="1"/>
          </p:nvPr>
        </p:nvSpPr>
        <p:spPr>
          <a:xfrm>
            <a:off x="431802" y="1417638"/>
            <a:ext cx="11345471" cy="5165724"/>
          </a:xfrm>
        </p:spPr>
        <p:txBody>
          <a:bodyPr vert="horz" lIns="91440" tIns="45720" rIns="91440" bIns="45720" rtlCol="0" anchor="t">
            <a:normAutofit/>
          </a:bodyPr>
          <a:lstStyle/>
          <a:p>
            <a:pPr marL="0" indent="0">
              <a:buNone/>
            </a:pPr>
            <a:r>
              <a:rPr lang="en-US">
                <a:latin typeface="Arial"/>
                <a:cs typeface="Arial"/>
              </a:rPr>
              <a:t>System-Level Testing</a:t>
            </a:r>
          </a:p>
          <a:p>
            <a:pPr marL="0" indent="0">
              <a:buNone/>
            </a:pPr>
            <a:endParaRPr lang="en-US" sz="700" dirty="0"/>
          </a:p>
          <a:p>
            <a:pPr>
              <a:spcAft>
                <a:spcPts val="600"/>
              </a:spcAft>
            </a:pPr>
            <a:r>
              <a:rPr lang="en-US" sz="2000">
                <a:latin typeface="Arial"/>
                <a:cs typeface="Arial"/>
              </a:rPr>
              <a:t>Electrical safety, electromagnetic compatibility, and wireless coexistence testing should be performed on the full complete system for the proposed intended use. </a:t>
            </a:r>
          </a:p>
          <a:p>
            <a:pPr>
              <a:spcAft>
                <a:spcPts val="600"/>
              </a:spcAft>
            </a:pPr>
            <a:r>
              <a:rPr lang="en-US" sz="2000">
                <a:latin typeface="Arial"/>
                <a:cs typeface="Arial"/>
              </a:rPr>
              <a:t>If system-level testing is not feasible, a rationale for the exclusion of system-level testing and description of how risks will be mitigated should be provided. </a:t>
            </a:r>
            <a:endParaRPr lang="en-US" sz="2000" dirty="0"/>
          </a:p>
          <a:p>
            <a:pPr indent="-285750">
              <a:spcAft>
                <a:spcPts val="600"/>
              </a:spcAft>
            </a:pPr>
            <a:r>
              <a:rPr lang="en-US" sz="2000">
                <a:latin typeface="Arial"/>
                <a:cs typeface="Arial"/>
              </a:rPr>
              <a:t>Identify and provide specifications needed to ensure compatibility between all modular components of the system in the protocol and any labeling provided to the operators or investigator. </a:t>
            </a:r>
            <a:endParaRPr lang="en-US" sz="2000" dirty="0"/>
          </a:p>
          <a:p>
            <a:pPr marL="0" indent="0">
              <a:buNone/>
            </a:pPr>
            <a:endParaRPr lang="en-US" dirty="0"/>
          </a:p>
        </p:txBody>
      </p:sp>
      <p:sp>
        <p:nvSpPr>
          <p:cNvPr id="3" name="Title 2">
            <a:extLst>
              <a:ext uri="{FF2B5EF4-FFF2-40B4-BE49-F238E27FC236}">
                <a16:creationId xmlns:a16="http://schemas.microsoft.com/office/drawing/2014/main" id="{7909C776-8C8F-4436-A5D0-77FBAF18F5E0}"/>
              </a:ext>
            </a:extLst>
          </p:cNvPr>
          <p:cNvSpPr>
            <a:spLocks noGrp="1"/>
          </p:cNvSpPr>
          <p:nvPr>
            <p:ph type="title"/>
          </p:nvPr>
        </p:nvSpPr>
        <p:spPr/>
        <p:txBody>
          <a:bodyPr/>
          <a:lstStyle/>
          <a:p>
            <a:r>
              <a:rPr lang="en-US" dirty="0"/>
              <a:t>Non-Clinical Bench Testing</a:t>
            </a:r>
          </a:p>
        </p:txBody>
      </p:sp>
    </p:spTree>
    <p:extLst>
      <p:ext uri="{BB962C8B-B14F-4D97-AF65-F5344CB8AC3E}">
        <p14:creationId xmlns:p14="http://schemas.microsoft.com/office/powerpoint/2010/main" val="1787129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F6F37-1B06-474F-9F8D-E709B8019DB7}"/>
              </a:ext>
            </a:extLst>
          </p:cNvPr>
          <p:cNvSpPr>
            <a:spLocks noGrp="1"/>
          </p:cNvSpPr>
          <p:nvPr>
            <p:ph idx="1"/>
          </p:nvPr>
        </p:nvSpPr>
        <p:spPr/>
        <p:txBody>
          <a:bodyPr vert="horz" lIns="91440" tIns="45720" rIns="91440" bIns="45720" rtlCol="0" anchor="t">
            <a:normAutofit/>
          </a:bodyPr>
          <a:lstStyle/>
          <a:p>
            <a:pPr marL="0" indent="0">
              <a:buNone/>
            </a:pPr>
            <a:r>
              <a:rPr lang="en-US" dirty="0"/>
              <a:t>Include a Letter of Authorization to leverage information from a MAF describing another party’s IDE, product, facility, or manufacturing procedures </a:t>
            </a:r>
          </a:p>
          <a:p>
            <a:endParaRPr lang="en-US" dirty="0"/>
          </a:p>
          <a:p>
            <a:endParaRPr lang="en-US" dirty="0"/>
          </a:p>
          <a:p>
            <a:endParaRPr lang="en-US" dirty="0"/>
          </a:p>
          <a:p>
            <a:endParaRPr lang="en-US" sz="2000" dirty="0"/>
          </a:p>
          <a:p>
            <a:endParaRPr lang="en-US" sz="2000" dirty="0"/>
          </a:p>
          <a:p>
            <a:endParaRPr lang="en-US" sz="2000" dirty="0"/>
          </a:p>
          <a:p>
            <a:endParaRPr lang="en-US" sz="2000" dirty="0"/>
          </a:p>
          <a:p>
            <a:pPr marL="0" indent="0">
              <a:buNone/>
            </a:pPr>
            <a:r>
              <a:rPr lang="en-US" sz="2000" i="1">
                <a:solidFill>
                  <a:srgbClr val="000000"/>
                </a:solidFill>
                <a:latin typeface="Arial"/>
                <a:cs typeface="Arial"/>
              </a:rPr>
              <a:t>You should refer</a:t>
            </a:r>
            <a:r>
              <a:rPr lang="en-US" sz="2000" i="1">
                <a:latin typeface="Arial"/>
                <a:cs typeface="Arial"/>
              </a:rPr>
              <a:t> to the following FDA webpage for additional information on using device MAFs: </a:t>
            </a:r>
            <a:r>
              <a:rPr lang="en-US" sz="2000" i="1" u="sng">
                <a:latin typeface="Arial"/>
                <a:cs typeface="Arial"/>
                <a:hlinkClick r:id="rId3"/>
              </a:rPr>
              <a:t>https://www.fda.gov/medical-devices/premarket-approval-pma/master-files</a:t>
            </a:r>
            <a:r>
              <a:rPr lang="en-US" sz="2000" i="1">
                <a:latin typeface="Arial"/>
                <a:cs typeface="Arial"/>
              </a:rPr>
              <a:t>. </a:t>
            </a:r>
            <a:endParaRPr lang="en-US" sz="2000" i="1" dirty="0"/>
          </a:p>
          <a:p>
            <a:endParaRPr lang="en-US" dirty="0"/>
          </a:p>
        </p:txBody>
      </p:sp>
      <p:sp>
        <p:nvSpPr>
          <p:cNvPr id="3" name="Title 2">
            <a:extLst>
              <a:ext uri="{FF2B5EF4-FFF2-40B4-BE49-F238E27FC236}">
                <a16:creationId xmlns:a16="http://schemas.microsoft.com/office/drawing/2014/main" id="{A383A601-409F-43CD-AA85-7049878A144B}"/>
              </a:ext>
            </a:extLst>
          </p:cNvPr>
          <p:cNvSpPr>
            <a:spLocks noGrp="1"/>
          </p:cNvSpPr>
          <p:nvPr>
            <p:ph type="title"/>
          </p:nvPr>
        </p:nvSpPr>
        <p:spPr/>
        <p:txBody>
          <a:bodyPr>
            <a:normAutofit fontScale="90000"/>
          </a:bodyPr>
          <a:lstStyle/>
          <a:p>
            <a:r>
              <a:rPr lang="en-US" dirty="0"/>
              <a:t>Referencing Master Files (MAF) and other FDA </a:t>
            </a:r>
            <a:br>
              <a:rPr lang="en-US" dirty="0"/>
            </a:br>
            <a:r>
              <a:rPr lang="en-US" dirty="0"/>
              <a:t>Premarket Submissions</a:t>
            </a:r>
          </a:p>
        </p:txBody>
      </p:sp>
    </p:spTree>
    <p:extLst>
      <p:ext uri="{BB962C8B-B14F-4D97-AF65-F5344CB8AC3E}">
        <p14:creationId xmlns:p14="http://schemas.microsoft.com/office/powerpoint/2010/main" val="160298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564968-3608-4B75-9379-FA47D081FD8A}"/>
              </a:ext>
            </a:extLst>
          </p:cNvPr>
          <p:cNvSpPr>
            <a:spLocks noGrp="1"/>
          </p:cNvSpPr>
          <p:nvPr>
            <p:ph idx="1"/>
          </p:nvPr>
        </p:nvSpPr>
        <p:spPr>
          <a:xfrm>
            <a:off x="203199" y="1417638"/>
            <a:ext cx="11858172" cy="5340971"/>
          </a:xfrm>
        </p:spPr>
        <p:txBody>
          <a:bodyPr vert="horz" lIns="91440" tIns="45720" rIns="91440" bIns="45720" rtlCol="0" anchor="t">
            <a:normAutofit lnSpcReduction="10000"/>
          </a:bodyPr>
          <a:lstStyle/>
          <a:p>
            <a:pPr marL="0" indent="0">
              <a:buNone/>
            </a:pPr>
            <a:r>
              <a:rPr lang="en-US" sz="2600" dirty="0">
                <a:latin typeface="Arial"/>
                <a:cs typeface="Arial"/>
              </a:rPr>
              <a:t>General Considerations for Animal Studies</a:t>
            </a:r>
            <a:r>
              <a:rPr lang="en-US" sz="2600" dirty="0">
                <a:solidFill>
                  <a:srgbClr val="00B050"/>
                </a:solidFill>
                <a:latin typeface="Arial"/>
                <a:cs typeface="Arial"/>
              </a:rPr>
              <a:t> </a:t>
            </a:r>
            <a:r>
              <a:rPr lang="en-US" sz="2600" dirty="0">
                <a:latin typeface="Arial"/>
                <a:cs typeface="Arial"/>
              </a:rPr>
              <a:t>Evaluating I</a:t>
            </a:r>
            <a:r>
              <a:rPr lang="en-US" sz="2800" dirty="0">
                <a:latin typeface="Arial"/>
                <a:cs typeface="Arial"/>
              </a:rPr>
              <a:t>mplanted BCI Devices</a:t>
            </a:r>
            <a:endParaRPr lang="en-US" sz="2600" dirty="0">
              <a:latin typeface="Arial"/>
              <a:cs typeface="Arial"/>
            </a:endParaRPr>
          </a:p>
          <a:p>
            <a:endParaRPr lang="en-US" sz="900" dirty="0"/>
          </a:p>
          <a:p>
            <a:r>
              <a:rPr lang="en-US" sz="1800" dirty="0">
                <a:latin typeface="Arial"/>
                <a:cs typeface="Arial"/>
              </a:rPr>
              <a:t> The main purpose for conducting an animal study is to provide evidence of device safety.</a:t>
            </a:r>
          </a:p>
          <a:p>
            <a:endParaRPr lang="en-US" sz="1800" dirty="0"/>
          </a:p>
          <a:p>
            <a:r>
              <a:rPr lang="en-US" sz="1800" dirty="0">
                <a:latin typeface="Arial"/>
                <a:cs typeface="Arial"/>
              </a:rPr>
              <a:t>Study variables depend on both the risks of the device and the currently available scientific information that can be leveraged to mitigate expected risks.</a:t>
            </a:r>
          </a:p>
          <a:p>
            <a:endParaRPr lang="en-US" sz="1800" dirty="0"/>
          </a:p>
          <a:p>
            <a:r>
              <a:rPr lang="en-US" sz="1800" dirty="0">
                <a:latin typeface="Arial"/>
                <a:cs typeface="Arial"/>
              </a:rPr>
              <a:t>For long-term human use, animal studies that address chronic </a:t>
            </a:r>
            <a:r>
              <a:rPr lang="en-US" sz="1800" i="1" dirty="0">
                <a:latin typeface="Arial"/>
                <a:cs typeface="Arial"/>
              </a:rPr>
              <a:t>in vivo </a:t>
            </a:r>
            <a:r>
              <a:rPr lang="en-US" sz="1800" dirty="0">
                <a:latin typeface="Arial"/>
                <a:cs typeface="Arial"/>
              </a:rPr>
              <a:t>evaluation of the final device system provide a greater degree of understanding of device safety than acute studies or chronic investigations of partial systems.</a:t>
            </a:r>
          </a:p>
          <a:p>
            <a:endParaRPr lang="en-US" sz="1800" dirty="0"/>
          </a:p>
          <a:p>
            <a:r>
              <a:rPr lang="en-US" sz="1800" dirty="0">
                <a:latin typeface="Arial"/>
                <a:cs typeface="Arial"/>
              </a:rPr>
              <a:t>We recommend you include a discussion of how the findings support preliminary safety of the device for your proposed clinical study.   </a:t>
            </a:r>
            <a:endParaRPr lang="en-US" sz="1800" dirty="0"/>
          </a:p>
          <a:p>
            <a:endParaRPr lang="en-US" sz="1800" dirty="0"/>
          </a:p>
          <a:p>
            <a:r>
              <a:rPr lang="en-US" sz="1800" dirty="0">
                <a:latin typeface="Arial"/>
                <a:cs typeface="Arial"/>
              </a:rPr>
              <a:t>Good Laboratory Practices (GLP) for animal care and study conduct as specified in 21 CFR Part 58 ensure the quality and integrity of animal data to support IDE applications. </a:t>
            </a:r>
          </a:p>
          <a:p>
            <a:pPr marL="0" indent="0">
              <a:buNone/>
            </a:pPr>
            <a:endParaRPr lang="en-US" sz="1800" i="1" dirty="0">
              <a:effectLst/>
              <a:ea typeface="Calibri" panose="020F0502020204030204" pitchFamily="34" charset="0"/>
            </a:endParaRPr>
          </a:p>
          <a:p>
            <a:pPr marL="0" indent="0">
              <a:buNone/>
            </a:pPr>
            <a:r>
              <a:rPr lang="en-US" sz="1800" i="1" dirty="0">
                <a:ea typeface="Calibri" panose="020F0502020204030204" pitchFamily="34" charset="0"/>
              </a:rPr>
              <a:t>The </a:t>
            </a:r>
            <a:r>
              <a:rPr lang="en-US" sz="1800" i="1" dirty="0">
                <a:effectLst/>
                <a:ea typeface="Calibri" panose="020F0502020204030204" pitchFamily="34" charset="0"/>
              </a:rPr>
              <a:t>FDA supports the principles of the 3Rs to reduce, refine, and replace animal use in testing when feasible.</a:t>
            </a:r>
            <a:endParaRPr lang="en-US" sz="1800" i="1" dirty="0"/>
          </a:p>
        </p:txBody>
      </p:sp>
      <p:sp>
        <p:nvSpPr>
          <p:cNvPr id="3" name="Title 2">
            <a:extLst>
              <a:ext uri="{FF2B5EF4-FFF2-40B4-BE49-F238E27FC236}">
                <a16:creationId xmlns:a16="http://schemas.microsoft.com/office/drawing/2014/main" id="{F40C5BF1-0800-45E8-A4C0-F14E6BB70FDF}"/>
              </a:ext>
            </a:extLst>
          </p:cNvPr>
          <p:cNvSpPr>
            <a:spLocks noGrp="1"/>
          </p:cNvSpPr>
          <p:nvPr>
            <p:ph type="title"/>
          </p:nvPr>
        </p:nvSpPr>
        <p:spPr/>
        <p:txBody>
          <a:bodyPr/>
          <a:lstStyle/>
          <a:p>
            <a:r>
              <a:rPr lang="en-US" dirty="0"/>
              <a:t>Non-Clinical Animal Testing</a:t>
            </a:r>
          </a:p>
        </p:txBody>
      </p:sp>
    </p:spTree>
    <p:extLst>
      <p:ext uri="{BB962C8B-B14F-4D97-AF65-F5344CB8AC3E}">
        <p14:creationId xmlns:p14="http://schemas.microsoft.com/office/powerpoint/2010/main" val="4005080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564968-3608-4B75-9379-FA47D081FD8A}"/>
              </a:ext>
            </a:extLst>
          </p:cNvPr>
          <p:cNvSpPr>
            <a:spLocks noGrp="1"/>
          </p:cNvSpPr>
          <p:nvPr>
            <p:ph idx="1"/>
          </p:nvPr>
        </p:nvSpPr>
        <p:spPr>
          <a:xfrm>
            <a:off x="431802" y="1224366"/>
            <a:ext cx="11345471" cy="5534243"/>
          </a:xfrm>
        </p:spPr>
        <p:txBody>
          <a:bodyPr vert="horz" lIns="91440" tIns="45720" rIns="91440" bIns="45720" rtlCol="0" anchor="t">
            <a:normAutofit lnSpcReduction="10000"/>
          </a:bodyPr>
          <a:lstStyle/>
          <a:p>
            <a:pPr marL="0" indent="0">
              <a:buNone/>
            </a:pPr>
            <a:r>
              <a:rPr lang="en-US">
                <a:latin typeface="Arial"/>
                <a:cs typeface="Arial"/>
              </a:rPr>
              <a:t>Recommendations specific to studies for BCI devices include:</a:t>
            </a:r>
          </a:p>
          <a:p>
            <a:pPr marL="0" indent="0">
              <a:buNone/>
            </a:pPr>
            <a:endParaRPr lang="en-US" sz="1000" dirty="0"/>
          </a:p>
          <a:p>
            <a:pPr marL="0" indent="0">
              <a:buNone/>
            </a:pPr>
            <a:endParaRPr lang="en-US" sz="1000" dirty="0"/>
          </a:p>
          <a:p>
            <a:pPr indent="-285750"/>
            <a:r>
              <a:rPr lang="en-US" sz="2000">
                <a:latin typeface="Arial"/>
                <a:cs typeface="Arial"/>
              </a:rPr>
              <a:t>Choose an animal model that best simulates the clinical setting.  </a:t>
            </a:r>
          </a:p>
          <a:p>
            <a:pPr indent="-285750"/>
            <a:endParaRPr lang="en-US" sz="2000"/>
          </a:p>
          <a:p>
            <a:pPr indent="-285750"/>
            <a:r>
              <a:rPr lang="en-US" sz="2000">
                <a:latin typeface="Arial"/>
                <a:cs typeface="Arial"/>
              </a:rPr>
              <a:t>Control depends on the study, but generally contralateral tissue is ideal. </a:t>
            </a:r>
            <a:endParaRPr lang="en-US" sz="2000" dirty="0"/>
          </a:p>
          <a:p>
            <a:pPr indent="-285750"/>
            <a:endParaRPr lang="en-US" sz="2000" dirty="0"/>
          </a:p>
          <a:p>
            <a:pPr indent="-285750"/>
            <a:r>
              <a:rPr lang="en-US" sz="2000">
                <a:latin typeface="Arial"/>
                <a:cs typeface="Arial"/>
              </a:rPr>
              <a:t>Histopathological or </a:t>
            </a:r>
            <a:r>
              <a:rPr lang="en-US" sz="2000" err="1">
                <a:latin typeface="Arial"/>
                <a:cs typeface="Arial"/>
              </a:rPr>
              <a:t>histomorphological</a:t>
            </a:r>
            <a:r>
              <a:rPr lang="en-US" sz="2000">
                <a:latin typeface="Arial"/>
                <a:cs typeface="Arial"/>
              </a:rPr>
              <a:t> evaluation of implanted tissue, including both structural analysis and evaluation of injury markers that are relevant for the neural tissue. </a:t>
            </a:r>
            <a:endParaRPr lang="en-US" sz="2000" dirty="0"/>
          </a:p>
          <a:p>
            <a:pPr indent="-285750"/>
            <a:endParaRPr lang="en-US" sz="2000" dirty="0"/>
          </a:p>
          <a:p>
            <a:pPr indent="-285750"/>
            <a:r>
              <a:rPr lang="en-US" sz="2000">
                <a:latin typeface="Arial"/>
                <a:cs typeface="Arial"/>
              </a:rPr>
              <a:t>Device performance should be established in a biological environment</a:t>
            </a:r>
            <a:r>
              <a:rPr lang="en-US" sz="2000">
                <a:solidFill>
                  <a:srgbClr val="0000FF"/>
                </a:solidFill>
                <a:latin typeface="Arial"/>
                <a:cs typeface="Arial"/>
              </a:rPr>
              <a:t>.</a:t>
            </a:r>
            <a:r>
              <a:rPr lang="en-US" sz="2000">
                <a:latin typeface="Arial"/>
                <a:cs typeface="Arial"/>
              </a:rPr>
              <a:t> </a:t>
            </a:r>
            <a:endParaRPr lang="en-US" sz="2000"/>
          </a:p>
          <a:p>
            <a:pPr indent="-285750"/>
            <a:endParaRPr lang="en-US" sz="2000" dirty="0"/>
          </a:p>
          <a:p>
            <a:pPr marL="400050"/>
            <a:r>
              <a:rPr lang="en-US" sz="2000">
                <a:latin typeface="Arial"/>
                <a:cs typeface="Arial"/>
              </a:rPr>
              <a:t>Acute and long-term stimulation safety tests should be performed to reflect both potential risk and planned clinical use, as detailed in the guidance.</a:t>
            </a:r>
          </a:p>
          <a:p>
            <a:pPr indent="-285750"/>
            <a:endParaRPr lang="en-US" sz="2000" dirty="0"/>
          </a:p>
          <a:p>
            <a:pPr indent="-285750"/>
            <a:r>
              <a:rPr lang="en-US" sz="2000">
                <a:latin typeface="Arial"/>
                <a:cs typeface="Arial"/>
              </a:rPr>
              <a:t>A detailed description of the implantation approach along with its translatability to human implantation.</a:t>
            </a:r>
          </a:p>
          <a:p>
            <a:pPr marL="800100" lvl="1" indent="-342900">
              <a:buFont typeface="+mj-lt"/>
              <a:buAutoNum type="alphaLcPeriod"/>
            </a:pPr>
            <a:endParaRPr lang="en-US" sz="2100" dirty="0"/>
          </a:p>
          <a:p>
            <a:pPr marL="0" indent="0">
              <a:buNone/>
            </a:pPr>
            <a:endParaRPr lang="en-US" sz="2800" dirty="0"/>
          </a:p>
        </p:txBody>
      </p:sp>
      <p:sp>
        <p:nvSpPr>
          <p:cNvPr id="3" name="Title 2">
            <a:extLst>
              <a:ext uri="{FF2B5EF4-FFF2-40B4-BE49-F238E27FC236}">
                <a16:creationId xmlns:a16="http://schemas.microsoft.com/office/drawing/2014/main" id="{F40C5BF1-0800-45E8-A4C0-F14E6BB70FDF}"/>
              </a:ext>
            </a:extLst>
          </p:cNvPr>
          <p:cNvSpPr>
            <a:spLocks noGrp="1"/>
          </p:cNvSpPr>
          <p:nvPr>
            <p:ph type="title"/>
          </p:nvPr>
        </p:nvSpPr>
        <p:spPr/>
        <p:txBody>
          <a:bodyPr/>
          <a:lstStyle/>
          <a:p>
            <a:r>
              <a:rPr lang="en-US" dirty="0"/>
              <a:t>Non-Clinical Animal Testing</a:t>
            </a:r>
          </a:p>
        </p:txBody>
      </p:sp>
    </p:spTree>
    <p:extLst>
      <p:ext uri="{BB962C8B-B14F-4D97-AF65-F5344CB8AC3E}">
        <p14:creationId xmlns:p14="http://schemas.microsoft.com/office/powerpoint/2010/main" val="1376350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p:txBody>
          <a:bodyPr>
            <a:normAutofit fontScale="92500" lnSpcReduction="20000"/>
          </a:bodyPr>
          <a:lstStyle/>
          <a:p>
            <a:pPr marL="0" indent="0">
              <a:buNone/>
            </a:pPr>
            <a:r>
              <a:rPr lang="en-US" sz="2600" dirty="0"/>
              <a:t>Report of Prior Investigations</a:t>
            </a:r>
          </a:p>
          <a:p>
            <a:pPr marL="0" indent="0">
              <a:buNone/>
            </a:pPr>
            <a:endParaRPr lang="en-US" sz="1100" dirty="0"/>
          </a:p>
          <a:p>
            <a:r>
              <a:rPr lang="en-US" sz="2200" dirty="0"/>
              <a:t>A summary of any prior clinical studies of the device used for the proposed intended use must be provided in the report of prior investigations </a:t>
            </a:r>
            <a:r>
              <a:rPr lang="en-US" sz="2200" dirty="0">
                <a:effectLst/>
                <a:ea typeface="Calibri" panose="020F0502020204030204" pitchFamily="34" charset="0"/>
              </a:rPr>
              <a:t>(21 CFR 812.27) </a:t>
            </a:r>
            <a:endParaRPr lang="en-US" sz="2200" dirty="0"/>
          </a:p>
          <a:p>
            <a:endParaRPr lang="en-US" sz="2200" dirty="0"/>
          </a:p>
          <a:p>
            <a:pPr marL="457200" indent="-457200">
              <a:buFont typeface="+mj-lt"/>
              <a:buAutoNum type="alphaLcPeriod"/>
            </a:pPr>
            <a:endParaRPr lang="en-US" sz="2200" dirty="0"/>
          </a:p>
          <a:p>
            <a:pPr marL="457200" indent="-457200">
              <a:buFont typeface="+mj-lt"/>
              <a:buAutoNum type="alphaLcPeriod"/>
            </a:pPr>
            <a:endParaRPr lang="en-US" sz="2200" dirty="0"/>
          </a:p>
          <a:p>
            <a:pPr marL="457200" indent="-457200">
              <a:buFont typeface="+mj-lt"/>
              <a:buAutoNum type="alphaLcPeriod"/>
            </a:pPr>
            <a:endParaRPr lang="en-US" sz="2200" dirty="0"/>
          </a:p>
          <a:p>
            <a:pPr marL="457200" indent="-457200">
              <a:buFont typeface="+mj-lt"/>
              <a:buAutoNum type="alphaLcPeriod"/>
            </a:pPr>
            <a:endParaRPr lang="en-US" sz="2200" dirty="0"/>
          </a:p>
          <a:p>
            <a:pPr marL="457200" indent="-457200">
              <a:buFont typeface="+mj-lt"/>
              <a:buAutoNum type="alphaLcPeriod"/>
            </a:pPr>
            <a:endParaRPr lang="en-US" sz="2200" dirty="0"/>
          </a:p>
          <a:p>
            <a:pPr marL="457200" indent="-457200">
              <a:buFont typeface="+mj-lt"/>
              <a:buAutoNum type="alphaLcPeriod"/>
            </a:pPr>
            <a:endParaRPr lang="en-US" sz="2200" dirty="0"/>
          </a:p>
          <a:p>
            <a:pPr marL="457200" indent="-457200">
              <a:buFont typeface="+mj-lt"/>
              <a:buAutoNum type="alphaLcPeriod"/>
            </a:pPr>
            <a:endParaRPr lang="en-US" sz="2200" dirty="0"/>
          </a:p>
          <a:p>
            <a:pPr marL="0" indent="0" algn="ctr">
              <a:buNone/>
            </a:pPr>
            <a:r>
              <a:rPr lang="en-US" sz="2200" i="1" dirty="0"/>
              <a:t>In addition to the IDE requirements of 21 CFR 812, IDEs must comply with the regulations governing institutional review boards (21 CFR 56) and informed consent (21 CFR 50). </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373219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a:xfrm>
            <a:off x="431802" y="1417638"/>
            <a:ext cx="11345471" cy="5165724"/>
          </a:xfrm>
        </p:spPr>
        <p:txBody>
          <a:bodyPr>
            <a:normAutofit/>
          </a:bodyPr>
          <a:lstStyle/>
          <a:p>
            <a:pPr marL="0" indent="0">
              <a:buNone/>
            </a:pPr>
            <a:r>
              <a:rPr lang="en-US" dirty="0"/>
              <a:t>Clinical Study Considerations</a:t>
            </a:r>
          </a:p>
          <a:p>
            <a:pPr marL="0" indent="0">
              <a:buNone/>
            </a:pPr>
            <a:endParaRPr lang="en-US" sz="700" dirty="0"/>
          </a:p>
          <a:p>
            <a:pPr>
              <a:spcAft>
                <a:spcPts val="600"/>
              </a:spcAft>
            </a:pPr>
            <a:r>
              <a:rPr lang="en-US" sz="2000" dirty="0"/>
              <a:t>Consider the risks and benefits specific to your patient population</a:t>
            </a:r>
          </a:p>
          <a:p>
            <a:pPr>
              <a:spcAft>
                <a:spcPts val="600"/>
              </a:spcAft>
            </a:pPr>
            <a:r>
              <a:rPr lang="en-US" sz="2000" dirty="0"/>
              <a:t>Home use considerations include caregiver training and safety</a:t>
            </a:r>
          </a:p>
          <a:p>
            <a:pPr marL="457200" indent="-457200">
              <a:buFont typeface="+mj-lt"/>
              <a:buAutoNum type="arabicPeriod"/>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r>
              <a:rPr lang="en-US" sz="1800" i="1" dirty="0">
                <a:effectLst/>
                <a:ea typeface="Calibri" panose="020F0502020204030204" pitchFamily="34" charset="0"/>
              </a:rPr>
              <a:t>Refer to the FDA guidance titled “</a:t>
            </a:r>
            <a:r>
              <a:rPr lang="en-US" sz="1800" i="1" u="sng" dirty="0">
                <a:solidFill>
                  <a:srgbClr val="4657F4"/>
                </a:solidFill>
                <a:effectLst/>
                <a:ea typeface="Calibri" panose="020F0502020204030204" pitchFamily="34" charset="0"/>
              </a:rPr>
              <a:t>Design Considerations for Devices Intended for Home Use</a:t>
            </a:r>
            <a:r>
              <a:rPr lang="en-US" sz="1800" i="1" dirty="0">
                <a:effectLst/>
                <a:ea typeface="Calibri" panose="020F0502020204030204" pitchFamily="34" charset="0"/>
              </a:rPr>
              <a:t>”</a:t>
            </a:r>
            <a:r>
              <a:rPr lang="en-US" sz="1800" i="1" baseline="30000" dirty="0">
                <a:effectLst/>
                <a:ea typeface="Calibri" panose="020F0502020204030204" pitchFamily="34" charset="0"/>
              </a:rPr>
              <a:t> </a:t>
            </a:r>
            <a:r>
              <a:rPr lang="en-US" sz="1800" i="1" dirty="0">
                <a:effectLst/>
                <a:ea typeface="Calibri" panose="020F0502020204030204" pitchFamily="34" charset="0"/>
              </a:rPr>
              <a:t>for recommendations on minimizing the risks associated with home use devices</a:t>
            </a:r>
            <a:r>
              <a:rPr lang="en-US" sz="1800" dirty="0">
                <a:effectLst/>
                <a:ea typeface="Calibri" panose="020F0502020204030204" pitchFamily="34" charset="0"/>
              </a:rPr>
              <a:t>.</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3248917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a:xfrm>
            <a:off x="431802" y="1417638"/>
            <a:ext cx="11345471" cy="5165724"/>
          </a:xfrm>
        </p:spPr>
        <p:txBody>
          <a:bodyPr>
            <a:normAutofit/>
          </a:bodyPr>
          <a:lstStyle/>
          <a:p>
            <a:pPr marL="0" indent="0">
              <a:buNone/>
            </a:pPr>
            <a:r>
              <a:rPr lang="en-US" dirty="0"/>
              <a:t>Investigational Plan</a:t>
            </a:r>
          </a:p>
          <a:p>
            <a:endParaRPr lang="en-US" sz="700" dirty="0"/>
          </a:p>
          <a:p>
            <a:r>
              <a:rPr lang="en-US" sz="2000" dirty="0"/>
              <a:t>Purpose/Objective</a:t>
            </a:r>
          </a:p>
          <a:p>
            <a:r>
              <a:rPr lang="en-US" sz="2000" dirty="0"/>
              <a:t>Study design </a:t>
            </a:r>
          </a:p>
          <a:p>
            <a:pPr marL="857250" lvl="1" indent="-457200"/>
            <a:r>
              <a:rPr lang="en-US" sz="2000" dirty="0"/>
              <a:t>Randomization</a:t>
            </a:r>
          </a:p>
          <a:p>
            <a:pPr marL="857250" lvl="1" indent="-457200"/>
            <a:r>
              <a:rPr lang="en-US" sz="2000" dirty="0"/>
              <a:t>Controls</a:t>
            </a:r>
          </a:p>
          <a:p>
            <a:pPr marL="857250" lvl="1" indent="-457200"/>
            <a:r>
              <a:rPr lang="en-US" sz="2000" dirty="0"/>
              <a:t>Performance goals</a:t>
            </a:r>
          </a:p>
          <a:p>
            <a:pPr marL="857250" lvl="1" indent="-457200"/>
            <a:r>
              <a:rPr lang="en-US" sz="2000" dirty="0"/>
              <a:t>Success criteria</a:t>
            </a:r>
          </a:p>
          <a:p>
            <a:pPr marL="857250" lvl="1" indent="-457200"/>
            <a:r>
              <a:rPr lang="en-US" sz="2000" dirty="0"/>
              <a:t>Pooling of study populations</a:t>
            </a:r>
          </a:p>
          <a:p>
            <a:pPr marL="400050" lvl="1" indent="0">
              <a:buNone/>
            </a:pPr>
            <a:endParaRPr lang="en-US" sz="2000" dirty="0"/>
          </a:p>
          <a:p>
            <a:pPr marL="800100" lvl="2" indent="0">
              <a:buNone/>
            </a:pPr>
            <a:r>
              <a:rPr lang="en-US" sz="1800" i="1" dirty="0"/>
              <a:t>See FDA’s Guidance for Industry, “</a:t>
            </a:r>
            <a:r>
              <a:rPr lang="en-US" sz="1800" i="1" u="sng" dirty="0">
                <a:hlinkClick r:id="rId3"/>
              </a:rPr>
              <a:t>E9 Statistical Principles for Clinical Trials</a:t>
            </a:r>
            <a:r>
              <a:rPr lang="en-US" sz="1800" i="1" dirty="0"/>
              <a:t>”</a:t>
            </a:r>
            <a:r>
              <a:rPr lang="en-US" sz="1800" i="1" baseline="30000" dirty="0"/>
              <a:t> </a:t>
            </a:r>
            <a:r>
              <a:rPr lang="en-US" sz="1800" i="1" dirty="0"/>
              <a:t>for more details on how to effectively incorporate and analyze multiple subject populations in a single study. </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20758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a:xfrm>
            <a:off x="431802" y="1417638"/>
            <a:ext cx="11345471" cy="5165724"/>
          </a:xfrm>
        </p:spPr>
        <p:txBody>
          <a:bodyPr>
            <a:normAutofit/>
          </a:bodyPr>
          <a:lstStyle/>
          <a:p>
            <a:pPr marL="0" indent="0">
              <a:buNone/>
            </a:pPr>
            <a:r>
              <a:rPr lang="en-US" dirty="0"/>
              <a:t>Investigational Plan</a:t>
            </a:r>
          </a:p>
          <a:p>
            <a:pPr marL="0" indent="0">
              <a:buNone/>
            </a:pPr>
            <a:endParaRPr lang="en-US" sz="700" dirty="0"/>
          </a:p>
          <a:p>
            <a:r>
              <a:rPr lang="en-US" sz="2000" dirty="0">
                <a:solidFill>
                  <a:schemeClr val="bg1">
                    <a:lumMod val="65000"/>
                  </a:schemeClr>
                </a:solidFill>
              </a:rPr>
              <a:t>Purpose/Objective</a:t>
            </a:r>
          </a:p>
          <a:p>
            <a:r>
              <a:rPr lang="en-US" sz="2000" dirty="0">
                <a:solidFill>
                  <a:schemeClr val="bg1">
                    <a:lumMod val="65000"/>
                  </a:schemeClr>
                </a:solidFill>
              </a:rPr>
              <a:t>Study design </a:t>
            </a:r>
          </a:p>
          <a:p>
            <a:r>
              <a:rPr lang="en-US" sz="2000" dirty="0"/>
              <a:t>Study duration and follow-up schedule</a:t>
            </a:r>
          </a:p>
          <a:p>
            <a:pPr marL="857250" lvl="1" indent="-457200"/>
            <a:r>
              <a:rPr lang="en-US" sz="2000" dirty="0"/>
              <a:t>A long-term follow up period of at least 1 year is recommended</a:t>
            </a:r>
          </a:p>
          <a:p>
            <a:r>
              <a:rPr lang="en-US" sz="2000" dirty="0"/>
              <a:t>Inclusion and exclusion criteria</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244659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a:xfrm>
            <a:off x="431802" y="1417638"/>
            <a:ext cx="11345471" cy="4701808"/>
          </a:xfrm>
        </p:spPr>
        <p:txBody>
          <a:bodyPr>
            <a:normAutofit/>
          </a:bodyPr>
          <a:lstStyle/>
          <a:p>
            <a:pPr marL="0" indent="0">
              <a:buNone/>
            </a:pPr>
            <a:r>
              <a:rPr lang="en-US" dirty="0"/>
              <a:t>Investigational Plan</a:t>
            </a:r>
          </a:p>
          <a:p>
            <a:pPr marL="0" indent="0">
              <a:buNone/>
            </a:pPr>
            <a:endParaRPr lang="en-US" sz="700" dirty="0"/>
          </a:p>
          <a:p>
            <a:r>
              <a:rPr lang="en-US" sz="2000" dirty="0">
                <a:solidFill>
                  <a:schemeClr val="bg1">
                    <a:lumMod val="65000"/>
                  </a:schemeClr>
                </a:solidFill>
              </a:rPr>
              <a:t>Purpose and Objective</a:t>
            </a:r>
          </a:p>
          <a:p>
            <a:r>
              <a:rPr lang="en-US" sz="2000" dirty="0">
                <a:solidFill>
                  <a:schemeClr val="bg1">
                    <a:lumMod val="65000"/>
                  </a:schemeClr>
                </a:solidFill>
              </a:rPr>
              <a:t>Study design </a:t>
            </a:r>
          </a:p>
          <a:p>
            <a:r>
              <a:rPr lang="en-US" sz="2000" dirty="0">
                <a:solidFill>
                  <a:schemeClr val="bg1">
                    <a:lumMod val="65000"/>
                  </a:schemeClr>
                </a:solidFill>
              </a:rPr>
              <a:t>Study duration and follow-up schedule</a:t>
            </a:r>
          </a:p>
          <a:p>
            <a:r>
              <a:rPr lang="en-US" sz="2000" dirty="0">
                <a:solidFill>
                  <a:schemeClr val="bg1">
                    <a:lumMod val="65000"/>
                  </a:schemeClr>
                </a:solidFill>
              </a:rPr>
              <a:t>Inclusion and exclusion criteria</a:t>
            </a:r>
          </a:p>
          <a:p>
            <a:r>
              <a:rPr lang="en-US" sz="2000" dirty="0"/>
              <a:t>Patient demographics</a:t>
            </a:r>
          </a:p>
          <a:p>
            <a:r>
              <a:rPr lang="en-US" sz="2000" dirty="0"/>
              <a:t>Treatment parameters/protocol (including post-operative regimen) </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145353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A2C3B-98A1-4178-82DB-B320071C0134}"/>
              </a:ext>
            </a:extLst>
          </p:cNvPr>
          <p:cNvSpPr>
            <a:spLocks noGrp="1"/>
          </p:cNvSpPr>
          <p:nvPr>
            <p:ph idx="1"/>
          </p:nvPr>
        </p:nvSpPr>
        <p:spPr>
          <a:xfrm>
            <a:off x="969364" y="1705628"/>
            <a:ext cx="10253273" cy="4448285"/>
          </a:xfrm>
        </p:spPr>
        <p:txBody>
          <a:bodyPr vert="horz" lIns="91440" tIns="45720" rIns="91440" bIns="45720" rtlCol="0" anchor="t">
            <a:normAutofit fontScale="85000" lnSpcReduction="20000"/>
          </a:bodyPr>
          <a:lstStyle/>
          <a:p>
            <a:r>
              <a:rPr lang="en-US" dirty="0"/>
              <a:t>Investigational Device Exemption (IDE)</a:t>
            </a:r>
          </a:p>
          <a:p>
            <a:pPr marL="400050" lvl="1" indent="0">
              <a:buNone/>
            </a:pPr>
            <a:r>
              <a:rPr lang="en-US" dirty="0"/>
              <a:t>A mechanism which allows an investigational device to be used in a clinical study in order to collect safety and effectiveness data</a:t>
            </a:r>
          </a:p>
          <a:p>
            <a:pPr marL="457200" lvl="1" indent="0">
              <a:buNone/>
            </a:pPr>
            <a:endParaRPr lang="en-US" dirty="0"/>
          </a:p>
          <a:p>
            <a:r>
              <a:rPr lang="en-US" dirty="0"/>
              <a:t>Q-Submission</a:t>
            </a:r>
          </a:p>
          <a:p>
            <a:pPr marL="457200" lvl="1" indent="0">
              <a:buNone/>
            </a:pPr>
            <a:r>
              <a:rPr lang="en-US" dirty="0"/>
              <a:t>A mechanism to obtain FDA feedback on future IDE applications prior to their submission</a:t>
            </a:r>
          </a:p>
          <a:p>
            <a:pPr marL="457200" lvl="1" indent="0">
              <a:buNone/>
            </a:pPr>
            <a:endParaRPr lang="en-US" dirty="0"/>
          </a:p>
          <a:p>
            <a:r>
              <a:rPr lang="en-US" dirty="0"/>
              <a:t>Brain Computer Interface (BCI)</a:t>
            </a:r>
          </a:p>
          <a:p>
            <a:pPr marL="457200" lvl="1" indent="0">
              <a:buNone/>
            </a:pPr>
            <a:r>
              <a:rPr lang="en-US" err="1">
                <a:latin typeface="Arial"/>
                <a:cs typeface="Arial"/>
              </a:rPr>
              <a:t>Neuroprostheses</a:t>
            </a:r>
            <a:r>
              <a:rPr lang="en-US">
                <a:latin typeface="Arial"/>
                <a:cs typeface="Arial"/>
              </a:rPr>
              <a:t> that interface with the central or peripheral nervous system to restore lost motor and sensory capabilities in patients with paralysis or amputation</a:t>
            </a:r>
          </a:p>
          <a:p>
            <a:pPr marL="457200" lvl="1" indent="0">
              <a:buNone/>
            </a:pPr>
            <a:endParaRPr lang="en-US" dirty="0"/>
          </a:p>
          <a:p>
            <a:pPr defTabSz="914400">
              <a:spcBef>
                <a:spcPts val="0"/>
              </a:spcBef>
              <a:defRPr/>
            </a:pPr>
            <a:r>
              <a:rPr lang="en-US" dirty="0"/>
              <a:t>Assistive effector component</a:t>
            </a:r>
          </a:p>
          <a:p>
            <a:pPr marL="457200" lvl="1" indent="0" defTabSz="914400">
              <a:spcBef>
                <a:spcPts val="0"/>
              </a:spcBef>
              <a:buNone/>
              <a:defRPr/>
            </a:pPr>
            <a:r>
              <a:rPr lang="en-US" dirty="0"/>
              <a:t>A prosthetic limb, wheelchair, functional electrical stimulators applied to intact limbs, exoskeletons or robotic systems, or communication devices and computers</a:t>
            </a:r>
          </a:p>
          <a:p>
            <a:pPr marL="457200" lvl="1" indent="0" defTabSz="914400">
              <a:spcBef>
                <a:spcPts val="0"/>
              </a:spcBef>
              <a:buNone/>
              <a:defRPr/>
            </a:pPr>
            <a:endParaRPr lang="en-US" dirty="0"/>
          </a:p>
          <a:p>
            <a:endParaRPr lang="en-US" dirty="0"/>
          </a:p>
        </p:txBody>
      </p:sp>
      <p:sp>
        <p:nvSpPr>
          <p:cNvPr id="3" name="Title 2">
            <a:extLst>
              <a:ext uri="{FF2B5EF4-FFF2-40B4-BE49-F238E27FC236}">
                <a16:creationId xmlns:a16="http://schemas.microsoft.com/office/drawing/2014/main" id="{07CB0F4E-45D8-4D1E-80A5-31BC66F88E1E}"/>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096113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a:xfrm>
            <a:off x="431802" y="1417638"/>
            <a:ext cx="11345471" cy="5165724"/>
          </a:xfrm>
        </p:spPr>
        <p:txBody>
          <a:bodyPr>
            <a:normAutofit/>
          </a:bodyPr>
          <a:lstStyle/>
          <a:p>
            <a:pPr marL="0" indent="0">
              <a:buNone/>
            </a:pPr>
            <a:r>
              <a:rPr lang="en-US" dirty="0"/>
              <a:t>Investigational Plan</a:t>
            </a:r>
          </a:p>
          <a:p>
            <a:pPr marL="0" indent="0">
              <a:buNone/>
            </a:pPr>
            <a:endParaRPr lang="en-US" sz="700" dirty="0"/>
          </a:p>
          <a:p>
            <a:r>
              <a:rPr lang="en-US" sz="2000" dirty="0">
                <a:solidFill>
                  <a:schemeClr val="bg1">
                    <a:lumMod val="65000"/>
                  </a:schemeClr>
                </a:solidFill>
              </a:rPr>
              <a:t>Purpose and Objective</a:t>
            </a:r>
          </a:p>
          <a:p>
            <a:r>
              <a:rPr lang="en-US" sz="2000" dirty="0">
                <a:solidFill>
                  <a:schemeClr val="bg1">
                    <a:lumMod val="65000"/>
                  </a:schemeClr>
                </a:solidFill>
              </a:rPr>
              <a:t>Study design </a:t>
            </a:r>
          </a:p>
          <a:p>
            <a:r>
              <a:rPr lang="en-US" sz="2000" dirty="0">
                <a:solidFill>
                  <a:schemeClr val="bg1">
                    <a:lumMod val="65000"/>
                  </a:schemeClr>
                </a:solidFill>
              </a:rPr>
              <a:t>Study duration and follow-up schedule</a:t>
            </a:r>
          </a:p>
          <a:p>
            <a:r>
              <a:rPr lang="en-US" sz="2000" dirty="0">
                <a:solidFill>
                  <a:schemeClr val="bg1">
                    <a:lumMod val="65000"/>
                  </a:schemeClr>
                </a:solidFill>
              </a:rPr>
              <a:t>Inclusion and exclusion criteria</a:t>
            </a:r>
          </a:p>
          <a:p>
            <a:r>
              <a:rPr lang="en-US" sz="2000" dirty="0">
                <a:solidFill>
                  <a:schemeClr val="bg1">
                    <a:lumMod val="65000"/>
                  </a:schemeClr>
                </a:solidFill>
              </a:rPr>
              <a:t>Patient demographics</a:t>
            </a:r>
          </a:p>
          <a:p>
            <a:r>
              <a:rPr lang="en-US" sz="2000" dirty="0">
                <a:solidFill>
                  <a:schemeClr val="bg1">
                    <a:lumMod val="65000"/>
                  </a:schemeClr>
                </a:solidFill>
              </a:rPr>
              <a:t>Treatment parameters/protocol (including post-operative regimen) </a:t>
            </a:r>
          </a:p>
          <a:p>
            <a:r>
              <a:rPr lang="en-US" sz="2000" dirty="0"/>
              <a:t>Endpoints and other outcomes</a:t>
            </a:r>
          </a:p>
          <a:p>
            <a:pPr marL="400050" lvl="1" indent="0">
              <a:buNone/>
            </a:pPr>
            <a:endParaRPr lang="en-US" sz="2100" i="1"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2534083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a:xfrm>
            <a:off x="431802" y="1417638"/>
            <a:ext cx="11345471" cy="5165724"/>
          </a:xfrm>
        </p:spPr>
        <p:txBody>
          <a:bodyPr>
            <a:normAutofit/>
          </a:bodyPr>
          <a:lstStyle/>
          <a:p>
            <a:pPr marL="0" indent="0">
              <a:buNone/>
            </a:pPr>
            <a:r>
              <a:rPr lang="en-US" dirty="0"/>
              <a:t>Informed consent documentation should not include language that could lead subjects to overestimate the chance of personal benefit.</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4204899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EFE8E-3C4A-4C0D-8A4E-809CE81FF015}"/>
              </a:ext>
            </a:extLst>
          </p:cNvPr>
          <p:cNvSpPr>
            <a:spLocks noGrp="1"/>
          </p:cNvSpPr>
          <p:nvPr>
            <p:ph idx="1"/>
          </p:nvPr>
        </p:nvSpPr>
        <p:spPr>
          <a:xfrm>
            <a:off x="431802" y="1417638"/>
            <a:ext cx="11345471" cy="5165724"/>
          </a:xfrm>
        </p:spPr>
        <p:txBody>
          <a:bodyPr>
            <a:normAutofit/>
          </a:bodyPr>
          <a:lstStyle/>
          <a:p>
            <a:pPr marL="0" indent="0">
              <a:buNone/>
            </a:pPr>
            <a:r>
              <a:rPr lang="en-US" dirty="0"/>
              <a:t>Statistical Analysis Plan Considerations</a:t>
            </a:r>
          </a:p>
          <a:p>
            <a:pPr marL="0" indent="0">
              <a:buNone/>
            </a:pPr>
            <a:endParaRPr lang="en-US" sz="700" dirty="0"/>
          </a:p>
          <a:p>
            <a:pPr marL="0" indent="0">
              <a:buNone/>
            </a:pPr>
            <a:r>
              <a:rPr lang="en-US" sz="2000" dirty="0"/>
              <a:t>Feasibility studies</a:t>
            </a:r>
          </a:p>
          <a:p>
            <a:pPr lvl="1" indent="-342900">
              <a:buFont typeface="Arial" panose="020B0604020202020204" pitchFamily="34" charset="0"/>
              <a:buChar char="•"/>
            </a:pPr>
            <a:r>
              <a:rPr lang="en-US" sz="2000" dirty="0"/>
              <a:t>May be limited to descriptive statistics</a:t>
            </a:r>
          </a:p>
          <a:p>
            <a:pPr marL="0" indent="0">
              <a:buNone/>
            </a:pPr>
            <a:r>
              <a:rPr lang="en-US" sz="2000" dirty="0"/>
              <a:t>Pivotal studies</a:t>
            </a:r>
          </a:p>
          <a:p>
            <a:pPr lvl="1" indent="-342900">
              <a:buFont typeface="Arial" panose="020B0604020202020204" pitchFamily="34" charset="0"/>
              <a:buChar char="•"/>
            </a:pPr>
            <a:r>
              <a:rPr lang="en-US" sz="2000" dirty="0"/>
              <a:t>The predefined statistical analysis plan should be adhered to in analyzing the data at the completion of the study</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B52C0DB2-46A6-4AB6-A4B0-313B6B400CD8}"/>
              </a:ext>
            </a:extLst>
          </p:cNvPr>
          <p:cNvSpPr>
            <a:spLocks noGrp="1"/>
          </p:cNvSpPr>
          <p:nvPr>
            <p:ph type="title"/>
          </p:nvPr>
        </p:nvSpPr>
        <p:spPr/>
        <p:txBody>
          <a:bodyPr/>
          <a:lstStyle/>
          <a:p>
            <a:r>
              <a:rPr lang="en-US" dirty="0"/>
              <a:t>Clinical Performance Testing</a:t>
            </a:r>
          </a:p>
        </p:txBody>
      </p:sp>
    </p:spTree>
    <p:extLst>
      <p:ext uri="{BB962C8B-B14F-4D97-AF65-F5344CB8AC3E}">
        <p14:creationId xmlns:p14="http://schemas.microsoft.com/office/powerpoint/2010/main" val="1955295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93126" y="1609347"/>
            <a:ext cx="9963830" cy="4286043"/>
          </a:xfrm>
        </p:spPr>
        <p:txBody>
          <a:bodyPr>
            <a:normAutofit/>
          </a:bodyPr>
          <a:lstStyle/>
          <a:p>
            <a:pPr marL="0" indent="0">
              <a:spcBef>
                <a:spcPts val="0"/>
              </a:spcBef>
              <a:buNone/>
            </a:pPr>
            <a:r>
              <a:rPr lang="en-US" dirty="0"/>
              <a:t>The guidance provides recommendations going forward for new IDEs, IDE supplements, and pre-submissions.</a:t>
            </a:r>
          </a:p>
        </p:txBody>
      </p:sp>
      <p:sp>
        <p:nvSpPr>
          <p:cNvPr id="4" name="Title 1"/>
          <p:cNvSpPr>
            <a:spLocks noGrp="1"/>
          </p:cNvSpPr>
          <p:nvPr>
            <p:ph type="title"/>
          </p:nvPr>
        </p:nvSpPr>
        <p:spPr>
          <a:xfrm>
            <a:off x="1847852" y="496142"/>
            <a:ext cx="8509103" cy="926020"/>
          </a:xfrm>
        </p:spPr>
        <p:txBody>
          <a:bodyPr>
            <a:normAutofit/>
          </a:bodyPr>
          <a:lstStyle/>
          <a:p>
            <a:r>
              <a:rPr lang="en-US" dirty="0">
                <a:solidFill>
                  <a:srgbClr val="0070C0"/>
                </a:solidFill>
              </a:rPr>
              <a:t>Stakeholder Considerations</a:t>
            </a:r>
            <a:endParaRPr lang="en-US" dirty="0"/>
          </a:p>
        </p:txBody>
      </p:sp>
    </p:spTree>
    <p:custDataLst>
      <p:tags r:id="rId1"/>
    </p:custDataLst>
    <p:extLst>
      <p:ext uri="{BB962C8B-B14F-4D97-AF65-F5344CB8AC3E}">
        <p14:creationId xmlns:p14="http://schemas.microsoft.com/office/powerpoint/2010/main" val="4198155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98764" y="1975107"/>
            <a:ext cx="11194472" cy="4286043"/>
          </a:xfrm>
          <a:ln>
            <a:noFill/>
          </a:ln>
        </p:spPr>
        <p:txBody>
          <a:bodyPr vert="horz" lIns="91440" tIns="45720" rIns="91440" bIns="45720" rtlCol="0" anchor="t">
            <a:noAutofit/>
          </a:bodyPr>
          <a:lstStyle/>
          <a:p>
            <a:r>
              <a:rPr lang="en-US" sz="2600">
                <a:latin typeface="Arial"/>
                <a:cs typeface="Arial"/>
              </a:rPr>
              <a:t>The Final Guidance can be found at: </a:t>
            </a:r>
            <a:r>
              <a:rPr lang="en-US" sz="2600">
                <a:solidFill>
                  <a:srgbClr val="00B050"/>
                </a:solidFill>
                <a:latin typeface="Arial"/>
                <a:cs typeface="Arial"/>
                <a:hlinkClick r:id="rId4">
                  <a:extLst>
                    <a:ext uri="{A12FA001-AC4F-418D-AE19-62706E023703}">
                      <ahyp:hlinkClr xmlns:ahyp="http://schemas.microsoft.com/office/drawing/2018/hyperlinkcolor" val="tx"/>
                    </a:ext>
                  </a:extLst>
                </a:hlinkClick>
              </a:rPr>
              <a:t>https://www.fda.gov/regulatory-information/search-fda-guidance-documents/implanted-brain-computer-interface-bci-devices-patients-paralysis-or-amputation-non-clinical-testing</a:t>
            </a:r>
            <a:r>
              <a:rPr lang="en-US" sz="2600">
                <a:solidFill>
                  <a:srgbClr val="00B050"/>
                </a:solidFill>
                <a:latin typeface="Arial"/>
                <a:cs typeface="Arial"/>
              </a:rPr>
              <a:t> </a:t>
            </a:r>
            <a:endParaRPr lang="en-US" sz="2600">
              <a:solidFill>
                <a:srgbClr val="00B050"/>
              </a:solidFill>
            </a:endParaRPr>
          </a:p>
          <a:p>
            <a:r>
              <a:rPr lang="en-US">
                <a:latin typeface="Arial"/>
                <a:cs typeface="Arial"/>
              </a:rPr>
              <a:t>You may submit electronic comments and suggestions at any time for FDA consideration to </a:t>
            </a:r>
            <a:r>
              <a:rPr lang="en-US" u="sng">
                <a:latin typeface="Arial"/>
                <a:cs typeface="Arial"/>
                <a:hlinkClick r:id="rId5"/>
              </a:rPr>
              <a:t>https://www.regulations.gov</a:t>
            </a:r>
            <a:r>
              <a:rPr lang="en-US">
                <a:latin typeface="Arial"/>
                <a:cs typeface="Arial"/>
              </a:rPr>
              <a:t>. Submit written comments to the Dockets Management Staff, Food and Drug Administration, 5630 Fishers Lane, Room 1061, (HFA-305), Rockville, MD 20852. Identify all comments with the docket number FDA-2014-N-1130. Comments may not be acted upon by the Agency until the document is next revised or updated. </a:t>
            </a:r>
            <a:endParaRPr lang="en-US" sz="2600" dirty="0"/>
          </a:p>
        </p:txBody>
      </p:sp>
      <p:sp>
        <p:nvSpPr>
          <p:cNvPr id="5" name="Title 1"/>
          <p:cNvSpPr txBox="1">
            <a:spLocks/>
          </p:cNvSpPr>
          <p:nvPr/>
        </p:nvSpPr>
        <p:spPr>
          <a:xfrm>
            <a:off x="1847852" y="496142"/>
            <a:ext cx="8509103" cy="926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tLang="en-US" dirty="0">
                <a:solidFill>
                  <a:srgbClr val="0070C0"/>
                </a:solidFill>
              </a:rPr>
              <a:t>Resources</a:t>
            </a:r>
            <a:endParaRPr lang="en-US" dirty="0"/>
          </a:p>
        </p:txBody>
      </p:sp>
    </p:spTree>
    <p:custDataLst>
      <p:tags r:id="rId1"/>
    </p:custDataLst>
    <p:extLst>
      <p:ext uri="{BB962C8B-B14F-4D97-AF65-F5344CB8AC3E}">
        <p14:creationId xmlns:p14="http://schemas.microsoft.com/office/powerpoint/2010/main" val="422101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98764" y="1810584"/>
            <a:ext cx="11194472" cy="4796929"/>
          </a:xfrm>
          <a:ln>
            <a:noFill/>
          </a:ln>
        </p:spPr>
        <p:txBody>
          <a:bodyPr>
            <a:noAutofit/>
          </a:bodyPr>
          <a:lstStyle/>
          <a:p>
            <a:pPr lvl="0"/>
            <a:r>
              <a:rPr lang="en-US" dirty="0"/>
              <a:t>Requests for Feedback and Meetings for Medical Device Submissions: The Q-Submission Program (</a:t>
            </a:r>
            <a:r>
              <a:rPr lang="en-US" u="sng" dirty="0">
                <a:hlinkClick r:id="rId4"/>
              </a:rPr>
              <a:t>https://www.fda.gov/regulatory-information/search-fda-guidance-documents/requests-feedback-and-meetings-medical-device-submissions-q-submission-program</a:t>
            </a:r>
            <a:r>
              <a:rPr lang="en-US" dirty="0"/>
              <a:t>)</a:t>
            </a:r>
          </a:p>
          <a:p>
            <a:pPr marL="0" lvl="0" indent="0">
              <a:buNone/>
            </a:pPr>
            <a:endParaRPr lang="en-US" dirty="0"/>
          </a:p>
          <a:p>
            <a:pPr lvl="0"/>
            <a:r>
              <a:rPr lang="en-US" dirty="0"/>
              <a:t>Listing of IDE-related Guidance Documents (</a:t>
            </a:r>
            <a:r>
              <a:rPr lang="en-US" u="sng" dirty="0">
                <a:hlinkClick r:id="rId5"/>
              </a:rPr>
              <a:t>https://www.fda.gov/medical-devices/investigational-device-exemption-ide/ide-guidance</a:t>
            </a:r>
            <a:r>
              <a:rPr lang="en-US" dirty="0"/>
              <a:t>)</a:t>
            </a:r>
          </a:p>
        </p:txBody>
      </p:sp>
      <p:sp>
        <p:nvSpPr>
          <p:cNvPr id="5" name="Title 1"/>
          <p:cNvSpPr txBox="1">
            <a:spLocks/>
          </p:cNvSpPr>
          <p:nvPr/>
        </p:nvSpPr>
        <p:spPr>
          <a:xfrm>
            <a:off x="1847852" y="496142"/>
            <a:ext cx="8509103" cy="926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altLang="en-US" dirty="0">
                <a:solidFill>
                  <a:srgbClr val="0070C0"/>
                </a:solidFill>
              </a:rPr>
              <a:t>Resources</a:t>
            </a:r>
            <a:endParaRPr lang="en-US" dirty="0"/>
          </a:p>
        </p:txBody>
      </p:sp>
      <p:sp>
        <p:nvSpPr>
          <p:cNvPr id="4" name="TextBox 3">
            <a:extLst>
              <a:ext uri="{FF2B5EF4-FFF2-40B4-BE49-F238E27FC236}">
                <a16:creationId xmlns:a16="http://schemas.microsoft.com/office/drawing/2014/main" id="{930FD163-3EEE-437D-A700-CFD53E50E4D9}"/>
              </a:ext>
            </a:extLst>
          </p:cNvPr>
          <p:cNvSpPr txBox="1"/>
          <p:nvPr/>
        </p:nvSpPr>
        <p:spPr>
          <a:xfrm>
            <a:off x="1734456" y="5365078"/>
            <a:ext cx="6509657" cy="646331"/>
          </a:xfrm>
          <a:prstGeom prst="rect">
            <a:avLst/>
          </a:prstGeom>
          <a:noFill/>
        </p:spPr>
        <p:txBody>
          <a:bodyPr wrap="square" rtlCol="0">
            <a:spAutoFit/>
          </a:bodyPr>
          <a:lstStyle/>
          <a:p>
            <a:r>
              <a:rPr lang="en-US" dirty="0"/>
              <a:t>FDA Regulation of Neurological and Physical Medicine Devices: Access to Safe and Effective Neurotechnologies for All Americans</a:t>
            </a:r>
          </a:p>
        </p:txBody>
      </p:sp>
      <p:sp>
        <p:nvSpPr>
          <p:cNvPr id="6" name="TextBox 5">
            <a:extLst>
              <a:ext uri="{FF2B5EF4-FFF2-40B4-BE49-F238E27FC236}">
                <a16:creationId xmlns:a16="http://schemas.microsoft.com/office/drawing/2014/main" id="{DF9E1C2E-0F86-46EC-9345-40383E096D12}"/>
              </a:ext>
            </a:extLst>
          </p:cNvPr>
          <p:cNvSpPr txBox="1"/>
          <p:nvPr/>
        </p:nvSpPr>
        <p:spPr>
          <a:xfrm>
            <a:off x="1734456" y="6052457"/>
            <a:ext cx="6121099" cy="369332"/>
          </a:xfrm>
          <a:prstGeom prst="rect">
            <a:avLst/>
          </a:prstGeom>
          <a:noFill/>
        </p:spPr>
        <p:txBody>
          <a:bodyPr wrap="none" rtlCol="0">
            <a:spAutoFit/>
          </a:bodyPr>
          <a:lstStyle/>
          <a:p>
            <a:r>
              <a:rPr lang="en-US" dirty="0">
                <a:hlinkClick r:id="rId6"/>
              </a:rPr>
              <a:t>https://www.cell.com/neuron/pdf/S0896-6273(16)30786-3.pdf</a:t>
            </a:r>
            <a:r>
              <a:rPr lang="en-US" dirty="0"/>
              <a:t> </a:t>
            </a:r>
          </a:p>
        </p:txBody>
      </p:sp>
      <p:pic>
        <p:nvPicPr>
          <p:cNvPr id="7" name="Picture 6" descr="A close up of a sign&#10;&#10;Description generated with high confidence">
            <a:extLst>
              <a:ext uri="{FF2B5EF4-FFF2-40B4-BE49-F238E27FC236}">
                <a16:creationId xmlns:a16="http://schemas.microsoft.com/office/drawing/2014/main" id="{638E7A24-CEA7-4720-AC37-4E2159E7B288}"/>
              </a:ext>
            </a:extLst>
          </p:cNvPr>
          <p:cNvPicPr>
            <a:picLocks noChangeAspect="1"/>
          </p:cNvPicPr>
          <p:nvPr/>
        </p:nvPicPr>
        <p:blipFill>
          <a:blip r:embed="rId7"/>
          <a:stretch>
            <a:fillRect/>
          </a:stretch>
        </p:blipFill>
        <p:spPr>
          <a:xfrm>
            <a:off x="8588080" y="5011969"/>
            <a:ext cx="1095375" cy="1428750"/>
          </a:xfrm>
          <a:prstGeom prst="rect">
            <a:avLst/>
          </a:prstGeom>
        </p:spPr>
      </p:pic>
    </p:spTree>
    <p:custDataLst>
      <p:tags r:id="rId1"/>
    </p:custDataLst>
    <p:extLst>
      <p:ext uri="{BB962C8B-B14F-4D97-AF65-F5344CB8AC3E}">
        <p14:creationId xmlns:p14="http://schemas.microsoft.com/office/powerpoint/2010/main" val="217342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1571" y="19231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0070C0"/>
                </a:solidFill>
                <a:latin typeface="Arial" panose="020B0604020202020204" pitchFamily="34" charset="0"/>
                <a:ea typeface="+mj-ea"/>
                <a:cs typeface="Arial" panose="020B0604020202020204" pitchFamily="34" charset="0"/>
              </a:defRPr>
            </a:lvl1pPr>
          </a:lstStyle>
          <a:p>
            <a:r>
              <a:rPr lang="en-US" sz="4000" dirty="0"/>
              <a:t>Questions</a:t>
            </a:r>
            <a:r>
              <a:rPr lang="en-US" sz="4400" dirty="0"/>
              <a:t>?</a:t>
            </a:r>
          </a:p>
        </p:txBody>
      </p:sp>
      <p:sp>
        <p:nvSpPr>
          <p:cNvPr id="7" name="Subtitle 2"/>
          <p:cNvSpPr txBox="1">
            <a:spLocks/>
          </p:cNvSpPr>
          <p:nvPr/>
        </p:nvSpPr>
        <p:spPr>
          <a:xfrm>
            <a:off x="2819400" y="1856034"/>
            <a:ext cx="6400800" cy="288347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a:cs typeface="Arial"/>
              </a:rPr>
              <a:t>Division of Industry and Consumer Education:  </a:t>
            </a:r>
            <a:r>
              <a:rPr lang="en-US" sz="1600" dirty="0">
                <a:latin typeface="Arial"/>
                <a:cs typeface="Arial"/>
                <a:hlinkClick r:id="rId2"/>
              </a:rPr>
              <a:t>DICE@fda.hhs.gov</a:t>
            </a:r>
            <a:endParaRPr lang="en-US" sz="1600" dirty="0">
              <a:latin typeface="Arial"/>
              <a:cs typeface="Arial"/>
            </a:endParaRPr>
          </a:p>
          <a:p>
            <a:pPr marL="36195" algn="ctr"/>
            <a:endParaRPr lang="en-US" sz="1600" dirty="0"/>
          </a:p>
          <a:p>
            <a:pPr algn="ctr">
              <a:buNone/>
            </a:pPr>
            <a:r>
              <a:rPr lang="en-US" sz="1600" dirty="0">
                <a:latin typeface="Arial"/>
                <a:cs typeface="Arial"/>
              </a:rPr>
              <a:t>Slide Presentation, Transcript and Webinar Recording will be available at:</a:t>
            </a:r>
          </a:p>
          <a:p>
            <a:pPr algn="ctr">
              <a:buNone/>
            </a:pPr>
            <a:r>
              <a:rPr lang="en-US" sz="1600" dirty="0">
                <a:latin typeface="Arial"/>
                <a:cs typeface="Arial"/>
                <a:hlinkClick r:id="rId3"/>
              </a:rPr>
              <a:t>http://www.fda.gov/training/cdrhlearn</a:t>
            </a:r>
            <a:r>
              <a:rPr lang="en-US" sz="1600" dirty="0">
                <a:latin typeface="Arial"/>
                <a:cs typeface="Arial"/>
              </a:rPr>
              <a:t> Under Heading: Specialty Technical Topics; Subsection: Neurological Device </a:t>
            </a:r>
            <a:endParaRPr lang="en-US" sz="1600" dirty="0"/>
          </a:p>
          <a:p>
            <a:pPr algn="ctr">
              <a:buNone/>
            </a:pPr>
            <a:r>
              <a:rPr lang="en-US" sz="1600" dirty="0">
                <a:latin typeface="Arial"/>
                <a:cs typeface="Arial"/>
              </a:rPr>
              <a:t>Please complete a short survey about your FDA CDRH webinar experience. The survey can be found </a:t>
            </a:r>
            <a:r>
              <a:rPr lang="en-US" sz="1600" dirty="0">
                <a:latin typeface="Arial"/>
                <a:cs typeface="Arial"/>
                <a:hlinkClick r:id="rId4"/>
              </a:rPr>
              <a:t>here</a:t>
            </a:r>
          </a:p>
          <a:p>
            <a:pPr algn="ctr">
              <a:buNone/>
            </a:pPr>
            <a:r>
              <a:rPr lang="en-US" sz="1600" dirty="0">
                <a:latin typeface="Arial"/>
                <a:cs typeface="Arial"/>
              </a:rPr>
              <a:t>immediately following the conclusion of the live webinar</a:t>
            </a:r>
          </a:p>
          <a:p>
            <a:pPr marL="0" indent="0" algn="ctr">
              <a:buNone/>
            </a:pPr>
            <a:endParaRPr lang="en-US" sz="2800" dirty="0"/>
          </a:p>
        </p:txBody>
      </p:sp>
    </p:spTree>
    <p:extLst>
      <p:ext uri="{BB962C8B-B14F-4D97-AF65-F5344CB8AC3E}">
        <p14:creationId xmlns:p14="http://schemas.microsoft.com/office/powerpoint/2010/main" val="32974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A2C3B-98A1-4178-82DB-B320071C0134}"/>
              </a:ext>
            </a:extLst>
          </p:cNvPr>
          <p:cNvSpPr>
            <a:spLocks noGrp="1"/>
          </p:cNvSpPr>
          <p:nvPr>
            <p:ph idx="1"/>
          </p:nvPr>
        </p:nvSpPr>
        <p:spPr>
          <a:xfrm>
            <a:off x="609601" y="1705628"/>
            <a:ext cx="10972799" cy="4448285"/>
          </a:xfrm>
        </p:spPr>
        <p:txBody>
          <a:bodyPr vert="horz" lIns="91440" tIns="45720" rIns="91440" bIns="45720" rtlCol="0" anchor="t">
            <a:normAutofit/>
          </a:bodyPr>
          <a:lstStyle/>
          <a:p>
            <a:pPr marL="0" indent="0" defTabSz="914400">
              <a:spcBef>
                <a:spcPts val="0"/>
              </a:spcBef>
              <a:buNone/>
              <a:defRPr/>
            </a:pPr>
            <a:r>
              <a:rPr lang="en-US" sz="2800">
                <a:latin typeface="Arial"/>
                <a:cs typeface="Arial"/>
              </a:rPr>
              <a:t>To provide industry with recommendations about the types of information to include in Q-Submissions and IDEs for </a:t>
            </a:r>
            <a:r>
              <a:rPr lang="en-US" sz="2800" b="1">
                <a:latin typeface="Arial"/>
                <a:cs typeface="Arial"/>
              </a:rPr>
              <a:t>implanted</a:t>
            </a:r>
            <a:r>
              <a:rPr lang="en-US" sz="2800">
                <a:latin typeface="Arial"/>
                <a:cs typeface="Arial"/>
              </a:rPr>
              <a:t> BCI devices for patients with paralysis or amputation</a:t>
            </a:r>
          </a:p>
          <a:p>
            <a:pPr marL="0" lvl="0" indent="0" defTabSz="914400">
              <a:spcBef>
                <a:spcPts val="0"/>
              </a:spcBef>
              <a:buNone/>
              <a:defRPr/>
            </a:pPr>
            <a:endParaRPr lang="en-US" sz="2800" dirty="0"/>
          </a:p>
          <a:p>
            <a:pPr marL="0" lvl="0" indent="0" defTabSz="914400">
              <a:spcBef>
                <a:spcPts val="0"/>
              </a:spcBef>
              <a:buNone/>
              <a:defRPr/>
            </a:pPr>
            <a:endParaRPr lang="en-US" sz="2800" dirty="0"/>
          </a:p>
        </p:txBody>
      </p:sp>
      <p:sp>
        <p:nvSpPr>
          <p:cNvPr id="3" name="Title 2">
            <a:extLst>
              <a:ext uri="{FF2B5EF4-FFF2-40B4-BE49-F238E27FC236}">
                <a16:creationId xmlns:a16="http://schemas.microsoft.com/office/drawing/2014/main" id="{07CB0F4E-45D8-4D1E-80A5-31BC66F88E1E}"/>
              </a:ext>
            </a:extLst>
          </p:cNvPr>
          <p:cNvSpPr>
            <a:spLocks noGrp="1"/>
          </p:cNvSpPr>
          <p:nvPr>
            <p:ph type="title"/>
          </p:nvPr>
        </p:nvSpPr>
        <p:spPr/>
        <p:txBody>
          <a:bodyPr/>
          <a:lstStyle/>
          <a:p>
            <a:r>
              <a:rPr lang="en-US" dirty="0"/>
              <a:t>Purpose</a:t>
            </a:r>
          </a:p>
        </p:txBody>
      </p:sp>
    </p:spTree>
    <p:extLst>
      <p:ext uri="{BB962C8B-B14F-4D97-AF65-F5344CB8AC3E}">
        <p14:creationId xmlns:p14="http://schemas.microsoft.com/office/powerpoint/2010/main" val="425502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A2C3B-98A1-4178-82DB-B320071C0134}"/>
              </a:ext>
            </a:extLst>
          </p:cNvPr>
          <p:cNvSpPr>
            <a:spLocks noGrp="1"/>
          </p:cNvSpPr>
          <p:nvPr>
            <p:ph idx="1"/>
          </p:nvPr>
        </p:nvSpPr>
        <p:spPr>
          <a:xfrm>
            <a:off x="488985" y="1705628"/>
            <a:ext cx="11214030" cy="4448285"/>
          </a:xfrm>
        </p:spPr>
        <p:txBody>
          <a:bodyPr>
            <a:normAutofit lnSpcReduction="10000"/>
          </a:bodyPr>
          <a:lstStyle/>
          <a:p>
            <a:pPr marL="0" indent="0">
              <a:buNone/>
            </a:pPr>
            <a:r>
              <a:rPr lang="en-US" sz="2800" dirty="0"/>
              <a:t>Use in health care settings by health care professionals</a:t>
            </a:r>
          </a:p>
          <a:p>
            <a:pPr lvl="1">
              <a:buFont typeface="Arial" panose="020B0604020202020204" pitchFamily="34" charset="0"/>
              <a:buChar char="•"/>
            </a:pPr>
            <a:r>
              <a:rPr lang="en-US" sz="2800" dirty="0"/>
              <a:t>Hospitals</a:t>
            </a:r>
          </a:p>
          <a:p>
            <a:pPr lvl="1">
              <a:buFont typeface="Arial" panose="020B0604020202020204" pitchFamily="34" charset="0"/>
              <a:buChar char="•"/>
            </a:pPr>
            <a:r>
              <a:rPr lang="en-US" sz="2800" dirty="0"/>
              <a:t>Nursing homes</a:t>
            </a:r>
          </a:p>
          <a:p>
            <a:pPr lvl="1">
              <a:buFont typeface="Arial" panose="020B0604020202020204" pitchFamily="34" charset="0"/>
              <a:buChar char="•"/>
            </a:pPr>
            <a:r>
              <a:rPr lang="en-US" sz="2800" dirty="0"/>
              <a:t>Rehabilitation facilities</a:t>
            </a:r>
          </a:p>
          <a:p>
            <a:pPr lvl="1">
              <a:buFont typeface="Arial" panose="020B0604020202020204" pitchFamily="34" charset="0"/>
              <a:buChar char="•"/>
            </a:pPr>
            <a:r>
              <a:rPr lang="en-US" sz="2800" dirty="0"/>
              <a:t>Long-term care facilities</a:t>
            </a:r>
          </a:p>
          <a:p>
            <a:pPr lvl="1">
              <a:buFont typeface="Arial" panose="020B0604020202020204" pitchFamily="34" charset="0"/>
              <a:buChar char="•"/>
            </a:pPr>
            <a:r>
              <a:rPr lang="en-US" sz="2800" dirty="0"/>
              <a:t>Physician’s offices</a:t>
            </a:r>
          </a:p>
          <a:p>
            <a:pPr marL="457200" lvl="1" indent="0">
              <a:buNone/>
            </a:pPr>
            <a:endParaRPr lang="en-US" sz="2800" dirty="0"/>
          </a:p>
          <a:p>
            <a:pPr marL="0" indent="0">
              <a:buNone/>
            </a:pPr>
            <a:r>
              <a:rPr lang="en-US" sz="2800" dirty="0"/>
              <a:t>Use at home by lay users (patients with paralysis or amputation) with or without assistance from caregivers</a:t>
            </a:r>
          </a:p>
          <a:p>
            <a:endParaRPr lang="en-US" sz="2800" dirty="0"/>
          </a:p>
        </p:txBody>
      </p:sp>
      <p:sp>
        <p:nvSpPr>
          <p:cNvPr id="3" name="Title 2">
            <a:extLst>
              <a:ext uri="{FF2B5EF4-FFF2-40B4-BE49-F238E27FC236}">
                <a16:creationId xmlns:a16="http://schemas.microsoft.com/office/drawing/2014/main" id="{07CB0F4E-45D8-4D1E-80A5-31BC66F88E1E}"/>
              </a:ext>
            </a:extLst>
          </p:cNvPr>
          <p:cNvSpPr>
            <a:spLocks noGrp="1"/>
          </p:cNvSpPr>
          <p:nvPr>
            <p:ph type="title"/>
          </p:nvPr>
        </p:nvSpPr>
        <p:spPr/>
        <p:txBody>
          <a:bodyPr/>
          <a:lstStyle/>
          <a:p>
            <a:r>
              <a:rPr lang="en-US" dirty="0"/>
              <a:t>User Populations</a:t>
            </a:r>
          </a:p>
        </p:txBody>
      </p:sp>
    </p:spTree>
    <p:extLst>
      <p:ext uri="{BB962C8B-B14F-4D97-AF65-F5344CB8AC3E}">
        <p14:creationId xmlns:p14="http://schemas.microsoft.com/office/powerpoint/2010/main" val="257128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24115" y="1609347"/>
            <a:ext cx="10943771" cy="4286043"/>
          </a:xfrm>
        </p:spPr>
        <p:txBody>
          <a:bodyPr vert="horz" lIns="91440" tIns="45720" rIns="91440" bIns="45720" rtlCol="0" anchor="t">
            <a:normAutofit/>
          </a:bodyPr>
          <a:lstStyle/>
          <a:p>
            <a:pPr marL="0" indent="0">
              <a:spcBef>
                <a:spcPts val="0"/>
              </a:spcBef>
              <a:buNone/>
            </a:pPr>
            <a:r>
              <a:rPr lang="en-US" dirty="0">
                <a:latin typeface="Arial"/>
                <a:cs typeface="Arial"/>
              </a:rPr>
              <a:t>Scope: All </a:t>
            </a:r>
            <a:r>
              <a:rPr lang="en-US" dirty="0">
                <a:solidFill>
                  <a:srgbClr val="000000"/>
                </a:solidFill>
                <a:latin typeface="Arial"/>
                <a:cs typeface="Arial"/>
              </a:rPr>
              <a:t>stakeholders preparing Q-submissions and IDEs for implanted BCI devices</a:t>
            </a:r>
          </a:p>
          <a:p>
            <a:pPr>
              <a:spcBef>
                <a:spcPts val="0"/>
              </a:spcBef>
            </a:pPr>
            <a:endParaRPr lang="en-US" dirty="0">
              <a:solidFill>
                <a:srgbClr val="000000"/>
              </a:solidFill>
            </a:endParaRPr>
          </a:p>
          <a:p>
            <a:pPr marL="0" indent="0">
              <a:spcBef>
                <a:spcPts val="0"/>
              </a:spcBef>
              <a:buNone/>
            </a:pPr>
            <a:r>
              <a:rPr lang="en-US" dirty="0">
                <a:solidFill>
                  <a:srgbClr val="000000"/>
                </a:solidFill>
                <a:latin typeface="Arial"/>
                <a:cs typeface="Arial"/>
              </a:rPr>
              <a:t>Draft Guidance issued on February 22, 2019</a:t>
            </a:r>
          </a:p>
          <a:p>
            <a:pPr marL="457200" lvl="1" indent="0">
              <a:spcBef>
                <a:spcPts val="0"/>
              </a:spcBef>
              <a:buNone/>
            </a:pPr>
            <a:endParaRPr lang="en-US" dirty="0">
              <a:solidFill>
                <a:srgbClr val="000000"/>
              </a:solidFill>
            </a:endParaRPr>
          </a:p>
          <a:p>
            <a:pPr marL="0" indent="0">
              <a:spcBef>
                <a:spcPts val="0"/>
              </a:spcBef>
              <a:buNone/>
            </a:pPr>
            <a:r>
              <a:rPr lang="en-US" dirty="0">
                <a:solidFill>
                  <a:srgbClr val="000000"/>
                </a:solidFill>
                <a:latin typeface="Arial"/>
                <a:cs typeface="Arial"/>
                <a:hlinkClick r:id="rId4"/>
              </a:rPr>
              <a:t>Final Guidance</a:t>
            </a:r>
            <a:r>
              <a:rPr lang="en-US" dirty="0">
                <a:solidFill>
                  <a:srgbClr val="000000"/>
                </a:solidFill>
                <a:latin typeface="Arial"/>
                <a:cs typeface="Arial"/>
              </a:rPr>
              <a:t> issued on May 20, 2021</a:t>
            </a:r>
          </a:p>
          <a:p>
            <a:pPr>
              <a:spcBef>
                <a:spcPts val="0"/>
              </a:spcBef>
            </a:pPr>
            <a:endParaRPr lang="en-US" altLang="en-US" dirty="0">
              <a:solidFill>
                <a:srgbClr val="000000"/>
              </a:solidFill>
              <a:latin typeface="Arial" panose="020B0604020202020204" pitchFamily="34" charset="0"/>
              <a:cs typeface="Arial" panose="020B0604020202020204" pitchFamily="34" charset="0"/>
            </a:endParaRPr>
          </a:p>
          <a:p>
            <a:endParaRPr lang="en-US" dirty="0"/>
          </a:p>
        </p:txBody>
      </p:sp>
      <p:sp>
        <p:nvSpPr>
          <p:cNvPr id="7"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Development of the Guidance Document</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1123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34786" y="1609347"/>
            <a:ext cx="11122429" cy="4286043"/>
          </a:xfrm>
        </p:spPr>
        <p:txBody>
          <a:bodyPr>
            <a:normAutofit/>
          </a:bodyPr>
          <a:lstStyle/>
          <a:p>
            <a:pPr marL="0" indent="0">
              <a:spcBef>
                <a:spcPts val="0"/>
              </a:spcBef>
              <a:buNone/>
            </a:pPr>
            <a:r>
              <a:rPr lang="en-US" dirty="0">
                <a:solidFill>
                  <a:srgbClr val="000000"/>
                </a:solidFill>
                <a:latin typeface="Arial" panose="020B0604020202020204" pitchFamily="34" charset="0"/>
                <a:cs typeface="Arial" panose="020B0604020202020204" pitchFamily="34" charset="0"/>
              </a:rPr>
              <a:t>Most of the recommended testing remains unchanged compared to the draft guidance.  </a:t>
            </a:r>
          </a:p>
          <a:p>
            <a:pPr>
              <a:spcBef>
                <a:spcPts val="0"/>
              </a:spcBef>
            </a:pPr>
            <a:endParaRPr lang="en-US" dirty="0">
              <a:solidFill>
                <a:srgbClr val="000000"/>
              </a:solidFill>
            </a:endParaRPr>
          </a:p>
          <a:p>
            <a:pPr marL="0" indent="0">
              <a:spcBef>
                <a:spcPts val="0"/>
              </a:spcBef>
              <a:buNone/>
            </a:pPr>
            <a:r>
              <a:rPr lang="en-US" dirty="0">
                <a:solidFill>
                  <a:srgbClr val="000000"/>
                </a:solidFill>
                <a:latin typeface="Arial" panose="020B0604020202020204" pitchFamily="34" charset="0"/>
                <a:cs typeface="Arial" panose="020B0604020202020204" pitchFamily="34" charset="0"/>
              </a:rPr>
              <a:t>However, important </a:t>
            </a:r>
            <a:r>
              <a:rPr lang="en-US" i="1" dirty="0">
                <a:latin typeface="Arial" panose="020B0604020202020204" pitchFamily="34" charset="0"/>
                <a:cs typeface="Arial" panose="020B0604020202020204" pitchFamily="34" charset="0"/>
              </a:rPr>
              <a:t>clarifications and additions </a:t>
            </a:r>
            <a:r>
              <a:rPr lang="en-US" dirty="0">
                <a:solidFill>
                  <a:srgbClr val="000000"/>
                </a:solidFill>
                <a:latin typeface="Arial" panose="020B0604020202020204" pitchFamily="34" charset="0"/>
                <a:cs typeface="Arial" panose="020B0604020202020204" pitchFamily="34" charset="0"/>
              </a:rPr>
              <a:t>were made to the following sections:</a:t>
            </a:r>
          </a:p>
          <a:p>
            <a:pPr lvl="1">
              <a:spcBef>
                <a:spcPts val="0"/>
              </a:spcBef>
              <a:buFont typeface="Arial" panose="020B0604020202020204" pitchFamily="34" charset="0"/>
              <a:buChar char="•"/>
            </a:pPr>
            <a:r>
              <a:rPr lang="en-US" dirty="0"/>
              <a:t>Device Description</a:t>
            </a:r>
          </a:p>
          <a:p>
            <a:pPr lvl="1">
              <a:spcBef>
                <a:spcPts val="0"/>
              </a:spcBef>
              <a:buFont typeface="Arial" panose="020B0604020202020204" pitchFamily="34" charset="0"/>
              <a:buChar char="•"/>
            </a:pPr>
            <a:r>
              <a:rPr lang="en-US" dirty="0"/>
              <a:t>Risk Management</a:t>
            </a:r>
          </a:p>
          <a:p>
            <a:pPr lvl="1">
              <a:spcBef>
                <a:spcPts val="0"/>
              </a:spcBef>
              <a:buFont typeface="Arial" panose="020B0604020202020204" pitchFamily="34" charset="0"/>
              <a:buChar char="•"/>
            </a:pPr>
            <a:r>
              <a:rPr lang="en-US" dirty="0"/>
              <a:t>Human Factors</a:t>
            </a:r>
          </a:p>
          <a:p>
            <a:pPr lvl="1">
              <a:spcBef>
                <a:spcPts val="0"/>
              </a:spcBef>
              <a:buFont typeface="Arial" panose="020B0604020202020204" pitchFamily="34" charset="0"/>
              <a:buChar char="•"/>
            </a:pPr>
            <a:r>
              <a:rPr lang="en-US" dirty="0"/>
              <a:t>Non-Clinical Bench Testing</a:t>
            </a:r>
          </a:p>
          <a:p>
            <a:pPr lvl="1">
              <a:spcBef>
                <a:spcPts val="0"/>
              </a:spcBef>
              <a:buFont typeface="Arial" panose="020B0604020202020204" pitchFamily="34" charset="0"/>
              <a:buChar char="•"/>
            </a:pPr>
            <a:r>
              <a:rPr lang="en-US" dirty="0"/>
              <a:t>Non-Clinical Animal Testing</a:t>
            </a:r>
          </a:p>
          <a:p>
            <a:pPr lvl="1">
              <a:spcBef>
                <a:spcPts val="0"/>
              </a:spcBef>
              <a:buFont typeface="Arial" panose="020B0604020202020204" pitchFamily="34" charset="0"/>
              <a:buChar char="•"/>
            </a:pPr>
            <a:r>
              <a:rPr lang="en-US" dirty="0"/>
              <a:t>Clinical Performance Testing</a:t>
            </a:r>
          </a:p>
        </p:txBody>
      </p:sp>
      <p:sp>
        <p:nvSpPr>
          <p:cNvPr id="4" name="Title 1"/>
          <p:cNvSpPr>
            <a:spLocks noGrp="1"/>
          </p:cNvSpPr>
          <p:nvPr>
            <p:ph type="title"/>
          </p:nvPr>
        </p:nvSpPr>
        <p:spPr>
          <a:xfrm>
            <a:off x="1847852" y="496142"/>
            <a:ext cx="8509103" cy="926020"/>
          </a:xfrm>
        </p:spPr>
        <p:txBody>
          <a:bodyPr>
            <a:normAutofit/>
          </a:bodyPr>
          <a:lstStyle/>
          <a:p>
            <a:r>
              <a:rPr lang="en-US">
                <a:latin typeface="Arial"/>
                <a:cs typeface="Arial"/>
              </a:rPr>
              <a:t>Finalized Guidance Document</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2341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272209" y="1252330"/>
            <a:ext cx="10038521" cy="5605670"/>
          </a:xfrm>
        </p:spPr>
        <p:txBody>
          <a:bodyPr vert="horz" lIns="91440" tIns="45720" rIns="91440" bIns="45720" rtlCol="0" anchor="t">
            <a:normAutofit fontScale="85000" lnSpcReduction="20000"/>
          </a:bodyPr>
          <a:lstStyle/>
          <a:p>
            <a:pPr marL="0" indent="0">
              <a:buNone/>
            </a:pPr>
            <a:r>
              <a:rPr lang="en-US">
                <a:latin typeface="Arial"/>
                <a:cs typeface="Arial"/>
              </a:rPr>
              <a:t>The guidance includes recommendations on:</a:t>
            </a:r>
          </a:p>
          <a:p>
            <a:pPr marL="0" indent="0">
              <a:buNone/>
            </a:pPr>
            <a:endParaRPr lang="en-US" dirty="0"/>
          </a:p>
          <a:p>
            <a:pPr lvl="1">
              <a:buFont typeface="Arial"/>
              <a:buChar char="•"/>
            </a:pPr>
            <a:r>
              <a:rPr lang="en-US">
                <a:latin typeface="Arial"/>
                <a:cs typeface="Arial"/>
              </a:rPr>
              <a:t>Device Description</a:t>
            </a:r>
          </a:p>
          <a:p>
            <a:pPr lvl="1">
              <a:buFont typeface="Arial"/>
              <a:buChar char="•"/>
            </a:pPr>
            <a:r>
              <a:rPr lang="en-US">
                <a:latin typeface="Arial"/>
                <a:cs typeface="Arial"/>
              </a:rPr>
              <a:t>Risk Management</a:t>
            </a:r>
          </a:p>
          <a:p>
            <a:pPr lvl="1">
              <a:buFont typeface="Arial"/>
              <a:buChar char="•"/>
            </a:pPr>
            <a:r>
              <a:rPr lang="en-US">
                <a:latin typeface="Arial"/>
                <a:cs typeface="Arial"/>
              </a:rPr>
              <a:t>Software</a:t>
            </a:r>
          </a:p>
          <a:p>
            <a:pPr lvl="1">
              <a:buFont typeface="Arial"/>
              <a:buChar char="•"/>
            </a:pPr>
            <a:r>
              <a:rPr lang="en-US">
                <a:latin typeface="Arial"/>
                <a:cs typeface="Arial"/>
              </a:rPr>
              <a:t>Human Factors</a:t>
            </a:r>
          </a:p>
          <a:p>
            <a:pPr lvl="1">
              <a:buFont typeface="Arial"/>
              <a:buChar char="•"/>
            </a:pPr>
            <a:r>
              <a:rPr lang="en-US">
                <a:latin typeface="Arial"/>
                <a:cs typeface="Arial"/>
              </a:rPr>
              <a:t>Biocompatibility</a:t>
            </a:r>
          </a:p>
          <a:p>
            <a:pPr lvl="1">
              <a:buFont typeface="Arial"/>
              <a:buChar char="•"/>
            </a:pPr>
            <a:r>
              <a:rPr lang="en-US">
                <a:latin typeface="Arial"/>
                <a:cs typeface="Arial"/>
              </a:rPr>
              <a:t>Sterility</a:t>
            </a:r>
          </a:p>
          <a:p>
            <a:pPr lvl="1">
              <a:buChar char="•"/>
            </a:pPr>
            <a:r>
              <a:rPr lang="en-US">
                <a:latin typeface="Arial"/>
                <a:cs typeface="Arial"/>
              </a:rPr>
              <a:t>Pyrogenicity</a:t>
            </a:r>
            <a:endParaRPr lang="en-US"/>
          </a:p>
          <a:p>
            <a:pPr lvl="1">
              <a:buChar char="•"/>
            </a:pPr>
            <a:r>
              <a:rPr lang="en-US">
                <a:latin typeface="Arial"/>
                <a:cs typeface="Arial"/>
              </a:rPr>
              <a:t>Shelf Life and Packaging</a:t>
            </a:r>
            <a:endParaRPr lang="en-US"/>
          </a:p>
          <a:p>
            <a:pPr lvl="1">
              <a:buFont typeface="Arial"/>
              <a:buChar char="•"/>
            </a:pPr>
            <a:r>
              <a:rPr lang="en-US">
                <a:latin typeface="Arial"/>
                <a:cs typeface="Arial"/>
              </a:rPr>
              <a:t>Electrical Safety and Electromagnetic Compatibility (EMC)</a:t>
            </a:r>
          </a:p>
          <a:p>
            <a:pPr lvl="1">
              <a:buFont typeface="Arial"/>
              <a:buChar char="•"/>
            </a:pPr>
            <a:r>
              <a:rPr lang="en-US">
                <a:latin typeface="Arial"/>
                <a:cs typeface="Arial"/>
              </a:rPr>
              <a:t>Wireless Technology</a:t>
            </a:r>
          </a:p>
          <a:p>
            <a:pPr lvl="1">
              <a:buFont typeface="Arial"/>
              <a:buChar char="•"/>
            </a:pPr>
            <a:r>
              <a:rPr lang="en-US">
                <a:latin typeface="Arial"/>
                <a:cs typeface="Arial"/>
              </a:rPr>
              <a:t>Magnetic Resonance (MR) Compatibility</a:t>
            </a:r>
          </a:p>
          <a:p>
            <a:pPr lvl="1">
              <a:buFont typeface="Arial"/>
              <a:buChar char="•"/>
            </a:pPr>
            <a:r>
              <a:rPr lang="en-US">
                <a:latin typeface="Arial"/>
                <a:cs typeface="Arial"/>
              </a:rPr>
              <a:t>Non-Clinical Bench Testing</a:t>
            </a:r>
          </a:p>
          <a:p>
            <a:pPr lvl="1">
              <a:buFont typeface="Arial"/>
              <a:buChar char="•"/>
            </a:pPr>
            <a:r>
              <a:rPr lang="en-US">
                <a:latin typeface="Arial"/>
                <a:cs typeface="Arial"/>
              </a:rPr>
              <a:t>Referencing Master Files (MAF) and other FDA Premarket Submissions</a:t>
            </a:r>
          </a:p>
          <a:p>
            <a:pPr lvl="1">
              <a:buFont typeface="Arial"/>
              <a:buChar char="•"/>
            </a:pPr>
            <a:r>
              <a:rPr lang="en-US">
                <a:latin typeface="Arial"/>
                <a:cs typeface="Arial"/>
              </a:rPr>
              <a:t>Non-Clinical Animal Testing	</a:t>
            </a:r>
          </a:p>
          <a:p>
            <a:pPr lvl="1">
              <a:buFont typeface="Arial"/>
              <a:buChar char="•"/>
            </a:pPr>
            <a:r>
              <a:rPr lang="en-US">
                <a:latin typeface="Arial"/>
                <a:cs typeface="Arial"/>
              </a:rPr>
              <a:t>Clinical Performance Testing</a:t>
            </a:r>
          </a:p>
          <a:p>
            <a:pPr lvl="1">
              <a:buChar char="•"/>
            </a:pPr>
            <a:r>
              <a:rPr lang="en-US">
                <a:latin typeface="Arial"/>
                <a:cs typeface="Arial"/>
              </a:rPr>
              <a:t>Stimulation Output Specifications</a:t>
            </a:r>
            <a:endParaRPr lang="en-US"/>
          </a:p>
          <a:p>
            <a:pPr marL="0" indent="0">
              <a:buNone/>
            </a:pPr>
            <a:endParaRPr lang="en-US" dirty="0"/>
          </a:p>
        </p:txBody>
      </p:sp>
      <p:sp>
        <p:nvSpPr>
          <p:cNvPr id="4" name="Title 1"/>
          <p:cNvSpPr>
            <a:spLocks noGrp="1"/>
          </p:cNvSpPr>
          <p:nvPr>
            <p:ph type="title"/>
          </p:nvPr>
        </p:nvSpPr>
        <p:spPr>
          <a:xfrm>
            <a:off x="1847852" y="496142"/>
            <a:ext cx="8509103" cy="926020"/>
          </a:xfrm>
        </p:spPr>
        <p:txBody>
          <a:bodyPr>
            <a:normAutofit/>
          </a:bodyPr>
          <a:lstStyle/>
          <a:p>
            <a:r>
              <a:rPr lang="en-US" altLang="en-US" dirty="0">
                <a:solidFill>
                  <a:srgbClr val="0070C0"/>
                </a:solidFill>
                <a:latin typeface="Arial" panose="020B0604020202020204" pitchFamily="34" charset="0"/>
                <a:cs typeface="Arial" panose="020B0604020202020204" pitchFamily="34" charset="0"/>
              </a:rPr>
              <a:t>Overview</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68780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b58065fc-a84c-4cff-8ad2-c2baefd4a0af" xsi:nil="true"/>
    <person xmlns="b58065fc-a84c-4cff-8ad2-c2baefd4a0af">
      <UserInfo>
        <DisplayName/>
        <AccountId xsi:nil="true"/>
        <AccountType/>
      </UserInfo>
    </pers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E256516BA257418881C1D6F4D2A33E" ma:contentTypeVersion="25" ma:contentTypeDescription="Create a new document." ma:contentTypeScope="" ma:versionID="2a23f879f29adadb0d467d7dc185fe81">
  <xsd:schema xmlns:xsd="http://www.w3.org/2001/XMLSchema" xmlns:xs="http://www.w3.org/2001/XMLSchema" xmlns:p="http://schemas.microsoft.com/office/2006/metadata/properties" xmlns:ns2="b58065fc-a84c-4cff-8ad2-c2baefd4a0af" xmlns:ns3="c4f5cf56-fd93-49c6-9fd9-8f20379bb9e1" targetNamespace="http://schemas.microsoft.com/office/2006/metadata/properties" ma:root="true" ma:fieldsID="c695065c8217444a77a04527ef2f692b" ns2:_="" ns3:_="">
    <xsd:import namespace="b58065fc-a84c-4cff-8ad2-c2baefd4a0af"/>
    <xsd:import namespace="c4f5cf56-fd93-49c6-9fd9-8f20379bb9e1"/>
    <xsd:element name="properties">
      <xsd:complexType>
        <xsd:sequence>
          <xsd:element name="documentManagement">
            <xsd:complexType>
              <xsd:all>
                <xsd:element ref="ns2:MediaServiceMetadata" minOccurs="0"/>
                <xsd:element ref="ns2:MediaServiceFastMetadata" minOccurs="0"/>
                <xsd:element ref="ns2:person" minOccurs="0"/>
                <xsd:element ref="ns2:Dateand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065fc-a84c-4cff-8ad2-c2baefd4a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erson" ma:index="10"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andTime" ma:index="11"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4f5cf56-fd93-49c6-9fd9-8f20379bb9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ssu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60F496-7816-4129-BEEA-33B6CDD5DE2B}">
  <ds:schemaRefs>
    <ds:schemaRef ds:uri="b58065fc-a84c-4cff-8ad2-c2baefd4a0af"/>
    <ds:schemaRef ds:uri="c4f5cf56-fd93-49c6-9fd9-8f20379bb9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9EEBF0-0818-48A0-9EDB-CE937A3FEDC8}">
  <ds:schemaRefs>
    <ds:schemaRef ds:uri="b58065fc-a84c-4cff-8ad2-c2baefd4a0af"/>
    <ds:schemaRef ds:uri="c4f5cf56-fd93-49c6-9fd9-8f20379bb9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3690E7-48EF-4983-86F5-2877BEF09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5463</TotalTime>
  <Words>3725</Words>
  <Application>Microsoft Office PowerPoint</Application>
  <PresentationFormat>Widescreen</PresentationFormat>
  <Paragraphs>474</Paragraphs>
  <Slides>46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Courier New</vt:lpstr>
      <vt:lpstr>Helvetica</vt:lpstr>
      <vt:lpstr>Office Theme</vt:lpstr>
      <vt:lpstr>Welcome to today’s  FDA/CDRH Webinar</vt:lpstr>
      <vt:lpstr>  Implanted Brain-Computer Interface (BCI) Devices for Patients with Paralysis or Amputation  Non-Clinical Testing and Clinical Considerations Guidance</vt:lpstr>
      <vt:lpstr>Agenda</vt:lpstr>
      <vt:lpstr>Definitions</vt:lpstr>
      <vt:lpstr>Purpose</vt:lpstr>
      <vt:lpstr>User Populations</vt:lpstr>
      <vt:lpstr>Development of the Guidance Document</vt:lpstr>
      <vt:lpstr>Finalized Guidance Document</vt:lpstr>
      <vt:lpstr>Overview</vt:lpstr>
      <vt:lpstr>Device Description</vt:lpstr>
      <vt:lpstr>Device Description</vt:lpstr>
      <vt:lpstr>Risk Management</vt:lpstr>
      <vt:lpstr>Software</vt:lpstr>
      <vt:lpstr>Human Factors</vt:lpstr>
      <vt:lpstr>Biocompatibility</vt:lpstr>
      <vt:lpstr>Sterility</vt:lpstr>
      <vt:lpstr>Pyrogenicity</vt:lpstr>
      <vt:lpstr>Shelf Life and Packaging</vt:lpstr>
      <vt:lpstr>Shelf Life and Packaging</vt:lpstr>
      <vt:lpstr>Electrical Safety and Electromagnetic Compatibility (EMC)</vt:lpstr>
      <vt:lpstr>Wireless Technology</vt:lpstr>
      <vt:lpstr>Magnetic Resonance (MR) Compatibility</vt:lpstr>
      <vt:lpstr>Non-Clinical Bench Testing</vt:lpstr>
      <vt:lpstr>Non-Clinical Bench Testing</vt:lpstr>
      <vt:lpstr>Non-Clinical Bench Testing</vt:lpstr>
      <vt:lpstr>Non-Clinical Bench Testing</vt:lpstr>
      <vt:lpstr>Non-Clinical Bench Testing</vt:lpstr>
      <vt:lpstr>Non-Clinical Bench Testing</vt:lpstr>
      <vt:lpstr>Non-Clinical Bench Testing</vt:lpstr>
      <vt:lpstr>Non-Clinical Bench Testing</vt:lpstr>
      <vt:lpstr>Non-Clinical Bench Testing</vt:lpstr>
      <vt:lpstr>Referencing Master Files (MAF) and other FDA  Premarket Submissions</vt:lpstr>
      <vt:lpstr>Non-Clinical Animal Testing</vt:lpstr>
      <vt:lpstr>Non-Clinical Animal Testing</vt:lpstr>
      <vt:lpstr>Clinical Performance Testing</vt:lpstr>
      <vt:lpstr>Clinical Performance Testing</vt:lpstr>
      <vt:lpstr>Clinical Performance Testing</vt:lpstr>
      <vt:lpstr>Clinical Performance Testing</vt:lpstr>
      <vt:lpstr>Clinical Performance Testing</vt:lpstr>
      <vt:lpstr>Clinical Performance Testing</vt:lpstr>
      <vt:lpstr>Clinical Performance Testing</vt:lpstr>
      <vt:lpstr>Clinical Performance Testing</vt:lpstr>
      <vt:lpstr>Stakeholder Considerations</vt:lpstr>
      <vt:lpstr>PowerPoint Presentation</vt:lpstr>
      <vt:lpstr>PowerPoint Presentation</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Aihie, Irene</cp:lastModifiedBy>
  <cp:revision>348</cp:revision>
  <dcterms:created xsi:type="dcterms:W3CDTF">2015-10-02T20:33:31Z</dcterms:created>
  <dcterms:modified xsi:type="dcterms:W3CDTF">2021-07-29T13:54:01Z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C9AE58F1-6068-4781-9961-0D1FF6A1C581</vt:lpwstr>
  </property>
  <property fmtid="{D5CDD505-2E9C-101B-9397-08002B2CF9AE}" pid="3" name="ArticulatePath">
    <vt:lpwstr>CDRH Webinar Template 2016</vt:lpwstr>
  </property>
  <property fmtid="{D5CDD505-2E9C-101B-9397-08002B2CF9AE}" pid="4" name="ContentTypeId">
    <vt:lpwstr>0x01010028E256516BA257418881C1D6F4D2A33E</vt:lpwstr>
  </property>
  <property fmtid="{D5CDD505-2E9C-101B-9397-08002B2CF9AE}" pid="5" name="OCPM Assigned">
    <vt:lpwstr>30;#Howard, Ivory</vt:lpwstr>
  </property>
  <property fmtid="{D5CDD505-2E9C-101B-9397-08002B2CF9AE}" pid="6" name="DocumentSetDescription">
    <vt:lpwstr/>
  </property>
</Properties>
</file>