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tiff" ContentType="image/tiff"/>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notesSlides/notesSlide24.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colors2.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diagrams/drawing2.xml" ContentType="application/vnd.ms-office.drawingml.diagramDrawing+xml"/>
  <Override PartName="/ppt/diagrams/layout2.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layout3.xml" ContentType="application/vnd.openxmlformats-officedocument.drawingml.diagram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56" r:id="rId2"/>
    <p:sldId id="593" r:id="rId3"/>
    <p:sldId id="595" r:id="rId4"/>
    <p:sldId id="596" r:id="rId5"/>
    <p:sldId id="597" r:id="rId6"/>
    <p:sldId id="594" r:id="rId7"/>
    <p:sldId id="607" r:id="rId8"/>
    <p:sldId id="608" r:id="rId9"/>
    <p:sldId id="609" r:id="rId10"/>
    <p:sldId id="611" r:id="rId11"/>
    <p:sldId id="620" r:id="rId12"/>
    <p:sldId id="619" r:id="rId13"/>
    <p:sldId id="598" r:id="rId14"/>
    <p:sldId id="615" r:id="rId15"/>
    <p:sldId id="616" r:id="rId16"/>
    <p:sldId id="599" r:id="rId17"/>
    <p:sldId id="600" r:id="rId18"/>
    <p:sldId id="601" r:id="rId19"/>
    <p:sldId id="506" r:id="rId20"/>
    <p:sldId id="602" r:id="rId21"/>
    <p:sldId id="603" r:id="rId22"/>
    <p:sldId id="604" r:id="rId23"/>
    <p:sldId id="610" r:id="rId24"/>
    <p:sldId id="612" r:id="rId25"/>
    <p:sldId id="613" r:id="rId26"/>
    <p:sldId id="570" r:id="rId27"/>
    <p:sldId id="614" r:id="rId28"/>
    <p:sldId id="573" r:id="rId29"/>
    <p:sldId id="5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76165" autoAdjust="0"/>
  </p:normalViewPr>
  <p:slideViewPr>
    <p:cSldViewPr snapToGrid="0">
      <p:cViewPr>
        <p:scale>
          <a:sx n="60" d="100"/>
          <a:sy n="60" d="100"/>
        </p:scale>
        <p:origin x="216" y="-72"/>
      </p:cViewPr>
      <p:guideLst>
        <p:guide orient="horz" pos="2160"/>
        <p:guide pos="2880"/>
      </p:guideLst>
    </p:cSldViewPr>
  </p:slideViewPr>
  <p:notesTextViewPr>
    <p:cViewPr>
      <p:scale>
        <a:sx n="100" d="100"/>
        <a:sy n="100" d="100"/>
      </p:scale>
      <p:origin x="0" y="168"/>
    </p:cViewPr>
  </p:notesTextViewPr>
  <p:notesViewPr>
    <p:cSldViewPr snapToGrid="0" showGuides="1">
      <p:cViewPr varScale="1">
        <p:scale>
          <a:sx n="55" d="100"/>
          <a:sy n="55" d="100"/>
        </p:scale>
        <p:origin x="-181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0EC35-3A07-4DE9-B80B-FF161D8A5767}"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19BF5B0A-CA77-49F7-B972-0FF99D802FF0}">
      <dgm:prSet phldrT="[Text]"/>
      <dgm:spPr/>
      <dgm:t>
        <a:bodyPr/>
        <a:lstStyle/>
        <a:p>
          <a:r>
            <a:rPr lang="en-US" dirty="0" smtClean="0"/>
            <a:t>XRD</a:t>
          </a:r>
          <a:endParaRPr lang="en-US" dirty="0"/>
        </a:p>
      </dgm:t>
    </dgm:pt>
    <dgm:pt modelId="{306530E4-A95A-495B-8D37-9CF85BC80337}" type="parTrans" cxnId="{0C4C20D0-A610-4656-AFF7-19F528DB3708}">
      <dgm:prSet/>
      <dgm:spPr/>
      <dgm:t>
        <a:bodyPr/>
        <a:lstStyle/>
        <a:p>
          <a:endParaRPr lang="en-US"/>
        </a:p>
      </dgm:t>
    </dgm:pt>
    <dgm:pt modelId="{081271B8-44A5-46EB-90D1-28DBC83A42FA}" type="sibTrans" cxnId="{0C4C20D0-A610-4656-AFF7-19F528DB3708}">
      <dgm:prSet/>
      <dgm:spPr/>
      <dgm:t>
        <a:bodyPr/>
        <a:lstStyle/>
        <a:p>
          <a:endParaRPr lang="en-US"/>
        </a:p>
      </dgm:t>
    </dgm:pt>
    <dgm:pt modelId="{EB868566-CC34-49B0-9312-B1C4B3A22255}">
      <dgm:prSet phldrT="[Text]"/>
      <dgm:spPr/>
      <dgm:t>
        <a:bodyPr/>
        <a:lstStyle/>
        <a:p>
          <a:r>
            <a:rPr lang="en-US" dirty="0" smtClean="0"/>
            <a:t>PLM </a:t>
          </a:r>
          <a:endParaRPr lang="en-US" dirty="0"/>
        </a:p>
      </dgm:t>
    </dgm:pt>
    <dgm:pt modelId="{8175CD14-4EB0-4520-96E8-DC1CCEAF14A7}" type="parTrans" cxnId="{8354FCC2-6BEA-41D7-A80D-232E952173C8}">
      <dgm:prSet/>
      <dgm:spPr/>
      <dgm:t>
        <a:bodyPr/>
        <a:lstStyle/>
        <a:p>
          <a:endParaRPr lang="en-US"/>
        </a:p>
      </dgm:t>
    </dgm:pt>
    <dgm:pt modelId="{D6D7493E-D026-4A41-B8CF-916129836023}" type="sibTrans" cxnId="{8354FCC2-6BEA-41D7-A80D-232E952173C8}">
      <dgm:prSet/>
      <dgm:spPr/>
      <dgm:t>
        <a:bodyPr/>
        <a:lstStyle/>
        <a:p>
          <a:endParaRPr lang="en-US"/>
        </a:p>
      </dgm:t>
    </dgm:pt>
    <dgm:pt modelId="{119A0D5C-2C1B-4232-986E-8D93C31EB36A}">
      <dgm:prSet phldrT="[Text]"/>
      <dgm:spPr/>
      <dgm:t>
        <a:bodyPr/>
        <a:lstStyle/>
        <a:p>
          <a:r>
            <a:rPr lang="en-US" dirty="0" smtClean="0"/>
            <a:t>Optional</a:t>
          </a:r>
          <a:endParaRPr lang="en-US" dirty="0"/>
        </a:p>
      </dgm:t>
    </dgm:pt>
    <dgm:pt modelId="{4642AC13-915E-408B-9E50-B811F315DAC7}" type="parTrans" cxnId="{AEEA8535-FA47-4964-B3EF-C3157BC9B559}">
      <dgm:prSet/>
      <dgm:spPr/>
      <dgm:t>
        <a:bodyPr/>
        <a:lstStyle/>
        <a:p>
          <a:endParaRPr lang="en-US"/>
        </a:p>
      </dgm:t>
    </dgm:pt>
    <dgm:pt modelId="{90F971A2-2EA3-4D51-818D-417D262BC5B4}" type="sibTrans" cxnId="{AEEA8535-FA47-4964-B3EF-C3157BC9B559}">
      <dgm:prSet/>
      <dgm:spPr/>
      <dgm:t>
        <a:bodyPr/>
        <a:lstStyle/>
        <a:p>
          <a:endParaRPr lang="en-US"/>
        </a:p>
      </dgm:t>
    </dgm:pt>
    <dgm:pt modelId="{5B7E03D6-39B2-4FD5-8FA7-23DDFDE1AC7C}">
      <dgm:prSet phldrT="[Text]"/>
      <dgm:spPr/>
      <dgm:t>
        <a:bodyPr/>
        <a:lstStyle/>
        <a:p>
          <a:r>
            <a:rPr lang="en-US" dirty="0" smtClean="0"/>
            <a:t>Mandatory</a:t>
          </a:r>
          <a:endParaRPr lang="en-US" dirty="0"/>
        </a:p>
      </dgm:t>
    </dgm:pt>
    <dgm:pt modelId="{0CEB4E8B-F6AB-4085-B68F-A973578E8B35}" type="parTrans" cxnId="{BC1B431E-36DA-4542-BAC4-D006AA42A611}">
      <dgm:prSet/>
      <dgm:spPr/>
      <dgm:t>
        <a:bodyPr/>
        <a:lstStyle/>
        <a:p>
          <a:endParaRPr lang="en-US"/>
        </a:p>
      </dgm:t>
    </dgm:pt>
    <dgm:pt modelId="{FEF0C98A-20D8-4162-8FFE-25958E6DC72B}" type="sibTrans" cxnId="{BC1B431E-36DA-4542-BAC4-D006AA42A611}">
      <dgm:prSet/>
      <dgm:spPr/>
      <dgm:t>
        <a:bodyPr/>
        <a:lstStyle/>
        <a:p>
          <a:endParaRPr lang="en-US"/>
        </a:p>
      </dgm:t>
    </dgm:pt>
    <dgm:pt modelId="{7C6BBBC9-0F7D-4894-B049-3647C90396F9}">
      <dgm:prSet phldrT="[Text]"/>
      <dgm:spPr/>
      <dgm:t>
        <a:bodyPr/>
        <a:lstStyle/>
        <a:p>
          <a:r>
            <a:rPr lang="en-US" dirty="0" smtClean="0"/>
            <a:t>TEM</a:t>
          </a:r>
          <a:endParaRPr lang="en-US" dirty="0"/>
        </a:p>
      </dgm:t>
    </dgm:pt>
    <dgm:pt modelId="{725A1A66-562D-40CD-A5F3-EA5DB574C044}" type="parTrans" cxnId="{3CA19B1B-BC2F-48DE-96A0-D5AF03709577}">
      <dgm:prSet/>
      <dgm:spPr/>
      <dgm:t>
        <a:bodyPr/>
        <a:lstStyle/>
        <a:p>
          <a:endParaRPr lang="en-US"/>
        </a:p>
      </dgm:t>
    </dgm:pt>
    <dgm:pt modelId="{E490DE76-0B07-41D5-986C-29225B040B47}" type="sibTrans" cxnId="{3CA19B1B-BC2F-48DE-96A0-D5AF03709577}">
      <dgm:prSet/>
      <dgm:spPr/>
      <dgm:t>
        <a:bodyPr/>
        <a:lstStyle/>
        <a:p>
          <a:endParaRPr lang="en-US"/>
        </a:p>
      </dgm:t>
    </dgm:pt>
    <dgm:pt modelId="{D3143582-49D0-45BF-80FA-9CAC0B0B7341}" type="pres">
      <dgm:prSet presAssocID="{E750EC35-3A07-4DE9-B80B-FF161D8A5767}" presName="mainComposite" presStyleCnt="0">
        <dgm:presLayoutVars>
          <dgm:chPref val="1"/>
          <dgm:dir/>
          <dgm:animOne val="branch"/>
          <dgm:animLvl val="lvl"/>
          <dgm:resizeHandles val="exact"/>
        </dgm:presLayoutVars>
      </dgm:prSet>
      <dgm:spPr/>
      <dgm:t>
        <a:bodyPr/>
        <a:lstStyle/>
        <a:p>
          <a:endParaRPr lang="en-US"/>
        </a:p>
      </dgm:t>
    </dgm:pt>
    <dgm:pt modelId="{B140B72A-6805-4EAB-B05C-3B68A1C4A477}" type="pres">
      <dgm:prSet presAssocID="{E750EC35-3A07-4DE9-B80B-FF161D8A5767}" presName="hierFlow" presStyleCnt="0"/>
      <dgm:spPr/>
    </dgm:pt>
    <dgm:pt modelId="{AC5DA479-7C22-448F-8420-DA2B89852036}" type="pres">
      <dgm:prSet presAssocID="{E750EC35-3A07-4DE9-B80B-FF161D8A5767}" presName="firstBuf" presStyleCnt="0"/>
      <dgm:spPr/>
    </dgm:pt>
    <dgm:pt modelId="{BDAAD9BF-8ABE-4E39-BA0F-484FD3EE4CD6}" type="pres">
      <dgm:prSet presAssocID="{E750EC35-3A07-4DE9-B80B-FF161D8A5767}" presName="hierChild1" presStyleCnt="0">
        <dgm:presLayoutVars>
          <dgm:chPref val="1"/>
          <dgm:animOne val="branch"/>
          <dgm:animLvl val="lvl"/>
        </dgm:presLayoutVars>
      </dgm:prSet>
      <dgm:spPr/>
    </dgm:pt>
    <dgm:pt modelId="{8B20EA5D-4074-4D71-8A5A-619DA2362059}" type="pres">
      <dgm:prSet presAssocID="{19BF5B0A-CA77-49F7-B972-0FF99D802FF0}" presName="Name17" presStyleCnt="0"/>
      <dgm:spPr/>
    </dgm:pt>
    <dgm:pt modelId="{4413CC1F-8A6A-459A-B4C4-08E53C274983}" type="pres">
      <dgm:prSet presAssocID="{19BF5B0A-CA77-49F7-B972-0FF99D802FF0}" presName="level1Shape" presStyleLbl="node0" presStyleIdx="0" presStyleCnt="1">
        <dgm:presLayoutVars>
          <dgm:chPref val="3"/>
        </dgm:presLayoutVars>
      </dgm:prSet>
      <dgm:spPr/>
      <dgm:t>
        <a:bodyPr/>
        <a:lstStyle/>
        <a:p>
          <a:endParaRPr lang="en-US"/>
        </a:p>
      </dgm:t>
    </dgm:pt>
    <dgm:pt modelId="{1402F3C3-7239-4833-843C-E96BA36EE90C}" type="pres">
      <dgm:prSet presAssocID="{19BF5B0A-CA77-49F7-B972-0FF99D802FF0}" presName="hierChild2" presStyleCnt="0"/>
      <dgm:spPr/>
    </dgm:pt>
    <dgm:pt modelId="{D6C4D0EC-449C-4A10-9390-246EE168D423}" type="pres">
      <dgm:prSet presAssocID="{8175CD14-4EB0-4520-96E8-DC1CCEAF14A7}" presName="Name25" presStyleLbl="parChTrans1D2" presStyleIdx="0" presStyleCnt="2"/>
      <dgm:spPr/>
      <dgm:t>
        <a:bodyPr/>
        <a:lstStyle/>
        <a:p>
          <a:endParaRPr lang="en-US"/>
        </a:p>
      </dgm:t>
    </dgm:pt>
    <dgm:pt modelId="{1AD59AD3-23BA-4CA4-A765-AD63CBC7EE2E}" type="pres">
      <dgm:prSet presAssocID="{8175CD14-4EB0-4520-96E8-DC1CCEAF14A7}" presName="connTx" presStyleLbl="parChTrans1D2" presStyleIdx="0" presStyleCnt="2"/>
      <dgm:spPr/>
      <dgm:t>
        <a:bodyPr/>
        <a:lstStyle/>
        <a:p>
          <a:endParaRPr lang="en-US"/>
        </a:p>
      </dgm:t>
    </dgm:pt>
    <dgm:pt modelId="{469C6DE1-607C-4B24-B56E-A89231C9C48D}" type="pres">
      <dgm:prSet presAssocID="{EB868566-CC34-49B0-9312-B1C4B3A22255}" presName="Name30" presStyleCnt="0"/>
      <dgm:spPr/>
    </dgm:pt>
    <dgm:pt modelId="{9306C08A-40CA-4136-8192-A9B3C8C6214D}" type="pres">
      <dgm:prSet presAssocID="{EB868566-CC34-49B0-9312-B1C4B3A22255}" presName="level2Shape" presStyleLbl="node2" presStyleIdx="0" presStyleCnt="2"/>
      <dgm:spPr/>
      <dgm:t>
        <a:bodyPr/>
        <a:lstStyle/>
        <a:p>
          <a:endParaRPr lang="en-US"/>
        </a:p>
      </dgm:t>
    </dgm:pt>
    <dgm:pt modelId="{F9B2A23D-0FCA-4894-9408-D036A28BA43B}" type="pres">
      <dgm:prSet presAssocID="{EB868566-CC34-49B0-9312-B1C4B3A22255}" presName="hierChild3" presStyleCnt="0"/>
      <dgm:spPr/>
    </dgm:pt>
    <dgm:pt modelId="{3A6005C3-27A2-4323-BA13-1F3BFE9C9702}" type="pres">
      <dgm:prSet presAssocID="{725A1A66-562D-40CD-A5F3-EA5DB574C044}" presName="Name25" presStyleLbl="parChTrans1D2" presStyleIdx="1" presStyleCnt="2"/>
      <dgm:spPr/>
      <dgm:t>
        <a:bodyPr/>
        <a:lstStyle/>
        <a:p>
          <a:endParaRPr lang="en-US"/>
        </a:p>
      </dgm:t>
    </dgm:pt>
    <dgm:pt modelId="{199FA336-2F92-4B71-A2F7-9E4D0092DF20}" type="pres">
      <dgm:prSet presAssocID="{725A1A66-562D-40CD-A5F3-EA5DB574C044}" presName="connTx" presStyleLbl="parChTrans1D2" presStyleIdx="1" presStyleCnt="2"/>
      <dgm:spPr/>
      <dgm:t>
        <a:bodyPr/>
        <a:lstStyle/>
        <a:p>
          <a:endParaRPr lang="en-US"/>
        </a:p>
      </dgm:t>
    </dgm:pt>
    <dgm:pt modelId="{CC5E559A-C282-4B3E-B5ED-1217C9190940}" type="pres">
      <dgm:prSet presAssocID="{7C6BBBC9-0F7D-4894-B049-3647C90396F9}" presName="Name30" presStyleCnt="0"/>
      <dgm:spPr/>
    </dgm:pt>
    <dgm:pt modelId="{06EB8AA7-58E6-4524-8221-605C30D968D3}" type="pres">
      <dgm:prSet presAssocID="{7C6BBBC9-0F7D-4894-B049-3647C90396F9}" presName="level2Shape" presStyleLbl="node2" presStyleIdx="1" presStyleCnt="2"/>
      <dgm:spPr/>
      <dgm:t>
        <a:bodyPr/>
        <a:lstStyle/>
        <a:p>
          <a:endParaRPr lang="en-US"/>
        </a:p>
      </dgm:t>
    </dgm:pt>
    <dgm:pt modelId="{ED93ADD0-10B3-43B3-A9B6-7A4AC37FD227}" type="pres">
      <dgm:prSet presAssocID="{7C6BBBC9-0F7D-4894-B049-3647C90396F9}" presName="hierChild3" presStyleCnt="0"/>
      <dgm:spPr/>
    </dgm:pt>
    <dgm:pt modelId="{4176D0BD-661E-4A71-A498-F1717995A489}" type="pres">
      <dgm:prSet presAssocID="{E750EC35-3A07-4DE9-B80B-FF161D8A5767}" presName="bgShapesFlow" presStyleCnt="0"/>
      <dgm:spPr/>
    </dgm:pt>
    <dgm:pt modelId="{BBF34809-41FC-4247-BC87-8D0B266818BB}" type="pres">
      <dgm:prSet presAssocID="{119A0D5C-2C1B-4232-986E-8D93C31EB36A}" presName="rectComp" presStyleCnt="0"/>
      <dgm:spPr/>
    </dgm:pt>
    <dgm:pt modelId="{B49EFDEE-E33C-4C25-B33A-997ED8BD2C61}" type="pres">
      <dgm:prSet presAssocID="{119A0D5C-2C1B-4232-986E-8D93C31EB36A}" presName="bgRect" presStyleLbl="bgShp" presStyleIdx="0" presStyleCnt="2"/>
      <dgm:spPr/>
      <dgm:t>
        <a:bodyPr/>
        <a:lstStyle/>
        <a:p>
          <a:endParaRPr lang="en-US"/>
        </a:p>
      </dgm:t>
    </dgm:pt>
    <dgm:pt modelId="{C75801A9-FD16-4C5E-8930-E39E34F382F3}" type="pres">
      <dgm:prSet presAssocID="{119A0D5C-2C1B-4232-986E-8D93C31EB36A}" presName="bgRectTx" presStyleLbl="bgShp" presStyleIdx="0" presStyleCnt="2">
        <dgm:presLayoutVars>
          <dgm:bulletEnabled val="1"/>
        </dgm:presLayoutVars>
      </dgm:prSet>
      <dgm:spPr/>
      <dgm:t>
        <a:bodyPr/>
        <a:lstStyle/>
        <a:p>
          <a:endParaRPr lang="en-US"/>
        </a:p>
      </dgm:t>
    </dgm:pt>
    <dgm:pt modelId="{FE9249AE-8091-42BA-ACF4-D06E425DDCFF}" type="pres">
      <dgm:prSet presAssocID="{119A0D5C-2C1B-4232-986E-8D93C31EB36A}" presName="spComp" presStyleCnt="0"/>
      <dgm:spPr/>
    </dgm:pt>
    <dgm:pt modelId="{864FCB35-0437-4C0A-9BD6-3BE6BE5C92A3}" type="pres">
      <dgm:prSet presAssocID="{119A0D5C-2C1B-4232-986E-8D93C31EB36A}" presName="hSp" presStyleCnt="0"/>
      <dgm:spPr/>
    </dgm:pt>
    <dgm:pt modelId="{E8075912-8E6A-45AD-B1B5-D04AF77088DD}" type="pres">
      <dgm:prSet presAssocID="{5B7E03D6-39B2-4FD5-8FA7-23DDFDE1AC7C}" presName="rectComp" presStyleCnt="0"/>
      <dgm:spPr/>
    </dgm:pt>
    <dgm:pt modelId="{BCC6A2C3-DD67-4735-90BE-4E874665BE5F}" type="pres">
      <dgm:prSet presAssocID="{5B7E03D6-39B2-4FD5-8FA7-23DDFDE1AC7C}" presName="bgRect" presStyleLbl="bgShp" presStyleIdx="1" presStyleCnt="2"/>
      <dgm:spPr/>
      <dgm:t>
        <a:bodyPr/>
        <a:lstStyle/>
        <a:p>
          <a:endParaRPr lang="en-US"/>
        </a:p>
      </dgm:t>
    </dgm:pt>
    <dgm:pt modelId="{C1C93565-87D7-49FB-AD27-B366571B1357}" type="pres">
      <dgm:prSet presAssocID="{5B7E03D6-39B2-4FD5-8FA7-23DDFDE1AC7C}" presName="bgRectTx" presStyleLbl="bgShp" presStyleIdx="1" presStyleCnt="2">
        <dgm:presLayoutVars>
          <dgm:bulletEnabled val="1"/>
        </dgm:presLayoutVars>
      </dgm:prSet>
      <dgm:spPr/>
      <dgm:t>
        <a:bodyPr/>
        <a:lstStyle/>
        <a:p>
          <a:endParaRPr lang="en-US"/>
        </a:p>
      </dgm:t>
    </dgm:pt>
  </dgm:ptLst>
  <dgm:cxnLst>
    <dgm:cxn modelId="{C289E27F-3EA3-41F1-A2FA-C43D22578B83}" type="presOf" srcId="{725A1A66-562D-40CD-A5F3-EA5DB574C044}" destId="{199FA336-2F92-4B71-A2F7-9E4D0092DF20}" srcOrd="1" destOrd="0" presId="urn:microsoft.com/office/officeart/2005/8/layout/hierarchy5"/>
    <dgm:cxn modelId="{860B305C-D23A-4F54-9D15-079918108638}" type="presOf" srcId="{E750EC35-3A07-4DE9-B80B-FF161D8A5767}" destId="{D3143582-49D0-45BF-80FA-9CAC0B0B7341}" srcOrd="0" destOrd="0" presId="urn:microsoft.com/office/officeart/2005/8/layout/hierarchy5"/>
    <dgm:cxn modelId="{A80E6852-AAB7-4C74-85FB-EF99D219BFF5}" type="presOf" srcId="{8175CD14-4EB0-4520-96E8-DC1CCEAF14A7}" destId="{D6C4D0EC-449C-4A10-9390-246EE168D423}" srcOrd="0" destOrd="0" presId="urn:microsoft.com/office/officeart/2005/8/layout/hierarchy5"/>
    <dgm:cxn modelId="{D59053E2-E426-46C5-AC76-D3DE189CF796}" type="presOf" srcId="{119A0D5C-2C1B-4232-986E-8D93C31EB36A}" destId="{B49EFDEE-E33C-4C25-B33A-997ED8BD2C61}" srcOrd="0" destOrd="0" presId="urn:microsoft.com/office/officeart/2005/8/layout/hierarchy5"/>
    <dgm:cxn modelId="{8354FCC2-6BEA-41D7-A80D-232E952173C8}" srcId="{19BF5B0A-CA77-49F7-B972-0FF99D802FF0}" destId="{EB868566-CC34-49B0-9312-B1C4B3A22255}" srcOrd="0" destOrd="0" parTransId="{8175CD14-4EB0-4520-96E8-DC1CCEAF14A7}" sibTransId="{D6D7493E-D026-4A41-B8CF-916129836023}"/>
    <dgm:cxn modelId="{BC1B431E-36DA-4542-BAC4-D006AA42A611}" srcId="{E750EC35-3A07-4DE9-B80B-FF161D8A5767}" destId="{5B7E03D6-39B2-4FD5-8FA7-23DDFDE1AC7C}" srcOrd="2" destOrd="0" parTransId="{0CEB4E8B-F6AB-4085-B68F-A973578E8B35}" sibTransId="{FEF0C98A-20D8-4162-8FFE-25958E6DC72B}"/>
    <dgm:cxn modelId="{AEEA8535-FA47-4964-B3EF-C3157BC9B559}" srcId="{E750EC35-3A07-4DE9-B80B-FF161D8A5767}" destId="{119A0D5C-2C1B-4232-986E-8D93C31EB36A}" srcOrd="1" destOrd="0" parTransId="{4642AC13-915E-408B-9E50-B811F315DAC7}" sibTransId="{90F971A2-2EA3-4D51-818D-417D262BC5B4}"/>
    <dgm:cxn modelId="{30C9D9E1-A38E-453A-82C5-0C95C87C8760}" type="presOf" srcId="{19BF5B0A-CA77-49F7-B972-0FF99D802FF0}" destId="{4413CC1F-8A6A-459A-B4C4-08E53C274983}" srcOrd="0" destOrd="0" presId="urn:microsoft.com/office/officeart/2005/8/layout/hierarchy5"/>
    <dgm:cxn modelId="{6F2CAD93-40FC-43ED-A13F-934CF11E1284}" type="presOf" srcId="{EB868566-CC34-49B0-9312-B1C4B3A22255}" destId="{9306C08A-40CA-4136-8192-A9B3C8C6214D}" srcOrd="0" destOrd="0" presId="urn:microsoft.com/office/officeart/2005/8/layout/hierarchy5"/>
    <dgm:cxn modelId="{5A54F4A2-744E-4D04-B1E8-5694E9343AE8}" type="presOf" srcId="{5B7E03D6-39B2-4FD5-8FA7-23DDFDE1AC7C}" destId="{C1C93565-87D7-49FB-AD27-B366571B1357}" srcOrd="1" destOrd="0" presId="urn:microsoft.com/office/officeart/2005/8/layout/hierarchy5"/>
    <dgm:cxn modelId="{5DCBB006-B2B3-4DB2-B16E-8E6DE2B3AD94}" type="presOf" srcId="{5B7E03D6-39B2-4FD5-8FA7-23DDFDE1AC7C}" destId="{BCC6A2C3-DD67-4735-90BE-4E874665BE5F}" srcOrd="0" destOrd="0" presId="urn:microsoft.com/office/officeart/2005/8/layout/hierarchy5"/>
    <dgm:cxn modelId="{F8C90B74-30B4-4A98-A3AD-C05F0E2AF9B8}" type="presOf" srcId="{7C6BBBC9-0F7D-4894-B049-3647C90396F9}" destId="{06EB8AA7-58E6-4524-8221-605C30D968D3}" srcOrd="0" destOrd="0" presId="urn:microsoft.com/office/officeart/2005/8/layout/hierarchy5"/>
    <dgm:cxn modelId="{3CA19B1B-BC2F-48DE-96A0-D5AF03709577}" srcId="{19BF5B0A-CA77-49F7-B972-0FF99D802FF0}" destId="{7C6BBBC9-0F7D-4894-B049-3647C90396F9}" srcOrd="1" destOrd="0" parTransId="{725A1A66-562D-40CD-A5F3-EA5DB574C044}" sibTransId="{E490DE76-0B07-41D5-986C-29225B040B47}"/>
    <dgm:cxn modelId="{19A3EC98-A239-44A7-88C0-A6CCCBD67395}" type="presOf" srcId="{8175CD14-4EB0-4520-96E8-DC1CCEAF14A7}" destId="{1AD59AD3-23BA-4CA4-A765-AD63CBC7EE2E}" srcOrd="1" destOrd="0" presId="urn:microsoft.com/office/officeart/2005/8/layout/hierarchy5"/>
    <dgm:cxn modelId="{F6CF292A-4CD8-4DA4-9B87-7E28742EDC2D}" type="presOf" srcId="{119A0D5C-2C1B-4232-986E-8D93C31EB36A}" destId="{C75801A9-FD16-4C5E-8930-E39E34F382F3}" srcOrd="1" destOrd="0" presId="urn:microsoft.com/office/officeart/2005/8/layout/hierarchy5"/>
    <dgm:cxn modelId="{0C4C20D0-A610-4656-AFF7-19F528DB3708}" srcId="{E750EC35-3A07-4DE9-B80B-FF161D8A5767}" destId="{19BF5B0A-CA77-49F7-B972-0FF99D802FF0}" srcOrd="0" destOrd="0" parTransId="{306530E4-A95A-495B-8D37-9CF85BC80337}" sibTransId="{081271B8-44A5-46EB-90D1-28DBC83A42FA}"/>
    <dgm:cxn modelId="{17D21E8E-67C5-4B8E-8DCB-78B102B55261}" type="presOf" srcId="{725A1A66-562D-40CD-A5F3-EA5DB574C044}" destId="{3A6005C3-27A2-4323-BA13-1F3BFE9C9702}" srcOrd="0" destOrd="0" presId="urn:microsoft.com/office/officeart/2005/8/layout/hierarchy5"/>
    <dgm:cxn modelId="{61D8FD2A-1BCC-4297-8AE9-1E5C92CC258C}" type="presParOf" srcId="{D3143582-49D0-45BF-80FA-9CAC0B0B7341}" destId="{B140B72A-6805-4EAB-B05C-3B68A1C4A477}" srcOrd="0" destOrd="0" presId="urn:microsoft.com/office/officeart/2005/8/layout/hierarchy5"/>
    <dgm:cxn modelId="{7C5143F4-EEEC-416B-9E79-EFEE77F15B6A}" type="presParOf" srcId="{B140B72A-6805-4EAB-B05C-3B68A1C4A477}" destId="{AC5DA479-7C22-448F-8420-DA2B89852036}" srcOrd="0" destOrd="0" presId="urn:microsoft.com/office/officeart/2005/8/layout/hierarchy5"/>
    <dgm:cxn modelId="{A4B3EF72-E15F-4DA3-843F-349988B017FB}" type="presParOf" srcId="{B140B72A-6805-4EAB-B05C-3B68A1C4A477}" destId="{BDAAD9BF-8ABE-4E39-BA0F-484FD3EE4CD6}" srcOrd="1" destOrd="0" presId="urn:microsoft.com/office/officeart/2005/8/layout/hierarchy5"/>
    <dgm:cxn modelId="{FD172848-A975-4560-902E-3D8D166F142B}" type="presParOf" srcId="{BDAAD9BF-8ABE-4E39-BA0F-484FD3EE4CD6}" destId="{8B20EA5D-4074-4D71-8A5A-619DA2362059}" srcOrd="0" destOrd="0" presId="urn:microsoft.com/office/officeart/2005/8/layout/hierarchy5"/>
    <dgm:cxn modelId="{D1CA25E0-CC0D-4F8E-ABF7-C6FB1B754D2E}" type="presParOf" srcId="{8B20EA5D-4074-4D71-8A5A-619DA2362059}" destId="{4413CC1F-8A6A-459A-B4C4-08E53C274983}" srcOrd="0" destOrd="0" presId="urn:microsoft.com/office/officeart/2005/8/layout/hierarchy5"/>
    <dgm:cxn modelId="{4BE2AED5-4B30-4FE4-A970-2CB20031D8BE}" type="presParOf" srcId="{8B20EA5D-4074-4D71-8A5A-619DA2362059}" destId="{1402F3C3-7239-4833-843C-E96BA36EE90C}" srcOrd="1" destOrd="0" presId="urn:microsoft.com/office/officeart/2005/8/layout/hierarchy5"/>
    <dgm:cxn modelId="{1E273CB9-CB68-4724-9EBA-97B7D2EB9646}" type="presParOf" srcId="{1402F3C3-7239-4833-843C-E96BA36EE90C}" destId="{D6C4D0EC-449C-4A10-9390-246EE168D423}" srcOrd="0" destOrd="0" presId="urn:microsoft.com/office/officeart/2005/8/layout/hierarchy5"/>
    <dgm:cxn modelId="{576FC644-F7A0-452A-BD17-FD4ABEA5B48E}" type="presParOf" srcId="{D6C4D0EC-449C-4A10-9390-246EE168D423}" destId="{1AD59AD3-23BA-4CA4-A765-AD63CBC7EE2E}" srcOrd="0" destOrd="0" presId="urn:microsoft.com/office/officeart/2005/8/layout/hierarchy5"/>
    <dgm:cxn modelId="{F7EE36BC-3BFB-4FE8-BBC0-942B9C1D352B}" type="presParOf" srcId="{1402F3C3-7239-4833-843C-E96BA36EE90C}" destId="{469C6DE1-607C-4B24-B56E-A89231C9C48D}" srcOrd="1" destOrd="0" presId="urn:microsoft.com/office/officeart/2005/8/layout/hierarchy5"/>
    <dgm:cxn modelId="{41BC86E4-5E90-4F90-BABC-2228D50B80B8}" type="presParOf" srcId="{469C6DE1-607C-4B24-B56E-A89231C9C48D}" destId="{9306C08A-40CA-4136-8192-A9B3C8C6214D}" srcOrd="0" destOrd="0" presId="urn:microsoft.com/office/officeart/2005/8/layout/hierarchy5"/>
    <dgm:cxn modelId="{C4641468-DC99-47C4-8249-0FC039356922}" type="presParOf" srcId="{469C6DE1-607C-4B24-B56E-A89231C9C48D}" destId="{F9B2A23D-0FCA-4894-9408-D036A28BA43B}" srcOrd="1" destOrd="0" presId="urn:microsoft.com/office/officeart/2005/8/layout/hierarchy5"/>
    <dgm:cxn modelId="{1267D6D6-B9B2-41B2-8145-06252BE2FA5A}" type="presParOf" srcId="{1402F3C3-7239-4833-843C-E96BA36EE90C}" destId="{3A6005C3-27A2-4323-BA13-1F3BFE9C9702}" srcOrd="2" destOrd="0" presId="urn:microsoft.com/office/officeart/2005/8/layout/hierarchy5"/>
    <dgm:cxn modelId="{3F2B5B4F-D529-4846-B7ED-499E064EBF96}" type="presParOf" srcId="{3A6005C3-27A2-4323-BA13-1F3BFE9C9702}" destId="{199FA336-2F92-4B71-A2F7-9E4D0092DF20}" srcOrd="0" destOrd="0" presId="urn:microsoft.com/office/officeart/2005/8/layout/hierarchy5"/>
    <dgm:cxn modelId="{E413503F-7589-4A86-B223-9762E42FD85B}" type="presParOf" srcId="{1402F3C3-7239-4833-843C-E96BA36EE90C}" destId="{CC5E559A-C282-4B3E-B5ED-1217C9190940}" srcOrd="3" destOrd="0" presId="urn:microsoft.com/office/officeart/2005/8/layout/hierarchy5"/>
    <dgm:cxn modelId="{7F370C04-0360-463D-8225-3B21E8BCF086}" type="presParOf" srcId="{CC5E559A-C282-4B3E-B5ED-1217C9190940}" destId="{06EB8AA7-58E6-4524-8221-605C30D968D3}" srcOrd="0" destOrd="0" presId="urn:microsoft.com/office/officeart/2005/8/layout/hierarchy5"/>
    <dgm:cxn modelId="{510519AB-68FA-48E3-8B0E-AB5A5873F450}" type="presParOf" srcId="{CC5E559A-C282-4B3E-B5ED-1217C9190940}" destId="{ED93ADD0-10B3-43B3-A9B6-7A4AC37FD227}" srcOrd="1" destOrd="0" presId="urn:microsoft.com/office/officeart/2005/8/layout/hierarchy5"/>
    <dgm:cxn modelId="{7A090B32-9D65-4933-BAE2-FDB175EEED85}" type="presParOf" srcId="{D3143582-49D0-45BF-80FA-9CAC0B0B7341}" destId="{4176D0BD-661E-4A71-A498-F1717995A489}" srcOrd="1" destOrd="0" presId="urn:microsoft.com/office/officeart/2005/8/layout/hierarchy5"/>
    <dgm:cxn modelId="{2C317E30-95B6-48C2-B4FD-5B7F4E18FADA}" type="presParOf" srcId="{4176D0BD-661E-4A71-A498-F1717995A489}" destId="{BBF34809-41FC-4247-BC87-8D0B266818BB}" srcOrd="0" destOrd="0" presId="urn:microsoft.com/office/officeart/2005/8/layout/hierarchy5"/>
    <dgm:cxn modelId="{5C386C37-01C7-4EE2-BB42-CA1FF8376015}" type="presParOf" srcId="{BBF34809-41FC-4247-BC87-8D0B266818BB}" destId="{B49EFDEE-E33C-4C25-B33A-997ED8BD2C61}" srcOrd="0" destOrd="0" presId="urn:microsoft.com/office/officeart/2005/8/layout/hierarchy5"/>
    <dgm:cxn modelId="{E9BF2429-06EB-47C6-80F6-F6989D5568CC}" type="presParOf" srcId="{BBF34809-41FC-4247-BC87-8D0B266818BB}" destId="{C75801A9-FD16-4C5E-8930-E39E34F382F3}" srcOrd="1" destOrd="0" presId="urn:microsoft.com/office/officeart/2005/8/layout/hierarchy5"/>
    <dgm:cxn modelId="{3068410E-3197-4A5B-B502-9AE7FAF7F06C}" type="presParOf" srcId="{4176D0BD-661E-4A71-A498-F1717995A489}" destId="{FE9249AE-8091-42BA-ACF4-D06E425DDCFF}" srcOrd="1" destOrd="0" presId="urn:microsoft.com/office/officeart/2005/8/layout/hierarchy5"/>
    <dgm:cxn modelId="{763AC073-5A2E-4045-8A70-AA9D729E6CC5}" type="presParOf" srcId="{FE9249AE-8091-42BA-ACF4-D06E425DDCFF}" destId="{864FCB35-0437-4C0A-9BD6-3BE6BE5C92A3}" srcOrd="0" destOrd="0" presId="urn:microsoft.com/office/officeart/2005/8/layout/hierarchy5"/>
    <dgm:cxn modelId="{E49847B9-0BE2-4D03-95B1-B7EE92702703}" type="presParOf" srcId="{4176D0BD-661E-4A71-A498-F1717995A489}" destId="{E8075912-8E6A-45AD-B1B5-D04AF77088DD}" srcOrd="2" destOrd="0" presId="urn:microsoft.com/office/officeart/2005/8/layout/hierarchy5"/>
    <dgm:cxn modelId="{B11B57DF-DF3D-49D4-8A30-5DDB44406893}" type="presParOf" srcId="{E8075912-8E6A-45AD-B1B5-D04AF77088DD}" destId="{BCC6A2C3-DD67-4735-90BE-4E874665BE5F}" srcOrd="0" destOrd="0" presId="urn:microsoft.com/office/officeart/2005/8/layout/hierarchy5"/>
    <dgm:cxn modelId="{F604CE40-9C09-4DA2-9B3E-2C83E69C218E}" type="presParOf" srcId="{E8075912-8E6A-45AD-B1B5-D04AF77088DD}" destId="{C1C93565-87D7-49FB-AD27-B366571B1357}" srcOrd="1" destOrd="0" presId="urn:microsoft.com/office/officeart/2005/8/layout/hierarchy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0EC35-3A07-4DE9-B80B-FF161D8A5767}"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19BF5B0A-CA77-49F7-B972-0FF99D802FF0}">
      <dgm:prSet phldrT="[Text]"/>
      <dgm:spPr/>
      <dgm:t>
        <a:bodyPr/>
        <a:lstStyle/>
        <a:p>
          <a:r>
            <a:rPr lang="en-US" dirty="0" smtClean="0"/>
            <a:t>XRD</a:t>
          </a:r>
          <a:endParaRPr lang="en-US" dirty="0"/>
        </a:p>
      </dgm:t>
    </dgm:pt>
    <dgm:pt modelId="{306530E4-A95A-495B-8D37-9CF85BC80337}" type="parTrans" cxnId="{0C4C20D0-A610-4656-AFF7-19F528DB3708}">
      <dgm:prSet/>
      <dgm:spPr/>
      <dgm:t>
        <a:bodyPr/>
        <a:lstStyle/>
        <a:p>
          <a:endParaRPr lang="en-US"/>
        </a:p>
      </dgm:t>
    </dgm:pt>
    <dgm:pt modelId="{081271B8-44A5-46EB-90D1-28DBC83A42FA}" type="sibTrans" cxnId="{0C4C20D0-A610-4656-AFF7-19F528DB3708}">
      <dgm:prSet/>
      <dgm:spPr/>
      <dgm:t>
        <a:bodyPr/>
        <a:lstStyle/>
        <a:p>
          <a:endParaRPr lang="en-US"/>
        </a:p>
      </dgm:t>
    </dgm:pt>
    <dgm:pt modelId="{EB868566-CC34-49B0-9312-B1C4B3A22255}">
      <dgm:prSet phldrT="[Text]"/>
      <dgm:spPr/>
      <dgm:t>
        <a:bodyPr/>
        <a:lstStyle/>
        <a:p>
          <a:r>
            <a:rPr lang="en-US" dirty="0" smtClean="0"/>
            <a:t>PLM </a:t>
          </a:r>
          <a:endParaRPr lang="en-US" dirty="0"/>
        </a:p>
      </dgm:t>
    </dgm:pt>
    <dgm:pt modelId="{8175CD14-4EB0-4520-96E8-DC1CCEAF14A7}" type="parTrans" cxnId="{8354FCC2-6BEA-41D7-A80D-232E952173C8}">
      <dgm:prSet/>
      <dgm:spPr/>
      <dgm:t>
        <a:bodyPr/>
        <a:lstStyle/>
        <a:p>
          <a:endParaRPr lang="en-US"/>
        </a:p>
      </dgm:t>
    </dgm:pt>
    <dgm:pt modelId="{D6D7493E-D026-4A41-B8CF-916129836023}" type="sibTrans" cxnId="{8354FCC2-6BEA-41D7-A80D-232E952173C8}">
      <dgm:prSet/>
      <dgm:spPr/>
      <dgm:t>
        <a:bodyPr/>
        <a:lstStyle/>
        <a:p>
          <a:endParaRPr lang="en-US"/>
        </a:p>
      </dgm:t>
    </dgm:pt>
    <dgm:pt modelId="{119A0D5C-2C1B-4232-986E-8D93C31EB36A}">
      <dgm:prSet phldrT="[Text]"/>
      <dgm:spPr/>
      <dgm:t>
        <a:bodyPr/>
        <a:lstStyle/>
        <a:p>
          <a:r>
            <a:rPr lang="en-US" dirty="0" smtClean="0"/>
            <a:t>Optional</a:t>
          </a:r>
          <a:endParaRPr lang="en-US" dirty="0"/>
        </a:p>
      </dgm:t>
    </dgm:pt>
    <dgm:pt modelId="{4642AC13-915E-408B-9E50-B811F315DAC7}" type="parTrans" cxnId="{AEEA8535-FA47-4964-B3EF-C3157BC9B559}">
      <dgm:prSet/>
      <dgm:spPr/>
      <dgm:t>
        <a:bodyPr/>
        <a:lstStyle/>
        <a:p>
          <a:endParaRPr lang="en-US"/>
        </a:p>
      </dgm:t>
    </dgm:pt>
    <dgm:pt modelId="{90F971A2-2EA3-4D51-818D-417D262BC5B4}" type="sibTrans" cxnId="{AEEA8535-FA47-4964-B3EF-C3157BC9B559}">
      <dgm:prSet/>
      <dgm:spPr/>
      <dgm:t>
        <a:bodyPr/>
        <a:lstStyle/>
        <a:p>
          <a:endParaRPr lang="en-US"/>
        </a:p>
      </dgm:t>
    </dgm:pt>
    <dgm:pt modelId="{5B7E03D6-39B2-4FD5-8FA7-23DDFDE1AC7C}">
      <dgm:prSet phldrT="[Text]"/>
      <dgm:spPr/>
      <dgm:t>
        <a:bodyPr/>
        <a:lstStyle/>
        <a:p>
          <a:r>
            <a:rPr lang="en-US" dirty="0" smtClean="0"/>
            <a:t>Mandatory</a:t>
          </a:r>
          <a:endParaRPr lang="en-US" dirty="0"/>
        </a:p>
      </dgm:t>
    </dgm:pt>
    <dgm:pt modelId="{0CEB4E8B-F6AB-4085-B68F-A973578E8B35}" type="parTrans" cxnId="{BC1B431E-36DA-4542-BAC4-D006AA42A611}">
      <dgm:prSet/>
      <dgm:spPr/>
      <dgm:t>
        <a:bodyPr/>
        <a:lstStyle/>
        <a:p>
          <a:endParaRPr lang="en-US"/>
        </a:p>
      </dgm:t>
    </dgm:pt>
    <dgm:pt modelId="{FEF0C98A-20D8-4162-8FFE-25958E6DC72B}" type="sibTrans" cxnId="{BC1B431E-36DA-4542-BAC4-D006AA42A611}">
      <dgm:prSet/>
      <dgm:spPr/>
      <dgm:t>
        <a:bodyPr/>
        <a:lstStyle/>
        <a:p>
          <a:endParaRPr lang="en-US"/>
        </a:p>
      </dgm:t>
    </dgm:pt>
    <dgm:pt modelId="{7C6BBBC9-0F7D-4894-B049-3647C90396F9}">
      <dgm:prSet phldrT="[Text]"/>
      <dgm:spPr/>
      <dgm:t>
        <a:bodyPr/>
        <a:lstStyle/>
        <a:p>
          <a:r>
            <a:rPr lang="en-US" dirty="0" smtClean="0"/>
            <a:t>TEM</a:t>
          </a:r>
          <a:endParaRPr lang="en-US" dirty="0"/>
        </a:p>
      </dgm:t>
    </dgm:pt>
    <dgm:pt modelId="{725A1A66-562D-40CD-A5F3-EA5DB574C044}" type="parTrans" cxnId="{3CA19B1B-BC2F-48DE-96A0-D5AF03709577}">
      <dgm:prSet/>
      <dgm:spPr/>
      <dgm:t>
        <a:bodyPr/>
        <a:lstStyle/>
        <a:p>
          <a:endParaRPr lang="en-US"/>
        </a:p>
      </dgm:t>
    </dgm:pt>
    <dgm:pt modelId="{E490DE76-0B07-41D5-986C-29225B040B47}" type="sibTrans" cxnId="{3CA19B1B-BC2F-48DE-96A0-D5AF03709577}">
      <dgm:prSet/>
      <dgm:spPr/>
      <dgm:t>
        <a:bodyPr/>
        <a:lstStyle/>
        <a:p>
          <a:endParaRPr lang="en-US"/>
        </a:p>
      </dgm:t>
    </dgm:pt>
    <dgm:pt modelId="{D3143582-49D0-45BF-80FA-9CAC0B0B7341}" type="pres">
      <dgm:prSet presAssocID="{E750EC35-3A07-4DE9-B80B-FF161D8A5767}" presName="mainComposite" presStyleCnt="0">
        <dgm:presLayoutVars>
          <dgm:chPref val="1"/>
          <dgm:dir/>
          <dgm:animOne val="branch"/>
          <dgm:animLvl val="lvl"/>
          <dgm:resizeHandles val="exact"/>
        </dgm:presLayoutVars>
      </dgm:prSet>
      <dgm:spPr/>
      <dgm:t>
        <a:bodyPr/>
        <a:lstStyle/>
        <a:p>
          <a:endParaRPr lang="en-US"/>
        </a:p>
      </dgm:t>
    </dgm:pt>
    <dgm:pt modelId="{B140B72A-6805-4EAB-B05C-3B68A1C4A477}" type="pres">
      <dgm:prSet presAssocID="{E750EC35-3A07-4DE9-B80B-FF161D8A5767}" presName="hierFlow" presStyleCnt="0"/>
      <dgm:spPr/>
    </dgm:pt>
    <dgm:pt modelId="{AC5DA479-7C22-448F-8420-DA2B89852036}" type="pres">
      <dgm:prSet presAssocID="{E750EC35-3A07-4DE9-B80B-FF161D8A5767}" presName="firstBuf" presStyleCnt="0"/>
      <dgm:spPr/>
    </dgm:pt>
    <dgm:pt modelId="{BDAAD9BF-8ABE-4E39-BA0F-484FD3EE4CD6}" type="pres">
      <dgm:prSet presAssocID="{E750EC35-3A07-4DE9-B80B-FF161D8A5767}" presName="hierChild1" presStyleCnt="0">
        <dgm:presLayoutVars>
          <dgm:chPref val="1"/>
          <dgm:animOne val="branch"/>
          <dgm:animLvl val="lvl"/>
        </dgm:presLayoutVars>
      </dgm:prSet>
      <dgm:spPr/>
    </dgm:pt>
    <dgm:pt modelId="{8B20EA5D-4074-4D71-8A5A-619DA2362059}" type="pres">
      <dgm:prSet presAssocID="{19BF5B0A-CA77-49F7-B972-0FF99D802FF0}" presName="Name17" presStyleCnt="0"/>
      <dgm:spPr/>
    </dgm:pt>
    <dgm:pt modelId="{4413CC1F-8A6A-459A-B4C4-08E53C274983}" type="pres">
      <dgm:prSet presAssocID="{19BF5B0A-CA77-49F7-B972-0FF99D802FF0}" presName="level1Shape" presStyleLbl="node0" presStyleIdx="0" presStyleCnt="1">
        <dgm:presLayoutVars>
          <dgm:chPref val="3"/>
        </dgm:presLayoutVars>
      </dgm:prSet>
      <dgm:spPr/>
      <dgm:t>
        <a:bodyPr/>
        <a:lstStyle/>
        <a:p>
          <a:endParaRPr lang="en-US"/>
        </a:p>
      </dgm:t>
    </dgm:pt>
    <dgm:pt modelId="{1402F3C3-7239-4833-843C-E96BA36EE90C}" type="pres">
      <dgm:prSet presAssocID="{19BF5B0A-CA77-49F7-B972-0FF99D802FF0}" presName="hierChild2" presStyleCnt="0"/>
      <dgm:spPr/>
    </dgm:pt>
    <dgm:pt modelId="{D6C4D0EC-449C-4A10-9390-246EE168D423}" type="pres">
      <dgm:prSet presAssocID="{8175CD14-4EB0-4520-96E8-DC1CCEAF14A7}" presName="Name25" presStyleLbl="parChTrans1D2" presStyleIdx="0" presStyleCnt="2"/>
      <dgm:spPr/>
      <dgm:t>
        <a:bodyPr/>
        <a:lstStyle/>
        <a:p>
          <a:endParaRPr lang="en-US"/>
        </a:p>
      </dgm:t>
    </dgm:pt>
    <dgm:pt modelId="{1AD59AD3-23BA-4CA4-A765-AD63CBC7EE2E}" type="pres">
      <dgm:prSet presAssocID="{8175CD14-4EB0-4520-96E8-DC1CCEAF14A7}" presName="connTx" presStyleLbl="parChTrans1D2" presStyleIdx="0" presStyleCnt="2"/>
      <dgm:spPr/>
      <dgm:t>
        <a:bodyPr/>
        <a:lstStyle/>
        <a:p>
          <a:endParaRPr lang="en-US"/>
        </a:p>
      </dgm:t>
    </dgm:pt>
    <dgm:pt modelId="{469C6DE1-607C-4B24-B56E-A89231C9C48D}" type="pres">
      <dgm:prSet presAssocID="{EB868566-CC34-49B0-9312-B1C4B3A22255}" presName="Name30" presStyleCnt="0"/>
      <dgm:spPr/>
    </dgm:pt>
    <dgm:pt modelId="{9306C08A-40CA-4136-8192-A9B3C8C6214D}" type="pres">
      <dgm:prSet presAssocID="{EB868566-CC34-49B0-9312-B1C4B3A22255}" presName="level2Shape" presStyleLbl="node2" presStyleIdx="0" presStyleCnt="2"/>
      <dgm:spPr/>
      <dgm:t>
        <a:bodyPr/>
        <a:lstStyle/>
        <a:p>
          <a:endParaRPr lang="en-US"/>
        </a:p>
      </dgm:t>
    </dgm:pt>
    <dgm:pt modelId="{F9B2A23D-0FCA-4894-9408-D036A28BA43B}" type="pres">
      <dgm:prSet presAssocID="{EB868566-CC34-49B0-9312-B1C4B3A22255}" presName="hierChild3" presStyleCnt="0"/>
      <dgm:spPr/>
    </dgm:pt>
    <dgm:pt modelId="{3A6005C3-27A2-4323-BA13-1F3BFE9C9702}" type="pres">
      <dgm:prSet presAssocID="{725A1A66-562D-40CD-A5F3-EA5DB574C044}" presName="Name25" presStyleLbl="parChTrans1D2" presStyleIdx="1" presStyleCnt="2"/>
      <dgm:spPr/>
      <dgm:t>
        <a:bodyPr/>
        <a:lstStyle/>
        <a:p>
          <a:endParaRPr lang="en-US"/>
        </a:p>
      </dgm:t>
    </dgm:pt>
    <dgm:pt modelId="{199FA336-2F92-4B71-A2F7-9E4D0092DF20}" type="pres">
      <dgm:prSet presAssocID="{725A1A66-562D-40CD-A5F3-EA5DB574C044}" presName="connTx" presStyleLbl="parChTrans1D2" presStyleIdx="1" presStyleCnt="2"/>
      <dgm:spPr/>
      <dgm:t>
        <a:bodyPr/>
        <a:lstStyle/>
        <a:p>
          <a:endParaRPr lang="en-US"/>
        </a:p>
      </dgm:t>
    </dgm:pt>
    <dgm:pt modelId="{CC5E559A-C282-4B3E-B5ED-1217C9190940}" type="pres">
      <dgm:prSet presAssocID="{7C6BBBC9-0F7D-4894-B049-3647C90396F9}" presName="Name30" presStyleCnt="0"/>
      <dgm:spPr/>
    </dgm:pt>
    <dgm:pt modelId="{06EB8AA7-58E6-4524-8221-605C30D968D3}" type="pres">
      <dgm:prSet presAssocID="{7C6BBBC9-0F7D-4894-B049-3647C90396F9}" presName="level2Shape" presStyleLbl="node2" presStyleIdx="1" presStyleCnt="2"/>
      <dgm:spPr/>
      <dgm:t>
        <a:bodyPr/>
        <a:lstStyle/>
        <a:p>
          <a:endParaRPr lang="en-US"/>
        </a:p>
      </dgm:t>
    </dgm:pt>
    <dgm:pt modelId="{ED93ADD0-10B3-43B3-A9B6-7A4AC37FD227}" type="pres">
      <dgm:prSet presAssocID="{7C6BBBC9-0F7D-4894-B049-3647C90396F9}" presName="hierChild3" presStyleCnt="0"/>
      <dgm:spPr/>
    </dgm:pt>
    <dgm:pt modelId="{4176D0BD-661E-4A71-A498-F1717995A489}" type="pres">
      <dgm:prSet presAssocID="{E750EC35-3A07-4DE9-B80B-FF161D8A5767}" presName="bgShapesFlow" presStyleCnt="0"/>
      <dgm:spPr/>
    </dgm:pt>
    <dgm:pt modelId="{BBF34809-41FC-4247-BC87-8D0B266818BB}" type="pres">
      <dgm:prSet presAssocID="{119A0D5C-2C1B-4232-986E-8D93C31EB36A}" presName="rectComp" presStyleCnt="0"/>
      <dgm:spPr/>
    </dgm:pt>
    <dgm:pt modelId="{B49EFDEE-E33C-4C25-B33A-997ED8BD2C61}" type="pres">
      <dgm:prSet presAssocID="{119A0D5C-2C1B-4232-986E-8D93C31EB36A}" presName="bgRect" presStyleLbl="bgShp" presStyleIdx="0" presStyleCnt="2"/>
      <dgm:spPr/>
      <dgm:t>
        <a:bodyPr/>
        <a:lstStyle/>
        <a:p>
          <a:endParaRPr lang="en-US"/>
        </a:p>
      </dgm:t>
    </dgm:pt>
    <dgm:pt modelId="{C75801A9-FD16-4C5E-8930-E39E34F382F3}" type="pres">
      <dgm:prSet presAssocID="{119A0D5C-2C1B-4232-986E-8D93C31EB36A}" presName="bgRectTx" presStyleLbl="bgShp" presStyleIdx="0" presStyleCnt="2">
        <dgm:presLayoutVars>
          <dgm:bulletEnabled val="1"/>
        </dgm:presLayoutVars>
      </dgm:prSet>
      <dgm:spPr/>
      <dgm:t>
        <a:bodyPr/>
        <a:lstStyle/>
        <a:p>
          <a:endParaRPr lang="en-US"/>
        </a:p>
      </dgm:t>
    </dgm:pt>
    <dgm:pt modelId="{FE9249AE-8091-42BA-ACF4-D06E425DDCFF}" type="pres">
      <dgm:prSet presAssocID="{119A0D5C-2C1B-4232-986E-8D93C31EB36A}" presName="spComp" presStyleCnt="0"/>
      <dgm:spPr/>
    </dgm:pt>
    <dgm:pt modelId="{864FCB35-0437-4C0A-9BD6-3BE6BE5C92A3}" type="pres">
      <dgm:prSet presAssocID="{119A0D5C-2C1B-4232-986E-8D93C31EB36A}" presName="hSp" presStyleCnt="0"/>
      <dgm:spPr/>
    </dgm:pt>
    <dgm:pt modelId="{E8075912-8E6A-45AD-B1B5-D04AF77088DD}" type="pres">
      <dgm:prSet presAssocID="{5B7E03D6-39B2-4FD5-8FA7-23DDFDE1AC7C}" presName="rectComp" presStyleCnt="0"/>
      <dgm:spPr/>
    </dgm:pt>
    <dgm:pt modelId="{BCC6A2C3-DD67-4735-90BE-4E874665BE5F}" type="pres">
      <dgm:prSet presAssocID="{5B7E03D6-39B2-4FD5-8FA7-23DDFDE1AC7C}" presName="bgRect" presStyleLbl="bgShp" presStyleIdx="1" presStyleCnt="2"/>
      <dgm:spPr/>
      <dgm:t>
        <a:bodyPr/>
        <a:lstStyle/>
        <a:p>
          <a:endParaRPr lang="en-US"/>
        </a:p>
      </dgm:t>
    </dgm:pt>
    <dgm:pt modelId="{C1C93565-87D7-49FB-AD27-B366571B1357}" type="pres">
      <dgm:prSet presAssocID="{5B7E03D6-39B2-4FD5-8FA7-23DDFDE1AC7C}" presName="bgRectTx" presStyleLbl="bgShp" presStyleIdx="1" presStyleCnt="2">
        <dgm:presLayoutVars>
          <dgm:bulletEnabled val="1"/>
        </dgm:presLayoutVars>
      </dgm:prSet>
      <dgm:spPr/>
      <dgm:t>
        <a:bodyPr/>
        <a:lstStyle/>
        <a:p>
          <a:endParaRPr lang="en-US"/>
        </a:p>
      </dgm:t>
    </dgm:pt>
  </dgm:ptLst>
  <dgm:cxnLst>
    <dgm:cxn modelId="{9EB60CBA-6FF6-4FE6-8A4D-4C1CF30C8908}" type="presOf" srcId="{8175CD14-4EB0-4520-96E8-DC1CCEAF14A7}" destId="{1AD59AD3-23BA-4CA4-A765-AD63CBC7EE2E}" srcOrd="1" destOrd="0" presId="urn:microsoft.com/office/officeart/2005/8/layout/hierarchy5"/>
    <dgm:cxn modelId="{06EC72DC-EB74-42DA-BD4B-949C9F90A499}" type="presOf" srcId="{E750EC35-3A07-4DE9-B80B-FF161D8A5767}" destId="{D3143582-49D0-45BF-80FA-9CAC0B0B7341}" srcOrd="0" destOrd="0" presId="urn:microsoft.com/office/officeart/2005/8/layout/hierarchy5"/>
    <dgm:cxn modelId="{83547210-8382-46DE-A006-654976709E8D}" type="presOf" srcId="{119A0D5C-2C1B-4232-986E-8D93C31EB36A}" destId="{B49EFDEE-E33C-4C25-B33A-997ED8BD2C61}" srcOrd="0" destOrd="0" presId="urn:microsoft.com/office/officeart/2005/8/layout/hierarchy5"/>
    <dgm:cxn modelId="{8354FCC2-6BEA-41D7-A80D-232E952173C8}" srcId="{19BF5B0A-CA77-49F7-B972-0FF99D802FF0}" destId="{EB868566-CC34-49B0-9312-B1C4B3A22255}" srcOrd="0" destOrd="0" parTransId="{8175CD14-4EB0-4520-96E8-DC1CCEAF14A7}" sibTransId="{D6D7493E-D026-4A41-B8CF-916129836023}"/>
    <dgm:cxn modelId="{E22B5B4F-0D1F-43D4-87EF-E66AB37C4682}" type="presOf" srcId="{19BF5B0A-CA77-49F7-B972-0FF99D802FF0}" destId="{4413CC1F-8A6A-459A-B4C4-08E53C274983}" srcOrd="0" destOrd="0" presId="urn:microsoft.com/office/officeart/2005/8/layout/hierarchy5"/>
    <dgm:cxn modelId="{723C97E4-AD45-4748-BAAB-36ED3522705B}" type="presOf" srcId="{5B7E03D6-39B2-4FD5-8FA7-23DDFDE1AC7C}" destId="{C1C93565-87D7-49FB-AD27-B366571B1357}" srcOrd="1" destOrd="0" presId="urn:microsoft.com/office/officeart/2005/8/layout/hierarchy5"/>
    <dgm:cxn modelId="{1EC961E8-CCFB-4D65-A5BC-6CFE137DBB7A}" type="presOf" srcId="{5B7E03D6-39B2-4FD5-8FA7-23DDFDE1AC7C}" destId="{BCC6A2C3-DD67-4735-90BE-4E874665BE5F}" srcOrd="0" destOrd="0" presId="urn:microsoft.com/office/officeart/2005/8/layout/hierarchy5"/>
    <dgm:cxn modelId="{BC1B431E-36DA-4542-BAC4-D006AA42A611}" srcId="{E750EC35-3A07-4DE9-B80B-FF161D8A5767}" destId="{5B7E03D6-39B2-4FD5-8FA7-23DDFDE1AC7C}" srcOrd="2" destOrd="0" parTransId="{0CEB4E8B-F6AB-4085-B68F-A973578E8B35}" sibTransId="{FEF0C98A-20D8-4162-8FFE-25958E6DC72B}"/>
    <dgm:cxn modelId="{AEEA8535-FA47-4964-B3EF-C3157BC9B559}" srcId="{E750EC35-3A07-4DE9-B80B-FF161D8A5767}" destId="{119A0D5C-2C1B-4232-986E-8D93C31EB36A}" srcOrd="1" destOrd="0" parTransId="{4642AC13-915E-408B-9E50-B811F315DAC7}" sibTransId="{90F971A2-2EA3-4D51-818D-417D262BC5B4}"/>
    <dgm:cxn modelId="{CEA4C101-69F8-4CD2-8686-EA358B73972C}" type="presOf" srcId="{725A1A66-562D-40CD-A5F3-EA5DB574C044}" destId="{199FA336-2F92-4B71-A2F7-9E4D0092DF20}" srcOrd="1" destOrd="0" presId="urn:microsoft.com/office/officeart/2005/8/layout/hierarchy5"/>
    <dgm:cxn modelId="{6DAB340B-A571-49ED-B433-C8F0A276FDCC}" type="presOf" srcId="{EB868566-CC34-49B0-9312-B1C4B3A22255}" destId="{9306C08A-40CA-4136-8192-A9B3C8C6214D}" srcOrd="0" destOrd="0" presId="urn:microsoft.com/office/officeart/2005/8/layout/hierarchy5"/>
    <dgm:cxn modelId="{3CA19B1B-BC2F-48DE-96A0-D5AF03709577}" srcId="{19BF5B0A-CA77-49F7-B972-0FF99D802FF0}" destId="{7C6BBBC9-0F7D-4894-B049-3647C90396F9}" srcOrd="1" destOrd="0" parTransId="{725A1A66-562D-40CD-A5F3-EA5DB574C044}" sibTransId="{E490DE76-0B07-41D5-986C-29225B040B47}"/>
    <dgm:cxn modelId="{96073909-25FB-414F-A2E8-D8DB98B2094E}" type="presOf" srcId="{119A0D5C-2C1B-4232-986E-8D93C31EB36A}" destId="{C75801A9-FD16-4C5E-8930-E39E34F382F3}" srcOrd="1" destOrd="0" presId="urn:microsoft.com/office/officeart/2005/8/layout/hierarchy5"/>
    <dgm:cxn modelId="{47CF9F10-59D4-4851-92E7-B7149EE735EA}" type="presOf" srcId="{8175CD14-4EB0-4520-96E8-DC1CCEAF14A7}" destId="{D6C4D0EC-449C-4A10-9390-246EE168D423}" srcOrd="0" destOrd="0" presId="urn:microsoft.com/office/officeart/2005/8/layout/hierarchy5"/>
    <dgm:cxn modelId="{AFC2C39E-2162-448D-9A9C-C85CC7BE8D93}" type="presOf" srcId="{7C6BBBC9-0F7D-4894-B049-3647C90396F9}" destId="{06EB8AA7-58E6-4524-8221-605C30D968D3}" srcOrd="0" destOrd="0" presId="urn:microsoft.com/office/officeart/2005/8/layout/hierarchy5"/>
    <dgm:cxn modelId="{0C4C20D0-A610-4656-AFF7-19F528DB3708}" srcId="{E750EC35-3A07-4DE9-B80B-FF161D8A5767}" destId="{19BF5B0A-CA77-49F7-B972-0FF99D802FF0}" srcOrd="0" destOrd="0" parTransId="{306530E4-A95A-495B-8D37-9CF85BC80337}" sibTransId="{081271B8-44A5-46EB-90D1-28DBC83A42FA}"/>
    <dgm:cxn modelId="{0C1FD947-6B60-4053-8F23-1143DB5D3EB1}" type="presOf" srcId="{725A1A66-562D-40CD-A5F3-EA5DB574C044}" destId="{3A6005C3-27A2-4323-BA13-1F3BFE9C9702}" srcOrd="0" destOrd="0" presId="urn:microsoft.com/office/officeart/2005/8/layout/hierarchy5"/>
    <dgm:cxn modelId="{0BF9B9A2-3185-45BA-9471-34C3A5469684}" type="presParOf" srcId="{D3143582-49D0-45BF-80FA-9CAC0B0B7341}" destId="{B140B72A-6805-4EAB-B05C-3B68A1C4A477}" srcOrd="0" destOrd="0" presId="urn:microsoft.com/office/officeart/2005/8/layout/hierarchy5"/>
    <dgm:cxn modelId="{0F247CDD-302A-4CBA-94B6-D625364A679A}" type="presParOf" srcId="{B140B72A-6805-4EAB-B05C-3B68A1C4A477}" destId="{AC5DA479-7C22-448F-8420-DA2B89852036}" srcOrd="0" destOrd="0" presId="urn:microsoft.com/office/officeart/2005/8/layout/hierarchy5"/>
    <dgm:cxn modelId="{7BAEAC4A-6EDF-4466-8683-2780D62D31FF}" type="presParOf" srcId="{B140B72A-6805-4EAB-B05C-3B68A1C4A477}" destId="{BDAAD9BF-8ABE-4E39-BA0F-484FD3EE4CD6}" srcOrd="1" destOrd="0" presId="urn:microsoft.com/office/officeart/2005/8/layout/hierarchy5"/>
    <dgm:cxn modelId="{E43F1A53-19F0-4187-B920-E4A560B0B5B2}" type="presParOf" srcId="{BDAAD9BF-8ABE-4E39-BA0F-484FD3EE4CD6}" destId="{8B20EA5D-4074-4D71-8A5A-619DA2362059}" srcOrd="0" destOrd="0" presId="urn:microsoft.com/office/officeart/2005/8/layout/hierarchy5"/>
    <dgm:cxn modelId="{4DD7DA08-455E-4BD1-A689-76BF0510A5A4}" type="presParOf" srcId="{8B20EA5D-4074-4D71-8A5A-619DA2362059}" destId="{4413CC1F-8A6A-459A-B4C4-08E53C274983}" srcOrd="0" destOrd="0" presId="urn:microsoft.com/office/officeart/2005/8/layout/hierarchy5"/>
    <dgm:cxn modelId="{7F574108-CD95-4258-B589-FE3C09EC1176}" type="presParOf" srcId="{8B20EA5D-4074-4D71-8A5A-619DA2362059}" destId="{1402F3C3-7239-4833-843C-E96BA36EE90C}" srcOrd="1" destOrd="0" presId="urn:microsoft.com/office/officeart/2005/8/layout/hierarchy5"/>
    <dgm:cxn modelId="{09C83F96-2315-4A03-A5FB-386C721605B5}" type="presParOf" srcId="{1402F3C3-7239-4833-843C-E96BA36EE90C}" destId="{D6C4D0EC-449C-4A10-9390-246EE168D423}" srcOrd="0" destOrd="0" presId="urn:microsoft.com/office/officeart/2005/8/layout/hierarchy5"/>
    <dgm:cxn modelId="{F4AEEB99-6632-46CC-8439-9F8E46F22898}" type="presParOf" srcId="{D6C4D0EC-449C-4A10-9390-246EE168D423}" destId="{1AD59AD3-23BA-4CA4-A765-AD63CBC7EE2E}" srcOrd="0" destOrd="0" presId="urn:microsoft.com/office/officeart/2005/8/layout/hierarchy5"/>
    <dgm:cxn modelId="{3BF29AE3-21BE-4C97-8EDF-6BDBF67E5B33}" type="presParOf" srcId="{1402F3C3-7239-4833-843C-E96BA36EE90C}" destId="{469C6DE1-607C-4B24-B56E-A89231C9C48D}" srcOrd="1" destOrd="0" presId="urn:microsoft.com/office/officeart/2005/8/layout/hierarchy5"/>
    <dgm:cxn modelId="{D8615A18-B5CE-459E-A553-A69617AE7B2C}" type="presParOf" srcId="{469C6DE1-607C-4B24-B56E-A89231C9C48D}" destId="{9306C08A-40CA-4136-8192-A9B3C8C6214D}" srcOrd="0" destOrd="0" presId="urn:microsoft.com/office/officeart/2005/8/layout/hierarchy5"/>
    <dgm:cxn modelId="{F647019F-5DB2-46C6-8989-A065EF76783A}" type="presParOf" srcId="{469C6DE1-607C-4B24-B56E-A89231C9C48D}" destId="{F9B2A23D-0FCA-4894-9408-D036A28BA43B}" srcOrd="1" destOrd="0" presId="urn:microsoft.com/office/officeart/2005/8/layout/hierarchy5"/>
    <dgm:cxn modelId="{0CDF64FC-66B8-4255-9AE2-B6DE43D7F1E9}" type="presParOf" srcId="{1402F3C3-7239-4833-843C-E96BA36EE90C}" destId="{3A6005C3-27A2-4323-BA13-1F3BFE9C9702}" srcOrd="2" destOrd="0" presId="urn:microsoft.com/office/officeart/2005/8/layout/hierarchy5"/>
    <dgm:cxn modelId="{CF81A274-A183-4E2C-97F7-0644AC78AC2C}" type="presParOf" srcId="{3A6005C3-27A2-4323-BA13-1F3BFE9C9702}" destId="{199FA336-2F92-4B71-A2F7-9E4D0092DF20}" srcOrd="0" destOrd="0" presId="urn:microsoft.com/office/officeart/2005/8/layout/hierarchy5"/>
    <dgm:cxn modelId="{F56C352A-8585-4156-A752-226F5B7F1E25}" type="presParOf" srcId="{1402F3C3-7239-4833-843C-E96BA36EE90C}" destId="{CC5E559A-C282-4B3E-B5ED-1217C9190940}" srcOrd="3" destOrd="0" presId="urn:microsoft.com/office/officeart/2005/8/layout/hierarchy5"/>
    <dgm:cxn modelId="{1D131E91-627C-42AA-BCEE-4A99CD1A1C29}" type="presParOf" srcId="{CC5E559A-C282-4B3E-B5ED-1217C9190940}" destId="{06EB8AA7-58E6-4524-8221-605C30D968D3}" srcOrd="0" destOrd="0" presId="urn:microsoft.com/office/officeart/2005/8/layout/hierarchy5"/>
    <dgm:cxn modelId="{C296D798-2E3B-4A9A-9775-4C9880C19022}" type="presParOf" srcId="{CC5E559A-C282-4B3E-B5ED-1217C9190940}" destId="{ED93ADD0-10B3-43B3-A9B6-7A4AC37FD227}" srcOrd="1" destOrd="0" presId="urn:microsoft.com/office/officeart/2005/8/layout/hierarchy5"/>
    <dgm:cxn modelId="{C45CBDA3-CDB1-4579-AE58-B5ED9658DE44}" type="presParOf" srcId="{D3143582-49D0-45BF-80FA-9CAC0B0B7341}" destId="{4176D0BD-661E-4A71-A498-F1717995A489}" srcOrd="1" destOrd="0" presId="urn:microsoft.com/office/officeart/2005/8/layout/hierarchy5"/>
    <dgm:cxn modelId="{AB094BF6-4013-4813-861B-D954DF004C1C}" type="presParOf" srcId="{4176D0BD-661E-4A71-A498-F1717995A489}" destId="{BBF34809-41FC-4247-BC87-8D0B266818BB}" srcOrd="0" destOrd="0" presId="urn:microsoft.com/office/officeart/2005/8/layout/hierarchy5"/>
    <dgm:cxn modelId="{BF2F491F-8836-4A77-B697-D4A706B22DBC}" type="presParOf" srcId="{BBF34809-41FC-4247-BC87-8D0B266818BB}" destId="{B49EFDEE-E33C-4C25-B33A-997ED8BD2C61}" srcOrd="0" destOrd="0" presId="urn:microsoft.com/office/officeart/2005/8/layout/hierarchy5"/>
    <dgm:cxn modelId="{F31EE6BF-AC58-4C71-8024-0C5B00252194}" type="presParOf" srcId="{BBF34809-41FC-4247-BC87-8D0B266818BB}" destId="{C75801A9-FD16-4C5E-8930-E39E34F382F3}" srcOrd="1" destOrd="0" presId="urn:microsoft.com/office/officeart/2005/8/layout/hierarchy5"/>
    <dgm:cxn modelId="{33D00FC7-62CC-4840-9E40-21ED9E80F0D4}" type="presParOf" srcId="{4176D0BD-661E-4A71-A498-F1717995A489}" destId="{FE9249AE-8091-42BA-ACF4-D06E425DDCFF}" srcOrd="1" destOrd="0" presId="urn:microsoft.com/office/officeart/2005/8/layout/hierarchy5"/>
    <dgm:cxn modelId="{EE85691D-63D8-4FDB-9777-09AE40640A9C}" type="presParOf" srcId="{FE9249AE-8091-42BA-ACF4-D06E425DDCFF}" destId="{864FCB35-0437-4C0A-9BD6-3BE6BE5C92A3}" srcOrd="0" destOrd="0" presId="urn:microsoft.com/office/officeart/2005/8/layout/hierarchy5"/>
    <dgm:cxn modelId="{D791363F-A450-4755-BFB7-9B912566036B}" type="presParOf" srcId="{4176D0BD-661E-4A71-A498-F1717995A489}" destId="{E8075912-8E6A-45AD-B1B5-D04AF77088DD}" srcOrd="2" destOrd="0" presId="urn:microsoft.com/office/officeart/2005/8/layout/hierarchy5"/>
    <dgm:cxn modelId="{4E9AD625-1E76-4E40-A3E4-89BD487D1493}" type="presParOf" srcId="{E8075912-8E6A-45AD-B1B5-D04AF77088DD}" destId="{BCC6A2C3-DD67-4735-90BE-4E874665BE5F}" srcOrd="0" destOrd="0" presId="urn:microsoft.com/office/officeart/2005/8/layout/hierarchy5"/>
    <dgm:cxn modelId="{B7A11F0C-6750-452A-9BCB-FD14EF2FA068}" type="presParOf" srcId="{E8075912-8E6A-45AD-B1B5-D04AF77088DD}" destId="{C1C93565-87D7-49FB-AD27-B366571B1357}" srcOrd="1" destOrd="0" presId="urn:microsoft.com/office/officeart/2005/8/layout/hierarchy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50EC35-3A07-4DE9-B80B-FF161D8A5767}"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19BF5B0A-CA77-49F7-B972-0FF99D802FF0}">
      <dgm:prSet phldrT="[Text]"/>
      <dgm:spPr/>
      <dgm:t>
        <a:bodyPr/>
        <a:lstStyle/>
        <a:p>
          <a:r>
            <a:rPr lang="en-US" dirty="0" smtClean="0"/>
            <a:t>XRD</a:t>
          </a:r>
          <a:endParaRPr lang="en-US" dirty="0"/>
        </a:p>
      </dgm:t>
    </dgm:pt>
    <dgm:pt modelId="{306530E4-A95A-495B-8D37-9CF85BC80337}" type="parTrans" cxnId="{0C4C20D0-A610-4656-AFF7-19F528DB3708}">
      <dgm:prSet/>
      <dgm:spPr/>
      <dgm:t>
        <a:bodyPr/>
        <a:lstStyle/>
        <a:p>
          <a:endParaRPr lang="en-US"/>
        </a:p>
      </dgm:t>
    </dgm:pt>
    <dgm:pt modelId="{081271B8-44A5-46EB-90D1-28DBC83A42FA}" type="sibTrans" cxnId="{0C4C20D0-A610-4656-AFF7-19F528DB3708}">
      <dgm:prSet/>
      <dgm:spPr/>
      <dgm:t>
        <a:bodyPr/>
        <a:lstStyle/>
        <a:p>
          <a:endParaRPr lang="en-US"/>
        </a:p>
      </dgm:t>
    </dgm:pt>
    <dgm:pt modelId="{EB868566-CC34-49B0-9312-B1C4B3A22255}">
      <dgm:prSet phldrT="[Text]"/>
      <dgm:spPr/>
      <dgm:t>
        <a:bodyPr/>
        <a:lstStyle/>
        <a:p>
          <a:r>
            <a:rPr lang="en-US" dirty="0" smtClean="0"/>
            <a:t>PLM </a:t>
          </a:r>
          <a:endParaRPr lang="en-US" dirty="0"/>
        </a:p>
      </dgm:t>
    </dgm:pt>
    <dgm:pt modelId="{8175CD14-4EB0-4520-96E8-DC1CCEAF14A7}" type="parTrans" cxnId="{8354FCC2-6BEA-41D7-A80D-232E952173C8}">
      <dgm:prSet/>
      <dgm:spPr/>
      <dgm:t>
        <a:bodyPr/>
        <a:lstStyle/>
        <a:p>
          <a:endParaRPr lang="en-US"/>
        </a:p>
      </dgm:t>
    </dgm:pt>
    <dgm:pt modelId="{D6D7493E-D026-4A41-B8CF-916129836023}" type="sibTrans" cxnId="{8354FCC2-6BEA-41D7-A80D-232E952173C8}">
      <dgm:prSet/>
      <dgm:spPr/>
      <dgm:t>
        <a:bodyPr/>
        <a:lstStyle/>
        <a:p>
          <a:endParaRPr lang="en-US"/>
        </a:p>
      </dgm:t>
    </dgm:pt>
    <dgm:pt modelId="{119A0D5C-2C1B-4232-986E-8D93C31EB36A}">
      <dgm:prSet phldrT="[Text]"/>
      <dgm:spPr/>
      <dgm:t>
        <a:bodyPr/>
        <a:lstStyle/>
        <a:p>
          <a:r>
            <a:rPr lang="en-US" dirty="0" smtClean="0"/>
            <a:t>Optional</a:t>
          </a:r>
          <a:endParaRPr lang="en-US" dirty="0"/>
        </a:p>
      </dgm:t>
    </dgm:pt>
    <dgm:pt modelId="{4642AC13-915E-408B-9E50-B811F315DAC7}" type="parTrans" cxnId="{AEEA8535-FA47-4964-B3EF-C3157BC9B559}">
      <dgm:prSet/>
      <dgm:spPr/>
      <dgm:t>
        <a:bodyPr/>
        <a:lstStyle/>
        <a:p>
          <a:endParaRPr lang="en-US"/>
        </a:p>
      </dgm:t>
    </dgm:pt>
    <dgm:pt modelId="{90F971A2-2EA3-4D51-818D-417D262BC5B4}" type="sibTrans" cxnId="{AEEA8535-FA47-4964-B3EF-C3157BC9B559}">
      <dgm:prSet/>
      <dgm:spPr/>
      <dgm:t>
        <a:bodyPr/>
        <a:lstStyle/>
        <a:p>
          <a:endParaRPr lang="en-US"/>
        </a:p>
      </dgm:t>
    </dgm:pt>
    <dgm:pt modelId="{5B7E03D6-39B2-4FD5-8FA7-23DDFDE1AC7C}">
      <dgm:prSet phldrT="[Text]"/>
      <dgm:spPr/>
      <dgm:t>
        <a:bodyPr/>
        <a:lstStyle/>
        <a:p>
          <a:r>
            <a:rPr lang="en-US" dirty="0" smtClean="0"/>
            <a:t>Mandatory</a:t>
          </a:r>
          <a:endParaRPr lang="en-US" dirty="0"/>
        </a:p>
      </dgm:t>
    </dgm:pt>
    <dgm:pt modelId="{0CEB4E8B-F6AB-4085-B68F-A973578E8B35}" type="parTrans" cxnId="{BC1B431E-36DA-4542-BAC4-D006AA42A611}">
      <dgm:prSet/>
      <dgm:spPr/>
      <dgm:t>
        <a:bodyPr/>
        <a:lstStyle/>
        <a:p>
          <a:endParaRPr lang="en-US"/>
        </a:p>
      </dgm:t>
    </dgm:pt>
    <dgm:pt modelId="{FEF0C98A-20D8-4162-8FFE-25958E6DC72B}" type="sibTrans" cxnId="{BC1B431E-36DA-4542-BAC4-D006AA42A611}">
      <dgm:prSet/>
      <dgm:spPr/>
      <dgm:t>
        <a:bodyPr/>
        <a:lstStyle/>
        <a:p>
          <a:endParaRPr lang="en-US"/>
        </a:p>
      </dgm:t>
    </dgm:pt>
    <dgm:pt modelId="{7C6BBBC9-0F7D-4894-B049-3647C90396F9}">
      <dgm:prSet phldrT="[Text]"/>
      <dgm:spPr/>
      <dgm:t>
        <a:bodyPr/>
        <a:lstStyle/>
        <a:p>
          <a:r>
            <a:rPr lang="en-US" dirty="0" smtClean="0"/>
            <a:t>TEM</a:t>
          </a:r>
          <a:endParaRPr lang="en-US" dirty="0"/>
        </a:p>
      </dgm:t>
    </dgm:pt>
    <dgm:pt modelId="{725A1A66-562D-40CD-A5F3-EA5DB574C044}" type="parTrans" cxnId="{3CA19B1B-BC2F-48DE-96A0-D5AF03709577}">
      <dgm:prSet/>
      <dgm:spPr/>
      <dgm:t>
        <a:bodyPr/>
        <a:lstStyle/>
        <a:p>
          <a:endParaRPr lang="en-US"/>
        </a:p>
      </dgm:t>
    </dgm:pt>
    <dgm:pt modelId="{E490DE76-0B07-41D5-986C-29225B040B47}" type="sibTrans" cxnId="{3CA19B1B-BC2F-48DE-96A0-D5AF03709577}">
      <dgm:prSet/>
      <dgm:spPr/>
      <dgm:t>
        <a:bodyPr/>
        <a:lstStyle/>
        <a:p>
          <a:endParaRPr lang="en-US"/>
        </a:p>
      </dgm:t>
    </dgm:pt>
    <dgm:pt modelId="{D3143582-49D0-45BF-80FA-9CAC0B0B7341}" type="pres">
      <dgm:prSet presAssocID="{E750EC35-3A07-4DE9-B80B-FF161D8A5767}" presName="mainComposite" presStyleCnt="0">
        <dgm:presLayoutVars>
          <dgm:chPref val="1"/>
          <dgm:dir/>
          <dgm:animOne val="branch"/>
          <dgm:animLvl val="lvl"/>
          <dgm:resizeHandles val="exact"/>
        </dgm:presLayoutVars>
      </dgm:prSet>
      <dgm:spPr/>
      <dgm:t>
        <a:bodyPr/>
        <a:lstStyle/>
        <a:p>
          <a:endParaRPr lang="en-US"/>
        </a:p>
      </dgm:t>
    </dgm:pt>
    <dgm:pt modelId="{B140B72A-6805-4EAB-B05C-3B68A1C4A477}" type="pres">
      <dgm:prSet presAssocID="{E750EC35-3A07-4DE9-B80B-FF161D8A5767}" presName="hierFlow" presStyleCnt="0"/>
      <dgm:spPr/>
    </dgm:pt>
    <dgm:pt modelId="{AC5DA479-7C22-448F-8420-DA2B89852036}" type="pres">
      <dgm:prSet presAssocID="{E750EC35-3A07-4DE9-B80B-FF161D8A5767}" presName="firstBuf" presStyleCnt="0"/>
      <dgm:spPr/>
    </dgm:pt>
    <dgm:pt modelId="{BDAAD9BF-8ABE-4E39-BA0F-484FD3EE4CD6}" type="pres">
      <dgm:prSet presAssocID="{E750EC35-3A07-4DE9-B80B-FF161D8A5767}" presName="hierChild1" presStyleCnt="0">
        <dgm:presLayoutVars>
          <dgm:chPref val="1"/>
          <dgm:animOne val="branch"/>
          <dgm:animLvl val="lvl"/>
        </dgm:presLayoutVars>
      </dgm:prSet>
      <dgm:spPr/>
    </dgm:pt>
    <dgm:pt modelId="{8B20EA5D-4074-4D71-8A5A-619DA2362059}" type="pres">
      <dgm:prSet presAssocID="{19BF5B0A-CA77-49F7-B972-0FF99D802FF0}" presName="Name17" presStyleCnt="0"/>
      <dgm:spPr/>
    </dgm:pt>
    <dgm:pt modelId="{4413CC1F-8A6A-459A-B4C4-08E53C274983}" type="pres">
      <dgm:prSet presAssocID="{19BF5B0A-CA77-49F7-B972-0FF99D802FF0}" presName="level1Shape" presStyleLbl="node0" presStyleIdx="0" presStyleCnt="1">
        <dgm:presLayoutVars>
          <dgm:chPref val="3"/>
        </dgm:presLayoutVars>
      </dgm:prSet>
      <dgm:spPr/>
      <dgm:t>
        <a:bodyPr/>
        <a:lstStyle/>
        <a:p>
          <a:endParaRPr lang="en-US"/>
        </a:p>
      </dgm:t>
    </dgm:pt>
    <dgm:pt modelId="{1402F3C3-7239-4833-843C-E96BA36EE90C}" type="pres">
      <dgm:prSet presAssocID="{19BF5B0A-CA77-49F7-B972-0FF99D802FF0}" presName="hierChild2" presStyleCnt="0"/>
      <dgm:spPr/>
    </dgm:pt>
    <dgm:pt modelId="{D6C4D0EC-449C-4A10-9390-246EE168D423}" type="pres">
      <dgm:prSet presAssocID="{8175CD14-4EB0-4520-96E8-DC1CCEAF14A7}" presName="Name25" presStyleLbl="parChTrans1D2" presStyleIdx="0" presStyleCnt="2"/>
      <dgm:spPr/>
      <dgm:t>
        <a:bodyPr/>
        <a:lstStyle/>
        <a:p>
          <a:endParaRPr lang="en-US"/>
        </a:p>
      </dgm:t>
    </dgm:pt>
    <dgm:pt modelId="{1AD59AD3-23BA-4CA4-A765-AD63CBC7EE2E}" type="pres">
      <dgm:prSet presAssocID="{8175CD14-4EB0-4520-96E8-DC1CCEAF14A7}" presName="connTx" presStyleLbl="parChTrans1D2" presStyleIdx="0" presStyleCnt="2"/>
      <dgm:spPr/>
      <dgm:t>
        <a:bodyPr/>
        <a:lstStyle/>
        <a:p>
          <a:endParaRPr lang="en-US"/>
        </a:p>
      </dgm:t>
    </dgm:pt>
    <dgm:pt modelId="{469C6DE1-607C-4B24-B56E-A89231C9C48D}" type="pres">
      <dgm:prSet presAssocID="{EB868566-CC34-49B0-9312-B1C4B3A22255}" presName="Name30" presStyleCnt="0"/>
      <dgm:spPr/>
    </dgm:pt>
    <dgm:pt modelId="{9306C08A-40CA-4136-8192-A9B3C8C6214D}" type="pres">
      <dgm:prSet presAssocID="{EB868566-CC34-49B0-9312-B1C4B3A22255}" presName="level2Shape" presStyleLbl="node2" presStyleIdx="0" presStyleCnt="2"/>
      <dgm:spPr/>
      <dgm:t>
        <a:bodyPr/>
        <a:lstStyle/>
        <a:p>
          <a:endParaRPr lang="en-US"/>
        </a:p>
      </dgm:t>
    </dgm:pt>
    <dgm:pt modelId="{F9B2A23D-0FCA-4894-9408-D036A28BA43B}" type="pres">
      <dgm:prSet presAssocID="{EB868566-CC34-49B0-9312-B1C4B3A22255}" presName="hierChild3" presStyleCnt="0"/>
      <dgm:spPr/>
    </dgm:pt>
    <dgm:pt modelId="{3A6005C3-27A2-4323-BA13-1F3BFE9C9702}" type="pres">
      <dgm:prSet presAssocID="{725A1A66-562D-40CD-A5F3-EA5DB574C044}" presName="Name25" presStyleLbl="parChTrans1D2" presStyleIdx="1" presStyleCnt="2"/>
      <dgm:spPr/>
      <dgm:t>
        <a:bodyPr/>
        <a:lstStyle/>
        <a:p>
          <a:endParaRPr lang="en-US"/>
        </a:p>
      </dgm:t>
    </dgm:pt>
    <dgm:pt modelId="{199FA336-2F92-4B71-A2F7-9E4D0092DF20}" type="pres">
      <dgm:prSet presAssocID="{725A1A66-562D-40CD-A5F3-EA5DB574C044}" presName="connTx" presStyleLbl="parChTrans1D2" presStyleIdx="1" presStyleCnt="2"/>
      <dgm:spPr/>
      <dgm:t>
        <a:bodyPr/>
        <a:lstStyle/>
        <a:p>
          <a:endParaRPr lang="en-US"/>
        </a:p>
      </dgm:t>
    </dgm:pt>
    <dgm:pt modelId="{CC5E559A-C282-4B3E-B5ED-1217C9190940}" type="pres">
      <dgm:prSet presAssocID="{7C6BBBC9-0F7D-4894-B049-3647C90396F9}" presName="Name30" presStyleCnt="0"/>
      <dgm:spPr/>
    </dgm:pt>
    <dgm:pt modelId="{06EB8AA7-58E6-4524-8221-605C30D968D3}" type="pres">
      <dgm:prSet presAssocID="{7C6BBBC9-0F7D-4894-B049-3647C90396F9}" presName="level2Shape" presStyleLbl="node2" presStyleIdx="1" presStyleCnt="2"/>
      <dgm:spPr/>
      <dgm:t>
        <a:bodyPr/>
        <a:lstStyle/>
        <a:p>
          <a:endParaRPr lang="en-US"/>
        </a:p>
      </dgm:t>
    </dgm:pt>
    <dgm:pt modelId="{ED93ADD0-10B3-43B3-A9B6-7A4AC37FD227}" type="pres">
      <dgm:prSet presAssocID="{7C6BBBC9-0F7D-4894-B049-3647C90396F9}" presName="hierChild3" presStyleCnt="0"/>
      <dgm:spPr/>
    </dgm:pt>
    <dgm:pt modelId="{4176D0BD-661E-4A71-A498-F1717995A489}" type="pres">
      <dgm:prSet presAssocID="{E750EC35-3A07-4DE9-B80B-FF161D8A5767}" presName="bgShapesFlow" presStyleCnt="0"/>
      <dgm:spPr/>
    </dgm:pt>
    <dgm:pt modelId="{BBF34809-41FC-4247-BC87-8D0B266818BB}" type="pres">
      <dgm:prSet presAssocID="{119A0D5C-2C1B-4232-986E-8D93C31EB36A}" presName="rectComp" presStyleCnt="0"/>
      <dgm:spPr/>
    </dgm:pt>
    <dgm:pt modelId="{B49EFDEE-E33C-4C25-B33A-997ED8BD2C61}" type="pres">
      <dgm:prSet presAssocID="{119A0D5C-2C1B-4232-986E-8D93C31EB36A}" presName="bgRect" presStyleLbl="bgShp" presStyleIdx="0" presStyleCnt="2"/>
      <dgm:spPr/>
      <dgm:t>
        <a:bodyPr/>
        <a:lstStyle/>
        <a:p>
          <a:endParaRPr lang="en-US"/>
        </a:p>
      </dgm:t>
    </dgm:pt>
    <dgm:pt modelId="{C75801A9-FD16-4C5E-8930-E39E34F382F3}" type="pres">
      <dgm:prSet presAssocID="{119A0D5C-2C1B-4232-986E-8D93C31EB36A}" presName="bgRectTx" presStyleLbl="bgShp" presStyleIdx="0" presStyleCnt="2">
        <dgm:presLayoutVars>
          <dgm:bulletEnabled val="1"/>
        </dgm:presLayoutVars>
      </dgm:prSet>
      <dgm:spPr/>
      <dgm:t>
        <a:bodyPr/>
        <a:lstStyle/>
        <a:p>
          <a:endParaRPr lang="en-US"/>
        </a:p>
      </dgm:t>
    </dgm:pt>
    <dgm:pt modelId="{FE9249AE-8091-42BA-ACF4-D06E425DDCFF}" type="pres">
      <dgm:prSet presAssocID="{119A0D5C-2C1B-4232-986E-8D93C31EB36A}" presName="spComp" presStyleCnt="0"/>
      <dgm:spPr/>
    </dgm:pt>
    <dgm:pt modelId="{864FCB35-0437-4C0A-9BD6-3BE6BE5C92A3}" type="pres">
      <dgm:prSet presAssocID="{119A0D5C-2C1B-4232-986E-8D93C31EB36A}" presName="hSp" presStyleCnt="0"/>
      <dgm:spPr/>
    </dgm:pt>
    <dgm:pt modelId="{E8075912-8E6A-45AD-B1B5-D04AF77088DD}" type="pres">
      <dgm:prSet presAssocID="{5B7E03D6-39B2-4FD5-8FA7-23DDFDE1AC7C}" presName="rectComp" presStyleCnt="0"/>
      <dgm:spPr/>
    </dgm:pt>
    <dgm:pt modelId="{BCC6A2C3-DD67-4735-90BE-4E874665BE5F}" type="pres">
      <dgm:prSet presAssocID="{5B7E03D6-39B2-4FD5-8FA7-23DDFDE1AC7C}" presName="bgRect" presStyleLbl="bgShp" presStyleIdx="1" presStyleCnt="2"/>
      <dgm:spPr/>
      <dgm:t>
        <a:bodyPr/>
        <a:lstStyle/>
        <a:p>
          <a:endParaRPr lang="en-US"/>
        </a:p>
      </dgm:t>
    </dgm:pt>
    <dgm:pt modelId="{C1C93565-87D7-49FB-AD27-B366571B1357}" type="pres">
      <dgm:prSet presAssocID="{5B7E03D6-39B2-4FD5-8FA7-23DDFDE1AC7C}" presName="bgRectTx" presStyleLbl="bgShp" presStyleIdx="1" presStyleCnt="2">
        <dgm:presLayoutVars>
          <dgm:bulletEnabled val="1"/>
        </dgm:presLayoutVars>
      </dgm:prSet>
      <dgm:spPr/>
      <dgm:t>
        <a:bodyPr/>
        <a:lstStyle/>
        <a:p>
          <a:endParaRPr lang="en-US"/>
        </a:p>
      </dgm:t>
    </dgm:pt>
  </dgm:ptLst>
  <dgm:cxnLst>
    <dgm:cxn modelId="{C188C652-0607-4EE0-B7A4-985CB853D550}" type="presOf" srcId="{EB868566-CC34-49B0-9312-B1C4B3A22255}" destId="{9306C08A-40CA-4136-8192-A9B3C8C6214D}" srcOrd="0" destOrd="0" presId="urn:microsoft.com/office/officeart/2005/8/layout/hierarchy5"/>
    <dgm:cxn modelId="{C927A67E-157F-4D1A-A991-FA67C8B85EB1}" type="presOf" srcId="{5B7E03D6-39B2-4FD5-8FA7-23DDFDE1AC7C}" destId="{BCC6A2C3-DD67-4735-90BE-4E874665BE5F}" srcOrd="0" destOrd="0" presId="urn:microsoft.com/office/officeart/2005/8/layout/hierarchy5"/>
    <dgm:cxn modelId="{0E2FC301-AF7E-46B2-B155-8D759CB550CB}" type="presOf" srcId="{725A1A66-562D-40CD-A5F3-EA5DB574C044}" destId="{3A6005C3-27A2-4323-BA13-1F3BFE9C9702}" srcOrd="0" destOrd="0" presId="urn:microsoft.com/office/officeart/2005/8/layout/hierarchy5"/>
    <dgm:cxn modelId="{3CA19B1B-BC2F-48DE-96A0-D5AF03709577}" srcId="{19BF5B0A-CA77-49F7-B972-0FF99D802FF0}" destId="{7C6BBBC9-0F7D-4894-B049-3647C90396F9}" srcOrd="1" destOrd="0" parTransId="{725A1A66-562D-40CD-A5F3-EA5DB574C044}" sibTransId="{E490DE76-0B07-41D5-986C-29225B040B47}"/>
    <dgm:cxn modelId="{0B93BC4D-9655-4582-A5CD-E4B98F483BF0}" type="presOf" srcId="{E750EC35-3A07-4DE9-B80B-FF161D8A5767}" destId="{D3143582-49D0-45BF-80FA-9CAC0B0B7341}" srcOrd="0" destOrd="0" presId="urn:microsoft.com/office/officeart/2005/8/layout/hierarchy5"/>
    <dgm:cxn modelId="{96CCDEAD-94EA-4F10-B1FD-E1F40DC9CF8A}" type="presOf" srcId="{119A0D5C-2C1B-4232-986E-8D93C31EB36A}" destId="{B49EFDEE-E33C-4C25-B33A-997ED8BD2C61}" srcOrd="0" destOrd="0" presId="urn:microsoft.com/office/officeart/2005/8/layout/hierarchy5"/>
    <dgm:cxn modelId="{32E565A9-D250-4613-A3F7-FB301F6A77C4}" type="presOf" srcId="{5B7E03D6-39B2-4FD5-8FA7-23DDFDE1AC7C}" destId="{C1C93565-87D7-49FB-AD27-B366571B1357}" srcOrd="1" destOrd="0" presId="urn:microsoft.com/office/officeart/2005/8/layout/hierarchy5"/>
    <dgm:cxn modelId="{F2BD7E67-4A8A-4C2D-A2CA-408EBE3DB1AD}" type="presOf" srcId="{7C6BBBC9-0F7D-4894-B049-3647C90396F9}" destId="{06EB8AA7-58E6-4524-8221-605C30D968D3}" srcOrd="0" destOrd="0" presId="urn:microsoft.com/office/officeart/2005/8/layout/hierarchy5"/>
    <dgm:cxn modelId="{B7A71DE1-5F04-4460-8349-352D270701F3}" type="presOf" srcId="{8175CD14-4EB0-4520-96E8-DC1CCEAF14A7}" destId="{1AD59AD3-23BA-4CA4-A765-AD63CBC7EE2E}" srcOrd="1" destOrd="0" presId="urn:microsoft.com/office/officeart/2005/8/layout/hierarchy5"/>
    <dgm:cxn modelId="{D4B39775-E450-4DDC-993F-F5861821EB47}" type="presOf" srcId="{119A0D5C-2C1B-4232-986E-8D93C31EB36A}" destId="{C75801A9-FD16-4C5E-8930-E39E34F382F3}" srcOrd="1" destOrd="0" presId="urn:microsoft.com/office/officeart/2005/8/layout/hierarchy5"/>
    <dgm:cxn modelId="{D2D89DC6-89CA-44E9-8318-915D7B64C91A}" type="presOf" srcId="{725A1A66-562D-40CD-A5F3-EA5DB574C044}" destId="{199FA336-2F92-4B71-A2F7-9E4D0092DF20}" srcOrd="1" destOrd="0" presId="urn:microsoft.com/office/officeart/2005/8/layout/hierarchy5"/>
    <dgm:cxn modelId="{AEEA8535-FA47-4964-B3EF-C3157BC9B559}" srcId="{E750EC35-3A07-4DE9-B80B-FF161D8A5767}" destId="{119A0D5C-2C1B-4232-986E-8D93C31EB36A}" srcOrd="1" destOrd="0" parTransId="{4642AC13-915E-408B-9E50-B811F315DAC7}" sibTransId="{90F971A2-2EA3-4D51-818D-417D262BC5B4}"/>
    <dgm:cxn modelId="{0C4C20D0-A610-4656-AFF7-19F528DB3708}" srcId="{E750EC35-3A07-4DE9-B80B-FF161D8A5767}" destId="{19BF5B0A-CA77-49F7-B972-0FF99D802FF0}" srcOrd="0" destOrd="0" parTransId="{306530E4-A95A-495B-8D37-9CF85BC80337}" sibTransId="{081271B8-44A5-46EB-90D1-28DBC83A42FA}"/>
    <dgm:cxn modelId="{BC1B431E-36DA-4542-BAC4-D006AA42A611}" srcId="{E750EC35-3A07-4DE9-B80B-FF161D8A5767}" destId="{5B7E03D6-39B2-4FD5-8FA7-23DDFDE1AC7C}" srcOrd="2" destOrd="0" parTransId="{0CEB4E8B-F6AB-4085-B68F-A973578E8B35}" sibTransId="{FEF0C98A-20D8-4162-8FFE-25958E6DC72B}"/>
    <dgm:cxn modelId="{D3F5D42C-7A30-4F02-AD49-8E0CCA0D5C76}" type="presOf" srcId="{8175CD14-4EB0-4520-96E8-DC1CCEAF14A7}" destId="{D6C4D0EC-449C-4A10-9390-246EE168D423}" srcOrd="0" destOrd="0" presId="urn:microsoft.com/office/officeart/2005/8/layout/hierarchy5"/>
    <dgm:cxn modelId="{8354FCC2-6BEA-41D7-A80D-232E952173C8}" srcId="{19BF5B0A-CA77-49F7-B972-0FF99D802FF0}" destId="{EB868566-CC34-49B0-9312-B1C4B3A22255}" srcOrd="0" destOrd="0" parTransId="{8175CD14-4EB0-4520-96E8-DC1CCEAF14A7}" sibTransId="{D6D7493E-D026-4A41-B8CF-916129836023}"/>
    <dgm:cxn modelId="{E9D921C7-891F-402B-BBFB-E38AB93C9D9B}" type="presOf" srcId="{19BF5B0A-CA77-49F7-B972-0FF99D802FF0}" destId="{4413CC1F-8A6A-459A-B4C4-08E53C274983}" srcOrd="0" destOrd="0" presId="urn:microsoft.com/office/officeart/2005/8/layout/hierarchy5"/>
    <dgm:cxn modelId="{EDB4D99A-925B-4E8F-B426-ECCC471E4AF1}" type="presParOf" srcId="{D3143582-49D0-45BF-80FA-9CAC0B0B7341}" destId="{B140B72A-6805-4EAB-B05C-3B68A1C4A477}" srcOrd="0" destOrd="0" presId="urn:microsoft.com/office/officeart/2005/8/layout/hierarchy5"/>
    <dgm:cxn modelId="{621B5550-841A-4C7F-9B55-A657C1481E41}" type="presParOf" srcId="{B140B72A-6805-4EAB-B05C-3B68A1C4A477}" destId="{AC5DA479-7C22-448F-8420-DA2B89852036}" srcOrd="0" destOrd="0" presId="urn:microsoft.com/office/officeart/2005/8/layout/hierarchy5"/>
    <dgm:cxn modelId="{04A67910-4139-4863-BFD4-0AE5AF565D66}" type="presParOf" srcId="{B140B72A-6805-4EAB-B05C-3B68A1C4A477}" destId="{BDAAD9BF-8ABE-4E39-BA0F-484FD3EE4CD6}" srcOrd="1" destOrd="0" presId="urn:microsoft.com/office/officeart/2005/8/layout/hierarchy5"/>
    <dgm:cxn modelId="{B00F1D08-F8FF-44D5-9B01-B381C57D9BB1}" type="presParOf" srcId="{BDAAD9BF-8ABE-4E39-BA0F-484FD3EE4CD6}" destId="{8B20EA5D-4074-4D71-8A5A-619DA2362059}" srcOrd="0" destOrd="0" presId="urn:microsoft.com/office/officeart/2005/8/layout/hierarchy5"/>
    <dgm:cxn modelId="{2A206A41-C394-46CC-BEB2-16650ACB439A}" type="presParOf" srcId="{8B20EA5D-4074-4D71-8A5A-619DA2362059}" destId="{4413CC1F-8A6A-459A-B4C4-08E53C274983}" srcOrd="0" destOrd="0" presId="urn:microsoft.com/office/officeart/2005/8/layout/hierarchy5"/>
    <dgm:cxn modelId="{F987600E-30CD-4AB6-9BBE-0F916AAC9BD1}" type="presParOf" srcId="{8B20EA5D-4074-4D71-8A5A-619DA2362059}" destId="{1402F3C3-7239-4833-843C-E96BA36EE90C}" srcOrd="1" destOrd="0" presId="urn:microsoft.com/office/officeart/2005/8/layout/hierarchy5"/>
    <dgm:cxn modelId="{569302C8-C099-4197-94B7-CDED60C57747}" type="presParOf" srcId="{1402F3C3-7239-4833-843C-E96BA36EE90C}" destId="{D6C4D0EC-449C-4A10-9390-246EE168D423}" srcOrd="0" destOrd="0" presId="urn:microsoft.com/office/officeart/2005/8/layout/hierarchy5"/>
    <dgm:cxn modelId="{F5F17BD2-989B-47E5-9E71-DEE3B8DE820B}" type="presParOf" srcId="{D6C4D0EC-449C-4A10-9390-246EE168D423}" destId="{1AD59AD3-23BA-4CA4-A765-AD63CBC7EE2E}" srcOrd="0" destOrd="0" presId="urn:microsoft.com/office/officeart/2005/8/layout/hierarchy5"/>
    <dgm:cxn modelId="{547AB20C-7662-42AC-A4C3-EF4F0A853F04}" type="presParOf" srcId="{1402F3C3-7239-4833-843C-E96BA36EE90C}" destId="{469C6DE1-607C-4B24-B56E-A89231C9C48D}" srcOrd="1" destOrd="0" presId="urn:microsoft.com/office/officeart/2005/8/layout/hierarchy5"/>
    <dgm:cxn modelId="{E2872DFB-5842-4CBD-8961-30F283E38BFB}" type="presParOf" srcId="{469C6DE1-607C-4B24-B56E-A89231C9C48D}" destId="{9306C08A-40CA-4136-8192-A9B3C8C6214D}" srcOrd="0" destOrd="0" presId="urn:microsoft.com/office/officeart/2005/8/layout/hierarchy5"/>
    <dgm:cxn modelId="{69DB5403-5D83-4BDC-BE23-028F68147921}" type="presParOf" srcId="{469C6DE1-607C-4B24-B56E-A89231C9C48D}" destId="{F9B2A23D-0FCA-4894-9408-D036A28BA43B}" srcOrd="1" destOrd="0" presId="urn:microsoft.com/office/officeart/2005/8/layout/hierarchy5"/>
    <dgm:cxn modelId="{62BBF656-312A-48B9-9740-472FC94CAC44}" type="presParOf" srcId="{1402F3C3-7239-4833-843C-E96BA36EE90C}" destId="{3A6005C3-27A2-4323-BA13-1F3BFE9C9702}" srcOrd="2" destOrd="0" presId="urn:microsoft.com/office/officeart/2005/8/layout/hierarchy5"/>
    <dgm:cxn modelId="{C58F6FE7-F583-48ED-A0A1-8CEFEF2CB3FC}" type="presParOf" srcId="{3A6005C3-27A2-4323-BA13-1F3BFE9C9702}" destId="{199FA336-2F92-4B71-A2F7-9E4D0092DF20}" srcOrd="0" destOrd="0" presId="urn:microsoft.com/office/officeart/2005/8/layout/hierarchy5"/>
    <dgm:cxn modelId="{70648994-AF3A-40A2-AF32-405A337A2E8E}" type="presParOf" srcId="{1402F3C3-7239-4833-843C-E96BA36EE90C}" destId="{CC5E559A-C282-4B3E-B5ED-1217C9190940}" srcOrd="3" destOrd="0" presId="urn:microsoft.com/office/officeart/2005/8/layout/hierarchy5"/>
    <dgm:cxn modelId="{8C580081-AA17-4ED1-8C89-6273FA4B886B}" type="presParOf" srcId="{CC5E559A-C282-4B3E-B5ED-1217C9190940}" destId="{06EB8AA7-58E6-4524-8221-605C30D968D3}" srcOrd="0" destOrd="0" presId="urn:microsoft.com/office/officeart/2005/8/layout/hierarchy5"/>
    <dgm:cxn modelId="{B7F9D0CD-44CC-439A-8340-25B7438CD6C5}" type="presParOf" srcId="{CC5E559A-C282-4B3E-B5ED-1217C9190940}" destId="{ED93ADD0-10B3-43B3-A9B6-7A4AC37FD227}" srcOrd="1" destOrd="0" presId="urn:microsoft.com/office/officeart/2005/8/layout/hierarchy5"/>
    <dgm:cxn modelId="{E331583F-9F47-4239-9793-FF8354F2577C}" type="presParOf" srcId="{D3143582-49D0-45BF-80FA-9CAC0B0B7341}" destId="{4176D0BD-661E-4A71-A498-F1717995A489}" srcOrd="1" destOrd="0" presId="urn:microsoft.com/office/officeart/2005/8/layout/hierarchy5"/>
    <dgm:cxn modelId="{44663E0F-D780-49B0-B2BA-DA1961D74346}" type="presParOf" srcId="{4176D0BD-661E-4A71-A498-F1717995A489}" destId="{BBF34809-41FC-4247-BC87-8D0B266818BB}" srcOrd="0" destOrd="0" presId="urn:microsoft.com/office/officeart/2005/8/layout/hierarchy5"/>
    <dgm:cxn modelId="{6170C96B-B5EF-471D-9306-1211040C5968}" type="presParOf" srcId="{BBF34809-41FC-4247-BC87-8D0B266818BB}" destId="{B49EFDEE-E33C-4C25-B33A-997ED8BD2C61}" srcOrd="0" destOrd="0" presId="urn:microsoft.com/office/officeart/2005/8/layout/hierarchy5"/>
    <dgm:cxn modelId="{93762666-6431-4EC0-9ADF-F7B13A5C6582}" type="presParOf" srcId="{BBF34809-41FC-4247-BC87-8D0B266818BB}" destId="{C75801A9-FD16-4C5E-8930-E39E34F382F3}" srcOrd="1" destOrd="0" presId="urn:microsoft.com/office/officeart/2005/8/layout/hierarchy5"/>
    <dgm:cxn modelId="{C4C0A162-5CB8-4CA0-AE18-0169AC54D880}" type="presParOf" srcId="{4176D0BD-661E-4A71-A498-F1717995A489}" destId="{FE9249AE-8091-42BA-ACF4-D06E425DDCFF}" srcOrd="1" destOrd="0" presId="urn:microsoft.com/office/officeart/2005/8/layout/hierarchy5"/>
    <dgm:cxn modelId="{B8DEB5EA-A5B5-4DAF-A522-CBF7CE8A49BB}" type="presParOf" srcId="{FE9249AE-8091-42BA-ACF4-D06E425DDCFF}" destId="{864FCB35-0437-4C0A-9BD6-3BE6BE5C92A3}" srcOrd="0" destOrd="0" presId="urn:microsoft.com/office/officeart/2005/8/layout/hierarchy5"/>
    <dgm:cxn modelId="{6DC66DAC-978A-48C6-AF2B-9F82FEEB44D8}" type="presParOf" srcId="{4176D0BD-661E-4A71-A498-F1717995A489}" destId="{E8075912-8E6A-45AD-B1B5-D04AF77088DD}" srcOrd="2" destOrd="0" presId="urn:microsoft.com/office/officeart/2005/8/layout/hierarchy5"/>
    <dgm:cxn modelId="{C397272D-DB9D-45BE-AF87-D1F5629EDE0F}" type="presParOf" srcId="{E8075912-8E6A-45AD-B1B5-D04AF77088DD}" destId="{BCC6A2C3-DD67-4735-90BE-4E874665BE5F}" srcOrd="0" destOrd="0" presId="urn:microsoft.com/office/officeart/2005/8/layout/hierarchy5"/>
    <dgm:cxn modelId="{D8699ED4-9C36-46DD-8649-0472AA68BB30}" type="presParOf" srcId="{E8075912-8E6A-45AD-B1B5-D04AF77088DD}" destId="{C1C93565-87D7-49FB-AD27-B366571B1357}" srcOrd="1" destOrd="0" presId="urn:microsoft.com/office/officeart/2005/8/layout/hierarchy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C6A2C3-DD67-4735-90BE-4E874665BE5F}">
      <dsp:nvSpPr>
        <dsp:cNvPr id="0" name=""/>
        <dsp:cNvSpPr/>
      </dsp:nvSpPr>
      <dsp:spPr>
        <a:xfrm>
          <a:off x="3286685" y="0"/>
          <a:ext cx="2805538"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Mandatory</a:t>
          </a:r>
          <a:endParaRPr lang="en-US" sz="3600" kern="1200" dirty="0"/>
        </a:p>
      </dsp:txBody>
      <dsp:txXfrm>
        <a:off x="3286685" y="0"/>
        <a:ext cx="2805538" cy="1219200"/>
      </dsp:txXfrm>
    </dsp:sp>
    <dsp:sp modelId="{B49EFDEE-E33C-4C25-B33A-997ED8BD2C61}">
      <dsp:nvSpPr>
        <dsp:cNvPr id="0" name=""/>
        <dsp:cNvSpPr/>
      </dsp:nvSpPr>
      <dsp:spPr>
        <a:xfrm>
          <a:off x="3776" y="0"/>
          <a:ext cx="2805538"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Optional</a:t>
          </a:r>
          <a:endParaRPr lang="en-US" sz="3600" kern="1200" dirty="0"/>
        </a:p>
      </dsp:txBody>
      <dsp:txXfrm>
        <a:off x="3776" y="0"/>
        <a:ext cx="2805538" cy="1219200"/>
      </dsp:txXfrm>
    </dsp:sp>
    <dsp:sp modelId="{4413CC1F-8A6A-459A-B4C4-08E53C274983}">
      <dsp:nvSpPr>
        <dsp:cNvPr id="0" name=""/>
        <dsp:cNvSpPr/>
      </dsp:nvSpPr>
      <dsp:spPr>
        <a:xfrm>
          <a:off x="242461" y="1963606"/>
          <a:ext cx="2386854" cy="11934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XRD</a:t>
          </a:r>
          <a:endParaRPr lang="en-US" sz="6500" kern="1200" dirty="0"/>
        </a:p>
      </dsp:txBody>
      <dsp:txXfrm>
        <a:off x="242461" y="1963606"/>
        <a:ext cx="2386854" cy="1193427"/>
      </dsp:txXfrm>
    </dsp:sp>
    <dsp:sp modelId="{D6C4D0EC-449C-4A10-9390-246EE168D423}">
      <dsp:nvSpPr>
        <dsp:cNvPr id="0" name=""/>
        <dsp:cNvSpPr/>
      </dsp:nvSpPr>
      <dsp:spPr>
        <a:xfrm rot="19457599">
          <a:off x="2518803" y="2190780"/>
          <a:ext cx="1175768" cy="52858"/>
        </a:xfrm>
        <a:custGeom>
          <a:avLst/>
          <a:gdLst/>
          <a:ahLst/>
          <a:cxnLst/>
          <a:rect l="0" t="0" r="0" b="0"/>
          <a:pathLst>
            <a:path>
              <a:moveTo>
                <a:pt x="0" y="26429"/>
              </a:moveTo>
              <a:lnTo>
                <a:pt x="1175768" y="264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3077292" y="2187815"/>
        <a:ext cx="58788" cy="58788"/>
      </dsp:txXfrm>
    </dsp:sp>
    <dsp:sp modelId="{9306C08A-40CA-4136-8192-A9B3C8C6214D}">
      <dsp:nvSpPr>
        <dsp:cNvPr id="0" name=""/>
        <dsp:cNvSpPr/>
      </dsp:nvSpPr>
      <dsp:spPr>
        <a:xfrm>
          <a:off x="3584057" y="1277385"/>
          <a:ext cx="2386854" cy="11934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PLM </a:t>
          </a:r>
          <a:endParaRPr lang="en-US" sz="6500" kern="1200" dirty="0"/>
        </a:p>
      </dsp:txBody>
      <dsp:txXfrm>
        <a:off x="3584057" y="1277385"/>
        <a:ext cx="2386854" cy="1193427"/>
      </dsp:txXfrm>
    </dsp:sp>
    <dsp:sp modelId="{3A6005C3-27A2-4323-BA13-1F3BFE9C9702}">
      <dsp:nvSpPr>
        <dsp:cNvPr id="0" name=""/>
        <dsp:cNvSpPr/>
      </dsp:nvSpPr>
      <dsp:spPr>
        <a:xfrm rot="2142401">
          <a:off x="2518803" y="2877001"/>
          <a:ext cx="1175768" cy="52858"/>
        </a:xfrm>
        <a:custGeom>
          <a:avLst/>
          <a:gdLst/>
          <a:ahLst/>
          <a:cxnLst/>
          <a:rect l="0" t="0" r="0" b="0"/>
          <a:pathLst>
            <a:path>
              <a:moveTo>
                <a:pt x="0" y="26429"/>
              </a:moveTo>
              <a:lnTo>
                <a:pt x="1175768" y="264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3077292" y="2874036"/>
        <a:ext cx="58788" cy="58788"/>
      </dsp:txXfrm>
    </dsp:sp>
    <dsp:sp modelId="{06EB8AA7-58E6-4524-8221-605C30D968D3}">
      <dsp:nvSpPr>
        <dsp:cNvPr id="0" name=""/>
        <dsp:cNvSpPr/>
      </dsp:nvSpPr>
      <dsp:spPr>
        <a:xfrm>
          <a:off x="3584057" y="2649827"/>
          <a:ext cx="2386854" cy="11934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TEM</a:t>
          </a:r>
          <a:endParaRPr lang="en-US" sz="6500" kern="1200" dirty="0"/>
        </a:p>
      </dsp:txBody>
      <dsp:txXfrm>
        <a:off x="3584057" y="2649827"/>
        <a:ext cx="2386854" cy="11934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C6A2C3-DD67-4735-90BE-4E874665BE5F}">
      <dsp:nvSpPr>
        <dsp:cNvPr id="0" name=""/>
        <dsp:cNvSpPr/>
      </dsp:nvSpPr>
      <dsp:spPr>
        <a:xfrm>
          <a:off x="3286685" y="0"/>
          <a:ext cx="2805538"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Mandatory</a:t>
          </a:r>
          <a:endParaRPr lang="en-US" sz="3600" kern="1200" dirty="0"/>
        </a:p>
      </dsp:txBody>
      <dsp:txXfrm>
        <a:off x="3286685" y="0"/>
        <a:ext cx="2805538" cy="1219200"/>
      </dsp:txXfrm>
    </dsp:sp>
    <dsp:sp modelId="{B49EFDEE-E33C-4C25-B33A-997ED8BD2C61}">
      <dsp:nvSpPr>
        <dsp:cNvPr id="0" name=""/>
        <dsp:cNvSpPr/>
      </dsp:nvSpPr>
      <dsp:spPr>
        <a:xfrm>
          <a:off x="3776" y="0"/>
          <a:ext cx="2805538"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Optional</a:t>
          </a:r>
          <a:endParaRPr lang="en-US" sz="3600" kern="1200" dirty="0"/>
        </a:p>
      </dsp:txBody>
      <dsp:txXfrm>
        <a:off x="3776" y="0"/>
        <a:ext cx="2805538" cy="1219200"/>
      </dsp:txXfrm>
    </dsp:sp>
    <dsp:sp modelId="{4413CC1F-8A6A-459A-B4C4-08E53C274983}">
      <dsp:nvSpPr>
        <dsp:cNvPr id="0" name=""/>
        <dsp:cNvSpPr/>
      </dsp:nvSpPr>
      <dsp:spPr>
        <a:xfrm>
          <a:off x="242461" y="1963606"/>
          <a:ext cx="2386854" cy="11934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XRD</a:t>
          </a:r>
          <a:endParaRPr lang="en-US" sz="6500" kern="1200" dirty="0"/>
        </a:p>
      </dsp:txBody>
      <dsp:txXfrm>
        <a:off x="242461" y="1963606"/>
        <a:ext cx="2386854" cy="1193427"/>
      </dsp:txXfrm>
    </dsp:sp>
    <dsp:sp modelId="{D6C4D0EC-449C-4A10-9390-246EE168D423}">
      <dsp:nvSpPr>
        <dsp:cNvPr id="0" name=""/>
        <dsp:cNvSpPr/>
      </dsp:nvSpPr>
      <dsp:spPr>
        <a:xfrm rot="19457599">
          <a:off x="2518803" y="2190780"/>
          <a:ext cx="1175768" cy="52858"/>
        </a:xfrm>
        <a:custGeom>
          <a:avLst/>
          <a:gdLst/>
          <a:ahLst/>
          <a:cxnLst/>
          <a:rect l="0" t="0" r="0" b="0"/>
          <a:pathLst>
            <a:path>
              <a:moveTo>
                <a:pt x="0" y="26429"/>
              </a:moveTo>
              <a:lnTo>
                <a:pt x="1175768" y="264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3077292" y="2187815"/>
        <a:ext cx="58788" cy="58788"/>
      </dsp:txXfrm>
    </dsp:sp>
    <dsp:sp modelId="{9306C08A-40CA-4136-8192-A9B3C8C6214D}">
      <dsp:nvSpPr>
        <dsp:cNvPr id="0" name=""/>
        <dsp:cNvSpPr/>
      </dsp:nvSpPr>
      <dsp:spPr>
        <a:xfrm>
          <a:off x="3584057" y="1277385"/>
          <a:ext cx="2386854" cy="11934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PLM </a:t>
          </a:r>
          <a:endParaRPr lang="en-US" sz="6500" kern="1200" dirty="0"/>
        </a:p>
      </dsp:txBody>
      <dsp:txXfrm>
        <a:off x="3584057" y="1277385"/>
        <a:ext cx="2386854" cy="1193427"/>
      </dsp:txXfrm>
    </dsp:sp>
    <dsp:sp modelId="{3A6005C3-27A2-4323-BA13-1F3BFE9C9702}">
      <dsp:nvSpPr>
        <dsp:cNvPr id="0" name=""/>
        <dsp:cNvSpPr/>
      </dsp:nvSpPr>
      <dsp:spPr>
        <a:xfrm rot="2142401">
          <a:off x="2518803" y="2877001"/>
          <a:ext cx="1175768" cy="52858"/>
        </a:xfrm>
        <a:custGeom>
          <a:avLst/>
          <a:gdLst/>
          <a:ahLst/>
          <a:cxnLst/>
          <a:rect l="0" t="0" r="0" b="0"/>
          <a:pathLst>
            <a:path>
              <a:moveTo>
                <a:pt x="0" y="26429"/>
              </a:moveTo>
              <a:lnTo>
                <a:pt x="1175768" y="264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3077292" y="2874036"/>
        <a:ext cx="58788" cy="58788"/>
      </dsp:txXfrm>
    </dsp:sp>
    <dsp:sp modelId="{06EB8AA7-58E6-4524-8221-605C30D968D3}">
      <dsp:nvSpPr>
        <dsp:cNvPr id="0" name=""/>
        <dsp:cNvSpPr/>
      </dsp:nvSpPr>
      <dsp:spPr>
        <a:xfrm>
          <a:off x="3584057" y="2649827"/>
          <a:ext cx="2386854" cy="11934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TEM</a:t>
          </a:r>
          <a:endParaRPr lang="en-US" sz="6500" kern="1200" dirty="0"/>
        </a:p>
      </dsp:txBody>
      <dsp:txXfrm>
        <a:off x="3584057" y="2649827"/>
        <a:ext cx="2386854" cy="119342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C6A2C3-DD67-4735-90BE-4E874665BE5F}">
      <dsp:nvSpPr>
        <dsp:cNvPr id="0" name=""/>
        <dsp:cNvSpPr/>
      </dsp:nvSpPr>
      <dsp:spPr>
        <a:xfrm>
          <a:off x="3286685" y="0"/>
          <a:ext cx="2805538"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Mandatory</a:t>
          </a:r>
          <a:endParaRPr lang="en-US" sz="3600" kern="1200" dirty="0"/>
        </a:p>
      </dsp:txBody>
      <dsp:txXfrm>
        <a:off x="3286685" y="0"/>
        <a:ext cx="2805538" cy="1219200"/>
      </dsp:txXfrm>
    </dsp:sp>
    <dsp:sp modelId="{B49EFDEE-E33C-4C25-B33A-997ED8BD2C61}">
      <dsp:nvSpPr>
        <dsp:cNvPr id="0" name=""/>
        <dsp:cNvSpPr/>
      </dsp:nvSpPr>
      <dsp:spPr>
        <a:xfrm>
          <a:off x="3776" y="0"/>
          <a:ext cx="2805538"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Optional</a:t>
          </a:r>
          <a:endParaRPr lang="en-US" sz="3600" kern="1200" dirty="0"/>
        </a:p>
      </dsp:txBody>
      <dsp:txXfrm>
        <a:off x="3776" y="0"/>
        <a:ext cx="2805538" cy="1219200"/>
      </dsp:txXfrm>
    </dsp:sp>
    <dsp:sp modelId="{4413CC1F-8A6A-459A-B4C4-08E53C274983}">
      <dsp:nvSpPr>
        <dsp:cNvPr id="0" name=""/>
        <dsp:cNvSpPr/>
      </dsp:nvSpPr>
      <dsp:spPr>
        <a:xfrm>
          <a:off x="242461" y="1963606"/>
          <a:ext cx="2386854" cy="11934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XRD</a:t>
          </a:r>
          <a:endParaRPr lang="en-US" sz="6500" kern="1200" dirty="0"/>
        </a:p>
      </dsp:txBody>
      <dsp:txXfrm>
        <a:off x="242461" y="1963606"/>
        <a:ext cx="2386854" cy="1193427"/>
      </dsp:txXfrm>
    </dsp:sp>
    <dsp:sp modelId="{D6C4D0EC-449C-4A10-9390-246EE168D423}">
      <dsp:nvSpPr>
        <dsp:cNvPr id="0" name=""/>
        <dsp:cNvSpPr/>
      </dsp:nvSpPr>
      <dsp:spPr>
        <a:xfrm rot="19457599">
          <a:off x="2518803" y="2190780"/>
          <a:ext cx="1175768" cy="52858"/>
        </a:xfrm>
        <a:custGeom>
          <a:avLst/>
          <a:gdLst/>
          <a:ahLst/>
          <a:cxnLst/>
          <a:rect l="0" t="0" r="0" b="0"/>
          <a:pathLst>
            <a:path>
              <a:moveTo>
                <a:pt x="0" y="26429"/>
              </a:moveTo>
              <a:lnTo>
                <a:pt x="1175768" y="264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3077292" y="2187815"/>
        <a:ext cx="58788" cy="58788"/>
      </dsp:txXfrm>
    </dsp:sp>
    <dsp:sp modelId="{9306C08A-40CA-4136-8192-A9B3C8C6214D}">
      <dsp:nvSpPr>
        <dsp:cNvPr id="0" name=""/>
        <dsp:cNvSpPr/>
      </dsp:nvSpPr>
      <dsp:spPr>
        <a:xfrm>
          <a:off x="3584057" y="1277385"/>
          <a:ext cx="2386854" cy="11934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PLM </a:t>
          </a:r>
          <a:endParaRPr lang="en-US" sz="6500" kern="1200" dirty="0"/>
        </a:p>
      </dsp:txBody>
      <dsp:txXfrm>
        <a:off x="3584057" y="1277385"/>
        <a:ext cx="2386854" cy="1193427"/>
      </dsp:txXfrm>
    </dsp:sp>
    <dsp:sp modelId="{3A6005C3-27A2-4323-BA13-1F3BFE9C9702}">
      <dsp:nvSpPr>
        <dsp:cNvPr id="0" name=""/>
        <dsp:cNvSpPr/>
      </dsp:nvSpPr>
      <dsp:spPr>
        <a:xfrm rot="2142401">
          <a:off x="2518803" y="2877001"/>
          <a:ext cx="1175768" cy="52858"/>
        </a:xfrm>
        <a:custGeom>
          <a:avLst/>
          <a:gdLst/>
          <a:ahLst/>
          <a:cxnLst/>
          <a:rect l="0" t="0" r="0" b="0"/>
          <a:pathLst>
            <a:path>
              <a:moveTo>
                <a:pt x="0" y="26429"/>
              </a:moveTo>
              <a:lnTo>
                <a:pt x="1175768" y="264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3077292" y="2874036"/>
        <a:ext cx="58788" cy="58788"/>
      </dsp:txXfrm>
    </dsp:sp>
    <dsp:sp modelId="{06EB8AA7-58E6-4524-8221-605C30D968D3}">
      <dsp:nvSpPr>
        <dsp:cNvPr id="0" name=""/>
        <dsp:cNvSpPr/>
      </dsp:nvSpPr>
      <dsp:spPr>
        <a:xfrm>
          <a:off x="3584057" y="2649827"/>
          <a:ext cx="2386854" cy="11934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TEM</a:t>
          </a:r>
          <a:endParaRPr lang="en-US" sz="6500" kern="1200" dirty="0"/>
        </a:p>
      </dsp:txBody>
      <dsp:txXfrm>
        <a:off x="3584057" y="2649827"/>
        <a:ext cx="2386854" cy="11934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033910-82D3-449D-8587-16F8F87A0101}" type="datetimeFigureOut">
              <a:rPr lang="en-US" smtClean="0"/>
              <a:pPr/>
              <a:t>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166695-D6CE-4C92-A675-C821163F0AB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B0575-82C0-4D08-ADD8-CBD6003DF857}" type="datetimeFigureOut">
              <a:rPr lang="en-US" smtClean="0"/>
              <a:pPr/>
              <a:t>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9859B-319B-48F7-88A2-11A5DFFB66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afternoon!</a:t>
            </a:r>
            <a:r>
              <a:rPr lang="en-US" baseline="0" dirty="0" smtClean="0"/>
              <a:t>  My name is Steven Compton.  I am a microscopist with a degree in Condensed Matter Physics.  I’ve been studying microscopic particles both natural and engineered for over a decade with Dr. Millette and other scientists at MVA.  As it relates to the topic today, I have been retained by clients in industry and in litigation to test mineral samples and talcum powder products for the presence of asbestos.  Since non-litigation work is considered confidential, any scientific results I may discuss will be from litigation cases where MVA was retained by attorneys representing plaintiffs; however, the science does not change depending on who our client is.</a:t>
            </a:r>
            <a:endParaRPr lang="en-US" dirty="0" smtClean="0"/>
          </a:p>
          <a:p>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carries with it two</a:t>
            </a:r>
            <a:r>
              <a:rPr lang="en-US" baseline="0" dirty="0" smtClean="0"/>
              <a:t> important implications.  First, that one method may be a sufficient stopping point if the result is positive.  And second, PLM or TEM alone, if negative, may be insufficient.</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not a 100% overlap of particles detectable by PLM and TEM.  </a:t>
            </a:r>
            <a:r>
              <a:rPr lang="en-US" dirty="0" smtClean="0"/>
              <a:t>Here’s an example of an off-the-shelf finished cosmetic</a:t>
            </a:r>
            <a:r>
              <a:rPr lang="en-US" baseline="0" dirty="0" smtClean="0"/>
              <a:t> product where mean aspect ratios of single fibers identified by TEM were approx 7:1, however, bundles of fibers were observed under PLM.  </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set of samples from a</a:t>
            </a:r>
            <a:r>
              <a:rPr lang="en-US" baseline="0" dirty="0" smtClean="0"/>
              <a:t> single producer illustrate the important overlap of PLM and TEM.  Two samples tested positive for asbestos by TEM.  The third and fourth samples were negative by TEM, but asbestos was detected by PLM in the fourth sample.  These samples were analyzed without any pre-concentration, so it would be interesting to see if the introduction of such a sample prep approach would reveal the presence of asbestos at lower levels.</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for sample prep,</a:t>
            </a:r>
            <a:r>
              <a:rPr lang="en-US" baseline="0" dirty="0" smtClean="0"/>
              <a:t> there are a variety of ways in which a sample can be prepared for analysis, whether that analysis is XRD, PLM, or TEM.  Unaltered samples have the lowest potential for sample loss or changes to fiber chemistry, but this approach will require additional time at the instrument in order to improve sensitivity levels.</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look at some real world test results in</a:t>
            </a:r>
            <a:r>
              <a:rPr lang="en-US" baseline="0" dirty="0" smtClean="0"/>
              <a:t> order to gain some understanding of the capabilities of a sample analyzed without pre-concentration.  </a:t>
            </a:r>
            <a:r>
              <a:rPr lang="en-US" dirty="0" smtClean="0"/>
              <a:t>In 2017 a TEM analysis of</a:t>
            </a:r>
            <a:r>
              <a:rPr lang="en-US" baseline="0" dirty="0" smtClean="0"/>
              <a:t> </a:t>
            </a:r>
            <a:r>
              <a:rPr lang="en-US" baseline="0" dirty="0" smtClean="0"/>
              <a:t>mineral samples </a:t>
            </a:r>
            <a:r>
              <a:rPr lang="en-US" baseline="0" dirty="0" smtClean="0"/>
              <a:t>collected from the Val </a:t>
            </a:r>
            <a:r>
              <a:rPr lang="en-US" baseline="0" dirty="0" err="1" smtClean="0"/>
              <a:t>Chisone</a:t>
            </a:r>
            <a:r>
              <a:rPr lang="en-US" baseline="0" dirty="0" smtClean="0"/>
              <a:t> </a:t>
            </a:r>
            <a:r>
              <a:rPr lang="en-US" baseline="0" dirty="0" smtClean="0"/>
              <a:t>mine property </a:t>
            </a:r>
            <a:r>
              <a:rPr lang="en-US" baseline="0" dirty="0" smtClean="0"/>
              <a:t>in Italy indicate samples positive for asbestos ranging in concentration, but as low as 1.5 million fibers per gram.  Non detect samples had an analytical sensitivity as high as 14 million fibers per gram.</a:t>
            </a:r>
          </a:p>
          <a:p>
            <a:endParaRPr lang="en-US" baseline="0" dirty="0" smtClean="0"/>
          </a:p>
        </p:txBody>
      </p:sp>
      <p:sp>
        <p:nvSpPr>
          <p:cNvPr id="4" name="Slide Number Placeholder 3"/>
          <p:cNvSpPr>
            <a:spLocks noGrp="1"/>
          </p:cNvSpPr>
          <p:nvPr>
            <p:ph type="sldNum" sz="quarter" idx="10"/>
          </p:nvPr>
        </p:nvSpPr>
        <p:spPr/>
        <p:txBody>
          <a:bodyPr/>
          <a:lstStyle/>
          <a:p>
            <a:fld id="{4099859B-319B-48F7-88A2-11A5DFFB664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2018, TEM analyses of</a:t>
            </a:r>
            <a:r>
              <a:rPr lang="en-US" baseline="0" dirty="0" smtClean="0"/>
              <a:t> samples collected from the Argonaut </a:t>
            </a:r>
            <a:r>
              <a:rPr lang="en-US" baseline="0" dirty="0" smtClean="0"/>
              <a:t>mine property </a:t>
            </a:r>
            <a:r>
              <a:rPr lang="en-US" baseline="0" dirty="0" smtClean="0"/>
              <a:t>in Vermont were capable of detecting asbestos at levels as low as 1.35 million fibers per gram. Non detect samples had an analytical sensitivity as high as 7 million fibers per gram.  To improve the sensitivity of TEM we can either examine additional grid openings or we can incorporate steps to eliminate particles that aren’t of interest from the sample during the sample prep phase.</a:t>
            </a:r>
            <a:endParaRPr lang="en-US" dirty="0" smtClean="0"/>
          </a:p>
          <a:p>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Ashing and acid digestion</a:t>
            </a:r>
            <a:r>
              <a:rPr lang="en-US" baseline="0" dirty="0" smtClean="0"/>
              <a:t> are commonly used for non-friable organically bound building products</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standardized</a:t>
            </a:r>
            <a:r>
              <a:rPr lang="en-US" baseline="0" dirty="0" smtClean="0"/>
              <a:t> approaches, but they do nothing to eliminate platy talc from the sample.</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Acid/base digestion is very effective at removing some</a:t>
            </a:r>
            <a:r>
              <a:rPr lang="en-US" baseline="0" dirty="0" smtClean="0"/>
              <a:t> minerals in order to isolate amphiboles.  </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also a standardized approach, commonly used for the detection of amphibole present at</a:t>
            </a:r>
            <a:r>
              <a:rPr lang="en-US" baseline="0" dirty="0" smtClean="0"/>
              <a:t> low levels </a:t>
            </a:r>
            <a:r>
              <a:rPr lang="en-US" dirty="0" smtClean="0"/>
              <a:t>as accessory</a:t>
            </a:r>
            <a:r>
              <a:rPr lang="en-US" baseline="0" dirty="0" smtClean="0"/>
              <a:t> minerals. Unfortunately, talc appears to be resistant to this approach.</a:t>
            </a:r>
            <a:endParaRPr lang="en-US" dirty="0" smtClean="0"/>
          </a:p>
          <a:p>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a:t>
            </a:r>
            <a:r>
              <a:rPr lang="en-US" baseline="0" dirty="0" smtClean="0"/>
              <a:t> proposed method needs to address two components: what instrument is used to analyze the sample and how is the sample prepared for analysis. </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Elutriation, using</a:t>
            </a:r>
            <a:r>
              <a:rPr lang="en-US" baseline="0" dirty="0" smtClean="0"/>
              <a:t> air flow or water flow to isolate respirable particles seems like a good idea, but great care should be taken that fibers are not lost in the prep</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2010 I performed a study of aqueous elutriation on an industrial talc.  The image on the left is an SEM micrograph of an unaltered prep of the sample.  The image on the right was also taken using the same instrument at the same magnification after aqueous elutriation. This prep was designed to recover all PM2.5 particles. In theory, aerodynamic equivalent diameter of mineral fibers should be dominated by the fiber width, not length, so I was surprised to see that the long thin fibers evident by the unaltered prep were not present in the elutriated sample.  If this approach is utilized great care should be taken to validate the results using carefully selected samples, not just talc with some commercially viable asbestos added.</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all the concentration</a:t>
            </a:r>
            <a:r>
              <a:rPr lang="en-US" baseline="0" dirty="0" smtClean="0"/>
              <a:t> methods available, density separation shows the most promise because it is the only method that provides a mechanism for removing talc from the sample.  But it is not without issues as well.  The method may require as many as two different liquids to separate particles with densities less than or greater than talc; however, mineral fibers with an overlapping density, like some forms of anthophyllite, will be removed along with the talc particles and talc fibers.</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also a standardized approach that has been published both</a:t>
            </a:r>
            <a:r>
              <a:rPr lang="en-US" baseline="0" dirty="0" smtClean="0"/>
              <a:t> in peer review literature and by consensus standards.</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ISO</a:t>
            </a:r>
            <a:r>
              <a:rPr lang="en-US" baseline="0" dirty="0" smtClean="0"/>
              <a:t> method is not without fault.  It contains imprecise classification schemes which contradict published USGS recommendations for mineral classification .  It does not provide details on how to report results as a numeric concentration (f/g) and the calculation for mass percent has a “shape factor” of 0.5 used to estimate the thickness of an amphibole fiber without any explanation on how this number was decided upon.  When compared to an assumption that a fiber is as thick as it is wide, this shape factor under-represents the mass percent by 50%.</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may feel like a lot to consider, but the Executive</a:t>
            </a:r>
            <a:r>
              <a:rPr lang="en-US" baseline="0" dirty="0" smtClean="0"/>
              <a:t> Summary issued by the IWGACP is on the right track for developing a clear and concise set of definitions for laboratories to utilize.  That is exactly what laboratories need.  </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my take away message today is</a:t>
            </a:r>
            <a:r>
              <a:rPr lang="en-US" baseline="0" dirty="0" smtClean="0"/>
              <a:t> that a combination of TEM and PLM has proven in the past to be ideal.  Pre-concentration is a tool that we must not be afraid to implement, but we should do so with an understanding of potential limitations.  And regulations should be constructed based on recommendations by the medical community and not constricted by historic conventions used to describe the commercial viability of a specific subset of minerals.</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look at 40 CFR from 1987.  Here we see the regulated six clearly spelled out.</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the</a:t>
            </a:r>
            <a:r>
              <a:rPr lang="en-US" baseline="0" dirty="0" smtClean="0"/>
              <a:t> two previous samples, the majority of the structures have a single fiber width of less than 1 micrometer</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XRD is capable</a:t>
            </a:r>
            <a:r>
              <a:rPr lang="en-US" baseline="0" dirty="0" smtClean="0"/>
              <a:t> of cataloging the major and some minor crystalline components in a powder.  This can be a useful screening tool; however, the lack of sensitivity when compared to other methods makes it likely to produce false negatives and it is not a visual technique, so it provides no information on mineral fibrosity</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PLM,</a:t>
            </a:r>
            <a:r>
              <a:rPr lang="en-US" baseline="0" dirty="0" smtClean="0"/>
              <a:t> on the other hand, does provide a visual representation of a sample and is the workhorse of the asbestos testing industry when it comes to building materials and consumer products which may have been formulated with commercially viable asbestos as an ingredient.  It struggles with very thin fibers (i.e. samples which have been ground or milled into a fine powder) and optical properties can at times be ambiguous or difficult to determine either because the fiber is too thin or because of arbitrary human-determined cutoffs in solid solution series minerals.</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a:t>
            </a:r>
            <a:r>
              <a:rPr lang="en-US" baseline="0" dirty="0" smtClean="0"/>
              <a:t> looks at fundamental properties of every individual particle, like elemental composition and crystal structure – the properties used by geologists to define minerals.  The drawback with this method is sample size.  For a positive result, this may not be an issue; but how meaningful is a negative result when you have only examined a fraction of a gram as a representation of an entire batch or a mine?</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look at a real world</a:t>
            </a:r>
            <a:r>
              <a:rPr lang="en-US" baseline="0" dirty="0" smtClean="0"/>
              <a:t> study of a historical off-the-shelf cosmetic talc product to see how the three approaches compare.  13 samples of the same product, all containing Italian-sourced talc, were analyzed using XRD, PLM, and TEM.  All 13 samples were found to contain asbestos at varying concentrations when analyzed by TEM.  Asbestos was detected in only 8 of the samples (62%) when analyzed by PLM and in only 2 samples (15%) when analyzed by XRD. The data produced from the investigation of this product was published in 2014 by Gordon, Fitzgerald, and Millette.</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i</a:t>
            </a:r>
            <a:r>
              <a:rPr lang="en-US" dirty="0" smtClean="0"/>
              <a:t>n 2015,</a:t>
            </a:r>
            <a:r>
              <a:rPr lang="en-US" baseline="0" dirty="0" smtClean="0"/>
              <a:t> Dr. Millette published the procedure and discussed these three methods at length ultimately coming to the recommendation that…</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XRD may be useful as a screening tool, but</a:t>
            </a:r>
            <a:r>
              <a:rPr lang="en-US" baseline="0" dirty="0" smtClean="0"/>
              <a:t> a combination of PLM and TEM is most appropriate for the investigation of asbestos in talc.</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thing Dr. Millette did not explicitly</a:t>
            </a:r>
            <a:r>
              <a:rPr lang="en-US" baseline="0" dirty="0" smtClean="0"/>
              <a:t> state, no doubt because he believed it was obvious, is that a negative result by one mandatory method cannot negate a positive result by another.</a:t>
            </a:r>
            <a:endParaRPr lang="en-US" dirty="0"/>
          </a:p>
        </p:txBody>
      </p:sp>
      <p:sp>
        <p:nvSpPr>
          <p:cNvPr id="4" name="Slide Number Placeholder 3"/>
          <p:cNvSpPr>
            <a:spLocks noGrp="1"/>
          </p:cNvSpPr>
          <p:nvPr>
            <p:ph type="sldNum" sz="quarter" idx="10"/>
          </p:nvPr>
        </p:nvSpPr>
        <p:spPr/>
        <p:txBody>
          <a:bodyPr/>
          <a:lstStyle/>
          <a:p>
            <a:fld id="{4099859B-319B-48F7-88A2-11A5DFFB66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A8B0816-5FBB-4D66-B71B-1ED4749AB6D4}" type="datetimeFigureOut">
              <a:rPr lang="en-US" smtClean="0"/>
              <a:pPr/>
              <a:t>2/3/2020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5C9CD5E-6088-476B-BF51-0482E8020E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8B0816-5FBB-4D66-B71B-1ED4749AB6D4}"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9CD5E-6088-476B-BF51-0482E8020E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A8B0816-5FBB-4D66-B71B-1ED4749AB6D4}" type="datetimeFigureOut">
              <a:rPr lang="en-US" smtClean="0"/>
              <a:pPr/>
              <a:t>2/3/2020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5C9CD5E-6088-476B-BF51-0482E8020E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A8B0816-5FBB-4D66-B71B-1ED4749AB6D4}"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5C9CD5E-6088-476B-BF51-0482E8020E8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A8B0816-5FBB-4D66-B71B-1ED4749AB6D4}" type="datetimeFigureOut">
              <a:rPr lang="en-US" smtClean="0"/>
              <a:pPr/>
              <a:t>2/3/2020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5C9CD5E-6088-476B-BF51-0482E8020E8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A8B0816-5FBB-4D66-B71B-1ED4749AB6D4}" type="datetimeFigureOut">
              <a:rPr lang="en-US" smtClean="0"/>
              <a:pPr/>
              <a:t>2/3/2020</a:t>
            </a:fld>
            <a:endParaRPr lang="en-US"/>
          </a:p>
        </p:txBody>
      </p:sp>
      <p:sp>
        <p:nvSpPr>
          <p:cNvPr id="10" name="Slide Number Placeholder 9"/>
          <p:cNvSpPr>
            <a:spLocks noGrp="1"/>
          </p:cNvSpPr>
          <p:nvPr>
            <p:ph type="sldNum" sz="quarter" idx="16"/>
          </p:nvPr>
        </p:nvSpPr>
        <p:spPr/>
        <p:txBody>
          <a:bodyPr rtlCol="0"/>
          <a:lstStyle/>
          <a:p>
            <a:fld id="{05C9CD5E-6088-476B-BF51-0482E8020E8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A8B0816-5FBB-4D66-B71B-1ED4749AB6D4}" type="datetimeFigureOut">
              <a:rPr lang="en-US" smtClean="0"/>
              <a:pPr/>
              <a:t>2/3/2020</a:t>
            </a:fld>
            <a:endParaRPr lang="en-US"/>
          </a:p>
        </p:txBody>
      </p:sp>
      <p:sp>
        <p:nvSpPr>
          <p:cNvPr id="12" name="Slide Number Placeholder 11"/>
          <p:cNvSpPr>
            <a:spLocks noGrp="1"/>
          </p:cNvSpPr>
          <p:nvPr>
            <p:ph type="sldNum" sz="quarter" idx="16"/>
          </p:nvPr>
        </p:nvSpPr>
        <p:spPr/>
        <p:txBody>
          <a:bodyPr rtlCol="0"/>
          <a:lstStyle/>
          <a:p>
            <a:fld id="{05C9CD5E-6088-476B-BF51-0482E8020E8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8B0816-5FBB-4D66-B71B-1ED4749AB6D4}" type="datetimeFigureOut">
              <a:rPr lang="en-US" smtClean="0"/>
              <a:pPr/>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5C9CD5E-6088-476B-BF51-0482E8020E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B0816-5FBB-4D66-B71B-1ED4749AB6D4}" type="datetimeFigureOut">
              <a:rPr lang="en-US" smtClean="0"/>
              <a:pPr/>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5C9CD5E-6088-476B-BF51-0482E8020E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A8B0816-5FBB-4D66-B71B-1ED4749AB6D4}"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5C9CD5E-6088-476B-BF51-0482E8020E8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A8B0816-5FBB-4D66-B71B-1ED4749AB6D4}" type="datetimeFigureOut">
              <a:rPr lang="en-US" smtClean="0"/>
              <a:pPr/>
              <a:t>2/3/2020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5C9CD5E-6088-476B-BF51-0482E8020E8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A8B0816-5FBB-4D66-B71B-1ED4749AB6D4}" type="datetimeFigureOut">
              <a:rPr lang="en-US" smtClean="0"/>
              <a:pPr/>
              <a:t>2/3/2020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5C9CD5E-6088-476B-BF51-0482E8020E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e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664372"/>
          </a:xfrm>
        </p:spPr>
        <p:txBody>
          <a:bodyPr>
            <a:normAutofit fontScale="90000"/>
          </a:bodyPr>
          <a:lstStyle/>
          <a:p>
            <a:r>
              <a:rPr lang="en-US" dirty="0" smtClean="0">
                <a:latin typeface="Calibri" pitchFamily="34" charset="0"/>
                <a:cs typeface="Calibri" pitchFamily="34" charset="0"/>
              </a:rPr>
              <a:t>Testing Methodologies for Elongate Mineral Fibers in Talc-Containing Consumer Products and Source Materials (Ore Samples)</a:t>
            </a:r>
            <a:endParaRPr lang="en-US" dirty="0">
              <a:latin typeface="Calibri" pitchFamily="34" charset="0"/>
              <a:cs typeface="Calibri" pitchFamily="34" charset="0"/>
            </a:endParaRPr>
          </a:p>
        </p:txBody>
      </p:sp>
      <p:sp>
        <p:nvSpPr>
          <p:cNvPr id="3" name="Subtitle 2"/>
          <p:cNvSpPr>
            <a:spLocks noGrp="1"/>
          </p:cNvSpPr>
          <p:nvPr>
            <p:ph type="subTitle" idx="1"/>
          </p:nvPr>
        </p:nvSpPr>
        <p:spPr>
          <a:xfrm>
            <a:off x="125376" y="6050037"/>
            <a:ext cx="1955673" cy="685800"/>
          </a:xfrm>
        </p:spPr>
        <p:txBody>
          <a:bodyPr>
            <a:noAutofit/>
          </a:bodyPr>
          <a:lstStyle/>
          <a:p>
            <a:r>
              <a:rPr lang="en-US" sz="2800" dirty="0" smtClean="0">
                <a:latin typeface="Lucida Bright" pitchFamily="18" charset="0"/>
              </a:rPr>
              <a:t>FDA 2020</a:t>
            </a:r>
            <a:endParaRPr lang="en-US" sz="2800" dirty="0">
              <a:latin typeface="Lucida Bright" pitchFamily="18" charset="0"/>
            </a:endParaRPr>
          </a:p>
        </p:txBody>
      </p:sp>
      <p:sp>
        <p:nvSpPr>
          <p:cNvPr id="6" name="Content Placeholder 2"/>
          <p:cNvSpPr txBox="1">
            <a:spLocks/>
          </p:cNvSpPr>
          <p:nvPr/>
        </p:nvSpPr>
        <p:spPr>
          <a:xfrm>
            <a:off x="1639615" y="2632843"/>
            <a:ext cx="7315200" cy="3358056"/>
          </a:xfrm>
          <a:prstGeom prst="rect">
            <a:avLst/>
          </a:prstGeom>
        </p:spPr>
        <p:txBody>
          <a:bodyPr vert="horz" anchor="ctr">
            <a:normAutofit fontScale="775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chemeClr val="tx1">
                    <a:lumMod val="85000"/>
                  </a:schemeClr>
                </a:solidFill>
                <a:effectLst/>
                <a:uLnTx/>
                <a:uFillTx/>
                <a:latin typeface="+mn-lt"/>
                <a:ea typeface="+mn-ea"/>
                <a:cs typeface="+mn-cs"/>
              </a:rPr>
              <a:t>Who</a:t>
            </a:r>
            <a:r>
              <a:rPr kumimoji="0" lang="en-US" sz="2600" b="0" i="0" u="none" strike="noStrike" kern="1200" cap="none" spc="0" normalizeH="0" baseline="0" noProof="0" dirty="0" smtClean="0">
                <a:ln>
                  <a:noFill/>
                </a:ln>
                <a:solidFill>
                  <a:srgbClr val="FFFFFF"/>
                </a:solidFill>
                <a:effectLst/>
                <a:uLnTx/>
                <a:uFillTx/>
                <a:latin typeface="+mn-lt"/>
                <a:ea typeface="+mn-ea"/>
                <a:cs typeface="+mn-cs"/>
              </a:rPr>
              <a:t>: Steven P. Compton, Ph.D.</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chemeClr val="tx1">
                    <a:lumMod val="85000"/>
                  </a:schemeClr>
                </a:solidFill>
                <a:effectLst/>
                <a:uLnTx/>
                <a:uFillTx/>
                <a:latin typeface="+mn-lt"/>
                <a:ea typeface="+mn-ea"/>
                <a:cs typeface="+mn-cs"/>
              </a:rPr>
              <a:t>What</a:t>
            </a:r>
            <a:r>
              <a:rPr kumimoji="0" lang="en-US" sz="2600" b="0" i="0" u="none" strike="noStrike" kern="1200" cap="none" spc="0" normalizeH="0" baseline="0" noProof="0" dirty="0" smtClean="0">
                <a:ln>
                  <a:noFill/>
                </a:ln>
                <a:solidFill>
                  <a:srgbClr val="FFFFFF"/>
                </a:solidFill>
                <a:effectLst/>
                <a:uLnTx/>
                <a:uFillTx/>
                <a:latin typeface="+mn-lt"/>
                <a:ea typeface="+mn-ea"/>
                <a:cs typeface="+mn-cs"/>
              </a:rPr>
              <a:t>: Microscopist with doctoral degree in Condensed Matter Physics</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chemeClr val="tx1">
                    <a:lumMod val="85000"/>
                  </a:schemeClr>
                </a:solidFill>
                <a:effectLst/>
                <a:uLnTx/>
                <a:uFillTx/>
                <a:latin typeface="+mn-lt"/>
                <a:ea typeface="+mn-ea"/>
                <a:cs typeface="+mn-cs"/>
              </a:rPr>
              <a:t>When</a:t>
            </a:r>
            <a:r>
              <a:rPr kumimoji="0" lang="en-US" sz="2600" b="0" i="0" u="none" strike="noStrike" kern="1200" cap="none" spc="0" normalizeH="0" baseline="0" noProof="0" dirty="0" smtClean="0">
                <a:ln>
                  <a:noFill/>
                </a:ln>
                <a:solidFill>
                  <a:srgbClr val="FFFFFF"/>
                </a:solidFill>
                <a:effectLst/>
                <a:uLnTx/>
                <a:uFillTx/>
                <a:latin typeface="+mn-lt"/>
                <a:ea typeface="+mn-ea"/>
                <a:cs typeface="+mn-cs"/>
              </a:rPr>
              <a:t>: Studying asbestos, talc, </a:t>
            </a:r>
            <a:r>
              <a:rPr kumimoji="0" lang="en-US" sz="2600" b="0" i="0" u="none" strike="noStrike" kern="1200" cap="none" spc="0" normalizeH="0" baseline="0" noProof="0" dirty="0" err="1" smtClean="0">
                <a:ln>
                  <a:noFill/>
                </a:ln>
                <a:solidFill>
                  <a:srgbClr val="FFFFFF"/>
                </a:solidFill>
                <a:effectLst/>
                <a:uLnTx/>
                <a:uFillTx/>
                <a:latin typeface="+mn-lt"/>
                <a:ea typeface="+mn-ea"/>
                <a:cs typeface="+mn-cs"/>
              </a:rPr>
              <a:t>nanoparticles</a:t>
            </a:r>
            <a:r>
              <a:rPr kumimoji="0" lang="en-US" sz="2600" b="0" i="0" u="none" strike="noStrike" kern="1200" cap="none" spc="0" normalizeH="0" baseline="0" noProof="0" dirty="0" smtClean="0">
                <a:ln>
                  <a:noFill/>
                </a:ln>
                <a:solidFill>
                  <a:srgbClr val="FFFFFF"/>
                </a:solidFill>
                <a:effectLst/>
                <a:uLnTx/>
                <a:uFillTx/>
                <a:latin typeface="+mn-lt"/>
                <a:ea typeface="+mn-ea"/>
                <a:cs typeface="+mn-cs"/>
              </a:rPr>
              <a:t>, and other IH/environmental materials for over 10 years</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chemeClr val="tx1">
                    <a:lumMod val="85000"/>
                  </a:schemeClr>
                </a:solidFill>
                <a:effectLst/>
                <a:uLnTx/>
                <a:uFillTx/>
                <a:latin typeface="+mn-lt"/>
                <a:ea typeface="+mn-ea"/>
                <a:cs typeface="+mn-cs"/>
              </a:rPr>
              <a:t>Where</a:t>
            </a:r>
            <a:r>
              <a:rPr kumimoji="0" lang="en-US" sz="2600" b="0" i="0" u="none" strike="noStrike" kern="1200" cap="none" spc="0" normalizeH="0" baseline="0" noProof="0" dirty="0" smtClean="0">
                <a:ln>
                  <a:noFill/>
                </a:ln>
                <a:solidFill>
                  <a:srgbClr val="FFFFFF"/>
                </a:solidFill>
                <a:effectLst/>
                <a:uLnTx/>
                <a:uFillTx/>
                <a:latin typeface="+mn-lt"/>
                <a:ea typeface="+mn-ea"/>
                <a:cs typeface="+mn-cs"/>
              </a:rPr>
              <a:t>:  MVA Scientific Consultants</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chemeClr val="tx1">
                    <a:lumMod val="85000"/>
                  </a:schemeClr>
                </a:solidFill>
                <a:effectLst/>
                <a:uLnTx/>
                <a:uFillTx/>
                <a:latin typeface="+mn-lt"/>
                <a:ea typeface="+mn-ea"/>
                <a:cs typeface="+mn-cs"/>
              </a:rPr>
              <a:t>Why</a:t>
            </a:r>
            <a:r>
              <a:rPr kumimoji="0" lang="en-US" sz="2600" b="0" i="0" u="none" strike="noStrike" kern="1200" cap="none" spc="0" normalizeH="0" baseline="0" noProof="0" dirty="0" smtClean="0">
                <a:ln>
                  <a:noFill/>
                </a:ln>
                <a:solidFill>
                  <a:srgbClr val="FFFFFF"/>
                </a:solidFill>
                <a:effectLst/>
                <a:uLnTx/>
                <a:uFillTx/>
                <a:latin typeface="+mn-lt"/>
                <a:ea typeface="+mn-ea"/>
                <a:cs typeface="+mn-cs"/>
              </a:rPr>
              <a:t>: Here to discuss testing methods &amp; real world applications performed for industry and litigation  </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2600" b="1" dirty="0" smtClean="0">
                <a:solidFill>
                  <a:schemeClr val="tx1">
                    <a:lumMod val="85000"/>
                  </a:schemeClr>
                </a:solidFill>
              </a:rPr>
              <a:t>Disclaimer</a:t>
            </a:r>
            <a:r>
              <a:rPr lang="en-US" sz="2600" dirty="0" smtClean="0">
                <a:solidFill>
                  <a:srgbClr val="FFFFFF"/>
                </a:solidFill>
              </a:rPr>
              <a:t>:</a:t>
            </a:r>
            <a:r>
              <a:rPr kumimoji="0" lang="en-US" sz="2600" b="0" i="0" u="none" strike="noStrike" kern="1200" cap="none" spc="0" normalizeH="0" baseline="0" noProof="0" dirty="0" smtClean="0">
                <a:ln>
                  <a:noFill/>
                </a:ln>
                <a:solidFill>
                  <a:srgbClr val="FFFFFF"/>
                </a:solidFill>
                <a:effectLst/>
                <a:uLnTx/>
                <a:uFillTx/>
                <a:latin typeface="+mn-lt"/>
                <a:ea typeface="+mn-ea"/>
                <a:cs typeface="+mn-cs"/>
              </a:rPr>
              <a:t> Industry results</a:t>
            </a:r>
            <a:r>
              <a:rPr kumimoji="0" lang="en-US" sz="2600" b="0" i="0" u="none" strike="noStrike" kern="1200" cap="none" spc="0" normalizeH="0" noProof="0" dirty="0" smtClean="0">
                <a:ln>
                  <a:noFill/>
                </a:ln>
                <a:solidFill>
                  <a:srgbClr val="FFFFFF"/>
                </a:solidFill>
                <a:effectLst/>
                <a:uLnTx/>
                <a:uFillTx/>
                <a:latin typeface="+mn-lt"/>
                <a:ea typeface="+mn-ea"/>
                <a:cs typeface="+mn-cs"/>
              </a:rPr>
              <a:t> are considered confidential; any r</a:t>
            </a:r>
            <a:r>
              <a:rPr kumimoji="0" lang="en-US" sz="2600" b="0" i="0" u="none" strike="noStrike" kern="1200" cap="none" spc="0" normalizeH="0" baseline="0" noProof="0" dirty="0" smtClean="0">
                <a:ln>
                  <a:noFill/>
                </a:ln>
                <a:solidFill>
                  <a:srgbClr val="FFFFFF"/>
                </a:solidFill>
                <a:effectLst/>
                <a:uLnTx/>
                <a:uFillTx/>
                <a:latin typeface="+mn-lt"/>
                <a:ea typeface="+mn-ea"/>
                <a:cs typeface="+mn-cs"/>
              </a:rPr>
              <a:t>esults</a:t>
            </a:r>
            <a:r>
              <a:rPr kumimoji="0" lang="en-US" sz="2600" b="0" i="0" u="none" strike="noStrike" kern="1200" cap="none" spc="0" normalizeH="0" noProof="0" dirty="0" smtClean="0">
                <a:ln>
                  <a:noFill/>
                </a:ln>
                <a:solidFill>
                  <a:srgbClr val="FFFFFF"/>
                </a:solidFill>
                <a:effectLst/>
                <a:uLnTx/>
                <a:uFillTx/>
                <a:latin typeface="+mn-lt"/>
                <a:ea typeface="+mn-ea"/>
                <a:cs typeface="+mn-cs"/>
              </a:rPr>
              <a:t> provided today were from testing performed at the expense of plaintiffs’ attorneys with publication rights reserved</a:t>
            </a:r>
            <a:endParaRPr kumimoji="0" lang="en-US"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8195" name="Picture 3" descr="\\Penelope\mva_data\mva_files\MARKETING - Business Development\Logos\MVA Logos\2014 Logo Current\new_white-blue_logo.jpg"/>
          <p:cNvPicPr>
            <a:picLocks noChangeAspect="1" noChangeArrowheads="1"/>
          </p:cNvPicPr>
          <p:nvPr/>
        </p:nvPicPr>
        <p:blipFill>
          <a:blip r:embed="rId3" cstate="print"/>
          <a:srcRect/>
          <a:stretch>
            <a:fillRect/>
          </a:stretch>
        </p:blipFill>
        <p:spPr bwMode="auto">
          <a:xfrm>
            <a:off x="6117021" y="6070048"/>
            <a:ext cx="2948149" cy="64605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pic>
        <p:nvPicPr>
          <p:cNvPr id="4" name="Picture 3"/>
          <p:cNvPicPr>
            <a:picLocks noChangeAspect="1" noChangeArrowheads="1"/>
          </p:cNvPicPr>
          <p:nvPr/>
        </p:nvPicPr>
        <p:blipFill>
          <a:blip r:embed="rId4" cstate="print">
            <a:lum bright="40000"/>
          </a:blip>
          <a:srcRect/>
          <a:stretch>
            <a:fillRect/>
          </a:stretch>
        </p:blipFill>
        <p:spPr bwMode="auto">
          <a:xfrm>
            <a:off x="142875" y="-1"/>
            <a:ext cx="8858250" cy="6745713"/>
          </a:xfrm>
          <a:prstGeom prst="rect">
            <a:avLst/>
          </a:prstGeom>
          <a:noFill/>
          <a:ln w="9525">
            <a:noFill/>
            <a:miter lim="800000"/>
            <a:headEnd/>
            <a:tailEnd/>
          </a:ln>
          <a:effectLst>
            <a:softEdge rad="317500"/>
          </a:effectLst>
        </p:spPr>
      </p:pic>
      <p:graphicFrame>
        <p:nvGraphicFramePr>
          <p:cNvPr id="2" name="Diagram 1"/>
          <p:cNvGraphicFramePr/>
          <p:nvPr/>
        </p:nvGraphicFramePr>
        <p:xfrm>
          <a:off x="1524000" y="4445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250945" y="4667250"/>
            <a:ext cx="8642109" cy="1938992"/>
          </a:xfrm>
          <a:prstGeom prst="rect">
            <a:avLst/>
          </a:prstGeom>
          <a:noFill/>
        </p:spPr>
        <p:txBody>
          <a:bodyPr wrap="none" rtlCol="0">
            <a:spAutoFit/>
          </a:bodyPr>
          <a:lstStyle/>
          <a:p>
            <a:pPr algn="ctr"/>
            <a:r>
              <a:rPr lang="en-US" sz="2400" b="1" dirty="0" smtClean="0">
                <a:solidFill>
                  <a:srgbClr val="FF0000"/>
                </a:solidFill>
              </a:rPr>
              <a:t>Important note:  A negative result by one method does</a:t>
            </a:r>
            <a:br>
              <a:rPr lang="en-US" sz="2400" b="1" dirty="0" smtClean="0">
                <a:solidFill>
                  <a:srgbClr val="FF0000"/>
                </a:solidFill>
              </a:rPr>
            </a:br>
            <a:r>
              <a:rPr lang="en-US" sz="2400" b="1" dirty="0" smtClean="0">
                <a:solidFill>
                  <a:srgbClr val="FF0000"/>
                </a:solidFill>
              </a:rPr>
              <a:t> not override a positive result by another mandatory method</a:t>
            </a:r>
          </a:p>
          <a:p>
            <a:pPr algn="ctr"/>
            <a:r>
              <a:rPr lang="en-US" sz="2400" b="1" dirty="0" smtClean="0"/>
              <a:t>Implications: 							</a:t>
            </a:r>
          </a:p>
          <a:p>
            <a:pPr algn="ctr">
              <a:buFont typeface="Arial" pitchFamily="34" charset="0"/>
              <a:buChar char="•"/>
            </a:pPr>
            <a:r>
              <a:rPr lang="en-US" sz="2400" b="1" dirty="0" smtClean="0"/>
              <a:t>One method, if positive, is sufficient</a:t>
            </a:r>
          </a:p>
          <a:p>
            <a:pPr algn="ctr">
              <a:buFont typeface="Arial" pitchFamily="34" charset="0"/>
              <a:buChar char="•"/>
            </a:pPr>
            <a:r>
              <a:rPr lang="en-US" sz="2400" b="1" dirty="0" smtClean="0"/>
              <a:t>TEM or PLM alone, if negative, may be insufficient</a:t>
            </a:r>
            <a:endParaRPr 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Cosmetic Talc MVA12661</a:t>
            </a:r>
            <a:endParaRPr lang="en-US" dirty="0"/>
          </a:p>
        </p:txBody>
      </p:sp>
      <p:sp>
        <p:nvSpPr>
          <p:cNvPr id="5" name="Text Placeholder 4"/>
          <p:cNvSpPr>
            <a:spLocks noGrp="1"/>
          </p:cNvSpPr>
          <p:nvPr>
            <p:ph type="body" sz="quarter" idx="1"/>
          </p:nvPr>
        </p:nvSpPr>
        <p:spPr/>
        <p:txBody>
          <a:bodyPr/>
          <a:lstStyle/>
          <a:p>
            <a:r>
              <a:rPr lang="en-US" dirty="0" smtClean="0"/>
              <a:t>PLM Micrograph</a:t>
            </a:r>
            <a:endParaRPr lang="en-US" dirty="0"/>
          </a:p>
        </p:txBody>
      </p:sp>
      <p:sp>
        <p:nvSpPr>
          <p:cNvPr id="6" name="Text Placeholder 5"/>
          <p:cNvSpPr>
            <a:spLocks noGrp="1"/>
          </p:cNvSpPr>
          <p:nvPr>
            <p:ph type="body" sz="quarter" idx="3"/>
          </p:nvPr>
        </p:nvSpPr>
        <p:spPr/>
        <p:txBody>
          <a:bodyPr/>
          <a:lstStyle/>
          <a:p>
            <a:r>
              <a:rPr lang="en-US" dirty="0" smtClean="0"/>
              <a:t>TEM Micrograph</a:t>
            </a:r>
            <a:endParaRPr lang="en-US" dirty="0"/>
          </a:p>
        </p:txBody>
      </p:sp>
      <p:pic>
        <p:nvPicPr>
          <p:cNvPr id="11" name="Picture 3" descr="\\PENELOPE\data\Projects\Proj12600\12661\12661AD0789_Str001_23Kx_an.tif"/>
          <p:cNvPicPr>
            <a:picLocks noGrp="1" noChangeAspect="1" noChangeArrowheads="1"/>
          </p:cNvPicPr>
          <p:nvPr>
            <p:ph sz="quarter" idx="4"/>
          </p:nvPr>
        </p:nvPicPr>
        <p:blipFill>
          <a:blip r:embed="rId3" cstate="print"/>
          <a:srcRect/>
          <a:stretch>
            <a:fillRect/>
          </a:stretch>
        </p:blipFill>
        <p:spPr bwMode="auto">
          <a:xfrm>
            <a:off x="4800600" y="2689567"/>
            <a:ext cx="3886200" cy="3079066"/>
          </a:xfrm>
          <a:prstGeom prst="rect">
            <a:avLst/>
          </a:prstGeom>
          <a:noFill/>
        </p:spPr>
      </p:pic>
      <p:pic>
        <p:nvPicPr>
          <p:cNvPr id="9" name="Picture 2" descr="\\PENELOPE\data\Projects\Proj12600\12661\12661AD0789_PLMtrem_20x_02_an.jpg"/>
          <p:cNvPicPr>
            <a:picLocks noGrp="1" noChangeAspect="1" noChangeArrowheads="1"/>
          </p:cNvPicPr>
          <p:nvPr>
            <p:ph sz="quarter" idx="2"/>
          </p:nvPr>
        </p:nvPicPr>
        <p:blipFill>
          <a:blip r:embed="rId4" cstate="print"/>
          <a:srcRect/>
          <a:stretch>
            <a:fillRect/>
          </a:stretch>
        </p:blipFill>
        <p:spPr bwMode="auto">
          <a:xfrm>
            <a:off x="609600" y="2788590"/>
            <a:ext cx="3886200" cy="2881019"/>
          </a:xfrm>
          <a:prstGeom prst="rect">
            <a:avLst/>
          </a:prstGeom>
          <a:noFill/>
        </p:spPr>
      </p:pic>
      <p:pic>
        <p:nvPicPr>
          <p:cNvPr id="8" name="Picture 3" descr="\\Penelope\mva_data\mva_files\MARKETING - Business Development\Logos\MVA Logos\2014 Logo Current\new_white-blue_logo.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Cosmetic Talc MVA12856</a:t>
            </a:r>
            <a:br>
              <a:rPr lang="en-US" dirty="0" smtClean="0"/>
            </a:br>
            <a:r>
              <a:rPr lang="en-US" dirty="0" smtClean="0"/>
              <a:t>Four samples from 3 decades</a:t>
            </a:r>
            <a:endParaRPr lang="en-US" dirty="0"/>
          </a:p>
        </p:txBody>
      </p:sp>
      <p:sp>
        <p:nvSpPr>
          <p:cNvPr id="5" name="Text Placeholder 4"/>
          <p:cNvSpPr>
            <a:spLocks noGrp="1"/>
          </p:cNvSpPr>
          <p:nvPr>
            <p:ph type="body" sz="quarter" idx="1"/>
          </p:nvPr>
        </p:nvSpPr>
        <p:spPr/>
        <p:txBody>
          <a:bodyPr/>
          <a:lstStyle/>
          <a:p>
            <a:r>
              <a:rPr lang="en-US" dirty="0" smtClean="0"/>
              <a:t>PLM Micrograph</a:t>
            </a:r>
            <a:endParaRPr lang="en-US" dirty="0"/>
          </a:p>
        </p:txBody>
      </p:sp>
      <p:sp>
        <p:nvSpPr>
          <p:cNvPr id="6" name="Text Placeholder 5"/>
          <p:cNvSpPr>
            <a:spLocks noGrp="1"/>
          </p:cNvSpPr>
          <p:nvPr>
            <p:ph type="body" sz="quarter" idx="3"/>
          </p:nvPr>
        </p:nvSpPr>
        <p:spPr/>
        <p:txBody>
          <a:bodyPr/>
          <a:lstStyle/>
          <a:p>
            <a:r>
              <a:rPr lang="en-US" dirty="0" smtClean="0"/>
              <a:t>Sample Results</a:t>
            </a:r>
            <a:endParaRPr lang="en-US" dirty="0"/>
          </a:p>
        </p:txBody>
      </p:sp>
      <p:pic>
        <p:nvPicPr>
          <p:cNvPr id="14" name="Picture 4" descr="\\PENELOPE\data\Projects\Proj12800\12856\12856AD1547_PLMactin_20x_02_an.jpg"/>
          <p:cNvPicPr>
            <a:picLocks noGrp="1" noChangeAspect="1" noChangeArrowheads="1"/>
          </p:cNvPicPr>
          <p:nvPr>
            <p:ph sz="quarter" idx="2"/>
          </p:nvPr>
        </p:nvPicPr>
        <p:blipFill>
          <a:blip r:embed="rId3" cstate="print"/>
          <a:srcRect/>
          <a:stretch>
            <a:fillRect/>
          </a:stretch>
        </p:blipFill>
        <p:spPr bwMode="auto">
          <a:xfrm>
            <a:off x="609600" y="2473270"/>
            <a:ext cx="3886200" cy="2881019"/>
          </a:xfrm>
          <a:prstGeom prst="rect">
            <a:avLst/>
          </a:prstGeom>
          <a:noFill/>
        </p:spPr>
      </p:pic>
      <p:graphicFrame>
        <p:nvGraphicFramePr>
          <p:cNvPr id="17" name="Content Placeholder 16"/>
          <p:cNvGraphicFramePr>
            <a:graphicFrameLocks noGrp="1"/>
          </p:cNvGraphicFramePr>
          <p:nvPr>
            <p:ph sz="quarter" idx="4"/>
          </p:nvPr>
        </p:nvGraphicFramePr>
        <p:xfrm>
          <a:off x="4800600" y="2438400"/>
          <a:ext cx="3886200" cy="2062480"/>
        </p:xfrm>
        <a:graphic>
          <a:graphicData uri="http://schemas.openxmlformats.org/drawingml/2006/table">
            <a:tbl>
              <a:tblPr firstRow="1" bandRow="1">
                <a:tableStyleId>{5C22544A-7EE6-4342-B048-85BDC9FD1C3A}</a:tableStyleId>
              </a:tblPr>
              <a:tblGrid>
                <a:gridCol w="1295400"/>
                <a:gridCol w="1295400"/>
                <a:gridCol w="1295400"/>
              </a:tblGrid>
              <a:tr h="370840">
                <a:tc>
                  <a:txBody>
                    <a:bodyPr/>
                    <a:lstStyle/>
                    <a:p>
                      <a:pPr algn="ctr"/>
                      <a:r>
                        <a:rPr lang="en-US" sz="1600" dirty="0" smtClean="0"/>
                        <a:t>Sample ID</a:t>
                      </a:r>
                      <a:endParaRPr lang="en-US" sz="1600" dirty="0"/>
                    </a:p>
                  </a:txBody>
                  <a:tcPr anchor="b"/>
                </a:tc>
                <a:tc>
                  <a:txBody>
                    <a:bodyPr/>
                    <a:lstStyle/>
                    <a:p>
                      <a:pPr algn="ctr"/>
                      <a:r>
                        <a:rPr lang="en-US" sz="1600" dirty="0" smtClean="0"/>
                        <a:t>PLM Results</a:t>
                      </a:r>
                      <a:endParaRPr lang="en-US" sz="1600" dirty="0"/>
                    </a:p>
                  </a:txBody>
                  <a:tcPr anchor="b"/>
                </a:tc>
                <a:tc>
                  <a:txBody>
                    <a:bodyPr/>
                    <a:lstStyle/>
                    <a:p>
                      <a:pPr algn="ctr"/>
                      <a:r>
                        <a:rPr lang="en-US" sz="1600" dirty="0" smtClean="0"/>
                        <a:t>TEM Results</a:t>
                      </a:r>
                      <a:endParaRPr lang="en-US" sz="1600" dirty="0"/>
                    </a:p>
                  </a:txBody>
                  <a:tcPr anchor="b"/>
                </a:tc>
              </a:tr>
              <a:tr h="370840">
                <a:tc>
                  <a:txBody>
                    <a:bodyPr/>
                    <a:lstStyle/>
                    <a:p>
                      <a:pPr algn="ctr"/>
                      <a:r>
                        <a:rPr lang="en-US" sz="1600" dirty="0" smtClean="0"/>
                        <a:t>AD1544</a:t>
                      </a:r>
                      <a:endParaRPr lang="en-US" sz="1600" dirty="0"/>
                    </a:p>
                  </a:txBody>
                  <a:tcPr anchor="ctr"/>
                </a:tc>
                <a:tc>
                  <a:txBody>
                    <a:bodyPr/>
                    <a:lstStyle/>
                    <a:p>
                      <a:pPr algn="ctr"/>
                      <a:r>
                        <a:rPr lang="en-US" sz="1600" dirty="0" smtClean="0"/>
                        <a:t>NAD</a:t>
                      </a:r>
                      <a:endParaRPr lang="en-US" sz="1600" dirty="0"/>
                    </a:p>
                  </a:txBody>
                  <a:tcPr anchor="ctr"/>
                </a:tc>
                <a:tc>
                  <a:txBody>
                    <a:bodyPr/>
                    <a:lstStyle/>
                    <a:p>
                      <a:pPr algn="ctr"/>
                      <a:r>
                        <a:rPr lang="en-US" sz="1600" dirty="0" smtClean="0"/>
                        <a:t>28 MFPG</a:t>
                      </a:r>
                      <a:endParaRPr lang="en-US" sz="1600" dirty="0"/>
                    </a:p>
                  </a:txBody>
                  <a:tcPr anchor="ctr"/>
                </a:tc>
              </a:tr>
              <a:tr h="370840">
                <a:tc>
                  <a:txBody>
                    <a:bodyPr/>
                    <a:lstStyle/>
                    <a:p>
                      <a:pPr algn="ctr"/>
                      <a:r>
                        <a:rPr lang="en-US" sz="1600" dirty="0" smtClean="0"/>
                        <a:t>AD1545</a:t>
                      </a:r>
                      <a:endParaRPr lang="en-US" sz="1600" dirty="0"/>
                    </a:p>
                  </a:txBody>
                  <a:tcPr anchor="ctr"/>
                </a:tc>
                <a:tc>
                  <a:txBody>
                    <a:bodyPr/>
                    <a:lstStyle/>
                    <a:p>
                      <a:pPr algn="ctr"/>
                      <a:r>
                        <a:rPr lang="en-US" sz="1600" dirty="0" smtClean="0"/>
                        <a:t>NAD</a:t>
                      </a:r>
                      <a:endParaRPr lang="en-US" sz="1600" dirty="0"/>
                    </a:p>
                  </a:txBody>
                  <a:tcPr anchor="ctr"/>
                </a:tc>
                <a:tc>
                  <a:txBody>
                    <a:bodyPr/>
                    <a:lstStyle/>
                    <a:p>
                      <a:pPr algn="ctr"/>
                      <a:r>
                        <a:rPr lang="en-US" sz="1600" dirty="0" smtClean="0"/>
                        <a:t>12.3 MFPG</a:t>
                      </a:r>
                      <a:endParaRPr lang="en-US" sz="1600" dirty="0"/>
                    </a:p>
                  </a:txBody>
                  <a:tcPr anchor="ctr"/>
                </a:tc>
              </a:tr>
              <a:tr h="370840">
                <a:tc>
                  <a:txBody>
                    <a:bodyPr/>
                    <a:lstStyle/>
                    <a:p>
                      <a:pPr algn="ctr"/>
                      <a:r>
                        <a:rPr lang="en-US" sz="1600" dirty="0" smtClean="0"/>
                        <a:t>AD1546</a:t>
                      </a:r>
                      <a:endParaRPr lang="en-US" sz="1600" dirty="0"/>
                    </a:p>
                  </a:txBody>
                  <a:tcPr anchor="ctr"/>
                </a:tc>
                <a:tc>
                  <a:txBody>
                    <a:bodyPr/>
                    <a:lstStyle/>
                    <a:p>
                      <a:pPr algn="ctr"/>
                      <a:r>
                        <a:rPr lang="en-US" sz="1600" dirty="0" smtClean="0"/>
                        <a:t>NAD</a:t>
                      </a:r>
                      <a:endParaRPr lang="en-US" sz="1600" dirty="0"/>
                    </a:p>
                  </a:txBody>
                  <a:tcPr anchor="ctr"/>
                </a:tc>
                <a:tc>
                  <a:txBody>
                    <a:bodyPr/>
                    <a:lstStyle/>
                    <a:p>
                      <a:pPr algn="ctr"/>
                      <a:r>
                        <a:rPr lang="en-US" sz="1600" dirty="0" smtClean="0"/>
                        <a:t>ND</a:t>
                      </a:r>
                      <a:r>
                        <a:rPr lang="en-US" sz="1600" baseline="0" dirty="0" smtClean="0"/>
                        <a:t> (&lt;12.5)</a:t>
                      </a:r>
                      <a:endParaRPr lang="en-US" sz="1600" dirty="0"/>
                    </a:p>
                  </a:txBody>
                  <a:tcPr anchor="ctr"/>
                </a:tc>
              </a:tr>
              <a:tr h="370840">
                <a:tc>
                  <a:txBody>
                    <a:bodyPr/>
                    <a:lstStyle/>
                    <a:p>
                      <a:pPr algn="ctr"/>
                      <a:r>
                        <a:rPr lang="en-US" sz="1600" dirty="0" smtClean="0"/>
                        <a:t>AD1547</a:t>
                      </a:r>
                      <a:endParaRPr lang="en-US" sz="1600" dirty="0"/>
                    </a:p>
                  </a:txBody>
                  <a:tcPr anchor="ctr"/>
                </a:tc>
                <a:tc>
                  <a:txBody>
                    <a:bodyPr/>
                    <a:lstStyle/>
                    <a:p>
                      <a:pPr algn="ctr"/>
                      <a:r>
                        <a:rPr lang="en-US" sz="1600" dirty="0" smtClean="0"/>
                        <a:t>&lt;1%</a:t>
                      </a:r>
                      <a:endParaRPr lang="en-US" sz="1600" dirty="0"/>
                    </a:p>
                  </a:txBody>
                  <a:tcPr anchor="ctr"/>
                </a:tc>
                <a:tc>
                  <a:txBody>
                    <a:bodyPr/>
                    <a:lstStyle/>
                    <a:p>
                      <a:pPr algn="ctr"/>
                      <a:r>
                        <a:rPr lang="en-US" sz="1600" dirty="0" smtClean="0"/>
                        <a:t>ND (&lt;10.4)</a:t>
                      </a:r>
                      <a:endParaRPr lang="en-US" sz="1600" dirty="0"/>
                    </a:p>
                  </a:txBody>
                  <a:tcPr anchor="ctr"/>
                </a:tc>
              </a:tr>
            </a:tbl>
          </a:graphicData>
        </a:graphic>
      </p:graphicFrame>
      <p:pic>
        <p:nvPicPr>
          <p:cNvPr id="18" name="Picture 3" descr="\\Penelope\mva_data\mva_files\MARKETING - Business Development\Logos\MVA Logos\2014 Logo Current\new_white-blue_logo.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Prep Options</a:t>
            </a:r>
            <a:endParaRPr lang="en-US" dirty="0"/>
          </a:p>
        </p:txBody>
      </p:sp>
      <p:sp>
        <p:nvSpPr>
          <p:cNvPr id="3" name="Content Placeholder 2"/>
          <p:cNvSpPr>
            <a:spLocks noGrp="1"/>
          </p:cNvSpPr>
          <p:nvPr>
            <p:ph sz="quarter" idx="1"/>
          </p:nvPr>
        </p:nvSpPr>
        <p:spPr/>
        <p:txBody>
          <a:bodyPr>
            <a:normAutofit fontScale="92500"/>
          </a:bodyPr>
          <a:lstStyle/>
          <a:p>
            <a:r>
              <a:rPr lang="en-US" b="1" dirty="0" smtClean="0"/>
              <a:t>Unaltered</a:t>
            </a:r>
          </a:p>
          <a:p>
            <a:r>
              <a:rPr lang="en-US" dirty="0" smtClean="0">
                <a:solidFill>
                  <a:schemeClr val="tx1">
                    <a:lumMod val="50000"/>
                    <a:lumOff val="50000"/>
                  </a:schemeClr>
                </a:solidFill>
              </a:rPr>
              <a:t>Ashing</a:t>
            </a:r>
          </a:p>
          <a:p>
            <a:r>
              <a:rPr lang="en-US" dirty="0" smtClean="0">
                <a:solidFill>
                  <a:schemeClr val="tx1">
                    <a:lumMod val="50000"/>
                    <a:lumOff val="50000"/>
                  </a:schemeClr>
                </a:solidFill>
              </a:rPr>
              <a:t>Acid Digestion</a:t>
            </a:r>
          </a:p>
          <a:p>
            <a:r>
              <a:rPr lang="en-US" dirty="0" smtClean="0">
                <a:solidFill>
                  <a:schemeClr val="tx1">
                    <a:lumMod val="50000"/>
                    <a:lumOff val="50000"/>
                  </a:schemeClr>
                </a:solidFill>
              </a:rPr>
              <a:t>Acid/Base Digestion</a:t>
            </a:r>
          </a:p>
          <a:p>
            <a:r>
              <a:rPr lang="en-US" dirty="0" smtClean="0">
                <a:solidFill>
                  <a:schemeClr val="tx1">
                    <a:lumMod val="50000"/>
                    <a:lumOff val="50000"/>
                  </a:schemeClr>
                </a:solidFill>
              </a:rPr>
              <a:t>Elutriation</a:t>
            </a:r>
          </a:p>
          <a:p>
            <a:r>
              <a:rPr lang="en-US" dirty="0" smtClean="0">
                <a:solidFill>
                  <a:schemeClr val="tx1">
                    <a:lumMod val="50000"/>
                    <a:lumOff val="50000"/>
                  </a:schemeClr>
                </a:solidFill>
              </a:rPr>
              <a:t>Density Separation</a:t>
            </a:r>
            <a:endParaRPr lang="en-US" dirty="0">
              <a:solidFill>
                <a:schemeClr val="tx1">
                  <a:lumMod val="50000"/>
                  <a:lumOff val="50000"/>
                </a:schemeClr>
              </a:solidFill>
            </a:endParaRPr>
          </a:p>
        </p:txBody>
      </p:sp>
      <p:sp>
        <p:nvSpPr>
          <p:cNvPr id="4" name="Content Placeholder 3"/>
          <p:cNvSpPr>
            <a:spLocks noGrp="1"/>
          </p:cNvSpPr>
          <p:nvPr>
            <p:ph sz="quarter" idx="2"/>
          </p:nvPr>
        </p:nvSpPr>
        <p:spPr/>
        <p:txBody>
          <a:bodyPr>
            <a:normAutofit fontScale="92500"/>
          </a:bodyPr>
          <a:lstStyle/>
          <a:p>
            <a:r>
              <a:rPr lang="en-US" dirty="0" smtClean="0"/>
              <a:t>Lowest potential for sample loss</a:t>
            </a:r>
          </a:p>
          <a:p>
            <a:r>
              <a:rPr lang="en-US" dirty="0" smtClean="0"/>
              <a:t>Sensitivity suffers from time spent looking through non-fibrous particles</a:t>
            </a:r>
          </a:p>
          <a:p>
            <a:r>
              <a:rPr lang="en-US" dirty="0" smtClean="0"/>
              <a:t>TEM prep should be filtered for quant-</a:t>
            </a:r>
            <a:r>
              <a:rPr lang="en-US" dirty="0" err="1" smtClean="0"/>
              <a:t>ifiable</a:t>
            </a:r>
            <a:r>
              <a:rPr lang="en-US" dirty="0" smtClean="0"/>
              <a:t> results at low concentrations</a:t>
            </a:r>
          </a:p>
          <a:p>
            <a:endParaRPr lang="en-US" dirty="0"/>
          </a:p>
        </p:txBody>
      </p:sp>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pic>
        <p:nvPicPr>
          <p:cNvPr id="4099" name="Picture 3"/>
          <p:cNvPicPr>
            <a:picLocks noChangeAspect="1" noChangeArrowheads="1"/>
          </p:cNvPicPr>
          <p:nvPr/>
        </p:nvPicPr>
        <p:blipFill>
          <a:blip r:embed="rId4" cstate="print"/>
          <a:srcRect l="2931" t="11222" r="2931" b="8822"/>
          <a:stretch>
            <a:fillRect/>
          </a:stretch>
        </p:blipFill>
        <p:spPr bwMode="auto">
          <a:xfrm>
            <a:off x="268014" y="756745"/>
            <a:ext cx="8607972" cy="5391807"/>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5" name="Straight Connector 4"/>
          <p:cNvCxnSpPr/>
          <p:nvPr/>
        </p:nvCxnSpPr>
        <p:spPr>
          <a:xfrm flipV="1">
            <a:off x="571500" y="3352800"/>
            <a:ext cx="8001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71500" y="3829050"/>
            <a:ext cx="8001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2801" y="6337731"/>
            <a:ext cx="7738398" cy="365863"/>
          </a:xfrm>
          <a:prstGeom prst="rect">
            <a:avLst/>
          </a:prstGeom>
          <a:solidFill>
            <a:schemeClr val="bg1"/>
          </a:solidFill>
        </p:spPr>
        <p:txBody>
          <a:bodyPr wrap="square" rtlCol="0">
            <a:spAutoFit/>
          </a:bodyPr>
          <a:lstStyle/>
          <a:p>
            <a:r>
              <a:rPr lang="en-US" b="1" dirty="0" smtClean="0"/>
              <a:t>Positive Results Range from 1. 5 million to 660 Million Fibers Per Gram</a:t>
            </a:r>
            <a:endParaRPr lang="en-US" b="1" dirty="0"/>
          </a:p>
        </p:txBody>
      </p:sp>
      <p:sp>
        <p:nvSpPr>
          <p:cNvPr id="9" name="TextBox 8"/>
          <p:cNvSpPr txBox="1"/>
          <p:nvPr/>
        </p:nvSpPr>
        <p:spPr>
          <a:xfrm>
            <a:off x="1825095" y="148302"/>
            <a:ext cx="5493813" cy="646331"/>
          </a:xfrm>
          <a:prstGeom prst="rect">
            <a:avLst/>
          </a:prstGeom>
          <a:noFill/>
        </p:spPr>
        <p:txBody>
          <a:bodyPr wrap="none" rtlCol="0">
            <a:spAutoFit/>
          </a:bodyPr>
          <a:lstStyle/>
          <a:p>
            <a:pPr algn="ctr"/>
            <a:r>
              <a:rPr lang="en-US" b="1" dirty="0" smtClean="0"/>
              <a:t>MVA Testing of Italian Talc (</a:t>
            </a:r>
            <a:r>
              <a:rPr lang="en-US" b="1" dirty="0" smtClean="0">
                <a:solidFill>
                  <a:schemeClr val="accent5">
                    <a:lumMod val="60000"/>
                    <a:lumOff val="40000"/>
                  </a:schemeClr>
                </a:solidFill>
              </a:rPr>
              <a:t>Cosmetic Grade Ore </a:t>
            </a:r>
            <a:br>
              <a:rPr lang="en-US" b="1" dirty="0" smtClean="0">
                <a:solidFill>
                  <a:schemeClr val="accent5">
                    <a:lumMod val="60000"/>
                    <a:lumOff val="40000"/>
                  </a:schemeClr>
                </a:solidFill>
              </a:rPr>
            </a:br>
            <a:r>
              <a:rPr lang="en-US" b="1" dirty="0" smtClean="0"/>
              <a:t>and </a:t>
            </a:r>
            <a:r>
              <a:rPr lang="en-US" b="1" dirty="0" smtClean="0">
                <a:solidFill>
                  <a:schemeClr val="accent2">
                    <a:lumMod val="60000"/>
                    <a:lumOff val="40000"/>
                  </a:schemeClr>
                </a:solidFill>
              </a:rPr>
              <a:t>Surrounding Rock</a:t>
            </a:r>
            <a:r>
              <a:rPr lang="en-US" b="1" dirty="0" smtClean="0"/>
              <a:t>) for Asbestos</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851" y="148302"/>
            <a:ext cx="5737468" cy="646331"/>
          </a:xfrm>
          <a:prstGeom prst="rect">
            <a:avLst/>
          </a:prstGeom>
          <a:noFill/>
        </p:spPr>
        <p:txBody>
          <a:bodyPr wrap="none" rtlCol="0">
            <a:spAutoFit/>
          </a:bodyPr>
          <a:lstStyle/>
          <a:p>
            <a:pPr algn="ctr"/>
            <a:r>
              <a:rPr lang="en-US" b="1" dirty="0" smtClean="0"/>
              <a:t>MVA Testing of Vermont Talc (</a:t>
            </a:r>
            <a:r>
              <a:rPr lang="en-US" b="1" dirty="0" smtClean="0">
                <a:solidFill>
                  <a:schemeClr val="accent5">
                    <a:lumMod val="60000"/>
                    <a:lumOff val="40000"/>
                  </a:schemeClr>
                </a:solidFill>
              </a:rPr>
              <a:t>Cosmetic Grade Ore </a:t>
            </a:r>
            <a:br>
              <a:rPr lang="en-US" b="1" dirty="0" smtClean="0">
                <a:solidFill>
                  <a:schemeClr val="accent5">
                    <a:lumMod val="60000"/>
                    <a:lumOff val="40000"/>
                  </a:schemeClr>
                </a:solidFill>
              </a:rPr>
            </a:br>
            <a:r>
              <a:rPr lang="en-US" b="1" dirty="0" smtClean="0"/>
              <a:t>and </a:t>
            </a:r>
            <a:r>
              <a:rPr lang="en-US" b="1" dirty="0" smtClean="0">
                <a:solidFill>
                  <a:schemeClr val="accent1">
                    <a:lumMod val="60000"/>
                    <a:lumOff val="40000"/>
                  </a:schemeClr>
                </a:solidFill>
              </a:rPr>
              <a:t>Surrounding Rock</a:t>
            </a:r>
            <a:r>
              <a:rPr lang="en-US" b="1" dirty="0" smtClean="0"/>
              <a:t>) for Asbestos</a:t>
            </a:r>
            <a:endParaRPr lang="en-US" b="1" dirty="0"/>
          </a:p>
        </p:txBody>
      </p:sp>
      <p:pic>
        <p:nvPicPr>
          <p:cNvPr id="69634" name="Picture 2"/>
          <p:cNvPicPr>
            <a:picLocks noChangeAspect="1" noChangeArrowheads="1"/>
          </p:cNvPicPr>
          <p:nvPr/>
        </p:nvPicPr>
        <p:blipFill>
          <a:blip r:embed="rId3" cstate="print">
            <a:lum bright="-10000" contrast="10000"/>
          </a:blip>
          <a:srcRect/>
          <a:stretch>
            <a:fillRect/>
          </a:stretch>
        </p:blipFill>
        <p:spPr bwMode="auto">
          <a:xfrm>
            <a:off x="152400" y="767260"/>
            <a:ext cx="5368674" cy="59436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 name="Rectangle 7"/>
          <p:cNvSpPr/>
          <p:nvPr/>
        </p:nvSpPr>
        <p:spPr>
          <a:xfrm>
            <a:off x="152400" y="1621226"/>
            <a:ext cx="5257800" cy="2209800"/>
          </a:xfrm>
          <a:prstGeom prst="rect">
            <a:avLst/>
          </a:prstGeom>
          <a:solidFill>
            <a:schemeClr val="accent5">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3846792"/>
            <a:ext cx="5257800" cy="25908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95798" y="3110405"/>
            <a:ext cx="3070071" cy="923330"/>
          </a:xfrm>
          <a:prstGeom prst="rect">
            <a:avLst/>
          </a:prstGeom>
          <a:noFill/>
        </p:spPr>
        <p:txBody>
          <a:bodyPr wrap="none" rtlCol="0">
            <a:spAutoFit/>
          </a:bodyPr>
          <a:lstStyle/>
          <a:p>
            <a:r>
              <a:rPr lang="en-US" b="1" dirty="0" smtClean="0"/>
              <a:t>Positive results range from </a:t>
            </a:r>
          </a:p>
          <a:p>
            <a:r>
              <a:rPr lang="en-US" b="1" dirty="0" smtClean="0"/>
              <a:t>1.35 million to 2.59 billion </a:t>
            </a:r>
            <a:br>
              <a:rPr lang="en-US" b="1" dirty="0" smtClean="0"/>
            </a:br>
            <a:r>
              <a:rPr lang="en-US" b="1" dirty="0" smtClean="0"/>
              <a:t> fibers per gram</a:t>
            </a:r>
            <a:endParaRPr lang="en-US" b="1" dirty="0"/>
          </a:p>
        </p:txBody>
      </p:sp>
      <p:pic>
        <p:nvPicPr>
          <p:cNvPr id="11" name="Picture 3" descr="\\Penelope\mva_data\mva_files\MARKETING - Business Development\Logos\MVA Logos\2014 Logo Current\new_white-blue_logo.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Prep Options</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1">
                    <a:lumMod val="50000"/>
                    <a:lumOff val="50000"/>
                  </a:schemeClr>
                </a:solidFill>
              </a:rPr>
              <a:t>Unaltered</a:t>
            </a:r>
          </a:p>
          <a:p>
            <a:r>
              <a:rPr lang="en-US" b="1" dirty="0" smtClean="0"/>
              <a:t>Ashing</a:t>
            </a:r>
          </a:p>
          <a:p>
            <a:r>
              <a:rPr lang="en-US" dirty="0" smtClean="0">
                <a:solidFill>
                  <a:schemeClr val="tx1">
                    <a:lumMod val="50000"/>
                    <a:lumOff val="50000"/>
                  </a:schemeClr>
                </a:solidFill>
              </a:rPr>
              <a:t>Acid Digestion</a:t>
            </a:r>
          </a:p>
          <a:p>
            <a:r>
              <a:rPr lang="en-US" dirty="0" smtClean="0">
                <a:solidFill>
                  <a:schemeClr val="tx1">
                    <a:lumMod val="50000"/>
                    <a:lumOff val="50000"/>
                  </a:schemeClr>
                </a:solidFill>
              </a:rPr>
              <a:t>Acid/Base Digestion</a:t>
            </a:r>
          </a:p>
          <a:p>
            <a:r>
              <a:rPr lang="en-US" dirty="0" smtClean="0">
                <a:solidFill>
                  <a:schemeClr val="tx1">
                    <a:lumMod val="50000"/>
                    <a:lumOff val="50000"/>
                  </a:schemeClr>
                </a:solidFill>
              </a:rPr>
              <a:t>Elutriation</a:t>
            </a:r>
          </a:p>
          <a:p>
            <a:r>
              <a:rPr lang="en-US" dirty="0" smtClean="0">
                <a:solidFill>
                  <a:schemeClr val="tx1">
                    <a:lumMod val="50000"/>
                    <a:lumOff val="50000"/>
                  </a:schemeClr>
                </a:solidFill>
              </a:rPr>
              <a:t>Density Separation</a:t>
            </a:r>
            <a:endParaRPr lang="en-US" dirty="0">
              <a:solidFill>
                <a:schemeClr val="tx1">
                  <a:lumMod val="50000"/>
                  <a:lumOff val="50000"/>
                </a:schemeClr>
              </a:solidFill>
            </a:endParaRPr>
          </a:p>
        </p:txBody>
      </p:sp>
      <p:sp>
        <p:nvSpPr>
          <p:cNvPr id="4" name="Content Placeholder 3"/>
          <p:cNvSpPr>
            <a:spLocks noGrp="1"/>
          </p:cNvSpPr>
          <p:nvPr>
            <p:ph sz="quarter" idx="2"/>
          </p:nvPr>
        </p:nvSpPr>
        <p:spPr/>
        <p:txBody>
          <a:bodyPr>
            <a:normAutofit/>
          </a:bodyPr>
          <a:lstStyle/>
          <a:p>
            <a:r>
              <a:rPr lang="en-US" dirty="0" smtClean="0"/>
              <a:t>Beneficial for removal of organic materials (e.g. starch)</a:t>
            </a:r>
          </a:p>
          <a:p>
            <a:r>
              <a:rPr lang="en-US" dirty="0" smtClean="0"/>
              <a:t>Ideal temperature 450°C (between 300°C to 500°C)</a:t>
            </a:r>
          </a:p>
          <a:p>
            <a:endParaRPr lang="en-US" dirty="0"/>
          </a:p>
        </p:txBody>
      </p:sp>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Prep Options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solidFill>
                  <a:schemeClr val="tx1">
                    <a:lumMod val="50000"/>
                    <a:lumOff val="50000"/>
                  </a:schemeClr>
                </a:solidFill>
              </a:rPr>
              <a:t>Unaltered</a:t>
            </a:r>
          </a:p>
          <a:p>
            <a:r>
              <a:rPr lang="en-US" dirty="0" smtClean="0">
                <a:solidFill>
                  <a:schemeClr val="tx1">
                    <a:lumMod val="50000"/>
                    <a:lumOff val="50000"/>
                  </a:schemeClr>
                </a:solidFill>
              </a:rPr>
              <a:t>Ashing</a:t>
            </a:r>
          </a:p>
          <a:p>
            <a:r>
              <a:rPr lang="en-US" b="1" dirty="0" smtClean="0"/>
              <a:t>Acid Digestion</a:t>
            </a:r>
          </a:p>
          <a:p>
            <a:r>
              <a:rPr lang="en-US" dirty="0" smtClean="0">
                <a:solidFill>
                  <a:schemeClr val="tx1">
                    <a:lumMod val="50000"/>
                    <a:lumOff val="50000"/>
                  </a:schemeClr>
                </a:solidFill>
              </a:rPr>
              <a:t>Acid/Base Digestion</a:t>
            </a:r>
          </a:p>
          <a:p>
            <a:r>
              <a:rPr lang="en-US" dirty="0" smtClean="0">
                <a:solidFill>
                  <a:schemeClr val="tx1">
                    <a:lumMod val="50000"/>
                    <a:lumOff val="50000"/>
                  </a:schemeClr>
                </a:solidFill>
              </a:rPr>
              <a:t>Elutriation</a:t>
            </a:r>
          </a:p>
          <a:p>
            <a:r>
              <a:rPr lang="en-US" dirty="0" smtClean="0">
                <a:solidFill>
                  <a:schemeClr val="tx1">
                    <a:lumMod val="50000"/>
                    <a:lumOff val="50000"/>
                  </a:schemeClr>
                </a:solidFill>
              </a:rPr>
              <a:t>Density Separation</a:t>
            </a:r>
            <a:endParaRPr lang="en-US" dirty="0">
              <a:solidFill>
                <a:schemeClr val="tx1">
                  <a:lumMod val="50000"/>
                  <a:lumOff val="50000"/>
                </a:schemeClr>
              </a:solidFill>
            </a:endParaRPr>
          </a:p>
        </p:txBody>
      </p:sp>
      <p:sp>
        <p:nvSpPr>
          <p:cNvPr id="4" name="Content Placeholder 3"/>
          <p:cNvSpPr>
            <a:spLocks noGrp="1"/>
          </p:cNvSpPr>
          <p:nvPr>
            <p:ph sz="quarter" idx="2"/>
          </p:nvPr>
        </p:nvSpPr>
        <p:spPr/>
        <p:txBody>
          <a:bodyPr>
            <a:normAutofit lnSpcReduction="10000"/>
          </a:bodyPr>
          <a:lstStyle/>
          <a:p>
            <a:r>
              <a:rPr lang="en-US" dirty="0" smtClean="0"/>
              <a:t>Beneficial for removal of carbonates and other acid soluble components (calcite, gypsum, dolomite)</a:t>
            </a:r>
          </a:p>
          <a:p>
            <a:r>
              <a:rPr lang="en-US" dirty="0" err="1" smtClean="0"/>
              <a:t>HCl</a:t>
            </a:r>
            <a:r>
              <a:rPr lang="en-US" dirty="0" smtClean="0"/>
              <a:t> most commonly used,</a:t>
            </a:r>
            <a:br>
              <a:rPr lang="en-US" dirty="0" smtClean="0"/>
            </a:br>
            <a:r>
              <a:rPr lang="en-US" dirty="0" smtClean="0"/>
              <a:t>acetic and formic acid less common</a:t>
            </a:r>
          </a:p>
          <a:p>
            <a:endParaRPr lang="en-US" dirty="0"/>
          </a:p>
        </p:txBody>
      </p:sp>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Prep Options</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1">
                    <a:lumMod val="50000"/>
                    <a:lumOff val="50000"/>
                  </a:schemeClr>
                </a:solidFill>
              </a:rPr>
              <a:t>Unaltered</a:t>
            </a:r>
          </a:p>
          <a:p>
            <a:r>
              <a:rPr lang="en-US" dirty="0" smtClean="0">
                <a:solidFill>
                  <a:schemeClr val="tx1">
                    <a:lumMod val="50000"/>
                    <a:lumOff val="50000"/>
                  </a:schemeClr>
                </a:solidFill>
              </a:rPr>
              <a:t>Ashing</a:t>
            </a:r>
          </a:p>
          <a:p>
            <a:r>
              <a:rPr lang="en-US" dirty="0" smtClean="0">
                <a:solidFill>
                  <a:schemeClr val="tx1">
                    <a:lumMod val="50000"/>
                    <a:lumOff val="50000"/>
                  </a:schemeClr>
                </a:solidFill>
              </a:rPr>
              <a:t>Acid Digestion</a:t>
            </a:r>
          </a:p>
          <a:p>
            <a:r>
              <a:rPr lang="en-US" b="1" dirty="0" smtClean="0"/>
              <a:t>Acid/Base Digestion</a:t>
            </a:r>
          </a:p>
          <a:p>
            <a:r>
              <a:rPr lang="en-US" dirty="0" smtClean="0">
                <a:solidFill>
                  <a:schemeClr val="tx1">
                    <a:lumMod val="50000"/>
                    <a:lumOff val="50000"/>
                  </a:schemeClr>
                </a:solidFill>
              </a:rPr>
              <a:t>Elutriation</a:t>
            </a:r>
          </a:p>
          <a:p>
            <a:r>
              <a:rPr lang="en-US" dirty="0" smtClean="0">
                <a:solidFill>
                  <a:schemeClr val="tx1">
                    <a:lumMod val="50000"/>
                    <a:lumOff val="50000"/>
                  </a:schemeClr>
                </a:solidFill>
              </a:rPr>
              <a:t>Density Separation</a:t>
            </a:r>
            <a:endParaRPr lang="en-US" dirty="0">
              <a:solidFill>
                <a:schemeClr val="tx1">
                  <a:lumMod val="50000"/>
                  <a:lumOff val="50000"/>
                </a:schemeClr>
              </a:solidFill>
            </a:endParaRPr>
          </a:p>
        </p:txBody>
      </p:sp>
      <p:sp>
        <p:nvSpPr>
          <p:cNvPr id="4" name="Content Placeholder 3"/>
          <p:cNvSpPr>
            <a:spLocks noGrp="1"/>
          </p:cNvSpPr>
          <p:nvPr>
            <p:ph sz="quarter" idx="2"/>
          </p:nvPr>
        </p:nvSpPr>
        <p:spPr/>
        <p:txBody>
          <a:bodyPr>
            <a:normAutofit/>
          </a:bodyPr>
          <a:lstStyle/>
          <a:p>
            <a:r>
              <a:rPr lang="en-US" dirty="0" smtClean="0"/>
              <a:t>Beneficial for removal of wider range of minerals (including chrysotile)</a:t>
            </a:r>
          </a:p>
          <a:p>
            <a:r>
              <a:rPr lang="en-US" dirty="0" smtClean="0"/>
              <a:t>Preliminary tests show this is not effective at reducing talc</a:t>
            </a:r>
          </a:p>
          <a:p>
            <a:endParaRPr lang="en-US" dirty="0"/>
          </a:p>
        </p:txBody>
      </p:sp>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O 22262-2:2014"/>
          <p:cNvPicPr>
            <a:picLocks noChangeAspect="1" noChangeArrowheads="1"/>
          </p:cNvPicPr>
          <p:nvPr/>
        </p:nvPicPr>
        <p:blipFill>
          <a:blip r:embed="rId3" cstate="print"/>
          <a:srcRect/>
          <a:stretch>
            <a:fillRect/>
          </a:stretch>
        </p:blipFill>
        <p:spPr bwMode="auto">
          <a:xfrm>
            <a:off x="5008084" y="914400"/>
            <a:ext cx="3639520" cy="5029200"/>
          </a:xfrm>
          <a:prstGeom prst="rect">
            <a:avLst/>
          </a:prstGeom>
          <a:noFill/>
          <a:effectLst>
            <a:outerShdw blurRad="63500" sx="102000" sy="102000" algn="ctr" rotWithShape="0">
              <a:prstClr val="black">
                <a:alpha val="40000"/>
              </a:prstClr>
            </a:outerShdw>
          </a:effectLst>
        </p:spPr>
      </p:pic>
      <p:pic>
        <p:nvPicPr>
          <p:cNvPr id="5122" name="Picture 2"/>
          <p:cNvPicPr>
            <a:picLocks noChangeAspect="1" noChangeArrowheads="1"/>
          </p:cNvPicPr>
          <p:nvPr/>
        </p:nvPicPr>
        <p:blipFill>
          <a:blip r:embed="rId4" cstate="print"/>
          <a:srcRect/>
          <a:stretch>
            <a:fillRect/>
          </a:stretch>
        </p:blipFill>
        <p:spPr bwMode="auto">
          <a:xfrm>
            <a:off x="485780" y="914400"/>
            <a:ext cx="3876675" cy="50292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Picture 3" descr="\\Penelope\mva_data\mva_files\MARKETING - Business Development\Logos\MVA Logos\2014 Logo Current\new_white-blue_logo.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
        <p:nvSpPr>
          <p:cNvPr id="6" name="TextBox 5"/>
          <p:cNvSpPr txBox="1"/>
          <p:nvPr/>
        </p:nvSpPr>
        <p:spPr>
          <a:xfrm>
            <a:off x="457200" y="409903"/>
            <a:ext cx="2153154" cy="369332"/>
          </a:xfrm>
          <a:prstGeom prst="rect">
            <a:avLst/>
          </a:prstGeom>
          <a:noFill/>
        </p:spPr>
        <p:txBody>
          <a:bodyPr wrap="none" rtlCol="0">
            <a:spAutoFit/>
          </a:bodyPr>
          <a:lstStyle/>
          <a:p>
            <a:r>
              <a:rPr lang="en-US" dirty="0" smtClean="0"/>
              <a:t>Millette, et al., 2009</a:t>
            </a:r>
            <a:endParaRPr lang="en-US" dirty="0"/>
          </a:p>
        </p:txBody>
      </p:sp>
      <p:sp>
        <p:nvSpPr>
          <p:cNvPr id="7" name="TextBox 6"/>
          <p:cNvSpPr txBox="1"/>
          <p:nvPr/>
        </p:nvSpPr>
        <p:spPr>
          <a:xfrm>
            <a:off x="4981903" y="409897"/>
            <a:ext cx="1393330" cy="369332"/>
          </a:xfrm>
          <a:prstGeom prst="rect">
            <a:avLst/>
          </a:prstGeom>
          <a:noFill/>
        </p:spPr>
        <p:txBody>
          <a:bodyPr wrap="none" rtlCol="0">
            <a:spAutoFit/>
          </a:bodyPr>
          <a:lstStyle/>
          <a:p>
            <a:r>
              <a:rPr lang="en-US" dirty="0" smtClean="0"/>
              <a:t>ISO 22262-2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 Development</a:t>
            </a:r>
            <a:endParaRPr lang="en-US" dirty="0"/>
          </a:p>
        </p:txBody>
      </p:sp>
      <p:sp>
        <p:nvSpPr>
          <p:cNvPr id="3" name="Content Placeholder 2"/>
          <p:cNvSpPr>
            <a:spLocks noGrp="1"/>
          </p:cNvSpPr>
          <p:nvPr>
            <p:ph sz="quarter" idx="2"/>
          </p:nvPr>
        </p:nvSpPr>
        <p:spPr/>
        <p:txBody>
          <a:bodyPr/>
          <a:lstStyle/>
          <a:p>
            <a:r>
              <a:rPr lang="en-US" dirty="0" smtClean="0"/>
              <a:t>X-Ray Diffraction</a:t>
            </a:r>
          </a:p>
          <a:p>
            <a:r>
              <a:rPr lang="en-US" dirty="0" smtClean="0"/>
              <a:t>Polarized Light Microscopy</a:t>
            </a:r>
          </a:p>
          <a:p>
            <a:r>
              <a:rPr lang="en-US" dirty="0" smtClean="0"/>
              <a:t>Transmission Electron Microscopy</a:t>
            </a:r>
            <a:endParaRPr lang="en-US" dirty="0"/>
          </a:p>
        </p:txBody>
      </p:sp>
      <p:sp>
        <p:nvSpPr>
          <p:cNvPr id="4" name="Content Placeholder 3"/>
          <p:cNvSpPr>
            <a:spLocks noGrp="1"/>
          </p:cNvSpPr>
          <p:nvPr>
            <p:ph sz="quarter" idx="4"/>
          </p:nvPr>
        </p:nvSpPr>
        <p:spPr/>
        <p:txBody>
          <a:bodyPr>
            <a:normAutofit lnSpcReduction="10000"/>
          </a:bodyPr>
          <a:lstStyle/>
          <a:p>
            <a:r>
              <a:rPr lang="en-US" dirty="0" smtClean="0"/>
              <a:t>Unaltered </a:t>
            </a:r>
          </a:p>
          <a:p>
            <a:r>
              <a:rPr lang="en-US" dirty="0" smtClean="0"/>
              <a:t>Ashing</a:t>
            </a:r>
          </a:p>
          <a:p>
            <a:r>
              <a:rPr lang="en-US" dirty="0" smtClean="0"/>
              <a:t>Acid Digestion</a:t>
            </a:r>
          </a:p>
          <a:p>
            <a:r>
              <a:rPr lang="en-US" dirty="0" smtClean="0"/>
              <a:t>Acid/Base Digestion</a:t>
            </a:r>
          </a:p>
          <a:p>
            <a:r>
              <a:rPr lang="en-US" dirty="0" smtClean="0"/>
              <a:t>Elutriation</a:t>
            </a:r>
          </a:p>
          <a:p>
            <a:r>
              <a:rPr lang="en-US" dirty="0" smtClean="0"/>
              <a:t>Density Separation</a:t>
            </a:r>
            <a:endParaRPr lang="en-US" dirty="0"/>
          </a:p>
        </p:txBody>
      </p:sp>
      <p:sp>
        <p:nvSpPr>
          <p:cNvPr id="5" name="Text Placeholder 4"/>
          <p:cNvSpPr>
            <a:spLocks noGrp="1"/>
          </p:cNvSpPr>
          <p:nvPr>
            <p:ph type="body" sz="quarter" idx="1"/>
          </p:nvPr>
        </p:nvSpPr>
        <p:spPr/>
        <p:txBody>
          <a:bodyPr/>
          <a:lstStyle/>
          <a:p>
            <a:r>
              <a:rPr lang="en-US" dirty="0" smtClean="0"/>
              <a:t>Instrumentation Options</a:t>
            </a:r>
            <a:endParaRPr lang="en-US" dirty="0"/>
          </a:p>
        </p:txBody>
      </p:sp>
      <p:sp>
        <p:nvSpPr>
          <p:cNvPr id="6" name="Text Placeholder 5"/>
          <p:cNvSpPr>
            <a:spLocks noGrp="1"/>
          </p:cNvSpPr>
          <p:nvPr>
            <p:ph type="body" sz="quarter" idx="3"/>
          </p:nvPr>
        </p:nvSpPr>
        <p:spPr/>
        <p:txBody>
          <a:bodyPr/>
          <a:lstStyle/>
          <a:p>
            <a:r>
              <a:rPr lang="en-US" dirty="0" smtClean="0"/>
              <a:t>Sample Prep Options</a:t>
            </a:r>
            <a:endParaRPr lang="en-US" dirty="0"/>
          </a:p>
        </p:txBody>
      </p:sp>
      <p:pic>
        <p:nvPicPr>
          <p:cNvPr id="7"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Prep Options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solidFill>
                  <a:schemeClr val="tx1">
                    <a:lumMod val="50000"/>
                    <a:lumOff val="50000"/>
                  </a:schemeClr>
                </a:solidFill>
              </a:rPr>
              <a:t>Unaltered</a:t>
            </a:r>
          </a:p>
          <a:p>
            <a:r>
              <a:rPr lang="en-US" dirty="0" smtClean="0">
                <a:solidFill>
                  <a:schemeClr val="tx1">
                    <a:lumMod val="50000"/>
                    <a:lumOff val="50000"/>
                  </a:schemeClr>
                </a:solidFill>
              </a:rPr>
              <a:t>Ashing</a:t>
            </a:r>
          </a:p>
          <a:p>
            <a:r>
              <a:rPr lang="en-US" dirty="0" smtClean="0">
                <a:solidFill>
                  <a:schemeClr val="tx1">
                    <a:lumMod val="50000"/>
                    <a:lumOff val="50000"/>
                  </a:schemeClr>
                </a:solidFill>
              </a:rPr>
              <a:t>Acid Digestion</a:t>
            </a:r>
          </a:p>
          <a:p>
            <a:r>
              <a:rPr lang="en-US" dirty="0" smtClean="0">
                <a:solidFill>
                  <a:schemeClr val="tx1">
                    <a:lumMod val="50000"/>
                    <a:lumOff val="50000"/>
                  </a:schemeClr>
                </a:solidFill>
              </a:rPr>
              <a:t>Acid/Base Digestion</a:t>
            </a:r>
          </a:p>
          <a:p>
            <a:r>
              <a:rPr lang="en-US" b="1" dirty="0" smtClean="0"/>
              <a:t>Elutriation</a:t>
            </a:r>
          </a:p>
          <a:p>
            <a:r>
              <a:rPr lang="en-US" dirty="0" smtClean="0">
                <a:solidFill>
                  <a:schemeClr val="tx1">
                    <a:lumMod val="50000"/>
                    <a:lumOff val="50000"/>
                  </a:schemeClr>
                </a:solidFill>
              </a:rPr>
              <a:t>Density Separation</a:t>
            </a:r>
            <a:endParaRPr lang="en-US" dirty="0">
              <a:solidFill>
                <a:schemeClr val="tx1">
                  <a:lumMod val="50000"/>
                  <a:lumOff val="50000"/>
                </a:schemeClr>
              </a:solidFill>
            </a:endParaRPr>
          </a:p>
        </p:txBody>
      </p:sp>
      <p:sp>
        <p:nvSpPr>
          <p:cNvPr id="4" name="Content Placeholder 3"/>
          <p:cNvSpPr>
            <a:spLocks noGrp="1"/>
          </p:cNvSpPr>
          <p:nvPr>
            <p:ph sz="quarter" idx="2"/>
          </p:nvPr>
        </p:nvSpPr>
        <p:spPr/>
        <p:txBody>
          <a:bodyPr>
            <a:normAutofit lnSpcReduction="10000"/>
          </a:bodyPr>
          <a:lstStyle/>
          <a:p>
            <a:r>
              <a:rPr lang="en-US" dirty="0" smtClean="0"/>
              <a:t>Can be performed in solution (aqueous) or in air</a:t>
            </a:r>
          </a:p>
          <a:p>
            <a:r>
              <a:rPr lang="en-US" dirty="0" smtClean="0"/>
              <a:t>Can be used to isolate theoretically respirable fraction</a:t>
            </a:r>
          </a:p>
          <a:p>
            <a:r>
              <a:rPr lang="en-US" dirty="0" smtClean="0"/>
              <a:t>Potential loss of small fibers associated with large aggregates </a:t>
            </a:r>
          </a:p>
          <a:p>
            <a:endParaRPr lang="en-US" dirty="0"/>
          </a:p>
        </p:txBody>
      </p:sp>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2010 Study of Mineral Fiber Extraction from Talc (Compton)</a:t>
            </a:r>
            <a:endParaRPr lang="en-US" dirty="0"/>
          </a:p>
        </p:txBody>
      </p:sp>
      <p:sp>
        <p:nvSpPr>
          <p:cNvPr id="5" name="Text Placeholder 4"/>
          <p:cNvSpPr>
            <a:spLocks noGrp="1"/>
          </p:cNvSpPr>
          <p:nvPr>
            <p:ph type="body" sz="quarter" idx="1"/>
          </p:nvPr>
        </p:nvSpPr>
        <p:spPr/>
        <p:txBody>
          <a:bodyPr/>
          <a:lstStyle/>
          <a:p>
            <a:r>
              <a:rPr lang="en-US" dirty="0" smtClean="0"/>
              <a:t>Prior to Aqueous Elutriation</a:t>
            </a:r>
            <a:endParaRPr lang="en-US" dirty="0"/>
          </a:p>
        </p:txBody>
      </p:sp>
      <p:sp>
        <p:nvSpPr>
          <p:cNvPr id="6" name="Text Placeholder 5"/>
          <p:cNvSpPr>
            <a:spLocks noGrp="1"/>
          </p:cNvSpPr>
          <p:nvPr>
            <p:ph type="body" sz="quarter" idx="3"/>
          </p:nvPr>
        </p:nvSpPr>
        <p:spPr/>
        <p:txBody>
          <a:bodyPr>
            <a:normAutofit lnSpcReduction="10000"/>
          </a:bodyPr>
          <a:lstStyle/>
          <a:p>
            <a:r>
              <a:rPr lang="en-US" dirty="0" smtClean="0"/>
              <a:t>After Aqueous Elutriation (Targeting PM2.5)</a:t>
            </a:r>
            <a:endParaRPr lang="en-US" dirty="0"/>
          </a:p>
        </p:txBody>
      </p:sp>
      <p:pic>
        <p:nvPicPr>
          <p:cNvPr id="7" name="Content Placeholder 6" descr="8237V0087_SEM_500X_imageD.tif"/>
          <p:cNvPicPr>
            <a:picLocks noGrp="1" noChangeAspect="1"/>
          </p:cNvPicPr>
          <p:nvPr>
            <p:ph sz="quarter" idx="2"/>
          </p:nvPr>
        </p:nvPicPr>
        <p:blipFill>
          <a:blip r:embed="rId3" cstate="print"/>
          <a:stretch>
            <a:fillRect/>
          </a:stretch>
        </p:blipFill>
        <p:spPr>
          <a:xfrm>
            <a:off x="609600" y="2771775"/>
            <a:ext cx="3886200" cy="2914650"/>
          </a:xfrm>
          <a:prstGeom prst="rect">
            <a:avLst/>
          </a:prstGeom>
        </p:spPr>
      </p:pic>
      <p:pic>
        <p:nvPicPr>
          <p:cNvPr id="8" name="Picture 2" descr="8237V0087AE_SEM_500X_STR003_cc"/>
          <p:cNvPicPr>
            <a:picLocks noGrp="1" noChangeAspect="1" noChangeArrowheads="1"/>
          </p:cNvPicPr>
          <p:nvPr>
            <p:ph sz="quarter" idx="4"/>
          </p:nvPr>
        </p:nvPicPr>
        <p:blipFill>
          <a:blip r:embed="rId4" cstate="print">
            <a:lum bright="-6000" contrast="20000"/>
          </a:blip>
          <a:srcRect/>
          <a:stretch>
            <a:fillRect/>
          </a:stretch>
        </p:blipFill>
        <p:spPr bwMode="auto">
          <a:xfrm>
            <a:off x="4800600" y="2771775"/>
            <a:ext cx="3886200" cy="2914650"/>
          </a:xfrm>
          <a:prstGeom prst="rect">
            <a:avLst/>
          </a:prstGeom>
          <a:noFill/>
          <a:ln w="9525">
            <a:noFill/>
            <a:miter lim="800000"/>
            <a:headEnd/>
            <a:tailEnd/>
          </a:ln>
        </p:spPr>
      </p:pic>
      <p:pic>
        <p:nvPicPr>
          <p:cNvPr id="9" name="Picture 3" descr="\\Penelope\mva_data\mva_files\MARKETING - Business Development\Logos\MVA Logos\2014 Logo Current\new_white-blue_logo.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Prep Options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solidFill>
                  <a:schemeClr val="tx1">
                    <a:lumMod val="50000"/>
                    <a:lumOff val="50000"/>
                  </a:schemeClr>
                </a:solidFill>
              </a:rPr>
              <a:t>Unaltered</a:t>
            </a:r>
          </a:p>
          <a:p>
            <a:r>
              <a:rPr lang="en-US" dirty="0" smtClean="0">
                <a:solidFill>
                  <a:schemeClr val="tx1">
                    <a:lumMod val="50000"/>
                    <a:lumOff val="50000"/>
                  </a:schemeClr>
                </a:solidFill>
              </a:rPr>
              <a:t>Ashing</a:t>
            </a:r>
          </a:p>
          <a:p>
            <a:r>
              <a:rPr lang="en-US" dirty="0" smtClean="0">
                <a:solidFill>
                  <a:schemeClr val="tx1">
                    <a:lumMod val="50000"/>
                    <a:lumOff val="50000"/>
                  </a:schemeClr>
                </a:solidFill>
              </a:rPr>
              <a:t>Acid Digestion</a:t>
            </a:r>
          </a:p>
          <a:p>
            <a:r>
              <a:rPr lang="en-US" dirty="0" smtClean="0">
                <a:solidFill>
                  <a:schemeClr val="tx1">
                    <a:lumMod val="50000"/>
                    <a:lumOff val="50000"/>
                  </a:schemeClr>
                </a:solidFill>
              </a:rPr>
              <a:t>Acid/Base Digestion</a:t>
            </a:r>
          </a:p>
          <a:p>
            <a:r>
              <a:rPr lang="en-US" dirty="0" smtClean="0">
                <a:solidFill>
                  <a:schemeClr val="tx1">
                    <a:lumMod val="50000"/>
                    <a:lumOff val="50000"/>
                  </a:schemeClr>
                </a:solidFill>
              </a:rPr>
              <a:t>Elutriation</a:t>
            </a:r>
          </a:p>
          <a:p>
            <a:r>
              <a:rPr lang="en-US" b="1" dirty="0" smtClean="0"/>
              <a:t>Density Separation</a:t>
            </a:r>
            <a:endParaRPr lang="en-US" b="1" dirty="0"/>
          </a:p>
        </p:txBody>
      </p:sp>
      <p:sp>
        <p:nvSpPr>
          <p:cNvPr id="4" name="Content Placeholder 3"/>
          <p:cNvSpPr>
            <a:spLocks noGrp="1"/>
          </p:cNvSpPr>
          <p:nvPr>
            <p:ph sz="quarter" idx="2"/>
          </p:nvPr>
        </p:nvSpPr>
        <p:spPr/>
        <p:txBody>
          <a:bodyPr>
            <a:normAutofit fontScale="92500" lnSpcReduction="20000"/>
          </a:bodyPr>
          <a:lstStyle/>
          <a:p>
            <a:r>
              <a:rPr lang="en-US" dirty="0" smtClean="0"/>
              <a:t>Heavy liquids of varying densities can be used to isolate iron-rich amphiboles from talc</a:t>
            </a:r>
          </a:p>
          <a:p>
            <a:r>
              <a:rPr lang="en-US" dirty="0" smtClean="0"/>
              <a:t>Two liquids may be required for separation of particles with densities greater than and less than talc</a:t>
            </a:r>
          </a:p>
          <a:p>
            <a:r>
              <a:rPr lang="en-US" dirty="0" smtClean="0"/>
              <a:t>Potential loss of anthophyllite</a:t>
            </a:r>
          </a:p>
          <a:p>
            <a:endParaRPr lang="en-US" dirty="0"/>
          </a:p>
        </p:txBody>
      </p:sp>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SO 22262-2:2014"/>
          <p:cNvPicPr>
            <a:picLocks noChangeAspect="1" noChangeArrowheads="1"/>
          </p:cNvPicPr>
          <p:nvPr/>
        </p:nvPicPr>
        <p:blipFill>
          <a:blip r:embed="rId3" cstate="print"/>
          <a:srcRect/>
          <a:stretch>
            <a:fillRect/>
          </a:stretch>
        </p:blipFill>
        <p:spPr bwMode="auto">
          <a:xfrm>
            <a:off x="5031500" y="914400"/>
            <a:ext cx="3639520" cy="5029200"/>
          </a:xfrm>
          <a:prstGeom prst="rect">
            <a:avLst/>
          </a:prstGeom>
          <a:noFill/>
          <a:effectLst>
            <a:outerShdw blurRad="63500" sx="102000" sy="102000" algn="ctr" rotWithShape="0">
              <a:prstClr val="black">
                <a:alpha val="40000"/>
              </a:prstClr>
            </a:outerShdw>
          </a:effectLst>
        </p:spPr>
      </p:pic>
      <p:pic>
        <p:nvPicPr>
          <p:cNvPr id="6146" name="Picture 2"/>
          <p:cNvPicPr>
            <a:picLocks noChangeAspect="1" noChangeArrowheads="1"/>
          </p:cNvPicPr>
          <p:nvPr/>
        </p:nvPicPr>
        <p:blipFill>
          <a:blip r:embed="rId4" cstate="print"/>
          <a:srcRect/>
          <a:stretch>
            <a:fillRect/>
          </a:stretch>
        </p:blipFill>
        <p:spPr bwMode="auto">
          <a:xfrm>
            <a:off x="472980" y="914400"/>
            <a:ext cx="3788739" cy="50292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6" name="Picture 3" descr="\\Penelope\mva_data\mva_files\MARKETING - Business Development\Logos\MVA Logos\2014 Logo Current\new_white-blue_logo.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
        <p:nvSpPr>
          <p:cNvPr id="5" name="TextBox 4"/>
          <p:cNvSpPr txBox="1"/>
          <p:nvPr/>
        </p:nvSpPr>
        <p:spPr>
          <a:xfrm>
            <a:off x="457200" y="409903"/>
            <a:ext cx="1446230" cy="369332"/>
          </a:xfrm>
          <a:prstGeom prst="rect">
            <a:avLst/>
          </a:prstGeom>
          <a:noFill/>
        </p:spPr>
        <p:txBody>
          <a:bodyPr wrap="none" rtlCol="0">
            <a:spAutoFit/>
          </a:bodyPr>
          <a:lstStyle/>
          <a:p>
            <a:r>
              <a:rPr lang="en-US" dirty="0" smtClean="0"/>
              <a:t>Blount, 1991</a:t>
            </a:r>
            <a:endParaRPr lang="en-US" dirty="0"/>
          </a:p>
        </p:txBody>
      </p:sp>
      <p:sp>
        <p:nvSpPr>
          <p:cNvPr id="7" name="TextBox 6"/>
          <p:cNvSpPr txBox="1"/>
          <p:nvPr/>
        </p:nvSpPr>
        <p:spPr>
          <a:xfrm>
            <a:off x="4981903" y="409897"/>
            <a:ext cx="1393330" cy="369332"/>
          </a:xfrm>
          <a:prstGeom prst="rect">
            <a:avLst/>
          </a:prstGeom>
          <a:noFill/>
        </p:spPr>
        <p:txBody>
          <a:bodyPr wrap="none" rtlCol="0">
            <a:spAutoFit/>
          </a:bodyPr>
          <a:lstStyle/>
          <a:p>
            <a:r>
              <a:rPr lang="en-US" dirty="0" smtClean="0"/>
              <a:t>ISO 22262-2</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457200" y="2228850"/>
            <a:ext cx="8229600" cy="2279369"/>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053" name="Picture 5"/>
          <p:cNvPicPr>
            <a:picLocks noChangeAspect="1" noChangeArrowheads="1"/>
          </p:cNvPicPr>
          <p:nvPr/>
        </p:nvPicPr>
        <p:blipFill>
          <a:blip r:embed="rId5" cstate="print"/>
          <a:srcRect/>
          <a:stretch>
            <a:fillRect/>
          </a:stretch>
        </p:blipFill>
        <p:spPr bwMode="auto">
          <a:xfrm>
            <a:off x="457200" y="5186363"/>
            <a:ext cx="8229600" cy="103690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054" name="Picture 6"/>
          <p:cNvPicPr>
            <a:picLocks noChangeAspect="1" noChangeArrowheads="1"/>
          </p:cNvPicPr>
          <p:nvPr/>
        </p:nvPicPr>
        <p:blipFill>
          <a:blip r:embed="rId6" cstate="print"/>
          <a:srcRect/>
          <a:stretch>
            <a:fillRect/>
          </a:stretch>
        </p:blipFill>
        <p:spPr bwMode="auto">
          <a:xfrm>
            <a:off x="0" y="14288"/>
            <a:ext cx="9144000" cy="1339273"/>
          </a:xfrm>
          <a:prstGeom prst="rect">
            <a:avLst/>
          </a:prstGeom>
          <a:noFill/>
          <a:ln w="9525">
            <a:noFill/>
            <a:miter lim="800000"/>
            <a:headEnd/>
            <a:tailEnd/>
          </a:ln>
        </p:spPr>
      </p:pic>
      <p:sp>
        <p:nvSpPr>
          <p:cNvPr id="9" name="TextBox 8"/>
          <p:cNvSpPr txBox="1"/>
          <p:nvPr/>
        </p:nvSpPr>
        <p:spPr>
          <a:xfrm>
            <a:off x="103469" y="1600200"/>
            <a:ext cx="8937062" cy="369332"/>
          </a:xfrm>
          <a:prstGeom prst="rect">
            <a:avLst/>
          </a:prstGeom>
          <a:noFill/>
        </p:spPr>
        <p:txBody>
          <a:bodyPr wrap="none" rtlCol="0">
            <a:spAutoFit/>
          </a:bodyPr>
          <a:lstStyle/>
          <a:p>
            <a:r>
              <a:rPr lang="en-US" b="1" dirty="0" smtClean="0">
                <a:solidFill>
                  <a:srgbClr val="FF0000"/>
                </a:solidFill>
              </a:rPr>
              <a:t>Imprecise classification recommendations in conflict with USGS recommendations</a:t>
            </a:r>
            <a:endParaRPr lang="en-US" b="1" dirty="0">
              <a:solidFill>
                <a:srgbClr val="FF0000"/>
              </a:solidFill>
            </a:endParaRPr>
          </a:p>
        </p:txBody>
      </p:sp>
      <p:sp>
        <p:nvSpPr>
          <p:cNvPr id="10" name="TextBox 9"/>
          <p:cNvSpPr txBox="1"/>
          <p:nvPr/>
        </p:nvSpPr>
        <p:spPr>
          <a:xfrm>
            <a:off x="103469" y="4648200"/>
            <a:ext cx="8574783" cy="369332"/>
          </a:xfrm>
          <a:prstGeom prst="rect">
            <a:avLst/>
          </a:prstGeom>
          <a:noFill/>
        </p:spPr>
        <p:txBody>
          <a:bodyPr wrap="none" rtlCol="0">
            <a:spAutoFit/>
          </a:bodyPr>
          <a:lstStyle/>
          <a:p>
            <a:r>
              <a:rPr lang="en-US" b="1" dirty="0" smtClean="0">
                <a:solidFill>
                  <a:srgbClr val="FF0000"/>
                </a:solidFill>
              </a:rPr>
              <a:t>Reporting results as a mass fraction with an unexplained shape factor “G” of 0.5</a:t>
            </a:r>
            <a:endParaRPr lang="en-US"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pic>
        <p:nvPicPr>
          <p:cNvPr id="3076" name="Picture 4"/>
          <p:cNvPicPr>
            <a:picLocks noChangeAspect="1" noChangeArrowheads="1"/>
          </p:cNvPicPr>
          <p:nvPr/>
        </p:nvPicPr>
        <p:blipFill>
          <a:blip r:embed="rId4" cstate="print"/>
          <a:srcRect/>
          <a:stretch>
            <a:fillRect/>
          </a:stretch>
        </p:blipFill>
        <p:spPr bwMode="auto">
          <a:xfrm>
            <a:off x="-545223" y="-542612"/>
            <a:ext cx="10234447" cy="6896100"/>
          </a:xfrm>
          <a:prstGeom prst="rect">
            <a:avLst/>
          </a:prstGeom>
          <a:noFill/>
          <a:ln w="9525">
            <a:noFill/>
            <a:miter lim="800000"/>
            <a:headEnd/>
            <a:tailEnd/>
          </a:ln>
          <a:effectLst>
            <a:softEdge rad="317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pic>
        <p:nvPicPr>
          <p:cNvPr id="1026" name="Picture 2" descr="\\PENELOPE\data\Projects\Proj11800\11876\11876AC0234_macro_0601_an.jpg"/>
          <p:cNvPicPr>
            <a:picLocks noChangeAspect="1" noChangeArrowheads="1"/>
          </p:cNvPicPr>
          <p:nvPr/>
        </p:nvPicPr>
        <p:blipFill>
          <a:blip r:embed="rId4" cstate="print"/>
          <a:srcRect/>
          <a:stretch>
            <a:fillRect/>
          </a:stretch>
        </p:blipFill>
        <p:spPr bwMode="auto">
          <a:xfrm>
            <a:off x="5813754" y="4935537"/>
            <a:ext cx="2077543" cy="1371600"/>
          </a:xfrm>
          <a:prstGeom prst="rect">
            <a:avLst/>
          </a:prstGeom>
          <a:noFill/>
        </p:spPr>
      </p:pic>
      <p:sp>
        <p:nvSpPr>
          <p:cNvPr id="2" name="Title 1"/>
          <p:cNvSpPr>
            <a:spLocks noGrp="1"/>
          </p:cNvSpPr>
          <p:nvPr>
            <p:ph type="title"/>
          </p:nvPr>
        </p:nvSpPr>
        <p:spPr/>
        <p:txBody>
          <a:bodyPr/>
          <a:lstStyle/>
          <a:p>
            <a:r>
              <a:rPr lang="en-US" dirty="0" smtClean="0"/>
              <a:t>Some take away points</a:t>
            </a:r>
            <a:endParaRPr lang="en-US" dirty="0"/>
          </a:p>
        </p:txBody>
      </p:sp>
      <p:sp>
        <p:nvSpPr>
          <p:cNvPr id="3" name="Content Placeholder 2"/>
          <p:cNvSpPr>
            <a:spLocks noGrp="1"/>
          </p:cNvSpPr>
          <p:nvPr>
            <p:ph sz="quarter" idx="1"/>
          </p:nvPr>
        </p:nvSpPr>
        <p:spPr>
          <a:xfrm>
            <a:off x="612649" y="1600200"/>
            <a:ext cx="5252124" cy="4816366"/>
          </a:xfrm>
        </p:spPr>
        <p:txBody>
          <a:bodyPr>
            <a:normAutofit fontScale="85000" lnSpcReduction="20000"/>
          </a:bodyPr>
          <a:lstStyle/>
          <a:p>
            <a:r>
              <a:rPr lang="en-US" dirty="0" smtClean="0"/>
              <a:t>Combination of TEM and PLM</a:t>
            </a:r>
          </a:p>
          <a:p>
            <a:r>
              <a:rPr lang="en-US" dirty="0" smtClean="0"/>
              <a:t>Sample Prep Concentration </a:t>
            </a:r>
          </a:p>
          <a:p>
            <a:r>
              <a:rPr lang="en-US" dirty="0" smtClean="0"/>
              <a:t>Counting rules should consider biological response and not be confined by </a:t>
            </a:r>
          </a:p>
          <a:p>
            <a:pPr lvl="1"/>
            <a:r>
              <a:rPr lang="en-US" dirty="0" smtClean="0"/>
              <a:t>Historic geologic naming conventions (discounting fibers based on low levels of aluminum, sodium, potassium…)</a:t>
            </a:r>
          </a:p>
          <a:p>
            <a:pPr lvl="1"/>
            <a:endParaRPr lang="en-US" dirty="0" smtClean="0"/>
          </a:p>
          <a:p>
            <a:pPr lvl="1"/>
            <a:r>
              <a:rPr lang="en-US" dirty="0" smtClean="0"/>
              <a:t>Attempts at source determination (discounting fibers based on mean aspect ratios for  “populations” of asbestos fibers)</a:t>
            </a:r>
          </a:p>
          <a:p>
            <a:endParaRPr lang="en-US" dirty="0" smtClean="0"/>
          </a:p>
          <a:p>
            <a:endParaRPr lang="en-US" dirty="0" smtClean="0"/>
          </a:p>
          <a:p>
            <a:endParaRPr lang="en-US" dirty="0"/>
          </a:p>
        </p:txBody>
      </p:sp>
      <p:pic>
        <p:nvPicPr>
          <p:cNvPr id="7170" name="Picture 2"/>
          <p:cNvPicPr>
            <a:picLocks noChangeAspect="1" noChangeArrowheads="1"/>
          </p:cNvPicPr>
          <p:nvPr/>
        </p:nvPicPr>
        <p:blipFill>
          <a:blip r:embed="rId5" cstate="print"/>
          <a:srcRect/>
          <a:stretch>
            <a:fillRect/>
          </a:stretch>
        </p:blipFill>
        <p:spPr bwMode="auto">
          <a:xfrm>
            <a:off x="5464213" y="2411930"/>
            <a:ext cx="3285649" cy="2443819"/>
          </a:xfrm>
          <a:prstGeom prst="rect">
            <a:avLst/>
          </a:prstGeom>
          <a:noFill/>
          <a:ln w="9525">
            <a:noFill/>
            <a:miter lim="800000"/>
            <a:headEnd/>
            <a:tailEnd/>
          </a:ln>
        </p:spPr>
      </p:pic>
      <p:sp>
        <p:nvSpPr>
          <p:cNvPr id="7" name="TextBox 6"/>
          <p:cNvSpPr txBox="1"/>
          <p:nvPr/>
        </p:nvSpPr>
        <p:spPr>
          <a:xfrm>
            <a:off x="5439104" y="1592317"/>
            <a:ext cx="3357009" cy="369332"/>
          </a:xfrm>
          <a:prstGeom prst="rect">
            <a:avLst/>
          </a:prstGeom>
          <a:noFill/>
        </p:spPr>
        <p:txBody>
          <a:bodyPr wrap="none" rtlCol="0">
            <a:spAutoFit/>
          </a:bodyPr>
          <a:lstStyle/>
          <a:p>
            <a:r>
              <a:rPr lang="en-US" dirty="0" smtClean="0"/>
              <a:t>(TEM or PLM alone if positive)</a:t>
            </a:r>
            <a:endParaRPr lang="en-US" dirty="0"/>
          </a:p>
        </p:txBody>
      </p:sp>
      <p:sp>
        <p:nvSpPr>
          <p:cNvPr id="8" name="TextBox 7"/>
          <p:cNvSpPr txBox="1"/>
          <p:nvPr/>
        </p:nvSpPr>
        <p:spPr>
          <a:xfrm>
            <a:off x="6180093" y="2222942"/>
            <a:ext cx="2058577" cy="307777"/>
          </a:xfrm>
          <a:prstGeom prst="rect">
            <a:avLst/>
          </a:prstGeom>
          <a:noFill/>
        </p:spPr>
        <p:txBody>
          <a:bodyPr wrap="none" rtlCol="0">
            <a:spAutoFit/>
          </a:bodyPr>
          <a:lstStyle/>
          <a:p>
            <a:r>
              <a:rPr lang="en-US" sz="1400" dirty="0" smtClean="0"/>
              <a:t>USGS Report 2006-1362</a:t>
            </a:r>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scompton@mvainc.com</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7" descr="20181230_134536.jpg"/>
          <p:cNvPicPr>
            <a:picLocks noChangeAspect="1"/>
          </p:cNvPicPr>
          <p:nvPr/>
        </p:nvPicPr>
        <p:blipFill>
          <a:blip r:embed="rId3" cstate="print"/>
          <a:srcRect l="15900" r="72632"/>
          <a:stretch>
            <a:fillRect/>
          </a:stretch>
        </p:blipFill>
        <p:spPr>
          <a:xfrm rot="5400000">
            <a:off x="3268677" y="4324968"/>
            <a:ext cx="870725" cy="3690844"/>
          </a:xfrm>
          <a:prstGeom prst="rect">
            <a:avLst/>
          </a:prstGeom>
          <a:effectLst>
            <a:outerShdw blurRad="63500" sx="102000" sy="102000" algn="ctr" rotWithShape="0">
              <a:prstClr val="black">
                <a:alpha val="40000"/>
              </a:prstClr>
            </a:outerShdw>
          </a:effectLst>
        </p:spPr>
      </p:pic>
      <p:pic>
        <p:nvPicPr>
          <p:cNvPr id="11" name="Picture 10" descr="20181024_200606.jpg"/>
          <p:cNvPicPr>
            <a:picLocks noChangeAspect="1"/>
          </p:cNvPicPr>
          <p:nvPr/>
        </p:nvPicPr>
        <p:blipFill>
          <a:blip r:embed="rId4" cstate="print"/>
          <a:srcRect l="18373" t="13913" r="61739" b="16135"/>
          <a:stretch>
            <a:fillRect/>
          </a:stretch>
        </p:blipFill>
        <p:spPr>
          <a:xfrm rot="5400000">
            <a:off x="4823018" y="3640569"/>
            <a:ext cx="1560784" cy="4117311"/>
          </a:xfrm>
          <a:prstGeom prst="rect">
            <a:avLst/>
          </a:prstGeom>
          <a:effectLst>
            <a:outerShdw blurRad="63500" sx="102000" sy="102000" algn="ctr" rotWithShape="0">
              <a:prstClr val="black">
                <a:alpha val="40000"/>
              </a:prstClr>
            </a:outerShdw>
          </a:effectLst>
        </p:spPr>
      </p:pic>
      <p:pic>
        <p:nvPicPr>
          <p:cNvPr id="8" name="Picture 7" descr="20190214_180401.jpg"/>
          <p:cNvPicPr>
            <a:picLocks noChangeAspect="1"/>
          </p:cNvPicPr>
          <p:nvPr/>
        </p:nvPicPr>
        <p:blipFill>
          <a:blip r:embed="rId5" cstate="print"/>
          <a:srcRect l="13044" t="13702" r="78847" b="45155"/>
          <a:stretch>
            <a:fillRect/>
          </a:stretch>
        </p:blipFill>
        <p:spPr>
          <a:xfrm rot="5400000">
            <a:off x="2935859" y="2645807"/>
            <a:ext cx="1426107" cy="3517318"/>
          </a:xfrm>
          <a:prstGeom prst="rect">
            <a:avLst/>
          </a:prstGeom>
          <a:effectLst>
            <a:outerShdw blurRad="63500" sx="102000" sy="102000" algn="ctr" rotWithShape="0">
              <a:prstClr val="black">
                <a:alpha val="40000"/>
              </a:prstClr>
            </a:outerShdw>
          </a:effectLst>
        </p:spPr>
      </p:pic>
      <p:pic>
        <p:nvPicPr>
          <p:cNvPr id="6" name="Picture 2"/>
          <p:cNvPicPr>
            <a:picLocks noChangeAspect="1" noChangeArrowheads="1"/>
          </p:cNvPicPr>
          <p:nvPr/>
        </p:nvPicPr>
        <p:blipFill>
          <a:blip r:embed="rId6" cstate="print"/>
          <a:srcRect/>
          <a:stretch>
            <a:fillRect/>
          </a:stretch>
        </p:blipFill>
        <p:spPr bwMode="auto">
          <a:xfrm>
            <a:off x="1465045" y="2066899"/>
            <a:ext cx="6212763" cy="208795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p:txBody>
          <a:bodyPr>
            <a:normAutofit fontScale="90000"/>
          </a:bodyPr>
          <a:lstStyle/>
          <a:p>
            <a:r>
              <a:rPr lang="en-US" dirty="0" smtClean="0"/>
              <a:t>Has “asbestos” always been limited to the regulated six?</a:t>
            </a:r>
            <a:endParaRPr lang="en-US" dirty="0"/>
          </a:p>
        </p:txBody>
      </p:sp>
      <p:sp>
        <p:nvSpPr>
          <p:cNvPr id="4" name="Content Placeholder 3"/>
          <p:cNvSpPr>
            <a:spLocks noGrp="1"/>
          </p:cNvSpPr>
          <p:nvPr>
            <p:ph sz="quarter" idx="1"/>
          </p:nvPr>
        </p:nvSpPr>
        <p:spPr>
          <a:xfrm>
            <a:off x="609600" y="1589566"/>
            <a:ext cx="3886200" cy="5063481"/>
          </a:xfrm>
        </p:spPr>
        <p:txBody>
          <a:bodyPr>
            <a:normAutofit/>
          </a:bodyPr>
          <a:lstStyle/>
          <a:p>
            <a:r>
              <a:rPr lang="en-US" dirty="0" smtClean="0"/>
              <a:t>1987</a:t>
            </a:r>
          </a:p>
          <a:p>
            <a:endParaRPr lang="en-US" dirty="0" smtClean="0"/>
          </a:p>
          <a:p>
            <a:endParaRPr lang="en-US" dirty="0" smtClean="0"/>
          </a:p>
          <a:p>
            <a:endParaRPr lang="en-US" dirty="0" smtClean="0"/>
          </a:p>
          <a:p>
            <a:endParaRPr lang="en-US" dirty="0" smtClean="0"/>
          </a:p>
          <a:p>
            <a:r>
              <a:rPr lang="en-US" dirty="0" smtClean="0"/>
              <a:t>1959</a:t>
            </a:r>
          </a:p>
          <a:p>
            <a:endParaRPr lang="en-US" dirty="0" smtClean="0"/>
          </a:p>
          <a:p>
            <a:endParaRPr lang="en-US" dirty="0" smtClean="0"/>
          </a:p>
          <a:p>
            <a:r>
              <a:rPr lang="en-US" dirty="0" smtClean="0"/>
              <a:t>1875</a:t>
            </a:r>
            <a:endParaRPr lang="en-US" dirty="0"/>
          </a:p>
        </p:txBody>
      </p:sp>
      <p:pic>
        <p:nvPicPr>
          <p:cNvPr id="106498" name="Picture 2"/>
          <p:cNvPicPr>
            <a:picLocks noChangeAspect="1" noChangeArrowheads="1"/>
          </p:cNvPicPr>
          <p:nvPr/>
        </p:nvPicPr>
        <p:blipFill>
          <a:blip r:embed="rId7" cstate="print"/>
          <a:srcRect t="5479"/>
          <a:stretch>
            <a:fillRect/>
          </a:stretch>
        </p:blipFill>
        <p:spPr bwMode="auto">
          <a:xfrm>
            <a:off x="1860332" y="1324292"/>
            <a:ext cx="3216165" cy="118732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Content Placeholder 4"/>
          <p:cNvSpPr>
            <a:spLocks noGrp="1"/>
          </p:cNvSpPr>
          <p:nvPr>
            <p:ph sz="quarter" idx="2"/>
          </p:nvPr>
        </p:nvSpPr>
        <p:spPr>
          <a:xfrm>
            <a:off x="7677806" y="1652630"/>
            <a:ext cx="1245469" cy="4572000"/>
          </a:xfrm>
        </p:spPr>
        <p:txBody>
          <a:bodyPr>
            <a:normAutofit/>
          </a:bodyPr>
          <a:lstStyle/>
          <a:p>
            <a:endParaRPr lang="en-US" dirty="0" smtClean="0"/>
          </a:p>
          <a:p>
            <a:endParaRPr lang="en-US" dirty="0" smtClean="0"/>
          </a:p>
          <a:p>
            <a:r>
              <a:rPr lang="en-US" dirty="0" smtClean="0"/>
              <a:t>1977</a:t>
            </a:r>
          </a:p>
          <a:p>
            <a:endParaRPr lang="en-US" dirty="0" smtClean="0"/>
          </a:p>
          <a:p>
            <a:endParaRPr lang="en-US" dirty="0" smtClean="0"/>
          </a:p>
          <a:p>
            <a:endParaRPr lang="en-US" dirty="0" smtClean="0"/>
          </a:p>
          <a:p>
            <a:endParaRPr lang="en-US" dirty="0" smtClean="0"/>
          </a:p>
          <a:p>
            <a:r>
              <a:rPr lang="en-US" dirty="0" smtClean="0"/>
              <a:t>1910</a:t>
            </a:r>
            <a:endParaRPr lang="en-US" dirty="0"/>
          </a:p>
        </p:txBody>
      </p:sp>
      <p:sp>
        <p:nvSpPr>
          <p:cNvPr id="7" name="Rectangle 6"/>
          <p:cNvSpPr/>
          <p:nvPr/>
        </p:nvSpPr>
        <p:spPr>
          <a:xfrm>
            <a:off x="4199054" y="3133110"/>
            <a:ext cx="597877" cy="26376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62687" y="4199903"/>
            <a:ext cx="866968" cy="182911"/>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01734" y="5234141"/>
            <a:ext cx="583324" cy="20495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78655" y="6149569"/>
            <a:ext cx="1261074" cy="10933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91582" y="6174816"/>
            <a:ext cx="777742" cy="19445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4805451" y="3942295"/>
            <a:ext cx="4114800" cy="2471155"/>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258010" y="3925624"/>
            <a:ext cx="4114800" cy="2471155"/>
          </a:xfrm>
          <a:prstGeom prst="rect">
            <a:avLst/>
          </a:prstGeom>
          <a:noFill/>
          <a:ln w="9525">
            <a:noFill/>
            <a:miter lim="800000"/>
            <a:headEnd/>
            <a:tailEnd/>
          </a:ln>
          <a:effectLst/>
        </p:spPr>
      </p:pic>
      <p:sp>
        <p:nvSpPr>
          <p:cNvPr id="6" name="TextBox 5"/>
          <p:cNvSpPr txBox="1"/>
          <p:nvPr/>
        </p:nvSpPr>
        <p:spPr>
          <a:xfrm>
            <a:off x="1112159" y="3121591"/>
            <a:ext cx="2353529" cy="646331"/>
          </a:xfrm>
          <a:prstGeom prst="rect">
            <a:avLst/>
          </a:prstGeom>
          <a:noFill/>
        </p:spPr>
        <p:txBody>
          <a:bodyPr wrap="none" rtlCol="0">
            <a:spAutoFit/>
          </a:bodyPr>
          <a:lstStyle/>
          <a:p>
            <a:pPr algn="ctr"/>
            <a:r>
              <a:rPr lang="en-US" b="1" dirty="0" smtClean="0"/>
              <a:t>Talc Ore from </a:t>
            </a:r>
            <a:br>
              <a:rPr lang="en-US" b="1" dirty="0" smtClean="0"/>
            </a:br>
            <a:r>
              <a:rPr lang="en-US" b="1" dirty="0" smtClean="0"/>
              <a:t>Italy and Vermont</a:t>
            </a:r>
            <a:endParaRPr lang="en-US" b="1" dirty="0"/>
          </a:p>
        </p:txBody>
      </p:sp>
      <p:sp>
        <p:nvSpPr>
          <p:cNvPr id="7" name="TextBox 6"/>
          <p:cNvSpPr txBox="1"/>
          <p:nvPr/>
        </p:nvSpPr>
        <p:spPr>
          <a:xfrm>
            <a:off x="5279347" y="3121588"/>
            <a:ext cx="3188694" cy="646331"/>
          </a:xfrm>
          <a:prstGeom prst="rect">
            <a:avLst/>
          </a:prstGeom>
          <a:noFill/>
        </p:spPr>
        <p:txBody>
          <a:bodyPr wrap="none" rtlCol="0">
            <a:spAutoFit/>
          </a:bodyPr>
          <a:lstStyle/>
          <a:p>
            <a:pPr algn="ctr"/>
            <a:r>
              <a:rPr lang="en-US" b="1" dirty="0" smtClean="0"/>
              <a:t>Talc from Cosmetic and </a:t>
            </a:r>
            <a:br>
              <a:rPr lang="en-US" b="1" dirty="0" smtClean="0"/>
            </a:br>
            <a:r>
              <a:rPr lang="en-US" b="1" dirty="0" smtClean="0"/>
              <a:t>Pharmaceutical Products</a:t>
            </a:r>
            <a:endParaRPr lang="en-US" b="1" dirty="0"/>
          </a:p>
        </p:txBody>
      </p:sp>
      <p:sp>
        <p:nvSpPr>
          <p:cNvPr id="9" name="Title 1"/>
          <p:cNvSpPr>
            <a:spLocks noGrp="1"/>
          </p:cNvSpPr>
          <p:nvPr>
            <p:ph type="title"/>
          </p:nvPr>
        </p:nvSpPr>
        <p:spPr>
          <a:xfrm>
            <a:off x="612648" y="228600"/>
            <a:ext cx="8153400" cy="990600"/>
          </a:xfrm>
        </p:spPr>
        <p:txBody>
          <a:bodyPr>
            <a:normAutofit fontScale="90000"/>
          </a:bodyPr>
          <a:lstStyle/>
          <a:p>
            <a:r>
              <a:rPr lang="en-US" b="1" dirty="0" smtClean="0">
                <a:solidFill>
                  <a:schemeClr val="tx1"/>
                </a:solidFill>
                <a:latin typeface="Calibri" pitchFamily="34" charset="0"/>
                <a:cs typeface="Calibri" pitchFamily="34" charset="0"/>
              </a:rPr>
              <a:t>Amphibole Single </a:t>
            </a:r>
            <a:br>
              <a:rPr lang="en-US" b="1" dirty="0" smtClean="0">
                <a:solidFill>
                  <a:schemeClr val="tx1"/>
                </a:solidFill>
                <a:latin typeface="Calibri" pitchFamily="34" charset="0"/>
                <a:cs typeface="Calibri" pitchFamily="34" charset="0"/>
              </a:rPr>
            </a:br>
            <a:r>
              <a:rPr lang="en-US" b="1" dirty="0" smtClean="0">
                <a:solidFill>
                  <a:schemeClr val="tx1"/>
                </a:solidFill>
                <a:latin typeface="Calibri" pitchFamily="34" charset="0"/>
                <a:cs typeface="Calibri" pitchFamily="34" charset="0"/>
              </a:rPr>
              <a:t>Fibers in Talc</a:t>
            </a:r>
            <a:endParaRPr lang="en-US" dirty="0"/>
          </a:p>
        </p:txBody>
      </p:sp>
      <p:pic>
        <p:nvPicPr>
          <p:cNvPr id="11" name="Picture 2"/>
          <p:cNvPicPr>
            <a:picLocks noChangeAspect="1" noChangeArrowheads="1"/>
          </p:cNvPicPr>
          <p:nvPr/>
        </p:nvPicPr>
        <p:blipFill>
          <a:blip r:embed="rId5" cstate="print"/>
          <a:srcRect/>
          <a:stretch>
            <a:fillRect/>
          </a:stretch>
        </p:blipFill>
        <p:spPr bwMode="auto">
          <a:xfrm>
            <a:off x="5504235" y="0"/>
            <a:ext cx="3639765" cy="2824818"/>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Instrumentation Options</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X-Ray Diffraction</a:t>
            </a:r>
          </a:p>
          <a:p>
            <a:r>
              <a:rPr lang="en-US" dirty="0" smtClean="0">
                <a:solidFill>
                  <a:schemeClr val="tx1">
                    <a:lumMod val="50000"/>
                    <a:lumOff val="50000"/>
                  </a:schemeClr>
                </a:solidFill>
              </a:rPr>
              <a:t>Polarized Light Microscopy</a:t>
            </a:r>
          </a:p>
          <a:p>
            <a:r>
              <a:rPr lang="en-US" dirty="0" smtClean="0">
                <a:solidFill>
                  <a:schemeClr val="tx1">
                    <a:lumMod val="50000"/>
                    <a:lumOff val="50000"/>
                  </a:schemeClr>
                </a:solidFill>
              </a:rPr>
              <a:t>Transmission Electron Microscopy</a:t>
            </a:r>
            <a:endParaRPr lang="en-US" dirty="0">
              <a:solidFill>
                <a:schemeClr val="tx1">
                  <a:lumMod val="50000"/>
                  <a:lumOff val="50000"/>
                </a:schemeClr>
              </a:solidFill>
            </a:endParaRPr>
          </a:p>
        </p:txBody>
      </p:sp>
      <p:sp>
        <p:nvSpPr>
          <p:cNvPr id="4" name="Content Placeholder 3"/>
          <p:cNvSpPr>
            <a:spLocks noGrp="1"/>
          </p:cNvSpPr>
          <p:nvPr>
            <p:ph sz="quarter" idx="2"/>
          </p:nvPr>
        </p:nvSpPr>
        <p:spPr/>
        <p:txBody>
          <a:bodyPr>
            <a:normAutofit lnSpcReduction="10000"/>
          </a:bodyPr>
          <a:lstStyle/>
          <a:p>
            <a:r>
              <a:rPr lang="en-US" dirty="0" smtClean="0">
                <a:solidFill>
                  <a:srgbClr val="00B050"/>
                </a:solidFill>
              </a:rPr>
              <a:t>Capable of cataloging major crystalline components</a:t>
            </a:r>
          </a:p>
          <a:p>
            <a:r>
              <a:rPr lang="en-US" dirty="0" smtClean="0">
                <a:solidFill>
                  <a:srgbClr val="FF0000"/>
                </a:solidFill>
              </a:rPr>
              <a:t>Poor sensitivity likely to produce false negatives</a:t>
            </a:r>
          </a:p>
          <a:p>
            <a:r>
              <a:rPr lang="en-US" dirty="0" smtClean="0">
                <a:solidFill>
                  <a:srgbClr val="FF0000"/>
                </a:solidFill>
              </a:rPr>
              <a:t>Cannot determine if detected mineral is fibrous</a:t>
            </a:r>
          </a:p>
          <a:p>
            <a:endParaRPr lang="en-US" dirty="0"/>
          </a:p>
        </p:txBody>
      </p:sp>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Instrumentation Options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solidFill>
                  <a:schemeClr val="tx1">
                    <a:lumMod val="50000"/>
                    <a:lumOff val="50000"/>
                  </a:schemeClr>
                </a:solidFill>
              </a:rPr>
              <a:t>X-Ray Diffraction</a:t>
            </a:r>
          </a:p>
          <a:p>
            <a:r>
              <a:rPr lang="en-US" b="1" dirty="0" smtClean="0"/>
              <a:t>Polarized Light Microscopy</a:t>
            </a:r>
          </a:p>
          <a:p>
            <a:r>
              <a:rPr lang="en-US" dirty="0" smtClean="0">
                <a:solidFill>
                  <a:schemeClr val="tx1">
                    <a:lumMod val="50000"/>
                    <a:lumOff val="50000"/>
                  </a:schemeClr>
                </a:solidFill>
              </a:rPr>
              <a:t>Transmission Electron Microscopy</a:t>
            </a:r>
            <a:endParaRPr lang="en-US" dirty="0">
              <a:solidFill>
                <a:schemeClr val="tx1">
                  <a:lumMod val="50000"/>
                  <a:lumOff val="50000"/>
                </a:schemeClr>
              </a:solidFill>
            </a:endParaRPr>
          </a:p>
        </p:txBody>
      </p:sp>
      <p:sp>
        <p:nvSpPr>
          <p:cNvPr id="4" name="Content Placeholder 3"/>
          <p:cNvSpPr>
            <a:spLocks noGrp="1"/>
          </p:cNvSpPr>
          <p:nvPr>
            <p:ph sz="quarter" idx="2"/>
          </p:nvPr>
        </p:nvSpPr>
        <p:spPr/>
        <p:txBody>
          <a:bodyPr>
            <a:normAutofit fontScale="92500" lnSpcReduction="10000"/>
          </a:bodyPr>
          <a:lstStyle/>
          <a:p>
            <a:r>
              <a:rPr lang="en-US" dirty="0" smtClean="0">
                <a:solidFill>
                  <a:srgbClr val="00B050"/>
                </a:solidFill>
              </a:rPr>
              <a:t>Good visual inspection tool</a:t>
            </a:r>
          </a:p>
          <a:p>
            <a:r>
              <a:rPr lang="en-US" dirty="0" smtClean="0">
                <a:solidFill>
                  <a:srgbClr val="FF0000"/>
                </a:solidFill>
              </a:rPr>
              <a:t>Cannot detect thinnest fibers</a:t>
            </a:r>
          </a:p>
          <a:p>
            <a:r>
              <a:rPr lang="en-US" dirty="0" smtClean="0">
                <a:solidFill>
                  <a:srgbClr val="FF0000"/>
                </a:solidFill>
              </a:rPr>
              <a:t>Optical properties become difficult to discern for thinner fibers</a:t>
            </a:r>
          </a:p>
          <a:p>
            <a:r>
              <a:rPr lang="en-US" dirty="0" smtClean="0">
                <a:solidFill>
                  <a:srgbClr val="FF0000"/>
                </a:solidFill>
              </a:rPr>
              <a:t>Minerals may have overlapping optical properties</a:t>
            </a:r>
          </a:p>
          <a:p>
            <a:endParaRPr lang="en-US" dirty="0"/>
          </a:p>
        </p:txBody>
      </p:sp>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Instrumentation Options</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1">
                    <a:lumMod val="50000"/>
                    <a:lumOff val="50000"/>
                  </a:schemeClr>
                </a:solidFill>
              </a:rPr>
              <a:t>X-Ray Diffraction</a:t>
            </a:r>
          </a:p>
          <a:p>
            <a:r>
              <a:rPr lang="en-US" dirty="0" smtClean="0">
                <a:solidFill>
                  <a:schemeClr val="tx1">
                    <a:lumMod val="50000"/>
                    <a:lumOff val="50000"/>
                  </a:schemeClr>
                </a:solidFill>
              </a:rPr>
              <a:t>Polarized Light Microscopy</a:t>
            </a:r>
          </a:p>
          <a:p>
            <a:r>
              <a:rPr lang="en-US" b="1" dirty="0" smtClean="0"/>
              <a:t>Transmission Electron Microscopy</a:t>
            </a:r>
            <a:endParaRPr lang="en-US" b="1" dirty="0"/>
          </a:p>
        </p:txBody>
      </p:sp>
      <p:sp>
        <p:nvSpPr>
          <p:cNvPr id="4" name="Content Placeholder 3"/>
          <p:cNvSpPr>
            <a:spLocks noGrp="1"/>
          </p:cNvSpPr>
          <p:nvPr>
            <p:ph sz="quarter" idx="2"/>
          </p:nvPr>
        </p:nvSpPr>
        <p:spPr/>
        <p:txBody>
          <a:bodyPr>
            <a:normAutofit/>
          </a:bodyPr>
          <a:lstStyle/>
          <a:p>
            <a:r>
              <a:rPr lang="en-US" dirty="0" smtClean="0">
                <a:solidFill>
                  <a:srgbClr val="00B050"/>
                </a:solidFill>
              </a:rPr>
              <a:t>Capable of unequivocal identification based on fundamental mineral properties</a:t>
            </a:r>
          </a:p>
          <a:p>
            <a:r>
              <a:rPr lang="en-US" dirty="0" smtClean="0">
                <a:solidFill>
                  <a:srgbClr val="FF0000"/>
                </a:solidFill>
              </a:rPr>
              <a:t>Smaller sample sizes</a:t>
            </a:r>
          </a:p>
          <a:p>
            <a:endParaRPr lang="en-US" dirty="0"/>
          </a:p>
        </p:txBody>
      </p:sp>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sp>
        <p:nvSpPr>
          <p:cNvPr id="2" name="Title 1"/>
          <p:cNvSpPr>
            <a:spLocks noGrp="1"/>
          </p:cNvSpPr>
          <p:nvPr>
            <p:ph type="title"/>
          </p:nvPr>
        </p:nvSpPr>
        <p:spPr/>
        <p:txBody>
          <a:bodyPr>
            <a:normAutofit fontScale="90000"/>
          </a:bodyPr>
          <a:lstStyle/>
          <a:p>
            <a:r>
              <a:rPr lang="en-US" dirty="0" smtClean="0"/>
              <a:t>Instrumentation Comparison </a:t>
            </a:r>
            <a:r>
              <a:rPr lang="en-US" sz="3600" dirty="0" smtClean="0"/>
              <a:t>(2014 Study of Historic Cosmetic Talc)</a:t>
            </a:r>
            <a:endParaRPr lang="en-US" dirty="0"/>
          </a:p>
        </p:txBody>
      </p:sp>
      <p:graphicFrame>
        <p:nvGraphicFramePr>
          <p:cNvPr id="6" name="Content Placeholder 5"/>
          <p:cNvGraphicFramePr>
            <a:graphicFrameLocks noGrp="1"/>
          </p:cNvGraphicFramePr>
          <p:nvPr>
            <p:ph sz="quarter" idx="1"/>
          </p:nvPr>
        </p:nvGraphicFramePr>
        <p:xfrm>
          <a:off x="582284" y="1261238"/>
          <a:ext cx="7979432" cy="5486400"/>
        </p:xfrm>
        <a:graphic>
          <a:graphicData uri="http://schemas.openxmlformats.org/drawingml/2006/table">
            <a:tbl>
              <a:tblPr firstRow="1" bandRow="1">
                <a:tableStyleId>{5C22544A-7EE6-4342-B048-85BDC9FD1C3A}</a:tableStyleId>
              </a:tblPr>
              <a:tblGrid>
                <a:gridCol w="3122613"/>
                <a:gridCol w="1576551"/>
                <a:gridCol w="1608083"/>
                <a:gridCol w="1672185"/>
              </a:tblGrid>
              <a:tr h="336857">
                <a:tc>
                  <a:txBody>
                    <a:bodyPr/>
                    <a:lstStyle/>
                    <a:p>
                      <a:r>
                        <a:rPr lang="en-US" dirty="0" smtClean="0"/>
                        <a:t>Sample Number</a:t>
                      </a:r>
                      <a:endParaRPr lang="en-US" dirty="0"/>
                    </a:p>
                  </a:txBody>
                  <a:tcPr/>
                </a:tc>
                <a:tc>
                  <a:txBody>
                    <a:bodyPr/>
                    <a:lstStyle/>
                    <a:p>
                      <a:r>
                        <a:rPr lang="en-US" dirty="0" smtClean="0"/>
                        <a:t>XRD Result</a:t>
                      </a:r>
                      <a:endParaRPr lang="en-US" dirty="0"/>
                    </a:p>
                  </a:txBody>
                  <a:tcPr/>
                </a:tc>
                <a:tc>
                  <a:txBody>
                    <a:bodyPr/>
                    <a:lstStyle/>
                    <a:p>
                      <a:r>
                        <a:rPr lang="en-US" dirty="0" smtClean="0"/>
                        <a:t>PLM Result</a:t>
                      </a:r>
                      <a:endParaRPr lang="en-US" dirty="0"/>
                    </a:p>
                  </a:txBody>
                  <a:tcPr/>
                </a:tc>
                <a:tc>
                  <a:txBody>
                    <a:bodyPr/>
                    <a:lstStyle/>
                    <a:p>
                      <a:r>
                        <a:rPr lang="en-US" dirty="0" smtClean="0"/>
                        <a:t>TEM Result</a:t>
                      </a:r>
                      <a:endParaRPr lang="en-US" dirty="0"/>
                    </a:p>
                  </a:txBody>
                  <a:tcPr/>
                </a:tc>
              </a:tr>
              <a:tr h="336857">
                <a:tc>
                  <a:txBody>
                    <a:bodyPr/>
                    <a:lstStyle/>
                    <a:p>
                      <a:r>
                        <a:rPr lang="en-US" dirty="0" smtClean="0"/>
                        <a:t>U0654 (CB-1930s)</a:t>
                      </a:r>
                      <a:endParaRPr lang="en-US" dirty="0"/>
                    </a:p>
                  </a:txBody>
                  <a:tcPr/>
                </a:tc>
                <a:tc>
                  <a:txBody>
                    <a:bodyPr/>
                    <a:lstStyle/>
                    <a:p>
                      <a:pPr algn="ctr"/>
                      <a:r>
                        <a:rPr lang="en-US" dirty="0" smtClean="0"/>
                        <a:t>ND</a:t>
                      </a:r>
                      <a:endParaRPr lang="en-US" dirty="0"/>
                    </a:p>
                  </a:txBody>
                  <a:tcPr/>
                </a:tc>
                <a:tc>
                  <a:txBody>
                    <a:bodyPr/>
                    <a:lstStyle/>
                    <a:p>
                      <a:pPr algn="ctr"/>
                      <a:r>
                        <a:rPr lang="en-US" dirty="0" smtClean="0"/>
                        <a:t>&lt;1%</a:t>
                      </a:r>
                      <a:endParaRPr lang="en-US" dirty="0"/>
                    </a:p>
                  </a:txBody>
                  <a:tcPr/>
                </a:tc>
                <a:tc>
                  <a:txBody>
                    <a:bodyPr/>
                    <a:lstStyle/>
                    <a:p>
                      <a:pPr algn="ctr"/>
                      <a:r>
                        <a:rPr lang="en-US" dirty="0" smtClean="0"/>
                        <a:t>3 MFPG</a:t>
                      </a:r>
                      <a:endParaRPr lang="en-US" dirty="0"/>
                    </a:p>
                  </a:txBody>
                  <a:tcPr/>
                </a:tc>
              </a:tr>
              <a:tr h="336857">
                <a:tc>
                  <a:txBody>
                    <a:bodyPr/>
                    <a:lstStyle/>
                    <a:p>
                      <a:r>
                        <a:rPr lang="en-US" dirty="0" smtClean="0"/>
                        <a:t>U0655 (CB-1967)</a:t>
                      </a:r>
                      <a:endParaRPr lang="en-US" dirty="0"/>
                    </a:p>
                  </a:txBody>
                  <a:tcPr/>
                </a:tc>
                <a:tc>
                  <a:txBody>
                    <a:bodyPr/>
                    <a:lstStyle/>
                    <a:p>
                      <a:pPr algn="ctr"/>
                      <a:r>
                        <a:rPr lang="en-US" dirty="0" smtClean="0"/>
                        <a:t>ND</a:t>
                      </a:r>
                      <a:endParaRPr lang="en-US" dirty="0"/>
                    </a:p>
                  </a:txBody>
                  <a:tcPr/>
                </a:tc>
                <a:tc>
                  <a:txBody>
                    <a:bodyPr/>
                    <a:lstStyle/>
                    <a:p>
                      <a:pPr algn="ctr"/>
                      <a:r>
                        <a:rPr lang="en-US" dirty="0" smtClean="0"/>
                        <a:t>&lt;1%</a:t>
                      </a:r>
                      <a:endParaRPr lang="en-US" dirty="0"/>
                    </a:p>
                  </a:txBody>
                  <a:tcPr/>
                </a:tc>
                <a:tc>
                  <a:txBody>
                    <a:bodyPr/>
                    <a:lstStyle/>
                    <a:p>
                      <a:pPr algn="ctr"/>
                      <a:r>
                        <a:rPr lang="en-US" dirty="0" smtClean="0"/>
                        <a:t>28 MFPG</a:t>
                      </a:r>
                      <a:endParaRPr lang="en-US" dirty="0"/>
                    </a:p>
                  </a:txBody>
                  <a:tcPr/>
                </a:tc>
              </a:tr>
              <a:tr h="336857">
                <a:tc>
                  <a:txBody>
                    <a:bodyPr/>
                    <a:lstStyle/>
                    <a:p>
                      <a:r>
                        <a:rPr lang="en-US" dirty="0" smtClean="0"/>
                        <a:t>U0656 (CB-1959/1960)</a:t>
                      </a:r>
                      <a:endParaRPr lang="en-US" dirty="0"/>
                    </a:p>
                  </a:txBody>
                  <a:tcPr/>
                </a:tc>
                <a:tc>
                  <a:txBody>
                    <a:bodyPr/>
                    <a:lstStyle/>
                    <a:p>
                      <a:pPr algn="ctr"/>
                      <a:r>
                        <a:rPr lang="en-US" dirty="0" smtClean="0"/>
                        <a:t>ND</a:t>
                      </a:r>
                      <a:endParaRPr lang="en-US" dirty="0"/>
                    </a:p>
                  </a:txBody>
                  <a:tcPr/>
                </a:tc>
                <a:tc>
                  <a:txBody>
                    <a:bodyPr/>
                    <a:lstStyle/>
                    <a:p>
                      <a:pPr algn="ctr"/>
                      <a:r>
                        <a:rPr lang="en-US" dirty="0" smtClean="0"/>
                        <a:t>&lt;1%</a:t>
                      </a:r>
                      <a:endParaRPr lang="en-US" dirty="0"/>
                    </a:p>
                  </a:txBody>
                  <a:tcPr/>
                </a:tc>
                <a:tc>
                  <a:txBody>
                    <a:bodyPr/>
                    <a:lstStyle/>
                    <a:p>
                      <a:pPr algn="ctr"/>
                      <a:r>
                        <a:rPr lang="en-US" dirty="0" smtClean="0"/>
                        <a:t>167 MFPG</a:t>
                      </a:r>
                      <a:endParaRPr lang="en-US" dirty="0"/>
                    </a:p>
                  </a:txBody>
                  <a:tcPr/>
                </a:tc>
              </a:tr>
              <a:tr h="336857">
                <a:tc>
                  <a:txBody>
                    <a:bodyPr/>
                    <a:lstStyle/>
                    <a:p>
                      <a:r>
                        <a:rPr lang="en-US" dirty="0" smtClean="0"/>
                        <a:t>U0657 (CB-1967)</a:t>
                      </a:r>
                      <a:endParaRPr lang="en-US" dirty="0"/>
                    </a:p>
                  </a:txBody>
                  <a:tcPr/>
                </a:tc>
                <a:tc>
                  <a:txBody>
                    <a:bodyPr/>
                    <a:lstStyle/>
                    <a:p>
                      <a:pPr algn="ctr"/>
                      <a:r>
                        <a:rPr lang="en-US" dirty="0" smtClean="0"/>
                        <a:t>ND</a:t>
                      </a:r>
                      <a:endParaRPr lang="en-US" dirty="0"/>
                    </a:p>
                  </a:txBody>
                  <a:tcPr/>
                </a:tc>
                <a:tc>
                  <a:txBody>
                    <a:bodyPr/>
                    <a:lstStyle/>
                    <a:p>
                      <a:pPr algn="ctr"/>
                      <a:r>
                        <a:rPr lang="en-US" dirty="0" smtClean="0"/>
                        <a:t>&lt;1%</a:t>
                      </a:r>
                      <a:endParaRPr lang="en-US" dirty="0"/>
                    </a:p>
                  </a:txBody>
                  <a:tcPr/>
                </a:tc>
                <a:tc>
                  <a:txBody>
                    <a:bodyPr/>
                    <a:lstStyle/>
                    <a:p>
                      <a:pPr algn="ctr"/>
                      <a:r>
                        <a:rPr lang="en-US" dirty="0" smtClean="0"/>
                        <a:t>202 MFPG</a:t>
                      </a:r>
                      <a:endParaRPr lang="en-US" dirty="0"/>
                    </a:p>
                  </a:txBody>
                  <a:tcPr/>
                </a:tc>
              </a:tr>
              <a:tr h="336857">
                <a:tc>
                  <a:txBody>
                    <a:bodyPr/>
                    <a:lstStyle/>
                    <a:p>
                      <a:r>
                        <a:rPr lang="en-US" dirty="0" smtClean="0"/>
                        <a:t>U0658 (CB-1962/1963)</a:t>
                      </a:r>
                      <a:endParaRPr lang="en-US" dirty="0"/>
                    </a:p>
                  </a:txBody>
                  <a:tcPr/>
                </a:tc>
                <a:tc>
                  <a:txBody>
                    <a:bodyPr/>
                    <a:lstStyle/>
                    <a:p>
                      <a:pPr algn="ctr"/>
                      <a:r>
                        <a:rPr lang="en-US" dirty="0" smtClean="0"/>
                        <a:t>ND</a:t>
                      </a:r>
                      <a:endParaRPr lang="en-US" dirty="0"/>
                    </a:p>
                  </a:txBody>
                  <a:tcPr/>
                </a:tc>
                <a:tc>
                  <a:txBody>
                    <a:bodyPr/>
                    <a:lstStyle/>
                    <a:p>
                      <a:pPr algn="ctr"/>
                      <a:r>
                        <a:rPr lang="en-US" dirty="0" smtClean="0"/>
                        <a:t>ND</a:t>
                      </a:r>
                      <a:endParaRPr lang="en-US" dirty="0"/>
                    </a:p>
                  </a:txBody>
                  <a:tcPr/>
                </a:tc>
                <a:tc>
                  <a:txBody>
                    <a:bodyPr/>
                    <a:lstStyle/>
                    <a:p>
                      <a:pPr algn="ctr"/>
                      <a:r>
                        <a:rPr lang="en-US" dirty="0" smtClean="0"/>
                        <a:t>4.5 MFPG</a:t>
                      </a:r>
                      <a:endParaRPr lang="en-US" dirty="0"/>
                    </a:p>
                  </a:txBody>
                  <a:tcPr/>
                </a:tc>
              </a:tr>
              <a:tr h="336857">
                <a:tc>
                  <a:txBody>
                    <a:bodyPr/>
                    <a:lstStyle/>
                    <a:p>
                      <a:r>
                        <a:rPr lang="en-US" dirty="0" smtClean="0"/>
                        <a:t>U0659 (CB-1967)</a:t>
                      </a:r>
                      <a:endParaRPr lang="en-US" dirty="0"/>
                    </a:p>
                  </a:txBody>
                  <a:tcPr/>
                </a:tc>
                <a:tc>
                  <a:txBody>
                    <a:bodyPr/>
                    <a:lstStyle/>
                    <a:p>
                      <a:pPr algn="ctr"/>
                      <a:r>
                        <a:rPr lang="en-US" dirty="0" smtClean="0"/>
                        <a:t>ND</a:t>
                      </a:r>
                      <a:endParaRPr lang="en-US" dirty="0"/>
                    </a:p>
                  </a:txBody>
                  <a:tcPr/>
                </a:tc>
                <a:tc>
                  <a:txBody>
                    <a:bodyPr/>
                    <a:lstStyle/>
                    <a:p>
                      <a:pPr algn="ctr"/>
                      <a:r>
                        <a:rPr lang="en-US" dirty="0" smtClean="0"/>
                        <a:t>ND</a:t>
                      </a:r>
                      <a:endParaRPr lang="en-US" dirty="0"/>
                    </a:p>
                  </a:txBody>
                  <a:tcPr/>
                </a:tc>
                <a:tc>
                  <a:txBody>
                    <a:bodyPr/>
                    <a:lstStyle/>
                    <a:p>
                      <a:pPr algn="ctr"/>
                      <a:r>
                        <a:rPr lang="en-US" dirty="0" smtClean="0"/>
                        <a:t>84 MFPG</a:t>
                      </a:r>
                      <a:endParaRPr lang="en-US" dirty="0"/>
                    </a:p>
                  </a:txBody>
                  <a:tcPr/>
                </a:tc>
              </a:tr>
              <a:tr h="336857">
                <a:tc>
                  <a:txBody>
                    <a:bodyPr/>
                    <a:lstStyle/>
                    <a:p>
                      <a:r>
                        <a:rPr lang="en-US" dirty="0" smtClean="0"/>
                        <a:t>Y1099/U1986 (CB-1967)</a:t>
                      </a:r>
                      <a:endParaRPr lang="en-US" dirty="0"/>
                    </a:p>
                  </a:txBody>
                  <a:tcPr/>
                </a:tc>
                <a:tc>
                  <a:txBody>
                    <a:bodyPr/>
                    <a:lstStyle/>
                    <a:p>
                      <a:pPr algn="ctr"/>
                      <a:r>
                        <a:rPr lang="en-US" dirty="0" smtClean="0"/>
                        <a:t>ND</a:t>
                      </a:r>
                      <a:endParaRPr lang="en-US" dirty="0"/>
                    </a:p>
                  </a:txBody>
                  <a:tcPr/>
                </a:tc>
                <a:tc>
                  <a:txBody>
                    <a:bodyPr/>
                    <a:lstStyle/>
                    <a:p>
                      <a:pPr algn="ctr"/>
                      <a:r>
                        <a:rPr lang="en-US" dirty="0" smtClean="0"/>
                        <a:t>ND</a:t>
                      </a:r>
                      <a:endParaRPr lang="en-US" dirty="0"/>
                    </a:p>
                  </a:txBody>
                  <a:tcPr/>
                </a:tc>
                <a:tc>
                  <a:txBody>
                    <a:bodyPr/>
                    <a:lstStyle/>
                    <a:p>
                      <a:pPr algn="ctr"/>
                      <a:r>
                        <a:rPr lang="en-US" dirty="0" smtClean="0"/>
                        <a:t>55 MFPG</a:t>
                      </a:r>
                      <a:endParaRPr lang="en-US" dirty="0"/>
                    </a:p>
                  </a:txBody>
                  <a:tcPr/>
                </a:tc>
              </a:tr>
              <a:tr h="336857">
                <a:tc>
                  <a:txBody>
                    <a:bodyPr/>
                    <a:lstStyle/>
                    <a:p>
                      <a:r>
                        <a:rPr lang="en-US" dirty="0" smtClean="0"/>
                        <a:t>Y1100 (CB-1967/1970s)</a:t>
                      </a:r>
                      <a:endParaRPr lang="en-US" dirty="0"/>
                    </a:p>
                  </a:txBody>
                  <a:tcPr/>
                </a:tc>
                <a:tc>
                  <a:txBody>
                    <a:bodyPr/>
                    <a:lstStyle/>
                    <a:p>
                      <a:pPr algn="ctr"/>
                      <a:r>
                        <a:rPr lang="en-US" dirty="0" smtClean="0"/>
                        <a:t>4% </a:t>
                      </a:r>
                      <a:r>
                        <a:rPr lang="en-US" dirty="0" err="1" smtClean="0"/>
                        <a:t>Anth</a:t>
                      </a:r>
                      <a:endParaRPr lang="en-US" dirty="0"/>
                    </a:p>
                  </a:txBody>
                  <a:tcPr/>
                </a:tc>
                <a:tc>
                  <a:txBody>
                    <a:bodyPr/>
                    <a:lstStyle/>
                    <a:p>
                      <a:pPr algn="ctr"/>
                      <a:r>
                        <a:rPr lang="en-US" dirty="0" smtClean="0"/>
                        <a:t>&lt;1%</a:t>
                      </a:r>
                      <a:endParaRPr lang="en-US" dirty="0"/>
                    </a:p>
                  </a:txBody>
                  <a:tcPr/>
                </a:tc>
                <a:tc>
                  <a:txBody>
                    <a:bodyPr/>
                    <a:lstStyle/>
                    <a:p>
                      <a:pPr algn="ctr"/>
                      <a:r>
                        <a:rPr lang="en-US" dirty="0" smtClean="0"/>
                        <a:t>19 MFPG</a:t>
                      </a:r>
                      <a:endParaRPr lang="en-US" dirty="0"/>
                    </a:p>
                  </a:txBody>
                  <a:tcPr/>
                </a:tc>
              </a:tr>
              <a:tr h="336857">
                <a:tc>
                  <a:txBody>
                    <a:bodyPr/>
                    <a:lstStyle/>
                    <a:p>
                      <a:r>
                        <a:rPr lang="en-US" dirty="0" smtClean="0"/>
                        <a:t>Y1147 (CB-1973/1975)</a:t>
                      </a:r>
                      <a:endParaRPr lang="en-US" dirty="0"/>
                    </a:p>
                  </a:txBody>
                  <a:tcPr/>
                </a:tc>
                <a:tc>
                  <a:txBody>
                    <a:bodyPr/>
                    <a:lstStyle/>
                    <a:p>
                      <a:pPr algn="ctr"/>
                      <a:r>
                        <a:rPr lang="en-US" dirty="0" smtClean="0"/>
                        <a:t>ND</a:t>
                      </a:r>
                      <a:endParaRPr lang="en-US" dirty="0"/>
                    </a:p>
                  </a:txBody>
                  <a:tcPr/>
                </a:tc>
                <a:tc>
                  <a:txBody>
                    <a:bodyPr/>
                    <a:lstStyle/>
                    <a:p>
                      <a:pPr algn="ctr"/>
                      <a:r>
                        <a:rPr lang="en-US" dirty="0" smtClean="0"/>
                        <a:t>ND</a:t>
                      </a:r>
                      <a:endParaRPr lang="en-US" dirty="0"/>
                    </a:p>
                  </a:txBody>
                  <a:tcPr/>
                </a:tc>
                <a:tc>
                  <a:txBody>
                    <a:bodyPr/>
                    <a:lstStyle/>
                    <a:p>
                      <a:pPr algn="ctr"/>
                      <a:r>
                        <a:rPr lang="en-US" dirty="0" smtClean="0"/>
                        <a:t>3 MFPG</a:t>
                      </a:r>
                      <a:endParaRPr lang="en-US" dirty="0"/>
                    </a:p>
                  </a:txBody>
                  <a:tcPr/>
                </a:tc>
              </a:tr>
              <a:tr h="336857">
                <a:tc>
                  <a:txBody>
                    <a:bodyPr/>
                    <a:lstStyle/>
                    <a:p>
                      <a:r>
                        <a:rPr lang="en-US" dirty="0" smtClean="0"/>
                        <a:t>Y1740 (CB-1973/1977)</a:t>
                      </a:r>
                      <a:endParaRPr lang="en-US" dirty="0"/>
                    </a:p>
                  </a:txBody>
                  <a:tcPr/>
                </a:tc>
                <a:tc>
                  <a:txBody>
                    <a:bodyPr/>
                    <a:lstStyle/>
                    <a:p>
                      <a:pPr algn="ctr"/>
                      <a:r>
                        <a:rPr lang="en-US" dirty="0" smtClean="0"/>
                        <a:t>ND</a:t>
                      </a:r>
                      <a:endParaRPr lang="en-US" dirty="0"/>
                    </a:p>
                  </a:txBody>
                  <a:tcPr/>
                </a:tc>
                <a:tc>
                  <a:txBody>
                    <a:bodyPr/>
                    <a:lstStyle/>
                    <a:p>
                      <a:pPr algn="ctr"/>
                      <a:r>
                        <a:rPr lang="en-US" dirty="0" smtClean="0"/>
                        <a:t>&lt;1%</a:t>
                      </a:r>
                      <a:endParaRPr lang="en-US" dirty="0"/>
                    </a:p>
                  </a:txBody>
                  <a:tcPr/>
                </a:tc>
                <a:tc>
                  <a:txBody>
                    <a:bodyPr/>
                    <a:lstStyle/>
                    <a:p>
                      <a:pPr algn="ctr"/>
                      <a:r>
                        <a:rPr lang="en-US" dirty="0" smtClean="0"/>
                        <a:t>5 MFPG</a:t>
                      </a:r>
                      <a:endParaRPr lang="en-US" dirty="0"/>
                    </a:p>
                  </a:txBody>
                  <a:tcPr/>
                </a:tc>
              </a:tr>
              <a:tr h="336857">
                <a:tc>
                  <a:txBody>
                    <a:bodyPr/>
                    <a:lstStyle/>
                    <a:p>
                      <a:r>
                        <a:rPr lang="en-US" dirty="0" smtClean="0"/>
                        <a:t>Y1741 (CB-1973/1977)</a:t>
                      </a:r>
                      <a:endParaRPr lang="en-US" dirty="0"/>
                    </a:p>
                  </a:txBody>
                  <a:tcPr/>
                </a:tc>
                <a:tc>
                  <a:txBody>
                    <a:bodyPr/>
                    <a:lstStyle/>
                    <a:p>
                      <a:pPr algn="ctr"/>
                      <a:r>
                        <a:rPr lang="en-US" dirty="0" smtClean="0"/>
                        <a:t>4% </a:t>
                      </a:r>
                      <a:r>
                        <a:rPr lang="en-US" dirty="0" err="1" smtClean="0"/>
                        <a:t>Anth</a:t>
                      </a:r>
                      <a:endParaRPr lang="en-US" dirty="0"/>
                    </a:p>
                  </a:txBody>
                  <a:tcPr/>
                </a:tc>
                <a:tc>
                  <a:txBody>
                    <a:bodyPr/>
                    <a:lstStyle/>
                    <a:p>
                      <a:pPr algn="ctr"/>
                      <a:r>
                        <a:rPr lang="en-US" dirty="0" smtClean="0"/>
                        <a:t>2-4%</a:t>
                      </a:r>
                      <a:endParaRPr lang="en-US" dirty="0"/>
                    </a:p>
                  </a:txBody>
                  <a:tcPr/>
                </a:tc>
                <a:tc>
                  <a:txBody>
                    <a:bodyPr/>
                    <a:lstStyle/>
                    <a:p>
                      <a:pPr algn="ctr"/>
                      <a:r>
                        <a:rPr lang="en-US" dirty="0" smtClean="0"/>
                        <a:t>18 MFPG</a:t>
                      </a:r>
                      <a:endParaRPr lang="en-US" dirty="0"/>
                    </a:p>
                  </a:txBody>
                  <a:tcPr/>
                </a:tc>
              </a:tr>
              <a:tr h="336857">
                <a:tc>
                  <a:txBody>
                    <a:bodyPr/>
                    <a:lstStyle/>
                    <a:p>
                      <a:r>
                        <a:rPr lang="en-US" dirty="0" smtClean="0"/>
                        <a:t>Y2215 (CB-Late 1960s)</a:t>
                      </a:r>
                      <a:endParaRPr lang="en-US" dirty="0"/>
                    </a:p>
                  </a:txBody>
                  <a:tcPr/>
                </a:tc>
                <a:tc>
                  <a:txBody>
                    <a:bodyPr/>
                    <a:lstStyle/>
                    <a:p>
                      <a:pPr algn="ctr"/>
                      <a:r>
                        <a:rPr lang="en-US" dirty="0" smtClean="0"/>
                        <a:t>ND</a:t>
                      </a:r>
                      <a:endParaRPr lang="en-US" dirty="0"/>
                    </a:p>
                  </a:txBody>
                  <a:tcPr/>
                </a:tc>
                <a:tc>
                  <a:txBody>
                    <a:bodyPr/>
                    <a:lstStyle/>
                    <a:p>
                      <a:pPr algn="ctr"/>
                      <a:r>
                        <a:rPr lang="en-US" dirty="0" smtClean="0"/>
                        <a:t>ND</a:t>
                      </a:r>
                      <a:endParaRPr lang="en-US" dirty="0"/>
                    </a:p>
                  </a:txBody>
                  <a:tcPr/>
                </a:tc>
                <a:tc>
                  <a:txBody>
                    <a:bodyPr/>
                    <a:lstStyle/>
                    <a:p>
                      <a:pPr algn="ctr"/>
                      <a:r>
                        <a:rPr lang="en-US" dirty="0" smtClean="0"/>
                        <a:t>70 MFPG</a:t>
                      </a:r>
                      <a:endParaRPr lang="en-US" dirty="0"/>
                    </a:p>
                  </a:txBody>
                  <a:tcPr/>
                </a:tc>
              </a:tr>
              <a:tr h="336857">
                <a:tc>
                  <a:txBody>
                    <a:bodyPr/>
                    <a:lstStyle/>
                    <a:p>
                      <a:r>
                        <a:rPr lang="en-US" dirty="0" smtClean="0"/>
                        <a:t>Y2235 (CB-1967)</a:t>
                      </a:r>
                      <a:endParaRPr lang="en-US" dirty="0"/>
                    </a:p>
                  </a:txBody>
                  <a:tcPr/>
                </a:tc>
                <a:tc>
                  <a:txBody>
                    <a:bodyPr/>
                    <a:lstStyle/>
                    <a:p>
                      <a:pPr algn="ctr"/>
                      <a:r>
                        <a:rPr lang="en-US" dirty="0" smtClean="0"/>
                        <a:t>ND</a:t>
                      </a:r>
                      <a:endParaRPr lang="en-US" dirty="0"/>
                    </a:p>
                  </a:txBody>
                  <a:tcPr/>
                </a:tc>
                <a:tc>
                  <a:txBody>
                    <a:bodyPr/>
                    <a:lstStyle/>
                    <a:p>
                      <a:pPr algn="ctr"/>
                      <a:r>
                        <a:rPr lang="en-US" dirty="0" smtClean="0"/>
                        <a:t>&lt;1%</a:t>
                      </a:r>
                      <a:endParaRPr lang="en-US" dirty="0"/>
                    </a:p>
                  </a:txBody>
                  <a:tcPr/>
                </a:tc>
                <a:tc>
                  <a:txBody>
                    <a:bodyPr/>
                    <a:lstStyle/>
                    <a:p>
                      <a:pPr algn="ctr"/>
                      <a:r>
                        <a:rPr lang="en-US" dirty="0" smtClean="0"/>
                        <a:t>200 MFPG</a:t>
                      </a:r>
                      <a:endParaRPr lang="en-US" dirty="0"/>
                    </a:p>
                  </a:txBody>
                  <a:tcPr/>
                </a:tc>
              </a:tr>
              <a:tr h="336857">
                <a:tc>
                  <a:txBody>
                    <a:bodyPr/>
                    <a:lstStyle/>
                    <a:p>
                      <a:r>
                        <a:rPr lang="en-US" dirty="0" smtClean="0"/>
                        <a:t>Total Positive</a:t>
                      </a:r>
                      <a:r>
                        <a:rPr lang="en-US" baseline="0" dirty="0" smtClean="0"/>
                        <a:t> </a:t>
                      </a:r>
                      <a:r>
                        <a:rPr lang="en-US" dirty="0" smtClean="0"/>
                        <a:t>Samples</a:t>
                      </a:r>
                      <a:endParaRPr lang="en-US" dirty="0"/>
                    </a:p>
                  </a:txBody>
                  <a:tcPr>
                    <a:solidFill>
                      <a:schemeClr val="accent2">
                        <a:lumMod val="40000"/>
                        <a:lumOff val="60000"/>
                      </a:schemeClr>
                    </a:solidFill>
                  </a:tcPr>
                </a:tc>
                <a:tc>
                  <a:txBody>
                    <a:bodyPr/>
                    <a:lstStyle/>
                    <a:p>
                      <a:pPr algn="ctr"/>
                      <a:r>
                        <a:rPr lang="en-US" dirty="0" smtClean="0"/>
                        <a:t>2 (15%)</a:t>
                      </a:r>
                      <a:endParaRPr lang="en-US" dirty="0"/>
                    </a:p>
                  </a:txBody>
                  <a:tcPr>
                    <a:solidFill>
                      <a:schemeClr val="accent2">
                        <a:lumMod val="40000"/>
                        <a:lumOff val="60000"/>
                      </a:schemeClr>
                    </a:solidFill>
                  </a:tcPr>
                </a:tc>
                <a:tc>
                  <a:txBody>
                    <a:bodyPr/>
                    <a:lstStyle/>
                    <a:p>
                      <a:pPr algn="ctr"/>
                      <a:r>
                        <a:rPr lang="en-US" dirty="0" smtClean="0"/>
                        <a:t>8 (62%)</a:t>
                      </a:r>
                      <a:endParaRPr lang="en-US" dirty="0"/>
                    </a:p>
                  </a:txBody>
                  <a:tcPr>
                    <a:solidFill>
                      <a:schemeClr val="accent2">
                        <a:lumMod val="40000"/>
                        <a:lumOff val="60000"/>
                      </a:schemeClr>
                    </a:solidFill>
                  </a:tcPr>
                </a:tc>
                <a:tc>
                  <a:txBody>
                    <a:bodyPr/>
                    <a:lstStyle/>
                    <a:p>
                      <a:pPr algn="ctr"/>
                      <a:r>
                        <a:rPr lang="en-US" dirty="0" smtClean="0"/>
                        <a:t>13 (100%)</a:t>
                      </a:r>
                      <a:endParaRPr lang="en-US" dirty="0"/>
                    </a:p>
                  </a:txBody>
                  <a:tcPr>
                    <a:solidFill>
                      <a:schemeClr val="accent2">
                        <a:lumMod val="40000"/>
                        <a:lumOff val="60000"/>
                      </a:schemeClr>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142875" y="-1"/>
            <a:ext cx="8858250" cy="6745713"/>
          </a:xfrm>
          <a:prstGeom prst="rect">
            <a:avLst/>
          </a:prstGeom>
          <a:noFill/>
          <a:ln w="9525">
            <a:noFill/>
            <a:miter lim="800000"/>
            <a:headEnd/>
            <a:tailEnd/>
          </a:ln>
          <a:effectLst>
            <a:softEdge rad="317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pic>
        <p:nvPicPr>
          <p:cNvPr id="4" name="Picture 3"/>
          <p:cNvPicPr>
            <a:picLocks noChangeAspect="1" noChangeArrowheads="1"/>
          </p:cNvPicPr>
          <p:nvPr/>
        </p:nvPicPr>
        <p:blipFill>
          <a:blip r:embed="rId4" cstate="print">
            <a:lum bright="40000"/>
          </a:blip>
          <a:srcRect/>
          <a:stretch>
            <a:fillRect/>
          </a:stretch>
        </p:blipFill>
        <p:spPr bwMode="auto">
          <a:xfrm>
            <a:off x="142875" y="-1"/>
            <a:ext cx="8858250" cy="6745713"/>
          </a:xfrm>
          <a:prstGeom prst="rect">
            <a:avLst/>
          </a:prstGeom>
          <a:noFill/>
          <a:ln w="9525">
            <a:noFill/>
            <a:miter lim="800000"/>
            <a:headEnd/>
            <a:tailEnd/>
          </a:ln>
          <a:effectLst>
            <a:softEdge rad="317500"/>
          </a:effectLst>
        </p:spPr>
      </p:pic>
      <p:graphicFrame>
        <p:nvGraphicFramePr>
          <p:cNvPr id="2" name="Diagram 1"/>
          <p:cNvGraphicFramePr/>
          <p:nvPr/>
        </p:nvGraphicFramePr>
        <p:xfrm>
          <a:off x="1524000" y="4445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enelope\mva_data\mva_files\MARKETING - Business Development\Logos\MVA Logos\2014 Logo Current\new_white-blue_logo.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576257" y="6070048"/>
            <a:ext cx="2488913" cy="646058"/>
          </a:xfrm>
          <a:prstGeom prst="rect">
            <a:avLst/>
          </a:prstGeom>
          <a:noFill/>
        </p:spPr>
      </p:pic>
      <p:pic>
        <p:nvPicPr>
          <p:cNvPr id="4" name="Picture 3"/>
          <p:cNvPicPr>
            <a:picLocks noChangeAspect="1" noChangeArrowheads="1"/>
          </p:cNvPicPr>
          <p:nvPr/>
        </p:nvPicPr>
        <p:blipFill>
          <a:blip r:embed="rId4" cstate="print">
            <a:lum bright="40000"/>
          </a:blip>
          <a:srcRect/>
          <a:stretch>
            <a:fillRect/>
          </a:stretch>
        </p:blipFill>
        <p:spPr bwMode="auto">
          <a:xfrm>
            <a:off x="142875" y="-1"/>
            <a:ext cx="8858250" cy="6745713"/>
          </a:xfrm>
          <a:prstGeom prst="rect">
            <a:avLst/>
          </a:prstGeom>
          <a:noFill/>
          <a:ln w="9525">
            <a:noFill/>
            <a:miter lim="800000"/>
            <a:headEnd/>
            <a:tailEnd/>
          </a:ln>
          <a:effectLst>
            <a:softEdge rad="317500"/>
          </a:effectLst>
        </p:spPr>
      </p:pic>
      <p:graphicFrame>
        <p:nvGraphicFramePr>
          <p:cNvPr id="2" name="Diagram 1"/>
          <p:cNvGraphicFramePr/>
          <p:nvPr/>
        </p:nvGraphicFramePr>
        <p:xfrm>
          <a:off x="1524000" y="4445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250945" y="4667250"/>
            <a:ext cx="8642109" cy="1200329"/>
          </a:xfrm>
          <a:prstGeom prst="rect">
            <a:avLst/>
          </a:prstGeom>
          <a:noFill/>
        </p:spPr>
        <p:txBody>
          <a:bodyPr wrap="none" rtlCol="0">
            <a:spAutoFit/>
          </a:bodyPr>
          <a:lstStyle/>
          <a:p>
            <a:pPr algn="ctr"/>
            <a:r>
              <a:rPr lang="en-US" sz="2400" b="1" dirty="0" smtClean="0">
                <a:solidFill>
                  <a:srgbClr val="FF0000"/>
                </a:solidFill>
              </a:rPr>
              <a:t>Important note:  A negative result by one method does</a:t>
            </a:r>
            <a:br>
              <a:rPr lang="en-US" sz="2400" b="1" dirty="0" smtClean="0">
                <a:solidFill>
                  <a:srgbClr val="FF0000"/>
                </a:solidFill>
              </a:rPr>
            </a:br>
            <a:r>
              <a:rPr lang="en-US" sz="2400" b="1" dirty="0" smtClean="0">
                <a:solidFill>
                  <a:srgbClr val="FF0000"/>
                </a:solidFill>
              </a:rPr>
              <a:t> not override a positive result by another mandatory method</a:t>
            </a:r>
          </a:p>
          <a:p>
            <a:pPr algn="ctr"/>
            <a:endParaRPr lang="en-US" sz="2400" b="1"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Blue Verve">
      <a:dk1>
        <a:sysClr val="windowText" lastClr="000000"/>
      </a:dk1>
      <a:lt1>
        <a:sysClr val="window" lastClr="FFFFFF"/>
      </a:lt1>
      <a:dk2>
        <a:srgbClr val="666666"/>
      </a:dk2>
      <a:lt2>
        <a:srgbClr val="D2D2D2"/>
      </a:lt2>
      <a:accent1>
        <a:srgbClr val="005BD3"/>
      </a:accent1>
      <a:accent2>
        <a:srgbClr val="00349E"/>
      </a:accent2>
      <a:accent3>
        <a:srgbClr val="92D050"/>
      </a:accent3>
      <a:accent4>
        <a:srgbClr val="00B050"/>
      </a:accent4>
      <a:accent5>
        <a:srgbClr val="FF0000"/>
      </a:accent5>
      <a:accent6>
        <a:srgbClr val="C00000"/>
      </a:accent6>
      <a:hlink>
        <a:srgbClr val="17BBFD"/>
      </a:hlink>
      <a:folHlink>
        <a:srgbClr val="0192CD"/>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466DAFD0340A4E89E36E7C5717B677" ma:contentTypeVersion="0" ma:contentTypeDescription="Create a new document." ma:contentTypeScope="" ma:versionID="5d5bb980e72ea6738b3e28d0b8fb17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DFF4C9-7513-4061-A237-975265B59B3D}"/>
</file>

<file path=customXml/itemProps2.xml><?xml version="1.0" encoding="utf-8"?>
<ds:datastoreItem xmlns:ds="http://schemas.openxmlformats.org/officeDocument/2006/customXml" ds:itemID="{524F0DE8-5F36-40C1-B4B9-7F35AEB199A3}"/>
</file>

<file path=customXml/itemProps3.xml><?xml version="1.0" encoding="utf-8"?>
<ds:datastoreItem xmlns:ds="http://schemas.openxmlformats.org/officeDocument/2006/customXml" ds:itemID="{25784FB8-066F-46A1-9104-383D0809D7CA}"/>
</file>

<file path=docProps/app.xml><?xml version="1.0" encoding="utf-8"?>
<Properties xmlns="http://schemas.openxmlformats.org/officeDocument/2006/extended-properties" xmlns:vt="http://schemas.openxmlformats.org/officeDocument/2006/docPropsVTypes">
  <Template>Median</Template>
  <TotalTime>16067</TotalTime>
  <Words>2477</Words>
  <Application>Microsoft Office PowerPoint</Application>
  <PresentationFormat>On-screen Show (4:3)</PresentationFormat>
  <Paragraphs>303</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Testing Methodologies for Elongate Mineral Fibers in Talc-Containing Consumer Products and Source Materials (Ore Samples)</vt:lpstr>
      <vt:lpstr>Method Development</vt:lpstr>
      <vt:lpstr>Instrumentation Options</vt:lpstr>
      <vt:lpstr>Instrumentation Options</vt:lpstr>
      <vt:lpstr>Instrumentation Options</vt:lpstr>
      <vt:lpstr>Instrumentation Comparison (2014 Study of Historic Cosmetic Talc)</vt:lpstr>
      <vt:lpstr>Slide 7</vt:lpstr>
      <vt:lpstr>Slide 8</vt:lpstr>
      <vt:lpstr>Slide 9</vt:lpstr>
      <vt:lpstr>Slide 10</vt:lpstr>
      <vt:lpstr>Cosmetic Talc MVA12661</vt:lpstr>
      <vt:lpstr>Cosmetic Talc MVA12856 Four samples from 3 decades</vt:lpstr>
      <vt:lpstr>Sample Prep Options</vt:lpstr>
      <vt:lpstr>Slide 14</vt:lpstr>
      <vt:lpstr>Slide 15</vt:lpstr>
      <vt:lpstr>Sample Prep Options</vt:lpstr>
      <vt:lpstr>Sample Prep Options</vt:lpstr>
      <vt:lpstr>Sample Prep Options</vt:lpstr>
      <vt:lpstr>Slide 19</vt:lpstr>
      <vt:lpstr>Sample Prep Options</vt:lpstr>
      <vt:lpstr>2010 Study of Mineral Fiber Extraction from Talc (Compton)</vt:lpstr>
      <vt:lpstr>Sample Prep Options</vt:lpstr>
      <vt:lpstr>Slide 23</vt:lpstr>
      <vt:lpstr>Slide 24</vt:lpstr>
      <vt:lpstr>Slide 25</vt:lpstr>
      <vt:lpstr>Some take away points</vt:lpstr>
      <vt:lpstr>Questions?</vt:lpstr>
      <vt:lpstr>Has “asbestos” always been limited to the regulated six?</vt:lpstr>
      <vt:lpstr>Amphibole Single  Fibers in Talc</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P Compton</dc:creator>
  <cp:lastModifiedBy>Steve Compton</cp:lastModifiedBy>
  <cp:revision>645</cp:revision>
  <dcterms:created xsi:type="dcterms:W3CDTF">2010-07-09T02:31:33Z</dcterms:created>
  <dcterms:modified xsi:type="dcterms:W3CDTF">2020-02-04T05:31:27Z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0x010100F1466DAFD0340A4E89E36E7C5717B677</vt:lpwstr>
  </property>
</Properties>
</file>