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7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43"/>
    <p:restoredTop sz="75819"/>
  </p:normalViewPr>
  <p:slideViewPr>
    <p:cSldViewPr snapToGrid="0" snapToObjects="1">
      <p:cViewPr varScale="1">
        <p:scale>
          <a:sx n="93" d="100"/>
          <a:sy n="93" d="100"/>
        </p:scale>
        <p:origin x="216" y="5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B31D6-461F-5742-AA4D-A83037D3D94F}" type="datetimeFigureOut">
              <a:rPr lang="en-US" smtClean="0"/>
              <a:t>1/31/20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6C988-FFAB-0440-9A51-07BA240382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00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C988-FFAB-0440-9A51-07BA240382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14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C988-FFAB-0440-9A51-07BA240382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7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C988-FFAB-0440-9A51-07BA240382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94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C988-FFAB-0440-9A51-07BA240382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45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C988-FFAB-0440-9A51-07BA240382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16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C988-FFAB-0440-9A51-07BA240382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06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C988-FFAB-0440-9A51-07BA240382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07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C988-FFAB-0440-9A51-07BA240382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24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26C988-FFAB-0440-9A51-07BA240382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45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B8302-9907-EE49-A076-E1C3F9DB1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C0D773-C77D-4A41-A3AB-6B6F7EC48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B8410-7282-0C46-BC77-FE611144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BAE1-3352-DF45-93BA-BDF3044C92FE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EFBBD-5304-C146-8D1F-73237174D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C8611-2426-0F43-ADC7-7EBE3E80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93C7-20F5-6E4F-B91D-C60C77DF5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0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D285-9BA0-554D-B142-C0BEAB297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B32D88-8270-F846-95EB-7EE5FD99A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5DEE8-79A0-564E-B497-8E62EAD1B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BAE1-3352-DF45-93BA-BDF3044C92FE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50D1A-3788-6F43-8DC6-41B3B5557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425AE-7036-E646-B334-55C051EBB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93C7-20F5-6E4F-B91D-C60C77DF5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90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30A9B6-B61F-DB40-ACB3-F7FAD594D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1F434-36FD-4540-84FF-9C6DB28F8C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4EDC4-EE33-694D-B065-08F5D90CB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BAE1-3352-DF45-93BA-BDF3044C92FE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7A33D-D316-D944-9865-C58F3471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A2058-65ED-2B44-A338-2056BC50F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93C7-20F5-6E4F-B91D-C60C77DF5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17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51A62-7E74-A145-8453-D0161F0DF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97A27-7613-9241-A7F9-C6CEE9C66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2632B-2F18-0042-BC46-C78DC390F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BAE1-3352-DF45-93BA-BDF3044C92FE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D0CFB-BA37-EE4B-80BE-67A9BFEE9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6C22F-25F4-0B40-86FB-7A73BA272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93C7-20F5-6E4F-B91D-C60C77DF5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4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04CC7-49CF-4441-8ED7-1C5F4549F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1187E-8756-C54B-984F-FD8DCF727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F2BE-8AF9-704D-95D6-9587DA82E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BAE1-3352-DF45-93BA-BDF3044C92FE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DF40E-364D-FC4F-B07C-602D1A9EC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0C9EE-7BFC-FC4B-8191-06BDE1596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93C7-20F5-6E4F-B91D-C60C77DF5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80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F9926-E105-0744-8904-D5D75F3C8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A3FE7-D7E3-FA41-8632-EF0E2E586C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3514DC-49A0-D54E-9D56-1195BA1F64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3AE75-5CCB-E74C-812B-54646DFD4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BAE1-3352-DF45-93BA-BDF3044C92FE}" type="datetimeFigureOut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5AEDD-E9EB-9143-902B-9D15660FD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05F27-3F60-E943-B71F-D05EC1C14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93C7-20F5-6E4F-B91D-C60C77DF5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048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3FADE-79B1-B244-AE3E-3B6B32CD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1DDB3-2BC3-C747-A484-2198AD68F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F20904-9676-054E-9409-FCA527713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EC066B-6589-E345-8F71-F45E11C751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1A8BFB-8640-2C4C-964C-2519AE537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387CB2-A539-604C-9413-8112D13D2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BAE1-3352-DF45-93BA-BDF3044C92FE}" type="datetimeFigureOut">
              <a:rPr lang="en-US" smtClean="0"/>
              <a:t>1/31/20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8B1F3-FF05-7746-8FD4-D834EA951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2025AE-50D3-1A4E-A467-7153D9AD1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93C7-20F5-6E4F-B91D-C60C77DF5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8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C64F4-427B-0847-9CB9-679392C6A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FBB549-1C20-334B-B004-F778E93CA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BAE1-3352-DF45-93BA-BDF3044C92FE}" type="datetimeFigureOut">
              <a:rPr lang="en-US" smtClean="0"/>
              <a:t>1/31/20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E37D98-E775-3C4B-9FA2-F1270E79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0D50F-A872-6440-906E-81C6681CB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93C7-20F5-6E4F-B91D-C60C77DF5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9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4D2EA0-B276-7342-AB18-3C59E3480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BAE1-3352-DF45-93BA-BDF3044C92FE}" type="datetimeFigureOut">
              <a:rPr lang="en-US" smtClean="0"/>
              <a:t>1/31/20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351687-EC22-4A40-8BF5-94084F81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E47A2-F029-584E-A983-679F485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93C7-20F5-6E4F-B91D-C60C77DF5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96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9E849-F94F-504A-B383-335BD3E9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9D471-F6BD-DA49-85AA-236C8C4C4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95BDE-6A01-7443-A4B7-B0C18D888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7600BC-A0E4-3B47-A6F1-66C2CE058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BAE1-3352-DF45-93BA-BDF3044C92FE}" type="datetimeFigureOut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6E6E5C-9C18-9F47-A28D-DABBC063E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F2C08-4C7B-A641-B7A6-229F4BEE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93C7-20F5-6E4F-B91D-C60C77DF5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3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56886-95D1-B948-B564-344F7BAA4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BF79FC-19D9-544B-BD5F-D96FF1D26A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C7F15-530C-E542-B150-C1970DC5B8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BE09B-9FC6-AB47-A6C2-D98CE8D62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4BAE1-3352-DF45-93BA-BDF3044C92FE}" type="datetimeFigureOut">
              <a:rPr lang="en-US" smtClean="0"/>
              <a:t>1/31/20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AF8BF-ED48-7C41-AB2A-DEA128CE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35C42-37E0-E041-AD2B-882853735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93C7-20F5-6E4F-B91D-C60C77DF5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9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1B653A-0E46-FB4C-A220-ADE7762F2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05E50-58D5-E849-8DDF-BE2BE8D14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50A23-CF25-2E4D-B72B-FAC15DB6F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4BAE1-3352-DF45-93BA-BDF3044C92FE}" type="datetimeFigureOut">
              <a:rPr lang="en-US" smtClean="0"/>
              <a:t>1/31/20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3AE09-1156-3A4B-9736-C50E6BD96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7131E-C88D-E64D-960D-FA3470BF94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293C7-20F5-6E4F-B91D-C60C77DF5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50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wg.org/skindeep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99EF0-28ED-8D42-88AC-CBA52CDA9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Scott Faber</a:t>
            </a:r>
          </a:p>
          <a:p>
            <a:pPr marL="0" indent="0" algn="ctr">
              <a:buNone/>
            </a:pPr>
            <a:r>
              <a:rPr lang="en-US" sz="3600" dirty="0"/>
              <a:t>Environmental Working Group</a:t>
            </a:r>
          </a:p>
        </p:txBody>
      </p:sp>
    </p:spTree>
    <p:extLst>
      <p:ext uri="{BB962C8B-B14F-4D97-AF65-F5344CB8AC3E}">
        <p14:creationId xmlns:p14="http://schemas.microsoft.com/office/powerpoint/2010/main" val="3283080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8216A-D966-AA41-A388-B5D5B3EFD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algn="ctr">
              <a:lnSpc>
                <a:spcPct val="200000"/>
              </a:lnSpc>
            </a:pPr>
            <a:r>
              <a:rPr lang="en-US" sz="4000" dirty="0"/>
              <a:t>Require a warning</a:t>
            </a:r>
          </a:p>
          <a:p>
            <a:pPr algn="ctr">
              <a:lnSpc>
                <a:spcPct val="200000"/>
              </a:lnSpc>
            </a:pPr>
            <a:r>
              <a:rPr lang="en-US" sz="4000" dirty="0"/>
              <a:t>Routine inspections</a:t>
            </a:r>
          </a:p>
          <a:p>
            <a:pPr algn="ctr">
              <a:lnSpc>
                <a:spcPct val="200000"/>
              </a:lnSpc>
            </a:pPr>
            <a:r>
              <a:rPr lang="en-US" sz="4000" dirty="0"/>
              <a:t>Demand safety data</a:t>
            </a:r>
          </a:p>
        </p:txBody>
      </p:sp>
    </p:spTree>
    <p:extLst>
      <p:ext uri="{BB962C8B-B14F-4D97-AF65-F5344CB8AC3E}">
        <p14:creationId xmlns:p14="http://schemas.microsoft.com/office/powerpoint/2010/main" val="1700235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ACD4C-E0DE-6740-AB22-4CB7BF4C6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“You have not provided evidence that asbestos contaminated talc-containing cosmetic products are currently being marketed.”</a:t>
            </a:r>
          </a:p>
        </p:txBody>
      </p:sp>
    </p:spTree>
    <p:extLst>
      <p:ext uri="{BB962C8B-B14F-4D97-AF65-F5344CB8AC3E}">
        <p14:creationId xmlns:p14="http://schemas.microsoft.com/office/powerpoint/2010/main" val="305118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367F07E-33D0-AA4B-A23A-17F78838D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115" y="1284238"/>
            <a:ext cx="4724569" cy="1261674"/>
          </a:xfrm>
          <a:prstGeom prst="rect">
            <a:avLst/>
          </a:prstGeom>
        </p:spPr>
      </p:pic>
      <p:cxnSp>
        <p:nvCxnSpPr>
          <p:cNvPr id="24" name="Straight Connector 15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FF0C0DE-C087-EC45-A5C5-E36BEADFB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316" y="1465446"/>
            <a:ext cx="4732940" cy="899258"/>
          </a:xfrm>
          <a:prstGeom prst="rect">
            <a:avLst/>
          </a:prstGeom>
        </p:spPr>
      </p:pic>
      <p:cxnSp>
        <p:nvCxnSpPr>
          <p:cNvPr id="25" name="Straight Connector 17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19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972628F1-48EE-4C4F-B260-46E6F0B3C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8814" y="3671316"/>
            <a:ext cx="4425171" cy="25458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BCA613-6EA6-6049-B62B-1ED73D8CA4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1835" y="3671316"/>
            <a:ext cx="2645902" cy="25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13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2B40E2-B713-7040-8FB3-A2CF3504E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234" y="0"/>
            <a:ext cx="9551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17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10C71407-32DB-B043-919B-4F9E80B014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68" r="12622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0251790-0774-4C41-BB75-8665197E9D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26047"/>
          <a:stretch/>
        </p:blipFill>
        <p:spPr>
          <a:xfrm>
            <a:off x="3171272" y="638177"/>
            <a:ext cx="5849456" cy="5581644"/>
          </a:xfrm>
          <a:prstGeom prst="rect">
            <a:avLst/>
          </a:prstGeom>
        </p:spPr>
      </p:pic>
      <p:pic>
        <p:nvPicPr>
          <p:cNvPr id="3" name="Picture 2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86940C6F-690C-414C-93EB-CAEBF8A841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80" r="19342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91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01A2DD-EE2F-EB42-B419-E89FE0E01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600000">
            <a:off x="7301261" y="364491"/>
            <a:ext cx="4737483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3861E2-14AF-D240-94A7-01398AEB7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485" y="3377390"/>
            <a:ext cx="4925392" cy="348061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0D2A26F-1649-B74A-AC64-4F54C1210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00000">
            <a:off x="420574" y="371382"/>
            <a:ext cx="46581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9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672412-D018-8B4C-ADF8-9DA83DB61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>
            <a:off x="571859" y="404501"/>
            <a:ext cx="5189189" cy="6061707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164CDE-1611-CB46-A386-B395F542A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0">
            <a:off x="6583270" y="391311"/>
            <a:ext cx="5036486" cy="605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5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A8F266-15D3-DC4F-8D75-3C8E53BBA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70989" y="787400"/>
            <a:ext cx="5591175" cy="26416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C56FA6-BDFD-1145-A8D6-C6B594E56F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saturation sat="106000"/>
                    </a14:imgEffect>
                    <a14:imgEffect>
                      <a14:brightnessContrast bright="-3000" contrast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20000">
            <a:off x="337365" y="539548"/>
            <a:ext cx="63627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20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30D69-B285-F948-A8C1-C0698D69D4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027298-A92F-6D43-840B-A0BDC20FFA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636314"/>
              </p:ext>
            </p:extLst>
          </p:nvPr>
        </p:nvGraphicFramePr>
        <p:xfrm>
          <a:off x="308028" y="1318437"/>
          <a:ext cx="11575944" cy="3916560"/>
        </p:xfrm>
        <a:graphic>
          <a:graphicData uri="http://schemas.openxmlformats.org/drawingml/2006/table">
            <a:tbl>
              <a:tblPr/>
              <a:tblGrid>
                <a:gridCol w="5787972">
                  <a:extLst>
                    <a:ext uri="{9D8B030D-6E8A-4147-A177-3AD203B41FA5}">
                      <a16:colId xmlns:a16="http://schemas.microsoft.com/office/drawing/2014/main" val="3371497334"/>
                    </a:ext>
                  </a:extLst>
                </a:gridCol>
                <a:gridCol w="5787972">
                  <a:extLst>
                    <a:ext uri="{9D8B030D-6E8A-4147-A177-3AD203B41FA5}">
                      <a16:colId xmlns:a16="http://schemas.microsoft.com/office/drawing/2014/main" val="3754300521"/>
                    </a:ext>
                  </a:extLst>
                </a:gridCol>
              </a:tblGrid>
              <a:tr h="1002095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Product form</a:t>
                      </a:r>
                      <a:endParaRPr lang="en-US" dirty="0">
                        <a:effectLst/>
                      </a:endParaRPr>
                    </a:p>
                  </a:txBody>
                  <a:tcPr marL="66675" marR="66675" marT="47625" marB="47625" anchor="ctr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Products with talc</a:t>
                      </a:r>
                      <a:endParaRPr lang="en-US" dirty="0">
                        <a:effectLst/>
                      </a:endParaRPr>
                    </a:p>
                  </a:txBody>
                  <a:tcPr marL="66675" marR="66675" marT="47625" marB="47625" anchor="ctr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64930786"/>
                  </a:ext>
                </a:extLst>
              </a:tr>
              <a:tr h="58289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Liquids, soaps and other solids</a:t>
                      </a:r>
                    </a:p>
                  </a:txBody>
                  <a:tcPr marL="66675" marR="66675" marT="47625" marB="47625" anchor="ctr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927</a:t>
                      </a:r>
                    </a:p>
                  </a:txBody>
                  <a:tcPr marL="66675" marR="66675" marT="47625" marB="47625" anchor="ctr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710393"/>
                  </a:ext>
                </a:extLst>
              </a:tr>
              <a:tr h="58289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Loose powder  </a:t>
                      </a:r>
                    </a:p>
                  </a:txBody>
                  <a:tcPr marL="66675" marR="66675" marT="47625" marB="47625" anchor="ctr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123</a:t>
                      </a:r>
                    </a:p>
                  </a:txBody>
                  <a:tcPr marL="66675" marR="66675" marT="47625" marB="47625" anchor="ctr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802847"/>
                  </a:ext>
                </a:extLst>
              </a:tr>
              <a:tr h="582893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Pressed powder</a:t>
                      </a:r>
                    </a:p>
                  </a:txBody>
                  <a:tcPr marL="66675" marR="66675" marT="47625" marB="47625" anchor="ctr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1,051</a:t>
                      </a:r>
                    </a:p>
                  </a:txBody>
                  <a:tcPr marL="66675" marR="66675" marT="47625" marB="47625" anchor="ctr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201568"/>
                  </a:ext>
                </a:extLst>
              </a:tr>
              <a:tr h="58289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Aerosol spray   </a:t>
                      </a:r>
                    </a:p>
                  </a:txBody>
                  <a:tcPr marL="66675" marR="66675" marT="47625" marB="47625" anchor="ctr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18</a:t>
                      </a:r>
                    </a:p>
                  </a:txBody>
                  <a:tcPr marL="66675" marR="66675" marT="47625" marB="47625" anchor="ctr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642939607"/>
                  </a:ext>
                </a:extLst>
              </a:tr>
              <a:tr h="582893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effectLst/>
                        </a:rPr>
                        <a:t>Total with talc</a:t>
                      </a:r>
                      <a:endParaRPr lang="en-US">
                        <a:effectLst/>
                      </a:endParaRPr>
                    </a:p>
                  </a:txBody>
                  <a:tcPr marL="66675" marR="66675" marT="47625" marB="47625" anchor="ctr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2,119</a:t>
                      </a:r>
                      <a:endParaRPr lang="en-US" dirty="0">
                        <a:effectLst/>
                      </a:endParaRPr>
                    </a:p>
                  </a:txBody>
                  <a:tcPr marL="66675" marR="66675" marT="47625" marB="47625" anchor="ctr">
                    <a:lnL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F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45171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795F424-A3B2-0E4F-8748-0CC316E1A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3499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Talc-Based Products in EWG’s Skin Deep® Database</a:t>
            </a:r>
            <a:endParaRPr kumimoji="0" lang="en-US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Source: EWG, from </a:t>
            </a:r>
            <a:r>
              <a:rPr kumimoji="0" lang="en-US" altLang="en-US" sz="900" b="1" i="1" u="none" strike="noStrike" cap="none" normalizeH="0" baseline="0" dirty="0">
                <a:ln>
                  <a:noFill/>
                </a:ln>
                <a:solidFill>
                  <a:srgbClr val="916A2A"/>
                </a:solidFill>
                <a:effectLst/>
                <a:latin typeface="times new roman" panose="02020603050405020304" pitchFamily="18" charset="0"/>
                <a:hlinkClick r:id="rId3"/>
              </a:rPr>
              <a:t>Skin Deep</a:t>
            </a:r>
            <a:r>
              <a:rPr kumimoji="0" lang="en-US" altLang="en-US" sz="900" b="0" i="1" u="none" strike="noStrike" cap="none" normalizeH="0" baseline="0" dirty="0">
                <a:ln>
                  <a:noFill/>
                </a:ln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 consumer products database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47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466DAFD0340A4E89E36E7C5717B677" ma:contentTypeVersion="0" ma:contentTypeDescription="Create a new document." ma:contentTypeScope="" ma:versionID="5d5bb980e72ea6738b3e28d0b8fb17e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FFC2540-5B8E-4CE9-8168-C0C6A9850276}"/>
</file>

<file path=customXml/itemProps2.xml><?xml version="1.0" encoding="utf-8"?>
<ds:datastoreItem xmlns:ds="http://schemas.openxmlformats.org/officeDocument/2006/customXml" ds:itemID="{B3E91FB1-61B4-4EB0-A075-D943F606F8CD}"/>
</file>

<file path=customXml/itemProps3.xml><?xml version="1.0" encoding="utf-8"?>
<ds:datastoreItem xmlns:ds="http://schemas.openxmlformats.org/officeDocument/2006/customXml" ds:itemID="{9F0A7833-CC58-4468-BF19-3458E057242A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84</Words>
  <Application>Microsoft Macintosh PowerPoint</Application>
  <PresentationFormat>Widescreen</PresentationFormat>
  <Paragraphs>33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Jared Hayes</dc:creator>
  <cp:lastModifiedBy>Jared Hayes</cp:lastModifiedBy>
  <cp:revision>4</cp:revision>
  <dcterms:created xsi:type="dcterms:W3CDTF">2020-01-30T22:28:19Z</dcterms:created>
  <dcterms:modified xsi:type="dcterms:W3CDTF">2020-01-31T14:17:02Z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0x010100F1466DAFD0340A4E89E36E7C5717B677</vt:lpwstr>
  </property>
</Properties>
</file>