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514" r:id="rId2"/>
    <p:sldId id="516" r:id="rId3"/>
    <p:sldId id="412" r:id="rId4"/>
    <p:sldId id="488" r:id="rId5"/>
    <p:sldId id="517" r:id="rId6"/>
    <p:sldId id="403" r:id="rId7"/>
    <p:sldId id="520" r:id="rId8"/>
    <p:sldId id="487" r:id="rId9"/>
    <p:sldId id="480" r:id="rId10"/>
    <p:sldId id="483" r:id="rId11"/>
    <p:sldId id="521" r:id="rId12"/>
    <p:sldId id="529" r:id="rId13"/>
    <p:sldId id="530" r:id="rId14"/>
    <p:sldId id="531" r:id="rId15"/>
    <p:sldId id="532" r:id="rId16"/>
    <p:sldId id="489" r:id="rId17"/>
    <p:sldId id="490" r:id="rId18"/>
    <p:sldId id="481" r:id="rId19"/>
    <p:sldId id="482" r:id="rId20"/>
    <p:sldId id="350" r:id="rId21"/>
    <p:sldId id="519" r:id="rId22"/>
    <p:sldId id="508" r:id="rId23"/>
    <p:sldId id="515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F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28" autoAdjust="0"/>
    <p:restoredTop sz="94712"/>
  </p:normalViewPr>
  <p:slideViewPr>
    <p:cSldViewPr snapToGrid="0">
      <p:cViewPr varScale="1">
        <p:scale>
          <a:sx n="109" d="100"/>
          <a:sy n="109" d="100"/>
        </p:scale>
        <p:origin x="200" y="16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22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F76EB88-E678-A84A-B498-6C6037F65536}" type="datetime1">
              <a:rPr lang="en-US"/>
              <a:pPr>
                <a:defRPr/>
              </a:pPr>
              <a:t>1/31/20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8CC37970-20BC-1A4D-B4E7-312526D040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7241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2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65CC5B2-1789-8847-A0FC-0196A5B97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2602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B6D71-94A3-E14B-9DE6-034429CC445C}" type="datetime1">
              <a:rPr lang="en-US" smtClean="0"/>
              <a:t>1/31/20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8B3FF-9985-5846-9D31-242DEADC61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03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8FEAF-944C-8143-B2C7-5DC95F1A9D59}" type="datetime1">
              <a:rPr lang="en-US" smtClean="0"/>
              <a:t>1/31/20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B6602-25A7-0B4D-9A03-49450AEAA5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992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6912B-5689-2B47-84EF-F7C952E91906}" type="datetime1">
              <a:rPr lang="en-US" smtClean="0"/>
              <a:t>1/31/20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2F710-8533-3B44-A269-5B4D3B29B5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2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23F7E-3430-3C40-AD5D-D7614A044507}" type="datetime1">
              <a:rPr lang="en-US" smtClean="0"/>
              <a:t>1/31/20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188F7-5FE8-5A44-B8F3-33DBC3B990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0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39915-43C1-F341-8CC3-AE5288046DDD}" type="datetime1">
              <a:rPr lang="en-US" smtClean="0"/>
              <a:t>1/31/20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D7D8E-DB84-924E-8873-802E0D381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11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183EA-AA2C-7B4C-87A0-253CC2332612}" type="datetime1">
              <a:rPr lang="en-US" smtClean="0"/>
              <a:t>1/31/20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C231B-E110-3340-8013-E4CE26549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65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523C9-9072-034C-AF97-531E4D4329C0}" type="datetime1">
              <a:rPr lang="en-US" smtClean="0"/>
              <a:t>1/31/20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57DD6-5FAB-FB4D-8EE0-5700B93670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75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276C8-CEFE-9741-8F56-40C330A6AB36}" type="datetime1">
              <a:rPr lang="en-US" smtClean="0"/>
              <a:t>1/31/20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87DEB-54E6-8F4A-8994-86B3FAD476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152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DB2E5-56B9-0D4D-B787-CAFE7A460221}" type="datetime1">
              <a:rPr lang="en-US" smtClean="0"/>
              <a:t>1/31/20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DBEA5-F1AC-C541-AAC1-4D935C910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27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C511C-46D3-E24A-B8AB-183C3CC6F5B8}" type="datetime1">
              <a:rPr lang="en-US" smtClean="0"/>
              <a:t>1/31/20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B2484-1C5F-734B-98DC-1A1EDA1FB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6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BB240-A8CE-5546-8554-3DB58C7AAA28}" type="datetime1">
              <a:rPr lang="en-US" smtClean="0"/>
              <a:t>1/31/20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211B5-595C-CF46-B10A-4F02A6832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02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0A8A6089-E815-B345-8F7F-A7807864A919}" type="datetime1">
              <a:rPr lang="en-US" smtClean="0"/>
              <a:t>1/31/20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F3D205AD-FC36-584E-93EB-C092C5F4A6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92" charset="-128"/>
          <a:cs typeface="ＭＳ Ｐゴシック" pitchFamily="9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92" charset="0"/>
          <a:ea typeface="ＭＳ Ｐゴシック" pitchFamily="92" charset="-128"/>
          <a:cs typeface="ＭＳ Ｐゴシック" pitchFamily="9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92" charset="0"/>
          <a:ea typeface="ＭＳ Ｐゴシック" pitchFamily="92" charset="-128"/>
          <a:cs typeface="ＭＳ Ｐゴシック" pitchFamily="9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92" charset="0"/>
          <a:ea typeface="ＭＳ Ｐゴシック" pitchFamily="92" charset="-128"/>
          <a:cs typeface="ＭＳ Ｐゴシック" pitchFamily="9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92" charset="0"/>
          <a:ea typeface="ＭＳ Ｐゴシック" pitchFamily="92" charset="-128"/>
          <a:cs typeface="ＭＳ Ｐゴシック" pitchFamily="9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92" charset="0"/>
          <a:ea typeface="ＭＳ Ｐゴシック" pitchFamily="92" charset="-128"/>
          <a:cs typeface="ＭＳ Ｐゴシック" pitchFamily="9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92" charset="0"/>
          <a:ea typeface="ＭＳ Ｐゴシック" pitchFamily="92" charset="-128"/>
          <a:cs typeface="ＭＳ Ｐゴシック" pitchFamily="9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92" charset="0"/>
          <a:ea typeface="ＭＳ Ｐゴシック" pitchFamily="92" charset="-128"/>
          <a:cs typeface="ＭＳ Ｐゴシック" pitchFamily="9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92" charset="0"/>
          <a:ea typeface="ＭＳ Ｐゴシック" pitchFamily="92" charset="-128"/>
          <a:cs typeface="ＭＳ Ｐゴシック" pitchFamily="9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92" charset="-128"/>
          <a:cs typeface="ＭＳ Ｐゴシック" pitchFamily="9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9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9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9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9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3D48194-67D3-D64B-81C3-CE4D615551E6}" type="slidenum">
              <a:rPr lang="en-US" sz="1200">
                <a:solidFill>
                  <a:srgbClr val="898989"/>
                </a:solidFill>
                <a:latin typeface="Calibri" charset="0"/>
              </a:rPr>
              <a:pPr/>
              <a:t>1</a:t>
            </a:fld>
            <a:endParaRPr lang="en-US" sz="1200" dirty="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" name="Picture 3" descr="Mineralogy_book_front_cove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79106" cy="6858000"/>
          </a:xfrm>
          <a:prstGeom prst="rect">
            <a:avLst/>
          </a:prstGeom>
        </p:spPr>
      </p:pic>
      <p:pic>
        <p:nvPicPr>
          <p:cNvPr id="3" name="Picture 2" descr="Fig_1.14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51453"/>
            <a:ext cx="5974237" cy="4572000"/>
          </a:xfrm>
          <a:prstGeom prst="rect">
            <a:avLst/>
          </a:prstGeom>
        </p:spPr>
      </p:pic>
      <p:sp>
        <p:nvSpPr>
          <p:cNvPr id="64513" name="Title 1"/>
          <p:cNvSpPr>
            <a:spLocks noGrp="1"/>
          </p:cNvSpPr>
          <p:nvPr>
            <p:ph type="title"/>
          </p:nvPr>
        </p:nvSpPr>
        <p:spPr>
          <a:xfrm>
            <a:off x="0" y="65088"/>
            <a:ext cx="9156701" cy="620712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Talc, elongate minerals &amp; min</a:t>
            </a: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eral (mis)identification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23253" y="683796"/>
            <a:ext cx="3289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92D050"/>
                </a:solidFill>
              </a:rPr>
              <a:t>Mickey Gunter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5AE0C1-0571-C84F-964E-A8615A3991C6}"/>
              </a:ext>
            </a:extLst>
          </p:cNvPr>
          <p:cNvSpPr txBox="1"/>
          <p:nvPr/>
        </p:nvSpPr>
        <p:spPr>
          <a:xfrm>
            <a:off x="5640483" y="1335297"/>
            <a:ext cx="3289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</a:rPr>
              <a:t>* Emeritus University Distinguished Professor at University of  Idaho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4374CE-53ED-544F-801C-825E4CF504EF}"/>
              </a:ext>
            </a:extLst>
          </p:cNvPr>
          <p:cNvSpPr txBox="1"/>
          <p:nvPr/>
        </p:nvSpPr>
        <p:spPr>
          <a:xfrm>
            <a:off x="5796085" y="2676912"/>
            <a:ext cx="328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92D050"/>
                </a:solidFill>
              </a:rPr>
              <a:t>* Past President Mineralogical Society of America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931A8-2CEF-7B42-BE89-7E4EF3E21457}"/>
              </a:ext>
            </a:extLst>
          </p:cNvPr>
          <p:cNvSpPr txBox="1"/>
          <p:nvPr/>
        </p:nvSpPr>
        <p:spPr>
          <a:xfrm>
            <a:off x="5796085" y="3845462"/>
            <a:ext cx="328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92D050"/>
                </a:solidFill>
              </a:rPr>
              <a:t>* Member Idaho State Board of Professional Geologists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B4DBA6-A719-3144-8A42-D8E89C9235C7}"/>
              </a:ext>
            </a:extLst>
          </p:cNvPr>
          <p:cNvSpPr txBox="1"/>
          <p:nvPr/>
        </p:nvSpPr>
        <p:spPr>
          <a:xfrm>
            <a:off x="5854700" y="5110041"/>
            <a:ext cx="3289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* President of C2/m Mineralogy, LLC –  industry consultant &amp; defense expert witness</a:t>
            </a:r>
          </a:p>
        </p:txBody>
      </p:sp>
    </p:spTree>
    <p:extLst>
      <p:ext uri="{BB962C8B-B14F-4D97-AF65-F5344CB8AC3E}">
        <p14:creationId xmlns:p14="http://schemas.microsoft.com/office/powerpoint/2010/main" val="35574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9823" y="148554"/>
            <a:ext cx="7772400" cy="533196"/>
          </a:xfrm>
        </p:spPr>
        <p:txBody>
          <a:bodyPr>
            <a:noAutofit/>
          </a:bodyPr>
          <a:lstStyle/>
          <a:p>
            <a:r>
              <a:rPr lang="en-US" sz="3200" dirty="0"/>
              <a:t>“</a:t>
            </a:r>
            <a:r>
              <a:rPr lang="en-US" sz="3200" dirty="0" err="1"/>
              <a:t>triology</a:t>
            </a:r>
            <a:r>
              <a:rPr lang="en-US" sz="3200" dirty="0"/>
              <a:t>”</a:t>
            </a:r>
          </a:p>
        </p:txBody>
      </p:sp>
      <p:pic>
        <p:nvPicPr>
          <p:cNvPr id="4" name="Picture 3" descr="Kremer_Millette_1990_Fig1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8980" y="808158"/>
            <a:ext cx="3136526" cy="5486400"/>
          </a:xfrm>
          <a:prstGeom prst="rect">
            <a:avLst/>
          </a:prstGeom>
        </p:spPr>
      </p:pic>
      <p:pic>
        <p:nvPicPr>
          <p:cNvPr id="5" name="Picture 4" descr="talc copy.pdf"/>
          <p:cNvPicPr>
            <a:picLocks noChangeAspect="1"/>
          </p:cNvPicPr>
          <p:nvPr/>
        </p:nvPicPr>
        <p:blipFill>
          <a:blip r:embed="rId3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0317" y="2089046"/>
            <a:ext cx="2826327" cy="3657600"/>
          </a:xfrm>
          <a:prstGeom prst="rect">
            <a:avLst/>
          </a:prstGeom>
        </p:spPr>
      </p:pic>
      <p:pic>
        <p:nvPicPr>
          <p:cNvPr id="6" name="Picture 5" descr="Kremer_Millette_1990_Fig_1b.JPG"/>
          <p:cNvPicPr>
            <a:picLocks noChangeAspect="1"/>
          </p:cNvPicPr>
          <p:nvPr/>
        </p:nvPicPr>
        <p:blipFill>
          <a:blip r:embed="rId4" cstate="print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1196" y="1929682"/>
            <a:ext cx="355309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1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itle 1"/>
          <p:cNvSpPr>
            <a:spLocks noGrp="1"/>
          </p:cNvSpPr>
          <p:nvPr>
            <p:ph type="title"/>
          </p:nvPr>
        </p:nvSpPr>
        <p:spPr>
          <a:xfrm>
            <a:off x="266700" y="274638"/>
            <a:ext cx="8701088" cy="792162"/>
          </a:xfrm>
        </p:spPr>
        <p:txBody>
          <a:bodyPr/>
          <a:lstStyle/>
          <a:p>
            <a:pPr eaLnBrk="1" hangingPunct="1"/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composition &amp; unit cell data </a:t>
            </a:r>
            <a:b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(i.e., size and shape of grid)</a:t>
            </a:r>
          </a:p>
        </p:txBody>
      </p:sp>
      <p:sp>
        <p:nvSpPr>
          <p:cNvPr id="13107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9600" cy="4525963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anthophyllite</a:t>
            </a:r>
          </a:p>
          <a:p>
            <a:pPr eaLnBrk="1" hangingPunct="1"/>
            <a:r>
              <a:rPr lang="en-US">
                <a:solidFill>
                  <a:srgbClr val="008000"/>
                </a:solidFill>
                <a:latin typeface="Calibri" charset="0"/>
                <a:ea typeface="ＭＳ Ｐゴシック" charset="0"/>
                <a:cs typeface="ＭＳ Ｐゴシック" charset="0"/>
              </a:rPr>
              <a:t>Mg</a:t>
            </a:r>
            <a:r>
              <a:rPr lang="en-US" baseline="-25000">
                <a:solidFill>
                  <a:srgbClr val="008000"/>
                </a:solidFill>
                <a:latin typeface="Calibri" charset="0"/>
                <a:ea typeface="ＭＳ Ｐゴシック" charset="0"/>
                <a:cs typeface="ＭＳ Ｐゴシック" charset="0"/>
              </a:rPr>
              <a:t>7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Si</a:t>
            </a:r>
            <a:r>
              <a:rPr lang="en-US" baseline="-25000">
                <a:latin typeface="Calibri" charset="0"/>
                <a:ea typeface="ＭＳ Ｐゴシック" charset="0"/>
                <a:cs typeface="ＭＳ Ｐゴシック" charset="0"/>
              </a:rPr>
              <a:t>8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O</a:t>
            </a:r>
            <a:r>
              <a:rPr lang="en-US" baseline="-25000">
                <a:latin typeface="Calibri" charset="0"/>
                <a:ea typeface="ＭＳ Ｐゴシック" charset="0"/>
                <a:cs typeface="ＭＳ Ｐゴシック" charset="0"/>
              </a:rPr>
              <a:t>22</a:t>
            </a:r>
            <a:r>
              <a:rPr lang="en-US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(OH)</a:t>
            </a:r>
            <a:r>
              <a:rPr lang="en-US" baseline="-2500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2</a:t>
            </a:r>
          </a:p>
          <a:p>
            <a:pPr lvl="1" eaLnBrk="1" hangingPunct="1"/>
            <a:r>
              <a:rPr lang="en-US" sz="3200">
                <a:latin typeface="Calibri" charset="0"/>
                <a:ea typeface="ＭＳ Ｐゴシック" charset="0"/>
              </a:rPr>
              <a:t>a = 18.6 Å</a:t>
            </a:r>
          </a:p>
          <a:p>
            <a:pPr lvl="1" eaLnBrk="1" hangingPunct="1"/>
            <a:r>
              <a:rPr lang="en-US" sz="3200">
                <a:latin typeface="Calibri" charset="0"/>
                <a:ea typeface="ＭＳ Ｐゴシック" charset="0"/>
              </a:rPr>
              <a:t>b = 18.0 Å</a:t>
            </a:r>
          </a:p>
          <a:p>
            <a:pPr lvl="1" eaLnBrk="1" hangingPunct="1"/>
            <a:r>
              <a:rPr lang="en-US" sz="3200">
                <a:latin typeface="Calibri" charset="0"/>
                <a:ea typeface="ＭＳ Ｐゴシック" charset="0"/>
              </a:rPr>
              <a:t>c =    5.3 Å</a:t>
            </a:r>
          </a:p>
        </p:txBody>
      </p:sp>
      <p:sp>
        <p:nvSpPr>
          <p:cNvPr id="29700" name="Content Placeholder 2"/>
          <p:cNvSpPr txBox="1">
            <a:spLocks/>
          </p:cNvSpPr>
          <p:nvPr/>
        </p:nvSpPr>
        <p:spPr bwMode="auto">
          <a:xfrm>
            <a:off x="4876800" y="1600200"/>
            <a:ext cx="3581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3200" dirty="0">
                <a:latin typeface="Calibri" charset="0"/>
              </a:rPr>
              <a:t>talc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3200" dirty="0">
                <a:solidFill>
                  <a:srgbClr val="008000"/>
                </a:solidFill>
                <a:latin typeface="Calibri" charset="0"/>
              </a:rPr>
              <a:t>Mg</a:t>
            </a:r>
            <a:r>
              <a:rPr lang="en-US" sz="3200" baseline="-25000" dirty="0">
                <a:solidFill>
                  <a:srgbClr val="008000"/>
                </a:solidFill>
                <a:latin typeface="Calibri" charset="0"/>
              </a:rPr>
              <a:t>3</a:t>
            </a:r>
            <a:r>
              <a:rPr lang="en-US" sz="3200" dirty="0">
                <a:latin typeface="Calibri" charset="0"/>
              </a:rPr>
              <a:t>Si</a:t>
            </a:r>
            <a:r>
              <a:rPr lang="en-US" sz="3200" baseline="-25000" dirty="0">
                <a:latin typeface="Calibri" charset="0"/>
              </a:rPr>
              <a:t>4</a:t>
            </a:r>
            <a:r>
              <a:rPr lang="en-US" sz="3200" dirty="0">
                <a:latin typeface="Calibri" charset="0"/>
              </a:rPr>
              <a:t>O</a:t>
            </a:r>
            <a:r>
              <a:rPr lang="en-US" sz="3200" baseline="-25000" dirty="0">
                <a:latin typeface="Calibri" charset="0"/>
              </a:rPr>
              <a:t>10</a:t>
            </a:r>
            <a:r>
              <a:rPr lang="en-US" sz="3200" dirty="0">
                <a:solidFill>
                  <a:srgbClr val="0000FF"/>
                </a:solidFill>
                <a:latin typeface="Calibri" charset="0"/>
              </a:rPr>
              <a:t>(OH)</a:t>
            </a:r>
            <a:r>
              <a:rPr lang="en-US" sz="3200" baseline="-25000" dirty="0">
                <a:solidFill>
                  <a:srgbClr val="0000FF"/>
                </a:solidFill>
                <a:latin typeface="Calibri" charset="0"/>
              </a:rPr>
              <a:t>2</a:t>
            </a:r>
          </a:p>
          <a:p>
            <a:pPr lvl="1">
              <a:spcBef>
                <a:spcPct val="20000"/>
              </a:spcBef>
              <a:buFont typeface="Arial" charset="0"/>
              <a:buChar char="–"/>
            </a:pPr>
            <a:r>
              <a:rPr lang="en-US" sz="3200" dirty="0">
                <a:latin typeface="Calibri" charset="0"/>
              </a:rPr>
              <a:t>a = 5.3 </a:t>
            </a:r>
            <a:r>
              <a:rPr lang="en-US" sz="3200" dirty="0" err="1"/>
              <a:t>Å</a:t>
            </a:r>
            <a:endParaRPr lang="en-US" sz="3200" dirty="0">
              <a:latin typeface="Calibri" charset="0"/>
            </a:endParaRPr>
          </a:p>
          <a:p>
            <a:pPr lvl="1">
              <a:spcBef>
                <a:spcPct val="20000"/>
              </a:spcBef>
              <a:buFont typeface="Arial" charset="0"/>
              <a:buChar char="–"/>
            </a:pPr>
            <a:r>
              <a:rPr lang="en-US" sz="3200" dirty="0">
                <a:latin typeface="Calibri" charset="0"/>
              </a:rPr>
              <a:t>b = 9.2 </a:t>
            </a:r>
            <a:r>
              <a:rPr lang="en-US" sz="3200" dirty="0" err="1"/>
              <a:t>Å</a:t>
            </a:r>
            <a:endParaRPr lang="en-US" sz="3200" dirty="0">
              <a:latin typeface="Calibri" charset="0"/>
            </a:endParaRPr>
          </a:p>
          <a:p>
            <a:pPr lvl="1">
              <a:spcBef>
                <a:spcPct val="20000"/>
              </a:spcBef>
              <a:buFont typeface="Arial" charset="0"/>
              <a:buChar char="–"/>
            </a:pPr>
            <a:r>
              <a:rPr lang="en-US" sz="3200" dirty="0">
                <a:latin typeface="Calibri" charset="0"/>
              </a:rPr>
              <a:t>c = 9.5 </a:t>
            </a:r>
            <a:r>
              <a:rPr lang="en-US" sz="3200" dirty="0" err="1"/>
              <a:t>Å</a:t>
            </a:r>
            <a:endParaRPr lang="en-US" sz="3200" dirty="0">
              <a:latin typeface="Calibri" charset="0"/>
            </a:endParaRPr>
          </a:p>
        </p:txBody>
      </p:sp>
      <p:sp>
        <p:nvSpPr>
          <p:cNvPr id="13107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BD6C451-4256-EB48-B273-458AA6D9C561}" type="slidenum">
              <a:rPr lang="en-US" sz="1200">
                <a:solidFill>
                  <a:srgbClr val="898989"/>
                </a:solidFill>
                <a:latin typeface="Calibri" charset="0"/>
              </a:rPr>
              <a:pPr/>
              <a:t>11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079750" y="3132138"/>
            <a:ext cx="2214563" cy="1116012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72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/>
            <a:r>
              <a:rPr lang="en-US" sz="2400">
                <a:latin typeface="Calibri" charset="0"/>
                <a:ea typeface="ＭＳ Ｐゴシック" charset="0"/>
                <a:cs typeface="ＭＳ Ｐゴシック" charset="0"/>
              </a:rPr>
              <a:t>anthophyllite 100 (</a:t>
            </a:r>
            <a:r>
              <a:rPr lang="en-US" sz="2400">
                <a:solidFill>
                  <a:srgbClr val="008000"/>
                </a:solidFill>
                <a:latin typeface="Calibri" charset="0"/>
                <a:ea typeface="ＭＳ Ｐゴシック" charset="0"/>
                <a:cs typeface="ＭＳ Ｐゴシック" charset="0"/>
              </a:rPr>
              <a:t>green</a:t>
            </a:r>
            <a:r>
              <a:rPr lang="en-US" sz="2400">
                <a:latin typeface="Calibri" charset="0"/>
                <a:ea typeface="ＭＳ Ｐゴシック" charset="0"/>
                <a:cs typeface="ＭＳ Ｐゴシック" charset="0"/>
              </a:rPr>
              <a:t>) / talc 001 </a:t>
            </a:r>
            <a:r>
              <a:rPr lang="en-US" sz="240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(red)</a:t>
            </a:r>
          </a:p>
        </p:txBody>
      </p:sp>
      <p:grpSp>
        <p:nvGrpSpPr>
          <p:cNvPr id="139266" name="Group 9"/>
          <p:cNvGrpSpPr>
            <a:grpSpLocks/>
          </p:cNvGrpSpPr>
          <p:nvPr/>
        </p:nvGrpSpPr>
        <p:grpSpPr bwMode="auto">
          <a:xfrm>
            <a:off x="317500" y="763588"/>
            <a:ext cx="960438" cy="379412"/>
            <a:chOff x="317493" y="360383"/>
            <a:chExt cx="961058" cy="379132"/>
          </a:xfrm>
        </p:grpSpPr>
        <p:cxnSp>
          <p:nvCxnSpPr>
            <p:cNvPr id="7" name="Straight Arrow Connector 6"/>
            <p:cNvCxnSpPr/>
            <p:nvPr/>
          </p:nvCxnSpPr>
          <p:spPr>
            <a:xfrm rot="16200000" flipV="1">
              <a:off x="136657" y="541219"/>
              <a:ext cx="369614" cy="7943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342909" y="737929"/>
              <a:ext cx="935642" cy="158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9267" name="TextBox 10"/>
          <p:cNvSpPr txBox="1">
            <a:spLocks noChangeArrowheads="1"/>
          </p:cNvSpPr>
          <p:nvPr/>
        </p:nvSpPr>
        <p:spPr bwMode="auto">
          <a:xfrm>
            <a:off x="146050" y="438150"/>
            <a:ext cx="728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c = 5.3</a:t>
            </a:r>
          </a:p>
        </p:txBody>
      </p:sp>
      <p:sp>
        <p:nvSpPr>
          <p:cNvPr id="139268" name="Rectangle 11"/>
          <p:cNvSpPr>
            <a:spLocks noChangeArrowheads="1"/>
          </p:cNvSpPr>
          <p:nvPr/>
        </p:nvSpPr>
        <p:spPr bwMode="auto">
          <a:xfrm>
            <a:off x="731838" y="823913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b = 18.0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rot="16200000" flipV="1">
            <a:off x="7462838" y="985838"/>
            <a:ext cx="369887" cy="79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>
            <a:off x="7661275" y="1174750"/>
            <a:ext cx="5588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271" name="TextBox 15"/>
          <p:cNvSpPr txBox="1">
            <a:spLocks noChangeArrowheads="1"/>
          </p:cNvSpPr>
          <p:nvPr/>
        </p:nvSpPr>
        <p:spPr bwMode="auto">
          <a:xfrm>
            <a:off x="7472363" y="477838"/>
            <a:ext cx="7381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a = 5.3</a:t>
            </a:r>
          </a:p>
        </p:txBody>
      </p:sp>
      <p:sp>
        <p:nvSpPr>
          <p:cNvPr id="139272" name="Rectangle 16"/>
          <p:cNvSpPr>
            <a:spLocks noChangeArrowheads="1"/>
          </p:cNvSpPr>
          <p:nvPr/>
        </p:nvSpPr>
        <p:spPr bwMode="auto">
          <a:xfrm>
            <a:off x="7937500" y="857250"/>
            <a:ext cx="738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b = 9.2</a:t>
            </a:r>
          </a:p>
        </p:txBody>
      </p:sp>
      <p:pic>
        <p:nvPicPr>
          <p:cNvPr id="139273" name="Picture 15" descr="anthophyllite_AMNH_10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3" y="-954088"/>
            <a:ext cx="7489825" cy="969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4" name="Picture 17" descr="talc_001.pdf"/>
          <p:cNvPicPr>
            <a:picLocks noChangeAspect="1"/>
          </p:cNvPicPr>
          <p:nvPr/>
        </p:nvPicPr>
        <p:blipFill>
          <a:blip r:embed="rId3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488" y="-781050"/>
            <a:ext cx="7278687" cy="941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49019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5" name="Slide Number Placeholder 1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C1651D4-B2CD-8841-8C05-F59B067CE68B}" type="slidenum">
              <a:rPr lang="en-US" sz="1200">
                <a:solidFill>
                  <a:srgbClr val="898989"/>
                </a:solidFill>
                <a:latin typeface="Calibri" charset="0"/>
              </a:rPr>
              <a:pPr/>
              <a:t>12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384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31279B-1086-7542-9574-4AC5FBE8FC0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22500"/>
            <a:ext cx="9144000" cy="24110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1193" y="5711252"/>
            <a:ext cx="3127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Dyar</a:t>
            </a:r>
            <a:r>
              <a:rPr lang="en-US" dirty="0"/>
              <a:t> &amp; Gunter (2019)</a:t>
            </a:r>
          </a:p>
        </p:txBody>
      </p:sp>
    </p:spTree>
    <p:extLst>
      <p:ext uri="{BB962C8B-B14F-4D97-AF65-F5344CB8AC3E}">
        <p14:creationId xmlns:p14="http://schemas.microsoft.com/office/powerpoint/2010/main" val="4029531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math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31279B-1086-7542-9574-4AC5FBE8FC0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94673"/>
            <a:ext cx="9144000" cy="57633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58001" y="6356350"/>
            <a:ext cx="3429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/>
              <a:t>Dyar</a:t>
            </a:r>
            <a:r>
              <a:rPr lang="en-US" sz="1800" dirty="0"/>
              <a:t> &amp; Gunter (2008) - </a:t>
            </a:r>
            <a:r>
              <a:rPr lang="en-US" sz="1800" dirty="0" err="1"/>
              <a:t>iBooked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74206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727"/>
            <a:ext cx="8229600" cy="503237"/>
          </a:xfrm>
        </p:spPr>
        <p:txBody>
          <a:bodyPr/>
          <a:lstStyle/>
          <a:p>
            <a:r>
              <a:rPr lang="en-US" sz="2800" dirty="0"/>
              <a:t>Last math and</a:t>
            </a:r>
            <a:r>
              <a:rPr lang="mr-IN" sz="2800" dirty="0"/>
              <a:t>…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31279B-1086-7542-9574-4AC5FBE8FC0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450" y="848013"/>
            <a:ext cx="612887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38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r>
              <a:rPr lang="en-US" sz="3600" dirty="0">
                <a:latin typeface="Calibri" charset="0"/>
                <a:ea typeface="ＭＳ Ｐゴシック" charset="0"/>
                <a:cs typeface="ＭＳ Ｐゴシック" charset="0"/>
              </a:rPr>
              <a:t>Vermont gravel </a:t>
            </a:r>
            <a:r>
              <a:rPr lang="mr-IN" sz="3600" dirty="0">
                <a:latin typeface="Calibri" charset="0"/>
                <a:ea typeface="ＭＳ Ｐゴシック" charset="0"/>
                <a:cs typeface="ＭＳ Ｐゴシック" charset="0"/>
              </a:rPr>
              <a:t>–</a:t>
            </a:r>
            <a:r>
              <a:rPr lang="en-US" sz="3600" dirty="0">
                <a:latin typeface="Calibri" charset="0"/>
                <a:ea typeface="ＭＳ Ｐゴシック" charset="0"/>
                <a:cs typeface="ＭＳ Ｐゴシック" charset="0"/>
              </a:rPr>
              <a:t> mineral quiz</a:t>
            </a:r>
          </a:p>
        </p:txBody>
      </p:sp>
      <p:pic>
        <p:nvPicPr>
          <p:cNvPr id="233474" name="Picture 3" descr="VT_2_quartz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T_1_albite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3775" y="15240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VT_1_orthoclase cop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2860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39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Title 1"/>
          <p:cNvSpPr>
            <a:spLocks noGrp="1"/>
          </p:cNvSpPr>
          <p:nvPr>
            <p:ph type="title"/>
          </p:nvPr>
        </p:nvSpPr>
        <p:spPr>
          <a:xfrm>
            <a:off x="457200" y="31750"/>
            <a:ext cx="8229600" cy="487363"/>
          </a:xfrm>
        </p:spPr>
        <p:txBody>
          <a:bodyPr/>
          <a:lstStyle/>
          <a:p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More Vermont </a:t>
            </a:r>
            <a:r>
              <a:rPr lang="mr-IN" sz="3200" dirty="0">
                <a:latin typeface="Calibri" charset="0"/>
                <a:ea typeface="ＭＳ Ｐゴシック" charset="0"/>
                <a:cs typeface="ＭＳ Ｐゴシック" charset="0"/>
              </a:rPr>
              <a:t>–</a:t>
            </a: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 more mineral quiz</a:t>
            </a:r>
          </a:p>
        </p:txBody>
      </p:sp>
      <p:pic>
        <p:nvPicPr>
          <p:cNvPr id="234498" name="Picture 3" descr="VT_3_rutile_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T_1_dolomite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15240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VT_4_apatite cop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290763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097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Coast to coast amphiboles</a:t>
            </a:r>
          </a:p>
        </p:txBody>
      </p:sp>
      <p:pic>
        <p:nvPicPr>
          <p:cNvPr id="81922" name="Picture 3" descr="DC_3_amphibole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75" y="1417638"/>
            <a:ext cx="447992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4" descr="WA_4_amphibole copy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4075" y="1417638"/>
            <a:ext cx="447992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6188F7-5FE8-5A44-B8F3-33DBC3B9902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10BC5E-5398-674D-AD1C-8725ED581E74}"/>
              </a:ext>
            </a:extLst>
          </p:cNvPr>
          <p:cNvSpPr txBox="1"/>
          <p:nvPr/>
        </p:nvSpPr>
        <p:spPr>
          <a:xfrm>
            <a:off x="2646942" y="6259810"/>
            <a:ext cx="3276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15% of Earth’s surface</a:t>
            </a:r>
          </a:p>
        </p:txBody>
      </p:sp>
    </p:spTree>
    <p:extLst>
      <p:ext uri="{BB962C8B-B14F-4D97-AF65-F5344CB8AC3E}">
        <p14:creationId xmlns:p14="http://schemas.microsoft.com/office/powerpoint/2010/main" val="352756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755650"/>
            <a:ext cx="7691438" cy="5943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708025"/>
            <a:ext cx="3902075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itle 1"/>
          <p:cNvSpPr>
            <a:spLocks noGrp="1"/>
          </p:cNvSpPr>
          <p:nvPr>
            <p:ph type="title"/>
          </p:nvPr>
        </p:nvSpPr>
        <p:spPr>
          <a:xfrm>
            <a:off x="642938" y="219075"/>
            <a:ext cx="7772400" cy="541338"/>
          </a:xfrm>
        </p:spPr>
        <p:txBody>
          <a:bodyPr/>
          <a:lstStyle/>
          <a:p>
            <a:r>
              <a:rPr lang="en-US" sz="2800">
                <a:latin typeface="Calibri" charset="0"/>
                <a:ea typeface="ＭＳ Ｐゴシック" charset="0"/>
                <a:cs typeface="ＭＳ Ｐゴシック" charset="0"/>
              </a:rPr>
              <a:t>Results:  farm fields – Illinois corn</a:t>
            </a:r>
          </a:p>
        </p:txBody>
      </p:sp>
      <p:sp>
        <p:nvSpPr>
          <p:cNvPr id="82948" name="Text Box 5"/>
          <p:cNvSpPr txBox="1">
            <a:spLocks noChangeArrowheads="1"/>
          </p:cNvSpPr>
          <p:nvPr/>
        </p:nvSpPr>
        <p:spPr bwMode="auto">
          <a:xfrm>
            <a:off x="1066800" y="3581400"/>
            <a:ext cx="2103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amphibole = 2.3 %</a:t>
            </a:r>
          </a:p>
        </p:txBody>
      </p:sp>
      <p:pic>
        <p:nvPicPr>
          <p:cNvPr id="5" name="Picture 4" descr="IL_5_xp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4100" y="708025"/>
            <a:ext cx="27987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146800" y="3009900"/>
            <a:ext cx="2798763" cy="2743200"/>
            <a:chOff x="9778247" y="3968760"/>
            <a:chExt cx="2798786" cy="2742809"/>
          </a:xfrm>
        </p:grpSpPr>
        <p:pic>
          <p:nvPicPr>
            <p:cNvPr id="82952" name="Picture 5" descr="IL_5_ppl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8247" y="3968760"/>
              <a:ext cx="2798786" cy="2742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953" name="TextBox 6"/>
            <p:cNvSpPr txBox="1">
              <a:spLocks noChangeArrowheads="1"/>
            </p:cNvSpPr>
            <p:nvPr/>
          </p:nvSpPr>
          <p:spPr bwMode="auto">
            <a:xfrm>
              <a:off x="11233808" y="5402325"/>
              <a:ext cx="12028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3 x 16 </a:t>
              </a:r>
              <a:r>
                <a:rPr lang="en-US">
                  <a:latin typeface="Symbol" charset="0"/>
                  <a:cs typeface="Symbol" charset="0"/>
                </a:rPr>
                <a:t>m</a:t>
              </a:r>
              <a:r>
                <a:rPr lang="en-US"/>
                <a:t>m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6188F7-5FE8-5A44-B8F3-33DBC3B9902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0C3DEF-9531-3A4E-B259-E7A6136F6345}"/>
              </a:ext>
            </a:extLst>
          </p:cNvPr>
          <p:cNvSpPr txBox="1"/>
          <p:nvPr/>
        </p:nvSpPr>
        <p:spPr>
          <a:xfrm>
            <a:off x="80525" y="6414085"/>
            <a:ext cx="1463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Gunter (2010)</a:t>
            </a:r>
          </a:p>
        </p:txBody>
      </p:sp>
    </p:spTree>
    <p:extLst>
      <p:ext uri="{BB962C8B-B14F-4D97-AF65-F5344CB8AC3E}">
        <p14:creationId xmlns:p14="http://schemas.microsoft.com/office/powerpoint/2010/main" val="260236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>
          <a:xfrm>
            <a:off x="168166" y="112445"/>
            <a:ext cx="4251434" cy="620712"/>
          </a:xfrm>
        </p:spPr>
        <p:txBody>
          <a:bodyPr/>
          <a:lstStyle/>
          <a:p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Presentation overview</a:t>
            </a: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3D48194-67D3-D64B-81C3-CE4D615551E6}" type="slidenum">
              <a:rPr lang="en-US" sz="1200">
                <a:solidFill>
                  <a:srgbClr val="898989"/>
                </a:solidFill>
                <a:latin typeface="Calibri" charset="0"/>
              </a:rPr>
              <a:pPr/>
              <a:t>2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" name="Picture 4" descr="A screenshot of a newspaper&#10;&#10;Description automatically generated">
            <a:extLst>
              <a:ext uri="{FF2B5EF4-FFF2-40B4-BE49-F238E27FC236}">
                <a16:creationId xmlns:a16="http://schemas.microsoft.com/office/drawing/2014/main" id="{270BE6B1-14EE-C54E-91F6-44A4150D4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3" y="8245"/>
            <a:ext cx="501024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6778DF2-004B-FB40-BBEC-79D79F491DF6}"/>
              </a:ext>
            </a:extLst>
          </p:cNvPr>
          <p:cNvSpPr/>
          <p:nvPr/>
        </p:nvSpPr>
        <p:spPr>
          <a:xfrm>
            <a:off x="2590800" y="3043910"/>
            <a:ext cx="2405372" cy="620712"/>
          </a:xfrm>
          <a:prstGeom prst="rect">
            <a:avLst/>
          </a:prstGeom>
          <a:solidFill>
            <a:srgbClr val="FFFF00">
              <a:alpha val="5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406341-E247-F548-91A3-03C23C0BDEE6}"/>
              </a:ext>
            </a:extLst>
          </p:cNvPr>
          <p:cNvSpPr/>
          <p:nvPr/>
        </p:nvSpPr>
        <p:spPr>
          <a:xfrm>
            <a:off x="2236310" y="6616206"/>
            <a:ext cx="708980" cy="233549"/>
          </a:xfrm>
          <a:prstGeom prst="rect">
            <a:avLst/>
          </a:prstGeom>
          <a:solidFill>
            <a:srgbClr val="FFFF00">
              <a:alpha val="4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26A713-9CE6-DA48-8218-DAFE8A2946D7}"/>
              </a:ext>
            </a:extLst>
          </p:cNvPr>
          <p:cNvSpPr txBox="1"/>
          <p:nvPr/>
        </p:nvSpPr>
        <p:spPr>
          <a:xfrm>
            <a:off x="87965" y="6345412"/>
            <a:ext cx="21483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Dyar</a:t>
            </a:r>
            <a:r>
              <a:rPr lang="en-US" sz="1600" dirty="0"/>
              <a:t> &amp; Gunter (2019)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6B2955E-BF35-2148-A306-92E789117202}"/>
              </a:ext>
            </a:extLst>
          </p:cNvPr>
          <p:cNvGrpSpPr/>
          <p:nvPr/>
        </p:nvGrpSpPr>
        <p:grpSpPr>
          <a:xfrm>
            <a:off x="5384434" y="772455"/>
            <a:ext cx="3547766" cy="5263138"/>
            <a:chOff x="5384434" y="772455"/>
            <a:chExt cx="3547766" cy="526313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5B8437D-263E-D844-8776-97BC4079B374}"/>
                </a:ext>
              </a:extLst>
            </p:cNvPr>
            <p:cNvGrpSpPr/>
            <p:nvPr/>
          </p:nvGrpSpPr>
          <p:grpSpPr>
            <a:xfrm>
              <a:off x="5506545" y="772455"/>
              <a:ext cx="3368230" cy="4836280"/>
              <a:chOff x="5601138" y="1382055"/>
              <a:chExt cx="3368230" cy="4836280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483F3A6-4D6F-CB4A-8E86-6D909A82F540}"/>
                  </a:ext>
                </a:extLst>
              </p:cNvPr>
              <p:cNvSpPr txBox="1"/>
              <p:nvPr/>
            </p:nvSpPr>
            <p:spPr>
              <a:xfrm>
                <a:off x="5601138" y="1382055"/>
                <a:ext cx="3368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Dedicated to Mac Ross</a:t>
                </a:r>
              </a:p>
            </p:txBody>
          </p:sp>
          <p:pic>
            <p:nvPicPr>
              <p:cNvPr id="4" name="Picture 3" descr="A person wearing a suit and tie&#10;&#10;Description automatically generated">
                <a:extLst>
                  <a:ext uri="{FF2B5EF4-FFF2-40B4-BE49-F238E27FC236}">
                    <a16:creationId xmlns:a16="http://schemas.microsoft.com/office/drawing/2014/main" id="{F4685A82-7CB0-C841-851F-EBD4CB825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01138" y="1976535"/>
                <a:ext cx="3302000" cy="4241800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5005D0-C3DE-4A42-AFB7-091C8466E88E}"/>
                </a:ext>
              </a:extLst>
            </p:cNvPr>
            <p:cNvSpPr txBox="1"/>
            <p:nvPr/>
          </p:nvSpPr>
          <p:spPr>
            <a:xfrm>
              <a:off x="5384434" y="5697039"/>
              <a:ext cx="35477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American Mineralogist (1990) p 1744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370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>
          <a:xfrm>
            <a:off x="350318" y="7856"/>
            <a:ext cx="8229600" cy="453021"/>
          </a:xfrm>
        </p:spPr>
        <p:txBody>
          <a:bodyPr/>
          <a:lstStyle/>
          <a:p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IARC mineral classifications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46740" y="460877"/>
            <a:ext cx="8578850" cy="5174755"/>
          </a:xfrm>
        </p:spPr>
        <p:txBody>
          <a:bodyPr/>
          <a:lstStyle/>
          <a:p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Group 1:</a:t>
            </a:r>
          </a:p>
          <a:p>
            <a:pPr lvl="1"/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asbestos</a:t>
            </a:r>
          </a:p>
          <a:p>
            <a:pPr lvl="1"/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crystalline silica (i.e., quartz &amp; cristobalite)</a:t>
            </a:r>
          </a:p>
          <a:p>
            <a:pPr lvl="1"/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erionite</a:t>
            </a:r>
          </a:p>
          <a:p>
            <a:pPr lvl="1"/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talc containing asbestiform fibers </a:t>
            </a:r>
          </a:p>
          <a:p>
            <a:pPr marL="457200" lvl="1" indent="0">
              <a:buNone/>
            </a:pPr>
            <a:endParaRPr lang="en-US" sz="1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Group 2B:</a:t>
            </a:r>
          </a:p>
          <a:p>
            <a:pPr lvl="1"/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talc body powder (perineal use of)</a:t>
            </a:r>
          </a:p>
          <a:p>
            <a:pPr marL="0" indent="0">
              <a:buNone/>
            </a:pPr>
            <a:endParaRPr lang="en-US" sz="1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Group 3:</a:t>
            </a:r>
          </a:p>
          <a:p>
            <a:pPr lvl="1"/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amorphous silica</a:t>
            </a:r>
          </a:p>
          <a:p>
            <a:pPr lvl="1"/>
            <a:r>
              <a:rPr lang="en-US" sz="1800" dirty="0" err="1">
                <a:latin typeface="Calibri" charset="0"/>
                <a:ea typeface="ＭＳ Ｐゴシック" charset="0"/>
                <a:cs typeface="ＭＳ Ｐゴシック" charset="0"/>
              </a:rPr>
              <a:t>sepiolite</a:t>
            </a:r>
            <a:endParaRPr lang="en-US" sz="1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talc not containing asbestos or asbestiform fibers</a:t>
            </a:r>
          </a:p>
          <a:p>
            <a:pPr lvl="1"/>
            <a:r>
              <a:rPr lang="en-US" sz="1800" dirty="0" err="1">
                <a:latin typeface="Calibri" charset="0"/>
                <a:ea typeface="ＭＳ Ｐゴシック" charset="0"/>
                <a:cs typeface="ＭＳ Ｐゴシック" charset="0"/>
              </a:rPr>
              <a:t>wollastonite</a:t>
            </a:r>
            <a:endParaRPr lang="en-US" sz="1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zeolites other than erionite (clinoptilolite, </a:t>
            </a:r>
            <a:r>
              <a:rPr lang="en-US" sz="1800" dirty="0" err="1">
                <a:latin typeface="Calibri" charset="0"/>
                <a:ea typeface="ＭＳ Ｐゴシック" charset="0"/>
                <a:cs typeface="ＭＳ Ｐゴシック" charset="0"/>
              </a:rPr>
              <a:t>phillipsite</a:t>
            </a: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, mordenite,                          non-fibrous Japanese zeolites, synthetic zeolites)</a:t>
            </a:r>
          </a:p>
          <a:p>
            <a:pPr lvl="1"/>
            <a:endParaRPr lang="en-US" sz="2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457200" lvl="1" indent="0">
              <a:buNone/>
            </a:pPr>
            <a:endParaRPr lang="en-US" sz="2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sz="2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sz="2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sz="2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sz="20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3D48194-67D3-D64B-81C3-CE4D615551E6}" type="slidenum">
              <a:rPr lang="en-US" sz="1200">
                <a:solidFill>
                  <a:srgbClr val="898989"/>
                </a:solidFill>
                <a:latin typeface="Calibri" charset="0"/>
              </a:rPr>
              <a:pPr/>
              <a:t>20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" name="Picture 6" descr="sepolite_far.jpg">
            <a:extLst>
              <a:ext uri="{FF2B5EF4-FFF2-40B4-BE49-F238E27FC236}">
                <a16:creationId xmlns:a16="http://schemas.microsoft.com/office/drawing/2014/main" id="{98A85595-490D-C643-A4F9-410961071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7289" y="623304"/>
            <a:ext cx="3936711" cy="374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flying, white, group, different&#10;&#10;Description automatically generated">
            <a:extLst>
              <a:ext uri="{FF2B5EF4-FFF2-40B4-BE49-F238E27FC236}">
                <a16:creationId xmlns:a16="http://schemas.microsoft.com/office/drawing/2014/main" id="{673645DB-E319-2044-A60E-FB5324A3E3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6569" y="5120640"/>
            <a:ext cx="2307431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0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/>
      <p:bldP spid="63491" grpI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>
          <a:xfrm>
            <a:off x="402783" y="448756"/>
            <a:ext cx="8229600" cy="620712"/>
          </a:xfrm>
        </p:spPr>
        <p:txBody>
          <a:bodyPr/>
          <a:lstStyle/>
          <a:p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In summary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402783" y="1364154"/>
            <a:ext cx="8578850" cy="4129691"/>
          </a:xfrm>
        </p:spPr>
        <p:txBody>
          <a:bodyPr/>
          <a:lstStyle/>
          <a:p>
            <a:pPr marL="0" indent="0">
              <a:buNone/>
            </a:pPr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EMPs are ubiquitous</a:t>
            </a:r>
          </a:p>
          <a:p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Minerals can always be correctly identified</a:t>
            </a:r>
          </a:p>
          <a:p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Historically talc has been misidentified as an asbestos mineral</a:t>
            </a:r>
          </a:p>
          <a:p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Along with mineralogy, an understand of geology and talc formation is a good thing.</a:t>
            </a:r>
          </a:p>
          <a:p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3D48194-67D3-D64B-81C3-CE4D615551E6}" type="slidenum">
              <a:rPr lang="en-US" sz="1200">
                <a:solidFill>
                  <a:srgbClr val="898989"/>
                </a:solidFill>
                <a:latin typeface="Calibri" charset="0"/>
              </a:rPr>
              <a:pPr/>
              <a:t>21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12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357"/>
            <a:ext cx="8229600" cy="869156"/>
          </a:xfrm>
        </p:spPr>
        <p:txBody>
          <a:bodyPr/>
          <a:lstStyle/>
          <a:p>
            <a:r>
              <a:rPr lang="en-US" sz="3200" dirty="0"/>
              <a:t>Mineral identification in black &amp; white or…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6188F7-5FE8-5A44-B8F3-33DBC3B9902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425" y="1052195"/>
            <a:ext cx="7525593" cy="5669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86350" y="2057400"/>
            <a:ext cx="1071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talco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48187" y="3866217"/>
            <a:ext cx="1919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non-</a:t>
            </a:r>
            <a:r>
              <a:rPr lang="en-US" sz="2800" b="1" dirty="0" err="1">
                <a:solidFill>
                  <a:schemeClr val="bg1"/>
                </a:solidFill>
              </a:rPr>
              <a:t>talco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72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>
          <a:xfrm>
            <a:off x="395288" y="626270"/>
            <a:ext cx="8229600" cy="620712"/>
          </a:xfrm>
        </p:spPr>
        <p:txBody>
          <a:bodyPr/>
          <a:lstStyle/>
          <a:p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In summary</a:t>
            </a: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3D48194-67D3-D64B-81C3-CE4D615551E6}" type="slidenum">
              <a:rPr lang="en-US" sz="1200">
                <a:solidFill>
                  <a:srgbClr val="898989"/>
                </a:solidFill>
                <a:latin typeface="Calibri" charset="0"/>
              </a:rPr>
              <a:pPr/>
              <a:t>23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2C31C1BE-54C1-A04A-BC7E-9FFAB7085B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496" y="457200"/>
            <a:ext cx="850918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5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0712"/>
          </a:xfrm>
        </p:spPr>
        <p:txBody>
          <a:bodyPr/>
          <a:lstStyle/>
          <a:p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Mineralogy EMP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457200" y="1167719"/>
            <a:ext cx="8578850" cy="4943475"/>
          </a:xfrm>
        </p:spPr>
        <p:txBody>
          <a:bodyPr/>
          <a:lstStyle/>
          <a:p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Minerals are classified based on crystal structure (i.e., the arrangement of the atoms) and composition (i.e., the type of atoms)</a:t>
            </a:r>
          </a:p>
          <a:p>
            <a:pPr>
              <a:buFont typeface="Arial" charset="0"/>
              <a:buNone/>
            </a:pPr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Thus minerals are identified based on the crystal structure and composition </a:t>
            </a:r>
          </a:p>
          <a:p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Also, the physical properties (i.e., things that can be measured or observed) of minerals are related to their crystal structure and composition.</a:t>
            </a:r>
          </a:p>
          <a:p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sz="2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sz="2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sz="2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sz="28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3D48194-67D3-D64B-81C3-CE4D615551E6}" type="slidenum">
              <a:rPr lang="en-US" sz="1200">
                <a:solidFill>
                  <a:srgbClr val="898989"/>
                </a:solidFill>
                <a:latin typeface="Calibri" charset="0"/>
              </a:rPr>
              <a:pPr/>
              <a:t>3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56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itle 1"/>
          <p:cNvSpPr>
            <a:spLocks noGrp="1"/>
          </p:cNvSpPr>
          <p:nvPr>
            <p:ph type="title"/>
          </p:nvPr>
        </p:nvSpPr>
        <p:spPr>
          <a:xfrm>
            <a:off x="241300" y="76200"/>
            <a:ext cx="8445500" cy="762000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Asbestos </a:t>
            </a:r>
            <a:r>
              <a:rPr lang="en-US" sz="3200" dirty="0" err="1">
                <a:latin typeface="Calibri" charset="0"/>
                <a:ea typeface="ＭＳ Ｐゴシック" charset="0"/>
                <a:cs typeface="ＭＳ Ｐゴシック" charset="0"/>
              </a:rPr>
              <a:t>morps</a:t>
            </a: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 to EMPs = 3 to 1, 5 to 1, 10 to 1?</a:t>
            </a:r>
          </a:p>
        </p:txBody>
      </p:sp>
      <p:pic>
        <p:nvPicPr>
          <p:cNvPr id="232450" name="Picture 2" descr="VT_1_chrysotile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T_1_serpentine_2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15240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VT_1_serpentine cop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2860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2F5A9A-1B43-7C4C-97C9-230D0D5F3B61}"/>
              </a:ext>
            </a:extLst>
          </p:cNvPr>
          <p:cNvSpPr txBox="1"/>
          <p:nvPr/>
        </p:nvSpPr>
        <p:spPr>
          <a:xfrm>
            <a:off x="733716" y="6320135"/>
            <a:ext cx="3104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2% of Earth’s surface</a:t>
            </a:r>
          </a:p>
        </p:txBody>
      </p:sp>
    </p:spTree>
    <p:extLst>
      <p:ext uri="{BB962C8B-B14F-4D97-AF65-F5344CB8AC3E}">
        <p14:creationId xmlns:p14="http://schemas.microsoft.com/office/powerpoint/2010/main" val="144993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Title 1"/>
          <p:cNvSpPr>
            <a:spLocks noGrp="1"/>
          </p:cNvSpPr>
          <p:nvPr>
            <p:ph type="title"/>
          </p:nvPr>
        </p:nvSpPr>
        <p:spPr>
          <a:xfrm>
            <a:off x="3784600" y="39507"/>
            <a:ext cx="4902200" cy="487362"/>
          </a:xfrm>
        </p:spPr>
        <p:txBody>
          <a:bodyPr/>
          <a:lstStyle/>
          <a:p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Vermont gravel </a:t>
            </a:r>
            <a:r>
              <a:rPr lang="mr-IN" sz="2800" dirty="0">
                <a:latin typeface="Calibri" charset="0"/>
                <a:ea typeface="ＭＳ Ｐゴシック" charset="0"/>
                <a:cs typeface="ＭＳ Ｐゴシック" charset="0"/>
              </a:rPr>
              <a:t>–</a:t>
            </a: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 mineral quiz</a:t>
            </a:r>
          </a:p>
        </p:txBody>
      </p:sp>
      <p:pic>
        <p:nvPicPr>
          <p:cNvPr id="233474" name="Picture 3" descr="VT_2_quartz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29" y="150223"/>
            <a:ext cx="3017520" cy="301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clock&#10;&#10;Description automatically generated">
            <a:extLst>
              <a:ext uri="{FF2B5EF4-FFF2-40B4-BE49-F238E27FC236}">
                <a16:creationId xmlns:a16="http://schemas.microsoft.com/office/drawing/2014/main" id="{3C2F3E1E-F67A-E645-BCAF-02F02F9462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2" y="3788954"/>
            <a:ext cx="3081894" cy="3017520"/>
          </a:xfrm>
          <a:prstGeom prst="rect">
            <a:avLst/>
          </a:prstGeom>
        </p:spPr>
      </p:pic>
      <p:pic>
        <p:nvPicPr>
          <p:cNvPr id="7" name="Picture 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74E78F9E-CB2E-5346-9D9D-CCF955C2F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017" y="1201783"/>
            <a:ext cx="3177309" cy="39319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75D372-D694-534F-9154-359E2103D5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1671" y="2412274"/>
            <a:ext cx="26543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7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505"/>
            <a:ext cx="8229600" cy="513669"/>
          </a:xfrm>
        </p:spPr>
        <p:txBody>
          <a:bodyPr>
            <a:normAutofit/>
          </a:bodyPr>
          <a:lstStyle/>
          <a:p>
            <a:r>
              <a:rPr lang="en-US" sz="2000" dirty="0"/>
              <a:t>PLM photos of crushed talc ore (FOV = 500 </a:t>
            </a:r>
            <a:r>
              <a:rPr lang="en-US" sz="2000" dirty="0">
                <a:latin typeface="Symbol" charset="2"/>
                <a:cs typeface="Symbol" charset="2"/>
              </a:rPr>
              <a:t>m</a:t>
            </a:r>
            <a:r>
              <a:rPr lang="en-US" sz="2000" dirty="0"/>
              <a:t>m, in 1.585)</a:t>
            </a:r>
          </a:p>
        </p:txBody>
      </p:sp>
      <p:pic>
        <p:nvPicPr>
          <p:cNvPr id="3" name="Picture 2" descr="DSCN413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444" y="522210"/>
            <a:ext cx="4145280" cy="3108960"/>
          </a:xfrm>
          <a:prstGeom prst="rect">
            <a:avLst/>
          </a:prstGeom>
        </p:spPr>
      </p:pic>
      <p:pic>
        <p:nvPicPr>
          <p:cNvPr id="4" name="Picture 3" descr="DSCN414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591" y="3652872"/>
            <a:ext cx="4145280" cy="3108960"/>
          </a:xfrm>
          <a:prstGeom prst="rect">
            <a:avLst/>
          </a:prstGeom>
        </p:spPr>
      </p:pic>
      <p:pic>
        <p:nvPicPr>
          <p:cNvPr id="5" name="Picture 4" descr="DSCN414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84" y="525542"/>
            <a:ext cx="4145280" cy="3108960"/>
          </a:xfrm>
          <a:prstGeom prst="rect">
            <a:avLst/>
          </a:prstGeom>
        </p:spPr>
      </p:pic>
      <p:pic>
        <p:nvPicPr>
          <p:cNvPr id="6" name="Picture 5" descr="DSCN414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266" y="3655036"/>
            <a:ext cx="4145280" cy="31089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59824" y="537198"/>
            <a:ext cx="364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56667" y="3651419"/>
            <a:ext cx="377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1067" y="541866"/>
            <a:ext cx="377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8070" y="3648705"/>
            <a:ext cx="377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b.</a:t>
            </a:r>
          </a:p>
        </p:txBody>
      </p:sp>
      <p:pic>
        <p:nvPicPr>
          <p:cNvPr id="12" name="Picture 11" descr="A picture containing rain, white, window&#10;&#10;Description automatically generated">
            <a:extLst>
              <a:ext uri="{FF2B5EF4-FFF2-40B4-BE49-F238E27FC236}">
                <a16:creationId xmlns:a16="http://schemas.microsoft.com/office/drawing/2014/main" id="{8E8DFB59-21FD-FB42-A1F5-43AC950F51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2654695"/>
            <a:ext cx="4710869" cy="4114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F7DCA7-6AC8-7848-AAEB-16857903E9B3}"/>
              </a:ext>
            </a:extLst>
          </p:cNvPr>
          <p:cNvSpPr txBox="1"/>
          <p:nvPr/>
        </p:nvSpPr>
        <p:spPr>
          <a:xfrm>
            <a:off x="457200" y="6476947"/>
            <a:ext cx="21764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JOJO-MA2546-00140</a:t>
            </a:r>
          </a:p>
        </p:txBody>
      </p:sp>
    </p:spTree>
    <p:extLst>
      <p:ext uri="{BB962C8B-B14F-4D97-AF65-F5344CB8AC3E}">
        <p14:creationId xmlns:p14="http://schemas.microsoft.com/office/powerpoint/2010/main" val="228709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>
          <a:xfrm>
            <a:off x="431800" y="118005"/>
            <a:ext cx="8229600" cy="428095"/>
          </a:xfrm>
        </p:spPr>
        <p:txBody>
          <a:bodyPr/>
          <a:lstStyle/>
          <a:p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Talc structure and SAEDs</a:t>
            </a: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3D48194-67D3-D64B-81C3-CE4D615551E6}" type="slidenum">
              <a:rPr lang="en-US" sz="1200">
                <a:solidFill>
                  <a:srgbClr val="898989"/>
                </a:solidFill>
                <a:latin typeface="Calibri" charset="0"/>
              </a:rPr>
              <a:pPr/>
              <a:t>7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 descr="talc_001_10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8248" y="787400"/>
            <a:ext cx="529351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27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>
          <a:xfrm>
            <a:off x="431800" y="118005"/>
            <a:ext cx="8229600" cy="428095"/>
          </a:xfrm>
        </p:spPr>
        <p:txBody>
          <a:bodyPr/>
          <a:lstStyle/>
          <a:p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Kremer &amp; </a:t>
            </a:r>
            <a:r>
              <a:rPr lang="en-US" sz="2800" dirty="0" err="1">
                <a:latin typeface="Calibri" charset="0"/>
                <a:ea typeface="ＭＳ Ｐゴシック" charset="0"/>
                <a:cs typeface="ＭＳ Ｐゴシック" charset="0"/>
              </a:rPr>
              <a:t>Millette</a:t>
            </a: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 (1990)</a:t>
            </a: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3D48194-67D3-D64B-81C3-CE4D615551E6}" type="slidenum">
              <a:rPr lang="en-US" sz="1200">
                <a:solidFill>
                  <a:srgbClr val="898989"/>
                </a:solidFill>
                <a:latin typeface="Calibri" charset="0"/>
              </a:rPr>
              <a:pPr/>
              <a:t>8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 descr="Kremer_Millette_1990_ab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812800"/>
            <a:ext cx="4670261" cy="4114800"/>
          </a:xfrm>
          <a:prstGeom prst="rect">
            <a:avLst/>
          </a:prstGeom>
        </p:spPr>
      </p:pic>
      <p:pic>
        <p:nvPicPr>
          <p:cNvPr id="3" name="Picture 2" descr="Kremer_Millette_1990_Fig_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7586" y="914400"/>
            <a:ext cx="3734914" cy="5943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37586" y="3634744"/>
            <a:ext cx="2420502" cy="365760"/>
          </a:xfrm>
          <a:prstGeom prst="rect">
            <a:avLst/>
          </a:prstGeom>
          <a:solidFill>
            <a:srgbClr val="FFFF00">
              <a:alpha val="34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4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>
          <a:xfrm>
            <a:off x="431800" y="118005"/>
            <a:ext cx="8229600" cy="428095"/>
          </a:xfrm>
        </p:spPr>
        <p:txBody>
          <a:bodyPr/>
          <a:lstStyle/>
          <a:p>
            <a:r>
              <a:rPr lang="en-US" sz="2800">
                <a:latin typeface="Calibri" charset="0"/>
                <a:ea typeface="ＭＳ Ｐゴシック" charset="0"/>
                <a:cs typeface="ＭＳ Ｐゴシック" charset="0"/>
              </a:rPr>
              <a:t>talc </a:t>
            </a: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[100] </a:t>
            </a:r>
            <a:r>
              <a:rPr lang="en-US" sz="2800">
                <a:latin typeface="Calibri" charset="0"/>
                <a:ea typeface="ＭＳ Ｐゴシック" charset="0"/>
                <a:cs typeface="ＭＳ Ｐゴシック" charset="0"/>
              </a:rPr>
              <a:t>zone axis, </a:t>
            </a: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plus indexed</a:t>
            </a: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3D48194-67D3-D64B-81C3-CE4D615551E6}" type="slidenum">
              <a:rPr lang="en-US" sz="1200">
                <a:solidFill>
                  <a:srgbClr val="898989"/>
                </a:solidFill>
                <a:latin typeface="Calibri" charset="0"/>
              </a:rPr>
              <a:pPr/>
              <a:t>9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" name="Picture 3" descr="Kremer_Millette_1990_Fig_1b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672" y="787400"/>
            <a:ext cx="577378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90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466DAFD0340A4E89E36E7C5717B677" ma:contentTypeVersion="0" ma:contentTypeDescription="Create a new document." ma:contentTypeScope="" ma:versionID="5d5bb980e72ea6738b3e28d0b8fb17e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DC63768-A2E9-4FC7-95A0-02D8C7EDC91D}"/>
</file>

<file path=customXml/itemProps2.xml><?xml version="1.0" encoding="utf-8"?>
<ds:datastoreItem xmlns:ds="http://schemas.openxmlformats.org/officeDocument/2006/customXml" ds:itemID="{DD69180A-F4A1-4242-8818-3AED3E8C7782}"/>
</file>

<file path=customXml/itemProps3.xml><?xml version="1.0" encoding="utf-8"?>
<ds:datastoreItem xmlns:ds="http://schemas.openxmlformats.org/officeDocument/2006/customXml" ds:itemID="{C8055EB8-E7AB-4413-8D58-D772D8061FA8}"/>
</file>

<file path=docProps/app.xml><?xml version="1.0" encoding="utf-8"?>
<Properties xmlns="http://schemas.openxmlformats.org/officeDocument/2006/extended-properties" xmlns:vt="http://schemas.openxmlformats.org/officeDocument/2006/docPropsVTypes">
  <TotalTime>2035</TotalTime>
  <Words>484</Words>
  <Application>Microsoft Macintosh PowerPoint</Application>
  <PresentationFormat>On-screen Show (4:3)</PresentationFormat>
  <Paragraphs>112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Symbol</vt:lpstr>
      <vt:lpstr>Office Theme</vt:lpstr>
      <vt:lpstr>Talc, elongate minerals &amp; mineral (mis)identification</vt:lpstr>
      <vt:lpstr>Presentation overview</vt:lpstr>
      <vt:lpstr>Mineralogy EMP</vt:lpstr>
      <vt:lpstr>Asbestos morps to EMPs = 3 to 1, 5 to 1, 10 to 1?</vt:lpstr>
      <vt:lpstr>Vermont gravel – mineral quiz</vt:lpstr>
      <vt:lpstr>PLM photos of crushed talc ore (FOV = 500 mm, in 1.585)</vt:lpstr>
      <vt:lpstr>Talc structure and SAEDs</vt:lpstr>
      <vt:lpstr>Kremer &amp; Millette (1990)</vt:lpstr>
      <vt:lpstr>talc [100] zone axis, plus indexed</vt:lpstr>
      <vt:lpstr>“triology”</vt:lpstr>
      <vt:lpstr>composition &amp; unit cell data  (i.e., size and shape of grid)</vt:lpstr>
      <vt:lpstr>anthophyllite 100 (green) / talc 001 (red)</vt:lpstr>
      <vt:lpstr>The math</vt:lpstr>
      <vt:lpstr>More math</vt:lpstr>
      <vt:lpstr>Last math and…</vt:lpstr>
      <vt:lpstr>Vermont gravel – mineral quiz</vt:lpstr>
      <vt:lpstr>More Vermont – more mineral quiz</vt:lpstr>
      <vt:lpstr>Coast to coast amphiboles</vt:lpstr>
      <vt:lpstr>Results:  farm fields – Illinois corn</vt:lpstr>
      <vt:lpstr>IARC mineral classifications</vt:lpstr>
      <vt:lpstr>In summary</vt:lpstr>
      <vt:lpstr>Mineral identification in black &amp; white or…</vt:lpstr>
      <vt:lpstr>In summary</vt:lpstr>
    </vt:vector>
  </TitlesOfParts>
  <Company>University of Idaho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Amphiboles:  </dc:title>
  <dc:creator>Mickey Gunter</dc:creator>
  <cp:lastModifiedBy>Microsoft Office User</cp:lastModifiedBy>
  <cp:revision>340</cp:revision>
  <cp:lastPrinted>2017-09-29T16:44:21Z</cp:lastPrinted>
  <dcterms:created xsi:type="dcterms:W3CDTF">2011-10-17T01:54:43Z</dcterms:created>
  <dcterms:modified xsi:type="dcterms:W3CDTF">2020-01-31T15:22:15Z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0x010100F1466DAFD0340A4E89E36E7C5717B677</vt:lpwstr>
  </property>
</Properties>
</file>