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2" r:id="rId1"/>
    <p:sldMasterId id="2147483664" r:id="rId2"/>
    <p:sldMasterId id="2147483676" r:id="rId3"/>
    <p:sldMasterId id="2147483678" r:id="rId4"/>
    <p:sldMasterId id="2147483692" r:id="rId5"/>
  </p:sldMasterIdLst>
  <p:notesMasterIdLst>
    <p:notesMasterId r:id="rId20"/>
  </p:notesMasterIdLst>
  <p:handoutMasterIdLst>
    <p:handoutMasterId r:id="rId21"/>
  </p:handoutMasterIdLst>
  <p:sldIdLst>
    <p:sldId id="989" r:id="rId6"/>
    <p:sldId id="985" r:id="rId7"/>
    <p:sldId id="998" r:id="rId8"/>
    <p:sldId id="990" r:id="rId9"/>
    <p:sldId id="966" r:id="rId10"/>
    <p:sldId id="993" r:id="rId11"/>
    <p:sldId id="967" r:id="rId12"/>
    <p:sldId id="995" r:id="rId13"/>
    <p:sldId id="865" r:id="rId14"/>
    <p:sldId id="986" r:id="rId15"/>
    <p:sldId id="899" r:id="rId16"/>
    <p:sldId id="857" r:id="rId17"/>
    <p:sldId id="981" r:id="rId18"/>
    <p:sldId id="997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9" name="Author" initials="A" lastIdx="0" clrIdx="3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  <a:srgbClr val="12E21C"/>
    <a:srgbClr val="FF0505"/>
    <a:srgbClr val="70CC37"/>
    <a:srgbClr val="C25FEC"/>
    <a:srgbClr val="C44444"/>
    <a:srgbClr val="D16D6D"/>
    <a:srgbClr val="74A3D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52" y="56"/>
      </p:cViewPr>
      <p:guideLst>
        <p:guide orient="horz" pos="384"/>
        <p:guide pos="3840"/>
      </p:guideLst>
    </p:cSldViewPr>
  </p:slideViewPr>
  <p:outlineViewPr>
    <p:cViewPr>
      <p:scale>
        <a:sx n="33" d="100"/>
        <a:sy n="33" d="100"/>
      </p:scale>
      <p:origin x="0" y="-11179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100"/>
            </a:lvl1pPr>
          </a:lstStyle>
          <a:p>
            <a:fld id="{A3C036F7-2783-47A8-B203-EF31798CABA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100"/>
            </a:lvl1pPr>
          </a:lstStyle>
          <a:p>
            <a:fld id="{D66644C1-F7AA-4424-B0C7-B59B1FC37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27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r">
              <a:defRPr sz="1100"/>
            </a:lvl1pPr>
          </a:lstStyle>
          <a:p>
            <a:fld id="{356FAC14-54D6-4BD5-A2B4-4DBB53C9229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4" rIns="96649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49" tIns="48324" rIns="96649" bIns="483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r">
              <a:defRPr sz="1100"/>
            </a:lvl1pPr>
          </a:lstStyle>
          <a:p>
            <a:fld id="{1DDBA785-CD48-48EB-8EF4-142B5E476E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5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BA785-CD48-48EB-8EF4-142B5E476E9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3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BA785-CD48-48EB-8EF4-142B5E476E9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BA785-CD48-48EB-8EF4-142B5E476E9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8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BA785-CD48-48EB-8EF4-142B5E476E9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BA785-CD48-48EB-8EF4-142B5E476E9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6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BA785-CD48-48EB-8EF4-142B5E476E9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4538" y="1198563"/>
            <a:ext cx="5746750" cy="3233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7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B6856C-E153-477B-9C2C-51C625813190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087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6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6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9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2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41923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2200-5670-4DB7-8AC9-ECC8EE110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0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68" y="141843"/>
            <a:ext cx="10515600" cy="666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4813" indent="-404813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4963" y="660082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3D06-6FA8-47EE-9B88-075BAEA16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7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38CA-274A-4C16-B31E-DE32F4B30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97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B1F1-0BBA-4C1F-AE3C-33B936946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0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F38E-D453-409B-B150-947E9B55D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77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7538-46CF-4560-9788-51944A863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9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14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36C1-AA66-4BA9-9198-15F3B39C8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49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6521-A0EF-42A3-85B7-930AAD08C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27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7C57-4760-4245-8C34-C54D8396A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77A3-37E9-462B-B641-217432189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99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287C-4FE6-4D6D-81E9-5349D3EDB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11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0CFF-1C61-4CBD-BABA-5E8A0376A6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873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09538"/>
            <a:ext cx="10515600" cy="666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63" y="1230313"/>
            <a:ext cx="10515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0FCA-5D43-4C3E-872D-A579E630D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47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D6DE-F308-4C3C-B2EF-A983467FD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88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68" y="141843"/>
            <a:ext cx="10515600" cy="666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4813" indent="-404813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4963" y="660082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D311-6E0B-4261-BEE7-0A1E1A6EE1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45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4912-BACA-4751-B43D-3ABAC2F91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4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68" y="141843"/>
            <a:ext cx="10515600" cy="666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4813" indent="-404813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4926" y="660100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4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DA62-4B32-4E32-94F1-8305573DA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52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EFB7-0A6F-401A-9830-17480E15E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931C-6F72-4644-BC12-80B0039FA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66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DE73-54E7-4896-87AD-19EC67D1F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26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A4E9-2055-4B4B-9E0F-AFEE3E774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67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BE23-8C0E-49F8-967E-36732FB66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1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601E-94A4-4BB3-940A-DE651073D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22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AC60-0952-41A0-9A64-16299CEA7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8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8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2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1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6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7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27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58D42D-23F1-4914-B256-E4B4993647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4636188" flipH="1">
            <a:off x="11475898" y="4326477"/>
            <a:ext cx="418724" cy="461762"/>
          </a:xfrm>
          <a:prstGeom prst="triangle">
            <a:avLst/>
          </a:prstGeom>
          <a:solidFill>
            <a:srgbClr val="00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 userDrawn="1"/>
        </p:nvSpPr>
        <p:spPr>
          <a:xfrm rot="16963812">
            <a:off x="289351" y="4326428"/>
            <a:ext cx="418724" cy="461762"/>
          </a:xfrm>
          <a:prstGeom prst="triangle">
            <a:avLst/>
          </a:prstGeom>
          <a:solidFill>
            <a:srgbClr val="00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26"/>
          <p:cNvSpPr/>
          <p:nvPr userDrawn="1"/>
        </p:nvSpPr>
        <p:spPr>
          <a:xfrm>
            <a:off x="489858" y="1201789"/>
            <a:ext cx="11212285" cy="4371703"/>
          </a:xfrm>
          <a:prstGeom prst="roundRect">
            <a:avLst>
              <a:gd name="adj" fmla="val 345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78675" y="3344091"/>
            <a:ext cx="11634651" cy="1162247"/>
            <a:chOff x="77014" y="3344091"/>
            <a:chExt cx="8989973" cy="1162247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77014" y="3344091"/>
              <a:ext cx="8987236" cy="1162247"/>
              <a:chOff x="97426" y="313510"/>
              <a:chExt cx="8937716" cy="792481"/>
            </a:xfrm>
          </p:grpSpPr>
          <p:sp>
            <p:nvSpPr>
              <p:cNvPr id="19" name="Rectangle 18"/>
              <p:cNvSpPr/>
              <p:nvPr userDrawn="1"/>
            </p:nvSpPr>
            <p:spPr>
              <a:xfrm rot="10800000">
                <a:off x="100148" y="313511"/>
                <a:ext cx="8934994" cy="792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97426" y="313510"/>
                <a:ext cx="8934994" cy="792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77014" y="3404468"/>
              <a:ext cx="8989973" cy="1041494"/>
            </a:xfrm>
            <a:prstGeom prst="rect">
              <a:avLst/>
            </a:prstGeom>
            <a:gradFill flip="none" rotWithShape="1">
              <a:gsLst>
                <a:gs pos="0">
                  <a:srgbClr val="005480"/>
                </a:gs>
                <a:gs pos="50000">
                  <a:srgbClr val="005480">
                    <a:lumMod val="90000"/>
                    <a:lumOff val="10000"/>
                  </a:srgbClr>
                </a:gs>
                <a:gs pos="100000">
                  <a:srgbClr val="005480"/>
                </a:gs>
              </a:gsLst>
              <a:lin ang="16200000" scaled="1"/>
              <a:tileRect/>
            </a:gradFill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482" y="3451413"/>
            <a:ext cx="11394142" cy="941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13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27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4875739" flipH="1">
            <a:off x="11977370" y="856614"/>
            <a:ext cx="116840" cy="129540"/>
          </a:xfrm>
          <a:prstGeom prst="triangle">
            <a:avLst/>
          </a:prstGeom>
          <a:gradFill flip="none" rotWithShape="1">
            <a:gsLst>
              <a:gs pos="0">
                <a:srgbClr val="005480">
                  <a:shade val="30000"/>
                  <a:satMod val="115000"/>
                </a:srgbClr>
              </a:gs>
              <a:gs pos="50000">
                <a:srgbClr val="005480">
                  <a:shade val="67500"/>
                  <a:satMod val="115000"/>
                </a:srgbClr>
              </a:gs>
              <a:gs pos="100000">
                <a:srgbClr val="00548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16724261">
            <a:off x="97790" y="856614"/>
            <a:ext cx="116840" cy="129540"/>
          </a:xfrm>
          <a:prstGeom prst="triangle">
            <a:avLst/>
          </a:prstGeom>
          <a:gradFill flip="none" rotWithShape="1">
            <a:gsLst>
              <a:gs pos="0">
                <a:srgbClr val="005480">
                  <a:shade val="30000"/>
                  <a:satMod val="115000"/>
                </a:srgbClr>
              </a:gs>
              <a:gs pos="50000">
                <a:srgbClr val="005480">
                  <a:shade val="67500"/>
                  <a:satMod val="115000"/>
                </a:srgbClr>
              </a:gs>
              <a:gs pos="100000">
                <a:srgbClr val="00548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7"/>
          <p:cNvSpPr/>
          <p:nvPr userDrawn="1"/>
        </p:nvSpPr>
        <p:spPr>
          <a:xfrm>
            <a:off x="191589" y="148041"/>
            <a:ext cx="11808823" cy="6559731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noFill/>
          </a:ln>
          <a:effectLst>
            <a:outerShdw blurRad="88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8"/>
          <p:cNvSpPr/>
          <p:nvPr userDrawn="1"/>
        </p:nvSpPr>
        <p:spPr>
          <a:xfrm flipV="1">
            <a:off x="81915" y="139326"/>
            <a:ext cx="12009120" cy="757649"/>
          </a:xfrm>
          <a:prstGeom prst="round2SameRect">
            <a:avLst>
              <a:gd name="adj1" fmla="val 0"/>
              <a:gd name="adj2" fmla="val 12239"/>
            </a:avLst>
          </a:prstGeom>
          <a:gradFill flip="none" rotWithShape="1">
            <a:gsLst>
              <a:gs pos="0">
                <a:srgbClr val="005480">
                  <a:shade val="30000"/>
                  <a:satMod val="115000"/>
                </a:srgbClr>
              </a:gs>
              <a:gs pos="54000">
                <a:srgbClr val="005480">
                  <a:shade val="67500"/>
                  <a:satMod val="115000"/>
                  <a:lumMod val="97000"/>
                  <a:lumOff val="3000"/>
                </a:srgbClr>
              </a:gs>
              <a:gs pos="100000">
                <a:srgbClr val="005480">
                  <a:shade val="100000"/>
                  <a:satMod val="115000"/>
                  <a:lumMod val="89000"/>
                  <a:lumOff val="1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1059" y="838199"/>
            <a:ext cx="12009501" cy="74023"/>
          </a:xfrm>
          <a:prstGeom prst="rect">
            <a:avLst/>
          </a:prstGeom>
          <a:solidFill>
            <a:srgbClr val="00ADE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1440" y="836930"/>
            <a:ext cx="12009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68" y="143811"/>
            <a:ext cx="10515600" cy="666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935" y="12302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0090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39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8920CC7-6E62-463E-8620-437F254CE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8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27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F6295-1F14-4543-966E-B4896445D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 spd="med">
    <p:fade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27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4875739" flipH="1">
            <a:off x="11977688" y="857250"/>
            <a:ext cx="115888" cy="128587"/>
          </a:xfrm>
          <a:prstGeom prst="triangle">
            <a:avLst/>
          </a:prstGeom>
          <a:gradFill flip="none" rotWithShape="1">
            <a:gsLst>
              <a:gs pos="0">
                <a:srgbClr val="005480">
                  <a:shade val="30000"/>
                  <a:satMod val="115000"/>
                </a:srgbClr>
              </a:gs>
              <a:gs pos="50000">
                <a:srgbClr val="005480">
                  <a:shade val="67500"/>
                  <a:satMod val="115000"/>
                </a:srgbClr>
              </a:gs>
              <a:gs pos="100000">
                <a:srgbClr val="00548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16724261">
            <a:off x="98425" y="857250"/>
            <a:ext cx="115888" cy="128588"/>
          </a:xfrm>
          <a:prstGeom prst="triangle">
            <a:avLst/>
          </a:prstGeom>
          <a:gradFill flip="none" rotWithShape="1">
            <a:gsLst>
              <a:gs pos="0">
                <a:srgbClr val="005480">
                  <a:shade val="30000"/>
                  <a:satMod val="115000"/>
                </a:srgbClr>
              </a:gs>
              <a:gs pos="50000">
                <a:srgbClr val="005480">
                  <a:shade val="67500"/>
                  <a:satMod val="115000"/>
                </a:srgbClr>
              </a:gs>
              <a:gs pos="100000">
                <a:srgbClr val="00548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7"/>
          <p:cNvSpPr/>
          <p:nvPr userDrawn="1"/>
        </p:nvSpPr>
        <p:spPr>
          <a:xfrm>
            <a:off x="192088" y="147638"/>
            <a:ext cx="11807825" cy="6559550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noFill/>
          </a:ln>
          <a:effectLst>
            <a:outerShdw blurRad="88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Same Side Corner Rectangle 8"/>
          <p:cNvSpPr/>
          <p:nvPr userDrawn="1"/>
        </p:nvSpPr>
        <p:spPr>
          <a:xfrm flipV="1">
            <a:off x="82550" y="139700"/>
            <a:ext cx="12007850" cy="757238"/>
          </a:xfrm>
          <a:prstGeom prst="round2SameRect">
            <a:avLst>
              <a:gd name="adj1" fmla="val 0"/>
              <a:gd name="adj2" fmla="val 12239"/>
            </a:avLst>
          </a:prstGeom>
          <a:gradFill flip="none" rotWithShape="1">
            <a:gsLst>
              <a:gs pos="0">
                <a:srgbClr val="005480">
                  <a:shade val="30000"/>
                  <a:satMod val="115000"/>
                </a:srgbClr>
              </a:gs>
              <a:gs pos="54000">
                <a:srgbClr val="005480">
                  <a:shade val="67500"/>
                  <a:satMod val="115000"/>
                  <a:lumMod val="97000"/>
                  <a:lumOff val="3000"/>
                </a:srgbClr>
              </a:gs>
              <a:gs pos="100000">
                <a:srgbClr val="005480">
                  <a:shade val="100000"/>
                  <a:satMod val="115000"/>
                  <a:lumMod val="89000"/>
                  <a:lumOff val="1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88" y="838200"/>
            <a:ext cx="12009437" cy="74613"/>
          </a:xfrm>
          <a:prstGeom prst="rect">
            <a:avLst/>
          </a:prstGeom>
          <a:solidFill>
            <a:srgbClr val="00ADE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2075" y="836613"/>
            <a:ext cx="12007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itle Placeholder 1"/>
          <p:cNvSpPr>
            <a:spLocks noGrp="1"/>
          </p:cNvSpPr>
          <p:nvPr>
            <p:ph type="title"/>
          </p:nvPr>
        </p:nvSpPr>
        <p:spPr bwMode="auto">
          <a:xfrm>
            <a:off x="827088" y="109538"/>
            <a:ext cx="10515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7563" y="1230313"/>
            <a:ext cx="105156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008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389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4428BE-CBD5-4826-9A2E-380B84CCF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70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27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4875739" flipH="1">
            <a:off x="11977688" y="857250"/>
            <a:ext cx="115888" cy="128587"/>
          </a:xfrm>
          <a:prstGeom prst="triangle">
            <a:avLst/>
          </a:prstGeom>
          <a:gradFill flip="none" rotWithShape="1">
            <a:gsLst>
              <a:gs pos="0">
                <a:srgbClr val="005480">
                  <a:shade val="30000"/>
                  <a:satMod val="115000"/>
                </a:srgbClr>
              </a:gs>
              <a:gs pos="50000">
                <a:srgbClr val="005480">
                  <a:shade val="67500"/>
                  <a:satMod val="115000"/>
                </a:srgbClr>
              </a:gs>
              <a:gs pos="100000">
                <a:srgbClr val="00548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16724261">
            <a:off x="98425" y="857250"/>
            <a:ext cx="115888" cy="128588"/>
          </a:xfrm>
          <a:prstGeom prst="triangle">
            <a:avLst/>
          </a:prstGeom>
          <a:gradFill flip="none" rotWithShape="1">
            <a:gsLst>
              <a:gs pos="0">
                <a:srgbClr val="005480">
                  <a:shade val="30000"/>
                  <a:satMod val="115000"/>
                </a:srgbClr>
              </a:gs>
              <a:gs pos="50000">
                <a:srgbClr val="005480">
                  <a:shade val="67500"/>
                  <a:satMod val="115000"/>
                </a:srgbClr>
              </a:gs>
              <a:gs pos="100000">
                <a:srgbClr val="00548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7"/>
          <p:cNvSpPr/>
          <p:nvPr userDrawn="1"/>
        </p:nvSpPr>
        <p:spPr>
          <a:xfrm>
            <a:off x="192088" y="147638"/>
            <a:ext cx="11807825" cy="6559550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noFill/>
          </a:ln>
          <a:effectLst>
            <a:outerShdw blurRad="88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Same Side Corner Rectangle 8"/>
          <p:cNvSpPr/>
          <p:nvPr userDrawn="1"/>
        </p:nvSpPr>
        <p:spPr>
          <a:xfrm flipV="1">
            <a:off x="82550" y="139700"/>
            <a:ext cx="12007850" cy="757238"/>
          </a:xfrm>
          <a:prstGeom prst="round2SameRect">
            <a:avLst>
              <a:gd name="adj1" fmla="val 0"/>
              <a:gd name="adj2" fmla="val 12239"/>
            </a:avLst>
          </a:prstGeom>
          <a:gradFill flip="none" rotWithShape="1">
            <a:gsLst>
              <a:gs pos="0">
                <a:srgbClr val="005480">
                  <a:shade val="30000"/>
                  <a:satMod val="115000"/>
                </a:srgbClr>
              </a:gs>
              <a:gs pos="54000">
                <a:srgbClr val="005480">
                  <a:shade val="67500"/>
                  <a:satMod val="115000"/>
                  <a:lumMod val="97000"/>
                  <a:lumOff val="3000"/>
                </a:srgbClr>
              </a:gs>
              <a:gs pos="100000">
                <a:srgbClr val="005480">
                  <a:shade val="100000"/>
                  <a:satMod val="115000"/>
                  <a:lumMod val="89000"/>
                  <a:lumOff val="1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88" y="838200"/>
            <a:ext cx="12009437" cy="74613"/>
          </a:xfrm>
          <a:prstGeom prst="rect">
            <a:avLst/>
          </a:prstGeom>
          <a:solidFill>
            <a:srgbClr val="00ADE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2075" y="836613"/>
            <a:ext cx="12007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itle Placeholder 1"/>
          <p:cNvSpPr>
            <a:spLocks noGrp="1"/>
          </p:cNvSpPr>
          <p:nvPr>
            <p:ph type="title"/>
          </p:nvPr>
        </p:nvSpPr>
        <p:spPr bwMode="auto">
          <a:xfrm>
            <a:off x="827088" y="109538"/>
            <a:ext cx="10515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7563" y="1230313"/>
            <a:ext cx="105156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008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389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4A7E4B-DD5C-4223-BAA3-D665F73AE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Palatino Linotype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70000"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7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7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7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eigh.odell@beasleyallen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cid:image002.jpg@01D54363.1459560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D763FD-BC23-4BF7-817A-744AD0440039}"/>
              </a:ext>
            </a:extLst>
          </p:cNvPr>
          <p:cNvSpPr/>
          <p:nvPr/>
        </p:nvSpPr>
        <p:spPr>
          <a:xfrm>
            <a:off x="429697" y="1416305"/>
            <a:ext cx="11350625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latin typeface="Palatino Linotype" pitchFamily="18" charset="0"/>
                <a:cs typeface="Arial" charset="0"/>
              </a:rPr>
              <a:t>P. Leigh O’Dell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Palatino Linotype" pitchFamily="18" charset="0"/>
                <a:cs typeface="Arial" charset="0"/>
              </a:rPr>
              <a:t>Counsel for Plaintiffs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latino Linotype" pitchFamily="18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latin typeface="Palatino Linotype" pitchFamily="18" charset="0"/>
                <a:cs typeface="Arial" charset="0"/>
              </a:rPr>
              <a:t>Marvin Salter</a:t>
            </a:r>
            <a:endParaRPr lang="en-US" sz="5000" dirty="0">
              <a:latin typeface="Palatino Linotype" pitchFamily="18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itchFamily="18" charset="0"/>
                <a:cs typeface="Arial" charset="0"/>
              </a:rPr>
              <a:t>Surviving Son of Jackie Fox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atin typeface="Palatino Linotype" pitchFamily="18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itchFamily="18" charset="0"/>
                <a:cs typeface="Arial" charset="0"/>
              </a:rPr>
              <a:t>Deborah Giannecchini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itchFamily="18" charset="0"/>
                <a:cs typeface="Arial" charset="0"/>
              </a:rPr>
              <a:t>Ovarian Cancer Victim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B26B-4DB3-490E-8B8F-052CD1206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564" y="5109882"/>
            <a:ext cx="1358658" cy="13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B27F96-D651-4F64-894A-92D9C0F90805}"/>
              </a:ext>
            </a:extLst>
          </p:cNvPr>
          <p:cNvSpPr/>
          <p:nvPr/>
        </p:nvSpPr>
        <p:spPr>
          <a:xfrm>
            <a:off x="80764" y="139616"/>
            <a:ext cx="12015777" cy="693789"/>
          </a:xfrm>
          <a:custGeom>
            <a:avLst/>
            <a:gdLst>
              <a:gd name="connsiteX0" fmla="*/ 0 w 12011377"/>
              <a:gd name="connsiteY0" fmla="*/ 103489 h 1027289"/>
              <a:gd name="connsiteX1" fmla="*/ 103489 w 12011377"/>
              <a:gd name="connsiteY1" fmla="*/ 0 h 1027289"/>
              <a:gd name="connsiteX2" fmla="*/ 11907888 w 12011377"/>
              <a:gd name="connsiteY2" fmla="*/ 0 h 1027289"/>
              <a:gd name="connsiteX3" fmla="*/ 12011377 w 12011377"/>
              <a:gd name="connsiteY3" fmla="*/ 103489 h 1027289"/>
              <a:gd name="connsiteX4" fmla="*/ 12011377 w 12011377"/>
              <a:gd name="connsiteY4" fmla="*/ 923800 h 1027289"/>
              <a:gd name="connsiteX5" fmla="*/ 11907888 w 12011377"/>
              <a:gd name="connsiteY5" fmla="*/ 1027289 h 1027289"/>
              <a:gd name="connsiteX6" fmla="*/ 103489 w 12011377"/>
              <a:gd name="connsiteY6" fmla="*/ 1027289 h 1027289"/>
              <a:gd name="connsiteX7" fmla="*/ 0 w 12011377"/>
              <a:gd name="connsiteY7" fmla="*/ 923800 h 1027289"/>
              <a:gd name="connsiteX8" fmla="*/ 0 w 12011377"/>
              <a:gd name="connsiteY8" fmla="*/ 103489 h 1027289"/>
              <a:gd name="connsiteX0" fmla="*/ 0 w 12011377"/>
              <a:gd name="connsiteY0" fmla="*/ 103489 h 1035205"/>
              <a:gd name="connsiteX1" fmla="*/ 103489 w 12011377"/>
              <a:gd name="connsiteY1" fmla="*/ 0 h 1035205"/>
              <a:gd name="connsiteX2" fmla="*/ 11907888 w 12011377"/>
              <a:gd name="connsiteY2" fmla="*/ 0 h 1035205"/>
              <a:gd name="connsiteX3" fmla="*/ 12011377 w 12011377"/>
              <a:gd name="connsiteY3" fmla="*/ 103489 h 1035205"/>
              <a:gd name="connsiteX4" fmla="*/ 12011377 w 12011377"/>
              <a:gd name="connsiteY4" fmla="*/ 923800 h 1035205"/>
              <a:gd name="connsiteX5" fmla="*/ 103489 w 12011377"/>
              <a:gd name="connsiteY5" fmla="*/ 1027289 h 1035205"/>
              <a:gd name="connsiteX6" fmla="*/ 0 w 12011377"/>
              <a:gd name="connsiteY6" fmla="*/ 923800 h 1035205"/>
              <a:gd name="connsiteX7" fmla="*/ 0 w 12011377"/>
              <a:gd name="connsiteY7" fmla="*/ 103489 h 1035205"/>
              <a:gd name="connsiteX0" fmla="*/ 0 w 12011377"/>
              <a:gd name="connsiteY0" fmla="*/ 103489 h 1026338"/>
              <a:gd name="connsiteX1" fmla="*/ 103489 w 12011377"/>
              <a:gd name="connsiteY1" fmla="*/ 0 h 1026338"/>
              <a:gd name="connsiteX2" fmla="*/ 11907888 w 12011377"/>
              <a:gd name="connsiteY2" fmla="*/ 0 h 1026338"/>
              <a:gd name="connsiteX3" fmla="*/ 12011377 w 12011377"/>
              <a:gd name="connsiteY3" fmla="*/ 103489 h 1026338"/>
              <a:gd name="connsiteX4" fmla="*/ 12011377 w 12011377"/>
              <a:gd name="connsiteY4" fmla="*/ 923800 h 1026338"/>
              <a:gd name="connsiteX5" fmla="*/ 0 w 12011377"/>
              <a:gd name="connsiteY5" fmla="*/ 923800 h 1026338"/>
              <a:gd name="connsiteX6" fmla="*/ 0 w 12011377"/>
              <a:gd name="connsiteY6" fmla="*/ 103489 h 1026338"/>
              <a:gd name="connsiteX0" fmla="*/ 0 w 12011377"/>
              <a:gd name="connsiteY0" fmla="*/ 103489 h 984842"/>
              <a:gd name="connsiteX1" fmla="*/ 103489 w 12011377"/>
              <a:gd name="connsiteY1" fmla="*/ 0 h 984842"/>
              <a:gd name="connsiteX2" fmla="*/ 11907888 w 12011377"/>
              <a:gd name="connsiteY2" fmla="*/ 0 h 984842"/>
              <a:gd name="connsiteX3" fmla="*/ 12011377 w 12011377"/>
              <a:gd name="connsiteY3" fmla="*/ 103489 h 984842"/>
              <a:gd name="connsiteX4" fmla="*/ 12011377 w 12011377"/>
              <a:gd name="connsiteY4" fmla="*/ 923800 h 984842"/>
              <a:gd name="connsiteX5" fmla="*/ 0 w 12011377"/>
              <a:gd name="connsiteY5" fmla="*/ 923800 h 984842"/>
              <a:gd name="connsiteX6" fmla="*/ 0 w 12011377"/>
              <a:gd name="connsiteY6" fmla="*/ 103489 h 984842"/>
              <a:gd name="connsiteX0" fmla="*/ 0 w 12011377"/>
              <a:gd name="connsiteY0" fmla="*/ 103489 h 923800"/>
              <a:gd name="connsiteX1" fmla="*/ 103489 w 12011377"/>
              <a:gd name="connsiteY1" fmla="*/ 0 h 923800"/>
              <a:gd name="connsiteX2" fmla="*/ 11907888 w 12011377"/>
              <a:gd name="connsiteY2" fmla="*/ 0 h 923800"/>
              <a:gd name="connsiteX3" fmla="*/ 12011377 w 12011377"/>
              <a:gd name="connsiteY3" fmla="*/ 103489 h 923800"/>
              <a:gd name="connsiteX4" fmla="*/ 12011377 w 12011377"/>
              <a:gd name="connsiteY4" fmla="*/ 923800 h 923800"/>
              <a:gd name="connsiteX5" fmla="*/ 0 w 12011377"/>
              <a:gd name="connsiteY5" fmla="*/ 923800 h 923800"/>
              <a:gd name="connsiteX6" fmla="*/ 0 w 12011377"/>
              <a:gd name="connsiteY6" fmla="*/ 103489 h 923800"/>
              <a:gd name="connsiteX0" fmla="*/ 0 w 12011377"/>
              <a:gd name="connsiteY0" fmla="*/ 103489 h 923800"/>
              <a:gd name="connsiteX1" fmla="*/ 103489 w 12011377"/>
              <a:gd name="connsiteY1" fmla="*/ 0 h 923800"/>
              <a:gd name="connsiteX2" fmla="*/ 11907888 w 12011377"/>
              <a:gd name="connsiteY2" fmla="*/ 0 h 923800"/>
              <a:gd name="connsiteX3" fmla="*/ 12011377 w 12011377"/>
              <a:gd name="connsiteY3" fmla="*/ 103489 h 923800"/>
              <a:gd name="connsiteX4" fmla="*/ 12011377 w 12011377"/>
              <a:gd name="connsiteY4" fmla="*/ 731889 h 923800"/>
              <a:gd name="connsiteX5" fmla="*/ 0 w 12011377"/>
              <a:gd name="connsiteY5" fmla="*/ 923800 h 923800"/>
              <a:gd name="connsiteX6" fmla="*/ 0 w 12011377"/>
              <a:gd name="connsiteY6" fmla="*/ 103489 h 923800"/>
              <a:gd name="connsiteX0" fmla="*/ 0 w 12011377"/>
              <a:gd name="connsiteY0" fmla="*/ 103489 h 731889"/>
              <a:gd name="connsiteX1" fmla="*/ 103489 w 12011377"/>
              <a:gd name="connsiteY1" fmla="*/ 0 h 731889"/>
              <a:gd name="connsiteX2" fmla="*/ 11907888 w 12011377"/>
              <a:gd name="connsiteY2" fmla="*/ 0 h 731889"/>
              <a:gd name="connsiteX3" fmla="*/ 12011377 w 12011377"/>
              <a:gd name="connsiteY3" fmla="*/ 103489 h 731889"/>
              <a:gd name="connsiteX4" fmla="*/ 12011377 w 12011377"/>
              <a:gd name="connsiteY4" fmla="*/ 731889 h 731889"/>
              <a:gd name="connsiteX5" fmla="*/ 56444 w 12011377"/>
              <a:gd name="connsiteY5" fmla="*/ 630289 h 731889"/>
              <a:gd name="connsiteX6" fmla="*/ 0 w 12011377"/>
              <a:gd name="connsiteY6" fmla="*/ 103489 h 731889"/>
              <a:gd name="connsiteX0" fmla="*/ 0 w 12011377"/>
              <a:gd name="connsiteY0" fmla="*/ 103489 h 731889"/>
              <a:gd name="connsiteX1" fmla="*/ 103489 w 12011377"/>
              <a:gd name="connsiteY1" fmla="*/ 0 h 731889"/>
              <a:gd name="connsiteX2" fmla="*/ 11907888 w 12011377"/>
              <a:gd name="connsiteY2" fmla="*/ 0 h 731889"/>
              <a:gd name="connsiteX3" fmla="*/ 12011377 w 12011377"/>
              <a:gd name="connsiteY3" fmla="*/ 103489 h 731889"/>
              <a:gd name="connsiteX4" fmla="*/ 12011377 w 12011377"/>
              <a:gd name="connsiteY4" fmla="*/ 731889 h 731889"/>
              <a:gd name="connsiteX5" fmla="*/ 11288 w 12011377"/>
              <a:gd name="connsiteY5" fmla="*/ 709311 h 731889"/>
              <a:gd name="connsiteX6" fmla="*/ 0 w 12011377"/>
              <a:gd name="connsiteY6" fmla="*/ 103489 h 731889"/>
              <a:gd name="connsiteX0" fmla="*/ 0 w 12013618"/>
              <a:gd name="connsiteY0" fmla="*/ 103489 h 709311"/>
              <a:gd name="connsiteX1" fmla="*/ 103489 w 12013618"/>
              <a:gd name="connsiteY1" fmla="*/ 0 h 709311"/>
              <a:gd name="connsiteX2" fmla="*/ 11907888 w 12013618"/>
              <a:gd name="connsiteY2" fmla="*/ 0 h 709311"/>
              <a:gd name="connsiteX3" fmla="*/ 12011377 w 12013618"/>
              <a:gd name="connsiteY3" fmla="*/ 103489 h 709311"/>
              <a:gd name="connsiteX4" fmla="*/ 12013618 w 12013618"/>
              <a:gd name="connsiteY4" fmla="*/ 689307 h 709311"/>
              <a:gd name="connsiteX5" fmla="*/ 11288 w 12013618"/>
              <a:gd name="connsiteY5" fmla="*/ 709311 h 709311"/>
              <a:gd name="connsiteX6" fmla="*/ 0 w 12013618"/>
              <a:gd name="connsiteY6" fmla="*/ 103489 h 709311"/>
              <a:gd name="connsiteX0" fmla="*/ 0 w 12011377"/>
              <a:gd name="connsiteY0" fmla="*/ 103489 h 709311"/>
              <a:gd name="connsiteX1" fmla="*/ 103489 w 12011377"/>
              <a:gd name="connsiteY1" fmla="*/ 0 h 709311"/>
              <a:gd name="connsiteX2" fmla="*/ 11907888 w 12011377"/>
              <a:gd name="connsiteY2" fmla="*/ 0 h 709311"/>
              <a:gd name="connsiteX3" fmla="*/ 12011377 w 12011377"/>
              <a:gd name="connsiteY3" fmla="*/ 103489 h 709311"/>
              <a:gd name="connsiteX4" fmla="*/ 12009136 w 12011377"/>
              <a:gd name="connsiteY4" fmla="*/ 693789 h 709311"/>
              <a:gd name="connsiteX5" fmla="*/ 11288 w 12011377"/>
              <a:gd name="connsiteY5" fmla="*/ 709311 h 709311"/>
              <a:gd name="connsiteX6" fmla="*/ 0 w 12011377"/>
              <a:gd name="connsiteY6" fmla="*/ 103489 h 709311"/>
              <a:gd name="connsiteX0" fmla="*/ 2159 w 12013536"/>
              <a:gd name="connsiteY0" fmla="*/ 103489 h 704829"/>
              <a:gd name="connsiteX1" fmla="*/ 105648 w 12013536"/>
              <a:gd name="connsiteY1" fmla="*/ 0 h 704829"/>
              <a:gd name="connsiteX2" fmla="*/ 11910047 w 12013536"/>
              <a:gd name="connsiteY2" fmla="*/ 0 h 704829"/>
              <a:gd name="connsiteX3" fmla="*/ 12013536 w 12013536"/>
              <a:gd name="connsiteY3" fmla="*/ 103489 h 704829"/>
              <a:gd name="connsiteX4" fmla="*/ 12011295 w 12013536"/>
              <a:gd name="connsiteY4" fmla="*/ 693789 h 704829"/>
              <a:gd name="connsiteX5" fmla="*/ 0 w 12013536"/>
              <a:gd name="connsiteY5" fmla="*/ 704829 h 704829"/>
              <a:gd name="connsiteX6" fmla="*/ 2159 w 12013536"/>
              <a:gd name="connsiteY6" fmla="*/ 103489 h 704829"/>
              <a:gd name="connsiteX0" fmla="*/ 4400 w 12015777"/>
              <a:gd name="connsiteY0" fmla="*/ 103489 h 698106"/>
              <a:gd name="connsiteX1" fmla="*/ 107889 w 12015777"/>
              <a:gd name="connsiteY1" fmla="*/ 0 h 698106"/>
              <a:gd name="connsiteX2" fmla="*/ 11912288 w 12015777"/>
              <a:gd name="connsiteY2" fmla="*/ 0 h 698106"/>
              <a:gd name="connsiteX3" fmla="*/ 12015777 w 12015777"/>
              <a:gd name="connsiteY3" fmla="*/ 103489 h 698106"/>
              <a:gd name="connsiteX4" fmla="*/ 12013536 w 12015777"/>
              <a:gd name="connsiteY4" fmla="*/ 693789 h 698106"/>
              <a:gd name="connsiteX5" fmla="*/ 0 w 12015777"/>
              <a:gd name="connsiteY5" fmla="*/ 698106 h 698106"/>
              <a:gd name="connsiteX6" fmla="*/ 4400 w 12015777"/>
              <a:gd name="connsiteY6" fmla="*/ 103489 h 698106"/>
              <a:gd name="connsiteX0" fmla="*/ 4400 w 12015777"/>
              <a:gd name="connsiteY0" fmla="*/ 103489 h 693789"/>
              <a:gd name="connsiteX1" fmla="*/ 107889 w 12015777"/>
              <a:gd name="connsiteY1" fmla="*/ 0 h 693789"/>
              <a:gd name="connsiteX2" fmla="*/ 11912288 w 12015777"/>
              <a:gd name="connsiteY2" fmla="*/ 0 h 693789"/>
              <a:gd name="connsiteX3" fmla="*/ 12015777 w 12015777"/>
              <a:gd name="connsiteY3" fmla="*/ 103489 h 693789"/>
              <a:gd name="connsiteX4" fmla="*/ 12013536 w 12015777"/>
              <a:gd name="connsiteY4" fmla="*/ 693789 h 693789"/>
              <a:gd name="connsiteX5" fmla="*/ 0 w 12015777"/>
              <a:gd name="connsiteY5" fmla="*/ 689141 h 693789"/>
              <a:gd name="connsiteX6" fmla="*/ 4400 w 12015777"/>
              <a:gd name="connsiteY6" fmla="*/ 103489 h 693789"/>
              <a:gd name="connsiteX0" fmla="*/ 4400 w 12015777"/>
              <a:gd name="connsiteY0" fmla="*/ 103489 h 693789"/>
              <a:gd name="connsiteX1" fmla="*/ 107889 w 12015777"/>
              <a:gd name="connsiteY1" fmla="*/ 0 h 693789"/>
              <a:gd name="connsiteX2" fmla="*/ 11912288 w 12015777"/>
              <a:gd name="connsiteY2" fmla="*/ 0 h 693789"/>
              <a:gd name="connsiteX3" fmla="*/ 12015777 w 12015777"/>
              <a:gd name="connsiteY3" fmla="*/ 103489 h 693789"/>
              <a:gd name="connsiteX4" fmla="*/ 12013536 w 12015777"/>
              <a:gd name="connsiteY4" fmla="*/ 693789 h 693789"/>
              <a:gd name="connsiteX5" fmla="*/ 0 w 12015777"/>
              <a:gd name="connsiteY5" fmla="*/ 693623 h 693789"/>
              <a:gd name="connsiteX6" fmla="*/ 4400 w 12015777"/>
              <a:gd name="connsiteY6" fmla="*/ 103489 h 69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5777" h="693789">
                <a:moveTo>
                  <a:pt x="4400" y="103489"/>
                </a:moveTo>
                <a:cubicBezTo>
                  <a:pt x="4400" y="46334"/>
                  <a:pt x="50734" y="0"/>
                  <a:pt x="107889" y="0"/>
                </a:cubicBezTo>
                <a:lnTo>
                  <a:pt x="11912288" y="0"/>
                </a:lnTo>
                <a:cubicBezTo>
                  <a:pt x="11969443" y="0"/>
                  <a:pt x="12015777" y="46334"/>
                  <a:pt x="12015777" y="103489"/>
                </a:cubicBezTo>
                <a:lnTo>
                  <a:pt x="12013536" y="693789"/>
                </a:lnTo>
                <a:lnTo>
                  <a:pt x="0" y="693623"/>
                </a:lnTo>
                <a:cubicBezTo>
                  <a:pt x="720" y="493176"/>
                  <a:pt x="3680" y="303936"/>
                  <a:pt x="4400" y="103489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DCFA1-F6B4-4EA0-8E51-A1C8376F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8" y="154962"/>
            <a:ext cx="10515600" cy="666234"/>
          </a:xfrm>
        </p:spPr>
        <p:txBody>
          <a:bodyPr>
            <a:normAutofit/>
          </a:bodyPr>
          <a:lstStyle/>
          <a:p>
            <a:r>
              <a:rPr lang="en-US" dirty="0"/>
              <a:t>Johnson’s Baby Powder &amp; Shower to Shower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D0F34-C9E0-4CBF-8F44-B3C11451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512C41-0B69-4010-B6C0-200F369907D2}"/>
              </a:ext>
            </a:extLst>
          </p:cNvPr>
          <p:cNvCxnSpPr>
            <a:cxnSpLocks/>
          </p:cNvCxnSpPr>
          <p:nvPr/>
        </p:nvCxnSpPr>
        <p:spPr>
          <a:xfrm>
            <a:off x="84161" y="876153"/>
            <a:ext cx="12017697" cy="0"/>
          </a:xfrm>
          <a:prstGeom prst="line">
            <a:avLst/>
          </a:prstGeom>
          <a:ln w="66675">
            <a:solidFill>
              <a:srgbClr val="FF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2C34EDB-4033-415B-8ED4-90172E669CD1}"/>
              </a:ext>
            </a:extLst>
          </p:cNvPr>
          <p:cNvSpPr/>
          <p:nvPr/>
        </p:nvSpPr>
        <p:spPr>
          <a:xfrm>
            <a:off x="1525683" y="2740904"/>
            <a:ext cx="91406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1531" hangingPunct="0"/>
            <a:r>
              <a:rPr lang="en-US" sz="4800" b="1" dirty="0">
                <a:solidFill>
                  <a:srgbClr val="000000"/>
                </a:solidFill>
                <a:latin typeface="Palatino Linotype" panose="02040502050505030304" pitchFamily="18" charset="0"/>
                <a:ea typeface="Helvetica Neue"/>
                <a:cs typeface="Helvetica Neue"/>
                <a:sym typeface="Helvetica Neue"/>
              </a:rPr>
              <a:t>98% of historical samples tested</a:t>
            </a:r>
          </a:p>
          <a:p>
            <a:pPr algn="ctr" defTabSz="821531" hangingPunct="0"/>
            <a:r>
              <a:rPr lang="en-US" sz="4800" b="1" dirty="0">
                <a:solidFill>
                  <a:srgbClr val="000000"/>
                </a:solidFill>
                <a:latin typeface="Palatino Linotype" panose="02040502050505030304" pitchFamily="18" charset="0"/>
                <a:ea typeface="Helvetica Neue"/>
                <a:cs typeface="Helvetica Neue"/>
                <a:sym typeface="Helvetica Neue"/>
              </a:rPr>
              <a:t>positive for fibrous talc </a:t>
            </a:r>
          </a:p>
        </p:txBody>
      </p:sp>
    </p:spTree>
    <p:extLst>
      <p:ext uri="{BB962C8B-B14F-4D97-AF65-F5344CB8AC3E}">
        <p14:creationId xmlns:p14="http://schemas.microsoft.com/office/powerpoint/2010/main" val="127319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7F424D9-1443-42D7-A7FE-ACE9E7133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0268"/>
              </p:ext>
            </p:extLst>
          </p:nvPr>
        </p:nvGraphicFramePr>
        <p:xfrm>
          <a:off x="1147735" y="1467483"/>
          <a:ext cx="9807480" cy="46871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6488">
                  <a:extLst>
                    <a:ext uri="{9D8B030D-6E8A-4147-A177-3AD203B41FA5}">
                      <a16:colId xmlns:a16="http://schemas.microsoft.com/office/drawing/2014/main" val="2376986190"/>
                    </a:ext>
                  </a:extLst>
                </a:gridCol>
                <a:gridCol w="6180992">
                  <a:extLst>
                    <a:ext uri="{9D8B030D-6E8A-4147-A177-3AD203B41FA5}">
                      <a16:colId xmlns:a16="http://schemas.microsoft.com/office/drawing/2014/main" val="778481713"/>
                    </a:ext>
                  </a:extLst>
                </a:gridCol>
              </a:tblGrid>
              <a:tr h="781189">
                <a:tc>
                  <a:txBody>
                    <a:bodyPr/>
                    <a:lstStyle/>
                    <a:p>
                      <a:pPr marL="182880" algn="ctr"/>
                      <a:r>
                        <a:rPr lang="en-US" sz="2400" dirty="0"/>
                        <a:t>Results by Decade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/>
                      <a:r>
                        <a:rPr lang="en-US" sz="2400" dirty="0"/>
                        <a:t>Range of Talc EMPs/Fibers per 10 oz. bottle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177236"/>
                  </a:ext>
                </a:extLst>
              </a:tr>
              <a:tr h="781189">
                <a:tc>
                  <a:txBody>
                    <a:bodyPr/>
                    <a:lstStyle/>
                    <a:p>
                      <a:pPr marL="182880" algn="ctr"/>
                      <a:r>
                        <a:rPr lang="en-US" sz="2400" b="0" dirty="0"/>
                        <a:t>1960s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/>
                      <a:r>
                        <a:rPr lang="en-US" sz="2400" b="1" dirty="0"/>
                        <a:t>82,215,000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i="1" dirty="0">
                          <a:latin typeface="Palatino Linotype" panose="02040502050505030304" pitchFamily="18" charset="0"/>
                        </a:rPr>
                        <a:t>to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1" dirty="0"/>
                        <a:t>254,016,000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i="1" dirty="0">
                          <a:latin typeface="Palatino Linotype" panose="02040502050505030304" pitchFamily="18" charset="0"/>
                        </a:rPr>
                        <a:t>fibers</a:t>
                      </a:r>
                      <a:r>
                        <a:rPr lang="en-US" sz="2400" b="0" dirty="0"/>
                        <a:t> 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36813"/>
                  </a:ext>
                </a:extLst>
              </a:tr>
              <a:tr h="781189">
                <a:tc>
                  <a:txBody>
                    <a:bodyPr/>
                    <a:lstStyle/>
                    <a:p>
                      <a:pPr marL="1828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0" dirty="0">
                          <a:sym typeface="Helvetica Neue"/>
                        </a:rPr>
                        <a:t>1970s</a:t>
                      </a:r>
                      <a:endParaRPr lang="en-US" sz="2400" b="0" kern="0" dirty="0">
                        <a:solidFill>
                          <a:srgbClr val="000000"/>
                        </a:solidFill>
                        <a:latin typeface="+mn-lt"/>
                        <a:sym typeface="Helvetica Neue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170,950,500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0" i="1" dirty="0">
                          <a:latin typeface="Palatino Linotype" panose="02040502050505030304" pitchFamily="18" charset="0"/>
                        </a:rPr>
                        <a:t>to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289,170,000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0" i="1" dirty="0">
                          <a:latin typeface="Palatino Linotype" panose="02040502050505030304" pitchFamily="18" charset="0"/>
                        </a:rPr>
                        <a:t>fibers</a:t>
                      </a:r>
                      <a:endParaRPr lang="en-US" sz="2400" b="0" kern="0" dirty="0">
                        <a:solidFill>
                          <a:schemeClr val="tx1"/>
                        </a:solidFill>
                        <a:latin typeface="+mn-lt"/>
                        <a:sym typeface="Helvetica Neue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06154"/>
                  </a:ext>
                </a:extLst>
              </a:tr>
              <a:tr h="781189">
                <a:tc>
                  <a:txBody>
                    <a:bodyPr/>
                    <a:lstStyle/>
                    <a:p>
                      <a:pPr marL="1828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0" dirty="0">
                          <a:solidFill>
                            <a:srgbClr val="000000"/>
                          </a:solidFill>
                          <a:latin typeface="+mn-lt"/>
                          <a:sym typeface="Helvetica Neue"/>
                        </a:rPr>
                        <a:t>1980s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155,358,000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0" i="1" dirty="0">
                          <a:latin typeface="Palatino Linotype" panose="02040502050505030304" pitchFamily="18" charset="0"/>
                        </a:rPr>
                        <a:t>to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176,904,000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0" i="1" dirty="0">
                          <a:latin typeface="Palatino Linotype" panose="02040502050505030304" pitchFamily="18" charset="0"/>
                        </a:rPr>
                        <a:t>fibers</a:t>
                      </a:r>
                      <a:endParaRPr lang="en-US" sz="2400" b="0" kern="0" dirty="0">
                        <a:solidFill>
                          <a:schemeClr val="tx1"/>
                        </a:solidFill>
                        <a:latin typeface="+mn-lt"/>
                        <a:sym typeface="Helvetica Neue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98370"/>
                  </a:ext>
                </a:extLst>
              </a:tr>
              <a:tr h="781189">
                <a:tc>
                  <a:txBody>
                    <a:bodyPr/>
                    <a:lstStyle/>
                    <a:p>
                      <a:pPr marL="1828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0" dirty="0">
                          <a:solidFill>
                            <a:srgbClr val="000000"/>
                          </a:solidFill>
                          <a:latin typeface="+mn-lt"/>
                          <a:sym typeface="Helvetica Neue"/>
                        </a:rPr>
                        <a:t>1990s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114,250,500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0" i="1" dirty="0">
                          <a:latin typeface="Palatino Linotype" panose="02040502050505030304" pitchFamily="18" charset="0"/>
                        </a:rPr>
                        <a:t>to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254,583,000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0" i="1" dirty="0">
                          <a:latin typeface="Palatino Linotype" panose="02040502050505030304" pitchFamily="18" charset="0"/>
                        </a:rPr>
                        <a:t>fibers</a:t>
                      </a:r>
                      <a:endParaRPr lang="en-US" sz="2400" b="0" kern="0" dirty="0">
                        <a:solidFill>
                          <a:schemeClr val="tx1"/>
                        </a:solidFill>
                        <a:latin typeface="+mn-lt"/>
                        <a:sym typeface="Helvetica Neue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91005"/>
                  </a:ext>
                </a:extLst>
              </a:tr>
              <a:tr h="781189">
                <a:tc>
                  <a:txBody>
                    <a:bodyPr/>
                    <a:lstStyle/>
                    <a:p>
                      <a:pPr marL="1828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0" dirty="0">
                          <a:solidFill>
                            <a:srgbClr val="000000"/>
                          </a:solidFill>
                          <a:latin typeface="+mn-lt"/>
                          <a:sym typeface="Helvetica Neue"/>
                        </a:rPr>
                        <a:t>2000s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123,039,000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0" i="1" dirty="0">
                          <a:latin typeface="Palatino Linotype" panose="02040502050505030304" pitchFamily="18" charset="0"/>
                        </a:rPr>
                        <a:t>to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133,528,500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sym typeface="Helvetica Neue"/>
                        </a:rPr>
                        <a:t> </a:t>
                      </a:r>
                      <a:r>
                        <a:rPr lang="en-US" sz="2400" b="0" i="1" dirty="0">
                          <a:latin typeface="Palatino Linotype" panose="02040502050505030304" pitchFamily="18" charset="0"/>
                        </a:rPr>
                        <a:t>fibers</a:t>
                      </a:r>
                      <a:endParaRPr lang="en-US" sz="2400" b="0" kern="0" dirty="0">
                        <a:solidFill>
                          <a:schemeClr val="tx1"/>
                        </a:solidFill>
                        <a:latin typeface="+mn-lt"/>
                        <a:sym typeface="Helvetica Neue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970538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512C41-0B69-4010-B6C0-200F369907D2}"/>
              </a:ext>
            </a:extLst>
          </p:cNvPr>
          <p:cNvCxnSpPr>
            <a:cxnSpLocks/>
          </p:cNvCxnSpPr>
          <p:nvPr/>
        </p:nvCxnSpPr>
        <p:spPr>
          <a:xfrm>
            <a:off x="84161" y="876153"/>
            <a:ext cx="12017697" cy="0"/>
          </a:xfrm>
          <a:prstGeom prst="line">
            <a:avLst/>
          </a:prstGeom>
          <a:ln w="66675">
            <a:solidFill>
              <a:srgbClr val="FF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B27F96-D651-4F64-894A-92D9C0F90805}"/>
              </a:ext>
            </a:extLst>
          </p:cNvPr>
          <p:cNvSpPr/>
          <p:nvPr/>
        </p:nvSpPr>
        <p:spPr>
          <a:xfrm>
            <a:off x="80764" y="139616"/>
            <a:ext cx="12015777" cy="693789"/>
          </a:xfrm>
          <a:custGeom>
            <a:avLst/>
            <a:gdLst>
              <a:gd name="connsiteX0" fmla="*/ 0 w 12011377"/>
              <a:gd name="connsiteY0" fmla="*/ 103489 h 1027289"/>
              <a:gd name="connsiteX1" fmla="*/ 103489 w 12011377"/>
              <a:gd name="connsiteY1" fmla="*/ 0 h 1027289"/>
              <a:gd name="connsiteX2" fmla="*/ 11907888 w 12011377"/>
              <a:gd name="connsiteY2" fmla="*/ 0 h 1027289"/>
              <a:gd name="connsiteX3" fmla="*/ 12011377 w 12011377"/>
              <a:gd name="connsiteY3" fmla="*/ 103489 h 1027289"/>
              <a:gd name="connsiteX4" fmla="*/ 12011377 w 12011377"/>
              <a:gd name="connsiteY4" fmla="*/ 923800 h 1027289"/>
              <a:gd name="connsiteX5" fmla="*/ 11907888 w 12011377"/>
              <a:gd name="connsiteY5" fmla="*/ 1027289 h 1027289"/>
              <a:gd name="connsiteX6" fmla="*/ 103489 w 12011377"/>
              <a:gd name="connsiteY6" fmla="*/ 1027289 h 1027289"/>
              <a:gd name="connsiteX7" fmla="*/ 0 w 12011377"/>
              <a:gd name="connsiteY7" fmla="*/ 923800 h 1027289"/>
              <a:gd name="connsiteX8" fmla="*/ 0 w 12011377"/>
              <a:gd name="connsiteY8" fmla="*/ 103489 h 1027289"/>
              <a:gd name="connsiteX0" fmla="*/ 0 w 12011377"/>
              <a:gd name="connsiteY0" fmla="*/ 103489 h 1035205"/>
              <a:gd name="connsiteX1" fmla="*/ 103489 w 12011377"/>
              <a:gd name="connsiteY1" fmla="*/ 0 h 1035205"/>
              <a:gd name="connsiteX2" fmla="*/ 11907888 w 12011377"/>
              <a:gd name="connsiteY2" fmla="*/ 0 h 1035205"/>
              <a:gd name="connsiteX3" fmla="*/ 12011377 w 12011377"/>
              <a:gd name="connsiteY3" fmla="*/ 103489 h 1035205"/>
              <a:gd name="connsiteX4" fmla="*/ 12011377 w 12011377"/>
              <a:gd name="connsiteY4" fmla="*/ 923800 h 1035205"/>
              <a:gd name="connsiteX5" fmla="*/ 103489 w 12011377"/>
              <a:gd name="connsiteY5" fmla="*/ 1027289 h 1035205"/>
              <a:gd name="connsiteX6" fmla="*/ 0 w 12011377"/>
              <a:gd name="connsiteY6" fmla="*/ 923800 h 1035205"/>
              <a:gd name="connsiteX7" fmla="*/ 0 w 12011377"/>
              <a:gd name="connsiteY7" fmla="*/ 103489 h 1035205"/>
              <a:gd name="connsiteX0" fmla="*/ 0 w 12011377"/>
              <a:gd name="connsiteY0" fmla="*/ 103489 h 1026338"/>
              <a:gd name="connsiteX1" fmla="*/ 103489 w 12011377"/>
              <a:gd name="connsiteY1" fmla="*/ 0 h 1026338"/>
              <a:gd name="connsiteX2" fmla="*/ 11907888 w 12011377"/>
              <a:gd name="connsiteY2" fmla="*/ 0 h 1026338"/>
              <a:gd name="connsiteX3" fmla="*/ 12011377 w 12011377"/>
              <a:gd name="connsiteY3" fmla="*/ 103489 h 1026338"/>
              <a:gd name="connsiteX4" fmla="*/ 12011377 w 12011377"/>
              <a:gd name="connsiteY4" fmla="*/ 923800 h 1026338"/>
              <a:gd name="connsiteX5" fmla="*/ 0 w 12011377"/>
              <a:gd name="connsiteY5" fmla="*/ 923800 h 1026338"/>
              <a:gd name="connsiteX6" fmla="*/ 0 w 12011377"/>
              <a:gd name="connsiteY6" fmla="*/ 103489 h 1026338"/>
              <a:gd name="connsiteX0" fmla="*/ 0 w 12011377"/>
              <a:gd name="connsiteY0" fmla="*/ 103489 h 984842"/>
              <a:gd name="connsiteX1" fmla="*/ 103489 w 12011377"/>
              <a:gd name="connsiteY1" fmla="*/ 0 h 984842"/>
              <a:gd name="connsiteX2" fmla="*/ 11907888 w 12011377"/>
              <a:gd name="connsiteY2" fmla="*/ 0 h 984842"/>
              <a:gd name="connsiteX3" fmla="*/ 12011377 w 12011377"/>
              <a:gd name="connsiteY3" fmla="*/ 103489 h 984842"/>
              <a:gd name="connsiteX4" fmla="*/ 12011377 w 12011377"/>
              <a:gd name="connsiteY4" fmla="*/ 923800 h 984842"/>
              <a:gd name="connsiteX5" fmla="*/ 0 w 12011377"/>
              <a:gd name="connsiteY5" fmla="*/ 923800 h 984842"/>
              <a:gd name="connsiteX6" fmla="*/ 0 w 12011377"/>
              <a:gd name="connsiteY6" fmla="*/ 103489 h 984842"/>
              <a:gd name="connsiteX0" fmla="*/ 0 w 12011377"/>
              <a:gd name="connsiteY0" fmla="*/ 103489 h 923800"/>
              <a:gd name="connsiteX1" fmla="*/ 103489 w 12011377"/>
              <a:gd name="connsiteY1" fmla="*/ 0 h 923800"/>
              <a:gd name="connsiteX2" fmla="*/ 11907888 w 12011377"/>
              <a:gd name="connsiteY2" fmla="*/ 0 h 923800"/>
              <a:gd name="connsiteX3" fmla="*/ 12011377 w 12011377"/>
              <a:gd name="connsiteY3" fmla="*/ 103489 h 923800"/>
              <a:gd name="connsiteX4" fmla="*/ 12011377 w 12011377"/>
              <a:gd name="connsiteY4" fmla="*/ 923800 h 923800"/>
              <a:gd name="connsiteX5" fmla="*/ 0 w 12011377"/>
              <a:gd name="connsiteY5" fmla="*/ 923800 h 923800"/>
              <a:gd name="connsiteX6" fmla="*/ 0 w 12011377"/>
              <a:gd name="connsiteY6" fmla="*/ 103489 h 923800"/>
              <a:gd name="connsiteX0" fmla="*/ 0 w 12011377"/>
              <a:gd name="connsiteY0" fmla="*/ 103489 h 923800"/>
              <a:gd name="connsiteX1" fmla="*/ 103489 w 12011377"/>
              <a:gd name="connsiteY1" fmla="*/ 0 h 923800"/>
              <a:gd name="connsiteX2" fmla="*/ 11907888 w 12011377"/>
              <a:gd name="connsiteY2" fmla="*/ 0 h 923800"/>
              <a:gd name="connsiteX3" fmla="*/ 12011377 w 12011377"/>
              <a:gd name="connsiteY3" fmla="*/ 103489 h 923800"/>
              <a:gd name="connsiteX4" fmla="*/ 12011377 w 12011377"/>
              <a:gd name="connsiteY4" fmla="*/ 731889 h 923800"/>
              <a:gd name="connsiteX5" fmla="*/ 0 w 12011377"/>
              <a:gd name="connsiteY5" fmla="*/ 923800 h 923800"/>
              <a:gd name="connsiteX6" fmla="*/ 0 w 12011377"/>
              <a:gd name="connsiteY6" fmla="*/ 103489 h 923800"/>
              <a:gd name="connsiteX0" fmla="*/ 0 w 12011377"/>
              <a:gd name="connsiteY0" fmla="*/ 103489 h 731889"/>
              <a:gd name="connsiteX1" fmla="*/ 103489 w 12011377"/>
              <a:gd name="connsiteY1" fmla="*/ 0 h 731889"/>
              <a:gd name="connsiteX2" fmla="*/ 11907888 w 12011377"/>
              <a:gd name="connsiteY2" fmla="*/ 0 h 731889"/>
              <a:gd name="connsiteX3" fmla="*/ 12011377 w 12011377"/>
              <a:gd name="connsiteY3" fmla="*/ 103489 h 731889"/>
              <a:gd name="connsiteX4" fmla="*/ 12011377 w 12011377"/>
              <a:gd name="connsiteY4" fmla="*/ 731889 h 731889"/>
              <a:gd name="connsiteX5" fmla="*/ 56444 w 12011377"/>
              <a:gd name="connsiteY5" fmla="*/ 630289 h 731889"/>
              <a:gd name="connsiteX6" fmla="*/ 0 w 12011377"/>
              <a:gd name="connsiteY6" fmla="*/ 103489 h 731889"/>
              <a:gd name="connsiteX0" fmla="*/ 0 w 12011377"/>
              <a:gd name="connsiteY0" fmla="*/ 103489 h 731889"/>
              <a:gd name="connsiteX1" fmla="*/ 103489 w 12011377"/>
              <a:gd name="connsiteY1" fmla="*/ 0 h 731889"/>
              <a:gd name="connsiteX2" fmla="*/ 11907888 w 12011377"/>
              <a:gd name="connsiteY2" fmla="*/ 0 h 731889"/>
              <a:gd name="connsiteX3" fmla="*/ 12011377 w 12011377"/>
              <a:gd name="connsiteY3" fmla="*/ 103489 h 731889"/>
              <a:gd name="connsiteX4" fmla="*/ 12011377 w 12011377"/>
              <a:gd name="connsiteY4" fmla="*/ 731889 h 731889"/>
              <a:gd name="connsiteX5" fmla="*/ 11288 w 12011377"/>
              <a:gd name="connsiteY5" fmla="*/ 709311 h 731889"/>
              <a:gd name="connsiteX6" fmla="*/ 0 w 12011377"/>
              <a:gd name="connsiteY6" fmla="*/ 103489 h 731889"/>
              <a:gd name="connsiteX0" fmla="*/ 0 w 12013618"/>
              <a:gd name="connsiteY0" fmla="*/ 103489 h 709311"/>
              <a:gd name="connsiteX1" fmla="*/ 103489 w 12013618"/>
              <a:gd name="connsiteY1" fmla="*/ 0 h 709311"/>
              <a:gd name="connsiteX2" fmla="*/ 11907888 w 12013618"/>
              <a:gd name="connsiteY2" fmla="*/ 0 h 709311"/>
              <a:gd name="connsiteX3" fmla="*/ 12011377 w 12013618"/>
              <a:gd name="connsiteY3" fmla="*/ 103489 h 709311"/>
              <a:gd name="connsiteX4" fmla="*/ 12013618 w 12013618"/>
              <a:gd name="connsiteY4" fmla="*/ 689307 h 709311"/>
              <a:gd name="connsiteX5" fmla="*/ 11288 w 12013618"/>
              <a:gd name="connsiteY5" fmla="*/ 709311 h 709311"/>
              <a:gd name="connsiteX6" fmla="*/ 0 w 12013618"/>
              <a:gd name="connsiteY6" fmla="*/ 103489 h 709311"/>
              <a:gd name="connsiteX0" fmla="*/ 0 w 12011377"/>
              <a:gd name="connsiteY0" fmla="*/ 103489 h 709311"/>
              <a:gd name="connsiteX1" fmla="*/ 103489 w 12011377"/>
              <a:gd name="connsiteY1" fmla="*/ 0 h 709311"/>
              <a:gd name="connsiteX2" fmla="*/ 11907888 w 12011377"/>
              <a:gd name="connsiteY2" fmla="*/ 0 h 709311"/>
              <a:gd name="connsiteX3" fmla="*/ 12011377 w 12011377"/>
              <a:gd name="connsiteY3" fmla="*/ 103489 h 709311"/>
              <a:gd name="connsiteX4" fmla="*/ 12009136 w 12011377"/>
              <a:gd name="connsiteY4" fmla="*/ 693789 h 709311"/>
              <a:gd name="connsiteX5" fmla="*/ 11288 w 12011377"/>
              <a:gd name="connsiteY5" fmla="*/ 709311 h 709311"/>
              <a:gd name="connsiteX6" fmla="*/ 0 w 12011377"/>
              <a:gd name="connsiteY6" fmla="*/ 103489 h 709311"/>
              <a:gd name="connsiteX0" fmla="*/ 2159 w 12013536"/>
              <a:gd name="connsiteY0" fmla="*/ 103489 h 704829"/>
              <a:gd name="connsiteX1" fmla="*/ 105648 w 12013536"/>
              <a:gd name="connsiteY1" fmla="*/ 0 h 704829"/>
              <a:gd name="connsiteX2" fmla="*/ 11910047 w 12013536"/>
              <a:gd name="connsiteY2" fmla="*/ 0 h 704829"/>
              <a:gd name="connsiteX3" fmla="*/ 12013536 w 12013536"/>
              <a:gd name="connsiteY3" fmla="*/ 103489 h 704829"/>
              <a:gd name="connsiteX4" fmla="*/ 12011295 w 12013536"/>
              <a:gd name="connsiteY4" fmla="*/ 693789 h 704829"/>
              <a:gd name="connsiteX5" fmla="*/ 0 w 12013536"/>
              <a:gd name="connsiteY5" fmla="*/ 704829 h 704829"/>
              <a:gd name="connsiteX6" fmla="*/ 2159 w 12013536"/>
              <a:gd name="connsiteY6" fmla="*/ 103489 h 704829"/>
              <a:gd name="connsiteX0" fmla="*/ 4400 w 12015777"/>
              <a:gd name="connsiteY0" fmla="*/ 103489 h 698106"/>
              <a:gd name="connsiteX1" fmla="*/ 107889 w 12015777"/>
              <a:gd name="connsiteY1" fmla="*/ 0 h 698106"/>
              <a:gd name="connsiteX2" fmla="*/ 11912288 w 12015777"/>
              <a:gd name="connsiteY2" fmla="*/ 0 h 698106"/>
              <a:gd name="connsiteX3" fmla="*/ 12015777 w 12015777"/>
              <a:gd name="connsiteY3" fmla="*/ 103489 h 698106"/>
              <a:gd name="connsiteX4" fmla="*/ 12013536 w 12015777"/>
              <a:gd name="connsiteY4" fmla="*/ 693789 h 698106"/>
              <a:gd name="connsiteX5" fmla="*/ 0 w 12015777"/>
              <a:gd name="connsiteY5" fmla="*/ 698106 h 698106"/>
              <a:gd name="connsiteX6" fmla="*/ 4400 w 12015777"/>
              <a:gd name="connsiteY6" fmla="*/ 103489 h 698106"/>
              <a:gd name="connsiteX0" fmla="*/ 4400 w 12015777"/>
              <a:gd name="connsiteY0" fmla="*/ 103489 h 693789"/>
              <a:gd name="connsiteX1" fmla="*/ 107889 w 12015777"/>
              <a:gd name="connsiteY1" fmla="*/ 0 h 693789"/>
              <a:gd name="connsiteX2" fmla="*/ 11912288 w 12015777"/>
              <a:gd name="connsiteY2" fmla="*/ 0 h 693789"/>
              <a:gd name="connsiteX3" fmla="*/ 12015777 w 12015777"/>
              <a:gd name="connsiteY3" fmla="*/ 103489 h 693789"/>
              <a:gd name="connsiteX4" fmla="*/ 12013536 w 12015777"/>
              <a:gd name="connsiteY4" fmla="*/ 693789 h 693789"/>
              <a:gd name="connsiteX5" fmla="*/ 0 w 12015777"/>
              <a:gd name="connsiteY5" fmla="*/ 689141 h 693789"/>
              <a:gd name="connsiteX6" fmla="*/ 4400 w 12015777"/>
              <a:gd name="connsiteY6" fmla="*/ 103489 h 693789"/>
              <a:gd name="connsiteX0" fmla="*/ 4400 w 12015777"/>
              <a:gd name="connsiteY0" fmla="*/ 103489 h 693789"/>
              <a:gd name="connsiteX1" fmla="*/ 107889 w 12015777"/>
              <a:gd name="connsiteY1" fmla="*/ 0 h 693789"/>
              <a:gd name="connsiteX2" fmla="*/ 11912288 w 12015777"/>
              <a:gd name="connsiteY2" fmla="*/ 0 h 693789"/>
              <a:gd name="connsiteX3" fmla="*/ 12015777 w 12015777"/>
              <a:gd name="connsiteY3" fmla="*/ 103489 h 693789"/>
              <a:gd name="connsiteX4" fmla="*/ 12013536 w 12015777"/>
              <a:gd name="connsiteY4" fmla="*/ 693789 h 693789"/>
              <a:gd name="connsiteX5" fmla="*/ 0 w 12015777"/>
              <a:gd name="connsiteY5" fmla="*/ 693623 h 693789"/>
              <a:gd name="connsiteX6" fmla="*/ 4400 w 12015777"/>
              <a:gd name="connsiteY6" fmla="*/ 103489 h 69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5777" h="693789">
                <a:moveTo>
                  <a:pt x="4400" y="103489"/>
                </a:moveTo>
                <a:cubicBezTo>
                  <a:pt x="4400" y="46334"/>
                  <a:pt x="50734" y="0"/>
                  <a:pt x="107889" y="0"/>
                </a:cubicBezTo>
                <a:lnTo>
                  <a:pt x="11912288" y="0"/>
                </a:lnTo>
                <a:cubicBezTo>
                  <a:pt x="11969443" y="0"/>
                  <a:pt x="12015777" y="46334"/>
                  <a:pt x="12015777" y="103489"/>
                </a:cubicBezTo>
                <a:lnTo>
                  <a:pt x="12013536" y="693789"/>
                </a:lnTo>
                <a:lnTo>
                  <a:pt x="0" y="693623"/>
                </a:lnTo>
                <a:cubicBezTo>
                  <a:pt x="720" y="493176"/>
                  <a:pt x="3680" y="303936"/>
                  <a:pt x="4400" y="103489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D0F34-C9E0-4CBF-8F44-B3C11451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0660A43-215C-466A-A75C-40E18EAA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44463"/>
            <a:ext cx="10515600" cy="665162"/>
          </a:xfrm>
        </p:spPr>
        <p:txBody>
          <a:bodyPr>
            <a:normAutofit/>
          </a:bodyPr>
          <a:lstStyle/>
          <a:p>
            <a:r>
              <a:rPr lang="en-US" dirty="0"/>
              <a:t>Johnson’s Baby Powder &amp; Shower to Shower</a:t>
            </a:r>
          </a:p>
        </p:txBody>
      </p:sp>
    </p:spTree>
    <p:extLst>
      <p:ext uri="{BB962C8B-B14F-4D97-AF65-F5344CB8AC3E}">
        <p14:creationId xmlns:p14="http://schemas.microsoft.com/office/powerpoint/2010/main" val="38567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360ECF2-1C4A-4C13-AEAD-66D2B4557295}"/>
              </a:ext>
            </a:extLst>
          </p:cNvPr>
          <p:cNvCxnSpPr>
            <a:cxnSpLocks/>
          </p:cNvCxnSpPr>
          <p:nvPr/>
        </p:nvCxnSpPr>
        <p:spPr>
          <a:xfrm>
            <a:off x="2628900" y="2115194"/>
            <a:ext cx="609219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E24ACC-114D-4A75-91A6-6722D7C9CA84}"/>
              </a:ext>
            </a:extLst>
          </p:cNvPr>
          <p:cNvSpPr/>
          <p:nvPr/>
        </p:nvSpPr>
        <p:spPr>
          <a:xfrm>
            <a:off x="4855409" y="1195775"/>
            <a:ext cx="2511940" cy="1947475"/>
          </a:xfrm>
          <a:prstGeom prst="roundRect">
            <a:avLst>
              <a:gd name="adj" fmla="val 5862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6200" y="145052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The Impact of EMPs/Fibers on Carcinogenesis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11030" y="6539175"/>
            <a:ext cx="480969" cy="365125"/>
          </a:xfrm>
        </p:spPr>
        <p:txBody>
          <a:bodyPr/>
          <a:lstStyle/>
          <a:p>
            <a:fld id="{F8920CC7-6E62-463E-8620-437F254CE1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1" name="Rectangle: Single Corner Snipped 111">
            <a:extLst>
              <a:ext uri="{FF2B5EF4-FFF2-40B4-BE49-F238E27FC236}">
                <a16:creationId xmlns:a16="http://schemas.microsoft.com/office/drawing/2014/main" id="{7C516490-C95C-4F21-A8F1-70AFC22A39FB}"/>
              </a:ext>
            </a:extLst>
          </p:cNvPr>
          <p:cNvSpPr/>
          <p:nvPr/>
        </p:nvSpPr>
        <p:spPr>
          <a:xfrm flipH="1">
            <a:off x="7938176" y="3566469"/>
            <a:ext cx="2593201" cy="2538548"/>
          </a:xfrm>
          <a:custGeom>
            <a:avLst/>
            <a:gdLst>
              <a:gd name="connsiteX0" fmla="*/ 0 w 1716479"/>
              <a:gd name="connsiteY0" fmla="*/ 0 h 1945425"/>
              <a:gd name="connsiteX1" fmla="*/ 1253407 w 1716479"/>
              <a:gd name="connsiteY1" fmla="*/ 0 h 1945425"/>
              <a:gd name="connsiteX2" fmla="*/ 1716479 w 1716479"/>
              <a:gd name="connsiteY2" fmla="*/ 463072 h 1945425"/>
              <a:gd name="connsiteX3" fmla="*/ 1716479 w 1716479"/>
              <a:gd name="connsiteY3" fmla="*/ 1945425 h 1945425"/>
              <a:gd name="connsiteX4" fmla="*/ 0 w 1716479"/>
              <a:gd name="connsiteY4" fmla="*/ 1945425 h 1945425"/>
              <a:gd name="connsiteX5" fmla="*/ 0 w 1716479"/>
              <a:gd name="connsiteY5" fmla="*/ 0 h 1945425"/>
              <a:gd name="connsiteX0" fmla="*/ 0 w 1716479"/>
              <a:gd name="connsiteY0" fmla="*/ 0 h 1945425"/>
              <a:gd name="connsiteX1" fmla="*/ 1253407 w 1716479"/>
              <a:gd name="connsiteY1" fmla="*/ 0 h 1945425"/>
              <a:gd name="connsiteX2" fmla="*/ 1716479 w 1716479"/>
              <a:gd name="connsiteY2" fmla="*/ 315588 h 1945425"/>
              <a:gd name="connsiteX3" fmla="*/ 1716479 w 1716479"/>
              <a:gd name="connsiteY3" fmla="*/ 1945425 h 1945425"/>
              <a:gd name="connsiteX4" fmla="*/ 0 w 1716479"/>
              <a:gd name="connsiteY4" fmla="*/ 1945425 h 1945425"/>
              <a:gd name="connsiteX5" fmla="*/ 0 w 1716479"/>
              <a:gd name="connsiteY5" fmla="*/ 0 h 19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6479" h="1945425">
                <a:moveTo>
                  <a:pt x="0" y="0"/>
                </a:moveTo>
                <a:lnTo>
                  <a:pt x="1253407" y="0"/>
                </a:lnTo>
                <a:lnTo>
                  <a:pt x="1716479" y="315588"/>
                </a:lnTo>
                <a:lnTo>
                  <a:pt x="1716479" y="1945425"/>
                </a:lnTo>
                <a:lnTo>
                  <a:pt x="0" y="1945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95E5D018-1270-456B-8229-A246C718FEB9}"/>
              </a:ext>
            </a:extLst>
          </p:cNvPr>
          <p:cNvCxnSpPr>
            <a:cxnSpLocks/>
          </p:cNvCxnSpPr>
          <p:nvPr/>
        </p:nvCxnSpPr>
        <p:spPr>
          <a:xfrm flipH="1">
            <a:off x="7454846" y="2622550"/>
            <a:ext cx="2000304" cy="109309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7FC804A2-319D-446C-B7D7-228408CB6F54}"/>
              </a:ext>
            </a:extLst>
          </p:cNvPr>
          <p:cNvSpPr txBox="1"/>
          <p:nvPr/>
        </p:nvSpPr>
        <p:spPr>
          <a:xfrm>
            <a:off x="8116083" y="3634572"/>
            <a:ext cx="251194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/>
              <a:t>INDIRECT</a:t>
            </a:r>
          </a:p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Oxidative stress</a:t>
            </a:r>
          </a:p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Epigenetic alterations</a:t>
            </a:r>
          </a:p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Actuation of signaling pathways</a:t>
            </a:r>
          </a:p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Resistance to apoptosis</a:t>
            </a:r>
          </a:p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Stimulation cell proliferation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ADEA05A-53E4-45C5-B1F2-7C33E3472D89}"/>
              </a:ext>
            </a:extLst>
          </p:cNvPr>
          <p:cNvSpPr/>
          <p:nvPr/>
        </p:nvSpPr>
        <p:spPr>
          <a:xfrm>
            <a:off x="4840029" y="5055538"/>
            <a:ext cx="2511940" cy="1325598"/>
          </a:xfrm>
          <a:prstGeom prst="roundRect">
            <a:avLst>
              <a:gd name="adj" fmla="val 812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 descr="A picture containing branchiopod crustacean, animal, arthropod, invertebrate&#10;&#10;Description automatically generated">
            <a:extLst>
              <a:ext uri="{FF2B5EF4-FFF2-40B4-BE49-F238E27FC236}">
                <a16:creationId xmlns:a16="http://schemas.microsoft.com/office/drawing/2014/main" id="{7357B7B1-4A57-4F7B-BA54-E3ABB5826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768" y="5157746"/>
            <a:ext cx="1848464" cy="924232"/>
          </a:xfrm>
          <a:prstGeom prst="rect">
            <a:avLst/>
          </a:prstGeom>
        </p:spPr>
      </p:pic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462E2065-FBD0-47BD-A071-BEC02810A5C9}"/>
              </a:ext>
            </a:extLst>
          </p:cNvPr>
          <p:cNvCxnSpPr>
            <a:cxnSpLocks/>
          </p:cNvCxnSpPr>
          <p:nvPr/>
        </p:nvCxnSpPr>
        <p:spPr>
          <a:xfrm>
            <a:off x="6134100" y="4194810"/>
            <a:ext cx="0" cy="74098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74402FBB-6762-4FEC-9CF8-847166F0AACF}"/>
              </a:ext>
            </a:extLst>
          </p:cNvPr>
          <p:cNvSpPr txBox="1"/>
          <p:nvPr/>
        </p:nvSpPr>
        <p:spPr>
          <a:xfrm>
            <a:off x="5305017" y="6012055"/>
            <a:ext cx="15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Carcinogenesis</a:t>
            </a:r>
          </a:p>
        </p:txBody>
      </p:sp>
      <p:sp>
        <p:nvSpPr>
          <p:cNvPr id="112" name="Rectangle: Single Corner Snipped 111">
            <a:extLst>
              <a:ext uri="{FF2B5EF4-FFF2-40B4-BE49-F238E27FC236}">
                <a16:creationId xmlns:a16="http://schemas.microsoft.com/office/drawing/2014/main" id="{45BA3CED-C8AF-4AB2-BF41-BD0C599C7B40}"/>
              </a:ext>
            </a:extLst>
          </p:cNvPr>
          <p:cNvSpPr/>
          <p:nvPr/>
        </p:nvSpPr>
        <p:spPr>
          <a:xfrm>
            <a:off x="1644260" y="3572926"/>
            <a:ext cx="2588398" cy="2538548"/>
          </a:xfrm>
          <a:custGeom>
            <a:avLst/>
            <a:gdLst>
              <a:gd name="connsiteX0" fmla="*/ 0 w 1716479"/>
              <a:gd name="connsiteY0" fmla="*/ 0 h 1945425"/>
              <a:gd name="connsiteX1" fmla="*/ 1253407 w 1716479"/>
              <a:gd name="connsiteY1" fmla="*/ 0 h 1945425"/>
              <a:gd name="connsiteX2" fmla="*/ 1716479 w 1716479"/>
              <a:gd name="connsiteY2" fmla="*/ 463072 h 1945425"/>
              <a:gd name="connsiteX3" fmla="*/ 1716479 w 1716479"/>
              <a:gd name="connsiteY3" fmla="*/ 1945425 h 1945425"/>
              <a:gd name="connsiteX4" fmla="*/ 0 w 1716479"/>
              <a:gd name="connsiteY4" fmla="*/ 1945425 h 1945425"/>
              <a:gd name="connsiteX5" fmla="*/ 0 w 1716479"/>
              <a:gd name="connsiteY5" fmla="*/ 0 h 1945425"/>
              <a:gd name="connsiteX0" fmla="*/ 0 w 1716479"/>
              <a:gd name="connsiteY0" fmla="*/ 0 h 1945425"/>
              <a:gd name="connsiteX1" fmla="*/ 1253407 w 1716479"/>
              <a:gd name="connsiteY1" fmla="*/ 0 h 1945425"/>
              <a:gd name="connsiteX2" fmla="*/ 1716479 w 1716479"/>
              <a:gd name="connsiteY2" fmla="*/ 315588 h 1945425"/>
              <a:gd name="connsiteX3" fmla="*/ 1716479 w 1716479"/>
              <a:gd name="connsiteY3" fmla="*/ 1945425 h 1945425"/>
              <a:gd name="connsiteX4" fmla="*/ 0 w 1716479"/>
              <a:gd name="connsiteY4" fmla="*/ 1945425 h 1945425"/>
              <a:gd name="connsiteX5" fmla="*/ 0 w 1716479"/>
              <a:gd name="connsiteY5" fmla="*/ 0 h 19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6479" h="1945425">
                <a:moveTo>
                  <a:pt x="0" y="0"/>
                </a:moveTo>
                <a:lnTo>
                  <a:pt x="1253407" y="0"/>
                </a:lnTo>
                <a:lnTo>
                  <a:pt x="1716479" y="315588"/>
                </a:lnTo>
                <a:lnTo>
                  <a:pt x="1716479" y="1945425"/>
                </a:lnTo>
                <a:lnTo>
                  <a:pt x="0" y="1945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9C03D00F-0868-4640-9460-BD0D90E132D4}"/>
              </a:ext>
            </a:extLst>
          </p:cNvPr>
          <p:cNvCxnSpPr>
            <a:cxnSpLocks/>
          </p:cNvCxnSpPr>
          <p:nvPr/>
        </p:nvCxnSpPr>
        <p:spPr>
          <a:xfrm>
            <a:off x="3048000" y="2781300"/>
            <a:ext cx="1626158" cy="94391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EF70AEDA-6EEA-48C6-AC5E-1A7BCBF581AB}"/>
              </a:ext>
            </a:extLst>
          </p:cNvPr>
          <p:cNvSpPr txBox="1"/>
          <p:nvPr/>
        </p:nvSpPr>
        <p:spPr>
          <a:xfrm>
            <a:off x="1720718" y="3733573"/>
            <a:ext cx="25119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/>
              <a:t>DIRECT</a:t>
            </a:r>
          </a:p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DNA breaks &amp; oxidized bases in DNA</a:t>
            </a:r>
          </a:p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Fibers interfere with mitotic apparatus by direct physical interaction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59F1D03-4BFD-4EAC-92B0-5B28E491C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367" y="1268730"/>
            <a:ext cx="2374991" cy="179646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7F4A66E-09A6-4720-913E-D91E005DB7A9}"/>
              </a:ext>
            </a:extLst>
          </p:cNvPr>
          <p:cNvGrpSpPr/>
          <p:nvPr/>
        </p:nvGrpSpPr>
        <p:grpSpPr>
          <a:xfrm>
            <a:off x="1346587" y="1081475"/>
            <a:ext cx="1877568" cy="2142225"/>
            <a:chOff x="1779348" y="1160208"/>
            <a:chExt cx="1877568" cy="214222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4CEC1BD-4FA8-4897-882B-0EF2D7AFC8AD}"/>
                </a:ext>
              </a:extLst>
            </p:cNvPr>
            <p:cNvSpPr/>
            <p:nvPr/>
          </p:nvSpPr>
          <p:spPr>
            <a:xfrm>
              <a:off x="1779348" y="1160208"/>
              <a:ext cx="1877568" cy="2102885"/>
            </a:xfrm>
            <a:prstGeom prst="roundRect">
              <a:avLst>
                <a:gd name="adj" fmla="val 586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3E8B939-46A5-44B7-A85A-834E47187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4882" y="1214090"/>
              <a:ext cx="1726499" cy="176980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712DF0-75E9-4C42-9061-12D01A2E506A}"/>
                </a:ext>
              </a:extLst>
            </p:cNvPr>
            <p:cNvSpPr txBox="1"/>
            <p:nvPr/>
          </p:nvSpPr>
          <p:spPr>
            <a:xfrm>
              <a:off x="2183567" y="2933101"/>
              <a:ext cx="1069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Talc Fiber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63D723-D5C5-43CD-8F7A-649C713E5CE8}"/>
              </a:ext>
            </a:extLst>
          </p:cNvPr>
          <p:cNvGrpSpPr/>
          <p:nvPr/>
        </p:nvGrpSpPr>
        <p:grpSpPr>
          <a:xfrm>
            <a:off x="8713686" y="1322881"/>
            <a:ext cx="2989786" cy="1810079"/>
            <a:chOff x="8293407" y="1571319"/>
            <a:chExt cx="2667000" cy="145796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6696589-4572-44DD-96FA-616F69EABDC2}"/>
                </a:ext>
              </a:extLst>
            </p:cNvPr>
            <p:cNvSpPr/>
            <p:nvPr/>
          </p:nvSpPr>
          <p:spPr>
            <a:xfrm>
              <a:off x="8293407" y="1571319"/>
              <a:ext cx="2667000" cy="1457960"/>
            </a:xfrm>
            <a:custGeom>
              <a:avLst/>
              <a:gdLst>
                <a:gd name="connsiteX0" fmla="*/ 1224280 w 2616200"/>
                <a:gd name="connsiteY0" fmla="*/ 401320 h 1361440"/>
                <a:gd name="connsiteX1" fmla="*/ 1564640 w 2616200"/>
                <a:gd name="connsiteY1" fmla="*/ 0 h 1361440"/>
                <a:gd name="connsiteX2" fmla="*/ 1574800 w 2616200"/>
                <a:gd name="connsiteY2" fmla="*/ 426720 h 1361440"/>
                <a:gd name="connsiteX3" fmla="*/ 1844040 w 2616200"/>
                <a:gd name="connsiteY3" fmla="*/ 325120 h 1361440"/>
                <a:gd name="connsiteX4" fmla="*/ 1859280 w 2616200"/>
                <a:gd name="connsiteY4" fmla="*/ 502920 h 1361440"/>
                <a:gd name="connsiteX5" fmla="*/ 2443480 w 2616200"/>
                <a:gd name="connsiteY5" fmla="*/ 314960 h 1361440"/>
                <a:gd name="connsiteX6" fmla="*/ 2047240 w 2616200"/>
                <a:gd name="connsiteY6" fmla="*/ 645160 h 1361440"/>
                <a:gd name="connsiteX7" fmla="*/ 2616200 w 2616200"/>
                <a:gd name="connsiteY7" fmla="*/ 726440 h 1361440"/>
                <a:gd name="connsiteX8" fmla="*/ 2103120 w 2616200"/>
                <a:gd name="connsiteY8" fmla="*/ 797560 h 1361440"/>
                <a:gd name="connsiteX9" fmla="*/ 2265680 w 2616200"/>
                <a:gd name="connsiteY9" fmla="*/ 904240 h 1361440"/>
                <a:gd name="connsiteX10" fmla="*/ 1991360 w 2616200"/>
                <a:gd name="connsiteY10" fmla="*/ 934720 h 1361440"/>
                <a:gd name="connsiteX11" fmla="*/ 2336800 w 2616200"/>
                <a:gd name="connsiteY11" fmla="*/ 1254760 h 1361440"/>
                <a:gd name="connsiteX12" fmla="*/ 1732280 w 2616200"/>
                <a:gd name="connsiteY12" fmla="*/ 1061720 h 1361440"/>
                <a:gd name="connsiteX13" fmla="*/ 1778000 w 2616200"/>
                <a:gd name="connsiteY13" fmla="*/ 1239520 h 1361440"/>
                <a:gd name="connsiteX14" fmla="*/ 1412240 w 2616200"/>
                <a:gd name="connsiteY14" fmla="*/ 1112520 h 1361440"/>
                <a:gd name="connsiteX15" fmla="*/ 1270000 w 2616200"/>
                <a:gd name="connsiteY15" fmla="*/ 1361440 h 1361440"/>
                <a:gd name="connsiteX16" fmla="*/ 1026160 w 2616200"/>
                <a:gd name="connsiteY16" fmla="*/ 1107440 h 1361440"/>
                <a:gd name="connsiteX17" fmla="*/ 655320 w 2616200"/>
                <a:gd name="connsiteY17" fmla="*/ 1270000 h 1361440"/>
                <a:gd name="connsiteX18" fmla="*/ 706120 w 2616200"/>
                <a:gd name="connsiteY18" fmla="*/ 1051560 h 1361440"/>
                <a:gd name="connsiteX19" fmla="*/ 223520 w 2616200"/>
                <a:gd name="connsiteY19" fmla="*/ 1254760 h 1361440"/>
                <a:gd name="connsiteX20" fmla="*/ 452120 w 2616200"/>
                <a:gd name="connsiteY20" fmla="*/ 949960 h 1361440"/>
                <a:gd name="connsiteX21" fmla="*/ 116840 w 2616200"/>
                <a:gd name="connsiteY21" fmla="*/ 919480 h 1361440"/>
                <a:gd name="connsiteX22" fmla="*/ 365760 w 2616200"/>
                <a:gd name="connsiteY22" fmla="*/ 797560 h 1361440"/>
                <a:gd name="connsiteX23" fmla="*/ 0 w 2616200"/>
                <a:gd name="connsiteY23" fmla="*/ 680720 h 1361440"/>
                <a:gd name="connsiteX24" fmla="*/ 401320 w 2616200"/>
                <a:gd name="connsiteY24" fmla="*/ 655320 h 1361440"/>
                <a:gd name="connsiteX25" fmla="*/ 142240 w 2616200"/>
                <a:gd name="connsiteY25" fmla="*/ 279400 h 1361440"/>
                <a:gd name="connsiteX26" fmla="*/ 558800 w 2616200"/>
                <a:gd name="connsiteY26" fmla="*/ 528320 h 1361440"/>
                <a:gd name="connsiteX27" fmla="*/ 553720 w 2616200"/>
                <a:gd name="connsiteY27" fmla="*/ 269240 h 1361440"/>
                <a:gd name="connsiteX28" fmla="*/ 858520 w 2616200"/>
                <a:gd name="connsiteY28" fmla="*/ 441960 h 1361440"/>
                <a:gd name="connsiteX29" fmla="*/ 929640 w 2616200"/>
                <a:gd name="connsiteY29" fmla="*/ 132080 h 1361440"/>
                <a:gd name="connsiteX30" fmla="*/ 1224280 w 2616200"/>
                <a:gd name="connsiteY30" fmla="*/ 401320 h 1361440"/>
                <a:gd name="connsiteX0" fmla="*/ 1224280 w 2616200"/>
                <a:gd name="connsiteY0" fmla="*/ 401320 h 1361440"/>
                <a:gd name="connsiteX1" fmla="*/ 1564640 w 2616200"/>
                <a:gd name="connsiteY1" fmla="*/ 0 h 1361440"/>
                <a:gd name="connsiteX2" fmla="*/ 1574800 w 2616200"/>
                <a:gd name="connsiteY2" fmla="*/ 426720 h 1361440"/>
                <a:gd name="connsiteX3" fmla="*/ 1844040 w 2616200"/>
                <a:gd name="connsiteY3" fmla="*/ 325120 h 1361440"/>
                <a:gd name="connsiteX4" fmla="*/ 1859280 w 2616200"/>
                <a:gd name="connsiteY4" fmla="*/ 502920 h 1361440"/>
                <a:gd name="connsiteX5" fmla="*/ 2443480 w 2616200"/>
                <a:gd name="connsiteY5" fmla="*/ 314960 h 1361440"/>
                <a:gd name="connsiteX6" fmla="*/ 2047240 w 2616200"/>
                <a:gd name="connsiteY6" fmla="*/ 645160 h 1361440"/>
                <a:gd name="connsiteX7" fmla="*/ 2616200 w 2616200"/>
                <a:gd name="connsiteY7" fmla="*/ 726440 h 1361440"/>
                <a:gd name="connsiteX8" fmla="*/ 2103120 w 2616200"/>
                <a:gd name="connsiteY8" fmla="*/ 797560 h 1361440"/>
                <a:gd name="connsiteX9" fmla="*/ 2265680 w 2616200"/>
                <a:gd name="connsiteY9" fmla="*/ 904240 h 1361440"/>
                <a:gd name="connsiteX10" fmla="*/ 1991360 w 2616200"/>
                <a:gd name="connsiteY10" fmla="*/ 934720 h 1361440"/>
                <a:gd name="connsiteX11" fmla="*/ 2336800 w 2616200"/>
                <a:gd name="connsiteY11" fmla="*/ 1254760 h 1361440"/>
                <a:gd name="connsiteX12" fmla="*/ 1732280 w 2616200"/>
                <a:gd name="connsiteY12" fmla="*/ 1061720 h 1361440"/>
                <a:gd name="connsiteX13" fmla="*/ 1778000 w 2616200"/>
                <a:gd name="connsiteY13" fmla="*/ 1239520 h 1361440"/>
                <a:gd name="connsiteX14" fmla="*/ 1412240 w 2616200"/>
                <a:gd name="connsiteY14" fmla="*/ 1112520 h 1361440"/>
                <a:gd name="connsiteX15" fmla="*/ 1270000 w 2616200"/>
                <a:gd name="connsiteY15" fmla="*/ 1361440 h 1361440"/>
                <a:gd name="connsiteX16" fmla="*/ 1026160 w 2616200"/>
                <a:gd name="connsiteY16" fmla="*/ 1107440 h 1361440"/>
                <a:gd name="connsiteX17" fmla="*/ 655320 w 2616200"/>
                <a:gd name="connsiteY17" fmla="*/ 1270000 h 1361440"/>
                <a:gd name="connsiteX18" fmla="*/ 706120 w 2616200"/>
                <a:gd name="connsiteY18" fmla="*/ 1051560 h 1361440"/>
                <a:gd name="connsiteX19" fmla="*/ 223520 w 2616200"/>
                <a:gd name="connsiteY19" fmla="*/ 1254760 h 1361440"/>
                <a:gd name="connsiteX20" fmla="*/ 452120 w 2616200"/>
                <a:gd name="connsiteY20" fmla="*/ 949960 h 1361440"/>
                <a:gd name="connsiteX21" fmla="*/ 116840 w 2616200"/>
                <a:gd name="connsiteY21" fmla="*/ 919480 h 1361440"/>
                <a:gd name="connsiteX22" fmla="*/ 365760 w 2616200"/>
                <a:gd name="connsiteY22" fmla="*/ 797560 h 1361440"/>
                <a:gd name="connsiteX23" fmla="*/ 0 w 2616200"/>
                <a:gd name="connsiteY23" fmla="*/ 680720 h 1361440"/>
                <a:gd name="connsiteX24" fmla="*/ 401320 w 2616200"/>
                <a:gd name="connsiteY24" fmla="*/ 655320 h 1361440"/>
                <a:gd name="connsiteX25" fmla="*/ 35560 w 2616200"/>
                <a:gd name="connsiteY25" fmla="*/ 264160 h 1361440"/>
                <a:gd name="connsiteX26" fmla="*/ 558800 w 2616200"/>
                <a:gd name="connsiteY26" fmla="*/ 528320 h 1361440"/>
                <a:gd name="connsiteX27" fmla="*/ 553720 w 2616200"/>
                <a:gd name="connsiteY27" fmla="*/ 269240 h 1361440"/>
                <a:gd name="connsiteX28" fmla="*/ 858520 w 2616200"/>
                <a:gd name="connsiteY28" fmla="*/ 441960 h 1361440"/>
                <a:gd name="connsiteX29" fmla="*/ 929640 w 2616200"/>
                <a:gd name="connsiteY29" fmla="*/ 132080 h 1361440"/>
                <a:gd name="connsiteX30" fmla="*/ 1224280 w 2616200"/>
                <a:gd name="connsiteY30" fmla="*/ 401320 h 1361440"/>
                <a:gd name="connsiteX0" fmla="*/ 1224280 w 2616200"/>
                <a:gd name="connsiteY0" fmla="*/ 401320 h 1361440"/>
                <a:gd name="connsiteX1" fmla="*/ 1564640 w 2616200"/>
                <a:gd name="connsiteY1" fmla="*/ 0 h 1361440"/>
                <a:gd name="connsiteX2" fmla="*/ 1574800 w 2616200"/>
                <a:gd name="connsiteY2" fmla="*/ 426720 h 1361440"/>
                <a:gd name="connsiteX3" fmla="*/ 1818640 w 2616200"/>
                <a:gd name="connsiteY3" fmla="*/ 279400 h 1361440"/>
                <a:gd name="connsiteX4" fmla="*/ 1859280 w 2616200"/>
                <a:gd name="connsiteY4" fmla="*/ 502920 h 1361440"/>
                <a:gd name="connsiteX5" fmla="*/ 2443480 w 2616200"/>
                <a:gd name="connsiteY5" fmla="*/ 314960 h 1361440"/>
                <a:gd name="connsiteX6" fmla="*/ 2047240 w 2616200"/>
                <a:gd name="connsiteY6" fmla="*/ 645160 h 1361440"/>
                <a:gd name="connsiteX7" fmla="*/ 2616200 w 2616200"/>
                <a:gd name="connsiteY7" fmla="*/ 726440 h 1361440"/>
                <a:gd name="connsiteX8" fmla="*/ 2103120 w 2616200"/>
                <a:gd name="connsiteY8" fmla="*/ 797560 h 1361440"/>
                <a:gd name="connsiteX9" fmla="*/ 2265680 w 2616200"/>
                <a:gd name="connsiteY9" fmla="*/ 904240 h 1361440"/>
                <a:gd name="connsiteX10" fmla="*/ 1991360 w 2616200"/>
                <a:gd name="connsiteY10" fmla="*/ 934720 h 1361440"/>
                <a:gd name="connsiteX11" fmla="*/ 2336800 w 2616200"/>
                <a:gd name="connsiteY11" fmla="*/ 1254760 h 1361440"/>
                <a:gd name="connsiteX12" fmla="*/ 1732280 w 2616200"/>
                <a:gd name="connsiteY12" fmla="*/ 1061720 h 1361440"/>
                <a:gd name="connsiteX13" fmla="*/ 1778000 w 2616200"/>
                <a:gd name="connsiteY13" fmla="*/ 1239520 h 1361440"/>
                <a:gd name="connsiteX14" fmla="*/ 1412240 w 2616200"/>
                <a:gd name="connsiteY14" fmla="*/ 1112520 h 1361440"/>
                <a:gd name="connsiteX15" fmla="*/ 1270000 w 2616200"/>
                <a:gd name="connsiteY15" fmla="*/ 1361440 h 1361440"/>
                <a:gd name="connsiteX16" fmla="*/ 1026160 w 2616200"/>
                <a:gd name="connsiteY16" fmla="*/ 1107440 h 1361440"/>
                <a:gd name="connsiteX17" fmla="*/ 655320 w 2616200"/>
                <a:gd name="connsiteY17" fmla="*/ 1270000 h 1361440"/>
                <a:gd name="connsiteX18" fmla="*/ 706120 w 2616200"/>
                <a:gd name="connsiteY18" fmla="*/ 1051560 h 1361440"/>
                <a:gd name="connsiteX19" fmla="*/ 223520 w 2616200"/>
                <a:gd name="connsiteY19" fmla="*/ 1254760 h 1361440"/>
                <a:gd name="connsiteX20" fmla="*/ 452120 w 2616200"/>
                <a:gd name="connsiteY20" fmla="*/ 949960 h 1361440"/>
                <a:gd name="connsiteX21" fmla="*/ 116840 w 2616200"/>
                <a:gd name="connsiteY21" fmla="*/ 919480 h 1361440"/>
                <a:gd name="connsiteX22" fmla="*/ 365760 w 2616200"/>
                <a:gd name="connsiteY22" fmla="*/ 797560 h 1361440"/>
                <a:gd name="connsiteX23" fmla="*/ 0 w 2616200"/>
                <a:gd name="connsiteY23" fmla="*/ 680720 h 1361440"/>
                <a:gd name="connsiteX24" fmla="*/ 401320 w 2616200"/>
                <a:gd name="connsiteY24" fmla="*/ 655320 h 1361440"/>
                <a:gd name="connsiteX25" fmla="*/ 35560 w 2616200"/>
                <a:gd name="connsiteY25" fmla="*/ 264160 h 1361440"/>
                <a:gd name="connsiteX26" fmla="*/ 558800 w 2616200"/>
                <a:gd name="connsiteY26" fmla="*/ 528320 h 1361440"/>
                <a:gd name="connsiteX27" fmla="*/ 553720 w 2616200"/>
                <a:gd name="connsiteY27" fmla="*/ 269240 h 1361440"/>
                <a:gd name="connsiteX28" fmla="*/ 858520 w 2616200"/>
                <a:gd name="connsiteY28" fmla="*/ 441960 h 1361440"/>
                <a:gd name="connsiteX29" fmla="*/ 929640 w 2616200"/>
                <a:gd name="connsiteY29" fmla="*/ 132080 h 1361440"/>
                <a:gd name="connsiteX30" fmla="*/ 1224280 w 2616200"/>
                <a:gd name="connsiteY30" fmla="*/ 401320 h 1361440"/>
                <a:gd name="connsiteX0" fmla="*/ 1224280 w 2616200"/>
                <a:gd name="connsiteY0" fmla="*/ 497840 h 1457960"/>
                <a:gd name="connsiteX1" fmla="*/ 1493520 w 2616200"/>
                <a:gd name="connsiteY1" fmla="*/ 0 h 1457960"/>
                <a:gd name="connsiteX2" fmla="*/ 1574800 w 2616200"/>
                <a:gd name="connsiteY2" fmla="*/ 523240 h 1457960"/>
                <a:gd name="connsiteX3" fmla="*/ 1818640 w 2616200"/>
                <a:gd name="connsiteY3" fmla="*/ 375920 h 1457960"/>
                <a:gd name="connsiteX4" fmla="*/ 1859280 w 2616200"/>
                <a:gd name="connsiteY4" fmla="*/ 599440 h 1457960"/>
                <a:gd name="connsiteX5" fmla="*/ 2443480 w 2616200"/>
                <a:gd name="connsiteY5" fmla="*/ 411480 h 1457960"/>
                <a:gd name="connsiteX6" fmla="*/ 2047240 w 2616200"/>
                <a:gd name="connsiteY6" fmla="*/ 741680 h 1457960"/>
                <a:gd name="connsiteX7" fmla="*/ 2616200 w 2616200"/>
                <a:gd name="connsiteY7" fmla="*/ 822960 h 1457960"/>
                <a:gd name="connsiteX8" fmla="*/ 2103120 w 2616200"/>
                <a:gd name="connsiteY8" fmla="*/ 894080 h 1457960"/>
                <a:gd name="connsiteX9" fmla="*/ 2265680 w 2616200"/>
                <a:gd name="connsiteY9" fmla="*/ 1000760 h 1457960"/>
                <a:gd name="connsiteX10" fmla="*/ 1991360 w 2616200"/>
                <a:gd name="connsiteY10" fmla="*/ 1031240 h 1457960"/>
                <a:gd name="connsiteX11" fmla="*/ 2336800 w 2616200"/>
                <a:gd name="connsiteY11" fmla="*/ 1351280 h 1457960"/>
                <a:gd name="connsiteX12" fmla="*/ 1732280 w 2616200"/>
                <a:gd name="connsiteY12" fmla="*/ 1158240 h 1457960"/>
                <a:gd name="connsiteX13" fmla="*/ 1778000 w 2616200"/>
                <a:gd name="connsiteY13" fmla="*/ 1336040 h 1457960"/>
                <a:gd name="connsiteX14" fmla="*/ 1412240 w 2616200"/>
                <a:gd name="connsiteY14" fmla="*/ 1209040 h 1457960"/>
                <a:gd name="connsiteX15" fmla="*/ 1270000 w 2616200"/>
                <a:gd name="connsiteY15" fmla="*/ 1457960 h 1457960"/>
                <a:gd name="connsiteX16" fmla="*/ 1026160 w 2616200"/>
                <a:gd name="connsiteY16" fmla="*/ 1203960 h 1457960"/>
                <a:gd name="connsiteX17" fmla="*/ 655320 w 2616200"/>
                <a:gd name="connsiteY17" fmla="*/ 1366520 h 1457960"/>
                <a:gd name="connsiteX18" fmla="*/ 706120 w 2616200"/>
                <a:gd name="connsiteY18" fmla="*/ 1148080 h 1457960"/>
                <a:gd name="connsiteX19" fmla="*/ 223520 w 2616200"/>
                <a:gd name="connsiteY19" fmla="*/ 1351280 h 1457960"/>
                <a:gd name="connsiteX20" fmla="*/ 452120 w 2616200"/>
                <a:gd name="connsiteY20" fmla="*/ 1046480 h 1457960"/>
                <a:gd name="connsiteX21" fmla="*/ 116840 w 2616200"/>
                <a:gd name="connsiteY21" fmla="*/ 1016000 h 1457960"/>
                <a:gd name="connsiteX22" fmla="*/ 365760 w 2616200"/>
                <a:gd name="connsiteY22" fmla="*/ 894080 h 1457960"/>
                <a:gd name="connsiteX23" fmla="*/ 0 w 2616200"/>
                <a:gd name="connsiteY23" fmla="*/ 777240 h 1457960"/>
                <a:gd name="connsiteX24" fmla="*/ 401320 w 2616200"/>
                <a:gd name="connsiteY24" fmla="*/ 751840 h 1457960"/>
                <a:gd name="connsiteX25" fmla="*/ 35560 w 2616200"/>
                <a:gd name="connsiteY25" fmla="*/ 360680 h 1457960"/>
                <a:gd name="connsiteX26" fmla="*/ 558800 w 2616200"/>
                <a:gd name="connsiteY26" fmla="*/ 624840 h 1457960"/>
                <a:gd name="connsiteX27" fmla="*/ 553720 w 2616200"/>
                <a:gd name="connsiteY27" fmla="*/ 365760 h 1457960"/>
                <a:gd name="connsiteX28" fmla="*/ 858520 w 2616200"/>
                <a:gd name="connsiteY28" fmla="*/ 538480 h 1457960"/>
                <a:gd name="connsiteX29" fmla="*/ 929640 w 2616200"/>
                <a:gd name="connsiteY29" fmla="*/ 228600 h 1457960"/>
                <a:gd name="connsiteX30" fmla="*/ 1224280 w 2616200"/>
                <a:gd name="connsiteY30" fmla="*/ 497840 h 1457960"/>
                <a:gd name="connsiteX0" fmla="*/ 1224280 w 2616200"/>
                <a:gd name="connsiteY0" fmla="*/ 497840 h 1457960"/>
                <a:gd name="connsiteX1" fmla="*/ 1493520 w 2616200"/>
                <a:gd name="connsiteY1" fmla="*/ 0 h 1457960"/>
                <a:gd name="connsiteX2" fmla="*/ 1574800 w 2616200"/>
                <a:gd name="connsiteY2" fmla="*/ 523240 h 1457960"/>
                <a:gd name="connsiteX3" fmla="*/ 1818640 w 2616200"/>
                <a:gd name="connsiteY3" fmla="*/ 375920 h 1457960"/>
                <a:gd name="connsiteX4" fmla="*/ 1859280 w 2616200"/>
                <a:gd name="connsiteY4" fmla="*/ 599440 h 1457960"/>
                <a:gd name="connsiteX5" fmla="*/ 2443480 w 2616200"/>
                <a:gd name="connsiteY5" fmla="*/ 411480 h 1457960"/>
                <a:gd name="connsiteX6" fmla="*/ 2047240 w 2616200"/>
                <a:gd name="connsiteY6" fmla="*/ 741680 h 1457960"/>
                <a:gd name="connsiteX7" fmla="*/ 2616200 w 2616200"/>
                <a:gd name="connsiteY7" fmla="*/ 822960 h 1457960"/>
                <a:gd name="connsiteX8" fmla="*/ 2103120 w 2616200"/>
                <a:gd name="connsiteY8" fmla="*/ 894080 h 1457960"/>
                <a:gd name="connsiteX9" fmla="*/ 2265680 w 2616200"/>
                <a:gd name="connsiteY9" fmla="*/ 1000760 h 1457960"/>
                <a:gd name="connsiteX10" fmla="*/ 1991360 w 2616200"/>
                <a:gd name="connsiteY10" fmla="*/ 1031240 h 1457960"/>
                <a:gd name="connsiteX11" fmla="*/ 2336800 w 2616200"/>
                <a:gd name="connsiteY11" fmla="*/ 1351280 h 1457960"/>
                <a:gd name="connsiteX12" fmla="*/ 1732280 w 2616200"/>
                <a:gd name="connsiteY12" fmla="*/ 1158240 h 1457960"/>
                <a:gd name="connsiteX13" fmla="*/ 1778000 w 2616200"/>
                <a:gd name="connsiteY13" fmla="*/ 1336040 h 1457960"/>
                <a:gd name="connsiteX14" fmla="*/ 1412240 w 2616200"/>
                <a:gd name="connsiteY14" fmla="*/ 1209040 h 1457960"/>
                <a:gd name="connsiteX15" fmla="*/ 1270000 w 2616200"/>
                <a:gd name="connsiteY15" fmla="*/ 1457960 h 1457960"/>
                <a:gd name="connsiteX16" fmla="*/ 1026160 w 2616200"/>
                <a:gd name="connsiteY16" fmla="*/ 1203960 h 1457960"/>
                <a:gd name="connsiteX17" fmla="*/ 655320 w 2616200"/>
                <a:gd name="connsiteY17" fmla="*/ 1366520 h 1457960"/>
                <a:gd name="connsiteX18" fmla="*/ 706120 w 2616200"/>
                <a:gd name="connsiteY18" fmla="*/ 1148080 h 1457960"/>
                <a:gd name="connsiteX19" fmla="*/ 223520 w 2616200"/>
                <a:gd name="connsiteY19" fmla="*/ 1351280 h 1457960"/>
                <a:gd name="connsiteX20" fmla="*/ 452120 w 2616200"/>
                <a:gd name="connsiteY20" fmla="*/ 1046480 h 1457960"/>
                <a:gd name="connsiteX21" fmla="*/ 116840 w 2616200"/>
                <a:gd name="connsiteY21" fmla="*/ 1016000 h 1457960"/>
                <a:gd name="connsiteX22" fmla="*/ 365760 w 2616200"/>
                <a:gd name="connsiteY22" fmla="*/ 894080 h 1457960"/>
                <a:gd name="connsiteX23" fmla="*/ 0 w 2616200"/>
                <a:gd name="connsiteY23" fmla="*/ 777240 h 1457960"/>
                <a:gd name="connsiteX24" fmla="*/ 401320 w 2616200"/>
                <a:gd name="connsiteY24" fmla="*/ 751840 h 1457960"/>
                <a:gd name="connsiteX25" fmla="*/ 35560 w 2616200"/>
                <a:gd name="connsiteY25" fmla="*/ 360680 h 1457960"/>
                <a:gd name="connsiteX26" fmla="*/ 558800 w 2616200"/>
                <a:gd name="connsiteY26" fmla="*/ 624840 h 1457960"/>
                <a:gd name="connsiteX27" fmla="*/ 553720 w 2616200"/>
                <a:gd name="connsiteY27" fmla="*/ 365760 h 1457960"/>
                <a:gd name="connsiteX28" fmla="*/ 858520 w 2616200"/>
                <a:gd name="connsiteY28" fmla="*/ 538480 h 1457960"/>
                <a:gd name="connsiteX29" fmla="*/ 939800 w 2616200"/>
                <a:gd name="connsiteY29" fmla="*/ 106680 h 1457960"/>
                <a:gd name="connsiteX30" fmla="*/ 1224280 w 2616200"/>
                <a:gd name="connsiteY30" fmla="*/ 497840 h 1457960"/>
                <a:gd name="connsiteX0" fmla="*/ 1224280 w 2616200"/>
                <a:gd name="connsiteY0" fmla="*/ 497840 h 1457960"/>
                <a:gd name="connsiteX1" fmla="*/ 1493520 w 2616200"/>
                <a:gd name="connsiteY1" fmla="*/ 0 h 1457960"/>
                <a:gd name="connsiteX2" fmla="*/ 1574800 w 2616200"/>
                <a:gd name="connsiteY2" fmla="*/ 523240 h 1457960"/>
                <a:gd name="connsiteX3" fmla="*/ 1818640 w 2616200"/>
                <a:gd name="connsiteY3" fmla="*/ 375920 h 1457960"/>
                <a:gd name="connsiteX4" fmla="*/ 1859280 w 2616200"/>
                <a:gd name="connsiteY4" fmla="*/ 599440 h 1457960"/>
                <a:gd name="connsiteX5" fmla="*/ 2443480 w 2616200"/>
                <a:gd name="connsiteY5" fmla="*/ 411480 h 1457960"/>
                <a:gd name="connsiteX6" fmla="*/ 2047240 w 2616200"/>
                <a:gd name="connsiteY6" fmla="*/ 741680 h 1457960"/>
                <a:gd name="connsiteX7" fmla="*/ 2616200 w 2616200"/>
                <a:gd name="connsiteY7" fmla="*/ 822960 h 1457960"/>
                <a:gd name="connsiteX8" fmla="*/ 2103120 w 2616200"/>
                <a:gd name="connsiteY8" fmla="*/ 894080 h 1457960"/>
                <a:gd name="connsiteX9" fmla="*/ 2265680 w 2616200"/>
                <a:gd name="connsiteY9" fmla="*/ 1000760 h 1457960"/>
                <a:gd name="connsiteX10" fmla="*/ 1991360 w 2616200"/>
                <a:gd name="connsiteY10" fmla="*/ 1031240 h 1457960"/>
                <a:gd name="connsiteX11" fmla="*/ 2336800 w 2616200"/>
                <a:gd name="connsiteY11" fmla="*/ 1351280 h 1457960"/>
                <a:gd name="connsiteX12" fmla="*/ 1732280 w 2616200"/>
                <a:gd name="connsiteY12" fmla="*/ 1158240 h 1457960"/>
                <a:gd name="connsiteX13" fmla="*/ 1772920 w 2616200"/>
                <a:gd name="connsiteY13" fmla="*/ 1381760 h 1457960"/>
                <a:gd name="connsiteX14" fmla="*/ 1412240 w 2616200"/>
                <a:gd name="connsiteY14" fmla="*/ 1209040 h 1457960"/>
                <a:gd name="connsiteX15" fmla="*/ 1270000 w 2616200"/>
                <a:gd name="connsiteY15" fmla="*/ 1457960 h 1457960"/>
                <a:gd name="connsiteX16" fmla="*/ 1026160 w 2616200"/>
                <a:gd name="connsiteY16" fmla="*/ 1203960 h 1457960"/>
                <a:gd name="connsiteX17" fmla="*/ 655320 w 2616200"/>
                <a:gd name="connsiteY17" fmla="*/ 1366520 h 1457960"/>
                <a:gd name="connsiteX18" fmla="*/ 706120 w 2616200"/>
                <a:gd name="connsiteY18" fmla="*/ 1148080 h 1457960"/>
                <a:gd name="connsiteX19" fmla="*/ 223520 w 2616200"/>
                <a:gd name="connsiteY19" fmla="*/ 1351280 h 1457960"/>
                <a:gd name="connsiteX20" fmla="*/ 452120 w 2616200"/>
                <a:gd name="connsiteY20" fmla="*/ 1046480 h 1457960"/>
                <a:gd name="connsiteX21" fmla="*/ 116840 w 2616200"/>
                <a:gd name="connsiteY21" fmla="*/ 1016000 h 1457960"/>
                <a:gd name="connsiteX22" fmla="*/ 365760 w 2616200"/>
                <a:gd name="connsiteY22" fmla="*/ 894080 h 1457960"/>
                <a:gd name="connsiteX23" fmla="*/ 0 w 2616200"/>
                <a:gd name="connsiteY23" fmla="*/ 777240 h 1457960"/>
                <a:gd name="connsiteX24" fmla="*/ 401320 w 2616200"/>
                <a:gd name="connsiteY24" fmla="*/ 751840 h 1457960"/>
                <a:gd name="connsiteX25" fmla="*/ 35560 w 2616200"/>
                <a:gd name="connsiteY25" fmla="*/ 360680 h 1457960"/>
                <a:gd name="connsiteX26" fmla="*/ 558800 w 2616200"/>
                <a:gd name="connsiteY26" fmla="*/ 624840 h 1457960"/>
                <a:gd name="connsiteX27" fmla="*/ 553720 w 2616200"/>
                <a:gd name="connsiteY27" fmla="*/ 365760 h 1457960"/>
                <a:gd name="connsiteX28" fmla="*/ 858520 w 2616200"/>
                <a:gd name="connsiteY28" fmla="*/ 538480 h 1457960"/>
                <a:gd name="connsiteX29" fmla="*/ 939800 w 2616200"/>
                <a:gd name="connsiteY29" fmla="*/ 106680 h 1457960"/>
                <a:gd name="connsiteX30" fmla="*/ 1224280 w 2616200"/>
                <a:gd name="connsiteY30" fmla="*/ 497840 h 1457960"/>
                <a:gd name="connsiteX0" fmla="*/ 1224280 w 2616200"/>
                <a:gd name="connsiteY0" fmla="*/ 497840 h 1457960"/>
                <a:gd name="connsiteX1" fmla="*/ 1493520 w 2616200"/>
                <a:gd name="connsiteY1" fmla="*/ 0 h 1457960"/>
                <a:gd name="connsiteX2" fmla="*/ 1574800 w 2616200"/>
                <a:gd name="connsiteY2" fmla="*/ 523240 h 1457960"/>
                <a:gd name="connsiteX3" fmla="*/ 1818640 w 2616200"/>
                <a:gd name="connsiteY3" fmla="*/ 375920 h 1457960"/>
                <a:gd name="connsiteX4" fmla="*/ 1859280 w 2616200"/>
                <a:gd name="connsiteY4" fmla="*/ 599440 h 1457960"/>
                <a:gd name="connsiteX5" fmla="*/ 2443480 w 2616200"/>
                <a:gd name="connsiteY5" fmla="*/ 411480 h 1457960"/>
                <a:gd name="connsiteX6" fmla="*/ 2047240 w 2616200"/>
                <a:gd name="connsiteY6" fmla="*/ 741680 h 1457960"/>
                <a:gd name="connsiteX7" fmla="*/ 2616200 w 2616200"/>
                <a:gd name="connsiteY7" fmla="*/ 822960 h 1457960"/>
                <a:gd name="connsiteX8" fmla="*/ 2103120 w 2616200"/>
                <a:gd name="connsiteY8" fmla="*/ 894080 h 1457960"/>
                <a:gd name="connsiteX9" fmla="*/ 2265680 w 2616200"/>
                <a:gd name="connsiteY9" fmla="*/ 1000760 h 1457960"/>
                <a:gd name="connsiteX10" fmla="*/ 1991360 w 2616200"/>
                <a:gd name="connsiteY10" fmla="*/ 1031240 h 1457960"/>
                <a:gd name="connsiteX11" fmla="*/ 2336800 w 2616200"/>
                <a:gd name="connsiteY11" fmla="*/ 1351280 h 1457960"/>
                <a:gd name="connsiteX12" fmla="*/ 1732280 w 2616200"/>
                <a:gd name="connsiteY12" fmla="*/ 1158240 h 1457960"/>
                <a:gd name="connsiteX13" fmla="*/ 1772920 w 2616200"/>
                <a:gd name="connsiteY13" fmla="*/ 1381760 h 1457960"/>
                <a:gd name="connsiteX14" fmla="*/ 1412240 w 2616200"/>
                <a:gd name="connsiteY14" fmla="*/ 1209040 h 1457960"/>
                <a:gd name="connsiteX15" fmla="*/ 1270000 w 2616200"/>
                <a:gd name="connsiteY15" fmla="*/ 1457960 h 1457960"/>
                <a:gd name="connsiteX16" fmla="*/ 1026160 w 2616200"/>
                <a:gd name="connsiteY16" fmla="*/ 1203960 h 1457960"/>
                <a:gd name="connsiteX17" fmla="*/ 731520 w 2616200"/>
                <a:gd name="connsiteY17" fmla="*/ 1386840 h 1457960"/>
                <a:gd name="connsiteX18" fmla="*/ 706120 w 2616200"/>
                <a:gd name="connsiteY18" fmla="*/ 1148080 h 1457960"/>
                <a:gd name="connsiteX19" fmla="*/ 223520 w 2616200"/>
                <a:gd name="connsiteY19" fmla="*/ 1351280 h 1457960"/>
                <a:gd name="connsiteX20" fmla="*/ 452120 w 2616200"/>
                <a:gd name="connsiteY20" fmla="*/ 1046480 h 1457960"/>
                <a:gd name="connsiteX21" fmla="*/ 116840 w 2616200"/>
                <a:gd name="connsiteY21" fmla="*/ 1016000 h 1457960"/>
                <a:gd name="connsiteX22" fmla="*/ 365760 w 2616200"/>
                <a:gd name="connsiteY22" fmla="*/ 894080 h 1457960"/>
                <a:gd name="connsiteX23" fmla="*/ 0 w 2616200"/>
                <a:gd name="connsiteY23" fmla="*/ 777240 h 1457960"/>
                <a:gd name="connsiteX24" fmla="*/ 401320 w 2616200"/>
                <a:gd name="connsiteY24" fmla="*/ 751840 h 1457960"/>
                <a:gd name="connsiteX25" fmla="*/ 35560 w 2616200"/>
                <a:gd name="connsiteY25" fmla="*/ 360680 h 1457960"/>
                <a:gd name="connsiteX26" fmla="*/ 558800 w 2616200"/>
                <a:gd name="connsiteY26" fmla="*/ 624840 h 1457960"/>
                <a:gd name="connsiteX27" fmla="*/ 553720 w 2616200"/>
                <a:gd name="connsiteY27" fmla="*/ 365760 h 1457960"/>
                <a:gd name="connsiteX28" fmla="*/ 858520 w 2616200"/>
                <a:gd name="connsiteY28" fmla="*/ 538480 h 1457960"/>
                <a:gd name="connsiteX29" fmla="*/ 939800 w 2616200"/>
                <a:gd name="connsiteY29" fmla="*/ 106680 h 1457960"/>
                <a:gd name="connsiteX30" fmla="*/ 1224280 w 2616200"/>
                <a:gd name="connsiteY30" fmla="*/ 497840 h 1457960"/>
                <a:gd name="connsiteX0" fmla="*/ 1275080 w 2667000"/>
                <a:gd name="connsiteY0" fmla="*/ 497840 h 1457960"/>
                <a:gd name="connsiteX1" fmla="*/ 1544320 w 2667000"/>
                <a:gd name="connsiteY1" fmla="*/ 0 h 1457960"/>
                <a:gd name="connsiteX2" fmla="*/ 1625600 w 2667000"/>
                <a:gd name="connsiteY2" fmla="*/ 523240 h 1457960"/>
                <a:gd name="connsiteX3" fmla="*/ 1869440 w 2667000"/>
                <a:gd name="connsiteY3" fmla="*/ 375920 h 1457960"/>
                <a:gd name="connsiteX4" fmla="*/ 1910080 w 2667000"/>
                <a:gd name="connsiteY4" fmla="*/ 599440 h 1457960"/>
                <a:gd name="connsiteX5" fmla="*/ 2494280 w 2667000"/>
                <a:gd name="connsiteY5" fmla="*/ 411480 h 1457960"/>
                <a:gd name="connsiteX6" fmla="*/ 2098040 w 2667000"/>
                <a:gd name="connsiteY6" fmla="*/ 741680 h 1457960"/>
                <a:gd name="connsiteX7" fmla="*/ 2667000 w 2667000"/>
                <a:gd name="connsiteY7" fmla="*/ 822960 h 1457960"/>
                <a:gd name="connsiteX8" fmla="*/ 2153920 w 2667000"/>
                <a:gd name="connsiteY8" fmla="*/ 894080 h 1457960"/>
                <a:gd name="connsiteX9" fmla="*/ 2316480 w 2667000"/>
                <a:gd name="connsiteY9" fmla="*/ 1000760 h 1457960"/>
                <a:gd name="connsiteX10" fmla="*/ 2042160 w 2667000"/>
                <a:gd name="connsiteY10" fmla="*/ 1031240 h 1457960"/>
                <a:gd name="connsiteX11" fmla="*/ 2387600 w 2667000"/>
                <a:gd name="connsiteY11" fmla="*/ 1351280 h 1457960"/>
                <a:gd name="connsiteX12" fmla="*/ 1783080 w 2667000"/>
                <a:gd name="connsiteY12" fmla="*/ 1158240 h 1457960"/>
                <a:gd name="connsiteX13" fmla="*/ 1823720 w 2667000"/>
                <a:gd name="connsiteY13" fmla="*/ 1381760 h 1457960"/>
                <a:gd name="connsiteX14" fmla="*/ 1463040 w 2667000"/>
                <a:gd name="connsiteY14" fmla="*/ 1209040 h 1457960"/>
                <a:gd name="connsiteX15" fmla="*/ 1320800 w 2667000"/>
                <a:gd name="connsiteY15" fmla="*/ 1457960 h 1457960"/>
                <a:gd name="connsiteX16" fmla="*/ 1076960 w 2667000"/>
                <a:gd name="connsiteY16" fmla="*/ 1203960 h 1457960"/>
                <a:gd name="connsiteX17" fmla="*/ 782320 w 2667000"/>
                <a:gd name="connsiteY17" fmla="*/ 1386840 h 1457960"/>
                <a:gd name="connsiteX18" fmla="*/ 756920 w 2667000"/>
                <a:gd name="connsiteY18" fmla="*/ 1148080 h 1457960"/>
                <a:gd name="connsiteX19" fmla="*/ 274320 w 2667000"/>
                <a:gd name="connsiteY19" fmla="*/ 1351280 h 1457960"/>
                <a:gd name="connsiteX20" fmla="*/ 502920 w 2667000"/>
                <a:gd name="connsiteY20" fmla="*/ 1046480 h 1457960"/>
                <a:gd name="connsiteX21" fmla="*/ 167640 w 2667000"/>
                <a:gd name="connsiteY21" fmla="*/ 1016000 h 1457960"/>
                <a:gd name="connsiteX22" fmla="*/ 416560 w 2667000"/>
                <a:gd name="connsiteY22" fmla="*/ 894080 h 1457960"/>
                <a:gd name="connsiteX23" fmla="*/ 0 w 2667000"/>
                <a:gd name="connsiteY23" fmla="*/ 787400 h 1457960"/>
                <a:gd name="connsiteX24" fmla="*/ 452120 w 2667000"/>
                <a:gd name="connsiteY24" fmla="*/ 751840 h 1457960"/>
                <a:gd name="connsiteX25" fmla="*/ 86360 w 2667000"/>
                <a:gd name="connsiteY25" fmla="*/ 360680 h 1457960"/>
                <a:gd name="connsiteX26" fmla="*/ 609600 w 2667000"/>
                <a:gd name="connsiteY26" fmla="*/ 624840 h 1457960"/>
                <a:gd name="connsiteX27" fmla="*/ 604520 w 2667000"/>
                <a:gd name="connsiteY27" fmla="*/ 365760 h 1457960"/>
                <a:gd name="connsiteX28" fmla="*/ 909320 w 2667000"/>
                <a:gd name="connsiteY28" fmla="*/ 538480 h 1457960"/>
                <a:gd name="connsiteX29" fmla="*/ 990600 w 2667000"/>
                <a:gd name="connsiteY29" fmla="*/ 106680 h 1457960"/>
                <a:gd name="connsiteX30" fmla="*/ 1275080 w 2667000"/>
                <a:gd name="connsiteY30" fmla="*/ 497840 h 145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0" h="1457960">
                  <a:moveTo>
                    <a:pt x="1275080" y="497840"/>
                  </a:moveTo>
                  <a:lnTo>
                    <a:pt x="1544320" y="0"/>
                  </a:lnTo>
                  <a:lnTo>
                    <a:pt x="1625600" y="523240"/>
                  </a:lnTo>
                  <a:lnTo>
                    <a:pt x="1869440" y="375920"/>
                  </a:lnTo>
                  <a:lnTo>
                    <a:pt x="1910080" y="599440"/>
                  </a:lnTo>
                  <a:lnTo>
                    <a:pt x="2494280" y="411480"/>
                  </a:lnTo>
                  <a:lnTo>
                    <a:pt x="2098040" y="741680"/>
                  </a:lnTo>
                  <a:lnTo>
                    <a:pt x="2667000" y="822960"/>
                  </a:lnTo>
                  <a:lnTo>
                    <a:pt x="2153920" y="894080"/>
                  </a:lnTo>
                  <a:lnTo>
                    <a:pt x="2316480" y="1000760"/>
                  </a:lnTo>
                  <a:lnTo>
                    <a:pt x="2042160" y="1031240"/>
                  </a:lnTo>
                  <a:lnTo>
                    <a:pt x="2387600" y="1351280"/>
                  </a:lnTo>
                  <a:lnTo>
                    <a:pt x="1783080" y="1158240"/>
                  </a:lnTo>
                  <a:lnTo>
                    <a:pt x="1823720" y="1381760"/>
                  </a:lnTo>
                  <a:lnTo>
                    <a:pt x="1463040" y="1209040"/>
                  </a:lnTo>
                  <a:lnTo>
                    <a:pt x="1320800" y="1457960"/>
                  </a:lnTo>
                  <a:lnTo>
                    <a:pt x="1076960" y="1203960"/>
                  </a:lnTo>
                  <a:lnTo>
                    <a:pt x="782320" y="1386840"/>
                  </a:lnTo>
                  <a:lnTo>
                    <a:pt x="756920" y="1148080"/>
                  </a:lnTo>
                  <a:lnTo>
                    <a:pt x="274320" y="1351280"/>
                  </a:lnTo>
                  <a:lnTo>
                    <a:pt x="502920" y="1046480"/>
                  </a:lnTo>
                  <a:lnTo>
                    <a:pt x="167640" y="1016000"/>
                  </a:lnTo>
                  <a:lnTo>
                    <a:pt x="416560" y="894080"/>
                  </a:lnTo>
                  <a:lnTo>
                    <a:pt x="0" y="787400"/>
                  </a:lnTo>
                  <a:lnTo>
                    <a:pt x="452120" y="751840"/>
                  </a:lnTo>
                  <a:lnTo>
                    <a:pt x="86360" y="360680"/>
                  </a:lnTo>
                  <a:lnTo>
                    <a:pt x="609600" y="624840"/>
                  </a:lnTo>
                  <a:cubicBezTo>
                    <a:pt x="607907" y="538480"/>
                    <a:pt x="606213" y="452120"/>
                    <a:pt x="604520" y="365760"/>
                  </a:cubicBezTo>
                  <a:lnTo>
                    <a:pt x="909320" y="538480"/>
                  </a:lnTo>
                  <a:lnTo>
                    <a:pt x="990600" y="106680"/>
                  </a:lnTo>
                  <a:lnTo>
                    <a:pt x="1275080" y="4978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8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6B5B31F-BA99-4BFD-B05C-58E6B35C5F86}"/>
                </a:ext>
              </a:extLst>
            </p:cNvPr>
            <p:cNvSpPr txBox="1"/>
            <p:nvPr/>
          </p:nvSpPr>
          <p:spPr>
            <a:xfrm>
              <a:off x="8866560" y="2251570"/>
              <a:ext cx="1481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Inflammation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AB21D9-20D9-4F42-91EE-F2E4A877CDA6}"/>
              </a:ext>
            </a:extLst>
          </p:cNvPr>
          <p:cNvGrpSpPr/>
          <p:nvPr/>
        </p:nvGrpSpPr>
        <p:grpSpPr>
          <a:xfrm>
            <a:off x="4840028" y="3762011"/>
            <a:ext cx="2511945" cy="507826"/>
            <a:chOff x="4840028" y="3821003"/>
            <a:chExt cx="2511945" cy="50782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E50A7C0-11EC-40FC-BC2F-DF6FEDFA28C8}"/>
                </a:ext>
              </a:extLst>
            </p:cNvPr>
            <p:cNvSpPr/>
            <p:nvPr/>
          </p:nvSpPr>
          <p:spPr>
            <a:xfrm>
              <a:off x="4840028" y="3821003"/>
              <a:ext cx="2511945" cy="507826"/>
            </a:xfrm>
            <a:prstGeom prst="roundRect">
              <a:avLst>
                <a:gd name="adj" fmla="val 2147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66DAD31-167B-4E05-9977-E14C832CDFBB}"/>
                </a:ext>
              </a:extLst>
            </p:cNvPr>
            <p:cNvSpPr txBox="1"/>
            <p:nvPr/>
          </p:nvSpPr>
          <p:spPr>
            <a:xfrm>
              <a:off x="5398758" y="3890250"/>
              <a:ext cx="1394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Genotoxicity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C72D8EA-441E-4C13-81A0-EABCA67A36EA}"/>
              </a:ext>
            </a:extLst>
          </p:cNvPr>
          <p:cNvSpPr txBox="1"/>
          <p:nvPr/>
        </p:nvSpPr>
        <p:spPr>
          <a:xfrm>
            <a:off x="1524000" y="6461821"/>
            <a:ext cx="936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 IARC (2012); Egilman (2019); Mossman (2018); Mossman (2012); Ghio (2001); Jaurand (1997); Jaurand (1991).</a:t>
            </a:r>
          </a:p>
        </p:txBody>
      </p:sp>
    </p:spTree>
    <p:extLst>
      <p:ext uri="{BB962C8B-B14F-4D97-AF65-F5344CB8AC3E}">
        <p14:creationId xmlns:p14="http://schemas.microsoft.com/office/powerpoint/2010/main" val="414444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1051" y="1524844"/>
            <a:ext cx="3545302" cy="45889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3B2E2-780B-4DF6-851E-CC46EEA31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14" y="1753058"/>
            <a:ext cx="3317421" cy="4161554"/>
          </a:xfrm>
          <a:prstGeom prst="rect">
            <a:avLst/>
          </a:prstGeom>
        </p:spPr>
      </p:pic>
      <p:sp>
        <p:nvSpPr>
          <p:cNvPr id="135170" name="Title 1"/>
          <p:cNvSpPr txBox="1">
            <a:spLocks/>
          </p:cNvSpPr>
          <p:nvPr/>
        </p:nvSpPr>
        <p:spPr bwMode="auto">
          <a:xfrm>
            <a:off x="523875" y="152400"/>
            <a:ext cx="11125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charset="0"/>
              </a:rPr>
              <a:t>IARC – Fibrous Talc Is A Group 1 Carcinogen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756" y="1234143"/>
            <a:ext cx="8210550" cy="24968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756" y="3962400"/>
            <a:ext cx="8210550" cy="23334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51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E932D4-5111-46C0-85EB-5B7BF52861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BC9BB-E304-4A33-9ECF-6F1C1C0BF677}"/>
              </a:ext>
            </a:extLst>
          </p:cNvPr>
          <p:cNvSpPr txBox="1"/>
          <p:nvPr/>
        </p:nvSpPr>
        <p:spPr>
          <a:xfrm>
            <a:off x="3690055" y="4066679"/>
            <a:ext cx="7929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IARC (2012)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“The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Palatino Linotype" panose="02040502050505030304" pitchFamily="18" charset="0"/>
                <a:cs typeface="Arial" charset="0"/>
              </a:rPr>
              <a:t>conclusions reached in this Monograph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about asbestos and its carcinogenic risks apply to these six types of fibres wherever they are found, and that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Palatino Linotype" panose="02040502050505030304" pitchFamily="18" charset="0"/>
                <a:cs typeface="Arial" charset="0"/>
              </a:rPr>
              <a:t>includes talc containing asbestiform fibres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.” p. 219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“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Palatino Linotype" panose="02040502050505030304" pitchFamily="18" charset="0"/>
                <a:cs typeface="Arial" charset="0"/>
              </a:rPr>
              <a:t>Talc may also form true mineral fibres that are asbestiform in habit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.” p. 230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31CEC2-8DAC-439C-8C57-CBF52AA3C525}"/>
              </a:ext>
            </a:extLst>
          </p:cNvPr>
          <p:cNvSpPr txBox="1"/>
          <p:nvPr/>
        </p:nvSpPr>
        <p:spPr>
          <a:xfrm>
            <a:off x="3738112" y="1433224"/>
            <a:ext cx="7929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IARC (2010)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““The review of talc in Supplement 7 led to evaluations for two agents: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Palatino Linotype" panose="02040502050505030304" pitchFamily="18" charset="0"/>
                <a:cs typeface="Arial" charset="0"/>
              </a:rPr>
              <a:t>talc containing asbestiform fibres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and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Palatino Linotype" panose="02040502050505030304" pitchFamily="18" charset="0"/>
                <a:cs typeface="Arial" charset="0"/>
              </a:rPr>
              <a:t>talc not containing asbestiform fibres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. </a:t>
            </a:r>
            <a:r>
              <a:rPr lang="en-US" dirty="0">
                <a:highlight>
                  <a:srgbClr val="FFFF00"/>
                </a:highlight>
                <a:latin typeface="Palatino Linotype" panose="02040502050505030304" pitchFamily="18" charset="0"/>
                <a:cs typeface="Arial" charset="0"/>
              </a:rPr>
              <a:t>The term ‘asbestiform fibre’ has been mistaken as a synonym for ‘asbestos fibre’ </a:t>
            </a:r>
            <a:r>
              <a:rPr lang="en-US" u="sng" dirty="0">
                <a:highlight>
                  <a:srgbClr val="FFFF00"/>
                </a:highlight>
                <a:latin typeface="Palatino Linotype" panose="02040502050505030304" pitchFamily="18" charset="0"/>
                <a:cs typeface="Arial" charset="0"/>
              </a:rPr>
              <a:t>when it should be understood to mean any mineral, including talc, when it grows in an asbestiform habit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Arial" charset="0"/>
              </a:rPr>
              <a:t>.” p.277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9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183" y="3420093"/>
            <a:ext cx="113506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charset="0"/>
              </a:rPr>
              <a:t>P. Leigh O’Dell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35748" y="4676820"/>
            <a:ext cx="3738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charset="0"/>
              </a:rPr>
              <a:t>Counsel for Plaintiffs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6BB11-218B-4B6B-B11E-FAF873075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276" y="5109882"/>
            <a:ext cx="1358658" cy="1358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34C9D3-095A-4A53-BF1D-FC6660493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288" y="5725692"/>
            <a:ext cx="5027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leigh.odell@beasleyallen.com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charset="0"/>
              </a:rPr>
              <a:t>(334) 269-2343</a:t>
            </a:r>
          </a:p>
        </p:txBody>
      </p:sp>
    </p:spTree>
    <p:extLst>
      <p:ext uri="{BB962C8B-B14F-4D97-AF65-F5344CB8AC3E}">
        <p14:creationId xmlns:p14="http://schemas.microsoft.com/office/powerpoint/2010/main" val="41516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0AA3087E-9352-4860-8680-7D6530EFF8E4}"/>
              </a:ext>
            </a:extLst>
          </p:cNvPr>
          <p:cNvPicPr/>
          <p:nvPr/>
        </p:nvPicPr>
        <p:blipFill>
          <a:blip r:embed="rId2"/>
          <a:srcRect t="6672" r="1172" b="12596"/>
          <a:stretch>
            <a:fillRect/>
          </a:stretch>
        </p:blipFill>
        <p:spPr>
          <a:xfrm>
            <a:off x="4451515" y="5114304"/>
            <a:ext cx="857506" cy="747993"/>
          </a:xfrm>
          <a:custGeom>
            <a:avLst/>
            <a:gdLst>
              <a:gd name="connsiteX0" fmla="*/ 126159 w 611780"/>
              <a:gd name="connsiteY0" fmla="*/ 0 h 533649"/>
              <a:gd name="connsiteX1" fmla="*/ 478368 w 611780"/>
              <a:gd name="connsiteY1" fmla="*/ 0 h 533649"/>
              <a:gd name="connsiteX2" fmla="*/ 611780 w 611780"/>
              <a:gd name="connsiteY2" fmla="*/ 266825 h 533649"/>
              <a:gd name="connsiteX3" fmla="*/ 478368 w 611780"/>
              <a:gd name="connsiteY3" fmla="*/ 533649 h 533649"/>
              <a:gd name="connsiteX4" fmla="*/ 126159 w 611780"/>
              <a:gd name="connsiteY4" fmla="*/ 533649 h 533649"/>
              <a:gd name="connsiteX5" fmla="*/ 0 w 611780"/>
              <a:gd name="connsiteY5" fmla="*/ 281331 h 533649"/>
              <a:gd name="connsiteX6" fmla="*/ 0 w 611780"/>
              <a:gd name="connsiteY6" fmla="*/ 252319 h 53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780" h="533649">
                <a:moveTo>
                  <a:pt x="126159" y="0"/>
                </a:moveTo>
                <a:lnTo>
                  <a:pt x="478368" y="0"/>
                </a:lnTo>
                <a:lnTo>
                  <a:pt x="611780" y="266825"/>
                </a:lnTo>
                <a:lnTo>
                  <a:pt x="478368" y="533649"/>
                </a:lnTo>
                <a:lnTo>
                  <a:pt x="126159" y="533649"/>
                </a:lnTo>
                <a:lnTo>
                  <a:pt x="0" y="281331"/>
                </a:lnTo>
                <a:lnTo>
                  <a:pt x="0" y="252319"/>
                </a:lnTo>
                <a:close/>
              </a:path>
            </a:pathLst>
          </a:cu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62" name="Picture 61" descr="cid:image002.jpg@01D54363.14595600">
            <a:extLst>
              <a:ext uri="{FF2B5EF4-FFF2-40B4-BE49-F238E27FC236}">
                <a16:creationId xmlns:a16="http://schemas.microsoft.com/office/drawing/2014/main" id="{F475A8C3-EBF9-4983-B355-3B6BEFC61338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0" y="3603133"/>
            <a:ext cx="867672" cy="747993"/>
          </a:xfrm>
          <a:custGeom>
            <a:avLst/>
            <a:gdLst>
              <a:gd name="connsiteX0" fmla="*/ 133412 w 619033"/>
              <a:gd name="connsiteY0" fmla="*/ 0 h 533649"/>
              <a:gd name="connsiteX1" fmla="*/ 485621 w 619033"/>
              <a:gd name="connsiteY1" fmla="*/ 0 h 533649"/>
              <a:gd name="connsiteX2" fmla="*/ 619033 w 619033"/>
              <a:gd name="connsiteY2" fmla="*/ 266825 h 533649"/>
              <a:gd name="connsiteX3" fmla="*/ 485621 w 619033"/>
              <a:gd name="connsiteY3" fmla="*/ 533649 h 533649"/>
              <a:gd name="connsiteX4" fmla="*/ 133412 w 619033"/>
              <a:gd name="connsiteY4" fmla="*/ 533649 h 533649"/>
              <a:gd name="connsiteX5" fmla="*/ 0 w 619033"/>
              <a:gd name="connsiteY5" fmla="*/ 266825 h 53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033" h="533649">
                <a:moveTo>
                  <a:pt x="133412" y="0"/>
                </a:moveTo>
                <a:lnTo>
                  <a:pt x="485621" y="0"/>
                </a:lnTo>
                <a:lnTo>
                  <a:pt x="619033" y="266825"/>
                </a:lnTo>
                <a:lnTo>
                  <a:pt x="485621" y="533649"/>
                </a:lnTo>
                <a:lnTo>
                  <a:pt x="133412" y="533649"/>
                </a:lnTo>
                <a:lnTo>
                  <a:pt x="0" y="266825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60" name="Picture 59" descr="Image result for talc">
            <a:extLst>
              <a:ext uri="{FF2B5EF4-FFF2-40B4-BE49-F238E27FC236}">
                <a16:creationId xmlns:a16="http://schemas.microsoft.com/office/drawing/2014/main" id="{081F5C0F-7396-49E7-8AE0-BECD8DBA8E3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0" y="2058820"/>
            <a:ext cx="867672" cy="737192"/>
          </a:xfrm>
          <a:custGeom>
            <a:avLst/>
            <a:gdLst>
              <a:gd name="connsiteX0" fmla="*/ 131872 w 619033"/>
              <a:gd name="connsiteY0" fmla="*/ 0 h 525943"/>
              <a:gd name="connsiteX1" fmla="*/ 487161 w 619033"/>
              <a:gd name="connsiteY1" fmla="*/ 0 h 525943"/>
              <a:gd name="connsiteX2" fmla="*/ 619033 w 619033"/>
              <a:gd name="connsiteY2" fmla="*/ 263745 h 525943"/>
              <a:gd name="connsiteX3" fmla="*/ 487934 w 619033"/>
              <a:gd name="connsiteY3" fmla="*/ 525943 h 525943"/>
              <a:gd name="connsiteX4" fmla="*/ 131099 w 619033"/>
              <a:gd name="connsiteY4" fmla="*/ 525943 h 525943"/>
              <a:gd name="connsiteX5" fmla="*/ 0 w 619033"/>
              <a:gd name="connsiteY5" fmla="*/ 263745 h 52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033" h="525943">
                <a:moveTo>
                  <a:pt x="131872" y="0"/>
                </a:moveTo>
                <a:lnTo>
                  <a:pt x="487161" y="0"/>
                </a:lnTo>
                <a:lnTo>
                  <a:pt x="619033" y="263745"/>
                </a:lnTo>
                <a:lnTo>
                  <a:pt x="487934" y="525943"/>
                </a:lnTo>
                <a:lnTo>
                  <a:pt x="131099" y="525943"/>
                </a:lnTo>
                <a:lnTo>
                  <a:pt x="0" y="263745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1BD848-B9FF-4CBA-AF47-8DB8ED4ED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52" y="1639231"/>
            <a:ext cx="3399080" cy="4433583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82D9B17-89F8-40CF-B836-6CFF23303C7C}"/>
              </a:ext>
            </a:extLst>
          </p:cNvPr>
          <p:cNvCxnSpPr>
            <a:cxnSpLocks/>
          </p:cNvCxnSpPr>
          <p:nvPr/>
        </p:nvCxnSpPr>
        <p:spPr>
          <a:xfrm>
            <a:off x="4996253" y="1757899"/>
            <a:ext cx="287938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827568" y="141843"/>
            <a:ext cx="10515600" cy="666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8546" y="161615"/>
            <a:ext cx="11059423" cy="61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Toxic Constituents in Johnson’s Baby Powder &amp; Shower to Shower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48532" y="6539175"/>
            <a:ext cx="6434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20CC7-6E62-463E-8620-437F254CE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645E15-5EA6-451E-9A3A-BDBED0671254}"/>
              </a:ext>
            </a:extLst>
          </p:cNvPr>
          <p:cNvSpPr/>
          <p:nvPr/>
        </p:nvSpPr>
        <p:spPr>
          <a:xfrm>
            <a:off x="614524" y="1236078"/>
            <a:ext cx="3211799" cy="422145"/>
          </a:xfrm>
          <a:prstGeom prst="roundRect">
            <a:avLst>
              <a:gd name="adj" fmla="val 1987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BED82D-DB3F-41D2-AC05-9B987B11C02D}"/>
              </a:ext>
            </a:extLst>
          </p:cNvPr>
          <p:cNvCxnSpPr>
            <a:cxnSpLocks/>
          </p:cNvCxnSpPr>
          <p:nvPr/>
        </p:nvCxnSpPr>
        <p:spPr>
          <a:xfrm>
            <a:off x="2959511" y="1665147"/>
            <a:ext cx="0" cy="3821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A2309D8-09E1-418A-ABD9-BCC4159C0115}"/>
              </a:ext>
            </a:extLst>
          </p:cNvPr>
          <p:cNvSpPr/>
          <p:nvPr/>
        </p:nvSpPr>
        <p:spPr>
          <a:xfrm>
            <a:off x="2197511" y="2021016"/>
            <a:ext cx="15240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B4A215-821E-4189-9476-79A511D2A7DE}"/>
              </a:ext>
            </a:extLst>
          </p:cNvPr>
          <p:cNvSpPr/>
          <p:nvPr/>
        </p:nvSpPr>
        <p:spPr>
          <a:xfrm>
            <a:off x="2281086" y="2104591"/>
            <a:ext cx="1356850" cy="13568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61C76C-FF94-46FD-801C-B0DBC9303ADA}"/>
              </a:ext>
            </a:extLst>
          </p:cNvPr>
          <p:cNvSpPr txBox="1"/>
          <p:nvPr/>
        </p:nvSpPr>
        <p:spPr>
          <a:xfrm>
            <a:off x="644105" y="1281502"/>
            <a:ext cx="3182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CONSTITUENTS IN BABY POWDER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91698E-7A3A-424D-B462-F8793F05CD33}"/>
              </a:ext>
            </a:extLst>
          </p:cNvPr>
          <p:cNvSpPr txBox="1"/>
          <p:nvPr/>
        </p:nvSpPr>
        <p:spPr>
          <a:xfrm>
            <a:off x="2316072" y="2273889"/>
            <a:ext cx="1276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NUMEROUS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KNOWN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SUSPECTED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CARCINOGENS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A47ED-2405-4D70-B141-F35F60176DC4}"/>
              </a:ext>
            </a:extLst>
          </p:cNvPr>
          <p:cNvCxnSpPr>
            <a:cxnSpLocks/>
          </p:cNvCxnSpPr>
          <p:nvPr/>
        </p:nvCxnSpPr>
        <p:spPr>
          <a:xfrm>
            <a:off x="4397956" y="1463252"/>
            <a:ext cx="71931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D762CD5-6E0E-4E78-891B-A30697403105}"/>
              </a:ext>
            </a:extLst>
          </p:cNvPr>
          <p:cNvSpPr txBox="1"/>
          <p:nvPr/>
        </p:nvSpPr>
        <p:spPr>
          <a:xfrm>
            <a:off x="4319297" y="1120878"/>
            <a:ext cx="715057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constituents shown below are found in Johnson’s Baby Powder and Shower to Shower.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4560B7-163B-4C41-B90C-4BEFFCB53555}"/>
              </a:ext>
            </a:extLst>
          </p:cNvPr>
          <p:cNvCxnSpPr>
            <a:cxnSpLocks/>
          </p:cNvCxnSpPr>
          <p:nvPr/>
        </p:nvCxnSpPr>
        <p:spPr>
          <a:xfrm>
            <a:off x="511277" y="6246642"/>
            <a:ext cx="111596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AC6A050-BF7D-4169-88EE-6E6EC0BE27BC}"/>
              </a:ext>
            </a:extLst>
          </p:cNvPr>
          <p:cNvSpPr/>
          <p:nvPr/>
        </p:nvSpPr>
        <p:spPr>
          <a:xfrm>
            <a:off x="4397957" y="1630401"/>
            <a:ext cx="978793" cy="254996"/>
          </a:xfrm>
          <a:prstGeom prst="roundRect">
            <a:avLst>
              <a:gd name="adj" fmla="val 30526"/>
            </a:avLst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86548-6923-47D9-AAF9-A374071C988C}"/>
              </a:ext>
            </a:extLst>
          </p:cNvPr>
          <p:cNvSpPr txBox="1"/>
          <p:nvPr/>
        </p:nvSpPr>
        <p:spPr>
          <a:xfrm>
            <a:off x="4397956" y="1610736"/>
            <a:ext cx="97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PLATY TALC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A3AC48-349A-4819-8733-D3199A767AED}"/>
              </a:ext>
            </a:extLst>
          </p:cNvPr>
          <p:cNvSpPr txBox="1"/>
          <p:nvPr/>
        </p:nvSpPr>
        <p:spPr>
          <a:xfrm>
            <a:off x="5413050" y="1937308"/>
            <a:ext cx="2475183" cy="8412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Inflammatory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Fibrogenic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2B carcinogen (IARC)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CCB0397-4755-4820-9FF9-3B06E071145E}"/>
              </a:ext>
            </a:extLst>
          </p:cNvPr>
          <p:cNvCxnSpPr>
            <a:cxnSpLocks/>
          </p:cNvCxnSpPr>
          <p:nvPr/>
        </p:nvCxnSpPr>
        <p:spPr>
          <a:xfrm>
            <a:off x="4996253" y="3300827"/>
            <a:ext cx="287938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201FBEF-E1DB-41D4-9C44-AE9E22E829B4}"/>
              </a:ext>
            </a:extLst>
          </p:cNvPr>
          <p:cNvSpPr/>
          <p:nvPr/>
        </p:nvSpPr>
        <p:spPr>
          <a:xfrm>
            <a:off x="4397956" y="3173329"/>
            <a:ext cx="1173888" cy="254996"/>
          </a:xfrm>
          <a:prstGeom prst="roundRect">
            <a:avLst>
              <a:gd name="adj" fmla="val 30526"/>
            </a:avLst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A40DFD-8BC5-49DF-923B-D5C308CCFCBF}"/>
              </a:ext>
            </a:extLst>
          </p:cNvPr>
          <p:cNvSpPr txBox="1"/>
          <p:nvPr/>
        </p:nvSpPr>
        <p:spPr>
          <a:xfrm>
            <a:off x="4397955" y="3153664"/>
            <a:ext cx="1173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FIBROUS TALC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5BB387-FE9E-44F6-A22F-C901E4A5944C}"/>
              </a:ext>
            </a:extLst>
          </p:cNvPr>
          <p:cNvSpPr txBox="1"/>
          <p:nvPr/>
        </p:nvSpPr>
        <p:spPr>
          <a:xfrm>
            <a:off x="5413050" y="3518336"/>
            <a:ext cx="2475183" cy="8412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Inflammatory; genotoxic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&amp; indirect genotoxicity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1 carcinogen (IARC)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13FEF2-74F1-4C59-9B5C-10B1B7BBBA3A}"/>
              </a:ext>
            </a:extLst>
          </p:cNvPr>
          <p:cNvCxnSpPr>
            <a:cxnSpLocks/>
          </p:cNvCxnSpPr>
          <p:nvPr/>
        </p:nvCxnSpPr>
        <p:spPr>
          <a:xfrm>
            <a:off x="4996253" y="4802393"/>
            <a:ext cx="287938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4E5EF5E-DBE1-49C3-A102-D3CB3FB99530}"/>
              </a:ext>
            </a:extLst>
          </p:cNvPr>
          <p:cNvSpPr/>
          <p:nvPr/>
        </p:nvSpPr>
        <p:spPr>
          <a:xfrm>
            <a:off x="4397957" y="4674895"/>
            <a:ext cx="902706" cy="254996"/>
          </a:xfrm>
          <a:prstGeom prst="roundRect">
            <a:avLst>
              <a:gd name="adj" fmla="val 30526"/>
            </a:avLst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6B787FC-BEBA-46C7-97C4-05C940C39DAD}"/>
              </a:ext>
            </a:extLst>
          </p:cNvPr>
          <p:cNvSpPr txBox="1"/>
          <p:nvPr/>
        </p:nvSpPr>
        <p:spPr>
          <a:xfrm>
            <a:off x="4397956" y="4655230"/>
            <a:ext cx="97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ASBESTOS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879236A-E582-464D-B564-F6B64154EBAE}"/>
              </a:ext>
            </a:extLst>
          </p:cNvPr>
          <p:cNvSpPr txBox="1"/>
          <p:nvPr/>
        </p:nvSpPr>
        <p:spPr>
          <a:xfrm>
            <a:off x="5413050" y="4981802"/>
            <a:ext cx="2475183" cy="8412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Frequently present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&amp; indirect genotoxicity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forms are Group 1 (IARC)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C8E9D53-94A6-46F5-BF9F-7A2749D1E548}"/>
              </a:ext>
            </a:extLst>
          </p:cNvPr>
          <p:cNvCxnSpPr>
            <a:cxnSpLocks/>
          </p:cNvCxnSpPr>
          <p:nvPr/>
        </p:nvCxnSpPr>
        <p:spPr>
          <a:xfrm>
            <a:off x="7993626" y="1610736"/>
            <a:ext cx="0" cy="4465599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E53A0AD-16D5-4080-BCFA-657EC3FF8B81}"/>
              </a:ext>
            </a:extLst>
          </p:cNvPr>
          <p:cNvCxnSpPr>
            <a:cxnSpLocks/>
          </p:cNvCxnSpPr>
          <p:nvPr/>
        </p:nvCxnSpPr>
        <p:spPr>
          <a:xfrm>
            <a:off x="8711689" y="1757899"/>
            <a:ext cx="287938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0C96FE6C-BEFD-4D1F-B525-6257EC32EE9D}"/>
              </a:ext>
            </a:extLst>
          </p:cNvPr>
          <p:cNvSpPr/>
          <p:nvPr/>
        </p:nvSpPr>
        <p:spPr>
          <a:xfrm>
            <a:off x="8113393" y="1630401"/>
            <a:ext cx="734273" cy="254996"/>
          </a:xfrm>
          <a:prstGeom prst="roundRect">
            <a:avLst>
              <a:gd name="adj" fmla="val 30526"/>
            </a:avLst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3D730B8-836C-4E9C-B2F5-BF24B63ED8B9}"/>
              </a:ext>
            </a:extLst>
          </p:cNvPr>
          <p:cNvSpPr txBox="1"/>
          <p:nvPr/>
        </p:nvSpPr>
        <p:spPr>
          <a:xfrm>
            <a:off x="8113391" y="1610736"/>
            <a:ext cx="1123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COBALT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3B824E0-5C29-4284-BCE8-988C04E7584E}"/>
              </a:ext>
            </a:extLst>
          </p:cNvPr>
          <p:cNvSpPr txBox="1"/>
          <p:nvPr/>
        </p:nvSpPr>
        <p:spPr>
          <a:xfrm>
            <a:off x="9157982" y="1907812"/>
            <a:ext cx="2340833" cy="7489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 in BP &amp; S2S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Oxidative stress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2B carcinogen (IARC)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AEB7FFD-D433-48C8-BA3A-035B6B591363}"/>
              </a:ext>
            </a:extLst>
          </p:cNvPr>
          <p:cNvCxnSpPr>
            <a:cxnSpLocks/>
          </p:cNvCxnSpPr>
          <p:nvPr/>
        </p:nvCxnSpPr>
        <p:spPr>
          <a:xfrm>
            <a:off x="8711689" y="3993198"/>
            <a:ext cx="287938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DB5B2FB0-3DB2-42D4-ACCA-C476BBE3E7A7}"/>
              </a:ext>
            </a:extLst>
          </p:cNvPr>
          <p:cNvSpPr/>
          <p:nvPr/>
        </p:nvSpPr>
        <p:spPr>
          <a:xfrm>
            <a:off x="8113392" y="3865700"/>
            <a:ext cx="692467" cy="254996"/>
          </a:xfrm>
          <a:prstGeom prst="roundRect">
            <a:avLst>
              <a:gd name="adj" fmla="val 30526"/>
            </a:avLst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15C1AED-2069-45F3-BFDF-BA5D1E8775C5}"/>
              </a:ext>
            </a:extLst>
          </p:cNvPr>
          <p:cNvSpPr txBox="1"/>
          <p:nvPr/>
        </p:nvSpPr>
        <p:spPr>
          <a:xfrm>
            <a:off x="8113392" y="3846035"/>
            <a:ext cx="968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NICKEL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B9D8098-B742-4A19-8482-683146160962}"/>
              </a:ext>
            </a:extLst>
          </p:cNvPr>
          <p:cNvSpPr txBox="1"/>
          <p:nvPr/>
        </p:nvSpPr>
        <p:spPr>
          <a:xfrm>
            <a:off x="9157982" y="4152943"/>
            <a:ext cx="2340833" cy="7489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 in BP &amp; S2S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Induces DNA damage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1 carcinogen (IARC)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804C0D5-A427-483C-BC6D-0CA39E82D26A}"/>
              </a:ext>
            </a:extLst>
          </p:cNvPr>
          <p:cNvCxnSpPr>
            <a:cxnSpLocks/>
          </p:cNvCxnSpPr>
          <p:nvPr/>
        </p:nvCxnSpPr>
        <p:spPr>
          <a:xfrm>
            <a:off x="8711689" y="5153621"/>
            <a:ext cx="287938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8DE8648-C835-452D-A09B-FB1584576516}"/>
              </a:ext>
            </a:extLst>
          </p:cNvPr>
          <p:cNvSpPr/>
          <p:nvPr/>
        </p:nvSpPr>
        <p:spPr>
          <a:xfrm>
            <a:off x="8113392" y="5026123"/>
            <a:ext cx="1925957" cy="254996"/>
          </a:xfrm>
          <a:prstGeom prst="roundRect">
            <a:avLst>
              <a:gd name="adj" fmla="val 30526"/>
            </a:avLst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C0E2106-3F8F-46A9-8342-4D9502A0EC23}"/>
              </a:ext>
            </a:extLst>
          </p:cNvPr>
          <p:cNvSpPr txBox="1"/>
          <p:nvPr/>
        </p:nvSpPr>
        <p:spPr>
          <a:xfrm>
            <a:off x="8113391" y="5006458"/>
            <a:ext cx="2302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FRAGRANCE CHEMICALS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12C6B05-D3EA-4D0E-AF6B-1F12ECE0C734}"/>
              </a:ext>
            </a:extLst>
          </p:cNvPr>
          <p:cNvSpPr txBox="1"/>
          <p:nvPr/>
        </p:nvSpPr>
        <p:spPr>
          <a:xfrm>
            <a:off x="9157982" y="5313366"/>
            <a:ext cx="2340833" cy="8822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Toxins &amp; irritants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Carcinogens – styrene (2A), and coumarin, eugenol, and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d-limone (2B)</a:t>
            </a:r>
          </a:p>
        </p:txBody>
      </p:sp>
      <p:sp>
        <p:nvSpPr>
          <p:cNvPr id="135" name="Hexagon 134">
            <a:extLst>
              <a:ext uri="{FF2B5EF4-FFF2-40B4-BE49-F238E27FC236}">
                <a16:creationId xmlns:a16="http://schemas.microsoft.com/office/drawing/2014/main" id="{063B0E24-5A13-4538-B777-93C671638B64}"/>
              </a:ext>
            </a:extLst>
          </p:cNvPr>
          <p:cNvSpPr/>
          <p:nvPr/>
        </p:nvSpPr>
        <p:spPr>
          <a:xfrm>
            <a:off x="8287436" y="2015670"/>
            <a:ext cx="619033" cy="533649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Hexagon 135">
            <a:extLst>
              <a:ext uri="{FF2B5EF4-FFF2-40B4-BE49-F238E27FC236}">
                <a16:creationId xmlns:a16="http://schemas.microsoft.com/office/drawing/2014/main" id="{D492C7A7-A461-4003-8AA5-898D1F749D9F}"/>
              </a:ext>
            </a:extLst>
          </p:cNvPr>
          <p:cNvSpPr/>
          <p:nvPr/>
        </p:nvSpPr>
        <p:spPr>
          <a:xfrm>
            <a:off x="8287436" y="4275840"/>
            <a:ext cx="619033" cy="533649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A5208-D294-4357-AC30-A94E1081A9AD}"/>
              </a:ext>
            </a:extLst>
          </p:cNvPr>
          <p:cNvSpPr txBox="1"/>
          <p:nvPr/>
        </p:nvSpPr>
        <p:spPr>
          <a:xfrm>
            <a:off x="8400424" y="434487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E379EFA-5A4D-4074-BF48-67B6B9ECEB18}"/>
              </a:ext>
            </a:extLst>
          </p:cNvPr>
          <p:cNvSpPr txBox="1"/>
          <p:nvPr/>
        </p:nvSpPr>
        <p:spPr>
          <a:xfrm>
            <a:off x="8381989" y="20979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E824BC5-3D72-4038-A755-D9B73E1A43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2892" y="5413222"/>
            <a:ext cx="527848" cy="577334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6FF341-D784-45CE-95BF-30ADDAC98F97}"/>
              </a:ext>
            </a:extLst>
          </p:cNvPr>
          <p:cNvCxnSpPr>
            <a:cxnSpLocks/>
          </p:cNvCxnSpPr>
          <p:nvPr/>
        </p:nvCxnSpPr>
        <p:spPr>
          <a:xfrm>
            <a:off x="8711689" y="2867126"/>
            <a:ext cx="287938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B11901-549A-40B9-A165-CB4F93BE1005}"/>
              </a:ext>
            </a:extLst>
          </p:cNvPr>
          <p:cNvSpPr/>
          <p:nvPr/>
        </p:nvSpPr>
        <p:spPr>
          <a:xfrm>
            <a:off x="8113393" y="2739628"/>
            <a:ext cx="1049657" cy="254996"/>
          </a:xfrm>
          <a:prstGeom prst="roundRect">
            <a:avLst>
              <a:gd name="adj" fmla="val 30526"/>
            </a:avLst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530C45-3FB1-4292-AF8E-FE8F456EB187}"/>
              </a:ext>
            </a:extLst>
          </p:cNvPr>
          <p:cNvSpPr txBox="1"/>
          <p:nvPr/>
        </p:nvSpPr>
        <p:spPr>
          <a:xfrm>
            <a:off x="8113391" y="2719963"/>
            <a:ext cx="1123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CHROMIUM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56756C4-6672-4E4A-BC22-1790B1B53C79}"/>
              </a:ext>
            </a:extLst>
          </p:cNvPr>
          <p:cNvSpPr txBox="1"/>
          <p:nvPr/>
        </p:nvSpPr>
        <p:spPr>
          <a:xfrm>
            <a:off x="9157982" y="3017039"/>
            <a:ext cx="2340833" cy="7489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 in BP &amp; S2S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Inflammation, OS, DNA damage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1 carcinogen (IARC)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1B647FDD-1B6B-4269-8560-F92911AAE6E0}"/>
              </a:ext>
            </a:extLst>
          </p:cNvPr>
          <p:cNvSpPr/>
          <p:nvPr/>
        </p:nvSpPr>
        <p:spPr>
          <a:xfrm>
            <a:off x="8287436" y="3124897"/>
            <a:ext cx="619033" cy="533649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63AC13-483E-4FD8-B43E-45C5E31F18BC}"/>
              </a:ext>
            </a:extLst>
          </p:cNvPr>
          <p:cNvSpPr txBox="1"/>
          <p:nvPr/>
        </p:nvSpPr>
        <p:spPr>
          <a:xfrm>
            <a:off x="8402828" y="3207143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250899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DC5C2E-2F4A-4DE5-94F4-76FE8852B839}"/>
              </a:ext>
            </a:extLst>
          </p:cNvPr>
          <p:cNvSpPr/>
          <p:nvPr/>
        </p:nvSpPr>
        <p:spPr>
          <a:xfrm>
            <a:off x="1233142" y="2481047"/>
            <a:ext cx="9725739" cy="1318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1531" hangingPunct="0"/>
            <a:r>
              <a:rPr lang="en-US" sz="5400" b="1" dirty="0">
                <a:solidFill>
                  <a:srgbClr val="000000"/>
                </a:solidFill>
                <a:latin typeface="Palatino Linotype" panose="02040502050505030304" pitchFamily="18" charset="0"/>
                <a:ea typeface="Helvetica Neue"/>
                <a:cs typeface="Helvetica Neue"/>
                <a:sym typeface="Helvetica Neue"/>
              </a:rPr>
              <a:t>Fibrous talc =</a:t>
            </a:r>
          </a:p>
          <a:p>
            <a:pPr algn="ctr" defTabSz="821531" hangingPunct="0"/>
            <a:r>
              <a:rPr lang="en-US" sz="5400" b="1" dirty="0">
                <a:solidFill>
                  <a:srgbClr val="000000"/>
                </a:solidFill>
                <a:latin typeface="Palatino Linotype" panose="02040502050505030304" pitchFamily="18" charset="0"/>
                <a:ea typeface="Helvetica Neue"/>
                <a:cs typeface="Helvetica Neue"/>
                <a:sym typeface="Helvetica Neue"/>
              </a:rPr>
              <a:t>talc fibers = “asbestiform” talc</a:t>
            </a:r>
          </a:p>
        </p:txBody>
      </p:sp>
    </p:spTree>
    <p:extLst>
      <p:ext uri="{BB962C8B-B14F-4D97-AF65-F5344CB8AC3E}">
        <p14:creationId xmlns:p14="http://schemas.microsoft.com/office/powerpoint/2010/main" val="100414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DC5C2E-2F4A-4DE5-94F4-76FE8852B839}"/>
              </a:ext>
            </a:extLst>
          </p:cNvPr>
          <p:cNvSpPr/>
          <p:nvPr/>
        </p:nvSpPr>
        <p:spPr>
          <a:xfrm>
            <a:off x="1637910" y="2456007"/>
            <a:ext cx="8916222" cy="1318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1531" hangingPunct="0"/>
            <a:r>
              <a:rPr lang="en-US" sz="5400" b="1" dirty="0">
                <a:solidFill>
                  <a:srgbClr val="000000"/>
                </a:solidFill>
                <a:latin typeface="Palatino Linotype" panose="02040502050505030304" pitchFamily="18" charset="0"/>
                <a:ea typeface="Helvetica Neue"/>
                <a:cs typeface="Helvetica Neue"/>
                <a:sym typeface="Helvetica Neue"/>
              </a:rPr>
              <a:t>Fibrous talc is an Elongated</a:t>
            </a:r>
          </a:p>
          <a:p>
            <a:pPr algn="ctr" defTabSz="821531" hangingPunct="0"/>
            <a:r>
              <a:rPr lang="en-US" sz="5400" b="1" dirty="0">
                <a:solidFill>
                  <a:srgbClr val="000000"/>
                </a:solidFill>
                <a:latin typeface="Palatino Linotype" panose="02040502050505030304" pitchFamily="18" charset="0"/>
                <a:ea typeface="Helvetica Neue"/>
                <a:cs typeface="Helvetica Neue"/>
                <a:sym typeface="Helvetica Neue"/>
              </a:rPr>
              <a:t>Mineral Particle (EMP).</a:t>
            </a:r>
          </a:p>
        </p:txBody>
      </p:sp>
    </p:spTree>
    <p:extLst>
      <p:ext uri="{BB962C8B-B14F-4D97-AF65-F5344CB8AC3E}">
        <p14:creationId xmlns:p14="http://schemas.microsoft.com/office/powerpoint/2010/main" val="281230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2ED182-79F5-4318-ABE3-2517E2BD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6" y="-196938"/>
            <a:ext cx="10763717" cy="1325563"/>
          </a:xfrm>
        </p:spPr>
        <p:txBody>
          <a:bodyPr/>
          <a:lstStyle/>
          <a:p>
            <a:r>
              <a:rPr lang="en-US" dirty="0"/>
              <a:t>AMA Analytical Testing of Johnson’s Baby Powder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5B8CAA-A712-4475-8164-B3B2452F8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9787" y="1286920"/>
            <a:ext cx="5072741" cy="5184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Platy Talc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DFD6C-CF20-401B-80E7-1A558D8649BF}"/>
              </a:ext>
            </a:extLst>
          </p:cNvPr>
          <p:cNvSpPr/>
          <p:nvPr/>
        </p:nvSpPr>
        <p:spPr>
          <a:xfrm>
            <a:off x="1756189" y="5668419"/>
            <a:ext cx="38365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308006-6 Talc Particle, AMA Analytical Report, p.8 (Oct. 11, 2019)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51CE6-225F-476C-B734-AB19B810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66" t="5713" r="23745" b="17382"/>
          <a:stretch/>
        </p:blipFill>
        <p:spPr>
          <a:xfrm>
            <a:off x="1212112" y="1881659"/>
            <a:ext cx="4210493" cy="3775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DA6AA9-37AB-4CCE-A281-BEE37408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61" t="299" r="8427" b="2884"/>
          <a:stretch/>
        </p:blipFill>
        <p:spPr>
          <a:xfrm>
            <a:off x="7028121" y="1849296"/>
            <a:ext cx="3951767" cy="37211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4D4B48-3651-479D-99D4-482E860EFBAF}"/>
              </a:ext>
            </a:extLst>
          </p:cNvPr>
          <p:cNvSpPr/>
          <p:nvPr/>
        </p:nvSpPr>
        <p:spPr>
          <a:xfrm>
            <a:off x="7263867" y="5607604"/>
            <a:ext cx="40456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308006-6 Talc Particle, AMA Analytical Report, p.11 (Oct. 11, 2019)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E3ABB6D-D8A0-4D32-AA8D-2115D28D55D6}"/>
              </a:ext>
            </a:extLst>
          </p:cNvPr>
          <p:cNvSpPr txBox="1">
            <a:spLocks/>
          </p:cNvSpPr>
          <p:nvPr/>
        </p:nvSpPr>
        <p:spPr bwMode="auto">
          <a:xfrm>
            <a:off x="6467968" y="1290460"/>
            <a:ext cx="5072741" cy="5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7000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0000"/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0000"/>
              <a:buFont typeface="Courier New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0000"/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0000"/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Palatino Linotype" panose="02040502050505030304" pitchFamily="18" charset="0"/>
              </a:rPr>
              <a:t>Fibrous Talc</a:t>
            </a:r>
          </a:p>
        </p:txBody>
      </p:sp>
    </p:spTree>
    <p:extLst>
      <p:ext uri="{BB962C8B-B14F-4D97-AF65-F5344CB8AC3E}">
        <p14:creationId xmlns:p14="http://schemas.microsoft.com/office/powerpoint/2010/main" val="155832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5B8CAA-A712-4475-8164-B3B2452F8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9787" y="1286920"/>
            <a:ext cx="5072741" cy="5184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Fibrous Talc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DFD6C-CF20-401B-80E7-1A558D8649BF}"/>
              </a:ext>
            </a:extLst>
          </p:cNvPr>
          <p:cNvSpPr/>
          <p:nvPr/>
        </p:nvSpPr>
        <p:spPr>
          <a:xfrm>
            <a:off x="1639646" y="5596700"/>
            <a:ext cx="38365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308006-6 Talc Particle, AMA Analytical Report, p.11 (Oct. 11, 2019)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DA6AA9-37AB-4CCE-A281-BEE37408A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1" t="299" r="8427" b="2884"/>
          <a:stretch/>
        </p:blipFill>
        <p:spPr>
          <a:xfrm>
            <a:off x="1425183" y="1849296"/>
            <a:ext cx="3951767" cy="37211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4D4B48-3651-479D-99D4-482E860EFBAF}"/>
              </a:ext>
            </a:extLst>
          </p:cNvPr>
          <p:cNvSpPr/>
          <p:nvPr/>
        </p:nvSpPr>
        <p:spPr>
          <a:xfrm>
            <a:off x="7479020" y="5589679"/>
            <a:ext cx="40456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308006-6B Talc Particle, AMA Analytical Report, p.6 (Oct. 11, 2019)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E3ABB6D-D8A0-4D32-AA8D-2115D28D55D6}"/>
              </a:ext>
            </a:extLst>
          </p:cNvPr>
          <p:cNvSpPr txBox="1">
            <a:spLocks/>
          </p:cNvSpPr>
          <p:nvPr/>
        </p:nvSpPr>
        <p:spPr bwMode="auto">
          <a:xfrm>
            <a:off x="6467968" y="1290460"/>
            <a:ext cx="5072741" cy="5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7000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0000"/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0000"/>
              <a:buFont typeface="Courier New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0000"/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0000"/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Palatino Linotype" panose="02040502050505030304" pitchFamily="18" charset="0"/>
              </a:rPr>
              <a:t>Chrysotile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B535C-D0A2-41E6-BECC-1C90C66602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0" t="417" r="5596" b="2966"/>
          <a:stretch/>
        </p:blipFill>
        <p:spPr>
          <a:xfrm>
            <a:off x="6815052" y="1838736"/>
            <a:ext cx="4386976" cy="372113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669F7AA5-1C91-4C5A-93F0-994F5C4E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6" y="-196938"/>
            <a:ext cx="10763717" cy="1325563"/>
          </a:xfrm>
        </p:spPr>
        <p:txBody>
          <a:bodyPr/>
          <a:lstStyle/>
          <a:p>
            <a:r>
              <a:rPr lang="en-US" dirty="0"/>
              <a:t>AMA Analytical Testing of Johnson’s Baby Powder</a:t>
            </a:r>
          </a:p>
        </p:txBody>
      </p:sp>
    </p:spTree>
    <p:extLst>
      <p:ext uri="{BB962C8B-B14F-4D97-AF65-F5344CB8AC3E}">
        <p14:creationId xmlns:p14="http://schemas.microsoft.com/office/powerpoint/2010/main" val="421581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2ED182-79F5-4318-ABE3-2517E2BD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9693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Fibrous Talc v. Asbestos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62E614-A602-4985-8A26-13C5E443E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" t="1065" r="9262" b="3084"/>
          <a:stretch/>
        </p:blipFill>
        <p:spPr>
          <a:xfrm>
            <a:off x="6329115" y="1971362"/>
            <a:ext cx="4951625" cy="3845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2A8DE-B45F-44A4-92CD-9E22DA57C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5" r="-1" b="1842"/>
          <a:stretch/>
        </p:blipFill>
        <p:spPr>
          <a:xfrm>
            <a:off x="894784" y="1971362"/>
            <a:ext cx="4869281" cy="3845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24EDD5-47E4-4745-82CA-51F9B8DD62F1}"/>
              </a:ext>
            </a:extLst>
          </p:cNvPr>
          <p:cNvSpPr txBox="1"/>
          <p:nvPr/>
        </p:nvSpPr>
        <p:spPr>
          <a:xfrm>
            <a:off x="855786" y="1370496"/>
            <a:ext cx="490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Fibrous Talc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F504D-4BE4-4DE3-A56C-27C964365120}"/>
              </a:ext>
            </a:extLst>
          </p:cNvPr>
          <p:cNvSpPr/>
          <p:nvPr/>
        </p:nvSpPr>
        <p:spPr>
          <a:xfrm>
            <a:off x="3641528" y="5787282"/>
            <a:ext cx="2268570" cy="265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(Longo &amp; Rigler Expert Rpt., p. 184)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CEC4B-2470-4847-A6E7-F575ACB5DE1D}"/>
              </a:ext>
            </a:extLst>
          </p:cNvPr>
          <p:cNvSpPr/>
          <p:nvPr/>
        </p:nvSpPr>
        <p:spPr>
          <a:xfrm>
            <a:off x="9152760" y="5780188"/>
            <a:ext cx="2196435" cy="265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(Longo &amp; Rigler Expert Rpt., p. 232)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DDD75-A25C-472E-963E-05877C60F1F8}"/>
              </a:ext>
            </a:extLst>
          </p:cNvPr>
          <p:cNvSpPr txBox="1"/>
          <p:nvPr/>
        </p:nvSpPr>
        <p:spPr>
          <a:xfrm>
            <a:off x="6398909" y="1384672"/>
            <a:ext cx="490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Anthophyllite Asbestos</a:t>
            </a:r>
          </a:p>
        </p:txBody>
      </p:sp>
    </p:spTree>
    <p:extLst>
      <p:ext uri="{BB962C8B-B14F-4D97-AF65-F5344CB8AC3E}">
        <p14:creationId xmlns:p14="http://schemas.microsoft.com/office/powerpoint/2010/main" val="140243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2ED182-79F5-4318-ABE3-2517E2BD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9693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Transitional Talc Fibers – Talc + Asbestos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CEC4B-2470-4847-A6E7-F575ACB5DE1D}"/>
              </a:ext>
            </a:extLst>
          </p:cNvPr>
          <p:cNvSpPr/>
          <p:nvPr/>
        </p:nvSpPr>
        <p:spPr>
          <a:xfrm>
            <a:off x="10235110" y="6368019"/>
            <a:ext cx="1731564" cy="265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(Bulletin 62, NIOSH (2011))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4F368-C70F-4CBF-AAF0-CC228D491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10"/>
          <a:stretch/>
        </p:blipFill>
        <p:spPr>
          <a:xfrm>
            <a:off x="3250165" y="1128625"/>
            <a:ext cx="5720607" cy="52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4A6548-4F4E-424C-88B5-F8FA15E15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28" y="2312913"/>
            <a:ext cx="2908021" cy="2185767"/>
          </a:xfrm>
          <a:prstGeom prst="rect">
            <a:avLst/>
          </a:prstGeom>
        </p:spPr>
      </p:pic>
      <p:pic>
        <p:nvPicPr>
          <p:cNvPr id="30" name="Picture 3" descr="Picture 3">
            <a:extLst>
              <a:ext uri="{FF2B5EF4-FFF2-40B4-BE49-F238E27FC236}">
                <a16:creationId xmlns:a16="http://schemas.microsoft.com/office/drawing/2014/main" id="{17F5072C-BFC5-4FF8-8A2A-149EDEDFE7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05547" y="2344812"/>
            <a:ext cx="2979878" cy="2168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4B97C-5CAA-40B5-8B7A-7AC876C9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Three-Step Method for EMP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1C241-E9E1-4057-99C2-44986162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CC7-6E62-463E-8620-437F254CE1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Plus 4">
            <a:extLst>
              <a:ext uri="{FF2B5EF4-FFF2-40B4-BE49-F238E27FC236}">
                <a16:creationId xmlns:a16="http://schemas.microsoft.com/office/drawing/2014/main" id="{9E44D4AC-2B12-4797-B1B0-91B34B5125BD}"/>
              </a:ext>
            </a:extLst>
          </p:cNvPr>
          <p:cNvSpPr/>
          <p:nvPr/>
        </p:nvSpPr>
        <p:spPr>
          <a:xfrm>
            <a:off x="3677960" y="3250825"/>
            <a:ext cx="533021" cy="47959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7344"/>
                </a:moveTo>
                <a:lnTo>
                  <a:pt x="7690" y="7344"/>
                </a:lnTo>
                <a:lnTo>
                  <a:pt x="7690" y="0"/>
                </a:lnTo>
                <a:lnTo>
                  <a:pt x="13910" y="0"/>
                </a:lnTo>
                <a:lnTo>
                  <a:pt x="13910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3910" y="14256"/>
                </a:lnTo>
                <a:lnTo>
                  <a:pt x="13910" y="21600"/>
                </a:lnTo>
                <a:lnTo>
                  <a:pt x="7690" y="21600"/>
                </a:lnTo>
                <a:lnTo>
                  <a:pt x="7690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solidFill>
            <a:srgbClr val="FF0000"/>
          </a:solidFill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1820611"/>
            <a:endParaRPr dirty="0"/>
          </a:p>
        </p:txBody>
      </p:sp>
      <p:sp>
        <p:nvSpPr>
          <p:cNvPr id="11" name="Plus 6">
            <a:extLst>
              <a:ext uri="{FF2B5EF4-FFF2-40B4-BE49-F238E27FC236}">
                <a16:creationId xmlns:a16="http://schemas.microsoft.com/office/drawing/2014/main" id="{55DE4270-3AA2-4F15-96E9-87EB57218929}"/>
              </a:ext>
            </a:extLst>
          </p:cNvPr>
          <p:cNvSpPr/>
          <p:nvPr/>
        </p:nvSpPr>
        <p:spPr>
          <a:xfrm>
            <a:off x="7460143" y="3250825"/>
            <a:ext cx="479718" cy="47959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7344"/>
                </a:moveTo>
                <a:lnTo>
                  <a:pt x="7344" y="7344"/>
                </a:lnTo>
                <a:lnTo>
                  <a:pt x="7344" y="0"/>
                </a:lnTo>
                <a:lnTo>
                  <a:pt x="14256" y="0"/>
                </a:lnTo>
                <a:lnTo>
                  <a:pt x="14256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56" y="14256"/>
                </a:lnTo>
                <a:lnTo>
                  <a:pt x="14256" y="21600"/>
                </a:lnTo>
                <a:lnTo>
                  <a:pt x="7344" y="21600"/>
                </a:lnTo>
                <a:lnTo>
                  <a:pt x="734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solidFill>
            <a:srgbClr val="FF0000"/>
          </a:solidFill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1820611"/>
            <a:endParaRPr dirty="0"/>
          </a:p>
        </p:txBody>
      </p:sp>
      <p:sp>
        <p:nvSpPr>
          <p:cNvPr id="18" name="Shape 635">
            <a:extLst>
              <a:ext uri="{FF2B5EF4-FFF2-40B4-BE49-F238E27FC236}">
                <a16:creationId xmlns:a16="http://schemas.microsoft.com/office/drawing/2014/main" id="{97C3E2F6-49A6-4E2D-9C0E-63FA43BC9BFF}"/>
              </a:ext>
            </a:extLst>
          </p:cNvPr>
          <p:cNvSpPr/>
          <p:nvPr/>
        </p:nvSpPr>
        <p:spPr>
          <a:xfrm>
            <a:off x="3060155" y="1843638"/>
            <a:ext cx="1002772" cy="952897"/>
          </a:xfrm>
          <a:custGeom>
            <a:avLst/>
            <a:gdLst/>
            <a:ahLst/>
            <a:cxnLst/>
            <a:rect l="l" t="t" r="r" b="b"/>
            <a:pathLst>
              <a:path w="21452" h="20404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12E21C"/>
          </a:solidFill>
        </p:spPr>
        <p:txBody>
          <a:bodyPr lIns="71437" tIns="71437" rIns="71437" bIns="71437" anchor="ctr"/>
          <a:lstStyle/>
          <a:p>
            <a:endParaRPr dirty="0"/>
          </a:p>
        </p:txBody>
      </p:sp>
      <p:sp>
        <p:nvSpPr>
          <p:cNvPr id="20" name="Shape 637">
            <a:extLst>
              <a:ext uri="{FF2B5EF4-FFF2-40B4-BE49-F238E27FC236}">
                <a16:creationId xmlns:a16="http://schemas.microsoft.com/office/drawing/2014/main" id="{ECC243DA-EE8C-41F0-A8F2-255BB255927F}"/>
              </a:ext>
            </a:extLst>
          </p:cNvPr>
          <p:cNvSpPr/>
          <p:nvPr/>
        </p:nvSpPr>
        <p:spPr>
          <a:xfrm>
            <a:off x="10680213" y="1843638"/>
            <a:ext cx="1002772" cy="952897"/>
          </a:xfrm>
          <a:custGeom>
            <a:avLst/>
            <a:gdLst/>
            <a:ahLst/>
            <a:cxnLst/>
            <a:rect l="l" t="t" r="r" b="b"/>
            <a:pathLst>
              <a:path w="21452" h="20404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12E21C"/>
          </a:solidFill>
        </p:spPr>
        <p:txBody>
          <a:bodyPr lIns="71437" tIns="71437" rIns="71437" bIns="71437" anchor="ctr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E7D9F9-9BBB-4C4B-B7A9-BA8CAC8F91F2}"/>
              </a:ext>
            </a:extLst>
          </p:cNvPr>
          <p:cNvSpPr/>
          <p:nvPr/>
        </p:nvSpPr>
        <p:spPr>
          <a:xfrm>
            <a:off x="4630929" y="5049776"/>
            <a:ext cx="4398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Fibrous Talc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B8306D5-FFCC-4A1C-84EE-AA64CA281B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5" t="6339" r="5158" b="13753"/>
          <a:stretch/>
        </p:blipFill>
        <p:spPr>
          <a:xfrm>
            <a:off x="4342073" y="2214377"/>
            <a:ext cx="2964607" cy="2339399"/>
          </a:xfrm>
          <a:prstGeom prst="rect">
            <a:avLst/>
          </a:prstGeom>
        </p:spPr>
      </p:pic>
      <p:sp>
        <p:nvSpPr>
          <p:cNvPr id="19" name="Shape 636">
            <a:extLst>
              <a:ext uri="{FF2B5EF4-FFF2-40B4-BE49-F238E27FC236}">
                <a16:creationId xmlns:a16="http://schemas.microsoft.com/office/drawing/2014/main" id="{A12A65D9-0E32-471E-8CF5-DDFD6A75C876}"/>
              </a:ext>
            </a:extLst>
          </p:cNvPr>
          <p:cNvSpPr/>
          <p:nvPr/>
        </p:nvSpPr>
        <p:spPr>
          <a:xfrm>
            <a:off x="6870184" y="1843638"/>
            <a:ext cx="1002772" cy="952897"/>
          </a:xfrm>
          <a:custGeom>
            <a:avLst/>
            <a:gdLst/>
            <a:ahLst/>
            <a:cxnLst/>
            <a:rect l="l" t="t" r="r" b="b"/>
            <a:pathLst>
              <a:path w="21452" h="20404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12E21C"/>
          </a:solidFill>
        </p:spPr>
        <p:txBody>
          <a:bodyPr lIns="71437" tIns="71437" rIns="71437" bIns="71437" anchor="ctr"/>
          <a:lstStyle/>
          <a:p>
            <a:endParaRPr dirty="0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1D0CE0BD-9D4A-4470-91C5-EF302D664F14}"/>
              </a:ext>
            </a:extLst>
          </p:cNvPr>
          <p:cNvSpPr/>
          <p:nvPr/>
        </p:nvSpPr>
        <p:spPr>
          <a:xfrm>
            <a:off x="3778900" y="5282148"/>
            <a:ext cx="793104" cy="479593"/>
          </a:xfrm>
          <a:prstGeom prst="mathEqual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606734-3DC1-40F9-9B28-1260DD589C42}"/>
              </a:ext>
            </a:extLst>
          </p:cNvPr>
          <p:cNvSpPr/>
          <p:nvPr/>
        </p:nvSpPr>
        <p:spPr>
          <a:xfrm>
            <a:off x="606669" y="1758461"/>
            <a:ext cx="2910254" cy="44840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Step 1: </a:t>
            </a:r>
            <a:r>
              <a:rPr lang="en-US" dirty="0">
                <a:solidFill>
                  <a:schemeClr val="bg1"/>
                </a:solidFill>
              </a:rPr>
              <a:t>Morphology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EE01DA-F177-4DA5-904C-321DD11FFFD7}"/>
              </a:ext>
            </a:extLst>
          </p:cNvPr>
          <p:cNvSpPr/>
          <p:nvPr/>
        </p:nvSpPr>
        <p:spPr>
          <a:xfrm>
            <a:off x="4387361" y="1758461"/>
            <a:ext cx="2910254" cy="44840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Step 2: </a:t>
            </a:r>
            <a:r>
              <a:rPr lang="en-US" dirty="0">
                <a:solidFill>
                  <a:schemeClr val="bg1"/>
                </a:solidFill>
              </a:rPr>
              <a:t>EDXA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DA4C68-240D-4782-9634-E107BDBC72A8}"/>
              </a:ext>
            </a:extLst>
          </p:cNvPr>
          <p:cNvSpPr/>
          <p:nvPr/>
        </p:nvSpPr>
        <p:spPr>
          <a:xfrm>
            <a:off x="8080131" y="1758461"/>
            <a:ext cx="2910254" cy="44840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Step 3: </a:t>
            </a:r>
            <a:r>
              <a:rPr lang="en-US" dirty="0">
                <a:solidFill>
                  <a:schemeClr val="bg1"/>
                </a:solidFill>
              </a:rPr>
              <a:t>SAED</a:t>
            </a:r>
          </a:p>
        </p:txBody>
      </p:sp>
    </p:spTree>
    <p:extLst>
      <p:ext uri="{BB962C8B-B14F-4D97-AF65-F5344CB8AC3E}">
        <p14:creationId xmlns:p14="http://schemas.microsoft.com/office/powerpoint/2010/main" val="22066650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EEC2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EEC2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EEC2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66DAFD0340A4E89E36E7C5717B677" ma:contentTypeVersion="0" ma:contentTypeDescription="Create a new document." ma:contentTypeScope="" ma:versionID="5d5bb980e72ea6738b3e28d0b8fb17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B77AEF-1704-42B7-8392-A7BCFA98D0A9}"/>
</file>

<file path=customXml/itemProps2.xml><?xml version="1.0" encoding="utf-8"?>
<ds:datastoreItem xmlns:ds="http://schemas.openxmlformats.org/officeDocument/2006/customXml" ds:itemID="{D2DEFE93-7D80-4F24-9DA7-48F385061638}"/>
</file>

<file path=customXml/itemProps3.xml><?xml version="1.0" encoding="utf-8"?>
<ds:datastoreItem xmlns:ds="http://schemas.openxmlformats.org/officeDocument/2006/customXml" ds:itemID="{AA668B78-F66B-4F1C-A3F4-DE51AA7344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Widescreen</PresentationFormat>
  <Paragraphs>126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Palatino Linotype</vt:lpstr>
      <vt:lpstr>1_Office Theme</vt:lpstr>
      <vt:lpstr>Custom Design</vt:lpstr>
      <vt:lpstr>3_Office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AMA Analytical Testing of Johnson’s Baby Powder</vt:lpstr>
      <vt:lpstr>AMA Analytical Testing of Johnson’s Baby Powder</vt:lpstr>
      <vt:lpstr>Fibrous Talc v. Asbestos</vt:lpstr>
      <vt:lpstr>Transitional Talc Fibers – Talc + Asbestos </vt:lpstr>
      <vt:lpstr>Three-Step Method for EMP Analysis</vt:lpstr>
      <vt:lpstr>Johnson’s Baby Powder &amp; Shower to Shower</vt:lpstr>
      <vt:lpstr>Johnson’s Baby Powder &amp; Shower to Shower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2020-01-27T20:34:26Z</dcterms:created>
  <dcterms:modified xsi:type="dcterms:W3CDTF">2020-02-03T16:58:33Z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0x010100F1466DAFD0340A4E89E36E7C5717B677</vt:lpwstr>
  </property>
</Properties>
</file>