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notesMasterIdLst>
    <p:notesMasterId r:id="rId13"/>
  </p:notesMasterIdLst>
  <p:sldIdLst>
    <p:sldId id="299" r:id="rId2"/>
    <p:sldId id="281" r:id="rId3"/>
    <p:sldId id="306" r:id="rId4"/>
    <p:sldId id="313" r:id="rId5"/>
    <p:sldId id="307" r:id="rId6"/>
    <p:sldId id="308" r:id="rId7"/>
    <p:sldId id="309" r:id="rId8"/>
    <p:sldId id="312" r:id="rId9"/>
    <p:sldId id="305" r:id="rId10"/>
    <p:sldId id="311" r:id="rId11"/>
    <p:sldId id="31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96" y="30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528C475-7244-4AC6-A759-C69620C25CE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547ACE3-5B12-4398-97C8-B6D1C1C827A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3F5815C-B615-4DAE-9ADA-E0D43EA1B82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D1A7F259-CA00-4DE1-9FDD-12DF3D031F2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33EBC38E-2ED3-4203-B792-5DC99BE0FA7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3E39630C-5E33-4A8D-9A5A-22A0E36FAC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4B3FEF8-2A9B-4CB2-8F34-2AC4233380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34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42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4533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230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1093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942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502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9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935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35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47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87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157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49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801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568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mplunkett@inbiostrat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5F79B64F-F4C3-47B7-860D-56DFEE42CE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07067" y="2209800"/>
            <a:ext cx="7766936" cy="1841036"/>
          </a:xfrm>
        </p:spPr>
        <p:txBody>
          <a:bodyPr/>
          <a:lstStyle/>
          <a:p>
            <a:r>
              <a:rPr lang="en-US" altLang="en-US" sz="4000" dirty="0"/>
              <a:t>Laura M. Plunkett, Ph.D, DABT</a:t>
            </a:r>
            <a:br>
              <a:rPr lang="en-US" altLang="en-US" sz="4000" dirty="0"/>
            </a:br>
            <a:r>
              <a:rPr lang="en-US" altLang="en-US" sz="3200" dirty="0"/>
              <a:t>Integrative </a:t>
            </a:r>
            <a:r>
              <a:rPr lang="en-US" altLang="en-US" sz="3200" dirty="0" err="1"/>
              <a:t>Biostrategies</a:t>
            </a:r>
            <a:r>
              <a:rPr lang="en-US" altLang="en-US" sz="3200" dirty="0"/>
              <a:t>, LLC</a:t>
            </a:r>
            <a:br>
              <a:rPr lang="en-US" altLang="en-US" sz="3200" dirty="0"/>
            </a:br>
            <a:r>
              <a:rPr lang="en-US" altLang="en-US" sz="3200" dirty="0"/>
              <a:t>Houston, TX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D604AA-4815-4B9A-BAE5-A92C4B04F1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bg2"/>
                </a:solidFill>
                <a:hlinkClick r:id="rId2"/>
              </a:rPr>
              <a:t>lmplunkett@inbiostrat.com</a:t>
            </a:r>
            <a:endParaRPr lang="en-US" dirty="0">
              <a:solidFill>
                <a:schemeClr val="bg2"/>
              </a:solidFill>
            </a:endParaRPr>
          </a:p>
          <a:p>
            <a:pPr>
              <a:defRPr/>
            </a:pPr>
            <a:r>
              <a:rPr lang="en-US" dirty="0"/>
              <a:t>281-493-5702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228D70EF-E3C2-4F1A-9B14-3B41DE62BB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Bibliography in Support of PLUNKETT Slide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6AEE8-85C7-4FAC-B6EC-A92397837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92611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2200" dirty="0"/>
              <a:t>Studies* describe direct and indirect effects of talc body powder and its constituents related to carcinogenesis</a:t>
            </a:r>
          </a:p>
          <a:p>
            <a:pPr lvl="1">
              <a:defRPr/>
            </a:pPr>
            <a:r>
              <a:rPr lang="en-US" sz="1900" dirty="0"/>
              <a:t>DNA breaks and oxidized bases in DNA (</a:t>
            </a:r>
            <a:r>
              <a:rPr lang="en-US" sz="1900" dirty="0" err="1"/>
              <a:t>Jaurand</a:t>
            </a:r>
            <a:r>
              <a:rPr lang="en-US" sz="1900" dirty="0"/>
              <a:t>, 1991; </a:t>
            </a:r>
            <a:r>
              <a:rPr lang="en-US" sz="1900" dirty="0" err="1"/>
              <a:t>Jaurand</a:t>
            </a:r>
            <a:r>
              <a:rPr lang="en-US" sz="1900" dirty="0"/>
              <a:t>, 1997; IARC, 2012; </a:t>
            </a:r>
            <a:r>
              <a:rPr lang="en-US" sz="1900" dirty="0" err="1"/>
              <a:t>Egilman</a:t>
            </a:r>
            <a:r>
              <a:rPr lang="en-US" sz="1900" dirty="0"/>
              <a:t> </a:t>
            </a:r>
            <a:r>
              <a:rPr lang="en-US" sz="1900" i="1" dirty="0"/>
              <a:t>et al. </a:t>
            </a:r>
            <a:r>
              <a:rPr lang="en-US" sz="1900" dirty="0"/>
              <a:t>2019)</a:t>
            </a:r>
          </a:p>
          <a:p>
            <a:pPr lvl="1">
              <a:defRPr/>
            </a:pPr>
            <a:r>
              <a:rPr lang="en-US" sz="1900" dirty="0"/>
              <a:t>Interference with mitotic apparatus via direct interaction (IARC, 2012; Mossman, 2018)</a:t>
            </a:r>
          </a:p>
          <a:p>
            <a:pPr lvl="1">
              <a:defRPr/>
            </a:pPr>
            <a:r>
              <a:rPr lang="en-US" sz="1900" dirty="0"/>
              <a:t>Oxidative stress (</a:t>
            </a:r>
            <a:r>
              <a:rPr lang="en-US" sz="1900" dirty="0" err="1"/>
              <a:t>Mandarino</a:t>
            </a:r>
            <a:r>
              <a:rPr lang="en-US" sz="1900" dirty="0"/>
              <a:t> </a:t>
            </a:r>
            <a:r>
              <a:rPr lang="en-US" sz="1900" i="1" dirty="0"/>
              <a:t>et al. </a:t>
            </a:r>
            <a:r>
              <a:rPr lang="en-US" sz="1900" dirty="0"/>
              <a:t>2020; Fletcher </a:t>
            </a:r>
            <a:r>
              <a:rPr lang="en-US" sz="1900" i="1" dirty="0"/>
              <a:t>et al. </a:t>
            </a:r>
            <a:r>
              <a:rPr lang="en-US" sz="1900" dirty="0"/>
              <a:t>2019; Shim </a:t>
            </a:r>
            <a:r>
              <a:rPr lang="en-US" sz="1900" i="1" dirty="0"/>
              <a:t>et al. </a:t>
            </a:r>
            <a:r>
              <a:rPr lang="en-US" sz="1900" dirty="0"/>
              <a:t>2015; Mossman </a:t>
            </a:r>
            <a:r>
              <a:rPr lang="en-US" sz="1900" i="1" dirty="0"/>
              <a:t>et al.</a:t>
            </a:r>
            <a:r>
              <a:rPr lang="en-US" sz="1900" dirty="0"/>
              <a:t> 2013; IARC, 2012; </a:t>
            </a:r>
            <a:r>
              <a:rPr lang="en-US" sz="1900" dirty="0" err="1"/>
              <a:t>Buz’Zard</a:t>
            </a:r>
            <a:r>
              <a:rPr lang="en-US" sz="1900" dirty="0"/>
              <a:t> and Lau, 2007) </a:t>
            </a:r>
          </a:p>
          <a:p>
            <a:pPr lvl="1">
              <a:defRPr/>
            </a:pPr>
            <a:r>
              <a:rPr lang="en-US" sz="1900" dirty="0"/>
              <a:t>Altering signaling pathways (IARC, 2012; Shukla </a:t>
            </a:r>
            <a:r>
              <a:rPr lang="en-US" sz="1900" i="1" dirty="0"/>
              <a:t>et al. </a:t>
            </a:r>
            <a:r>
              <a:rPr lang="en-US" sz="1900" dirty="0"/>
              <a:t>2009) </a:t>
            </a:r>
          </a:p>
          <a:p>
            <a:pPr lvl="1">
              <a:defRPr/>
            </a:pPr>
            <a:r>
              <a:rPr lang="en-US" sz="1900" dirty="0"/>
              <a:t>Stimulating cell proliferation (Hamilton </a:t>
            </a:r>
            <a:r>
              <a:rPr lang="en-US" sz="1900" i="1" dirty="0"/>
              <a:t>et al. </a:t>
            </a:r>
            <a:r>
              <a:rPr lang="en-US" sz="1900" dirty="0"/>
              <a:t>2001) </a:t>
            </a:r>
          </a:p>
          <a:p>
            <a:pPr lvl="1">
              <a:defRPr/>
            </a:pPr>
            <a:r>
              <a:rPr lang="en-US" sz="1900" dirty="0"/>
              <a:t>Tumor promotion (</a:t>
            </a:r>
            <a:r>
              <a:rPr lang="en-US" sz="1900" dirty="0" err="1"/>
              <a:t>Stenback</a:t>
            </a:r>
            <a:r>
              <a:rPr lang="en-US" sz="1900" dirty="0"/>
              <a:t> and Rowland, 1978)</a:t>
            </a:r>
          </a:p>
          <a:p>
            <a:pPr lvl="1">
              <a:defRPr/>
            </a:pPr>
            <a:r>
              <a:rPr lang="en-US" sz="1900" dirty="0"/>
              <a:t>Preneoplastic lesion induction (Mossman, 2018; </a:t>
            </a:r>
            <a:r>
              <a:rPr lang="en-US" sz="1900" dirty="0" err="1"/>
              <a:t>Buz’Zard</a:t>
            </a:r>
            <a:r>
              <a:rPr lang="en-US" sz="1900" dirty="0"/>
              <a:t> and Lau, 2007; NTP, 1993; Hamilton </a:t>
            </a:r>
            <a:r>
              <a:rPr lang="en-US" sz="1900" i="1" dirty="0"/>
              <a:t>et al.</a:t>
            </a:r>
            <a:r>
              <a:rPr lang="en-US" sz="1900" dirty="0"/>
              <a:t> 1984; Wagner </a:t>
            </a:r>
            <a:r>
              <a:rPr lang="en-US" sz="1900" i="1" dirty="0"/>
              <a:t>et al. </a:t>
            </a:r>
            <a:r>
              <a:rPr lang="en-US" sz="1900" dirty="0"/>
              <a:t>1975; </a:t>
            </a:r>
            <a:r>
              <a:rPr lang="en-US" sz="1900" dirty="0" err="1"/>
              <a:t>Trautwein</a:t>
            </a:r>
            <a:r>
              <a:rPr lang="en-US" sz="1900" dirty="0"/>
              <a:t> and </a:t>
            </a:r>
            <a:r>
              <a:rPr lang="en-US" sz="1900" dirty="0" err="1"/>
              <a:t>Helmboldt</a:t>
            </a:r>
            <a:r>
              <a:rPr lang="en-US" sz="1900" dirty="0"/>
              <a:t>, 1967)</a:t>
            </a:r>
          </a:p>
          <a:p>
            <a:pPr marL="0" indent="0">
              <a:buNone/>
              <a:defRPr/>
            </a:pPr>
            <a:r>
              <a:rPr lang="en-US" sz="1200" dirty="0"/>
              <a:t>* There are other studies as well that provide similar discussion/ data, in particular regarding asbestos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93C71146-94B6-409D-A6E3-13D35F706F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Bibliography in Support of PLUNKETT Slide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28C30-5D85-4919-AE52-5BD5D0D63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40211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sz="2400" dirty="0"/>
              <a:t>Adverse effects of talc and its constituents in tissues</a:t>
            </a:r>
          </a:p>
          <a:p>
            <a:pPr marL="457200" lvl="1" indent="0">
              <a:buNone/>
              <a:defRPr/>
            </a:pPr>
            <a:r>
              <a:rPr lang="da-DK" sz="2000" dirty="0"/>
              <a:t>Trautwein and Helmboldt, 1967			Pott and Friedrichs, 1972</a:t>
            </a:r>
          </a:p>
          <a:p>
            <a:pPr marL="457200" lvl="1" indent="0">
              <a:buNone/>
              <a:defRPr/>
            </a:pPr>
            <a:r>
              <a:rPr lang="da-DK" sz="2000" dirty="0"/>
              <a:t>Nam and Gracey, 1972					Wagner </a:t>
            </a:r>
            <a:r>
              <a:rPr lang="da-DK" sz="2000" i="1" dirty="0"/>
              <a:t>et al. </a:t>
            </a:r>
            <a:r>
              <a:rPr lang="da-DK" sz="2000" dirty="0"/>
              <a:t>1975</a:t>
            </a:r>
          </a:p>
          <a:p>
            <a:pPr marL="457200" lvl="1" indent="0">
              <a:buNone/>
              <a:defRPr/>
            </a:pPr>
            <a:r>
              <a:rPr lang="da-DK" sz="2000" dirty="0"/>
              <a:t>Stenback and Rowland, 1978				Davies </a:t>
            </a:r>
            <a:r>
              <a:rPr lang="da-DK" sz="2000" i="1" dirty="0"/>
              <a:t>et al. </a:t>
            </a:r>
            <a:r>
              <a:rPr lang="da-DK" sz="2000" dirty="0"/>
              <a:t>1983</a:t>
            </a:r>
          </a:p>
          <a:p>
            <a:pPr marL="457200" lvl="1" indent="0">
              <a:buNone/>
              <a:defRPr/>
            </a:pPr>
            <a:r>
              <a:rPr lang="da-DK" sz="2000" dirty="0"/>
              <a:t>Kupryjanczyk, 1989						Hamilton </a:t>
            </a:r>
            <a:r>
              <a:rPr lang="da-DK" sz="2000" i="1" dirty="0"/>
              <a:t>et al. </a:t>
            </a:r>
            <a:r>
              <a:rPr lang="da-DK" sz="2000" dirty="0"/>
              <a:t>1984</a:t>
            </a:r>
          </a:p>
          <a:p>
            <a:pPr marL="457200" lvl="1" indent="0">
              <a:buNone/>
              <a:defRPr/>
            </a:pPr>
            <a:r>
              <a:rPr lang="da-DK" sz="2000" dirty="0"/>
              <a:t>Hamilton </a:t>
            </a:r>
            <a:r>
              <a:rPr lang="da-DK" sz="2000" i="1" dirty="0"/>
              <a:t>et al. </a:t>
            </a:r>
            <a:r>
              <a:rPr lang="da-DK" sz="2000" dirty="0"/>
              <a:t>2001					NTP, 1993</a:t>
            </a:r>
          </a:p>
          <a:p>
            <a:pPr marL="457200" lvl="1" indent="0">
              <a:buNone/>
              <a:defRPr/>
            </a:pPr>
            <a:r>
              <a:rPr lang="da-DK" sz="2000" dirty="0"/>
              <a:t>Buz’Zard and Lau, 2007					Shukla </a:t>
            </a:r>
            <a:r>
              <a:rPr lang="da-DK" sz="2000" i="1" dirty="0"/>
              <a:t>et al. </a:t>
            </a:r>
            <a:r>
              <a:rPr lang="da-DK" sz="2000" dirty="0"/>
              <a:t>2009</a:t>
            </a:r>
          </a:p>
          <a:p>
            <a:pPr marL="457200" lvl="1" indent="0">
              <a:buNone/>
              <a:defRPr/>
            </a:pPr>
            <a:r>
              <a:rPr lang="da-DK" sz="2000" dirty="0"/>
              <a:t>Shim </a:t>
            </a:r>
            <a:r>
              <a:rPr lang="da-DK" sz="2000" i="1" dirty="0"/>
              <a:t>et al. </a:t>
            </a:r>
            <a:r>
              <a:rPr lang="da-DK" sz="2000" dirty="0"/>
              <a:t>2015						Fletcher </a:t>
            </a:r>
            <a:r>
              <a:rPr lang="da-DK" sz="2000" i="1" dirty="0"/>
              <a:t>et al. </a:t>
            </a:r>
            <a:r>
              <a:rPr lang="da-DK" sz="2000" dirty="0"/>
              <a:t>2019</a:t>
            </a:r>
          </a:p>
          <a:p>
            <a:pPr marL="457200" lvl="1" indent="0">
              <a:buNone/>
              <a:defRPr/>
            </a:pPr>
            <a:r>
              <a:rPr lang="da-DK" sz="2000" dirty="0"/>
              <a:t>Jaurand, 1991							Jaurand, 1997</a:t>
            </a:r>
          </a:p>
          <a:p>
            <a:pPr marL="457200" lvl="1" indent="0">
              <a:buNone/>
              <a:defRPr/>
            </a:pPr>
            <a:r>
              <a:rPr lang="da-DK" sz="2000" dirty="0"/>
              <a:t>Mossman, 2018							Egilman </a:t>
            </a:r>
            <a:r>
              <a:rPr lang="da-DK" sz="2000" i="1" dirty="0"/>
              <a:t>et al. </a:t>
            </a:r>
            <a:r>
              <a:rPr lang="da-DK" sz="2000" dirty="0"/>
              <a:t>2019</a:t>
            </a:r>
          </a:p>
          <a:p>
            <a:pPr marL="457200" lvl="1" indent="0">
              <a:buNone/>
              <a:defRPr/>
            </a:pPr>
            <a:r>
              <a:rPr lang="da-DK" sz="2000" dirty="0"/>
              <a:t>Mossman </a:t>
            </a:r>
            <a:r>
              <a:rPr lang="da-DK" sz="2000" i="1" dirty="0"/>
              <a:t>et al. </a:t>
            </a:r>
            <a:r>
              <a:rPr lang="da-DK" sz="2000" dirty="0"/>
              <a:t>2013		 			IARC, 2010</a:t>
            </a:r>
          </a:p>
          <a:p>
            <a:pPr marL="457200" lvl="1" indent="0">
              <a:buNone/>
              <a:defRPr/>
            </a:pPr>
            <a:r>
              <a:rPr lang="da-DK" sz="2000" dirty="0"/>
              <a:t>IARC, 2012							Brandenberger </a:t>
            </a:r>
            <a:r>
              <a:rPr lang="da-DK" sz="2000" i="1" dirty="0"/>
              <a:t>et al.</a:t>
            </a:r>
            <a:r>
              <a:rPr lang="da-DK" sz="2000" dirty="0"/>
              <a:t> 2015</a:t>
            </a:r>
          </a:p>
          <a:p>
            <a:pPr marL="457200" lvl="1" indent="0">
              <a:buNone/>
              <a:defRPr/>
            </a:pPr>
            <a:r>
              <a:rPr lang="da-DK" sz="2000" dirty="0"/>
              <a:t>Mandarino </a:t>
            </a:r>
            <a:r>
              <a:rPr lang="da-DK" sz="2000" i="1" dirty="0"/>
              <a:t>et al. </a:t>
            </a:r>
            <a:r>
              <a:rPr lang="da-DK" sz="2000" dirty="0"/>
              <a:t>2020</a:t>
            </a:r>
          </a:p>
          <a:p>
            <a:pPr marL="457200" lvl="1" indent="0">
              <a:buNone/>
              <a:defRPr/>
            </a:pPr>
            <a:endParaRPr lang="en-US" sz="2000" dirty="0"/>
          </a:p>
          <a:p>
            <a:pPr lvl="1">
              <a:defRPr/>
            </a:pPr>
            <a:endParaRPr lang="en-US" sz="2000" dirty="0"/>
          </a:p>
          <a:p>
            <a:pPr lvl="1"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1950C757-585F-4B56-8285-25A768ABDB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Who am I?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A13F199-EC5C-43DF-8B84-F54565EDBA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/>
            <a:r>
              <a:rPr lang="en-US" altLang="en-US" sz="2400" dirty="0"/>
              <a:t>Worked in consulting since 1989</a:t>
            </a:r>
          </a:p>
          <a:p>
            <a:pPr lvl="1"/>
            <a:r>
              <a:rPr lang="en-US" altLang="en-US" sz="2200" dirty="0"/>
              <a:t>ENVIRON Corporation 1989-1997 (Arlington, VA and Houston, TX)</a:t>
            </a:r>
          </a:p>
          <a:p>
            <a:pPr lvl="1"/>
            <a:r>
              <a:rPr lang="en-US" altLang="en-US" sz="2200" dirty="0"/>
              <a:t>Plunkett &amp; Associates 1997-2001 (Houston, TX)</a:t>
            </a:r>
          </a:p>
          <a:p>
            <a:pPr eaLnBrk="1" hangingPunct="1"/>
            <a:r>
              <a:rPr lang="en-US" altLang="en-US" sz="2400" dirty="0"/>
              <a:t>Owner Integrative </a:t>
            </a:r>
            <a:r>
              <a:rPr lang="en-US" altLang="en-US" sz="2400" dirty="0" err="1"/>
              <a:t>Biostrategies</a:t>
            </a:r>
            <a:r>
              <a:rPr lang="en-US" altLang="en-US" sz="2400" dirty="0"/>
              <a:t> LLC</a:t>
            </a:r>
          </a:p>
          <a:p>
            <a:pPr lvl="1" eaLnBrk="1" hangingPunct="1"/>
            <a:r>
              <a:rPr lang="en-US" altLang="en-US" sz="2000" dirty="0"/>
              <a:t>Consulting company in Houston, TX (2001- present)</a:t>
            </a:r>
          </a:p>
          <a:p>
            <a:pPr lvl="1" eaLnBrk="1" hangingPunct="1"/>
            <a:r>
              <a:rPr lang="en-US" altLang="en-US" sz="2000" dirty="0"/>
              <a:t>Assist clients that develop and market products</a:t>
            </a:r>
          </a:p>
          <a:p>
            <a:pPr lvl="1" eaLnBrk="1" hangingPunct="1"/>
            <a:r>
              <a:rPr lang="en-US" altLang="en-US" sz="2000" dirty="0"/>
              <a:t>Provide expert testimony</a:t>
            </a:r>
          </a:p>
          <a:p>
            <a:pPr lvl="1" eaLnBrk="1" hangingPunct="1"/>
            <a:r>
              <a:rPr lang="en-US" altLang="en-US" sz="2000" dirty="0"/>
              <a:t>Currently providing expert testimony regarding regulation of cosmetics and talc body powder toxicology on behalf of women with ovarian cancer</a:t>
            </a:r>
          </a:p>
          <a:p>
            <a:pPr eaLnBrk="1" hangingPunct="1"/>
            <a:r>
              <a:rPr lang="en-US" altLang="en-US" sz="2400" dirty="0"/>
              <a:t>Credentials</a:t>
            </a:r>
          </a:p>
          <a:p>
            <a:pPr lvl="1" eaLnBrk="1" hangingPunct="1"/>
            <a:r>
              <a:rPr lang="en-US" altLang="en-US" sz="2000" dirty="0"/>
              <a:t>Ph.D. Pharmacology (1984)</a:t>
            </a:r>
          </a:p>
          <a:p>
            <a:pPr lvl="1" eaLnBrk="1" hangingPunct="1"/>
            <a:r>
              <a:rPr lang="en-US" altLang="en-US" sz="2000" dirty="0"/>
              <a:t>Board-certified in toxicology (DABT 1993-present)</a:t>
            </a:r>
          </a:p>
          <a:p>
            <a:pPr lvl="1" eaLnBrk="1" hangingPunct="1"/>
            <a:r>
              <a:rPr lang="en-US" altLang="en-US" sz="2000" dirty="0"/>
              <a:t>Registered Patent Agent (USPTO 1999-present)</a:t>
            </a:r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455A2DF-24EC-43BB-8273-FF7FD526A2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do scientists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9D973-1F10-4A0C-AD96-518BB5D5C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/>
              <a:t>It is not just asbestos</a:t>
            </a:r>
          </a:p>
          <a:p>
            <a:pPr lvl="1">
              <a:defRPr/>
            </a:pPr>
            <a:r>
              <a:rPr lang="en-US" sz="2000" dirty="0"/>
              <a:t>Talc body powders are made from talc ore and contain a variety of toxic particles and fibers</a:t>
            </a:r>
          </a:p>
          <a:p>
            <a:pPr lvl="1">
              <a:defRPr/>
            </a:pPr>
            <a:r>
              <a:rPr lang="en-US" sz="2000" u="sng" dirty="0"/>
              <a:t>Fibrous talc </a:t>
            </a:r>
            <a:r>
              <a:rPr lang="en-US" sz="2000" dirty="0"/>
              <a:t>and </a:t>
            </a:r>
            <a:r>
              <a:rPr lang="en-US" sz="2000" u="sng" dirty="0"/>
              <a:t>asbestos</a:t>
            </a:r>
            <a:r>
              <a:rPr lang="en-US" sz="2000" dirty="0"/>
              <a:t> are two types of fibers that are found in talc body powders</a:t>
            </a:r>
          </a:p>
          <a:p>
            <a:pPr lvl="1">
              <a:defRPr/>
            </a:pPr>
            <a:r>
              <a:rPr lang="en-US" sz="2000" dirty="0"/>
              <a:t>Fibers, including talc fibers, have toxic properties that are known to be associated with carcinogenesis</a:t>
            </a:r>
          </a:p>
          <a:p>
            <a:pPr lvl="1">
              <a:defRPr/>
            </a:pPr>
            <a:r>
              <a:rPr lang="en-US" sz="2000" dirty="0"/>
              <a:t>When talc particles and fibers </a:t>
            </a:r>
            <a:r>
              <a:rPr lang="en-US" sz="2000" u="sng" dirty="0"/>
              <a:t>contact and deposit into body tissues</a:t>
            </a:r>
            <a:r>
              <a:rPr lang="en-US" sz="2000" dirty="0"/>
              <a:t>, they pose a risk to human health</a:t>
            </a:r>
          </a:p>
          <a:p>
            <a:pPr marL="0" indent="0"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201F2-CABA-40D8-91BE-9C94B159A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90600"/>
            <a:ext cx="3854528" cy="1143000"/>
          </a:xfrm>
        </p:spPr>
        <p:txBody>
          <a:bodyPr>
            <a:noAutofit/>
          </a:bodyPr>
          <a:lstStyle/>
          <a:p>
            <a:r>
              <a:rPr lang="en-US" sz="3600" dirty="0"/>
              <a:t>Talc Body Powder</a:t>
            </a:r>
            <a:br>
              <a:rPr lang="en-US" sz="3600" dirty="0"/>
            </a:br>
            <a:r>
              <a:rPr lang="en-US" sz="3600" dirty="0"/>
              <a:t>Constituents</a:t>
            </a:r>
          </a:p>
        </p:txBody>
      </p:sp>
      <p:pic>
        <p:nvPicPr>
          <p:cNvPr id="10" name="Content Placeholder 9" descr="A close up of a bottle&#10;&#10;Description automatically generated">
            <a:extLst>
              <a:ext uri="{FF2B5EF4-FFF2-40B4-BE49-F238E27FC236}">
                <a16:creationId xmlns:a16="http://schemas.microsoft.com/office/drawing/2014/main" id="{76FE3342-573C-4772-806C-74ACFB252E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228600"/>
            <a:ext cx="2931319" cy="390842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25351E-D0DC-406F-8D02-57C502682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7334" y="2286000"/>
            <a:ext cx="4351866" cy="4267200"/>
          </a:xfrm>
        </p:spPr>
        <p:txBody>
          <a:bodyPr>
            <a:noAutofit/>
          </a:bodyPr>
          <a:lstStyle/>
          <a:p>
            <a:r>
              <a:rPr lang="en-US" sz="1800" dirty="0"/>
              <a:t>1) Talc body powder is more than “platy” talc</a:t>
            </a:r>
          </a:p>
          <a:p>
            <a:r>
              <a:rPr lang="en-US" sz="1800" dirty="0"/>
              <a:t>2) Each bottle is a mixture of constituents that include</a:t>
            </a:r>
          </a:p>
          <a:p>
            <a:r>
              <a:rPr lang="en-US" sz="1800" dirty="0"/>
              <a:t>	</a:t>
            </a:r>
            <a:r>
              <a:rPr lang="en-US" sz="1800" dirty="0">
                <a:solidFill>
                  <a:srgbClr val="FFC000"/>
                </a:solidFill>
              </a:rPr>
              <a:t>Platy talc</a:t>
            </a:r>
          </a:p>
          <a:p>
            <a:r>
              <a:rPr lang="en-US" sz="1800" dirty="0"/>
              <a:t>	</a:t>
            </a:r>
            <a:r>
              <a:rPr lang="en-US" sz="1800" dirty="0">
                <a:solidFill>
                  <a:srgbClr val="FF0000"/>
                </a:solidFill>
              </a:rPr>
              <a:t>Fibrous talc</a:t>
            </a:r>
          </a:p>
          <a:p>
            <a:r>
              <a:rPr lang="en-US" sz="1800" dirty="0">
                <a:solidFill>
                  <a:srgbClr val="FF0000"/>
                </a:solidFill>
              </a:rPr>
              <a:t>	Asbestos</a:t>
            </a:r>
          </a:p>
          <a:p>
            <a:r>
              <a:rPr lang="en-US" sz="1800" dirty="0">
                <a:solidFill>
                  <a:srgbClr val="FF0000"/>
                </a:solidFill>
              </a:rPr>
              <a:t>	Heavy metals</a:t>
            </a:r>
          </a:p>
          <a:p>
            <a:r>
              <a:rPr lang="en-US" sz="1800" dirty="0"/>
              <a:t>	</a:t>
            </a:r>
            <a:r>
              <a:rPr lang="en-US" sz="1800" dirty="0">
                <a:solidFill>
                  <a:srgbClr val="FFC000"/>
                </a:solidFill>
              </a:rPr>
              <a:t>Fragrance</a:t>
            </a:r>
          </a:p>
          <a:p>
            <a:r>
              <a:rPr lang="en-US" sz="1800" dirty="0"/>
              <a:t>3) Constituents include compounds identified as “</a:t>
            </a:r>
            <a:r>
              <a:rPr lang="en-US" sz="1800" dirty="0">
                <a:solidFill>
                  <a:srgbClr val="FFC000"/>
                </a:solidFill>
              </a:rPr>
              <a:t>possible</a:t>
            </a:r>
            <a:r>
              <a:rPr lang="en-US" sz="1800" dirty="0"/>
              <a:t>” and “</a:t>
            </a:r>
            <a:r>
              <a:rPr lang="en-US" sz="1800" dirty="0">
                <a:solidFill>
                  <a:srgbClr val="FF0000"/>
                </a:solidFill>
              </a:rPr>
              <a:t>known</a:t>
            </a:r>
            <a:r>
              <a:rPr lang="en-US" sz="1800" dirty="0"/>
              <a:t>” human carcinogens</a:t>
            </a:r>
          </a:p>
        </p:txBody>
      </p:sp>
      <p:pic>
        <p:nvPicPr>
          <p:cNvPr id="12" name="Picture 11" descr="A picture containing food&#10;&#10;Description automatically generated">
            <a:extLst>
              <a:ext uri="{FF2B5EF4-FFF2-40B4-BE49-F238E27FC236}">
                <a16:creationId xmlns:a16="http://schemas.microsoft.com/office/drawing/2014/main" id="{03AC0EDA-9F77-4D57-95BA-526AC05E42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095" y="1066800"/>
            <a:ext cx="3651172" cy="4868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036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E57E0902-CE81-4BE6-9C17-D4E558214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Fibers in Talc Body Powders</a:t>
            </a:r>
            <a:br>
              <a:rPr lang="en-US" altLang="en-US" dirty="0"/>
            </a:br>
            <a:r>
              <a:rPr lang="en-US" altLang="en-US" dirty="0"/>
              <a:t>(Publicly Available Sources)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77885F08-E10C-4B6B-ABA9-AF0CBDB84C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sz="2400" dirty="0"/>
              <a:t>Fibrous talc (F) and asbestos (A) have been repeatedly found in talc body powders</a:t>
            </a:r>
          </a:p>
          <a:p>
            <a:pPr lvl="1"/>
            <a:r>
              <a:rPr lang="en-US" altLang="en-US" sz="2000" dirty="0"/>
              <a:t>Pooley and Rowlands, 1975 (pre-processed; F and A)</a:t>
            </a:r>
          </a:p>
          <a:p>
            <a:pPr lvl="1"/>
            <a:r>
              <a:rPr lang="en-US" altLang="en-US" sz="2000" dirty="0" err="1"/>
              <a:t>Rohl</a:t>
            </a:r>
            <a:r>
              <a:rPr lang="en-US" altLang="en-US" sz="2000" dirty="0"/>
              <a:t> </a:t>
            </a:r>
            <a:r>
              <a:rPr lang="en-US" altLang="en-US" sz="2000" i="1" dirty="0"/>
              <a:t>et al. </a:t>
            </a:r>
            <a:r>
              <a:rPr lang="en-US" altLang="en-US" sz="2000" dirty="0"/>
              <a:t>1976 (cosmetic grade; F and A)</a:t>
            </a:r>
          </a:p>
          <a:p>
            <a:pPr lvl="1"/>
            <a:r>
              <a:rPr lang="en-US" altLang="en-US" sz="2000" dirty="0" err="1"/>
              <a:t>Paoletti</a:t>
            </a:r>
            <a:r>
              <a:rPr lang="en-US" altLang="en-US" sz="2000" dirty="0"/>
              <a:t> </a:t>
            </a:r>
            <a:r>
              <a:rPr lang="en-US" altLang="en-US" sz="2000" i="1" dirty="0"/>
              <a:t>et al. </a:t>
            </a:r>
            <a:r>
              <a:rPr lang="en-US" altLang="en-US" sz="2000" dirty="0"/>
              <a:t>1984 (pharmaceutical grade talc; F and A)</a:t>
            </a:r>
          </a:p>
          <a:p>
            <a:pPr lvl="1"/>
            <a:r>
              <a:rPr lang="en-US" altLang="en-US" sz="2000" dirty="0"/>
              <a:t>Blount, 1991 (pharmaceutical grade; F and A)</a:t>
            </a:r>
          </a:p>
          <a:p>
            <a:pPr lvl="1"/>
            <a:r>
              <a:rPr lang="en-US" altLang="en-US" sz="2000" dirty="0" err="1"/>
              <a:t>Mattenklott</a:t>
            </a:r>
            <a:r>
              <a:rPr lang="en-US" altLang="en-US" sz="2000" dirty="0"/>
              <a:t>, 2007 (cosmetic grade; A)</a:t>
            </a:r>
          </a:p>
          <a:p>
            <a:pPr lvl="1"/>
            <a:r>
              <a:rPr lang="en-US" altLang="en-US" sz="2000" dirty="0"/>
              <a:t>Gordon </a:t>
            </a:r>
            <a:r>
              <a:rPr lang="en-US" altLang="en-US" sz="2000" i="1" dirty="0"/>
              <a:t>et al. </a:t>
            </a:r>
            <a:r>
              <a:rPr lang="en-US" altLang="en-US" sz="2000" dirty="0"/>
              <a:t>2014 (cosmetic grade; A)</a:t>
            </a:r>
          </a:p>
          <a:p>
            <a:pPr lvl="1"/>
            <a:r>
              <a:rPr lang="en-US" altLang="en-US" sz="2000" dirty="0"/>
              <a:t>Anderson </a:t>
            </a:r>
            <a:r>
              <a:rPr lang="en-US" altLang="en-US" sz="2000" i="1" dirty="0"/>
              <a:t>et al. </a:t>
            </a:r>
            <a:r>
              <a:rPr lang="en-US" altLang="en-US" sz="2000" dirty="0"/>
              <a:t>2017 (cosmetic grade; F)</a:t>
            </a:r>
          </a:p>
          <a:p>
            <a:pPr lvl="1"/>
            <a:r>
              <a:rPr lang="en-US" altLang="en-US" sz="2000" dirty="0"/>
              <a:t>FDA Safety Alert of October 18, 2019 (cosmetic grade samples 2017-2019; F and A) </a:t>
            </a:r>
          </a:p>
          <a:p>
            <a:pPr lvl="1"/>
            <a:endParaRPr lang="en-US" altLang="en-US" sz="2000" dirty="0"/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C9D946B6-2B73-48E1-8672-927DE45159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Fiber Toxicity and Carcinogenicity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9C7C9A8D-48D9-4E06-B24A-044739DE82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2400" dirty="0"/>
              <a:t>Fibrous talc is the same as “asbestiform” talc and talc fibers</a:t>
            </a:r>
          </a:p>
          <a:p>
            <a:r>
              <a:rPr lang="en-US" altLang="en-US" sz="2400" dirty="0"/>
              <a:t>Fiber toxicity is a function of the chemical nature of the fiber as well as its physical form (</a:t>
            </a:r>
            <a:r>
              <a:rPr lang="en-US" altLang="en-US" sz="2400" i="1" dirty="0"/>
              <a:t>e.g., </a:t>
            </a:r>
            <a:r>
              <a:rPr lang="en-US" altLang="en-US" sz="2400" dirty="0"/>
              <a:t>Williams and </a:t>
            </a:r>
            <a:r>
              <a:rPr lang="en-US" altLang="en-US" sz="2400" dirty="0" err="1"/>
              <a:t>Weisberger</a:t>
            </a:r>
            <a:r>
              <a:rPr lang="en-US" altLang="en-US" sz="2400" dirty="0"/>
              <a:t>, 1991*; </a:t>
            </a:r>
            <a:r>
              <a:rPr lang="en-US" altLang="en-US" sz="2400" dirty="0" err="1"/>
              <a:t>Brandenberger</a:t>
            </a:r>
            <a:r>
              <a:rPr lang="en-US" altLang="en-US" sz="2400" dirty="0"/>
              <a:t> </a:t>
            </a:r>
            <a:r>
              <a:rPr lang="en-US" altLang="en-US" sz="2400" i="1" dirty="0"/>
              <a:t>et al. </a:t>
            </a:r>
            <a:r>
              <a:rPr lang="en-US" altLang="en-US" sz="2400" dirty="0"/>
              <a:t>2015)</a:t>
            </a:r>
          </a:p>
          <a:p>
            <a:r>
              <a:rPr lang="en-US" altLang="en-US" sz="2400" dirty="0"/>
              <a:t>Fibrous talc and fibers of asbestos both can trigger responses in tissues that are associated with mechanisms of carcinogenesis (tumor formation)</a:t>
            </a:r>
          </a:p>
          <a:p>
            <a:r>
              <a:rPr lang="en-US" altLang="en-US" sz="2400" dirty="0"/>
              <a:t>IARC has classified fibrous talc as a “known” human carcinogen (IARC, 2012), same classification as asbestos</a:t>
            </a:r>
          </a:p>
          <a:p>
            <a:pPr marL="0" indent="0">
              <a:buNone/>
            </a:pPr>
            <a:r>
              <a:rPr lang="en-US" altLang="en-US" sz="2400" dirty="0"/>
              <a:t>* </a:t>
            </a:r>
            <a:r>
              <a:rPr lang="en-US" altLang="en-US" sz="1500" dirty="0"/>
              <a:t>From textbook </a:t>
            </a:r>
            <a:r>
              <a:rPr lang="en-US" altLang="en-US" sz="1500" i="1" dirty="0" err="1"/>
              <a:t>Casarett</a:t>
            </a:r>
            <a:r>
              <a:rPr lang="en-US" altLang="en-US" sz="1500" i="1" dirty="0"/>
              <a:t> &amp; </a:t>
            </a:r>
            <a:r>
              <a:rPr lang="en-US" altLang="en-US" sz="1500" i="1" dirty="0" err="1"/>
              <a:t>Doull’s</a:t>
            </a:r>
            <a:r>
              <a:rPr lang="en-US" altLang="en-US" sz="1500" i="1" dirty="0"/>
              <a:t> Toxicology: The Basic Science of Poisons, 4</a:t>
            </a:r>
            <a:r>
              <a:rPr lang="en-US" altLang="en-US" sz="1500" i="1" baseline="30000" dirty="0"/>
              <a:t>th</a:t>
            </a:r>
            <a:r>
              <a:rPr lang="en-US" altLang="en-US" sz="1500" i="1" dirty="0"/>
              <a:t> edition</a:t>
            </a:r>
            <a:r>
              <a:rPr lang="en-US" altLang="en-US" sz="1500" dirty="0"/>
              <a:t>; similar discussion in all editions of the textbook including most recent in 2019 (9</a:t>
            </a:r>
            <a:r>
              <a:rPr lang="en-US" altLang="en-US" sz="1500" baseline="30000" dirty="0"/>
              <a:t>th</a:t>
            </a:r>
            <a:r>
              <a:rPr lang="en-US" altLang="en-US" sz="1500" dirty="0"/>
              <a:t> edition)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5F6FAD68-7CBC-4781-B5A5-B7BDFC906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Fibrous Talc = IARC Group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0A060-4E0E-4DB7-A4F8-179C9AD32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000" u="sng" dirty="0"/>
              <a:t>IARC (2010, page 277):</a:t>
            </a:r>
            <a:r>
              <a:rPr lang="en-US" sz="2000" dirty="0"/>
              <a:t> “</a:t>
            </a:r>
            <a:r>
              <a:rPr lang="en-US" sz="2000" i="1" dirty="0"/>
              <a:t>The review of talc in Supplement 7 led to evaluations for two agents: </a:t>
            </a:r>
            <a:r>
              <a:rPr lang="en-US" sz="2000" i="1" dirty="0">
                <a:highlight>
                  <a:srgbClr val="FFFF00"/>
                </a:highlight>
              </a:rPr>
              <a:t>talc containing asbestiform </a:t>
            </a:r>
            <a:r>
              <a:rPr lang="en-US" sz="2000" i="1" dirty="0" err="1">
                <a:highlight>
                  <a:srgbClr val="FFFF00"/>
                </a:highlight>
              </a:rPr>
              <a:t>fibres</a:t>
            </a:r>
            <a:r>
              <a:rPr lang="en-US" sz="2000" i="1" dirty="0">
                <a:highlight>
                  <a:srgbClr val="FFFF00"/>
                </a:highlight>
              </a:rPr>
              <a:t> and talc not containing asbestiform </a:t>
            </a:r>
            <a:r>
              <a:rPr lang="en-US" sz="2000" i="1" dirty="0" err="1">
                <a:highlight>
                  <a:srgbClr val="FFFF00"/>
                </a:highlight>
              </a:rPr>
              <a:t>fibres</a:t>
            </a:r>
            <a:r>
              <a:rPr lang="en-US" sz="2000" i="1" dirty="0">
                <a:highlight>
                  <a:srgbClr val="FFFF00"/>
                </a:highlight>
              </a:rPr>
              <a:t>. The term ‘asbestiform </a:t>
            </a:r>
            <a:r>
              <a:rPr lang="en-US" sz="2000" i="1" dirty="0" err="1">
                <a:highlight>
                  <a:srgbClr val="FFFF00"/>
                </a:highlight>
              </a:rPr>
              <a:t>fibre</a:t>
            </a:r>
            <a:r>
              <a:rPr lang="en-US" sz="2000" i="1" dirty="0">
                <a:highlight>
                  <a:srgbClr val="FFFF00"/>
                </a:highlight>
              </a:rPr>
              <a:t>’ has been mistaken as a synonym for ‘asbestos </a:t>
            </a:r>
            <a:r>
              <a:rPr lang="en-US" sz="2000" i="1" dirty="0" err="1">
                <a:highlight>
                  <a:srgbClr val="FFFF00"/>
                </a:highlight>
              </a:rPr>
              <a:t>fibre</a:t>
            </a:r>
            <a:r>
              <a:rPr lang="en-US" sz="2000" i="1" dirty="0">
                <a:highlight>
                  <a:srgbClr val="FFFF00"/>
                </a:highlight>
              </a:rPr>
              <a:t>’ when it should be understood to mean any mineral, including talc, when it grows in an asbestiform habit</a:t>
            </a:r>
            <a:r>
              <a:rPr lang="en-US" sz="2000" dirty="0">
                <a:highlight>
                  <a:srgbClr val="FFFF00"/>
                </a:highlight>
              </a:rPr>
              <a:t>.”</a:t>
            </a:r>
            <a:endParaRPr lang="en-US" sz="2000" dirty="0"/>
          </a:p>
          <a:p>
            <a:pPr>
              <a:defRPr/>
            </a:pPr>
            <a:r>
              <a:rPr lang="en-US" sz="2000" u="sng" dirty="0"/>
              <a:t>IARC (2012, page 219):</a:t>
            </a:r>
            <a:r>
              <a:rPr lang="en-US" sz="2000" dirty="0"/>
              <a:t> “</a:t>
            </a:r>
            <a:r>
              <a:rPr lang="en-US" sz="2000" i="1" dirty="0"/>
              <a:t>The </a:t>
            </a:r>
            <a:r>
              <a:rPr lang="en-US" sz="2000" i="1" dirty="0">
                <a:highlight>
                  <a:srgbClr val="FFFF00"/>
                </a:highlight>
              </a:rPr>
              <a:t>conclusions reached in this Monograph</a:t>
            </a:r>
            <a:r>
              <a:rPr lang="en-US" sz="2000" i="1" dirty="0"/>
              <a:t> about asbestos and its carcinogenic risks apply to these six types of </a:t>
            </a:r>
            <a:r>
              <a:rPr lang="en-US" sz="2000" i="1" dirty="0" err="1"/>
              <a:t>fibres</a:t>
            </a:r>
            <a:r>
              <a:rPr lang="en-US" sz="2000" i="1" dirty="0"/>
              <a:t> wherever they are found, and that </a:t>
            </a:r>
            <a:r>
              <a:rPr lang="en-US" sz="2000" i="1" dirty="0">
                <a:highlight>
                  <a:srgbClr val="FFFF00"/>
                </a:highlight>
              </a:rPr>
              <a:t>includes talc containing asbestiform </a:t>
            </a:r>
            <a:r>
              <a:rPr lang="en-US" sz="2000" i="1" dirty="0" err="1">
                <a:highlight>
                  <a:srgbClr val="FFFF00"/>
                </a:highlight>
              </a:rPr>
              <a:t>fibres</a:t>
            </a:r>
            <a:r>
              <a:rPr lang="en-US" sz="2000" dirty="0"/>
              <a:t>.”</a:t>
            </a:r>
          </a:p>
          <a:p>
            <a:pPr>
              <a:defRPr/>
            </a:pPr>
            <a:r>
              <a:rPr lang="en-US" sz="2000" u="sng" dirty="0"/>
              <a:t>IARC (2012, page 230):</a:t>
            </a:r>
            <a:r>
              <a:rPr lang="en-US" sz="2000" dirty="0"/>
              <a:t> “</a:t>
            </a:r>
            <a:r>
              <a:rPr lang="en-US" sz="2000" i="1" dirty="0">
                <a:highlight>
                  <a:srgbClr val="FFFF00"/>
                </a:highlight>
              </a:rPr>
              <a:t>Talc may also form true mineral </a:t>
            </a:r>
            <a:r>
              <a:rPr lang="en-US" sz="2000" i="1" dirty="0" err="1">
                <a:highlight>
                  <a:srgbClr val="FFFF00"/>
                </a:highlight>
              </a:rPr>
              <a:t>fibres</a:t>
            </a:r>
            <a:r>
              <a:rPr lang="en-US" sz="2000" i="1" dirty="0">
                <a:highlight>
                  <a:srgbClr val="FFFF00"/>
                </a:highlight>
              </a:rPr>
              <a:t> that are asbestiform in habit</a:t>
            </a:r>
            <a:r>
              <a:rPr lang="en-US" sz="2000" dirty="0"/>
              <a:t>.”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BA94BD9-46ED-4CED-B241-9C6B5DA67A89}"/>
              </a:ext>
            </a:extLst>
          </p:cNvPr>
          <p:cNvCxnSpPr>
            <a:cxnSpLocks/>
            <a:endCxn id="10" idx="23"/>
          </p:cNvCxnSpPr>
          <p:nvPr/>
        </p:nvCxnSpPr>
        <p:spPr>
          <a:xfrm>
            <a:off x="2438400" y="1447800"/>
            <a:ext cx="6048698" cy="3508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08FF16B-D029-42EC-9C68-CEBD532CCC45}"/>
              </a:ext>
            </a:extLst>
          </p:cNvPr>
          <p:cNvCxnSpPr>
            <a:cxnSpLocks/>
            <a:stCxn id="10" idx="21"/>
            <a:endCxn id="13" idx="3"/>
          </p:cNvCxnSpPr>
          <p:nvPr/>
        </p:nvCxnSpPr>
        <p:spPr>
          <a:xfrm flipH="1">
            <a:off x="7082061" y="1735118"/>
            <a:ext cx="1592967" cy="81918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F2243F9-4C02-4656-99A6-5E4B36853C75}"/>
              </a:ext>
            </a:extLst>
          </p:cNvPr>
          <p:cNvSpPr txBox="1"/>
          <p:nvPr/>
        </p:nvSpPr>
        <p:spPr>
          <a:xfrm>
            <a:off x="7922666" y="2301109"/>
            <a:ext cx="251943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u="sng" dirty="0"/>
              <a:t>INDIRECT</a:t>
            </a:r>
          </a:p>
          <a:p>
            <a:pPr marL="225425" indent="-2254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Oxidative stress</a:t>
            </a:r>
          </a:p>
          <a:p>
            <a:pPr marL="225425" indent="-2254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Epigenetic alterations</a:t>
            </a:r>
          </a:p>
          <a:p>
            <a:pPr marL="225425" indent="-2254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Altered signaling pathways</a:t>
            </a:r>
          </a:p>
          <a:p>
            <a:pPr marL="225425" indent="-2254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Stimulation of cell proliferation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E1297C2-5D71-4186-B223-B356BE5A3E9A}"/>
              </a:ext>
            </a:extLst>
          </p:cNvPr>
          <p:cNvCxnSpPr>
            <a:cxnSpLocks/>
          </p:cNvCxnSpPr>
          <p:nvPr/>
        </p:nvCxnSpPr>
        <p:spPr>
          <a:xfrm>
            <a:off x="1743811" y="1735119"/>
            <a:ext cx="2826305" cy="771739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4F00B8D-D726-4F6B-A190-37720E0387A0}"/>
              </a:ext>
            </a:extLst>
          </p:cNvPr>
          <p:cNvSpPr txBox="1"/>
          <p:nvPr/>
        </p:nvSpPr>
        <p:spPr>
          <a:xfrm>
            <a:off x="796972" y="2285284"/>
            <a:ext cx="238334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u="sng" dirty="0"/>
              <a:t>DIRECT</a:t>
            </a:r>
          </a:p>
          <a:p>
            <a:pPr marL="225425" indent="-2254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Direct damage to DNA (DNA breaks, oxidation of DNA bases)</a:t>
            </a:r>
          </a:p>
          <a:p>
            <a:pPr marL="225425" indent="-2254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Fibers interfere with mitotic apparatus by direct physical interaction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323C2C2-AAA9-4400-AD32-34BBC32968D9}"/>
              </a:ext>
            </a:extLst>
          </p:cNvPr>
          <p:cNvGrpSpPr/>
          <p:nvPr/>
        </p:nvGrpSpPr>
        <p:grpSpPr>
          <a:xfrm>
            <a:off x="8487098" y="473740"/>
            <a:ext cx="2989786" cy="1810079"/>
            <a:chOff x="8293407" y="1571319"/>
            <a:chExt cx="2667000" cy="145796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DDD50847-9CEF-4754-B1DC-9E26B78C6D96}"/>
                </a:ext>
              </a:extLst>
            </p:cNvPr>
            <p:cNvSpPr/>
            <p:nvPr/>
          </p:nvSpPr>
          <p:spPr>
            <a:xfrm>
              <a:off x="8293407" y="1571319"/>
              <a:ext cx="2667000" cy="1457960"/>
            </a:xfrm>
            <a:custGeom>
              <a:avLst/>
              <a:gdLst>
                <a:gd name="connsiteX0" fmla="*/ 1224280 w 2616200"/>
                <a:gd name="connsiteY0" fmla="*/ 401320 h 1361440"/>
                <a:gd name="connsiteX1" fmla="*/ 1564640 w 2616200"/>
                <a:gd name="connsiteY1" fmla="*/ 0 h 1361440"/>
                <a:gd name="connsiteX2" fmla="*/ 1574800 w 2616200"/>
                <a:gd name="connsiteY2" fmla="*/ 426720 h 1361440"/>
                <a:gd name="connsiteX3" fmla="*/ 1844040 w 2616200"/>
                <a:gd name="connsiteY3" fmla="*/ 325120 h 1361440"/>
                <a:gd name="connsiteX4" fmla="*/ 1859280 w 2616200"/>
                <a:gd name="connsiteY4" fmla="*/ 502920 h 1361440"/>
                <a:gd name="connsiteX5" fmla="*/ 2443480 w 2616200"/>
                <a:gd name="connsiteY5" fmla="*/ 314960 h 1361440"/>
                <a:gd name="connsiteX6" fmla="*/ 2047240 w 2616200"/>
                <a:gd name="connsiteY6" fmla="*/ 645160 h 1361440"/>
                <a:gd name="connsiteX7" fmla="*/ 2616200 w 2616200"/>
                <a:gd name="connsiteY7" fmla="*/ 726440 h 1361440"/>
                <a:gd name="connsiteX8" fmla="*/ 2103120 w 2616200"/>
                <a:gd name="connsiteY8" fmla="*/ 797560 h 1361440"/>
                <a:gd name="connsiteX9" fmla="*/ 2265680 w 2616200"/>
                <a:gd name="connsiteY9" fmla="*/ 904240 h 1361440"/>
                <a:gd name="connsiteX10" fmla="*/ 1991360 w 2616200"/>
                <a:gd name="connsiteY10" fmla="*/ 934720 h 1361440"/>
                <a:gd name="connsiteX11" fmla="*/ 2336800 w 2616200"/>
                <a:gd name="connsiteY11" fmla="*/ 1254760 h 1361440"/>
                <a:gd name="connsiteX12" fmla="*/ 1732280 w 2616200"/>
                <a:gd name="connsiteY12" fmla="*/ 1061720 h 1361440"/>
                <a:gd name="connsiteX13" fmla="*/ 1778000 w 2616200"/>
                <a:gd name="connsiteY13" fmla="*/ 1239520 h 1361440"/>
                <a:gd name="connsiteX14" fmla="*/ 1412240 w 2616200"/>
                <a:gd name="connsiteY14" fmla="*/ 1112520 h 1361440"/>
                <a:gd name="connsiteX15" fmla="*/ 1270000 w 2616200"/>
                <a:gd name="connsiteY15" fmla="*/ 1361440 h 1361440"/>
                <a:gd name="connsiteX16" fmla="*/ 1026160 w 2616200"/>
                <a:gd name="connsiteY16" fmla="*/ 1107440 h 1361440"/>
                <a:gd name="connsiteX17" fmla="*/ 655320 w 2616200"/>
                <a:gd name="connsiteY17" fmla="*/ 1270000 h 1361440"/>
                <a:gd name="connsiteX18" fmla="*/ 706120 w 2616200"/>
                <a:gd name="connsiteY18" fmla="*/ 1051560 h 1361440"/>
                <a:gd name="connsiteX19" fmla="*/ 223520 w 2616200"/>
                <a:gd name="connsiteY19" fmla="*/ 1254760 h 1361440"/>
                <a:gd name="connsiteX20" fmla="*/ 452120 w 2616200"/>
                <a:gd name="connsiteY20" fmla="*/ 949960 h 1361440"/>
                <a:gd name="connsiteX21" fmla="*/ 116840 w 2616200"/>
                <a:gd name="connsiteY21" fmla="*/ 919480 h 1361440"/>
                <a:gd name="connsiteX22" fmla="*/ 365760 w 2616200"/>
                <a:gd name="connsiteY22" fmla="*/ 797560 h 1361440"/>
                <a:gd name="connsiteX23" fmla="*/ 0 w 2616200"/>
                <a:gd name="connsiteY23" fmla="*/ 680720 h 1361440"/>
                <a:gd name="connsiteX24" fmla="*/ 401320 w 2616200"/>
                <a:gd name="connsiteY24" fmla="*/ 655320 h 1361440"/>
                <a:gd name="connsiteX25" fmla="*/ 142240 w 2616200"/>
                <a:gd name="connsiteY25" fmla="*/ 279400 h 1361440"/>
                <a:gd name="connsiteX26" fmla="*/ 558800 w 2616200"/>
                <a:gd name="connsiteY26" fmla="*/ 528320 h 1361440"/>
                <a:gd name="connsiteX27" fmla="*/ 553720 w 2616200"/>
                <a:gd name="connsiteY27" fmla="*/ 269240 h 1361440"/>
                <a:gd name="connsiteX28" fmla="*/ 858520 w 2616200"/>
                <a:gd name="connsiteY28" fmla="*/ 441960 h 1361440"/>
                <a:gd name="connsiteX29" fmla="*/ 929640 w 2616200"/>
                <a:gd name="connsiteY29" fmla="*/ 132080 h 1361440"/>
                <a:gd name="connsiteX30" fmla="*/ 1224280 w 2616200"/>
                <a:gd name="connsiteY30" fmla="*/ 401320 h 1361440"/>
                <a:gd name="connsiteX0" fmla="*/ 1224280 w 2616200"/>
                <a:gd name="connsiteY0" fmla="*/ 401320 h 1361440"/>
                <a:gd name="connsiteX1" fmla="*/ 1564640 w 2616200"/>
                <a:gd name="connsiteY1" fmla="*/ 0 h 1361440"/>
                <a:gd name="connsiteX2" fmla="*/ 1574800 w 2616200"/>
                <a:gd name="connsiteY2" fmla="*/ 426720 h 1361440"/>
                <a:gd name="connsiteX3" fmla="*/ 1844040 w 2616200"/>
                <a:gd name="connsiteY3" fmla="*/ 325120 h 1361440"/>
                <a:gd name="connsiteX4" fmla="*/ 1859280 w 2616200"/>
                <a:gd name="connsiteY4" fmla="*/ 502920 h 1361440"/>
                <a:gd name="connsiteX5" fmla="*/ 2443480 w 2616200"/>
                <a:gd name="connsiteY5" fmla="*/ 314960 h 1361440"/>
                <a:gd name="connsiteX6" fmla="*/ 2047240 w 2616200"/>
                <a:gd name="connsiteY6" fmla="*/ 645160 h 1361440"/>
                <a:gd name="connsiteX7" fmla="*/ 2616200 w 2616200"/>
                <a:gd name="connsiteY7" fmla="*/ 726440 h 1361440"/>
                <a:gd name="connsiteX8" fmla="*/ 2103120 w 2616200"/>
                <a:gd name="connsiteY8" fmla="*/ 797560 h 1361440"/>
                <a:gd name="connsiteX9" fmla="*/ 2265680 w 2616200"/>
                <a:gd name="connsiteY9" fmla="*/ 904240 h 1361440"/>
                <a:gd name="connsiteX10" fmla="*/ 1991360 w 2616200"/>
                <a:gd name="connsiteY10" fmla="*/ 934720 h 1361440"/>
                <a:gd name="connsiteX11" fmla="*/ 2336800 w 2616200"/>
                <a:gd name="connsiteY11" fmla="*/ 1254760 h 1361440"/>
                <a:gd name="connsiteX12" fmla="*/ 1732280 w 2616200"/>
                <a:gd name="connsiteY12" fmla="*/ 1061720 h 1361440"/>
                <a:gd name="connsiteX13" fmla="*/ 1778000 w 2616200"/>
                <a:gd name="connsiteY13" fmla="*/ 1239520 h 1361440"/>
                <a:gd name="connsiteX14" fmla="*/ 1412240 w 2616200"/>
                <a:gd name="connsiteY14" fmla="*/ 1112520 h 1361440"/>
                <a:gd name="connsiteX15" fmla="*/ 1270000 w 2616200"/>
                <a:gd name="connsiteY15" fmla="*/ 1361440 h 1361440"/>
                <a:gd name="connsiteX16" fmla="*/ 1026160 w 2616200"/>
                <a:gd name="connsiteY16" fmla="*/ 1107440 h 1361440"/>
                <a:gd name="connsiteX17" fmla="*/ 655320 w 2616200"/>
                <a:gd name="connsiteY17" fmla="*/ 1270000 h 1361440"/>
                <a:gd name="connsiteX18" fmla="*/ 706120 w 2616200"/>
                <a:gd name="connsiteY18" fmla="*/ 1051560 h 1361440"/>
                <a:gd name="connsiteX19" fmla="*/ 223520 w 2616200"/>
                <a:gd name="connsiteY19" fmla="*/ 1254760 h 1361440"/>
                <a:gd name="connsiteX20" fmla="*/ 452120 w 2616200"/>
                <a:gd name="connsiteY20" fmla="*/ 949960 h 1361440"/>
                <a:gd name="connsiteX21" fmla="*/ 116840 w 2616200"/>
                <a:gd name="connsiteY21" fmla="*/ 919480 h 1361440"/>
                <a:gd name="connsiteX22" fmla="*/ 365760 w 2616200"/>
                <a:gd name="connsiteY22" fmla="*/ 797560 h 1361440"/>
                <a:gd name="connsiteX23" fmla="*/ 0 w 2616200"/>
                <a:gd name="connsiteY23" fmla="*/ 680720 h 1361440"/>
                <a:gd name="connsiteX24" fmla="*/ 401320 w 2616200"/>
                <a:gd name="connsiteY24" fmla="*/ 655320 h 1361440"/>
                <a:gd name="connsiteX25" fmla="*/ 35560 w 2616200"/>
                <a:gd name="connsiteY25" fmla="*/ 264160 h 1361440"/>
                <a:gd name="connsiteX26" fmla="*/ 558800 w 2616200"/>
                <a:gd name="connsiteY26" fmla="*/ 528320 h 1361440"/>
                <a:gd name="connsiteX27" fmla="*/ 553720 w 2616200"/>
                <a:gd name="connsiteY27" fmla="*/ 269240 h 1361440"/>
                <a:gd name="connsiteX28" fmla="*/ 858520 w 2616200"/>
                <a:gd name="connsiteY28" fmla="*/ 441960 h 1361440"/>
                <a:gd name="connsiteX29" fmla="*/ 929640 w 2616200"/>
                <a:gd name="connsiteY29" fmla="*/ 132080 h 1361440"/>
                <a:gd name="connsiteX30" fmla="*/ 1224280 w 2616200"/>
                <a:gd name="connsiteY30" fmla="*/ 401320 h 1361440"/>
                <a:gd name="connsiteX0" fmla="*/ 1224280 w 2616200"/>
                <a:gd name="connsiteY0" fmla="*/ 401320 h 1361440"/>
                <a:gd name="connsiteX1" fmla="*/ 1564640 w 2616200"/>
                <a:gd name="connsiteY1" fmla="*/ 0 h 1361440"/>
                <a:gd name="connsiteX2" fmla="*/ 1574800 w 2616200"/>
                <a:gd name="connsiteY2" fmla="*/ 426720 h 1361440"/>
                <a:gd name="connsiteX3" fmla="*/ 1818640 w 2616200"/>
                <a:gd name="connsiteY3" fmla="*/ 279400 h 1361440"/>
                <a:gd name="connsiteX4" fmla="*/ 1859280 w 2616200"/>
                <a:gd name="connsiteY4" fmla="*/ 502920 h 1361440"/>
                <a:gd name="connsiteX5" fmla="*/ 2443480 w 2616200"/>
                <a:gd name="connsiteY5" fmla="*/ 314960 h 1361440"/>
                <a:gd name="connsiteX6" fmla="*/ 2047240 w 2616200"/>
                <a:gd name="connsiteY6" fmla="*/ 645160 h 1361440"/>
                <a:gd name="connsiteX7" fmla="*/ 2616200 w 2616200"/>
                <a:gd name="connsiteY7" fmla="*/ 726440 h 1361440"/>
                <a:gd name="connsiteX8" fmla="*/ 2103120 w 2616200"/>
                <a:gd name="connsiteY8" fmla="*/ 797560 h 1361440"/>
                <a:gd name="connsiteX9" fmla="*/ 2265680 w 2616200"/>
                <a:gd name="connsiteY9" fmla="*/ 904240 h 1361440"/>
                <a:gd name="connsiteX10" fmla="*/ 1991360 w 2616200"/>
                <a:gd name="connsiteY10" fmla="*/ 934720 h 1361440"/>
                <a:gd name="connsiteX11" fmla="*/ 2336800 w 2616200"/>
                <a:gd name="connsiteY11" fmla="*/ 1254760 h 1361440"/>
                <a:gd name="connsiteX12" fmla="*/ 1732280 w 2616200"/>
                <a:gd name="connsiteY12" fmla="*/ 1061720 h 1361440"/>
                <a:gd name="connsiteX13" fmla="*/ 1778000 w 2616200"/>
                <a:gd name="connsiteY13" fmla="*/ 1239520 h 1361440"/>
                <a:gd name="connsiteX14" fmla="*/ 1412240 w 2616200"/>
                <a:gd name="connsiteY14" fmla="*/ 1112520 h 1361440"/>
                <a:gd name="connsiteX15" fmla="*/ 1270000 w 2616200"/>
                <a:gd name="connsiteY15" fmla="*/ 1361440 h 1361440"/>
                <a:gd name="connsiteX16" fmla="*/ 1026160 w 2616200"/>
                <a:gd name="connsiteY16" fmla="*/ 1107440 h 1361440"/>
                <a:gd name="connsiteX17" fmla="*/ 655320 w 2616200"/>
                <a:gd name="connsiteY17" fmla="*/ 1270000 h 1361440"/>
                <a:gd name="connsiteX18" fmla="*/ 706120 w 2616200"/>
                <a:gd name="connsiteY18" fmla="*/ 1051560 h 1361440"/>
                <a:gd name="connsiteX19" fmla="*/ 223520 w 2616200"/>
                <a:gd name="connsiteY19" fmla="*/ 1254760 h 1361440"/>
                <a:gd name="connsiteX20" fmla="*/ 452120 w 2616200"/>
                <a:gd name="connsiteY20" fmla="*/ 949960 h 1361440"/>
                <a:gd name="connsiteX21" fmla="*/ 116840 w 2616200"/>
                <a:gd name="connsiteY21" fmla="*/ 919480 h 1361440"/>
                <a:gd name="connsiteX22" fmla="*/ 365760 w 2616200"/>
                <a:gd name="connsiteY22" fmla="*/ 797560 h 1361440"/>
                <a:gd name="connsiteX23" fmla="*/ 0 w 2616200"/>
                <a:gd name="connsiteY23" fmla="*/ 680720 h 1361440"/>
                <a:gd name="connsiteX24" fmla="*/ 401320 w 2616200"/>
                <a:gd name="connsiteY24" fmla="*/ 655320 h 1361440"/>
                <a:gd name="connsiteX25" fmla="*/ 35560 w 2616200"/>
                <a:gd name="connsiteY25" fmla="*/ 264160 h 1361440"/>
                <a:gd name="connsiteX26" fmla="*/ 558800 w 2616200"/>
                <a:gd name="connsiteY26" fmla="*/ 528320 h 1361440"/>
                <a:gd name="connsiteX27" fmla="*/ 553720 w 2616200"/>
                <a:gd name="connsiteY27" fmla="*/ 269240 h 1361440"/>
                <a:gd name="connsiteX28" fmla="*/ 858520 w 2616200"/>
                <a:gd name="connsiteY28" fmla="*/ 441960 h 1361440"/>
                <a:gd name="connsiteX29" fmla="*/ 929640 w 2616200"/>
                <a:gd name="connsiteY29" fmla="*/ 132080 h 1361440"/>
                <a:gd name="connsiteX30" fmla="*/ 1224280 w 2616200"/>
                <a:gd name="connsiteY30" fmla="*/ 401320 h 136144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8000 w 2616200"/>
                <a:gd name="connsiteY13" fmla="*/ 133604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655320 w 2616200"/>
                <a:gd name="connsiteY17" fmla="*/ 136652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29640 w 2616200"/>
                <a:gd name="connsiteY29" fmla="*/ 228600 h 1457960"/>
                <a:gd name="connsiteX30" fmla="*/ 1224280 w 2616200"/>
                <a:gd name="connsiteY30" fmla="*/ 497840 h 145796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8000 w 2616200"/>
                <a:gd name="connsiteY13" fmla="*/ 133604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655320 w 2616200"/>
                <a:gd name="connsiteY17" fmla="*/ 136652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39800 w 2616200"/>
                <a:gd name="connsiteY29" fmla="*/ 106680 h 1457960"/>
                <a:gd name="connsiteX30" fmla="*/ 1224280 w 2616200"/>
                <a:gd name="connsiteY30" fmla="*/ 497840 h 145796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2920 w 2616200"/>
                <a:gd name="connsiteY13" fmla="*/ 138176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655320 w 2616200"/>
                <a:gd name="connsiteY17" fmla="*/ 136652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39800 w 2616200"/>
                <a:gd name="connsiteY29" fmla="*/ 106680 h 1457960"/>
                <a:gd name="connsiteX30" fmla="*/ 1224280 w 2616200"/>
                <a:gd name="connsiteY30" fmla="*/ 497840 h 145796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2920 w 2616200"/>
                <a:gd name="connsiteY13" fmla="*/ 138176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731520 w 2616200"/>
                <a:gd name="connsiteY17" fmla="*/ 138684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39800 w 2616200"/>
                <a:gd name="connsiteY29" fmla="*/ 106680 h 1457960"/>
                <a:gd name="connsiteX30" fmla="*/ 1224280 w 2616200"/>
                <a:gd name="connsiteY30" fmla="*/ 497840 h 1457960"/>
                <a:gd name="connsiteX0" fmla="*/ 1275080 w 2667000"/>
                <a:gd name="connsiteY0" fmla="*/ 497840 h 1457960"/>
                <a:gd name="connsiteX1" fmla="*/ 1544320 w 2667000"/>
                <a:gd name="connsiteY1" fmla="*/ 0 h 1457960"/>
                <a:gd name="connsiteX2" fmla="*/ 1625600 w 2667000"/>
                <a:gd name="connsiteY2" fmla="*/ 523240 h 1457960"/>
                <a:gd name="connsiteX3" fmla="*/ 1869440 w 2667000"/>
                <a:gd name="connsiteY3" fmla="*/ 375920 h 1457960"/>
                <a:gd name="connsiteX4" fmla="*/ 1910080 w 2667000"/>
                <a:gd name="connsiteY4" fmla="*/ 599440 h 1457960"/>
                <a:gd name="connsiteX5" fmla="*/ 2494280 w 2667000"/>
                <a:gd name="connsiteY5" fmla="*/ 411480 h 1457960"/>
                <a:gd name="connsiteX6" fmla="*/ 2098040 w 2667000"/>
                <a:gd name="connsiteY6" fmla="*/ 741680 h 1457960"/>
                <a:gd name="connsiteX7" fmla="*/ 2667000 w 2667000"/>
                <a:gd name="connsiteY7" fmla="*/ 822960 h 1457960"/>
                <a:gd name="connsiteX8" fmla="*/ 2153920 w 2667000"/>
                <a:gd name="connsiteY8" fmla="*/ 894080 h 1457960"/>
                <a:gd name="connsiteX9" fmla="*/ 2316480 w 2667000"/>
                <a:gd name="connsiteY9" fmla="*/ 1000760 h 1457960"/>
                <a:gd name="connsiteX10" fmla="*/ 2042160 w 2667000"/>
                <a:gd name="connsiteY10" fmla="*/ 1031240 h 1457960"/>
                <a:gd name="connsiteX11" fmla="*/ 2387600 w 2667000"/>
                <a:gd name="connsiteY11" fmla="*/ 1351280 h 1457960"/>
                <a:gd name="connsiteX12" fmla="*/ 1783080 w 2667000"/>
                <a:gd name="connsiteY12" fmla="*/ 1158240 h 1457960"/>
                <a:gd name="connsiteX13" fmla="*/ 1823720 w 2667000"/>
                <a:gd name="connsiteY13" fmla="*/ 1381760 h 1457960"/>
                <a:gd name="connsiteX14" fmla="*/ 1463040 w 2667000"/>
                <a:gd name="connsiteY14" fmla="*/ 1209040 h 1457960"/>
                <a:gd name="connsiteX15" fmla="*/ 1320800 w 2667000"/>
                <a:gd name="connsiteY15" fmla="*/ 1457960 h 1457960"/>
                <a:gd name="connsiteX16" fmla="*/ 1076960 w 2667000"/>
                <a:gd name="connsiteY16" fmla="*/ 1203960 h 1457960"/>
                <a:gd name="connsiteX17" fmla="*/ 782320 w 2667000"/>
                <a:gd name="connsiteY17" fmla="*/ 1386840 h 1457960"/>
                <a:gd name="connsiteX18" fmla="*/ 756920 w 2667000"/>
                <a:gd name="connsiteY18" fmla="*/ 1148080 h 1457960"/>
                <a:gd name="connsiteX19" fmla="*/ 274320 w 2667000"/>
                <a:gd name="connsiteY19" fmla="*/ 1351280 h 1457960"/>
                <a:gd name="connsiteX20" fmla="*/ 502920 w 2667000"/>
                <a:gd name="connsiteY20" fmla="*/ 1046480 h 1457960"/>
                <a:gd name="connsiteX21" fmla="*/ 167640 w 2667000"/>
                <a:gd name="connsiteY21" fmla="*/ 1016000 h 1457960"/>
                <a:gd name="connsiteX22" fmla="*/ 416560 w 2667000"/>
                <a:gd name="connsiteY22" fmla="*/ 894080 h 1457960"/>
                <a:gd name="connsiteX23" fmla="*/ 0 w 2667000"/>
                <a:gd name="connsiteY23" fmla="*/ 787400 h 1457960"/>
                <a:gd name="connsiteX24" fmla="*/ 452120 w 2667000"/>
                <a:gd name="connsiteY24" fmla="*/ 751840 h 1457960"/>
                <a:gd name="connsiteX25" fmla="*/ 86360 w 2667000"/>
                <a:gd name="connsiteY25" fmla="*/ 360680 h 1457960"/>
                <a:gd name="connsiteX26" fmla="*/ 609600 w 2667000"/>
                <a:gd name="connsiteY26" fmla="*/ 624840 h 1457960"/>
                <a:gd name="connsiteX27" fmla="*/ 604520 w 2667000"/>
                <a:gd name="connsiteY27" fmla="*/ 365760 h 1457960"/>
                <a:gd name="connsiteX28" fmla="*/ 909320 w 2667000"/>
                <a:gd name="connsiteY28" fmla="*/ 538480 h 1457960"/>
                <a:gd name="connsiteX29" fmla="*/ 990600 w 2667000"/>
                <a:gd name="connsiteY29" fmla="*/ 106680 h 1457960"/>
                <a:gd name="connsiteX30" fmla="*/ 1275080 w 2667000"/>
                <a:gd name="connsiteY30" fmla="*/ 497840 h 145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667000" h="1457960">
                  <a:moveTo>
                    <a:pt x="1275080" y="497840"/>
                  </a:moveTo>
                  <a:lnTo>
                    <a:pt x="1544320" y="0"/>
                  </a:lnTo>
                  <a:lnTo>
                    <a:pt x="1625600" y="523240"/>
                  </a:lnTo>
                  <a:lnTo>
                    <a:pt x="1869440" y="375920"/>
                  </a:lnTo>
                  <a:lnTo>
                    <a:pt x="1910080" y="599440"/>
                  </a:lnTo>
                  <a:lnTo>
                    <a:pt x="2494280" y="411480"/>
                  </a:lnTo>
                  <a:lnTo>
                    <a:pt x="2098040" y="741680"/>
                  </a:lnTo>
                  <a:lnTo>
                    <a:pt x="2667000" y="822960"/>
                  </a:lnTo>
                  <a:lnTo>
                    <a:pt x="2153920" y="894080"/>
                  </a:lnTo>
                  <a:lnTo>
                    <a:pt x="2316480" y="1000760"/>
                  </a:lnTo>
                  <a:lnTo>
                    <a:pt x="2042160" y="1031240"/>
                  </a:lnTo>
                  <a:lnTo>
                    <a:pt x="2387600" y="1351280"/>
                  </a:lnTo>
                  <a:lnTo>
                    <a:pt x="1783080" y="1158240"/>
                  </a:lnTo>
                  <a:lnTo>
                    <a:pt x="1823720" y="1381760"/>
                  </a:lnTo>
                  <a:lnTo>
                    <a:pt x="1463040" y="1209040"/>
                  </a:lnTo>
                  <a:lnTo>
                    <a:pt x="1320800" y="1457960"/>
                  </a:lnTo>
                  <a:lnTo>
                    <a:pt x="1076960" y="1203960"/>
                  </a:lnTo>
                  <a:lnTo>
                    <a:pt x="782320" y="1386840"/>
                  </a:lnTo>
                  <a:lnTo>
                    <a:pt x="756920" y="1148080"/>
                  </a:lnTo>
                  <a:lnTo>
                    <a:pt x="274320" y="1351280"/>
                  </a:lnTo>
                  <a:lnTo>
                    <a:pt x="502920" y="1046480"/>
                  </a:lnTo>
                  <a:lnTo>
                    <a:pt x="167640" y="1016000"/>
                  </a:lnTo>
                  <a:lnTo>
                    <a:pt x="416560" y="894080"/>
                  </a:lnTo>
                  <a:lnTo>
                    <a:pt x="0" y="787400"/>
                  </a:lnTo>
                  <a:lnTo>
                    <a:pt x="452120" y="751840"/>
                  </a:lnTo>
                  <a:lnTo>
                    <a:pt x="86360" y="360680"/>
                  </a:lnTo>
                  <a:lnTo>
                    <a:pt x="609600" y="624840"/>
                  </a:lnTo>
                  <a:cubicBezTo>
                    <a:pt x="607907" y="538480"/>
                    <a:pt x="606213" y="452120"/>
                    <a:pt x="604520" y="365760"/>
                  </a:cubicBezTo>
                  <a:lnTo>
                    <a:pt x="909320" y="538480"/>
                  </a:lnTo>
                  <a:lnTo>
                    <a:pt x="990600" y="106680"/>
                  </a:lnTo>
                  <a:lnTo>
                    <a:pt x="1275080" y="497840"/>
                  </a:lnTo>
                  <a:close/>
                </a:path>
              </a:pathLst>
            </a:custGeom>
            <a:solidFill>
              <a:srgbClr val="FFB7B7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89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E8484-9618-479D-812F-667E51B3B3BF}"/>
                </a:ext>
              </a:extLst>
            </p:cNvPr>
            <p:cNvSpPr txBox="1"/>
            <p:nvPr/>
          </p:nvSpPr>
          <p:spPr>
            <a:xfrm>
              <a:off x="8946527" y="2173582"/>
              <a:ext cx="1321434" cy="5205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Chronic</a:t>
              </a:r>
            </a:p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Inflammation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23AEBA-9813-415C-8094-A4F2189627A1}"/>
              </a:ext>
            </a:extLst>
          </p:cNvPr>
          <p:cNvGrpSpPr/>
          <p:nvPr/>
        </p:nvGrpSpPr>
        <p:grpSpPr>
          <a:xfrm>
            <a:off x="4570116" y="2300385"/>
            <a:ext cx="2511945" cy="507826"/>
            <a:chOff x="4840028" y="3821003"/>
            <a:chExt cx="2511945" cy="507826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49DF372-8D89-4EA5-8870-AA86D716CE63}"/>
                </a:ext>
              </a:extLst>
            </p:cNvPr>
            <p:cNvSpPr/>
            <p:nvPr/>
          </p:nvSpPr>
          <p:spPr>
            <a:xfrm>
              <a:off x="4840028" y="3821003"/>
              <a:ext cx="2511945" cy="507826"/>
            </a:xfrm>
            <a:prstGeom prst="roundRect">
              <a:avLst>
                <a:gd name="adj" fmla="val 2147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CD1B89B-994C-4311-9C89-0E59AA7AA57A}"/>
                </a:ext>
              </a:extLst>
            </p:cNvPr>
            <p:cNvSpPr txBox="1"/>
            <p:nvPr/>
          </p:nvSpPr>
          <p:spPr>
            <a:xfrm>
              <a:off x="5398758" y="3890250"/>
              <a:ext cx="1394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Genotoxicity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64F72E70-B0A7-45F2-B78E-A28FF28D9D01}"/>
              </a:ext>
            </a:extLst>
          </p:cNvPr>
          <p:cNvSpPr txBox="1"/>
          <p:nvPr/>
        </p:nvSpPr>
        <p:spPr>
          <a:xfrm>
            <a:off x="4918143" y="884263"/>
            <a:ext cx="1592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Particles and Fibers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171B100-D279-4D9E-9F58-B79D5CE1E1D0}"/>
              </a:ext>
            </a:extLst>
          </p:cNvPr>
          <p:cNvGrpSpPr/>
          <p:nvPr/>
        </p:nvGrpSpPr>
        <p:grpSpPr>
          <a:xfrm>
            <a:off x="4297635" y="3238409"/>
            <a:ext cx="2989786" cy="1810079"/>
            <a:chOff x="8293407" y="1909254"/>
            <a:chExt cx="2667000" cy="145796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B28A9E7-B534-4282-8E5D-5F775DAF3547}"/>
                </a:ext>
              </a:extLst>
            </p:cNvPr>
            <p:cNvSpPr/>
            <p:nvPr/>
          </p:nvSpPr>
          <p:spPr>
            <a:xfrm>
              <a:off x="8293407" y="1909254"/>
              <a:ext cx="2667000" cy="1457960"/>
            </a:xfrm>
            <a:custGeom>
              <a:avLst/>
              <a:gdLst>
                <a:gd name="connsiteX0" fmla="*/ 1224280 w 2616200"/>
                <a:gd name="connsiteY0" fmla="*/ 401320 h 1361440"/>
                <a:gd name="connsiteX1" fmla="*/ 1564640 w 2616200"/>
                <a:gd name="connsiteY1" fmla="*/ 0 h 1361440"/>
                <a:gd name="connsiteX2" fmla="*/ 1574800 w 2616200"/>
                <a:gd name="connsiteY2" fmla="*/ 426720 h 1361440"/>
                <a:gd name="connsiteX3" fmla="*/ 1844040 w 2616200"/>
                <a:gd name="connsiteY3" fmla="*/ 325120 h 1361440"/>
                <a:gd name="connsiteX4" fmla="*/ 1859280 w 2616200"/>
                <a:gd name="connsiteY4" fmla="*/ 502920 h 1361440"/>
                <a:gd name="connsiteX5" fmla="*/ 2443480 w 2616200"/>
                <a:gd name="connsiteY5" fmla="*/ 314960 h 1361440"/>
                <a:gd name="connsiteX6" fmla="*/ 2047240 w 2616200"/>
                <a:gd name="connsiteY6" fmla="*/ 645160 h 1361440"/>
                <a:gd name="connsiteX7" fmla="*/ 2616200 w 2616200"/>
                <a:gd name="connsiteY7" fmla="*/ 726440 h 1361440"/>
                <a:gd name="connsiteX8" fmla="*/ 2103120 w 2616200"/>
                <a:gd name="connsiteY8" fmla="*/ 797560 h 1361440"/>
                <a:gd name="connsiteX9" fmla="*/ 2265680 w 2616200"/>
                <a:gd name="connsiteY9" fmla="*/ 904240 h 1361440"/>
                <a:gd name="connsiteX10" fmla="*/ 1991360 w 2616200"/>
                <a:gd name="connsiteY10" fmla="*/ 934720 h 1361440"/>
                <a:gd name="connsiteX11" fmla="*/ 2336800 w 2616200"/>
                <a:gd name="connsiteY11" fmla="*/ 1254760 h 1361440"/>
                <a:gd name="connsiteX12" fmla="*/ 1732280 w 2616200"/>
                <a:gd name="connsiteY12" fmla="*/ 1061720 h 1361440"/>
                <a:gd name="connsiteX13" fmla="*/ 1778000 w 2616200"/>
                <a:gd name="connsiteY13" fmla="*/ 1239520 h 1361440"/>
                <a:gd name="connsiteX14" fmla="*/ 1412240 w 2616200"/>
                <a:gd name="connsiteY14" fmla="*/ 1112520 h 1361440"/>
                <a:gd name="connsiteX15" fmla="*/ 1270000 w 2616200"/>
                <a:gd name="connsiteY15" fmla="*/ 1361440 h 1361440"/>
                <a:gd name="connsiteX16" fmla="*/ 1026160 w 2616200"/>
                <a:gd name="connsiteY16" fmla="*/ 1107440 h 1361440"/>
                <a:gd name="connsiteX17" fmla="*/ 655320 w 2616200"/>
                <a:gd name="connsiteY17" fmla="*/ 1270000 h 1361440"/>
                <a:gd name="connsiteX18" fmla="*/ 706120 w 2616200"/>
                <a:gd name="connsiteY18" fmla="*/ 1051560 h 1361440"/>
                <a:gd name="connsiteX19" fmla="*/ 223520 w 2616200"/>
                <a:gd name="connsiteY19" fmla="*/ 1254760 h 1361440"/>
                <a:gd name="connsiteX20" fmla="*/ 452120 w 2616200"/>
                <a:gd name="connsiteY20" fmla="*/ 949960 h 1361440"/>
                <a:gd name="connsiteX21" fmla="*/ 116840 w 2616200"/>
                <a:gd name="connsiteY21" fmla="*/ 919480 h 1361440"/>
                <a:gd name="connsiteX22" fmla="*/ 365760 w 2616200"/>
                <a:gd name="connsiteY22" fmla="*/ 797560 h 1361440"/>
                <a:gd name="connsiteX23" fmla="*/ 0 w 2616200"/>
                <a:gd name="connsiteY23" fmla="*/ 680720 h 1361440"/>
                <a:gd name="connsiteX24" fmla="*/ 401320 w 2616200"/>
                <a:gd name="connsiteY24" fmla="*/ 655320 h 1361440"/>
                <a:gd name="connsiteX25" fmla="*/ 142240 w 2616200"/>
                <a:gd name="connsiteY25" fmla="*/ 279400 h 1361440"/>
                <a:gd name="connsiteX26" fmla="*/ 558800 w 2616200"/>
                <a:gd name="connsiteY26" fmla="*/ 528320 h 1361440"/>
                <a:gd name="connsiteX27" fmla="*/ 553720 w 2616200"/>
                <a:gd name="connsiteY27" fmla="*/ 269240 h 1361440"/>
                <a:gd name="connsiteX28" fmla="*/ 858520 w 2616200"/>
                <a:gd name="connsiteY28" fmla="*/ 441960 h 1361440"/>
                <a:gd name="connsiteX29" fmla="*/ 929640 w 2616200"/>
                <a:gd name="connsiteY29" fmla="*/ 132080 h 1361440"/>
                <a:gd name="connsiteX30" fmla="*/ 1224280 w 2616200"/>
                <a:gd name="connsiteY30" fmla="*/ 401320 h 1361440"/>
                <a:gd name="connsiteX0" fmla="*/ 1224280 w 2616200"/>
                <a:gd name="connsiteY0" fmla="*/ 401320 h 1361440"/>
                <a:gd name="connsiteX1" fmla="*/ 1564640 w 2616200"/>
                <a:gd name="connsiteY1" fmla="*/ 0 h 1361440"/>
                <a:gd name="connsiteX2" fmla="*/ 1574800 w 2616200"/>
                <a:gd name="connsiteY2" fmla="*/ 426720 h 1361440"/>
                <a:gd name="connsiteX3" fmla="*/ 1844040 w 2616200"/>
                <a:gd name="connsiteY3" fmla="*/ 325120 h 1361440"/>
                <a:gd name="connsiteX4" fmla="*/ 1859280 w 2616200"/>
                <a:gd name="connsiteY4" fmla="*/ 502920 h 1361440"/>
                <a:gd name="connsiteX5" fmla="*/ 2443480 w 2616200"/>
                <a:gd name="connsiteY5" fmla="*/ 314960 h 1361440"/>
                <a:gd name="connsiteX6" fmla="*/ 2047240 w 2616200"/>
                <a:gd name="connsiteY6" fmla="*/ 645160 h 1361440"/>
                <a:gd name="connsiteX7" fmla="*/ 2616200 w 2616200"/>
                <a:gd name="connsiteY7" fmla="*/ 726440 h 1361440"/>
                <a:gd name="connsiteX8" fmla="*/ 2103120 w 2616200"/>
                <a:gd name="connsiteY8" fmla="*/ 797560 h 1361440"/>
                <a:gd name="connsiteX9" fmla="*/ 2265680 w 2616200"/>
                <a:gd name="connsiteY9" fmla="*/ 904240 h 1361440"/>
                <a:gd name="connsiteX10" fmla="*/ 1991360 w 2616200"/>
                <a:gd name="connsiteY10" fmla="*/ 934720 h 1361440"/>
                <a:gd name="connsiteX11" fmla="*/ 2336800 w 2616200"/>
                <a:gd name="connsiteY11" fmla="*/ 1254760 h 1361440"/>
                <a:gd name="connsiteX12" fmla="*/ 1732280 w 2616200"/>
                <a:gd name="connsiteY12" fmla="*/ 1061720 h 1361440"/>
                <a:gd name="connsiteX13" fmla="*/ 1778000 w 2616200"/>
                <a:gd name="connsiteY13" fmla="*/ 1239520 h 1361440"/>
                <a:gd name="connsiteX14" fmla="*/ 1412240 w 2616200"/>
                <a:gd name="connsiteY14" fmla="*/ 1112520 h 1361440"/>
                <a:gd name="connsiteX15" fmla="*/ 1270000 w 2616200"/>
                <a:gd name="connsiteY15" fmla="*/ 1361440 h 1361440"/>
                <a:gd name="connsiteX16" fmla="*/ 1026160 w 2616200"/>
                <a:gd name="connsiteY16" fmla="*/ 1107440 h 1361440"/>
                <a:gd name="connsiteX17" fmla="*/ 655320 w 2616200"/>
                <a:gd name="connsiteY17" fmla="*/ 1270000 h 1361440"/>
                <a:gd name="connsiteX18" fmla="*/ 706120 w 2616200"/>
                <a:gd name="connsiteY18" fmla="*/ 1051560 h 1361440"/>
                <a:gd name="connsiteX19" fmla="*/ 223520 w 2616200"/>
                <a:gd name="connsiteY19" fmla="*/ 1254760 h 1361440"/>
                <a:gd name="connsiteX20" fmla="*/ 452120 w 2616200"/>
                <a:gd name="connsiteY20" fmla="*/ 949960 h 1361440"/>
                <a:gd name="connsiteX21" fmla="*/ 116840 w 2616200"/>
                <a:gd name="connsiteY21" fmla="*/ 919480 h 1361440"/>
                <a:gd name="connsiteX22" fmla="*/ 365760 w 2616200"/>
                <a:gd name="connsiteY22" fmla="*/ 797560 h 1361440"/>
                <a:gd name="connsiteX23" fmla="*/ 0 w 2616200"/>
                <a:gd name="connsiteY23" fmla="*/ 680720 h 1361440"/>
                <a:gd name="connsiteX24" fmla="*/ 401320 w 2616200"/>
                <a:gd name="connsiteY24" fmla="*/ 655320 h 1361440"/>
                <a:gd name="connsiteX25" fmla="*/ 35560 w 2616200"/>
                <a:gd name="connsiteY25" fmla="*/ 264160 h 1361440"/>
                <a:gd name="connsiteX26" fmla="*/ 558800 w 2616200"/>
                <a:gd name="connsiteY26" fmla="*/ 528320 h 1361440"/>
                <a:gd name="connsiteX27" fmla="*/ 553720 w 2616200"/>
                <a:gd name="connsiteY27" fmla="*/ 269240 h 1361440"/>
                <a:gd name="connsiteX28" fmla="*/ 858520 w 2616200"/>
                <a:gd name="connsiteY28" fmla="*/ 441960 h 1361440"/>
                <a:gd name="connsiteX29" fmla="*/ 929640 w 2616200"/>
                <a:gd name="connsiteY29" fmla="*/ 132080 h 1361440"/>
                <a:gd name="connsiteX30" fmla="*/ 1224280 w 2616200"/>
                <a:gd name="connsiteY30" fmla="*/ 401320 h 1361440"/>
                <a:gd name="connsiteX0" fmla="*/ 1224280 w 2616200"/>
                <a:gd name="connsiteY0" fmla="*/ 401320 h 1361440"/>
                <a:gd name="connsiteX1" fmla="*/ 1564640 w 2616200"/>
                <a:gd name="connsiteY1" fmla="*/ 0 h 1361440"/>
                <a:gd name="connsiteX2" fmla="*/ 1574800 w 2616200"/>
                <a:gd name="connsiteY2" fmla="*/ 426720 h 1361440"/>
                <a:gd name="connsiteX3" fmla="*/ 1818640 w 2616200"/>
                <a:gd name="connsiteY3" fmla="*/ 279400 h 1361440"/>
                <a:gd name="connsiteX4" fmla="*/ 1859280 w 2616200"/>
                <a:gd name="connsiteY4" fmla="*/ 502920 h 1361440"/>
                <a:gd name="connsiteX5" fmla="*/ 2443480 w 2616200"/>
                <a:gd name="connsiteY5" fmla="*/ 314960 h 1361440"/>
                <a:gd name="connsiteX6" fmla="*/ 2047240 w 2616200"/>
                <a:gd name="connsiteY6" fmla="*/ 645160 h 1361440"/>
                <a:gd name="connsiteX7" fmla="*/ 2616200 w 2616200"/>
                <a:gd name="connsiteY7" fmla="*/ 726440 h 1361440"/>
                <a:gd name="connsiteX8" fmla="*/ 2103120 w 2616200"/>
                <a:gd name="connsiteY8" fmla="*/ 797560 h 1361440"/>
                <a:gd name="connsiteX9" fmla="*/ 2265680 w 2616200"/>
                <a:gd name="connsiteY9" fmla="*/ 904240 h 1361440"/>
                <a:gd name="connsiteX10" fmla="*/ 1991360 w 2616200"/>
                <a:gd name="connsiteY10" fmla="*/ 934720 h 1361440"/>
                <a:gd name="connsiteX11" fmla="*/ 2336800 w 2616200"/>
                <a:gd name="connsiteY11" fmla="*/ 1254760 h 1361440"/>
                <a:gd name="connsiteX12" fmla="*/ 1732280 w 2616200"/>
                <a:gd name="connsiteY12" fmla="*/ 1061720 h 1361440"/>
                <a:gd name="connsiteX13" fmla="*/ 1778000 w 2616200"/>
                <a:gd name="connsiteY13" fmla="*/ 1239520 h 1361440"/>
                <a:gd name="connsiteX14" fmla="*/ 1412240 w 2616200"/>
                <a:gd name="connsiteY14" fmla="*/ 1112520 h 1361440"/>
                <a:gd name="connsiteX15" fmla="*/ 1270000 w 2616200"/>
                <a:gd name="connsiteY15" fmla="*/ 1361440 h 1361440"/>
                <a:gd name="connsiteX16" fmla="*/ 1026160 w 2616200"/>
                <a:gd name="connsiteY16" fmla="*/ 1107440 h 1361440"/>
                <a:gd name="connsiteX17" fmla="*/ 655320 w 2616200"/>
                <a:gd name="connsiteY17" fmla="*/ 1270000 h 1361440"/>
                <a:gd name="connsiteX18" fmla="*/ 706120 w 2616200"/>
                <a:gd name="connsiteY18" fmla="*/ 1051560 h 1361440"/>
                <a:gd name="connsiteX19" fmla="*/ 223520 w 2616200"/>
                <a:gd name="connsiteY19" fmla="*/ 1254760 h 1361440"/>
                <a:gd name="connsiteX20" fmla="*/ 452120 w 2616200"/>
                <a:gd name="connsiteY20" fmla="*/ 949960 h 1361440"/>
                <a:gd name="connsiteX21" fmla="*/ 116840 w 2616200"/>
                <a:gd name="connsiteY21" fmla="*/ 919480 h 1361440"/>
                <a:gd name="connsiteX22" fmla="*/ 365760 w 2616200"/>
                <a:gd name="connsiteY22" fmla="*/ 797560 h 1361440"/>
                <a:gd name="connsiteX23" fmla="*/ 0 w 2616200"/>
                <a:gd name="connsiteY23" fmla="*/ 680720 h 1361440"/>
                <a:gd name="connsiteX24" fmla="*/ 401320 w 2616200"/>
                <a:gd name="connsiteY24" fmla="*/ 655320 h 1361440"/>
                <a:gd name="connsiteX25" fmla="*/ 35560 w 2616200"/>
                <a:gd name="connsiteY25" fmla="*/ 264160 h 1361440"/>
                <a:gd name="connsiteX26" fmla="*/ 558800 w 2616200"/>
                <a:gd name="connsiteY26" fmla="*/ 528320 h 1361440"/>
                <a:gd name="connsiteX27" fmla="*/ 553720 w 2616200"/>
                <a:gd name="connsiteY27" fmla="*/ 269240 h 1361440"/>
                <a:gd name="connsiteX28" fmla="*/ 858520 w 2616200"/>
                <a:gd name="connsiteY28" fmla="*/ 441960 h 1361440"/>
                <a:gd name="connsiteX29" fmla="*/ 929640 w 2616200"/>
                <a:gd name="connsiteY29" fmla="*/ 132080 h 1361440"/>
                <a:gd name="connsiteX30" fmla="*/ 1224280 w 2616200"/>
                <a:gd name="connsiteY30" fmla="*/ 401320 h 136144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8000 w 2616200"/>
                <a:gd name="connsiteY13" fmla="*/ 133604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655320 w 2616200"/>
                <a:gd name="connsiteY17" fmla="*/ 136652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29640 w 2616200"/>
                <a:gd name="connsiteY29" fmla="*/ 228600 h 1457960"/>
                <a:gd name="connsiteX30" fmla="*/ 1224280 w 2616200"/>
                <a:gd name="connsiteY30" fmla="*/ 497840 h 145796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8000 w 2616200"/>
                <a:gd name="connsiteY13" fmla="*/ 133604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655320 w 2616200"/>
                <a:gd name="connsiteY17" fmla="*/ 136652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39800 w 2616200"/>
                <a:gd name="connsiteY29" fmla="*/ 106680 h 1457960"/>
                <a:gd name="connsiteX30" fmla="*/ 1224280 w 2616200"/>
                <a:gd name="connsiteY30" fmla="*/ 497840 h 145796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2920 w 2616200"/>
                <a:gd name="connsiteY13" fmla="*/ 138176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655320 w 2616200"/>
                <a:gd name="connsiteY17" fmla="*/ 136652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39800 w 2616200"/>
                <a:gd name="connsiteY29" fmla="*/ 106680 h 1457960"/>
                <a:gd name="connsiteX30" fmla="*/ 1224280 w 2616200"/>
                <a:gd name="connsiteY30" fmla="*/ 497840 h 145796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2920 w 2616200"/>
                <a:gd name="connsiteY13" fmla="*/ 138176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731520 w 2616200"/>
                <a:gd name="connsiteY17" fmla="*/ 138684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39800 w 2616200"/>
                <a:gd name="connsiteY29" fmla="*/ 106680 h 1457960"/>
                <a:gd name="connsiteX30" fmla="*/ 1224280 w 2616200"/>
                <a:gd name="connsiteY30" fmla="*/ 497840 h 1457960"/>
                <a:gd name="connsiteX0" fmla="*/ 1275080 w 2667000"/>
                <a:gd name="connsiteY0" fmla="*/ 497840 h 1457960"/>
                <a:gd name="connsiteX1" fmla="*/ 1544320 w 2667000"/>
                <a:gd name="connsiteY1" fmla="*/ 0 h 1457960"/>
                <a:gd name="connsiteX2" fmla="*/ 1625600 w 2667000"/>
                <a:gd name="connsiteY2" fmla="*/ 523240 h 1457960"/>
                <a:gd name="connsiteX3" fmla="*/ 1869440 w 2667000"/>
                <a:gd name="connsiteY3" fmla="*/ 375920 h 1457960"/>
                <a:gd name="connsiteX4" fmla="*/ 1910080 w 2667000"/>
                <a:gd name="connsiteY4" fmla="*/ 599440 h 1457960"/>
                <a:gd name="connsiteX5" fmla="*/ 2494280 w 2667000"/>
                <a:gd name="connsiteY5" fmla="*/ 411480 h 1457960"/>
                <a:gd name="connsiteX6" fmla="*/ 2098040 w 2667000"/>
                <a:gd name="connsiteY6" fmla="*/ 741680 h 1457960"/>
                <a:gd name="connsiteX7" fmla="*/ 2667000 w 2667000"/>
                <a:gd name="connsiteY7" fmla="*/ 822960 h 1457960"/>
                <a:gd name="connsiteX8" fmla="*/ 2153920 w 2667000"/>
                <a:gd name="connsiteY8" fmla="*/ 894080 h 1457960"/>
                <a:gd name="connsiteX9" fmla="*/ 2316480 w 2667000"/>
                <a:gd name="connsiteY9" fmla="*/ 1000760 h 1457960"/>
                <a:gd name="connsiteX10" fmla="*/ 2042160 w 2667000"/>
                <a:gd name="connsiteY10" fmla="*/ 1031240 h 1457960"/>
                <a:gd name="connsiteX11" fmla="*/ 2387600 w 2667000"/>
                <a:gd name="connsiteY11" fmla="*/ 1351280 h 1457960"/>
                <a:gd name="connsiteX12" fmla="*/ 1783080 w 2667000"/>
                <a:gd name="connsiteY12" fmla="*/ 1158240 h 1457960"/>
                <a:gd name="connsiteX13" fmla="*/ 1823720 w 2667000"/>
                <a:gd name="connsiteY13" fmla="*/ 1381760 h 1457960"/>
                <a:gd name="connsiteX14" fmla="*/ 1463040 w 2667000"/>
                <a:gd name="connsiteY14" fmla="*/ 1209040 h 1457960"/>
                <a:gd name="connsiteX15" fmla="*/ 1320800 w 2667000"/>
                <a:gd name="connsiteY15" fmla="*/ 1457960 h 1457960"/>
                <a:gd name="connsiteX16" fmla="*/ 1076960 w 2667000"/>
                <a:gd name="connsiteY16" fmla="*/ 1203960 h 1457960"/>
                <a:gd name="connsiteX17" fmla="*/ 782320 w 2667000"/>
                <a:gd name="connsiteY17" fmla="*/ 1386840 h 1457960"/>
                <a:gd name="connsiteX18" fmla="*/ 756920 w 2667000"/>
                <a:gd name="connsiteY18" fmla="*/ 1148080 h 1457960"/>
                <a:gd name="connsiteX19" fmla="*/ 274320 w 2667000"/>
                <a:gd name="connsiteY19" fmla="*/ 1351280 h 1457960"/>
                <a:gd name="connsiteX20" fmla="*/ 502920 w 2667000"/>
                <a:gd name="connsiteY20" fmla="*/ 1046480 h 1457960"/>
                <a:gd name="connsiteX21" fmla="*/ 167640 w 2667000"/>
                <a:gd name="connsiteY21" fmla="*/ 1016000 h 1457960"/>
                <a:gd name="connsiteX22" fmla="*/ 416560 w 2667000"/>
                <a:gd name="connsiteY22" fmla="*/ 894080 h 1457960"/>
                <a:gd name="connsiteX23" fmla="*/ 0 w 2667000"/>
                <a:gd name="connsiteY23" fmla="*/ 787400 h 1457960"/>
                <a:gd name="connsiteX24" fmla="*/ 452120 w 2667000"/>
                <a:gd name="connsiteY24" fmla="*/ 751840 h 1457960"/>
                <a:gd name="connsiteX25" fmla="*/ 86360 w 2667000"/>
                <a:gd name="connsiteY25" fmla="*/ 360680 h 1457960"/>
                <a:gd name="connsiteX26" fmla="*/ 609600 w 2667000"/>
                <a:gd name="connsiteY26" fmla="*/ 624840 h 1457960"/>
                <a:gd name="connsiteX27" fmla="*/ 604520 w 2667000"/>
                <a:gd name="connsiteY27" fmla="*/ 365760 h 1457960"/>
                <a:gd name="connsiteX28" fmla="*/ 909320 w 2667000"/>
                <a:gd name="connsiteY28" fmla="*/ 538480 h 1457960"/>
                <a:gd name="connsiteX29" fmla="*/ 990600 w 2667000"/>
                <a:gd name="connsiteY29" fmla="*/ 106680 h 1457960"/>
                <a:gd name="connsiteX30" fmla="*/ 1275080 w 2667000"/>
                <a:gd name="connsiteY30" fmla="*/ 497840 h 145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667000" h="1457960">
                  <a:moveTo>
                    <a:pt x="1275080" y="497840"/>
                  </a:moveTo>
                  <a:lnTo>
                    <a:pt x="1544320" y="0"/>
                  </a:lnTo>
                  <a:lnTo>
                    <a:pt x="1625600" y="523240"/>
                  </a:lnTo>
                  <a:lnTo>
                    <a:pt x="1869440" y="375920"/>
                  </a:lnTo>
                  <a:lnTo>
                    <a:pt x="1910080" y="599440"/>
                  </a:lnTo>
                  <a:lnTo>
                    <a:pt x="2494280" y="411480"/>
                  </a:lnTo>
                  <a:lnTo>
                    <a:pt x="2098040" y="741680"/>
                  </a:lnTo>
                  <a:lnTo>
                    <a:pt x="2667000" y="822960"/>
                  </a:lnTo>
                  <a:lnTo>
                    <a:pt x="2153920" y="894080"/>
                  </a:lnTo>
                  <a:lnTo>
                    <a:pt x="2316480" y="1000760"/>
                  </a:lnTo>
                  <a:lnTo>
                    <a:pt x="2042160" y="1031240"/>
                  </a:lnTo>
                  <a:lnTo>
                    <a:pt x="2387600" y="1351280"/>
                  </a:lnTo>
                  <a:lnTo>
                    <a:pt x="1783080" y="1158240"/>
                  </a:lnTo>
                  <a:lnTo>
                    <a:pt x="1823720" y="1381760"/>
                  </a:lnTo>
                  <a:lnTo>
                    <a:pt x="1463040" y="1209040"/>
                  </a:lnTo>
                  <a:lnTo>
                    <a:pt x="1320800" y="1457960"/>
                  </a:lnTo>
                  <a:lnTo>
                    <a:pt x="1076960" y="1203960"/>
                  </a:lnTo>
                  <a:lnTo>
                    <a:pt x="782320" y="1386840"/>
                  </a:lnTo>
                  <a:lnTo>
                    <a:pt x="756920" y="1148080"/>
                  </a:lnTo>
                  <a:lnTo>
                    <a:pt x="274320" y="1351280"/>
                  </a:lnTo>
                  <a:lnTo>
                    <a:pt x="502920" y="1046480"/>
                  </a:lnTo>
                  <a:lnTo>
                    <a:pt x="167640" y="1016000"/>
                  </a:lnTo>
                  <a:lnTo>
                    <a:pt x="416560" y="894080"/>
                  </a:lnTo>
                  <a:lnTo>
                    <a:pt x="0" y="787400"/>
                  </a:lnTo>
                  <a:lnTo>
                    <a:pt x="452120" y="751840"/>
                  </a:lnTo>
                  <a:lnTo>
                    <a:pt x="86360" y="360680"/>
                  </a:lnTo>
                  <a:lnTo>
                    <a:pt x="609600" y="624840"/>
                  </a:lnTo>
                  <a:cubicBezTo>
                    <a:pt x="607907" y="538480"/>
                    <a:pt x="606213" y="452120"/>
                    <a:pt x="604520" y="365760"/>
                  </a:cubicBezTo>
                  <a:lnTo>
                    <a:pt x="909320" y="538480"/>
                  </a:lnTo>
                  <a:lnTo>
                    <a:pt x="990600" y="106680"/>
                  </a:lnTo>
                  <a:lnTo>
                    <a:pt x="1275080" y="497840"/>
                  </a:lnTo>
                  <a:close/>
                </a:path>
              </a:pathLst>
            </a:custGeom>
            <a:solidFill>
              <a:srgbClr val="FF7575"/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89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518F714-E485-495B-82C4-F43C56B954B0}"/>
                </a:ext>
              </a:extLst>
            </p:cNvPr>
            <p:cNvSpPr txBox="1"/>
            <p:nvPr/>
          </p:nvSpPr>
          <p:spPr>
            <a:xfrm>
              <a:off x="8947331" y="2485527"/>
              <a:ext cx="1319833" cy="5205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Preneoplastic</a:t>
              </a:r>
            </a:p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Cells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6C776A4-697E-4B91-AF64-BEDC8FC5932A}"/>
              </a:ext>
            </a:extLst>
          </p:cNvPr>
          <p:cNvGrpSpPr/>
          <p:nvPr/>
        </p:nvGrpSpPr>
        <p:grpSpPr>
          <a:xfrm>
            <a:off x="7361499" y="4865148"/>
            <a:ext cx="2989786" cy="1810079"/>
            <a:chOff x="7916522" y="1412064"/>
            <a:chExt cx="2667000" cy="145796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5390D85-0ACF-423B-AE14-AD6456F0139D}"/>
                </a:ext>
              </a:extLst>
            </p:cNvPr>
            <p:cNvSpPr/>
            <p:nvPr/>
          </p:nvSpPr>
          <p:spPr>
            <a:xfrm>
              <a:off x="7916522" y="1412064"/>
              <a:ext cx="2667000" cy="1457960"/>
            </a:xfrm>
            <a:custGeom>
              <a:avLst/>
              <a:gdLst>
                <a:gd name="connsiteX0" fmla="*/ 1224280 w 2616200"/>
                <a:gd name="connsiteY0" fmla="*/ 401320 h 1361440"/>
                <a:gd name="connsiteX1" fmla="*/ 1564640 w 2616200"/>
                <a:gd name="connsiteY1" fmla="*/ 0 h 1361440"/>
                <a:gd name="connsiteX2" fmla="*/ 1574800 w 2616200"/>
                <a:gd name="connsiteY2" fmla="*/ 426720 h 1361440"/>
                <a:gd name="connsiteX3" fmla="*/ 1844040 w 2616200"/>
                <a:gd name="connsiteY3" fmla="*/ 325120 h 1361440"/>
                <a:gd name="connsiteX4" fmla="*/ 1859280 w 2616200"/>
                <a:gd name="connsiteY4" fmla="*/ 502920 h 1361440"/>
                <a:gd name="connsiteX5" fmla="*/ 2443480 w 2616200"/>
                <a:gd name="connsiteY5" fmla="*/ 314960 h 1361440"/>
                <a:gd name="connsiteX6" fmla="*/ 2047240 w 2616200"/>
                <a:gd name="connsiteY6" fmla="*/ 645160 h 1361440"/>
                <a:gd name="connsiteX7" fmla="*/ 2616200 w 2616200"/>
                <a:gd name="connsiteY7" fmla="*/ 726440 h 1361440"/>
                <a:gd name="connsiteX8" fmla="*/ 2103120 w 2616200"/>
                <a:gd name="connsiteY8" fmla="*/ 797560 h 1361440"/>
                <a:gd name="connsiteX9" fmla="*/ 2265680 w 2616200"/>
                <a:gd name="connsiteY9" fmla="*/ 904240 h 1361440"/>
                <a:gd name="connsiteX10" fmla="*/ 1991360 w 2616200"/>
                <a:gd name="connsiteY10" fmla="*/ 934720 h 1361440"/>
                <a:gd name="connsiteX11" fmla="*/ 2336800 w 2616200"/>
                <a:gd name="connsiteY11" fmla="*/ 1254760 h 1361440"/>
                <a:gd name="connsiteX12" fmla="*/ 1732280 w 2616200"/>
                <a:gd name="connsiteY12" fmla="*/ 1061720 h 1361440"/>
                <a:gd name="connsiteX13" fmla="*/ 1778000 w 2616200"/>
                <a:gd name="connsiteY13" fmla="*/ 1239520 h 1361440"/>
                <a:gd name="connsiteX14" fmla="*/ 1412240 w 2616200"/>
                <a:gd name="connsiteY14" fmla="*/ 1112520 h 1361440"/>
                <a:gd name="connsiteX15" fmla="*/ 1270000 w 2616200"/>
                <a:gd name="connsiteY15" fmla="*/ 1361440 h 1361440"/>
                <a:gd name="connsiteX16" fmla="*/ 1026160 w 2616200"/>
                <a:gd name="connsiteY16" fmla="*/ 1107440 h 1361440"/>
                <a:gd name="connsiteX17" fmla="*/ 655320 w 2616200"/>
                <a:gd name="connsiteY17" fmla="*/ 1270000 h 1361440"/>
                <a:gd name="connsiteX18" fmla="*/ 706120 w 2616200"/>
                <a:gd name="connsiteY18" fmla="*/ 1051560 h 1361440"/>
                <a:gd name="connsiteX19" fmla="*/ 223520 w 2616200"/>
                <a:gd name="connsiteY19" fmla="*/ 1254760 h 1361440"/>
                <a:gd name="connsiteX20" fmla="*/ 452120 w 2616200"/>
                <a:gd name="connsiteY20" fmla="*/ 949960 h 1361440"/>
                <a:gd name="connsiteX21" fmla="*/ 116840 w 2616200"/>
                <a:gd name="connsiteY21" fmla="*/ 919480 h 1361440"/>
                <a:gd name="connsiteX22" fmla="*/ 365760 w 2616200"/>
                <a:gd name="connsiteY22" fmla="*/ 797560 h 1361440"/>
                <a:gd name="connsiteX23" fmla="*/ 0 w 2616200"/>
                <a:gd name="connsiteY23" fmla="*/ 680720 h 1361440"/>
                <a:gd name="connsiteX24" fmla="*/ 401320 w 2616200"/>
                <a:gd name="connsiteY24" fmla="*/ 655320 h 1361440"/>
                <a:gd name="connsiteX25" fmla="*/ 142240 w 2616200"/>
                <a:gd name="connsiteY25" fmla="*/ 279400 h 1361440"/>
                <a:gd name="connsiteX26" fmla="*/ 558800 w 2616200"/>
                <a:gd name="connsiteY26" fmla="*/ 528320 h 1361440"/>
                <a:gd name="connsiteX27" fmla="*/ 553720 w 2616200"/>
                <a:gd name="connsiteY27" fmla="*/ 269240 h 1361440"/>
                <a:gd name="connsiteX28" fmla="*/ 858520 w 2616200"/>
                <a:gd name="connsiteY28" fmla="*/ 441960 h 1361440"/>
                <a:gd name="connsiteX29" fmla="*/ 929640 w 2616200"/>
                <a:gd name="connsiteY29" fmla="*/ 132080 h 1361440"/>
                <a:gd name="connsiteX30" fmla="*/ 1224280 w 2616200"/>
                <a:gd name="connsiteY30" fmla="*/ 401320 h 1361440"/>
                <a:gd name="connsiteX0" fmla="*/ 1224280 w 2616200"/>
                <a:gd name="connsiteY0" fmla="*/ 401320 h 1361440"/>
                <a:gd name="connsiteX1" fmla="*/ 1564640 w 2616200"/>
                <a:gd name="connsiteY1" fmla="*/ 0 h 1361440"/>
                <a:gd name="connsiteX2" fmla="*/ 1574800 w 2616200"/>
                <a:gd name="connsiteY2" fmla="*/ 426720 h 1361440"/>
                <a:gd name="connsiteX3" fmla="*/ 1844040 w 2616200"/>
                <a:gd name="connsiteY3" fmla="*/ 325120 h 1361440"/>
                <a:gd name="connsiteX4" fmla="*/ 1859280 w 2616200"/>
                <a:gd name="connsiteY4" fmla="*/ 502920 h 1361440"/>
                <a:gd name="connsiteX5" fmla="*/ 2443480 w 2616200"/>
                <a:gd name="connsiteY5" fmla="*/ 314960 h 1361440"/>
                <a:gd name="connsiteX6" fmla="*/ 2047240 w 2616200"/>
                <a:gd name="connsiteY6" fmla="*/ 645160 h 1361440"/>
                <a:gd name="connsiteX7" fmla="*/ 2616200 w 2616200"/>
                <a:gd name="connsiteY7" fmla="*/ 726440 h 1361440"/>
                <a:gd name="connsiteX8" fmla="*/ 2103120 w 2616200"/>
                <a:gd name="connsiteY8" fmla="*/ 797560 h 1361440"/>
                <a:gd name="connsiteX9" fmla="*/ 2265680 w 2616200"/>
                <a:gd name="connsiteY9" fmla="*/ 904240 h 1361440"/>
                <a:gd name="connsiteX10" fmla="*/ 1991360 w 2616200"/>
                <a:gd name="connsiteY10" fmla="*/ 934720 h 1361440"/>
                <a:gd name="connsiteX11" fmla="*/ 2336800 w 2616200"/>
                <a:gd name="connsiteY11" fmla="*/ 1254760 h 1361440"/>
                <a:gd name="connsiteX12" fmla="*/ 1732280 w 2616200"/>
                <a:gd name="connsiteY12" fmla="*/ 1061720 h 1361440"/>
                <a:gd name="connsiteX13" fmla="*/ 1778000 w 2616200"/>
                <a:gd name="connsiteY13" fmla="*/ 1239520 h 1361440"/>
                <a:gd name="connsiteX14" fmla="*/ 1412240 w 2616200"/>
                <a:gd name="connsiteY14" fmla="*/ 1112520 h 1361440"/>
                <a:gd name="connsiteX15" fmla="*/ 1270000 w 2616200"/>
                <a:gd name="connsiteY15" fmla="*/ 1361440 h 1361440"/>
                <a:gd name="connsiteX16" fmla="*/ 1026160 w 2616200"/>
                <a:gd name="connsiteY16" fmla="*/ 1107440 h 1361440"/>
                <a:gd name="connsiteX17" fmla="*/ 655320 w 2616200"/>
                <a:gd name="connsiteY17" fmla="*/ 1270000 h 1361440"/>
                <a:gd name="connsiteX18" fmla="*/ 706120 w 2616200"/>
                <a:gd name="connsiteY18" fmla="*/ 1051560 h 1361440"/>
                <a:gd name="connsiteX19" fmla="*/ 223520 w 2616200"/>
                <a:gd name="connsiteY19" fmla="*/ 1254760 h 1361440"/>
                <a:gd name="connsiteX20" fmla="*/ 452120 w 2616200"/>
                <a:gd name="connsiteY20" fmla="*/ 949960 h 1361440"/>
                <a:gd name="connsiteX21" fmla="*/ 116840 w 2616200"/>
                <a:gd name="connsiteY21" fmla="*/ 919480 h 1361440"/>
                <a:gd name="connsiteX22" fmla="*/ 365760 w 2616200"/>
                <a:gd name="connsiteY22" fmla="*/ 797560 h 1361440"/>
                <a:gd name="connsiteX23" fmla="*/ 0 w 2616200"/>
                <a:gd name="connsiteY23" fmla="*/ 680720 h 1361440"/>
                <a:gd name="connsiteX24" fmla="*/ 401320 w 2616200"/>
                <a:gd name="connsiteY24" fmla="*/ 655320 h 1361440"/>
                <a:gd name="connsiteX25" fmla="*/ 35560 w 2616200"/>
                <a:gd name="connsiteY25" fmla="*/ 264160 h 1361440"/>
                <a:gd name="connsiteX26" fmla="*/ 558800 w 2616200"/>
                <a:gd name="connsiteY26" fmla="*/ 528320 h 1361440"/>
                <a:gd name="connsiteX27" fmla="*/ 553720 w 2616200"/>
                <a:gd name="connsiteY27" fmla="*/ 269240 h 1361440"/>
                <a:gd name="connsiteX28" fmla="*/ 858520 w 2616200"/>
                <a:gd name="connsiteY28" fmla="*/ 441960 h 1361440"/>
                <a:gd name="connsiteX29" fmla="*/ 929640 w 2616200"/>
                <a:gd name="connsiteY29" fmla="*/ 132080 h 1361440"/>
                <a:gd name="connsiteX30" fmla="*/ 1224280 w 2616200"/>
                <a:gd name="connsiteY30" fmla="*/ 401320 h 1361440"/>
                <a:gd name="connsiteX0" fmla="*/ 1224280 w 2616200"/>
                <a:gd name="connsiteY0" fmla="*/ 401320 h 1361440"/>
                <a:gd name="connsiteX1" fmla="*/ 1564640 w 2616200"/>
                <a:gd name="connsiteY1" fmla="*/ 0 h 1361440"/>
                <a:gd name="connsiteX2" fmla="*/ 1574800 w 2616200"/>
                <a:gd name="connsiteY2" fmla="*/ 426720 h 1361440"/>
                <a:gd name="connsiteX3" fmla="*/ 1818640 w 2616200"/>
                <a:gd name="connsiteY3" fmla="*/ 279400 h 1361440"/>
                <a:gd name="connsiteX4" fmla="*/ 1859280 w 2616200"/>
                <a:gd name="connsiteY4" fmla="*/ 502920 h 1361440"/>
                <a:gd name="connsiteX5" fmla="*/ 2443480 w 2616200"/>
                <a:gd name="connsiteY5" fmla="*/ 314960 h 1361440"/>
                <a:gd name="connsiteX6" fmla="*/ 2047240 w 2616200"/>
                <a:gd name="connsiteY6" fmla="*/ 645160 h 1361440"/>
                <a:gd name="connsiteX7" fmla="*/ 2616200 w 2616200"/>
                <a:gd name="connsiteY7" fmla="*/ 726440 h 1361440"/>
                <a:gd name="connsiteX8" fmla="*/ 2103120 w 2616200"/>
                <a:gd name="connsiteY8" fmla="*/ 797560 h 1361440"/>
                <a:gd name="connsiteX9" fmla="*/ 2265680 w 2616200"/>
                <a:gd name="connsiteY9" fmla="*/ 904240 h 1361440"/>
                <a:gd name="connsiteX10" fmla="*/ 1991360 w 2616200"/>
                <a:gd name="connsiteY10" fmla="*/ 934720 h 1361440"/>
                <a:gd name="connsiteX11" fmla="*/ 2336800 w 2616200"/>
                <a:gd name="connsiteY11" fmla="*/ 1254760 h 1361440"/>
                <a:gd name="connsiteX12" fmla="*/ 1732280 w 2616200"/>
                <a:gd name="connsiteY12" fmla="*/ 1061720 h 1361440"/>
                <a:gd name="connsiteX13" fmla="*/ 1778000 w 2616200"/>
                <a:gd name="connsiteY13" fmla="*/ 1239520 h 1361440"/>
                <a:gd name="connsiteX14" fmla="*/ 1412240 w 2616200"/>
                <a:gd name="connsiteY14" fmla="*/ 1112520 h 1361440"/>
                <a:gd name="connsiteX15" fmla="*/ 1270000 w 2616200"/>
                <a:gd name="connsiteY15" fmla="*/ 1361440 h 1361440"/>
                <a:gd name="connsiteX16" fmla="*/ 1026160 w 2616200"/>
                <a:gd name="connsiteY16" fmla="*/ 1107440 h 1361440"/>
                <a:gd name="connsiteX17" fmla="*/ 655320 w 2616200"/>
                <a:gd name="connsiteY17" fmla="*/ 1270000 h 1361440"/>
                <a:gd name="connsiteX18" fmla="*/ 706120 w 2616200"/>
                <a:gd name="connsiteY18" fmla="*/ 1051560 h 1361440"/>
                <a:gd name="connsiteX19" fmla="*/ 223520 w 2616200"/>
                <a:gd name="connsiteY19" fmla="*/ 1254760 h 1361440"/>
                <a:gd name="connsiteX20" fmla="*/ 452120 w 2616200"/>
                <a:gd name="connsiteY20" fmla="*/ 949960 h 1361440"/>
                <a:gd name="connsiteX21" fmla="*/ 116840 w 2616200"/>
                <a:gd name="connsiteY21" fmla="*/ 919480 h 1361440"/>
                <a:gd name="connsiteX22" fmla="*/ 365760 w 2616200"/>
                <a:gd name="connsiteY22" fmla="*/ 797560 h 1361440"/>
                <a:gd name="connsiteX23" fmla="*/ 0 w 2616200"/>
                <a:gd name="connsiteY23" fmla="*/ 680720 h 1361440"/>
                <a:gd name="connsiteX24" fmla="*/ 401320 w 2616200"/>
                <a:gd name="connsiteY24" fmla="*/ 655320 h 1361440"/>
                <a:gd name="connsiteX25" fmla="*/ 35560 w 2616200"/>
                <a:gd name="connsiteY25" fmla="*/ 264160 h 1361440"/>
                <a:gd name="connsiteX26" fmla="*/ 558800 w 2616200"/>
                <a:gd name="connsiteY26" fmla="*/ 528320 h 1361440"/>
                <a:gd name="connsiteX27" fmla="*/ 553720 w 2616200"/>
                <a:gd name="connsiteY27" fmla="*/ 269240 h 1361440"/>
                <a:gd name="connsiteX28" fmla="*/ 858520 w 2616200"/>
                <a:gd name="connsiteY28" fmla="*/ 441960 h 1361440"/>
                <a:gd name="connsiteX29" fmla="*/ 929640 w 2616200"/>
                <a:gd name="connsiteY29" fmla="*/ 132080 h 1361440"/>
                <a:gd name="connsiteX30" fmla="*/ 1224280 w 2616200"/>
                <a:gd name="connsiteY30" fmla="*/ 401320 h 136144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8000 w 2616200"/>
                <a:gd name="connsiteY13" fmla="*/ 133604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655320 w 2616200"/>
                <a:gd name="connsiteY17" fmla="*/ 136652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29640 w 2616200"/>
                <a:gd name="connsiteY29" fmla="*/ 228600 h 1457960"/>
                <a:gd name="connsiteX30" fmla="*/ 1224280 w 2616200"/>
                <a:gd name="connsiteY30" fmla="*/ 497840 h 145796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8000 w 2616200"/>
                <a:gd name="connsiteY13" fmla="*/ 133604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655320 w 2616200"/>
                <a:gd name="connsiteY17" fmla="*/ 136652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39800 w 2616200"/>
                <a:gd name="connsiteY29" fmla="*/ 106680 h 1457960"/>
                <a:gd name="connsiteX30" fmla="*/ 1224280 w 2616200"/>
                <a:gd name="connsiteY30" fmla="*/ 497840 h 145796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2920 w 2616200"/>
                <a:gd name="connsiteY13" fmla="*/ 138176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655320 w 2616200"/>
                <a:gd name="connsiteY17" fmla="*/ 136652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39800 w 2616200"/>
                <a:gd name="connsiteY29" fmla="*/ 106680 h 1457960"/>
                <a:gd name="connsiteX30" fmla="*/ 1224280 w 2616200"/>
                <a:gd name="connsiteY30" fmla="*/ 497840 h 1457960"/>
                <a:gd name="connsiteX0" fmla="*/ 1224280 w 2616200"/>
                <a:gd name="connsiteY0" fmla="*/ 497840 h 1457960"/>
                <a:gd name="connsiteX1" fmla="*/ 1493520 w 2616200"/>
                <a:gd name="connsiteY1" fmla="*/ 0 h 1457960"/>
                <a:gd name="connsiteX2" fmla="*/ 1574800 w 2616200"/>
                <a:gd name="connsiteY2" fmla="*/ 523240 h 1457960"/>
                <a:gd name="connsiteX3" fmla="*/ 1818640 w 2616200"/>
                <a:gd name="connsiteY3" fmla="*/ 375920 h 1457960"/>
                <a:gd name="connsiteX4" fmla="*/ 1859280 w 2616200"/>
                <a:gd name="connsiteY4" fmla="*/ 599440 h 1457960"/>
                <a:gd name="connsiteX5" fmla="*/ 2443480 w 2616200"/>
                <a:gd name="connsiteY5" fmla="*/ 411480 h 1457960"/>
                <a:gd name="connsiteX6" fmla="*/ 2047240 w 2616200"/>
                <a:gd name="connsiteY6" fmla="*/ 741680 h 1457960"/>
                <a:gd name="connsiteX7" fmla="*/ 2616200 w 2616200"/>
                <a:gd name="connsiteY7" fmla="*/ 822960 h 1457960"/>
                <a:gd name="connsiteX8" fmla="*/ 2103120 w 2616200"/>
                <a:gd name="connsiteY8" fmla="*/ 894080 h 1457960"/>
                <a:gd name="connsiteX9" fmla="*/ 2265680 w 2616200"/>
                <a:gd name="connsiteY9" fmla="*/ 1000760 h 1457960"/>
                <a:gd name="connsiteX10" fmla="*/ 1991360 w 2616200"/>
                <a:gd name="connsiteY10" fmla="*/ 1031240 h 1457960"/>
                <a:gd name="connsiteX11" fmla="*/ 2336800 w 2616200"/>
                <a:gd name="connsiteY11" fmla="*/ 1351280 h 1457960"/>
                <a:gd name="connsiteX12" fmla="*/ 1732280 w 2616200"/>
                <a:gd name="connsiteY12" fmla="*/ 1158240 h 1457960"/>
                <a:gd name="connsiteX13" fmla="*/ 1772920 w 2616200"/>
                <a:gd name="connsiteY13" fmla="*/ 1381760 h 1457960"/>
                <a:gd name="connsiteX14" fmla="*/ 1412240 w 2616200"/>
                <a:gd name="connsiteY14" fmla="*/ 1209040 h 1457960"/>
                <a:gd name="connsiteX15" fmla="*/ 1270000 w 2616200"/>
                <a:gd name="connsiteY15" fmla="*/ 1457960 h 1457960"/>
                <a:gd name="connsiteX16" fmla="*/ 1026160 w 2616200"/>
                <a:gd name="connsiteY16" fmla="*/ 1203960 h 1457960"/>
                <a:gd name="connsiteX17" fmla="*/ 731520 w 2616200"/>
                <a:gd name="connsiteY17" fmla="*/ 1386840 h 1457960"/>
                <a:gd name="connsiteX18" fmla="*/ 706120 w 2616200"/>
                <a:gd name="connsiteY18" fmla="*/ 1148080 h 1457960"/>
                <a:gd name="connsiteX19" fmla="*/ 223520 w 2616200"/>
                <a:gd name="connsiteY19" fmla="*/ 1351280 h 1457960"/>
                <a:gd name="connsiteX20" fmla="*/ 452120 w 2616200"/>
                <a:gd name="connsiteY20" fmla="*/ 1046480 h 1457960"/>
                <a:gd name="connsiteX21" fmla="*/ 116840 w 2616200"/>
                <a:gd name="connsiteY21" fmla="*/ 1016000 h 1457960"/>
                <a:gd name="connsiteX22" fmla="*/ 365760 w 2616200"/>
                <a:gd name="connsiteY22" fmla="*/ 894080 h 1457960"/>
                <a:gd name="connsiteX23" fmla="*/ 0 w 2616200"/>
                <a:gd name="connsiteY23" fmla="*/ 777240 h 1457960"/>
                <a:gd name="connsiteX24" fmla="*/ 401320 w 2616200"/>
                <a:gd name="connsiteY24" fmla="*/ 751840 h 1457960"/>
                <a:gd name="connsiteX25" fmla="*/ 35560 w 2616200"/>
                <a:gd name="connsiteY25" fmla="*/ 360680 h 1457960"/>
                <a:gd name="connsiteX26" fmla="*/ 558800 w 2616200"/>
                <a:gd name="connsiteY26" fmla="*/ 624840 h 1457960"/>
                <a:gd name="connsiteX27" fmla="*/ 553720 w 2616200"/>
                <a:gd name="connsiteY27" fmla="*/ 365760 h 1457960"/>
                <a:gd name="connsiteX28" fmla="*/ 858520 w 2616200"/>
                <a:gd name="connsiteY28" fmla="*/ 538480 h 1457960"/>
                <a:gd name="connsiteX29" fmla="*/ 939800 w 2616200"/>
                <a:gd name="connsiteY29" fmla="*/ 106680 h 1457960"/>
                <a:gd name="connsiteX30" fmla="*/ 1224280 w 2616200"/>
                <a:gd name="connsiteY30" fmla="*/ 497840 h 1457960"/>
                <a:gd name="connsiteX0" fmla="*/ 1275080 w 2667000"/>
                <a:gd name="connsiteY0" fmla="*/ 497840 h 1457960"/>
                <a:gd name="connsiteX1" fmla="*/ 1544320 w 2667000"/>
                <a:gd name="connsiteY1" fmla="*/ 0 h 1457960"/>
                <a:gd name="connsiteX2" fmla="*/ 1625600 w 2667000"/>
                <a:gd name="connsiteY2" fmla="*/ 523240 h 1457960"/>
                <a:gd name="connsiteX3" fmla="*/ 1869440 w 2667000"/>
                <a:gd name="connsiteY3" fmla="*/ 375920 h 1457960"/>
                <a:gd name="connsiteX4" fmla="*/ 1910080 w 2667000"/>
                <a:gd name="connsiteY4" fmla="*/ 599440 h 1457960"/>
                <a:gd name="connsiteX5" fmla="*/ 2494280 w 2667000"/>
                <a:gd name="connsiteY5" fmla="*/ 411480 h 1457960"/>
                <a:gd name="connsiteX6" fmla="*/ 2098040 w 2667000"/>
                <a:gd name="connsiteY6" fmla="*/ 741680 h 1457960"/>
                <a:gd name="connsiteX7" fmla="*/ 2667000 w 2667000"/>
                <a:gd name="connsiteY7" fmla="*/ 822960 h 1457960"/>
                <a:gd name="connsiteX8" fmla="*/ 2153920 w 2667000"/>
                <a:gd name="connsiteY8" fmla="*/ 894080 h 1457960"/>
                <a:gd name="connsiteX9" fmla="*/ 2316480 w 2667000"/>
                <a:gd name="connsiteY9" fmla="*/ 1000760 h 1457960"/>
                <a:gd name="connsiteX10" fmla="*/ 2042160 w 2667000"/>
                <a:gd name="connsiteY10" fmla="*/ 1031240 h 1457960"/>
                <a:gd name="connsiteX11" fmla="*/ 2387600 w 2667000"/>
                <a:gd name="connsiteY11" fmla="*/ 1351280 h 1457960"/>
                <a:gd name="connsiteX12" fmla="*/ 1783080 w 2667000"/>
                <a:gd name="connsiteY12" fmla="*/ 1158240 h 1457960"/>
                <a:gd name="connsiteX13" fmla="*/ 1823720 w 2667000"/>
                <a:gd name="connsiteY13" fmla="*/ 1381760 h 1457960"/>
                <a:gd name="connsiteX14" fmla="*/ 1463040 w 2667000"/>
                <a:gd name="connsiteY14" fmla="*/ 1209040 h 1457960"/>
                <a:gd name="connsiteX15" fmla="*/ 1320800 w 2667000"/>
                <a:gd name="connsiteY15" fmla="*/ 1457960 h 1457960"/>
                <a:gd name="connsiteX16" fmla="*/ 1076960 w 2667000"/>
                <a:gd name="connsiteY16" fmla="*/ 1203960 h 1457960"/>
                <a:gd name="connsiteX17" fmla="*/ 782320 w 2667000"/>
                <a:gd name="connsiteY17" fmla="*/ 1386840 h 1457960"/>
                <a:gd name="connsiteX18" fmla="*/ 756920 w 2667000"/>
                <a:gd name="connsiteY18" fmla="*/ 1148080 h 1457960"/>
                <a:gd name="connsiteX19" fmla="*/ 274320 w 2667000"/>
                <a:gd name="connsiteY19" fmla="*/ 1351280 h 1457960"/>
                <a:gd name="connsiteX20" fmla="*/ 502920 w 2667000"/>
                <a:gd name="connsiteY20" fmla="*/ 1046480 h 1457960"/>
                <a:gd name="connsiteX21" fmla="*/ 167640 w 2667000"/>
                <a:gd name="connsiteY21" fmla="*/ 1016000 h 1457960"/>
                <a:gd name="connsiteX22" fmla="*/ 416560 w 2667000"/>
                <a:gd name="connsiteY22" fmla="*/ 894080 h 1457960"/>
                <a:gd name="connsiteX23" fmla="*/ 0 w 2667000"/>
                <a:gd name="connsiteY23" fmla="*/ 787400 h 1457960"/>
                <a:gd name="connsiteX24" fmla="*/ 452120 w 2667000"/>
                <a:gd name="connsiteY24" fmla="*/ 751840 h 1457960"/>
                <a:gd name="connsiteX25" fmla="*/ 86360 w 2667000"/>
                <a:gd name="connsiteY25" fmla="*/ 360680 h 1457960"/>
                <a:gd name="connsiteX26" fmla="*/ 609600 w 2667000"/>
                <a:gd name="connsiteY26" fmla="*/ 624840 h 1457960"/>
                <a:gd name="connsiteX27" fmla="*/ 604520 w 2667000"/>
                <a:gd name="connsiteY27" fmla="*/ 365760 h 1457960"/>
                <a:gd name="connsiteX28" fmla="*/ 909320 w 2667000"/>
                <a:gd name="connsiteY28" fmla="*/ 538480 h 1457960"/>
                <a:gd name="connsiteX29" fmla="*/ 990600 w 2667000"/>
                <a:gd name="connsiteY29" fmla="*/ 106680 h 1457960"/>
                <a:gd name="connsiteX30" fmla="*/ 1275080 w 2667000"/>
                <a:gd name="connsiteY30" fmla="*/ 497840 h 145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667000" h="1457960">
                  <a:moveTo>
                    <a:pt x="1275080" y="497840"/>
                  </a:moveTo>
                  <a:lnTo>
                    <a:pt x="1544320" y="0"/>
                  </a:lnTo>
                  <a:lnTo>
                    <a:pt x="1625600" y="523240"/>
                  </a:lnTo>
                  <a:lnTo>
                    <a:pt x="1869440" y="375920"/>
                  </a:lnTo>
                  <a:lnTo>
                    <a:pt x="1910080" y="599440"/>
                  </a:lnTo>
                  <a:lnTo>
                    <a:pt x="2494280" y="411480"/>
                  </a:lnTo>
                  <a:lnTo>
                    <a:pt x="2098040" y="741680"/>
                  </a:lnTo>
                  <a:lnTo>
                    <a:pt x="2667000" y="822960"/>
                  </a:lnTo>
                  <a:lnTo>
                    <a:pt x="2153920" y="894080"/>
                  </a:lnTo>
                  <a:lnTo>
                    <a:pt x="2316480" y="1000760"/>
                  </a:lnTo>
                  <a:lnTo>
                    <a:pt x="2042160" y="1031240"/>
                  </a:lnTo>
                  <a:lnTo>
                    <a:pt x="2387600" y="1351280"/>
                  </a:lnTo>
                  <a:lnTo>
                    <a:pt x="1783080" y="1158240"/>
                  </a:lnTo>
                  <a:lnTo>
                    <a:pt x="1823720" y="1381760"/>
                  </a:lnTo>
                  <a:lnTo>
                    <a:pt x="1463040" y="1209040"/>
                  </a:lnTo>
                  <a:lnTo>
                    <a:pt x="1320800" y="1457960"/>
                  </a:lnTo>
                  <a:lnTo>
                    <a:pt x="1076960" y="1203960"/>
                  </a:lnTo>
                  <a:lnTo>
                    <a:pt x="782320" y="1386840"/>
                  </a:lnTo>
                  <a:lnTo>
                    <a:pt x="756920" y="1148080"/>
                  </a:lnTo>
                  <a:lnTo>
                    <a:pt x="274320" y="1351280"/>
                  </a:lnTo>
                  <a:lnTo>
                    <a:pt x="502920" y="1046480"/>
                  </a:lnTo>
                  <a:lnTo>
                    <a:pt x="167640" y="1016000"/>
                  </a:lnTo>
                  <a:lnTo>
                    <a:pt x="416560" y="894080"/>
                  </a:lnTo>
                  <a:lnTo>
                    <a:pt x="0" y="787400"/>
                  </a:lnTo>
                  <a:lnTo>
                    <a:pt x="452120" y="751840"/>
                  </a:lnTo>
                  <a:lnTo>
                    <a:pt x="86360" y="360680"/>
                  </a:lnTo>
                  <a:lnTo>
                    <a:pt x="609600" y="624840"/>
                  </a:lnTo>
                  <a:cubicBezTo>
                    <a:pt x="607907" y="538480"/>
                    <a:pt x="606213" y="452120"/>
                    <a:pt x="604520" y="365760"/>
                  </a:cubicBezTo>
                  <a:lnTo>
                    <a:pt x="909320" y="538480"/>
                  </a:lnTo>
                  <a:lnTo>
                    <a:pt x="990600" y="106680"/>
                  </a:lnTo>
                  <a:lnTo>
                    <a:pt x="1275080" y="49784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89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E45D9FA-4FF1-4420-8321-1D495B488CB7}"/>
                </a:ext>
              </a:extLst>
            </p:cNvPr>
            <p:cNvSpPr txBox="1"/>
            <p:nvPr/>
          </p:nvSpPr>
          <p:spPr>
            <a:xfrm>
              <a:off x="8852471" y="2141044"/>
              <a:ext cx="795103" cy="2974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Tumors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99AFB191-DBEA-4230-95C9-37107CE72230}"/>
              </a:ext>
            </a:extLst>
          </p:cNvPr>
          <p:cNvSpPr txBox="1"/>
          <p:nvPr/>
        </p:nvSpPr>
        <p:spPr>
          <a:xfrm rot="864278">
            <a:off x="2314341" y="1770960"/>
            <a:ext cx="1592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Fibers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0953DCF-DEF3-4221-A83C-8B1940DE7AD8}"/>
              </a:ext>
            </a:extLst>
          </p:cNvPr>
          <p:cNvCxnSpPr>
            <a:cxnSpLocks/>
          </p:cNvCxnSpPr>
          <p:nvPr/>
        </p:nvCxnSpPr>
        <p:spPr>
          <a:xfrm flipH="1">
            <a:off x="5770490" y="2840281"/>
            <a:ext cx="1" cy="714172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08D60412-99A7-471B-B40C-E12F62C37F24}"/>
              </a:ext>
            </a:extLst>
          </p:cNvPr>
          <p:cNvCxnSpPr>
            <a:cxnSpLocks/>
          </p:cNvCxnSpPr>
          <p:nvPr/>
        </p:nvCxnSpPr>
        <p:spPr>
          <a:xfrm>
            <a:off x="5792528" y="5092704"/>
            <a:ext cx="1432005" cy="804140"/>
          </a:xfrm>
          <a:prstGeom prst="bentConnector5">
            <a:avLst>
              <a:gd name="adj1" fmla="val -563"/>
              <a:gd name="adj2" fmla="val 99498"/>
              <a:gd name="adj3" fmla="val 99061"/>
            </a:avLst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97705D5-1806-481B-8358-583F78887F3D}"/>
              </a:ext>
            </a:extLst>
          </p:cNvPr>
          <p:cNvGrpSpPr/>
          <p:nvPr/>
        </p:nvGrpSpPr>
        <p:grpSpPr>
          <a:xfrm>
            <a:off x="287681" y="1253452"/>
            <a:ext cx="2511945" cy="507826"/>
            <a:chOff x="402186" y="2616681"/>
            <a:chExt cx="2511945" cy="507826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169B5699-B8C1-43FC-8CC8-FD7041D951F5}"/>
                </a:ext>
              </a:extLst>
            </p:cNvPr>
            <p:cNvSpPr/>
            <p:nvPr/>
          </p:nvSpPr>
          <p:spPr>
            <a:xfrm>
              <a:off x="402186" y="2616681"/>
              <a:ext cx="2511945" cy="507826"/>
            </a:xfrm>
            <a:prstGeom prst="roundRect">
              <a:avLst>
                <a:gd name="adj" fmla="val 2147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81C127F-52D3-4AB2-A961-87E41CFBE949}"/>
                </a:ext>
              </a:extLst>
            </p:cNvPr>
            <p:cNvSpPr txBox="1"/>
            <p:nvPr/>
          </p:nvSpPr>
          <p:spPr>
            <a:xfrm>
              <a:off x="643555" y="2672849"/>
              <a:ext cx="20292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Talc Body Powder</a:t>
              </a: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7222FBEF-BEC5-4397-BBF4-93A2471272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0756"/>
            <a:ext cx="8596668" cy="57165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Fiber Toxicity and Carcinogenesis</a:t>
            </a:r>
          </a:p>
        </p:txBody>
      </p:sp>
    </p:spTree>
    <p:extLst>
      <p:ext uri="{BB962C8B-B14F-4D97-AF65-F5344CB8AC3E}">
        <p14:creationId xmlns:p14="http://schemas.microsoft.com/office/powerpoint/2010/main" val="2549145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8FED545-9177-484E-8222-F6C55D5813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Talc Body Powder-Induced Tissue Toxicity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6C70AF6B-0197-4D9C-B5F9-1E31B0480D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/>
              <a:t>Numerous studies document adverse effects of talc as a complex mixture, adverse effects of talc fibers and/ or adverse effects of asbestos in tissues (bibliography to be provided)</a:t>
            </a:r>
          </a:p>
          <a:p>
            <a:r>
              <a:rPr lang="en-US" altLang="en-US" sz="2800" dirty="0"/>
              <a:t>These effects include those linked to the carcinogenic process (tumor formation)</a:t>
            </a:r>
          </a:p>
          <a:p>
            <a:r>
              <a:rPr lang="en-US" altLang="en-US" sz="2800" dirty="0"/>
              <a:t> Therefore, </a:t>
            </a:r>
            <a:r>
              <a:rPr lang="en-US" altLang="en-US" sz="2800" dirty="0">
                <a:solidFill>
                  <a:srgbClr val="FF0000"/>
                </a:solidFill>
              </a:rPr>
              <a:t>focus should be on more than asbestos </a:t>
            </a:r>
            <a:r>
              <a:rPr lang="en-US" altLang="en-US" sz="2800" dirty="0"/>
              <a:t>in terms of talc body powder safety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466DAFD0340A4E89E36E7C5717B677" ma:contentTypeVersion="0" ma:contentTypeDescription="Create a new document." ma:contentTypeScope="" ma:versionID="5d5bb980e72ea6738b3e28d0b8fb17e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A8413F-FD1C-4535-BCA9-6DA917821D85}"/>
</file>

<file path=customXml/itemProps2.xml><?xml version="1.0" encoding="utf-8"?>
<ds:datastoreItem xmlns:ds="http://schemas.openxmlformats.org/officeDocument/2006/customXml" ds:itemID="{5D9F05E1-D911-4F8E-8BCB-FFFAE45EC784}"/>
</file>

<file path=customXml/itemProps3.xml><?xml version="1.0" encoding="utf-8"?>
<ds:datastoreItem xmlns:ds="http://schemas.openxmlformats.org/officeDocument/2006/customXml" ds:itemID="{CDF4EB21-2ED2-4323-9C90-A0AD3D3AD06F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5322</TotalTime>
  <Words>1141</Words>
  <Application>Microsoft Office PowerPoint</Application>
  <PresentationFormat>Widescreen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Laura M. Plunkett, Ph.D, DABT Integrative Biostrategies, LLC Houston, TX</vt:lpstr>
      <vt:lpstr>Who am I?</vt:lpstr>
      <vt:lpstr>What do scientists know?</vt:lpstr>
      <vt:lpstr>Talc Body Powder Constituents</vt:lpstr>
      <vt:lpstr>Fibers in Talc Body Powders (Publicly Available Sources)</vt:lpstr>
      <vt:lpstr>Fiber Toxicity and Carcinogenicity</vt:lpstr>
      <vt:lpstr>Fibrous Talc = IARC Group 1</vt:lpstr>
      <vt:lpstr>Fiber Toxicity and Carcinogenesis</vt:lpstr>
      <vt:lpstr>Talc Body Powder-Induced Tissue Toxicity</vt:lpstr>
      <vt:lpstr>Bibliography in Support of PLUNKETT Slide 8</vt:lpstr>
      <vt:lpstr>Bibliography in Support of PLUNKETT Slide 9</vt:lpstr>
    </vt:vector>
  </TitlesOfParts>
  <Company>Integrative Biostrategies,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Pharmacology and Toxicology of Paxil: Does Paxil Cause Birth Defects?</dc:title>
  <dc:creator>James B Plunkett</dc:creator>
  <cp:lastModifiedBy>Laura Plunkett</cp:lastModifiedBy>
  <cp:revision>106</cp:revision>
  <dcterms:created xsi:type="dcterms:W3CDTF">2008-01-02T17:00:13Z</dcterms:created>
  <dcterms:modified xsi:type="dcterms:W3CDTF">2020-01-28T19:03:57Z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0x010100F1466DAFD0340A4E89E36E7C5717B677</vt:lpwstr>
  </property>
</Properties>
</file>