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1" r:id="rId5"/>
    <p:sldId id="266" r:id="rId6"/>
    <p:sldId id="268" r:id="rId7"/>
    <p:sldId id="263" r:id="rId8"/>
    <p:sldId id="260" r:id="rId9"/>
    <p:sldId id="262" r:id="rId10"/>
    <p:sldId id="269" r:id="rId11"/>
    <p:sldId id="264" r:id="rId12"/>
    <p:sldId id="265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8"/>
    <p:restoredTop sz="94690"/>
  </p:normalViewPr>
  <p:slideViewPr>
    <p:cSldViewPr snapToGrid="0" snapToObjects="1">
      <p:cViewPr varScale="1">
        <p:scale>
          <a:sx n="95" d="100"/>
          <a:sy n="95" d="100"/>
        </p:scale>
        <p:origin x="21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7" Type="http://schemas.openxmlformats.org/officeDocument/2006/relationships/slide" Target="slides/slide6.xml"/><Relationship Id="rId20" Type="http://schemas.openxmlformats.org/officeDocument/2006/relationships/tableStyles" Target="tableStyles.xml"/><Relationship Id="rId1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5" Type="http://schemas.openxmlformats.org/officeDocument/2006/relationships/slide" Target="slides/slide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2E94B-764B-9544-9AAB-8BCA44BC5F1A}" type="datetimeFigureOut">
              <a:rPr lang="en-US" smtClean="0"/>
              <a:t>1/28/20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B6D89-57D0-1043-865E-CCCA3AE48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4350D-08FF-E543-AC9B-F8A8F454687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5581-A168-7846-8B41-EBDFE2591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34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4350D-08FF-E543-AC9B-F8A8F454687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5581-A168-7846-8B41-EBDFE2591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11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4350D-08FF-E543-AC9B-F8A8F454687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5581-A168-7846-8B41-EBDFE2591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90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4350D-08FF-E543-AC9B-F8A8F454687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5581-A168-7846-8B41-EBDFE2591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62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4350D-08FF-E543-AC9B-F8A8F454687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5581-A168-7846-8B41-EBDFE2591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75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4350D-08FF-E543-AC9B-F8A8F454687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5581-A168-7846-8B41-EBDFE2591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15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4350D-08FF-E543-AC9B-F8A8F454687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5581-A168-7846-8B41-EBDFE2591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18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4350D-08FF-E543-AC9B-F8A8F454687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5581-A168-7846-8B41-EBDFE2591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61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4350D-08FF-E543-AC9B-F8A8F454687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5581-A168-7846-8B41-EBDFE2591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43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4350D-08FF-E543-AC9B-F8A8F454687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5581-A168-7846-8B41-EBDFE2591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44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4350D-08FF-E543-AC9B-F8A8F454687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5581-A168-7846-8B41-EBDFE2591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72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4350D-08FF-E543-AC9B-F8A8F454687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B5581-A168-7846-8B41-EBDFE2591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0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7" Type="http://schemas.openxmlformats.org/officeDocument/2006/relationships/image" Target="../media/image5.png"/><Relationship Id="rId8" Type="http://schemas.openxmlformats.org/officeDocument/2006/relationships/image" Target="../media/image6.tiff"/><Relationship Id="rId9" Type="http://schemas.openxmlformats.org/officeDocument/2006/relationships/image" Target="../media/image7.jpe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1016" y="0"/>
            <a:ext cx="11760590" cy="202184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Identification of Platy Talc and Fibers in the Female Genital Tract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98473" y="2162517"/>
            <a:ext cx="12290473" cy="2240671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John J. </a:t>
            </a:r>
            <a:r>
              <a:rPr lang="en-US" sz="4800" b="1" dirty="0" err="1" smtClean="0"/>
              <a:t>Godleski</a:t>
            </a:r>
            <a:r>
              <a:rPr lang="en-US" sz="4800" b="1" dirty="0" smtClean="0"/>
              <a:t>, MD</a:t>
            </a:r>
          </a:p>
          <a:p>
            <a:r>
              <a:rPr lang="en-US" sz="4000" dirty="0" smtClean="0"/>
              <a:t>Professor of Pathology Emeritus, Harvard Medical School</a:t>
            </a:r>
          </a:p>
          <a:p>
            <a:r>
              <a:rPr lang="en-US" sz="4000" dirty="0" smtClean="0"/>
              <a:t>CEO/CFO, John J. </a:t>
            </a:r>
            <a:r>
              <a:rPr lang="en-US" sz="4000" dirty="0" err="1" smtClean="0"/>
              <a:t>Godleski</a:t>
            </a:r>
            <a:r>
              <a:rPr lang="en-US" sz="4000" dirty="0" smtClean="0"/>
              <a:t>, MD PLLC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22031" y="4515858"/>
            <a:ext cx="11338560" cy="195438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Disclosure of Potential Commercial Conflicts of Interest:</a:t>
            </a:r>
          </a:p>
          <a:p>
            <a:pPr algn="ctr"/>
            <a:endParaRPr lang="en-US" sz="900" dirty="0" smtClean="0"/>
          </a:p>
          <a:p>
            <a:pPr algn="ctr"/>
            <a:r>
              <a:rPr lang="en-US" sz="2400" dirty="0" smtClean="0"/>
              <a:t>Expert witness for plaintiffs and defendants in multiple product liability litigations.</a:t>
            </a:r>
          </a:p>
          <a:p>
            <a:pPr algn="ctr"/>
            <a:endParaRPr lang="en-US" sz="800" dirty="0" smtClean="0"/>
          </a:p>
          <a:p>
            <a:pPr algn="ctr"/>
            <a:r>
              <a:rPr lang="en-US" sz="2400" dirty="0" smtClean="0"/>
              <a:t>Expert witness for plaintiffs in talc litigations.</a:t>
            </a:r>
          </a:p>
          <a:p>
            <a:pPr algn="ctr"/>
            <a:endParaRPr lang="en-US" sz="800" dirty="0" smtClean="0"/>
          </a:p>
          <a:p>
            <a:pPr algn="ctr"/>
            <a:r>
              <a:rPr lang="en-US" sz="2400" dirty="0" smtClean="0"/>
              <a:t>Expert witness for plaintiffs and defendants in environmental exposure litigation.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557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899" y="0"/>
            <a:ext cx="11423176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accent1"/>
                </a:solidFill>
              </a:rPr>
              <a:t>Accumulation of Talc in Pelvic Lymph Nodes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936974"/>
            <a:ext cx="3933891" cy="32988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26303" y="950622"/>
            <a:ext cx="3920355" cy="3285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239070" y="950622"/>
            <a:ext cx="3952929" cy="33125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49" y="4235835"/>
            <a:ext cx="1217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sz="2400" b="1" dirty="0" smtClean="0"/>
              <a:t>Light Microscopy (400X)       Polarized Light Microscopy(400X)                    SEM(500X)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5584" y="4697500"/>
            <a:ext cx="11941791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Left: By light microscopy of this </a:t>
            </a:r>
            <a:r>
              <a:rPr lang="en-US" sz="2200" dirty="0"/>
              <a:t>pelvic lymph </a:t>
            </a:r>
            <a:r>
              <a:rPr lang="en-US" sz="2200" dirty="0" smtClean="0"/>
              <a:t>node, aggregates of macrophages are apparent.</a:t>
            </a:r>
          </a:p>
          <a:p>
            <a:pPr marL="285750" indent="-285750">
              <a:buFont typeface="Arial" charset="0"/>
              <a:buChar char="•"/>
            </a:pPr>
            <a:endParaRPr lang="en-US" sz="8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Center: With Polarized Light of the same field, </a:t>
            </a:r>
            <a:r>
              <a:rPr lang="en-US" sz="2200" u="sng" dirty="0" smtClean="0"/>
              <a:t>numerous, 1-5µm-sized, birefringent </a:t>
            </a:r>
            <a:r>
              <a:rPr lang="en-US" sz="2200" u="sng" dirty="0"/>
              <a:t>particles </a:t>
            </a:r>
            <a:r>
              <a:rPr lang="en-US" sz="2200" dirty="0" smtClean="0"/>
              <a:t>are observed </a:t>
            </a:r>
            <a:r>
              <a:rPr lang="en-US" sz="2200" dirty="0"/>
              <a:t>within </a:t>
            </a:r>
            <a:r>
              <a:rPr lang="en-US" sz="2200" dirty="0" smtClean="0"/>
              <a:t>these macrophages.</a:t>
            </a:r>
          </a:p>
          <a:p>
            <a:pPr marL="285750" indent="-285750">
              <a:buFont typeface="Arial" charset="0"/>
              <a:buChar char="•"/>
            </a:pPr>
            <a:endParaRPr lang="en-US" sz="800" dirty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Right: By SEM of the same area of the tissue block, but another level, again </a:t>
            </a:r>
            <a:r>
              <a:rPr lang="en-US" sz="2200" u="sng" dirty="0" smtClean="0"/>
              <a:t>numerous particles</a:t>
            </a:r>
            <a:r>
              <a:rPr lang="en-US" sz="2200" dirty="0" smtClean="0"/>
              <a:t> are observed within </a:t>
            </a:r>
            <a:r>
              <a:rPr lang="en-US" sz="2200" dirty="0"/>
              <a:t>the cytoplasm of macrophages, </a:t>
            </a:r>
            <a:r>
              <a:rPr lang="en-US" sz="2200" dirty="0" smtClean="0"/>
              <a:t>and </a:t>
            </a:r>
            <a:r>
              <a:rPr lang="en-US" sz="2200" u="sng" dirty="0" smtClean="0"/>
              <a:t>most have spectra </a:t>
            </a:r>
            <a:r>
              <a:rPr lang="en-US" sz="2200" u="sng" dirty="0"/>
              <a:t>characteristic of talc</a:t>
            </a:r>
            <a:r>
              <a:rPr lang="en-US" sz="22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6088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accent1"/>
                </a:solidFill>
              </a:rPr>
              <a:t>Representative Fibers with Greater than 5:1 Aspect Ratios</a:t>
            </a:r>
            <a:br>
              <a:rPr lang="en-US" sz="3600" b="1" dirty="0" smtClean="0">
                <a:solidFill>
                  <a:schemeClr val="accent1"/>
                </a:solidFill>
              </a:rPr>
            </a:br>
            <a:r>
              <a:rPr lang="en-US" sz="3600" b="1" dirty="0" smtClean="0">
                <a:solidFill>
                  <a:schemeClr val="accent1"/>
                </a:solidFill>
              </a:rPr>
              <a:t> Within the Tissues of our 5 Patients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50267" y="1187355"/>
            <a:ext cx="5745707" cy="4085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4516" y="1202682"/>
            <a:ext cx="2812084" cy="4070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5142" y="1202682"/>
            <a:ext cx="2820098" cy="40701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272815"/>
            <a:ext cx="12192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Left: Long </a:t>
            </a:r>
            <a:r>
              <a:rPr lang="en-US" sz="2000" dirty="0"/>
              <a:t>aspect ratio fibers (arrows) </a:t>
            </a:r>
            <a:r>
              <a:rPr lang="en-US" sz="2000" dirty="0" smtClean="0"/>
              <a:t>composed of calcium, magnesium, aluminum, </a:t>
            </a:r>
            <a:r>
              <a:rPr lang="en-US" sz="2000" dirty="0"/>
              <a:t>iron, and </a:t>
            </a:r>
            <a:r>
              <a:rPr lang="en-US" sz="2000" dirty="0" smtClean="0"/>
              <a:t>silicon </a:t>
            </a:r>
            <a:r>
              <a:rPr lang="en-US" sz="2000" dirty="0"/>
              <a:t>found in patient case 2 (right ovary). </a:t>
            </a:r>
            <a:r>
              <a:rPr lang="en-US" sz="2000" dirty="0" smtClean="0"/>
              <a:t>Based </a:t>
            </a:r>
            <a:r>
              <a:rPr lang="en-US" sz="2000" dirty="0"/>
              <a:t>on atomic weight </a:t>
            </a:r>
            <a:r>
              <a:rPr lang="en-US" sz="2000" dirty="0" smtClean="0"/>
              <a:t>percent calculations</a:t>
            </a:r>
            <a:r>
              <a:rPr lang="en-US" sz="2000" dirty="0"/>
              <a:t>, </a:t>
            </a:r>
            <a:r>
              <a:rPr lang="en-US" sz="2000" dirty="0" smtClean="0"/>
              <a:t>these were neither talc nor asbestos.</a:t>
            </a:r>
          </a:p>
          <a:p>
            <a:pPr marL="285750" indent="-285750">
              <a:buFont typeface="Arial" charset="0"/>
              <a:buChar char="•"/>
            </a:pPr>
            <a:endParaRPr lang="en-US" sz="8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Center: Fiber (arrow) aspect ratio ~6:1 </a:t>
            </a:r>
            <a:r>
              <a:rPr lang="en-US" sz="2000" dirty="0"/>
              <a:t>from case </a:t>
            </a:r>
            <a:r>
              <a:rPr lang="en-US" sz="2000" dirty="0" smtClean="0"/>
              <a:t>2</a:t>
            </a:r>
            <a:r>
              <a:rPr lang="en-US" sz="2000" dirty="0"/>
              <a:t> </a:t>
            </a:r>
            <a:r>
              <a:rPr lang="en-US" sz="2000" dirty="0" smtClean="0"/>
              <a:t>with Mg-Si </a:t>
            </a:r>
            <a:r>
              <a:rPr lang="en-US" sz="2000" dirty="0"/>
              <a:t>spectra with atomic weight percent </a:t>
            </a:r>
            <a:r>
              <a:rPr lang="en-US" sz="2000" dirty="0" smtClean="0"/>
              <a:t>ratio of talc.</a:t>
            </a:r>
          </a:p>
          <a:p>
            <a:pPr marL="285750" indent="-285750">
              <a:buFont typeface="Arial" charset="0"/>
              <a:buChar char="•"/>
            </a:pPr>
            <a:endParaRPr lang="en-US" sz="8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Right: Talc fiber-like </a:t>
            </a:r>
            <a:r>
              <a:rPr lang="en-US" sz="2000" dirty="0"/>
              <a:t>particle (arrow) from case </a:t>
            </a:r>
            <a:r>
              <a:rPr lang="en-US" sz="2000" dirty="0" smtClean="0"/>
              <a:t>3 </a:t>
            </a:r>
            <a:r>
              <a:rPr lang="en-US" sz="2000" dirty="0"/>
              <a:t>with ~</a:t>
            </a:r>
            <a:r>
              <a:rPr lang="en-US" sz="2000" dirty="0" smtClean="0"/>
              <a:t> 6:1 </a:t>
            </a:r>
            <a:r>
              <a:rPr lang="en-US" sz="2000" dirty="0"/>
              <a:t>aspect </a:t>
            </a:r>
            <a:r>
              <a:rPr lang="en-US" sz="2000" dirty="0" smtClean="0"/>
              <a:t>ratio and spectrum of talc. All </a:t>
            </a:r>
            <a:r>
              <a:rPr lang="en-US" sz="2000" dirty="0"/>
              <a:t>images are 500X. 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2913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07" y="107072"/>
            <a:ext cx="11723427" cy="1667138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Summary of Our Experience with Talc and Asbestos in Pelvic Tissues of Patients with Perineal Exposure</a:t>
            </a:r>
            <a:endParaRPr lang="en-US" b="1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0373738"/>
              </p:ext>
            </p:extLst>
          </p:nvPr>
        </p:nvGraphicFramePr>
        <p:xfrm>
          <a:off x="259309" y="4485563"/>
          <a:ext cx="11483998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2195"/>
                <a:gridCol w="1473959"/>
                <a:gridCol w="1255594"/>
                <a:gridCol w="1392071"/>
                <a:gridCol w="1405720"/>
                <a:gridCol w="1542197"/>
                <a:gridCol w="1392071"/>
                <a:gridCol w="148019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+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+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-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Talc</a:t>
                      </a:r>
                      <a:endParaRPr lang="en-US" sz="24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Asbestos</a:t>
                      </a:r>
                      <a:endParaRPr lang="en-US" sz="24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180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16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82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9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40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24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21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9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9307" y="1992573"/>
            <a:ext cx="3010469" cy="2492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/>
              <a:t>Total Number of Patients with or without </a:t>
            </a:r>
            <a:r>
              <a:rPr lang="en-US" sz="2600" u="sng" dirty="0" smtClean="0"/>
              <a:t>Birefringent Particles</a:t>
            </a:r>
            <a:r>
              <a:rPr lang="en-US" sz="2600" dirty="0" smtClean="0"/>
              <a:t> Assessed by  Polarized Light Microscopy. </a:t>
            </a:r>
            <a:endParaRPr lang="en-US" sz="2600" dirty="0"/>
          </a:p>
        </p:txBody>
      </p:sp>
      <p:sp>
        <p:nvSpPr>
          <p:cNvPr id="7" name="TextBox 6"/>
          <p:cNvSpPr txBox="1"/>
          <p:nvPr/>
        </p:nvSpPr>
        <p:spPr>
          <a:xfrm>
            <a:off x="3257267" y="1992573"/>
            <a:ext cx="2690332" cy="2492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600" dirty="0" smtClean="0"/>
          </a:p>
          <a:p>
            <a:pPr algn="ctr"/>
            <a:r>
              <a:rPr lang="en-US" sz="2600" dirty="0" smtClean="0"/>
              <a:t>Total Number of Patients with or without </a:t>
            </a:r>
            <a:r>
              <a:rPr lang="en-US" sz="2600" u="sng" dirty="0" smtClean="0"/>
              <a:t>Talc</a:t>
            </a:r>
            <a:r>
              <a:rPr lang="en-US" sz="2600" dirty="0" smtClean="0"/>
              <a:t> </a:t>
            </a:r>
            <a:r>
              <a:rPr lang="en-US" sz="2600" u="sng" dirty="0" smtClean="0"/>
              <a:t>Particles</a:t>
            </a:r>
            <a:r>
              <a:rPr lang="en-US" sz="2600" dirty="0" smtClean="0"/>
              <a:t> Assessed by SEM/EDS.</a:t>
            </a:r>
            <a:endParaRPr lang="en-US" sz="2600" dirty="0"/>
          </a:p>
        </p:txBody>
      </p:sp>
      <p:sp>
        <p:nvSpPr>
          <p:cNvPr id="8" name="TextBox 7"/>
          <p:cNvSpPr txBox="1"/>
          <p:nvPr/>
        </p:nvSpPr>
        <p:spPr>
          <a:xfrm>
            <a:off x="5943588" y="1972674"/>
            <a:ext cx="1361369" cy="31393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sz="2600" dirty="0" smtClean="0"/>
          </a:p>
          <a:p>
            <a:pPr algn="ctr"/>
            <a:r>
              <a:rPr lang="en-US" sz="2600" dirty="0" smtClean="0"/>
              <a:t>Average Number of Talc Particles per Patient</a:t>
            </a:r>
          </a:p>
          <a:p>
            <a:pPr algn="ctr"/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304957" y="1972674"/>
            <a:ext cx="1528549" cy="31700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/>
              <a:t>Number of Patients with &gt;15 Talc Particles by </a:t>
            </a:r>
            <a:r>
              <a:rPr lang="en-US" sz="2500" i="1" dirty="0" smtClean="0"/>
              <a:t>in Situ </a:t>
            </a:r>
            <a:r>
              <a:rPr lang="en-US" sz="2500" dirty="0" smtClean="0"/>
              <a:t>Analyses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33506" y="1992573"/>
            <a:ext cx="2906976" cy="2492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000" dirty="0" smtClean="0"/>
          </a:p>
          <a:p>
            <a:pPr algn="ctr"/>
            <a:endParaRPr lang="en-US" sz="2600" dirty="0"/>
          </a:p>
          <a:p>
            <a:pPr algn="ctr"/>
            <a:r>
              <a:rPr lang="en-US" sz="2600" dirty="0" smtClean="0"/>
              <a:t>Number of Patients with Fibers by</a:t>
            </a:r>
          </a:p>
          <a:p>
            <a:pPr algn="ctr"/>
            <a:r>
              <a:rPr lang="en-US" sz="2600" dirty="0" smtClean="0"/>
              <a:t> </a:t>
            </a:r>
            <a:r>
              <a:rPr lang="en-US" sz="2600" i="1" dirty="0" smtClean="0"/>
              <a:t>in Situ </a:t>
            </a:r>
            <a:r>
              <a:rPr lang="en-US" sz="2600" dirty="0" smtClean="0"/>
              <a:t>Analyses</a:t>
            </a:r>
          </a:p>
          <a:p>
            <a:pPr algn="ctr"/>
            <a:endParaRPr lang="en-US" sz="12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269242" y="5765723"/>
            <a:ext cx="996286" cy="662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196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258101" y="5765723"/>
            <a:ext cx="696036" cy="662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91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5815636" y="5765723"/>
            <a:ext cx="161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Median=10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833506" y="5673390"/>
            <a:ext cx="2906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28</a:t>
            </a:r>
          </a:p>
          <a:p>
            <a:pPr algn="ctr"/>
            <a:r>
              <a:rPr lang="en-US" sz="2400" dirty="0" smtClean="0"/>
              <a:t>2 patients with both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95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54" y="1177502"/>
            <a:ext cx="3157009" cy="448966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Examples of </a:t>
            </a:r>
            <a:r>
              <a:rPr lang="en-US" b="1" dirty="0" err="1" smtClean="0">
                <a:solidFill>
                  <a:schemeClr val="accent1"/>
                </a:solidFill>
              </a:rPr>
              <a:t>Tremolite</a:t>
            </a:r>
            <a:r>
              <a:rPr lang="en-US" b="1" dirty="0" smtClean="0">
                <a:solidFill>
                  <a:schemeClr val="accent1"/>
                </a:solidFill>
              </a:rPr>
              <a:t> Asbestos Fibers found by In Situ SEM in Two Patients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9490" y="9980"/>
            <a:ext cx="2827118" cy="341235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330" y="124339"/>
            <a:ext cx="5523685" cy="3183637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4529" y="3899647"/>
            <a:ext cx="3088561" cy="2958353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822" y="3422333"/>
            <a:ext cx="5527193" cy="344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2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Summary and Conclusions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08888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4000" dirty="0" smtClean="0"/>
              <a:t>Identification of platy talc, fibrous talc, and asbestos in tissue  documents exposure and retention of these materials in the pelvis.</a:t>
            </a:r>
          </a:p>
          <a:p>
            <a:pPr>
              <a:buFont typeface="Arial" charset="0"/>
              <a:buChar char="•"/>
            </a:pPr>
            <a:r>
              <a:rPr lang="en-US" sz="4000" i="1" dirty="0" smtClean="0"/>
              <a:t>In Situ </a:t>
            </a:r>
            <a:r>
              <a:rPr lang="en-US" sz="4000" dirty="0" smtClean="0"/>
              <a:t>SEM/EDS can identify all forms of talc and asbestos within the context of the tissue.</a:t>
            </a:r>
          </a:p>
          <a:p>
            <a:pPr>
              <a:buFont typeface="Arial" charset="0"/>
              <a:buChar char="•"/>
            </a:pPr>
            <a:r>
              <a:rPr lang="en-US" sz="4000" dirty="0" smtClean="0"/>
              <a:t>Fibrous talc and asbestos are more likely to be found by </a:t>
            </a:r>
            <a:r>
              <a:rPr lang="en-US" sz="4000" i="1" dirty="0" smtClean="0"/>
              <a:t>In Situ </a:t>
            </a:r>
            <a:r>
              <a:rPr lang="en-US" sz="4000" dirty="0" smtClean="0"/>
              <a:t>SEM in cases with evidence of high tissue </a:t>
            </a:r>
            <a:r>
              <a:rPr lang="en-US" sz="4000" smtClean="0"/>
              <a:t>particle burdens.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4684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</a:rPr>
              <a:t>Why Identify Foreign Material in Human Tissue?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412" y="2081119"/>
            <a:ext cx="11376212" cy="4351338"/>
          </a:xfrm>
        </p:spPr>
        <p:txBody>
          <a:bodyPr>
            <a:normAutofit/>
          </a:bodyPr>
          <a:lstStyle/>
          <a:p>
            <a:r>
              <a:rPr lang="en-US" sz="4800" dirty="0"/>
              <a:t>The specific identification of foreign particulate material in human </a:t>
            </a:r>
            <a:r>
              <a:rPr lang="en-US" sz="4800" dirty="0" smtClean="0"/>
              <a:t>tissues </a:t>
            </a:r>
            <a:r>
              <a:rPr lang="en-US" sz="4800" u="sng" dirty="0" smtClean="0"/>
              <a:t>confirms </a:t>
            </a:r>
            <a:r>
              <a:rPr lang="en-US" sz="4800" u="sng" dirty="0"/>
              <a:t>exposure</a:t>
            </a:r>
            <a:r>
              <a:rPr lang="en-US" sz="4800" dirty="0"/>
              <a:t> to materials associated with the development of </a:t>
            </a:r>
            <a:r>
              <a:rPr lang="en-US" sz="4800" u="sng" dirty="0"/>
              <a:t>malignant tumors and other disease processes</a:t>
            </a:r>
            <a:r>
              <a:rPr lang="en-US" sz="4800" u="sng" dirty="0" smtClean="0"/>
              <a:t>.</a:t>
            </a:r>
            <a:endParaRPr lang="en-US" sz="4800" u="sng" dirty="0"/>
          </a:p>
        </p:txBody>
      </p:sp>
    </p:spTree>
    <p:extLst>
      <p:ext uri="{BB962C8B-B14F-4D97-AF65-F5344CB8AC3E}">
        <p14:creationId xmlns:p14="http://schemas.microsoft.com/office/powerpoint/2010/main" val="19151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165" y="21720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</a:rPr>
              <a:t>Preparation Techniques to Find </a:t>
            </a:r>
            <a:r>
              <a:rPr lang="en-US" sz="6000" b="1" dirty="0" smtClean="0">
                <a:solidFill>
                  <a:srgbClr val="0070C0"/>
                </a:solidFill>
              </a:rPr>
              <a:t> </a:t>
            </a:r>
            <a:r>
              <a:rPr lang="en-US" sz="6000" b="1" dirty="0">
                <a:solidFill>
                  <a:srgbClr val="0070C0"/>
                </a:solidFill>
              </a:rPr>
              <a:t>Particulate </a:t>
            </a:r>
            <a:r>
              <a:rPr lang="en-US" sz="6000" b="1" dirty="0" smtClean="0">
                <a:solidFill>
                  <a:srgbClr val="0070C0"/>
                </a:solidFill>
              </a:rPr>
              <a:t>Material in Tissues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71" y="1825626"/>
            <a:ext cx="11940988" cy="1643716"/>
          </a:xfrm>
        </p:spPr>
        <p:txBody>
          <a:bodyPr>
            <a:normAutofit fontScale="55000" lnSpcReduction="20000"/>
          </a:bodyPr>
          <a:lstStyle/>
          <a:p>
            <a:r>
              <a:rPr lang="en-US" sz="5800" b="1" dirty="0"/>
              <a:t>Tissue digestion with strong </a:t>
            </a:r>
            <a:r>
              <a:rPr lang="en-US" sz="5800" b="1" dirty="0" smtClean="0"/>
              <a:t>acid, Clorox®, or incineration-- </a:t>
            </a:r>
            <a:r>
              <a:rPr lang="en-US" sz="5800" b="1" dirty="0"/>
              <a:t>isolation of inorganic </a:t>
            </a:r>
            <a:r>
              <a:rPr lang="en-US" sz="5800" b="1" dirty="0" smtClean="0"/>
              <a:t>particulate-- chemical characterization by EM/EDS/ED.</a:t>
            </a:r>
          </a:p>
          <a:p>
            <a:endParaRPr lang="en-US" sz="1800" b="1" dirty="0"/>
          </a:p>
          <a:p>
            <a:r>
              <a:rPr lang="en-US" sz="5800" b="1" i="1" dirty="0"/>
              <a:t>In Situ </a:t>
            </a:r>
            <a:r>
              <a:rPr lang="en-US" sz="5800" b="1" dirty="0"/>
              <a:t>identification of </a:t>
            </a:r>
            <a:r>
              <a:rPr lang="en-US" sz="5800" b="1" dirty="0" smtClean="0"/>
              <a:t>particles with SEM characterized by EDS.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471" y="3442449"/>
            <a:ext cx="6078070" cy="32316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US" sz="3600" b="1" dirty="0" smtClean="0">
                <a:solidFill>
                  <a:schemeClr val="accent1"/>
                </a:solidFill>
              </a:rPr>
              <a:t>Advantages:</a:t>
            </a:r>
            <a:endParaRPr lang="en-US" sz="4600" b="1" dirty="0"/>
          </a:p>
          <a:p>
            <a:pPr lvl="1"/>
            <a:r>
              <a:rPr lang="en-US" sz="3600" dirty="0" smtClean="0"/>
              <a:t>1. Tissue </a:t>
            </a:r>
            <a:r>
              <a:rPr lang="en-US" sz="3600" dirty="0"/>
              <a:t>context </a:t>
            </a:r>
            <a:r>
              <a:rPr lang="en-US" sz="3600" dirty="0" smtClean="0"/>
              <a:t>remains.</a:t>
            </a:r>
          </a:p>
          <a:p>
            <a:pPr lvl="1"/>
            <a:r>
              <a:rPr lang="en-US" sz="3600" dirty="0" smtClean="0"/>
              <a:t>2. </a:t>
            </a:r>
            <a:r>
              <a:rPr lang="en-US" sz="3200" dirty="0" smtClean="0"/>
              <a:t>Much </a:t>
            </a:r>
            <a:r>
              <a:rPr lang="en-US" sz="3200" dirty="0"/>
              <a:t>less </a:t>
            </a:r>
            <a:r>
              <a:rPr lang="en-US" sz="3200" dirty="0" smtClean="0"/>
              <a:t>preparation when </a:t>
            </a:r>
            <a:r>
              <a:rPr lang="en-US" sz="3200" dirty="0"/>
              <a:t>using variable pressure </a:t>
            </a:r>
            <a:r>
              <a:rPr lang="en-US" sz="3200" dirty="0" smtClean="0"/>
              <a:t>SEM/EDS because </a:t>
            </a:r>
            <a:r>
              <a:rPr lang="en-US" sz="3200" dirty="0"/>
              <a:t>the face of </a:t>
            </a:r>
            <a:r>
              <a:rPr lang="en-US" sz="3200" dirty="0" smtClean="0"/>
              <a:t>a paraffin </a:t>
            </a:r>
            <a:r>
              <a:rPr lang="en-US" sz="3200" dirty="0"/>
              <a:t>tissue block can be used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454589" y="3442449"/>
            <a:ext cx="5620870" cy="31700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3600" b="1" dirty="0" smtClean="0">
                <a:solidFill>
                  <a:schemeClr val="accent1"/>
                </a:solidFill>
              </a:rPr>
              <a:t>Disadvantages:</a:t>
            </a:r>
          </a:p>
          <a:p>
            <a:pPr marL="0" lvl="1"/>
            <a:r>
              <a:rPr lang="en-US" sz="3600" dirty="0" smtClean="0"/>
              <a:t>1. </a:t>
            </a:r>
            <a:r>
              <a:rPr lang="en-US" sz="3600" dirty="0"/>
              <a:t>Sensitivity </a:t>
            </a:r>
            <a:r>
              <a:rPr lang="en-US" sz="3600" dirty="0" smtClean="0"/>
              <a:t>issues -- </a:t>
            </a:r>
            <a:r>
              <a:rPr lang="en-US" sz="3200" dirty="0" smtClean="0"/>
              <a:t>The </a:t>
            </a:r>
            <a:r>
              <a:rPr lang="en-US" sz="3200" dirty="0"/>
              <a:t>particulate concentrations </a:t>
            </a:r>
            <a:r>
              <a:rPr lang="en-US" sz="3200" dirty="0" smtClean="0"/>
              <a:t>in the tissues need </a:t>
            </a:r>
            <a:r>
              <a:rPr lang="en-US" sz="3200" dirty="0"/>
              <a:t>to be </a:t>
            </a:r>
            <a:r>
              <a:rPr lang="en-US" sz="3200" dirty="0" smtClean="0"/>
              <a:t>very high </a:t>
            </a:r>
            <a:r>
              <a:rPr lang="en-US" sz="3200" dirty="0"/>
              <a:t>because the tissue volume sampled is relatively </a:t>
            </a:r>
            <a:r>
              <a:rPr lang="en-US" sz="3200" dirty="0" smtClean="0"/>
              <a:t>very small</a:t>
            </a:r>
            <a:r>
              <a:rPr lang="en-US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0430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283" y="208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accent1"/>
                </a:solidFill>
              </a:rPr>
              <a:t>Our </a:t>
            </a:r>
            <a:r>
              <a:rPr lang="en-US" sz="4800" b="1" i="1" dirty="0" smtClean="0">
                <a:solidFill>
                  <a:schemeClr val="accent1"/>
                </a:solidFill>
              </a:rPr>
              <a:t>in Situ </a:t>
            </a:r>
            <a:r>
              <a:rPr lang="en-US" sz="4800" b="1" dirty="0" smtClean="0">
                <a:solidFill>
                  <a:schemeClr val="accent1"/>
                </a:solidFill>
              </a:rPr>
              <a:t>Approach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61" y="338407"/>
            <a:ext cx="3286602" cy="272955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51903" y="1213418"/>
            <a:ext cx="2444180" cy="244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1408" y="1126737"/>
            <a:ext cx="1766552" cy="1152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6304" y="338407"/>
            <a:ext cx="3162300" cy="2406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7454" y="3487148"/>
            <a:ext cx="1571658" cy="1787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7270" y="2778923"/>
            <a:ext cx="3051158" cy="40790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687" y="4194695"/>
            <a:ext cx="3394279" cy="254570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4861435" y="5131667"/>
            <a:ext cx="376664" cy="28595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06" y="3114929"/>
            <a:ext cx="2550302" cy="1926518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11" y="4870197"/>
            <a:ext cx="3169076" cy="1870207"/>
          </a:xfrm>
          <a:prstGeom prst="rect">
            <a:avLst/>
          </a:prstGeom>
        </p:spPr>
      </p:pic>
      <p:sp>
        <p:nvSpPr>
          <p:cNvPr id="26" name="Right Arrow 25"/>
          <p:cNvSpPr/>
          <p:nvPr/>
        </p:nvSpPr>
        <p:spPr>
          <a:xfrm rot="1967794">
            <a:off x="2831543" y="1037753"/>
            <a:ext cx="835188" cy="297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9195516">
            <a:off x="6206587" y="2519253"/>
            <a:ext cx="902756" cy="298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8527774" y="1213418"/>
            <a:ext cx="854765" cy="324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5727078">
            <a:off x="10782229" y="2653818"/>
            <a:ext cx="1238989" cy="3434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9094218">
            <a:off x="9586370" y="4962791"/>
            <a:ext cx="1143512" cy="3377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1214644">
            <a:off x="6682654" y="5048755"/>
            <a:ext cx="987278" cy="270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6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248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1"/>
                </a:solidFill>
              </a:rPr>
              <a:t>How Much Tissue is Examined by the </a:t>
            </a:r>
            <a:r>
              <a:rPr lang="en-US" sz="5400" b="1" i="1" dirty="0" smtClean="0">
                <a:solidFill>
                  <a:schemeClr val="accent1"/>
                </a:solidFill>
              </a:rPr>
              <a:t>in Situ </a:t>
            </a:r>
            <a:r>
              <a:rPr lang="en-US" sz="5400" b="1" dirty="0" smtClean="0">
                <a:solidFill>
                  <a:schemeClr val="accent1"/>
                </a:solidFill>
              </a:rPr>
              <a:t>Method?</a:t>
            </a:r>
            <a:endParaRPr lang="en-US" sz="54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339" y="1825624"/>
            <a:ext cx="6596270" cy="487334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area of tissue in paraffin blocks prepared in pathology from surgical resections can be as much as 20x20x2mm (length x width x depth). </a:t>
            </a:r>
          </a:p>
          <a:p>
            <a:r>
              <a:rPr lang="en-US" sz="3200" dirty="0" smtClean="0"/>
              <a:t>The length and width can depend on the tissue, but the depth (~2mm) is standardized by tissue processing.</a:t>
            </a:r>
          </a:p>
          <a:p>
            <a:r>
              <a:rPr lang="en-US" sz="3200" dirty="0" smtClean="0"/>
              <a:t>SEM/EDS assesses to a depth of about 2µm. (1mm = 1000µm)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96808" y="1528044"/>
            <a:ext cx="3756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By Analogy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539" y="2276059"/>
            <a:ext cx="4618218" cy="24538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9826" y="4899137"/>
            <a:ext cx="5492862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 </a:t>
            </a:r>
            <a:r>
              <a:rPr lang="en-US" sz="3600" i="1" dirty="0" smtClean="0"/>
              <a:t>in situ </a:t>
            </a:r>
            <a:r>
              <a:rPr lang="en-US" sz="3600" dirty="0"/>
              <a:t>m</a:t>
            </a:r>
            <a:r>
              <a:rPr lang="en-US" sz="3600" dirty="0" smtClean="0"/>
              <a:t>ethod assesses</a:t>
            </a:r>
          </a:p>
          <a:p>
            <a:pPr algn="ctr"/>
            <a:r>
              <a:rPr lang="en-US" sz="3600" dirty="0" smtClean="0"/>
              <a:t>1/1000 of the tissue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1179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04" y="0"/>
            <a:ext cx="7070783" cy="2713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925" y="3347332"/>
            <a:ext cx="10522498" cy="3349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0358" y="695276"/>
            <a:ext cx="5433391" cy="1073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2028" y="2402691"/>
            <a:ext cx="7939918" cy="62193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192028" y="3024625"/>
            <a:ext cx="7076661" cy="0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22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84" y="0"/>
            <a:ext cx="7028596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1"/>
                </a:solidFill>
              </a:rPr>
              <a:t>Accumulation of Talc </a:t>
            </a:r>
            <a:r>
              <a:rPr lang="en-US" sz="4000" b="1" dirty="0">
                <a:solidFill>
                  <a:schemeClr val="accent1"/>
                </a:solidFill>
              </a:rPr>
              <a:t>in </a:t>
            </a:r>
            <a:r>
              <a:rPr lang="en-US" sz="4000" b="1" dirty="0" smtClean="0">
                <a:solidFill>
                  <a:schemeClr val="accent1"/>
                </a:solidFill>
              </a:rPr>
              <a:t>the Ovary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31985" y="1367743"/>
            <a:ext cx="4138240" cy="33437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474273" y="970471"/>
            <a:ext cx="3254075" cy="413824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7870803" y="-718189"/>
            <a:ext cx="3623207" cy="42822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914" y="3373074"/>
            <a:ext cx="5333086" cy="34985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365" y="5213445"/>
            <a:ext cx="6223378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Campion A, Smith KJ,  </a:t>
            </a:r>
            <a:r>
              <a:rPr lang="en-US" sz="2200" dirty="0" err="1"/>
              <a:t>Fedulov</a:t>
            </a:r>
            <a:r>
              <a:rPr lang="en-US" sz="2200" dirty="0"/>
              <a:t> AV,  Gregory DZ,  Fan Y, </a:t>
            </a:r>
            <a:r>
              <a:rPr lang="en-US" sz="2200" b="1" dirty="0" err="1"/>
              <a:t>Godleski</a:t>
            </a:r>
            <a:r>
              <a:rPr lang="en-US" sz="2200" b="1" dirty="0"/>
              <a:t> JJ</a:t>
            </a:r>
            <a:r>
              <a:rPr lang="en-US" sz="2200" dirty="0"/>
              <a:t>. Identificatio</a:t>
            </a:r>
            <a:r>
              <a:rPr lang="en-US" sz="2200" b="1" dirty="0"/>
              <a:t>n </a:t>
            </a:r>
            <a:r>
              <a:rPr lang="en-US" sz="2200" dirty="0"/>
              <a:t>of Foreign Particles in Human Tissues Using Raman </a:t>
            </a:r>
            <a:r>
              <a:rPr lang="en-US" sz="2200" dirty="0" smtClean="0"/>
              <a:t>Microscopy. </a:t>
            </a:r>
          </a:p>
          <a:p>
            <a:r>
              <a:rPr lang="en-US" sz="2200" b="1" i="1" dirty="0" smtClean="0"/>
              <a:t>Analytical </a:t>
            </a:r>
            <a:r>
              <a:rPr lang="en-US" sz="2200" b="1" i="1" dirty="0"/>
              <a:t>Chemistry</a:t>
            </a:r>
            <a:r>
              <a:rPr lang="en-US" sz="2200" dirty="0"/>
              <a:t> </a:t>
            </a:r>
            <a:r>
              <a:rPr lang="en-US" sz="2200" b="1" dirty="0"/>
              <a:t>2018</a:t>
            </a:r>
            <a:r>
              <a:rPr lang="en-US" sz="2200" dirty="0"/>
              <a:t> </a:t>
            </a:r>
            <a:r>
              <a:rPr lang="en-US" sz="2200" i="1" dirty="0"/>
              <a:t>90</a:t>
            </a:r>
            <a:r>
              <a:rPr lang="en-US" sz="2200" dirty="0"/>
              <a:t> (14), 8362-8369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58651" y="4312693"/>
            <a:ext cx="1464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Mg/Si=0.649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27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50576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Migration of Talc From the Perineum to Multiple </a:t>
            </a:r>
            <a:r>
              <a:rPr lang="en-US" sz="3600" b="1" dirty="0" smtClean="0">
                <a:solidFill>
                  <a:schemeClr val="accent1"/>
                </a:solidFill>
              </a:rPr>
              <a:t>Pelvic Organ Sites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573611"/>
              </p:ext>
            </p:extLst>
          </p:nvPr>
        </p:nvGraphicFramePr>
        <p:xfrm>
          <a:off x="672912" y="2917726"/>
          <a:ext cx="7800416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45"/>
                <a:gridCol w="1642747"/>
                <a:gridCol w="1707776"/>
                <a:gridCol w="1479176"/>
                <a:gridCol w="196327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Case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Cervix/</a:t>
                      </a:r>
                    </a:p>
                    <a:p>
                      <a:pPr algn="ctr"/>
                      <a:r>
                        <a:rPr lang="en-US" sz="2800" dirty="0" smtClean="0"/>
                        <a:t>Uterus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Fallopian</a:t>
                      </a:r>
                    </a:p>
                    <a:p>
                      <a:pPr algn="ctr"/>
                      <a:r>
                        <a:rPr lang="en-US" sz="2800" dirty="0" smtClean="0"/>
                        <a:t>Tubes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Ovaries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Lymph </a:t>
                      </a:r>
                      <a:br>
                        <a:rPr lang="en-US" sz="2800" dirty="0" smtClean="0"/>
                      </a:br>
                      <a:r>
                        <a:rPr lang="en-US" sz="2800" dirty="0" smtClean="0"/>
                        <a:t>Nodes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52(1)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ND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8(1)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126(2)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54(2)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31(1)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57(5)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120(4)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36(1)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3(2)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24(2)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NS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4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ND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ND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4(2)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28(1)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5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ND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0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8(2)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13(1)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2047" y="1058754"/>
            <a:ext cx="1194995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Sandra A. </a:t>
            </a:r>
            <a:r>
              <a:rPr lang="en-US" sz="2200" dirty="0" smtClean="0"/>
              <a:t>McDonald </a:t>
            </a:r>
            <a:r>
              <a:rPr lang="en-US" sz="2200" dirty="0"/>
              <a:t>MD</a:t>
            </a:r>
            <a:r>
              <a:rPr lang="en-US" sz="2200" dirty="0" smtClean="0"/>
              <a:t>,  </a:t>
            </a:r>
            <a:r>
              <a:rPr lang="en-US" sz="2200" dirty="0" err="1"/>
              <a:t>Yuwei</a:t>
            </a:r>
            <a:r>
              <a:rPr lang="en-US" sz="2200" dirty="0"/>
              <a:t> </a:t>
            </a:r>
            <a:r>
              <a:rPr lang="en-US" sz="2200" dirty="0" smtClean="0"/>
              <a:t>Fan PhD,  </a:t>
            </a:r>
            <a:r>
              <a:rPr lang="en-US" sz="2200" dirty="0"/>
              <a:t>William R. </a:t>
            </a:r>
            <a:r>
              <a:rPr lang="en-US" sz="2200" dirty="0" smtClean="0"/>
              <a:t>Welch MD, </a:t>
            </a:r>
            <a:r>
              <a:rPr lang="en-US" sz="2200" dirty="0"/>
              <a:t>Daniel W. </a:t>
            </a:r>
            <a:r>
              <a:rPr lang="en-US" sz="2200" dirty="0" smtClean="0"/>
              <a:t>Cramer</a:t>
            </a:r>
            <a:r>
              <a:rPr lang="en-US" sz="2200" dirty="0"/>
              <a:t> </a:t>
            </a:r>
            <a:r>
              <a:rPr lang="en-US" sz="2200" dirty="0" smtClean="0"/>
              <a:t>MD ScD, and</a:t>
            </a:r>
          </a:p>
          <a:p>
            <a:r>
              <a:rPr lang="en-US" sz="2200" dirty="0" smtClean="0"/>
              <a:t>John J. </a:t>
            </a:r>
            <a:r>
              <a:rPr lang="en-US" sz="2200" dirty="0" err="1" smtClean="0"/>
              <a:t>Godleski</a:t>
            </a:r>
            <a:r>
              <a:rPr lang="en-US" sz="2200" dirty="0" smtClean="0"/>
              <a:t> MD   </a:t>
            </a:r>
            <a:r>
              <a:rPr lang="en-US" sz="2400" i="1" dirty="0" smtClean="0"/>
              <a:t>American Journal of Clinical Pathology  </a:t>
            </a:r>
            <a:r>
              <a:rPr lang="is-IS" sz="2400" dirty="0" smtClean="0"/>
              <a:t>152: 590-607</a:t>
            </a:r>
            <a:r>
              <a:rPr lang="en-US" sz="2400" i="1" dirty="0" smtClean="0"/>
              <a:t>  2019</a:t>
            </a:r>
            <a:endParaRPr lang="en-US" sz="2200" i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42047" y="1858973"/>
            <a:ext cx="11545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</a:rPr>
              <a:t>Total Numbers of Talc Particles found by SEM/EDS In </a:t>
            </a:r>
            <a:r>
              <a:rPr lang="en-US" sz="3200" b="1" dirty="0">
                <a:solidFill>
                  <a:schemeClr val="accent1"/>
                </a:solidFill>
              </a:rPr>
              <a:t>Situ </a:t>
            </a:r>
            <a:r>
              <a:rPr lang="en-US" sz="3200" b="1" dirty="0" smtClean="0">
                <a:solidFill>
                  <a:schemeClr val="accent1"/>
                </a:solidFill>
              </a:rPr>
              <a:t>in </a:t>
            </a:r>
            <a:r>
              <a:rPr lang="en-US" sz="3200" b="1" dirty="0">
                <a:solidFill>
                  <a:schemeClr val="accent1"/>
                </a:solidFill>
              </a:rPr>
              <a:t>Pelvic </a:t>
            </a:r>
            <a:r>
              <a:rPr lang="en-US" sz="3200" b="1" dirty="0" smtClean="0">
                <a:solidFill>
                  <a:schemeClr val="accent1"/>
                </a:solidFill>
              </a:rPr>
              <a:t>Tissue Locations of </a:t>
            </a:r>
            <a:r>
              <a:rPr lang="en-US" sz="3200" b="1" dirty="0">
                <a:solidFill>
                  <a:schemeClr val="accent1"/>
                </a:solidFill>
              </a:rPr>
              <a:t>Five </a:t>
            </a:r>
            <a:r>
              <a:rPr lang="en-US" sz="3200" b="1" dirty="0" smtClean="0">
                <a:solidFill>
                  <a:schemeClr val="accent1"/>
                </a:solidFill>
              </a:rPr>
              <a:t>Talc-Exposed Patients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83741" y="2954372"/>
            <a:ext cx="33028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  ) - # of blocks </a:t>
            </a:r>
            <a:r>
              <a:rPr lang="en-US" sz="3200" dirty="0" smtClean="0"/>
              <a:t>studied</a:t>
            </a:r>
          </a:p>
          <a:p>
            <a:endParaRPr lang="en-US" sz="800" dirty="0"/>
          </a:p>
          <a:p>
            <a:r>
              <a:rPr lang="en-US" sz="3200" dirty="0" smtClean="0"/>
              <a:t>ND - Not done by SEM/EDS</a:t>
            </a:r>
          </a:p>
          <a:p>
            <a:endParaRPr lang="en-US" sz="800" dirty="0"/>
          </a:p>
          <a:p>
            <a:r>
              <a:rPr lang="en-US" sz="3200" dirty="0" smtClean="0"/>
              <a:t>NS - Not Sampled at Surgery</a:t>
            </a:r>
          </a:p>
          <a:p>
            <a:endParaRPr lang="en-US" sz="800" dirty="0" smtClean="0"/>
          </a:p>
          <a:p>
            <a:r>
              <a:rPr lang="en-US" sz="2400" dirty="0" smtClean="0"/>
              <a:t>Table 3 -- Abridged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628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Talc </a:t>
            </a:r>
            <a:r>
              <a:rPr lang="en-US" b="1" dirty="0" smtClean="0">
                <a:solidFill>
                  <a:schemeClr val="accent1"/>
                </a:solidFill>
              </a:rPr>
              <a:t>in Deep Cervical Tissue Sites From Patient #1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06475"/>
            <a:ext cx="3963495" cy="28831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9673" y="1006475"/>
            <a:ext cx="3963496" cy="2883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9348" y="1006475"/>
            <a:ext cx="3952652" cy="28831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535" y="3889612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sz="2400" dirty="0" smtClean="0"/>
              <a:t>Light Microscopy(400X)	   Polarized Light Microscopy(400X) 		   SEM(500X)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95535" y="4348918"/>
            <a:ext cx="11996380" cy="2369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 smtClean="0"/>
              <a:t>Left: By Light microscopy, scattered macrophages had slightly glassy, grayish cytoplasm in </a:t>
            </a:r>
            <a:r>
              <a:rPr lang="en-US" sz="2200" dirty="0"/>
              <a:t>dense </a:t>
            </a:r>
            <a:r>
              <a:rPr lang="en-US" sz="2200" dirty="0" smtClean="0"/>
              <a:t>collagenous cervical tissue. </a:t>
            </a:r>
          </a:p>
          <a:p>
            <a:pPr marL="171450" indent="-171450">
              <a:buFont typeface="Arial" charset="0"/>
              <a:buChar char="•"/>
            </a:pPr>
            <a:endParaRPr lang="en-US" sz="8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/>
              <a:t>Center: By Polarized light microscopy of the same field, the macrophages had numerous birefringent </a:t>
            </a:r>
            <a:r>
              <a:rPr lang="en-US" sz="2200" dirty="0"/>
              <a:t>cytoplasmic particles 1 to 10 </a:t>
            </a:r>
            <a:r>
              <a:rPr lang="en-US" sz="2200" dirty="0" err="1"/>
              <a:t>μm</a:t>
            </a:r>
            <a:r>
              <a:rPr lang="en-US" sz="2200" dirty="0"/>
              <a:t> in </a:t>
            </a:r>
            <a:r>
              <a:rPr lang="en-US" sz="2200" dirty="0" smtClean="0"/>
              <a:t>diameter.</a:t>
            </a:r>
          </a:p>
          <a:p>
            <a:pPr marL="171450" indent="-171450">
              <a:buFont typeface="Arial" charset="0"/>
              <a:buChar char="•"/>
            </a:pPr>
            <a:endParaRPr lang="en-US" sz="8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/>
              <a:t>Right: By SEM from </a:t>
            </a:r>
            <a:r>
              <a:rPr lang="en-US" sz="2200" dirty="0"/>
              <a:t>the same </a:t>
            </a:r>
            <a:r>
              <a:rPr lang="en-US" sz="2200" dirty="0" smtClean="0"/>
              <a:t>tissue block, </a:t>
            </a:r>
            <a:r>
              <a:rPr lang="en-US" sz="2200" dirty="0"/>
              <a:t>but a different </a:t>
            </a:r>
            <a:r>
              <a:rPr lang="en-US" sz="2200" dirty="0" smtClean="0"/>
              <a:t>level, numerous particles are </a:t>
            </a:r>
            <a:r>
              <a:rPr lang="en-US" sz="2200" dirty="0"/>
              <a:t>within the cytoplasm of macrophages, </a:t>
            </a:r>
            <a:r>
              <a:rPr lang="en-US" sz="2200" dirty="0" smtClean="0"/>
              <a:t>the </a:t>
            </a:r>
            <a:r>
              <a:rPr lang="en-US" sz="2200" dirty="0"/>
              <a:t>majority of </a:t>
            </a:r>
            <a:r>
              <a:rPr lang="en-US" sz="2200" dirty="0" smtClean="0"/>
              <a:t>which had </a:t>
            </a:r>
            <a:r>
              <a:rPr lang="en-US" sz="2200" dirty="0"/>
              <a:t>a spectrum characteristic of talc</a:t>
            </a:r>
            <a:r>
              <a:rPr lang="en-US" sz="2200" dirty="0" smtClean="0"/>
              <a:t>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7124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466DAFD0340A4E89E36E7C5717B677" ma:contentTypeVersion="0" ma:contentTypeDescription="Create a new document." ma:contentTypeScope="" ma:versionID="5d5bb980e72ea6738b3e28d0b8fb17e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F5BBBF4-646E-4F58-8E3A-01825C5D10D7}"/>
</file>

<file path=customXml/itemProps2.xml><?xml version="1.0" encoding="utf-8"?>
<ds:datastoreItem xmlns:ds="http://schemas.openxmlformats.org/officeDocument/2006/customXml" ds:itemID="{B4B5689B-3465-4AA1-BDC7-0F0603E2EA69}"/>
</file>

<file path=customXml/itemProps3.xml><?xml version="1.0" encoding="utf-8"?>
<ds:datastoreItem xmlns:ds="http://schemas.openxmlformats.org/officeDocument/2006/customXml" ds:itemID="{96AD968F-215E-48C1-B1CF-D240097F11BD}"/>
</file>

<file path=docProps/app.xml><?xml version="1.0" encoding="utf-8"?>
<Properties xmlns="http://schemas.openxmlformats.org/officeDocument/2006/extended-properties" xmlns:vt="http://schemas.openxmlformats.org/officeDocument/2006/docPropsVTypes">
  <TotalTime>1315</TotalTime>
  <Words>906</Words>
  <Application>Microsoft Macintosh PowerPoint</Application>
  <PresentationFormat>Widescreen</PresentationFormat>
  <Paragraphs>132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Identification of Platy Talc and Fibers in the Female Genital Tract</vt:lpstr>
      <vt:lpstr>Why Identify Foreign Material in Human Tissue?</vt:lpstr>
      <vt:lpstr>Preparation Techniques to Find  Particulate Material in Tissues</vt:lpstr>
      <vt:lpstr>Our in Situ Approach</vt:lpstr>
      <vt:lpstr>How Much Tissue is Examined by the in Situ Method?</vt:lpstr>
      <vt:lpstr>PowerPoint Presentation</vt:lpstr>
      <vt:lpstr>Accumulation of Talc in the Ovary</vt:lpstr>
      <vt:lpstr>Migration of Talc From the Perineum to Multiple Pelvic Organ Sites</vt:lpstr>
      <vt:lpstr>Talc in Deep Cervical Tissue Sites From Patient #1 </vt:lpstr>
      <vt:lpstr>Accumulation of Talc in Pelvic Lymph Nodes</vt:lpstr>
      <vt:lpstr>Representative Fibers with Greater than 5:1 Aspect Ratios  Within the Tissues of our 5 Patients</vt:lpstr>
      <vt:lpstr>Summary of Our Experience with Talc and Asbestos in Pelvic Tissues of Patients with Perineal Exposure</vt:lpstr>
      <vt:lpstr>Examples of Tremolite Asbestos Fibers found by In Situ SEM in Two Patients</vt:lpstr>
      <vt:lpstr>Summary and Conclusions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Identification of Platy Talc and Fibers in the Female Genital Tract</dc:title>
  <dc:creator>Microsoft Office User</dc:creator>
  <cp:lastModifiedBy>Microsoft Office User</cp:lastModifiedBy>
  <cp:revision>96</cp:revision>
  <cp:lastPrinted>2020-01-27T19:28:20Z</cp:lastPrinted>
  <dcterms:created xsi:type="dcterms:W3CDTF">2020-01-22T14:35:23Z</dcterms:created>
  <dcterms:modified xsi:type="dcterms:W3CDTF">2020-01-28T18:01:33Z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0x010100F1466DAFD0340A4E89E36E7C5717B677</vt:lpwstr>
  </property>
</Properties>
</file>