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 id="2147483701" r:id="rId2"/>
  </p:sldMasterIdLst>
  <p:notesMasterIdLst>
    <p:notesMasterId r:id="rId34"/>
  </p:notesMasterIdLst>
  <p:sldIdLst>
    <p:sldId id="360" r:id="rId3"/>
    <p:sldId id="323" r:id="rId4"/>
    <p:sldId id="534" r:id="rId5"/>
    <p:sldId id="514" r:id="rId6"/>
    <p:sldId id="312" r:id="rId7"/>
    <p:sldId id="303" r:id="rId8"/>
    <p:sldId id="335" r:id="rId9"/>
    <p:sldId id="527" r:id="rId10"/>
    <p:sldId id="529" r:id="rId11"/>
    <p:sldId id="528" r:id="rId12"/>
    <p:sldId id="435" r:id="rId13"/>
    <p:sldId id="530" r:id="rId14"/>
    <p:sldId id="299" r:id="rId15"/>
    <p:sldId id="526" r:id="rId16"/>
    <p:sldId id="520" r:id="rId17"/>
    <p:sldId id="422" r:id="rId18"/>
    <p:sldId id="361" r:id="rId19"/>
    <p:sldId id="532" r:id="rId20"/>
    <p:sldId id="535" r:id="rId21"/>
    <p:sldId id="418" r:id="rId22"/>
    <p:sldId id="523" r:id="rId23"/>
    <p:sldId id="521" r:id="rId24"/>
    <p:sldId id="537" r:id="rId25"/>
    <p:sldId id="538" r:id="rId26"/>
    <p:sldId id="541" r:id="rId27"/>
    <p:sldId id="539" r:id="rId28"/>
    <p:sldId id="540" r:id="rId29"/>
    <p:sldId id="543" r:id="rId30"/>
    <p:sldId id="546" r:id="rId31"/>
    <p:sldId id="545" r:id="rId32"/>
    <p:sldId id="52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17" autoAdjust="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9FC741-85FB-491C-B76B-AE8B5E33F6EC}" type="datetimeFigureOut">
              <a:rPr lang="en-US"/>
              <a:pPr>
                <a:defRPr/>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20766D4-F82E-4FF1-A611-F14E7CCE47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ASTM is one of the world’s largest SDOs, but it’s the scale of our involvement and influence that counts for more.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work across political, cultural and geographic borders – recognizing expertise, not country of origin. This promotes a massive range of activity and a phenomenal exchange of knowledge.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Trusted and known for market relevance and technical quality, our standards are the choice for many global industries – almost 50% outside the USA.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 also believe in the power of standards to inspire and enable people and economies.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Our global outreach activities increase understanding about standards and their application.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our Memorandum of Understanding Program provides tangible encouragement to developing economies.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3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34554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62978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328006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112378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119328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62818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157215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227255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43653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277091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August 2019, ASTM has 112 Memorandum of Understanding Partners with National and Regional Standards Bodies from around the world. This map provides a visual representation of ASTM International memberships.</a:t>
            </a:r>
          </a:p>
          <a:p>
            <a:endParaRPr lang="en-US" dirty="0"/>
          </a:p>
          <a:p>
            <a:r>
              <a:rPr lang="en-US" dirty="0"/>
              <a:t>Map of ASTM membership around the world:</a:t>
            </a:r>
          </a:p>
          <a:p>
            <a:pPr marL="171450" indent="-171450">
              <a:buFont typeface="Arial" panose="020B0604020202020204" pitchFamily="34" charset="0"/>
              <a:buChar char="•"/>
            </a:pPr>
            <a:r>
              <a:rPr lang="en-US" dirty="0"/>
              <a:t>Green – MOU partners and ASTM members</a:t>
            </a:r>
          </a:p>
          <a:p>
            <a:pPr marL="171450" indent="-171450">
              <a:buFont typeface="Arial" panose="020B0604020202020204" pitchFamily="34" charset="0"/>
              <a:buChar char="•"/>
            </a:pPr>
            <a:r>
              <a:rPr lang="en-US" dirty="0"/>
              <a:t>Navy – MOU partners</a:t>
            </a:r>
          </a:p>
          <a:p>
            <a:pPr marL="171450" indent="-171450">
              <a:buFont typeface="Arial" panose="020B0604020202020204" pitchFamily="34" charset="0"/>
              <a:buChar char="•"/>
            </a:pPr>
            <a:r>
              <a:rPr lang="en-US" dirty="0"/>
              <a:t>Light Blue – ASTM members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235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2183667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425244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363756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371485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19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Our global outreach activities increase understanding about standards and their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And our Memorandum of Understanding Program provides tangible encouragement to </a:t>
            </a:r>
            <a:r>
              <a:rPr lang="en-US" sz="1200" b="1" u="sng" kern="1200" dirty="0">
                <a:solidFill>
                  <a:schemeClr val="tx1"/>
                </a:solidFill>
                <a:effectLst/>
                <a:latin typeface="+mn-lt"/>
                <a:ea typeface="+mn-ea"/>
                <a:cs typeface="+mn-cs"/>
              </a:rPr>
              <a:t>developing</a:t>
            </a:r>
            <a:r>
              <a:rPr lang="en-US" sz="1200" kern="1200" dirty="0">
                <a:solidFill>
                  <a:schemeClr val="tx1"/>
                </a:solidFill>
                <a:effectLst/>
                <a:latin typeface="+mn-lt"/>
                <a:ea typeface="+mn-ea"/>
                <a:cs typeface="+mn-cs"/>
              </a:rPr>
              <a:t> economies.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Initiated in 2001, ASTM International's MOU program promotes communication between ASTM International and national standards bodies worldwide, fostering awareness of the standardization systems of all parties involved. Through the program, each signatory receives a free set of ASTM’s 12,000 technical standards and the ability to add any technical expert to an ASTM technical committee at no cost.  The national standard body partners are asked to annually submit a report to ASTM detailing the use of ASTM standards and any other related activity.  </a:t>
            </a:r>
            <a:r>
              <a:rPr lang="en-US" sz="1200" b="1" kern="1200" dirty="0">
                <a:solidFill>
                  <a:schemeClr val="tx1"/>
                </a:solidFill>
                <a:effectLst/>
                <a:latin typeface="+mn-lt"/>
                <a:ea typeface="+mn-ea"/>
                <a:cs typeface="+mn-cs"/>
              </a:rPr>
              <a:t>ASTM MOU</a:t>
            </a:r>
            <a:r>
              <a:rPr lang="en-US" sz="1200" b="1" kern="1200" baseline="0" dirty="0">
                <a:solidFill>
                  <a:schemeClr val="tx1"/>
                </a:solidFill>
                <a:effectLst/>
                <a:latin typeface="+mn-lt"/>
                <a:ea typeface="+mn-ea"/>
                <a:cs typeface="+mn-cs"/>
              </a:rPr>
              <a:t> partners have special additional rights and obligations when it comes to the use of ASTM International standards.</a:t>
            </a:r>
            <a:endParaRPr lang="en-US" b="1" dirty="0"/>
          </a:p>
          <a:p>
            <a:endParaRPr lang="en-US" dirty="0"/>
          </a:p>
          <a:p>
            <a:r>
              <a:rPr lang="en-US" dirty="0"/>
              <a:t>Regional Standards Bodies: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African Organization for Standardization (ARSO)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CARICOM Regional </a:t>
            </a:r>
            <a:r>
              <a:rPr lang="en-US" sz="1200" b="0" i="0" u="none" strike="noStrike" kern="1200" dirty="0" err="1">
                <a:solidFill>
                  <a:schemeClr val="tx1"/>
                </a:solidFill>
                <a:effectLst/>
                <a:latin typeface="+mn-lt"/>
                <a:ea typeface="+mn-ea"/>
                <a:cs typeface="+mn-cs"/>
              </a:rPr>
              <a:t>Organisation</a:t>
            </a:r>
            <a:r>
              <a:rPr lang="en-US" sz="1200" b="0" i="0" u="none" strike="noStrike" kern="1200" dirty="0">
                <a:solidFill>
                  <a:schemeClr val="tx1"/>
                </a:solidFill>
                <a:effectLst/>
                <a:latin typeface="+mn-lt"/>
                <a:ea typeface="+mn-ea"/>
                <a:cs typeface="+mn-cs"/>
              </a:rPr>
              <a:t> for Standards and Quality (CROSQ)</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Eurasian Council on Standardization (EASC)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Eurasian Economic Commission (EEC)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Standardization Organization of the Gulf Cooperation Council (GSO)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South African Development Community Cooperation in Standards (SADCSTAN)</a:t>
            </a:r>
            <a:r>
              <a:rPr lang="en-US" dirty="0"/>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7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50" dirty="0"/>
              <a:t>There are currently total of 148 Technical Committees at ASTM. These Technical Committees develop and maintain ASTM’s standards and they are grouped by designation according to related activates within a particular scope of work. </a:t>
            </a:r>
          </a:p>
          <a:p>
            <a:endParaRPr lang="en-US" sz="1050" dirty="0"/>
          </a:p>
          <a:p>
            <a:r>
              <a:rPr lang="en-US" sz="1050" dirty="0"/>
              <a:t>Any interested stakeholder can participate on an ASTM Technical Committee through membership. Non-members can attend and contribute in drafting standards, but are not allowed to vote. The number of producer votes are to never exceed the number of user and general interest votes. </a:t>
            </a:r>
          </a:p>
          <a:p>
            <a:endParaRPr lang="en-US" sz="1050" dirty="0"/>
          </a:p>
          <a:p>
            <a:r>
              <a:rPr lang="en-US" sz="1050" dirty="0"/>
              <a:t>Each technical committee in ASTM has the same, basic 3-tiered structure as shown here.</a:t>
            </a:r>
          </a:p>
          <a:p>
            <a:endParaRPr lang="en-US" sz="1050" dirty="0"/>
          </a:p>
          <a:p>
            <a:r>
              <a:rPr lang="en-US" sz="1050" dirty="0"/>
              <a:t>Main Committee: semi-autonomous group approved by the ASTM Board of Directors and is responsible for developing standards in a given subject area. 60% ballot return is required with 90% affirmative of the affirmative and negative votes.</a:t>
            </a:r>
          </a:p>
          <a:p>
            <a:endParaRPr lang="en-US" sz="1050" dirty="0"/>
          </a:p>
          <a:p>
            <a:r>
              <a:rPr lang="en-US" sz="1050" dirty="0"/>
              <a:t>Subcommittee: formed as needed to address specific subjects or areas within the scope of the main committee. These include technical as well as administrative and strategic planning functions. 60% ballot return is required with 2/3 affirmative of the combined affirmative and negative votes.</a:t>
            </a:r>
          </a:p>
          <a:p>
            <a:endParaRPr lang="en-US" sz="1050" dirty="0"/>
          </a:p>
          <a:p>
            <a:r>
              <a:rPr lang="en-US" sz="1050" dirty="0"/>
              <a:t>Task Group: small working groups responsible for a specific assignment (revision or development of standards) within a given time period. Task group members do not need to be ASTM members. No formal requirements to initiate or proceed to the next level.</a:t>
            </a:r>
          </a:p>
          <a:p>
            <a:endParaRPr lang="en-US" sz="1050" dirty="0"/>
          </a:p>
          <a:p>
            <a:r>
              <a:rPr lang="en-US" sz="1050" dirty="0"/>
              <a:t>Example:</a:t>
            </a:r>
          </a:p>
          <a:p>
            <a:r>
              <a:rPr lang="en-US" sz="1050" dirty="0"/>
              <a:t>TC F15 on Consumer Products</a:t>
            </a:r>
          </a:p>
          <a:p>
            <a:r>
              <a:rPr lang="en-US" sz="1050" dirty="0"/>
              <a:t>SC F15.22 on Toy Safety</a:t>
            </a:r>
          </a:p>
          <a:p>
            <a:r>
              <a:rPr lang="en-US" sz="1050" dirty="0"/>
              <a:t>ASTM F963 – Standard Consumer Safety Specification for Toy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85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50" dirty="0"/>
              <a:t>There are currently total of 148 Technical Committees at ASTM. These Technical Committees develop and maintain ASTM’s standards and they are grouped by designation according to related activates within a particular scope of work. </a:t>
            </a:r>
          </a:p>
          <a:p>
            <a:endParaRPr lang="en-US" sz="1050" dirty="0"/>
          </a:p>
          <a:p>
            <a:r>
              <a:rPr lang="en-US" sz="1050" dirty="0"/>
              <a:t>Any interested stakeholder can participate on an ASTM Technical Committee through membership. Non-members can attend and contribute in drafting standards, but are not allowed to vote. The number of producer votes are to never exceed the number of user and general interest votes. </a:t>
            </a:r>
          </a:p>
          <a:p>
            <a:endParaRPr lang="en-US" sz="1050" dirty="0"/>
          </a:p>
          <a:p>
            <a:r>
              <a:rPr lang="en-US" sz="1050" dirty="0"/>
              <a:t>Each technical committee in ASTM has the same, basic 3-tiered structure as shown here.</a:t>
            </a:r>
          </a:p>
          <a:p>
            <a:endParaRPr lang="en-US" sz="1050" dirty="0"/>
          </a:p>
          <a:p>
            <a:r>
              <a:rPr lang="en-US" sz="1050" dirty="0"/>
              <a:t>Main Committee: semi-autonomous group approved by the ASTM Board of Directors and is responsible for developing standards in a given subject area. 60% ballot return is required with 90% affirmative of the affirmative and negative votes.</a:t>
            </a:r>
          </a:p>
          <a:p>
            <a:endParaRPr lang="en-US" sz="1050" dirty="0"/>
          </a:p>
          <a:p>
            <a:r>
              <a:rPr lang="en-US" sz="1050" dirty="0"/>
              <a:t>Subcommittee: formed as needed to address specific subjects or areas within the scope of the main committee. These include technical as well as administrative and strategic planning functions. 60% ballot return is required with 2/3 affirmative of the combined affirmative and negative votes.</a:t>
            </a:r>
          </a:p>
          <a:p>
            <a:endParaRPr lang="en-US" sz="1050" dirty="0"/>
          </a:p>
          <a:p>
            <a:r>
              <a:rPr lang="en-US" sz="1050" dirty="0"/>
              <a:t>Task Group: small working groups responsible for a specific assignment (revision or development of standards) within a given time period. Task group members do not need to be ASTM members. No formal requirements to initiate or proceed to the next level.</a:t>
            </a:r>
          </a:p>
          <a:p>
            <a:endParaRPr lang="en-US" sz="1050" dirty="0"/>
          </a:p>
          <a:p>
            <a:r>
              <a:rPr lang="en-US" sz="1050" dirty="0"/>
              <a:t>Example:</a:t>
            </a:r>
          </a:p>
          <a:p>
            <a:r>
              <a:rPr lang="en-US" sz="1050" dirty="0"/>
              <a:t>TC F15 on Consumer Products</a:t>
            </a:r>
          </a:p>
          <a:p>
            <a:r>
              <a:rPr lang="en-US" sz="1050" dirty="0"/>
              <a:t>SC F15.22 on Toy Safety</a:t>
            </a:r>
          </a:p>
          <a:p>
            <a:r>
              <a:rPr lang="en-US" sz="1050" dirty="0"/>
              <a:t>ASTM F963 – Standard Consumer Safety Specification for Toy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80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76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154752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5C1E97-CE2D-4D2A-9079-9D3F30FEDEDE}"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42312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r>
              <a:rPr lang="en-US"/>
              <a:t>2020</a:t>
            </a: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a:t>ASTM D2207 Asbestos / Talc</a:t>
            </a:r>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11D61BCE-A85E-43A7-9818-4C9A2FD431E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2020</a:t>
            </a:r>
          </a:p>
        </p:txBody>
      </p:sp>
      <p:sp>
        <p:nvSpPr>
          <p:cNvPr id="5"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6" name="Slide Number Placeholder 22"/>
          <p:cNvSpPr>
            <a:spLocks noGrp="1"/>
          </p:cNvSpPr>
          <p:nvPr>
            <p:ph type="sldNum" sz="quarter" idx="12"/>
          </p:nvPr>
        </p:nvSpPr>
        <p:spPr/>
        <p:txBody>
          <a:bodyPr/>
          <a:lstStyle>
            <a:lvl1pPr>
              <a:defRPr/>
            </a:lvl1pPr>
          </a:lstStyle>
          <a:p>
            <a:pPr>
              <a:defRPr/>
            </a:pPr>
            <a:fld id="{C9E0272C-4F8B-4E27-9302-63AB4A5C87B0}"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2020</a:t>
            </a:r>
          </a:p>
        </p:txBody>
      </p:sp>
      <p:sp>
        <p:nvSpPr>
          <p:cNvPr id="5"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6" name="Slide Number Placeholder 22"/>
          <p:cNvSpPr>
            <a:spLocks noGrp="1"/>
          </p:cNvSpPr>
          <p:nvPr>
            <p:ph type="sldNum" sz="quarter" idx="12"/>
          </p:nvPr>
        </p:nvSpPr>
        <p:spPr/>
        <p:txBody>
          <a:bodyPr/>
          <a:lstStyle>
            <a:lvl1pPr>
              <a:defRPr/>
            </a:lvl1pPr>
          </a:lstStyle>
          <a:p>
            <a:pPr>
              <a:defRPr/>
            </a:pPr>
            <a:fld id="{C2A3B8FC-6B4F-417F-B74B-CDA4DF48ACD7}"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2020</a:t>
            </a:r>
            <a:endParaRPr lang="en-GB"/>
          </a:p>
        </p:txBody>
      </p:sp>
      <p:sp>
        <p:nvSpPr>
          <p:cNvPr id="4" name="Footer Placeholder 3"/>
          <p:cNvSpPr>
            <a:spLocks noGrp="1"/>
          </p:cNvSpPr>
          <p:nvPr>
            <p:ph type="ftr" sz="quarter" idx="11"/>
          </p:nvPr>
        </p:nvSpPr>
        <p:spPr/>
        <p:txBody>
          <a:bodyPr/>
          <a:lstStyle/>
          <a:p>
            <a:r>
              <a:rPr lang="en-GB"/>
              <a:t>ASTM D2207 Asbestos / Talc</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136297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2020</a:t>
            </a:r>
            <a:endParaRPr lang="en-GB"/>
          </a:p>
        </p:txBody>
      </p:sp>
      <p:sp>
        <p:nvSpPr>
          <p:cNvPr id="4" name="Footer Placeholder 3"/>
          <p:cNvSpPr>
            <a:spLocks noGrp="1"/>
          </p:cNvSpPr>
          <p:nvPr>
            <p:ph type="ftr" sz="quarter" idx="11"/>
          </p:nvPr>
        </p:nvSpPr>
        <p:spPr/>
        <p:txBody>
          <a:bodyPr/>
          <a:lstStyle/>
          <a:p>
            <a:r>
              <a:rPr lang="en-GB"/>
              <a:t>ASTM D2207 Asbestos / Talc</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322447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2020</a:t>
            </a:r>
            <a:endParaRPr lang="en-GB" dirty="0"/>
          </a:p>
        </p:txBody>
      </p:sp>
      <p:sp>
        <p:nvSpPr>
          <p:cNvPr id="4" name="Footer Placeholder 3"/>
          <p:cNvSpPr>
            <a:spLocks noGrp="1"/>
          </p:cNvSpPr>
          <p:nvPr>
            <p:ph type="ftr" sz="quarter" idx="11"/>
          </p:nvPr>
        </p:nvSpPr>
        <p:spPr/>
        <p:txBody>
          <a:bodyPr/>
          <a:lstStyle/>
          <a:p>
            <a:r>
              <a:rPr lang="en-US"/>
              <a:t>ASTM D2207 Asbestos / Talc</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81721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198287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08037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426221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p>
            <a:fld id="{7635A863-2EB1-4E03-81DF-F922B5242416}"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Tree>
    <p:extLst>
      <p:ext uri="{BB962C8B-B14F-4D97-AF65-F5344CB8AC3E}">
        <p14:creationId xmlns:p14="http://schemas.microsoft.com/office/powerpoint/2010/main" val="301596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FBB742-38B4-432F-BDD1-D9662A1CDB6F}"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72095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2020</a:t>
            </a:r>
          </a:p>
        </p:txBody>
      </p:sp>
      <p:sp>
        <p:nvSpPr>
          <p:cNvPr id="5"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6" name="Slide Number Placeholder 22"/>
          <p:cNvSpPr>
            <a:spLocks noGrp="1"/>
          </p:cNvSpPr>
          <p:nvPr>
            <p:ph type="sldNum" sz="quarter" idx="12"/>
          </p:nvPr>
        </p:nvSpPr>
        <p:spPr/>
        <p:txBody>
          <a:bodyPr/>
          <a:lstStyle>
            <a:lvl1pPr>
              <a:defRPr/>
            </a:lvl1pPr>
          </a:lstStyle>
          <a:p>
            <a:pPr>
              <a:defRPr/>
            </a:pPr>
            <a:fld id="{02519818-A23A-4AF6-95B6-52BCD9BAC6C7}" type="slidenum">
              <a:rPr lang="en-US"/>
              <a:pPr>
                <a:defRPr/>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E58F49-0D74-4E99-AFCD-47DF5503B831}"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36858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929335-AD60-4567-81CD-B2EEAA322F19}"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28092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7515194A-8FE7-42E2-91FD-3D33F6D44BD2}"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1032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BE918D-C200-4254-81F7-88949476F19C}"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53052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C81E8E9C-69B1-448C-BDBC-B53B7E70A3C9}"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904377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46A32C-EAE1-4EE6-9834-9698F01B2530}"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2128596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fld id="{83E2A1C9-B3F7-4CAE-AF9F-16ED25950C4A}"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45927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A4BF-8746-477B-9F3B-A324A3299F22}"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1754315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CFA22B5E-643D-4443-8FBC-556816C30D89}" type="datetime1">
              <a:rPr lang="en-US" smtClean="0"/>
              <a:t>1/28/2020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171180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a:solidFill>
                  <a:schemeClr val="accent1"/>
                </a:solidFill>
              </a:rPr>
              <a:t>www.astm.org</a:t>
            </a:r>
          </a:p>
        </p:txBody>
      </p:sp>
    </p:spTree>
    <p:extLst>
      <p:ext uri="{BB962C8B-B14F-4D97-AF65-F5344CB8AC3E}">
        <p14:creationId xmlns:p14="http://schemas.microsoft.com/office/powerpoint/2010/main" val="101592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a:t>2020</a:t>
            </a:r>
          </a:p>
        </p:txBody>
      </p:sp>
      <p:sp>
        <p:nvSpPr>
          <p:cNvPr id="5"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6" name="Slide Number Placeholder 22"/>
          <p:cNvSpPr>
            <a:spLocks noGrp="1"/>
          </p:cNvSpPr>
          <p:nvPr>
            <p:ph type="sldNum" sz="quarter" idx="12"/>
          </p:nvPr>
        </p:nvSpPr>
        <p:spPr/>
        <p:txBody>
          <a:bodyPr/>
          <a:lstStyle>
            <a:lvl1pPr>
              <a:defRPr/>
            </a:lvl1pPr>
          </a:lstStyle>
          <a:p>
            <a:pPr>
              <a:defRPr/>
            </a:pPr>
            <a:fld id="{BDEC1CA3-0B11-4A1F-AE5C-C2E241FA0A54}" type="slidenum">
              <a:rPr lang="en-US"/>
              <a:pPr>
                <a:defRPr/>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DF50B82F-734A-41DC-BF30-BAA70FE31607}" type="datetime1">
              <a:rPr lang="en-US" smtClean="0"/>
              <a:t>1/28/2020</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6F19611-AFCE-49AB-AF84-7660A5CF82AE}" type="slidenum">
              <a:rPr lang="en-US"/>
              <a:pPr>
                <a:defRPr/>
              </a:pPr>
              <a:t>‹#›</a:t>
            </a:fld>
            <a:endParaRPr lang="en-US"/>
          </a:p>
        </p:txBody>
      </p:sp>
    </p:spTree>
    <p:extLst>
      <p:ext uri="{BB962C8B-B14F-4D97-AF65-F5344CB8AC3E}">
        <p14:creationId xmlns:p14="http://schemas.microsoft.com/office/powerpoint/2010/main" val="176331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2020</a:t>
            </a:r>
          </a:p>
        </p:txBody>
      </p:sp>
      <p:sp>
        <p:nvSpPr>
          <p:cNvPr id="6"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7" name="Slide Number Placeholder 22"/>
          <p:cNvSpPr>
            <a:spLocks noGrp="1"/>
          </p:cNvSpPr>
          <p:nvPr>
            <p:ph type="sldNum" sz="quarter" idx="12"/>
          </p:nvPr>
        </p:nvSpPr>
        <p:spPr/>
        <p:txBody>
          <a:bodyPr/>
          <a:lstStyle>
            <a:lvl1pPr>
              <a:defRPr/>
            </a:lvl1pPr>
          </a:lstStyle>
          <a:p>
            <a:pPr>
              <a:defRPr/>
            </a:pPr>
            <a:fld id="{1046D11E-D97B-4517-89FB-3098413ADD1E}"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r>
              <a:rPr lang="en-US"/>
              <a:t>2020</a:t>
            </a:r>
          </a:p>
        </p:txBody>
      </p:sp>
      <p:sp>
        <p:nvSpPr>
          <p:cNvPr id="8" name="Slide Number Placeholder 26"/>
          <p:cNvSpPr>
            <a:spLocks noGrp="1"/>
          </p:cNvSpPr>
          <p:nvPr>
            <p:ph type="sldNum" sz="quarter" idx="11"/>
          </p:nvPr>
        </p:nvSpPr>
        <p:spPr/>
        <p:txBody>
          <a:bodyPr rtlCol="0"/>
          <a:lstStyle>
            <a:lvl1pPr>
              <a:defRPr/>
            </a:lvl1pPr>
          </a:lstStyle>
          <a:p>
            <a:pPr>
              <a:defRPr/>
            </a:pPr>
            <a:fld id="{7DEB3923-CB96-49C6-A559-5F678096381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r>
              <a:rPr lang="en-US"/>
              <a:t>ASTM D2207 Asbestos / Talc</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r>
              <a:rPr lang="en-US"/>
              <a:t>2020</a:t>
            </a:r>
          </a:p>
        </p:txBody>
      </p:sp>
      <p:sp>
        <p:nvSpPr>
          <p:cNvPr id="4" name="Footer Placeholder 3"/>
          <p:cNvSpPr>
            <a:spLocks noGrp="1"/>
          </p:cNvSpPr>
          <p:nvPr>
            <p:ph type="ftr" sz="quarter" idx="11"/>
          </p:nvPr>
        </p:nvSpPr>
        <p:spPr/>
        <p:txBody>
          <a:bodyPr/>
          <a:lstStyle>
            <a:lvl1pPr>
              <a:defRPr/>
            </a:lvl1pPr>
          </a:lstStyle>
          <a:p>
            <a:pPr>
              <a:defRPr/>
            </a:pPr>
            <a:r>
              <a:rPr lang="en-US"/>
              <a:t>ASTM D2207 Asbestos / Talc</a:t>
            </a:r>
          </a:p>
        </p:txBody>
      </p:sp>
      <p:sp>
        <p:nvSpPr>
          <p:cNvPr id="5" name="Slide Number Placeholder 4"/>
          <p:cNvSpPr>
            <a:spLocks noGrp="1"/>
          </p:cNvSpPr>
          <p:nvPr>
            <p:ph type="sldNum" sz="quarter" idx="12"/>
          </p:nvPr>
        </p:nvSpPr>
        <p:spPr/>
        <p:txBody>
          <a:bodyPr/>
          <a:lstStyle>
            <a:lvl1pPr>
              <a:defRPr/>
            </a:lvl1pPr>
          </a:lstStyle>
          <a:p>
            <a:pPr>
              <a:defRPr/>
            </a:pPr>
            <a:fld id="{DF299233-AA15-4ABB-917D-803233512DB1}"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2020</a:t>
            </a:r>
          </a:p>
        </p:txBody>
      </p:sp>
      <p:sp>
        <p:nvSpPr>
          <p:cNvPr id="3"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4" name="Slide Number Placeholder 22"/>
          <p:cNvSpPr>
            <a:spLocks noGrp="1"/>
          </p:cNvSpPr>
          <p:nvPr>
            <p:ph type="sldNum" sz="quarter" idx="12"/>
          </p:nvPr>
        </p:nvSpPr>
        <p:spPr/>
        <p:txBody>
          <a:bodyPr/>
          <a:lstStyle>
            <a:lvl1pPr>
              <a:defRPr/>
            </a:lvl1pPr>
          </a:lstStyle>
          <a:p>
            <a:pPr>
              <a:defRPr/>
            </a:pPr>
            <a:fld id="{CE2CB29B-F73D-4DD9-85F4-CFE23CCACA1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2020</a:t>
            </a:r>
          </a:p>
        </p:txBody>
      </p:sp>
      <p:sp>
        <p:nvSpPr>
          <p:cNvPr id="6"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7" name="Slide Number Placeholder 22"/>
          <p:cNvSpPr>
            <a:spLocks noGrp="1"/>
          </p:cNvSpPr>
          <p:nvPr>
            <p:ph type="sldNum" sz="quarter" idx="12"/>
          </p:nvPr>
        </p:nvSpPr>
        <p:spPr/>
        <p:txBody>
          <a:bodyPr/>
          <a:lstStyle>
            <a:lvl1pPr>
              <a:defRPr/>
            </a:lvl1pPr>
          </a:lstStyle>
          <a:p>
            <a:pPr>
              <a:defRPr/>
            </a:pPr>
            <a:fld id="{CB1EB629-0C2E-41E3-BBFC-1B7004AC44C6}"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2020</a:t>
            </a:r>
          </a:p>
        </p:txBody>
      </p:sp>
      <p:sp>
        <p:nvSpPr>
          <p:cNvPr id="6" name="Footer Placeholder 2"/>
          <p:cNvSpPr>
            <a:spLocks noGrp="1"/>
          </p:cNvSpPr>
          <p:nvPr>
            <p:ph type="ftr" sz="quarter" idx="11"/>
          </p:nvPr>
        </p:nvSpPr>
        <p:spPr/>
        <p:txBody>
          <a:bodyPr/>
          <a:lstStyle>
            <a:lvl1pPr>
              <a:defRPr/>
            </a:lvl1pPr>
          </a:lstStyle>
          <a:p>
            <a:pPr>
              <a:defRPr/>
            </a:pPr>
            <a:r>
              <a:rPr lang="en-US"/>
              <a:t>ASTM D2207 Asbestos / Talc</a:t>
            </a:r>
          </a:p>
        </p:txBody>
      </p:sp>
      <p:sp>
        <p:nvSpPr>
          <p:cNvPr id="7" name="Slide Number Placeholder 22"/>
          <p:cNvSpPr>
            <a:spLocks noGrp="1"/>
          </p:cNvSpPr>
          <p:nvPr>
            <p:ph type="sldNum" sz="quarter" idx="12"/>
          </p:nvPr>
        </p:nvSpPr>
        <p:spPr/>
        <p:txBody>
          <a:bodyPr/>
          <a:lstStyle>
            <a:lvl1pPr>
              <a:defRPr/>
            </a:lvl1pPr>
          </a:lstStyle>
          <a:p>
            <a:pPr>
              <a:defRPr/>
            </a:pPr>
            <a:fld id="{48DB8B7E-947E-459D-B8C6-598B193310A3}"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r>
              <a:rPr lang="en-US"/>
              <a:t>2020</a:t>
            </a: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smtClean="0">
                <a:solidFill>
                  <a:schemeClr val="accent2"/>
                </a:solidFill>
                <a:latin typeface="+mn-lt"/>
              </a:defRPr>
            </a:lvl1pPr>
          </a:lstStyle>
          <a:p>
            <a:pPr>
              <a:defRPr/>
            </a:pPr>
            <a:r>
              <a:rPr lang="en-US"/>
              <a:t>ASTM D2207 Asbestos / Talc</a:t>
            </a: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4281F60A-583E-42B2-B8A3-7291EDF4EB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7" r:id="rId2"/>
    <p:sldLayoutId id="2147483688" r:id="rId3"/>
    <p:sldLayoutId id="2147483689" r:id="rId4"/>
    <p:sldLayoutId id="2147483696" r:id="rId5"/>
    <p:sldLayoutId id="2147483697" r:id="rId6"/>
    <p:sldLayoutId id="2147483690" r:id="rId7"/>
    <p:sldLayoutId id="2147483691" r:id="rId8"/>
    <p:sldLayoutId id="2147483692" r:id="rId9"/>
    <p:sldLayoutId id="2147483693" r:id="rId10"/>
    <p:sldLayoutId id="2147483694" r:id="rId11"/>
    <p:sldLayoutId id="2147483698" r:id="rId12"/>
    <p:sldLayoutId id="2147483699" r:id="rId13"/>
    <p:sldLayoutId id="2147483700" r:id="rId14"/>
  </p:sldLayoutIdLst>
  <p:transition spd="slow">
    <p:fade/>
  </p:transition>
  <p:hf hd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fld id="{554BE671-300E-4086-8FB4-B3FFE3C1CA03}" type="datetime1">
              <a:rPr lang="en-US" smtClean="0"/>
              <a:t>1/28/2020</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dirty="0"/>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dirty="0">
                <a:solidFill>
                  <a:schemeClr val="tx1"/>
                </a:solidFill>
                <a:latin typeface="+mn-lt"/>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375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astm.org/COMMIT/SUBCOMMIT/D2209.htm" TargetMode="External"/><Relationship Id="rId13" Type="http://schemas.openxmlformats.org/officeDocument/2006/relationships/hyperlink" Target="https://www.astm.org/COMMIT/SUBCOMMIT/D0420.htm" TargetMode="External"/><Relationship Id="rId3" Type="http://schemas.openxmlformats.org/officeDocument/2006/relationships/hyperlink" Target="https://www.astm.org/COMMIT/SUBCOMMIT/D2203.htm" TargetMode="External"/><Relationship Id="rId7" Type="http://schemas.openxmlformats.org/officeDocument/2006/relationships/hyperlink" Target="https://www.astm.org/COMMIT/SUBCOMMIT/D2208.htm" TargetMode="External"/><Relationship Id="rId12" Type="http://schemas.openxmlformats.org/officeDocument/2006/relationships/hyperlink" Target="https://www.astm.org/COMMIT/SUBCOMMIT/D2291.htm" TargetMode="External"/><Relationship Id="rId2" Type="http://schemas.openxmlformats.org/officeDocument/2006/relationships/hyperlink" Target="https://www.astm.org/COMMIT/SUBCOMMIT/D2201.htm" TargetMode="External"/><Relationship Id="rId1" Type="http://schemas.openxmlformats.org/officeDocument/2006/relationships/slideLayout" Target="../slideLayouts/slideLayout13.xml"/><Relationship Id="rId6" Type="http://schemas.openxmlformats.org/officeDocument/2006/relationships/hyperlink" Target="https://www.astm.org/COMMIT/SUBCOMMIT/D2207.htm" TargetMode="External"/><Relationship Id="rId11" Type="http://schemas.openxmlformats.org/officeDocument/2006/relationships/hyperlink" Target="https://www.astm.org/COMMIT/SUBCOMMIT/D2290.htm" TargetMode="External"/><Relationship Id="rId5" Type="http://schemas.openxmlformats.org/officeDocument/2006/relationships/hyperlink" Target="https://www.astm.org/COMMIT/SUBCOMMIT/D2205.htm" TargetMode="External"/><Relationship Id="rId10" Type="http://schemas.openxmlformats.org/officeDocument/2006/relationships/hyperlink" Target="https://www.astm.org/COMMIT/SUBCOMMIT/D2212.htm" TargetMode="External"/><Relationship Id="rId4" Type="http://schemas.openxmlformats.org/officeDocument/2006/relationships/hyperlink" Target="https://www.astm.org/COMMIT/SUBCOMMIT/D2204.htm" TargetMode="External"/><Relationship Id="rId9" Type="http://schemas.openxmlformats.org/officeDocument/2006/relationships/hyperlink" Target="https://www.astm.org/COMMIT/SUBCOMMIT/D2211.ht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stm.org/COMMIT/SUBCOMMIT/D2209.htm" TargetMode="External"/><Relationship Id="rId13" Type="http://schemas.openxmlformats.org/officeDocument/2006/relationships/hyperlink" Target="https://www.astm.org/COMMIT/SUBCOMMIT/D0420.htm" TargetMode="External"/><Relationship Id="rId3" Type="http://schemas.openxmlformats.org/officeDocument/2006/relationships/hyperlink" Target="https://www.astm.org/COMMIT/SUBCOMMIT/D2203.htm" TargetMode="External"/><Relationship Id="rId7" Type="http://schemas.openxmlformats.org/officeDocument/2006/relationships/hyperlink" Target="https://www.astm.org/COMMIT/SUBCOMMIT/D2208.htm" TargetMode="External"/><Relationship Id="rId12" Type="http://schemas.openxmlformats.org/officeDocument/2006/relationships/hyperlink" Target="https://www.astm.org/COMMIT/SUBCOMMIT/D2291.htm" TargetMode="External"/><Relationship Id="rId2" Type="http://schemas.openxmlformats.org/officeDocument/2006/relationships/hyperlink" Target="https://www.astm.org/COMMIT/SUBCOMMIT/D2201.htm" TargetMode="External"/><Relationship Id="rId1" Type="http://schemas.openxmlformats.org/officeDocument/2006/relationships/slideLayout" Target="../slideLayouts/slideLayout13.xml"/><Relationship Id="rId6" Type="http://schemas.openxmlformats.org/officeDocument/2006/relationships/hyperlink" Target="https://www.astm.org/COMMIT/SUBCOMMIT/D2207.htm" TargetMode="External"/><Relationship Id="rId11" Type="http://schemas.openxmlformats.org/officeDocument/2006/relationships/hyperlink" Target="https://www.astm.org/COMMIT/SUBCOMMIT/D2290.htm" TargetMode="External"/><Relationship Id="rId5" Type="http://schemas.openxmlformats.org/officeDocument/2006/relationships/hyperlink" Target="https://www.astm.org/COMMIT/SUBCOMMIT/D2205.htm" TargetMode="External"/><Relationship Id="rId10" Type="http://schemas.openxmlformats.org/officeDocument/2006/relationships/hyperlink" Target="https://www.astm.org/COMMIT/SUBCOMMIT/D2212.htm" TargetMode="External"/><Relationship Id="rId4" Type="http://schemas.openxmlformats.org/officeDocument/2006/relationships/hyperlink" Target="https://www.astm.org/COMMIT/SUBCOMMIT/D2204.htm" TargetMode="External"/><Relationship Id="rId9" Type="http://schemas.openxmlformats.org/officeDocument/2006/relationships/hyperlink" Target="https://www.astm.org/COMMIT/SUBCOMMIT/D2211.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stm.org/MEMBER_TRAINING/Balloting-Sequence-and-Requirement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tm.org/MEMBER_TRAINING/Balloting-Sequence-and-Requirement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ulie.pier@imerys.com?subject=WK3003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andreas@amalab.com?subject=WK58498" TargetMode="External"/><Relationship Id="rId4" Type="http://schemas.openxmlformats.org/officeDocument/2006/relationships/hyperlink" Target="mailto:gary.tomaino@mineralstech.com?subject=WK30352"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andreas@amalab.com?subject=WK58498" TargetMode="External"/><Relationship Id="rId5" Type="http://schemas.openxmlformats.org/officeDocument/2006/relationships/hyperlink" Target="mailto:gary.tomaino@mineralstech.com?subject=WK30352" TargetMode="External"/><Relationship Id="rId4" Type="http://schemas.openxmlformats.org/officeDocument/2006/relationships/hyperlink" Target="mailto:julie.pier@imerys.com?subject=WK30039"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mailto:andreas@amalab.com?subject=WK58498" TargetMode="External"/><Relationship Id="rId5" Type="http://schemas.openxmlformats.org/officeDocument/2006/relationships/hyperlink" Target="mailto:gary.tomaino@mineralstech.com?subject=WK30352" TargetMode="External"/><Relationship Id="rId4" Type="http://schemas.openxmlformats.org/officeDocument/2006/relationships/hyperlink" Target="mailto:julie.pier@imerys.com?subject=WK3003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stm.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323603" y="3900488"/>
            <a:ext cx="4953000" cy="2779712"/>
          </a:xfrm>
        </p:spPr>
        <p:txBody>
          <a:bodyPr/>
          <a:lstStyle/>
          <a:p>
            <a:pPr marL="63500" eaLnBrk="1" hangingPunct="1"/>
            <a:endParaRPr lang="en-US" altLang="en-US" dirty="0"/>
          </a:p>
          <a:p>
            <a:pPr marL="63500" eaLnBrk="1" hangingPunct="1"/>
            <a:r>
              <a:rPr lang="en-US" altLang="en-US" sz="1800" dirty="0"/>
              <a:t>Frank Ehrenfeld</a:t>
            </a:r>
          </a:p>
          <a:p>
            <a:pPr marL="63500" eaLnBrk="1" hangingPunct="1"/>
            <a:r>
              <a:rPr lang="en-US" altLang="en-US" sz="1800" dirty="0"/>
              <a:t>Laboratory Director – Vice President, iATL</a:t>
            </a:r>
          </a:p>
          <a:p>
            <a:pPr marL="63500" eaLnBrk="1" hangingPunct="1"/>
            <a:r>
              <a:rPr lang="en-US" altLang="en-US" sz="1800" dirty="0"/>
              <a:t>Chair ASTM D22.07</a:t>
            </a:r>
          </a:p>
          <a:p>
            <a:pPr marL="63500" eaLnBrk="1" hangingPunct="1"/>
            <a:r>
              <a:rPr lang="en-US" altLang="en-US" sz="1200" dirty="0"/>
              <a:t>9000 Commerce Parkway</a:t>
            </a:r>
          </a:p>
          <a:p>
            <a:pPr marL="63500" eaLnBrk="1" hangingPunct="1"/>
            <a:r>
              <a:rPr lang="en-US" altLang="en-US" sz="1200" dirty="0"/>
              <a:t>Suite B</a:t>
            </a:r>
          </a:p>
          <a:p>
            <a:pPr marL="63500" eaLnBrk="1" hangingPunct="1"/>
            <a:r>
              <a:rPr lang="en-US" altLang="en-US" sz="1200" dirty="0"/>
              <a:t>Mt. Laurel, NJ 08054</a:t>
            </a:r>
          </a:p>
          <a:p>
            <a:pPr marL="63500" eaLnBrk="1" hangingPunct="1"/>
            <a:r>
              <a:rPr lang="en-US" altLang="en-US" sz="1200" dirty="0"/>
              <a:t>frankehrenfeld@iatl.com</a:t>
            </a:r>
          </a:p>
        </p:txBody>
      </p:sp>
      <p:pic>
        <p:nvPicPr>
          <p:cNvPr id="5124" name="Picture 3" descr="iatl_logo_2011.gif"/>
          <p:cNvPicPr>
            <a:picLocks noChangeAspect="1"/>
          </p:cNvPicPr>
          <p:nvPr/>
        </p:nvPicPr>
        <p:blipFill>
          <a:blip r:embed="rId2" cstate="print"/>
          <a:srcRect/>
          <a:stretch>
            <a:fillRect/>
          </a:stretch>
        </p:blipFill>
        <p:spPr bwMode="auto">
          <a:xfrm>
            <a:off x="5638800" y="4343400"/>
            <a:ext cx="3200400" cy="2336800"/>
          </a:xfrm>
          <a:prstGeom prst="rect">
            <a:avLst/>
          </a:prstGeom>
          <a:noFill/>
          <a:ln w="9525">
            <a:noFill/>
            <a:miter lim="800000"/>
            <a:headEnd/>
            <a:tailEnd/>
          </a:ln>
        </p:spPr>
      </p:pic>
      <p:sp>
        <p:nvSpPr>
          <p:cNvPr id="8" name="Rectangle 7">
            <a:extLst>
              <a:ext uri="{FF2B5EF4-FFF2-40B4-BE49-F238E27FC236}">
                <a16:creationId xmlns:a16="http://schemas.microsoft.com/office/drawing/2014/main" id="{DCFBF3CF-2B62-42D6-B940-BAECA9D9F16C}"/>
              </a:ext>
            </a:extLst>
          </p:cNvPr>
          <p:cNvSpPr/>
          <p:nvPr/>
        </p:nvSpPr>
        <p:spPr>
          <a:xfrm>
            <a:off x="4572000" y="598581"/>
            <a:ext cx="4572000" cy="2154436"/>
          </a:xfrm>
          <a:prstGeom prst="rect">
            <a:avLst/>
          </a:prstGeom>
        </p:spPr>
        <p:txBody>
          <a:bodyPr>
            <a:spAutoFit/>
          </a:bodyPr>
          <a:lstStyle/>
          <a:p>
            <a:pPr lvl="0"/>
            <a:r>
              <a:rPr lang="en-US" dirty="0">
                <a:solidFill>
                  <a:schemeClr val="accent2">
                    <a:lumMod val="60000"/>
                    <a:lumOff val="40000"/>
                  </a:schemeClr>
                </a:solidFill>
              </a:rPr>
              <a:t>Technical Committee Operations</a:t>
            </a:r>
          </a:p>
          <a:p>
            <a:pPr lvl="0"/>
            <a:endParaRPr lang="en-US" sz="1600" dirty="0">
              <a:solidFill>
                <a:schemeClr val="accent2">
                  <a:lumMod val="60000"/>
                  <a:lumOff val="40000"/>
                </a:schemeClr>
              </a:solidFill>
            </a:endParaRPr>
          </a:p>
          <a:p>
            <a:pPr lvl="0"/>
            <a:r>
              <a:rPr lang="en-US" sz="2000" dirty="0">
                <a:solidFill>
                  <a:schemeClr val="accent2">
                    <a:lumMod val="40000"/>
                    <a:lumOff val="60000"/>
                  </a:schemeClr>
                </a:solidFill>
              </a:rPr>
              <a:t>Committee D22 on Air Quality</a:t>
            </a:r>
          </a:p>
          <a:p>
            <a:pPr lvl="0"/>
            <a:endParaRPr lang="en-US" sz="2000" dirty="0">
              <a:solidFill>
                <a:schemeClr val="accent2">
                  <a:lumMod val="40000"/>
                  <a:lumOff val="60000"/>
                </a:schemeClr>
              </a:solidFill>
            </a:endParaRPr>
          </a:p>
          <a:p>
            <a:pPr lvl="0"/>
            <a:r>
              <a:rPr lang="en-US" sz="2000" dirty="0">
                <a:solidFill>
                  <a:schemeClr val="accent2">
                    <a:lumMod val="40000"/>
                    <a:lumOff val="60000"/>
                  </a:schemeClr>
                </a:solidFill>
              </a:rPr>
              <a:t>Sub-Committee D2207 on Sampling, Analysis, Management of Asbestos, and Other Microscopic Particles</a:t>
            </a:r>
          </a:p>
        </p:txBody>
      </p:sp>
      <p:pic>
        <p:nvPicPr>
          <p:cNvPr id="10" name="Picture 9">
            <a:extLst>
              <a:ext uri="{FF2B5EF4-FFF2-40B4-BE49-F238E27FC236}">
                <a16:creationId xmlns:a16="http://schemas.microsoft.com/office/drawing/2014/main" id="{562B6ED5-4C1F-4130-A376-091243729F42}"/>
              </a:ext>
            </a:extLst>
          </p:cNvPr>
          <p:cNvPicPr>
            <a:picLocks noChangeAspect="1"/>
          </p:cNvPicPr>
          <p:nvPr/>
        </p:nvPicPr>
        <p:blipFill>
          <a:blip r:embed="rId3"/>
          <a:stretch>
            <a:fillRect/>
          </a:stretch>
        </p:blipFill>
        <p:spPr>
          <a:xfrm>
            <a:off x="708335" y="418904"/>
            <a:ext cx="3749365" cy="2292295"/>
          </a:xfrm>
          <a:prstGeom prst="rect">
            <a:avLst/>
          </a:prstGeo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endParaRPr lang="en-GB" dirty="0"/>
          </a:p>
        </p:txBody>
      </p:sp>
      <p:sp>
        <p:nvSpPr>
          <p:cNvPr id="3" name="Footer Placeholder 2"/>
          <p:cNvSpPr>
            <a:spLocks noGrp="1"/>
          </p:cNvSpPr>
          <p:nvPr>
            <p:ph type="ftr" sz="quarter" idx="11"/>
          </p:nvPr>
        </p:nvSpPr>
        <p:spPr>
          <a:xfrm>
            <a:off x="4953000" y="612775"/>
            <a:ext cx="1630363" cy="457200"/>
          </a:xfrm>
        </p:spPr>
        <p:txBody>
          <a:bodyPr/>
          <a:lstStyle/>
          <a:p>
            <a:r>
              <a:rPr lang="en-GB" dirty="0"/>
              <a:t>ASTM D2207 Asbestos / Talc</a:t>
            </a:r>
          </a:p>
        </p:txBody>
      </p:sp>
      <p:sp>
        <p:nvSpPr>
          <p:cNvPr id="4" name="Slide Number Placeholder 3"/>
          <p:cNvSpPr>
            <a:spLocks noGrp="1"/>
          </p:cNvSpPr>
          <p:nvPr>
            <p:ph type="sldNum" sz="quarter" idx="12"/>
          </p:nvPr>
        </p:nvSpPr>
        <p:spPr/>
        <p:txBody>
          <a:bodyPr/>
          <a:lstStyle/>
          <a:p>
            <a:fld id="{AD3FAF27-8B82-4449-B01B-BEC948125F21}" type="slidenum">
              <a:rPr lang="en-GB" smtClean="0"/>
              <a:t>10</a:t>
            </a:fld>
            <a:endParaRPr lang="en-GB"/>
          </a:p>
        </p:txBody>
      </p:sp>
      <p:sp>
        <p:nvSpPr>
          <p:cNvPr id="7" name="Title 6"/>
          <p:cNvSpPr>
            <a:spLocks noGrp="1"/>
          </p:cNvSpPr>
          <p:nvPr>
            <p:ph type="title"/>
          </p:nvPr>
        </p:nvSpPr>
        <p:spPr/>
        <p:txBody>
          <a:bodyPr/>
          <a:lstStyle/>
          <a:p>
            <a:r>
              <a:rPr lang="en-US" dirty="0"/>
              <a:t>Committee D22 on Air Quality</a:t>
            </a:r>
          </a:p>
        </p:txBody>
      </p:sp>
      <p:sp>
        <p:nvSpPr>
          <p:cNvPr id="8" name="Content Placeholder 4"/>
          <p:cNvSpPr>
            <a:spLocks noGrp="1"/>
          </p:cNvSpPr>
          <p:nvPr>
            <p:ph sz="quarter" idx="15"/>
          </p:nvPr>
        </p:nvSpPr>
        <p:spPr>
          <a:xfrm>
            <a:off x="419474" y="1981200"/>
            <a:ext cx="8231700" cy="4680001"/>
          </a:xfrm>
        </p:spPr>
        <p:txBody>
          <a:bodyPr>
            <a:noAutofit/>
          </a:bodyPr>
          <a:lstStyle/>
          <a:p>
            <a:r>
              <a:rPr lang="en-US" sz="2000" dirty="0"/>
              <a:t>Organized in 1951</a:t>
            </a:r>
          </a:p>
          <a:p>
            <a:r>
              <a:rPr lang="en-US" sz="2000" dirty="0"/>
              <a:t>More than 550 Members</a:t>
            </a:r>
          </a:p>
          <a:p>
            <a:r>
              <a:rPr lang="en-US" sz="2000" dirty="0"/>
              <a:t>11 Subcommittees</a:t>
            </a:r>
          </a:p>
          <a:p>
            <a:r>
              <a:rPr lang="en-US" sz="2000" dirty="0"/>
              <a:t>229 Published Standards</a:t>
            </a:r>
          </a:p>
          <a:p>
            <a:endParaRPr lang="en-US" sz="2400" dirty="0"/>
          </a:p>
          <a:p>
            <a:r>
              <a:rPr lang="en-US" sz="2000" dirty="0"/>
              <a:t>Scope</a:t>
            </a:r>
            <a:r>
              <a:rPr lang="en-US" sz="1800" dirty="0"/>
              <a:t> – </a:t>
            </a:r>
            <a:r>
              <a:rPr lang="en-US" dirty="0"/>
              <a:t>The promotion of knowledge, the development of test methods, practices, guides, and terminology pertaining to sampling and analysis of atmospheres, interpretation of data, the standardization of recognized and practiced methods for measurement of atmospheric quality, and sponsoring of discussions among those active in the study of air quality.</a:t>
            </a:r>
            <a:br>
              <a:rPr lang="en-US" sz="2400" dirty="0"/>
            </a:br>
            <a:endParaRPr lang="en-US" sz="2400" dirty="0"/>
          </a:p>
          <a:p>
            <a:r>
              <a:rPr lang="en-US" dirty="0"/>
              <a:t>The work of the Committee will be coordinated with other ASTM Committees and other organizations having mutual interest.</a:t>
            </a:r>
            <a:endParaRPr lang="en-US" sz="2200" dirty="0"/>
          </a:p>
          <a:p>
            <a:endParaRPr lang="en-US" sz="2200" dirty="0"/>
          </a:p>
        </p:txBody>
      </p:sp>
    </p:spTree>
    <p:extLst>
      <p:ext uri="{BB962C8B-B14F-4D97-AF65-F5344CB8AC3E}">
        <p14:creationId xmlns:p14="http://schemas.microsoft.com/office/powerpoint/2010/main" val="267277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11</a:t>
            </a:fld>
            <a:endParaRPr lang="en-GB"/>
          </a:p>
        </p:txBody>
      </p:sp>
      <p:sp>
        <p:nvSpPr>
          <p:cNvPr id="8" name="Title 7"/>
          <p:cNvSpPr>
            <a:spLocks noGrp="1"/>
          </p:cNvSpPr>
          <p:nvPr>
            <p:ph type="title"/>
          </p:nvPr>
        </p:nvSpPr>
        <p:spPr>
          <a:xfrm>
            <a:off x="325438" y="536575"/>
            <a:ext cx="8229600" cy="1066800"/>
          </a:xfrm>
        </p:spPr>
        <p:txBody>
          <a:bodyPr/>
          <a:lstStyle/>
          <a:p>
            <a:r>
              <a:rPr lang="en-GB" dirty="0"/>
              <a:t>D22 Subcommittees</a:t>
            </a:r>
          </a:p>
        </p:txBody>
      </p:sp>
      <p:sp>
        <p:nvSpPr>
          <p:cNvPr id="11" name="Content Placeholder 10"/>
          <p:cNvSpPr>
            <a:spLocks noGrp="1"/>
          </p:cNvSpPr>
          <p:nvPr>
            <p:ph sz="quarter" idx="15"/>
          </p:nvPr>
        </p:nvSpPr>
        <p:spPr>
          <a:xfrm>
            <a:off x="313563" y="1501411"/>
            <a:ext cx="8443421" cy="5355001"/>
          </a:xfrm>
        </p:spPr>
        <p:txBody>
          <a:bodyPr>
            <a:normAutofit fontScale="92500" lnSpcReduction="10000"/>
          </a:bodyPr>
          <a:lstStyle/>
          <a:p>
            <a:pPr marL="0" indent="0">
              <a:buNone/>
            </a:pPr>
            <a:r>
              <a:rPr lang="en-US" dirty="0">
                <a:hlinkClick r:id="rId2"/>
              </a:rPr>
              <a:t>D22.01</a:t>
            </a:r>
            <a:r>
              <a:rPr lang="en-US" dirty="0"/>
              <a:t> Quality Control</a:t>
            </a:r>
          </a:p>
          <a:p>
            <a:pPr marL="0" indent="0">
              <a:buNone/>
            </a:pPr>
            <a:br>
              <a:rPr lang="en-US" dirty="0"/>
            </a:br>
            <a:r>
              <a:rPr lang="en-US" u="sng" dirty="0">
                <a:hlinkClick r:id="rId3"/>
              </a:rPr>
              <a:t>D22.03</a:t>
            </a:r>
            <a:r>
              <a:rPr lang="en-US" dirty="0"/>
              <a:t> Ambient Atmospheres and Source Emissions</a:t>
            </a:r>
          </a:p>
          <a:p>
            <a:pPr marL="0" indent="0">
              <a:buNone/>
            </a:pPr>
            <a:br>
              <a:rPr lang="en-US" dirty="0"/>
            </a:br>
            <a:r>
              <a:rPr lang="en-US" u="sng" dirty="0">
                <a:hlinkClick r:id="rId4"/>
              </a:rPr>
              <a:t>D22.04</a:t>
            </a:r>
            <a:r>
              <a:rPr lang="en-US" dirty="0"/>
              <a:t> Workplace Air Quality</a:t>
            </a:r>
          </a:p>
          <a:p>
            <a:pPr marL="0" indent="0">
              <a:buNone/>
            </a:pPr>
            <a:br>
              <a:rPr lang="en-US" dirty="0"/>
            </a:br>
            <a:r>
              <a:rPr lang="en-US" u="sng" dirty="0">
                <a:hlinkClick r:id="rId5"/>
              </a:rPr>
              <a:t>D22.05</a:t>
            </a:r>
            <a:r>
              <a:rPr lang="en-US" dirty="0"/>
              <a:t> Indoor Air</a:t>
            </a:r>
          </a:p>
          <a:p>
            <a:pPr marL="0" indent="0">
              <a:buNone/>
            </a:pPr>
            <a:br>
              <a:rPr lang="en-US" dirty="0"/>
            </a:br>
            <a:r>
              <a:rPr lang="en-US" u="sng" dirty="0">
                <a:hlinkClick r:id="rId6"/>
              </a:rPr>
              <a:t>D22.07</a:t>
            </a:r>
            <a:r>
              <a:rPr lang="en-US" dirty="0"/>
              <a:t> Sampling, Analysis, Management of Asbestos, and Other Microscopic Particles</a:t>
            </a:r>
          </a:p>
          <a:p>
            <a:pPr marL="0" indent="0">
              <a:buNone/>
            </a:pPr>
            <a:br>
              <a:rPr lang="en-US" dirty="0"/>
            </a:br>
            <a:r>
              <a:rPr lang="en-US" u="sng" dirty="0">
                <a:hlinkClick r:id="rId7"/>
              </a:rPr>
              <a:t>D22.08</a:t>
            </a:r>
            <a:r>
              <a:rPr lang="en-US" dirty="0"/>
              <a:t> Assessment, Sampling, and Analysis of Microorganisms</a:t>
            </a:r>
          </a:p>
          <a:p>
            <a:pPr marL="0" indent="0">
              <a:buNone/>
            </a:pPr>
            <a:br>
              <a:rPr lang="en-US" dirty="0"/>
            </a:br>
            <a:r>
              <a:rPr lang="en-US" u="sng" dirty="0">
                <a:hlinkClick r:id="rId8"/>
              </a:rPr>
              <a:t>D22.09</a:t>
            </a:r>
            <a:r>
              <a:rPr lang="en-US" dirty="0"/>
              <a:t> ISO TAG for ISO/TC 146</a:t>
            </a:r>
          </a:p>
          <a:p>
            <a:pPr marL="0" indent="0">
              <a:buNone/>
            </a:pPr>
            <a:br>
              <a:rPr lang="en-US" dirty="0"/>
            </a:br>
            <a:r>
              <a:rPr lang="en-US" u="sng" dirty="0">
                <a:hlinkClick r:id="rId9"/>
              </a:rPr>
              <a:t>D22.11</a:t>
            </a:r>
            <a:r>
              <a:rPr lang="en-US" dirty="0"/>
              <a:t> Meteorology</a:t>
            </a:r>
          </a:p>
          <a:p>
            <a:pPr marL="0" indent="0">
              <a:buNone/>
            </a:pPr>
            <a:br>
              <a:rPr lang="en-US" dirty="0"/>
            </a:br>
            <a:r>
              <a:rPr lang="en-US" u="sng" dirty="0">
                <a:hlinkClick r:id="rId10"/>
              </a:rPr>
              <a:t>D22.12</a:t>
            </a:r>
            <a:r>
              <a:rPr lang="en-US" dirty="0"/>
              <a:t> Sampling and Analysis, of Lead, for Exposure and Risk Assessment</a:t>
            </a:r>
          </a:p>
          <a:p>
            <a:pPr marL="0" indent="0">
              <a:buNone/>
            </a:pPr>
            <a:br>
              <a:rPr lang="en-US" dirty="0"/>
            </a:br>
            <a:r>
              <a:rPr lang="en-US" u="sng" dirty="0">
                <a:hlinkClick r:id="rId11"/>
              </a:rPr>
              <a:t>D22.90</a:t>
            </a:r>
            <a:r>
              <a:rPr lang="en-US" dirty="0"/>
              <a:t> Executive</a:t>
            </a:r>
            <a:br>
              <a:rPr lang="en-US" dirty="0"/>
            </a:br>
            <a:br>
              <a:rPr lang="en-US" dirty="0"/>
            </a:br>
            <a:r>
              <a:rPr lang="en-US" u="sng" dirty="0">
                <a:hlinkClick r:id="rId12"/>
              </a:rPr>
              <a:t>D22.91</a:t>
            </a:r>
            <a:r>
              <a:rPr lang="en-US" dirty="0"/>
              <a:t> Strategic Planning</a:t>
            </a:r>
            <a:endParaRPr lang="en-US" u="sng" dirty="0">
              <a:hlinkClick r:id="rId13"/>
            </a:endParaRPr>
          </a:p>
        </p:txBody>
      </p:sp>
      <p:sp>
        <p:nvSpPr>
          <p:cNvPr id="2" name="Date Placeholder 1">
            <a:extLst>
              <a:ext uri="{FF2B5EF4-FFF2-40B4-BE49-F238E27FC236}">
                <a16:creationId xmlns:a16="http://schemas.microsoft.com/office/drawing/2014/main" id="{2805A4A3-0C36-44DC-9C32-CBAC51F35E21}"/>
              </a:ext>
            </a:extLst>
          </p:cNvPr>
          <p:cNvSpPr>
            <a:spLocks noGrp="1"/>
          </p:cNvSpPr>
          <p:nvPr>
            <p:ph type="dt" sz="half" idx="10"/>
          </p:nvPr>
        </p:nvSpPr>
        <p:spPr>
          <a:xfrm>
            <a:off x="6858000" y="612775"/>
            <a:ext cx="685800" cy="457200"/>
          </a:xfrm>
        </p:spPr>
        <p:txBody>
          <a:bodyPr/>
          <a:lstStyle/>
          <a:p>
            <a:r>
              <a:rPr lang="en-US"/>
              <a:t>2020</a:t>
            </a:r>
            <a:endParaRPr lang="en-GB"/>
          </a:p>
        </p:txBody>
      </p:sp>
      <p:sp>
        <p:nvSpPr>
          <p:cNvPr id="4" name="Footer Placeholder 3">
            <a:extLst>
              <a:ext uri="{FF2B5EF4-FFF2-40B4-BE49-F238E27FC236}">
                <a16:creationId xmlns:a16="http://schemas.microsoft.com/office/drawing/2014/main" id="{E415D742-D0F9-45AB-B80D-A145E9BA0A26}"/>
              </a:ext>
            </a:extLst>
          </p:cNvPr>
          <p:cNvSpPr>
            <a:spLocks noGrp="1"/>
          </p:cNvSpPr>
          <p:nvPr>
            <p:ph type="ftr" sz="quarter" idx="11"/>
          </p:nvPr>
        </p:nvSpPr>
        <p:spPr>
          <a:xfrm>
            <a:off x="5257800" y="612775"/>
            <a:ext cx="1524000" cy="457200"/>
          </a:xfrm>
        </p:spPr>
        <p:txBody>
          <a:bodyPr/>
          <a:lstStyle/>
          <a:p>
            <a:r>
              <a:rPr lang="en-GB" dirty="0"/>
              <a:t>ASTM D2207 Asbestos / Talc</a:t>
            </a:r>
          </a:p>
        </p:txBody>
      </p:sp>
    </p:spTree>
    <p:extLst>
      <p:ext uri="{BB962C8B-B14F-4D97-AF65-F5344CB8AC3E}">
        <p14:creationId xmlns:p14="http://schemas.microsoft.com/office/powerpoint/2010/main" val="166722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12</a:t>
            </a:fld>
            <a:endParaRPr lang="en-GB"/>
          </a:p>
        </p:txBody>
      </p:sp>
      <p:sp>
        <p:nvSpPr>
          <p:cNvPr id="8" name="Title 7"/>
          <p:cNvSpPr>
            <a:spLocks noGrp="1"/>
          </p:cNvSpPr>
          <p:nvPr>
            <p:ph type="title"/>
          </p:nvPr>
        </p:nvSpPr>
        <p:spPr>
          <a:xfrm>
            <a:off x="325438" y="536575"/>
            <a:ext cx="8229600" cy="1066800"/>
          </a:xfrm>
        </p:spPr>
        <p:txBody>
          <a:bodyPr/>
          <a:lstStyle/>
          <a:p>
            <a:r>
              <a:rPr lang="en-GB" dirty="0"/>
              <a:t>D22 Subcommittees</a:t>
            </a:r>
          </a:p>
        </p:txBody>
      </p:sp>
      <p:sp>
        <p:nvSpPr>
          <p:cNvPr id="11" name="Content Placeholder 10"/>
          <p:cNvSpPr>
            <a:spLocks noGrp="1"/>
          </p:cNvSpPr>
          <p:nvPr>
            <p:ph sz="quarter" idx="15"/>
          </p:nvPr>
        </p:nvSpPr>
        <p:spPr>
          <a:xfrm>
            <a:off x="313563" y="1501411"/>
            <a:ext cx="8443421" cy="5355001"/>
          </a:xfrm>
        </p:spPr>
        <p:txBody>
          <a:bodyPr>
            <a:normAutofit fontScale="92500" lnSpcReduction="10000"/>
          </a:bodyPr>
          <a:lstStyle/>
          <a:p>
            <a:pPr marL="0" indent="0">
              <a:buNone/>
            </a:pPr>
            <a:r>
              <a:rPr lang="en-US" dirty="0">
                <a:hlinkClick r:id="rId2"/>
              </a:rPr>
              <a:t>D22.01</a:t>
            </a:r>
            <a:r>
              <a:rPr lang="en-US" dirty="0"/>
              <a:t> Quality Control</a:t>
            </a:r>
          </a:p>
          <a:p>
            <a:pPr marL="0" indent="0">
              <a:buNone/>
            </a:pPr>
            <a:br>
              <a:rPr lang="en-US" dirty="0"/>
            </a:br>
            <a:r>
              <a:rPr lang="en-US" u="sng" dirty="0">
                <a:hlinkClick r:id="rId3"/>
              </a:rPr>
              <a:t>D22.03</a:t>
            </a:r>
            <a:r>
              <a:rPr lang="en-US" dirty="0"/>
              <a:t> Ambient Atmospheres and Source Emissions</a:t>
            </a:r>
          </a:p>
          <a:p>
            <a:pPr marL="0" indent="0">
              <a:buNone/>
            </a:pPr>
            <a:br>
              <a:rPr lang="en-US" dirty="0"/>
            </a:br>
            <a:r>
              <a:rPr lang="en-US" u="sng" dirty="0">
                <a:hlinkClick r:id="rId4"/>
              </a:rPr>
              <a:t>D22.04</a:t>
            </a:r>
            <a:r>
              <a:rPr lang="en-US" dirty="0"/>
              <a:t> Workplace Air Quality</a:t>
            </a:r>
          </a:p>
          <a:p>
            <a:pPr marL="0" indent="0">
              <a:buNone/>
            </a:pPr>
            <a:br>
              <a:rPr lang="en-US" dirty="0"/>
            </a:br>
            <a:r>
              <a:rPr lang="en-US" u="sng" dirty="0">
                <a:hlinkClick r:id="rId5"/>
              </a:rPr>
              <a:t>D22.05</a:t>
            </a:r>
            <a:r>
              <a:rPr lang="en-US" dirty="0"/>
              <a:t> Indoor Air</a:t>
            </a:r>
          </a:p>
          <a:p>
            <a:pPr marL="0" indent="0">
              <a:buNone/>
            </a:pPr>
            <a:br>
              <a:rPr lang="en-US" dirty="0"/>
            </a:br>
            <a:r>
              <a:rPr lang="en-US" u="sng" dirty="0">
                <a:hlinkClick r:id="rId6"/>
              </a:rPr>
              <a:t>D22.07</a:t>
            </a:r>
            <a:r>
              <a:rPr lang="en-US" dirty="0"/>
              <a:t> Sampling, Analysis, Management of Asbestos, and Other Microscopic Particles</a:t>
            </a:r>
          </a:p>
          <a:p>
            <a:pPr marL="0" indent="0">
              <a:buNone/>
            </a:pPr>
            <a:br>
              <a:rPr lang="en-US" dirty="0"/>
            </a:br>
            <a:r>
              <a:rPr lang="en-US" u="sng" dirty="0">
                <a:hlinkClick r:id="rId7"/>
              </a:rPr>
              <a:t>D22.08</a:t>
            </a:r>
            <a:r>
              <a:rPr lang="en-US" dirty="0"/>
              <a:t> Assessment, Sampling, and Analysis of Microorganisms</a:t>
            </a:r>
          </a:p>
          <a:p>
            <a:pPr marL="0" indent="0">
              <a:buNone/>
            </a:pPr>
            <a:br>
              <a:rPr lang="en-US" dirty="0"/>
            </a:br>
            <a:r>
              <a:rPr lang="en-US" u="sng" dirty="0">
                <a:hlinkClick r:id="rId8"/>
              </a:rPr>
              <a:t>D22.09</a:t>
            </a:r>
            <a:r>
              <a:rPr lang="en-US" dirty="0"/>
              <a:t> ISO TAG for ISO/TC 146</a:t>
            </a:r>
          </a:p>
          <a:p>
            <a:pPr marL="0" indent="0">
              <a:buNone/>
            </a:pPr>
            <a:br>
              <a:rPr lang="en-US" dirty="0"/>
            </a:br>
            <a:r>
              <a:rPr lang="en-US" u="sng" dirty="0">
                <a:hlinkClick r:id="rId9"/>
              </a:rPr>
              <a:t>D22.11</a:t>
            </a:r>
            <a:r>
              <a:rPr lang="en-US" dirty="0"/>
              <a:t> Meteorology</a:t>
            </a:r>
          </a:p>
          <a:p>
            <a:pPr marL="0" indent="0">
              <a:buNone/>
            </a:pPr>
            <a:br>
              <a:rPr lang="en-US" dirty="0"/>
            </a:br>
            <a:r>
              <a:rPr lang="en-US" u="sng" dirty="0">
                <a:hlinkClick r:id="rId10"/>
              </a:rPr>
              <a:t>D22.12</a:t>
            </a:r>
            <a:r>
              <a:rPr lang="en-US" dirty="0"/>
              <a:t> Sampling and Analysis, of Lead, for Exposure and Risk Assessment</a:t>
            </a:r>
          </a:p>
          <a:p>
            <a:pPr marL="0" indent="0">
              <a:buNone/>
            </a:pPr>
            <a:br>
              <a:rPr lang="en-US" dirty="0"/>
            </a:br>
            <a:r>
              <a:rPr lang="en-US" u="sng" dirty="0">
                <a:hlinkClick r:id="rId11"/>
              </a:rPr>
              <a:t>D22.90</a:t>
            </a:r>
            <a:r>
              <a:rPr lang="en-US" dirty="0"/>
              <a:t> Executive</a:t>
            </a:r>
            <a:br>
              <a:rPr lang="en-US" dirty="0"/>
            </a:br>
            <a:br>
              <a:rPr lang="en-US" dirty="0"/>
            </a:br>
            <a:r>
              <a:rPr lang="en-US" u="sng" dirty="0">
                <a:hlinkClick r:id="rId12"/>
              </a:rPr>
              <a:t>D22.91</a:t>
            </a:r>
            <a:r>
              <a:rPr lang="en-US" dirty="0"/>
              <a:t> Strategic Planning</a:t>
            </a:r>
            <a:endParaRPr lang="en-US" u="sng" dirty="0">
              <a:hlinkClick r:id="rId13"/>
            </a:endParaRPr>
          </a:p>
        </p:txBody>
      </p:sp>
      <p:sp>
        <p:nvSpPr>
          <p:cNvPr id="2" name="Date Placeholder 1">
            <a:extLst>
              <a:ext uri="{FF2B5EF4-FFF2-40B4-BE49-F238E27FC236}">
                <a16:creationId xmlns:a16="http://schemas.microsoft.com/office/drawing/2014/main" id="{2805A4A3-0C36-44DC-9C32-CBAC51F35E21}"/>
              </a:ext>
            </a:extLst>
          </p:cNvPr>
          <p:cNvSpPr>
            <a:spLocks noGrp="1"/>
          </p:cNvSpPr>
          <p:nvPr>
            <p:ph type="dt" sz="half" idx="10"/>
          </p:nvPr>
        </p:nvSpPr>
        <p:spPr>
          <a:xfrm>
            <a:off x="6858000" y="612775"/>
            <a:ext cx="685800" cy="457200"/>
          </a:xfrm>
        </p:spPr>
        <p:txBody>
          <a:bodyPr/>
          <a:lstStyle/>
          <a:p>
            <a:r>
              <a:rPr lang="en-US"/>
              <a:t>2020</a:t>
            </a:r>
            <a:endParaRPr lang="en-GB"/>
          </a:p>
        </p:txBody>
      </p:sp>
      <p:sp>
        <p:nvSpPr>
          <p:cNvPr id="4" name="Footer Placeholder 3">
            <a:extLst>
              <a:ext uri="{FF2B5EF4-FFF2-40B4-BE49-F238E27FC236}">
                <a16:creationId xmlns:a16="http://schemas.microsoft.com/office/drawing/2014/main" id="{E415D742-D0F9-45AB-B80D-A145E9BA0A26}"/>
              </a:ext>
            </a:extLst>
          </p:cNvPr>
          <p:cNvSpPr>
            <a:spLocks noGrp="1"/>
          </p:cNvSpPr>
          <p:nvPr>
            <p:ph type="ftr" sz="quarter" idx="11"/>
          </p:nvPr>
        </p:nvSpPr>
        <p:spPr>
          <a:xfrm>
            <a:off x="5257800" y="612775"/>
            <a:ext cx="1524000" cy="457200"/>
          </a:xfrm>
        </p:spPr>
        <p:txBody>
          <a:bodyPr/>
          <a:lstStyle/>
          <a:p>
            <a:r>
              <a:rPr lang="en-GB" dirty="0"/>
              <a:t>ASTM D2207 Asbestos / Talc</a:t>
            </a:r>
          </a:p>
        </p:txBody>
      </p:sp>
      <p:sp>
        <p:nvSpPr>
          <p:cNvPr id="5" name="Oval 4">
            <a:extLst>
              <a:ext uri="{FF2B5EF4-FFF2-40B4-BE49-F238E27FC236}">
                <a16:creationId xmlns:a16="http://schemas.microsoft.com/office/drawing/2014/main" id="{CE3AAAB6-1394-4D0D-B7AC-2E11FAE8AA38}"/>
              </a:ext>
            </a:extLst>
          </p:cNvPr>
          <p:cNvSpPr/>
          <p:nvPr/>
        </p:nvSpPr>
        <p:spPr>
          <a:xfrm>
            <a:off x="76200" y="3276600"/>
            <a:ext cx="8097838"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6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2187" y="941013"/>
            <a:ext cx="8945563" cy="971550"/>
          </a:xfrm>
          <a:noFill/>
        </p:spPr>
        <p:txBody>
          <a:bodyPr lIns="92075" tIns="46038" rIns="92075" bIns="46038"/>
          <a:lstStyle/>
          <a:p>
            <a:pPr eaLnBrk="1" hangingPunct="1"/>
            <a:r>
              <a:rPr lang="en-US" dirty="0"/>
              <a:t>Technical Committee Structure: </a:t>
            </a:r>
            <a:br>
              <a:rPr lang="en-US" b="1" dirty="0"/>
            </a:br>
            <a:r>
              <a:rPr lang="en-US" sz="2000" dirty="0"/>
              <a:t>Organization of Volunteer Members</a:t>
            </a:r>
          </a:p>
        </p:txBody>
      </p:sp>
      <p:grpSp>
        <p:nvGrpSpPr>
          <p:cNvPr id="7" name="Group 6"/>
          <p:cNvGrpSpPr/>
          <p:nvPr/>
        </p:nvGrpSpPr>
        <p:grpSpPr>
          <a:xfrm>
            <a:off x="198436" y="2026767"/>
            <a:ext cx="5470872" cy="3939562"/>
            <a:chOff x="254862" y="1574682"/>
            <a:chExt cx="5499331" cy="3881144"/>
          </a:xfrm>
        </p:grpSpPr>
        <p:grpSp>
          <p:nvGrpSpPr>
            <p:cNvPr id="5" name="Group 4"/>
            <p:cNvGrpSpPr/>
            <p:nvPr/>
          </p:nvGrpSpPr>
          <p:grpSpPr>
            <a:xfrm>
              <a:off x="1066800" y="2628900"/>
              <a:ext cx="3886200" cy="838200"/>
              <a:chOff x="1066800" y="2628900"/>
              <a:chExt cx="3886200" cy="838200"/>
            </a:xfrm>
          </p:grpSpPr>
          <p:sp>
            <p:nvSpPr>
              <p:cNvPr id="13321" name="Line 9"/>
              <p:cNvSpPr>
                <a:spLocks noChangeShapeType="1"/>
              </p:cNvSpPr>
              <p:nvPr/>
            </p:nvSpPr>
            <p:spPr bwMode="auto">
              <a:xfrm>
                <a:off x="2987675" y="262890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2" name="Line 10"/>
              <p:cNvSpPr>
                <a:spLocks noChangeShapeType="1"/>
              </p:cNvSpPr>
              <p:nvPr/>
            </p:nvSpPr>
            <p:spPr bwMode="auto">
              <a:xfrm>
                <a:off x="1066800" y="3052011"/>
                <a:ext cx="3886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3" name="Line 11"/>
              <p:cNvSpPr>
                <a:spLocks noChangeShapeType="1"/>
              </p:cNvSpPr>
              <p:nvPr/>
            </p:nvSpPr>
            <p:spPr bwMode="auto">
              <a:xfrm>
                <a:off x="10668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4" name="Line 12"/>
              <p:cNvSpPr>
                <a:spLocks noChangeShapeType="1"/>
              </p:cNvSpPr>
              <p:nvPr/>
            </p:nvSpPr>
            <p:spPr bwMode="auto">
              <a:xfrm>
                <a:off x="49530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sp>
          <p:nvSpPr>
            <p:cNvPr id="13315" name="Rectangle 3"/>
            <p:cNvSpPr>
              <a:spLocks noChangeArrowheads="1"/>
            </p:cNvSpPr>
            <p:nvPr/>
          </p:nvSpPr>
          <p:spPr bwMode="auto">
            <a:xfrm>
              <a:off x="564299" y="1574682"/>
              <a:ext cx="4815000" cy="120097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1414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Arial" pitchFamily="34" charset="0"/>
                </a:rPr>
                <a:t>D22 Main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414141"/>
                </a:solidFill>
                <a:effectLst/>
                <a:uLnTx/>
                <a:uFillTx/>
                <a:latin typeface="Arial"/>
                <a:ea typeface="+mn-ea"/>
                <a:cs typeface="+mn-cs"/>
              </a:endParaRPr>
            </a:p>
          </p:txBody>
        </p:sp>
        <p:sp>
          <p:nvSpPr>
            <p:cNvPr id="13316" name="Rectangle 4"/>
            <p:cNvSpPr>
              <a:spLocks noChangeArrowheads="1"/>
            </p:cNvSpPr>
            <p:nvPr/>
          </p:nvSpPr>
          <p:spPr bwMode="auto">
            <a:xfrm>
              <a:off x="254862" y="3161722"/>
              <a:ext cx="1623876" cy="486929"/>
            </a:xfrm>
            <a:prstGeom prst="rect">
              <a:avLst/>
            </a:prstGeom>
            <a:solidFill>
              <a:srgbClr val="6BC2BB"/>
            </a:solidFill>
            <a:ln>
              <a:noFill/>
            </a:ln>
            <a:effectLst/>
          </p:spPr>
          <p:txBody>
            <a:bodyPr wrap="squar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Subcommittee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D22.01</a:t>
              </a:r>
            </a:p>
          </p:txBody>
        </p:sp>
        <p:sp>
          <p:nvSpPr>
            <p:cNvPr id="13317" name="Rectangle 5"/>
            <p:cNvSpPr>
              <a:spLocks noChangeArrowheads="1"/>
            </p:cNvSpPr>
            <p:nvPr/>
          </p:nvSpPr>
          <p:spPr bwMode="auto">
            <a:xfrm>
              <a:off x="2171900" y="3175686"/>
              <a:ext cx="1599797" cy="486929"/>
            </a:xfrm>
            <a:prstGeom prst="rect">
              <a:avLst/>
            </a:prstGeom>
            <a:solidFill>
              <a:srgbClr val="6BC2BB"/>
            </a:solidFill>
            <a:ln>
              <a:noFill/>
            </a:ln>
            <a:effectLst/>
          </p:spPr>
          <p:txBody>
            <a:bodyPr wrap="non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Subcommittee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D22.07</a:t>
              </a:r>
            </a:p>
          </p:txBody>
        </p:sp>
        <p:sp>
          <p:nvSpPr>
            <p:cNvPr id="13318" name="Rectangle 6"/>
            <p:cNvSpPr>
              <a:spLocks noChangeArrowheads="1"/>
            </p:cNvSpPr>
            <p:nvPr/>
          </p:nvSpPr>
          <p:spPr bwMode="auto">
            <a:xfrm>
              <a:off x="4151806" y="3175686"/>
              <a:ext cx="1602387" cy="486929"/>
            </a:xfrm>
            <a:prstGeom prst="rect">
              <a:avLst/>
            </a:prstGeom>
            <a:solidFill>
              <a:srgbClr val="6BC2BB"/>
            </a:solidFill>
            <a:ln>
              <a:noFill/>
            </a:ln>
            <a:effectLst/>
          </p:spPr>
          <p:txBody>
            <a:bodyPr wrap="squar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Subcommittee</a:t>
              </a: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sz="1600" b="1" dirty="0">
                  <a:solidFill>
                    <a:prstClr val="white"/>
                  </a:solidFill>
                  <a:latin typeface="Arial"/>
                  <a:cs typeface="Calibri" pitchFamily="34" charset="0"/>
                </a:rPr>
                <a:t>D22.08</a:t>
              </a: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sp>
          <p:nvSpPr>
            <p:cNvPr id="13319" name="Rectangle 7"/>
            <p:cNvSpPr>
              <a:spLocks noChangeArrowheads="1"/>
            </p:cNvSpPr>
            <p:nvPr/>
          </p:nvSpPr>
          <p:spPr bwMode="auto">
            <a:xfrm>
              <a:off x="1258624" y="4613181"/>
              <a:ext cx="1713143" cy="795050"/>
            </a:xfrm>
            <a:prstGeom prst="rect">
              <a:avLst/>
            </a:prstGeom>
            <a:solidFill>
              <a:schemeClr val="bg1">
                <a:lumMod val="50000"/>
              </a:schemeClr>
            </a:solidFill>
            <a:ln>
              <a:noFill/>
            </a:ln>
            <a:effec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Task Group on a new standard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sp>
          <p:nvSpPr>
            <p:cNvPr id="13320" name="Rectangle 8"/>
            <p:cNvSpPr>
              <a:spLocks noChangeArrowheads="1"/>
            </p:cNvSpPr>
            <p:nvPr/>
          </p:nvSpPr>
          <p:spPr bwMode="auto">
            <a:xfrm>
              <a:off x="3244938" y="4636519"/>
              <a:ext cx="1599795" cy="819307"/>
            </a:xfrm>
            <a:prstGeom prst="rect">
              <a:avLst/>
            </a:prstGeom>
            <a:solidFill>
              <a:schemeClr val="bg1">
                <a:lumMod val="50000"/>
              </a:schemeClr>
            </a:solidFill>
            <a:ln>
              <a:noFill/>
            </a:ln>
            <a:effec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Task Group on a revision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grpSp>
          <p:nvGrpSpPr>
            <p:cNvPr id="6" name="Group 5"/>
            <p:cNvGrpSpPr/>
            <p:nvPr/>
          </p:nvGrpSpPr>
          <p:grpSpPr>
            <a:xfrm>
              <a:off x="2209798" y="3648651"/>
              <a:ext cx="1524000" cy="936218"/>
              <a:chOff x="2209798" y="3648651"/>
              <a:chExt cx="1524000" cy="936218"/>
            </a:xfrm>
          </p:grpSpPr>
          <p:sp>
            <p:nvSpPr>
              <p:cNvPr id="13325" name="Line 13"/>
              <p:cNvSpPr>
                <a:spLocks noChangeShapeType="1"/>
              </p:cNvSpPr>
              <p:nvPr/>
            </p:nvSpPr>
            <p:spPr bwMode="auto">
              <a:xfrm>
                <a:off x="2987674" y="3648651"/>
                <a:ext cx="0" cy="7076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nvGrpSpPr>
              <p:cNvPr id="4" name="Group 3"/>
              <p:cNvGrpSpPr/>
              <p:nvPr/>
            </p:nvGrpSpPr>
            <p:grpSpPr>
              <a:xfrm>
                <a:off x="2209798" y="4356269"/>
                <a:ext cx="1524000" cy="228600"/>
                <a:chOff x="2209800" y="4495800"/>
                <a:chExt cx="1524000" cy="228600"/>
              </a:xfrm>
            </p:grpSpPr>
            <p:sp>
              <p:nvSpPr>
                <p:cNvPr id="13328" name="Line 16"/>
                <p:cNvSpPr>
                  <a:spLocks noChangeShapeType="1"/>
                </p:cNvSpPr>
                <p:nvPr/>
              </p:nvSpPr>
              <p:spPr bwMode="auto">
                <a:xfrm>
                  <a:off x="2209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9" name="Line 17"/>
                <p:cNvSpPr>
                  <a:spLocks noChangeShapeType="1"/>
                </p:cNvSpPr>
                <p:nvPr/>
              </p:nvSpPr>
              <p:spPr bwMode="auto">
                <a:xfrm>
                  <a:off x="3733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6" name="Line 14"/>
                <p:cNvSpPr>
                  <a:spLocks noChangeShapeType="1"/>
                </p:cNvSpPr>
                <p:nvPr/>
              </p:nvSpPr>
              <p:spPr bwMode="auto">
                <a:xfrm flipH="1">
                  <a:off x="2209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7" name="Line 15"/>
                <p:cNvSpPr>
                  <a:spLocks noChangeShapeType="1"/>
                </p:cNvSpPr>
                <p:nvPr/>
              </p:nvSpPr>
              <p:spPr bwMode="auto">
                <a:xfrm flipH="1">
                  <a:off x="2971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grpSp>
      </p:grpSp>
      <p:sp>
        <p:nvSpPr>
          <p:cNvPr id="13330" name="Rectangle 18"/>
          <p:cNvSpPr>
            <a:spLocks noChangeArrowheads="1"/>
          </p:cNvSpPr>
          <p:nvPr/>
        </p:nvSpPr>
        <p:spPr bwMode="auto">
          <a:xfrm>
            <a:off x="5994693" y="2166610"/>
            <a:ext cx="3013879" cy="9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Technical Committees </a:t>
            </a:r>
            <a:r>
              <a:rPr kumimoji="0" lang="en-US" sz="1900" b="1" i="0" u="none" strike="noStrike" kern="1200" cap="none" spc="0" normalizeH="0" baseline="0" noProof="0" dirty="0">
                <a:ln>
                  <a:noFill/>
                </a:ln>
                <a:solidFill>
                  <a:srgbClr val="414141"/>
                </a:solidFill>
                <a:effectLst/>
                <a:uLnTx/>
                <a:uFillTx/>
                <a:latin typeface="Arial"/>
                <a:ea typeface="+mn-ea"/>
                <a:cs typeface="+mn-cs"/>
              </a:rPr>
              <a:t> </a:t>
            </a:r>
            <a:r>
              <a:rPr kumimoji="0" lang="en-US" sz="1800" b="0" i="0" u="none" strike="noStrike" kern="1200" cap="none" spc="0" normalizeH="0" baseline="0" noProof="0" dirty="0">
                <a:ln>
                  <a:noFill/>
                </a:ln>
                <a:solidFill>
                  <a:srgbClr val="414141"/>
                </a:solidFill>
                <a:effectLst/>
                <a:uLnTx/>
                <a:uFillTx/>
                <a:latin typeface="Arial"/>
                <a:ea typeface="+mn-ea"/>
                <a:cs typeface="+mn-cs"/>
              </a:rPr>
              <a:t>Address specific industry subjects</a:t>
            </a:r>
          </a:p>
        </p:txBody>
      </p:sp>
      <p:sp>
        <p:nvSpPr>
          <p:cNvPr id="13331" name="Rectangle 19"/>
          <p:cNvSpPr>
            <a:spLocks noChangeArrowheads="1"/>
          </p:cNvSpPr>
          <p:nvPr/>
        </p:nvSpPr>
        <p:spPr bwMode="auto">
          <a:xfrm>
            <a:off x="5998917" y="3457463"/>
            <a:ext cx="2929721"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Subcommittees</a:t>
            </a:r>
            <a:endParaRPr kumimoji="0" lang="en-US" sz="1900" b="1" i="0" u="none" strike="noStrike" kern="1200" cap="none" spc="0" normalizeH="0" baseline="0" noProof="0" dirty="0">
              <a:ln>
                <a:noFill/>
              </a:ln>
              <a:solidFill>
                <a:srgbClr val="414141"/>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141"/>
                </a:solidFill>
                <a:effectLst/>
                <a:uLnTx/>
                <a:uFillTx/>
                <a:latin typeface="Arial"/>
                <a:ea typeface="+mn-ea"/>
                <a:cs typeface="+mn-cs"/>
              </a:rPr>
              <a:t>Address subsets of specialized subject matter</a:t>
            </a:r>
          </a:p>
        </p:txBody>
      </p:sp>
      <p:sp>
        <p:nvSpPr>
          <p:cNvPr id="13332" name="Rectangle 20"/>
          <p:cNvSpPr>
            <a:spLocks noChangeArrowheads="1"/>
          </p:cNvSpPr>
          <p:nvPr/>
        </p:nvSpPr>
        <p:spPr bwMode="auto">
          <a:xfrm>
            <a:off x="5994693" y="4663677"/>
            <a:ext cx="2971800" cy="149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Task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141"/>
                </a:solidFill>
                <a:effectLst/>
                <a:uLnTx/>
                <a:uFillTx/>
                <a:latin typeface="Arial"/>
                <a:ea typeface="+mn-ea"/>
                <a:cs typeface="+mn-cs"/>
              </a:rPr>
              <a:t>Organized by subcommittees: standards get drafted, revised, and developed at this level  </a:t>
            </a:r>
          </a:p>
        </p:txBody>
      </p:sp>
      <p:cxnSp>
        <p:nvCxnSpPr>
          <p:cNvPr id="3" name="Straight Arrow Connector 2"/>
          <p:cNvCxnSpPr/>
          <p:nvPr/>
        </p:nvCxnSpPr>
        <p:spPr>
          <a:xfrm flipV="1">
            <a:off x="5832000" y="2365220"/>
            <a:ext cx="0" cy="317878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436F408-30A3-4116-ACF1-573CA614F79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14141"/>
                </a:solidFill>
                <a:effectLst/>
                <a:uLnTx/>
                <a:uFillTx/>
                <a:latin typeface="Arial"/>
                <a:ea typeface="+mn-ea"/>
                <a:cs typeface="+mn-cs"/>
              </a:rPr>
              <a:t>2020</a:t>
            </a:r>
          </a:p>
        </p:txBody>
      </p:sp>
      <p:sp>
        <p:nvSpPr>
          <p:cNvPr id="8" name="Footer Placeholder 7">
            <a:extLst>
              <a:ext uri="{FF2B5EF4-FFF2-40B4-BE49-F238E27FC236}">
                <a16:creationId xmlns:a16="http://schemas.microsoft.com/office/drawing/2014/main" id="{3E9C3AF3-1573-43AA-A2C2-BB481A3322E0}"/>
              </a:ext>
            </a:extLst>
          </p:cNvPr>
          <p:cNvSpPr>
            <a:spLocks noGrp="1"/>
          </p:cNvSpPr>
          <p:nvPr>
            <p:ph type="ftr" sz="quarter" idx="11"/>
          </p:nvPr>
        </p:nvSpPr>
        <p:spPr>
          <a:xfrm>
            <a:off x="5257800" y="612775"/>
            <a:ext cx="16764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14141"/>
                </a:solidFill>
                <a:effectLst/>
                <a:uLnTx/>
                <a:uFillTx/>
                <a:latin typeface="Arial"/>
                <a:ea typeface="+mn-ea"/>
                <a:cs typeface="+mn-cs"/>
              </a:rPr>
              <a:t>ASTM D2207 Asbestos / Talc</a:t>
            </a:r>
          </a:p>
        </p:txBody>
      </p:sp>
      <p:sp>
        <p:nvSpPr>
          <p:cNvPr id="9" name="Slide Number Placeholder 8">
            <a:extLst>
              <a:ext uri="{FF2B5EF4-FFF2-40B4-BE49-F238E27FC236}">
                <a16:creationId xmlns:a16="http://schemas.microsoft.com/office/drawing/2014/main" id="{9674B38E-F1C0-445F-8435-FF52990DE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C223B-B988-4583-A1DB-C736BC97BE86}" type="slidenum">
              <a:rPr kumimoji="0" lang="en-US" sz="700" b="0" i="0" u="none" strike="noStrike" kern="1200" cap="none" spc="0" normalizeH="0" baseline="0" noProof="0" smtClean="0">
                <a:ln>
                  <a:noFill/>
                </a:ln>
                <a:solidFill>
                  <a:srgbClr val="41414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a:ln>
                <a:noFill/>
              </a:ln>
              <a:solidFill>
                <a:srgbClr val="414141"/>
              </a:solidFill>
              <a:effectLst/>
              <a:uLnTx/>
              <a:uFillTx/>
              <a:latin typeface="Arial"/>
              <a:ea typeface="+mn-ea"/>
              <a:cs typeface="+mn-cs"/>
            </a:endParaRPr>
          </a:p>
        </p:txBody>
      </p:sp>
      <p:sp>
        <p:nvSpPr>
          <p:cNvPr id="10" name="TextBox 9">
            <a:extLst>
              <a:ext uri="{FF2B5EF4-FFF2-40B4-BE49-F238E27FC236}">
                <a16:creationId xmlns:a16="http://schemas.microsoft.com/office/drawing/2014/main" id="{A33E9BE5-B871-498D-8E18-41850E14B531}"/>
              </a:ext>
            </a:extLst>
          </p:cNvPr>
          <p:cNvSpPr txBox="1"/>
          <p:nvPr/>
        </p:nvSpPr>
        <p:spPr>
          <a:xfrm>
            <a:off x="506272" y="5970446"/>
            <a:ext cx="49657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141"/>
                </a:solidFill>
                <a:effectLst/>
                <a:uLnTx/>
                <a:uFillTx/>
                <a:latin typeface="Arial"/>
                <a:ea typeface="+mn-ea"/>
                <a:cs typeface="+mn-cs"/>
                <a:hlinkClick r:id="rId3"/>
              </a:rPr>
              <a:t>ASTM Balloting Sequence and Requirements</a:t>
            </a:r>
            <a:endParaRPr kumimoji="0" lang="en-US" sz="1600" b="0" i="0" u="none" strike="noStrike" kern="1200" cap="none" spc="0" normalizeH="0" baseline="0" noProof="0" dirty="0">
              <a:ln>
                <a:noFill/>
              </a:ln>
              <a:solidFill>
                <a:srgbClr val="414141"/>
              </a:solidFill>
              <a:effectLst/>
              <a:uLnTx/>
              <a:uFillTx/>
              <a:latin typeface="Arial"/>
              <a:ea typeface="+mn-ea"/>
              <a:cs typeface="+mn-cs"/>
            </a:endParaRPr>
          </a:p>
        </p:txBody>
      </p:sp>
    </p:spTree>
    <p:extLst>
      <p:ext uri="{BB962C8B-B14F-4D97-AF65-F5344CB8AC3E}">
        <p14:creationId xmlns:p14="http://schemas.microsoft.com/office/powerpoint/2010/main" val="8370678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2187" y="941013"/>
            <a:ext cx="8945563" cy="971550"/>
          </a:xfrm>
          <a:noFill/>
        </p:spPr>
        <p:txBody>
          <a:bodyPr lIns="92075" tIns="46038" rIns="92075" bIns="46038"/>
          <a:lstStyle/>
          <a:p>
            <a:pPr eaLnBrk="1" hangingPunct="1"/>
            <a:r>
              <a:rPr lang="en-US" dirty="0"/>
              <a:t>Technical Committee Structure: </a:t>
            </a:r>
            <a:br>
              <a:rPr lang="en-US" b="1" dirty="0"/>
            </a:br>
            <a:r>
              <a:rPr lang="en-US" sz="2000" dirty="0"/>
              <a:t>Organization of Volunteer Members</a:t>
            </a:r>
          </a:p>
        </p:txBody>
      </p:sp>
      <p:grpSp>
        <p:nvGrpSpPr>
          <p:cNvPr id="7" name="Group 6"/>
          <p:cNvGrpSpPr/>
          <p:nvPr/>
        </p:nvGrpSpPr>
        <p:grpSpPr>
          <a:xfrm>
            <a:off x="198436" y="2026767"/>
            <a:ext cx="5470872" cy="3939562"/>
            <a:chOff x="254862" y="1574682"/>
            <a:chExt cx="5499331" cy="3881144"/>
          </a:xfrm>
        </p:grpSpPr>
        <p:grpSp>
          <p:nvGrpSpPr>
            <p:cNvPr id="5" name="Group 4"/>
            <p:cNvGrpSpPr/>
            <p:nvPr/>
          </p:nvGrpSpPr>
          <p:grpSpPr>
            <a:xfrm>
              <a:off x="1066800" y="2628900"/>
              <a:ext cx="3886200" cy="838200"/>
              <a:chOff x="1066800" y="2628900"/>
              <a:chExt cx="3886200" cy="838200"/>
            </a:xfrm>
          </p:grpSpPr>
          <p:sp>
            <p:nvSpPr>
              <p:cNvPr id="13321" name="Line 9"/>
              <p:cNvSpPr>
                <a:spLocks noChangeShapeType="1"/>
              </p:cNvSpPr>
              <p:nvPr/>
            </p:nvSpPr>
            <p:spPr bwMode="auto">
              <a:xfrm>
                <a:off x="2987675" y="262890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2" name="Line 10"/>
              <p:cNvSpPr>
                <a:spLocks noChangeShapeType="1"/>
              </p:cNvSpPr>
              <p:nvPr/>
            </p:nvSpPr>
            <p:spPr bwMode="auto">
              <a:xfrm>
                <a:off x="1066800" y="3052011"/>
                <a:ext cx="3886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3" name="Line 11"/>
              <p:cNvSpPr>
                <a:spLocks noChangeShapeType="1"/>
              </p:cNvSpPr>
              <p:nvPr/>
            </p:nvSpPr>
            <p:spPr bwMode="auto">
              <a:xfrm>
                <a:off x="10668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4" name="Line 12"/>
              <p:cNvSpPr>
                <a:spLocks noChangeShapeType="1"/>
              </p:cNvSpPr>
              <p:nvPr/>
            </p:nvSpPr>
            <p:spPr bwMode="auto">
              <a:xfrm>
                <a:off x="49530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sp>
          <p:nvSpPr>
            <p:cNvPr id="13315" name="Rectangle 3"/>
            <p:cNvSpPr>
              <a:spLocks noChangeArrowheads="1"/>
            </p:cNvSpPr>
            <p:nvPr/>
          </p:nvSpPr>
          <p:spPr bwMode="auto">
            <a:xfrm>
              <a:off x="564299" y="1574682"/>
              <a:ext cx="4815000" cy="120097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1414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Arial" pitchFamily="34" charset="0"/>
                </a:rPr>
                <a:t>D22 Main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414141"/>
                </a:solidFill>
                <a:effectLst/>
                <a:uLnTx/>
                <a:uFillTx/>
                <a:latin typeface="Arial"/>
                <a:ea typeface="+mn-ea"/>
                <a:cs typeface="+mn-cs"/>
              </a:endParaRPr>
            </a:p>
          </p:txBody>
        </p:sp>
        <p:sp>
          <p:nvSpPr>
            <p:cNvPr id="13316" name="Rectangle 4"/>
            <p:cNvSpPr>
              <a:spLocks noChangeArrowheads="1"/>
            </p:cNvSpPr>
            <p:nvPr/>
          </p:nvSpPr>
          <p:spPr bwMode="auto">
            <a:xfrm>
              <a:off x="254862" y="3161722"/>
              <a:ext cx="1623876" cy="486929"/>
            </a:xfrm>
            <a:prstGeom prst="rect">
              <a:avLst/>
            </a:prstGeom>
            <a:solidFill>
              <a:srgbClr val="6BC2BB"/>
            </a:solidFill>
            <a:ln>
              <a:noFill/>
            </a:ln>
            <a:effectLst/>
          </p:spPr>
          <p:txBody>
            <a:bodyPr wrap="squar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Subcommittee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D22.01</a:t>
              </a:r>
            </a:p>
          </p:txBody>
        </p:sp>
        <p:sp>
          <p:nvSpPr>
            <p:cNvPr id="13317" name="Rectangle 5"/>
            <p:cNvSpPr>
              <a:spLocks noChangeArrowheads="1"/>
            </p:cNvSpPr>
            <p:nvPr/>
          </p:nvSpPr>
          <p:spPr bwMode="auto">
            <a:xfrm>
              <a:off x="2171900" y="3175686"/>
              <a:ext cx="1599797" cy="486929"/>
            </a:xfrm>
            <a:prstGeom prst="rect">
              <a:avLst/>
            </a:prstGeom>
            <a:solidFill>
              <a:srgbClr val="6BC2BB"/>
            </a:solidFill>
            <a:ln>
              <a:noFill/>
            </a:ln>
            <a:effectLst/>
          </p:spPr>
          <p:txBody>
            <a:bodyPr wrap="non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Subcommittee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D22.07</a:t>
              </a:r>
            </a:p>
          </p:txBody>
        </p:sp>
        <p:sp>
          <p:nvSpPr>
            <p:cNvPr id="13318" name="Rectangle 6"/>
            <p:cNvSpPr>
              <a:spLocks noChangeArrowheads="1"/>
            </p:cNvSpPr>
            <p:nvPr/>
          </p:nvSpPr>
          <p:spPr bwMode="auto">
            <a:xfrm>
              <a:off x="4151806" y="3175686"/>
              <a:ext cx="1602387" cy="486929"/>
            </a:xfrm>
            <a:prstGeom prst="rect">
              <a:avLst/>
            </a:prstGeom>
            <a:solidFill>
              <a:srgbClr val="6BC2BB"/>
            </a:solidFill>
            <a:ln>
              <a:noFill/>
            </a:ln>
            <a:effectLst/>
          </p:spPr>
          <p:txBody>
            <a:bodyPr wrap="square" lIns="92075" tIns="46038" rIns="92075" bIns="46038">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Subcommittee</a:t>
              </a: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sz="1600" b="1" dirty="0">
                  <a:solidFill>
                    <a:prstClr val="white"/>
                  </a:solidFill>
                  <a:latin typeface="Arial"/>
                  <a:cs typeface="Calibri" pitchFamily="34" charset="0"/>
                </a:rPr>
                <a:t>D22.08</a:t>
              </a: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sp>
          <p:nvSpPr>
            <p:cNvPr id="13319" name="Rectangle 7"/>
            <p:cNvSpPr>
              <a:spLocks noChangeArrowheads="1"/>
            </p:cNvSpPr>
            <p:nvPr/>
          </p:nvSpPr>
          <p:spPr bwMode="auto">
            <a:xfrm>
              <a:off x="1258624" y="4613181"/>
              <a:ext cx="1713143" cy="795050"/>
            </a:xfrm>
            <a:prstGeom prst="rect">
              <a:avLst/>
            </a:prstGeom>
            <a:solidFill>
              <a:schemeClr val="bg1">
                <a:lumMod val="50000"/>
              </a:schemeClr>
            </a:solidFill>
            <a:ln>
              <a:noFill/>
            </a:ln>
            <a:effec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Task Group on a new standard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sp>
          <p:nvSpPr>
            <p:cNvPr id="13320" name="Rectangle 8"/>
            <p:cNvSpPr>
              <a:spLocks noChangeArrowheads="1"/>
            </p:cNvSpPr>
            <p:nvPr/>
          </p:nvSpPr>
          <p:spPr bwMode="auto">
            <a:xfrm>
              <a:off x="3244938" y="4636519"/>
              <a:ext cx="1599795" cy="819307"/>
            </a:xfrm>
            <a:prstGeom prst="rect">
              <a:avLst/>
            </a:prstGeom>
            <a:solidFill>
              <a:schemeClr val="bg1">
                <a:lumMod val="50000"/>
              </a:schemeClr>
            </a:solidFill>
            <a:ln>
              <a:noFill/>
            </a:ln>
            <a:effectLst/>
          </p:spPr>
          <p:txBody>
            <a:bodyPr wrap="square" lIns="92075" tIns="46038" rIns="92075" bIns="460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rPr>
                <a:t>Task Group on a revision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Calibri" pitchFamily="34" charset="0"/>
              </a:endParaRPr>
            </a:p>
          </p:txBody>
        </p:sp>
        <p:grpSp>
          <p:nvGrpSpPr>
            <p:cNvPr id="6" name="Group 5"/>
            <p:cNvGrpSpPr/>
            <p:nvPr/>
          </p:nvGrpSpPr>
          <p:grpSpPr>
            <a:xfrm>
              <a:off x="2209798" y="3648651"/>
              <a:ext cx="1524000" cy="936218"/>
              <a:chOff x="2209798" y="3648651"/>
              <a:chExt cx="1524000" cy="936218"/>
            </a:xfrm>
          </p:grpSpPr>
          <p:sp>
            <p:nvSpPr>
              <p:cNvPr id="13325" name="Line 13"/>
              <p:cNvSpPr>
                <a:spLocks noChangeShapeType="1"/>
              </p:cNvSpPr>
              <p:nvPr/>
            </p:nvSpPr>
            <p:spPr bwMode="auto">
              <a:xfrm>
                <a:off x="2987674" y="3648651"/>
                <a:ext cx="0" cy="7076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nvGrpSpPr>
              <p:cNvPr id="4" name="Group 3"/>
              <p:cNvGrpSpPr/>
              <p:nvPr/>
            </p:nvGrpSpPr>
            <p:grpSpPr>
              <a:xfrm>
                <a:off x="2209798" y="4356269"/>
                <a:ext cx="1524000" cy="228600"/>
                <a:chOff x="2209800" y="4495800"/>
                <a:chExt cx="1524000" cy="228600"/>
              </a:xfrm>
            </p:grpSpPr>
            <p:sp>
              <p:nvSpPr>
                <p:cNvPr id="13328" name="Line 16"/>
                <p:cNvSpPr>
                  <a:spLocks noChangeShapeType="1"/>
                </p:cNvSpPr>
                <p:nvPr/>
              </p:nvSpPr>
              <p:spPr bwMode="auto">
                <a:xfrm>
                  <a:off x="2209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9" name="Line 17"/>
                <p:cNvSpPr>
                  <a:spLocks noChangeShapeType="1"/>
                </p:cNvSpPr>
                <p:nvPr/>
              </p:nvSpPr>
              <p:spPr bwMode="auto">
                <a:xfrm>
                  <a:off x="3733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6" name="Line 14"/>
                <p:cNvSpPr>
                  <a:spLocks noChangeShapeType="1"/>
                </p:cNvSpPr>
                <p:nvPr/>
              </p:nvSpPr>
              <p:spPr bwMode="auto">
                <a:xfrm flipH="1">
                  <a:off x="2209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sp>
              <p:nvSpPr>
                <p:cNvPr id="13327" name="Line 15"/>
                <p:cNvSpPr>
                  <a:spLocks noChangeShapeType="1"/>
                </p:cNvSpPr>
                <p:nvPr/>
              </p:nvSpPr>
              <p:spPr bwMode="auto">
                <a:xfrm flipH="1">
                  <a:off x="2971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Arial"/>
                    <a:ea typeface="+mn-ea"/>
                    <a:cs typeface="+mn-cs"/>
                  </a:endParaRPr>
                </a:p>
              </p:txBody>
            </p:sp>
          </p:grpSp>
        </p:grpSp>
      </p:grpSp>
      <p:sp>
        <p:nvSpPr>
          <p:cNvPr id="13330" name="Rectangle 18"/>
          <p:cNvSpPr>
            <a:spLocks noChangeArrowheads="1"/>
          </p:cNvSpPr>
          <p:nvPr/>
        </p:nvSpPr>
        <p:spPr bwMode="auto">
          <a:xfrm>
            <a:off x="5994693" y="2166610"/>
            <a:ext cx="3013879" cy="9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Technical Committees </a:t>
            </a:r>
            <a:r>
              <a:rPr kumimoji="0" lang="en-US" sz="1900" b="1" i="0" u="none" strike="noStrike" kern="1200" cap="none" spc="0" normalizeH="0" baseline="0" noProof="0" dirty="0">
                <a:ln>
                  <a:noFill/>
                </a:ln>
                <a:solidFill>
                  <a:srgbClr val="414141"/>
                </a:solidFill>
                <a:effectLst/>
                <a:uLnTx/>
                <a:uFillTx/>
                <a:latin typeface="Arial"/>
                <a:ea typeface="+mn-ea"/>
                <a:cs typeface="+mn-cs"/>
              </a:rPr>
              <a:t> </a:t>
            </a:r>
            <a:r>
              <a:rPr kumimoji="0" lang="en-US" sz="1800" b="0" i="0" u="none" strike="noStrike" kern="1200" cap="none" spc="0" normalizeH="0" baseline="0" noProof="0" dirty="0">
                <a:ln>
                  <a:noFill/>
                </a:ln>
                <a:solidFill>
                  <a:srgbClr val="414141"/>
                </a:solidFill>
                <a:effectLst/>
                <a:uLnTx/>
                <a:uFillTx/>
                <a:latin typeface="Arial"/>
                <a:ea typeface="+mn-ea"/>
                <a:cs typeface="+mn-cs"/>
              </a:rPr>
              <a:t>Address specific industry subjects</a:t>
            </a:r>
          </a:p>
        </p:txBody>
      </p:sp>
      <p:sp>
        <p:nvSpPr>
          <p:cNvPr id="13331" name="Rectangle 19"/>
          <p:cNvSpPr>
            <a:spLocks noChangeArrowheads="1"/>
          </p:cNvSpPr>
          <p:nvPr/>
        </p:nvSpPr>
        <p:spPr bwMode="auto">
          <a:xfrm>
            <a:off x="5998917" y="3457463"/>
            <a:ext cx="2929721"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Subcommittees</a:t>
            </a:r>
            <a:endParaRPr kumimoji="0" lang="en-US" sz="1900" b="1" i="0" u="none" strike="noStrike" kern="1200" cap="none" spc="0" normalizeH="0" baseline="0" noProof="0" dirty="0">
              <a:ln>
                <a:noFill/>
              </a:ln>
              <a:solidFill>
                <a:srgbClr val="414141"/>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141"/>
                </a:solidFill>
                <a:effectLst/>
                <a:uLnTx/>
                <a:uFillTx/>
                <a:latin typeface="Arial"/>
                <a:ea typeface="+mn-ea"/>
                <a:cs typeface="+mn-cs"/>
              </a:rPr>
              <a:t>Address subsets of specialized subject matter</a:t>
            </a:r>
          </a:p>
        </p:txBody>
      </p:sp>
      <p:sp>
        <p:nvSpPr>
          <p:cNvPr id="13332" name="Rectangle 20"/>
          <p:cNvSpPr>
            <a:spLocks noChangeArrowheads="1"/>
          </p:cNvSpPr>
          <p:nvPr/>
        </p:nvSpPr>
        <p:spPr bwMode="auto">
          <a:xfrm>
            <a:off x="5994693" y="4663677"/>
            <a:ext cx="2971800" cy="149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414141"/>
                </a:solidFill>
                <a:effectLst/>
                <a:uLnTx/>
                <a:uFillTx/>
                <a:latin typeface="Arial"/>
                <a:ea typeface="+mn-ea"/>
                <a:cs typeface="+mn-cs"/>
              </a:rPr>
              <a:t>Task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141"/>
                </a:solidFill>
                <a:effectLst/>
                <a:uLnTx/>
                <a:uFillTx/>
                <a:latin typeface="Arial"/>
                <a:ea typeface="+mn-ea"/>
                <a:cs typeface="+mn-cs"/>
              </a:rPr>
              <a:t>Organized by subcommittees: standards get drafted, revised, and developed at this level  </a:t>
            </a:r>
          </a:p>
        </p:txBody>
      </p:sp>
      <p:cxnSp>
        <p:nvCxnSpPr>
          <p:cNvPr id="3" name="Straight Arrow Connector 2"/>
          <p:cNvCxnSpPr/>
          <p:nvPr/>
        </p:nvCxnSpPr>
        <p:spPr>
          <a:xfrm flipV="1">
            <a:off x="5832000" y="2365220"/>
            <a:ext cx="0" cy="317878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436F408-30A3-4116-ACF1-573CA614F79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14141"/>
                </a:solidFill>
                <a:effectLst/>
                <a:uLnTx/>
                <a:uFillTx/>
                <a:latin typeface="Arial"/>
                <a:ea typeface="+mn-ea"/>
                <a:cs typeface="+mn-cs"/>
              </a:rPr>
              <a:t>2020</a:t>
            </a:r>
          </a:p>
        </p:txBody>
      </p:sp>
      <p:sp>
        <p:nvSpPr>
          <p:cNvPr id="8" name="Footer Placeholder 7">
            <a:extLst>
              <a:ext uri="{FF2B5EF4-FFF2-40B4-BE49-F238E27FC236}">
                <a16:creationId xmlns:a16="http://schemas.microsoft.com/office/drawing/2014/main" id="{3E9C3AF3-1573-43AA-A2C2-BB481A3322E0}"/>
              </a:ext>
            </a:extLst>
          </p:cNvPr>
          <p:cNvSpPr>
            <a:spLocks noGrp="1"/>
          </p:cNvSpPr>
          <p:nvPr>
            <p:ph type="ftr" sz="quarter" idx="11"/>
          </p:nvPr>
        </p:nvSpPr>
        <p:spPr>
          <a:xfrm>
            <a:off x="5257800" y="612775"/>
            <a:ext cx="16764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14141"/>
                </a:solidFill>
                <a:effectLst/>
                <a:uLnTx/>
                <a:uFillTx/>
                <a:latin typeface="Arial"/>
                <a:ea typeface="+mn-ea"/>
                <a:cs typeface="+mn-cs"/>
              </a:rPr>
              <a:t>ASTM D2207 Asbestos / Talc</a:t>
            </a:r>
          </a:p>
        </p:txBody>
      </p:sp>
      <p:sp>
        <p:nvSpPr>
          <p:cNvPr id="9" name="Slide Number Placeholder 8">
            <a:extLst>
              <a:ext uri="{FF2B5EF4-FFF2-40B4-BE49-F238E27FC236}">
                <a16:creationId xmlns:a16="http://schemas.microsoft.com/office/drawing/2014/main" id="{9674B38E-F1C0-445F-8435-FF52990DE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C223B-B988-4583-A1DB-C736BC97BE86}" type="slidenum">
              <a:rPr kumimoji="0" lang="en-US" sz="700" b="0" i="0" u="none" strike="noStrike" kern="1200" cap="none" spc="0" normalizeH="0" baseline="0" noProof="0" smtClean="0">
                <a:ln>
                  <a:noFill/>
                </a:ln>
                <a:solidFill>
                  <a:srgbClr val="41414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a:ln>
                <a:noFill/>
              </a:ln>
              <a:solidFill>
                <a:srgbClr val="414141"/>
              </a:solidFill>
              <a:effectLst/>
              <a:uLnTx/>
              <a:uFillTx/>
              <a:latin typeface="Arial"/>
              <a:ea typeface="+mn-ea"/>
              <a:cs typeface="+mn-cs"/>
            </a:endParaRPr>
          </a:p>
        </p:txBody>
      </p:sp>
      <p:sp>
        <p:nvSpPr>
          <p:cNvPr id="10" name="TextBox 9">
            <a:extLst>
              <a:ext uri="{FF2B5EF4-FFF2-40B4-BE49-F238E27FC236}">
                <a16:creationId xmlns:a16="http://schemas.microsoft.com/office/drawing/2014/main" id="{A33E9BE5-B871-498D-8E18-41850E14B531}"/>
              </a:ext>
            </a:extLst>
          </p:cNvPr>
          <p:cNvSpPr txBox="1"/>
          <p:nvPr/>
        </p:nvSpPr>
        <p:spPr>
          <a:xfrm>
            <a:off x="506272" y="5970446"/>
            <a:ext cx="49657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141"/>
                </a:solidFill>
                <a:effectLst/>
                <a:uLnTx/>
                <a:uFillTx/>
                <a:latin typeface="Arial"/>
                <a:ea typeface="+mn-ea"/>
                <a:cs typeface="+mn-cs"/>
                <a:hlinkClick r:id="rId3"/>
              </a:rPr>
              <a:t>ASTM Balloting Sequence and Requirements</a:t>
            </a:r>
            <a:endParaRPr kumimoji="0" lang="en-US" sz="1600" b="0" i="0" u="none" strike="noStrike" kern="1200" cap="none" spc="0" normalizeH="0" baseline="0" noProof="0" dirty="0">
              <a:ln>
                <a:noFill/>
              </a:ln>
              <a:solidFill>
                <a:srgbClr val="414141"/>
              </a:solidFill>
              <a:effectLst/>
              <a:uLnTx/>
              <a:uFillTx/>
              <a:latin typeface="Arial"/>
              <a:ea typeface="+mn-ea"/>
              <a:cs typeface="+mn-cs"/>
            </a:endParaRPr>
          </a:p>
        </p:txBody>
      </p:sp>
      <p:sp>
        <p:nvSpPr>
          <p:cNvPr id="11" name="TextBox 10">
            <a:extLst>
              <a:ext uri="{FF2B5EF4-FFF2-40B4-BE49-F238E27FC236}">
                <a16:creationId xmlns:a16="http://schemas.microsoft.com/office/drawing/2014/main" id="{EF817866-72DC-4E2C-8863-C216861AD06D}"/>
              </a:ext>
            </a:extLst>
          </p:cNvPr>
          <p:cNvSpPr txBox="1"/>
          <p:nvPr/>
        </p:nvSpPr>
        <p:spPr>
          <a:xfrm>
            <a:off x="5334000" y="1572195"/>
            <a:ext cx="3712217" cy="646331"/>
          </a:xfrm>
          <a:prstGeom prst="rect">
            <a:avLst/>
          </a:prstGeom>
          <a:noFill/>
        </p:spPr>
        <p:txBody>
          <a:bodyPr wrap="square" rtlCol="0">
            <a:spAutoFit/>
          </a:bodyPr>
          <a:lstStyle/>
          <a:p>
            <a:r>
              <a:rPr lang="en-US" dirty="0">
                <a:solidFill>
                  <a:srgbClr val="FF0000"/>
                </a:solidFill>
              </a:rPr>
              <a:t>Additional operations &amp; support above this level…</a:t>
            </a:r>
          </a:p>
        </p:txBody>
      </p:sp>
      <p:sp>
        <p:nvSpPr>
          <p:cNvPr id="12" name="Oval 11">
            <a:extLst>
              <a:ext uri="{FF2B5EF4-FFF2-40B4-BE49-F238E27FC236}">
                <a16:creationId xmlns:a16="http://schemas.microsoft.com/office/drawing/2014/main" id="{70D09EDB-127F-4CD7-9D5E-26D5E2A05BB5}"/>
              </a:ext>
            </a:extLst>
          </p:cNvPr>
          <p:cNvSpPr/>
          <p:nvPr/>
        </p:nvSpPr>
        <p:spPr>
          <a:xfrm>
            <a:off x="5029200" y="1145195"/>
            <a:ext cx="3712217" cy="126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2487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AAD8D6-F000-429F-8605-D8A1FF6E96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41414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700" b="0" i="0" u="none" strike="noStrike" kern="1200" cap="none" spc="0" normalizeH="0" baseline="0" noProof="0" dirty="0">
              <a:ln>
                <a:noFill/>
              </a:ln>
              <a:solidFill>
                <a:srgbClr val="414141"/>
              </a:solidFill>
              <a:effectLst/>
              <a:uLnTx/>
              <a:uFillTx/>
              <a:latin typeface="Arial"/>
              <a:ea typeface="+mn-ea"/>
              <a:cs typeface="+mn-cs"/>
            </a:endParaRPr>
          </a:p>
        </p:txBody>
      </p:sp>
      <p:sp>
        <p:nvSpPr>
          <p:cNvPr id="5" name="Title 4">
            <a:extLst>
              <a:ext uri="{FF2B5EF4-FFF2-40B4-BE49-F238E27FC236}">
                <a16:creationId xmlns:a16="http://schemas.microsoft.com/office/drawing/2014/main" id="{10EC5616-7187-472A-932A-5937F7D7B877}"/>
              </a:ext>
            </a:extLst>
          </p:cNvPr>
          <p:cNvSpPr>
            <a:spLocks noGrp="1"/>
          </p:cNvSpPr>
          <p:nvPr>
            <p:ph type="title"/>
          </p:nvPr>
        </p:nvSpPr>
        <p:spPr>
          <a:xfrm>
            <a:off x="346460" y="774000"/>
            <a:ext cx="8187940" cy="405000"/>
          </a:xfrm>
        </p:spPr>
        <p:txBody>
          <a:bodyPr/>
          <a:lstStyle/>
          <a:p>
            <a:r>
              <a:rPr lang="en-US" sz="3600" dirty="0"/>
              <a:t>Balloting Sequence and Requirements</a:t>
            </a:r>
          </a:p>
        </p:txBody>
      </p:sp>
      <p:pic>
        <p:nvPicPr>
          <p:cNvPr id="19" name="Picture 18" descr="A screenshot of a cell phone&#10;&#10;Description generated with very high confidence">
            <a:extLst>
              <a:ext uri="{FF2B5EF4-FFF2-40B4-BE49-F238E27FC236}">
                <a16:creationId xmlns:a16="http://schemas.microsoft.com/office/drawing/2014/main" id="{CDA40560-A705-4B46-8252-412E8A0B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60" y="1295400"/>
            <a:ext cx="8187940" cy="5712691"/>
          </a:xfrm>
          <a:prstGeom prst="rect">
            <a:avLst/>
          </a:prstGeom>
        </p:spPr>
      </p:pic>
      <p:sp>
        <p:nvSpPr>
          <p:cNvPr id="2" name="Date Placeholder 1">
            <a:extLst>
              <a:ext uri="{FF2B5EF4-FFF2-40B4-BE49-F238E27FC236}">
                <a16:creationId xmlns:a16="http://schemas.microsoft.com/office/drawing/2014/main" id="{5F656C66-83B0-45D6-8D72-632817FF2771}"/>
              </a:ext>
            </a:extLst>
          </p:cNvPr>
          <p:cNvSpPr>
            <a:spLocks noGrp="1"/>
          </p:cNvSpPr>
          <p:nvPr>
            <p:ph type="dt" sz="half" idx="10"/>
          </p:nvPr>
        </p:nvSpPr>
        <p:spPr/>
        <p:txBody>
          <a:bodyPr/>
          <a:lstStyle/>
          <a:p>
            <a:r>
              <a:rPr lang="en-US"/>
              <a:t>2020</a:t>
            </a:r>
            <a:endParaRPr lang="en-GB" dirty="0"/>
          </a:p>
        </p:txBody>
      </p:sp>
      <p:sp>
        <p:nvSpPr>
          <p:cNvPr id="3" name="Footer Placeholder 2">
            <a:extLst>
              <a:ext uri="{FF2B5EF4-FFF2-40B4-BE49-F238E27FC236}">
                <a16:creationId xmlns:a16="http://schemas.microsoft.com/office/drawing/2014/main" id="{326706CD-18D7-4953-9B57-53338FC28E90}"/>
              </a:ext>
            </a:extLst>
          </p:cNvPr>
          <p:cNvSpPr>
            <a:spLocks noGrp="1"/>
          </p:cNvSpPr>
          <p:nvPr>
            <p:ph type="ftr" sz="quarter" idx="11"/>
          </p:nvPr>
        </p:nvSpPr>
        <p:spPr/>
        <p:txBody>
          <a:bodyPr/>
          <a:lstStyle/>
          <a:p>
            <a:r>
              <a:rPr lang="en-US"/>
              <a:t>ASTM D2207 Asbestos / Talc</a:t>
            </a:r>
            <a:endParaRPr lang="en-GB" dirty="0"/>
          </a:p>
        </p:txBody>
      </p:sp>
    </p:spTree>
    <p:extLst>
      <p:ext uri="{BB962C8B-B14F-4D97-AF65-F5344CB8AC3E}">
        <p14:creationId xmlns:p14="http://schemas.microsoft.com/office/powerpoint/2010/main" val="251205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Previous Studies</a:t>
            </a:r>
          </a:p>
        </p:txBody>
      </p:sp>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16</a:t>
            </a:fld>
            <a:endParaRPr lang="en-US"/>
          </a:p>
        </p:txBody>
      </p:sp>
      <p:pic>
        <p:nvPicPr>
          <p:cNvPr id="4" name="Picture 3">
            <a:extLst>
              <a:ext uri="{FF2B5EF4-FFF2-40B4-BE49-F238E27FC236}">
                <a16:creationId xmlns:a16="http://schemas.microsoft.com/office/drawing/2014/main" id="{2EC508EC-A54D-4606-AE3D-F372E2FE8699}"/>
              </a:ext>
            </a:extLst>
          </p:cNvPr>
          <p:cNvPicPr>
            <a:picLocks noChangeAspect="1"/>
          </p:cNvPicPr>
          <p:nvPr/>
        </p:nvPicPr>
        <p:blipFill>
          <a:blip r:embed="rId3"/>
          <a:stretch>
            <a:fillRect/>
          </a:stretch>
        </p:blipFill>
        <p:spPr>
          <a:xfrm>
            <a:off x="176150" y="0"/>
            <a:ext cx="6361531" cy="6858000"/>
          </a:xfrm>
          <a:prstGeom prst="rect">
            <a:avLst/>
          </a:prstGeom>
        </p:spPr>
      </p:pic>
      <p:sp>
        <p:nvSpPr>
          <p:cNvPr id="3" name="Date Placeholder 2">
            <a:extLst>
              <a:ext uri="{FF2B5EF4-FFF2-40B4-BE49-F238E27FC236}">
                <a16:creationId xmlns:a16="http://schemas.microsoft.com/office/drawing/2014/main" id="{50FA8AB2-B6F8-45B3-9D67-C5AD825816BC}"/>
              </a:ext>
            </a:extLst>
          </p:cNvPr>
          <p:cNvSpPr>
            <a:spLocks noGrp="1"/>
          </p:cNvSpPr>
          <p:nvPr>
            <p:ph type="dt" sz="half" idx="10"/>
          </p:nvPr>
        </p:nvSpPr>
        <p:spPr/>
        <p:txBody>
          <a:bodyPr/>
          <a:lstStyle/>
          <a:p>
            <a:pPr>
              <a:defRPr/>
            </a:pPr>
            <a:r>
              <a:rPr lang="en-US"/>
              <a:t>2020</a:t>
            </a:r>
          </a:p>
        </p:txBody>
      </p:sp>
    </p:spTree>
    <p:extLst>
      <p:ext uri="{BB962C8B-B14F-4D97-AF65-F5344CB8AC3E}">
        <p14:creationId xmlns:p14="http://schemas.microsoft.com/office/powerpoint/2010/main" val="11039152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Method Valuation</a:t>
            </a:r>
          </a:p>
        </p:txBody>
      </p:sp>
      <p:sp>
        <p:nvSpPr>
          <p:cNvPr id="44035" name="Footer Placeholder 5"/>
          <p:cNvSpPr>
            <a:spLocks noGrp="1"/>
          </p:cNvSpPr>
          <p:nvPr>
            <p:ph type="ftr" sz="quarter" idx="11"/>
          </p:nvPr>
        </p:nvSpPr>
        <p:spPr bwMode="auto">
          <a:xfrm>
            <a:off x="5257800" y="612775"/>
            <a:ext cx="1524000" cy="45720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a:t>ASTM D2207 Asbestos / Talc</a:t>
            </a:r>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17</a:t>
            </a:fld>
            <a:endParaRPr lang="en-US"/>
          </a:p>
        </p:txBody>
      </p:sp>
      <p:sp>
        <p:nvSpPr>
          <p:cNvPr id="3" name="TextBox 2">
            <a:extLst>
              <a:ext uri="{FF2B5EF4-FFF2-40B4-BE49-F238E27FC236}">
                <a16:creationId xmlns:a16="http://schemas.microsoft.com/office/drawing/2014/main" id="{5AA79740-1F20-415A-AA4B-C15FE9DE77E7}"/>
              </a:ext>
            </a:extLst>
          </p:cNvPr>
          <p:cNvSpPr txBox="1"/>
          <p:nvPr/>
        </p:nvSpPr>
        <p:spPr>
          <a:xfrm>
            <a:off x="457200" y="1295400"/>
            <a:ext cx="8382000" cy="4801314"/>
          </a:xfrm>
          <a:prstGeom prst="rect">
            <a:avLst/>
          </a:prstGeom>
          <a:noFill/>
        </p:spPr>
        <p:txBody>
          <a:bodyPr wrap="square" rtlCol="0">
            <a:spAutoFit/>
          </a:bodyPr>
          <a:lstStyle/>
          <a:p>
            <a:r>
              <a:rPr lang="en-US" dirty="0"/>
              <a:t>Utility</a:t>
            </a:r>
          </a:p>
          <a:p>
            <a:r>
              <a:rPr lang="en-US" dirty="0"/>
              <a:t>Effectiveness</a:t>
            </a:r>
          </a:p>
          <a:p>
            <a:r>
              <a:rPr lang="en-US" dirty="0"/>
              <a:t>Economy</a:t>
            </a:r>
          </a:p>
          <a:p>
            <a:r>
              <a:rPr lang="en-US" dirty="0"/>
              <a:t>Technology</a:t>
            </a:r>
          </a:p>
          <a:p>
            <a:r>
              <a:rPr lang="en-US" dirty="0"/>
              <a:t>Simplicity</a:t>
            </a:r>
          </a:p>
          <a:p>
            <a:r>
              <a:rPr lang="en-US" dirty="0"/>
              <a:t>Understandable</a:t>
            </a:r>
          </a:p>
          <a:p>
            <a:r>
              <a:rPr lang="en-US" dirty="0"/>
              <a:t>Controlled</a:t>
            </a:r>
          </a:p>
          <a:p>
            <a:r>
              <a:rPr lang="en-US" dirty="0"/>
              <a:t>Peer Reviewed</a:t>
            </a:r>
          </a:p>
          <a:p>
            <a:r>
              <a:rPr lang="en-US" dirty="0"/>
              <a:t>Reproducible</a:t>
            </a:r>
          </a:p>
          <a:p>
            <a:r>
              <a:rPr lang="en-US" dirty="0"/>
              <a:t>Repeatable</a:t>
            </a:r>
          </a:p>
          <a:p>
            <a:r>
              <a:rPr lang="en-US" dirty="0"/>
              <a:t>Validation</a:t>
            </a:r>
          </a:p>
          <a:p>
            <a:r>
              <a:rPr lang="en-US" dirty="0"/>
              <a:t>Verification</a:t>
            </a:r>
          </a:p>
          <a:p>
            <a:r>
              <a:rPr lang="en-US" dirty="0" err="1"/>
              <a:t>InterLaboratoryStudy</a:t>
            </a:r>
            <a:r>
              <a:rPr lang="en-US" dirty="0"/>
              <a:t> (ILS)</a:t>
            </a:r>
          </a:p>
          <a:p>
            <a:r>
              <a:rPr lang="en-US" dirty="0"/>
              <a:t>Stands test of time yet, undergoes routine rigorous review and revision process</a:t>
            </a:r>
          </a:p>
          <a:p>
            <a:endParaRPr lang="en-US" dirty="0"/>
          </a:p>
          <a:p>
            <a:r>
              <a:rPr lang="en-US" dirty="0"/>
              <a:t>VALUE</a:t>
            </a:r>
          </a:p>
          <a:p>
            <a:endParaRPr lang="en-US" dirty="0"/>
          </a:p>
        </p:txBody>
      </p:sp>
      <p:sp>
        <p:nvSpPr>
          <p:cNvPr id="4" name="Date Placeholder 3">
            <a:extLst>
              <a:ext uri="{FF2B5EF4-FFF2-40B4-BE49-F238E27FC236}">
                <a16:creationId xmlns:a16="http://schemas.microsoft.com/office/drawing/2014/main" id="{A40FF3E6-079A-49F7-877A-A1F309EE448E}"/>
              </a:ext>
            </a:extLst>
          </p:cNvPr>
          <p:cNvSpPr>
            <a:spLocks noGrp="1"/>
          </p:cNvSpPr>
          <p:nvPr>
            <p:ph type="dt" sz="half" idx="10"/>
          </p:nvPr>
        </p:nvSpPr>
        <p:spPr>
          <a:xfrm>
            <a:off x="6770703" y="612775"/>
            <a:ext cx="957262" cy="457200"/>
          </a:xfrm>
        </p:spPr>
        <p:txBody>
          <a:bodyPr/>
          <a:lstStyle/>
          <a:p>
            <a:pPr>
              <a:defRPr/>
            </a:pPr>
            <a:r>
              <a:rPr lang="en-US"/>
              <a:t>2020</a:t>
            </a:r>
          </a:p>
        </p:txBody>
      </p:sp>
    </p:spTree>
    <p:extLst>
      <p:ext uri="{BB962C8B-B14F-4D97-AF65-F5344CB8AC3E}">
        <p14:creationId xmlns:p14="http://schemas.microsoft.com/office/powerpoint/2010/main" val="4987467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Method Valuation</a:t>
            </a:r>
          </a:p>
        </p:txBody>
      </p:sp>
      <p:sp>
        <p:nvSpPr>
          <p:cNvPr id="44035" name="Footer Placeholder 5"/>
          <p:cNvSpPr>
            <a:spLocks noGrp="1"/>
          </p:cNvSpPr>
          <p:nvPr>
            <p:ph type="ftr" sz="quarter" idx="11"/>
          </p:nvPr>
        </p:nvSpPr>
        <p:spPr bwMode="auto">
          <a:xfrm>
            <a:off x="5257800" y="612775"/>
            <a:ext cx="1524000" cy="45720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a:t>ASTM D2207 Asbestos / Talc</a:t>
            </a:r>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18</a:t>
            </a:fld>
            <a:endParaRPr lang="en-US"/>
          </a:p>
        </p:txBody>
      </p:sp>
      <p:sp>
        <p:nvSpPr>
          <p:cNvPr id="3" name="TextBox 2">
            <a:extLst>
              <a:ext uri="{FF2B5EF4-FFF2-40B4-BE49-F238E27FC236}">
                <a16:creationId xmlns:a16="http://schemas.microsoft.com/office/drawing/2014/main" id="{5AA79740-1F20-415A-AA4B-C15FE9DE77E7}"/>
              </a:ext>
            </a:extLst>
          </p:cNvPr>
          <p:cNvSpPr txBox="1"/>
          <p:nvPr/>
        </p:nvSpPr>
        <p:spPr>
          <a:xfrm>
            <a:off x="457200" y="1295400"/>
            <a:ext cx="8382000" cy="4524315"/>
          </a:xfrm>
          <a:prstGeom prst="rect">
            <a:avLst/>
          </a:prstGeom>
          <a:noFill/>
        </p:spPr>
        <p:txBody>
          <a:bodyPr wrap="square" rtlCol="0">
            <a:spAutoFit/>
          </a:bodyPr>
          <a:lstStyle/>
          <a:p>
            <a:r>
              <a:rPr lang="en-US" dirty="0"/>
              <a:t>Utility</a:t>
            </a:r>
          </a:p>
          <a:p>
            <a:r>
              <a:rPr lang="en-US" dirty="0"/>
              <a:t>Effectiveness</a:t>
            </a:r>
          </a:p>
          <a:p>
            <a:r>
              <a:rPr lang="en-US" dirty="0"/>
              <a:t>Economy</a:t>
            </a:r>
          </a:p>
          <a:p>
            <a:r>
              <a:rPr lang="en-US" dirty="0"/>
              <a:t>Technology</a:t>
            </a:r>
          </a:p>
          <a:p>
            <a:r>
              <a:rPr lang="en-US" dirty="0"/>
              <a:t>Simplicity</a:t>
            </a:r>
          </a:p>
          <a:p>
            <a:r>
              <a:rPr lang="en-US" dirty="0"/>
              <a:t>Understandable</a:t>
            </a:r>
          </a:p>
          <a:p>
            <a:r>
              <a:rPr lang="en-US" dirty="0"/>
              <a:t>Controlled</a:t>
            </a:r>
          </a:p>
          <a:p>
            <a:r>
              <a:rPr lang="en-US" dirty="0"/>
              <a:t>Peer Reviewed</a:t>
            </a:r>
          </a:p>
          <a:p>
            <a:r>
              <a:rPr lang="en-US" dirty="0"/>
              <a:t>Reproducible</a:t>
            </a:r>
          </a:p>
          <a:p>
            <a:r>
              <a:rPr lang="en-US" dirty="0"/>
              <a:t>Repeatable</a:t>
            </a:r>
          </a:p>
          <a:p>
            <a:r>
              <a:rPr lang="en-US" dirty="0"/>
              <a:t>Validation</a:t>
            </a:r>
          </a:p>
          <a:p>
            <a:r>
              <a:rPr lang="en-US" dirty="0"/>
              <a:t>Verification</a:t>
            </a:r>
          </a:p>
          <a:p>
            <a:r>
              <a:rPr lang="en-US" dirty="0" err="1"/>
              <a:t>InterLaboratoryStudy</a:t>
            </a:r>
            <a:r>
              <a:rPr lang="en-US" dirty="0"/>
              <a:t> (ILS)</a:t>
            </a:r>
          </a:p>
          <a:p>
            <a:r>
              <a:rPr lang="en-US" dirty="0"/>
              <a:t>Stands test of time yet, undergoes routine rigorous review and revision process</a:t>
            </a:r>
          </a:p>
          <a:p>
            <a:endParaRPr lang="en-US" dirty="0"/>
          </a:p>
          <a:p>
            <a:r>
              <a:rPr lang="en-US" dirty="0"/>
              <a:t>VALUE</a:t>
            </a:r>
          </a:p>
        </p:txBody>
      </p:sp>
      <p:sp>
        <p:nvSpPr>
          <p:cNvPr id="4" name="Date Placeholder 3">
            <a:extLst>
              <a:ext uri="{FF2B5EF4-FFF2-40B4-BE49-F238E27FC236}">
                <a16:creationId xmlns:a16="http://schemas.microsoft.com/office/drawing/2014/main" id="{A40FF3E6-079A-49F7-877A-A1F309EE448E}"/>
              </a:ext>
            </a:extLst>
          </p:cNvPr>
          <p:cNvSpPr>
            <a:spLocks noGrp="1"/>
          </p:cNvSpPr>
          <p:nvPr>
            <p:ph type="dt" sz="half" idx="10"/>
          </p:nvPr>
        </p:nvSpPr>
        <p:spPr>
          <a:xfrm>
            <a:off x="6770703" y="612775"/>
            <a:ext cx="957262" cy="457200"/>
          </a:xfrm>
        </p:spPr>
        <p:txBody>
          <a:bodyPr/>
          <a:lstStyle/>
          <a:p>
            <a:pPr>
              <a:defRPr/>
            </a:pPr>
            <a:r>
              <a:rPr lang="en-US"/>
              <a:t>2020</a:t>
            </a:r>
          </a:p>
        </p:txBody>
      </p:sp>
      <p:sp>
        <p:nvSpPr>
          <p:cNvPr id="5" name="TextBox 4">
            <a:extLst>
              <a:ext uri="{FF2B5EF4-FFF2-40B4-BE49-F238E27FC236}">
                <a16:creationId xmlns:a16="http://schemas.microsoft.com/office/drawing/2014/main" id="{72247E05-CD24-48FC-9198-A84A4BBF8C3D}"/>
              </a:ext>
            </a:extLst>
          </p:cNvPr>
          <p:cNvSpPr txBox="1"/>
          <p:nvPr/>
        </p:nvSpPr>
        <p:spPr>
          <a:xfrm>
            <a:off x="2895600" y="1254325"/>
            <a:ext cx="4953000" cy="2339102"/>
          </a:xfrm>
          <a:prstGeom prst="rect">
            <a:avLst/>
          </a:prstGeom>
          <a:noFill/>
        </p:spPr>
        <p:txBody>
          <a:bodyPr wrap="square" rtlCol="0">
            <a:spAutoFit/>
          </a:bodyPr>
          <a:lstStyle/>
          <a:p>
            <a:r>
              <a:rPr lang="en-US" sz="3200" dirty="0">
                <a:latin typeface="Noto Serif"/>
              </a:rPr>
              <a:t>“To retain respect for sausages and laws, one must not watch them in the making.”</a:t>
            </a:r>
          </a:p>
          <a:p>
            <a:pPr algn="r"/>
            <a:r>
              <a:rPr lang="en-US" dirty="0">
                <a:latin typeface="Noto Serif"/>
              </a:rPr>
              <a:t>- Otto von Bismarck</a:t>
            </a:r>
            <a:endParaRPr lang="en-US" dirty="0"/>
          </a:p>
        </p:txBody>
      </p:sp>
      <p:sp>
        <p:nvSpPr>
          <p:cNvPr id="8" name="TextBox 7">
            <a:extLst>
              <a:ext uri="{FF2B5EF4-FFF2-40B4-BE49-F238E27FC236}">
                <a16:creationId xmlns:a16="http://schemas.microsoft.com/office/drawing/2014/main" id="{B2AE9197-EC17-468A-A3F1-CED02EE55914}"/>
              </a:ext>
            </a:extLst>
          </p:cNvPr>
          <p:cNvSpPr txBox="1"/>
          <p:nvPr/>
        </p:nvSpPr>
        <p:spPr>
          <a:xfrm rot="20906881">
            <a:off x="5725699" y="1325696"/>
            <a:ext cx="3507692" cy="461665"/>
          </a:xfrm>
          <a:prstGeom prst="rect">
            <a:avLst/>
          </a:prstGeom>
          <a:noFill/>
        </p:spPr>
        <p:txBody>
          <a:bodyPr wrap="none" rtlCol="0">
            <a:spAutoFit/>
          </a:bodyPr>
          <a:lstStyle/>
          <a:p>
            <a:r>
              <a:rPr lang="en-US" sz="2400" b="1" dirty="0">
                <a:solidFill>
                  <a:schemeClr val="bg1"/>
                </a:solidFill>
                <a:latin typeface="Bradley Hand ITC" panose="03070402050302030203" pitchFamily="66" charset="0"/>
              </a:rPr>
              <a:t>and consensus standards</a:t>
            </a:r>
          </a:p>
        </p:txBody>
      </p:sp>
    </p:spTree>
    <p:extLst>
      <p:ext uri="{BB962C8B-B14F-4D97-AF65-F5344CB8AC3E}">
        <p14:creationId xmlns:p14="http://schemas.microsoft.com/office/powerpoint/2010/main" val="14795787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Method Valuation</a:t>
            </a:r>
          </a:p>
        </p:txBody>
      </p:sp>
      <p:sp>
        <p:nvSpPr>
          <p:cNvPr id="44035" name="Footer Placeholder 5"/>
          <p:cNvSpPr>
            <a:spLocks noGrp="1"/>
          </p:cNvSpPr>
          <p:nvPr>
            <p:ph type="ftr" sz="quarter" idx="11"/>
          </p:nvPr>
        </p:nvSpPr>
        <p:spPr bwMode="auto">
          <a:xfrm>
            <a:off x="5257800" y="612775"/>
            <a:ext cx="1524000" cy="45720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dirty="0"/>
              <a:t>ASTM D2207 Asbestos / Talc</a:t>
            </a:r>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19</a:t>
            </a:fld>
            <a:endParaRPr lang="en-US"/>
          </a:p>
        </p:txBody>
      </p:sp>
      <p:sp>
        <p:nvSpPr>
          <p:cNvPr id="3" name="TextBox 2">
            <a:extLst>
              <a:ext uri="{FF2B5EF4-FFF2-40B4-BE49-F238E27FC236}">
                <a16:creationId xmlns:a16="http://schemas.microsoft.com/office/drawing/2014/main" id="{5AA79740-1F20-415A-AA4B-C15FE9DE77E7}"/>
              </a:ext>
            </a:extLst>
          </p:cNvPr>
          <p:cNvSpPr txBox="1"/>
          <p:nvPr/>
        </p:nvSpPr>
        <p:spPr>
          <a:xfrm>
            <a:off x="457200" y="1295400"/>
            <a:ext cx="8382000" cy="4524315"/>
          </a:xfrm>
          <a:prstGeom prst="rect">
            <a:avLst/>
          </a:prstGeom>
          <a:noFill/>
        </p:spPr>
        <p:txBody>
          <a:bodyPr wrap="square" rtlCol="0">
            <a:spAutoFit/>
          </a:bodyPr>
          <a:lstStyle/>
          <a:p>
            <a:r>
              <a:rPr lang="en-US" dirty="0"/>
              <a:t>Utility</a:t>
            </a:r>
          </a:p>
          <a:p>
            <a:r>
              <a:rPr lang="en-US" dirty="0"/>
              <a:t>Effectiveness</a:t>
            </a:r>
          </a:p>
          <a:p>
            <a:r>
              <a:rPr lang="en-US" dirty="0"/>
              <a:t>Economy</a:t>
            </a:r>
          </a:p>
          <a:p>
            <a:r>
              <a:rPr lang="en-US" dirty="0"/>
              <a:t>Technology</a:t>
            </a:r>
          </a:p>
          <a:p>
            <a:r>
              <a:rPr lang="en-US" dirty="0"/>
              <a:t>Simplicity</a:t>
            </a:r>
          </a:p>
          <a:p>
            <a:r>
              <a:rPr lang="en-US" dirty="0"/>
              <a:t>Understandable</a:t>
            </a:r>
          </a:p>
          <a:p>
            <a:r>
              <a:rPr lang="en-US" dirty="0"/>
              <a:t>Controlled</a:t>
            </a:r>
          </a:p>
          <a:p>
            <a:r>
              <a:rPr lang="en-US" dirty="0"/>
              <a:t>Peer Reviewed</a:t>
            </a:r>
          </a:p>
          <a:p>
            <a:r>
              <a:rPr lang="en-US" dirty="0"/>
              <a:t>Reproducible</a:t>
            </a:r>
          </a:p>
          <a:p>
            <a:r>
              <a:rPr lang="en-US" dirty="0"/>
              <a:t>Repeatable</a:t>
            </a:r>
          </a:p>
          <a:p>
            <a:r>
              <a:rPr lang="en-US" dirty="0"/>
              <a:t>Validation</a:t>
            </a:r>
          </a:p>
          <a:p>
            <a:r>
              <a:rPr lang="en-US" dirty="0"/>
              <a:t>Verification</a:t>
            </a:r>
          </a:p>
          <a:p>
            <a:r>
              <a:rPr lang="en-US" dirty="0" err="1"/>
              <a:t>InterLaboratoryStudy</a:t>
            </a:r>
            <a:r>
              <a:rPr lang="en-US" dirty="0"/>
              <a:t> (ILS)</a:t>
            </a:r>
          </a:p>
          <a:p>
            <a:r>
              <a:rPr lang="en-US" dirty="0"/>
              <a:t>Stands test of time yet, undergoes routine rigorous review and revision process</a:t>
            </a:r>
          </a:p>
          <a:p>
            <a:endParaRPr lang="en-US" dirty="0"/>
          </a:p>
          <a:p>
            <a:r>
              <a:rPr lang="en-US" dirty="0"/>
              <a:t>VALUE</a:t>
            </a:r>
          </a:p>
        </p:txBody>
      </p:sp>
      <p:sp>
        <p:nvSpPr>
          <p:cNvPr id="4" name="Date Placeholder 3">
            <a:extLst>
              <a:ext uri="{FF2B5EF4-FFF2-40B4-BE49-F238E27FC236}">
                <a16:creationId xmlns:a16="http://schemas.microsoft.com/office/drawing/2014/main" id="{A40FF3E6-079A-49F7-877A-A1F309EE448E}"/>
              </a:ext>
            </a:extLst>
          </p:cNvPr>
          <p:cNvSpPr>
            <a:spLocks noGrp="1"/>
          </p:cNvSpPr>
          <p:nvPr>
            <p:ph type="dt" sz="half" idx="10"/>
          </p:nvPr>
        </p:nvSpPr>
        <p:spPr>
          <a:xfrm>
            <a:off x="6770703" y="612775"/>
            <a:ext cx="957262" cy="457200"/>
          </a:xfrm>
        </p:spPr>
        <p:txBody>
          <a:bodyPr/>
          <a:lstStyle/>
          <a:p>
            <a:pPr>
              <a:defRPr/>
            </a:pPr>
            <a:r>
              <a:rPr lang="en-US"/>
              <a:t>2020</a:t>
            </a:r>
          </a:p>
        </p:txBody>
      </p:sp>
      <p:sp>
        <p:nvSpPr>
          <p:cNvPr id="5" name="TextBox 4">
            <a:extLst>
              <a:ext uri="{FF2B5EF4-FFF2-40B4-BE49-F238E27FC236}">
                <a16:creationId xmlns:a16="http://schemas.microsoft.com/office/drawing/2014/main" id="{72247E05-CD24-48FC-9198-A84A4BBF8C3D}"/>
              </a:ext>
            </a:extLst>
          </p:cNvPr>
          <p:cNvSpPr txBox="1"/>
          <p:nvPr/>
        </p:nvSpPr>
        <p:spPr>
          <a:xfrm>
            <a:off x="2895600" y="1254325"/>
            <a:ext cx="4953000" cy="2339102"/>
          </a:xfrm>
          <a:prstGeom prst="rect">
            <a:avLst/>
          </a:prstGeom>
          <a:noFill/>
        </p:spPr>
        <p:txBody>
          <a:bodyPr wrap="square" rtlCol="0">
            <a:spAutoFit/>
          </a:bodyPr>
          <a:lstStyle/>
          <a:p>
            <a:r>
              <a:rPr lang="en-US" sz="3200" dirty="0">
                <a:latin typeface="Noto Serif"/>
              </a:rPr>
              <a:t>“To retain respect for sausages and laws, one must not watch them in the making.”</a:t>
            </a:r>
          </a:p>
          <a:p>
            <a:pPr algn="r"/>
            <a:r>
              <a:rPr lang="en-US" dirty="0">
                <a:latin typeface="Noto Serif"/>
              </a:rPr>
              <a:t>- Otto von Bismarck</a:t>
            </a:r>
            <a:endParaRPr lang="en-US" dirty="0"/>
          </a:p>
        </p:txBody>
      </p:sp>
      <p:sp>
        <p:nvSpPr>
          <p:cNvPr id="8" name="TextBox 7">
            <a:extLst>
              <a:ext uri="{FF2B5EF4-FFF2-40B4-BE49-F238E27FC236}">
                <a16:creationId xmlns:a16="http://schemas.microsoft.com/office/drawing/2014/main" id="{B2AE9197-EC17-468A-A3F1-CED02EE55914}"/>
              </a:ext>
            </a:extLst>
          </p:cNvPr>
          <p:cNvSpPr txBox="1"/>
          <p:nvPr/>
        </p:nvSpPr>
        <p:spPr>
          <a:xfrm rot="20906881">
            <a:off x="5725699" y="1325696"/>
            <a:ext cx="3507692" cy="461665"/>
          </a:xfrm>
          <a:prstGeom prst="rect">
            <a:avLst/>
          </a:prstGeom>
          <a:noFill/>
        </p:spPr>
        <p:txBody>
          <a:bodyPr wrap="none" rtlCol="0">
            <a:spAutoFit/>
          </a:bodyPr>
          <a:lstStyle/>
          <a:p>
            <a:r>
              <a:rPr lang="en-US" sz="2400" b="1" dirty="0">
                <a:solidFill>
                  <a:srgbClr val="FF0000"/>
                </a:solidFill>
                <a:latin typeface="Bradley Hand ITC" panose="03070402050302030203" pitchFamily="66" charset="0"/>
              </a:rPr>
              <a:t>and consensus standards</a:t>
            </a:r>
          </a:p>
        </p:txBody>
      </p:sp>
    </p:spTree>
    <p:extLst>
      <p:ext uri="{BB962C8B-B14F-4D97-AF65-F5344CB8AC3E}">
        <p14:creationId xmlns:p14="http://schemas.microsoft.com/office/powerpoint/2010/main" val="6887533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endParaRPr lang="en-GB" dirty="0"/>
          </a:p>
        </p:txBody>
      </p:sp>
      <p:sp>
        <p:nvSpPr>
          <p:cNvPr id="3" name="Footer Placeholder 2"/>
          <p:cNvSpPr>
            <a:spLocks noGrp="1"/>
          </p:cNvSpPr>
          <p:nvPr>
            <p:ph type="ftr" sz="quarter" idx="11"/>
          </p:nvPr>
        </p:nvSpPr>
        <p:spPr>
          <a:xfrm>
            <a:off x="4953000" y="612775"/>
            <a:ext cx="1630363" cy="457200"/>
          </a:xfrm>
        </p:spPr>
        <p:txBody>
          <a:bodyPr/>
          <a:lstStyle/>
          <a:p>
            <a:r>
              <a:rPr lang="en-GB" dirty="0"/>
              <a:t>ASTM D2207 Asbestos / Talc</a:t>
            </a:r>
          </a:p>
        </p:txBody>
      </p:sp>
      <p:sp>
        <p:nvSpPr>
          <p:cNvPr id="4" name="Slide Number Placeholder 3"/>
          <p:cNvSpPr>
            <a:spLocks noGrp="1"/>
          </p:cNvSpPr>
          <p:nvPr>
            <p:ph type="sldNum" sz="quarter" idx="12"/>
          </p:nvPr>
        </p:nvSpPr>
        <p:spPr/>
        <p:txBody>
          <a:bodyPr/>
          <a:lstStyle/>
          <a:p>
            <a:fld id="{AD3FAF27-8B82-4449-B01B-BEC948125F21}" type="slidenum">
              <a:rPr lang="en-GB" smtClean="0"/>
              <a:t>2</a:t>
            </a:fld>
            <a:endParaRPr lang="en-GB"/>
          </a:p>
        </p:txBody>
      </p:sp>
      <p:sp>
        <p:nvSpPr>
          <p:cNvPr id="7" name="Title 6"/>
          <p:cNvSpPr>
            <a:spLocks noGrp="1"/>
          </p:cNvSpPr>
          <p:nvPr>
            <p:ph type="title"/>
          </p:nvPr>
        </p:nvSpPr>
        <p:spPr/>
        <p:txBody>
          <a:bodyPr/>
          <a:lstStyle/>
          <a:p>
            <a:r>
              <a:rPr lang="en-US" dirty="0"/>
              <a:t>Summary</a:t>
            </a:r>
          </a:p>
        </p:txBody>
      </p:sp>
      <p:sp>
        <p:nvSpPr>
          <p:cNvPr id="8" name="Content Placeholder 4"/>
          <p:cNvSpPr>
            <a:spLocks noGrp="1"/>
          </p:cNvSpPr>
          <p:nvPr>
            <p:ph sz="quarter" idx="15"/>
          </p:nvPr>
        </p:nvSpPr>
        <p:spPr>
          <a:xfrm>
            <a:off x="419474" y="1981200"/>
            <a:ext cx="8231700" cy="4680001"/>
          </a:xfrm>
        </p:spPr>
        <p:txBody>
          <a:bodyPr>
            <a:noAutofit/>
          </a:bodyPr>
          <a:lstStyle/>
          <a:p>
            <a:r>
              <a:rPr lang="en-US" sz="2200" dirty="0"/>
              <a:t> ASTM International</a:t>
            </a:r>
          </a:p>
          <a:p>
            <a:r>
              <a:rPr lang="en-US" sz="2200" dirty="0"/>
              <a:t> D22 Air Quality</a:t>
            </a:r>
          </a:p>
          <a:p>
            <a:r>
              <a:rPr lang="en-US" sz="2200" dirty="0"/>
              <a:t> D2207 Asbestos </a:t>
            </a:r>
          </a:p>
          <a:p>
            <a:r>
              <a:rPr lang="en-US" sz="2200" dirty="0"/>
              <a:t> D2207 Roster</a:t>
            </a:r>
          </a:p>
          <a:p>
            <a:r>
              <a:rPr lang="en-US" sz="2200" dirty="0"/>
              <a:t> D2207 Consensus Standards Process </a:t>
            </a:r>
          </a:p>
          <a:p>
            <a:r>
              <a:rPr lang="en-US" sz="2200" dirty="0"/>
              <a:t> D2207 Current Status Asbestos/Talc</a:t>
            </a:r>
          </a:p>
          <a:p>
            <a:r>
              <a:rPr lang="en-US" sz="2200" dirty="0"/>
              <a:t> D2207 Next Steps / Expectations</a:t>
            </a:r>
          </a:p>
        </p:txBody>
      </p:sp>
    </p:spTree>
    <p:extLst>
      <p:ext uri="{BB962C8B-B14F-4D97-AF65-F5344CB8AC3E}">
        <p14:creationId xmlns:p14="http://schemas.microsoft.com/office/powerpoint/2010/main" val="36573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D2207 Standards</a:t>
            </a:r>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20</a:t>
            </a:fld>
            <a:endParaRPr lang="en-US"/>
          </a:p>
        </p:txBody>
      </p:sp>
      <p:sp>
        <p:nvSpPr>
          <p:cNvPr id="44037" name="Rectangle 2"/>
          <p:cNvSpPr>
            <a:spLocks noChangeArrowheads="1"/>
          </p:cNvSpPr>
          <p:nvPr/>
        </p:nvSpPr>
        <p:spPr bwMode="auto">
          <a:xfrm>
            <a:off x="304800" y="1066800"/>
            <a:ext cx="8534400" cy="369332"/>
          </a:xfrm>
          <a:prstGeom prst="rect">
            <a:avLst/>
          </a:prstGeom>
          <a:noFill/>
          <a:ln w="9525">
            <a:noFill/>
            <a:miter lim="800000"/>
            <a:headEnd/>
            <a:tailEnd/>
          </a:ln>
        </p:spPr>
        <p:txBody>
          <a:bodyPr>
            <a:spAutoFit/>
          </a:bodyPr>
          <a:lstStyle/>
          <a:p>
            <a:endParaRPr lang="en-US" dirty="0">
              <a:latin typeface="+mj-lt"/>
            </a:endParaRPr>
          </a:p>
        </p:txBody>
      </p:sp>
      <p:sp>
        <p:nvSpPr>
          <p:cNvPr id="6" name="Rectangle 5">
            <a:extLst>
              <a:ext uri="{FF2B5EF4-FFF2-40B4-BE49-F238E27FC236}">
                <a16:creationId xmlns:a16="http://schemas.microsoft.com/office/drawing/2014/main" id="{D931F539-E462-4C49-8487-9C4FBBCEA7DC}"/>
              </a:ext>
            </a:extLst>
          </p:cNvPr>
          <p:cNvSpPr/>
          <p:nvPr/>
        </p:nvSpPr>
        <p:spPr>
          <a:xfrm>
            <a:off x="152400" y="1062361"/>
            <a:ext cx="8839200" cy="584775"/>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6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6C89655C-CC1A-4E85-876B-B57CDB0F65C7}"/>
              </a:ext>
            </a:extLst>
          </p:cNvPr>
          <p:cNvSpPr txBox="1"/>
          <p:nvPr/>
        </p:nvSpPr>
        <p:spPr>
          <a:xfrm>
            <a:off x="2286000" y="1020762"/>
            <a:ext cx="6716233" cy="8470907"/>
          </a:xfrm>
          <a:prstGeom prst="rect">
            <a:avLst/>
          </a:prstGeom>
          <a:noFill/>
        </p:spPr>
        <p:txBody>
          <a:bodyPr wrap="square" rtlCol="0">
            <a:spAutoFit/>
          </a:bodyPr>
          <a:lstStyle/>
          <a:p>
            <a:r>
              <a:rPr lang="en-US" sz="800" dirty="0"/>
              <a:t>D5755-09(2014)e1 Standard Test Method for </a:t>
            </a:r>
            <a:r>
              <a:rPr lang="en-US" sz="800" dirty="0" err="1"/>
              <a:t>Microvacuum</a:t>
            </a:r>
            <a:r>
              <a:rPr lang="en-US" sz="800" dirty="0"/>
              <a:t> Sampling and Indirect Analysis of Dust by Transmission Electron Microscopy for Asbestos Structure Number Surface Loading</a:t>
            </a:r>
          </a:p>
          <a:p>
            <a:endParaRPr lang="en-US" sz="800" dirty="0"/>
          </a:p>
          <a:p>
            <a:r>
              <a:rPr lang="en-US" sz="800" dirty="0"/>
              <a:t>D6056-96(2011) Standard Test Method for Determining Concentration of Airborne Single-Crystal Ceramic Whiskers in the Workplace Environment by Transmission Electron Microscopy</a:t>
            </a:r>
          </a:p>
          <a:p>
            <a:endParaRPr lang="en-US" sz="800" dirty="0"/>
          </a:p>
          <a:p>
            <a:r>
              <a:rPr lang="en-US" sz="800" dirty="0"/>
              <a:t>D6057-96(2011) Standard Test Method for Determining Concentration of Airborne Single-Crystal Ceramic Whiskers in the Workplace Environment by Phase Contrast Microscopy</a:t>
            </a:r>
          </a:p>
          <a:p>
            <a:endParaRPr lang="en-US" sz="800" dirty="0"/>
          </a:p>
          <a:p>
            <a:r>
              <a:rPr lang="en-US" sz="800" dirty="0"/>
              <a:t>D6058-96(2016) Standard Practice for Determining Concentration of Airborne Single-Crystal Ceramic Whiskers in the Workplace Environment</a:t>
            </a:r>
          </a:p>
          <a:p>
            <a:endParaRPr lang="en-US" sz="800" dirty="0"/>
          </a:p>
          <a:p>
            <a:r>
              <a:rPr lang="en-US" sz="800" dirty="0"/>
              <a:t>D6059-96(2011) Standard Test Method for Determining Concentration of Airborne Single-Crystal Ceramic Whiskers in the Workplace Environment by Scanning Electron Microscopy</a:t>
            </a:r>
          </a:p>
          <a:p>
            <a:endParaRPr lang="en-US" sz="800" dirty="0"/>
          </a:p>
          <a:p>
            <a:r>
              <a:rPr lang="en-US" sz="800" dirty="0"/>
              <a:t>D6281-15 Standard Test Method for Airborne Asbestos Concentration in Ambient and Indoor Atmospheres as Determined by Transmission Electron Microscopy Direct Transfer (TEM)</a:t>
            </a:r>
          </a:p>
          <a:p>
            <a:endParaRPr lang="en-US" sz="800" dirty="0"/>
          </a:p>
          <a:p>
            <a:r>
              <a:rPr lang="en-US" sz="800" dirty="0"/>
              <a:t>D6480-05(2010) Standard Test Method for Wipe Sampling of Surfaces, Indirect Preparation, and Analysis for Asbestos Structure Number Concentration by Transmission Electron Microscopy</a:t>
            </a:r>
          </a:p>
          <a:p>
            <a:endParaRPr lang="en-US" sz="800" dirty="0"/>
          </a:p>
          <a:p>
            <a:r>
              <a:rPr lang="en-US" sz="800" dirty="0"/>
              <a:t>D6620-19 Standard Practice for Asbestos Detection Limit Based on Counts</a:t>
            </a:r>
          </a:p>
          <a:p>
            <a:endParaRPr lang="en-US" sz="800" dirty="0"/>
          </a:p>
          <a:p>
            <a:r>
              <a:rPr lang="en-US" sz="800" dirty="0"/>
              <a:t>D7200-12 Standard Practice for Sampling and Counting Airborne Fibers, Including Asbestos Fibers, in Mines and Quarries, by Phase Contrast Microscopy and Transmission Electron Microscopy</a:t>
            </a:r>
          </a:p>
          <a:p>
            <a:endParaRPr lang="en-US" sz="800" dirty="0"/>
          </a:p>
          <a:p>
            <a:r>
              <a:rPr lang="en-US" sz="800" dirty="0"/>
              <a:t>D7201-06(2011) Standard Practice for Sampling and Counting Airborne Fibers, Including Asbestos Fibers, in the Workplace, by Phase Contrast Microscopy (with an Option of Transmission Electron Microscopy)</a:t>
            </a:r>
          </a:p>
          <a:p>
            <a:endParaRPr lang="en-US" sz="800" dirty="0"/>
          </a:p>
          <a:p>
            <a:r>
              <a:rPr lang="en-US" sz="800" dirty="0"/>
              <a:t>D7390-18e1 Standard Guide for Evaluating Asbestos in Dust on Surfaces by Comparison Between Two Environments</a:t>
            </a:r>
          </a:p>
          <a:p>
            <a:endParaRPr lang="en-US" sz="800" dirty="0"/>
          </a:p>
          <a:p>
            <a:r>
              <a:rPr lang="en-US" sz="800" dirty="0"/>
              <a:t>D7521-16 Standard Test Method for Determination of Asbestos in Soil</a:t>
            </a:r>
          </a:p>
          <a:p>
            <a:endParaRPr lang="en-US" sz="800" dirty="0"/>
          </a:p>
          <a:p>
            <a:r>
              <a:rPr lang="en-US" sz="800" dirty="0"/>
              <a:t>D7712-18 Standard Terminology for Sampling and Analysis of Asbestos</a:t>
            </a:r>
          </a:p>
          <a:p>
            <a:endParaRPr lang="en-US" sz="800" dirty="0"/>
          </a:p>
          <a:p>
            <a:r>
              <a:rPr lang="en-US" sz="800" dirty="0"/>
              <a:t>D7886-14 Standard Practice for Asbestos Exposure Assessments for Repetitive Maintenance and Installation Tasks</a:t>
            </a:r>
          </a:p>
          <a:p>
            <a:endParaRPr lang="en-US" sz="800" dirty="0"/>
          </a:p>
          <a:p>
            <a:r>
              <a:rPr lang="en-US" sz="800" dirty="0"/>
              <a:t>E1368-14 Standard Practice for Visual Inspection of Asbestos Abatement Projects</a:t>
            </a:r>
          </a:p>
          <a:p>
            <a:endParaRPr lang="en-US" sz="800" dirty="0"/>
          </a:p>
          <a:p>
            <a:r>
              <a:rPr lang="en-US" sz="800" dirty="0"/>
              <a:t>E1494-18 Standard Practice for Testing Physical Properties of Friable Surfacing Materials</a:t>
            </a:r>
          </a:p>
          <a:p>
            <a:endParaRPr lang="en-US" sz="800" dirty="0"/>
          </a:p>
          <a:p>
            <a:r>
              <a:rPr lang="en-US" sz="800" dirty="0"/>
              <a:t>E2356-18 Standard Practice for Comprehensive Building Asbestos Surveys</a:t>
            </a:r>
          </a:p>
          <a:p>
            <a:endParaRPr lang="en-US" sz="800" dirty="0"/>
          </a:p>
          <a:p>
            <a:r>
              <a:rPr lang="en-US" sz="800" dirty="0"/>
              <a:t>E2394-11 Standard Practice for Maintenance, Renovation and Repair of Installed Asbestos Cement Products</a:t>
            </a:r>
          </a:p>
          <a:p>
            <a:endParaRPr lang="en-US" sz="800" dirty="0"/>
          </a:p>
          <a:p>
            <a:r>
              <a:rPr lang="en-US" sz="800" dirty="0"/>
              <a:t>WK28561 New Test Method for Airborne Carbon Nanotube Concentration in Ambient and Indoor Atmospheres as Determined by Transmission Electron Microscopy Direct Transfer (Technical Contact: Steven Compton) </a:t>
            </a:r>
          </a:p>
          <a:p>
            <a:endParaRPr lang="en-US" sz="800" dirty="0"/>
          </a:p>
          <a:p>
            <a:r>
              <a:rPr lang="en-US" sz="800" dirty="0"/>
              <a:t>WK30024 New Test Method for Polarized Light Microscopy (PLM) Analysis of Cosmetic and Pharmaceutical Talc for Asbestos (Technical Contact: Sean Fitzgerald) </a:t>
            </a:r>
          </a:p>
          <a:p>
            <a:endParaRPr lang="en-US" sz="800" dirty="0"/>
          </a:p>
          <a:p>
            <a:r>
              <a:rPr lang="en-US" sz="800" dirty="0"/>
              <a:t>WK30039 New Test Method for Transmission Electron Microscopy (TEM) Analysis of Mineral Powders for Asbestos (Technical Contact: Julie Pier) </a:t>
            </a:r>
          </a:p>
          <a:p>
            <a:endParaRPr lang="en-US" sz="800" dirty="0"/>
          </a:p>
          <a:p>
            <a:r>
              <a:rPr lang="en-US" sz="800" dirty="0"/>
              <a:t>WK30352 New Test Method for XRD </a:t>
            </a:r>
            <a:r>
              <a:rPr lang="en-US" sz="800" dirty="0" err="1"/>
              <a:t>analhysis</a:t>
            </a:r>
            <a:r>
              <a:rPr lang="en-US" sz="800" dirty="0"/>
              <a:t> of cosmetic and pharmaceutical talc for asbestos (Technical Contact: Gary Tomaino) </a:t>
            </a:r>
          </a:p>
          <a:p>
            <a:endParaRPr lang="en-US" sz="800" dirty="0"/>
          </a:p>
          <a:p>
            <a:r>
              <a:rPr lang="en-US" sz="800" dirty="0"/>
              <a:t>WK52022 Respirable/Releasable Fiber Concentration of Asbestos and Other Fibers using the Fluidized Bed Aerosol Segregator (Technical Contact: Edward Cahill) </a:t>
            </a:r>
          </a:p>
          <a:p>
            <a:endParaRPr lang="en-US" sz="800" dirty="0"/>
          </a:p>
          <a:p>
            <a:r>
              <a:rPr lang="en-US" sz="800" dirty="0"/>
              <a:t>WK52495 Qualitative Determination of Asbestos and other Amphibole Fibers in Loose Fill Vermiculite by Transmission Electron Microscopy (Technical Contact: Jeanne Spencer) Ballot D22 (18-04) Item 005; </a:t>
            </a:r>
          </a:p>
          <a:p>
            <a:endParaRPr lang="en-US" sz="800" dirty="0"/>
          </a:p>
          <a:p>
            <a:r>
              <a:rPr lang="en-US" sz="800" dirty="0"/>
              <a:t>WK58498 Analysis of Non-Friable Organically Bound (NOB) Materials by Polarized Light Microscopy (PLM) and Transmission Electron Microscopy (TEM) (Technical Contact: Andreas Saldivar) </a:t>
            </a:r>
          </a:p>
          <a:p>
            <a:endParaRPr lang="en-US" sz="800" dirty="0"/>
          </a:p>
          <a:p>
            <a:r>
              <a:rPr lang="en-US" sz="800" dirty="0"/>
              <a:t>WK65640 Determination of Natural Occurrences of Asbestos (NOA) by Polarized Light Microscopy, X-Ray Diffraction, Scanning Electron Microscopy, and Transmission Electron Microscopy. (Technical Contact: Mark Bailey) </a:t>
            </a:r>
          </a:p>
        </p:txBody>
      </p:sp>
      <p:sp>
        <p:nvSpPr>
          <p:cNvPr id="3" name="TextBox 2">
            <a:extLst>
              <a:ext uri="{FF2B5EF4-FFF2-40B4-BE49-F238E27FC236}">
                <a16:creationId xmlns:a16="http://schemas.microsoft.com/office/drawing/2014/main" id="{8A1EC66F-F38E-4A0A-AED7-523CBE44BE61}"/>
              </a:ext>
            </a:extLst>
          </p:cNvPr>
          <p:cNvSpPr txBox="1"/>
          <p:nvPr/>
        </p:nvSpPr>
        <p:spPr>
          <a:xfrm>
            <a:off x="457200" y="6096000"/>
            <a:ext cx="1524000" cy="369332"/>
          </a:xfrm>
          <a:prstGeom prst="rect">
            <a:avLst/>
          </a:prstGeom>
          <a:noFill/>
        </p:spPr>
        <p:txBody>
          <a:bodyPr wrap="square" rtlCol="0">
            <a:spAutoFit/>
          </a:bodyPr>
          <a:lstStyle/>
          <a:p>
            <a:r>
              <a:rPr lang="en-US" dirty="0"/>
              <a:t>1 of 2</a:t>
            </a:r>
          </a:p>
        </p:txBody>
      </p:sp>
      <p:sp>
        <p:nvSpPr>
          <p:cNvPr id="4" name="Date Placeholder 3">
            <a:extLst>
              <a:ext uri="{FF2B5EF4-FFF2-40B4-BE49-F238E27FC236}">
                <a16:creationId xmlns:a16="http://schemas.microsoft.com/office/drawing/2014/main" id="{535D1A51-C91F-45D9-9A67-79F053C18A9E}"/>
              </a:ext>
            </a:extLst>
          </p:cNvPr>
          <p:cNvSpPr>
            <a:spLocks noGrp="1"/>
          </p:cNvSpPr>
          <p:nvPr>
            <p:ph type="dt" sz="half" idx="10"/>
          </p:nvPr>
        </p:nvSpPr>
        <p:spPr/>
        <p:txBody>
          <a:bodyPr/>
          <a:lstStyle/>
          <a:p>
            <a:pPr>
              <a:defRPr/>
            </a:pPr>
            <a:r>
              <a:rPr lang="en-US"/>
              <a:t>2020</a:t>
            </a:r>
          </a:p>
        </p:txBody>
      </p:sp>
      <p:sp>
        <p:nvSpPr>
          <p:cNvPr id="5" name="Footer Placeholder 4">
            <a:extLst>
              <a:ext uri="{FF2B5EF4-FFF2-40B4-BE49-F238E27FC236}">
                <a16:creationId xmlns:a16="http://schemas.microsoft.com/office/drawing/2014/main" id="{4F0B050A-2EC3-44B4-82D2-E6B4CAB894BA}"/>
              </a:ext>
            </a:extLst>
          </p:cNvPr>
          <p:cNvSpPr>
            <a:spLocks noGrp="1"/>
          </p:cNvSpPr>
          <p:nvPr>
            <p:ph type="ftr" sz="quarter" idx="11"/>
          </p:nvPr>
        </p:nvSpPr>
        <p:spPr/>
        <p:txBody>
          <a:bodyPr/>
          <a:lstStyle/>
          <a:p>
            <a:pPr>
              <a:defRPr/>
            </a:pPr>
            <a:r>
              <a:rPr lang="en-US"/>
              <a:t>ASTM D2207 Asbestos / Talc</a:t>
            </a:r>
          </a:p>
        </p:txBody>
      </p:sp>
    </p:spTree>
    <p:extLst>
      <p:ext uri="{BB962C8B-B14F-4D97-AF65-F5344CB8AC3E}">
        <p14:creationId xmlns:p14="http://schemas.microsoft.com/office/powerpoint/2010/main" val="320030317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pPr fontAlgn="auto">
              <a:spcAft>
                <a:spcPts val="0"/>
              </a:spcAft>
              <a:defRPr/>
            </a:pPr>
            <a:r>
              <a:rPr lang="en-US" dirty="0"/>
              <a:t>D2207 Standards</a:t>
            </a:r>
          </a:p>
        </p:txBody>
      </p:sp>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21</a:t>
            </a:fld>
            <a:endParaRPr lang="en-US"/>
          </a:p>
        </p:txBody>
      </p:sp>
      <p:sp>
        <p:nvSpPr>
          <p:cNvPr id="44037" name="Rectangle 2"/>
          <p:cNvSpPr>
            <a:spLocks noChangeArrowheads="1"/>
          </p:cNvSpPr>
          <p:nvPr/>
        </p:nvSpPr>
        <p:spPr bwMode="auto">
          <a:xfrm>
            <a:off x="304800" y="1066800"/>
            <a:ext cx="8534400" cy="369332"/>
          </a:xfrm>
          <a:prstGeom prst="rect">
            <a:avLst/>
          </a:prstGeom>
          <a:noFill/>
          <a:ln w="9525">
            <a:noFill/>
            <a:miter lim="800000"/>
            <a:headEnd/>
            <a:tailEnd/>
          </a:ln>
        </p:spPr>
        <p:txBody>
          <a:bodyPr>
            <a:spAutoFit/>
          </a:bodyPr>
          <a:lstStyle/>
          <a:p>
            <a:endParaRPr lang="en-US" dirty="0">
              <a:latin typeface="+mj-lt"/>
            </a:endParaRPr>
          </a:p>
        </p:txBody>
      </p:sp>
      <p:sp>
        <p:nvSpPr>
          <p:cNvPr id="6" name="Rectangle 5">
            <a:extLst>
              <a:ext uri="{FF2B5EF4-FFF2-40B4-BE49-F238E27FC236}">
                <a16:creationId xmlns:a16="http://schemas.microsoft.com/office/drawing/2014/main" id="{D931F539-E462-4C49-8487-9C4FBBCEA7DC}"/>
              </a:ext>
            </a:extLst>
          </p:cNvPr>
          <p:cNvSpPr/>
          <p:nvPr/>
        </p:nvSpPr>
        <p:spPr>
          <a:xfrm>
            <a:off x="152400" y="1062361"/>
            <a:ext cx="8839200" cy="584775"/>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A1EC66F-F38E-4A0A-AED7-523CBE44BE61}"/>
              </a:ext>
            </a:extLst>
          </p:cNvPr>
          <p:cNvSpPr txBox="1"/>
          <p:nvPr/>
        </p:nvSpPr>
        <p:spPr>
          <a:xfrm>
            <a:off x="457200" y="6096000"/>
            <a:ext cx="1524000" cy="369332"/>
          </a:xfrm>
          <a:prstGeom prst="rect">
            <a:avLst/>
          </a:prstGeom>
          <a:noFill/>
        </p:spPr>
        <p:txBody>
          <a:bodyPr wrap="square" rtlCol="0">
            <a:spAutoFit/>
          </a:bodyPr>
          <a:lstStyle/>
          <a:p>
            <a:r>
              <a:rPr lang="en-US" dirty="0"/>
              <a:t>2 of 2</a:t>
            </a:r>
          </a:p>
        </p:txBody>
      </p:sp>
      <p:sp>
        <p:nvSpPr>
          <p:cNvPr id="10" name="TextBox 9">
            <a:extLst>
              <a:ext uri="{FF2B5EF4-FFF2-40B4-BE49-F238E27FC236}">
                <a16:creationId xmlns:a16="http://schemas.microsoft.com/office/drawing/2014/main" id="{6FE26186-8F21-4357-9FD9-4E1567F7C8ED}"/>
              </a:ext>
            </a:extLst>
          </p:cNvPr>
          <p:cNvSpPr txBox="1"/>
          <p:nvPr/>
        </p:nvSpPr>
        <p:spPr>
          <a:xfrm>
            <a:off x="2209800" y="-1989584"/>
            <a:ext cx="6934200" cy="8085584"/>
          </a:xfrm>
          <a:prstGeom prst="rect">
            <a:avLst/>
          </a:prstGeom>
          <a:noFill/>
        </p:spPr>
        <p:txBody>
          <a:bodyPr wrap="square" rtlCol="0">
            <a:spAutoFit/>
          </a:bodyPr>
          <a:lstStyle/>
          <a:p>
            <a:r>
              <a:rPr lang="en-US" sz="800" dirty="0"/>
              <a:t>D5755-09(2014)e1 Standard Test Method for </a:t>
            </a:r>
            <a:r>
              <a:rPr lang="en-US" sz="800" dirty="0" err="1"/>
              <a:t>Microvacuum</a:t>
            </a:r>
            <a:r>
              <a:rPr lang="en-US" sz="800" dirty="0"/>
              <a:t> Sampling and Indirect Analysis of Dust by Transmission Electron Microscopy for Asbestos Structure Number Surface Loading</a:t>
            </a:r>
          </a:p>
          <a:p>
            <a:endParaRPr lang="en-US" sz="800" dirty="0"/>
          </a:p>
          <a:p>
            <a:r>
              <a:rPr lang="en-US" sz="800" dirty="0"/>
              <a:t>D6056-96(2011) Standard Test Method for Determining Concentration of Airborne Single-Crystal Ceramic Whiskers in the Workplace Environment by Transmission Electron Microscopy</a:t>
            </a:r>
          </a:p>
          <a:p>
            <a:endParaRPr lang="en-US" sz="800" dirty="0"/>
          </a:p>
          <a:p>
            <a:r>
              <a:rPr lang="en-US" sz="800" dirty="0"/>
              <a:t>D6057-96(2011) Standard Test Method for Determining Concentration of Airborne Single-Crystal Ceramic Whiskers in the Workplace Environment by Phase Contrast Microscopy</a:t>
            </a:r>
          </a:p>
          <a:p>
            <a:endParaRPr lang="en-US" sz="800" dirty="0"/>
          </a:p>
          <a:p>
            <a:r>
              <a:rPr lang="en-US" sz="800" dirty="0"/>
              <a:t>D6058-96(2016) Standard Practice for Determining Concentration of Airborne Single-Crystal Ceramic Whiskers in the Workplace Environment</a:t>
            </a:r>
          </a:p>
          <a:p>
            <a:endParaRPr lang="en-US" sz="800" dirty="0"/>
          </a:p>
          <a:p>
            <a:r>
              <a:rPr lang="en-US" sz="800" dirty="0"/>
              <a:t>D6059-96(2011) Standard Test Method for Determining Concentration of Airborne Single-Crystal Ceramic Whiskers in the Workplace Environment by Scanning Electron Microscopy</a:t>
            </a:r>
          </a:p>
          <a:p>
            <a:endParaRPr lang="en-US" sz="800" dirty="0"/>
          </a:p>
          <a:p>
            <a:r>
              <a:rPr lang="en-US" sz="800" dirty="0"/>
              <a:t>D6281-15 Standard Test Method for Airborne Asbestos Concentration in Ambient and Indoor Atmospheres as Determined by Transmission Electron Microscopy Direct Transfer (TEM)</a:t>
            </a:r>
          </a:p>
          <a:p>
            <a:endParaRPr lang="en-US" sz="800" dirty="0"/>
          </a:p>
          <a:p>
            <a:r>
              <a:rPr lang="en-US" sz="800" dirty="0"/>
              <a:t>D6480-05(2010) Standard Test Method for Wipe Sampling of Surfaces, Indirect Preparation, and Analysis for Asbestos Structure Number Concentration by Transmission Electron Microscopy</a:t>
            </a:r>
          </a:p>
          <a:p>
            <a:endParaRPr lang="en-US" sz="800" dirty="0"/>
          </a:p>
          <a:p>
            <a:r>
              <a:rPr lang="en-US" sz="800" dirty="0"/>
              <a:t>D6620-19 Standard Practice for Asbestos Detection Limit Based on Counts</a:t>
            </a:r>
          </a:p>
          <a:p>
            <a:endParaRPr lang="en-US" sz="800" dirty="0"/>
          </a:p>
          <a:p>
            <a:r>
              <a:rPr lang="en-US" sz="800" dirty="0"/>
              <a:t>D7200-12 Standard Practice for Sampling and Counting Airborne Fibers, Including Asbestos Fibers, in Mines and Quarries, by Phase Contrast Microscopy and Transmission Electron Microscopy</a:t>
            </a:r>
          </a:p>
          <a:p>
            <a:endParaRPr lang="en-US" sz="800" dirty="0"/>
          </a:p>
          <a:p>
            <a:r>
              <a:rPr lang="en-US" sz="800" dirty="0"/>
              <a:t>D7201-06(2011) Standard Practice for Sampling and Counting Airborne Fibers, Including Asbestos Fibers, in the Workplace, by Phase Contrast Microscopy (with an Option of Transmission Electron Microscopy)</a:t>
            </a:r>
          </a:p>
          <a:p>
            <a:endParaRPr lang="en-US" sz="800" dirty="0"/>
          </a:p>
          <a:p>
            <a:r>
              <a:rPr lang="en-US" sz="800" dirty="0"/>
              <a:t>D7390-18e1 Standard Guide for Evaluating Asbestos in Dust on Surfaces by Comparison Between Two Environments</a:t>
            </a:r>
          </a:p>
          <a:p>
            <a:endParaRPr lang="en-US" sz="800" dirty="0"/>
          </a:p>
          <a:p>
            <a:r>
              <a:rPr lang="en-US" sz="800" dirty="0"/>
              <a:t>D7521-16 Standard Test Method for Determination of Asbestos in Soil</a:t>
            </a:r>
          </a:p>
          <a:p>
            <a:endParaRPr lang="en-US" sz="800" dirty="0"/>
          </a:p>
          <a:p>
            <a:r>
              <a:rPr lang="en-US" sz="800" dirty="0"/>
              <a:t>D7712-18 Standard Terminology for Sampling and Analysis of Asbestos</a:t>
            </a:r>
          </a:p>
          <a:p>
            <a:endParaRPr lang="en-US" sz="800" dirty="0"/>
          </a:p>
          <a:p>
            <a:r>
              <a:rPr lang="en-US" sz="800" dirty="0"/>
              <a:t>D7886-14 Standard Practice for Asbestos Exposure Assessments for Repetitive Maintenance and Installation Tasks</a:t>
            </a:r>
          </a:p>
          <a:p>
            <a:endParaRPr lang="en-US" sz="800" dirty="0"/>
          </a:p>
          <a:p>
            <a:r>
              <a:rPr lang="en-US" sz="800" dirty="0"/>
              <a:t>E1368-14 Standard Practice for Visual Inspection of Asbestos Abatement Projects</a:t>
            </a:r>
          </a:p>
          <a:p>
            <a:endParaRPr lang="en-US" sz="800" dirty="0"/>
          </a:p>
          <a:p>
            <a:r>
              <a:rPr lang="en-US" sz="800" dirty="0"/>
              <a:t>E1494-18 Standard Practice for Testing Physical Properties of Friable Surfacing Materials</a:t>
            </a:r>
          </a:p>
          <a:p>
            <a:endParaRPr lang="en-US" sz="800" dirty="0"/>
          </a:p>
          <a:p>
            <a:r>
              <a:rPr lang="en-US" sz="800" dirty="0"/>
              <a:t>E2356-18 Standard Practice for Comprehensive Building Asbestos Surveys</a:t>
            </a:r>
          </a:p>
          <a:p>
            <a:endParaRPr lang="en-US" sz="800" dirty="0"/>
          </a:p>
          <a:p>
            <a:r>
              <a:rPr lang="en-US" sz="800" dirty="0"/>
              <a:t>E2394-11 Standard Practice for Maintenance, Renovation and Repair of Installed Asbestos Cement Products</a:t>
            </a:r>
          </a:p>
          <a:p>
            <a:endParaRPr lang="en-US" sz="800" dirty="0"/>
          </a:p>
          <a:p>
            <a:r>
              <a:rPr lang="en-US" sz="800" dirty="0"/>
              <a:t>WK28561 New Test Method for Airborne Carbon Nanotube Concentration in Ambient and Indoor Atmospheres as Determined by Transmission Electron Microscopy Direct Transfer (Technical Contact: Steven Compton) </a:t>
            </a:r>
          </a:p>
          <a:p>
            <a:endParaRPr lang="en-US" sz="800" dirty="0"/>
          </a:p>
          <a:p>
            <a:r>
              <a:rPr lang="en-US" sz="800" dirty="0"/>
              <a:t>WK30024 New Test Method for Polarized Light Microscopy (PLM) Analysis of Cosmetic and Pharmaceutical Talc for Asbestos (Technical Contact: Sean Fitzgerald) </a:t>
            </a:r>
          </a:p>
          <a:p>
            <a:endParaRPr lang="en-US" sz="800" dirty="0"/>
          </a:p>
          <a:p>
            <a:r>
              <a:rPr lang="en-US" sz="800" dirty="0"/>
              <a:t>WK30039 New Test Method for Transmission Electron Microscopy (TEM) Analysis of Mineral Powders for Asbestos (Technical Contact: Julie Pier) </a:t>
            </a:r>
          </a:p>
          <a:p>
            <a:endParaRPr lang="en-US" sz="800" dirty="0"/>
          </a:p>
          <a:p>
            <a:r>
              <a:rPr lang="en-US" sz="800" dirty="0"/>
              <a:t>WK30352 New Test Method for XRD </a:t>
            </a:r>
            <a:r>
              <a:rPr lang="en-US" sz="800" dirty="0" err="1"/>
              <a:t>analhysis</a:t>
            </a:r>
            <a:r>
              <a:rPr lang="en-US" sz="800" dirty="0"/>
              <a:t> of cosmetic and pharmaceutical talc for asbestos (Technical Contact: Gary Tomaino) </a:t>
            </a:r>
          </a:p>
          <a:p>
            <a:endParaRPr lang="en-US" sz="800" dirty="0"/>
          </a:p>
          <a:p>
            <a:r>
              <a:rPr lang="en-US" sz="800" dirty="0"/>
              <a:t>WK52022 Respirable/Releasable Fiber Concentration of Asbestos and Other Fibers using the Fluidized Bed Aerosol Segregator (Technical Contact: Edward Cahill) </a:t>
            </a:r>
          </a:p>
          <a:p>
            <a:endParaRPr lang="en-US" sz="800" dirty="0"/>
          </a:p>
          <a:p>
            <a:r>
              <a:rPr lang="en-US" sz="800" dirty="0"/>
              <a:t>WK52495 Qualitative Determination of Asbestos and other Amphibole Fibers in Loose Fill Vermiculite by Transmission Electron Microscopy (Technical Contact: Jeanne Spencer) Ballot D22 (18-04) Item 005; </a:t>
            </a:r>
          </a:p>
          <a:p>
            <a:endParaRPr lang="en-US" sz="800" dirty="0"/>
          </a:p>
          <a:p>
            <a:r>
              <a:rPr lang="en-US" sz="800" dirty="0"/>
              <a:t>WK58498 Analysis of Non-Friable Organically Bound (NOB) Materials by Polarized Light Microscopy (PLM) and Transmission Electron Microscopy (TEM) (Technical Contact: Andreas Saldivar) </a:t>
            </a:r>
          </a:p>
          <a:p>
            <a:endParaRPr lang="en-US" sz="800" dirty="0"/>
          </a:p>
          <a:p>
            <a:r>
              <a:rPr lang="en-US" sz="800" dirty="0"/>
              <a:t>WK65640 Determination of Natural Occurrences of Asbestos (NOA) by Polarized Light Microscopy, X-Ray Diffraction, Scanning Electron Microscopy, and Transmission Electron Microscopy. (Technical Contact: Mark Bailey) </a:t>
            </a:r>
          </a:p>
        </p:txBody>
      </p:sp>
      <p:sp>
        <p:nvSpPr>
          <p:cNvPr id="4" name="Date Placeholder 3">
            <a:extLst>
              <a:ext uri="{FF2B5EF4-FFF2-40B4-BE49-F238E27FC236}">
                <a16:creationId xmlns:a16="http://schemas.microsoft.com/office/drawing/2014/main" id="{5240700D-5B04-49F1-AE2C-F92DC05EF508}"/>
              </a:ext>
            </a:extLst>
          </p:cNvPr>
          <p:cNvSpPr>
            <a:spLocks noGrp="1"/>
          </p:cNvSpPr>
          <p:nvPr>
            <p:ph type="dt" sz="half" idx="10"/>
          </p:nvPr>
        </p:nvSpPr>
        <p:spPr/>
        <p:txBody>
          <a:bodyPr/>
          <a:lstStyle/>
          <a:p>
            <a:pPr>
              <a:defRPr/>
            </a:pPr>
            <a:r>
              <a:rPr lang="en-US"/>
              <a:t>2020</a:t>
            </a:r>
          </a:p>
        </p:txBody>
      </p:sp>
    </p:spTree>
    <p:extLst>
      <p:ext uri="{BB962C8B-B14F-4D97-AF65-F5344CB8AC3E}">
        <p14:creationId xmlns:p14="http://schemas.microsoft.com/office/powerpoint/2010/main" val="265317244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22</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History</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8" name="TextBox 7">
            <a:extLst>
              <a:ext uri="{FF2B5EF4-FFF2-40B4-BE49-F238E27FC236}">
                <a16:creationId xmlns:a16="http://schemas.microsoft.com/office/drawing/2014/main" id="{7F24BAD6-3772-4262-B630-CFD9345EB31A}"/>
              </a:ext>
            </a:extLst>
          </p:cNvPr>
          <p:cNvSpPr txBox="1"/>
          <p:nvPr/>
        </p:nvSpPr>
        <p:spPr>
          <a:xfrm>
            <a:off x="381000" y="1600200"/>
            <a:ext cx="8382000" cy="4025717"/>
          </a:xfrm>
          <a:prstGeom prst="rect">
            <a:avLst/>
          </a:prstGeom>
          <a:noFill/>
        </p:spPr>
        <p:txBody>
          <a:bodyPr wrap="square" rtlCol="0">
            <a:spAutoFit/>
          </a:bodyPr>
          <a:lstStyle/>
          <a:p>
            <a:pPr marL="285750" indent="-285750">
              <a:lnSpc>
                <a:spcPct val="120000"/>
              </a:lnSpc>
              <a:buFont typeface="Wingdings" panose="05000000000000000000" pitchFamily="2" charset="2"/>
              <a:buChar char="q"/>
            </a:pPr>
            <a:r>
              <a:rPr lang="en-US" dirty="0"/>
              <a:t>Approached by USP, CTFA/PCPC ~2010 about Method Development</a:t>
            </a:r>
          </a:p>
          <a:p>
            <a:pPr marL="285750" indent="-285750">
              <a:lnSpc>
                <a:spcPct val="120000"/>
              </a:lnSpc>
              <a:buFont typeface="Wingdings" panose="05000000000000000000" pitchFamily="2" charset="2"/>
              <a:buChar char="q"/>
            </a:pPr>
            <a:r>
              <a:rPr lang="en-US" dirty="0"/>
              <a:t>Pharma, Cosmetics, Food, other considered (industrial grade)</a:t>
            </a:r>
          </a:p>
          <a:p>
            <a:pPr marL="285750" indent="-285750">
              <a:lnSpc>
                <a:spcPct val="120000"/>
              </a:lnSpc>
              <a:buFont typeface="Wingdings" panose="05000000000000000000" pitchFamily="2" charset="2"/>
              <a:buChar char="q"/>
            </a:pPr>
            <a:r>
              <a:rPr lang="en-US" dirty="0"/>
              <a:t>Suite of Methods Proposed (ex. XRD, PLM, TEM)</a:t>
            </a:r>
          </a:p>
          <a:p>
            <a:pPr marL="285750" indent="-285750">
              <a:lnSpc>
                <a:spcPct val="120000"/>
              </a:lnSpc>
              <a:buFont typeface="Wingdings" panose="05000000000000000000" pitchFamily="2" charset="2"/>
              <a:buChar char="q"/>
            </a:pPr>
            <a:r>
              <a:rPr lang="en-US" dirty="0"/>
              <a:t>Roster of technical experts assigned</a:t>
            </a:r>
          </a:p>
          <a:p>
            <a:pPr marL="285750" indent="-285750">
              <a:lnSpc>
                <a:spcPct val="120000"/>
              </a:lnSpc>
              <a:buFont typeface="Wingdings" panose="05000000000000000000" pitchFamily="2" charset="2"/>
              <a:buChar char="q"/>
            </a:pPr>
            <a:r>
              <a:rPr lang="en-US" dirty="0"/>
              <a:t>Reference Materials Obstacles (geologic and processed grades)</a:t>
            </a:r>
          </a:p>
          <a:p>
            <a:pPr marL="285750" indent="-285750">
              <a:lnSpc>
                <a:spcPct val="120000"/>
              </a:lnSpc>
              <a:buFont typeface="Wingdings" panose="05000000000000000000" pitchFamily="2" charset="2"/>
              <a:buChar char="q"/>
            </a:pPr>
            <a:r>
              <a:rPr lang="en-US" dirty="0"/>
              <a:t>Formulations (manipulation monitoring)</a:t>
            </a:r>
          </a:p>
          <a:p>
            <a:pPr marL="285750" indent="-285750">
              <a:lnSpc>
                <a:spcPct val="120000"/>
              </a:lnSpc>
              <a:buFont typeface="Wingdings" panose="05000000000000000000" pitchFamily="2" charset="2"/>
              <a:buChar char="q"/>
            </a:pPr>
            <a:r>
              <a:rPr lang="en-US" dirty="0"/>
              <a:t>Separation / Concentration</a:t>
            </a:r>
          </a:p>
          <a:p>
            <a:pPr marL="285750" indent="-285750">
              <a:lnSpc>
                <a:spcPct val="120000"/>
              </a:lnSpc>
              <a:buFont typeface="Wingdings" panose="05000000000000000000" pitchFamily="2" charset="2"/>
              <a:buChar char="q"/>
            </a:pPr>
            <a:r>
              <a:rPr lang="en-US" dirty="0"/>
              <a:t>Using current standardized approaches and customizing for talc and related mineral assemblages</a:t>
            </a:r>
          </a:p>
          <a:p>
            <a:pPr marL="285750" indent="-285750">
              <a:lnSpc>
                <a:spcPct val="120000"/>
              </a:lnSpc>
              <a:buFont typeface="Wingdings" panose="05000000000000000000" pitchFamily="2" charset="2"/>
              <a:buChar char="q"/>
            </a:pPr>
            <a:r>
              <a:rPr lang="en-US" dirty="0"/>
              <a:t>Research and regular reports (ex. round robins, milling results, etc.)</a:t>
            </a:r>
          </a:p>
          <a:p>
            <a:pPr marL="285750" indent="-285750">
              <a:lnSpc>
                <a:spcPct val="120000"/>
              </a:lnSpc>
              <a:buFont typeface="Wingdings" panose="05000000000000000000" pitchFamily="2" charset="2"/>
              <a:buChar char="q"/>
            </a:pPr>
            <a:r>
              <a:rPr lang="en-US" dirty="0"/>
              <a:t>Balloting / Re-evaluation</a:t>
            </a:r>
          </a:p>
          <a:p>
            <a:endParaRPr lang="en-US" dirty="0"/>
          </a:p>
        </p:txBody>
      </p:sp>
    </p:spTree>
    <p:extLst>
      <p:ext uri="{BB962C8B-B14F-4D97-AF65-F5344CB8AC3E}">
        <p14:creationId xmlns:p14="http://schemas.microsoft.com/office/powerpoint/2010/main" val="27702223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23</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2" name="TextBox 1">
            <a:extLst>
              <a:ext uri="{FF2B5EF4-FFF2-40B4-BE49-F238E27FC236}">
                <a16:creationId xmlns:a16="http://schemas.microsoft.com/office/drawing/2014/main" id="{AEB2E22E-7A98-43AC-BACE-A86CCC363A40}"/>
              </a:ext>
            </a:extLst>
          </p:cNvPr>
          <p:cNvSpPr txBox="1"/>
          <p:nvPr/>
        </p:nvSpPr>
        <p:spPr>
          <a:xfrm>
            <a:off x="381000" y="1524000"/>
            <a:ext cx="8555038" cy="3416320"/>
          </a:xfrm>
          <a:prstGeom prst="rect">
            <a:avLst/>
          </a:prstGeom>
          <a:noFill/>
        </p:spPr>
        <p:txBody>
          <a:bodyPr wrap="square" rtlCol="0">
            <a:spAutoFit/>
          </a:bodyPr>
          <a:lstStyle/>
          <a:p>
            <a:r>
              <a:rPr lang="en-US" u="sng" dirty="0">
                <a:solidFill>
                  <a:srgbClr val="009ADA"/>
                </a:solidFill>
                <a:latin typeface="ProximaNova-Regular"/>
              </a:rPr>
              <a:t>WK30039</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Transmission Electron Microscopy (TEM) Analysis of Mineral Powders for Asbestos (Technical Contact: </a:t>
            </a:r>
            <a:r>
              <a:rPr lang="en-US" u="sng" dirty="0">
                <a:solidFill>
                  <a:srgbClr val="009ADA"/>
                </a:solidFill>
                <a:latin typeface="ProximaNova-Regular"/>
                <a:hlinkClick r:id="rId3">
                  <a:extLst>
                    <a:ext uri="{A12FA001-AC4F-418D-AE19-62706E023703}">
                      <ahyp:hlinkClr xmlns:ahyp="http://schemas.microsoft.com/office/drawing/2018/hyperlinkcolor" val="tx"/>
                    </a:ext>
                  </a:extLst>
                </a:hlinkClick>
              </a:rPr>
              <a:t>Julie Pier</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9ADA"/>
                </a:solidFill>
                <a:latin typeface="ProximaNova-Regular"/>
              </a:rPr>
              <a:t>WK30352</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XRD Analysis of Cosmetic and Pharmaceutical talc for Asbestos (Technical Contact: </a:t>
            </a:r>
            <a:r>
              <a:rPr lang="en-US" u="sng" dirty="0">
                <a:solidFill>
                  <a:srgbClr val="009ADA"/>
                </a:solidFill>
                <a:latin typeface="ProximaNova-Regular"/>
                <a:hlinkClick r:id="rId4">
                  <a:extLst>
                    <a:ext uri="{A12FA001-AC4F-418D-AE19-62706E023703}">
                      <ahyp:hlinkClr xmlns:ahyp="http://schemas.microsoft.com/office/drawing/2018/hyperlinkcolor" val="tx"/>
                    </a:ext>
                  </a:extLst>
                </a:hlinkClick>
              </a:rPr>
              <a:t>Gary Tomaino</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B0F0"/>
                </a:solidFill>
                <a:latin typeface="ProximaNova-Regular"/>
              </a:rPr>
              <a:t>WK30024</a:t>
            </a:r>
            <a:r>
              <a:rPr lang="en-US" dirty="0">
                <a:solidFill>
                  <a:srgbClr val="232F3A"/>
                </a:solidFill>
                <a:latin typeface="ProximaNova-Regular"/>
              </a:rPr>
              <a:t> * New Test Method for Polarized Light Microscopy (PLM) Analysis of Cosmetic and Pharmaceutical Talc for Asbestos (Technical Contact: </a:t>
            </a:r>
            <a:r>
              <a:rPr lang="en-US" u="sng" dirty="0">
                <a:solidFill>
                  <a:srgbClr val="00B0F0"/>
                </a:solidFill>
                <a:latin typeface="ProximaNova-Regular"/>
              </a:rPr>
              <a:t>Ann Wylie</a:t>
            </a:r>
            <a:r>
              <a:rPr lang="en-US" dirty="0">
                <a:solidFill>
                  <a:srgbClr val="232F3A"/>
                </a:solidFill>
                <a:latin typeface="ProximaNova-Regular"/>
              </a:rPr>
              <a:t>) </a:t>
            </a:r>
          </a:p>
          <a:p>
            <a:br>
              <a:rPr lang="en-US" dirty="0">
                <a:solidFill>
                  <a:srgbClr val="232F3A"/>
                </a:solidFill>
                <a:latin typeface="ProximaNova-Regular"/>
              </a:rPr>
            </a:br>
            <a:r>
              <a:rPr lang="en-US" u="sng" dirty="0">
                <a:solidFill>
                  <a:srgbClr val="009ADA"/>
                </a:solidFill>
                <a:latin typeface="ProximaNova-Regular"/>
              </a:rPr>
              <a:t>WK58498</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Analysis of Non-Friable Organically Bound (NOB) Materials by Polarized Light Microscopy (PLM) and Transmission Electron Microscopy (TEM) </a:t>
            </a:r>
          </a:p>
          <a:p>
            <a:r>
              <a:rPr lang="en-US" dirty="0">
                <a:solidFill>
                  <a:srgbClr val="232F3A"/>
                </a:solidFill>
                <a:latin typeface="ProximaNova-Regular"/>
              </a:rPr>
              <a:t>(Technical Contact: </a:t>
            </a:r>
            <a:r>
              <a:rPr lang="en-US" u="sng" dirty="0">
                <a:solidFill>
                  <a:srgbClr val="009ADA"/>
                </a:solidFill>
                <a:latin typeface="ProximaNova-Regular"/>
                <a:hlinkClick r:id="rId5">
                  <a:extLst>
                    <a:ext uri="{A12FA001-AC4F-418D-AE19-62706E023703}">
                      <ahyp:hlinkClr xmlns:ahyp="http://schemas.microsoft.com/office/drawing/2018/hyperlinkcolor" val="tx"/>
                    </a:ext>
                  </a:extLst>
                </a:hlinkClick>
              </a:rPr>
              <a:t>Andreas Saldivar</a:t>
            </a:r>
            <a:r>
              <a:rPr lang="en-US" dirty="0">
                <a:solidFill>
                  <a:srgbClr val="232F3A"/>
                </a:solidFill>
                <a:latin typeface="ProximaNova-Regular"/>
              </a:rPr>
              <a:t>)</a:t>
            </a:r>
          </a:p>
        </p:txBody>
      </p:sp>
    </p:spTree>
    <p:extLst>
      <p:ext uri="{BB962C8B-B14F-4D97-AF65-F5344CB8AC3E}">
        <p14:creationId xmlns:p14="http://schemas.microsoft.com/office/powerpoint/2010/main" val="242283724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24</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2" name="TextBox 1">
            <a:extLst>
              <a:ext uri="{FF2B5EF4-FFF2-40B4-BE49-F238E27FC236}">
                <a16:creationId xmlns:a16="http://schemas.microsoft.com/office/drawing/2014/main" id="{AEB2E22E-7A98-43AC-BACE-A86CCC363A40}"/>
              </a:ext>
            </a:extLst>
          </p:cNvPr>
          <p:cNvSpPr txBox="1"/>
          <p:nvPr/>
        </p:nvSpPr>
        <p:spPr>
          <a:xfrm>
            <a:off x="381000" y="1524000"/>
            <a:ext cx="8555038" cy="3416320"/>
          </a:xfrm>
          <a:prstGeom prst="rect">
            <a:avLst/>
          </a:prstGeom>
          <a:noFill/>
        </p:spPr>
        <p:txBody>
          <a:bodyPr wrap="square" rtlCol="0">
            <a:spAutoFit/>
          </a:bodyPr>
          <a:lstStyle/>
          <a:p>
            <a:r>
              <a:rPr lang="en-US" u="sng" dirty="0">
                <a:solidFill>
                  <a:srgbClr val="009ADA"/>
                </a:solidFill>
                <a:latin typeface="ProximaNova-Regular"/>
              </a:rPr>
              <a:t>WK30039</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Transmission Electron Microscopy (</a:t>
            </a:r>
            <a:r>
              <a:rPr lang="en-US" b="1" dirty="0">
                <a:solidFill>
                  <a:srgbClr val="FF0000"/>
                </a:solidFill>
                <a:latin typeface="ProximaNova-Regular"/>
              </a:rPr>
              <a:t>TEM</a:t>
            </a:r>
            <a:r>
              <a:rPr lang="en-US" dirty="0">
                <a:solidFill>
                  <a:srgbClr val="232F3A"/>
                </a:solidFill>
                <a:latin typeface="ProximaNova-Regular"/>
              </a:rPr>
              <a:t>) Analysis of Mineral Powders for Asbestos (Technical Contact: </a:t>
            </a:r>
            <a:r>
              <a:rPr lang="en-US" u="sng" dirty="0">
                <a:solidFill>
                  <a:srgbClr val="009ADA"/>
                </a:solidFill>
                <a:latin typeface="ProximaNova-Regular"/>
                <a:hlinkClick r:id="rId4">
                  <a:extLst>
                    <a:ext uri="{A12FA001-AC4F-418D-AE19-62706E023703}">
                      <ahyp:hlinkClr xmlns:ahyp="http://schemas.microsoft.com/office/drawing/2018/hyperlinkcolor" val="tx"/>
                    </a:ext>
                  </a:extLst>
                </a:hlinkClick>
              </a:rPr>
              <a:t>Julie Pier</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9ADA"/>
                </a:solidFill>
                <a:latin typeface="ProximaNova-Regular"/>
              </a:rPr>
              <a:t>WK30352</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a:t>
            </a:r>
            <a:r>
              <a:rPr lang="en-US" b="1" dirty="0">
                <a:solidFill>
                  <a:srgbClr val="FF0000"/>
                </a:solidFill>
                <a:latin typeface="ProximaNova-Regular"/>
              </a:rPr>
              <a:t>XRD</a:t>
            </a:r>
            <a:r>
              <a:rPr lang="en-US" dirty="0">
                <a:solidFill>
                  <a:srgbClr val="232F3A"/>
                </a:solidFill>
                <a:latin typeface="ProximaNova-Regular"/>
              </a:rPr>
              <a:t> Analysis of Cosmetic and Pharmaceutical talc for Asbestos (Technical Contact: </a:t>
            </a:r>
            <a:r>
              <a:rPr lang="en-US" u="sng" dirty="0">
                <a:solidFill>
                  <a:srgbClr val="009ADA"/>
                </a:solidFill>
                <a:latin typeface="ProximaNova-Regular"/>
                <a:hlinkClick r:id="rId5">
                  <a:extLst>
                    <a:ext uri="{A12FA001-AC4F-418D-AE19-62706E023703}">
                      <ahyp:hlinkClr xmlns:ahyp="http://schemas.microsoft.com/office/drawing/2018/hyperlinkcolor" val="tx"/>
                    </a:ext>
                  </a:extLst>
                </a:hlinkClick>
              </a:rPr>
              <a:t>Gary Tomaino</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B0F0"/>
                </a:solidFill>
                <a:latin typeface="ProximaNova-Regular"/>
              </a:rPr>
              <a:t>WK30024</a:t>
            </a:r>
            <a:r>
              <a:rPr lang="en-US" dirty="0">
                <a:solidFill>
                  <a:srgbClr val="232F3A"/>
                </a:solidFill>
                <a:latin typeface="ProximaNova-Regular"/>
              </a:rPr>
              <a:t> * New Test Method for Polarized Light Microscopy (</a:t>
            </a:r>
            <a:r>
              <a:rPr lang="en-US" b="1" dirty="0">
                <a:solidFill>
                  <a:srgbClr val="FF0000"/>
                </a:solidFill>
                <a:latin typeface="ProximaNova-Regular"/>
              </a:rPr>
              <a:t>PLM</a:t>
            </a:r>
            <a:r>
              <a:rPr lang="en-US" dirty="0">
                <a:solidFill>
                  <a:srgbClr val="232F3A"/>
                </a:solidFill>
                <a:latin typeface="ProximaNova-Regular"/>
              </a:rPr>
              <a:t>) Analysis of Cosmetic and Pharmaceutical Talc for Asbestos (Technical Contact: </a:t>
            </a:r>
            <a:r>
              <a:rPr lang="en-US" u="sng" dirty="0">
                <a:solidFill>
                  <a:srgbClr val="00B0F0"/>
                </a:solidFill>
                <a:latin typeface="ProximaNova-Regular"/>
              </a:rPr>
              <a:t>Ann Wylie</a:t>
            </a:r>
            <a:r>
              <a:rPr lang="en-US" dirty="0">
                <a:solidFill>
                  <a:srgbClr val="232F3A"/>
                </a:solidFill>
                <a:latin typeface="ProximaNova-Regular"/>
              </a:rPr>
              <a:t>) </a:t>
            </a:r>
          </a:p>
          <a:p>
            <a:br>
              <a:rPr lang="en-US" dirty="0">
                <a:solidFill>
                  <a:srgbClr val="232F3A"/>
                </a:solidFill>
                <a:latin typeface="ProximaNova-Regular"/>
              </a:rPr>
            </a:br>
            <a:r>
              <a:rPr lang="en-US" u="sng" dirty="0">
                <a:solidFill>
                  <a:srgbClr val="009ADA"/>
                </a:solidFill>
                <a:latin typeface="ProximaNova-Regular"/>
              </a:rPr>
              <a:t>WK58498</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Analysis of Non-Friable Organically Bound (NOB) Materials by Polarized Light Microscopy (PLM) and Transmission Electron Microscopy (TEM) (</a:t>
            </a:r>
            <a:r>
              <a:rPr lang="en-US" b="1" dirty="0">
                <a:solidFill>
                  <a:srgbClr val="FF0000"/>
                </a:solidFill>
                <a:latin typeface="ProximaNova-Regular"/>
              </a:rPr>
              <a:t>Product</a:t>
            </a:r>
            <a:r>
              <a:rPr lang="en-US" dirty="0">
                <a:solidFill>
                  <a:srgbClr val="232F3A"/>
                </a:solidFill>
                <a:latin typeface="ProximaNova-Regular"/>
              </a:rPr>
              <a:t>)</a:t>
            </a:r>
          </a:p>
          <a:p>
            <a:r>
              <a:rPr lang="en-US" dirty="0">
                <a:solidFill>
                  <a:srgbClr val="232F3A"/>
                </a:solidFill>
                <a:latin typeface="ProximaNova-Regular"/>
              </a:rPr>
              <a:t>(Technical Contact: </a:t>
            </a:r>
            <a:r>
              <a:rPr lang="en-US" u="sng" dirty="0">
                <a:solidFill>
                  <a:srgbClr val="009ADA"/>
                </a:solidFill>
                <a:latin typeface="ProximaNova-Regular"/>
                <a:hlinkClick r:id="rId6">
                  <a:extLst>
                    <a:ext uri="{A12FA001-AC4F-418D-AE19-62706E023703}">
                      <ahyp:hlinkClr xmlns:ahyp="http://schemas.microsoft.com/office/drawing/2018/hyperlinkcolor" val="tx"/>
                    </a:ext>
                  </a:extLst>
                </a:hlinkClick>
              </a:rPr>
              <a:t>Andreas Saldivar</a:t>
            </a:r>
            <a:r>
              <a:rPr lang="en-US" dirty="0">
                <a:solidFill>
                  <a:srgbClr val="232F3A"/>
                </a:solidFill>
                <a:latin typeface="ProximaNova-Regular"/>
              </a:rPr>
              <a:t>)</a:t>
            </a:r>
          </a:p>
        </p:txBody>
      </p:sp>
    </p:spTree>
    <p:extLst>
      <p:ext uri="{BB962C8B-B14F-4D97-AF65-F5344CB8AC3E}">
        <p14:creationId xmlns:p14="http://schemas.microsoft.com/office/powerpoint/2010/main" val="247400262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25</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2" name="TextBox 1">
            <a:extLst>
              <a:ext uri="{FF2B5EF4-FFF2-40B4-BE49-F238E27FC236}">
                <a16:creationId xmlns:a16="http://schemas.microsoft.com/office/drawing/2014/main" id="{AEB2E22E-7A98-43AC-BACE-A86CCC363A40}"/>
              </a:ext>
            </a:extLst>
          </p:cNvPr>
          <p:cNvSpPr txBox="1"/>
          <p:nvPr/>
        </p:nvSpPr>
        <p:spPr>
          <a:xfrm>
            <a:off x="381000" y="1524000"/>
            <a:ext cx="8555038" cy="3416320"/>
          </a:xfrm>
          <a:prstGeom prst="rect">
            <a:avLst/>
          </a:prstGeom>
          <a:noFill/>
        </p:spPr>
        <p:txBody>
          <a:bodyPr wrap="square" rtlCol="0">
            <a:spAutoFit/>
          </a:bodyPr>
          <a:lstStyle/>
          <a:p>
            <a:r>
              <a:rPr lang="en-US" u="sng" dirty="0">
                <a:solidFill>
                  <a:srgbClr val="009ADA"/>
                </a:solidFill>
                <a:latin typeface="ProximaNova-Regular"/>
              </a:rPr>
              <a:t>WK30039</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Transmission Electron Microscopy (</a:t>
            </a:r>
            <a:r>
              <a:rPr lang="en-US" b="1" dirty="0">
                <a:solidFill>
                  <a:srgbClr val="FF0000"/>
                </a:solidFill>
                <a:latin typeface="ProximaNova-Regular"/>
              </a:rPr>
              <a:t>TEM</a:t>
            </a:r>
            <a:r>
              <a:rPr lang="en-US" dirty="0">
                <a:solidFill>
                  <a:srgbClr val="232F3A"/>
                </a:solidFill>
                <a:latin typeface="ProximaNova-Regular"/>
              </a:rPr>
              <a:t>) Analysis of Mineral Powders for Asbestos (Technical Contact: </a:t>
            </a:r>
            <a:r>
              <a:rPr lang="en-US" u="sng" dirty="0">
                <a:solidFill>
                  <a:srgbClr val="009ADA"/>
                </a:solidFill>
                <a:latin typeface="ProximaNova-Regular"/>
                <a:hlinkClick r:id="rId4">
                  <a:extLst>
                    <a:ext uri="{A12FA001-AC4F-418D-AE19-62706E023703}">
                      <ahyp:hlinkClr xmlns:ahyp="http://schemas.microsoft.com/office/drawing/2018/hyperlinkcolor" val="tx"/>
                    </a:ext>
                  </a:extLst>
                </a:hlinkClick>
              </a:rPr>
              <a:t>Julie Pier</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9ADA"/>
                </a:solidFill>
                <a:latin typeface="ProximaNova-Regular"/>
              </a:rPr>
              <a:t>WK30352</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New Test Method for </a:t>
            </a:r>
            <a:r>
              <a:rPr lang="en-US" b="1" dirty="0">
                <a:solidFill>
                  <a:srgbClr val="FF0000"/>
                </a:solidFill>
                <a:latin typeface="ProximaNova-Regular"/>
              </a:rPr>
              <a:t>XRD</a:t>
            </a:r>
            <a:r>
              <a:rPr lang="en-US" dirty="0">
                <a:solidFill>
                  <a:srgbClr val="232F3A"/>
                </a:solidFill>
                <a:latin typeface="ProximaNova-Regular"/>
              </a:rPr>
              <a:t> Analysis of Cosmetic and Pharmaceutical talc for Asbestos (Technical Contact: </a:t>
            </a:r>
            <a:r>
              <a:rPr lang="en-US" u="sng" dirty="0">
                <a:solidFill>
                  <a:srgbClr val="009ADA"/>
                </a:solidFill>
                <a:latin typeface="ProximaNova-Regular"/>
                <a:hlinkClick r:id="rId5">
                  <a:extLst>
                    <a:ext uri="{A12FA001-AC4F-418D-AE19-62706E023703}">
                      <ahyp:hlinkClr xmlns:ahyp="http://schemas.microsoft.com/office/drawing/2018/hyperlinkcolor" val="tx"/>
                    </a:ext>
                  </a:extLst>
                </a:hlinkClick>
              </a:rPr>
              <a:t>Gary Tomaino</a:t>
            </a:r>
            <a:r>
              <a:rPr lang="en-US" dirty="0">
                <a:solidFill>
                  <a:srgbClr val="232F3A"/>
                </a:solidFill>
                <a:latin typeface="ProximaNova-Regular"/>
              </a:rPr>
              <a:t>)</a:t>
            </a:r>
            <a:br>
              <a:rPr lang="en-US" dirty="0">
                <a:solidFill>
                  <a:srgbClr val="232F3A"/>
                </a:solidFill>
                <a:latin typeface="ProximaNova-Regular"/>
              </a:rPr>
            </a:br>
            <a:br>
              <a:rPr lang="en-US" dirty="0">
                <a:solidFill>
                  <a:srgbClr val="232F3A"/>
                </a:solidFill>
                <a:latin typeface="ProximaNova-Regular"/>
              </a:rPr>
            </a:br>
            <a:r>
              <a:rPr lang="en-US" u="sng" dirty="0">
                <a:solidFill>
                  <a:srgbClr val="00B0F0"/>
                </a:solidFill>
                <a:latin typeface="ProximaNova-Regular"/>
              </a:rPr>
              <a:t>WK30024</a:t>
            </a:r>
            <a:r>
              <a:rPr lang="en-US" dirty="0">
                <a:solidFill>
                  <a:srgbClr val="232F3A"/>
                </a:solidFill>
                <a:latin typeface="ProximaNova-Regular"/>
              </a:rPr>
              <a:t> * New Test Method for Polarized Light Microscopy (</a:t>
            </a:r>
            <a:r>
              <a:rPr lang="en-US" b="1" dirty="0">
                <a:solidFill>
                  <a:srgbClr val="FF0000"/>
                </a:solidFill>
                <a:latin typeface="ProximaNova-Regular"/>
              </a:rPr>
              <a:t>PLM</a:t>
            </a:r>
            <a:r>
              <a:rPr lang="en-US" dirty="0">
                <a:solidFill>
                  <a:srgbClr val="232F3A"/>
                </a:solidFill>
                <a:latin typeface="ProximaNova-Regular"/>
              </a:rPr>
              <a:t>) Analysis of Cosmetic and Pharmaceutical Talc for Asbestos (Technical Contact: </a:t>
            </a:r>
            <a:r>
              <a:rPr lang="en-US" u="sng" dirty="0">
                <a:solidFill>
                  <a:srgbClr val="00B0F0"/>
                </a:solidFill>
                <a:latin typeface="ProximaNova-Regular"/>
              </a:rPr>
              <a:t>Ann Wylie</a:t>
            </a:r>
            <a:r>
              <a:rPr lang="en-US" dirty="0">
                <a:solidFill>
                  <a:srgbClr val="232F3A"/>
                </a:solidFill>
                <a:latin typeface="ProximaNova-Regular"/>
              </a:rPr>
              <a:t>) </a:t>
            </a:r>
          </a:p>
          <a:p>
            <a:br>
              <a:rPr lang="en-US" dirty="0">
                <a:solidFill>
                  <a:srgbClr val="232F3A"/>
                </a:solidFill>
                <a:latin typeface="ProximaNova-Regular"/>
              </a:rPr>
            </a:br>
            <a:r>
              <a:rPr lang="en-US" u="sng" dirty="0">
                <a:solidFill>
                  <a:srgbClr val="009ADA"/>
                </a:solidFill>
                <a:latin typeface="ProximaNova-Regular"/>
              </a:rPr>
              <a:t>WK58498</a:t>
            </a:r>
            <a:r>
              <a:rPr lang="en-US" dirty="0">
                <a:solidFill>
                  <a:srgbClr val="232F3A"/>
                </a:solidFill>
                <a:latin typeface="ProximaNova-Regular"/>
              </a:rPr>
              <a:t> </a:t>
            </a:r>
            <a:r>
              <a:rPr lang="en-US" dirty="0">
                <a:solidFill>
                  <a:srgbClr val="232F3A"/>
                </a:solidFill>
                <a:latin typeface="ProximaNova-Bold"/>
              </a:rPr>
              <a:t>*</a:t>
            </a:r>
            <a:r>
              <a:rPr lang="en-US" dirty="0">
                <a:solidFill>
                  <a:srgbClr val="232F3A"/>
                </a:solidFill>
                <a:latin typeface="ProximaNova-Regular"/>
              </a:rPr>
              <a:t> Analysis of Non-Friable Organically Bound (NOB) Materials by Polarized Light Microscopy (PLM) and Transmission Electron Microscopy (TEM) (</a:t>
            </a:r>
            <a:r>
              <a:rPr lang="en-US" b="1" dirty="0">
                <a:solidFill>
                  <a:srgbClr val="FF0000"/>
                </a:solidFill>
                <a:latin typeface="ProximaNova-Regular"/>
              </a:rPr>
              <a:t>Product</a:t>
            </a:r>
            <a:r>
              <a:rPr lang="en-US" dirty="0">
                <a:solidFill>
                  <a:srgbClr val="232F3A"/>
                </a:solidFill>
                <a:latin typeface="ProximaNova-Regular"/>
              </a:rPr>
              <a:t>)</a:t>
            </a:r>
          </a:p>
          <a:p>
            <a:r>
              <a:rPr lang="en-US" dirty="0">
                <a:solidFill>
                  <a:srgbClr val="232F3A"/>
                </a:solidFill>
                <a:latin typeface="ProximaNova-Regular"/>
              </a:rPr>
              <a:t>(Technical Contact: </a:t>
            </a:r>
            <a:r>
              <a:rPr lang="en-US" u="sng" dirty="0">
                <a:solidFill>
                  <a:srgbClr val="009ADA"/>
                </a:solidFill>
                <a:latin typeface="ProximaNova-Regular"/>
                <a:hlinkClick r:id="rId6">
                  <a:extLst>
                    <a:ext uri="{A12FA001-AC4F-418D-AE19-62706E023703}">
                      <ahyp:hlinkClr xmlns:ahyp="http://schemas.microsoft.com/office/drawing/2018/hyperlinkcolor" val="tx"/>
                    </a:ext>
                  </a:extLst>
                </a:hlinkClick>
              </a:rPr>
              <a:t>Andreas Saldivar</a:t>
            </a:r>
            <a:r>
              <a:rPr lang="en-US" dirty="0">
                <a:solidFill>
                  <a:srgbClr val="232F3A"/>
                </a:solidFill>
                <a:latin typeface="ProximaNova-Regular"/>
              </a:rPr>
              <a:t>)</a:t>
            </a:r>
          </a:p>
        </p:txBody>
      </p:sp>
      <p:sp>
        <p:nvSpPr>
          <p:cNvPr id="4" name="TextBox 3">
            <a:extLst>
              <a:ext uri="{FF2B5EF4-FFF2-40B4-BE49-F238E27FC236}">
                <a16:creationId xmlns:a16="http://schemas.microsoft.com/office/drawing/2014/main" id="{5F9074DA-F9B0-4D1D-ACF8-90E02DA12C13}"/>
              </a:ext>
            </a:extLst>
          </p:cNvPr>
          <p:cNvSpPr txBox="1"/>
          <p:nvPr/>
        </p:nvSpPr>
        <p:spPr>
          <a:xfrm>
            <a:off x="381000" y="5105400"/>
            <a:ext cx="8555038" cy="1169551"/>
          </a:xfrm>
          <a:prstGeom prst="rect">
            <a:avLst/>
          </a:prstGeom>
          <a:noFill/>
        </p:spPr>
        <p:txBody>
          <a:bodyPr wrap="square" rtlCol="0">
            <a:spAutoFit/>
          </a:bodyPr>
          <a:lstStyle/>
          <a:p>
            <a:r>
              <a:rPr lang="en-US" dirty="0"/>
              <a:t>Work Items </a:t>
            </a:r>
            <a:r>
              <a:rPr lang="en-US" dirty="0">
                <a:solidFill>
                  <a:srgbClr val="FF0000"/>
                </a:solidFill>
              </a:rPr>
              <a:t>Rosters </a:t>
            </a:r>
            <a:r>
              <a:rPr lang="en-US" dirty="0"/>
              <a:t>Include:</a:t>
            </a:r>
            <a:endParaRPr lang="en-US" sz="1000" dirty="0"/>
          </a:p>
          <a:p>
            <a:r>
              <a:rPr lang="en-US" sz="1400" dirty="0"/>
              <a:t>Edward Cahill, Steven Compton, Frank Ehrenfeld, James Lambert, H.B. Fuller, Andrew </a:t>
            </a:r>
            <a:r>
              <a:rPr lang="en-US" sz="1400" dirty="0" err="1"/>
              <a:t>Oberta</a:t>
            </a:r>
            <a:r>
              <a:rPr lang="en-US" sz="1400" dirty="0"/>
              <a:t>, Drew Van Orden, Andreas Saldivar, Alan Segrave, Jim Millette, Ann Wylie, James Webber, Gary Tomaino, </a:t>
            </a:r>
            <a:r>
              <a:rPr lang="en-US" sz="1400" dirty="0">
                <a:solidFill>
                  <a:srgbClr val="FF0000"/>
                </a:solidFill>
              </a:rPr>
              <a:t>and others all who have experience in laboratory analytical method development setting.  </a:t>
            </a:r>
          </a:p>
          <a:p>
            <a:endParaRPr lang="en-US" sz="1000" dirty="0"/>
          </a:p>
        </p:txBody>
      </p:sp>
    </p:spTree>
    <p:extLst>
      <p:ext uri="{BB962C8B-B14F-4D97-AF65-F5344CB8AC3E}">
        <p14:creationId xmlns:p14="http://schemas.microsoft.com/office/powerpoint/2010/main" val="239805074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26</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2" name="TextBox 1">
            <a:extLst>
              <a:ext uri="{FF2B5EF4-FFF2-40B4-BE49-F238E27FC236}">
                <a16:creationId xmlns:a16="http://schemas.microsoft.com/office/drawing/2014/main" id="{AEB2E22E-7A98-43AC-BACE-A86CCC363A40}"/>
              </a:ext>
            </a:extLst>
          </p:cNvPr>
          <p:cNvSpPr txBox="1"/>
          <p:nvPr/>
        </p:nvSpPr>
        <p:spPr>
          <a:xfrm>
            <a:off x="381000" y="1524000"/>
            <a:ext cx="8555038" cy="2308324"/>
          </a:xfrm>
          <a:prstGeom prst="rect">
            <a:avLst/>
          </a:prstGeom>
          <a:noFill/>
        </p:spPr>
        <p:txBody>
          <a:bodyPr wrap="square" rtlCol="0">
            <a:spAutoFit/>
          </a:bodyPr>
          <a:lstStyle/>
          <a:p>
            <a:r>
              <a:rPr lang="en-US" b="1" dirty="0">
                <a:solidFill>
                  <a:srgbClr val="FF0000"/>
                </a:solidFill>
                <a:latin typeface="ProximaNova-Regular"/>
              </a:rPr>
              <a:t>TEM</a:t>
            </a:r>
            <a:br>
              <a:rPr lang="en-US" dirty="0">
                <a:solidFill>
                  <a:srgbClr val="232F3A"/>
                </a:solidFill>
                <a:latin typeface="ProximaNova-Regular"/>
              </a:rPr>
            </a:br>
            <a:br>
              <a:rPr lang="en-US" dirty="0">
                <a:solidFill>
                  <a:srgbClr val="232F3A"/>
                </a:solidFill>
                <a:latin typeface="ProximaNova-Regular"/>
              </a:rPr>
            </a:br>
            <a:r>
              <a:rPr lang="en-US" b="1" dirty="0">
                <a:solidFill>
                  <a:srgbClr val="FF0000"/>
                </a:solidFill>
                <a:latin typeface="ProximaNova-Regular"/>
              </a:rPr>
              <a:t>XRD</a:t>
            </a:r>
            <a:br>
              <a:rPr lang="en-US" dirty="0">
                <a:solidFill>
                  <a:srgbClr val="232F3A"/>
                </a:solidFill>
                <a:latin typeface="ProximaNova-Regular"/>
              </a:rPr>
            </a:br>
            <a:br>
              <a:rPr lang="en-US" dirty="0">
                <a:solidFill>
                  <a:srgbClr val="232F3A"/>
                </a:solidFill>
                <a:latin typeface="ProximaNova-Regular"/>
              </a:rPr>
            </a:br>
            <a:r>
              <a:rPr lang="en-US" b="1" dirty="0">
                <a:solidFill>
                  <a:srgbClr val="FF0000"/>
                </a:solidFill>
                <a:latin typeface="ProximaNova-Regular"/>
              </a:rPr>
              <a:t>PLM</a:t>
            </a:r>
            <a:br>
              <a:rPr lang="en-US" dirty="0">
                <a:solidFill>
                  <a:srgbClr val="232F3A"/>
                </a:solidFill>
                <a:latin typeface="ProximaNova-Regular"/>
              </a:rPr>
            </a:br>
            <a:endParaRPr lang="en-US" dirty="0">
              <a:solidFill>
                <a:srgbClr val="232F3A"/>
              </a:solidFill>
              <a:latin typeface="ProximaNova-Regular"/>
            </a:endParaRPr>
          </a:p>
          <a:p>
            <a:endParaRPr lang="en-US" dirty="0">
              <a:solidFill>
                <a:srgbClr val="232F3A"/>
              </a:solidFill>
              <a:latin typeface="ProximaNova-Regular"/>
            </a:endParaRPr>
          </a:p>
          <a:p>
            <a:r>
              <a:rPr lang="en-US" b="1" dirty="0">
                <a:solidFill>
                  <a:srgbClr val="FF0000"/>
                </a:solidFill>
                <a:latin typeface="ProximaNova-Regular"/>
              </a:rPr>
              <a:t>Product</a:t>
            </a:r>
            <a:endParaRPr lang="en-US" dirty="0">
              <a:solidFill>
                <a:srgbClr val="232F3A"/>
              </a:solidFill>
              <a:latin typeface="ProximaNova-Regular"/>
            </a:endParaRPr>
          </a:p>
        </p:txBody>
      </p:sp>
    </p:spTree>
    <p:extLst>
      <p:ext uri="{BB962C8B-B14F-4D97-AF65-F5344CB8AC3E}">
        <p14:creationId xmlns:p14="http://schemas.microsoft.com/office/powerpoint/2010/main" val="60705910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27</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sp>
        <p:nvSpPr>
          <p:cNvPr id="2" name="TextBox 1">
            <a:extLst>
              <a:ext uri="{FF2B5EF4-FFF2-40B4-BE49-F238E27FC236}">
                <a16:creationId xmlns:a16="http://schemas.microsoft.com/office/drawing/2014/main" id="{AEB2E22E-7A98-43AC-BACE-A86CCC363A40}"/>
              </a:ext>
            </a:extLst>
          </p:cNvPr>
          <p:cNvSpPr txBox="1"/>
          <p:nvPr/>
        </p:nvSpPr>
        <p:spPr>
          <a:xfrm>
            <a:off x="381000" y="1524000"/>
            <a:ext cx="8610600" cy="2585323"/>
          </a:xfrm>
          <a:prstGeom prst="rect">
            <a:avLst/>
          </a:prstGeom>
          <a:noFill/>
        </p:spPr>
        <p:txBody>
          <a:bodyPr wrap="square" rtlCol="0">
            <a:spAutoFit/>
          </a:bodyPr>
          <a:lstStyle/>
          <a:p>
            <a:r>
              <a:rPr lang="en-US" b="1" dirty="0">
                <a:solidFill>
                  <a:srgbClr val="FF0000"/>
                </a:solidFill>
                <a:latin typeface="ProximaNova-Regular"/>
              </a:rPr>
              <a:t>TEM</a:t>
            </a:r>
            <a:br>
              <a:rPr lang="en-US" dirty="0">
                <a:solidFill>
                  <a:srgbClr val="232F3A"/>
                </a:solidFill>
                <a:latin typeface="ProximaNova-Regular"/>
              </a:rPr>
            </a:br>
            <a:br>
              <a:rPr lang="en-US" dirty="0">
                <a:solidFill>
                  <a:srgbClr val="232F3A"/>
                </a:solidFill>
                <a:latin typeface="ProximaNova-Regular"/>
              </a:rPr>
            </a:br>
            <a:r>
              <a:rPr lang="en-US" b="1" dirty="0">
                <a:solidFill>
                  <a:srgbClr val="FF0000"/>
                </a:solidFill>
                <a:latin typeface="ProximaNova-Regular"/>
              </a:rPr>
              <a:t>XRD          	</a:t>
            </a:r>
            <a:r>
              <a:rPr lang="en-US" dirty="0">
                <a:latin typeface="ProximaNova-Regular"/>
              </a:rPr>
              <a:t>usually for investigations of raw or processed ore, but can have 			applications to finely processed talc minerals and or select products</a:t>
            </a:r>
          </a:p>
          <a:p>
            <a:r>
              <a:rPr lang="en-US" b="1" dirty="0">
                <a:solidFill>
                  <a:srgbClr val="FF0000"/>
                </a:solidFill>
                <a:latin typeface="ProximaNova-Regular"/>
              </a:rPr>
              <a:t>PLM		</a:t>
            </a:r>
            <a:r>
              <a:rPr lang="en-US" dirty="0">
                <a:latin typeface="ProximaNova-Regular"/>
              </a:rPr>
              <a:t>[see Table]</a:t>
            </a:r>
            <a:br>
              <a:rPr lang="en-US" dirty="0">
                <a:solidFill>
                  <a:srgbClr val="232F3A"/>
                </a:solidFill>
                <a:latin typeface="ProximaNova-Regular"/>
              </a:rPr>
            </a:br>
            <a:endParaRPr lang="en-US" dirty="0">
              <a:solidFill>
                <a:srgbClr val="232F3A"/>
              </a:solidFill>
              <a:latin typeface="ProximaNova-Regular"/>
            </a:endParaRPr>
          </a:p>
          <a:p>
            <a:endParaRPr lang="en-US" dirty="0">
              <a:solidFill>
                <a:srgbClr val="232F3A"/>
              </a:solidFill>
              <a:latin typeface="ProximaNova-Regular"/>
            </a:endParaRPr>
          </a:p>
          <a:p>
            <a:r>
              <a:rPr lang="en-US" b="1" dirty="0">
                <a:solidFill>
                  <a:srgbClr val="FF0000"/>
                </a:solidFill>
                <a:latin typeface="ProximaNova-Regular"/>
              </a:rPr>
              <a:t>Product		</a:t>
            </a:r>
            <a:r>
              <a:rPr lang="en-US" dirty="0">
                <a:latin typeface="ProximaNova-Regular"/>
              </a:rPr>
              <a:t>usually for investigations of finished product, cosmetic, pharma, etc.  </a:t>
            </a:r>
          </a:p>
          <a:p>
            <a:r>
              <a:rPr lang="en-US" dirty="0">
                <a:latin typeface="ProximaNova-Regular"/>
              </a:rPr>
              <a:t>		[see Table]</a:t>
            </a:r>
          </a:p>
        </p:txBody>
      </p:sp>
      <p:sp>
        <p:nvSpPr>
          <p:cNvPr id="4" name="Right Brace 3">
            <a:extLst>
              <a:ext uri="{FF2B5EF4-FFF2-40B4-BE49-F238E27FC236}">
                <a16:creationId xmlns:a16="http://schemas.microsoft.com/office/drawing/2014/main" id="{90C6F738-68C6-4CAE-A465-0391411E4C39}"/>
              </a:ext>
            </a:extLst>
          </p:cNvPr>
          <p:cNvSpPr/>
          <p:nvPr/>
        </p:nvSpPr>
        <p:spPr>
          <a:xfrm>
            <a:off x="990600" y="1507453"/>
            <a:ext cx="609600" cy="1661258"/>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569355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28</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graphicFrame>
        <p:nvGraphicFramePr>
          <p:cNvPr id="5" name="Table 6">
            <a:extLst>
              <a:ext uri="{FF2B5EF4-FFF2-40B4-BE49-F238E27FC236}">
                <a16:creationId xmlns:a16="http://schemas.microsoft.com/office/drawing/2014/main" id="{03E386AB-69F2-4790-BE28-69C9EA858D36}"/>
              </a:ext>
            </a:extLst>
          </p:cNvPr>
          <p:cNvGraphicFramePr>
            <a:graphicFrameLocks noGrp="1"/>
          </p:cNvGraphicFramePr>
          <p:nvPr>
            <p:extLst>
              <p:ext uri="{D42A27DB-BD31-4B8C-83A1-F6EECF244321}">
                <p14:modId xmlns:p14="http://schemas.microsoft.com/office/powerpoint/2010/main" val="3000666789"/>
              </p:ext>
            </p:extLst>
          </p:nvPr>
        </p:nvGraphicFramePr>
        <p:xfrm>
          <a:off x="325438" y="1512632"/>
          <a:ext cx="8513762" cy="2595880"/>
        </p:xfrm>
        <a:graphic>
          <a:graphicData uri="http://schemas.openxmlformats.org/drawingml/2006/table">
            <a:tbl>
              <a:tblPr firstRow="1" bandRow="1">
                <a:tableStyleId>{284E427A-3D55-4303-BF80-6455036E1DE7}</a:tableStyleId>
              </a:tblPr>
              <a:tblGrid>
                <a:gridCol w="926266">
                  <a:extLst>
                    <a:ext uri="{9D8B030D-6E8A-4147-A177-3AD203B41FA5}">
                      <a16:colId xmlns:a16="http://schemas.microsoft.com/office/drawing/2014/main" val="2105493154"/>
                    </a:ext>
                  </a:extLst>
                </a:gridCol>
                <a:gridCol w="729496">
                  <a:extLst>
                    <a:ext uri="{9D8B030D-6E8A-4147-A177-3AD203B41FA5}">
                      <a16:colId xmlns:a16="http://schemas.microsoft.com/office/drawing/2014/main" val="1459142634"/>
                    </a:ext>
                  </a:extLst>
                </a:gridCol>
                <a:gridCol w="685800">
                  <a:extLst>
                    <a:ext uri="{9D8B030D-6E8A-4147-A177-3AD203B41FA5}">
                      <a16:colId xmlns:a16="http://schemas.microsoft.com/office/drawing/2014/main" val="1964481548"/>
                    </a:ext>
                  </a:extLst>
                </a:gridCol>
                <a:gridCol w="533400">
                  <a:extLst>
                    <a:ext uri="{9D8B030D-6E8A-4147-A177-3AD203B41FA5}">
                      <a16:colId xmlns:a16="http://schemas.microsoft.com/office/drawing/2014/main" val="522588348"/>
                    </a:ext>
                  </a:extLst>
                </a:gridCol>
                <a:gridCol w="1905000">
                  <a:extLst>
                    <a:ext uri="{9D8B030D-6E8A-4147-A177-3AD203B41FA5}">
                      <a16:colId xmlns:a16="http://schemas.microsoft.com/office/drawing/2014/main" val="3423754994"/>
                    </a:ext>
                  </a:extLst>
                </a:gridCol>
                <a:gridCol w="838200">
                  <a:extLst>
                    <a:ext uri="{9D8B030D-6E8A-4147-A177-3AD203B41FA5}">
                      <a16:colId xmlns:a16="http://schemas.microsoft.com/office/drawing/2014/main" val="2610038492"/>
                    </a:ext>
                  </a:extLst>
                </a:gridCol>
                <a:gridCol w="1219200">
                  <a:extLst>
                    <a:ext uri="{9D8B030D-6E8A-4147-A177-3AD203B41FA5}">
                      <a16:colId xmlns:a16="http://schemas.microsoft.com/office/drawing/2014/main" val="1670316066"/>
                    </a:ext>
                  </a:extLst>
                </a:gridCol>
                <a:gridCol w="1676400">
                  <a:extLst>
                    <a:ext uri="{9D8B030D-6E8A-4147-A177-3AD203B41FA5}">
                      <a16:colId xmlns:a16="http://schemas.microsoft.com/office/drawing/2014/main" val="3233529571"/>
                    </a:ext>
                  </a:extLst>
                </a:gridCol>
              </a:tblGrid>
              <a:tr h="370840">
                <a:tc>
                  <a:txBody>
                    <a:bodyPr/>
                    <a:lstStyle/>
                    <a:p>
                      <a:r>
                        <a:rPr lang="en-US" sz="1200" b="0" dirty="0">
                          <a:solidFill>
                            <a:schemeClr val="bg1"/>
                          </a:solidFill>
                          <a:latin typeface="Arial" panose="020B0604020202020204" pitchFamily="34" charset="0"/>
                          <a:cs typeface="Arial" panose="020B0604020202020204" pitchFamily="34" charset="0"/>
                        </a:rPr>
                        <a:t>Method</a:t>
                      </a:r>
                    </a:p>
                  </a:txBody>
                  <a:tcPr/>
                </a:tc>
                <a:tc>
                  <a:txBody>
                    <a:bodyPr/>
                    <a:lstStyle/>
                    <a:p>
                      <a:r>
                        <a:rPr lang="en-US" sz="1200" b="0" dirty="0">
                          <a:latin typeface="Arial" panose="020B0604020202020204" pitchFamily="34" charset="0"/>
                          <a:cs typeface="Arial" panose="020B0604020202020204" pitchFamily="34" charset="0"/>
                        </a:rPr>
                        <a:t>Matrix</a:t>
                      </a:r>
                    </a:p>
                  </a:txBody>
                  <a:tcPr/>
                </a:tc>
                <a:tc>
                  <a:txBody>
                    <a:bodyPr/>
                    <a:lstStyle/>
                    <a:p>
                      <a:r>
                        <a:rPr lang="en-US" sz="1200" b="0" dirty="0">
                          <a:latin typeface="Arial" panose="020B0604020202020204" pitchFamily="34" charset="0"/>
                          <a:cs typeface="Arial" panose="020B0604020202020204" pitchFamily="34" charset="0"/>
                        </a:rPr>
                        <a:t>Est DL (%)</a:t>
                      </a:r>
                    </a:p>
                  </a:txBody>
                  <a:tcPr/>
                </a:tc>
                <a:tc>
                  <a:txBody>
                    <a:bodyPr/>
                    <a:lstStyle/>
                    <a:p>
                      <a:r>
                        <a:rPr lang="en-US" sz="1200" b="0" dirty="0">
                          <a:latin typeface="Arial" panose="020B0604020202020204" pitchFamily="34" charset="0"/>
                          <a:cs typeface="Arial" panose="020B0604020202020204" pitchFamily="34" charset="0"/>
                        </a:rPr>
                        <a:t>Prep</a:t>
                      </a:r>
                    </a:p>
                  </a:txBody>
                  <a:tcPr/>
                </a:tc>
                <a:tc>
                  <a:txBody>
                    <a:bodyPr/>
                    <a:lstStyle/>
                    <a:p>
                      <a:r>
                        <a:rPr lang="en-US" sz="1200" b="0" dirty="0">
                          <a:latin typeface="Arial" panose="020B0604020202020204" pitchFamily="34" charset="0"/>
                          <a:cs typeface="Arial" panose="020B0604020202020204" pitchFamily="34" charset="0"/>
                        </a:rPr>
                        <a:t>Comment / Utility</a:t>
                      </a:r>
                    </a:p>
                  </a:txBody>
                  <a:tcPr/>
                </a:tc>
                <a:tc>
                  <a:txBody>
                    <a:bodyPr/>
                    <a:lstStyle/>
                    <a:p>
                      <a:r>
                        <a:rPr lang="en-US" sz="1200" b="0" dirty="0">
                          <a:latin typeface="Arial" panose="020B0604020202020204" pitchFamily="34" charset="0"/>
                          <a:cs typeface="Arial" panose="020B0604020202020204" pitchFamily="34" charset="0"/>
                        </a:rPr>
                        <a:t>Counting / Binning</a:t>
                      </a:r>
                    </a:p>
                  </a:txBody>
                  <a:tcPr/>
                </a:tc>
                <a:tc>
                  <a:txBody>
                    <a:bodyPr/>
                    <a:lstStyle/>
                    <a:p>
                      <a:r>
                        <a:rPr lang="en-US" sz="1200" b="0" dirty="0">
                          <a:latin typeface="Arial" panose="020B0604020202020204" pitchFamily="34" charset="0"/>
                          <a:cs typeface="Arial" panose="020B0604020202020204" pitchFamily="34" charset="0"/>
                        </a:rPr>
                        <a:t>Qualitative Flexibility</a:t>
                      </a:r>
                    </a:p>
                  </a:txBody>
                  <a:tcPr/>
                </a:tc>
                <a:tc>
                  <a:txBody>
                    <a:bodyPr/>
                    <a:lstStyle/>
                    <a:p>
                      <a:r>
                        <a:rPr lang="en-US" sz="1200" b="0" dirty="0">
                          <a:latin typeface="Arial" panose="020B0604020202020204" pitchFamily="34" charset="0"/>
                          <a:cs typeface="Arial" panose="020B0604020202020204" pitchFamily="34" charset="0"/>
                        </a:rPr>
                        <a:t>Mass Reporting</a:t>
                      </a:r>
                    </a:p>
                  </a:txBody>
                  <a:tcPr/>
                </a:tc>
                <a:extLst>
                  <a:ext uri="{0D108BD9-81ED-4DB2-BD59-A6C34878D82A}">
                    <a16:rowId xmlns:a16="http://schemas.microsoft.com/office/drawing/2014/main" val="3507674311"/>
                  </a:ext>
                </a:extLst>
              </a:tr>
              <a:tr h="370840">
                <a:tc>
                  <a:txBody>
                    <a:bodyPr/>
                    <a:lstStyle/>
                    <a:p>
                      <a:r>
                        <a:rPr lang="en-US" sz="1200" dirty="0">
                          <a:latin typeface="Arial" panose="020B0604020202020204" pitchFamily="34" charset="0"/>
                          <a:cs typeface="Arial" panose="020B0604020202020204" pitchFamily="34" charset="0"/>
                        </a:rPr>
                        <a:t>XRD</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Screening tool for mineral aggregate qual/quant</a:t>
                      </a:r>
                    </a:p>
                  </a:txBody>
                  <a:tcPr/>
                </a:tc>
                <a:tc>
                  <a:txBody>
                    <a:bodyPr/>
                    <a:lstStyle/>
                    <a:p>
                      <a:r>
                        <a:rPr lang="en-US" sz="1200" dirty="0">
                          <a:latin typeface="Arial" panose="020B0604020202020204" pitchFamily="34" charset="0"/>
                          <a:cs typeface="Arial" panose="020B0604020202020204" pitchFamily="34" charset="0"/>
                        </a:rPr>
                        <a:t>NA</a:t>
                      </a:r>
                    </a:p>
                  </a:txBody>
                  <a:tcPr/>
                </a:tc>
                <a:tc>
                  <a:txBody>
                    <a:bodyPr/>
                    <a:lstStyle/>
                    <a:p>
                      <a:r>
                        <a:rPr lang="en-US" sz="1200" dirty="0">
                          <a:latin typeface="Arial" panose="020B0604020202020204" pitchFamily="34" charset="0"/>
                          <a:cs typeface="Arial" panose="020B0604020202020204" pitchFamily="34" charset="0"/>
                        </a:rPr>
                        <a:t>NA</a:t>
                      </a:r>
                    </a:p>
                  </a:txBody>
                  <a:tcPr/>
                </a:tc>
                <a:tc>
                  <a:txBody>
                    <a:bodyPr/>
                    <a:lstStyle/>
                    <a:p>
                      <a:r>
                        <a:rPr lang="en-US" sz="1200" dirty="0">
                          <a:latin typeface="Arial" panose="020B0604020202020204" pitchFamily="34" charset="0"/>
                          <a:cs typeface="Arial" panose="020B0604020202020204" pitchFamily="34" charset="0"/>
                        </a:rPr>
                        <a:t>Limited</a:t>
                      </a:r>
                    </a:p>
                  </a:txBody>
                  <a:tcPr/>
                </a:tc>
                <a:extLst>
                  <a:ext uri="{0D108BD9-81ED-4DB2-BD59-A6C34878D82A}">
                    <a16:rowId xmlns:a16="http://schemas.microsoft.com/office/drawing/2014/main" val="2970296710"/>
                  </a:ext>
                </a:extLst>
              </a:tr>
              <a:tr h="370840">
                <a:tc>
                  <a:txBody>
                    <a:bodyPr/>
                    <a:lstStyle/>
                    <a:p>
                      <a:r>
                        <a:rPr lang="en-US" sz="1200" dirty="0">
                          <a:latin typeface="Arial" panose="020B0604020202020204" pitchFamily="34" charset="0"/>
                          <a:cs typeface="Arial" panose="020B0604020202020204" pitchFamily="34" charset="0"/>
                        </a:rPr>
                        <a:t>PLM</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Screening tool for mineral aggregate qual/quant</a:t>
                      </a:r>
                    </a:p>
                  </a:txBody>
                  <a:tcPr/>
                </a:tc>
                <a:tc>
                  <a:txBody>
                    <a:bodyPr/>
                    <a:lstStyle/>
                    <a:p>
                      <a:r>
                        <a:rPr lang="en-US" sz="1200" dirty="0">
                          <a:latin typeface="Arial" panose="020B0604020202020204" pitchFamily="34" charset="0"/>
                          <a:cs typeface="Arial" panose="020B0604020202020204" pitchFamily="34" charset="0"/>
                        </a:rPr>
                        <a:t>Limited</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Limited</a:t>
                      </a:r>
                    </a:p>
                  </a:txBody>
                  <a:tcPr/>
                </a:tc>
                <a:extLst>
                  <a:ext uri="{0D108BD9-81ED-4DB2-BD59-A6C34878D82A}">
                    <a16:rowId xmlns:a16="http://schemas.microsoft.com/office/drawing/2014/main" val="3129465309"/>
                  </a:ext>
                </a:extLst>
              </a:tr>
              <a:tr h="370840">
                <a:tc>
                  <a:txBody>
                    <a:bodyPr/>
                    <a:lstStyle/>
                    <a:p>
                      <a:r>
                        <a:rPr lang="en-US" sz="1200" dirty="0">
                          <a:latin typeface="Arial" panose="020B0604020202020204" pitchFamily="34" charset="0"/>
                          <a:cs typeface="Arial" panose="020B0604020202020204" pitchFamily="34" charset="0"/>
                        </a:rPr>
                        <a:t>TEM</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0.001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Detailed examination for qual/quant of samples</a:t>
                      </a:r>
                    </a:p>
                  </a:txBody>
                  <a:tcPr/>
                </a:tc>
                <a:tc>
                  <a:txBody>
                    <a:bodyPr/>
                    <a:lstStyle/>
                    <a:p>
                      <a:r>
                        <a:rPr lang="en-US" sz="1200" dirty="0">
                          <a:latin typeface="Arial" panose="020B0604020202020204" pitchFamily="34" charset="0"/>
                          <a:cs typeface="Arial" panose="020B0604020202020204" pitchFamily="34" charset="0"/>
                        </a:rPr>
                        <a:t>Inclusive</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Option</a:t>
                      </a:r>
                    </a:p>
                  </a:txBody>
                  <a:tcPr/>
                </a:tc>
                <a:extLst>
                  <a:ext uri="{0D108BD9-81ED-4DB2-BD59-A6C34878D82A}">
                    <a16:rowId xmlns:a16="http://schemas.microsoft.com/office/drawing/2014/main" val="546335131"/>
                  </a:ext>
                </a:extLst>
              </a:tr>
              <a:tr h="370840">
                <a:tc>
                  <a:txBody>
                    <a:bodyPr/>
                    <a:lstStyle/>
                    <a:p>
                      <a:r>
                        <a:rPr lang="en-US" sz="1200" dirty="0">
                          <a:latin typeface="Arial" panose="020B0604020202020204" pitchFamily="34" charset="0"/>
                          <a:cs typeface="Arial" panose="020B0604020202020204" pitchFamily="34" charset="0"/>
                        </a:rPr>
                        <a:t>Product</a:t>
                      </a:r>
                    </a:p>
                    <a:p>
                      <a:r>
                        <a:rPr lang="en-US" sz="1200" dirty="0">
                          <a:latin typeface="Arial" panose="020B0604020202020204" pitchFamily="34" charset="0"/>
                          <a:cs typeface="Arial" panose="020B0604020202020204" pitchFamily="34" charset="0"/>
                        </a:rPr>
                        <a:t>PLM/TEM</a:t>
                      </a:r>
                    </a:p>
                  </a:txBody>
                  <a:tcPr/>
                </a:tc>
                <a:tc>
                  <a:txBody>
                    <a:bodyPr/>
                    <a:lstStyle/>
                    <a:p>
                      <a:r>
                        <a:rPr lang="en-US" sz="1200" dirty="0">
                          <a:latin typeface="Arial" panose="020B0604020202020204" pitchFamily="34" charset="0"/>
                          <a:cs typeface="Arial" panose="020B0604020202020204" pitchFamily="34" charset="0"/>
                        </a:rPr>
                        <a:t>Product</a:t>
                      </a:r>
                    </a:p>
                  </a:txBody>
                  <a:tcPr/>
                </a:tc>
                <a:tc>
                  <a:txBody>
                    <a:bodyPr/>
                    <a:lstStyle/>
                    <a:p>
                      <a:r>
                        <a:rPr lang="en-US" sz="1200" dirty="0">
                          <a:latin typeface="Arial" panose="020B0604020202020204" pitchFamily="34" charset="0"/>
                          <a:cs typeface="Arial" panose="020B0604020202020204" pitchFamily="34" charset="0"/>
                        </a:rPr>
                        <a:t>0.001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Gravimetric reduction to estimate mineral content</a:t>
                      </a:r>
                    </a:p>
                  </a:txBody>
                  <a:tcPr/>
                </a:tc>
                <a:tc>
                  <a:txBody>
                    <a:bodyPr/>
                    <a:lstStyle/>
                    <a:p>
                      <a:r>
                        <a:rPr lang="en-US" sz="1200" dirty="0">
                          <a:latin typeface="Arial" panose="020B0604020202020204" pitchFamily="34" charset="0"/>
                          <a:cs typeface="Arial" panose="020B0604020202020204" pitchFamily="34" charset="0"/>
                        </a:rPr>
                        <a:t>Inclusive</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Option</a:t>
                      </a:r>
                    </a:p>
                  </a:txBody>
                  <a:tcPr/>
                </a:tc>
                <a:extLst>
                  <a:ext uri="{0D108BD9-81ED-4DB2-BD59-A6C34878D82A}">
                    <a16:rowId xmlns:a16="http://schemas.microsoft.com/office/drawing/2014/main" val="874551117"/>
                  </a:ext>
                </a:extLst>
              </a:tr>
              <a:tr h="370840">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9468056"/>
                  </a:ext>
                </a:extLst>
              </a:tr>
            </a:tbl>
          </a:graphicData>
        </a:graphic>
      </p:graphicFrame>
      <p:sp>
        <p:nvSpPr>
          <p:cNvPr id="8" name="TextBox 7">
            <a:extLst>
              <a:ext uri="{FF2B5EF4-FFF2-40B4-BE49-F238E27FC236}">
                <a16:creationId xmlns:a16="http://schemas.microsoft.com/office/drawing/2014/main" id="{9333A4B0-56C2-4AEE-A73F-52A4077A77B5}"/>
              </a:ext>
            </a:extLst>
          </p:cNvPr>
          <p:cNvSpPr txBox="1"/>
          <p:nvPr/>
        </p:nvSpPr>
        <p:spPr>
          <a:xfrm>
            <a:off x="315119" y="4221527"/>
            <a:ext cx="8513762" cy="2893100"/>
          </a:xfrm>
          <a:prstGeom prst="rect">
            <a:avLst/>
          </a:prstGeom>
          <a:noFill/>
        </p:spPr>
        <p:txBody>
          <a:bodyPr wrap="square" rtlCol="0">
            <a:spAutoFit/>
          </a:bodyPr>
          <a:lstStyle/>
          <a:p>
            <a:r>
              <a:rPr lang="en-US" sz="1200" b="1" u="sng" dirty="0"/>
              <a:t>Matrix</a:t>
            </a:r>
            <a:r>
              <a:rPr lang="en-US" sz="1200" dirty="0"/>
              <a:t> – </a:t>
            </a:r>
            <a:r>
              <a:rPr lang="en-US" sz="1000" dirty="0"/>
              <a:t>Can be various grades of unprocessed through to highly refined mineral samples and finished formulated consumer product (ex. cosmetics) that include other organic components</a:t>
            </a:r>
          </a:p>
          <a:p>
            <a:endParaRPr lang="en-US" sz="600" dirty="0"/>
          </a:p>
          <a:p>
            <a:r>
              <a:rPr lang="en-US" sz="1200" b="1" u="sng" dirty="0"/>
              <a:t>Est DL </a:t>
            </a:r>
            <a:r>
              <a:rPr lang="en-US" sz="1200" dirty="0"/>
              <a:t>– </a:t>
            </a:r>
            <a:r>
              <a:rPr lang="en-US" sz="1000" dirty="0"/>
              <a:t>Early interlaboratory round robins indicate a range of sensitivity depending on matrix factors</a:t>
            </a:r>
          </a:p>
          <a:p>
            <a:endParaRPr lang="en-US" sz="600" dirty="0"/>
          </a:p>
          <a:p>
            <a:r>
              <a:rPr lang="en-US" sz="1200" b="1" u="sng" dirty="0"/>
              <a:t>Preparation</a:t>
            </a:r>
            <a:r>
              <a:rPr lang="en-US" sz="1200" dirty="0"/>
              <a:t> – </a:t>
            </a:r>
            <a:r>
              <a:rPr lang="en-US" sz="1000" dirty="0"/>
              <a:t>Standard preparation techniques employed for reducing interferences and, in some cases, concentrating suspect mineral.  Options that may alter initial mineral dimensions (ex. milling) may have to be carefully (re)considered.  Established methods from ASTM, NIOSH, EPA, and ISO incorporated into these work items.</a:t>
            </a:r>
          </a:p>
          <a:p>
            <a:endParaRPr lang="en-US" sz="600" dirty="0"/>
          </a:p>
          <a:p>
            <a:r>
              <a:rPr lang="en-US" sz="1200" b="1" u="sng" dirty="0"/>
              <a:t>Count/Bin </a:t>
            </a:r>
            <a:r>
              <a:rPr lang="en-US" sz="1200" dirty="0"/>
              <a:t>– </a:t>
            </a:r>
            <a:r>
              <a:rPr lang="en-US" sz="1000" dirty="0"/>
              <a:t>TEM have option to count ‘everything’ and allow investigators to sort in bins according to project guidelines.  This may include aspect ratio, length/width, etc. criteria.  </a:t>
            </a:r>
          </a:p>
          <a:p>
            <a:endParaRPr lang="en-US" sz="600" dirty="0"/>
          </a:p>
          <a:p>
            <a:r>
              <a:rPr lang="en-US" sz="1200" b="1" u="sng" dirty="0"/>
              <a:t>Qualitative</a:t>
            </a:r>
            <a:r>
              <a:rPr lang="en-US" sz="1200" dirty="0"/>
              <a:t> -  Technology and methods can provide range of mineral identification.</a:t>
            </a:r>
          </a:p>
          <a:p>
            <a:endParaRPr lang="en-US" sz="600" dirty="0"/>
          </a:p>
          <a:p>
            <a:r>
              <a:rPr lang="en-US" sz="1200" b="1" u="sng" dirty="0"/>
              <a:t>Mass Reporting </a:t>
            </a:r>
            <a:r>
              <a:rPr lang="en-US" sz="1200" dirty="0"/>
              <a:t>– </a:t>
            </a:r>
            <a:r>
              <a:rPr lang="en-US" sz="1000" dirty="0"/>
              <a:t>TEM methods option for complete sizing and determination of mass with primary and secondary structure determinations.  Mass percent may be limited due to preferential influence of large structures.  </a:t>
            </a:r>
          </a:p>
          <a:p>
            <a:endParaRPr lang="en-US" sz="1200" dirty="0"/>
          </a:p>
          <a:p>
            <a:endParaRPr lang="en-US" dirty="0"/>
          </a:p>
        </p:txBody>
      </p:sp>
    </p:spTree>
    <p:extLst>
      <p:ext uri="{BB962C8B-B14F-4D97-AF65-F5344CB8AC3E}">
        <p14:creationId xmlns:p14="http://schemas.microsoft.com/office/powerpoint/2010/main" val="41890307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29</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graphicFrame>
        <p:nvGraphicFramePr>
          <p:cNvPr id="5" name="Table 6">
            <a:extLst>
              <a:ext uri="{FF2B5EF4-FFF2-40B4-BE49-F238E27FC236}">
                <a16:creationId xmlns:a16="http://schemas.microsoft.com/office/drawing/2014/main" id="{03E386AB-69F2-4790-BE28-69C9EA858D36}"/>
              </a:ext>
            </a:extLst>
          </p:cNvPr>
          <p:cNvGraphicFramePr>
            <a:graphicFrameLocks noGrp="1"/>
          </p:cNvGraphicFramePr>
          <p:nvPr/>
        </p:nvGraphicFramePr>
        <p:xfrm>
          <a:off x="325438" y="1512632"/>
          <a:ext cx="8513762" cy="2595880"/>
        </p:xfrm>
        <a:graphic>
          <a:graphicData uri="http://schemas.openxmlformats.org/drawingml/2006/table">
            <a:tbl>
              <a:tblPr firstRow="1" bandRow="1">
                <a:tableStyleId>{284E427A-3D55-4303-BF80-6455036E1DE7}</a:tableStyleId>
              </a:tblPr>
              <a:tblGrid>
                <a:gridCol w="926266">
                  <a:extLst>
                    <a:ext uri="{9D8B030D-6E8A-4147-A177-3AD203B41FA5}">
                      <a16:colId xmlns:a16="http://schemas.microsoft.com/office/drawing/2014/main" val="2105493154"/>
                    </a:ext>
                  </a:extLst>
                </a:gridCol>
                <a:gridCol w="729496">
                  <a:extLst>
                    <a:ext uri="{9D8B030D-6E8A-4147-A177-3AD203B41FA5}">
                      <a16:colId xmlns:a16="http://schemas.microsoft.com/office/drawing/2014/main" val="1459142634"/>
                    </a:ext>
                  </a:extLst>
                </a:gridCol>
                <a:gridCol w="685800">
                  <a:extLst>
                    <a:ext uri="{9D8B030D-6E8A-4147-A177-3AD203B41FA5}">
                      <a16:colId xmlns:a16="http://schemas.microsoft.com/office/drawing/2014/main" val="1964481548"/>
                    </a:ext>
                  </a:extLst>
                </a:gridCol>
                <a:gridCol w="533400">
                  <a:extLst>
                    <a:ext uri="{9D8B030D-6E8A-4147-A177-3AD203B41FA5}">
                      <a16:colId xmlns:a16="http://schemas.microsoft.com/office/drawing/2014/main" val="522588348"/>
                    </a:ext>
                  </a:extLst>
                </a:gridCol>
                <a:gridCol w="1905000">
                  <a:extLst>
                    <a:ext uri="{9D8B030D-6E8A-4147-A177-3AD203B41FA5}">
                      <a16:colId xmlns:a16="http://schemas.microsoft.com/office/drawing/2014/main" val="3423754994"/>
                    </a:ext>
                  </a:extLst>
                </a:gridCol>
                <a:gridCol w="838200">
                  <a:extLst>
                    <a:ext uri="{9D8B030D-6E8A-4147-A177-3AD203B41FA5}">
                      <a16:colId xmlns:a16="http://schemas.microsoft.com/office/drawing/2014/main" val="2610038492"/>
                    </a:ext>
                  </a:extLst>
                </a:gridCol>
                <a:gridCol w="1219200">
                  <a:extLst>
                    <a:ext uri="{9D8B030D-6E8A-4147-A177-3AD203B41FA5}">
                      <a16:colId xmlns:a16="http://schemas.microsoft.com/office/drawing/2014/main" val="1670316066"/>
                    </a:ext>
                  </a:extLst>
                </a:gridCol>
                <a:gridCol w="1676400">
                  <a:extLst>
                    <a:ext uri="{9D8B030D-6E8A-4147-A177-3AD203B41FA5}">
                      <a16:colId xmlns:a16="http://schemas.microsoft.com/office/drawing/2014/main" val="3233529571"/>
                    </a:ext>
                  </a:extLst>
                </a:gridCol>
              </a:tblGrid>
              <a:tr h="370840">
                <a:tc>
                  <a:txBody>
                    <a:bodyPr/>
                    <a:lstStyle/>
                    <a:p>
                      <a:r>
                        <a:rPr lang="en-US" sz="1200" b="0" dirty="0">
                          <a:solidFill>
                            <a:schemeClr val="bg1"/>
                          </a:solidFill>
                          <a:latin typeface="Arial" panose="020B0604020202020204" pitchFamily="34" charset="0"/>
                          <a:cs typeface="Arial" panose="020B0604020202020204" pitchFamily="34" charset="0"/>
                        </a:rPr>
                        <a:t>Method</a:t>
                      </a:r>
                    </a:p>
                  </a:txBody>
                  <a:tcPr/>
                </a:tc>
                <a:tc>
                  <a:txBody>
                    <a:bodyPr/>
                    <a:lstStyle/>
                    <a:p>
                      <a:r>
                        <a:rPr lang="en-US" sz="1200" b="0" dirty="0">
                          <a:latin typeface="Arial" panose="020B0604020202020204" pitchFamily="34" charset="0"/>
                          <a:cs typeface="Arial" panose="020B0604020202020204" pitchFamily="34" charset="0"/>
                        </a:rPr>
                        <a:t>Matrix</a:t>
                      </a:r>
                    </a:p>
                  </a:txBody>
                  <a:tcPr/>
                </a:tc>
                <a:tc>
                  <a:txBody>
                    <a:bodyPr/>
                    <a:lstStyle/>
                    <a:p>
                      <a:r>
                        <a:rPr lang="en-US" sz="1200" b="0" dirty="0">
                          <a:latin typeface="Arial" panose="020B0604020202020204" pitchFamily="34" charset="0"/>
                          <a:cs typeface="Arial" panose="020B0604020202020204" pitchFamily="34" charset="0"/>
                        </a:rPr>
                        <a:t>Est DL (%)</a:t>
                      </a:r>
                    </a:p>
                  </a:txBody>
                  <a:tcPr/>
                </a:tc>
                <a:tc>
                  <a:txBody>
                    <a:bodyPr/>
                    <a:lstStyle/>
                    <a:p>
                      <a:r>
                        <a:rPr lang="en-US" sz="1200" b="0" dirty="0">
                          <a:latin typeface="Arial" panose="020B0604020202020204" pitchFamily="34" charset="0"/>
                          <a:cs typeface="Arial" panose="020B0604020202020204" pitchFamily="34" charset="0"/>
                        </a:rPr>
                        <a:t>Prep</a:t>
                      </a:r>
                    </a:p>
                  </a:txBody>
                  <a:tcPr/>
                </a:tc>
                <a:tc>
                  <a:txBody>
                    <a:bodyPr/>
                    <a:lstStyle/>
                    <a:p>
                      <a:r>
                        <a:rPr lang="en-US" sz="1200" b="0" dirty="0">
                          <a:latin typeface="Arial" panose="020B0604020202020204" pitchFamily="34" charset="0"/>
                          <a:cs typeface="Arial" panose="020B0604020202020204" pitchFamily="34" charset="0"/>
                        </a:rPr>
                        <a:t>Comment / Utility</a:t>
                      </a:r>
                    </a:p>
                  </a:txBody>
                  <a:tcPr/>
                </a:tc>
                <a:tc>
                  <a:txBody>
                    <a:bodyPr/>
                    <a:lstStyle/>
                    <a:p>
                      <a:r>
                        <a:rPr lang="en-US" sz="1200" b="0" dirty="0">
                          <a:latin typeface="Arial" panose="020B0604020202020204" pitchFamily="34" charset="0"/>
                          <a:cs typeface="Arial" panose="020B0604020202020204" pitchFamily="34" charset="0"/>
                        </a:rPr>
                        <a:t>Counting / Binning</a:t>
                      </a:r>
                    </a:p>
                  </a:txBody>
                  <a:tcPr/>
                </a:tc>
                <a:tc>
                  <a:txBody>
                    <a:bodyPr/>
                    <a:lstStyle/>
                    <a:p>
                      <a:r>
                        <a:rPr lang="en-US" sz="1200" b="0" dirty="0">
                          <a:latin typeface="Arial" panose="020B0604020202020204" pitchFamily="34" charset="0"/>
                          <a:cs typeface="Arial" panose="020B0604020202020204" pitchFamily="34" charset="0"/>
                        </a:rPr>
                        <a:t>Qualitative Flexibility</a:t>
                      </a:r>
                    </a:p>
                  </a:txBody>
                  <a:tcPr/>
                </a:tc>
                <a:tc>
                  <a:txBody>
                    <a:bodyPr/>
                    <a:lstStyle/>
                    <a:p>
                      <a:r>
                        <a:rPr lang="en-US" sz="1200" b="0" dirty="0">
                          <a:latin typeface="Arial" panose="020B0604020202020204" pitchFamily="34" charset="0"/>
                          <a:cs typeface="Arial" panose="020B0604020202020204" pitchFamily="34" charset="0"/>
                        </a:rPr>
                        <a:t>Mass Reporting</a:t>
                      </a:r>
                    </a:p>
                  </a:txBody>
                  <a:tcPr/>
                </a:tc>
                <a:extLst>
                  <a:ext uri="{0D108BD9-81ED-4DB2-BD59-A6C34878D82A}">
                    <a16:rowId xmlns:a16="http://schemas.microsoft.com/office/drawing/2014/main" val="3507674311"/>
                  </a:ext>
                </a:extLst>
              </a:tr>
              <a:tr h="370840">
                <a:tc>
                  <a:txBody>
                    <a:bodyPr/>
                    <a:lstStyle/>
                    <a:p>
                      <a:r>
                        <a:rPr lang="en-US" sz="1200" dirty="0">
                          <a:latin typeface="Arial" panose="020B0604020202020204" pitchFamily="34" charset="0"/>
                          <a:cs typeface="Arial" panose="020B0604020202020204" pitchFamily="34" charset="0"/>
                        </a:rPr>
                        <a:t>XRD</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Screening tool for mineral aggregate qual/quant</a:t>
                      </a:r>
                    </a:p>
                  </a:txBody>
                  <a:tcPr/>
                </a:tc>
                <a:tc>
                  <a:txBody>
                    <a:bodyPr/>
                    <a:lstStyle/>
                    <a:p>
                      <a:r>
                        <a:rPr lang="en-US" sz="1200" dirty="0">
                          <a:latin typeface="Arial" panose="020B0604020202020204" pitchFamily="34" charset="0"/>
                          <a:cs typeface="Arial" panose="020B0604020202020204" pitchFamily="34" charset="0"/>
                        </a:rPr>
                        <a:t>NA</a:t>
                      </a:r>
                    </a:p>
                  </a:txBody>
                  <a:tcPr/>
                </a:tc>
                <a:tc>
                  <a:txBody>
                    <a:bodyPr/>
                    <a:lstStyle/>
                    <a:p>
                      <a:r>
                        <a:rPr lang="en-US" sz="1200" dirty="0">
                          <a:latin typeface="Arial" panose="020B0604020202020204" pitchFamily="34" charset="0"/>
                          <a:cs typeface="Arial" panose="020B0604020202020204" pitchFamily="34" charset="0"/>
                        </a:rPr>
                        <a:t>NA</a:t>
                      </a:r>
                    </a:p>
                  </a:txBody>
                  <a:tcPr/>
                </a:tc>
                <a:tc>
                  <a:txBody>
                    <a:bodyPr/>
                    <a:lstStyle/>
                    <a:p>
                      <a:r>
                        <a:rPr lang="en-US" sz="1200" dirty="0">
                          <a:latin typeface="Arial" panose="020B0604020202020204" pitchFamily="34" charset="0"/>
                          <a:cs typeface="Arial" panose="020B0604020202020204" pitchFamily="34" charset="0"/>
                        </a:rPr>
                        <a:t>Limited</a:t>
                      </a:r>
                    </a:p>
                  </a:txBody>
                  <a:tcPr/>
                </a:tc>
                <a:extLst>
                  <a:ext uri="{0D108BD9-81ED-4DB2-BD59-A6C34878D82A}">
                    <a16:rowId xmlns:a16="http://schemas.microsoft.com/office/drawing/2014/main" val="2970296710"/>
                  </a:ext>
                </a:extLst>
              </a:tr>
              <a:tr h="370840">
                <a:tc>
                  <a:txBody>
                    <a:bodyPr/>
                    <a:lstStyle/>
                    <a:p>
                      <a:r>
                        <a:rPr lang="en-US" sz="1200" dirty="0">
                          <a:latin typeface="Arial" panose="020B0604020202020204" pitchFamily="34" charset="0"/>
                          <a:cs typeface="Arial" panose="020B0604020202020204" pitchFamily="34" charset="0"/>
                        </a:rPr>
                        <a:t>PLM</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Screening tool for mineral aggregate qual/quant</a:t>
                      </a:r>
                    </a:p>
                  </a:txBody>
                  <a:tcPr/>
                </a:tc>
                <a:tc>
                  <a:txBody>
                    <a:bodyPr/>
                    <a:lstStyle/>
                    <a:p>
                      <a:r>
                        <a:rPr lang="en-US" sz="1200" dirty="0">
                          <a:latin typeface="Arial" panose="020B0604020202020204" pitchFamily="34" charset="0"/>
                          <a:cs typeface="Arial" panose="020B0604020202020204" pitchFamily="34" charset="0"/>
                        </a:rPr>
                        <a:t>Limited</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Limited</a:t>
                      </a:r>
                    </a:p>
                  </a:txBody>
                  <a:tcPr/>
                </a:tc>
                <a:extLst>
                  <a:ext uri="{0D108BD9-81ED-4DB2-BD59-A6C34878D82A}">
                    <a16:rowId xmlns:a16="http://schemas.microsoft.com/office/drawing/2014/main" val="3129465309"/>
                  </a:ext>
                </a:extLst>
              </a:tr>
              <a:tr h="370840">
                <a:tc>
                  <a:txBody>
                    <a:bodyPr/>
                    <a:lstStyle/>
                    <a:p>
                      <a:r>
                        <a:rPr lang="en-US" sz="1200" dirty="0">
                          <a:latin typeface="Arial" panose="020B0604020202020204" pitchFamily="34" charset="0"/>
                          <a:cs typeface="Arial" panose="020B0604020202020204" pitchFamily="34" charset="0"/>
                        </a:rPr>
                        <a:t>TEM</a:t>
                      </a:r>
                    </a:p>
                  </a:txBody>
                  <a:tcPr/>
                </a:tc>
                <a:tc>
                  <a:txBody>
                    <a:bodyPr/>
                    <a:lstStyle/>
                    <a:p>
                      <a:r>
                        <a:rPr lang="en-US" sz="1200" dirty="0">
                          <a:latin typeface="Arial" panose="020B0604020202020204" pitchFamily="34" charset="0"/>
                          <a:cs typeface="Arial" panose="020B0604020202020204" pitchFamily="34" charset="0"/>
                        </a:rPr>
                        <a:t>Mineral</a:t>
                      </a:r>
                    </a:p>
                  </a:txBody>
                  <a:tcPr/>
                </a:tc>
                <a:tc>
                  <a:txBody>
                    <a:bodyPr/>
                    <a:lstStyle/>
                    <a:p>
                      <a:r>
                        <a:rPr lang="en-US" sz="1200" dirty="0">
                          <a:latin typeface="Arial" panose="020B0604020202020204" pitchFamily="34" charset="0"/>
                          <a:cs typeface="Arial" panose="020B0604020202020204" pitchFamily="34" charset="0"/>
                        </a:rPr>
                        <a:t>0.001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Detailed examination for qual/quant of samples</a:t>
                      </a:r>
                    </a:p>
                  </a:txBody>
                  <a:tcPr/>
                </a:tc>
                <a:tc>
                  <a:txBody>
                    <a:bodyPr/>
                    <a:lstStyle/>
                    <a:p>
                      <a:r>
                        <a:rPr lang="en-US" sz="1200" dirty="0">
                          <a:latin typeface="Arial" panose="020B0604020202020204" pitchFamily="34" charset="0"/>
                          <a:cs typeface="Arial" panose="020B0604020202020204" pitchFamily="34" charset="0"/>
                        </a:rPr>
                        <a:t>Inclusive</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Option</a:t>
                      </a:r>
                    </a:p>
                  </a:txBody>
                  <a:tcPr/>
                </a:tc>
                <a:extLst>
                  <a:ext uri="{0D108BD9-81ED-4DB2-BD59-A6C34878D82A}">
                    <a16:rowId xmlns:a16="http://schemas.microsoft.com/office/drawing/2014/main" val="546335131"/>
                  </a:ext>
                </a:extLst>
              </a:tr>
              <a:tr h="370840">
                <a:tc>
                  <a:txBody>
                    <a:bodyPr/>
                    <a:lstStyle/>
                    <a:p>
                      <a:r>
                        <a:rPr lang="en-US" sz="1200" dirty="0">
                          <a:latin typeface="Arial" panose="020B0604020202020204" pitchFamily="34" charset="0"/>
                          <a:cs typeface="Arial" panose="020B0604020202020204" pitchFamily="34" charset="0"/>
                        </a:rPr>
                        <a:t>Product</a:t>
                      </a:r>
                    </a:p>
                    <a:p>
                      <a:r>
                        <a:rPr lang="en-US" sz="1200" dirty="0">
                          <a:latin typeface="Arial" panose="020B0604020202020204" pitchFamily="34" charset="0"/>
                          <a:cs typeface="Arial" panose="020B0604020202020204" pitchFamily="34" charset="0"/>
                        </a:rPr>
                        <a:t>PLM/TEM</a:t>
                      </a:r>
                    </a:p>
                  </a:txBody>
                  <a:tcPr/>
                </a:tc>
                <a:tc>
                  <a:txBody>
                    <a:bodyPr/>
                    <a:lstStyle/>
                    <a:p>
                      <a:r>
                        <a:rPr lang="en-US" sz="1200" dirty="0">
                          <a:latin typeface="Arial" panose="020B0604020202020204" pitchFamily="34" charset="0"/>
                          <a:cs typeface="Arial" panose="020B0604020202020204" pitchFamily="34" charset="0"/>
                        </a:rPr>
                        <a:t>Product</a:t>
                      </a:r>
                    </a:p>
                  </a:txBody>
                  <a:tcPr/>
                </a:tc>
                <a:tc>
                  <a:txBody>
                    <a:bodyPr/>
                    <a:lstStyle/>
                    <a:p>
                      <a:r>
                        <a:rPr lang="en-US" sz="1200" dirty="0">
                          <a:latin typeface="Arial" panose="020B0604020202020204" pitchFamily="34" charset="0"/>
                          <a:cs typeface="Arial" panose="020B0604020202020204" pitchFamily="34" charset="0"/>
                        </a:rPr>
                        <a:t>0.001</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000" dirty="0">
                          <a:latin typeface="Arial" panose="020B0604020202020204" pitchFamily="34" charset="0"/>
                          <a:cs typeface="Arial" panose="020B0604020202020204" pitchFamily="34" charset="0"/>
                        </a:rPr>
                        <a:t>Gravimetric reduction to estimate mineral content</a:t>
                      </a:r>
                    </a:p>
                  </a:txBody>
                  <a:tcPr/>
                </a:tc>
                <a:tc>
                  <a:txBody>
                    <a:bodyPr/>
                    <a:lstStyle/>
                    <a:p>
                      <a:r>
                        <a:rPr lang="en-US" sz="1200" dirty="0">
                          <a:latin typeface="Arial" panose="020B0604020202020204" pitchFamily="34" charset="0"/>
                          <a:cs typeface="Arial" panose="020B0604020202020204" pitchFamily="34" charset="0"/>
                        </a:rPr>
                        <a:t>Inclusive</a:t>
                      </a:r>
                    </a:p>
                  </a:txBody>
                  <a:tcPr/>
                </a:tc>
                <a:tc>
                  <a:txBody>
                    <a:bodyPr/>
                    <a:lstStyle/>
                    <a:p>
                      <a:r>
                        <a:rPr lang="en-US" sz="1200" dirty="0">
                          <a:latin typeface="Arial" panose="020B0604020202020204" pitchFamily="34" charset="0"/>
                          <a:cs typeface="Arial" panose="020B0604020202020204" pitchFamily="34" charset="0"/>
                        </a:rPr>
                        <a:t>Wide Range of Identification</a:t>
                      </a:r>
                    </a:p>
                  </a:txBody>
                  <a:tcPr/>
                </a:tc>
                <a:tc>
                  <a:txBody>
                    <a:bodyPr/>
                    <a:lstStyle/>
                    <a:p>
                      <a:r>
                        <a:rPr lang="en-US" sz="1200" dirty="0">
                          <a:latin typeface="Arial" panose="020B0604020202020204" pitchFamily="34" charset="0"/>
                          <a:cs typeface="Arial" panose="020B0604020202020204" pitchFamily="34" charset="0"/>
                        </a:rPr>
                        <a:t>Option</a:t>
                      </a:r>
                    </a:p>
                  </a:txBody>
                  <a:tcPr/>
                </a:tc>
                <a:extLst>
                  <a:ext uri="{0D108BD9-81ED-4DB2-BD59-A6C34878D82A}">
                    <a16:rowId xmlns:a16="http://schemas.microsoft.com/office/drawing/2014/main" val="874551117"/>
                  </a:ext>
                </a:extLst>
              </a:tr>
              <a:tr h="370840">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9468056"/>
                  </a:ext>
                </a:extLst>
              </a:tr>
            </a:tbl>
          </a:graphicData>
        </a:graphic>
      </p:graphicFrame>
      <p:sp>
        <p:nvSpPr>
          <p:cNvPr id="8" name="TextBox 7">
            <a:extLst>
              <a:ext uri="{FF2B5EF4-FFF2-40B4-BE49-F238E27FC236}">
                <a16:creationId xmlns:a16="http://schemas.microsoft.com/office/drawing/2014/main" id="{9333A4B0-56C2-4AEE-A73F-52A4077A77B5}"/>
              </a:ext>
            </a:extLst>
          </p:cNvPr>
          <p:cNvSpPr txBox="1"/>
          <p:nvPr/>
        </p:nvSpPr>
        <p:spPr>
          <a:xfrm>
            <a:off x="315119" y="4221527"/>
            <a:ext cx="8513762" cy="2893100"/>
          </a:xfrm>
          <a:prstGeom prst="rect">
            <a:avLst/>
          </a:prstGeom>
          <a:noFill/>
        </p:spPr>
        <p:txBody>
          <a:bodyPr wrap="square" rtlCol="0">
            <a:spAutoFit/>
          </a:bodyPr>
          <a:lstStyle/>
          <a:p>
            <a:r>
              <a:rPr lang="en-US" sz="1200" b="1" u="sng" dirty="0"/>
              <a:t>Matrix</a:t>
            </a:r>
            <a:r>
              <a:rPr lang="en-US" sz="1200" dirty="0"/>
              <a:t> – </a:t>
            </a:r>
            <a:r>
              <a:rPr lang="en-US" sz="1000" dirty="0"/>
              <a:t>Can be various grades of unprocessed through to highly refined mineral samples and finished formulated consumer product (ex. cosmetics) that include other organic components</a:t>
            </a:r>
          </a:p>
          <a:p>
            <a:endParaRPr lang="en-US" sz="600" dirty="0"/>
          </a:p>
          <a:p>
            <a:r>
              <a:rPr lang="en-US" sz="1200" b="1" u="sng" dirty="0"/>
              <a:t>Est DL </a:t>
            </a:r>
            <a:r>
              <a:rPr lang="en-US" sz="1200" dirty="0"/>
              <a:t>– </a:t>
            </a:r>
            <a:r>
              <a:rPr lang="en-US" sz="1000" dirty="0"/>
              <a:t>Early interlaboratory round robins indicate a range of sensitivity depending on matrix factors</a:t>
            </a:r>
          </a:p>
          <a:p>
            <a:endParaRPr lang="en-US" sz="600" dirty="0"/>
          </a:p>
          <a:p>
            <a:r>
              <a:rPr lang="en-US" sz="1200" b="1" u="sng" dirty="0"/>
              <a:t>Preparation</a:t>
            </a:r>
            <a:r>
              <a:rPr lang="en-US" sz="1200" dirty="0"/>
              <a:t> – </a:t>
            </a:r>
            <a:r>
              <a:rPr lang="en-US" sz="1000" dirty="0"/>
              <a:t>Standard preparation techniques employed for reducing interferences and, in some cases, concentrating suspect mineral.  Options that may alter initial mineral dimensions (ex. milling) may have to be carefully (re)considered.  Established methods from ASTM, NIOSH, EPA, and ISO incorporated into these work items.</a:t>
            </a:r>
          </a:p>
          <a:p>
            <a:endParaRPr lang="en-US" sz="600" dirty="0"/>
          </a:p>
          <a:p>
            <a:r>
              <a:rPr lang="en-US" sz="1200" b="1" u="sng" dirty="0"/>
              <a:t>Count/Bin </a:t>
            </a:r>
            <a:r>
              <a:rPr lang="en-US" sz="1200" dirty="0"/>
              <a:t>– </a:t>
            </a:r>
            <a:r>
              <a:rPr lang="en-US" sz="1000" dirty="0"/>
              <a:t>TEM have option to count ‘everything’ and allow investigators to sort in bins according to project guidelines.  This may include aspect ratio, length/width, etc. criteria.  </a:t>
            </a:r>
          </a:p>
          <a:p>
            <a:endParaRPr lang="en-US" sz="600" dirty="0"/>
          </a:p>
          <a:p>
            <a:r>
              <a:rPr lang="en-US" sz="1200" b="1" u="sng" dirty="0"/>
              <a:t>Qualitative</a:t>
            </a:r>
            <a:r>
              <a:rPr lang="en-US" sz="1200" dirty="0"/>
              <a:t> -  Technology and methods can provide range of mineral identification.</a:t>
            </a:r>
          </a:p>
          <a:p>
            <a:endParaRPr lang="en-US" sz="600" dirty="0"/>
          </a:p>
          <a:p>
            <a:r>
              <a:rPr lang="en-US" sz="1200" b="1" u="sng" dirty="0"/>
              <a:t>Mass Reporting </a:t>
            </a:r>
            <a:r>
              <a:rPr lang="en-US" sz="1200" dirty="0"/>
              <a:t>– </a:t>
            </a:r>
            <a:r>
              <a:rPr lang="en-US" sz="1000" dirty="0"/>
              <a:t>TEM methods option for complete sizing and determination of mass with primary and secondary structure determinations.  Mass percent may be limited due to preferential influence of large structures.  </a:t>
            </a:r>
          </a:p>
          <a:p>
            <a:endParaRPr lang="en-US" sz="1200" dirty="0"/>
          </a:p>
          <a:p>
            <a:endParaRPr lang="en-US" dirty="0"/>
          </a:p>
        </p:txBody>
      </p:sp>
      <p:sp>
        <p:nvSpPr>
          <p:cNvPr id="9" name="Speech Bubble: Rectangle with Corners Rounded 8">
            <a:extLst>
              <a:ext uri="{FF2B5EF4-FFF2-40B4-BE49-F238E27FC236}">
                <a16:creationId xmlns:a16="http://schemas.microsoft.com/office/drawing/2014/main" id="{294E0213-C8CE-4571-A6B5-3A1C46268FAB}"/>
              </a:ext>
            </a:extLst>
          </p:cNvPr>
          <p:cNvSpPr/>
          <p:nvPr/>
        </p:nvSpPr>
        <p:spPr>
          <a:xfrm>
            <a:off x="7103692" y="4418762"/>
            <a:ext cx="1752600" cy="589607"/>
          </a:xfrm>
          <a:prstGeom prst="wedgeRoundRectCallout">
            <a:avLst>
              <a:gd name="adj1" fmla="val -96814"/>
              <a:gd name="adj2" fmla="val -240144"/>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FFFF00"/>
                </a:solidFill>
                <a:latin typeface="Arial" panose="020B0604020202020204" pitchFamily="34" charset="0"/>
                <a:cs typeface="Arial" panose="020B0604020202020204" pitchFamily="34" charset="0"/>
              </a:rPr>
              <a:t>Covered Minerals</a:t>
            </a:r>
          </a:p>
        </p:txBody>
      </p:sp>
      <p:sp>
        <p:nvSpPr>
          <p:cNvPr id="10" name="Speech Bubble: Rectangle with Corners Rounded 9">
            <a:extLst>
              <a:ext uri="{FF2B5EF4-FFF2-40B4-BE49-F238E27FC236}">
                <a16:creationId xmlns:a16="http://schemas.microsoft.com/office/drawing/2014/main" id="{DCFA2159-DAE5-4A70-B74D-5DF7280F2DEB}"/>
              </a:ext>
            </a:extLst>
          </p:cNvPr>
          <p:cNvSpPr/>
          <p:nvPr/>
        </p:nvSpPr>
        <p:spPr>
          <a:xfrm>
            <a:off x="1676400" y="3813708"/>
            <a:ext cx="1752600" cy="589607"/>
          </a:xfrm>
          <a:prstGeom prst="wedgeRoundRectCallout">
            <a:avLst>
              <a:gd name="adj1" fmla="val 157977"/>
              <a:gd name="adj2" fmla="val -145286"/>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rgbClr val="FFFF00"/>
                </a:solidFill>
                <a:latin typeface="Arial" panose="020B0604020202020204" pitchFamily="34" charset="0"/>
                <a:cs typeface="Arial" panose="020B0604020202020204" pitchFamily="34" charset="0"/>
              </a:rPr>
              <a:t>Countable EMPs</a:t>
            </a:r>
          </a:p>
        </p:txBody>
      </p:sp>
    </p:spTree>
    <p:extLst>
      <p:ext uri="{BB962C8B-B14F-4D97-AF65-F5344CB8AC3E}">
        <p14:creationId xmlns:p14="http://schemas.microsoft.com/office/powerpoint/2010/main" val="40071019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endParaRPr lang="en-GB" dirty="0"/>
          </a:p>
        </p:txBody>
      </p:sp>
      <p:sp>
        <p:nvSpPr>
          <p:cNvPr id="3" name="Footer Placeholder 2"/>
          <p:cNvSpPr>
            <a:spLocks noGrp="1"/>
          </p:cNvSpPr>
          <p:nvPr>
            <p:ph type="ftr" sz="quarter" idx="11"/>
          </p:nvPr>
        </p:nvSpPr>
        <p:spPr>
          <a:xfrm>
            <a:off x="4953000" y="612775"/>
            <a:ext cx="1630363" cy="457200"/>
          </a:xfrm>
        </p:spPr>
        <p:txBody>
          <a:bodyPr/>
          <a:lstStyle/>
          <a:p>
            <a:r>
              <a:rPr lang="en-GB" dirty="0"/>
              <a:t>ASTM D2207 Asbestos / Talc</a:t>
            </a:r>
          </a:p>
        </p:txBody>
      </p:sp>
      <p:sp>
        <p:nvSpPr>
          <p:cNvPr id="4" name="Slide Number Placeholder 3"/>
          <p:cNvSpPr>
            <a:spLocks noGrp="1"/>
          </p:cNvSpPr>
          <p:nvPr>
            <p:ph type="sldNum" sz="quarter" idx="12"/>
          </p:nvPr>
        </p:nvSpPr>
        <p:spPr/>
        <p:txBody>
          <a:bodyPr/>
          <a:lstStyle/>
          <a:p>
            <a:fld id="{AD3FAF27-8B82-4449-B01B-BEC948125F21}" type="slidenum">
              <a:rPr lang="en-GB" smtClean="0"/>
              <a:t>3</a:t>
            </a:fld>
            <a:endParaRPr lang="en-GB"/>
          </a:p>
        </p:txBody>
      </p:sp>
      <p:sp>
        <p:nvSpPr>
          <p:cNvPr id="7" name="Title 6"/>
          <p:cNvSpPr>
            <a:spLocks noGrp="1"/>
          </p:cNvSpPr>
          <p:nvPr>
            <p:ph type="title"/>
          </p:nvPr>
        </p:nvSpPr>
        <p:spPr/>
        <p:txBody>
          <a:bodyPr/>
          <a:lstStyle/>
          <a:p>
            <a:r>
              <a:rPr lang="en-US" dirty="0"/>
              <a:t>Summary</a:t>
            </a:r>
          </a:p>
        </p:txBody>
      </p:sp>
      <p:sp>
        <p:nvSpPr>
          <p:cNvPr id="8" name="Content Placeholder 4"/>
          <p:cNvSpPr>
            <a:spLocks noGrp="1"/>
          </p:cNvSpPr>
          <p:nvPr>
            <p:ph sz="quarter" idx="15"/>
          </p:nvPr>
        </p:nvSpPr>
        <p:spPr>
          <a:xfrm>
            <a:off x="419474" y="1981200"/>
            <a:ext cx="8231700" cy="4680001"/>
          </a:xfrm>
        </p:spPr>
        <p:txBody>
          <a:bodyPr>
            <a:noAutofit/>
          </a:bodyPr>
          <a:lstStyle/>
          <a:p>
            <a:r>
              <a:rPr lang="en-US" sz="2200" dirty="0"/>
              <a:t> ASTM International</a:t>
            </a:r>
          </a:p>
          <a:p>
            <a:r>
              <a:rPr lang="en-US" sz="2200" dirty="0"/>
              <a:t> D22 Air Quality</a:t>
            </a:r>
          </a:p>
          <a:p>
            <a:r>
              <a:rPr lang="en-US" sz="2200" dirty="0"/>
              <a:t> D2207 Asbestos </a:t>
            </a:r>
          </a:p>
          <a:p>
            <a:r>
              <a:rPr lang="en-US" sz="2200" dirty="0"/>
              <a:t> D2207 Roster</a:t>
            </a:r>
          </a:p>
          <a:p>
            <a:r>
              <a:rPr lang="en-US" sz="2200" dirty="0"/>
              <a:t> D2207 Consensus Standards Process </a:t>
            </a:r>
          </a:p>
          <a:p>
            <a:r>
              <a:rPr lang="en-US" sz="2200" dirty="0"/>
              <a:t> D2207 Current Status Asbestos/Talc</a:t>
            </a:r>
          </a:p>
          <a:p>
            <a:r>
              <a:rPr lang="en-US" sz="2200" dirty="0"/>
              <a:t> D2207 Next Steps / Expectations</a:t>
            </a:r>
          </a:p>
        </p:txBody>
      </p:sp>
      <p:sp>
        <p:nvSpPr>
          <p:cNvPr id="5" name="Oval 4">
            <a:extLst>
              <a:ext uri="{FF2B5EF4-FFF2-40B4-BE49-F238E27FC236}">
                <a16:creationId xmlns:a16="http://schemas.microsoft.com/office/drawing/2014/main" id="{8F6A4CB9-4C1C-4FA3-90B4-63A853014B02}"/>
              </a:ext>
            </a:extLst>
          </p:cNvPr>
          <p:cNvSpPr/>
          <p:nvPr/>
        </p:nvSpPr>
        <p:spPr>
          <a:xfrm>
            <a:off x="228600" y="3893962"/>
            <a:ext cx="5562600" cy="11352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50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30</a:t>
            </a:fld>
            <a:endParaRPr lang="en-US"/>
          </a:p>
        </p:txBody>
      </p:sp>
      <p:sp>
        <p:nvSpPr>
          <p:cNvPr id="6" name="Rectangle 5">
            <a:extLst>
              <a:ext uri="{FF2B5EF4-FFF2-40B4-BE49-F238E27FC236}">
                <a16:creationId xmlns:a16="http://schemas.microsoft.com/office/drawing/2014/main" id="{D931F539-E462-4C49-8487-9C4FBBCEA7DC}"/>
              </a:ext>
            </a:extLst>
          </p:cNvPr>
          <p:cNvSpPr/>
          <p:nvPr/>
        </p:nvSpPr>
        <p:spPr>
          <a:xfrm>
            <a:off x="267070" y="494190"/>
            <a:ext cx="8839200" cy="892552"/>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chemeClr val="accent2">
                    <a:lumMod val="75000"/>
                  </a:schemeClr>
                </a:solidFill>
                <a:latin typeface="+mj-lt"/>
                <a:ea typeface="Times New Roman" panose="02020603050405020304" pitchFamily="18" charset="0"/>
                <a:cs typeface="Arial" panose="020B0604020202020204" pitchFamily="34" charset="0"/>
              </a:rPr>
              <a:t>ASTM D2207 – Asbestos / Talc Work Items</a:t>
            </a:r>
            <a:r>
              <a:rPr lang="en-US" sz="1600" dirty="0">
                <a:solidFill>
                  <a:schemeClr val="accent2">
                    <a:lumMod val="75000"/>
                  </a:schemeClr>
                </a:solidFill>
                <a:latin typeface="+mj-lt"/>
                <a:ea typeface="Times New Roman" panose="02020603050405020304" pitchFamily="18" charset="0"/>
                <a:cs typeface="Arial" panose="020B0604020202020204" pitchFamily="34" charset="0"/>
              </a:rPr>
              <a:t> </a:t>
            </a:r>
          </a:p>
        </p:txBody>
      </p:sp>
      <p:sp>
        <p:nvSpPr>
          <p:cNvPr id="3" name="Date Placeholder 2">
            <a:extLst>
              <a:ext uri="{FF2B5EF4-FFF2-40B4-BE49-F238E27FC236}">
                <a16:creationId xmlns:a16="http://schemas.microsoft.com/office/drawing/2014/main" id="{9E5CC7E1-7DCC-42BD-A856-EFA332222060}"/>
              </a:ext>
            </a:extLst>
          </p:cNvPr>
          <p:cNvSpPr>
            <a:spLocks noGrp="1"/>
          </p:cNvSpPr>
          <p:nvPr>
            <p:ph type="dt" sz="half" idx="10"/>
          </p:nvPr>
        </p:nvSpPr>
        <p:spPr/>
        <p:txBody>
          <a:bodyPr/>
          <a:lstStyle/>
          <a:p>
            <a:pPr>
              <a:defRPr/>
            </a:pPr>
            <a:r>
              <a:rPr lang="en-US"/>
              <a:t>2020</a:t>
            </a:r>
          </a:p>
        </p:txBody>
      </p:sp>
      <p:graphicFrame>
        <p:nvGraphicFramePr>
          <p:cNvPr id="5" name="Table 6">
            <a:extLst>
              <a:ext uri="{FF2B5EF4-FFF2-40B4-BE49-F238E27FC236}">
                <a16:creationId xmlns:a16="http://schemas.microsoft.com/office/drawing/2014/main" id="{03E386AB-69F2-4790-BE28-69C9EA858D36}"/>
              </a:ext>
            </a:extLst>
          </p:cNvPr>
          <p:cNvGraphicFramePr>
            <a:graphicFrameLocks noGrp="1"/>
          </p:cNvGraphicFramePr>
          <p:nvPr>
            <p:extLst>
              <p:ext uri="{D42A27DB-BD31-4B8C-83A1-F6EECF244321}">
                <p14:modId xmlns:p14="http://schemas.microsoft.com/office/powerpoint/2010/main" val="2797632184"/>
              </p:ext>
            </p:extLst>
          </p:nvPr>
        </p:nvGraphicFramePr>
        <p:xfrm>
          <a:off x="325438" y="1512632"/>
          <a:ext cx="8513762" cy="2570480"/>
        </p:xfrm>
        <a:graphic>
          <a:graphicData uri="http://schemas.openxmlformats.org/drawingml/2006/table">
            <a:tbl>
              <a:tblPr firstRow="1" bandRow="1">
                <a:tableStyleId>{284E427A-3D55-4303-BF80-6455036E1DE7}</a:tableStyleId>
              </a:tblPr>
              <a:tblGrid>
                <a:gridCol w="926266">
                  <a:extLst>
                    <a:ext uri="{9D8B030D-6E8A-4147-A177-3AD203B41FA5}">
                      <a16:colId xmlns:a16="http://schemas.microsoft.com/office/drawing/2014/main" val="2105493154"/>
                    </a:ext>
                  </a:extLst>
                </a:gridCol>
                <a:gridCol w="729496">
                  <a:extLst>
                    <a:ext uri="{9D8B030D-6E8A-4147-A177-3AD203B41FA5}">
                      <a16:colId xmlns:a16="http://schemas.microsoft.com/office/drawing/2014/main" val="1459142634"/>
                    </a:ext>
                  </a:extLst>
                </a:gridCol>
                <a:gridCol w="685800">
                  <a:extLst>
                    <a:ext uri="{9D8B030D-6E8A-4147-A177-3AD203B41FA5}">
                      <a16:colId xmlns:a16="http://schemas.microsoft.com/office/drawing/2014/main" val="1964481548"/>
                    </a:ext>
                  </a:extLst>
                </a:gridCol>
                <a:gridCol w="533400">
                  <a:extLst>
                    <a:ext uri="{9D8B030D-6E8A-4147-A177-3AD203B41FA5}">
                      <a16:colId xmlns:a16="http://schemas.microsoft.com/office/drawing/2014/main" val="522588348"/>
                    </a:ext>
                  </a:extLst>
                </a:gridCol>
                <a:gridCol w="1905000">
                  <a:extLst>
                    <a:ext uri="{9D8B030D-6E8A-4147-A177-3AD203B41FA5}">
                      <a16:colId xmlns:a16="http://schemas.microsoft.com/office/drawing/2014/main" val="3423754994"/>
                    </a:ext>
                  </a:extLst>
                </a:gridCol>
                <a:gridCol w="838200">
                  <a:extLst>
                    <a:ext uri="{9D8B030D-6E8A-4147-A177-3AD203B41FA5}">
                      <a16:colId xmlns:a16="http://schemas.microsoft.com/office/drawing/2014/main" val="2610038492"/>
                    </a:ext>
                  </a:extLst>
                </a:gridCol>
                <a:gridCol w="1219200">
                  <a:extLst>
                    <a:ext uri="{9D8B030D-6E8A-4147-A177-3AD203B41FA5}">
                      <a16:colId xmlns:a16="http://schemas.microsoft.com/office/drawing/2014/main" val="1670316066"/>
                    </a:ext>
                  </a:extLst>
                </a:gridCol>
                <a:gridCol w="1676400">
                  <a:extLst>
                    <a:ext uri="{9D8B030D-6E8A-4147-A177-3AD203B41FA5}">
                      <a16:colId xmlns:a16="http://schemas.microsoft.com/office/drawing/2014/main" val="3233529571"/>
                    </a:ext>
                  </a:extLst>
                </a:gridCol>
              </a:tblGrid>
              <a:tr h="370840">
                <a:tc>
                  <a:txBody>
                    <a:bodyPr/>
                    <a:lstStyle/>
                    <a:p>
                      <a:r>
                        <a:rPr lang="en-US" sz="1200" b="0" dirty="0">
                          <a:solidFill>
                            <a:schemeClr val="bg1"/>
                          </a:solidFill>
                          <a:latin typeface="Arial" panose="020B0604020202020204" pitchFamily="34" charset="0"/>
                          <a:cs typeface="Arial" panose="020B0604020202020204" pitchFamily="34" charset="0"/>
                        </a:rPr>
                        <a:t>Method</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Status</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R&amp;D</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RR</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Ballot / Status</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ILS</a:t>
                      </a:r>
                    </a:p>
                  </a:txBody>
                  <a:tcPr/>
                </a:tc>
                <a:tc>
                  <a:txBody>
                    <a:bodyPr/>
                    <a:lstStyle/>
                    <a:p>
                      <a:r>
                        <a:rPr lang="en-US" sz="1200" b="0" dirty="0">
                          <a:solidFill>
                            <a:schemeClr val="bg1"/>
                          </a:solidFill>
                          <a:latin typeface="Arial" panose="020B0604020202020204" pitchFamily="34" charset="0"/>
                          <a:cs typeface="Arial" panose="020B0604020202020204" pitchFamily="34" charset="0"/>
                        </a:rPr>
                        <a:t>Publication</a:t>
                      </a:r>
                    </a:p>
                  </a:txBody>
                  <a:tcPr/>
                </a:tc>
                <a:tc>
                  <a:txBody>
                    <a:bodyPr/>
                    <a:lstStyle/>
                    <a:p>
                      <a:r>
                        <a:rPr lang="en-US" sz="1200" b="0" dirty="0">
                          <a:latin typeface="Arial" panose="020B0604020202020204" pitchFamily="34" charset="0"/>
                          <a:cs typeface="Arial" panose="020B0604020202020204" pitchFamily="34" charset="0"/>
                        </a:rPr>
                        <a:t>Challenges</a:t>
                      </a:r>
                    </a:p>
                  </a:txBody>
                  <a:tcPr/>
                </a:tc>
                <a:extLst>
                  <a:ext uri="{0D108BD9-81ED-4DB2-BD59-A6C34878D82A}">
                    <a16:rowId xmlns:a16="http://schemas.microsoft.com/office/drawing/2014/main" val="3507674311"/>
                  </a:ext>
                </a:extLst>
              </a:tr>
              <a:tr h="370840">
                <a:tc>
                  <a:txBody>
                    <a:bodyPr/>
                    <a:lstStyle/>
                    <a:p>
                      <a:r>
                        <a:rPr lang="en-US" sz="1200" dirty="0">
                          <a:latin typeface="Arial" panose="020B0604020202020204" pitchFamily="34" charset="0"/>
                          <a:cs typeface="Arial" panose="020B0604020202020204" pitchFamily="34" charset="0"/>
                        </a:rPr>
                        <a:t>XRD</a:t>
                      </a:r>
                    </a:p>
                  </a:txBody>
                  <a:tcPr/>
                </a:tc>
                <a:tc>
                  <a:txBody>
                    <a:bodyPr/>
                    <a:lstStyle/>
                    <a:p>
                      <a:r>
                        <a:rPr lang="en-US" sz="1200" dirty="0">
                          <a:latin typeface="Arial" panose="020B0604020202020204" pitchFamily="34" charset="0"/>
                          <a:cs typeface="Arial" panose="020B0604020202020204" pitchFamily="34" charset="0"/>
                        </a:rPr>
                        <a:t>Draft</a:t>
                      </a:r>
                    </a:p>
                  </a:txBody>
                  <a:tcPr/>
                </a:tc>
                <a:tc>
                  <a:txBody>
                    <a:bodyPr/>
                    <a:lstStyle/>
                    <a:p>
                      <a:r>
                        <a:rPr lang="en-US" sz="1200" dirty="0">
                          <a:latin typeface="Arial" panose="020B0604020202020204" pitchFamily="34" charset="0"/>
                          <a:cs typeface="Arial" panose="020B0604020202020204" pitchFamily="34" charset="0"/>
                        </a:rPr>
                        <a:t>Ref </a:t>
                      </a:r>
                      <a:r>
                        <a:rPr lang="en-US" sz="1200" dirty="0" err="1">
                          <a:latin typeface="Arial" panose="020B0604020202020204" pitchFamily="34" charset="0"/>
                          <a:cs typeface="Arial" panose="020B0604020202020204" pitchFamily="34" charset="0"/>
                        </a:rPr>
                        <a:t>Mat’l</a:t>
                      </a:r>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RR1 RR2</a:t>
                      </a:r>
                    </a:p>
                  </a:txBody>
                  <a:tcPr/>
                </a:tc>
                <a:tc>
                  <a:txBody>
                    <a:bodyPr/>
                    <a:lstStyle/>
                    <a:p>
                      <a:r>
                        <a:rPr lang="en-US" sz="1000" dirty="0">
                          <a:latin typeface="Arial" panose="020B0604020202020204" pitchFamily="34" charset="0"/>
                          <a:cs typeface="Arial" panose="020B0604020202020204" pitchFamily="34" charset="0"/>
                        </a:rPr>
                        <a:t>Draft</a:t>
                      </a:r>
                    </a:p>
                  </a:txBody>
                  <a:tcPr/>
                </a:tc>
                <a:tc>
                  <a:txBody>
                    <a:bodyPr/>
                    <a:lstStyle/>
                    <a:p>
                      <a:r>
                        <a:rPr lang="en-US" sz="1200" dirty="0">
                          <a:latin typeface="Arial" panose="020B0604020202020204" pitchFamily="34" charset="0"/>
                          <a:cs typeface="Arial" panose="020B0604020202020204" pitchFamily="34" charset="0"/>
                        </a:rPr>
                        <a:t>2023</a:t>
                      </a:r>
                    </a:p>
                  </a:txBody>
                  <a:tcPr/>
                </a:tc>
                <a:tc>
                  <a:txBody>
                    <a:bodyPr/>
                    <a:lstStyle/>
                    <a:p>
                      <a:r>
                        <a:rPr lang="en-US" sz="1200" dirty="0">
                          <a:latin typeface="Arial" panose="020B0604020202020204" pitchFamily="34" charset="0"/>
                          <a:cs typeface="Arial" panose="020B0604020202020204" pitchFamily="34" charset="0"/>
                        </a:rPr>
                        <a:t>2022</a:t>
                      </a:r>
                    </a:p>
                  </a:txBody>
                  <a:tcPr/>
                </a:tc>
                <a:tc>
                  <a:txBody>
                    <a:bodyPr/>
                    <a:lstStyle/>
                    <a:p>
                      <a:r>
                        <a:rPr lang="en-US" sz="1200" dirty="0">
                          <a:latin typeface="Arial" panose="020B0604020202020204" pitchFamily="34" charset="0"/>
                          <a:cs typeface="Arial" panose="020B0604020202020204" pitchFamily="34" charset="0"/>
                        </a:rPr>
                        <a:t>USP/FDA Direction</a:t>
                      </a:r>
                    </a:p>
                    <a:p>
                      <a:r>
                        <a:rPr lang="en-US" sz="1200" dirty="0">
                          <a:latin typeface="Arial" panose="020B0604020202020204" pitchFamily="34" charset="0"/>
                          <a:cs typeface="Arial" panose="020B0604020202020204" pitchFamily="34" charset="0"/>
                        </a:rPr>
                        <a:t>Reference Materials</a:t>
                      </a:r>
                    </a:p>
                  </a:txBody>
                  <a:tcPr/>
                </a:tc>
                <a:extLst>
                  <a:ext uri="{0D108BD9-81ED-4DB2-BD59-A6C34878D82A}">
                    <a16:rowId xmlns:a16="http://schemas.microsoft.com/office/drawing/2014/main" val="2970296710"/>
                  </a:ext>
                </a:extLst>
              </a:tr>
              <a:tr h="370840">
                <a:tc>
                  <a:txBody>
                    <a:bodyPr/>
                    <a:lstStyle/>
                    <a:p>
                      <a:r>
                        <a:rPr lang="en-US" sz="1200" dirty="0">
                          <a:latin typeface="Arial" panose="020B0604020202020204" pitchFamily="34" charset="0"/>
                          <a:cs typeface="Arial" panose="020B0604020202020204" pitchFamily="34" charset="0"/>
                        </a:rPr>
                        <a:t>PLM</a:t>
                      </a:r>
                    </a:p>
                  </a:txBody>
                  <a:tcPr/>
                </a:tc>
                <a:tc>
                  <a:txBody>
                    <a:bodyPr/>
                    <a:lstStyle/>
                    <a:p>
                      <a:r>
                        <a:rPr lang="en-US" sz="1200" dirty="0">
                          <a:latin typeface="Arial" panose="020B0604020202020204" pitchFamily="34" charset="0"/>
                          <a:cs typeface="Arial" panose="020B0604020202020204" pitchFamily="34" charset="0"/>
                        </a:rPr>
                        <a:t>Draft</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200" dirty="0">
                          <a:latin typeface="Arial" panose="020B0604020202020204" pitchFamily="34" charset="0"/>
                          <a:cs typeface="Arial" panose="020B0604020202020204" pitchFamily="34" charset="0"/>
                        </a:rPr>
                        <a:t>RR1</a:t>
                      </a:r>
                    </a:p>
                    <a:p>
                      <a:r>
                        <a:rPr lang="en-US" sz="1200" dirty="0">
                          <a:latin typeface="Arial" panose="020B0604020202020204" pitchFamily="34" charset="0"/>
                          <a:cs typeface="Arial" panose="020B0604020202020204" pitchFamily="34" charset="0"/>
                        </a:rPr>
                        <a:t>RR2</a:t>
                      </a:r>
                    </a:p>
                  </a:txBody>
                  <a:tcPr/>
                </a:tc>
                <a:tc>
                  <a:txBody>
                    <a:bodyPr/>
                    <a:lstStyle/>
                    <a:p>
                      <a:r>
                        <a:rPr lang="en-US" sz="1000" dirty="0">
                          <a:latin typeface="Arial" panose="020B0604020202020204" pitchFamily="34" charset="0"/>
                          <a:cs typeface="Arial" panose="020B0604020202020204" pitchFamily="34" charset="0"/>
                        </a:rPr>
                        <a:t>(2) Ballots  / Withdrawn</a:t>
                      </a:r>
                    </a:p>
                  </a:txBody>
                  <a:tcPr/>
                </a:tc>
                <a:tc>
                  <a:txBody>
                    <a:bodyPr/>
                    <a:lstStyle/>
                    <a:p>
                      <a:r>
                        <a:rPr lang="en-US" sz="1200" dirty="0">
                          <a:latin typeface="Arial" panose="020B0604020202020204" pitchFamily="34" charset="0"/>
                          <a:cs typeface="Arial" panose="020B0604020202020204" pitchFamily="34" charset="0"/>
                        </a:rPr>
                        <a:t>2022-2023</a:t>
                      </a:r>
                    </a:p>
                  </a:txBody>
                  <a:tcPr/>
                </a:tc>
                <a:tc>
                  <a:txBody>
                    <a:bodyPr/>
                    <a:lstStyle/>
                    <a:p>
                      <a:r>
                        <a:rPr lang="en-US" sz="1200" dirty="0">
                          <a:latin typeface="Arial" panose="020B0604020202020204" pitchFamily="34" charset="0"/>
                          <a:cs typeface="Arial" panose="020B0604020202020204" pitchFamily="34" charset="0"/>
                        </a:rPr>
                        <a:t>2022</a:t>
                      </a:r>
                    </a:p>
                  </a:txBody>
                  <a:tcPr/>
                </a:tc>
                <a:tc>
                  <a:txBody>
                    <a:bodyPr/>
                    <a:lstStyle/>
                    <a:p>
                      <a:r>
                        <a:rPr lang="en-US" sz="1200" dirty="0">
                          <a:latin typeface="Arial" panose="020B0604020202020204" pitchFamily="34" charset="0"/>
                          <a:cs typeface="Arial" panose="020B0604020202020204" pitchFamily="34" charset="0"/>
                        </a:rPr>
                        <a:t>USP/FDA Direction</a:t>
                      </a:r>
                    </a:p>
                    <a:p>
                      <a:r>
                        <a:rPr lang="en-US" sz="1200" dirty="0">
                          <a:latin typeface="Arial" panose="020B0604020202020204" pitchFamily="34" charset="0"/>
                          <a:cs typeface="Arial" panose="020B0604020202020204" pitchFamily="34" charset="0"/>
                        </a:rPr>
                        <a:t>Reference Materials</a:t>
                      </a:r>
                    </a:p>
                  </a:txBody>
                  <a:tcPr/>
                </a:tc>
                <a:extLst>
                  <a:ext uri="{0D108BD9-81ED-4DB2-BD59-A6C34878D82A}">
                    <a16:rowId xmlns:a16="http://schemas.microsoft.com/office/drawing/2014/main" val="3129465309"/>
                  </a:ext>
                </a:extLst>
              </a:tr>
              <a:tr h="370840">
                <a:tc>
                  <a:txBody>
                    <a:bodyPr/>
                    <a:lstStyle/>
                    <a:p>
                      <a:r>
                        <a:rPr lang="en-US" sz="1200" dirty="0">
                          <a:latin typeface="Arial" panose="020B0604020202020204" pitchFamily="34" charset="0"/>
                          <a:cs typeface="Arial" panose="020B0604020202020204" pitchFamily="34" charset="0"/>
                        </a:rPr>
                        <a:t>TEM</a:t>
                      </a:r>
                    </a:p>
                  </a:txBody>
                  <a:tcPr/>
                </a:tc>
                <a:tc>
                  <a:txBody>
                    <a:bodyPr/>
                    <a:lstStyle/>
                    <a:p>
                      <a:r>
                        <a:rPr lang="en-US" sz="1200" dirty="0">
                          <a:latin typeface="Arial" panose="020B0604020202020204" pitchFamily="34" charset="0"/>
                          <a:cs typeface="Arial" panose="020B0604020202020204" pitchFamily="34" charset="0"/>
                        </a:rPr>
                        <a:t>Draft</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200" dirty="0">
                          <a:latin typeface="Arial" panose="020B0604020202020204" pitchFamily="34" charset="0"/>
                          <a:cs typeface="Arial" panose="020B0604020202020204" pitchFamily="34" charset="0"/>
                        </a:rPr>
                        <a:t>RR1</a:t>
                      </a:r>
                    </a:p>
                  </a:txBody>
                  <a:tcPr/>
                </a:tc>
                <a:tc>
                  <a:txBody>
                    <a:bodyPr/>
                    <a:lstStyle/>
                    <a:p>
                      <a:r>
                        <a:rPr lang="en-US" sz="1000" dirty="0">
                          <a:latin typeface="Arial" panose="020B0604020202020204" pitchFamily="34" charset="0"/>
                          <a:cs typeface="Arial" panose="020B0604020202020204" pitchFamily="34" charset="0"/>
                        </a:rPr>
                        <a:t>(2) Ballots / Withdrawn</a:t>
                      </a:r>
                    </a:p>
                  </a:txBody>
                  <a:tcPr/>
                </a:tc>
                <a:tc>
                  <a:txBody>
                    <a:bodyPr/>
                    <a:lstStyle/>
                    <a:p>
                      <a:r>
                        <a:rPr lang="en-US" sz="1200" dirty="0">
                          <a:latin typeface="Arial" panose="020B0604020202020204" pitchFamily="34" charset="0"/>
                          <a:cs typeface="Arial" panose="020B0604020202020204" pitchFamily="34" charset="0"/>
                        </a:rPr>
                        <a:t>2022-2023</a:t>
                      </a:r>
                    </a:p>
                  </a:txBody>
                  <a:tcPr/>
                </a:tc>
                <a:tc>
                  <a:txBody>
                    <a:bodyPr/>
                    <a:lstStyle/>
                    <a:p>
                      <a:r>
                        <a:rPr lang="en-US" sz="1200" dirty="0">
                          <a:latin typeface="Arial" panose="020B0604020202020204" pitchFamily="34" charset="0"/>
                          <a:cs typeface="Arial" panose="020B0604020202020204" pitchFamily="34" charset="0"/>
                        </a:rPr>
                        <a:t>2022</a:t>
                      </a:r>
                    </a:p>
                  </a:txBody>
                  <a:tcPr/>
                </a:tc>
                <a:tc>
                  <a:txBody>
                    <a:bodyPr/>
                    <a:lstStyle/>
                    <a:p>
                      <a:r>
                        <a:rPr lang="en-US" sz="1200" dirty="0">
                          <a:latin typeface="Arial" panose="020B0604020202020204" pitchFamily="34" charset="0"/>
                          <a:cs typeface="Arial" panose="020B0604020202020204" pitchFamily="34" charset="0"/>
                        </a:rPr>
                        <a:t>USP/FDA Direction</a:t>
                      </a:r>
                    </a:p>
                    <a:p>
                      <a:r>
                        <a:rPr lang="en-US" sz="1200" dirty="0">
                          <a:latin typeface="Arial" panose="020B0604020202020204" pitchFamily="34" charset="0"/>
                          <a:cs typeface="Arial" panose="020B0604020202020204" pitchFamily="34" charset="0"/>
                        </a:rPr>
                        <a:t>Reference Materials</a:t>
                      </a:r>
                    </a:p>
                  </a:txBody>
                  <a:tcPr/>
                </a:tc>
                <a:extLst>
                  <a:ext uri="{0D108BD9-81ED-4DB2-BD59-A6C34878D82A}">
                    <a16:rowId xmlns:a16="http://schemas.microsoft.com/office/drawing/2014/main" val="546335131"/>
                  </a:ext>
                </a:extLst>
              </a:tr>
              <a:tr h="370840">
                <a:tc>
                  <a:txBody>
                    <a:bodyPr/>
                    <a:lstStyle/>
                    <a:p>
                      <a:r>
                        <a:rPr lang="en-US" sz="1200" dirty="0">
                          <a:latin typeface="Arial" panose="020B0604020202020204" pitchFamily="34" charset="0"/>
                          <a:cs typeface="Arial" panose="020B0604020202020204" pitchFamily="34" charset="0"/>
                        </a:rPr>
                        <a:t>Product</a:t>
                      </a:r>
                    </a:p>
                    <a:p>
                      <a:r>
                        <a:rPr lang="en-US" sz="1200" dirty="0">
                          <a:latin typeface="Arial" panose="020B0604020202020204" pitchFamily="34" charset="0"/>
                          <a:cs typeface="Arial" panose="020B0604020202020204" pitchFamily="34" charset="0"/>
                        </a:rPr>
                        <a:t>PLM/TEM</a:t>
                      </a:r>
                    </a:p>
                  </a:txBody>
                  <a:tcPr/>
                </a:tc>
                <a:tc>
                  <a:txBody>
                    <a:bodyPr/>
                    <a:lstStyle/>
                    <a:p>
                      <a:r>
                        <a:rPr lang="en-US" sz="1200" dirty="0">
                          <a:latin typeface="Arial" panose="020B0604020202020204" pitchFamily="34" charset="0"/>
                          <a:cs typeface="Arial" panose="020B0604020202020204" pitchFamily="34" charset="0"/>
                        </a:rPr>
                        <a:t>Draft</a:t>
                      </a:r>
                    </a:p>
                  </a:txBody>
                  <a:tcPr/>
                </a:tc>
                <a:tc>
                  <a:txBody>
                    <a:bodyPr/>
                    <a:lstStyle/>
                    <a:p>
                      <a:r>
                        <a:rPr lang="en-US" sz="1200" dirty="0">
                          <a:latin typeface="Arial" panose="020B0604020202020204" pitchFamily="34" charset="0"/>
                          <a:cs typeface="Arial" panose="020B0604020202020204" pitchFamily="34" charset="0"/>
                        </a:rPr>
                        <a:t>Std</a:t>
                      </a:r>
                    </a:p>
                  </a:txBody>
                  <a:tcPr/>
                </a:tc>
                <a:tc>
                  <a:txBody>
                    <a:bodyPr/>
                    <a:lstStyle/>
                    <a:p>
                      <a:r>
                        <a:rPr lang="en-US" sz="1200" dirty="0">
                          <a:latin typeface="Arial" panose="020B0604020202020204" pitchFamily="34" charset="0"/>
                          <a:cs typeface="Arial" panose="020B0604020202020204" pitchFamily="34" charset="0"/>
                        </a:rPr>
                        <a:t>NA</a:t>
                      </a:r>
                    </a:p>
                  </a:txBody>
                  <a:tcPr/>
                </a:tc>
                <a:tc>
                  <a:txBody>
                    <a:bodyPr/>
                    <a:lstStyle/>
                    <a:p>
                      <a:r>
                        <a:rPr lang="en-US" sz="1000" dirty="0">
                          <a:latin typeface="Arial" panose="020B0604020202020204" pitchFamily="34" charset="0"/>
                          <a:cs typeface="Arial" panose="020B0604020202020204" pitchFamily="34" charset="0"/>
                        </a:rPr>
                        <a:t>(1) Ballot / Withdrawn</a:t>
                      </a:r>
                    </a:p>
                  </a:txBody>
                  <a:tcPr/>
                </a:tc>
                <a:tc>
                  <a:txBody>
                    <a:bodyPr/>
                    <a:lstStyle/>
                    <a:p>
                      <a:r>
                        <a:rPr lang="en-US" sz="1200" dirty="0">
                          <a:latin typeface="Arial" panose="020B0604020202020204" pitchFamily="34" charset="0"/>
                          <a:cs typeface="Arial" panose="020B0604020202020204" pitchFamily="34" charset="0"/>
                        </a:rPr>
                        <a:t>2023-2024</a:t>
                      </a:r>
                    </a:p>
                  </a:txBody>
                  <a:tcPr/>
                </a:tc>
                <a:tc>
                  <a:txBody>
                    <a:bodyPr/>
                    <a:lstStyle/>
                    <a:p>
                      <a:r>
                        <a:rPr lang="en-US" sz="1200" dirty="0">
                          <a:latin typeface="Arial" panose="020B0604020202020204" pitchFamily="34" charset="0"/>
                          <a:cs typeface="Arial" panose="020B0604020202020204" pitchFamily="34" charset="0"/>
                        </a:rPr>
                        <a:t>2023</a:t>
                      </a:r>
                    </a:p>
                  </a:txBody>
                  <a:tcPr/>
                </a:tc>
                <a:tc>
                  <a:txBody>
                    <a:bodyPr/>
                    <a:lstStyle/>
                    <a:p>
                      <a:r>
                        <a:rPr lang="en-US" sz="1200" dirty="0">
                          <a:latin typeface="Arial" panose="020B0604020202020204" pitchFamily="34" charset="0"/>
                          <a:cs typeface="Arial" panose="020B0604020202020204" pitchFamily="34" charset="0"/>
                        </a:rPr>
                        <a:t>USP/FDA Direction</a:t>
                      </a:r>
                    </a:p>
                    <a:p>
                      <a:r>
                        <a:rPr lang="en-US" sz="1200" dirty="0">
                          <a:latin typeface="Arial" panose="020B0604020202020204" pitchFamily="34" charset="0"/>
                          <a:cs typeface="Arial" panose="020B0604020202020204" pitchFamily="34" charset="0"/>
                        </a:rPr>
                        <a:t>Reference Materials</a:t>
                      </a:r>
                    </a:p>
                  </a:txBody>
                  <a:tcPr/>
                </a:tc>
                <a:extLst>
                  <a:ext uri="{0D108BD9-81ED-4DB2-BD59-A6C34878D82A}">
                    <a16:rowId xmlns:a16="http://schemas.microsoft.com/office/drawing/2014/main" val="874551117"/>
                  </a:ext>
                </a:extLst>
              </a:tr>
              <a:tr h="370840">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9468056"/>
                  </a:ext>
                </a:extLst>
              </a:tr>
            </a:tbl>
          </a:graphicData>
        </a:graphic>
      </p:graphicFrame>
    </p:spTree>
    <p:extLst>
      <p:ext uri="{BB962C8B-B14F-4D97-AF65-F5344CB8AC3E}">
        <p14:creationId xmlns:p14="http://schemas.microsoft.com/office/powerpoint/2010/main" val="110297984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4015"/>
            <a:ext cx="8229600" cy="563562"/>
          </a:xfrm>
        </p:spPr>
        <p:txBody>
          <a:bodyPr>
            <a:normAutofit fontScale="90000"/>
          </a:bodyPr>
          <a:lstStyle/>
          <a:p>
            <a:pPr fontAlgn="auto">
              <a:spcAft>
                <a:spcPts val="0"/>
              </a:spcAft>
              <a:defRPr/>
            </a:pPr>
            <a:r>
              <a:rPr lang="en-US" dirty="0"/>
              <a:t>Why ASTM Int’l D22.07</a:t>
            </a:r>
          </a:p>
        </p:txBody>
      </p:sp>
      <p:sp>
        <p:nvSpPr>
          <p:cNvPr id="44035"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ASTM D2207 Asbestos / Talc</a:t>
            </a:r>
            <a:endParaRPr lang="en-US" dirty="0"/>
          </a:p>
        </p:txBody>
      </p:sp>
      <p:sp>
        <p:nvSpPr>
          <p:cNvPr id="4403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096903B-2447-4D32-A677-563C71F37EEB}" type="slidenum">
              <a:rPr lang="en-US"/>
              <a:pPr fontAlgn="base">
                <a:spcBef>
                  <a:spcPct val="0"/>
                </a:spcBef>
                <a:spcAft>
                  <a:spcPct val="0"/>
                </a:spcAft>
              </a:pPr>
              <a:t>31</a:t>
            </a:fld>
            <a:endParaRPr lang="en-US"/>
          </a:p>
        </p:txBody>
      </p:sp>
      <p:sp>
        <p:nvSpPr>
          <p:cNvPr id="44037" name="Rectangle 2"/>
          <p:cNvSpPr>
            <a:spLocks noChangeArrowheads="1"/>
          </p:cNvSpPr>
          <p:nvPr/>
        </p:nvSpPr>
        <p:spPr bwMode="auto">
          <a:xfrm>
            <a:off x="-1295400" y="2379375"/>
            <a:ext cx="9296400" cy="2756209"/>
          </a:xfrm>
          <a:prstGeom prst="rect">
            <a:avLst/>
          </a:prstGeom>
          <a:noFill/>
          <a:ln w="9525">
            <a:noFill/>
            <a:miter lim="800000"/>
            <a:headEnd/>
            <a:tailEnd/>
          </a:ln>
        </p:spPr>
        <p:txBody>
          <a:bodyPr wrap="square">
            <a:spAutoFit/>
          </a:bodyPr>
          <a:lstStyle/>
          <a:p>
            <a:endParaRPr lang="en-US" dirty="0">
              <a:latin typeface="+mj-lt"/>
            </a:endParaRPr>
          </a:p>
        </p:txBody>
      </p:sp>
      <p:sp>
        <p:nvSpPr>
          <p:cNvPr id="6" name="Rectangle 5">
            <a:extLst>
              <a:ext uri="{FF2B5EF4-FFF2-40B4-BE49-F238E27FC236}">
                <a16:creationId xmlns:a16="http://schemas.microsoft.com/office/drawing/2014/main" id="{D931F539-E462-4C49-8487-9C4FBBCEA7DC}"/>
              </a:ext>
            </a:extLst>
          </p:cNvPr>
          <p:cNvSpPr/>
          <p:nvPr/>
        </p:nvSpPr>
        <p:spPr>
          <a:xfrm>
            <a:off x="-30678" y="1081450"/>
            <a:ext cx="8839200" cy="584775"/>
          </a:xfrm>
          <a:prstGeom prst="rect">
            <a:avLst/>
          </a:prstGeom>
        </p:spPr>
        <p:txBody>
          <a:bodyPr wrap="square">
            <a:spAutoFit/>
          </a:bodyPr>
          <a:lstStyle/>
          <a:p>
            <a:pPr marL="0" marR="0" algn="just">
              <a:spcBef>
                <a:spcPts val="0"/>
              </a:spcBef>
              <a:spcAft>
                <a:spcPts val="0"/>
              </a:spcAft>
            </a:pPr>
            <a:endParaRPr lang="en-US" sz="1600" b="1" dirty="0">
              <a:solidFill>
                <a:prstClr val="black"/>
              </a:solidFill>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6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DEA833D-3DA6-4BE3-9911-B32CB84CB22F}"/>
              </a:ext>
            </a:extLst>
          </p:cNvPr>
          <p:cNvSpPr txBox="1"/>
          <p:nvPr/>
        </p:nvSpPr>
        <p:spPr>
          <a:xfrm>
            <a:off x="304800" y="1373837"/>
            <a:ext cx="8631238" cy="4985980"/>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Roster</a:t>
            </a:r>
          </a:p>
          <a:p>
            <a:pPr marL="285750" indent="-285750">
              <a:buFont typeface="Arial" panose="020B0604020202020204" pitchFamily="34" charset="0"/>
              <a:buChar char="•"/>
            </a:pPr>
            <a:r>
              <a:rPr lang="en-US" sz="2400" dirty="0"/>
              <a:t>Consensus Standard Process</a:t>
            </a:r>
          </a:p>
          <a:p>
            <a:pPr marL="285750" indent="-285750">
              <a:buFont typeface="Arial" panose="020B0604020202020204" pitchFamily="34" charset="0"/>
              <a:buChar char="•"/>
            </a:pPr>
            <a:r>
              <a:rPr lang="en-US" sz="2400" dirty="0"/>
              <a:t>Develop Effective ‘Tools’ for Multiple Matrices</a:t>
            </a:r>
          </a:p>
          <a:p>
            <a:pPr marL="285750" indent="-285750">
              <a:buFont typeface="Arial" panose="020B0604020202020204" pitchFamily="34" charset="0"/>
              <a:buChar char="•"/>
            </a:pPr>
            <a:r>
              <a:rPr lang="en-US" sz="2400" dirty="0"/>
              <a:t>Current Work Items</a:t>
            </a:r>
          </a:p>
          <a:p>
            <a:pPr marL="285750" indent="-285750">
              <a:buFont typeface="Arial" panose="020B0604020202020204" pitchFamily="34" charset="0"/>
              <a:buChar char="•"/>
            </a:pPr>
            <a:r>
              <a:rPr lang="en-US" sz="2400" dirty="0"/>
              <a:t>Future Plans for Completion</a:t>
            </a:r>
          </a:p>
          <a:p>
            <a:pPr marL="285750" indent="-285750">
              <a:buFont typeface="Arial" panose="020B0604020202020204" pitchFamily="34" charset="0"/>
              <a:buChar char="•"/>
            </a:pPr>
            <a:r>
              <a:rPr lang="en-US" sz="2400" dirty="0"/>
              <a:t>Current Challenges</a:t>
            </a:r>
          </a:p>
          <a:p>
            <a:pPr marL="285750" indent="-285750">
              <a:buFont typeface="Arial" panose="020B0604020202020204" pitchFamily="34" charset="0"/>
              <a:buChar char="•"/>
            </a:pPr>
            <a:r>
              <a:rPr lang="en-US" sz="2400" dirty="0"/>
              <a:t>Invitation</a:t>
            </a:r>
          </a:p>
          <a:p>
            <a:endParaRPr lang="en-US" dirty="0"/>
          </a:p>
          <a:p>
            <a:endParaRPr lang="en-US" dirty="0"/>
          </a:p>
          <a:p>
            <a:r>
              <a:rPr lang="en-US" dirty="0">
                <a:hlinkClick r:id="rId3"/>
              </a:rPr>
              <a:t>www.astm.org</a:t>
            </a:r>
            <a:endParaRPr lang="en-US" dirty="0"/>
          </a:p>
          <a:p>
            <a:endParaRPr lang="en-US" dirty="0"/>
          </a:p>
          <a:p>
            <a:r>
              <a:rPr lang="en-US" dirty="0"/>
              <a:t>Frank Ehrenfeld</a:t>
            </a:r>
          </a:p>
          <a:p>
            <a:r>
              <a:rPr lang="en-US" dirty="0"/>
              <a:t>Chair D2207</a:t>
            </a:r>
          </a:p>
          <a:p>
            <a:r>
              <a:rPr lang="en-US" dirty="0"/>
              <a:t>frankehrenfeld@iatl.com</a:t>
            </a:r>
          </a:p>
        </p:txBody>
      </p:sp>
      <p:sp>
        <p:nvSpPr>
          <p:cNvPr id="3" name="Date Placeholder 2">
            <a:extLst>
              <a:ext uri="{FF2B5EF4-FFF2-40B4-BE49-F238E27FC236}">
                <a16:creationId xmlns:a16="http://schemas.microsoft.com/office/drawing/2014/main" id="{508E4C21-C25D-4A75-83B0-E295F20F7A7D}"/>
              </a:ext>
            </a:extLst>
          </p:cNvPr>
          <p:cNvSpPr>
            <a:spLocks noGrp="1"/>
          </p:cNvSpPr>
          <p:nvPr>
            <p:ph type="dt" sz="half" idx="10"/>
          </p:nvPr>
        </p:nvSpPr>
        <p:spPr/>
        <p:txBody>
          <a:bodyPr/>
          <a:lstStyle/>
          <a:p>
            <a:pPr>
              <a:defRPr/>
            </a:pPr>
            <a:r>
              <a:rPr lang="en-US"/>
              <a:t>2020</a:t>
            </a:r>
          </a:p>
        </p:txBody>
      </p:sp>
    </p:spTree>
    <p:extLst>
      <p:ext uri="{BB962C8B-B14F-4D97-AF65-F5344CB8AC3E}">
        <p14:creationId xmlns:p14="http://schemas.microsoft.com/office/powerpoint/2010/main" val="38285824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shutterstock_120771937_rgb.jp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861" t="8551" r="3724"/>
          <a:stretch/>
        </p:blipFill>
        <p:spPr>
          <a:xfrm flipH="1">
            <a:off x="4617688" y="1508068"/>
            <a:ext cx="4176000" cy="4176000"/>
          </a:xfrm>
        </p:spPr>
      </p:pic>
      <p:sp>
        <p:nvSpPr>
          <p:cNvPr id="7" name="Date Placeholder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1539E4-7440-49D0-96B1-646EDB6F36EE}" type="datetime1">
              <a:rPr kumimoji="0" lang="en-US" sz="700" b="0" i="0" u="none" strike="noStrike" kern="1200" cap="none" spc="0" normalizeH="0" baseline="0" noProof="0" smtClean="0">
                <a:ln>
                  <a:noFill/>
                </a:ln>
                <a:solidFill>
                  <a:srgbClr val="6A6A6A"/>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1/28/2020</a:t>
            </a:fld>
            <a:endParaRPr kumimoji="0" lang="en-GB" sz="700" b="0" i="0" u="none" strike="noStrike" kern="1200" cap="none" spc="0" normalizeH="0" baseline="0" noProof="0" dirty="0">
              <a:ln>
                <a:noFill/>
              </a:ln>
              <a:solidFill>
                <a:srgbClr val="6A6A6A"/>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700" b="0" i="0" u="none" strike="noStrike" kern="1200" cap="none" spc="0" normalizeH="0" baseline="0" noProof="0" dirty="0">
              <a:ln>
                <a:noFill/>
              </a:ln>
              <a:solidFill>
                <a:srgbClr val="6A6A6A"/>
              </a:solidFill>
              <a:effectLst/>
              <a:uLnTx/>
              <a:uFillTx/>
              <a:latin typeface="Arial"/>
              <a:ea typeface="+mn-ea"/>
              <a:cs typeface="+mn-cs"/>
            </a:endParaRPr>
          </a:p>
        </p:txBody>
      </p:sp>
      <p:sp>
        <p:nvSpPr>
          <p:cNvPr id="8" name="Title 7"/>
          <p:cNvSpPr>
            <a:spLocks noGrp="1"/>
          </p:cNvSpPr>
          <p:nvPr>
            <p:ph type="title"/>
          </p:nvPr>
        </p:nvSpPr>
        <p:spPr>
          <a:xfrm>
            <a:off x="346460" y="771474"/>
            <a:ext cx="7049037" cy="407525"/>
          </a:xfrm>
        </p:spPr>
        <p:txBody>
          <a:bodyPr/>
          <a:lstStyle/>
          <a:p>
            <a:r>
              <a:rPr lang="en-GB" dirty="0"/>
              <a:t>ASTM International</a:t>
            </a:r>
          </a:p>
        </p:txBody>
      </p:sp>
      <p:sp>
        <p:nvSpPr>
          <p:cNvPr id="9" name="Text Placeholder 8"/>
          <p:cNvSpPr>
            <a:spLocks noGrp="1"/>
          </p:cNvSpPr>
          <p:nvPr>
            <p:ph type="body" sz="quarter" idx="13"/>
          </p:nvPr>
        </p:nvSpPr>
        <p:spPr/>
        <p:txBody>
          <a:bodyPr/>
          <a:lstStyle/>
          <a:p>
            <a:r>
              <a:rPr lang="en-GB" dirty="0">
                <a:solidFill>
                  <a:srgbClr val="0095D6"/>
                </a:solidFill>
              </a:rPr>
              <a:t>Operating Globally</a:t>
            </a:r>
          </a:p>
        </p:txBody>
      </p:sp>
      <p:sp>
        <p:nvSpPr>
          <p:cNvPr id="11" name="Content Placeholder 10"/>
          <p:cNvSpPr>
            <a:spLocks noGrp="1"/>
          </p:cNvSpPr>
          <p:nvPr>
            <p:ph sz="quarter" idx="15"/>
          </p:nvPr>
        </p:nvSpPr>
        <p:spPr>
          <a:xfrm>
            <a:off x="345299" y="1910525"/>
            <a:ext cx="4028462" cy="4176000"/>
          </a:xfrm>
        </p:spPr>
        <p:txBody>
          <a:bodyPr>
            <a:noAutofit/>
          </a:bodyPr>
          <a:lstStyle/>
          <a:p>
            <a:r>
              <a:rPr lang="en-GB" dirty="0"/>
              <a:t>ASTM is one of the world’s largest Standards Developing Organizations, with global reach and influence</a:t>
            </a:r>
          </a:p>
          <a:p>
            <a:r>
              <a:rPr lang="en-GB" dirty="0"/>
              <a:t>With over a century of experience, ASTM offers trusted, relevant, and high quality standards that are accepted globally</a:t>
            </a:r>
          </a:p>
          <a:p>
            <a:pPr lvl="1"/>
            <a:r>
              <a:rPr lang="en-GB" sz="1600" dirty="0"/>
              <a:t>Established in 1898</a:t>
            </a:r>
          </a:p>
          <a:p>
            <a:pPr lvl="1"/>
            <a:r>
              <a:rPr lang="en-GB" sz="1600" dirty="0"/>
              <a:t>30,000 volunteer members from 154 countries</a:t>
            </a:r>
          </a:p>
          <a:p>
            <a:pPr lvl="1"/>
            <a:r>
              <a:rPr lang="en-GB" sz="1600" dirty="0"/>
              <a:t>148 main committees and 2,053 subcommittees, covering over 90 industry sectors</a:t>
            </a:r>
          </a:p>
          <a:p>
            <a:r>
              <a:rPr lang="en-GB" dirty="0"/>
              <a:t>The choice for many global industries </a:t>
            </a:r>
            <a:br>
              <a:rPr lang="en-GB" dirty="0"/>
            </a:br>
            <a:r>
              <a:rPr lang="en-GB" dirty="0"/>
              <a:t>– 46% outside USA</a:t>
            </a:r>
          </a:p>
        </p:txBody>
      </p:sp>
      <p:sp>
        <p:nvSpPr>
          <p:cNvPr id="10" name="Rectangle 9"/>
          <p:cNvSpPr/>
          <p:nvPr/>
        </p:nvSpPr>
        <p:spPr>
          <a:xfrm>
            <a:off x="6732000" y="3609000"/>
            <a:ext cx="1971689" cy="1971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mn-cs"/>
              </a:rPr>
              <a:t>12,800+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ASTM standards  operate globally</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255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60" y="729000"/>
            <a:ext cx="7049037" cy="450000"/>
          </a:xfrm>
        </p:spPr>
        <p:txBody>
          <a:bodyPr/>
          <a:lstStyle/>
          <a:p>
            <a:r>
              <a:rPr lang="en-US" dirty="0"/>
              <a:t> Where is ASTM?</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25084E-9467-446F-BA47-CD9A318A1FC9}" type="datetime1">
              <a:rPr kumimoji="0" lang="en-US" sz="700" b="0" i="0" u="none" strike="noStrike" kern="1200" cap="none" spc="0" normalizeH="0" baseline="0" noProof="0" smtClean="0">
                <a:ln>
                  <a:noFill/>
                </a:ln>
                <a:solidFill>
                  <a:srgbClr val="6A6A6A"/>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1/28/2020</a:t>
            </a:fld>
            <a:endParaRPr kumimoji="0" lang="en-US" sz="700" b="0" i="0" u="none" strike="noStrike" kern="1200" cap="none" spc="0" normalizeH="0" baseline="0" noProof="0">
              <a:ln>
                <a:noFill/>
              </a:ln>
              <a:solidFill>
                <a:srgbClr val="6A6A6A"/>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F19611-AFCE-49AB-AF84-7660A5CF82AE}" type="slidenum">
              <a:rPr kumimoji="0" lang="en-US" sz="700" b="0" i="0" u="none" strike="noStrike" kern="1200" cap="none" spc="0" normalizeH="0" baseline="0" noProof="0" smtClean="0">
                <a:ln>
                  <a:noFill/>
                </a:ln>
                <a:solidFill>
                  <a:srgbClr val="6A6A6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6A6A6A"/>
              </a:solidFill>
              <a:effectLst/>
              <a:uLnTx/>
              <a:uFillTx/>
              <a:latin typeface="Arial"/>
              <a:ea typeface="+mn-ea"/>
              <a:cs typeface="+mn-cs"/>
            </a:endParaRPr>
          </a:p>
        </p:txBody>
      </p:sp>
      <p:pic>
        <p:nvPicPr>
          <p:cNvPr id="8" name="Picture 7">
            <a:extLst>
              <a:ext uri="{FF2B5EF4-FFF2-40B4-BE49-F238E27FC236}">
                <a16:creationId xmlns:a16="http://schemas.microsoft.com/office/drawing/2014/main" id="{D86D036A-C8FE-4AFD-BB1B-1C8025C540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000" y="1386207"/>
            <a:ext cx="7830000" cy="4973562"/>
          </a:xfrm>
          <a:prstGeom prst="rect">
            <a:avLst/>
          </a:prstGeom>
          <a:noFill/>
          <a:ln>
            <a:noFill/>
          </a:ln>
        </p:spPr>
      </p:pic>
    </p:spTree>
    <p:extLst>
      <p:ext uri="{BB962C8B-B14F-4D97-AF65-F5344CB8AC3E}">
        <p14:creationId xmlns:p14="http://schemas.microsoft.com/office/powerpoint/2010/main" val="108416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341313" y="1916372"/>
            <a:ext cx="4545687" cy="4308475"/>
          </a:xfrm>
        </p:spPr>
        <p:txBody>
          <a:bodyPr>
            <a:normAutofit/>
          </a:bodyPr>
          <a:lstStyle/>
          <a:p>
            <a:r>
              <a:rPr lang="en-US" sz="1800" dirty="0"/>
              <a:t>The World Trade Organization (WTO) Technical Barriers to Trade (TBT) Committee Decision on Principles for the Development of International Standards, Guides and Recommendations </a:t>
            </a:r>
            <a:r>
              <a:rPr lang="en-US" sz="1800" b="1" dirty="0"/>
              <a:t>provides guidance </a:t>
            </a:r>
          </a:p>
          <a:p>
            <a:pPr lvl="1"/>
            <a:r>
              <a:rPr lang="en-US" sz="1800" dirty="0"/>
              <a:t>in the form of six principles; does not designate SDOs</a:t>
            </a:r>
          </a:p>
          <a:p>
            <a:pPr lvl="1"/>
            <a:r>
              <a:rPr lang="en-US" sz="1800" dirty="0"/>
              <a:t>helps regulators determine which international standards may be relevant for the purposes of the TBT Agreement </a:t>
            </a:r>
          </a:p>
          <a:p>
            <a:pPr lvl="1"/>
            <a:r>
              <a:rPr lang="en-US" sz="1800" dirty="0"/>
              <a:t>Industry embraces these concepts; ASTM is committed to demonstrating each principle</a:t>
            </a:r>
          </a:p>
          <a:p>
            <a:endParaRPr lang="en-US" sz="14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700" b="0" i="0" u="none" strike="noStrike" kern="1200" cap="none" spc="0" normalizeH="0" baseline="0" noProof="0" dirty="0">
              <a:ln>
                <a:noFill/>
              </a:ln>
              <a:solidFill>
                <a:srgbClr val="6A6A6A"/>
              </a:solidFill>
              <a:effectLst/>
              <a:uLnTx/>
              <a:uFillTx/>
              <a:latin typeface="Arial"/>
              <a:ea typeface="+mn-ea"/>
              <a:cs typeface="+mn-cs"/>
            </a:endParaRPr>
          </a:p>
        </p:txBody>
      </p:sp>
      <p:sp>
        <p:nvSpPr>
          <p:cNvPr id="4" name="Title 3"/>
          <p:cNvSpPr>
            <a:spLocks noGrp="1"/>
          </p:cNvSpPr>
          <p:nvPr>
            <p:ph type="title"/>
          </p:nvPr>
        </p:nvSpPr>
        <p:spPr>
          <a:xfrm>
            <a:off x="346460" y="678153"/>
            <a:ext cx="7049037" cy="545847"/>
          </a:xfrm>
        </p:spPr>
        <p:txBody>
          <a:bodyPr/>
          <a:lstStyle/>
          <a:p>
            <a:r>
              <a:rPr lang="en-US" dirty="0"/>
              <a:t>International Standards</a:t>
            </a:r>
          </a:p>
        </p:txBody>
      </p:sp>
      <p:sp>
        <p:nvSpPr>
          <p:cNvPr id="5" name="Text Placeholder 4"/>
          <p:cNvSpPr>
            <a:spLocks noGrp="1"/>
          </p:cNvSpPr>
          <p:nvPr>
            <p:ph type="body" sz="quarter" idx="14"/>
          </p:nvPr>
        </p:nvSpPr>
        <p:spPr/>
        <p:txBody>
          <a:bodyPr>
            <a:noAutofit/>
          </a:bodyPr>
          <a:lstStyle/>
          <a:p>
            <a:r>
              <a:rPr lang="en-US" sz="2000" dirty="0"/>
              <a:t>WTO TBT Committee Decision</a:t>
            </a:r>
          </a:p>
        </p:txBody>
      </p:sp>
      <p:graphicFrame>
        <p:nvGraphicFramePr>
          <p:cNvPr id="7" name="Table 6">
            <a:extLst>
              <a:ext uri="{FF2B5EF4-FFF2-40B4-BE49-F238E27FC236}">
                <a16:creationId xmlns:a16="http://schemas.microsoft.com/office/drawing/2014/main" id="{9F38158A-D3EF-4E51-BEDA-EE5971FA5743}"/>
              </a:ext>
            </a:extLst>
          </p:cNvPr>
          <p:cNvGraphicFramePr>
            <a:graphicFrameLocks noGrp="1"/>
          </p:cNvGraphicFramePr>
          <p:nvPr/>
        </p:nvGraphicFramePr>
        <p:xfrm>
          <a:off x="5165900" y="1516502"/>
          <a:ext cx="3644999" cy="3824996"/>
        </p:xfrm>
        <a:graphic>
          <a:graphicData uri="http://schemas.openxmlformats.org/drawingml/2006/table">
            <a:tbl>
              <a:tblPr firstRow="1" bandRow="1">
                <a:tableStyleId>{5C22544A-7EE6-4342-B048-85BDC9FD1C3A}</a:tableStyleId>
              </a:tblPr>
              <a:tblGrid>
                <a:gridCol w="3644999">
                  <a:extLst>
                    <a:ext uri="{9D8B030D-6E8A-4147-A177-3AD203B41FA5}">
                      <a16:colId xmlns:a16="http://schemas.microsoft.com/office/drawing/2014/main" val="20000"/>
                    </a:ext>
                  </a:extLst>
                </a:gridCol>
              </a:tblGrid>
              <a:tr h="495079">
                <a:tc>
                  <a:txBody>
                    <a:bodyPr/>
                    <a:lstStyle/>
                    <a:p>
                      <a:pPr algn="ctr"/>
                      <a:r>
                        <a:rPr lang="en-US" sz="2400" dirty="0"/>
                        <a:t>WTO/TBT</a:t>
                      </a:r>
                      <a:r>
                        <a:rPr lang="en-US" sz="2400" baseline="0" dirty="0"/>
                        <a:t> Principles</a:t>
                      </a:r>
                      <a:endParaRPr lang="en-US" sz="2400" dirty="0"/>
                    </a:p>
                  </a:txBody>
                  <a:tcPr/>
                </a:tc>
                <a:extLst>
                  <a:ext uri="{0D108BD9-81ED-4DB2-BD59-A6C34878D82A}">
                    <a16:rowId xmlns:a16="http://schemas.microsoft.com/office/drawing/2014/main" val="10000"/>
                  </a:ext>
                </a:extLst>
              </a:tr>
              <a:tr h="495079">
                <a:tc>
                  <a:txBody>
                    <a:bodyPr/>
                    <a:lstStyle/>
                    <a:p>
                      <a:pPr algn="ctr"/>
                      <a:r>
                        <a:rPr lang="en-US" dirty="0"/>
                        <a:t>Transparency</a:t>
                      </a:r>
                    </a:p>
                  </a:txBody>
                  <a:tcPr/>
                </a:tc>
                <a:extLst>
                  <a:ext uri="{0D108BD9-81ED-4DB2-BD59-A6C34878D82A}">
                    <a16:rowId xmlns:a16="http://schemas.microsoft.com/office/drawing/2014/main" val="10001"/>
                  </a:ext>
                </a:extLst>
              </a:tr>
              <a:tr h="495079">
                <a:tc>
                  <a:txBody>
                    <a:bodyPr/>
                    <a:lstStyle/>
                    <a:p>
                      <a:pPr algn="ctr"/>
                      <a:r>
                        <a:rPr lang="en-US" dirty="0"/>
                        <a:t>Openness</a:t>
                      </a:r>
                    </a:p>
                  </a:txBody>
                  <a:tcPr/>
                </a:tc>
                <a:extLst>
                  <a:ext uri="{0D108BD9-81ED-4DB2-BD59-A6C34878D82A}">
                    <a16:rowId xmlns:a16="http://schemas.microsoft.com/office/drawing/2014/main" val="10002"/>
                  </a:ext>
                </a:extLst>
              </a:tr>
              <a:tr h="495079">
                <a:tc>
                  <a:txBody>
                    <a:bodyPr/>
                    <a:lstStyle/>
                    <a:p>
                      <a:pPr algn="ctr"/>
                      <a:r>
                        <a:rPr lang="en-US" dirty="0"/>
                        <a:t>Impartiality and Consensus</a:t>
                      </a:r>
                    </a:p>
                  </a:txBody>
                  <a:tcPr/>
                </a:tc>
                <a:extLst>
                  <a:ext uri="{0D108BD9-81ED-4DB2-BD59-A6C34878D82A}">
                    <a16:rowId xmlns:a16="http://schemas.microsoft.com/office/drawing/2014/main" val="10003"/>
                  </a:ext>
                </a:extLst>
              </a:tr>
              <a:tr h="495079">
                <a:tc>
                  <a:txBody>
                    <a:bodyPr/>
                    <a:lstStyle/>
                    <a:p>
                      <a:pPr algn="ctr"/>
                      <a:r>
                        <a:rPr lang="en-US" dirty="0"/>
                        <a:t>Effectiveness and relevance</a:t>
                      </a:r>
                    </a:p>
                  </a:txBody>
                  <a:tcPr/>
                </a:tc>
                <a:extLst>
                  <a:ext uri="{0D108BD9-81ED-4DB2-BD59-A6C34878D82A}">
                    <a16:rowId xmlns:a16="http://schemas.microsoft.com/office/drawing/2014/main" val="10004"/>
                  </a:ext>
                </a:extLst>
              </a:tr>
              <a:tr h="495079">
                <a:tc>
                  <a:txBody>
                    <a:bodyPr/>
                    <a:lstStyle/>
                    <a:p>
                      <a:pPr algn="ctr"/>
                      <a:r>
                        <a:rPr lang="en-US" dirty="0"/>
                        <a:t>Coherence</a:t>
                      </a:r>
                    </a:p>
                  </a:txBody>
                  <a:tcPr/>
                </a:tc>
                <a:extLst>
                  <a:ext uri="{0D108BD9-81ED-4DB2-BD59-A6C34878D82A}">
                    <a16:rowId xmlns:a16="http://schemas.microsoft.com/office/drawing/2014/main" val="10005"/>
                  </a:ext>
                </a:extLst>
              </a:tr>
              <a:tr h="854522">
                <a:tc>
                  <a:txBody>
                    <a:bodyPr/>
                    <a:lstStyle/>
                    <a:p>
                      <a:pPr algn="ctr"/>
                      <a:r>
                        <a:rPr lang="en-US" dirty="0"/>
                        <a:t>Consideration of developing</a:t>
                      </a:r>
                      <a:r>
                        <a:rPr lang="en-US" baseline="0" dirty="0"/>
                        <a:t> nations</a:t>
                      </a:r>
                    </a:p>
                  </a:txBody>
                  <a:tcPr/>
                </a:tc>
                <a:extLst>
                  <a:ext uri="{0D108BD9-81ED-4DB2-BD59-A6C34878D82A}">
                    <a16:rowId xmlns:a16="http://schemas.microsoft.com/office/drawing/2014/main" val="10006"/>
                  </a:ext>
                </a:extLst>
              </a:tr>
            </a:tbl>
          </a:graphicData>
        </a:graphic>
      </p:graphicFrame>
      <p:pic>
        <p:nvPicPr>
          <p:cNvPr id="8" name="Picture 2" descr="Image result for WTO logo">
            <a:extLst>
              <a:ext uri="{FF2B5EF4-FFF2-40B4-BE49-F238E27FC236}">
                <a16:creationId xmlns:a16="http://schemas.microsoft.com/office/drawing/2014/main" id="{365F8447-8BDE-44BC-B002-5E251590E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662" y="5499000"/>
            <a:ext cx="3299474" cy="933006"/>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F9AC0391-A9AB-4BEA-B8E7-04DD6F2FB4B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C9DC0D-8D90-4047-8C23-D6B6FB0CAADE}" type="datetime1">
              <a:rPr kumimoji="0" lang="en-US" sz="700" b="0" i="0" u="none" strike="noStrike" kern="1200" cap="none" spc="0" normalizeH="0" baseline="0" noProof="0" smtClean="0">
                <a:ln>
                  <a:noFill/>
                </a:ln>
                <a:solidFill>
                  <a:srgbClr val="6A6A6A"/>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1/28/2020</a:t>
            </a:fld>
            <a:endParaRPr kumimoji="0" lang="en-GB" sz="700" b="0" i="0" u="none" strike="noStrike" kern="1200" cap="none" spc="0" normalizeH="0" baseline="0" noProof="0" dirty="0">
              <a:ln>
                <a:noFill/>
              </a:ln>
              <a:solidFill>
                <a:srgbClr val="6A6A6A"/>
              </a:solidFill>
              <a:effectLst/>
              <a:uLnTx/>
              <a:uFillTx/>
              <a:latin typeface="Arial"/>
              <a:ea typeface="+mn-ea"/>
              <a:cs typeface="+mn-cs"/>
            </a:endParaRPr>
          </a:p>
        </p:txBody>
      </p:sp>
    </p:spTree>
    <p:extLst>
      <p:ext uri="{BB962C8B-B14F-4D97-AF65-F5344CB8AC3E}">
        <p14:creationId xmlns:p14="http://schemas.microsoft.com/office/powerpoint/2010/main" val="187358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700" b="0" i="0" u="none" strike="noStrike" kern="1200" cap="none" spc="0" normalizeH="0" baseline="0" noProof="0">
              <a:ln>
                <a:noFill/>
              </a:ln>
              <a:solidFill>
                <a:srgbClr val="6A6A6A"/>
              </a:solidFill>
              <a:effectLst/>
              <a:uLnTx/>
              <a:uFillTx/>
              <a:latin typeface="Arial"/>
              <a:ea typeface="+mn-ea"/>
              <a:cs typeface="+mn-cs"/>
            </a:endParaRPr>
          </a:p>
        </p:txBody>
      </p:sp>
      <p:sp>
        <p:nvSpPr>
          <p:cNvPr id="8" name="Title 7"/>
          <p:cNvSpPr>
            <a:spLocks noGrp="1"/>
          </p:cNvSpPr>
          <p:nvPr>
            <p:ph type="title"/>
          </p:nvPr>
        </p:nvSpPr>
        <p:spPr>
          <a:xfrm>
            <a:off x="342000" y="774000"/>
            <a:ext cx="7143497" cy="450150"/>
          </a:xfrm>
        </p:spPr>
        <p:txBody>
          <a:bodyPr/>
          <a:lstStyle/>
          <a:p>
            <a:r>
              <a:rPr lang="en-US" dirty="0"/>
              <a:t>Memorandum of Understanding (MOU)</a:t>
            </a:r>
          </a:p>
        </p:txBody>
      </p:sp>
      <p:sp>
        <p:nvSpPr>
          <p:cNvPr id="11" name="Rectangle 10"/>
          <p:cNvSpPr/>
          <p:nvPr/>
        </p:nvSpPr>
        <p:spPr>
          <a:xfrm>
            <a:off x="6539821" y="1907233"/>
            <a:ext cx="2084634" cy="2114999"/>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BC2BB"/>
              </a:solidFill>
              <a:effectLst/>
              <a:uLnTx/>
              <a:uFillTx/>
              <a:latin typeface="Arial"/>
              <a:ea typeface="+mn-ea"/>
              <a:cs typeface="+mn-cs"/>
            </a:endParaRPr>
          </a:p>
        </p:txBody>
      </p:sp>
      <p:sp>
        <p:nvSpPr>
          <p:cNvPr id="12" name="TextBox 11"/>
          <p:cNvSpPr txBox="1"/>
          <p:nvPr/>
        </p:nvSpPr>
        <p:spPr>
          <a:xfrm>
            <a:off x="6697320" y="2272234"/>
            <a:ext cx="176963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112 MOU </a:t>
            </a:r>
            <a:r>
              <a:rPr kumimoji="0" lang="en-US" sz="2400" b="0" i="0" u="none" strike="noStrike" kern="1200" cap="none" spc="0" normalizeH="0" baseline="0" noProof="0" dirty="0">
                <a:ln>
                  <a:noFill/>
                </a:ln>
                <a:solidFill>
                  <a:prstClr val="white"/>
                </a:solidFill>
                <a:effectLst/>
                <a:uLnTx/>
                <a:uFillTx/>
                <a:latin typeface="Arial"/>
                <a:ea typeface="+mn-ea"/>
                <a:cs typeface="+mn-cs"/>
              </a:rPr>
              <a:t>partners worldwide</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ectangle 1"/>
          <p:cNvSpPr/>
          <p:nvPr/>
        </p:nvSpPr>
        <p:spPr>
          <a:xfrm>
            <a:off x="5024455" y="3698534"/>
            <a:ext cx="2196709" cy="21919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p:cNvSpPr txBox="1"/>
          <p:nvPr/>
        </p:nvSpPr>
        <p:spPr>
          <a:xfrm>
            <a:off x="5141523" y="4206704"/>
            <a:ext cx="1962572"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6</a:t>
            </a:r>
            <a:r>
              <a:rPr kumimoji="0" lang="en-US" sz="2400" b="0" i="0" u="none" strike="noStrike" kern="1200" cap="none" spc="0" normalizeH="0" baseline="0" noProof="0" dirty="0">
                <a:ln>
                  <a:noFill/>
                </a:ln>
                <a:solidFill>
                  <a:prstClr val="white"/>
                </a:solidFill>
                <a:effectLst/>
                <a:uLnTx/>
                <a:uFillTx/>
                <a:latin typeface="Arial"/>
                <a:ea typeface="+mn-ea"/>
                <a:cs typeface="+mn-cs"/>
              </a:rPr>
              <a:t> Regional Standards Bodies</a:t>
            </a:r>
          </a:p>
        </p:txBody>
      </p:sp>
      <p:sp>
        <p:nvSpPr>
          <p:cNvPr id="14" name="Content Placeholder 9">
            <a:extLst>
              <a:ext uri="{FF2B5EF4-FFF2-40B4-BE49-F238E27FC236}">
                <a16:creationId xmlns:a16="http://schemas.microsoft.com/office/drawing/2014/main" id="{97FB44F9-7551-4F04-8BE9-84472E68C220}"/>
              </a:ext>
            </a:extLst>
          </p:cNvPr>
          <p:cNvSpPr>
            <a:spLocks noGrp="1"/>
          </p:cNvSpPr>
          <p:nvPr>
            <p:ph sz="quarter" idx="15"/>
          </p:nvPr>
        </p:nvSpPr>
        <p:spPr>
          <a:xfrm>
            <a:off x="380319" y="1384259"/>
            <a:ext cx="4545000" cy="4995000"/>
          </a:xfrm>
        </p:spPr>
        <p:txBody>
          <a:bodyPr>
            <a:normAutofit/>
          </a:bodyPr>
          <a:lstStyle/>
          <a:p>
            <a:pPr marL="0" indent="0">
              <a:buNone/>
            </a:pPr>
            <a:r>
              <a:rPr lang="en-US" sz="1800" dirty="0">
                <a:solidFill>
                  <a:schemeClr val="accent2"/>
                </a:solidFill>
              </a:rPr>
              <a:t>ASTM International</a:t>
            </a:r>
          </a:p>
          <a:p>
            <a:r>
              <a:rPr lang="en-US" dirty="0"/>
              <a:t>Full collection of ASTM Standards (that may be used for </a:t>
            </a:r>
            <a:r>
              <a:rPr lang="en-US" i="1" dirty="0"/>
              <a:t>reference, adoption, as basis of national standards, </a:t>
            </a:r>
            <a:r>
              <a:rPr lang="en-US" dirty="0"/>
              <a:t>and</a:t>
            </a:r>
            <a:r>
              <a:rPr lang="en-US" i="1" dirty="0"/>
              <a:t> consultation</a:t>
            </a:r>
            <a:r>
              <a:rPr lang="en-US" dirty="0"/>
              <a:t>)</a:t>
            </a:r>
          </a:p>
          <a:p>
            <a:r>
              <a:rPr lang="en-US" dirty="0"/>
              <a:t>Membership at no cost to participants from the country/region</a:t>
            </a:r>
          </a:p>
          <a:p>
            <a:r>
              <a:rPr lang="en-US" dirty="0"/>
              <a:t>Information, training, and partnership</a:t>
            </a:r>
          </a:p>
          <a:p>
            <a:pPr marL="0" indent="0">
              <a:buNone/>
            </a:pPr>
            <a:endParaRPr lang="en-US" sz="1800" b="1" dirty="0">
              <a:solidFill>
                <a:schemeClr val="accent2"/>
              </a:solidFill>
            </a:endParaRPr>
          </a:p>
          <a:p>
            <a:pPr marL="0" indent="0">
              <a:buNone/>
            </a:pPr>
            <a:r>
              <a:rPr lang="en-US" sz="1800" dirty="0">
                <a:solidFill>
                  <a:schemeClr val="accent2"/>
                </a:solidFill>
              </a:rPr>
              <a:t>MOU Partner</a:t>
            </a:r>
          </a:p>
          <a:p>
            <a:r>
              <a:rPr lang="en-US" dirty="0"/>
              <a:t>Access to ASTM through a link on the homepage</a:t>
            </a:r>
          </a:p>
          <a:p>
            <a:r>
              <a:rPr lang="en-US" dirty="0"/>
              <a:t>Encourage active participation of stakeholders in ASTM technical committees</a:t>
            </a:r>
          </a:p>
          <a:p>
            <a:r>
              <a:rPr lang="en-US" dirty="0"/>
              <a:t>Adopt or use ASTM standards to develop national standards</a:t>
            </a:r>
          </a:p>
          <a:p>
            <a:r>
              <a:rPr lang="en-US" dirty="0"/>
              <a:t>Annual Report on use of ASTM standards</a:t>
            </a:r>
          </a:p>
        </p:txBody>
      </p:sp>
      <p:sp>
        <p:nvSpPr>
          <p:cNvPr id="6" name="Date Placeholder 5">
            <a:extLst>
              <a:ext uri="{FF2B5EF4-FFF2-40B4-BE49-F238E27FC236}">
                <a16:creationId xmlns:a16="http://schemas.microsoft.com/office/drawing/2014/main" id="{23DD10B2-9B84-42B7-97D5-5D20857259DA}"/>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0107AA-78E1-49EC-9A41-A0D0B93BAF0F}" type="datetime1">
              <a:rPr kumimoji="0" lang="en-US" sz="700" b="0" i="0" u="none" strike="noStrike" kern="1200" cap="none" spc="0" normalizeH="0" baseline="0" noProof="0" smtClean="0">
                <a:ln>
                  <a:noFill/>
                </a:ln>
                <a:solidFill>
                  <a:srgbClr val="6A6A6A"/>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1/28/2020</a:t>
            </a:fld>
            <a:endParaRPr kumimoji="0" lang="en-GB" sz="700" b="0" i="0" u="none" strike="noStrike" kern="1200" cap="none" spc="0" normalizeH="0" baseline="0" noProof="0" dirty="0">
              <a:ln>
                <a:noFill/>
              </a:ln>
              <a:solidFill>
                <a:srgbClr val="6A6A6A"/>
              </a:solidFill>
              <a:effectLst/>
              <a:uLnTx/>
              <a:uFillTx/>
              <a:latin typeface="Arial"/>
              <a:ea typeface="+mn-ea"/>
              <a:cs typeface="+mn-cs"/>
            </a:endParaRPr>
          </a:p>
        </p:txBody>
      </p:sp>
    </p:spTree>
    <p:extLst>
      <p:ext uri="{BB962C8B-B14F-4D97-AF65-F5344CB8AC3E}">
        <p14:creationId xmlns:p14="http://schemas.microsoft.com/office/powerpoint/2010/main" val="149528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endParaRPr lang="en-GB" dirty="0"/>
          </a:p>
        </p:txBody>
      </p:sp>
      <p:sp>
        <p:nvSpPr>
          <p:cNvPr id="3" name="Footer Placeholder 2"/>
          <p:cNvSpPr>
            <a:spLocks noGrp="1"/>
          </p:cNvSpPr>
          <p:nvPr>
            <p:ph type="ftr" sz="quarter" idx="11"/>
          </p:nvPr>
        </p:nvSpPr>
        <p:spPr>
          <a:xfrm>
            <a:off x="4953000" y="612775"/>
            <a:ext cx="1630363" cy="457200"/>
          </a:xfrm>
        </p:spPr>
        <p:txBody>
          <a:bodyPr/>
          <a:lstStyle/>
          <a:p>
            <a:r>
              <a:rPr lang="en-GB" dirty="0"/>
              <a:t>ASTM D2207 Asbestos / Talc</a:t>
            </a:r>
          </a:p>
        </p:txBody>
      </p:sp>
      <p:sp>
        <p:nvSpPr>
          <p:cNvPr id="4" name="Slide Number Placeholder 3"/>
          <p:cNvSpPr>
            <a:spLocks noGrp="1"/>
          </p:cNvSpPr>
          <p:nvPr>
            <p:ph type="sldNum" sz="quarter" idx="12"/>
          </p:nvPr>
        </p:nvSpPr>
        <p:spPr/>
        <p:txBody>
          <a:bodyPr/>
          <a:lstStyle/>
          <a:p>
            <a:fld id="{AD3FAF27-8B82-4449-B01B-BEC948125F21}" type="slidenum">
              <a:rPr lang="en-GB" smtClean="0"/>
              <a:t>8</a:t>
            </a:fld>
            <a:endParaRPr lang="en-GB"/>
          </a:p>
        </p:txBody>
      </p:sp>
      <p:sp>
        <p:nvSpPr>
          <p:cNvPr id="5" name="Rectangle 4">
            <a:extLst>
              <a:ext uri="{FF2B5EF4-FFF2-40B4-BE49-F238E27FC236}">
                <a16:creationId xmlns:a16="http://schemas.microsoft.com/office/drawing/2014/main" id="{BF941A99-A934-426E-A49E-77202FD642AD}"/>
              </a:ext>
            </a:extLst>
          </p:cNvPr>
          <p:cNvSpPr/>
          <p:nvPr/>
        </p:nvSpPr>
        <p:spPr>
          <a:xfrm>
            <a:off x="381000" y="2286000"/>
            <a:ext cx="8631238" cy="4124206"/>
          </a:xfrm>
          <a:prstGeom prst="rect">
            <a:avLst/>
          </a:prstGeom>
        </p:spPr>
        <p:txBody>
          <a:bodyPr wrap="square">
            <a:spAutoFit/>
          </a:bodyPr>
          <a:lstStyle/>
          <a:p>
            <a:r>
              <a:rPr lang="en-US" sz="2800" dirty="0">
                <a:solidFill>
                  <a:schemeClr val="accent2">
                    <a:lumMod val="75000"/>
                  </a:schemeClr>
                </a:solidFill>
                <a:latin typeface="ProximaNovaSoft-Regular"/>
              </a:rPr>
              <a:t>Mission Statement:</a:t>
            </a:r>
          </a:p>
          <a:p>
            <a:r>
              <a:rPr lang="en-US" dirty="0">
                <a:solidFill>
                  <a:srgbClr val="232F3A"/>
                </a:solidFill>
                <a:latin typeface="ProximaNova-Regular"/>
              </a:rPr>
              <a:t>Committed to serving global societal needs, ASTM International positively impacts public health and safety, consumer confidence and overall quality of life. We integrate consensus standards, developed with our international membership of volunteer technical experts, and innovative services to improve lives—</a:t>
            </a:r>
            <a:r>
              <a:rPr lang="en-US" dirty="0">
                <a:solidFill>
                  <a:srgbClr val="008DDA"/>
                </a:solidFill>
                <a:latin typeface="ProximaNova-Regular"/>
              </a:rPr>
              <a:t>Helping our world work better.</a:t>
            </a:r>
            <a:endParaRPr lang="en-US" dirty="0">
              <a:solidFill>
                <a:srgbClr val="232F3A"/>
              </a:solidFill>
              <a:latin typeface="ProximaNova-Regular"/>
            </a:endParaRPr>
          </a:p>
          <a:p>
            <a:endParaRPr lang="en-US" dirty="0">
              <a:solidFill>
                <a:srgbClr val="232F3A"/>
              </a:solidFill>
              <a:latin typeface="ProximaNova-Regular"/>
            </a:endParaRPr>
          </a:p>
          <a:p>
            <a:endParaRPr lang="en-US" dirty="0">
              <a:solidFill>
                <a:srgbClr val="232F3A"/>
              </a:solidFill>
              <a:latin typeface="ProximaNova-Regular"/>
            </a:endParaRPr>
          </a:p>
          <a:p>
            <a:endParaRPr lang="en-US" dirty="0">
              <a:solidFill>
                <a:srgbClr val="232F3A"/>
              </a:solidFill>
              <a:latin typeface="ProximaNova-Regular"/>
            </a:endParaRPr>
          </a:p>
          <a:p>
            <a:r>
              <a:rPr lang="en-US" u="sng" dirty="0">
                <a:solidFill>
                  <a:srgbClr val="383F3F"/>
                </a:solidFill>
                <a:latin typeface="ProximaNovaSoft-Regular"/>
              </a:rPr>
              <a:t>Five Strategic Objectives</a:t>
            </a:r>
          </a:p>
          <a:p>
            <a:pPr>
              <a:buFont typeface="+mj-lt"/>
              <a:buAutoNum type="arabicPeriod"/>
            </a:pPr>
            <a:r>
              <a:rPr lang="en-US" dirty="0">
                <a:solidFill>
                  <a:srgbClr val="383F3F"/>
                </a:solidFill>
                <a:latin typeface="ProximaNovaSoft-Regular"/>
              </a:rPr>
              <a:t>Leadership</a:t>
            </a:r>
          </a:p>
          <a:p>
            <a:pPr>
              <a:buFont typeface="+mj-lt"/>
              <a:buAutoNum type="arabicPeriod"/>
            </a:pPr>
            <a:r>
              <a:rPr lang="en-US" dirty="0">
                <a:solidFill>
                  <a:srgbClr val="383F3F"/>
                </a:solidFill>
                <a:latin typeface="ProximaNovaSoft-Regular"/>
              </a:rPr>
              <a:t>Global Technical Expertise</a:t>
            </a:r>
          </a:p>
          <a:p>
            <a:pPr>
              <a:buFont typeface="+mj-lt"/>
              <a:buAutoNum type="arabicPeriod"/>
            </a:pPr>
            <a:r>
              <a:rPr lang="en-US" dirty="0">
                <a:solidFill>
                  <a:srgbClr val="383F3F"/>
                </a:solidFill>
                <a:latin typeface="ProximaNovaSoft-Regular"/>
              </a:rPr>
              <a:t>Standards and Technical Content Development</a:t>
            </a:r>
          </a:p>
          <a:p>
            <a:pPr>
              <a:buFont typeface="+mj-lt"/>
              <a:buAutoNum type="arabicPeriod"/>
            </a:pPr>
            <a:r>
              <a:rPr lang="en-US" dirty="0">
                <a:solidFill>
                  <a:srgbClr val="383F3F"/>
                </a:solidFill>
                <a:latin typeface="ProximaNovaSoft-Regular"/>
              </a:rPr>
              <a:t>Service Provider</a:t>
            </a:r>
          </a:p>
          <a:p>
            <a:pPr>
              <a:buFont typeface="+mj-lt"/>
              <a:buAutoNum type="arabicPeriod"/>
            </a:pPr>
            <a:r>
              <a:rPr lang="en-US" dirty="0">
                <a:solidFill>
                  <a:srgbClr val="383F3F"/>
                </a:solidFill>
                <a:latin typeface="ProximaNovaSoft-Regular"/>
              </a:rPr>
              <a:t>Organizational Vitality</a:t>
            </a:r>
          </a:p>
        </p:txBody>
      </p:sp>
      <p:pic>
        <p:nvPicPr>
          <p:cNvPr id="13" name="Graphic 12">
            <a:extLst>
              <a:ext uri="{FF2B5EF4-FFF2-40B4-BE49-F238E27FC236}">
                <a16:creationId xmlns:a16="http://schemas.microsoft.com/office/drawing/2014/main" id="{161418EC-F17D-46DB-A86F-4C1FD078BD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58" y="793750"/>
            <a:ext cx="6594942" cy="1311275"/>
          </a:xfrm>
          <a:prstGeom prst="rect">
            <a:avLst/>
          </a:prstGeom>
        </p:spPr>
      </p:pic>
    </p:spTree>
    <p:extLst>
      <p:ext uri="{BB962C8B-B14F-4D97-AF65-F5344CB8AC3E}">
        <p14:creationId xmlns:p14="http://schemas.microsoft.com/office/powerpoint/2010/main" val="220318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endParaRPr lang="en-GB" dirty="0"/>
          </a:p>
        </p:txBody>
      </p:sp>
      <p:sp>
        <p:nvSpPr>
          <p:cNvPr id="3" name="Footer Placeholder 2"/>
          <p:cNvSpPr>
            <a:spLocks noGrp="1"/>
          </p:cNvSpPr>
          <p:nvPr>
            <p:ph type="ftr" sz="quarter" idx="11"/>
          </p:nvPr>
        </p:nvSpPr>
        <p:spPr>
          <a:xfrm>
            <a:off x="4953000" y="612775"/>
            <a:ext cx="1630363" cy="457200"/>
          </a:xfrm>
        </p:spPr>
        <p:txBody>
          <a:bodyPr/>
          <a:lstStyle/>
          <a:p>
            <a:r>
              <a:rPr lang="en-GB" dirty="0"/>
              <a:t>ASTM D2207 Asbestos / Talc</a:t>
            </a:r>
          </a:p>
        </p:txBody>
      </p:sp>
      <p:sp>
        <p:nvSpPr>
          <p:cNvPr id="4" name="Slide Number Placeholder 3"/>
          <p:cNvSpPr>
            <a:spLocks noGrp="1"/>
          </p:cNvSpPr>
          <p:nvPr>
            <p:ph type="sldNum" sz="quarter" idx="12"/>
          </p:nvPr>
        </p:nvSpPr>
        <p:spPr/>
        <p:txBody>
          <a:bodyPr/>
          <a:lstStyle/>
          <a:p>
            <a:fld id="{AD3FAF27-8B82-4449-B01B-BEC948125F21}" type="slidenum">
              <a:rPr lang="en-GB" smtClean="0"/>
              <a:t>9</a:t>
            </a:fld>
            <a:endParaRPr lang="en-GB"/>
          </a:p>
        </p:txBody>
      </p:sp>
      <p:sp>
        <p:nvSpPr>
          <p:cNvPr id="5" name="Rectangle 4">
            <a:extLst>
              <a:ext uri="{FF2B5EF4-FFF2-40B4-BE49-F238E27FC236}">
                <a16:creationId xmlns:a16="http://schemas.microsoft.com/office/drawing/2014/main" id="{BF941A99-A934-426E-A49E-77202FD642AD}"/>
              </a:ext>
            </a:extLst>
          </p:cNvPr>
          <p:cNvSpPr/>
          <p:nvPr/>
        </p:nvSpPr>
        <p:spPr>
          <a:xfrm>
            <a:off x="381000" y="2286000"/>
            <a:ext cx="8631238" cy="3847207"/>
          </a:xfrm>
          <a:prstGeom prst="rect">
            <a:avLst/>
          </a:prstGeom>
        </p:spPr>
        <p:txBody>
          <a:bodyPr wrap="square">
            <a:spAutoFit/>
          </a:bodyPr>
          <a:lstStyle/>
          <a:p>
            <a:r>
              <a:rPr lang="en-US" sz="2800" dirty="0">
                <a:solidFill>
                  <a:schemeClr val="accent2">
                    <a:lumMod val="75000"/>
                  </a:schemeClr>
                </a:solidFill>
                <a:latin typeface="ProximaNovaSoft-Regular"/>
              </a:rPr>
              <a:t>Mission Statement:</a:t>
            </a:r>
          </a:p>
          <a:p>
            <a:r>
              <a:rPr lang="en-US" dirty="0">
                <a:solidFill>
                  <a:srgbClr val="232F3A"/>
                </a:solidFill>
                <a:latin typeface="ProximaNova-Regular"/>
              </a:rPr>
              <a:t>Committed to serving global societal needs, ASTM International </a:t>
            </a:r>
            <a:r>
              <a:rPr lang="en-US" dirty="0">
                <a:solidFill>
                  <a:srgbClr val="FF0000"/>
                </a:solidFill>
                <a:latin typeface="ProximaNova-Regular"/>
              </a:rPr>
              <a:t>positively impacts public health and safety, consumer confidence and overall quality of life</a:t>
            </a:r>
            <a:r>
              <a:rPr lang="en-US" dirty="0">
                <a:solidFill>
                  <a:srgbClr val="232F3A"/>
                </a:solidFill>
                <a:latin typeface="ProximaNova-Regular"/>
              </a:rPr>
              <a:t>. We integrate consensus standards, developed with our international membership of volunteer technical experts, and innovative services to improve lives—</a:t>
            </a:r>
            <a:r>
              <a:rPr lang="en-US" dirty="0">
                <a:solidFill>
                  <a:srgbClr val="008DDA"/>
                </a:solidFill>
                <a:latin typeface="ProximaNova-Regular"/>
              </a:rPr>
              <a:t>Helping our world work better.</a:t>
            </a:r>
            <a:endParaRPr lang="en-US" dirty="0">
              <a:solidFill>
                <a:srgbClr val="232F3A"/>
              </a:solidFill>
              <a:latin typeface="ProximaNova-Regular"/>
            </a:endParaRPr>
          </a:p>
          <a:p>
            <a:endParaRPr lang="en-US" dirty="0">
              <a:solidFill>
                <a:srgbClr val="232F3A"/>
              </a:solidFill>
              <a:latin typeface="ProximaNova-Regular"/>
            </a:endParaRPr>
          </a:p>
          <a:p>
            <a:endParaRPr lang="en-US" dirty="0">
              <a:solidFill>
                <a:srgbClr val="232F3A"/>
              </a:solidFill>
              <a:latin typeface="ProximaNova-Regular"/>
            </a:endParaRPr>
          </a:p>
          <a:p>
            <a:r>
              <a:rPr lang="en-US" u="sng" dirty="0">
                <a:solidFill>
                  <a:srgbClr val="383F3F"/>
                </a:solidFill>
                <a:latin typeface="ProximaNovaSoft-Regular"/>
              </a:rPr>
              <a:t>Five Strategic Objectives</a:t>
            </a:r>
          </a:p>
          <a:p>
            <a:pPr>
              <a:buFont typeface="+mj-lt"/>
              <a:buAutoNum type="arabicPeriod"/>
            </a:pPr>
            <a:r>
              <a:rPr lang="en-US" dirty="0">
                <a:solidFill>
                  <a:srgbClr val="383F3F"/>
                </a:solidFill>
                <a:latin typeface="ProximaNovaSoft-Regular"/>
              </a:rPr>
              <a:t>Leadership</a:t>
            </a:r>
          </a:p>
          <a:p>
            <a:pPr>
              <a:buFont typeface="+mj-lt"/>
              <a:buAutoNum type="arabicPeriod"/>
            </a:pPr>
            <a:r>
              <a:rPr lang="en-US" dirty="0">
                <a:solidFill>
                  <a:srgbClr val="383F3F"/>
                </a:solidFill>
                <a:latin typeface="ProximaNovaSoft-Regular"/>
              </a:rPr>
              <a:t>Global Technical Expertise</a:t>
            </a:r>
          </a:p>
          <a:p>
            <a:pPr>
              <a:buFont typeface="+mj-lt"/>
              <a:buAutoNum type="arabicPeriod"/>
            </a:pPr>
            <a:r>
              <a:rPr lang="en-US" dirty="0">
                <a:solidFill>
                  <a:srgbClr val="383F3F"/>
                </a:solidFill>
                <a:latin typeface="ProximaNovaSoft-Regular"/>
              </a:rPr>
              <a:t>Standards and Technical Content Development</a:t>
            </a:r>
          </a:p>
          <a:p>
            <a:pPr>
              <a:buFont typeface="+mj-lt"/>
              <a:buAutoNum type="arabicPeriod"/>
            </a:pPr>
            <a:r>
              <a:rPr lang="en-US" dirty="0">
                <a:solidFill>
                  <a:srgbClr val="383F3F"/>
                </a:solidFill>
                <a:latin typeface="ProximaNovaSoft-Regular"/>
              </a:rPr>
              <a:t>Service Provider</a:t>
            </a:r>
          </a:p>
          <a:p>
            <a:pPr>
              <a:buFont typeface="+mj-lt"/>
              <a:buAutoNum type="arabicPeriod"/>
            </a:pPr>
            <a:r>
              <a:rPr lang="en-US" dirty="0">
                <a:solidFill>
                  <a:srgbClr val="383F3F"/>
                </a:solidFill>
                <a:latin typeface="ProximaNovaSoft-Regular"/>
              </a:rPr>
              <a:t>Organizational Vitality</a:t>
            </a:r>
          </a:p>
        </p:txBody>
      </p:sp>
      <p:pic>
        <p:nvPicPr>
          <p:cNvPr id="13" name="Graphic 12">
            <a:extLst>
              <a:ext uri="{FF2B5EF4-FFF2-40B4-BE49-F238E27FC236}">
                <a16:creationId xmlns:a16="http://schemas.microsoft.com/office/drawing/2014/main" id="{161418EC-F17D-46DB-A86F-4C1FD078BD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58" y="793750"/>
            <a:ext cx="6594942" cy="1311275"/>
          </a:xfrm>
          <a:prstGeom prst="rect">
            <a:avLst/>
          </a:prstGeom>
        </p:spPr>
      </p:pic>
      <p:sp>
        <p:nvSpPr>
          <p:cNvPr id="6" name="Oval 5">
            <a:extLst>
              <a:ext uri="{FF2B5EF4-FFF2-40B4-BE49-F238E27FC236}">
                <a16:creationId xmlns:a16="http://schemas.microsoft.com/office/drawing/2014/main" id="{9C933F49-4067-4AD4-851F-FAB47EB5CAA5}"/>
              </a:ext>
            </a:extLst>
          </p:cNvPr>
          <p:cNvSpPr/>
          <p:nvPr/>
        </p:nvSpPr>
        <p:spPr>
          <a:xfrm>
            <a:off x="36990" y="4572000"/>
            <a:ext cx="4195742"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8D3CA52-21C9-49AE-A141-A29F76D779FC}"/>
              </a:ext>
            </a:extLst>
          </p:cNvPr>
          <p:cNvSpPr/>
          <p:nvPr/>
        </p:nvSpPr>
        <p:spPr>
          <a:xfrm>
            <a:off x="5922168" y="3134588"/>
            <a:ext cx="2917031"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283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AEC796-B934-4547-923C-A35A15CF49E9}"/>
</file>

<file path=customXml/itemProps2.xml><?xml version="1.0" encoding="utf-8"?>
<ds:datastoreItem xmlns:ds="http://schemas.openxmlformats.org/officeDocument/2006/customXml" ds:itemID="{A1F2AA74-7621-4999-8CC4-B0C91D83F3DD}"/>
</file>

<file path=customXml/itemProps3.xml><?xml version="1.0" encoding="utf-8"?>
<ds:datastoreItem xmlns:ds="http://schemas.openxmlformats.org/officeDocument/2006/customXml" ds:itemID="{74AAA3AB-3306-4952-B2E3-BDE520A1D132}"/>
</file>

<file path=docProps/app.xml><?xml version="1.0" encoding="utf-8"?>
<Properties xmlns="http://schemas.openxmlformats.org/officeDocument/2006/extended-properties" xmlns:vt="http://schemas.openxmlformats.org/officeDocument/2006/docPropsVTypes">
  <Template>Urban</Template>
  <TotalTime>2711</TotalTime>
  <Words>4544</Words>
  <Application>Microsoft Office PowerPoint</Application>
  <PresentationFormat>On-screen Show (4:3)</PresentationFormat>
  <Paragraphs>697</Paragraphs>
  <Slides>31</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Arial</vt:lpstr>
      <vt:lpstr>Bradley Hand ITC</vt:lpstr>
      <vt:lpstr>Calibri</vt:lpstr>
      <vt:lpstr>Georgia</vt:lpstr>
      <vt:lpstr>Noto Serif</vt:lpstr>
      <vt:lpstr>ProximaNova-Bold</vt:lpstr>
      <vt:lpstr>ProximaNova-Regular</vt:lpstr>
      <vt:lpstr>ProximaNovaSoft-Regular</vt:lpstr>
      <vt:lpstr>Symbol</vt:lpstr>
      <vt:lpstr>Times New Roman</vt:lpstr>
      <vt:lpstr>Trebuchet MS</vt:lpstr>
      <vt:lpstr>Wingdings</vt:lpstr>
      <vt:lpstr>Wingdings 2</vt:lpstr>
      <vt:lpstr>Urban</vt:lpstr>
      <vt:lpstr>Office Theme</vt:lpstr>
      <vt:lpstr>PowerPoint Presentation</vt:lpstr>
      <vt:lpstr>Summary</vt:lpstr>
      <vt:lpstr>Summary</vt:lpstr>
      <vt:lpstr>ASTM International</vt:lpstr>
      <vt:lpstr> Where is ASTM?</vt:lpstr>
      <vt:lpstr>International Standards</vt:lpstr>
      <vt:lpstr>Memorandum of Understanding (MOU)</vt:lpstr>
      <vt:lpstr>PowerPoint Presentation</vt:lpstr>
      <vt:lpstr>PowerPoint Presentation</vt:lpstr>
      <vt:lpstr>Committee D22 on Air Quality</vt:lpstr>
      <vt:lpstr>D22 Subcommittees</vt:lpstr>
      <vt:lpstr>D22 Subcommittees</vt:lpstr>
      <vt:lpstr>Technical Committee Structure:  Organization of Volunteer Members</vt:lpstr>
      <vt:lpstr>Technical Committee Structure:  Organization of Volunteer Members</vt:lpstr>
      <vt:lpstr>Balloting Sequence and Requirements</vt:lpstr>
      <vt:lpstr>Previous Studies</vt:lpstr>
      <vt:lpstr>Method Valuation</vt:lpstr>
      <vt:lpstr>Method Valuation</vt:lpstr>
      <vt:lpstr>Method Valuation</vt:lpstr>
      <vt:lpstr>D2207 Standards</vt:lpstr>
      <vt:lpstr>D2207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ASTM Int’l D22.07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PLM Roullette</dc:title>
  <dc:creator>Frank Ehrenfeld III</dc:creator>
  <cp:lastModifiedBy>Frank Ehrenfeld</cp:lastModifiedBy>
  <cp:revision>267</cp:revision>
  <dcterms:created xsi:type="dcterms:W3CDTF">2010-01-05T18:30:42Z</dcterms:created>
  <dcterms:modified xsi:type="dcterms:W3CDTF">2020-01-28T20:48:32Z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ies>
</file>