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3.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2" r:id="rId3"/>
    <p:sldId id="264" r:id="rId4"/>
    <p:sldId id="260"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3" d="100"/>
          <a:sy n="113" d="100"/>
        </p:scale>
        <p:origin x="1452"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 Id="rId4"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6.emf"/><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379F3E-2480-4B84-95F3-367DDF217FB3}" type="datetimeFigureOut">
              <a:rPr lang="en-CA" smtClean="0"/>
              <a:t>2020-01-28</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BB6259-2BB0-4FE6-BF55-2A1E83B371EA}" type="slidenum">
              <a:rPr lang="en-CA" smtClean="0"/>
              <a:t>‹#›</a:t>
            </a:fld>
            <a:endParaRPr lang="en-CA"/>
          </a:p>
        </p:txBody>
      </p:sp>
    </p:spTree>
    <p:extLst>
      <p:ext uri="{BB962C8B-B14F-4D97-AF65-F5344CB8AC3E}">
        <p14:creationId xmlns:p14="http://schemas.microsoft.com/office/powerpoint/2010/main" val="3056130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DBB6259-2BB0-4FE6-BF55-2A1E83B371EA}" type="slidenum">
              <a:rPr lang="en-CA" smtClean="0"/>
              <a:t>1</a:t>
            </a:fld>
            <a:endParaRPr lang="en-CA"/>
          </a:p>
        </p:txBody>
      </p:sp>
    </p:spTree>
    <p:extLst>
      <p:ext uri="{BB962C8B-B14F-4D97-AF65-F5344CB8AC3E}">
        <p14:creationId xmlns:p14="http://schemas.microsoft.com/office/powerpoint/2010/main" val="2943287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D09B4BC-6EDF-49AD-A2E8-086FAF9DBA78}" type="datetime1">
              <a:rPr lang="en-CA" smtClean="0"/>
              <a:t>2020-01-28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78583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79147-3FDD-41B6-B33A-1EB2828FADC3}" type="datetime1">
              <a:rPr lang="en-CA" smtClean="0"/>
              <a:t>2020-01-28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1710832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E4BBEE-8408-4306-8C03-F25FE08D02B4}" type="datetime1">
              <a:rPr lang="en-CA" smtClean="0"/>
              <a:t>2020-01-28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255412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81B496-7EC7-4E24-9FAE-DCC7C9A1E91F}" type="datetime1">
              <a:rPr lang="en-CA" smtClean="0"/>
              <a:t>2020-01-28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96764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2DCE92-C0DD-4E88-9F5A-B324A10A4D4A}" type="datetime1">
              <a:rPr lang="en-CA" smtClean="0"/>
              <a:t>2020-01-28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3464416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FE3F1B-970E-4087-AE9C-E2951601333A}" type="datetime1">
              <a:rPr lang="en-CA" smtClean="0"/>
              <a:t>2020-01-28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3700826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1C01FD3-FC98-4C5A-A743-EEFA491EFB41}" type="datetime1">
              <a:rPr lang="en-CA" smtClean="0"/>
              <a:t>2020-01-28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30802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A63D52-1E7F-44BA-A6EB-C392AA1CC6DD}" type="datetime1">
              <a:rPr lang="en-CA" smtClean="0"/>
              <a:t>2020-01-28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342511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08FE6-7290-445F-A2EE-44BE345A6647}" type="datetime1">
              <a:rPr lang="en-CA" smtClean="0"/>
              <a:t>2020-01-28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1589261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6EC3B7-8531-4762-85DE-1DC62666C669}" type="datetime1">
              <a:rPr lang="en-CA" smtClean="0"/>
              <a:t>2020-01-28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664464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089534-D083-4DB3-A498-13F402F67E8B}" type="datetime1">
              <a:rPr lang="en-CA" smtClean="0"/>
              <a:t>2020-01-28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69DD79D7-2863-4B49-B01D-C6A240736CD7}" type="slidenum">
              <a:rPr lang="en-CA" smtClean="0"/>
              <a:t>‹#›</a:t>
            </a:fld>
            <a:endParaRPr lang="en-CA"/>
          </a:p>
        </p:txBody>
      </p:sp>
    </p:spTree>
    <p:extLst>
      <p:ext uri="{BB962C8B-B14F-4D97-AF65-F5344CB8AC3E}">
        <p14:creationId xmlns:p14="http://schemas.microsoft.com/office/powerpoint/2010/main" val="4074028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40035-8042-4DAB-9F7B-939DA318149B}" type="datetime1">
              <a:rPr lang="en-CA" smtClean="0"/>
              <a:t>2020-01-28</a:t>
            </a:fld>
            <a:endParaRPr lang="en-C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D79D7-2863-4B49-B01D-C6A240736CD7}" type="slidenum">
              <a:rPr lang="en-CA" smtClean="0"/>
              <a:t>‹#›</a:t>
            </a:fld>
            <a:endParaRPr lang="en-CA"/>
          </a:p>
        </p:txBody>
      </p:sp>
    </p:spTree>
    <p:extLst>
      <p:ext uri="{BB962C8B-B14F-4D97-AF65-F5344CB8AC3E}">
        <p14:creationId xmlns:p14="http://schemas.microsoft.com/office/powerpoint/2010/main" val="3248267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2.bin"/><Relationship Id="rId10" Type="http://schemas.openxmlformats.org/officeDocument/2006/relationships/image" Target="../media/image4.emf"/><Relationship Id="rId4" Type="http://schemas.openxmlformats.org/officeDocument/2006/relationships/image" Target="../media/image1.emf"/><Relationship Id="rId9"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oleObject6.bin"/><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1600" b="1" dirty="0" smtClean="0">
                <a:solidFill>
                  <a:schemeClr val="bg1"/>
                </a:solidFill>
                <a:latin typeface="Arial" charset="0"/>
              </a:rPr>
              <a:t>Dr. Eric </a:t>
            </a:r>
            <a:r>
              <a:rPr lang="en-US" sz="1600" b="1" dirty="0">
                <a:solidFill>
                  <a:schemeClr val="bg1"/>
                </a:solidFill>
                <a:latin typeface="Arial" charset="0"/>
              </a:rPr>
              <a:t>Chatfield</a:t>
            </a:r>
            <a:br>
              <a:rPr lang="en-US" sz="1600" b="1" dirty="0">
                <a:solidFill>
                  <a:schemeClr val="bg1"/>
                </a:solidFill>
                <a:latin typeface="Arial" charset="0"/>
              </a:rPr>
            </a:br>
            <a:r>
              <a:rPr lang="en-US" sz="1600" b="1" dirty="0" err="1">
                <a:solidFill>
                  <a:schemeClr val="bg1"/>
                </a:solidFill>
                <a:latin typeface="Arial" charset="0"/>
              </a:rPr>
              <a:t>Chatfield</a:t>
            </a:r>
            <a:r>
              <a:rPr lang="en-US" sz="1600" b="1" dirty="0">
                <a:solidFill>
                  <a:schemeClr val="bg1"/>
                </a:solidFill>
                <a:latin typeface="Arial" charset="0"/>
              </a:rPr>
              <a:t> Technical Consulting Limited</a:t>
            </a:r>
            <a:br>
              <a:rPr lang="en-US" sz="1600" b="1" dirty="0">
                <a:solidFill>
                  <a:schemeClr val="bg1"/>
                </a:solidFill>
                <a:latin typeface="Arial" charset="0"/>
              </a:rPr>
            </a:br>
            <a:r>
              <a:rPr lang="en-US" sz="1600" b="1" dirty="0">
                <a:solidFill>
                  <a:schemeClr val="bg1"/>
                </a:solidFill>
                <a:latin typeface="Arial" charset="0"/>
              </a:rPr>
              <a:t>2071 Dickson Road</a:t>
            </a:r>
            <a:br>
              <a:rPr lang="en-US" sz="1600" b="1" dirty="0">
                <a:solidFill>
                  <a:schemeClr val="bg1"/>
                </a:solidFill>
                <a:latin typeface="Arial" charset="0"/>
              </a:rPr>
            </a:br>
            <a:r>
              <a:rPr lang="en-US" sz="1600" b="1" dirty="0">
                <a:solidFill>
                  <a:schemeClr val="bg1"/>
                </a:solidFill>
                <a:latin typeface="Arial" charset="0"/>
              </a:rPr>
              <a:t>Mississauga, Ontario, Canada</a:t>
            </a:r>
            <a:br>
              <a:rPr lang="en-US" sz="1600" b="1" dirty="0">
                <a:solidFill>
                  <a:schemeClr val="bg1"/>
                </a:solidFill>
                <a:latin typeface="Arial" charset="0"/>
              </a:rPr>
            </a:br>
            <a:r>
              <a:rPr lang="en-US" sz="1600" b="1" dirty="0">
                <a:solidFill>
                  <a:schemeClr val="bg1"/>
                </a:solidFill>
                <a:latin typeface="Arial" charset="0"/>
              </a:rPr>
              <a:t>L5B 1Y8</a:t>
            </a:r>
            <a:br>
              <a:rPr lang="en-US" sz="1600" b="1" dirty="0">
                <a:solidFill>
                  <a:schemeClr val="bg1"/>
                </a:solidFill>
                <a:latin typeface="Arial" charset="0"/>
              </a:rPr>
            </a:br>
            <a:endParaRPr lang="en-CA" sz="1600" dirty="0">
              <a:solidFill>
                <a:schemeClr val="bg1"/>
              </a:solidFill>
            </a:endParaRPr>
          </a:p>
        </p:txBody>
      </p:sp>
      <p:sp>
        <p:nvSpPr>
          <p:cNvPr id="4" name="Content Placeholder 3"/>
          <p:cNvSpPr>
            <a:spLocks noGrp="1"/>
          </p:cNvSpPr>
          <p:nvPr>
            <p:ph idx="1"/>
          </p:nvPr>
        </p:nvSpPr>
        <p:spPr>
          <a:xfrm>
            <a:off x="628650" y="1700213"/>
            <a:ext cx="7886700" cy="3938587"/>
          </a:xfrm>
        </p:spPr>
        <p:txBody>
          <a:bodyPr>
            <a:normAutofit/>
          </a:bodyPr>
          <a:lstStyle/>
          <a:p>
            <a:r>
              <a:rPr lang="en-US" sz="1800" dirty="0" smtClean="0">
                <a:solidFill>
                  <a:srgbClr val="FFFF00"/>
                </a:solidFill>
              </a:rPr>
              <a:t>Chatfield is Lead Author of:</a:t>
            </a:r>
          </a:p>
          <a:p>
            <a:pPr>
              <a:spcBef>
                <a:spcPts val="0"/>
              </a:spcBef>
            </a:pPr>
            <a:endParaRPr lang="en-US" sz="1800" dirty="0" smtClean="0">
              <a:solidFill>
                <a:srgbClr val="FFFF00"/>
              </a:solidFill>
            </a:endParaRPr>
          </a:p>
          <a:p>
            <a:pPr lvl="1"/>
            <a:r>
              <a:rPr lang="en-US" sz="1600" dirty="0" smtClean="0">
                <a:solidFill>
                  <a:srgbClr val="FFFF00"/>
                </a:solidFill>
              </a:rPr>
              <a:t>Analytical Method for Determination of Asbestos Fibers in Water, EPA-600/4-83-043, now identified as EPA Method 100.1.</a:t>
            </a:r>
          </a:p>
          <a:p>
            <a:pPr lvl="1">
              <a:spcBef>
                <a:spcPts val="1800"/>
              </a:spcBef>
            </a:pPr>
            <a:r>
              <a:rPr lang="en-US" sz="1600" dirty="0" smtClean="0">
                <a:solidFill>
                  <a:srgbClr val="FFFF00"/>
                </a:solidFill>
              </a:rPr>
              <a:t>ISO 10312    Ambient </a:t>
            </a:r>
            <a:r>
              <a:rPr lang="en-US" sz="1600" dirty="0">
                <a:solidFill>
                  <a:srgbClr val="FFFF00"/>
                </a:solidFill>
              </a:rPr>
              <a:t>air — Determination </a:t>
            </a:r>
            <a:r>
              <a:rPr lang="en-US" sz="1600" dirty="0" smtClean="0">
                <a:solidFill>
                  <a:srgbClr val="FFFF00"/>
                </a:solidFill>
              </a:rPr>
              <a:t>of asbestos </a:t>
            </a:r>
            <a:r>
              <a:rPr lang="en-US" sz="1600" dirty="0" err="1">
                <a:solidFill>
                  <a:srgbClr val="FFFF00"/>
                </a:solidFill>
              </a:rPr>
              <a:t>fibres</a:t>
            </a:r>
            <a:r>
              <a:rPr lang="en-US" sz="1600" dirty="0">
                <a:solidFill>
                  <a:srgbClr val="FFFF00"/>
                </a:solidFill>
              </a:rPr>
              <a:t> — Direct </a:t>
            </a:r>
            <a:r>
              <a:rPr lang="en-US" sz="1600" dirty="0" smtClean="0">
                <a:solidFill>
                  <a:srgbClr val="FFFF00"/>
                </a:solidFill>
              </a:rPr>
              <a:t>transfer transmission electron microscopy method.</a:t>
            </a:r>
          </a:p>
          <a:p>
            <a:pPr lvl="1">
              <a:spcBef>
                <a:spcPts val="1800"/>
              </a:spcBef>
            </a:pPr>
            <a:r>
              <a:rPr lang="en-US" sz="1600" dirty="0" smtClean="0">
                <a:solidFill>
                  <a:srgbClr val="FFFF00"/>
                </a:solidFill>
              </a:rPr>
              <a:t>ISO 13794    Ambient </a:t>
            </a:r>
            <a:r>
              <a:rPr lang="en-US" sz="1600" dirty="0">
                <a:solidFill>
                  <a:srgbClr val="FFFF00"/>
                </a:solidFill>
              </a:rPr>
              <a:t>air — Determination </a:t>
            </a:r>
            <a:r>
              <a:rPr lang="en-US" sz="1600" dirty="0" smtClean="0">
                <a:solidFill>
                  <a:srgbClr val="FFFF00"/>
                </a:solidFill>
              </a:rPr>
              <a:t>of asbestos </a:t>
            </a:r>
            <a:r>
              <a:rPr lang="en-US" sz="1600" dirty="0" err="1">
                <a:solidFill>
                  <a:srgbClr val="FFFF00"/>
                </a:solidFill>
              </a:rPr>
              <a:t>fibres</a:t>
            </a:r>
            <a:r>
              <a:rPr lang="en-US" sz="1600" dirty="0">
                <a:solidFill>
                  <a:srgbClr val="FFFF00"/>
                </a:solidFill>
              </a:rPr>
              <a:t> — </a:t>
            </a:r>
            <a:r>
              <a:rPr lang="en-US" sz="1600" dirty="0" smtClean="0">
                <a:solidFill>
                  <a:srgbClr val="FFFF00"/>
                </a:solidFill>
              </a:rPr>
              <a:t>Indirect-transfer transmission </a:t>
            </a:r>
            <a:r>
              <a:rPr lang="en-US" sz="1600" dirty="0">
                <a:solidFill>
                  <a:srgbClr val="FFFF00"/>
                </a:solidFill>
              </a:rPr>
              <a:t>electron </a:t>
            </a:r>
            <a:r>
              <a:rPr lang="en-US" sz="1600" dirty="0" smtClean="0">
                <a:solidFill>
                  <a:srgbClr val="FFFF00"/>
                </a:solidFill>
              </a:rPr>
              <a:t>microscopy method.</a:t>
            </a:r>
          </a:p>
          <a:p>
            <a:pPr lvl="1">
              <a:spcBef>
                <a:spcPts val="1800"/>
              </a:spcBef>
            </a:pPr>
            <a:r>
              <a:rPr lang="en-US" sz="1600" dirty="0" smtClean="0">
                <a:solidFill>
                  <a:srgbClr val="FFFF00"/>
                </a:solidFill>
              </a:rPr>
              <a:t>ISO 22262-1  Air </a:t>
            </a:r>
            <a:r>
              <a:rPr lang="en-US" sz="1600" dirty="0">
                <a:solidFill>
                  <a:srgbClr val="FFFF00"/>
                </a:solidFill>
              </a:rPr>
              <a:t>quality — Bulk </a:t>
            </a:r>
            <a:r>
              <a:rPr lang="en-US" sz="1600" dirty="0" smtClean="0">
                <a:solidFill>
                  <a:srgbClr val="FFFF00"/>
                </a:solidFill>
              </a:rPr>
              <a:t>materials -- Part </a:t>
            </a:r>
            <a:r>
              <a:rPr lang="en-US" sz="1600" dirty="0">
                <a:solidFill>
                  <a:srgbClr val="FFFF00"/>
                </a:solidFill>
              </a:rPr>
              <a:t>1: Sampling and </a:t>
            </a:r>
            <a:r>
              <a:rPr lang="en-US" sz="1600" dirty="0" smtClean="0">
                <a:solidFill>
                  <a:srgbClr val="FFFF00"/>
                </a:solidFill>
              </a:rPr>
              <a:t>qualitative determination </a:t>
            </a:r>
            <a:r>
              <a:rPr lang="en-US" sz="1600" dirty="0">
                <a:solidFill>
                  <a:srgbClr val="FFFF00"/>
                </a:solidFill>
              </a:rPr>
              <a:t>of asbestos in </a:t>
            </a:r>
            <a:r>
              <a:rPr lang="en-US" sz="1600" dirty="0" smtClean="0">
                <a:solidFill>
                  <a:srgbClr val="FFFF00"/>
                </a:solidFill>
              </a:rPr>
              <a:t>commercial bulk materials.</a:t>
            </a:r>
          </a:p>
          <a:p>
            <a:pPr lvl="1">
              <a:spcBef>
                <a:spcPts val="1800"/>
              </a:spcBef>
            </a:pPr>
            <a:r>
              <a:rPr lang="en-US" sz="1600" dirty="0" smtClean="0">
                <a:solidFill>
                  <a:srgbClr val="FFFF00"/>
                </a:solidFill>
              </a:rPr>
              <a:t>ISO 22262-2  Air </a:t>
            </a:r>
            <a:r>
              <a:rPr lang="en-US" sz="1600" dirty="0">
                <a:solidFill>
                  <a:srgbClr val="FFFF00"/>
                </a:solidFill>
              </a:rPr>
              <a:t>quality -- Bulk materials -- Part 2: Quantitative determination of asbestos by gravimetric and </a:t>
            </a:r>
            <a:r>
              <a:rPr lang="en-US" sz="1600" dirty="0" err="1">
                <a:solidFill>
                  <a:srgbClr val="FFFF00"/>
                </a:solidFill>
              </a:rPr>
              <a:t>microscopical</a:t>
            </a:r>
            <a:r>
              <a:rPr lang="en-US" sz="1600" dirty="0">
                <a:solidFill>
                  <a:srgbClr val="FFFF00"/>
                </a:solidFill>
              </a:rPr>
              <a:t> </a:t>
            </a:r>
            <a:r>
              <a:rPr lang="en-US" sz="1600" dirty="0" smtClean="0">
                <a:solidFill>
                  <a:srgbClr val="FFFF00"/>
                </a:solidFill>
              </a:rPr>
              <a:t>methods.</a:t>
            </a:r>
          </a:p>
          <a:p>
            <a:pPr lvl="1"/>
            <a:endParaRPr lang="en-US" sz="1400" dirty="0">
              <a:solidFill>
                <a:srgbClr val="FFFF00"/>
              </a:solidFill>
            </a:endParaRPr>
          </a:p>
        </p:txBody>
      </p:sp>
      <p:sp>
        <p:nvSpPr>
          <p:cNvPr id="3" name="TextBox 2"/>
          <p:cNvSpPr txBox="1"/>
          <p:nvPr/>
        </p:nvSpPr>
        <p:spPr>
          <a:xfrm>
            <a:off x="762000" y="5867400"/>
            <a:ext cx="7711791" cy="523220"/>
          </a:xfrm>
          <a:prstGeom prst="rect">
            <a:avLst/>
          </a:prstGeom>
          <a:noFill/>
        </p:spPr>
        <p:txBody>
          <a:bodyPr wrap="none" rtlCol="0">
            <a:spAutoFit/>
          </a:bodyPr>
          <a:lstStyle/>
          <a:p>
            <a:pPr algn="ctr"/>
            <a:r>
              <a:rPr lang="en-US" sz="1400" dirty="0" smtClean="0">
                <a:solidFill>
                  <a:srgbClr val="FFFF00"/>
                </a:solidFill>
              </a:rPr>
              <a:t>Dr. Chatfield has provided testimony for both defendants and plaintiffs in asbestos litigation.</a:t>
            </a:r>
          </a:p>
          <a:p>
            <a:pPr algn="ctr"/>
            <a:r>
              <a:rPr lang="en-US" sz="1400" dirty="0" smtClean="0">
                <a:solidFill>
                  <a:srgbClr val="FFFF00"/>
                </a:solidFill>
              </a:rPr>
              <a:t>He is also a member of the Science Advisory Board of the National Stone, Sand and Gravel Association.</a:t>
            </a:r>
            <a:endParaRPr lang="en-CA" sz="1400" dirty="0">
              <a:solidFill>
                <a:srgbClr val="FFFF00"/>
              </a:solidFill>
            </a:endParaRPr>
          </a:p>
        </p:txBody>
      </p:sp>
      <p:sp>
        <p:nvSpPr>
          <p:cNvPr id="5" name="Slide Number Placeholder 13"/>
          <p:cNvSpPr>
            <a:spLocks noGrp="1"/>
          </p:cNvSpPr>
          <p:nvPr>
            <p:ph type="sldNum" sz="quarter" idx="12"/>
          </p:nvPr>
        </p:nvSpPr>
        <p:spPr>
          <a:xfrm>
            <a:off x="6858000" y="6390620"/>
            <a:ext cx="2133600" cy="365125"/>
          </a:xfrm>
        </p:spPr>
        <p:txBody>
          <a:bodyPr/>
          <a:lstStyle/>
          <a:p>
            <a:fld id="{ABB5FE31-ABE2-42BD-86EF-F142CF632093}" type="slidenum">
              <a:rPr lang="en-CA" smtClean="0">
                <a:solidFill>
                  <a:srgbClr val="FFFF00"/>
                </a:solidFill>
              </a:rPr>
              <a:t>1</a:t>
            </a:fld>
            <a:endParaRPr lang="en-CA" dirty="0">
              <a:solidFill>
                <a:srgbClr val="FFFF00"/>
              </a:solidFill>
            </a:endParaRPr>
          </a:p>
        </p:txBody>
      </p:sp>
    </p:spTree>
    <p:extLst>
      <p:ext uri="{BB962C8B-B14F-4D97-AF65-F5344CB8AC3E}">
        <p14:creationId xmlns:p14="http://schemas.microsoft.com/office/powerpoint/2010/main" val="28643898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333" y="228601"/>
            <a:ext cx="8221134" cy="566716"/>
          </a:xfrm>
        </p:spPr>
        <p:txBody>
          <a:bodyPr>
            <a:normAutofit/>
          </a:bodyPr>
          <a:lstStyle/>
          <a:p>
            <a:pPr algn="ctr"/>
            <a:r>
              <a:rPr lang="en-US" sz="2400" b="1" dirty="0" smtClean="0">
                <a:solidFill>
                  <a:schemeClr val="bg1"/>
                </a:solidFill>
                <a:latin typeface="+mn-lt"/>
              </a:rPr>
              <a:t>Comments on the Executive Summary, Dated January 6, 2020</a:t>
            </a:r>
            <a:endParaRPr lang="en-CA" sz="2400" b="1" dirty="0">
              <a:solidFill>
                <a:schemeClr val="bg1"/>
              </a:solidFill>
              <a:latin typeface="+mn-lt"/>
            </a:endParaRPr>
          </a:p>
        </p:txBody>
      </p:sp>
      <p:sp>
        <p:nvSpPr>
          <p:cNvPr id="3" name="Content Placeholder 2"/>
          <p:cNvSpPr>
            <a:spLocks noGrp="1"/>
          </p:cNvSpPr>
          <p:nvPr>
            <p:ph idx="1"/>
          </p:nvPr>
        </p:nvSpPr>
        <p:spPr>
          <a:xfrm>
            <a:off x="400049" y="795317"/>
            <a:ext cx="8267701" cy="5808683"/>
          </a:xfrm>
        </p:spPr>
        <p:txBody>
          <a:bodyPr>
            <a:normAutofit lnSpcReduction="10000"/>
          </a:bodyPr>
          <a:lstStyle/>
          <a:p>
            <a:pPr marL="342900" indent="-342900">
              <a:buFont typeface="+mj-lt"/>
              <a:buAutoNum type="arabicPeriod"/>
            </a:pPr>
            <a:r>
              <a:rPr lang="en-US" sz="1600" dirty="0">
                <a:solidFill>
                  <a:srgbClr val="FFFF00"/>
                </a:solidFill>
              </a:rPr>
              <a:t>The statement “Published methods for analysis of bulk materials were not intended to determine the presence of asbestos in products at less than 1% concentration” is incorrect.  ISO22262-1:2012 and ISO22262-2:2014 were specifically written to accommodate national standards down to the U.K. regulation of “any asbestos</a:t>
            </a:r>
            <a:r>
              <a:rPr lang="en-US" sz="1600" dirty="0" smtClean="0">
                <a:solidFill>
                  <a:srgbClr val="FFFF00"/>
                </a:solidFill>
              </a:rPr>
              <a:t>”.</a:t>
            </a:r>
          </a:p>
          <a:p>
            <a:pPr marL="342900" indent="-342900">
              <a:spcBef>
                <a:spcPts val="1800"/>
              </a:spcBef>
              <a:buFont typeface="+mj-lt"/>
              <a:buAutoNum type="arabicPeriod"/>
            </a:pPr>
            <a:r>
              <a:rPr lang="en-US" sz="1600" dirty="0" smtClean="0">
                <a:solidFill>
                  <a:srgbClr val="FFFF00"/>
                </a:solidFill>
              </a:rPr>
              <a:t>On Page </a:t>
            </a:r>
            <a:r>
              <a:rPr lang="en-US" sz="1600" dirty="0">
                <a:solidFill>
                  <a:srgbClr val="FFFF00"/>
                </a:solidFill>
              </a:rPr>
              <a:t>4, Footnote </a:t>
            </a:r>
            <a:r>
              <a:rPr lang="en-US" sz="1600" dirty="0" smtClean="0">
                <a:solidFill>
                  <a:srgbClr val="FFFF00"/>
                </a:solidFill>
              </a:rPr>
              <a:t>11, references in </a:t>
            </a:r>
            <a:r>
              <a:rPr lang="en-US" sz="1600" dirty="0">
                <a:solidFill>
                  <a:srgbClr val="FFFF00"/>
                </a:solidFill>
              </a:rPr>
              <a:t>support </a:t>
            </a:r>
            <a:r>
              <a:rPr lang="en-US" sz="1600" dirty="0" smtClean="0">
                <a:solidFill>
                  <a:srgbClr val="FFFF00"/>
                </a:solidFill>
              </a:rPr>
              <a:t>of including </a:t>
            </a:r>
            <a:r>
              <a:rPr lang="en-US" sz="1600" dirty="0">
                <a:solidFill>
                  <a:srgbClr val="FFFF00"/>
                </a:solidFill>
              </a:rPr>
              <a:t>EMP’s between 0.5 µm and  5 µm in the measurements </a:t>
            </a:r>
            <a:r>
              <a:rPr lang="en-US" sz="1600" dirty="0" smtClean="0">
                <a:solidFill>
                  <a:srgbClr val="FFFF00"/>
                </a:solidFill>
              </a:rPr>
              <a:t>are somewhat selective:</a:t>
            </a:r>
          </a:p>
          <a:p>
            <a:pPr marL="800100" lvl="1" indent="-342900">
              <a:spcBef>
                <a:spcPts val="1800"/>
              </a:spcBef>
              <a:buFont typeface="+mj-lt"/>
              <a:buAutoNum type="alphaLcParenR"/>
            </a:pPr>
            <a:r>
              <a:rPr lang="en-US" sz="1600" dirty="0" smtClean="0">
                <a:solidFill>
                  <a:srgbClr val="FFFF00"/>
                </a:solidFill>
              </a:rPr>
              <a:t>Publications </a:t>
            </a:r>
            <a:r>
              <a:rPr lang="en-US" sz="1600" dirty="0">
                <a:solidFill>
                  <a:srgbClr val="FFFF00"/>
                </a:solidFill>
              </a:rPr>
              <a:t>that report zero potency or minimal potency </a:t>
            </a:r>
            <a:r>
              <a:rPr lang="en-US" sz="1600" dirty="0" smtClean="0">
                <a:solidFill>
                  <a:srgbClr val="FFFF00"/>
                </a:solidFill>
              </a:rPr>
              <a:t>for EMPs </a:t>
            </a:r>
            <a:r>
              <a:rPr lang="en-US" sz="1600" dirty="0">
                <a:solidFill>
                  <a:srgbClr val="FFFF00"/>
                </a:solidFill>
              </a:rPr>
              <a:t>in this dimensional </a:t>
            </a:r>
            <a:r>
              <a:rPr lang="en-US" sz="1600" dirty="0" smtClean="0">
                <a:solidFill>
                  <a:srgbClr val="FFFF00"/>
                </a:solidFill>
              </a:rPr>
              <a:t>range </a:t>
            </a:r>
            <a:r>
              <a:rPr lang="en-US" sz="1600" dirty="0">
                <a:solidFill>
                  <a:srgbClr val="FFFF00"/>
                </a:solidFill>
              </a:rPr>
              <a:t>have been </a:t>
            </a:r>
            <a:r>
              <a:rPr lang="en-US" sz="1600" dirty="0" smtClean="0">
                <a:solidFill>
                  <a:srgbClr val="FFFF00"/>
                </a:solidFill>
              </a:rPr>
              <a:t>overlooked  e.g. Berman et al. (1995), Berman and Crump (2008), </a:t>
            </a:r>
            <a:r>
              <a:rPr lang="en-US" sz="1600" dirty="0" err="1" smtClean="0">
                <a:solidFill>
                  <a:srgbClr val="FFFF00"/>
                </a:solidFill>
              </a:rPr>
              <a:t>Roggli</a:t>
            </a:r>
            <a:r>
              <a:rPr lang="en-US" sz="1600" dirty="0" smtClean="0">
                <a:solidFill>
                  <a:srgbClr val="FFFF00"/>
                </a:solidFill>
              </a:rPr>
              <a:t> (2015).</a:t>
            </a:r>
          </a:p>
          <a:p>
            <a:pPr marL="800100" lvl="1" indent="-342900">
              <a:spcBef>
                <a:spcPts val="1200"/>
              </a:spcBef>
              <a:buFont typeface="+mj-lt"/>
              <a:buAutoNum type="alphaLcParenR"/>
            </a:pPr>
            <a:r>
              <a:rPr lang="en-US" sz="1600" dirty="0" smtClean="0">
                <a:solidFill>
                  <a:srgbClr val="FFFF00"/>
                </a:solidFill>
              </a:rPr>
              <a:t>The 2002 and 2005 Suzuki et al. papers do not conform to modern analytical TEM methods.  The fibers reported were measured on photographic prints, and these fibers appear to be classified only on the basis of morphology.  Moreover, fibers &lt;0.5 µm were included in the counts;  0.5 µm has been accepted since 1995 in ISO TEM methods as the minimum length for reliable identification and detection.    </a:t>
            </a:r>
          </a:p>
          <a:p>
            <a:pPr marL="800100" lvl="1" indent="-342900">
              <a:spcBef>
                <a:spcPts val="1200"/>
              </a:spcBef>
              <a:buFont typeface="+mj-lt"/>
              <a:buAutoNum type="alphaLcParenR"/>
            </a:pPr>
            <a:r>
              <a:rPr lang="en-US" sz="1600" dirty="0" smtClean="0">
                <a:solidFill>
                  <a:srgbClr val="FFFF00"/>
                </a:solidFill>
              </a:rPr>
              <a:t>ANSES (2015) is erroneously cited in support of including EMP’s between 0.5 µm and  5µm in the measurements.  In 12 – Recommendations, ANSES (2015) actually states the opposite (translated from the full document that is in French only):</a:t>
            </a:r>
          </a:p>
          <a:p>
            <a:pPr lvl="2">
              <a:spcBef>
                <a:spcPts val="1200"/>
              </a:spcBef>
            </a:pPr>
            <a:r>
              <a:rPr lang="en-US" sz="1600" b="1" dirty="0">
                <a:solidFill>
                  <a:srgbClr val="FFFF00"/>
                </a:solidFill>
              </a:rPr>
              <a:t>That only EMPs having a length greater than 5 µm and a diameter of less than </a:t>
            </a:r>
            <a:r>
              <a:rPr lang="en-US" sz="1600" b="1" dirty="0" smtClean="0">
                <a:solidFill>
                  <a:srgbClr val="FFFF00"/>
                </a:solidFill>
              </a:rPr>
              <a:t>3 µm (L </a:t>
            </a:r>
            <a:r>
              <a:rPr lang="en-US" sz="1600" b="1" dirty="0">
                <a:solidFill>
                  <a:srgbClr val="FFFF00"/>
                </a:solidFill>
              </a:rPr>
              <a:t>&gt; 5 µm, D &lt; 3 µm) be considered in natural materials</a:t>
            </a:r>
            <a:r>
              <a:rPr lang="en-US" sz="1600" b="1" dirty="0" smtClean="0">
                <a:solidFill>
                  <a:srgbClr val="FFFF00"/>
                </a:solidFill>
              </a:rPr>
              <a:t>.</a:t>
            </a:r>
            <a:endParaRPr lang="en-US" sz="1600" b="1" dirty="0">
              <a:solidFill>
                <a:srgbClr val="FFFF00"/>
              </a:solidFill>
            </a:endParaRPr>
          </a:p>
          <a:p>
            <a:pPr lvl="2"/>
            <a:r>
              <a:rPr lang="en-US" sz="1600" dirty="0">
                <a:solidFill>
                  <a:srgbClr val="FFFF00"/>
                </a:solidFill>
              </a:rPr>
              <a:t>That air and material analysis reports </a:t>
            </a:r>
            <a:r>
              <a:rPr lang="en-US" sz="1600" b="1" u="sng" dirty="0">
                <a:solidFill>
                  <a:srgbClr val="FFFF00"/>
                </a:solidFill>
              </a:rPr>
              <a:t>mention the presence</a:t>
            </a:r>
            <a:r>
              <a:rPr lang="en-US" sz="1600" dirty="0">
                <a:solidFill>
                  <a:srgbClr val="FFFF00"/>
                </a:solidFill>
              </a:rPr>
              <a:t> of EMPs shorter than </a:t>
            </a:r>
            <a:r>
              <a:rPr lang="en-US" sz="1600" dirty="0" smtClean="0">
                <a:solidFill>
                  <a:srgbClr val="FFFF00"/>
                </a:solidFill>
              </a:rPr>
              <a:t>5 µm and </a:t>
            </a:r>
            <a:r>
              <a:rPr lang="en-US" sz="1600" dirty="0">
                <a:solidFill>
                  <a:srgbClr val="FFFF00"/>
                </a:solidFill>
              </a:rPr>
              <a:t>having a diameter of less than 3 µm (L ≤ 5 µm, D &lt; 3 µm) to permit traceability. </a:t>
            </a:r>
            <a:endParaRPr lang="en-US" sz="1600" dirty="0" smtClean="0">
              <a:solidFill>
                <a:srgbClr val="FFFF00"/>
              </a:solidFill>
            </a:endParaRPr>
          </a:p>
          <a:p>
            <a:pPr marL="514350" indent="-514350">
              <a:buFont typeface="+mj-lt"/>
              <a:buAutoNum type="arabicPeriod"/>
            </a:pPr>
            <a:r>
              <a:rPr lang="en-US" sz="1600" dirty="0" smtClean="0">
                <a:solidFill>
                  <a:srgbClr val="FFFF00"/>
                </a:solidFill>
              </a:rPr>
              <a:t>There is no basis for quantitative risk assessment for EMPs between 0.5 µm and 5 µm.</a:t>
            </a:r>
            <a:endParaRPr lang="en-CA" sz="1600" dirty="0">
              <a:solidFill>
                <a:srgbClr val="FFFF00"/>
              </a:solidFill>
            </a:endParaRPr>
          </a:p>
          <a:p>
            <a:pPr lvl="1"/>
            <a:endParaRPr lang="en-US" sz="1400" dirty="0">
              <a:solidFill>
                <a:srgbClr val="FFFF00"/>
              </a:solidFill>
            </a:endParaRPr>
          </a:p>
          <a:p>
            <a:pPr marL="342900" indent="-342900">
              <a:buFont typeface="+mj-lt"/>
              <a:buAutoNum type="arabicPeriod"/>
            </a:pPr>
            <a:endParaRPr lang="en-US" sz="1800" dirty="0" smtClean="0">
              <a:solidFill>
                <a:srgbClr val="FFFF00"/>
              </a:solidFill>
            </a:endParaRPr>
          </a:p>
          <a:p>
            <a:pPr marL="342900" indent="-342900">
              <a:buFont typeface="+mj-lt"/>
              <a:buAutoNum type="arabicPeriod"/>
            </a:pPr>
            <a:endParaRPr lang="en-US" sz="1800" dirty="0" smtClean="0">
              <a:solidFill>
                <a:schemeClr val="bg1"/>
              </a:solidFill>
            </a:endParaRPr>
          </a:p>
        </p:txBody>
      </p:sp>
      <p:sp>
        <p:nvSpPr>
          <p:cNvPr id="4" name="Slide Number Placeholder 13"/>
          <p:cNvSpPr>
            <a:spLocks noGrp="1"/>
          </p:cNvSpPr>
          <p:nvPr>
            <p:ph type="sldNum" sz="quarter" idx="12"/>
          </p:nvPr>
        </p:nvSpPr>
        <p:spPr>
          <a:xfrm>
            <a:off x="6858016" y="6357958"/>
            <a:ext cx="2133600" cy="365125"/>
          </a:xfrm>
        </p:spPr>
        <p:txBody>
          <a:bodyPr/>
          <a:lstStyle/>
          <a:p>
            <a:r>
              <a:rPr lang="en-US" dirty="0" smtClean="0">
                <a:solidFill>
                  <a:srgbClr val="FFFF00"/>
                </a:solidFill>
              </a:rPr>
              <a:t>2</a:t>
            </a:r>
            <a:endParaRPr lang="en-CA" dirty="0">
              <a:solidFill>
                <a:srgbClr val="FFFF00"/>
              </a:solidFill>
            </a:endParaRPr>
          </a:p>
        </p:txBody>
      </p:sp>
    </p:spTree>
    <p:extLst>
      <p:ext uri="{BB962C8B-B14F-4D97-AF65-F5344CB8AC3E}">
        <p14:creationId xmlns:p14="http://schemas.microsoft.com/office/powerpoint/2010/main" val="3102322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457199"/>
          </a:xfrm>
        </p:spPr>
        <p:txBody>
          <a:bodyPr>
            <a:normAutofit fontScale="90000"/>
          </a:bodyPr>
          <a:lstStyle/>
          <a:p>
            <a:pPr algn="ctr"/>
            <a:r>
              <a:rPr lang="en-US" sz="2800" b="1" dirty="0" smtClean="0">
                <a:solidFill>
                  <a:schemeClr val="bg1"/>
                </a:solidFill>
                <a:latin typeface="+mn-lt"/>
              </a:rPr>
              <a:t>Recommendations</a:t>
            </a:r>
            <a:endParaRPr lang="en-CA" sz="2800" b="1" dirty="0">
              <a:solidFill>
                <a:schemeClr val="bg1"/>
              </a:solidFill>
              <a:latin typeface="+mn-lt"/>
            </a:endParaRPr>
          </a:p>
        </p:txBody>
      </p:sp>
      <p:sp>
        <p:nvSpPr>
          <p:cNvPr id="3" name="Content Placeholder 2"/>
          <p:cNvSpPr>
            <a:spLocks noGrp="1"/>
          </p:cNvSpPr>
          <p:nvPr>
            <p:ph idx="1"/>
          </p:nvPr>
        </p:nvSpPr>
        <p:spPr>
          <a:xfrm>
            <a:off x="359833" y="609600"/>
            <a:ext cx="8424334" cy="6037282"/>
          </a:xfrm>
        </p:spPr>
        <p:txBody>
          <a:bodyPr>
            <a:normAutofit lnSpcReduction="10000"/>
          </a:bodyPr>
          <a:lstStyle/>
          <a:p>
            <a:pPr marL="342900" indent="-342900">
              <a:spcBef>
                <a:spcPts val="0"/>
              </a:spcBef>
              <a:buFont typeface="+mj-lt"/>
              <a:buAutoNum type="arabicPeriod"/>
            </a:pPr>
            <a:r>
              <a:rPr lang="en-US" sz="1600" dirty="0">
                <a:solidFill>
                  <a:srgbClr val="FFFF00"/>
                </a:solidFill>
              </a:rPr>
              <a:t>A draft revision of ISO 22262-2 has been prepared to include reporting of numerical EMP concentrations in talc and other mineral powders.  The revised ISO 22262-2 defers to ISO 13794 for liquid filtration methods and all other procedures for TEM analysis of particles collected on a filter</a:t>
            </a:r>
            <a:r>
              <a:rPr lang="en-US" sz="1600" dirty="0" smtClean="0">
                <a:solidFill>
                  <a:srgbClr val="FFFF00"/>
                </a:solidFill>
              </a:rPr>
              <a:t>.</a:t>
            </a:r>
            <a:endParaRPr lang="en-CA" sz="1600" dirty="0" smtClean="0">
              <a:solidFill>
                <a:srgbClr val="FFFF00"/>
              </a:solidFill>
            </a:endParaRPr>
          </a:p>
          <a:p>
            <a:pPr marL="342900" indent="-342900">
              <a:spcBef>
                <a:spcPts val="1800"/>
              </a:spcBef>
              <a:buFont typeface="+mj-lt"/>
              <a:buAutoNum type="arabicPeriod"/>
            </a:pPr>
            <a:r>
              <a:rPr lang="en-US" sz="1600" dirty="0" smtClean="0">
                <a:solidFill>
                  <a:srgbClr val="FFFF00"/>
                </a:solidFill>
              </a:rPr>
              <a:t>A TEM count of EMPs for all lengths ≥0.5 µm usually means that EMPs &gt;5 µm, although present, may not be detected.  If short EMPs are to be counted, a dual-count approach is needed: one count at 20,000x for EMPs ≥0.5 µm and another at 10,000x for EMPs &gt;5 µm.</a:t>
            </a:r>
          </a:p>
          <a:p>
            <a:pPr marL="342900" indent="-342900">
              <a:spcBef>
                <a:spcPts val="1800"/>
              </a:spcBef>
              <a:buFont typeface="+mj-lt"/>
              <a:buAutoNum type="arabicPeriod"/>
            </a:pPr>
            <a:r>
              <a:rPr lang="en-US" sz="1600" dirty="0" smtClean="0">
                <a:solidFill>
                  <a:srgbClr val="FFFF00"/>
                </a:solidFill>
              </a:rPr>
              <a:t>For thinner EMPs, a higher magnification of ~60,000 is needed for more accurate measurement of fiber widths. </a:t>
            </a:r>
          </a:p>
          <a:p>
            <a:pPr marL="342900" indent="-342900">
              <a:spcBef>
                <a:spcPts val="1800"/>
              </a:spcBef>
              <a:buFont typeface="+mj-lt"/>
              <a:buAutoNum type="arabicPeriod"/>
            </a:pPr>
            <a:r>
              <a:rPr lang="en-US" sz="1600" dirty="0" smtClean="0">
                <a:solidFill>
                  <a:srgbClr val="FFFF00"/>
                </a:solidFill>
              </a:rPr>
              <a:t>Reliable determination of mass percent is possible, but it requires a specific counting protocol</a:t>
            </a:r>
            <a:r>
              <a:rPr lang="en-US" sz="1600" dirty="0" smtClean="0">
                <a:solidFill>
                  <a:srgbClr val="FFFF00"/>
                </a:solidFill>
              </a:rPr>
              <a:t>.  Mass is the only invariant measurement.   </a:t>
            </a:r>
            <a:r>
              <a:rPr lang="en-US" sz="1600" dirty="0" smtClean="0">
                <a:solidFill>
                  <a:srgbClr val="FFFF00"/>
                </a:solidFill>
              </a:rPr>
              <a:t>For numerical EMP concentrations per gram, a target analytical sensitivity must be </a:t>
            </a:r>
            <a:r>
              <a:rPr lang="en-US" sz="1600" dirty="0" smtClean="0">
                <a:solidFill>
                  <a:srgbClr val="FFFF00"/>
                </a:solidFill>
              </a:rPr>
              <a:t>defined.   </a:t>
            </a:r>
            <a:r>
              <a:rPr lang="en-US" sz="1600" dirty="0" smtClean="0">
                <a:solidFill>
                  <a:srgbClr val="FFFF00"/>
                </a:solidFill>
              </a:rPr>
              <a:t>What is the level of concern in terms of EMPs/gram or mass percent?  </a:t>
            </a:r>
          </a:p>
          <a:p>
            <a:pPr marL="342900" indent="-342900">
              <a:spcBef>
                <a:spcPts val="1800"/>
              </a:spcBef>
              <a:buFont typeface="+mj-lt"/>
              <a:buAutoNum type="arabicPeriod"/>
            </a:pPr>
            <a:r>
              <a:rPr lang="en-US" sz="1600" dirty="0" smtClean="0">
                <a:solidFill>
                  <a:srgbClr val="FFFF00"/>
                </a:solidFill>
              </a:rPr>
              <a:t>With respect to the minimum length of EMP that should be counted, examine the process by which EPA defined the MCL for drinking water in terms of fibers longer than 10 µm. </a:t>
            </a:r>
          </a:p>
          <a:p>
            <a:pPr marL="342900" indent="-342900">
              <a:spcBef>
                <a:spcPts val="1800"/>
              </a:spcBef>
              <a:buFont typeface="+mj-lt"/>
              <a:buAutoNum type="arabicPeriod"/>
            </a:pPr>
            <a:r>
              <a:rPr lang="en-US" sz="1600" dirty="0" smtClean="0">
                <a:solidFill>
                  <a:srgbClr val="FFFF00"/>
                </a:solidFill>
              </a:rPr>
              <a:t>Possible Areas of Research on Concentration Methods</a:t>
            </a:r>
          </a:p>
          <a:p>
            <a:pPr lvl="1"/>
            <a:r>
              <a:rPr lang="en-US" sz="1400" dirty="0" smtClean="0">
                <a:solidFill>
                  <a:srgbClr val="FFFF00"/>
                </a:solidFill>
              </a:rPr>
              <a:t>For separation of chrysotile from talc, methods based on the difference between the electrical charge on talc and chrysotile may be effective.  A starting point would be Melton et al. (EPA 600/4-78-066, Development of a Rapid Analytical Method for Determining Asbestos in Water).</a:t>
            </a:r>
          </a:p>
          <a:p>
            <a:pPr lvl="1"/>
            <a:r>
              <a:rPr lang="en-US" sz="1400" dirty="0" smtClean="0">
                <a:solidFill>
                  <a:srgbClr val="FFFF00"/>
                </a:solidFill>
              </a:rPr>
              <a:t>For separation of amphibole from talc, density separation works for amphiboles other than low-iron anthophyllite.  There does not currently appear to be any other approach for separation of amphibole</a:t>
            </a:r>
            <a:r>
              <a:rPr lang="en-US" sz="1400" dirty="0">
                <a:solidFill>
                  <a:srgbClr val="FFFF00"/>
                </a:solidFill>
              </a:rPr>
              <a:t>. </a:t>
            </a:r>
            <a:endParaRPr lang="en-US" sz="1400" dirty="0" smtClean="0">
              <a:solidFill>
                <a:srgbClr val="FFFF00"/>
              </a:solidFill>
            </a:endParaRPr>
          </a:p>
          <a:p>
            <a:pPr marL="342900" indent="-342900">
              <a:spcBef>
                <a:spcPts val="1800"/>
              </a:spcBef>
              <a:buFont typeface="+mj-lt"/>
              <a:buAutoNum type="arabicPeriod"/>
            </a:pPr>
            <a:r>
              <a:rPr lang="en-US" sz="1600" dirty="0" smtClean="0">
                <a:solidFill>
                  <a:srgbClr val="FFFF00"/>
                </a:solidFill>
              </a:rPr>
              <a:t>In determining the sizes of EMP to include in measurements and potential regulation, take note of the results of animal studies.</a:t>
            </a:r>
            <a:r>
              <a:rPr lang="en-US" sz="1800" dirty="0">
                <a:solidFill>
                  <a:srgbClr val="FFFF00"/>
                </a:solidFill>
              </a:rPr>
              <a:t>	</a:t>
            </a:r>
            <a:r>
              <a:rPr lang="en-US" sz="1800" dirty="0" smtClean="0">
                <a:solidFill>
                  <a:srgbClr val="FFFF00"/>
                </a:solidFill>
              </a:rPr>
              <a:t> </a:t>
            </a:r>
            <a:endParaRPr lang="en-CA" sz="1800" dirty="0">
              <a:solidFill>
                <a:srgbClr val="FFFF00"/>
              </a:solidFill>
            </a:endParaRPr>
          </a:p>
        </p:txBody>
      </p:sp>
      <p:sp>
        <p:nvSpPr>
          <p:cNvPr id="4" name="Slide Number Placeholder 13"/>
          <p:cNvSpPr>
            <a:spLocks noGrp="1"/>
          </p:cNvSpPr>
          <p:nvPr>
            <p:ph type="sldNum" sz="quarter" idx="12"/>
          </p:nvPr>
        </p:nvSpPr>
        <p:spPr>
          <a:xfrm>
            <a:off x="6858016" y="6357958"/>
            <a:ext cx="2133600" cy="365125"/>
          </a:xfrm>
        </p:spPr>
        <p:txBody>
          <a:bodyPr/>
          <a:lstStyle/>
          <a:p>
            <a:r>
              <a:rPr lang="en-US" dirty="0" smtClean="0">
                <a:solidFill>
                  <a:srgbClr val="FFFF00"/>
                </a:solidFill>
              </a:rPr>
              <a:t>3</a:t>
            </a:r>
            <a:endParaRPr lang="en-CA" dirty="0">
              <a:solidFill>
                <a:srgbClr val="FFFF00"/>
              </a:solidFill>
            </a:endParaRPr>
          </a:p>
        </p:txBody>
      </p:sp>
    </p:spTree>
    <p:extLst>
      <p:ext uri="{BB962C8B-B14F-4D97-AF65-F5344CB8AC3E}">
        <p14:creationId xmlns:p14="http://schemas.microsoft.com/office/powerpoint/2010/main" val="11905025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3853862475"/>
              </p:ext>
            </p:extLst>
          </p:nvPr>
        </p:nvGraphicFramePr>
        <p:xfrm>
          <a:off x="4882896" y="3671655"/>
          <a:ext cx="3931920" cy="2948374"/>
        </p:xfrm>
        <a:graphic>
          <a:graphicData uri="http://schemas.openxmlformats.org/presentationml/2006/ole">
            <mc:AlternateContent xmlns:mc="http://schemas.openxmlformats.org/markup-compatibility/2006">
              <mc:Choice xmlns:v="urn:schemas-microsoft-com:vml" Requires="v">
                <p:oleObj spid="_x0000_s2300" name="SPW 13.0 Graph" r:id="rId3" imgW="8275185" imgH="6205593" progId="SigmaPlotGraphicObject.12">
                  <p:embed/>
                </p:oleObj>
              </mc:Choice>
              <mc:Fallback>
                <p:oleObj name="SPW 13.0 Graph" r:id="rId3" imgW="8275185" imgH="6205593" progId="SigmaPlotGraphicObject.12">
                  <p:embed/>
                  <p:pic>
                    <p:nvPicPr>
                      <p:cNvPr id="0" name=""/>
                      <p:cNvPicPr/>
                      <p:nvPr/>
                    </p:nvPicPr>
                    <p:blipFill>
                      <a:blip r:embed="rId4"/>
                      <a:stretch>
                        <a:fillRect/>
                      </a:stretch>
                    </p:blipFill>
                    <p:spPr>
                      <a:xfrm>
                        <a:off x="4882896" y="3671655"/>
                        <a:ext cx="3931920" cy="2948374"/>
                      </a:xfrm>
                      <a:prstGeom prst="rect">
                        <a:avLst/>
                      </a:prstGeom>
                    </p:spPr>
                  </p:pic>
                </p:oleObj>
              </mc:Fallback>
            </mc:AlternateContent>
          </a:graphicData>
        </a:graphic>
      </p:graphicFrame>
      <p:sp>
        <p:nvSpPr>
          <p:cNvPr id="4" name="TextBox 3"/>
          <p:cNvSpPr txBox="1"/>
          <p:nvPr/>
        </p:nvSpPr>
        <p:spPr>
          <a:xfrm>
            <a:off x="6986452" y="3892610"/>
            <a:ext cx="1965153" cy="523220"/>
          </a:xfrm>
          <a:prstGeom prst="rect">
            <a:avLst/>
          </a:prstGeom>
          <a:solidFill>
            <a:schemeClr val="tx1"/>
          </a:solidFill>
          <a:ln w="22225">
            <a:solidFill>
              <a:schemeClr val="bg1"/>
            </a:solidFill>
          </a:ln>
        </p:spPr>
        <p:txBody>
          <a:bodyPr wrap="none" rtlCol="0">
            <a:spAutoFit/>
          </a:bodyPr>
          <a:lstStyle/>
          <a:p>
            <a:pPr algn="ctr"/>
            <a:r>
              <a:rPr lang="en-US" sz="1400" b="1" dirty="0" smtClean="0">
                <a:solidFill>
                  <a:schemeClr val="bg1"/>
                </a:solidFill>
              </a:rPr>
              <a:t>JAWE 431 Anthophyllite</a:t>
            </a:r>
          </a:p>
          <a:p>
            <a:pPr algn="ctr"/>
            <a:r>
              <a:rPr lang="en-US" sz="1400" b="1" dirty="0" smtClean="0">
                <a:solidFill>
                  <a:schemeClr val="bg1"/>
                </a:solidFill>
              </a:rPr>
              <a:t>0% Mesotheliomas</a:t>
            </a:r>
            <a:endParaRPr lang="en-CA" sz="1400" b="1" dirty="0">
              <a:solidFill>
                <a:schemeClr val="bg1"/>
              </a:solidFill>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3002812475"/>
              </p:ext>
            </p:extLst>
          </p:nvPr>
        </p:nvGraphicFramePr>
        <p:xfrm>
          <a:off x="4883331" y="723280"/>
          <a:ext cx="3931920" cy="2948375"/>
        </p:xfrm>
        <a:graphic>
          <a:graphicData uri="http://schemas.openxmlformats.org/presentationml/2006/ole">
            <mc:AlternateContent xmlns:mc="http://schemas.openxmlformats.org/markup-compatibility/2006">
              <mc:Choice xmlns:v="urn:schemas-microsoft-com:vml" Requires="v">
                <p:oleObj spid="_x0000_s2301" name="SPW 13.0 Graph" r:id="rId5" imgW="8275185" imgH="6205593" progId="SigmaPlotGraphicObject.12">
                  <p:embed/>
                </p:oleObj>
              </mc:Choice>
              <mc:Fallback>
                <p:oleObj name="SPW 13.0 Graph" r:id="rId5" imgW="8275185" imgH="6205593" progId="SigmaPlotGraphicObject.12">
                  <p:embed/>
                  <p:pic>
                    <p:nvPicPr>
                      <p:cNvPr id="0" name=""/>
                      <p:cNvPicPr/>
                      <p:nvPr/>
                    </p:nvPicPr>
                    <p:blipFill>
                      <a:blip r:embed="rId6"/>
                      <a:stretch>
                        <a:fillRect/>
                      </a:stretch>
                    </p:blipFill>
                    <p:spPr>
                      <a:xfrm>
                        <a:off x="4883331" y="723280"/>
                        <a:ext cx="3931920" cy="2948375"/>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140831619"/>
              </p:ext>
            </p:extLst>
          </p:nvPr>
        </p:nvGraphicFramePr>
        <p:xfrm>
          <a:off x="246888" y="3661844"/>
          <a:ext cx="3931920" cy="2948375"/>
        </p:xfrm>
        <a:graphic>
          <a:graphicData uri="http://schemas.openxmlformats.org/presentationml/2006/ole">
            <mc:AlternateContent xmlns:mc="http://schemas.openxmlformats.org/markup-compatibility/2006">
              <mc:Choice xmlns:v="urn:schemas-microsoft-com:vml" Requires="v">
                <p:oleObj spid="_x0000_s2302" name="SPW 13.0 Graph" r:id="rId7" imgW="8275185" imgH="6205593" progId="SigmaPlotGraphicObject.12">
                  <p:embed/>
                </p:oleObj>
              </mc:Choice>
              <mc:Fallback>
                <p:oleObj name="SPW 13.0 Graph" r:id="rId7" imgW="8275185" imgH="6205593" progId="SigmaPlotGraphicObject.12">
                  <p:embed/>
                  <p:pic>
                    <p:nvPicPr>
                      <p:cNvPr id="0" name=""/>
                      <p:cNvPicPr/>
                      <p:nvPr/>
                    </p:nvPicPr>
                    <p:blipFill>
                      <a:blip r:embed="rId8"/>
                      <a:stretch>
                        <a:fillRect/>
                      </a:stretch>
                    </p:blipFill>
                    <p:spPr>
                      <a:xfrm>
                        <a:off x="246888" y="3661844"/>
                        <a:ext cx="3931920" cy="2948375"/>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753982238"/>
              </p:ext>
            </p:extLst>
          </p:nvPr>
        </p:nvGraphicFramePr>
        <p:xfrm>
          <a:off x="250107" y="722376"/>
          <a:ext cx="3931920" cy="2948374"/>
        </p:xfrm>
        <a:graphic>
          <a:graphicData uri="http://schemas.openxmlformats.org/presentationml/2006/ole">
            <mc:AlternateContent xmlns:mc="http://schemas.openxmlformats.org/markup-compatibility/2006">
              <mc:Choice xmlns:v="urn:schemas-microsoft-com:vml" Requires="v">
                <p:oleObj spid="_x0000_s2303" name="SPW 13.0 Graph" r:id="rId9" imgW="8275185" imgH="6205593" progId="SigmaPlotGraphicObject.12">
                  <p:embed/>
                </p:oleObj>
              </mc:Choice>
              <mc:Fallback>
                <p:oleObj name="SPW 13.0 Graph" r:id="rId9" imgW="8275185" imgH="6205593" progId="SigmaPlotGraphicObject.12">
                  <p:embed/>
                  <p:pic>
                    <p:nvPicPr>
                      <p:cNvPr id="0" name=""/>
                      <p:cNvPicPr/>
                      <p:nvPr/>
                    </p:nvPicPr>
                    <p:blipFill>
                      <a:blip r:embed="rId10"/>
                      <a:stretch>
                        <a:fillRect/>
                      </a:stretch>
                    </p:blipFill>
                    <p:spPr>
                      <a:xfrm>
                        <a:off x="250107" y="722376"/>
                        <a:ext cx="3931920" cy="2948374"/>
                      </a:xfrm>
                      <a:prstGeom prst="rect">
                        <a:avLst/>
                      </a:prstGeom>
                    </p:spPr>
                  </p:pic>
                </p:oleObj>
              </mc:Fallback>
            </mc:AlternateContent>
          </a:graphicData>
        </a:graphic>
      </p:graphicFrame>
      <p:sp>
        <p:nvSpPr>
          <p:cNvPr id="12" name="TextBox 11"/>
          <p:cNvSpPr txBox="1"/>
          <p:nvPr/>
        </p:nvSpPr>
        <p:spPr>
          <a:xfrm>
            <a:off x="1294092" y="263400"/>
            <a:ext cx="2083647" cy="400110"/>
          </a:xfrm>
          <a:prstGeom prst="rect">
            <a:avLst/>
          </a:prstGeom>
          <a:solidFill>
            <a:schemeClr val="tx1"/>
          </a:solidFill>
          <a:ln w="22225">
            <a:solidFill>
              <a:schemeClr val="bg1"/>
            </a:solidFill>
          </a:ln>
        </p:spPr>
        <p:txBody>
          <a:bodyPr wrap="none" rtlCol="0">
            <a:spAutoFit/>
          </a:bodyPr>
          <a:lstStyle/>
          <a:p>
            <a:pPr algn="ctr"/>
            <a:r>
              <a:rPr lang="en-US" sz="2000" b="1" dirty="0" smtClean="0">
                <a:solidFill>
                  <a:schemeClr val="bg1"/>
                </a:solidFill>
              </a:rPr>
              <a:t>Davis et al. (1991)</a:t>
            </a:r>
            <a:endParaRPr lang="en-CA" sz="2000" b="1" dirty="0">
              <a:solidFill>
                <a:schemeClr val="bg1"/>
              </a:solidFill>
            </a:endParaRPr>
          </a:p>
        </p:txBody>
      </p:sp>
      <p:sp>
        <p:nvSpPr>
          <p:cNvPr id="13" name="TextBox 12"/>
          <p:cNvSpPr txBox="1"/>
          <p:nvPr/>
        </p:nvSpPr>
        <p:spPr>
          <a:xfrm>
            <a:off x="5703002" y="267633"/>
            <a:ext cx="2335191" cy="400110"/>
          </a:xfrm>
          <a:prstGeom prst="rect">
            <a:avLst/>
          </a:prstGeom>
          <a:solidFill>
            <a:schemeClr val="tx1"/>
          </a:solidFill>
          <a:ln w="22225">
            <a:solidFill>
              <a:schemeClr val="bg1"/>
            </a:solidFill>
          </a:ln>
        </p:spPr>
        <p:txBody>
          <a:bodyPr wrap="none" rtlCol="0">
            <a:spAutoFit/>
          </a:bodyPr>
          <a:lstStyle/>
          <a:p>
            <a:pPr algn="ctr"/>
            <a:r>
              <a:rPr lang="en-US" sz="2000" b="1" dirty="0" err="1" smtClean="0">
                <a:solidFill>
                  <a:schemeClr val="bg1"/>
                </a:solidFill>
              </a:rPr>
              <a:t>Aierken</a:t>
            </a:r>
            <a:r>
              <a:rPr lang="en-US" sz="2000" b="1" dirty="0" smtClean="0">
                <a:solidFill>
                  <a:schemeClr val="bg1"/>
                </a:solidFill>
              </a:rPr>
              <a:t> et al. (2014)</a:t>
            </a:r>
            <a:endParaRPr lang="en-CA" sz="2000" b="1" dirty="0">
              <a:solidFill>
                <a:schemeClr val="bg1"/>
              </a:solidFill>
            </a:endParaRPr>
          </a:p>
        </p:txBody>
      </p:sp>
      <p:cxnSp>
        <p:nvCxnSpPr>
          <p:cNvPr id="15" name="Straight Connector 14"/>
          <p:cNvCxnSpPr/>
          <p:nvPr/>
        </p:nvCxnSpPr>
        <p:spPr>
          <a:xfrm>
            <a:off x="4597195" y="0"/>
            <a:ext cx="0" cy="686379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759634" y="941832"/>
            <a:ext cx="1694695" cy="523220"/>
          </a:xfrm>
          <a:prstGeom prst="rect">
            <a:avLst/>
          </a:prstGeom>
          <a:solidFill>
            <a:schemeClr val="tx1"/>
          </a:solidFill>
          <a:ln w="22225">
            <a:solidFill>
              <a:schemeClr val="bg1"/>
            </a:solidFill>
          </a:ln>
        </p:spPr>
        <p:txBody>
          <a:bodyPr wrap="none" rtlCol="0">
            <a:spAutoFit/>
          </a:bodyPr>
          <a:lstStyle/>
          <a:p>
            <a:pPr algn="ctr"/>
            <a:r>
              <a:rPr lang="en-US" sz="1400" b="1" dirty="0" smtClean="0">
                <a:solidFill>
                  <a:schemeClr val="bg1"/>
                </a:solidFill>
              </a:rPr>
              <a:t>Korean Tremolite</a:t>
            </a:r>
          </a:p>
          <a:p>
            <a:pPr algn="ctr"/>
            <a:r>
              <a:rPr lang="en-US" sz="1400" b="1" dirty="0" smtClean="0">
                <a:solidFill>
                  <a:schemeClr val="bg1"/>
                </a:solidFill>
              </a:rPr>
              <a:t>97% Mesotheliomas</a:t>
            </a:r>
            <a:endParaRPr lang="en-CA" sz="1400" b="1" dirty="0">
              <a:solidFill>
                <a:schemeClr val="bg1"/>
              </a:solidFill>
            </a:endParaRPr>
          </a:p>
        </p:txBody>
      </p:sp>
      <p:sp>
        <p:nvSpPr>
          <p:cNvPr id="6" name="TextBox 5"/>
          <p:cNvSpPr txBox="1"/>
          <p:nvPr/>
        </p:nvSpPr>
        <p:spPr>
          <a:xfrm>
            <a:off x="2662015" y="3883495"/>
            <a:ext cx="1742785" cy="523220"/>
          </a:xfrm>
          <a:prstGeom prst="rect">
            <a:avLst/>
          </a:prstGeom>
          <a:solidFill>
            <a:schemeClr val="tx1"/>
          </a:solidFill>
          <a:ln w="22225">
            <a:solidFill>
              <a:schemeClr val="bg1"/>
            </a:solidFill>
          </a:ln>
        </p:spPr>
        <p:txBody>
          <a:bodyPr wrap="none" rtlCol="0">
            <a:spAutoFit/>
          </a:bodyPr>
          <a:lstStyle/>
          <a:p>
            <a:pPr algn="ctr"/>
            <a:r>
              <a:rPr lang="en-US" sz="1400" b="1" dirty="0" err="1" smtClean="0">
                <a:solidFill>
                  <a:schemeClr val="bg1"/>
                </a:solidFill>
              </a:rPr>
              <a:t>Shinness</a:t>
            </a:r>
            <a:r>
              <a:rPr lang="en-US" sz="1400" b="1" dirty="0" smtClean="0">
                <a:solidFill>
                  <a:schemeClr val="bg1"/>
                </a:solidFill>
              </a:rPr>
              <a:t> Tremolite </a:t>
            </a:r>
          </a:p>
          <a:p>
            <a:pPr algn="ctr"/>
            <a:r>
              <a:rPr lang="en-US" sz="1400" b="1" dirty="0" smtClean="0">
                <a:solidFill>
                  <a:schemeClr val="bg1"/>
                </a:solidFill>
              </a:rPr>
              <a:t>5.6% Mesotheliomas</a:t>
            </a:r>
            <a:endParaRPr lang="en-CA" sz="1400" b="1" dirty="0">
              <a:solidFill>
                <a:schemeClr val="bg1"/>
              </a:solidFill>
            </a:endParaRPr>
          </a:p>
        </p:txBody>
      </p:sp>
      <p:sp>
        <p:nvSpPr>
          <p:cNvPr id="5" name="TextBox 4"/>
          <p:cNvSpPr txBox="1"/>
          <p:nvPr/>
        </p:nvSpPr>
        <p:spPr>
          <a:xfrm>
            <a:off x="7240554" y="953397"/>
            <a:ext cx="1694696" cy="523220"/>
          </a:xfrm>
          <a:prstGeom prst="rect">
            <a:avLst/>
          </a:prstGeom>
          <a:solidFill>
            <a:schemeClr val="tx1"/>
          </a:solidFill>
          <a:ln w="22225">
            <a:solidFill>
              <a:schemeClr val="bg1"/>
            </a:solidFill>
          </a:ln>
        </p:spPr>
        <p:txBody>
          <a:bodyPr wrap="none" rtlCol="0">
            <a:spAutoFit/>
          </a:bodyPr>
          <a:lstStyle/>
          <a:p>
            <a:pPr algn="ctr"/>
            <a:r>
              <a:rPr lang="en-US" sz="1400" b="1" dirty="0" smtClean="0">
                <a:solidFill>
                  <a:schemeClr val="bg1"/>
                </a:solidFill>
              </a:rPr>
              <a:t>JAWE 531 Tremolite</a:t>
            </a:r>
          </a:p>
          <a:p>
            <a:pPr algn="ctr"/>
            <a:r>
              <a:rPr lang="en-US" sz="1400" b="1" dirty="0" smtClean="0">
                <a:solidFill>
                  <a:schemeClr val="bg1"/>
                </a:solidFill>
              </a:rPr>
              <a:t>96% Mesotheliomas</a:t>
            </a:r>
            <a:endParaRPr lang="en-CA" sz="1400" b="1" dirty="0">
              <a:solidFill>
                <a:schemeClr val="bg1"/>
              </a:solidFill>
            </a:endParaRPr>
          </a:p>
        </p:txBody>
      </p:sp>
      <p:sp>
        <p:nvSpPr>
          <p:cNvPr id="2" name="Rectangle 1"/>
          <p:cNvSpPr/>
          <p:nvPr/>
        </p:nvSpPr>
        <p:spPr>
          <a:xfrm>
            <a:off x="0" y="0"/>
            <a:ext cx="9144000" cy="6858000"/>
          </a:xfrm>
          <a:prstGeom prst="rect">
            <a:avLst/>
          </a:pr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Slide Number Placeholder 13"/>
          <p:cNvSpPr>
            <a:spLocks noGrp="1"/>
          </p:cNvSpPr>
          <p:nvPr>
            <p:ph type="sldNum" sz="quarter" idx="12"/>
          </p:nvPr>
        </p:nvSpPr>
        <p:spPr>
          <a:xfrm>
            <a:off x="6858016" y="6357958"/>
            <a:ext cx="2133600" cy="365125"/>
          </a:xfrm>
        </p:spPr>
        <p:txBody>
          <a:bodyPr/>
          <a:lstStyle/>
          <a:p>
            <a:r>
              <a:rPr lang="en-US" dirty="0" smtClean="0">
                <a:solidFill>
                  <a:srgbClr val="FFFF00"/>
                </a:solidFill>
              </a:rPr>
              <a:t>4</a:t>
            </a:r>
            <a:endParaRPr lang="en-CA" dirty="0">
              <a:solidFill>
                <a:srgbClr val="FFFF00"/>
              </a:solidFill>
            </a:endParaRPr>
          </a:p>
        </p:txBody>
      </p:sp>
    </p:spTree>
    <p:extLst>
      <p:ext uri="{BB962C8B-B14F-4D97-AF65-F5344CB8AC3E}">
        <p14:creationId xmlns:p14="http://schemas.microsoft.com/office/powerpoint/2010/main" val="4153711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937108995"/>
              </p:ext>
            </p:extLst>
          </p:nvPr>
        </p:nvGraphicFramePr>
        <p:xfrm>
          <a:off x="3810000" y="3634837"/>
          <a:ext cx="3840480" cy="2857705"/>
        </p:xfrm>
        <a:graphic>
          <a:graphicData uri="http://schemas.openxmlformats.org/presentationml/2006/ole">
            <mc:AlternateContent xmlns:mc="http://schemas.openxmlformats.org/markup-compatibility/2006">
              <mc:Choice xmlns:v="urn:schemas-microsoft-com:vml" Requires="v">
                <p:oleObj spid="_x0000_s3228" name="SPW 13.0 Graph" r:id="rId3" imgW="8275185" imgH="6158445" progId="SigmaPlotGraphicObject.12">
                  <p:embed/>
                </p:oleObj>
              </mc:Choice>
              <mc:Fallback>
                <p:oleObj name="SPW 13.0 Graph" r:id="rId3" imgW="8275185" imgH="6158445" progId="SigmaPlotGraphicObject.12">
                  <p:embed/>
                  <p:pic>
                    <p:nvPicPr>
                      <p:cNvPr id="0" name=""/>
                      <p:cNvPicPr/>
                      <p:nvPr/>
                    </p:nvPicPr>
                    <p:blipFill>
                      <a:blip r:embed="rId4"/>
                      <a:stretch>
                        <a:fillRect/>
                      </a:stretch>
                    </p:blipFill>
                    <p:spPr>
                      <a:xfrm>
                        <a:off x="3810000" y="3634837"/>
                        <a:ext cx="3840480" cy="2857705"/>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591033869"/>
              </p:ext>
            </p:extLst>
          </p:nvPr>
        </p:nvGraphicFramePr>
        <p:xfrm>
          <a:off x="175238" y="832864"/>
          <a:ext cx="3840480" cy="2879808"/>
        </p:xfrm>
        <a:graphic>
          <a:graphicData uri="http://schemas.openxmlformats.org/presentationml/2006/ole">
            <mc:AlternateContent xmlns:mc="http://schemas.openxmlformats.org/markup-compatibility/2006">
              <mc:Choice xmlns:v="urn:schemas-microsoft-com:vml" Requires="v">
                <p:oleObj spid="_x0000_s3229" name="SPW 13.0 Graph" r:id="rId5" imgW="8277338" imgH="6210469" progId="SigmaPlotGraphicObject.12">
                  <p:embed/>
                </p:oleObj>
              </mc:Choice>
              <mc:Fallback>
                <p:oleObj name="SPW 13.0 Graph" r:id="rId5" imgW="8277338" imgH="6210469" progId="SigmaPlotGraphicObject.12">
                  <p:embed/>
                  <p:pic>
                    <p:nvPicPr>
                      <p:cNvPr id="0" name=""/>
                      <p:cNvPicPr/>
                      <p:nvPr/>
                    </p:nvPicPr>
                    <p:blipFill>
                      <a:blip r:embed="rId6"/>
                      <a:stretch>
                        <a:fillRect/>
                      </a:stretch>
                    </p:blipFill>
                    <p:spPr>
                      <a:xfrm>
                        <a:off x="175238" y="832864"/>
                        <a:ext cx="3840480" cy="2879808"/>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395179280"/>
              </p:ext>
            </p:extLst>
          </p:nvPr>
        </p:nvGraphicFramePr>
        <p:xfrm>
          <a:off x="4535638" y="832864"/>
          <a:ext cx="3840480" cy="2879808"/>
        </p:xfrm>
        <a:graphic>
          <a:graphicData uri="http://schemas.openxmlformats.org/presentationml/2006/ole">
            <mc:AlternateContent xmlns:mc="http://schemas.openxmlformats.org/markup-compatibility/2006">
              <mc:Choice xmlns:v="urn:schemas-microsoft-com:vml" Requires="v">
                <p:oleObj spid="_x0000_s3230" name="SPW 13.0 Graph" r:id="rId7" imgW="8275185" imgH="6205593" progId="SigmaPlotGraphicObject.12">
                  <p:embed/>
                </p:oleObj>
              </mc:Choice>
              <mc:Fallback>
                <p:oleObj name="SPW 13.0 Graph" r:id="rId7" imgW="8275185" imgH="6205593" progId="SigmaPlotGraphicObject.12">
                  <p:embed/>
                  <p:pic>
                    <p:nvPicPr>
                      <p:cNvPr id="0" name=""/>
                      <p:cNvPicPr/>
                      <p:nvPr/>
                    </p:nvPicPr>
                    <p:blipFill>
                      <a:blip r:embed="rId8"/>
                      <a:stretch>
                        <a:fillRect/>
                      </a:stretch>
                    </p:blipFill>
                    <p:spPr>
                      <a:xfrm>
                        <a:off x="4535638" y="832864"/>
                        <a:ext cx="3840480" cy="2879808"/>
                      </a:xfrm>
                      <a:prstGeom prst="rect">
                        <a:avLst/>
                      </a:prstGeom>
                    </p:spPr>
                  </p:pic>
                </p:oleObj>
              </mc:Fallback>
            </mc:AlternateContent>
          </a:graphicData>
        </a:graphic>
      </p:graphicFrame>
      <p:sp>
        <p:nvSpPr>
          <p:cNvPr id="5" name="TextBox 4"/>
          <p:cNvSpPr txBox="1"/>
          <p:nvPr/>
        </p:nvSpPr>
        <p:spPr>
          <a:xfrm>
            <a:off x="609600" y="4171044"/>
            <a:ext cx="2339295" cy="1815882"/>
          </a:xfrm>
          <a:prstGeom prst="rect">
            <a:avLst/>
          </a:prstGeom>
          <a:solidFill>
            <a:schemeClr val="tx1"/>
          </a:solidFill>
          <a:ln w="22225">
            <a:solidFill>
              <a:schemeClr val="bg1"/>
            </a:solidFill>
          </a:ln>
        </p:spPr>
        <p:txBody>
          <a:bodyPr wrap="none" rtlCol="0">
            <a:spAutoFit/>
          </a:bodyPr>
          <a:lstStyle/>
          <a:p>
            <a:r>
              <a:rPr lang="en-US" sz="1600" dirty="0" smtClean="0">
                <a:solidFill>
                  <a:srgbClr val="FFFF00"/>
                </a:solidFill>
              </a:rPr>
              <a:t>Combined Measurements</a:t>
            </a:r>
          </a:p>
          <a:p>
            <a:r>
              <a:rPr lang="en-US" sz="1600" dirty="0" smtClean="0">
                <a:solidFill>
                  <a:srgbClr val="FFFF00"/>
                </a:solidFill>
              </a:rPr>
              <a:t>from Analyses of 30 Talc</a:t>
            </a:r>
          </a:p>
          <a:p>
            <a:r>
              <a:rPr lang="en-US" sz="1600" dirty="0" smtClean="0">
                <a:solidFill>
                  <a:srgbClr val="FFFF00"/>
                </a:solidFill>
              </a:rPr>
              <a:t>Products, Performed by a</a:t>
            </a:r>
          </a:p>
          <a:p>
            <a:r>
              <a:rPr lang="en-US" sz="1600" dirty="0" smtClean="0">
                <a:solidFill>
                  <a:srgbClr val="FFFF00"/>
                </a:solidFill>
              </a:rPr>
              <a:t>Laboratory for Litigation</a:t>
            </a:r>
          </a:p>
          <a:p>
            <a:r>
              <a:rPr lang="en-US" sz="1600" dirty="0" smtClean="0">
                <a:solidFill>
                  <a:srgbClr val="FFFF00"/>
                </a:solidFill>
              </a:rPr>
              <a:t>in 2017.</a:t>
            </a:r>
          </a:p>
          <a:p>
            <a:r>
              <a:rPr lang="en-US" sz="1600" dirty="0" smtClean="0">
                <a:solidFill>
                  <a:srgbClr val="FFFF00"/>
                </a:solidFill>
              </a:rPr>
              <a:t>Tremolite, </a:t>
            </a:r>
            <a:r>
              <a:rPr lang="en-US" sz="1600" dirty="0" err="1" smtClean="0">
                <a:solidFill>
                  <a:srgbClr val="FFFF00"/>
                </a:solidFill>
              </a:rPr>
              <a:t>Richterite</a:t>
            </a:r>
            <a:r>
              <a:rPr lang="en-US" sz="1600" dirty="0" smtClean="0">
                <a:solidFill>
                  <a:srgbClr val="FFFF00"/>
                </a:solidFill>
              </a:rPr>
              <a:t> and</a:t>
            </a:r>
          </a:p>
          <a:p>
            <a:r>
              <a:rPr lang="en-US" sz="1600" dirty="0" smtClean="0">
                <a:solidFill>
                  <a:srgbClr val="FFFF00"/>
                </a:solidFill>
              </a:rPr>
              <a:t>Ferro-anthophyllite</a:t>
            </a:r>
            <a:endParaRPr lang="en-CA" sz="1600" dirty="0">
              <a:solidFill>
                <a:srgbClr val="FFFF00"/>
              </a:solidFill>
            </a:endParaRPr>
          </a:p>
        </p:txBody>
      </p:sp>
      <p:cxnSp>
        <p:nvCxnSpPr>
          <p:cNvPr id="10" name="Straight Arrow Connector 9"/>
          <p:cNvCxnSpPr/>
          <p:nvPr/>
        </p:nvCxnSpPr>
        <p:spPr>
          <a:xfrm>
            <a:off x="2948895" y="5063690"/>
            <a:ext cx="685800" cy="0"/>
          </a:xfrm>
          <a:prstGeom prst="straightConnector1">
            <a:avLst/>
          </a:prstGeom>
          <a:ln w="635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495800" y="371199"/>
            <a:ext cx="4251485" cy="461665"/>
          </a:xfrm>
          <a:prstGeom prst="rect">
            <a:avLst/>
          </a:prstGeom>
          <a:solidFill>
            <a:schemeClr val="tx1"/>
          </a:solidFill>
          <a:ln w="22225">
            <a:solidFill>
              <a:schemeClr val="bg1"/>
            </a:solidFill>
          </a:ln>
        </p:spPr>
        <p:txBody>
          <a:bodyPr wrap="none" rtlCol="0">
            <a:spAutoFit/>
          </a:bodyPr>
          <a:lstStyle/>
          <a:p>
            <a:pPr algn="ctr"/>
            <a:r>
              <a:rPr lang="en-US" sz="1200" b="1" dirty="0" err="1" smtClean="0">
                <a:solidFill>
                  <a:schemeClr val="bg1"/>
                </a:solidFill>
              </a:rPr>
              <a:t>Aierken</a:t>
            </a:r>
            <a:r>
              <a:rPr lang="en-US" sz="1200" b="1" dirty="0" smtClean="0">
                <a:solidFill>
                  <a:schemeClr val="bg1"/>
                </a:solidFill>
              </a:rPr>
              <a:t> et al. (2014) JAWE 431/411 Anthophyllite</a:t>
            </a:r>
          </a:p>
          <a:p>
            <a:pPr algn="ctr"/>
            <a:r>
              <a:rPr lang="en-US" sz="1200" b="1" dirty="0" smtClean="0">
                <a:solidFill>
                  <a:schemeClr val="bg1"/>
                </a:solidFill>
              </a:rPr>
              <a:t>“in this preparation was not carcinogenic to mesothelial cells…”</a:t>
            </a:r>
            <a:endParaRPr lang="en-CA" sz="1200" b="1" dirty="0">
              <a:solidFill>
                <a:schemeClr val="bg1"/>
              </a:solidFill>
            </a:endParaRPr>
          </a:p>
        </p:txBody>
      </p:sp>
      <p:sp>
        <p:nvSpPr>
          <p:cNvPr id="12" name="TextBox 11"/>
          <p:cNvSpPr txBox="1"/>
          <p:nvPr/>
        </p:nvSpPr>
        <p:spPr>
          <a:xfrm>
            <a:off x="609600" y="374492"/>
            <a:ext cx="3280193" cy="461665"/>
          </a:xfrm>
          <a:prstGeom prst="rect">
            <a:avLst/>
          </a:prstGeom>
          <a:solidFill>
            <a:schemeClr val="tx1"/>
          </a:solidFill>
          <a:ln w="22225">
            <a:solidFill>
              <a:schemeClr val="bg1"/>
            </a:solidFill>
          </a:ln>
        </p:spPr>
        <p:txBody>
          <a:bodyPr wrap="none" rtlCol="0">
            <a:spAutoFit/>
          </a:bodyPr>
          <a:lstStyle/>
          <a:p>
            <a:pPr algn="ctr"/>
            <a:r>
              <a:rPr lang="en-US" sz="1200" b="1" dirty="0" smtClean="0">
                <a:solidFill>
                  <a:schemeClr val="bg1"/>
                </a:solidFill>
              </a:rPr>
              <a:t>Davis et al. (1991) </a:t>
            </a:r>
            <a:r>
              <a:rPr lang="en-US" sz="1200" b="1" dirty="0" err="1" smtClean="0">
                <a:solidFill>
                  <a:schemeClr val="bg1"/>
                </a:solidFill>
              </a:rPr>
              <a:t>Shinness</a:t>
            </a:r>
            <a:r>
              <a:rPr lang="en-US" sz="1200" b="1" dirty="0" smtClean="0">
                <a:solidFill>
                  <a:schemeClr val="bg1"/>
                </a:solidFill>
              </a:rPr>
              <a:t> Tremolite </a:t>
            </a:r>
          </a:p>
          <a:p>
            <a:pPr algn="ctr"/>
            <a:r>
              <a:rPr lang="en-US" sz="1200" b="1" dirty="0" smtClean="0">
                <a:solidFill>
                  <a:schemeClr val="bg1"/>
                </a:solidFill>
              </a:rPr>
              <a:t>“…almost certainly …harmless to human beings”</a:t>
            </a:r>
            <a:endParaRPr lang="en-CA" sz="1200" b="1" dirty="0">
              <a:solidFill>
                <a:schemeClr val="bg1"/>
              </a:solidFill>
            </a:endParaRPr>
          </a:p>
        </p:txBody>
      </p:sp>
      <p:sp>
        <p:nvSpPr>
          <p:cNvPr id="13" name="Slide Number Placeholder 13"/>
          <p:cNvSpPr>
            <a:spLocks noGrp="1"/>
          </p:cNvSpPr>
          <p:nvPr>
            <p:ph type="sldNum" sz="quarter" idx="12"/>
          </p:nvPr>
        </p:nvSpPr>
        <p:spPr>
          <a:xfrm>
            <a:off x="6858016" y="6357958"/>
            <a:ext cx="2133600" cy="365125"/>
          </a:xfrm>
        </p:spPr>
        <p:txBody>
          <a:bodyPr/>
          <a:lstStyle/>
          <a:p>
            <a:r>
              <a:rPr lang="en-US" dirty="0" smtClean="0">
                <a:solidFill>
                  <a:srgbClr val="FFFF00"/>
                </a:solidFill>
              </a:rPr>
              <a:t>5</a:t>
            </a:r>
            <a:endParaRPr lang="en-CA" dirty="0">
              <a:solidFill>
                <a:srgbClr val="FFFF00"/>
              </a:solidFill>
            </a:endParaRPr>
          </a:p>
        </p:txBody>
      </p:sp>
    </p:spTree>
    <p:extLst>
      <p:ext uri="{BB962C8B-B14F-4D97-AF65-F5344CB8AC3E}">
        <p14:creationId xmlns:p14="http://schemas.microsoft.com/office/powerpoint/2010/main" val="37268318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1466DAFD0340A4E89E36E7C5717B677" ma:contentTypeVersion="0" ma:contentTypeDescription="Create a new document." ma:contentTypeScope="" ma:versionID="5d5bb980e72ea6738b3e28d0b8fb17e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9F135C-AAB8-41AA-AD10-D83BA14E775C}"/>
</file>

<file path=customXml/itemProps2.xml><?xml version="1.0" encoding="utf-8"?>
<ds:datastoreItem xmlns:ds="http://schemas.openxmlformats.org/officeDocument/2006/customXml" ds:itemID="{61BB4D92-B740-40D9-B954-9703BB0FD541}"/>
</file>

<file path=customXml/itemProps3.xml><?xml version="1.0" encoding="utf-8"?>
<ds:datastoreItem xmlns:ds="http://schemas.openxmlformats.org/officeDocument/2006/customXml" ds:itemID="{87CBD60D-EA66-4A83-9FD1-8AD1FD64C545}"/>
</file>

<file path=docProps/app.xml><?xml version="1.0" encoding="utf-8"?>
<Properties xmlns="http://schemas.openxmlformats.org/officeDocument/2006/extended-properties" xmlns:vt="http://schemas.openxmlformats.org/officeDocument/2006/docPropsVTypes">
  <Template/>
  <TotalTime>2377</TotalTime>
  <Words>833</Words>
  <Application>Microsoft Office PowerPoint</Application>
  <PresentationFormat>On-screen Show (4:3)</PresentationFormat>
  <Paragraphs>57</Paragraphs>
  <Slides>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Calibri Light</vt:lpstr>
      <vt:lpstr>Office Theme</vt:lpstr>
      <vt:lpstr>SPW 13.0 Graph</vt:lpstr>
      <vt:lpstr>Dr. Eric Chatfield Chatfield Technical Consulting Limited 2071 Dickson Road Mississauga, Ontario, Canada L5B 1Y8 </vt:lpstr>
      <vt:lpstr>Comments on the Executive Summary, Dated January 6, 2020</vt:lpstr>
      <vt:lpstr>Recommendations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dc:creator>
  <cp:lastModifiedBy>Eric</cp:lastModifiedBy>
  <cp:revision>88</cp:revision>
  <dcterms:created xsi:type="dcterms:W3CDTF">2020-01-19T00:14:13Z</dcterms:created>
  <dcterms:modified xsi:type="dcterms:W3CDTF">2020-01-28T19:37:14Z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0x010100F1466DAFD0340A4E89E36E7C5717B677</vt:lpwstr>
  </property>
</Properties>
</file>