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60" r:id="rId3"/>
    <p:sldId id="258" r:id="rId4"/>
    <p:sldId id="259" r:id="rId5"/>
    <p:sldId id="273" r:id="rId6"/>
    <p:sldId id="272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1" r:id="rId15"/>
    <p:sldId id="274" r:id="rId16"/>
    <p:sldId id="276" r:id="rId17"/>
    <p:sldId id="277" r:id="rId18"/>
    <p:sldId id="278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2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>
      <p:cViewPr varScale="1">
        <p:scale>
          <a:sx n="107" d="100"/>
          <a:sy n="107" d="100"/>
        </p:scale>
        <p:origin x="682" y="82"/>
      </p:cViewPr>
      <p:guideLst>
        <p:guide orient="horz" pos="272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60326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335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6acd35b64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6acd35b64_2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3029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6acd35b64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6acd35b64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8958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6acd35b64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6acd35b64_2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4513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6acd35b64_2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6acd35b64_2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0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6acd35b64_7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6acd35b64_7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2311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6acd35b64_7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6acd35b64_7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1451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6acd35b64_7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6acd35b64_7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30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6acd35b64_4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6acd35b64_4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017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0564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6acd35b64_7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6acd35b64_7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2022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6acd35b64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6acd35b64_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94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6acd35b64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6acd35b64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544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6acd35b64_7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6acd35b64_7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2065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6acd35b64_7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6acd35b64_7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4783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6acd35b64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6acd35b64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343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6acd35b64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6acd35b64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914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6acd35b64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6acd35b64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95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473725"/>
            <a:ext cx="8520600" cy="422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 dirty="0">
              <a:solidFill>
                <a:srgbClr val="00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 dirty="0">
              <a:solidFill>
                <a:srgbClr val="00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 dirty="0">
              <a:solidFill>
                <a:srgbClr val="00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 dirty="0">
              <a:solidFill>
                <a:srgbClr val="00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 dirty="0">
              <a:solidFill>
                <a:srgbClr val="00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 dirty="0">
              <a:solidFill>
                <a:srgbClr val="00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 dirty="0">
              <a:solidFill>
                <a:srgbClr val="00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100"/>
              <a:buFont typeface="Trebuchet MS"/>
              <a:buNone/>
            </a:pPr>
            <a:r>
              <a:rPr lang="en-US" sz="48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8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8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8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4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Measuring Asbestos: Implications for Public Health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endParaRPr sz="33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3300"/>
              <a:buFont typeface="Trebuchet MS"/>
              <a:buNone/>
            </a:pPr>
            <a:r>
              <a:rPr lang="en" sz="3300" b="1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Diana Zuckerman, PhD, President </a:t>
            </a:r>
            <a:endParaRPr sz="1100" dirty="0"/>
          </a:p>
          <a:p>
            <a:pPr marL="342900" lvl="0" indent="-342900" algn="ctr" rtl="0"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3300"/>
              <a:buFont typeface="Trebuchet MS"/>
              <a:buNone/>
            </a:pPr>
            <a:r>
              <a:rPr lang="en" sz="3300" b="1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National Center for Health Research</a:t>
            </a:r>
            <a:endParaRPr sz="1100" dirty="0"/>
          </a:p>
          <a:p>
            <a:pPr marL="342900" lvl="0" indent="-3429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endParaRPr sz="3300" b="1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342900" algn="ctr" rtl="0"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2700"/>
              <a:buFont typeface="Trebuchet MS"/>
              <a:buNone/>
            </a:pPr>
            <a:r>
              <a:rPr lang="en" sz="2700" b="1" u="sng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dz@center4research.org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buSzPts val="1100"/>
            </a:pPr>
            <a:r>
              <a:rPr lang="e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Asbestos vs. </a:t>
            </a:r>
            <a:r>
              <a:rPr lang="e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Talc</a:t>
            </a:r>
            <a:endParaRPr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147011"/>
            <a:ext cx="490824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 lang="en" sz="32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" sz="3200" dirty="0" smtClean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Talc can </a:t>
            </a:r>
            <a:r>
              <a:rPr lang="en" sz="32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form fibers/particles similar to asbestos and </a:t>
            </a:r>
            <a:r>
              <a:rPr lang="en" sz="3200" dirty="0" smtClean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cause </a:t>
            </a:r>
            <a:r>
              <a:rPr lang="en" sz="32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similar lung cancers.</a:t>
            </a:r>
            <a:endParaRPr sz="32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AutoShape 2" descr="https://mail.google.com/mail/u/0?ui=2&amp;ik=64a5db85c3&amp;attid=0.1&amp;permmsgid=msg-f:1657008764884847371&amp;th=16fee0b144ab8b0b&amp;view=fimg&amp;sz=s0-l75-ft&amp;attbid=ANGjdJ-myTYTMUfiCFnAGMo7UCvXIk33-5HPlbmrtS9KVg1KeXkjoekeW5YW9yQmyPxHPsedqyGhXWH_X962g4ggNMViojr-wWRZ2E2bcJTqlxiE5SLrM8F6hMBmyXE&amp;disp=emb&amp;realattid=471826f1fa76fa8f_0.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mail.google.com/mail/u/0?ui=2&amp;ik=64a5db85c3&amp;attid=0.1&amp;permmsgid=msg-f:1657008764884847371&amp;th=16fee0b144ab8b0b&amp;view=fimg&amp;sz=s0-l75-ft&amp;attbid=ANGjdJ-myTYTMUfiCFnAGMo7UCvXIk33-5HPlbmrtS9KVg1KeXkjoekeW5YW9yQmyPxHPsedqyGhXWH_X962g4ggNMViojr-wWRZ2E2bcJTqlxiE5SLrM8F6hMBmyXE&amp;disp=emb&amp;realattid=471826f1fa76fa8f_0.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340000">
            <a:off x="5206762" y="1336933"/>
            <a:ext cx="3718420" cy="31498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43750" y="4805964"/>
            <a:ext cx="48002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Talc fiber in lung tissue, Dodson &amp; </a:t>
            </a:r>
            <a:r>
              <a:rPr lang="en-US" sz="1200" i="1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Poye</a:t>
            </a:r>
            <a:r>
              <a:rPr lang="en-US" sz="12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, Ultrastructural Pathology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Are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L</a:t>
            </a:r>
            <a:r>
              <a:rPr lang="e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ong,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T</a:t>
            </a:r>
            <a:r>
              <a:rPr lang="e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hin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F</a:t>
            </a:r>
            <a:r>
              <a:rPr lang="e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ibers &gt;5 µm x &lt;3 µm (ratio &gt;3:1) the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O</a:t>
            </a:r>
            <a:r>
              <a:rPr lang="e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nly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O</a:t>
            </a:r>
            <a:r>
              <a:rPr lang="e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nes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T</a:t>
            </a:r>
            <a:r>
              <a:rPr lang="e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hat are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D</a:t>
            </a:r>
            <a:r>
              <a:rPr lang="e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angerous?</a:t>
            </a:r>
            <a:endParaRPr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None/>
            </a:pPr>
            <a:endParaRPr lang="en" sz="20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None/>
            </a:pPr>
            <a:endParaRPr lang="en" sz="20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Wingdings" panose="05000000000000000000" pitchFamily="2" charset="2"/>
              <a:buChar char="Ø"/>
            </a:pPr>
            <a:r>
              <a:rPr lang="en" sz="32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No, that’s due to how counted</a:t>
            </a:r>
            <a:endParaRPr sz="32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Wingdings" panose="05000000000000000000" pitchFamily="2" charset="2"/>
              <a:buChar char="Ø"/>
            </a:pPr>
            <a:r>
              <a:rPr lang="en" sz="32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Short fibers are common in lungs and tumors, and can cause ROS and cell death. </a:t>
            </a:r>
            <a:endParaRPr sz="32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365096" y="19139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IARC</a:t>
            </a:r>
            <a:endParaRPr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365096" y="1022714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8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Asbestiform/fibrous talc is </a:t>
            </a:r>
            <a:r>
              <a:rPr lang="en" sz="2800" dirty="0" smtClean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carcinogenic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 lang="en" sz="28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8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"The term "asbestiform fibre" </a:t>
            </a:r>
            <a:r>
              <a:rPr lang="en" sz="2800" dirty="0" smtClean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means </a:t>
            </a:r>
            <a:r>
              <a:rPr lang="en" sz="28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"any mineral, including talc, when it grows in an asbestiform habit.”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Measurement Issues</a:t>
            </a:r>
            <a:endParaRPr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311700" y="1211688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Very thin or small fibers are difficult to detect with certain methods, leading to false negatives.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 sz="12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Transmission electron microscope is much more </a:t>
            </a:r>
            <a:r>
              <a:rPr lang="en" sz="2400" dirty="0" smtClean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sensitive but also likely to miss crucial info</a:t>
            </a:r>
            <a:endParaRPr lang="en" sz="24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 sz="12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If FDA defines a lower limit based on certain methods, as Working Group suggests, results could be misleading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 sz="12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Better methods could lead to detection of smaller particles, which could be inhaled deep into the lung.</a:t>
            </a:r>
            <a:endParaRPr sz="24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311701" y="158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Standardized Analysis</a:t>
            </a:r>
            <a:endParaRPr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1"/>
          </p:nvPr>
        </p:nvSpPr>
        <p:spPr>
          <a:xfrm>
            <a:off x="311701" y="863550"/>
            <a:ext cx="8520599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Wingdings" panose="05000000000000000000" pitchFamily="2" charset="2"/>
              <a:buChar char="Ø"/>
            </a:pPr>
            <a:r>
              <a:rPr lang="en" sz="3000" dirty="0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Interagency Working Group recommends a standardized method to analyze asbestos and other biologically active EMPs in talc</a:t>
            </a:r>
            <a:endParaRPr sz="3000" dirty="0">
              <a:solidFill>
                <a:srgbClr val="000000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500" dirty="0">
              <a:solidFill>
                <a:srgbClr val="000000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Wingdings" panose="05000000000000000000" pitchFamily="2" charset="2"/>
              <a:buChar char="Ø"/>
            </a:pPr>
            <a:r>
              <a:rPr lang="en" sz="3000" dirty="0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For government regulatory authorities, industry, and contracting laboratories:</a:t>
            </a:r>
          </a:p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endParaRPr sz="1200" dirty="0">
              <a:solidFill>
                <a:srgbClr val="000000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10287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 panose="02070309020205020404" pitchFamily="49" charset="0"/>
              <a:buChar char="o"/>
            </a:pPr>
            <a:r>
              <a:rPr lang="en" sz="3000" dirty="0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Rigorous training requirements, quality assurance, and quality control needed to implement them</a:t>
            </a:r>
            <a:endParaRPr sz="3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>
            <a:spLocks noGrp="1"/>
          </p:cNvSpPr>
          <p:nvPr>
            <p:ph type="title"/>
          </p:nvPr>
        </p:nvSpPr>
        <p:spPr>
          <a:xfrm>
            <a:off x="311700" y="21141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NIOSH Bulletin 62 Also Introduced 2 Terms</a:t>
            </a:r>
            <a:endParaRPr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3" name="Google Shape;183;p31"/>
          <p:cNvSpPr txBox="1">
            <a:spLocks noGrp="1"/>
          </p:cNvSpPr>
          <p:nvPr>
            <p:ph type="body" idx="1"/>
          </p:nvPr>
        </p:nvSpPr>
        <p:spPr>
          <a:xfrm>
            <a:off x="311700" y="943655"/>
            <a:ext cx="8520600" cy="23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588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Wingdings" panose="05000000000000000000" pitchFamily="2" charset="2"/>
              <a:buChar char="Ø"/>
            </a:pPr>
            <a:r>
              <a:rPr lang="en" sz="30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"Covered mineral" is encompassed by a regulation or standard</a:t>
            </a:r>
            <a:endParaRPr lang="en-US" sz="30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5588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Wingdings" panose="05000000000000000000" pitchFamily="2" charset="2"/>
              <a:buChar char="Ø"/>
            </a:pPr>
            <a:r>
              <a:rPr lang="en" sz="30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"Countable EMP is "a particle that meets specified dimensional criteria and is to be counted according to an established protocol."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5588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But NIOSH uses different recommendations for talc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-US" sz="3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311700" y="78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Interagency Working Group Recommends</a:t>
            </a:r>
            <a:endParaRPr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6" name="Google Shape;196;p33"/>
          <p:cNvSpPr txBox="1">
            <a:spLocks noGrp="1"/>
          </p:cNvSpPr>
          <p:nvPr>
            <p:ph type="body" idx="1"/>
          </p:nvPr>
        </p:nvSpPr>
        <p:spPr>
          <a:xfrm>
            <a:off x="314036" y="910218"/>
            <a:ext cx="8520600" cy="37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Wingdings" panose="05000000000000000000" pitchFamily="2" charset="2"/>
              <a:buChar char="ü"/>
            </a:pPr>
            <a:r>
              <a:rPr lang="en" sz="23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Define EMP as "any mineral particle with a minimum aspect ratio of 3:1"</a:t>
            </a:r>
            <a:endParaRPr sz="23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sz="23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Wingdings" panose="05000000000000000000" pitchFamily="2" charset="2"/>
              <a:buChar char="ü"/>
            </a:pPr>
            <a:r>
              <a:rPr lang="en" sz="23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Testing laboratories report all EMPs having length ≥ 0.5 µm</a:t>
            </a:r>
            <a:endParaRPr sz="23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sz="23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Wingdings" panose="05000000000000000000" pitchFamily="2" charset="2"/>
              <a:buChar char="ü"/>
            </a:pPr>
            <a:r>
              <a:rPr lang="en" sz="23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Specify reportable EMPs identified as amphibole or chrysotile particles as covered minerals</a:t>
            </a:r>
            <a:endParaRPr sz="23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sz="23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Wingdings" panose="05000000000000000000" pitchFamily="2" charset="2"/>
              <a:buChar char="ü"/>
            </a:pPr>
            <a:r>
              <a:rPr lang="en" sz="23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Test methods require the counting and reporting of covered EMPs as a function of sample mass</a:t>
            </a:r>
            <a:endParaRPr sz="23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3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Recommendations (cont’d)</a:t>
            </a:r>
            <a:endParaRPr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2" name="Google Shape;202;p34"/>
          <p:cNvSpPr txBox="1">
            <a:spLocks noGrp="1"/>
          </p:cNvSpPr>
          <p:nvPr>
            <p:ph type="body" idx="1"/>
          </p:nvPr>
        </p:nvSpPr>
        <p:spPr>
          <a:xfrm>
            <a:off x="311700" y="1282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588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Wingdings" panose="05000000000000000000" pitchFamily="2" charset="2"/>
              <a:buChar char="ü"/>
            </a:pPr>
            <a:r>
              <a:rPr lang="en" sz="32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Use TEM at nominally 20,000x magnification, in addition to PLM</a:t>
            </a:r>
            <a:endParaRPr sz="32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sz="16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5588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Wingdings" panose="05000000000000000000" pitchFamily="2" charset="2"/>
              <a:buChar char="ü"/>
            </a:pPr>
            <a:r>
              <a:rPr lang="en" sz="32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Use TEM with energy dispersive X-ray spectroscopy (EDS) and selected area electron diffraction (SAED) analyses</a:t>
            </a:r>
            <a:endParaRPr sz="32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473725"/>
            <a:ext cx="8520600" cy="422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 dirty="0">
              <a:solidFill>
                <a:srgbClr val="00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 dirty="0">
              <a:solidFill>
                <a:srgbClr val="00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 dirty="0">
              <a:solidFill>
                <a:srgbClr val="00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 dirty="0">
              <a:solidFill>
                <a:srgbClr val="00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 dirty="0">
              <a:solidFill>
                <a:srgbClr val="00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 dirty="0">
              <a:solidFill>
                <a:srgbClr val="00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 dirty="0">
              <a:solidFill>
                <a:srgbClr val="00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100"/>
              <a:buFont typeface="Trebuchet MS"/>
              <a:buNone/>
            </a:pPr>
            <a:r>
              <a:rPr lang="en-US" sz="48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8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8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8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4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Measuring Asbestos: Implications for Public Health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endParaRPr sz="33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3300"/>
              <a:buFont typeface="Trebuchet MS"/>
              <a:buNone/>
            </a:pPr>
            <a:r>
              <a:rPr lang="en" sz="3300" b="1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Diana Zuckerman, PhD, President </a:t>
            </a:r>
            <a:endParaRPr sz="1100" dirty="0"/>
          </a:p>
          <a:p>
            <a:pPr marL="342900" lvl="0" indent="-342900" algn="ctr" rtl="0"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3300"/>
              <a:buFont typeface="Trebuchet MS"/>
              <a:buNone/>
            </a:pPr>
            <a:r>
              <a:rPr lang="en" sz="3300" b="1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National Center for Health Research</a:t>
            </a:r>
            <a:endParaRPr sz="1100" dirty="0"/>
          </a:p>
          <a:p>
            <a:pPr marL="342900" lvl="0" indent="-3429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endParaRPr sz="3300" b="1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342900" algn="ctr" rtl="0"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2700"/>
              <a:buFont typeface="Trebuchet MS"/>
              <a:buNone/>
            </a:pPr>
            <a:r>
              <a:rPr lang="en" sz="2700" b="1" u="sng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dz@center4research.org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103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58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0000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Avoid contamination with asbestos and similar mineral particles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200" dirty="0">
              <a:solidFill>
                <a:srgbClr val="000000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Inhalation can cause the formation of scar-like tissue in the lung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200" dirty="0">
              <a:solidFill>
                <a:srgbClr val="000000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May result in lung cancer and mesothelioma</a:t>
            </a:r>
            <a:endParaRPr sz="24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No Known Safe Level of </a:t>
            </a:r>
            <a:r>
              <a:rPr lang="e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Asbestos (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WHO)</a:t>
            </a:r>
            <a:endParaRPr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r="36406"/>
          <a:stretch/>
        </p:blipFill>
        <p:spPr>
          <a:xfrm>
            <a:off x="6622950" y="1419900"/>
            <a:ext cx="2281825" cy="25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6404025" y="3929750"/>
            <a:ext cx="2473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4379" y="1419900"/>
            <a:ext cx="2052975" cy="25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4451725" y="3929750"/>
            <a:ext cx="18729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138545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Talc</a:t>
            </a:r>
            <a:endParaRPr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243943" y="863550"/>
            <a:ext cx="550107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0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Talc fibers can be very similar to asbestos and can form from asbestos 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 sz="20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0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Mine Safety and Health Administration (MSHA) and OSHA use the same exposure limits for fibrous talc and asbestos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 sz="20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0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Animal studies found lesions caused by talc exposure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 sz="20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0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Talc fibers found in lung tissue in people with cancer</a:t>
            </a:r>
            <a:endParaRPr sz="20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" name="Google Shape;149;p27">
            <a:extLst>
              <a:ext uri="{FF2B5EF4-FFF2-40B4-BE49-F238E27FC236}">
                <a16:creationId xmlns="" xmlns:a16="http://schemas.microsoft.com/office/drawing/2014/main" id="{7F7B4C23-DAE5-E344-9C79-631A638AB1A6}"/>
              </a:ext>
            </a:extLst>
          </p:cNvPr>
          <p:cNvGrpSpPr/>
          <p:nvPr/>
        </p:nvGrpSpPr>
        <p:grpSpPr>
          <a:xfrm>
            <a:off x="5839883" y="1134606"/>
            <a:ext cx="2848200" cy="3236074"/>
            <a:chOff x="5802975" y="1155576"/>
            <a:chExt cx="2848200" cy="3236074"/>
          </a:xfrm>
        </p:grpSpPr>
        <p:pic>
          <p:nvPicPr>
            <p:cNvPr id="5" name="Google Shape;150;p27">
              <a:extLst>
                <a:ext uri="{FF2B5EF4-FFF2-40B4-BE49-F238E27FC236}">
                  <a16:creationId xmlns="" xmlns:a16="http://schemas.microsoft.com/office/drawing/2014/main" id="{480EDED0-CA78-DA41-B4B6-A7B173EE8B1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8656" b="7303"/>
            <a:stretch/>
          </p:blipFill>
          <p:spPr>
            <a:xfrm>
              <a:off x="5802975" y="1155576"/>
              <a:ext cx="2527648" cy="28323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151;p27">
              <a:extLst>
                <a:ext uri="{FF2B5EF4-FFF2-40B4-BE49-F238E27FC236}">
                  <a16:creationId xmlns="" xmlns:a16="http://schemas.microsoft.com/office/drawing/2014/main" id="{65AE348C-8BE1-D540-BCB9-E84C9E99F493}"/>
                </a:ext>
              </a:extLst>
            </p:cNvPr>
            <p:cNvSpPr txBox="1"/>
            <p:nvPr/>
          </p:nvSpPr>
          <p:spPr>
            <a:xfrm>
              <a:off x="5802975" y="4061350"/>
              <a:ext cx="2848200" cy="3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1700" y="31094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The Relationship: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T</a:t>
            </a:r>
            <a:r>
              <a:rPr lang="e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alc and Asbestos</a:t>
            </a:r>
            <a:endParaRPr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3534825" y="1234200"/>
            <a:ext cx="5424549" cy="31424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Talc is obtained from mines that </a:t>
            </a:r>
            <a:r>
              <a:rPr lang="en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also contain asbestos</a:t>
            </a:r>
            <a:endParaRPr sz="2400" dirty="0">
              <a:solidFill>
                <a:srgbClr val="000000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200" dirty="0">
              <a:solidFill>
                <a:srgbClr val="000000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Removal of asbestos by purification of talc ores is "extremely difficult"</a:t>
            </a:r>
            <a:endParaRPr sz="2400" dirty="0">
              <a:solidFill>
                <a:srgbClr val="000000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200" dirty="0">
              <a:solidFill>
                <a:srgbClr val="000000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Monitoring methods are needed to detect asbestos in talc</a:t>
            </a:r>
            <a:endParaRPr sz="24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352" y="1402037"/>
            <a:ext cx="2230948" cy="297462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686625" y="4412325"/>
            <a:ext cx="28482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311700" y="133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The Distinction is Irrelevant</a:t>
            </a:r>
            <a:endParaRPr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5" name="Google Shape;175;p30"/>
          <p:cNvSpPr txBox="1">
            <a:spLocks noGrp="1"/>
          </p:cNvSpPr>
          <p:nvPr>
            <p:ph type="body" idx="1"/>
          </p:nvPr>
        </p:nvSpPr>
        <p:spPr>
          <a:xfrm>
            <a:off x="110004" y="654735"/>
            <a:ext cx="6036414" cy="36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Wingdings" panose="05000000000000000000" pitchFamily="2" charset="2"/>
              <a:buChar char="Ø"/>
            </a:pPr>
            <a:r>
              <a:rPr lang="en" sz="22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There is no consensus</a:t>
            </a: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None/>
            </a:pPr>
            <a:endParaRPr sz="10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Wingdings" panose="05000000000000000000" pitchFamily="2" charset="2"/>
              <a:buChar char="Ø"/>
            </a:pPr>
            <a:r>
              <a:rPr lang="en" sz="22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Working Group agrees with NIOSH Bulletin 6210 regarding adopting the term "elongate mineral particle" or "EMP”</a:t>
            </a: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None/>
            </a:pPr>
            <a:endParaRPr sz="10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Wingdings" panose="05000000000000000000" pitchFamily="2" charset="2"/>
              <a:buChar char="Ø"/>
            </a:pPr>
            <a:r>
              <a:rPr lang="en" sz="22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EMP is "any mineral particle with a minimum aspect ratio [i.e., length: width ratio] of 3:1”</a:t>
            </a: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None/>
            </a:pPr>
            <a:endParaRPr sz="10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Wingdings" panose="05000000000000000000" pitchFamily="2" charset="2"/>
              <a:buChar char="Ø"/>
            </a:pPr>
            <a:r>
              <a:rPr lang="en" sz="22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EMP includes asbestiform and non-asbestiform particles that have dimensions that are respirable</a:t>
            </a:r>
            <a:endParaRPr sz="22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102" y="951573"/>
            <a:ext cx="2684200" cy="344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0"/>
          <p:cNvSpPr txBox="1"/>
          <p:nvPr/>
        </p:nvSpPr>
        <p:spPr>
          <a:xfrm>
            <a:off x="6204175" y="4401173"/>
            <a:ext cx="26841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source (left): Getty images</a:t>
            </a:r>
            <a:r>
              <a:rPr lang="en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311700" y="237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Is It Asbestos or Talc?</a:t>
            </a:r>
            <a:endParaRPr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6" name="Google Shape;166;p29"/>
          <p:cNvSpPr txBox="1"/>
          <p:nvPr/>
        </p:nvSpPr>
        <p:spPr>
          <a:xfrm>
            <a:off x="96450" y="4729975"/>
            <a:ext cx="81717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Source (pictures): FDA Office of Cosmetics &amp; Colors, COC 308006-6, 6A, 6B/D58. AMA Analytical Services, Inc.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7" name="Google Shape;167;p29"/>
          <p:cNvPicPr preferRelativeResize="0"/>
          <p:nvPr/>
        </p:nvPicPr>
        <p:blipFill rotWithShape="1">
          <a:blip r:embed="rId3">
            <a:alphaModFix/>
          </a:blip>
          <a:srcRect l="39444" t="4871" r="11732" b="-9"/>
          <a:stretch/>
        </p:blipFill>
        <p:spPr>
          <a:xfrm>
            <a:off x="2715133" y="906531"/>
            <a:ext cx="1911350" cy="30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/>
          <p:cNvPicPr preferRelativeResize="0"/>
          <p:nvPr/>
        </p:nvPicPr>
        <p:blipFill rotWithShape="1">
          <a:blip r:embed="rId4">
            <a:alphaModFix/>
          </a:blip>
          <a:srcRect l="27268" t="4790" r="38148" b="1453"/>
          <a:stretch/>
        </p:blipFill>
        <p:spPr>
          <a:xfrm>
            <a:off x="4824858" y="906531"/>
            <a:ext cx="1363725" cy="30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9"/>
          <p:cNvSpPr txBox="1"/>
          <p:nvPr/>
        </p:nvSpPr>
        <p:spPr>
          <a:xfrm>
            <a:off x="2715133" y="4060794"/>
            <a:ext cx="347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TEM image for asbestos (left)</a:t>
            </a:r>
            <a:endParaRPr sz="12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TEM image for talc (right)</a:t>
            </a:r>
            <a:endParaRPr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Asbestos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Toxicity is Determined By:</a:t>
            </a:r>
            <a:endParaRPr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588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Wingdings" panose="05000000000000000000" pitchFamily="2" charset="2"/>
              <a:buChar char="Ø"/>
            </a:pPr>
            <a:r>
              <a:rPr lang="en" sz="32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Fiber dimensions/surface area</a:t>
            </a:r>
          </a:p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None/>
            </a:pPr>
            <a:endParaRPr sz="15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5588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Wingdings" panose="05000000000000000000" pitchFamily="2" charset="2"/>
              <a:buChar char="Ø"/>
            </a:pPr>
            <a:r>
              <a:rPr lang="en" sz="32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Biopersistence at the site of the tumor or scarring</a:t>
            </a:r>
          </a:p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None/>
            </a:pPr>
            <a:endParaRPr sz="15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5588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Wingdings" panose="05000000000000000000" pitchFamily="2" charset="2"/>
              <a:buChar char="Ø"/>
            </a:pPr>
            <a:r>
              <a:rPr lang="en" sz="32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Chemical composition</a:t>
            </a:r>
          </a:p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None/>
            </a:pPr>
            <a:endParaRPr sz="15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5588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Wingdings" panose="05000000000000000000" pitchFamily="2" charset="2"/>
              <a:buChar char="Ø"/>
            </a:pPr>
            <a:r>
              <a:rPr lang="en" sz="32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Surface properties</a:t>
            </a:r>
            <a:endParaRPr sz="32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4036" y="16469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Likely Mechanisms to Explain Asbestos Carcinogenicity</a:t>
            </a:r>
            <a:endParaRPr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400" b="1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4036" y="1374148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588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Direct interaction with cellular macromolecules</a:t>
            </a:r>
          </a:p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None/>
            </a:pPr>
            <a:endParaRPr lang="en-US" sz="32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5588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Production of reactive oxygen species (ROS)</a:t>
            </a:r>
          </a:p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None/>
            </a:pPr>
            <a:endParaRPr lang="en-US" sz="32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5588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Cell-mediated mechanisms, such as inflammation</a:t>
            </a:r>
            <a:endParaRPr lang="en-US" sz="32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Clues from Animal Studies</a:t>
            </a:r>
            <a:endParaRPr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588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Wingdings" panose="05000000000000000000" pitchFamily="2" charset="2"/>
              <a:buChar char="Ø"/>
            </a:pPr>
            <a:r>
              <a:rPr lang="en" sz="32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Carcinogenic effects with different sizes and form of particles</a:t>
            </a: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None/>
            </a:pPr>
            <a:endParaRPr sz="16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5588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Wingdings" panose="05000000000000000000" pitchFamily="2" charset="2"/>
              <a:buChar char="Ø"/>
            </a:pPr>
            <a:r>
              <a:rPr lang="en" sz="3200" dirty="0">
                <a:solidFill>
                  <a:srgbClr val="2222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Asbestos fibers and "cleavage fragments": both types cause cancers </a:t>
            </a:r>
            <a:endParaRPr sz="32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466DAFD0340A4E89E36E7C5717B677" ma:contentTypeVersion="0" ma:contentTypeDescription="Create a new document." ma:contentTypeScope="" ma:versionID="5d5bb980e72ea6738b3e28d0b8fb17e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D2F0EC-74A8-4B75-9FF0-B71D4708A21C}"/>
</file>

<file path=customXml/itemProps2.xml><?xml version="1.0" encoding="utf-8"?>
<ds:datastoreItem xmlns:ds="http://schemas.openxmlformats.org/officeDocument/2006/customXml" ds:itemID="{22DD082F-E33B-483A-A306-6FBA050A5582}"/>
</file>

<file path=customXml/itemProps3.xml><?xml version="1.0" encoding="utf-8"?>
<ds:datastoreItem xmlns:ds="http://schemas.openxmlformats.org/officeDocument/2006/customXml" ds:itemID="{C7E073AE-41FE-4947-AB7B-DD1E9D13B180}"/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677</Words>
  <Application>Microsoft Office PowerPoint</Application>
  <PresentationFormat>On-screen Show (16:9)</PresentationFormat>
  <Paragraphs>126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Courier New</vt:lpstr>
      <vt:lpstr>Trebuchet MS</vt:lpstr>
      <vt:lpstr>Wingdings</vt:lpstr>
      <vt:lpstr>Simple Light</vt:lpstr>
      <vt:lpstr>         Measuring Asbestos: Implications for Public Health  Diana Zuckerman, PhD, President  National Center for Health Research  dz@center4research.org</vt:lpstr>
      <vt:lpstr>No Known Safe Level of Asbestos (WHO)</vt:lpstr>
      <vt:lpstr>Talc</vt:lpstr>
      <vt:lpstr>The Relationship: Talc and Asbestos</vt:lpstr>
      <vt:lpstr>The Distinction is Irrelevant</vt:lpstr>
      <vt:lpstr>Is It Asbestos or Talc?</vt:lpstr>
      <vt:lpstr>Asbestos Toxicity is Determined By:</vt:lpstr>
      <vt:lpstr>Likely Mechanisms to Explain Asbestos Carcinogenicity   </vt:lpstr>
      <vt:lpstr>Clues from Animal Studies</vt:lpstr>
      <vt:lpstr>Asbestos vs. Talc</vt:lpstr>
      <vt:lpstr>Are Long, Thin Fibers &gt;5 µm x &lt;3 µm (ratio &gt;3:1) the Only Ones That are Dangerous?</vt:lpstr>
      <vt:lpstr>IARC</vt:lpstr>
      <vt:lpstr>Measurement Issues</vt:lpstr>
      <vt:lpstr>Standardized Analysis</vt:lpstr>
      <vt:lpstr>NIOSH Bulletin 62 Also Introduced 2 Terms</vt:lpstr>
      <vt:lpstr>Interagency Working Group Recommends</vt:lpstr>
      <vt:lpstr>Recommendations (cont’d)</vt:lpstr>
      <vt:lpstr>         Measuring Asbestos: Implications for Public Health  Diana Zuckerman, PhD, President  National Center for Health Research  dz@center4research.org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Dangers of Talc  Diana Zuckerman, PhD, President  National Center for Health Research  dz@center4research.org</dc:title>
  <dc:creator>Diana Zuckerman</dc:creator>
  <cp:lastModifiedBy>Diana Zuckerman</cp:lastModifiedBy>
  <cp:revision>18</cp:revision>
  <dcterms:modified xsi:type="dcterms:W3CDTF">2020-02-03T15:56:11Z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0x010100F1466DAFD0340A4E89E36E7C5717B677</vt:lpwstr>
  </property>
</Properties>
</file>