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2"/>
  </p:notesMasterIdLst>
  <p:sldIdLst>
    <p:sldId id="256" r:id="rId4"/>
    <p:sldId id="485" r:id="rId5"/>
    <p:sldId id="257" r:id="rId6"/>
    <p:sldId id="484" r:id="rId7"/>
    <p:sldId id="337" r:id="rId8"/>
    <p:sldId id="258" r:id="rId9"/>
    <p:sldId id="259" r:id="rId10"/>
    <p:sldId id="335" r:id="rId11"/>
    <p:sldId id="263" r:id="rId12"/>
    <p:sldId id="264" r:id="rId13"/>
    <p:sldId id="265" r:id="rId14"/>
    <p:sldId id="266" r:id="rId15"/>
    <p:sldId id="267" r:id="rId16"/>
    <p:sldId id="268" r:id="rId17"/>
    <p:sldId id="269" r:id="rId18"/>
    <p:sldId id="272" r:id="rId19"/>
    <p:sldId id="339" r:id="rId20"/>
    <p:sldId id="338" r:id="rId21"/>
    <p:sldId id="275" r:id="rId22"/>
    <p:sldId id="270" r:id="rId23"/>
    <p:sldId id="336" r:id="rId24"/>
    <p:sldId id="271" r:id="rId25"/>
    <p:sldId id="273" r:id="rId26"/>
    <p:sldId id="274" r:id="rId27"/>
    <p:sldId id="261" r:id="rId28"/>
    <p:sldId id="262" r:id="rId29"/>
    <p:sldId id="276" r:id="rId30"/>
    <p:sldId id="277"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Helvetica" panose="020B060402020202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hbFLosaEll1xUFDXywMhX/R3YF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4"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6187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66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402396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402396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93150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432749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34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522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81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e109c81c4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6e109c81c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6e109c81c4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36"/>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3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3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38"/>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38"/>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9"/>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39"/>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39"/>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9"/>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40"/>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40"/>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4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4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2"/>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2"/>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42"/>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4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43"/>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4"/>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4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5"/>
          <p:cNvSpPr txBox="1">
            <a:spLocks noGrp="1"/>
          </p:cNvSpPr>
          <p:nvPr>
            <p:ph type="title"/>
          </p:nvPr>
        </p:nvSpPr>
        <p:spPr>
          <a:xfrm rot="5400000">
            <a:off x="4732337" y="2171705"/>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5"/>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4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D324B8-7410-4A4D-B019-41AFEF3A89A2}"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2545777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C8691-5468-4667-A40F-0DDC10FC401D}"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881710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C5A403-0AD3-4250-B825-B54530CF7194}"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240740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BFC59D-2BD0-424E-89B1-24AE32487B96}"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4034895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253FDC-9A34-4884-BADB-0B6473091CEE}" type="datetime1">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2986577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D3E9A0-5239-4A56-AFA8-D0A86446E7EE}" type="datetime1">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3217470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42BD9-1D78-49A7-A36A-5EBA6D7EFCEE}" type="datetime1">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260166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37043-6F2D-477A-8DD5-EA1F19C08E1B}"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2995367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F854A-0F13-408A-89CC-E482B22BDC3F}"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326776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488C0-F196-4656-A034-30AE2FF118B5}"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2961227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CB0885-898A-4DA0-BA5D-C54E51B5437C}"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4B41-6A30-4935-B150-FF822D1D5ECB}" type="slidenum">
              <a:rPr lang="en-US" smtClean="0"/>
              <a:t>‹#›</a:t>
            </a:fld>
            <a:endParaRPr lang="en-US"/>
          </a:p>
        </p:txBody>
      </p:sp>
    </p:spTree>
    <p:extLst>
      <p:ext uri="{BB962C8B-B14F-4D97-AF65-F5344CB8AC3E}">
        <p14:creationId xmlns:p14="http://schemas.microsoft.com/office/powerpoint/2010/main" val="7209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DBD2-19B2-46DF-ABC1-6FDDEDAB6A1A}" type="datetime1">
              <a:rPr lang="en-US" smtClean="0"/>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A4B41-6A30-4935-B150-FF822D1D5ECB}" type="slidenum">
              <a:rPr lang="en-US" smtClean="0"/>
              <a:t>‹#›</a:t>
            </a:fld>
            <a:endParaRPr lang="en-US"/>
          </a:p>
        </p:txBody>
      </p:sp>
    </p:spTree>
    <p:extLst>
      <p:ext uri="{BB962C8B-B14F-4D97-AF65-F5344CB8AC3E}">
        <p14:creationId xmlns:p14="http://schemas.microsoft.com/office/powerpoint/2010/main" val="2910006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gilman@brow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sbestosandtalc.com/Asbestos%20in%20talc%20paper/6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journals.lww.com/joem/Abstract/publishahead/Serous_Ovarian_Cancer_Caused_by_Exposure_to.98284.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asbestosandtalc.com/astm/86.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sbestosandtalc.com/Ex.%2016%20-%202005_RJ%20Lee%20Group%20'EPA%20Region%209%20Respons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asbestosandtalc.com/87%20Final%201984.01.23%20JJ%20-%20safety%20requires%20NO%20asbestos%20in%20talc%20JNJ000235080.pdf" TargetMode="External"/><Relationship Id="rId5" Type="http://schemas.openxmlformats.org/officeDocument/2006/relationships/hyperlink" Target="http://www.asbestosandtalc.com/ctfa%20no%20safe%20level%202000%20JNJ000019616.pdf" TargetMode="External"/><Relationship Id="rId4" Type="http://schemas.openxmlformats.org/officeDocument/2006/relationships/hyperlink" Target="http://www.asbestosandtalc.com/JNJTALC00052826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sbestosandtalc.com/2016%20Cosmetic%20Talc%20-%20A%20CTPA%20Guid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sbestosandtalc.com/JNJ000273787.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asbestosandtalc.com/2001.06.07%20%20Email%20from%20Zazenski%20(Luzenac)%20to%20FDA%20re%20talc%20testing%20method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sbestosandtalc.com/Part%201/33.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sbestosandtalc.com/ASTM%20paper/66.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sbestosandtalc.com/Asbestos%20in%20talc%20paper/30.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epository.library.brown.edu/studio/item/bdr:1078473/"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hyperlink" Target="https://repository.library.brown.edu/studio/item/bdr:107847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40105" y="477253"/>
            <a:ext cx="9184105" cy="298784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b="1" dirty="0"/>
              <a:t>David Egilman MD, MPH</a:t>
            </a:r>
            <a:br>
              <a:rPr lang="en-US" b="1" dirty="0"/>
            </a:br>
            <a:r>
              <a:rPr lang="en-US" b="1">
                <a:solidFill>
                  <a:srgbClr val="FF0000"/>
                </a:solidFill>
              </a:rPr>
              <a:t>Impurity Standards - DL Never 0</a:t>
            </a:r>
            <a:br>
              <a:rPr lang="en-US" b="1" dirty="0"/>
            </a:br>
            <a:r>
              <a:rPr lang="en-US" b="1" dirty="0"/>
              <a:t>Asbestiform "cleavage" fragments</a:t>
            </a:r>
            <a:br>
              <a:rPr lang="en-US" b="1" dirty="0"/>
            </a:br>
            <a:r>
              <a:rPr lang="en-US" b="1" dirty="0"/>
              <a:t>cause cancer </a:t>
            </a:r>
            <a:br>
              <a:rPr lang="en-US" b="1" dirty="0"/>
            </a:br>
            <a:r>
              <a:rPr lang="en-US" b="1" dirty="0"/>
              <a:t>No known safe exposure</a:t>
            </a:r>
            <a:endParaRPr dirty="0"/>
          </a:p>
        </p:txBody>
      </p:sp>
      <p:sp>
        <p:nvSpPr>
          <p:cNvPr id="164" name="Google Shape;164;p1"/>
          <p:cNvSpPr txBox="1">
            <a:spLocks noGrp="1"/>
          </p:cNvSpPr>
          <p:nvPr>
            <p:ph type="subTitle" idx="1"/>
          </p:nvPr>
        </p:nvSpPr>
        <p:spPr>
          <a:xfrm>
            <a:off x="685800" y="4815106"/>
            <a:ext cx="8229600" cy="1295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80"/>
              <a:buNone/>
            </a:pPr>
            <a:r>
              <a:rPr lang="en-US" sz="1480" dirty="0">
                <a:solidFill>
                  <a:schemeClr val="dk1"/>
                </a:solidFill>
              </a:rPr>
              <a:t>Dr. David Egilman is Clinical Professor of Family Medicine at the Alpert School of Medicine at Brown University. He has served as an expert witness in litigation at the request of people who were injured as the result of using talcum powders. He has also served as an expert witness at the request of companies who have been sued for exposure to asbestos.  He is not being compensated for his work related to FDA interactions and no lawyers have had input into this presentation. </a:t>
            </a:r>
            <a:endParaRPr dirty="0"/>
          </a:p>
        </p:txBody>
      </p:sp>
      <p:sp>
        <p:nvSpPr>
          <p:cNvPr id="165" name="Google Shape;16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166" name="Google Shape;166;p1"/>
          <p:cNvSpPr txBox="1"/>
          <p:nvPr/>
        </p:nvSpPr>
        <p:spPr>
          <a:xfrm>
            <a:off x="2514600" y="3657600"/>
            <a:ext cx="4648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February 4, 2020</a:t>
            </a:r>
            <a:endParaRPr sz="1800" b="1" i="0" u="sng" strike="noStrike" cap="none">
              <a:solidFill>
                <a:schemeClr val="dk1"/>
              </a:solidFill>
              <a:latin typeface="Calibri"/>
              <a:ea typeface="Calibri"/>
              <a:cs typeface="Calibri"/>
              <a:sym typeface="Calibri"/>
              <a:hlinkClick r:id="rId3"/>
            </a:endParaRPr>
          </a:p>
          <a:p>
            <a:pPr marL="0" marR="0" lvl="0" indent="0" algn="ctr" rtl="0">
              <a:spcBef>
                <a:spcPts val="0"/>
              </a:spcBef>
              <a:spcAft>
                <a:spcPts val="0"/>
              </a:spcAft>
              <a:buNone/>
            </a:pPr>
            <a:r>
              <a:rPr lang="en-US" sz="1800" b="0" i="0" u="sng" strike="noStrike" cap="none">
                <a:solidFill>
                  <a:schemeClr val="dk1"/>
                </a:solidFill>
                <a:latin typeface="Calibri"/>
                <a:ea typeface="Calibri"/>
                <a:cs typeface="Calibri"/>
                <a:sym typeface="Calibri"/>
                <a:hlinkClick r:id="rId3"/>
              </a:rPr>
              <a:t>degilman@brown.edu</a:t>
            </a:r>
            <a:r>
              <a:rPr lang="en-US" sz="18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9"/>
          <p:cNvPicPr preferRelativeResize="0"/>
          <p:nvPr/>
        </p:nvPicPr>
        <p:blipFill rotWithShape="1">
          <a:blip r:embed="rId3">
            <a:alphaModFix/>
          </a:blip>
          <a:srcRect/>
          <a:stretch/>
        </p:blipFill>
        <p:spPr>
          <a:xfrm>
            <a:off x="76200" y="675344"/>
            <a:ext cx="4343400" cy="5825027"/>
          </a:xfrm>
          <a:prstGeom prst="rect">
            <a:avLst/>
          </a:prstGeom>
          <a:noFill/>
          <a:ln>
            <a:noFill/>
          </a:ln>
        </p:spPr>
      </p:pic>
      <p:sp>
        <p:nvSpPr>
          <p:cNvPr id="261" name="Google Shape;261;p9"/>
          <p:cNvSpPr txBox="1"/>
          <p:nvPr/>
        </p:nvSpPr>
        <p:spPr>
          <a:xfrm>
            <a:off x="0" y="0"/>
            <a:ext cx="9144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1992 – Asbestiform Cleavage Fragments cause cancer</a:t>
            </a:r>
            <a:endParaRPr/>
          </a:p>
        </p:txBody>
      </p:sp>
      <p:sp>
        <p:nvSpPr>
          <p:cNvPr id="262" name="Google Shape;262;p9"/>
          <p:cNvSpPr/>
          <p:nvPr/>
        </p:nvSpPr>
        <p:spPr>
          <a:xfrm>
            <a:off x="1828800" y="990600"/>
            <a:ext cx="7259782" cy="4876800"/>
          </a:xfrm>
          <a:prstGeom prst="wedgeRoundRectCallout">
            <a:avLst>
              <a:gd name="adj1" fmla="val -39745"/>
              <a:gd name="adj2" fmla="val 605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chemeClr val="lt1"/>
                </a:solidFill>
                <a:latin typeface="Helvetica Neue"/>
                <a:ea typeface="Helvetica Neue"/>
                <a:cs typeface="Helvetica Neue"/>
                <a:sym typeface="Helvetica Neue"/>
              </a:rPr>
              <a:t>“The American Thoracic Society (ATS) concluded that “at present, the prudent public health policy course is to </a:t>
            </a:r>
            <a:r>
              <a:rPr lang="en-US" sz="2800" b="1" i="1" u="sng">
                <a:solidFill>
                  <a:schemeClr val="lt1"/>
                </a:solidFill>
                <a:latin typeface="Helvetica Neue"/>
                <a:ea typeface="Helvetica Neue"/>
                <a:cs typeface="Helvetica Neue"/>
                <a:sym typeface="Helvetica Neue"/>
              </a:rPr>
              <a:t>regard appropriately sized (non asbestiform) tremolite “fibers’’</a:t>
            </a:r>
            <a:r>
              <a:rPr lang="en-US" sz="2800" b="1">
                <a:solidFill>
                  <a:schemeClr val="lt1"/>
                </a:solidFill>
                <a:latin typeface="Helvetica Neue"/>
                <a:ea typeface="Helvetica Neue"/>
                <a:cs typeface="Helvetica Neue"/>
                <a:sym typeface="Helvetica Neue"/>
              </a:rPr>
              <a:t> in sufficient exposure dose (concentration and duration), as </a:t>
            </a:r>
            <a:r>
              <a:rPr lang="en-US" sz="2800" b="1" i="1" u="sng">
                <a:solidFill>
                  <a:schemeClr val="lt1"/>
                </a:solidFill>
                <a:latin typeface="Helvetica Neue"/>
                <a:ea typeface="Helvetica Neue"/>
                <a:cs typeface="Helvetica Neue"/>
                <a:sym typeface="Helvetica Neue"/>
              </a:rPr>
              <a:t>capable of producing the recognized asbestos related diseases</a:t>
            </a:r>
            <a:r>
              <a:rPr lang="en-US" sz="2800" b="1">
                <a:solidFill>
                  <a:schemeClr val="lt1"/>
                </a:solidFill>
                <a:latin typeface="Helvetica Neue"/>
                <a:ea typeface="Helvetica Neue"/>
                <a:cs typeface="Helvetica Neue"/>
                <a:sym typeface="Helvetica Neue"/>
              </a:rPr>
              <a:t>, and they should be regulated accordingly.”</a:t>
            </a:r>
            <a:endParaRPr/>
          </a:p>
          <a:p>
            <a:pPr marL="0" marR="0" lvl="0" indent="0" algn="l" rtl="0">
              <a:spcBef>
                <a:spcPts val="0"/>
              </a:spcBef>
              <a:spcAft>
                <a:spcPts val="0"/>
              </a:spcAft>
              <a:buNone/>
            </a:pPr>
            <a:r>
              <a:rPr lang="en-US" sz="1800" b="1">
                <a:solidFill>
                  <a:schemeClr val="lt1"/>
                </a:solidFill>
                <a:latin typeface="Helvetica Neue"/>
                <a:ea typeface="Helvetica Neue"/>
                <a:cs typeface="Helvetica Neue"/>
                <a:sym typeface="Helvetica Neue"/>
              </a:rPr>
              <a:t>			</a:t>
            </a:r>
            <a:r>
              <a:rPr lang="en-US" sz="2000" b="1">
                <a:solidFill>
                  <a:schemeClr val="lt1"/>
                </a:solidFill>
                <a:latin typeface="Helvetica Neue"/>
                <a:ea typeface="Helvetica Neue"/>
                <a:cs typeface="Helvetica Neue"/>
                <a:sym typeface="Helvetica Neue"/>
              </a:rPr>
              <a:t>-1992 OSHA Register</a:t>
            </a:r>
            <a:endParaRPr/>
          </a:p>
        </p:txBody>
      </p:sp>
      <p:sp>
        <p:nvSpPr>
          <p:cNvPr id="263" name="Google Shape;2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64" name="Google Shape;264;p9"/>
          <p:cNvSpPr/>
          <p:nvPr/>
        </p:nvSpPr>
        <p:spPr>
          <a:xfrm>
            <a:off x="-2" y="6438689"/>
            <a:ext cx="9116291" cy="415498"/>
          </a:xfrm>
          <a:prstGeom prst="rect">
            <a:avLst/>
          </a:prstGeom>
          <a:noFill/>
          <a:ln>
            <a:noFill/>
          </a:ln>
        </p:spPr>
        <p:txBody>
          <a:bodyPr spcFirstLastPara="1" wrap="square" lIns="91425" tIns="45700" rIns="91425" bIns="45700" anchor="t" anchorCtr="0">
            <a:spAutoFit/>
          </a:bodyPr>
          <a:lstStyle/>
          <a:p>
            <a:pPr marL="228600" marR="0" lvl="0" indent="-184150" algn="l" rtl="0">
              <a:spcBef>
                <a:spcPts val="0"/>
              </a:spcBef>
              <a:spcAft>
                <a:spcPts val="0"/>
              </a:spcAft>
              <a:buClr>
                <a:schemeClr val="dk1"/>
              </a:buClr>
              <a:buSzPts val="700"/>
              <a:buFont typeface="Calibri"/>
              <a:buNone/>
            </a:pPr>
            <a:endParaRPr sz="70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700"/>
              <a:buFont typeface="Calibri"/>
              <a:buAutoNum type="arabicPeriod"/>
            </a:pPr>
            <a:r>
              <a:rPr lang="en-US" sz="700">
                <a:solidFill>
                  <a:schemeClr val="dk1"/>
                </a:solidFill>
                <a:latin typeface="Calibri"/>
                <a:ea typeface="Calibri"/>
                <a:cs typeface="Calibri"/>
                <a:sym typeface="Calibri"/>
              </a:rPr>
              <a:t>Occupational Safety and Health Administration (OSHA). Final Asbestos Standard, Intro to 29 CFR Parts 1910 and 1926, Occupational Exposure to Asbestos, Tremolite, Anthophyllite and Actinolite, Section 4 – Mineralogical Considerations. 1992.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6e109c81c4_0_9"/>
          <p:cNvPicPr preferRelativeResize="0"/>
          <p:nvPr/>
        </p:nvPicPr>
        <p:blipFill rotWithShape="1">
          <a:blip r:embed="rId3">
            <a:alphaModFix/>
          </a:blip>
          <a:srcRect/>
          <a:stretch/>
        </p:blipFill>
        <p:spPr>
          <a:xfrm>
            <a:off x="228600" y="613669"/>
            <a:ext cx="4343400" cy="5825027"/>
          </a:xfrm>
          <a:prstGeom prst="rect">
            <a:avLst/>
          </a:prstGeom>
          <a:noFill/>
          <a:ln>
            <a:noFill/>
          </a:ln>
        </p:spPr>
      </p:pic>
      <p:sp>
        <p:nvSpPr>
          <p:cNvPr id="271" name="Google Shape;271;g6e109c81c4_0_9"/>
          <p:cNvSpPr txBox="1"/>
          <p:nvPr/>
        </p:nvSpPr>
        <p:spPr>
          <a:xfrm>
            <a:off x="0" y="0"/>
            <a:ext cx="91440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Helvetica Neue"/>
                <a:ea typeface="Helvetica Neue"/>
                <a:cs typeface="Helvetica Neue"/>
                <a:sym typeface="Helvetica Neue"/>
              </a:rPr>
              <a:t>1992 – Animal studies – CF’s cause mesothelioma</a:t>
            </a:r>
            <a:endParaRPr dirty="0"/>
          </a:p>
        </p:txBody>
      </p:sp>
      <p:sp>
        <p:nvSpPr>
          <p:cNvPr id="272" name="Google Shape;272;g6e109c81c4_0_9"/>
          <p:cNvSpPr/>
          <p:nvPr/>
        </p:nvSpPr>
        <p:spPr>
          <a:xfrm>
            <a:off x="3122850" y="1291225"/>
            <a:ext cx="5865900" cy="4101000"/>
          </a:xfrm>
          <a:prstGeom prst="wedgeRoundRectCallout">
            <a:avLst>
              <a:gd name="adj1" fmla="val -39745"/>
              <a:gd name="adj2" fmla="val 605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r>
              <a:rPr lang="en-US" sz="3600" b="1" dirty="0">
                <a:solidFill>
                  <a:schemeClr val="lt1"/>
                </a:solidFill>
                <a:latin typeface="Helvetica Neue"/>
                <a:ea typeface="Helvetica Neue"/>
                <a:cs typeface="Helvetica Neue"/>
                <a:sym typeface="Helvetica Neue"/>
              </a:rPr>
              <a:t>“</a:t>
            </a:r>
            <a:r>
              <a:rPr lang="en-US" sz="2800" b="1" dirty="0">
                <a:solidFill>
                  <a:schemeClr val="bg1"/>
                </a:solidFill>
              </a:rPr>
              <a:t>NIOSH found that the Davis et al. study showed that all forms of tremolite asbestos should be considered carcinogenic, and that it presents no clear evidence indicating that non asbestiform tremolite is not carcinogenic.”</a:t>
            </a:r>
            <a:endParaRPr sz="3200" dirty="0"/>
          </a:p>
        </p:txBody>
      </p:sp>
      <p:sp>
        <p:nvSpPr>
          <p:cNvPr id="273" name="Google Shape;273;g6e109c81c4_0_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74" name="Google Shape;274;g6e109c81c4_0_9"/>
          <p:cNvSpPr/>
          <p:nvPr/>
        </p:nvSpPr>
        <p:spPr>
          <a:xfrm>
            <a:off x="-2" y="6438689"/>
            <a:ext cx="9116400" cy="415500"/>
          </a:xfrm>
          <a:prstGeom prst="rect">
            <a:avLst/>
          </a:prstGeom>
          <a:noFill/>
          <a:ln>
            <a:noFill/>
          </a:ln>
        </p:spPr>
        <p:txBody>
          <a:bodyPr spcFirstLastPara="1" wrap="square" lIns="91425" tIns="45700" rIns="91425" bIns="45700" anchor="t" anchorCtr="0">
            <a:noAutofit/>
          </a:bodyPr>
          <a:lstStyle/>
          <a:p>
            <a:pPr marL="228600" marR="0" lvl="0" indent="-184150" algn="l" rtl="0">
              <a:spcBef>
                <a:spcPts val="0"/>
              </a:spcBef>
              <a:spcAft>
                <a:spcPts val="0"/>
              </a:spcAft>
              <a:buClr>
                <a:schemeClr val="dk1"/>
              </a:buClr>
              <a:buSzPts val="700"/>
              <a:buFont typeface="Calibri"/>
              <a:buNone/>
            </a:pPr>
            <a:endParaRPr sz="70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700"/>
              <a:buFont typeface="Calibri"/>
              <a:buAutoNum type="arabicPeriod"/>
            </a:pPr>
            <a:r>
              <a:rPr lang="en-US" sz="700">
                <a:solidFill>
                  <a:schemeClr val="dk1"/>
                </a:solidFill>
                <a:latin typeface="Calibri"/>
                <a:ea typeface="Calibri"/>
                <a:cs typeface="Calibri"/>
                <a:sym typeface="Calibri"/>
              </a:rPr>
              <a:t>Occupational Safety and Health Administration (OSHA). Final Asbestos Standard, Intro to 29 CFR Parts 1910 and 1926, Occupational Exposure to Asbestos, Tremolite, Anthophyllite and Actinolite, Section 4 – Mineralogical Considerations. 1992.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80" name="Google Shape;280;p10"/>
          <p:cNvPicPr preferRelativeResize="0"/>
          <p:nvPr/>
        </p:nvPicPr>
        <p:blipFill rotWithShape="1">
          <a:blip r:embed="rId3">
            <a:alphaModFix/>
          </a:blip>
          <a:srcRect/>
          <a:stretch/>
        </p:blipFill>
        <p:spPr>
          <a:xfrm>
            <a:off x="37407" y="795040"/>
            <a:ext cx="4481944" cy="5759775"/>
          </a:xfrm>
          <a:prstGeom prst="rect">
            <a:avLst/>
          </a:prstGeom>
          <a:noFill/>
          <a:ln w="9525" cap="flat" cmpd="sng">
            <a:solidFill>
              <a:schemeClr val="dk1"/>
            </a:solidFill>
            <a:prstDash val="solid"/>
            <a:miter lim="800000"/>
            <a:headEnd type="none" w="sm" len="sm"/>
            <a:tailEnd type="none" w="sm" len="sm"/>
          </a:ln>
        </p:spPr>
      </p:pic>
      <p:sp>
        <p:nvSpPr>
          <p:cNvPr id="281" name="Google Shape;281;p10"/>
          <p:cNvSpPr txBox="1"/>
          <p:nvPr/>
        </p:nvSpPr>
        <p:spPr>
          <a:xfrm>
            <a:off x="6927" y="0"/>
            <a:ext cx="9144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chemeClr val="dk1"/>
                </a:solidFill>
                <a:latin typeface="Helvetica Neue"/>
                <a:ea typeface="Helvetica Neue"/>
                <a:cs typeface="Helvetica Neue"/>
                <a:sym typeface="Helvetica Neue"/>
              </a:rPr>
              <a:t>Imerys</a:t>
            </a:r>
            <a:r>
              <a:rPr lang="en-US" sz="2800" b="1" dirty="0">
                <a:solidFill>
                  <a:schemeClr val="dk1"/>
                </a:solidFill>
                <a:latin typeface="Helvetica Neue"/>
                <a:ea typeface="Helvetica Neue"/>
                <a:cs typeface="Helvetica Neue"/>
                <a:sym typeface="Helvetica Neue"/>
              </a:rPr>
              <a:t> says OSHA “threw in the towel” in 1992</a:t>
            </a:r>
            <a:endParaRPr dirty="0"/>
          </a:p>
        </p:txBody>
      </p:sp>
      <p:sp>
        <p:nvSpPr>
          <p:cNvPr id="282" name="Google Shape;282;p10"/>
          <p:cNvSpPr/>
          <p:nvPr/>
        </p:nvSpPr>
        <p:spPr>
          <a:xfrm>
            <a:off x="1676400" y="1066800"/>
            <a:ext cx="7315200" cy="4876800"/>
          </a:xfrm>
          <a:prstGeom prst="wedgeRoundRectCallout">
            <a:avLst>
              <a:gd name="adj1" fmla="val -40941"/>
              <a:gd name="adj2" fmla="val 605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“Geologically, it doesn't make sense to me that you can have a mineral deposit that just contains ‘non-asbestiform’ tremolite… </a:t>
            </a:r>
            <a:endParaRPr/>
          </a:p>
          <a:p>
            <a:pPr marL="0" marR="0" lvl="0" indent="0" algn="l" rtl="0">
              <a:spcBef>
                <a:spcPts val="0"/>
              </a:spcBef>
              <a:spcAft>
                <a:spcPts val="0"/>
              </a:spcAft>
              <a:buNone/>
            </a:pPr>
            <a:endParaRPr sz="20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…there is not enough medical data to conclude that "blocky" tremolite is simply a nuisance dust…</a:t>
            </a:r>
            <a:endParaRPr/>
          </a:p>
          <a:p>
            <a:pPr marL="0" marR="0" lvl="0" indent="0" algn="l" rtl="0">
              <a:spcBef>
                <a:spcPts val="0"/>
              </a:spcBef>
              <a:spcAft>
                <a:spcPts val="0"/>
              </a:spcAft>
              <a:buNone/>
            </a:pPr>
            <a:endParaRPr sz="20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…Essentially, </a:t>
            </a:r>
            <a:r>
              <a:rPr lang="en-US" sz="2000" b="1" i="1" u="sng">
                <a:solidFill>
                  <a:srgbClr val="FF0000"/>
                </a:solidFill>
                <a:latin typeface="Helvetica Neue"/>
                <a:ea typeface="Helvetica Neue"/>
                <a:cs typeface="Helvetica Neue"/>
                <a:sym typeface="Helvetica Neue"/>
              </a:rPr>
              <a:t>OSHA ‘threw in the towel’</a:t>
            </a:r>
            <a:r>
              <a:rPr lang="en-US" sz="2000" b="1">
                <a:solidFill>
                  <a:srgbClr val="FF0000"/>
                </a:solidFill>
                <a:latin typeface="Helvetica Neue"/>
                <a:ea typeface="Helvetica Neue"/>
                <a:cs typeface="Helvetica Neue"/>
                <a:sym typeface="Helvetica Neue"/>
              </a:rPr>
              <a:t> </a:t>
            </a:r>
            <a:r>
              <a:rPr lang="en-US" sz="2000" b="1">
                <a:solidFill>
                  <a:schemeClr val="lt1"/>
                </a:solidFill>
                <a:latin typeface="Helvetica Neue"/>
                <a:ea typeface="Helvetica Neue"/>
                <a:cs typeface="Helvetica Neue"/>
                <a:sym typeface="Helvetica Neue"/>
              </a:rPr>
              <a:t>rather than expend their limited resources any longer on this issue. Their decision by no means should be interpreted as a vindication of Vanderbilt's arguments.”</a:t>
            </a:r>
            <a:endParaRPr/>
          </a:p>
          <a:p>
            <a:pPr marL="0" marR="0" lvl="0" indent="0" algn="l" rtl="0">
              <a:spcBef>
                <a:spcPts val="0"/>
              </a:spcBef>
              <a:spcAft>
                <a:spcPts val="0"/>
              </a:spcAft>
              <a:buNone/>
            </a:pPr>
            <a:r>
              <a:rPr lang="en-US" sz="900" b="1">
                <a:solidFill>
                  <a:schemeClr val="lt1"/>
                </a:solidFill>
                <a:latin typeface="Helvetica Neue"/>
                <a:ea typeface="Helvetica Neue"/>
                <a:cs typeface="Helvetica Neue"/>
                <a:sym typeface="Helvetica Neue"/>
              </a:rPr>
              <a:t>			</a:t>
            </a:r>
            <a:r>
              <a:rPr lang="en-US" sz="1800" b="1">
                <a:solidFill>
                  <a:schemeClr val="lt1"/>
                </a:solidFill>
                <a:latin typeface="Helvetica Neue"/>
                <a:ea typeface="Helvetica Neue"/>
                <a:cs typeface="Helvetica Neue"/>
                <a:sym typeface="Helvetica Neue"/>
              </a:rPr>
              <a:t>- Zazenski (Imerys) in 2008</a:t>
            </a:r>
            <a:endParaRPr/>
          </a:p>
        </p:txBody>
      </p:sp>
      <p:sp>
        <p:nvSpPr>
          <p:cNvPr id="283" name="Google Shape;283;p10"/>
          <p:cNvSpPr/>
          <p:nvPr/>
        </p:nvSpPr>
        <p:spPr>
          <a:xfrm>
            <a:off x="-1" y="6657945"/>
            <a:ext cx="9116291" cy="2154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800"/>
              <a:buFont typeface="Calibri"/>
              <a:buAutoNum type="arabicPeriod"/>
            </a:pPr>
            <a:r>
              <a:rPr lang="en-US" sz="800" u="sng">
                <a:solidFill>
                  <a:schemeClr val="dk1"/>
                </a:solidFill>
                <a:latin typeface="Calibri"/>
                <a:ea typeface="Calibri"/>
                <a:cs typeface="Calibri"/>
                <a:sym typeface="Calibri"/>
                <a:hlinkClick r:id="rId4"/>
              </a:rPr>
              <a:t>http://www.asbestosandtalc.com/Asbestos%20in%20talc%20paper/61.pdf</a:t>
            </a:r>
            <a:endParaRPr sz="7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1"/>
          <p:cNvPicPr preferRelativeResize="0"/>
          <p:nvPr/>
        </p:nvPicPr>
        <p:blipFill rotWithShape="1">
          <a:blip r:embed="rId3">
            <a:alphaModFix/>
          </a:blip>
          <a:srcRect/>
          <a:stretch/>
        </p:blipFill>
        <p:spPr>
          <a:xfrm>
            <a:off x="6927" y="590529"/>
            <a:ext cx="4416136" cy="6000106"/>
          </a:xfrm>
          <a:prstGeom prst="rect">
            <a:avLst/>
          </a:prstGeom>
          <a:noFill/>
          <a:ln w="9525" cap="flat" cmpd="sng">
            <a:solidFill>
              <a:schemeClr val="dk1"/>
            </a:solidFill>
            <a:prstDash val="solid"/>
            <a:miter lim="800000"/>
            <a:headEnd type="none" w="sm" len="sm"/>
            <a:tailEnd type="none" w="sm" len="sm"/>
          </a:ln>
        </p:spPr>
      </p:pic>
      <p:sp>
        <p:nvSpPr>
          <p:cNvPr id="290" name="Google Shape;290;p11"/>
          <p:cNvSpPr txBox="1"/>
          <p:nvPr/>
        </p:nvSpPr>
        <p:spPr>
          <a:xfrm>
            <a:off x="6927" y="0"/>
            <a:ext cx="9144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Helvetica Neue"/>
                <a:ea typeface="Helvetica Neue"/>
                <a:cs typeface="Helvetica Neue"/>
                <a:sym typeface="Helvetica Neue"/>
              </a:rPr>
              <a:t>2019 – Amosite are not present in asbestiform habit</a:t>
            </a:r>
            <a:endParaRPr/>
          </a:p>
        </p:txBody>
      </p:sp>
      <p:sp>
        <p:nvSpPr>
          <p:cNvPr id="291" name="Google Shape;291;p11"/>
          <p:cNvSpPr/>
          <p:nvPr/>
        </p:nvSpPr>
        <p:spPr>
          <a:xfrm>
            <a:off x="3271299" y="1671514"/>
            <a:ext cx="5867400" cy="4648200"/>
          </a:xfrm>
          <a:prstGeom prst="wedgeRoundRectCallout">
            <a:avLst>
              <a:gd name="adj1" fmla="val -78141"/>
              <a:gd name="adj2" fmla="val -56857"/>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lt1"/>
                </a:solidFill>
                <a:latin typeface="Helvetica Neue"/>
                <a:ea typeface="Helvetica Neue"/>
                <a:cs typeface="Helvetica Neue"/>
                <a:sym typeface="Helvetica Neue"/>
              </a:rPr>
              <a:t>“</a:t>
            </a:r>
            <a:r>
              <a:rPr lang="en-US" sz="3200" b="1" i="1" u="sng">
                <a:solidFill>
                  <a:schemeClr val="lt1"/>
                </a:solidFill>
                <a:latin typeface="Helvetica Neue"/>
                <a:ea typeface="Helvetica Neue"/>
                <a:cs typeface="Helvetica Neue"/>
                <a:sym typeface="Helvetica Neue"/>
              </a:rPr>
              <a:t>Amosite would not be regulated under current [OSHA] asbestos regulations</a:t>
            </a:r>
            <a:r>
              <a:rPr lang="en-US" sz="3200" b="1">
                <a:solidFill>
                  <a:schemeClr val="lt1"/>
                </a:solidFill>
                <a:latin typeface="Helvetica Neue"/>
                <a:ea typeface="Helvetica Neue"/>
                <a:cs typeface="Helvetica Neue"/>
                <a:sym typeface="Helvetica Neue"/>
              </a:rPr>
              <a:t>, which define amphibole asbestos as whole crystals that are not split and that form </a:t>
            </a:r>
            <a:r>
              <a:rPr lang="en-US" sz="3200" b="1" i="1" u="sng">
                <a:solidFill>
                  <a:schemeClr val="lt1"/>
                </a:solidFill>
                <a:latin typeface="Helvetica Neue"/>
                <a:ea typeface="Helvetica Neue"/>
                <a:cs typeface="Helvetica Neue"/>
                <a:sym typeface="Helvetica Neue"/>
              </a:rPr>
              <a:t>fibril bundles</a:t>
            </a:r>
            <a:r>
              <a:rPr lang="en-US" sz="3200" b="1">
                <a:solidFill>
                  <a:schemeClr val="lt1"/>
                </a:solidFill>
                <a:latin typeface="Helvetica Neue"/>
                <a:ea typeface="Helvetica Neue"/>
                <a:cs typeface="Helvetica Neue"/>
                <a:sym typeface="Helvetica Neue"/>
              </a:rPr>
              <a:t>.”</a:t>
            </a:r>
            <a:endParaRPr/>
          </a:p>
          <a:p>
            <a:pPr marL="0" marR="0" lvl="0" indent="0" algn="l" rtl="0">
              <a:spcBef>
                <a:spcPts val="0"/>
              </a:spcBef>
              <a:spcAft>
                <a:spcPts val="0"/>
              </a:spcAft>
              <a:buNone/>
            </a:pPr>
            <a:r>
              <a:rPr lang="en-US" sz="1600" b="1">
                <a:solidFill>
                  <a:schemeClr val="lt1"/>
                </a:solidFill>
                <a:latin typeface="Helvetica Neue"/>
                <a:ea typeface="Helvetica Neue"/>
                <a:cs typeface="Helvetica Neue"/>
                <a:sym typeface="Helvetica Neue"/>
              </a:rPr>
              <a:t>		</a:t>
            </a:r>
            <a:r>
              <a:rPr lang="en-US" sz="2000" b="1">
                <a:solidFill>
                  <a:schemeClr val="lt1"/>
                </a:solidFill>
                <a:latin typeface="Helvetica Neue"/>
                <a:ea typeface="Helvetica Neue"/>
                <a:cs typeface="Helvetica Neue"/>
                <a:sym typeface="Helvetica Neue"/>
              </a:rPr>
              <a:t>-Germine et al. (2019)</a:t>
            </a:r>
            <a:endParaRPr/>
          </a:p>
        </p:txBody>
      </p:sp>
      <p:sp>
        <p:nvSpPr>
          <p:cNvPr id="292" name="Google Shape;29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93" name="Google Shape;293;p11"/>
          <p:cNvSpPr/>
          <p:nvPr/>
        </p:nvSpPr>
        <p:spPr>
          <a:xfrm>
            <a:off x="-1" y="6657945"/>
            <a:ext cx="9116291" cy="20005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700"/>
              <a:buFont typeface="Calibri"/>
              <a:buAutoNum type="arabicPeriod"/>
            </a:pPr>
            <a:r>
              <a:rPr lang="en-US" sz="700">
                <a:solidFill>
                  <a:schemeClr val="dk1"/>
                </a:solidFill>
                <a:latin typeface="Calibri"/>
                <a:ea typeface="Calibri"/>
                <a:cs typeface="Calibri"/>
                <a:sym typeface="Calibri"/>
              </a:rPr>
              <a:t>Germine MP, J. Analytical transmission electron microscopy of amosite asbestos from South Africa. </a:t>
            </a:r>
            <a:r>
              <a:rPr lang="en-US" sz="700" i="1">
                <a:solidFill>
                  <a:schemeClr val="dk1"/>
                </a:solidFill>
                <a:latin typeface="Calibri"/>
                <a:ea typeface="Calibri"/>
                <a:cs typeface="Calibri"/>
                <a:sym typeface="Calibri"/>
              </a:rPr>
              <a:t>Archives of Environmental &amp; Occupational Health. </a:t>
            </a:r>
            <a:r>
              <a:rPr lang="en-US" sz="700">
                <a:solidFill>
                  <a:schemeClr val="dk1"/>
                </a:solidFill>
                <a:latin typeface="Calibri"/>
                <a:ea typeface="Calibri"/>
                <a:cs typeface="Calibri"/>
                <a:sym typeface="Calibri"/>
              </a:rPr>
              <a:t>2019.</a:t>
            </a:r>
            <a:endParaRPr/>
          </a:p>
        </p:txBody>
      </p:sp>
      <p:sp>
        <p:nvSpPr>
          <p:cNvPr id="294" name="Google Shape;294;p11"/>
          <p:cNvSpPr txBox="1"/>
          <p:nvPr/>
        </p:nvSpPr>
        <p:spPr>
          <a:xfrm>
            <a:off x="4495800" y="838200"/>
            <a:ext cx="3486083" cy="369332"/>
          </a:xfrm>
          <a:prstGeom prst="rect">
            <a:avLst/>
          </a:prstGeom>
          <a:solidFill>
            <a:srgbClr val="C0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Amosite causes mesothelioma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2"/>
          <p:cNvPicPr preferRelativeResize="0"/>
          <p:nvPr/>
        </p:nvPicPr>
        <p:blipFill rotWithShape="1">
          <a:blip r:embed="rId3">
            <a:alphaModFix/>
          </a:blip>
          <a:srcRect/>
          <a:stretch/>
        </p:blipFill>
        <p:spPr>
          <a:xfrm>
            <a:off x="2123550" y="2022075"/>
            <a:ext cx="5120751" cy="4543101"/>
          </a:xfrm>
          <a:prstGeom prst="rect">
            <a:avLst/>
          </a:prstGeom>
          <a:noFill/>
          <a:ln>
            <a:noFill/>
          </a:ln>
        </p:spPr>
      </p:pic>
      <p:sp>
        <p:nvSpPr>
          <p:cNvPr id="300" name="Google Shape;30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01" name="Google Shape;301;p12"/>
          <p:cNvSpPr/>
          <p:nvPr/>
        </p:nvSpPr>
        <p:spPr>
          <a:xfrm>
            <a:off x="228600" y="6538912"/>
            <a:ext cx="723900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u="sng">
                <a:solidFill>
                  <a:schemeClr val="dk1"/>
                </a:solidFill>
                <a:latin typeface="Calibri"/>
                <a:ea typeface="Calibri"/>
                <a:cs typeface="Calibri"/>
                <a:sym typeface="Calibri"/>
                <a:hlinkClick r:id="rId4"/>
              </a:rPr>
              <a:t>https://journals.lww.com/joem/Abstract/publishahead/Serous_Ovarian_Cancer_Caused_by_Exposure_to.98284.aspx</a:t>
            </a:r>
            <a:endParaRPr sz="1100">
              <a:solidFill>
                <a:schemeClr val="dk1"/>
              </a:solidFill>
              <a:latin typeface="Calibri"/>
              <a:ea typeface="Calibri"/>
              <a:cs typeface="Calibri"/>
              <a:sym typeface="Calibri"/>
            </a:endParaRPr>
          </a:p>
        </p:txBody>
      </p:sp>
      <p:pic>
        <p:nvPicPr>
          <p:cNvPr id="302" name="Google Shape;302;p12"/>
          <p:cNvPicPr preferRelativeResize="0"/>
          <p:nvPr/>
        </p:nvPicPr>
        <p:blipFill rotWithShape="1">
          <a:blip r:embed="rId5">
            <a:alphaModFix/>
          </a:blip>
          <a:srcRect b="7935"/>
          <a:stretch/>
        </p:blipFill>
        <p:spPr>
          <a:xfrm>
            <a:off x="1409700" y="0"/>
            <a:ext cx="6548450" cy="2022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
          <p:cNvSpPr txBox="1"/>
          <p:nvPr/>
        </p:nvSpPr>
        <p:spPr>
          <a:xfrm>
            <a:off x="0" y="0"/>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2007 – Milling talc breaks up bundles</a:t>
            </a:r>
            <a:endParaRPr/>
          </a:p>
        </p:txBody>
      </p:sp>
      <p:pic>
        <p:nvPicPr>
          <p:cNvPr id="309" name="Google Shape;309;p13"/>
          <p:cNvPicPr preferRelativeResize="0"/>
          <p:nvPr/>
        </p:nvPicPr>
        <p:blipFill rotWithShape="1">
          <a:blip r:embed="rId3">
            <a:alphaModFix/>
          </a:blip>
          <a:srcRect/>
          <a:stretch/>
        </p:blipFill>
        <p:spPr>
          <a:xfrm>
            <a:off x="76200" y="852943"/>
            <a:ext cx="4419600" cy="5558275"/>
          </a:xfrm>
          <a:prstGeom prst="rect">
            <a:avLst/>
          </a:prstGeom>
          <a:noFill/>
          <a:ln w="9525" cap="flat" cmpd="sng">
            <a:solidFill>
              <a:schemeClr val="dk1"/>
            </a:solidFill>
            <a:prstDash val="solid"/>
            <a:miter lim="800000"/>
            <a:headEnd type="none" w="sm" len="sm"/>
            <a:tailEnd type="none" w="sm" len="sm"/>
          </a:ln>
        </p:spPr>
      </p:pic>
      <p:sp>
        <p:nvSpPr>
          <p:cNvPr id="310" name="Google Shape;310;p13"/>
          <p:cNvSpPr/>
          <p:nvPr/>
        </p:nvSpPr>
        <p:spPr>
          <a:xfrm>
            <a:off x="3581400" y="1143000"/>
            <a:ext cx="5486400" cy="5105400"/>
          </a:xfrm>
          <a:prstGeom prst="wedgeRoundRectCallout">
            <a:avLst>
              <a:gd name="adj1" fmla="val -64432"/>
              <a:gd name="adj2" fmla="val -39942"/>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chemeClr val="lt1"/>
                </a:solidFill>
                <a:latin typeface="Helvetica Neue"/>
                <a:ea typeface="Helvetica Neue"/>
                <a:cs typeface="Helvetica Neue"/>
                <a:sym typeface="Helvetica Neue"/>
              </a:rPr>
              <a:t>“The asbestiform morphological criteria as defined by Wylie </a:t>
            </a:r>
            <a:r>
              <a:rPr lang="en-US" sz="2800" b="1" i="1" u="sng">
                <a:solidFill>
                  <a:schemeClr val="lt1"/>
                </a:solidFill>
                <a:latin typeface="Helvetica Neue"/>
                <a:ea typeface="Helvetica Neue"/>
                <a:cs typeface="Helvetica Neue"/>
                <a:sym typeface="Helvetica Neue"/>
              </a:rPr>
              <a:t>may not apply to fibers</a:t>
            </a:r>
            <a:r>
              <a:rPr lang="en-US" sz="2800" b="1">
                <a:solidFill>
                  <a:schemeClr val="lt1"/>
                </a:solidFill>
                <a:latin typeface="Helvetica Neue"/>
                <a:ea typeface="Helvetica Neue"/>
                <a:cs typeface="Helvetica Neue"/>
                <a:sym typeface="Helvetica Neue"/>
              </a:rPr>
              <a:t> that have been aggressively milled and are of the size range below the resolution of the light microscope.” - Imerys</a:t>
            </a:r>
            <a:endParaRPr/>
          </a:p>
        </p:txBody>
      </p:sp>
      <p:sp>
        <p:nvSpPr>
          <p:cNvPr id="311" name="Google Shape;31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12" name="Google Shape;312;p13"/>
          <p:cNvSpPr/>
          <p:nvPr/>
        </p:nvSpPr>
        <p:spPr>
          <a:xfrm>
            <a:off x="-31173" y="6642556"/>
            <a:ext cx="190148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http://asbestosandtalc.com/astm/86.pdf</a:t>
            </a:r>
            <a:endParaRPr sz="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16"/>
          <p:cNvPicPr preferRelativeResize="0"/>
          <p:nvPr/>
        </p:nvPicPr>
        <p:blipFill rotWithShape="1">
          <a:blip r:embed="rId3">
            <a:alphaModFix/>
          </a:blip>
          <a:srcRect t="3480" b="3156"/>
          <a:stretch/>
        </p:blipFill>
        <p:spPr>
          <a:xfrm>
            <a:off x="76200" y="1084039"/>
            <a:ext cx="4572000" cy="5519962"/>
          </a:xfrm>
          <a:prstGeom prst="rect">
            <a:avLst/>
          </a:prstGeom>
          <a:solidFill>
            <a:schemeClr val="lt1"/>
          </a:solidFill>
          <a:ln w="25400" cap="flat" cmpd="sng">
            <a:solidFill>
              <a:schemeClr val="accent2"/>
            </a:solidFill>
            <a:prstDash val="solid"/>
            <a:round/>
            <a:headEnd type="none" w="sm" len="sm"/>
            <a:tailEnd type="none" w="sm" len="sm"/>
          </a:ln>
        </p:spPr>
      </p:pic>
      <p:sp>
        <p:nvSpPr>
          <p:cNvPr id="339" name="Google Shape;339;p16"/>
          <p:cNvSpPr txBox="1"/>
          <p:nvPr/>
        </p:nvSpPr>
        <p:spPr>
          <a:xfrm>
            <a:off x="0" y="0"/>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Helvetica Neue"/>
                <a:ea typeface="Helvetica Neue"/>
                <a:cs typeface="Helvetica Neue"/>
                <a:sym typeface="Helvetica Neue"/>
              </a:rPr>
              <a:t>2006 – The EPA says cleavage fragments are carcinogens</a:t>
            </a:r>
            <a:endParaRPr dirty="0"/>
          </a:p>
        </p:txBody>
      </p:sp>
      <p:sp>
        <p:nvSpPr>
          <p:cNvPr id="340" name="Google Shape;340;p16"/>
          <p:cNvSpPr/>
          <p:nvPr/>
        </p:nvSpPr>
        <p:spPr>
          <a:xfrm>
            <a:off x="2514600" y="1143000"/>
            <a:ext cx="6553200" cy="5029200"/>
          </a:xfrm>
          <a:prstGeom prst="wedgeRoundRectCallout">
            <a:avLst>
              <a:gd name="adj1" fmla="val -40071"/>
              <a:gd name="adj2" fmla="val 55615"/>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lt1"/>
                </a:solidFill>
                <a:latin typeface="Helvetica Neue"/>
                <a:ea typeface="Helvetica Neue"/>
                <a:cs typeface="Helvetica Neue"/>
                <a:sym typeface="Helvetica Neue"/>
              </a:rPr>
              <a:t>“</a:t>
            </a:r>
            <a:r>
              <a:rPr lang="en-US" sz="2400" b="1" i="1" u="sng">
                <a:solidFill>
                  <a:schemeClr val="lt1"/>
                </a:solidFill>
                <a:latin typeface="Helvetica Neue"/>
                <a:ea typeface="Helvetica Neue"/>
                <a:cs typeface="Helvetica Neue"/>
                <a:sym typeface="Helvetica Neue"/>
              </a:rPr>
              <a:t>For the purposes of public health assessment and protection, EPA makes no distinction between fibers and cleavage fragments</a:t>
            </a:r>
            <a:r>
              <a:rPr lang="en-US" sz="2400" b="1">
                <a:solidFill>
                  <a:schemeClr val="lt1"/>
                </a:solidFill>
                <a:latin typeface="Helvetica Neue"/>
                <a:ea typeface="Helvetica Neue"/>
                <a:cs typeface="Helvetica Neue"/>
                <a:sym typeface="Helvetica Neue"/>
              </a:rPr>
              <a:t> of comparable chemical composition, size, and shape. … The most recent panel of experts to review asbestos risk assessment methods, the 2003 Peer Consultation Panel convened by EPA, concluded that ‘it is prudent at this time to conclude equivalent potency [of cleavage fragments and fibers] for cancer,’…”</a:t>
            </a:r>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42" name="Google Shape;342;p16"/>
          <p:cNvSpPr/>
          <p:nvPr/>
        </p:nvSpPr>
        <p:spPr>
          <a:xfrm>
            <a:off x="-3464" y="6642556"/>
            <a:ext cx="7848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http://www.asbestosandtalc.com/Ex.%2016%20-%202005_RJ%20Lee%20Group%20%27EPA%20Region%209%20Response.pdf</a:t>
            </a:r>
            <a:endParaRPr sz="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B6FB23-F2F1-473E-B206-E5AF43B15DCE}"/>
              </a:ext>
            </a:extLst>
          </p:cNvPr>
          <p:cNvSpPr>
            <a:spLocks noGrp="1"/>
          </p:cNvSpPr>
          <p:nvPr>
            <p:ph type="sldNum" sz="quarter" idx="12"/>
          </p:nvPr>
        </p:nvSpPr>
        <p:spPr/>
        <p:txBody>
          <a:bodyPr/>
          <a:lstStyle/>
          <a:p>
            <a:pPr>
              <a:defRPr/>
            </a:pPr>
            <a:fld id="{4B8CAA77-B1DF-4C15-AF29-833049214BA4}" type="slidenum">
              <a:rPr lang="en-US" smtClean="0">
                <a:solidFill>
                  <a:prstClr val="black">
                    <a:tint val="75000"/>
                  </a:prstClr>
                </a:solidFill>
              </a:rPr>
              <a:pPr>
                <a:defRPr/>
              </a:pPr>
              <a:t>17</a:t>
            </a:fld>
            <a:endParaRPr lang="en-US">
              <a:solidFill>
                <a:prstClr val="black">
                  <a:tint val="75000"/>
                </a:prstClr>
              </a:solidFill>
            </a:endParaRPr>
          </a:p>
        </p:txBody>
      </p:sp>
      <p:sp>
        <p:nvSpPr>
          <p:cNvPr id="5" name="TextBox 4"/>
          <p:cNvSpPr txBox="1"/>
          <p:nvPr/>
        </p:nvSpPr>
        <p:spPr>
          <a:xfrm>
            <a:off x="0" y="0"/>
            <a:ext cx="9144000" cy="461665"/>
          </a:xfrm>
          <a:prstGeom prst="rect">
            <a:avLst/>
          </a:prstGeom>
          <a:noFill/>
        </p:spPr>
        <p:txBody>
          <a:bodyPr wrap="square" rtlCol="0">
            <a:spAutoFit/>
          </a:bodyPr>
          <a:lstStyle/>
          <a:p>
            <a:pPr algn="ctr">
              <a:defRPr/>
            </a:pPr>
            <a:r>
              <a:rPr lang="en-US" sz="2400" b="1" dirty="0">
                <a:solidFill>
                  <a:prstClr val="white"/>
                </a:solidFill>
                <a:latin typeface="Helvetica" panose="020B0604020202020204" pitchFamily="34" charset="0"/>
                <a:cs typeface="Helvetica" panose="020B0604020202020204" pitchFamily="34" charset="0"/>
              </a:rPr>
              <a:t>J&amp;J to FDA 1974 – Will not sell if any “question of safety”</a:t>
            </a:r>
          </a:p>
        </p:txBody>
      </p:sp>
      <p:grpSp>
        <p:nvGrpSpPr>
          <p:cNvPr id="6" name="Group 5"/>
          <p:cNvGrpSpPr/>
          <p:nvPr/>
        </p:nvGrpSpPr>
        <p:grpSpPr>
          <a:xfrm>
            <a:off x="335441" y="1600200"/>
            <a:ext cx="8473117" cy="4114800"/>
            <a:chOff x="899483" y="1524000"/>
            <a:chExt cx="7345033" cy="325751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83" y="1524000"/>
              <a:ext cx="7345033" cy="209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83" y="3614632"/>
              <a:ext cx="7345033" cy="116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a:extLst>
              <a:ext uri="{FF2B5EF4-FFF2-40B4-BE49-F238E27FC236}">
                <a16:creationId xmlns:a16="http://schemas.microsoft.com/office/drawing/2014/main" id="{B5903AF0-5F56-47AE-BDCF-4076A83E41F3}"/>
              </a:ext>
            </a:extLst>
          </p:cNvPr>
          <p:cNvSpPr/>
          <p:nvPr/>
        </p:nvSpPr>
        <p:spPr>
          <a:xfrm>
            <a:off x="3962400" y="4667918"/>
            <a:ext cx="4572000" cy="3100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903AF0-5F56-47AE-BDCF-4076A83E41F3}"/>
              </a:ext>
            </a:extLst>
          </p:cNvPr>
          <p:cNvSpPr/>
          <p:nvPr/>
        </p:nvSpPr>
        <p:spPr>
          <a:xfrm>
            <a:off x="510619" y="4982367"/>
            <a:ext cx="8023781" cy="3100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903AF0-5F56-47AE-BDCF-4076A83E41F3}"/>
              </a:ext>
            </a:extLst>
          </p:cNvPr>
          <p:cNvSpPr/>
          <p:nvPr/>
        </p:nvSpPr>
        <p:spPr>
          <a:xfrm>
            <a:off x="510619" y="5254173"/>
            <a:ext cx="860981" cy="3100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B146DE8-B293-4C0D-9736-F976AE347F70}"/>
              </a:ext>
            </a:extLst>
          </p:cNvPr>
          <p:cNvCxnSpPr/>
          <p:nvPr/>
        </p:nvCxnSpPr>
        <p:spPr>
          <a:xfrm>
            <a:off x="7010400" y="4956243"/>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146DE8-B293-4C0D-9736-F976AE347F70}"/>
              </a:ext>
            </a:extLst>
          </p:cNvPr>
          <p:cNvCxnSpPr/>
          <p:nvPr/>
        </p:nvCxnSpPr>
        <p:spPr>
          <a:xfrm>
            <a:off x="6934200" y="529246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146DE8-B293-4C0D-9736-F976AE347F70}"/>
              </a:ext>
            </a:extLst>
          </p:cNvPr>
          <p:cNvCxnSpPr/>
          <p:nvPr/>
        </p:nvCxnSpPr>
        <p:spPr>
          <a:xfrm>
            <a:off x="510619" y="54864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1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6A83F-B6A2-4806-AA4B-C02B02CC12AE}"/>
              </a:ext>
            </a:extLst>
          </p:cNvPr>
          <p:cNvPicPr>
            <a:picLocks noChangeAspect="1"/>
          </p:cNvPicPr>
          <p:nvPr/>
        </p:nvPicPr>
        <p:blipFill>
          <a:blip r:embed="rId2"/>
          <a:stretch>
            <a:fillRect/>
          </a:stretch>
        </p:blipFill>
        <p:spPr>
          <a:xfrm>
            <a:off x="5074844" y="1648313"/>
            <a:ext cx="3465236" cy="2935935"/>
          </a:xfrm>
          <a:prstGeom prst="rect">
            <a:avLst/>
          </a:prstGeom>
        </p:spPr>
      </p:pic>
      <p:pic>
        <p:nvPicPr>
          <p:cNvPr id="5" name="Picture 4">
            <a:extLst>
              <a:ext uri="{FF2B5EF4-FFF2-40B4-BE49-F238E27FC236}">
                <a16:creationId xmlns:a16="http://schemas.microsoft.com/office/drawing/2014/main" id="{1A9F829B-2312-46AA-8B3F-4D57CBF80792}"/>
              </a:ext>
            </a:extLst>
          </p:cNvPr>
          <p:cNvPicPr>
            <a:picLocks noChangeAspect="1"/>
          </p:cNvPicPr>
          <p:nvPr/>
        </p:nvPicPr>
        <p:blipFill>
          <a:blip r:embed="rId3"/>
          <a:stretch>
            <a:fillRect/>
          </a:stretch>
        </p:blipFill>
        <p:spPr>
          <a:xfrm>
            <a:off x="85446" y="2057026"/>
            <a:ext cx="5078207" cy="1537317"/>
          </a:xfrm>
          <a:prstGeom prst="rect">
            <a:avLst/>
          </a:prstGeom>
        </p:spPr>
      </p:pic>
      <p:sp>
        <p:nvSpPr>
          <p:cNvPr id="6" name="TextBox 5">
            <a:extLst>
              <a:ext uri="{FF2B5EF4-FFF2-40B4-BE49-F238E27FC236}">
                <a16:creationId xmlns:a16="http://schemas.microsoft.com/office/drawing/2014/main" id="{61F16D0A-7839-4EF5-B41F-1565BE7567DD}"/>
              </a:ext>
            </a:extLst>
          </p:cNvPr>
          <p:cNvSpPr txBox="1"/>
          <p:nvPr/>
        </p:nvSpPr>
        <p:spPr>
          <a:xfrm>
            <a:off x="197964" y="5448693"/>
            <a:ext cx="7899662" cy="523220"/>
          </a:xfrm>
          <a:prstGeom prst="rect">
            <a:avLst/>
          </a:prstGeom>
          <a:noFill/>
        </p:spPr>
        <p:txBody>
          <a:bodyPr wrap="square" rtlCol="0">
            <a:spAutoFit/>
          </a:bodyPr>
          <a:lstStyle/>
          <a:p>
            <a:r>
              <a:rPr lang="en-US" dirty="0"/>
              <a:t>Mickey Gunter  Testimony in </a:t>
            </a:r>
            <a:r>
              <a:rPr lang="en-US" dirty="0" err="1"/>
              <a:t>Fishbain</a:t>
            </a:r>
            <a:r>
              <a:rPr lang="en-US" dirty="0"/>
              <a:t> vs. Colgate Palmolive- July 15,2015</a:t>
            </a:r>
          </a:p>
          <a:p>
            <a:endParaRPr lang="en-US" dirty="0"/>
          </a:p>
        </p:txBody>
      </p:sp>
      <p:sp>
        <p:nvSpPr>
          <p:cNvPr id="3" name="TextBox 2">
            <a:extLst>
              <a:ext uri="{FF2B5EF4-FFF2-40B4-BE49-F238E27FC236}">
                <a16:creationId xmlns:a16="http://schemas.microsoft.com/office/drawing/2014/main" id="{78F70273-EC6B-4B99-A071-7CB692C70E2B}"/>
              </a:ext>
            </a:extLst>
          </p:cNvPr>
          <p:cNvSpPr txBox="1"/>
          <p:nvPr/>
        </p:nvSpPr>
        <p:spPr>
          <a:xfrm>
            <a:off x="424521" y="12796"/>
            <a:ext cx="7782559" cy="95410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None/>
              <a:defRPr sz="2800" b="1">
                <a:solidFill>
                  <a:schemeClr val="dk1"/>
                </a:solidFill>
                <a:latin typeface="Helvetica Neue"/>
                <a:ea typeface="Helvetica Neue"/>
                <a:cs typeface="Helvetica Neue"/>
              </a:defRPr>
            </a:lvl1pPr>
          </a:lstStyle>
          <a:p>
            <a:r>
              <a:rPr lang="en-US" dirty="0"/>
              <a:t>Vanderbilt talc - asbestos cleavage fragments -  10 mesotheliomas in workers in </a:t>
            </a:r>
            <a:r>
              <a:rPr lang="en-US" dirty="0" err="1"/>
              <a:t>cosmetcsa</a:t>
            </a:r>
            <a:r>
              <a:rPr lang="en-US" dirty="0"/>
              <a:t>  </a:t>
            </a:r>
          </a:p>
        </p:txBody>
      </p:sp>
    </p:spTree>
    <p:extLst>
      <p:ext uri="{BB962C8B-B14F-4D97-AF65-F5344CB8AC3E}">
        <p14:creationId xmlns:p14="http://schemas.microsoft.com/office/powerpoint/2010/main" val="186949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9"/>
          <p:cNvSpPr txBox="1"/>
          <p:nvPr/>
        </p:nvSpPr>
        <p:spPr>
          <a:xfrm>
            <a:off x="0" y="0"/>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No known safe level and No medical benefit</a:t>
            </a:r>
            <a:endParaRPr/>
          </a:p>
        </p:txBody>
      </p:sp>
      <p:sp>
        <p:nvSpPr>
          <p:cNvPr id="366" name="Google Shape;366;p19"/>
          <p:cNvSpPr/>
          <p:nvPr/>
        </p:nvSpPr>
        <p:spPr>
          <a:xfrm>
            <a:off x="76200" y="1219200"/>
            <a:ext cx="3429000" cy="2133600"/>
          </a:xfrm>
          <a:prstGeom prst="wedgeRoundRectCallout">
            <a:avLst>
              <a:gd name="adj1" fmla="val -39745"/>
              <a:gd name="adj2" fmla="val 605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Helvetica Neue"/>
                <a:ea typeface="Helvetica Neue"/>
                <a:cs typeface="Helvetica Neue"/>
                <a:sym typeface="Helvetica Neue"/>
              </a:rPr>
              <a:t>“From a product safety standpoint, it is necessary that the talc powder be free of asbestiform minerals.”		</a:t>
            </a:r>
            <a:r>
              <a:rPr lang="en-US" sz="1400" b="1">
                <a:solidFill>
                  <a:schemeClr val="lt1"/>
                </a:solidFill>
                <a:latin typeface="Helvetica Neue"/>
                <a:ea typeface="Helvetica Neue"/>
                <a:cs typeface="Helvetica Neue"/>
                <a:sym typeface="Helvetica Neue"/>
              </a:rPr>
              <a:t>- J&amp;J</a:t>
            </a:r>
            <a:endParaRPr/>
          </a:p>
        </p:txBody>
      </p:sp>
      <p:sp>
        <p:nvSpPr>
          <p:cNvPr id="367" name="Google Shape;367;p19"/>
          <p:cNvSpPr/>
          <p:nvPr/>
        </p:nvSpPr>
        <p:spPr>
          <a:xfrm>
            <a:off x="190500" y="3657600"/>
            <a:ext cx="3200400" cy="2133600"/>
          </a:xfrm>
          <a:prstGeom prst="wedgeRoundRectCallout">
            <a:avLst>
              <a:gd name="adj1" fmla="val -39745"/>
              <a:gd name="adj2" fmla="val 605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Helvetica Neue"/>
                <a:ea typeface="Helvetica Neue"/>
                <a:cs typeface="Helvetica Neue"/>
                <a:sym typeface="Helvetica Neue"/>
              </a:rPr>
              <a:t>“There is no safe level of asbestos in cosmetic grade talc.”				</a:t>
            </a:r>
            <a:r>
              <a:rPr lang="en-US" sz="1400" b="1">
                <a:solidFill>
                  <a:schemeClr val="lt1"/>
                </a:solidFill>
                <a:latin typeface="Helvetica Neue"/>
                <a:ea typeface="Helvetica Neue"/>
                <a:cs typeface="Helvetica Neue"/>
                <a:sym typeface="Helvetica Neue"/>
              </a:rPr>
              <a:t>- CTFA</a:t>
            </a:r>
            <a:endParaRPr/>
          </a:p>
        </p:txBody>
      </p:sp>
      <p:sp>
        <p:nvSpPr>
          <p:cNvPr id="368" name="Google Shape;368;p19"/>
          <p:cNvSpPr/>
          <p:nvPr/>
        </p:nvSpPr>
        <p:spPr>
          <a:xfrm>
            <a:off x="5867400" y="1828800"/>
            <a:ext cx="3224646" cy="2981236"/>
          </a:xfrm>
          <a:prstGeom prst="wedgeRoundRectCallout">
            <a:avLst>
              <a:gd name="adj1" fmla="val -40547"/>
              <a:gd name="adj2" fmla="val 61939"/>
              <a:gd name="adj3" fmla="val 16667"/>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“JOHNSON’s Baby Powder is </a:t>
            </a:r>
            <a:r>
              <a:rPr lang="en-US" sz="2000" b="1" u="sng">
                <a:solidFill>
                  <a:schemeClr val="lt1"/>
                </a:solidFill>
                <a:latin typeface="Helvetica Neue"/>
                <a:ea typeface="Helvetica Neue"/>
                <a:cs typeface="Helvetica Neue"/>
                <a:sym typeface="Helvetica Neue"/>
              </a:rPr>
              <a:t>not</a:t>
            </a:r>
            <a:r>
              <a:rPr lang="en-US" sz="2000" b="1">
                <a:solidFill>
                  <a:schemeClr val="lt1"/>
                </a:solidFill>
                <a:latin typeface="Helvetica Neue"/>
                <a:ea typeface="Helvetica Neue"/>
                <a:cs typeface="Helvetica Neue"/>
                <a:sym typeface="Helvetica Neue"/>
              </a:rPr>
              <a:t> presented as having a medical benefit.  It is definitely </a:t>
            </a:r>
            <a:r>
              <a:rPr lang="en-US" sz="2000" b="1" u="sng">
                <a:solidFill>
                  <a:schemeClr val="lt1"/>
                </a:solidFill>
                <a:latin typeface="Helvetica Neue"/>
                <a:ea typeface="Helvetica Neue"/>
                <a:cs typeface="Helvetica Neue"/>
                <a:sym typeface="Helvetica Neue"/>
              </a:rPr>
              <a:t>not</a:t>
            </a:r>
            <a:r>
              <a:rPr lang="en-US" sz="2000" b="1">
                <a:solidFill>
                  <a:schemeClr val="lt1"/>
                </a:solidFill>
                <a:latin typeface="Helvetica Neue"/>
                <a:ea typeface="Helvetica Neue"/>
                <a:cs typeface="Helvetica Neue"/>
                <a:sym typeface="Helvetica Neue"/>
              </a:rPr>
              <a:t> designed to treat or cure diaper rash.”</a:t>
            </a:r>
            <a:endParaRPr/>
          </a:p>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		</a:t>
            </a:r>
            <a:r>
              <a:rPr lang="en-US" sz="1600" b="1">
                <a:solidFill>
                  <a:schemeClr val="lt1"/>
                </a:solidFill>
                <a:latin typeface="Helvetica Neue"/>
                <a:ea typeface="Helvetica Neue"/>
                <a:cs typeface="Helvetica Neue"/>
                <a:sym typeface="Helvetica Neue"/>
              </a:rPr>
              <a:t>- J&amp;J</a:t>
            </a:r>
            <a:endParaRPr/>
          </a:p>
        </p:txBody>
      </p:sp>
      <p:pic>
        <p:nvPicPr>
          <p:cNvPr id="369" name="Google Shape;369;p19" descr="Image result for risk vs benefit clip art"/>
          <p:cNvPicPr preferRelativeResize="0"/>
          <p:nvPr/>
        </p:nvPicPr>
        <p:blipFill rotWithShape="1">
          <a:blip r:embed="rId3">
            <a:alphaModFix/>
          </a:blip>
          <a:srcRect l="3185" r="4290"/>
          <a:stretch/>
        </p:blipFill>
        <p:spPr>
          <a:xfrm flipH="1">
            <a:off x="3352800" y="2944091"/>
            <a:ext cx="2514600" cy="1427018"/>
          </a:xfrm>
          <a:prstGeom prst="rect">
            <a:avLst/>
          </a:prstGeom>
          <a:noFill/>
          <a:ln>
            <a:noFill/>
          </a:ln>
        </p:spPr>
      </p:pic>
      <p:sp>
        <p:nvSpPr>
          <p:cNvPr id="370" name="Google Shape;370;p19"/>
          <p:cNvSpPr/>
          <p:nvPr/>
        </p:nvSpPr>
        <p:spPr>
          <a:xfrm>
            <a:off x="4953000" y="2819400"/>
            <a:ext cx="914400" cy="914400"/>
          </a:xfrm>
          <a:prstGeom prst="mathMultiply">
            <a:avLst>
              <a:gd name="adj1" fmla="val 23520"/>
            </a:avLst>
          </a:prstGeom>
          <a:solidFill>
            <a:srgbClr val="FF0000">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72" name="Google Shape;372;p19"/>
          <p:cNvSpPr/>
          <p:nvPr/>
        </p:nvSpPr>
        <p:spPr>
          <a:xfrm>
            <a:off x="0" y="6386082"/>
            <a:ext cx="7010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http://www.asbestosandtalc.com/JNJTALC000528267.pdf</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5"/>
              </a:rPr>
              <a:t>http://www.asbestosandtalc.com/ctfa%20no%20safe%20level%202000%20JNJ000019616.pdf</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6"/>
              </a:rPr>
              <a:t>http://www.asbestosandtalc.com/87%20Final%201984.01.23%20JJ%20-%20safety%20requires%20NO%20asbestos%20in%20talc%20JNJ000235080.pdf</a:t>
            </a:r>
            <a:endParaRPr sz="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53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B6FB23-F2F1-473E-B206-E5AF43B15DCE}"/>
              </a:ext>
            </a:extLst>
          </p:cNvPr>
          <p:cNvSpPr>
            <a:spLocks noGrp="1"/>
          </p:cNvSpPr>
          <p:nvPr>
            <p:ph type="sldNum" sz="quarter" idx="12"/>
          </p:nvPr>
        </p:nvSpPr>
        <p:spPr/>
        <p:txBody>
          <a:bodyPr/>
          <a:lstStyle/>
          <a:p>
            <a:pPr>
              <a:defRPr/>
            </a:pPr>
            <a:fld id="{4B8CAA77-B1DF-4C15-AF29-833049214BA4}" type="slidenum">
              <a:rPr lang="en-US" smtClean="0">
                <a:solidFill>
                  <a:prstClr val="black">
                    <a:tint val="75000"/>
                  </a:prstClr>
                </a:solidFill>
              </a:rPr>
              <a:pPr>
                <a:defRPr/>
              </a:pPr>
              <a:t>2</a:t>
            </a:fld>
            <a:endParaRPr lang="en-US">
              <a:solidFill>
                <a:prstClr val="black">
                  <a:tint val="75000"/>
                </a:prstClr>
              </a:solidFill>
            </a:endParaRPr>
          </a:p>
        </p:txBody>
      </p:sp>
      <p:sp>
        <p:nvSpPr>
          <p:cNvPr id="5" name="TextBox 4"/>
          <p:cNvSpPr txBox="1"/>
          <p:nvPr/>
        </p:nvSpPr>
        <p:spPr>
          <a:xfrm>
            <a:off x="0" y="0"/>
            <a:ext cx="9144000" cy="461665"/>
          </a:xfrm>
          <a:prstGeom prst="rect">
            <a:avLst/>
          </a:prstGeom>
          <a:noFill/>
        </p:spPr>
        <p:txBody>
          <a:bodyPr wrap="square" rtlCol="0">
            <a:spAutoFit/>
          </a:bodyPr>
          <a:lstStyle/>
          <a:p>
            <a:pPr algn="ctr">
              <a:defRPr/>
            </a:pPr>
            <a:r>
              <a:rPr lang="en-US" sz="2400" b="1" dirty="0">
                <a:solidFill>
                  <a:prstClr val="white"/>
                </a:solidFill>
                <a:latin typeface="Helvetica" panose="020B0604020202020204" pitchFamily="34" charset="0"/>
                <a:cs typeface="Helvetica" panose="020B0604020202020204" pitchFamily="34" charset="0"/>
              </a:rPr>
              <a:t>J&amp;J to FDA 1974 – Will not sell if any “question of safety”</a:t>
            </a:r>
          </a:p>
        </p:txBody>
      </p:sp>
      <p:grpSp>
        <p:nvGrpSpPr>
          <p:cNvPr id="6" name="Group 5"/>
          <p:cNvGrpSpPr/>
          <p:nvPr/>
        </p:nvGrpSpPr>
        <p:grpSpPr>
          <a:xfrm>
            <a:off x="335441" y="1600200"/>
            <a:ext cx="8473117" cy="4114800"/>
            <a:chOff x="899483" y="1524000"/>
            <a:chExt cx="7345033" cy="325751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83" y="1524000"/>
              <a:ext cx="7345033" cy="209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83" y="3614632"/>
              <a:ext cx="7345033" cy="116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a:extLst>
              <a:ext uri="{FF2B5EF4-FFF2-40B4-BE49-F238E27FC236}">
                <a16:creationId xmlns:a16="http://schemas.microsoft.com/office/drawing/2014/main" id="{B5903AF0-5F56-47AE-BDCF-4076A83E41F3}"/>
              </a:ext>
            </a:extLst>
          </p:cNvPr>
          <p:cNvSpPr/>
          <p:nvPr/>
        </p:nvSpPr>
        <p:spPr>
          <a:xfrm>
            <a:off x="3962400" y="4667918"/>
            <a:ext cx="4572000" cy="3100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903AF0-5F56-47AE-BDCF-4076A83E41F3}"/>
              </a:ext>
            </a:extLst>
          </p:cNvPr>
          <p:cNvSpPr/>
          <p:nvPr/>
        </p:nvSpPr>
        <p:spPr>
          <a:xfrm>
            <a:off x="510619" y="4982367"/>
            <a:ext cx="8023781" cy="3100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903AF0-5F56-47AE-BDCF-4076A83E41F3}"/>
              </a:ext>
            </a:extLst>
          </p:cNvPr>
          <p:cNvSpPr/>
          <p:nvPr/>
        </p:nvSpPr>
        <p:spPr>
          <a:xfrm>
            <a:off x="510619" y="5254173"/>
            <a:ext cx="860981" cy="3100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B146DE8-B293-4C0D-9736-F976AE347F70}"/>
              </a:ext>
            </a:extLst>
          </p:cNvPr>
          <p:cNvCxnSpPr/>
          <p:nvPr/>
        </p:nvCxnSpPr>
        <p:spPr>
          <a:xfrm>
            <a:off x="7010400" y="4956243"/>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146DE8-B293-4C0D-9736-F976AE347F70}"/>
              </a:ext>
            </a:extLst>
          </p:cNvPr>
          <p:cNvCxnSpPr/>
          <p:nvPr/>
        </p:nvCxnSpPr>
        <p:spPr>
          <a:xfrm>
            <a:off x="6934200" y="529246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146DE8-B293-4C0D-9736-F976AE347F70}"/>
              </a:ext>
            </a:extLst>
          </p:cNvPr>
          <p:cNvCxnSpPr/>
          <p:nvPr/>
        </p:nvCxnSpPr>
        <p:spPr>
          <a:xfrm>
            <a:off x="510619" y="54864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28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4"/>
          <p:cNvPicPr preferRelativeResize="0"/>
          <p:nvPr/>
        </p:nvPicPr>
        <p:blipFill rotWithShape="1">
          <a:blip r:embed="rId3">
            <a:alphaModFix/>
          </a:blip>
          <a:srcRect/>
          <a:stretch/>
        </p:blipFill>
        <p:spPr>
          <a:xfrm>
            <a:off x="20782" y="990600"/>
            <a:ext cx="4017818" cy="5660843"/>
          </a:xfrm>
          <a:prstGeom prst="rect">
            <a:avLst/>
          </a:prstGeom>
          <a:noFill/>
          <a:ln w="9525" cap="flat" cmpd="sng">
            <a:solidFill>
              <a:schemeClr val="dk1"/>
            </a:solidFill>
            <a:prstDash val="solid"/>
            <a:miter lim="800000"/>
            <a:headEnd type="none" w="sm" len="sm"/>
            <a:tailEnd type="none" w="sm" len="sm"/>
          </a:ln>
        </p:spPr>
      </p:pic>
      <p:sp>
        <p:nvSpPr>
          <p:cNvPr id="319" name="Google Shape;319;p14"/>
          <p:cNvSpPr txBox="1"/>
          <p:nvPr/>
        </p:nvSpPr>
        <p:spPr>
          <a:xfrm>
            <a:off x="0" y="0"/>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1990-2018 Talc with asbestos chemistry should not be used in cosmetics</a:t>
            </a:r>
            <a:endParaRPr/>
          </a:p>
        </p:txBody>
      </p:sp>
      <p:sp>
        <p:nvSpPr>
          <p:cNvPr id="320" name="Google Shape;3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21" name="Google Shape;321;p14"/>
          <p:cNvSpPr/>
          <p:nvPr/>
        </p:nvSpPr>
        <p:spPr>
          <a:xfrm>
            <a:off x="2895600" y="1111854"/>
            <a:ext cx="6047509" cy="5060346"/>
          </a:xfrm>
          <a:prstGeom prst="wedgeRoundRectCallout">
            <a:avLst>
              <a:gd name="adj1" fmla="val -40071"/>
              <a:gd name="adj2" fmla="val 55615"/>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lt1"/>
                </a:solidFill>
                <a:latin typeface="Helvetica Neue"/>
                <a:ea typeface="Helvetica Neue"/>
                <a:cs typeface="Helvetica Neue"/>
                <a:sym typeface="Helvetica Neue"/>
              </a:rPr>
              <a:t>“However, in order to eliminate any hazard to the consumer</a:t>
            </a:r>
            <a:endParaRPr/>
          </a:p>
          <a:p>
            <a:pPr marL="0" marR="0" lvl="0" indent="0" algn="l" rtl="0">
              <a:spcBef>
                <a:spcPts val="0"/>
              </a:spcBef>
              <a:spcAft>
                <a:spcPts val="0"/>
              </a:spcAft>
              <a:buNone/>
            </a:pPr>
            <a:r>
              <a:rPr lang="en-US" sz="2400" b="1">
                <a:solidFill>
                  <a:schemeClr val="lt1"/>
                </a:solidFill>
                <a:latin typeface="Helvetica Neue"/>
                <a:ea typeface="Helvetica Neue"/>
                <a:cs typeface="Helvetica Neue"/>
                <a:sym typeface="Helvetica Neue"/>
              </a:rPr>
              <a:t>which might arise from the need to interpret fibre shape and dimensions…, </a:t>
            </a:r>
            <a:r>
              <a:rPr lang="en-US" sz="2400" b="1" i="1" u="sng">
                <a:solidFill>
                  <a:schemeClr val="lt1"/>
                </a:solidFill>
                <a:latin typeface="Helvetica Neue"/>
                <a:ea typeface="Helvetica Neue"/>
                <a:cs typeface="Helvetica Neue"/>
                <a:sym typeface="Helvetica Neue"/>
              </a:rPr>
              <a:t>the CTPA view is that if an amphibole is detected by X-ray diffraction, that batch of talc is unacceptable for cosmetic use</a:t>
            </a:r>
            <a:r>
              <a:rPr lang="en-US" sz="2400" b="1">
                <a:solidFill>
                  <a:schemeClr val="lt1"/>
                </a:solidFill>
                <a:latin typeface="Helvetica Neue"/>
                <a:ea typeface="Helvetica Neue"/>
                <a:cs typeface="Helvetica Neue"/>
                <a:sym typeface="Helvetica Neue"/>
              </a:rPr>
              <a:t>, whether or not subsequent examination by optical or electron microscopy shows that the contaminant is not fibrous.”	</a:t>
            </a:r>
            <a:endParaRPr sz="18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lt1"/>
                </a:solidFill>
                <a:latin typeface="Helvetica Neue"/>
                <a:ea typeface="Helvetica Neue"/>
                <a:cs typeface="Helvetica Neue"/>
                <a:sym typeface="Helvetica Neue"/>
              </a:rPr>
              <a:t>	</a:t>
            </a:r>
            <a:r>
              <a:rPr lang="en-US" sz="2000" b="1">
                <a:solidFill>
                  <a:schemeClr val="lt1"/>
                </a:solidFill>
                <a:latin typeface="Helvetica Neue"/>
                <a:ea typeface="Helvetica Neue"/>
                <a:cs typeface="Helvetica Neue"/>
                <a:sym typeface="Helvetica Neue"/>
              </a:rPr>
              <a:t>	-  2016 CTPA Guide</a:t>
            </a:r>
            <a:endParaRPr/>
          </a:p>
        </p:txBody>
      </p:sp>
      <p:sp>
        <p:nvSpPr>
          <p:cNvPr id="322" name="Google Shape;322;p14"/>
          <p:cNvSpPr/>
          <p:nvPr/>
        </p:nvSpPr>
        <p:spPr>
          <a:xfrm>
            <a:off x="0" y="6644137"/>
            <a:ext cx="7848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http://www.asbestosandtalc.com/2016%20Cosmetic%20Talc%20-%20A%20CTPA%20Guide.pdf</a:t>
            </a:r>
            <a:endParaRPr sz="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217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7" y="1044464"/>
            <a:ext cx="4205895" cy="55996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19" name="Google Shape;319;p14"/>
          <p:cNvSpPr txBox="1"/>
          <p:nvPr/>
        </p:nvSpPr>
        <p:spPr>
          <a:xfrm>
            <a:off x="0" y="0"/>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Helvetica Neue"/>
                <a:ea typeface="Helvetica Neue"/>
                <a:cs typeface="Helvetica Neue"/>
                <a:sym typeface="Helvetica Neue"/>
              </a:rPr>
              <a:t>1972 J&amp;J: Talc with asbestos chemistry should not be used in cosmetics</a:t>
            </a:r>
            <a:endParaRPr dirty="0"/>
          </a:p>
        </p:txBody>
      </p:sp>
      <p:sp>
        <p:nvSpPr>
          <p:cNvPr id="320" name="Google Shape;3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sp>
        <p:nvSpPr>
          <p:cNvPr id="321" name="Google Shape;321;p14"/>
          <p:cNvSpPr/>
          <p:nvPr/>
        </p:nvSpPr>
        <p:spPr>
          <a:xfrm>
            <a:off x="2895600" y="1111854"/>
            <a:ext cx="6047509" cy="5060346"/>
          </a:xfrm>
          <a:prstGeom prst="wedgeRoundRectCallout">
            <a:avLst>
              <a:gd name="adj1" fmla="val -40071"/>
              <a:gd name="adj2" fmla="val 55615"/>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r>
              <a:rPr lang="en-US" sz="3200" b="1" dirty="0">
                <a:solidFill>
                  <a:schemeClr val="lt1"/>
                </a:solidFill>
                <a:latin typeface="Helvetica Neue"/>
                <a:ea typeface="Helvetica Neue"/>
                <a:cs typeface="Helvetica Neue"/>
                <a:sym typeface="Helvetica Neue"/>
              </a:rPr>
              <a:t>“We must decide what course of action we will take if any sample gives rise to a positive test. It is clear to me that </a:t>
            </a:r>
            <a:r>
              <a:rPr lang="en-US" sz="3200" b="1" i="1" u="sng" dirty="0">
                <a:solidFill>
                  <a:schemeClr val="lt1"/>
                </a:solidFill>
                <a:latin typeface="Helvetica Neue"/>
                <a:ea typeface="Helvetica Neue"/>
                <a:cs typeface="Helvetica Neue"/>
                <a:sym typeface="Helvetica Neue"/>
              </a:rPr>
              <a:t>if we find asbestos by the straight x-ray diffraction technique we can not use that batch of talc</a:t>
            </a:r>
            <a:r>
              <a:rPr lang="en-US" sz="3200" b="1" dirty="0">
                <a:solidFill>
                  <a:schemeClr val="lt1"/>
                </a:solidFill>
                <a:latin typeface="Helvetica Neue"/>
                <a:ea typeface="Helvetica Neue"/>
                <a:cs typeface="Helvetica Neue"/>
                <a:sym typeface="Helvetica Neue"/>
              </a:rPr>
              <a:t>.”</a:t>
            </a:r>
          </a:p>
          <a:p>
            <a:pPr lvl="0"/>
            <a:r>
              <a:rPr lang="en-US" sz="3200" b="1" dirty="0">
                <a:solidFill>
                  <a:schemeClr val="lt1"/>
                </a:solidFill>
                <a:latin typeface="Helvetica Neue"/>
                <a:sym typeface="Helvetica Neue"/>
              </a:rPr>
              <a:t>		</a:t>
            </a:r>
            <a:r>
              <a:rPr lang="en-US" sz="2400" b="1" dirty="0">
                <a:solidFill>
                  <a:schemeClr val="lt1"/>
                </a:solidFill>
                <a:latin typeface="Helvetica Neue"/>
                <a:sym typeface="Helvetica Neue"/>
              </a:rPr>
              <a:t>-J&amp;J’s Dr. Goodman</a:t>
            </a:r>
            <a:endParaRPr sz="2400" dirty="0"/>
          </a:p>
        </p:txBody>
      </p:sp>
      <p:sp>
        <p:nvSpPr>
          <p:cNvPr id="322" name="Google Shape;322;p14"/>
          <p:cNvSpPr/>
          <p:nvPr/>
        </p:nvSpPr>
        <p:spPr>
          <a:xfrm>
            <a:off x="0" y="6644137"/>
            <a:ext cx="7848600" cy="215403"/>
          </a:xfrm>
          <a:prstGeom prst="rect">
            <a:avLst/>
          </a:prstGeom>
          <a:noFill/>
          <a:ln>
            <a:noFill/>
          </a:ln>
        </p:spPr>
        <p:txBody>
          <a:bodyPr spcFirstLastPara="1" wrap="square" lIns="91425" tIns="45700" rIns="91425" bIns="45700" anchor="t" anchorCtr="0">
            <a:spAutoFit/>
          </a:bodyPr>
          <a:lstStyle/>
          <a:p>
            <a:pPr lvl="0"/>
            <a:r>
              <a:rPr lang="en-US" sz="800" dirty="0">
                <a:hlinkClick r:id="rId4"/>
              </a:rPr>
              <a:t>http://www.asbestosandtalc.com/JNJ000273787.pdf</a:t>
            </a:r>
            <a:endParaRPr sz="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93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5"/>
          <p:cNvPicPr preferRelativeResize="0"/>
          <p:nvPr/>
        </p:nvPicPr>
        <p:blipFill rotWithShape="1">
          <a:blip r:embed="rId3">
            <a:alphaModFix/>
          </a:blip>
          <a:srcRect/>
          <a:stretch/>
        </p:blipFill>
        <p:spPr>
          <a:xfrm>
            <a:off x="31173" y="1066800"/>
            <a:ext cx="4429512" cy="5551483"/>
          </a:xfrm>
          <a:prstGeom prst="rect">
            <a:avLst/>
          </a:prstGeom>
          <a:noFill/>
          <a:ln w="9525" cap="flat" cmpd="sng">
            <a:solidFill>
              <a:schemeClr val="dk1"/>
            </a:solidFill>
            <a:prstDash val="solid"/>
            <a:miter lim="800000"/>
            <a:headEnd type="none" w="sm" len="sm"/>
            <a:tailEnd type="none" w="sm" len="sm"/>
          </a:ln>
        </p:spPr>
      </p:pic>
      <p:sp>
        <p:nvSpPr>
          <p:cNvPr id="329" name="Google Shape;329;p15"/>
          <p:cNvSpPr txBox="1"/>
          <p:nvPr/>
        </p:nvSpPr>
        <p:spPr>
          <a:xfrm>
            <a:off x="0" y="0"/>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2001 – Talc with asbestos chemistry should not be used in cosmetics</a:t>
            </a:r>
            <a:endParaRPr/>
          </a:p>
        </p:txBody>
      </p:sp>
      <p:sp>
        <p:nvSpPr>
          <p:cNvPr id="330" name="Google Shape;330;p15"/>
          <p:cNvSpPr/>
          <p:nvPr/>
        </p:nvSpPr>
        <p:spPr>
          <a:xfrm>
            <a:off x="2895600" y="1143000"/>
            <a:ext cx="6172200" cy="5029200"/>
          </a:xfrm>
          <a:prstGeom prst="wedgeRoundRectCallout">
            <a:avLst>
              <a:gd name="adj1" fmla="val -40071"/>
              <a:gd name="adj2" fmla="val 55615"/>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chemeClr val="lt1"/>
                </a:solidFill>
                <a:latin typeface="Helvetica Neue"/>
                <a:ea typeface="Helvetica Neue"/>
                <a:cs typeface="Helvetica Neue"/>
                <a:sym typeface="Helvetica Neue"/>
              </a:rPr>
              <a:t>“I might also add that it is the policy of Luzenac that we will not sell talc products containing asbestos - and we do not entertain the argument advanced by others as to whether or not a particular fiber meets the ‘technical’ definition of asbestos.”</a:t>
            </a:r>
            <a:r>
              <a:rPr lang="en-US" sz="1800" b="1">
                <a:solidFill>
                  <a:schemeClr val="lt1"/>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en-US" sz="1400" b="1">
                <a:solidFill>
                  <a:schemeClr val="lt1"/>
                </a:solidFill>
                <a:latin typeface="Helvetica Neue"/>
                <a:ea typeface="Helvetica Neue"/>
                <a:cs typeface="Helvetica Neue"/>
                <a:sym typeface="Helvetica Neue"/>
              </a:rPr>
              <a:t>		</a:t>
            </a:r>
            <a:r>
              <a:rPr lang="en-US" sz="1600" b="1">
                <a:solidFill>
                  <a:schemeClr val="lt1"/>
                </a:solidFill>
                <a:latin typeface="Helvetica Neue"/>
                <a:ea typeface="Helvetica Neue"/>
                <a:cs typeface="Helvetica Neue"/>
                <a:sym typeface="Helvetica Neue"/>
              </a:rPr>
              <a:t>-  R. Zazenski (Imerys) to the FDA</a:t>
            </a:r>
            <a:endParaRPr/>
          </a:p>
        </p:txBody>
      </p:sp>
      <p:sp>
        <p:nvSpPr>
          <p:cNvPr id="331" name="Google Shape;33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32" name="Google Shape;332;p15"/>
          <p:cNvSpPr/>
          <p:nvPr/>
        </p:nvSpPr>
        <p:spPr>
          <a:xfrm>
            <a:off x="-3464" y="6642556"/>
            <a:ext cx="7848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http://www.asbestosandtalc.com/2001.06.07%20%20Email%20from%20Zazenski%20%28Luzenac%29%20to%20FDA%20re%20talc%20testing%20methods.pdf</a:t>
            </a:r>
            <a:endParaRPr sz="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56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7"/>
          <p:cNvPicPr preferRelativeResize="0"/>
          <p:nvPr/>
        </p:nvPicPr>
        <p:blipFill rotWithShape="1">
          <a:blip r:embed="rId3">
            <a:alphaModFix/>
          </a:blip>
          <a:srcRect/>
          <a:stretch/>
        </p:blipFill>
        <p:spPr>
          <a:xfrm>
            <a:off x="72022" y="660975"/>
            <a:ext cx="4616220" cy="5981581"/>
          </a:xfrm>
          <a:prstGeom prst="rect">
            <a:avLst/>
          </a:prstGeom>
          <a:noFill/>
          <a:ln w="9525" cap="flat" cmpd="sng">
            <a:solidFill>
              <a:schemeClr val="dk1"/>
            </a:solidFill>
            <a:prstDash val="solid"/>
            <a:miter lim="800000"/>
            <a:headEnd type="none" w="sm" len="sm"/>
            <a:tailEnd type="none" w="sm" len="sm"/>
          </a:ln>
        </p:spPr>
      </p:pic>
      <p:sp>
        <p:nvSpPr>
          <p:cNvPr id="349" name="Google Shape;349;p17"/>
          <p:cNvSpPr txBox="1"/>
          <p:nvPr/>
        </p:nvSpPr>
        <p:spPr>
          <a:xfrm>
            <a:off x="0" y="76200"/>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1976 – Asbestos/talc is not homogenous mix </a:t>
            </a:r>
            <a:endParaRPr/>
          </a:p>
        </p:txBody>
      </p:sp>
      <p:sp>
        <p:nvSpPr>
          <p:cNvPr id="350" name="Google Shape;350;p17"/>
          <p:cNvSpPr/>
          <p:nvPr/>
        </p:nvSpPr>
        <p:spPr>
          <a:xfrm>
            <a:off x="3048000" y="1371600"/>
            <a:ext cx="6075218" cy="4419600"/>
          </a:xfrm>
          <a:prstGeom prst="wedgeRoundRectCallout">
            <a:avLst>
              <a:gd name="adj1" fmla="val -40387"/>
              <a:gd name="adj2" fmla="val 57681"/>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chemeClr val="lt1"/>
                </a:solidFill>
                <a:latin typeface="Helvetica Neue"/>
                <a:ea typeface="Helvetica Neue"/>
                <a:cs typeface="Helvetica Neue"/>
                <a:sym typeface="Helvetica Neue"/>
              </a:rPr>
              <a:t>“</a:t>
            </a:r>
            <a:r>
              <a:rPr lang="en-US" sz="3600" b="1">
                <a:solidFill>
                  <a:schemeClr val="lt1"/>
                </a:solidFill>
                <a:latin typeface="Helvetica Neue"/>
                <a:ea typeface="Helvetica Neue"/>
                <a:cs typeface="Helvetica Neue"/>
                <a:sym typeface="Helvetica Neue"/>
              </a:rPr>
              <a:t>Dr. Berdick [CTFA] stated categorically </a:t>
            </a:r>
            <a:r>
              <a:rPr lang="en-US" sz="3600" b="1" i="1" u="sng">
                <a:solidFill>
                  <a:schemeClr val="lt1"/>
                </a:solidFill>
                <a:latin typeface="Helvetica Neue"/>
                <a:ea typeface="Helvetica Neue"/>
                <a:cs typeface="Helvetica Neue"/>
                <a:sym typeface="Helvetica Neue"/>
              </a:rPr>
              <a:t>it was not feasible to develop a statistically valid sampling</a:t>
            </a:r>
            <a:r>
              <a:rPr lang="en-US" sz="3600" b="1">
                <a:solidFill>
                  <a:schemeClr val="lt1"/>
                </a:solidFill>
                <a:latin typeface="Helvetica Neue"/>
                <a:ea typeface="Helvetica Neue"/>
                <a:cs typeface="Helvetica Neue"/>
                <a:sym typeface="Helvetica Neue"/>
              </a:rPr>
              <a:t> plan for talc.”</a:t>
            </a:r>
            <a:endParaRPr/>
          </a:p>
          <a:p>
            <a:pPr marL="0" marR="0" lvl="0" indent="0" algn="l" rtl="0">
              <a:spcBef>
                <a:spcPts val="0"/>
              </a:spcBef>
              <a:spcAft>
                <a:spcPts val="0"/>
              </a:spcAft>
              <a:buNone/>
            </a:pPr>
            <a:r>
              <a:rPr lang="en-US" sz="3600" b="1">
                <a:solidFill>
                  <a:schemeClr val="lt1"/>
                </a:solidFill>
                <a:latin typeface="Helvetica Neue"/>
                <a:ea typeface="Helvetica Neue"/>
                <a:cs typeface="Helvetica Neue"/>
                <a:sym typeface="Helvetica Neue"/>
              </a:rPr>
              <a:t>		- CTFA</a:t>
            </a:r>
            <a:endParaRPr sz="1800" b="1">
              <a:solidFill>
                <a:schemeClr val="lt1"/>
              </a:solidFill>
              <a:latin typeface="Helvetica Neue"/>
              <a:ea typeface="Helvetica Neue"/>
              <a:cs typeface="Helvetica Neue"/>
              <a:sym typeface="Helvetica Neue"/>
            </a:endParaRPr>
          </a:p>
        </p:txBody>
      </p:sp>
      <p:sp>
        <p:nvSpPr>
          <p:cNvPr id="351" name="Google Shape;35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52" name="Google Shape;352;p17"/>
          <p:cNvSpPr/>
          <p:nvPr/>
        </p:nvSpPr>
        <p:spPr>
          <a:xfrm>
            <a:off x="-3464" y="6642556"/>
            <a:ext cx="78486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http://asbestosandtalc.com/Part%201/33.pdf</a:t>
            </a:r>
            <a:endParaRPr sz="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458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8"/>
          <p:cNvPicPr preferRelativeResize="0"/>
          <p:nvPr/>
        </p:nvPicPr>
        <p:blipFill rotWithShape="1">
          <a:blip r:embed="rId3">
            <a:alphaModFix/>
          </a:blip>
          <a:srcRect l="7519" t="9948" r="2459"/>
          <a:stretch/>
        </p:blipFill>
        <p:spPr>
          <a:xfrm>
            <a:off x="4605338" y="1676703"/>
            <a:ext cx="4557712" cy="3261310"/>
          </a:xfrm>
          <a:prstGeom prst="rect">
            <a:avLst/>
          </a:prstGeom>
          <a:noFill/>
          <a:ln w="9525" cap="flat" cmpd="sng">
            <a:solidFill>
              <a:schemeClr val="dk1"/>
            </a:solidFill>
            <a:prstDash val="solid"/>
            <a:round/>
            <a:headEnd type="none" w="sm" len="sm"/>
            <a:tailEnd type="none" w="sm" len="sm"/>
          </a:ln>
        </p:spPr>
      </p:pic>
      <p:sp>
        <p:nvSpPr>
          <p:cNvPr id="358" name="Google Shape;358;p18"/>
          <p:cNvSpPr txBox="1">
            <a:spLocks noGrp="1"/>
          </p:cNvSpPr>
          <p:nvPr>
            <p:ph type="title"/>
          </p:nvPr>
        </p:nvSpPr>
        <p:spPr>
          <a:xfrm>
            <a:off x="0" y="165100"/>
            <a:ext cx="9144000" cy="838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600"/>
              <a:buFont typeface="Helvetica Neue"/>
              <a:buNone/>
            </a:pPr>
            <a:r>
              <a:rPr lang="en-US" sz="3600" b="1">
                <a:latin typeface="Helvetica Neue"/>
                <a:ea typeface="Helvetica Neue"/>
                <a:cs typeface="Helvetica Neue"/>
                <a:sym typeface="Helvetica Neue"/>
              </a:rPr>
              <a:t>Chocolate Chips (asbestos) vs Chocolate ice cream</a:t>
            </a:r>
            <a:endParaRPr/>
          </a:p>
        </p:txBody>
      </p:sp>
      <p:sp>
        <p:nvSpPr>
          <p:cNvPr id="359" name="Google Shape;35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60" name="Google Shape;360;p18"/>
          <p:cNvPicPr preferRelativeResize="0"/>
          <p:nvPr/>
        </p:nvPicPr>
        <p:blipFill rotWithShape="1">
          <a:blip r:embed="rId4">
            <a:alphaModFix/>
          </a:blip>
          <a:srcRect l="9846" t="10811" r="5100"/>
          <a:stretch/>
        </p:blipFill>
        <p:spPr>
          <a:xfrm>
            <a:off x="0" y="1676703"/>
            <a:ext cx="4572000" cy="327153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12" name="Google Shape;212;p6"/>
          <p:cNvSpPr txBox="1"/>
          <p:nvPr/>
        </p:nvSpPr>
        <p:spPr>
          <a:xfrm>
            <a:off x="0" y="2890391"/>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There has been a 50-year campaign to </a:t>
            </a:r>
            <a:endParaRPr/>
          </a:p>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de-regulate “cleavage fragments”</a:t>
            </a:r>
            <a:endParaRPr/>
          </a:p>
        </p:txBody>
      </p:sp>
    </p:spTree>
    <p:extLst>
      <p:ext uri="{BB962C8B-B14F-4D97-AF65-F5344CB8AC3E}">
        <p14:creationId xmlns:p14="http://schemas.microsoft.com/office/powerpoint/2010/main" val="144536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557200" y="144501"/>
            <a:ext cx="8001000" cy="809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Helvetica Neue"/>
              <a:buNone/>
            </a:pPr>
            <a:r>
              <a:rPr lang="en-US" sz="3959" b="1">
                <a:latin typeface="Helvetica Neue"/>
                <a:ea typeface="Helvetica Neue"/>
                <a:cs typeface="Helvetica Neue"/>
                <a:sym typeface="Helvetica Neue"/>
              </a:rPr>
              <a:t>The 50-year campaign de-regulate cleavage fragments</a:t>
            </a:r>
            <a:endParaRPr sz="3959"/>
          </a:p>
        </p:txBody>
      </p:sp>
      <p:sp>
        <p:nvSpPr>
          <p:cNvPr id="218" name="Google Shape;21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219" name="Google Shape;219;p7"/>
          <p:cNvSpPr/>
          <p:nvPr/>
        </p:nvSpPr>
        <p:spPr>
          <a:xfrm>
            <a:off x="61913" y="6502094"/>
            <a:ext cx="407810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rgbClr val="000000"/>
                </a:solidFill>
                <a:latin typeface="Calibri"/>
                <a:ea typeface="Calibri"/>
                <a:cs typeface="Calibri"/>
                <a:sym typeface="Calibri"/>
              </a:rPr>
              <a:t>Fed Reg. Vol 57 N. 110    RTV Talc was used in cosmetics</a:t>
            </a:r>
            <a:endParaRPr/>
          </a:p>
        </p:txBody>
      </p:sp>
      <p:grpSp>
        <p:nvGrpSpPr>
          <p:cNvPr id="220" name="Google Shape;220;p7"/>
          <p:cNvGrpSpPr/>
          <p:nvPr/>
        </p:nvGrpSpPr>
        <p:grpSpPr>
          <a:xfrm>
            <a:off x="491499" y="1187244"/>
            <a:ext cx="8017713" cy="5314844"/>
            <a:chOff x="-16713" y="0"/>
            <a:chExt cx="8017713" cy="5314844"/>
          </a:xfrm>
        </p:grpSpPr>
        <p:sp>
          <p:nvSpPr>
            <p:cNvPr id="221" name="Google Shape;221;p7"/>
            <p:cNvSpPr/>
            <p:nvPr/>
          </p:nvSpPr>
          <p:spPr>
            <a:xfrm>
              <a:off x="3165291" y="0"/>
              <a:ext cx="4800600" cy="813741"/>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txBox="1"/>
            <p:nvPr/>
          </p:nvSpPr>
          <p:spPr>
            <a:xfrm>
              <a:off x="3205088" y="101706"/>
              <a:ext cx="4455600" cy="610200"/>
            </a:xfrm>
            <a:prstGeom prst="rect">
              <a:avLst/>
            </a:prstGeom>
            <a:noFill/>
            <a:ln>
              <a:noFill/>
            </a:ln>
          </p:spPr>
          <p:txBody>
            <a:bodyPr spcFirstLastPara="1" wrap="square" lIns="7600" tIns="7600" rIns="7600" bIns="7600" anchor="t" anchorCtr="0">
              <a:noAutofit/>
            </a:bodyPr>
            <a:lstStyle/>
            <a:p>
              <a:pPr marL="914400" marR="0" lvl="0" indent="0" algn="l" rtl="0">
                <a:lnSpc>
                  <a:spcPct val="90000"/>
                </a:lnSpc>
                <a:spcBef>
                  <a:spcPts val="0"/>
                </a:spcBef>
                <a:spcAft>
                  <a:spcPts val="0"/>
                </a:spcAft>
                <a:buNone/>
              </a:pPr>
              <a:endParaRPr sz="1200">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200"/>
                <a:buFont typeface="Calibri"/>
                <a:buChar char="•"/>
              </a:pPr>
              <a:r>
                <a:rPr lang="en-US" sz="1500" b="0" i="0" u="none" strike="noStrike" cap="none">
                  <a:solidFill>
                    <a:schemeClr val="dk1"/>
                  </a:solidFill>
                  <a:latin typeface="Calibri"/>
                  <a:ea typeface="Calibri"/>
                  <a:cs typeface="Calibri"/>
                  <a:sym typeface="Calibri"/>
                </a:rPr>
                <a:t>OSHA applies to fibrous talc and cleavage fragments </a:t>
              </a:r>
              <a:endParaRPr sz="1500"/>
            </a:p>
          </p:txBody>
        </p:sp>
        <p:sp>
          <p:nvSpPr>
            <p:cNvPr id="223" name="Google Shape;223;p7"/>
            <p:cNvSpPr/>
            <p:nvPr/>
          </p:nvSpPr>
          <p:spPr>
            <a:xfrm>
              <a:off x="0" y="1080"/>
              <a:ext cx="3200400" cy="8137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16714" y="80529"/>
              <a:ext cx="3120900" cy="734400"/>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1972</a:t>
              </a:r>
              <a:endParaRPr/>
            </a:p>
          </p:txBody>
        </p:sp>
        <p:sp>
          <p:nvSpPr>
            <p:cNvPr id="225" name="Google Shape;225;p7"/>
            <p:cNvSpPr/>
            <p:nvPr/>
          </p:nvSpPr>
          <p:spPr>
            <a:xfrm>
              <a:off x="3200399" y="896195"/>
              <a:ext cx="4800600" cy="813741"/>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3200399" y="997913"/>
              <a:ext cx="4495447" cy="610305"/>
            </a:xfrm>
            <a:prstGeom prst="rect">
              <a:avLst/>
            </a:prstGeom>
            <a:noFill/>
            <a:ln>
              <a:noFill/>
            </a:ln>
          </p:spPr>
          <p:txBody>
            <a:bodyPr spcFirstLastPara="1" wrap="square" lIns="7600" tIns="7600" rIns="7600" bIns="7600" anchor="t" anchorCtr="0">
              <a:noAutofit/>
            </a:bodyPr>
            <a:lstStyle/>
            <a:p>
              <a:pPr marL="114300" marR="0" lvl="1" indent="-13335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RTV requests relief from asbestos standard</a:t>
              </a:r>
              <a:endParaRPr sz="1500"/>
            </a:p>
            <a:p>
              <a:pPr marL="114300" marR="0" lvl="1" indent="-133350" algn="l" rtl="0">
                <a:lnSpc>
                  <a:spcPct val="90000"/>
                </a:lnSpc>
                <a:spcBef>
                  <a:spcPts val="18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OSHA de-regulated cleavage fragments   FM-74-92</a:t>
              </a:r>
              <a:endParaRPr sz="1500"/>
            </a:p>
          </p:txBody>
        </p:sp>
        <p:sp>
          <p:nvSpPr>
            <p:cNvPr id="227" name="Google Shape;227;p7"/>
            <p:cNvSpPr/>
            <p:nvPr/>
          </p:nvSpPr>
          <p:spPr>
            <a:xfrm>
              <a:off x="0" y="896195"/>
              <a:ext cx="3200400" cy="8137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txBox="1"/>
            <p:nvPr/>
          </p:nvSpPr>
          <p:spPr>
            <a:xfrm>
              <a:off x="39724" y="935919"/>
              <a:ext cx="3120952" cy="734293"/>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1974</a:t>
              </a:r>
              <a:endParaRPr/>
            </a:p>
          </p:txBody>
        </p:sp>
        <p:sp>
          <p:nvSpPr>
            <p:cNvPr id="229" name="Google Shape;229;p7"/>
            <p:cNvSpPr/>
            <p:nvPr/>
          </p:nvSpPr>
          <p:spPr>
            <a:xfrm>
              <a:off x="3200399" y="1791311"/>
              <a:ext cx="4800600" cy="813741"/>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txBox="1"/>
            <p:nvPr/>
          </p:nvSpPr>
          <p:spPr>
            <a:xfrm>
              <a:off x="3200399" y="1893029"/>
              <a:ext cx="4495447" cy="610305"/>
            </a:xfrm>
            <a:prstGeom prst="rect">
              <a:avLst/>
            </a:prstGeom>
            <a:noFill/>
            <a:ln>
              <a:noFill/>
            </a:ln>
          </p:spPr>
          <p:txBody>
            <a:bodyPr spcFirstLastPara="1" wrap="square" lIns="7600" tIns="7600" rIns="7600" bIns="7600" anchor="t" anchorCtr="0">
              <a:noAutofit/>
            </a:bodyPr>
            <a:lstStyle/>
            <a:p>
              <a:pPr marL="114300" marR="0" lvl="1" indent="-133350" algn="l" rtl="0">
                <a:lnSpc>
                  <a:spcPct val="90000"/>
                </a:lnSpc>
                <a:spcBef>
                  <a:spcPts val="0"/>
                </a:spcBef>
                <a:spcAft>
                  <a:spcPts val="0"/>
                </a:spcAft>
                <a:buClr>
                  <a:srgbClr val="000000"/>
                </a:buClr>
                <a:buSzPts val="1500"/>
                <a:buFont typeface="Calibri"/>
                <a:buChar char="•"/>
              </a:pPr>
              <a:r>
                <a:rPr lang="en-US" sz="1500" b="0" i="0" u="none" strike="noStrike" cap="none">
                  <a:solidFill>
                    <a:srgbClr val="000000"/>
                  </a:solidFill>
                  <a:latin typeface="Calibri"/>
                  <a:ea typeface="Calibri"/>
                  <a:cs typeface="Calibri"/>
                  <a:sym typeface="Calibri"/>
                </a:rPr>
                <a:t>NIOSH complains - finds an lung cancer in RTV talc miners</a:t>
              </a:r>
              <a:endParaRPr sz="1500"/>
            </a:p>
            <a:p>
              <a:pPr marL="114300" marR="0" lvl="1" indent="-133350" algn="l" rtl="0">
                <a:lnSpc>
                  <a:spcPct val="90000"/>
                </a:lnSpc>
                <a:spcBef>
                  <a:spcPts val="180"/>
                </a:spcBef>
                <a:spcAft>
                  <a:spcPts val="0"/>
                </a:spcAft>
                <a:buClr>
                  <a:srgbClr val="000000"/>
                </a:buClr>
                <a:buSzPts val="1500"/>
                <a:buFont typeface="Calibri"/>
                <a:buChar char="•"/>
              </a:pPr>
              <a:r>
                <a:rPr lang="en-US" sz="1500" b="0" i="0" u="none" strike="noStrike" cap="none">
                  <a:solidFill>
                    <a:srgbClr val="000000"/>
                  </a:solidFill>
                  <a:latin typeface="Calibri"/>
                  <a:ea typeface="Calibri"/>
                  <a:cs typeface="Calibri"/>
                  <a:sym typeface="Calibri"/>
                </a:rPr>
                <a:t>OSHA re-regulates cleavage fragments</a:t>
              </a:r>
              <a:endParaRPr sz="1500"/>
            </a:p>
          </p:txBody>
        </p:sp>
        <p:sp>
          <p:nvSpPr>
            <p:cNvPr id="231" name="Google Shape;231;p7"/>
            <p:cNvSpPr/>
            <p:nvPr/>
          </p:nvSpPr>
          <p:spPr>
            <a:xfrm>
              <a:off x="0" y="1791311"/>
              <a:ext cx="3200400" cy="8137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txBox="1"/>
            <p:nvPr/>
          </p:nvSpPr>
          <p:spPr>
            <a:xfrm>
              <a:off x="39724" y="1831035"/>
              <a:ext cx="3120952" cy="734293"/>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1977</a:t>
              </a:r>
              <a:endParaRPr/>
            </a:p>
          </p:txBody>
        </p:sp>
        <p:sp>
          <p:nvSpPr>
            <p:cNvPr id="233" name="Google Shape;233;p7"/>
            <p:cNvSpPr/>
            <p:nvPr/>
          </p:nvSpPr>
          <p:spPr>
            <a:xfrm>
              <a:off x="3205082" y="2688941"/>
              <a:ext cx="4795911" cy="838186"/>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txBox="1"/>
            <p:nvPr/>
          </p:nvSpPr>
          <p:spPr>
            <a:xfrm>
              <a:off x="3205082" y="2793714"/>
              <a:ext cx="4481591" cy="628640"/>
            </a:xfrm>
            <a:prstGeom prst="rect">
              <a:avLst/>
            </a:prstGeom>
            <a:noFill/>
            <a:ln>
              <a:noFill/>
            </a:ln>
          </p:spPr>
          <p:txBody>
            <a:bodyPr spcFirstLastPara="1" wrap="square" lIns="9525" tIns="9525" rIns="9525" bIns="9525"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RTV sues and OSHA stays standard for non-asbestiform anthophyllite, tremolite, and actinolite</a:t>
              </a:r>
              <a:r>
                <a:rPr lang="en-US" sz="1600" b="0" i="0" u="none" strike="noStrike" cap="none">
                  <a:solidFill>
                    <a:schemeClr val="dk1"/>
                  </a:solidFill>
                  <a:latin typeface="Calibri"/>
                  <a:ea typeface="Calibri"/>
                  <a:cs typeface="Calibri"/>
                  <a:sym typeface="Calibri"/>
                </a:rPr>
                <a:t>. (ATA)</a:t>
              </a:r>
              <a:endParaRPr sz="1500" b="0" i="0" u="none" strike="noStrike" cap="none">
                <a:solidFill>
                  <a:schemeClr val="dk1"/>
                </a:solidFill>
                <a:latin typeface="Calibri"/>
                <a:ea typeface="Calibri"/>
                <a:cs typeface="Calibri"/>
                <a:sym typeface="Calibri"/>
              </a:endParaRPr>
            </a:p>
          </p:txBody>
        </p:sp>
        <p:sp>
          <p:nvSpPr>
            <p:cNvPr id="235" name="Google Shape;235;p7"/>
            <p:cNvSpPr/>
            <p:nvPr/>
          </p:nvSpPr>
          <p:spPr>
            <a:xfrm>
              <a:off x="3906" y="2698649"/>
              <a:ext cx="3197274" cy="8137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p:nvPr/>
          </p:nvSpPr>
          <p:spPr>
            <a:xfrm>
              <a:off x="43630" y="2738373"/>
              <a:ext cx="3117826" cy="734293"/>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1986</a:t>
              </a:r>
              <a:endParaRPr/>
            </a:p>
          </p:txBody>
        </p:sp>
        <p:sp>
          <p:nvSpPr>
            <p:cNvPr id="237" name="Google Shape;237;p7"/>
            <p:cNvSpPr/>
            <p:nvPr/>
          </p:nvSpPr>
          <p:spPr>
            <a:xfrm>
              <a:off x="3200399" y="3605987"/>
              <a:ext cx="4800600" cy="813741"/>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txBox="1"/>
            <p:nvPr/>
          </p:nvSpPr>
          <p:spPr>
            <a:xfrm>
              <a:off x="3200399" y="3707705"/>
              <a:ext cx="4495447" cy="610305"/>
            </a:xfrm>
            <a:prstGeom prst="rect">
              <a:avLst/>
            </a:prstGeom>
            <a:noFill/>
            <a:ln>
              <a:noFill/>
            </a:ln>
          </p:spPr>
          <p:txBody>
            <a:bodyPr spcFirstLastPara="1" wrap="square" lIns="10150" tIns="10150" rIns="10150" bIns="10150" anchor="t" anchorCtr="0">
              <a:noAutofit/>
            </a:bodyPr>
            <a:lstStyle/>
            <a:p>
              <a:pPr marL="171450" marR="0" lvl="1" indent="-69850" algn="l"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171450" marR="0" lvl="1" indent="-165100" algn="l" rtl="0">
                <a:lnSpc>
                  <a:spcPct val="90000"/>
                </a:lnSpc>
                <a:spcBef>
                  <a:spcPts val="24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OSHA deregulates non-asbestiform ATA</a:t>
              </a:r>
              <a:endParaRPr sz="1500"/>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239" name="Google Shape;239;p7"/>
            <p:cNvSpPr/>
            <p:nvPr/>
          </p:nvSpPr>
          <p:spPr>
            <a:xfrm>
              <a:off x="0" y="3605987"/>
              <a:ext cx="3200400" cy="8137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txBox="1"/>
            <p:nvPr/>
          </p:nvSpPr>
          <p:spPr>
            <a:xfrm>
              <a:off x="39724" y="3645711"/>
              <a:ext cx="3120952" cy="734293"/>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1992</a:t>
              </a:r>
              <a:endParaRPr/>
            </a:p>
          </p:txBody>
        </p:sp>
        <p:sp>
          <p:nvSpPr>
            <p:cNvPr id="241" name="Google Shape;241;p7"/>
            <p:cNvSpPr/>
            <p:nvPr/>
          </p:nvSpPr>
          <p:spPr>
            <a:xfrm>
              <a:off x="3200399" y="4501103"/>
              <a:ext cx="4800600" cy="813741"/>
            </a:xfrm>
            <a:prstGeom prst="rightArrow">
              <a:avLst>
                <a:gd name="adj1" fmla="val 75000"/>
                <a:gd name="adj2"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txBox="1"/>
            <p:nvPr/>
          </p:nvSpPr>
          <p:spPr>
            <a:xfrm>
              <a:off x="3200399" y="4602821"/>
              <a:ext cx="4495447" cy="610305"/>
            </a:xfrm>
            <a:prstGeom prst="rect">
              <a:avLst/>
            </a:prstGeom>
            <a:noFill/>
            <a:ln>
              <a:noFill/>
            </a:ln>
          </p:spPr>
          <p:txBody>
            <a:bodyPr spcFirstLastPara="1" wrap="square" lIns="7600" tIns="7600" rIns="7600" bIns="7600" anchor="t" anchorCtr="0">
              <a:noAutofit/>
            </a:bodyPr>
            <a:lstStyle/>
            <a:p>
              <a:pPr marL="114300" marR="0" lvl="1" indent="-13335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Bulk test for asbestos follows habit definition </a:t>
              </a:r>
              <a:endParaRPr sz="1500"/>
            </a:p>
            <a:p>
              <a:pPr marL="114300" marR="0" lvl="1" indent="-133350" algn="l" rtl="0">
                <a:lnSpc>
                  <a:spcPct val="90000"/>
                </a:lnSpc>
                <a:spcBef>
                  <a:spcPts val="18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20:1 average, population, etc Not adopted.</a:t>
              </a:r>
              <a:endParaRPr sz="1500"/>
            </a:p>
            <a:p>
              <a:pPr marL="114300" marR="0" lvl="1" indent="-133350" algn="l" rtl="0">
                <a:lnSpc>
                  <a:spcPct val="90000"/>
                </a:lnSpc>
                <a:spcBef>
                  <a:spcPts val="18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Not applicable to talc</a:t>
              </a:r>
              <a:endParaRPr sz="1500"/>
            </a:p>
          </p:txBody>
        </p:sp>
        <p:sp>
          <p:nvSpPr>
            <p:cNvPr id="243" name="Google Shape;243;p7"/>
            <p:cNvSpPr/>
            <p:nvPr/>
          </p:nvSpPr>
          <p:spPr>
            <a:xfrm>
              <a:off x="0" y="4501103"/>
              <a:ext cx="3200400" cy="8137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txBox="1"/>
            <p:nvPr/>
          </p:nvSpPr>
          <p:spPr>
            <a:xfrm>
              <a:off x="39724" y="4540827"/>
              <a:ext cx="3120952" cy="734293"/>
            </a:xfrm>
            <a:prstGeom prst="rect">
              <a:avLst/>
            </a:prstGeom>
            <a:noFill/>
            <a:ln>
              <a:noFill/>
            </a:ln>
          </p:spPr>
          <p:txBody>
            <a:bodyPr spcFirstLastPara="1" wrap="square" lIns="137150" tIns="68575" rIns="137150" bIns="6857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1993  </a:t>
              </a:r>
              <a:endParaRPr/>
            </a:p>
          </p:txBody>
        </p:sp>
      </p:grpSp>
    </p:spTree>
    <p:extLst>
      <p:ext uri="{BB962C8B-B14F-4D97-AF65-F5344CB8AC3E}">
        <p14:creationId xmlns:p14="http://schemas.microsoft.com/office/powerpoint/2010/main" val="3021154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76"/>
        <p:cNvGrpSpPr/>
        <p:nvPr/>
      </p:nvGrpSpPr>
      <p:grpSpPr>
        <a:xfrm>
          <a:off x="0" y="0"/>
          <a:ext cx="0" cy="0"/>
          <a:chOff x="0" y="0"/>
          <a:chExt cx="0" cy="0"/>
        </a:xfrm>
      </p:grpSpPr>
      <p:sp>
        <p:nvSpPr>
          <p:cNvPr id="377" name="Google Shape;3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78" name="Google Shape;378;p20"/>
          <p:cNvSpPr txBox="1"/>
          <p:nvPr/>
        </p:nvSpPr>
        <p:spPr>
          <a:xfrm>
            <a:off x="0" y="0"/>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Concentration method is necessary</a:t>
            </a:r>
            <a:endParaRPr/>
          </a:p>
        </p:txBody>
      </p:sp>
      <p:sp>
        <p:nvSpPr>
          <p:cNvPr id="379" name="Google Shape;379;p20"/>
          <p:cNvSpPr/>
          <p:nvPr/>
        </p:nvSpPr>
        <p:spPr>
          <a:xfrm>
            <a:off x="4953000" y="1371600"/>
            <a:ext cx="4135016" cy="4139939"/>
          </a:xfrm>
          <a:prstGeom prst="wedgeRoundRectCallout">
            <a:avLst>
              <a:gd name="adj1" fmla="val -41340"/>
              <a:gd name="adj2" fmla="val 58634"/>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“England is considering method of </a:t>
            </a:r>
            <a:r>
              <a:rPr lang="en-US" sz="2000" b="1" i="1" u="sng">
                <a:solidFill>
                  <a:schemeClr val="lt1"/>
                </a:solidFill>
                <a:latin typeface="Helvetica Neue"/>
                <a:ea typeface="Helvetica Neue"/>
                <a:cs typeface="Helvetica Neue"/>
                <a:sym typeface="Helvetica Neue"/>
              </a:rPr>
              <a:t>preconcentrating</a:t>
            </a:r>
            <a:r>
              <a:rPr lang="en-US" sz="2000" b="1">
                <a:solidFill>
                  <a:schemeClr val="lt1"/>
                </a:solidFill>
                <a:latin typeface="Helvetica Neue"/>
                <a:ea typeface="Helvetica Neue"/>
                <a:cs typeface="Helvetica Neue"/>
                <a:sym typeface="Helvetica Neue"/>
              </a:rPr>
              <a:t> the asbestos so as to be able to analyze by X-ray…They find (Pooley) 0. 05% of a tremolite-type in Vermont…</a:t>
            </a:r>
            <a:r>
              <a:rPr lang="en-US" sz="2000" b="1" i="1" u="sng">
                <a:solidFill>
                  <a:schemeClr val="lt1"/>
                </a:solidFill>
                <a:latin typeface="Helvetica Neue"/>
                <a:ea typeface="Helvetica Neue"/>
                <a:cs typeface="Helvetica Neue"/>
                <a:sym typeface="Helvetica Neue"/>
              </a:rPr>
              <a:t>The limitation of this method is that it may be too sensitive</a:t>
            </a:r>
            <a:r>
              <a:rPr lang="en-US" sz="2000" b="1">
                <a:solidFill>
                  <a:schemeClr val="lt1"/>
                </a:solidFill>
                <a:latin typeface="Helvetica Neue"/>
                <a:ea typeface="Helvetica Neue"/>
                <a:cs typeface="Helvetica Neue"/>
                <a:sym typeface="Helvetica Neue"/>
              </a:rPr>
              <a:t>.”</a:t>
            </a:r>
            <a:endParaRPr/>
          </a:p>
          <a:p>
            <a:pPr marL="2286000" marR="0" lvl="5" indent="0" algn="l" rtl="0">
              <a:spcBef>
                <a:spcPts val="0"/>
              </a:spcBef>
              <a:spcAft>
                <a:spcPts val="0"/>
              </a:spcAft>
              <a:buNone/>
            </a:pPr>
            <a:r>
              <a:rPr lang="en-US" sz="1600" b="1" i="0" u="none" strike="noStrike" cap="none">
                <a:solidFill>
                  <a:schemeClr val="lt1"/>
                </a:solidFill>
                <a:latin typeface="Helvetica Neue"/>
                <a:ea typeface="Helvetica Neue"/>
                <a:cs typeface="Helvetica Neue"/>
                <a:sym typeface="Helvetica Neue"/>
              </a:rPr>
              <a:t>- J&amp;J</a:t>
            </a:r>
            <a:endParaRPr/>
          </a:p>
        </p:txBody>
      </p:sp>
      <p:sp>
        <p:nvSpPr>
          <p:cNvPr id="380" name="Google Shape;380;p20"/>
          <p:cNvSpPr/>
          <p:nvPr/>
        </p:nvSpPr>
        <p:spPr>
          <a:xfrm>
            <a:off x="-20782" y="6519446"/>
            <a:ext cx="4572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3"/>
              </a:rPr>
              <a:t>http://asbestosandtalc.com/ASTM%20paper/66.pdf</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rPr>
              <a:t>http://www.asbestosandtalc.com/Asbestos%20in%20talc%20paper/30.pdf</a:t>
            </a:r>
            <a:endParaRPr sz="800">
              <a:solidFill>
                <a:schemeClr val="dk1"/>
              </a:solidFill>
              <a:latin typeface="Calibri"/>
              <a:ea typeface="Calibri"/>
              <a:cs typeface="Calibri"/>
              <a:sym typeface="Calibri"/>
            </a:endParaRPr>
          </a:p>
        </p:txBody>
      </p:sp>
      <p:sp>
        <p:nvSpPr>
          <p:cNvPr id="381" name="Google Shape;381;p20"/>
          <p:cNvSpPr/>
          <p:nvPr/>
        </p:nvSpPr>
        <p:spPr>
          <a:xfrm>
            <a:off x="27708" y="1077218"/>
            <a:ext cx="4849091" cy="4800600"/>
          </a:xfrm>
          <a:prstGeom prst="wedgeRoundRectCallout">
            <a:avLst>
              <a:gd name="adj1" fmla="val -43738"/>
              <a:gd name="adj2" fmla="val 568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Helvetica Neue"/>
                <a:ea typeface="Helvetica Neue"/>
                <a:cs typeface="Helvetica Neue"/>
                <a:sym typeface="Helvetica Neue"/>
              </a:rPr>
              <a:t>“As the impurity level becomes very low (&lt;&lt;1 %). it is necessary to examine increasingly larger amounts of sample in order to detect the impurity. As a result of the requirement </a:t>
            </a:r>
            <a:r>
              <a:rPr lang="en-US" sz="2000" b="1" i="1" u="sng">
                <a:solidFill>
                  <a:schemeClr val="lt1"/>
                </a:solidFill>
                <a:latin typeface="Helvetica Neue"/>
                <a:ea typeface="Helvetica Neue"/>
                <a:cs typeface="Helvetica Neue"/>
                <a:sym typeface="Helvetica Neue"/>
              </a:rPr>
              <a:t>to detect the proverbial ‘needle in a haystack,’ we have evolved a procedure which preconcentrates the impurities prior to examinat</a:t>
            </a:r>
            <a:r>
              <a:rPr lang="en-US" sz="2000" b="1">
                <a:solidFill>
                  <a:schemeClr val="lt1"/>
                </a:solidFill>
                <a:latin typeface="Helvetica Neue"/>
                <a:ea typeface="Helvetica Neue"/>
                <a:cs typeface="Helvetica Neue"/>
                <a:sym typeface="Helvetica Neue"/>
              </a:rPr>
              <a:t>ion.”</a:t>
            </a:r>
            <a:endParaRPr/>
          </a:p>
          <a:p>
            <a:pPr marL="914400" marR="0" lvl="2" indent="0" algn="l" rtl="0">
              <a:spcBef>
                <a:spcPts val="0"/>
              </a:spcBef>
              <a:spcAft>
                <a:spcPts val="0"/>
              </a:spcAft>
              <a:buNone/>
            </a:pPr>
            <a:r>
              <a:rPr lang="en-US" sz="1600" b="1" i="0" u="none" strike="noStrike" cap="none">
                <a:solidFill>
                  <a:schemeClr val="lt1"/>
                </a:solidFill>
                <a:latin typeface="Helvetica Neue"/>
                <a:ea typeface="Helvetica Neue"/>
                <a:cs typeface="Helvetica Neue"/>
                <a:sym typeface="Helvetica Neue"/>
              </a:rPr>
              <a:t>- Colorado School of Mine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a:stretch/>
        </p:blipFill>
        <p:spPr>
          <a:xfrm>
            <a:off x="76200" y="1447800"/>
            <a:ext cx="4228464" cy="5257800"/>
          </a:xfrm>
          <a:prstGeom prst="rect">
            <a:avLst/>
          </a:prstGeom>
          <a:noFill/>
          <a:ln w="12700" cap="flat" cmpd="sng">
            <a:solidFill>
              <a:schemeClr val="dk1"/>
            </a:solidFill>
            <a:prstDash val="solid"/>
            <a:miter lim="800000"/>
            <a:headEnd type="none" w="sm" len="sm"/>
            <a:tailEnd type="none" w="sm" len="sm"/>
          </a:ln>
        </p:spPr>
      </p:pic>
      <p:sp>
        <p:nvSpPr>
          <p:cNvPr id="387" name="Google Shape;387;p2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28</a:t>
            </a:fld>
            <a:endParaRPr>
              <a:solidFill>
                <a:srgbClr val="888888"/>
              </a:solidFill>
            </a:endParaRPr>
          </a:p>
        </p:txBody>
      </p:sp>
      <p:sp>
        <p:nvSpPr>
          <p:cNvPr id="388" name="Google Shape;388;p21"/>
          <p:cNvSpPr txBox="1"/>
          <p:nvPr/>
        </p:nvSpPr>
        <p:spPr>
          <a:xfrm>
            <a:off x="0" y="0"/>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1976 J&amp;J called FDA interest in concentration methods “disturbing”</a:t>
            </a:r>
            <a:endParaRPr/>
          </a:p>
        </p:txBody>
      </p:sp>
      <p:sp>
        <p:nvSpPr>
          <p:cNvPr id="389" name="Google Shape;389;p21"/>
          <p:cNvSpPr/>
          <p:nvPr/>
        </p:nvSpPr>
        <p:spPr>
          <a:xfrm>
            <a:off x="2286000" y="1219200"/>
            <a:ext cx="6781800" cy="5257800"/>
          </a:xfrm>
          <a:prstGeom prst="wedgeRoundRectCallout">
            <a:avLst>
              <a:gd name="adj1" fmla="val -66629"/>
              <a:gd name="adj2" fmla="val 36888"/>
              <a:gd name="adj3" fmla="val 16667"/>
            </a:avLst>
          </a:prstGeom>
          <a:solidFill>
            <a:schemeClr val="accent1"/>
          </a:solidFill>
          <a:ln w="25400" cap="flat" cmpd="sng">
            <a:solidFill>
              <a:srgbClr val="384B9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FFFFFF"/>
                </a:solidFill>
                <a:latin typeface="Helvetica Neue"/>
                <a:ea typeface="Helvetica Neue"/>
                <a:cs typeface="Helvetica Neue"/>
                <a:sym typeface="Helvetica Neue"/>
              </a:rPr>
              <a:t>“</a:t>
            </a:r>
            <a:r>
              <a:rPr lang="en-US" sz="2000" b="1">
                <a:solidFill>
                  <a:srgbClr val="FFFFFF"/>
                </a:solidFill>
                <a:latin typeface="Helvetica Neue"/>
                <a:ea typeface="Helvetica Neue"/>
                <a:cs typeface="Helvetica Neue"/>
                <a:sym typeface="Helvetica Neue"/>
              </a:rPr>
              <a:t>I find this proposal more disturbing than other proposals up to now because it aims at separation and isolation of asbestos</a:t>
            </a:r>
            <a:r>
              <a:rPr lang="en-US" sz="2000">
                <a:solidFill>
                  <a:srgbClr val="FFFFFF"/>
                </a:solidFill>
                <a:latin typeface="Helvetica Neue"/>
                <a:ea typeface="Helvetica Neue"/>
                <a:cs typeface="Helvetica Neue"/>
                <a:sym typeface="Helvetica Neue"/>
              </a:rPr>
              <a:t> from a wide scope of products and animal tissues. Up to now, our main problems have had to do with identification, whereas, now it looks like the FDA is getting into separation and isolation methodology which will mean concentration procedures. As I have pointed out many times, there are many tales on all markets which will be hard pressed in supporting purity claims, when ultra sophisticated assay separation and isolation techniques are applied. </a:t>
            </a:r>
            <a:r>
              <a:rPr lang="en-US" sz="2000" b="1">
                <a:solidFill>
                  <a:srgbClr val="FFFFFF"/>
                </a:solidFill>
                <a:latin typeface="Helvetica Neue"/>
                <a:ea typeface="Helvetica Neue"/>
                <a:cs typeface="Helvetica Neue"/>
                <a:sym typeface="Helvetica Neue"/>
              </a:rPr>
              <a:t>Chances are that this FDA proposal will open up new problem areas with asbestos and talc minerals</a:t>
            </a:r>
            <a:r>
              <a:rPr lang="en-US" sz="2000">
                <a:solidFill>
                  <a:srgbClr val="FFFFFF"/>
                </a:solidFill>
                <a:latin typeface="Helvetica Neue"/>
                <a:ea typeface="Helvetica Neue"/>
                <a:cs typeface="Helvetica Neue"/>
                <a:sym typeface="Helvetica Neue"/>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 descr="E:\Dropbox (nac)\!Talc - NAC\!ISSUES\rk\Advertisements &amp; Intended Use\Ads\J&amp;J\1921 ad.jpg"/>
          <p:cNvPicPr preferRelativeResize="0"/>
          <p:nvPr/>
        </p:nvPicPr>
        <p:blipFill rotWithShape="1">
          <a:blip r:embed="rId3">
            <a:alphaModFix/>
          </a:blip>
          <a:srcRect l="10142" t="1638" r="8613" b="4339"/>
          <a:stretch/>
        </p:blipFill>
        <p:spPr>
          <a:xfrm>
            <a:off x="316525" y="732825"/>
            <a:ext cx="3743015" cy="5623524"/>
          </a:xfrm>
          <a:prstGeom prst="rect">
            <a:avLst/>
          </a:prstGeom>
          <a:noFill/>
          <a:ln w="25400" cap="flat" cmpd="sng">
            <a:solidFill>
              <a:schemeClr val="dk1"/>
            </a:solidFill>
            <a:prstDash val="solid"/>
            <a:round/>
            <a:headEnd type="none" w="sm" len="sm"/>
            <a:tailEnd type="none" w="sm" len="sm"/>
          </a:ln>
        </p:spPr>
      </p:pic>
      <p:pic>
        <p:nvPicPr>
          <p:cNvPr id="172" name="Google Shape;172;p2" descr="E:\Dropbox (nac)\!Talc - NAC\!ISSUES\rk\Advertisements &amp; Intended Use\Ads\J&amp;J\JJ 1921.jpg"/>
          <p:cNvPicPr preferRelativeResize="0"/>
          <p:nvPr/>
        </p:nvPicPr>
        <p:blipFill rotWithShape="1">
          <a:blip r:embed="rId4">
            <a:alphaModFix/>
          </a:blip>
          <a:srcRect/>
          <a:stretch/>
        </p:blipFill>
        <p:spPr>
          <a:xfrm>
            <a:off x="4477950" y="732825"/>
            <a:ext cx="4208850" cy="5623525"/>
          </a:xfrm>
          <a:prstGeom prst="rect">
            <a:avLst/>
          </a:prstGeom>
          <a:noFill/>
          <a:ln w="25400" cap="flat" cmpd="sng">
            <a:solidFill>
              <a:schemeClr val="dk1"/>
            </a:solidFill>
            <a:prstDash val="solid"/>
            <a:round/>
            <a:headEnd type="none" w="sm" len="sm"/>
            <a:tailEnd type="none" w="sm" len="sm"/>
          </a:ln>
        </p:spPr>
      </p:pic>
      <p:sp>
        <p:nvSpPr>
          <p:cNvPr id="173" name="Google Shape;173;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 name="TextBox 1">
            <a:extLst>
              <a:ext uri="{FF2B5EF4-FFF2-40B4-BE49-F238E27FC236}">
                <a16:creationId xmlns:a16="http://schemas.microsoft.com/office/drawing/2014/main" id="{2B9E1793-E605-443C-BA21-B739C83A27A0}"/>
              </a:ext>
            </a:extLst>
          </p:cNvPr>
          <p:cNvSpPr txBox="1"/>
          <p:nvPr/>
        </p:nvSpPr>
        <p:spPr>
          <a:xfrm>
            <a:off x="2638927" y="204537"/>
            <a:ext cx="4554452" cy="400110"/>
          </a:xfrm>
          <a:prstGeom prst="rect">
            <a:avLst/>
          </a:prstGeom>
          <a:noFill/>
        </p:spPr>
        <p:txBody>
          <a:bodyPr wrap="none" rtlCol="0">
            <a:spAutoFit/>
          </a:bodyPr>
          <a:lstStyle/>
          <a:p>
            <a:r>
              <a:rPr lang="en-US" sz="2000" b="1" dirty="0"/>
              <a:t>More than 200 million baby bottoms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67FF3-0B86-4250-B679-CEE80171A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61" y="1791050"/>
            <a:ext cx="5227876" cy="2981325"/>
          </a:xfrm>
          <a:prstGeom prst="rect">
            <a:avLst/>
          </a:prstGeom>
        </p:spPr>
      </p:pic>
      <p:sp>
        <p:nvSpPr>
          <p:cNvPr id="2" name="Title 1">
            <a:extLst>
              <a:ext uri="{FF2B5EF4-FFF2-40B4-BE49-F238E27FC236}">
                <a16:creationId xmlns:a16="http://schemas.microsoft.com/office/drawing/2014/main" id="{7881124C-206B-4149-8806-B5506B3E2FCB}"/>
              </a:ext>
            </a:extLst>
          </p:cNvPr>
          <p:cNvSpPr>
            <a:spLocks noGrp="1"/>
          </p:cNvSpPr>
          <p:nvPr>
            <p:ph type="title"/>
          </p:nvPr>
        </p:nvSpPr>
        <p:spPr>
          <a:xfrm>
            <a:off x="152400" y="228600"/>
            <a:ext cx="8534400" cy="1600200"/>
          </a:xfrm>
        </p:spPr>
        <p:txBody>
          <a:bodyPr>
            <a:normAutofit fontScale="90000"/>
          </a:bodyPr>
          <a:lstStyle/>
          <a:p>
            <a:r>
              <a:rPr lang="en-US" dirty="0"/>
              <a:t>Fibers in the Lung - the best test filter</a:t>
            </a:r>
            <a:br>
              <a:rPr lang="en-US" dirty="0"/>
            </a:br>
            <a:r>
              <a:rPr lang="en-US" sz="3600" dirty="0"/>
              <a:t>A tennis court of surface area for 30 years</a:t>
            </a:r>
          </a:p>
        </p:txBody>
      </p:sp>
      <p:pic>
        <p:nvPicPr>
          <p:cNvPr id="5" name="Content Placeholder 4">
            <a:extLst>
              <a:ext uri="{FF2B5EF4-FFF2-40B4-BE49-F238E27FC236}">
                <a16:creationId xmlns:a16="http://schemas.microsoft.com/office/drawing/2014/main" id="{4943A9DF-B10B-4A0A-9D11-C02414D3A701}"/>
              </a:ext>
            </a:extLst>
          </p:cNvPr>
          <p:cNvPicPr>
            <a:picLocks noGrp="1" noChangeAspect="1"/>
          </p:cNvPicPr>
          <p:nvPr>
            <p:ph idx="1"/>
          </p:nvPr>
        </p:nvPicPr>
        <p:blipFill>
          <a:blip r:embed="rId3"/>
          <a:stretch>
            <a:fillRect/>
          </a:stretch>
        </p:blipFill>
        <p:spPr>
          <a:xfrm>
            <a:off x="4822329" y="2286000"/>
            <a:ext cx="3584844" cy="3992563"/>
          </a:xfrm>
          <a:prstGeom prst="rect">
            <a:avLst/>
          </a:prstGeom>
        </p:spPr>
      </p:pic>
      <p:sp>
        <p:nvSpPr>
          <p:cNvPr id="4" name="Slide Number Placeholder 3">
            <a:extLst>
              <a:ext uri="{FF2B5EF4-FFF2-40B4-BE49-F238E27FC236}">
                <a16:creationId xmlns:a16="http://schemas.microsoft.com/office/drawing/2014/main" id="{06A791E2-BF4D-4FAC-9332-07F18FF0F640}"/>
              </a:ext>
            </a:extLst>
          </p:cNvPr>
          <p:cNvSpPr>
            <a:spLocks noGrp="1"/>
          </p:cNvSpPr>
          <p:nvPr>
            <p:ph type="sldNum" sz="quarter" idx="12"/>
          </p:nvPr>
        </p:nvSpPr>
        <p:spPr/>
        <p:txBody>
          <a:bodyPr/>
          <a:lstStyle/>
          <a:p>
            <a:fld id="{722D24A9-9ACD-44F1-AB10-CE32936978C1}" type="slidenum">
              <a:rPr lang="en-US" smtClean="0"/>
              <a:t>4</a:t>
            </a:fld>
            <a:endParaRPr lang="en-US" dirty="0"/>
          </a:p>
        </p:txBody>
      </p:sp>
      <p:sp>
        <p:nvSpPr>
          <p:cNvPr id="8" name="Rectangle 7">
            <a:extLst>
              <a:ext uri="{FF2B5EF4-FFF2-40B4-BE49-F238E27FC236}">
                <a16:creationId xmlns:a16="http://schemas.microsoft.com/office/drawing/2014/main" id="{9DD31BB2-3CCE-4024-BE55-81BDFD1CA63C}"/>
              </a:ext>
            </a:extLst>
          </p:cNvPr>
          <p:cNvSpPr/>
          <p:nvPr/>
        </p:nvSpPr>
        <p:spPr>
          <a:xfrm>
            <a:off x="1219200" y="5410200"/>
            <a:ext cx="1193084" cy="369332"/>
          </a:xfrm>
          <a:prstGeom prst="rect">
            <a:avLst/>
          </a:prstGeom>
        </p:spPr>
        <p:txBody>
          <a:bodyPr wrap="none">
            <a:spAutoFit/>
          </a:bodyPr>
          <a:lstStyle/>
          <a:p>
            <a:r>
              <a:rPr lang="en-US" dirty="0"/>
              <a:t>Sara Errani</a:t>
            </a:r>
          </a:p>
        </p:txBody>
      </p:sp>
    </p:spTree>
    <p:extLst>
      <p:ext uri="{BB962C8B-B14F-4D97-AF65-F5344CB8AC3E}">
        <p14:creationId xmlns:p14="http://schemas.microsoft.com/office/powerpoint/2010/main" val="28134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b="1" dirty="0"/>
              <a:t>Who should decide which particles should be counted?</a:t>
            </a:r>
          </a:p>
        </p:txBody>
      </p:sp>
      <p:pic>
        <p:nvPicPr>
          <p:cNvPr id="2052" name="Picture 4" descr="Image result for geologis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930" y="1873605"/>
            <a:ext cx="2744349" cy="25400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44499" y="4495800"/>
            <a:ext cx="32213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Health professionals</a:t>
            </a:r>
          </a:p>
        </p:txBody>
      </p:sp>
      <p:sp>
        <p:nvSpPr>
          <p:cNvPr id="7" name="TextBox 6"/>
          <p:cNvSpPr txBox="1"/>
          <p:nvPr/>
        </p:nvSpPr>
        <p:spPr>
          <a:xfrm>
            <a:off x="5767167" y="4529670"/>
            <a:ext cx="17323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Geologists</a:t>
            </a:r>
          </a:p>
        </p:txBody>
      </p:sp>
      <p:sp>
        <p:nvSpPr>
          <p:cNvPr id="6" name="Rectangle 5"/>
          <p:cNvSpPr/>
          <p:nvPr/>
        </p:nvSpPr>
        <p:spPr>
          <a:xfrm>
            <a:off x="-35781" y="5264772"/>
            <a:ext cx="9144000" cy="101566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Meeker USGS (2009): “The job of Earth scientists is not to decide what is toxic; our job is to assist the health community and regulators by carefully describing the physical and chemical properties of natural materials.”</a:t>
            </a:r>
          </a:p>
        </p:txBody>
      </p:sp>
      <p:sp>
        <p:nvSpPr>
          <p:cNvPr id="3" name="Slide Number Placeholder 2">
            <a:extLst>
              <a:ext uri="{FF2B5EF4-FFF2-40B4-BE49-F238E27FC236}">
                <a16:creationId xmlns:a16="http://schemas.microsoft.com/office/drawing/2014/main" id="{58B8F4CF-6248-4EC5-B23B-EA62AC19EB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A4B41-6A30-4935-B150-FF822D1D5EC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8" name="Picture 4" descr="Image result for black woman doctor clipart">
            <a:extLst>
              <a:ext uri="{FF2B5EF4-FFF2-40B4-BE49-F238E27FC236}">
                <a16:creationId xmlns:a16="http://schemas.microsoft.com/office/drawing/2014/main" id="{84E70BC5-39A5-4131-B804-990FBA40CF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7445" y="2057212"/>
            <a:ext cx="2474555" cy="219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C6CAF1-9C2B-4B33-BB78-0C130A99EA93}"/>
              </a:ext>
            </a:extLst>
          </p:cNvPr>
          <p:cNvSpPr/>
          <p:nvPr/>
        </p:nvSpPr>
        <p:spPr>
          <a:xfrm>
            <a:off x="419219" y="6396422"/>
            <a:ext cx="6742706" cy="307777"/>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“Asbestos Sans Mineralogy? A View from a Different Hilltop,” Elements (2009): 269.</a:t>
            </a:r>
          </a:p>
        </p:txBody>
      </p:sp>
    </p:spTree>
    <p:extLst>
      <p:ext uri="{BB962C8B-B14F-4D97-AF65-F5344CB8AC3E}">
        <p14:creationId xmlns:p14="http://schemas.microsoft.com/office/powerpoint/2010/main" val="80824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
          <p:cNvPicPr preferRelativeResize="0"/>
          <p:nvPr/>
        </p:nvPicPr>
        <p:blipFill>
          <a:blip r:embed="rId3">
            <a:alphaModFix/>
          </a:blip>
          <a:stretch>
            <a:fillRect/>
          </a:stretch>
        </p:blipFill>
        <p:spPr>
          <a:xfrm>
            <a:off x="20773" y="3240625"/>
            <a:ext cx="4017522" cy="1944788"/>
          </a:xfrm>
          <a:prstGeom prst="rect">
            <a:avLst/>
          </a:prstGeom>
          <a:noFill/>
          <a:ln>
            <a:noFill/>
          </a:ln>
        </p:spPr>
      </p:pic>
      <p:sp>
        <p:nvSpPr>
          <p:cNvPr id="179" name="Google Shape;179;p3"/>
          <p:cNvSpPr txBox="1">
            <a:spLocks noGrp="1"/>
          </p:cNvSpPr>
          <p:nvPr>
            <p:ph type="title"/>
          </p:nvPr>
        </p:nvSpPr>
        <p:spPr>
          <a:xfrm>
            <a:off x="-282271" y="5601582"/>
            <a:ext cx="9144000" cy="11859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Calibri"/>
              <a:buNone/>
            </a:pPr>
            <a:r>
              <a:rPr lang="en-US" sz="2880" b="1" dirty="0"/>
              <a:t>Amphibole “Cleavage fragments” that I discuss.</a:t>
            </a:r>
            <a:br>
              <a:rPr lang="en-US" sz="2880" b="1" dirty="0"/>
            </a:br>
            <a:r>
              <a:rPr lang="en-US" sz="2880" b="1" dirty="0"/>
              <a:t>Not limited to OSHA asbestos definition</a:t>
            </a:r>
            <a:br>
              <a:rPr lang="en-US" sz="2880" b="1" dirty="0"/>
            </a:br>
            <a:r>
              <a:rPr lang="en-US" sz="2880" b="1" dirty="0"/>
              <a:t>e.g. winchite, richterite others</a:t>
            </a:r>
            <a:endParaRPr dirty="0"/>
          </a:p>
        </p:txBody>
      </p:sp>
      <p:sp>
        <p:nvSpPr>
          <p:cNvPr id="180" name="Google Shape;180;p3"/>
          <p:cNvSpPr/>
          <p:nvPr/>
        </p:nvSpPr>
        <p:spPr>
          <a:xfrm>
            <a:off x="20782" y="1600200"/>
            <a:ext cx="5008418" cy="568745"/>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800" b="0" i="1"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81" name="Google Shape;181;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82" name="Google Shape;182;p3"/>
          <p:cNvSpPr txBox="1"/>
          <p:nvPr/>
        </p:nvSpPr>
        <p:spPr>
          <a:xfrm>
            <a:off x="2989690" y="1422875"/>
            <a:ext cx="5972535"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pPr>
            <a:r>
              <a:rPr lang="en-US" sz="3600" b="1" i="0" u="sng" strike="noStrike" cap="none" dirty="0">
                <a:solidFill>
                  <a:schemeClr val="dk1"/>
                </a:solidFill>
                <a:latin typeface="Calibri"/>
                <a:ea typeface="Calibri"/>
                <a:cs typeface="Calibri"/>
                <a:sym typeface="Calibri"/>
              </a:rPr>
              <a:t>Same size and shape, length (same morphology)</a:t>
            </a:r>
            <a:endParaRPr sz="2800" b="1" u="sng" dirty="0"/>
          </a:p>
          <a:p>
            <a:pPr marL="342900" marR="0" lvl="0" indent="-342900" algn="l" rtl="0">
              <a:spcBef>
                <a:spcPts val="0"/>
              </a:spcBef>
              <a:spcAft>
                <a:spcPts val="0"/>
              </a:spcAft>
              <a:buClr>
                <a:schemeClr val="dk1"/>
              </a:buClr>
              <a:buSzPts val="1800"/>
              <a:buFont typeface="Calibri"/>
              <a:buAutoNum type="arabicPeriod"/>
            </a:pPr>
            <a:r>
              <a:rPr lang="en-US" sz="3600" b="1" i="0" u="sng" strike="noStrike" cap="none" dirty="0">
                <a:solidFill>
                  <a:schemeClr val="dk1"/>
                </a:solidFill>
                <a:latin typeface="Calibri"/>
                <a:ea typeface="Calibri"/>
                <a:cs typeface="Calibri"/>
                <a:sym typeface="Calibri"/>
              </a:rPr>
              <a:t>Same chemistry </a:t>
            </a:r>
            <a:endParaRPr sz="2800" b="1" u="sng" dirty="0"/>
          </a:p>
          <a:p>
            <a:pPr marL="342900" marR="0" lvl="0" indent="-342900" algn="l" rtl="0">
              <a:spcBef>
                <a:spcPts val="0"/>
              </a:spcBef>
              <a:spcAft>
                <a:spcPts val="0"/>
              </a:spcAft>
              <a:buClr>
                <a:schemeClr val="dk1"/>
              </a:buClr>
              <a:buSzPts val="1800"/>
              <a:buFont typeface="Calibri"/>
              <a:buAutoNum type="arabicPeriod"/>
            </a:pPr>
            <a:r>
              <a:rPr lang="en-US" sz="3600" b="1" i="0" u="sng" strike="noStrike" cap="none" dirty="0">
                <a:solidFill>
                  <a:schemeClr val="dk1"/>
                </a:solidFill>
                <a:latin typeface="Calibri"/>
                <a:ea typeface="Calibri"/>
                <a:cs typeface="Calibri"/>
                <a:sym typeface="Calibri"/>
              </a:rPr>
              <a:t>Same surface charge </a:t>
            </a:r>
            <a:endParaRPr sz="2800" b="1" u="sng" dirty="0"/>
          </a:p>
        </p:txBody>
      </p:sp>
      <p:pic>
        <p:nvPicPr>
          <p:cNvPr id="184" name="Google Shape;184;p3"/>
          <p:cNvPicPr preferRelativeResize="0"/>
          <p:nvPr/>
        </p:nvPicPr>
        <p:blipFill rotWithShape="1">
          <a:blip r:embed="rId4">
            <a:alphaModFix/>
          </a:blip>
          <a:srcRect t="26972" b="7561"/>
          <a:stretch/>
        </p:blipFill>
        <p:spPr>
          <a:xfrm>
            <a:off x="20775" y="1769000"/>
            <a:ext cx="3040477" cy="1471625"/>
          </a:xfrm>
          <a:prstGeom prst="rect">
            <a:avLst/>
          </a:prstGeom>
          <a:noFill/>
          <a:ln>
            <a:noFill/>
          </a:ln>
        </p:spPr>
      </p:pic>
      <p:sp>
        <p:nvSpPr>
          <p:cNvPr id="10" name="Google Shape;183;p3">
            <a:extLst>
              <a:ext uri="{FF2B5EF4-FFF2-40B4-BE49-F238E27FC236}">
                <a16:creationId xmlns:a16="http://schemas.microsoft.com/office/drawing/2014/main" id="{CA82F028-631A-4FFA-8E7E-5C7B69751CB1}"/>
              </a:ext>
            </a:extLst>
          </p:cNvPr>
          <p:cNvSpPr txBox="1"/>
          <p:nvPr/>
        </p:nvSpPr>
        <p:spPr>
          <a:xfrm>
            <a:off x="377687" y="124174"/>
            <a:ext cx="889353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Amphibole “Cleavage fragments” </a:t>
            </a:r>
            <a:endParaRPr dirty="0"/>
          </a:p>
          <a:p>
            <a:pPr marL="0" marR="0" lvl="0" indent="0" algn="l" rtl="0">
              <a:spcBef>
                <a:spcPts val="0"/>
              </a:spcBef>
              <a:spcAft>
                <a:spcPts val="0"/>
              </a:spcAft>
              <a:buNone/>
            </a:pPr>
            <a:r>
              <a:rPr lang="en-US" sz="3600" b="1" dirty="0">
                <a:solidFill>
                  <a:srgbClr val="FF0000"/>
                </a:solidFill>
                <a:latin typeface="Calibri"/>
                <a:ea typeface="Calibri"/>
                <a:cs typeface="Calibri"/>
                <a:sym typeface="Calibri"/>
              </a:rPr>
              <a:t>Same properties = Same health effects</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8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4"/>
          <p:cNvPicPr preferRelativeResize="0"/>
          <p:nvPr/>
        </p:nvPicPr>
        <p:blipFill rotWithShape="1">
          <a:blip r:embed="rId3">
            <a:alphaModFix/>
          </a:blip>
          <a:srcRect/>
          <a:stretch/>
        </p:blipFill>
        <p:spPr>
          <a:xfrm>
            <a:off x="292017" y="1092787"/>
            <a:ext cx="3602246" cy="5514946"/>
          </a:xfrm>
          <a:prstGeom prst="rect">
            <a:avLst/>
          </a:prstGeom>
          <a:noFill/>
          <a:ln w="9525" cap="flat" cmpd="sng">
            <a:solidFill>
              <a:schemeClr val="dk1"/>
            </a:solidFill>
            <a:prstDash val="solid"/>
            <a:miter lim="800000"/>
            <a:headEnd type="none" w="sm" len="sm"/>
            <a:tailEnd type="none" w="sm" len="sm"/>
          </a:ln>
        </p:spPr>
      </p:pic>
      <p:sp>
        <p:nvSpPr>
          <p:cNvPr id="192" name="Google Shape;192;p4"/>
          <p:cNvSpPr txBox="1"/>
          <p:nvPr/>
        </p:nvSpPr>
        <p:spPr>
          <a:xfrm>
            <a:off x="6927" y="-34636"/>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Helvetica Neue"/>
                <a:ea typeface="Helvetica Neue"/>
                <a:cs typeface="Helvetica Neue"/>
                <a:sym typeface="Helvetica Neue"/>
              </a:rPr>
              <a:t>2019 – Review of Health effects of “cleavage fragments”</a:t>
            </a:r>
            <a:endParaRPr/>
          </a:p>
        </p:txBody>
      </p:sp>
      <p:sp>
        <p:nvSpPr>
          <p:cNvPr id="193" name="Google Shape;19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94" name="Google Shape;194;p4"/>
          <p:cNvSpPr/>
          <p:nvPr/>
        </p:nvSpPr>
        <p:spPr>
          <a:xfrm>
            <a:off x="-1" y="6657945"/>
            <a:ext cx="9116291" cy="20005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700"/>
              <a:buFont typeface="Calibri"/>
              <a:buAutoNum type="arabicPeriod"/>
            </a:pPr>
            <a:r>
              <a:rPr lang="en-US" sz="700">
                <a:solidFill>
                  <a:schemeClr val="dk1"/>
                </a:solidFill>
                <a:latin typeface="Calibri"/>
                <a:ea typeface="Calibri"/>
                <a:cs typeface="Calibri"/>
                <a:sym typeface="Calibri"/>
              </a:rPr>
              <a:t>Egilman D. Health Effects of Censored Elongated Mineral Particles: A Critical Review. In: Brisson M, ed. </a:t>
            </a:r>
            <a:r>
              <a:rPr lang="en-US" sz="700" i="1">
                <a:solidFill>
                  <a:schemeClr val="dk1"/>
                </a:solidFill>
                <a:latin typeface="Calibri"/>
                <a:ea typeface="Calibri"/>
                <a:cs typeface="Calibri"/>
                <a:sym typeface="Calibri"/>
              </a:rPr>
              <a:t>Detection Limits in Air Quality and Environmental Measurements.</a:t>
            </a:r>
            <a:r>
              <a:rPr lang="en-US" sz="700">
                <a:solidFill>
                  <a:schemeClr val="dk1"/>
                </a:solidFill>
                <a:latin typeface="Calibri"/>
                <a:ea typeface="Calibri"/>
                <a:cs typeface="Calibri"/>
                <a:sym typeface="Calibri"/>
              </a:rPr>
              <a:t> West Conshohocken, PA: ASTM International2019:192-239.</a:t>
            </a:r>
            <a:endParaRPr/>
          </a:p>
        </p:txBody>
      </p:sp>
      <p:pic>
        <p:nvPicPr>
          <p:cNvPr id="195" name="Google Shape;195;p4"/>
          <p:cNvPicPr preferRelativeResize="0"/>
          <p:nvPr/>
        </p:nvPicPr>
        <p:blipFill>
          <a:blip r:embed="rId4">
            <a:alphaModFix/>
          </a:blip>
          <a:stretch>
            <a:fillRect/>
          </a:stretch>
        </p:blipFill>
        <p:spPr>
          <a:xfrm>
            <a:off x="4150789" y="1242444"/>
            <a:ext cx="4687761" cy="3529740"/>
          </a:xfrm>
          <a:prstGeom prst="rect">
            <a:avLst/>
          </a:prstGeom>
          <a:noFill/>
          <a:ln>
            <a:noFill/>
          </a:ln>
        </p:spPr>
      </p:pic>
      <p:sp>
        <p:nvSpPr>
          <p:cNvPr id="196" name="Google Shape;196;p4"/>
          <p:cNvSpPr txBox="1"/>
          <p:nvPr/>
        </p:nvSpPr>
        <p:spPr>
          <a:xfrm>
            <a:off x="5072075" y="4972050"/>
            <a:ext cx="3000000" cy="5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5"/>
              </a:rPr>
              <a:t>https://repository.library.brown.edu/studio/item/bdr:1078473/</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2400" b="1" dirty="0"/>
              <a:t>Hill's Considerations -  Cleavage Fragments cause Mesothelioma</a:t>
            </a:r>
          </a:p>
        </p:txBody>
      </p:sp>
      <p:graphicFrame>
        <p:nvGraphicFramePr>
          <p:cNvPr id="4" name="Table 3"/>
          <p:cNvGraphicFramePr>
            <a:graphicFrameLocks noGrp="1"/>
          </p:cNvGraphicFramePr>
          <p:nvPr>
            <p:extLst>
              <p:ext uri="{D42A27DB-BD31-4B8C-83A1-F6EECF244321}">
                <p14:modId xmlns:p14="http://schemas.microsoft.com/office/powerpoint/2010/main" val="1539120449"/>
              </p:ext>
            </p:extLst>
          </p:nvPr>
        </p:nvGraphicFramePr>
        <p:xfrm>
          <a:off x="1680520" y="1694293"/>
          <a:ext cx="5769105" cy="3469413"/>
        </p:xfrm>
        <a:graphic>
          <a:graphicData uri="http://schemas.openxmlformats.org/drawingml/2006/table">
            <a:tbl>
              <a:tblPr firstRow="1" firstCol="1" bandRow="1"/>
              <a:tblGrid>
                <a:gridCol w="1749990">
                  <a:extLst>
                    <a:ext uri="{9D8B030D-6E8A-4147-A177-3AD203B41FA5}">
                      <a16:colId xmlns:a16="http://schemas.microsoft.com/office/drawing/2014/main" val="20000"/>
                    </a:ext>
                  </a:extLst>
                </a:gridCol>
                <a:gridCol w="669852">
                  <a:extLst>
                    <a:ext uri="{9D8B030D-6E8A-4147-A177-3AD203B41FA5}">
                      <a16:colId xmlns:a16="http://schemas.microsoft.com/office/drawing/2014/main" val="20001"/>
                    </a:ext>
                  </a:extLst>
                </a:gridCol>
                <a:gridCol w="3349263">
                  <a:extLst>
                    <a:ext uri="{9D8B030D-6E8A-4147-A177-3AD203B41FA5}">
                      <a16:colId xmlns:a16="http://schemas.microsoft.com/office/drawing/2014/main" val="20002"/>
                    </a:ext>
                  </a:extLst>
                </a:gridCol>
              </a:tblGrid>
              <a:tr h="338077">
                <a:tc>
                  <a:txBody>
                    <a:bodyPr/>
                    <a:lstStyle/>
                    <a:p>
                      <a:pPr marL="0" marR="0">
                        <a:lnSpc>
                          <a:spcPct val="100000"/>
                        </a:lnSpc>
                        <a:spcBef>
                          <a:spcPts val="0"/>
                        </a:spcBef>
                        <a:spcAft>
                          <a:spcPts val="0"/>
                        </a:spcAft>
                      </a:pPr>
                      <a:r>
                        <a:rPr lang="en-US" sz="1400" b="1" dirty="0">
                          <a:solidFill>
                            <a:srgbClr val="FFFFFF"/>
                          </a:solidFill>
                          <a:effectLst/>
                          <a:latin typeface="Times New Roman"/>
                          <a:ea typeface="Calibri"/>
                          <a:cs typeface="Times New Roman"/>
                        </a:rPr>
                        <a:t>Consideration</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1400" b="1" dirty="0">
                          <a:solidFill>
                            <a:srgbClr val="FFFFFF"/>
                          </a:solidFill>
                          <a:effectLst/>
                          <a:latin typeface="Times New Roman"/>
                          <a:ea typeface="Calibri"/>
                          <a:cs typeface="Times New Roman"/>
                        </a:rPr>
                        <a:t>Met?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nSpc>
                          <a:spcPct val="100000"/>
                        </a:lnSpc>
                        <a:spcBef>
                          <a:spcPts val="0"/>
                        </a:spcBef>
                        <a:spcAft>
                          <a:spcPts val="0"/>
                        </a:spcAft>
                      </a:pPr>
                      <a:r>
                        <a:rPr lang="en-US" sz="1400" b="1" dirty="0">
                          <a:solidFill>
                            <a:srgbClr val="FFFFFF"/>
                          </a:solidFill>
                          <a:effectLst/>
                          <a:latin typeface="Times New Roman"/>
                          <a:ea typeface="Calibri"/>
                          <a:cs typeface="Times New Roman"/>
                        </a:rPr>
                        <a:t>Evidence</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Strength</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a:effectLst/>
                          <a:latin typeface="Times New Roman"/>
                          <a:ea typeface="Calibri"/>
                          <a:cs typeface="Times New Roman"/>
                        </a:rPr>
                        <a:t>Human cohort studies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Consistency</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a:ea typeface="Calibri"/>
                          <a:cs typeface="Times New Roman"/>
                        </a:rPr>
                        <a:t>Animal studies, human cohorts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Specificity</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a:effectLst/>
                          <a:latin typeface="Times New Roman"/>
                          <a:ea typeface="Calibri"/>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a:effectLst/>
                          <a:latin typeface="Times New Roman"/>
                          <a:ea typeface="Calibri"/>
                          <a:cs typeface="Times New Roman"/>
                        </a:rPr>
                        <a:t>Linked to both lung cancer and mesothelioma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Temporality</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a:ea typeface="Calibri"/>
                          <a:cs typeface="Times New Roman"/>
                        </a:rPr>
                        <a:t>Exposure precedes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8077">
                <a:tc>
                  <a:txBody>
                    <a:bodyPr/>
                    <a:lstStyle/>
                    <a:p>
                      <a:pPr marL="0" marR="0">
                        <a:lnSpc>
                          <a:spcPct val="100000"/>
                        </a:lnSpc>
                        <a:spcBef>
                          <a:spcPts val="0"/>
                        </a:spcBef>
                        <a:spcAft>
                          <a:spcPts val="0"/>
                        </a:spcAft>
                      </a:pPr>
                      <a:r>
                        <a:rPr lang="en-US" sz="1400" b="1" dirty="0">
                          <a:effectLst/>
                          <a:latin typeface="Times New Roman"/>
                          <a:ea typeface="Calibri"/>
                          <a:cs typeface="Times New Roman"/>
                        </a:rPr>
                        <a:t>Biological Gradient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dirty="0">
                          <a:effectLst/>
                          <a:latin typeface="Times New Roman"/>
                          <a:ea typeface="Calibri"/>
                          <a:cs typeface="Times New Roman"/>
                        </a:rPr>
                        <a:t>Dose-response in taconite miners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Plausibility</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a:ea typeface="Calibri"/>
                          <a:cs typeface="Times New Roman"/>
                        </a:rPr>
                        <a:t>Same mechanism as asbestos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Coherence</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dirty="0">
                          <a:effectLst/>
                          <a:latin typeface="Times New Roman"/>
                          <a:ea typeface="Calibri"/>
                          <a:cs typeface="Times New Roman"/>
                        </a:rPr>
                        <a:t>Consistent with definition of asbestos fiber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0007"/>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Experiment</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a:ea typeface="Calibri"/>
                          <a:cs typeface="Times New Roman"/>
                        </a:rPr>
                        <a:t>Stanton and Davis animal studies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8077">
                <a:tc>
                  <a:txBody>
                    <a:bodyPr/>
                    <a:lstStyle/>
                    <a:p>
                      <a:pPr marL="0" marR="0">
                        <a:lnSpc>
                          <a:spcPct val="100000"/>
                        </a:lnSpc>
                        <a:spcBef>
                          <a:spcPts val="0"/>
                        </a:spcBef>
                        <a:spcAft>
                          <a:spcPts val="0"/>
                        </a:spcAft>
                      </a:pPr>
                      <a:r>
                        <a:rPr lang="en-US" sz="1400" b="1">
                          <a:effectLst/>
                          <a:latin typeface="Times New Roman"/>
                          <a:ea typeface="Calibri"/>
                          <a:cs typeface="Times New Roman"/>
                        </a:rPr>
                        <a:t>Analogy</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dirty="0">
                          <a:effectLst/>
                          <a:latin typeface="Times New Roman"/>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00000"/>
                        </a:lnSpc>
                        <a:spcBef>
                          <a:spcPts val="0"/>
                        </a:spcBef>
                        <a:spcAft>
                          <a:spcPts val="0"/>
                        </a:spcAft>
                      </a:pPr>
                      <a:r>
                        <a:rPr lang="en-US" sz="1400" dirty="0">
                          <a:effectLst/>
                          <a:latin typeface="Times New Roman"/>
                          <a:ea typeface="Calibri"/>
                          <a:cs typeface="Times New Roman"/>
                        </a:rPr>
                        <a:t>Asbestos fibers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0009"/>
                  </a:ext>
                </a:extLst>
              </a:tr>
            </a:tbl>
          </a:graphicData>
        </a:graphic>
      </p:graphicFrame>
      <p:sp>
        <p:nvSpPr>
          <p:cNvPr id="3" name="Slide Number Placeholder 2">
            <a:extLst>
              <a:ext uri="{FF2B5EF4-FFF2-40B4-BE49-F238E27FC236}">
                <a16:creationId xmlns:a16="http://schemas.microsoft.com/office/drawing/2014/main" id="{E80415FE-33B5-4C1D-94BC-BD16FC3866FB}"/>
              </a:ext>
            </a:extLst>
          </p:cNvPr>
          <p:cNvSpPr>
            <a:spLocks noGrp="1"/>
          </p:cNvSpPr>
          <p:nvPr>
            <p:ph type="sldNum" sz="quarter" idx="12"/>
          </p:nvPr>
        </p:nvSpPr>
        <p:spPr/>
        <p:txBody>
          <a:bodyPr/>
          <a:lstStyle/>
          <a:p>
            <a:fld id="{BB3A4B41-6A30-4935-B150-FF822D1D5ECB}" type="slidenum">
              <a:rPr lang="en-US" smtClean="0"/>
              <a:t>8</a:t>
            </a:fld>
            <a:endParaRPr lang="en-US"/>
          </a:p>
        </p:txBody>
      </p:sp>
      <p:sp>
        <p:nvSpPr>
          <p:cNvPr id="5" name="Rectangle 4">
            <a:extLst>
              <a:ext uri="{FF2B5EF4-FFF2-40B4-BE49-F238E27FC236}">
                <a16:creationId xmlns:a16="http://schemas.microsoft.com/office/drawing/2014/main" id="{DAB83394-43C2-4739-A4AB-3435FD02CCAB}"/>
              </a:ext>
            </a:extLst>
          </p:cNvPr>
          <p:cNvSpPr/>
          <p:nvPr/>
        </p:nvSpPr>
        <p:spPr>
          <a:xfrm>
            <a:off x="1021743" y="5970225"/>
            <a:ext cx="5379057" cy="307777"/>
          </a:xfrm>
          <a:prstGeom prst="rect">
            <a:avLst/>
          </a:prstGeom>
        </p:spPr>
        <p:txBody>
          <a:bodyPr wrap="square">
            <a:spAutoFit/>
          </a:bodyPr>
          <a:lstStyle/>
          <a:p>
            <a:pPr lvl="0"/>
            <a:r>
              <a:rPr lang="en-US" u="sng" dirty="0">
                <a:solidFill>
                  <a:schemeClr val="hlink"/>
                </a:solidFill>
                <a:hlinkClick r:id="rId2"/>
              </a:rPr>
              <a:t>https://repository.library.brown.edu/studio/item/bdr:1078473/</a:t>
            </a:r>
            <a:endParaRPr lang="en-US" dirty="0"/>
          </a:p>
        </p:txBody>
      </p:sp>
    </p:spTree>
    <p:extLst>
      <p:ext uri="{BB962C8B-B14F-4D97-AF65-F5344CB8AC3E}">
        <p14:creationId xmlns:p14="http://schemas.microsoft.com/office/powerpoint/2010/main" val="310252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8"/>
          <p:cNvPicPr preferRelativeResize="0"/>
          <p:nvPr/>
        </p:nvPicPr>
        <p:blipFill rotWithShape="1">
          <a:blip r:embed="rId3">
            <a:alphaModFix/>
          </a:blip>
          <a:srcRect/>
          <a:stretch/>
        </p:blipFill>
        <p:spPr>
          <a:xfrm>
            <a:off x="76200" y="675344"/>
            <a:ext cx="4343400" cy="5825027"/>
          </a:xfrm>
          <a:prstGeom prst="rect">
            <a:avLst/>
          </a:prstGeom>
          <a:noFill/>
          <a:ln>
            <a:noFill/>
          </a:ln>
        </p:spPr>
      </p:pic>
      <p:sp>
        <p:nvSpPr>
          <p:cNvPr id="251" name="Google Shape;251;p8"/>
          <p:cNvSpPr txBox="1"/>
          <p:nvPr/>
        </p:nvSpPr>
        <p:spPr>
          <a:xfrm>
            <a:off x="0" y="0"/>
            <a:ext cx="9144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1992 – Asbestiform Cleavage Fragments cause cancer</a:t>
            </a:r>
            <a:endParaRPr/>
          </a:p>
        </p:txBody>
      </p:sp>
      <p:sp>
        <p:nvSpPr>
          <p:cNvPr id="252" name="Google Shape;252;p8"/>
          <p:cNvSpPr/>
          <p:nvPr/>
        </p:nvSpPr>
        <p:spPr>
          <a:xfrm>
            <a:off x="2743200" y="1066800"/>
            <a:ext cx="6269182" cy="4648200"/>
          </a:xfrm>
          <a:prstGeom prst="wedgeRoundRectCallout">
            <a:avLst>
              <a:gd name="adj1" fmla="val -39745"/>
              <a:gd name="adj2" fmla="val 60578"/>
              <a:gd name="adj3"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chemeClr val="lt1"/>
                </a:solidFill>
                <a:latin typeface="Helvetica Neue"/>
                <a:ea typeface="Helvetica Neue"/>
                <a:cs typeface="Helvetica Neue"/>
                <a:sym typeface="Helvetica Neue"/>
              </a:rPr>
              <a:t>“NIOSH concludes for regulatory purposes that </a:t>
            </a:r>
            <a:r>
              <a:rPr lang="en-US" sz="2800" b="1" i="1" u="sng">
                <a:solidFill>
                  <a:schemeClr val="lt1"/>
                </a:solidFill>
                <a:latin typeface="Helvetica Neue"/>
                <a:ea typeface="Helvetica Neue"/>
                <a:cs typeface="Helvetica Neue"/>
                <a:sym typeface="Helvetica Neue"/>
              </a:rPr>
              <a:t>cleavage fragments</a:t>
            </a:r>
            <a:r>
              <a:rPr lang="en-US" sz="2800" b="1">
                <a:solidFill>
                  <a:schemeClr val="lt1"/>
                </a:solidFill>
                <a:latin typeface="Helvetica Neue"/>
                <a:ea typeface="Helvetica Neue"/>
                <a:cs typeface="Helvetica Neue"/>
                <a:sym typeface="Helvetica Neue"/>
              </a:rPr>
              <a:t> of the appropriate aspect ratio and length from the nonasbestiform minerals </a:t>
            </a:r>
            <a:r>
              <a:rPr lang="en-US" sz="2800" b="1" i="1" u="sng">
                <a:solidFill>
                  <a:schemeClr val="lt1"/>
                </a:solidFill>
                <a:latin typeface="Helvetica Neue"/>
                <a:ea typeface="Helvetica Neue"/>
                <a:cs typeface="Helvetica Neue"/>
                <a:sym typeface="Helvetica Neue"/>
              </a:rPr>
              <a:t>should be considered as hazardous as fibers from the asbestiform minera</a:t>
            </a:r>
            <a:r>
              <a:rPr lang="en-US" sz="2800" b="1">
                <a:solidFill>
                  <a:schemeClr val="lt1"/>
                </a:solidFill>
                <a:latin typeface="Helvetica Neue"/>
                <a:ea typeface="Helvetica Neue"/>
                <a:cs typeface="Helvetica Neue"/>
                <a:sym typeface="Helvetica Neue"/>
              </a:rPr>
              <a:t>ls.” </a:t>
            </a:r>
            <a:endParaRPr/>
          </a:p>
          <a:p>
            <a:pPr marL="0" marR="0" lvl="0" indent="0" algn="l" rtl="0">
              <a:spcBef>
                <a:spcPts val="0"/>
              </a:spcBef>
              <a:spcAft>
                <a:spcPts val="0"/>
              </a:spcAft>
              <a:buNone/>
            </a:pPr>
            <a:r>
              <a:rPr lang="en-US" sz="1800" b="1">
                <a:solidFill>
                  <a:schemeClr val="lt1"/>
                </a:solidFill>
                <a:latin typeface="Helvetica Neue"/>
                <a:ea typeface="Helvetica Neue"/>
                <a:cs typeface="Helvetica Neue"/>
                <a:sym typeface="Helvetica Neue"/>
              </a:rPr>
              <a:t>		</a:t>
            </a:r>
            <a:r>
              <a:rPr lang="en-US" sz="2000" b="1">
                <a:solidFill>
                  <a:schemeClr val="lt1"/>
                </a:solidFill>
                <a:latin typeface="Helvetica Neue"/>
                <a:ea typeface="Helvetica Neue"/>
                <a:cs typeface="Helvetica Neue"/>
                <a:sym typeface="Helvetica Neue"/>
              </a:rPr>
              <a:t>-1992 OSHA Register</a:t>
            </a:r>
            <a:endParaRPr/>
          </a:p>
        </p:txBody>
      </p:sp>
      <p:sp>
        <p:nvSpPr>
          <p:cNvPr id="253" name="Google Shape;2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54" name="Google Shape;254;p8"/>
          <p:cNvSpPr/>
          <p:nvPr/>
        </p:nvSpPr>
        <p:spPr>
          <a:xfrm>
            <a:off x="-2" y="6438689"/>
            <a:ext cx="9116291" cy="415498"/>
          </a:xfrm>
          <a:prstGeom prst="rect">
            <a:avLst/>
          </a:prstGeom>
          <a:noFill/>
          <a:ln>
            <a:noFill/>
          </a:ln>
        </p:spPr>
        <p:txBody>
          <a:bodyPr spcFirstLastPara="1" wrap="square" lIns="91425" tIns="45700" rIns="91425" bIns="45700" anchor="t" anchorCtr="0">
            <a:spAutoFit/>
          </a:bodyPr>
          <a:lstStyle/>
          <a:p>
            <a:pPr marL="228600" marR="0" lvl="0" indent="-184150" algn="l" rtl="0">
              <a:spcBef>
                <a:spcPts val="0"/>
              </a:spcBef>
              <a:spcAft>
                <a:spcPts val="0"/>
              </a:spcAft>
              <a:buClr>
                <a:schemeClr val="dk1"/>
              </a:buClr>
              <a:buSzPts val="700"/>
              <a:buFont typeface="Calibri"/>
              <a:buNone/>
            </a:pPr>
            <a:endParaRPr sz="70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700"/>
              <a:buFont typeface="Calibri"/>
              <a:buAutoNum type="arabicPeriod"/>
            </a:pPr>
            <a:r>
              <a:rPr lang="en-US" sz="700">
                <a:solidFill>
                  <a:schemeClr val="dk1"/>
                </a:solidFill>
                <a:latin typeface="Calibri"/>
                <a:ea typeface="Calibri"/>
                <a:cs typeface="Calibri"/>
                <a:sym typeface="Calibri"/>
              </a:rPr>
              <a:t>Occupational Safety and Health Administration (OSHA). Final Asbestos Standard, Intro to 29 CFR Parts 1910 and 1926, Occupational Exposure to Asbestos, Tremolite, Anthophyllite and Actinolite, Section 4 – Mineralogical Considerations. 1992.</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2231E3-FBF8-4572-AAA2-879F8A350DC5}"/>
</file>

<file path=customXml/itemProps2.xml><?xml version="1.0" encoding="utf-8"?>
<ds:datastoreItem xmlns:ds="http://schemas.openxmlformats.org/officeDocument/2006/customXml" ds:itemID="{02FC0081-FE7B-4B26-BE54-ABBAD49DF766}"/>
</file>

<file path=customXml/itemProps3.xml><?xml version="1.0" encoding="utf-8"?>
<ds:datastoreItem xmlns:ds="http://schemas.openxmlformats.org/officeDocument/2006/customXml" ds:itemID="{C68C6FE5-89D3-43EB-86FE-3D087565D6F0}"/>
</file>

<file path=docProps/app.xml><?xml version="1.0" encoding="utf-8"?>
<Properties xmlns="http://schemas.openxmlformats.org/officeDocument/2006/extended-properties" xmlns:vt="http://schemas.openxmlformats.org/officeDocument/2006/docPropsVTypes">
  <TotalTime>200</TotalTime>
  <Words>2093</Words>
  <Application>Microsoft Office PowerPoint</Application>
  <PresentationFormat>On-screen Show (4:3)</PresentationFormat>
  <Paragraphs>187</Paragraphs>
  <Slides>28</Slides>
  <Notes>22</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Times New Roman</vt:lpstr>
      <vt:lpstr>Calibri</vt:lpstr>
      <vt:lpstr>Arial</vt:lpstr>
      <vt:lpstr>Helvetica</vt:lpstr>
      <vt:lpstr>Helvetica Neue</vt:lpstr>
      <vt:lpstr>Office Theme</vt:lpstr>
      <vt:lpstr>1_Office Theme</vt:lpstr>
      <vt:lpstr>2_Office Theme</vt:lpstr>
      <vt:lpstr>David Egilman MD, MPH Impurity Standards - DL Never 0 Asbestiform "cleavage" fragments cause cancer  No known safe exposure</vt:lpstr>
      <vt:lpstr>PowerPoint Presentation</vt:lpstr>
      <vt:lpstr>PowerPoint Presentation</vt:lpstr>
      <vt:lpstr>Fibers in the Lung - the best test filter A tennis court of surface area for 30 years</vt:lpstr>
      <vt:lpstr>Who should decide which particles should be counted?</vt:lpstr>
      <vt:lpstr>Amphibole “Cleavage fragments” that I discuss. Not limited to OSHA asbestos definition e.g. winchite, richterite others</vt:lpstr>
      <vt:lpstr>PowerPoint Presentation</vt:lpstr>
      <vt:lpstr>Hill's Considerations -  Cleavage Fragments cause Mesothelioma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Chocolate Chips (asbestos) vs Chocolate ice cream</vt:lpstr>
      <vt:lpstr>PowerPoint Presentation</vt:lpstr>
      <vt:lpstr>The 50-year campaign de-regulate cleavage fragments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Egilman MD, MPH Asbestiform "cleavage" fragments cause cancer</dc:title>
  <dc:creator>Triet Tran</dc:creator>
  <cp:lastModifiedBy>dse</cp:lastModifiedBy>
  <cp:revision>22</cp:revision>
  <dcterms:created xsi:type="dcterms:W3CDTF">2020-01-15T16:29:30Z</dcterms:created>
  <dcterms:modified xsi:type="dcterms:W3CDTF">2020-02-04T15:42:17Z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ies>
</file>