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ink/ink18.xml" ContentType="application/inkml+xml"/>
  <Override PartName="/ppt/notesSlides/notesSlide19.xml" ContentType="application/vnd.openxmlformats-officedocument.presentationml.notesSlide+xml"/>
  <Override PartName="/ppt/ink/ink19.xml" ContentType="application/inkml+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64" r:id="rId5"/>
    <p:sldId id="358" r:id="rId6"/>
    <p:sldId id="368" r:id="rId7"/>
    <p:sldId id="369" r:id="rId8"/>
    <p:sldId id="370" r:id="rId9"/>
    <p:sldId id="371" r:id="rId10"/>
    <p:sldId id="372" r:id="rId11"/>
    <p:sldId id="373" r:id="rId12"/>
    <p:sldId id="285" r:id="rId13"/>
    <p:sldId id="359" r:id="rId14"/>
    <p:sldId id="355" r:id="rId15"/>
    <p:sldId id="377" r:id="rId16"/>
    <p:sldId id="298" r:id="rId17"/>
    <p:sldId id="356" r:id="rId18"/>
    <p:sldId id="381" r:id="rId19"/>
    <p:sldId id="346" r:id="rId20"/>
    <p:sldId id="256" r:id="rId21"/>
    <p:sldId id="387" r:id="rId22"/>
    <p:sldId id="340" r:id="rId23"/>
    <p:sldId id="388"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98" d="100"/>
          <a:sy n="98" d="100"/>
        </p:scale>
        <p:origin x="888" y="72"/>
      </p:cViewPr>
      <p:guideLst>
        <p:guide orient="horz" pos="2160"/>
        <p:guide pos="2880"/>
      </p:guideLst>
    </p:cSldViewPr>
  </p:slideViewPr>
  <p:outlineViewPr>
    <p:cViewPr>
      <p:scale>
        <a:sx n="33" d="100"/>
        <a:sy n="33" d="100"/>
      </p:scale>
      <p:origin x="0" y="-1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38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Tremolite Length</a:t>
            </a:r>
            <a:r>
              <a:rPr lang="en-US" sz="1600" b="1" baseline="0" dirty="0"/>
              <a:t> vs Width</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'307491-12all'!$B$4:$B$95</c:f>
              <c:numCache>
                <c:formatCode>General</c:formatCode>
                <c:ptCount val="92"/>
                <c:pt idx="0">
                  <c:v>3</c:v>
                </c:pt>
                <c:pt idx="1">
                  <c:v>1.7</c:v>
                </c:pt>
                <c:pt idx="2">
                  <c:v>5.0999999999999996</c:v>
                </c:pt>
                <c:pt idx="3">
                  <c:v>1.75</c:v>
                </c:pt>
                <c:pt idx="4">
                  <c:v>2</c:v>
                </c:pt>
                <c:pt idx="5">
                  <c:v>1.6</c:v>
                </c:pt>
                <c:pt idx="6">
                  <c:v>3.8</c:v>
                </c:pt>
                <c:pt idx="7">
                  <c:v>7</c:v>
                </c:pt>
                <c:pt idx="8">
                  <c:v>1.2</c:v>
                </c:pt>
                <c:pt idx="9">
                  <c:v>1.75</c:v>
                </c:pt>
                <c:pt idx="10">
                  <c:v>7</c:v>
                </c:pt>
                <c:pt idx="11">
                  <c:v>1.7</c:v>
                </c:pt>
                <c:pt idx="12">
                  <c:v>2</c:v>
                </c:pt>
                <c:pt idx="13">
                  <c:v>1.5</c:v>
                </c:pt>
                <c:pt idx="14">
                  <c:v>1.6</c:v>
                </c:pt>
                <c:pt idx="15">
                  <c:v>0.75</c:v>
                </c:pt>
                <c:pt idx="16">
                  <c:v>5.75</c:v>
                </c:pt>
                <c:pt idx="17">
                  <c:v>5</c:v>
                </c:pt>
                <c:pt idx="18">
                  <c:v>1.8</c:v>
                </c:pt>
                <c:pt idx="19">
                  <c:v>1.3</c:v>
                </c:pt>
                <c:pt idx="20">
                  <c:v>2.25</c:v>
                </c:pt>
                <c:pt idx="21">
                  <c:v>1.25</c:v>
                </c:pt>
                <c:pt idx="22">
                  <c:v>2.5</c:v>
                </c:pt>
                <c:pt idx="23">
                  <c:v>1.2</c:v>
                </c:pt>
                <c:pt idx="24">
                  <c:v>2</c:v>
                </c:pt>
                <c:pt idx="25">
                  <c:v>4.5</c:v>
                </c:pt>
                <c:pt idx="26">
                  <c:v>1.25</c:v>
                </c:pt>
                <c:pt idx="27">
                  <c:v>1.2</c:v>
                </c:pt>
                <c:pt idx="28">
                  <c:v>1.3</c:v>
                </c:pt>
                <c:pt idx="29">
                  <c:v>2</c:v>
                </c:pt>
                <c:pt idx="30">
                  <c:v>2</c:v>
                </c:pt>
                <c:pt idx="31">
                  <c:v>3</c:v>
                </c:pt>
                <c:pt idx="32">
                  <c:v>6</c:v>
                </c:pt>
                <c:pt idx="33">
                  <c:v>2</c:v>
                </c:pt>
                <c:pt idx="34">
                  <c:v>2.5</c:v>
                </c:pt>
                <c:pt idx="35">
                  <c:v>0.8</c:v>
                </c:pt>
                <c:pt idx="36">
                  <c:v>5.25</c:v>
                </c:pt>
                <c:pt idx="37">
                  <c:v>6</c:v>
                </c:pt>
                <c:pt idx="38">
                  <c:v>17</c:v>
                </c:pt>
                <c:pt idx="39">
                  <c:v>2.25</c:v>
                </c:pt>
                <c:pt idx="40">
                  <c:v>1.9</c:v>
                </c:pt>
                <c:pt idx="41">
                  <c:v>10</c:v>
                </c:pt>
                <c:pt idx="42">
                  <c:v>3.2</c:v>
                </c:pt>
                <c:pt idx="43">
                  <c:v>2</c:v>
                </c:pt>
                <c:pt idx="44">
                  <c:v>1.1000000000000001</c:v>
                </c:pt>
                <c:pt idx="45">
                  <c:v>1.1000000000000001</c:v>
                </c:pt>
                <c:pt idx="46">
                  <c:v>1.75</c:v>
                </c:pt>
                <c:pt idx="47">
                  <c:v>1.1000000000000001</c:v>
                </c:pt>
                <c:pt idx="48">
                  <c:v>9</c:v>
                </c:pt>
                <c:pt idx="49">
                  <c:v>2.25</c:v>
                </c:pt>
                <c:pt idx="50">
                  <c:v>0.9</c:v>
                </c:pt>
                <c:pt idx="51">
                  <c:v>3.5</c:v>
                </c:pt>
                <c:pt idx="52">
                  <c:v>2.8</c:v>
                </c:pt>
                <c:pt idx="53">
                  <c:v>2.25</c:v>
                </c:pt>
                <c:pt idx="54">
                  <c:v>1.75</c:v>
                </c:pt>
                <c:pt idx="55">
                  <c:v>4.5</c:v>
                </c:pt>
                <c:pt idx="56">
                  <c:v>1.75</c:v>
                </c:pt>
                <c:pt idx="57">
                  <c:v>3</c:v>
                </c:pt>
                <c:pt idx="58">
                  <c:v>3</c:v>
                </c:pt>
                <c:pt idx="59">
                  <c:v>3.5</c:v>
                </c:pt>
                <c:pt idx="60">
                  <c:v>2</c:v>
                </c:pt>
                <c:pt idx="61">
                  <c:v>0.9</c:v>
                </c:pt>
                <c:pt idx="62">
                  <c:v>7.25</c:v>
                </c:pt>
                <c:pt idx="63">
                  <c:v>1.5</c:v>
                </c:pt>
                <c:pt idx="64">
                  <c:v>1.1000000000000001</c:v>
                </c:pt>
                <c:pt idx="65">
                  <c:v>1.5</c:v>
                </c:pt>
                <c:pt idx="66">
                  <c:v>2.5</c:v>
                </c:pt>
                <c:pt idx="67">
                  <c:v>0.8</c:v>
                </c:pt>
                <c:pt idx="68">
                  <c:v>3</c:v>
                </c:pt>
                <c:pt idx="69">
                  <c:v>2.75</c:v>
                </c:pt>
                <c:pt idx="70">
                  <c:v>1.6</c:v>
                </c:pt>
                <c:pt idx="71">
                  <c:v>2.2000000000000002</c:v>
                </c:pt>
                <c:pt idx="72">
                  <c:v>0.75</c:v>
                </c:pt>
                <c:pt idx="73">
                  <c:v>1.7</c:v>
                </c:pt>
                <c:pt idx="74">
                  <c:v>5</c:v>
                </c:pt>
                <c:pt idx="75">
                  <c:v>1.25</c:v>
                </c:pt>
                <c:pt idx="76">
                  <c:v>3.1</c:v>
                </c:pt>
                <c:pt idx="77">
                  <c:v>2.75</c:v>
                </c:pt>
                <c:pt idx="78">
                  <c:v>7</c:v>
                </c:pt>
                <c:pt idx="79">
                  <c:v>1.5</c:v>
                </c:pt>
                <c:pt idx="80">
                  <c:v>1.7</c:v>
                </c:pt>
                <c:pt idx="81">
                  <c:v>2.75</c:v>
                </c:pt>
                <c:pt idx="82">
                  <c:v>2.8</c:v>
                </c:pt>
                <c:pt idx="83">
                  <c:v>2.25</c:v>
                </c:pt>
                <c:pt idx="84">
                  <c:v>2</c:v>
                </c:pt>
                <c:pt idx="85">
                  <c:v>1.75</c:v>
                </c:pt>
                <c:pt idx="86">
                  <c:v>4</c:v>
                </c:pt>
                <c:pt idx="87">
                  <c:v>2.25</c:v>
                </c:pt>
                <c:pt idx="88">
                  <c:v>1.2</c:v>
                </c:pt>
                <c:pt idx="89">
                  <c:v>2.5</c:v>
                </c:pt>
                <c:pt idx="90">
                  <c:v>1.1000000000000001</c:v>
                </c:pt>
                <c:pt idx="91">
                  <c:v>2.5</c:v>
                </c:pt>
              </c:numCache>
            </c:numRef>
          </c:xVal>
          <c:yVal>
            <c:numRef>
              <c:f>'307491-12all'!$C$4:$C$95</c:f>
              <c:numCache>
                <c:formatCode>General</c:formatCode>
                <c:ptCount val="92"/>
                <c:pt idx="0">
                  <c:v>0.55000000000000004</c:v>
                </c:pt>
                <c:pt idx="1">
                  <c:v>0.2</c:v>
                </c:pt>
                <c:pt idx="2">
                  <c:v>1.25</c:v>
                </c:pt>
                <c:pt idx="3">
                  <c:v>0.5</c:v>
                </c:pt>
                <c:pt idx="4">
                  <c:v>0.5</c:v>
                </c:pt>
                <c:pt idx="5">
                  <c:v>0.25</c:v>
                </c:pt>
                <c:pt idx="6">
                  <c:v>1</c:v>
                </c:pt>
                <c:pt idx="7">
                  <c:v>3</c:v>
                </c:pt>
                <c:pt idx="8">
                  <c:v>0.15</c:v>
                </c:pt>
                <c:pt idx="9">
                  <c:v>0.3</c:v>
                </c:pt>
                <c:pt idx="10">
                  <c:v>0.25</c:v>
                </c:pt>
                <c:pt idx="11">
                  <c:v>0.06</c:v>
                </c:pt>
                <c:pt idx="12">
                  <c:v>0.08</c:v>
                </c:pt>
                <c:pt idx="13">
                  <c:v>0.3</c:v>
                </c:pt>
                <c:pt idx="14">
                  <c:v>0.5</c:v>
                </c:pt>
                <c:pt idx="15">
                  <c:v>0.1</c:v>
                </c:pt>
                <c:pt idx="16">
                  <c:v>0.5</c:v>
                </c:pt>
                <c:pt idx="17">
                  <c:v>0.8</c:v>
                </c:pt>
                <c:pt idx="18">
                  <c:v>0.75</c:v>
                </c:pt>
                <c:pt idx="19">
                  <c:v>0.2</c:v>
                </c:pt>
                <c:pt idx="20">
                  <c:v>0.5</c:v>
                </c:pt>
                <c:pt idx="21">
                  <c:v>0.25</c:v>
                </c:pt>
                <c:pt idx="22">
                  <c:v>1.1499999999999999</c:v>
                </c:pt>
                <c:pt idx="23">
                  <c:v>0.7</c:v>
                </c:pt>
                <c:pt idx="24">
                  <c:v>0.2</c:v>
                </c:pt>
                <c:pt idx="25">
                  <c:v>0.5</c:v>
                </c:pt>
                <c:pt idx="26">
                  <c:v>0.25</c:v>
                </c:pt>
                <c:pt idx="27">
                  <c:v>0.2</c:v>
                </c:pt>
                <c:pt idx="28">
                  <c:v>0.3</c:v>
                </c:pt>
                <c:pt idx="29">
                  <c:v>0.2</c:v>
                </c:pt>
                <c:pt idx="30">
                  <c:v>0.5</c:v>
                </c:pt>
                <c:pt idx="31">
                  <c:v>1.9</c:v>
                </c:pt>
                <c:pt idx="32">
                  <c:v>1</c:v>
                </c:pt>
                <c:pt idx="33">
                  <c:v>0.7</c:v>
                </c:pt>
                <c:pt idx="34">
                  <c:v>0.4</c:v>
                </c:pt>
                <c:pt idx="35">
                  <c:v>0.15</c:v>
                </c:pt>
                <c:pt idx="36">
                  <c:v>2</c:v>
                </c:pt>
                <c:pt idx="37">
                  <c:v>2.6</c:v>
                </c:pt>
                <c:pt idx="38">
                  <c:v>4</c:v>
                </c:pt>
                <c:pt idx="39">
                  <c:v>0.3</c:v>
                </c:pt>
                <c:pt idx="40">
                  <c:v>0.15</c:v>
                </c:pt>
                <c:pt idx="41">
                  <c:v>2.25</c:v>
                </c:pt>
                <c:pt idx="42">
                  <c:v>0.25</c:v>
                </c:pt>
                <c:pt idx="43">
                  <c:v>0.4</c:v>
                </c:pt>
                <c:pt idx="44">
                  <c:v>0.5</c:v>
                </c:pt>
                <c:pt idx="45">
                  <c:v>0.25</c:v>
                </c:pt>
                <c:pt idx="46">
                  <c:v>0.8</c:v>
                </c:pt>
                <c:pt idx="47">
                  <c:v>0.2</c:v>
                </c:pt>
                <c:pt idx="48">
                  <c:v>3</c:v>
                </c:pt>
                <c:pt idx="49">
                  <c:v>0.15</c:v>
                </c:pt>
                <c:pt idx="50">
                  <c:v>0.3</c:v>
                </c:pt>
                <c:pt idx="51">
                  <c:v>0.25</c:v>
                </c:pt>
                <c:pt idx="52">
                  <c:v>0.5</c:v>
                </c:pt>
                <c:pt idx="53">
                  <c:v>1.5</c:v>
                </c:pt>
                <c:pt idx="54">
                  <c:v>0.9</c:v>
                </c:pt>
                <c:pt idx="55">
                  <c:v>1.1499999999999999</c:v>
                </c:pt>
                <c:pt idx="56">
                  <c:v>0.4</c:v>
                </c:pt>
                <c:pt idx="57">
                  <c:v>0.3</c:v>
                </c:pt>
                <c:pt idx="58">
                  <c:v>0.3</c:v>
                </c:pt>
                <c:pt idx="59">
                  <c:v>0.5</c:v>
                </c:pt>
                <c:pt idx="60">
                  <c:v>0.45</c:v>
                </c:pt>
                <c:pt idx="61">
                  <c:v>0.25</c:v>
                </c:pt>
                <c:pt idx="62">
                  <c:v>1.5</c:v>
                </c:pt>
                <c:pt idx="63">
                  <c:v>0.8</c:v>
                </c:pt>
                <c:pt idx="64">
                  <c:v>0.25</c:v>
                </c:pt>
                <c:pt idx="65">
                  <c:v>1.2</c:v>
                </c:pt>
                <c:pt idx="66">
                  <c:v>0.25</c:v>
                </c:pt>
                <c:pt idx="67">
                  <c:v>0.2</c:v>
                </c:pt>
                <c:pt idx="68">
                  <c:v>0.25</c:v>
                </c:pt>
                <c:pt idx="69">
                  <c:v>1.5</c:v>
                </c:pt>
                <c:pt idx="70">
                  <c:v>0.45</c:v>
                </c:pt>
                <c:pt idx="71">
                  <c:v>0.3</c:v>
                </c:pt>
                <c:pt idx="72">
                  <c:v>0.2</c:v>
                </c:pt>
                <c:pt idx="73">
                  <c:v>0.5</c:v>
                </c:pt>
                <c:pt idx="74">
                  <c:v>1.8</c:v>
                </c:pt>
                <c:pt idx="75">
                  <c:v>0.5</c:v>
                </c:pt>
                <c:pt idx="76">
                  <c:v>1</c:v>
                </c:pt>
                <c:pt idx="77">
                  <c:v>2.25</c:v>
                </c:pt>
                <c:pt idx="78">
                  <c:v>0.65</c:v>
                </c:pt>
                <c:pt idx="79">
                  <c:v>0.5</c:v>
                </c:pt>
                <c:pt idx="80">
                  <c:v>0.8</c:v>
                </c:pt>
                <c:pt idx="81">
                  <c:v>0.5</c:v>
                </c:pt>
                <c:pt idx="82">
                  <c:v>0.6</c:v>
                </c:pt>
                <c:pt idx="83">
                  <c:v>0.2</c:v>
                </c:pt>
                <c:pt idx="84">
                  <c:v>0.75</c:v>
                </c:pt>
                <c:pt idx="85">
                  <c:v>0.3</c:v>
                </c:pt>
                <c:pt idx="86">
                  <c:v>0.4</c:v>
                </c:pt>
                <c:pt idx="87">
                  <c:v>0.6</c:v>
                </c:pt>
                <c:pt idx="88">
                  <c:v>0.2</c:v>
                </c:pt>
                <c:pt idx="89">
                  <c:v>0.4</c:v>
                </c:pt>
                <c:pt idx="90">
                  <c:v>0.3</c:v>
                </c:pt>
                <c:pt idx="91">
                  <c:v>0.75</c:v>
                </c:pt>
              </c:numCache>
            </c:numRef>
          </c:yVal>
          <c:smooth val="0"/>
          <c:extLst>
            <c:ext xmlns:c16="http://schemas.microsoft.com/office/drawing/2014/chart" uri="{C3380CC4-5D6E-409C-BE32-E72D297353CC}">
              <c16:uniqueId val="{00000000-E38B-4ECE-8541-A6E28B5A1D8F}"/>
            </c:ext>
          </c:extLst>
        </c:ser>
        <c:dLbls>
          <c:showLegendKey val="0"/>
          <c:showVal val="0"/>
          <c:showCatName val="0"/>
          <c:showSerName val="0"/>
          <c:showPercent val="0"/>
          <c:showBubbleSize val="0"/>
        </c:dLbls>
        <c:axId val="468011832"/>
        <c:axId val="468010192"/>
      </c:scatterChart>
      <c:valAx>
        <c:axId val="468011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Length, microns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010192"/>
        <c:crosses val="autoZero"/>
        <c:crossBetween val="midCat"/>
      </c:valAx>
      <c:valAx>
        <c:axId val="468010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Width, microns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011832"/>
        <c:crosses val="autoZero"/>
        <c:crossBetween val="midCat"/>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365149422617285E-2"/>
          <c:y val="0.12349002267851439"/>
          <c:w val="0.87338159525680514"/>
          <c:h val="0.78371297310895383"/>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'305281-4 Charts'!$B$5:$B$310</c:f>
              <c:numCache>
                <c:formatCode>General</c:formatCode>
                <c:ptCount val="306"/>
                <c:pt idx="0">
                  <c:v>5.3</c:v>
                </c:pt>
                <c:pt idx="1">
                  <c:v>8.9</c:v>
                </c:pt>
                <c:pt idx="2">
                  <c:v>1.6</c:v>
                </c:pt>
                <c:pt idx="3">
                  <c:v>3</c:v>
                </c:pt>
                <c:pt idx="4">
                  <c:v>2.7</c:v>
                </c:pt>
                <c:pt idx="5">
                  <c:v>1.2</c:v>
                </c:pt>
                <c:pt idx="6">
                  <c:v>2.2999999999999998</c:v>
                </c:pt>
                <c:pt idx="7">
                  <c:v>5.6</c:v>
                </c:pt>
                <c:pt idx="8">
                  <c:v>5.8</c:v>
                </c:pt>
                <c:pt idx="9">
                  <c:v>2</c:v>
                </c:pt>
                <c:pt idx="10">
                  <c:v>20.5</c:v>
                </c:pt>
                <c:pt idx="11">
                  <c:v>4.5</c:v>
                </c:pt>
                <c:pt idx="12">
                  <c:v>4.4000000000000004</c:v>
                </c:pt>
                <c:pt idx="13">
                  <c:v>15.6</c:v>
                </c:pt>
                <c:pt idx="14">
                  <c:v>2.7</c:v>
                </c:pt>
                <c:pt idx="15">
                  <c:v>2.5</c:v>
                </c:pt>
                <c:pt idx="16">
                  <c:v>2.9</c:v>
                </c:pt>
                <c:pt idx="17">
                  <c:v>2.1</c:v>
                </c:pt>
                <c:pt idx="18">
                  <c:v>6.6</c:v>
                </c:pt>
                <c:pt idx="19">
                  <c:v>2.2999999999999998</c:v>
                </c:pt>
                <c:pt idx="20">
                  <c:v>2.4</c:v>
                </c:pt>
                <c:pt idx="21">
                  <c:v>1.5</c:v>
                </c:pt>
                <c:pt idx="22">
                  <c:v>2.8</c:v>
                </c:pt>
                <c:pt idx="23">
                  <c:v>18.8</c:v>
                </c:pt>
                <c:pt idx="24">
                  <c:v>7.6</c:v>
                </c:pt>
                <c:pt idx="25">
                  <c:v>6.9</c:v>
                </c:pt>
                <c:pt idx="26">
                  <c:v>2.1</c:v>
                </c:pt>
                <c:pt idx="27">
                  <c:v>2.2999999999999998</c:v>
                </c:pt>
                <c:pt idx="28">
                  <c:v>2.2000000000000002</c:v>
                </c:pt>
                <c:pt idx="29">
                  <c:v>2</c:v>
                </c:pt>
                <c:pt idx="30">
                  <c:v>8.5</c:v>
                </c:pt>
                <c:pt idx="31">
                  <c:v>4.5999999999999996</c:v>
                </c:pt>
                <c:pt idx="32">
                  <c:v>2</c:v>
                </c:pt>
                <c:pt idx="33">
                  <c:v>3.3</c:v>
                </c:pt>
                <c:pt idx="34">
                  <c:v>6.6</c:v>
                </c:pt>
                <c:pt idx="35">
                  <c:v>1.9</c:v>
                </c:pt>
                <c:pt idx="36">
                  <c:v>2.6</c:v>
                </c:pt>
                <c:pt idx="37">
                  <c:v>2.4</c:v>
                </c:pt>
                <c:pt idx="38">
                  <c:v>4.0999999999999996</c:v>
                </c:pt>
                <c:pt idx="39">
                  <c:v>2</c:v>
                </c:pt>
                <c:pt idx="40">
                  <c:v>1.3</c:v>
                </c:pt>
                <c:pt idx="41">
                  <c:v>6.2</c:v>
                </c:pt>
                <c:pt idx="42">
                  <c:v>1.5</c:v>
                </c:pt>
                <c:pt idx="43">
                  <c:v>2.1</c:v>
                </c:pt>
                <c:pt idx="44">
                  <c:v>2.4</c:v>
                </c:pt>
                <c:pt idx="45">
                  <c:v>2.6</c:v>
                </c:pt>
                <c:pt idx="46">
                  <c:v>2.1</c:v>
                </c:pt>
                <c:pt idx="47">
                  <c:v>11.5</c:v>
                </c:pt>
                <c:pt idx="48">
                  <c:v>3.9</c:v>
                </c:pt>
                <c:pt idx="49">
                  <c:v>1.9</c:v>
                </c:pt>
                <c:pt idx="50">
                  <c:v>4.8</c:v>
                </c:pt>
                <c:pt idx="51">
                  <c:v>1.6</c:v>
                </c:pt>
                <c:pt idx="52">
                  <c:v>1.1000000000000001</c:v>
                </c:pt>
                <c:pt idx="53">
                  <c:v>1.7</c:v>
                </c:pt>
                <c:pt idx="54">
                  <c:v>4.3</c:v>
                </c:pt>
                <c:pt idx="55">
                  <c:v>2.4</c:v>
                </c:pt>
                <c:pt idx="56">
                  <c:v>5.6</c:v>
                </c:pt>
                <c:pt idx="57">
                  <c:v>5</c:v>
                </c:pt>
                <c:pt idx="58">
                  <c:v>4.7</c:v>
                </c:pt>
                <c:pt idx="59">
                  <c:v>1.7</c:v>
                </c:pt>
                <c:pt idx="60">
                  <c:v>5.2</c:v>
                </c:pt>
                <c:pt idx="61">
                  <c:v>2.5</c:v>
                </c:pt>
                <c:pt idx="62">
                  <c:v>2.2000000000000002</c:v>
                </c:pt>
                <c:pt idx="63">
                  <c:v>3.6</c:v>
                </c:pt>
                <c:pt idx="64">
                  <c:v>2.15</c:v>
                </c:pt>
                <c:pt idx="65">
                  <c:v>5.4</c:v>
                </c:pt>
                <c:pt idx="66">
                  <c:v>3</c:v>
                </c:pt>
                <c:pt idx="67">
                  <c:v>2.8</c:v>
                </c:pt>
                <c:pt idx="68">
                  <c:v>1.7</c:v>
                </c:pt>
                <c:pt idx="69">
                  <c:v>1.3</c:v>
                </c:pt>
                <c:pt idx="70">
                  <c:v>0.85</c:v>
                </c:pt>
                <c:pt idx="71">
                  <c:v>9.3000000000000007</c:v>
                </c:pt>
                <c:pt idx="72">
                  <c:v>1.4</c:v>
                </c:pt>
                <c:pt idx="73">
                  <c:v>3.8</c:v>
                </c:pt>
                <c:pt idx="74">
                  <c:v>1.6</c:v>
                </c:pt>
                <c:pt idx="75">
                  <c:v>2.9</c:v>
                </c:pt>
                <c:pt idx="76">
                  <c:v>6.1</c:v>
                </c:pt>
                <c:pt idx="77">
                  <c:v>5.8</c:v>
                </c:pt>
                <c:pt idx="78">
                  <c:v>2.1</c:v>
                </c:pt>
                <c:pt idx="79">
                  <c:v>1.7</c:v>
                </c:pt>
                <c:pt idx="80">
                  <c:v>8.6999999999999993</c:v>
                </c:pt>
                <c:pt idx="81">
                  <c:v>4</c:v>
                </c:pt>
                <c:pt idx="82">
                  <c:v>1.8</c:v>
                </c:pt>
                <c:pt idx="83">
                  <c:v>2.2000000000000002</c:v>
                </c:pt>
                <c:pt idx="84">
                  <c:v>3.5</c:v>
                </c:pt>
                <c:pt idx="85">
                  <c:v>3</c:v>
                </c:pt>
                <c:pt idx="86">
                  <c:v>4.0999999999999996</c:v>
                </c:pt>
                <c:pt idx="87">
                  <c:v>1.8</c:v>
                </c:pt>
                <c:pt idx="88">
                  <c:v>4.9000000000000004</c:v>
                </c:pt>
                <c:pt idx="89">
                  <c:v>21</c:v>
                </c:pt>
                <c:pt idx="90">
                  <c:v>2.1</c:v>
                </c:pt>
                <c:pt idx="91">
                  <c:v>2</c:v>
                </c:pt>
                <c:pt idx="92">
                  <c:v>3.8</c:v>
                </c:pt>
                <c:pt idx="93">
                  <c:v>1.2</c:v>
                </c:pt>
                <c:pt idx="94">
                  <c:v>9.8000000000000007</c:v>
                </c:pt>
                <c:pt idx="95">
                  <c:v>1.1000000000000001</c:v>
                </c:pt>
                <c:pt idx="96">
                  <c:v>2.8</c:v>
                </c:pt>
                <c:pt idx="97">
                  <c:v>0.8</c:v>
                </c:pt>
                <c:pt idx="98">
                  <c:v>1.8</c:v>
                </c:pt>
                <c:pt idx="99">
                  <c:v>6</c:v>
                </c:pt>
                <c:pt idx="100">
                  <c:v>2.2000000000000002</c:v>
                </c:pt>
                <c:pt idx="101">
                  <c:v>7.25</c:v>
                </c:pt>
                <c:pt idx="102">
                  <c:v>7</c:v>
                </c:pt>
                <c:pt idx="103">
                  <c:v>10</c:v>
                </c:pt>
                <c:pt idx="104">
                  <c:v>2.75</c:v>
                </c:pt>
                <c:pt idx="105">
                  <c:v>2.75</c:v>
                </c:pt>
                <c:pt idx="106">
                  <c:v>1.9</c:v>
                </c:pt>
                <c:pt idx="107">
                  <c:v>2.4</c:v>
                </c:pt>
                <c:pt idx="108">
                  <c:v>2.8</c:v>
                </c:pt>
                <c:pt idx="109">
                  <c:v>12.5</c:v>
                </c:pt>
                <c:pt idx="110">
                  <c:v>0.9</c:v>
                </c:pt>
                <c:pt idx="111">
                  <c:v>4</c:v>
                </c:pt>
                <c:pt idx="112">
                  <c:v>4.75</c:v>
                </c:pt>
                <c:pt idx="113">
                  <c:v>2</c:v>
                </c:pt>
                <c:pt idx="114">
                  <c:v>4</c:v>
                </c:pt>
                <c:pt idx="115">
                  <c:v>1.9</c:v>
                </c:pt>
                <c:pt idx="116">
                  <c:v>2</c:v>
                </c:pt>
                <c:pt idx="117">
                  <c:v>2.4</c:v>
                </c:pt>
                <c:pt idx="118">
                  <c:v>3.25</c:v>
                </c:pt>
                <c:pt idx="119">
                  <c:v>1.5</c:v>
                </c:pt>
                <c:pt idx="120">
                  <c:v>4</c:v>
                </c:pt>
                <c:pt idx="121">
                  <c:v>2</c:v>
                </c:pt>
                <c:pt idx="122">
                  <c:v>2.25</c:v>
                </c:pt>
                <c:pt idx="123">
                  <c:v>4.7</c:v>
                </c:pt>
                <c:pt idx="124">
                  <c:v>2.5</c:v>
                </c:pt>
                <c:pt idx="125">
                  <c:v>2.75</c:v>
                </c:pt>
                <c:pt idx="126">
                  <c:v>7.25</c:v>
                </c:pt>
                <c:pt idx="127">
                  <c:v>0.8</c:v>
                </c:pt>
                <c:pt idx="128">
                  <c:v>5</c:v>
                </c:pt>
                <c:pt idx="129">
                  <c:v>2.25</c:v>
                </c:pt>
                <c:pt idx="130">
                  <c:v>10.6</c:v>
                </c:pt>
                <c:pt idx="131">
                  <c:v>1.3</c:v>
                </c:pt>
                <c:pt idx="132">
                  <c:v>8.4</c:v>
                </c:pt>
                <c:pt idx="133">
                  <c:v>4.5</c:v>
                </c:pt>
                <c:pt idx="134">
                  <c:v>12.5</c:v>
                </c:pt>
                <c:pt idx="135">
                  <c:v>4.8</c:v>
                </c:pt>
                <c:pt idx="136">
                  <c:v>3</c:v>
                </c:pt>
                <c:pt idx="137">
                  <c:v>8.5</c:v>
                </c:pt>
                <c:pt idx="138">
                  <c:v>4.9000000000000004</c:v>
                </c:pt>
                <c:pt idx="139">
                  <c:v>2</c:v>
                </c:pt>
                <c:pt idx="140">
                  <c:v>3.9</c:v>
                </c:pt>
                <c:pt idx="141">
                  <c:v>2.5</c:v>
                </c:pt>
                <c:pt idx="142">
                  <c:v>2</c:v>
                </c:pt>
                <c:pt idx="143">
                  <c:v>3</c:v>
                </c:pt>
                <c:pt idx="144">
                  <c:v>4.8</c:v>
                </c:pt>
                <c:pt idx="145">
                  <c:v>3.15</c:v>
                </c:pt>
                <c:pt idx="146">
                  <c:v>4.5</c:v>
                </c:pt>
                <c:pt idx="147">
                  <c:v>7</c:v>
                </c:pt>
                <c:pt idx="148">
                  <c:v>2.75</c:v>
                </c:pt>
                <c:pt idx="149">
                  <c:v>4.9000000000000004</c:v>
                </c:pt>
                <c:pt idx="150">
                  <c:v>8</c:v>
                </c:pt>
                <c:pt idx="151">
                  <c:v>2.5</c:v>
                </c:pt>
                <c:pt idx="152">
                  <c:v>9</c:v>
                </c:pt>
                <c:pt idx="153">
                  <c:v>2.5</c:v>
                </c:pt>
                <c:pt idx="154">
                  <c:v>2.75</c:v>
                </c:pt>
                <c:pt idx="155">
                  <c:v>12</c:v>
                </c:pt>
                <c:pt idx="156">
                  <c:v>5.5</c:v>
                </c:pt>
                <c:pt idx="157">
                  <c:v>2.25</c:v>
                </c:pt>
                <c:pt idx="158">
                  <c:v>2.25</c:v>
                </c:pt>
                <c:pt idx="159">
                  <c:v>3.4</c:v>
                </c:pt>
                <c:pt idx="160">
                  <c:v>17.5</c:v>
                </c:pt>
                <c:pt idx="161">
                  <c:v>4.25</c:v>
                </c:pt>
                <c:pt idx="162">
                  <c:v>1.25</c:v>
                </c:pt>
                <c:pt idx="163">
                  <c:v>2</c:v>
                </c:pt>
                <c:pt idx="164">
                  <c:v>4.5</c:v>
                </c:pt>
                <c:pt idx="165">
                  <c:v>6</c:v>
                </c:pt>
                <c:pt idx="166">
                  <c:v>6</c:v>
                </c:pt>
                <c:pt idx="167">
                  <c:v>2.7</c:v>
                </c:pt>
                <c:pt idx="168">
                  <c:v>2</c:v>
                </c:pt>
                <c:pt idx="169">
                  <c:v>2.5499999999999998</c:v>
                </c:pt>
                <c:pt idx="170">
                  <c:v>1.2</c:v>
                </c:pt>
                <c:pt idx="171">
                  <c:v>4.5</c:v>
                </c:pt>
                <c:pt idx="172">
                  <c:v>6</c:v>
                </c:pt>
                <c:pt idx="173">
                  <c:v>2</c:v>
                </c:pt>
                <c:pt idx="174">
                  <c:v>5</c:v>
                </c:pt>
                <c:pt idx="175">
                  <c:v>9.9</c:v>
                </c:pt>
                <c:pt idx="176">
                  <c:v>5</c:v>
                </c:pt>
                <c:pt idx="177">
                  <c:v>3.25</c:v>
                </c:pt>
                <c:pt idx="178">
                  <c:v>19</c:v>
                </c:pt>
                <c:pt idx="179">
                  <c:v>1.3</c:v>
                </c:pt>
                <c:pt idx="180">
                  <c:v>1.3</c:v>
                </c:pt>
                <c:pt idx="181">
                  <c:v>4</c:v>
                </c:pt>
                <c:pt idx="182">
                  <c:v>2.5</c:v>
                </c:pt>
                <c:pt idx="183">
                  <c:v>14</c:v>
                </c:pt>
                <c:pt idx="184">
                  <c:v>4.5</c:v>
                </c:pt>
                <c:pt idx="185">
                  <c:v>3.3</c:v>
                </c:pt>
                <c:pt idx="186">
                  <c:v>5</c:v>
                </c:pt>
                <c:pt idx="187">
                  <c:v>1.25</c:v>
                </c:pt>
                <c:pt idx="188">
                  <c:v>2.25</c:v>
                </c:pt>
                <c:pt idx="189">
                  <c:v>5.5</c:v>
                </c:pt>
                <c:pt idx="190">
                  <c:v>1.54</c:v>
                </c:pt>
                <c:pt idx="191">
                  <c:v>1.5</c:v>
                </c:pt>
                <c:pt idx="192">
                  <c:v>4.5</c:v>
                </c:pt>
                <c:pt idx="193">
                  <c:v>3.5</c:v>
                </c:pt>
                <c:pt idx="194">
                  <c:v>11.5</c:v>
                </c:pt>
                <c:pt idx="195">
                  <c:v>5</c:v>
                </c:pt>
                <c:pt idx="196">
                  <c:v>13</c:v>
                </c:pt>
                <c:pt idx="197">
                  <c:v>2.25</c:v>
                </c:pt>
                <c:pt idx="198">
                  <c:v>0.8</c:v>
                </c:pt>
                <c:pt idx="199">
                  <c:v>9</c:v>
                </c:pt>
                <c:pt idx="200">
                  <c:v>6</c:v>
                </c:pt>
                <c:pt idx="201">
                  <c:v>7</c:v>
                </c:pt>
                <c:pt idx="202">
                  <c:v>1.55</c:v>
                </c:pt>
                <c:pt idx="203">
                  <c:v>1.5</c:v>
                </c:pt>
                <c:pt idx="204">
                  <c:v>2.7</c:v>
                </c:pt>
                <c:pt idx="205">
                  <c:v>3</c:v>
                </c:pt>
                <c:pt idx="206">
                  <c:v>3.1</c:v>
                </c:pt>
                <c:pt idx="207">
                  <c:v>7.45</c:v>
                </c:pt>
                <c:pt idx="208">
                  <c:v>2.8</c:v>
                </c:pt>
                <c:pt idx="209">
                  <c:v>4</c:v>
                </c:pt>
                <c:pt idx="210">
                  <c:v>2.5</c:v>
                </c:pt>
                <c:pt idx="211">
                  <c:v>2.25</c:v>
                </c:pt>
                <c:pt idx="212">
                  <c:v>4.5999999999999996</c:v>
                </c:pt>
                <c:pt idx="213">
                  <c:v>4</c:v>
                </c:pt>
                <c:pt idx="214">
                  <c:v>3.5</c:v>
                </c:pt>
                <c:pt idx="215">
                  <c:v>4.9000000000000004</c:v>
                </c:pt>
                <c:pt idx="216">
                  <c:v>7.25</c:v>
                </c:pt>
                <c:pt idx="217">
                  <c:v>2</c:v>
                </c:pt>
                <c:pt idx="218">
                  <c:v>2.8</c:v>
                </c:pt>
                <c:pt idx="219">
                  <c:v>2.6</c:v>
                </c:pt>
                <c:pt idx="220">
                  <c:v>1.6</c:v>
                </c:pt>
                <c:pt idx="221">
                  <c:v>2.8</c:v>
                </c:pt>
                <c:pt idx="222">
                  <c:v>2</c:v>
                </c:pt>
                <c:pt idx="223">
                  <c:v>7</c:v>
                </c:pt>
                <c:pt idx="224">
                  <c:v>7.75</c:v>
                </c:pt>
                <c:pt idx="225">
                  <c:v>15</c:v>
                </c:pt>
                <c:pt idx="226">
                  <c:v>11.5</c:v>
                </c:pt>
                <c:pt idx="227">
                  <c:v>8</c:v>
                </c:pt>
                <c:pt idx="228">
                  <c:v>3.5</c:v>
                </c:pt>
                <c:pt idx="229">
                  <c:v>3.25</c:v>
                </c:pt>
                <c:pt idx="230">
                  <c:v>1.9</c:v>
                </c:pt>
                <c:pt idx="231">
                  <c:v>2.25</c:v>
                </c:pt>
                <c:pt idx="232">
                  <c:v>4.5999999999999996</c:v>
                </c:pt>
                <c:pt idx="233">
                  <c:v>9</c:v>
                </c:pt>
                <c:pt idx="234">
                  <c:v>4.5</c:v>
                </c:pt>
                <c:pt idx="235">
                  <c:v>1.8</c:v>
                </c:pt>
                <c:pt idx="236">
                  <c:v>3.6</c:v>
                </c:pt>
                <c:pt idx="237">
                  <c:v>5</c:v>
                </c:pt>
                <c:pt idx="238">
                  <c:v>4.75</c:v>
                </c:pt>
                <c:pt idx="239">
                  <c:v>1.8</c:v>
                </c:pt>
                <c:pt idx="240">
                  <c:v>4</c:v>
                </c:pt>
                <c:pt idx="241">
                  <c:v>6</c:v>
                </c:pt>
                <c:pt idx="242">
                  <c:v>11</c:v>
                </c:pt>
                <c:pt idx="243">
                  <c:v>1.7</c:v>
                </c:pt>
                <c:pt idx="244">
                  <c:v>4</c:v>
                </c:pt>
                <c:pt idx="245">
                  <c:v>10.5</c:v>
                </c:pt>
                <c:pt idx="246">
                  <c:v>5.0999999999999996</c:v>
                </c:pt>
                <c:pt idx="247">
                  <c:v>3.5</c:v>
                </c:pt>
                <c:pt idx="248">
                  <c:v>3</c:v>
                </c:pt>
                <c:pt idx="249">
                  <c:v>7</c:v>
                </c:pt>
                <c:pt idx="250">
                  <c:v>3.25</c:v>
                </c:pt>
                <c:pt idx="251">
                  <c:v>2.75</c:v>
                </c:pt>
                <c:pt idx="252">
                  <c:v>7.75</c:v>
                </c:pt>
                <c:pt idx="253">
                  <c:v>3</c:v>
                </c:pt>
                <c:pt idx="254">
                  <c:v>2.25</c:v>
                </c:pt>
                <c:pt idx="255">
                  <c:v>7</c:v>
                </c:pt>
                <c:pt idx="256">
                  <c:v>3.6</c:v>
                </c:pt>
                <c:pt idx="257">
                  <c:v>7</c:v>
                </c:pt>
                <c:pt idx="258">
                  <c:v>3.6</c:v>
                </c:pt>
                <c:pt idx="259">
                  <c:v>1.2</c:v>
                </c:pt>
                <c:pt idx="260">
                  <c:v>1.2</c:v>
                </c:pt>
                <c:pt idx="261">
                  <c:v>10.199999999999999</c:v>
                </c:pt>
                <c:pt idx="262">
                  <c:v>5</c:v>
                </c:pt>
                <c:pt idx="263">
                  <c:v>23</c:v>
                </c:pt>
                <c:pt idx="264">
                  <c:v>3</c:v>
                </c:pt>
                <c:pt idx="265">
                  <c:v>12</c:v>
                </c:pt>
                <c:pt idx="266">
                  <c:v>3.4</c:v>
                </c:pt>
                <c:pt idx="267">
                  <c:v>1.5</c:v>
                </c:pt>
                <c:pt idx="268">
                  <c:v>1</c:v>
                </c:pt>
                <c:pt idx="269">
                  <c:v>3.5</c:v>
                </c:pt>
                <c:pt idx="270">
                  <c:v>4</c:v>
                </c:pt>
                <c:pt idx="271">
                  <c:v>1.5</c:v>
                </c:pt>
                <c:pt idx="272">
                  <c:v>2.25</c:v>
                </c:pt>
                <c:pt idx="273">
                  <c:v>5.5</c:v>
                </c:pt>
                <c:pt idx="274">
                  <c:v>12</c:v>
                </c:pt>
                <c:pt idx="275">
                  <c:v>1.8</c:v>
                </c:pt>
                <c:pt idx="276">
                  <c:v>1.7</c:v>
                </c:pt>
                <c:pt idx="277">
                  <c:v>4.5</c:v>
                </c:pt>
                <c:pt idx="278">
                  <c:v>2.5499999999999998</c:v>
                </c:pt>
                <c:pt idx="279">
                  <c:v>1.3</c:v>
                </c:pt>
                <c:pt idx="280">
                  <c:v>2.5</c:v>
                </c:pt>
                <c:pt idx="281">
                  <c:v>2</c:v>
                </c:pt>
                <c:pt idx="282">
                  <c:v>8</c:v>
                </c:pt>
                <c:pt idx="283">
                  <c:v>10</c:v>
                </c:pt>
                <c:pt idx="284">
                  <c:v>1.1000000000000001</c:v>
                </c:pt>
                <c:pt idx="285">
                  <c:v>4</c:v>
                </c:pt>
                <c:pt idx="286">
                  <c:v>10.5</c:v>
                </c:pt>
                <c:pt idx="287">
                  <c:v>4</c:v>
                </c:pt>
                <c:pt idx="288">
                  <c:v>11</c:v>
                </c:pt>
                <c:pt idx="289">
                  <c:v>2.1</c:v>
                </c:pt>
                <c:pt idx="290">
                  <c:v>1.2</c:v>
                </c:pt>
                <c:pt idx="291">
                  <c:v>4</c:v>
                </c:pt>
                <c:pt idx="292">
                  <c:v>2.75</c:v>
                </c:pt>
                <c:pt idx="293">
                  <c:v>3.75</c:v>
                </c:pt>
                <c:pt idx="294">
                  <c:v>7.75</c:v>
                </c:pt>
                <c:pt idx="295">
                  <c:v>3</c:v>
                </c:pt>
                <c:pt idx="296">
                  <c:v>3</c:v>
                </c:pt>
                <c:pt idx="297">
                  <c:v>1.5</c:v>
                </c:pt>
                <c:pt idx="298">
                  <c:v>5.5</c:v>
                </c:pt>
                <c:pt idx="299">
                  <c:v>1.8</c:v>
                </c:pt>
                <c:pt idx="300">
                  <c:v>1.2</c:v>
                </c:pt>
                <c:pt idx="301">
                  <c:v>4</c:v>
                </c:pt>
                <c:pt idx="302">
                  <c:v>1.5</c:v>
                </c:pt>
                <c:pt idx="303">
                  <c:v>2.6</c:v>
                </c:pt>
                <c:pt idx="304">
                  <c:v>5.5</c:v>
                </c:pt>
                <c:pt idx="305">
                  <c:v>1.5</c:v>
                </c:pt>
              </c:numCache>
            </c:numRef>
          </c:xVal>
          <c:yVal>
            <c:numRef>
              <c:f>'305281-4 Charts'!$C$5:$C$310</c:f>
              <c:numCache>
                <c:formatCode>General</c:formatCode>
                <c:ptCount val="306"/>
                <c:pt idx="0">
                  <c:v>0.8</c:v>
                </c:pt>
                <c:pt idx="1">
                  <c:v>0.35</c:v>
                </c:pt>
                <c:pt idx="2">
                  <c:v>0.2</c:v>
                </c:pt>
                <c:pt idx="3">
                  <c:v>1.2</c:v>
                </c:pt>
                <c:pt idx="4">
                  <c:v>1.3</c:v>
                </c:pt>
                <c:pt idx="5">
                  <c:v>0.8</c:v>
                </c:pt>
                <c:pt idx="6">
                  <c:v>0.5</c:v>
                </c:pt>
                <c:pt idx="7">
                  <c:v>0.18</c:v>
                </c:pt>
                <c:pt idx="8">
                  <c:v>1.3</c:v>
                </c:pt>
                <c:pt idx="9">
                  <c:v>0.4</c:v>
                </c:pt>
                <c:pt idx="10">
                  <c:v>0.18</c:v>
                </c:pt>
                <c:pt idx="11">
                  <c:v>1.7</c:v>
                </c:pt>
                <c:pt idx="12">
                  <c:v>1.3</c:v>
                </c:pt>
                <c:pt idx="13">
                  <c:v>0.8</c:v>
                </c:pt>
                <c:pt idx="14">
                  <c:v>0.26</c:v>
                </c:pt>
                <c:pt idx="15">
                  <c:v>0.5</c:v>
                </c:pt>
                <c:pt idx="16">
                  <c:v>0.7</c:v>
                </c:pt>
                <c:pt idx="17">
                  <c:v>0.1</c:v>
                </c:pt>
                <c:pt idx="18">
                  <c:v>0.35</c:v>
                </c:pt>
                <c:pt idx="19">
                  <c:v>0.3</c:v>
                </c:pt>
                <c:pt idx="20">
                  <c:v>0.3</c:v>
                </c:pt>
                <c:pt idx="21">
                  <c:v>0.22</c:v>
                </c:pt>
                <c:pt idx="22">
                  <c:v>2.2000000000000002</c:v>
                </c:pt>
                <c:pt idx="23">
                  <c:v>7.2</c:v>
                </c:pt>
                <c:pt idx="24">
                  <c:v>0.8</c:v>
                </c:pt>
                <c:pt idx="25">
                  <c:v>0.48</c:v>
                </c:pt>
                <c:pt idx="26">
                  <c:v>0.6</c:v>
                </c:pt>
                <c:pt idx="27">
                  <c:v>0.14000000000000001</c:v>
                </c:pt>
                <c:pt idx="28">
                  <c:v>0.11</c:v>
                </c:pt>
                <c:pt idx="29">
                  <c:v>0.26</c:v>
                </c:pt>
                <c:pt idx="30">
                  <c:v>0.6</c:v>
                </c:pt>
                <c:pt idx="31">
                  <c:v>0.6</c:v>
                </c:pt>
                <c:pt idx="32">
                  <c:v>0.3</c:v>
                </c:pt>
                <c:pt idx="33">
                  <c:v>0.23</c:v>
                </c:pt>
                <c:pt idx="34">
                  <c:v>0.5</c:v>
                </c:pt>
                <c:pt idx="35">
                  <c:v>0.15</c:v>
                </c:pt>
                <c:pt idx="36">
                  <c:v>0.27</c:v>
                </c:pt>
                <c:pt idx="37">
                  <c:v>0.4</c:v>
                </c:pt>
                <c:pt idx="38">
                  <c:v>0.65</c:v>
                </c:pt>
                <c:pt idx="39">
                  <c:v>0.26</c:v>
                </c:pt>
                <c:pt idx="40">
                  <c:v>0.19</c:v>
                </c:pt>
                <c:pt idx="41">
                  <c:v>1.1000000000000001</c:v>
                </c:pt>
                <c:pt idx="42">
                  <c:v>0.25</c:v>
                </c:pt>
                <c:pt idx="43">
                  <c:v>0.27</c:v>
                </c:pt>
                <c:pt idx="44">
                  <c:v>0.14000000000000001</c:v>
                </c:pt>
                <c:pt idx="45">
                  <c:v>0.14000000000000001</c:v>
                </c:pt>
                <c:pt idx="46">
                  <c:v>0.8</c:v>
                </c:pt>
                <c:pt idx="47">
                  <c:v>0.33</c:v>
                </c:pt>
                <c:pt idx="48">
                  <c:v>0.45</c:v>
                </c:pt>
                <c:pt idx="49">
                  <c:v>0.08</c:v>
                </c:pt>
                <c:pt idx="50">
                  <c:v>0.2</c:v>
                </c:pt>
                <c:pt idx="51">
                  <c:v>0.27</c:v>
                </c:pt>
                <c:pt idx="52">
                  <c:v>0.4</c:v>
                </c:pt>
                <c:pt idx="53">
                  <c:v>0.23</c:v>
                </c:pt>
                <c:pt idx="54">
                  <c:v>0.55000000000000004</c:v>
                </c:pt>
                <c:pt idx="55">
                  <c:v>0.26</c:v>
                </c:pt>
                <c:pt idx="56">
                  <c:v>1.4</c:v>
                </c:pt>
                <c:pt idx="57">
                  <c:v>0.12</c:v>
                </c:pt>
                <c:pt idx="58">
                  <c:v>0.24</c:v>
                </c:pt>
                <c:pt idx="59">
                  <c:v>0.7</c:v>
                </c:pt>
                <c:pt idx="60">
                  <c:v>1.3</c:v>
                </c:pt>
                <c:pt idx="61">
                  <c:v>0.12</c:v>
                </c:pt>
                <c:pt idx="62">
                  <c:v>0.7</c:v>
                </c:pt>
                <c:pt idx="63">
                  <c:v>0.65</c:v>
                </c:pt>
                <c:pt idx="64">
                  <c:v>0.45</c:v>
                </c:pt>
                <c:pt idx="65">
                  <c:v>0.25</c:v>
                </c:pt>
                <c:pt idx="66">
                  <c:v>0.5</c:v>
                </c:pt>
                <c:pt idx="67">
                  <c:v>0.3</c:v>
                </c:pt>
                <c:pt idx="68">
                  <c:v>0.18</c:v>
                </c:pt>
                <c:pt idx="69">
                  <c:v>0.42</c:v>
                </c:pt>
                <c:pt idx="70">
                  <c:v>0.25</c:v>
                </c:pt>
                <c:pt idx="71">
                  <c:v>0.9</c:v>
                </c:pt>
                <c:pt idx="72">
                  <c:v>0.2</c:v>
                </c:pt>
                <c:pt idx="73">
                  <c:v>1.2</c:v>
                </c:pt>
                <c:pt idx="74">
                  <c:v>1</c:v>
                </c:pt>
                <c:pt idx="75">
                  <c:v>0.4</c:v>
                </c:pt>
                <c:pt idx="76">
                  <c:v>0.6</c:v>
                </c:pt>
                <c:pt idx="77">
                  <c:v>0.24</c:v>
                </c:pt>
                <c:pt idx="78">
                  <c:v>0.7</c:v>
                </c:pt>
                <c:pt idx="79">
                  <c:v>0.15</c:v>
                </c:pt>
                <c:pt idx="80">
                  <c:v>0.2</c:v>
                </c:pt>
                <c:pt idx="81">
                  <c:v>0.24</c:v>
                </c:pt>
                <c:pt idx="82">
                  <c:v>0.23</c:v>
                </c:pt>
                <c:pt idx="83">
                  <c:v>0.26</c:v>
                </c:pt>
                <c:pt idx="84">
                  <c:v>0.26</c:v>
                </c:pt>
                <c:pt idx="85">
                  <c:v>0.33</c:v>
                </c:pt>
                <c:pt idx="86">
                  <c:v>0.23</c:v>
                </c:pt>
                <c:pt idx="87">
                  <c:v>0.25</c:v>
                </c:pt>
                <c:pt idx="88">
                  <c:v>0.32</c:v>
                </c:pt>
                <c:pt idx="89">
                  <c:v>0.43</c:v>
                </c:pt>
                <c:pt idx="90">
                  <c:v>0.85</c:v>
                </c:pt>
                <c:pt idx="91">
                  <c:v>0.8</c:v>
                </c:pt>
                <c:pt idx="92">
                  <c:v>0.75</c:v>
                </c:pt>
                <c:pt idx="93">
                  <c:v>0.55000000000000004</c:v>
                </c:pt>
                <c:pt idx="94">
                  <c:v>0.9</c:v>
                </c:pt>
                <c:pt idx="95">
                  <c:v>0.6</c:v>
                </c:pt>
                <c:pt idx="96">
                  <c:v>0.9</c:v>
                </c:pt>
                <c:pt idx="97">
                  <c:v>0.2</c:v>
                </c:pt>
                <c:pt idx="98">
                  <c:v>0.18</c:v>
                </c:pt>
                <c:pt idx="99">
                  <c:v>1.3</c:v>
                </c:pt>
                <c:pt idx="100">
                  <c:v>0.4</c:v>
                </c:pt>
                <c:pt idx="101">
                  <c:v>0.4</c:v>
                </c:pt>
                <c:pt idx="102">
                  <c:v>0.85</c:v>
                </c:pt>
                <c:pt idx="103">
                  <c:v>0.15</c:v>
                </c:pt>
                <c:pt idx="104">
                  <c:v>0.2</c:v>
                </c:pt>
                <c:pt idx="105">
                  <c:v>0.45</c:v>
                </c:pt>
                <c:pt idx="106">
                  <c:v>0.15</c:v>
                </c:pt>
                <c:pt idx="107">
                  <c:v>0.5</c:v>
                </c:pt>
                <c:pt idx="108">
                  <c:v>0.25</c:v>
                </c:pt>
                <c:pt idx="109">
                  <c:v>0.8</c:v>
                </c:pt>
                <c:pt idx="110">
                  <c:v>0.3</c:v>
                </c:pt>
                <c:pt idx="111">
                  <c:v>0.9</c:v>
                </c:pt>
                <c:pt idx="112">
                  <c:v>0.35</c:v>
                </c:pt>
                <c:pt idx="113">
                  <c:v>0.2</c:v>
                </c:pt>
                <c:pt idx="114">
                  <c:v>0.6</c:v>
                </c:pt>
                <c:pt idx="115">
                  <c:v>0.15</c:v>
                </c:pt>
                <c:pt idx="116">
                  <c:v>0.6</c:v>
                </c:pt>
                <c:pt idx="117">
                  <c:v>0.2</c:v>
                </c:pt>
                <c:pt idx="118">
                  <c:v>0.1</c:v>
                </c:pt>
                <c:pt idx="119">
                  <c:v>0.15</c:v>
                </c:pt>
                <c:pt idx="120">
                  <c:v>0.9</c:v>
                </c:pt>
                <c:pt idx="121">
                  <c:v>0.2</c:v>
                </c:pt>
                <c:pt idx="122">
                  <c:v>1.25</c:v>
                </c:pt>
                <c:pt idx="123">
                  <c:v>0.65</c:v>
                </c:pt>
                <c:pt idx="124">
                  <c:v>0.5</c:v>
                </c:pt>
                <c:pt idx="125">
                  <c:v>1.1499999999999999</c:v>
                </c:pt>
                <c:pt idx="126">
                  <c:v>0.5</c:v>
                </c:pt>
                <c:pt idx="127">
                  <c:v>0.1</c:v>
                </c:pt>
                <c:pt idx="128">
                  <c:v>0.45</c:v>
                </c:pt>
                <c:pt idx="129">
                  <c:v>0.25</c:v>
                </c:pt>
                <c:pt idx="130">
                  <c:v>0.5</c:v>
                </c:pt>
                <c:pt idx="131">
                  <c:v>0.4</c:v>
                </c:pt>
                <c:pt idx="132">
                  <c:v>0.6</c:v>
                </c:pt>
                <c:pt idx="133">
                  <c:v>0.75</c:v>
                </c:pt>
                <c:pt idx="134">
                  <c:v>0.75</c:v>
                </c:pt>
                <c:pt idx="135">
                  <c:v>0.6</c:v>
                </c:pt>
                <c:pt idx="136">
                  <c:v>0.3</c:v>
                </c:pt>
                <c:pt idx="137">
                  <c:v>0.8</c:v>
                </c:pt>
                <c:pt idx="138">
                  <c:v>0.6</c:v>
                </c:pt>
                <c:pt idx="139">
                  <c:v>0.6</c:v>
                </c:pt>
                <c:pt idx="140">
                  <c:v>0.6</c:v>
                </c:pt>
                <c:pt idx="141">
                  <c:v>0.15</c:v>
                </c:pt>
                <c:pt idx="142">
                  <c:v>0.25</c:v>
                </c:pt>
                <c:pt idx="143">
                  <c:v>0.55000000000000004</c:v>
                </c:pt>
                <c:pt idx="144">
                  <c:v>0.3</c:v>
                </c:pt>
                <c:pt idx="145">
                  <c:v>0.3</c:v>
                </c:pt>
                <c:pt idx="146">
                  <c:v>0.35</c:v>
                </c:pt>
                <c:pt idx="147">
                  <c:v>0.5</c:v>
                </c:pt>
                <c:pt idx="148">
                  <c:v>0.3</c:v>
                </c:pt>
                <c:pt idx="149">
                  <c:v>0.2</c:v>
                </c:pt>
                <c:pt idx="150">
                  <c:v>0.65</c:v>
                </c:pt>
                <c:pt idx="151">
                  <c:v>0.3</c:v>
                </c:pt>
                <c:pt idx="152">
                  <c:v>0.4</c:v>
                </c:pt>
                <c:pt idx="153">
                  <c:v>0.15</c:v>
                </c:pt>
                <c:pt idx="154">
                  <c:v>0.3</c:v>
                </c:pt>
                <c:pt idx="155">
                  <c:v>0.25</c:v>
                </c:pt>
                <c:pt idx="156">
                  <c:v>0.75</c:v>
                </c:pt>
                <c:pt idx="157">
                  <c:v>0.8</c:v>
                </c:pt>
                <c:pt idx="158">
                  <c:v>0.3</c:v>
                </c:pt>
                <c:pt idx="159">
                  <c:v>0.3</c:v>
                </c:pt>
                <c:pt idx="160">
                  <c:v>0.8</c:v>
                </c:pt>
                <c:pt idx="161">
                  <c:v>0.4</c:v>
                </c:pt>
                <c:pt idx="162">
                  <c:v>0.25</c:v>
                </c:pt>
                <c:pt idx="163">
                  <c:v>0.15</c:v>
                </c:pt>
                <c:pt idx="164">
                  <c:v>0.3</c:v>
                </c:pt>
                <c:pt idx="165">
                  <c:v>0.8</c:v>
                </c:pt>
                <c:pt idx="166">
                  <c:v>3.5</c:v>
                </c:pt>
                <c:pt idx="167">
                  <c:v>0.3</c:v>
                </c:pt>
                <c:pt idx="168">
                  <c:v>0.35</c:v>
                </c:pt>
                <c:pt idx="169">
                  <c:v>0.75</c:v>
                </c:pt>
                <c:pt idx="170">
                  <c:v>0.25</c:v>
                </c:pt>
                <c:pt idx="171">
                  <c:v>0.8</c:v>
                </c:pt>
                <c:pt idx="172">
                  <c:v>1</c:v>
                </c:pt>
                <c:pt idx="173">
                  <c:v>0.25</c:v>
                </c:pt>
                <c:pt idx="174">
                  <c:v>0.5</c:v>
                </c:pt>
                <c:pt idx="175">
                  <c:v>0.4</c:v>
                </c:pt>
                <c:pt idx="176">
                  <c:v>1.75</c:v>
                </c:pt>
                <c:pt idx="177">
                  <c:v>0.25</c:v>
                </c:pt>
                <c:pt idx="178">
                  <c:v>1.2</c:v>
                </c:pt>
                <c:pt idx="179">
                  <c:v>0.3</c:v>
                </c:pt>
                <c:pt idx="180">
                  <c:v>0.3</c:v>
                </c:pt>
                <c:pt idx="181">
                  <c:v>1.5</c:v>
                </c:pt>
                <c:pt idx="182">
                  <c:v>0.5</c:v>
                </c:pt>
                <c:pt idx="183">
                  <c:v>0.7</c:v>
                </c:pt>
                <c:pt idx="184">
                  <c:v>0.3</c:v>
                </c:pt>
                <c:pt idx="185">
                  <c:v>0.55000000000000004</c:v>
                </c:pt>
                <c:pt idx="186">
                  <c:v>0.75</c:v>
                </c:pt>
                <c:pt idx="187">
                  <c:v>0.8</c:v>
                </c:pt>
                <c:pt idx="188">
                  <c:v>0.5</c:v>
                </c:pt>
                <c:pt idx="189">
                  <c:v>0.3</c:v>
                </c:pt>
                <c:pt idx="190">
                  <c:v>0.05</c:v>
                </c:pt>
                <c:pt idx="191">
                  <c:v>0.2</c:v>
                </c:pt>
                <c:pt idx="192">
                  <c:v>0.4</c:v>
                </c:pt>
                <c:pt idx="193">
                  <c:v>0.4</c:v>
                </c:pt>
                <c:pt idx="194">
                  <c:v>1.25</c:v>
                </c:pt>
                <c:pt idx="195">
                  <c:v>0.4</c:v>
                </c:pt>
                <c:pt idx="196">
                  <c:v>1.5</c:v>
                </c:pt>
                <c:pt idx="197">
                  <c:v>0.4</c:v>
                </c:pt>
                <c:pt idx="198">
                  <c:v>0.25</c:v>
                </c:pt>
                <c:pt idx="199">
                  <c:v>1.5</c:v>
                </c:pt>
                <c:pt idx="200">
                  <c:v>1</c:v>
                </c:pt>
                <c:pt idx="201">
                  <c:v>0.3</c:v>
                </c:pt>
                <c:pt idx="202">
                  <c:v>0.15</c:v>
                </c:pt>
                <c:pt idx="203">
                  <c:v>0.4</c:v>
                </c:pt>
                <c:pt idx="204">
                  <c:v>0.4</c:v>
                </c:pt>
                <c:pt idx="205">
                  <c:v>0.4</c:v>
                </c:pt>
                <c:pt idx="206">
                  <c:v>0.4</c:v>
                </c:pt>
                <c:pt idx="207">
                  <c:v>1</c:v>
                </c:pt>
                <c:pt idx="208">
                  <c:v>0.25</c:v>
                </c:pt>
                <c:pt idx="209">
                  <c:v>0.8</c:v>
                </c:pt>
                <c:pt idx="210">
                  <c:v>0.15</c:v>
                </c:pt>
                <c:pt idx="211">
                  <c:v>0.3</c:v>
                </c:pt>
                <c:pt idx="212">
                  <c:v>0.5</c:v>
                </c:pt>
                <c:pt idx="213">
                  <c:v>1.5</c:v>
                </c:pt>
                <c:pt idx="214">
                  <c:v>0.5</c:v>
                </c:pt>
                <c:pt idx="215">
                  <c:v>0.2</c:v>
                </c:pt>
                <c:pt idx="216">
                  <c:v>0.3</c:v>
                </c:pt>
                <c:pt idx="217">
                  <c:v>0.3</c:v>
                </c:pt>
                <c:pt idx="218">
                  <c:v>0.3</c:v>
                </c:pt>
                <c:pt idx="219">
                  <c:v>0.15</c:v>
                </c:pt>
                <c:pt idx="220">
                  <c:v>0.35</c:v>
                </c:pt>
                <c:pt idx="221">
                  <c:v>0.5</c:v>
                </c:pt>
                <c:pt idx="222">
                  <c:v>0.06</c:v>
                </c:pt>
                <c:pt idx="223">
                  <c:v>2</c:v>
                </c:pt>
                <c:pt idx="224">
                  <c:v>1.2</c:v>
                </c:pt>
                <c:pt idx="225">
                  <c:v>0.3</c:v>
                </c:pt>
                <c:pt idx="226">
                  <c:v>0.6</c:v>
                </c:pt>
                <c:pt idx="227">
                  <c:v>0.25</c:v>
                </c:pt>
                <c:pt idx="228">
                  <c:v>0.3</c:v>
                </c:pt>
                <c:pt idx="229">
                  <c:v>0.35</c:v>
                </c:pt>
                <c:pt idx="230">
                  <c:v>0.5</c:v>
                </c:pt>
                <c:pt idx="231">
                  <c:v>0.45</c:v>
                </c:pt>
                <c:pt idx="232">
                  <c:v>0.5</c:v>
                </c:pt>
                <c:pt idx="233">
                  <c:v>0.2</c:v>
                </c:pt>
                <c:pt idx="234">
                  <c:v>0.5</c:v>
                </c:pt>
                <c:pt idx="235">
                  <c:v>0.75</c:v>
                </c:pt>
                <c:pt idx="236">
                  <c:v>0.45</c:v>
                </c:pt>
                <c:pt idx="237">
                  <c:v>0.5</c:v>
                </c:pt>
                <c:pt idx="238">
                  <c:v>0.75</c:v>
                </c:pt>
                <c:pt idx="239">
                  <c:v>0.4</c:v>
                </c:pt>
                <c:pt idx="240">
                  <c:v>1.2</c:v>
                </c:pt>
                <c:pt idx="241">
                  <c:v>0.75</c:v>
                </c:pt>
                <c:pt idx="242">
                  <c:v>0.4</c:v>
                </c:pt>
                <c:pt idx="243">
                  <c:v>0.3</c:v>
                </c:pt>
                <c:pt idx="244">
                  <c:v>0.3</c:v>
                </c:pt>
                <c:pt idx="245">
                  <c:v>1.5</c:v>
                </c:pt>
                <c:pt idx="246">
                  <c:v>0.75</c:v>
                </c:pt>
                <c:pt idx="247">
                  <c:v>0.25</c:v>
                </c:pt>
                <c:pt idx="248">
                  <c:v>0.2</c:v>
                </c:pt>
                <c:pt idx="249">
                  <c:v>0.6</c:v>
                </c:pt>
                <c:pt idx="250">
                  <c:v>0.5</c:v>
                </c:pt>
                <c:pt idx="251">
                  <c:v>0.2</c:v>
                </c:pt>
                <c:pt idx="252">
                  <c:v>3</c:v>
                </c:pt>
                <c:pt idx="253">
                  <c:v>0.35</c:v>
                </c:pt>
                <c:pt idx="254">
                  <c:v>0.5</c:v>
                </c:pt>
                <c:pt idx="255">
                  <c:v>0.6</c:v>
                </c:pt>
                <c:pt idx="256">
                  <c:v>0.2</c:v>
                </c:pt>
                <c:pt idx="257">
                  <c:v>0.6</c:v>
                </c:pt>
                <c:pt idx="258">
                  <c:v>0.2</c:v>
                </c:pt>
                <c:pt idx="259">
                  <c:v>0.8</c:v>
                </c:pt>
                <c:pt idx="260">
                  <c:v>0.25</c:v>
                </c:pt>
                <c:pt idx="261">
                  <c:v>0.6</c:v>
                </c:pt>
                <c:pt idx="262">
                  <c:v>0.15</c:v>
                </c:pt>
                <c:pt idx="263">
                  <c:v>0.4</c:v>
                </c:pt>
                <c:pt idx="264">
                  <c:v>0.4</c:v>
                </c:pt>
                <c:pt idx="265">
                  <c:v>1.25</c:v>
                </c:pt>
                <c:pt idx="266">
                  <c:v>0.2</c:v>
                </c:pt>
                <c:pt idx="267">
                  <c:v>0.8</c:v>
                </c:pt>
                <c:pt idx="268">
                  <c:v>0.5</c:v>
                </c:pt>
                <c:pt idx="269">
                  <c:v>0.65</c:v>
                </c:pt>
                <c:pt idx="270">
                  <c:v>1.25</c:v>
                </c:pt>
                <c:pt idx="271">
                  <c:v>0.8</c:v>
                </c:pt>
                <c:pt idx="272">
                  <c:v>0.25</c:v>
                </c:pt>
                <c:pt idx="273">
                  <c:v>0.6</c:v>
                </c:pt>
                <c:pt idx="274">
                  <c:v>1.35</c:v>
                </c:pt>
                <c:pt idx="275">
                  <c:v>0.3</c:v>
                </c:pt>
                <c:pt idx="276">
                  <c:v>1</c:v>
                </c:pt>
                <c:pt idx="277">
                  <c:v>0.6</c:v>
                </c:pt>
                <c:pt idx="278">
                  <c:v>0.2</c:v>
                </c:pt>
                <c:pt idx="279">
                  <c:v>0.25</c:v>
                </c:pt>
                <c:pt idx="280">
                  <c:v>0.3</c:v>
                </c:pt>
                <c:pt idx="281">
                  <c:v>0.15</c:v>
                </c:pt>
                <c:pt idx="282">
                  <c:v>0.65</c:v>
                </c:pt>
                <c:pt idx="283">
                  <c:v>4</c:v>
                </c:pt>
                <c:pt idx="284">
                  <c:v>0.55000000000000004</c:v>
                </c:pt>
                <c:pt idx="285">
                  <c:v>0.5</c:v>
                </c:pt>
                <c:pt idx="286">
                  <c:v>0.3</c:v>
                </c:pt>
                <c:pt idx="287">
                  <c:v>0.4</c:v>
                </c:pt>
                <c:pt idx="288">
                  <c:v>0.6</c:v>
                </c:pt>
                <c:pt idx="289">
                  <c:v>0.9</c:v>
                </c:pt>
                <c:pt idx="290">
                  <c:v>0.6</c:v>
                </c:pt>
                <c:pt idx="291">
                  <c:v>0.75</c:v>
                </c:pt>
                <c:pt idx="292">
                  <c:v>2</c:v>
                </c:pt>
                <c:pt idx="293">
                  <c:v>0.8</c:v>
                </c:pt>
                <c:pt idx="294">
                  <c:v>1</c:v>
                </c:pt>
                <c:pt idx="295">
                  <c:v>0.35</c:v>
                </c:pt>
                <c:pt idx="296">
                  <c:v>0.3</c:v>
                </c:pt>
                <c:pt idx="297">
                  <c:v>0.5</c:v>
                </c:pt>
                <c:pt idx="298">
                  <c:v>1.2</c:v>
                </c:pt>
                <c:pt idx="299">
                  <c:v>1</c:v>
                </c:pt>
                <c:pt idx="300">
                  <c:v>0.4</c:v>
                </c:pt>
                <c:pt idx="301">
                  <c:v>1.25</c:v>
                </c:pt>
                <c:pt idx="302">
                  <c:v>0.15</c:v>
                </c:pt>
                <c:pt idx="303">
                  <c:v>0.15</c:v>
                </c:pt>
                <c:pt idx="304">
                  <c:v>1.25</c:v>
                </c:pt>
                <c:pt idx="305">
                  <c:v>0.4</c:v>
                </c:pt>
              </c:numCache>
            </c:numRef>
          </c:yVal>
          <c:smooth val="0"/>
          <c:extLst>
            <c:ext xmlns:c16="http://schemas.microsoft.com/office/drawing/2014/chart" uri="{C3380CC4-5D6E-409C-BE32-E72D297353CC}">
              <c16:uniqueId val="{00000000-1770-4798-87C7-E83CEEA10E22}"/>
            </c:ext>
          </c:extLst>
        </c:ser>
        <c:dLbls>
          <c:showLegendKey val="0"/>
          <c:showVal val="0"/>
          <c:showCatName val="0"/>
          <c:showSerName val="0"/>
          <c:showPercent val="0"/>
          <c:showBubbleSize val="0"/>
        </c:dLbls>
        <c:axId val="129903232"/>
        <c:axId val="190907904"/>
      </c:scatterChart>
      <c:valAx>
        <c:axId val="129903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Length, microns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907904"/>
        <c:crosses val="autoZero"/>
        <c:crossBetween val="midCat"/>
      </c:valAx>
      <c:valAx>
        <c:axId val="19090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Width,</a:t>
                </a:r>
                <a:r>
                  <a:rPr lang="en-US" sz="1600" b="1" baseline="0" dirty="0"/>
                  <a:t> microns</a:t>
                </a:r>
                <a:endParaRPr lang="en-US" sz="1600" b="1" dirty="0"/>
              </a:p>
            </c:rich>
          </c:tx>
          <c:layout>
            <c:manualLayout>
              <c:xMode val="edge"/>
              <c:yMode val="edge"/>
              <c:x val="0"/>
              <c:y val="0.3364725535328829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903232"/>
        <c:crosses val="autoZero"/>
        <c:crossBetween val="midCat"/>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0.36659</cdr:x>
      <cdr:y>0.15621</cdr:y>
    </cdr:from>
    <cdr:to>
      <cdr:x>0.36659</cdr:x>
      <cdr:y>0.79637</cdr:y>
    </cdr:to>
    <cdr:cxnSp macro="">
      <cdr:nvCxnSpPr>
        <cdr:cNvPr id="2" name="Straight Connector 1">
          <a:extLst xmlns:a="http://schemas.openxmlformats.org/drawingml/2006/main">
            <a:ext uri="{FF2B5EF4-FFF2-40B4-BE49-F238E27FC236}">
              <a16:creationId xmlns:a16="http://schemas.microsoft.com/office/drawing/2014/main" id="{6F14C45F-D794-794F-A998-D5DBD36A024A}"/>
            </a:ext>
          </a:extLst>
        </cdr:cNvPr>
        <cdr:cNvCxnSpPr>
          <a:cxnSpLocks xmlns:a="http://schemas.openxmlformats.org/drawingml/2006/main"/>
        </cdr:cNvCxnSpPr>
      </cdr:nvCxnSpPr>
      <cdr:spPr>
        <a:xfrm xmlns:a="http://schemas.openxmlformats.org/drawingml/2006/main">
          <a:off x="1498600" y="502054"/>
          <a:ext cx="0" cy="2057400"/>
        </a:xfrm>
        <a:prstGeom xmlns:a="http://schemas.openxmlformats.org/drawingml/2006/main" prst="line">
          <a:avLst/>
        </a:prstGeom>
        <a:ln xmlns:a="http://schemas.openxmlformats.org/drawingml/2006/main" w="22225">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0.23728</cdr:x>
      <cdr:y>0.00735</cdr:y>
    </cdr:from>
    <cdr:to>
      <cdr:x>0.90314</cdr:x>
      <cdr:y>0.06946</cdr:y>
    </cdr:to>
    <cdr:sp macro="" textlink="">
      <cdr:nvSpPr>
        <cdr:cNvPr id="3" name="TextBox 1"/>
        <cdr:cNvSpPr txBox="1"/>
      </cdr:nvSpPr>
      <cdr:spPr>
        <a:xfrm xmlns:a="http://schemas.openxmlformats.org/drawingml/2006/main">
          <a:off x="963266" y="23622"/>
          <a:ext cx="2703121" cy="1996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0" i="0" u="none" strike="noStrike" kern="1200" spc="0" baseline="0">
              <a:solidFill>
                <a:prstClr val="black">
                  <a:lumMod val="65000"/>
                  <a:lumOff val="35000"/>
                </a:prstClr>
              </a:solidFill>
              <a:latin typeface="+mn-lt"/>
              <a:ea typeface="+mn-ea"/>
              <a:cs typeface="+mn-cs"/>
            </a:defRPr>
          </a:pPr>
          <a:r>
            <a:rPr lang="en-US" sz="1600" b="1" dirty="0"/>
            <a:t>Tremolite Length vs Width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21CC7-05B9-488B-8B4E-4561D9C8B83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924BCC6-2A04-41B7-98CF-A42064DA6D4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6A44CDF3-A47F-9049-8C47-766A48C7ABBB}" type="datetimeFigureOut">
              <a:rPr lang="en-US" altLang="x-none"/>
              <a:pPr>
                <a:defRPr/>
              </a:pPr>
              <a:t>2/7/2020</a:t>
            </a:fld>
            <a:endParaRPr lang="en-US" altLang="x-none"/>
          </a:p>
        </p:txBody>
      </p:sp>
      <p:sp>
        <p:nvSpPr>
          <p:cNvPr id="4" name="Footer Placeholder 3">
            <a:extLst>
              <a:ext uri="{FF2B5EF4-FFF2-40B4-BE49-F238E27FC236}">
                <a16:creationId xmlns:a16="http://schemas.microsoft.com/office/drawing/2014/main" id="{5C2CD83D-A668-41D8-AC19-F084787462C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7706E87-0B44-466C-8B41-36031D4BAE0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625407E1-D0D4-3747-BA06-071145CB5E1B}"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3T00:32:17.738"/>
    </inkml:context>
    <inkml:brush xml:id="br0">
      <inkml:brushProperty name="width" value="0.1" units="cm"/>
      <inkml:brushProperty name="height" value="0.1" units="cm"/>
      <inkml:brushProperty name="color" value="#E71224"/>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1"/>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-16 0 0,'-12'0'16</inkml:trace>
</inkml:ink>
</file>

<file path=ppt/ink/ink11.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2"/>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0 0,'13'0'31,"-1"0"-15,1 0-16,-1 0 15,0 0 1,13 0-1,-13 0 1,1 0 0,0 0-1,-1 0 1,0 0-16,13 0 15,0 0-15,-13 0 16,25 0-16,-24 0 16,0 0-16,-1 0 15,1 0 94,-1 0-93,12 0-16,-11 0 16,-1 0-16</inkml:trace>
</inkml:ink>
</file>

<file path=ppt/ink/ink12.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3"/>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13.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4"/>
    </inkml:context>
    <inkml:brush xml:id="br0">
      <inkml:brushProperty name="width" value="0.5" units="cm"/>
      <inkml:brushProperty name="height" value="1" units="cm"/>
      <inkml:brushProperty name="color" value="#FFFFFF"/>
      <inkml:brushProperty name="tip" value="rectangle"/>
      <inkml:brushProperty name="rasterOp" value="maskPen"/>
      <inkml:brushProperty name="fitToCurve" value="1"/>
    </inkml:brush>
  </inkml:definitions>
  <inkml:trace contextRef="#ctx0" brushRef="#br0">0 0 0,'13'0'109,"-1"0"-78,1 13-15,-1-1-1,0-12-15,1 13 16,24-1-16,12 12 16,-11-24-16,-1 13 15,13-13-15,-13 0 16,1 25-16,11-25 15,-12 0-15,-12 0 16,-12 0-16,12 0 16,-13 0-16,-12-12 15,13 12-15,-1 0 31,-12-13 1,13 13-17,-1-13 32,12 1-31,-11 12 15,-13-12-16,12 12-15,1 0 16,0 0 0,-1 0-1,12 0 1,-11 0-1,-1 0 17,1 0 14,-1 0-46</inkml:trace>
</inkml:ink>
</file>

<file path=ppt/ink/ink14.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5"/>
    </inkml:context>
    <inkml:brush xml:id="br0">
      <inkml:brushProperty name="width" value="0.5" units="cm"/>
      <inkml:brushProperty name="height" value="1" units="cm"/>
      <inkml:brushProperty name="color" value="#FFFFFF"/>
      <inkml:brushProperty name="tip" value="rectangle"/>
      <inkml:brushProperty name="rasterOp" value="maskPen"/>
      <inkml:brushProperty name="fitToCurve" value="1"/>
    </inkml:brush>
  </inkml:definitions>
  <inkml:trace contextRef="#ctx0" brushRef="#br0">559 16 0,'0'0'702,"-25"0"-702,-37 0 15,36 0-15,-10 0 16,-2 0-16,26 0 16,-1 0-16,1 0 15,0 0-15,-13 0 16,12 0-1,2 0-15,-2 0 16,1 0-16,-25 0 16,25 0-16,-1 0 15,0 0 1,0 0-1,1 0 1,-12 0 280,11 0-280,1 0-16,-1 0 16,1 0-1,-1 0-15,-11 0 16,11 0 202,13 13-202,-12-13 31,12 12-1,-13-12 1</inkml:trace>
</inkml:ink>
</file>

<file path=ppt/ink/ink15.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6"/>
    </inkml:context>
    <inkml:brush xml:id="br0">
      <inkml:brushProperty name="width" value="0.5" units="cm"/>
      <inkml:brushProperty name="height" value="1" units="cm"/>
      <inkml:brushProperty name="color" value="#FFFFFF"/>
      <inkml:brushProperty name="tip" value="rectangle"/>
      <inkml:brushProperty name="rasterOp" value="maskPen"/>
      <inkml:brushProperty name="fitToCurve" value="1"/>
    </inkml:brush>
  </inkml:definitions>
  <inkml:trace contextRef="#ctx0" brushRef="#br0">0 17 0,'0'-13'15,"0"13"32,25 0-47,-12 0 16,-1 0-1,0 13 32,0-13-31,1 0-16,12 0 15,0 0-15,-13 0 16,25 0-16,-12 0 15,13 0-15,-26 0 16,26 0-16,-26 0 16,0 0-16,0 0 15,1 0-15,-1 0 125,13 0-94,-12 0-15,-1 0-16,0 0 15,1 0 1,-1 0-16,26 0 16,-26 0-16,12 0 15,15 0-15,-3 0 16,14 0-16,-13 0 15,-24 0 1,-1 0 0,-12 0 327</inkml:trace>
</inkml:ink>
</file>

<file path=ppt/ink/ink16.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7"/>
    </inkml:context>
    <inkml:brush xml:id="br0">
      <inkml:brushProperty name="width" value="0.5" units="cm"/>
      <inkml:brushProperty name="height" value="1" units="cm"/>
      <inkml:brushProperty name="color" value="#FFFFFF"/>
      <inkml:brushProperty name="tip" value="rectangle"/>
      <inkml:brushProperty name="rasterOp" value="maskPen"/>
      <inkml:brushProperty name="fitToCurve" value="1"/>
    </inkml:brush>
  </inkml:definitions>
  <inkml:trace contextRef="#ctx0" brushRef="#br0">0 0 0,'0'0'140,"38"0"-140,-14 0 16,1 0-1,0 0-15,-12 0 0,-1 0 16,12 0-1,-11 0 1,-1 0-16</inkml:trace>
</inkml:ink>
</file>

<file path=ppt/ink/ink17.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8"/>
    </inkml:context>
    <inkml:brush xml:id="br0">
      <inkml:brushProperty name="width" value="0.5" units="cm"/>
      <inkml:brushProperty name="height" value="1" units="cm"/>
      <inkml:brushProperty name="color" value="#FFFFFF"/>
      <inkml:brushProperty name="tip" value="rectangle"/>
      <inkml:brushProperty name="rasterOp" value="maskPen"/>
      <inkml:brushProperty name="fitToCurve" value="1"/>
    </inkml:brush>
  </inkml:definitions>
  <inkml:trace contextRef="#ctx0" brushRef="#br0">771 24 0,'0'0'234,"-13"0"-234,-12 0 15,13 0-15,-26 0 16,2 0-16,-15 0 16,2 0-16,-13 0 15,12 0-15,1 0 16,11 0-16,-11 0 15,11 0-15,-11 0 78,-51 0-78,100 0 78,-12 0 32,12 12-110,-13-12 15,1 0-15,-1 0 16,-24 0-1,25 0 1,-1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5T18:46:13.016"/>
    </inkml:context>
    <inkml:brush xml:id="br0">
      <inkml:brushProperty name="width" value="0.1" units="cm"/>
      <inkml:brushProperty name="height" value="0.1" units="cm"/>
      <inkml:brushProperty name="color" value="#E71224"/>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4T02:05:16.059"/>
    </inkml:context>
    <inkml:brush xml:id="br0">
      <inkml:brushProperty name="width" value="0.05" units="cm"/>
      <inkml:brushProperty name="height" value="0.05" units="cm"/>
    </inkml:brush>
  </inkml:definitions>
  <inkml:trace contextRef="#ctx0" brushRef="#br0">0 1 24575,'15'0'0,"3"0"0,7 0 0,-9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03T00:32:32.494"/>
    </inkml:context>
    <inkml:brush xml:id="br0">
      <inkml:brushProperty name="width" value="0.17143" units="cm"/>
      <inkml:brushProperty name="height" value="0.17143" units="cm"/>
      <inkml:brushProperty name="color" value="#E71224"/>
    </inkml:brush>
  </inkml:definitions>
  <inkml:trace contextRef="#ctx0" brushRef="#br0">0 0 8027,'0'0'0</inkml:trace>
</inkml:ink>
</file>

<file path=ppt/ink/ink3.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54"/>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0 0,'13'0'94,"-1"0"390,1 0-469,23 13-15,-23-13 16,0 0-1,-1 0-15,13 0 16,-13 0 15,0 0-15,-12 12-16,13-12 15,-1 0 1,1 0 0,12 0-1,-13 0 32,1 0-16,-1 0 0,-12 13-15,13-13 0,-1 0-16,13 0 15,-13 0 16,0 0 1,1 0-17,-13 24 16,12-24-15,1 0 15,12 0-15,-13 0-1,0 0 1,1 0 0,-1 0-1,1 13 1,12-13-1,-1 0 1,-11 0 0,0 0-16,12 0 15,-13 0-15,0 0 16,0 0-1,1 0-15,-1 0 16,13 0 78,-12 0-79,-1 0 16,0 0 1</inkml:trace>
</inkml:ink>
</file>

<file path=ppt/ink/ink4.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55"/>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659 112 0,'-37'0'202,"-1"-25"-202,-11 13 16,11 12-16,-11-25 16,11 13-16,-11 12 15,-13-25-15,-13 25 16,13-13-16,12 13 15,13 0-15,12 0 16,-12 0 0,24 0-1,13 0 16</inkml:trace>
</inkml:ink>
</file>

<file path=ppt/ink/ink5.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56"/>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62 0,'13'0'203,"-1"0"-188,25 0-15,1 0 16,-13 0-16,36 0 15,-36 0 1,-12 0-16,24 0 16,-24 0-16,-1 0 15,1 0-15,23 0 0,-10 0 16,11 0-1,12 0-15,-11 0 0,-26 0 16,26 0 0,-26 0-16,1 0 15,-1 0-15,0 0 16,0 0-1,12 0 95,-11 0-95,0 0 1,12 0-16,-1 0 15,-12 0-15,13 0 16,13 0-16,-13 0 16,12 0-16,0 0 15,13 0-15,-1 0 16,14 0-16,-51 0 15,12 0-15,15 0 16,-27 0-16,0 0 16,13 0-1,-13 0-15,-12 0 156,-37 0-140,0 0-16,25 0 15,-38 0-15,0-25 16,1 25-16,-14-12 16,-11 12-16,-1-25 15,13 25-15,12 0 16,14 0-16,11 0 15,0 0-15,13 0 16,-1 0-16</inkml:trace>
</inkml:ink>
</file>

<file path=ppt/ink/ink6.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57"/>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548 16 0,'0'0'31,"0"0"47,-25 0-16,-37 0-62,13 0 16,-2 0-16,14 0 16,0 0-16,11 0 15,-11 0-15,0 0 16,25 0-16,-1 0 15,1 0-15,-26 0 16,25 0-16,-12 0 16,13 0-16,-12 0 15,11 0 1,1 0-16,-1 0 31,13 0 94,0 26-110,13-26 1,-13 13-16,37-13 16,0 14-1,-12-14-15,13 12 16,24 16-16,-13-14 15,26-14-15,-37 26 16,0-13-16,-26-13 16,1 0-16,-1 0 15,0 0-15,25 0 250,13 0-250,13 0 15,-13 0-15,-1 0 16,14 0-16,-39 0 16,13 0-16,-23 0 15,22 0-15,-23 0 109,13 0-93,-14 0 0,12 0-16,-11 0 15,0 0-15,-1 0 16,1 0-16,-1 0 15,-12-13-15,24 13 32,-36 0 77,0 0-94,-13 0-15,-13 0 16,14 0-16,-14 0 16,1 0-16,11 0 15,-11 0-15,0 0 16,12 0-16,-12 0 15,12 0-15,-1 0 16,14 0 0,0 0-1,0 0 16</inkml:trace>
</inkml:ink>
</file>

<file path=ppt/ink/ink7.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58"/>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8.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59"/>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in="-1080" max="1920" units="cm"/>
          <inkml:channel name="Y" type="integer" max="1920" units="cm"/>
          <inkml:channel name="T" type="integer" max="2.14748E9" units="dev"/>
        </inkml:traceFormat>
        <inkml:channelProperties>
          <inkml:channelProperty channel="X" name="resolution" value="44.31314" units="1/cm"/>
          <inkml:channelProperty channel="Y" name="resolution" value="50.3937" units="1/cm"/>
          <inkml:channelProperty channel="T" name="resolution" value="1" units="1/dev"/>
        </inkml:channelProperties>
      </inkml:inkSource>
      <inkml:timestamp xml:id="ts0" timeString="2020-01-13T22:56:54.460"/>
    </inkml:context>
    <inkml:brush xml:id="br0">
      <inkml:brushProperty name="width" value="0.3" units="cm"/>
      <inkml:brushProperty name="height" value="0.6" units="cm"/>
      <inkml:brushProperty name="color" value="#FFFFFF"/>
      <inkml:brushProperty name="tip" value="rectangle"/>
      <inkml:brushProperty name="rasterOp" value="maskPen"/>
      <inkml:brushProperty name="fitToCurve" value="1"/>
    </inkml:brush>
  </inkml:definitions>
  <inkml:trace contextRef="#ctx0" brushRef="#br0">0 0 0,'6'0'47,"-6"0"31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FC4A0C-82CB-43F8-A93A-40C2AF2FF33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123" name="Rectangle 3">
            <a:extLst>
              <a:ext uri="{FF2B5EF4-FFF2-40B4-BE49-F238E27FC236}">
                <a16:creationId xmlns:a16="http://schemas.microsoft.com/office/drawing/2014/main" id="{3062C2C7-AEF8-40AB-AB9B-F65F46E46CC6}"/>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2052" name="Rectangle 4">
            <a:extLst>
              <a:ext uri="{FF2B5EF4-FFF2-40B4-BE49-F238E27FC236}">
                <a16:creationId xmlns:a16="http://schemas.microsoft.com/office/drawing/2014/main" id="{472B7FAF-DC35-154A-B3F8-B17BC02BD6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91552799-1329-440A-B533-010472D880E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2DF86F87-6B61-4CB4-ACDA-1535225A9CC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5127" name="Rectangle 7">
            <a:extLst>
              <a:ext uri="{FF2B5EF4-FFF2-40B4-BE49-F238E27FC236}">
                <a16:creationId xmlns:a16="http://schemas.microsoft.com/office/drawing/2014/main" id="{18CFC760-15BD-4DF0-A4C5-D0A5C5BC1BB9}"/>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E0372FB7-3C77-754E-BC78-DCC7E2A83142}"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4611A1E-A152-E442-BA93-FA267CAB30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28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F5C480B-D722-1B4E-8965-CCC514541B0E}" type="slidenum">
              <a:rPr lang="en-US" altLang="en-US" smtClean="0">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5123" name="Rectangle 2">
            <a:extLst>
              <a:ext uri="{FF2B5EF4-FFF2-40B4-BE49-F238E27FC236}">
                <a16:creationId xmlns:a16="http://schemas.microsoft.com/office/drawing/2014/main" id="{A2930984-0086-1844-8BFF-24991CB009A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28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latin typeface="Tahoma" panose="020B0604030504040204" pitchFamily="34" charset="0"/>
              </a:rPr>
              <a:t>NIEHS Update</a:t>
            </a:r>
          </a:p>
        </p:txBody>
      </p:sp>
      <p:sp>
        <p:nvSpPr>
          <p:cNvPr id="5124" name="Rectangle 3">
            <a:extLst>
              <a:ext uri="{FF2B5EF4-FFF2-40B4-BE49-F238E27FC236}">
                <a16:creationId xmlns:a16="http://schemas.microsoft.com/office/drawing/2014/main" id="{47896FB9-B3B2-1F42-9D0F-E90422643F53}"/>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28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latin typeface="Tahoma" panose="020B0604030504040204" pitchFamily="34" charset="0"/>
              </a:rPr>
              <a:t>April 29, 20095/6/2005</a:t>
            </a:r>
          </a:p>
        </p:txBody>
      </p:sp>
      <p:sp>
        <p:nvSpPr>
          <p:cNvPr id="5125" name="Rectangle 6">
            <a:extLst>
              <a:ext uri="{FF2B5EF4-FFF2-40B4-BE49-F238E27FC236}">
                <a16:creationId xmlns:a16="http://schemas.microsoft.com/office/drawing/2014/main" id="{F4FFBD7F-36CE-0D46-B90D-9ACD1C72040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28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28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latin typeface="Tahoma" panose="020B0604030504040204" pitchFamily="34" charset="0"/>
              </a:rPr>
              <a:t>FreedR05_2446 v04.ppt</a:t>
            </a:r>
          </a:p>
        </p:txBody>
      </p:sp>
      <p:sp>
        <p:nvSpPr>
          <p:cNvPr id="5126" name="Rectangle 7">
            <a:extLst>
              <a:ext uri="{FF2B5EF4-FFF2-40B4-BE49-F238E27FC236}">
                <a16:creationId xmlns:a16="http://schemas.microsoft.com/office/drawing/2014/main" id="{54A68682-C2BE-BF4D-8EA9-1048F76257AA}"/>
              </a:ext>
            </a:extLst>
          </p:cNvPr>
          <p:cNvSpPr txBox="1">
            <a:spLocks noGrp="1" noChangeArrowheads="1"/>
          </p:cNvSpPr>
          <p:nvPr/>
        </p:nvSpPr>
        <p:spPr bwMode="auto">
          <a:xfrm>
            <a:off x="3883025" y="8683625"/>
            <a:ext cx="29733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7" tIns="45268" rIns="90537" bIns="45268" anchor="b"/>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E5376E01-5882-C542-A473-6B609F3B8B7A}" type="slidenum">
              <a:rPr lang="en-US" altLang="en-US">
                <a:latin typeface="Tahoma" panose="020B0604030504040204" pitchFamily="34" charset="0"/>
              </a:rPr>
              <a:pPr algn="r" eaLnBrk="1" hangingPunct="1">
                <a:spcBef>
                  <a:spcPct val="0"/>
                </a:spcBef>
              </a:pPr>
              <a:t>1</a:t>
            </a:fld>
            <a:endParaRPr lang="en-US" altLang="en-US">
              <a:latin typeface="Tahoma" panose="020B0604030504040204" pitchFamily="34" charset="0"/>
            </a:endParaRPr>
          </a:p>
        </p:txBody>
      </p:sp>
      <p:sp>
        <p:nvSpPr>
          <p:cNvPr id="5127" name="Rectangle 2">
            <a:extLst>
              <a:ext uri="{FF2B5EF4-FFF2-40B4-BE49-F238E27FC236}">
                <a16:creationId xmlns:a16="http://schemas.microsoft.com/office/drawing/2014/main" id="{FD943AF9-C943-A242-BB28-B0068408E5A4}"/>
              </a:ext>
            </a:extLst>
          </p:cNvPr>
          <p:cNvSpPr>
            <a:spLocks noGrp="1" noRot="1" noChangeAspect="1" noChangeArrowheads="1" noTextEdit="1"/>
          </p:cNvSpPr>
          <p:nvPr>
            <p:ph type="sldImg"/>
          </p:nvPr>
        </p:nvSpPr>
        <p:spPr>
          <a:xfrm>
            <a:off x="-2124075" y="404813"/>
            <a:ext cx="11112500" cy="8334375"/>
          </a:xfrm>
          <a:ln/>
        </p:spPr>
      </p:sp>
      <p:sp>
        <p:nvSpPr>
          <p:cNvPr id="2" name="Notes Placeholder 1">
            <a:extLst>
              <a:ext uri="{FF2B5EF4-FFF2-40B4-BE49-F238E27FC236}">
                <a16:creationId xmlns:a16="http://schemas.microsoft.com/office/drawing/2014/main" id="{FE79F1AA-F29D-4949-96FC-713202908244}"/>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10</a:t>
            </a:fld>
            <a:endParaRPr lang="en-US" altLang="x-none"/>
          </a:p>
        </p:txBody>
      </p:sp>
    </p:spTree>
    <p:extLst>
      <p:ext uri="{BB962C8B-B14F-4D97-AF65-F5344CB8AC3E}">
        <p14:creationId xmlns:p14="http://schemas.microsoft.com/office/powerpoint/2010/main" val="149019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11</a:t>
            </a:fld>
            <a:endParaRPr lang="en-US" altLang="x-none"/>
          </a:p>
        </p:txBody>
      </p:sp>
    </p:spTree>
    <p:extLst>
      <p:ext uri="{BB962C8B-B14F-4D97-AF65-F5344CB8AC3E}">
        <p14:creationId xmlns:p14="http://schemas.microsoft.com/office/powerpoint/2010/main" val="250439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FFD9C24-1A3C-CA49-AB65-864E764CF40A}"/>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C408C48-F62E-4F40-8E26-357B9CB3CFC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4E36270A-399B-8041-9E5E-552CD8CA771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15A272-94CD-6D47-8E78-3E1F181CE3E1}"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5DB72A8-7804-4B1F-BC08-8FC920F76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0FBB2D-94DC-4B05-9E1E-AB8EBBCEC83B}" type="slidenum">
              <a:rPr lang="en-US" altLang="en-US"/>
              <a:pPr/>
              <a:t>13</a:t>
            </a:fld>
            <a:endParaRPr lang="en-US" altLang="en-US"/>
          </a:p>
        </p:txBody>
      </p:sp>
      <p:sp>
        <p:nvSpPr>
          <p:cNvPr id="35843" name="Rectangle 2">
            <a:extLst>
              <a:ext uri="{FF2B5EF4-FFF2-40B4-BE49-F238E27FC236}">
                <a16:creationId xmlns:a16="http://schemas.microsoft.com/office/drawing/2014/main" id="{7897ABE5-E878-4369-80ED-A640D82172A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2706D08-D112-4A6B-B4F7-4CB7651580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9353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14</a:t>
            </a:fld>
            <a:endParaRPr lang="en-US" altLang="x-none"/>
          </a:p>
        </p:txBody>
      </p:sp>
    </p:spTree>
    <p:extLst>
      <p:ext uri="{BB962C8B-B14F-4D97-AF65-F5344CB8AC3E}">
        <p14:creationId xmlns:p14="http://schemas.microsoft.com/office/powerpoint/2010/main" val="34414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61AF19F-5C44-8A45-B2DC-6B8C7B5245C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65FA4A8-35C3-E847-AD9F-2F1ED4A0C31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42C9E3A2-EA8F-0442-B574-E404404E4CD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E387AEE-5F1D-564F-BA3C-0A0174D01502}"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16</a:t>
            </a:fld>
            <a:endParaRPr lang="en-US" altLang="x-none"/>
          </a:p>
        </p:txBody>
      </p:sp>
    </p:spTree>
    <p:extLst>
      <p:ext uri="{BB962C8B-B14F-4D97-AF65-F5344CB8AC3E}">
        <p14:creationId xmlns:p14="http://schemas.microsoft.com/office/powerpoint/2010/main" val="233067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17</a:t>
            </a:fld>
            <a:endParaRPr lang="en-US" altLang="x-none"/>
          </a:p>
        </p:txBody>
      </p:sp>
    </p:spTree>
    <p:extLst>
      <p:ext uri="{BB962C8B-B14F-4D97-AF65-F5344CB8AC3E}">
        <p14:creationId xmlns:p14="http://schemas.microsoft.com/office/powerpoint/2010/main" val="133138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18</a:t>
            </a:fld>
            <a:endParaRPr lang="en-US" altLang="x-none"/>
          </a:p>
        </p:txBody>
      </p:sp>
    </p:spTree>
    <p:extLst>
      <p:ext uri="{BB962C8B-B14F-4D97-AF65-F5344CB8AC3E}">
        <p14:creationId xmlns:p14="http://schemas.microsoft.com/office/powerpoint/2010/main" val="109826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ED084E9-2D92-1A44-83A3-A9D9A3FC492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97D6CADC-0A14-8D47-B896-777170417B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19EF27AA-E5A2-7E4F-A8F3-B870B0AB7EC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A56F56-8402-A74C-A56D-84170314323B}"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2</a:t>
            </a:fld>
            <a:endParaRPr lang="en-US" altLang="x-none"/>
          </a:p>
        </p:txBody>
      </p:sp>
    </p:spTree>
    <p:extLst>
      <p:ext uri="{BB962C8B-B14F-4D97-AF65-F5344CB8AC3E}">
        <p14:creationId xmlns:p14="http://schemas.microsoft.com/office/powerpoint/2010/main" val="398618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20</a:t>
            </a:fld>
            <a:endParaRPr lang="en-US" altLang="x-none"/>
          </a:p>
        </p:txBody>
      </p:sp>
    </p:spTree>
    <p:extLst>
      <p:ext uri="{BB962C8B-B14F-4D97-AF65-F5344CB8AC3E}">
        <p14:creationId xmlns:p14="http://schemas.microsoft.com/office/powerpoint/2010/main" val="283037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6DBFF56-7D57-A14E-8274-FA8E89D7FC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139E071-0FCF-7146-B03F-8578F7753AD9}" type="slidenum">
              <a:rPr lang="en-US" altLang="en-US" smtClean="0"/>
              <a:pPr>
                <a:spcBef>
                  <a:spcPct val="0"/>
                </a:spcBef>
              </a:pPr>
              <a:t>3</a:t>
            </a:fld>
            <a:endParaRPr lang="en-US" altLang="en-US"/>
          </a:p>
        </p:txBody>
      </p:sp>
      <p:sp>
        <p:nvSpPr>
          <p:cNvPr id="9219" name="Rectangle 2">
            <a:extLst>
              <a:ext uri="{FF2B5EF4-FFF2-40B4-BE49-F238E27FC236}">
                <a16:creationId xmlns:a16="http://schemas.microsoft.com/office/drawing/2014/main" id="{176E6FB8-5966-3247-A0FC-46C05D4E523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E84C515-BCD3-894C-B052-98A127D907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E2B6C07-5171-C648-BA5A-9C01686BD4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2EE6431-C96B-FE41-AABA-FDF666DFCAB4}" type="slidenum">
              <a:rPr lang="en-US" altLang="en-US" smtClean="0"/>
              <a:pPr>
                <a:spcBef>
                  <a:spcPct val="0"/>
                </a:spcBef>
              </a:pPr>
              <a:t>4</a:t>
            </a:fld>
            <a:endParaRPr lang="en-US" altLang="en-US"/>
          </a:p>
        </p:txBody>
      </p:sp>
      <p:sp>
        <p:nvSpPr>
          <p:cNvPr id="11267" name="Rectangle 2">
            <a:extLst>
              <a:ext uri="{FF2B5EF4-FFF2-40B4-BE49-F238E27FC236}">
                <a16:creationId xmlns:a16="http://schemas.microsoft.com/office/drawing/2014/main" id="{A5EF2E65-1CB2-CA4A-98BA-16CA0B892C9B}"/>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16942EE-7225-43E7-8180-F3EC63D9DDAE}"/>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1D5A3EF-6A08-8D49-A1DD-D0FE9537A7E2}"/>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95E1EA6E-DB45-9F45-94FE-6F0D27B41B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8295BBD9-F3AB-8442-B83B-17A76DE41BC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DD1A29-5848-A64C-9AB3-BDF0F80F6EF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0AD2F46-C1CD-E340-B415-32B36FE68F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04B645-90EF-1243-9B0B-FF2998123E85}" type="slidenum">
              <a:rPr lang="en-US" altLang="en-US" smtClean="0"/>
              <a:pPr>
                <a:spcBef>
                  <a:spcPct val="0"/>
                </a:spcBef>
              </a:pPr>
              <a:t>6</a:t>
            </a:fld>
            <a:endParaRPr lang="en-US" altLang="en-US"/>
          </a:p>
        </p:txBody>
      </p:sp>
      <p:sp>
        <p:nvSpPr>
          <p:cNvPr id="15363" name="Rectangle 2">
            <a:extLst>
              <a:ext uri="{FF2B5EF4-FFF2-40B4-BE49-F238E27FC236}">
                <a16:creationId xmlns:a16="http://schemas.microsoft.com/office/drawing/2014/main" id="{941647C7-F0CF-B24E-B029-1F7D930768B9}"/>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2502CB37-D834-460A-99F2-7BE0938FAC7D}"/>
              </a:ext>
            </a:extLst>
          </p:cNvPr>
          <p:cNvSpPr>
            <a:spLocks noGrp="1" noChangeArrowheads="1"/>
          </p:cNvSpPr>
          <p:nvPr>
            <p:ph type="body" idx="1"/>
          </p:nvPr>
        </p:nvSpPr>
        <p:spPr/>
        <p:txBody>
          <a:bodyPr/>
          <a:lstStyle/>
          <a:p>
            <a:pPr eaLnBrk="1" hangingPunct="1">
              <a:defRPr/>
            </a:pPr>
            <a:endParaRPr lang="en-US" sz="1200" kern="1200" dirty="0">
              <a:solidFill>
                <a:schemeClr val="tx1"/>
              </a:solidFill>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372FB7-3C77-754E-BC78-DCC7E2A83142}" type="slidenum">
              <a:rPr lang="en-US" altLang="x-none" smtClean="0"/>
              <a:pPr>
                <a:defRPr/>
              </a:pPr>
              <a:t>7</a:t>
            </a:fld>
            <a:endParaRPr lang="en-US" altLang="x-none"/>
          </a:p>
        </p:txBody>
      </p:sp>
    </p:spTree>
    <p:extLst>
      <p:ext uri="{BB962C8B-B14F-4D97-AF65-F5344CB8AC3E}">
        <p14:creationId xmlns:p14="http://schemas.microsoft.com/office/powerpoint/2010/main" val="343968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9D4F0F4-4F97-314D-A53A-05E7D913E76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7A527BF5-E391-4C48-8807-77A4C7B4F03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6405EB22-ECC8-3942-90E4-C42D715CFB0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C5E4E1-6A92-7D4E-9B38-0E33967C8FA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5C9E4E8-843A-7C40-896D-9667FC77E4B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F7E706B7-88A3-DD43-806D-4F46DFF73D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A19A2F8E-9064-8C45-B6D4-3DBB011594C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FD50FD-822A-E744-95B4-DD38F1459815}"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F9EAFF7-D297-8743-8B44-13CA247AC6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091551-D23A-164B-95CB-0ADEDEF4E0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E1D94F-25D3-2141-A9C3-1096924911A1}"/>
              </a:ext>
            </a:extLst>
          </p:cNvPr>
          <p:cNvSpPr>
            <a:spLocks noGrp="1" noChangeArrowheads="1"/>
          </p:cNvSpPr>
          <p:nvPr>
            <p:ph type="sldNum" sz="quarter" idx="12"/>
          </p:nvPr>
        </p:nvSpPr>
        <p:spPr>
          <a:ln/>
        </p:spPr>
        <p:txBody>
          <a:bodyPr/>
          <a:lstStyle>
            <a:lvl1pPr>
              <a:defRPr/>
            </a:lvl1pPr>
          </a:lstStyle>
          <a:p>
            <a:pPr>
              <a:defRPr/>
            </a:pPr>
            <a:fld id="{80DF3548-4E31-8042-AB16-C2ECA2641389}" type="slidenum">
              <a:rPr lang="en-US" altLang="x-none"/>
              <a:pPr>
                <a:defRPr/>
              </a:pPr>
              <a:t>‹#›</a:t>
            </a:fld>
            <a:endParaRPr lang="en-US" altLang="x-none"/>
          </a:p>
        </p:txBody>
      </p:sp>
    </p:spTree>
    <p:extLst>
      <p:ext uri="{BB962C8B-B14F-4D97-AF65-F5344CB8AC3E}">
        <p14:creationId xmlns:p14="http://schemas.microsoft.com/office/powerpoint/2010/main" val="194191045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0CC1F2-9E84-1A4C-B144-F5E385097C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F9A833-92A5-F047-9316-ECB22A6B33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A285A4-8375-FD41-BEB4-13A4D8079CC3}"/>
              </a:ext>
            </a:extLst>
          </p:cNvPr>
          <p:cNvSpPr>
            <a:spLocks noGrp="1" noChangeArrowheads="1"/>
          </p:cNvSpPr>
          <p:nvPr>
            <p:ph type="sldNum" sz="quarter" idx="12"/>
          </p:nvPr>
        </p:nvSpPr>
        <p:spPr>
          <a:ln/>
        </p:spPr>
        <p:txBody>
          <a:bodyPr/>
          <a:lstStyle>
            <a:lvl1pPr>
              <a:defRPr/>
            </a:lvl1pPr>
          </a:lstStyle>
          <a:p>
            <a:pPr>
              <a:defRPr/>
            </a:pPr>
            <a:fld id="{15F21C80-667E-0C46-B89A-A6EDD988EE02}" type="slidenum">
              <a:rPr lang="en-US" altLang="x-none"/>
              <a:pPr>
                <a:defRPr/>
              </a:pPr>
              <a:t>‹#›</a:t>
            </a:fld>
            <a:endParaRPr lang="en-US" altLang="x-none"/>
          </a:p>
        </p:txBody>
      </p:sp>
    </p:spTree>
    <p:extLst>
      <p:ext uri="{BB962C8B-B14F-4D97-AF65-F5344CB8AC3E}">
        <p14:creationId xmlns:p14="http://schemas.microsoft.com/office/powerpoint/2010/main" val="193661008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7DB908-2C17-794C-9DE6-AECA45B2C5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A6CC8B-2F2B-4946-8523-7A783BD014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EE602E-5C00-054E-874D-272BF04D47F9}"/>
              </a:ext>
            </a:extLst>
          </p:cNvPr>
          <p:cNvSpPr>
            <a:spLocks noGrp="1" noChangeArrowheads="1"/>
          </p:cNvSpPr>
          <p:nvPr>
            <p:ph type="sldNum" sz="quarter" idx="12"/>
          </p:nvPr>
        </p:nvSpPr>
        <p:spPr>
          <a:ln/>
        </p:spPr>
        <p:txBody>
          <a:bodyPr/>
          <a:lstStyle>
            <a:lvl1pPr>
              <a:defRPr/>
            </a:lvl1pPr>
          </a:lstStyle>
          <a:p>
            <a:pPr>
              <a:defRPr/>
            </a:pPr>
            <a:fld id="{9FC8908F-8035-A240-8CD6-99AED13003EB}" type="slidenum">
              <a:rPr lang="en-US" altLang="x-none"/>
              <a:pPr>
                <a:defRPr/>
              </a:pPr>
              <a:t>‹#›</a:t>
            </a:fld>
            <a:endParaRPr lang="en-US" altLang="x-none"/>
          </a:p>
        </p:txBody>
      </p:sp>
    </p:spTree>
    <p:extLst>
      <p:ext uri="{BB962C8B-B14F-4D97-AF65-F5344CB8AC3E}">
        <p14:creationId xmlns:p14="http://schemas.microsoft.com/office/powerpoint/2010/main" val="21448377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91399C-34B9-C840-B9CC-31F916959B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81B2BC-6080-174D-9F64-201CBF099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853CA8-DB3C-7448-98BC-3E67492DCBD9}"/>
              </a:ext>
            </a:extLst>
          </p:cNvPr>
          <p:cNvSpPr>
            <a:spLocks noGrp="1" noChangeArrowheads="1"/>
          </p:cNvSpPr>
          <p:nvPr>
            <p:ph type="sldNum" sz="quarter" idx="12"/>
          </p:nvPr>
        </p:nvSpPr>
        <p:spPr>
          <a:ln/>
        </p:spPr>
        <p:txBody>
          <a:bodyPr/>
          <a:lstStyle>
            <a:lvl1pPr>
              <a:defRPr/>
            </a:lvl1pPr>
          </a:lstStyle>
          <a:p>
            <a:pPr>
              <a:defRPr/>
            </a:pPr>
            <a:fld id="{F66C47DC-2F6A-2D41-A79C-1EEB6B312D24}" type="slidenum">
              <a:rPr lang="en-US" altLang="x-none"/>
              <a:pPr>
                <a:defRPr/>
              </a:pPr>
              <a:t>‹#›</a:t>
            </a:fld>
            <a:endParaRPr lang="en-US" altLang="x-none"/>
          </a:p>
        </p:txBody>
      </p:sp>
    </p:spTree>
    <p:extLst>
      <p:ext uri="{BB962C8B-B14F-4D97-AF65-F5344CB8AC3E}">
        <p14:creationId xmlns:p14="http://schemas.microsoft.com/office/powerpoint/2010/main" val="381914186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09559D-73D4-F64C-952D-90590AFDC3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080379-53CE-2247-883A-783647D40A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D68C851-A3D1-3544-8803-3864CC6E67E5}"/>
              </a:ext>
            </a:extLst>
          </p:cNvPr>
          <p:cNvSpPr>
            <a:spLocks noGrp="1" noChangeArrowheads="1"/>
          </p:cNvSpPr>
          <p:nvPr>
            <p:ph type="sldNum" sz="quarter" idx="12"/>
          </p:nvPr>
        </p:nvSpPr>
        <p:spPr>
          <a:ln/>
        </p:spPr>
        <p:txBody>
          <a:bodyPr/>
          <a:lstStyle>
            <a:lvl1pPr>
              <a:defRPr/>
            </a:lvl1pPr>
          </a:lstStyle>
          <a:p>
            <a:pPr>
              <a:defRPr/>
            </a:pPr>
            <a:fld id="{7CA84ADB-8D96-3D4C-B813-4EEF67997D1E}" type="slidenum">
              <a:rPr lang="en-US" altLang="x-none"/>
              <a:pPr>
                <a:defRPr/>
              </a:pPr>
              <a:t>‹#›</a:t>
            </a:fld>
            <a:endParaRPr lang="en-US" altLang="x-none"/>
          </a:p>
        </p:txBody>
      </p:sp>
    </p:spTree>
    <p:extLst>
      <p:ext uri="{BB962C8B-B14F-4D97-AF65-F5344CB8AC3E}">
        <p14:creationId xmlns:p14="http://schemas.microsoft.com/office/powerpoint/2010/main" val="206223879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17D4F06-28E8-344E-B80C-5F8C4C9885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99F9DD-17A7-C543-8EAC-3BEE2BCFBE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D7C586-3A4D-2647-9E41-8BEB50BB2280}"/>
              </a:ext>
            </a:extLst>
          </p:cNvPr>
          <p:cNvSpPr>
            <a:spLocks noGrp="1" noChangeArrowheads="1"/>
          </p:cNvSpPr>
          <p:nvPr>
            <p:ph type="sldNum" sz="quarter" idx="12"/>
          </p:nvPr>
        </p:nvSpPr>
        <p:spPr>
          <a:ln/>
        </p:spPr>
        <p:txBody>
          <a:bodyPr/>
          <a:lstStyle>
            <a:lvl1pPr>
              <a:defRPr/>
            </a:lvl1pPr>
          </a:lstStyle>
          <a:p>
            <a:pPr>
              <a:defRPr/>
            </a:pPr>
            <a:fld id="{2073C90F-DDB9-9645-8ADB-F55F8B2ECCD8}" type="slidenum">
              <a:rPr lang="en-US" altLang="x-none"/>
              <a:pPr>
                <a:defRPr/>
              </a:pPr>
              <a:t>‹#›</a:t>
            </a:fld>
            <a:endParaRPr lang="en-US" altLang="x-none"/>
          </a:p>
        </p:txBody>
      </p:sp>
    </p:spTree>
    <p:extLst>
      <p:ext uri="{BB962C8B-B14F-4D97-AF65-F5344CB8AC3E}">
        <p14:creationId xmlns:p14="http://schemas.microsoft.com/office/powerpoint/2010/main" val="24952751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C0E9C9-91CD-A342-AD11-3D3D672B55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4271B6-8914-9849-8FC6-C912AC228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53C333-BC19-A841-A2C1-9892CAD5114B}"/>
              </a:ext>
            </a:extLst>
          </p:cNvPr>
          <p:cNvSpPr>
            <a:spLocks noGrp="1" noChangeArrowheads="1"/>
          </p:cNvSpPr>
          <p:nvPr>
            <p:ph type="sldNum" sz="quarter" idx="12"/>
          </p:nvPr>
        </p:nvSpPr>
        <p:spPr>
          <a:ln/>
        </p:spPr>
        <p:txBody>
          <a:bodyPr/>
          <a:lstStyle>
            <a:lvl1pPr>
              <a:defRPr/>
            </a:lvl1pPr>
          </a:lstStyle>
          <a:p>
            <a:pPr>
              <a:defRPr/>
            </a:pPr>
            <a:fld id="{07C921A1-A0F3-C147-A9FD-DC2B3A0B3ED9}" type="slidenum">
              <a:rPr lang="en-US" altLang="x-none"/>
              <a:pPr>
                <a:defRPr/>
              </a:pPr>
              <a:t>‹#›</a:t>
            </a:fld>
            <a:endParaRPr lang="en-US" altLang="x-none"/>
          </a:p>
        </p:txBody>
      </p:sp>
    </p:spTree>
    <p:extLst>
      <p:ext uri="{BB962C8B-B14F-4D97-AF65-F5344CB8AC3E}">
        <p14:creationId xmlns:p14="http://schemas.microsoft.com/office/powerpoint/2010/main" val="207950683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D793E6B-9BC2-1948-8B16-9D1175D1EC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7DF6DA-35F5-F740-B4EF-4B4C78DFB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AA70AE9-3BC0-5145-A0D2-9D99E2D1C346}"/>
              </a:ext>
            </a:extLst>
          </p:cNvPr>
          <p:cNvSpPr>
            <a:spLocks noGrp="1" noChangeArrowheads="1"/>
          </p:cNvSpPr>
          <p:nvPr>
            <p:ph type="sldNum" sz="quarter" idx="12"/>
          </p:nvPr>
        </p:nvSpPr>
        <p:spPr>
          <a:ln/>
        </p:spPr>
        <p:txBody>
          <a:bodyPr/>
          <a:lstStyle>
            <a:lvl1pPr>
              <a:defRPr/>
            </a:lvl1pPr>
          </a:lstStyle>
          <a:p>
            <a:pPr>
              <a:defRPr/>
            </a:pPr>
            <a:fld id="{636F0141-8F11-5C4E-A659-083351D0883D}" type="slidenum">
              <a:rPr lang="en-US" altLang="x-none"/>
              <a:pPr>
                <a:defRPr/>
              </a:pPr>
              <a:t>‹#›</a:t>
            </a:fld>
            <a:endParaRPr lang="en-US" altLang="x-none"/>
          </a:p>
        </p:txBody>
      </p:sp>
    </p:spTree>
    <p:extLst>
      <p:ext uri="{BB962C8B-B14F-4D97-AF65-F5344CB8AC3E}">
        <p14:creationId xmlns:p14="http://schemas.microsoft.com/office/powerpoint/2010/main" val="82202782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C47E97-13E9-1446-8E45-559130309A7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7F70291-372E-A34D-B11A-0EA348C6E5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969F2E8-F84E-DE4E-9B02-9D8667352163}"/>
              </a:ext>
            </a:extLst>
          </p:cNvPr>
          <p:cNvSpPr>
            <a:spLocks noGrp="1" noChangeArrowheads="1"/>
          </p:cNvSpPr>
          <p:nvPr>
            <p:ph type="sldNum" sz="quarter" idx="12"/>
          </p:nvPr>
        </p:nvSpPr>
        <p:spPr>
          <a:ln/>
        </p:spPr>
        <p:txBody>
          <a:bodyPr/>
          <a:lstStyle>
            <a:lvl1pPr>
              <a:defRPr/>
            </a:lvl1pPr>
          </a:lstStyle>
          <a:p>
            <a:pPr>
              <a:defRPr/>
            </a:pPr>
            <a:fld id="{2CF9ECEE-88BB-9249-9CBF-097734BA15B2}" type="slidenum">
              <a:rPr lang="en-US" altLang="x-none"/>
              <a:pPr>
                <a:defRPr/>
              </a:pPr>
              <a:t>‹#›</a:t>
            </a:fld>
            <a:endParaRPr lang="en-US" altLang="x-none"/>
          </a:p>
        </p:txBody>
      </p:sp>
    </p:spTree>
    <p:extLst>
      <p:ext uri="{BB962C8B-B14F-4D97-AF65-F5344CB8AC3E}">
        <p14:creationId xmlns:p14="http://schemas.microsoft.com/office/powerpoint/2010/main" val="260887397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07D556-0B63-664B-83CB-15D2870AC4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5FE7F92-7E8C-244D-BFE4-3E9B559223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7E1F536-8FEF-8247-85C1-D9E45B22A2BE}"/>
              </a:ext>
            </a:extLst>
          </p:cNvPr>
          <p:cNvSpPr>
            <a:spLocks noGrp="1" noChangeArrowheads="1"/>
          </p:cNvSpPr>
          <p:nvPr>
            <p:ph type="sldNum" sz="quarter" idx="12"/>
          </p:nvPr>
        </p:nvSpPr>
        <p:spPr>
          <a:ln/>
        </p:spPr>
        <p:txBody>
          <a:bodyPr/>
          <a:lstStyle>
            <a:lvl1pPr>
              <a:defRPr/>
            </a:lvl1pPr>
          </a:lstStyle>
          <a:p>
            <a:pPr>
              <a:defRPr/>
            </a:pPr>
            <a:fld id="{9988DDCD-2CEA-D24E-981B-01F592EF1809}" type="slidenum">
              <a:rPr lang="en-US" altLang="x-none"/>
              <a:pPr>
                <a:defRPr/>
              </a:pPr>
              <a:t>‹#›</a:t>
            </a:fld>
            <a:endParaRPr lang="en-US" altLang="x-none"/>
          </a:p>
        </p:txBody>
      </p:sp>
    </p:spTree>
    <p:extLst>
      <p:ext uri="{BB962C8B-B14F-4D97-AF65-F5344CB8AC3E}">
        <p14:creationId xmlns:p14="http://schemas.microsoft.com/office/powerpoint/2010/main" val="12473474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E8DDA0-2465-AB4D-9402-6DBF66AEC7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13ED26-0848-A14F-BD34-96D1CAD39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CC0A68-4D90-BF4E-8777-3752792DA77F}"/>
              </a:ext>
            </a:extLst>
          </p:cNvPr>
          <p:cNvSpPr>
            <a:spLocks noGrp="1" noChangeArrowheads="1"/>
          </p:cNvSpPr>
          <p:nvPr>
            <p:ph type="sldNum" sz="quarter" idx="12"/>
          </p:nvPr>
        </p:nvSpPr>
        <p:spPr>
          <a:ln/>
        </p:spPr>
        <p:txBody>
          <a:bodyPr/>
          <a:lstStyle>
            <a:lvl1pPr>
              <a:defRPr/>
            </a:lvl1pPr>
          </a:lstStyle>
          <a:p>
            <a:pPr>
              <a:defRPr/>
            </a:pPr>
            <a:fld id="{9682EBAB-3DE2-614F-B10B-1E1F1802C701}" type="slidenum">
              <a:rPr lang="en-US" altLang="x-none"/>
              <a:pPr>
                <a:defRPr/>
              </a:pPr>
              <a:t>‹#›</a:t>
            </a:fld>
            <a:endParaRPr lang="en-US" altLang="x-none"/>
          </a:p>
        </p:txBody>
      </p:sp>
    </p:spTree>
    <p:extLst>
      <p:ext uri="{BB962C8B-B14F-4D97-AF65-F5344CB8AC3E}">
        <p14:creationId xmlns:p14="http://schemas.microsoft.com/office/powerpoint/2010/main" val="64992468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A1041C-37BB-FB40-A9F4-8766C7BBA9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9CD7A9-BF78-FA4D-A4C9-A20DCACDF5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0FBCE2-498F-AF4A-8013-765E0BBEF008}"/>
              </a:ext>
            </a:extLst>
          </p:cNvPr>
          <p:cNvSpPr>
            <a:spLocks noGrp="1" noChangeArrowheads="1"/>
          </p:cNvSpPr>
          <p:nvPr>
            <p:ph type="sldNum" sz="quarter" idx="12"/>
          </p:nvPr>
        </p:nvSpPr>
        <p:spPr>
          <a:ln/>
        </p:spPr>
        <p:txBody>
          <a:bodyPr/>
          <a:lstStyle>
            <a:lvl1pPr>
              <a:defRPr/>
            </a:lvl1pPr>
          </a:lstStyle>
          <a:p>
            <a:pPr>
              <a:defRPr/>
            </a:pPr>
            <a:fld id="{044F6D99-22FF-BA4C-A0C8-AC4827570831}" type="slidenum">
              <a:rPr lang="en-US" altLang="x-none"/>
              <a:pPr>
                <a:defRPr/>
              </a:pPr>
              <a:t>‹#›</a:t>
            </a:fld>
            <a:endParaRPr lang="en-US" altLang="x-none"/>
          </a:p>
        </p:txBody>
      </p:sp>
    </p:spTree>
    <p:extLst>
      <p:ext uri="{BB962C8B-B14F-4D97-AF65-F5344CB8AC3E}">
        <p14:creationId xmlns:p14="http://schemas.microsoft.com/office/powerpoint/2010/main" val="180946325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ACA1D1-5B10-D34E-8D2D-63BF39A2916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94CF99-5C8D-F344-B72D-8F41936CDA2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398580B-2997-4C58-BBBC-5F0C1BA29CD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9E13AFD4-953A-460F-B517-0451E977AD5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78601DF1-6AC2-48A5-98A2-248FDC08F9A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ea typeface="ＭＳ Ｐゴシック" charset="-128"/>
              </a:defRPr>
            </a:lvl1pPr>
          </a:lstStyle>
          <a:p>
            <a:pPr>
              <a:defRPr/>
            </a:pPr>
            <a:fld id="{2FB07E37-E3F8-2041-8757-27E469EA8314}"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1.xml"/><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8.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8.xml"/><Relationship Id="rId18" Type="http://schemas.openxmlformats.org/officeDocument/2006/relationships/customXml" Target="../ink/ink11.xml"/><Relationship Id="rId26" Type="http://schemas.openxmlformats.org/officeDocument/2006/relationships/image" Target="../media/image45.png"/><Relationship Id="rId3" Type="http://schemas.openxmlformats.org/officeDocument/2006/relationships/customXml" Target="../ink/ink3.xml"/><Relationship Id="rId21" Type="http://schemas.openxmlformats.org/officeDocument/2006/relationships/customXml" Target="../ink/ink13.xml"/><Relationship Id="rId34" Type="http://schemas.openxmlformats.org/officeDocument/2006/relationships/image" Target="../media/image48.png"/><Relationship Id="rId7" Type="http://schemas.openxmlformats.org/officeDocument/2006/relationships/customXml" Target="../ink/ink5.xml"/><Relationship Id="rId12" Type="http://schemas.openxmlformats.org/officeDocument/2006/relationships/image" Target="../media/image39.png"/><Relationship Id="rId17" Type="http://schemas.openxmlformats.org/officeDocument/2006/relationships/image" Target="../media/image41.png"/><Relationship Id="rId25" Type="http://schemas.openxmlformats.org/officeDocument/2006/relationships/customXml" Target="../ink/ink15.xml"/><Relationship Id="rId33" Type="http://schemas.openxmlformats.org/officeDocument/2006/relationships/customXml" Target="../ink/ink18.xml"/><Relationship Id="rId2" Type="http://schemas.openxmlformats.org/officeDocument/2006/relationships/notesSlide" Target="../notesSlides/notesSlide18.xm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customXml" Target="../ink/ink7.xml"/><Relationship Id="rId24" Type="http://schemas.openxmlformats.org/officeDocument/2006/relationships/image" Target="../media/image44.png"/><Relationship Id="rId32" Type="http://schemas.openxmlformats.org/officeDocument/2006/relationships/chart" Target="../charts/chart2.xml"/><Relationship Id="rId5" Type="http://schemas.openxmlformats.org/officeDocument/2006/relationships/customXml" Target="../ink/ink4.xml"/><Relationship Id="rId15" Type="http://schemas.openxmlformats.org/officeDocument/2006/relationships/image" Target="../media/image40.png"/><Relationship Id="rId23" Type="http://schemas.openxmlformats.org/officeDocument/2006/relationships/customXml" Target="../ink/ink14.xml"/><Relationship Id="rId28" Type="http://schemas.openxmlformats.org/officeDocument/2006/relationships/image" Target="../media/image46.png"/><Relationship Id="rId10" Type="http://schemas.openxmlformats.org/officeDocument/2006/relationships/image" Target="../media/image38.png"/><Relationship Id="rId19" Type="http://schemas.openxmlformats.org/officeDocument/2006/relationships/image" Target="../media/image42.png"/><Relationship Id="rId31" Type="http://schemas.openxmlformats.org/officeDocument/2006/relationships/chart" Target="../charts/chart1.xml"/><Relationship Id="rId4" Type="http://schemas.openxmlformats.org/officeDocument/2006/relationships/image" Target="../media/image35.png"/><Relationship Id="rId9" Type="http://schemas.openxmlformats.org/officeDocument/2006/relationships/customXml" Target="../ink/ink6.xml"/><Relationship Id="rId14" Type="http://schemas.openxmlformats.org/officeDocument/2006/relationships/customXml" Target="../ink/ink9.xml"/><Relationship Id="rId22" Type="http://schemas.openxmlformats.org/officeDocument/2006/relationships/image" Target="../media/image43.png"/><Relationship Id="rId27" Type="http://schemas.openxmlformats.org/officeDocument/2006/relationships/customXml" Target="../ink/ink16.xml"/><Relationship Id="rId30" Type="http://schemas.openxmlformats.org/officeDocument/2006/relationships/image" Target="../media/image47.png"/><Relationship Id="rId35"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ustomXml" Target="../ink/ink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47DC-7EB8-4476-96A5-4E1402870CC3}"/>
              </a:ext>
            </a:extLst>
          </p:cNvPr>
          <p:cNvSpPr>
            <a:spLocks noGrp="1"/>
          </p:cNvSpPr>
          <p:nvPr>
            <p:ph type="title"/>
          </p:nvPr>
        </p:nvSpPr>
        <p:spPr>
          <a:xfrm>
            <a:off x="685800" y="913540"/>
            <a:ext cx="8229600" cy="1143000"/>
          </a:xfrm>
        </p:spPr>
        <p:txBody>
          <a:bodyPr/>
          <a:lstStyle/>
          <a:p>
            <a:pPr eaLnBrk="1" hangingPunct="1">
              <a:defRPr/>
            </a:pPr>
            <a:r>
              <a:rPr lang="en-US" b="1" dirty="0">
                <a:solidFill>
                  <a:srgbClr val="000000"/>
                </a:solidFill>
                <a:latin typeface="Calibri" panose="020F0502020204030204" pitchFamily="34" charset="0"/>
                <a:cs typeface="Calibri" panose="020F0502020204030204" pitchFamily="34" charset="0"/>
              </a:rPr>
              <a:t>Mineral Fibers in the Lung: Exposure and Toxicity</a:t>
            </a:r>
            <a:endParaRPr lang="en-US" dirty="0">
              <a:latin typeface="Calibri" panose="020F0502020204030204" pitchFamily="34" charset="0"/>
              <a:cs typeface="Calibri" panose="020F0502020204030204" pitchFamily="34" charset="0"/>
            </a:endParaRPr>
          </a:p>
        </p:txBody>
      </p:sp>
      <p:sp>
        <p:nvSpPr>
          <p:cNvPr id="31746" name="Rectangle 3">
            <a:extLst>
              <a:ext uri="{FF2B5EF4-FFF2-40B4-BE49-F238E27FC236}">
                <a16:creationId xmlns:a16="http://schemas.microsoft.com/office/drawing/2014/main" id="{D5BF4AAA-0440-4A80-A108-A8353A587897}"/>
              </a:ext>
            </a:extLst>
          </p:cNvPr>
          <p:cNvSpPr>
            <a:spLocks noGrp="1" noChangeArrowheads="1"/>
          </p:cNvSpPr>
          <p:nvPr>
            <p:ph idx="1"/>
          </p:nvPr>
        </p:nvSpPr>
        <p:spPr>
          <a:xfrm>
            <a:off x="409575" y="2863056"/>
            <a:ext cx="8229600" cy="4525963"/>
          </a:xfrm>
        </p:spPr>
        <p:txBody>
          <a:bodyPr/>
          <a:lstStyle/>
          <a:p>
            <a:pPr algn="ctr" eaLnBrk="1" hangingPunct="1">
              <a:lnSpc>
                <a:spcPct val="50000"/>
              </a:lnSpc>
              <a:spcBef>
                <a:spcPct val="70000"/>
              </a:spcBef>
              <a:buClr>
                <a:schemeClr val="tx2"/>
              </a:buClr>
              <a:buFontTx/>
              <a:buNone/>
            </a:pPr>
            <a:r>
              <a:rPr lang="en-US" altLang="en-US" sz="2200" dirty="0">
                <a:latin typeface="Calibri" panose="020F0502020204030204" pitchFamily="34" charset="0"/>
                <a:cs typeface="Calibri" panose="020F0502020204030204" pitchFamily="34" charset="0"/>
              </a:rPr>
              <a:t>Christopher P. Weis, Ph.D., DABT.</a:t>
            </a:r>
          </a:p>
          <a:p>
            <a:pPr algn="ctr" eaLnBrk="1" hangingPunct="1">
              <a:lnSpc>
                <a:spcPct val="50000"/>
              </a:lnSpc>
              <a:spcBef>
                <a:spcPct val="70000"/>
              </a:spcBef>
              <a:buClr>
                <a:schemeClr val="tx2"/>
              </a:buClr>
              <a:buFontTx/>
              <a:buNone/>
            </a:pPr>
            <a:r>
              <a:rPr lang="en-US" altLang="en-US" sz="1800" dirty="0">
                <a:latin typeface="Calibri" panose="020F0502020204030204" pitchFamily="34" charset="0"/>
                <a:cs typeface="Calibri" panose="020F0502020204030204" pitchFamily="34" charset="0"/>
              </a:rPr>
              <a:t>Toxicology Liaison / Senior Advisor</a:t>
            </a:r>
          </a:p>
          <a:p>
            <a:pPr algn="ctr" eaLnBrk="1" hangingPunct="1">
              <a:lnSpc>
                <a:spcPct val="50000"/>
              </a:lnSpc>
              <a:spcBef>
                <a:spcPct val="70000"/>
              </a:spcBef>
              <a:buClr>
                <a:schemeClr val="tx2"/>
              </a:buClr>
              <a:buFontTx/>
              <a:buNone/>
            </a:pPr>
            <a:r>
              <a:rPr lang="en-US" altLang="en-US" sz="1800" dirty="0">
                <a:latin typeface="Calibri" panose="020F0502020204030204" pitchFamily="34" charset="0"/>
                <a:cs typeface="Calibri" panose="020F0502020204030204" pitchFamily="34" charset="0"/>
              </a:rPr>
              <a:t>Office of the Director</a:t>
            </a:r>
          </a:p>
          <a:p>
            <a:pPr algn="ctr" eaLnBrk="1" hangingPunct="1">
              <a:lnSpc>
                <a:spcPct val="50000"/>
              </a:lnSpc>
              <a:spcBef>
                <a:spcPct val="70000"/>
              </a:spcBef>
              <a:buClr>
                <a:schemeClr val="tx2"/>
              </a:buClr>
              <a:buFontTx/>
              <a:buNone/>
            </a:pPr>
            <a:r>
              <a:rPr lang="en-US" altLang="en-US" sz="1800" dirty="0">
                <a:latin typeface="Calibri" panose="020F0502020204030204" pitchFamily="34" charset="0"/>
                <a:cs typeface="Calibri" panose="020F0502020204030204" pitchFamily="34" charset="0"/>
              </a:rPr>
              <a:t>National Institute of Environmental Health Sciences</a:t>
            </a:r>
          </a:p>
          <a:p>
            <a:pPr algn="ctr" eaLnBrk="1" hangingPunct="1">
              <a:lnSpc>
                <a:spcPct val="50000"/>
              </a:lnSpc>
              <a:spcBef>
                <a:spcPct val="70000"/>
              </a:spcBef>
              <a:buClr>
                <a:schemeClr val="tx2"/>
              </a:buClr>
              <a:buFontTx/>
              <a:buNone/>
            </a:pPr>
            <a:r>
              <a:rPr lang="en-US" altLang="en-US" sz="1800" dirty="0">
                <a:latin typeface="Calibri" panose="020F0502020204030204" pitchFamily="34" charset="0"/>
                <a:cs typeface="Calibri" panose="020F0502020204030204" pitchFamily="34" charset="0"/>
              </a:rPr>
              <a:t>NIEHS</a:t>
            </a:r>
            <a:endParaRPr lang="en-US" dirty="0">
              <a:solidFill>
                <a:schemeClr val="bg2">
                  <a:lumMod val="60000"/>
                  <a:lumOff val="40000"/>
                </a:schemeClr>
              </a:solidFill>
              <a:latin typeface="Calibri" panose="020F0502020204030204" pitchFamily="34" charset="0"/>
              <a:cs typeface="Calibri" panose="020F0502020204030204" pitchFamily="34" charset="0"/>
            </a:endParaRPr>
          </a:p>
        </p:txBody>
      </p:sp>
      <p:grpSp>
        <p:nvGrpSpPr>
          <p:cNvPr id="4" name="Group 3" descr="Logo for NIH National Institute of Environmental Health Sciences and HHS.">
            <a:extLst>
              <a:ext uri="{FF2B5EF4-FFF2-40B4-BE49-F238E27FC236}">
                <a16:creationId xmlns:a16="http://schemas.microsoft.com/office/drawing/2014/main" id="{010F7C9E-9F90-4FA2-B1D6-AF6BEA58B17A}"/>
              </a:ext>
            </a:extLst>
          </p:cNvPr>
          <p:cNvGrpSpPr/>
          <p:nvPr/>
        </p:nvGrpSpPr>
        <p:grpSpPr>
          <a:xfrm>
            <a:off x="0" y="3261088"/>
            <a:ext cx="9144000" cy="3596912"/>
            <a:chOff x="0" y="3261088"/>
            <a:chExt cx="9144000" cy="3596912"/>
          </a:xfrm>
        </p:grpSpPr>
        <p:pic>
          <p:nvPicPr>
            <p:cNvPr id="4099" name="Picture 4" descr="A house with trees in the background&#10;&#10;Description automatically generated">
              <a:extLst>
                <a:ext uri="{FF2B5EF4-FFF2-40B4-BE49-F238E27FC236}">
                  <a16:creationId xmlns:a16="http://schemas.microsoft.com/office/drawing/2014/main" id="{B81E4D44-819D-2643-ABFC-100ADE0C7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97475"/>
              <a:ext cx="9144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descr="Logo for NIH National Institute of Environmental Health Sciences and HHS.">
              <a:extLst>
                <a:ext uri="{FF2B5EF4-FFF2-40B4-BE49-F238E27FC236}">
                  <a16:creationId xmlns:a16="http://schemas.microsoft.com/office/drawing/2014/main" id="{D56B08F4-1981-4D80-8FC7-19158651456D}"/>
                </a:ext>
              </a:extLst>
            </p:cNvPr>
            <p:cNvGrpSpPr/>
            <p:nvPr/>
          </p:nvGrpSpPr>
          <p:grpSpPr>
            <a:xfrm>
              <a:off x="152400" y="3261088"/>
              <a:ext cx="8546357" cy="1484313"/>
              <a:chOff x="152400" y="3261088"/>
              <a:chExt cx="8546357" cy="1484313"/>
            </a:xfrm>
          </p:grpSpPr>
          <p:pic>
            <p:nvPicPr>
              <p:cNvPr id="4102" name="Picture 1">
                <a:extLst>
                  <a:ext uri="{FF2B5EF4-FFF2-40B4-BE49-F238E27FC236}">
                    <a16:creationId xmlns:a16="http://schemas.microsoft.com/office/drawing/2014/main" id="{0458351B-538A-1F43-97AF-8A91F2315C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61088"/>
                <a:ext cx="14843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a:extLst>
                  <a:ext uri="{FF2B5EF4-FFF2-40B4-BE49-F238E27FC236}">
                    <a16:creationId xmlns:a16="http://schemas.microsoft.com/office/drawing/2014/main" id="{EAD8F55F-FDDF-CF49-9763-7FD0C8B0BF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6707" y="3449241"/>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A chart of the THP-1 phagocyte cells exposed to Particles &lt;2um">
            <a:extLst>
              <a:ext uri="{FF2B5EF4-FFF2-40B4-BE49-F238E27FC236}">
                <a16:creationId xmlns:a16="http://schemas.microsoft.com/office/drawing/2014/main" id="{4323FFEB-33B7-4126-B5E2-19ABE3CFAD66}"/>
              </a:ext>
            </a:extLst>
          </p:cNvPr>
          <p:cNvGrpSpPr/>
          <p:nvPr/>
        </p:nvGrpSpPr>
        <p:grpSpPr>
          <a:xfrm>
            <a:off x="3203962" y="1524686"/>
            <a:ext cx="5289071" cy="4934005"/>
            <a:chOff x="3203962" y="1524686"/>
            <a:chExt cx="5289071" cy="4934005"/>
          </a:xfrm>
        </p:grpSpPr>
        <p:grpSp>
          <p:nvGrpSpPr>
            <p:cNvPr id="2" name="Group 70">
              <a:extLst>
                <a:ext uri="{FF2B5EF4-FFF2-40B4-BE49-F238E27FC236}">
                  <a16:creationId xmlns:a16="http://schemas.microsoft.com/office/drawing/2014/main" id="{6FD5D454-6D41-6942-B443-5C405511E85F}"/>
                </a:ext>
              </a:extLst>
            </p:cNvPr>
            <p:cNvGrpSpPr>
              <a:grpSpLocks/>
            </p:cNvGrpSpPr>
            <p:nvPr/>
          </p:nvGrpSpPr>
          <p:grpSpPr bwMode="auto">
            <a:xfrm>
              <a:off x="3203962" y="1524686"/>
              <a:ext cx="5289071" cy="4573826"/>
              <a:chOff x="3397" y="671"/>
              <a:chExt cx="2359" cy="1680"/>
            </a:xfrm>
          </p:grpSpPr>
          <p:pic>
            <p:nvPicPr>
              <p:cNvPr id="3" name="Chart 44">
                <a:extLst>
                  <a:ext uri="{FF2B5EF4-FFF2-40B4-BE49-F238E27FC236}">
                    <a16:creationId xmlns:a16="http://schemas.microsoft.com/office/drawing/2014/main" id="{B56261CC-6D59-AD46-84A1-CD41ACC6E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 y="671"/>
                <a:ext cx="235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6">
                <a:extLst>
                  <a:ext uri="{FF2B5EF4-FFF2-40B4-BE49-F238E27FC236}">
                    <a16:creationId xmlns:a16="http://schemas.microsoft.com/office/drawing/2014/main" id="{E0BC5E62-0FC1-CC4A-814E-93E08FCC02F5}"/>
                  </a:ext>
                </a:extLst>
              </p:cNvPr>
              <p:cNvSpPr txBox="1">
                <a:spLocks noChangeArrowheads="1"/>
              </p:cNvSpPr>
              <p:nvPr/>
            </p:nvSpPr>
            <p:spPr bwMode="auto">
              <a:xfrm>
                <a:off x="4877" y="1222"/>
                <a:ext cx="8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AR 6:1</a:t>
                </a:r>
              </a:p>
            </p:txBody>
          </p:sp>
          <p:sp>
            <p:nvSpPr>
              <p:cNvPr id="5" name="TextBox 47">
                <a:extLst>
                  <a:ext uri="{FF2B5EF4-FFF2-40B4-BE49-F238E27FC236}">
                    <a16:creationId xmlns:a16="http://schemas.microsoft.com/office/drawing/2014/main" id="{72B9F228-0719-F148-8AC6-B8081DF74CD0}"/>
                  </a:ext>
                </a:extLst>
              </p:cNvPr>
              <p:cNvSpPr txBox="1">
                <a:spLocks noChangeArrowheads="1"/>
              </p:cNvSpPr>
              <p:nvPr/>
            </p:nvSpPr>
            <p:spPr bwMode="auto">
              <a:xfrm>
                <a:off x="4452" y="1821"/>
                <a:ext cx="54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AR &lt; 5:1</a:t>
                </a:r>
              </a:p>
            </p:txBody>
          </p:sp>
          <p:sp>
            <p:nvSpPr>
              <p:cNvPr id="7" name="Text Box 68">
                <a:extLst>
                  <a:ext uri="{FF2B5EF4-FFF2-40B4-BE49-F238E27FC236}">
                    <a16:creationId xmlns:a16="http://schemas.microsoft.com/office/drawing/2014/main" id="{81CC803E-E684-9B44-8BF0-6718E43864D0}"/>
                  </a:ext>
                </a:extLst>
              </p:cNvPr>
              <p:cNvSpPr txBox="1">
                <a:spLocks noChangeArrowheads="1"/>
              </p:cNvSpPr>
              <p:nvPr/>
            </p:nvSpPr>
            <p:spPr bwMode="auto">
              <a:xfrm>
                <a:off x="4106" y="682"/>
                <a:ext cx="1207"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b="1" dirty="0"/>
                  <a:t>THP-1 phagocyte cells</a:t>
                </a:r>
              </a:p>
              <a:p>
                <a:pPr eaLnBrk="1" hangingPunct="1">
                  <a:spcBef>
                    <a:spcPct val="0"/>
                  </a:spcBef>
                  <a:buFontTx/>
                  <a:buNone/>
                </a:pPr>
                <a:r>
                  <a:rPr lang="en-US" altLang="en-US" sz="1600" b="1" dirty="0"/>
                  <a:t>Exposed to </a:t>
                </a:r>
                <a:r>
                  <a:rPr lang="en-US" altLang="en-US" sz="1600" b="1" dirty="0">
                    <a:solidFill>
                      <a:srgbClr val="FF0000"/>
                    </a:solidFill>
                    <a:highlight>
                      <a:srgbClr val="FFFF00"/>
                    </a:highlight>
                  </a:rPr>
                  <a:t>Particles &lt;2um</a:t>
                </a:r>
              </a:p>
            </p:txBody>
          </p:sp>
        </p:grpSp>
        <p:sp>
          <p:nvSpPr>
            <p:cNvPr id="47" name="TextBox 8">
              <a:extLst>
                <a:ext uri="{FF2B5EF4-FFF2-40B4-BE49-F238E27FC236}">
                  <a16:creationId xmlns:a16="http://schemas.microsoft.com/office/drawing/2014/main" id="{14729230-2B7F-004C-AFBC-E59163649698}"/>
                </a:ext>
              </a:extLst>
            </p:cNvPr>
            <p:cNvSpPr txBox="1">
              <a:spLocks noChangeArrowheads="1"/>
            </p:cNvSpPr>
            <p:nvPr/>
          </p:nvSpPr>
          <p:spPr bwMode="auto">
            <a:xfrm>
              <a:off x="5187318" y="6196753"/>
              <a:ext cx="280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b="1" i="1" dirty="0"/>
                <a:t>Ji, Xia, Wang, Nel, Zink ACS Nano 2012</a:t>
              </a:r>
              <a:endParaRPr lang="en-US" altLang="en-US" sz="1100" b="1" dirty="0"/>
            </a:p>
          </p:txBody>
        </p:sp>
      </p:grpSp>
      <p:sp>
        <p:nvSpPr>
          <p:cNvPr id="48" name="TextBox 46">
            <a:extLst>
              <a:ext uri="{FF2B5EF4-FFF2-40B4-BE49-F238E27FC236}">
                <a16:creationId xmlns:a16="http://schemas.microsoft.com/office/drawing/2014/main" id="{0A917C38-642F-8E45-9775-0169E8DD3E24}"/>
              </a:ext>
            </a:extLst>
          </p:cNvPr>
          <p:cNvSpPr txBox="1">
            <a:spLocks noChangeArrowheads="1"/>
          </p:cNvSpPr>
          <p:nvPr/>
        </p:nvSpPr>
        <p:spPr bwMode="auto">
          <a:xfrm>
            <a:off x="6376333" y="4177022"/>
            <a:ext cx="1789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AR 7:1</a:t>
            </a:r>
          </a:p>
        </p:txBody>
      </p:sp>
      <p:sp>
        <p:nvSpPr>
          <p:cNvPr id="6" name="TextBox 5">
            <a:extLst>
              <a:ext uri="{FF2B5EF4-FFF2-40B4-BE49-F238E27FC236}">
                <a16:creationId xmlns:a16="http://schemas.microsoft.com/office/drawing/2014/main" id="{17DAA1A9-218B-5C4C-AC0A-706CCC00C82F}"/>
              </a:ext>
            </a:extLst>
          </p:cNvPr>
          <p:cNvSpPr txBox="1"/>
          <p:nvPr/>
        </p:nvSpPr>
        <p:spPr>
          <a:xfrm>
            <a:off x="8574157" y="6414052"/>
            <a:ext cx="441146" cy="369332"/>
          </a:xfrm>
          <a:prstGeom prst="rect">
            <a:avLst/>
          </a:prstGeom>
          <a:noFill/>
        </p:spPr>
        <p:txBody>
          <a:bodyPr wrap="none" rtlCol="0">
            <a:spAutoFit/>
          </a:bodyPr>
          <a:lstStyle/>
          <a:p>
            <a:r>
              <a:rPr lang="en-US" dirty="0"/>
              <a:t>10</a:t>
            </a:r>
          </a:p>
        </p:txBody>
      </p:sp>
      <p:sp>
        <p:nvSpPr>
          <p:cNvPr id="8" name="TextBox 7">
            <a:extLst>
              <a:ext uri="{FF2B5EF4-FFF2-40B4-BE49-F238E27FC236}">
                <a16:creationId xmlns:a16="http://schemas.microsoft.com/office/drawing/2014/main" id="{F7C8F1D9-5969-CF4F-9A90-2527C962F52D}"/>
              </a:ext>
            </a:extLst>
          </p:cNvPr>
          <p:cNvSpPr txBox="1"/>
          <p:nvPr/>
        </p:nvSpPr>
        <p:spPr>
          <a:xfrm>
            <a:off x="7764316" y="1470117"/>
            <a:ext cx="1016092" cy="2667329"/>
          </a:xfrm>
          <a:prstGeom prst="rect">
            <a:avLst/>
          </a:prstGeom>
          <a:solidFill>
            <a:schemeClr val="bg1"/>
          </a:solidFill>
        </p:spPr>
        <p:txBody>
          <a:bodyPr wrap="square" rtlCol="0">
            <a:spAutoFit/>
          </a:bodyPr>
          <a:lstStyle/>
          <a:p>
            <a:endParaRPr lang="en-US" dirty="0"/>
          </a:p>
        </p:txBody>
      </p:sp>
      <p:grpSp>
        <p:nvGrpSpPr>
          <p:cNvPr id="12" name="Group 44" descr="Diagram of a inflammasome activation of a macrophage.">
            <a:extLst>
              <a:ext uri="{FF2B5EF4-FFF2-40B4-BE49-F238E27FC236}">
                <a16:creationId xmlns:a16="http://schemas.microsoft.com/office/drawing/2014/main" id="{BD45421F-1909-E544-97CB-0CC2A4166794}"/>
              </a:ext>
            </a:extLst>
          </p:cNvPr>
          <p:cNvGrpSpPr>
            <a:grpSpLocks/>
          </p:cNvGrpSpPr>
          <p:nvPr/>
        </p:nvGrpSpPr>
        <p:grpSpPr bwMode="auto">
          <a:xfrm>
            <a:off x="465505" y="1937393"/>
            <a:ext cx="2503669" cy="2239629"/>
            <a:chOff x="1872" y="1067"/>
            <a:chExt cx="1889" cy="1690"/>
          </a:xfrm>
        </p:grpSpPr>
        <p:sp>
          <p:nvSpPr>
            <p:cNvPr id="13" name="Text Box 2">
              <a:extLst>
                <a:ext uri="{FF2B5EF4-FFF2-40B4-BE49-F238E27FC236}">
                  <a16:creationId xmlns:a16="http://schemas.microsoft.com/office/drawing/2014/main" id="{D2F2015F-7C44-CC47-918D-03126ADE22FF}"/>
                </a:ext>
              </a:extLst>
            </p:cNvPr>
            <p:cNvSpPr txBox="1">
              <a:spLocks noChangeArrowheads="1"/>
            </p:cNvSpPr>
            <p:nvPr/>
          </p:nvSpPr>
          <p:spPr bwMode="auto">
            <a:xfrm>
              <a:off x="1872" y="2544"/>
              <a:ext cx="1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i="1" dirty="0">
                  <a:solidFill>
                    <a:srgbClr val="214365"/>
                  </a:solidFill>
                </a:rPr>
                <a:t>Inflammasome activation</a:t>
              </a:r>
            </a:p>
          </p:txBody>
        </p:sp>
        <p:grpSp>
          <p:nvGrpSpPr>
            <p:cNvPr id="14" name="Group 13">
              <a:extLst>
                <a:ext uri="{FF2B5EF4-FFF2-40B4-BE49-F238E27FC236}">
                  <a16:creationId xmlns:a16="http://schemas.microsoft.com/office/drawing/2014/main" id="{45B27EAF-BB19-3D4F-B24A-B4B37C1FCD76}"/>
                </a:ext>
              </a:extLst>
            </p:cNvPr>
            <p:cNvGrpSpPr>
              <a:grpSpLocks/>
            </p:cNvGrpSpPr>
            <p:nvPr/>
          </p:nvGrpSpPr>
          <p:grpSpPr bwMode="auto">
            <a:xfrm>
              <a:off x="1872" y="1152"/>
              <a:ext cx="1889" cy="1392"/>
              <a:chOff x="624" y="864"/>
              <a:chExt cx="1866" cy="1389"/>
            </a:xfrm>
          </p:grpSpPr>
          <p:sp>
            <p:nvSpPr>
              <p:cNvPr id="16" name="Freeform 13">
                <a:extLst>
                  <a:ext uri="{FF2B5EF4-FFF2-40B4-BE49-F238E27FC236}">
                    <a16:creationId xmlns:a16="http://schemas.microsoft.com/office/drawing/2014/main" id="{B3115162-C95F-0647-94DE-CFBE53F61937}"/>
                  </a:ext>
                </a:extLst>
              </p:cNvPr>
              <p:cNvSpPr/>
              <p:nvPr/>
            </p:nvSpPr>
            <p:spPr>
              <a:xfrm>
                <a:off x="624" y="960"/>
                <a:ext cx="1488" cy="1293"/>
              </a:xfrm>
              <a:custGeom>
                <a:avLst/>
                <a:gdLst>
                  <a:gd name="connsiteX0" fmla="*/ 644602 w 4385330"/>
                  <a:gd name="connsiteY0" fmla="*/ 391111 h 4167464"/>
                  <a:gd name="connsiteX1" fmla="*/ 810857 w 4385330"/>
                  <a:gd name="connsiteY1" fmla="*/ 129854 h 4167464"/>
                  <a:gd name="connsiteX2" fmla="*/ 882109 w 4385330"/>
                  <a:gd name="connsiteY2" fmla="*/ 58602 h 4167464"/>
                  <a:gd name="connsiteX3" fmla="*/ 1083989 w 4385330"/>
                  <a:gd name="connsiteY3" fmla="*/ 22976 h 4167464"/>
                  <a:gd name="connsiteX4" fmla="*/ 1167117 w 4385330"/>
                  <a:gd name="connsiteY4" fmla="*/ 11100 h 4167464"/>
                  <a:gd name="connsiteX5" fmla="*/ 1404623 w 4385330"/>
                  <a:gd name="connsiteY5" fmla="*/ 34851 h 4167464"/>
                  <a:gd name="connsiteX6" fmla="*/ 1499626 w 4385330"/>
                  <a:gd name="connsiteY6" fmla="*/ 58602 h 4167464"/>
                  <a:gd name="connsiteX7" fmla="*/ 1547127 w 4385330"/>
                  <a:gd name="connsiteY7" fmla="*/ 70477 h 4167464"/>
                  <a:gd name="connsiteX8" fmla="*/ 1855886 w 4385330"/>
                  <a:gd name="connsiteY8" fmla="*/ 46726 h 4167464"/>
                  <a:gd name="connsiteX9" fmla="*/ 1903387 w 4385330"/>
                  <a:gd name="connsiteY9" fmla="*/ 22976 h 4167464"/>
                  <a:gd name="connsiteX10" fmla="*/ 1950888 w 4385330"/>
                  <a:gd name="connsiteY10" fmla="*/ 11100 h 4167464"/>
                  <a:gd name="connsiteX11" fmla="*/ 2152769 w 4385330"/>
                  <a:gd name="connsiteY11" fmla="*/ 22976 h 4167464"/>
                  <a:gd name="connsiteX12" fmla="*/ 2235896 w 4385330"/>
                  <a:gd name="connsiteY12" fmla="*/ 58602 h 4167464"/>
                  <a:gd name="connsiteX13" fmla="*/ 2271522 w 4385330"/>
                  <a:gd name="connsiteY13" fmla="*/ 70477 h 4167464"/>
                  <a:gd name="connsiteX14" fmla="*/ 2354649 w 4385330"/>
                  <a:gd name="connsiteY14" fmla="*/ 106103 h 4167464"/>
                  <a:gd name="connsiteX15" fmla="*/ 2425901 w 4385330"/>
                  <a:gd name="connsiteY15" fmla="*/ 153604 h 4167464"/>
                  <a:gd name="connsiteX16" fmla="*/ 2520904 w 4385330"/>
                  <a:gd name="connsiteY16" fmla="*/ 260482 h 4167464"/>
                  <a:gd name="connsiteX17" fmla="*/ 2663408 w 4385330"/>
                  <a:gd name="connsiteY17" fmla="*/ 296108 h 4167464"/>
                  <a:gd name="connsiteX18" fmla="*/ 3209673 w 4385330"/>
                  <a:gd name="connsiteY18" fmla="*/ 307983 h 4167464"/>
                  <a:gd name="connsiteX19" fmla="*/ 3304675 w 4385330"/>
                  <a:gd name="connsiteY19" fmla="*/ 331734 h 4167464"/>
                  <a:gd name="connsiteX20" fmla="*/ 3352176 w 4385330"/>
                  <a:gd name="connsiteY20" fmla="*/ 355485 h 4167464"/>
                  <a:gd name="connsiteX21" fmla="*/ 3411553 w 4385330"/>
                  <a:gd name="connsiteY21" fmla="*/ 414861 h 4167464"/>
                  <a:gd name="connsiteX22" fmla="*/ 3494680 w 4385330"/>
                  <a:gd name="connsiteY22" fmla="*/ 486113 h 4167464"/>
                  <a:gd name="connsiteX23" fmla="*/ 3554057 w 4385330"/>
                  <a:gd name="connsiteY23" fmla="*/ 557365 h 4167464"/>
                  <a:gd name="connsiteX24" fmla="*/ 3577808 w 4385330"/>
                  <a:gd name="connsiteY24" fmla="*/ 592991 h 4167464"/>
                  <a:gd name="connsiteX25" fmla="*/ 3625309 w 4385330"/>
                  <a:gd name="connsiteY25" fmla="*/ 640493 h 4167464"/>
                  <a:gd name="connsiteX26" fmla="*/ 3708436 w 4385330"/>
                  <a:gd name="connsiteY26" fmla="*/ 699869 h 4167464"/>
                  <a:gd name="connsiteX27" fmla="*/ 3767813 w 4385330"/>
                  <a:gd name="connsiteY27" fmla="*/ 747370 h 4167464"/>
                  <a:gd name="connsiteX28" fmla="*/ 3815314 w 4385330"/>
                  <a:gd name="connsiteY28" fmla="*/ 842373 h 4167464"/>
                  <a:gd name="connsiteX29" fmla="*/ 3839065 w 4385330"/>
                  <a:gd name="connsiteY29" fmla="*/ 889874 h 4167464"/>
                  <a:gd name="connsiteX30" fmla="*/ 3862815 w 4385330"/>
                  <a:gd name="connsiteY30" fmla="*/ 925500 h 4167464"/>
                  <a:gd name="connsiteX31" fmla="*/ 3934067 w 4385330"/>
                  <a:gd name="connsiteY31" fmla="*/ 1056129 h 4167464"/>
                  <a:gd name="connsiteX32" fmla="*/ 3945943 w 4385330"/>
                  <a:gd name="connsiteY32" fmla="*/ 1091755 h 4167464"/>
                  <a:gd name="connsiteX33" fmla="*/ 3993444 w 4385330"/>
                  <a:gd name="connsiteY33" fmla="*/ 1163007 h 4167464"/>
                  <a:gd name="connsiteX34" fmla="*/ 4017195 w 4385330"/>
                  <a:gd name="connsiteY34" fmla="*/ 1198633 h 4167464"/>
                  <a:gd name="connsiteX35" fmla="*/ 4040945 w 4385330"/>
                  <a:gd name="connsiteY35" fmla="*/ 1281760 h 4167464"/>
                  <a:gd name="connsiteX36" fmla="*/ 4064696 w 4385330"/>
                  <a:gd name="connsiteY36" fmla="*/ 1543017 h 4167464"/>
                  <a:gd name="connsiteX37" fmla="*/ 4088447 w 4385330"/>
                  <a:gd name="connsiteY37" fmla="*/ 1626144 h 4167464"/>
                  <a:gd name="connsiteX38" fmla="*/ 4100322 w 4385330"/>
                  <a:gd name="connsiteY38" fmla="*/ 1661770 h 4167464"/>
                  <a:gd name="connsiteX39" fmla="*/ 4135948 w 4385330"/>
                  <a:gd name="connsiteY39" fmla="*/ 1709272 h 4167464"/>
                  <a:gd name="connsiteX40" fmla="*/ 4159699 w 4385330"/>
                  <a:gd name="connsiteY40" fmla="*/ 1756773 h 4167464"/>
                  <a:gd name="connsiteX41" fmla="*/ 4230950 w 4385330"/>
                  <a:gd name="connsiteY41" fmla="*/ 1851776 h 4167464"/>
                  <a:gd name="connsiteX42" fmla="*/ 4302202 w 4385330"/>
                  <a:gd name="connsiteY42" fmla="*/ 1946778 h 4167464"/>
                  <a:gd name="connsiteX43" fmla="*/ 4325953 w 4385330"/>
                  <a:gd name="connsiteY43" fmla="*/ 1982404 h 4167464"/>
                  <a:gd name="connsiteX44" fmla="*/ 4349704 w 4385330"/>
                  <a:gd name="connsiteY44" fmla="*/ 2065531 h 4167464"/>
                  <a:gd name="connsiteX45" fmla="*/ 4373454 w 4385330"/>
                  <a:gd name="connsiteY45" fmla="*/ 2136783 h 4167464"/>
                  <a:gd name="connsiteX46" fmla="*/ 4385330 w 4385330"/>
                  <a:gd name="connsiteY46" fmla="*/ 2208035 h 4167464"/>
                  <a:gd name="connsiteX47" fmla="*/ 4373454 w 4385330"/>
                  <a:gd name="connsiteY47" fmla="*/ 2493043 h 4167464"/>
                  <a:gd name="connsiteX48" fmla="*/ 4361579 w 4385330"/>
                  <a:gd name="connsiteY48" fmla="*/ 2540544 h 4167464"/>
                  <a:gd name="connsiteX49" fmla="*/ 4349704 w 4385330"/>
                  <a:gd name="connsiteY49" fmla="*/ 2599921 h 4167464"/>
                  <a:gd name="connsiteX50" fmla="*/ 4337828 w 4385330"/>
                  <a:gd name="connsiteY50" fmla="*/ 3015557 h 4167464"/>
                  <a:gd name="connsiteX51" fmla="*/ 4314078 w 4385330"/>
                  <a:gd name="connsiteY51" fmla="*/ 3122435 h 4167464"/>
                  <a:gd name="connsiteX52" fmla="*/ 4266576 w 4385330"/>
                  <a:gd name="connsiteY52" fmla="*/ 3217438 h 4167464"/>
                  <a:gd name="connsiteX53" fmla="*/ 4088447 w 4385330"/>
                  <a:gd name="connsiteY53" fmla="*/ 3324316 h 4167464"/>
                  <a:gd name="connsiteX54" fmla="*/ 4005319 w 4385330"/>
                  <a:gd name="connsiteY54" fmla="*/ 3371817 h 4167464"/>
                  <a:gd name="connsiteX55" fmla="*/ 3957818 w 4385330"/>
                  <a:gd name="connsiteY55" fmla="*/ 3419318 h 4167464"/>
                  <a:gd name="connsiteX56" fmla="*/ 3886566 w 4385330"/>
                  <a:gd name="connsiteY56" fmla="*/ 3466820 h 4167464"/>
                  <a:gd name="connsiteX57" fmla="*/ 3779688 w 4385330"/>
                  <a:gd name="connsiteY57" fmla="*/ 3561822 h 4167464"/>
                  <a:gd name="connsiteX58" fmla="*/ 3732187 w 4385330"/>
                  <a:gd name="connsiteY58" fmla="*/ 3633074 h 4167464"/>
                  <a:gd name="connsiteX59" fmla="*/ 3684686 w 4385330"/>
                  <a:gd name="connsiteY59" fmla="*/ 3704326 h 4167464"/>
                  <a:gd name="connsiteX60" fmla="*/ 3613434 w 4385330"/>
                  <a:gd name="connsiteY60" fmla="*/ 3787454 h 4167464"/>
                  <a:gd name="connsiteX61" fmla="*/ 3589683 w 4385330"/>
                  <a:gd name="connsiteY61" fmla="*/ 3823080 h 4167464"/>
                  <a:gd name="connsiteX62" fmla="*/ 3506556 w 4385330"/>
                  <a:gd name="connsiteY62" fmla="*/ 3882456 h 4167464"/>
                  <a:gd name="connsiteX63" fmla="*/ 3470930 w 4385330"/>
                  <a:gd name="connsiteY63" fmla="*/ 3918082 h 4167464"/>
                  <a:gd name="connsiteX64" fmla="*/ 3375927 w 4385330"/>
                  <a:gd name="connsiteY64" fmla="*/ 3989334 h 4167464"/>
                  <a:gd name="connsiteX65" fmla="*/ 3328426 w 4385330"/>
                  <a:gd name="connsiteY65" fmla="*/ 4024960 h 4167464"/>
                  <a:gd name="connsiteX66" fmla="*/ 3280925 w 4385330"/>
                  <a:gd name="connsiteY66" fmla="*/ 4048711 h 4167464"/>
                  <a:gd name="connsiteX67" fmla="*/ 3197797 w 4385330"/>
                  <a:gd name="connsiteY67" fmla="*/ 4108087 h 4167464"/>
                  <a:gd name="connsiteX68" fmla="*/ 3162171 w 4385330"/>
                  <a:gd name="connsiteY68" fmla="*/ 4143713 h 4167464"/>
                  <a:gd name="connsiteX69" fmla="*/ 3102795 w 4385330"/>
                  <a:gd name="connsiteY69" fmla="*/ 4155589 h 4167464"/>
                  <a:gd name="connsiteX70" fmla="*/ 2900914 w 4385330"/>
                  <a:gd name="connsiteY70" fmla="*/ 4167464 h 4167464"/>
                  <a:gd name="connsiteX71" fmla="*/ 2473402 w 4385330"/>
                  <a:gd name="connsiteY71" fmla="*/ 4155589 h 4167464"/>
                  <a:gd name="connsiteX72" fmla="*/ 2402150 w 4385330"/>
                  <a:gd name="connsiteY72" fmla="*/ 4131838 h 4167464"/>
                  <a:gd name="connsiteX73" fmla="*/ 1832135 w 4385330"/>
                  <a:gd name="connsiteY73" fmla="*/ 4119963 h 4167464"/>
                  <a:gd name="connsiteX74" fmla="*/ 1784634 w 4385330"/>
                  <a:gd name="connsiteY74" fmla="*/ 4108087 h 4167464"/>
                  <a:gd name="connsiteX75" fmla="*/ 1618379 w 4385330"/>
                  <a:gd name="connsiteY75" fmla="*/ 4084337 h 4167464"/>
                  <a:gd name="connsiteX76" fmla="*/ 1487750 w 4385330"/>
                  <a:gd name="connsiteY76" fmla="*/ 4024960 h 4167464"/>
                  <a:gd name="connsiteX77" fmla="*/ 1416499 w 4385330"/>
                  <a:gd name="connsiteY77" fmla="*/ 4013085 h 4167464"/>
                  <a:gd name="connsiteX78" fmla="*/ 1321496 w 4385330"/>
                  <a:gd name="connsiteY78" fmla="*/ 3941833 h 4167464"/>
                  <a:gd name="connsiteX79" fmla="*/ 1285870 w 4385330"/>
                  <a:gd name="connsiteY79" fmla="*/ 3929957 h 4167464"/>
                  <a:gd name="connsiteX80" fmla="*/ 1190867 w 4385330"/>
                  <a:gd name="connsiteY80" fmla="*/ 3894331 h 4167464"/>
                  <a:gd name="connsiteX81" fmla="*/ 1155241 w 4385330"/>
                  <a:gd name="connsiteY81" fmla="*/ 3858705 h 4167464"/>
                  <a:gd name="connsiteX82" fmla="*/ 1072114 w 4385330"/>
                  <a:gd name="connsiteY82" fmla="*/ 3787454 h 4167464"/>
                  <a:gd name="connsiteX83" fmla="*/ 1000862 w 4385330"/>
                  <a:gd name="connsiteY83" fmla="*/ 3680576 h 4167464"/>
                  <a:gd name="connsiteX84" fmla="*/ 988987 w 4385330"/>
                  <a:gd name="connsiteY84" fmla="*/ 3609324 h 4167464"/>
                  <a:gd name="connsiteX85" fmla="*/ 953361 w 4385330"/>
                  <a:gd name="connsiteY85" fmla="*/ 3549947 h 4167464"/>
                  <a:gd name="connsiteX86" fmla="*/ 893984 w 4385330"/>
                  <a:gd name="connsiteY86" fmla="*/ 3443069 h 4167464"/>
                  <a:gd name="connsiteX87" fmla="*/ 870234 w 4385330"/>
                  <a:gd name="connsiteY87" fmla="*/ 3395568 h 4167464"/>
                  <a:gd name="connsiteX88" fmla="*/ 775231 w 4385330"/>
                  <a:gd name="connsiteY88" fmla="*/ 3312441 h 4167464"/>
                  <a:gd name="connsiteX89" fmla="*/ 608976 w 4385330"/>
                  <a:gd name="connsiteY89" fmla="*/ 3288690 h 4167464"/>
                  <a:gd name="connsiteX90" fmla="*/ 407096 w 4385330"/>
                  <a:gd name="connsiteY90" fmla="*/ 3217438 h 4167464"/>
                  <a:gd name="connsiteX91" fmla="*/ 335844 w 4385330"/>
                  <a:gd name="connsiteY91" fmla="*/ 3158061 h 4167464"/>
                  <a:gd name="connsiteX92" fmla="*/ 228966 w 4385330"/>
                  <a:gd name="connsiteY92" fmla="*/ 3074934 h 4167464"/>
                  <a:gd name="connsiteX93" fmla="*/ 193340 w 4385330"/>
                  <a:gd name="connsiteY93" fmla="*/ 3051183 h 4167464"/>
                  <a:gd name="connsiteX94" fmla="*/ 145839 w 4385330"/>
                  <a:gd name="connsiteY94" fmla="*/ 3003682 h 4167464"/>
                  <a:gd name="connsiteX95" fmla="*/ 98338 w 4385330"/>
                  <a:gd name="connsiteY95" fmla="*/ 2896804 h 4167464"/>
                  <a:gd name="connsiteX96" fmla="*/ 62712 w 4385330"/>
                  <a:gd name="connsiteY96" fmla="*/ 2849303 h 4167464"/>
                  <a:gd name="connsiteX97" fmla="*/ 38961 w 4385330"/>
                  <a:gd name="connsiteY97" fmla="*/ 2730550 h 4167464"/>
                  <a:gd name="connsiteX98" fmla="*/ 27086 w 4385330"/>
                  <a:gd name="connsiteY98" fmla="*/ 2623672 h 4167464"/>
                  <a:gd name="connsiteX99" fmla="*/ 3335 w 4385330"/>
                  <a:gd name="connsiteY99" fmla="*/ 2552420 h 4167464"/>
                  <a:gd name="connsiteX100" fmla="*/ 15210 w 4385330"/>
                  <a:gd name="connsiteY100" fmla="*/ 2255537 h 4167464"/>
                  <a:gd name="connsiteX101" fmla="*/ 27086 w 4385330"/>
                  <a:gd name="connsiteY101" fmla="*/ 2184285 h 4167464"/>
                  <a:gd name="connsiteX102" fmla="*/ 86462 w 4385330"/>
                  <a:gd name="connsiteY102" fmla="*/ 2101157 h 4167464"/>
                  <a:gd name="connsiteX103" fmla="*/ 110213 w 4385330"/>
                  <a:gd name="connsiteY103" fmla="*/ 2053656 h 4167464"/>
                  <a:gd name="connsiteX104" fmla="*/ 133963 w 4385330"/>
                  <a:gd name="connsiteY104" fmla="*/ 1982404 h 4167464"/>
                  <a:gd name="connsiteX105" fmla="*/ 157714 w 4385330"/>
                  <a:gd name="connsiteY105" fmla="*/ 1839900 h 4167464"/>
                  <a:gd name="connsiteX106" fmla="*/ 145839 w 4385330"/>
                  <a:gd name="connsiteY106" fmla="*/ 1721147 h 4167464"/>
                  <a:gd name="connsiteX107" fmla="*/ 98338 w 4385330"/>
                  <a:gd name="connsiteY107" fmla="*/ 1614269 h 4167464"/>
                  <a:gd name="connsiteX108" fmla="*/ 86462 w 4385330"/>
                  <a:gd name="connsiteY108" fmla="*/ 1578643 h 4167464"/>
                  <a:gd name="connsiteX109" fmla="*/ 62712 w 4385330"/>
                  <a:gd name="connsiteY109" fmla="*/ 1531142 h 4167464"/>
                  <a:gd name="connsiteX110" fmla="*/ 50836 w 4385330"/>
                  <a:gd name="connsiteY110" fmla="*/ 1483641 h 4167464"/>
                  <a:gd name="connsiteX111" fmla="*/ 38961 w 4385330"/>
                  <a:gd name="connsiteY111" fmla="*/ 1448015 h 4167464"/>
                  <a:gd name="connsiteX112" fmla="*/ 38961 w 4385330"/>
                  <a:gd name="connsiteY112" fmla="*/ 1163007 h 4167464"/>
                  <a:gd name="connsiteX113" fmla="*/ 62712 w 4385330"/>
                  <a:gd name="connsiteY113" fmla="*/ 1068004 h 4167464"/>
                  <a:gd name="connsiteX114" fmla="*/ 98338 w 4385330"/>
                  <a:gd name="connsiteY114" fmla="*/ 996752 h 4167464"/>
                  <a:gd name="connsiteX115" fmla="*/ 133963 w 4385330"/>
                  <a:gd name="connsiteY115" fmla="*/ 949251 h 4167464"/>
                  <a:gd name="connsiteX116" fmla="*/ 205215 w 4385330"/>
                  <a:gd name="connsiteY116" fmla="*/ 818622 h 4167464"/>
                  <a:gd name="connsiteX117" fmla="*/ 276467 w 4385330"/>
                  <a:gd name="connsiteY117" fmla="*/ 747370 h 4167464"/>
                  <a:gd name="connsiteX118" fmla="*/ 359595 w 4385330"/>
                  <a:gd name="connsiteY118" fmla="*/ 676118 h 4167464"/>
                  <a:gd name="connsiteX119" fmla="*/ 407096 w 4385330"/>
                  <a:gd name="connsiteY119" fmla="*/ 652368 h 4167464"/>
                  <a:gd name="connsiteX120" fmla="*/ 478348 w 4385330"/>
                  <a:gd name="connsiteY120" fmla="*/ 581116 h 4167464"/>
                  <a:gd name="connsiteX121" fmla="*/ 513974 w 4385330"/>
                  <a:gd name="connsiteY121" fmla="*/ 545490 h 4167464"/>
                  <a:gd name="connsiteX122" fmla="*/ 537725 w 4385330"/>
                  <a:gd name="connsiteY122" fmla="*/ 509864 h 4167464"/>
                  <a:gd name="connsiteX123" fmla="*/ 573350 w 4385330"/>
                  <a:gd name="connsiteY123" fmla="*/ 497989 h 4167464"/>
                  <a:gd name="connsiteX124" fmla="*/ 608976 w 4385330"/>
                  <a:gd name="connsiteY124" fmla="*/ 474238 h 4167464"/>
                  <a:gd name="connsiteX125" fmla="*/ 644602 w 4385330"/>
                  <a:gd name="connsiteY125" fmla="*/ 402986 h 4167464"/>
                  <a:gd name="connsiteX126" fmla="*/ 644602 w 4385330"/>
                  <a:gd name="connsiteY126" fmla="*/ 391111 h 416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385330" h="4167464">
                    <a:moveTo>
                      <a:pt x="644602" y="391111"/>
                    </a:moveTo>
                    <a:cubicBezTo>
                      <a:pt x="672311" y="345589"/>
                      <a:pt x="748923" y="212433"/>
                      <a:pt x="810857" y="129854"/>
                    </a:cubicBezTo>
                    <a:cubicBezTo>
                      <a:pt x="827262" y="107980"/>
                      <a:pt x="850050" y="66617"/>
                      <a:pt x="882109" y="58602"/>
                    </a:cubicBezTo>
                    <a:cubicBezTo>
                      <a:pt x="948402" y="42029"/>
                      <a:pt x="1016696" y="34851"/>
                      <a:pt x="1083989" y="22976"/>
                    </a:cubicBezTo>
                    <a:cubicBezTo>
                      <a:pt x="1111554" y="18112"/>
                      <a:pt x="1139408" y="15059"/>
                      <a:pt x="1167117" y="11100"/>
                    </a:cubicBezTo>
                    <a:cubicBezTo>
                      <a:pt x="1533408" y="32648"/>
                      <a:pt x="1276836" y="0"/>
                      <a:pt x="1404623" y="34851"/>
                    </a:cubicBezTo>
                    <a:cubicBezTo>
                      <a:pt x="1436115" y="43440"/>
                      <a:pt x="1467958" y="50685"/>
                      <a:pt x="1499626" y="58602"/>
                    </a:cubicBezTo>
                    <a:lnTo>
                      <a:pt x="1547127" y="70477"/>
                    </a:lnTo>
                    <a:cubicBezTo>
                      <a:pt x="1650047" y="62560"/>
                      <a:pt x="1753568" y="60368"/>
                      <a:pt x="1855886" y="46726"/>
                    </a:cubicBezTo>
                    <a:cubicBezTo>
                      <a:pt x="1873433" y="44386"/>
                      <a:pt x="1886812" y="29192"/>
                      <a:pt x="1903387" y="22976"/>
                    </a:cubicBezTo>
                    <a:cubicBezTo>
                      <a:pt x="1918669" y="17245"/>
                      <a:pt x="1935054" y="15059"/>
                      <a:pt x="1950888" y="11100"/>
                    </a:cubicBezTo>
                    <a:cubicBezTo>
                      <a:pt x="2018182" y="15059"/>
                      <a:pt x="2085694" y="16268"/>
                      <a:pt x="2152769" y="22976"/>
                    </a:cubicBezTo>
                    <a:cubicBezTo>
                      <a:pt x="2176989" y="25398"/>
                      <a:pt x="2217080" y="50538"/>
                      <a:pt x="2235896" y="58602"/>
                    </a:cubicBezTo>
                    <a:cubicBezTo>
                      <a:pt x="2247402" y="63533"/>
                      <a:pt x="2259647" y="66519"/>
                      <a:pt x="2271522" y="70477"/>
                    </a:cubicBezTo>
                    <a:cubicBezTo>
                      <a:pt x="2401193" y="156925"/>
                      <a:pt x="2201288" y="29423"/>
                      <a:pt x="2354649" y="106103"/>
                    </a:cubicBezTo>
                    <a:cubicBezTo>
                      <a:pt x="2380180" y="118868"/>
                      <a:pt x="2425901" y="153604"/>
                      <a:pt x="2425901" y="153604"/>
                    </a:cubicBezTo>
                    <a:cubicBezTo>
                      <a:pt x="2468284" y="217177"/>
                      <a:pt x="2439560" y="179138"/>
                      <a:pt x="2520904" y="260482"/>
                    </a:cubicBezTo>
                    <a:cubicBezTo>
                      <a:pt x="2536459" y="276037"/>
                      <a:pt x="2642998" y="295323"/>
                      <a:pt x="2663408" y="296108"/>
                    </a:cubicBezTo>
                    <a:cubicBezTo>
                      <a:pt x="2845405" y="303108"/>
                      <a:pt x="3027585" y="304025"/>
                      <a:pt x="3209673" y="307983"/>
                    </a:cubicBezTo>
                    <a:cubicBezTo>
                      <a:pt x="3244517" y="314952"/>
                      <a:pt x="3272727" y="318042"/>
                      <a:pt x="3304675" y="331734"/>
                    </a:cubicBezTo>
                    <a:cubicBezTo>
                      <a:pt x="3320946" y="338707"/>
                      <a:pt x="3336342" y="347568"/>
                      <a:pt x="3352176" y="355485"/>
                    </a:cubicBezTo>
                    <a:cubicBezTo>
                      <a:pt x="3397921" y="424101"/>
                      <a:pt x="3349975" y="362079"/>
                      <a:pt x="3411553" y="414861"/>
                    </a:cubicBezTo>
                    <a:cubicBezTo>
                      <a:pt x="3512341" y="501251"/>
                      <a:pt x="3412891" y="431589"/>
                      <a:pt x="3494680" y="486113"/>
                    </a:cubicBezTo>
                    <a:cubicBezTo>
                      <a:pt x="3517362" y="554157"/>
                      <a:pt x="3489352" y="492660"/>
                      <a:pt x="3554057" y="557365"/>
                    </a:cubicBezTo>
                    <a:cubicBezTo>
                      <a:pt x="3564149" y="567457"/>
                      <a:pt x="3568520" y="582155"/>
                      <a:pt x="3577808" y="592991"/>
                    </a:cubicBezTo>
                    <a:cubicBezTo>
                      <a:pt x="3592381" y="609993"/>
                      <a:pt x="3608307" y="625920"/>
                      <a:pt x="3625309" y="640493"/>
                    </a:cubicBezTo>
                    <a:cubicBezTo>
                      <a:pt x="3672520" y="680960"/>
                      <a:pt x="3656289" y="647722"/>
                      <a:pt x="3708436" y="699869"/>
                    </a:cubicBezTo>
                    <a:cubicBezTo>
                      <a:pt x="3762150" y="753583"/>
                      <a:pt x="3698457" y="724252"/>
                      <a:pt x="3767813" y="747370"/>
                    </a:cubicBezTo>
                    <a:cubicBezTo>
                      <a:pt x="3789521" y="812496"/>
                      <a:pt x="3768575" y="758243"/>
                      <a:pt x="3815314" y="842373"/>
                    </a:cubicBezTo>
                    <a:cubicBezTo>
                      <a:pt x="3823911" y="857848"/>
                      <a:pt x="3830282" y="874504"/>
                      <a:pt x="3839065" y="889874"/>
                    </a:cubicBezTo>
                    <a:cubicBezTo>
                      <a:pt x="3846146" y="902266"/>
                      <a:pt x="3856432" y="912734"/>
                      <a:pt x="3862815" y="925500"/>
                    </a:cubicBezTo>
                    <a:cubicBezTo>
                      <a:pt x="3931516" y="1062903"/>
                      <a:pt x="3828747" y="898147"/>
                      <a:pt x="3934067" y="1056129"/>
                    </a:cubicBezTo>
                    <a:cubicBezTo>
                      <a:pt x="3941011" y="1066544"/>
                      <a:pt x="3939864" y="1080813"/>
                      <a:pt x="3945943" y="1091755"/>
                    </a:cubicBezTo>
                    <a:cubicBezTo>
                      <a:pt x="3959806" y="1116708"/>
                      <a:pt x="3977610" y="1139256"/>
                      <a:pt x="3993444" y="1163007"/>
                    </a:cubicBezTo>
                    <a:lnTo>
                      <a:pt x="4017195" y="1198633"/>
                    </a:lnTo>
                    <a:cubicBezTo>
                      <a:pt x="4024429" y="1220334"/>
                      <a:pt x="4038815" y="1260458"/>
                      <a:pt x="4040945" y="1281760"/>
                    </a:cubicBezTo>
                    <a:cubicBezTo>
                      <a:pt x="4051193" y="1384237"/>
                      <a:pt x="4043576" y="1451499"/>
                      <a:pt x="4064696" y="1543017"/>
                    </a:cubicBezTo>
                    <a:cubicBezTo>
                      <a:pt x="4071176" y="1571097"/>
                      <a:pt x="4080166" y="1598542"/>
                      <a:pt x="4088447" y="1626144"/>
                    </a:cubicBezTo>
                    <a:cubicBezTo>
                      <a:pt x="4092044" y="1638134"/>
                      <a:pt x="4094112" y="1650902"/>
                      <a:pt x="4100322" y="1661770"/>
                    </a:cubicBezTo>
                    <a:cubicBezTo>
                      <a:pt x="4110142" y="1678955"/>
                      <a:pt x="4125458" y="1692488"/>
                      <a:pt x="4135948" y="1709272"/>
                    </a:cubicBezTo>
                    <a:cubicBezTo>
                      <a:pt x="4145330" y="1724284"/>
                      <a:pt x="4149879" y="1742043"/>
                      <a:pt x="4159699" y="1756773"/>
                    </a:cubicBezTo>
                    <a:cubicBezTo>
                      <a:pt x="4181656" y="1789709"/>
                      <a:pt x="4207200" y="1820108"/>
                      <a:pt x="4230950" y="1851776"/>
                    </a:cubicBezTo>
                    <a:lnTo>
                      <a:pt x="4302202" y="1946778"/>
                    </a:lnTo>
                    <a:cubicBezTo>
                      <a:pt x="4310766" y="1958196"/>
                      <a:pt x="4318036" y="1970529"/>
                      <a:pt x="4325953" y="1982404"/>
                    </a:cubicBezTo>
                    <a:cubicBezTo>
                      <a:pt x="4365861" y="2102132"/>
                      <a:pt x="4304970" y="1916418"/>
                      <a:pt x="4349704" y="2065531"/>
                    </a:cubicBezTo>
                    <a:cubicBezTo>
                      <a:pt x="4356898" y="2089510"/>
                      <a:pt x="4369338" y="2112088"/>
                      <a:pt x="4373454" y="2136783"/>
                    </a:cubicBezTo>
                    <a:lnTo>
                      <a:pt x="4385330" y="2208035"/>
                    </a:lnTo>
                    <a:cubicBezTo>
                      <a:pt x="4381371" y="2303038"/>
                      <a:pt x="4380229" y="2398200"/>
                      <a:pt x="4373454" y="2493043"/>
                    </a:cubicBezTo>
                    <a:cubicBezTo>
                      <a:pt x="4372291" y="2509322"/>
                      <a:pt x="4365119" y="2524612"/>
                      <a:pt x="4361579" y="2540544"/>
                    </a:cubicBezTo>
                    <a:cubicBezTo>
                      <a:pt x="4357201" y="2560248"/>
                      <a:pt x="4353662" y="2580129"/>
                      <a:pt x="4349704" y="2599921"/>
                    </a:cubicBezTo>
                    <a:cubicBezTo>
                      <a:pt x="4345745" y="2738466"/>
                      <a:pt x="4344750" y="2877128"/>
                      <a:pt x="4337828" y="3015557"/>
                    </a:cubicBezTo>
                    <a:cubicBezTo>
                      <a:pt x="4337086" y="3030398"/>
                      <a:pt x="4319258" y="3104305"/>
                      <a:pt x="4314078" y="3122435"/>
                    </a:cubicBezTo>
                    <a:cubicBezTo>
                      <a:pt x="4304144" y="3157204"/>
                      <a:pt x="4291602" y="3189283"/>
                      <a:pt x="4266576" y="3217438"/>
                    </a:cubicBezTo>
                    <a:cubicBezTo>
                      <a:pt x="4221488" y="3268163"/>
                      <a:pt x="4144580" y="3296249"/>
                      <a:pt x="4088447" y="3324316"/>
                    </a:cubicBezTo>
                    <a:cubicBezTo>
                      <a:pt x="3944669" y="3396206"/>
                      <a:pt x="4114278" y="3335498"/>
                      <a:pt x="4005319" y="3371817"/>
                    </a:cubicBezTo>
                    <a:cubicBezTo>
                      <a:pt x="3989485" y="3387651"/>
                      <a:pt x="3975303" y="3405330"/>
                      <a:pt x="3957818" y="3419318"/>
                    </a:cubicBezTo>
                    <a:cubicBezTo>
                      <a:pt x="3935528" y="3437150"/>
                      <a:pt x="3906750" y="3446636"/>
                      <a:pt x="3886566" y="3466820"/>
                    </a:cubicBezTo>
                    <a:cubicBezTo>
                      <a:pt x="3821142" y="3532244"/>
                      <a:pt x="3856550" y="3500333"/>
                      <a:pt x="3779688" y="3561822"/>
                    </a:cubicBezTo>
                    <a:cubicBezTo>
                      <a:pt x="3756977" y="3629956"/>
                      <a:pt x="3784077" y="3566358"/>
                      <a:pt x="3732187" y="3633074"/>
                    </a:cubicBezTo>
                    <a:cubicBezTo>
                      <a:pt x="3714662" y="3655606"/>
                      <a:pt x="3701055" y="3680941"/>
                      <a:pt x="3684686" y="3704326"/>
                    </a:cubicBezTo>
                    <a:cubicBezTo>
                      <a:pt x="3606860" y="3815507"/>
                      <a:pt x="3690313" y="3695200"/>
                      <a:pt x="3613434" y="3787454"/>
                    </a:cubicBezTo>
                    <a:cubicBezTo>
                      <a:pt x="3604297" y="3798418"/>
                      <a:pt x="3600350" y="3813598"/>
                      <a:pt x="3589683" y="3823080"/>
                    </a:cubicBezTo>
                    <a:cubicBezTo>
                      <a:pt x="3564232" y="3845703"/>
                      <a:pt x="3533146" y="3861184"/>
                      <a:pt x="3506556" y="3882456"/>
                    </a:cubicBezTo>
                    <a:cubicBezTo>
                      <a:pt x="3493442" y="3892947"/>
                      <a:pt x="3483928" y="3907447"/>
                      <a:pt x="3470930" y="3918082"/>
                    </a:cubicBezTo>
                    <a:cubicBezTo>
                      <a:pt x="3440293" y="3943148"/>
                      <a:pt x="3407595" y="3965583"/>
                      <a:pt x="3375927" y="3989334"/>
                    </a:cubicBezTo>
                    <a:cubicBezTo>
                      <a:pt x="3360093" y="4001209"/>
                      <a:pt x="3346129" y="4016109"/>
                      <a:pt x="3328426" y="4024960"/>
                    </a:cubicBezTo>
                    <a:cubicBezTo>
                      <a:pt x="3312592" y="4032877"/>
                      <a:pt x="3296295" y="4039928"/>
                      <a:pt x="3280925" y="4048711"/>
                    </a:cubicBezTo>
                    <a:cubicBezTo>
                      <a:pt x="3262126" y="4059453"/>
                      <a:pt x="3210544" y="4097161"/>
                      <a:pt x="3197797" y="4108087"/>
                    </a:cubicBezTo>
                    <a:cubicBezTo>
                      <a:pt x="3185046" y="4119017"/>
                      <a:pt x="3177192" y="4136202"/>
                      <a:pt x="3162171" y="4143713"/>
                    </a:cubicBezTo>
                    <a:cubicBezTo>
                      <a:pt x="3144118" y="4152740"/>
                      <a:pt x="3122896" y="4153762"/>
                      <a:pt x="3102795" y="4155589"/>
                    </a:cubicBezTo>
                    <a:cubicBezTo>
                      <a:pt x="3035662" y="4161692"/>
                      <a:pt x="2968208" y="4163506"/>
                      <a:pt x="2900914" y="4167464"/>
                    </a:cubicBezTo>
                    <a:cubicBezTo>
                      <a:pt x="2758410" y="4163506"/>
                      <a:pt x="2615599" y="4165746"/>
                      <a:pt x="2473402" y="4155589"/>
                    </a:cubicBezTo>
                    <a:cubicBezTo>
                      <a:pt x="2448430" y="4153805"/>
                      <a:pt x="2427180" y="4132359"/>
                      <a:pt x="2402150" y="4131838"/>
                    </a:cubicBezTo>
                    <a:lnTo>
                      <a:pt x="1832135" y="4119963"/>
                    </a:lnTo>
                    <a:cubicBezTo>
                      <a:pt x="1816301" y="4116004"/>
                      <a:pt x="1800733" y="4110770"/>
                      <a:pt x="1784634" y="4108087"/>
                    </a:cubicBezTo>
                    <a:cubicBezTo>
                      <a:pt x="1729415" y="4098884"/>
                      <a:pt x="1672838" y="4097303"/>
                      <a:pt x="1618379" y="4084337"/>
                    </a:cubicBezTo>
                    <a:cubicBezTo>
                      <a:pt x="1415148" y="4035949"/>
                      <a:pt x="1623190" y="4065592"/>
                      <a:pt x="1487750" y="4024960"/>
                    </a:cubicBezTo>
                    <a:cubicBezTo>
                      <a:pt x="1464688" y="4018041"/>
                      <a:pt x="1440249" y="4017043"/>
                      <a:pt x="1416499" y="4013085"/>
                    </a:cubicBezTo>
                    <a:lnTo>
                      <a:pt x="1321496" y="3941833"/>
                    </a:lnTo>
                    <a:cubicBezTo>
                      <a:pt x="1311482" y="3934322"/>
                      <a:pt x="1297634" y="3934235"/>
                      <a:pt x="1285870" y="3929957"/>
                    </a:cubicBezTo>
                    <a:cubicBezTo>
                      <a:pt x="1254085" y="3918399"/>
                      <a:pt x="1222535" y="3906206"/>
                      <a:pt x="1190867" y="3894331"/>
                    </a:cubicBezTo>
                    <a:cubicBezTo>
                      <a:pt x="1178992" y="3882456"/>
                      <a:pt x="1168143" y="3869456"/>
                      <a:pt x="1155241" y="3858705"/>
                    </a:cubicBezTo>
                    <a:cubicBezTo>
                      <a:pt x="1105203" y="3817007"/>
                      <a:pt x="1123087" y="3853719"/>
                      <a:pt x="1072114" y="3787454"/>
                    </a:cubicBezTo>
                    <a:cubicBezTo>
                      <a:pt x="1046008" y="3753516"/>
                      <a:pt x="1000862" y="3680576"/>
                      <a:pt x="1000862" y="3680576"/>
                    </a:cubicBezTo>
                    <a:cubicBezTo>
                      <a:pt x="996904" y="3656825"/>
                      <a:pt x="997216" y="3631953"/>
                      <a:pt x="988987" y="3609324"/>
                    </a:cubicBezTo>
                    <a:cubicBezTo>
                      <a:pt x="981099" y="3587632"/>
                      <a:pt x="963683" y="3570592"/>
                      <a:pt x="953361" y="3549947"/>
                    </a:cubicBezTo>
                    <a:cubicBezTo>
                      <a:pt x="848616" y="3340457"/>
                      <a:pt x="1010775" y="3629936"/>
                      <a:pt x="893984" y="3443069"/>
                    </a:cubicBezTo>
                    <a:cubicBezTo>
                      <a:pt x="884602" y="3428057"/>
                      <a:pt x="879017" y="3410938"/>
                      <a:pt x="870234" y="3395568"/>
                    </a:cubicBezTo>
                    <a:cubicBezTo>
                      <a:pt x="850025" y="3360202"/>
                      <a:pt x="819607" y="3319837"/>
                      <a:pt x="775231" y="3312441"/>
                    </a:cubicBezTo>
                    <a:cubicBezTo>
                      <a:pt x="672499" y="3295318"/>
                      <a:pt x="727871" y="3303551"/>
                      <a:pt x="608976" y="3288690"/>
                    </a:cubicBezTo>
                    <a:cubicBezTo>
                      <a:pt x="463466" y="3230486"/>
                      <a:pt x="531216" y="3252902"/>
                      <a:pt x="407096" y="3217438"/>
                    </a:cubicBezTo>
                    <a:cubicBezTo>
                      <a:pt x="318640" y="3158467"/>
                      <a:pt x="427284" y="3234261"/>
                      <a:pt x="335844" y="3158061"/>
                    </a:cubicBezTo>
                    <a:cubicBezTo>
                      <a:pt x="301172" y="3129168"/>
                      <a:pt x="266519" y="3099970"/>
                      <a:pt x="228966" y="3074934"/>
                    </a:cubicBezTo>
                    <a:cubicBezTo>
                      <a:pt x="217091" y="3067017"/>
                      <a:pt x="204176" y="3060471"/>
                      <a:pt x="193340" y="3051183"/>
                    </a:cubicBezTo>
                    <a:cubicBezTo>
                      <a:pt x="176339" y="3036610"/>
                      <a:pt x="161673" y="3019516"/>
                      <a:pt x="145839" y="3003682"/>
                    </a:cubicBezTo>
                    <a:cubicBezTo>
                      <a:pt x="133328" y="2972406"/>
                      <a:pt x="116827" y="2926386"/>
                      <a:pt x="98338" y="2896804"/>
                    </a:cubicBezTo>
                    <a:cubicBezTo>
                      <a:pt x="87848" y="2880020"/>
                      <a:pt x="74587" y="2865137"/>
                      <a:pt x="62712" y="2849303"/>
                    </a:cubicBezTo>
                    <a:cubicBezTo>
                      <a:pt x="54795" y="2809719"/>
                      <a:pt x="43419" y="2770671"/>
                      <a:pt x="38961" y="2730550"/>
                    </a:cubicBezTo>
                    <a:cubicBezTo>
                      <a:pt x="35003" y="2694924"/>
                      <a:pt x="34116" y="2658821"/>
                      <a:pt x="27086" y="2623672"/>
                    </a:cubicBezTo>
                    <a:cubicBezTo>
                      <a:pt x="22176" y="2599123"/>
                      <a:pt x="3335" y="2552420"/>
                      <a:pt x="3335" y="2552420"/>
                    </a:cubicBezTo>
                    <a:cubicBezTo>
                      <a:pt x="7293" y="2453459"/>
                      <a:pt x="8833" y="2354372"/>
                      <a:pt x="15210" y="2255537"/>
                    </a:cubicBezTo>
                    <a:cubicBezTo>
                      <a:pt x="16760" y="2231509"/>
                      <a:pt x="20167" y="2207348"/>
                      <a:pt x="27086" y="2184285"/>
                    </a:cubicBezTo>
                    <a:cubicBezTo>
                      <a:pt x="47288" y="2116945"/>
                      <a:pt x="48809" y="2153871"/>
                      <a:pt x="86462" y="2101157"/>
                    </a:cubicBezTo>
                    <a:cubicBezTo>
                      <a:pt x="96752" y="2086752"/>
                      <a:pt x="103638" y="2070093"/>
                      <a:pt x="110213" y="2053656"/>
                    </a:cubicBezTo>
                    <a:cubicBezTo>
                      <a:pt x="119511" y="2030411"/>
                      <a:pt x="126046" y="2006155"/>
                      <a:pt x="133963" y="1982404"/>
                    </a:cubicBezTo>
                    <a:cubicBezTo>
                      <a:pt x="149191" y="1936719"/>
                      <a:pt x="157714" y="1839900"/>
                      <a:pt x="157714" y="1839900"/>
                    </a:cubicBezTo>
                    <a:cubicBezTo>
                      <a:pt x="153756" y="1800316"/>
                      <a:pt x="153170" y="1760247"/>
                      <a:pt x="145839" y="1721147"/>
                    </a:cubicBezTo>
                    <a:cubicBezTo>
                      <a:pt x="127458" y="1623114"/>
                      <a:pt x="130341" y="1678274"/>
                      <a:pt x="98338" y="1614269"/>
                    </a:cubicBezTo>
                    <a:cubicBezTo>
                      <a:pt x="92740" y="1603073"/>
                      <a:pt x="91393" y="1590149"/>
                      <a:pt x="86462" y="1578643"/>
                    </a:cubicBezTo>
                    <a:cubicBezTo>
                      <a:pt x="79489" y="1562372"/>
                      <a:pt x="68928" y="1547717"/>
                      <a:pt x="62712" y="1531142"/>
                    </a:cubicBezTo>
                    <a:cubicBezTo>
                      <a:pt x="56981" y="1515860"/>
                      <a:pt x="55320" y="1499334"/>
                      <a:pt x="50836" y="1483641"/>
                    </a:cubicBezTo>
                    <a:cubicBezTo>
                      <a:pt x="47397" y="1471605"/>
                      <a:pt x="42919" y="1459890"/>
                      <a:pt x="38961" y="1448015"/>
                    </a:cubicBezTo>
                    <a:cubicBezTo>
                      <a:pt x="20726" y="1320366"/>
                      <a:pt x="17801" y="1339339"/>
                      <a:pt x="38961" y="1163007"/>
                    </a:cubicBezTo>
                    <a:cubicBezTo>
                      <a:pt x="42850" y="1130597"/>
                      <a:pt x="44606" y="1095164"/>
                      <a:pt x="62712" y="1068004"/>
                    </a:cubicBezTo>
                    <a:cubicBezTo>
                      <a:pt x="186840" y="881808"/>
                      <a:pt x="0" y="1168844"/>
                      <a:pt x="98338" y="996752"/>
                    </a:cubicBezTo>
                    <a:cubicBezTo>
                      <a:pt x="108158" y="979568"/>
                      <a:pt x="123990" y="966347"/>
                      <a:pt x="133963" y="949251"/>
                    </a:cubicBezTo>
                    <a:cubicBezTo>
                      <a:pt x="145469" y="929527"/>
                      <a:pt x="178909" y="848216"/>
                      <a:pt x="205215" y="818622"/>
                    </a:cubicBezTo>
                    <a:cubicBezTo>
                      <a:pt x="227530" y="793518"/>
                      <a:pt x="252716" y="771121"/>
                      <a:pt x="276467" y="747370"/>
                    </a:cubicBezTo>
                    <a:cubicBezTo>
                      <a:pt x="308853" y="714984"/>
                      <a:pt x="318969" y="701509"/>
                      <a:pt x="359595" y="676118"/>
                    </a:cubicBezTo>
                    <a:cubicBezTo>
                      <a:pt x="374607" y="666736"/>
                      <a:pt x="391262" y="660285"/>
                      <a:pt x="407096" y="652368"/>
                    </a:cubicBezTo>
                    <a:cubicBezTo>
                      <a:pt x="475366" y="561342"/>
                      <a:pt x="408889" y="638999"/>
                      <a:pt x="478348" y="581116"/>
                    </a:cubicBezTo>
                    <a:cubicBezTo>
                      <a:pt x="491250" y="570365"/>
                      <a:pt x="503223" y="558392"/>
                      <a:pt x="513974" y="545490"/>
                    </a:cubicBezTo>
                    <a:cubicBezTo>
                      <a:pt x="523111" y="534526"/>
                      <a:pt x="526580" y="518780"/>
                      <a:pt x="537725" y="509864"/>
                    </a:cubicBezTo>
                    <a:cubicBezTo>
                      <a:pt x="547499" y="502044"/>
                      <a:pt x="561475" y="501947"/>
                      <a:pt x="573350" y="497989"/>
                    </a:cubicBezTo>
                    <a:cubicBezTo>
                      <a:pt x="585225" y="490072"/>
                      <a:pt x="598884" y="484330"/>
                      <a:pt x="608976" y="474238"/>
                    </a:cubicBezTo>
                    <a:cubicBezTo>
                      <a:pt x="643011" y="440203"/>
                      <a:pt x="625284" y="441622"/>
                      <a:pt x="644602" y="402986"/>
                    </a:cubicBezTo>
                    <a:cubicBezTo>
                      <a:pt x="650985" y="390220"/>
                      <a:pt x="616893" y="436633"/>
                      <a:pt x="644602" y="391111"/>
                    </a:cubicBezTo>
                    <a:close/>
                  </a:path>
                </a:pathLst>
              </a:cu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FC387142-E4E2-9740-A568-07F9C3C2F1E7}"/>
                  </a:ext>
                </a:extLst>
              </p:cNvPr>
              <p:cNvSpPr/>
              <p:nvPr/>
            </p:nvSpPr>
            <p:spPr>
              <a:xfrm>
                <a:off x="1281" y="1688"/>
                <a:ext cx="517" cy="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FFFF"/>
                    </a:solidFill>
                    <a:latin typeface="Calibri" pitchFamily="34" charset="0"/>
                    <a:cs typeface="Arial" pitchFamily="34" charset="0"/>
                  </a:rPr>
                  <a:t>N</a:t>
                </a:r>
              </a:p>
            </p:txBody>
          </p:sp>
          <p:sp>
            <p:nvSpPr>
              <p:cNvPr id="18" name="TextBox 24">
                <a:extLst>
                  <a:ext uri="{FF2B5EF4-FFF2-40B4-BE49-F238E27FC236}">
                    <a16:creationId xmlns:a16="http://schemas.microsoft.com/office/drawing/2014/main" id="{D15B5B41-7E70-F246-9D72-38AB0F3AC489}"/>
                  </a:ext>
                </a:extLst>
              </p:cNvPr>
              <p:cNvSpPr txBox="1">
                <a:spLocks noChangeArrowheads="1"/>
              </p:cNvSpPr>
              <p:nvPr/>
            </p:nvSpPr>
            <p:spPr bwMode="auto">
              <a:xfrm>
                <a:off x="624" y="1632"/>
                <a:ext cx="5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dirty="0"/>
                  <a:t>pro-IL-1</a:t>
                </a:r>
                <a:r>
                  <a:rPr lang="el-GR" altLang="en-US" sz="1400" b="1" dirty="0"/>
                  <a:t>β</a:t>
                </a:r>
                <a:endParaRPr lang="en-US" altLang="en-US" sz="1400" b="1" dirty="0"/>
              </a:p>
            </p:txBody>
          </p:sp>
          <p:sp>
            <p:nvSpPr>
              <p:cNvPr id="19" name="TextBox 27">
                <a:extLst>
                  <a:ext uri="{FF2B5EF4-FFF2-40B4-BE49-F238E27FC236}">
                    <a16:creationId xmlns:a16="http://schemas.microsoft.com/office/drawing/2014/main" id="{F9FCA2F1-37BE-634C-A258-098FE9482F32}"/>
                  </a:ext>
                </a:extLst>
              </p:cNvPr>
              <p:cNvSpPr txBox="1">
                <a:spLocks noChangeArrowheads="1"/>
              </p:cNvSpPr>
              <p:nvPr/>
            </p:nvSpPr>
            <p:spPr bwMode="auto">
              <a:xfrm>
                <a:off x="1680" y="1584"/>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dirty="0"/>
                  <a:t>IL-1</a:t>
                </a:r>
                <a:r>
                  <a:rPr lang="el-GR" altLang="en-US" sz="1400" b="1" dirty="0"/>
                  <a:t>β</a:t>
                </a:r>
                <a:endParaRPr lang="en-US" altLang="en-US" sz="1400" b="1" dirty="0"/>
              </a:p>
            </p:txBody>
          </p:sp>
          <p:pic>
            <p:nvPicPr>
              <p:cNvPr id="20" name="Picture 4" descr="Inflammasome Structure">
                <a:extLst>
                  <a:ext uri="{FF2B5EF4-FFF2-40B4-BE49-F238E27FC236}">
                    <a16:creationId xmlns:a16="http://schemas.microsoft.com/office/drawing/2014/main" id="{E9203E4E-3399-5741-910E-5BEF40D8B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 y="1361"/>
                <a:ext cx="36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3819E269-5C71-2B46-9416-F9B8DDF9FB55}"/>
                  </a:ext>
                </a:extLst>
              </p:cNvPr>
              <p:cNvSpPr>
                <a:spLocks noChangeArrowheads="1"/>
              </p:cNvSpPr>
              <p:nvPr/>
            </p:nvSpPr>
            <p:spPr bwMode="auto">
              <a:xfrm rot="19964936" flipV="1">
                <a:off x="850" y="1392"/>
                <a:ext cx="18" cy="83"/>
              </a:xfrm>
              <a:prstGeom prst="ellipse">
                <a:avLst/>
              </a:prstGeom>
              <a:solidFill>
                <a:schemeClr val="accent2"/>
              </a:solidFill>
              <a:ln w="25400" algn="ctr">
                <a:solidFill>
                  <a:srgbClr val="8C3836"/>
                </a:solidFill>
                <a:round/>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2" name="Oval 21">
                <a:extLst>
                  <a:ext uri="{FF2B5EF4-FFF2-40B4-BE49-F238E27FC236}">
                    <a16:creationId xmlns:a16="http://schemas.microsoft.com/office/drawing/2014/main" id="{F4F79C43-5695-7547-9E73-677DB954BB88}"/>
                  </a:ext>
                </a:extLst>
              </p:cNvPr>
              <p:cNvSpPr>
                <a:spLocks noChangeArrowheads="1"/>
              </p:cNvSpPr>
              <p:nvPr/>
            </p:nvSpPr>
            <p:spPr bwMode="auto">
              <a:xfrm rot="19964936" flipV="1">
                <a:off x="979" y="1428"/>
                <a:ext cx="37" cy="84"/>
              </a:xfrm>
              <a:prstGeom prst="ellipse">
                <a:avLst/>
              </a:prstGeom>
              <a:solidFill>
                <a:schemeClr val="accent2"/>
              </a:solidFill>
              <a:ln w="25400" algn="ctr">
                <a:solidFill>
                  <a:srgbClr val="8C3836"/>
                </a:solidFill>
                <a:round/>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3" name="Oval 22">
                <a:extLst>
                  <a:ext uri="{FF2B5EF4-FFF2-40B4-BE49-F238E27FC236}">
                    <a16:creationId xmlns:a16="http://schemas.microsoft.com/office/drawing/2014/main" id="{F56A2795-0E7B-F04E-A9F2-6C7031E60739}"/>
                  </a:ext>
                </a:extLst>
              </p:cNvPr>
              <p:cNvSpPr>
                <a:spLocks noChangeArrowheads="1"/>
              </p:cNvSpPr>
              <p:nvPr/>
            </p:nvSpPr>
            <p:spPr bwMode="auto">
              <a:xfrm rot="3744871">
                <a:off x="791" y="1432"/>
                <a:ext cx="94"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grpSp>
            <p:nvGrpSpPr>
              <p:cNvPr id="24" name="Group 15">
                <a:extLst>
                  <a:ext uri="{FF2B5EF4-FFF2-40B4-BE49-F238E27FC236}">
                    <a16:creationId xmlns:a16="http://schemas.microsoft.com/office/drawing/2014/main" id="{FA0AE558-389B-1843-BB7F-FC837AEC8DA9}"/>
                  </a:ext>
                </a:extLst>
              </p:cNvPr>
              <p:cNvGrpSpPr>
                <a:grpSpLocks/>
              </p:cNvGrpSpPr>
              <p:nvPr/>
            </p:nvGrpSpPr>
            <p:grpSpPr bwMode="auto">
              <a:xfrm>
                <a:off x="864" y="1536"/>
                <a:ext cx="66" cy="94"/>
                <a:chOff x="835" y="1620"/>
                <a:chExt cx="66" cy="94"/>
              </a:xfrm>
            </p:grpSpPr>
            <p:sp>
              <p:nvSpPr>
                <p:cNvPr id="49" name="Oval 48">
                  <a:extLst>
                    <a:ext uri="{FF2B5EF4-FFF2-40B4-BE49-F238E27FC236}">
                      <a16:creationId xmlns:a16="http://schemas.microsoft.com/office/drawing/2014/main" id="{1997E025-1401-7F46-B7ED-525F61A62EFD}"/>
                    </a:ext>
                  </a:extLst>
                </p:cNvPr>
                <p:cNvSpPr>
                  <a:spLocks noChangeArrowheads="1"/>
                </p:cNvSpPr>
                <p:nvPr/>
              </p:nvSpPr>
              <p:spPr bwMode="auto">
                <a:xfrm rot="19964936" flipV="1">
                  <a:off x="883" y="1620"/>
                  <a:ext cx="18" cy="102"/>
                </a:xfrm>
                <a:prstGeom prst="ellipse">
                  <a:avLst/>
                </a:prstGeom>
                <a:solidFill>
                  <a:schemeClr val="accent2"/>
                </a:solidFill>
                <a:ln w="25400" algn="ctr">
                  <a:solidFill>
                    <a:srgbClr val="8C3836"/>
                  </a:solidFill>
                  <a:round/>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50" name="Oval 49">
                  <a:extLst>
                    <a:ext uri="{FF2B5EF4-FFF2-40B4-BE49-F238E27FC236}">
                      <a16:creationId xmlns:a16="http://schemas.microsoft.com/office/drawing/2014/main" id="{71A8164D-CB0F-0641-A574-9155B073687A}"/>
                    </a:ext>
                  </a:extLst>
                </p:cNvPr>
                <p:cNvSpPr>
                  <a:spLocks noChangeArrowheads="1"/>
                </p:cNvSpPr>
                <p:nvPr/>
              </p:nvSpPr>
              <p:spPr bwMode="auto">
                <a:xfrm rot="3744871">
                  <a:off x="810" y="1636"/>
                  <a:ext cx="113"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grpSp>
          <p:sp>
            <p:nvSpPr>
              <p:cNvPr id="25" name="Oval 24">
                <a:extLst>
                  <a:ext uri="{FF2B5EF4-FFF2-40B4-BE49-F238E27FC236}">
                    <a16:creationId xmlns:a16="http://schemas.microsoft.com/office/drawing/2014/main" id="{5100830E-1558-5C4C-995B-D2FAD58B74D7}"/>
                  </a:ext>
                </a:extLst>
              </p:cNvPr>
              <p:cNvSpPr>
                <a:spLocks noChangeArrowheads="1"/>
              </p:cNvSpPr>
              <p:nvPr/>
            </p:nvSpPr>
            <p:spPr bwMode="auto">
              <a:xfrm rot="3744871">
                <a:off x="905" y="1454"/>
                <a:ext cx="96"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cxnSp>
            <p:nvCxnSpPr>
              <p:cNvPr id="26" name="Straight Arrow Connector 26">
                <a:extLst>
                  <a:ext uri="{FF2B5EF4-FFF2-40B4-BE49-F238E27FC236}">
                    <a16:creationId xmlns:a16="http://schemas.microsoft.com/office/drawing/2014/main" id="{5B543C86-3773-F847-B61A-B78C94406C58}"/>
                  </a:ext>
                </a:extLst>
              </p:cNvPr>
              <p:cNvCxnSpPr>
                <a:cxnSpLocks noChangeShapeType="1"/>
              </p:cNvCxnSpPr>
              <p:nvPr/>
            </p:nvCxnSpPr>
            <p:spPr bwMode="auto">
              <a:xfrm>
                <a:off x="1008" y="1536"/>
                <a:ext cx="172" cy="0"/>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sp>
            <p:nvSpPr>
              <p:cNvPr id="27" name="Oval 26">
                <a:extLst>
                  <a:ext uri="{FF2B5EF4-FFF2-40B4-BE49-F238E27FC236}">
                    <a16:creationId xmlns:a16="http://schemas.microsoft.com/office/drawing/2014/main" id="{38652A37-6A7E-FA43-B27D-44227F449960}"/>
                  </a:ext>
                </a:extLst>
              </p:cNvPr>
              <p:cNvSpPr>
                <a:spLocks noChangeArrowheads="1"/>
              </p:cNvSpPr>
              <p:nvPr/>
            </p:nvSpPr>
            <p:spPr bwMode="auto">
              <a:xfrm rot="3744871">
                <a:off x="1837" y="1504"/>
                <a:ext cx="113"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8" name="Oval 27">
                <a:extLst>
                  <a:ext uri="{FF2B5EF4-FFF2-40B4-BE49-F238E27FC236}">
                    <a16:creationId xmlns:a16="http://schemas.microsoft.com/office/drawing/2014/main" id="{B5D149EC-E507-3A4A-B23C-06DF82DCE8B8}"/>
                  </a:ext>
                </a:extLst>
              </p:cNvPr>
              <p:cNvSpPr>
                <a:spLocks noChangeArrowheads="1"/>
              </p:cNvSpPr>
              <p:nvPr/>
            </p:nvSpPr>
            <p:spPr bwMode="auto">
              <a:xfrm rot="3744871">
                <a:off x="1695" y="1569"/>
                <a:ext cx="113"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9" name="Oval 28">
                <a:extLst>
                  <a:ext uri="{FF2B5EF4-FFF2-40B4-BE49-F238E27FC236}">
                    <a16:creationId xmlns:a16="http://schemas.microsoft.com/office/drawing/2014/main" id="{895C2B64-1C70-B046-A8CA-DF5E871BB1D7}"/>
                  </a:ext>
                </a:extLst>
              </p:cNvPr>
              <p:cNvSpPr>
                <a:spLocks noChangeArrowheads="1"/>
              </p:cNvSpPr>
              <p:nvPr/>
            </p:nvSpPr>
            <p:spPr bwMode="auto">
              <a:xfrm rot="3744871">
                <a:off x="1751" y="1446"/>
                <a:ext cx="94"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0" name="TextBox 32">
                <a:extLst>
                  <a:ext uri="{FF2B5EF4-FFF2-40B4-BE49-F238E27FC236}">
                    <a16:creationId xmlns:a16="http://schemas.microsoft.com/office/drawing/2014/main" id="{C1AC763F-D8D9-CD48-9A3E-9440402A550B}"/>
                  </a:ext>
                </a:extLst>
              </p:cNvPr>
              <p:cNvSpPr txBox="1">
                <a:spLocks noChangeArrowheads="1"/>
              </p:cNvSpPr>
              <p:nvPr/>
            </p:nvSpPr>
            <p:spPr bwMode="auto">
              <a:xfrm>
                <a:off x="1104" y="1056"/>
                <a:ext cx="55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dirty="0"/>
                  <a:t>lysosome</a:t>
                </a:r>
              </a:p>
            </p:txBody>
          </p:sp>
          <p:grpSp>
            <p:nvGrpSpPr>
              <p:cNvPr id="31" name="Group 41">
                <a:extLst>
                  <a:ext uri="{FF2B5EF4-FFF2-40B4-BE49-F238E27FC236}">
                    <a16:creationId xmlns:a16="http://schemas.microsoft.com/office/drawing/2014/main" id="{2EF9F132-CA63-6A43-84FE-948DDFA066A9}"/>
                  </a:ext>
                </a:extLst>
              </p:cNvPr>
              <p:cNvGrpSpPr>
                <a:grpSpLocks/>
              </p:cNvGrpSpPr>
              <p:nvPr/>
            </p:nvGrpSpPr>
            <p:grpSpPr bwMode="auto">
              <a:xfrm>
                <a:off x="764" y="864"/>
                <a:ext cx="161" cy="142"/>
                <a:chOff x="1371600" y="1066800"/>
                <a:chExt cx="1234439" cy="1143002"/>
              </a:xfrm>
            </p:grpSpPr>
            <p:cxnSp>
              <p:nvCxnSpPr>
                <p:cNvPr id="45" name="Straight Connector 44">
                  <a:extLst>
                    <a:ext uri="{FF2B5EF4-FFF2-40B4-BE49-F238E27FC236}">
                      <a16:creationId xmlns:a16="http://schemas.microsoft.com/office/drawing/2014/main" id="{6974C3EC-1962-F04C-9BE3-EC77EEA74CF1}"/>
                    </a:ext>
                  </a:extLst>
                </p:cNvPr>
                <p:cNvCxnSpPr/>
                <p:nvPr/>
              </p:nvCxnSpPr>
              <p:spPr>
                <a:xfrm rot="5400000">
                  <a:off x="1219200" y="1219200"/>
                  <a:ext cx="1143000" cy="838200"/>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B08DAFC-35E5-144F-96E8-CF5B92CB4A03}"/>
                    </a:ext>
                  </a:extLst>
                </p:cNvPr>
                <p:cNvCxnSpPr/>
                <p:nvPr/>
              </p:nvCxnSpPr>
              <p:spPr>
                <a:xfrm rot="5400000">
                  <a:off x="1615439" y="1219201"/>
                  <a:ext cx="1143000" cy="838201"/>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10F5A46D-9EF5-804D-907C-1775F3E7B374}"/>
                  </a:ext>
                </a:extLst>
              </p:cNvPr>
              <p:cNvCxnSpPr/>
              <p:nvPr/>
            </p:nvCxnSpPr>
            <p:spPr>
              <a:xfrm>
                <a:off x="867" y="978"/>
                <a:ext cx="103" cy="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3" name="Group 45">
                <a:extLst>
                  <a:ext uri="{FF2B5EF4-FFF2-40B4-BE49-F238E27FC236}">
                    <a16:creationId xmlns:a16="http://schemas.microsoft.com/office/drawing/2014/main" id="{F2821120-1820-D948-BB6A-B147531F1C84}"/>
                  </a:ext>
                </a:extLst>
              </p:cNvPr>
              <p:cNvGrpSpPr>
                <a:grpSpLocks/>
              </p:cNvGrpSpPr>
              <p:nvPr/>
            </p:nvGrpSpPr>
            <p:grpSpPr bwMode="auto">
              <a:xfrm>
                <a:off x="945" y="1120"/>
                <a:ext cx="161" cy="142"/>
                <a:chOff x="1371600" y="1066800"/>
                <a:chExt cx="1234439" cy="1143002"/>
              </a:xfrm>
            </p:grpSpPr>
            <p:cxnSp>
              <p:nvCxnSpPr>
                <p:cNvPr id="43" name="Straight Connector 46">
                  <a:extLst>
                    <a:ext uri="{FF2B5EF4-FFF2-40B4-BE49-F238E27FC236}">
                      <a16:creationId xmlns:a16="http://schemas.microsoft.com/office/drawing/2014/main" id="{1D3A1789-6191-E74E-B7EC-34A090828009}"/>
                    </a:ext>
                  </a:extLst>
                </p:cNvPr>
                <p:cNvCxnSpPr/>
                <p:nvPr/>
              </p:nvCxnSpPr>
              <p:spPr>
                <a:xfrm rot="5400000">
                  <a:off x="1219200" y="1219200"/>
                  <a:ext cx="1143000" cy="838200"/>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4" name="Straight Connector 47">
                  <a:extLst>
                    <a:ext uri="{FF2B5EF4-FFF2-40B4-BE49-F238E27FC236}">
                      <a16:creationId xmlns:a16="http://schemas.microsoft.com/office/drawing/2014/main" id="{912EA4F0-52EA-D64F-AA85-EA3EDDE288C6}"/>
                    </a:ext>
                  </a:extLst>
                </p:cNvPr>
                <p:cNvCxnSpPr/>
                <p:nvPr/>
              </p:nvCxnSpPr>
              <p:spPr>
                <a:xfrm rot="5400000">
                  <a:off x="1615439" y="1219201"/>
                  <a:ext cx="1143000" cy="838201"/>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34" name="Straight Arrow Connector 50">
                <a:extLst>
                  <a:ext uri="{FF2B5EF4-FFF2-40B4-BE49-F238E27FC236}">
                    <a16:creationId xmlns:a16="http://schemas.microsoft.com/office/drawing/2014/main" id="{807A05F5-7E45-A345-875A-6AFB1E6FAF9E}"/>
                  </a:ext>
                </a:extLst>
              </p:cNvPr>
              <p:cNvCxnSpPr>
                <a:cxnSpLocks noChangeShapeType="1"/>
              </p:cNvCxnSpPr>
              <p:nvPr/>
            </p:nvCxnSpPr>
            <p:spPr bwMode="auto">
              <a:xfrm>
                <a:off x="1104" y="1296"/>
                <a:ext cx="77" cy="114"/>
              </a:xfrm>
              <a:prstGeom prst="straightConnector1">
                <a:avLst/>
              </a:prstGeom>
              <a:noFill/>
              <a:ln w="1905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34">
                <a:extLst>
                  <a:ext uri="{FF2B5EF4-FFF2-40B4-BE49-F238E27FC236}">
                    <a16:creationId xmlns:a16="http://schemas.microsoft.com/office/drawing/2014/main" id="{02FF8E68-B855-8B47-8634-DFAD2EA95373}"/>
                  </a:ext>
                </a:extLst>
              </p:cNvPr>
              <p:cNvCxnSpPr/>
              <p:nvPr/>
            </p:nvCxnSpPr>
            <p:spPr>
              <a:xfrm flipV="1">
                <a:off x="1824" y="1200"/>
                <a:ext cx="240" cy="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40E0411-C943-3F4A-92CB-88BB1CFF1D34}"/>
                  </a:ext>
                </a:extLst>
              </p:cNvPr>
              <p:cNvSpPr>
                <a:spLocks noChangeArrowheads="1"/>
              </p:cNvSpPr>
              <p:nvPr/>
            </p:nvSpPr>
            <p:spPr bwMode="auto">
              <a:xfrm rot="3744871">
                <a:off x="1999" y="1121"/>
                <a:ext cx="75"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7" name="Oval 36">
                <a:extLst>
                  <a:ext uri="{FF2B5EF4-FFF2-40B4-BE49-F238E27FC236}">
                    <a16:creationId xmlns:a16="http://schemas.microsoft.com/office/drawing/2014/main" id="{34363978-E086-4944-B7C5-7C11DB95EB12}"/>
                  </a:ext>
                </a:extLst>
              </p:cNvPr>
              <p:cNvSpPr>
                <a:spLocks noChangeArrowheads="1"/>
              </p:cNvSpPr>
              <p:nvPr/>
            </p:nvSpPr>
            <p:spPr bwMode="auto">
              <a:xfrm rot="3744871">
                <a:off x="2067" y="1093"/>
                <a:ext cx="94"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8" name="Oval 37">
                <a:extLst>
                  <a:ext uri="{FF2B5EF4-FFF2-40B4-BE49-F238E27FC236}">
                    <a16:creationId xmlns:a16="http://schemas.microsoft.com/office/drawing/2014/main" id="{A1DD1122-2253-2146-9488-ED89FBD6DFF5}"/>
                  </a:ext>
                </a:extLst>
              </p:cNvPr>
              <p:cNvSpPr>
                <a:spLocks noChangeArrowheads="1"/>
              </p:cNvSpPr>
              <p:nvPr/>
            </p:nvSpPr>
            <p:spPr bwMode="auto">
              <a:xfrm rot="3744871">
                <a:off x="2102" y="1179"/>
                <a:ext cx="75"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9" name="TextBox 42">
                <a:extLst>
                  <a:ext uri="{FF2B5EF4-FFF2-40B4-BE49-F238E27FC236}">
                    <a16:creationId xmlns:a16="http://schemas.microsoft.com/office/drawing/2014/main" id="{B2E0B0A1-71C1-9F40-8F75-3F95F848DC84}"/>
                  </a:ext>
                </a:extLst>
              </p:cNvPr>
              <p:cNvSpPr txBox="1">
                <a:spLocks noChangeArrowheads="1"/>
              </p:cNvSpPr>
              <p:nvPr/>
            </p:nvSpPr>
            <p:spPr bwMode="auto">
              <a:xfrm>
                <a:off x="2112" y="1248"/>
                <a:ext cx="3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a:t>IL-1</a:t>
                </a:r>
                <a:r>
                  <a:rPr lang="el-GR" altLang="en-US" sz="1400" b="1"/>
                  <a:t>β</a:t>
                </a:r>
                <a:endParaRPr lang="en-US" altLang="en-US" sz="1400" b="1"/>
              </a:p>
            </p:txBody>
          </p:sp>
          <p:cxnSp>
            <p:nvCxnSpPr>
              <p:cNvPr id="40" name="Straight Arrow Connector 26">
                <a:extLst>
                  <a:ext uri="{FF2B5EF4-FFF2-40B4-BE49-F238E27FC236}">
                    <a16:creationId xmlns:a16="http://schemas.microsoft.com/office/drawing/2014/main" id="{94D3D8F6-2486-9D43-8866-5B192C326883}"/>
                  </a:ext>
                </a:extLst>
              </p:cNvPr>
              <p:cNvCxnSpPr>
                <a:cxnSpLocks noChangeShapeType="1"/>
              </p:cNvCxnSpPr>
              <p:nvPr/>
            </p:nvCxnSpPr>
            <p:spPr bwMode="auto">
              <a:xfrm>
                <a:off x="1536" y="1536"/>
                <a:ext cx="172" cy="0"/>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sp>
            <p:nvSpPr>
              <p:cNvPr id="41" name="Oval 40">
                <a:extLst>
                  <a:ext uri="{FF2B5EF4-FFF2-40B4-BE49-F238E27FC236}">
                    <a16:creationId xmlns:a16="http://schemas.microsoft.com/office/drawing/2014/main" id="{6761826A-D7E5-F746-BACA-B4D99718FA40}"/>
                  </a:ext>
                </a:extLst>
              </p:cNvPr>
              <p:cNvSpPr>
                <a:spLocks noChangeArrowheads="1"/>
              </p:cNvSpPr>
              <p:nvPr/>
            </p:nvSpPr>
            <p:spPr bwMode="auto">
              <a:xfrm>
                <a:off x="864" y="1056"/>
                <a:ext cx="288" cy="240"/>
              </a:xfrm>
              <a:prstGeom prst="ellipse">
                <a:avLst/>
              </a:prstGeom>
              <a:noFill/>
              <a:ln w="9525">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2" name="TextBox 8">
                <a:extLst>
                  <a:ext uri="{FF2B5EF4-FFF2-40B4-BE49-F238E27FC236}">
                    <a16:creationId xmlns:a16="http://schemas.microsoft.com/office/drawing/2014/main" id="{326FA5DA-8DEC-3647-B06C-C5320A7CD441}"/>
                  </a:ext>
                </a:extLst>
              </p:cNvPr>
              <p:cNvSpPr txBox="1">
                <a:spLocks noChangeArrowheads="1"/>
              </p:cNvSpPr>
              <p:nvPr/>
            </p:nvSpPr>
            <p:spPr bwMode="auto">
              <a:xfrm>
                <a:off x="1248" y="1248"/>
                <a:ext cx="4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dirty="0"/>
                  <a:t>NALP3</a:t>
                </a:r>
              </a:p>
            </p:txBody>
          </p:sp>
        </p:grpSp>
        <p:sp>
          <p:nvSpPr>
            <p:cNvPr id="15" name="Rectangle 40">
              <a:extLst>
                <a:ext uri="{FF2B5EF4-FFF2-40B4-BE49-F238E27FC236}">
                  <a16:creationId xmlns:a16="http://schemas.microsoft.com/office/drawing/2014/main" id="{DEEB9926-6E75-0346-9AC6-64AE704565F3}"/>
                </a:ext>
              </a:extLst>
            </p:cNvPr>
            <p:cNvSpPr>
              <a:spLocks noChangeArrowheads="1"/>
            </p:cNvSpPr>
            <p:nvPr/>
          </p:nvSpPr>
          <p:spPr bwMode="auto">
            <a:xfrm>
              <a:off x="2663" y="1067"/>
              <a:ext cx="87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zh-CN" sz="1600" b="1" dirty="0">
                  <a:solidFill>
                    <a:srgbClr val="336699"/>
                  </a:solidFill>
                  <a:ea typeface="SimSun" panose="02010600030101010101" pitchFamily="2" charset="-122"/>
                </a:rPr>
                <a:t>Macrophage</a:t>
              </a:r>
            </a:p>
          </p:txBody>
        </p:sp>
      </p:grpSp>
      <p:sp>
        <p:nvSpPr>
          <p:cNvPr id="10" name="Title 9">
            <a:extLst>
              <a:ext uri="{FF2B5EF4-FFF2-40B4-BE49-F238E27FC236}">
                <a16:creationId xmlns:a16="http://schemas.microsoft.com/office/drawing/2014/main" id="{8A914F97-4331-4FC2-AE3C-E13CC68BF014}"/>
              </a:ext>
            </a:extLst>
          </p:cNvPr>
          <p:cNvSpPr>
            <a:spLocks noGrp="1"/>
          </p:cNvSpPr>
          <p:nvPr>
            <p:ph type="title"/>
          </p:nvPr>
        </p:nvSpPr>
        <p:spPr>
          <a:xfrm>
            <a:off x="457200" y="290789"/>
            <a:ext cx="8229600" cy="1143000"/>
          </a:xfrm>
        </p:spPr>
        <p:txBody>
          <a:bodyPr/>
          <a:lstStyle/>
          <a:p>
            <a:r>
              <a:rPr lang="en-US" sz="3200" b="1" dirty="0">
                <a:latin typeface="Comic Sans MS" panose="030F0902030302020204" pitchFamily="66" charset="0"/>
              </a:rPr>
              <a:t>Frustrated phagocytes release cytokines</a:t>
            </a:r>
            <a:br>
              <a:rPr lang="en-US" sz="3200" b="1" dirty="0">
                <a:latin typeface="Comic Sans MS" panose="030F0902030302020204" pitchFamily="66" charset="0"/>
              </a:rPr>
            </a:br>
            <a:r>
              <a:rPr lang="en-US" sz="3200" b="1" dirty="0">
                <a:latin typeface="Comic Sans MS" panose="030F0902030302020204" pitchFamily="66" charset="0"/>
              </a:rPr>
              <a:t>that can cause inflammation </a:t>
            </a:r>
          </a:p>
        </p:txBody>
      </p:sp>
    </p:spTree>
    <p:extLst>
      <p:ext uri="{BB962C8B-B14F-4D97-AF65-F5344CB8AC3E}">
        <p14:creationId xmlns:p14="http://schemas.microsoft.com/office/powerpoint/2010/main" val="405380887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95E6D94-C1BD-A24F-B0BC-E193DEE59BC7}"/>
              </a:ext>
            </a:extLst>
          </p:cNvPr>
          <p:cNvSpPr>
            <a:spLocks noGrp="1" noChangeArrowheads="1"/>
          </p:cNvSpPr>
          <p:nvPr>
            <p:ph type="title"/>
          </p:nvPr>
        </p:nvSpPr>
        <p:spPr>
          <a:xfrm>
            <a:off x="457200" y="142013"/>
            <a:ext cx="8229600" cy="1143000"/>
          </a:xfrm>
        </p:spPr>
        <p:txBody>
          <a:bodyPr/>
          <a:lstStyle/>
          <a:p>
            <a:r>
              <a:rPr lang="en-US" altLang="en-US" sz="3200" b="1" dirty="0">
                <a:latin typeface="Calibri" panose="020F0502020204030204" pitchFamily="34" charset="0"/>
                <a:cs typeface="Calibri" panose="020F0502020204030204" pitchFamily="34" charset="0"/>
              </a:rPr>
              <a:t>EMP-Related Lung Diseases</a:t>
            </a:r>
          </a:p>
        </p:txBody>
      </p:sp>
      <p:sp>
        <p:nvSpPr>
          <p:cNvPr id="9219" name="Content Placeholder 2">
            <a:extLst>
              <a:ext uri="{FF2B5EF4-FFF2-40B4-BE49-F238E27FC236}">
                <a16:creationId xmlns:a16="http://schemas.microsoft.com/office/drawing/2014/main" id="{AB62060F-497A-FF44-9727-5981ECE9A39A}"/>
              </a:ext>
            </a:extLst>
          </p:cNvPr>
          <p:cNvSpPr>
            <a:spLocks noGrp="1" noChangeArrowheads="1"/>
          </p:cNvSpPr>
          <p:nvPr>
            <p:ph idx="1"/>
          </p:nvPr>
        </p:nvSpPr>
        <p:spPr>
          <a:xfrm>
            <a:off x="609600" y="1371599"/>
            <a:ext cx="8229600" cy="5344387"/>
          </a:xfrm>
        </p:spPr>
        <p:txBody>
          <a:bodyPr/>
          <a:lstStyle/>
          <a:p>
            <a:pPr eaLnBrk="1" hangingPunct="1"/>
            <a:r>
              <a:rPr lang="en-US" altLang="en-US" sz="2800" b="1" dirty="0">
                <a:latin typeface="Calibri" panose="020F0502020204030204" pitchFamily="34" charset="0"/>
                <a:cs typeface="Calibri" panose="020F0502020204030204" pitchFamily="34" charset="0"/>
              </a:rPr>
              <a:t>Pleural Effusions</a:t>
            </a:r>
          </a:p>
          <a:p>
            <a:pPr eaLnBrk="1" hangingPunct="1"/>
            <a:r>
              <a:rPr lang="en-US" altLang="en-US" sz="2800" b="1" dirty="0">
                <a:latin typeface="Calibri" panose="020F0502020204030204" pitchFamily="34" charset="0"/>
                <a:cs typeface="Calibri" panose="020F0502020204030204" pitchFamily="34" charset="0"/>
              </a:rPr>
              <a:t>Pleural Plaques and Diffuse Pleural Thickening</a:t>
            </a:r>
          </a:p>
          <a:p>
            <a:pPr eaLnBrk="1" hangingPunct="1">
              <a:buFont typeface="Arial" panose="020B0604020202020204" pitchFamily="34" charset="0"/>
              <a:buChar char="•"/>
            </a:pPr>
            <a:r>
              <a:rPr lang="en-US" altLang="en-US" sz="2800" b="1" dirty="0">
                <a:latin typeface="Calibri" panose="020F0502020204030204" pitchFamily="34" charset="0"/>
                <a:cs typeface="Calibri" panose="020F0502020204030204" pitchFamily="34" charset="0"/>
              </a:rPr>
              <a:t>Pulmonary Fibrosis</a:t>
            </a:r>
          </a:p>
          <a:p>
            <a:pPr eaLnBrk="1" hangingPunct="1"/>
            <a:r>
              <a:rPr lang="en-US" altLang="en-US" sz="2800" b="1" dirty="0">
                <a:latin typeface="Calibri" panose="020F0502020204030204" pitchFamily="34" charset="0"/>
                <a:cs typeface="Calibri" panose="020F0502020204030204" pitchFamily="34" charset="0"/>
              </a:rPr>
              <a:t>Malignant Mesothelioma</a:t>
            </a:r>
            <a:endParaRPr lang="en-US" altLang="en-US" sz="2800" dirty="0">
              <a:latin typeface="Calibri" panose="020F0502020204030204" pitchFamily="34" charset="0"/>
              <a:cs typeface="Calibri" panose="020F0502020204030204" pitchFamily="34" charset="0"/>
            </a:endParaRPr>
          </a:p>
          <a:p>
            <a:pPr eaLnBrk="1" hangingPunct="1"/>
            <a:r>
              <a:rPr lang="en-US" altLang="en-US" sz="2800" b="1" dirty="0">
                <a:latin typeface="Calibri" panose="020F0502020204030204" pitchFamily="34" charset="0"/>
                <a:cs typeface="Calibri" panose="020F0502020204030204" pitchFamily="34" charset="0"/>
              </a:rPr>
              <a:t>Bronchogenic Carcinoma</a:t>
            </a:r>
          </a:p>
        </p:txBody>
      </p:sp>
      <p:sp>
        <p:nvSpPr>
          <p:cNvPr id="2" name="TextBox 1">
            <a:extLst>
              <a:ext uri="{FF2B5EF4-FFF2-40B4-BE49-F238E27FC236}">
                <a16:creationId xmlns:a16="http://schemas.microsoft.com/office/drawing/2014/main" id="{E5F14E43-6843-ED44-92FE-93971C4BA813}"/>
              </a:ext>
            </a:extLst>
          </p:cNvPr>
          <p:cNvSpPr txBox="1"/>
          <p:nvPr/>
        </p:nvSpPr>
        <p:spPr>
          <a:xfrm>
            <a:off x="8458200" y="6480313"/>
            <a:ext cx="424027" cy="36933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132136108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e left 2 panels show “asbestos bodies” viewed under light microscopy following autopsy.  The upper right photo shows severe diffuse pleural thickening and the bottom right photo is the diaphragmatic view of an individual with pleural plaques.  &#10;">
            <a:extLst>
              <a:ext uri="{FF2B5EF4-FFF2-40B4-BE49-F238E27FC236}">
                <a16:creationId xmlns:a16="http://schemas.microsoft.com/office/drawing/2014/main" id="{C912A72A-9346-473C-852F-2ACD171588E8}"/>
              </a:ext>
            </a:extLst>
          </p:cNvPr>
          <p:cNvGrpSpPr/>
          <p:nvPr/>
        </p:nvGrpSpPr>
        <p:grpSpPr>
          <a:xfrm>
            <a:off x="239949" y="1475839"/>
            <a:ext cx="8651048" cy="5236564"/>
            <a:chOff x="239949" y="1475839"/>
            <a:chExt cx="8651048" cy="5236564"/>
          </a:xfrm>
        </p:grpSpPr>
        <p:pic>
          <p:nvPicPr>
            <p:cNvPr id="31746" name="Picture 2" descr="asbesto1">
              <a:extLst>
                <a:ext uri="{FF2B5EF4-FFF2-40B4-BE49-F238E27FC236}">
                  <a16:creationId xmlns:a16="http://schemas.microsoft.com/office/drawing/2014/main" id="{30A1FE00-EED4-FA47-B3AD-55496A278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419" y="1475840"/>
              <a:ext cx="2743200" cy="239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Asbestos Body">
              <a:extLst>
                <a:ext uri="{FF2B5EF4-FFF2-40B4-BE49-F238E27FC236}">
                  <a16:creationId xmlns:a16="http://schemas.microsoft.com/office/drawing/2014/main" id="{EA044D38-427D-A643-B85F-C06B7B156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71784"/>
              <a:ext cx="2743200" cy="180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Ferruginous bodies">
              <a:extLst>
                <a:ext uri="{FF2B5EF4-FFF2-40B4-BE49-F238E27FC236}">
                  <a16:creationId xmlns:a16="http://schemas.microsoft.com/office/drawing/2014/main" id="{D9288DC3-9D72-B04B-A59A-2E03C7BBF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894" y="3830535"/>
              <a:ext cx="30480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a:extLst>
                <a:ext uri="{FF2B5EF4-FFF2-40B4-BE49-F238E27FC236}">
                  <a16:creationId xmlns:a16="http://schemas.microsoft.com/office/drawing/2014/main" id="{5C64AC50-1477-364A-AD9D-1EB90C84D8AC}"/>
                </a:ext>
              </a:extLst>
            </p:cNvPr>
            <p:cNvSpPr txBox="1">
              <a:spLocks noChangeArrowheads="1"/>
            </p:cNvSpPr>
            <p:nvPr/>
          </p:nvSpPr>
          <p:spPr bwMode="auto">
            <a:xfrm>
              <a:off x="609600" y="3384550"/>
              <a:ext cx="183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ja-JP" altLang="en-US" sz="1800" b="1" dirty="0">
                  <a:latin typeface="Calibri" panose="020F0502020204030204" pitchFamily="34" charset="0"/>
                  <a:cs typeface="Calibri" panose="020F0502020204030204" pitchFamily="34" charset="0"/>
                </a:rPr>
                <a:t>‘</a:t>
              </a:r>
              <a:r>
                <a:rPr lang="en-US" altLang="ja-JP" sz="1800" b="1" dirty="0">
                  <a:latin typeface="Calibri" panose="020F0502020204030204" pitchFamily="34" charset="0"/>
                  <a:cs typeface="Calibri" panose="020F0502020204030204" pitchFamily="34" charset="0"/>
                </a:rPr>
                <a:t>mineral bodies</a:t>
              </a:r>
              <a:r>
                <a:rPr lang="ja-JP" altLang="en-US" sz="1800" b="1" dirty="0">
                  <a:latin typeface="Calibri" panose="020F0502020204030204" pitchFamily="34" charset="0"/>
                  <a:cs typeface="Calibri" panose="020F0502020204030204" pitchFamily="34" charset="0"/>
                </a:rPr>
                <a:t>’</a:t>
              </a:r>
              <a:endParaRPr lang="en-US" altLang="en-US" sz="1800" b="1" dirty="0">
                <a:latin typeface="Calibri" panose="020F0502020204030204" pitchFamily="34" charset="0"/>
                <a:cs typeface="Calibri" panose="020F0502020204030204" pitchFamily="34" charset="0"/>
              </a:endParaRPr>
            </a:p>
          </p:txBody>
        </p:sp>
        <p:sp>
          <p:nvSpPr>
            <p:cNvPr id="31751" name="Text Box 7">
              <a:extLst>
                <a:ext uri="{FF2B5EF4-FFF2-40B4-BE49-F238E27FC236}">
                  <a16:creationId xmlns:a16="http://schemas.microsoft.com/office/drawing/2014/main" id="{6F973D99-70BF-9649-8847-9E86C267F337}"/>
                </a:ext>
              </a:extLst>
            </p:cNvPr>
            <p:cNvSpPr txBox="1">
              <a:spLocks noChangeArrowheads="1"/>
            </p:cNvSpPr>
            <p:nvPr/>
          </p:nvSpPr>
          <p:spPr bwMode="auto">
            <a:xfrm>
              <a:off x="609600" y="5826023"/>
              <a:ext cx="2203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ja-JP" altLang="en-US" sz="1800" b="1" dirty="0">
                  <a:latin typeface="Calibri" panose="020F0502020204030204" pitchFamily="34" charset="0"/>
                  <a:cs typeface="Calibri" panose="020F0502020204030204" pitchFamily="34" charset="0"/>
                </a:rPr>
                <a:t>‘</a:t>
              </a:r>
              <a:r>
                <a:rPr lang="en-US" altLang="ja-JP" sz="1800" b="1" dirty="0">
                  <a:latin typeface="Calibri" panose="020F0502020204030204" pitchFamily="34" charset="0"/>
                  <a:cs typeface="Calibri" panose="020F0502020204030204" pitchFamily="34" charset="0"/>
                </a:rPr>
                <a:t>ferruginous bodies</a:t>
              </a:r>
              <a:r>
                <a:rPr lang="ja-JP" altLang="en-US" sz="1800" b="1" dirty="0">
                  <a:latin typeface="Calibri" panose="020F0502020204030204" pitchFamily="34" charset="0"/>
                  <a:cs typeface="Calibri" panose="020F0502020204030204" pitchFamily="34" charset="0"/>
                </a:rPr>
                <a:t>’</a:t>
              </a:r>
              <a:endParaRPr lang="en-US" altLang="en-US" sz="1800" b="1" dirty="0">
                <a:latin typeface="Calibri" panose="020F0502020204030204" pitchFamily="34" charset="0"/>
                <a:cs typeface="Calibri" panose="020F0502020204030204" pitchFamily="34" charset="0"/>
              </a:endParaRPr>
            </a:p>
          </p:txBody>
        </p:sp>
        <p:pic>
          <p:nvPicPr>
            <p:cNvPr id="31752" name="Picture 8" descr="Pleural Plaques">
              <a:extLst>
                <a:ext uri="{FF2B5EF4-FFF2-40B4-BE49-F238E27FC236}">
                  <a16:creationId xmlns:a16="http://schemas.microsoft.com/office/drawing/2014/main" id="{94FB69FA-AD32-1A4B-95B1-71CA5541D6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419" y="4303712"/>
              <a:ext cx="3038074"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9">
              <a:extLst>
                <a:ext uri="{FF2B5EF4-FFF2-40B4-BE49-F238E27FC236}">
                  <a16:creationId xmlns:a16="http://schemas.microsoft.com/office/drawing/2014/main" id="{32DA96D6-C8C3-8240-8E7E-EFC2812CEA0E}"/>
                </a:ext>
              </a:extLst>
            </p:cNvPr>
            <p:cNvSpPr txBox="1">
              <a:spLocks noChangeArrowheads="1"/>
            </p:cNvSpPr>
            <p:nvPr/>
          </p:nvSpPr>
          <p:spPr bwMode="auto">
            <a:xfrm>
              <a:off x="7111066" y="1475839"/>
              <a:ext cx="14898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b="1" dirty="0">
                  <a:latin typeface="Calibri" panose="020F0502020204030204" pitchFamily="34" charset="0"/>
                  <a:cs typeface="Calibri" panose="020F0502020204030204" pitchFamily="34" charset="0"/>
                </a:rPr>
                <a:t>Radiograph of </a:t>
              </a:r>
            </a:p>
            <a:p>
              <a:pPr eaLnBrk="1" hangingPunct="1">
                <a:spcBef>
                  <a:spcPct val="0"/>
                </a:spcBef>
                <a:buFontTx/>
                <a:buNone/>
              </a:pPr>
              <a:r>
                <a:rPr lang="en-US" altLang="en-US" sz="1600" b="1" dirty="0">
                  <a:latin typeface="Calibri" panose="020F0502020204030204" pitchFamily="34" charset="0"/>
                  <a:cs typeface="Calibri" panose="020F0502020204030204" pitchFamily="34" charset="0"/>
                </a:rPr>
                <a:t>Pleural plaques</a:t>
              </a:r>
            </a:p>
          </p:txBody>
        </p:sp>
        <p:sp>
          <p:nvSpPr>
            <p:cNvPr id="31754" name="Text Box 10">
              <a:extLst>
                <a:ext uri="{FF2B5EF4-FFF2-40B4-BE49-F238E27FC236}">
                  <a16:creationId xmlns:a16="http://schemas.microsoft.com/office/drawing/2014/main" id="{5043EA9C-A7CD-7D4A-BBD1-0960E6CBDDAA}"/>
                </a:ext>
              </a:extLst>
            </p:cNvPr>
            <p:cNvSpPr txBox="1">
              <a:spLocks noChangeArrowheads="1"/>
            </p:cNvSpPr>
            <p:nvPr/>
          </p:nvSpPr>
          <p:spPr bwMode="auto">
            <a:xfrm>
              <a:off x="7401166" y="4303712"/>
              <a:ext cx="14898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b="1" dirty="0">
                  <a:latin typeface="Calibri" panose="020F0502020204030204" pitchFamily="34" charset="0"/>
                  <a:cs typeface="Calibri" panose="020F0502020204030204" pitchFamily="34" charset="0"/>
                </a:rPr>
                <a:t>Anatomy of</a:t>
              </a:r>
            </a:p>
            <a:p>
              <a:pPr eaLnBrk="1" hangingPunct="1">
                <a:spcBef>
                  <a:spcPct val="0"/>
                </a:spcBef>
                <a:buFontTx/>
                <a:buNone/>
              </a:pPr>
              <a:r>
                <a:rPr lang="en-US" altLang="en-US" sz="1600" b="1" dirty="0">
                  <a:latin typeface="Calibri" panose="020F0502020204030204" pitchFamily="34" charset="0"/>
                  <a:cs typeface="Calibri" panose="020F0502020204030204" pitchFamily="34" charset="0"/>
                </a:rPr>
                <a:t>Pleural plaques</a:t>
              </a:r>
            </a:p>
          </p:txBody>
        </p:sp>
        <p:sp>
          <p:nvSpPr>
            <p:cNvPr id="31755" name="TextBox 2">
              <a:extLst>
                <a:ext uri="{FF2B5EF4-FFF2-40B4-BE49-F238E27FC236}">
                  <a16:creationId xmlns:a16="http://schemas.microsoft.com/office/drawing/2014/main" id="{3E7EBE16-8F3E-D34F-827A-E93E5CB39B10}"/>
                </a:ext>
              </a:extLst>
            </p:cNvPr>
            <p:cNvSpPr txBox="1">
              <a:spLocks noChangeArrowheads="1"/>
            </p:cNvSpPr>
            <p:nvPr/>
          </p:nvSpPr>
          <p:spPr bwMode="auto">
            <a:xfrm>
              <a:off x="239949" y="6435404"/>
              <a:ext cx="3417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dirty="0">
                  <a:latin typeface="Calibri" panose="020F0502020204030204" pitchFamily="34" charset="0"/>
                  <a:cs typeface="Calibri" panose="020F0502020204030204" pitchFamily="34" charset="0"/>
                </a:rPr>
                <a:t>Attribution: Med. Digital Library. Univ. of Michigan</a:t>
              </a:r>
            </a:p>
          </p:txBody>
        </p:sp>
      </p:grpSp>
      <p:sp>
        <p:nvSpPr>
          <p:cNvPr id="31756" name="TextBox 1">
            <a:extLst>
              <a:ext uri="{FF2B5EF4-FFF2-40B4-BE49-F238E27FC236}">
                <a16:creationId xmlns:a16="http://schemas.microsoft.com/office/drawing/2014/main" id="{D6F39D24-B973-1148-8C76-D0D1C36B1D83}"/>
              </a:ext>
            </a:extLst>
          </p:cNvPr>
          <p:cNvSpPr txBox="1">
            <a:spLocks noChangeArrowheads="1"/>
          </p:cNvSpPr>
          <p:nvPr/>
        </p:nvSpPr>
        <p:spPr bwMode="auto">
          <a:xfrm>
            <a:off x="8534400" y="64087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13</a:t>
            </a:r>
          </a:p>
        </p:txBody>
      </p:sp>
      <p:sp>
        <p:nvSpPr>
          <p:cNvPr id="4" name="Title 3">
            <a:extLst>
              <a:ext uri="{FF2B5EF4-FFF2-40B4-BE49-F238E27FC236}">
                <a16:creationId xmlns:a16="http://schemas.microsoft.com/office/drawing/2014/main" id="{435E55A6-6231-4C4D-B456-6AEAF3B0D571}"/>
              </a:ext>
            </a:extLst>
          </p:cNvPr>
          <p:cNvSpPr>
            <a:spLocks noGrp="1"/>
          </p:cNvSpPr>
          <p:nvPr>
            <p:ph type="title"/>
          </p:nvPr>
        </p:nvSpPr>
        <p:spPr>
          <a:xfrm>
            <a:off x="457200" y="256186"/>
            <a:ext cx="8229600" cy="1143000"/>
          </a:xfrm>
        </p:spPr>
        <p:txBody>
          <a:bodyPr/>
          <a:lstStyle/>
          <a:p>
            <a:r>
              <a:rPr lang="en-US" altLang="en-US" sz="3800" b="1" dirty="0">
                <a:latin typeface="Calibri" panose="020F0502020204030204" pitchFamily="34" charset="0"/>
                <a:cs typeface="Calibri" panose="020F0502020204030204" pitchFamily="34" charset="0"/>
              </a:rPr>
              <a:t>Microscopic and Macroscopic Lung Abnormalities Caused by Durable Fibers</a:t>
            </a:r>
            <a:endParaRPr lang="en-US"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a:extLst>
              <a:ext uri="{FF2B5EF4-FFF2-40B4-BE49-F238E27FC236}">
                <a16:creationId xmlns:a16="http://schemas.microsoft.com/office/drawing/2014/main" id="{11647CA0-879D-44D7-B990-ED642494E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03674"/>
            <a:ext cx="5391150" cy="681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5">
            <a:extLst>
              <a:ext uri="{FF2B5EF4-FFF2-40B4-BE49-F238E27FC236}">
                <a16:creationId xmlns:a16="http://schemas.microsoft.com/office/drawing/2014/main" id="{33C5C0E0-FD30-48BA-9C74-C57B955A782A}"/>
              </a:ext>
            </a:extLst>
          </p:cNvPr>
          <p:cNvSpPr>
            <a:spLocks noChangeShapeType="1"/>
          </p:cNvSpPr>
          <p:nvPr/>
        </p:nvSpPr>
        <p:spPr bwMode="auto">
          <a:xfrm>
            <a:off x="304801" y="3025637"/>
            <a:ext cx="971549" cy="9177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7" name="Line 6">
            <a:extLst>
              <a:ext uri="{FF2B5EF4-FFF2-40B4-BE49-F238E27FC236}">
                <a16:creationId xmlns:a16="http://schemas.microsoft.com/office/drawing/2014/main" id="{5DEA31C4-AC56-4840-8A1C-E8C79EB7036B}"/>
              </a:ext>
            </a:extLst>
          </p:cNvPr>
          <p:cNvSpPr>
            <a:spLocks noChangeShapeType="1"/>
          </p:cNvSpPr>
          <p:nvPr/>
        </p:nvSpPr>
        <p:spPr bwMode="auto">
          <a:xfrm>
            <a:off x="762000" y="2507974"/>
            <a:ext cx="514350" cy="9177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8" name="Line 7">
            <a:extLst>
              <a:ext uri="{FF2B5EF4-FFF2-40B4-BE49-F238E27FC236}">
                <a16:creationId xmlns:a16="http://schemas.microsoft.com/office/drawing/2014/main" id="{32396979-C2D3-47BE-AAE9-85BB63653416}"/>
              </a:ext>
            </a:extLst>
          </p:cNvPr>
          <p:cNvSpPr>
            <a:spLocks noChangeShapeType="1"/>
          </p:cNvSpPr>
          <p:nvPr/>
        </p:nvSpPr>
        <p:spPr bwMode="auto">
          <a:xfrm flipH="1">
            <a:off x="4495800" y="3375421"/>
            <a:ext cx="51435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9">
            <a:extLst>
              <a:ext uri="{FF2B5EF4-FFF2-40B4-BE49-F238E27FC236}">
                <a16:creationId xmlns:a16="http://schemas.microsoft.com/office/drawing/2014/main" id="{B9A124C4-F1BE-474E-AD5A-D2C88A99C6A0}"/>
              </a:ext>
            </a:extLst>
          </p:cNvPr>
          <p:cNvSpPr>
            <a:spLocks noChangeShapeType="1"/>
          </p:cNvSpPr>
          <p:nvPr/>
        </p:nvSpPr>
        <p:spPr bwMode="auto">
          <a:xfrm flipH="1">
            <a:off x="2800350" y="3943350"/>
            <a:ext cx="457200" cy="571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TextBox 2">
            <a:extLst>
              <a:ext uri="{FF2B5EF4-FFF2-40B4-BE49-F238E27FC236}">
                <a16:creationId xmlns:a16="http://schemas.microsoft.com/office/drawing/2014/main" id="{7A29FA51-C4D6-1047-946B-BBBDC61C9175}"/>
              </a:ext>
            </a:extLst>
          </p:cNvPr>
          <p:cNvSpPr txBox="1"/>
          <p:nvPr/>
        </p:nvSpPr>
        <p:spPr>
          <a:xfrm>
            <a:off x="4293647" y="103674"/>
            <a:ext cx="1202278" cy="457200"/>
          </a:xfrm>
          <a:prstGeom prst="rect">
            <a:avLst/>
          </a:prstGeom>
          <a:solidFill>
            <a:schemeClr val="tx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9FCF0DB1-A27E-B945-BEB4-51C03073F10D}"/>
              </a:ext>
            </a:extLst>
          </p:cNvPr>
          <p:cNvSpPr txBox="1"/>
          <p:nvPr/>
        </p:nvSpPr>
        <p:spPr>
          <a:xfrm>
            <a:off x="8483600" y="6468533"/>
            <a:ext cx="441146" cy="369332"/>
          </a:xfrm>
          <a:prstGeom prst="rect">
            <a:avLst/>
          </a:prstGeom>
          <a:noFill/>
        </p:spPr>
        <p:txBody>
          <a:bodyPr wrap="none" rtlCol="0">
            <a:spAutoFit/>
          </a:bodyPr>
          <a:lstStyle/>
          <a:p>
            <a:r>
              <a:rPr lang="en-US" dirty="0"/>
              <a:t>13</a:t>
            </a:r>
          </a:p>
        </p:txBody>
      </p:sp>
      <p:sp>
        <p:nvSpPr>
          <p:cNvPr id="5" name="Title 4">
            <a:extLst>
              <a:ext uri="{FF2B5EF4-FFF2-40B4-BE49-F238E27FC236}">
                <a16:creationId xmlns:a16="http://schemas.microsoft.com/office/drawing/2014/main" id="{6E2EFC71-899F-4EDF-BA16-21AB9BD3A3CB}"/>
              </a:ext>
            </a:extLst>
          </p:cNvPr>
          <p:cNvSpPr>
            <a:spLocks noGrp="1"/>
          </p:cNvSpPr>
          <p:nvPr>
            <p:ph type="title"/>
          </p:nvPr>
        </p:nvSpPr>
        <p:spPr>
          <a:xfrm>
            <a:off x="6019800" y="274638"/>
            <a:ext cx="2667000" cy="5592762"/>
          </a:xfrm>
        </p:spPr>
        <p:txBody>
          <a:bodyPr/>
          <a:lstStyle/>
          <a:p>
            <a:r>
              <a:rPr lang="en-US" sz="2800" b="1" dirty="0">
                <a:latin typeface="Calibri" panose="020F0502020204030204" pitchFamily="34" charset="0"/>
                <a:cs typeface="Calibri" panose="020F0502020204030204" pitchFamily="34" charset="0"/>
              </a:rPr>
              <a:t>High Resolution Computerized Tomography (HRCT) image of Localized Pleural Thickening.</a:t>
            </a:r>
            <a:br>
              <a:rPr lang="en-US" sz="28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Courtesy of Dr. J </a:t>
            </a:r>
            <a:r>
              <a:rPr lang="en-US" sz="1600" b="1" dirty="0" err="1">
                <a:latin typeface="Calibri" panose="020F0502020204030204" pitchFamily="34" charset="0"/>
                <a:cs typeface="Calibri" panose="020F0502020204030204" pitchFamily="34" charset="0"/>
              </a:rPr>
              <a:t>Lockey</a:t>
            </a:r>
            <a:r>
              <a:rPr lang="en-US" sz="1600" b="1" dirty="0">
                <a:latin typeface="Calibri" panose="020F0502020204030204" pitchFamily="34" charset="0"/>
                <a:cs typeface="Calibri" panose="020F0502020204030204" pitchFamily="34" charset="0"/>
              </a:rPr>
              <a:t>, University of Cincinnati. </a:t>
            </a:r>
            <a:br>
              <a:rPr lang="en-US" sz="2800" dirty="0">
                <a:latin typeface="Calibri" panose="020F0502020204030204" pitchFamily="34" charset="0"/>
                <a:cs typeface="Calibri" panose="020F0502020204030204" pitchFamily="34" charset="0"/>
              </a:rPr>
            </a:br>
            <a:endParaRPr lang="en-US" sz="2800" dirty="0"/>
          </a:p>
        </p:txBody>
      </p:sp>
    </p:spTree>
    <p:extLst>
      <p:ext uri="{BB962C8B-B14F-4D97-AF65-F5344CB8AC3E}">
        <p14:creationId xmlns:p14="http://schemas.microsoft.com/office/powerpoint/2010/main" val="298018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A85880-D89D-5E43-A329-78ABEA66B82E}"/>
              </a:ext>
            </a:extLst>
          </p:cNvPr>
          <p:cNvSpPr>
            <a:spLocks noGrp="1" noChangeArrowheads="1"/>
          </p:cNvSpPr>
          <p:nvPr>
            <p:ph type="title"/>
          </p:nvPr>
        </p:nvSpPr>
        <p:spPr>
          <a:xfrm>
            <a:off x="457200" y="292223"/>
            <a:ext cx="8229600" cy="1143000"/>
          </a:xfrm>
        </p:spPr>
        <p:txBody>
          <a:bodyPr/>
          <a:lstStyle/>
          <a:p>
            <a:r>
              <a:rPr lang="en-US" altLang="en-US" sz="3200" b="1" dirty="0">
                <a:solidFill>
                  <a:srgbClr val="0070C0"/>
                </a:solidFill>
                <a:latin typeface="Calibri" panose="020F0502020204030204" pitchFamily="34" charset="0"/>
                <a:cs typeface="Calibri" panose="020F0502020204030204" pitchFamily="34" charset="0"/>
              </a:rPr>
              <a:t>Mechanisms of Exposure and Pathogenesis by Inhaled Mineral Dusts</a:t>
            </a:r>
          </a:p>
        </p:txBody>
      </p:sp>
      <p:sp>
        <p:nvSpPr>
          <p:cNvPr id="4" name="Content Placeholder 2">
            <a:extLst>
              <a:ext uri="{FF2B5EF4-FFF2-40B4-BE49-F238E27FC236}">
                <a16:creationId xmlns:a16="http://schemas.microsoft.com/office/drawing/2014/main" id="{6B9872B9-662A-48B4-B5C4-9B1B77EF9241}"/>
              </a:ext>
            </a:extLst>
          </p:cNvPr>
          <p:cNvSpPr>
            <a:spLocks noGrp="1"/>
          </p:cNvSpPr>
          <p:nvPr>
            <p:ph idx="1"/>
          </p:nvPr>
        </p:nvSpPr>
        <p:spPr>
          <a:xfrm>
            <a:off x="457200" y="1435223"/>
            <a:ext cx="8229600" cy="4736977"/>
          </a:xfrm>
        </p:spPr>
        <p:txBody>
          <a:bodyPr rtlCol="0">
            <a:normAutofit fontScale="92500"/>
          </a:bodyPr>
          <a:lstStyle/>
          <a:p>
            <a:pPr eaLnBrk="1" fontAlgn="auto" hangingPunct="1">
              <a:spcAft>
                <a:spcPts val="0"/>
              </a:spcAft>
              <a:buFont typeface="Arial" panose="020B0604020202020204" pitchFamily="34" charset="0"/>
              <a:buChar char="•"/>
              <a:defRPr/>
            </a:pPr>
            <a:r>
              <a:rPr lang="en-US" b="1" dirty="0">
                <a:latin typeface="Calibri" panose="020F0502020204030204" pitchFamily="34" charset="0"/>
                <a:cs typeface="Calibri" panose="020F0502020204030204" pitchFamily="34" charset="0"/>
              </a:rPr>
              <a:t>Inhaled EMP accumulate in lung</a:t>
            </a:r>
            <a:endParaRPr lang="en-US" dirty="0">
              <a:latin typeface="Calibri" panose="020F0502020204030204" pitchFamily="34" charset="0"/>
              <a:cs typeface="Calibri" panose="020F0502020204030204" pitchFamily="34" charset="0"/>
            </a:endParaRPr>
          </a:p>
          <a:p>
            <a:pPr eaLnBrk="1" fontAlgn="auto" hangingPunct="1">
              <a:spcAft>
                <a:spcPts val="0"/>
              </a:spcAft>
              <a:buFont typeface="Arial" panose="020B0604020202020204" pitchFamily="34" charset="0"/>
              <a:buChar char="•"/>
              <a:defRPr/>
            </a:pPr>
            <a:r>
              <a:rPr lang="en-US" b="1" dirty="0">
                <a:latin typeface="Calibri" panose="020F0502020204030204" pitchFamily="34" charset="0"/>
                <a:cs typeface="Calibri" panose="020F0502020204030204" pitchFamily="34" charset="0"/>
              </a:rPr>
              <a:t>Macrophages engulf trapped particulates and release cytokines associated with inflammation</a:t>
            </a:r>
            <a:endParaRPr lang="en-US" dirty="0">
              <a:latin typeface="Calibri" panose="020F0502020204030204" pitchFamily="34" charset="0"/>
              <a:cs typeface="Calibri" panose="020F0502020204030204" pitchFamily="34" charset="0"/>
            </a:endParaRPr>
          </a:p>
          <a:p>
            <a:pPr eaLnBrk="1" fontAlgn="auto" hangingPunct="1">
              <a:spcAft>
                <a:spcPts val="0"/>
              </a:spcAft>
              <a:buFont typeface="Arial" panose="020B0604020202020204" pitchFamily="34" charset="0"/>
              <a:buChar char="•"/>
              <a:defRPr/>
            </a:pPr>
            <a:r>
              <a:rPr lang="en-US" b="1" dirty="0" err="1">
                <a:latin typeface="Calibri" panose="020F0502020204030204" pitchFamily="34" charset="0"/>
                <a:cs typeface="Calibri" panose="020F0502020204030204" pitchFamily="34" charset="0"/>
              </a:rPr>
              <a:t>Biopersistent</a:t>
            </a:r>
            <a:r>
              <a:rPr lang="en-US" b="1" dirty="0">
                <a:latin typeface="Calibri" panose="020F0502020204030204" pitchFamily="34" charset="0"/>
                <a:cs typeface="Calibri" panose="020F0502020204030204" pitchFamily="34" charset="0"/>
              </a:rPr>
              <a:t> particles that reach the terminal bronchioles and alveoli activate an inflammatory response in the lung</a:t>
            </a:r>
            <a:endParaRPr lang="en-US" dirty="0">
              <a:latin typeface="Calibri" panose="020F0502020204030204" pitchFamily="34" charset="0"/>
              <a:cs typeface="Calibri" panose="020F0502020204030204" pitchFamily="34" charset="0"/>
            </a:endParaRPr>
          </a:p>
          <a:p>
            <a:pPr eaLnBrk="1" fontAlgn="auto" hangingPunct="1">
              <a:spcAft>
                <a:spcPts val="0"/>
              </a:spcAft>
              <a:buFont typeface="Arial" panose="020B0604020202020204" pitchFamily="34" charset="0"/>
              <a:buChar char="•"/>
              <a:defRPr/>
            </a:pPr>
            <a:r>
              <a:rPr lang="en-US" b="1" dirty="0">
                <a:latin typeface="Calibri" panose="020F0502020204030204" pitchFamily="34" charset="0"/>
                <a:cs typeface="Calibri" panose="020F0502020204030204" pitchFamily="34" charset="0"/>
              </a:rPr>
              <a:t>EMP-related respiratory diseases are initiated by chronic inflammation and typically develop over a long period of time</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09D1406-6206-D242-AE19-66A246AC606E}"/>
              </a:ext>
            </a:extLst>
          </p:cNvPr>
          <p:cNvSpPr txBox="1"/>
          <p:nvPr/>
        </p:nvSpPr>
        <p:spPr>
          <a:xfrm>
            <a:off x="8432800" y="6366933"/>
            <a:ext cx="441146" cy="369332"/>
          </a:xfrm>
          <a:prstGeom prst="rect">
            <a:avLst/>
          </a:prstGeom>
          <a:noFill/>
        </p:spPr>
        <p:txBody>
          <a:bodyPr wrap="none" rtlCol="0">
            <a:spAutoFit/>
          </a:bodyPr>
          <a:lstStyle/>
          <a:p>
            <a:r>
              <a:rPr lang="en-US" dirty="0"/>
              <a:t>14</a:t>
            </a:r>
          </a:p>
        </p:txBody>
      </p:sp>
    </p:spTree>
    <p:extLst>
      <p:ext uri="{BB962C8B-B14F-4D97-AF65-F5344CB8AC3E}">
        <p14:creationId xmlns:p14="http://schemas.microsoft.com/office/powerpoint/2010/main" val="913826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is a photo of a bundle of Libby Amphibole fibers (tremolite-actinolite-winchite) observed in a residential soil sample recorded as non-detect using bulk analysis by polarized light microscopy (SOP EPA 9002).  ">
            <a:extLst>
              <a:ext uri="{FF2B5EF4-FFF2-40B4-BE49-F238E27FC236}">
                <a16:creationId xmlns:a16="http://schemas.microsoft.com/office/drawing/2014/main" id="{1129616B-D68F-4205-8764-CADE0817CB4B}"/>
              </a:ext>
            </a:extLst>
          </p:cNvPr>
          <p:cNvGrpSpPr/>
          <p:nvPr/>
        </p:nvGrpSpPr>
        <p:grpSpPr>
          <a:xfrm>
            <a:off x="533401" y="1600200"/>
            <a:ext cx="7848599" cy="5203500"/>
            <a:chOff x="1100847" y="1393260"/>
            <a:chExt cx="6595353" cy="4971877"/>
          </a:xfrm>
        </p:grpSpPr>
        <p:graphicFrame>
          <p:nvGraphicFramePr>
            <p:cNvPr id="35842" name="Object 2">
              <a:extLst>
                <a:ext uri="{FF2B5EF4-FFF2-40B4-BE49-F238E27FC236}">
                  <a16:creationId xmlns:a16="http://schemas.microsoft.com/office/drawing/2014/main" id="{D89CE177-2016-8147-A656-0F4E595C4423}"/>
                </a:ext>
              </a:extLst>
            </p:cNvPr>
            <p:cNvGraphicFramePr>
              <a:graphicFrameLocks noChangeAspect="1"/>
            </p:cNvGraphicFramePr>
            <p:nvPr>
              <p:extLst/>
            </p:nvPr>
          </p:nvGraphicFramePr>
          <p:xfrm>
            <a:off x="1219200" y="1393260"/>
            <a:ext cx="6477000" cy="4643364"/>
          </p:xfrm>
          <a:graphic>
            <a:graphicData uri="http://schemas.openxmlformats.org/presentationml/2006/ole">
              <mc:AlternateContent xmlns:mc="http://schemas.openxmlformats.org/markup-compatibility/2006">
                <mc:Choice xmlns:v="urn:schemas-microsoft-com:vml" Requires="v">
                  <p:oleObj spid="_x0000_s1026" name="Slide" r:id="rId4" imgW="26327100" imgH="19748500" progId="PowerPoint.Slide.8">
                    <p:embed/>
                  </p:oleObj>
                </mc:Choice>
                <mc:Fallback>
                  <p:oleObj name="Slide" r:id="rId4" imgW="26327100" imgH="19748500" progId="PowerPoint.Slide.8">
                    <p:embed/>
                    <p:pic>
                      <p:nvPicPr>
                        <p:cNvPr id="35842" name="Object 2">
                          <a:extLst>
                            <a:ext uri="{FF2B5EF4-FFF2-40B4-BE49-F238E27FC236}">
                              <a16:creationId xmlns:a16="http://schemas.microsoft.com/office/drawing/2014/main" id="{D89CE177-2016-8147-A656-0F4E595C4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393260"/>
                          <a:ext cx="6477000" cy="4643364"/>
                        </a:xfrm>
                        <a:prstGeom prst="rect">
                          <a:avLst/>
                        </a:prstGeom>
                        <a:noFill/>
                        <a:ln>
                          <a:noFill/>
                        </a:ln>
                        <a:extLst/>
                      </p:spPr>
                    </p:pic>
                  </p:oleObj>
                </mc:Fallback>
              </mc:AlternateContent>
            </a:graphicData>
          </a:graphic>
        </p:graphicFrame>
        <p:sp>
          <p:nvSpPr>
            <p:cNvPr id="35844" name="TextBox 1">
              <a:extLst>
                <a:ext uri="{FF2B5EF4-FFF2-40B4-BE49-F238E27FC236}">
                  <a16:creationId xmlns:a16="http://schemas.microsoft.com/office/drawing/2014/main" id="{FC069C80-E62A-F240-83CA-840E5B123517}"/>
                </a:ext>
              </a:extLst>
            </p:cNvPr>
            <p:cNvSpPr txBox="1">
              <a:spLocks noChangeArrowheads="1"/>
            </p:cNvSpPr>
            <p:nvPr/>
          </p:nvSpPr>
          <p:spPr bwMode="auto">
            <a:xfrm>
              <a:off x="1100847" y="6012245"/>
              <a:ext cx="1088554" cy="35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t>Attribution:</a:t>
              </a:r>
            </a:p>
          </p:txBody>
        </p:sp>
        <p:pic>
          <p:nvPicPr>
            <p:cNvPr id="35845" name="Picture 2">
              <a:extLst>
                <a:ext uri="{FF2B5EF4-FFF2-40B4-BE49-F238E27FC236}">
                  <a16:creationId xmlns:a16="http://schemas.microsoft.com/office/drawing/2014/main" id="{D58C8712-B9FD-074E-806A-4E95102F95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484676" y="5769591"/>
              <a:ext cx="2476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1">
            <a:extLst>
              <a:ext uri="{FF2B5EF4-FFF2-40B4-BE49-F238E27FC236}">
                <a16:creationId xmlns:a16="http://schemas.microsoft.com/office/drawing/2014/main" id="{18F85BDB-A448-824B-861B-00766B780192}"/>
              </a:ext>
            </a:extLst>
          </p:cNvPr>
          <p:cNvSpPr txBox="1">
            <a:spLocks noChangeArrowheads="1"/>
          </p:cNvSpPr>
          <p:nvPr/>
        </p:nvSpPr>
        <p:spPr bwMode="auto">
          <a:xfrm>
            <a:off x="8686800" y="64516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17</a:t>
            </a:r>
          </a:p>
        </p:txBody>
      </p:sp>
      <p:sp>
        <p:nvSpPr>
          <p:cNvPr id="2" name="Title 1">
            <a:extLst>
              <a:ext uri="{FF2B5EF4-FFF2-40B4-BE49-F238E27FC236}">
                <a16:creationId xmlns:a16="http://schemas.microsoft.com/office/drawing/2014/main" id="{0EC52DD0-35B1-41AF-AB77-7EF46D197CE4}"/>
              </a:ext>
            </a:extLst>
          </p:cNvPr>
          <p:cNvSpPr>
            <a:spLocks noGrp="1"/>
          </p:cNvSpPr>
          <p:nvPr>
            <p:ph type="title"/>
          </p:nvPr>
        </p:nvSpPr>
        <p:spPr>
          <a:xfrm>
            <a:off x="457200" y="268927"/>
            <a:ext cx="8229600" cy="1143000"/>
          </a:xfrm>
        </p:spPr>
        <p:txBody>
          <a:bodyPr/>
          <a:lstStyle/>
          <a:p>
            <a:r>
              <a:rPr lang="en-US" altLang="en-US" b="1" dirty="0">
                <a:latin typeface="Calibri" panose="020F0502020204030204" pitchFamily="34" charset="0"/>
                <a:cs typeface="Calibri" panose="020F0502020204030204" pitchFamily="34" charset="0"/>
              </a:rPr>
              <a:t>Elongate Mineral Particles from Western Montana</a:t>
            </a:r>
            <a:endParaRPr lang="en-US"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Graph of fibers of mineral exposure and time from intratracheal instillation.">
            <a:extLst>
              <a:ext uri="{FF2B5EF4-FFF2-40B4-BE49-F238E27FC236}">
                <a16:creationId xmlns:a16="http://schemas.microsoft.com/office/drawing/2014/main" id="{A70E295F-465D-48EC-B103-631F3ACAF1A6}"/>
              </a:ext>
            </a:extLst>
          </p:cNvPr>
          <p:cNvGrpSpPr/>
          <p:nvPr/>
        </p:nvGrpSpPr>
        <p:grpSpPr>
          <a:xfrm>
            <a:off x="1066800" y="1511141"/>
            <a:ext cx="7759700" cy="5072222"/>
            <a:chOff x="1066800" y="1511141"/>
            <a:chExt cx="7759700" cy="5072222"/>
          </a:xfrm>
        </p:grpSpPr>
        <p:pic>
          <p:nvPicPr>
            <p:cNvPr id="37890" name="Picture 2" descr="A close up of a map&#10;&#10;Description automatically generated">
              <a:extLst>
                <a:ext uri="{FF2B5EF4-FFF2-40B4-BE49-F238E27FC236}">
                  <a16:creationId xmlns:a16="http://schemas.microsoft.com/office/drawing/2014/main" id="{15224283-D157-014E-A677-E6DBB9362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1695" b="18919"/>
            <a:stretch>
              <a:fillRect/>
            </a:stretch>
          </p:blipFill>
          <p:spPr bwMode="auto">
            <a:xfrm>
              <a:off x="1066800" y="1511141"/>
              <a:ext cx="6629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a:extLst>
                <a:ext uri="{FF2B5EF4-FFF2-40B4-BE49-F238E27FC236}">
                  <a16:creationId xmlns:a16="http://schemas.microsoft.com/office/drawing/2014/main" id="{5200D4F4-88CD-C443-B15C-AF3F0E0B722E}"/>
                </a:ext>
              </a:extLst>
            </p:cNvPr>
            <p:cNvSpPr>
              <a:spLocks noChangeArrowheads="1"/>
            </p:cNvSpPr>
            <p:nvPr/>
          </p:nvSpPr>
          <p:spPr bwMode="auto">
            <a:xfrm>
              <a:off x="4254500" y="6029325"/>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latin typeface="Calibri" panose="020F0502020204030204" pitchFamily="34" charset="0"/>
                  <a:ea typeface="Calibri" panose="020F0502020204030204" pitchFamily="34" charset="0"/>
                  <a:cs typeface="Times New Roman" panose="02020603050405020304" pitchFamily="18" charset="0"/>
                </a:rPr>
                <a:t>Cook, P.M., L.D. </a:t>
              </a:r>
              <a:r>
                <a:rPr lang="en-US" altLang="en-US" sz="1000" dirty="0" err="1">
                  <a:latin typeface="Calibri" panose="020F0502020204030204" pitchFamily="34" charset="0"/>
                  <a:ea typeface="Calibri" panose="020F0502020204030204" pitchFamily="34" charset="0"/>
                  <a:cs typeface="Times New Roman" panose="02020603050405020304" pitchFamily="18" charset="0"/>
                </a:rPr>
                <a:t>Palekar</a:t>
              </a:r>
              <a:r>
                <a:rPr lang="en-US" altLang="en-US" sz="1000" dirty="0">
                  <a:latin typeface="Calibri" panose="020F0502020204030204" pitchFamily="34" charset="0"/>
                  <a:ea typeface="Calibri" panose="020F0502020204030204" pitchFamily="34" charset="0"/>
                  <a:cs typeface="Times New Roman" panose="02020603050405020304" pitchFamily="18" charset="0"/>
                </a:rPr>
                <a:t>, and D.L. Coffin, </a:t>
              </a:r>
              <a:r>
                <a:rPr lang="en-US" altLang="en-US" sz="1000" i="1" dirty="0">
                  <a:latin typeface="Calibri" panose="020F0502020204030204" pitchFamily="34" charset="0"/>
                  <a:ea typeface="Calibri" panose="020F0502020204030204" pitchFamily="34" charset="0"/>
                  <a:cs typeface="Times New Roman" panose="02020603050405020304" pitchFamily="18" charset="0"/>
                </a:rPr>
                <a:t>Interpretation of the carcinogenicity of amosite asbestos and </a:t>
              </a:r>
              <a:r>
                <a:rPr lang="en-US" altLang="en-US" sz="1000" i="1" dirty="0" err="1">
                  <a:latin typeface="Calibri" panose="020F0502020204030204" pitchFamily="34" charset="0"/>
                  <a:ea typeface="Calibri" panose="020F0502020204030204" pitchFamily="34" charset="0"/>
                  <a:cs typeface="Times New Roman" panose="02020603050405020304" pitchFamily="18" charset="0"/>
                </a:rPr>
                <a:t>ferroactinolite</a:t>
              </a:r>
              <a:r>
                <a:rPr lang="en-US" altLang="en-US" sz="1000" i="1" dirty="0">
                  <a:latin typeface="Calibri" panose="020F0502020204030204" pitchFamily="34" charset="0"/>
                  <a:ea typeface="Calibri" panose="020F0502020204030204" pitchFamily="34" charset="0"/>
                  <a:cs typeface="Times New Roman" panose="02020603050405020304" pitchFamily="18" charset="0"/>
                </a:rPr>
                <a:t> on the basis of retained fiber dose and characteristics in vivo.</a:t>
              </a:r>
              <a:r>
                <a:rPr lang="en-US" altLang="en-US" sz="1000" dirty="0">
                  <a:latin typeface="Calibri" panose="020F0502020204030204" pitchFamily="34" charset="0"/>
                  <a:ea typeface="Calibri" panose="020F0502020204030204" pitchFamily="34" charset="0"/>
                  <a:cs typeface="Times New Roman" panose="02020603050405020304" pitchFamily="18" charset="0"/>
                </a:rPr>
                <a:t> </a:t>
              </a:r>
              <a:r>
                <a:rPr lang="en-US" altLang="en-US" sz="1000" dirty="0" err="1">
                  <a:latin typeface="Calibri" panose="020F0502020204030204" pitchFamily="34" charset="0"/>
                  <a:ea typeface="Calibri" panose="020F0502020204030204" pitchFamily="34" charset="0"/>
                  <a:cs typeface="Times New Roman" panose="02020603050405020304" pitchFamily="18" charset="0"/>
                </a:rPr>
                <a:t>Toxicol</a:t>
              </a:r>
              <a:r>
                <a:rPr lang="en-US" altLang="en-US" sz="1000" dirty="0">
                  <a:latin typeface="Calibri" panose="020F0502020204030204" pitchFamily="34" charset="0"/>
                  <a:ea typeface="Calibri" panose="020F0502020204030204" pitchFamily="34" charset="0"/>
                  <a:cs typeface="Times New Roman" panose="02020603050405020304" pitchFamily="18" charset="0"/>
                </a:rPr>
                <a:t> Lett, 1982. </a:t>
              </a:r>
              <a:r>
                <a:rPr lang="en-US" altLang="en-US" sz="1000" b="1" dirty="0">
                  <a:latin typeface="Calibri" panose="020F0502020204030204" pitchFamily="34" charset="0"/>
                  <a:ea typeface="Calibri" panose="020F0502020204030204" pitchFamily="34" charset="0"/>
                  <a:cs typeface="Times New Roman" panose="02020603050405020304" pitchFamily="18" charset="0"/>
                </a:rPr>
                <a:t>13</a:t>
              </a:r>
              <a:r>
                <a:rPr lang="en-US" altLang="en-US" sz="1000" dirty="0">
                  <a:latin typeface="Calibri" panose="020F0502020204030204" pitchFamily="34" charset="0"/>
                  <a:ea typeface="Calibri" panose="020F0502020204030204" pitchFamily="34" charset="0"/>
                  <a:cs typeface="Times New Roman" panose="02020603050405020304" pitchFamily="18" charset="0"/>
                </a:rPr>
                <a:t>(3-4): p. 151-8.</a:t>
              </a:r>
              <a:r>
                <a:rPr lang="en-US" altLang="en-US" sz="1000" dirty="0">
                  <a:ea typeface="Calibri" panose="020F0502020204030204" pitchFamily="34" charset="0"/>
                  <a:cs typeface="Times New Roman" panose="02020603050405020304" pitchFamily="18" charset="0"/>
                </a:rPr>
                <a:t> </a:t>
              </a:r>
            </a:p>
          </p:txBody>
        </p:sp>
      </p:grpSp>
      <p:sp>
        <p:nvSpPr>
          <p:cNvPr id="37894" name="TextBox 3">
            <a:extLst>
              <a:ext uri="{FF2B5EF4-FFF2-40B4-BE49-F238E27FC236}">
                <a16:creationId xmlns:a16="http://schemas.microsoft.com/office/drawing/2014/main" id="{A330AC32-830A-0945-AEC3-DA343DC53740}"/>
              </a:ext>
            </a:extLst>
          </p:cNvPr>
          <p:cNvSpPr txBox="1">
            <a:spLocks noChangeArrowheads="1"/>
          </p:cNvSpPr>
          <p:nvPr/>
        </p:nvSpPr>
        <p:spPr bwMode="auto">
          <a:xfrm>
            <a:off x="8534400" y="6292850"/>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16</a:t>
            </a:r>
          </a:p>
        </p:txBody>
      </p:sp>
      <p:sp>
        <p:nvSpPr>
          <p:cNvPr id="2" name="Title 1">
            <a:extLst>
              <a:ext uri="{FF2B5EF4-FFF2-40B4-BE49-F238E27FC236}">
                <a16:creationId xmlns:a16="http://schemas.microsoft.com/office/drawing/2014/main" id="{08EDCEAC-9889-46B9-9E4F-38A7964BB88A}"/>
              </a:ext>
            </a:extLst>
          </p:cNvPr>
          <p:cNvSpPr>
            <a:spLocks noGrp="1"/>
          </p:cNvSpPr>
          <p:nvPr>
            <p:ph type="title"/>
          </p:nvPr>
        </p:nvSpPr>
        <p:spPr>
          <a:xfrm>
            <a:off x="532538" y="571500"/>
            <a:ext cx="8229600" cy="1143000"/>
          </a:xfrm>
        </p:spPr>
        <p:txBody>
          <a:bodyPr/>
          <a:lstStyle/>
          <a:p>
            <a:r>
              <a:rPr lang="en-US" sz="2400" b="1" dirty="0">
                <a:latin typeface="Calibri" panose="020F0502020204030204" pitchFamily="34" charset="0"/>
                <a:ea typeface="Calibri" panose="020F0502020204030204" pitchFamily="34" charset="0"/>
                <a:cs typeface="Calibri" panose="020F0502020204030204" pitchFamily="34" charset="0"/>
              </a:rPr>
              <a:t>EMP can disaggregate </a:t>
            </a:r>
            <a:r>
              <a:rPr lang="en-US" sz="2400" b="1" i="1" dirty="0">
                <a:latin typeface="Calibri" panose="020F0502020204030204" pitchFamily="34" charset="0"/>
                <a:ea typeface="Calibri" panose="020F0502020204030204" pitchFamily="34" charset="0"/>
                <a:cs typeface="Calibri" panose="020F0502020204030204" pitchFamily="34" charset="0"/>
              </a:rPr>
              <a:t>in vivo </a:t>
            </a:r>
            <a:r>
              <a:rPr lang="en-US" sz="2400" b="1" dirty="0">
                <a:latin typeface="Calibri" panose="020F0502020204030204" pitchFamily="34" charset="0"/>
                <a:ea typeface="Calibri" panose="020F0502020204030204" pitchFamily="34" charset="0"/>
                <a:cs typeface="Calibri" panose="020F0502020204030204" pitchFamily="34" charset="0"/>
              </a:rPr>
              <a:t>following exposure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1E84130-56EC-5F48-B551-3B78B3E937B6}"/>
                  </a:ext>
                </a:extLst>
              </p14:cNvPr>
              <p14:cNvContentPartPr/>
              <p14:nvPr/>
            </p14:nvContentPartPr>
            <p14:xfrm>
              <a:off x="2848770" y="-522440"/>
              <a:ext cx="270" cy="270"/>
            </p14:xfrm>
          </p:contentPart>
        </mc:Choice>
        <mc:Fallback xmlns="">
          <p:pic>
            <p:nvPicPr>
              <p:cNvPr id="6" name="Ink 5">
                <a:extLst>
                  <a:ext uri="{FF2B5EF4-FFF2-40B4-BE49-F238E27FC236}">
                    <a16:creationId xmlns:a16="http://schemas.microsoft.com/office/drawing/2014/main" id="{01E84130-56EC-5F48-B551-3B78B3E937B6}"/>
                  </a:ext>
                </a:extLst>
              </p:cNvPr>
              <p:cNvPicPr/>
              <p:nvPr/>
            </p:nvPicPr>
            <p:blipFill>
              <a:blip r:embed="rId5"/>
              <a:stretch>
                <a:fillRect/>
              </a:stretch>
            </p:blipFill>
            <p:spPr>
              <a:xfrm>
                <a:off x="2835540" y="-535670"/>
                <a:ext cx="27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452D2D5-D085-464E-B1A9-073B476CA378}"/>
                  </a:ext>
                </a:extLst>
              </p14:cNvPr>
              <p14:cNvContentPartPr/>
              <p14:nvPr/>
            </p14:nvContentPartPr>
            <p14:xfrm>
              <a:off x="1634580" y="4405870"/>
              <a:ext cx="270" cy="270"/>
            </p14:xfrm>
          </p:contentPart>
        </mc:Choice>
        <mc:Fallback xmlns="">
          <p:pic>
            <p:nvPicPr>
              <p:cNvPr id="7" name="Ink 6">
                <a:extLst>
                  <a:ext uri="{FF2B5EF4-FFF2-40B4-BE49-F238E27FC236}">
                    <a16:creationId xmlns:a16="http://schemas.microsoft.com/office/drawing/2014/main" id="{D452D2D5-D085-464E-B1A9-073B476CA378}"/>
                  </a:ext>
                </a:extLst>
              </p:cNvPr>
              <p:cNvPicPr/>
              <p:nvPr/>
            </p:nvPicPr>
            <p:blipFill>
              <a:blip r:embed="rId7"/>
              <a:stretch>
                <a:fillRect/>
              </a:stretch>
            </p:blipFill>
            <p:spPr>
              <a:xfrm>
                <a:off x="1611630" y="4382650"/>
                <a:ext cx="46170" cy="46170"/>
              </a:xfrm>
              <a:prstGeom prst="rect">
                <a:avLst/>
              </a:prstGeom>
            </p:spPr>
          </p:pic>
        </mc:Fallback>
      </mc:AlternateContent>
      <p:cxnSp>
        <p:nvCxnSpPr>
          <p:cNvPr id="13" name="Straight Connector 12">
            <a:extLst>
              <a:ext uri="{FF2B5EF4-FFF2-40B4-BE49-F238E27FC236}">
                <a16:creationId xmlns:a16="http://schemas.microsoft.com/office/drawing/2014/main" id="{37DF0A01-98B9-A941-B2D1-DAA10FF25A15}"/>
              </a:ext>
            </a:extLst>
          </p:cNvPr>
          <p:cNvCxnSpPr>
            <a:cxnSpLocks/>
          </p:cNvCxnSpPr>
          <p:nvPr/>
        </p:nvCxnSpPr>
        <p:spPr>
          <a:xfrm flipV="1">
            <a:off x="4212613" y="2438400"/>
            <a:ext cx="0" cy="3270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9611DA-D404-4944-968C-4C74AE6B4BB1}"/>
              </a:ext>
            </a:extLst>
          </p:cNvPr>
          <p:cNvSpPr txBox="1"/>
          <p:nvPr/>
        </p:nvSpPr>
        <p:spPr>
          <a:xfrm>
            <a:off x="3116097" y="5930255"/>
            <a:ext cx="1329530" cy="369332"/>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34B7B560-7ACE-104D-9CD8-C92FD32A99D4}"/>
              </a:ext>
            </a:extLst>
          </p:cNvPr>
          <p:cNvSpPr txBox="1"/>
          <p:nvPr/>
        </p:nvSpPr>
        <p:spPr>
          <a:xfrm>
            <a:off x="3016335" y="5829042"/>
            <a:ext cx="1608928" cy="369332"/>
          </a:xfrm>
          <a:prstGeom prst="rect">
            <a:avLst/>
          </a:prstGeom>
          <a:noFill/>
        </p:spPr>
        <p:txBody>
          <a:bodyPr wrap="square" rtlCol="0">
            <a:spAutoFit/>
          </a:bodyPr>
          <a:lstStyle/>
          <a:p>
            <a:r>
              <a:rPr lang="en-US" b="1" dirty="0"/>
              <a:t> LENGTH </a:t>
            </a:r>
            <a:r>
              <a:rPr lang="en-US" b="1" dirty="0" err="1"/>
              <a:t>uM</a:t>
            </a:r>
            <a:endParaRPr lang="en-US" b="1" dirty="0"/>
          </a:p>
        </p:txBody>
      </p:sp>
      <p:sp>
        <p:nvSpPr>
          <p:cNvPr id="18" name="TextBox 17">
            <a:extLst>
              <a:ext uri="{FF2B5EF4-FFF2-40B4-BE49-F238E27FC236}">
                <a16:creationId xmlns:a16="http://schemas.microsoft.com/office/drawing/2014/main" id="{95537396-838D-ED4B-8470-770B8E3A062F}"/>
              </a:ext>
            </a:extLst>
          </p:cNvPr>
          <p:cNvSpPr txBox="1"/>
          <p:nvPr/>
        </p:nvSpPr>
        <p:spPr>
          <a:xfrm rot="16200000">
            <a:off x="-56040" y="3704249"/>
            <a:ext cx="1415558" cy="369332"/>
          </a:xfrm>
          <a:prstGeom prst="rect">
            <a:avLst/>
          </a:prstGeom>
          <a:solidFill>
            <a:schemeClr val="bg1"/>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E235D2B2-13D3-0E47-A35A-EF852BE5E275}"/>
              </a:ext>
            </a:extLst>
          </p:cNvPr>
          <p:cNvSpPr txBox="1"/>
          <p:nvPr/>
        </p:nvSpPr>
        <p:spPr>
          <a:xfrm rot="16200000">
            <a:off x="-253413" y="3668078"/>
            <a:ext cx="1792665" cy="400110"/>
          </a:xfrm>
          <a:prstGeom prst="rect">
            <a:avLst/>
          </a:prstGeom>
          <a:noFill/>
        </p:spPr>
        <p:txBody>
          <a:bodyPr wrap="square" rtlCol="0">
            <a:spAutoFit/>
          </a:bodyPr>
          <a:lstStyle/>
          <a:p>
            <a:r>
              <a:rPr lang="en-US" sz="2000" b="1" dirty="0"/>
              <a:t>Frequency</a:t>
            </a:r>
          </a:p>
        </p:txBody>
      </p:sp>
      <p:grpSp>
        <p:nvGrpSpPr>
          <p:cNvPr id="9" name="Group 8" descr="This graphic shows the Length distribution of EMPs collected during the Federal Emergency Response action in Libby, Montana.  &#10;">
            <a:extLst>
              <a:ext uri="{FF2B5EF4-FFF2-40B4-BE49-F238E27FC236}">
                <a16:creationId xmlns:a16="http://schemas.microsoft.com/office/drawing/2014/main" id="{45C60DD7-3505-4100-9E6D-D3CD2A85C110}"/>
              </a:ext>
            </a:extLst>
          </p:cNvPr>
          <p:cNvGrpSpPr/>
          <p:nvPr/>
        </p:nvGrpSpPr>
        <p:grpSpPr>
          <a:xfrm>
            <a:off x="174692" y="1549806"/>
            <a:ext cx="9097372" cy="4850994"/>
            <a:chOff x="174692" y="1549806"/>
            <a:chExt cx="9097372" cy="4850994"/>
          </a:xfrm>
        </p:grpSpPr>
        <p:pic>
          <p:nvPicPr>
            <p:cNvPr id="5" name="Picture 4" descr="A screenshot of a cell phone&#10;&#10;Description automatically generated">
              <a:extLst>
                <a:ext uri="{FF2B5EF4-FFF2-40B4-BE49-F238E27FC236}">
                  <a16:creationId xmlns:a16="http://schemas.microsoft.com/office/drawing/2014/main" id="{7BA8C8F3-B337-6143-B2D0-3B8F188CE4D6}"/>
                </a:ext>
              </a:extLst>
            </p:cNvPr>
            <p:cNvPicPr>
              <a:picLocks noChangeAspect="1"/>
            </p:cNvPicPr>
            <p:nvPr/>
          </p:nvPicPr>
          <p:blipFill>
            <a:blip r:embed="rId8"/>
            <a:stretch>
              <a:fillRect/>
            </a:stretch>
          </p:blipFill>
          <p:spPr>
            <a:xfrm>
              <a:off x="174692" y="1549806"/>
              <a:ext cx="6932943" cy="4850994"/>
            </a:xfrm>
            <a:prstGeom prst="rect">
              <a:avLst/>
            </a:prstGeom>
          </p:spPr>
        </p:pic>
        <p:sp>
          <p:nvSpPr>
            <p:cNvPr id="20" name="Rectangle 19">
              <a:extLst>
                <a:ext uri="{FF2B5EF4-FFF2-40B4-BE49-F238E27FC236}">
                  <a16:creationId xmlns:a16="http://schemas.microsoft.com/office/drawing/2014/main" id="{1B432610-44BF-7B47-A52B-5D13164E398B}"/>
                </a:ext>
              </a:extLst>
            </p:cNvPr>
            <p:cNvSpPr/>
            <p:nvPr/>
          </p:nvSpPr>
          <p:spPr>
            <a:xfrm>
              <a:off x="6998764" y="5084202"/>
              <a:ext cx="2273300" cy="784830"/>
            </a:xfrm>
            <a:prstGeom prst="rect">
              <a:avLst/>
            </a:prstGeom>
          </p:spPr>
          <p:txBody>
            <a:bodyPr wrap="square">
              <a:spAutoFit/>
            </a:bodyPr>
            <a:lstStyle/>
            <a:p>
              <a:r>
                <a:rPr lang="en-US" sz="900" b="1" dirty="0">
                  <a:latin typeface="Times" pitchFamily="2" charset="0"/>
                </a:rPr>
                <a:t>U.S. Environmental Protection Agency</a:t>
              </a:r>
            </a:p>
            <a:p>
              <a:r>
                <a:rPr lang="en-US" sz="900" b="1" dirty="0">
                  <a:latin typeface="Times" pitchFamily="2" charset="0"/>
                </a:rPr>
                <a:t>Region 8</a:t>
              </a:r>
            </a:p>
            <a:p>
              <a:r>
                <a:rPr lang="en-US" sz="900" b="1" dirty="0">
                  <a:latin typeface="Times" pitchFamily="2" charset="0"/>
                </a:rPr>
                <a:t>Denver, CO</a:t>
              </a:r>
            </a:p>
            <a:p>
              <a:r>
                <a:rPr lang="en-US" sz="900" b="1" dirty="0"/>
                <a:t>July 14, 2010</a:t>
              </a:r>
            </a:p>
            <a:p>
              <a:endParaRPr lang="en-US" sz="900" dirty="0">
                <a:latin typeface="Times" pitchFamily="2" charset="0"/>
              </a:endParaRPr>
            </a:p>
          </p:txBody>
        </p:sp>
        <p:pic>
          <p:nvPicPr>
            <p:cNvPr id="25" name="Picture 24" descr="A screenshot of a cell phone&#10;&#10;Description automatically generated">
              <a:extLst>
                <a:ext uri="{FF2B5EF4-FFF2-40B4-BE49-F238E27FC236}">
                  <a16:creationId xmlns:a16="http://schemas.microsoft.com/office/drawing/2014/main" id="{EFC15AC6-7D1D-5D4D-9858-8BB6CD64E278}"/>
                </a:ext>
              </a:extLst>
            </p:cNvPr>
            <p:cNvPicPr>
              <a:picLocks noChangeAspect="1"/>
            </p:cNvPicPr>
            <p:nvPr/>
          </p:nvPicPr>
          <p:blipFill>
            <a:blip r:embed="rId9"/>
            <a:stretch>
              <a:fillRect/>
            </a:stretch>
          </p:blipFill>
          <p:spPr>
            <a:xfrm>
              <a:off x="6907101" y="3867150"/>
              <a:ext cx="2062207" cy="1213063"/>
            </a:xfrm>
            <a:prstGeom prst="rect">
              <a:avLst/>
            </a:prstGeom>
          </p:spPr>
        </p:pic>
      </p:grpSp>
      <p:sp>
        <p:nvSpPr>
          <p:cNvPr id="3" name="TextBox 2">
            <a:extLst>
              <a:ext uri="{FF2B5EF4-FFF2-40B4-BE49-F238E27FC236}">
                <a16:creationId xmlns:a16="http://schemas.microsoft.com/office/drawing/2014/main" id="{F808C381-53A1-4D48-9754-27F66FC55BA8}"/>
              </a:ext>
            </a:extLst>
          </p:cNvPr>
          <p:cNvSpPr txBox="1"/>
          <p:nvPr/>
        </p:nvSpPr>
        <p:spPr>
          <a:xfrm>
            <a:off x="2332657" y="4533633"/>
            <a:ext cx="1064715" cy="461665"/>
          </a:xfrm>
          <a:prstGeom prst="rect">
            <a:avLst/>
          </a:prstGeom>
          <a:noFill/>
        </p:spPr>
        <p:txBody>
          <a:bodyPr wrap="none" rtlCol="0">
            <a:spAutoFit/>
          </a:bodyPr>
          <a:lstStyle/>
          <a:p>
            <a:r>
              <a:rPr lang="en-US" sz="2400" b="1" dirty="0"/>
              <a:t>&lt;5 </a:t>
            </a:r>
            <a:r>
              <a:rPr lang="en-US" sz="2400" b="1" dirty="0" err="1"/>
              <a:t>uM</a:t>
            </a:r>
            <a:endParaRPr lang="en-US" sz="2400" b="1" dirty="0"/>
          </a:p>
        </p:txBody>
      </p:sp>
      <p:sp>
        <p:nvSpPr>
          <p:cNvPr id="4" name="TextBox 3">
            <a:extLst>
              <a:ext uri="{FF2B5EF4-FFF2-40B4-BE49-F238E27FC236}">
                <a16:creationId xmlns:a16="http://schemas.microsoft.com/office/drawing/2014/main" id="{9E0D1712-C31B-E448-9784-B7E58D1AAD40}"/>
              </a:ext>
            </a:extLst>
          </p:cNvPr>
          <p:cNvSpPr txBox="1"/>
          <p:nvPr/>
        </p:nvSpPr>
        <p:spPr>
          <a:xfrm>
            <a:off x="4955549" y="3055434"/>
            <a:ext cx="1064715" cy="461665"/>
          </a:xfrm>
          <a:prstGeom prst="rect">
            <a:avLst/>
          </a:prstGeom>
          <a:noFill/>
        </p:spPr>
        <p:txBody>
          <a:bodyPr wrap="none" rtlCol="0">
            <a:spAutoFit/>
          </a:bodyPr>
          <a:lstStyle/>
          <a:p>
            <a:r>
              <a:rPr lang="en-US" sz="2400" b="1" dirty="0"/>
              <a:t>&gt;5 </a:t>
            </a:r>
            <a:r>
              <a:rPr lang="en-US" sz="2400" b="1" dirty="0" err="1"/>
              <a:t>uM</a:t>
            </a:r>
            <a:endParaRPr lang="en-US" sz="2400" b="1" dirty="0"/>
          </a:p>
        </p:txBody>
      </p:sp>
      <p:sp>
        <p:nvSpPr>
          <p:cNvPr id="21" name="TextBox 3">
            <a:extLst>
              <a:ext uri="{FF2B5EF4-FFF2-40B4-BE49-F238E27FC236}">
                <a16:creationId xmlns:a16="http://schemas.microsoft.com/office/drawing/2014/main" id="{70FDDC15-3185-9542-AFDB-8FB57070AEB6}"/>
              </a:ext>
            </a:extLst>
          </p:cNvPr>
          <p:cNvSpPr txBox="1">
            <a:spLocks noChangeArrowheads="1"/>
          </p:cNvSpPr>
          <p:nvPr/>
        </p:nvSpPr>
        <p:spPr bwMode="auto">
          <a:xfrm>
            <a:off x="8534400" y="6292850"/>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17</a:t>
            </a:r>
          </a:p>
        </p:txBody>
      </p:sp>
      <p:sp>
        <p:nvSpPr>
          <p:cNvPr id="2" name="Title 1">
            <a:extLst>
              <a:ext uri="{FF2B5EF4-FFF2-40B4-BE49-F238E27FC236}">
                <a16:creationId xmlns:a16="http://schemas.microsoft.com/office/drawing/2014/main" id="{F3393B03-BFEC-425C-935F-C2C2720CF9E1}"/>
              </a:ext>
            </a:extLst>
          </p:cNvPr>
          <p:cNvSpPr>
            <a:spLocks noGrp="1"/>
          </p:cNvSpPr>
          <p:nvPr>
            <p:ph type="title"/>
          </p:nvPr>
        </p:nvSpPr>
        <p:spPr>
          <a:xfrm>
            <a:off x="445635" y="493410"/>
            <a:ext cx="8229600" cy="1143000"/>
          </a:xfrm>
        </p:spPr>
        <p:txBody>
          <a:bodyPr/>
          <a:lstStyle/>
          <a:p>
            <a:r>
              <a:rPr lang="en-US" altLang="en-US" sz="2800" b="1" dirty="0">
                <a:latin typeface="Comic Sans MS" panose="030F0902030302020204" pitchFamily="66" charset="0"/>
              </a:rPr>
              <a:t>EMP length distributions of airborne EMP </a:t>
            </a:r>
            <a:br>
              <a:rPr lang="en-US" altLang="en-US" sz="2800" b="1" dirty="0">
                <a:latin typeface="Comic Sans MS" panose="030F0902030302020204" pitchFamily="66" charset="0"/>
              </a:rPr>
            </a:br>
            <a:r>
              <a:rPr lang="en-US" altLang="en-US" sz="2800" b="1" dirty="0">
                <a:latin typeface="Comic Sans MS" panose="030F0902030302020204" pitchFamily="66" charset="0"/>
              </a:rPr>
              <a:t>collected in Libby, MT </a:t>
            </a:r>
            <a:endParaRPr lang="en-US" dirty="0"/>
          </a:p>
        </p:txBody>
      </p:sp>
    </p:spTree>
    <p:extLst>
      <p:ext uri="{BB962C8B-B14F-4D97-AF65-F5344CB8AC3E}">
        <p14:creationId xmlns:p14="http://schemas.microsoft.com/office/powerpoint/2010/main" val="1070685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8B6EA9B-51CD-4C5D-9ADA-D038290684DA}"/>
                  </a:ext>
                </a:extLst>
              </p14:cNvPr>
              <p14:cNvContentPartPr/>
              <p14:nvPr/>
            </p14:nvContentPartPr>
            <p14:xfrm>
              <a:off x="4051373" y="3017687"/>
              <a:ext cx="246240" cy="29565"/>
            </p14:xfrm>
          </p:contentPart>
        </mc:Choice>
        <mc:Fallback xmlns="">
          <p:pic>
            <p:nvPicPr>
              <p:cNvPr id="5" name="Ink 4">
                <a:extLst>
                  <a:ext uri="{FF2B5EF4-FFF2-40B4-BE49-F238E27FC236}">
                    <a16:creationId xmlns:a16="http://schemas.microsoft.com/office/drawing/2014/main" id="{18B6EA9B-51CD-4C5D-9ADA-D038290684DA}"/>
                  </a:ext>
                </a:extLst>
              </p:cNvPr>
              <p:cNvPicPr/>
              <p:nvPr/>
            </p:nvPicPr>
            <p:blipFill>
              <a:blip r:embed="rId4"/>
              <a:stretch>
                <a:fillRect/>
              </a:stretch>
            </p:blipFill>
            <p:spPr>
              <a:xfrm>
                <a:off x="3997373" y="2909522"/>
                <a:ext cx="353880" cy="2455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C9F1ABE-0D4C-44CE-8479-0E4A1D11B0E3}"/>
                  </a:ext>
                </a:extLst>
              </p14:cNvPr>
              <p14:cNvContentPartPr/>
              <p14:nvPr/>
            </p14:nvContentPartPr>
            <p14:xfrm>
              <a:off x="4131766" y="2981845"/>
              <a:ext cx="237330" cy="40500"/>
            </p14:xfrm>
          </p:contentPart>
        </mc:Choice>
        <mc:Fallback xmlns="">
          <p:pic>
            <p:nvPicPr>
              <p:cNvPr id="6" name="Ink 5">
                <a:extLst>
                  <a:ext uri="{FF2B5EF4-FFF2-40B4-BE49-F238E27FC236}">
                    <a16:creationId xmlns:a16="http://schemas.microsoft.com/office/drawing/2014/main" id="{7C9F1ABE-0D4C-44CE-8479-0E4A1D11B0E3}"/>
                  </a:ext>
                </a:extLst>
              </p:cNvPr>
              <p:cNvPicPr/>
              <p:nvPr/>
            </p:nvPicPr>
            <p:blipFill>
              <a:blip r:embed="rId6"/>
              <a:stretch>
                <a:fillRect/>
              </a:stretch>
            </p:blipFill>
            <p:spPr>
              <a:xfrm>
                <a:off x="4077827" y="2874323"/>
                <a:ext cx="344848" cy="2551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CDF8C6A-2A14-456D-BF55-A433B45FECA1}"/>
                  </a:ext>
                </a:extLst>
              </p14:cNvPr>
              <p14:cNvContentPartPr/>
              <p14:nvPr/>
            </p14:nvContentPartPr>
            <p14:xfrm>
              <a:off x="4055828" y="3013232"/>
              <a:ext cx="416138" cy="22478"/>
            </p14:xfrm>
          </p:contentPart>
        </mc:Choice>
        <mc:Fallback xmlns="">
          <p:pic>
            <p:nvPicPr>
              <p:cNvPr id="7" name="Ink 6">
                <a:extLst>
                  <a:ext uri="{FF2B5EF4-FFF2-40B4-BE49-F238E27FC236}">
                    <a16:creationId xmlns:a16="http://schemas.microsoft.com/office/drawing/2014/main" id="{ACDF8C6A-2A14-456D-BF55-A433B45FECA1}"/>
                  </a:ext>
                </a:extLst>
              </p:cNvPr>
              <p:cNvPicPr/>
              <p:nvPr/>
            </p:nvPicPr>
            <p:blipFill>
              <a:blip r:embed="rId8"/>
              <a:stretch>
                <a:fillRect/>
              </a:stretch>
            </p:blipFill>
            <p:spPr>
              <a:xfrm>
                <a:off x="4001831" y="2906194"/>
                <a:ext cx="523772" cy="2361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64BB77D-5F15-4C36-876E-E79692441F0F}"/>
                  </a:ext>
                </a:extLst>
              </p14:cNvPr>
              <p14:cNvContentPartPr/>
              <p14:nvPr/>
            </p14:nvContentPartPr>
            <p14:xfrm>
              <a:off x="4038008" y="3008980"/>
              <a:ext cx="375840" cy="60345"/>
            </p14:xfrm>
          </p:contentPart>
        </mc:Choice>
        <mc:Fallback xmlns="">
          <p:pic>
            <p:nvPicPr>
              <p:cNvPr id="8" name="Ink 7">
                <a:extLst>
                  <a:ext uri="{FF2B5EF4-FFF2-40B4-BE49-F238E27FC236}">
                    <a16:creationId xmlns:a16="http://schemas.microsoft.com/office/drawing/2014/main" id="{864BB77D-5F15-4C36-876E-E79692441F0F}"/>
                  </a:ext>
                </a:extLst>
              </p:cNvPr>
              <p:cNvPicPr/>
              <p:nvPr/>
            </p:nvPicPr>
            <p:blipFill>
              <a:blip r:embed="rId10"/>
              <a:stretch>
                <a:fillRect/>
              </a:stretch>
            </p:blipFill>
            <p:spPr>
              <a:xfrm>
                <a:off x="3984008" y="2901221"/>
                <a:ext cx="483480" cy="2755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20E15F62-2778-4474-A668-4E8CAFEAE223}"/>
                  </a:ext>
                </a:extLst>
              </p14:cNvPr>
              <p14:cNvContentPartPr/>
              <p14:nvPr/>
            </p14:nvContentPartPr>
            <p14:xfrm>
              <a:off x="4257113" y="3057985"/>
              <a:ext cx="203" cy="203"/>
            </p14:xfrm>
          </p:contentPart>
        </mc:Choice>
        <mc:Fallback xmlns="">
          <p:pic>
            <p:nvPicPr>
              <p:cNvPr id="9" name="Ink 8">
                <a:extLst>
                  <a:ext uri="{FF2B5EF4-FFF2-40B4-BE49-F238E27FC236}">
                    <a16:creationId xmlns:a16="http://schemas.microsoft.com/office/drawing/2014/main" id="{20E15F62-2778-4474-A668-4E8CAFEAE223}"/>
                  </a:ext>
                </a:extLst>
              </p:cNvPr>
              <p:cNvPicPr/>
              <p:nvPr/>
            </p:nvPicPr>
            <p:blipFill>
              <a:blip r:embed="rId12"/>
              <a:stretch>
                <a:fillRect/>
              </a:stretch>
            </p:blipFill>
            <p:spPr>
              <a:xfrm>
                <a:off x="4226663" y="2997085"/>
                <a:ext cx="60900" cy="121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E1254E3-FC09-431F-B7D0-F41670A5E1D7}"/>
                  </a:ext>
                </a:extLst>
              </p14:cNvPr>
              <p14:cNvContentPartPr/>
              <p14:nvPr/>
            </p14:nvContentPartPr>
            <p14:xfrm>
              <a:off x="4257113" y="3057985"/>
              <a:ext cx="203" cy="203"/>
            </p14:xfrm>
          </p:contentPart>
        </mc:Choice>
        <mc:Fallback xmlns="">
          <p:pic>
            <p:nvPicPr>
              <p:cNvPr id="10" name="Ink 9">
                <a:extLst>
                  <a:ext uri="{FF2B5EF4-FFF2-40B4-BE49-F238E27FC236}">
                    <a16:creationId xmlns:a16="http://schemas.microsoft.com/office/drawing/2014/main" id="{BE1254E3-FC09-431F-B7D0-F41670A5E1D7}"/>
                  </a:ext>
                </a:extLst>
              </p:cNvPr>
              <p:cNvPicPr/>
              <p:nvPr/>
            </p:nvPicPr>
            <p:blipFill>
              <a:blip r:embed="rId12"/>
              <a:stretch>
                <a:fillRect/>
              </a:stretch>
            </p:blipFill>
            <p:spPr>
              <a:xfrm>
                <a:off x="4226663" y="2997085"/>
                <a:ext cx="60900" cy="12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3B2832E-EF6C-4A99-B1DC-533D931C6CB7}"/>
                  </a:ext>
                </a:extLst>
              </p14:cNvPr>
              <p14:cNvContentPartPr/>
              <p14:nvPr/>
            </p14:nvContentPartPr>
            <p14:xfrm>
              <a:off x="4257113" y="3057985"/>
              <a:ext cx="4658" cy="203"/>
            </p14:xfrm>
          </p:contentPart>
        </mc:Choice>
        <mc:Fallback xmlns="">
          <p:pic>
            <p:nvPicPr>
              <p:cNvPr id="11" name="Ink 10">
                <a:extLst>
                  <a:ext uri="{FF2B5EF4-FFF2-40B4-BE49-F238E27FC236}">
                    <a16:creationId xmlns:a16="http://schemas.microsoft.com/office/drawing/2014/main" id="{C3B2832E-EF6C-4A99-B1DC-533D931C6CB7}"/>
                  </a:ext>
                </a:extLst>
              </p:cNvPr>
              <p:cNvPicPr/>
              <p:nvPr/>
            </p:nvPicPr>
            <p:blipFill>
              <a:blip r:embed="rId15"/>
              <a:stretch>
                <a:fillRect/>
              </a:stretch>
            </p:blipFill>
            <p:spPr>
              <a:xfrm>
                <a:off x="4157299" y="2997085"/>
                <a:ext cx="203621" cy="12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2881781-D0EE-4DA6-AE51-E12BB6A8D26B}"/>
                  </a:ext>
                </a:extLst>
              </p14:cNvPr>
              <p14:cNvContentPartPr/>
              <p14:nvPr/>
            </p14:nvContentPartPr>
            <p14:xfrm>
              <a:off x="4082761" y="3035507"/>
              <a:ext cx="4658" cy="203"/>
            </p14:xfrm>
          </p:contentPart>
        </mc:Choice>
        <mc:Fallback xmlns="">
          <p:pic>
            <p:nvPicPr>
              <p:cNvPr id="12" name="Ink 11">
                <a:extLst>
                  <a:ext uri="{FF2B5EF4-FFF2-40B4-BE49-F238E27FC236}">
                    <a16:creationId xmlns:a16="http://schemas.microsoft.com/office/drawing/2014/main" id="{92881781-D0EE-4DA6-AE51-E12BB6A8D26B}"/>
                  </a:ext>
                </a:extLst>
              </p:cNvPr>
              <p:cNvPicPr/>
              <p:nvPr/>
            </p:nvPicPr>
            <p:blipFill>
              <a:blip r:embed="rId17"/>
              <a:stretch>
                <a:fillRect/>
              </a:stretch>
            </p:blipFill>
            <p:spPr>
              <a:xfrm>
                <a:off x="4029015" y="2974607"/>
                <a:ext cx="111792" cy="12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2862133-D45E-4026-BB1C-343651B1DB93}"/>
                  </a:ext>
                </a:extLst>
              </p14:cNvPr>
              <p14:cNvContentPartPr/>
              <p14:nvPr/>
            </p14:nvContentPartPr>
            <p14:xfrm>
              <a:off x="4091671" y="3035507"/>
              <a:ext cx="129803" cy="203"/>
            </p14:xfrm>
          </p:contentPart>
        </mc:Choice>
        <mc:Fallback xmlns="">
          <p:pic>
            <p:nvPicPr>
              <p:cNvPr id="13" name="Ink 12">
                <a:extLst>
                  <a:ext uri="{FF2B5EF4-FFF2-40B4-BE49-F238E27FC236}">
                    <a16:creationId xmlns:a16="http://schemas.microsoft.com/office/drawing/2014/main" id="{F2862133-D45E-4026-BB1C-343651B1DB93}"/>
                  </a:ext>
                </a:extLst>
              </p:cNvPr>
              <p:cNvPicPr/>
              <p:nvPr/>
            </p:nvPicPr>
            <p:blipFill>
              <a:blip r:embed="rId19"/>
              <a:stretch>
                <a:fillRect/>
              </a:stretch>
            </p:blipFill>
            <p:spPr>
              <a:xfrm>
                <a:off x="4037736" y="2974607"/>
                <a:ext cx="237313" cy="12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A29D0D12-07DA-4994-A801-B146B8F8A05F}"/>
                  </a:ext>
                </a:extLst>
              </p14:cNvPr>
              <p14:cNvContentPartPr/>
              <p14:nvPr/>
            </p14:nvContentPartPr>
            <p14:xfrm>
              <a:off x="4283843" y="3035507"/>
              <a:ext cx="203" cy="203"/>
            </p14:xfrm>
          </p:contentPart>
        </mc:Choice>
        <mc:Fallback xmlns="">
          <p:pic>
            <p:nvPicPr>
              <p:cNvPr id="14" name="Ink 13">
                <a:extLst>
                  <a:ext uri="{FF2B5EF4-FFF2-40B4-BE49-F238E27FC236}">
                    <a16:creationId xmlns:a16="http://schemas.microsoft.com/office/drawing/2014/main" id="{A29D0D12-07DA-4994-A801-B146B8F8A05F}"/>
                  </a:ext>
                </a:extLst>
              </p:cNvPr>
              <p:cNvPicPr/>
              <p:nvPr/>
            </p:nvPicPr>
            <p:blipFill>
              <a:blip r:embed="rId12"/>
              <a:stretch>
                <a:fillRect/>
              </a:stretch>
            </p:blipFill>
            <p:spPr>
              <a:xfrm>
                <a:off x="4253393" y="2974607"/>
                <a:ext cx="60900" cy="12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9F2E703-7378-4F8E-8D8E-3123E6A1038D}"/>
                  </a:ext>
                </a:extLst>
              </p14:cNvPr>
              <p14:cNvContentPartPr/>
              <p14:nvPr/>
            </p14:nvContentPartPr>
            <p14:xfrm>
              <a:off x="4055828" y="3008777"/>
              <a:ext cx="264060" cy="40500"/>
            </p14:xfrm>
          </p:contentPart>
        </mc:Choice>
        <mc:Fallback xmlns="">
          <p:pic>
            <p:nvPicPr>
              <p:cNvPr id="15" name="Ink 14">
                <a:extLst>
                  <a:ext uri="{FF2B5EF4-FFF2-40B4-BE49-F238E27FC236}">
                    <a16:creationId xmlns:a16="http://schemas.microsoft.com/office/drawing/2014/main" id="{69F2E703-7378-4F8E-8D8E-3123E6A1038D}"/>
                  </a:ext>
                </a:extLst>
              </p:cNvPr>
              <p:cNvPicPr/>
              <p:nvPr/>
            </p:nvPicPr>
            <p:blipFill>
              <a:blip r:embed="rId22"/>
              <a:stretch>
                <a:fillRect/>
              </a:stretch>
            </p:blipFill>
            <p:spPr>
              <a:xfrm>
                <a:off x="3965889" y="2829573"/>
                <a:ext cx="443578" cy="39854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31698324-9A3F-4E5A-887E-D8EE4D432332}"/>
                  </a:ext>
                </a:extLst>
              </p14:cNvPr>
              <p14:cNvContentPartPr/>
              <p14:nvPr/>
            </p14:nvContentPartPr>
            <p14:xfrm>
              <a:off x="4118401" y="3020927"/>
              <a:ext cx="201488" cy="14783"/>
            </p14:xfrm>
          </p:contentPart>
        </mc:Choice>
        <mc:Fallback xmlns="">
          <p:pic>
            <p:nvPicPr>
              <p:cNvPr id="16" name="Ink 15">
                <a:extLst>
                  <a:ext uri="{FF2B5EF4-FFF2-40B4-BE49-F238E27FC236}">
                    <a16:creationId xmlns:a16="http://schemas.microsoft.com/office/drawing/2014/main" id="{31698324-9A3F-4E5A-887E-D8EE4D432332}"/>
                  </a:ext>
                </a:extLst>
              </p:cNvPr>
              <p:cNvPicPr/>
              <p:nvPr/>
            </p:nvPicPr>
            <p:blipFill>
              <a:blip r:embed="rId24"/>
              <a:stretch>
                <a:fillRect/>
              </a:stretch>
            </p:blipFill>
            <p:spPr>
              <a:xfrm>
                <a:off x="4028451" y="2844939"/>
                <a:ext cx="381028" cy="36640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CA01178A-1E7C-422D-AF5C-0D16F6E6C6FB}"/>
                  </a:ext>
                </a:extLst>
              </p14:cNvPr>
              <p14:cNvContentPartPr/>
              <p14:nvPr/>
            </p14:nvContentPartPr>
            <p14:xfrm>
              <a:off x="4096126" y="3029635"/>
              <a:ext cx="255150" cy="6075"/>
            </p14:xfrm>
          </p:contentPart>
        </mc:Choice>
        <mc:Fallback xmlns="">
          <p:pic>
            <p:nvPicPr>
              <p:cNvPr id="17" name="Ink 16">
                <a:extLst>
                  <a:ext uri="{FF2B5EF4-FFF2-40B4-BE49-F238E27FC236}">
                    <a16:creationId xmlns:a16="http://schemas.microsoft.com/office/drawing/2014/main" id="{CA01178A-1E7C-422D-AF5C-0D16F6E6C6FB}"/>
                  </a:ext>
                </a:extLst>
              </p:cNvPr>
              <p:cNvPicPr/>
              <p:nvPr/>
            </p:nvPicPr>
            <p:blipFill>
              <a:blip r:embed="rId26"/>
              <a:stretch>
                <a:fillRect/>
              </a:stretch>
            </p:blipFill>
            <p:spPr>
              <a:xfrm>
                <a:off x="4006158" y="2860885"/>
                <a:ext cx="434727" cy="34323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FC662236-201B-4B81-8BDE-8A229300F5B8}"/>
                  </a:ext>
                </a:extLst>
              </p14:cNvPr>
              <p14:cNvContentPartPr/>
              <p14:nvPr/>
            </p14:nvContentPartPr>
            <p14:xfrm>
              <a:off x="2960101" y="4006090"/>
              <a:ext cx="67230" cy="203"/>
            </p14:xfrm>
          </p:contentPart>
        </mc:Choice>
        <mc:Fallback xmlns="">
          <p:pic>
            <p:nvPicPr>
              <p:cNvPr id="18" name="Ink 17">
                <a:extLst>
                  <a:ext uri="{FF2B5EF4-FFF2-40B4-BE49-F238E27FC236}">
                    <a16:creationId xmlns:a16="http://schemas.microsoft.com/office/drawing/2014/main" id="{FC662236-201B-4B81-8BDE-8A229300F5B8}"/>
                  </a:ext>
                </a:extLst>
              </p:cNvPr>
              <p:cNvPicPr/>
              <p:nvPr/>
            </p:nvPicPr>
            <p:blipFill>
              <a:blip r:embed="rId28"/>
              <a:stretch>
                <a:fillRect/>
              </a:stretch>
            </p:blipFill>
            <p:spPr>
              <a:xfrm>
                <a:off x="2870221" y="3904590"/>
                <a:ext cx="246630" cy="20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9C8ABF19-BA3C-4AFC-9CA0-820C76B3CE5A}"/>
                  </a:ext>
                </a:extLst>
              </p14:cNvPr>
              <p14:cNvContentPartPr/>
              <p14:nvPr/>
            </p14:nvContentPartPr>
            <p14:xfrm>
              <a:off x="4069193" y="3049682"/>
              <a:ext cx="277628" cy="14783"/>
            </p14:xfrm>
          </p:contentPart>
        </mc:Choice>
        <mc:Fallback xmlns="">
          <p:pic>
            <p:nvPicPr>
              <p:cNvPr id="19" name="Ink 18">
                <a:extLst>
                  <a:ext uri="{FF2B5EF4-FFF2-40B4-BE49-F238E27FC236}">
                    <a16:creationId xmlns:a16="http://schemas.microsoft.com/office/drawing/2014/main" id="{9C8ABF19-BA3C-4AFC-9CA0-820C76B3CE5A}"/>
                  </a:ext>
                </a:extLst>
              </p:cNvPr>
              <p:cNvPicPr/>
              <p:nvPr/>
            </p:nvPicPr>
            <p:blipFill>
              <a:blip r:embed="rId30"/>
              <a:stretch>
                <a:fillRect/>
              </a:stretch>
            </p:blipFill>
            <p:spPr>
              <a:xfrm>
                <a:off x="3979288" y="2869402"/>
                <a:ext cx="457079" cy="374983"/>
              </a:xfrm>
              <a:prstGeom prst="rect">
                <a:avLst/>
              </a:prstGeom>
            </p:spPr>
          </p:pic>
        </mc:Fallback>
      </mc:AlternateContent>
      <p:sp>
        <p:nvSpPr>
          <p:cNvPr id="21" name="Rectangle 20">
            <a:extLst>
              <a:ext uri="{FF2B5EF4-FFF2-40B4-BE49-F238E27FC236}">
                <a16:creationId xmlns:a16="http://schemas.microsoft.com/office/drawing/2014/main" id="{3DFB994E-4A2C-4324-BC68-8B476C8705DF}"/>
              </a:ext>
            </a:extLst>
          </p:cNvPr>
          <p:cNvSpPr/>
          <p:nvPr/>
        </p:nvSpPr>
        <p:spPr>
          <a:xfrm>
            <a:off x="4055270" y="2981326"/>
            <a:ext cx="351235" cy="140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3">
            <a:extLst>
              <a:ext uri="{FF2B5EF4-FFF2-40B4-BE49-F238E27FC236}">
                <a16:creationId xmlns:a16="http://schemas.microsoft.com/office/drawing/2014/main" id="{0565EC87-73A6-4F07-BE2E-8549F6C1DCDE}"/>
              </a:ext>
            </a:extLst>
          </p:cNvPr>
          <p:cNvSpPr>
            <a:spLocks noGrp="1"/>
          </p:cNvSpPr>
          <p:nvPr>
            <p:ph type="title"/>
          </p:nvPr>
        </p:nvSpPr>
        <p:spPr>
          <a:xfrm>
            <a:off x="457200" y="273170"/>
            <a:ext cx="8229600" cy="1143000"/>
          </a:xfrm>
        </p:spPr>
        <p:txBody>
          <a:bodyPr/>
          <a:lstStyle/>
          <a:p>
            <a:r>
              <a:rPr lang="en-US" sz="3700" b="1" dirty="0">
                <a:solidFill>
                  <a:schemeClr val="tx1"/>
                </a:solidFill>
                <a:latin typeface="Calibri" panose="020F0502020204030204" pitchFamily="34" charset="0"/>
                <a:cs typeface="Calibri" panose="020F0502020204030204" pitchFamily="34" charset="0"/>
              </a:rPr>
              <a:t>Size Distribution of Tremolite Particles </a:t>
            </a:r>
            <a:br>
              <a:rPr lang="en-US" sz="3700" b="1" dirty="0">
                <a:solidFill>
                  <a:schemeClr val="tx1"/>
                </a:solidFill>
                <a:latin typeface="Calibri" panose="020F0502020204030204" pitchFamily="34" charset="0"/>
                <a:cs typeface="Calibri" panose="020F0502020204030204" pitchFamily="34" charset="0"/>
              </a:rPr>
            </a:br>
            <a:r>
              <a:rPr lang="en-US" sz="3700" b="1" dirty="0">
                <a:solidFill>
                  <a:schemeClr val="tx1"/>
                </a:solidFill>
                <a:latin typeface="Calibri" panose="020F0502020204030204" pitchFamily="34" charset="0"/>
                <a:cs typeface="Calibri" panose="020F0502020204030204" pitchFamily="34" charset="0"/>
              </a:rPr>
              <a:t>in Two Cosmetic Products Tested for FDA</a:t>
            </a:r>
            <a:endParaRPr lang="en-US" sz="3700" dirty="0">
              <a:latin typeface="Calibri" panose="020F0502020204030204" pitchFamily="34" charset="0"/>
              <a:cs typeface="Calibri" panose="020F0502020204030204" pitchFamily="34" charset="0"/>
            </a:endParaRPr>
          </a:p>
        </p:txBody>
      </p:sp>
      <p:sp>
        <p:nvSpPr>
          <p:cNvPr id="43028" name="Footer Placeholder 21">
            <a:extLst>
              <a:ext uri="{FF2B5EF4-FFF2-40B4-BE49-F238E27FC236}">
                <a16:creationId xmlns:a16="http://schemas.microsoft.com/office/drawing/2014/main" id="{1ED931C8-3E6E-4C05-AB69-65E8A3141274}"/>
              </a:ext>
            </a:extLst>
          </p:cNvPr>
          <p:cNvSpPr>
            <a:spLocks noGrp="1" noChangeArrowheads="1"/>
          </p:cNvSpPr>
          <p:nvPr>
            <p:ph type="ftr" sz="quarter" idx="11"/>
          </p:nvPr>
        </p:nvSpPr>
        <p:spPr>
          <a:xfrm>
            <a:off x="3124200" y="5218197"/>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557213" indent="-214313">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857250" indent="-171450">
              <a:spcBef>
                <a:spcPct val="20000"/>
              </a:spcBef>
              <a:buChar char="•"/>
              <a:defRPr sz="1800">
                <a:solidFill>
                  <a:schemeClr val="tx1"/>
                </a:solidFill>
                <a:latin typeface="Arial" panose="020B0604020202020204" pitchFamily="34" charset="0"/>
                <a:ea typeface="ＭＳ Ｐゴシック" panose="020B0600070205080204" pitchFamily="34" charset="-128"/>
              </a:defRPr>
            </a:lvl3pPr>
            <a:lvl4pPr marL="12001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4pPr>
            <a:lvl5pPr marL="1543050" indent="-171450">
              <a:spcBef>
                <a:spcPct val="20000"/>
              </a:spcBef>
              <a:buChar char="»"/>
              <a:defRPr sz="1500">
                <a:solidFill>
                  <a:schemeClr val="tx1"/>
                </a:solidFill>
                <a:latin typeface="Arial" panose="020B0604020202020204" pitchFamily="34" charset="0"/>
                <a:ea typeface="ＭＳ Ｐゴシック" panose="020B0600070205080204" pitchFamily="34" charset="-128"/>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dirty="0">
                <a:latin typeface="Calibri" panose="020F0502020204030204" pitchFamily="34" charset="0"/>
                <a:cs typeface="Calibri" panose="020F0502020204030204" pitchFamily="34" charset="0"/>
              </a:rPr>
              <a:t>Source:  AMA Analytical Services</a:t>
            </a:r>
          </a:p>
        </p:txBody>
      </p:sp>
      <p:grpSp>
        <p:nvGrpSpPr>
          <p:cNvPr id="25" name="Group 24" descr="These are two graphs that show fiber size distributions of tremolite EMP collected from two cosmetic talc products.">
            <a:extLst>
              <a:ext uri="{FF2B5EF4-FFF2-40B4-BE49-F238E27FC236}">
                <a16:creationId xmlns:a16="http://schemas.microsoft.com/office/drawing/2014/main" id="{BA7CEFA7-1B7D-40D0-BE17-E844D46843FA}"/>
              </a:ext>
            </a:extLst>
          </p:cNvPr>
          <p:cNvGrpSpPr/>
          <p:nvPr/>
        </p:nvGrpSpPr>
        <p:grpSpPr>
          <a:xfrm>
            <a:off x="380886" y="1929593"/>
            <a:ext cx="8537692" cy="3213908"/>
            <a:chOff x="380886" y="1929593"/>
            <a:chExt cx="8537692" cy="3213908"/>
          </a:xfrm>
        </p:grpSpPr>
        <p:graphicFrame>
          <p:nvGraphicFramePr>
            <p:cNvPr id="23" name="Content Placeholder 3">
              <a:extLst>
                <a:ext uri="{FF2B5EF4-FFF2-40B4-BE49-F238E27FC236}">
                  <a16:creationId xmlns:a16="http://schemas.microsoft.com/office/drawing/2014/main" id="{016CE960-5ED8-41DE-AA00-ABC51CD75F83}"/>
                </a:ext>
              </a:extLst>
            </p:cNvPr>
            <p:cNvGraphicFramePr>
              <a:graphicFrameLocks/>
            </p:cNvGraphicFramePr>
            <p:nvPr>
              <p:extLst/>
            </p:nvPr>
          </p:nvGraphicFramePr>
          <p:xfrm>
            <a:off x="4830625" y="1929593"/>
            <a:ext cx="4087953" cy="3213908"/>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24" name="Chart 23">
              <a:extLst>
                <a:ext uri="{FF2B5EF4-FFF2-40B4-BE49-F238E27FC236}">
                  <a16:creationId xmlns:a16="http://schemas.microsoft.com/office/drawing/2014/main" id="{984515F9-5633-4213-B110-40533662304A}"/>
                </a:ext>
              </a:extLst>
            </p:cNvPr>
            <p:cNvGraphicFramePr>
              <a:graphicFrameLocks/>
            </p:cNvGraphicFramePr>
            <p:nvPr>
              <p:extLst/>
            </p:nvPr>
          </p:nvGraphicFramePr>
          <p:xfrm>
            <a:off x="380886" y="1929593"/>
            <a:ext cx="4059620" cy="3213908"/>
          </p:xfrm>
          <a:graphic>
            <a:graphicData uri="http://schemas.openxmlformats.org/drawingml/2006/chart">
              <c:chart xmlns:c="http://schemas.openxmlformats.org/drawingml/2006/chart" xmlns:r="http://schemas.openxmlformats.org/officeDocument/2006/relationships" r:id="rId32"/>
            </a:graphicData>
          </a:graphic>
        </p:graphicFrame>
      </p:grpSp>
      <mc:AlternateContent xmlns:mc="http://schemas.openxmlformats.org/markup-compatibility/2006" xmlns:p14="http://schemas.microsoft.com/office/powerpoint/2010/main">
        <mc:Choice Requires="p14">
          <p:contentPart p14:bwMode="auto" r:id="rId33">
            <p14:nvContentPartPr>
              <p14:cNvPr id="38" name="Ink 37">
                <a:extLst>
                  <a:ext uri="{FF2B5EF4-FFF2-40B4-BE49-F238E27FC236}">
                    <a16:creationId xmlns:a16="http://schemas.microsoft.com/office/drawing/2014/main" id="{7E36E6E6-D088-584C-B399-45C9964D1DD7}"/>
                  </a:ext>
                </a:extLst>
              </p14:cNvPr>
              <p14:cNvContentPartPr/>
              <p14:nvPr/>
            </p14:nvContentPartPr>
            <p14:xfrm>
              <a:off x="3412050" y="-631380"/>
              <a:ext cx="360" cy="360"/>
            </p14:xfrm>
          </p:contentPart>
        </mc:Choice>
        <mc:Fallback xmlns="">
          <p:pic>
            <p:nvPicPr>
              <p:cNvPr id="38" name="Ink 37">
                <a:extLst>
                  <a:ext uri="{FF2B5EF4-FFF2-40B4-BE49-F238E27FC236}">
                    <a16:creationId xmlns:a16="http://schemas.microsoft.com/office/drawing/2014/main" id="{7E36E6E6-D088-584C-B399-45C9964D1DD7}"/>
                  </a:ext>
                </a:extLst>
              </p:cNvPr>
              <p:cNvPicPr/>
              <p:nvPr/>
            </p:nvPicPr>
            <p:blipFill>
              <a:blip r:embed="rId34"/>
              <a:stretch>
                <a:fillRect/>
              </a:stretch>
            </p:blipFill>
            <p:spPr>
              <a:xfrm>
                <a:off x="3394410" y="-649380"/>
                <a:ext cx="36000" cy="36000"/>
              </a:xfrm>
              <a:prstGeom prst="rect">
                <a:avLst/>
              </a:prstGeom>
            </p:spPr>
          </p:pic>
        </mc:Fallback>
      </mc:AlternateContent>
      <p:sp>
        <p:nvSpPr>
          <p:cNvPr id="3" name="TextBox 2">
            <a:extLst>
              <a:ext uri="{FF2B5EF4-FFF2-40B4-BE49-F238E27FC236}">
                <a16:creationId xmlns:a16="http://schemas.microsoft.com/office/drawing/2014/main" id="{86D23C3D-C96C-B449-BDAB-09720DF13808}"/>
              </a:ext>
            </a:extLst>
          </p:cNvPr>
          <p:cNvSpPr txBox="1"/>
          <p:nvPr/>
        </p:nvSpPr>
        <p:spPr>
          <a:xfrm>
            <a:off x="8771467" y="6400800"/>
            <a:ext cx="441146" cy="369332"/>
          </a:xfrm>
          <a:prstGeom prst="rect">
            <a:avLst/>
          </a:prstGeom>
          <a:noFill/>
        </p:spPr>
        <p:txBody>
          <a:bodyPr wrap="none" rtlCol="0">
            <a:spAutoFit/>
          </a:bodyPr>
          <a:lstStyle/>
          <a:p>
            <a:r>
              <a:rPr lang="en-US" dirty="0"/>
              <a:t>22</a:t>
            </a:r>
          </a:p>
        </p:txBody>
      </p:sp>
      <p:cxnSp>
        <p:nvCxnSpPr>
          <p:cNvPr id="20" name="Straight Connector 19">
            <a:extLst>
              <a:ext uri="{FF2B5EF4-FFF2-40B4-BE49-F238E27FC236}">
                <a16:creationId xmlns:a16="http://schemas.microsoft.com/office/drawing/2014/main" id="{12D57462-67CF-4E03-9FCA-6C6EDBE75D59}"/>
              </a:ext>
            </a:extLst>
          </p:cNvPr>
          <p:cNvCxnSpPr/>
          <p:nvPr/>
        </p:nvCxnSpPr>
        <p:spPr>
          <a:xfrm flipV="1">
            <a:off x="1478280" y="2590800"/>
            <a:ext cx="0" cy="2552701"/>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27" name="Picture 6" descr="NIH NIEHS Logo">
            <a:extLst>
              <a:ext uri="{FF2B5EF4-FFF2-40B4-BE49-F238E27FC236}">
                <a16:creationId xmlns:a16="http://schemas.microsoft.com/office/drawing/2014/main" id="{E7EFAC4A-2170-4F60-A369-8724368039B9}"/>
              </a:ext>
            </a:extLst>
          </p:cNvPr>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4159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is a diagram that shows the full fiber size distribution of occupational exposures to chrysotile workers.">
            <a:extLst>
              <a:ext uri="{FF2B5EF4-FFF2-40B4-BE49-F238E27FC236}">
                <a16:creationId xmlns:a16="http://schemas.microsoft.com/office/drawing/2014/main" id="{62FF3010-2D64-4E44-A5A1-2E41DB1AA5FB}"/>
              </a:ext>
            </a:extLst>
          </p:cNvPr>
          <p:cNvGrpSpPr/>
          <p:nvPr/>
        </p:nvGrpSpPr>
        <p:grpSpPr>
          <a:xfrm>
            <a:off x="733440" y="3505200"/>
            <a:ext cx="8105760" cy="3192463"/>
            <a:chOff x="733440" y="3505200"/>
            <a:chExt cx="8105760" cy="3192463"/>
          </a:xfrm>
        </p:grpSpPr>
        <p:pic>
          <p:nvPicPr>
            <p:cNvPr id="39938" name="Picture 3" descr="Stayner Dist Grph.jpg">
              <a:extLst>
                <a:ext uri="{FF2B5EF4-FFF2-40B4-BE49-F238E27FC236}">
                  <a16:creationId xmlns:a16="http://schemas.microsoft.com/office/drawing/2014/main" id="{F4C024F2-02F3-8048-A9B5-FBD403578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440" y="3505200"/>
              <a:ext cx="5249848"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6">
              <a:extLst>
                <a:ext uri="{FF2B5EF4-FFF2-40B4-BE49-F238E27FC236}">
                  <a16:creationId xmlns:a16="http://schemas.microsoft.com/office/drawing/2014/main" id="{1B2AC7A5-2064-C441-99C8-FC225C2B44E1}"/>
                </a:ext>
              </a:extLst>
            </p:cNvPr>
            <p:cNvSpPr txBox="1">
              <a:spLocks noChangeArrowheads="1"/>
            </p:cNvSpPr>
            <p:nvPr/>
          </p:nvSpPr>
          <p:spPr bwMode="auto">
            <a:xfrm>
              <a:off x="6400800" y="44958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dirty="0" err="1">
                  <a:latin typeface="Comic Sans MS" panose="030F0902030302020204" pitchFamily="66" charset="0"/>
                </a:rPr>
                <a:t>Stayner</a:t>
              </a:r>
              <a:r>
                <a:rPr lang="en-US" altLang="en-US" sz="1400" dirty="0">
                  <a:latin typeface="Comic Sans MS" panose="030F0902030302020204" pitchFamily="66" charset="0"/>
                </a:rPr>
                <a:t> et al. (2008) Occ. Env. Med 65(9):613</a:t>
              </a:r>
            </a:p>
          </p:txBody>
        </p:sp>
      </p:grpSp>
      <p:sp>
        <p:nvSpPr>
          <p:cNvPr id="39942" name="TextBox 1">
            <a:extLst>
              <a:ext uri="{FF2B5EF4-FFF2-40B4-BE49-F238E27FC236}">
                <a16:creationId xmlns:a16="http://schemas.microsoft.com/office/drawing/2014/main" id="{0DA19448-0567-E94B-B735-82C2F14CC7C4}"/>
              </a:ext>
            </a:extLst>
          </p:cNvPr>
          <p:cNvSpPr txBox="1">
            <a:spLocks noChangeArrowheads="1"/>
          </p:cNvSpPr>
          <p:nvPr/>
        </p:nvSpPr>
        <p:spPr bwMode="auto">
          <a:xfrm>
            <a:off x="8458200" y="632777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19</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F7C0F74-7F39-984E-8272-C5B102AF0502}"/>
                  </a:ext>
                </a:extLst>
              </p14:cNvPr>
              <p14:cNvContentPartPr/>
              <p14:nvPr/>
            </p14:nvContentPartPr>
            <p14:xfrm>
              <a:off x="9789709" y="5042160"/>
              <a:ext cx="30960" cy="360"/>
            </p14:xfrm>
          </p:contentPart>
        </mc:Choice>
        <mc:Fallback xmlns="">
          <p:pic>
            <p:nvPicPr>
              <p:cNvPr id="8" name="Ink 7">
                <a:extLst>
                  <a:ext uri="{FF2B5EF4-FFF2-40B4-BE49-F238E27FC236}">
                    <a16:creationId xmlns:a16="http://schemas.microsoft.com/office/drawing/2014/main" id="{9F7C0F74-7F39-984E-8272-C5B102AF0502}"/>
                  </a:ext>
                </a:extLst>
              </p:cNvPr>
              <p:cNvPicPr/>
              <p:nvPr/>
            </p:nvPicPr>
            <p:blipFill>
              <a:blip r:embed="rId5"/>
              <a:stretch>
                <a:fillRect/>
              </a:stretch>
            </p:blipFill>
            <p:spPr>
              <a:xfrm>
                <a:off x="9780709" y="5033520"/>
                <a:ext cx="48600" cy="18000"/>
              </a:xfrm>
              <a:prstGeom prst="rect">
                <a:avLst/>
              </a:prstGeom>
            </p:spPr>
          </p:pic>
        </mc:Fallback>
      </mc:AlternateContent>
      <p:cxnSp>
        <p:nvCxnSpPr>
          <p:cNvPr id="14" name="Straight Connector 13">
            <a:extLst>
              <a:ext uri="{FF2B5EF4-FFF2-40B4-BE49-F238E27FC236}">
                <a16:creationId xmlns:a16="http://schemas.microsoft.com/office/drawing/2014/main" id="{B2043DB1-7A12-4D41-A582-B984B67A0678}"/>
              </a:ext>
            </a:extLst>
          </p:cNvPr>
          <p:cNvCxnSpPr>
            <a:cxnSpLocks/>
          </p:cNvCxnSpPr>
          <p:nvPr/>
        </p:nvCxnSpPr>
        <p:spPr>
          <a:xfrm>
            <a:off x="3657600" y="5562600"/>
            <a:ext cx="1219200" cy="466725"/>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E70AEB-3964-9E45-AE4E-E2C044F67749}"/>
              </a:ext>
            </a:extLst>
          </p:cNvPr>
          <p:cNvCxnSpPr>
            <a:cxnSpLocks/>
          </p:cNvCxnSpPr>
          <p:nvPr/>
        </p:nvCxnSpPr>
        <p:spPr>
          <a:xfrm flipH="1">
            <a:off x="1752600" y="5562600"/>
            <a:ext cx="1905000" cy="466725"/>
          </a:xfrm>
          <a:prstGeom prst="line">
            <a:avLst/>
          </a:prstGeom>
          <a:ln w="22225">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AE038B6-A55E-42D5-B5D3-60C4DF360B0A}"/>
              </a:ext>
            </a:extLst>
          </p:cNvPr>
          <p:cNvSpPr>
            <a:spLocks noGrp="1"/>
          </p:cNvSpPr>
          <p:nvPr>
            <p:ph idx="1"/>
          </p:nvPr>
        </p:nvSpPr>
        <p:spPr>
          <a:xfrm>
            <a:off x="418369" y="368299"/>
            <a:ext cx="8229600" cy="4525963"/>
          </a:xfrm>
        </p:spPr>
        <p:txBody>
          <a:bodyPr/>
          <a:lstStyle/>
          <a:p>
            <a:pPr eaLnBrk="1" hangingPunct="1">
              <a:spcBef>
                <a:spcPct val="0"/>
              </a:spcBef>
              <a:buFontTx/>
              <a:buNone/>
            </a:pPr>
            <a:r>
              <a:rPr lang="en-US" altLang="en-US" sz="2200" dirty="0">
                <a:latin typeface="Calibri" panose="020F0502020204030204" pitchFamily="34" charset="0"/>
                <a:cs typeface="Calibri" panose="020F0502020204030204" pitchFamily="34" charset="0"/>
              </a:rPr>
              <a:t>“</a:t>
            </a:r>
            <a:r>
              <a:rPr lang="en-US" altLang="ja-JP" sz="2200" b="1" i="1" dirty="0" err="1">
                <a:solidFill>
                  <a:srgbClr val="FF0000"/>
                </a:solidFill>
                <a:latin typeface="Calibri" panose="020F0502020204030204" pitchFamily="34" charset="0"/>
                <a:cs typeface="Calibri" panose="020F0502020204030204" pitchFamily="34" charset="0"/>
              </a:rPr>
              <a:t>Fibres</a:t>
            </a:r>
            <a:r>
              <a:rPr lang="en-US" altLang="ja-JP" sz="2200" b="1" i="1" dirty="0">
                <a:solidFill>
                  <a:srgbClr val="FF0000"/>
                </a:solidFill>
                <a:latin typeface="Calibri" panose="020F0502020204030204" pitchFamily="34" charset="0"/>
                <a:cs typeface="Calibri" panose="020F0502020204030204" pitchFamily="34" charset="0"/>
              </a:rPr>
              <a:t> shorter than 5 mm have traditionally not been counted </a:t>
            </a:r>
            <a:r>
              <a:rPr lang="en-US" altLang="ja-JP" sz="2200" dirty="0">
                <a:latin typeface="Calibri" panose="020F0502020204030204" pitchFamily="34" charset="0"/>
                <a:cs typeface="Calibri" panose="020F0502020204030204" pitchFamily="34" charset="0"/>
              </a:rPr>
              <a:t>by methods used for regulatory standards for asbestos because these methods were developed to provide a reproducible index of </a:t>
            </a:r>
            <a:r>
              <a:rPr lang="en-US" altLang="ja-JP" sz="2200" dirty="0" err="1">
                <a:latin typeface="Calibri" panose="020F0502020204030204" pitchFamily="34" charset="0"/>
                <a:cs typeface="Calibri" panose="020F0502020204030204" pitchFamily="34" charset="0"/>
              </a:rPr>
              <a:t>fibre</a:t>
            </a:r>
            <a:r>
              <a:rPr lang="en-US" altLang="ja-JP" sz="2200" dirty="0">
                <a:latin typeface="Calibri" panose="020F0502020204030204" pitchFamily="34" charset="0"/>
                <a:cs typeface="Calibri" panose="020F0502020204030204" pitchFamily="34" charset="0"/>
              </a:rPr>
              <a:t> exposure. </a:t>
            </a:r>
          </a:p>
          <a:p>
            <a:pPr eaLnBrk="1" hangingPunct="1">
              <a:spcBef>
                <a:spcPct val="0"/>
              </a:spcBef>
              <a:buFontTx/>
              <a:buNone/>
            </a:pPr>
            <a:endParaRPr lang="en-US" altLang="en-US" sz="2200" i="1" dirty="0">
              <a:latin typeface="Calibri" panose="020F0502020204030204" pitchFamily="34" charset="0"/>
              <a:cs typeface="Calibri" panose="020F0502020204030204" pitchFamily="34" charset="0"/>
            </a:endParaRPr>
          </a:p>
          <a:p>
            <a:pPr eaLnBrk="1" hangingPunct="1">
              <a:spcBef>
                <a:spcPct val="0"/>
              </a:spcBef>
              <a:buFontTx/>
              <a:buNone/>
            </a:pPr>
            <a:r>
              <a:rPr lang="en-US" altLang="en-US" sz="2200" dirty="0">
                <a:latin typeface="Calibri" panose="020F0502020204030204" pitchFamily="34" charset="0"/>
                <a:cs typeface="Calibri" panose="020F0502020204030204" pitchFamily="34" charset="0"/>
              </a:rPr>
              <a:t>The findings from our analysis show that cumulative exposures to</a:t>
            </a:r>
            <a:r>
              <a:rPr lang="en-US" altLang="en-US" sz="2200" u="sng" dirty="0">
                <a:latin typeface="Calibri" panose="020F0502020204030204" pitchFamily="34" charset="0"/>
                <a:cs typeface="Calibri" panose="020F0502020204030204" pitchFamily="34" charset="0"/>
              </a:rPr>
              <a:t> </a:t>
            </a:r>
            <a:r>
              <a:rPr lang="en-US" altLang="en-US" sz="2200" b="1" i="1" u="sng" dirty="0">
                <a:solidFill>
                  <a:srgbClr val="FF0000"/>
                </a:solidFill>
                <a:latin typeface="Calibri" panose="020F0502020204030204" pitchFamily="34" charset="0"/>
                <a:cs typeface="Calibri" panose="020F0502020204030204" pitchFamily="34" charset="0"/>
              </a:rPr>
              <a:t>all </a:t>
            </a:r>
            <a:r>
              <a:rPr lang="en-US" altLang="en-US" sz="2200" b="1" i="1" u="sng" dirty="0" err="1">
                <a:solidFill>
                  <a:srgbClr val="FF0000"/>
                </a:solidFill>
                <a:latin typeface="Calibri" panose="020F0502020204030204" pitchFamily="34" charset="0"/>
                <a:cs typeface="Calibri" panose="020F0502020204030204" pitchFamily="34" charset="0"/>
              </a:rPr>
              <a:t>fibre</a:t>
            </a:r>
            <a:r>
              <a:rPr lang="en-US" altLang="en-US" sz="2200" b="1" i="1" u="sng" dirty="0">
                <a:solidFill>
                  <a:srgbClr val="FF0000"/>
                </a:solidFill>
                <a:latin typeface="Calibri" panose="020F0502020204030204" pitchFamily="34" charset="0"/>
                <a:cs typeface="Calibri" panose="020F0502020204030204" pitchFamily="34" charset="0"/>
              </a:rPr>
              <a:t> size indices, including </a:t>
            </a:r>
            <a:r>
              <a:rPr lang="en-US" altLang="en-US" sz="2200" b="1" i="1" u="sng" dirty="0" err="1">
                <a:solidFill>
                  <a:srgbClr val="FF0000"/>
                </a:solidFill>
                <a:latin typeface="Calibri" panose="020F0502020204030204" pitchFamily="34" charset="0"/>
                <a:cs typeface="Calibri" panose="020F0502020204030204" pitchFamily="34" charset="0"/>
              </a:rPr>
              <a:t>fibres</a:t>
            </a:r>
            <a:r>
              <a:rPr lang="en-US" altLang="en-US" sz="2200" b="1" i="1" u="sng" dirty="0">
                <a:solidFill>
                  <a:srgbClr val="FF0000"/>
                </a:solidFill>
                <a:latin typeface="Calibri" panose="020F0502020204030204" pitchFamily="34" charset="0"/>
                <a:cs typeface="Calibri" panose="020F0502020204030204" pitchFamily="34" charset="0"/>
              </a:rPr>
              <a:t> &lt;5 mm in length, were highly statistically significant predictors of lung cancer or asbestosis mortality</a:t>
            </a:r>
            <a:r>
              <a:rPr lang="en-US" altLang="en-US" sz="2200" b="1" i="1" dirty="0">
                <a:solidFill>
                  <a:srgbClr val="FF0000"/>
                </a:solidFill>
                <a:latin typeface="Calibri" panose="020F0502020204030204" pitchFamily="34" charset="0"/>
                <a:cs typeface="Calibri" panose="020F0502020204030204" pitchFamily="34" charset="0"/>
              </a:rPr>
              <a:t>.</a:t>
            </a:r>
            <a:r>
              <a:rPr lang="en-US" altLang="en-US" sz="2200" b="1" dirty="0">
                <a:solidFill>
                  <a:srgbClr val="FF0000"/>
                </a:solidFill>
                <a:latin typeface="Calibri" panose="020F0502020204030204" pitchFamily="34" charset="0"/>
                <a:cs typeface="Calibri" panose="020F0502020204030204" pitchFamily="34" charset="0"/>
              </a:rPr>
              <a:t>” </a:t>
            </a:r>
            <a:endParaRPr 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B5144E3-005E-B641-8871-2C1202AC2E98}"/>
              </a:ext>
            </a:extLst>
          </p:cNvPr>
          <p:cNvSpPr>
            <a:spLocks noGrp="1" noChangeArrowheads="1"/>
          </p:cNvSpPr>
          <p:nvPr>
            <p:ph type="title"/>
          </p:nvPr>
        </p:nvSpPr>
        <p:spPr>
          <a:xfrm>
            <a:off x="430473" y="0"/>
            <a:ext cx="8229600" cy="1143000"/>
          </a:xfrm>
        </p:spPr>
        <p:txBody>
          <a:bodyPr/>
          <a:lstStyle/>
          <a:p>
            <a:r>
              <a:rPr lang="en-US" altLang="en-US" dirty="0">
                <a:latin typeface="Calibri" panose="020F0502020204030204" pitchFamily="34" charset="0"/>
                <a:cs typeface="Calibri" panose="020F0502020204030204" pitchFamily="34" charset="0"/>
              </a:rPr>
              <a:t>Today’s Discussion</a:t>
            </a:r>
          </a:p>
        </p:txBody>
      </p:sp>
      <p:sp>
        <p:nvSpPr>
          <p:cNvPr id="4" name="Content Placeholder 2">
            <a:extLst>
              <a:ext uri="{FF2B5EF4-FFF2-40B4-BE49-F238E27FC236}">
                <a16:creationId xmlns:a16="http://schemas.microsoft.com/office/drawing/2014/main" id="{19178B33-6AA4-4298-8302-6F5D8A9D5E4E}"/>
              </a:ext>
            </a:extLst>
          </p:cNvPr>
          <p:cNvSpPr>
            <a:spLocks noGrp="1"/>
          </p:cNvSpPr>
          <p:nvPr>
            <p:ph idx="1"/>
          </p:nvPr>
        </p:nvSpPr>
        <p:spPr>
          <a:xfrm>
            <a:off x="486229" y="1524000"/>
            <a:ext cx="8229600" cy="4983162"/>
          </a:xfrm>
        </p:spPr>
        <p:txBody>
          <a:bodyPr rtlCol="0">
            <a:normAutofit/>
          </a:bodyPr>
          <a:lstStyle/>
          <a:p>
            <a:pPr eaLnBrk="1" fontAlgn="auto" hangingPunct="1">
              <a:spcAft>
                <a:spcPts val="0"/>
              </a:spcAft>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Lung anatomy, physiology as related to Elongate Mineral Particles (EMP).</a:t>
            </a:r>
          </a:p>
          <a:p>
            <a:pPr eaLnBrk="1" fontAlgn="auto" hangingPunct="1">
              <a:spcAft>
                <a:spcPts val="0"/>
              </a:spcAft>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How EMPs initiate progressive inflammatory responses in relation to their shape. </a:t>
            </a:r>
          </a:p>
          <a:p>
            <a:pPr eaLnBrk="1" fontAlgn="auto" hangingPunct="1">
              <a:spcAft>
                <a:spcPts val="0"/>
              </a:spcAft>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EMP below the resolution of light microscopy represent the largest contribution to exposure.</a:t>
            </a:r>
          </a:p>
          <a:p>
            <a:pPr marL="857250" lvl="1" indent="-457200" eaLnBrk="1" fontAlgn="auto" hangingPunct="1">
              <a:spcAft>
                <a:spcPts val="0"/>
              </a:spcAft>
              <a:defRPr/>
            </a:pPr>
            <a:r>
              <a:rPr lang="en-US" altLang="en-US" b="1" dirty="0">
                <a:solidFill>
                  <a:srgbClr val="FF0000"/>
                </a:solidFill>
                <a:latin typeface="Calibri" panose="020F0502020204030204" pitchFamily="34" charset="0"/>
                <a:cs typeface="Calibri" panose="020F0502020204030204" pitchFamily="34" charset="0"/>
              </a:rPr>
              <a:t>Characteristics of all EMP are vital for understanding disease </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F494B-AFCA-F14A-8D11-116A90554893}"/>
              </a:ext>
            </a:extLst>
          </p:cNvPr>
          <p:cNvSpPr txBox="1"/>
          <p:nvPr/>
        </p:nvSpPr>
        <p:spPr>
          <a:xfrm>
            <a:off x="8686800" y="6400800"/>
            <a:ext cx="31290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99350602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F890CA8-AA35-5145-AED0-58567DA58D68}"/>
              </a:ext>
            </a:extLst>
          </p:cNvPr>
          <p:cNvSpPr>
            <a:spLocks noGrp="1" noChangeArrowheads="1"/>
          </p:cNvSpPr>
          <p:nvPr>
            <p:ph type="title"/>
          </p:nvPr>
        </p:nvSpPr>
        <p:spPr/>
        <p:txBody>
          <a:bodyPr/>
          <a:lstStyle/>
          <a:p>
            <a:r>
              <a:rPr lang="en-US" altLang="en-US" b="1" dirty="0">
                <a:latin typeface="Calibri" panose="020F0502020204030204" pitchFamily="34" charset="0"/>
                <a:cs typeface="Calibri" panose="020F0502020204030204" pitchFamily="34" charset="0"/>
              </a:rPr>
              <a:t>EMP Characteristics of Importance to Health</a:t>
            </a:r>
          </a:p>
        </p:txBody>
      </p:sp>
      <p:sp>
        <p:nvSpPr>
          <p:cNvPr id="46083" name="Content Placeholder 2">
            <a:extLst>
              <a:ext uri="{FF2B5EF4-FFF2-40B4-BE49-F238E27FC236}">
                <a16:creationId xmlns:a16="http://schemas.microsoft.com/office/drawing/2014/main" id="{8CBCA340-9D18-5744-BA5F-9BE310B84057}"/>
              </a:ext>
            </a:extLst>
          </p:cNvPr>
          <p:cNvSpPr>
            <a:spLocks noGrp="1" noChangeArrowheads="1"/>
          </p:cNvSpPr>
          <p:nvPr>
            <p:ph idx="1"/>
          </p:nvPr>
        </p:nvSpPr>
        <p:spPr>
          <a:xfrm>
            <a:off x="471791" y="1608137"/>
            <a:ext cx="8229600" cy="4525963"/>
          </a:xfrm>
        </p:spPr>
        <p:txBody>
          <a:bodyPr/>
          <a:lstStyle/>
          <a:p>
            <a:r>
              <a:rPr lang="en-US" altLang="en-US" dirty="0">
                <a:latin typeface="Calibri" panose="020F0502020204030204" pitchFamily="34" charset="0"/>
                <a:cs typeface="Calibri" panose="020F0502020204030204" pitchFamily="34" charset="0"/>
              </a:rPr>
              <a:t>Length and width (all)</a:t>
            </a:r>
          </a:p>
          <a:p>
            <a:r>
              <a:rPr lang="en-US" altLang="en-US" dirty="0">
                <a:latin typeface="Calibri" panose="020F0502020204030204" pitchFamily="34" charset="0"/>
                <a:cs typeface="Calibri" panose="020F0502020204030204" pitchFamily="34" charset="0"/>
              </a:rPr>
              <a:t>Persistence in biological tissue</a:t>
            </a:r>
          </a:p>
          <a:p>
            <a:r>
              <a:rPr lang="en-US" altLang="en-US" dirty="0">
                <a:latin typeface="Calibri" panose="020F0502020204030204" pitchFamily="34" charset="0"/>
                <a:cs typeface="Calibri" panose="020F0502020204030204" pitchFamily="34" charset="0"/>
              </a:rPr>
              <a:t>Surface area</a:t>
            </a:r>
          </a:p>
          <a:p>
            <a:r>
              <a:rPr lang="en-US" altLang="en-US" dirty="0">
                <a:latin typeface="Calibri" panose="020F0502020204030204" pitchFamily="34" charset="0"/>
                <a:cs typeface="Calibri" panose="020F0502020204030204" pitchFamily="34" charset="0"/>
              </a:rPr>
              <a:t>Mineral type and habit</a:t>
            </a:r>
          </a:p>
          <a:p>
            <a:r>
              <a:rPr lang="en-US" altLang="en-US" dirty="0">
                <a:latin typeface="Calibri" panose="020F0502020204030204" pitchFamily="34" charset="0"/>
                <a:cs typeface="Calibri" panose="020F0502020204030204" pitchFamily="34" charset="0"/>
              </a:rPr>
              <a:t>Surface reactivity</a:t>
            </a:r>
          </a:p>
          <a:p>
            <a:r>
              <a:rPr lang="en-US" altLang="en-US" dirty="0">
                <a:latin typeface="Calibri" panose="020F0502020204030204" pitchFamily="34" charset="0"/>
                <a:cs typeface="Calibri" panose="020F0502020204030204" pitchFamily="34" charset="0"/>
              </a:rPr>
              <a:t>Surface charge (Zeta potential)</a:t>
            </a:r>
          </a:p>
        </p:txBody>
      </p:sp>
      <p:sp>
        <p:nvSpPr>
          <p:cNvPr id="46084" name="TextBox 1">
            <a:extLst>
              <a:ext uri="{FF2B5EF4-FFF2-40B4-BE49-F238E27FC236}">
                <a16:creationId xmlns:a16="http://schemas.microsoft.com/office/drawing/2014/main" id="{8FC67C01-0665-584F-84B1-4363C3CA601D}"/>
              </a:ext>
            </a:extLst>
          </p:cNvPr>
          <p:cNvSpPr txBox="1">
            <a:spLocks noChangeArrowheads="1"/>
          </p:cNvSpPr>
          <p:nvPr/>
        </p:nvSpPr>
        <p:spPr bwMode="auto">
          <a:xfrm>
            <a:off x="8382000" y="6324600"/>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23</a:t>
            </a:r>
          </a:p>
        </p:txBody>
      </p:sp>
      <p:pic>
        <p:nvPicPr>
          <p:cNvPr id="5" name="Picture 6" descr="NIH NIEHS Logo">
            <a:extLst>
              <a:ext uri="{FF2B5EF4-FFF2-40B4-BE49-F238E27FC236}">
                <a16:creationId xmlns:a16="http://schemas.microsoft.com/office/drawing/2014/main" id="{22E9FADB-BA1B-413D-A001-E286D9E649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071324-D9E2-1141-A0AD-1CD92C859235}"/>
              </a:ext>
            </a:extLst>
          </p:cNvPr>
          <p:cNvSpPr>
            <a:spLocks noGrp="1" noChangeArrowheads="1"/>
          </p:cNvSpPr>
          <p:nvPr>
            <p:ph type="title"/>
          </p:nvPr>
        </p:nvSpPr>
        <p:spPr/>
        <p:txBody>
          <a:bodyPr/>
          <a:lstStyle/>
          <a:p>
            <a:pPr eaLnBrk="1" hangingPunct="1"/>
            <a:r>
              <a:rPr lang="en-US" altLang="en-US" b="1" dirty="0">
                <a:latin typeface="Calibri" panose="020F0502020204030204" pitchFamily="34" charset="0"/>
                <a:cs typeface="Calibri" panose="020F0502020204030204" pitchFamily="34" charset="0"/>
              </a:rPr>
              <a:t>Basic Respiratory Anatomy</a:t>
            </a:r>
          </a:p>
        </p:txBody>
      </p:sp>
      <p:pic>
        <p:nvPicPr>
          <p:cNvPr id="8195" name="Picture 3" descr="Photo of the respiratory anatomy">
            <a:extLst>
              <a:ext uri="{FF2B5EF4-FFF2-40B4-BE49-F238E27FC236}">
                <a16:creationId xmlns:a16="http://schemas.microsoft.com/office/drawing/2014/main" id="{32A40424-91AE-6D4E-8FF3-A137D78ABB7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524000"/>
            <a:ext cx="4267200" cy="3413125"/>
          </a:xfrm>
          <a:noFill/>
        </p:spPr>
      </p:pic>
      <p:pic>
        <p:nvPicPr>
          <p:cNvPr id="8196" name="Picture 4" descr="Photo of the left lung">
            <a:extLst>
              <a:ext uri="{FF2B5EF4-FFF2-40B4-BE49-F238E27FC236}">
                <a16:creationId xmlns:a16="http://schemas.microsoft.com/office/drawing/2014/main" id="{1528E408-CA99-2544-974D-36F0CD9C21B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2895600"/>
            <a:ext cx="4572000" cy="3657600"/>
          </a:xfrm>
          <a:noFill/>
        </p:spPr>
      </p:pic>
      <p:sp>
        <p:nvSpPr>
          <p:cNvPr id="8197" name="TextBox 3">
            <a:extLst>
              <a:ext uri="{FF2B5EF4-FFF2-40B4-BE49-F238E27FC236}">
                <a16:creationId xmlns:a16="http://schemas.microsoft.com/office/drawing/2014/main" id="{D48AFED1-4F11-704C-A8F5-298898FB12EA}"/>
              </a:ext>
            </a:extLst>
          </p:cNvPr>
          <p:cNvSpPr txBox="1">
            <a:spLocks noChangeArrowheads="1"/>
          </p:cNvSpPr>
          <p:nvPr/>
        </p:nvSpPr>
        <p:spPr bwMode="auto">
          <a:xfrm>
            <a:off x="304800" y="5210889"/>
            <a:ext cx="4626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Calibri" panose="020F0502020204030204" pitchFamily="34" charset="0"/>
                <a:cs typeface="Calibri" panose="020F0502020204030204" pitchFamily="34" charset="0"/>
              </a:rPr>
              <a:t>Images developed under contract to the National Institutes of Health.</a:t>
            </a:r>
          </a:p>
        </p:txBody>
      </p:sp>
      <p:sp>
        <p:nvSpPr>
          <p:cNvPr id="8199" name="TextBox 1">
            <a:extLst>
              <a:ext uri="{FF2B5EF4-FFF2-40B4-BE49-F238E27FC236}">
                <a16:creationId xmlns:a16="http://schemas.microsoft.com/office/drawing/2014/main" id="{66897A7F-8B5F-534C-8009-3DE43C0FD607}"/>
              </a:ext>
            </a:extLst>
          </p:cNvPr>
          <p:cNvSpPr txBox="1">
            <a:spLocks noChangeArrowheads="1"/>
          </p:cNvSpPr>
          <p:nvPr/>
        </p:nvSpPr>
        <p:spPr bwMode="auto">
          <a:xfrm>
            <a:off x="8709025" y="64770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t>3</a:t>
            </a:r>
          </a:p>
        </p:txBody>
      </p:sp>
      <p:pic>
        <p:nvPicPr>
          <p:cNvPr id="8" name="Picture 6" descr="NIH NIEHS Logo">
            <a:extLst>
              <a:ext uri="{FF2B5EF4-FFF2-40B4-BE49-F238E27FC236}">
                <a16:creationId xmlns:a16="http://schemas.microsoft.com/office/drawing/2014/main" id="{D495A29D-921D-41AD-B254-775803A6E6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5A9A229F-4624-7B4D-8229-48C75DD67123}"/>
              </a:ext>
            </a:extLst>
          </p:cNvPr>
          <p:cNvSpPr>
            <a:spLocks noGrp="1" noChangeArrowheads="1"/>
          </p:cNvSpPr>
          <p:nvPr>
            <p:ph type="title"/>
          </p:nvPr>
        </p:nvSpPr>
        <p:spPr/>
        <p:txBody>
          <a:bodyPr/>
          <a:lstStyle/>
          <a:p>
            <a:pPr eaLnBrk="1" hangingPunct="1"/>
            <a:r>
              <a:rPr lang="en-US" altLang="en-US" b="1" dirty="0">
                <a:latin typeface="Calibri" panose="020F0502020204030204" pitchFamily="34" charset="0"/>
                <a:cs typeface="Calibri" panose="020F0502020204030204" pitchFamily="34" charset="0"/>
              </a:rPr>
              <a:t>Anatomy of the Bronchiolar Alveolus Clusters</a:t>
            </a:r>
          </a:p>
        </p:txBody>
      </p:sp>
      <p:pic>
        <p:nvPicPr>
          <p:cNvPr id="10243" name="Picture 5" descr="Alveolar Cluster">
            <a:extLst>
              <a:ext uri="{FF2B5EF4-FFF2-40B4-BE49-F238E27FC236}">
                <a16:creationId xmlns:a16="http://schemas.microsoft.com/office/drawing/2014/main" id="{085D30E9-2CCC-AE40-A2D7-E6CC27680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28733"/>
            <a:ext cx="6858000" cy="514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
            <a:extLst>
              <a:ext uri="{FF2B5EF4-FFF2-40B4-BE49-F238E27FC236}">
                <a16:creationId xmlns:a16="http://schemas.microsoft.com/office/drawing/2014/main" id="{AAAE127A-60EB-CF49-9F6B-533500FD7107}"/>
              </a:ext>
            </a:extLst>
          </p:cNvPr>
          <p:cNvSpPr txBox="1">
            <a:spLocks noChangeArrowheads="1"/>
          </p:cNvSpPr>
          <p:nvPr/>
        </p:nvSpPr>
        <p:spPr bwMode="auto">
          <a:xfrm>
            <a:off x="8594725" y="638651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5</a:t>
            </a:r>
          </a:p>
        </p:txBody>
      </p:sp>
      <p:pic>
        <p:nvPicPr>
          <p:cNvPr id="6" name="Picture 6" descr="NIH NIEHS Logo">
            <a:extLst>
              <a:ext uri="{FF2B5EF4-FFF2-40B4-BE49-F238E27FC236}">
                <a16:creationId xmlns:a16="http://schemas.microsoft.com/office/drawing/2014/main" id="{4F4CC2F8-80F7-4A67-89A8-75B7D8240B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103CA17-6D8E-404E-88FB-5FAFA25F006B}"/>
              </a:ext>
            </a:extLst>
          </p:cNvPr>
          <p:cNvSpPr>
            <a:spLocks noGrp="1" noChangeArrowheads="1"/>
          </p:cNvSpPr>
          <p:nvPr>
            <p:ph type="title"/>
          </p:nvPr>
        </p:nvSpPr>
        <p:spPr>
          <a:xfrm>
            <a:off x="457200" y="30163"/>
            <a:ext cx="8229600" cy="1036637"/>
          </a:xfrm>
        </p:spPr>
        <p:txBody>
          <a:bodyPr/>
          <a:lstStyle/>
          <a:p>
            <a:r>
              <a:rPr lang="en-US" altLang="en-US" b="1" dirty="0">
                <a:latin typeface="Calibri" panose="020F0502020204030204" pitchFamily="34" charset="0"/>
                <a:cs typeface="Calibri" panose="020F0502020204030204" pitchFamily="34" charset="0"/>
              </a:rPr>
              <a:t>Bronchiole Alveolar Structure</a:t>
            </a:r>
          </a:p>
        </p:txBody>
      </p:sp>
      <p:grpSp>
        <p:nvGrpSpPr>
          <p:cNvPr id="2" name="Group 1" descr="Photo of the alveoli clusters through a scanning electron microscope.&#10;">
            <a:extLst>
              <a:ext uri="{FF2B5EF4-FFF2-40B4-BE49-F238E27FC236}">
                <a16:creationId xmlns:a16="http://schemas.microsoft.com/office/drawing/2014/main" id="{C95615D6-9B66-491B-818E-5251337325C0}"/>
              </a:ext>
            </a:extLst>
          </p:cNvPr>
          <p:cNvGrpSpPr/>
          <p:nvPr/>
        </p:nvGrpSpPr>
        <p:grpSpPr>
          <a:xfrm>
            <a:off x="685800" y="1214437"/>
            <a:ext cx="7260436" cy="4925568"/>
            <a:chOff x="990600" y="1752600"/>
            <a:chExt cx="6678089" cy="4400363"/>
          </a:xfrm>
        </p:grpSpPr>
        <p:pic>
          <p:nvPicPr>
            <p:cNvPr id="12291" name="Picture 2">
              <a:extLst>
                <a:ext uri="{FF2B5EF4-FFF2-40B4-BE49-F238E27FC236}">
                  <a16:creationId xmlns:a16="http://schemas.microsoft.com/office/drawing/2014/main" id="{8C9C86C7-D65C-5B46-AA64-AFE2D72CB3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6678089"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39FA23B5-A534-D04C-811D-71EB94757F62}"/>
                </a:ext>
              </a:extLst>
            </p:cNvPr>
            <p:cNvSpPr txBox="1">
              <a:spLocks noChangeArrowheads="1"/>
            </p:cNvSpPr>
            <p:nvPr/>
          </p:nvSpPr>
          <p:spPr bwMode="auto">
            <a:xfrm>
              <a:off x="2895600" y="5905500"/>
              <a:ext cx="4124155" cy="24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dirty="0" err="1">
                  <a:latin typeface="Calibri" panose="020F0502020204030204" pitchFamily="34" charset="0"/>
                  <a:cs typeface="Calibri" panose="020F0502020204030204" pitchFamily="34" charset="0"/>
                </a:rPr>
                <a:t>Maina</a:t>
              </a:r>
              <a:r>
                <a:rPr lang="en-US" altLang="en-US" sz="1200" dirty="0">
                  <a:latin typeface="Calibri" panose="020F0502020204030204" pitchFamily="34" charset="0"/>
                  <a:cs typeface="Calibri" panose="020F0502020204030204" pitchFamily="34" charset="0"/>
                </a:rPr>
                <a:t> &amp; van Gils (2001) Comp. </a:t>
              </a:r>
              <a:r>
                <a:rPr lang="en-US" altLang="en-US" sz="1200" dirty="0" err="1">
                  <a:latin typeface="Calibri" panose="020F0502020204030204" pitchFamily="34" charset="0"/>
                  <a:cs typeface="Calibri" panose="020F0502020204030204" pitchFamily="34" charset="0"/>
                </a:rPr>
                <a:t>Biochem</a:t>
              </a:r>
              <a:r>
                <a:rPr lang="en-US" altLang="en-US" sz="1200" dirty="0">
                  <a:latin typeface="Calibri" panose="020F0502020204030204" pitchFamily="34" charset="0"/>
                  <a:cs typeface="Calibri" panose="020F0502020204030204" pitchFamily="34" charset="0"/>
                </a:rPr>
                <a:t> and Physiol. 130</a:t>
              </a:r>
              <a:r>
                <a:rPr lang="en-US" altLang="en-US" sz="1200" dirty="0">
                  <a:latin typeface="Calibri" panose="020F0502020204030204" pitchFamily="34" charset="0"/>
                  <a:cs typeface="Calibri" panose="020F0502020204030204" pitchFamily="34" charset="0"/>
                  <a:sym typeface="Wingdings" pitchFamily="2" charset="2"/>
                </a:rPr>
                <a:t>(4)781-798.</a:t>
              </a:r>
              <a:endParaRPr lang="en-US" altLang="en-US" sz="1200" dirty="0">
                <a:latin typeface="Calibri" panose="020F0502020204030204" pitchFamily="34" charset="0"/>
                <a:cs typeface="Calibri" panose="020F0502020204030204" pitchFamily="34" charset="0"/>
              </a:endParaRPr>
            </a:p>
          </p:txBody>
        </p:sp>
      </p:grpSp>
      <p:sp>
        <p:nvSpPr>
          <p:cNvPr id="12293" name="TextBox 1">
            <a:extLst>
              <a:ext uri="{FF2B5EF4-FFF2-40B4-BE49-F238E27FC236}">
                <a16:creationId xmlns:a16="http://schemas.microsoft.com/office/drawing/2014/main" id="{889B9607-3FAF-294B-896E-5073941D0114}"/>
              </a:ext>
            </a:extLst>
          </p:cNvPr>
          <p:cNvSpPr txBox="1">
            <a:spLocks noChangeArrowheads="1"/>
          </p:cNvSpPr>
          <p:nvPr/>
        </p:nvSpPr>
        <p:spPr bwMode="auto">
          <a:xfrm>
            <a:off x="8758238" y="6400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6</a:t>
            </a:r>
          </a:p>
        </p:txBody>
      </p:sp>
      <p:pic>
        <p:nvPicPr>
          <p:cNvPr id="7" name="Picture 6" descr="NIH NIEHS Logo">
            <a:extLst>
              <a:ext uri="{FF2B5EF4-FFF2-40B4-BE49-F238E27FC236}">
                <a16:creationId xmlns:a16="http://schemas.microsoft.com/office/drawing/2014/main" id="{60CB4528-9FE3-4086-868C-1E328FCD7C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7D986DE3-6287-5C4A-84F2-CEACB11AFC20}"/>
              </a:ext>
            </a:extLst>
          </p:cNvPr>
          <p:cNvSpPr>
            <a:spLocks noGrp="1" noChangeArrowheads="1"/>
          </p:cNvSpPr>
          <p:nvPr>
            <p:ph type="title"/>
          </p:nvPr>
        </p:nvSpPr>
        <p:spPr>
          <a:xfrm>
            <a:off x="417513" y="269875"/>
            <a:ext cx="8229600" cy="1143000"/>
          </a:xfrm>
        </p:spPr>
        <p:txBody>
          <a:bodyPr/>
          <a:lstStyle/>
          <a:p>
            <a:pPr eaLnBrk="1" hangingPunct="1"/>
            <a:r>
              <a:rPr lang="en-US" altLang="en-US" dirty="0">
                <a:latin typeface="Calibri" panose="020F0502020204030204" pitchFamily="34" charset="0"/>
                <a:cs typeface="Calibri" panose="020F0502020204030204" pitchFamily="34" charset="0"/>
              </a:rPr>
              <a:t>Gas Exchange in the Lung</a:t>
            </a:r>
          </a:p>
        </p:txBody>
      </p:sp>
      <p:grpSp>
        <p:nvGrpSpPr>
          <p:cNvPr id="3" name="Group 2" descr="This cartoon represents a typical alveoli. The alveolar-capillary membrane is just 0.2 microns thick. Blood volume in capillary space is about 70 mL. Blood flow through the lung is about 5L/min.&#10;&#10;&#10;  ">
            <a:extLst>
              <a:ext uri="{FF2B5EF4-FFF2-40B4-BE49-F238E27FC236}">
                <a16:creationId xmlns:a16="http://schemas.microsoft.com/office/drawing/2014/main" id="{25335A82-1E34-493B-ADB9-99FD6BCCD9D1}"/>
              </a:ext>
            </a:extLst>
          </p:cNvPr>
          <p:cNvGrpSpPr/>
          <p:nvPr/>
        </p:nvGrpSpPr>
        <p:grpSpPr>
          <a:xfrm>
            <a:off x="183981" y="1413796"/>
            <a:ext cx="8698646" cy="5175250"/>
            <a:chOff x="152400" y="1412875"/>
            <a:chExt cx="8698646" cy="5175250"/>
          </a:xfrm>
        </p:grpSpPr>
        <p:pic>
          <p:nvPicPr>
            <p:cNvPr id="14339" name="Picture 5" descr="Alveolus Graphic">
              <a:extLst>
                <a:ext uri="{FF2B5EF4-FFF2-40B4-BE49-F238E27FC236}">
                  <a16:creationId xmlns:a16="http://schemas.microsoft.com/office/drawing/2014/main" id="{73425FE9-F4E9-5543-BD6B-CB7F79AD1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12875"/>
              <a:ext cx="44958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a:extLst>
                <a:ext uri="{FF2B5EF4-FFF2-40B4-BE49-F238E27FC236}">
                  <a16:creationId xmlns:a16="http://schemas.microsoft.com/office/drawing/2014/main" id="{F3F69536-A414-8E43-9F96-16B57C7BE7BF}"/>
                </a:ext>
              </a:extLst>
            </p:cNvPr>
            <p:cNvSpPr txBox="1">
              <a:spLocks noChangeArrowheads="1"/>
            </p:cNvSpPr>
            <p:nvPr/>
          </p:nvSpPr>
          <p:spPr bwMode="auto">
            <a:xfrm>
              <a:off x="152400" y="2971800"/>
              <a:ext cx="20498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Calibri" panose="020F0502020204030204" pitchFamily="34" charset="0"/>
                  <a:cs typeface="Calibri" panose="020F0502020204030204" pitchFamily="34" charset="0"/>
                </a:rPr>
                <a:t>The alveolar-</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capillary membrane</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is just 0.2 microns</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thick.</a:t>
              </a:r>
            </a:p>
          </p:txBody>
        </p:sp>
        <p:sp>
          <p:nvSpPr>
            <p:cNvPr id="14341" name="Text Box 7">
              <a:extLst>
                <a:ext uri="{FF2B5EF4-FFF2-40B4-BE49-F238E27FC236}">
                  <a16:creationId xmlns:a16="http://schemas.microsoft.com/office/drawing/2014/main" id="{E3376475-0400-4541-B448-7421D4322846}"/>
                </a:ext>
              </a:extLst>
            </p:cNvPr>
            <p:cNvSpPr txBox="1">
              <a:spLocks noChangeArrowheads="1"/>
            </p:cNvSpPr>
            <p:nvPr/>
          </p:nvSpPr>
          <p:spPr bwMode="auto">
            <a:xfrm>
              <a:off x="6858000" y="2819400"/>
              <a:ext cx="178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Calibri" panose="020F0502020204030204" pitchFamily="34" charset="0"/>
                  <a:cs typeface="Calibri" panose="020F0502020204030204" pitchFamily="34" charset="0"/>
                </a:rPr>
                <a:t>Blood volume</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in capillary space</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is about 70 </a:t>
              </a:r>
              <a:r>
                <a:rPr lang="en-US" altLang="en-US" sz="1800" dirty="0" err="1">
                  <a:latin typeface="Calibri" panose="020F0502020204030204" pitchFamily="34" charset="0"/>
                  <a:cs typeface="Calibri" panose="020F0502020204030204" pitchFamily="34" charset="0"/>
                </a:rPr>
                <a:t>mL.</a:t>
              </a:r>
              <a:endParaRPr lang="en-US" altLang="en-US" sz="1800" dirty="0">
                <a:latin typeface="Calibri" panose="020F0502020204030204" pitchFamily="34" charset="0"/>
                <a:cs typeface="Calibri" panose="020F0502020204030204" pitchFamily="34" charset="0"/>
              </a:endParaRPr>
            </a:p>
          </p:txBody>
        </p:sp>
        <p:sp>
          <p:nvSpPr>
            <p:cNvPr id="14342" name="Text Box 8">
              <a:extLst>
                <a:ext uri="{FF2B5EF4-FFF2-40B4-BE49-F238E27FC236}">
                  <a16:creationId xmlns:a16="http://schemas.microsoft.com/office/drawing/2014/main" id="{75117BCC-58A1-7F4F-BD23-91633AEB2C20}"/>
                </a:ext>
              </a:extLst>
            </p:cNvPr>
            <p:cNvSpPr txBox="1">
              <a:spLocks noChangeArrowheads="1"/>
            </p:cNvSpPr>
            <p:nvPr/>
          </p:nvSpPr>
          <p:spPr bwMode="auto">
            <a:xfrm>
              <a:off x="6858000" y="4191000"/>
              <a:ext cx="19930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Calibri" panose="020F0502020204030204" pitchFamily="34" charset="0"/>
                  <a:cs typeface="Calibri" panose="020F0502020204030204" pitchFamily="34" charset="0"/>
                </a:rPr>
                <a:t>Blood flow through</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the lung is about</a:t>
              </a:r>
            </a:p>
            <a:p>
              <a:pPr eaLnBrk="1" hangingPunct="1">
                <a:spcBef>
                  <a:spcPct val="0"/>
                </a:spcBef>
                <a:buFontTx/>
                <a:buNone/>
              </a:pPr>
              <a:r>
                <a:rPr lang="en-US" altLang="en-US" sz="1800" dirty="0">
                  <a:latin typeface="Calibri" panose="020F0502020204030204" pitchFamily="34" charset="0"/>
                  <a:cs typeface="Calibri" panose="020F0502020204030204" pitchFamily="34" charset="0"/>
                </a:rPr>
                <a:t>5L/min.</a:t>
              </a:r>
            </a:p>
          </p:txBody>
        </p:sp>
      </p:grpSp>
      <p:sp>
        <p:nvSpPr>
          <p:cNvPr id="14343" name="TextBox 2">
            <a:extLst>
              <a:ext uri="{FF2B5EF4-FFF2-40B4-BE49-F238E27FC236}">
                <a16:creationId xmlns:a16="http://schemas.microsoft.com/office/drawing/2014/main" id="{B36007CE-11DE-F44A-94F5-110BB05BE2A2}"/>
              </a:ext>
            </a:extLst>
          </p:cNvPr>
          <p:cNvSpPr txBox="1">
            <a:spLocks noChangeArrowheads="1"/>
          </p:cNvSpPr>
          <p:nvPr/>
        </p:nvSpPr>
        <p:spPr bwMode="auto">
          <a:xfrm>
            <a:off x="8647113" y="647065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7</a:t>
            </a:r>
          </a:p>
        </p:txBody>
      </p:sp>
      <p:pic>
        <p:nvPicPr>
          <p:cNvPr id="10" name="Picture 6" descr="NIH NIEHS Logo">
            <a:extLst>
              <a:ext uri="{FF2B5EF4-FFF2-40B4-BE49-F238E27FC236}">
                <a16:creationId xmlns:a16="http://schemas.microsoft.com/office/drawing/2014/main" id="{993F9F72-D5BC-45FF-88D2-FC2C1B555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NIH NIEHS Logo">
            <a:extLst>
              <a:ext uri="{FF2B5EF4-FFF2-40B4-BE49-F238E27FC236}">
                <a16:creationId xmlns:a16="http://schemas.microsoft.com/office/drawing/2014/main" id="{42DD80D0-A504-417C-80F3-F7C8E7BA4B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37238"/>
            <a:ext cx="102076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descr="This is a photograph that shows an alveolar macrophage using pseudopods to identify particles (the green are bacteria and the red is a blood cell).  ">
            <a:extLst>
              <a:ext uri="{FF2B5EF4-FFF2-40B4-BE49-F238E27FC236}">
                <a16:creationId xmlns:a16="http://schemas.microsoft.com/office/drawing/2014/main" id="{CC94ABA9-2466-430D-88E8-B761E517384A}"/>
              </a:ext>
            </a:extLst>
          </p:cNvPr>
          <p:cNvGrpSpPr/>
          <p:nvPr/>
        </p:nvGrpSpPr>
        <p:grpSpPr>
          <a:xfrm>
            <a:off x="990600" y="1600200"/>
            <a:ext cx="7010399" cy="4989819"/>
            <a:chOff x="1428041" y="1848279"/>
            <a:chExt cx="6096000" cy="4741740"/>
          </a:xfrm>
        </p:grpSpPr>
        <p:pic>
          <p:nvPicPr>
            <p:cNvPr id="24578" name="Picture 4">
              <a:extLst>
                <a:ext uri="{FF2B5EF4-FFF2-40B4-BE49-F238E27FC236}">
                  <a16:creationId xmlns:a16="http://schemas.microsoft.com/office/drawing/2014/main" id="{E88453C7-FC29-E648-A98F-112354819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041" y="1848279"/>
              <a:ext cx="6096000" cy="449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5">
              <a:extLst>
                <a:ext uri="{FF2B5EF4-FFF2-40B4-BE49-F238E27FC236}">
                  <a16:creationId xmlns:a16="http://schemas.microsoft.com/office/drawing/2014/main" id="{B0FD302D-1A19-0248-9DAD-24A99148A947}"/>
                </a:ext>
              </a:extLst>
            </p:cNvPr>
            <p:cNvSpPr txBox="1">
              <a:spLocks noChangeArrowheads="1"/>
            </p:cNvSpPr>
            <p:nvPr/>
          </p:nvSpPr>
          <p:spPr bwMode="auto">
            <a:xfrm>
              <a:off x="3390191" y="6343956"/>
              <a:ext cx="413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SciencePhotoLibrary.com – Dennis Kunkel, with permission (756696).</a:t>
              </a:r>
            </a:p>
          </p:txBody>
        </p:sp>
      </p:grpSp>
      <p:sp>
        <p:nvSpPr>
          <p:cNvPr id="2" name="TextBox 1">
            <a:extLst>
              <a:ext uri="{FF2B5EF4-FFF2-40B4-BE49-F238E27FC236}">
                <a16:creationId xmlns:a16="http://schemas.microsoft.com/office/drawing/2014/main" id="{02A3E911-ECF8-D249-9DFA-D411657381AE}"/>
              </a:ext>
            </a:extLst>
          </p:cNvPr>
          <p:cNvSpPr txBox="1"/>
          <p:nvPr/>
        </p:nvSpPr>
        <p:spPr>
          <a:xfrm>
            <a:off x="8458200" y="6343956"/>
            <a:ext cx="312906" cy="369332"/>
          </a:xfrm>
          <a:prstGeom prst="rect">
            <a:avLst/>
          </a:prstGeom>
          <a:noFill/>
        </p:spPr>
        <p:txBody>
          <a:bodyPr wrap="none" rtlCol="0">
            <a:spAutoFit/>
          </a:bodyPr>
          <a:lstStyle/>
          <a:p>
            <a:r>
              <a:rPr lang="en-US" dirty="0"/>
              <a:t>8</a:t>
            </a:r>
          </a:p>
        </p:txBody>
      </p:sp>
      <p:sp>
        <p:nvSpPr>
          <p:cNvPr id="5" name="Title 4">
            <a:extLst>
              <a:ext uri="{FF2B5EF4-FFF2-40B4-BE49-F238E27FC236}">
                <a16:creationId xmlns:a16="http://schemas.microsoft.com/office/drawing/2014/main" id="{030ACA82-282C-42AD-8D3F-BAE6E2363436}"/>
              </a:ext>
            </a:extLst>
          </p:cNvPr>
          <p:cNvSpPr>
            <a:spLocks noGrp="1"/>
          </p:cNvSpPr>
          <p:nvPr>
            <p:ph type="title"/>
          </p:nvPr>
        </p:nvSpPr>
        <p:spPr/>
        <p:txBody>
          <a:bodyPr/>
          <a:lstStyle/>
          <a:p>
            <a:r>
              <a:rPr lang="en-US" altLang="en-US" b="1" dirty="0">
                <a:latin typeface="Calibri" panose="020F0502020204030204" pitchFamily="34" charset="0"/>
                <a:cs typeface="Calibri" panose="020F0502020204030204" pitchFamily="34" charset="0"/>
              </a:rPr>
              <a:t>Pulmonary Alveolar Macrophage:</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 Searching for Foreign Material</a:t>
            </a:r>
            <a:endParaRPr lang="en-US" b="1"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Photos of a variety of different shaped particles, some manufactured and others naturally occurring. ">
            <a:extLst>
              <a:ext uri="{FF2B5EF4-FFF2-40B4-BE49-F238E27FC236}">
                <a16:creationId xmlns:a16="http://schemas.microsoft.com/office/drawing/2014/main" id="{44499C94-3329-E841-A48F-47589FA83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Photos of a variety of different shaped particles, some manufactured and others naturally occurring. ">
            <a:extLst>
              <a:ext uri="{FF2B5EF4-FFF2-40B4-BE49-F238E27FC236}">
                <a16:creationId xmlns:a16="http://schemas.microsoft.com/office/drawing/2014/main" id="{732A880B-D2E7-9748-933C-48E04E8D4D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3657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Photos of a variety of different shaped particles, some manufactured and others naturally occurring. ">
            <a:extLst>
              <a:ext uri="{FF2B5EF4-FFF2-40B4-BE49-F238E27FC236}">
                <a16:creationId xmlns:a16="http://schemas.microsoft.com/office/drawing/2014/main" id="{657FEA73-F43E-B245-804B-FA7F2F409E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81400"/>
            <a:ext cx="38100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Photos of a variety of different shaped particles, some manufactured and others naturally occurring. ">
            <a:extLst>
              <a:ext uri="{FF2B5EF4-FFF2-40B4-BE49-F238E27FC236}">
                <a16:creationId xmlns:a16="http://schemas.microsoft.com/office/drawing/2014/main" id="{EBAD57A2-ECE4-4D47-8568-F6711B42FD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657600"/>
            <a:ext cx="3598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
            <a:extLst>
              <a:ext uri="{FF2B5EF4-FFF2-40B4-BE49-F238E27FC236}">
                <a16:creationId xmlns:a16="http://schemas.microsoft.com/office/drawing/2014/main" id="{6E93F033-56B6-764C-A060-64ACB6C5F290}"/>
              </a:ext>
            </a:extLst>
          </p:cNvPr>
          <p:cNvSpPr txBox="1">
            <a:spLocks noChangeArrowheads="1"/>
          </p:cNvSpPr>
          <p:nvPr/>
        </p:nvSpPr>
        <p:spPr bwMode="auto">
          <a:xfrm>
            <a:off x="8610600" y="6328569"/>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9</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73BFA27-44C4-ED44-B7BB-1F3663F208B8}"/>
              </a:ext>
            </a:extLst>
          </p:cNvPr>
          <p:cNvSpPr>
            <a:spLocks noGrp="1" noChangeArrowheads="1"/>
          </p:cNvSpPr>
          <p:nvPr>
            <p:ph type="title"/>
          </p:nvPr>
        </p:nvSpPr>
        <p:spPr>
          <a:xfrm>
            <a:off x="457200" y="457200"/>
            <a:ext cx="8229600" cy="838200"/>
          </a:xfrm>
        </p:spPr>
        <p:txBody>
          <a:bodyPr/>
          <a:lstStyle/>
          <a:p>
            <a:pPr eaLnBrk="1" hangingPunct="1"/>
            <a:r>
              <a:rPr lang="en-US" altLang="en-US" dirty="0">
                <a:latin typeface="Calibri" panose="020F0502020204030204" pitchFamily="34" charset="0"/>
                <a:cs typeface="Calibri" panose="020F0502020204030204" pitchFamily="34" charset="0"/>
              </a:rPr>
              <a:t>Frustrated phagocytosis of EMP </a:t>
            </a:r>
          </a:p>
        </p:txBody>
      </p:sp>
      <p:sp>
        <p:nvSpPr>
          <p:cNvPr id="25605" name="TextBox 1">
            <a:extLst>
              <a:ext uri="{FF2B5EF4-FFF2-40B4-BE49-F238E27FC236}">
                <a16:creationId xmlns:a16="http://schemas.microsoft.com/office/drawing/2014/main" id="{573F88FC-8867-5E45-9035-007BB2C6935C}"/>
              </a:ext>
            </a:extLst>
          </p:cNvPr>
          <p:cNvSpPr txBox="1">
            <a:spLocks noChangeArrowheads="1"/>
          </p:cNvSpPr>
          <p:nvPr/>
        </p:nvSpPr>
        <p:spPr bwMode="auto">
          <a:xfrm>
            <a:off x="8610600" y="64008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t>9</a:t>
            </a:r>
          </a:p>
        </p:txBody>
      </p:sp>
      <p:grpSp>
        <p:nvGrpSpPr>
          <p:cNvPr id="3" name="Group 2" descr="Photo and diagram of a frustrated phagocytosis of EMP.">
            <a:extLst>
              <a:ext uri="{FF2B5EF4-FFF2-40B4-BE49-F238E27FC236}">
                <a16:creationId xmlns:a16="http://schemas.microsoft.com/office/drawing/2014/main" id="{4A67EC51-C3DA-42E2-82B5-9173887770B2}"/>
              </a:ext>
            </a:extLst>
          </p:cNvPr>
          <p:cNvGrpSpPr/>
          <p:nvPr/>
        </p:nvGrpSpPr>
        <p:grpSpPr>
          <a:xfrm>
            <a:off x="177453" y="1165225"/>
            <a:ext cx="8966546" cy="5599365"/>
            <a:chOff x="177453" y="1165225"/>
            <a:chExt cx="8966546" cy="5599365"/>
          </a:xfrm>
        </p:grpSpPr>
        <p:pic>
          <p:nvPicPr>
            <p:cNvPr id="25603" name="Picture 3">
              <a:extLst>
                <a:ext uri="{FF2B5EF4-FFF2-40B4-BE49-F238E27FC236}">
                  <a16:creationId xmlns:a16="http://schemas.microsoft.com/office/drawing/2014/main" id="{B3193BB4-2505-794B-9E87-13B2B7F4B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70"/>
            <a:stretch>
              <a:fillRect/>
            </a:stretch>
          </p:blipFill>
          <p:spPr bwMode="auto">
            <a:xfrm>
              <a:off x="177453" y="1879261"/>
              <a:ext cx="5757440" cy="488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4">
              <a:extLst>
                <a:ext uri="{FF2B5EF4-FFF2-40B4-BE49-F238E27FC236}">
                  <a16:creationId xmlns:a16="http://schemas.microsoft.com/office/drawing/2014/main" id="{7D364863-943B-4AB0-A0D1-A8AD48E687E6}"/>
                </a:ext>
              </a:extLst>
            </p:cNvPr>
            <p:cNvGrpSpPr>
              <a:grpSpLocks/>
            </p:cNvGrpSpPr>
            <p:nvPr/>
          </p:nvGrpSpPr>
          <p:grpSpPr bwMode="auto">
            <a:xfrm>
              <a:off x="6183678" y="1165225"/>
              <a:ext cx="2960321" cy="2904594"/>
              <a:chOff x="1872" y="1067"/>
              <a:chExt cx="1889" cy="1690"/>
            </a:xfrm>
          </p:grpSpPr>
          <p:sp>
            <p:nvSpPr>
              <p:cNvPr id="6" name="Text Box 2">
                <a:extLst>
                  <a:ext uri="{FF2B5EF4-FFF2-40B4-BE49-F238E27FC236}">
                    <a16:creationId xmlns:a16="http://schemas.microsoft.com/office/drawing/2014/main" id="{A2193E2D-2D65-4D09-B914-5B4705848CF8}"/>
                  </a:ext>
                </a:extLst>
              </p:cNvPr>
              <p:cNvSpPr txBox="1">
                <a:spLocks noChangeArrowheads="1"/>
              </p:cNvSpPr>
              <p:nvPr/>
            </p:nvSpPr>
            <p:spPr bwMode="auto">
              <a:xfrm>
                <a:off x="1872" y="2544"/>
                <a:ext cx="1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i="1" dirty="0">
                    <a:solidFill>
                      <a:srgbClr val="214365"/>
                    </a:solidFill>
                  </a:rPr>
                  <a:t>Inflammasome activation</a:t>
                </a:r>
              </a:p>
            </p:txBody>
          </p:sp>
          <p:grpSp>
            <p:nvGrpSpPr>
              <p:cNvPr id="7" name="Group 6">
                <a:extLst>
                  <a:ext uri="{FF2B5EF4-FFF2-40B4-BE49-F238E27FC236}">
                    <a16:creationId xmlns:a16="http://schemas.microsoft.com/office/drawing/2014/main" id="{7B5C2460-5346-48B8-ABD1-8040462284BF}"/>
                  </a:ext>
                </a:extLst>
              </p:cNvPr>
              <p:cNvGrpSpPr>
                <a:grpSpLocks/>
              </p:cNvGrpSpPr>
              <p:nvPr/>
            </p:nvGrpSpPr>
            <p:grpSpPr bwMode="auto">
              <a:xfrm>
                <a:off x="1872" y="1152"/>
                <a:ext cx="1889" cy="1392"/>
                <a:chOff x="624" y="864"/>
                <a:chExt cx="1866" cy="1389"/>
              </a:xfrm>
            </p:grpSpPr>
            <p:sp>
              <p:nvSpPr>
                <p:cNvPr id="9" name="Freeform 13">
                  <a:extLst>
                    <a:ext uri="{FF2B5EF4-FFF2-40B4-BE49-F238E27FC236}">
                      <a16:creationId xmlns:a16="http://schemas.microsoft.com/office/drawing/2014/main" id="{06D1681C-332B-46D7-A93E-92CD07F7CE1A}"/>
                    </a:ext>
                  </a:extLst>
                </p:cNvPr>
                <p:cNvSpPr/>
                <p:nvPr/>
              </p:nvSpPr>
              <p:spPr>
                <a:xfrm>
                  <a:off x="624" y="960"/>
                  <a:ext cx="1488" cy="1293"/>
                </a:xfrm>
                <a:custGeom>
                  <a:avLst/>
                  <a:gdLst>
                    <a:gd name="connsiteX0" fmla="*/ 644602 w 4385330"/>
                    <a:gd name="connsiteY0" fmla="*/ 391111 h 4167464"/>
                    <a:gd name="connsiteX1" fmla="*/ 810857 w 4385330"/>
                    <a:gd name="connsiteY1" fmla="*/ 129854 h 4167464"/>
                    <a:gd name="connsiteX2" fmla="*/ 882109 w 4385330"/>
                    <a:gd name="connsiteY2" fmla="*/ 58602 h 4167464"/>
                    <a:gd name="connsiteX3" fmla="*/ 1083989 w 4385330"/>
                    <a:gd name="connsiteY3" fmla="*/ 22976 h 4167464"/>
                    <a:gd name="connsiteX4" fmla="*/ 1167117 w 4385330"/>
                    <a:gd name="connsiteY4" fmla="*/ 11100 h 4167464"/>
                    <a:gd name="connsiteX5" fmla="*/ 1404623 w 4385330"/>
                    <a:gd name="connsiteY5" fmla="*/ 34851 h 4167464"/>
                    <a:gd name="connsiteX6" fmla="*/ 1499626 w 4385330"/>
                    <a:gd name="connsiteY6" fmla="*/ 58602 h 4167464"/>
                    <a:gd name="connsiteX7" fmla="*/ 1547127 w 4385330"/>
                    <a:gd name="connsiteY7" fmla="*/ 70477 h 4167464"/>
                    <a:gd name="connsiteX8" fmla="*/ 1855886 w 4385330"/>
                    <a:gd name="connsiteY8" fmla="*/ 46726 h 4167464"/>
                    <a:gd name="connsiteX9" fmla="*/ 1903387 w 4385330"/>
                    <a:gd name="connsiteY9" fmla="*/ 22976 h 4167464"/>
                    <a:gd name="connsiteX10" fmla="*/ 1950888 w 4385330"/>
                    <a:gd name="connsiteY10" fmla="*/ 11100 h 4167464"/>
                    <a:gd name="connsiteX11" fmla="*/ 2152769 w 4385330"/>
                    <a:gd name="connsiteY11" fmla="*/ 22976 h 4167464"/>
                    <a:gd name="connsiteX12" fmla="*/ 2235896 w 4385330"/>
                    <a:gd name="connsiteY12" fmla="*/ 58602 h 4167464"/>
                    <a:gd name="connsiteX13" fmla="*/ 2271522 w 4385330"/>
                    <a:gd name="connsiteY13" fmla="*/ 70477 h 4167464"/>
                    <a:gd name="connsiteX14" fmla="*/ 2354649 w 4385330"/>
                    <a:gd name="connsiteY14" fmla="*/ 106103 h 4167464"/>
                    <a:gd name="connsiteX15" fmla="*/ 2425901 w 4385330"/>
                    <a:gd name="connsiteY15" fmla="*/ 153604 h 4167464"/>
                    <a:gd name="connsiteX16" fmla="*/ 2520904 w 4385330"/>
                    <a:gd name="connsiteY16" fmla="*/ 260482 h 4167464"/>
                    <a:gd name="connsiteX17" fmla="*/ 2663408 w 4385330"/>
                    <a:gd name="connsiteY17" fmla="*/ 296108 h 4167464"/>
                    <a:gd name="connsiteX18" fmla="*/ 3209673 w 4385330"/>
                    <a:gd name="connsiteY18" fmla="*/ 307983 h 4167464"/>
                    <a:gd name="connsiteX19" fmla="*/ 3304675 w 4385330"/>
                    <a:gd name="connsiteY19" fmla="*/ 331734 h 4167464"/>
                    <a:gd name="connsiteX20" fmla="*/ 3352176 w 4385330"/>
                    <a:gd name="connsiteY20" fmla="*/ 355485 h 4167464"/>
                    <a:gd name="connsiteX21" fmla="*/ 3411553 w 4385330"/>
                    <a:gd name="connsiteY21" fmla="*/ 414861 h 4167464"/>
                    <a:gd name="connsiteX22" fmla="*/ 3494680 w 4385330"/>
                    <a:gd name="connsiteY22" fmla="*/ 486113 h 4167464"/>
                    <a:gd name="connsiteX23" fmla="*/ 3554057 w 4385330"/>
                    <a:gd name="connsiteY23" fmla="*/ 557365 h 4167464"/>
                    <a:gd name="connsiteX24" fmla="*/ 3577808 w 4385330"/>
                    <a:gd name="connsiteY24" fmla="*/ 592991 h 4167464"/>
                    <a:gd name="connsiteX25" fmla="*/ 3625309 w 4385330"/>
                    <a:gd name="connsiteY25" fmla="*/ 640493 h 4167464"/>
                    <a:gd name="connsiteX26" fmla="*/ 3708436 w 4385330"/>
                    <a:gd name="connsiteY26" fmla="*/ 699869 h 4167464"/>
                    <a:gd name="connsiteX27" fmla="*/ 3767813 w 4385330"/>
                    <a:gd name="connsiteY27" fmla="*/ 747370 h 4167464"/>
                    <a:gd name="connsiteX28" fmla="*/ 3815314 w 4385330"/>
                    <a:gd name="connsiteY28" fmla="*/ 842373 h 4167464"/>
                    <a:gd name="connsiteX29" fmla="*/ 3839065 w 4385330"/>
                    <a:gd name="connsiteY29" fmla="*/ 889874 h 4167464"/>
                    <a:gd name="connsiteX30" fmla="*/ 3862815 w 4385330"/>
                    <a:gd name="connsiteY30" fmla="*/ 925500 h 4167464"/>
                    <a:gd name="connsiteX31" fmla="*/ 3934067 w 4385330"/>
                    <a:gd name="connsiteY31" fmla="*/ 1056129 h 4167464"/>
                    <a:gd name="connsiteX32" fmla="*/ 3945943 w 4385330"/>
                    <a:gd name="connsiteY32" fmla="*/ 1091755 h 4167464"/>
                    <a:gd name="connsiteX33" fmla="*/ 3993444 w 4385330"/>
                    <a:gd name="connsiteY33" fmla="*/ 1163007 h 4167464"/>
                    <a:gd name="connsiteX34" fmla="*/ 4017195 w 4385330"/>
                    <a:gd name="connsiteY34" fmla="*/ 1198633 h 4167464"/>
                    <a:gd name="connsiteX35" fmla="*/ 4040945 w 4385330"/>
                    <a:gd name="connsiteY35" fmla="*/ 1281760 h 4167464"/>
                    <a:gd name="connsiteX36" fmla="*/ 4064696 w 4385330"/>
                    <a:gd name="connsiteY36" fmla="*/ 1543017 h 4167464"/>
                    <a:gd name="connsiteX37" fmla="*/ 4088447 w 4385330"/>
                    <a:gd name="connsiteY37" fmla="*/ 1626144 h 4167464"/>
                    <a:gd name="connsiteX38" fmla="*/ 4100322 w 4385330"/>
                    <a:gd name="connsiteY38" fmla="*/ 1661770 h 4167464"/>
                    <a:gd name="connsiteX39" fmla="*/ 4135948 w 4385330"/>
                    <a:gd name="connsiteY39" fmla="*/ 1709272 h 4167464"/>
                    <a:gd name="connsiteX40" fmla="*/ 4159699 w 4385330"/>
                    <a:gd name="connsiteY40" fmla="*/ 1756773 h 4167464"/>
                    <a:gd name="connsiteX41" fmla="*/ 4230950 w 4385330"/>
                    <a:gd name="connsiteY41" fmla="*/ 1851776 h 4167464"/>
                    <a:gd name="connsiteX42" fmla="*/ 4302202 w 4385330"/>
                    <a:gd name="connsiteY42" fmla="*/ 1946778 h 4167464"/>
                    <a:gd name="connsiteX43" fmla="*/ 4325953 w 4385330"/>
                    <a:gd name="connsiteY43" fmla="*/ 1982404 h 4167464"/>
                    <a:gd name="connsiteX44" fmla="*/ 4349704 w 4385330"/>
                    <a:gd name="connsiteY44" fmla="*/ 2065531 h 4167464"/>
                    <a:gd name="connsiteX45" fmla="*/ 4373454 w 4385330"/>
                    <a:gd name="connsiteY45" fmla="*/ 2136783 h 4167464"/>
                    <a:gd name="connsiteX46" fmla="*/ 4385330 w 4385330"/>
                    <a:gd name="connsiteY46" fmla="*/ 2208035 h 4167464"/>
                    <a:gd name="connsiteX47" fmla="*/ 4373454 w 4385330"/>
                    <a:gd name="connsiteY47" fmla="*/ 2493043 h 4167464"/>
                    <a:gd name="connsiteX48" fmla="*/ 4361579 w 4385330"/>
                    <a:gd name="connsiteY48" fmla="*/ 2540544 h 4167464"/>
                    <a:gd name="connsiteX49" fmla="*/ 4349704 w 4385330"/>
                    <a:gd name="connsiteY49" fmla="*/ 2599921 h 4167464"/>
                    <a:gd name="connsiteX50" fmla="*/ 4337828 w 4385330"/>
                    <a:gd name="connsiteY50" fmla="*/ 3015557 h 4167464"/>
                    <a:gd name="connsiteX51" fmla="*/ 4314078 w 4385330"/>
                    <a:gd name="connsiteY51" fmla="*/ 3122435 h 4167464"/>
                    <a:gd name="connsiteX52" fmla="*/ 4266576 w 4385330"/>
                    <a:gd name="connsiteY52" fmla="*/ 3217438 h 4167464"/>
                    <a:gd name="connsiteX53" fmla="*/ 4088447 w 4385330"/>
                    <a:gd name="connsiteY53" fmla="*/ 3324316 h 4167464"/>
                    <a:gd name="connsiteX54" fmla="*/ 4005319 w 4385330"/>
                    <a:gd name="connsiteY54" fmla="*/ 3371817 h 4167464"/>
                    <a:gd name="connsiteX55" fmla="*/ 3957818 w 4385330"/>
                    <a:gd name="connsiteY55" fmla="*/ 3419318 h 4167464"/>
                    <a:gd name="connsiteX56" fmla="*/ 3886566 w 4385330"/>
                    <a:gd name="connsiteY56" fmla="*/ 3466820 h 4167464"/>
                    <a:gd name="connsiteX57" fmla="*/ 3779688 w 4385330"/>
                    <a:gd name="connsiteY57" fmla="*/ 3561822 h 4167464"/>
                    <a:gd name="connsiteX58" fmla="*/ 3732187 w 4385330"/>
                    <a:gd name="connsiteY58" fmla="*/ 3633074 h 4167464"/>
                    <a:gd name="connsiteX59" fmla="*/ 3684686 w 4385330"/>
                    <a:gd name="connsiteY59" fmla="*/ 3704326 h 4167464"/>
                    <a:gd name="connsiteX60" fmla="*/ 3613434 w 4385330"/>
                    <a:gd name="connsiteY60" fmla="*/ 3787454 h 4167464"/>
                    <a:gd name="connsiteX61" fmla="*/ 3589683 w 4385330"/>
                    <a:gd name="connsiteY61" fmla="*/ 3823080 h 4167464"/>
                    <a:gd name="connsiteX62" fmla="*/ 3506556 w 4385330"/>
                    <a:gd name="connsiteY62" fmla="*/ 3882456 h 4167464"/>
                    <a:gd name="connsiteX63" fmla="*/ 3470930 w 4385330"/>
                    <a:gd name="connsiteY63" fmla="*/ 3918082 h 4167464"/>
                    <a:gd name="connsiteX64" fmla="*/ 3375927 w 4385330"/>
                    <a:gd name="connsiteY64" fmla="*/ 3989334 h 4167464"/>
                    <a:gd name="connsiteX65" fmla="*/ 3328426 w 4385330"/>
                    <a:gd name="connsiteY65" fmla="*/ 4024960 h 4167464"/>
                    <a:gd name="connsiteX66" fmla="*/ 3280925 w 4385330"/>
                    <a:gd name="connsiteY66" fmla="*/ 4048711 h 4167464"/>
                    <a:gd name="connsiteX67" fmla="*/ 3197797 w 4385330"/>
                    <a:gd name="connsiteY67" fmla="*/ 4108087 h 4167464"/>
                    <a:gd name="connsiteX68" fmla="*/ 3162171 w 4385330"/>
                    <a:gd name="connsiteY68" fmla="*/ 4143713 h 4167464"/>
                    <a:gd name="connsiteX69" fmla="*/ 3102795 w 4385330"/>
                    <a:gd name="connsiteY69" fmla="*/ 4155589 h 4167464"/>
                    <a:gd name="connsiteX70" fmla="*/ 2900914 w 4385330"/>
                    <a:gd name="connsiteY70" fmla="*/ 4167464 h 4167464"/>
                    <a:gd name="connsiteX71" fmla="*/ 2473402 w 4385330"/>
                    <a:gd name="connsiteY71" fmla="*/ 4155589 h 4167464"/>
                    <a:gd name="connsiteX72" fmla="*/ 2402150 w 4385330"/>
                    <a:gd name="connsiteY72" fmla="*/ 4131838 h 4167464"/>
                    <a:gd name="connsiteX73" fmla="*/ 1832135 w 4385330"/>
                    <a:gd name="connsiteY73" fmla="*/ 4119963 h 4167464"/>
                    <a:gd name="connsiteX74" fmla="*/ 1784634 w 4385330"/>
                    <a:gd name="connsiteY74" fmla="*/ 4108087 h 4167464"/>
                    <a:gd name="connsiteX75" fmla="*/ 1618379 w 4385330"/>
                    <a:gd name="connsiteY75" fmla="*/ 4084337 h 4167464"/>
                    <a:gd name="connsiteX76" fmla="*/ 1487750 w 4385330"/>
                    <a:gd name="connsiteY76" fmla="*/ 4024960 h 4167464"/>
                    <a:gd name="connsiteX77" fmla="*/ 1416499 w 4385330"/>
                    <a:gd name="connsiteY77" fmla="*/ 4013085 h 4167464"/>
                    <a:gd name="connsiteX78" fmla="*/ 1321496 w 4385330"/>
                    <a:gd name="connsiteY78" fmla="*/ 3941833 h 4167464"/>
                    <a:gd name="connsiteX79" fmla="*/ 1285870 w 4385330"/>
                    <a:gd name="connsiteY79" fmla="*/ 3929957 h 4167464"/>
                    <a:gd name="connsiteX80" fmla="*/ 1190867 w 4385330"/>
                    <a:gd name="connsiteY80" fmla="*/ 3894331 h 4167464"/>
                    <a:gd name="connsiteX81" fmla="*/ 1155241 w 4385330"/>
                    <a:gd name="connsiteY81" fmla="*/ 3858705 h 4167464"/>
                    <a:gd name="connsiteX82" fmla="*/ 1072114 w 4385330"/>
                    <a:gd name="connsiteY82" fmla="*/ 3787454 h 4167464"/>
                    <a:gd name="connsiteX83" fmla="*/ 1000862 w 4385330"/>
                    <a:gd name="connsiteY83" fmla="*/ 3680576 h 4167464"/>
                    <a:gd name="connsiteX84" fmla="*/ 988987 w 4385330"/>
                    <a:gd name="connsiteY84" fmla="*/ 3609324 h 4167464"/>
                    <a:gd name="connsiteX85" fmla="*/ 953361 w 4385330"/>
                    <a:gd name="connsiteY85" fmla="*/ 3549947 h 4167464"/>
                    <a:gd name="connsiteX86" fmla="*/ 893984 w 4385330"/>
                    <a:gd name="connsiteY86" fmla="*/ 3443069 h 4167464"/>
                    <a:gd name="connsiteX87" fmla="*/ 870234 w 4385330"/>
                    <a:gd name="connsiteY87" fmla="*/ 3395568 h 4167464"/>
                    <a:gd name="connsiteX88" fmla="*/ 775231 w 4385330"/>
                    <a:gd name="connsiteY88" fmla="*/ 3312441 h 4167464"/>
                    <a:gd name="connsiteX89" fmla="*/ 608976 w 4385330"/>
                    <a:gd name="connsiteY89" fmla="*/ 3288690 h 4167464"/>
                    <a:gd name="connsiteX90" fmla="*/ 407096 w 4385330"/>
                    <a:gd name="connsiteY90" fmla="*/ 3217438 h 4167464"/>
                    <a:gd name="connsiteX91" fmla="*/ 335844 w 4385330"/>
                    <a:gd name="connsiteY91" fmla="*/ 3158061 h 4167464"/>
                    <a:gd name="connsiteX92" fmla="*/ 228966 w 4385330"/>
                    <a:gd name="connsiteY92" fmla="*/ 3074934 h 4167464"/>
                    <a:gd name="connsiteX93" fmla="*/ 193340 w 4385330"/>
                    <a:gd name="connsiteY93" fmla="*/ 3051183 h 4167464"/>
                    <a:gd name="connsiteX94" fmla="*/ 145839 w 4385330"/>
                    <a:gd name="connsiteY94" fmla="*/ 3003682 h 4167464"/>
                    <a:gd name="connsiteX95" fmla="*/ 98338 w 4385330"/>
                    <a:gd name="connsiteY95" fmla="*/ 2896804 h 4167464"/>
                    <a:gd name="connsiteX96" fmla="*/ 62712 w 4385330"/>
                    <a:gd name="connsiteY96" fmla="*/ 2849303 h 4167464"/>
                    <a:gd name="connsiteX97" fmla="*/ 38961 w 4385330"/>
                    <a:gd name="connsiteY97" fmla="*/ 2730550 h 4167464"/>
                    <a:gd name="connsiteX98" fmla="*/ 27086 w 4385330"/>
                    <a:gd name="connsiteY98" fmla="*/ 2623672 h 4167464"/>
                    <a:gd name="connsiteX99" fmla="*/ 3335 w 4385330"/>
                    <a:gd name="connsiteY99" fmla="*/ 2552420 h 4167464"/>
                    <a:gd name="connsiteX100" fmla="*/ 15210 w 4385330"/>
                    <a:gd name="connsiteY100" fmla="*/ 2255537 h 4167464"/>
                    <a:gd name="connsiteX101" fmla="*/ 27086 w 4385330"/>
                    <a:gd name="connsiteY101" fmla="*/ 2184285 h 4167464"/>
                    <a:gd name="connsiteX102" fmla="*/ 86462 w 4385330"/>
                    <a:gd name="connsiteY102" fmla="*/ 2101157 h 4167464"/>
                    <a:gd name="connsiteX103" fmla="*/ 110213 w 4385330"/>
                    <a:gd name="connsiteY103" fmla="*/ 2053656 h 4167464"/>
                    <a:gd name="connsiteX104" fmla="*/ 133963 w 4385330"/>
                    <a:gd name="connsiteY104" fmla="*/ 1982404 h 4167464"/>
                    <a:gd name="connsiteX105" fmla="*/ 157714 w 4385330"/>
                    <a:gd name="connsiteY105" fmla="*/ 1839900 h 4167464"/>
                    <a:gd name="connsiteX106" fmla="*/ 145839 w 4385330"/>
                    <a:gd name="connsiteY106" fmla="*/ 1721147 h 4167464"/>
                    <a:gd name="connsiteX107" fmla="*/ 98338 w 4385330"/>
                    <a:gd name="connsiteY107" fmla="*/ 1614269 h 4167464"/>
                    <a:gd name="connsiteX108" fmla="*/ 86462 w 4385330"/>
                    <a:gd name="connsiteY108" fmla="*/ 1578643 h 4167464"/>
                    <a:gd name="connsiteX109" fmla="*/ 62712 w 4385330"/>
                    <a:gd name="connsiteY109" fmla="*/ 1531142 h 4167464"/>
                    <a:gd name="connsiteX110" fmla="*/ 50836 w 4385330"/>
                    <a:gd name="connsiteY110" fmla="*/ 1483641 h 4167464"/>
                    <a:gd name="connsiteX111" fmla="*/ 38961 w 4385330"/>
                    <a:gd name="connsiteY111" fmla="*/ 1448015 h 4167464"/>
                    <a:gd name="connsiteX112" fmla="*/ 38961 w 4385330"/>
                    <a:gd name="connsiteY112" fmla="*/ 1163007 h 4167464"/>
                    <a:gd name="connsiteX113" fmla="*/ 62712 w 4385330"/>
                    <a:gd name="connsiteY113" fmla="*/ 1068004 h 4167464"/>
                    <a:gd name="connsiteX114" fmla="*/ 98338 w 4385330"/>
                    <a:gd name="connsiteY114" fmla="*/ 996752 h 4167464"/>
                    <a:gd name="connsiteX115" fmla="*/ 133963 w 4385330"/>
                    <a:gd name="connsiteY115" fmla="*/ 949251 h 4167464"/>
                    <a:gd name="connsiteX116" fmla="*/ 205215 w 4385330"/>
                    <a:gd name="connsiteY116" fmla="*/ 818622 h 4167464"/>
                    <a:gd name="connsiteX117" fmla="*/ 276467 w 4385330"/>
                    <a:gd name="connsiteY117" fmla="*/ 747370 h 4167464"/>
                    <a:gd name="connsiteX118" fmla="*/ 359595 w 4385330"/>
                    <a:gd name="connsiteY118" fmla="*/ 676118 h 4167464"/>
                    <a:gd name="connsiteX119" fmla="*/ 407096 w 4385330"/>
                    <a:gd name="connsiteY119" fmla="*/ 652368 h 4167464"/>
                    <a:gd name="connsiteX120" fmla="*/ 478348 w 4385330"/>
                    <a:gd name="connsiteY120" fmla="*/ 581116 h 4167464"/>
                    <a:gd name="connsiteX121" fmla="*/ 513974 w 4385330"/>
                    <a:gd name="connsiteY121" fmla="*/ 545490 h 4167464"/>
                    <a:gd name="connsiteX122" fmla="*/ 537725 w 4385330"/>
                    <a:gd name="connsiteY122" fmla="*/ 509864 h 4167464"/>
                    <a:gd name="connsiteX123" fmla="*/ 573350 w 4385330"/>
                    <a:gd name="connsiteY123" fmla="*/ 497989 h 4167464"/>
                    <a:gd name="connsiteX124" fmla="*/ 608976 w 4385330"/>
                    <a:gd name="connsiteY124" fmla="*/ 474238 h 4167464"/>
                    <a:gd name="connsiteX125" fmla="*/ 644602 w 4385330"/>
                    <a:gd name="connsiteY125" fmla="*/ 402986 h 4167464"/>
                    <a:gd name="connsiteX126" fmla="*/ 644602 w 4385330"/>
                    <a:gd name="connsiteY126" fmla="*/ 391111 h 416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385330" h="4167464">
                      <a:moveTo>
                        <a:pt x="644602" y="391111"/>
                      </a:moveTo>
                      <a:cubicBezTo>
                        <a:pt x="672311" y="345589"/>
                        <a:pt x="748923" y="212433"/>
                        <a:pt x="810857" y="129854"/>
                      </a:cubicBezTo>
                      <a:cubicBezTo>
                        <a:pt x="827262" y="107980"/>
                        <a:pt x="850050" y="66617"/>
                        <a:pt x="882109" y="58602"/>
                      </a:cubicBezTo>
                      <a:cubicBezTo>
                        <a:pt x="948402" y="42029"/>
                        <a:pt x="1016696" y="34851"/>
                        <a:pt x="1083989" y="22976"/>
                      </a:cubicBezTo>
                      <a:cubicBezTo>
                        <a:pt x="1111554" y="18112"/>
                        <a:pt x="1139408" y="15059"/>
                        <a:pt x="1167117" y="11100"/>
                      </a:cubicBezTo>
                      <a:cubicBezTo>
                        <a:pt x="1533408" y="32648"/>
                        <a:pt x="1276836" y="0"/>
                        <a:pt x="1404623" y="34851"/>
                      </a:cubicBezTo>
                      <a:cubicBezTo>
                        <a:pt x="1436115" y="43440"/>
                        <a:pt x="1467958" y="50685"/>
                        <a:pt x="1499626" y="58602"/>
                      </a:cubicBezTo>
                      <a:lnTo>
                        <a:pt x="1547127" y="70477"/>
                      </a:lnTo>
                      <a:cubicBezTo>
                        <a:pt x="1650047" y="62560"/>
                        <a:pt x="1753568" y="60368"/>
                        <a:pt x="1855886" y="46726"/>
                      </a:cubicBezTo>
                      <a:cubicBezTo>
                        <a:pt x="1873433" y="44386"/>
                        <a:pt x="1886812" y="29192"/>
                        <a:pt x="1903387" y="22976"/>
                      </a:cubicBezTo>
                      <a:cubicBezTo>
                        <a:pt x="1918669" y="17245"/>
                        <a:pt x="1935054" y="15059"/>
                        <a:pt x="1950888" y="11100"/>
                      </a:cubicBezTo>
                      <a:cubicBezTo>
                        <a:pt x="2018182" y="15059"/>
                        <a:pt x="2085694" y="16268"/>
                        <a:pt x="2152769" y="22976"/>
                      </a:cubicBezTo>
                      <a:cubicBezTo>
                        <a:pt x="2176989" y="25398"/>
                        <a:pt x="2217080" y="50538"/>
                        <a:pt x="2235896" y="58602"/>
                      </a:cubicBezTo>
                      <a:cubicBezTo>
                        <a:pt x="2247402" y="63533"/>
                        <a:pt x="2259647" y="66519"/>
                        <a:pt x="2271522" y="70477"/>
                      </a:cubicBezTo>
                      <a:cubicBezTo>
                        <a:pt x="2401193" y="156925"/>
                        <a:pt x="2201288" y="29423"/>
                        <a:pt x="2354649" y="106103"/>
                      </a:cubicBezTo>
                      <a:cubicBezTo>
                        <a:pt x="2380180" y="118868"/>
                        <a:pt x="2425901" y="153604"/>
                        <a:pt x="2425901" y="153604"/>
                      </a:cubicBezTo>
                      <a:cubicBezTo>
                        <a:pt x="2468284" y="217177"/>
                        <a:pt x="2439560" y="179138"/>
                        <a:pt x="2520904" y="260482"/>
                      </a:cubicBezTo>
                      <a:cubicBezTo>
                        <a:pt x="2536459" y="276037"/>
                        <a:pt x="2642998" y="295323"/>
                        <a:pt x="2663408" y="296108"/>
                      </a:cubicBezTo>
                      <a:cubicBezTo>
                        <a:pt x="2845405" y="303108"/>
                        <a:pt x="3027585" y="304025"/>
                        <a:pt x="3209673" y="307983"/>
                      </a:cubicBezTo>
                      <a:cubicBezTo>
                        <a:pt x="3244517" y="314952"/>
                        <a:pt x="3272727" y="318042"/>
                        <a:pt x="3304675" y="331734"/>
                      </a:cubicBezTo>
                      <a:cubicBezTo>
                        <a:pt x="3320946" y="338707"/>
                        <a:pt x="3336342" y="347568"/>
                        <a:pt x="3352176" y="355485"/>
                      </a:cubicBezTo>
                      <a:cubicBezTo>
                        <a:pt x="3397921" y="424101"/>
                        <a:pt x="3349975" y="362079"/>
                        <a:pt x="3411553" y="414861"/>
                      </a:cubicBezTo>
                      <a:cubicBezTo>
                        <a:pt x="3512341" y="501251"/>
                        <a:pt x="3412891" y="431589"/>
                        <a:pt x="3494680" y="486113"/>
                      </a:cubicBezTo>
                      <a:cubicBezTo>
                        <a:pt x="3517362" y="554157"/>
                        <a:pt x="3489352" y="492660"/>
                        <a:pt x="3554057" y="557365"/>
                      </a:cubicBezTo>
                      <a:cubicBezTo>
                        <a:pt x="3564149" y="567457"/>
                        <a:pt x="3568520" y="582155"/>
                        <a:pt x="3577808" y="592991"/>
                      </a:cubicBezTo>
                      <a:cubicBezTo>
                        <a:pt x="3592381" y="609993"/>
                        <a:pt x="3608307" y="625920"/>
                        <a:pt x="3625309" y="640493"/>
                      </a:cubicBezTo>
                      <a:cubicBezTo>
                        <a:pt x="3672520" y="680960"/>
                        <a:pt x="3656289" y="647722"/>
                        <a:pt x="3708436" y="699869"/>
                      </a:cubicBezTo>
                      <a:cubicBezTo>
                        <a:pt x="3762150" y="753583"/>
                        <a:pt x="3698457" y="724252"/>
                        <a:pt x="3767813" y="747370"/>
                      </a:cubicBezTo>
                      <a:cubicBezTo>
                        <a:pt x="3789521" y="812496"/>
                        <a:pt x="3768575" y="758243"/>
                        <a:pt x="3815314" y="842373"/>
                      </a:cubicBezTo>
                      <a:cubicBezTo>
                        <a:pt x="3823911" y="857848"/>
                        <a:pt x="3830282" y="874504"/>
                        <a:pt x="3839065" y="889874"/>
                      </a:cubicBezTo>
                      <a:cubicBezTo>
                        <a:pt x="3846146" y="902266"/>
                        <a:pt x="3856432" y="912734"/>
                        <a:pt x="3862815" y="925500"/>
                      </a:cubicBezTo>
                      <a:cubicBezTo>
                        <a:pt x="3931516" y="1062903"/>
                        <a:pt x="3828747" y="898147"/>
                        <a:pt x="3934067" y="1056129"/>
                      </a:cubicBezTo>
                      <a:cubicBezTo>
                        <a:pt x="3941011" y="1066544"/>
                        <a:pt x="3939864" y="1080813"/>
                        <a:pt x="3945943" y="1091755"/>
                      </a:cubicBezTo>
                      <a:cubicBezTo>
                        <a:pt x="3959806" y="1116708"/>
                        <a:pt x="3977610" y="1139256"/>
                        <a:pt x="3993444" y="1163007"/>
                      </a:cubicBezTo>
                      <a:lnTo>
                        <a:pt x="4017195" y="1198633"/>
                      </a:lnTo>
                      <a:cubicBezTo>
                        <a:pt x="4024429" y="1220334"/>
                        <a:pt x="4038815" y="1260458"/>
                        <a:pt x="4040945" y="1281760"/>
                      </a:cubicBezTo>
                      <a:cubicBezTo>
                        <a:pt x="4051193" y="1384237"/>
                        <a:pt x="4043576" y="1451499"/>
                        <a:pt x="4064696" y="1543017"/>
                      </a:cubicBezTo>
                      <a:cubicBezTo>
                        <a:pt x="4071176" y="1571097"/>
                        <a:pt x="4080166" y="1598542"/>
                        <a:pt x="4088447" y="1626144"/>
                      </a:cubicBezTo>
                      <a:cubicBezTo>
                        <a:pt x="4092044" y="1638134"/>
                        <a:pt x="4094112" y="1650902"/>
                        <a:pt x="4100322" y="1661770"/>
                      </a:cubicBezTo>
                      <a:cubicBezTo>
                        <a:pt x="4110142" y="1678955"/>
                        <a:pt x="4125458" y="1692488"/>
                        <a:pt x="4135948" y="1709272"/>
                      </a:cubicBezTo>
                      <a:cubicBezTo>
                        <a:pt x="4145330" y="1724284"/>
                        <a:pt x="4149879" y="1742043"/>
                        <a:pt x="4159699" y="1756773"/>
                      </a:cubicBezTo>
                      <a:cubicBezTo>
                        <a:pt x="4181656" y="1789709"/>
                        <a:pt x="4207200" y="1820108"/>
                        <a:pt x="4230950" y="1851776"/>
                      </a:cubicBezTo>
                      <a:lnTo>
                        <a:pt x="4302202" y="1946778"/>
                      </a:lnTo>
                      <a:cubicBezTo>
                        <a:pt x="4310766" y="1958196"/>
                        <a:pt x="4318036" y="1970529"/>
                        <a:pt x="4325953" y="1982404"/>
                      </a:cubicBezTo>
                      <a:cubicBezTo>
                        <a:pt x="4365861" y="2102132"/>
                        <a:pt x="4304970" y="1916418"/>
                        <a:pt x="4349704" y="2065531"/>
                      </a:cubicBezTo>
                      <a:cubicBezTo>
                        <a:pt x="4356898" y="2089510"/>
                        <a:pt x="4369338" y="2112088"/>
                        <a:pt x="4373454" y="2136783"/>
                      </a:cubicBezTo>
                      <a:lnTo>
                        <a:pt x="4385330" y="2208035"/>
                      </a:lnTo>
                      <a:cubicBezTo>
                        <a:pt x="4381371" y="2303038"/>
                        <a:pt x="4380229" y="2398200"/>
                        <a:pt x="4373454" y="2493043"/>
                      </a:cubicBezTo>
                      <a:cubicBezTo>
                        <a:pt x="4372291" y="2509322"/>
                        <a:pt x="4365119" y="2524612"/>
                        <a:pt x="4361579" y="2540544"/>
                      </a:cubicBezTo>
                      <a:cubicBezTo>
                        <a:pt x="4357201" y="2560248"/>
                        <a:pt x="4353662" y="2580129"/>
                        <a:pt x="4349704" y="2599921"/>
                      </a:cubicBezTo>
                      <a:cubicBezTo>
                        <a:pt x="4345745" y="2738466"/>
                        <a:pt x="4344750" y="2877128"/>
                        <a:pt x="4337828" y="3015557"/>
                      </a:cubicBezTo>
                      <a:cubicBezTo>
                        <a:pt x="4337086" y="3030398"/>
                        <a:pt x="4319258" y="3104305"/>
                        <a:pt x="4314078" y="3122435"/>
                      </a:cubicBezTo>
                      <a:cubicBezTo>
                        <a:pt x="4304144" y="3157204"/>
                        <a:pt x="4291602" y="3189283"/>
                        <a:pt x="4266576" y="3217438"/>
                      </a:cubicBezTo>
                      <a:cubicBezTo>
                        <a:pt x="4221488" y="3268163"/>
                        <a:pt x="4144580" y="3296249"/>
                        <a:pt x="4088447" y="3324316"/>
                      </a:cubicBezTo>
                      <a:cubicBezTo>
                        <a:pt x="3944669" y="3396206"/>
                        <a:pt x="4114278" y="3335498"/>
                        <a:pt x="4005319" y="3371817"/>
                      </a:cubicBezTo>
                      <a:cubicBezTo>
                        <a:pt x="3989485" y="3387651"/>
                        <a:pt x="3975303" y="3405330"/>
                        <a:pt x="3957818" y="3419318"/>
                      </a:cubicBezTo>
                      <a:cubicBezTo>
                        <a:pt x="3935528" y="3437150"/>
                        <a:pt x="3906750" y="3446636"/>
                        <a:pt x="3886566" y="3466820"/>
                      </a:cubicBezTo>
                      <a:cubicBezTo>
                        <a:pt x="3821142" y="3532244"/>
                        <a:pt x="3856550" y="3500333"/>
                        <a:pt x="3779688" y="3561822"/>
                      </a:cubicBezTo>
                      <a:cubicBezTo>
                        <a:pt x="3756977" y="3629956"/>
                        <a:pt x="3784077" y="3566358"/>
                        <a:pt x="3732187" y="3633074"/>
                      </a:cubicBezTo>
                      <a:cubicBezTo>
                        <a:pt x="3714662" y="3655606"/>
                        <a:pt x="3701055" y="3680941"/>
                        <a:pt x="3684686" y="3704326"/>
                      </a:cubicBezTo>
                      <a:cubicBezTo>
                        <a:pt x="3606860" y="3815507"/>
                        <a:pt x="3690313" y="3695200"/>
                        <a:pt x="3613434" y="3787454"/>
                      </a:cubicBezTo>
                      <a:cubicBezTo>
                        <a:pt x="3604297" y="3798418"/>
                        <a:pt x="3600350" y="3813598"/>
                        <a:pt x="3589683" y="3823080"/>
                      </a:cubicBezTo>
                      <a:cubicBezTo>
                        <a:pt x="3564232" y="3845703"/>
                        <a:pt x="3533146" y="3861184"/>
                        <a:pt x="3506556" y="3882456"/>
                      </a:cubicBezTo>
                      <a:cubicBezTo>
                        <a:pt x="3493442" y="3892947"/>
                        <a:pt x="3483928" y="3907447"/>
                        <a:pt x="3470930" y="3918082"/>
                      </a:cubicBezTo>
                      <a:cubicBezTo>
                        <a:pt x="3440293" y="3943148"/>
                        <a:pt x="3407595" y="3965583"/>
                        <a:pt x="3375927" y="3989334"/>
                      </a:cubicBezTo>
                      <a:cubicBezTo>
                        <a:pt x="3360093" y="4001209"/>
                        <a:pt x="3346129" y="4016109"/>
                        <a:pt x="3328426" y="4024960"/>
                      </a:cubicBezTo>
                      <a:cubicBezTo>
                        <a:pt x="3312592" y="4032877"/>
                        <a:pt x="3296295" y="4039928"/>
                        <a:pt x="3280925" y="4048711"/>
                      </a:cubicBezTo>
                      <a:cubicBezTo>
                        <a:pt x="3262126" y="4059453"/>
                        <a:pt x="3210544" y="4097161"/>
                        <a:pt x="3197797" y="4108087"/>
                      </a:cubicBezTo>
                      <a:cubicBezTo>
                        <a:pt x="3185046" y="4119017"/>
                        <a:pt x="3177192" y="4136202"/>
                        <a:pt x="3162171" y="4143713"/>
                      </a:cubicBezTo>
                      <a:cubicBezTo>
                        <a:pt x="3144118" y="4152740"/>
                        <a:pt x="3122896" y="4153762"/>
                        <a:pt x="3102795" y="4155589"/>
                      </a:cubicBezTo>
                      <a:cubicBezTo>
                        <a:pt x="3035662" y="4161692"/>
                        <a:pt x="2968208" y="4163506"/>
                        <a:pt x="2900914" y="4167464"/>
                      </a:cubicBezTo>
                      <a:cubicBezTo>
                        <a:pt x="2758410" y="4163506"/>
                        <a:pt x="2615599" y="4165746"/>
                        <a:pt x="2473402" y="4155589"/>
                      </a:cubicBezTo>
                      <a:cubicBezTo>
                        <a:pt x="2448430" y="4153805"/>
                        <a:pt x="2427180" y="4132359"/>
                        <a:pt x="2402150" y="4131838"/>
                      </a:cubicBezTo>
                      <a:lnTo>
                        <a:pt x="1832135" y="4119963"/>
                      </a:lnTo>
                      <a:cubicBezTo>
                        <a:pt x="1816301" y="4116004"/>
                        <a:pt x="1800733" y="4110770"/>
                        <a:pt x="1784634" y="4108087"/>
                      </a:cubicBezTo>
                      <a:cubicBezTo>
                        <a:pt x="1729415" y="4098884"/>
                        <a:pt x="1672838" y="4097303"/>
                        <a:pt x="1618379" y="4084337"/>
                      </a:cubicBezTo>
                      <a:cubicBezTo>
                        <a:pt x="1415148" y="4035949"/>
                        <a:pt x="1623190" y="4065592"/>
                        <a:pt x="1487750" y="4024960"/>
                      </a:cubicBezTo>
                      <a:cubicBezTo>
                        <a:pt x="1464688" y="4018041"/>
                        <a:pt x="1440249" y="4017043"/>
                        <a:pt x="1416499" y="4013085"/>
                      </a:cubicBezTo>
                      <a:lnTo>
                        <a:pt x="1321496" y="3941833"/>
                      </a:lnTo>
                      <a:cubicBezTo>
                        <a:pt x="1311482" y="3934322"/>
                        <a:pt x="1297634" y="3934235"/>
                        <a:pt x="1285870" y="3929957"/>
                      </a:cubicBezTo>
                      <a:cubicBezTo>
                        <a:pt x="1254085" y="3918399"/>
                        <a:pt x="1222535" y="3906206"/>
                        <a:pt x="1190867" y="3894331"/>
                      </a:cubicBezTo>
                      <a:cubicBezTo>
                        <a:pt x="1178992" y="3882456"/>
                        <a:pt x="1168143" y="3869456"/>
                        <a:pt x="1155241" y="3858705"/>
                      </a:cubicBezTo>
                      <a:cubicBezTo>
                        <a:pt x="1105203" y="3817007"/>
                        <a:pt x="1123087" y="3853719"/>
                        <a:pt x="1072114" y="3787454"/>
                      </a:cubicBezTo>
                      <a:cubicBezTo>
                        <a:pt x="1046008" y="3753516"/>
                        <a:pt x="1000862" y="3680576"/>
                        <a:pt x="1000862" y="3680576"/>
                      </a:cubicBezTo>
                      <a:cubicBezTo>
                        <a:pt x="996904" y="3656825"/>
                        <a:pt x="997216" y="3631953"/>
                        <a:pt x="988987" y="3609324"/>
                      </a:cubicBezTo>
                      <a:cubicBezTo>
                        <a:pt x="981099" y="3587632"/>
                        <a:pt x="963683" y="3570592"/>
                        <a:pt x="953361" y="3549947"/>
                      </a:cubicBezTo>
                      <a:cubicBezTo>
                        <a:pt x="848616" y="3340457"/>
                        <a:pt x="1010775" y="3629936"/>
                        <a:pt x="893984" y="3443069"/>
                      </a:cubicBezTo>
                      <a:cubicBezTo>
                        <a:pt x="884602" y="3428057"/>
                        <a:pt x="879017" y="3410938"/>
                        <a:pt x="870234" y="3395568"/>
                      </a:cubicBezTo>
                      <a:cubicBezTo>
                        <a:pt x="850025" y="3360202"/>
                        <a:pt x="819607" y="3319837"/>
                        <a:pt x="775231" y="3312441"/>
                      </a:cubicBezTo>
                      <a:cubicBezTo>
                        <a:pt x="672499" y="3295318"/>
                        <a:pt x="727871" y="3303551"/>
                        <a:pt x="608976" y="3288690"/>
                      </a:cubicBezTo>
                      <a:cubicBezTo>
                        <a:pt x="463466" y="3230486"/>
                        <a:pt x="531216" y="3252902"/>
                        <a:pt x="407096" y="3217438"/>
                      </a:cubicBezTo>
                      <a:cubicBezTo>
                        <a:pt x="318640" y="3158467"/>
                        <a:pt x="427284" y="3234261"/>
                        <a:pt x="335844" y="3158061"/>
                      </a:cubicBezTo>
                      <a:cubicBezTo>
                        <a:pt x="301172" y="3129168"/>
                        <a:pt x="266519" y="3099970"/>
                        <a:pt x="228966" y="3074934"/>
                      </a:cubicBezTo>
                      <a:cubicBezTo>
                        <a:pt x="217091" y="3067017"/>
                        <a:pt x="204176" y="3060471"/>
                        <a:pt x="193340" y="3051183"/>
                      </a:cubicBezTo>
                      <a:cubicBezTo>
                        <a:pt x="176339" y="3036610"/>
                        <a:pt x="161673" y="3019516"/>
                        <a:pt x="145839" y="3003682"/>
                      </a:cubicBezTo>
                      <a:cubicBezTo>
                        <a:pt x="133328" y="2972406"/>
                        <a:pt x="116827" y="2926386"/>
                        <a:pt x="98338" y="2896804"/>
                      </a:cubicBezTo>
                      <a:cubicBezTo>
                        <a:pt x="87848" y="2880020"/>
                        <a:pt x="74587" y="2865137"/>
                        <a:pt x="62712" y="2849303"/>
                      </a:cubicBezTo>
                      <a:cubicBezTo>
                        <a:pt x="54795" y="2809719"/>
                        <a:pt x="43419" y="2770671"/>
                        <a:pt x="38961" y="2730550"/>
                      </a:cubicBezTo>
                      <a:cubicBezTo>
                        <a:pt x="35003" y="2694924"/>
                        <a:pt x="34116" y="2658821"/>
                        <a:pt x="27086" y="2623672"/>
                      </a:cubicBezTo>
                      <a:cubicBezTo>
                        <a:pt x="22176" y="2599123"/>
                        <a:pt x="3335" y="2552420"/>
                        <a:pt x="3335" y="2552420"/>
                      </a:cubicBezTo>
                      <a:cubicBezTo>
                        <a:pt x="7293" y="2453459"/>
                        <a:pt x="8833" y="2354372"/>
                        <a:pt x="15210" y="2255537"/>
                      </a:cubicBezTo>
                      <a:cubicBezTo>
                        <a:pt x="16760" y="2231509"/>
                        <a:pt x="20167" y="2207348"/>
                        <a:pt x="27086" y="2184285"/>
                      </a:cubicBezTo>
                      <a:cubicBezTo>
                        <a:pt x="47288" y="2116945"/>
                        <a:pt x="48809" y="2153871"/>
                        <a:pt x="86462" y="2101157"/>
                      </a:cubicBezTo>
                      <a:cubicBezTo>
                        <a:pt x="96752" y="2086752"/>
                        <a:pt x="103638" y="2070093"/>
                        <a:pt x="110213" y="2053656"/>
                      </a:cubicBezTo>
                      <a:cubicBezTo>
                        <a:pt x="119511" y="2030411"/>
                        <a:pt x="126046" y="2006155"/>
                        <a:pt x="133963" y="1982404"/>
                      </a:cubicBezTo>
                      <a:cubicBezTo>
                        <a:pt x="149191" y="1936719"/>
                        <a:pt x="157714" y="1839900"/>
                        <a:pt x="157714" y="1839900"/>
                      </a:cubicBezTo>
                      <a:cubicBezTo>
                        <a:pt x="153756" y="1800316"/>
                        <a:pt x="153170" y="1760247"/>
                        <a:pt x="145839" y="1721147"/>
                      </a:cubicBezTo>
                      <a:cubicBezTo>
                        <a:pt x="127458" y="1623114"/>
                        <a:pt x="130341" y="1678274"/>
                        <a:pt x="98338" y="1614269"/>
                      </a:cubicBezTo>
                      <a:cubicBezTo>
                        <a:pt x="92740" y="1603073"/>
                        <a:pt x="91393" y="1590149"/>
                        <a:pt x="86462" y="1578643"/>
                      </a:cubicBezTo>
                      <a:cubicBezTo>
                        <a:pt x="79489" y="1562372"/>
                        <a:pt x="68928" y="1547717"/>
                        <a:pt x="62712" y="1531142"/>
                      </a:cubicBezTo>
                      <a:cubicBezTo>
                        <a:pt x="56981" y="1515860"/>
                        <a:pt x="55320" y="1499334"/>
                        <a:pt x="50836" y="1483641"/>
                      </a:cubicBezTo>
                      <a:cubicBezTo>
                        <a:pt x="47397" y="1471605"/>
                        <a:pt x="42919" y="1459890"/>
                        <a:pt x="38961" y="1448015"/>
                      </a:cubicBezTo>
                      <a:cubicBezTo>
                        <a:pt x="20726" y="1320366"/>
                        <a:pt x="17801" y="1339339"/>
                        <a:pt x="38961" y="1163007"/>
                      </a:cubicBezTo>
                      <a:cubicBezTo>
                        <a:pt x="42850" y="1130597"/>
                        <a:pt x="44606" y="1095164"/>
                        <a:pt x="62712" y="1068004"/>
                      </a:cubicBezTo>
                      <a:cubicBezTo>
                        <a:pt x="186840" y="881808"/>
                        <a:pt x="0" y="1168844"/>
                        <a:pt x="98338" y="996752"/>
                      </a:cubicBezTo>
                      <a:cubicBezTo>
                        <a:pt x="108158" y="979568"/>
                        <a:pt x="123990" y="966347"/>
                        <a:pt x="133963" y="949251"/>
                      </a:cubicBezTo>
                      <a:cubicBezTo>
                        <a:pt x="145469" y="929527"/>
                        <a:pt x="178909" y="848216"/>
                        <a:pt x="205215" y="818622"/>
                      </a:cubicBezTo>
                      <a:cubicBezTo>
                        <a:pt x="227530" y="793518"/>
                        <a:pt x="252716" y="771121"/>
                        <a:pt x="276467" y="747370"/>
                      </a:cubicBezTo>
                      <a:cubicBezTo>
                        <a:pt x="308853" y="714984"/>
                        <a:pt x="318969" y="701509"/>
                        <a:pt x="359595" y="676118"/>
                      </a:cubicBezTo>
                      <a:cubicBezTo>
                        <a:pt x="374607" y="666736"/>
                        <a:pt x="391262" y="660285"/>
                        <a:pt x="407096" y="652368"/>
                      </a:cubicBezTo>
                      <a:cubicBezTo>
                        <a:pt x="475366" y="561342"/>
                        <a:pt x="408889" y="638999"/>
                        <a:pt x="478348" y="581116"/>
                      </a:cubicBezTo>
                      <a:cubicBezTo>
                        <a:pt x="491250" y="570365"/>
                        <a:pt x="503223" y="558392"/>
                        <a:pt x="513974" y="545490"/>
                      </a:cubicBezTo>
                      <a:cubicBezTo>
                        <a:pt x="523111" y="534526"/>
                        <a:pt x="526580" y="518780"/>
                        <a:pt x="537725" y="509864"/>
                      </a:cubicBezTo>
                      <a:cubicBezTo>
                        <a:pt x="547499" y="502044"/>
                        <a:pt x="561475" y="501947"/>
                        <a:pt x="573350" y="497989"/>
                      </a:cubicBezTo>
                      <a:cubicBezTo>
                        <a:pt x="585225" y="490072"/>
                        <a:pt x="598884" y="484330"/>
                        <a:pt x="608976" y="474238"/>
                      </a:cubicBezTo>
                      <a:cubicBezTo>
                        <a:pt x="643011" y="440203"/>
                        <a:pt x="625284" y="441622"/>
                        <a:pt x="644602" y="402986"/>
                      </a:cubicBezTo>
                      <a:cubicBezTo>
                        <a:pt x="650985" y="390220"/>
                        <a:pt x="616893" y="436633"/>
                        <a:pt x="644602" y="391111"/>
                      </a:cubicBezTo>
                      <a:close/>
                    </a:path>
                  </a:pathLst>
                </a:cu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Oval 9">
                  <a:extLst>
                    <a:ext uri="{FF2B5EF4-FFF2-40B4-BE49-F238E27FC236}">
                      <a16:creationId xmlns:a16="http://schemas.microsoft.com/office/drawing/2014/main" id="{9DB695B6-6B17-4831-BC09-145DC518D48B}"/>
                    </a:ext>
                  </a:extLst>
                </p:cNvPr>
                <p:cNvSpPr/>
                <p:nvPr/>
              </p:nvSpPr>
              <p:spPr>
                <a:xfrm>
                  <a:off x="1281" y="1688"/>
                  <a:ext cx="517" cy="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rgbClr val="FFFFFF"/>
                      </a:solidFill>
                      <a:latin typeface="Calibri" pitchFamily="34" charset="0"/>
                      <a:cs typeface="Arial" pitchFamily="34" charset="0"/>
                    </a:rPr>
                    <a:t>N</a:t>
                  </a:r>
                </a:p>
              </p:txBody>
            </p:sp>
            <p:sp>
              <p:nvSpPr>
                <p:cNvPr id="11" name="TextBox 24">
                  <a:extLst>
                    <a:ext uri="{FF2B5EF4-FFF2-40B4-BE49-F238E27FC236}">
                      <a16:creationId xmlns:a16="http://schemas.microsoft.com/office/drawing/2014/main" id="{E464858A-7C1F-43EC-A5F9-2CA370D80211}"/>
                    </a:ext>
                  </a:extLst>
                </p:cNvPr>
                <p:cNvSpPr txBox="1">
                  <a:spLocks noChangeArrowheads="1"/>
                </p:cNvSpPr>
                <p:nvPr/>
              </p:nvSpPr>
              <p:spPr bwMode="auto">
                <a:xfrm>
                  <a:off x="624" y="1632"/>
                  <a:ext cx="5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dirty="0"/>
                    <a:t>pro-IL-1</a:t>
                  </a:r>
                  <a:r>
                    <a:rPr lang="el-GR" altLang="en-US" sz="1400" b="1" dirty="0"/>
                    <a:t>β</a:t>
                  </a:r>
                  <a:endParaRPr lang="en-US" altLang="en-US" sz="1400" b="1" dirty="0"/>
                </a:p>
              </p:txBody>
            </p:sp>
            <p:sp>
              <p:nvSpPr>
                <p:cNvPr id="12" name="TextBox 27">
                  <a:extLst>
                    <a:ext uri="{FF2B5EF4-FFF2-40B4-BE49-F238E27FC236}">
                      <a16:creationId xmlns:a16="http://schemas.microsoft.com/office/drawing/2014/main" id="{1BDD771D-6AA7-49C2-8C2C-20C8A4B2144E}"/>
                    </a:ext>
                  </a:extLst>
                </p:cNvPr>
                <p:cNvSpPr txBox="1">
                  <a:spLocks noChangeArrowheads="1"/>
                </p:cNvSpPr>
                <p:nvPr/>
              </p:nvSpPr>
              <p:spPr bwMode="auto">
                <a:xfrm>
                  <a:off x="1680" y="1584"/>
                  <a:ext cx="3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a:t>IL-1</a:t>
                  </a:r>
                  <a:r>
                    <a:rPr lang="el-GR" altLang="en-US" sz="1400" b="1"/>
                    <a:t>β</a:t>
                  </a:r>
                  <a:endParaRPr lang="en-US" altLang="en-US" sz="1400" b="1"/>
                </a:p>
              </p:txBody>
            </p:sp>
            <p:pic>
              <p:nvPicPr>
                <p:cNvPr id="13" name="Picture 4" descr="Inflammasome Structure">
                  <a:extLst>
                    <a:ext uri="{FF2B5EF4-FFF2-40B4-BE49-F238E27FC236}">
                      <a16:creationId xmlns:a16="http://schemas.microsoft.com/office/drawing/2014/main" id="{9A15D896-291F-431B-BDD0-9F86F8A29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 y="1361"/>
                  <a:ext cx="36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F615745F-BD55-4C7B-995B-33441D1B2298}"/>
                    </a:ext>
                  </a:extLst>
                </p:cNvPr>
                <p:cNvSpPr>
                  <a:spLocks noChangeArrowheads="1"/>
                </p:cNvSpPr>
                <p:nvPr/>
              </p:nvSpPr>
              <p:spPr bwMode="auto">
                <a:xfrm rot="19964936" flipV="1">
                  <a:off x="850" y="1392"/>
                  <a:ext cx="18" cy="83"/>
                </a:xfrm>
                <a:prstGeom prst="ellipse">
                  <a:avLst/>
                </a:prstGeom>
                <a:solidFill>
                  <a:schemeClr val="accent2"/>
                </a:solidFill>
                <a:ln w="25400" algn="ctr">
                  <a:solidFill>
                    <a:srgbClr val="8C3836"/>
                  </a:solidFill>
                  <a:round/>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15" name="Oval 14">
                  <a:extLst>
                    <a:ext uri="{FF2B5EF4-FFF2-40B4-BE49-F238E27FC236}">
                      <a16:creationId xmlns:a16="http://schemas.microsoft.com/office/drawing/2014/main" id="{23D63A17-AF7E-4D18-95AD-B7D9F34FBD68}"/>
                    </a:ext>
                  </a:extLst>
                </p:cNvPr>
                <p:cNvSpPr>
                  <a:spLocks noChangeArrowheads="1"/>
                </p:cNvSpPr>
                <p:nvPr/>
              </p:nvSpPr>
              <p:spPr bwMode="auto">
                <a:xfrm rot="19964936" flipV="1">
                  <a:off x="979" y="1428"/>
                  <a:ext cx="37" cy="84"/>
                </a:xfrm>
                <a:prstGeom prst="ellipse">
                  <a:avLst/>
                </a:prstGeom>
                <a:solidFill>
                  <a:schemeClr val="accent2"/>
                </a:solidFill>
                <a:ln w="25400" algn="ctr">
                  <a:solidFill>
                    <a:srgbClr val="8C3836"/>
                  </a:solidFill>
                  <a:round/>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16" name="Oval 15">
                  <a:extLst>
                    <a:ext uri="{FF2B5EF4-FFF2-40B4-BE49-F238E27FC236}">
                      <a16:creationId xmlns:a16="http://schemas.microsoft.com/office/drawing/2014/main" id="{3F028486-8FD8-4866-8664-59DE278E72A4}"/>
                    </a:ext>
                  </a:extLst>
                </p:cNvPr>
                <p:cNvSpPr>
                  <a:spLocks noChangeArrowheads="1"/>
                </p:cNvSpPr>
                <p:nvPr/>
              </p:nvSpPr>
              <p:spPr bwMode="auto">
                <a:xfrm rot="3744871">
                  <a:off x="791" y="1432"/>
                  <a:ext cx="94"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grpSp>
              <p:nvGrpSpPr>
                <p:cNvPr id="17" name="Group 15">
                  <a:extLst>
                    <a:ext uri="{FF2B5EF4-FFF2-40B4-BE49-F238E27FC236}">
                      <a16:creationId xmlns:a16="http://schemas.microsoft.com/office/drawing/2014/main" id="{686357F5-2F48-441E-938F-AC6B7EAAE831}"/>
                    </a:ext>
                  </a:extLst>
                </p:cNvPr>
                <p:cNvGrpSpPr>
                  <a:grpSpLocks/>
                </p:cNvGrpSpPr>
                <p:nvPr/>
              </p:nvGrpSpPr>
              <p:grpSpPr bwMode="auto">
                <a:xfrm>
                  <a:off x="864" y="1536"/>
                  <a:ext cx="66" cy="94"/>
                  <a:chOff x="835" y="1620"/>
                  <a:chExt cx="66" cy="94"/>
                </a:xfrm>
              </p:grpSpPr>
              <p:sp>
                <p:nvSpPr>
                  <p:cNvPr id="40" name="Oval 39">
                    <a:extLst>
                      <a:ext uri="{FF2B5EF4-FFF2-40B4-BE49-F238E27FC236}">
                        <a16:creationId xmlns:a16="http://schemas.microsoft.com/office/drawing/2014/main" id="{45C83A03-1385-48A3-85FF-83A0FFC45DF9}"/>
                      </a:ext>
                    </a:extLst>
                  </p:cNvPr>
                  <p:cNvSpPr>
                    <a:spLocks noChangeArrowheads="1"/>
                  </p:cNvSpPr>
                  <p:nvPr/>
                </p:nvSpPr>
                <p:spPr bwMode="auto">
                  <a:xfrm rot="19964936" flipV="1">
                    <a:off x="883" y="1620"/>
                    <a:ext cx="18" cy="102"/>
                  </a:xfrm>
                  <a:prstGeom prst="ellipse">
                    <a:avLst/>
                  </a:prstGeom>
                  <a:solidFill>
                    <a:schemeClr val="accent2"/>
                  </a:solidFill>
                  <a:ln w="25400" algn="ctr">
                    <a:solidFill>
                      <a:srgbClr val="8C3836"/>
                    </a:solidFill>
                    <a:round/>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41" name="Oval 40">
                    <a:extLst>
                      <a:ext uri="{FF2B5EF4-FFF2-40B4-BE49-F238E27FC236}">
                        <a16:creationId xmlns:a16="http://schemas.microsoft.com/office/drawing/2014/main" id="{DB2A8F54-56FD-48F7-AA47-9D1BA80AC6F3}"/>
                      </a:ext>
                    </a:extLst>
                  </p:cNvPr>
                  <p:cNvSpPr>
                    <a:spLocks noChangeArrowheads="1"/>
                  </p:cNvSpPr>
                  <p:nvPr/>
                </p:nvSpPr>
                <p:spPr bwMode="auto">
                  <a:xfrm rot="3744871">
                    <a:off x="810" y="1636"/>
                    <a:ext cx="113"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grpSp>
            <p:sp>
              <p:nvSpPr>
                <p:cNvPr id="18" name="Oval 17">
                  <a:extLst>
                    <a:ext uri="{FF2B5EF4-FFF2-40B4-BE49-F238E27FC236}">
                      <a16:creationId xmlns:a16="http://schemas.microsoft.com/office/drawing/2014/main" id="{5CF8A80C-24F0-4A18-82F9-84ED2630CD43}"/>
                    </a:ext>
                  </a:extLst>
                </p:cNvPr>
                <p:cNvSpPr>
                  <a:spLocks noChangeArrowheads="1"/>
                </p:cNvSpPr>
                <p:nvPr/>
              </p:nvSpPr>
              <p:spPr bwMode="auto">
                <a:xfrm rot="3744871">
                  <a:off x="905" y="1454"/>
                  <a:ext cx="96"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cxnSp>
              <p:nvCxnSpPr>
                <p:cNvPr id="19" name="Straight Arrow Connector 26">
                  <a:extLst>
                    <a:ext uri="{FF2B5EF4-FFF2-40B4-BE49-F238E27FC236}">
                      <a16:creationId xmlns:a16="http://schemas.microsoft.com/office/drawing/2014/main" id="{8AA842DC-5F2C-46AC-8D4F-24D8B23893B8}"/>
                    </a:ext>
                  </a:extLst>
                </p:cNvPr>
                <p:cNvCxnSpPr>
                  <a:cxnSpLocks noChangeShapeType="1"/>
                </p:cNvCxnSpPr>
                <p:nvPr/>
              </p:nvCxnSpPr>
              <p:spPr bwMode="auto">
                <a:xfrm>
                  <a:off x="1008" y="1536"/>
                  <a:ext cx="172" cy="0"/>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sp>
              <p:nvSpPr>
                <p:cNvPr id="20" name="Oval 19">
                  <a:extLst>
                    <a:ext uri="{FF2B5EF4-FFF2-40B4-BE49-F238E27FC236}">
                      <a16:creationId xmlns:a16="http://schemas.microsoft.com/office/drawing/2014/main" id="{43A9B5D2-3823-4424-9155-42D03E686345}"/>
                    </a:ext>
                  </a:extLst>
                </p:cNvPr>
                <p:cNvSpPr>
                  <a:spLocks noChangeArrowheads="1"/>
                </p:cNvSpPr>
                <p:nvPr/>
              </p:nvSpPr>
              <p:spPr bwMode="auto">
                <a:xfrm rot="3744871">
                  <a:off x="1837" y="1504"/>
                  <a:ext cx="113"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1" name="Oval 20">
                  <a:extLst>
                    <a:ext uri="{FF2B5EF4-FFF2-40B4-BE49-F238E27FC236}">
                      <a16:creationId xmlns:a16="http://schemas.microsoft.com/office/drawing/2014/main" id="{3B5B0CEA-6D63-4445-B58C-119F6C801B76}"/>
                    </a:ext>
                  </a:extLst>
                </p:cNvPr>
                <p:cNvSpPr>
                  <a:spLocks noChangeArrowheads="1"/>
                </p:cNvSpPr>
                <p:nvPr/>
              </p:nvSpPr>
              <p:spPr bwMode="auto">
                <a:xfrm rot="3744871">
                  <a:off x="1695" y="1569"/>
                  <a:ext cx="113"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2" name="Oval 21">
                  <a:extLst>
                    <a:ext uri="{FF2B5EF4-FFF2-40B4-BE49-F238E27FC236}">
                      <a16:creationId xmlns:a16="http://schemas.microsoft.com/office/drawing/2014/main" id="{8159516B-04AC-4000-B9E5-BD3B5990C25C}"/>
                    </a:ext>
                  </a:extLst>
                </p:cNvPr>
                <p:cNvSpPr>
                  <a:spLocks noChangeArrowheads="1"/>
                </p:cNvSpPr>
                <p:nvPr/>
              </p:nvSpPr>
              <p:spPr bwMode="auto">
                <a:xfrm rot="3744871">
                  <a:off x="1751" y="1446"/>
                  <a:ext cx="94" cy="44"/>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23" name="TextBox 32">
                  <a:extLst>
                    <a:ext uri="{FF2B5EF4-FFF2-40B4-BE49-F238E27FC236}">
                      <a16:creationId xmlns:a16="http://schemas.microsoft.com/office/drawing/2014/main" id="{F12C61CB-22DB-47A2-B57C-DBFA987D88C6}"/>
                    </a:ext>
                  </a:extLst>
                </p:cNvPr>
                <p:cNvSpPr txBox="1">
                  <a:spLocks noChangeArrowheads="1"/>
                </p:cNvSpPr>
                <p:nvPr/>
              </p:nvSpPr>
              <p:spPr bwMode="auto">
                <a:xfrm>
                  <a:off x="1104" y="1056"/>
                  <a:ext cx="55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200" b="1"/>
                    <a:t>lysosome</a:t>
                  </a:r>
                </a:p>
              </p:txBody>
            </p:sp>
            <p:grpSp>
              <p:nvGrpSpPr>
                <p:cNvPr id="24" name="Group 41">
                  <a:extLst>
                    <a:ext uri="{FF2B5EF4-FFF2-40B4-BE49-F238E27FC236}">
                      <a16:creationId xmlns:a16="http://schemas.microsoft.com/office/drawing/2014/main" id="{DB8CB512-1C36-4B8D-8778-9DEEF0E1BB66}"/>
                    </a:ext>
                  </a:extLst>
                </p:cNvPr>
                <p:cNvGrpSpPr>
                  <a:grpSpLocks/>
                </p:cNvGrpSpPr>
                <p:nvPr/>
              </p:nvGrpSpPr>
              <p:grpSpPr bwMode="auto">
                <a:xfrm>
                  <a:off x="764" y="864"/>
                  <a:ext cx="161" cy="142"/>
                  <a:chOff x="1371600" y="1066800"/>
                  <a:chExt cx="1234439" cy="1143002"/>
                </a:xfrm>
              </p:grpSpPr>
              <p:cxnSp>
                <p:nvCxnSpPr>
                  <p:cNvPr id="38" name="Straight Connector 37">
                    <a:extLst>
                      <a:ext uri="{FF2B5EF4-FFF2-40B4-BE49-F238E27FC236}">
                        <a16:creationId xmlns:a16="http://schemas.microsoft.com/office/drawing/2014/main" id="{DF329083-4FB8-4EB9-9FC5-B1AD4DA6EEBF}"/>
                      </a:ext>
                    </a:extLst>
                  </p:cNvPr>
                  <p:cNvCxnSpPr/>
                  <p:nvPr/>
                </p:nvCxnSpPr>
                <p:spPr>
                  <a:xfrm rot="5400000">
                    <a:off x="1219200" y="1219200"/>
                    <a:ext cx="1143000" cy="838200"/>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7AA45D-716B-454E-9AF3-659909A49E45}"/>
                      </a:ext>
                    </a:extLst>
                  </p:cNvPr>
                  <p:cNvCxnSpPr/>
                  <p:nvPr/>
                </p:nvCxnSpPr>
                <p:spPr>
                  <a:xfrm rot="5400000">
                    <a:off x="1615439" y="1219201"/>
                    <a:ext cx="1143000" cy="838201"/>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48C10E27-A626-4D03-8EA5-3B7B64414108}"/>
                    </a:ext>
                  </a:extLst>
                </p:cNvPr>
                <p:cNvCxnSpPr/>
                <p:nvPr/>
              </p:nvCxnSpPr>
              <p:spPr>
                <a:xfrm>
                  <a:off x="867" y="978"/>
                  <a:ext cx="103" cy="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6" name="Group 45">
                  <a:extLst>
                    <a:ext uri="{FF2B5EF4-FFF2-40B4-BE49-F238E27FC236}">
                      <a16:creationId xmlns:a16="http://schemas.microsoft.com/office/drawing/2014/main" id="{BF1D2963-B83D-4757-8D9F-EF42D891A1C1}"/>
                    </a:ext>
                  </a:extLst>
                </p:cNvPr>
                <p:cNvGrpSpPr>
                  <a:grpSpLocks/>
                </p:cNvGrpSpPr>
                <p:nvPr/>
              </p:nvGrpSpPr>
              <p:grpSpPr bwMode="auto">
                <a:xfrm>
                  <a:off x="945" y="1120"/>
                  <a:ext cx="161" cy="142"/>
                  <a:chOff x="1371600" y="1066800"/>
                  <a:chExt cx="1234439" cy="1143002"/>
                </a:xfrm>
              </p:grpSpPr>
              <p:cxnSp>
                <p:nvCxnSpPr>
                  <p:cNvPr id="36" name="Straight Connector 46">
                    <a:extLst>
                      <a:ext uri="{FF2B5EF4-FFF2-40B4-BE49-F238E27FC236}">
                        <a16:creationId xmlns:a16="http://schemas.microsoft.com/office/drawing/2014/main" id="{F13D8113-EBDE-4C8A-A4A6-DE06617E91B0}"/>
                      </a:ext>
                    </a:extLst>
                  </p:cNvPr>
                  <p:cNvCxnSpPr/>
                  <p:nvPr/>
                </p:nvCxnSpPr>
                <p:spPr>
                  <a:xfrm rot="5400000">
                    <a:off x="1219200" y="1219200"/>
                    <a:ext cx="1143000" cy="838200"/>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47">
                    <a:extLst>
                      <a:ext uri="{FF2B5EF4-FFF2-40B4-BE49-F238E27FC236}">
                        <a16:creationId xmlns:a16="http://schemas.microsoft.com/office/drawing/2014/main" id="{F4150E25-71C4-499A-B38F-F659682DBA9C}"/>
                      </a:ext>
                    </a:extLst>
                  </p:cNvPr>
                  <p:cNvCxnSpPr/>
                  <p:nvPr/>
                </p:nvCxnSpPr>
                <p:spPr>
                  <a:xfrm rot="5400000">
                    <a:off x="1615439" y="1219201"/>
                    <a:ext cx="1143000" cy="838201"/>
                  </a:xfrm>
                  <a:prstGeom prst="line">
                    <a:avLst/>
                  </a:prstGeom>
                  <a:ln w="57150">
                    <a:solidFill>
                      <a:schemeClr val="tx2">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cxnSp>
              <p:nvCxnSpPr>
                <p:cNvPr id="27" name="Straight Arrow Connector 50">
                  <a:extLst>
                    <a:ext uri="{FF2B5EF4-FFF2-40B4-BE49-F238E27FC236}">
                      <a16:creationId xmlns:a16="http://schemas.microsoft.com/office/drawing/2014/main" id="{EBDACC5F-280F-48B1-B94C-C7FA9E815AC0}"/>
                    </a:ext>
                  </a:extLst>
                </p:cNvPr>
                <p:cNvCxnSpPr>
                  <a:cxnSpLocks noChangeShapeType="1"/>
                </p:cNvCxnSpPr>
                <p:nvPr/>
              </p:nvCxnSpPr>
              <p:spPr bwMode="auto">
                <a:xfrm>
                  <a:off x="1104" y="1296"/>
                  <a:ext cx="77" cy="114"/>
                </a:xfrm>
                <a:prstGeom prst="straightConnector1">
                  <a:avLst/>
                </a:prstGeom>
                <a:noFill/>
                <a:ln w="1905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id="{0E735ADB-CF98-460B-B873-BAA111266BE3}"/>
                    </a:ext>
                  </a:extLst>
                </p:cNvPr>
                <p:cNvCxnSpPr/>
                <p:nvPr/>
              </p:nvCxnSpPr>
              <p:spPr>
                <a:xfrm flipV="1">
                  <a:off x="1824" y="1200"/>
                  <a:ext cx="240" cy="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F1356B9-A8CC-4138-9D87-23B4BEC1CAF1}"/>
                    </a:ext>
                  </a:extLst>
                </p:cNvPr>
                <p:cNvSpPr>
                  <a:spLocks noChangeArrowheads="1"/>
                </p:cNvSpPr>
                <p:nvPr/>
              </p:nvSpPr>
              <p:spPr bwMode="auto">
                <a:xfrm rot="3744871">
                  <a:off x="1999" y="1121"/>
                  <a:ext cx="75"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0" name="Oval 29">
                  <a:extLst>
                    <a:ext uri="{FF2B5EF4-FFF2-40B4-BE49-F238E27FC236}">
                      <a16:creationId xmlns:a16="http://schemas.microsoft.com/office/drawing/2014/main" id="{0C9B6AF9-9515-4132-ACE0-46925737914F}"/>
                    </a:ext>
                  </a:extLst>
                </p:cNvPr>
                <p:cNvSpPr>
                  <a:spLocks noChangeArrowheads="1"/>
                </p:cNvSpPr>
                <p:nvPr/>
              </p:nvSpPr>
              <p:spPr bwMode="auto">
                <a:xfrm rot="3744871">
                  <a:off x="2067" y="1093"/>
                  <a:ext cx="94"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1" name="Oval 30">
                  <a:extLst>
                    <a:ext uri="{FF2B5EF4-FFF2-40B4-BE49-F238E27FC236}">
                      <a16:creationId xmlns:a16="http://schemas.microsoft.com/office/drawing/2014/main" id="{85C483E3-B186-42B6-B75B-4DE2F64EA412}"/>
                    </a:ext>
                  </a:extLst>
                </p:cNvPr>
                <p:cNvSpPr>
                  <a:spLocks noChangeArrowheads="1"/>
                </p:cNvSpPr>
                <p:nvPr/>
              </p:nvSpPr>
              <p:spPr bwMode="auto">
                <a:xfrm rot="3744871">
                  <a:off x="2102" y="1179"/>
                  <a:ext cx="75" cy="41"/>
                </a:xfrm>
                <a:prstGeom prst="ellipse">
                  <a:avLst/>
                </a:prstGeom>
                <a:solidFill>
                  <a:schemeClr val="accent1"/>
                </a:solidFill>
                <a:ln>
                  <a:noFill/>
                </a:ln>
              </p:spPr>
              <p:txBody>
                <a:bodyPr rot="10800000" vert="eaVert" anchor="ctr"/>
                <a:lstStyle/>
                <a:p>
                  <a:pPr algn="ctr" eaLnBrk="1" fontAlgn="auto" hangingPunct="1">
                    <a:spcBef>
                      <a:spcPts val="0"/>
                    </a:spcBef>
                    <a:spcAft>
                      <a:spcPts val="0"/>
                    </a:spcAft>
                    <a:defRPr/>
                  </a:pPr>
                  <a:endParaRPr lang="en-US">
                    <a:solidFill>
                      <a:schemeClr val="lt1"/>
                    </a:solidFill>
                    <a:latin typeface="+mn-lt"/>
                    <a:ea typeface="ＭＳ Ｐゴシック" charset="0"/>
                  </a:endParaRPr>
                </a:p>
              </p:txBody>
            </p:sp>
            <p:sp>
              <p:nvSpPr>
                <p:cNvPr id="32" name="TextBox 42">
                  <a:extLst>
                    <a:ext uri="{FF2B5EF4-FFF2-40B4-BE49-F238E27FC236}">
                      <a16:creationId xmlns:a16="http://schemas.microsoft.com/office/drawing/2014/main" id="{D67F4CCA-65B4-4E50-808A-41600E394E9F}"/>
                    </a:ext>
                  </a:extLst>
                </p:cNvPr>
                <p:cNvSpPr txBox="1">
                  <a:spLocks noChangeArrowheads="1"/>
                </p:cNvSpPr>
                <p:nvPr/>
              </p:nvSpPr>
              <p:spPr bwMode="auto">
                <a:xfrm>
                  <a:off x="2112" y="1248"/>
                  <a:ext cx="3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a:t>IL-1</a:t>
                  </a:r>
                  <a:r>
                    <a:rPr lang="el-GR" altLang="en-US" sz="1400" b="1"/>
                    <a:t>β</a:t>
                  </a:r>
                  <a:endParaRPr lang="en-US" altLang="en-US" sz="1400" b="1"/>
                </a:p>
              </p:txBody>
            </p:sp>
            <p:cxnSp>
              <p:nvCxnSpPr>
                <p:cNvPr id="33" name="Straight Arrow Connector 26">
                  <a:extLst>
                    <a:ext uri="{FF2B5EF4-FFF2-40B4-BE49-F238E27FC236}">
                      <a16:creationId xmlns:a16="http://schemas.microsoft.com/office/drawing/2014/main" id="{6CF6C23B-EE9A-4FCB-8ED1-CF2D8799CEFD}"/>
                    </a:ext>
                  </a:extLst>
                </p:cNvPr>
                <p:cNvCxnSpPr>
                  <a:cxnSpLocks noChangeShapeType="1"/>
                </p:cNvCxnSpPr>
                <p:nvPr/>
              </p:nvCxnSpPr>
              <p:spPr bwMode="auto">
                <a:xfrm>
                  <a:off x="1536" y="1536"/>
                  <a:ext cx="172" cy="0"/>
                </a:xfrm>
                <a:prstGeom prst="straightConnector1">
                  <a:avLst/>
                </a:prstGeom>
                <a:noFill/>
                <a:ln w="19050">
                  <a:solidFill>
                    <a:srgbClr val="BE4B48"/>
                  </a:solidFill>
                  <a:round/>
                  <a:headEnd/>
                  <a:tailEnd type="arrow" w="med" len="med"/>
                </a:ln>
                <a:extLst>
                  <a:ext uri="{909E8E84-426E-40DD-AFC4-6F175D3DCCD1}">
                    <a14:hiddenFill xmlns:a14="http://schemas.microsoft.com/office/drawing/2010/main">
                      <a:noFill/>
                    </a14:hiddenFill>
                  </a:ext>
                </a:extLst>
              </p:spPr>
            </p:cxnSp>
            <p:sp>
              <p:nvSpPr>
                <p:cNvPr id="34" name="Oval 33">
                  <a:extLst>
                    <a:ext uri="{FF2B5EF4-FFF2-40B4-BE49-F238E27FC236}">
                      <a16:creationId xmlns:a16="http://schemas.microsoft.com/office/drawing/2014/main" id="{D588C7C1-71A5-4401-90C6-25B8285674DC}"/>
                    </a:ext>
                  </a:extLst>
                </p:cNvPr>
                <p:cNvSpPr>
                  <a:spLocks noChangeArrowheads="1"/>
                </p:cNvSpPr>
                <p:nvPr/>
              </p:nvSpPr>
              <p:spPr bwMode="auto">
                <a:xfrm>
                  <a:off x="864" y="1056"/>
                  <a:ext cx="288" cy="240"/>
                </a:xfrm>
                <a:prstGeom prst="ellipse">
                  <a:avLst/>
                </a:prstGeom>
                <a:noFill/>
                <a:ln w="9525">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5" name="TextBox 8">
                  <a:extLst>
                    <a:ext uri="{FF2B5EF4-FFF2-40B4-BE49-F238E27FC236}">
                      <a16:creationId xmlns:a16="http://schemas.microsoft.com/office/drawing/2014/main" id="{1DE6F37B-A744-456C-8CA9-EF9A6B2186F4}"/>
                    </a:ext>
                  </a:extLst>
                </p:cNvPr>
                <p:cNvSpPr txBox="1">
                  <a:spLocks noChangeArrowheads="1"/>
                </p:cNvSpPr>
                <p:nvPr/>
              </p:nvSpPr>
              <p:spPr bwMode="auto">
                <a:xfrm>
                  <a:off x="1248" y="1248"/>
                  <a:ext cx="4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dirty="0"/>
                    <a:t>NALP3</a:t>
                  </a:r>
                </a:p>
              </p:txBody>
            </p:sp>
          </p:grpSp>
          <p:sp>
            <p:nvSpPr>
              <p:cNvPr id="8" name="Rectangle 40">
                <a:extLst>
                  <a:ext uri="{FF2B5EF4-FFF2-40B4-BE49-F238E27FC236}">
                    <a16:creationId xmlns:a16="http://schemas.microsoft.com/office/drawing/2014/main" id="{D06B8967-55C8-4D46-8BF8-66EE1EECF8F1}"/>
                  </a:ext>
                </a:extLst>
              </p:cNvPr>
              <p:cNvSpPr>
                <a:spLocks noChangeArrowheads="1"/>
              </p:cNvSpPr>
              <p:nvPr/>
            </p:nvSpPr>
            <p:spPr bwMode="auto">
              <a:xfrm>
                <a:off x="2663" y="1067"/>
                <a:ext cx="87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zh-CN" sz="1600" b="1" dirty="0">
                    <a:solidFill>
                      <a:srgbClr val="336699"/>
                    </a:solidFill>
                    <a:ea typeface="SimSun" panose="02010600030101010101" pitchFamily="2" charset="-122"/>
                  </a:rPr>
                  <a:t>Macrophage</a:t>
                </a:r>
              </a:p>
            </p:txBody>
          </p:sp>
        </p:grpSp>
      </p:grpSp>
      <p:sp>
        <p:nvSpPr>
          <p:cNvPr id="2" name="TextBox 1">
            <a:extLst>
              <a:ext uri="{FF2B5EF4-FFF2-40B4-BE49-F238E27FC236}">
                <a16:creationId xmlns:a16="http://schemas.microsoft.com/office/drawing/2014/main" id="{C6D7C14D-7AE6-4A48-A144-01B9B40B91B0}"/>
              </a:ext>
            </a:extLst>
          </p:cNvPr>
          <p:cNvSpPr txBox="1"/>
          <p:nvPr/>
        </p:nvSpPr>
        <p:spPr>
          <a:xfrm>
            <a:off x="7029817" y="4286525"/>
            <a:ext cx="248786" cy="369332"/>
          </a:xfrm>
          <a:prstGeom prst="rect">
            <a:avLst/>
          </a:prstGeom>
          <a:noFill/>
        </p:spPr>
        <p:txBody>
          <a:bodyPr wrap="none" rtlCol="0">
            <a:spAutoFit/>
          </a:bodyPr>
          <a:lstStyle/>
          <a:p>
            <a:r>
              <a:rPr lang="en-US" dirty="0"/>
              <a:t> </a:t>
            </a:r>
          </a:p>
        </p:txBody>
      </p:sp>
      <p:sp>
        <p:nvSpPr>
          <p:cNvPr id="43" name="TextBox 8">
            <a:extLst>
              <a:ext uri="{FF2B5EF4-FFF2-40B4-BE49-F238E27FC236}">
                <a16:creationId xmlns:a16="http://schemas.microsoft.com/office/drawing/2014/main" id="{6F917864-33B6-0444-859D-CAB94DE248F6}"/>
              </a:ext>
            </a:extLst>
          </p:cNvPr>
          <p:cNvSpPr txBox="1">
            <a:spLocks noChangeArrowheads="1"/>
          </p:cNvSpPr>
          <p:nvPr/>
        </p:nvSpPr>
        <p:spPr bwMode="auto">
          <a:xfrm>
            <a:off x="6163022" y="3986145"/>
            <a:ext cx="280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100" b="1" i="1" dirty="0"/>
              <a:t>Ji, Xia, Wang, Nel, Zink ACS Nano 2012</a:t>
            </a:r>
            <a:endParaRPr lang="en-US" altLang="en-US" sz="1100" b="1" dirty="0"/>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66DAFD0340A4E89E36E7C5717B677" ma:contentTypeVersion="0" ma:contentTypeDescription="Create a new document." ma:contentTypeScope="" ma:versionID="5d5bb980e72ea6738b3e28d0b8fb17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2FA71E-A671-4243-A59B-0126B4B52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2800BC-F290-407A-BBBF-619308B01076}">
  <ds:schemaRefs>
    <ds:schemaRef ds:uri="http://schemas.microsoft.com/sharepoint/v3/contenttype/forms"/>
  </ds:schemaRefs>
</ds:datastoreItem>
</file>

<file path=customXml/itemProps3.xml><?xml version="1.0" encoding="utf-8"?>
<ds:datastoreItem xmlns:ds="http://schemas.openxmlformats.org/officeDocument/2006/customXml" ds:itemID="{D61CDAAC-8D9B-4DAB-82B1-1AFC08DD6EB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27516</TotalTime>
  <Words>663</Words>
  <Application>Microsoft Office PowerPoint</Application>
  <PresentationFormat>On-screen Show (4:3)</PresentationFormat>
  <Paragraphs>150</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Comic Sans MS</vt:lpstr>
      <vt:lpstr>Tahoma</vt:lpstr>
      <vt:lpstr>Times</vt:lpstr>
      <vt:lpstr>Default Design</vt:lpstr>
      <vt:lpstr>Slide</vt:lpstr>
      <vt:lpstr>Mineral Fibers in the Lung: Exposure and Toxicity</vt:lpstr>
      <vt:lpstr>Today’s Discussion</vt:lpstr>
      <vt:lpstr>Basic Respiratory Anatomy</vt:lpstr>
      <vt:lpstr>Anatomy of the Bronchiolar Alveolus Clusters</vt:lpstr>
      <vt:lpstr>Bronchiole Alveolar Structure</vt:lpstr>
      <vt:lpstr>Gas Exchange in the Lung</vt:lpstr>
      <vt:lpstr>Pulmonary Alveolar Macrophage:  Searching for Foreign Material</vt:lpstr>
      <vt:lpstr>PowerPoint Presentation</vt:lpstr>
      <vt:lpstr>Frustrated phagocytosis of EMP </vt:lpstr>
      <vt:lpstr>Frustrated phagocytes release cytokines that can cause inflammation </vt:lpstr>
      <vt:lpstr>EMP-Related Lung Diseases</vt:lpstr>
      <vt:lpstr>Microscopic and Macroscopic Lung Abnormalities Caused by Durable Fibers</vt:lpstr>
      <vt:lpstr>High Resolution Computerized Tomography (HRCT) image of Localized Pleural Thickening. Courtesy of Dr. J Lockey, University of Cincinnati.  </vt:lpstr>
      <vt:lpstr>Mechanisms of Exposure and Pathogenesis by Inhaled Mineral Dusts</vt:lpstr>
      <vt:lpstr>Elongate Mineral Particles from Western Montana</vt:lpstr>
      <vt:lpstr>EMP can disaggregate in vivo following exposure.  </vt:lpstr>
      <vt:lpstr>EMP length distributions of airborne EMP  collected in Libby, MT </vt:lpstr>
      <vt:lpstr>Size Distribution of Tremolite Particles  in Two Cosmetic Products Tested for FDA</vt:lpstr>
      <vt:lpstr>PowerPoint Presentation</vt:lpstr>
      <vt:lpstr>EMP Characteristics of Importance to Health</vt:lpstr>
    </vt:vector>
  </TitlesOfParts>
  <Manager/>
  <Company>NIH/NIEHS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and Monitoring for Asbestos Exposure</dc:title>
  <dc:subject/>
  <dc:creator>NIH/NIEHS</dc:creator>
  <cp:keywords/>
  <dc:description/>
  <cp:lastModifiedBy>Abi-Khattar, Cathy</cp:lastModifiedBy>
  <cp:revision>437</cp:revision>
  <cp:lastPrinted>2020-02-03T12:41:13Z</cp:lastPrinted>
  <dcterms:created xsi:type="dcterms:W3CDTF">2003-03-30T23:01:45Z</dcterms:created>
  <dcterms:modified xsi:type="dcterms:W3CDTF">2020-02-07T18:26:45Z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0x010100F1466DAFD0340A4E89E36E7C5717B677</vt:lpwstr>
  </property>
</Properties>
</file>