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309" r:id="rId6"/>
    <p:sldId id="256" r:id="rId7"/>
    <p:sldId id="335" r:id="rId8"/>
    <p:sldId id="334" r:id="rId9"/>
    <p:sldId id="268" r:id="rId10"/>
    <p:sldId id="308" r:id="rId11"/>
    <p:sldId id="260" r:id="rId12"/>
    <p:sldId id="261" r:id="rId13"/>
    <p:sldId id="321" r:id="rId14"/>
    <p:sldId id="336" r:id="rId15"/>
    <p:sldId id="265" r:id="rId16"/>
    <p:sldId id="348" r:id="rId17"/>
    <p:sldId id="338" r:id="rId18"/>
    <p:sldId id="340" r:id="rId19"/>
    <p:sldId id="342" r:id="rId20"/>
    <p:sldId id="347" r:id="rId21"/>
    <p:sldId id="311" r:id="rId22"/>
    <p:sldId id="320" r:id="rId23"/>
    <p:sldId id="325" r:id="rId24"/>
    <p:sldId id="34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CET" initials="ORCET" lastIdx="13" clrIdx="0"/>
  <p:cmAuthor id="2" name="Wolfgang, Steven" initials="WS" lastIdx="6" clrIdx="1">
    <p:extLst>
      <p:ext uri="{19B8F6BF-5375-455C-9EA6-DF929625EA0E}">
        <p15:presenceInfo xmlns:p15="http://schemas.microsoft.com/office/powerpoint/2012/main" userId="S::WOLFGANGS@fda.gov::f0f73df3-5c8e-46fb-8139-2a0ef345be72" providerId="AD"/>
      </p:ext>
    </p:extLst>
  </p:cmAuthor>
  <p:cmAuthor id="3" name="Katz, Linda" initials="KL" lastIdx="5" clrIdx="2">
    <p:extLst>
      <p:ext uri="{19B8F6BF-5375-455C-9EA6-DF929625EA0E}">
        <p15:presenceInfo xmlns:p15="http://schemas.microsoft.com/office/powerpoint/2012/main" userId="S::LKatz@fda.gov::ff35897b-4833-4191-8195-21a0bf051f1f" providerId="AD"/>
      </p:ext>
    </p:extLst>
  </p:cmAuthor>
  <p:cmAuthor id="4" name="Jasperse, Carie" initials="JC" lastIdx="1" clrIdx="3">
    <p:extLst>
      <p:ext uri="{19B8F6BF-5375-455C-9EA6-DF929625EA0E}">
        <p15:presenceInfo xmlns:p15="http://schemas.microsoft.com/office/powerpoint/2012/main" userId="S::Carolyn.Jasperse@fda.gov::989d9ecb-069b-421d-8468-47c93f18180b" providerId="AD"/>
      </p:ext>
    </p:extLst>
  </p:cmAuthor>
  <p:cmAuthor id="5" name="Mayne, Susan" initials="MS" lastIdx="4" clrIdx="4">
    <p:extLst>
      <p:ext uri="{19B8F6BF-5375-455C-9EA6-DF929625EA0E}">
        <p15:presenceInfo xmlns:p15="http://schemas.microsoft.com/office/powerpoint/2012/main" userId="S::Susan.Mayne@fda.gov::4153bc60-5820-4d2f-9e52-788d856f42f5" providerId="AD"/>
      </p:ext>
    </p:extLst>
  </p:cmAuthor>
  <p:cmAuthor id="6" name="Smegal, Deborah" initials="SD" lastIdx="2" clrIdx="5">
    <p:extLst>
      <p:ext uri="{19B8F6BF-5375-455C-9EA6-DF929625EA0E}">
        <p15:presenceInfo xmlns:p15="http://schemas.microsoft.com/office/powerpoint/2012/main" userId="S::Deborah.Smegal@fda.gov::d93bd5f5-8819-4881-970d-8ab1d1e193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385" autoAdjust="0"/>
  </p:normalViewPr>
  <p:slideViewPr>
    <p:cSldViewPr snapToGrid="0">
      <p:cViewPr varScale="1">
        <p:scale>
          <a:sx n="94" d="100"/>
          <a:sy n="94" d="100"/>
        </p:scale>
        <p:origin x="108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07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30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309A-FA55-487E-8257-976C3A2B8F9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51430-A7BC-4887-891D-1C3C7BAF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7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2DCC4-5586-114B-B82A-6A452BE504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30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8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6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09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20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97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6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6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28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79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1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0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4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2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2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0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51430-A7BC-4887-891D-1C3C7BAF8C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F822-C0B4-4A07-A664-F4C7CA062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3C0ED-18AB-43BC-94D0-09FC6F26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6DD2-83F3-409D-A877-7CC9C670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EF5-5F17-45B2-BEAF-D63F2FAA0384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8ABD3-9DC4-49AB-8397-323A9B3D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IWGACP Public Meeting, 4 February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B7011-3F06-4580-BE6D-6C25B95A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F7F6-EEB3-455B-B898-DDF021D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2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A4AB-CFF5-4271-BC44-B17655101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452FF-C28A-4F85-9700-F4BCE94FD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BD6A0-7F72-40B6-8007-21886C65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5A-6177-441B-BCFB-488F0ABAB3AD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F032-663E-44AE-B8A3-247D96CC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IWGACP Public Meeting, 4 February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661B8-67B4-4B65-95C0-8B28B5AF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F7F6-EEB3-455B-B898-DDF021D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1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AEA4D5-52B8-4977-BCAD-D7265533C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7A556-A399-4089-8842-130495608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015A-8F59-4754-AFDB-D72A0D17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9335-8798-475E-96B7-D370406BE7C5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B0B50-494F-4EA7-9DA7-D373536E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IWGACP Public Meeting, 4 February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65056-BB0A-4D44-A8FF-D6008476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F7F6-EEB3-455B-B898-DDF021D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0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B402-820C-458D-AD4D-8628A21E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4015-C63A-49D1-B1C1-7186384D6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0287-D26D-409A-819C-78A284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C101-F1C3-47CD-88B3-23C8328AD406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AFA28-2578-46DF-8D13-E068504C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IWGACP Public Meeting, 4 February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D1816-5F47-44C2-8206-84C20AAF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F7F6-EEB3-455B-B898-DDF021D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6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D3A6-9113-4CE1-BFBA-EA884557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36641-A8C7-41ED-8C85-6E9185404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5434-2BCD-407A-B718-91A7D6BE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A098-6E34-484A-8812-B17142FEAC54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9B39A-57EC-4816-BD5D-4F809C0E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IWGACP Public Meeting, 4 February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A42F7-F384-48EC-9F57-999B92A3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F7F6-EEB3-455B-B898-DDF021D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1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4515-ADC8-4747-8B74-3969E55D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94BB7-CE18-4E4B-B33E-0978A5167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8B8EC-D46B-4780-947D-5F8C2172F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3B29B-05C6-4F4B-B74F-04665EA9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0BD1-457F-493E-A5AA-FE2B8AA39FC8}" type="datetime1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026A5-7AFC-49CF-A900-4EFCB1AD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IWGACP Public Meeting, 4 February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34BD1-6882-4EF6-9639-FF7839F6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F7F6-EEB3-455B-B898-DDF021D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CFD6-460E-4DE2-862D-7E5CCCF4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38012-7E6B-4D74-B7B2-9DF549D93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DFAB1-FB7D-4499-8863-6687BB15E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6DBE4-E370-4A4E-A322-A3223D09D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491DF-0828-48C6-AD63-A3EB91633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97D1D-6B66-4E89-8766-826DF125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F6B-D969-4BDB-941C-E5C19B0E2524}" type="datetime1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89C51F-C6A8-44B0-BD54-04C06D7B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IWGACP Public Meeting, 4 February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FECAC-E1D2-48D1-BEB2-33D781D5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F7F6-EEB3-455B-B898-DDF021D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9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1F53-D6F6-4EFC-9589-42D772E7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273A4-79DA-4140-B675-7BEB3637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AD5-C19A-446E-8AEF-935FB7083720}" type="datetime1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E2E5C-BCF1-4E3B-8228-379AF620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IWGACP Public Meeting, 4 February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0F538-B6B3-46B6-9406-526B7CCE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F7F6-EEB3-455B-B898-DDF021D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9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4D9AE-6E57-4180-933D-3F73A1C50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CBEC-890A-4BF3-9C83-CD045ADA7D67}" type="datetime1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E88A4-D4A7-40C8-81E9-48F830E7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IWGACP Public Meeting, 4 February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662A1-6AB2-42FB-B0F4-644D3DD4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F7F6-EEB3-455B-B898-DDF021D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9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5882-8BC7-441D-82E7-4788E95C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7D88-686C-4910-9F65-01D69E10C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2C21B-2611-41D8-A946-4E7C2BF4D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0B25C-43EF-44D6-96E2-FC22E457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C08B-9DD5-445B-A062-BC2ED451E8AD}" type="datetime1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3672B-9E08-4363-8998-0F85561D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IWGACP Public Meeting, 4 February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654EF-9095-4869-8909-1ED08B29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F7F6-EEB3-455B-B898-DDF021D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66FD-779B-44D9-BC02-A8D0DF39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85D04-8799-4218-9B19-E0B959247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CC45C-A482-485A-9841-4F3EDFD2A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178FC-0535-4F94-B540-74957904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5BE-06C0-40C4-88EE-DA53CA3E96E0}" type="datetime1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38212-1E9B-4EDD-B92F-7AADEB18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IWGACP Public Meeting, 4 February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73397-00F3-4F90-8F73-26075000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F7F6-EEB3-455B-B898-DDF021D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B4354-DC74-4CF1-B068-A85860A1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F65D1-B1D9-454C-88E9-4E02AA2A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26161-9042-48DA-9AD7-BC09280C2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6B645-6978-4B8C-A4D2-E369201CA70A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B5303-3137-486C-B9B8-CE9FEF625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IWGACP Public Meeting, 4 February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EB930-8119-4E18-89DF-0D6EA836B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F7F6-EEB3-455B-B898-DDF021D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iosh/docs/2011-159/pdfs/2011-159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uperfund/asbestos-superfund-sites-technical-resources#nad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98BD-A38E-48A2-BF04-AFE272458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63" y="714473"/>
            <a:ext cx="11597674" cy="126104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n-lt"/>
              </a:rPr>
              <a:t>Recommendations from the IWGACP:  </a:t>
            </a:r>
            <a:br>
              <a:rPr lang="en-US" sz="4000" b="1" dirty="0">
                <a:solidFill>
                  <a:schemeClr val="accent1"/>
                </a:solidFill>
                <a:latin typeface="+mn-lt"/>
              </a:rPr>
            </a:br>
            <a:r>
              <a:rPr lang="en-US" sz="4000" b="1" dirty="0">
                <a:solidFill>
                  <a:schemeClr val="accent1"/>
                </a:solidFill>
                <a:latin typeface="+mn-lt"/>
              </a:rPr>
              <a:t>Data Reporting and Analysis (Subgroup 3)</a:t>
            </a:r>
            <a:br>
              <a:rPr lang="en-US" sz="4000" b="1" dirty="0">
                <a:solidFill>
                  <a:schemeClr val="accent1"/>
                </a:solidFill>
                <a:latin typeface="+mn-lt"/>
              </a:rPr>
            </a:br>
            <a:r>
              <a:rPr lang="en-US" sz="4000" b="1" dirty="0">
                <a:solidFill>
                  <a:schemeClr val="accent1"/>
                </a:solidFill>
                <a:latin typeface="+mn-lt"/>
              </a:rPr>
              <a:t>and Recap of Overall Preliminary Recommendations</a:t>
            </a:r>
            <a:endParaRPr lang="en-US" sz="4000" b="1" dirty="0">
              <a:latin typeface="+mn-lt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5AC7A8E-FC86-4BCB-A988-4C8F6DC49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5275" y="2325486"/>
            <a:ext cx="6003925" cy="158857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>
                <a:solidFill>
                  <a:schemeClr val="accent1"/>
                </a:solidFill>
              </a:rPr>
              <a:t>Steven Wolfgang, Ph.D., Subgroup 3 Chair</a:t>
            </a:r>
          </a:p>
          <a:p>
            <a:pPr eaLnBrk="1" hangingPunct="1"/>
            <a:r>
              <a:rPr lang="en-US" altLang="en-US" sz="2800" dirty="0">
                <a:solidFill>
                  <a:schemeClr val="accent1"/>
                </a:solidFill>
              </a:rPr>
              <a:t>Office of Cosmetics and Colors</a:t>
            </a:r>
          </a:p>
          <a:p>
            <a:pPr eaLnBrk="1" hangingPunct="1"/>
            <a:r>
              <a:rPr lang="en-US" altLang="en-US" sz="2800" dirty="0">
                <a:solidFill>
                  <a:schemeClr val="accent1"/>
                </a:solidFill>
              </a:rPr>
              <a:t>U.S. FDA</a:t>
            </a:r>
            <a:endParaRPr lang="en-US" altLang="en-US" sz="3200" dirty="0">
              <a:solidFill>
                <a:srgbClr val="00009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F4CDDE-5E9F-491B-AFD5-CA03F7DA57DD}"/>
              </a:ext>
            </a:extLst>
          </p:cNvPr>
          <p:cNvGrpSpPr/>
          <p:nvPr/>
        </p:nvGrpSpPr>
        <p:grpSpPr>
          <a:xfrm>
            <a:off x="3158837" y="5158076"/>
            <a:ext cx="4738253" cy="1380836"/>
            <a:chOff x="2133600" y="4330056"/>
            <a:chExt cx="4638128" cy="1384944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CD481A4F-0428-478B-8E0D-468CCEAEA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2133600" y="4330056"/>
              <a:ext cx="4638128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6108D0-820F-473E-9EF6-F55BD4B0BAFB}"/>
                </a:ext>
              </a:extLst>
            </p:cNvPr>
            <p:cNvSpPr/>
            <p:nvPr/>
          </p:nvSpPr>
          <p:spPr>
            <a:xfrm>
              <a:off x="2133600" y="4419600"/>
              <a:ext cx="9906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395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89A9-FA82-40E4-AA74-0D4AC4A8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56" y="2196626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accent1"/>
                </a:solidFill>
                <a:latin typeface="+mn-lt"/>
              </a:rPr>
              <a:t>Topic 2 </a:t>
            </a:r>
            <a:br>
              <a:rPr lang="en-US" sz="4900" b="1" dirty="0">
                <a:solidFill>
                  <a:schemeClr val="accent1"/>
                </a:solidFill>
                <a:latin typeface="+mn-lt"/>
              </a:rPr>
            </a:br>
            <a:r>
              <a:rPr lang="en-US" sz="4900" b="1" dirty="0">
                <a:latin typeface="+mn-lt"/>
              </a:rPr>
              <a:t>Recap of IWGACP’s Deliberations on Testing of Talc-containing Products in 3 Major Areas – Terminology/Definitions, Analytical Methods, and Data Reporting</a:t>
            </a:r>
            <a:endParaRPr lang="en-US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95D309-8515-44CF-8907-2D533913070D}"/>
              </a:ext>
            </a:extLst>
          </p:cNvPr>
          <p:cNvGrpSpPr/>
          <p:nvPr/>
        </p:nvGrpSpPr>
        <p:grpSpPr>
          <a:xfrm>
            <a:off x="9560242" y="283441"/>
            <a:ext cx="1929714" cy="534987"/>
            <a:chOff x="7061886" y="258763"/>
            <a:chExt cx="1929714" cy="53498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26D7B018-5749-4EFA-860A-B3325B253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D32D66-DF0E-4404-A2A2-396BE6F0389E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81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0F95-9B7A-41B8-890A-CC444A72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02" y="290652"/>
            <a:ext cx="10994736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IWGACP Deliberations on Mineral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7B999-D4A5-4DD2-8999-7774D0C94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524000"/>
            <a:ext cx="10553700" cy="4832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Various terms are used to describe morphology exhibited by amphiboles in electron microscopy images: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277FE-D059-48C8-AB52-8DA9CFD7E721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8" name="Picture 17" descr="Photos of amphiboles in electron microscopy images.">
            <a:extLst>
              <a:ext uri="{FF2B5EF4-FFF2-40B4-BE49-F238E27FC236}">
                <a16:creationId xmlns:a16="http://schemas.microsoft.com/office/drawing/2014/main" id="{A1E5740C-0F1C-4048-B4C9-B37835C31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85" y="2478583"/>
            <a:ext cx="4692830" cy="38523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549B93-8F69-45AA-9832-C3CDDFD3B24E}"/>
              </a:ext>
            </a:extLst>
          </p:cNvPr>
          <p:cNvGrpSpPr/>
          <p:nvPr/>
        </p:nvGrpSpPr>
        <p:grpSpPr>
          <a:xfrm>
            <a:off x="9745053" y="234157"/>
            <a:ext cx="1929714" cy="534987"/>
            <a:chOff x="7061886" y="258763"/>
            <a:chExt cx="1929714" cy="5349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EF904C66-3425-484A-921F-40B00051B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99B33F-F98C-4EFE-A5C2-03BA73212354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17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6821D-1E09-4937-9798-9E668571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IWGACP Deliberations on Mineral Terminology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A3CC-37B4-4086-AF16-7F51CA4F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703"/>
            <a:ext cx="10515600" cy="4599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Terminology: Acicular or Asbestiform?  Are there different implications based on which term we use?</a:t>
            </a:r>
          </a:p>
        </p:txBody>
      </p:sp>
      <p:pic>
        <p:nvPicPr>
          <p:cNvPr id="8" name="Picture 7" descr="USGS Photo of tremolite in talc.">
            <a:extLst>
              <a:ext uri="{FF2B5EF4-FFF2-40B4-BE49-F238E27FC236}">
                <a16:creationId xmlns:a16="http://schemas.microsoft.com/office/drawing/2014/main" id="{CA687621-868F-4BAC-8DE1-02FF81308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72" y="2695759"/>
            <a:ext cx="8320069" cy="34812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975AD1-BDA6-492A-B977-FC6BB839C9BD}"/>
              </a:ext>
            </a:extLst>
          </p:cNvPr>
          <p:cNvGrpSpPr/>
          <p:nvPr/>
        </p:nvGrpSpPr>
        <p:grpSpPr>
          <a:xfrm>
            <a:off x="10077563" y="213434"/>
            <a:ext cx="1929714" cy="534987"/>
            <a:chOff x="7061886" y="258763"/>
            <a:chExt cx="1929714" cy="534987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EAD19AC-56C3-4883-B68D-9E768B04A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C8440B-DFD9-4F5C-82E5-EA9B034E4F12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19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0F95-9B7A-41B8-890A-CC444A72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08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IWGACP Deliberations on Analytical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7B999-D4A5-4DD2-8999-7774D0C94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53702"/>
            <a:ext cx="10515600" cy="4685210"/>
          </a:xfrm>
        </p:spPr>
        <p:txBody>
          <a:bodyPr>
            <a:normAutofit/>
          </a:bodyPr>
          <a:lstStyle/>
          <a:p>
            <a:r>
              <a:rPr lang="en-US" dirty="0"/>
              <a:t>Analytical toolbox contains following methods: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XRD </a:t>
            </a:r>
            <a:r>
              <a:rPr lang="en-US" dirty="0"/>
              <a:t>– 	bulk mineral composition with limited sensitivity to detect minerals 		present as “contaminants” or “impurities” in talc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PLM</a:t>
            </a:r>
            <a:r>
              <a:rPr lang="en-US" dirty="0"/>
              <a:t> – 	larger EMPs can be viewed; subject to limitations for “trace” levels 		of extremely fine EMPs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TEM</a:t>
            </a:r>
            <a:r>
              <a:rPr lang="en-US" dirty="0"/>
              <a:t> – 	able to detect EMPs too small to be visible using optical 				microscope; able to detect chrysotile fibrils and narrower bundles of 		fibers; TEM with SAED and EDS can deduce crystal structure and 			chemical composition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SEM</a:t>
            </a:r>
            <a:r>
              <a:rPr lang="en-US" dirty="0"/>
              <a:t> – 	provides superior image clarity showing fine structure of EMPs; 			cannot deduce crystal structure or internal structure</a:t>
            </a:r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69866-D3E8-44FE-930B-20B6C0C11777}"/>
              </a:ext>
            </a:extLst>
          </p:cNvPr>
          <p:cNvGrpSpPr/>
          <p:nvPr/>
        </p:nvGrpSpPr>
        <p:grpSpPr>
          <a:xfrm>
            <a:off x="10215417" y="25797"/>
            <a:ext cx="1828801" cy="586581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C7B6785-CF74-462E-8B4B-98E6F4BD1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A9B98D-6FC5-49BC-9861-23BAD2DBC8AB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154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0F95-9B7A-41B8-890A-CC444A72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1908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Key Conclusions/Recommendations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7B999-D4A5-4DD2-8999-7774D0C94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75600"/>
            <a:ext cx="10515600" cy="48588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Terminology</a:t>
            </a:r>
          </a:p>
          <a:p>
            <a:pPr lvl="1"/>
            <a:r>
              <a:rPr lang="en-US" dirty="0"/>
              <a:t>EMP is the preferred term to describe any mineral particle having a minimum aspect ratio 3:1.</a:t>
            </a:r>
          </a:p>
          <a:p>
            <a:r>
              <a:rPr lang="en-US" dirty="0">
                <a:solidFill>
                  <a:schemeClr val="accent1"/>
                </a:solidFill>
              </a:rPr>
              <a:t>Methodology</a:t>
            </a:r>
          </a:p>
          <a:p>
            <a:pPr lvl="1"/>
            <a:r>
              <a:rPr lang="en-US" dirty="0"/>
              <a:t>TEM with EDS and SAED is regarded as the most definitive tool to detect EMPs of amphibole and chrysotile.</a:t>
            </a:r>
          </a:p>
          <a:p>
            <a:r>
              <a:rPr lang="en-US" dirty="0">
                <a:solidFill>
                  <a:schemeClr val="accent1"/>
                </a:solidFill>
              </a:rPr>
              <a:t>EMP reporting</a:t>
            </a:r>
          </a:p>
          <a:p>
            <a:pPr lvl="1"/>
            <a:r>
              <a:rPr lang="en-US" dirty="0"/>
              <a:t>Covered minerals having minimum length of 0.5 microns</a:t>
            </a:r>
          </a:p>
          <a:p>
            <a:pPr lvl="2"/>
            <a:r>
              <a:rPr lang="en-US" dirty="0"/>
              <a:t>Covered minerals are amphibole and chrysotile.</a:t>
            </a:r>
          </a:p>
          <a:p>
            <a:pPr lvl="1"/>
            <a:r>
              <a:rPr lang="en-US" dirty="0"/>
              <a:t>Number of EMPs </a:t>
            </a:r>
          </a:p>
          <a:p>
            <a:pPr lvl="2"/>
            <a:r>
              <a:rPr lang="en-US" dirty="0"/>
              <a:t>Mass percent can be a misrepresentation of relative inhalation hazard.</a:t>
            </a: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FBFB52-C52F-4922-97C7-FE1885080720}"/>
              </a:ext>
            </a:extLst>
          </p:cNvPr>
          <p:cNvGrpSpPr/>
          <p:nvPr/>
        </p:nvGrpSpPr>
        <p:grpSpPr>
          <a:xfrm>
            <a:off x="9781999" y="283954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A81AC48B-5315-4E0A-AE79-5FE93323D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16538F-5B45-4926-87FD-3872D53949FA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3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0F95-9B7A-41B8-890A-CC444A72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8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Consistency with Other Independent 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7B999-D4A5-4DD2-8999-7774D0C94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53702"/>
            <a:ext cx="10515600" cy="4453305"/>
          </a:xfrm>
        </p:spPr>
        <p:txBody>
          <a:bodyPr>
            <a:normAutofit/>
          </a:bodyPr>
          <a:lstStyle/>
          <a:p>
            <a:r>
              <a:rPr lang="en-US" dirty="0"/>
              <a:t>NIOSH Current Intelligence Bulletin 62 (2011)</a:t>
            </a:r>
          </a:p>
          <a:p>
            <a:pPr lvl="1"/>
            <a:r>
              <a:rPr lang="en-US" dirty="0"/>
              <a:t>“Asbestos Fibers and Other Elongate Mineral Particles: State of the Science and Roadmap for Research” </a:t>
            </a:r>
            <a:r>
              <a:rPr lang="en-US" u="sng" dirty="0">
                <a:hlinkClick r:id="rId3"/>
              </a:rPr>
              <a:t>http://www.cdc.gov/niosh/docs/2011-159/pdfs/2011-159.pdf</a:t>
            </a:r>
            <a:r>
              <a:rPr lang="en-US" dirty="0"/>
              <a:t>.</a:t>
            </a:r>
          </a:p>
          <a:p>
            <a:r>
              <a:rPr lang="en-US" dirty="0"/>
              <a:t>United States Pharmacopeia (USP) Talc Expert Panel 1 (2010-2014) recommendations on analytical methods.</a:t>
            </a:r>
          </a:p>
          <a:p>
            <a:r>
              <a:rPr lang="en-US" dirty="0"/>
              <a:t>ISO 10312 standard’s approach to identify EMP structures and count fibers by TEM.</a:t>
            </a:r>
          </a:p>
          <a:p>
            <a:pPr lvl="1"/>
            <a:r>
              <a:rPr lang="en-US" dirty="0"/>
              <a:t>Leverages superior sensitivity of TEM compared with light microscopy.</a:t>
            </a:r>
          </a:p>
          <a:p>
            <a:pPr lvl="1"/>
            <a:r>
              <a:rPr lang="en-US" dirty="0"/>
              <a:t>Allows for enumeration of the finest particles present.</a:t>
            </a:r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D55E0B-E253-4024-85EB-9EBEC3DD994F}"/>
              </a:ext>
            </a:extLst>
          </p:cNvPr>
          <p:cNvGrpSpPr/>
          <p:nvPr/>
        </p:nvGrpSpPr>
        <p:grpSpPr>
          <a:xfrm>
            <a:off x="9643453" y="144896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69ED0789-2021-46BD-A294-36DC8AE44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88DE56-555C-4483-9164-510A5F4E67C3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050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171CA9-BDC5-4FE5-9263-280E3465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768834"/>
            <a:ext cx="10515600" cy="2852737"/>
          </a:xfrm>
        </p:spPr>
        <p:txBody>
          <a:bodyPr/>
          <a:lstStyle/>
          <a:p>
            <a:pPr algn="ctr"/>
            <a:r>
              <a:rPr lang="en-US" sz="4400" b="1" dirty="0">
                <a:latin typeface="+mn-lt"/>
              </a:rPr>
              <a:t>Closing Remarks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2E8CF3-731B-4633-9001-85AE570B36B0}"/>
              </a:ext>
            </a:extLst>
          </p:cNvPr>
          <p:cNvGrpSpPr/>
          <p:nvPr/>
        </p:nvGrpSpPr>
        <p:grpSpPr>
          <a:xfrm>
            <a:off x="9550401" y="314037"/>
            <a:ext cx="2004294" cy="569046"/>
            <a:chOff x="7061886" y="258763"/>
            <a:chExt cx="1929714" cy="5349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053D249F-8E33-464C-BD6A-73DA3675C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574CA1-F479-41AB-9B66-E9DA619EAB87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789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5F8A-5ADF-4CD7-9DC5-9401D0A1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5" y="634018"/>
            <a:ext cx="10944596" cy="114977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Preliminary Recommendations from the IWGACP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30FD-EF6D-43F9-AE81-26E1E98E3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95" y="1966357"/>
            <a:ext cx="10515600" cy="457255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950" dirty="0"/>
              <a:t>Adoption of the term EMP as </a:t>
            </a:r>
            <a:r>
              <a:rPr lang="en-US" sz="2950" i="1" dirty="0"/>
              <a:t>“any mineral particle with a minimum aspect ratio of 3:1”.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950" dirty="0"/>
              <a:t>Testing laboratories should report all EMPs having length ≥ 0.5 µm.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950" dirty="0"/>
              <a:t>Test methods should specify reportable EMPs identified as amphibole or chrysotile particles as covered minerals.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950" dirty="0"/>
              <a:t>Test methods should include directions enabling reporting and counting of primary and secondary structures (</a:t>
            </a:r>
            <a:r>
              <a:rPr lang="en-US" sz="2950" i="1" dirty="0"/>
              <a:t>e.g., </a:t>
            </a:r>
            <a:r>
              <a:rPr lang="en-US" sz="2950" dirty="0"/>
              <a:t>bundles, clusters and fibers) of covered EMPs as a function of sample mass. 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252BFB-CAEF-4747-B7F6-2E9FFB1F99FA}"/>
              </a:ext>
            </a:extLst>
          </p:cNvPr>
          <p:cNvGrpSpPr/>
          <p:nvPr/>
        </p:nvGrpSpPr>
        <p:grpSpPr>
          <a:xfrm>
            <a:off x="9772762" y="183961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D49417C4-0876-42FF-9399-9A5CA9BB3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C6D00E-CEDA-4208-A72F-ED0DFAD63547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205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079C-DE52-4E75-A080-3D650A26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79" y="361990"/>
            <a:ext cx="12222884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Preliminary Recommendations 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from the IWGACP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5B8E7-7B63-48D8-B8D8-345CD7B0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1" y="1687553"/>
            <a:ext cx="10461009" cy="46973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5. </a:t>
            </a:r>
            <a:r>
              <a:rPr lang="en-US" sz="2950" dirty="0"/>
              <a:t>Obligatory use of TEM with EDS and SAED to address deficiencies in sensitivity that cause false negatives by PLM. </a:t>
            </a:r>
            <a:r>
              <a:rPr lang="en-US" sz="2950" b="1" dirty="0"/>
              <a:t> </a:t>
            </a:r>
          </a:p>
          <a:p>
            <a:pPr lvl="1"/>
            <a:r>
              <a:rPr lang="en-US" sz="2600" dirty="0"/>
              <a:t>Scanning electron microscopy might be useful as a complementary method, but has significant shortcomings for identification of chrysotile and narrowest particles that can only be observed by TEM.</a:t>
            </a:r>
          </a:p>
          <a:p>
            <a:pPr marL="0" lvl="0" indent="0">
              <a:buNone/>
            </a:pPr>
            <a:r>
              <a:rPr lang="en-US" sz="2950" dirty="0"/>
              <a:t>6.</a:t>
            </a:r>
            <a:r>
              <a:rPr lang="en-US" sz="2950" b="1" dirty="0"/>
              <a:t> </a:t>
            </a:r>
            <a:r>
              <a:rPr lang="en-US" sz="2950" dirty="0"/>
              <a:t>“Mass percent,” a unit that is frequently used to express content of asbestos in commercial bulk materials, is not appropriate for measurement of EMPs in talc and products containing talc.</a:t>
            </a:r>
          </a:p>
          <a:p>
            <a:pPr lvl="1"/>
            <a:r>
              <a:rPr lang="en-US" sz="2600" dirty="0"/>
              <a:t>Mass percent does not correlate with the number of fibers.</a:t>
            </a:r>
          </a:p>
          <a:p>
            <a:pPr lvl="1"/>
            <a:r>
              <a:rPr lang="en-US" sz="2600" dirty="0"/>
              <a:t>A single, atypically-wide EMP could dominate and skew the calculation of mass percent.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6F51BF-4E2B-453C-A277-D18F0D91EBC7}"/>
              </a:ext>
            </a:extLst>
          </p:cNvPr>
          <p:cNvGrpSpPr/>
          <p:nvPr/>
        </p:nvGrpSpPr>
        <p:grpSpPr>
          <a:xfrm>
            <a:off x="9883598" y="94496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A5465E1D-3BBF-481B-B2E6-29F2FD5B5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A6227B-614D-4869-AE69-394DBA2CB3D6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890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18EC-CAB8-42E8-A4E5-9487DFC3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9" y="417157"/>
            <a:ext cx="10996713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Research Needs: 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Improving and Assuring Reliability of Analytical Methods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22B83-5FBD-46A2-844F-1AE29E188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70" y="2051806"/>
            <a:ext cx="10851969" cy="4351338"/>
          </a:xfrm>
        </p:spPr>
        <p:txBody>
          <a:bodyPr>
            <a:noAutofit/>
          </a:bodyPr>
          <a:lstStyle/>
          <a:p>
            <a:r>
              <a:rPr lang="en-US" sz="2600" dirty="0"/>
              <a:t>IWGACP recommendations for talc and talc-containing products with low levels of asbestos: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>
                <a:solidFill>
                  <a:schemeClr val="accent1"/>
                </a:solidFill>
              </a:rPr>
              <a:t>Research to minimize false negative/positive rates; improve sensitivity and accuracy of counting</a:t>
            </a:r>
          </a:p>
          <a:p>
            <a:pPr lvl="2"/>
            <a:r>
              <a:rPr lang="en-US" sz="2600" dirty="0"/>
              <a:t>Determine sources of variation in sampling </a:t>
            </a:r>
          </a:p>
          <a:p>
            <a:pPr lvl="2"/>
            <a:r>
              <a:rPr lang="en-US" sz="2600" dirty="0"/>
              <a:t>Improve sample preparation methods (</a:t>
            </a:r>
            <a:r>
              <a:rPr lang="en-US" sz="2600" i="1" dirty="0"/>
              <a:t>e.g.,</a:t>
            </a:r>
            <a:r>
              <a:rPr lang="en-US" sz="2600" dirty="0"/>
              <a:t> “concentration methods”) </a:t>
            </a:r>
          </a:p>
          <a:p>
            <a:pPr lvl="2"/>
            <a:r>
              <a:rPr lang="en-US" sz="2600" dirty="0"/>
              <a:t>Reference standards specific to talc and talc-containing products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>
                <a:solidFill>
                  <a:schemeClr val="accent1"/>
                </a:solidFill>
              </a:rPr>
              <a:t>Validation of analytical methods (XRD, PLM, TEM) specific to talc and cosmetic products containing talc</a:t>
            </a:r>
          </a:p>
          <a:p>
            <a:pPr lvl="2"/>
            <a:r>
              <a:rPr lang="en-US" sz="2600" dirty="0"/>
              <a:t>Increase laboratory and analyst proficiency</a:t>
            </a:r>
          </a:p>
          <a:p>
            <a:pPr lvl="2"/>
            <a:r>
              <a:rPr lang="en-US" sz="2600" dirty="0"/>
              <a:t>Increase inter-laboratory concurrence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E36C3D-193D-4B14-B9A2-96F16ECD6058}"/>
              </a:ext>
            </a:extLst>
          </p:cNvPr>
          <p:cNvGrpSpPr/>
          <p:nvPr/>
        </p:nvGrpSpPr>
        <p:grpSpPr>
          <a:xfrm>
            <a:off x="9720925" y="187362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A9978D32-82D0-4AAA-AB9F-C75F36C61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A1814A-6B39-4024-AB01-417F61D7FCD6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813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C001-180B-4A84-AC31-E38BDB89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9310E-D377-4D66-941C-ECD6A69C2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Topic 1- </a:t>
            </a:r>
            <a:r>
              <a:rPr lang="en-US" sz="3200" dirty="0"/>
              <a:t>Summary of IWGACP Subgroup 3 (SG3) Deliberations on Data Reporting and Analysis - Content and Format of Analytical Reports</a:t>
            </a:r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</a:rPr>
              <a:t>Topic 2- </a:t>
            </a:r>
            <a:r>
              <a:rPr lang="en-US" sz="3200" dirty="0"/>
              <a:t>Recap of IWGACP’s Overall Preliminary Recommendations on Testing of Talc-containing Products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51B1299-2A66-4966-BDAD-42CC25DB1CE0}"/>
              </a:ext>
            </a:extLst>
          </p:cNvPr>
          <p:cNvSpPr>
            <a:spLocks noGrp="1"/>
          </p:cNvSpPr>
          <p:nvPr/>
        </p:nvSpPr>
        <p:spPr bwMode="auto">
          <a:xfrm>
            <a:off x="503472" y="6410324"/>
            <a:ext cx="4776281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49231D-13C9-41D7-9A15-DB53D1BFB115}"/>
              </a:ext>
            </a:extLst>
          </p:cNvPr>
          <p:cNvGrpSpPr/>
          <p:nvPr/>
        </p:nvGrpSpPr>
        <p:grpSpPr>
          <a:xfrm>
            <a:off x="9107744" y="311150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E757D762-1524-4FC6-9B6A-109741CBB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E5EEEF-C3BA-450E-B344-27F9A11C924C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8284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8662BA4-5B09-47E7-8B9C-9A4E271A4FFB}"/>
              </a:ext>
            </a:extLst>
          </p:cNvPr>
          <p:cNvGrpSpPr/>
          <p:nvPr/>
        </p:nvGrpSpPr>
        <p:grpSpPr>
          <a:xfrm>
            <a:off x="3726873" y="2911261"/>
            <a:ext cx="4738253" cy="1560512"/>
            <a:chOff x="2133600" y="4330056"/>
            <a:chExt cx="4638128" cy="1384944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52A58596-7B03-43FA-BB03-CF5A34F4A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2133600" y="4330056"/>
              <a:ext cx="4638128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45F381-7ECC-449F-8818-FD993FD5057F}"/>
                </a:ext>
              </a:extLst>
            </p:cNvPr>
            <p:cNvSpPr/>
            <p:nvPr/>
          </p:nvSpPr>
          <p:spPr>
            <a:xfrm>
              <a:off x="2133600" y="4419600"/>
              <a:ext cx="9906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772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18D4-F7CA-408E-9417-69D17E6A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8" y="423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+mn-lt"/>
              </a:rPr>
              <a:t>IWGACP Deliberations and Recommendations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68658F-FAF5-48EF-AE50-695FAEFF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54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u="sng" dirty="0"/>
              <a:t>Disclaimer: </a:t>
            </a:r>
            <a:br>
              <a:rPr lang="en-US" altLang="en-US" sz="3200" dirty="0"/>
            </a:br>
            <a:r>
              <a:rPr lang="en-US" altLang="en-US" sz="3200" dirty="0"/>
              <a:t>IWGACP </a:t>
            </a:r>
            <a:r>
              <a:rPr lang="en-US" altLang="en-US" sz="3200" i="1" dirty="0"/>
              <a:t>preliminary recommendations </a:t>
            </a:r>
            <a:r>
              <a:rPr lang="en-US" altLang="en-US" sz="3200" dirty="0"/>
              <a:t>are from individual scientists functioning as subject matter experts (SMEs) in their respective scientific fields, participating in a work group striving for consensus recommendations, and do not necessarily reflect the opinions or policies of their agencies, or represent proposed changes to any regulation of the U.S. Government.</a:t>
            </a:r>
          </a:p>
          <a:p>
            <a:pPr marL="0" indent="0">
              <a:buNone/>
            </a:pPr>
            <a:r>
              <a:rPr lang="en-US" altLang="en-US" sz="3200" dirty="0"/>
              <a:t>Any mention of organizations, manufacturers, or products </a:t>
            </a:r>
            <a:r>
              <a:rPr lang="en-US" altLang="en-US" sz="3200" i="1" dirty="0"/>
              <a:t>should not </a:t>
            </a:r>
            <a:r>
              <a:rPr lang="en-US" altLang="en-US" sz="3200" dirty="0"/>
              <a:t>be considered as endorsement. </a:t>
            </a:r>
            <a:endParaRPr lang="en-US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49C191-68C8-4837-B4D9-9D3A3A1A516E}"/>
              </a:ext>
            </a:extLst>
          </p:cNvPr>
          <p:cNvGrpSpPr/>
          <p:nvPr/>
        </p:nvGrpSpPr>
        <p:grpSpPr>
          <a:xfrm>
            <a:off x="9424086" y="284281"/>
            <a:ext cx="1929714" cy="534987"/>
            <a:chOff x="7061886" y="258763"/>
            <a:chExt cx="1929714" cy="5349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A34D30A0-D8AD-4894-AA4B-852DD15A5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68D561-2219-4C70-9F8C-ECCAE766E991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982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BBB9-245F-4A69-8638-CD10C577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accent1"/>
                </a:solidFill>
                <a:latin typeface="+mn-lt"/>
              </a:rPr>
              <a:t>Topic 1 </a:t>
            </a:r>
            <a:br>
              <a:rPr lang="en-US" sz="4900" b="1" dirty="0">
                <a:solidFill>
                  <a:schemeClr val="accent1"/>
                </a:solidFill>
                <a:latin typeface="+mn-lt"/>
              </a:rPr>
            </a:br>
            <a:r>
              <a:rPr lang="en-US" sz="4900" b="1" dirty="0">
                <a:latin typeface="+mn-lt"/>
              </a:rPr>
              <a:t>Summary of IWGACP Subgroup 3 Deliberations on Data Reporting and Analysis – Format and Content of Lab Reports</a:t>
            </a:r>
            <a:endParaRPr lang="en-US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364FF8-4071-44F7-9C31-0636909BEBDB}"/>
              </a:ext>
            </a:extLst>
          </p:cNvPr>
          <p:cNvGrpSpPr/>
          <p:nvPr/>
        </p:nvGrpSpPr>
        <p:grpSpPr>
          <a:xfrm>
            <a:off x="9107744" y="311150"/>
            <a:ext cx="1929714" cy="534987"/>
            <a:chOff x="7061886" y="258763"/>
            <a:chExt cx="1929714" cy="53498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57E5634B-A8E7-4766-A23D-50F1788D6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99BAEB-AB07-461A-AEE8-28948856B21D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75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67C8-641B-4B69-864E-6763C7E7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10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Subgroup 3 Charge</a:t>
            </a:r>
            <a:endParaRPr lang="en-US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36875-623E-4608-9EF4-FD7709B8E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/>
          </a:bodyPr>
          <a:lstStyle/>
          <a:p>
            <a:r>
              <a:rPr lang="en-US" sz="3400" dirty="0"/>
              <a:t>Focusing on lab reports, develop recommendations to reconcile “differences” between laboratories that test talc and talc-containing products for presence of asbestos and EMPs.</a:t>
            </a:r>
          </a:p>
          <a:p>
            <a:pPr lvl="1"/>
            <a:r>
              <a:rPr lang="en-US" sz="3600" dirty="0"/>
              <a:t>Thus, SG3 aimed toward developing recommendations for a standard format and content of lab reports.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55A861-DADC-4AEA-8DA7-F3607C21CA5B}"/>
              </a:ext>
            </a:extLst>
          </p:cNvPr>
          <p:cNvSpPr txBox="1">
            <a:spLocks/>
          </p:cNvSpPr>
          <p:nvPr/>
        </p:nvSpPr>
        <p:spPr>
          <a:xfrm>
            <a:off x="502050" y="498124"/>
            <a:ext cx="10942240" cy="1612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7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19C46E-A2C3-47D6-855C-AD7A23412C7C}"/>
              </a:ext>
            </a:extLst>
          </p:cNvPr>
          <p:cNvGrpSpPr/>
          <p:nvPr/>
        </p:nvGrpSpPr>
        <p:grpSpPr>
          <a:xfrm>
            <a:off x="9107744" y="311150"/>
            <a:ext cx="1929714" cy="534987"/>
            <a:chOff x="7061886" y="258763"/>
            <a:chExt cx="1929714" cy="5349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F2CD0D27-16B5-441F-A673-037BE3996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19371F-F2F7-4A1D-AA5B-E314382AE738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539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12A5-2A15-451F-A874-EE7FF2F0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7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accent1"/>
                </a:solidFill>
                <a:latin typeface="+mn-lt"/>
              </a:rPr>
              <a:t>Subgroup 3 Deliberations on</a:t>
            </a:r>
            <a:br>
              <a:rPr lang="en-US" sz="4900" b="1" dirty="0">
                <a:solidFill>
                  <a:schemeClr val="accent1"/>
                </a:solidFill>
                <a:latin typeface="+mn-lt"/>
              </a:rPr>
            </a:br>
            <a:r>
              <a:rPr lang="en-US" sz="4900" b="1" dirty="0">
                <a:solidFill>
                  <a:schemeClr val="accent1"/>
                </a:solidFill>
                <a:latin typeface="+mn-lt"/>
              </a:rPr>
              <a:t>Format and Content of Lab Reports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77593-1952-4301-ABAE-AE20161BB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410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/>
              <a:t>Which attributes of “mineral particles of concern” should labs report? </a:t>
            </a:r>
          </a:p>
          <a:p>
            <a:r>
              <a:rPr lang="en-US" sz="3600" dirty="0"/>
              <a:t>What is the suggested content of a lab report?</a:t>
            </a:r>
          </a:p>
          <a:p>
            <a:r>
              <a:rPr lang="en-US" sz="3600" dirty="0"/>
              <a:t>How should data be presented in the lab report so as to promote consensus in data analysis/interpretation?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A372FD-8400-408D-AD5F-9147FD072183}"/>
              </a:ext>
            </a:extLst>
          </p:cNvPr>
          <p:cNvSpPr txBox="1">
            <a:spLocks/>
          </p:cNvSpPr>
          <p:nvPr/>
        </p:nvSpPr>
        <p:spPr>
          <a:xfrm>
            <a:off x="534390" y="572252"/>
            <a:ext cx="10942240" cy="1612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7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C122B4-5FC7-4B1A-9954-A4BE5A2049BF}"/>
              </a:ext>
            </a:extLst>
          </p:cNvPr>
          <p:cNvGrpSpPr/>
          <p:nvPr/>
        </p:nvGrpSpPr>
        <p:grpSpPr>
          <a:xfrm>
            <a:off x="9424086" y="221704"/>
            <a:ext cx="1929714" cy="534987"/>
            <a:chOff x="7061886" y="258763"/>
            <a:chExt cx="1929714" cy="53498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5AD554F-D8A7-4890-9CE6-C9549748F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6B0E51-0A15-4CC2-ABC8-D115D8CF1418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449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0249-D0BA-40B8-BA76-E8BA7B3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69317"/>
            <a:ext cx="10709910" cy="15137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Format and Content: 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Can the report deliver the lab’s unbiased observations?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21C83-A119-491F-8053-AA6F51BFC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78" y="2051120"/>
            <a:ext cx="10515600" cy="4774668"/>
          </a:xfrm>
        </p:spPr>
        <p:txBody>
          <a:bodyPr>
            <a:normAutofit/>
          </a:bodyPr>
          <a:lstStyle/>
          <a:p>
            <a:r>
              <a:rPr lang="en-US" dirty="0"/>
              <a:t>What should the lab report contain?</a:t>
            </a:r>
          </a:p>
          <a:p>
            <a:pPr lvl="1"/>
            <a:r>
              <a:rPr lang="en-US" dirty="0"/>
              <a:t>How will the data be presented – what should be provided in narratives, tables, figures, images?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How should a lab report EMPs that might be regarded as either asbestiform or a non-asbestiform mineral analog?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We recognize there is ambiguity in what is regarded as asbestiform and non-asbestiform. </a:t>
            </a:r>
          </a:p>
          <a:p>
            <a:r>
              <a:rPr lang="en-US" dirty="0"/>
              <a:t>What is the client’s role in the interpretation of lab data?</a:t>
            </a:r>
          </a:p>
          <a:p>
            <a:pPr lvl="1"/>
            <a:r>
              <a:rPr lang="en-US" dirty="0"/>
              <a:t>Characterization</a:t>
            </a:r>
          </a:p>
          <a:p>
            <a:pPr lvl="1"/>
            <a:r>
              <a:rPr lang="en-US" dirty="0"/>
              <a:t>Health hazard assessment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AB20E9-EB60-4568-AF76-132C66508769}"/>
              </a:ext>
            </a:extLst>
          </p:cNvPr>
          <p:cNvGrpSpPr/>
          <p:nvPr/>
        </p:nvGrpSpPr>
        <p:grpSpPr>
          <a:xfrm>
            <a:off x="9580296" y="144895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B9902E70-FE17-4355-9200-7E08EC539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87A4A1-F81F-4A0E-8B86-384DF12D332B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94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127C-4263-4216-B8F0-E6E19511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726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Format and Content: 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What data should every lab report provide?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A24AD-7ED9-40F4-B207-94115017F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75" y="1815096"/>
            <a:ext cx="11340935" cy="4800924"/>
          </a:xfrm>
        </p:spPr>
        <p:txBody>
          <a:bodyPr>
            <a:normAutofit/>
          </a:bodyPr>
          <a:lstStyle/>
          <a:p>
            <a:r>
              <a:rPr lang="en-US" sz="3000" dirty="0"/>
              <a:t>Tabulation of data showing length, width for each countable particle.</a:t>
            </a:r>
          </a:p>
          <a:p>
            <a:pPr marL="685800" lvl="3">
              <a:spcBef>
                <a:spcPts val="1000"/>
              </a:spcBef>
            </a:pPr>
            <a:r>
              <a:rPr lang="en-US" sz="2400" dirty="0"/>
              <a:t>Include calculation of aspect ratio.</a:t>
            </a:r>
          </a:p>
          <a:p>
            <a:r>
              <a:rPr lang="en-US" sz="3000" dirty="0"/>
              <a:t>Identification of mineral constituents in each countable particle (covered minerals = amphibole, chrysotile).</a:t>
            </a:r>
          </a:p>
          <a:p>
            <a:r>
              <a:rPr lang="en-US" sz="3000" dirty="0"/>
              <a:t>Images of particles, spectra and diffraction patterns.</a:t>
            </a:r>
          </a:p>
          <a:p>
            <a:r>
              <a:rPr lang="en-US" sz="3000" dirty="0"/>
              <a:t>Detailed description of how microscope specimens were prepared and examined.</a:t>
            </a:r>
          </a:p>
          <a:p>
            <a:r>
              <a:rPr lang="en-US" sz="3000" dirty="0"/>
              <a:t>Measurements or estimations of amounts detected.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7B8C5A-FA63-4518-BF01-5262CAF5B039}"/>
              </a:ext>
            </a:extLst>
          </p:cNvPr>
          <p:cNvGrpSpPr/>
          <p:nvPr/>
        </p:nvGrpSpPr>
        <p:grpSpPr>
          <a:xfrm>
            <a:off x="9634217" y="172682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EBA4989A-E582-40C6-AB0C-C953E2967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9A2F75-3072-4C93-A1C0-E256383159EA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881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4DFB-5AE4-443C-B35C-ED449A19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06854"/>
            <a:ext cx="10515600" cy="1024933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>
                <a:solidFill>
                  <a:schemeClr val="accent1"/>
                </a:solidFill>
                <a:latin typeface="+mn-lt"/>
              </a:rPr>
              <a:t>Lab Spreadsheet Examples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2025-86A3-4380-981A-518F79045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577009"/>
            <a:ext cx="10515600" cy="4565786"/>
          </a:xfrm>
        </p:spPr>
        <p:txBody>
          <a:bodyPr>
            <a:normAutofit/>
          </a:bodyPr>
          <a:lstStyle/>
          <a:p>
            <a:r>
              <a:rPr lang="en-US" dirty="0"/>
              <a:t>US EPA homepage contains many electronic deliverables suitable for labs performing analyses using PLM and/or TEM: </a:t>
            </a:r>
            <a:r>
              <a:rPr lang="en-US" u="sng" dirty="0">
                <a:hlinkClick r:id="rId3"/>
              </a:rPr>
              <a:t>https://www.epa.gov/superfund/asbestos-superfund-sites-technical-resources#nades</a:t>
            </a:r>
            <a:r>
              <a:rPr lang="en-US" dirty="0"/>
              <a:t>.</a:t>
            </a:r>
          </a:p>
          <a:p>
            <a:r>
              <a:rPr lang="en-US" dirty="0"/>
              <a:t>Other references on reporting of lab data</a:t>
            </a:r>
          </a:p>
          <a:p>
            <a:pPr lvl="1"/>
            <a:r>
              <a:rPr lang="en-US" dirty="0"/>
              <a:t>ISO 10312:2019</a:t>
            </a:r>
          </a:p>
          <a:p>
            <a:pPr lvl="2"/>
            <a:r>
              <a:rPr lang="en-US" sz="2400" dirty="0"/>
              <a:t>Data recording (provide consensus on nomenclature used to classify and count EMP structures, e.g. cluster, bundle)</a:t>
            </a:r>
          </a:p>
          <a:p>
            <a:pPr lvl="1"/>
            <a:r>
              <a:rPr lang="en-US" dirty="0"/>
              <a:t>ASTM D5756 (2008)</a:t>
            </a:r>
          </a:p>
          <a:p>
            <a:pPr lvl="2"/>
            <a:r>
              <a:rPr lang="en-US" sz="2400" dirty="0"/>
              <a:t>Count sheet shown in figure 3</a:t>
            </a:r>
          </a:p>
          <a:p>
            <a:pPr lvl="2"/>
            <a:r>
              <a:rPr lang="en-US" sz="2400" dirty="0"/>
              <a:t>Data recording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B56A1C-C7D5-4205-9ED5-769062452416}"/>
              </a:ext>
            </a:extLst>
          </p:cNvPr>
          <p:cNvGrpSpPr/>
          <p:nvPr/>
        </p:nvGrpSpPr>
        <p:grpSpPr>
          <a:xfrm>
            <a:off x="9624980" y="289451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CE68609B-9532-4E18-8C6F-1EADD9205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B68152-1B56-4746-9630-FC6D4FCAD4EA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0608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66DAFD0340A4E89E36E7C5717B677" ma:contentTypeVersion="0" ma:contentTypeDescription="Create a new document." ma:contentTypeScope="" ma:versionID="5d5bb980e72ea6738b3e28d0b8fb17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c593544c-8bc9-488a-9957-4d59a7b3d015">7NC7SMKD5U47-176-3881</_dlc_DocId>
    <_dlc_DocIdUrl xmlns="c593544c-8bc9-488a-9957-4d59a7b3d015">
      <Url>http://sharepoint.fda.gov/orgs/OFVM/OFVMExecSec/_layouts/DocIdRedir.aspx?ID=7NC7SMKD5U47-176-3881</Url>
      <Description>7NC7SMKD5U47-176-3881</Description>
    </_dlc_DocIdUrl>
  </documentManagement>
</p:properties>
</file>

<file path=customXml/itemProps1.xml><?xml version="1.0" encoding="utf-8"?>
<ds:datastoreItem xmlns:ds="http://schemas.openxmlformats.org/officeDocument/2006/customXml" ds:itemID="{1749FC50-41DB-41B6-82E7-BD3A579E40ED}"/>
</file>

<file path=customXml/itemProps2.xml><?xml version="1.0" encoding="utf-8"?>
<ds:datastoreItem xmlns:ds="http://schemas.openxmlformats.org/officeDocument/2006/customXml" ds:itemID="{1010E788-84E7-43C9-915A-0EE8C4A65F3F}"/>
</file>

<file path=customXml/itemProps3.xml><?xml version="1.0" encoding="utf-8"?>
<ds:datastoreItem xmlns:ds="http://schemas.openxmlformats.org/officeDocument/2006/customXml" ds:itemID="{88085107-C7AF-4085-B50F-B68749762B18}"/>
</file>

<file path=customXml/itemProps4.xml><?xml version="1.0" encoding="utf-8"?>
<ds:datastoreItem xmlns:ds="http://schemas.openxmlformats.org/officeDocument/2006/customXml" ds:itemID="{1010E788-84E7-43C9-915A-0EE8C4A65F3F}">
  <ds:schemaRefs>
    <ds:schemaRef ds:uri="http://purl.org/dc/elements/1.1/"/>
    <ds:schemaRef ds:uri="http://schemas.microsoft.com/office/2006/metadata/properties"/>
    <ds:schemaRef ds:uri="c593544c-8bc9-488a-9957-4d59a7b3d015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9900</TotalTime>
  <Words>817</Words>
  <Application>Microsoft Office PowerPoint</Application>
  <PresentationFormat>Widescreen</PresentationFormat>
  <Paragraphs>111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Recommendations from the IWGACP:   Data Reporting and Analysis (Subgroup 3) and Recap of Overall Preliminary Recommendations</vt:lpstr>
      <vt:lpstr>Outline</vt:lpstr>
      <vt:lpstr>IWGACP Deliberations and Recommendations</vt:lpstr>
      <vt:lpstr>Topic 1  Summary of IWGACP Subgroup 3 Deliberations on Data Reporting and Analysis – Format and Content of Lab Reports</vt:lpstr>
      <vt:lpstr>Subgroup 3 Charge</vt:lpstr>
      <vt:lpstr>Subgroup 3 Deliberations on Format and Content of Lab Reports</vt:lpstr>
      <vt:lpstr>Format and Content:  Can the report deliver the lab’s unbiased observations?</vt:lpstr>
      <vt:lpstr>Format and Content:  What data should every lab report provide?</vt:lpstr>
      <vt:lpstr>Lab Spreadsheet Examples</vt:lpstr>
      <vt:lpstr>Topic 2  Recap of IWGACP’s Deliberations on Testing of Talc-containing Products in 3 Major Areas – Terminology/Definitions, Analytical Methods, and Data Reporting</vt:lpstr>
      <vt:lpstr>IWGACP Deliberations on Mineral Terminology</vt:lpstr>
      <vt:lpstr>IWGACP Deliberations on Mineral Terminology</vt:lpstr>
      <vt:lpstr>IWGACP Deliberations on Analytical Methodology</vt:lpstr>
      <vt:lpstr>Key Conclusions/Recommendations</vt:lpstr>
      <vt:lpstr>Consistency with Other Independent Bodies</vt:lpstr>
      <vt:lpstr>Closing Remarks</vt:lpstr>
      <vt:lpstr>Preliminary Recommendations from the IWGACP</vt:lpstr>
      <vt:lpstr>Preliminary Recommendations  from the IWGACP</vt:lpstr>
      <vt:lpstr>Research Needs:  Improving and Assuring Reliability of Analytical Methods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Wolfgang, Steven</dc:creator>
  <cp:lastModifiedBy>Robbs, Janesia</cp:lastModifiedBy>
  <cp:revision>151</cp:revision>
  <cp:lastPrinted>2020-01-09T20:44:32Z</cp:lastPrinted>
  <dcterms:created xsi:type="dcterms:W3CDTF">2019-12-26T15:54:55Z</dcterms:created>
  <dcterms:modified xsi:type="dcterms:W3CDTF">2020-02-05T22:33:17Z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0x010100F1466DAFD0340A4E89E36E7C5717B677</vt:lpwstr>
  </property>
  <property fmtid="{D5CDD505-2E9C-101B-9397-08002B2CF9AE}" pid="3" name="_dlc_DocIdItemGuid">
    <vt:lpwstr>8ecfc03a-9085-4c8e-9305-e647d5c0f995</vt:lpwstr>
  </property>
</Properties>
</file>