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0"/>
  </p:notesMasterIdLst>
  <p:sldIdLst>
    <p:sldId id="256" r:id="rId6"/>
    <p:sldId id="269" r:id="rId7"/>
    <p:sldId id="268" r:id="rId8"/>
    <p:sldId id="272" r:id="rId9"/>
    <p:sldId id="307" r:id="rId10"/>
    <p:sldId id="267" r:id="rId11"/>
    <p:sldId id="284" r:id="rId12"/>
    <p:sldId id="286" r:id="rId13"/>
    <p:sldId id="362" r:id="rId14"/>
    <p:sldId id="274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53" r:id="rId27"/>
    <p:sldId id="374" r:id="rId28"/>
    <p:sldId id="375" r:id="rId29"/>
    <p:sldId id="298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283" r:id="rId38"/>
    <p:sldId id="27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egal, Deborah" initials="SD" lastIdx="2" clrIdx="0">
    <p:extLst>
      <p:ext uri="{19B8F6BF-5375-455C-9EA6-DF929625EA0E}">
        <p15:presenceInfo xmlns:p15="http://schemas.microsoft.com/office/powerpoint/2012/main" userId="S::Deborah.Smegal@fda.gov::d93bd5f5-8819-4881-970d-8ab1d1e193f2" providerId="AD"/>
      </p:ext>
    </p:extLst>
  </p:cmAuthor>
  <p:cmAuthor id="2" name="ORCET" initials="ORCET" lastIdx="4" clrIdx="1">
    <p:extLst>
      <p:ext uri="{19B8F6BF-5375-455C-9EA6-DF929625EA0E}">
        <p15:presenceInfo xmlns:p15="http://schemas.microsoft.com/office/powerpoint/2012/main" userId="ORCET" providerId="None"/>
      </p:ext>
    </p:extLst>
  </p:cmAuthor>
  <p:cmAuthor id="3" name="Jasperse, Carie" initials="JC" lastIdx="3" clrIdx="2">
    <p:extLst>
      <p:ext uri="{19B8F6BF-5375-455C-9EA6-DF929625EA0E}">
        <p15:presenceInfo xmlns:p15="http://schemas.microsoft.com/office/powerpoint/2012/main" userId="S::Carolyn.Jasperse@fda.gov::989d9ecb-069b-421d-8468-47c93f18180b" providerId="AD"/>
      </p:ext>
    </p:extLst>
  </p:cmAuthor>
  <p:cmAuthor id="4" name="Alexandra Jabs, OCC" initials="OCC" lastIdx="2" clrIdx="3">
    <p:extLst>
      <p:ext uri="{19B8F6BF-5375-455C-9EA6-DF929625EA0E}">
        <p15:presenceInfo xmlns:p15="http://schemas.microsoft.com/office/powerpoint/2012/main" userId="Alexandra Jabs, OC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61" d="100"/>
          <a:sy n="61" d="100"/>
        </p:scale>
        <p:origin x="90" y="15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-188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BBB5CE-419F-43A5-B8E7-405DD57DA3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FD440-FC35-48CF-8CBA-C7CBD2AC08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19BC5AA-306A-4B18-8B46-87E19488D2AF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D58D9E-8EDA-4FB2-B8C2-B55AFF0F81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B23A76-5ABF-4FC0-8283-3BB311A0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5AFED-8E6C-42D2-BE39-51F9DA4AA0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B4693-987B-4473-A582-94179C45B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05BD4AE-4AEA-445B-A799-5E09AAA00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3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4CBE956-5A70-46F2-A0B6-273E61D68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88F4058-9AD2-46FD-A891-93BB0116B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4631151-E4FD-42CB-A045-1E397C18A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208B32D-2B8D-4CC0-930D-5385A1C38BB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4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7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6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6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24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30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75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6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74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9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0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79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47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1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15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6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6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3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86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5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94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0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0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6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4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3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4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BD4AE-4AEA-445B-A799-5E09AAA00F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8D338-4A0C-44E9-8283-CC440C3C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BE98-E3B9-42C1-AF67-F91A155B492A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EE27-2427-4876-8DD3-6950B37C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1293-AED4-4510-BA5E-58185D6E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BC3AD-C2E7-4F2C-B6E9-3B7AF8B64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27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15B29-8439-4387-ACEE-EE6017F4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7C1B-1319-4658-8D79-7E02F7DB1631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0D8F4-DFEC-427F-B6F7-185842C2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3E03D-CFDC-4A2F-8573-5B482A01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73048-575B-4972-A4BB-8F9A3F9F1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79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5BB90-4116-435B-B47A-62ABCF1B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E09E-245A-4E69-848D-6625CAD93FDD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A3BCF-EAEA-400E-8057-69283056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B469A-D161-4983-956C-156CD220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0950-A9C8-418C-8082-B1C29F8F0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18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029DD-C9FA-4348-93D1-5D3B5711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DE2E-1736-4512-8C07-C77608E233C6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63717-670B-41F1-AF4D-CDEC27DB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FA3C-F61C-4680-8214-A01A16B2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C632-57DC-4DDF-A245-BF149667B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68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002AF-4F73-4307-B30E-069B429C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AC1F-F21F-47BF-806A-2B91FA8F2BD4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C3D57-7925-4A09-8C87-F0237BE3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6EA59-366F-4E9F-8500-69FDBB07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6D9-A1A0-4AA7-85BE-EDB1EEB14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44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C3D476-2F71-40FA-9973-1FF7CBE0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FFD4-00AA-4E0D-86AA-8CFBBE67A8F9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7EB95E-4E08-425F-B904-DEA28A91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D7DC5A-2A17-4F65-865D-7A1A7C57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D09D-D5BF-4E02-A78D-F653D3F36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44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F4DD8F-E31A-4245-BA03-2F813646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FA647-865F-4187-B455-1EBE76B14853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630DED-83B5-4982-9D02-82A6DA62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2C4D59-EC70-42EA-83BC-DB0760F9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B019-813C-484F-AD6B-A369BB0FB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67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994B70-54B4-4B26-85B2-AFC5C58C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4347-A2F6-47A8-A191-EDE655DD84C0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48A103-3EE6-4933-81CD-A6EE8DB3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73FCBE-4B49-4A77-B51B-A69E62B8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6F72-6881-4B45-A24F-B99725370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68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DF150A-77BB-4425-A3CE-B056C55A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C869-912E-4CCD-BC13-CBB357F2734F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A75E8A-D58A-4B2C-8D11-0B48D59E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5C541F-2D97-42EB-9A33-E9381130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A135-44DF-498D-A2CF-B885A9889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77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D4FCC2-D2A8-465E-AA64-DBF09B3D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0739-46B0-49E8-B266-5256EDBA6995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56F691-05F4-4F08-822A-47F5A61D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B1A187-84FA-44D6-9389-368EFC30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4B75-7226-4A8B-B31B-EB106CB58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55B0FA-80F2-4378-B72E-2FA2C06F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6FE3-E13D-45FE-AA7F-61F1390A3389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CB08B1-F945-4F63-B1FA-D0E853BC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B40020-3462-4296-AECA-CDC266F6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F0AA-DABC-4A3F-B7B4-26F62086C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44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E61A1B-9137-42DA-A84C-7643DBD7BE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333F3BD-27F6-4BE3-8011-577F5A8531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24636-67AB-4C10-9C46-FE038DCE3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B43937-C96D-4C96-842F-E164C9BA14B9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90E7F-BAFE-4243-8721-7D418B281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81780-2307-4BA0-A6E1-C62422713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A223ED-DBBF-45E9-A46E-9516B3013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fda.gov/cosmetics/cosmetic-ingredients/tal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>
            <a:extLst>
              <a:ext uri="{FF2B5EF4-FFF2-40B4-BE49-F238E27FC236}">
                <a16:creationId xmlns:a16="http://schemas.microsoft.com/office/drawing/2014/main" id="{25AC7A8E-FC86-4BCB-A988-4C8F6DC49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037" y="3106737"/>
            <a:ext cx="6003925" cy="16938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99"/>
                </a:solidFill>
                <a:latin typeface="+mn-lt"/>
              </a:rPr>
              <a:t> Subgroup 2, IWGACP; </a:t>
            </a:r>
            <a:br>
              <a:rPr lang="en-US" altLang="en-US" sz="4000" dirty="0">
                <a:solidFill>
                  <a:srgbClr val="000099"/>
                </a:solidFill>
                <a:latin typeface="+mn-lt"/>
              </a:rPr>
            </a:br>
            <a:r>
              <a:rPr lang="en-US" altLang="en-US" sz="4000" dirty="0">
                <a:solidFill>
                  <a:srgbClr val="000099"/>
                </a:solidFill>
                <a:latin typeface="+mn-lt"/>
              </a:rPr>
              <a:t>Paul C. Howard, Ph.D.</a:t>
            </a:r>
          </a:p>
          <a:p>
            <a:pPr eaLnBrk="1" hangingPunct="1"/>
            <a:r>
              <a:rPr lang="en-US" altLang="en-US" sz="4000" dirty="0">
                <a:solidFill>
                  <a:srgbClr val="000099"/>
                </a:solidFill>
                <a:latin typeface="+mn-lt"/>
              </a:rPr>
              <a:t>U.S. FDA</a:t>
            </a:r>
          </a:p>
        </p:txBody>
      </p:sp>
      <p:sp>
        <p:nvSpPr>
          <p:cNvPr id="3086" name="Title 15">
            <a:extLst>
              <a:ext uri="{FF2B5EF4-FFF2-40B4-BE49-F238E27FC236}">
                <a16:creationId xmlns:a16="http://schemas.microsoft.com/office/drawing/2014/main" id="{991ADD7D-F3E0-4921-A1B5-4861917ED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796925"/>
            <a:ext cx="8382000" cy="171767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9"/>
                </a:solidFill>
                <a:latin typeface="+mn-lt"/>
              </a:rPr>
              <a:t>Analytical  Methods for Detecting Mineral Fibers of Concern in Talc and Talc-Containing Consumer Products </a:t>
            </a:r>
            <a:endParaRPr lang="en-US" altLang="en-US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087" name="Slide Number Placeholder 1">
            <a:extLst>
              <a:ext uri="{FF2B5EF4-FFF2-40B4-BE49-F238E27FC236}">
                <a16:creationId xmlns:a16="http://schemas.microsoft.com/office/drawing/2014/main" id="{7C1C1379-9462-4F32-9AC1-025E164BE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772400" y="6356350"/>
            <a:ext cx="914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3B6783A-809C-48BA-B80B-050CC614B37B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BFFE92-F953-42D5-B7B3-A89906752F8B}"/>
              </a:ext>
            </a:extLst>
          </p:cNvPr>
          <p:cNvGrpSpPr/>
          <p:nvPr/>
        </p:nvGrpSpPr>
        <p:grpSpPr>
          <a:xfrm>
            <a:off x="2057400" y="5236346"/>
            <a:ext cx="4648200" cy="1316854"/>
            <a:chOff x="2133600" y="4330056"/>
            <a:chExt cx="4638128" cy="1384944"/>
          </a:xfrm>
        </p:grpSpPr>
        <p:pic>
          <p:nvPicPr>
            <p:cNvPr id="3075" name="Picture 4">
              <a:extLst>
                <a:ext uri="{FF2B5EF4-FFF2-40B4-BE49-F238E27FC236}">
                  <a16:creationId xmlns:a16="http://schemas.microsoft.com/office/drawing/2014/main" id="{B511AB2A-0482-4FE0-9048-4AB7F0837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2133600" y="4330056"/>
              <a:ext cx="4638128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DECBFF-7B89-4DAF-904E-4977BAB14FD5}"/>
                </a:ext>
              </a:extLst>
            </p:cNvPr>
            <p:cNvSpPr/>
            <p:nvPr/>
          </p:nvSpPr>
          <p:spPr>
            <a:xfrm>
              <a:off x="2133600" y="4419600"/>
              <a:ext cx="9906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B4FEEA-E107-41CD-8E58-65C7A3BD1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SAMPLING AND HANDLING: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Handling</a:t>
            </a:r>
            <a:r>
              <a:rPr lang="en-US" altLang="en-US" dirty="0">
                <a:solidFill>
                  <a:srgbClr val="000099"/>
                </a:solidFill>
              </a:rPr>
              <a:t> considerations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Common considerations should be in place:</a:t>
            </a:r>
          </a:p>
          <a:p>
            <a:pPr marL="400050" lvl="1" indent="0">
              <a:buNone/>
            </a:pPr>
            <a:r>
              <a:rPr lang="en-US" altLang="en-US" sz="3000" dirty="0">
                <a:solidFill>
                  <a:srgbClr val="000099"/>
                </a:solidFill>
              </a:rPr>
              <a:t>(1) Chain-of-custody;</a:t>
            </a:r>
          </a:p>
          <a:p>
            <a:pPr marL="400050" lvl="1" indent="0">
              <a:buNone/>
            </a:pPr>
            <a:r>
              <a:rPr lang="en-US" altLang="en-US" sz="3000" dirty="0">
                <a:solidFill>
                  <a:srgbClr val="000099"/>
                </a:solidFill>
              </a:rPr>
              <a:t>(2) Control against contamination; </a:t>
            </a:r>
          </a:p>
          <a:p>
            <a:pPr marL="400050" lvl="1" indent="0">
              <a:buNone/>
            </a:pPr>
            <a:r>
              <a:rPr lang="en-US" altLang="en-US" sz="3000" dirty="0">
                <a:solidFill>
                  <a:srgbClr val="000099"/>
                </a:solidFill>
              </a:rPr>
              <a:t>(3) Reserve sample &amp; sample archive;</a:t>
            </a:r>
          </a:p>
          <a:p>
            <a:pPr marL="400050" lvl="1" indent="0">
              <a:buNone/>
            </a:pPr>
            <a:r>
              <a:rPr lang="en-US" altLang="en-US" sz="3000" dirty="0">
                <a:solidFill>
                  <a:srgbClr val="000099"/>
                </a:solidFill>
              </a:rPr>
              <a:t>(4) Management, SOPs, documentation </a:t>
            </a:r>
            <a:br>
              <a:rPr lang="en-US" altLang="en-US" sz="3000" dirty="0">
                <a:solidFill>
                  <a:srgbClr val="000099"/>
                </a:solidFill>
              </a:rPr>
            </a:br>
            <a:r>
              <a:rPr lang="en-US" altLang="en-US" sz="3000" dirty="0">
                <a:solidFill>
                  <a:srgbClr val="000099"/>
                </a:solidFill>
              </a:rPr>
              <a:t>	     (</a:t>
            </a:r>
            <a:r>
              <a:rPr lang="en-US" altLang="en-US" sz="3000" i="1" dirty="0">
                <a:solidFill>
                  <a:srgbClr val="000099"/>
                </a:solidFill>
              </a:rPr>
              <a:t>e.g. </a:t>
            </a:r>
            <a:r>
              <a:rPr lang="en-US" altLang="en-US" sz="3000" dirty="0">
                <a:solidFill>
                  <a:srgbClr val="000099"/>
                </a:solidFill>
              </a:rPr>
              <a:t>ISO 17025)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10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6B34ECC-16BF-454E-B689-FF9F1531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396" y="2549397"/>
            <a:ext cx="739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endParaRPr lang="en-US" altLang="en-US" sz="28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3ABBB1-DFB8-43C5-8E2D-DF44FB8D5F0A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33A0C90E-E484-4FD5-AFF1-8918A18B3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B23E21-0E3A-4672-AFD8-DF09F3FAD834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6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142E4-BAB4-4FC1-8CDE-A77B400CD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36" y="7318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SAMPLE PREPARATION:</a:t>
            </a:r>
          </a:p>
          <a:p>
            <a:pPr marL="514350" indent="-514350">
              <a:buAutoNum type="alphaUcPeriod"/>
            </a:pPr>
            <a:r>
              <a:rPr lang="en-US" altLang="en-US" dirty="0">
                <a:solidFill>
                  <a:srgbClr val="000099"/>
                </a:solidFill>
              </a:rPr>
              <a:t>IMPROVING SAMPLE HOMOGENEITY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   - Mixers, homogenization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   	- Tumbling, rotary, V-mixer, vibrating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   - Milling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	- Ball, jet </a:t>
            </a:r>
            <a:r>
              <a:rPr lang="en-US" altLang="en-US" i="1" dirty="0">
                <a:solidFill>
                  <a:srgbClr val="000099"/>
                </a:solidFill>
              </a:rPr>
              <a:t>(not recommended)</a:t>
            </a:r>
            <a:endParaRPr lang="en-US" alt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i="1" dirty="0">
                <a:solidFill>
                  <a:srgbClr val="000099"/>
                </a:solidFill>
              </a:rPr>
              <a:t>Validated methods need talc and/or cosmetic </a:t>
            </a:r>
            <a:r>
              <a:rPr lang="en-US" altLang="en-US" b="1" i="1" dirty="0">
                <a:solidFill>
                  <a:srgbClr val="000099"/>
                </a:solidFill>
              </a:rPr>
              <a:t>standards</a:t>
            </a:r>
            <a:r>
              <a:rPr lang="en-US" altLang="en-US" i="1" dirty="0">
                <a:solidFill>
                  <a:srgbClr val="000099"/>
                </a:solidFill>
              </a:rPr>
              <a:t> to understand the effect of the process on the size of the EMPs in samples.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11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4478D6-D90B-4A5B-85C6-9A520A87777B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84E0BD4E-9234-42E4-B62D-0DB58378E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B2573D-E171-47FA-877D-D5B62B649F22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59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8EF47-2479-472A-AEB0-B8ECB1F9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09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SAMPLE PREPARATION: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B. REDUCE CONTENT OF INTERFERING MATERIALS and/or CONCENTRATE ASBESTOS MINERALS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12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1F481D-C112-4A9C-89D5-046286A9058B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6A0D607D-7890-43A2-9292-FB889F595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2DE4DA-D439-4887-84B3-9D7B5DBC047B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03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8D50-8700-49DC-A856-710403FD3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8"/>
            <a:ext cx="8229600" cy="5394326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SAMPLE PREPARATION: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B. REDUCE INTERFERING MATERIALS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	- Gravimetric reduction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      		- </a:t>
            </a:r>
            <a:r>
              <a:rPr lang="en-US" altLang="en-US" dirty="0" err="1">
                <a:solidFill>
                  <a:srgbClr val="000099"/>
                </a:solidFill>
              </a:rPr>
              <a:t>Ashing</a:t>
            </a:r>
            <a:endParaRPr lang="en-US" alt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		- Acid treatment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99"/>
                </a:solidFill>
              </a:rPr>
              <a:t>			New York PM21 Environmental Laboratory</a:t>
            </a:r>
            <a:br>
              <a:rPr lang="en-US" sz="1800" dirty="0">
                <a:solidFill>
                  <a:srgbClr val="000099"/>
                </a:solidFill>
              </a:rPr>
            </a:br>
            <a:r>
              <a:rPr lang="en-US" sz="1800" dirty="0">
                <a:solidFill>
                  <a:srgbClr val="000099"/>
                </a:solidFill>
              </a:rPr>
              <a:t>   			Approval Program (ELAP) Certification Manual 198.8;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99"/>
                </a:solidFill>
              </a:rPr>
              <a:t>			EPA. 1993. EPA/600/R-93/116;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99"/>
                </a:solidFill>
              </a:rPr>
              <a:t>			ISO 22262-2:2014;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99"/>
                </a:solidFill>
              </a:rPr>
              <a:t>			CTFA J4-1</a:t>
            </a: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13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9F61B1-E27F-48CE-9F3C-D1389FC72DE6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6A47243E-FF7A-4AFB-87AE-7A749193C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DA487F-BC26-46DA-985D-C11D4B9BF511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42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7B28-D21E-49A8-948C-DF79C592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891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SAMPLE PREPARATION: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B. REDUCE INTERFERING MATERIALS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     - Gravimetric reduction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     - Separation techniques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	Density centrifugation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	     (heavy liquid-based separation)</a:t>
            </a:r>
          </a:p>
          <a:p>
            <a:pPr marL="0" indent="0">
              <a:buNone/>
            </a:pPr>
            <a:endParaRPr lang="en-US" sz="16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99"/>
                </a:solidFill>
              </a:rPr>
              <a:t>			ISO 22262-2:2014;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99"/>
                </a:solidFill>
              </a:rPr>
              <a:t>			New York PM21 Environmental Laboratory</a:t>
            </a:r>
            <a:br>
              <a:rPr lang="en-US" sz="1800" dirty="0">
                <a:solidFill>
                  <a:srgbClr val="000099"/>
                </a:solidFill>
              </a:rPr>
            </a:br>
            <a:r>
              <a:rPr lang="en-US" sz="1800" dirty="0">
                <a:solidFill>
                  <a:srgbClr val="000099"/>
                </a:solidFill>
              </a:rPr>
              <a:t>   			Approval Program (ELAP) Certification </a:t>
            </a:r>
            <a:br>
              <a:rPr lang="en-US" sz="1800" dirty="0">
                <a:solidFill>
                  <a:srgbClr val="000099"/>
                </a:solidFill>
              </a:rPr>
            </a:br>
            <a:r>
              <a:rPr lang="en-US" sz="1800" dirty="0">
                <a:solidFill>
                  <a:srgbClr val="000099"/>
                </a:solidFill>
              </a:rPr>
              <a:t>   			Manual 198.8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14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B6F1A-D23A-4162-8F1A-5F9D67C4848E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39B8ED6E-F21F-4B95-A763-2571C7A0C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1D89FA-EEDC-42C7-80DB-3E62B3470BEE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84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E278-4055-4311-80C3-CA7EDF8B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712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SAMPLE PREPARATION: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B. REDUCE INTERFERING MATERIALS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     - Gravimetric reduction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     - Separation techniques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	Density centrifugation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	     (heavy liquid-based separation)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           Fluidized Bed Asbestos Segregator (FBAS)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99"/>
                </a:solidFill>
              </a:rPr>
              <a:t>		For soils: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99"/>
                </a:solidFill>
              </a:rPr>
              <a:t>		</a:t>
            </a:r>
            <a:r>
              <a:rPr lang="en-US" sz="1800" dirty="0" err="1">
                <a:solidFill>
                  <a:srgbClr val="000099"/>
                </a:solidFill>
              </a:rPr>
              <a:t>Januch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i="1" dirty="0">
                <a:solidFill>
                  <a:srgbClr val="000099"/>
                </a:solidFill>
              </a:rPr>
              <a:t>et al</a:t>
            </a:r>
            <a:r>
              <a:rPr lang="en-US" sz="1800" dirty="0">
                <a:solidFill>
                  <a:srgbClr val="000099"/>
                </a:solidFill>
              </a:rPr>
              <a:t>., 2013. </a:t>
            </a:r>
            <a:r>
              <a:rPr lang="en-US" sz="1800" dirty="0" err="1">
                <a:solidFill>
                  <a:srgbClr val="000099"/>
                </a:solidFill>
              </a:rPr>
              <a:t>Analy</a:t>
            </a:r>
            <a:r>
              <a:rPr lang="en-US" sz="1800" dirty="0">
                <a:solidFill>
                  <a:srgbClr val="000099"/>
                </a:solidFill>
              </a:rPr>
              <a:t>. Methods 5(7):1658-1668</a:t>
            </a:r>
            <a:br>
              <a:rPr lang="en-US" sz="1800" dirty="0">
                <a:solidFill>
                  <a:srgbClr val="000099"/>
                </a:solidFill>
              </a:rPr>
            </a:br>
            <a:r>
              <a:rPr lang="en-US" sz="1800" dirty="0">
                <a:solidFill>
                  <a:srgbClr val="000099"/>
                </a:solidFill>
              </a:rPr>
              <a:t>		</a:t>
            </a:r>
            <a:r>
              <a:rPr lang="en-US" sz="1800" dirty="0" err="1">
                <a:solidFill>
                  <a:srgbClr val="000099"/>
                </a:solidFill>
              </a:rPr>
              <a:t>Farcas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i="1" dirty="0">
                <a:solidFill>
                  <a:srgbClr val="000099"/>
                </a:solidFill>
              </a:rPr>
              <a:t>et al</a:t>
            </a:r>
            <a:r>
              <a:rPr lang="en-US" sz="1800" dirty="0">
                <a:solidFill>
                  <a:srgbClr val="000099"/>
                </a:solidFill>
              </a:rPr>
              <a:t>., 2017. Environ. Earth </a:t>
            </a:r>
            <a:r>
              <a:rPr lang="en-US" sz="1800" dirty="0" err="1">
                <a:solidFill>
                  <a:srgbClr val="000099"/>
                </a:solidFill>
              </a:rPr>
              <a:t>Scis</a:t>
            </a:r>
            <a:r>
              <a:rPr lang="en-US" sz="1800" dirty="0">
                <a:solidFill>
                  <a:srgbClr val="000099"/>
                </a:solidFill>
              </a:rPr>
              <a:t>. 76(3):126 </a:t>
            </a:r>
            <a:br>
              <a:rPr lang="en-US" sz="1800" dirty="0">
                <a:solidFill>
                  <a:srgbClr val="000099"/>
                </a:solidFill>
              </a:rPr>
            </a:br>
            <a:r>
              <a:rPr lang="en-US" sz="1800" dirty="0">
                <a:solidFill>
                  <a:srgbClr val="000099"/>
                </a:solidFill>
              </a:rPr>
              <a:t>		</a:t>
            </a:r>
            <a:r>
              <a:rPr lang="en-US" sz="1800" dirty="0" err="1">
                <a:solidFill>
                  <a:srgbClr val="000099"/>
                </a:solidFill>
              </a:rPr>
              <a:t>Wroble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i="1" dirty="0">
                <a:solidFill>
                  <a:srgbClr val="000099"/>
                </a:solidFill>
              </a:rPr>
              <a:t>et al</a:t>
            </a:r>
            <a:r>
              <a:rPr lang="en-US" sz="1800" dirty="0">
                <a:solidFill>
                  <a:srgbClr val="000099"/>
                </a:solidFill>
              </a:rPr>
              <a:t>., 2017. PLOS-ONE 12(7):1-26 </a:t>
            </a: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15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F43AB5-2DD9-4D38-A538-2DE205CC7293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7F2C8D6-5FCC-4F35-94DD-59D008BD3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18AC5E-1E65-4A7E-AA11-78423F29B56B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747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B5571-7949-4FBF-AB59-BF194407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SAMPLE PREPARATION: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B. REDUCE INTERFERING MATERIALS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     - Gravimetric reduction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     - Separation techniques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	Density centrifugation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0099"/>
                </a:solidFill>
              </a:rPr>
              <a:t>	     (heavy liquid-based separation)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           Fluidized Bed Asbestos Segregator (FBAS)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           Other Techniques (</a:t>
            </a:r>
            <a:r>
              <a:rPr lang="en-US" altLang="en-US" i="1" dirty="0">
                <a:solidFill>
                  <a:srgbClr val="000099"/>
                </a:solidFill>
              </a:rPr>
              <a:t>e.g. </a:t>
            </a:r>
            <a:r>
              <a:rPr lang="en-US" altLang="en-US" dirty="0">
                <a:solidFill>
                  <a:srgbClr val="000099"/>
                </a:solidFill>
              </a:rPr>
              <a:t>solvation, sieving)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sz="2400" i="1" dirty="0">
                <a:solidFill>
                  <a:srgbClr val="000099"/>
                </a:solidFill>
              </a:rPr>
              <a:t>Each method may require (i) </a:t>
            </a:r>
            <a:r>
              <a:rPr lang="en-US" altLang="en-US" sz="2400" b="1" i="1" dirty="0">
                <a:solidFill>
                  <a:srgbClr val="000099"/>
                </a:solidFill>
              </a:rPr>
              <a:t>standards</a:t>
            </a:r>
            <a:r>
              <a:rPr lang="en-US" altLang="en-US" sz="2400" i="1" dirty="0">
                <a:solidFill>
                  <a:srgbClr val="000099"/>
                </a:solidFill>
              </a:rPr>
              <a:t> to quantify the effect of the process on the size &amp; concentration of EMP in samples, and (ii) established protocols for consistent application.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16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134A4-0C13-473D-AB84-334C5DE50B4D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91163FF-0A58-410F-AF2F-35D61ED7B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945F10-BDC8-46C9-80BC-6828D33A163C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067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A5FA-2C08-4D83-A068-35E8187A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126"/>
            <a:ext cx="8229600" cy="58880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A. X-Ray Diffraction (XRD)</a:t>
            </a:r>
          </a:p>
          <a:p>
            <a:pPr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</a:rPr>
              <a:t>Advantages; </a:t>
            </a:r>
            <a:r>
              <a:rPr lang="en-US" altLang="en-US" sz="2800" i="1" dirty="0">
                <a:solidFill>
                  <a:srgbClr val="000099"/>
                </a:solidFill>
              </a:rPr>
              <a:t>standard methods; </a:t>
            </a:r>
            <a:br>
              <a:rPr lang="en-US" altLang="en-US" sz="2800" i="1" dirty="0">
                <a:solidFill>
                  <a:srgbClr val="000099"/>
                </a:solidFill>
              </a:rPr>
            </a:br>
            <a:r>
              <a:rPr lang="en-US" altLang="en-US" sz="2800" i="1" dirty="0">
                <a:solidFill>
                  <a:srgbClr val="000099"/>
                </a:solidFill>
              </a:rPr>
              <a:t>mineral identification through </a:t>
            </a:r>
            <a:br>
              <a:rPr lang="en-US" altLang="en-US" sz="2800" i="1" dirty="0">
                <a:solidFill>
                  <a:srgbClr val="000099"/>
                </a:solidFill>
              </a:rPr>
            </a:br>
            <a:r>
              <a:rPr lang="en-US" altLang="en-US" sz="2800" i="1" dirty="0">
                <a:solidFill>
                  <a:srgbClr val="000099"/>
                </a:solidFill>
              </a:rPr>
              <a:t>specific diffraction patterns</a:t>
            </a:r>
            <a:endParaRPr lang="en-US" altLang="en-US" sz="28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sz="4000" dirty="0">
                <a:solidFill>
                  <a:srgbClr val="000099"/>
                </a:solidFill>
              </a:rPr>
              <a:t>- </a:t>
            </a:r>
            <a:r>
              <a:rPr lang="en-US" altLang="en-US" dirty="0">
                <a:solidFill>
                  <a:srgbClr val="000099"/>
                </a:solidFill>
              </a:rPr>
              <a:t>Disadvantages; </a:t>
            </a:r>
            <a:r>
              <a:rPr lang="en-US" altLang="en-US" sz="2800" i="1" dirty="0">
                <a:solidFill>
                  <a:srgbClr val="000099"/>
                </a:solidFill>
              </a:rPr>
              <a:t>sensitivity limit</a:t>
            </a:r>
            <a:endParaRPr lang="en-US" altLang="en-US" sz="28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- References: </a:t>
            </a:r>
            <a:r>
              <a:rPr lang="en-US" altLang="en-US" sz="2400" dirty="0">
                <a:solidFill>
                  <a:srgbClr val="000099"/>
                </a:solidFill>
              </a:rPr>
              <a:t>NIOSH 7500; NIOSH 9000; ISO 22262-3;</a:t>
            </a:r>
            <a:br>
              <a:rPr lang="en-US" altLang="en-US" sz="2400" dirty="0">
                <a:solidFill>
                  <a:srgbClr val="000099"/>
                </a:solidFill>
              </a:rPr>
            </a:br>
            <a:r>
              <a:rPr lang="en-US" altLang="en-US" sz="2400" dirty="0">
                <a:solidFill>
                  <a:srgbClr val="000099"/>
                </a:solidFill>
              </a:rPr>
              <a:t>    </a:t>
            </a:r>
            <a:r>
              <a:rPr lang="en-US" sz="2400" dirty="0">
                <a:solidFill>
                  <a:srgbClr val="000099"/>
                </a:solidFill>
              </a:rPr>
              <a:t>EPA/600/R-93/116; </a:t>
            </a:r>
            <a:r>
              <a:rPr lang="en-US" altLang="en-US" sz="2400" dirty="0">
                <a:solidFill>
                  <a:srgbClr val="000099"/>
                </a:solidFill>
              </a:rPr>
              <a:t>CTFA J4-1; ASTM WK 30352; </a:t>
            </a:r>
            <a:br>
              <a:rPr lang="en-US" altLang="en-US" sz="2400" dirty="0">
                <a:solidFill>
                  <a:srgbClr val="000099"/>
                </a:solidFill>
              </a:rPr>
            </a:br>
            <a:r>
              <a:rPr lang="en-US" altLang="en-US" sz="2400" dirty="0">
                <a:solidFill>
                  <a:srgbClr val="000099"/>
                </a:solidFill>
              </a:rPr>
              <a:t>    USP General Chapter 14; USGS report 01-041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- Need for </a:t>
            </a:r>
            <a:r>
              <a:rPr lang="en-US" altLang="en-US" b="1" dirty="0">
                <a:solidFill>
                  <a:srgbClr val="000099"/>
                </a:solidFill>
              </a:rPr>
              <a:t>standards</a:t>
            </a:r>
            <a:r>
              <a:rPr lang="en-US" altLang="en-US" dirty="0">
                <a:solidFill>
                  <a:srgbClr val="000099"/>
                </a:solidFill>
              </a:rPr>
              <a:t> with low levels of asbestos in talc</a:t>
            </a: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17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4" name="Group 3" descr="the slide contains a graph showing the XRD patterns for chrysotile, amosite and crocidolite asbestos.  Figure is from Shimadzu website">
            <a:extLst>
              <a:ext uri="{FF2B5EF4-FFF2-40B4-BE49-F238E27FC236}">
                <a16:creationId xmlns:a16="http://schemas.microsoft.com/office/drawing/2014/main" id="{8B9E9C43-0948-477B-B9BF-A2B54EB87469}"/>
              </a:ext>
            </a:extLst>
          </p:cNvPr>
          <p:cNvGrpSpPr/>
          <p:nvPr/>
        </p:nvGrpSpPr>
        <p:grpSpPr>
          <a:xfrm>
            <a:off x="5638800" y="685800"/>
            <a:ext cx="3352800" cy="2895600"/>
            <a:chOff x="6071340" y="1774149"/>
            <a:chExt cx="3026696" cy="223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188A0F-154D-46EB-89AE-B4CBDC727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1340" y="2049028"/>
              <a:ext cx="3026696" cy="19552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47298" y="1774149"/>
              <a:ext cx="2545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Image from www.Shimadzu.com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DCBDE8-C3D6-4F84-BD9F-56471466C41C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F1D61BC1-FAAB-4828-864F-B69E888EE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544B0B-3EAD-4700-9F07-B137F11BDF11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78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02B6C-34FC-4CDF-8D56-CDDA9315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21" y="2381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sz="3600" b="1" dirty="0">
                <a:solidFill>
                  <a:srgbClr val="000099"/>
                </a:solidFill>
              </a:rPr>
              <a:t>B.  Polarized Light Microscopy (PLM)</a:t>
            </a:r>
            <a:endParaRPr lang="en-US" altLang="en-US" sz="3600" dirty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en-US" altLang="en-US" sz="2800" dirty="0">
                <a:solidFill>
                  <a:srgbClr val="000099"/>
                </a:solidFill>
              </a:rPr>
              <a:t>Advantages; </a:t>
            </a:r>
            <a:r>
              <a:rPr lang="en-US" altLang="en-US" sz="2600" i="1" dirty="0">
                <a:solidFill>
                  <a:srgbClr val="000099"/>
                </a:solidFill>
              </a:rPr>
              <a:t>standard </a:t>
            </a:r>
          </a:p>
          <a:p>
            <a:pPr marL="0" indent="0">
              <a:buNone/>
            </a:pPr>
            <a:r>
              <a:rPr lang="en-US" altLang="en-US" sz="2600" i="1" dirty="0">
                <a:solidFill>
                  <a:srgbClr val="000099"/>
                </a:solidFill>
              </a:rPr>
              <a:t>methods; mineral identification </a:t>
            </a:r>
          </a:p>
          <a:p>
            <a:pPr marL="0" indent="0">
              <a:buNone/>
            </a:pPr>
            <a:r>
              <a:rPr lang="en-US" altLang="en-US" sz="2600" i="1" dirty="0">
                <a:solidFill>
                  <a:srgbClr val="000099"/>
                </a:solidFill>
              </a:rPr>
              <a:t>through birefringence.</a:t>
            </a:r>
            <a:endParaRPr lang="en-US" altLang="en-US" sz="26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-Disadvantages; </a:t>
            </a:r>
            <a:r>
              <a:rPr lang="en-US" altLang="en-US" sz="2600" i="1" dirty="0">
                <a:solidFill>
                  <a:srgbClr val="000099"/>
                </a:solidFill>
              </a:rPr>
              <a:t>limits to</a:t>
            </a:r>
          </a:p>
          <a:p>
            <a:pPr marL="0" indent="0">
              <a:buNone/>
            </a:pPr>
            <a:r>
              <a:rPr lang="en-US" altLang="en-US" sz="2600" i="1" dirty="0">
                <a:solidFill>
                  <a:srgbClr val="000099"/>
                </a:solidFill>
              </a:rPr>
              <a:t> resolution; sensitivity limit.</a:t>
            </a:r>
            <a:endParaRPr lang="en-US" altLang="en-US" sz="26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-</a:t>
            </a:r>
            <a:r>
              <a:rPr lang="en-US" altLang="en-US" sz="2800" dirty="0">
                <a:solidFill>
                  <a:srgbClr val="000099"/>
                </a:solidFill>
              </a:rPr>
              <a:t>References: </a:t>
            </a:r>
            <a:r>
              <a:rPr lang="en-US" altLang="en-US" sz="2000" dirty="0">
                <a:solidFill>
                  <a:srgbClr val="000099"/>
                </a:solidFill>
              </a:rPr>
              <a:t>NIOSH 9002; OSHA 1901.1001; OSHA ID-160; </a:t>
            </a:r>
            <a:br>
              <a:rPr lang="en-US" altLang="en-US" sz="2000" dirty="0">
                <a:solidFill>
                  <a:srgbClr val="000099"/>
                </a:solidFill>
              </a:rPr>
            </a:br>
            <a:r>
              <a:rPr lang="en-US" altLang="en-US" sz="2000" dirty="0">
                <a:solidFill>
                  <a:srgbClr val="000099"/>
                </a:solidFill>
              </a:rPr>
              <a:t>   CTFA J4-1; </a:t>
            </a:r>
            <a:r>
              <a:rPr lang="en-US" sz="2000" dirty="0">
                <a:solidFill>
                  <a:srgbClr val="000099"/>
                </a:solidFill>
              </a:rPr>
              <a:t>EPA/600/R-93/116; ISO 10312</a:t>
            </a:r>
            <a:endParaRPr lang="en-US" altLang="en-US" sz="20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-</a:t>
            </a:r>
            <a:r>
              <a:rPr lang="en-US" altLang="en-US" sz="2800" dirty="0">
                <a:solidFill>
                  <a:srgbClr val="000099"/>
                </a:solidFill>
              </a:rPr>
              <a:t>Need for low-level standards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18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C4CDE0-69D0-4A38-8164-1E379653A728}"/>
              </a:ext>
            </a:extLst>
          </p:cNvPr>
          <p:cNvGrpSpPr/>
          <p:nvPr/>
        </p:nvGrpSpPr>
        <p:grpSpPr>
          <a:xfrm>
            <a:off x="5725045" y="1768023"/>
            <a:ext cx="3078752" cy="2596980"/>
            <a:chOff x="5725045" y="1768023"/>
            <a:chExt cx="3078752" cy="2596980"/>
          </a:xfrm>
        </p:grpSpPr>
        <p:pic>
          <p:nvPicPr>
            <p:cNvPr id="7" name="Picture 6" descr="slide shows a polarized light microscope image of chrysotile asbestos">
              <a:extLst>
                <a:ext uri="{FF2B5EF4-FFF2-40B4-BE49-F238E27FC236}">
                  <a16:creationId xmlns:a16="http://schemas.microsoft.com/office/drawing/2014/main" id="{FF8FA390-D345-4B2C-B0EE-0EC98076F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045" y="1768023"/>
              <a:ext cx="3073888" cy="230541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853374" y="4057226"/>
              <a:ext cx="29504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Image from www.microlabgallery.com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F4B42-834A-450B-ABC8-350155837D59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7D311865-AFD8-4389-9CD7-5EA34B5CC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54F146-6D37-4546-BCF8-E8D8E7F1EDDA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178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6D77-C9E9-4A7A-B3FA-FFCC5C722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5198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C. Electron Microscopy</a:t>
            </a:r>
            <a:br>
              <a:rPr lang="en-US" altLang="en-US" dirty="0">
                <a:solidFill>
                  <a:srgbClr val="000099"/>
                </a:solidFill>
              </a:rPr>
            </a:b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Why is electron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microscopy needed for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measuring EMP </a:t>
            </a:r>
            <a:r>
              <a:rPr lang="en-US" altLang="en-US" u="sng" dirty="0">
                <a:solidFill>
                  <a:srgbClr val="000099"/>
                </a:solidFill>
              </a:rPr>
              <a:t>&gt;</a:t>
            </a:r>
            <a:r>
              <a:rPr lang="en-US" altLang="en-US" dirty="0">
                <a:solidFill>
                  <a:srgbClr val="000099"/>
                </a:solidFill>
              </a:rPr>
              <a:t> 0.5 </a:t>
            </a:r>
            <a:r>
              <a:rPr lang="el-GR" altLang="en-US" dirty="0">
                <a:solidFill>
                  <a:srgbClr val="000099"/>
                </a:solidFill>
              </a:rPr>
              <a:t>μ</a:t>
            </a:r>
            <a:r>
              <a:rPr lang="en-US" altLang="en-US" dirty="0">
                <a:solidFill>
                  <a:srgbClr val="000099"/>
                </a:solidFill>
              </a:rPr>
              <a:t>m? 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19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4" name="Group 3" descr="slide contains image of a young scientist at console of transmission electron microscope">
            <a:extLst>
              <a:ext uri="{FF2B5EF4-FFF2-40B4-BE49-F238E27FC236}">
                <a16:creationId xmlns:a16="http://schemas.microsoft.com/office/drawing/2014/main" id="{08CF3416-DDEB-4513-B2DD-DE3252150754}"/>
              </a:ext>
            </a:extLst>
          </p:cNvPr>
          <p:cNvGrpSpPr/>
          <p:nvPr/>
        </p:nvGrpSpPr>
        <p:grpSpPr>
          <a:xfrm>
            <a:off x="4856781" y="873287"/>
            <a:ext cx="3937175" cy="2862000"/>
            <a:chOff x="4856781" y="873287"/>
            <a:chExt cx="3937175" cy="2862000"/>
          </a:xfrm>
        </p:grpSpPr>
        <p:pic>
          <p:nvPicPr>
            <p:cNvPr id="1026" name="Picture 2" descr="C:\Users\Paul.Howard\AppData\Local\Microsoft\Windows\Temporary Internet Files\Content.Outlook\U45CT25M\scan006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781" y="873287"/>
              <a:ext cx="3937175" cy="252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411990" y="3427510"/>
              <a:ext cx="2282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Image courtesy of Dan Crane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6F1B4F-B256-4536-B9F2-F97F74870D2B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C57E9457-EC7A-44C5-A06E-ACA7B359F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7CD8C2-E300-4109-9D9A-BA9E8F2D356E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06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E8B1BC-C470-4F90-8236-DDC5B6F9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08037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u="sng" dirty="0">
                <a:solidFill>
                  <a:srgbClr val="000099"/>
                </a:solidFill>
                <a:latin typeface="+mn-lt"/>
              </a:rPr>
              <a:t>Disclaimer: </a:t>
            </a:r>
            <a:br>
              <a:rPr lang="en-US" altLang="en-US" sz="2800" dirty="0">
                <a:solidFill>
                  <a:srgbClr val="000099"/>
                </a:solidFill>
                <a:latin typeface="+mn-lt"/>
              </a:rPr>
            </a:br>
            <a:r>
              <a:rPr lang="en-US" altLang="en-US" sz="2800" dirty="0">
                <a:solidFill>
                  <a:srgbClr val="000099"/>
                </a:solidFill>
                <a:latin typeface="+mn-lt"/>
              </a:rPr>
              <a:t>IWGACP </a:t>
            </a:r>
            <a:r>
              <a:rPr lang="en-US" altLang="en-US" sz="2800" i="1" dirty="0">
                <a:solidFill>
                  <a:srgbClr val="000099"/>
                </a:solidFill>
                <a:latin typeface="+mn-lt"/>
              </a:rPr>
              <a:t>preliminary recommendations </a:t>
            </a:r>
            <a:r>
              <a:rPr lang="en-US" altLang="en-US" sz="2800" dirty="0">
                <a:solidFill>
                  <a:srgbClr val="000099"/>
                </a:solidFill>
                <a:latin typeface="+mn-lt"/>
              </a:rPr>
              <a:t>are from individual scientists functioning as subject matter experts (SMEs) in their respective scientific fields, participating in a work group striving for consensus recommendations, and do not necessarily reflect the opinions or policies of their agencies, or represent proposed changes to any regulation of the U.S. Government.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  <a:latin typeface="+mn-lt"/>
              </a:rPr>
              <a:t>Any mention of organizations, manufacturers, or products </a:t>
            </a:r>
            <a:r>
              <a:rPr lang="en-US" altLang="en-US" sz="2800" i="1" dirty="0">
                <a:solidFill>
                  <a:srgbClr val="000099"/>
                </a:solidFill>
                <a:latin typeface="+mn-lt"/>
              </a:rPr>
              <a:t>should not </a:t>
            </a:r>
            <a:r>
              <a:rPr lang="en-US" altLang="en-US" sz="2800" dirty="0">
                <a:solidFill>
                  <a:srgbClr val="000099"/>
                </a:solidFill>
                <a:latin typeface="+mn-lt"/>
              </a:rPr>
              <a:t>be considered as endorsement. </a:t>
            </a:r>
            <a:endParaRPr lang="en-US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124" name="Slide Number Placeholder 2">
            <a:extLst>
              <a:ext uri="{FF2B5EF4-FFF2-40B4-BE49-F238E27FC236}">
                <a16:creationId xmlns:a16="http://schemas.microsoft.com/office/drawing/2014/main" id="{A33DA93B-5D84-49F2-8DDB-578059357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2091CEC-3FA6-4E98-A981-BC04ADD64A7F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5126" name="Footer Placeholder 2">
            <a:extLst>
              <a:ext uri="{FF2B5EF4-FFF2-40B4-BE49-F238E27FC236}">
                <a16:creationId xmlns:a16="http://schemas.microsoft.com/office/drawing/2014/main" id="{A53C528E-AACE-4435-A025-B5928E274ABA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3FC06-871A-455E-8F1E-F3549361EB8A}"/>
              </a:ext>
            </a:extLst>
          </p:cNvPr>
          <p:cNvGrpSpPr/>
          <p:nvPr/>
        </p:nvGrpSpPr>
        <p:grpSpPr>
          <a:xfrm>
            <a:off x="7061886" y="258763"/>
            <a:ext cx="1929714" cy="534987"/>
            <a:chOff x="7061886" y="258763"/>
            <a:chExt cx="1929714" cy="534987"/>
          </a:xfrm>
        </p:grpSpPr>
        <p:pic>
          <p:nvPicPr>
            <p:cNvPr id="5123" name="Picture 4">
              <a:extLst>
                <a:ext uri="{FF2B5EF4-FFF2-40B4-BE49-F238E27FC236}">
                  <a16:creationId xmlns:a16="http://schemas.microsoft.com/office/drawing/2014/main" id="{80353B6E-DAD2-4F1E-BD14-5CA9DCF06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5304728-03EC-40C4-9FED-CED66FC141AC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6015C-887F-4F2B-A7EE-4A95FF56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53746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>
                <a:solidFill>
                  <a:srgbClr val="000099"/>
                </a:solidFill>
              </a:rPr>
              <a:t>C. Electron Microscopy</a:t>
            </a:r>
            <a:br>
              <a:rPr lang="en-US" altLang="en-US">
                <a:solidFill>
                  <a:srgbClr val="000099"/>
                </a:solidFill>
              </a:rPr>
            </a:br>
            <a:r>
              <a:rPr lang="en-US" altLang="en-US">
                <a:solidFill>
                  <a:srgbClr val="000099"/>
                </a:solidFill>
              </a:rPr>
              <a:t>Why is electron </a:t>
            </a:r>
            <a:br>
              <a:rPr lang="en-US" altLang="en-US">
                <a:solidFill>
                  <a:srgbClr val="000099"/>
                </a:solidFill>
              </a:rPr>
            </a:br>
            <a:r>
              <a:rPr lang="en-US" altLang="en-US">
                <a:solidFill>
                  <a:srgbClr val="000099"/>
                </a:solidFill>
              </a:rPr>
              <a:t>microscopy needed for</a:t>
            </a:r>
            <a:br>
              <a:rPr lang="en-US" altLang="en-US">
                <a:solidFill>
                  <a:srgbClr val="000099"/>
                </a:solidFill>
              </a:rPr>
            </a:br>
            <a:r>
              <a:rPr lang="en-US" altLang="en-US">
                <a:solidFill>
                  <a:srgbClr val="000099"/>
                </a:solidFill>
              </a:rPr>
              <a:t>measuring EMP </a:t>
            </a:r>
            <a:r>
              <a:rPr lang="en-US" altLang="en-US" u="sng">
                <a:solidFill>
                  <a:srgbClr val="000099"/>
                </a:solidFill>
              </a:rPr>
              <a:t>&gt;</a:t>
            </a:r>
            <a:r>
              <a:rPr lang="en-US" altLang="en-US">
                <a:solidFill>
                  <a:srgbClr val="000099"/>
                </a:solidFill>
              </a:rPr>
              <a:t> 0.5 </a:t>
            </a:r>
            <a:r>
              <a:rPr lang="el-GR" altLang="en-US">
                <a:solidFill>
                  <a:srgbClr val="000099"/>
                </a:solidFill>
              </a:rPr>
              <a:t>μ</a:t>
            </a:r>
            <a:r>
              <a:rPr lang="en-US" altLang="en-US">
                <a:solidFill>
                  <a:srgbClr val="000099"/>
                </a:solidFill>
              </a:rPr>
              <a:t>m?</a:t>
            </a:r>
          </a:p>
          <a:p>
            <a:pPr marL="0" indent="0">
              <a:buNone/>
            </a:pPr>
            <a:endParaRPr lang="en-US" altLang="en-US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en-US" altLang="en-US">
                <a:solidFill>
                  <a:srgbClr val="000099"/>
                </a:solidFill>
              </a:rPr>
              <a:t>The limitations of visible light microscopy: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Limit of resolution  </a:t>
            </a:r>
            <a:r>
              <a:rPr lang="en-US" b="1">
                <a:solidFill>
                  <a:srgbClr val="000099"/>
                </a:solidFill>
              </a:rPr>
              <a:t>d = λ/(2n sinθ);</a:t>
            </a:r>
            <a:endParaRPr lang="en-US">
              <a:solidFill>
                <a:srgbClr val="000099"/>
              </a:solidFill>
            </a:endParaRPr>
          </a:p>
          <a:p>
            <a:pPr lvl="1"/>
            <a:r>
              <a:rPr lang="en-US">
                <a:solidFill>
                  <a:srgbClr val="000099"/>
                </a:solidFill>
              </a:rPr>
              <a:t>PLM = </a:t>
            </a:r>
            <a:r>
              <a:rPr lang="en-US" b="1" u="sng">
                <a:solidFill>
                  <a:srgbClr val="000099"/>
                </a:solidFill>
              </a:rPr>
              <a:t>&gt;</a:t>
            </a:r>
            <a:r>
              <a:rPr lang="en-US" b="1">
                <a:solidFill>
                  <a:srgbClr val="000099"/>
                </a:solidFill>
              </a:rPr>
              <a:t>0.2 µm </a:t>
            </a:r>
            <a:r>
              <a:rPr lang="en-US">
                <a:solidFill>
                  <a:srgbClr val="000099"/>
                </a:solidFill>
              </a:rPr>
              <a:t>(OSHA ID-160; NIOSH 9002; EPA 600/R-93/116; NIOSH ID-191);</a:t>
            </a:r>
          </a:p>
          <a:p>
            <a:pPr lvl="1"/>
            <a:r>
              <a:rPr lang="en-US">
                <a:solidFill>
                  <a:srgbClr val="000099"/>
                </a:solidFill>
              </a:rPr>
              <a:t>TEM = ~</a:t>
            </a:r>
            <a:r>
              <a:rPr lang="en-US" b="1">
                <a:solidFill>
                  <a:srgbClr val="000099"/>
                </a:solidFill>
              </a:rPr>
              <a:t> 0.0002 μm (0.2 nm). 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20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9F09A4-6BAF-4189-AB59-B9807682AE46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70E7217-4794-4A4F-9F34-8ACDFA38E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287E4C-9847-4837-85DC-C1599C144A46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 descr="slide contains image of a young scientist at console of transmission electron microscope">
            <a:extLst>
              <a:ext uri="{FF2B5EF4-FFF2-40B4-BE49-F238E27FC236}">
                <a16:creationId xmlns:a16="http://schemas.microsoft.com/office/drawing/2014/main" id="{0A3B4397-F666-4A4D-81B6-3537313704F7}"/>
              </a:ext>
            </a:extLst>
          </p:cNvPr>
          <p:cNvGrpSpPr/>
          <p:nvPr/>
        </p:nvGrpSpPr>
        <p:grpSpPr>
          <a:xfrm>
            <a:off x="4856781" y="873287"/>
            <a:ext cx="3937175" cy="2862000"/>
            <a:chOff x="4856781" y="873287"/>
            <a:chExt cx="3937175" cy="2862000"/>
          </a:xfrm>
        </p:grpSpPr>
        <p:pic>
          <p:nvPicPr>
            <p:cNvPr id="17" name="Picture 2" descr="C:\Users\Paul.Howard\AppData\Local\Microsoft\Windows\Temporary Internet Files\Content.Outlook\U45CT25M\scan0063.jpg">
              <a:extLst>
                <a:ext uri="{FF2B5EF4-FFF2-40B4-BE49-F238E27FC236}">
                  <a16:creationId xmlns:a16="http://schemas.microsoft.com/office/drawing/2014/main" id="{BFB95513-9BB3-4898-964B-D8FDC301F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781" y="873287"/>
              <a:ext cx="3937175" cy="252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35D69A-C344-4288-A41E-17F69A94B2D8}"/>
                </a:ext>
              </a:extLst>
            </p:cNvPr>
            <p:cNvSpPr txBox="1"/>
            <p:nvPr/>
          </p:nvSpPr>
          <p:spPr>
            <a:xfrm>
              <a:off x="5411990" y="3427510"/>
              <a:ext cx="2282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Image courtesy of Dan Crane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4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E79B8-1DF6-4B1A-B81C-736D3D56C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8" y="446189"/>
            <a:ext cx="8229600" cy="5802211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C. Electron Microscopy</a:t>
            </a:r>
            <a:br>
              <a:rPr lang="en-US" altLang="en-US" dirty="0">
                <a:solidFill>
                  <a:srgbClr val="000099"/>
                </a:solidFill>
              </a:rPr>
            </a:b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Why is electron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microscopy needed for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measuring EMP </a:t>
            </a:r>
            <a:r>
              <a:rPr lang="en-US" altLang="en-US" u="sng" dirty="0">
                <a:solidFill>
                  <a:srgbClr val="000099"/>
                </a:solidFill>
              </a:rPr>
              <a:t>&gt;</a:t>
            </a:r>
            <a:r>
              <a:rPr lang="en-US" altLang="en-US" dirty="0">
                <a:solidFill>
                  <a:srgbClr val="000099"/>
                </a:solidFill>
              </a:rPr>
              <a:t> 0.5 </a:t>
            </a:r>
            <a:r>
              <a:rPr lang="el-GR" altLang="en-US" dirty="0">
                <a:solidFill>
                  <a:srgbClr val="000099"/>
                </a:solidFill>
              </a:rPr>
              <a:t>μ</a:t>
            </a:r>
            <a:r>
              <a:rPr lang="en-US" altLang="en-US" dirty="0">
                <a:solidFill>
                  <a:srgbClr val="000099"/>
                </a:solidFill>
              </a:rPr>
              <a:t>m? </a:t>
            </a:r>
          </a:p>
          <a:p>
            <a:pPr marL="0" indent="0">
              <a:buNone/>
            </a:pPr>
            <a:endParaRPr lang="en-US" altLang="en-US" dirty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en-US" altLang="en-US" sz="2400" dirty="0">
                <a:solidFill>
                  <a:srgbClr val="000099"/>
                </a:solidFill>
              </a:rPr>
              <a:t>The limitations of visible light microscopy (0.2 </a:t>
            </a:r>
            <a:r>
              <a:rPr lang="el-GR" altLang="en-US" sz="2400" dirty="0">
                <a:solidFill>
                  <a:srgbClr val="000099"/>
                </a:solidFill>
              </a:rPr>
              <a:t>μ</a:t>
            </a:r>
            <a:r>
              <a:rPr lang="en-US" altLang="en-US" sz="2400" dirty="0">
                <a:solidFill>
                  <a:srgbClr val="000099"/>
                </a:solidFill>
              </a:rPr>
              <a:t>m):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99"/>
                </a:solidFill>
              </a:rPr>
              <a:t>”</a:t>
            </a:r>
            <a:r>
              <a:rPr lang="en-US" sz="2400" i="1" dirty="0">
                <a:solidFill>
                  <a:srgbClr val="000099"/>
                </a:solidFill>
              </a:rPr>
              <a:t>Is there a situation where EMP were not detected by visible light microscopic methods (e.g. PLM), however, examination by electron microscopy (e.g. TEM) did detect EMP?”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21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FBCC78-98CA-495C-9EF7-E35D429FA4C2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6330D8-D472-4FCC-99D8-8DE9B73A5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B447A9-0941-46A2-9611-F6189B79CF1A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 descr="slide contains image of a young scientist at console of transmission electron microscope">
            <a:extLst>
              <a:ext uri="{FF2B5EF4-FFF2-40B4-BE49-F238E27FC236}">
                <a16:creationId xmlns:a16="http://schemas.microsoft.com/office/drawing/2014/main" id="{9A76338A-17E2-4F14-8DB8-6DC44FFE2306}"/>
              </a:ext>
            </a:extLst>
          </p:cNvPr>
          <p:cNvGrpSpPr/>
          <p:nvPr/>
        </p:nvGrpSpPr>
        <p:grpSpPr>
          <a:xfrm>
            <a:off x="4856781" y="873287"/>
            <a:ext cx="3937175" cy="2862000"/>
            <a:chOff x="4856781" y="873287"/>
            <a:chExt cx="3937175" cy="2862000"/>
          </a:xfrm>
        </p:grpSpPr>
        <p:pic>
          <p:nvPicPr>
            <p:cNvPr id="14" name="Picture 2" descr="C:\Users\Paul.Howard\AppData\Local\Microsoft\Windows\Temporary Internet Files\Content.Outlook\U45CT25M\scan0063.jpg">
              <a:extLst>
                <a:ext uri="{FF2B5EF4-FFF2-40B4-BE49-F238E27FC236}">
                  <a16:creationId xmlns:a16="http://schemas.microsoft.com/office/drawing/2014/main" id="{00E70000-785E-4060-A91C-54687338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781" y="873287"/>
              <a:ext cx="3937175" cy="252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A1F58A-0564-4EB9-B52C-54430AB45E5E}"/>
                </a:ext>
              </a:extLst>
            </p:cNvPr>
            <p:cNvSpPr txBox="1"/>
            <p:nvPr/>
          </p:nvSpPr>
          <p:spPr>
            <a:xfrm>
              <a:off x="5411990" y="3427510"/>
              <a:ext cx="2282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Image courtesy of Dan Crane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48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588117-F5CF-4035-B611-60238FDBAF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5A2B76-A985-4D4C-9688-EBB008916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2819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TEM Analysis of a Cosmetic Product where</a:t>
            </a:r>
          </a:p>
          <a:p>
            <a:pPr marL="0" indent="0" algn="ctr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PLM indicated </a:t>
            </a:r>
            <a:r>
              <a:rPr lang="en-US" altLang="en-US" b="1" i="1" dirty="0">
                <a:solidFill>
                  <a:srgbClr val="000099"/>
                </a:solidFill>
              </a:rPr>
              <a:t>“not-detected”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22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37DB42-4EB5-412B-8574-0EB2376D3D29}"/>
              </a:ext>
            </a:extLst>
          </p:cNvPr>
          <p:cNvCxnSpPr>
            <a:cxnSpLocks/>
          </p:cNvCxnSpPr>
          <p:nvPr/>
        </p:nvCxnSpPr>
        <p:spPr>
          <a:xfrm flipV="1">
            <a:off x="2461260" y="1219200"/>
            <a:ext cx="0" cy="33971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1B0F30B-218E-4E4B-AEB3-8EEFACA11B1A}"/>
              </a:ext>
            </a:extLst>
          </p:cNvPr>
          <p:cNvGrpSpPr/>
          <p:nvPr/>
        </p:nvGrpSpPr>
        <p:grpSpPr>
          <a:xfrm>
            <a:off x="149352" y="436723"/>
            <a:ext cx="8689848" cy="5686602"/>
            <a:chOff x="149352" y="436723"/>
            <a:chExt cx="8689848" cy="5686602"/>
          </a:xfrm>
        </p:grpSpPr>
        <p:pic>
          <p:nvPicPr>
            <p:cNvPr id="10" name="Picture 9" descr="graphic image of the tremolite particles detected in a cosmetic products">
              <a:extLst>
                <a:ext uri="{FF2B5EF4-FFF2-40B4-BE49-F238E27FC236}">
                  <a16:creationId xmlns:a16="http://schemas.microsoft.com/office/drawing/2014/main" id="{D364ADFE-26F6-4714-9D54-8B26B66CB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52" y="436723"/>
              <a:ext cx="6171896" cy="485770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986C29E-D311-47ED-B5FF-F3A570B4BBE0}"/>
                </a:ext>
              </a:extLst>
            </p:cNvPr>
            <p:cNvSpPr/>
            <p:nvPr/>
          </p:nvSpPr>
          <p:spPr>
            <a:xfrm>
              <a:off x="1636821" y="5476994"/>
              <a:ext cx="72023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/>
                <a:t>Image source: FDA's Investigation of Reports of Asbestos Contamination in Cosmetics 2017-2019; </a:t>
              </a:r>
              <a:r>
                <a:rPr lang="en-US" sz="1400" u="sng" dirty="0">
                  <a:hlinkClick r:id="rId4"/>
                </a:rPr>
                <a:t>https://www.fda.gov/cosmetics/cosmetic-ingredients/talc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C92AAF-5C0E-4213-9D64-1E5FBA34BC05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2BF47C34-4E42-4561-AC9C-65D82BF90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C9FD11-EC32-4BBB-B36B-8CCD4D909104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83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2E98A-2628-4AEF-B872-65B2E48A2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8" y="2527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C. Electron Microscopy</a:t>
            </a:r>
            <a:br>
              <a:rPr lang="en-US" altLang="en-US" dirty="0">
                <a:solidFill>
                  <a:srgbClr val="000099"/>
                </a:solidFill>
              </a:rPr>
            </a:b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Why is electron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microscopy needed for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measuring EMP </a:t>
            </a:r>
            <a:r>
              <a:rPr lang="en-US" altLang="en-US" u="sng" dirty="0">
                <a:solidFill>
                  <a:srgbClr val="000099"/>
                </a:solidFill>
              </a:rPr>
              <a:t>&gt;</a:t>
            </a:r>
            <a:r>
              <a:rPr lang="en-US" altLang="en-US" dirty="0">
                <a:solidFill>
                  <a:srgbClr val="000099"/>
                </a:solidFill>
              </a:rPr>
              <a:t> 0.5 </a:t>
            </a:r>
            <a:r>
              <a:rPr lang="el-GR" altLang="en-US" dirty="0">
                <a:solidFill>
                  <a:srgbClr val="000099"/>
                </a:solidFill>
              </a:rPr>
              <a:t>μ</a:t>
            </a:r>
            <a:r>
              <a:rPr lang="en-US" altLang="en-US" dirty="0">
                <a:solidFill>
                  <a:srgbClr val="000099"/>
                </a:solidFill>
              </a:rPr>
              <a:t>m?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en-US" altLang="en-US" sz="2800" dirty="0">
                <a:solidFill>
                  <a:srgbClr val="000099"/>
                </a:solidFill>
              </a:rPr>
              <a:t>The limitations of visible light microscopy (0.2 </a:t>
            </a:r>
            <a:r>
              <a:rPr lang="el-GR" altLang="en-US" sz="2800" dirty="0">
                <a:solidFill>
                  <a:srgbClr val="000099"/>
                </a:solidFill>
              </a:rPr>
              <a:t>μ</a:t>
            </a:r>
            <a:r>
              <a:rPr lang="en-US" altLang="en-US" sz="2800" dirty="0">
                <a:solidFill>
                  <a:srgbClr val="000099"/>
                </a:solidFill>
              </a:rPr>
              <a:t>m).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2.   The application of advanced techniques available</a:t>
            </a:r>
            <a:br>
              <a:rPr lang="en-US" altLang="en-US" sz="2800" dirty="0">
                <a:solidFill>
                  <a:srgbClr val="000099"/>
                </a:solidFill>
              </a:rPr>
            </a:br>
            <a:r>
              <a:rPr lang="en-US" altLang="en-US" sz="2800" dirty="0">
                <a:solidFill>
                  <a:srgbClr val="000099"/>
                </a:solidFill>
              </a:rPr>
              <a:t>       with electron microscopy:</a:t>
            </a:r>
            <a:r>
              <a:rPr lang="en-US" altLang="en-US" sz="2800" i="1" dirty="0">
                <a:solidFill>
                  <a:srgbClr val="000099"/>
                </a:solidFill>
              </a:rPr>
              <a:t>  (i) Individual particle</a:t>
            </a:r>
            <a:br>
              <a:rPr lang="en-US" altLang="en-US" sz="2800" i="1" dirty="0">
                <a:solidFill>
                  <a:srgbClr val="000099"/>
                </a:solidFill>
              </a:rPr>
            </a:br>
            <a:r>
              <a:rPr lang="en-US" altLang="en-US" sz="2800" i="1" dirty="0">
                <a:solidFill>
                  <a:srgbClr val="000099"/>
                </a:solidFill>
              </a:rPr>
              <a:t>       elemental analysis (EDS), (ii) Individual particle</a:t>
            </a:r>
            <a:br>
              <a:rPr lang="en-US" altLang="en-US" sz="2800" i="1" dirty="0">
                <a:solidFill>
                  <a:srgbClr val="000099"/>
                </a:solidFill>
              </a:rPr>
            </a:br>
            <a:r>
              <a:rPr lang="en-US" altLang="en-US" sz="2800" i="1" dirty="0">
                <a:solidFill>
                  <a:srgbClr val="000099"/>
                </a:solidFill>
              </a:rPr>
              <a:t>       electron diffraction pattern analysis (SAED)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23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42DF3F-7464-42D8-865D-A45987F9307A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7F4F5313-B1FB-4351-BC69-4DC225E2B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61DCAE-79BF-4092-8FC1-C0EBE052BC15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 descr="slide contains image of a young scientist at console of transmission electron microscope">
            <a:extLst>
              <a:ext uri="{FF2B5EF4-FFF2-40B4-BE49-F238E27FC236}">
                <a16:creationId xmlns:a16="http://schemas.microsoft.com/office/drawing/2014/main" id="{5CF0F98A-9F4C-4D03-B044-FD2E3086A3B3}"/>
              </a:ext>
            </a:extLst>
          </p:cNvPr>
          <p:cNvGrpSpPr/>
          <p:nvPr/>
        </p:nvGrpSpPr>
        <p:grpSpPr>
          <a:xfrm>
            <a:off x="4856781" y="873287"/>
            <a:ext cx="3937175" cy="2862000"/>
            <a:chOff x="4856781" y="873287"/>
            <a:chExt cx="3937175" cy="2862000"/>
          </a:xfrm>
        </p:grpSpPr>
        <p:pic>
          <p:nvPicPr>
            <p:cNvPr id="16" name="Picture 2" descr="C:\Users\Paul.Howard\AppData\Local\Microsoft\Windows\Temporary Internet Files\Content.Outlook\U45CT25M\scan0063.jpg">
              <a:extLst>
                <a:ext uri="{FF2B5EF4-FFF2-40B4-BE49-F238E27FC236}">
                  <a16:creationId xmlns:a16="http://schemas.microsoft.com/office/drawing/2014/main" id="{C4BFA265-F889-4E9B-B29E-8DC94B9A4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781" y="873287"/>
              <a:ext cx="3937175" cy="252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22E2CB-DBAE-4821-98B6-30FB71BAC9BE}"/>
                </a:ext>
              </a:extLst>
            </p:cNvPr>
            <p:cNvSpPr txBox="1"/>
            <p:nvPr/>
          </p:nvSpPr>
          <p:spPr>
            <a:xfrm>
              <a:off x="5411990" y="3427510"/>
              <a:ext cx="2282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Image courtesy of Dan Crane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38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EC65-949B-4EDA-BFA9-30A8D0A79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4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Transmission Electron Microscopy (TEM) </a:t>
            </a:r>
            <a:br>
              <a:rPr lang="en-US" altLang="en-US" b="1" dirty="0">
                <a:solidFill>
                  <a:srgbClr val="000099"/>
                </a:solidFill>
              </a:rPr>
            </a:br>
            <a:r>
              <a:rPr lang="en-US" altLang="en-US" b="1" dirty="0">
                <a:solidFill>
                  <a:srgbClr val="000099"/>
                </a:solidFill>
              </a:rPr>
              <a:t>General Recommendations:</a:t>
            </a:r>
          </a:p>
          <a:p>
            <a:pPr marL="0" indent="0">
              <a:buNone/>
            </a:pPr>
            <a:endParaRPr lang="en-US" alt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1. TEM operating at 200 kV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2. Elemental analysis using EDS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3. Mineral crystallographic analysis using SAED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24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6FAD07-6908-419E-A3C5-EF1CD544C18F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2C3E46E-EBB1-4BB5-A652-C632F8219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725008-3EC7-4395-B074-E8F1BB42A308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536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968A-A672-46C4-8182-4DB29DD8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609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Transmission Electron Microscopy (TEM)</a:t>
            </a:r>
          </a:p>
          <a:p>
            <a:endParaRPr lang="en-US" alt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1. Recommend TEM </a:t>
            </a:r>
            <a:br>
              <a:rPr lang="en-US" altLang="en-US" sz="2800" dirty="0">
                <a:solidFill>
                  <a:srgbClr val="000099"/>
                </a:solidFill>
              </a:rPr>
            </a:br>
            <a:r>
              <a:rPr lang="en-US" altLang="en-US" sz="2800" dirty="0">
                <a:solidFill>
                  <a:srgbClr val="000099"/>
                </a:solidFill>
              </a:rPr>
              <a:t>operating at 200 kV.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25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90E85-DF00-476E-A1CB-F5FE251088B8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61AB4CA-42E4-4342-8D4E-7CFA86473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5C69A0-8B61-47BD-AF81-5F360332E5BD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B5BB5A-CF2F-4FC8-A139-D01F88CC0135}"/>
              </a:ext>
            </a:extLst>
          </p:cNvPr>
          <p:cNvGrpSpPr/>
          <p:nvPr/>
        </p:nvGrpSpPr>
        <p:grpSpPr>
          <a:xfrm>
            <a:off x="3429001" y="1874837"/>
            <a:ext cx="4697186" cy="4302805"/>
            <a:chOff x="3429000" y="1173979"/>
            <a:chExt cx="5578743" cy="492202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E231227-B9F3-4D3A-B3CD-6C3ADF4DBDE0}"/>
                </a:ext>
              </a:extLst>
            </p:cNvPr>
            <p:cNvGrpSpPr/>
            <p:nvPr/>
          </p:nvGrpSpPr>
          <p:grpSpPr>
            <a:xfrm>
              <a:off x="3429000" y="1173979"/>
              <a:ext cx="5578743" cy="4922021"/>
              <a:chOff x="3429000" y="1173979"/>
              <a:chExt cx="5578743" cy="492202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4C4848-4766-4D04-A41D-80C6181F3FD4}"/>
                  </a:ext>
                </a:extLst>
              </p:cNvPr>
              <p:cNvSpPr txBox="1"/>
              <p:nvPr/>
            </p:nvSpPr>
            <p:spPr>
              <a:xfrm>
                <a:off x="3722835" y="5788223"/>
                <a:ext cx="5284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Image from https://www.fda.gov/cosmetics/cosmetic-ingredients/talc</a:t>
                </a: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F0035EF-3714-4057-AA14-E37191513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9000" y="1173979"/>
                <a:ext cx="5502544" cy="45720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AE3162-C1FC-4FE2-8FAC-75116C03644E}"/>
                </a:ext>
              </a:extLst>
            </p:cNvPr>
            <p:cNvSpPr txBox="1"/>
            <p:nvPr/>
          </p:nvSpPr>
          <p:spPr>
            <a:xfrm>
              <a:off x="7819111" y="4855009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400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8966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6C2F3-1652-4524-9965-EEE0DE53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8" y="6381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Transmission Electron Microscopy (TEM)</a:t>
            </a:r>
          </a:p>
          <a:p>
            <a:pPr marL="0" indent="0">
              <a:buNone/>
            </a:pPr>
            <a:endParaRPr lang="en-US" alt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2. Elemental analysis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using Energy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Dispersive Spectral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(EDS) X-ray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analysis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26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513218-122A-431B-ADCF-C16D8D05BCD5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14700742-6794-489A-8B91-BF671234F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7514E5-E701-4597-B40E-824871482442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9542C7-A0EA-4DE5-8A66-1C7DBF215803}"/>
              </a:ext>
            </a:extLst>
          </p:cNvPr>
          <p:cNvGrpSpPr/>
          <p:nvPr/>
        </p:nvGrpSpPr>
        <p:grpSpPr>
          <a:xfrm>
            <a:off x="4038600" y="1828800"/>
            <a:ext cx="4917760" cy="4533900"/>
            <a:chOff x="4800600" y="1828800"/>
            <a:chExt cx="4155760" cy="44225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5B51A2-DC6B-465B-8706-E87A8DDA5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828800"/>
              <a:ext cx="4023453" cy="409594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B06575-E492-458A-89A1-6EF5FB3680BA}"/>
                </a:ext>
              </a:extLst>
            </p:cNvPr>
            <p:cNvSpPr txBox="1"/>
            <p:nvPr/>
          </p:nvSpPr>
          <p:spPr>
            <a:xfrm>
              <a:off x="6172200" y="5943600"/>
              <a:ext cx="2784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Image courtesy of Dan Crane, OSHA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063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5B78-7823-4F9C-BD05-EBF7DD8B5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Transmission Electron Microscopy (TEM)</a:t>
            </a:r>
          </a:p>
          <a:p>
            <a:endParaRPr lang="en-US" alt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3. Mineral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crystallographic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analysis using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Selective Area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Electron Diffraction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(SAED) analysis 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27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9D71AC-8D4B-4143-B5EF-ED4FE9D1D181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E64035AE-80EC-4025-BF35-683947A10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348FF7-5DA7-4D73-A2A3-C1C012668B06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D3EB5D-7E0F-447D-B277-585155F50C4E}"/>
              </a:ext>
            </a:extLst>
          </p:cNvPr>
          <p:cNvGrpSpPr/>
          <p:nvPr/>
        </p:nvGrpSpPr>
        <p:grpSpPr>
          <a:xfrm>
            <a:off x="4114800" y="2373126"/>
            <a:ext cx="4900845" cy="3570474"/>
            <a:chOff x="4114800" y="2373126"/>
            <a:chExt cx="4900845" cy="35704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A294EC-274E-486C-B2C2-B0267E0D37AA}"/>
                </a:ext>
              </a:extLst>
            </p:cNvPr>
            <p:cNvSpPr txBox="1"/>
            <p:nvPr/>
          </p:nvSpPr>
          <p:spPr>
            <a:xfrm>
              <a:off x="6231485" y="5635823"/>
              <a:ext cx="2784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Image courtesy of Dan Crane, OSHA</a:t>
              </a:r>
            </a:p>
          </p:txBody>
        </p:sp>
        <p:pic>
          <p:nvPicPr>
            <p:cNvPr id="15" name="Picture 14" descr="This photo shows an image analysis.">
              <a:extLst>
                <a:ext uri="{FF2B5EF4-FFF2-40B4-BE49-F238E27FC236}">
                  <a16:creationId xmlns:a16="http://schemas.microsoft.com/office/drawing/2014/main" id="{9376B525-DBFE-455A-ACC3-4443E75CD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373126"/>
              <a:ext cx="4801456" cy="318902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8752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5258-7644-43C6-93B9-46C1A4B5E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838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Transmission Electron Microscopy (TEM)</a:t>
            </a:r>
          </a:p>
          <a:p>
            <a:pPr marL="0" indent="0">
              <a:buNone/>
            </a:pPr>
            <a:endParaRPr lang="en-US" alt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Established methods for detection of asbestos: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99"/>
                </a:solidFill>
              </a:rPr>
              <a:t>ISO 10312; EPA/600/R-94/134,100.2;  NIOSH 7402;</a:t>
            </a:r>
            <a:br>
              <a:rPr lang="en-US" sz="2800" dirty="0">
                <a:solidFill>
                  <a:srgbClr val="000099"/>
                </a:solidFill>
              </a:rPr>
            </a:br>
            <a:r>
              <a:rPr lang="en-US" sz="2800" dirty="0">
                <a:solidFill>
                  <a:srgbClr val="000099"/>
                </a:solidFill>
              </a:rPr>
              <a:t>EPA/40 CFR Part 763 A-D Subpart E, AHERA.</a:t>
            </a:r>
          </a:p>
          <a:p>
            <a:pPr marL="0" indent="0">
              <a:buNone/>
            </a:pPr>
            <a:endParaRPr lang="en-US" sz="28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IWGACP recommends </a:t>
            </a:r>
            <a:r>
              <a:rPr lang="en-US" altLang="en-US" sz="2800" b="1" dirty="0">
                <a:solidFill>
                  <a:srgbClr val="000099"/>
                </a:solidFill>
              </a:rPr>
              <a:t>standards </a:t>
            </a:r>
            <a:r>
              <a:rPr lang="en-US" altLang="en-US" sz="2800" dirty="0">
                <a:solidFill>
                  <a:srgbClr val="000099"/>
                </a:solidFill>
              </a:rPr>
              <a:t>of talc with various asbestos minerals at low levels be developed for validation of EM techniques and laboratories.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28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213B3-1D48-44C6-A286-F6875F588E25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3F161D5-5661-4B4E-A82B-D82C8B669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32D696-B301-4635-9555-E55325565FE3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285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D2ED-0586-4EAB-86F2-1F32B725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90" y="4024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Scanning </a:t>
            </a:r>
            <a:br>
              <a:rPr lang="en-US" altLang="en-US" b="1" dirty="0">
                <a:solidFill>
                  <a:srgbClr val="000099"/>
                </a:solidFill>
              </a:rPr>
            </a:br>
            <a:r>
              <a:rPr lang="en-US" altLang="en-US" b="1" dirty="0">
                <a:solidFill>
                  <a:srgbClr val="000099"/>
                </a:solidFill>
              </a:rPr>
              <a:t>Electron </a:t>
            </a:r>
            <a:br>
              <a:rPr lang="en-US" altLang="en-US" b="1" dirty="0">
                <a:solidFill>
                  <a:srgbClr val="000099"/>
                </a:solidFill>
              </a:rPr>
            </a:br>
            <a:r>
              <a:rPr lang="en-US" altLang="en-US" b="1" dirty="0">
                <a:solidFill>
                  <a:srgbClr val="000099"/>
                </a:solidFill>
              </a:rPr>
              <a:t>Microscopy </a:t>
            </a:r>
            <a:br>
              <a:rPr lang="en-US" altLang="en-US" b="1" dirty="0">
                <a:solidFill>
                  <a:srgbClr val="000099"/>
                </a:solidFill>
              </a:rPr>
            </a:br>
            <a:r>
              <a:rPr lang="en-US" altLang="en-US" b="1" dirty="0">
                <a:solidFill>
                  <a:srgbClr val="000099"/>
                </a:solidFill>
              </a:rPr>
              <a:t>(SEM)</a:t>
            </a:r>
          </a:p>
          <a:p>
            <a:pPr marL="0" indent="0">
              <a:buNone/>
            </a:pPr>
            <a:endParaRPr lang="en-US" altLang="en-US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Excellent for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imaging samples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and Visualizing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EMP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29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4" name="Group 3" descr="This shows a significant tremolite EMP FOUND IN A TALC MINE FROM DEATH VALLEY">
            <a:extLst>
              <a:ext uri="{FF2B5EF4-FFF2-40B4-BE49-F238E27FC236}">
                <a16:creationId xmlns:a16="http://schemas.microsoft.com/office/drawing/2014/main" id="{22B0EF8B-4B5A-4DAE-BFEF-E6E4AECABC55}"/>
              </a:ext>
            </a:extLst>
          </p:cNvPr>
          <p:cNvGrpSpPr/>
          <p:nvPr/>
        </p:nvGrpSpPr>
        <p:grpSpPr>
          <a:xfrm>
            <a:off x="3423183" y="859631"/>
            <a:ext cx="5257800" cy="5152245"/>
            <a:chOff x="3423183" y="859631"/>
            <a:chExt cx="5257800" cy="51522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183" y="859631"/>
              <a:ext cx="5257800" cy="48444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DABC18-16BE-4988-8962-8928E450C20A}"/>
                </a:ext>
              </a:extLst>
            </p:cNvPr>
            <p:cNvSpPr txBox="1"/>
            <p:nvPr/>
          </p:nvSpPr>
          <p:spPr>
            <a:xfrm>
              <a:off x="4800600" y="5704099"/>
              <a:ext cx="3032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Image courtesy of B. Van </a:t>
              </a:r>
              <a:r>
                <a:rPr lang="en-US" sz="1400" dirty="0" err="1"/>
                <a:t>Gosen</a:t>
              </a:r>
              <a:r>
                <a:rPr lang="en-US" sz="1400" dirty="0"/>
                <a:t>, USGS</a:t>
              </a:r>
            </a:p>
          </p:txBody>
        </p:sp>
      </p:grpSp>
      <p:sp>
        <p:nvSpPr>
          <p:cNvPr id="12" name="Rectangle 1">
            <a:extLst>
              <a:ext uri="{FF2B5EF4-FFF2-40B4-BE49-F238E27FC236}">
                <a16:creationId xmlns:a16="http://schemas.microsoft.com/office/drawing/2014/main" id="{66B34ECC-16BF-454E-B689-FF9F1531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375827"/>
            <a:ext cx="220398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Tremolite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(from Death Valley</a:t>
            </a:r>
            <a:br>
              <a:rPr lang="en-US" altLang="en-US" sz="2000" dirty="0">
                <a:solidFill>
                  <a:schemeClr val="bg1"/>
                </a:solidFill>
                <a:latin typeface="+mn-lt"/>
              </a:rPr>
            </a:b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talc mine)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9255C4-C093-452C-87D4-6BD9998E0924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0EBFBD25-C26D-4A8B-83C0-511DDCBE3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86D1DB-1A7B-4726-80A2-627CE60498EE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804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67567A-545D-41A7-A40C-24B17110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615"/>
            <a:ext cx="7696200" cy="47561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  <a:latin typeface="+mn-lt"/>
              </a:rPr>
              <a:t>… the following are </a:t>
            </a:r>
            <a:r>
              <a:rPr lang="en-US" altLang="en-US" sz="2800" i="1" dirty="0">
                <a:solidFill>
                  <a:srgbClr val="000099"/>
                </a:solidFill>
                <a:latin typeface="+mn-lt"/>
              </a:rPr>
              <a:t>preliminary recommendations </a:t>
            </a:r>
            <a:r>
              <a:rPr lang="en-US" altLang="en-US" sz="2800" dirty="0">
                <a:solidFill>
                  <a:srgbClr val="000099"/>
                </a:solidFill>
                <a:latin typeface="+mn-lt"/>
              </a:rPr>
              <a:t>from the IWGACP SMEs regarding</a:t>
            </a:r>
            <a:r>
              <a:rPr lang="en-US" altLang="en-US" sz="2800" i="1" dirty="0">
                <a:solidFill>
                  <a:srgbClr val="000099"/>
                </a:solidFill>
                <a:latin typeface="+mn-lt"/>
              </a:rPr>
              <a:t> ‘analytical methods to consider and use in detecting asbestos in talc and talc-containing consumer products, including cosmetics’.  </a:t>
            </a:r>
            <a:r>
              <a:rPr lang="en-US" altLang="en-US" sz="2800" dirty="0">
                <a:solidFill>
                  <a:srgbClr val="000099"/>
                </a:solidFill>
                <a:latin typeface="+mn-lt"/>
              </a:rPr>
              <a:t>The deliberations of the subgroup and working group focused on specific methods required for consistent identification and measuring mineral particles in talc and talc-containing consumer products.</a:t>
            </a:r>
            <a:endParaRPr lang="en-US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148" name="Slide Number Placeholder 2">
            <a:extLst>
              <a:ext uri="{FF2B5EF4-FFF2-40B4-BE49-F238E27FC236}">
                <a16:creationId xmlns:a16="http://schemas.microsoft.com/office/drawing/2014/main" id="{02256A41-696A-41AD-B83A-7B3021943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598B5DA-8DD0-4E4E-96FD-175C3AB6BFE9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3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6150" name="Footer Placeholder 2">
            <a:extLst>
              <a:ext uri="{FF2B5EF4-FFF2-40B4-BE49-F238E27FC236}">
                <a16:creationId xmlns:a16="http://schemas.microsoft.com/office/drawing/2014/main" id="{9F585119-325D-4616-88DF-B79452FA80A4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B0D16D-900E-4A19-8A70-B410C1929E5E}"/>
              </a:ext>
            </a:extLst>
          </p:cNvPr>
          <p:cNvGrpSpPr/>
          <p:nvPr/>
        </p:nvGrpSpPr>
        <p:grpSpPr>
          <a:xfrm>
            <a:off x="6858000" y="228600"/>
            <a:ext cx="1929714" cy="534987"/>
            <a:chOff x="7061886" y="258763"/>
            <a:chExt cx="1929714" cy="5349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0E1A884-B66E-46A3-BB66-903EC579E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B8B40F-8383-4D77-A0A2-6151138E4044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D1353-73C2-48E3-90D0-9811924F5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4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Scanning Electron Microscopy (SEM)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99"/>
                </a:solidFill>
              </a:rPr>
              <a:t>Elemental analysis using Energy Dispersive Spectral (EDS) X-ray analysis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30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7" name="Group 6" descr="This slide shows a photo of a irradiation electrons limited in energy in SEM, usually no higher than 35 kV X-ray emissions diagnostic of asbestos elements obtained. &#10;">
            <a:extLst>
              <a:ext uri="{FF2B5EF4-FFF2-40B4-BE49-F238E27FC236}">
                <a16:creationId xmlns:a16="http://schemas.microsoft.com/office/drawing/2014/main" id="{521C84A2-4C99-4058-8A86-9E110DC841A1}"/>
              </a:ext>
            </a:extLst>
          </p:cNvPr>
          <p:cNvGrpSpPr/>
          <p:nvPr/>
        </p:nvGrpSpPr>
        <p:grpSpPr>
          <a:xfrm>
            <a:off x="646508" y="2952750"/>
            <a:ext cx="7964092" cy="3341780"/>
            <a:chOff x="646508" y="2952750"/>
            <a:chExt cx="7964092" cy="33417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DABC18-16BE-4988-8962-8928E450C20A}"/>
                </a:ext>
              </a:extLst>
            </p:cNvPr>
            <p:cNvSpPr txBox="1"/>
            <p:nvPr/>
          </p:nvSpPr>
          <p:spPr>
            <a:xfrm>
              <a:off x="646508" y="5032173"/>
              <a:ext cx="16106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Images courtesy of B. Van </a:t>
              </a:r>
              <a:r>
                <a:rPr lang="en-US" sz="1400" dirty="0" err="1"/>
                <a:t>Gosen</a:t>
              </a:r>
              <a:r>
                <a:rPr lang="en-US" sz="1400" dirty="0"/>
                <a:t>, USGS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24" y="3367204"/>
              <a:ext cx="1807025" cy="166496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2952750"/>
              <a:ext cx="5638800" cy="334178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276600" y="2895600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121" y="3788804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5115" y="2949026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0160" y="51816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9400" y="5535602"/>
            <a:ext cx="475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Fe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66B34ECC-16BF-454E-B689-FF9F1531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217" y="2971800"/>
            <a:ext cx="2051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schemeClr val="bg1"/>
                </a:solidFill>
                <a:latin typeface="+mn-lt"/>
              </a:rPr>
              <a:t>tremolite</a:t>
            </a:r>
            <a:endParaRPr lang="en-US" altLang="en-US" sz="2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5EC43A-3B26-4804-B340-14CCFF3A6995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750A8DFB-4CA4-45EE-A7CA-C7506545B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F1EAD5-BB6F-4663-8D67-C0EFBC6D7DBC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611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B8983-9857-4B3E-9483-9F3B5A391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48" y="63945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Scanning Electron Microscopy (SEM)</a:t>
            </a:r>
          </a:p>
          <a:p>
            <a:endParaRPr lang="en-US" altLang="en-US" dirty="0">
              <a:solidFill>
                <a:srgbClr val="000099"/>
              </a:solidFill>
            </a:endParaRPr>
          </a:p>
          <a:p>
            <a:endParaRPr lang="en-US" alt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Mineral crystallographic analysis using Selective Area Electron Diffraction (SAED) analysis 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31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3048000" y="2659171"/>
            <a:ext cx="1911350" cy="1952510"/>
          </a:xfrm>
          <a:prstGeom prst="noSmoking">
            <a:avLst/>
          </a:prstGeom>
          <a:solidFill>
            <a:srgbClr val="FF0000">
              <a:alpha val="38000"/>
            </a:srgb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4EA7F1-8A42-4F72-A6A8-F52D4D5F1CA0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C338018-456B-49CC-A2DB-A2AD5316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7C110F-1833-425E-B4A9-8C08D9131FDC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562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3B55-30CE-43D4-B408-EEEA38903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3" y="654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ANALYSIS: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Other Methods</a:t>
            </a:r>
          </a:p>
          <a:p>
            <a:pPr marL="0" indent="0">
              <a:buNone/>
            </a:pPr>
            <a:endParaRPr lang="en-US" altLang="en-US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99"/>
                </a:solidFill>
              </a:rPr>
              <a:t>Infrared (FTIR), Raman – </a:t>
            </a:r>
            <a:br>
              <a:rPr lang="en-US" altLang="en-US" dirty="0">
                <a:solidFill>
                  <a:srgbClr val="000099"/>
                </a:solidFill>
              </a:rPr>
            </a:br>
            <a:r>
              <a:rPr lang="en-US" altLang="en-US" dirty="0">
                <a:solidFill>
                  <a:srgbClr val="000099"/>
                </a:solidFill>
              </a:rPr>
              <a:t>lack sensitivity to detect low levels of asbestos in talc; lack of appropriate standards at low levels of asbestos in talc and talc-containing cosmetics.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32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4BB34-931F-452B-A3B5-DBE4971CCF27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F4231C3-E148-4C8C-9CF2-4074EAC78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84ED10-887A-4623-88FF-36E8EF71328C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9055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33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pic>
        <p:nvPicPr>
          <p:cNvPr id="2" name="Picture 2" descr="This slide shows a decision tree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7483"/>
            <a:ext cx="6934200" cy="532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>
            <a:extLst>
              <a:ext uri="{FF2B5EF4-FFF2-40B4-BE49-F238E27FC236}">
                <a16:creationId xmlns:a16="http://schemas.microsoft.com/office/drawing/2014/main" id="{92978644-D017-4B23-A8BD-B16A1A2F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6200"/>
            <a:ext cx="4648200" cy="1219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99"/>
                </a:solidFill>
              </a:rPr>
              <a:t>Summary:</a:t>
            </a:r>
            <a:endParaRPr lang="en-US" altLang="en-US" dirty="0">
              <a:solidFill>
                <a:srgbClr val="000099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BBD4AB-FEC7-41E4-BFE2-E246A0AAA1FC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E8CA422-00B4-4E56-9FF1-76994C5B3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548CA8-5215-4EE4-ABAE-C2E53EB81DA4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9379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34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5" name="Group 4" descr="IWGACP logo">
            <a:extLst>
              <a:ext uri="{FF2B5EF4-FFF2-40B4-BE49-F238E27FC236}">
                <a16:creationId xmlns:a16="http://schemas.microsoft.com/office/drawing/2014/main" id="{9BF4D5F7-3F75-4448-8547-0F45AB1645DB}"/>
              </a:ext>
            </a:extLst>
          </p:cNvPr>
          <p:cNvGrpSpPr/>
          <p:nvPr/>
        </p:nvGrpSpPr>
        <p:grpSpPr>
          <a:xfrm>
            <a:off x="1981200" y="1905000"/>
            <a:ext cx="4648200" cy="1316854"/>
            <a:chOff x="2133600" y="4330056"/>
            <a:chExt cx="4638128" cy="1384944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DAC1E8C-E156-4460-A218-9D969738F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2133600" y="4330056"/>
              <a:ext cx="4638128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BF04FF-F52D-4918-9DFC-BAEF1D9FC9C9}"/>
                </a:ext>
              </a:extLst>
            </p:cNvPr>
            <p:cNvSpPr/>
            <p:nvPr/>
          </p:nvSpPr>
          <p:spPr>
            <a:xfrm>
              <a:off x="2133600" y="4419600"/>
              <a:ext cx="9906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209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D1843C-9D2A-40BF-BD88-74A306C17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7620000" cy="5334000"/>
          </a:xfrm>
        </p:spPr>
        <p:txBody>
          <a:bodyPr/>
          <a:lstStyle/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IWGACP acknowledges the ongoing work by </a:t>
            </a:r>
            <a:br>
              <a:rPr lang="en-US" sz="2800" dirty="0">
                <a:solidFill>
                  <a:srgbClr val="000099"/>
                </a:solidFill>
                <a:latin typeface="+mn-lt"/>
              </a:rPr>
            </a:br>
            <a:r>
              <a:rPr lang="en-US" sz="2800" dirty="0">
                <a:solidFill>
                  <a:srgbClr val="000099"/>
                </a:solidFill>
                <a:latin typeface="+mn-lt"/>
              </a:rPr>
              <a:t>(1) the U.S. Pharmacopeia (USP) Talc Expert Panel and (2) the American Society for Testing and Materials International (ASTM) Committee D22 to accomplish similar goals.</a:t>
            </a:r>
          </a:p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IWGACP worked independently of these organizations, and reviewed published procedures and information from USP, ASTM, International Standards Organization (ISO), government agencies, and scientific periodicals. </a:t>
            </a:r>
          </a:p>
        </p:txBody>
      </p:sp>
      <p:sp>
        <p:nvSpPr>
          <p:cNvPr id="6148" name="Slide Number Placeholder 2">
            <a:extLst>
              <a:ext uri="{FF2B5EF4-FFF2-40B4-BE49-F238E27FC236}">
                <a16:creationId xmlns:a16="http://schemas.microsoft.com/office/drawing/2014/main" id="{02256A41-696A-41AD-B83A-7B3021943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598B5DA-8DD0-4E4E-96FD-175C3AB6BFE9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4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6150" name="Footer Placeholder 2">
            <a:extLst>
              <a:ext uri="{FF2B5EF4-FFF2-40B4-BE49-F238E27FC236}">
                <a16:creationId xmlns:a16="http://schemas.microsoft.com/office/drawing/2014/main" id="{9F585119-325D-4616-88DF-B79452FA80A4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D1BB96-7F4B-499E-880E-0EE357F9F7D4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8E658113-3CC3-4DAC-A5BE-BD87546CE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B50DDE-F11A-497A-94E7-441F919BFEC4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421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D0E4E5-F9D1-46B0-B644-FC6FEE0CB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65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  <a:latin typeface="+mn-lt"/>
              </a:rPr>
              <a:t>Goal of IWGACP Subgroup 2: 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rgbClr val="000099"/>
                </a:solidFill>
                <a:latin typeface="+mn-lt"/>
              </a:rPr>
              <a:t>To develop a robust analytical protocol for detecting asbestos and other EMPs of health concern in talc and consumer products containing talc, including cosmetics</a:t>
            </a:r>
            <a:endParaRPr lang="en-US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5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35467-B98F-4473-B0DA-C97172FB2997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609D857-69CB-41B9-8D7B-1D9B2F5EC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7F6A29-5047-4231-8972-075FF6D554AC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C50790-9E9B-419A-AF38-7BDBB00A2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7924800" cy="58229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  <a:latin typeface="+mn-lt"/>
              </a:rPr>
              <a:t>Charge questions (1): </a:t>
            </a:r>
          </a:p>
          <a:p>
            <a:pPr marL="514350" indent="-514350">
              <a:buAutoNum type="arabicPeriod"/>
            </a:pPr>
            <a:r>
              <a:rPr lang="en-US" altLang="en-US" sz="2900" i="1" dirty="0">
                <a:solidFill>
                  <a:srgbClr val="000099"/>
                </a:solidFill>
                <a:latin typeface="+mn-lt"/>
              </a:rPr>
              <a:t>What general techniques and published test methods should be considered for the identification of asbestos fibers in talc-containing products?</a:t>
            </a:r>
            <a:r>
              <a:rPr lang="en-US" altLang="en-US" sz="2900" dirty="0">
                <a:solidFill>
                  <a:srgbClr val="000099"/>
                </a:solidFill>
                <a:latin typeface="+mn-lt"/>
              </a:rPr>
              <a:t> </a:t>
            </a:r>
            <a:br>
              <a:rPr lang="en-US" altLang="en-US" sz="2900" dirty="0">
                <a:solidFill>
                  <a:srgbClr val="000099"/>
                </a:solidFill>
                <a:latin typeface="+mn-lt"/>
              </a:rPr>
            </a:br>
            <a:r>
              <a:rPr lang="en-US" altLang="en-US" sz="2900" dirty="0">
                <a:solidFill>
                  <a:srgbClr val="000099"/>
                </a:solidFill>
                <a:latin typeface="+mn-lt"/>
              </a:rPr>
              <a:t>(</a:t>
            </a:r>
            <a:r>
              <a:rPr lang="en-US" altLang="en-US" sz="2900" i="1" dirty="0">
                <a:solidFill>
                  <a:srgbClr val="000099"/>
                </a:solidFill>
                <a:latin typeface="+mn-lt"/>
              </a:rPr>
              <a:t>e.g., </a:t>
            </a:r>
            <a:r>
              <a:rPr lang="en-US" altLang="en-US" sz="2900" dirty="0">
                <a:solidFill>
                  <a:srgbClr val="000099"/>
                </a:solidFill>
                <a:latin typeface="+mn-lt"/>
              </a:rPr>
              <a:t>methods for sample preparation, as well as instrumentation needed to make an assessment.)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900" i="1" dirty="0">
                <a:solidFill>
                  <a:srgbClr val="000099"/>
                </a:solidFill>
                <a:latin typeface="+mn-lt"/>
              </a:rPr>
              <a:t>What standard(s) should be developed for use to assess the presence of asbestos in talc-containing products?  This can include reference materials as well as methodology.  </a:t>
            </a:r>
            <a:endParaRPr lang="en-US" sz="29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6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2B5799-948D-4E59-BAE6-730A1058EF1A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9A64955D-8A1F-42C3-B8F0-4157CD77B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8AD205-5E00-4D9F-B09D-AC88A168700A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835B-2A40-4B60-B07B-C806A5AD2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7850"/>
            <a:ext cx="8153400" cy="52133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99"/>
                </a:solidFill>
              </a:rPr>
              <a:t>Charge questions (2): </a:t>
            </a:r>
          </a:p>
          <a:p>
            <a:pPr marL="228600" lvl="2" ea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romanLcPeriod"/>
            </a:pP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What combination of analytical methods should be</a:t>
            </a:r>
            <a:b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</a:b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   used? </a:t>
            </a:r>
          </a:p>
          <a:p>
            <a:pPr marL="228600" lvl="2" ea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romanLcPeriod"/>
            </a:pP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(a) Are screening methods useful for ‘</a:t>
            </a:r>
            <a:r>
              <a:rPr lang="en-US" altLang="en-US" sz="2800" i="1" dirty="0">
                <a:solidFill>
                  <a:srgbClr val="000099"/>
                </a:solidFill>
                <a:ea typeface="Calibri" panose="020F0502020204030204" pitchFamily="34" charset="0"/>
              </a:rPr>
              <a:t>if/then</a:t>
            </a: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’</a:t>
            </a:r>
            <a:b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</a:b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    approaches? </a:t>
            </a:r>
            <a:b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</a:b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(b) Do we need concentration method for screening?</a:t>
            </a:r>
          </a:p>
          <a:p>
            <a:pPr marL="228600" lvl="2" ea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romanLcPeriod"/>
            </a:pP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TEM or SEM? </a:t>
            </a:r>
          </a:p>
          <a:p>
            <a:pPr marL="228600" lvl="2" ea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romanLcPeriod"/>
            </a:pP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How many mineral fibers or grid openings should be </a:t>
            </a:r>
            <a:b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</a:b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   measured/counted? </a:t>
            </a:r>
          </a:p>
          <a:p>
            <a:pPr marL="228600" lvl="2" ea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AutoNum type="romanLcPeriod"/>
            </a:pP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Are there matrix issues from talc-based cosmetics? </a:t>
            </a:r>
          </a:p>
          <a:p>
            <a:pPr marL="228600" lvl="2" eaLnBrk="1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Calibri" panose="020F0502020204030204" pitchFamily="34" charset="0"/>
              <a:buAutoNum type="romanLcPeriod"/>
            </a:pP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Sample preparation issues (</a:t>
            </a:r>
            <a:r>
              <a:rPr lang="en-US" altLang="en-US" sz="2800" i="1" dirty="0">
                <a:solidFill>
                  <a:srgbClr val="000099"/>
                </a:solidFill>
                <a:ea typeface="Calibri" panose="020F0502020204030204" pitchFamily="34" charset="0"/>
              </a:rPr>
              <a:t>e.g., </a:t>
            </a: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alter the properties </a:t>
            </a:r>
            <a:b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</a:br>
            <a:r>
              <a:rPr lang="en-US" altLang="en-US" sz="2800" dirty="0">
                <a:solidFill>
                  <a:srgbClr val="000099"/>
                </a:solidFill>
                <a:ea typeface="Calibri" panose="020F0502020204030204" pitchFamily="34" charset="0"/>
              </a:rPr>
              <a:t>    of the fibers).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7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95DEA6-5882-4F59-8818-8D1843176CBD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4F6E0226-4DAD-4CC4-AC43-F5A27EF65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47DD0F-EF4D-404B-A8E5-05105B9C9AFD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0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F1FC66-4683-46D3-8B48-BCAB2E483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43000"/>
            <a:ext cx="847725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IWGACP answered </a:t>
            </a:r>
            <a:r>
              <a:rPr lang="en-US" altLang="en-US" sz="2800" u="sng" dirty="0">
                <a:solidFill>
                  <a:srgbClr val="000099"/>
                </a:solidFill>
              </a:rPr>
              <a:t>most</a:t>
            </a:r>
            <a:r>
              <a:rPr lang="en-US" altLang="en-US" sz="2800" dirty="0">
                <a:solidFill>
                  <a:srgbClr val="000099"/>
                </a:solidFill>
              </a:rPr>
              <a:t> of the charge questions, and these recommendations are presented as: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  	   1. SAMPLING and HANDLING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    	   2. SAMPLE PREPARATION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    	   3. ANALYTICAL METHODS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		X-Ray Diffraction (XRD)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   		Polarized Light Microscopy (PLM)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		Transmission Electron Microscopy (TEM)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		Scanning Electron Microscopy (SEM)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  	   4. OVERVIEW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8</a:t>
            </a:fld>
            <a:endParaRPr lang="en-US" altLang="en-US" sz="1800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30E2EC-8ECB-43CD-8B81-AFE88D42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5400" y="10985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99"/>
                </a:solidFill>
                <a:latin typeface="+mn-lt"/>
              </a:rPr>
              <a:t>Analytical Methods</a:t>
            </a:r>
            <a:endParaRPr lang="en-US" altLang="en-US" dirty="0">
              <a:solidFill>
                <a:srgbClr val="000099"/>
              </a:solidFill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217725-321A-439E-8683-59BA739F9DFB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A5D9731-AA45-4267-BB13-4C1DB380A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DFC8FC-857B-4C70-A91F-3BC8521AD0E0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089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C125-59F8-4102-932C-5A9D13D6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731837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0099"/>
                </a:solidFill>
              </a:rPr>
              <a:t>Sampling and Handling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9A222-D181-4F3C-9659-164A1A336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600" i="1" dirty="0">
                <a:solidFill>
                  <a:srgbClr val="000099"/>
                </a:solidFill>
              </a:rPr>
              <a:t>Subgroup 2 did not submit specific recommendations</a:t>
            </a:r>
            <a:r>
              <a:rPr lang="en-US" altLang="en-US" sz="2600" i="1" strike="sngStrike" dirty="0">
                <a:solidFill>
                  <a:srgbClr val="000099"/>
                </a:solidFill>
              </a:rPr>
              <a:t> </a:t>
            </a:r>
            <a:r>
              <a:rPr lang="en-US" altLang="en-US" sz="2600" i="1" dirty="0">
                <a:solidFill>
                  <a:srgbClr val="000099"/>
                </a:solidFill>
              </a:rPr>
              <a:t>regarding sampling size and frequency.  FDA and other agencies have existing guidelines regarding sampling size and frequency for many different products, and these should be considered. </a:t>
            </a:r>
          </a:p>
          <a:p>
            <a:pPr marL="0" indent="0">
              <a:buNone/>
            </a:pPr>
            <a:r>
              <a:rPr lang="en-US" altLang="en-US" sz="2600" b="1" dirty="0">
                <a:solidFill>
                  <a:srgbClr val="000099"/>
                </a:solidFill>
              </a:rPr>
              <a:t>Sampling Plan </a:t>
            </a:r>
            <a:r>
              <a:rPr lang="en-US" altLang="en-US" sz="2600" dirty="0">
                <a:solidFill>
                  <a:srgbClr val="000099"/>
                </a:solidFill>
              </a:rPr>
              <a:t>issues that were identified:</a:t>
            </a:r>
          </a:p>
          <a:p>
            <a:pPr marL="457200" lvl="1" indent="0">
              <a:buNone/>
            </a:pPr>
            <a:r>
              <a:rPr lang="en-US" altLang="en-US" sz="2200" dirty="0">
                <a:solidFill>
                  <a:srgbClr val="000099"/>
                </a:solidFill>
              </a:rPr>
              <a:t>(1) talc (cosmetic product) batch size;</a:t>
            </a:r>
          </a:p>
          <a:p>
            <a:pPr marL="457200" lvl="1" indent="0">
              <a:buNone/>
            </a:pPr>
            <a:r>
              <a:rPr lang="en-US" altLang="en-US" sz="2200" dirty="0">
                <a:solidFill>
                  <a:srgbClr val="000099"/>
                </a:solidFill>
              </a:rPr>
              <a:t>(2) homogeneity of asbestos in talc or cosmetic;</a:t>
            </a:r>
          </a:p>
          <a:p>
            <a:pPr marL="457200" lvl="1" indent="0">
              <a:buNone/>
            </a:pPr>
            <a:r>
              <a:rPr lang="en-US" altLang="en-US" sz="2200" dirty="0">
                <a:solidFill>
                  <a:srgbClr val="000099"/>
                </a:solidFill>
              </a:rPr>
              <a:t>(3) other minerals &amp; materials in the sample;</a:t>
            </a:r>
          </a:p>
          <a:p>
            <a:pPr marL="457200" lvl="1" indent="0">
              <a:buNone/>
            </a:pPr>
            <a:r>
              <a:rPr lang="en-US" altLang="en-US" sz="2200" dirty="0">
                <a:solidFill>
                  <a:srgbClr val="000099"/>
                </a:solidFill>
              </a:rPr>
              <a:t>(4) method specificity &amp; sensitivity.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B26125D8-DB9E-40E8-893F-D5CFAF8D4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D766DC-B350-4E33-8411-267517901D56}" type="slidenum">
              <a:rPr lang="en-US" altLang="en-US" sz="1800" smtClean="0">
                <a:solidFill>
                  <a:srgbClr val="000099"/>
                </a:solidFill>
                <a:latin typeface="Georgia" panose="02040502050405020303" pitchFamily="18" charset="0"/>
              </a:rPr>
              <a:pPr/>
              <a:t>9</a:t>
            </a:fld>
            <a:endParaRPr lang="en-US" altLang="en-US" sz="180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7174" name="Footer Placeholder 2">
            <a:extLst>
              <a:ext uri="{FF2B5EF4-FFF2-40B4-BE49-F238E27FC236}">
                <a16:creationId xmlns:a16="http://schemas.microsoft.com/office/drawing/2014/main" id="{4DCA5CDE-F20D-49CA-853B-AB16B6532473}"/>
              </a:ext>
            </a:extLst>
          </p:cNvPr>
          <p:cNvSpPr>
            <a:spLocks noGrp="1"/>
          </p:cNvSpPr>
          <p:nvPr/>
        </p:nvSpPr>
        <p:spPr bwMode="auto">
          <a:xfrm>
            <a:off x="331788" y="6362700"/>
            <a:ext cx="4149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IWGACP Public Meeting, 4 February 2020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6B34ECC-16BF-454E-B689-FF9F1531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" y="41910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0099"/>
                </a:solidFill>
                <a:latin typeface="+mn-lt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2F61C1-F7BA-490F-811B-14CC8BEE5BC6}"/>
              </a:ext>
            </a:extLst>
          </p:cNvPr>
          <p:cNvGrpSpPr/>
          <p:nvPr/>
        </p:nvGrpSpPr>
        <p:grpSpPr>
          <a:xfrm>
            <a:off x="7061886" y="150813"/>
            <a:ext cx="1929714" cy="534987"/>
            <a:chOff x="7061886" y="258763"/>
            <a:chExt cx="1929714" cy="534987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176491E1-DF79-4540-9E72-A6AA92642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8" t="42165" r="49359" b="49004"/>
            <a:stretch>
              <a:fillRect/>
            </a:stretch>
          </p:blipFill>
          <p:spPr bwMode="auto">
            <a:xfrm>
              <a:off x="7239000" y="304800"/>
              <a:ext cx="17526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A12248-274E-4522-8DBF-59FA2EE4078A}"/>
                </a:ext>
              </a:extLst>
            </p:cNvPr>
            <p:cNvSpPr/>
            <p:nvPr/>
          </p:nvSpPr>
          <p:spPr>
            <a:xfrm>
              <a:off x="7061886" y="258763"/>
              <a:ext cx="533400" cy="503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62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c593544c-8bc9-488a-9957-4d59a7b3d015">7NC7SMKD5U47-176-3909</_dlc_DocId>
    <_dlc_DocIdUrl xmlns="c593544c-8bc9-488a-9957-4d59a7b3d015">
      <Url>http://sharepoint.fda.gov/orgs/OFVM/OFVMExecSec/_layouts/DocIdRedir.aspx?ID=7NC7SMKD5U47-176-3909</Url>
      <Description>7NC7SMKD5U47-176-3909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66DAFD0340A4E89E36E7C5717B677" ma:contentTypeVersion="0" ma:contentTypeDescription="Create a new document." ma:contentTypeScope="" ma:versionID="5d5bb980e72ea6738b3e28d0b8fb17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D5E61-B27F-409F-B454-BE616744BEEB}"/>
</file>

<file path=customXml/itemProps2.xml><?xml version="1.0" encoding="utf-8"?>
<ds:datastoreItem xmlns:ds="http://schemas.openxmlformats.org/officeDocument/2006/customXml" ds:itemID="{A59BF80F-01EB-462C-B104-D74E7245C1C0}"/>
</file>

<file path=customXml/itemProps3.xml><?xml version="1.0" encoding="utf-8"?>
<ds:datastoreItem xmlns:ds="http://schemas.openxmlformats.org/officeDocument/2006/customXml" ds:itemID="{1D6D5E61-B27F-409F-B454-BE616744BEEB}">
  <ds:schemaRefs>
    <ds:schemaRef ds:uri="http://purl.org/dc/elements/1.1/"/>
    <ds:schemaRef ds:uri="http://schemas.microsoft.com/office/2006/metadata/properties"/>
    <ds:schemaRef ds:uri="c593544c-8bc9-488a-9957-4d59a7b3d015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4C4BD2D-C948-403F-A1F7-88F247457713}"/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1026</Words>
  <Application>Microsoft Office PowerPoint</Application>
  <PresentationFormat>On-screen Show (4:3)</PresentationFormat>
  <Paragraphs>292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Georgia</vt:lpstr>
      <vt:lpstr>Office Theme</vt:lpstr>
      <vt:lpstr>Analytical  Methods for Detecting Mineral Fibers of Concern in Talc and Talc-Containing Consumer Products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Analytical Methods</vt:lpstr>
      <vt:lpstr>Sampling and Handling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</vt:lpstr>
      <vt:lpstr>PowerPoint Presentation</vt:lpstr>
    </vt:vector>
  </TitlesOfParts>
  <Company>US FDA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Progress of IWGACP Subgroup 1: Terminology and Definitions of Mineral Fibers of Concern in Talc including Health Risk of Mineral Fibers  June 2019</dc:title>
  <dc:creator>Spence, Susan</dc:creator>
  <cp:lastModifiedBy>Robbs, Janesia</cp:lastModifiedBy>
  <cp:revision>257</cp:revision>
  <dcterms:created xsi:type="dcterms:W3CDTF">2019-06-11T20:28:23Z</dcterms:created>
  <dcterms:modified xsi:type="dcterms:W3CDTF">2020-02-06T19:32:43Z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0x010100F1466DAFD0340A4E89E36E7C5717B677</vt:lpwstr>
  </property>
  <property fmtid="{D5CDD505-2E9C-101B-9397-08002B2CF9AE}" pid="3" name="_dlc_DocIdItemGuid">
    <vt:lpwstr>5aa795a8-62b1-463b-80ef-45025ef2b85f</vt:lpwstr>
  </property>
</Properties>
</file>