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0"/>
  </p:notesMasterIdLst>
  <p:sldIdLst>
    <p:sldId id="256" r:id="rId6"/>
    <p:sldId id="269" r:id="rId7"/>
    <p:sldId id="268" r:id="rId8"/>
    <p:sldId id="267" r:id="rId9"/>
    <p:sldId id="299" r:id="rId10"/>
    <p:sldId id="319" r:id="rId11"/>
    <p:sldId id="274" r:id="rId12"/>
    <p:sldId id="294" r:id="rId13"/>
    <p:sldId id="273" r:id="rId14"/>
    <p:sldId id="278" r:id="rId15"/>
    <p:sldId id="302" r:id="rId16"/>
    <p:sldId id="310" r:id="rId17"/>
    <p:sldId id="311" r:id="rId18"/>
    <p:sldId id="312" r:id="rId19"/>
    <p:sldId id="306" r:id="rId20"/>
    <p:sldId id="313" r:id="rId21"/>
    <p:sldId id="305" r:id="rId22"/>
    <p:sldId id="307" r:id="rId23"/>
    <p:sldId id="316" r:id="rId24"/>
    <p:sldId id="276" r:id="rId25"/>
    <p:sldId id="275" r:id="rId26"/>
    <p:sldId id="317" r:id="rId27"/>
    <p:sldId id="279" r:id="rId28"/>
    <p:sldId id="265"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egal, Deborah" initials="SD" lastIdx="7" clrIdx="0">
    <p:extLst>
      <p:ext uri="{19B8F6BF-5375-455C-9EA6-DF929625EA0E}">
        <p15:presenceInfo xmlns:p15="http://schemas.microsoft.com/office/powerpoint/2012/main" userId="S::Deborah.Smegal@fda.gov::d93bd5f5-8819-4881-970d-8ab1d1e193f2" providerId="AD"/>
      </p:ext>
    </p:extLst>
  </p:cmAuthor>
  <p:cmAuthor id="2" name="Wolfgang, Steven" initials="WS" lastIdx="2" clrIdx="1">
    <p:extLst>
      <p:ext uri="{19B8F6BF-5375-455C-9EA6-DF929625EA0E}">
        <p15:presenceInfo xmlns:p15="http://schemas.microsoft.com/office/powerpoint/2012/main" userId="S::WOLFGANGS@fda.gov::f0f73df3-5c8e-46fb-8139-2a0ef345be72" providerId="AD"/>
      </p:ext>
    </p:extLst>
  </p:cmAuthor>
  <p:cmAuthor id="3" name="ORCET" initials="ORCET" lastIdx="6" clrIdx="2">
    <p:extLst>
      <p:ext uri="{19B8F6BF-5375-455C-9EA6-DF929625EA0E}">
        <p15:presenceInfo xmlns:p15="http://schemas.microsoft.com/office/powerpoint/2012/main" userId="ORCET" providerId="None"/>
      </p:ext>
    </p:extLst>
  </p:cmAuthor>
  <p:cmAuthor id="4" name="Ticker, Douglas" initials="TD" lastIdx="1" clrIdx="3">
    <p:extLst>
      <p:ext uri="{19B8F6BF-5375-455C-9EA6-DF929625EA0E}">
        <p15:presenceInfo xmlns:p15="http://schemas.microsoft.com/office/powerpoint/2012/main" userId="S::douglas.ticker@fda.gov::89d7a26d-fddb-4171-aee8-6eb7e9396c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80808"/>
    <a:srgbClr val="4472C4"/>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0" autoAdjust="0"/>
    <p:restoredTop sz="86410" autoAdjust="0"/>
  </p:normalViewPr>
  <p:slideViewPr>
    <p:cSldViewPr>
      <p:cViewPr varScale="1">
        <p:scale>
          <a:sx n="98" d="100"/>
          <a:sy n="98" d="100"/>
        </p:scale>
        <p:origin x="378" y="108"/>
      </p:cViewPr>
      <p:guideLst>
        <p:guide orient="horz" pos="2160"/>
        <p:guide pos="2880"/>
      </p:guideLst>
    </p:cSldViewPr>
  </p:slideViewPr>
  <p:outlineViewPr>
    <p:cViewPr>
      <p:scale>
        <a:sx n="33" d="100"/>
        <a:sy n="33" d="100"/>
      </p:scale>
      <p:origin x="0" y="-110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35" Type="http://schemas.openxmlformats.org/officeDocument/2006/relationships/tableStyles" Target="tableStyle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BBB5CE-419F-43A5-B8E7-405DD57DA3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02CFD440-FC35-48CF-8CBA-C7CBD2AC088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819BC5AA-306A-4B18-8B46-87E19488D2AF}" type="datetimeFigureOut">
              <a:rPr lang="en-US"/>
              <a:pPr>
                <a:defRPr/>
              </a:pPr>
              <a:t>2/6/2020</a:t>
            </a:fld>
            <a:endParaRPr lang="en-US"/>
          </a:p>
        </p:txBody>
      </p:sp>
      <p:sp>
        <p:nvSpPr>
          <p:cNvPr id="4" name="Slide Image Placeholder 3">
            <a:extLst>
              <a:ext uri="{FF2B5EF4-FFF2-40B4-BE49-F238E27FC236}">
                <a16:creationId xmlns:a16="http://schemas.microsoft.com/office/drawing/2014/main" id="{81D58D9E-8EDA-4FB2-B8C2-B55AFF0F818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1B23A76-5ABF-4FC0-8283-3BB311A06E8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C05AFED-8E6C-42D2-BE39-51F9DA4AA04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A9CB4693-987B-4473-A582-94179C45B4F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405BD4AE-4AEA-445B-A799-5E09AAA00FD4}" type="slidenum">
              <a:rPr lang="en-US"/>
              <a:pPr>
                <a:defRPr/>
              </a:pPr>
              <a:t>‹#›</a:t>
            </a:fld>
            <a:endParaRPr lang="en-US"/>
          </a:p>
        </p:txBody>
      </p:sp>
    </p:spTree>
    <p:extLst>
      <p:ext uri="{BB962C8B-B14F-4D97-AF65-F5344CB8AC3E}">
        <p14:creationId xmlns:p14="http://schemas.microsoft.com/office/powerpoint/2010/main" val="22211295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4CBE956-5A70-46F2-A0B6-273E61D688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88F4058-9AD2-46FD-A891-93BB0116B0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p>
        </p:txBody>
      </p:sp>
      <p:sp>
        <p:nvSpPr>
          <p:cNvPr id="4100" name="Slide Number Placeholder 3">
            <a:extLst>
              <a:ext uri="{FF2B5EF4-FFF2-40B4-BE49-F238E27FC236}">
                <a16:creationId xmlns:a16="http://schemas.microsoft.com/office/drawing/2014/main" id="{E4631151-E4FD-42CB-A045-1E397C18AB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208B32D-2B8D-4CC0-930D-5385A1C38BB1}"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5BD4AE-4AEA-445B-A799-5E09AAA00FD4}" type="slidenum">
              <a:rPr lang="en-US" smtClean="0"/>
              <a:pPr>
                <a:defRPr/>
              </a:pPr>
              <a:t>10</a:t>
            </a:fld>
            <a:endParaRPr lang="en-US"/>
          </a:p>
        </p:txBody>
      </p:sp>
    </p:spTree>
    <p:extLst>
      <p:ext uri="{BB962C8B-B14F-4D97-AF65-F5344CB8AC3E}">
        <p14:creationId xmlns:p14="http://schemas.microsoft.com/office/powerpoint/2010/main" val="1467233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1" i="1" dirty="0"/>
          </a:p>
        </p:txBody>
      </p:sp>
      <p:sp>
        <p:nvSpPr>
          <p:cNvPr id="4" name="Slide Number Placeholder 3"/>
          <p:cNvSpPr>
            <a:spLocks noGrp="1"/>
          </p:cNvSpPr>
          <p:nvPr>
            <p:ph type="sldNum" sz="quarter" idx="10"/>
          </p:nvPr>
        </p:nvSpPr>
        <p:spPr/>
        <p:txBody>
          <a:bodyPr/>
          <a:lstStyle/>
          <a:p>
            <a:pPr>
              <a:defRPr/>
            </a:pPr>
            <a:fld id="{405BD4AE-4AEA-445B-A799-5E09AAA00FD4}" type="slidenum">
              <a:rPr lang="en-US" smtClean="0"/>
              <a:pPr>
                <a:defRPr/>
              </a:pPr>
              <a:t>11</a:t>
            </a:fld>
            <a:endParaRPr lang="en-US"/>
          </a:p>
        </p:txBody>
      </p:sp>
    </p:spTree>
    <p:extLst>
      <p:ext uri="{BB962C8B-B14F-4D97-AF65-F5344CB8AC3E}">
        <p14:creationId xmlns:p14="http://schemas.microsoft.com/office/powerpoint/2010/main" val="3478718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405BD4AE-4AEA-445B-A799-5E09AAA00FD4}" type="slidenum">
              <a:rPr lang="en-US" smtClean="0"/>
              <a:pPr>
                <a:defRPr/>
              </a:pPr>
              <a:t>12</a:t>
            </a:fld>
            <a:endParaRPr lang="en-US"/>
          </a:p>
        </p:txBody>
      </p:sp>
    </p:spTree>
    <p:extLst>
      <p:ext uri="{BB962C8B-B14F-4D97-AF65-F5344CB8AC3E}">
        <p14:creationId xmlns:p14="http://schemas.microsoft.com/office/powerpoint/2010/main" val="2369719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405BD4AE-4AEA-445B-A799-5E09AAA00FD4}" type="slidenum">
              <a:rPr lang="en-US" smtClean="0"/>
              <a:pPr>
                <a:defRPr/>
              </a:pPr>
              <a:t>13</a:t>
            </a:fld>
            <a:endParaRPr lang="en-US"/>
          </a:p>
        </p:txBody>
      </p:sp>
    </p:spTree>
    <p:extLst>
      <p:ext uri="{BB962C8B-B14F-4D97-AF65-F5344CB8AC3E}">
        <p14:creationId xmlns:p14="http://schemas.microsoft.com/office/powerpoint/2010/main" val="2369719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405BD4AE-4AEA-445B-A799-5E09AAA00FD4}" type="slidenum">
              <a:rPr lang="en-US" smtClean="0"/>
              <a:pPr>
                <a:defRPr/>
              </a:pPr>
              <a:t>14</a:t>
            </a:fld>
            <a:endParaRPr lang="en-US"/>
          </a:p>
        </p:txBody>
      </p:sp>
    </p:spTree>
    <p:extLst>
      <p:ext uri="{BB962C8B-B14F-4D97-AF65-F5344CB8AC3E}">
        <p14:creationId xmlns:p14="http://schemas.microsoft.com/office/powerpoint/2010/main" val="2369719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5BD4AE-4AEA-445B-A799-5E09AAA00FD4}" type="slidenum">
              <a:rPr lang="en-US" smtClean="0"/>
              <a:pPr>
                <a:defRPr/>
              </a:pPr>
              <a:t>15</a:t>
            </a:fld>
            <a:endParaRPr lang="en-US"/>
          </a:p>
        </p:txBody>
      </p:sp>
    </p:spTree>
    <p:extLst>
      <p:ext uri="{BB962C8B-B14F-4D97-AF65-F5344CB8AC3E}">
        <p14:creationId xmlns:p14="http://schemas.microsoft.com/office/powerpoint/2010/main" val="2508506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10"/>
          </p:nvPr>
        </p:nvSpPr>
        <p:spPr/>
        <p:txBody>
          <a:bodyPr/>
          <a:lstStyle/>
          <a:p>
            <a:pPr>
              <a:defRPr/>
            </a:pPr>
            <a:fld id="{405BD4AE-4AEA-445B-A799-5E09AAA00FD4}" type="slidenum">
              <a:rPr lang="en-US" smtClean="0"/>
              <a:pPr>
                <a:defRPr/>
              </a:pPr>
              <a:t>16</a:t>
            </a:fld>
            <a:endParaRPr lang="en-US"/>
          </a:p>
        </p:txBody>
      </p:sp>
    </p:spTree>
    <p:extLst>
      <p:ext uri="{BB962C8B-B14F-4D97-AF65-F5344CB8AC3E}">
        <p14:creationId xmlns:p14="http://schemas.microsoft.com/office/powerpoint/2010/main" val="813591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5BD4AE-4AEA-445B-A799-5E09AAA00FD4}" type="slidenum">
              <a:rPr lang="en-US" smtClean="0"/>
              <a:pPr>
                <a:defRPr/>
              </a:pPr>
              <a:t>17</a:t>
            </a:fld>
            <a:endParaRPr lang="en-US"/>
          </a:p>
        </p:txBody>
      </p:sp>
    </p:spTree>
    <p:extLst>
      <p:ext uri="{BB962C8B-B14F-4D97-AF65-F5344CB8AC3E}">
        <p14:creationId xmlns:p14="http://schemas.microsoft.com/office/powerpoint/2010/main" val="1212440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5BD4AE-4AEA-445B-A799-5E09AAA00FD4}" type="slidenum">
              <a:rPr lang="en-US" smtClean="0"/>
              <a:pPr>
                <a:defRPr/>
              </a:pPr>
              <a:t>18</a:t>
            </a:fld>
            <a:endParaRPr lang="en-US"/>
          </a:p>
        </p:txBody>
      </p:sp>
    </p:spTree>
    <p:extLst>
      <p:ext uri="{BB962C8B-B14F-4D97-AF65-F5344CB8AC3E}">
        <p14:creationId xmlns:p14="http://schemas.microsoft.com/office/powerpoint/2010/main" val="439615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405BD4AE-4AEA-445B-A799-5E09AAA00FD4}" type="slidenum">
              <a:rPr lang="en-US" smtClean="0"/>
              <a:pPr>
                <a:defRPr/>
              </a:pPr>
              <a:t>19</a:t>
            </a:fld>
            <a:endParaRPr lang="en-US"/>
          </a:p>
        </p:txBody>
      </p:sp>
    </p:spTree>
    <p:extLst>
      <p:ext uri="{BB962C8B-B14F-4D97-AF65-F5344CB8AC3E}">
        <p14:creationId xmlns:p14="http://schemas.microsoft.com/office/powerpoint/2010/main" val="861213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5BD4AE-4AEA-445B-A799-5E09AAA00FD4}" type="slidenum">
              <a:rPr lang="en-US" smtClean="0"/>
              <a:pPr>
                <a:defRPr/>
              </a:pPr>
              <a:t>2</a:t>
            </a:fld>
            <a:endParaRPr lang="en-US"/>
          </a:p>
        </p:txBody>
      </p:sp>
    </p:spTree>
    <p:extLst>
      <p:ext uri="{BB962C8B-B14F-4D97-AF65-F5344CB8AC3E}">
        <p14:creationId xmlns:p14="http://schemas.microsoft.com/office/powerpoint/2010/main" val="2724622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5BD4AE-4AEA-445B-A799-5E09AAA00FD4}" type="slidenum">
              <a:rPr lang="en-US" smtClean="0"/>
              <a:pPr>
                <a:defRPr/>
              </a:pPr>
              <a:t>20</a:t>
            </a:fld>
            <a:endParaRPr lang="en-US"/>
          </a:p>
        </p:txBody>
      </p:sp>
    </p:spTree>
    <p:extLst>
      <p:ext uri="{BB962C8B-B14F-4D97-AF65-F5344CB8AC3E}">
        <p14:creationId xmlns:p14="http://schemas.microsoft.com/office/powerpoint/2010/main" val="2290216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200" dirty="0">
              <a:solidFill>
                <a:srgbClr val="FF0000"/>
              </a:solidFill>
              <a:latin typeface="Georgia" panose="02040502050405020303" pitchFamily="18" charset="0"/>
            </a:endParaRPr>
          </a:p>
        </p:txBody>
      </p:sp>
      <p:sp>
        <p:nvSpPr>
          <p:cNvPr id="4" name="Slide Number Placeholder 3"/>
          <p:cNvSpPr>
            <a:spLocks noGrp="1"/>
          </p:cNvSpPr>
          <p:nvPr>
            <p:ph type="sldNum" sz="quarter" idx="10"/>
          </p:nvPr>
        </p:nvSpPr>
        <p:spPr/>
        <p:txBody>
          <a:bodyPr/>
          <a:lstStyle/>
          <a:p>
            <a:pPr>
              <a:defRPr/>
            </a:pPr>
            <a:fld id="{405BD4AE-4AEA-445B-A799-5E09AAA00FD4}" type="slidenum">
              <a:rPr lang="en-US" smtClean="0"/>
              <a:pPr>
                <a:defRPr/>
              </a:pPr>
              <a:t>21</a:t>
            </a:fld>
            <a:endParaRPr lang="en-US"/>
          </a:p>
        </p:txBody>
      </p:sp>
    </p:spTree>
    <p:extLst>
      <p:ext uri="{BB962C8B-B14F-4D97-AF65-F5344CB8AC3E}">
        <p14:creationId xmlns:p14="http://schemas.microsoft.com/office/powerpoint/2010/main" val="11795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5BD4AE-4AEA-445B-A799-5E09AAA00FD4}" type="slidenum">
              <a:rPr lang="en-US" smtClean="0"/>
              <a:pPr>
                <a:defRPr/>
              </a:pPr>
              <a:t>22</a:t>
            </a:fld>
            <a:endParaRPr lang="en-US"/>
          </a:p>
        </p:txBody>
      </p:sp>
    </p:spTree>
    <p:extLst>
      <p:ext uri="{BB962C8B-B14F-4D97-AF65-F5344CB8AC3E}">
        <p14:creationId xmlns:p14="http://schemas.microsoft.com/office/powerpoint/2010/main" val="1777026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5BD4AE-4AEA-445B-A799-5E09AAA00FD4}" type="slidenum">
              <a:rPr lang="en-US" smtClean="0"/>
              <a:pPr>
                <a:defRPr/>
              </a:pPr>
              <a:t>23</a:t>
            </a:fld>
            <a:endParaRPr lang="en-US"/>
          </a:p>
        </p:txBody>
      </p:sp>
    </p:spTree>
    <p:extLst>
      <p:ext uri="{BB962C8B-B14F-4D97-AF65-F5344CB8AC3E}">
        <p14:creationId xmlns:p14="http://schemas.microsoft.com/office/powerpoint/2010/main" val="3810474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5BD4AE-4AEA-445B-A799-5E09AAA00FD4}" type="slidenum">
              <a:rPr lang="en-US" smtClean="0"/>
              <a:pPr>
                <a:defRPr/>
              </a:pPr>
              <a:t>24</a:t>
            </a:fld>
            <a:endParaRPr lang="en-US"/>
          </a:p>
        </p:txBody>
      </p:sp>
    </p:spTree>
    <p:extLst>
      <p:ext uri="{BB962C8B-B14F-4D97-AF65-F5344CB8AC3E}">
        <p14:creationId xmlns:p14="http://schemas.microsoft.com/office/powerpoint/2010/main" val="53938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5BD4AE-4AEA-445B-A799-5E09AAA00FD4}" type="slidenum">
              <a:rPr lang="en-US" smtClean="0"/>
              <a:pPr>
                <a:defRPr/>
              </a:pPr>
              <a:t>3</a:t>
            </a:fld>
            <a:endParaRPr lang="en-US"/>
          </a:p>
        </p:txBody>
      </p:sp>
    </p:spTree>
    <p:extLst>
      <p:ext uri="{BB962C8B-B14F-4D97-AF65-F5344CB8AC3E}">
        <p14:creationId xmlns:p14="http://schemas.microsoft.com/office/powerpoint/2010/main" val="3869522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5BD4AE-4AEA-445B-A799-5E09AAA00FD4}" type="slidenum">
              <a:rPr lang="en-US" smtClean="0"/>
              <a:pPr>
                <a:defRPr/>
              </a:pPr>
              <a:t>4</a:t>
            </a:fld>
            <a:endParaRPr lang="en-US"/>
          </a:p>
        </p:txBody>
      </p:sp>
    </p:spTree>
    <p:extLst>
      <p:ext uri="{BB962C8B-B14F-4D97-AF65-F5344CB8AC3E}">
        <p14:creationId xmlns:p14="http://schemas.microsoft.com/office/powerpoint/2010/main" val="2420347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5BD4AE-4AEA-445B-A799-5E09AAA00FD4}" type="slidenum">
              <a:rPr lang="en-US" smtClean="0"/>
              <a:pPr>
                <a:defRPr/>
              </a:pPr>
              <a:t>5</a:t>
            </a:fld>
            <a:endParaRPr lang="en-US"/>
          </a:p>
        </p:txBody>
      </p:sp>
    </p:spTree>
    <p:extLst>
      <p:ext uri="{BB962C8B-B14F-4D97-AF65-F5344CB8AC3E}">
        <p14:creationId xmlns:p14="http://schemas.microsoft.com/office/powerpoint/2010/main" val="407391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5BD4AE-4AEA-445B-A799-5E09AAA00FD4}" type="slidenum">
              <a:rPr lang="en-US" smtClean="0"/>
              <a:pPr>
                <a:defRPr/>
              </a:pPr>
              <a:t>6</a:t>
            </a:fld>
            <a:endParaRPr lang="en-US"/>
          </a:p>
        </p:txBody>
      </p:sp>
    </p:spTree>
    <p:extLst>
      <p:ext uri="{BB962C8B-B14F-4D97-AF65-F5344CB8AC3E}">
        <p14:creationId xmlns:p14="http://schemas.microsoft.com/office/powerpoint/2010/main" val="407391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a:defRPr/>
            </a:pPr>
            <a:fld id="{405BD4AE-4AEA-445B-A799-5E09AAA00FD4}" type="slidenum">
              <a:rPr lang="en-US" smtClean="0"/>
              <a:pPr>
                <a:defRPr/>
              </a:pPr>
              <a:t>7</a:t>
            </a:fld>
            <a:endParaRPr lang="en-US"/>
          </a:p>
        </p:txBody>
      </p:sp>
    </p:spTree>
    <p:extLst>
      <p:ext uri="{BB962C8B-B14F-4D97-AF65-F5344CB8AC3E}">
        <p14:creationId xmlns:p14="http://schemas.microsoft.com/office/powerpoint/2010/main" val="3608902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5BD4AE-4AEA-445B-A799-5E09AAA00FD4}" type="slidenum">
              <a:rPr lang="en-US" smtClean="0"/>
              <a:pPr>
                <a:defRPr/>
              </a:pPr>
              <a:t>8</a:t>
            </a:fld>
            <a:endParaRPr lang="en-US"/>
          </a:p>
        </p:txBody>
      </p:sp>
    </p:spTree>
    <p:extLst>
      <p:ext uri="{BB962C8B-B14F-4D97-AF65-F5344CB8AC3E}">
        <p14:creationId xmlns:p14="http://schemas.microsoft.com/office/powerpoint/2010/main" val="2138239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5BD4AE-4AEA-445B-A799-5E09AAA00FD4}" type="slidenum">
              <a:rPr lang="en-US" smtClean="0"/>
              <a:pPr>
                <a:defRPr/>
              </a:pPr>
              <a:t>9</a:t>
            </a:fld>
            <a:endParaRPr lang="en-US"/>
          </a:p>
        </p:txBody>
      </p:sp>
    </p:spTree>
    <p:extLst>
      <p:ext uri="{BB962C8B-B14F-4D97-AF65-F5344CB8AC3E}">
        <p14:creationId xmlns:p14="http://schemas.microsoft.com/office/powerpoint/2010/main" val="1151022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D08D338-4A0C-44E9-8283-CC440C3C7E3F}"/>
              </a:ext>
            </a:extLst>
          </p:cNvPr>
          <p:cNvSpPr>
            <a:spLocks noGrp="1"/>
          </p:cNvSpPr>
          <p:nvPr>
            <p:ph type="dt" sz="half" idx="10"/>
          </p:nvPr>
        </p:nvSpPr>
        <p:spPr/>
        <p:txBody>
          <a:bodyPr/>
          <a:lstStyle>
            <a:lvl1pPr>
              <a:defRPr/>
            </a:lvl1pPr>
          </a:lstStyle>
          <a:p>
            <a:pPr>
              <a:defRPr/>
            </a:pPr>
            <a:fld id="{8F1FBE98-E3B9-42C1-AF67-F91A155B492A}" type="datetime1">
              <a:rPr lang="en-US"/>
              <a:pPr>
                <a:defRPr/>
              </a:pPr>
              <a:t>2/6/2020</a:t>
            </a:fld>
            <a:endParaRPr lang="en-US"/>
          </a:p>
        </p:txBody>
      </p:sp>
      <p:sp>
        <p:nvSpPr>
          <p:cNvPr id="5" name="Footer Placeholder 4">
            <a:extLst>
              <a:ext uri="{FF2B5EF4-FFF2-40B4-BE49-F238E27FC236}">
                <a16:creationId xmlns:a16="http://schemas.microsoft.com/office/drawing/2014/main" id="{82E8EE27-2427-4876-8DD3-6950B37C31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3521293-AED4-4510-BA5E-58185D6E1BC0}"/>
              </a:ext>
            </a:extLst>
          </p:cNvPr>
          <p:cNvSpPr>
            <a:spLocks noGrp="1"/>
          </p:cNvSpPr>
          <p:nvPr>
            <p:ph type="sldNum" sz="quarter" idx="12"/>
          </p:nvPr>
        </p:nvSpPr>
        <p:spPr/>
        <p:txBody>
          <a:bodyPr/>
          <a:lstStyle>
            <a:lvl1pPr>
              <a:defRPr/>
            </a:lvl1pPr>
          </a:lstStyle>
          <a:p>
            <a:pPr>
              <a:defRPr/>
            </a:pPr>
            <a:fld id="{03EBC3AD-C2E7-4F2C-B6E9-3B7AF8B64187}" type="slidenum">
              <a:rPr lang="en-US" altLang="en-US"/>
              <a:pPr>
                <a:defRPr/>
              </a:pPr>
              <a:t>‹#›</a:t>
            </a:fld>
            <a:endParaRPr lang="en-US" altLang="en-US"/>
          </a:p>
        </p:txBody>
      </p:sp>
    </p:spTree>
    <p:extLst>
      <p:ext uri="{BB962C8B-B14F-4D97-AF65-F5344CB8AC3E}">
        <p14:creationId xmlns:p14="http://schemas.microsoft.com/office/powerpoint/2010/main" val="3067275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315B29-8439-4387-ACEE-EE6017F41682}"/>
              </a:ext>
            </a:extLst>
          </p:cNvPr>
          <p:cNvSpPr>
            <a:spLocks noGrp="1"/>
          </p:cNvSpPr>
          <p:nvPr>
            <p:ph type="dt" sz="half" idx="10"/>
          </p:nvPr>
        </p:nvSpPr>
        <p:spPr/>
        <p:txBody>
          <a:bodyPr/>
          <a:lstStyle>
            <a:lvl1pPr>
              <a:defRPr/>
            </a:lvl1pPr>
          </a:lstStyle>
          <a:p>
            <a:pPr>
              <a:defRPr/>
            </a:pPr>
            <a:fld id="{2C847C1B-1319-4658-8D79-7E02F7DB1631}" type="datetime1">
              <a:rPr lang="en-US"/>
              <a:pPr>
                <a:defRPr/>
              </a:pPr>
              <a:t>2/6/2020</a:t>
            </a:fld>
            <a:endParaRPr lang="en-US"/>
          </a:p>
        </p:txBody>
      </p:sp>
      <p:sp>
        <p:nvSpPr>
          <p:cNvPr id="5" name="Footer Placeholder 4">
            <a:extLst>
              <a:ext uri="{FF2B5EF4-FFF2-40B4-BE49-F238E27FC236}">
                <a16:creationId xmlns:a16="http://schemas.microsoft.com/office/drawing/2014/main" id="{16A0D8F4-DFEC-427F-B6F7-185842C2BD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D3E03D-CFDC-4A2F-8573-5B482A01FE67}"/>
              </a:ext>
            </a:extLst>
          </p:cNvPr>
          <p:cNvSpPr>
            <a:spLocks noGrp="1"/>
          </p:cNvSpPr>
          <p:nvPr>
            <p:ph type="sldNum" sz="quarter" idx="12"/>
          </p:nvPr>
        </p:nvSpPr>
        <p:spPr/>
        <p:txBody>
          <a:bodyPr/>
          <a:lstStyle>
            <a:lvl1pPr>
              <a:defRPr/>
            </a:lvl1pPr>
          </a:lstStyle>
          <a:p>
            <a:pPr>
              <a:defRPr/>
            </a:pPr>
            <a:fld id="{3A773048-575B-4972-A4BB-8F9A3F9F154C}" type="slidenum">
              <a:rPr lang="en-US" altLang="en-US"/>
              <a:pPr>
                <a:defRPr/>
              </a:pPr>
              <a:t>‹#›</a:t>
            </a:fld>
            <a:endParaRPr lang="en-US" altLang="en-US"/>
          </a:p>
        </p:txBody>
      </p:sp>
    </p:spTree>
    <p:extLst>
      <p:ext uri="{BB962C8B-B14F-4D97-AF65-F5344CB8AC3E}">
        <p14:creationId xmlns:p14="http://schemas.microsoft.com/office/powerpoint/2010/main" val="2086792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5BB90-4116-435B-B47A-62ABCF1BDE09}"/>
              </a:ext>
            </a:extLst>
          </p:cNvPr>
          <p:cNvSpPr>
            <a:spLocks noGrp="1"/>
          </p:cNvSpPr>
          <p:nvPr>
            <p:ph type="dt" sz="half" idx="10"/>
          </p:nvPr>
        </p:nvSpPr>
        <p:spPr/>
        <p:txBody>
          <a:bodyPr/>
          <a:lstStyle>
            <a:lvl1pPr>
              <a:defRPr/>
            </a:lvl1pPr>
          </a:lstStyle>
          <a:p>
            <a:pPr>
              <a:defRPr/>
            </a:pPr>
            <a:fld id="{1AC2E09E-245A-4E69-848D-6625CAD93FDD}" type="datetime1">
              <a:rPr lang="en-US"/>
              <a:pPr>
                <a:defRPr/>
              </a:pPr>
              <a:t>2/6/2020</a:t>
            </a:fld>
            <a:endParaRPr lang="en-US"/>
          </a:p>
        </p:txBody>
      </p:sp>
      <p:sp>
        <p:nvSpPr>
          <p:cNvPr id="5" name="Footer Placeholder 4">
            <a:extLst>
              <a:ext uri="{FF2B5EF4-FFF2-40B4-BE49-F238E27FC236}">
                <a16:creationId xmlns:a16="http://schemas.microsoft.com/office/drawing/2014/main" id="{EFEA3BCF-EAEA-400E-8057-69283056B4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BFB469A-D161-4983-956C-156CD2204DAE}"/>
              </a:ext>
            </a:extLst>
          </p:cNvPr>
          <p:cNvSpPr>
            <a:spLocks noGrp="1"/>
          </p:cNvSpPr>
          <p:nvPr>
            <p:ph type="sldNum" sz="quarter" idx="12"/>
          </p:nvPr>
        </p:nvSpPr>
        <p:spPr/>
        <p:txBody>
          <a:bodyPr/>
          <a:lstStyle>
            <a:lvl1pPr>
              <a:defRPr/>
            </a:lvl1pPr>
          </a:lstStyle>
          <a:p>
            <a:pPr>
              <a:defRPr/>
            </a:pPr>
            <a:fld id="{FAAD0950-A9C8-418C-8082-B1C29F8F074B}" type="slidenum">
              <a:rPr lang="en-US" altLang="en-US"/>
              <a:pPr>
                <a:defRPr/>
              </a:pPr>
              <a:t>‹#›</a:t>
            </a:fld>
            <a:endParaRPr lang="en-US" altLang="en-US"/>
          </a:p>
        </p:txBody>
      </p:sp>
    </p:spTree>
    <p:extLst>
      <p:ext uri="{BB962C8B-B14F-4D97-AF65-F5344CB8AC3E}">
        <p14:creationId xmlns:p14="http://schemas.microsoft.com/office/powerpoint/2010/main" val="4023188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7029DD-C9FA-4348-93D1-5D3B571130CC}"/>
              </a:ext>
            </a:extLst>
          </p:cNvPr>
          <p:cNvSpPr>
            <a:spLocks noGrp="1"/>
          </p:cNvSpPr>
          <p:nvPr>
            <p:ph type="dt" sz="half" idx="10"/>
          </p:nvPr>
        </p:nvSpPr>
        <p:spPr/>
        <p:txBody>
          <a:bodyPr/>
          <a:lstStyle>
            <a:lvl1pPr>
              <a:defRPr/>
            </a:lvl1pPr>
          </a:lstStyle>
          <a:p>
            <a:pPr>
              <a:defRPr/>
            </a:pPr>
            <a:fld id="{7E9EDE2E-1736-4512-8C07-C77608E233C6}" type="datetime1">
              <a:rPr lang="en-US"/>
              <a:pPr>
                <a:defRPr/>
              </a:pPr>
              <a:t>2/6/2020</a:t>
            </a:fld>
            <a:endParaRPr lang="en-US"/>
          </a:p>
        </p:txBody>
      </p:sp>
      <p:sp>
        <p:nvSpPr>
          <p:cNvPr id="5" name="Footer Placeholder 4">
            <a:extLst>
              <a:ext uri="{FF2B5EF4-FFF2-40B4-BE49-F238E27FC236}">
                <a16:creationId xmlns:a16="http://schemas.microsoft.com/office/drawing/2014/main" id="{A9D63717-670B-41F1-AF4D-CDEC27DBFE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D07FA3C-F61C-4680-8214-A01A16B2D1F1}"/>
              </a:ext>
            </a:extLst>
          </p:cNvPr>
          <p:cNvSpPr>
            <a:spLocks noGrp="1"/>
          </p:cNvSpPr>
          <p:nvPr>
            <p:ph type="sldNum" sz="quarter" idx="12"/>
          </p:nvPr>
        </p:nvSpPr>
        <p:spPr/>
        <p:txBody>
          <a:bodyPr/>
          <a:lstStyle>
            <a:lvl1pPr>
              <a:defRPr/>
            </a:lvl1pPr>
          </a:lstStyle>
          <a:p>
            <a:pPr>
              <a:defRPr/>
            </a:pPr>
            <a:fld id="{5A7CC632-57DC-4DDF-A245-BF149667B9ED}" type="slidenum">
              <a:rPr lang="en-US" altLang="en-US"/>
              <a:pPr>
                <a:defRPr/>
              </a:pPr>
              <a:t>‹#›</a:t>
            </a:fld>
            <a:endParaRPr lang="en-US" altLang="en-US"/>
          </a:p>
        </p:txBody>
      </p:sp>
    </p:spTree>
    <p:extLst>
      <p:ext uri="{BB962C8B-B14F-4D97-AF65-F5344CB8AC3E}">
        <p14:creationId xmlns:p14="http://schemas.microsoft.com/office/powerpoint/2010/main" val="994682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C002AF-4F73-4307-B30E-069B429CC40F}"/>
              </a:ext>
            </a:extLst>
          </p:cNvPr>
          <p:cNvSpPr>
            <a:spLocks noGrp="1"/>
          </p:cNvSpPr>
          <p:nvPr>
            <p:ph type="dt" sz="half" idx="10"/>
          </p:nvPr>
        </p:nvSpPr>
        <p:spPr/>
        <p:txBody>
          <a:bodyPr/>
          <a:lstStyle>
            <a:lvl1pPr>
              <a:defRPr/>
            </a:lvl1pPr>
          </a:lstStyle>
          <a:p>
            <a:pPr>
              <a:defRPr/>
            </a:pPr>
            <a:fld id="{4689AC1F-F21F-47BF-806A-2B91FA8F2BD4}" type="datetime1">
              <a:rPr lang="en-US"/>
              <a:pPr>
                <a:defRPr/>
              </a:pPr>
              <a:t>2/6/2020</a:t>
            </a:fld>
            <a:endParaRPr lang="en-US"/>
          </a:p>
        </p:txBody>
      </p:sp>
      <p:sp>
        <p:nvSpPr>
          <p:cNvPr id="5" name="Footer Placeholder 4">
            <a:extLst>
              <a:ext uri="{FF2B5EF4-FFF2-40B4-BE49-F238E27FC236}">
                <a16:creationId xmlns:a16="http://schemas.microsoft.com/office/drawing/2014/main" id="{D66C3D57-7925-4A09-8C87-F0237BE33B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46EA59-366F-4E9F-8500-69FDBB070118}"/>
              </a:ext>
            </a:extLst>
          </p:cNvPr>
          <p:cNvSpPr>
            <a:spLocks noGrp="1"/>
          </p:cNvSpPr>
          <p:nvPr>
            <p:ph type="sldNum" sz="quarter" idx="12"/>
          </p:nvPr>
        </p:nvSpPr>
        <p:spPr/>
        <p:txBody>
          <a:bodyPr/>
          <a:lstStyle>
            <a:lvl1pPr>
              <a:defRPr/>
            </a:lvl1pPr>
          </a:lstStyle>
          <a:p>
            <a:pPr>
              <a:defRPr/>
            </a:pPr>
            <a:fld id="{C611C6D9-A1A0-4AA7-85BE-EDB1EEB147E4}" type="slidenum">
              <a:rPr lang="en-US" altLang="en-US"/>
              <a:pPr>
                <a:defRPr/>
              </a:pPr>
              <a:t>‹#›</a:t>
            </a:fld>
            <a:endParaRPr lang="en-US" altLang="en-US"/>
          </a:p>
        </p:txBody>
      </p:sp>
    </p:spTree>
    <p:extLst>
      <p:ext uri="{BB962C8B-B14F-4D97-AF65-F5344CB8AC3E}">
        <p14:creationId xmlns:p14="http://schemas.microsoft.com/office/powerpoint/2010/main" val="1313447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8C3D476-2F71-40FA-9973-1FF7CBE0B66A}"/>
              </a:ext>
            </a:extLst>
          </p:cNvPr>
          <p:cNvSpPr>
            <a:spLocks noGrp="1"/>
          </p:cNvSpPr>
          <p:nvPr>
            <p:ph type="dt" sz="half" idx="10"/>
          </p:nvPr>
        </p:nvSpPr>
        <p:spPr/>
        <p:txBody>
          <a:bodyPr/>
          <a:lstStyle>
            <a:lvl1pPr>
              <a:defRPr/>
            </a:lvl1pPr>
          </a:lstStyle>
          <a:p>
            <a:pPr>
              <a:defRPr/>
            </a:pPr>
            <a:fld id="{56BEFFD4-00AA-4E0D-86AA-8CFBBE67A8F9}" type="datetime1">
              <a:rPr lang="en-US"/>
              <a:pPr>
                <a:defRPr/>
              </a:pPr>
              <a:t>2/6/2020</a:t>
            </a:fld>
            <a:endParaRPr lang="en-US"/>
          </a:p>
        </p:txBody>
      </p:sp>
      <p:sp>
        <p:nvSpPr>
          <p:cNvPr id="6" name="Footer Placeholder 4">
            <a:extLst>
              <a:ext uri="{FF2B5EF4-FFF2-40B4-BE49-F238E27FC236}">
                <a16:creationId xmlns:a16="http://schemas.microsoft.com/office/drawing/2014/main" id="{0C7EB95E-4E08-425F-B904-DEA28A91CD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5D7DC5A-2A17-4F65-865D-7A1A7C57EFE6}"/>
              </a:ext>
            </a:extLst>
          </p:cNvPr>
          <p:cNvSpPr>
            <a:spLocks noGrp="1"/>
          </p:cNvSpPr>
          <p:nvPr>
            <p:ph type="sldNum" sz="quarter" idx="12"/>
          </p:nvPr>
        </p:nvSpPr>
        <p:spPr/>
        <p:txBody>
          <a:bodyPr/>
          <a:lstStyle>
            <a:lvl1pPr>
              <a:defRPr/>
            </a:lvl1pPr>
          </a:lstStyle>
          <a:p>
            <a:pPr>
              <a:defRPr/>
            </a:pPr>
            <a:fld id="{9C9FD09D-D5BF-4E02-A78D-F653D3F3669A}" type="slidenum">
              <a:rPr lang="en-US" altLang="en-US"/>
              <a:pPr>
                <a:defRPr/>
              </a:pPr>
              <a:t>‹#›</a:t>
            </a:fld>
            <a:endParaRPr lang="en-US" altLang="en-US"/>
          </a:p>
        </p:txBody>
      </p:sp>
    </p:spTree>
    <p:extLst>
      <p:ext uri="{BB962C8B-B14F-4D97-AF65-F5344CB8AC3E}">
        <p14:creationId xmlns:p14="http://schemas.microsoft.com/office/powerpoint/2010/main" val="3693444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8F4DD8F-E31A-4245-BA03-2F81364615C2}"/>
              </a:ext>
            </a:extLst>
          </p:cNvPr>
          <p:cNvSpPr>
            <a:spLocks noGrp="1"/>
          </p:cNvSpPr>
          <p:nvPr>
            <p:ph type="dt" sz="half" idx="10"/>
          </p:nvPr>
        </p:nvSpPr>
        <p:spPr/>
        <p:txBody>
          <a:bodyPr/>
          <a:lstStyle>
            <a:lvl1pPr>
              <a:defRPr/>
            </a:lvl1pPr>
          </a:lstStyle>
          <a:p>
            <a:pPr>
              <a:defRPr/>
            </a:pPr>
            <a:fld id="{B46FA647-865F-4187-B455-1EBE76B14853}" type="datetime1">
              <a:rPr lang="en-US"/>
              <a:pPr>
                <a:defRPr/>
              </a:pPr>
              <a:t>2/6/2020</a:t>
            </a:fld>
            <a:endParaRPr lang="en-US"/>
          </a:p>
        </p:txBody>
      </p:sp>
      <p:sp>
        <p:nvSpPr>
          <p:cNvPr id="8" name="Footer Placeholder 4">
            <a:extLst>
              <a:ext uri="{FF2B5EF4-FFF2-40B4-BE49-F238E27FC236}">
                <a16:creationId xmlns:a16="http://schemas.microsoft.com/office/drawing/2014/main" id="{D1630DED-83B5-4982-9D02-82A6DA62A3D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92C4D59-EC70-42EA-83BC-DB0760F97EA7}"/>
              </a:ext>
            </a:extLst>
          </p:cNvPr>
          <p:cNvSpPr>
            <a:spLocks noGrp="1"/>
          </p:cNvSpPr>
          <p:nvPr>
            <p:ph type="sldNum" sz="quarter" idx="12"/>
          </p:nvPr>
        </p:nvSpPr>
        <p:spPr/>
        <p:txBody>
          <a:bodyPr/>
          <a:lstStyle>
            <a:lvl1pPr>
              <a:defRPr/>
            </a:lvl1pPr>
          </a:lstStyle>
          <a:p>
            <a:pPr>
              <a:defRPr/>
            </a:pPr>
            <a:fld id="{06B8B019-813C-484F-AD6B-A369BB0FB086}" type="slidenum">
              <a:rPr lang="en-US" altLang="en-US"/>
              <a:pPr>
                <a:defRPr/>
              </a:pPr>
              <a:t>‹#›</a:t>
            </a:fld>
            <a:endParaRPr lang="en-US" altLang="en-US"/>
          </a:p>
        </p:txBody>
      </p:sp>
    </p:spTree>
    <p:extLst>
      <p:ext uri="{BB962C8B-B14F-4D97-AF65-F5344CB8AC3E}">
        <p14:creationId xmlns:p14="http://schemas.microsoft.com/office/powerpoint/2010/main" val="1696670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6994B70-54B4-4B26-85B2-AFC5C58C96FB}"/>
              </a:ext>
            </a:extLst>
          </p:cNvPr>
          <p:cNvSpPr>
            <a:spLocks noGrp="1"/>
          </p:cNvSpPr>
          <p:nvPr>
            <p:ph type="dt" sz="half" idx="10"/>
          </p:nvPr>
        </p:nvSpPr>
        <p:spPr/>
        <p:txBody>
          <a:bodyPr/>
          <a:lstStyle>
            <a:lvl1pPr>
              <a:defRPr/>
            </a:lvl1pPr>
          </a:lstStyle>
          <a:p>
            <a:pPr>
              <a:defRPr/>
            </a:pPr>
            <a:fld id="{3C294347-A2F6-47A8-A191-EDE655DD84C0}" type="datetime1">
              <a:rPr lang="en-US"/>
              <a:pPr>
                <a:defRPr/>
              </a:pPr>
              <a:t>2/6/2020</a:t>
            </a:fld>
            <a:endParaRPr lang="en-US"/>
          </a:p>
        </p:txBody>
      </p:sp>
      <p:sp>
        <p:nvSpPr>
          <p:cNvPr id="4" name="Footer Placeholder 4">
            <a:extLst>
              <a:ext uri="{FF2B5EF4-FFF2-40B4-BE49-F238E27FC236}">
                <a16:creationId xmlns:a16="http://schemas.microsoft.com/office/drawing/2014/main" id="{4648A103-3EE6-4933-81CD-A6EE8DB3CB6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D73FCBE-4B49-4A77-B51B-A69E62B81CBB}"/>
              </a:ext>
            </a:extLst>
          </p:cNvPr>
          <p:cNvSpPr>
            <a:spLocks noGrp="1"/>
          </p:cNvSpPr>
          <p:nvPr>
            <p:ph type="sldNum" sz="quarter" idx="12"/>
          </p:nvPr>
        </p:nvSpPr>
        <p:spPr/>
        <p:txBody>
          <a:bodyPr/>
          <a:lstStyle>
            <a:lvl1pPr>
              <a:defRPr/>
            </a:lvl1pPr>
          </a:lstStyle>
          <a:p>
            <a:pPr>
              <a:defRPr/>
            </a:pPr>
            <a:fld id="{A4EA6F72-6881-4B45-A24F-B9972537080B}" type="slidenum">
              <a:rPr lang="en-US" altLang="en-US"/>
              <a:pPr>
                <a:defRPr/>
              </a:pPr>
              <a:t>‹#›</a:t>
            </a:fld>
            <a:endParaRPr lang="en-US" altLang="en-US"/>
          </a:p>
        </p:txBody>
      </p:sp>
    </p:spTree>
    <p:extLst>
      <p:ext uri="{BB962C8B-B14F-4D97-AF65-F5344CB8AC3E}">
        <p14:creationId xmlns:p14="http://schemas.microsoft.com/office/powerpoint/2010/main" val="2604685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8DF150A-77BB-4425-A3CE-B056C55A18BF}"/>
              </a:ext>
            </a:extLst>
          </p:cNvPr>
          <p:cNvSpPr>
            <a:spLocks noGrp="1"/>
          </p:cNvSpPr>
          <p:nvPr>
            <p:ph type="dt" sz="half" idx="10"/>
          </p:nvPr>
        </p:nvSpPr>
        <p:spPr/>
        <p:txBody>
          <a:bodyPr/>
          <a:lstStyle>
            <a:lvl1pPr>
              <a:defRPr/>
            </a:lvl1pPr>
          </a:lstStyle>
          <a:p>
            <a:pPr>
              <a:defRPr/>
            </a:pPr>
            <a:fld id="{8FD0C869-912E-4CCD-BC13-CBB357F2734F}" type="datetime1">
              <a:rPr lang="en-US"/>
              <a:pPr>
                <a:defRPr/>
              </a:pPr>
              <a:t>2/6/2020</a:t>
            </a:fld>
            <a:endParaRPr lang="en-US"/>
          </a:p>
        </p:txBody>
      </p:sp>
      <p:sp>
        <p:nvSpPr>
          <p:cNvPr id="3" name="Footer Placeholder 4">
            <a:extLst>
              <a:ext uri="{FF2B5EF4-FFF2-40B4-BE49-F238E27FC236}">
                <a16:creationId xmlns:a16="http://schemas.microsoft.com/office/drawing/2014/main" id="{61A75E8A-D58A-4B2C-8D11-0B48D59E440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B5C541F-2D97-42EB-9A33-E93811300040}"/>
              </a:ext>
            </a:extLst>
          </p:cNvPr>
          <p:cNvSpPr>
            <a:spLocks noGrp="1"/>
          </p:cNvSpPr>
          <p:nvPr>
            <p:ph type="sldNum" sz="quarter" idx="12"/>
          </p:nvPr>
        </p:nvSpPr>
        <p:spPr/>
        <p:txBody>
          <a:bodyPr/>
          <a:lstStyle>
            <a:lvl1pPr>
              <a:defRPr/>
            </a:lvl1pPr>
          </a:lstStyle>
          <a:p>
            <a:pPr>
              <a:defRPr/>
            </a:pPr>
            <a:fld id="{35A5A135-44DF-498D-A2CF-B885A98891E5}" type="slidenum">
              <a:rPr lang="en-US" altLang="en-US"/>
              <a:pPr>
                <a:defRPr/>
              </a:pPr>
              <a:t>‹#›</a:t>
            </a:fld>
            <a:endParaRPr lang="en-US" altLang="en-US"/>
          </a:p>
        </p:txBody>
      </p:sp>
    </p:spTree>
    <p:extLst>
      <p:ext uri="{BB962C8B-B14F-4D97-AF65-F5344CB8AC3E}">
        <p14:creationId xmlns:p14="http://schemas.microsoft.com/office/powerpoint/2010/main" val="2867777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DD4FCC2-D2A8-465E-AA64-DBF09B3DDC91}"/>
              </a:ext>
            </a:extLst>
          </p:cNvPr>
          <p:cNvSpPr>
            <a:spLocks noGrp="1"/>
          </p:cNvSpPr>
          <p:nvPr>
            <p:ph type="dt" sz="half" idx="10"/>
          </p:nvPr>
        </p:nvSpPr>
        <p:spPr/>
        <p:txBody>
          <a:bodyPr/>
          <a:lstStyle>
            <a:lvl1pPr>
              <a:defRPr/>
            </a:lvl1pPr>
          </a:lstStyle>
          <a:p>
            <a:pPr>
              <a:defRPr/>
            </a:pPr>
            <a:fld id="{60C60739-46B0-49E8-B266-5256EDBA6995}" type="datetime1">
              <a:rPr lang="en-US"/>
              <a:pPr>
                <a:defRPr/>
              </a:pPr>
              <a:t>2/6/2020</a:t>
            </a:fld>
            <a:endParaRPr lang="en-US"/>
          </a:p>
        </p:txBody>
      </p:sp>
      <p:sp>
        <p:nvSpPr>
          <p:cNvPr id="6" name="Footer Placeholder 4">
            <a:extLst>
              <a:ext uri="{FF2B5EF4-FFF2-40B4-BE49-F238E27FC236}">
                <a16:creationId xmlns:a16="http://schemas.microsoft.com/office/drawing/2014/main" id="{1456F691-05F4-4F08-822A-47F5A61DA1A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DB1A187-84FA-44D6-9389-368EFC30CC78}"/>
              </a:ext>
            </a:extLst>
          </p:cNvPr>
          <p:cNvSpPr>
            <a:spLocks noGrp="1"/>
          </p:cNvSpPr>
          <p:nvPr>
            <p:ph type="sldNum" sz="quarter" idx="12"/>
          </p:nvPr>
        </p:nvSpPr>
        <p:spPr/>
        <p:txBody>
          <a:bodyPr/>
          <a:lstStyle>
            <a:lvl1pPr>
              <a:defRPr/>
            </a:lvl1pPr>
          </a:lstStyle>
          <a:p>
            <a:pPr>
              <a:defRPr/>
            </a:pPr>
            <a:fld id="{1FBF4B75-7226-4A8B-B31B-EB106CB58B84}" type="slidenum">
              <a:rPr lang="en-US" altLang="en-US"/>
              <a:pPr>
                <a:defRPr/>
              </a:pPr>
              <a:t>‹#›</a:t>
            </a:fld>
            <a:endParaRPr lang="en-US" altLang="en-US"/>
          </a:p>
        </p:txBody>
      </p:sp>
    </p:spTree>
    <p:extLst>
      <p:ext uri="{BB962C8B-B14F-4D97-AF65-F5344CB8AC3E}">
        <p14:creationId xmlns:p14="http://schemas.microsoft.com/office/powerpoint/2010/main" val="1145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A55B0FA-80F2-4378-B72E-2FA2C06F9F55}"/>
              </a:ext>
            </a:extLst>
          </p:cNvPr>
          <p:cNvSpPr>
            <a:spLocks noGrp="1"/>
          </p:cNvSpPr>
          <p:nvPr>
            <p:ph type="dt" sz="half" idx="10"/>
          </p:nvPr>
        </p:nvSpPr>
        <p:spPr/>
        <p:txBody>
          <a:bodyPr/>
          <a:lstStyle>
            <a:lvl1pPr>
              <a:defRPr/>
            </a:lvl1pPr>
          </a:lstStyle>
          <a:p>
            <a:pPr>
              <a:defRPr/>
            </a:pPr>
            <a:fld id="{03236FE3-E13D-45FE-AA7F-61F1390A3389}" type="datetime1">
              <a:rPr lang="en-US"/>
              <a:pPr>
                <a:defRPr/>
              </a:pPr>
              <a:t>2/6/2020</a:t>
            </a:fld>
            <a:endParaRPr lang="en-US"/>
          </a:p>
        </p:txBody>
      </p:sp>
      <p:sp>
        <p:nvSpPr>
          <p:cNvPr id="6" name="Footer Placeholder 4">
            <a:extLst>
              <a:ext uri="{FF2B5EF4-FFF2-40B4-BE49-F238E27FC236}">
                <a16:creationId xmlns:a16="http://schemas.microsoft.com/office/drawing/2014/main" id="{4ACB08B1-F945-4F63-B1FA-D0E853BC3ED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B40020-3462-4296-AECA-CDC266F6A460}"/>
              </a:ext>
            </a:extLst>
          </p:cNvPr>
          <p:cNvSpPr>
            <a:spLocks noGrp="1"/>
          </p:cNvSpPr>
          <p:nvPr>
            <p:ph type="sldNum" sz="quarter" idx="12"/>
          </p:nvPr>
        </p:nvSpPr>
        <p:spPr/>
        <p:txBody>
          <a:bodyPr/>
          <a:lstStyle>
            <a:lvl1pPr>
              <a:defRPr/>
            </a:lvl1pPr>
          </a:lstStyle>
          <a:p>
            <a:pPr>
              <a:defRPr/>
            </a:pPr>
            <a:fld id="{105DF0AA-DABC-4A3F-B7B4-26F62086CB84}" type="slidenum">
              <a:rPr lang="en-US" altLang="en-US"/>
              <a:pPr>
                <a:defRPr/>
              </a:pPr>
              <a:t>‹#›</a:t>
            </a:fld>
            <a:endParaRPr lang="en-US" altLang="en-US"/>
          </a:p>
        </p:txBody>
      </p:sp>
    </p:spTree>
    <p:extLst>
      <p:ext uri="{BB962C8B-B14F-4D97-AF65-F5344CB8AC3E}">
        <p14:creationId xmlns:p14="http://schemas.microsoft.com/office/powerpoint/2010/main" val="232844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EE61A1B-9137-42DA-A84C-7643DBD7BE8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333F3BD-27F6-4BE3-8011-577F5A8531D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4124636-67AB-4C10-9C46-FE038DCE37F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cs typeface="+mn-cs"/>
              </a:defRPr>
            </a:lvl1pPr>
          </a:lstStyle>
          <a:p>
            <a:pPr>
              <a:defRPr/>
            </a:pPr>
            <a:fld id="{D7B43937-C96D-4C96-842F-E164C9BA14B9}" type="datetime1">
              <a:rPr lang="en-US"/>
              <a:pPr>
                <a:defRPr/>
              </a:pPr>
              <a:t>2/6/2020</a:t>
            </a:fld>
            <a:endParaRPr lang="en-US"/>
          </a:p>
        </p:txBody>
      </p:sp>
      <p:sp>
        <p:nvSpPr>
          <p:cNvPr id="5" name="Footer Placeholder 4">
            <a:extLst>
              <a:ext uri="{FF2B5EF4-FFF2-40B4-BE49-F238E27FC236}">
                <a16:creationId xmlns:a16="http://schemas.microsoft.com/office/drawing/2014/main" id="{C8C90E7F-BAFE-4243-8721-7D418B28111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50981780-2307-4BA0-A6E1-C62422713CE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FA223ED-DBBF-45E9-A46E-9516B30135E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a:extLst>
              <a:ext uri="{FF2B5EF4-FFF2-40B4-BE49-F238E27FC236}">
                <a16:creationId xmlns:a16="http://schemas.microsoft.com/office/drawing/2014/main" id="{25AC7A8E-FC86-4BCB-A988-4C8F6DC49AE4}"/>
              </a:ext>
            </a:extLst>
          </p:cNvPr>
          <p:cNvSpPr>
            <a:spLocks noGrp="1"/>
          </p:cNvSpPr>
          <p:nvPr>
            <p:ph type="subTitle" idx="1"/>
          </p:nvPr>
        </p:nvSpPr>
        <p:spPr>
          <a:xfrm>
            <a:off x="1570037" y="2497137"/>
            <a:ext cx="6003925" cy="1693863"/>
          </a:xfrm>
        </p:spPr>
        <p:txBody>
          <a:bodyPr/>
          <a:lstStyle/>
          <a:p>
            <a:pPr eaLnBrk="1" hangingPunct="1"/>
            <a:r>
              <a:rPr lang="en-US" altLang="en-US" sz="4000" dirty="0">
                <a:solidFill>
                  <a:srgbClr val="000099"/>
                </a:solidFill>
              </a:rPr>
              <a:t>Subgroup 1, IWGACP;</a:t>
            </a:r>
          </a:p>
          <a:p>
            <a:pPr eaLnBrk="1" hangingPunct="1"/>
            <a:r>
              <a:rPr lang="en-US" altLang="en-US" sz="4000" dirty="0">
                <a:solidFill>
                  <a:srgbClr val="000099"/>
                </a:solidFill>
              </a:rPr>
              <a:t>Paul C. Howard, Ph.D.</a:t>
            </a:r>
          </a:p>
          <a:p>
            <a:pPr eaLnBrk="1" hangingPunct="1"/>
            <a:r>
              <a:rPr lang="en-US" altLang="en-US" sz="4000" dirty="0">
                <a:solidFill>
                  <a:srgbClr val="000099"/>
                </a:solidFill>
              </a:rPr>
              <a:t>U.S. FDA</a:t>
            </a:r>
          </a:p>
        </p:txBody>
      </p:sp>
      <p:sp>
        <p:nvSpPr>
          <p:cNvPr id="3086" name="Title 15">
            <a:extLst>
              <a:ext uri="{FF2B5EF4-FFF2-40B4-BE49-F238E27FC236}">
                <a16:creationId xmlns:a16="http://schemas.microsoft.com/office/drawing/2014/main" id="{991ADD7D-F3E0-4921-A1B5-4861917ED1F1}"/>
              </a:ext>
            </a:extLst>
          </p:cNvPr>
          <p:cNvSpPr>
            <a:spLocks noGrp="1"/>
          </p:cNvSpPr>
          <p:nvPr>
            <p:ph type="ctrTitle"/>
          </p:nvPr>
        </p:nvSpPr>
        <p:spPr>
          <a:xfrm>
            <a:off x="990600" y="415925"/>
            <a:ext cx="7192962" cy="1717675"/>
          </a:xfrm>
        </p:spPr>
        <p:txBody>
          <a:bodyPr/>
          <a:lstStyle/>
          <a:p>
            <a:pPr eaLnBrk="1" hangingPunct="1"/>
            <a:r>
              <a:rPr lang="en-US" altLang="en-US" b="1" dirty="0">
                <a:solidFill>
                  <a:srgbClr val="000099"/>
                </a:solidFill>
              </a:rPr>
              <a:t>Terminology and Definitions </a:t>
            </a:r>
            <a:br>
              <a:rPr lang="en-US" altLang="en-US" b="1" dirty="0">
                <a:solidFill>
                  <a:srgbClr val="000099"/>
                </a:solidFill>
              </a:rPr>
            </a:br>
            <a:r>
              <a:rPr lang="en-US" altLang="en-US" b="1" dirty="0">
                <a:solidFill>
                  <a:srgbClr val="000099"/>
                </a:solidFill>
              </a:rPr>
              <a:t>of Mineral Fibers of Concern in Talc </a:t>
            </a:r>
            <a:endParaRPr lang="en-US" altLang="en-US" dirty="0">
              <a:solidFill>
                <a:srgbClr val="000099"/>
              </a:solidFill>
            </a:endParaRPr>
          </a:p>
        </p:txBody>
      </p:sp>
      <p:sp>
        <p:nvSpPr>
          <p:cNvPr id="3087" name="Slide Number Placeholder 1">
            <a:extLst>
              <a:ext uri="{FF2B5EF4-FFF2-40B4-BE49-F238E27FC236}">
                <a16:creationId xmlns:a16="http://schemas.microsoft.com/office/drawing/2014/main" id="{7C1C1379-9462-4F32-9AC1-025E164BE2B5}"/>
              </a:ext>
            </a:extLst>
          </p:cNvPr>
          <p:cNvSpPr>
            <a:spLocks noGrp="1" noChangeArrowheads="1"/>
          </p:cNvSpPr>
          <p:nvPr>
            <p:ph type="sldNum" sz="quarter" idx="12"/>
          </p:nvPr>
        </p:nvSpPr>
        <p:spPr bwMode="auto">
          <a:xfrm>
            <a:off x="7772400" y="6356350"/>
            <a:ext cx="914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3B6783A-809C-48BA-B80B-050CC614B37B}" type="slidenum">
              <a:rPr lang="en-US" altLang="en-US" sz="1800" smtClean="0">
                <a:solidFill>
                  <a:srgbClr val="000099"/>
                </a:solidFill>
                <a:latin typeface="Georgia" panose="02040502050405020303" pitchFamily="18" charset="0"/>
              </a:rPr>
              <a:pPr/>
              <a:t>1</a:t>
            </a:fld>
            <a:endParaRPr lang="en-US" altLang="en-US" sz="1800">
              <a:solidFill>
                <a:srgbClr val="000099"/>
              </a:solidFill>
              <a:latin typeface="Georgia" panose="02040502050405020303" pitchFamily="18" charset="0"/>
            </a:endParaRPr>
          </a:p>
        </p:txBody>
      </p:sp>
      <p:grpSp>
        <p:nvGrpSpPr>
          <p:cNvPr id="6" name="Group 5">
            <a:extLst>
              <a:ext uri="{FF2B5EF4-FFF2-40B4-BE49-F238E27FC236}">
                <a16:creationId xmlns:a16="http://schemas.microsoft.com/office/drawing/2014/main" id="{C5BFFE92-F953-42D5-B7B3-A89906752F8B}"/>
              </a:ext>
            </a:extLst>
          </p:cNvPr>
          <p:cNvGrpSpPr/>
          <p:nvPr/>
        </p:nvGrpSpPr>
        <p:grpSpPr>
          <a:xfrm>
            <a:off x="1981200" y="4855346"/>
            <a:ext cx="4648200" cy="1316854"/>
            <a:chOff x="2133600" y="4330056"/>
            <a:chExt cx="4638128" cy="1384944"/>
          </a:xfrm>
        </p:grpSpPr>
        <p:pic>
          <p:nvPicPr>
            <p:cNvPr id="7" name="Picture 6">
              <a:extLst>
                <a:ext uri="{FF2B5EF4-FFF2-40B4-BE49-F238E27FC236}">
                  <a16:creationId xmlns:a16="http://schemas.microsoft.com/office/drawing/2014/main" id="{B511AB2A-0482-4FE0-9048-4AB7F0837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748" t="42165" r="49359" b="49004"/>
            <a:stretch>
              <a:fillRect/>
            </a:stretch>
          </p:blipFill>
          <p:spPr bwMode="auto">
            <a:xfrm>
              <a:off x="2133600" y="4330056"/>
              <a:ext cx="463812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F4DECBFF-7B89-4DAF-904E-4977BAB14FD5}"/>
                </a:ext>
              </a:extLst>
            </p:cNvPr>
            <p:cNvSpPr/>
            <p:nvPr/>
          </p:nvSpPr>
          <p:spPr>
            <a:xfrm>
              <a:off x="2133600" y="4419600"/>
              <a:ext cx="9906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578D9DB-655B-49BB-9E82-8F5029DD1B86}"/>
              </a:ext>
            </a:extLst>
          </p:cNvPr>
          <p:cNvSpPr>
            <a:spLocks noGrp="1"/>
          </p:cNvSpPr>
          <p:nvPr>
            <p:ph type="title"/>
          </p:nvPr>
        </p:nvSpPr>
        <p:spPr/>
        <p:txBody>
          <a:bodyPr/>
          <a:lstStyle/>
          <a:p>
            <a:pPr eaLnBrk="1" hangingPunct="1"/>
            <a:r>
              <a:rPr lang="en-US" altLang="en-US" b="1" dirty="0">
                <a:solidFill>
                  <a:srgbClr val="000099"/>
                </a:solidFill>
              </a:rPr>
              <a:t>Terminology &amp; Definitions</a:t>
            </a:r>
            <a:endParaRPr lang="en-US" altLang="en-US" dirty="0">
              <a:solidFill>
                <a:srgbClr val="000099"/>
              </a:solidFill>
            </a:endParaRPr>
          </a:p>
        </p:txBody>
      </p:sp>
      <p:sp>
        <p:nvSpPr>
          <p:cNvPr id="2" name="Content Placeholder 1">
            <a:extLst>
              <a:ext uri="{FF2B5EF4-FFF2-40B4-BE49-F238E27FC236}">
                <a16:creationId xmlns:a16="http://schemas.microsoft.com/office/drawing/2014/main" id="{5B9F5A83-0BA4-43C4-84BC-44D6197CA750}"/>
              </a:ext>
            </a:extLst>
          </p:cNvPr>
          <p:cNvSpPr>
            <a:spLocks noGrp="1"/>
          </p:cNvSpPr>
          <p:nvPr>
            <p:ph idx="1"/>
          </p:nvPr>
        </p:nvSpPr>
        <p:spPr>
          <a:xfrm>
            <a:off x="914400" y="1487488"/>
            <a:ext cx="8229600" cy="2667000"/>
          </a:xfrm>
        </p:spPr>
        <p:txBody>
          <a:bodyPr>
            <a:noAutofit/>
          </a:bodyPr>
          <a:lstStyle/>
          <a:p>
            <a:pPr marL="0" indent="0">
              <a:buNone/>
            </a:pPr>
            <a:r>
              <a:rPr lang="en-US" altLang="en-US" sz="3600" b="1" dirty="0">
                <a:solidFill>
                  <a:srgbClr val="000099"/>
                </a:solidFill>
              </a:rPr>
              <a:t>EMP</a:t>
            </a:r>
            <a:endParaRPr lang="en-US" altLang="en-US" sz="3600" dirty="0">
              <a:solidFill>
                <a:srgbClr val="000099"/>
              </a:solidFill>
            </a:endParaRPr>
          </a:p>
          <a:p>
            <a:pPr marL="0" indent="0">
              <a:buNone/>
            </a:pPr>
            <a:r>
              <a:rPr lang="en-US" altLang="en-US" dirty="0">
                <a:solidFill>
                  <a:srgbClr val="000099"/>
                </a:solidFill>
              </a:rPr>
              <a:t>Subgroup 1 recommends recording &amp; reporting:</a:t>
            </a:r>
          </a:p>
          <a:p>
            <a:pPr marL="400050" lvl="1" indent="0">
              <a:buNone/>
            </a:pPr>
            <a:endParaRPr lang="en-US" altLang="en-US" sz="800" dirty="0">
              <a:solidFill>
                <a:srgbClr val="000099"/>
              </a:solidFill>
            </a:endParaRPr>
          </a:p>
          <a:p>
            <a:pPr marL="400050" lvl="1" indent="0">
              <a:buNone/>
            </a:pPr>
            <a:r>
              <a:rPr lang="en-US" altLang="en-US" u="sng" dirty="0">
                <a:solidFill>
                  <a:srgbClr val="000099"/>
                </a:solidFill>
              </a:rPr>
              <a:t>Minimum Length</a:t>
            </a:r>
            <a:r>
              <a:rPr lang="en-US" altLang="en-US" dirty="0">
                <a:solidFill>
                  <a:srgbClr val="000099"/>
                </a:solidFill>
              </a:rPr>
              <a:t>: ≥0.5 µm (≥ 500 nm)</a:t>
            </a:r>
          </a:p>
          <a:p>
            <a:pPr marL="400050" lvl="1" indent="0">
              <a:buNone/>
            </a:pPr>
            <a:r>
              <a:rPr lang="en-US" altLang="en-US" u="sng" dirty="0">
                <a:solidFill>
                  <a:srgbClr val="000099"/>
                </a:solidFill>
              </a:rPr>
              <a:t>Maximum Length</a:t>
            </a:r>
            <a:r>
              <a:rPr lang="en-US" altLang="en-US" dirty="0">
                <a:solidFill>
                  <a:srgbClr val="000099"/>
                </a:solidFill>
              </a:rPr>
              <a:t>: none</a:t>
            </a:r>
          </a:p>
        </p:txBody>
      </p:sp>
      <p:sp>
        <p:nvSpPr>
          <p:cNvPr id="14340" name="Slide Number Placeholder 2">
            <a:extLst>
              <a:ext uri="{FF2B5EF4-FFF2-40B4-BE49-F238E27FC236}">
                <a16:creationId xmlns:a16="http://schemas.microsoft.com/office/drawing/2014/main" id="{57A52EBE-5C17-426D-9334-59423680361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1230596-B7F5-411B-BAFA-23B9BFD5975F}" type="slidenum">
              <a:rPr lang="en-US" altLang="en-US" sz="1800" smtClean="0">
                <a:solidFill>
                  <a:srgbClr val="000099"/>
                </a:solidFill>
                <a:latin typeface="Georgia" panose="02040502050405020303" pitchFamily="18" charset="0"/>
              </a:rPr>
              <a:pPr/>
              <a:t>10</a:t>
            </a:fld>
            <a:endParaRPr lang="en-US" altLang="en-US" sz="1800">
              <a:solidFill>
                <a:srgbClr val="000099"/>
              </a:solidFill>
              <a:latin typeface="Georgia" panose="02040502050405020303" pitchFamily="18" charset="0"/>
            </a:endParaRPr>
          </a:p>
        </p:txBody>
      </p:sp>
      <p:sp>
        <p:nvSpPr>
          <p:cNvPr id="14342" name="Footer Placeholder 2">
            <a:extLst>
              <a:ext uri="{FF2B5EF4-FFF2-40B4-BE49-F238E27FC236}">
                <a16:creationId xmlns:a16="http://schemas.microsoft.com/office/drawing/2014/main" id="{6127A64E-E034-4AC4-89B7-7AF92B04911A}"/>
              </a:ext>
            </a:extLst>
          </p:cNvPr>
          <p:cNvSpPr>
            <a:spLocks noGrp="1"/>
          </p:cNvSpPr>
          <p:nvPr/>
        </p:nvSpPr>
        <p:spPr bwMode="auto">
          <a:xfrm>
            <a:off x="331788" y="6362700"/>
            <a:ext cx="4149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solidFill>
                  <a:srgbClr val="000099"/>
                </a:solidFill>
              </a:rPr>
              <a:t>IWGACP Public Meeting, 4 February 2020</a:t>
            </a:r>
          </a:p>
        </p:txBody>
      </p:sp>
      <p:grpSp>
        <p:nvGrpSpPr>
          <p:cNvPr id="8" name="Group 7">
            <a:extLst>
              <a:ext uri="{FF2B5EF4-FFF2-40B4-BE49-F238E27FC236}">
                <a16:creationId xmlns:a16="http://schemas.microsoft.com/office/drawing/2014/main" id="{06AC26E8-E99C-4F4D-B897-1CF85A45295F}"/>
              </a:ext>
            </a:extLst>
          </p:cNvPr>
          <p:cNvGrpSpPr/>
          <p:nvPr/>
        </p:nvGrpSpPr>
        <p:grpSpPr>
          <a:xfrm>
            <a:off x="7061886" y="150813"/>
            <a:ext cx="1929714" cy="534987"/>
            <a:chOff x="7061886" y="258763"/>
            <a:chExt cx="1929714" cy="534987"/>
          </a:xfrm>
        </p:grpSpPr>
        <p:pic>
          <p:nvPicPr>
            <p:cNvPr id="9" name="Picture 4">
              <a:extLst>
                <a:ext uri="{FF2B5EF4-FFF2-40B4-BE49-F238E27FC236}">
                  <a16:creationId xmlns:a16="http://schemas.microsoft.com/office/drawing/2014/main" id="{64F244F1-DB6C-4413-809A-9FA330BE9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748" t="42165" r="49359" b="49004"/>
            <a:stretch>
              <a:fillRect/>
            </a:stretch>
          </p:blipFill>
          <p:spPr bwMode="auto">
            <a:xfrm>
              <a:off x="7239000" y="304800"/>
              <a:ext cx="1752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EF7D1763-71B5-4AD5-9EDB-EFC2C69A5D41}"/>
                </a:ext>
              </a:extLst>
            </p:cNvPr>
            <p:cNvSpPr/>
            <p:nvPr/>
          </p:nvSpPr>
          <p:spPr>
            <a:xfrm>
              <a:off x="7061886" y="258763"/>
              <a:ext cx="533400"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1">
            <a:extLst>
              <a:ext uri="{FF2B5EF4-FFF2-40B4-BE49-F238E27FC236}">
                <a16:creationId xmlns:a16="http://schemas.microsoft.com/office/drawing/2014/main" id="{ED5B2850-72F6-44A9-AB73-17EAFF9A134A}"/>
              </a:ext>
            </a:extLst>
          </p:cNvPr>
          <p:cNvSpPr txBox="1">
            <a:spLocks/>
          </p:cNvSpPr>
          <p:nvPr/>
        </p:nvSpPr>
        <p:spPr bwMode="auto">
          <a:xfrm>
            <a:off x="914400" y="4152900"/>
            <a:ext cx="8229600"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en-US" sz="3600" b="1" dirty="0">
                <a:solidFill>
                  <a:srgbClr val="000099"/>
                </a:solidFill>
              </a:rPr>
              <a:t>Countable EMP </a:t>
            </a:r>
            <a:r>
              <a:rPr lang="en-US" altLang="en-US" sz="3600" dirty="0">
                <a:solidFill>
                  <a:srgbClr val="000099"/>
                </a:solidFill>
              </a:rPr>
              <a:t> </a:t>
            </a:r>
          </a:p>
          <a:p>
            <a:pPr marL="0" indent="0">
              <a:buFont typeface="Arial" panose="020B0604020202020204" pitchFamily="34" charset="0"/>
              <a:buNone/>
            </a:pPr>
            <a:r>
              <a:rPr lang="en-US" altLang="en-US" sz="2800" dirty="0">
                <a:solidFill>
                  <a:srgbClr val="000099"/>
                </a:solidFill>
              </a:rPr>
              <a:t>“… </a:t>
            </a:r>
            <a:r>
              <a:rPr lang="en-US" altLang="en-US" sz="2800" i="1" dirty="0">
                <a:solidFill>
                  <a:srgbClr val="000099"/>
                </a:solidFill>
              </a:rPr>
              <a:t>a particle that meets specified dimensional criteria and is to be counted according to established protocol.</a:t>
            </a:r>
            <a:r>
              <a:rPr lang="en-US" altLang="en-US" sz="2800" dirty="0">
                <a:solidFill>
                  <a:srgbClr val="000099"/>
                </a:solidFill>
              </a:rPr>
              <a:t>”</a:t>
            </a:r>
            <a:endParaRPr lang="en-US" altLang="en-US" sz="800"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38138DD-D9FB-49B9-8220-81CE14E67697}"/>
              </a:ext>
            </a:extLst>
          </p:cNvPr>
          <p:cNvGrpSpPr/>
          <p:nvPr/>
        </p:nvGrpSpPr>
        <p:grpSpPr>
          <a:xfrm>
            <a:off x="7061886" y="150813"/>
            <a:ext cx="1929714" cy="534987"/>
            <a:chOff x="7061886" y="258763"/>
            <a:chExt cx="1929714" cy="534987"/>
          </a:xfrm>
        </p:grpSpPr>
        <p:pic>
          <p:nvPicPr>
            <p:cNvPr id="10" name="Picture 4">
              <a:extLst>
                <a:ext uri="{FF2B5EF4-FFF2-40B4-BE49-F238E27FC236}">
                  <a16:creationId xmlns:a16="http://schemas.microsoft.com/office/drawing/2014/main" id="{15CBD9A0-BAB3-4722-B88F-EC3B7E511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748" t="42165" r="49359" b="49004"/>
            <a:stretch>
              <a:fillRect/>
            </a:stretch>
          </p:blipFill>
          <p:spPr bwMode="auto">
            <a:xfrm>
              <a:off x="7239000" y="304800"/>
              <a:ext cx="1752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0C12E9D-0845-490D-A2F9-3E20D8FD379E}"/>
                </a:ext>
              </a:extLst>
            </p:cNvPr>
            <p:cNvSpPr/>
            <p:nvPr/>
          </p:nvSpPr>
          <p:spPr>
            <a:xfrm>
              <a:off x="7061886" y="258763"/>
              <a:ext cx="533400"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38" name="Title 1">
            <a:extLst>
              <a:ext uri="{FF2B5EF4-FFF2-40B4-BE49-F238E27FC236}">
                <a16:creationId xmlns:a16="http://schemas.microsoft.com/office/drawing/2014/main" id="{6578D9DB-655B-49BB-9E82-8F5029DD1B86}"/>
              </a:ext>
            </a:extLst>
          </p:cNvPr>
          <p:cNvSpPr>
            <a:spLocks noGrp="1"/>
          </p:cNvSpPr>
          <p:nvPr>
            <p:ph type="title"/>
          </p:nvPr>
        </p:nvSpPr>
        <p:spPr/>
        <p:txBody>
          <a:bodyPr/>
          <a:lstStyle/>
          <a:p>
            <a:pPr marL="0" indent="0">
              <a:buNone/>
            </a:pPr>
            <a:r>
              <a:rPr lang="en-US" altLang="en-US" b="1" dirty="0">
                <a:solidFill>
                  <a:srgbClr val="000099"/>
                </a:solidFill>
              </a:rPr>
              <a:t>Justification for ≥0.5 µm EMP</a:t>
            </a:r>
          </a:p>
        </p:txBody>
      </p:sp>
      <p:sp>
        <p:nvSpPr>
          <p:cNvPr id="2" name="Content Placeholder 1">
            <a:extLst>
              <a:ext uri="{FF2B5EF4-FFF2-40B4-BE49-F238E27FC236}">
                <a16:creationId xmlns:a16="http://schemas.microsoft.com/office/drawing/2014/main" id="{99DF4CB5-EE50-4865-A6F2-060BBBE1685B}"/>
              </a:ext>
            </a:extLst>
          </p:cNvPr>
          <p:cNvSpPr>
            <a:spLocks noGrp="1"/>
          </p:cNvSpPr>
          <p:nvPr>
            <p:ph idx="1"/>
          </p:nvPr>
        </p:nvSpPr>
        <p:spPr>
          <a:xfrm>
            <a:off x="838200" y="1202287"/>
            <a:ext cx="8229600" cy="5046113"/>
          </a:xfrm>
        </p:spPr>
        <p:txBody>
          <a:bodyPr>
            <a:noAutofit/>
          </a:bodyPr>
          <a:lstStyle/>
          <a:p>
            <a:pPr marL="514350" indent="-514350">
              <a:buAutoNum type="arabicParenBoth"/>
            </a:pPr>
            <a:r>
              <a:rPr lang="en-US" sz="2800" dirty="0">
                <a:solidFill>
                  <a:srgbClr val="000099"/>
                </a:solidFill>
              </a:rPr>
              <a:t>Consistent with the counting rules for fibers established by the global standard for transmission electron microscope sampling and analysis, </a:t>
            </a:r>
            <a:br>
              <a:rPr lang="en-US" sz="2800" dirty="0">
                <a:solidFill>
                  <a:srgbClr val="000099"/>
                </a:solidFill>
              </a:rPr>
            </a:br>
            <a:r>
              <a:rPr lang="en-US" sz="2800" dirty="0">
                <a:solidFill>
                  <a:srgbClr val="000099"/>
                </a:solidFill>
              </a:rPr>
              <a:t>ISO 10312:2019 (Appendix C).</a:t>
            </a:r>
          </a:p>
          <a:p>
            <a:pPr marL="514350" indent="-514350">
              <a:buAutoNum type="arabicParenBoth"/>
            </a:pPr>
            <a:r>
              <a:rPr lang="en-US" sz="2800" dirty="0">
                <a:solidFill>
                  <a:srgbClr val="000099"/>
                </a:solidFill>
              </a:rPr>
              <a:t>Supported by published studies that indicate asbestos particles and EMPs of these dimensions could pose a health concern.</a:t>
            </a:r>
          </a:p>
          <a:p>
            <a:pPr marL="0" indent="0">
              <a:buNone/>
            </a:pPr>
            <a:r>
              <a:rPr lang="en-US" sz="2800" dirty="0"/>
              <a:t>	</a:t>
            </a:r>
            <a:r>
              <a:rPr lang="en-US" sz="2400" dirty="0"/>
              <a:t>(a) Y. Suzuki and S.R. Yuen. 2002. </a:t>
            </a:r>
            <a:r>
              <a:rPr lang="en-US" sz="2400" i="1" dirty="0"/>
              <a:t>Asbestos fibers 	contributing to the induction of human malignant 	mesothelioma. </a:t>
            </a:r>
            <a:r>
              <a:rPr lang="en-US" sz="2400" u="sng" dirty="0"/>
              <a:t>Ann. N.Y. Acad. Sci. </a:t>
            </a:r>
            <a:r>
              <a:rPr lang="en-US" sz="2400" dirty="0"/>
              <a:t>982: 160-176 </a:t>
            </a:r>
            <a:br>
              <a:rPr lang="en-US" sz="2400" dirty="0"/>
            </a:br>
            <a:r>
              <a:rPr lang="en-US" sz="2400" dirty="0"/>
              <a:t>	(PMID: 12562635)</a:t>
            </a:r>
            <a:endParaRPr lang="en-US" sz="2800" dirty="0"/>
          </a:p>
        </p:txBody>
      </p:sp>
      <p:sp>
        <p:nvSpPr>
          <p:cNvPr id="14340" name="Slide Number Placeholder 2">
            <a:extLst>
              <a:ext uri="{FF2B5EF4-FFF2-40B4-BE49-F238E27FC236}">
                <a16:creationId xmlns:a16="http://schemas.microsoft.com/office/drawing/2014/main" id="{57A52EBE-5C17-426D-9334-59423680361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1230596-B7F5-411B-BAFA-23B9BFD5975F}" type="slidenum">
              <a:rPr lang="en-US" altLang="en-US" sz="1800" smtClean="0">
                <a:solidFill>
                  <a:srgbClr val="000099"/>
                </a:solidFill>
                <a:latin typeface="Georgia" panose="02040502050405020303" pitchFamily="18" charset="0"/>
              </a:rPr>
              <a:pPr/>
              <a:t>11</a:t>
            </a:fld>
            <a:endParaRPr lang="en-US" altLang="en-US" sz="1800">
              <a:solidFill>
                <a:srgbClr val="000099"/>
              </a:solidFill>
              <a:latin typeface="Georgia" panose="02040502050405020303" pitchFamily="18" charset="0"/>
            </a:endParaRPr>
          </a:p>
        </p:txBody>
      </p:sp>
      <p:sp>
        <p:nvSpPr>
          <p:cNvPr id="14342" name="Footer Placeholder 2">
            <a:extLst>
              <a:ext uri="{FF2B5EF4-FFF2-40B4-BE49-F238E27FC236}">
                <a16:creationId xmlns:a16="http://schemas.microsoft.com/office/drawing/2014/main" id="{6127A64E-E034-4AC4-89B7-7AF92B04911A}"/>
              </a:ext>
            </a:extLst>
          </p:cNvPr>
          <p:cNvSpPr>
            <a:spLocks noGrp="1"/>
          </p:cNvSpPr>
          <p:nvPr/>
        </p:nvSpPr>
        <p:spPr bwMode="auto">
          <a:xfrm>
            <a:off x="331788" y="6362700"/>
            <a:ext cx="4149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solidFill>
                  <a:srgbClr val="000099"/>
                </a:solidFill>
              </a:rPr>
              <a:t>IWGACP Public Meeting, 4 February 2020</a:t>
            </a:r>
          </a:p>
        </p:txBody>
      </p:sp>
    </p:spTree>
    <p:extLst>
      <p:ext uri="{BB962C8B-B14F-4D97-AF65-F5344CB8AC3E}">
        <p14:creationId xmlns:p14="http://schemas.microsoft.com/office/powerpoint/2010/main" val="114001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17B1AD0-8A2B-49DF-BCAE-C234A84437F8}"/>
              </a:ext>
            </a:extLst>
          </p:cNvPr>
          <p:cNvGrpSpPr/>
          <p:nvPr/>
        </p:nvGrpSpPr>
        <p:grpSpPr>
          <a:xfrm>
            <a:off x="7061886" y="76200"/>
            <a:ext cx="1929714" cy="534987"/>
            <a:chOff x="7061886" y="258763"/>
            <a:chExt cx="1929714" cy="534987"/>
          </a:xfrm>
        </p:grpSpPr>
        <p:pic>
          <p:nvPicPr>
            <p:cNvPr id="16" name="Picture 4">
              <a:extLst>
                <a:ext uri="{FF2B5EF4-FFF2-40B4-BE49-F238E27FC236}">
                  <a16:creationId xmlns:a16="http://schemas.microsoft.com/office/drawing/2014/main" id="{60D5346F-C8D1-41D2-AA87-32CA728D7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748" t="42165" r="49359" b="49004"/>
            <a:stretch>
              <a:fillRect/>
            </a:stretch>
          </p:blipFill>
          <p:spPr bwMode="auto">
            <a:xfrm>
              <a:off x="7239000" y="304800"/>
              <a:ext cx="1752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F66C791E-58D1-4170-A1C7-6D11D8FFA2E0}"/>
                </a:ext>
              </a:extLst>
            </p:cNvPr>
            <p:cNvSpPr/>
            <p:nvPr/>
          </p:nvSpPr>
          <p:spPr>
            <a:xfrm>
              <a:off x="7061886" y="258763"/>
              <a:ext cx="533400"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38" name="Title 1">
            <a:extLst>
              <a:ext uri="{FF2B5EF4-FFF2-40B4-BE49-F238E27FC236}">
                <a16:creationId xmlns:a16="http://schemas.microsoft.com/office/drawing/2014/main" id="{6578D9DB-655B-49BB-9E82-8F5029DD1B86}"/>
              </a:ext>
            </a:extLst>
          </p:cNvPr>
          <p:cNvSpPr>
            <a:spLocks noGrp="1"/>
          </p:cNvSpPr>
          <p:nvPr>
            <p:ph type="title"/>
          </p:nvPr>
        </p:nvSpPr>
        <p:spPr>
          <a:xfrm>
            <a:off x="301557" y="169249"/>
            <a:ext cx="8229600" cy="1143000"/>
          </a:xfrm>
        </p:spPr>
        <p:txBody>
          <a:bodyPr/>
          <a:lstStyle/>
          <a:p>
            <a:r>
              <a:rPr lang="en-US" altLang="en-US" b="1" dirty="0">
                <a:solidFill>
                  <a:srgbClr val="000099"/>
                </a:solidFill>
              </a:rPr>
              <a:t>Justification for ≥0.5 µm EMP</a:t>
            </a:r>
          </a:p>
        </p:txBody>
      </p:sp>
      <p:sp>
        <p:nvSpPr>
          <p:cNvPr id="14340" name="Slide Number Placeholder 2">
            <a:extLst>
              <a:ext uri="{FF2B5EF4-FFF2-40B4-BE49-F238E27FC236}">
                <a16:creationId xmlns:a16="http://schemas.microsoft.com/office/drawing/2014/main" id="{57A52EBE-5C17-426D-9334-59423680361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1230596-B7F5-411B-BAFA-23B9BFD5975F}" type="slidenum">
              <a:rPr lang="en-US" altLang="en-US" sz="1800" smtClean="0">
                <a:solidFill>
                  <a:srgbClr val="000099"/>
                </a:solidFill>
                <a:latin typeface="Georgia" panose="02040502050405020303" pitchFamily="18" charset="0"/>
              </a:rPr>
              <a:pPr/>
              <a:t>12</a:t>
            </a:fld>
            <a:endParaRPr lang="en-US" altLang="en-US" sz="1800">
              <a:solidFill>
                <a:srgbClr val="000099"/>
              </a:solidFill>
              <a:latin typeface="Georgia" panose="02040502050405020303" pitchFamily="18" charset="0"/>
            </a:endParaRPr>
          </a:p>
        </p:txBody>
      </p:sp>
      <p:pic>
        <p:nvPicPr>
          <p:cNvPr id="2050" name="Picture 2" descr="This is a TABLE showing segregated data into asbestos mineral type detected in each tissu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231" y="1143000"/>
            <a:ext cx="7086600" cy="7346261"/>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685800" y="6019800"/>
            <a:ext cx="7696200" cy="1219200"/>
          </a:xfrm>
          <a:prstGeom prst="rect">
            <a:avLst/>
          </a:prstGeom>
          <a:solidFill>
            <a:schemeClr val="bg1"/>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514600" y="2590800"/>
            <a:ext cx="609600" cy="3276600"/>
          </a:xfrm>
          <a:prstGeom prst="rect">
            <a:avLst/>
          </a:prstGeom>
          <a:solidFill>
            <a:srgbClr val="FFFF00">
              <a:alpha val="26000"/>
            </a:srgb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55659" y="3403937"/>
            <a:ext cx="1012141" cy="1015663"/>
          </a:xfrm>
          <a:prstGeom prst="rect">
            <a:avLst/>
          </a:prstGeom>
        </p:spPr>
        <p:txBody>
          <a:bodyPr wrap="square">
            <a:spAutoFit/>
          </a:bodyPr>
          <a:lstStyle/>
          <a:p>
            <a:r>
              <a:rPr lang="en-US" sz="2000" dirty="0">
                <a:latin typeface="+mn-lt"/>
              </a:rPr>
              <a:t>Suzuki &amp; Yuen. 2002.</a:t>
            </a:r>
          </a:p>
        </p:txBody>
      </p:sp>
      <p:sp>
        <p:nvSpPr>
          <p:cNvPr id="14342" name="Footer Placeholder 2">
            <a:extLst>
              <a:ext uri="{FF2B5EF4-FFF2-40B4-BE49-F238E27FC236}">
                <a16:creationId xmlns:a16="http://schemas.microsoft.com/office/drawing/2014/main" id="{6127A64E-E034-4AC4-89B7-7AF92B04911A}"/>
              </a:ext>
            </a:extLst>
          </p:cNvPr>
          <p:cNvSpPr>
            <a:spLocks noGrp="1"/>
          </p:cNvSpPr>
          <p:nvPr/>
        </p:nvSpPr>
        <p:spPr bwMode="auto">
          <a:xfrm>
            <a:off x="331788" y="6362700"/>
            <a:ext cx="4149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solidFill>
                  <a:srgbClr val="000099"/>
                </a:solidFill>
              </a:rPr>
              <a:t>IWGACP Public Meeting, 4 February 2020</a:t>
            </a:r>
          </a:p>
        </p:txBody>
      </p:sp>
      <p:sp>
        <p:nvSpPr>
          <p:cNvPr id="14" name="Rectangle 13"/>
          <p:cNvSpPr/>
          <p:nvPr/>
        </p:nvSpPr>
        <p:spPr>
          <a:xfrm>
            <a:off x="3048000" y="2561492"/>
            <a:ext cx="1752600" cy="1016168"/>
          </a:xfrm>
          <a:prstGeom prst="rect">
            <a:avLst/>
          </a:prstGeom>
          <a:solidFill>
            <a:srgbClr val="FFFF00">
              <a:alpha val="26000"/>
            </a:srgb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8861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2A3BC23-B936-4586-9C4C-DF0243BD3CD7}"/>
              </a:ext>
            </a:extLst>
          </p:cNvPr>
          <p:cNvGrpSpPr/>
          <p:nvPr/>
        </p:nvGrpSpPr>
        <p:grpSpPr>
          <a:xfrm>
            <a:off x="7061886" y="150813"/>
            <a:ext cx="1929714" cy="534987"/>
            <a:chOff x="7061886" y="258763"/>
            <a:chExt cx="1929714" cy="534987"/>
          </a:xfrm>
        </p:grpSpPr>
        <p:pic>
          <p:nvPicPr>
            <p:cNvPr id="16" name="Picture 4">
              <a:extLst>
                <a:ext uri="{FF2B5EF4-FFF2-40B4-BE49-F238E27FC236}">
                  <a16:creationId xmlns:a16="http://schemas.microsoft.com/office/drawing/2014/main" id="{E1B3A8A6-B97F-4811-9013-F6EB9B2F9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748" t="42165" r="49359" b="49004"/>
            <a:stretch>
              <a:fillRect/>
            </a:stretch>
          </p:blipFill>
          <p:spPr bwMode="auto">
            <a:xfrm>
              <a:off x="7239000" y="304800"/>
              <a:ext cx="1752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6661F3EF-4939-4EBC-BB98-03BE830068DD}"/>
                </a:ext>
              </a:extLst>
            </p:cNvPr>
            <p:cNvSpPr/>
            <p:nvPr/>
          </p:nvSpPr>
          <p:spPr>
            <a:xfrm>
              <a:off x="7061886" y="258763"/>
              <a:ext cx="533400"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40" name="Slide Number Placeholder 2">
            <a:extLst>
              <a:ext uri="{FF2B5EF4-FFF2-40B4-BE49-F238E27FC236}">
                <a16:creationId xmlns:a16="http://schemas.microsoft.com/office/drawing/2014/main" id="{57A52EBE-5C17-426D-9334-59423680361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1230596-B7F5-411B-BAFA-23B9BFD5975F}" type="slidenum">
              <a:rPr lang="en-US" altLang="en-US" sz="1800" smtClean="0">
                <a:solidFill>
                  <a:srgbClr val="000099"/>
                </a:solidFill>
                <a:latin typeface="Georgia" panose="02040502050405020303" pitchFamily="18" charset="0"/>
              </a:rPr>
              <a:pPr/>
              <a:t>13</a:t>
            </a:fld>
            <a:endParaRPr lang="en-US" altLang="en-US" sz="1800">
              <a:solidFill>
                <a:srgbClr val="000099"/>
              </a:solidFill>
              <a:latin typeface="Georgia" panose="02040502050405020303" pitchFamily="18" charset="0"/>
            </a:endParaRPr>
          </a:p>
        </p:txBody>
      </p:sp>
      <p:sp>
        <p:nvSpPr>
          <p:cNvPr id="14342" name="Footer Placeholder 2">
            <a:extLst>
              <a:ext uri="{FF2B5EF4-FFF2-40B4-BE49-F238E27FC236}">
                <a16:creationId xmlns:a16="http://schemas.microsoft.com/office/drawing/2014/main" id="{6127A64E-E034-4AC4-89B7-7AF92B04911A}"/>
              </a:ext>
            </a:extLst>
          </p:cNvPr>
          <p:cNvSpPr>
            <a:spLocks noGrp="1"/>
          </p:cNvSpPr>
          <p:nvPr/>
        </p:nvSpPr>
        <p:spPr bwMode="auto">
          <a:xfrm>
            <a:off x="331788" y="6362700"/>
            <a:ext cx="4149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solidFill>
                  <a:srgbClr val="000099"/>
                </a:solidFill>
              </a:rPr>
              <a:t>IWGACP Public Meeting, 4 February 2020</a:t>
            </a:r>
          </a:p>
        </p:txBody>
      </p:sp>
      <p:pic>
        <p:nvPicPr>
          <p:cNvPr id="2050" name="Picture 2" descr="This is a TABLE showing segregated data into asbestos mineral type detected in each tissu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413" y="-1447800"/>
            <a:ext cx="6934199" cy="7188276"/>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529241" y="-2634634"/>
            <a:ext cx="7778426" cy="5203448"/>
          </a:xfrm>
          <a:prstGeom prst="rect">
            <a:avLst/>
          </a:prstGeom>
          <a:solidFill>
            <a:schemeClr val="bg1"/>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89368" y="2370682"/>
            <a:ext cx="582432" cy="3039518"/>
          </a:xfrm>
          <a:prstGeom prst="rect">
            <a:avLst/>
          </a:prstGeom>
          <a:solidFill>
            <a:srgbClr val="FFFF00">
              <a:alpha val="26000"/>
            </a:srgb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Title 1">
            <a:extLst>
              <a:ext uri="{FF2B5EF4-FFF2-40B4-BE49-F238E27FC236}">
                <a16:creationId xmlns:a16="http://schemas.microsoft.com/office/drawing/2014/main" id="{6578D9DB-655B-49BB-9E82-8F5029DD1B86}"/>
              </a:ext>
            </a:extLst>
          </p:cNvPr>
          <p:cNvSpPr>
            <a:spLocks noGrp="1"/>
          </p:cNvSpPr>
          <p:nvPr>
            <p:ph type="title"/>
          </p:nvPr>
        </p:nvSpPr>
        <p:spPr>
          <a:xfrm>
            <a:off x="609600" y="304800"/>
            <a:ext cx="8229600" cy="1143000"/>
          </a:xfrm>
        </p:spPr>
        <p:txBody>
          <a:bodyPr/>
          <a:lstStyle/>
          <a:p>
            <a:r>
              <a:rPr lang="en-US" altLang="en-US" b="1" dirty="0">
                <a:solidFill>
                  <a:srgbClr val="000099"/>
                </a:solidFill>
              </a:rPr>
              <a:t>Justification for ≥0.5 µm EMP</a:t>
            </a:r>
          </a:p>
        </p:txBody>
      </p:sp>
      <p:sp>
        <p:nvSpPr>
          <p:cNvPr id="11" name="Rectangle 10"/>
          <p:cNvSpPr/>
          <p:nvPr/>
        </p:nvSpPr>
        <p:spPr>
          <a:xfrm>
            <a:off x="5715000" y="5848358"/>
            <a:ext cx="3200400" cy="400110"/>
          </a:xfrm>
          <a:prstGeom prst="rect">
            <a:avLst/>
          </a:prstGeom>
        </p:spPr>
        <p:txBody>
          <a:bodyPr wrap="square">
            <a:spAutoFit/>
          </a:bodyPr>
          <a:lstStyle/>
          <a:p>
            <a:r>
              <a:rPr lang="en-US" sz="2000" dirty="0">
                <a:latin typeface="+mn-lt"/>
              </a:rPr>
              <a:t>Suzuki &amp; Yuen. 2002.</a:t>
            </a:r>
          </a:p>
        </p:txBody>
      </p:sp>
    </p:spTree>
    <p:extLst>
      <p:ext uri="{BB962C8B-B14F-4D97-AF65-F5344CB8AC3E}">
        <p14:creationId xmlns:p14="http://schemas.microsoft.com/office/powerpoint/2010/main" val="1983293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C23D5A8-4012-4F95-8774-9DB7E0B16E0E}"/>
              </a:ext>
            </a:extLst>
          </p:cNvPr>
          <p:cNvGrpSpPr/>
          <p:nvPr/>
        </p:nvGrpSpPr>
        <p:grpSpPr>
          <a:xfrm>
            <a:off x="7061886" y="150813"/>
            <a:ext cx="1929714" cy="534987"/>
            <a:chOff x="7061886" y="258763"/>
            <a:chExt cx="1929714" cy="534987"/>
          </a:xfrm>
        </p:grpSpPr>
        <p:pic>
          <p:nvPicPr>
            <p:cNvPr id="15" name="Picture 4">
              <a:extLst>
                <a:ext uri="{FF2B5EF4-FFF2-40B4-BE49-F238E27FC236}">
                  <a16:creationId xmlns:a16="http://schemas.microsoft.com/office/drawing/2014/main" id="{A1CE1475-7F85-438B-B465-2F1E03884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748" t="42165" r="49359" b="49004"/>
            <a:stretch>
              <a:fillRect/>
            </a:stretch>
          </p:blipFill>
          <p:spPr bwMode="auto">
            <a:xfrm>
              <a:off x="7239000" y="304800"/>
              <a:ext cx="1752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24B3031B-39C3-4EB2-9431-44EB9F53CAA2}"/>
                </a:ext>
              </a:extLst>
            </p:cNvPr>
            <p:cNvSpPr/>
            <p:nvPr/>
          </p:nvSpPr>
          <p:spPr>
            <a:xfrm>
              <a:off x="7061886" y="258763"/>
              <a:ext cx="533400"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38" name="Title 1">
            <a:extLst>
              <a:ext uri="{FF2B5EF4-FFF2-40B4-BE49-F238E27FC236}">
                <a16:creationId xmlns:a16="http://schemas.microsoft.com/office/drawing/2014/main" id="{6578D9DB-655B-49BB-9E82-8F5029DD1B86}"/>
              </a:ext>
            </a:extLst>
          </p:cNvPr>
          <p:cNvSpPr>
            <a:spLocks noGrp="1"/>
          </p:cNvSpPr>
          <p:nvPr>
            <p:ph type="title"/>
          </p:nvPr>
        </p:nvSpPr>
        <p:spPr>
          <a:xfrm>
            <a:off x="609600" y="304800"/>
            <a:ext cx="8229600" cy="1143000"/>
          </a:xfrm>
        </p:spPr>
        <p:txBody>
          <a:bodyPr/>
          <a:lstStyle/>
          <a:p>
            <a:r>
              <a:rPr lang="en-US" altLang="en-US" b="1" dirty="0">
                <a:solidFill>
                  <a:srgbClr val="000099"/>
                </a:solidFill>
              </a:rPr>
              <a:t>Justification for ≥0.5 µm EMP</a:t>
            </a:r>
          </a:p>
        </p:txBody>
      </p:sp>
      <p:sp>
        <p:nvSpPr>
          <p:cNvPr id="14340" name="Slide Number Placeholder 2">
            <a:extLst>
              <a:ext uri="{FF2B5EF4-FFF2-40B4-BE49-F238E27FC236}">
                <a16:creationId xmlns:a16="http://schemas.microsoft.com/office/drawing/2014/main" id="{57A52EBE-5C17-426D-9334-59423680361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1230596-B7F5-411B-BAFA-23B9BFD5975F}" type="slidenum">
              <a:rPr lang="en-US" altLang="en-US" sz="1800" smtClean="0">
                <a:solidFill>
                  <a:srgbClr val="000099"/>
                </a:solidFill>
                <a:latin typeface="Georgia" panose="02040502050405020303" pitchFamily="18" charset="0"/>
              </a:rPr>
              <a:pPr/>
              <a:t>14</a:t>
            </a:fld>
            <a:endParaRPr lang="en-US" altLang="en-US" sz="1800">
              <a:solidFill>
                <a:srgbClr val="000099"/>
              </a:solidFill>
              <a:latin typeface="Georgia" panose="02040502050405020303" pitchFamily="18" charset="0"/>
            </a:endParaRPr>
          </a:p>
        </p:txBody>
      </p:sp>
      <p:sp>
        <p:nvSpPr>
          <p:cNvPr id="14342" name="Footer Placeholder 2">
            <a:extLst>
              <a:ext uri="{FF2B5EF4-FFF2-40B4-BE49-F238E27FC236}">
                <a16:creationId xmlns:a16="http://schemas.microsoft.com/office/drawing/2014/main" id="{6127A64E-E034-4AC4-89B7-7AF92B04911A}"/>
              </a:ext>
            </a:extLst>
          </p:cNvPr>
          <p:cNvSpPr>
            <a:spLocks noGrp="1"/>
          </p:cNvSpPr>
          <p:nvPr/>
        </p:nvSpPr>
        <p:spPr bwMode="auto">
          <a:xfrm>
            <a:off x="331788" y="6362700"/>
            <a:ext cx="4149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solidFill>
                  <a:srgbClr val="000099"/>
                </a:solidFill>
              </a:rPr>
              <a:t>IWGACP Public Meeting, 4 February 2020</a:t>
            </a:r>
          </a:p>
        </p:txBody>
      </p:sp>
      <p:grpSp>
        <p:nvGrpSpPr>
          <p:cNvPr id="6" name="Group 5" descr="This is a TABLE showing segregated data into asbestos mineral type detected in each tissue. "/>
          <p:cNvGrpSpPr/>
          <p:nvPr/>
        </p:nvGrpSpPr>
        <p:grpSpPr>
          <a:xfrm>
            <a:off x="855243" y="1657350"/>
            <a:ext cx="7738313" cy="3810000"/>
            <a:chOff x="1452563" y="1905000"/>
            <a:chExt cx="7190193" cy="3095625"/>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2563" y="1905000"/>
              <a:ext cx="7190193"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600200" y="4443414"/>
              <a:ext cx="6620608" cy="509586"/>
            </a:xfrm>
            <a:prstGeom prst="rect">
              <a:avLst/>
            </a:prstGeom>
            <a:solidFill>
              <a:srgbClr val="FFFF00">
                <a:alpha val="26000"/>
              </a:srgb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225290" y="2350532"/>
              <a:ext cx="152400" cy="1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176078" y="2225754"/>
              <a:ext cx="582612"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µ</a:t>
              </a:r>
            </a:p>
          </p:txBody>
        </p:sp>
      </p:grpSp>
      <p:sp>
        <p:nvSpPr>
          <p:cNvPr id="13" name="Rectangle 12"/>
          <p:cNvSpPr/>
          <p:nvPr/>
        </p:nvSpPr>
        <p:spPr>
          <a:xfrm>
            <a:off x="6629400" y="2438400"/>
            <a:ext cx="1055753" cy="2058829"/>
          </a:xfrm>
          <a:prstGeom prst="rect">
            <a:avLst/>
          </a:prstGeom>
          <a:solidFill>
            <a:srgbClr val="FFFF00">
              <a:alpha val="26000"/>
            </a:srgb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995999" y="5414597"/>
            <a:ext cx="3071801" cy="400110"/>
          </a:xfrm>
          <a:prstGeom prst="rect">
            <a:avLst/>
          </a:prstGeom>
        </p:spPr>
        <p:txBody>
          <a:bodyPr wrap="square">
            <a:spAutoFit/>
          </a:bodyPr>
          <a:lstStyle/>
          <a:p>
            <a:r>
              <a:rPr lang="en-US" sz="2000" dirty="0">
                <a:latin typeface="+mn-lt"/>
              </a:rPr>
              <a:t>Suzuki &amp; Yuen. 2002.</a:t>
            </a:r>
          </a:p>
        </p:txBody>
      </p:sp>
    </p:spTree>
    <p:extLst>
      <p:ext uri="{BB962C8B-B14F-4D97-AF65-F5344CB8AC3E}">
        <p14:creationId xmlns:p14="http://schemas.microsoft.com/office/powerpoint/2010/main" val="2893377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058D1D8-5426-4AFD-B734-FFF0FB704937}"/>
              </a:ext>
            </a:extLst>
          </p:cNvPr>
          <p:cNvGrpSpPr/>
          <p:nvPr/>
        </p:nvGrpSpPr>
        <p:grpSpPr>
          <a:xfrm>
            <a:off x="7061886" y="150813"/>
            <a:ext cx="1929714" cy="534987"/>
            <a:chOff x="7061886" y="258763"/>
            <a:chExt cx="1929714" cy="534987"/>
          </a:xfrm>
        </p:grpSpPr>
        <p:pic>
          <p:nvPicPr>
            <p:cNvPr id="8" name="Picture 4">
              <a:extLst>
                <a:ext uri="{FF2B5EF4-FFF2-40B4-BE49-F238E27FC236}">
                  <a16:creationId xmlns:a16="http://schemas.microsoft.com/office/drawing/2014/main" id="{2CB6DB0E-EB80-46DB-991D-81057CC2F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748" t="42165" r="49359" b="49004"/>
            <a:stretch>
              <a:fillRect/>
            </a:stretch>
          </p:blipFill>
          <p:spPr bwMode="auto">
            <a:xfrm>
              <a:off x="7239000" y="304800"/>
              <a:ext cx="1752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80CCA287-469E-41A2-8A98-00822047AA99}"/>
                </a:ext>
              </a:extLst>
            </p:cNvPr>
            <p:cNvSpPr/>
            <p:nvPr/>
          </p:nvSpPr>
          <p:spPr>
            <a:xfrm>
              <a:off x="7061886" y="258763"/>
              <a:ext cx="533400"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38" name="Title 1">
            <a:extLst>
              <a:ext uri="{FF2B5EF4-FFF2-40B4-BE49-F238E27FC236}">
                <a16:creationId xmlns:a16="http://schemas.microsoft.com/office/drawing/2014/main" id="{6578D9DB-655B-49BB-9E82-8F5029DD1B86}"/>
              </a:ext>
            </a:extLst>
          </p:cNvPr>
          <p:cNvSpPr>
            <a:spLocks noGrp="1"/>
          </p:cNvSpPr>
          <p:nvPr>
            <p:ph type="title"/>
          </p:nvPr>
        </p:nvSpPr>
        <p:spPr>
          <a:xfrm>
            <a:off x="304800" y="381000"/>
            <a:ext cx="8229600" cy="1143000"/>
          </a:xfrm>
        </p:spPr>
        <p:txBody>
          <a:bodyPr/>
          <a:lstStyle/>
          <a:p>
            <a:r>
              <a:rPr lang="en-US" altLang="en-US" b="1" dirty="0">
                <a:solidFill>
                  <a:srgbClr val="000099"/>
                </a:solidFill>
              </a:rPr>
              <a:t>Justification for  ≥0.5 µm EMP</a:t>
            </a:r>
          </a:p>
        </p:txBody>
      </p:sp>
      <p:sp>
        <p:nvSpPr>
          <p:cNvPr id="2" name="Content Placeholder 1">
            <a:extLst>
              <a:ext uri="{FF2B5EF4-FFF2-40B4-BE49-F238E27FC236}">
                <a16:creationId xmlns:a16="http://schemas.microsoft.com/office/drawing/2014/main" id="{DB7163F5-3562-4C90-8A32-C2DACD297FCB}"/>
              </a:ext>
            </a:extLst>
          </p:cNvPr>
          <p:cNvSpPr>
            <a:spLocks noGrp="1"/>
          </p:cNvSpPr>
          <p:nvPr>
            <p:ph idx="1"/>
          </p:nvPr>
        </p:nvSpPr>
        <p:spPr>
          <a:xfrm>
            <a:off x="838200" y="1506415"/>
            <a:ext cx="7543800" cy="2362199"/>
          </a:xfrm>
        </p:spPr>
        <p:txBody>
          <a:bodyPr/>
          <a:lstStyle/>
          <a:p>
            <a:pPr marL="0" indent="0">
              <a:buNone/>
            </a:pPr>
            <a:r>
              <a:rPr lang="en-US" sz="2800" dirty="0"/>
              <a:t>(2.b.)   Y. Suzuki, S.R. Yuen, R. Ashley. 2005.  </a:t>
            </a:r>
            <a:r>
              <a:rPr lang="en-US" sz="2800" i="1" dirty="0"/>
              <a:t>Short, thin, asbestos fibers contribute to the development of human malignant mesothelioma: pathological evidence.</a:t>
            </a:r>
            <a:r>
              <a:rPr lang="en-US" sz="2800" dirty="0"/>
              <a:t>  </a:t>
            </a:r>
            <a:r>
              <a:rPr lang="en-US" sz="2800" u="sng" dirty="0"/>
              <a:t>Int. J. </a:t>
            </a:r>
            <a:r>
              <a:rPr lang="en-US" sz="2800" u="sng" dirty="0" err="1"/>
              <a:t>Hyg</a:t>
            </a:r>
            <a:r>
              <a:rPr lang="en-US" sz="2800" u="sng" dirty="0"/>
              <a:t>. Environ. Health</a:t>
            </a:r>
            <a:r>
              <a:rPr lang="en-US" sz="2800" dirty="0"/>
              <a:t> 208(3): 201-210 (PMID: 15971859) </a:t>
            </a:r>
          </a:p>
        </p:txBody>
      </p:sp>
      <p:sp>
        <p:nvSpPr>
          <p:cNvPr id="14340" name="Slide Number Placeholder 2">
            <a:extLst>
              <a:ext uri="{FF2B5EF4-FFF2-40B4-BE49-F238E27FC236}">
                <a16:creationId xmlns:a16="http://schemas.microsoft.com/office/drawing/2014/main" id="{57A52EBE-5C17-426D-9334-59423680361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1230596-B7F5-411B-BAFA-23B9BFD5975F}" type="slidenum">
              <a:rPr lang="en-US" altLang="en-US" sz="1800" smtClean="0">
                <a:solidFill>
                  <a:srgbClr val="000099"/>
                </a:solidFill>
                <a:latin typeface="Georgia" panose="02040502050405020303" pitchFamily="18" charset="0"/>
              </a:rPr>
              <a:pPr/>
              <a:t>15</a:t>
            </a:fld>
            <a:endParaRPr lang="en-US" altLang="en-US" sz="1800">
              <a:solidFill>
                <a:srgbClr val="000099"/>
              </a:solidFill>
              <a:latin typeface="Georgia" panose="02040502050405020303" pitchFamily="18" charset="0"/>
            </a:endParaRPr>
          </a:p>
        </p:txBody>
      </p:sp>
      <p:sp>
        <p:nvSpPr>
          <p:cNvPr id="14342" name="Footer Placeholder 2">
            <a:extLst>
              <a:ext uri="{FF2B5EF4-FFF2-40B4-BE49-F238E27FC236}">
                <a16:creationId xmlns:a16="http://schemas.microsoft.com/office/drawing/2014/main" id="{6127A64E-E034-4AC4-89B7-7AF92B04911A}"/>
              </a:ext>
            </a:extLst>
          </p:cNvPr>
          <p:cNvSpPr>
            <a:spLocks noGrp="1"/>
          </p:cNvSpPr>
          <p:nvPr/>
        </p:nvSpPr>
        <p:spPr bwMode="auto">
          <a:xfrm>
            <a:off x="331788" y="6362700"/>
            <a:ext cx="4149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solidFill>
                  <a:srgbClr val="000099"/>
                </a:solidFill>
              </a:rPr>
              <a:t>IWGACP Public Meeting, 4 February 2020</a:t>
            </a:r>
          </a:p>
        </p:txBody>
      </p:sp>
    </p:spTree>
    <p:extLst>
      <p:ext uri="{BB962C8B-B14F-4D97-AF65-F5344CB8AC3E}">
        <p14:creationId xmlns:p14="http://schemas.microsoft.com/office/powerpoint/2010/main" val="1752731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1946-705E-4885-A81D-C8C4B6B0641C}"/>
              </a:ext>
            </a:extLst>
          </p:cNvPr>
          <p:cNvSpPr>
            <a:spLocks noGrp="1"/>
          </p:cNvSpPr>
          <p:nvPr>
            <p:ph type="title"/>
          </p:nvPr>
        </p:nvSpPr>
        <p:spPr>
          <a:xfrm>
            <a:off x="457200" y="502330"/>
            <a:ext cx="8229600" cy="1143000"/>
          </a:xfrm>
        </p:spPr>
        <p:txBody>
          <a:bodyPr/>
          <a:lstStyle/>
          <a:p>
            <a:r>
              <a:rPr lang="en-US" altLang="en-US" b="1" dirty="0">
                <a:solidFill>
                  <a:srgbClr val="000099"/>
                </a:solidFill>
              </a:rPr>
              <a:t>Justification for  ≥0.5 µm EMP</a:t>
            </a:r>
            <a:endParaRPr lang="en-US" dirty="0">
              <a:solidFill>
                <a:srgbClr val="000099"/>
              </a:solidFill>
            </a:endParaRPr>
          </a:p>
        </p:txBody>
      </p:sp>
      <p:sp>
        <p:nvSpPr>
          <p:cNvPr id="5" name="Content Placeholder 4">
            <a:extLst>
              <a:ext uri="{FF2B5EF4-FFF2-40B4-BE49-F238E27FC236}">
                <a16:creationId xmlns:a16="http://schemas.microsoft.com/office/drawing/2014/main" id="{5F5D4E14-54A1-47A7-95A3-0753E0A58E01}"/>
              </a:ext>
            </a:extLst>
          </p:cNvPr>
          <p:cNvSpPr>
            <a:spLocks noGrp="1"/>
          </p:cNvSpPr>
          <p:nvPr>
            <p:ph idx="1"/>
          </p:nvPr>
        </p:nvSpPr>
        <p:spPr/>
        <p:txBody>
          <a:bodyPr/>
          <a:lstStyle/>
          <a:p>
            <a:pPr marL="571500" indent="-571500">
              <a:buAutoNum type="romanLcParenBoth"/>
            </a:pPr>
            <a:r>
              <a:rPr lang="en-US" sz="3000" dirty="0"/>
              <a:t>“… long, thin asbestos fibers comprised only 2.3% of total fibers (247/10,575) in these tissues.” </a:t>
            </a:r>
          </a:p>
          <a:p>
            <a:pPr marL="571500" indent="-571500">
              <a:buAutoNum type="romanLcParenBoth"/>
            </a:pPr>
            <a:r>
              <a:rPr lang="en-US" sz="3000" dirty="0"/>
              <a:t>“… the majority (89.4%) of the fibers in the tissues examined were shorter than or equal to 5 µm in length (9,454 of 10,575), and generally (92.7%) smaller than or equal to 0.25 µm in width (9,808 of 10,575) … “</a:t>
            </a:r>
          </a:p>
          <a:p>
            <a:pPr marL="0" indent="0">
              <a:buNone/>
            </a:pPr>
            <a:r>
              <a:rPr lang="en-US" sz="2400" dirty="0"/>
              <a:t>        Suzuki </a:t>
            </a:r>
            <a:r>
              <a:rPr lang="en-US" sz="2400" i="1" dirty="0"/>
              <a:t>et al., </a:t>
            </a:r>
            <a:r>
              <a:rPr lang="en-US" sz="2400" dirty="0"/>
              <a:t>2005.</a:t>
            </a:r>
            <a:endParaRPr lang="en-US" dirty="0"/>
          </a:p>
        </p:txBody>
      </p:sp>
      <p:sp>
        <p:nvSpPr>
          <p:cNvPr id="14340" name="Slide Number Placeholder 2">
            <a:extLst>
              <a:ext uri="{FF2B5EF4-FFF2-40B4-BE49-F238E27FC236}">
                <a16:creationId xmlns:a16="http://schemas.microsoft.com/office/drawing/2014/main" id="{57A52EBE-5C17-426D-9334-59423680361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1230596-B7F5-411B-BAFA-23B9BFD5975F}" type="slidenum">
              <a:rPr lang="en-US" altLang="en-US" sz="1800" smtClean="0">
                <a:solidFill>
                  <a:srgbClr val="000099"/>
                </a:solidFill>
                <a:latin typeface="Georgia" panose="02040502050405020303" pitchFamily="18" charset="0"/>
              </a:rPr>
              <a:pPr/>
              <a:t>16</a:t>
            </a:fld>
            <a:endParaRPr lang="en-US" altLang="en-US" sz="1800">
              <a:solidFill>
                <a:srgbClr val="000099"/>
              </a:solidFill>
              <a:latin typeface="Georgia" panose="02040502050405020303" pitchFamily="18" charset="0"/>
            </a:endParaRPr>
          </a:p>
        </p:txBody>
      </p:sp>
      <p:sp>
        <p:nvSpPr>
          <p:cNvPr id="14342" name="Footer Placeholder 2">
            <a:extLst>
              <a:ext uri="{FF2B5EF4-FFF2-40B4-BE49-F238E27FC236}">
                <a16:creationId xmlns:a16="http://schemas.microsoft.com/office/drawing/2014/main" id="{6127A64E-E034-4AC4-89B7-7AF92B04911A}"/>
              </a:ext>
            </a:extLst>
          </p:cNvPr>
          <p:cNvSpPr>
            <a:spLocks noGrp="1"/>
          </p:cNvSpPr>
          <p:nvPr/>
        </p:nvSpPr>
        <p:spPr bwMode="auto">
          <a:xfrm>
            <a:off x="331788" y="6362700"/>
            <a:ext cx="4149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solidFill>
                  <a:srgbClr val="000099"/>
                </a:solidFill>
              </a:rPr>
              <a:t>IWGACP Public Meeting, 4 February 2020</a:t>
            </a:r>
          </a:p>
        </p:txBody>
      </p:sp>
      <p:sp>
        <p:nvSpPr>
          <p:cNvPr id="3" name="Rectangle 2"/>
          <p:cNvSpPr/>
          <p:nvPr/>
        </p:nvSpPr>
        <p:spPr>
          <a:xfrm>
            <a:off x="1760992" y="5663591"/>
            <a:ext cx="2667000" cy="461665"/>
          </a:xfrm>
          <a:prstGeom prst="rect">
            <a:avLst/>
          </a:prstGeom>
        </p:spPr>
        <p:txBody>
          <a:bodyPr wrap="square">
            <a:spAutoFit/>
          </a:bodyPr>
          <a:lstStyle/>
          <a:p>
            <a:endParaRPr lang="en-US" sz="2400" dirty="0">
              <a:latin typeface="+mn-lt"/>
            </a:endParaRPr>
          </a:p>
        </p:txBody>
      </p:sp>
      <p:grpSp>
        <p:nvGrpSpPr>
          <p:cNvPr id="8" name="Group 7">
            <a:extLst>
              <a:ext uri="{FF2B5EF4-FFF2-40B4-BE49-F238E27FC236}">
                <a16:creationId xmlns:a16="http://schemas.microsoft.com/office/drawing/2014/main" id="{82E5091F-5FBE-4379-9A74-ECD133157750}"/>
              </a:ext>
            </a:extLst>
          </p:cNvPr>
          <p:cNvGrpSpPr/>
          <p:nvPr/>
        </p:nvGrpSpPr>
        <p:grpSpPr>
          <a:xfrm>
            <a:off x="7061886" y="150813"/>
            <a:ext cx="1929714" cy="534987"/>
            <a:chOff x="7061886" y="258763"/>
            <a:chExt cx="1929714" cy="534987"/>
          </a:xfrm>
        </p:grpSpPr>
        <p:pic>
          <p:nvPicPr>
            <p:cNvPr id="9" name="Picture 4">
              <a:extLst>
                <a:ext uri="{FF2B5EF4-FFF2-40B4-BE49-F238E27FC236}">
                  <a16:creationId xmlns:a16="http://schemas.microsoft.com/office/drawing/2014/main" id="{24C19CF6-C1B6-4F40-B153-D1AE7BFBD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748" t="42165" r="49359" b="49004"/>
            <a:stretch>
              <a:fillRect/>
            </a:stretch>
          </p:blipFill>
          <p:spPr bwMode="auto">
            <a:xfrm>
              <a:off x="7239000" y="304800"/>
              <a:ext cx="1752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205851C1-7D02-44DC-A56F-46DF16F60FB6}"/>
                </a:ext>
              </a:extLst>
            </p:cNvPr>
            <p:cNvSpPr/>
            <p:nvPr/>
          </p:nvSpPr>
          <p:spPr>
            <a:xfrm>
              <a:off x="7061886" y="258763"/>
              <a:ext cx="533400"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529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97998-F3FA-4A9C-9532-AE76493480FC}"/>
              </a:ext>
            </a:extLst>
          </p:cNvPr>
          <p:cNvSpPr>
            <a:spLocks noGrp="1"/>
          </p:cNvSpPr>
          <p:nvPr>
            <p:ph type="title"/>
          </p:nvPr>
        </p:nvSpPr>
        <p:spPr>
          <a:xfrm>
            <a:off x="457200" y="457200"/>
            <a:ext cx="8229600" cy="1143000"/>
          </a:xfrm>
        </p:spPr>
        <p:txBody>
          <a:bodyPr/>
          <a:lstStyle/>
          <a:p>
            <a:r>
              <a:rPr lang="en-US" altLang="en-US" b="1" dirty="0">
                <a:solidFill>
                  <a:srgbClr val="000099"/>
                </a:solidFill>
              </a:rPr>
              <a:t>Justification for  ≥0.5 µm EMP</a:t>
            </a:r>
            <a:endParaRPr lang="en-US" dirty="0">
              <a:solidFill>
                <a:srgbClr val="000099"/>
              </a:solidFill>
            </a:endParaRPr>
          </a:p>
        </p:txBody>
      </p:sp>
      <p:sp>
        <p:nvSpPr>
          <p:cNvPr id="4" name="Content Placeholder 3">
            <a:extLst>
              <a:ext uri="{FF2B5EF4-FFF2-40B4-BE49-F238E27FC236}">
                <a16:creationId xmlns:a16="http://schemas.microsoft.com/office/drawing/2014/main" id="{5972FFCA-8E54-40F4-B231-97AC09B50071}"/>
              </a:ext>
            </a:extLst>
          </p:cNvPr>
          <p:cNvSpPr>
            <a:spLocks noGrp="1"/>
          </p:cNvSpPr>
          <p:nvPr>
            <p:ph idx="1"/>
          </p:nvPr>
        </p:nvSpPr>
        <p:spPr>
          <a:xfrm>
            <a:off x="914400" y="1600200"/>
            <a:ext cx="7772400" cy="4525963"/>
          </a:xfrm>
        </p:spPr>
        <p:txBody>
          <a:bodyPr/>
          <a:lstStyle/>
          <a:p>
            <a:pPr marL="0" indent="0">
              <a:buNone/>
            </a:pPr>
            <a:r>
              <a:rPr lang="en-US" sz="2800" dirty="0"/>
              <a:t>(2.c.)   R.L. Dodson, M.A.L. Atkinson, J.L. Levin. 2003. Asbestos fiber length as related to potential pathogenicity: a critical review.  </a:t>
            </a:r>
            <a:r>
              <a:rPr lang="en-US" sz="2800" u="sng" dirty="0"/>
              <a:t>Am. J. Ind. Med</a:t>
            </a:r>
            <a:r>
              <a:rPr lang="en-US" sz="2800" dirty="0"/>
              <a:t>. 44: 291-297 (PMID: 12929149)</a:t>
            </a:r>
          </a:p>
          <a:p>
            <a:pPr marL="0" indent="0">
              <a:buNone/>
            </a:pPr>
            <a:r>
              <a:rPr lang="en-US" sz="2800" dirty="0"/>
              <a:t>“… </a:t>
            </a:r>
            <a:r>
              <a:rPr lang="en-US" sz="2800" i="1" dirty="0"/>
              <a:t>asbestos fibers of all lengths induce pathological responses and that caution should be exerted when attempting to exclude any population of inhaled fibers, based on their length, from being contributors to the potential for development of asbestos-related disease. </a:t>
            </a:r>
            <a:r>
              <a:rPr lang="en-US" sz="2800" dirty="0"/>
              <a:t>”</a:t>
            </a:r>
            <a:endParaRPr lang="en-US" dirty="0"/>
          </a:p>
        </p:txBody>
      </p:sp>
      <p:sp>
        <p:nvSpPr>
          <p:cNvPr id="14340" name="Slide Number Placeholder 2">
            <a:extLst>
              <a:ext uri="{FF2B5EF4-FFF2-40B4-BE49-F238E27FC236}">
                <a16:creationId xmlns:a16="http://schemas.microsoft.com/office/drawing/2014/main" id="{57A52EBE-5C17-426D-9334-59423680361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1230596-B7F5-411B-BAFA-23B9BFD5975F}" type="slidenum">
              <a:rPr lang="en-US" altLang="en-US" sz="1800" smtClean="0">
                <a:solidFill>
                  <a:srgbClr val="000099"/>
                </a:solidFill>
                <a:latin typeface="Georgia" panose="02040502050405020303" pitchFamily="18" charset="0"/>
              </a:rPr>
              <a:pPr/>
              <a:t>17</a:t>
            </a:fld>
            <a:endParaRPr lang="en-US" altLang="en-US" sz="1800">
              <a:solidFill>
                <a:srgbClr val="000099"/>
              </a:solidFill>
              <a:latin typeface="Georgia" panose="02040502050405020303" pitchFamily="18" charset="0"/>
            </a:endParaRPr>
          </a:p>
        </p:txBody>
      </p:sp>
      <p:sp>
        <p:nvSpPr>
          <p:cNvPr id="14342" name="Footer Placeholder 2">
            <a:extLst>
              <a:ext uri="{FF2B5EF4-FFF2-40B4-BE49-F238E27FC236}">
                <a16:creationId xmlns:a16="http://schemas.microsoft.com/office/drawing/2014/main" id="{6127A64E-E034-4AC4-89B7-7AF92B04911A}"/>
              </a:ext>
            </a:extLst>
          </p:cNvPr>
          <p:cNvSpPr>
            <a:spLocks noGrp="1"/>
          </p:cNvSpPr>
          <p:nvPr/>
        </p:nvSpPr>
        <p:spPr bwMode="auto">
          <a:xfrm>
            <a:off x="331788" y="6362700"/>
            <a:ext cx="4149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solidFill>
                  <a:srgbClr val="000099"/>
                </a:solidFill>
              </a:rPr>
              <a:t>IWGACP Public Meeting, 4 February 2020</a:t>
            </a:r>
          </a:p>
        </p:txBody>
      </p:sp>
      <p:grpSp>
        <p:nvGrpSpPr>
          <p:cNvPr id="8" name="Group 7">
            <a:extLst>
              <a:ext uri="{FF2B5EF4-FFF2-40B4-BE49-F238E27FC236}">
                <a16:creationId xmlns:a16="http://schemas.microsoft.com/office/drawing/2014/main" id="{58C3CA71-67AD-4741-9E69-9D593DA81BB0}"/>
              </a:ext>
            </a:extLst>
          </p:cNvPr>
          <p:cNvGrpSpPr/>
          <p:nvPr/>
        </p:nvGrpSpPr>
        <p:grpSpPr>
          <a:xfrm>
            <a:off x="7061886" y="150813"/>
            <a:ext cx="1929714" cy="534987"/>
            <a:chOff x="7061886" y="258763"/>
            <a:chExt cx="1929714" cy="534987"/>
          </a:xfrm>
        </p:grpSpPr>
        <p:pic>
          <p:nvPicPr>
            <p:cNvPr id="10" name="Picture 4">
              <a:extLst>
                <a:ext uri="{FF2B5EF4-FFF2-40B4-BE49-F238E27FC236}">
                  <a16:creationId xmlns:a16="http://schemas.microsoft.com/office/drawing/2014/main" id="{99F58E9A-1B86-472B-A18E-3E28FF315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748" t="42165" r="49359" b="49004"/>
            <a:stretch>
              <a:fillRect/>
            </a:stretch>
          </p:blipFill>
          <p:spPr bwMode="auto">
            <a:xfrm>
              <a:off x="7239000" y="304800"/>
              <a:ext cx="1752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DC5363D9-A8ED-4358-BC83-2BC45A246D24}"/>
                </a:ext>
              </a:extLst>
            </p:cNvPr>
            <p:cNvSpPr/>
            <p:nvPr/>
          </p:nvSpPr>
          <p:spPr>
            <a:xfrm>
              <a:off x="7061886" y="258763"/>
              <a:ext cx="533400"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475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2E965-A91E-4E98-B91E-D187134F7551}"/>
              </a:ext>
            </a:extLst>
          </p:cNvPr>
          <p:cNvSpPr>
            <a:spLocks noGrp="1"/>
          </p:cNvSpPr>
          <p:nvPr>
            <p:ph type="title"/>
          </p:nvPr>
        </p:nvSpPr>
        <p:spPr>
          <a:xfrm>
            <a:off x="457200" y="654050"/>
            <a:ext cx="8229600" cy="1143000"/>
          </a:xfrm>
        </p:spPr>
        <p:txBody>
          <a:bodyPr/>
          <a:lstStyle/>
          <a:p>
            <a:r>
              <a:rPr lang="en-US" altLang="en-US" b="1" dirty="0">
                <a:solidFill>
                  <a:srgbClr val="000099"/>
                </a:solidFill>
              </a:rPr>
              <a:t>Justification for  ≥0.5 µm EMP</a:t>
            </a:r>
            <a:endParaRPr lang="en-US" dirty="0">
              <a:solidFill>
                <a:srgbClr val="000099"/>
              </a:solidFill>
            </a:endParaRPr>
          </a:p>
        </p:txBody>
      </p:sp>
      <p:sp>
        <p:nvSpPr>
          <p:cNvPr id="4" name="Content Placeholder 3">
            <a:extLst>
              <a:ext uri="{FF2B5EF4-FFF2-40B4-BE49-F238E27FC236}">
                <a16:creationId xmlns:a16="http://schemas.microsoft.com/office/drawing/2014/main" id="{81532C4F-1F66-42BC-A004-86ED7F832F22}"/>
              </a:ext>
            </a:extLst>
          </p:cNvPr>
          <p:cNvSpPr>
            <a:spLocks noGrp="1"/>
          </p:cNvSpPr>
          <p:nvPr>
            <p:ph idx="1"/>
          </p:nvPr>
        </p:nvSpPr>
        <p:spPr>
          <a:xfrm>
            <a:off x="838200" y="1600200"/>
            <a:ext cx="7848600" cy="4525963"/>
          </a:xfrm>
        </p:spPr>
        <p:txBody>
          <a:bodyPr/>
          <a:lstStyle/>
          <a:p>
            <a:pPr marL="0" indent="0">
              <a:buNone/>
            </a:pPr>
            <a:r>
              <a:rPr lang="en-US" sz="3000" dirty="0"/>
              <a:t>(2.d.)   G. Boulanger, P. Andujar, J.-C., </a:t>
            </a:r>
            <a:r>
              <a:rPr lang="en-US" sz="3000" dirty="0" err="1"/>
              <a:t>Pairon</a:t>
            </a:r>
            <a:r>
              <a:rPr lang="en-US" sz="3000" dirty="0"/>
              <a:t>, M.-A. Billon-</a:t>
            </a:r>
            <a:r>
              <a:rPr lang="en-US" sz="3000" dirty="0" err="1"/>
              <a:t>Galland</a:t>
            </a:r>
            <a:r>
              <a:rPr lang="en-US" sz="3000" dirty="0"/>
              <a:t>, C. Dion, P, </a:t>
            </a:r>
            <a:r>
              <a:rPr lang="en-US" sz="3000" dirty="0" err="1"/>
              <a:t>Dumortier</a:t>
            </a:r>
            <a:r>
              <a:rPr lang="en-US" sz="3000" dirty="0"/>
              <a:t>, P. </a:t>
            </a:r>
            <a:r>
              <a:rPr lang="en-US" sz="3000" dirty="0" err="1"/>
              <a:t>Brochard</a:t>
            </a:r>
            <a:r>
              <a:rPr lang="en-US" sz="3000" dirty="0"/>
              <a:t>, A, </a:t>
            </a:r>
            <a:r>
              <a:rPr lang="en-US" sz="3000" dirty="0" err="1"/>
              <a:t>Sobaszek</a:t>
            </a:r>
            <a:r>
              <a:rPr lang="en-US" sz="3000" dirty="0"/>
              <a:t>, P. Bartsch, C. Paris, M.-C. </a:t>
            </a:r>
            <a:r>
              <a:rPr lang="en-US" sz="3000" dirty="0" err="1"/>
              <a:t>Jaurand</a:t>
            </a:r>
            <a:r>
              <a:rPr lang="en-US" sz="3000" dirty="0"/>
              <a:t>. 2014. </a:t>
            </a:r>
            <a:r>
              <a:rPr lang="en-US" sz="3000" i="1" dirty="0"/>
              <a:t>Quantification of short and long asbestos fibers to assess asbestos exposure: a review of fiber size toxicity.</a:t>
            </a:r>
            <a:r>
              <a:rPr lang="en-US" sz="3000" dirty="0"/>
              <a:t>  </a:t>
            </a:r>
            <a:r>
              <a:rPr lang="en-US" sz="3000" u="sng" dirty="0"/>
              <a:t>Environmental Health</a:t>
            </a:r>
            <a:r>
              <a:rPr lang="en-US" sz="3000" dirty="0"/>
              <a:t> 13:59 (PMID: 25043725</a:t>
            </a:r>
            <a:r>
              <a:rPr lang="en-US" sz="3000" u="sng" dirty="0"/>
              <a:t>)</a:t>
            </a:r>
            <a:r>
              <a:rPr lang="en-US" sz="3000" dirty="0"/>
              <a:t>.</a:t>
            </a:r>
          </a:p>
        </p:txBody>
      </p:sp>
      <p:sp>
        <p:nvSpPr>
          <p:cNvPr id="14340" name="Slide Number Placeholder 2">
            <a:extLst>
              <a:ext uri="{FF2B5EF4-FFF2-40B4-BE49-F238E27FC236}">
                <a16:creationId xmlns:a16="http://schemas.microsoft.com/office/drawing/2014/main" id="{57A52EBE-5C17-426D-9334-59423680361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1230596-B7F5-411B-BAFA-23B9BFD5975F}" type="slidenum">
              <a:rPr lang="en-US" altLang="en-US" sz="1800" smtClean="0">
                <a:solidFill>
                  <a:srgbClr val="000099"/>
                </a:solidFill>
                <a:latin typeface="Georgia" panose="02040502050405020303" pitchFamily="18" charset="0"/>
              </a:rPr>
              <a:pPr/>
              <a:t>18</a:t>
            </a:fld>
            <a:endParaRPr lang="en-US" altLang="en-US" sz="1800">
              <a:solidFill>
                <a:srgbClr val="000099"/>
              </a:solidFill>
              <a:latin typeface="Georgia" panose="02040502050405020303" pitchFamily="18" charset="0"/>
            </a:endParaRPr>
          </a:p>
        </p:txBody>
      </p:sp>
      <p:sp>
        <p:nvSpPr>
          <p:cNvPr id="14342" name="Footer Placeholder 2">
            <a:extLst>
              <a:ext uri="{FF2B5EF4-FFF2-40B4-BE49-F238E27FC236}">
                <a16:creationId xmlns:a16="http://schemas.microsoft.com/office/drawing/2014/main" id="{6127A64E-E034-4AC4-89B7-7AF92B04911A}"/>
              </a:ext>
            </a:extLst>
          </p:cNvPr>
          <p:cNvSpPr>
            <a:spLocks noGrp="1"/>
          </p:cNvSpPr>
          <p:nvPr/>
        </p:nvSpPr>
        <p:spPr bwMode="auto">
          <a:xfrm>
            <a:off x="331788" y="6362700"/>
            <a:ext cx="4149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solidFill>
                  <a:srgbClr val="000099"/>
                </a:solidFill>
              </a:rPr>
              <a:t>IWGACP Public Meeting, 4 February 2020</a:t>
            </a:r>
          </a:p>
        </p:txBody>
      </p:sp>
      <p:grpSp>
        <p:nvGrpSpPr>
          <p:cNvPr id="7" name="Group 6">
            <a:extLst>
              <a:ext uri="{FF2B5EF4-FFF2-40B4-BE49-F238E27FC236}">
                <a16:creationId xmlns:a16="http://schemas.microsoft.com/office/drawing/2014/main" id="{96008AF7-70D5-4082-9B9C-F7F0572207F6}"/>
              </a:ext>
            </a:extLst>
          </p:cNvPr>
          <p:cNvGrpSpPr/>
          <p:nvPr/>
        </p:nvGrpSpPr>
        <p:grpSpPr>
          <a:xfrm>
            <a:off x="7061886" y="150813"/>
            <a:ext cx="1929714" cy="534987"/>
            <a:chOff x="7061886" y="258763"/>
            <a:chExt cx="1929714" cy="534987"/>
          </a:xfrm>
        </p:grpSpPr>
        <p:pic>
          <p:nvPicPr>
            <p:cNvPr id="8" name="Picture 4">
              <a:extLst>
                <a:ext uri="{FF2B5EF4-FFF2-40B4-BE49-F238E27FC236}">
                  <a16:creationId xmlns:a16="http://schemas.microsoft.com/office/drawing/2014/main" id="{2D613CA6-8684-445B-B22B-371B83597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748" t="42165" r="49359" b="49004"/>
            <a:stretch>
              <a:fillRect/>
            </a:stretch>
          </p:blipFill>
          <p:spPr bwMode="auto">
            <a:xfrm>
              <a:off x="7239000" y="304800"/>
              <a:ext cx="1752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8FFF23B7-7C0A-4DF4-8064-A147EC02902F}"/>
                </a:ext>
              </a:extLst>
            </p:cNvPr>
            <p:cNvSpPr/>
            <p:nvPr/>
          </p:nvSpPr>
          <p:spPr>
            <a:xfrm>
              <a:off x="7061886" y="258763"/>
              <a:ext cx="533400"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1230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62F8D2-E9A7-41B9-898B-F249AAB81380}"/>
              </a:ext>
            </a:extLst>
          </p:cNvPr>
          <p:cNvSpPr>
            <a:spLocks noGrp="1"/>
          </p:cNvSpPr>
          <p:nvPr>
            <p:ph type="title"/>
          </p:nvPr>
        </p:nvSpPr>
        <p:spPr>
          <a:xfrm>
            <a:off x="304800" y="304800"/>
            <a:ext cx="8229600" cy="1143000"/>
          </a:xfrm>
        </p:spPr>
        <p:txBody>
          <a:bodyPr/>
          <a:lstStyle/>
          <a:p>
            <a:r>
              <a:rPr lang="en-US" altLang="en-US" b="1" dirty="0">
                <a:solidFill>
                  <a:srgbClr val="000099"/>
                </a:solidFill>
              </a:rPr>
              <a:t>Justification for  ≥0.5 µm EMP</a:t>
            </a:r>
            <a:endParaRPr lang="en-US" dirty="0">
              <a:solidFill>
                <a:srgbClr val="000099"/>
              </a:solidFill>
            </a:endParaRPr>
          </a:p>
        </p:txBody>
      </p:sp>
      <p:sp>
        <p:nvSpPr>
          <p:cNvPr id="5" name="Content Placeholder 4">
            <a:extLst>
              <a:ext uri="{FF2B5EF4-FFF2-40B4-BE49-F238E27FC236}">
                <a16:creationId xmlns:a16="http://schemas.microsoft.com/office/drawing/2014/main" id="{64C28B43-582C-48B5-A3A6-497EBB1F34D1}"/>
              </a:ext>
            </a:extLst>
          </p:cNvPr>
          <p:cNvSpPr>
            <a:spLocks noGrp="1"/>
          </p:cNvSpPr>
          <p:nvPr>
            <p:ph idx="1"/>
          </p:nvPr>
        </p:nvSpPr>
        <p:spPr>
          <a:xfrm>
            <a:off x="457200" y="1417637"/>
            <a:ext cx="8382000" cy="4525963"/>
          </a:xfrm>
        </p:spPr>
        <p:txBody>
          <a:bodyPr/>
          <a:lstStyle/>
          <a:p>
            <a:pPr marL="571500" indent="-571500">
              <a:buAutoNum type="romanLcParenBoth"/>
            </a:pPr>
            <a:r>
              <a:rPr lang="en-US" sz="2700" dirty="0"/>
              <a:t>The toxicity of asbestos fibers ≤ 5 µm cannot be dismissed. </a:t>
            </a:r>
          </a:p>
          <a:p>
            <a:pPr marL="571500" indent="-571500">
              <a:buAutoNum type="romanLcParenBoth"/>
            </a:pPr>
            <a:r>
              <a:rPr lang="en-US" sz="2700" dirty="0"/>
              <a:t>It is unclear if the lower effect of </a:t>
            </a:r>
            <a:r>
              <a:rPr lang="en-US" sz="2700" u="sng" dirty="0"/>
              <a:t>&lt;</a:t>
            </a:r>
            <a:r>
              <a:rPr lang="en-US" sz="2700" dirty="0"/>
              <a:t> 5 µm asbestos fibers in comparison with ≥ 5 µm fibers found in animal studies is present in humans as few epidemiological studies took short fibers into consideration.  </a:t>
            </a:r>
          </a:p>
          <a:p>
            <a:pPr marL="571500" indent="-571500">
              <a:buAutoNum type="romanLcParenBoth"/>
            </a:pPr>
            <a:r>
              <a:rPr lang="en-US" sz="2700" dirty="0"/>
              <a:t>Limiting the measurement of asbestos fibers with a length ≥ 5 </a:t>
            </a:r>
            <a:r>
              <a:rPr lang="en-US" sz="2700" dirty="0" err="1"/>
              <a:t>μm</a:t>
            </a:r>
            <a:r>
              <a:rPr lang="en-US" sz="2700" dirty="0"/>
              <a:t> leaves out other types of fibers (≤ 5 </a:t>
            </a:r>
            <a:r>
              <a:rPr lang="en-US" sz="2700" dirty="0" err="1"/>
              <a:t>μm</a:t>
            </a:r>
            <a:r>
              <a:rPr lang="en-US" sz="2700" dirty="0"/>
              <a:t>) that may also have health adverse effects.</a:t>
            </a:r>
          </a:p>
          <a:p>
            <a:pPr marL="0" indent="0">
              <a:buNone/>
            </a:pPr>
            <a:r>
              <a:rPr lang="en-US" sz="2400" dirty="0"/>
              <a:t>         Boulanger </a:t>
            </a:r>
            <a:r>
              <a:rPr lang="en-US" sz="2400" i="1" dirty="0"/>
              <a:t>et al. </a:t>
            </a:r>
            <a:r>
              <a:rPr lang="en-US" sz="2400" dirty="0"/>
              <a:t>2014. </a:t>
            </a:r>
            <a:endParaRPr lang="en-US" dirty="0"/>
          </a:p>
        </p:txBody>
      </p:sp>
      <p:sp>
        <p:nvSpPr>
          <p:cNvPr id="14340" name="Slide Number Placeholder 2">
            <a:extLst>
              <a:ext uri="{FF2B5EF4-FFF2-40B4-BE49-F238E27FC236}">
                <a16:creationId xmlns:a16="http://schemas.microsoft.com/office/drawing/2014/main" id="{57A52EBE-5C17-426D-9334-59423680361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1230596-B7F5-411B-BAFA-23B9BFD5975F}" type="slidenum">
              <a:rPr lang="en-US" altLang="en-US" sz="1800" smtClean="0">
                <a:solidFill>
                  <a:srgbClr val="000099"/>
                </a:solidFill>
                <a:latin typeface="Georgia" panose="02040502050405020303" pitchFamily="18" charset="0"/>
              </a:rPr>
              <a:pPr/>
              <a:t>19</a:t>
            </a:fld>
            <a:endParaRPr lang="en-US" altLang="en-US" sz="1800">
              <a:solidFill>
                <a:srgbClr val="000099"/>
              </a:solidFill>
              <a:latin typeface="Georgia" panose="02040502050405020303" pitchFamily="18" charset="0"/>
            </a:endParaRPr>
          </a:p>
        </p:txBody>
      </p:sp>
      <p:sp>
        <p:nvSpPr>
          <p:cNvPr id="14342" name="Footer Placeholder 2">
            <a:extLst>
              <a:ext uri="{FF2B5EF4-FFF2-40B4-BE49-F238E27FC236}">
                <a16:creationId xmlns:a16="http://schemas.microsoft.com/office/drawing/2014/main" id="{6127A64E-E034-4AC4-89B7-7AF92B04911A}"/>
              </a:ext>
            </a:extLst>
          </p:cNvPr>
          <p:cNvSpPr>
            <a:spLocks noGrp="1"/>
          </p:cNvSpPr>
          <p:nvPr/>
        </p:nvSpPr>
        <p:spPr bwMode="auto">
          <a:xfrm>
            <a:off x="331788" y="6362700"/>
            <a:ext cx="4149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solidFill>
                  <a:srgbClr val="000099"/>
                </a:solidFill>
              </a:rPr>
              <a:t>IWGACP Public Meeting, 4 February 2020</a:t>
            </a:r>
          </a:p>
        </p:txBody>
      </p:sp>
      <p:grpSp>
        <p:nvGrpSpPr>
          <p:cNvPr id="8" name="Group 7">
            <a:extLst>
              <a:ext uri="{FF2B5EF4-FFF2-40B4-BE49-F238E27FC236}">
                <a16:creationId xmlns:a16="http://schemas.microsoft.com/office/drawing/2014/main" id="{84AB4DA9-499A-4D79-B98D-C8FF9F3FA5BF}"/>
              </a:ext>
            </a:extLst>
          </p:cNvPr>
          <p:cNvGrpSpPr/>
          <p:nvPr/>
        </p:nvGrpSpPr>
        <p:grpSpPr>
          <a:xfrm>
            <a:off x="7061886" y="150813"/>
            <a:ext cx="1929714" cy="534987"/>
            <a:chOff x="7061886" y="258763"/>
            <a:chExt cx="1929714" cy="534987"/>
          </a:xfrm>
        </p:grpSpPr>
        <p:pic>
          <p:nvPicPr>
            <p:cNvPr id="9" name="Picture 4">
              <a:extLst>
                <a:ext uri="{FF2B5EF4-FFF2-40B4-BE49-F238E27FC236}">
                  <a16:creationId xmlns:a16="http://schemas.microsoft.com/office/drawing/2014/main" id="{CE3EE190-7F99-4CB5-8057-345C8C440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748" t="42165" r="49359" b="49004"/>
            <a:stretch>
              <a:fillRect/>
            </a:stretch>
          </p:blipFill>
          <p:spPr bwMode="auto">
            <a:xfrm>
              <a:off x="7239000" y="304800"/>
              <a:ext cx="1752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89DF0543-93E6-4FF4-824A-CFB83FBA307C}"/>
                </a:ext>
              </a:extLst>
            </p:cNvPr>
            <p:cNvSpPr/>
            <p:nvPr/>
          </p:nvSpPr>
          <p:spPr>
            <a:xfrm>
              <a:off x="7061886" y="258763"/>
              <a:ext cx="533400"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143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D8AF788-C969-4BCD-B985-B013D5AC3636}"/>
              </a:ext>
            </a:extLst>
          </p:cNvPr>
          <p:cNvGrpSpPr/>
          <p:nvPr/>
        </p:nvGrpSpPr>
        <p:grpSpPr>
          <a:xfrm>
            <a:off x="7138086" y="76200"/>
            <a:ext cx="1929714" cy="534987"/>
            <a:chOff x="7061886" y="258763"/>
            <a:chExt cx="1929714" cy="534987"/>
          </a:xfrm>
        </p:grpSpPr>
        <p:pic>
          <p:nvPicPr>
            <p:cNvPr id="8" name="Picture 4">
              <a:extLst>
                <a:ext uri="{FF2B5EF4-FFF2-40B4-BE49-F238E27FC236}">
                  <a16:creationId xmlns:a16="http://schemas.microsoft.com/office/drawing/2014/main" id="{6C848100-ED0B-42A4-8F22-83FE22990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748" t="42165" r="49359" b="49004"/>
            <a:stretch>
              <a:fillRect/>
            </a:stretch>
          </p:blipFill>
          <p:spPr bwMode="auto">
            <a:xfrm>
              <a:off x="7239000" y="304800"/>
              <a:ext cx="1752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D9785DD6-7F89-40C4-BFC9-1353B122B166}"/>
                </a:ext>
              </a:extLst>
            </p:cNvPr>
            <p:cNvSpPr/>
            <p:nvPr/>
          </p:nvSpPr>
          <p:spPr>
            <a:xfrm>
              <a:off x="7061886" y="258763"/>
              <a:ext cx="533400"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22" name="Title 1">
            <a:extLst>
              <a:ext uri="{FF2B5EF4-FFF2-40B4-BE49-F238E27FC236}">
                <a16:creationId xmlns:a16="http://schemas.microsoft.com/office/drawing/2014/main" id="{7F72E538-6694-44E1-894D-21BEB6354DE4}"/>
              </a:ext>
            </a:extLst>
          </p:cNvPr>
          <p:cNvSpPr>
            <a:spLocks noGrp="1"/>
          </p:cNvSpPr>
          <p:nvPr>
            <p:ph type="title"/>
          </p:nvPr>
        </p:nvSpPr>
        <p:spPr>
          <a:xfrm>
            <a:off x="381000" y="452134"/>
            <a:ext cx="8229600" cy="1143000"/>
          </a:xfrm>
        </p:spPr>
        <p:txBody>
          <a:bodyPr/>
          <a:lstStyle/>
          <a:p>
            <a:pPr eaLnBrk="1" hangingPunct="1"/>
            <a:r>
              <a:rPr lang="en-US" altLang="en-US" b="1" dirty="0">
                <a:solidFill>
                  <a:srgbClr val="000099"/>
                </a:solidFill>
              </a:rPr>
              <a:t>IWGACP Deliberations and Recommendations</a:t>
            </a:r>
            <a:endParaRPr lang="en-US" altLang="en-US" dirty="0">
              <a:solidFill>
                <a:srgbClr val="000099"/>
              </a:solidFill>
            </a:endParaRPr>
          </a:p>
        </p:txBody>
      </p:sp>
      <p:sp>
        <p:nvSpPr>
          <p:cNvPr id="2" name="Content Placeholder 1">
            <a:extLst>
              <a:ext uri="{FF2B5EF4-FFF2-40B4-BE49-F238E27FC236}">
                <a16:creationId xmlns:a16="http://schemas.microsoft.com/office/drawing/2014/main" id="{B7FBE41D-F8E0-490D-AE3E-7396FE6A9002}"/>
              </a:ext>
            </a:extLst>
          </p:cNvPr>
          <p:cNvSpPr>
            <a:spLocks noGrp="1"/>
          </p:cNvSpPr>
          <p:nvPr>
            <p:ph idx="1"/>
          </p:nvPr>
        </p:nvSpPr>
        <p:spPr>
          <a:xfrm>
            <a:off x="914400" y="1600200"/>
            <a:ext cx="7772400" cy="4525963"/>
          </a:xfrm>
        </p:spPr>
        <p:txBody>
          <a:bodyPr/>
          <a:lstStyle/>
          <a:p>
            <a:pPr marL="0" indent="0">
              <a:buNone/>
            </a:pPr>
            <a:r>
              <a:rPr lang="en-US" altLang="en-US" sz="3000" u="sng" dirty="0">
                <a:solidFill>
                  <a:srgbClr val="000099"/>
                </a:solidFill>
              </a:rPr>
              <a:t>Disclaimer: </a:t>
            </a:r>
            <a:br>
              <a:rPr lang="en-US" altLang="en-US" sz="3000" dirty="0">
                <a:solidFill>
                  <a:srgbClr val="000099"/>
                </a:solidFill>
              </a:rPr>
            </a:br>
            <a:r>
              <a:rPr lang="en-US" altLang="en-US" sz="3000" dirty="0">
                <a:solidFill>
                  <a:srgbClr val="000099"/>
                </a:solidFill>
              </a:rPr>
              <a:t>The IWGACP </a:t>
            </a:r>
            <a:r>
              <a:rPr lang="en-US" altLang="en-US" sz="3000" i="1" dirty="0">
                <a:solidFill>
                  <a:srgbClr val="000099"/>
                </a:solidFill>
              </a:rPr>
              <a:t>preliminary recommendations </a:t>
            </a:r>
            <a:r>
              <a:rPr lang="en-US" altLang="en-US" sz="3000" dirty="0">
                <a:solidFill>
                  <a:srgbClr val="000099"/>
                </a:solidFill>
              </a:rPr>
              <a:t>are from individual scientists functioning as subject matter experts (SMEs) in their respective scientific fields, participating in a work group striving for consensus recommendations, and do not necessarily reflect the opinions or policies of their agencies, or represent proposed changes to any regulation of the U.S. Government.</a:t>
            </a:r>
            <a:endParaRPr lang="en-US" sz="3000" dirty="0">
              <a:solidFill>
                <a:srgbClr val="000099"/>
              </a:solidFill>
            </a:endParaRPr>
          </a:p>
        </p:txBody>
      </p:sp>
      <p:sp>
        <p:nvSpPr>
          <p:cNvPr id="5124" name="Slide Number Placeholder 2">
            <a:extLst>
              <a:ext uri="{FF2B5EF4-FFF2-40B4-BE49-F238E27FC236}">
                <a16:creationId xmlns:a16="http://schemas.microsoft.com/office/drawing/2014/main" id="{A33DA93B-5D84-49F2-8DDB-578059357CC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2091CEC-3FA6-4E98-A981-BC04ADD64A7F}" type="slidenum">
              <a:rPr lang="en-US" altLang="en-US" sz="1800" smtClean="0">
                <a:solidFill>
                  <a:srgbClr val="000099"/>
                </a:solidFill>
                <a:latin typeface="Georgia" panose="02040502050405020303" pitchFamily="18" charset="0"/>
              </a:rPr>
              <a:pPr/>
              <a:t>2</a:t>
            </a:fld>
            <a:endParaRPr lang="en-US" altLang="en-US" sz="1800">
              <a:solidFill>
                <a:srgbClr val="000099"/>
              </a:solidFill>
              <a:latin typeface="Georgia" panose="02040502050405020303" pitchFamily="18" charset="0"/>
            </a:endParaRPr>
          </a:p>
        </p:txBody>
      </p:sp>
      <p:sp>
        <p:nvSpPr>
          <p:cNvPr id="5126" name="Footer Placeholder 2">
            <a:extLst>
              <a:ext uri="{FF2B5EF4-FFF2-40B4-BE49-F238E27FC236}">
                <a16:creationId xmlns:a16="http://schemas.microsoft.com/office/drawing/2014/main" id="{A53C528E-AACE-4435-A025-B5928E274ABA}"/>
              </a:ext>
            </a:extLst>
          </p:cNvPr>
          <p:cNvSpPr>
            <a:spLocks noGrp="1"/>
          </p:cNvSpPr>
          <p:nvPr/>
        </p:nvSpPr>
        <p:spPr bwMode="auto">
          <a:xfrm>
            <a:off x="331788" y="6362700"/>
            <a:ext cx="4149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rgbClr val="000099"/>
                </a:solidFill>
              </a:rPr>
              <a:t>IWGACP Public Meeting, 4 February 2020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ED762D63-1C9E-4B5E-9A6F-3195D5BB4C98}"/>
              </a:ext>
            </a:extLst>
          </p:cNvPr>
          <p:cNvGrpSpPr/>
          <p:nvPr/>
        </p:nvGrpSpPr>
        <p:grpSpPr>
          <a:xfrm>
            <a:off x="7061886" y="150813"/>
            <a:ext cx="1929714" cy="534987"/>
            <a:chOff x="7061886" y="258763"/>
            <a:chExt cx="1929714" cy="534987"/>
          </a:xfrm>
        </p:grpSpPr>
        <p:pic>
          <p:nvPicPr>
            <p:cNvPr id="22" name="Picture 4">
              <a:extLst>
                <a:ext uri="{FF2B5EF4-FFF2-40B4-BE49-F238E27FC236}">
                  <a16:creationId xmlns:a16="http://schemas.microsoft.com/office/drawing/2014/main" id="{2741F8B2-C0FC-4AC1-9454-F5A2FBEA5E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748" t="42165" r="49359" b="49004"/>
            <a:stretch>
              <a:fillRect/>
            </a:stretch>
          </p:blipFill>
          <p:spPr bwMode="auto">
            <a:xfrm>
              <a:off x="7239000" y="304800"/>
              <a:ext cx="1752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01581495-C861-4A4E-B813-1CDBE2793F38}"/>
                </a:ext>
              </a:extLst>
            </p:cNvPr>
            <p:cNvSpPr/>
            <p:nvPr/>
          </p:nvSpPr>
          <p:spPr>
            <a:xfrm>
              <a:off x="7061886" y="258763"/>
              <a:ext cx="533400"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62" name="Title 1">
            <a:extLst>
              <a:ext uri="{FF2B5EF4-FFF2-40B4-BE49-F238E27FC236}">
                <a16:creationId xmlns:a16="http://schemas.microsoft.com/office/drawing/2014/main" id="{113301E1-3806-4937-A134-DC2054C0BA22}"/>
              </a:ext>
            </a:extLst>
          </p:cNvPr>
          <p:cNvSpPr>
            <a:spLocks noGrp="1"/>
          </p:cNvSpPr>
          <p:nvPr>
            <p:ph type="title"/>
          </p:nvPr>
        </p:nvSpPr>
        <p:spPr/>
        <p:txBody>
          <a:bodyPr/>
          <a:lstStyle/>
          <a:p>
            <a:pPr eaLnBrk="1" hangingPunct="1"/>
            <a:r>
              <a:rPr lang="en-US" altLang="en-US" b="1" dirty="0">
                <a:solidFill>
                  <a:srgbClr val="000099"/>
                </a:solidFill>
              </a:rPr>
              <a:t>Terminology &amp; Definitions</a:t>
            </a:r>
            <a:endParaRPr lang="en-US" altLang="en-US" dirty="0">
              <a:solidFill>
                <a:srgbClr val="000099"/>
              </a:solidFill>
            </a:endParaRPr>
          </a:p>
        </p:txBody>
      </p:sp>
      <p:sp>
        <p:nvSpPr>
          <p:cNvPr id="3" name="Content Placeholder 2">
            <a:extLst>
              <a:ext uri="{FF2B5EF4-FFF2-40B4-BE49-F238E27FC236}">
                <a16:creationId xmlns:a16="http://schemas.microsoft.com/office/drawing/2014/main" id="{C7A8767A-F444-447A-840D-8BA14FBB9189}"/>
              </a:ext>
            </a:extLst>
          </p:cNvPr>
          <p:cNvSpPr>
            <a:spLocks noGrp="1"/>
          </p:cNvSpPr>
          <p:nvPr>
            <p:ph idx="1"/>
          </p:nvPr>
        </p:nvSpPr>
        <p:spPr>
          <a:xfrm>
            <a:off x="838200" y="1417638"/>
            <a:ext cx="8229600" cy="4708525"/>
          </a:xfrm>
        </p:spPr>
        <p:txBody>
          <a:bodyPr/>
          <a:lstStyle/>
          <a:p>
            <a:pPr marL="0" indent="0">
              <a:buNone/>
            </a:pPr>
            <a:r>
              <a:rPr lang="en-US" altLang="en-US" sz="2800" b="1" dirty="0">
                <a:solidFill>
                  <a:srgbClr val="000099"/>
                </a:solidFill>
              </a:rPr>
              <a:t>EMP</a:t>
            </a:r>
          </a:p>
          <a:p>
            <a:pPr marL="0" indent="0">
              <a:buNone/>
            </a:pPr>
            <a:r>
              <a:rPr lang="en-US" altLang="en-US" sz="2800" b="1" dirty="0">
                <a:solidFill>
                  <a:srgbClr val="000099"/>
                </a:solidFill>
              </a:rPr>
              <a:t>Subgroup 1 recommends:</a:t>
            </a:r>
            <a:endParaRPr lang="en-US" altLang="en-US" sz="2800" dirty="0">
              <a:solidFill>
                <a:srgbClr val="000099"/>
              </a:solidFill>
            </a:endParaRPr>
          </a:p>
          <a:p>
            <a:pPr marL="0" indent="0">
              <a:buNone/>
            </a:pPr>
            <a:r>
              <a:rPr lang="en-US" altLang="en-US" sz="2800" u="sng" dirty="0">
                <a:solidFill>
                  <a:srgbClr val="000099"/>
                </a:solidFill>
              </a:rPr>
              <a:t>Minimum aspect ratio</a:t>
            </a:r>
            <a:r>
              <a:rPr lang="en-US" altLang="en-US" sz="2800" dirty="0">
                <a:solidFill>
                  <a:srgbClr val="000099"/>
                </a:solidFill>
              </a:rPr>
              <a:t>, </a:t>
            </a:r>
            <a:r>
              <a:rPr lang="en-US" altLang="en-US" sz="2800" u="sng" dirty="0">
                <a:solidFill>
                  <a:srgbClr val="000099"/>
                </a:solidFill>
              </a:rPr>
              <a:t>&gt;</a:t>
            </a:r>
            <a:r>
              <a:rPr lang="en-US" altLang="en-US" sz="2800" dirty="0">
                <a:solidFill>
                  <a:srgbClr val="000099"/>
                </a:solidFill>
              </a:rPr>
              <a:t> 3:1</a:t>
            </a:r>
          </a:p>
          <a:p>
            <a:pPr marL="0" indent="0">
              <a:buNone/>
            </a:pPr>
            <a:r>
              <a:rPr lang="en-US" altLang="en-US" sz="2800" u="sng" dirty="0">
                <a:solidFill>
                  <a:srgbClr val="000099"/>
                </a:solidFill>
              </a:rPr>
              <a:t>Maximum aspect ratio</a:t>
            </a:r>
            <a:r>
              <a:rPr lang="en-US" altLang="en-US" sz="2800" dirty="0">
                <a:solidFill>
                  <a:srgbClr val="000099"/>
                </a:solidFill>
              </a:rPr>
              <a:t> = none</a:t>
            </a:r>
            <a:endParaRPr lang="en-US" sz="2800" dirty="0">
              <a:solidFill>
                <a:srgbClr val="000099"/>
              </a:solidFill>
            </a:endParaRPr>
          </a:p>
        </p:txBody>
      </p:sp>
      <p:sp>
        <p:nvSpPr>
          <p:cNvPr id="15364" name="Slide Number Placeholder 2">
            <a:extLst>
              <a:ext uri="{FF2B5EF4-FFF2-40B4-BE49-F238E27FC236}">
                <a16:creationId xmlns:a16="http://schemas.microsoft.com/office/drawing/2014/main" id="{8DC0A918-7EDB-4180-8D47-0041E677340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D1837F0-CF24-4C46-922A-B79468F20129}" type="slidenum">
              <a:rPr lang="en-US" altLang="en-US" sz="1800" smtClean="0">
                <a:solidFill>
                  <a:srgbClr val="000099"/>
                </a:solidFill>
                <a:latin typeface="Georgia" panose="02040502050405020303" pitchFamily="18" charset="0"/>
              </a:rPr>
              <a:pPr/>
              <a:t>20</a:t>
            </a:fld>
            <a:endParaRPr lang="en-US" altLang="en-US" sz="1800" dirty="0">
              <a:solidFill>
                <a:srgbClr val="000099"/>
              </a:solidFill>
              <a:latin typeface="Georgia" panose="02040502050405020303" pitchFamily="18" charset="0"/>
            </a:endParaRPr>
          </a:p>
        </p:txBody>
      </p:sp>
      <p:sp>
        <p:nvSpPr>
          <p:cNvPr id="15366" name="Footer Placeholder 2">
            <a:extLst>
              <a:ext uri="{FF2B5EF4-FFF2-40B4-BE49-F238E27FC236}">
                <a16:creationId xmlns:a16="http://schemas.microsoft.com/office/drawing/2014/main" id="{A6CD61A7-0C1B-493A-B66A-1067E433C8E3}"/>
              </a:ext>
            </a:extLst>
          </p:cNvPr>
          <p:cNvSpPr>
            <a:spLocks noGrp="1"/>
          </p:cNvSpPr>
          <p:nvPr/>
        </p:nvSpPr>
        <p:spPr bwMode="auto">
          <a:xfrm>
            <a:off x="331788" y="6362700"/>
            <a:ext cx="4149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rgbClr val="000099"/>
                </a:solidFill>
              </a:rPr>
              <a:t>IWGACP Public Meeting, 4 February 2020</a:t>
            </a:r>
          </a:p>
        </p:txBody>
      </p:sp>
      <p:grpSp>
        <p:nvGrpSpPr>
          <p:cNvPr id="5" name="Group 4" descr=": slide contains two images. One image is the front cover of NIOSH Current Intelligence Bulletin 62.  The other image shows an elongated box, labeled along long axis as ‘major axis (length)’ and long the short axis as ‘minor axis (width)’.  The image has the definition ‘aspect ratio (AR) = major axis:minor axis =  length:width’.]]">
            <a:extLst>
              <a:ext uri="{FF2B5EF4-FFF2-40B4-BE49-F238E27FC236}">
                <a16:creationId xmlns:a16="http://schemas.microsoft.com/office/drawing/2014/main" id="{9381606F-5311-4419-9BFD-EEC3862AC586}"/>
              </a:ext>
            </a:extLst>
          </p:cNvPr>
          <p:cNvGrpSpPr/>
          <p:nvPr/>
        </p:nvGrpSpPr>
        <p:grpSpPr>
          <a:xfrm>
            <a:off x="1262301" y="1593850"/>
            <a:ext cx="7684849" cy="4605891"/>
            <a:chOff x="1262301" y="1593850"/>
            <a:chExt cx="7684849" cy="4605891"/>
          </a:xfrm>
        </p:grpSpPr>
        <p:sp>
          <p:nvSpPr>
            <p:cNvPr id="25" name="Rounded Rectangle 24"/>
            <p:cNvSpPr/>
            <p:nvPr/>
          </p:nvSpPr>
          <p:spPr>
            <a:xfrm>
              <a:off x="1262301" y="3552089"/>
              <a:ext cx="4419600" cy="2647652"/>
            </a:xfrm>
            <a:prstGeom prst="round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9036" y="1593850"/>
              <a:ext cx="2728114" cy="3532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Cube 1"/>
          <p:cNvSpPr/>
          <p:nvPr/>
        </p:nvSpPr>
        <p:spPr>
          <a:xfrm rot="449013">
            <a:off x="3284974" y="4035046"/>
            <a:ext cx="2018710" cy="597545"/>
          </a:xfrm>
          <a:prstGeom prst="cube">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3254658" y="4574534"/>
            <a:ext cx="0" cy="5334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09327" y="4781252"/>
            <a:ext cx="0" cy="5334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981200" y="4041134"/>
            <a:ext cx="1250286"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981200" y="4494558"/>
            <a:ext cx="1195968"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586886" y="3485852"/>
            <a:ext cx="0" cy="55528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579184" y="4618503"/>
            <a:ext cx="5281" cy="43649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319701" y="4829705"/>
            <a:ext cx="304800" cy="4621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750209" y="5071723"/>
            <a:ext cx="304800" cy="5431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434034">
            <a:off x="3660608" y="4674540"/>
            <a:ext cx="1152367" cy="646331"/>
          </a:xfrm>
          <a:prstGeom prst="rect">
            <a:avLst/>
          </a:prstGeom>
          <a:noFill/>
        </p:spPr>
        <p:txBody>
          <a:bodyPr wrap="none" rtlCol="0">
            <a:spAutoFit/>
          </a:bodyPr>
          <a:lstStyle/>
          <a:p>
            <a:pPr algn="ctr"/>
            <a:r>
              <a:rPr lang="en-US" dirty="0"/>
              <a:t>Major axis</a:t>
            </a:r>
            <a:br>
              <a:rPr lang="en-US" dirty="0"/>
            </a:br>
            <a:r>
              <a:rPr lang="en-US" dirty="0"/>
              <a:t>(length)</a:t>
            </a:r>
          </a:p>
        </p:txBody>
      </p:sp>
      <p:sp>
        <p:nvSpPr>
          <p:cNvPr id="27" name="TextBox 26"/>
          <p:cNvSpPr txBox="1"/>
          <p:nvPr/>
        </p:nvSpPr>
        <p:spPr>
          <a:xfrm>
            <a:off x="1283270" y="4079835"/>
            <a:ext cx="2034168" cy="369332"/>
          </a:xfrm>
          <a:prstGeom prst="rect">
            <a:avLst/>
          </a:prstGeom>
          <a:noFill/>
        </p:spPr>
        <p:txBody>
          <a:bodyPr wrap="square" rtlCol="0">
            <a:spAutoFit/>
          </a:bodyPr>
          <a:lstStyle/>
          <a:p>
            <a:pPr algn="ctr"/>
            <a:r>
              <a:rPr lang="en-US" dirty="0"/>
              <a:t>Minor axis (width)</a:t>
            </a:r>
          </a:p>
        </p:txBody>
      </p:sp>
      <p:sp>
        <p:nvSpPr>
          <p:cNvPr id="30" name="TextBox 29"/>
          <p:cNvSpPr txBox="1"/>
          <p:nvPr/>
        </p:nvSpPr>
        <p:spPr>
          <a:xfrm>
            <a:off x="1371600" y="5314652"/>
            <a:ext cx="4495800" cy="646331"/>
          </a:xfrm>
          <a:prstGeom prst="rect">
            <a:avLst/>
          </a:prstGeom>
          <a:noFill/>
        </p:spPr>
        <p:txBody>
          <a:bodyPr wrap="square" rtlCol="0">
            <a:spAutoFit/>
          </a:bodyPr>
          <a:lstStyle/>
          <a:p>
            <a:r>
              <a:rPr lang="en-US" dirty="0"/>
              <a:t>Aspect ratio (AR) = major </a:t>
            </a:r>
            <a:r>
              <a:rPr lang="en-US" dirty="0" err="1"/>
              <a:t>axis:minor</a:t>
            </a:r>
            <a:r>
              <a:rPr lang="en-US" dirty="0"/>
              <a:t> axis = </a:t>
            </a:r>
            <a:r>
              <a:rPr lang="en-US" dirty="0" err="1"/>
              <a:t>length:width</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0467841-A0F6-4BEF-A6A9-EA23EBAF157F}"/>
              </a:ext>
            </a:extLst>
          </p:cNvPr>
          <p:cNvSpPr>
            <a:spLocks noGrp="1"/>
          </p:cNvSpPr>
          <p:nvPr>
            <p:ph type="title"/>
          </p:nvPr>
        </p:nvSpPr>
        <p:spPr/>
        <p:txBody>
          <a:bodyPr/>
          <a:lstStyle/>
          <a:p>
            <a:pPr eaLnBrk="1" hangingPunct="1"/>
            <a:r>
              <a:rPr lang="en-US" altLang="en-US" b="1" dirty="0">
                <a:solidFill>
                  <a:srgbClr val="000099"/>
                </a:solidFill>
              </a:rPr>
              <a:t>Terminology &amp; Definitions</a:t>
            </a:r>
            <a:endParaRPr lang="en-US" altLang="en-US" dirty="0">
              <a:solidFill>
                <a:srgbClr val="000099"/>
              </a:solidFill>
            </a:endParaRPr>
          </a:p>
        </p:txBody>
      </p:sp>
      <p:sp>
        <p:nvSpPr>
          <p:cNvPr id="2" name="Content Placeholder 1">
            <a:extLst>
              <a:ext uri="{FF2B5EF4-FFF2-40B4-BE49-F238E27FC236}">
                <a16:creationId xmlns:a16="http://schemas.microsoft.com/office/drawing/2014/main" id="{B654428A-FC5F-48C1-8B92-907559792306}"/>
              </a:ext>
            </a:extLst>
          </p:cNvPr>
          <p:cNvSpPr>
            <a:spLocks noGrp="1"/>
          </p:cNvSpPr>
          <p:nvPr>
            <p:ph idx="1"/>
          </p:nvPr>
        </p:nvSpPr>
        <p:spPr>
          <a:xfrm>
            <a:off x="990600" y="1371600"/>
            <a:ext cx="7696200" cy="4525963"/>
          </a:xfrm>
        </p:spPr>
        <p:txBody>
          <a:bodyPr/>
          <a:lstStyle/>
          <a:p>
            <a:pPr marL="0" indent="0">
              <a:buNone/>
            </a:pPr>
            <a:r>
              <a:rPr lang="en-US" altLang="en-US" b="1" dirty="0">
                <a:solidFill>
                  <a:srgbClr val="000099"/>
                </a:solidFill>
              </a:rPr>
              <a:t>Further recommendations of Subgroup 1 definition of EMP: </a:t>
            </a:r>
          </a:p>
          <a:p>
            <a:pPr marL="0" indent="0">
              <a:buNone/>
            </a:pPr>
            <a:r>
              <a:rPr lang="en-US" altLang="en-US" dirty="0">
                <a:solidFill>
                  <a:srgbClr val="000099"/>
                </a:solidFill>
              </a:rPr>
              <a:t>- any identified (detected) particle (</a:t>
            </a:r>
            <a:r>
              <a:rPr lang="en-US" altLang="en-US" u="sng" dirty="0">
                <a:solidFill>
                  <a:srgbClr val="000099"/>
                </a:solidFill>
              </a:rPr>
              <a:t>&gt;</a:t>
            </a:r>
            <a:r>
              <a:rPr lang="en-US" altLang="en-US" dirty="0">
                <a:solidFill>
                  <a:srgbClr val="000099"/>
                </a:solidFill>
              </a:rPr>
              <a:t>0.5 </a:t>
            </a:r>
            <a:r>
              <a:rPr lang="el-GR" altLang="en-US" dirty="0">
                <a:solidFill>
                  <a:srgbClr val="000099"/>
                </a:solidFill>
              </a:rPr>
              <a:t>μ</a:t>
            </a:r>
            <a:r>
              <a:rPr lang="en-US" altLang="en-US" dirty="0">
                <a:solidFill>
                  <a:srgbClr val="000099"/>
                </a:solidFill>
              </a:rPr>
              <a:t>m; </a:t>
            </a:r>
            <a:r>
              <a:rPr lang="en-US" altLang="en-US" u="sng" dirty="0">
                <a:solidFill>
                  <a:srgbClr val="000099"/>
                </a:solidFill>
              </a:rPr>
              <a:t>&gt;</a:t>
            </a:r>
            <a:r>
              <a:rPr lang="en-US" altLang="en-US" dirty="0">
                <a:solidFill>
                  <a:srgbClr val="000099"/>
                </a:solidFill>
              </a:rPr>
              <a:t>3:1 aspect ratio) should be a countable EMP.</a:t>
            </a:r>
          </a:p>
          <a:p>
            <a:pPr marL="0" indent="0">
              <a:buNone/>
            </a:pPr>
            <a:r>
              <a:rPr lang="en-US" altLang="en-US" dirty="0">
                <a:solidFill>
                  <a:srgbClr val="000099"/>
                </a:solidFill>
              </a:rPr>
              <a:t>- all efforts should be made to record the dimensions and mineral identify for each countable EMP.</a:t>
            </a:r>
            <a:endParaRPr lang="en-US" dirty="0">
              <a:solidFill>
                <a:srgbClr val="000099"/>
              </a:solidFill>
            </a:endParaRPr>
          </a:p>
        </p:txBody>
      </p:sp>
      <p:sp>
        <p:nvSpPr>
          <p:cNvPr id="16388" name="Slide Number Placeholder 2">
            <a:extLst>
              <a:ext uri="{FF2B5EF4-FFF2-40B4-BE49-F238E27FC236}">
                <a16:creationId xmlns:a16="http://schemas.microsoft.com/office/drawing/2014/main" id="{80482BEA-30F4-4C6B-964C-C35D45EA395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19C4890-6E5E-45C2-BA5B-0F51922DEFAC}" type="slidenum">
              <a:rPr lang="en-US" altLang="en-US" sz="1800" smtClean="0">
                <a:solidFill>
                  <a:srgbClr val="000099"/>
                </a:solidFill>
                <a:latin typeface="Georgia" panose="02040502050405020303" pitchFamily="18" charset="0"/>
              </a:rPr>
              <a:pPr/>
              <a:t>21</a:t>
            </a:fld>
            <a:endParaRPr lang="en-US" altLang="en-US" sz="1800">
              <a:solidFill>
                <a:srgbClr val="000099"/>
              </a:solidFill>
              <a:latin typeface="Georgia" panose="02040502050405020303" pitchFamily="18" charset="0"/>
            </a:endParaRPr>
          </a:p>
        </p:txBody>
      </p:sp>
      <p:sp>
        <p:nvSpPr>
          <p:cNvPr id="16390" name="Footer Placeholder 2">
            <a:extLst>
              <a:ext uri="{FF2B5EF4-FFF2-40B4-BE49-F238E27FC236}">
                <a16:creationId xmlns:a16="http://schemas.microsoft.com/office/drawing/2014/main" id="{EFADBC47-4E92-4677-9B0A-09A0CCE1B29E}"/>
              </a:ext>
            </a:extLst>
          </p:cNvPr>
          <p:cNvSpPr>
            <a:spLocks noGrp="1"/>
          </p:cNvSpPr>
          <p:nvPr/>
        </p:nvSpPr>
        <p:spPr bwMode="auto">
          <a:xfrm>
            <a:off x="331788" y="6362700"/>
            <a:ext cx="4149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rgbClr val="000099"/>
                </a:solidFill>
              </a:rPr>
              <a:t>IWGACP Public Meeting, 4 February 2020</a:t>
            </a:r>
          </a:p>
        </p:txBody>
      </p:sp>
      <p:sp>
        <p:nvSpPr>
          <p:cNvPr id="9" name="Rectangle 1">
            <a:extLst>
              <a:ext uri="{FF2B5EF4-FFF2-40B4-BE49-F238E27FC236}">
                <a16:creationId xmlns:a16="http://schemas.microsoft.com/office/drawing/2014/main" id="{8BF754B8-232C-4722-87EE-37BEE59F0ACA}"/>
              </a:ext>
            </a:extLst>
          </p:cNvPr>
          <p:cNvSpPr>
            <a:spLocks noChangeArrowheads="1"/>
          </p:cNvSpPr>
          <p:nvPr/>
        </p:nvSpPr>
        <p:spPr bwMode="auto">
          <a:xfrm>
            <a:off x="762000" y="134308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sz="2800" dirty="0">
              <a:solidFill>
                <a:srgbClr val="000099"/>
              </a:solidFill>
              <a:latin typeface="+mn-lt"/>
            </a:endParaRPr>
          </a:p>
        </p:txBody>
      </p:sp>
      <p:grpSp>
        <p:nvGrpSpPr>
          <p:cNvPr id="7" name="Group 6">
            <a:extLst>
              <a:ext uri="{FF2B5EF4-FFF2-40B4-BE49-F238E27FC236}">
                <a16:creationId xmlns:a16="http://schemas.microsoft.com/office/drawing/2014/main" id="{92F76C1C-199F-4133-A089-23659A63A97F}"/>
              </a:ext>
            </a:extLst>
          </p:cNvPr>
          <p:cNvGrpSpPr/>
          <p:nvPr/>
        </p:nvGrpSpPr>
        <p:grpSpPr>
          <a:xfrm>
            <a:off x="7061886" y="150813"/>
            <a:ext cx="1929714" cy="534987"/>
            <a:chOff x="7061886" y="258763"/>
            <a:chExt cx="1929714" cy="534987"/>
          </a:xfrm>
        </p:grpSpPr>
        <p:pic>
          <p:nvPicPr>
            <p:cNvPr id="8" name="Picture 4">
              <a:extLst>
                <a:ext uri="{FF2B5EF4-FFF2-40B4-BE49-F238E27FC236}">
                  <a16:creationId xmlns:a16="http://schemas.microsoft.com/office/drawing/2014/main" id="{CDD37C93-EA12-4B8D-A325-03F59D98F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748" t="42165" r="49359" b="49004"/>
            <a:stretch>
              <a:fillRect/>
            </a:stretch>
          </p:blipFill>
          <p:spPr bwMode="auto">
            <a:xfrm>
              <a:off x="7239000" y="304800"/>
              <a:ext cx="1752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4A0EF300-AC80-4404-AFD5-96FD08B48DFE}"/>
                </a:ext>
              </a:extLst>
            </p:cNvPr>
            <p:cNvSpPr/>
            <p:nvPr/>
          </p:nvSpPr>
          <p:spPr>
            <a:xfrm>
              <a:off x="7061886" y="258763"/>
              <a:ext cx="533400"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0467841-A0F6-4BEF-A6A9-EA23EBAF157F}"/>
              </a:ext>
            </a:extLst>
          </p:cNvPr>
          <p:cNvSpPr>
            <a:spLocks noGrp="1"/>
          </p:cNvSpPr>
          <p:nvPr>
            <p:ph type="title"/>
          </p:nvPr>
        </p:nvSpPr>
        <p:spPr/>
        <p:txBody>
          <a:bodyPr/>
          <a:lstStyle/>
          <a:p>
            <a:pPr eaLnBrk="1" hangingPunct="1"/>
            <a:r>
              <a:rPr lang="en-US" altLang="en-US" b="1" dirty="0">
                <a:solidFill>
                  <a:srgbClr val="000099"/>
                </a:solidFill>
              </a:rPr>
              <a:t>Terminology &amp; Definitions</a:t>
            </a:r>
            <a:endParaRPr lang="en-US" altLang="en-US" dirty="0">
              <a:solidFill>
                <a:srgbClr val="000099"/>
              </a:solidFill>
            </a:endParaRPr>
          </a:p>
        </p:txBody>
      </p:sp>
      <p:sp>
        <p:nvSpPr>
          <p:cNvPr id="3" name="Content Placeholder 2">
            <a:extLst>
              <a:ext uri="{FF2B5EF4-FFF2-40B4-BE49-F238E27FC236}">
                <a16:creationId xmlns:a16="http://schemas.microsoft.com/office/drawing/2014/main" id="{53B16C02-4369-436E-9EBE-2BD021C7F31C}"/>
              </a:ext>
            </a:extLst>
          </p:cNvPr>
          <p:cNvSpPr>
            <a:spLocks noGrp="1"/>
          </p:cNvSpPr>
          <p:nvPr>
            <p:ph idx="1"/>
          </p:nvPr>
        </p:nvSpPr>
        <p:spPr>
          <a:xfrm>
            <a:off x="762000" y="1371600"/>
            <a:ext cx="7924800" cy="4525963"/>
          </a:xfrm>
        </p:spPr>
        <p:txBody>
          <a:bodyPr/>
          <a:lstStyle/>
          <a:p>
            <a:pPr marL="0" indent="0">
              <a:buNone/>
            </a:pPr>
            <a:r>
              <a:rPr lang="en-US" altLang="en-US" sz="2800" b="1" dirty="0">
                <a:solidFill>
                  <a:srgbClr val="000099"/>
                </a:solidFill>
              </a:rPr>
              <a:t>Other definitions - </a:t>
            </a:r>
          </a:p>
          <a:p>
            <a:pPr marL="0" indent="0">
              <a:buNone/>
            </a:pPr>
            <a:r>
              <a:rPr lang="en-US" altLang="en-US" sz="2800" b="1" dirty="0">
                <a:solidFill>
                  <a:srgbClr val="000099"/>
                </a:solidFill>
              </a:rPr>
              <a:t>Covered Mineral:  </a:t>
            </a:r>
          </a:p>
          <a:p>
            <a:pPr marL="0" indent="0">
              <a:buNone/>
            </a:pPr>
            <a:r>
              <a:rPr lang="en-US" sz="2800" dirty="0">
                <a:solidFill>
                  <a:srgbClr val="000099"/>
                </a:solidFill>
              </a:rPr>
              <a:t>Sec. 6.2: </a:t>
            </a:r>
            <a:r>
              <a:rPr lang="en-US" sz="2800" i="1" dirty="0">
                <a:solidFill>
                  <a:srgbClr val="000099"/>
                </a:solidFill>
              </a:rPr>
              <a:t>“… a mineral encompassed </a:t>
            </a:r>
            <a:br>
              <a:rPr lang="en-US" sz="2800" i="1" dirty="0">
                <a:solidFill>
                  <a:srgbClr val="000099"/>
                </a:solidFill>
              </a:rPr>
            </a:br>
            <a:r>
              <a:rPr lang="en-US" sz="2800" i="1" dirty="0">
                <a:solidFill>
                  <a:srgbClr val="000099"/>
                </a:solidFill>
              </a:rPr>
              <a:t>by a specified regulation or </a:t>
            </a:r>
            <a:br>
              <a:rPr lang="en-US" sz="2800" i="1" dirty="0">
                <a:solidFill>
                  <a:srgbClr val="000099"/>
                </a:solidFill>
              </a:rPr>
            </a:br>
            <a:r>
              <a:rPr lang="en-US" sz="2800" i="1" dirty="0">
                <a:solidFill>
                  <a:srgbClr val="000099"/>
                </a:solidFill>
              </a:rPr>
              <a:t>recommended standard.</a:t>
            </a:r>
            <a:r>
              <a:rPr lang="en-US" altLang="en-US" sz="2800" i="1" dirty="0">
                <a:solidFill>
                  <a:srgbClr val="000099"/>
                </a:solidFill>
              </a:rPr>
              <a:t>” </a:t>
            </a:r>
            <a:r>
              <a:rPr lang="en-US" altLang="en-US" sz="2800" dirty="0">
                <a:solidFill>
                  <a:srgbClr val="000099"/>
                </a:solidFill>
              </a:rPr>
              <a:t> </a:t>
            </a:r>
          </a:p>
          <a:p>
            <a:pPr marL="0" indent="0">
              <a:buNone/>
            </a:pPr>
            <a:r>
              <a:rPr lang="en-US" altLang="en-US" sz="2800" b="1" dirty="0">
                <a:solidFill>
                  <a:srgbClr val="000099"/>
                </a:solidFill>
              </a:rPr>
              <a:t>For Talc and Talc-Containing Products:</a:t>
            </a:r>
          </a:p>
          <a:p>
            <a:pPr marL="0" indent="0">
              <a:buNone/>
            </a:pPr>
            <a:r>
              <a:rPr lang="en-US" altLang="en-US" sz="2800" dirty="0">
                <a:solidFill>
                  <a:srgbClr val="000099"/>
                </a:solidFill>
              </a:rPr>
              <a:t>Covered minerals include chrysotile </a:t>
            </a:r>
            <a:br>
              <a:rPr lang="en-US" altLang="en-US" sz="2800" dirty="0">
                <a:solidFill>
                  <a:srgbClr val="000099"/>
                </a:solidFill>
              </a:rPr>
            </a:br>
            <a:r>
              <a:rPr lang="en-US" altLang="en-US" sz="2800" dirty="0">
                <a:solidFill>
                  <a:srgbClr val="000099"/>
                </a:solidFill>
              </a:rPr>
              <a:t>(but not other serpentine minerals) and members of the amphibole group (inclusive; not restricted to the five amphiboles used commercially). </a:t>
            </a:r>
            <a:endParaRPr lang="en-US" dirty="0">
              <a:solidFill>
                <a:srgbClr val="000099"/>
              </a:solidFill>
            </a:endParaRPr>
          </a:p>
        </p:txBody>
      </p:sp>
      <p:sp>
        <p:nvSpPr>
          <p:cNvPr id="16388" name="Slide Number Placeholder 2">
            <a:extLst>
              <a:ext uri="{FF2B5EF4-FFF2-40B4-BE49-F238E27FC236}">
                <a16:creationId xmlns:a16="http://schemas.microsoft.com/office/drawing/2014/main" id="{80482BEA-30F4-4C6B-964C-C35D45EA395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19C4890-6E5E-45C2-BA5B-0F51922DEFAC}" type="slidenum">
              <a:rPr lang="en-US" altLang="en-US" sz="1800" smtClean="0">
                <a:solidFill>
                  <a:srgbClr val="000099"/>
                </a:solidFill>
                <a:latin typeface="Georgia" panose="02040502050405020303" pitchFamily="18" charset="0"/>
              </a:rPr>
              <a:pPr/>
              <a:t>22</a:t>
            </a:fld>
            <a:endParaRPr lang="en-US" altLang="en-US" sz="1800">
              <a:solidFill>
                <a:srgbClr val="000099"/>
              </a:solidFill>
              <a:latin typeface="Georgia" panose="02040502050405020303" pitchFamily="18" charset="0"/>
            </a:endParaRPr>
          </a:p>
        </p:txBody>
      </p:sp>
      <p:sp>
        <p:nvSpPr>
          <p:cNvPr id="16390" name="Footer Placeholder 2">
            <a:extLst>
              <a:ext uri="{FF2B5EF4-FFF2-40B4-BE49-F238E27FC236}">
                <a16:creationId xmlns:a16="http://schemas.microsoft.com/office/drawing/2014/main" id="{EFADBC47-4E92-4677-9B0A-09A0CCE1B29E}"/>
              </a:ext>
            </a:extLst>
          </p:cNvPr>
          <p:cNvSpPr>
            <a:spLocks noGrp="1"/>
          </p:cNvSpPr>
          <p:nvPr/>
        </p:nvSpPr>
        <p:spPr bwMode="auto">
          <a:xfrm>
            <a:off x="331788" y="6362700"/>
            <a:ext cx="4149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rgbClr val="000099"/>
                </a:solidFill>
              </a:rPr>
              <a:t>IWGACP Public Meeting, 4 February 2020</a:t>
            </a:r>
          </a:p>
        </p:txBody>
      </p:sp>
      <p:pic>
        <p:nvPicPr>
          <p:cNvPr id="7" name="Picture 2" descr="slide contains an image of the front cover of NIOSH Current Intelligence Bulletin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028" y="1447800"/>
            <a:ext cx="2286372" cy="296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a:extLst>
              <a:ext uri="{FF2B5EF4-FFF2-40B4-BE49-F238E27FC236}">
                <a16:creationId xmlns:a16="http://schemas.microsoft.com/office/drawing/2014/main" id="{A4FF2898-B263-4B66-A3C3-9745CA91291B}"/>
              </a:ext>
            </a:extLst>
          </p:cNvPr>
          <p:cNvGrpSpPr/>
          <p:nvPr/>
        </p:nvGrpSpPr>
        <p:grpSpPr>
          <a:xfrm>
            <a:off x="7061886" y="150813"/>
            <a:ext cx="1929714" cy="534987"/>
            <a:chOff x="7061886" y="258763"/>
            <a:chExt cx="1929714" cy="534987"/>
          </a:xfrm>
        </p:grpSpPr>
        <p:pic>
          <p:nvPicPr>
            <p:cNvPr id="10" name="Picture 4">
              <a:extLst>
                <a:ext uri="{FF2B5EF4-FFF2-40B4-BE49-F238E27FC236}">
                  <a16:creationId xmlns:a16="http://schemas.microsoft.com/office/drawing/2014/main" id="{0907BFB3-FDB0-47E2-8477-89707B7C45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748" t="42165" r="49359" b="49004"/>
            <a:stretch>
              <a:fillRect/>
            </a:stretch>
          </p:blipFill>
          <p:spPr bwMode="auto">
            <a:xfrm>
              <a:off x="7239000" y="304800"/>
              <a:ext cx="1752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E51FEC9B-20EC-4A6B-B08B-A278A2F3D4A5}"/>
                </a:ext>
              </a:extLst>
            </p:cNvPr>
            <p:cNvSpPr/>
            <p:nvPr/>
          </p:nvSpPr>
          <p:spPr>
            <a:xfrm>
              <a:off x="7061886" y="258763"/>
              <a:ext cx="533400"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62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822907-2382-477B-8DAC-5C9ED6226D01}"/>
              </a:ext>
            </a:extLst>
          </p:cNvPr>
          <p:cNvGrpSpPr/>
          <p:nvPr/>
        </p:nvGrpSpPr>
        <p:grpSpPr>
          <a:xfrm>
            <a:off x="7061886" y="150813"/>
            <a:ext cx="1929714" cy="534987"/>
            <a:chOff x="7061886" y="258763"/>
            <a:chExt cx="1929714" cy="534987"/>
          </a:xfrm>
        </p:grpSpPr>
        <p:pic>
          <p:nvPicPr>
            <p:cNvPr id="11" name="Picture 4">
              <a:extLst>
                <a:ext uri="{FF2B5EF4-FFF2-40B4-BE49-F238E27FC236}">
                  <a16:creationId xmlns:a16="http://schemas.microsoft.com/office/drawing/2014/main" id="{4B2DB50E-0353-4844-A2F4-3A9565FD2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748" t="42165" r="49359" b="49004"/>
            <a:stretch>
              <a:fillRect/>
            </a:stretch>
          </p:blipFill>
          <p:spPr bwMode="auto">
            <a:xfrm>
              <a:off x="7239000" y="304800"/>
              <a:ext cx="1752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E2C5AA73-A5BE-4B68-BFAE-4D5D9BF30610}"/>
                </a:ext>
              </a:extLst>
            </p:cNvPr>
            <p:cNvSpPr/>
            <p:nvPr/>
          </p:nvSpPr>
          <p:spPr>
            <a:xfrm>
              <a:off x="7061886" y="258763"/>
              <a:ext cx="533400"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10" name="Title 1">
            <a:extLst>
              <a:ext uri="{FF2B5EF4-FFF2-40B4-BE49-F238E27FC236}">
                <a16:creationId xmlns:a16="http://schemas.microsoft.com/office/drawing/2014/main" id="{1FD64161-5307-4B5E-BCB5-8218C352E855}"/>
              </a:ext>
            </a:extLst>
          </p:cNvPr>
          <p:cNvSpPr>
            <a:spLocks noGrp="1"/>
          </p:cNvSpPr>
          <p:nvPr>
            <p:ph type="title"/>
          </p:nvPr>
        </p:nvSpPr>
        <p:spPr/>
        <p:txBody>
          <a:bodyPr/>
          <a:lstStyle/>
          <a:p>
            <a:r>
              <a:rPr lang="en-US" altLang="en-US" b="1" dirty="0">
                <a:solidFill>
                  <a:srgbClr val="000099"/>
                </a:solidFill>
              </a:rPr>
              <a:t>Preliminary Recommendations </a:t>
            </a:r>
          </a:p>
        </p:txBody>
      </p:sp>
      <p:sp>
        <p:nvSpPr>
          <p:cNvPr id="2" name="Content Placeholder 1">
            <a:extLst>
              <a:ext uri="{FF2B5EF4-FFF2-40B4-BE49-F238E27FC236}">
                <a16:creationId xmlns:a16="http://schemas.microsoft.com/office/drawing/2014/main" id="{21123959-7D55-4998-842D-9874706DFB17}"/>
              </a:ext>
            </a:extLst>
          </p:cNvPr>
          <p:cNvSpPr>
            <a:spLocks noGrp="1"/>
          </p:cNvSpPr>
          <p:nvPr>
            <p:ph idx="1"/>
          </p:nvPr>
        </p:nvSpPr>
        <p:spPr>
          <a:xfrm>
            <a:off x="838200" y="1148801"/>
            <a:ext cx="7848600" cy="4760424"/>
          </a:xfrm>
        </p:spPr>
        <p:txBody>
          <a:bodyPr/>
          <a:lstStyle/>
          <a:p>
            <a:pPr marL="457200" indent="-457200">
              <a:buAutoNum type="arabicParenBoth"/>
            </a:pPr>
            <a:r>
              <a:rPr lang="en-US" altLang="en-US" sz="2800" dirty="0">
                <a:solidFill>
                  <a:srgbClr val="000099"/>
                </a:solidFill>
              </a:rPr>
              <a:t>Use the term EMP (elongate mineral particle) for </a:t>
            </a:r>
            <a:br>
              <a:rPr lang="en-US" altLang="en-US" sz="2800" dirty="0">
                <a:solidFill>
                  <a:srgbClr val="000099"/>
                </a:solidFill>
              </a:rPr>
            </a:br>
            <a:r>
              <a:rPr lang="en-US" altLang="en-US" sz="2800" dirty="0">
                <a:solidFill>
                  <a:srgbClr val="000099"/>
                </a:solidFill>
              </a:rPr>
              <a:t>recording and reporting all particles: </a:t>
            </a:r>
            <a:br>
              <a:rPr lang="en-US" altLang="en-US" sz="2800" dirty="0">
                <a:solidFill>
                  <a:srgbClr val="000099"/>
                </a:solidFill>
              </a:rPr>
            </a:br>
            <a:r>
              <a:rPr lang="en-US" altLang="en-US" sz="2800" dirty="0">
                <a:solidFill>
                  <a:srgbClr val="000099"/>
                </a:solidFill>
              </a:rPr>
              <a:t> 	-  </a:t>
            </a:r>
            <a:r>
              <a:rPr lang="en-US" altLang="en-US" sz="2800" dirty="0" err="1">
                <a:solidFill>
                  <a:srgbClr val="000099"/>
                </a:solidFill>
              </a:rPr>
              <a:t>length:width</a:t>
            </a:r>
            <a:r>
              <a:rPr lang="en-US" altLang="en-US" sz="2800" dirty="0">
                <a:solidFill>
                  <a:srgbClr val="000099"/>
                </a:solidFill>
              </a:rPr>
              <a:t> aspect ratio ≥3:1</a:t>
            </a:r>
          </a:p>
          <a:p>
            <a:pPr marL="457200" indent="-457200">
              <a:buFont typeface="Arial" panose="020B0604020202020204" pitchFamily="34" charset="0"/>
              <a:buAutoNum type="arabicParenBoth"/>
            </a:pPr>
            <a:r>
              <a:rPr lang="en-US" altLang="en-US" sz="2800" dirty="0">
                <a:solidFill>
                  <a:srgbClr val="000099"/>
                </a:solidFill>
              </a:rPr>
              <a:t>EMPs </a:t>
            </a:r>
            <a:r>
              <a:rPr lang="en-US" altLang="en-US" sz="2800" u="sng" dirty="0">
                <a:solidFill>
                  <a:srgbClr val="000099"/>
                </a:solidFill>
              </a:rPr>
              <a:t>&gt;</a:t>
            </a:r>
            <a:r>
              <a:rPr lang="en-US" altLang="en-US" sz="2800" dirty="0">
                <a:solidFill>
                  <a:srgbClr val="000099"/>
                </a:solidFill>
              </a:rPr>
              <a:t>0.5 µm be recorded and reported (countable EMP).</a:t>
            </a:r>
          </a:p>
          <a:p>
            <a:pPr marL="0" indent="0">
              <a:buNone/>
            </a:pPr>
            <a:r>
              <a:rPr lang="en-US" altLang="en-US" sz="2800" dirty="0">
                <a:solidFill>
                  <a:srgbClr val="000099"/>
                </a:solidFill>
              </a:rPr>
              <a:t>(3) EMPs have:</a:t>
            </a:r>
            <a:br>
              <a:rPr lang="en-US" altLang="en-US" sz="2800" dirty="0">
                <a:solidFill>
                  <a:srgbClr val="000099"/>
                </a:solidFill>
              </a:rPr>
            </a:br>
            <a:r>
              <a:rPr lang="en-US" altLang="en-US" sz="2800" dirty="0">
                <a:solidFill>
                  <a:srgbClr val="000099"/>
                </a:solidFill>
              </a:rPr>
              <a:t>	- no maximum length </a:t>
            </a:r>
          </a:p>
          <a:p>
            <a:pPr marL="0" indent="0">
              <a:buNone/>
            </a:pPr>
            <a:r>
              <a:rPr lang="en-US" altLang="en-US" sz="2800" dirty="0">
                <a:solidFill>
                  <a:srgbClr val="000099"/>
                </a:solidFill>
              </a:rPr>
              <a:t>	- no maximum aspect ratio</a:t>
            </a:r>
          </a:p>
          <a:p>
            <a:pPr marL="0" indent="0">
              <a:buNone/>
            </a:pPr>
            <a:r>
              <a:rPr lang="en-US" altLang="en-US" sz="2800" dirty="0">
                <a:solidFill>
                  <a:srgbClr val="000099"/>
                </a:solidFill>
              </a:rPr>
              <a:t>(4) For counting and reporting purposes, obtain the </a:t>
            </a:r>
            <a:br>
              <a:rPr lang="en-US" altLang="en-US" sz="2800" dirty="0">
                <a:solidFill>
                  <a:srgbClr val="000099"/>
                </a:solidFill>
              </a:rPr>
            </a:br>
            <a:r>
              <a:rPr lang="en-US" altLang="en-US" sz="2800" dirty="0">
                <a:solidFill>
                  <a:srgbClr val="000099"/>
                </a:solidFill>
              </a:rPr>
              <a:t>       chemistry and mineral identity </a:t>
            </a:r>
            <a:r>
              <a:rPr lang="en-US" altLang="en-US" sz="2800">
                <a:solidFill>
                  <a:srgbClr val="000099"/>
                </a:solidFill>
              </a:rPr>
              <a:t>of every</a:t>
            </a:r>
            <a:br>
              <a:rPr lang="en-US" altLang="en-US" sz="2800">
                <a:solidFill>
                  <a:srgbClr val="000099"/>
                </a:solidFill>
              </a:rPr>
            </a:br>
            <a:r>
              <a:rPr lang="en-US" altLang="en-US" sz="2800">
                <a:solidFill>
                  <a:srgbClr val="000099"/>
                </a:solidFill>
              </a:rPr>
              <a:t>       countable EMP</a:t>
            </a:r>
            <a:r>
              <a:rPr lang="en-US" altLang="en-US" sz="2800" dirty="0">
                <a:solidFill>
                  <a:srgbClr val="000099"/>
                </a:solidFill>
              </a:rPr>
              <a:t>.</a:t>
            </a:r>
          </a:p>
        </p:txBody>
      </p:sp>
      <p:sp>
        <p:nvSpPr>
          <p:cNvPr id="17412" name="Slide Number Placeholder 2">
            <a:extLst>
              <a:ext uri="{FF2B5EF4-FFF2-40B4-BE49-F238E27FC236}">
                <a16:creationId xmlns:a16="http://schemas.microsoft.com/office/drawing/2014/main" id="{1534F559-AA4D-44BA-B989-7D9A85C0207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5C90EB7-F8A8-41CF-9AB0-0F6D14792CF2}" type="slidenum">
              <a:rPr lang="en-US" altLang="en-US" sz="1800" smtClean="0">
                <a:solidFill>
                  <a:srgbClr val="000099"/>
                </a:solidFill>
                <a:latin typeface="Georgia" panose="02040502050405020303" pitchFamily="18" charset="0"/>
              </a:rPr>
              <a:pPr/>
              <a:t>23</a:t>
            </a:fld>
            <a:endParaRPr lang="en-US" altLang="en-US" sz="1800" dirty="0">
              <a:solidFill>
                <a:srgbClr val="000099"/>
              </a:solidFill>
              <a:latin typeface="Georgia" panose="02040502050405020303" pitchFamily="18" charset="0"/>
            </a:endParaRPr>
          </a:p>
        </p:txBody>
      </p:sp>
      <p:sp>
        <p:nvSpPr>
          <p:cNvPr id="17414" name="Footer Placeholder 2">
            <a:extLst>
              <a:ext uri="{FF2B5EF4-FFF2-40B4-BE49-F238E27FC236}">
                <a16:creationId xmlns:a16="http://schemas.microsoft.com/office/drawing/2014/main" id="{5D63A19D-F2AD-4DAD-9E4A-198A82D8103E}"/>
              </a:ext>
            </a:extLst>
          </p:cNvPr>
          <p:cNvSpPr>
            <a:spLocks noGrp="1"/>
          </p:cNvSpPr>
          <p:nvPr/>
        </p:nvSpPr>
        <p:spPr bwMode="auto">
          <a:xfrm>
            <a:off x="331788" y="6362700"/>
            <a:ext cx="4149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rgbClr val="000099"/>
                </a:solidFill>
              </a:rPr>
              <a:t>IWGACP Public Meeting, 4 February 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1">
            <a:extLst>
              <a:ext uri="{FF2B5EF4-FFF2-40B4-BE49-F238E27FC236}">
                <a16:creationId xmlns:a16="http://schemas.microsoft.com/office/drawing/2014/main" id="{9D4CD70C-797E-424B-8755-1C4DE773978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C870764-4050-4C67-9413-639E441CAA69}" type="slidenum">
              <a:rPr lang="en-US" altLang="en-US" smtClean="0">
                <a:solidFill>
                  <a:srgbClr val="898989"/>
                </a:solidFill>
              </a:rPr>
              <a:pPr/>
              <a:t>24</a:t>
            </a:fld>
            <a:endParaRPr lang="en-US" altLang="en-US">
              <a:solidFill>
                <a:srgbClr val="898989"/>
              </a:solidFill>
            </a:endParaRPr>
          </a:p>
        </p:txBody>
      </p:sp>
      <p:grpSp>
        <p:nvGrpSpPr>
          <p:cNvPr id="4" name="Group 3">
            <a:extLst>
              <a:ext uri="{FF2B5EF4-FFF2-40B4-BE49-F238E27FC236}">
                <a16:creationId xmlns:a16="http://schemas.microsoft.com/office/drawing/2014/main" id="{6B8FD5C7-C23B-4E3A-A034-CED2EA083E7A}"/>
              </a:ext>
            </a:extLst>
          </p:cNvPr>
          <p:cNvGrpSpPr/>
          <p:nvPr/>
        </p:nvGrpSpPr>
        <p:grpSpPr>
          <a:xfrm>
            <a:off x="2286000" y="2667000"/>
            <a:ext cx="4648200" cy="1316854"/>
            <a:chOff x="2133600" y="4330056"/>
            <a:chExt cx="4638128" cy="1384944"/>
          </a:xfrm>
        </p:grpSpPr>
        <p:pic>
          <p:nvPicPr>
            <p:cNvPr id="5" name="Picture 4">
              <a:extLst>
                <a:ext uri="{FF2B5EF4-FFF2-40B4-BE49-F238E27FC236}">
                  <a16:creationId xmlns:a16="http://schemas.microsoft.com/office/drawing/2014/main" id="{8D83970B-EA47-461E-A59D-BE65306FC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748" t="42165" r="49359" b="49004"/>
            <a:stretch>
              <a:fillRect/>
            </a:stretch>
          </p:blipFill>
          <p:spPr bwMode="auto">
            <a:xfrm>
              <a:off x="2133600" y="4330056"/>
              <a:ext cx="463812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69AD8C3-0EDE-422A-BABA-BD68639DCC84}"/>
                </a:ext>
              </a:extLst>
            </p:cNvPr>
            <p:cNvSpPr/>
            <p:nvPr/>
          </p:nvSpPr>
          <p:spPr>
            <a:xfrm>
              <a:off x="2133600" y="4419600"/>
              <a:ext cx="9906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57645A-B035-4CB4-B89E-8BFDA2FD3BAD}"/>
              </a:ext>
            </a:extLst>
          </p:cNvPr>
          <p:cNvGrpSpPr/>
          <p:nvPr/>
        </p:nvGrpSpPr>
        <p:grpSpPr>
          <a:xfrm>
            <a:off x="7061886" y="150813"/>
            <a:ext cx="1929714" cy="534987"/>
            <a:chOff x="7061886" y="258763"/>
            <a:chExt cx="1929714" cy="534987"/>
          </a:xfrm>
        </p:grpSpPr>
        <p:pic>
          <p:nvPicPr>
            <p:cNvPr id="8" name="Picture 4">
              <a:extLst>
                <a:ext uri="{FF2B5EF4-FFF2-40B4-BE49-F238E27FC236}">
                  <a16:creationId xmlns:a16="http://schemas.microsoft.com/office/drawing/2014/main" id="{33361935-C437-470E-B353-BEBA26798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748" t="42165" r="49359" b="49004"/>
            <a:stretch>
              <a:fillRect/>
            </a:stretch>
          </p:blipFill>
          <p:spPr bwMode="auto">
            <a:xfrm>
              <a:off x="7239000" y="304800"/>
              <a:ext cx="1752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E721F9C3-0D84-4645-B495-0EA903F8FAC4}"/>
                </a:ext>
              </a:extLst>
            </p:cNvPr>
            <p:cNvSpPr/>
            <p:nvPr/>
          </p:nvSpPr>
          <p:spPr>
            <a:xfrm>
              <a:off x="7061886" y="258763"/>
              <a:ext cx="533400"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46" name="Title 1">
            <a:extLst>
              <a:ext uri="{FF2B5EF4-FFF2-40B4-BE49-F238E27FC236}">
                <a16:creationId xmlns:a16="http://schemas.microsoft.com/office/drawing/2014/main" id="{8914D149-8DEC-478A-AA55-C6D69D3619C2}"/>
              </a:ext>
            </a:extLst>
          </p:cNvPr>
          <p:cNvSpPr>
            <a:spLocks noGrp="1"/>
          </p:cNvSpPr>
          <p:nvPr>
            <p:ph type="title"/>
          </p:nvPr>
        </p:nvSpPr>
        <p:spPr>
          <a:xfrm>
            <a:off x="228600" y="442406"/>
            <a:ext cx="8229600" cy="1143000"/>
          </a:xfrm>
        </p:spPr>
        <p:txBody>
          <a:bodyPr/>
          <a:lstStyle/>
          <a:p>
            <a:pPr eaLnBrk="1" hangingPunct="1"/>
            <a:r>
              <a:rPr lang="en-US" altLang="en-US" b="1" dirty="0">
                <a:solidFill>
                  <a:srgbClr val="000099"/>
                </a:solidFill>
              </a:rPr>
              <a:t>IWGACP Deliberations and Recommendations</a:t>
            </a:r>
            <a:endParaRPr lang="en-US" altLang="en-US" dirty="0">
              <a:solidFill>
                <a:srgbClr val="000099"/>
              </a:solidFill>
            </a:endParaRPr>
          </a:p>
        </p:txBody>
      </p:sp>
      <p:sp>
        <p:nvSpPr>
          <p:cNvPr id="2" name="Content Placeholder 1">
            <a:extLst>
              <a:ext uri="{FF2B5EF4-FFF2-40B4-BE49-F238E27FC236}">
                <a16:creationId xmlns:a16="http://schemas.microsoft.com/office/drawing/2014/main" id="{B0D6909B-70A7-4FE6-88DD-79B88E0C4561}"/>
              </a:ext>
            </a:extLst>
          </p:cNvPr>
          <p:cNvSpPr>
            <a:spLocks noGrp="1"/>
          </p:cNvSpPr>
          <p:nvPr>
            <p:ph idx="1"/>
          </p:nvPr>
        </p:nvSpPr>
        <p:spPr>
          <a:xfrm>
            <a:off x="838200" y="1704519"/>
            <a:ext cx="7848600" cy="4525963"/>
          </a:xfrm>
        </p:spPr>
        <p:txBody>
          <a:bodyPr/>
          <a:lstStyle/>
          <a:p>
            <a:pPr marL="0" indent="0">
              <a:buNone/>
            </a:pPr>
            <a:r>
              <a:rPr lang="en-US" altLang="en-US" sz="3000" dirty="0">
                <a:solidFill>
                  <a:srgbClr val="000099"/>
                </a:solidFill>
              </a:rPr>
              <a:t>… the following are </a:t>
            </a:r>
            <a:r>
              <a:rPr lang="en-US" altLang="en-US" sz="3000" i="1" dirty="0">
                <a:solidFill>
                  <a:srgbClr val="000099"/>
                </a:solidFill>
              </a:rPr>
              <a:t>preliminary recommendations</a:t>
            </a:r>
            <a:r>
              <a:rPr lang="en-US" altLang="en-US" sz="3000" dirty="0">
                <a:solidFill>
                  <a:srgbClr val="000099"/>
                </a:solidFill>
              </a:rPr>
              <a:t> from the IWGACP Subgroup-1 SMEs regarding</a:t>
            </a:r>
            <a:r>
              <a:rPr lang="en-US" altLang="en-US" sz="3000" i="1" dirty="0">
                <a:solidFill>
                  <a:srgbClr val="000099"/>
                </a:solidFill>
              </a:rPr>
              <a:t> </a:t>
            </a:r>
            <a:r>
              <a:rPr lang="en-US" altLang="en-US" sz="3000" i="1" dirty="0"/>
              <a:t>‘terminology and definitions to use in addressing the levels of asbestos in talc and talc-containing consumer products, including cosmetics’.  </a:t>
            </a:r>
            <a:r>
              <a:rPr lang="en-US" altLang="en-US" sz="3000" dirty="0">
                <a:solidFill>
                  <a:srgbClr val="000099"/>
                </a:solidFill>
              </a:rPr>
              <a:t>The deliberations of the subgroup and working group focused on terms and definitions required for consistent identification and measuring of minerals in consumer products.</a:t>
            </a:r>
            <a:endParaRPr lang="en-US" dirty="0">
              <a:solidFill>
                <a:srgbClr val="000099"/>
              </a:solidFill>
            </a:endParaRPr>
          </a:p>
        </p:txBody>
      </p:sp>
      <p:sp>
        <p:nvSpPr>
          <p:cNvPr id="6148" name="Slide Number Placeholder 2">
            <a:extLst>
              <a:ext uri="{FF2B5EF4-FFF2-40B4-BE49-F238E27FC236}">
                <a16:creationId xmlns:a16="http://schemas.microsoft.com/office/drawing/2014/main" id="{02256A41-696A-41AD-B83A-7B3021943CA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598B5DA-8DD0-4E4E-96FD-175C3AB6BFE9}" type="slidenum">
              <a:rPr lang="en-US" altLang="en-US" sz="1800" smtClean="0">
                <a:solidFill>
                  <a:srgbClr val="000099"/>
                </a:solidFill>
                <a:latin typeface="Georgia" panose="02040502050405020303" pitchFamily="18" charset="0"/>
              </a:rPr>
              <a:pPr/>
              <a:t>3</a:t>
            </a:fld>
            <a:endParaRPr lang="en-US" altLang="en-US" sz="1800">
              <a:solidFill>
                <a:srgbClr val="000099"/>
              </a:solidFill>
              <a:latin typeface="Georgia" panose="02040502050405020303" pitchFamily="18" charset="0"/>
            </a:endParaRPr>
          </a:p>
        </p:txBody>
      </p:sp>
      <p:sp>
        <p:nvSpPr>
          <p:cNvPr id="6150" name="Footer Placeholder 2">
            <a:extLst>
              <a:ext uri="{FF2B5EF4-FFF2-40B4-BE49-F238E27FC236}">
                <a16:creationId xmlns:a16="http://schemas.microsoft.com/office/drawing/2014/main" id="{9F585119-325D-4616-88DF-B79452FA80A4}"/>
              </a:ext>
            </a:extLst>
          </p:cNvPr>
          <p:cNvSpPr>
            <a:spLocks noGrp="1"/>
          </p:cNvSpPr>
          <p:nvPr/>
        </p:nvSpPr>
        <p:spPr bwMode="auto">
          <a:xfrm>
            <a:off x="331788" y="6362700"/>
            <a:ext cx="4149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rgbClr val="000099"/>
                </a:solidFill>
              </a:rPr>
              <a:t>IWGACP Public Meeting, 4 February 2020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2978644-D017-4B23-A8BD-B16A1A2FB8C4}"/>
              </a:ext>
            </a:extLst>
          </p:cNvPr>
          <p:cNvSpPr>
            <a:spLocks noGrp="1"/>
          </p:cNvSpPr>
          <p:nvPr>
            <p:ph type="title"/>
          </p:nvPr>
        </p:nvSpPr>
        <p:spPr>
          <a:xfrm>
            <a:off x="457200" y="457200"/>
            <a:ext cx="8229600" cy="1143000"/>
          </a:xfrm>
        </p:spPr>
        <p:txBody>
          <a:bodyPr/>
          <a:lstStyle/>
          <a:p>
            <a:r>
              <a:rPr lang="en-US" altLang="en-US" b="1" dirty="0">
                <a:solidFill>
                  <a:srgbClr val="000099"/>
                </a:solidFill>
                <a:latin typeface="+mn-lt"/>
              </a:rPr>
              <a:t>Goal of IWGACP Subgroup 1 </a:t>
            </a:r>
          </a:p>
        </p:txBody>
      </p:sp>
      <p:sp>
        <p:nvSpPr>
          <p:cNvPr id="2" name="Content Placeholder 1">
            <a:extLst>
              <a:ext uri="{FF2B5EF4-FFF2-40B4-BE49-F238E27FC236}">
                <a16:creationId xmlns:a16="http://schemas.microsoft.com/office/drawing/2014/main" id="{1C4603BF-C38B-43DE-90B5-381FD41B7A4C}"/>
              </a:ext>
            </a:extLst>
          </p:cNvPr>
          <p:cNvSpPr>
            <a:spLocks noGrp="1"/>
          </p:cNvSpPr>
          <p:nvPr>
            <p:ph idx="1"/>
          </p:nvPr>
        </p:nvSpPr>
        <p:spPr>
          <a:xfrm>
            <a:off x="1219200" y="1752600"/>
            <a:ext cx="7086600" cy="2590800"/>
          </a:xfrm>
        </p:spPr>
        <p:txBody>
          <a:bodyPr/>
          <a:lstStyle/>
          <a:p>
            <a:pPr marL="0" indent="0">
              <a:buNone/>
            </a:pPr>
            <a:r>
              <a:rPr lang="en-US" altLang="en-US" i="1" dirty="0">
                <a:solidFill>
                  <a:srgbClr val="000099"/>
                </a:solidFill>
              </a:rPr>
              <a:t>To</a:t>
            </a:r>
            <a:r>
              <a:rPr lang="en-US" i="1" dirty="0">
                <a:solidFill>
                  <a:srgbClr val="000099"/>
                </a:solidFill>
              </a:rPr>
              <a:t> establish consensus on terminology and definitions for mineral fibers of health concern in talc and talc-containing consumer products. </a:t>
            </a:r>
            <a:endParaRPr lang="en-US" dirty="0">
              <a:solidFill>
                <a:srgbClr val="000099"/>
              </a:solidFill>
            </a:endParaRPr>
          </a:p>
        </p:txBody>
      </p:sp>
      <p:sp>
        <p:nvSpPr>
          <p:cNvPr id="7172" name="Slide Number Placeholder 2">
            <a:extLst>
              <a:ext uri="{FF2B5EF4-FFF2-40B4-BE49-F238E27FC236}">
                <a16:creationId xmlns:a16="http://schemas.microsoft.com/office/drawing/2014/main" id="{B26125D8-DB9E-40E8-893F-D5CFAF8D49B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FD766DC-B350-4E33-8411-267517901D56}" type="slidenum">
              <a:rPr lang="en-US" altLang="en-US" sz="1800" smtClean="0">
                <a:solidFill>
                  <a:srgbClr val="000099"/>
                </a:solidFill>
                <a:latin typeface="Georgia" panose="02040502050405020303" pitchFamily="18" charset="0"/>
              </a:rPr>
              <a:pPr/>
              <a:t>4</a:t>
            </a:fld>
            <a:endParaRPr lang="en-US" altLang="en-US" sz="1800">
              <a:solidFill>
                <a:srgbClr val="000099"/>
              </a:solidFill>
              <a:latin typeface="Georgia" panose="02040502050405020303" pitchFamily="18" charset="0"/>
            </a:endParaRPr>
          </a:p>
        </p:txBody>
      </p:sp>
      <p:sp>
        <p:nvSpPr>
          <p:cNvPr id="7174" name="Footer Placeholder 2">
            <a:extLst>
              <a:ext uri="{FF2B5EF4-FFF2-40B4-BE49-F238E27FC236}">
                <a16:creationId xmlns:a16="http://schemas.microsoft.com/office/drawing/2014/main" id="{4DCA5CDE-F20D-49CA-853B-AB16B6532473}"/>
              </a:ext>
            </a:extLst>
          </p:cNvPr>
          <p:cNvSpPr>
            <a:spLocks noGrp="1"/>
          </p:cNvSpPr>
          <p:nvPr/>
        </p:nvSpPr>
        <p:spPr bwMode="auto">
          <a:xfrm>
            <a:off x="331788" y="6362700"/>
            <a:ext cx="4149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rgbClr val="000099"/>
                </a:solidFill>
              </a:rPr>
              <a:t>IWGACP Public Meeting, 4 February 2020</a:t>
            </a:r>
          </a:p>
        </p:txBody>
      </p:sp>
      <p:grpSp>
        <p:nvGrpSpPr>
          <p:cNvPr id="7" name="Group 6">
            <a:extLst>
              <a:ext uri="{FF2B5EF4-FFF2-40B4-BE49-F238E27FC236}">
                <a16:creationId xmlns:a16="http://schemas.microsoft.com/office/drawing/2014/main" id="{0A5CDBD8-C625-426E-B7C7-982D504D5D86}"/>
              </a:ext>
            </a:extLst>
          </p:cNvPr>
          <p:cNvGrpSpPr/>
          <p:nvPr/>
        </p:nvGrpSpPr>
        <p:grpSpPr>
          <a:xfrm>
            <a:off x="7061886" y="150813"/>
            <a:ext cx="1929714" cy="534987"/>
            <a:chOff x="7061886" y="258763"/>
            <a:chExt cx="1929714" cy="534987"/>
          </a:xfrm>
        </p:grpSpPr>
        <p:pic>
          <p:nvPicPr>
            <p:cNvPr id="8" name="Picture 4">
              <a:extLst>
                <a:ext uri="{FF2B5EF4-FFF2-40B4-BE49-F238E27FC236}">
                  <a16:creationId xmlns:a16="http://schemas.microsoft.com/office/drawing/2014/main" id="{67E5F37A-BD89-491B-A96E-80D27C85B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748" t="42165" r="49359" b="49004"/>
            <a:stretch>
              <a:fillRect/>
            </a:stretch>
          </p:blipFill>
          <p:spPr bwMode="auto">
            <a:xfrm>
              <a:off x="7239000" y="304800"/>
              <a:ext cx="1752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5028BE9-7EB7-471C-A4DC-4D66559EF3C7}"/>
                </a:ext>
              </a:extLst>
            </p:cNvPr>
            <p:cNvSpPr/>
            <p:nvPr/>
          </p:nvSpPr>
          <p:spPr>
            <a:xfrm>
              <a:off x="7061886" y="258763"/>
              <a:ext cx="533400"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885803-11C9-4DAE-9020-BB162ABA76ED}"/>
              </a:ext>
            </a:extLst>
          </p:cNvPr>
          <p:cNvSpPr>
            <a:spLocks noGrp="1"/>
          </p:cNvSpPr>
          <p:nvPr>
            <p:ph idx="1"/>
          </p:nvPr>
        </p:nvSpPr>
        <p:spPr>
          <a:xfrm>
            <a:off x="685800" y="838200"/>
            <a:ext cx="8229600" cy="5334000"/>
          </a:xfrm>
          <a:ln w="12700">
            <a:solidFill>
              <a:schemeClr val="tx1"/>
            </a:solidFill>
          </a:ln>
        </p:spPr>
        <p:txBody>
          <a:bodyPr/>
          <a:lstStyle/>
          <a:p>
            <a:pPr marL="0" indent="0">
              <a:spcBef>
                <a:spcPts val="768"/>
              </a:spcBef>
              <a:buNone/>
            </a:pPr>
            <a:r>
              <a:rPr lang="en-US" sz="2400" b="1" dirty="0"/>
              <a:t>SILICATES</a:t>
            </a:r>
          </a:p>
          <a:p>
            <a:pPr marL="228600" indent="-228600">
              <a:lnSpc>
                <a:spcPct val="90000"/>
              </a:lnSpc>
              <a:spcBef>
                <a:spcPts val="768"/>
              </a:spcBef>
              <a:buNone/>
            </a:pPr>
            <a:r>
              <a:rPr lang="en-US" sz="2400" dirty="0"/>
              <a:t>	Nesosilicates</a:t>
            </a:r>
          </a:p>
          <a:p>
            <a:pPr marL="228600" indent="-228600">
              <a:lnSpc>
                <a:spcPct val="90000"/>
              </a:lnSpc>
              <a:spcBef>
                <a:spcPts val="768"/>
              </a:spcBef>
              <a:buNone/>
            </a:pPr>
            <a:r>
              <a:rPr lang="en-US" sz="2400" dirty="0"/>
              <a:t>	</a:t>
            </a:r>
            <a:r>
              <a:rPr lang="en-US" sz="2400" dirty="0" err="1"/>
              <a:t>Sorosilicates</a:t>
            </a:r>
            <a:endParaRPr lang="en-US" sz="2400" dirty="0"/>
          </a:p>
          <a:p>
            <a:pPr marL="228600" indent="-228600">
              <a:lnSpc>
                <a:spcPct val="90000"/>
              </a:lnSpc>
              <a:spcBef>
                <a:spcPts val="768"/>
              </a:spcBef>
              <a:buNone/>
            </a:pPr>
            <a:r>
              <a:rPr lang="en-US" sz="2400" dirty="0"/>
              <a:t>	Cyclosilicates (ring silicates)</a:t>
            </a:r>
          </a:p>
          <a:p>
            <a:pPr marL="228600" indent="-228600">
              <a:lnSpc>
                <a:spcPct val="90000"/>
              </a:lnSpc>
              <a:spcBef>
                <a:spcPts val="768"/>
              </a:spcBef>
              <a:buNone/>
            </a:pPr>
            <a:r>
              <a:rPr lang="en-US" sz="2400" dirty="0"/>
              <a:t>	Inosilicates, Single Chain (single chain silicate)</a:t>
            </a:r>
          </a:p>
          <a:p>
            <a:pPr marL="228600" indent="-228600">
              <a:lnSpc>
                <a:spcPct val="90000"/>
              </a:lnSpc>
              <a:spcBef>
                <a:spcPts val="768"/>
              </a:spcBef>
              <a:buNone/>
            </a:pPr>
            <a:r>
              <a:rPr lang="en-US" sz="2400" dirty="0"/>
              <a:t>	Inosilicates, Double Chain (double chain silicate)</a:t>
            </a:r>
          </a:p>
          <a:p>
            <a:pPr marL="228600" indent="-228600">
              <a:lnSpc>
                <a:spcPct val="90000"/>
              </a:lnSpc>
              <a:spcBef>
                <a:spcPts val="768"/>
              </a:spcBef>
              <a:buNone/>
            </a:pPr>
            <a:r>
              <a:rPr lang="en-US" sz="2400" dirty="0"/>
              <a:t>		Amphibole Group</a:t>
            </a:r>
          </a:p>
          <a:p>
            <a:pPr marL="228600" indent="-228600">
              <a:lnSpc>
                <a:spcPct val="90000"/>
              </a:lnSpc>
              <a:spcBef>
                <a:spcPts val="768"/>
              </a:spcBef>
              <a:buNone/>
            </a:pPr>
            <a:r>
              <a:rPr lang="en-US" sz="2400" dirty="0">
                <a:solidFill>
                  <a:srgbClr val="FF0000"/>
                </a:solidFill>
              </a:rPr>
              <a:t>		Anthophyllite, Amosite, Tremolite, Actinolite, Crocidolite</a:t>
            </a:r>
          </a:p>
          <a:p>
            <a:pPr marL="228600" indent="-228600">
              <a:lnSpc>
                <a:spcPct val="90000"/>
              </a:lnSpc>
              <a:spcBef>
                <a:spcPts val="768"/>
              </a:spcBef>
              <a:buNone/>
            </a:pPr>
            <a:r>
              <a:rPr lang="en-US" sz="2400" dirty="0"/>
              <a:t>	Phyllosilicates (sheet silicates)</a:t>
            </a:r>
          </a:p>
          <a:p>
            <a:pPr marL="228600" indent="-228600">
              <a:lnSpc>
                <a:spcPct val="90000"/>
              </a:lnSpc>
              <a:spcBef>
                <a:spcPts val="768"/>
              </a:spcBef>
              <a:buNone/>
            </a:pPr>
            <a:r>
              <a:rPr lang="en-US" sz="2400" dirty="0">
                <a:solidFill>
                  <a:srgbClr val="FF0000"/>
                </a:solidFill>
              </a:rPr>
              <a:t>		Chrysotile</a:t>
            </a:r>
          </a:p>
          <a:p>
            <a:pPr marL="228600" indent="-228600">
              <a:lnSpc>
                <a:spcPct val="90000"/>
              </a:lnSpc>
              <a:spcBef>
                <a:spcPts val="768"/>
              </a:spcBef>
              <a:buNone/>
            </a:pPr>
            <a:r>
              <a:rPr lang="en-US" sz="2400" dirty="0">
                <a:solidFill>
                  <a:srgbClr val="000099"/>
                </a:solidFill>
              </a:rPr>
              <a:t>		</a:t>
            </a:r>
            <a:r>
              <a:rPr lang="en-US" sz="2400" dirty="0">
                <a:solidFill>
                  <a:srgbClr val="008000"/>
                </a:solidFill>
              </a:rPr>
              <a:t>Talc, Vermiculite, Kaolinite … </a:t>
            </a:r>
          </a:p>
          <a:p>
            <a:pPr marL="228600" indent="-228600">
              <a:lnSpc>
                <a:spcPct val="90000"/>
              </a:lnSpc>
              <a:spcBef>
                <a:spcPts val="768"/>
              </a:spcBef>
              <a:buNone/>
            </a:pPr>
            <a:r>
              <a:rPr lang="en-US" sz="2400" dirty="0"/>
              <a:t>	Tectosilicates (framework silicate)</a:t>
            </a:r>
          </a:p>
        </p:txBody>
      </p:sp>
      <p:sp>
        <p:nvSpPr>
          <p:cNvPr id="7172" name="Slide Number Placeholder 2">
            <a:extLst>
              <a:ext uri="{FF2B5EF4-FFF2-40B4-BE49-F238E27FC236}">
                <a16:creationId xmlns:a16="http://schemas.microsoft.com/office/drawing/2014/main" id="{B26125D8-DB9E-40E8-893F-D5CFAF8D49B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FD766DC-B350-4E33-8411-267517901D56}" type="slidenum">
              <a:rPr lang="en-US" altLang="en-US" sz="1800" smtClean="0">
                <a:solidFill>
                  <a:srgbClr val="000099"/>
                </a:solidFill>
                <a:latin typeface="Georgia" panose="02040502050405020303" pitchFamily="18" charset="0"/>
              </a:rPr>
              <a:pPr/>
              <a:t>5</a:t>
            </a:fld>
            <a:endParaRPr lang="en-US" altLang="en-US" sz="1800" dirty="0">
              <a:solidFill>
                <a:srgbClr val="000099"/>
              </a:solidFill>
              <a:latin typeface="Georgia" panose="02040502050405020303" pitchFamily="18" charset="0"/>
            </a:endParaRPr>
          </a:p>
        </p:txBody>
      </p:sp>
      <p:sp>
        <p:nvSpPr>
          <p:cNvPr id="7174" name="Footer Placeholder 2">
            <a:extLst>
              <a:ext uri="{FF2B5EF4-FFF2-40B4-BE49-F238E27FC236}">
                <a16:creationId xmlns:a16="http://schemas.microsoft.com/office/drawing/2014/main" id="{4DCA5CDE-F20D-49CA-853B-AB16B6532473}"/>
              </a:ext>
            </a:extLst>
          </p:cNvPr>
          <p:cNvSpPr>
            <a:spLocks noGrp="1"/>
          </p:cNvSpPr>
          <p:nvPr/>
        </p:nvSpPr>
        <p:spPr bwMode="auto">
          <a:xfrm>
            <a:off x="331788" y="6362700"/>
            <a:ext cx="4149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rgbClr val="000099"/>
                </a:solidFill>
              </a:rPr>
              <a:t>IWGACP Public Meeting, 4 February 2020</a:t>
            </a:r>
          </a:p>
        </p:txBody>
      </p:sp>
      <p:sp>
        <p:nvSpPr>
          <p:cNvPr id="7170" name="Title 1">
            <a:extLst>
              <a:ext uri="{FF2B5EF4-FFF2-40B4-BE49-F238E27FC236}">
                <a16:creationId xmlns:a16="http://schemas.microsoft.com/office/drawing/2014/main" id="{92978644-D017-4B23-A8BD-B16A1A2FB8C4}"/>
              </a:ext>
            </a:extLst>
          </p:cNvPr>
          <p:cNvSpPr>
            <a:spLocks noGrp="1"/>
          </p:cNvSpPr>
          <p:nvPr>
            <p:ph type="title"/>
          </p:nvPr>
        </p:nvSpPr>
        <p:spPr>
          <a:xfrm>
            <a:off x="457200" y="0"/>
            <a:ext cx="8229600" cy="1143000"/>
          </a:xfrm>
        </p:spPr>
        <p:txBody>
          <a:bodyPr/>
          <a:lstStyle/>
          <a:p>
            <a:pPr eaLnBrk="1" hangingPunct="1"/>
            <a:r>
              <a:rPr lang="en-US" altLang="en-US" b="1" dirty="0">
                <a:solidFill>
                  <a:srgbClr val="000099"/>
                </a:solidFill>
              </a:rPr>
              <a:t>Mineralogy</a:t>
            </a:r>
            <a:endParaRPr lang="en-US" altLang="en-US" dirty="0">
              <a:solidFill>
                <a:srgbClr val="000099"/>
              </a:solidFill>
            </a:endParaRPr>
          </a:p>
        </p:txBody>
      </p:sp>
      <p:grpSp>
        <p:nvGrpSpPr>
          <p:cNvPr id="7" name="Group 6">
            <a:extLst>
              <a:ext uri="{FF2B5EF4-FFF2-40B4-BE49-F238E27FC236}">
                <a16:creationId xmlns:a16="http://schemas.microsoft.com/office/drawing/2014/main" id="{1E6E7A7B-2C08-4547-903A-771B82F91981}"/>
              </a:ext>
            </a:extLst>
          </p:cNvPr>
          <p:cNvGrpSpPr/>
          <p:nvPr/>
        </p:nvGrpSpPr>
        <p:grpSpPr>
          <a:xfrm>
            <a:off x="7061886" y="150813"/>
            <a:ext cx="1929714" cy="534987"/>
            <a:chOff x="7061886" y="258763"/>
            <a:chExt cx="1929714" cy="534987"/>
          </a:xfrm>
        </p:grpSpPr>
        <p:pic>
          <p:nvPicPr>
            <p:cNvPr id="8" name="Picture 4">
              <a:extLst>
                <a:ext uri="{FF2B5EF4-FFF2-40B4-BE49-F238E27FC236}">
                  <a16:creationId xmlns:a16="http://schemas.microsoft.com/office/drawing/2014/main" id="{65C2EB35-5DDF-4B81-8B6B-DC6A1C8E6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748" t="42165" r="49359" b="49004"/>
            <a:stretch>
              <a:fillRect/>
            </a:stretch>
          </p:blipFill>
          <p:spPr bwMode="auto">
            <a:xfrm>
              <a:off x="7239000" y="304800"/>
              <a:ext cx="1752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0A3BECB6-CF32-42B1-BFC7-8AD89A5AACF1}"/>
                </a:ext>
              </a:extLst>
            </p:cNvPr>
            <p:cNvSpPr/>
            <p:nvPr/>
          </p:nvSpPr>
          <p:spPr>
            <a:xfrm>
              <a:off x="7061886" y="258763"/>
              <a:ext cx="533400"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3358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2978644-D017-4B23-A8BD-B16A1A2FB8C4}"/>
              </a:ext>
            </a:extLst>
          </p:cNvPr>
          <p:cNvSpPr>
            <a:spLocks noGrp="1"/>
          </p:cNvSpPr>
          <p:nvPr>
            <p:ph type="title"/>
          </p:nvPr>
        </p:nvSpPr>
        <p:spPr>
          <a:xfrm>
            <a:off x="609600" y="304800"/>
            <a:ext cx="8229600" cy="1143000"/>
          </a:xfrm>
        </p:spPr>
        <p:txBody>
          <a:bodyPr/>
          <a:lstStyle/>
          <a:p>
            <a:pPr eaLnBrk="1" hangingPunct="1"/>
            <a:r>
              <a:rPr lang="en-US" altLang="en-US" b="1" dirty="0">
                <a:solidFill>
                  <a:srgbClr val="000099"/>
                </a:solidFill>
              </a:rPr>
              <a:t>Mineralogy</a:t>
            </a:r>
            <a:r>
              <a:rPr lang="en-US" altLang="en-US" sz="4000" b="1" i="1" dirty="0">
                <a:solidFill>
                  <a:srgbClr val="000099"/>
                </a:solidFill>
              </a:rPr>
              <a:t> </a:t>
            </a:r>
            <a:endParaRPr lang="en-US" altLang="en-US" dirty="0">
              <a:solidFill>
                <a:srgbClr val="000099"/>
              </a:solidFill>
            </a:endParaRPr>
          </a:p>
        </p:txBody>
      </p:sp>
      <p:sp>
        <p:nvSpPr>
          <p:cNvPr id="7172" name="Slide Number Placeholder 2">
            <a:extLst>
              <a:ext uri="{FF2B5EF4-FFF2-40B4-BE49-F238E27FC236}">
                <a16:creationId xmlns:a16="http://schemas.microsoft.com/office/drawing/2014/main" id="{B26125D8-DB9E-40E8-893F-D5CFAF8D49B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FD766DC-B350-4E33-8411-267517901D56}" type="slidenum">
              <a:rPr lang="en-US" altLang="en-US" sz="1800" smtClean="0">
                <a:solidFill>
                  <a:srgbClr val="000099"/>
                </a:solidFill>
                <a:latin typeface="Georgia" panose="02040502050405020303" pitchFamily="18" charset="0"/>
              </a:rPr>
              <a:pPr/>
              <a:t>6</a:t>
            </a:fld>
            <a:endParaRPr lang="en-US" altLang="en-US" sz="1800">
              <a:solidFill>
                <a:srgbClr val="000099"/>
              </a:solidFill>
              <a:latin typeface="Georgia" panose="02040502050405020303" pitchFamily="18" charset="0"/>
            </a:endParaRPr>
          </a:p>
        </p:txBody>
      </p:sp>
      <p:sp>
        <p:nvSpPr>
          <p:cNvPr id="7174" name="Footer Placeholder 2">
            <a:extLst>
              <a:ext uri="{FF2B5EF4-FFF2-40B4-BE49-F238E27FC236}">
                <a16:creationId xmlns:a16="http://schemas.microsoft.com/office/drawing/2014/main" id="{4DCA5CDE-F20D-49CA-853B-AB16B6532473}"/>
              </a:ext>
            </a:extLst>
          </p:cNvPr>
          <p:cNvSpPr>
            <a:spLocks noGrp="1"/>
          </p:cNvSpPr>
          <p:nvPr/>
        </p:nvSpPr>
        <p:spPr bwMode="auto">
          <a:xfrm>
            <a:off x="128127" y="6484536"/>
            <a:ext cx="4149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solidFill>
                  <a:srgbClr val="000099"/>
                </a:solidFill>
              </a:rPr>
              <a:t>IWGACP Public Meeting, 4 February 2020</a:t>
            </a:r>
          </a:p>
        </p:txBody>
      </p:sp>
      <p:sp>
        <p:nvSpPr>
          <p:cNvPr id="25" name="Title 1">
            <a:extLst>
              <a:ext uri="{FF2B5EF4-FFF2-40B4-BE49-F238E27FC236}">
                <a16:creationId xmlns:a16="http://schemas.microsoft.com/office/drawing/2014/main" id="{92978644-D017-4B23-A8BD-B16A1A2FB8C4}"/>
              </a:ext>
            </a:extLst>
          </p:cNvPr>
          <p:cNvSpPr txBox="1">
            <a:spLocks/>
          </p:cNvSpPr>
          <p:nvPr/>
        </p:nvSpPr>
        <p:spPr bwMode="auto">
          <a:xfrm>
            <a:off x="762000" y="1126176"/>
            <a:ext cx="3048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eaLnBrk="1" hangingPunct="1"/>
            <a:endParaRPr lang="en-US" altLang="en-US" sz="2400" i="1" dirty="0">
              <a:solidFill>
                <a:srgbClr val="FF0000"/>
              </a:solidFill>
            </a:endParaRPr>
          </a:p>
        </p:txBody>
      </p:sp>
      <p:grpSp>
        <p:nvGrpSpPr>
          <p:cNvPr id="4" name="Group 3" descr="This slide shows an image of grunerite-cummingtonite, and an image of amosite with very pronounced bundles of fibers extending from the rock.">
            <a:extLst>
              <a:ext uri="{FF2B5EF4-FFF2-40B4-BE49-F238E27FC236}">
                <a16:creationId xmlns:a16="http://schemas.microsoft.com/office/drawing/2014/main" id="{47C68908-308F-44FB-BAAC-FAEC401959E5}"/>
              </a:ext>
            </a:extLst>
          </p:cNvPr>
          <p:cNvGrpSpPr/>
          <p:nvPr/>
        </p:nvGrpSpPr>
        <p:grpSpPr>
          <a:xfrm>
            <a:off x="535410" y="1278761"/>
            <a:ext cx="8303790" cy="4969629"/>
            <a:chOff x="535410" y="1278761"/>
            <a:chExt cx="8303790" cy="4969629"/>
          </a:xfrm>
        </p:grpSpPr>
        <p:sp>
          <p:nvSpPr>
            <p:cNvPr id="2" name="TextBox 1"/>
            <p:cNvSpPr txBox="1"/>
            <p:nvPr/>
          </p:nvSpPr>
          <p:spPr>
            <a:xfrm>
              <a:off x="546924" y="5406714"/>
              <a:ext cx="3805197" cy="830997"/>
            </a:xfrm>
            <a:prstGeom prst="rect">
              <a:avLst/>
            </a:prstGeom>
            <a:noFill/>
          </p:spPr>
          <p:txBody>
            <a:bodyPr wrap="square" rtlCol="0">
              <a:spAutoFit/>
            </a:bodyPr>
            <a:lstStyle/>
            <a:p>
              <a:pPr algn="ctr"/>
              <a:r>
                <a:rPr lang="en-US" sz="2400" dirty="0">
                  <a:solidFill>
                    <a:srgbClr val="000099"/>
                  </a:solidFill>
                  <a:latin typeface="+mn-lt"/>
                </a:rPr>
                <a:t>Grunerite-Cummingtonite (non-asbestiform)</a:t>
              </a:r>
            </a:p>
          </p:txBody>
        </p:sp>
        <p:sp>
          <p:nvSpPr>
            <p:cNvPr id="9" name="TextBox 8"/>
            <p:cNvSpPr txBox="1"/>
            <p:nvPr/>
          </p:nvSpPr>
          <p:spPr>
            <a:xfrm>
              <a:off x="5369043" y="5417393"/>
              <a:ext cx="2368311" cy="830997"/>
            </a:xfrm>
            <a:prstGeom prst="rect">
              <a:avLst/>
            </a:prstGeom>
            <a:noFill/>
          </p:spPr>
          <p:txBody>
            <a:bodyPr wrap="square" rtlCol="0">
              <a:spAutoFit/>
            </a:bodyPr>
            <a:lstStyle/>
            <a:p>
              <a:pPr algn="ctr"/>
              <a:r>
                <a:rPr lang="en-US" sz="2400" dirty="0">
                  <a:solidFill>
                    <a:srgbClr val="000099"/>
                  </a:solidFill>
                  <a:latin typeface="+mn-lt"/>
                </a:rPr>
                <a:t>Amosite (asbestiform)</a:t>
              </a:r>
            </a:p>
          </p:txBody>
        </p:sp>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l="17688" t="28719" r="73878" b="44615"/>
            <a:stretch>
              <a:fillRect/>
            </a:stretch>
          </p:blipFill>
          <p:spPr bwMode="auto">
            <a:xfrm>
              <a:off x="535410" y="1574459"/>
              <a:ext cx="3814421" cy="381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p:cNvPicPr>
              <a:picLocks noChangeAspect="1" noChangeArrowheads="1"/>
            </p:cNvPicPr>
            <p:nvPr/>
          </p:nvPicPr>
          <p:blipFill>
            <a:blip r:embed="rId3">
              <a:extLst>
                <a:ext uri="{28A0092B-C50C-407E-A947-70E740481C1C}">
                  <a14:useLocalDpi xmlns:a14="http://schemas.microsoft.com/office/drawing/2010/main" val="0"/>
                </a:ext>
              </a:extLst>
            </a:blip>
            <a:srcRect l="17722" t="60001" r="73657" b="12308"/>
            <a:stretch>
              <a:fillRect/>
            </a:stretch>
          </p:blipFill>
          <p:spPr bwMode="auto">
            <a:xfrm>
              <a:off x="4610307" y="1527442"/>
              <a:ext cx="3885785" cy="388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334000" y="1278761"/>
              <a:ext cx="3505200" cy="276999"/>
            </a:xfrm>
            <a:prstGeom prst="rect">
              <a:avLst/>
            </a:prstGeom>
          </p:spPr>
          <p:txBody>
            <a:bodyPr wrap="square">
              <a:spAutoFit/>
            </a:bodyPr>
            <a:lstStyle/>
            <a:p>
              <a:r>
                <a:rPr lang="en-US" sz="1200" dirty="0"/>
                <a:t>Images from US Bureau of Mines publication 8751 </a:t>
              </a:r>
            </a:p>
          </p:txBody>
        </p:sp>
      </p:grpSp>
      <p:grpSp>
        <p:nvGrpSpPr>
          <p:cNvPr id="13" name="Group 12">
            <a:extLst>
              <a:ext uri="{FF2B5EF4-FFF2-40B4-BE49-F238E27FC236}">
                <a16:creationId xmlns:a16="http://schemas.microsoft.com/office/drawing/2014/main" id="{9731552B-DDC0-43C0-8A65-769D51E14D34}"/>
              </a:ext>
            </a:extLst>
          </p:cNvPr>
          <p:cNvGrpSpPr/>
          <p:nvPr/>
        </p:nvGrpSpPr>
        <p:grpSpPr>
          <a:xfrm>
            <a:off x="7061886" y="150813"/>
            <a:ext cx="1929714" cy="534987"/>
            <a:chOff x="7061886" y="258763"/>
            <a:chExt cx="1929714" cy="534987"/>
          </a:xfrm>
        </p:grpSpPr>
        <p:pic>
          <p:nvPicPr>
            <p:cNvPr id="14" name="Picture 4">
              <a:extLst>
                <a:ext uri="{FF2B5EF4-FFF2-40B4-BE49-F238E27FC236}">
                  <a16:creationId xmlns:a16="http://schemas.microsoft.com/office/drawing/2014/main" id="{D5530321-DBFF-40FA-8D00-CA341956D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748" t="42165" r="49359" b="49004"/>
            <a:stretch>
              <a:fillRect/>
            </a:stretch>
          </p:blipFill>
          <p:spPr bwMode="auto">
            <a:xfrm>
              <a:off x="7239000" y="304800"/>
              <a:ext cx="1752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199A3F60-AC68-4117-A92F-53312261BAFB}"/>
                </a:ext>
              </a:extLst>
            </p:cNvPr>
            <p:cNvSpPr/>
            <p:nvPr/>
          </p:nvSpPr>
          <p:spPr>
            <a:xfrm>
              <a:off x="7061886" y="258763"/>
              <a:ext cx="533400"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7642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E96A76A-24EE-468F-846C-81FBABAB7FD0}"/>
              </a:ext>
            </a:extLst>
          </p:cNvPr>
          <p:cNvSpPr>
            <a:spLocks noGrp="1"/>
          </p:cNvSpPr>
          <p:nvPr>
            <p:ph type="title"/>
          </p:nvPr>
        </p:nvSpPr>
        <p:spPr/>
        <p:txBody>
          <a:bodyPr/>
          <a:lstStyle/>
          <a:p>
            <a:pPr eaLnBrk="1" hangingPunct="1"/>
            <a:r>
              <a:rPr lang="en-US" altLang="en-US" b="1" dirty="0">
                <a:solidFill>
                  <a:srgbClr val="000099"/>
                </a:solidFill>
              </a:rPr>
              <a:t>Terminology &amp; Definitions</a:t>
            </a:r>
            <a:endParaRPr lang="en-US" altLang="en-US" dirty="0">
              <a:solidFill>
                <a:srgbClr val="000099"/>
              </a:solidFill>
            </a:endParaRPr>
          </a:p>
        </p:txBody>
      </p:sp>
      <p:sp>
        <p:nvSpPr>
          <p:cNvPr id="3" name="Content Placeholder 2">
            <a:extLst>
              <a:ext uri="{FF2B5EF4-FFF2-40B4-BE49-F238E27FC236}">
                <a16:creationId xmlns:a16="http://schemas.microsoft.com/office/drawing/2014/main" id="{F35441E8-75B0-493B-96A6-A8253F9EBB06}"/>
              </a:ext>
            </a:extLst>
          </p:cNvPr>
          <p:cNvSpPr>
            <a:spLocks noGrp="1"/>
          </p:cNvSpPr>
          <p:nvPr>
            <p:ph sz="half" idx="1"/>
          </p:nvPr>
        </p:nvSpPr>
        <p:spPr>
          <a:xfrm>
            <a:off x="762000" y="1417637"/>
            <a:ext cx="4038600" cy="4525963"/>
          </a:xfrm>
        </p:spPr>
        <p:txBody>
          <a:bodyPr/>
          <a:lstStyle/>
          <a:p>
            <a:pPr marL="0" indent="0" eaLnBrk="1" fontAlgn="auto" hangingPunct="1">
              <a:spcAft>
                <a:spcPts val="0"/>
              </a:spcAft>
              <a:buNone/>
              <a:defRPr/>
            </a:pPr>
            <a:r>
              <a:rPr lang="en-US" dirty="0">
                <a:solidFill>
                  <a:srgbClr val="000099"/>
                </a:solidFill>
              </a:rPr>
              <a:t>NIOSH Current Intelligence Bulletin 62, </a:t>
            </a:r>
            <a:br>
              <a:rPr lang="en-US" dirty="0">
                <a:solidFill>
                  <a:srgbClr val="000099"/>
                </a:solidFill>
              </a:rPr>
            </a:br>
            <a:r>
              <a:rPr lang="en-US" dirty="0">
                <a:solidFill>
                  <a:srgbClr val="000099"/>
                </a:solidFill>
              </a:rPr>
              <a:t>“Asbestos Fibers and Other Elongate Mineral Particles: State of the Science and Roadmap for Research” </a:t>
            </a:r>
            <a:endParaRPr lang="en-US" sz="2000" dirty="0">
              <a:solidFill>
                <a:srgbClr val="000099"/>
              </a:solidFill>
            </a:endParaRPr>
          </a:p>
          <a:p>
            <a:pPr marL="0" indent="0" eaLnBrk="1" fontAlgn="auto" hangingPunct="1">
              <a:spcAft>
                <a:spcPts val="0"/>
              </a:spcAft>
              <a:buNone/>
              <a:defRPr/>
            </a:pPr>
            <a:endParaRPr lang="en-US" sz="2000" dirty="0">
              <a:solidFill>
                <a:srgbClr val="000099"/>
              </a:solidFill>
            </a:endParaRPr>
          </a:p>
          <a:p>
            <a:pPr marL="0" indent="0" eaLnBrk="1" fontAlgn="auto" hangingPunct="1">
              <a:spcAft>
                <a:spcPts val="0"/>
              </a:spcAft>
              <a:buNone/>
              <a:defRPr/>
            </a:pPr>
            <a:r>
              <a:rPr lang="en-US" sz="2000" dirty="0">
                <a:solidFill>
                  <a:srgbClr val="000099"/>
                </a:solidFill>
              </a:rPr>
              <a:t>April 2011; HHS#2011-159</a:t>
            </a:r>
            <a:endParaRPr lang="en-US" dirty="0">
              <a:solidFill>
                <a:srgbClr val="000099"/>
              </a:solidFill>
            </a:endParaRPr>
          </a:p>
        </p:txBody>
      </p:sp>
      <p:sp>
        <p:nvSpPr>
          <p:cNvPr id="11268" name="Slide Number Placeholder 2">
            <a:extLst>
              <a:ext uri="{FF2B5EF4-FFF2-40B4-BE49-F238E27FC236}">
                <a16:creationId xmlns:a16="http://schemas.microsoft.com/office/drawing/2014/main" id="{6083689E-A519-44CE-AA0F-98C2B5DE18F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84D01A0-EE0E-4B19-8A1C-DF3EDBC8C16C}" type="slidenum">
              <a:rPr lang="en-US" altLang="en-US" sz="1800" smtClean="0">
                <a:solidFill>
                  <a:srgbClr val="000099"/>
                </a:solidFill>
                <a:latin typeface="Georgia" panose="02040502050405020303" pitchFamily="18" charset="0"/>
              </a:rPr>
              <a:pPr/>
              <a:t>7</a:t>
            </a:fld>
            <a:endParaRPr lang="en-US" altLang="en-US" sz="1800">
              <a:solidFill>
                <a:srgbClr val="000099"/>
              </a:solidFill>
              <a:latin typeface="Georgia" panose="02040502050405020303" pitchFamily="18" charset="0"/>
            </a:endParaRPr>
          </a:p>
        </p:txBody>
      </p:sp>
      <p:sp>
        <p:nvSpPr>
          <p:cNvPr id="11270" name="Footer Placeholder 2">
            <a:extLst>
              <a:ext uri="{FF2B5EF4-FFF2-40B4-BE49-F238E27FC236}">
                <a16:creationId xmlns:a16="http://schemas.microsoft.com/office/drawing/2014/main" id="{81F8178C-F58D-4112-8FAB-88B2BC0415CA}"/>
              </a:ext>
            </a:extLst>
          </p:cNvPr>
          <p:cNvSpPr>
            <a:spLocks noGrp="1"/>
          </p:cNvSpPr>
          <p:nvPr/>
        </p:nvSpPr>
        <p:spPr bwMode="auto">
          <a:xfrm>
            <a:off x="331788" y="6362700"/>
            <a:ext cx="4149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rgbClr val="000099"/>
                </a:solidFill>
              </a:rPr>
              <a:t>IWGACP Public Meeting, 4 February 2020</a:t>
            </a:r>
          </a:p>
        </p:txBody>
      </p:sp>
      <p:pic>
        <p:nvPicPr>
          <p:cNvPr id="7" name="Picture 2" descr="This slide contains an image of the cover of the NIOSH Current Intelligence Bulletin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6628" y="1371600"/>
            <a:ext cx="3751921"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a:extLst>
              <a:ext uri="{FF2B5EF4-FFF2-40B4-BE49-F238E27FC236}">
                <a16:creationId xmlns:a16="http://schemas.microsoft.com/office/drawing/2014/main" id="{1563F6F9-824E-4C9C-B235-463ABE8E8F7A}"/>
              </a:ext>
            </a:extLst>
          </p:cNvPr>
          <p:cNvGrpSpPr/>
          <p:nvPr/>
        </p:nvGrpSpPr>
        <p:grpSpPr>
          <a:xfrm>
            <a:off x="7061886" y="150813"/>
            <a:ext cx="1929714" cy="534987"/>
            <a:chOff x="7061886" y="258763"/>
            <a:chExt cx="1929714" cy="534987"/>
          </a:xfrm>
        </p:grpSpPr>
        <p:pic>
          <p:nvPicPr>
            <p:cNvPr id="9" name="Picture 4">
              <a:extLst>
                <a:ext uri="{FF2B5EF4-FFF2-40B4-BE49-F238E27FC236}">
                  <a16:creationId xmlns:a16="http://schemas.microsoft.com/office/drawing/2014/main" id="{D8BE7A29-55B0-47FE-9F01-6331BF7A70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748" t="42165" r="49359" b="49004"/>
            <a:stretch>
              <a:fillRect/>
            </a:stretch>
          </p:blipFill>
          <p:spPr bwMode="auto">
            <a:xfrm>
              <a:off x="7239000" y="304800"/>
              <a:ext cx="1752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5821BEF-5F03-458F-8445-B5ACEA9984FA}"/>
                </a:ext>
              </a:extLst>
            </p:cNvPr>
            <p:cNvSpPr/>
            <p:nvPr/>
          </p:nvSpPr>
          <p:spPr>
            <a:xfrm>
              <a:off x="7061886" y="258763"/>
              <a:ext cx="533400"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E96A76A-24EE-468F-846C-81FBABAB7FD0}"/>
              </a:ext>
            </a:extLst>
          </p:cNvPr>
          <p:cNvSpPr>
            <a:spLocks noGrp="1"/>
          </p:cNvSpPr>
          <p:nvPr>
            <p:ph type="title"/>
          </p:nvPr>
        </p:nvSpPr>
        <p:spPr/>
        <p:txBody>
          <a:bodyPr/>
          <a:lstStyle/>
          <a:p>
            <a:pPr eaLnBrk="1" hangingPunct="1"/>
            <a:r>
              <a:rPr lang="en-US" altLang="en-US" b="1" dirty="0">
                <a:solidFill>
                  <a:srgbClr val="000099"/>
                </a:solidFill>
              </a:rPr>
              <a:t>Terminology &amp; Definitions</a:t>
            </a:r>
            <a:endParaRPr lang="en-US" altLang="en-US" dirty="0">
              <a:solidFill>
                <a:srgbClr val="000099"/>
              </a:solidFill>
            </a:endParaRPr>
          </a:p>
        </p:txBody>
      </p:sp>
      <p:sp>
        <p:nvSpPr>
          <p:cNvPr id="4" name="Content Placeholder 3">
            <a:extLst>
              <a:ext uri="{FF2B5EF4-FFF2-40B4-BE49-F238E27FC236}">
                <a16:creationId xmlns:a16="http://schemas.microsoft.com/office/drawing/2014/main" id="{0D2BC035-2D1F-46A6-8C53-1483C275AEAB}"/>
              </a:ext>
            </a:extLst>
          </p:cNvPr>
          <p:cNvSpPr>
            <a:spLocks noGrp="1"/>
          </p:cNvSpPr>
          <p:nvPr>
            <p:ph sz="half" idx="1"/>
          </p:nvPr>
        </p:nvSpPr>
        <p:spPr>
          <a:xfrm>
            <a:off x="457200" y="1371600"/>
            <a:ext cx="4419600" cy="4857750"/>
          </a:xfrm>
        </p:spPr>
        <p:txBody>
          <a:bodyPr/>
          <a:lstStyle/>
          <a:p>
            <a:pPr marL="0" indent="0" eaLnBrk="1" fontAlgn="auto" hangingPunct="1">
              <a:spcAft>
                <a:spcPts val="0"/>
              </a:spcAft>
              <a:buNone/>
              <a:defRPr/>
            </a:pPr>
            <a:r>
              <a:rPr lang="en-US" b="1" dirty="0">
                <a:solidFill>
                  <a:srgbClr val="000099"/>
                </a:solidFill>
              </a:rPr>
              <a:t>NIOSH Current Intelligence </a:t>
            </a:r>
            <a:br>
              <a:rPr lang="en-US" b="1" dirty="0">
                <a:solidFill>
                  <a:srgbClr val="000099"/>
                </a:solidFill>
              </a:rPr>
            </a:br>
            <a:r>
              <a:rPr lang="en-US" b="1" dirty="0">
                <a:solidFill>
                  <a:srgbClr val="000099"/>
                </a:solidFill>
              </a:rPr>
              <a:t>Bulletin 62:</a:t>
            </a:r>
          </a:p>
          <a:p>
            <a:pPr marL="457200" indent="-457200" eaLnBrk="1" fontAlgn="auto" hangingPunct="1">
              <a:spcAft>
                <a:spcPts val="0"/>
              </a:spcAft>
              <a:buFontTx/>
              <a:buChar char="-"/>
              <a:defRPr/>
            </a:pPr>
            <a:r>
              <a:rPr lang="en-US" dirty="0">
                <a:solidFill>
                  <a:srgbClr val="000099"/>
                </a:solidFill>
              </a:rPr>
              <a:t>Peer-reviewed, coherent document.</a:t>
            </a:r>
          </a:p>
          <a:p>
            <a:pPr marL="457200" indent="-457200" eaLnBrk="1" fontAlgn="auto" hangingPunct="1">
              <a:spcAft>
                <a:spcPts val="0"/>
              </a:spcAft>
              <a:buFontTx/>
              <a:buChar char="-"/>
              <a:defRPr/>
            </a:pPr>
            <a:r>
              <a:rPr lang="en-US" dirty="0">
                <a:solidFill>
                  <a:srgbClr val="000099"/>
                </a:solidFill>
              </a:rPr>
              <a:t>Stood test-of-time for </a:t>
            </a:r>
            <a:br>
              <a:rPr lang="en-US" dirty="0">
                <a:solidFill>
                  <a:srgbClr val="000099"/>
                </a:solidFill>
              </a:rPr>
            </a:br>
            <a:r>
              <a:rPr lang="en-US" dirty="0">
                <a:solidFill>
                  <a:srgbClr val="000099"/>
                </a:solidFill>
              </a:rPr>
              <a:t>8</a:t>
            </a:r>
            <a:r>
              <a:rPr lang="en-US" baseline="30000" dirty="0">
                <a:solidFill>
                  <a:srgbClr val="000099"/>
                </a:solidFill>
              </a:rPr>
              <a:t>+</a:t>
            </a:r>
            <a:r>
              <a:rPr lang="en-US" dirty="0">
                <a:solidFill>
                  <a:srgbClr val="000099"/>
                </a:solidFill>
              </a:rPr>
              <a:t> years.</a:t>
            </a:r>
          </a:p>
          <a:p>
            <a:pPr marL="457200" indent="-457200" eaLnBrk="1" fontAlgn="auto" hangingPunct="1">
              <a:spcAft>
                <a:spcPts val="0"/>
              </a:spcAft>
              <a:buFontTx/>
              <a:buChar char="-"/>
              <a:defRPr/>
            </a:pPr>
            <a:r>
              <a:rPr lang="en-US" dirty="0">
                <a:solidFill>
                  <a:srgbClr val="000099"/>
                </a:solidFill>
              </a:rPr>
              <a:t>A consensus and reference guide from a </a:t>
            </a:r>
            <a:br>
              <a:rPr lang="en-US" dirty="0">
                <a:solidFill>
                  <a:srgbClr val="000099"/>
                </a:solidFill>
              </a:rPr>
            </a:br>
            <a:r>
              <a:rPr lang="en-US" dirty="0">
                <a:solidFill>
                  <a:srgbClr val="000099"/>
                </a:solidFill>
              </a:rPr>
              <a:t>US Gov. research agency.</a:t>
            </a:r>
          </a:p>
        </p:txBody>
      </p:sp>
      <p:sp>
        <p:nvSpPr>
          <p:cNvPr id="11268" name="Slide Number Placeholder 2">
            <a:extLst>
              <a:ext uri="{FF2B5EF4-FFF2-40B4-BE49-F238E27FC236}">
                <a16:creationId xmlns:a16="http://schemas.microsoft.com/office/drawing/2014/main" id="{6083689E-A519-44CE-AA0F-98C2B5DE18F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84D01A0-EE0E-4B19-8A1C-DF3EDBC8C16C}" type="slidenum">
              <a:rPr lang="en-US" altLang="en-US" sz="1800" smtClean="0">
                <a:solidFill>
                  <a:srgbClr val="000099"/>
                </a:solidFill>
                <a:latin typeface="Georgia" panose="02040502050405020303" pitchFamily="18" charset="0"/>
              </a:rPr>
              <a:pPr/>
              <a:t>8</a:t>
            </a:fld>
            <a:endParaRPr lang="en-US" altLang="en-US" sz="1800">
              <a:solidFill>
                <a:srgbClr val="000099"/>
              </a:solidFill>
              <a:latin typeface="Georgia" panose="02040502050405020303" pitchFamily="18" charset="0"/>
            </a:endParaRPr>
          </a:p>
        </p:txBody>
      </p:sp>
      <p:sp>
        <p:nvSpPr>
          <p:cNvPr id="11270" name="Footer Placeholder 2">
            <a:extLst>
              <a:ext uri="{FF2B5EF4-FFF2-40B4-BE49-F238E27FC236}">
                <a16:creationId xmlns:a16="http://schemas.microsoft.com/office/drawing/2014/main" id="{81F8178C-F58D-4112-8FAB-88B2BC0415CA}"/>
              </a:ext>
            </a:extLst>
          </p:cNvPr>
          <p:cNvSpPr>
            <a:spLocks noGrp="1"/>
          </p:cNvSpPr>
          <p:nvPr/>
        </p:nvSpPr>
        <p:spPr bwMode="auto">
          <a:xfrm>
            <a:off x="331788" y="6362700"/>
            <a:ext cx="4149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solidFill>
                  <a:srgbClr val="000099"/>
                </a:solidFill>
              </a:rPr>
              <a:t>IWGACP Public Meeting, 4 February 2020</a:t>
            </a:r>
          </a:p>
        </p:txBody>
      </p:sp>
      <p:pic>
        <p:nvPicPr>
          <p:cNvPr id="7" name="Picture 2" descr="Slide contains an image of the cover of the NIOSH Current Intelligence Bulletin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6628" y="1371600"/>
            <a:ext cx="3751921"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a:extLst>
              <a:ext uri="{FF2B5EF4-FFF2-40B4-BE49-F238E27FC236}">
                <a16:creationId xmlns:a16="http://schemas.microsoft.com/office/drawing/2014/main" id="{1BA44F09-12E8-43FE-80A6-B101FC8FB416}"/>
              </a:ext>
            </a:extLst>
          </p:cNvPr>
          <p:cNvGrpSpPr/>
          <p:nvPr/>
        </p:nvGrpSpPr>
        <p:grpSpPr>
          <a:xfrm>
            <a:off x="7061886" y="150813"/>
            <a:ext cx="1929714" cy="534987"/>
            <a:chOff x="7061886" y="258763"/>
            <a:chExt cx="1929714" cy="534987"/>
          </a:xfrm>
        </p:grpSpPr>
        <p:pic>
          <p:nvPicPr>
            <p:cNvPr id="9" name="Picture 4">
              <a:extLst>
                <a:ext uri="{FF2B5EF4-FFF2-40B4-BE49-F238E27FC236}">
                  <a16:creationId xmlns:a16="http://schemas.microsoft.com/office/drawing/2014/main" id="{71B0F18E-E9AC-4E55-A9C8-ED605565E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748" t="42165" r="49359" b="49004"/>
            <a:stretch>
              <a:fillRect/>
            </a:stretch>
          </p:blipFill>
          <p:spPr bwMode="auto">
            <a:xfrm>
              <a:off x="7239000" y="304800"/>
              <a:ext cx="1752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3FE3A616-B28A-47F9-9DB8-17E5224EE52B}"/>
                </a:ext>
              </a:extLst>
            </p:cNvPr>
            <p:cNvSpPr/>
            <p:nvPr/>
          </p:nvSpPr>
          <p:spPr>
            <a:xfrm>
              <a:off x="7061886" y="258763"/>
              <a:ext cx="533400"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8591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A591E7A-DB48-45D5-B9F5-575EB2071702}"/>
              </a:ext>
            </a:extLst>
          </p:cNvPr>
          <p:cNvSpPr>
            <a:spLocks noGrp="1"/>
          </p:cNvSpPr>
          <p:nvPr>
            <p:ph type="title"/>
          </p:nvPr>
        </p:nvSpPr>
        <p:spPr/>
        <p:txBody>
          <a:bodyPr/>
          <a:lstStyle/>
          <a:p>
            <a:pPr eaLnBrk="1" hangingPunct="1"/>
            <a:r>
              <a:rPr lang="en-US" altLang="en-US" b="1" dirty="0">
                <a:solidFill>
                  <a:srgbClr val="000099"/>
                </a:solidFill>
              </a:rPr>
              <a:t>Terminology &amp; Definitions</a:t>
            </a:r>
            <a:endParaRPr lang="en-US" altLang="en-US" dirty="0">
              <a:solidFill>
                <a:srgbClr val="000099"/>
              </a:solidFill>
            </a:endParaRPr>
          </a:p>
        </p:txBody>
      </p:sp>
      <p:sp>
        <p:nvSpPr>
          <p:cNvPr id="2" name="Content Placeholder 1">
            <a:extLst>
              <a:ext uri="{FF2B5EF4-FFF2-40B4-BE49-F238E27FC236}">
                <a16:creationId xmlns:a16="http://schemas.microsoft.com/office/drawing/2014/main" id="{279DBA41-68FD-4B8B-959B-ADB44638D3A3}"/>
              </a:ext>
            </a:extLst>
          </p:cNvPr>
          <p:cNvSpPr>
            <a:spLocks noGrp="1"/>
          </p:cNvSpPr>
          <p:nvPr>
            <p:ph idx="1"/>
          </p:nvPr>
        </p:nvSpPr>
        <p:spPr>
          <a:xfrm>
            <a:off x="457200" y="1798637"/>
            <a:ext cx="5867400" cy="4525963"/>
          </a:xfrm>
        </p:spPr>
        <p:txBody>
          <a:bodyPr/>
          <a:lstStyle/>
          <a:p>
            <a:pPr marL="0" indent="0">
              <a:buNone/>
            </a:pPr>
            <a:r>
              <a:rPr lang="en-US" altLang="en-US" sz="2800" dirty="0">
                <a:solidFill>
                  <a:srgbClr val="000099"/>
                </a:solidFill>
              </a:rPr>
              <a:t>IWGACP recommends the use of the term </a:t>
            </a:r>
            <a:r>
              <a:rPr lang="en-US" altLang="en-US" sz="2800" b="1" dirty="0">
                <a:solidFill>
                  <a:srgbClr val="000099"/>
                </a:solidFill>
              </a:rPr>
              <a:t>Elongate Mineral Particle (EMP)</a:t>
            </a:r>
            <a:r>
              <a:rPr lang="en-US" altLang="en-US" sz="2800" dirty="0">
                <a:solidFill>
                  <a:srgbClr val="000099"/>
                </a:solidFill>
              </a:rPr>
              <a:t>:</a:t>
            </a:r>
          </a:p>
          <a:p>
            <a:pPr marL="285750" indent="-285750">
              <a:buFontTx/>
              <a:buChar char="-"/>
            </a:pPr>
            <a:r>
              <a:rPr lang="en-US" altLang="en-US" sz="2800" dirty="0">
                <a:solidFill>
                  <a:srgbClr val="000099"/>
                </a:solidFill>
              </a:rPr>
              <a:t>EMP is defined by aspect ratio, ≥3:1</a:t>
            </a:r>
          </a:p>
          <a:p>
            <a:pPr marL="285750" indent="-285750">
              <a:buFontTx/>
              <a:buChar char="-"/>
            </a:pPr>
            <a:r>
              <a:rPr lang="en-US" altLang="en-US" sz="2800" dirty="0">
                <a:solidFill>
                  <a:srgbClr val="000099"/>
                </a:solidFill>
              </a:rPr>
              <a:t>EMP is a broad term that that avoids the question of crystal habit</a:t>
            </a:r>
          </a:p>
          <a:p>
            <a:pPr marL="285750" indent="-285750">
              <a:buFontTx/>
              <a:buChar char="-"/>
            </a:pPr>
            <a:r>
              <a:rPr lang="en-US" altLang="en-US" sz="2800" dirty="0">
                <a:solidFill>
                  <a:srgbClr val="000099"/>
                </a:solidFill>
              </a:rPr>
              <a:t>Asbestiform minerals (AR </a:t>
            </a:r>
            <a:r>
              <a:rPr lang="en-US" altLang="en-US" sz="2800" u="sng" dirty="0">
                <a:solidFill>
                  <a:srgbClr val="000099"/>
                </a:solidFill>
              </a:rPr>
              <a:t>&gt;</a:t>
            </a:r>
            <a:r>
              <a:rPr lang="en-US" altLang="en-US" sz="2800" dirty="0">
                <a:solidFill>
                  <a:srgbClr val="000099"/>
                </a:solidFill>
              </a:rPr>
              <a:t>3:1) </a:t>
            </a:r>
            <a:br>
              <a:rPr lang="en-US" altLang="en-US" sz="2800" dirty="0">
                <a:solidFill>
                  <a:srgbClr val="000099"/>
                </a:solidFill>
              </a:rPr>
            </a:br>
            <a:r>
              <a:rPr lang="en-US" altLang="en-US" sz="2800" dirty="0">
                <a:solidFill>
                  <a:srgbClr val="000099"/>
                </a:solidFill>
              </a:rPr>
              <a:t>are a subset of EMP.</a:t>
            </a:r>
            <a:endParaRPr lang="en-US" dirty="0">
              <a:solidFill>
                <a:srgbClr val="000099"/>
              </a:solidFill>
            </a:endParaRPr>
          </a:p>
        </p:txBody>
      </p:sp>
      <p:sp>
        <p:nvSpPr>
          <p:cNvPr id="13316" name="Slide Number Placeholder 2">
            <a:extLst>
              <a:ext uri="{FF2B5EF4-FFF2-40B4-BE49-F238E27FC236}">
                <a16:creationId xmlns:a16="http://schemas.microsoft.com/office/drawing/2014/main" id="{3E6D2C1B-B189-4CC9-B878-49C393141B3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862755C-4CC0-4566-991D-917630F6293B}" type="slidenum">
              <a:rPr lang="en-US" altLang="en-US" sz="1800" smtClean="0">
                <a:solidFill>
                  <a:srgbClr val="000099"/>
                </a:solidFill>
                <a:latin typeface="Georgia" panose="02040502050405020303" pitchFamily="18" charset="0"/>
              </a:rPr>
              <a:pPr/>
              <a:t>9</a:t>
            </a:fld>
            <a:endParaRPr lang="en-US" altLang="en-US" sz="1800">
              <a:solidFill>
                <a:srgbClr val="000099"/>
              </a:solidFill>
              <a:latin typeface="Georgia" panose="02040502050405020303" pitchFamily="18" charset="0"/>
            </a:endParaRPr>
          </a:p>
        </p:txBody>
      </p:sp>
      <p:sp>
        <p:nvSpPr>
          <p:cNvPr id="13318" name="Footer Placeholder 2">
            <a:extLst>
              <a:ext uri="{FF2B5EF4-FFF2-40B4-BE49-F238E27FC236}">
                <a16:creationId xmlns:a16="http://schemas.microsoft.com/office/drawing/2014/main" id="{DEE1330B-9EDE-4C86-B2E5-CB706274B4CE}"/>
              </a:ext>
            </a:extLst>
          </p:cNvPr>
          <p:cNvSpPr>
            <a:spLocks noGrp="1"/>
          </p:cNvSpPr>
          <p:nvPr/>
        </p:nvSpPr>
        <p:spPr bwMode="auto">
          <a:xfrm>
            <a:off x="331788" y="6362700"/>
            <a:ext cx="4149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rgbClr val="000099"/>
                </a:solidFill>
              </a:rPr>
              <a:t>IWGACP Public Meeting, 4 February 2020</a:t>
            </a:r>
          </a:p>
        </p:txBody>
      </p:sp>
      <p:pic>
        <p:nvPicPr>
          <p:cNvPr id="7" name="Picture 2" descr="This slide contains an image of the cover of the NIOSH Current Intelligence Bulletin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593850"/>
            <a:ext cx="2470149" cy="319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a:extLst>
              <a:ext uri="{FF2B5EF4-FFF2-40B4-BE49-F238E27FC236}">
                <a16:creationId xmlns:a16="http://schemas.microsoft.com/office/drawing/2014/main" id="{79AB1560-B280-45E4-99F6-4B8CDD10BC3E}"/>
              </a:ext>
            </a:extLst>
          </p:cNvPr>
          <p:cNvGrpSpPr/>
          <p:nvPr/>
        </p:nvGrpSpPr>
        <p:grpSpPr>
          <a:xfrm>
            <a:off x="7061886" y="150813"/>
            <a:ext cx="1929714" cy="534987"/>
            <a:chOff x="7061886" y="258763"/>
            <a:chExt cx="1929714" cy="534987"/>
          </a:xfrm>
        </p:grpSpPr>
        <p:pic>
          <p:nvPicPr>
            <p:cNvPr id="9" name="Picture 4">
              <a:extLst>
                <a:ext uri="{FF2B5EF4-FFF2-40B4-BE49-F238E27FC236}">
                  <a16:creationId xmlns:a16="http://schemas.microsoft.com/office/drawing/2014/main" id="{8FD3E91D-3825-4F8D-9C78-A800863DAC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748" t="42165" r="49359" b="49004"/>
            <a:stretch>
              <a:fillRect/>
            </a:stretch>
          </p:blipFill>
          <p:spPr bwMode="auto">
            <a:xfrm>
              <a:off x="7239000" y="304800"/>
              <a:ext cx="1752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16B57FAD-FA07-4245-A9B0-2CFDB79B89CD}"/>
                </a:ext>
              </a:extLst>
            </p:cNvPr>
            <p:cNvSpPr/>
            <p:nvPr/>
          </p:nvSpPr>
          <p:spPr>
            <a:xfrm>
              <a:off x="7061886" y="258763"/>
              <a:ext cx="533400"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466DAFD0340A4E89E36E7C5717B677" ma:contentTypeVersion="0" ma:contentTypeDescription="Create a new document." ma:contentTypeScope="" ma:versionID="5d5bb980e72ea6738b3e28d0b8fb17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FB64C4A0617A48449D77F80E4F4617D8" ma:contentTypeVersion="1" ma:contentTypeDescription="Create a new document." ma:contentTypeScope="" ma:versionID="b01b3890e476c2a5b11a97f8e8d5babb">
  <xsd:schema xmlns:xsd="http://www.w3.org/2001/XMLSchema" xmlns:xs="http://www.w3.org/2001/XMLSchema" xmlns:p="http://schemas.microsoft.com/office/2006/metadata/properties" xmlns:ns2="c593544c-8bc9-488a-9957-4d59a7b3d015" xmlns:ns3="http://schemas.microsoft.com/sharepoint/v4" targetNamespace="http://schemas.microsoft.com/office/2006/metadata/properties" ma:root="true" ma:fieldsID="92a0ab431520e24f9e2c603096a70bb4" ns2:_="" ns3:_="">
    <xsd:import namespace="c593544c-8bc9-488a-9957-4d59a7b3d015"/>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93544c-8bc9-488a-9957-4d59a7b3d01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F2FBE3-3D81-4BDD-8AE7-479AE89F138D}"/>
</file>

<file path=customXml/itemProps2.xml><?xml version="1.0" encoding="utf-8"?>
<ds:datastoreItem xmlns:ds="http://schemas.openxmlformats.org/officeDocument/2006/customXml" ds:itemID="{7AC1B254-5486-4283-A97C-5553DCBD4851}"/>
</file>

<file path=customXml/itemProps3.xml><?xml version="1.0" encoding="utf-8"?>
<ds:datastoreItem xmlns:ds="http://schemas.openxmlformats.org/officeDocument/2006/customXml" ds:itemID="{D6F72012-95ED-4B8E-A0B4-1C57CBB06F3C}"/>
</file>

<file path=customXml/itemProps4.xml><?xml version="1.0" encoding="utf-8"?>
<ds:datastoreItem xmlns:ds="http://schemas.openxmlformats.org/officeDocument/2006/customXml" ds:itemID="{B002F4BF-76CA-4AD2-9110-F0B9CBA0BC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93544c-8bc9-488a-9957-4d59a7b3d015"/>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2313</TotalTime>
  <Words>1062</Words>
  <Application>Microsoft Office PowerPoint</Application>
  <PresentationFormat>On-screen Show (4:3)</PresentationFormat>
  <Paragraphs>170</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Georgia</vt:lpstr>
      <vt:lpstr>Times New Roman</vt:lpstr>
      <vt:lpstr>Office Theme</vt:lpstr>
      <vt:lpstr>Terminology and Definitions  of Mineral Fibers of Concern in Talc </vt:lpstr>
      <vt:lpstr>IWGACP Deliberations and Recommendations</vt:lpstr>
      <vt:lpstr>IWGACP Deliberations and Recommendations</vt:lpstr>
      <vt:lpstr>Goal of IWGACP Subgroup 1 </vt:lpstr>
      <vt:lpstr>Mineralogy</vt:lpstr>
      <vt:lpstr>Mineralogy </vt:lpstr>
      <vt:lpstr>Terminology &amp; Definitions</vt:lpstr>
      <vt:lpstr>Terminology &amp; Definitions</vt:lpstr>
      <vt:lpstr>Terminology &amp; Definitions</vt:lpstr>
      <vt:lpstr>Terminology &amp; Definitions</vt:lpstr>
      <vt:lpstr>Justification for ≥0.5 µm EMP</vt:lpstr>
      <vt:lpstr>Justification for ≥0.5 µm EMP</vt:lpstr>
      <vt:lpstr>Justification for ≥0.5 µm EMP</vt:lpstr>
      <vt:lpstr>Justification for ≥0.5 µm EMP</vt:lpstr>
      <vt:lpstr>Justification for  ≥0.5 µm EMP</vt:lpstr>
      <vt:lpstr>Justification for  ≥0.5 µm EMP</vt:lpstr>
      <vt:lpstr>Justification for  ≥0.5 µm EMP</vt:lpstr>
      <vt:lpstr>Justification for  ≥0.5 µm EMP</vt:lpstr>
      <vt:lpstr>Justification for  ≥0.5 µm EMP</vt:lpstr>
      <vt:lpstr>Terminology &amp; Definitions</vt:lpstr>
      <vt:lpstr>Terminology &amp; Definitions</vt:lpstr>
      <vt:lpstr>Terminology &amp; Definitions</vt:lpstr>
      <vt:lpstr>Preliminary Recommendations </vt:lpstr>
      <vt:lpstr>PowerPoint Presentation</vt:lpstr>
    </vt:vector>
  </TitlesOfParts>
  <Company>US FDA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Progress of IWGACP Subgroup 1: Terminology and Definitions of Mineral Fibers of Concern in Talc including Health Risk of Mineral Fibers  June 2019</dc:title>
  <dc:creator>Spence, Susan</dc:creator>
  <cp:lastModifiedBy>Robbs, Janesia</cp:lastModifiedBy>
  <cp:revision>214</cp:revision>
  <dcterms:created xsi:type="dcterms:W3CDTF">2019-06-11T20:28:23Z</dcterms:created>
  <dcterms:modified xsi:type="dcterms:W3CDTF">2020-02-06T18:20:35Z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0x010100F1466DAFD0340A4E89E36E7C5717B677</vt:lpwstr>
  </property>
  <property fmtid="{D5CDD505-2E9C-101B-9397-08002B2CF9AE}" pid="3" name="_dlc_DocIdItemGuid">
    <vt:lpwstr>016b8335-47ee-4d42-9a50-e67afdcbad30</vt:lpwstr>
  </property>
</Properties>
</file>