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387" r:id="rId6"/>
    <p:sldId id="269" r:id="rId7"/>
    <p:sldId id="391" r:id="rId8"/>
    <p:sldId id="395" r:id="rId9"/>
    <p:sldId id="397" r:id="rId10"/>
    <p:sldId id="390" r:id="rId11"/>
    <p:sldId id="392" r:id="rId12"/>
    <p:sldId id="401" r:id="rId13"/>
    <p:sldId id="415" r:id="rId14"/>
    <p:sldId id="412" r:id="rId15"/>
    <p:sldId id="265" r:id="rId1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2" clrIdx="0">
    <p:extLst/>
  </p:cmAuthor>
  <p:cmAuthor id="2" name="Wolfgang, Steven" initials="WS" lastIdx="7" clrIdx="1">
    <p:extLst/>
  </p:cmAuthor>
  <p:cmAuthor id="3" name="Jasperse, Carie" initials="JC" lastIdx="2" clrIdx="2">
    <p:extLst>
      <p:ext uri="{19B8F6BF-5375-455C-9EA6-DF929625EA0E}">
        <p15:presenceInfo xmlns:p15="http://schemas.microsoft.com/office/powerpoint/2012/main" userId="S::Carolyn.Jasperse@fda.gov::989d9ecb-069b-421d-8468-47c93f18180b" providerId="AD"/>
      </p:ext>
    </p:extLst>
  </p:cmAuthor>
  <p:cmAuthor id="4" name="Smegal, Deborah" initials="SD" lastIdx="2" clrIdx="3">
    <p:extLst>
      <p:ext uri="{19B8F6BF-5375-455C-9EA6-DF929625EA0E}">
        <p15:presenceInfo xmlns:p15="http://schemas.microsoft.com/office/powerpoint/2012/main" userId="S::Deborah.Smegal@fda.gov::d93bd5f5-8819-4881-970d-8ab1d1e193f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385" autoAdjust="0"/>
  </p:normalViewPr>
  <p:slideViewPr>
    <p:cSldViewPr snapToGrid="0">
      <p:cViewPr varScale="1">
        <p:scale>
          <a:sx n="94" d="100"/>
          <a:sy n="94" d="100"/>
        </p:scale>
        <p:origin x="108" y="1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7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516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22" Type="http://schemas.openxmlformats.org/officeDocument/2006/relationships/tableStyles" Target="tableStyles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F45A778-4F0F-2641-B737-93252D47B979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C2DCC4-5586-114B-B82A-6A452BE504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2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34CBE956-5A70-46F2-A0B6-273E61D688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F88F4058-9AD2-46FD-A891-93BB0116B0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4631151-E4FD-42CB-A045-1E397C18AB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208B32D-2B8D-4CC0-930D-5385A1C38BB1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44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C2DCC4-5586-114B-B82A-6A452BE5045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81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22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17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lvl="1"/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0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lvl="1"/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946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50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lvl="1"/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831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7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5BD4AE-4AEA-445B-A799-5E09AAA00FD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81796-80A3-4B95-9E6C-0EBBDA35C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27148-2EE0-49FC-88E6-71417B0F0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F49AD-8918-4A49-B075-6B09914E6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46E15-A6BD-4054-98D0-F84D4C16F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14072-B49A-47D9-8140-6FB7CD9D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88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D82F-FF17-4396-BEEB-F5F71536D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376E6-CADC-4715-9DE5-5EF9EDCD5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7AEB3-46D2-4D61-9546-692D97BE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15829-BACE-4C4E-9AF7-E293C74AE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9AFE5-739A-4233-A424-3A9D2A1C2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5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4017A4-A69F-4414-A343-FD5637FD9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B3DC52-58EB-4EBC-9459-62E22E774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B171-E142-4269-B42D-E18CFF10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E3137-3647-4492-B850-9D4B2A963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E1601-3E09-44F5-AD04-27324ADB0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3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AA8F3-1963-4D3D-AACD-0D5868B02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223FF-1B78-4035-B30F-3EDC61BD9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5207F-D68D-4019-9719-761A26550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D73DF-1CC1-4655-9AC9-9500B7A6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71EF7-F354-4328-9E24-034FB623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9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C835C-0146-469E-B1E4-A2DF3D2D9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E51C1-E315-4265-ACAF-4A30B721AF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74B88C-7950-41D4-A7C4-77A07695B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96C28-CF9C-41D1-A3CE-4B1528ACE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65A34-80D1-421A-967C-48DD4CCB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6B236-1A2E-4B80-A1EA-E7650C2E1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1271D-1E52-4CFA-9A01-A4322A21D8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5964ED-F0FA-424C-8696-9CE0B65B6E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DACDA-E72F-435D-A979-7061C7EE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2983C7-3078-4187-BDF5-C9D1D7D6E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6F81F-A282-41E3-9BA4-ECAED1558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25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15371-F8F7-46FC-B52B-5ED5EB6D4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7B1D-5A5C-410F-9A23-AA1FE7470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811E31-1BEE-47A7-8669-ACF9A7AF4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446B15-053C-4460-B477-CC675FF454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F7848C-45DE-473C-8B33-EEF8AA3E0D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D5F537-B510-4115-9B45-EEC13F79D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6EBB2C-26EA-47E9-982C-AE92A2E6A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FC823F-6CF2-414B-8F79-88348446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2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7FC09-EAC3-445D-A7B8-8D0358C05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09F3D-D284-478A-AFA3-47FB7E1B8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413FA3-0C9F-451E-A4DA-B890918C5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1E7F3F-F42D-437A-9753-6C6421218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5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1EA8A4-03EB-4C28-ADFA-99CC4AEA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56602C-1363-456E-9B85-DBCE62DF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A11090-E307-4863-9F22-9D21896C7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6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DC5D0-3347-4FC7-9D05-DB5906AD5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534EB-83B2-40EC-8F91-8CF1FD037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1A14B-0284-405F-A15B-BC7158DE74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DF9A01-37DB-4D1C-B603-5C068CD5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3E4DB-9AE5-49F4-8736-9A8D6910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7D227-9517-4804-99B0-880E11BEE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0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90D1-9D30-4B35-B24C-2963AAFB9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03F6E5-2A4A-43AB-8822-71604C4BB8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6DEF5-E13C-4B9F-AAFC-85DE97289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E0E61-F7E1-4218-A643-7332FFD83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8187F3-C90E-4A89-B240-92A02BF2C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AA281-EDE9-4A09-8317-272552D92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4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F51432-A79C-4DE4-938F-AF9BDAC97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E2D7-FF1F-443B-86E0-7A4047E51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F11C4-7A02-4C6B-86C2-D726DB91B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9FB10-7977-435D-95BB-FE62F7D22747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3DDD1-9C9E-4A2E-98DE-26B554F3B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29BFD-1B21-4E60-ADBE-A31E6F73A4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D0955-3355-4C76-80E0-79FB9A2D8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2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>
            <a:extLst>
              <a:ext uri="{FF2B5EF4-FFF2-40B4-BE49-F238E27FC236}">
                <a16:creationId xmlns:a16="http://schemas.microsoft.com/office/drawing/2014/main" id="{25AC7A8E-FC86-4BCB-A988-4C8F6DC49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66288" y="2276822"/>
            <a:ext cx="6722641" cy="1523999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1"/>
                </a:solidFill>
              </a:rPr>
              <a:t>Deborah Smegal, Chair </a:t>
            </a:r>
          </a:p>
          <a:p>
            <a:pPr eaLnBrk="1" hangingPunct="1"/>
            <a:r>
              <a:rPr lang="en-US" altLang="en-US" dirty="0">
                <a:solidFill>
                  <a:schemeClr val="accent1"/>
                </a:solidFill>
              </a:rPr>
              <a:t>Associate Director, Office of Cosmetics and Colors</a:t>
            </a:r>
          </a:p>
          <a:p>
            <a:pPr eaLnBrk="1" hangingPunct="1"/>
            <a:r>
              <a:rPr lang="en-US" altLang="en-US" dirty="0">
                <a:solidFill>
                  <a:schemeClr val="accent1"/>
                </a:solidFill>
              </a:rPr>
              <a:t>U.S. FDA</a:t>
            </a:r>
          </a:p>
        </p:txBody>
      </p:sp>
      <p:sp>
        <p:nvSpPr>
          <p:cNvPr id="3086" name="Title 15">
            <a:extLst>
              <a:ext uri="{FF2B5EF4-FFF2-40B4-BE49-F238E27FC236}">
                <a16:creationId xmlns:a16="http://schemas.microsoft.com/office/drawing/2014/main" id="{991ADD7D-F3E0-4921-A1B5-4861917ED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7521" y="448022"/>
            <a:ext cx="8382000" cy="1717675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accent1"/>
                </a:solidFill>
                <a:latin typeface="Calibri"/>
              </a:rPr>
              <a:t>Interagency Working Group on Asbestos in Consumer Products (IWGACP) Overview</a:t>
            </a:r>
            <a:endParaRPr lang="en-US" altLang="en-US" dirty="0">
              <a:solidFill>
                <a:schemeClr val="accent1"/>
              </a:solidFill>
            </a:endParaRPr>
          </a:p>
        </p:txBody>
      </p:sp>
      <p:sp>
        <p:nvSpPr>
          <p:cNvPr id="3087" name="Slide Number Placeholder 1">
            <a:extLst>
              <a:ext uri="{FF2B5EF4-FFF2-40B4-BE49-F238E27FC236}">
                <a16:creationId xmlns:a16="http://schemas.microsoft.com/office/drawing/2014/main" id="{7C1C1379-9462-4F32-9AC1-025E164BE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9296400" y="6356351"/>
            <a:ext cx="914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43B6783A-809C-48BA-B80B-050CC614B37B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1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32B60F1-F1A5-41FF-AD3B-2495CF299041}"/>
              </a:ext>
            </a:extLst>
          </p:cNvPr>
          <p:cNvGrpSpPr/>
          <p:nvPr/>
        </p:nvGrpSpPr>
        <p:grpSpPr>
          <a:xfrm>
            <a:off x="3331866" y="5135948"/>
            <a:ext cx="4736960" cy="1316854"/>
            <a:chOff x="2133600" y="4330056"/>
            <a:chExt cx="4638128" cy="1384944"/>
          </a:xfrm>
        </p:grpSpPr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06F9FEDB-D85A-42A6-ABF0-75274AB2FC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2133600" y="4330056"/>
              <a:ext cx="4638128" cy="129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49DA9E4-BC70-41BB-B4EC-108A4DD1326F}"/>
                </a:ext>
              </a:extLst>
            </p:cNvPr>
            <p:cNvSpPr/>
            <p:nvPr/>
          </p:nvSpPr>
          <p:spPr>
            <a:xfrm>
              <a:off x="2133600" y="4419600"/>
              <a:ext cx="990600" cy="1295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1"/>
                </a:solidFill>
                <a:latin typeface="+mn-lt"/>
              </a:rPr>
              <a:t>Conclusion </a:t>
            </a:r>
            <a:endParaRPr lang="en-US" altLang="en-US" sz="40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A2570-08B8-477E-ACAA-6DE2F5387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6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IWGACP SMEs to present key information: </a:t>
            </a:r>
          </a:p>
          <a:p>
            <a:pPr marL="457200" lvl="1" indent="0">
              <a:buNone/>
            </a:pPr>
            <a:r>
              <a:rPr lang="en-US" b="1" u="sng" dirty="0">
                <a:solidFill>
                  <a:schemeClr val="accent1"/>
                </a:solidFill>
              </a:rPr>
              <a:t>Preliminary Recommendations from the IWGACP:</a:t>
            </a:r>
            <a:endParaRPr lang="en-US" b="1" dirty="0">
              <a:solidFill>
                <a:schemeClr val="accent1"/>
              </a:solidFill>
            </a:endParaRPr>
          </a:p>
          <a:p>
            <a:pPr marL="914400" lvl="2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Subgroup 1:  </a:t>
            </a:r>
            <a:r>
              <a:rPr lang="en-US" b="1" dirty="0"/>
              <a:t>Mineral Fiber Terminology and Definitions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Subgroup 2:</a:t>
            </a:r>
            <a:r>
              <a:rPr lang="en-US" b="1" dirty="0"/>
              <a:t>  Analytical Methods </a:t>
            </a:r>
          </a:p>
          <a:p>
            <a:pPr marL="914400" lvl="2" indent="0">
              <a:buNone/>
            </a:pPr>
            <a:endParaRPr lang="en-US" sz="800" dirty="0"/>
          </a:p>
          <a:p>
            <a:pPr marL="914400" lvl="2" indent="0">
              <a:buNone/>
            </a:pPr>
            <a:r>
              <a:rPr lang="en-US" dirty="0"/>
              <a:t>Paul C. Howard PhD, </a:t>
            </a:r>
            <a:r>
              <a:rPr lang="en-US" i="1" dirty="0"/>
              <a:t>Science Advisor, Office of Regulatory Science, Office of Regulatory Affairs (ORA), FDA</a:t>
            </a:r>
            <a:r>
              <a:rPr lang="en-US" dirty="0"/>
              <a:t>  </a:t>
            </a:r>
          </a:p>
          <a:p>
            <a:pPr marL="914400" lvl="2" indent="0">
              <a:buNone/>
            </a:pPr>
            <a:endParaRPr lang="en-US" sz="900" b="1" dirty="0">
              <a:solidFill>
                <a:schemeClr val="accent1"/>
              </a:solidFill>
            </a:endParaRPr>
          </a:p>
          <a:p>
            <a:pPr marL="914400" lvl="2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Subgroup 3:</a:t>
            </a:r>
            <a:r>
              <a:rPr lang="en-US" b="1" dirty="0"/>
              <a:t>  Content and Format of Analytical Reports </a:t>
            </a:r>
          </a:p>
          <a:p>
            <a:pPr marL="914400" lvl="2" indent="0">
              <a:buNone/>
            </a:pPr>
            <a:r>
              <a:rPr lang="en-US" b="1" dirty="0"/>
              <a:t>	        Summary of Research Needs</a:t>
            </a:r>
          </a:p>
          <a:p>
            <a:pPr marL="914400" lvl="2" indent="0">
              <a:buNone/>
            </a:pPr>
            <a:r>
              <a:rPr lang="en-US" b="1" dirty="0"/>
              <a:t>	        Summary of IWGACP’s Preliminary Recommendations</a:t>
            </a:r>
          </a:p>
          <a:p>
            <a:pPr marL="914400" lvl="2" indent="0">
              <a:buNone/>
            </a:pPr>
            <a:endParaRPr lang="en-US" sz="800" dirty="0"/>
          </a:p>
          <a:p>
            <a:pPr marL="914400" lvl="2" indent="0">
              <a:buNone/>
            </a:pPr>
            <a:r>
              <a:rPr lang="en-US" dirty="0"/>
              <a:t>Steve Wolfgang PhD, </a:t>
            </a:r>
            <a:r>
              <a:rPr lang="en-US" i="1" dirty="0"/>
              <a:t>Consumer Safety Officer, Office of Cosmetics and Colors, CFSAN, FDA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10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838200" y="6351767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7B8B0BF-8F7C-41A8-81E5-477642E5F6DF}"/>
              </a:ext>
            </a:extLst>
          </p:cNvPr>
          <p:cNvGrpSpPr/>
          <p:nvPr/>
        </p:nvGrpSpPr>
        <p:grpSpPr>
          <a:xfrm>
            <a:off x="8839200" y="58917"/>
            <a:ext cx="2154750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37F13A62-254F-41A7-9AE5-8EA50A2216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FEDFEB6-4139-49A2-BEFF-6D22B3513CA0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8526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1">
            <a:extLst>
              <a:ext uri="{FF2B5EF4-FFF2-40B4-BE49-F238E27FC236}">
                <a16:creationId xmlns:a16="http://schemas.microsoft.com/office/drawing/2014/main" id="{9D4CD70C-797E-424B-8755-1C4DE77397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C870764-4050-4C67-9413-639E441CAA69}" type="slidenum">
              <a:rPr lang="en-US" altLang="en-US" smtClean="0">
                <a:solidFill>
                  <a:srgbClr val="898989"/>
                </a:solidFill>
              </a:rPr>
              <a:pPr/>
              <a:t>11</a:t>
            </a:fld>
            <a:endParaRPr lang="en-US" altLang="en-US">
              <a:solidFill>
                <a:srgbClr val="898989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34DD825-E4CA-4E05-97B7-3A6A10EE0C52}"/>
              </a:ext>
            </a:extLst>
          </p:cNvPr>
          <p:cNvGrpSpPr/>
          <p:nvPr/>
        </p:nvGrpSpPr>
        <p:grpSpPr>
          <a:xfrm>
            <a:off x="3372059" y="2441749"/>
            <a:ext cx="4736960" cy="1678075"/>
            <a:chOff x="2133600" y="4330056"/>
            <a:chExt cx="4638128" cy="1384944"/>
          </a:xfrm>
        </p:grpSpPr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B6A83F9D-DBDD-4927-BBC0-D258F1A9E0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2133600" y="4330056"/>
              <a:ext cx="4638128" cy="1295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59DD260-4804-4053-9D71-8FF3B5B4D7EC}"/>
                </a:ext>
              </a:extLst>
            </p:cNvPr>
            <p:cNvSpPr/>
            <p:nvPr/>
          </p:nvSpPr>
          <p:spPr>
            <a:xfrm>
              <a:off x="2133600" y="4419600"/>
              <a:ext cx="990600" cy="1295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b="1" dirty="0">
                <a:solidFill>
                  <a:schemeClr val="accent1"/>
                </a:solidFill>
                <a:latin typeface="+mn-lt"/>
              </a:rPr>
              <a:t>IWGACP Purpose</a:t>
            </a:r>
            <a:endParaRPr lang="en-US" altLang="en-US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847A857-624A-4C49-876C-09A8B05C5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1874"/>
          </a:xfrm>
        </p:spPr>
        <p:txBody>
          <a:bodyPr>
            <a:normAutofit/>
          </a:bodyPr>
          <a:lstStyle/>
          <a:p>
            <a:r>
              <a:rPr lang="en-US" altLang="en-US" dirty="0"/>
              <a:t>To coordinate an effort amongst various US federal agencies to develop recommendations on key topics related to asbestos testing methodologies.</a:t>
            </a:r>
          </a:p>
          <a:p>
            <a:r>
              <a:rPr lang="en-US" altLang="en-US" dirty="0"/>
              <a:t> To harmonize criteria for data interpretation regarding the presence of asbestos and other potentially harmful elongate mineral particles (EMPs) as contaminants in regulated consumer products containing talc</a:t>
            </a:r>
            <a:r>
              <a:rPr lang="en-US" altLang="en-US" baseline="30000" dirty="0"/>
              <a:t>1</a:t>
            </a:r>
            <a:r>
              <a:rPr lang="en-US" altLang="en-US" dirty="0"/>
              <a:t>.  </a:t>
            </a:r>
            <a:endParaRPr lang="en-US" altLang="en-US" dirty="0">
              <a:solidFill>
                <a:srgbClr val="FF0000"/>
              </a:solidFill>
            </a:endParaRPr>
          </a:p>
          <a:p>
            <a:r>
              <a:rPr lang="en-US" altLang="en-US" dirty="0"/>
              <a:t>Today’s meeting will focus on cosmetic products containing talc.</a:t>
            </a:r>
            <a:endParaRPr lang="en-US" altLang="en-US" sz="1800" b="1" baseline="30000" dirty="0"/>
          </a:p>
          <a:p>
            <a:pPr marL="0" indent="0">
              <a:buNone/>
            </a:pPr>
            <a:endParaRPr lang="en-US" altLang="en-US" sz="1800" b="1" baseline="30000" dirty="0"/>
          </a:p>
          <a:p>
            <a:pPr marL="0" indent="0">
              <a:buNone/>
            </a:pPr>
            <a:r>
              <a:rPr lang="en-US" altLang="en-US" sz="1800" b="1" baseline="30000" dirty="0"/>
              <a:t>1</a:t>
            </a:r>
            <a:r>
              <a:rPr lang="en-US" altLang="en-US" sz="1800" b="1" dirty="0"/>
              <a:t> </a:t>
            </a:r>
            <a:r>
              <a:rPr lang="en-US" altLang="en-US" sz="1800" dirty="0"/>
              <a:t>including cosmetics, foods, dietary supplements, drugs, medical devices, ceramics and art materials. 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2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503472" y="6410324"/>
            <a:ext cx="4776281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3B4E542-0812-4308-95A9-7FF8790752CD}"/>
              </a:ext>
            </a:extLst>
          </p:cNvPr>
          <p:cNvGrpSpPr/>
          <p:nvPr/>
        </p:nvGrpSpPr>
        <p:grpSpPr>
          <a:xfrm>
            <a:off x="8792308" y="230188"/>
            <a:ext cx="2154749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34511D3-BB73-4AAF-89D1-4EC6C341C2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4B93FE9-50E0-47A5-B0DD-7E6C83946ED9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chemeClr val="accent1"/>
                </a:solidFill>
                <a:latin typeface="+mn-lt"/>
              </a:rPr>
              <a:t>Current Representation</a:t>
            </a:r>
            <a:endParaRPr lang="en-US" altLang="en-US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2CD11B-4B96-4116-91BD-F0448A7FD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/>
            <a:r>
              <a:rPr lang="en-US" altLang="en-US" sz="3200" b="1" u="sng" dirty="0">
                <a:solidFill>
                  <a:schemeClr val="accent1"/>
                </a:solidFill>
              </a:rPr>
              <a:t>38 subject matter experts from 8 federal agencies:</a:t>
            </a:r>
          </a:p>
          <a:p>
            <a:pPr marL="1200150" lvl="1" indent="-457200"/>
            <a:r>
              <a:rPr lang="en-US" altLang="en-US" dirty="0"/>
              <a:t>Dept. of Health and Human Services: </a:t>
            </a:r>
          </a:p>
          <a:p>
            <a:pPr marL="1600200" lvl="2" indent="-457200"/>
            <a:r>
              <a:rPr lang="en-US" altLang="en-US" sz="2400" dirty="0"/>
              <a:t>Food and Drug Administration (FDA) </a:t>
            </a:r>
          </a:p>
          <a:p>
            <a:pPr marL="1600200" lvl="2" indent="-457200"/>
            <a:r>
              <a:rPr lang="en-US" altLang="en-US" sz="2400" dirty="0"/>
              <a:t>National Institute of Occupational Safety and Health (NIOSH)</a:t>
            </a:r>
          </a:p>
          <a:p>
            <a:pPr marL="1600200" lvl="2" indent="-457200"/>
            <a:r>
              <a:rPr lang="en-US" altLang="en-US" sz="2400" dirty="0"/>
              <a:t>National Institutes of Health (NIH)/ National Institute of Environmental Health Sciences (NIEHS) </a:t>
            </a:r>
          </a:p>
          <a:p>
            <a:pPr marL="1200150" lvl="1" indent="-457200"/>
            <a:r>
              <a:rPr lang="en-US" altLang="en-US" dirty="0"/>
              <a:t>Dept. of Labor: Occupational Safety and Health Administration (OSHA)</a:t>
            </a:r>
          </a:p>
          <a:p>
            <a:pPr marL="1200150" lvl="1" indent="-457200"/>
            <a:r>
              <a:rPr lang="en-US" altLang="en-US" dirty="0"/>
              <a:t>Environmental Protection Agency (EPA)</a:t>
            </a:r>
          </a:p>
          <a:p>
            <a:pPr marL="1200150" lvl="1" indent="-457200"/>
            <a:r>
              <a:rPr lang="en-US" altLang="en-US" dirty="0"/>
              <a:t>Consumer Product Safety Commission (CPSC)</a:t>
            </a:r>
          </a:p>
          <a:p>
            <a:pPr marL="1200150" lvl="1" indent="-457200"/>
            <a:r>
              <a:rPr lang="en-US" altLang="en-US" dirty="0"/>
              <a:t>Dept. of the Interior: U.S. Geological Survey (USGS)</a:t>
            </a:r>
          </a:p>
          <a:p>
            <a:pPr marL="1200150" lvl="1" indent="-457200"/>
            <a:r>
              <a:rPr lang="en-US" altLang="en-US" dirty="0"/>
              <a:t>Dept. of Commerce: National Institute of Standards and Technology (NIST)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3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694254" y="6379984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5190756-7ACD-4A72-8BAA-76C403420945}"/>
              </a:ext>
            </a:extLst>
          </p:cNvPr>
          <p:cNvGrpSpPr/>
          <p:nvPr/>
        </p:nvGrpSpPr>
        <p:grpSpPr>
          <a:xfrm>
            <a:off x="8792308" y="230188"/>
            <a:ext cx="2154749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477997E-3741-423C-B604-E76AD2E633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D1A9ECD-DBB6-45FF-9D8B-DC98D35CF1EC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534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625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altLang="en-US" sz="3600" b="1" dirty="0">
                <a:solidFill>
                  <a:schemeClr val="accent1"/>
                </a:solidFill>
                <a:latin typeface="+mn-lt"/>
              </a:rPr>
              <a:t>Joint Institute for Food Safety and Applied Nutrition (JIFSAN) “Asbestos in Talc” Symposium  </a:t>
            </a:r>
            <a:br>
              <a:rPr lang="en-US" altLang="en-US" sz="3600" b="1" dirty="0">
                <a:solidFill>
                  <a:schemeClr val="accent1"/>
                </a:solidFill>
                <a:latin typeface="+mn-lt"/>
              </a:rPr>
            </a:br>
            <a:r>
              <a:rPr lang="en-US" altLang="en-US" sz="3600" b="1" dirty="0">
                <a:solidFill>
                  <a:schemeClr val="accent1"/>
                </a:solidFill>
                <a:latin typeface="+mn-lt"/>
              </a:rPr>
              <a:t>November 2018</a:t>
            </a:r>
            <a:endParaRPr lang="en-US" altLang="en-US" sz="3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497DED-14BF-4D5F-93B1-7C388C9FD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0398"/>
            <a:ext cx="10515600" cy="4608513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Topics focused on:</a:t>
            </a:r>
          </a:p>
          <a:p>
            <a:pPr marL="800100" lvl="1" indent="-342900"/>
            <a:r>
              <a:rPr lang="en-US" altLang="en-US" dirty="0"/>
              <a:t>Analytical methods</a:t>
            </a:r>
          </a:p>
          <a:p>
            <a:pPr marL="800100" lvl="1" indent="-342900"/>
            <a:r>
              <a:rPr lang="en-US" altLang="en-US" dirty="0"/>
              <a:t>Identification of mineral fibers using physicochemical characteristics</a:t>
            </a:r>
          </a:p>
          <a:p>
            <a:pPr marL="800100" lvl="1" indent="-342900"/>
            <a:r>
              <a:rPr lang="en-US" altLang="en-US" dirty="0"/>
              <a:t>Definitions and terms</a:t>
            </a:r>
          </a:p>
          <a:p>
            <a:pPr marL="800100" lvl="1" indent="-342900"/>
            <a:r>
              <a:rPr lang="en-US" altLang="en-US" dirty="0"/>
              <a:t>Quantification of mineral fibers</a:t>
            </a:r>
          </a:p>
          <a:p>
            <a:pPr marL="800100" lvl="1" indent="-342900"/>
            <a:r>
              <a:rPr lang="en-US" altLang="en-US" dirty="0"/>
              <a:t>Reporting and interpretation of analytical data</a:t>
            </a:r>
          </a:p>
          <a:p>
            <a:pPr marL="342900" indent="-342900"/>
            <a:r>
              <a:rPr lang="en-US" altLang="en-US" sz="3200" dirty="0"/>
              <a:t>Symposium did not address health implications, which should be considered in deciding how to view and interpret data.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4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627820" y="6281737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139EF64-027D-41B2-8B4D-5B126606F701}"/>
              </a:ext>
            </a:extLst>
          </p:cNvPr>
          <p:cNvGrpSpPr/>
          <p:nvPr/>
        </p:nvGrpSpPr>
        <p:grpSpPr>
          <a:xfrm>
            <a:off x="8610600" y="1"/>
            <a:ext cx="2336458" cy="552450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3B390851-8E19-4C68-ADE8-16958BE523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10F9D3-B38E-4C6F-B564-E76481D48A20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7772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3600" b="1" dirty="0">
                <a:solidFill>
                  <a:schemeClr val="accent1"/>
                </a:solidFill>
                <a:latin typeface="+mn-lt"/>
              </a:rPr>
              <a:t>Relevant Questions from JIFSAN Symposium  </a:t>
            </a:r>
            <a:endParaRPr lang="en-US" altLang="en-US" sz="3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A28B84-D931-4308-ABB4-F92C9C6A4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altLang="en-US" dirty="0"/>
              <a:t>Considering the characteristics of fibers (e.g., length, width, aspect ratio, morphology), what criteria should be used in assessing if talc or a talc-containing product tests positive for asbestos fibers?</a:t>
            </a:r>
          </a:p>
          <a:p>
            <a:pPr marL="457200" indent="-457200">
              <a:buFont typeface="+mj-lt"/>
              <a:buAutoNum type="arabicParenR"/>
            </a:pPr>
            <a:r>
              <a:rPr lang="en-US" altLang="en-US" dirty="0"/>
              <a:t>What general techniques and published test methods should be considered for the identification of asbestos fibers in talc-containing products? (i.e., methods for sample preparation, as well as instrumentation needed to make an assessment.) </a:t>
            </a:r>
          </a:p>
          <a:p>
            <a:pPr marL="457200" indent="-457200">
              <a:buFont typeface="+mj-lt"/>
              <a:buAutoNum type="arabicParenR"/>
            </a:pPr>
            <a:r>
              <a:rPr lang="en-US" altLang="en-US" dirty="0"/>
              <a:t>How are the terms “asbestiform” and “cleavage fragment” relevant to categorize populations of fibers detected in the testing of talc?</a:t>
            </a:r>
          </a:p>
          <a:p>
            <a:pPr marL="457200" indent="-457200">
              <a:buFont typeface="+mj-lt"/>
              <a:buAutoNum type="arabicParenR"/>
            </a:pPr>
            <a:r>
              <a:rPr lang="en-US" altLang="en-US" dirty="0"/>
              <a:t>Which unit of quantitation (weight or number of fibers) and what measurement criteria should be used to express the amount of asbestos in talc and talc-containing products? </a:t>
            </a:r>
          </a:p>
          <a:p>
            <a:pPr marL="457200" indent="-457200">
              <a:buAutoNum type="arabicParenR" startAt="5"/>
            </a:pPr>
            <a:r>
              <a:rPr lang="en-US" altLang="en-US" dirty="0"/>
              <a:t>What standard(s) should be developed for use to assess the presence of asbestos in talc-containing products? This can include reference materials as well as methodology.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5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533578" y="6410324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3A90F02-B59B-4D6C-8F33-DACBB247A1E7}"/>
              </a:ext>
            </a:extLst>
          </p:cNvPr>
          <p:cNvGrpSpPr/>
          <p:nvPr/>
        </p:nvGrpSpPr>
        <p:grpSpPr>
          <a:xfrm>
            <a:off x="8500906" y="1"/>
            <a:ext cx="2446152" cy="552449"/>
            <a:chOff x="7061886" y="258763"/>
            <a:chExt cx="1929714" cy="534987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6BA085F5-5BEA-42DF-B2D4-F7EA4DA692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BCE27CD-72AC-4B61-AF6F-6075C9827DE3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13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altLang="en-US" b="1" dirty="0">
                <a:solidFill>
                  <a:schemeClr val="accent1"/>
                </a:solidFill>
                <a:latin typeface="+mn-lt"/>
              </a:rPr>
              <a:t>IWGACP Overview</a:t>
            </a:r>
            <a:endParaRPr lang="en-US" altLang="en-US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76A00B-4C83-4F0A-AFBE-703EA7AFE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/>
          <a:lstStyle/>
          <a:p>
            <a:pPr marL="457200" indent="-457200"/>
            <a:r>
              <a:rPr lang="en-US" altLang="en-US" b="1" dirty="0"/>
              <a:t>Charter</a:t>
            </a:r>
          </a:p>
          <a:p>
            <a:pPr marL="457200" indent="-457200"/>
            <a:r>
              <a:rPr lang="en-US" altLang="en-US" b="1" dirty="0"/>
              <a:t>Monthly Meetings </a:t>
            </a:r>
            <a:endParaRPr lang="en-US" altLang="en-US" b="1" strike="sngStrike" dirty="0"/>
          </a:p>
          <a:p>
            <a:pPr marL="342900" indent="-342900"/>
            <a:r>
              <a:rPr lang="en-US" altLang="en-US" b="1" dirty="0"/>
              <a:t> Formed 3 subgroups </a:t>
            </a:r>
          </a:p>
          <a:p>
            <a:pPr marL="342900" indent="-342900"/>
            <a:r>
              <a:rPr lang="en-US" altLang="en-US" b="1" dirty="0"/>
              <a:t> Public Meeting </a:t>
            </a:r>
          </a:p>
          <a:p>
            <a:pPr marL="1085850" lvl="1" indent="-342900"/>
            <a:r>
              <a:rPr lang="en-US" altLang="en-US" sz="2800" dirty="0"/>
              <a:t>Present IWGACP Executive Summary and preliminary recommendations</a:t>
            </a:r>
            <a:endParaRPr lang="en-US" altLang="en-US" sz="2800" strike="sngStrike" dirty="0"/>
          </a:p>
          <a:p>
            <a:pPr marL="457200" indent="-457200"/>
            <a:r>
              <a:rPr lang="en-US" altLang="en-US" b="1" dirty="0"/>
              <a:t>Goal to develop a white paper with recommendations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6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583043" y="6379177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2364DEA-732A-4670-AE76-F2F2E372A7BA}"/>
              </a:ext>
            </a:extLst>
          </p:cNvPr>
          <p:cNvGrpSpPr/>
          <p:nvPr/>
        </p:nvGrpSpPr>
        <p:grpSpPr>
          <a:xfrm>
            <a:off x="8677589" y="98005"/>
            <a:ext cx="2154749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46DC3BC-0FA0-4301-B919-8CADF0DA46F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8614BF9-5BF5-4A5E-8307-1DD504D5E83E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7136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B42EC4-B13C-4AA6-B24A-52AADE4EC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1"/>
            <a:ext cx="10515600" cy="4076700"/>
          </a:xfrm>
        </p:spPr>
        <p:txBody>
          <a:bodyPr>
            <a:noAutofit/>
          </a:bodyPr>
          <a:lstStyle/>
          <a:p>
            <a:pPr marL="1200150" lvl="1" indent="-457200"/>
            <a:r>
              <a:rPr lang="en-US" altLang="en-US" sz="3600" dirty="0"/>
              <a:t>Resolve inconsistency in analytical methods and data interpretation </a:t>
            </a:r>
          </a:p>
          <a:p>
            <a:pPr marL="1200150" lvl="1" indent="-457200"/>
            <a:r>
              <a:rPr lang="en-US" altLang="en-US" sz="3600" dirty="0"/>
              <a:t>Identify a testing approach and consistent terminology</a:t>
            </a:r>
          </a:p>
          <a:p>
            <a:pPr marL="1200150" lvl="1" indent="-457200"/>
            <a:r>
              <a:rPr lang="en-US" altLang="en-US" sz="3600" dirty="0"/>
              <a:t>Build consensus on recommendations for analytical methods and acceptance criteria that can be utilized by regulatory agencies to prevent exposure to potentially hazardous EMPs</a:t>
            </a:r>
            <a:endParaRPr lang="en-US" sz="3600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7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407276" y="6397539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18C147F-9BBF-426F-9E56-C39F54897BC7}"/>
              </a:ext>
            </a:extLst>
          </p:cNvPr>
          <p:cNvGrpSpPr/>
          <p:nvPr/>
        </p:nvGrpSpPr>
        <p:grpSpPr>
          <a:xfrm>
            <a:off x="8638125" y="63500"/>
            <a:ext cx="2154749" cy="534987"/>
            <a:chOff x="7061886" y="258763"/>
            <a:chExt cx="1929714" cy="534987"/>
          </a:xfrm>
        </p:grpSpPr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406674B4-9993-4A01-A943-78A2CDB170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8B0AFE6-5020-4761-AA00-5253734973DC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5E15C304-1BCE-42A3-ACCD-EE3EBB94A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33100" cy="1325563"/>
          </a:xfrm>
        </p:spPr>
        <p:txBody>
          <a:bodyPr>
            <a:normAutofit/>
          </a:bodyPr>
          <a:lstStyle/>
          <a:p>
            <a:r>
              <a:rPr lang="en-US" altLang="en-US" sz="4000" b="1" dirty="0">
                <a:solidFill>
                  <a:schemeClr val="accent1"/>
                </a:solidFill>
              </a:rPr>
              <a:t>Ideally, recommendations in the white paper would:</a:t>
            </a:r>
            <a:endParaRPr lang="en-US" sz="4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1"/>
                </a:solidFill>
                <a:latin typeface="+mn-lt"/>
              </a:rPr>
              <a:t>Formation of Subgroups 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79592E-5AF8-4C21-97DC-24984B712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3016"/>
            <a:ext cx="10515600" cy="4667250"/>
          </a:xfrm>
        </p:spPr>
        <p:txBody>
          <a:bodyPr>
            <a:noAutofit/>
          </a:bodyPr>
          <a:lstStyle/>
          <a:p>
            <a:pPr marL="342900" indent="-342900"/>
            <a:r>
              <a:rPr lang="en-US" altLang="en-US" sz="2600" b="1" dirty="0">
                <a:solidFill>
                  <a:schemeClr val="accent1"/>
                </a:solidFill>
              </a:rPr>
              <a:t>Subgroup 1:  </a:t>
            </a:r>
            <a:r>
              <a:rPr lang="en-US" altLang="en-US" sz="2600" b="1" dirty="0"/>
              <a:t>Terminology and Definitions of Mineral Fibers of Concern in Talc </a:t>
            </a:r>
            <a:endParaRPr lang="en-US" altLang="en-US" sz="2600" b="1" dirty="0">
              <a:solidFill>
                <a:schemeClr val="accent1"/>
              </a:solidFill>
            </a:endParaRPr>
          </a:p>
          <a:p>
            <a:pPr marL="342900" indent="-342900"/>
            <a:r>
              <a:rPr lang="en-US" altLang="en-US" sz="2600" b="1" dirty="0">
                <a:solidFill>
                  <a:schemeClr val="accent1"/>
                </a:solidFill>
              </a:rPr>
              <a:t>Subgroup 2: </a:t>
            </a:r>
            <a:r>
              <a:rPr lang="en-US" altLang="en-US" sz="2600" b="1" dirty="0"/>
              <a:t>Analytical Methods for Detecting Mineral Fibers in Talc/Talc Containing Consumer Products</a:t>
            </a:r>
            <a:endParaRPr lang="en-US" altLang="en-US" sz="2600" b="1" dirty="0">
              <a:solidFill>
                <a:schemeClr val="accent1"/>
              </a:solidFill>
            </a:endParaRPr>
          </a:p>
          <a:p>
            <a:pPr marL="342900" indent="-342900"/>
            <a:r>
              <a:rPr lang="en-US" altLang="en-US" sz="2600" b="1" dirty="0">
                <a:solidFill>
                  <a:schemeClr val="accent1"/>
                </a:solidFill>
              </a:rPr>
              <a:t>Subgroup 3: </a:t>
            </a:r>
            <a:r>
              <a:rPr lang="en-US" altLang="en-US" sz="2600" b="1" dirty="0"/>
              <a:t>Data Reporting and Analysis:  </a:t>
            </a:r>
            <a:r>
              <a:rPr lang="en-US" sz="2600" b="1" dirty="0"/>
              <a:t>Content and Format of Analytical Reports</a:t>
            </a:r>
            <a:endParaRPr lang="en-US" altLang="en-US" sz="2600" b="1" dirty="0"/>
          </a:p>
          <a:p>
            <a:pPr marL="342900" indent="-342900"/>
            <a:r>
              <a:rPr lang="en-US" altLang="en-US" sz="2600" b="1" dirty="0"/>
              <a:t>Encouraged dialogue amongst subject matter experts (SMEs).</a:t>
            </a:r>
            <a:endParaRPr lang="en-US" sz="2600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8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471833" y="6349573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60F7411-8FC8-498F-99C8-3BE9C19E37AD}"/>
              </a:ext>
            </a:extLst>
          </p:cNvPr>
          <p:cNvGrpSpPr/>
          <p:nvPr/>
        </p:nvGrpSpPr>
        <p:grpSpPr>
          <a:xfrm>
            <a:off x="8657492" y="92180"/>
            <a:ext cx="2154749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136B13D0-FA28-48FF-AE90-CCFFB3EFDB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FBD003C-8EB6-44BF-B9CB-8135D10E5B70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5335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72E538-6694-44E1-894D-21BEB635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000" b="1" dirty="0">
                <a:solidFill>
                  <a:schemeClr val="accent1"/>
                </a:solidFill>
                <a:latin typeface="+mn-lt"/>
              </a:rPr>
              <a:t>Goal for Each Subgroup 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777B75D-60DD-40BF-8200-1AD7DFFF4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/>
          <a:lstStyle/>
          <a:p>
            <a:pPr marL="342900" indent="-342900"/>
            <a:r>
              <a:rPr lang="en-US" altLang="en-US" sz="2400" b="1" dirty="0">
                <a:solidFill>
                  <a:schemeClr val="accent1"/>
                </a:solidFill>
              </a:rPr>
              <a:t>Subgroup 1:  </a:t>
            </a:r>
            <a:r>
              <a:rPr lang="en-US" altLang="en-US" sz="2400" b="1" dirty="0"/>
              <a:t>Terminology and Definitions of Mineral Fibers of Concern in Talc </a:t>
            </a:r>
          </a:p>
          <a:p>
            <a:pPr marL="1085850" lvl="1" indent="-342900"/>
            <a:r>
              <a:rPr lang="en-US" altLang="en-US" i="1" dirty="0"/>
              <a:t>To</a:t>
            </a:r>
            <a:r>
              <a:rPr lang="en-US" i="1" dirty="0"/>
              <a:t> establish consensus on terminology and definitions for mineral fibers of health concern in talc and talc containing consumer products</a:t>
            </a:r>
          </a:p>
          <a:p>
            <a:pPr marL="342900" indent="-342900"/>
            <a:r>
              <a:rPr lang="en-US" altLang="en-US" sz="2400" b="1" dirty="0">
                <a:solidFill>
                  <a:schemeClr val="accent1"/>
                </a:solidFill>
              </a:rPr>
              <a:t>Subgroup 2:</a:t>
            </a:r>
            <a:r>
              <a:rPr lang="en-US" altLang="en-US" sz="2400" b="1" dirty="0">
                <a:solidFill>
                  <a:srgbClr val="000099"/>
                </a:solidFill>
              </a:rPr>
              <a:t> </a:t>
            </a:r>
            <a:r>
              <a:rPr lang="en-US" altLang="en-US" sz="2400" b="1" dirty="0"/>
              <a:t>Analytical Methods for Detecting Mineral Fibers in Talc/Talc Containing Consumer Products</a:t>
            </a:r>
          </a:p>
          <a:p>
            <a:pPr marL="1085850" lvl="1" indent="-342900"/>
            <a:r>
              <a:rPr lang="en-US" i="1" dirty="0"/>
              <a:t>To develop a robust analytical protocol for detecting asbestos and other EMPs of health concern in talc and consumer products containing talc</a:t>
            </a:r>
          </a:p>
          <a:p>
            <a:pPr marL="342900" indent="-342900"/>
            <a:r>
              <a:rPr lang="en-US" altLang="en-US" sz="2400" b="1" dirty="0">
                <a:solidFill>
                  <a:schemeClr val="accent1"/>
                </a:solidFill>
              </a:rPr>
              <a:t>Subgroup 3: </a:t>
            </a:r>
            <a:r>
              <a:rPr lang="en-US" altLang="en-US" sz="2400" b="1" dirty="0"/>
              <a:t>Data Reporting and Analysis: </a:t>
            </a:r>
            <a:r>
              <a:rPr lang="en-US" sz="2400" b="1" dirty="0"/>
              <a:t>Content and Format of Analytical Reports </a:t>
            </a:r>
          </a:p>
          <a:p>
            <a:pPr marL="1085850" lvl="1" indent="-342900"/>
            <a:r>
              <a:rPr lang="en-US" i="1" dirty="0"/>
              <a:t>To establish concurrence on physiochemical attribute criteria for identification and counting of mineral fibers of concern during analysis of consumer products containing talc</a:t>
            </a:r>
            <a:endParaRPr lang="en-US" dirty="0"/>
          </a:p>
        </p:txBody>
      </p:sp>
      <p:sp>
        <p:nvSpPr>
          <p:cNvPr id="5124" name="Slide Number Placeholder 2">
            <a:extLst>
              <a:ext uri="{FF2B5EF4-FFF2-40B4-BE49-F238E27FC236}">
                <a16:creationId xmlns:a16="http://schemas.microsoft.com/office/drawing/2014/main" id="{A33DA93B-5D84-49F2-8DDB-578059357C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2091CEC-3FA6-4E98-A981-BC04ADD64A7F}" type="slidenum">
              <a:rPr lang="en-US" altLang="en-US" sz="1800">
                <a:solidFill>
                  <a:srgbClr val="000099"/>
                </a:solidFill>
                <a:latin typeface="Georgia" panose="02040502050405020303" pitchFamily="18" charset="0"/>
              </a:rPr>
              <a:pPr/>
              <a:t>9</a:t>
            </a:fld>
            <a:endParaRPr lang="en-US" altLang="en-US" sz="1800" dirty="0">
              <a:solidFill>
                <a:srgbClr val="000099"/>
              </a:solidFill>
              <a:latin typeface="Georgia" panose="02040502050405020303" pitchFamily="18" charset="0"/>
            </a:endParaRPr>
          </a:p>
        </p:txBody>
      </p:sp>
      <p:pic>
        <p:nvPicPr>
          <p:cNvPr id="5123" name="Picture 4">
            <a:extLst>
              <a:ext uri="{FF2B5EF4-FFF2-40B4-BE49-F238E27FC236}">
                <a16:creationId xmlns:a16="http://schemas.microsoft.com/office/drawing/2014/main" id="{80353B6E-DAD2-4F1E-BD14-5CA9DCF06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48" t="42165" r="49359" b="49004"/>
          <a:stretch>
            <a:fillRect/>
          </a:stretch>
        </p:blipFill>
        <p:spPr bwMode="auto">
          <a:xfrm>
            <a:off x="8839200" y="63500"/>
            <a:ext cx="17526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Footer Placeholder 2">
            <a:extLst>
              <a:ext uri="{FF2B5EF4-FFF2-40B4-BE49-F238E27FC236}">
                <a16:creationId xmlns:a16="http://schemas.microsoft.com/office/drawing/2014/main" id="{A53C528E-AACE-4435-A025-B5928E274ABA}"/>
              </a:ext>
            </a:extLst>
          </p:cNvPr>
          <p:cNvSpPr>
            <a:spLocks noGrp="1"/>
          </p:cNvSpPr>
          <p:nvPr/>
        </p:nvSpPr>
        <p:spPr bwMode="auto">
          <a:xfrm>
            <a:off x="740781" y="6349573"/>
            <a:ext cx="41497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000099"/>
                </a:solidFill>
              </a:rPr>
              <a:t>IWGACP Public Meeting, 4 February 2020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BB41D09-C1B2-4820-B12E-64EB649C5F87}"/>
              </a:ext>
            </a:extLst>
          </p:cNvPr>
          <p:cNvGrpSpPr/>
          <p:nvPr/>
        </p:nvGrpSpPr>
        <p:grpSpPr>
          <a:xfrm>
            <a:off x="8638125" y="63499"/>
            <a:ext cx="2154749" cy="534987"/>
            <a:chOff x="7061886" y="258763"/>
            <a:chExt cx="1929714" cy="534987"/>
          </a:xfrm>
        </p:grpSpPr>
        <p:pic>
          <p:nvPicPr>
            <p:cNvPr id="8" name="Picture 4">
              <a:extLst>
                <a:ext uri="{FF2B5EF4-FFF2-40B4-BE49-F238E27FC236}">
                  <a16:creationId xmlns:a16="http://schemas.microsoft.com/office/drawing/2014/main" id="{72E73106-416E-4B6F-A3BA-011CC7C39D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748" t="42165" r="49359" b="49004"/>
            <a:stretch>
              <a:fillRect/>
            </a:stretch>
          </p:blipFill>
          <p:spPr bwMode="auto">
            <a:xfrm>
              <a:off x="7239000" y="304800"/>
              <a:ext cx="1752600" cy="48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B6E24A3-5303-4DA2-8E7F-DE271BB09F99}"/>
                </a:ext>
              </a:extLst>
            </p:cNvPr>
            <p:cNvSpPr/>
            <p:nvPr/>
          </p:nvSpPr>
          <p:spPr>
            <a:xfrm>
              <a:off x="7061886" y="258763"/>
              <a:ext cx="533400" cy="503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693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66DAFD0340A4E89E36E7C5717B677" ma:contentTypeVersion="0" ma:contentTypeDescription="Create a new document." ma:contentTypeScope="" ma:versionID="5d5bb980e72ea6738b3e28d0b8fb17e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255560-389F-473C-A2C3-78A6436E466D}"/>
</file>

<file path=customXml/itemProps2.xml><?xml version="1.0" encoding="utf-8"?>
<ds:datastoreItem xmlns:ds="http://schemas.openxmlformats.org/officeDocument/2006/customXml" ds:itemID="{59539DE3-4177-4819-906D-38EC117EAC84}"/>
</file>

<file path=customXml/itemProps3.xml><?xml version="1.0" encoding="utf-8"?>
<ds:datastoreItem xmlns:ds="http://schemas.openxmlformats.org/officeDocument/2006/customXml" ds:itemID="{3DB918C2-2F06-4829-B1C8-DC48017B333C}"/>
</file>

<file path=customXml/itemProps4.xml><?xml version="1.0" encoding="utf-8"?>
<ds:datastoreItem xmlns:ds="http://schemas.openxmlformats.org/officeDocument/2006/customXml" ds:itemID="{59539DE3-4177-4819-906D-38EC117EAC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809</Words>
  <Application>Microsoft Office PowerPoint</Application>
  <PresentationFormat>Widescreen</PresentationFormat>
  <Paragraphs>126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Office Theme</vt:lpstr>
      <vt:lpstr>Interagency Working Group on Asbestos in Consumer Products (IWGACP) Overview</vt:lpstr>
      <vt:lpstr>IWGACP Purpose</vt:lpstr>
      <vt:lpstr>Current Representation</vt:lpstr>
      <vt:lpstr>Joint Institute for Food Safety and Applied Nutrition (JIFSAN) “Asbestos in Talc” Symposium   November 2018</vt:lpstr>
      <vt:lpstr>Relevant Questions from JIFSAN Symposium  </vt:lpstr>
      <vt:lpstr>IWGACP Overview</vt:lpstr>
      <vt:lpstr>Ideally, recommendations in the white paper would:</vt:lpstr>
      <vt:lpstr>Formation of Subgroups  </vt:lpstr>
      <vt:lpstr>Goal for Each Subgroup  </vt:lpstr>
      <vt:lpstr>Conclusion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Interagency Working Group on Asbestos in Consumer Products (IWGACP)</dc:title>
  <dc:creator>Spence, Susan</dc:creator>
  <cp:lastModifiedBy>Robbs, Janesia</cp:lastModifiedBy>
  <cp:revision>105</cp:revision>
  <cp:lastPrinted>2020-01-31T16:56:19Z</cp:lastPrinted>
  <dcterms:created xsi:type="dcterms:W3CDTF">2019-12-16T20:47:17Z</dcterms:created>
  <dcterms:modified xsi:type="dcterms:W3CDTF">2020-02-05T22:30:42Z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0x010100F1466DAFD0340A4E89E36E7C5717B677</vt:lpwstr>
  </property>
  <property fmtid="{D5CDD505-2E9C-101B-9397-08002B2CF9AE}" pid="3" name="_dlc_DocIdItemGuid">
    <vt:lpwstr>adaf90ae-3ff8-4329-a38a-4d267bd2f49f</vt:lpwstr>
  </property>
</Properties>
</file>