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6"/>
  </p:notesMasterIdLst>
  <p:sldIdLst>
    <p:sldId id="346" r:id="rId6"/>
    <p:sldId id="403" r:id="rId7"/>
    <p:sldId id="404" r:id="rId8"/>
    <p:sldId id="409" r:id="rId9"/>
    <p:sldId id="311" r:id="rId10"/>
    <p:sldId id="320" r:id="rId11"/>
    <p:sldId id="407" r:id="rId12"/>
    <p:sldId id="408" r:id="rId13"/>
    <p:sldId id="410"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ne, Susan" initials="MS" lastIdx="1" clrIdx="0">
    <p:extLst>
      <p:ext uri="{19B8F6BF-5375-455C-9EA6-DF929625EA0E}">
        <p15:presenceInfo xmlns:p15="http://schemas.microsoft.com/office/powerpoint/2012/main" userId="S::Susan.Mayne@fda.gov::4153bc60-5820-4d2f-9e52-788d856f42f5" providerId="AD"/>
      </p:ext>
    </p:extLst>
  </p:cmAuthor>
  <p:cmAuthor id="2" name="Katz, Linda" initials="KL" lastIdx="1" clrIdx="1">
    <p:extLst>
      <p:ext uri="{19B8F6BF-5375-455C-9EA6-DF929625EA0E}">
        <p15:presenceInfo xmlns:p15="http://schemas.microsoft.com/office/powerpoint/2012/main" userId="S::LKatz@fda.gov::ff35897b-4833-4191-8195-21a0bf051f1f" providerId="AD"/>
      </p:ext>
    </p:extLst>
  </p:cmAuthor>
  <p:cmAuthor id="3" name="Jasperse, Carie" initials="JC" lastIdx="3" clrIdx="2">
    <p:extLst>
      <p:ext uri="{19B8F6BF-5375-455C-9EA6-DF929625EA0E}">
        <p15:presenceInfo xmlns:p15="http://schemas.microsoft.com/office/powerpoint/2012/main" userId="S::Carolyn.Jasperse@fda.gov::989d9ecb-069b-421d-8468-47c93f18180b" providerId="AD"/>
      </p:ext>
    </p:extLst>
  </p:cmAuthor>
  <p:cmAuthor id="4" name="Ticker, Douglas" initials="TD" lastIdx="1" clrIdx="3">
    <p:extLst>
      <p:ext uri="{19B8F6BF-5375-455C-9EA6-DF929625EA0E}">
        <p15:presenceInfo xmlns:p15="http://schemas.microsoft.com/office/powerpoint/2012/main" userId="S::douglas.ticker@fda.gov::89d7a26d-fddb-4171-aee8-6eb7e9396c3d" providerId="AD"/>
      </p:ext>
    </p:extLst>
  </p:cmAuthor>
  <p:cmAuthor id="5" name="Wolfgang, Steven" initials="WS" lastIdx="3" clrIdx="4">
    <p:extLst>
      <p:ext uri="{19B8F6BF-5375-455C-9EA6-DF929625EA0E}">
        <p15:presenceInfo xmlns:p15="http://schemas.microsoft.com/office/powerpoint/2012/main" userId="S::WOLFGANGS@fda.gov::f0f73df3-5c8e-46fb-8139-2a0ef345be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snapToObjects="1">
      <p:cViewPr varScale="1">
        <p:scale>
          <a:sx n="98" d="100"/>
          <a:sy n="98" d="100"/>
        </p:scale>
        <p:origin x="888" y="90"/>
      </p:cViewPr>
      <p:guideLst>
        <p:guide orient="horz" pos="2160"/>
        <p:guide pos="2880"/>
      </p:guideLst>
    </p:cSldViewPr>
  </p:slideViewPr>
  <p:outlineViewPr>
    <p:cViewPr>
      <p:scale>
        <a:sx n="33" d="100"/>
        <a:sy n="33" d="100"/>
      </p:scale>
      <p:origin x="0" y="-48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14" Type="http://schemas.openxmlformats.org/officeDocument/2006/relationships/slide" Target="slides/slide9.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1</a:t>
            </a:fld>
            <a:endParaRPr lang="en-US" dirty="0"/>
          </a:p>
        </p:txBody>
      </p:sp>
    </p:spTree>
    <p:extLst>
      <p:ext uri="{BB962C8B-B14F-4D97-AF65-F5344CB8AC3E}">
        <p14:creationId xmlns:p14="http://schemas.microsoft.com/office/powerpoint/2010/main" val="320436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99"/>
                </a:solidFill>
              </a:rPr>
              <a:t> </a:t>
            </a:r>
          </a:p>
        </p:txBody>
      </p:sp>
      <p:sp>
        <p:nvSpPr>
          <p:cNvPr id="4" name="Slide Number Placeholder 3"/>
          <p:cNvSpPr>
            <a:spLocks noGrp="1"/>
          </p:cNvSpPr>
          <p:nvPr>
            <p:ph type="sldNum" sz="quarter" idx="5"/>
          </p:nvPr>
        </p:nvSpPr>
        <p:spPr/>
        <p:txBody>
          <a:bodyPr/>
          <a:lstStyle/>
          <a:p>
            <a:fld id="{00551430-A7BC-4887-891D-1C3C7BAF8C86}" type="slidenum">
              <a:rPr lang="en-US" smtClean="0"/>
              <a:t>6</a:t>
            </a:fld>
            <a:endParaRPr lang="en-US"/>
          </a:p>
        </p:txBody>
      </p:sp>
    </p:spTree>
    <p:extLst>
      <p:ext uri="{BB962C8B-B14F-4D97-AF65-F5344CB8AC3E}">
        <p14:creationId xmlns:p14="http://schemas.microsoft.com/office/powerpoint/2010/main" val="377497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8</a:t>
            </a:fld>
            <a:endParaRPr lang="en-US"/>
          </a:p>
        </p:txBody>
      </p:sp>
    </p:spTree>
    <p:extLst>
      <p:ext uri="{BB962C8B-B14F-4D97-AF65-F5344CB8AC3E}">
        <p14:creationId xmlns:p14="http://schemas.microsoft.com/office/powerpoint/2010/main" val="127646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9</a:t>
            </a:fld>
            <a:endParaRPr lang="en-US" dirty="0"/>
          </a:p>
        </p:txBody>
      </p:sp>
    </p:spTree>
    <p:extLst>
      <p:ext uri="{BB962C8B-B14F-4D97-AF65-F5344CB8AC3E}">
        <p14:creationId xmlns:p14="http://schemas.microsoft.com/office/powerpoint/2010/main" val="466852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2/5/2020</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2/5/2020</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2/5/2020</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2/5/2020</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2/5/2020</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2/5/2020</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2/5/2020</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2/5/2020</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2/5/2020</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2/5/2020</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2/5/2020</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AEA4-6E06-4896-916A-8A45976252B7}"/>
              </a:ext>
            </a:extLst>
          </p:cNvPr>
          <p:cNvSpPr>
            <a:spLocks noGrp="1"/>
          </p:cNvSpPr>
          <p:nvPr>
            <p:ph type="ctrTitle"/>
          </p:nvPr>
        </p:nvSpPr>
        <p:spPr>
          <a:xfrm>
            <a:off x="628650" y="1175825"/>
            <a:ext cx="8090587" cy="1995054"/>
          </a:xfrm>
        </p:spPr>
        <p:txBody>
          <a:bodyPr>
            <a:normAutofit/>
          </a:bodyPr>
          <a:lstStyle/>
          <a:p>
            <a:r>
              <a:rPr lang="en-US" sz="3600" b="1" dirty="0">
                <a:solidFill>
                  <a:srgbClr val="4472C4"/>
                </a:solidFill>
              </a:rPr>
              <a:t>Wrap-up and Next Steps</a:t>
            </a:r>
            <a:r>
              <a:rPr lang="en-US" sz="3300" b="1" dirty="0">
                <a:solidFill>
                  <a:srgbClr val="0070C0"/>
                </a:solidFill>
                <a:latin typeface="+mn-lt"/>
              </a:rPr>
              <a:t> </a:t>
            </a:r>
            <a:endParaRPr lang="en-US" sz="3300" dirty="0"/>
          </a:p>
        </p:txBody>
      </p:sp>
      <p:sp>
        <p:nvSpPr>
          <p:cNvPr id="3" name="Subtitle 2">
            <a:extLst>
              <a:ext uri="{FF2B5EF4-FFF2-40B4-BE49-F238E27FC236}">
                <a16:creationId xmlns:a16="http://schemas.microsoft.com/office/drawing/2014/main" id="{7DE645FA-6377-458A-91E1-00B67F018BF6}"/>
              </a:ext>
            </a:extLst>
          </p:cNvPr>
          <p:cNvSpPr>
            <a:spLocks noGrp="1"/>
          </p:cNvSpPr>
          <p:nvPr>
            <p:ph type="subTitle" idx="1"/>
          </p:nvPr>
        </p:nvSpPr>
        <p:spPr>
          <a:xfrm>
            <a:off x="1183277" y="3414264"/>
            <a:ext cx="6400800" cy="1837325"/>
          </a:xfrm>
        </p:spPr>
        <p:txBody>
          <a:bodyPr>
            <a:normAutofit fontScale="77500" lnSpcReduction="20000"/>
          </a:bodyPr>
          <a:lstStyle/>
          <a:p>
            <a:r>
              <a:rPr lang="en-US" dirty="0">
                <a:solidFill>
                  <a:schemeClr val="accent1"/>
                </a:solidFill>
              </a:rPr>
              <a:t>Linda M. Katz, M.D., M.P.H.</a:t>
            </a:r>
          </a:p>
          <a:p>
            <a:r>
              <a:rPr lang="en-US" dirty="0">
                <a:solidFill>
                  <a:schemeClr val="accent1"/>
                </a:solidFill>
              </a:rPr>
              <a:t>Director, FDA’s Office of Cosmetics and Colors</a:t>
            </a:r>
          </a:p>
          <a:p>
            <a:r>
              <a:rPr lang="en-US" dirty="0">
                <a:solidFill>
                  <a:schemeClr val="accent1"/>
                </a:solidFill>
              </a:rPr>
              <a:t>Center for Food Safety and Applied Nutrition</a:t>
            </a:r>
          </a:p>
          <a:p>
            <a:r>
              <a:rPr lang="en-US" dirty="0">
                <a:solidFill>
                  <a:schemeClr val="accent1"/>
                </a:solidFill>
              </a:rPr>
              <a:t>February 4, 2020</a:t>
            </a:r>
          </a:p>
        </p:txBody>
      </p:sp>
      <p:sp>
        <p:nvSpPr>
          <p:cNvPr id="7" name="Slide Number Placeholder 6">
            <a:extLst>
              <a:ext uri="{FF2B5EF4-FFF2-40B4-BE49-F238E27FC236}">
                <a16:creationId xmlns:a16="http://schemas.microsoft.com/office/drawing/2014/main" id="{680ED2C9-064E-4953-8AE9-C213D8209974}"/>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1</a:t>
            </a:fld>
            <a:endParaRPr lang="en-US" dirty="0"/>
          </a:p>
        </p:txBody>
      </p:sp>
    </p:spTree>
    <p:extLst>
      <p:ext uri="{BB962C8B-B14F-4D97-AF65-F5344CB8AC3E}">
        <p14:creationId xmlns:p14="http://schemas.microsoft.com/office/powerpoint/2010/main" val="110624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5B6B-0F03-4AFC-85FD-CF02FE6B8CE5}"/>
              </a:ext>
            </a:extLst>
          </p:cNvPr>
          <p:cNvSpPr>
            <a:spLocks noGrp="1"/>
          </p:cNvSpPr>
          <p:nvPr>
            <p:ph type="title"/>
          </p:nvPr>
        </p:nvSpPr>
        <p:spPr/>
        <p:txBody>
          <a:bodyPr/>
          <a:lstStyle/>
          <a:p>
            <a:pPr algn="ctr"/>
            <a:r>
              <a:rPr lang="en-US" b="1" dirty="0">
                <a:solidFill>
                  <a:schemeClr val="accent1"/>
                </a:solidFill>
                <a:latin typeface="+mn-lt"/>
              </a:rPr>
              <a:t>Points of Discussion</a:t>
            </a:r>
          </a:p>
        </p:txBody>
      </p:sp>
      <p:sp>
        <p:nvSpPr>
          <p:cNvPr id="3" name="Content Placeholder 2">
            <a:extLst>
              <a:ext uri="{FF2B5EF4-FFF2-40B4-BE49-F238E27FC236}">
                <a16:creationId xmlns:a16="http://schemas.microsoft.com/office/drawing/2014/main" id="{A9BBE53D-0EEE-4B28-A546-BB4DA5E59005}"/>
              </a:ext>
            </a:extLst>
          </p:cNvPr>
          <p:cNvSpPr>
            <a:spLocks noGrp="1"/>
          </p:cNvSpPr>
          <p:nvPr>
            <p:ph idx="1"/>
          </p:nvPr>
        </p:nvSpPr>
        <p:spPr>
          <a:xfrm>
            <a:off x="441960" y="2315909"/>
            <a:ext cx="8073390" cy="3518412"/>
          </a:xfrm>
        </p:spPr>
        <p:txBody>
          <a:bodyPr>
            <a:normAutofit/>
          </a:bodyPr>
          <a:lstStyle/>
          <a:p>
            <a:r>
              <a:rPr lang="en-US" sz="2400" dirty="0"/>
              <a:t>Mineral fibers of potential concern in talc</a:t>
            </a:r>
          </a:p>
          <a:p>
            <a:r>
              <a:rPr lang="en-US" sz="2400" dirty="0"/>
              <a:t>Mineral fibers in the lung: exposure and toxicity</a:t>
            </a:r>
          </a:p>
          <a:p>
            <a:r>
              <a:rPr lang="en-US" sz="2400" dirty="0"/>
              <a:t>Preliminary recommendations from the IWGACP</a:t>
            </a:r>
          </a:p>
          <a:p>
            <a:pPr lvl="1"/>
            <a:r>
              <a:rPr lang="en-US" sz="2100" dirty="0"/>
              <a:t>Mineral fiber terminology and definitions</a:t>
            </a:r>
          </a:p>
          <a:p>
            <a:pPr lvl="1"/>
            <a:r>
              <a:rPr lang="en-US" sz="2100" dirty="0"/>
              <a:t>Analytical approach</a:t>
            </a:r>
          </a:p>
          <a:p>
            <a:pPr lvl="1"/>
            <a:r>
              <a:rPr lang="en-US" sz="2100" dirty="0"/>
              <a:t>Content and format of analytical reports, research needs</a:t>
            </a:r>
          </a:p>
          <a:p>
            <a:r>
              <a:rPr lang="en-US" sz="2400" dirty="0"/>
              <a:t>Public Comments</a:t>
            </a:r>
          </a:p>
        </p:txBody>
      </p:sp>
      <p:sp>
        <p:nvSpPr>
          <p:cNvPr id="6" name="Slide Number Placeholder 5">
            <a:extLst>
              <a:ext uri="{FF2B5EF4-FFF2-40B4-BE49-F238E27FC236}">
                <a16:creationId xmlns:a16="http://schemas.microsoft.com/office/drawing/2014/main" id="{CCEFEF25-5033-4DFC-96E4-61CA4F5C43B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C482E3-1197-42AB-9CDF-351244DCA0A3}" type="slidenum">
              <a:rPr lang="en-US" smtClean="0"/>
              <a:pPr/>
              <a:t>2</a:t>
            </a:fld>
            <a:endParaRPr lang="en-US"/>
          </a:p>
        </p:txBody>
      </p:sp>
    </p:spTree>
    <p:extLst>
      <p:ext uri="{BB962C8B-B14F-4D97-AF65-F5344CB8AC3E}">
        <p14:creationId xmlns:p14="http://schemas.microsoft.com/office/powerpoint/2010/main" val="10556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FD63-9555-4FC3-A98C-A543FA0022C8}"/>
              </a:ext>
            </a:extLst>
          </p:cNvPr>
          <p:cNvSpPr>
            <a:spLocks noGrp="1"/>
          </p:cNvSpPr>
          <p:nvPr>
            <p:ph type="title"/>
          </p:nvPr>
        </p:nvSpPr>
        <p:spPr>
          <a:xfrm>
            <a:off x="323849" y="1023678"/>
            <a:ext cx="8509103" cy="1205715"/>
          </a:xfrm>
        </p:spPr>
        <p:txBody>
          <a:bodyPr>
            <a:normAutofit fontScale="90000"/>
          </a:bodyPr>
          <a:lstStyle/>
          <a:p>
            <a:pPr algn="ctr"/>
            <a:r>
              <a:rPr lang="en-US" b="1" dirty="0">
                <a:solidFill>
                  <a:schemeClr val="accent1"/>
                </a:solidFill>
                <a:latin typeface="+mn-lt"/>
              </a:rPr>
              <a:t>Mineral Fibers of Potential Concern in Talc</a:t>
            </a:r>
            <a:endParaRPr lang="en-US" dirty="0"/>
          </a:p>
        </p:txBody>
      </p:sp>
      <p:sp>
        <p:nvSpPr>
          <p:cNvPr id="8" name="Content Placeholder 7">
            <a:extLst>
              <a:ext uri="{FF2B5EF4-FFF2-40B4-BE49-F238E27FC236}">
                <a16:creationId xmlns:a16="http://schemas.microsoft.com/office/drawing/2014/main" id="{AAA6E518-16CC-4CB2-80E7-F6A51124165D}"/>
              </a:ext>
            </a:extLst>
          </p:cNvPr>
          <p:cNvSpPr>
            <a:spLocks noGrp="1"/>
          </p:cNvSpPr>
          <p:nvPr>
            <p:ph idx="1"/>
          </p:nvPr>
        </p:nvSpPr>
        <p:spPr>
          <a:xfrm>
            <a:off x="323850" y="2725783"/>
            <a:ext cx="8509103" cy="3995692"/>
          </a:xfrm>
        </p:spPr>
        <p:txBody>
          <a:bodyPr/>
          <a:lstStyle/>
          <a:p>
            <a:r>
              <a:rPr lang="en-US" sz="2400" dirty="0">
                <a:cs typeface="Calibri" panose="020F0502020204030204" pitchFamily="34" charset="0"/>
              </a:rPr>
              <a:t>Because specific geological conditions that form talc can result in some internal variation (variability in mineral composition) within the mine, talc ores used for cosmetic raw material talc would benefit from a comprehensive mineralogic assessment.</a:t>
            </a:r>
            <a:endParaRPr lang="en-US" dirty="0"/>
          </a:p>
        </p:txBody>
      </p:sp>
      <p:sp>
        <p:nvSpPr>
          <p:cNvPr id="6" name="Slide Number Placeholder 5">
            <a:extLst>
              <a:ext uri="{FF2B5EF4-FFF2-40B4-BE49-F238E27FC236}">
                <a16:creationId xmlns:a16="http://schemas.microsoft.com/office/drawing/2014/main" id="{852A4DAE-4E63-41A0-9D25-CE6E684DB46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C482E3-1197-42AB-9CDF-351244DCA0A3}" type="slidenum">
              <a:rPr lang="en-US" smtClean="0"/>
              <a:pPr/>
              <a:t>3</a:t>
            </a:fld>
            <a:endParaRPr lang="en-US"/>
          </a:p>
        </p:txBody>
      </p:sp>
    </p:spTree>
    <p:extLst>
      <p:ext uri="{BB962C8B-B14F-4D97-AF65-F5344CB8AC3E}">
        <p14:creationId xmlns:p14="http://schemas.microsoft.com/office/powerpoint/2010/main" val="299517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84F2-8726-420D-9EA5-B03B3739D521}"/>
              </a:ext>
            </a:extLst>
          </p:cNvPr>
          <p:cNvSpPr>
            <a:spLocks noGrp="1"/>
          </p:cNvSpPr>
          <p:nvPr>
            <p:ph type="title"/>
          </p:nvPr>
        </p:nvSpPr>
        <p:spPr/>
        <p:txBody>
          <a:bodyPr>
            <a:normAutofit fontScale="90000"/>
          </a:bodyPr>
          <a:lstStyle/>
          <a:p>
            <a:pPr algn="ctr"/>
            <a:r>
              <a:rPr lang="en-US" b="1" dirty="0">
                <a:solidFill>
                  <a:schemeClr val="accent1"/>
                </a:solidFill>
                <a:latin typeface="+mn-lt"/>
              </a:rPr>
              <a:t>Mineral Fibers in the Lung: Exposure and Toxicities </a:t>
            </a:r>
          </a:p>
        </p:txBody>
      </p:sp>
      <p:sp>
        <p:nvSpPr>
          <p:cNvPr id="3" name="Content Placeholder 2">
            <a:extLst>
              <a:ext uri="{FF2B5EF4-FFF2-40B4-BE49-F238E27FC236}">
                <a16:creationId xmlns:a16="http://schemas.microsoft.com/office/drawing/2014/main" id="{75C71C2D-095D-4CC1-906A-DB1D6D8E8CA4}"/>
              </a:ext>
            </a:extLst>
          </p:cNvPr>
          <p:cNvSpPr>
            <a:spLocks noGrp="1"/>
          </p:cNvSpPr>
          <p:nvPr>
            <p:ph idx="1"/>
          </p:nvPr>
        </p:nvSpPr>
        <p:spPr>
          <a:xfrm>
            <a:off x="323850" y="2185851"/>
            <a:ext cx="8509103" cy="4109967"/>
          </a:xfrm>
        </p:spPr>
        <p:txBody>
          <a:bodyPr>
            <a:normAutofit/>
          </a:bodyPr>
          <a:lstStyle/>
          <a:p>
            <a:r>
              <a:rPr lang="en-US" altLang="en-US" sz="2400" dirty="0">
                <a:latin typeface="Calibri" panose="020F0502020204030204" pitchFamily="34" charset="0"/>
                <a:cs typeface="Calibri" panose="020F0502020204030204" pitchFamily="34" charset="0"/>
              </a:rPr>
              <a:t>Asbestos and EMPs can cause cancers and non-cancer health effects.</a:t>
            </a:r>
          </a:p>
          <a:p>
            <a:r>
              <a:rPr lang="en-US" sz="2400" dirty="0">
                <a:latin typeface="Calibri" panose="020F0502020204030204" pitchFamily="34" charset="0"/>
                <a:cs typeface="Calibri" panose="020F0502020204030204" pitchFamily="34" charset="0"/>
              </a:rPr>
              <a:t>Proposed mechanism of action is via inflammatory response.</a:t>
            </a:r>
          </a:p>
          <a:p>
            <a:r>
              <a:rPr lang="en-US" sz="2400" dirty="0">
                <a:latin typeface="Calibri" panose="020F0502020204030204" pitchFamily="34" charset="0"/>
                <a:cs typeface="Calibri" panose="020F0502020204030204" pitchFamily="34" charset="0"/>
              </a:rPr>
              <a:t>EMP characteristics potentially influencing this process include:</a:t>
            </a:r>
          </a:p>
          <a:p>
            <a:pPr lvl="1"/>
            <a:r>
              <a:rPr lang="en-US" altLang="en-US" sz="2100" dirty="0">
                <a:latin typeface="Calibri" panose="020F0502020204030204" pitchFamily="34" charset="0"/>
                <a:cs typeface="Calibri" panose="020F0502020204030204" pitchFamily="34" charset="0"/>
              </a:rPr>
              <a:t>Length and width, </a:t>
            </a:r>
          </a:p>
          <a:p>
            <a:pPr lvl="1"/>
            <a:r>
              <a:rPr lang="en-US" altLang="en-US" sz="2100" dirty="0">
                <a:latin typeface="Calibri" panose="020F0502020204030204" pitchFamily="34" charset="0"/>
                <a:cs typeface="Calibri" panose="020F0502020204030204" pitchFamily="34" charset="0"/>
              </a:rPr>
              <a:t>Mineral type,</a:t>
            </a:r>
          </a:p>
          <a:p>
            <a:pPr lvl="1"/>
            <a:r>
              <a:rPr lang="en-US" altLang="en-US" sz="2100" dirty="0">
                <a:latin typeface="Calibri" panose="020F0502020204030204" pitchFamily="34" charset="0"/>
                <a:cs typeface="Calibri" panose="020F0502020204030204" pitchFamily="34" charset="0"/>
              </a:rPr>
              <a:t>Persistence in biological tissue,</a:t>
            </a:r>
          </a:p>
          <a:p>
            <a:pPr lvl="1"/>
            <a:r>
              <a:rPr lang="en-US" altLang="en-US" sz="2100" dirty="0">
                <a:latin typeface="Calibri" panose="020F0502020204030204" pitchFamily="34" charset="0"/>
                <a:cs typeface="Calibri" panose="020F0502020204030204" pitchFamily="34" charset="0"/>
              </a:rPr>
              <a:t>Surface area,</a:t>
            </a:r>
          </a:p>
          <a:p>
            <a:pPr lvl="1"/>
            <a:r>
              <a:rPr lang="en-US" altLang="en-US" sz="2100" dirty="0">
                <a:latin typeface="Calibri" panose="020F0502020204030204" pitchFamily="34" charset="0"/>
                <a:cs typeface="Calibri" panose="020F0502020204030204" pitchFamily="34" charset="0"/>
              </a:rPr>
              <a:t>Surface reactivity, and</a:t>
            </a:r>
          </a:p>
          <a:p>
            <a:pPr lvl="1"/>
            <a:r>
              <a:rPr lang="en-US" altLang="en-US" sz="2100" dirty="0">
                <a:latin typeface="Calibri" panose="020F0502020204030204" pitchFamily="34" charset="0"/>
                <a:cs typeface="Calibri" panose="020F0502020204030204" pitchFamily="34" charset="0"/>
              </a:rPr>
              <a:t>Surface charge (Zeta potential).</a:t>
            </a:r>
            <a:endParaRPr lang="en-US" altLang="en-US" sz="12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7D9F87CF-3FA8-4AC8-A8D4-0031A518C5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C482E3-1197-42AB-9CDF-351244DCA0A3}" type="slidenum">
              <a:rPr lang="en-US" smtClean="0"/>
              <a:pPr/>
              <a:t>4</a:t>
            </a:fld>
            <a:endParaRPr lang="en-US"/>
          </a:p>
        </p:txBody>
      </p:sp>
    </p:spTree>
    <p:extLst>
      <p:ext uri="{BB962C8B-B14F-4D97-AF65-F5344CB8AC3E}">
        <p14:creationId xmlns:p14="http://schemas.microsoft.com/office/powerpoint/2010/main" val="89956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5F8A-5ADF-4CD7-9DC5-9401D0A1B9EF}"/>
              </a:ext>
            </a:extLst>
          </p:cNvPr>
          <p:cNvSpPr>
            <a:spLocks noGrp="1"/>
          </p:cNvSpPr>
          <p:nvPr>
            <p:ph type="title"/>
          </p:nvPr>
        </p:nvSpPr>
        <p:spPr>
          <a:xfrm>
            <a:off x="467777" y="1131224"/>
            <a:ext cx="8208447" cy="862332"/>
          </a:xfrm>
        </p:spPr>
        <p:txBody>
          <a:bodyPr>
            <a:normAutofit fontScale="90000"/>
          </a:bodyPr>
          <a:lstStyle/>
          <a:p>
            <a:r>
              <a:rPr lang="en-US" b="1" dirty="0">
                <a:solidFill>
                  <a:schemeClr val="accent1"/>
                </a:solidFill>
                <a:latin typeface="+mn-lt"/>
              </a:rPr>
              <a:t>Preliminary Recommendations from the IWGACP</a:t>
            </a:r>
            <a:endParaRPr lang="en-US" dirty="0">
              <a:solidFill>
                <a:schemeClr val="accent1"/>
              </a:solidFill>
              <a:latin typeface="+mn-lt"/>
            </a:endParaRPr>
          </a:p>
        </p:txBody>
      </p:sp>
      <p:sp>
        <p:nvSpPr>
          <p:cNvPr id="3" name="Content Placeholder 2">
            <a:extLst>
              <a:ext uri="{FF2B5EF4-FFF2-40B4-BE49-F238E27FC236}">
                <a16:creationId xmlns:a16="http://schemas.microsoft.com/office/drawing/2014/main" id="{DDB030FD-EF6D-43F9-AE81-26E1E98E30FF}"/>
              </a:ext>
            </a:extLst>
          </p:cNvPr>
          <p:cNvSpPr>
            <a:spLocks noGrp="1"/>
          </p:cNvSpPr>
          <p:nvPr>
            <p:ph idx="1"/>
          </p:nvPr>
        </p:nvSpPr>
        <p:spPr>
          <a:xfrm>
            <a:off x="393582" y="2392822"/>
            <a:ext cx="7886700" cy="2777384"/>
          </a:xfrm>
        </p:spPr>
        <p:txBody>
          <a:bodyPr>
            <a:noAutofit/>
          </a:bodyPr>
          <a:lstStyle/>
          <a:p>
            <a:pPr marL="385763" indent="-385763">
              <a:buFont typeface="+mj-lt"/>
              <a:buAutoNum type="arabicPeriod"/>
            </a:pPr>
            <a:r>
              <a:rPr lang="en-US" sz="2250" dirty="0"/>
              <a:t>Adoption of the term EMP as </a:t>
            </a:r>
            <a:r>
              <a:rPr lang="en-US" sz="2250" i="1" dirty="0"/>
              <a:t>“any mineral particle with a minimum aspect ratio of 3:1”.</a:t>
            </a:r>
          </a:p>
          <a:p>
            <a:pPr marL="385763" indent="-385763">
              <a:buFont typeface="+mj-lt"/>
              <a:buAutoNum type="arabicPeriod"/>
            </a:pPr>
            <a:r>
              <a:rPr lang="en-US" sz="2250" dirty="0"/>
              <a:t>Testing laboratories should report all EMPs having length ≥ 0.5 µm.</a:t>
            </a:r>
          </a:p>
          <a:p>
            <a:pPr marL="385763" indent="-385763">
              <a:buFont typeface="+mj-lt"/>
              <a:buAutoNum type="arabicPeriod"/>
            </a:pPr>
            <a:r>
              <a:rPr lang="en-US" sz="2250" dirty="0"/>
              <a:t>Test methods should specify reportable EMPs identified as amphibole or chrysotile particles as covered minerals.</a:t>
            </a:r>
          </a:p>
          <a:p>
            <a:pPr marL="385763" indent="-385763">
              <a:buFont typeface="+mj-lt"/>
              <a:buAutoNum type="arabicPeriod"/>
            </a:pPr>
            <a:r>
              <a:rPr lang="en-US" sz="2250" dirty="0"/>
              <a:t>Test methods should include directions enabling reporting and counting of primary and secondary structures (</a:t>
            </a:r>
            <a:r>
              <a:rPr lang="en-US" sz="2250" i="1" dirty="0"/>
              <a:t>e.g., </a:t>
            </a:r>
            <a:r>
              <a:rPr lang="en-US" sz="2250" dirty="0"/>
              <a:t>bundles, clusters and fibers) of covered EMPs as a function of sample mass. </a:t>
            </a:r>
          </a:p>
        </p:txBody>
      </p:sp>
      <p:sp>
        <p:nvSpPr>
          <p:cNvPr id="6" name="Slide Number Placeholder 5">
            <a:extLst>
              <a:ext uri="{FF2B5EF4-FFF2-40B4-BE49-F238E27FC236}">
                <a16:creationId xmlns:a16="http://schemas.microsoft.com/office/drawing/2014/main" id="{56095C1C-B094-42B5-9818-7CCB5281F1E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C482E3-1197-42AB-9CDF-351244DCA0A3}" type="slidenum">
              <a:rPr lang="en-US" smtClean="0"/>
              <a:pPr/>
              <a:t>5</a:t>
            </a:fld>
            <a:endParaRPr lang="en-US"/>
          </a:p>
        </p:txBody>
      </p:sp>
    </p:spTree>
    <p:extLst>
      <p:ext uri="{BB962C8B-B14F-4D97-AF65-F5344CB8AC3E}">
        <p14:creationId xmlns:p14="http://schemas.microsoft.com/office/powerpoint/2010/main" val="233205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079C-DE52-4E75-A080-3D650A2647FC}"/>
              </a:ext>
            </a:extLst>
          </p:cNvPr>
          <p:cNvSpPr>
            <a:spLocks noGrp="1"/>
          </p:cNvSpPr>
          <p:nvPr>
            <p:ph type="title"/>
          </p:nvPr>
        </p:nvSpPr>
        <p:spPr>
          <a:xfrm>
            <a:off x="0" y="857250"/>
            <a:ext cx="8870535" cy="1241515"/>
          </a:xfrm>
        </p:spPr>
        <p:txBody>
          <a:bodyPr>
            <a:normAutofit fontScale="90000"/>
          </a:bodyPr>
          <a:lstStyle/>
          <a:p>
            <a:r>
              <a:rPr lang="en-US" b="1" dirty="0">
                <a:solidFill>
                  <a:schemeClr val="accent1"/>
                </a:solidFill>
                <a:latin typeface="+mn-lt"/>
              </a:rPr>
              <a:t>Preliminary Recommendations from the IWGACP</a:t>
            </a:r>
            <a:endParaRPr lang="en-US" dirty="0">
              <a:solidFill>
                <a:schemeClr val="accent1"/>
              </a:solidFill>
              <a:latin typeface="+mn-lt"/>
            </a:endParaRPr>
          </a:p>
        </p:txBody>
      </p:sp>
      <p:sp>
        <p:nvSpPr>
          <p:cNvPr id="3" name="Content Placeholder 2">
            <a:extLst>
              <a:ext uri="{FF2B5EF4-FFF2-40B4-BE49-F238E27FC236}">
                <a16:creationId xmlns:a16="http://schemas.microsoft.com/office/drawing/2014/main" id="{F9D5B8E7-7B63-48D8-B8D8-345CD7B0722D}"/>
              </a:ext>
            </a:extLst>
          </p:cNvPr>
          <p:cNvSpPr>
            <a:spLocks noGrp="1"/>
          </p:cNvSpPr>
          <p:nvPr>
            <p:ph idx="1"/>
          </p:nvPr>
        </p:nvSpPr>
        <p:spPr>
          <a:xfrm>
            <a:off x="175749" y="2464526"/>
            <a:ext cx="8311027" cy="4256949"/>
          </a:xfrm>
        </p:spPr>
        <p:txBody>
          <a:bodyPr>
            <a:normAutofit/>
          </a:bodyPr>
          <a:lstStyle/>
          <a:p>
            <a:pPr>
              <a:buFont typeface="+mj-lt"/>
              <a:buAutoNum type="arabicPeriod" startAt="5"/>
            </a:pPr>
            <a:r>
              <a:rPr lang="en-US" sz="2025" dirty="0"/>
              <a:t>PLM is a required analysis of each sample using established guideline methods.  XRD is also a useful method for detecting asbestos; however, it may be limited due to sensitivity. </a:t>
            </a:r>
          </a:p>
          <a:p>
            <a:pPr>
              <a:buFont typeface="+mj-lt"/>
              <a:buAutoNum type="arabicPeriod" startAt="5"/>
            </a:pPr>
            <a:r>
              <a:rPr lang="en-US" sz="2025" dirty="0"/>
              <a:t>Use of TEM with EDS and SAED to address deficiencies in sensitivity that cause false negatives by PLM. </a:t>
            </a:r>
            <a:r>
              <a:rPr lang="en-US" sz="2025" b="1" dirty="0"/>
              <a:t> </a:t>
            </a:r>
          </a:p>
          <a:p>
            <a:pPr lvl="1"/>
            <a:r>
              <a:rPr lang="en-US" sz="1725" dirty="0"/>
              <a:t>Scanning electron microscopy might be useful as a complementary method, but currently has significant shortcomings for identification of chrysotile.</a:t>
            </a:r>
          </a:p>
          <a:p>
            <a:pPr marL="385763" indent="-385763">
              <a:buFont typeface="+mj-lt"/>
              <a:buAutoNum type="arabicPeriod" startAt="7"/>
            </a:pPr>
            <a:r>
              <a:rPr lang="en-US" sz="2025" dirty="0"/>
              <a:t>“Mass percent,” a unit that is frequently used to express content of asbestos in commercial bulk materials, is not appropriate for measurement of EMPs in talc and products containing talc.</a:t>
            </a:r>
          </a:p>
          <a:p>
            <a:pPr lvl="1"/>
            <a:r>
              <a:rPr lang="en-US" sz="1725" dirty="0"/>
              <a:t>Mass percent does not correlate with the number of fibers.</a:t>
            </a:r>
          </a:p>
          <a:p>
            <a:pPr lvl="1"/>
            <a:r>
              <a:rPr lang="en-US" sz="1725" dirty="0"/>
              <a:t>A single, atypically-wide EMP could dominate and skew the calculation of mass percent.</a:t>
            </a:r>
          </a:p>
        </p:txBody>
      </p:sp>
      <p:sp>
        <p:nvSpPr>
          <p:cNvPr id="6" name="Slide Number Placeholder 5">
            <a:extLst>
              <a:ext uri="{FF2B5EF4-FFF2-40B4-BE49-F238E27FC236}">
                <a16:creationId xmlns:a16="http://schemas.microsoft.com/office/drawing/2014/main" id="{1E4EEA47-1D53-420C-B8FA-DFA1D3FCEA2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C482E3-1197-42AB-9CDF-351244DCA0A3}" type="slidenum">
              <a:rPr lang="en-US" smtClean="0"/>
              <a:pPr/>
              <a:t>6</a:t>
            </a:fld>
            <a:endParaRPr lang="en-US"/>
          </a:p>
        </p:txBody>
      </p:sp>
    </p:spTree>
    <p:extLst>
      <p:ext uri="{BB962C8B-B14F-4D97-AF65-F5344CB8AC3E}">
        <p14:creationId xmlns:p14="http://schemas.microsoft.com/office/powerpoint/2010/main" val="278890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A6C7-0E6A-488D-A28C-CCAE2E82F407}"/>
              </a:ext>
            </a:extLst>
          </p:cNvPr>
          <p:cNvSpPr>
            <a:spLocks noGrp="1"/>
          </p:cNvSpPr>
          <p:nvPr>
            <p:ph type="title"/>
          </p:nvPr>
        </p:nvSpPr>
        <p:spPr>
          <a:xfrm>
            <a:off x="628650" y="1039654"/>
            <a:ext cx="7886700" cy="994172"/>
          </a:xfrm>
        </p:spPr>
        <p:txBody>
          <a:bodyPr>
            <a:normAutofit/>
          </a:bodyPr>
          <a:lstStyle/>
          <a:p>
            <a:pPr algn="ctr"/>
            <a:r>
              <a:rPr lang="en-US" b="1" dirty="0">
                <a:solidFill>
                  <a:schemeClr val="accent1"/>
                </a:solidFill>
                <a:latin typeface="+mn-lt"/>
              </a:rPr>
              <a:t>Additional Needs</a:t>
            </a:r>
            <a:endParaRPr lang="en-US" dirty="0">
              <a:latin typeface="+mn-lt"/>
            </a:endParaRPr>
          </a:p>
        </p:txBody>
      </p:sp>
      <p:sp>
        <p:nvSpPr>
          <p:cNvPr id="3" name="Content Placeholder 2">
            <a:extLst>
              <a:ext uri="{FF2B5EF4-FFF2-40B4-BE49-F238E27FC236}">
                <a16:creationId xmlns:a16="http://schemas.microsoft.com/office/drawing/2014/main" id="{F1957167-4A0D-4C16-84E9-D4AFF05DB45C}"/>
              </a:ext>
            </a:extLst>
          </p:cNvPr>
          <p:cNvSpPr>
            <a:spLocks noGrp="1"/>
          </p:cNvSpPr>
          <p:nvPr>
            <p:ph idx="1"/>
          </p:nvPr>
        </p:nvSpPr>
        <p:spPr>
          <a:xfrm>
            <a:off x="0" y="2224007"/>
            <a:ext cx="8515350" cy="3265966"/>
          </a:xfrm>
        </p:spPr>
        <p:txBody>
          <a:bodyPr>
            <a:normAutofit lnSpcReduction="10000"/>
          </a:bodyPr>
          <a:lstStyle/>
          <a:p>
            <a:pPr lvl="1">
              <a:buFont typeface="Arial" panose="020B0604020202020204" pitchFamily="34" charset="0"/>
              <a:buChar char="•"/>
            </a:pPr>
            <a:r>
              <a:rPr lang="en-US" sz="2400" dirty="0"/>
              <a:t>Research to minimize false negative/positive rates; improve sensitivity and accuracy of counting.</a:t>
            </a:r>
          </a:p>
          <a:p>
            <a:pPr lvl="2">
              <a:buFont typeface="Arial" panose="020B0604020202020204" pitchFamily="34" charset="0"/>
              <a:buChar char="•"/>
            </a:pPr>
            <a:r>
              <a:rPr lang="en-US" sz="1950" dirty="0"/>
              <a:t>Determine sources of variation in sampling. </a:t>
            </a:r>
          </a:p>
          <a:p>
            <a:pPr lvl="2">
              <a:buFont typeface="Arial" panose="020B0604020202020204" pitchFamily="34" charset="0"/>
              <a:buChar char="•"/>
            </a:pPr>
            <a:r>
              <a:rPr lang="en-US" sz="1950" dirty="0"/>
              <a:t>Improve sample preparation methods (</a:t>
            </a:r>
            <a:r>
              <a:rPr lang="en-US" sz="1950" i="1" dirty="0"/>
              <a:t>e.g.,</a:t>
            </a:r>
            <a:r>
              <a:rPr lang="en-US" sz="1950" dirty="0"/>
              <a:t> “concentration methods”). </a:t>
            </a:r>
          </a:p>
          <a:p>
            <a:pPr lvl="2">
              <a:buFont typeface="Arial" panose="020B0604020202020204" pitchFamily="34" charset="0"/>
              <a:buChar char="•"/>
            </a:pPr>
            <a:r>
              <a:rPr lang="en-US" sz="1950" dirty="0"/>
              <a:t>Reference standards specific to talc and talc-containing products.</a:t>
            </a:r>
          </a:p>
          <a:p>
            <a:pPr lvl="1">
              <a:buFont typeface="Arial" panose="020B0604020202020204" pitchFamily="34" charset="0"/>
              <a:buChar char="•"/>
            </a:pPr>
            <a:r>
              <a:rPr lang="en-US" sz="2400" dirty="0"/>
              <a:t>Validation of analytical methods (XRD, PLM, TEM) specific to talc and cosmetic products containing talc.</a:t>
            </a:r>
          </a:p>
          <a:p>
            <a:pPr lvl="2">
              <a:buFont typeface="Arial" panose="020B0604020202020204" pitchFamily="34" charset="0"/>
              <a:buChar char="•"/>
            </a:pPr>
            <a:r>
              <a:rPr lang="en-US" sz="1950" dirty="0"/>
              <a:t>Increase laboratory and analyst proficiency.</a:t>
            </a:r>
          </a:p>
          <a:p>
            <a:pPr lvl="2">
              <a:buFont typeface="Arial" panose="020B0604020202020204" pitchFamily="34" charset="0"/>
              <a:buChar char="•"/>
            </a:pPr>
            <a:r>
              <a:rPr lang="en-US" sz="1950" dirty="0"/>
              <a:t>Increase inter-laboratory concurrence.</a:t>
            </a:r>
          </a:p>
        </p:txBody>
      </p:sp>
      <p:sp>
        <p:nvSpPr>
          <p:cNvPr id="6" name="Slide Number Placeholder 5">
            <a:extLst>
              <a:ext uri="{FF2B5EF4-FFF2-40B4-BE49-F238E27FC236}">
                <a16:creationId xmlns:a16="http://schemas.microsoft.com/office/drawing/2014/main" id="{5A86E6B3-66CA-4715-916C-37D62ECA790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C482E3-1197-42AB-9CDF-351244DCA0A3}" type="slidenum">
              <a:rPr lang="en-US" smtClean="0"/>
              <a:pPr/>
              <a:t>7</a:t>
            </a:fld>
            <a:endParaRPr lang="en-US"/>
          </a:p>
        </p:txBody>
      </p:sp>
    </p:spTree>
    <p:extLst>
      <p:ext uri="{BB962C8B-B14F-4D97-AF65-F5344CB8AC3E}">
        <p14:creationId xmlns:p14="http://schemas.microsoft.com/office/powerpoint/2010/main" val="283864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B89D-FA70-4684-A2D8-BB91F1DB0E46}"/>
              </a:ext>
            </a:extLst>
          </p:cNvPr>
          <p:cNvSpPr>
            <a:spLocks noGrp="1"/>
          </p:cNvSpPr>
          <p:nvPr>
            <p:ph type="title"/>
          </p:nvPr>
        </p:nvSpPr>
        <p:spPr>
          <a:xfrm>
            <a:off x="567690" y="959644"/>
            <a:ext cx="7886700" cy="994172"/>
          </a:xfrm>
        </p:spPr>
        <p:txBody>
          <a:bodyPr/>
          <a:lstStyle/>
          <a:p>
            <a:pPr algn="ctr"/>
            <a:r>
              <a:rPr lang="en-US" b="1" dirty="0">
                <a:solidFill>
                  <a:schemeClr val="accent1"/>
                </a:solidFill>
                <a:latin typeface="+mn-lt"/>
              </a:rPr>
              <a:t>Next Steps</a:t>
            </a:r>
          </a:p>
        </p:txBody>
      </p:sp>
      <p:sp>
        <p:nvSpPr>
          <p:cNvPr id="3" name="Content Placeholder 2">
            <a:extLst>
              <a:ext uri="{FF2B5EF4-FFF2-40B4-BE49-F238E27FC236}">
                <a16:creationId xmlns:a16="http://schemas.microsoft.com/office/drawing/2014/main" id="{06EC7A87-C606-4CB7-B70D-4D948552E0FB}"/>
              </a:ext>
            </a:extLst>
          </p:cNvPr>
          <p:cNvSpPr>
            <a:spLocks noGrp="1"/>
          </p:cNvSpPr>
          <p:nvPr>
            <p:ph idx="1"/>
          </p:nvPr>
        </p:nvSpPr>
        <p:spPr>
          <a:xfrm>
            <a:off x="567690" y="2102063"/>
            <a:ext cx="7886700" cy="3263504"/>
          </a:xfrm>
        </p:spPr>
        <p:txBody>
          <a:bodyPr>
            <a:normAutofit/>
          </a:bodyPr>
          <a:lstStyle/>
          <a:p>
            <a:r>
              <a:rPr lang="en-US" sz="2400" dirty="0"/>
              <a:t>The IWGACP will continue its work on these and other topics specifically related to health.</a:t>
            </a:r>
          </a:p>
          <a:p>
            <a:r>
              <a:rPr lang="en-US" sz="2400" dirty="0"/>
              <a:t>Review information obtained in this meeting and submitted to the docket FDA-2020-N-0025 which closes on March 4, 2020.</a:t>
            </a:r>
          </a:p>
          <a:p>
            <a:r>
              <a:rPr lang="en-US" sz="2400" dirty="0"/>
              <a:t>Complete and post a White Paper addressing issues presented in the Executive Summary, as well as from this and other recent meetings, and the docket.</a:t>
            </a:r>
            <a:endParaRPr lang="en-US" dirty="0"/>
          </a:p>
        </p:txBody>
      </p:sp>
      <p:sp>
        <p:nvSpPr>
          <p:cNvPr id="6" name="Slide Number Placeholder 5">
            <a:extLst>
              <a:ext uri="{FF2B5EF4-FFF2-40B4-BE49-F238E27FC236}">
                <a16:creationId xmlns:a16="http://schemas.microsoft.com/office/drawing/2014/main" id="{4C15B79B-0A0A-4243-A0FD-6527BDDD968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C482E3-1197-42AB-9CDF-351244DCA0A3}" type="slidenum">
              <a:rPr lang="en-US" smtClean="0"/>
              <a:pPr/>
              <a:t>8</a:t>
            </a:fld>
            <a:endParaRPr lang="en-US"/>
          </a:p>
        </p:txBody>
      </p:sp>
    </p:spTree>
    <p:extLst>
      <p:ext uri="{BB962C8B-B14F-4D97-AF65-F5344CB8AC3E}">
        <p14:creationId xmlns:p14="http://schemas.microsoft.com/office/powerpoint/2010/main" val="122112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6AFF-C17A-7847-A73D-9DC29500A41D}"/>
              </a:ext>
            </a:extLst>
          </p:cNvPr>
          <p:cNvSpPr>
            <a:spLocks noGrp="1"/>
          </p:cNvSpPr>
          <p:nvPr>
            <p:ph type="title"/>
          </p:nvPr>
        </p:nvSpPr>
        <p:spPr>
          <a:xfrm>
            <a:off x="457200" y="274638"/>
            <a:ext cx="7977499" cy="1143000"/>
          </a:xfrm>
        </p:spPr>
        <p:txBody>
          <a:bodyPr/>
          <a:lstStyle/>
          <a:p>
            <a:pPr algn="ctr"/>
            <a:r>
              <a:rPr lang="en-US" b="1" dirty="0"/>
              <a:t>Special Thanks to the Following: </a:t>
            </a:r>
          </a:p>
        </p:txBody>
      </p:sp>
      <p:sp>
        <p:nvSpPr>
          <p:cNvPr id="3" name="Content Placeholder 2">
            <a:extLst>
              <a:ext uri="{FF2B5EF4-FFF2-40B4-BE49-F238E27FC236}">
                <a16:creationId xmlns:a16="http://schemas.microsoft.com/office/drawing/2014/main" id="{45B62D31-F46F-A74C-9771-8BCA48BAFD80}"/>
              </a:ext>
            </a:extLst>
          </p:cNvPr>
          <p:cNvSpPr>
            <a:spLocks noGrp="1"/>
          </p:cNvSpPr>
          <p:nvPr>
            <p:ph sz="half" idx="1"/>
          </p:nvPr>
        </p:nvSpPr>
        <p:spPr/>
        <p:txBody>
          <a:bodyPr>
            <a:normAutofit fontScale="92500" lnSpcReduction="10000"/>
          </a:bodyPr>
          <a:lstStyle/>
          <a:p>
            <a:r>
              <a:rPr lang="en-US" b="1" dirty="0"/>
              <a:t>From CFSAN</a:t>
            </a:r>
          </a:p>
          <a:p>
            <a:pPr lvl="1"/>
            <a:r>
              <a:rPr lang="en-US" sz="2100" dirty="0"/>
              <a:t>Debbie Smegal</a:t>
            </a:r>
          </a:p>
          <a:p>
            <a:pPr lvl="1"/>
            <a:r>
              <a:rPr lang="en-US" sz="2100" dirty="0"/>
              <a:t>Steve Wolfgang</a:t>
            </a:r>
          </a:p>
          <a:p>
            <a:pPr lvl="1"/>
            <a:r>
              <a:rPr lang="en-US" sz="2100" dirty="0"/>
              <a:t>Susan Spence</a:t>
            </a:r>
          </a:p>
          <a:p>
            <a:pPr lvl="1"/>
            <a:r>
              <a:rPr lang="en-US" sz="2100" dirty="0"/>
              <a:t>Denise Hodge</a:t>
            </a:r>
          </a:p>
          <a:p>
            <a:pPr lvl="1"/>
            <a:r>
              <a:rPr lang="en-US" sz="2100" dirty="0"/>
              <a:t>Caroline Linder</a:t>
            </a:r>
          </a:p>
          <a:p>
            <a:pPr lvl="1"/>
            <a:r>
              <a:rPr lang="en-US" sz="2100" dirty="0"/>
              <a:t>Janesia Robbs</a:t>
            </a:r>
          </a:p>
          <a:p>
            <a:pPr lvl="1"/>
            <a:r>
              <a:rPr lang="en-US" sz="2100" dirty="0"/>
              <a:t>Kari Barrett</a:t>
            </a:r>
          </a:p>
          <a:p>
            <a:pPr lvl="1"/>
            <a:r>
              <a:rPr lang="en-US" sz="2100" dirty="0"/>
              <a:t>Juanita Yates</a:t>
            </a:r>
          </a:p>
          <a:p>
            <a:pPr lvl="1"/>
            <a:r>
              <a:rPr lang="en-US" sz="2100" dirty="0"/>
              <a:t>Lindsay Haake </a:t>
            </a:r>
          </a:p>
          <a:p>
            <a:pPr lvl="1"/>
            <a:r>
              <a:rPr lang="en-US" sz="2100" dirty="0"/>
              <a:t>Jessica Larkin</a:t>
            </a:r>
          </a:p>
          <a:p>
            <a:pPr lvl="1"/>
            <a:r>
              <a:rPr lang="en-US" sz="2100" dirty="0"/>
              <a:t>Phil Chao</a:t>
            </a:r>
          </a:p>
          <a:p>
            <a:pPr lvl="1"/>
            <a:r>
              <a:rPr lang="en-US" sz="2100" dirty="0"/>
              <a:t>Doug Ticker</a:t>
            </a:r>
            <a:endParaRPr lang="en-US" dirty="0"/>
          </a:p>
        </p:txBody>
      </p:sp>
      <p:sp>
        <p:nvSpPr>
          <p:cNvPr id="4" name="Content Placeholder 3">
            <a:extLst>
              <a:ext uri="{FF2B5EF4-FFF2-40B4-BE49-F238E27FC236}">
                <a16:creationId xmlns:a16="http://schemas.microsoft.com/office/drawing/2014/main" id="{90D59EE0-5785-420B-A8C5-2350A9A73859}"/>
              </a:ext>
            </a:extLst>
          </p:cNvPr>
          <p:cNvSpPr>
            <a:spLocks noGrp="1"/>
          </p:cNvSpPr>
          <p:nvPr>
            <p:ph sz="half" idx="2"/>
          </p:nvPr>
        </p:nvSpPr>
        <p:spPr/>
        <p:txBody>
          <a:bodyPr>
            <a:normAutofit fontScale="92500" lnSpcReduction="10000"/>
          </a:bodyPr>
          <a:lstStyle/>
          <a:p>
            <a:r>
              <a:rPr lang="en-US" b="1" dirty="0"/>
              <a:t>Work Group Members and others</a:t>
            </a:r>
            <a:r>
              <a:rPr lang="en-US" dirty="0"/>
              <a:t>:  </a:t>
            </a:r>
          </a:p>
          <a:p>
            <a:pPr lvl="1"/>
            <a:r>
              <a:rPr lang="en-US" sz="2100" dirty="0"/>
              <a:t>Paul Howard</a:t>
            </a:r>
          </a:p>
          <a:p>
            <a:pPr lvl="1"/>
            <a:r>
              <a:rPr lang="en-US" sz="2100" dirty="0"/>
              <a:t>Brad Van </a:t>
            </a:r>
            <a:r>
              <a:rPr lang="en-US" sz="2100" dirty="0" err="1"/>
              <a:t>Gosen</a:t>
            </a:r>
            <a:endParaRPr lang="en-US" sz="2100" dirty="0"/>
          </a:p>
          <a:p>
            <a:pPr lvl="1"/>
            <a:r>
              <a:rPr lang="en-US" sz="2100" dirty="0"/>
              <a:t>Chris Weis</a:t>
            </a:r>
          </a:p>
          <a:p>
            <a:pPr lvl="1"/>
            <a:r>
              <a:rPr lang="en-US" sz="2100" dirty="0"/>
              <a:t>Dayle Cristinzio</a:t>
            </a:r>
          </a:p>
          <a:p>
            <a:pPr lvl="1"/>
            <a:r>
              <a:rPr lang="en-US" sz="2100" dirty="0"/>
              <a:t>Beth Fritsch</a:t>
            </a:r>
          </a:p>
          <a:p>
            <a:pPr lvl="1"/>
            <a:r>
              <a:rPr lang="en-US" sz="2100" dirty="0"/>
              <a:t>Steve Morin</a:t>
            </a:r>
          </a:p>
          <a:p>
            <a:pPr lvl="1"/>
            <a:r>
              <a:rPr lang="en-US" sz="2100" dirty="0"/>
              <a:t>Monique Richards</a:t>
            </a:r>
          </a:p>
          <a:p>
            <a:pPr lvl="1"/>
            <a:r>
              <a:rPr lang="en-US" sz="2100" dirty="0"/>
              <a:t>Alyssa Polovoy</a:t>
            </a:r>
          </a:p>
          <a:p>
            <a:pPr lvl="1"/>
            <a:r>
              <a:rPr lang="en-US" sz="2100" dirty="0"/>
              <a:t>And our other federal partners and work group members</a:t>
            </a:r>
            <a:endParaRPr lang="en-US" dirty="0"/>
          </a:p>
        </p:txBody>
      </p:sp>
    </p:spTree>
    <p:extLst>
      <p:ext uri="{BB962C8B-B14F-4D97-AF65-F5344CB8AC3E}">
        <p14:creationId xmlns:p14="http://schemas.microsoft.com/office/powerpoint/2010/main" val="3434785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66DAFD0340A4E89E36E7C5717B677" ma:contentTypeVersion="0" ma:contentTypeDescription="Create a new document." ma:contentTypeScope="" ma:versionID="5d5bb980e72ea6738b3e28d0b8fb17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58E9624-1B9C-4379-A87D-BB61110F9632}"/>
</file>

<file path=customXml/itemProps2.xml><?xml version="1.0" encoding="utf-8"?>
<ds:datastoreItem xmlns:ds="http://schemas.openxmlformats.org/officeDocument/2006/customXml" ds:itemID="{7F2145B9-71BD-42F9-9328-271EF746F427}"/>
</file>

<file path=customXml/itemProps3.xml><?xml version="1.0" encoding="utf-8"?>
<ds:datastoreItem xmlns:ds="http://schemas.openxmlformats.org/officeDocument/2006/customXml" ds:itemID="{B35EC5C8-EB4C-44F5-8FA9-3A661163DCDC}"/>
</file>

<file path=customXml/itemProps4.xml><?xml version="1.0" encoding="utf-8"?>
<ds:datastoreItem xmlns:ds="http://schemas.openxmlformats.org/officeDocument/2006/customXml" ds:itemID="{512A80A6-316A-41EA-982F-521BFFE066E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495</TotalTime>
  <Words>525</Words>
  <Application>Microsoft Office PowerPoint</Application>
  <PresentationFormat>On-screen Show (4:3)</PresentationFormat>
  <Paragraphs>86</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Office Theme</vt:lpstr>
      <vt:lpstr>Wrap-up and Next Steps </vt:lpstr>
      <vt:lpstr>Points of Discussion</vt:lpstr>
      <vt:lpstr>Mineral Fibers of Potential Concern in Talc</vt:lpstr>
      <vt:lpstr>Mineral Fibers in the Lung: Exposure and Toxicities </vt:lpstr>
      <vt:lpstr>Preliminary Recommendations from the IWGACP</vt:lpstr>
      <vt:lpstr>Preliminary Recommendations from the IWGACP</vt:lpstr>
      <vt:lpstr>Additional Needs</vt:lpstr>
      <vt:lpstr>Next Steps</vt:lpstr>
      <vt:lpstr>Special Thanks to the Following: </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Robbs, Janesia</cp:lastModifiedBy>
  <cp:revision>35</cp:revision>
  <dcterms:created xsi:type="dcterms:W3CDTF">2015-10-02T20:33:31Z</dcterms:created>
  <dcterms:modified xsi:type="dcterms:W3CDTF">2020-02-05T22:33:41Z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0x010100F1466DAFD0340A4E89E36E7C5717B677</vt:lpwstr>
  </property>
  <property fmtid="{D5CDD505-2E9C-101B-9397-08002B2CF9AE}" pid="3" name="_dlc_DocIdItemGuid">
    <vt:lpwstr>a3387855-1964-4ea7-850d-552dd72d6959</vt:lpwstr>
  </property>
</Properties>
</file>