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5"/>
  </p:sldMasterIdLst>
  <p:notesMasterIdLst>
    <p:notesMasterId r:id="rId30"/>
  </p:notesMasterIdLst>
  <p:handoutMasterIdLst>
    <p:handoutMasterId r:id="rId31"/>
  </p:handoutMasterIdLst>
  <p:sldIdLst>
    <p:sldId id="331" r:id="rId6"/>
    <p:sldId id="371" r:id="rId7"/>
    <p:sldId id="333" r:id="rId8"/>
    <p:sldId id="357" r:id="rId9"/>
    <p:sldId id="336" r:id="rId10"/>
    <p:sldId id="399" r:id="rId11"/>
    <p:sldId id="400" r:id="rId12"/>
    <p:sldId id="380" r:id="rId13"/>
    <p:sldId id="406" r:id="rId14"/>
    <p:sldId id="386" r:id="rId15"/>
    <p:sldId id="408" r:id="rId16"/>
    <p:sldId id="401" r:id="rId17"/>
    <p:sldId id="402" r:id="rId18"/>
    <p:sldId id="403" r:id="rId19"/>
    <p:sldId id="404" r:id="rId20"/>
    <p:sldId id="405" r:id="rId21"/>
    <p:sldId id="369" r:id="rId22"/>
    <p:sldId id="353" r:id="rId23"/>
    <p:sldId id="388" r:id="rId24"/>
    <p:sldId id="407" r:id="rId25"/>
    <p:sldId id="350" r:id="rId26"/>
    <p:sldId id="319" r:id="rId27"/>
    <p:sldId id="372" r:id="rId28"/>
    <p:sldId id="323" r:id="rId29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pal, Vidya" initials="GV" lastIdx="14" clrIdx="0"/>
  <p:cmAuthor id="1" name="Mallis, Elias" initials="em" lastIdx="1" clrIdx="1"/>
  <p:cmAuthor id="2" name="Herring, Kenneth (Lee)" initials="HK(" lastIdx="6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80808"/>
    <a:srgbClr val="00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73567" autoAdjust="0"/>
  </p:normalViewPr>
  <p:slideViewPr>
    <p:cSldViewPr snapToGrid="0" snapToObjects="1">
      <p:cViewPr varScale="1">
        <p:scale>
          <a:sx n="83" d="100"/>
          <a:sy n="83" d="100"/>
        </p:scale>
        <p:origin x="1459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407044-4873-40C7-9355-5CAD8392521C}" type="datetimeFigureOut">
              <a:rPr lang="en-US" smtClean="0"/>
              <a:t>11/26/2019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55C9CE-30DF-42AE-9590-05D7D2B2D7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619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94F1F9-670B-4BD8-A79A-22FF1A005646}" type="datetimeFigureOut">
              <a:rPr lang="en-US" smtClean="0"/>
              <a:t>11/26/2019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488F4B-C8AB-4DED-82A3-6F6C06D43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5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24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09" indent="-285734" defTabSz="930224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937" indent="-228587" defTabSz="930224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111" indent="-228587" defTabSz="930224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287" indent="-228587" defTabSz="930224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461" indent="-228587" defTabSz="930224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635" indent="-228587" defTabSz="930224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811" indent="-228587" defTabSz="930224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985" indent="-228587" defTabSz="930224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DE6B84DA-5B41-4255-BBE5-8D42BA1E2183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166" tIns="46584" rIns="93166" bIns="46584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7779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24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24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24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24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663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790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790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65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556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556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77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716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24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24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24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Presenter, Title, Office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3606" y="4766445"/>
            <a:ext cx="2133600" cy="273844"/>
          </a:xfrm>
        </p:spPr>
        <p:txBody>
          <a:bodyPr/>
          <a:lstStyle/>
          <a:p>
            <a:fld id="{D7FE59B8-A1F7-47B6-9E8C-16A9E711CA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546" y="227773"/>
            <a:ext cx="2674867" cy="579947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5241" y="4767263"/>
            <a:ext cx="2133600" cy="273844"/>
          </a:xfrm>
        </p:spPr>
        <p:txBody>
          <a:bodyPr/>
          <a:lstStyle/>
          <a:p>
            <a:fld id="{10B92094-D94B-4D81-ADC0-7D59E47F45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74975" y="3966542"/>
            <a:ext cx="465407" cy="586041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0650" y="4765593"/>
            <a:ext cx="2133600" cy="273844"/>
          </a:xfrm>
        </p:spPr>
        <p:txBody>
          <a:bodyPr/>
          <a:lstStyle/>
          <a:p>
            <a:fld id="{8313578F-5415-4A8A-AD5B-35B685EBAF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74975" y="3966542"/>
            <a:ext cx="465407" cy="5860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62375" y="4750594"/>
            <a:ext cx="2133600" cy="273844"/>
          </a:xfrm>
        </p:spPr>
        <p:txBody>
          <a:bodyPr/>
          <a:lstStyle/>
          <a:p>
            <a:fld id="{13E18678-2D67-42B0-A083-03082B36CB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956" y="1986451"/>
            <a:ext cx="3167653" cy="656134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767759"/>
            <a:ext cx="8509103" cy="6945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507332"/>
            <a:ext cx="8509103" cy="32145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6650" y="4781550"/>
            <a:ext cx="2133600" cy="273844"/>
          </a:xfrm>
        </p:spPr>
        <p:txBody>
          <a:bodyPr/>
          <a:lstStyle>
            <a:lvl1pPr algn="ctr">
              <a:defRPr/>
            </a:lvl1pPr>
          </a:lstStyle>
          <a:p>
            <a:fld id="{46CB530F-825C-43C5-B14A-D3AC874CDA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06" y="181875"/>
            <a:ext cx="438348" cy="55731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62375" y="4750594"/>
            <a:ext cx="2133600" cy="273844"/>
          </a:xfrm>
        </p:spPr>
        <p:txBody>
          <a:bodyPr/>
          <a:lstStyle/>
          <a:p>
            <a:fld id="{9628F935-FF25-4F27-B871-229D656397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9834" y="4762002"/>
            <a:ext cx="2133600" cy="273844"/>
          </a:xfrm>
        </p:spPr>
        <p:txBody>
          <a:bodyPr/>
          <a:lstStyle/>
          <a:p>
            <a:fld id="{866E3361-F6BF-4971-B28B-66A4DA96B8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06" y="181875"/>
            <a:ext cx="438348" cy="55731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14307" y="4785252"/>
            <a:ext cx="2133600" cy="273844"/>
          </a:xfrm>
        </p:spPr>
        <p:txBody>
          <a:bodyPr/>
          <a:lstStyle/>
          <a:p>
            <a:fld id="{32587203-393D-4436-906F-3F153E45C4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06" y="181875"/>
            <a:ext cx="438348" cy="55731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86200" y="4788694"/>
            <a:ext cx="2133600" cy="273844"/>
          </a:xfrm>
        </p:spPr>
        <p:txBody>
          <a:bodyPr/>
          <a:lstStyle/>
          <a:p>
            <a:fld id="{DDA0B4C0-A116-419A-9ED7-B16D6B36F5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3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06" y="181875"/>
            <a:ext cx="438348" cy="55731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96185" y="4793812"/>
            <a:ext cx="2133600" cy="273844"/>
          </a:xfrm>
        </p:spPr>
        <p:txBody>
          <a:bodyPr/>
          <a:lstStyle/>
          <a:p>
            <a:fld id="{3AD6187C-B330-4A19-82BD-6773B162E1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06" y="181875"/>
            <a:ext cx="438348" cy="55731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65513" y="4762003"/>
            <a:ext cx="2133600" cy="273844"/>
          </a:xfrm>
        </p:spPr>
        <p:txBody>
          <a:bodyPr/>
          <a:lstStyle/>
          <a:p>
            <a:fld id="{F84F836B-CFC7-4B47-AFB6-C008153D5D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06" y="181875"/>
            <a:ext cx="438348" cy="55731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19014" y="4788694"/>
            <a:ext cx="2133600" cy="273844"/>
          </a:xfrm>
        </p:spPr>
        <p:txBody>
          <a:bodyPr/>
          <a:lstStyle/>
          <a:p>
            <a:fld id="{6B06C307-A7D7-4AAF-95C0-8CF9CBE4E3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06" y="181875"/>
            <a:ext cx="438348" cy="55731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51D8-4B2B-49C7-8B41-33B5A4A4E7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da.gov/downloads/AboutFDA/CentersOffices/OfficeofGlobalRegulatoryOperationsandPolicy/ORA/UCM558229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754602" y="1354110"/>
            <a:ext cx="7989903" cy="181521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b="1" dirty="0"/>
              <a:t>Day in the Life:</a:t>
            </a:r>
            <a:br>
              <a:rPr lang="en-US" altLang="en-US" sz="4000" b="1" dirty="0"/>
            </a:br>
            <a:r>
              <a:rPr lang="en-US" altLang="en-US" sz="4000" b="1" dirty="0"/>
              <a:t>Supervisory Consumer Safety Officer</a:t>
            </a: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0" y="3453414"/>
            <a:ext cx="9144000" cy="1232886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b="1" dirty="0">
                <a:solidFill>
                  <a:srgbClr val="080808"/>
                </a:solidFill>
              </a:rPr>
              <a:t>James </a:t>
            </a:r>
            <a:r>
              <a:rPr lang="en-US" altLang="en-US" sz="2000" b="1" dirty="0" err="1">
                <a:solidFill>
                  <a:srgbClr val="080808"/>
                </a:solidFill>
              </a:rPr>
              <a:t>Hildreth</a:t>
            </a:r>
            <a:endParaRPr lang="en-US" altLang="en-US" sz="2000" b="1" dirty="0">
              <a:solidFill>
                <a:srgbClr val="080808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>
                <a:solidFill>
                  <a:srgbClr val="080808"/>
                </a:solidFill>
              </a:rPr>
              <a:t>Supervisory Consumer Safety Officer</a:t>
            </a:r>
            <a:endParaRPr lang="en-US" altLang="en-US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Office of Medical Device and Radiological Health Operations (OMDRHO), Division 3</a:t>
            </a:r>
          </a:p>
          <a:p>
            <a:pPr>
              <a:lnSpc>
                <a:spcPct val="80000"/>
              </a:lnSpc>
            </a:pPr>
            <a:r>
              <a:rPr lang="en-US" alt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Office of Regulatory Affairs</a:t>
            </a:r>
          </a:p>
          <a:p>
            <a:pPr>
              <a:lnSpc>
                <a:spcPct val="80000"/>
              </a:lnSpc>
            </a:pPr>
            <a:r>
              <a:rPr lang="en-US" alt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U.S. Food and Drug Administration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29220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0C93-C678-4D3C-A291-420013F8A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483673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Field Surveillance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114A1-95DE-400C-80D4-CAF803861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Prioritize and assign work assignments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Factors include, but not limited to, priority, deadlines, resources, and training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Monitor foreign and domestic inspection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E2E22-FB03-4C75-AA97-FF63C3333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07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349E8-7533-4CEA-AA5A-B197C530B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Field Surveillance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3FA79-898C-42DE-ACB9-0F2F8FA09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Provide operational direction to CSOs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Individual or group meetings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Inspections (before, during, and after)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Review and endorse Establishment Inspection Reports (EIRs), investigation memos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E8417-59BE-490B-9B09-7A041AF43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993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0C93-C678-4D3C-A291-420013F8A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483673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Field Surveillance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114A1-95DE-400C-80D4-CAF803861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Determines next steps for work products, based on CSO findings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Coordinate needed action on work product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Could involve offices internal and/or external to OMDRHO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Internal: Division's Compliance Branch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External: Center for Devices and Radiological Health (CDRH), </a:t>
            </a:r>
            <a:r>
              <a:rPr lang="en-US" dirty="0" err="1"/>
              <a:t>OCI</a:t>
            </a:r>
            <a:r>
              <a:rPr lang="en-US" dirty="0"/>
              <a:t>, another ORA program (e.g. Drugs, Biologics, etc)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Review and release Field Management Directive 145 (</a:t>
            </a:r>
            <a:r>
              <a:rPr lang="en-US" dirty="0" err="1"/>
              <a:t>FMD</a:t>
            </a:r>
            <a:r>
              <a:rPr lang="en-US" dirty="0"/>
              <a:t>-145) copies of </a:t>
            </a:r>
            <a:r>
              <a:rPr lang="en-US" dirty="0" err="1"/>
              <a:t>EIRs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E2E22-FB03-4C75-AA97-FF63C3333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64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0C93-C678-4D3C-A291-420013F8A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483673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General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114A1-95DE-400C-80D4-CAF803861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Evaluate and document employee performance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Provide training to group members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Provide operational data to FDA Management and Senior Leadership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Provide information to industry and trade groups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Participate in internal and external work groups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E2E22-FB03-4C75-AA97-FF63C3333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917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0C93-C678-4D3C-A291-420013F8A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483673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Infrequent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114A1-95DE-400C-80D4-CAF803861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Assist in certain compliance actions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Example: regulatory meetings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Coordinate disaster response and other emergency efforts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Perform on-site and certification investigator audits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E2E22-FB03-4C75-AA97-FF63C3333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294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0C93-C678-4D3C-A291-420013F8A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483673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Uncommon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114A1-95DE-400C-80D4-CAF803861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Evaluate complaints reported to FDA for inspection or investigation follow-up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Monitor import for export shipments for domestic follow-up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Monitor and assign recall audit checks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E2E22-FB03-4C75-AA97-FF63C3333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48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0C93-C678-4D3C-A291-420013F8A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483673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Uncommon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114A1-95DE-400C-80D4-CAF803861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Identify MDSAP* firms and modify inspectional obligation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Monitor inspections conducted under contract by states (examples: California, Texas)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Supervise satellite office operations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* MDSAP = Medical Device Single Audit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E2E22-FB03-4C75-AA97-FF63C3333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76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C9948-9365-4535-91B1-FEE4395CD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8257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Example:</a:t>
            </a:r>
          </a:p>
          <a:p>
            <a:pPr algn="ctr"/>
            <a:r>
              <a:rPr lang="en-US" sz="4000" b="1" dirty="0"/>
              <a:t>“Official Action Indicated” Case</a:t>
            </a:r>
          </a:p>
        </p:txBody>
      </p:sp>
    </p:spTree>
    <p:extLst>
      <p:ext uri="{BB962C8B-B14F-4D97-AF65-F5344CB8AC3E}">
        <p14:creationId xmlns:p14="http://schemas.microsoft.com/office/powerpoint/2010/main" val="2421380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2316-0377-4C3E-A3C2-602CB540A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492552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Official Action Indicated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E7095-98C2-4141-9AF3-AE0A2B9E6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Official Action Indicated (</a:t>
            </a:r>
            <a:r>
              <a:rPr lang="en-US" dirty="0" err="1"/>
              <a:t>OAI</a:t>
            </a:r>
            <a:r>
              <a:rPr lang="en-US" dirty="0"/>
              <a:t>) means significant issues were found during an inspection that warrant action to be taken</a:t>
            </a:r>
          </a:p>
          <a:p>
            <a:r>
              <a:rPr lang="en-US" dirty="0"/>
              <a:t>CSOs will usually contact the </a:t>
            </a:r>
            <a:r>
              <a:rPr lang="en-US" dirty="0" err="1"/>
              <a:t>SCSO</a:t>
            </a:r>
            <a:r>
              <a:rPr lang="en-US" dirty="0"/>
              <a:t> during an inspection if significant issues are discovered</a:t>
            </a:r>
          </a:p>
          <a:p>
            <a:r>
              <a:rPr lang="en-US" dirty="0"/>
              <a:t>CSO and </a:t>
            </a:r>
            <a:r>
              <a:rPr lang="en-US" dirty="0" err="1"/>
              <a:t>SCSO</a:t>
            </a:r>
            <a:r>
              <a:rPr lang="en-US" dirty="0"/>
              <a:t> may discuss the identified issues and determine next steps/needed action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608E2-47EF-47A7-B7C4-0E83F688A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91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2316-0377-4C3E-A3C2-602CB540A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492552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OAI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E7095-98C2-4141-9AF3-AE0A2B9E6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err="1"/>
              <a:t>SCSO</a:t>
            </a:r>
            <a:r>
              <a:rPr lang="en-US" dirty="0"/>
              <a:t> may contact other offices while the inspection is ongoing, if needed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May contact the Division’s Compliance Branch/a Compliance Officer (CO)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May contact CDRH, if applicable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SCSO may coordinate a final review of the significant issues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May coordinate the review electronically or may call a meeting with CSO, Compliance Officer, and/or CDRH personnel (if applicable)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Once the Form FDA 483 is complete, the CSO holds a close-out meeting with the firm’s management.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608E2-47EF-47A7-B7C4-0E83F688A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E6B55-BAEB-4563-8254-B173913BC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20501"/>
            <a:ext cx="8509103" cy="108683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Presentation Series:</a:t>
            </a:r>
            <a:br>
              <a:rPr lang="en-US" b="1" dirty="0"/>
            </a:br>
            <a:r>
              <a:rPr lang="en-US" b="1" dirty="0"/>
              <a:t>Day In the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E3A54-95E7-442D-A9BF-79911CB0F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 Modules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80808"/>
                </a:solidFill>
              </a:rPr>
              <a:t>Introduction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80808"/>
                </a:solidFill>
              </a:rPr>
              <a:t>Consumer Safety Officer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>
                <a:solidFill>
                  <a:srgbClr val="336699"/>
                </a:solidFill>
              </a:rPr>
              <a:t>Supervisory Consumer Safety Officer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Compliance Officer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Recall Coordinator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162F3-8225-4B26-96CA-2AD0419CE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79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2316-0377-4C3E-A3C2-602CB540A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492552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OAI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E7095-98C2-4141-9AF3-AE0A2B9E6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CSO will write the </a:t>
            </a:r>
            <a:r>
              <a:rPr lang="en-US" dirty="0" err="1"/>
              <a:t>EIR</a:t>
            </a:r>
            <a:r>
              <a:rPr lang="en-US" dirty="0"/>
              <a:t> and submit the </a:t>
            </a:r>
            <a:r>
              <a:rPr lang="en-US" dirty="0" err="1"/>
              <a:t>EIR</a:t>
            </a:r>
            <a:r>
              <a:rPr lang="en-US" dirty="0"/>
              <a:t> to </a:t>
            </a:r>
            <a:r>
              <a:rPr lang="en-US" dirty="0" err="1"/>
              <a:t>SCSO</a:t>
            </a:r>
            <a:endParaRPr lang="en-US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err="1"/>
              <a:t>SCSO</a:t>
            </a:r>
            <a:r>
              <a:rPr lang="en-US" dirty="0"/>
              <a:t> reviews and endorses the </a:t>
            </a:r>
            <a:r>
              <a:rPr lang="en-US" dirty="0" err="1"/>
              <a:t>EIR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Provides a recommendation for inspection classification as </a:t>
            </a:r>
            <a:r>
              <a:rPr lang="en-US" dirty="0" err="1"/>
              <a:t>OAI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Provides recommendation for any needed follow-up action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err="1"/>
              <a:t>SCSO</a:t>
            </a:r>
            <a:r>
              <a:rPr lang="en-US" dirty="0"/>
              <a:t> forwards </a:t>
            </a:r>
            <a:r>
              <a:rPr lang="en-US" dirty="0" err="1"/>
              <a:t>EIR</a:t>
            </a:r>
            <a:r>
              <a:rPr lang="en-US" dirty="0"/>
              <a:t> to the assigned CO in the Compliance Branch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608E2-47EF-47A7-B7C4-0E83F688A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68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AF4FB-4674-4792-A10F-4BA98FD39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510306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C5AE8-4539-4C58-81D4-1BEAE1039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en-US" dirty="0">
                <a:cs typeface="Arial" panose="020B0604020202020204" pitchFamily="34" charset="0"/>
              </a:rPr>
              <a:t>A supervisory consumer safety officer (SCSO) manages a team responsible for various field activities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en-US" dirty="0">
                <a:cs typeface="Arial" panose="020B0604020202020204" pitchFamily="34" charset="0"/>
              </a:rPr>
              <a:t>A SCSO has a number of core and infrequent responsibilities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en-US" dirty="0">
                <a:cs typeface="Arial" panose="020B0604020202020204" pitchFamily="34" charset="0"/>
              </a:rPr>
              <a:t>Complex cases, such as those involving an “Official Action Indicated,” involve collaboration and communication among responsible FDA groups</a:t>
            </a:r>
            <a:endParaRPr lang="en-US" dirty="0"/>
          </a:p>
          <a:p>
            <a:pPr>
              <a:lnSpc>
                <a:spcPct val="120000"/>
              </a:lnSpc>
              <a:spcBef>
                <a:spcPts val="1800"/>
              </a:spcBef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9EABA-74C4-4BFF-A3F8-BCE7762E4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58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3954" y="392316"/>
            <a:ext cx="8509000" cy="69373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Your Call to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954" y="1384917"/>
            <a:ext cx="8676611" cy="3288695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altLang="en-US" sz="2800" dirty="0"/>
              <a:t>Understand the role a Supervisory Consumer Safety Officer may have with their interactions with you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altLang="en-US" sz="2800" dirty="0"/>
              <a:t>View other modules in this series to learn more about the individual OMDRHO staff roles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endParaRPr lang="en-US" altLang="en-US" sz="2800" dirty="0"/>
          </a:p>
        </p:txBody>
      </p:sp>
      <p:pic>
        <p:nvPicPr>
          <p:cNvPr id="4" name="Picture 3" descr="FDA_FullColor_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06" y="181875"/>
            <a:ext cx="438348" cy="55731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32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E6B55-BAEB-4563-8254-B173913BC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20501"/>
            <a:ext cx="8509103" cy="108683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Presentation Series:</a:t>
            </a:r>
            <a:br>
              <a:rPr lang="en-US" b="1" dirty="0"/>
            </a:br>
            <a:r>
              <a:rPr lang="en-US" b="1" dirty="0"/>
              <a:t>Day In the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E3A54-95E7-442D-A9BF-79911CB0F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 Modules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80808"/>
                </a:solidFill>
              </a:rPr>
              <a:t>Introduction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Consumer Safety Officer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Supervisory Consumer Safety Officer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Compliance Officer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Recall Coordinator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162F3-8225-4B26-96CA-2AD0419CE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825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DA_B&amp;W_Primary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38" y="2247073"/>
            <a:ext cx="2626743" cy="5019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/>
              <a:t>24</a:t>
            </a:fld>
            <a:endParaRPr lang="en-US" dirty="0"/>
          </a:p>
        </p:txBody>
      </p:sp>
    </p:spTree>
    <p:extLst/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460530"/>
            <a:ext cx="9144000" cy="859115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Learning Objectives</a:t>
            </a:r>
            <a:endParaRPr lang="en-US" altLang="en-US" sz="3600" b="1" dirty="0"/>
          </a:p>
        </p:txBody>
      </p:sp>
      <p:sp>
        <p:nvSpPr>
          <p:cNvPr id="15363" name="Content Placeholder 5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390617" y="1319645"/>
            <a:ext cx="8524783" cy="3543300"/>
          </a:xfrm>
          <a:noFill/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cs typeface="Arial" panose="020B0604020202020204" pitchFamily="34" charset="0"/>
              </a:rPr>
              <a:t>Describe the overall group a supervisory consumer safety officer (SCSO) manages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cs typeface="Arial" panose="020B0604020202020204" pitchFamily="34" charset="0"/>
              </a:rPr>
              <a:t>Identify some core and infrequent responsibilities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cs typeface="Arial" panose="020B0604020202020204" pitchFamily="34" charset="0"/>
              </a:rPr>
              <a:t>Describe activities related to an “Official Action Indicated” (OAI) Case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  <p:pic>
        <p:nvPicPr>
          <p:cNvPr id="4" name="Picture 3" descr="FDA_FullColor_Monogra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06" y="181875"/>
            <a:ext cx="438348" cy="55731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72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C9948-9365-4535-91B1-FEE4395CD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8257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The Group of a </a:t>
            </a:r>
          </a:p>
          <a:p>
            <a:pPr algn="ctr"/>
            <a:r>
              <a:rPr lang="en-US" sz="4000" b="1" dirty="0"/>
              <a:t>Supervisory Consumer Safety Officer</a:t>
            </a:r>
          </a:p>
        </p:txBody>
      </p:sp>
    </p:spTree>
    <p:extLst>
      <p:ext uri="{BB962C8B-B14F-4D97-AF65-F5344CB8AC3E}">
        <p14:creationId xmlns:p14="http://schemas.microsoft.com/office/powerpoint/2010/main" val="3211077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491522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Supervisory Group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507332"/>
            <a:ext cx="8509103" cy="3366672"/>
          </a:xfrm>
        </p:spPr>
        <p:txBody>
          <a:bodyPr>
            <a:normAutofit/>
          </a:bodyPr>
          <a:lstStyle/>
          <a:p>
            <a:r>
              <a:rPr lang="en-US" altLang="en-US" dirty="0"/>
              <a:t>Generally consists of 8 - 12 employees:</a:t>
            </a:r>
          </a:p>
          <a:p>
            <a:pPr lvl="1"/>
            <a:r>
              <a:rPr lang="en-US" altLang="en-US" dirty="0"/>
              <a:t>Mostly Consumer Safety Officers (CSOs)</a:t>
            </a:r>
          </a:p>
          <a:p>
            <a:pPr lvl="1"/>
            <a:r>
              <a:rPr lang="en-US" altLang="en-US" dirty="0"/>
              <a:t>All work in same program</a:t>
            </a:r>
          </a:p>
          <a:p>
            <a:pPr lvl="1"/>
            <a:r>
              <a:rPr lang="en-US" altLang="en-US" dirty="0"/>
              <a:t>May include one or more administrative personnel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651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491522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Supervisory Group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507332"/>
            <a:ext cx="8509103" cy="3366672"/>
          </a:xfrm>
        </p:spPr>
        <p:txBody>
          <a:bodyPr>
            <a:normAutofit/>
          </a:bodyPr>
          <a:lstStyle/>
          <a:p>
            <a:r>
              <a:rPr lang="en-US" altLang="en-US" dirty="0"/>
              <a:t>May be in same office, different city, or different state</a:t>
            </a:r>
          </a:p>
          <a:p>
            <a:r>
              <a:rPr lang="en-US" altLang="en-US" dirty="0"/>
              <a:t>Staff may have different levels of training and experience:</a:t>
            </a:r>
          </a:p>
          <a:p>
            <a:pPr marL="457200" lvl="1" indent="0">
              <a:buNone/>
            </a:pPr>
            <a:r>
              <a:rPr lang="en-US" altLang="en-US" dirty="0"/>
              <a:t>New </a:t>
            </a:r>
            <a:r>
              <a:rPr lang="en-US" altLang="en-US" b="1" dirty="0">
                <a:solidFill>
                  <a:srgbClr val="336699"/>
                </a:solidFill>
                <a:sym typeface="Wingdings"/>
              </a:rPr>
              <a:t> </a:t>
            </a:r>
            <a:r>
              <a:rPr lang="en-US" altLang="en-US" dirty="0"/>
              <a:t>Journeyman </a:t>
            </a:r>
            <a:r>
              <a:rPr lang="en-US" altLang="en-US" b="1" dirty="0">
                <a:solidFill>
                  <a:srgbClr val="336699"/>
                </a:solidFill>
                <a:sym typeface="Wingdings"/>
              </a:rPr>
              <a:t> </a:t>
            </a:r>
            <a:r>
              <a:rPr lang="en-US" altLang="en-US" dirty="0"/>
              <a:t>Specialist or Expert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96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26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98A8EAB-4899-4DFC-A7AE-597BC54979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525" b="24462"/>
          <a:stretch/>
        </p:blipFill>
        <p:spPr>
          <a:xfrm>
            <a:off x="857947" y="482600"/>
            <a:ext cx="7428105" cy="358312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7D871F5F-C8AF-484B-B19A-A0CBCE8C7764}" type="slidenum">
              <a:rPr lang="en-US">
                <a:solidFill>
                  <a:srgbClr val="FFFFFF"/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C9CA73-23B5-420B-8C2C-CE231DB06B33}"/>
              </a:ext>
            </a:extLst>
          </p:cNvPr>
          <p:cNvSpPr txBox="1"/>
          <p:nvPr/>
        </p:nvSpPr>
        <p:spPr>
          <a:xfrm>
            <a:off x="628650" y="4065726"/>
            <a:ext cx="7929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4"/>
              </a:rPr>
              <a:t>https://</a:t>
            </a:r>
            <a:r>
              <a:rPr lang="en-US" sz="1400" dirty="0" err="1">
                <a:hlinkClick r:id="rId4"/>
              </a:rPr>
              <a:t>www.fda.gov</a:t>
            </a:r>
            <a:r>
              <a:rPr lang="en-US" sz="1400" dirty="0">
                <a:hlinkClick r:id="rId4"/>
              </a:rPr>
              <a:t>/downloads/</a:t>
            </a:r>
            <a:r>
              <a:rPr lang="en-US" sz="1400" dirty="0" err="1">
                <a:hlinkClick r:id="rId4"/>
              </a:rPr>
              <a:t>AboutFDA</a:t>
            </a:r>
            <a:r>
              <a:rPr lang="en-US" sz="1400" dirty="0">
                <a:hlinkClick r:id="rId4"/>
              </a:rPr>
              <a:t>/</a:t>
            </a:r>
            <a:r>
              <a:rPr lang="en-US" sz="1400" dirty="0" err="1">
                <a:hlinkClick r:id="rId4"/>
              </a:rPr>
              <a:t>CentersOffices</a:t>
            </a:r>
            <a:r>
              <a:rPr lang="en-US" sz="1400" dirty="0">
                <a:hlinkClick r:id="rId4"/>
              </a:rPr>
              <a:t>/</a:t>
            </a:r>
            <a:r>
              <a:rPr lang="en-US" sz="1400" dirty="0" err="1">
                <a:hlinkClick r:id="rId4"/>
              </a:rPr>
              <a:t>OfficeofGlobalRegulatoryOperationsandPolicy</a:t>
            </a:r>
            <a:r>
              <a:rPr lang="en-US" sz="1400" dirty="0">
                <a:hlinkClick r:id="rId4"/>
              </a:rPr>
              <a:t>/ORA/</a:t>
            </a:r>
            <a:r>
              <a:rPr lang="en-US" sz="1400" dirty="0" err="1">
                <a:hlinkClick r:id="rId4"/>
              </a:rPr>
              <a:t>UCM558229.pdf</a:t>
            </a:r>
            <a:r>
              <a:rPr lang="en-US" sz="1400" dirty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657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C9948-9365-4535-91B1-FEE4395CD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8257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Core SCSO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3065761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0C93-C678-4D3C-A291-420013F8A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483673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Core SCSO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114A1-95DE-400C-80D4-CAF803861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Field Surveillance Management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General Responsibilities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Infrequent Responsibilities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Uncommon Responsibilities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E2E22-FB03-4C75-AA97-FF63C3333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8585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6&quot;/&gt;&lt;lineCharCount val=&quot;1&quot;/&gt;&lt;/TableIndex&gt;&lt;/ShapeTextInfo&gt;"/>
  <p:tag name="HTML_SHAPEINFO" val="&lt;ThreeDShapeInfo&gt;&lt;uuid val=&quot;&quot;/&gt;&lt;isInvalidForFieldText val=&quot;0&quot;/&gt;&lt;Image&gt;&lt;filename val=&quot;C:\Users\JEFFKE~1\AppData\Local\Temp\PR\data\asimages\{FB84C735-E727-44D8-A7B5-9D0BFFE667CC}_1.png&quot;/&gt;&lt;left val=&quot;0&quot;/&gt;&lt;top val=&quot;88&quot;/&gt;&lt;width val=&quot;720&quot;/&gt;&lt;height val=&quot;147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3&quot;/&gt;&lt;lineCharCount val=&quot;19&quot;/&gt;&lt;lineCharCount val=&quot;43&quot;/&gt;&lt;lineCharCount val=&quot;18&quot;/&gt;&lt;lineCharCount val=&quot;19&quot;/&gt;&lt;lineCharCount val=&quot;1&quot;/&gt;&lt;lineCharCount val=&quot;1&quot;/&gt;&lt;lineCharCount val=&quot;12&quot;/&gt;&lt;lineCharCount val=&quot;39&quot;/&gt;&lt;lineCharCount val=&quot;31&quot;/&gt;&lt;lineCharCount val=&quot;44&quot;/&gt;&lt;lineCharCount val=&quot;38&quot;/&gt;&lt;lineCharCount val=&quot;43&quot;/&gt;&lt;lineCharCount val=&quot;34&quot;/&gt;&lt;/TableIndex&gt;&lt;/ShapeTextInfo&gt;"/>
  <p:tag name="HTML_SHAPEINFO" val="&lt;ThreeDShapeInfo&gt;&lt;uuid val=&quot;&quot;/&gt;&lt;isInvalidForFieldText val=&quot;0&quot;/&gt;&lt;Image&gt;&lt;filename val=&quot;C:\Users\JEFFKE~1\AppData\Local\Temp\PR\data\asimages\{5C75A713-C0AF-435D-8067-E2F2F1F07FAE}_1.png&quot;/&gt;&lt;left val=&quot;0&quot;/&gt;&lt;top val=&quot;218&quot;/&gt;&lt;width val=&quot;720&quot;/&gt;&lt;height val=&quot;273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&quot;/&gt;&lt;isInvalidForFieldText val=&quot;0&quot;/&gt;&lt;Image&gt;&lt;filename val=&quot;C:\Users\JEFFKE~1\AppData\Local\Temp\PR\data\asimages\{DA9E3095-8188-4651-99E9-7B0D2698A595}_3.png&quot;/&gt;&lt;left val=&quot;47&quot;/&gt;&lt;top val=&quot;27&quot;/&gt;&lt;width val=&quot;624&quot;/&gt;&lt;height val=&quot;111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53&quot;/&gt;&lt;lineCharCount val=&quot;15&quot;/&gt;&lt;lineCharCount val=&quot;48&quot;/&gt;&lt;lineCharCount val=&quot;44&quot;/&gt;&lt;lineCharCount val=&quot;26&quot;/&gt;&lt;lineCharCount val=&quot;47&quot;/&gt;&lt;lineCharCount val=&quot;41&quot;/&gt;&lt;/TableIndex&gt;&lt;/ShapeTextInfo&gt;"/>
  <p:tag name="HTML_SHAPEINFO" val="&lt;TextEffect&gt;&lt;Image&gt;&lt;filename val=&quot;C:\Users\JEFFKE~1\AppData\Local\Temp\PR\data\asimages\{CC8D13C7-1632-46D7-ABBB-FB5772C4A6F5}_1.png_crop.png&quot;/&gt;&lt;left val=&quot;44&quot;/&gt;&lt;top val=&quot;166&quot;/&gt;&lt;width val=&quot;630&quot;/&gt;&lt;height val=&quot;57&quot;/&gt;&lt;hasText val=&quot;1&quot;/&gt;&lt;paraId val=&quot;1&quot;/&gt;&lt;/Image&gt;&lt;Image&gt;&lt;filename val=&quot;C:\Users\JEFFKE~1\AppData\Local\Temp\PR\data\asimages\{55C47B95-D4DB-449F-A607-0FC1CE6A5B9E}_1.png_crop.png&quot;/&gt;&lt;left val=&quot;44&quot;/&gt;&lt;top val=&quot;264&quot;/&gt;&lt;width val=&quot;595&quot;/&gt;&lt;height val=&quot;91&quot;/&gt;&lt;hasText val=&quot;1&quot;/&gt;&lt;paraId val=&quot;2&quot;/&gt;&lt;/Image&gt;&lt;Image&gt;&lt;filename val=&quot;C:\Users\JEFFKE~1\AppData\Local\Temp\PR\data\asimages\{19EB3C5E-63FD-46B6-8B2B-AC6FE0B19B4D}_1.png_crop.png&quot;/&gt;&lt;left val=&quot;44&quot;/&gt;&lt;top val=&quot;395&quot;/&gt;&lt;width val=&quot;565&quot;/&gt;&lt;height val=&quot;58&quot;/&gt;&lt;hasText val=&quot;1&quot;/&gt;&lt;paraId val=&quot;3&quot;/&gt;&lt;/Image&gt;&lt;/TextEffect&gt;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3DF5B6B2F6A948972DE8E42AD3E225" ma:contentTypeVersion="0" ma:contentTypeDescription="Create a new document." ma:contentTypeScope="" ma:versionID="2e08d57cb6340953217890553396d64d">
  <xsd:schema xmlns:xsd="http://www.w3.org/2001/XMLSchema" xmlns:xs="http://www.w3.org/2001/XMLSchema" xmlns:p="http://schemas.microsoft.com/office/2006/metadata/properties" xmlns:ns2="b48ddc86-6fc0-424b-b911-ac54bed94b17" targetNamespace="http://schemas.microsoft.com/office/2006/metadata/properties" ma:root="true" ma:fieldsID="4c7bfccb6fbe833a71b5fdc0a3ee5374" ns2:_="">
    <xsd:import namespace="b48ddc86-6fc0-424b-b911-ac54bed94b1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ddc86-6fc0-424b-b911-ac54bed94b1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48ddc86-6fc0-424b-b911-ac54bed94b17">Z65UW2PZAHYT-369-307</_dlc_DocId>
    <_dlc_DocIdUrl xmlns="b48ddc86-6fc0-424b-b911-ac54bed94b17">
      <Url>http://sharepoint.fda.gov/orgs/CDRH-Organizations/OCE/DICE/_layouts/DocIdRedir.aspx?ID=Z65UW2PZAHYT-369-307</Url>
      <Description>Z65UW2PZAHYT-369-307</Description>
    </_dlc_DocIdUrl>
  </documentManagement>
</p:properties>
</file>

<file path=customXml/itemProps1.xml><?xml version="1.0" encoding="utf-8"?>
<ds:datastoreItem xmlns:ds="http://schemas.openxmlformats.org/officeDocument/2006/customXml" ds:itemID="{2ACFF7C6-8D47-452B-90B1-3A918A068C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8ddc86-6fc0-424b-b911-ac54bed94b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57F0DD-1EA7-41D5-8427-9008B70309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87C7ED-E7B0-4A85-839E-FB4BC1914B0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36EE31C-7DB6-4042-9933-727008001CCD}">
  <ds:schemaRefs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b48ddc86-6fc0-424b-b911-ac54bed94b1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10822</TotalTime>
  <Words>785</Words>
  <Application>Microsoft Office PowerPoint</Application>
  <PresentationFormat>On-screen Show (16:9)</PresentationFormat>
  <Paragraphs>144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Helvetica</vt:lpstr>
      <vt:lpstr>1_Office Theme</vt:lpstr>
      <vt:lpstr>Day in the Life: Supervisory Consumer Safety Officer</vt:lpstr>
      <vt:lpstr>Presentation Series: Day In the Life</vt:lpstr>
      <vt:lpstr>Learning Objectives</vt:lpstr>
      <vt:lpstr>PowerPoint Presentation</vt:lpstr>
      <vt:lpstr>Supervisory Group Background</vt:lpstr>
      <vt:lpstr>Supervisory Group Background</vt:lpstr>
      <vt:lpstr>PowerPoint Presentation</vt:lpstr>
      <vt:lpstr>PowerPoint Presentation</vt:lpstr>
      <vt:lpstr>Core SCSO Responsibilities</vt:lpstr>
      <vt:lpstr>Field Surveillance Management</vt:lpstr>
      <vt:lpstr>Field Surveillance Management</vt:lpstr>
      <vt:lpstr>Field Surveillance Management</vt:lpstr>
      <vt:lpstr>General Responsibilities</vt:lpstr>
      <vt:lpstr>Infrequent Responsibilities</vt:lpstr>
      <vt:lpstr>Uncommon Responsibilities</vt:lpstr>
      <vt:lpstr>Uncommon Responsibilities</vt:lpstr>
      <vt:lpstr>PowerPoint Presentation</vt:lpstr>
      <vt:lpstr>Official Action Indicated</vt:lpstr>
      <vt:lpstr>OAI Case</vt:lpstr>
      <vt:lpstr>OAI Case</vt:lpstr>
      <vt:lpstr>Summary</vt:lpstr>
      <vt:lpstr>Your Call to Action</vt:lpstr>
      <vt:lpstr>Presentation Series: Day In the Life</vt:lpstr>
      <vt:lpstr>PowerPoint Presentation</vt:lpstr>
    </vt:vector>
  </TitlesOfParts>
  <Company>Sensis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Cory Grabow</dc:creator>
  <cp:lastModifiedBy>Richards, Barbara A.</cp:lastModifiedBy>
  <cp:revision>250</cp:revision>
  <cp:lastPrinted>2017-07-07T09:55:20Z</cp:lastPrinted>
  <dcterms:created xsi:type="dcterms:W3CDTF">2015-10-02T20:33:31Z</dcterms:created>
  <dcterms:modified xsi:type="dcterms:W3CDTF">2019-11-26T20:55:49Z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0x010100F13DF5B6B2F6A948972DE8E42AD3E225</vt:lpwstr>
  </property>
  <property fmtid="{D5CDD505-2E9C-101B-9397-08002B2CF9AE}" pid="3" name="_dlc_DocIdItemGuid">
    <vt:lpwstr>eea131e7-4958-433e-9aaf-522546afd591</vt:lpwstr>
  </property>
</Properties>
</file>