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5"/>
  </p:sldMasterIdLst>
  <p:notesMasterIdLst>
    <p:notesMasterId r:id="rId44"/>
  </p:notesMasterIdLst>
  <p:handoutMasterIdLst>
    <p:handoutMasterId r:id="rId45"/>
  </p:handoutMasterIdLst>
  <p:sldIdLst>
    <p:sldId id="331" r:id="rId6"/>
    <p:sldId id="371" r:id="rId7"/>
    <p:sldId id="438" r:id="rId8"/>
    <p:sldId id="333" r:id="rId9"/>
    <p:sldId id="357" r:id="rId10"/>
    <p:sldId id="439" r:id="rId11"/>
    <p:sldId id="440" r:id="rId12"/>
    <p:sldId id="441" r:id="rId13"/>
    <p:sldId id="466" r:id="rId14"/>
    <p:sldId id="442" r:id="rId15"/>
    <p:sldId id="444" r:id="rId16"/>
    <p:sldId id="445" r:id="rId17"/>
    <p:sldId id="446" r:id="rId18"/>
    <p:sldId id="448" r:id="rId19"/>
    <p:sldId id="449" r:id="rId20"/>
    <p:sldId id="450" r:id="rId21"/>
    <p:sldId id="447" r:id="rId22"/>
    <p:sldId id="451" r:id="rId23"/>
    <p:sldId id="452" r:id="rId24"/>
    <p:sldId id="453" r:id="rId25"/>
    <p:sldId id="454" r:id="rId26"/>
    <p:sldId id="467" r:id="rId27"/>
    <p:sldId id="455" r:id="rId28"/>
    <p:sldId id="380" r:id="rId29"/>
    <p:sldId id="456" r:id="rId30"/>
    <p:sldId id="457" r:id="rId31"/>
    <p:sldId id="458" r:id="rId32"/>
    <p:sldId id="459" r:id="rId33"/>
    <p:sldId id="460" r:id="rId34"/>
    <p:sldId id="461" r:id="rId35"/>
    <p:sldId id="462" r:id="rId36"/>
    <p:sldId id="463" r:id="rId37"/>
    <p:sldId id="464" r:id="rId38"/>
    <p:sldId id="465" r:id="rId39"/>
    <p:sldId id="437" r:id="rId40"/>
    <p:sldId id="319" r:id="rId41"/>
    <p:sldId id="372" r:id="rId42"/>
    <p:sldId id="323" r:id="rId43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opal, Vidya" initials="GV" lastIdx="14" clrIdx="0"/>
  <p:cmAuthor id="1" name="Mallis, Elias" initials="em" lastIdx="1" clrIdx="1"/>
  <p:cmAuthor id="2" name="Herring, Kenneth (Lee)" initials="HK(" lastIdx="6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80808"/>
    <a:srgbClr val="0000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39" autoAdjust="0"/>
    <p:restoredTop sz="73567" autoAdjust="0"/>
  </p:normalViewPr>
  <p:slideViewPr>
    <p:cSldViewPr snapToGrid="0" snapToObjects="1">
      <p:cViewPr varScale="1">
        <p:scale>
          <a:sx n="83" d="100"/>
          <a:sy n="83" d="100"/>
        </p:scale>
        <p:origin x="1416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9407044-4873-40C7-9355-5CAD8392521C}" type="datetimeFigureOut">
              <a:rPr lang="en-US" smtClean="0"/>
              <a:t>11/26/2019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55C9CE-30DF-42AE-9590-05D7D2B2D7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619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94F1F9-670B-4BD8-A79A-22FF1A005646}" type="datetimeFigureOut">
              <a:rPr lang="en-US" smtClean="0"/>
              <a:t>11/26/2019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488F4B-C8AB-4DED-82A3-6F6C06D43A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65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24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09" indent="-285734" defTabSz="930224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937" indent="-228587" defTabSz="930224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111" indent="-228587" defTabSz="930224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287" indent="-228587" defTabSz="930224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461" indent="-228587" defTabSz="930224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635" indent="-228587" defTabSz="930224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811" indent="-228587" defTabSz="930224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985" indent="-228587" defTabSz="930224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DE6B84DA-5B41-4255-BBE5-8D42BA1E2183}" type="slidenum">
              <a:rPr lang="en-US" altLang="en-US" smtClean="0"/>
              <a:pPr/>
              <a:t>1</a:t>
            </a:fld>
            <a:endParaRPr lang="en-US" altLang="en-US" dirty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166" tIns="46584" rIns="93166" bIns="46584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7779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55A48-34CE-4BDE-BBBC-57F21FA62D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00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55A48-34CE-4BDE-BBBC-57F21FA62D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00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55A48-34CE-4BDE-BBBC-57F21FA62D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82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55A48-34CE-4BDE-BBBC-57F21FA62D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20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55A48-34CE-4BDE-BBBC-57F21FA62D0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6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55A48-34CE-4BDE-BBBC-57F21FA62D0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354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7167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04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55A48-34CE-4BDE-BBBC-57F21FA62D0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886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55A48-34CE-4BDE-BBBC-57F21FA62D0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88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0658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55A48-34CE-4BDE-BBBC-57F21FA62D0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822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55A48-34CE-4BDE-BBBC-57F21FA62D0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150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55A48-34CE-4BDE-BBBC-57F21FA62D0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5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55A48-34CE-4BDE-BBBC-57F21FA62D0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58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55A48-34CE-4BDE-BBBC-57F21FA62D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88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55A48-34CE-4BDE-BBBC-57F21FA62D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05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55A48-34CE-4BDE-BBBC-57F21FA62D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67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55A48-34CE-4BDE-BBBC-57F21FA62D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23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01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55A48-34CE-4BDE-BBBC-57F21FA62D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5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55A48-34CE-4BDE-BBBC-57F21FA62D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25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Presenter, Title, Office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3606" y="4766445"/>
            <a:ext cx="2133600" cy="273844"/>
          </a:xfrm>
        </p:spPr>
        <p:txBody>
          <a:bodyPr/>
          <a:lstStyle/>
          <a:p>
            <a:fld id="{EAAB2A27-457D-40B8-AFF8-51B87D4DCE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546" y="227773"/>
            <a:ext cx="2674867" cy="579947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4788694"/>
            <a:ext cx="2895600" cy="273844"/>
          </a:xfrm>
        </p:spPr>
        <p:txBody>
          <a:bodyPr/>
          <a:lstStyle/>
          <a:p>
            <a:pPr algn="l"/>
            <a:endParaRPr lang="en-US" b="1" dirty="0">
              <a:solidFill>
                <a:srgbClr val="1F497D">
                  <a:lumMod val="60000"/>
                  <a:lumOff val="4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55241" y="4767263"/>
            <a:ext cx="2133600" cy="273844"/>
          </a:xfrm>
        </p:spPr>
        <p:txBody>
          <a:bodyPr/>
          <a:lstStyle/>
          <a:p>
            <a:fld id="{59EC122E-CDB0-4DFD-9DF5-353BC2A26A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74975" y="3966542"/>
            <a:ext cx="465407" cy="586041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4788694"/>
            <a:ext cx="2895600" cy="273844"/>
          </a:xfrm>
        </p:spPr>
        <p:txBody>
          <a:bodyPr/>
          <a:lstStyle/>
          <a:p>
            <a:pPr algn="l"/>
            <a:endParaRPr lang="en-US" b="1" dirty="0">
              <a:solidFill>
                <a:srgbClr val="1F497D">
                  <a:lumMod val="60000"/>
                  <a:lumOff val="4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0650" y="4765593"/>
            <a:ext cx="2133600" cy="273844"/>
          </a:xfrm>
        </p:spPr>
        <p:txBody>
          <a:bodyPr/>
          <a:lstStyle/>
          <a:p>
            <a:fld id="{DBCC4E49-5485-4013-8F44-3287E5002B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4788694"/>
            <a:ext cx="2895600" cy="273844"/>
          </a:xfrm>
        </p:spPr>
        <p:txBody>
          <a:bodyPr/>
          <a:lstStyle/>
          <a:p>
            <a:pPr algn="l"/>
            <a:endParaRPr lang="en-US" b="1" dirty="0">
              <a:solidFill>
                <a:srgbClr val="1F497D">
                  <a:lumMod val="60000"/>
                  <a:lumOff val="4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74975" y="3966542"/>
            <a:ext cx="465407" cy="58604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62375" y="4750594"/>
            <a:ext cx="2133600" cy="273844"/>
          </a:xfrm>
        </p:spPr>
        <p:txBody>
          <a:bodyPr/>
          <a:lstStyle/>
          <a:p>
            <a:fld id="{20689563-F9F7-4363-82AD-A66E2E65BC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956" y="1986451"/>
            <a:ext cx="3167653" cy="656134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4788694"/>
            <a:ext cx="2895600" cy="273844"/>
          </a:xfrm>
        </p:spPr>
        <p:txBody>
          <a:bodyPr/>
          <a:lstStyle/>
          <a:p>
            <a:pPr algn="l"/>
            <a:endParaRPr lang="en-US" b="1" dirty="0">
              <a:solidFill>
                <a:srgbClr val="1F497D">
                  <a:lumMod val="60000"/>
                  <a:lumOff val="4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767759"/>
            <a:ext cx="8509103" cy="6945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1507332"/>
            <a:ext cx="8509103" cy="32145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6650" y="4781550"/>
            <a:ext cx="2133600" cy="273844"/>
          </a:xfrm>
        </p:spPr>
        <p:txBody>
          <a:bodyPr/>
          <a:lstStyle>
            <a:lvl1pPr algn="ctr">
              <a:defRPr/>
            </a:lvl1pPr>
          </a:lstStyle>
          <a:p>
            <a:fld id="{4D630B8F-5D59-4025-8F6E-1B438F473E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650" y="4788694"/>
            <a:ext cx="2895600" cy="273844"/>
          </a:xfrm>
        </p:spPr>
        <p:txBody>
          <a:bodyPr/>
          <a:lstStyle/>
          <a:p>
            <a:pPr algn="l"/>
            <a:endParaRPr lang="en-US" b="1" dirty="0">
              <a:solidFill>
                <a:srgbClr val="1F497D">
                  <a:lumMod val="60000"/>
                  <a:lumOff val="40000"/>
                </a:srgbClr>
              </a:solidFill>
              <a:latin typeface="Helvetica"/>
              <a:cs typeface="Helvetica"/>
            </a:endParaRPr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606" y="181875"/>
            <a:ext cx="438348" cy="55731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62375" y="4750594"/>
            <a:ext cx="2133600" cy="273844"/>
          </a:xfrm>
        </p:spPr>
        <p:txBody>
          <a:bodyPr/>
          <a:lstStyle/>
          <a:p>
            <a:fld id="{DE89A0E4-8D66-4A8C-9E08-E1AF2C346C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4788694"/>
            <a:ext cx="2895600" cy="273844"/>
          </a:xfrm>
        </p:spPr>
        <p:txBody>
          <a:bodyPr/>
          <a:lstStyle/>
          <a:p>
            <a:pPr algn="l"/>
            <a:endParaRPr lang="en-US" b="1" dirty="0">
              <a:solidFill>
                <a:srgbClr val="1F497D">
                  <a:lumMod val="60000"/>
                  <a:lumOff val="4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9834" y="4762002"/>
            <a:ext cx="2133600" cy="273844"/>
          </a:xfrm>
        </p:spPr>
        <p:txBody>
          <a:bodyPr/>
          <a:lstStyle/>
          <a:p>
            <a:fld id="{243386A8-CB0C-4A2D-A5ED-9267A48708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4788694"/>
            <a:ext cx="2895600" cy="273844"/>
          </a:xfrm>
        </p:spPr>
        <p:txBody>
          <a:bodyPr/>
          <a:lstStyle/>
          <a:p>
            <a:pPr algn="l"/>
            <a:endParaRPr lang="en-US" b="1" dirty="0">
              <a:solidFill>
                <a:srgbClr val="1F497D">
                  <a:lumMod val="60000"/>
                  <a:lumOff val="4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606" y="181875"/>
            <a:ext cx="438348" cy="55731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14307" y="4785252"/>
            <a:ext cx="2133600" cy="273844"/>
          </a:xfrm>
        </p:spPr>
        <p:txBody>
          <a:bodyPr/>
          <a:lstStyle/>
          <a:p>
            <a:fld id="{64EEB255-C430-4E7C-9C0A-F7AC2BD800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4788694"/>
            <a:ext cx="2895600" cy="273844"/>
          </a:xfrm>
        </p:spPr>
        <p:txBody>
          <a:bodyPr/>
          <a:lstStyle/>
          <a:p>
            <a:pPr algn="l"/>
            <a:endParaRPr lang="en-US" b="1" dirty="0">
              <a:solidFill>
                <a:srgbClr val="1F497D">
                  <a:lumMod val="60000"/>
                  <a:lumOff val="4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606" y="181875"/>
            <a:ext cx="438348" cy="55731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86200" y="4788694"/>
            <a:ext cx="2133600" cy="273844"/>
          </a:xfrm>
        </p:spPr>
        <p:txBody>
          <a:bodyPr/>
          <a:lstStyle/>
          <a:p>
            <a:fld id="{CC6F2A4C-9316-4D5E-8528-773B79E692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4788694"/>
            <a:ext cx="2895600" cy="273844"/>
          </a:xfrm>
        </p:spPr>
        <p:txBody>
          <a:bodyPr/>
          <a:lstStyle/>
          <a:p>
            <a:pPr algn="l"/>
            <a:endParaRPr lang="en-US" b="1" dirty="0">
              <a:solidFill>
                <a:srgbClr val="1F497D">
                  <a:lumMod val="60000"/>
                  <a:lumOff val="4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13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606" y="181875"/>
            <a:ext cx="438348" cy="55731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96185" y="4793812"/>
            <a:ext cx="2133600" cy="273844"/>
          </a:xfrm>
        </p:spPr>
        <p:txBody>
          <a:bodyPr/>
          <a:lstStyle/>
          <a:p>
            <a:fld id="{2B981C76-5832-484E-AD22-EF24AD1C3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4788694"/>
            <a:ext cx="2895600" cy="273844"/>
          </a:xfrm>
        </p:spPr>
        <p:txBody>
          <a:bodyPr/>
          <a:lstStyle/>
          <a:p>
            <a:pPr algn="l"/>
            <a:endParaRPr lang="en-US" b="1" dirty="0">
              <a:solidFill>
                <a:srgbClr val="1F497D">
                  <a:lumMod val="60000"/>
                  <a:lumOff val="4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606" y="181875"/>
            <a:ext cx="438348" cy="55731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65513" y="4762003"/>
            <a:ext cx="2133600" cy="273844"/>
          </a:xfrm>
        </p:spPr>
        <p:txBody>
          <a:bodyPr/>
          <a:lstStyle/>
          <a:p>
            <a:fld id="{74A2A22C-D57B-4C03-84D2-9060228A99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4788694"/>
            <a:ext cx="2895600" cy="273844"/>
          </a:xfrm>
        </p:spPr>
        <p:txBody>
          <a:bodyPr/>
          <a:lstStyle/>
          <a:p>
            <a:pPr algn="l"/>
            <a:endParaRPr lang="en-US" b="1" dirty="0">
              <a:solidFill>
                <a:srgbClr val="1F497D">
                  <a:lumMod val="60000"/>
                  <a:lumOff val="4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606" y="181875"/>
            <a:ext cx="438348" cy="55731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19014" y="4788694"/>
            <a:ext cx="2133600" cy="273844"/>
          </a:xfrm>
        </p:spPr>
        <p:txBody>
          <a:bodyPr/>
          <a:lstStyle/>
          <a:p>
            <a:fld id="{73C32C4C-4B7E-4CF7-A3DC-ABB1F01036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4788694"/>
            <a:ext cx="2895600" cy="273844"/>
          </a:xfrm>
        </p:spPr>
        <p:txBody>
          <a:bodyPr/>
          <a:lstStyle/>
          <a:p>
            <a:pPr algn="l"/>
            <a:endParaRPr lang="en-US" b="1" dirty="0">
              <a:solidFill>
                <a:srgbClr val="1F497D">
                  <a:lumMod val="60000"/>
                  <a:lumOff val="4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606" y="181875"/>
            <a:ext cx="438348" cy="55731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CB7B0-F03A-4FB8-BEBB-F4354B1276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downloads/medicaldevices/deviceregulationandguidance/guidancedocuments/ucm418469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safety/industry-guidance-recalls/guidance-industry-product-recalls-including-removals-and-corrections" TargetMode="External"/><Relationship Id="rId2" Type="http://schemas.openxmlformats.org/officeDocument/2006/relationships/hyperlink" Target="http://www.fda.gov/safety/recalls-market-withdrawals-safety-alerts/enforcement-report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da.gov/ForIndustry/IndustryNoticesandGuidanceDocuments/default.htm" TargetMode="External"/><Relationship Id="rId4" Type="http://schemas.openxmlformats.org/officeDocument/2006/relationships/hyperlink" Target="https://www.fda.gov/medical-devices/postmarket-requirements-devices/recalls-corrections-and-removals-devices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inspections-compliance-enforcement-and-criminal-investigations/compliance-manuals/regulatory-procedures-manual" TargetMode="External"/><Relationship Id="rId2" Type="http://schemas.openxmlformats.org/officeDocument/2006/relationships/hyperlink" Target="http://www.fda.gov/inspections-compliance-enforcement-and-criminal-investigations/inspection-references/investigations-operations-manua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cfr.gov/cgi-bin/text-idx?SID=3ee286332416f26a91d9e6d786a604ab&amp;mc=true&amp;tpl=/ecfrbrowse/Title21/21tab_02.tpl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2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oradevices1recalls@fda.hhs.go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oradevices3recalls@fda.hhs.gov" TargetMode="External"/><Relationship Id="rId4" Type="http://schemas.openxmlformats.org/officeDocument/2006/relationships/hyperlink" Target="mailto:oradevices2recalls@fda.hhs.gov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754602" y="1354110"/>
            <a:ext cx="7989903" cy="181521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b="1" dirty="0"/>
              <a:t>Day in the Life:</a:t>
            </a:r>
            <a:br>
              <a:rPr lang="en-US" altLang="en-US" sz="4000" b="1" dirty="0"/>
            </a:br>
            <a:r>
              <a:rPr lang="en-US" altLang="en-US" sz="4000" b="1" dirty="0"/>
              <a:t>Recall Coordinator</a:t>
            </a:r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0" y="3453414"/>
            <a:ext cx="9144000" cy="1232886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000" b="1" dirty="0">
                <a:solidFill>
                  <a:srgbClr val="080808"/>
                </a:solidFill>
              </a:rPr>
              <a:t>Cynthia Aycock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>
                <a:solidFill>
                  <a:srgbClr val="080808"/>
                </a:solidFill>
              </a:rPr>
              <a:t>Division Recall Coordinator</a:t>
            </a:r>
            <a:endParaRPr lang="en-US" altLang="en-US" sz="1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Office of Medical Device and Radiological Health Operations (OMDRHO), Division 1</a:t>
            </a:r>
          </a:p>
          <a:p>
            <a:pPr>
              <a:lnSpc>
                <a:spcPct val="80000"/>
              </a:lnSpc>
            </a:pPr>
            <a:r>
              <a:rPr lang="en-US" alt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Office of Regulatory Affairs</a:t>
            </a:r>
          </a:p>
          <a:p>
            <a:pPr>
              <a:lnSpc>
                <a:spcPct val="80000"/>
              </a:lnSpc>
            </a:pPr>
            <a:r>
              <a:rPr lang="en-US" alt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U.S. Food and Drug Administration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29220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1" y="483674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New Recalls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1365289"/>
            <a:ext cx="8509103" cy="321453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Reported by firm or by FDA Consumer Safety Officers (CSOs)</a:t>
            </a:r>
          </a:p>
          <a:p>
            <a:r>
              <a:rPr lang="en-US" dirty="0"/>
              <a:t>DRCs are available to review customer letters</a:t>
            </a:r>
          </a:p>
          <a:p>
            <a:pPr lvl="1"/>
            <a:r>
              <a:rPr lang="en-US" dirty="0"/>
              <a:t>Can provide template with necessary information</a:t>
            </a:r>
          </a:p>
          <a:p>
            <a:r>
              <a:rPr lang="en-US" dirty="0"/>
              <a:t>Submit 806 report within 10 days of recall initiation</a:t>
            </a:r>
          </a:p>
          <a:p>
            <a:pPr lvl="1"/>
            <a:r>
              <a:rPr lang="en-US" dirty="0"/>
              <a:t>Report must include: </a:t>
            </a:r>
          </a:p>
          <a:p>
            <a:pPr lvl="2"/>
            <a:r>
              <a:rPr lang="en-US" dirty="0"/>
              <a:t>The date the recall was initiated</a:t>
            </a:r>
          </a:p>
          <a:p>
            <a:pPr lvl="2"/>
            <a:r>
              <a:rPr lang="en-US" dirty="0"/>
              <a:t>The method of notification used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440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36C5E-8277-419B-80B6-1DCE03506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Potential Class I Recalls have accelerated timelines</a:t>
            </a:r>
          </a:p>
          <a:p>
            <a:r>
              <a:rPr lang="en-US" dirty="0"/>
              <a:t>Alerts are submitted within 24 hours of notification</a:t>
            </a:r>
          </a:p>
          <a:p>
            <a:r>
              <a:rPr lang="en-US" dirty="0"/>
              <a:t>Supply all necessary information on time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3476C-8A9F-48F9-9609-FE683A4C4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851" y="510306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Potential Class I Recall</a:t>
            </a:r>
          </a:p>
        </p:txBody>
      </p:sp>
    </p:spTree>
    <p:extLst>
      <p:ext uri="{BB962C8B-B14F-4D97-AF65-F5344CB8AC3E}">
        <p14:creationId xmlns:p14="http://schemas.microsoft.com/office/powerpoint/2010/main" val="1423729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1" y="483674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We Do with Your Recall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Enter information in Recall Enterprise System (RES)</a:t>
            </a:r>
          </a:p>
          <a:p>
            <a:pPr lvl="1"/>
            <a:r>
              <a:rPr lang="en-US" dirty="0"/>
              <a:t>Recall Alert (basic information) is entered as soon as possible</a:t>
            </a:r>
          </a:p>
          <a:p>
            <a:pPr lvl="1"/>
            <a:r>
              <a:rPr lang="en-US" dirty="0"/>
              <a:t>Recall Recommendation (detailed entry) submitted within 5 days of alert</a:t>
            </a:r>
          </a:p>
          <a:p>
            <a:r>
              <a:rPr lang="en-US" dirty="0"/>
              <a:t>DRC may contact firm for further information</a:t>
            </a:r>
          </a:p>
          <a:p>
            <a:pPr lvl="1"/>
            <a:r>
              <a:rPr lang="en-US" dirty="0"/>
              <a:t>Please respond as soon as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000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92552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We Do with Your Recall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505" y="1451524"/>
            <a:ext cx="8509103" cy="3214532"/>
          </a:xfrm>
        </p:spPr>
        <p:txBody>
          <a:bodyPr>
            <a:normAutofit/>
          </a:bodyPr>
          <a:lstStyle/>
          <a:p>
            <a:r>
              <a:rPr lang="en-US" dirty="0"/>
              <a:t>Event moves into queue for CDRH review</a:t>
            </a:r>
          </a:p>
          <a:p>
            <a:r>
              <a:rPr lang="en-US" dirty="0"/>
              <a:t>CDRH may contact you for more information</a:t>
            </a:r>
          </a:p>
          <a:p>
            <a:r>
              <a:rPr lang="en-US" dirty="0"/>
              <a:t>CDRH sends final classification decision to DRC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949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B2206-210C-440F-B801-5A8D94188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83673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Recall Classification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2B648-83F6-41D9-850E-3B097B9FC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337" y="1420240"/>
            <a:ext cx="8612616" cy="3600450"/>
          </a:xfrm>
        </p:spPr>
        <p:txBody>
          <a:bodyPr>
            <a:normAutofit fontScale="77500" lnSpcReduction="20000"/>
          </a:bodyPr>
          <a:lstStyle/>
          <a:p>
            <a:pPr indent="-20574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altLang="en-US" sz="3300" b="1" dirty="0"/>
              <a:t>Class I</a:t>
            </a:r>
          </a:p>
          <a:p>
            <a:pPr marL="594360" indent="-4572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2800" b="1" dirty="0"/>
              <a:t>Reasonable probability </a:t>
            </a:r>
            <a:r>
              <a:rPr lang="en-US" altLang="en-US" sz="2800" dirty="0"/>
              <a:t>that use of, or exposure to, a violative product will cause </a:t>
            </a:r>
            <a:r>
              <a:rPr lang="en-US" altLang="en-US" sz="2800" b="1" dirty="0"/>
              <a:t>serious adverse health consequences or death</a:t>
            </a:r>
          </a:p>
          <a:p>
            <a:pPr indent="-20574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altLang="en-US" b="1" dirty="0"/>
          </a:p>
          <a:p>
            <a:pPr indent="-20574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altLang="en-US" sz="3300" b="1" dirty="0"/>
              <a:t>Class II </a:t>
            </a:r>
          </a:p>
          <a:p>
            <a:pPr marL="594360" indent="-4572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2800" dirty="0"/>
              <a:t>Use of, or exposure to, a violative product may cause </a:t>
            </a:r>
            <a:r>
              <a:rPr lang="en-US" altLang="en-US" sz="2800" b="1" dirty="0"/>
              <a:t>temporary or medically reversible </a:t>
            </a:r>
            <a:r>
              <a:rPr lang="en-US" altLang="en-US" sz="2800" dirty="0"/>
              <a:t>adverse health consequences or where the </a:t>
            </a:r>
            <a:r>
              <a:rPr lang="en-US" altLang="en-US" sz="2800" b="1" dirty="0"/>
              <a:t>probability of serious adverse health consequences is remote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077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B2206-210C-440F-B801-5A8D94188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83673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Recall Classification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2B648-83F6-41D9-850E-3B097B9FC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337" y="1420240"/>
            <a:ext cx="8612616" cy="3600450"/>
          </a:xfrm>
        </p:spPr>
        <p:txBody>
          <a:bodyPr>
            <a:normAutofit/>
          </a:bodyPr>
          <a:lstStyle/>
          <a:p>
            <a:pPr indent="-20574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altLang="en-US" sz="2800" b="1" dirty="0"/>
              <a:t>Class III</a:t>
            </a:r>
          </a:p>
          <a:p>
            <a:pPr marL="594360" indent="-4572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2400" dirty="0"/>
              <a:t>Use of, or exposure to, a violative product is </a:t>
            </a:r>
            <a:r>
              <a:rPr lang="en-US" altLang="en-US" sz="2400" b="1" dirty="0"/>
              <a:t>not likely </a:t>
            </a:r>
            <a:r>
              <a:rPr lang="en-US" altLang="en-US" sz="2400" dirty="0"/>
              <a:t>to cause </a:t>
            </a:r>
            <a:r>
              <a:rPr lang="en-US" altLang="en-US" sz="2400" b="1" dirty="0"/>
              <a:t>serious adverse health consequences</a:t>
            </a:r>
            <a:endParaRPr lang="en-US" altLang="en-US" b="1" dirty="0"/>
          </a:p>
          <a:p>
            <a:pPr indent="-20574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altLang="en-US" sz="2800" b="1" dirty="0"/>
              <a:t>Market Withdrawal</a:t>
            </a:r>
          </a:p>
          <a:p>
            <a:pPr marL="594360" indent="-4572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2400" dirty="0"/>
              <a:t>Minor violation not subject to FDA legal action, or no violation</a:t>
            </a:r>
          </a:p>
          <a:p>
            <a:pPr indent="-20574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altLang="en-US" sz="2800" b="1" dirty="0"/>
              <a:t>Stock Recovery</a:t>
            </a:r>
          </a:p>
          <a:p>
            <a:pPr marL="48006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2400" dirty="0"/>
              <a:t>Not marketed or has not left direct control of manufacturer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17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8450D-A2D9-4951-BB51-30B08B282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510306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Recall Classification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99684-3570-4D64-8456-2F554B3BC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38" y="1457562"/>
            <a:ext cx="8293126" cy="29146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dirty="0"/>
              <a:t>After CDRH classifies the recall:</a:t>
            </a:r>
          </a:p>
          <a:p>
            <a:r>
              <a:rPr lang="en-US" sz="3000" dirty="0"/>
              <a:t>Recall is posted to FDA website</a:t>
            </a:r>
          </a:p>
          <a:p>
            <a:r>
              <a:rPr lang="en-US" sz="3000" dirty="0"/>
              <a:t>DRC prepares a Classification Letter</a:t>
            </a:r>
          </a:p>
          <a:p>
            <a:r>
              <a:rPr lang="en-US" sz="3000" dirty="0"/>
              <a:t>Classification Letter is emailed to firm</a:t>
            </a:r>
          </a:p>
          <a:p>
            <a:r>
              <a:rPr lang="en-US" sz="3000" dirty="0"/>
              <a:t>Classification Letter includes instructions on submitting status reports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494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E6CA8-504C-40A4-9E01-7055A0FC0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501429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We Do with Your Recall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B6933-AD22-4F7C-9D3A-CF63E68F8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DRC may assign recall audit checks</a:t>
            </a:r>
          </a:p>
          <a:p>
            <a:r>
              <a:rPr lang="en-US" dirty="0"/>
              <a:t>DRC receives, reviews, and files a firm’s monthly status reports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C3AD5D-32BF-4C7F-89E4-7A1C91D727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69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E64B2-5D40-47AD-AA9D-5C8E5052A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519184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Status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42066-31B0-4F60-A745-DF3B9B910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Firm submits monthly status report</a:t>
            </a:r>
          </a:p>
          <a:p>
            <a:r>
              <a:rPr lang="en-US" dirty="0"/>
              <a:t>Includes the following: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Number of consignees notified of the recall, and date and method of notification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Number of products on hand at the time communication was received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Number of products returned or corrected by each consignee contacted, and the number of products accounted for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Estimated time frames for completion of the recall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897ACA-A4E0-4CD1-B3F9-F546635747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72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E64B2-5D40-47AD-AA9D-5C8E5052A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519184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Status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42066-31B0-4F60-A745-DF3B9B910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Also includes results of effectiveness checks: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Number of consignees responded to notification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Response must be more than a delivery confirmation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A customer response form is recommended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Number of consignees who did not respond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Identify further steps that will be taken with non-responding consignees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897ACA-A4E0-4CD1-B3F9-F546635747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581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E6B55-BAEB-4563-8254-B173913BC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20501"/>
            <a:ext cx="8509103" cy="108683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Presentation Series:</a:t>
            </a:r>
            <a:br>
              <a:rPr lang="en-US" b="1" dirty="0"/>
            </a:br>
            <a:r>
              <a:rPr lang="en-US" b="1" dirty="0"/>
              <a:t>Day In the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E3A54-95E7-442D-A9BF-79911CB0F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 Modules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080808"/>
                </a:solidFill>
              </a:rPr>
              <a:t>Introduction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080808"/>
                </a:solidFill>
              </a:rPr>
              <a:t>Consumer Safety Officer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080808"/>
                </a:solidFill>
              </a:rPr>
              <a:t>Supervisory Consumer Safety Officer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080808"/>
                </a:solidFill>
              </a:rPr>
              <a:t>Compliance Officer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>
                <a:solidFill>
                  <a:srgbClr val="336699"/>
                </a:solidFill>
              </a:rPr>
              <a:t>Recall Coordinator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162F3-8225-4B26-96CA-2AD0419CE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79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1" y="510307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Effectiveness Checks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Q: Level A is contacting 100% of consignees. What if I make multiple attempts, but the consignee won’t respond?</a:t>
            </a:r>
          </a:p>
          <a:p>
            <a:endParaRPr lang="en-US" dirty="0"/>
          </a:p>
          <a:p>
            <a:r>
              <a:rPr lang="en-US" dirty="0"/>
              <a:t>A: Even if you cannot verify that 100% of consignees received notification, document your good-faith efforts to contact all consignees.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483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1" y="492551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Final Product Disposition Plan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1347534"/>
            <a:ext cx="8509103" cy="32145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Plan should be submitted to DRC for review prior to performing any actions</a:t>
            </a:r>
          </a:p>
          <a:p>
            <a:r>
              <a:rPr lang="en-US" dirty="0"/>
              <a:t>Common Product Disposition Options</a:t>
            </a:r>
          </a:p>
          <a:p>
            <a:pPr lvl="1"/>
            <a:r>
              <a:rPr lang="en-US" dirty="0"/>
              <a:t>Rework</a:t>
            </a:r>
          </a:p>
          <a:p>
            <a:pPr lvl="1"/>
            <a:r>
              <a:rPr lang="en-US" dirty="0"/>
              <a:t>Destroy</a:t>
            </a:r>
          </a:p>
          <a:p>
            <a:pPr lvl="2"/>
            <a:r>
              <a:rPr lang="en-US" dirty="0"/>
              <a:t>FDA would like the option to witness the destruction</a:t>
            </a:r>
          </a:p>
          <a:p>
            <a:pPr lvl="2"/>
            <a:r>
              <a:rPr lang="en-US" altLang="en-US" dirty="0"/>
              <a:t>Submit destruction documentation once complete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236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1" y="492551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Termination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1347534"/>
            <a:ext cx="8509103" cy="3214532"/>
          </a:xfrm>
        </p:spPr>
        <p:txBody>
          <a:bodyPr>
            <a:normAutofit/>
          </a:bodyPr>
          <a:lstStyle/>
          <a:p>
            <a:r>
              <a:rPr lang="en-US" altLang="en-US" dirty="0"/>
              <a:t>You may request termination when:</a:t>
            </a:r>
          </a:p>
          <a:p>
            <a:pPr lvl="1"/>
            <a:r>
              <a:rPr lang="en-US" altLang="en-US" dirty="0"/>
              <a:t>All reasonable efforts have been made to remove or correct violative product</a:t>
            </a:r>
          </a:p>
          <a:p>
            <a:pPr lvl="1"/>
            <a:r>
              <a:rPr lang="en-US" altLang="en-US" dirty="0"/>
              <a:t>Final Product disposition is complete</a:t>
            </a:r>
          </a:p>
          <a:p>
            <a:pPr lvl="1"/>
            <a:r>
              <a:rPr lang="en-US" altLang="en-US" dirty="0"/>
              <a:t>Preventive actions or corrections have been taken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881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3093D-48B6-42CB-A3DB-B81240869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492551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Termination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61732-D77B-4319-A195-9C32FB4D1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1" y="1383045"/>
            <a:ext cx="8509103" cy="3214532"/>
          </a:xfrm>
        </p:spPr>
        <p:txBody>
          <a:bodyPr/>
          <a:lstStyle/>
          <a:p>
            <a:r>
              <a:rPr lang="en-US" altLang="en-US" dirty="0"/>
              <a:t>Request termination by emailing the DRC</a:t>
            </a:r>
          </a:p>
          <a:p>
            <a:r>
              <a:rPr lang="en-US" dirty="0"/>
              <a:t>DRC will email you if we have any questions</a:t>
            </a:r>
          </a:p>
          <a:p>
            <a:r>
              <a:rPr lang="en-US" dirty="0"/>
              <a:t>When the DRC determines that the event is ready for termination, a termination letter will be sent to the recalling firm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087A19-E55B-4692-8775-C9083485D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902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C9948-9365-4535-91B1-FEE4395CD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8257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Common Concerns</a:t>
            </a:r>
          </a:p>
        </p:txBody>
      </p:sp>
    </p:spTree>
    <p:extLst>
      <p:ext uri="{BB962C8B-B14F-4D97-AF65-F5344CB8AC3E}">
        <p14:creationId xmlns:p14="http://schemas.microsoft.com/office/powerpoint/2010/main" val="3065761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0F23B-E47C-4A45-BA11-8B723B36C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492551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Customer Letters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9D702-6C52-4386-AB3F-EB5A3C89D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Lack of health hazard statement</a:t>
            </a:r>
          </a:p>
          <a:p>
            <a:r>
              <a:rPr lang="en-US" dirty="0"/>
              <a:t>Lack of clear customer instructions</a:t>
            </a:r>
          </a:p>
          <a:p>
            <a:r>
              <a:rPr lang="en-US" dirty="0"/>
              <a:t>Lack of response form</a:t>
            </a:r>
          </a:p>
          <a:p>
            <a:r>
              <a:rPr lang="en-US" dirty="0"/>
              <a:t>Including the assumed event classification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05CB65-7B75-4504-9305-25165EB2D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933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1" y="492551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806 Report Submission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Incomplete recall submission</a:t>
            </a:r>
          </a:p>
          <a:p>
            <a:r>
              <a:rPr lang="en-US" dirty="0"/>
              <a:t>Issues with information accessibility or file format</a:t>
            </a:r>
          </a:p>
          <a:p>
            <a:r>
              <a:rPr lang="en-US" dirty="0"/>
              <a:t>Firm refuses to send consignee information because it believes doing so violates HIPAA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903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1" y="483674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Other Common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Firm reworked product, but did not provide rework instructions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Effectiveness check plan is less than Level A 100%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Firm failed to submit information within the agreed- upon timeframes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Multiple emails/phone calls from firm to DRC in quick succession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5563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45DB3-FF02-4DB0-94E4-263AAF0B3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420501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Disagreements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DA94B-1BE5-4886-A4A7-93AADA4C3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1" y="1278384"/>
            <a:ext cx="8509103" cy="344348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Q: I thought my event was a Class II, but CDRH classified it as Class I.  What do I do if I don’t agree with CDRH’s classification?</a:t>
            </a:r>
          </a:p>
          <a:p>
            <a:endParaRPr lang="en-US" dirty="0"/>
          </a:p>
          <a:p>
            <a:r>
              <a:rPr lang="en-US" dirty="0"/>
              <a:t>A: You may reach out to your DRC, and we can set up a meeting with CDRH for you to learn why they classified your event differently than what you expected.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012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15C95-425D-476B-911D-65C3BB24E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510307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Product Enhancement or Recall?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9EB19-BB00-4BEF-BE36-4F17B3956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47" y="1345366"/>
            <a:ext cx="8509103" cy="3214532"/>
          </a:xfrm>
        </p:spPr>
        <p:txBody>
          <a:bodyPr>
            <a:normAutofit/>
          </a:bodyPr>
          <a:lstStyle/>
          <a:p>
            <a:r>
              <a:rPr lang="en-US" dirty="0"/>
              <a:t>A device enhancement is </a:t>
            </a:r>
          </a:p>
          <a:p>
            <a:pPr lvl="1"/>
            <a:r>
              <a:rPr lang="en-US" dirty="0"/>
              <a:t>(1) a change to improve the performance or quality of a device that is </a:t>
            </a:r>
          </a:p>
          <a:p>
            <a:pPr lvl="1"/>
            <a:r>
              <a:rPr lang="en-US" dirty="0"/>
              <a:t>(2) not a change to remedy a violation of the </a:t>
            </a:r>
            <a:r>
              <a:rPr lang="en-US" i="1" dirty="0"/>
              <a:t>FD&amp;C Act </a:t>
            </a:r>
            <a:r>
              <a:rPr lang="en-US" dirty="0"/>
              <a:t>or associated regulations enforced by the agency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04E130-2CA0-4D68-A555-1FCC62013998}"/>
              </a:ext>
            </a:extLst>
          </p:cNvPr>
          <p:cNvSpPr txBox="1"/>
          <p:nvPr/>
        </p:nvSpPr>
        <p:spPr>
          <a:xfrm>
            <a:off x="170174" y="4352532"/>
            <a:ext cx="86627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i="1" dirty="0"/>
              <a:t>Distinguishing Medical Device Recalls from Medical Device Enhancements: Guidance for Industry and Food and Drug Administration Staff</a:t>
            </a:r>
          </a:p>
          <a:p>
            <a:r>
              <a:rPr lang="en-US" sz="1400" dirty="0">
                <a:hlinkClick r:id="rId3"/>
              </a:rPr>
              <a:t>https://</a:t>
            </a:r>
            <a:r>
              <a:rPr lang="en-US" sz="1400" dirty="0" err="1">
                <a:hlinkClick r:id="rId3"/>
              </a:rPr>
              <a:t>www.fda.gov</a:t>
            </a:r>
            <a:r>
              <a:rPr lang="en-US" sz="1400" dirty="0">
                <a:hlinkClick r:id="rId3"/>
              </a:rPr>
              <a:t>/downloads/</a:t>
            </a:r>
            <a:r>
              <a:rPr lang="en-US" sz="1400" dirty="0" err="1">
                <a:hlinkClick r:id="rId3"/>
              </a:rPr>
              <a:t>medicaldevices</a:t>
            </a:r>
            <a:r>
              <a:rPr lang="en-US" sz="1400" dirty="0">
                <a:hlinkClick r:id="rId3"/>
              </a:rPr>
              <a:t>/</a:t>
            </a:r>
            <a:r>
              <a:rPr lang="en-US" sz="1400" dirty="0" err="1">
                <a:hlinkClick r:id="rId3"/>
              </a:rPr>
              <a:t>deviceregulationandguidance</a:t>
            </a:r>
            <a:r>
              <a:rPr lang="en-US" sz="1400" dirty="0">
                <a:hlinkClick r:id="rId3"/>
              </a:rPr>
              <a:t>/</a:t>
            </a:r>
            <a:r>
              <a:rPr lang="en-US" sz="1400" dirty="0" err="1">
                <a:hlinkClick r:id="rId3"/>
              </a:rPr>
              <a:t>guidancedocuments</a:t>
            </a:r>
            <a:r>
              <a:rPr lang="en-US" sz="1400" dirty="0">
                <a:hlinkClick r:id="rId3"/>
              </a:rPr>
              <a:t>/</a:t>
            </a:r>
            <a:r>
              <a:rPr lang="en-US" sz="1400" dirty="0" err="1">
                <a:hlinkClick r:id="rId3"/>
              </a:rPr>
              <a:t>ucm418469.pdf</a:t>
            </a:r>
            <a:r>
              <a:rPr lang="en-US" sz="1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6011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E6B55-BAEB-4563-8254-B173913BC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20501"/>
            <a:ext cx="8509103" cy="1086831"/>
          </a:xfrm>
        </p:spPr>
        <p:txBody>
          <a:bodyPr>
            <a:normAutofit/>
          </a:bodyPr>
          <a:lstStyle/>
          <a:p>
            <a:r>
              <a:rPr lang="en-US" b="1" dirty="0"/>
              <a:t>Have You Wondered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E3A54-95E7-442D-A9BF-79911CB0F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can you do to expedite the processing of your recall?</a:t>
            </a:r>
          </a:p>
          <a:p>
            <a:endParaRPr lang="en-US" dirty="0"/>
          </a:p>
          <a:p>
            <a:r>
              <a:rPr lang="en-US" dirty="0"/>
              <a:t>What does Division Recall Coordinator do?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162F3-8225-4B26-96CA-2AD0419CE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8660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Why haven’t I heard from FDA yet?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448" y="1840965"/>
            <a:ext cx="8509103" cy="321453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DRCs process all recalls throughout the United States</a:t>
            </a:r>
          </a:p>
          <a:p>
            <a:r>
              <a:rPr lang="en-US" dirty="0"/>
              <a:t>Class I recalls take precedence</a:t>
            </a:r>
          </a:p>
          <a:p>
            <a:r>
              <a:rPr lang="en-US" dirty="0"/>
              <a:t>Class II and III recalls are processed in order they are received</a:t>
            </a:r>
          </a:p>
          <a:p>
            <a:r>
              <a:rPr lang="en-US" dirty="0"/>
              <a:t>Complete submissions leads to faster processing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1366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1" y="501429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Termination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FDA receives a high volume of termination requests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Processed in order they are received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DRCs notify you if there is missing information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You receive a termination letter once processing is complete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4550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78A7-25FE-46C1-BA0B-F56B47CDE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448" y="2003435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Reference Materials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B460F9-EE35-4AA1-B1B6-F7CA375CA9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0151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A082E-9269-413B-A76B-61D05AB5D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92551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Recall References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7DEDF-3313-4EF9-9111-E066C8C5E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373" y="1510314"/>
            <a:ext cx="8424580" cy="322773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dirty="0"/>
              <a:t>Enforcement Reports</a:t>
            </a: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sz="2400" dirty="0">
                <a:hlinkClick r:id="rId2"/>
              </a:rPr>
              <a:t>www.fda.gov/safety/recalls-market-withdrawals-safety-alerts/enforcement-reports</a:t>
            </a:r>
            <a:endParaRPr lang="en-US" altLang="en-US" sz="2400" dirty="0"/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en-US" sz="2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dirty="0"/>
              <a:t>Guidance: Product Recalls, Corrections, and Removals</a:t>
            </a: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sz="2400" dirty="0">
                <a:hlinkClick r:id="rId3"/>
              </a:rPr>
              <a:t>www.fda.gov/safety/industry-guidance-recalls/guidance-industry-product-recalls-including-removals-and-corrections</a:t>
            </a:r>
            <a:br>
              <a:rPr lang="en-US" altLang="en-US" sz="2600" dirty="0"/>
            </a:br>
            <a:endParaRPr lang="en-US" altLang="en-US" sz="2600" dirty="0"/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hlinkClick r:id="rId4"/>
              </a:rPr>
              <a:t>https://www.fda.gov/medical-devices/postmarket-requirements-devices/recalls-corrections-and-removals-devices</a:t>
            </a:r>
            <a:br>
              <a:rPr lang="en-US" sz="2400" dirty="0"/>
            </a:br>
            <a:endParaRPr lang="en-US" altLang="en-US" sz="2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dirty="0"/>
              <a:t>Industry Notices and Guidance Documents</a:t>
            </a:r>
          </a:p>
          <a:p>
            <a:pPr marL="40005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dirty="0">
                <a:hlinkClick r:id="rId5"/>
              </a:rPr>
              <a:t>www.fda.gov/ForIndustry/IndustryNoticesandGuidanceDocuments/default.htm</a:t>
            </a:r>
            <a:endParaRPr lang="en-US" alt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4391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AAAB7-DB90-4040-9337-5FF49156D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510306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Recall References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F3AE7-D71F-4087-8A5A-7277D4808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1" y="1374167"/>
            <a:ext cx="8509103" cy="3586022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dirty="0"/>
              <a:t>Investigations Operations Manual - Chapter 7</a:t>
            </a:r>
          </a:p>
          <a:p>
            <a:pPr marL="0" indent="0">
              <a:buNone/>
            </a:pPr>
            <a:r>
              <a:rPr lang="en-US" altLang="en-US" dirty="0">
                <a:hlinkClick r:id="rId2"/>
              </a:rPr>
              <a:t>www.fda.gov/inspections-compliance-enforcement-and-criminal-investigations/inspection-references/investigations-operations-manual</a:t>
            </a:r>
            <a:r>
              <a:rPr lang="en-US" altLang="en-US" dirty="0"/>
              <a:t> 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Regulatory Procedures Manual - Chapter 7</a:t>
            </a:r>
          </a:p>
          <a:p>
            <a:pPr marL="0" indent="0">
              <a:buNone/>
            </a:pPr>
            <a:r>
              <a:rPr lang="en-US" altLang="en-US" dirty="0">
                <a:hlinkClick r:id="rId3"/>
              </a:rPr>
              <a:t>https://www.fda.gov/inspections-compliance-enforcement-and-criminal-investigations/compliance-manuals/regulatory-procedures-manual</a:t>
            </a:r>
            <a:r>
              <a:rPr lang="en-US" altLang="en-US" dirty="0"/>
              <a:t> 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21 CFR Part 7 &amp; 21 CFR Part 806</a:t>
            </a:r>
          </a:p>
          <a:p>
            <a:pPr marL="0" indent="0">
              <a:buNone/>
            </a:pPr>
            <a:r>
              <a:rPr lang="en-US" altLang="en-US" dirty="0">
                <a:hlinkClick r:id="rId4"/>
              </a:rPr>
              <a:t>https://www.ecfr.gov/cgi-bin/text-idx?SID=3ee286332416f26a91d9e6d786a604ab&amp;mc=true&amp;tpl=/ecfrbrowse/Title21/21tab_02.tpl</a:t>
            </a:r>
            <a:r>
              <a:rPr lang="en-US" alt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6854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460530"/>
            <a:ext cx="9144000" cy="782344"/>
          </a:xfrm>
        </p:spPr>
        <p:txBody>
          <a:bodyPr>
            <a:normAutofit/>
          </a:bodyPr>
          <a:lstStyle/>
          <a:p>
            <a:r>
              <a:rPr lang="en-US" altLang="en-US" sz="4000" b="1" dirty="0"/>
              <a:t>Summary</a:t>
            </a:r>
          </a:p>
        </p:txBody>
      </p:sp>
      <p:pic>
        <p:nvPicPr>
          <p:cNvPr id="4" name="Picture 3" descr="FDA_FullColor_Monogra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606" y="181875"/>
            <a:ext cx="438348" cy="55731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363" name="Content Placeholder 5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497150" y="1242874"/>
            <a:ext cx="8320489" cy="3693110"/>
          </a:xfrm>
          <a:noFill/>
        </p:spPr>
        <p:txBody>
          <a:bodyPr numCol="1">
            <a:noAutofit/>
          </a:bodyPr>
          <a:lstStyle/>
          <a:p>
            <a:r>
              <a:rPr lang="en-US" sz="2400" dirty="0">
                <a:cs typeface="Arial" panose="020B0604020202020204" pitchFamily="34" charset="0"/>
              </a:rPr>
              <a:t>The ORA Division Recall Coordinator plays an important role in the coordination and oversight of recall events. </a:t>
            </a:r>
          </a:p>
          <a:p>
            <a:r>
              <a:rPr lang="en-US" sz="2400" dirty="0">
                <a:cs typeface="Arial" panose="020B0604020202020204" pitchFamily="34" charset="0"/>
              </a:rPr>
              <a:t>FDA classifies recalls into Class I, II, or III, based on its potential for health consequences.</a:t>
            </a:r>
          </a:p>
          <a:p>
            <a:r>
              <a:rPr lang="en-US" sz="2400" dirty="0"/>
              <a:t>Class I recalls take precedence over other recall events.</a:t>
            </a:r>
          </a:p>
          <a:p>
            <a:r>
              <a:rPr lang="en-US" sz="2400" dirty="0"/>
              <a:t>Class II and III recalls are processed in order they’re received.</a:t>
            </a:r>
            <a:endParaRPr lang="en-US" sz="2400" dirty="0">
              <a:cs typeface="Arial" panose="020B0604020202020204" pitchFamily="34" charset="0"/>
            </a:endParaRPr>
          </a:p>
          <a:p>
            <a:r>
              <a:rPr lang="en-US" sz="2400" dirty="0">
                <a:cs typeface="Arial" panose="020B0604020202020204" pitchFamily="34" charset="0"/>
              </a:rPr>
              <a:t>Providing complete submissions and timely responses are helpful to processing the recall event.</a:t>
            </a:r>
          </a:p>
          <a:p>
            <a:endParaRPr lang="en-US" sz="2400" dirty="0">
              <a:cs typeface="Arial" panose="020B0604020202020204" pitchFamily="34" charset="0"/>
            </a:endParaRPr>
          </a:p>
          <a:p>
            <a:endParaRPr 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2059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3954" y="392316"/>
            <a:ext cx="8509000" cy="69373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Your Call to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3954" y="1384917"/>
            <a:ext cx="8676611" cy="3288695"/>
          </a:xfrm>
        </p:spPr>
        <p:txBody>
          <a:bodyPr>
            <a:normAutofit lnSpcReduction="10000"/>
          </a:bodyPr>
          <a:lstStyle/>
          <a:p>
            <a:pPr marL="514350" indent="-514350">
              <a:spcAft>
                <a:spcPts val="1200"/>
              </a:spcAft>
              <a:buAutoNum type="arabicPeriod"/>
            </a:pPr>
            <a:r>
              <a:rPr lang="en-US" altLang="en-US" sz="2800" dirty="0"/>
              <a:t>Review 21 CFR Part 806 to ensure that your recall procedures are adequate.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en-US" altLang="en-US" sz="2800" dirty="0"/>
              <a:t>Be responsive to FDA with requests for information.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en-US" altLang="en-US" sz="2800" dirty="0"/>
              <a:t>Notify your Division Recall Coordinator of any changes.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en-US" altLang="en-US" sz="2800" dirty="0"/>
              <a:t>View other modules in this series to learn more about the individual OMDRHO staff roles.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endParaRPr lang="en-US" altLang="en-US" sz="2800" dirty="0"/>
          </a:p>
        </p:txBody>
      </p:sp>
      <p:pic>
        <p:nvPicPr>
          <p:cNvPr id="4" name="Picture 3" descr="FDA_FullColor_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606" y="181875"/>
            <a:ext cx="438348" cy="55731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3324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E6B55-BAEB-4563-8254-B173913BC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20501"/>
            <a:ext cx="8509103" cy="108683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Presentation Series:</a:t>
            </a:r>
            <a:br>
              <a:rPr lang="en-US" b="1" dirty="0"/>
            </a:br>
            <a:r>
              <a:rPr lang="en-US" b="1" dirty="0"/>
              <a:t>Day In the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E3A54-95E7-442D-A9BF-79911CB0F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 Modules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080808"/>
                </a:solidFill>
              </a:rPr>
              <a:t>Introduction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Consumer Safety Officer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Supervisory Consumer Safety Officer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Compliance Officer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Recall Coordinator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162F3-8225-4B26-96CA-2AD0419CE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8251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DA_B&amp;W_Primary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38" y="2247073"/>
            <a:ext cx="2626743" cy="50193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/>
              <a:t>38</a:t>
            </a:fld>
            <a:endParaRPr lang="en-US" dirty="0"/>
          </a:p>
        </p:txBody>
      </p:sp>
    </p:spTree>
    <p:extLst/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460530"/>
            <a:ext cx="9144000" cy="859115"/>
          </a:xfrm>
        </p:spPr>
        <p:txBody>
          <a:bodyPr>
            <a:normAutofit/>
          </a:bodyPr>
          <a:lstStyle/>
          <a:p>
            <a:r>
              <a:rPr lang="en-US" altLang="en-US" sz="4000" b="1" dirty="0"/>
              <a:t>Learning Objectives</a:t>
            </a:r>
            <a:endParaRPr lang="en-US" altLang="en-US" sz="3600" b="1" dirty="0"/>
          </a:p>
        </p:txBody>
      </p:sp>
      <p:sp>
        <p:nvSpPr>
          <p:cNvPr id="15363" name="Content Placeholder 5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390617" y="1319645"/>
            <a:ext cx="8524783" cy="3447618"/>
          </a:xfrm>
          <a:noFill/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cs typeface="Arial" panose="020B0604020202020204" pitchFamily="34" charset="0"/>
              </a:rPr>
              <a:t>Describe the basic duties of a Division Recall Coordinator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/>
              <a:t>Identify and explain the different classifications of recalls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/>
              <a:t>Explain what FDA does with a recall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/>
              <a:t>Describe interactions between the firm and FDA up through the termination of a recall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/>
              <a:t>Discuss some common issues and questions about recalls</a:t>
            </a:r>
          </a:p>
        </p:txBody>
      </p:sp>
      <p:pic>
        <p:nvPicPr>
          <p:cNvPr id="4" name="Picture 3" descr="FDA_FullColor_Monogra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606" y="181875"/>
            <a:ext cx="438348" cy="55731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772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C9948-9365-4535-91B1-FEE4395CD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8257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Where Do I Send My Recall?</a:t>
            </a:r>
          </a:p>
        </p:txBody>
      </p:sp>
    </p:spTree>
    <p:extLst>
      <p:ext uri="{BB962C8B-B14F-4D97-AF65-F5344CB8AC3E}">
        <p14:creationId xmlns:p14="http://schemas.microsoft.com/office/powerpoint/2010/main" val="3211077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6EF4ED-ABEE-4E9A-8AFC-3562CC338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783" y="45608"/>
            <a:ext cx="6597257" cy="505228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923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15A12-AF74-4FD7-9E3C-C1037DAE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501429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Recall Contact Information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04791-FE4F-4F6B-A481-942870887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328" y="1414462"/>
            <a:ext cx="8304145" cy="3397235"/>
          </a:xfrm>
        </p:spPr>
        <p:txBody>
          <a:bodyPr>
            <a:normAutofit/>
          </a:bodyPr>
          <a:lstStyle/>
          <a:p>
            <a:r>
              <a:rPr lang="en-US" dirty="0"/>
              <a:t>For general inquiries, new recall submissions, and status reports:</a:t>
            </a:r>
          </a:p>
          <a:p>
            <a:pPr lvl="1"/>
            <a:r>
              <a:rPr lang="en-US" b="1" dirty="0"/>
              <a:t>Division 1: </a:t>
            </a:r>
            <a:r>
              <a:rPr lang="en-US" b="1" dirty="0">
                <a:hlinkClick r:id="rId3"/>
              </a:rPr>
              <a:t>oradevices1recalls@fda.hhs.gov</a:t>
            </a:r>
            <a:endParaRPr lang="en-US" dirty="0"/>
          </a:p>
          <a:p>
            <a:pPr lvl="1"/>
            <a:r>
              <a:rPr lang="en-US" b="1" dirty="0"/>
              <a:t>Division 2: </a:t>
            </a:r>
            <a:r>
              <a:rPr lang="en-US" b="1" dirty="0">
                <a:hlinkClick r:id="rId4"/>
              </a:rPr>
              <a:t>oradevices2recalls@fda.hhs.gov</a:t>
            </a:r>
            <a:endParaRPr lang="en-US" dirty="0"/>
          </a:p>
          <a:p>
            <a:pPr lvl="1"/>
            <a:r>
              <a:rPr lang="en-US" b="1" dirty="0"/>
              <a:t>Division 3: </a:t>
            </a:r>
            <a:r>
              <a:rPr lang="en-US" b="1" dirty="0">
                <a:hlinkClick r:id="rId5"/>
              </a:rPr>
              <a:t>oradevices3recalls@fda.hhs.gov</a:t>
            </a:r>
            <a:endParaRPr lang="en-US" dirty="0"/>
          </a:p>
          <a:p>
            <a:pPr marL="397764" lvl="1" indent="0"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2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1638"/>
            <a:ext cx="9144000" cy="806377"/>
          </a:xfrm>
        </p:spPr>
        <p:txBody>
          <a:bodyPr>
            <a:normAutofit/>
          </a:bodyPr>
          <a:lstStyle/>
          <a:p>
            <a:r>
              <a:rPr lang="en-US" sz="4000" b="1" dirty="0"/>
              <a:t>Division Recall Coordinator (DRC) Duties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Triage new recalls</a:t>
            </a:r>
          </a:p>
          <a:p>
            <a:r>
              <a:rPr lang="en-US" dirty="0"/>
              <a:t>Submit recall alerts and recommendations</a:t>
            </a:r>
          </a:p>
          <a:p>
            <a:r>
              <a:rPr lang="en-US" dirty="0"/>
              <a:t>Coordinate the recall with firm and FDA’s Center for Devices and Radiological Health (CDRH)</a:t>
            </a:r>
          </a:p>
          <a:p>
            <a:pPr lvl="1"/>
            <a:r>
              <a:rPr lang="it-IT" dirty="0"/>
              <a:t>Prepare classification </a:t>
            </a:r>
            <a:r>
              <a:rPr lang="en-US" dirty="0"/>
              <a:t>and termination letters</a:t>
            </a:r>
          </a:p>
          <a:p>
            <a:pPr lvl="1"/>
            <a:r>
              <a:rPr lang="it-IT" dirty="0"/>
              <a:t>Review status reports and termination requests</a:t>
            </a:r>
          </a:p>
          <a:p>
            <a:r>
              <a:rPr lang="it-IT" dirty="0"/>
              <a:t>Assign recall audit checks</a:t>
            </a:r>
          </a:p>
          <a:p>
            <a:pPr marL="457200" lvl="1" indent="0">
              <a:buNone/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444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C9948-9365-4535-91B1-FEE4395CD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8257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What Does FDA do with a Recall?</a:t>
            </a:r>
          </a:p>
        </p:txBody>
      </p:sp>
    </p:spTree>
    <p:extLst>
      <p:ext uri="{BB962C8B-B14F-4D97-AF65-F5344CB8AC3E}">
        <p14:creationId xmlns:p14="http://schemas.microsoft.com/office/powerpoint/2010/main" val="39605172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6&quot;/&gt;&lt;lineCharCount val=&quot;1&quot;/&gt;&lt;/TableIndex&gt;&lt;/ShapeTextInfo&gt;"/>
  <p:tag name="HTML_SHAPEINFO" val="&lt;ThreeDShapeInfo&gt;&lt;uuid val=&quot;&quot;/&gt;&lt;isInvalidForFieldText val=&quot;0&quot;/&gt;&lt;Image&gt;&lt;filename val=&quot;C:\Users\JEFFKE~1\AppData\Local\Temp\PR\data\asimages\{FB84C735-E727-44D8-A7B5-9D0BFFE667CC}_1.png&quot;/&gt;&lt;left val=&quot;0&quot;/&gt;&lt;top val=&quot;88&quot;/&gt;&lt;width val=&quot;720&quot;/&gt;&lt;height val=&quot;147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3&quot;/&gt;&lt;lineCharCount val=&quot;19&quot;/&gt;&lt;lineCharCount val=&quot;43&quot;/&gt;&lt;lineCharCount val=&quot;18&quot;/&gt;&lt;lineCharCount val=&quot;19&quot;/&gt;&lt;lineCharCount val=&quot;1&quot;/&gt;&lt;lineCharCount val=&quot;1&quot;/&gt;&lt;lineCharCount val=&quot;12&quot;/&gt;&lt;lineCharCount val=&quot;39&quot;/&gt;&lt;lineCharCount val=&quot;31&quot;/&gt;&lt;lineCharCount val=&quot;44&quot;/&gt;&lt;lineCharCount val=&quot;38&quot;/&gt;&lt;lineCharCount val=&quot;43&quot;/&gt;&lt;lineCharCount val=&quot;34&quot;/&gt;&lt;/TableIndex&gt;&lt;/ShapeTextInfo&gt;"/>
  <p:tag name="HTML_SHAPEINFO" val="&lt;ThreeDShapeInfo&gt;&lt;uuid val=&quot;&quot;/&gt;&lt;isInvalidForFieldText val=&quot;0&quot;/&gt;&lt;Image&gt;&lt;filename val=&quot;C:\Users\JEFFKE~1\AppData\Local\Temp\PR\data\asimages\{5C75A713-C0AF-435D-8067-E2F2F1F07FAE}_1.png&quot;/&gt;&lt;left val=&quot;0&quot;/&gt;&lt;top val=&quot;218&quot;/&gt;&lt;width val=&quot;720&quot;/&gt;&lt;height val=&quot;273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&quot;/&gt;&lt;isInvalidForFieldText val=&quot;0&quot;/&gt;&lt;Image&gt;&lt;filename val=&quot;C:\Users\JEFFKE~1\AppData\Local\Temp\PR\data\asimages\{DA9E3095-8188-4651-99E9-7B0D2698A595}_3.png&quot;/&gt;&lt;left val=&quot;47&quot;/&gt;&lt;top val=&quot;27&quot;/&gt;&lt;width val=&quot;624&quot;/&gt;&lt;height val=&quot;111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53&quot;/&gt;&lt;lineCharCount val=&quot;15&quot;/&gt;&lt;lineCharCount val=&quot;48&quot;/&gt;&lt;lineCharCount val=&quot;44&quot;/&gt;&lt;lineCharCount val=&quot;26&quot;/&gt;&lt;lineCharCount val=&quot;47&quot;/&gt;&lt;lineCharCount val=&quot;41&quot;/&gt;&lt;/TableIndex&gt;&lt;/ShapeTextInfo&gt;"/>
  <p:tag name="HTML_SHAPEINFO" val="&lt;TextEffect&gt;&lt;Image&gt;&lt;filename val=&quot;C:\Users\JEFFKE~1\AppData\Local\Temp\PR\data\asimages\{CC8D13C7-1632-46D7-ABBB-FB5772C4A6F5}_1.png_crop.png&quot;/&gt;&lt;left val=&quot;44&quot;/&gt;&lt;top val=&quot;166&quot;/&gt;&lt;width val=&quot;630&quot;/&gt;&lt;height val=&quot;57&quot;/&gt;&lt;hasText val=&quot;1&quot;/&gt;&lt;paraId val=&quot;1&quot;/&gt;&lt;/Image&gt;&lt;Image&gt;&lt;filename val=&quot;C:\Users\JEFFKE~1\AppData\Local\Temp\PR\data\asimages\{55C47B95-D4DB-449F-A607-0FC1CE6A5B9E}_1.png_crop.png&quot;/&gt;&lt;left val=&quot;44&quot;/&gt;&lt;top val=&quot;264&quot;/&gt;&lt;width val=&quot;595&quot;/&gt;&lt;height val=&quot;91&quot;/&gt;&lt;hasText val=&quot;1&quot;/&gt;&lt;paraId val=&quot;2&quot;/&gt;&lt;/Image&gt;&lt;Image&gt;&lt;filename val=&quot;C:\Users\JEFFKE~1\AppData\Local\Temp\PR\data\asimages\{19EB3C5E-63FD-46B6-8B2B-AC6FE0B19B4D}_1.png_crop.png&quot;/&gt;&lt;left val=&quot;44&quot;/&gt;&lt;top val=&quot;395&quot;/&gt;&lt;width val=&quot;565&quot;/&gt;&lt;height val=&quot;58&quot;/&gt;&lt;hasText val=&quot;1&quot;/&gt;&lt;paraId val=&quot;3&quot;/&gt;&lt;/Image&gt;&lt;/TextEffect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&quot;/&gt;&lt;isInvalidForFieldText val=&quot;0&quot;/&gt;&lt;Image&gt;&lt;filename val=&quot;C:\Users\JEFFKE~1\AppData\Local\Temp\PR\data\asimages\{DA9E3095-8188-4651-99E9-7B0D2698A595}_3.png&quot;/&gt;&lt;left val=&quot;47&quot;/&gt;&lt;top val=&quot;27&quot;/&gt;&lt;width val=&quot;624&quot;/&gt;&lt;height val=&quot;111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53&quot;/&gt;&lt;lineCharCount val=&quot;15&quot;/&gt;&lt;lineCharCount val=&quot;48&quot;/&gt;&lt;lineCharCount val=&quot;44&quot;/&gt;&lt;lineCharCount val=&quot;26&quot;/&gt;&lt;lineCharCount val=&quot;47&quot;/&gt;&lt;lineCharCount val=&quot;41&quot;/&gt;&lt;/TableIndex&gt;&lt;/ShapeTextInfo&gt;"/>
  <p:tag name="HTML_SHAPEINFO" val="&lt;TextEffect&gt;&lt;Image&gt;&lt;filename val=&quot;C:\Users\JEFFKE~1\AppData\Local\Temp\PR\data\asimages\{CC8D13C7-1632-46D7-ABBB-FB5772C4A6F5}_1.png_crop.png&quot;/&gt;&lt;left val=&quot;44&quot;/&gt;&lt;top val=&quot;166&quot;/&gt;&lt;width val=&quot;630&quot;/&gt;&lt;height val=&quot;57&quot;/&gt;&lt;hasText val=&quot;1&quot;/&gt;&lt;paraId val=&quot;1&quot;/&gt;&lt;/Image&gt;&lt;Image&gt;&lt;filename val=&quot;C:\Users\JEFFKE~1\AppData\Local\Temp\PR\data\asimages\{55C47B95-D4DB-449F-A607-0FC1CE6A5B9E}_1.png_crop.png&quot;/&gt;&lt;left val=&quot;44&quot;/&gt;&lt;top val=&quot;264&quot;/&gt;&lt;width val=&quot;595&quot;/&gt;&lt;height val=&quot;91&quot;/&gt;&lt;hasText val=&quot;1&quot;/&gt;&lt;paraId val=&quot;2&quot;/&gt;&lt;/Image&gt;&lt;Image&gt;&lt;filename val=&quot;C:\Users\JEFFKE~1\AppData\Local\Temp\PR\data\asimages\{19EB3C5E-63FD-46B6-8B2B-AC6FE0B19B4D}_1.png_crop.png&quot;/&gt;&lt;left val=&quot;44&quot;/&gt;&lt;top val=&quot;395&quot;/&gt;&lt;width val=&quot;565&quot;/&gt;&lt;height val=&quot;58&quot;/&gt;&lt;hasText val=&quot;1&quot;/&gt;&lt;paraId val=&quot;3&quot;/&gt;&lt;/Image&gt;&lt;/TextEffect&gt;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48ddc86-6fc0-424b-b911-ac54bed94b17">Z65UW2PZAHYT-369-307</_dlc_DocId>
    <_dlc_DocIdUrl xmlns="b48ddc86-6fc0-424b-b911-ac54bed94b17">
      <Url>http://sharepoint.fda.gov/orgs/CDRH-Organizations/OCE/DICE/_layouts/DocIdRedir.aspx?ID=Z65UW2PZAHYT-369-307</Url>
      <Description>Z65UW2PZAHYT-369-307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3DF5B6B2F6A948972DE8E42AD3E225" ma:contentTypeVersion="0" ma:contentTypeDescription="Create a new document." ma:contentTypeScope="" ma:versionID="2e08d57cb6340953217890553396d64d">
  <xsd:schema xmlns:xsd="http://www.w3.org/2001/XMLSchema" xmlns:xs="http://www.w3.org/2001/XMLSchema" xmlns:p="http://schemas.microsoft.com/office/2006/metadata/properties" xmlns:ns2="b48ddc86-6fc0-424b-b911-ac54bed94b17" targetNamespace="http://schemas.microsoft.com/office/2006/metadata/properties" ma:root="true" ma:fieldsID="4c7bfccb6fbe833a71b5fdc0a3ee5374" ns2:_="">
    <xsd:import namespace="b48ddc86-6fc0-424b-b911-ac54bed94b1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8ddc86-6fc0-424b-b911-ac54bed94b1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36EE31C-7DB6-4042-9933-727008001CCD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b48ddc86-6fc0-424b-b911-ac54bed94b1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ACFF7C6-8D47-452B-90B1-3A918A068C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8ddc86-6fc0-424b-b911-ac54bed94b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57F0DD-1EA7-41D5-8427-9008B703091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587C7ED-E7B0-4A85-839E-FB4BC1914B0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23633</TotalTime>
  <Words>1446</Words>
  <Application>Microsoft Office PowerPoint</Application>
  <PresentationFormat>On-screen Show (16:9)</PresentationFormat>
  <Paragraphs>249</Paragraphs>
  <Slides>38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Helvetica</vt:lpstr>
      <vt:lpstr>1_Office Theme</vt:lpstr>
      <vt:lpstr>Day in the Life: Recall Coordinator</vt:lpstr>
      <vt:lpstr>Presentation Series: Day In the Life</vt:lpstr>
      <vt:lpstr>Have You Wondered</vt:lpstr>
      <vt:lpstr>Learning Objectives</vt:lpstr>
      <vt:lpstr>PowerPoint Presentation</vt:lpstr>
      <vt:lpstr>PowerPoint Presentation</vt:lpstr>
      <vt:lpstr>Recall Contact Information </vt:lpstr>
      <vt:lpstr>Division Recall Coordinator (DRC) Duties</vt:lpstr>
      <vt:lpstr>PowerPoint Presentation</vt:lpstr>
      <vt:lpstr>New Recalls</vt:lpstr>
      <vt:lpstr>Potential Class I Recall</vt:lpstr>
      <vt:lpstr>What We Do with Your Recall </vt:lpstr>
      <vt:lpstr>What We Do with Your Recall</vt:lpstr>
      <vt:lpstr>Recall Classification</vt:lpstr>
      <vt:lpstr>Recall Classification</vt:lpstr>
      <vt:lpstr>Recall Classification</vt:lpstr>
      <vt:lpstr>What We Do with Your Recall</vt:lpstr>
      <vt:lpstr>Status Reports</vt:lpstr>
      <vt:lpstr>Status Reports</vt:lpstr>
      <vt:lpstr>Effectiveness Checks</vt:lpstr>
      <vt:lpstr>Final Product Disposition Plan </vt:lpstr>
      <vt:lpstr>Termination</vt:lpstr>
      <vt:lpstr>Termination</vt:lpstr>
      <vt:lpstr>PowerPoint Presentation</vt:lpstr>
      <vt:lpstr>Customer Letters</vt:lpstr>
      <vt:lpstr>806 Report Submission</vt:lpstr>
      <vt:lpstr>Other Common Issues</vt:lpstr>
      <vt:lpstr>Disagreements</vt:lpstr>
      <vt:lpstr>Product Enhancement or Recall?</vt:lpstr>
      <vt:lpstr>Why haven’t I heard from FDA yet?</vt:lpstr>
      <vt:lpstr>Termination Processing</vt:lpstr>
      <vt:lpstr>Reference Materials</vt:lpstr>
      <vt:lpstr>Recall References</vt:lpstr>
      <vt:lpstr>Recall References</vt:lpstr>
      <vt:lpstr>Summary</vt:lpstr>
      <vt:lpstr>Your Call to Action</vt:lpstr>
      <vt:lpstr>Presentation Series: Day In the Life</vt:lpstr>
      <vt:lpstr>PowerPoint Presentation</vt:lpstr>
    </vt:vector>
  </TitlesOfParts>
  <Company>Sensis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Cory Grabow</dc:creator>
  <cp:lastModifiedBy>Richards, Barbara A.</cp:lastModifiedBy>
  <cp:revision>283</cp:revision>
  <cp:lastPrinted>2017-07-07T09:55:20Z</cp:lastPrinted>
  <dcterms:created xsi:type="dcterms:W3CDTF">2015-10-02T20:33:31Z</dcterms:created>
  <dcterms:modified xsi:type="dcterms:W3CDTF">2019-11-26T21:06:46Z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0x010100F13DF5B6B2F6A948972DE8E42AD3E225</vt:lpwstr>
  </property>
  <property fmtid="{D5CDD505-2E9C-101B-9397-08002B2CF9AE}" pid="3" name="_dlc_DocIdItemGuid">
    <vt:lpwstr>eea131e7-4958-433e-9aaf-522546afd591</vt:lpwstr>
  </property>
</Properties>
</file>