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5"/>
  </p:sldMasterIdLst>
  <p:notesMasterIdLst>
    <p:notesMasterId r:id="rId45"/>
  </p:notesMasterIdLst>
  <p:handoutMasterIdLst>
    <p:handoutMasterId r:id="rId46"/>
  </p:handoutMasterIdLst>
  <p:sldIdLst>
    <p:sldId id="331" r:id="rId6"/>
    <p:sldId id="371" r:id="rId7"/>
    <p:sldId id="374" r:id="rId8"/>
    <p:sldId id="333" r:id="rId9"/>
    <p:sldId id="357" r:id="rId10"/>
    <p:sldId id="336" r:id="rId11"/>
    <p:sldId id="375" r:id="rId12"/>
    <p:sldId id="353" r:id="rId13"/>
    <p:sldId id="388" r:id="rId14"/>
    <p:sldId id="376" r:id="rId15"/>
    <p:sldId id="377" r:id="rId16"/>
    <p:sldId id="379" r:id="rId17"/>
    <p:sldId id="378" r:id="rId18"/>
    <p:sldId id="380" r:id="rId19"/>
    <p:sldId id="385" r:id="rId20"/>
    <p:sldId id="381" r:id="rId21"/>
    <p:sldId id="382" r:id="rId22"/>
    <p:sldId id="383" r:id="rId23"/>
    <p:sldId id="384" r:id="rId24"/>
    <p:sldId id="400" r:id="rId25"/>
    <p:sldId id="386" r:id="rId26"/>
    <p:sldId id="399" r:id="rId27"/>
    <p:sldId id="387" r:id="rId28"/>
    <p:sldId id="369" r:id="rId29"/>
    <p:sldId id="389" r:id="rId30"/>
    <p:sldId id="390" r:id="rId31"/>
    <p:sldId id="391" r:id="rId32"/>
    <p:sldId id="392" r:id="rId33"/>
    <p:sldId id="393" r:id="rId34"/>
    <p:sldId id="394" r:id="rId35"/>
    <p:sldId id="395" r:id="rId36"/>
    <p:sldId id="396" r:id="rId37"/>
    <p:sldId id="397" r:id="rId38"/>
    <p:sldId id="398" r:id="rId39"/>
    <p:sldId id="373" r:id="rId40"/>
    <p:sldId id="350" r:id="rId41"/>
    <p:sldId id="319" r:id="rId42"/>
    <p:sldId id="372" r:id="rId43"/>
    <p:sldId id="323" r:id="rId44"/>
  </p:sldIdLst>
  <p:sldSz cx="9144000" cy="5143500" type="screen16x9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pal, Vidya" initials="GV" lastIdx="14" clrIdx="0"/>
  <p:cmAuthor id="1" name="Mallis, Elias" initials="em" lastIdx="1" clrIdx="1"/>
  <p:cmAuthor id="2" name="Herring, Kenneth (Lee)" initials="HK(" lastIdx="6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80808"/>
    <a:srgbClr val="00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73567" autoAdjust="0"/>
  </p:normalViewPr>
  <p:slideViewPr>
    <p:cSldViewPr snapToGrid="0" snapToObjects="1">
      <p:cViewPr varScale="1">
        <p:scale>
          <a:sx n="114" d="100"/>
          <a:sy n="114" d="100"/>
        </p:scale>
        <p:origin x="590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19407044-4873-40C7-9355-5CAD8392521C}" type="datetimeFigureOut">
              <a:rPr lang="en-US" smtClean="0"/>
              <a:t>11/26/2019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6C55C9CE-30DF-42AE-9590-05D7D2B2D7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619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0F94F1F9-670B-4BD8-A79A-22FF1A005646}" type="datetimeFigureOut">
              <a:rPr lang="en-US" smtClean="0"/>
              <a:t>11/26/2019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70488F4B-C8AB-4DED-82A3-6F6C06D43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5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0643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51230" indent="-288934" defTabSz="940643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55738" indent="-231147" defTabSz="940643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18032" indent="-231147" defTabSz="940643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80329" indent="-231147" defTabSz="940643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42623" indent="-231147" defTabSz="94064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004917" indent="-231147" defTabSz="94064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67214" indent="-231147" defTabSz="94064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929508" indent="-231147" defTabSz="94064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DE6B84DA-5B41-4255-BBE5-8D42BA1E2183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703263"/>
            <a:ext cx="6261100" cy="3521075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0891" y="4460167"/>
            <a:ext cx="5680693" cy="4224494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4209" tIns="47106" rIns="94209" bIns="47106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7779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24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24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24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24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24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413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24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46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64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24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314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65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64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3146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314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3146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3146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3146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3146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3146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3146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314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556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556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682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ECDC2-42BD-497B-8A28-7E9D87C7656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43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ECDC2-42BD-497B-8A28-7E9D87C7656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43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ECDC2-42BD-497B-8A28-7E9D87C7656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43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ECDC2-42BD-497B-8A28-7E9D87C7656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43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Presenter, Title, Office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3606" y="4766445"/>
            <a:ext cx="2133600" cy="273844"/>
          </a:xfrm>
        </p:spPr>
        <p:txBody>
          <a:bodyPr/>
          <a:lstStyle/>
          <a:p>
            <a:fld id="{D7FE59B8-A1F7-47B6-9E8C-16A9E711CA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546" y="227773"/>
            <a:ext cx="2674867" cy="579947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5241" y="4767263"/>
            <a:ext cx="2133600" cy="273844"/>
          </a:xfrm>
        </p:spPr>
        <p:txBody>
          <a:bodyPr/>
          <a:lstStyle/>
          <a:p>
            <a:fld id="{10B92094-D94B-4D81-ADC0-7D59E47F45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74975" y="3966542"/>
            <a:ext cx="465407" cy="586041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0650" y="4765593"/>
            <a:ext cx="2133600" cy="273844"/>
          </a:xfrm>
        </p:spPr>
        <p:txBody>
          <a:bodyPr/>
          <a:lstStyle/>
          <a:p>
            <a:fld id="{8313578F-5415-4A8A-AD5B-35B685EBAF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74975" y="3966542"/>
            <a:ext cx="465407" cy="5860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62375" y="4750594"/>
            <a:ext cx="2133600" cy="273844"/>
          </a:xfrm>
        </p:spPr>
        <p:txBody>
          <a:bodyPr/>
          <a:lstStyle/>
          <a:p>
            <a:fld id="{13E18678-2D67-42B0-A083-03082B36CB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956" y="1986451"/>
            <a:ext cx="3167653" cy="656134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767759"/>
            <a:ext cx="8509103" cy="6945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507332"/>
            <a:ext cx="8509103" cy="32145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6650" y="4781550"/>
            <a:ext cx="2133600" cy="273844"/>
          </a:xfrm>
        </p:spPr>
        <p:txBody>
          <a:bodyPr/>
          <a:lstStyle>
            <a:lvl1pPr algn="ctr">
              <a:defRPr/>
            </a:lvl1pPr>
          </a:lstStyle>
          <a:p>
            <a:fld id="{46CB530F-825C-43C5-B14A-D3AC874CDA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06" y="181875"/>
            <a:ext cx="438348" cy="55731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62375" y="4750594"/>
            <a:ext cx="2133600" cy="273844"/>
          </a:xfrm>
        </p:spPr>
        <p:txBody>
          <a:bodyPr/>
          <a:lstStyle/>
          <a:p>
            <a:fld id="{9628F935-FF25-4F27-B871-229D656397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9834" y="4762002"/>
            <a:ext cx="2133600" cy="273844"/>
          </a:xfrm>
        </p:spPr>
        <p:txBody>
          <a:bodyPr/>
          <a:lstStyle/>
          <a:p>
            <a:fld id="{866E3361-F6BF-4971-B28B-66A4DA96B8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06" y="181875"/>
            <a:ext cx="438348" cy="55731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14307" y="4785252"/>
            <a:ext cx="2133600" cy="273844"/>
          </a:xfrm>
        </p:spPr>
        <p:txBody>
          <a:bodyPr/>
          <a:lstStyle/>
          <a:p>
            <a:fld id="{32587203-393D-4436-906F-3F153E45C4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06" y="181875"/>
            <a:ext cx="438348" cy="55731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86200" y="4788694"/>
            <a:ext cx="2133600" cy="273844"/>
          </a:xfrm>
        </p:spPr>
        <p:txBody>
          <a:bodyPr/>
          <a:lstStyle/>
          <a:p>
            <a:fld id="{DDA0B4C0-A116-419A-9ED7-B16D6B36F5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3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06" y="181875"/>
            <a:ext cx="438348" cy="55731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96185" y="4793812"/>
            <a:ext cx="2133600" cy="273844"/>
          </a:xfrm>
        </p:spPr>
        <p:txBody>
          <a:bodyPr/>
          <a:lstStyle/>
          <a:p>
            <a:fld id="{3AD6187C-B330-4A19-82BD-6773B162E1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06" y="181875"/>
            <a:ext cx="438348" cy="55731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65513" y="4762003"/>
            <a:ext cx="2133600" cy="273844"/>
          </a:xfrm>
        </p:spPr>
        <p:txBody>
          <a:bodyPr/>
          <a:lstStyle/>
          <a:p>
            <a:fld id="{F84F836B-CFC7-4B47-AFB6-C008153D5D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06" y="181875"/>
            <a:ext cx="438348" cy="55731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19014" y="4788694"/>
            <a:ext cx="2133600" cy="273844"/>
          </a:xfrm>
        </p:spPr>
        <p:txBody>
          <a:bodyPr/>
          <a:lstStyle/>
          <a:p>
            <a:fld id="{6B06C307-A7D7-4AAF-95C0-8CF9CBE4E3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06" y="181875"/>
            <a:ext cx="438348" cy="55731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51D8-4B2B-49C7-8B41-33B5A4A4E7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inspections-compliance-enforcement-and-criminal-investigations/inspection-guides/quality-systems" TargetMode="External"/><Relationship Id="rId2" Type="http://schemas.openxmlformats.org/officeDocument/2006/relationships/hyperlink" Target="http://www.fda.gov/inspections-compliance-enforcement-and-criminal-investigations/inspection-references/investigations-operations-manua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754602" y="1354110"/>
            <a:ext cx="7989903" cy="181521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b="1" dirty="0"/>
              <a:t>Day in the Life:</a:t>
            </a:r>
            <a:br>
              <a:rPr lang="en-US" altLang="en-US" sz="4000" b="1" dirty="0"/>
            </a:br>
            <a:r>
              <a:rPr lang="en-US" altLang="en-US" sz="4000" b="1" dirty="0"/>
              <a:t>Consumer Safety Officer</a:t>
            </a: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0" y="3453414"/>
            <a:ext cx="9144000" cy="1232886"/>
          </a:xfrm>
          <a:noFill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000" b="1" dirty="0">
                <a:solidFill>
                  <a:srgbClr val="080808"/>
                </a:solidFill>
              </a:rPr>
              <a:t>Laureen </a:t>
            </a:r>
            <a:r>
              <a:rPr lang="en-US" altLang="en-US" sz="2000" b="1" dirty="0" err="1">
                <a:solidFill>
                  <a:srgbClr val="080808"/>
                </a:solidFill>
              </a:rPr>
              <a:t>Geniusz</a:t>
            </a:r>
            <a:endParaRPr lang="en-US" altLang="en-US" sz="2000" b="1" dirty="0">
              <a:solidFill>
                <a:srgbClr val="080808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1400" dirty="0">
                <a:solidFill>
                  <a:srgbClr val="080808"/>
                </a:solidFill>
              </a:rPr>
              <a:t>Consumer Safety Officer/Medical Device Specialist</a:t>
            </a:r>
          </a:p>
          <a:p>
            <a:pPr>
              <a:lnSpc>
                <a:spcPct val="80000"/>
              </a:lnSpc>
            </a:pPr>
            <a:r>
              <a:rPr lang="en-US" alt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Office of Medical Device and Radiological Health Operations (OMDRHO), Division 1</a:t>
            </a:r>
          </a:p>
          <a:p>
            <a:pPr>
              <a:lnSpc>
                <a:spcPct val="80000"/>
              </a:lnSpc>
            </a:pPr>
            <a:r>
              <a:rPr lang="en-US" alt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Office of Regulatory Affairs</a:t>
            </a:r>
          </a:p>
          <a:p>
            <a:pPr>
              <a:lnSpc>
                <a:spcPct val="80000"/>
              </a:lnSpc>
            </a:pPr>
            <a:r>
              <a:rPr lang="en-US" alt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U.S. Food and Drug Administration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29220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74E92-DFE3-448F-814A-B203E206F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54873"/>
            <a:ext cx="9144000" cy="786926"/>
          </a:xfrm>
        </p:spPr>
        <p:txBody>
          <a:bodyPr>
            <a:normAutofit/>
          </a:bodyPr>
          <a:lstStyle/>
          <a:p>
            <a:r>
              <a:rPr lang="en-US" sz="4000" b="1" dirty="0"/>
              <a:t>Training a CSO Receives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67BBC-476B-4D82-AB99-263F0EDC1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782" y="1560353"/>
            <a:ext cx="8489657" cy="780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On-going training to stay up-to-date with processes &amp; regulations in medical device area, such as: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9783" y="2407640"/>
            <a:ext cx="86742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International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Sterilization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Software validation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Computer-aided inspections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30722" y="2407640"/>
            <a:ext cx="4446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Risk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Data integrity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Radiological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Process validation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04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74E92-DFE3-448F-814A-B203E206F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54873"/>
            <a:ext cx="9144000" cy="786926"/>
          </a:xfrm>
        </p:spPr>
        <p:txBody>
          <a:bodyPr>
            <a:normAutofit/>
          </a:bodyPr>
          <a:lstStyle/>
          <a:p>
            <a:r>
              <a:rPr lang="en-US" sz="4000" b="1" dirty="0"/>
              <a:t>Training a CSO Provides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67BBC-476B-4D82-AB99-263F0EDC1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782" y="1560352"/>
            <a:ext cx="8489657" cy="2147581"/>
          </a:xfrm>
        </p:spPr>
        <p:txBody>
          <a:bodyPr>
            <a:noAutofit/>
          </a:bodyPr>
          <a:lstStyle/>
          <a:p>
            <a:r>
              <a:rPr lang="en-US" sz="2400" dirty="0"/>
              <a:t>Community outreach</a:t>
            </a:r>
          </a:p>
          <a:p>
            <a:r>
              <a:rPr lang="en-US" sz="2400" dirty="0"/>
              <a:t>Industry cooperation and education</a:t>
            </a:r>
          </a:p>
          <a:p>
            <a:r>
              <a:rPr lang="en-US" sz="2400" dirty="0"/>
              <a:t>Internal FDA training of co-workers</a:t>
            </a:r>
          </a:p>
          <a:p>
            <a:r>
              <a:rPr lang="en-US" sz="2400" dirty="0"/>
              <a:t>Mentoring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74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74E92-DFE3-448F-814A-B203E206F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54873"/>
            <a:ext cx="9144000" cy="786926"/>
          </a:xfrm>
        </p:spPr>
        <p:txBody>
          <a:bodyPr>
            <a:normAutofit/>
          </a:bodyPr>
          <a:lstStyle/>
          <a:p>
            <a:r>
              <a:rPr lang="en-US" sz="4000" b="1" dirty="0"/>
              <a:t>Internal Working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67BBC-476B-4D82-AB99-263F0EDC1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782" y="1560352"/>
            <a:ext cx="8489657" cy="2147581"/>
          </a:xfrm>
        </p:spPr>
        <p:txBody>
          <a:bodyPr>
            <a:noAutofit/>
          </a:bodyPr>
          <a:lstStyle/>
          <a:p>
            <a:r>
              <a:rPr lang="en-US" sz="2400" dirty="0"/>
              <a:t>Review policies and procedures</a:t>
            </a:r>
          </a:p>
          <a:p>
            <a:r>
              <a:rPr lang="en-US" sz="2400" dirty="0"/>
              <a:t>Streamline existing processes</a:t>
            </a:r>
          </a:p>
          <a:p>
            <a:r>
              <a:rPr lang="en-US" sz="2400" dirty="0"/>
              <a:t>Institute Quality initiatives</a:t>
            </a:r>
          </a:p>
          <a:p>
            <a:r>
              <a:rPr lang="en-US" sz="2400" dirty="0"/>
              <a:t>Collaborate with Compliance activities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514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74E92-DFE3-448F-814A-B203E206F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54873"/>
            <a:ext cx="9144000" cy="786926"/>
          </a:xfrm>
        </p:spPr>
        <p:txBody>
          <a:bodyPr>
            <a:normAutofit/>
          </a:bodyPr>
          <a:lstStyle/>
          <a:p>
            <a:r>
              <a:rPr lang="en-US" sz="4000" b="1" dirty="0"/>
              <a:t>Collaboration with Other Agencies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67BBC-476B-4D82-AB99-263F0EDC1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782" y="1560352"/>
            <a:ext cx="8489657" cy="2147581"/>
          </a:xfrm>
        </p:spPr>
        <p:txBody>
          <a:bodyPr>
            <a:noAutofit/>
          </a:bodyPr>
          <a:lstStyle/>
          <a:p>
            <a:r>
              <a:rPr lang="en-US" sz="2400" dirty="0"/>
              <a:t>FDA Office of Criminal Investigations (OCI)</a:t>
            </a:r>
          </a:p>
          <a:p>
            <a:r>
              <a:rPr lang="en-US" sz="2400" dirty="0"/>
              <a:t>Federal Bureau of Investigations (FBI) – Criminal cases</a:t>
            </a:r>
          </a:p>
          <a:p>
            <a:r>
              <a:rPr lang="en-US" sz="2400" dirty="0"/>
              <a:t>Assistant United States attorneys (AUSA)</a:t>
            </a:r>
          </a:p>
          <a:p>
            <a:r>
              <a:rPr lang="en-US" sz="2400" dirty="0"/>
              <a:t>United States Marshals Service – Product or property seizure</a:t>
            </a:r>
          </a:p>
          <a:p>
            <a:r>
              <a:rPr lang="en-US" sz="2400" dirty="0"/>
              <a:t>Other Groups in Department of Health and Human Services</a:t>
            </a:r>
          </a:p>
          <a:p>
            <a:pPr lvl="1"/>
            <a:r>
              <a:rPr lang="en-US" sz="2000" dirty="0"/>
              <a:t>Center for Disease Control (CDC)</a:t>
            </a:r>
          </a:p>
          <a:p>
            <a:pPr lvl="1"/>
            <a:r>
              <a:rPr lang="en-US" sz="2000" dirty="0"/>
              <a:t>National Institutes of Health (NIH)</a:t>
            </a:r>
          </a:p>
          <a:p>
            <a:pPr lvl="1"/>
            <a:r>
              <a:rPr lang="en-US" sz="2000" dirty="0"/>
              <a:t>FDA Centers:  Devices &amp; Radiological Health (CDRH); Drug (CDER); Biologics (CBER)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36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C9948-9365-4535-91B1-FEE4395CD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8257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Medical Device Inspections</a:t>
            </a:r>
          </a:p>
        </p:txBody>
      </p:sp>
    </p:spTree>
    <p:extLst>
      <p:ext uri="{BB962C8B-B14F-4D97-AF65-F5344CB8AC3E}">
        <p14:creationId xmlns:p14="http://schemas.microsoft.com/office/powerpoint/2010/main" val="3065761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0C93-C678-4D3C-A291-420013F8A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483673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Risk-Based Inspectional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114A1-95DE-400C-80D4-CAF803861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448" y="1381126"/>
            <a:ext cx="8509103" cy="339265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Firms are identified based on the risk of the device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CDRH and ORA staff may also consider other factors like: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Device classification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 err="1"/>
              <a:t>Postmarket</a:t>
            </a:r>
            <a:r>
              <a:rPr lang="en-US" sz="2000" dirty="0"/>
              <a:t> data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Rapidly-evolving technology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The risk level drives prioritization on annual work plans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The prioritized list is then used to assign inspections to the CSO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* CDRH = Center for Devices and Radiological Health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E2E22-FB03-4C75-AA97-FF63C3333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80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0C93-C678-4D3C-A291-420013F8A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483673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Types of Inspections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114A1-95DE-400C-80D4-CAF803861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Routine or surveillance</a:t>
            </a:r>
          </a:p>
          <a:p>
            <a:pPr lvl="1"/>
            <a:r>
              <a:rPr lang="en-US" dirty="0"/>
              <a:t>Example: Electronic Product Radiation Control (</a:t>
            </a:r>
            <a:r>
              <a:rPr lang="en-US" dirty="0" err="1"/>
              <a:t>EPRC</a:t>
            </a:r>
            <a:r>
              <a:rPr lang="en-US" dirty="0"/>
              <a:t>) </a:t>
            </a:r>
          </a:p>
          <a:p>
            <a:r>
              <a:rPr lang="en-US" dirty="0"/>
              <a:t>Directed or For-Cause</a:t>
            </a:r>
          </a:p>
          <a:p>
            <a:r>
              <a:rPr lang="en-US" dirty="0"/>
              <a:t>Premarket Approval (PMA) Application </a:t>
            </a:r>
          </a:p>
          <a:p>
            <a:r>
              <a:rPr lang="en-US" dirty="0" err="1"/>
              <a:t>Postmarket</a:t>
            </a:r>
            <a:r>
              <a:rPr lang="en-US" dirty="0"/>
              <a:t> Surveillance</a:t>
            </a:r>
          </a:p>
          <a:p>
            <a:r>
              <a:rPr lang="en-US" dirty="0"/>
              <a:t>Foreign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E2E22-FB03-4C75-AA97-FF63C3333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95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0C93-C678-4D3C-A291-420013F8A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483673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Routine or Surveillance Inspections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114A1-95DE-400C-80D4-CAF803861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Usually pre-announced inspections</a:t>
            </a:r>
          </a:p>
          <a:p>
            <a:r>
              <a:rPr lang="en-US" dirty="0"/>
              <a:t>Covers Current Good Manufacturing Practices (</a:t>
            </a:r>
            <a:r>
              <a:rPr lang="en-US" dirty="0" err="1"/>
              <a:t>cGMPs</a:t>
            </a:r>
            <a:r>
              <a:rPr lang="en-US" dirty="0"/>
              <a:t>)</a:t>
            </a:r>
          </a:p>
          <a:p>
            <a:r>
              <a:rPr lang="en-US" dirty="0"/>
              <a:t>Two types:</a:t>
            </a:r>
          </a:p>
          <a:p>
            <a:pPr lvl="1"/>
            <a:r>
              <a:rPr lang="en-US" dirty="0"/>
              <a:t>Comprehensive: Level 2</a:t>
            </a:r>
          </a:p>
          <a:p>
            <a:pPr lvl="1"/>
            <a:r>
              <a:rPr lang="en-US" dirty="0"/>
              <a:t>Abbreviated: Level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E2E22-FB03-4C75-AA97-FF63C3333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9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0C93-C678-4D3C-A291-420013F8A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483673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Routine or Surveillance Inspections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114A1-95DE-400C-80D4-CAF803861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Comprehensive Inspections:</a:t>
            </a:r>
          </a:p>
          <a:p>
            <a:pPr lvl="1"/>
            <a:r>
              <a:rPr lang="en-US" dirty="0"/>
              <a:t>Covers four main Quality System subsystems </a:t>
            </a:r>
          </a:p>
          <a:p>
            <a:pPr lvl="2"/>
            <a:r>
              <a:rPr lang="en-US" dirty="0"/>
              <a:t>Management Controls; Corrective and Preventive Action (CAPA); Design Controls; Production and Process Controls (P&amp;PC)</a:t>
            </a:r>
          </a:p>
          <a:p>
            <a:r>
              <a:rPr lang="en-US" dirty="0"/>
              <a:t>Abbreviated Inspections:</a:t>
            </a:r>
          </a:p>
          <a:p>
            <a:pPr lvl="1"/>
            <a:r>
              <a:rPr lang="en-US" dirty="0"/>
              <a:t>Covers CAPA and either P&amp;PC or Design Controls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E2E22-FB03-4C75-AA97-FF63C3333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83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0C93-C678-4D3C-A291-420013F8A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483673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Routine or Surveillance Inspections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114A1-95DE-400C-80D4-CAF803861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Also covers any applicable satellite systems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Examples: Medical Device Reporting (MDR), Corrections and Removals, Unique Device Identifier (UDI), if applicable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Inspectional time depends on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Complexity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Issues that may arise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Firm readiness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E2E22-FB03-4C75-AA97-FF63C3333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21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E6B55-BAEB-4563-8254-B173913BC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20501"/>
            <a:ext cx="8509103" cy="108683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Presentation Series:</a:t>
            </a:r>
            <a:br>
              <a:rPr lang="en-US" b="1" dirty="0"/>
            </a:br>
            <a:r>
              <a:rPr lang="en-US" b="1" dirty="0"/>
              <a:t>Day In the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E3A54-95E7-442D-A9BF-79911CB0F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 Modules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80808"/>
                </a:solidFill>
              </a:rPr>
              <a:t>Introduction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>
                <a:solidFill>
                  <a:srgbClr val="336699"/>
                </a:solidFill>
              </a:rPr>
              <a:t>Consumer Safety Officer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Supervisory Consumer Safety Officer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Compliance Officer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Recall Coordinator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162F3-8225-4B26-96CA-2AD0419CE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79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0C93-C678-4D3C-A291-420013F8A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483673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Routine </a:t>
            </a:r>
            <a:r>
              <a:rPr lang="en-US" b="1" dirty="0" err="1"/>
              <a:t>EPRC</a:t>
            </a:r>
            <a:r>
              <a:rPr lang="en-US" b="1" dirty="0"/>
              <a:t> Inspections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114A1-95DE-400C-80D4-CAF803861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Electronic Product Radiation Control (</a:t>
            </a:r>
            <a:r>
              <a:rPr lang="en-US" dirty="0" err="1"/>
              <a:t>EPRC</a:t>
            </a:r>
            <a:r>
              <a:rPr lang="en-US" dirty="0"/>
              <a:t>) Inspections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Usually a routine inspection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Can be assigned as a Directed inspection, if applicable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Determines compliance with radiation-specific regulations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May cover medical device regulations in 21 CFR 820 if applicable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E2E22-FB03-4C75-AA97-FF63C3333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132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0C93-C678-4D3C-A291-420013F8A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483673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Directed or For-Cause Inspections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114A1-95DE-400C-80D4-CAF803861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Focuses inspectional coverage to specific areas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May be pre-announced or unannounced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Examples: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Compliance Follow-up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Center-initiated assignments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Trade complaints or Medical Device Reporting (MDR)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Corrections and Removal follow-up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E2E22-FB03-4C75-AA97-FF63C3333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07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0C93-C678-4D3C-A291-420013F8A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483673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Premarket/</a:t>
            </a:r>
            <a:r>
              <a:rPr lang="en-US" b="1" dirty="0" err="1"/>
              <a:t>Postmarket</a:t>
            </a:r>
            <a:r>
              <a:rPr lang="en-US" b="1" dirty="0"/>
              <a:t> Inspections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114A1-95DE-400C-80D4-CAF803861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Inspections before and after a medical device is legally marketed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Premarket Approval (PMA) Inspection: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Assignment to evaluate firm’s validation processes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Postmarket</a:t>
            </a:r>
            <a:r>
              <a:rPr lang="en-US" dirty="0"/>
              <a:t> Inspection: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Assignment to verify new product production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Focus on process changes, design changes, and post-market data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E2E22-FB03-4C75-AA97-FF63C3333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95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0C93-C678-4D3C-A291-420013F8A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483673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Foreign Inspections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114A1-95DE-400C-80D4-CAF803861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Conducted when a medical device will be imported into the U.S.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Can be routine or directed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Pre-announced, comprehensive inspections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Planned well in advance due to travel logistics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Form FDA 482, </a:t>
            </a:r>
            <a:r>
              <a:rPr lang="en-US" i="1" dirty="0"/>
              <a:t>Notice of Inspection</a:t>
            </a:r>
            <a:r>
              <a:rPr lang="en-US" dirty="0"/>
              <a:t> not issued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Form FDA 483, </a:t>
            </a:r>
            <a:r>
              <a:rPr lang="en-US" i="1" dirty="0"/>
              <a:t>Inspectional Observations </a:t>
            </a:r>
            <a:r>
              <a:rPr lang="en-US" dirty="0"/>
              <a:t>may be issued, if observations found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May result in an Official Action Indicated, with possible regulatory action: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Import alerts, with or without detention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Warning Letter or Untitled Letter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E2E22-FB03-4C75-AA97-FF63C3333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284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C9948-9365-4535-91B1-FEE4395CD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8257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General Process of an Inspection</a:t>
            </a:r>
          </a:p>
        </p:txBody>
      </p:sp>
    </p:spTree>
    <p:extLst>
      <p:ext uri="{BB962C8B-B14F-4D97-AF65-F5344CB8AC3E}">
        <p14:creationId xmlns:p14="http://schemas.microsoft.com/office/powerpoint/2010/main" val="2421380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2316-0377-4C3E-A3C2-602CB540A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650" y="252248"/>
            <a:ext cx="8509103" cy="103571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CSO Preparation</a:t>
            </a:r>
            <a:br>
              <a:rPr lang="en-US" b="1" dirty="0"/>
            </a:br>
            <a:r>
              <a:rPr lang="en-US" sz="2700" b="1" dirty="0"/>
              <a:t>(Before the Inspection)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E7095-98C2-4141-9AF3-AE0A2B9E6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Determine if firm participates in Medical Device Single Audit Program (MDSAP)</a:t>
            </a:r>
          </a:p>
          <a:p>
            <a:r>
              <a:rPr lang="en-US" dirty="0"/>
              <a:t>Obtain background information</a:t>
            </a:r>
          </a:p>
          <a:p>
            <a:pPr lvl="1"/>
            <a:r>
              <a:rPr lang="en-US" dirty="0"/>
              <a:t>Confirm Registration</a:t>
            </a:r>
          </a:p>
          <a:p>
            <a:pPr lvl="1"/>
            <a:r>
              <a:rPr lang="en-US" dirty="0"/>
              <a:t>Review Medical Device Listings</a:t>
            </a:r>
          </a:p>
          <a:p>
            <a:pPr lvl="1"/>
            <a:r>
              <a:rPr lang="en-US" dirty="0"/>
              <a:t>Review MDRs or Complaints</a:t>
            </a:r>
          </a:p>
          <a:p>
            <a:pPr lvl="1"/>
            <a:r>
              <a:rPr lang="en-US" dirty="0"/>
              <a:t>Review prior Establishment Inspection Reports (EIR)</a:t>
            </a:r>
          </a:p>
          <a:p>
            <a:pPr lvl="1"/>
            <a:r>
              <a:rPr lang="en-US" dirty="0"/>
              <a:t>Identify Form FDA 483 observations to address</a:t>
            </a:r>
          </a:p>
          <a:p>
            <a:pPr lvl="1"/>
            <a:r>
              <a:rPr lang="en-US" dirty="0"/>
              <a:t>Review firm’s website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608E2-47EF-47A7-B7C4-0E83F688A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36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2316-0377-4C3E-A3C2-602CB540A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492552"/>
            <a:ext cx="8509103" cy="81913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Pre-Announcement</a:t>
            </a:r>
            <a:br>
              <a:rPr lang="en-US" b="1" dirty="0"/>
            </a:br>
            <a:r>
              <a:rPr lang="en-US" sz="2200" b="1" dirty="0"/>
              <a:t>(Before the Inspection)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E7095-98C2-4141-9AF3-AE0A2B9E6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Pre-Announcement designed to ensure personnel/document availability</a:t>
            </a:r>
          </a:p>
          <a:p>
            <a:r>
              <a:rPr lang="en-US" dirty="0"/>
              <a:t>Confirm firm manufactures finished devices </a:t>
            </a:r>
          </a:p>
          <a:p>
            <a:r>
              <a:rPr lang="en-US" dirty="0"/>
              <a:t>Pre-announcement generally no less than five calendar days prior to inspection</a:t>
            </a:r>
          </a:p>
          <a:p>
            <a:r>
              <a:rPr lang="en-US" dirty="0"/>
              <a:t>Announcement includes:</a:t>
            </a:r>
          </a:p>
          <a:p>
            <a:pPr lvl="1"/>
            <a:r>
              <a:rPr lang="en-US" dirty="0"/>
              <a:t>Estimated duration</a:t>
            </a:r>
          </a:p>
          <a:p>
            <a:pPr lvl="1"/>
            <a:r>
              <a:rPr lang="en-US" dirty="0"/>
              <a:t>Purpose or type of inspection</a:t>
            </a:r>
          </a:p>
          <a:p>
            <a:r>
              <a:rPr lang="en-US" dirty="0"/>
              <a:t>May request documents, such as Quality Manual</a:t>
            </a:r>
          </a:p>
          <a:p>
            <a:r>
              <a:rPr lang="en-US" dirty="0"/>
              <a:t>Some reasons to not pre-announce:</a:t>
            </a:r>
          </a:p>
          <a:p>
            <a:pPr lvl="1"/>
            <a:r>
              <a:rPr lang="en-US" dirty="0"/>
              <a:t>Compliance follow-up</a:t>
            </a:r>
          </a:p>
          <a:p>
            <a:pPr lvl="1"/>
            <a:r>
              <a:rPr lang="en-US" dirty="0"/>
              <a:t>Complaint allegations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608E2-47EF-47A7-B7C4-0E83F688A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589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2316-0377-4C3E-A3C2-602CB540A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492552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CSO Activities Upon Arrival at Firm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E7095-98C2-4141-9AF3-AE0A2B9E6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Presents credentials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Issues Notice of Inspection (Form FDA 482)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Obtains administrative &amp; history information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Examples: Hours of operation, firm size, contact information, number of employees, percent interstate commerce, product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608E2-47EF-47A7-B7C4-0E83F688A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83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2316-0377-4C3E-A3C2-602CB540A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492552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CSO Inspection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E7095-98C2-4141-9AF3-AE0A2B9E6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Observes product flow and manufacturing processes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Firm walk-through and product demonstrations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Uses Quality System Inspection Technique (QSIT) and Compliance Programs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May request Quality System documents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Examples: Procedures, validations, product and design records, training records, test data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May request documents in print, electronic format, or both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608E2-47EF-47A7-B7C4-0E83F688A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026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2316-0377-4C3E-A3C2-602CB540A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601882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You Can Help with an Inspection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E7095-98C2-4141-9AF3-AE0A2B9E6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/>
              <a:t>Have medical device available for review or show how it works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/>
              <a:t>Make a team available that understands the Quality System and related documents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/>
              <a:t>Retrieve &amp; provide requested documents in a timely manner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/>
              <a:t>Give straight-forward and honest responses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It’s OK to say: “I don’t know” or “I have to ask”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/>
              <a:t>Don’t answer if you are unsure or don’t know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Better to take the time to find the answer than to guess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Could sidetrack and add time to the inspection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608E2-47EF-47A7-B7C4-0E83F688A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9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490922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Have You Ever Wondered?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552731"/>
            <a:ext cx="8509103" cy="3214532"/>
          </a:xfrm>
        </p:spPr>
        <p:txBody>
          <a:bodyPr>
            <a:normAutofit/>
          </a:bodyPr>
          <a:lstStyle/>
          <a:p>
            <a:r>
              <a:rPr lang="en-US" dirty="0"/>
              <a:t>What exactly does an FDA Consumer Safety Officer do?</a:t>
            </a:r>
          </a:p>
          <a:p>
            <a:r>
              <a:rPr lang="en-US" dirty="0"/>
              <a:t>What are industry best practices to support inspections?</a:t>
            </a:r>
          </a:p>
          <a:p>
            <a:r>
              <a:rPr lang="en-US" dirty="0"/>
              <a:t>What would make inspections more successful?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60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2316-0377-4C3E-A3C2-602CB540A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492552"/>
            <a:ext cx="8509103" cy="694515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CSO Activities At End of an Inspection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E7095-98C2-4141-9AF3-AE0A2B9E6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May issue Inspectional Observations (Form FDA 483)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Issued to top management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Commonly cited medical device regulations: 21 CFR 820, 806, 803, 821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Communicates Inspectional findings through written (Form FDA 483) observations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Discusses all findings with firm, including: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Verbal discussion items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Form FDA 483 observations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May cover potential FDA regulatory action options with firm’s top management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May need to collect additional documents if observations are significant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608E2-47EF-47A7-B7C4-0E83F688A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94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2316-0377-4C3E-A3C2-602CB540A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492552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CSO Inspectional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E7095-98C2-4141-9AF3-AE0A2B9E6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All potential observations should have been discussed during inspection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No surprises to firm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Form FDA 483, </a:t>
            </a:r>
            <a:r>
              <a:rPr lang="en-US" sz="2000" i="1" dirty="0"/>
              <a:t>Inspectional Observations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Usually listed in order of significance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Should be factual, clear, and concise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Verbal discussion items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May be significant, but may not be listed on Form FDA 483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Examples: Labeling, 510(k) or PMA issues, correction/removal issues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May include minor, non-systemic 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608E2-47EF-47A7-B7C4-0E83F688A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62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2316-0377-4C3E-A3C2-602CB540A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492552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CSO Inspectional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E7095-98C2-4141-9AF3-AE0A2B9E6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57175" indent="-25717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Firm has option to “annotate” observations listed on Form FDA 483</a:t>
            </a:r>
          </a:p>
          <a:p>
            <a:pPr marL="257175" indent="-25717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CSO informs firm how to voluntarily respond to the inspectional findings</a:t>
            </a:r>
          </a:p>
          <a:p>
            <a:pPr marL="657225" lvl="1" indent="-25717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Send to Division Compliance Branch</a:t>
            </a:r>
          </a:p>
          <a:p>
            <a:pPr marL="657225" lvl="1" indent="-25717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Requested within 15 business days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608E2-47EF-47A7-B7C4-0E83F688A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513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2316-0377-4C3E-A3C2-602CB540A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492552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After an Inspection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E7095-98C2-4141-9AF3-AE0A2B9E6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1" y="1507331"/>
            <a:ext cx="8509103" cy="3391839"/>
          </a:xfrm>
        </p:spPr>
        <p:txBody>
          <a:bodyPr>
            <a:normAutofit fontScale="55000" lnSpcReduction="20000"/>
          </a:bodyPr>
          <a:lstStyle/>
          <a:p>
            <a:pPr marL="257175" indent="-25717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CSO writes Establishment Inspection Report (EIR) and submits to Supervisory CSO (SCSO) for review and endorsement</a:t>
            </a: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257175" indent="-25717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CSO recommends initial classification:</a:t>
            </a:r>
          </a:p>
          <a:p>
            <a:pPr marL="657225" lvl="1" indent="-25717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No Action Indicated (NAI)</a:t>
            </a:r>
          </a:p>
          <a:p>
            <a:pPr marL="657225" lvl="1" indent="-25717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Voluntary Action Indicated (VAI)</a:t>
            </a:r>
          </a:p>
          <a:p>
            <a:pPr marL="657225" lvl="1" indent="-25717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Official Action Indicated (OAI)</a:t>
            </a: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857250" lvl="1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The SCSO forwards EIRs with “OAI” proposed classification to Compliance Branch, to determine if further regulatory actions may be warranted</a:t>
            </a: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257175" indent="-25717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CSO usually not involved with communications to firm after inspection is closed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608E2-47EF-47A7-B7C4-0E83F688A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6390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2316-0377-4C3E-A3C2-602CB540A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492552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Establishment Inspection Report </a:t>
            </a:r>
            <a:r>
              <a:rPr lang="en-US" sz="3600" b="1" dirty="0"/>
              <a:t>(EIR)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E7095-98C2-4141-9AF3-AE0A2B9E6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1" y="1507331"/>
            <a:ext cx="8509103" cy="3391839"/>
          </a:xfrm>
        </p:spPr>
        <p:txBody>
          <a:bodyPr>
            <a:normAutofit fontScale="62500" lnSpcReduction="20000"/>
          </a:bodyPr>
          <a:lstStyle/>
          <a:p>
            <a:pPr marL="257175" indent="-25717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EIR</a:t>
            </a:r>
            <a:r>
              <a:rPr lang="en-US" dirty="0"/>
              <a:t> outlines the firm’s current activities, inspectional coverage, observations, discussions, and supporting documentation</a:t>
            </a:r>
          </a:p>
          <a:p>
            <a:pPr marL="657225" lvl="1" indent="-25717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Includes Exhibits and Attachments</a:t>
            </a:r>
          </a:p>
          <a:p>
            <a:pPr marL="257175" indent="-25717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EIRs</a:t>
            </a:r>
            <a:r>
              <a:rPr lang="en-US" dirty="0"/>
              <a:t> are entered into an FDA electronic database</a:t>
            </a:r>
          </a:p>
          <a:p>
            <a:pPr marL="257175" indent="-25717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EIR</a:t>
            </a:r>
            <a:r>
              <a:rPr lang="en-US" dirty="0"/>
              <a:t> completion timeframes vary depending on length of inspection, observations and potential classification</a:t>
            </a:r>
          </a:p>
          <a:p>
            <a:pPr marL="257175" indent="-25717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SCSO</a:t>
            </a:r>
            <a:r>
              <a:rPr lang="en-US" dirty="0"/>
              <a:t> releases a copy of </a:t>
            </a:r>
            <a:r>
              <a:rPr lang="en-US" dirty="0" err="1"/>
              <a:t>EIR</a:t>
            </a:r>
            <a:r>
              <a:rPr lang="en-US" dirty="0"/>
              <a:t> to firm, depending on classification</a:t>
            </a:r>
          </a:p>
          <a:p>
            <a:pPr marL="257175" indent="-25717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Firms do not receive (through Field Management Directive 145 process)</a:t>
            </a:r>
          </a:p>
          <a:p>
            <a:pPr marL="657225" lvl="1" indent="-25717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EIRs</a:t>
            </a:r>
            <a:r>
              <a:rPr lang="en-US" dirty="0"/>
              <a:t> with “OAI” status</a:t>
            </a:r>
          </a:p>
          <a:p>
            <a:pPr marL="657225" lvl="1" indent="-25717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EIR’s Exhibits and Attachments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608E2-47EF-47A7-B7C4-0E83F688A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969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AF4FB-4674-4792-A10F-4BA98FD39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510306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Resources Used By CSOs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C5AE8-4539-4C58-81D4-1BEAE1039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2800" dirty="0"/>
              <a:t>Investigations Operations Manual (IOM)</a:t>
            </a: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sz="2000" dirty="0">
                <a:hlinkClick r:id="rId2"/>
              </a:rPr>
              <a:t>www.fda.gov/inspections-compliance-enforcement-and-criminal-investigations/inspection-references/investigations-operations-manual</a:t>
            </a:r>
            <a:r>
              <a:rPr lang="en-US" altLang="en-US" sz="2000" dirty="0"/>
              <a:t> </a:t>
            </a: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en-US" sz="2000" dirty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altLang="en-US" sz="2800" dirty="0">
                <a:solidFill>
                  <a:prstClr val="black"/>
                </a:solidFill>
              </a:rPr>
              <a:t>Quality System Inspections Technique (QSIT) Guide </a:t>
            </a: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sz="1900" dirty="0">
                <a:solidFill>
                  <a:prstClr val="black"/>
                </a:solidFill>
                <a:hlinkClick r:id="rId3"/>
              </a:rPr>
              <a:t>https://www.fda.gov/inspections-compliance-enforcement-and-criminal-investigations/inspection-guides/quality-systems</a:t>
            </a:r>
            <a:r>
              <a:rPr lang="en-US" altLang="en-US" sz="1900" dirty="0">
                <a:solidFill>
                  <a:prstClr val="black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9EABA-74C4-4BFF-A3F8-BCE7762E4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490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AF4FB-4674-4792-A10F-4BA98FD39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510306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C5AE8-4539-4C58-81D4-1BEAE1039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altLang="en-US" sz="1800" dirty="0"/>
              <a:t>A Consumer Safety Officer, or CSO, has a number of front-line responsibilities where they could interact with a firm.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altLang="en-US" sz="1800" dirty="0">
                <a:cs typeface="Arial" panose="020B0604020202020204" pitchFamily="34" charset="0"/>
              </a:rPr>
              <a:t>A CSO has a variety of tasks, but spends a majority of their time doing inspections, investigations and reports.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altLang="en-US" sz="1800" dirty="0">
                <a:cs typeface="Arial" panose="020B0604020202020204" pitchFamily="34" charset="0"/>
              </a:rPr>
              <a:t>A CSO routinely conducts a variety of Medical Device inspections, each with a specific purpose.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altLang="en-US" sz="1800" dirty="0">
                <a:cs typeface="Arial" panose="020B0604020202020204" pitchFamily="34" charset="0"/>
              </a:rPr>
              <a:t>There is a general sequence of activities that occur before, during and after an Inspection.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9EABA-74C4-4BFF-A3F8-BCE7762E4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58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3954" y="392316"/>
            <a:ext cx="8509000" cy="69373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Your Call to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954" y="1384917"/>
            <a:ext cx="8676611" cy="3288695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altLang="en-US" sz="2800" dirty="0"/>
              <a:t>Be familiar with the different types of inspections that you may encounter.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altLang="en-US" sz="2800" dirty="0"/>
              <a:t>Be responsive to requests during an inspection to facilitate the inspection process.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altLang="en-US" sz="2800" dirty="0"/>
              <a:t>Encourage open dialogue during inspections to assure all parties involved clearly understand what is being asked. Don’t be afraid to ask for clarity. </a:t>
            </a:r>
          </a:p>
          <a:p>
            <a:pPr marL="514350" indent="-514350">
              <a:spcAft>
                <a:spcPts val="1200"/>
              </a:spcAft>
              <a:buFont typeface="Arial"/>
              <a:buAutoNum type="arabicPeriod"/>
            </a:pPr>
            <a:r>
              <a:rPr lang="en-US" altLang="en-US" sz="2800" dirty="0"/>
              <a:t>View other modules in this series to learn more about the individual OMDRHO staff roles.</a:t>
            </a:r>
          </a:p>
        </p:txBody>
      </p:sp>
      <p:pic>
        <p:nvPicPr>
          <p:cNvPr id="4" name="Picture 3" descr="FDA_FullColor_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06" y="181875"/>
            <a:ext cx="438348" cy="55731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324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E6B55-BAEB-4563-8254-B173913BC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20501"/>
            <a:ext cx="8509103" cy="108683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Presentation Series:</a:t>
            </a:r>
            <a:br>
              <a:rPr lang="en-US" b="1" dirty="0"/>
            </a:br>
            <a:r>
              <a:rPr lang="en-US" b="1" dirty="0"/>
              <a:t>Day In the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E3A54-95E7-442D-A9BF-79911CB0F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 Modules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80808"/>
                </a:solidFill>
              </a:rPr>
              <a:t>Introduction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Consumer Safety Officer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Supervisory Consumer Safety Officer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Compliance Officer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Recall Coordinator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162F3-8225-4B26-96CA-2AD0419CE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8251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DA_B&amp;W_Primary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38" y="2247073"/>
            <a:ext cx="2626743" cy="5019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/>
              <a:t>39</a:t>
            </a:fld>
            <a:endParaRPr lang="en-US" dirty="0"/>
          </a:p>
        </p:txBody>
      </p:sp>
    </p:spTree>
    <p:extLst/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460530"/>
            <a:ext cx="9144000" cy="859115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Learning Objectives</a:t>
            </a:r>
            <a:endParaRPr lang="en-US" altLang="en-US" sz="3600" b="1" dirty="0"/>
          </a:p>
        </p:txBody>
      </p:sp>
      <p:sp>
        <p:nvSpPr>
          <p:cNvPr id="15363" name="Content Placeholder 5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390617" y="1319645"/>
            <a:ext cx="8524783" cy="3543300"/>
          </a:xfrm>
          <a:noFill/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cs typeface="Arial" panose="020B0604020202020204" pitchFamily="34" charset="0"/>
              </a:rPr>
              <a:t>Describe the basic characteristics and responsibilities of the FDA Consumer Safety Officer.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cs typeface="Arial" panose="020B0604020202020204" pitchFamily="34" charset="0"/>
              </a:rPr>
              <a:t>Identify and explain the different types of Medical Device inspections.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Describe what happens before, during, and after an inspection.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  <p:pic>
        <p:nvPicPr>
          <p:cNvPr id="4" name="Picture 3" descr="FDA_FullColor_Monogra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06" y="181875"/>
            <a:ext cx="438348" cy="55731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72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C9948-9365-4535-91B1-FEE4395CD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8257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FDA Consumer Safety Officer</a:t>
            </a:r>
          </a:p>
        </p:txBody>
      </p:sp>
    </p:spTree>
    <p:extLst>
      <p:ext uri="{BB962C8B-B14F-4D97-AF65-F5344CB8AC3E}">
        <p14:creationId xmlns:p14="http://schemas.microsoft.com/office/powerpoint/2010/main" val="3211077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491522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Consumer Safety Officer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507332"/>
            <a:ext cx="8509103" cy="3366672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/>
              <a:t>Also referenced as an “Investigator” or “CSO”</a:t>
            </a:r>
          </a:p>
          <a:p>
            <a:r>
              <a:rPr lang="en-US" altLang="en-US" dirty="0"/>
              <a:t>About 140 CSOs work within Medical Device Program, under the Office of Regulatory Affairs (ORA)</a:t>
            </a:r>
          </a:p>
          <a:p>
            <a:r>
              <a:rPr lang="en-US" altLang="en-US" dirty="0"/>
              <a:t>Science or Engineering background</a:t>
            </a:r>
          </a:p>
          <a:p>
            <a:pPr lvl="1"/>
            <a:r>
              <a:rPr lang="en-US" altLang="en-US" dirty="0"/>
              <a:t>Receives ORA specialized training in medical device regulations &amp; processes</a:t>
            </a:r>
          </a:p>
          <a:p>
            <a:r>
              <a:rPr lang="en-US" altLang="en-US" dirty="0"/>
              <a:t>Experience before FDA, may have:</a:t>
            </a:r>
          </a:p>
          <a:p>
            <a:pPr lvl="1"/>
            <a:r>
              <a:rPr lang="en-US" altLang="en-US" dirty="0"/>
              <a:t>State or local government </a:t>
            </a:r>
          </a:p>
          <a:p>
            <a:pPr lvl="1"/>
            <a:r>
              <a:rPr lang="en-US" altLang="en-US" dirty="0"/>
              <a:t>Industry </a:t>
            </a:r>
          </a:p>
          <a:p>
            <a:pPr lvl="1"/>
            <a:r>
              <a:rPr lang="en-US" altLang="en-US" dirty="0"/>
              <a:t>Or may come directly from college</a:t>
            </a:r>
          </a:p>
          <a:p>
            <a:r>
              <a:rPr lang="en-US" altLang="en-US" dirty="0"/>
              <a:t>Basic Investigator and Medical Device Certification</a:t>
            </a:r>
          </a:p>
          <a:p>
            <a:pPr marL="457200" lvl="1" indent="0">
              <a:buNone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651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491522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Core Functions and Duties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507332"/>
            <a:ext cx="4248149" cy="3214532"/>
          </a:xfrm>
        </p:spPr>
        <p:txBody>
          <a:bodyPr>
            <a:normAutofit/>
          </a:bodyPr>
          <a:lstStyle/>
          <a:p>
            <a:r>
              <a:rPr lang="en-US" altLang="en-US" dirty="0"/>
              <a:t>Inspections*</a:t>
            </a:r>
          </a:p>
          <a:p>
            <a:r>
              <a:rPr lang="en-US" altLang="en-US" dirty="0"/>
              <a:t>Investigations*</a:t>
            </a:r>
          </a:p>
          <a:p>
            <a:r>
              <a:rPr lang="en-US" altLang="en-US" dirty="0"/>
              <a:t>Reports*</a:t>
            </a:r>
          </a:p>
          <a:p>
            <a:r>
              <a:rPr lang="en-US" altLang="en-US" dirty="0"/>
              <a:t>Recall Audit Checks</a:t>
            </a:r>
          </a:p>
          <a:p>
            <a:r>
              <a:rPr lang="en-US" altLang="en-US" dirty="0"/>
              <a:t>Consumer Complaints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1658444"/>
            <a:ext cx="4248149" cy="3214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Trainings</a:t>
            </a:r>
          </a:p>
          <a:p>
            <a:r>
              <a:rPr lang="en-US" altLang="en-US" dirty="0"/>
              <a:t>Presentations</a:t>
            </a:r>
          </a:p>
          <a:p>
            <a:r>
              <a:rPr lang="en-US" altLang="en-US" dirty="0"/>
              <a:t>Workgroups</a:t>
            </a:r>
          </a:p>
          <a:p>
            <a:r>
              <a:rPr lang="en-US" altLang="en-US" dirty="0"/>
              <a:t>Other duties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851" y="4555222"/>
            <a:ext cx="8006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99"/>
                </a:solidFill>
              </a:rPr>
              <a:t>* 90% of time spent on these functions</a:t>
            </a:r>
          </a:p>
        </p:txBody>
      </p:sp>
    </p:spTree>
    <p:extLst>
      <p:ext uri="{BB962C8B-B14F-4D97-AF65-F5344CB8AC3E}">
        <p14:creationId xmlns:p14="http://schemas.microsoft.com/office/powerpoint/2010/main" val="4039997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2316-0377-4C3E-A3C2-602CB540A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492552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Investigation vs. Inspection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E7095-98C2-4141-9AF3-AE0A2B9E6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Different purposes:</a:t>
            </a:r>
          </a:p>
          <a:p>
            <a:pPr lvl="1"/>
            <a:r>
              <a:rPr lang="en-US" dirty="0"/>
              <a:t>Investigation: Less common, information-gathering</a:t>
            </a:r>
          </a:p>
          <a:p>
            <a:pPr lvl="1"/>
            <a:r>
              <a:rPr lang="en-US" dirty="0"/>
              <a:t>Inspection: Determining compliance with laws/regulations</a:t>
            </a:r>
          </a:p>
          <a:p>
            <a:r>
              <a:rPr lang="en-US" dirty="0"/>
              <a:t>Sometimes an investigation is required to determine if an inspection is applicable/needed</a:t>
            </a:r>
          </a:p>
          <a:p>
            <a:pPr lvl="1"/>
            <a:r>
              <a:rPr lang="en-US" dirty="0"/>
              <a:t>e.g. gathering information about a Consumer Complaint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608E2-47EF-47A7-B7C4-0E83F688A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354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2316-0377-4C3E-A3C2-602CB540A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492552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E7095-98C2-4141-9AF3-AE0A2B9E6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Variety of reasons:</a:t>
            </a:r>
          </a:p>
          <a:p>
            <a:pPr lvl="1"/>
            <a:r>
              <a:rPr lang="en-US" dirty="0"/>
              <a:t>Examples: Consumer Complaints, disaster response, product tampering, health fraud</a:t>
            </a:r>
          </a:p>
          <a:p>
            <a:r>
              <a:rPr lang="en-US" dirty="0"/>
              <a:t>May not be at manufacturing facility</a:t>
            </a:r>
          </a:p>
          <a:p>
            <a:pPr lvl="1"/>
            <a:r>
              <a:rPr lang="en-US" dirty="0"/>
              <a:t>Examples: Retail establishments, consumer residence, other government agencies</a:t>
            </a:r>
          </a:p>
          <a:p>
            <a:r>
              <a:rPr lang="en-US" dirty="0"/>
              <a:t>Form FDA 482, </a:t>
            </a:r>
            <a:r>
              <a:rPr lang="en-US" i="1" dirty="0"/>
              <a:t>Notice of Inspection </a:t>
            </a:r>
            <a:r>
              <a:rPr lang="en-US" dirty="0"/>
              <a:t>not typically issued</a:t>
            </a:r>
          </a:p>
          <a:p>
            <a:r>
              <a:rPr lang="en-US" dirty="0"/>
              <a:t>Findings typically reported in a Memorandum</a:t>
            </a:r>
          </a:p>
          <a:p>
            <a:r>
              <a:rPr lang="en-US" dirty="0"/>
              <a:t>Supervisor endorses findings and determines appropriate follow-up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608E2-47EF-47A7-B7C4-0E83F688A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398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6&quot;/&gt;&lt;lineCharCount val=&quot;1&quot;/&gt;&lt;/TableIndex&gt;&lt;/ShapeTextInfo&gt;"/>
  <p:tag name="HTML_SHAPEINFO" val="&lt;ThreeDShapeInfo&gt;&lt;uuid val=&quot;&quot;/&gt;&lt;isInvalidForFieldText val=&quot;0&quot;/&gt;&lt;Image&gt;&lt;filename val=&quot;C:\Users\JEFFKE~1\AppData\Local\Temp\PR\data\asimages\{FB84C735-E727-44D8-A7B5-9D0BFFE667CC}_1.png&quot;/&gt;&lt;left val=&quot;0&quot;/&gt;&lt;top val=&quot;88&quot;/&gt;&lt;width val=&quot;720&quot;/&gt;&lt;height val=&quot;147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3&quot;/&gt;&lt;lineCharCount val=&quot;19&quot;/&gt;&lt;lineCharCount val=&quot;43&quot;/&gt;&lt;lineCharCount val=&quot;18&quot;/&gt;&lt;lineCharCount val=&quot;19&quot;/&gt;&lt;lineCharCount val=&quot;1&quot;/&gt;&lt;lineCharCount val=&quot;1&quot;/&gt;&lt;lineCharCount val=&quot;12&quot;/&gt;&lt;lineCharCount val=&quot;39&quot;/&gt;&lt;lineCharCount val=&quot;31&quot;/&gt;&lt;lineCharCount val=&quot;44&quot;/&gt;&lt;lineCharCount val=&quot;38&quot;/&gt;&lt;lineCharCount val=&quot;43&quot;/&gt;&lt;lineCharCount val=&quot;34&quot;/&gt;&lt;/TableIndex&gt;&lt;/ShapeTextInfo&gt;"/>
  <p:tag name="HTML_SHAPEINFO" val="&lt;ThreeDShapeInfo&gt;&lt;uuid val=&quot;&quot;/&gt;&lt;isInvalidForFieldText val=&quot;0&quot;/&gt;&lt;Image&gt;&lt;filename val=&quot;C:\Users\JEFFKE~1\AppData\Local\Temp\PR\data\asimages\{5C75A713-C0AF-435D-8067-E2F2F1F07FAE}_1.png&quot;/&gt;&lt;left val=&quot;0&quot;/&gt;&lt;top val=&quot;218&quot;/&gt;&lt;width val=&quot;720&quot;/&gt;&lt;height val=&quot;273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&quot;/&gt;&lt;isInvalidForFieldText val=&quot;0&quot;/&gt;&lt;Image&gt;&lt;filename val=&quot;C:\Users\JEFFKE~1\AppData\Local\Temp\PR\data\asimages\{DA9E3095-8188-4651-99E9-7B0D2698A595}_3.png&quot;/&gt;&lt;left val=&quot;47&quot;/&gt;&lt;top val=&quot;27&quot;/&gt;&lt;width val=&quot;624&quot;/&gt;&lt;height val=&quot;111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53&quot;/&gt;&lt;lineCharCount val=&quot;15&quot;/&gt;&lt;lineCharCount val=&quot;48&quot;/&gt;&lt;lineCharCount val=&quot;44&quot;/&gt;&lt;lineCharCount val=&quot;26&quot;/&gt;&lt;lineCharCount val=&quot;47&quot;/&gt;&lt;lineCharCount val=&quot;41&quot;/&gt;&lt;/TableIndex&gt;&lt;/ShapeTextInfo&gt;"/>
  <p:tag name="HTML_SHAPEINFO" val="&lt;TextEffect&gt;&lt;Image&gt;&lt;filename val=&quot;C:\Users\JEFFKE~1\AppData\Local\Temp\PR\data\asimages\{CC8D13C7-1632-46D7-ABBB-FB5772C4A6F5}_1.png_crop.png&quot;/&gt;&lt;left val=&quot;44&quot;/&gt;&lt;top val=&quot;166&quot;/&gt;&lt;width val=&quot;630&quot;/&gt;&lt;height val=&quot;57&quot;/&gt;&lt;hasText val=&quot;1&quot;/&gt;&lt;paraId val=&quot;1&quot;/&gt;&lt;/Image&gt;&lt;Image&gt;&lt;filename val=&quot;C:\Users\JEFFKE~1\AppData\Local\Temp\PR\data\asimages\{55C47B95-D4DB-449F-A607-0FC1CE6A5B9E}_1.png_crop.png&quot;/&gt;&lt;left val=&quot;44&quot;/&gt;&lt;top val=&quot;264&quot;/&gt;&lt;width val=&quot;595&quot;/&gt;&lt;height val=&quot;91&quot;/&gt;&lt;hasText val=&quot;1&quot;/&gt;&lt;paraId val=&quot;2&quot;/&gt;&lt;/Image&gt;&lt;Image&gt;&lt;filename val=&quot;C:\Users\JEFFKE~1\AppData\Local\Temp\PR\data\asimages\{19EB3C5E-63FD-46B6-8B2B-AC6FE0B19B4D}_1.png_crop.png&quot;/&gt;&lt;left val=&quot;44&quot;/&gt;&lt;top val=&quot;395&quot;/&gt;&lt;width val=&quot;565&quot;/&gt;&lt;height val=&quot;58&quot;/&gt;&lt;hasText val=&quot;1&quot;/&gt;&lt;paraId val=&quot;3&quot;/&gt;&lt;/Image&gt;&lt;/TextEffect&gt;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3DF5B6B2F6A948972DE8E42AD3E225" ma:contentTypeVersion="0" ma:contentTypeDescription="Create a new document." ma:contentTypeScope="" ma:versionID="2e08d57cb6340953217890553396d64d">
  <xsd:schema xmlns:xsd="http://www.w3.org/2001/XMLSchema" xmlns:xs="http://www.w3.org/2001/XMLSchema" xmlns:p="http://schemas.microsoft.com/office/2006/metadata/properties" xmlns:ns2="b48ddc86-6fc0-424b-b911-ac54bed94b17" targetNamespace="http://schemas.microsoft.com/office/2006/metadata/properties" ma:root="true" ma:fieldsID="4c7bfccb6fbe833a71b5fdc0a3ee5374" ns2:_="">
    <xsd:import namespace="b48ddc86-6fc0-424b-b911-ac54bed94b1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ddc86-6fc0-424b-b911-ac54bed94b1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48ddc86-6fc0-424b-b911-ac54bed94b17">Z65UW2PZAHYT-369-307</_dlc_DocId>
    <_dlc_DocIdUrl xmlns="b48ddc86-6fc0-424b-b911-ac54bed94b17">
      <Url>http://sharepoint.fda.gov/orgs/CDRH-Organizations/OCE/DICE/_layouts/DocIdRedir.aspx?ID=Z65UW2PZAHYT-369-307</Url>
      <Description>Z65UW2PZAHYT-369-307</Description>
    </_dlc_DocIdUrl>
  </documentManagement>
</p:properties>
</file>

<file path=customXml/itemProps1.xml><?xml version="1.0" encoding="utf-8"?>
<ds:datastoreItem xmlns:ds="http://schemas.openxmlformats.org/officeDocument/2006/customXml" ds:itemID="{3587C7ED-E7B0-4A85-839E-FB4BC1914B0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F57F0DD-1EA7-41D5-8427-9008B70309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CFF7C6-8D47-452B-90B1-3A918A068C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8ddc86-6fc0-424b-b911-ac54bed94b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36EE31C-7DB6-4042-9933-727008001CCD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b48ddc86-6fc0-424b-b911-ac54bed94b1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15775</TotalTime>
  <Words>1808</Words>
  <Application>Microsoft Office PowerPoint</Application>
  <PresentationFormat>On-screen Show (16:9)</PresentationFormat>
  <Paragraphs>332</Paragraphs>
  <Slides>39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Helvetica</vt:lpstr>
      <vt:lpstr>Wingdings</vt:lpstr>
      <vt:lpstr>1_Office Theme</vt:lpstr>
      <vt:lpstr>Day in the Life: Consumer Safety Officer</vt:lpstr>
      <vt:lpstr>Presentation Series: Day In the Life</vt:lpstr>
      <vt:lpstr>Have You Ever Wondered?</vt:lpstr>
      <vt:lpstr>Learning Objectives</vt:lpstr>
      <vt:lpstr>PowerPoint Presentation</vt:lpstr>
      <vt:lpstr>Consumer Safety Officer</vt:lpstr>
      <vt:lpstr>Core Functions and Duties</vt:lpstr>
      <vt:lpstr>Investigation vs. Inspection</vt:lpstr>
      <vt:lpstr>Investigation</vt:lpstr>
      <vt:lpstr>Training a CSO Receives </vt:lpstr>
      <vt:lpstr>Training a CSO Provides</vt:lpstr>
      <vt:lpstr>Internal Working Groups</vt:lpstr>
      <vt:lpstr>Collaboration with Other Agencies</vt:lpstr>
      <vt:lpstr>PowerPoint Presentation</vt:lpstr>
      <vt:lpstr>Risk-Based Inspectional Approach</vt:lpstr>
      <vt:lpstr>Types of Inspections</vt:lpstr>
      <vt:lpstr>Routine or Surveillance Inspections</vt:lpstr>
      <vt:lpstr>Routine or Surveillance Inspections</vt:lpstr>
      <vt:lpstr>Routine or Surveillance Inspections</vt:lpstr>
      <vt:lpstr>Routine EPRC Inspections</vt:lpstr>
      <vt:lpstr>Directed or For-Cause Inspections</vt:lpstr>
      <vt:lpstr>Premarket/Postmarket Inspections  </vt:lpstr>
      <vt:lpstr>Foreign Inspections</vt:lpstr>
      <vt:lpstr>PowerPoint Presentation</vt:lpstr>
      <vt:lpstr>CSO Preparation (Before the Inspection)</vt:lpstr>
      <vt:lpstr>Pre-Announcement (Before the Inspection)</vt:lpstr>
      <vt:lpstr>CSO Activities Upon Arrival at Firm</vt:lpstr>
      <vt:lpstr>CSO Inspection Process</vt:lpstr>
      <vt:lpstr>How You Can Help with an Inspection</vt:lpstr>
      <vt:lpstr> CSO Activities At End of an Inspection</vt:lpstr>
      <vt:lpstr>CSO Inspectional Observations</vt:lpstr>
      <vt:lpstr>CSO Inspectional Observations</vt:lpstr>
      <vt:lpstr>After an Inspection</vt:lpstr>
      <vt:lpstr>Establishment Inspection Report (EIR)</vt:lpstr>
      <vt:lpstr>Resources Used By CSOs</vt:lpstr>
      <vt:lpstr>Summary</vt:lpstr>
      <vt:lpstr>Your Call to Action</vt:lpstr>
      <vt:lpstr>Presentation Series: Day In the Life</vt:lpstr>
      <vt:lpstr>PowerPoint Presentation</vt:lpstr>
    </vt:vector>
  </TitlesOfParts>
  <Company>Sensis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Cory Grabow</dc:creator>
  <cp:lastModifiedBy>Richards, Barbara A.</cp:lastModifiedBy>
  <cp:revision>312</cp:revision>
  <cp:lastPrinted>2019-08-21T17:54:19Z</cp:lastPrinted>
  <dcterms:created xsi:type="dcterms:W3CDTF">2015-10-02T20:33:31Z</dcterms:created>
  <dcterms:modified xsi:type="dcterms:W3CDTF">2019-11-26T21:04:50Z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0x010100F13DF5B6B2F6A948972DE8E42AD3E225</vt:lpwstr>
  </property>
  <property fmtid="{D5CDD505-2E9C-101B-9397-08002B2CF9AE}" pid="3" name="_dlc_DocIdItemGuid">
    <vt:lpwstr>eea131e7-4958-433e-9aaf-522546afd591</vt:lpwstr>
  </property>
</Properties>
</file>