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55" r:id="rId2"/>
    <p:sldMasterId id="2147483863" r:id="rId3"/>
  </p:sldMasterIdLst>
  <p:notesMasterIdLst>
    <p:notesMasterId r:id="rId10"/>
  </p:notesMasterIdLst>
  <p:handoutMasterIdLst>
    <p:handoutMasterId r:id="rId11"/>
  </p:handoutMasterIdLst>
  <p:sldIdLst>
    <p:sldId id="257" r:id="rId4"/>
    <p:sldId id="517" r:id="rId5"/>
    <p:sldId id="590" r:id="rId6"/>
    <p:sldId id="539" r:id="rId7"/>
    <p:sldId id="536" r:id="rId8"/>
    <p:sldId id="298" r:id="rId9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Web Pro" panose="020B0604020202020204" charset="0"/>
      <p:regular r:id="rId17"/>
      <p:bold r:id="rId18"/>
      <p: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23"/>
    <a:srgbClr val="000000"/>
    <a:srgbClr val="EC881D"/>
    <a:srgbClr val="006A71"/>
    <a:srgbClr val="8D8B00"/>
    <a:srgbClr val="56A0D3"/>
    <a:srgbClr val="880039"/>
    <a:srgbClr val="B9728F"/>
    <a:srgbClr val="F6A01A"/>
    <a:srgbClr val="008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81356" autoAdjust="0"/>
  </p:normalViewPr>
  <p:slideViewPr>
    <p:cSldViewPr snapToGrid="0">
      <p:cViewPr varScale="1">
        <p:scale>
          <a:sx n="123" d="100"/>
          <a:sy n="123" d="100"/>
        </p:scale>
        <p:origin x="93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98" cy="458108"/>
          </a:xfrm>
          <a:prstGeom prst="rect">
            <a:avLst/>
          </a:prstGeom>
        </p:spPr>
        <p:txBody>
          <a:bodyPr vert="horz" lIns="86481" tIns="43240" rIns="86481" bIns="4324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5" y="1"/>
            <a:ext cx="2972098" cy="458108"/>
          </a:xfrm>
          <a:prstGeom prst="rect">
            <a:avLst/>
          </a:prstGeom>
        </p:spPr>
        <p:txBody>
          <a:bodyPr vert="horz" lIns="86481" tIns="43240" rIns="86481" bIns="43240" rtlCol="0"/>
          <a:lstStyle>
            <a:lvl1pPr algn="r">
              <a:defRPr sz="1100"/>
            </a:lvl1pPr>
          </a:lstStyle>
          <a:p>
            <a:fld id="{CCD9D4F3-1CB6-4E57-BC6A-8FDD6DF1AC3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894"/>
            <a:ext cx="2972098" cy="458107"/>
          </a:xfrm>
          <a:prstGeom prst="rect">
            <a:avLst/>
          </a:prstGeom>
        </p:spPr>
        <p:txBody>
          <a:bodyPr vert="horz" lIns="86481" tIns="43240" rIns="86481" bIns="4324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5" y="8685894"/>
            <a:ext cx="2972098" cy="458107"/>
          </a:xfrm>
          <a:prstGeom prst="rect">
            <a:avLst/>
          </a:prstGeom>
        </p:spPr>
        <p:txBody>
          <a:bodyPr vert="horz" lIns="86481" tIns="43240" rIns="86481" bIns="43240" rtlCol="0" anchor="b"/>
          <a:lstStyle>
            <a:lvl1pPr algn="r">
              <a:defRPr sz="11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098" cy="456595"/>
          </a:xfrm>
          <a:prstGeom prst="rect">
            <a:avLst/>
          </a:prstGeom>
        </p:spPr>
        <p:txBody>
          <a:bodyPr vert="horz" lIns="86481" tIns="43240" rIns="86481" bIns="432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5" y="2"/>
            <a:ext cx="2972098" cy="456595"/>
          </a:xfrm>
          <a:prstGeom prst="rect">
            <a:avLst/>
          </a:prstGeom>
        </p:spPr>
        <p:txBody>
          <a:bodyPr vert="horz" lIns="86481" tIns="43240" rIns="86481" bIns="432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1" tIns="43240" rIns="86481" bIns="4324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</p:spPr>
        <p:txBody>
          <a:bodyPr vert="horz" lIns="86481" tIns="43240" rIns="86481" bIns="4324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895"/>
            <a:ext cx="2972098" cy="456595"/>
          </a:xfrm>
          <a:prstGeom prst="rect">
            <a:avLst/>
          </a:prstGeom>
        </p:spPr>
        <p:txBody>
          <a:bodyPr vert="horz" lIns="86481" tIns="43240" rIns="86481" bIns="432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5" y="8685895"/>
            <a:ext cx="2972098" cy="456595"/>
          </a:xfrm>
          <a:prstGeom prst="rect">
            <a:avLst/>
          </a:prstGeom>
        </p:spPr>
        <p:txBody>
          <a:bodyPr vert="horz" lIns="86481" tIns="43240" rIns="86481" bIns="4324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02652" indent="-27025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81004" indent="-21620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13405" indent="-21620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45807" indent="-21620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378208" indent="-2162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10610" indent="-2162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43011" indent="-2162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675413" indent="-2162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2365" y="4561227"/>
            <a:ext cx="5850473" cy="4320213"/>
          </a:xfrm>
          <a:noFill/>
        </p:spPr>
        <p:txBody>
          <a:bodyPr wrap="square" lIns="97381" tIns="48690" rIns="97381" bIns="4869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142750" y="9119173"/>
            <a:ext cx="3170763" cy="480388"/>
          </a:xfrm>
          <a:prstGeom prst="rect">
            <a:avLst/>
          </a:prstGeom>
          <a:noFill/>
        </p:spPr>
        <p:txBody>
          <a:bodyPr lIns="97381" tIns="48690" rIns="97381" bIns="48690" anchor="b"/>
          <a:lstStyle/>
          <a:p>
            <a:pPr algn="r">
              <a:defRPr/>
            </a:pPr>
            <a:fld id="{A3FE3A04-F906-4FA9-8949-1FA5C45CF966}" type="slidenum">
              <a:rPr lang="en-US" sz="1300"/>
              <a:pPr algn="r">
                <a:defRPr/>
              </a:pPr>
              <a:t>3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9630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39329"/>
            <a:ext cx="9144000" cy="9086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667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365615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9484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-4928" y="4356362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8307" y="2513360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3727570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418"/>
            <a:ext cx="8408812" cy="902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73" y="1196585"/>
            <a:ext cx="8592255" cy="3417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2856" y="4689872"/>
            <a:ext cx="1869722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2886-5980-41F5-99EB-3A6295CDE9C7}" type="datetime1">
              <a:rPr lang="en-US" sz="1050" smtClean="0">
                <a:solidFill>
                  <a:srgbClr val="FFC000"/>
                </a:solidFill>
              </a:rPr>
              <a:pPr>
                <a:defRPr/>
              </a:pPr>
              <a:t>11/14/2019</a:t>
            </a:fld>
            <a:endParaRPr lang="en-US" sz="1050">
              <a:solidFill>
                <a:srgbClr val="FFC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7150" y="4689872"/>
            <a:ext cx="2909711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050">
              <a:solidFill>
                <a:srgbClr val="FFC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4668" y="4791075"/>
            <a:ext cx="1869723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50">
                <a:solidFill>
                  <a:srgbClr val="FFC000"/>
                </a:solidFill>
              </a:rPr>
              <a:t>Slide </a:t>
            </a:r>
            <a:fld id="{68626589-0796-4542-96B1-819D201FB4AD}" type="slidenum">
              <a:rPr lang="en-US" sz="1050" smtClean="0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 sz="105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3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9035-7B44-44DF-98E6-A0AF0F84B39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E9EE-5267-41C4-B11F-A86BB29F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39329"/>
            <a:ext cx="9144000" cy="9086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667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532770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83464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5001835"/>
            <a:ext cx="9144001" cy="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997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35492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-4928" y="4356362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8307" y="2513360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35891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418"/>
            <a:ext cx="8408812" cy="902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73" y="1196585"/>
            <a:ext cx="8592255" cy="3417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2856" y="4689872"/>
            <a:ext cx="1869722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2886-5980-41F5-99EB-3A6295CDE9C7}" type="datetime1">
              <a:rPr lang="en-US" sz="1050" smtClean="0">
                <a:solidFill>
                  <a:srgbClr val="FFC000"/>
                </a:solidFill>
              </a:rPr>
              <a:pPr>
                <a:defRPr/>
              </a:pPr>
              <a:t>11/14/2019</a:t>
            </a:fld>
            <a:endParaRPr lang="en-US" sz="1050">
              <a:solidFill>
                <a:srgbClr val="FFC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7150" y="4689872"/>
            <a:ext cx="2909711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050">
              <a:solidFill>
                <a:srgbClr val="FFC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4668" y="4791075"/>
            <a:ext cx="1869723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050">
                <a:solidFill>
                  <a:srgbClr val="FFC000"/>
                </a:solidFill>
              </a:rPr>
              <a:t>Slide </a:t>
            </a:r>
            <a:fld id="{68626589-0796-4542-96B1-819D201FB4AD}" type="slidenum">
              <a:rPr lang="en-US" sz="1050" smtClean="0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 sz="105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0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8289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9035-7B44-44DF-98E6-A0AF0F84B39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E9EE-5267-41C4-B11F-A86BB29F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5001835"/>
            <a:ext cx="9144001" cy="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-4928" y="4356362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8307" y="2513360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9035-7B44-44DF-98E6-A0AF0F84B39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E9EE-5267-41C4-B11F-A86BB29F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39329"/>
            <a:ext cx="9144000" cy="9086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667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9739927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2828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5001835"/>
            <a:ext cx="9144001" cy="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21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23" r:id="rId4"/>
    <p:sldLayoutId id="2147483849" r:id="rId5"/>
    <p:sldLayoutId id="2147483854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5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27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42901" y="1026675"/>
            <a:ext cx="8590672" cy="866834"/>
          </a:xfrm>
        </p:spPr>
        <p:txBody>
          <a:bodyPr/>
          <a:lstStyle/>
          <a:p>
            <a:r>
              <a:rPr lang="en-US" sz="2600" dirty="0"/>
              <a:t>Perspectives on a New Era of Smarter Food Safety:</a:t>
            </a:r>
            <a:br>
              <a:rPr lang="en-US" sz="2600" dirty="0"/>
            </a:br>
            <a:r>
              <a:rPr lang="en-US" sz="2600" dirty="0"/>
              <a:t>The System for Enteric Disease, Response, Investigation, and Coordination (SEDRIC)</a:t>
            </a:r>
            <a:br>
              <a:rPr lang="en-US" sz="2600" dirty="0"/>
            </a:br>
            <a:endParaRPr lang="en-US" altLang="en-US" sz="2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461229"/>
            <a:ext cx="7952874" cy="342900"/>
          </a:xfrm>
        </p:spPr>
        <p:txBody>
          <a:bodyPr/>
          <a:lstStyle/>
          <a:p>
            <a:r>
              <a:rPr lang="en-US" sz="2200" b="0" dirty="0">
                <a:solidFill>
                  <a:srgbClr val="000000"/>
                </a:solidFill>
              </a:rPr>
              <a:t>Ian Williams PhD, MS</a:t>
            </a:r>
          </a:p>
          <a:p>
            <a:r>
              <a:rPr lang="en-US" sz="1800" b="0" dirty="0">
                <a:solidFill>
                  <a:srgbClr val="000000"/>
                </a:solidFill>
              </a:rPr>
              <a:t>Chief, Outbreak Response and Prevention Branch</a:t>
            </a:r>
          </a:p>
          <a:p>
            <a:r>
              <a:rPr lang="en-US" sz="1800" b="0" dirty="0">
                <a:solidFill>
                  <a:srgbClr val="000000"/>
                </a:solidFill>
              </a:rPr>
              <a:t>Division of Foodborne, Waterborne, and Environmental Diseases</a:t>
            </a:r>
          </a:p>
          <a:p>
            <a:r>
              <a:rPr lang="en-US" sz="1800" b="0" dirty="0">
                <a:solidFill>
                  <a:srgbClr val="000000"/>
                </a:solidFill>
              </a:rPr>
              <a:t>Centers for Disease Control and Prevention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4171950"/>
            <a:ext cx="6400800" cy="971550"/>
          </a:xfrm>
        </p:spPr>
        <p:txBody>
          <a:bodyPr/>
          <a:lstStyle/>
          <a:p>
            <a:pPr marL="0" indent="0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FDA Public Meeting: A New Era of Smarter Food Safety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October 21, 2019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75679" y="4543425"/>
            <a:ext cx="5126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rgbClr val="000000"/>
                </a:solidFill>
              </a:rPr>
              <a:t>The findings and conclusions in this report are those of the author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53" y="205979"/>
            <a:ext cx="8745415" cy="606821"/>
          </a:xfrm>
        </p:spPr>
        <p:txBody>
          <a:bodyPr/>
          <a:lstStyle/>
          <a:p>
            <a:r>
              <a:rPr lang="en-US" sz="2600" dirty="0"/>
              <a:t>Multistate Foodborne Disease Outbreak Investigation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2313" y="928872"/>
            <a:ext cx="8232023" cy="3312625"/>
          </a:xfrm>
        </p:spPr>
        <p:txBody>
          <a:bodyPr/>
          <a:lstStyle/>
          <a:p>
            <a:r>
              <a:rPr lang="en-US" sz="2400" dirty="0"/>
              <a:t>Multiple agencies and disciplines involved</a:t>
            </a:r>
            <a:endParaRPr lang="en-US" dirty="0"/>
          </a:p>
          <a:p>
            <a:pPr lvl="1"/>
            <a:r>
              <a:rPr lang="en-US" dirty="0"/>
              <a:t>State, local, and federal</a:t>
            </a:r>
          </a:p>
          <a:p>
            <a:pPr lvl="1"/>
            <a:r>
              <a:rPr lang="en-US" dirty="0"/>
              <a:t>Public health and regulatory</a:t>
            </a:r>
          </a:p>
          <a:p>
            <a:pPr lvl="1"/>
            <a:r>
              <a:rPr lang="en-US" dirty="0"/>
              <a:t>Epidemiologists, laboratorians, and environmental health specialists</a:t>
            </a:r>
          </a:p>
          <a:p>
            <a:r>
              <a:rPr lang="en-US" sz="2400" dirty="0"/>
              <a:t>50+ State &amp; Federal Agencies involved during a large investigation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8EB5-085A-4A15-A701-1DDF5F61A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" t="317" r="2858"/>
          <a:stretch/>
        </p:blipFill>
        <p:spPr>
          <a:xfrm>
            <a:off x="272313" y="3374070"/>
            <a:ext cx="2575054" cy="1602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92F35-91B0-4AB0-9211-0B0427466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4" r="5812"/>
          <a:stretch/>
        </p:blipFill>
        <p:spPr>
          <a:xfrm>
            <a:off x="6079823" y="3363111"/>
            <a:ext cx="2841815" cy="1594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9184E-E4B2-4F03-A5CA-106C2372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36" r="362"/>
          <a:stretch/>
        </p:blipFill>
        <p:spPr>
          <a:xfrm>
            <a:off x="2980945" y="3374070"/>
            <a:ext cx="2965300" cy="15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67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354" y="239316"/>
            <a:ext cx="8628184" cy="623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 dirty="0">
                <a:solidFill>
                  <a:srgbClr val="E25423"/>
                </a:solidFill>
              </a:rPr>
              <a:t>A Gap in Multistate Outbreak Investigation Methods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1354" y="863204"/>
            <a:ext cx="8354646" cy="3543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  <a:ea typeface="ＭＳ Ｐゴシック"/>
                <a:cs typeface="ＭＳ Ｐゴシック"/>
              </a:rPr>
              <a:t>An electronic system is needed to integrate information and facilitate communication between partners (CDC, state/local, other federal)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Integrate “lab” and “</a:t>
            </a:r>
            <a:r>
              <a:rPr lang="en-US" sz="2000" dirty="0" err="1">
                <a:solidFill>
                  <a:srgbClr val="000000"/>
                </a:solidFill>
                <a:ea typeface="ＭＳ Ｐゴシック"/>
              </a:rPr>
              <a:t>epi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” data to generate case counts and other descriptive data relating to describing the outbreak in person, place, and time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Generate a hypothesis about a likely source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Test that hypothesis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Reconstruct how and where contamination is likely to have occurred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  <a:ea typeface="ＭＳ Ｐゴシック"/>
                <a:cs typeface="ＭＳ Ｐゴシック"/>
              </a:rPr>
              <a:t>These processes historically done by email, phone, fax, and with databases/spreadsheets that cannot share data among partners</a:t>
            </a:r>
          </a:p>
        </p:txBody>
      </p:sp>
    </p:spTree>
    <p:extLst>
      <p:ext uri="{BB962C8B-B14F-4D97-AF65-F5344CB8AC3E}">
        <p14:creationId xmlns:p14="http://schemas.microsoft.com/office/powerpoint/2010/main" val="6054704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5" y="15813"/>
            <a:ext cx="2778520" cy="1093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539" y="213594"/>
            <a:ext cx="3270118" cy="4205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4952" y="4446872"/>
            <a:ext cx="2607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https://www.cdc.gov/foodsafety/outbreaks/investigating-outbreaks/sedric.html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5093" y="929337"/>
            <a:ext cx="5390787" cy="1121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l"/>
            <a:r>
              <a:rPr lang="en-US" sz="2600" b="1" dirty="0">
                <a:solidFill>
                  <a:srgbClr val="6D6E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System for Enteric Disease, Response, Investigation, and Coordination</a:t>
            </a:r>
            <a:endParaRPr lang="en-US" altLang="en-US" sz="2600" b="1" dirty="0">
              <a:solidFill>
                <a:srgbClr val="6D6E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0970" y="1840019"/>
            <a:ext cx="615537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web-based platform for public health partners to facilitate collaborative multistate outbreak investigations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Managed by CDC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major capabilities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multiple surveillance data sources in real time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Visualize outbreak data rapidly in one place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secure platform for partner collaboration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 a repository of historic surveillance and outbreak data</a:t>
            </a:r>
          </a:p>
        </p:txBody>
      </p:sp>
    </p:spTree>
    <p:extLst>
      <p:ext uri="{BB962C8B-B14F-4D97-AF65-F5344CB8AC3E}">
        <p14:creationId xmlns:p14="http://schemas.microsoft.com/office/powerpoint/2010/main" val="141257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8889" r="12006" b="35714"/>
          <a:stretch/>
        </p:blipFill>
        <p:spPr>
          <a:xfrm>
            <a:off x="3158089" y="1885951"/>
            <a:ext cx="2386727" cy="779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76" y="568930"/>
            <a:ext cx="6328833" cy="447451"/>
          </a:xfrm>
        </p:spPr>
        <p:txBody>
          <a:bodyPr/>
          <a:lstStyle/>
          <a:p>
            <a:r>
              <a:rPr lang="en-US" dirty="0"/>
              <a:t>SEDRIC: Integrating multiple data sources in real time</a:t>
            </a:r>
          </a:p>
        </p:txBody>
      </p:sp>
      <p:pic>
        <p:nvPicPr>
          <p:cNvPr id="1026" name="Picture 2" descr="https://wwwn.cdc.gov/nors/Images/NORS_Logo_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6" y="2808123"/>
            <a:ext cx="1040824" cy="4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dc.gov/narms/images/narms-logo-3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3" y="1964070"/>
            <a:ext cx="1212597" cy="5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ulsenetinternational.org/assets/PulseNet/images/picLogo/PN-USA_27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6" y="1128098"/>
            <a:ext cx="966713" cy="6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11" idx="1"/>
          </p:cNvCxnSpPr>
          <p:nvPr/>
        </p:nvCxnSpPr>
        <p:spPr>
          <a:xfrm>
            <a:off x="1583855" y="1378485"/>
            <a:ext cx="1574235" cy="897136"/>
          </a:xfrm>
          <a:prstGeom prst="straightConnector1">
            <a:avLst/>
          </a:prstGeom>
          <a:ln w="25400">
            <a:solidFill>
              <a:srgbClr val="D9531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s://image.freepik.com/free-icon/delivery-truck-with-circular-clock_318-61658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b="10159"/>
          <a:stretch/>
        </p:blipFill>
        <p:spPr bwMode="auto">
          <a:xfrm>
            <a:off x="3557488" y="3807565"/>
            <a:ext cx="712922" cy="5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>
            <a:endCxn id="11" idx="1"/>
          </p:cNvCxnSpPr>
          <p:nvPr/>
        </p:nvCxnSpPr>
        <p:spPr>
          <a:xfrm>
            <a:off x="1620982" y="2238526"/>
            <a:ext cx="1537108" cy="37094"/>
          </a:xfrm>
          <a:prstGeom prst="straightConnector1">
            <a:avLst/>
          </a:prstGeom>
          <a:ln w="25400">
            <a:solidFill>
              <a:srgbClr val="D9531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 flipV="1">
            <a:off x="1620982" y="2275620"/>
            <a:ext cx="1537108" cy="730112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ttp://toxicalgaenews.com/wp-content/uploads/2014/04/form_icon_25603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6" y="3710160"/>
            <a:ext cx="480292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d30y9cdsu7xlg0.cloudfront.net/png/108279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08" y="4043122"/>
            <a:ext cx="676331" cy="6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app.supervisionassist.com/assets/img/tour/checklist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86" y="4234368"/>
            <a:ext cx="480734" cy="4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V="1">
            <a:off x="2359084" y="2706342"/>
            <a:ext cx="1533212" cy="1399191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0"/>
          </p:cNvCxnSpPr>
          <p:nvPr/>
        </p:nvCxnSpPr>
        <p:spPr>
          <a:xfrm flipV="1">
            <a:off x="3109262" y="2635840"/>
            <a:ext cx="804688" cy="1074320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0"/>
          </p:cNvCxnSpPr>
          <p:nvPr/>
        </p:nvCxnSpPr>
        <p:spPr>
          <a:xfrm flipH="1" flipV="1">
            <a:off x="3892295" y="2674627"/>
            <a:ext cx="21654" cy="1132938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314062" y="2706343"/>
            <a:ext cx="578234" cy="1515695"/>
          </a:xfrm>
          <a:prstGeom prst="straightConnector1">
            <a:avLst/>
          </a:prstGeom>
          <a:ln w="25400">
            <a:solidFill>
              <a:srgbClr val="D9531E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49964" y="3911540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Investigation data from labs, epidemiologists, environmental health, regulatory agencies from state, federal partners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3809" y="304389"/>
            <a:ext cx="1933447" cy="10021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9451" y="1530087"/>
            <a:ext cx="1227053" cy="8679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2591" y="2565970"/>
            <a:ext cx="1482469" cy="84435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8506" y="3710160"/>
            <a:ext cx="1428750" cy="802386"/>
          </a:xfrm>
          <a:prstGeom prst="rect">
            <a:avLst/>
          </a:prstGeom>
        </p:spPr>
      </p:pic>
      <p:cxnSp>
        <p:nvCxnSpPr>
          <p:cNvPr id="54" name="Straight Arrow Connector 53"/>
          <p:cNvCxnSpPr>
            <a:stCxn id="11" idx="3"/>
          </p:cNvCxnSpPr>
          <p:nvPr/>
        </p:nvCxnSpPr>
        <p:spPr>
          <a:xfrm flipV="1">
            <a:off x="5544817" y="1049439"/>
            <a:ext cx="1083560" cy="1226181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" idx="3"/>
          </p:cNvCxnSpPr>
          <p:nvPr/>
        </p:nvCxnSpPr>
        <p:spPr>
          <a:xfrm flipV="1">
            <a:off x="5544816" y="2030782"/>
            <a:ext cx="1345493" cy="244838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1" idx="3"/>
            <a:endCxn id="46" idx="1"/>
          </p:cNvCxnSpPr>
          <p:nvPr/>
        </p:nvCxnSpPr>
        <p:spPr>
          <a:xfrm>
            <a:off x="5544817" y="2275621"/>
            <a:ext cx="1457774" cy="712526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1" idx="3"/>
            <a:endCxn id="50" idx="1"/>
          </p:cNvCxnSpPr>
          <p:nvPr/>
        </p:nvCxnSpPr>
        <p:spPr>
          <a:xfrm>
            <a:off x="5544816" y="2275620"/>
            <a:ext cx="1583690" cy="1835733"/>
          </a:xfrm>
          <a:prstGeom prst="straightConnector1">
            <a:avLst/>
          </a:prstGeom>
          <a:ln w="25400">
            <a:solidFill>
              <a:schemeClr val="accent6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016710" y="3471074"/>
            <a:ext cx="168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Data exploration, secure sharing, and visualization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80661" y="1614930"/>
            <a:ext cx="16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Ingests surveillance and investigation data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38889" r="12006" b="35714"/>
          <a:stretch/>
        </p:blipFill>
        <p:spPr>
          <a:xfrm>
            <a:off x="7886700" y="4503979"/>
            <a:ext cx="1097711" cy="3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06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image “http://www.educared.org.ar/tamtam/images/arcimboldo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883" y="109989"/>
            <a:ext cx="2826563" cy="32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12157</TotalTime>
  <Words>346</Words>
  <Application>Microsoft Office PowerPoint</Application>
  <PresentationFormat>On-screen 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Wingdings</vt:lpstr>
      <vt:lpstr>Courier New</vt:lpstr>
      <vt:lpstr>ＭＳ Ｐゴシック</vt:lpstr>
      <vt:lpstr>Calibri</vt:lpstr>
      <vt:lpstr>Myriad Web Pro</vt:lpstr>
      <vt:lpstr>NCEH_ATSDR_combined</vt:lpstr>
      <vt:lpstr>1_NCEH_ATSDR_combined</vt:lpstr>
      <vt:lpstr>2_NCEH_ATSDR_combined</vt:lpstr>
      <vt:lpstr>Perspectives on a New Era of Smarter Food Safety: The System for Enteric Disease, Response, Investigation, and Coordination (SEDRIC) </vt:lpstr>
      <vt:lpstr>Multistate Foodborne Disease Outbreak Investigation Process</vt:lpstr>
      <vt:lpstr> A Gap in Multistate Outbreak Investigation Methods</vt:lpstr>
      <vt:lpstr>PowerPoint Presentation</vt:lpstr>
      <vt:lpstr>SEDRIC: Integrating multiple data sources in real time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McDermott, Catherine</cp:lastModifiedBy>
  <cp:revision>363</cp:revision>
  <cp:lastPrinted>2019-08-20T22:21:10Z</cp:lastPrinted>
  <dcterms:created xsi:type="dcterms:W3CDTF">2011-03-17T17:43:16Z</dcterms:created>
  <dcterms:modified xsi:type="dcterms:W3CDTF">2019-11-14T20:16:34Z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