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36" r:id="rId1"/>
  </p:sldMasterIdLst>
  <p:notesMasterIdLst>
    <p:notesMasterId r:id="rId10"/>
  </p:notesMasterIdLst>
  <p:sldIdLst>
    <p:sldId id="256" r:id="rId2"/>
    <p:sldId id="258" r:id="rId3"/>
    <p:sldId id="259" r:id="rId4"/>
    <p:sldId id="270" r:id="rId5"/>
    <p:sldId id="275" r:id="rId6"/>
    <p:sldId id="339" r:id="rId7"/>
    <p:sldId id="334" r:id="rId8"/>
    <p:sldId id="336" r:id="rId9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orbel" panose="020B0503020204020204" pitchFamily="34" charset="0"/>
      <p:regular r:id="rId15"/>
      <p:bold r:id="rId16"/>
      <p:italic r:id="rId17"/>
      <p:boldItalic r:id="rId18"/>
    </p:embeddedFont>
    <p:embeddedFont>
      <p:font typeface="Georgia" panose="02040502050405020303" pitchFamily="18" charset="0"/>
      <p:regular r:id="rId19"/>
      <p:bold r:id="rId20"/>
      <p:italic r:id="rId21"/>
      <p:boldItalic r:id="rId22"/>
    </p:embeddedFont>
    <p:embeddedFont>
      <p:font typeface="Trebuchet MS" panose="020B0603020202020204" pitchFamily="34" charset="0"/>
      <p:regular r:id="rId23"/>
      <p:bold r:id="rId24"/>
      <p:italic r:id="rId25"/>
      <p:boldItalic r:id="rId26"/>
    </p:embeddedFont>
    <p:embeddedFont>
      <p:font typeface="Verdana" panose="020B0604030504040204" pitchFamily="34" charset="0"/>
      <p:regular r:id="rId27"/>
      <p:bold r:id="rId28"/>
      <p:italic r:id="rId29"/>
      <p:boldItalic r:id="rId30"/>
    </p:embeddedFont>
    <p:embeddedFont>
      <p:font typeface="Wingdings 2" panose="05020102010507070707" pitchFamily="18" charset="2"/>
      <p:regular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3312">
          <p15:clr>
            <a:srgbClr val="9AA0A6"/>
          </p15:clr>
        </p15:guide>
        <p15:guide id="2" orient="horz" pos="2160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C1A58DA-75B5-445C-90B1-919710CE37DF}">
  <a:tblStyle styleId="{4C1A58DA-75B5-445C-90B1-919710CE37D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>
        <p:guide pos="3312"/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font" Target="fonts/font18.fntdata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31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font" Target="fonts/font20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233535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57f9bbb80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57f9bbb80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14" name="Google Shape;11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57fc8c6efa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34" name="Google Shape;134;g57fc8c6efa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07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/>
              <a:t>GenZ to have double the buying power of Milennials.</a:t>
            </a:r>
            <a:endParaRPr sz="1200"/>
          </a:p>
          <a:p>
            <a:pPr marL="0" lvl="0" indent="0" algn="l" rtl="0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/>
          </a:p>
          <a:p>
            <a:pPr marL="0" lvl="0" indent="0" algn="l" rtl="0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/>
              <a:t>GenZ is hyper aware of the real or perceived meandering millennial.</a:t>
            </a:r>
            <a:endParaRPr sz="1200"/>
          </a:p>
          <a:p>
            <a:pPr marL="0" lvl="0" indent="0" algn="l" rtl="0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/>
          </a:p>
          <a:p>
            <a:pPr marL="0" lvl="0" indent="0" algn="l" rtl="0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/>
              <a:t>They are determined to plan ahead and desire financial and job security, not that they won’t be entrepreneurs, but maybe the type that are looking for singles &amp; doubles vs HM. </a:t>
            </a:r>
            <a:endParaRPr sz="1200"/>
          </a:p>
          <a:p>
            <a:pPr marL="0" lvl="0" indent="0" algn="l" rtl="0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/>
          </a:p>
          <a:p>
            <a:pPr marL="0" lvl="0" indent="0" algn="l" rtl="0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/>
              <a:t>GenZ raised by individualistic, self-reliant parents who were themselves latch-key kids.</a:t>
            </a:r>
            <a:endParaRPr sz="1200"/>
          </a:p>
          <a:p>
            <a:pPr marL="0" lvl="0" indent="0" algn="l" rtl="0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/>
          </a:p>
          <a:p>
            <a:pPr marL="0" lvl="0" indent="0" algn="l" rtl="0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/>
              <a:t>The financial crisis in 2008 was a cultural moment.  GenZ that is entering the work force now came of age during recession, continued war (ISIS), terror threats, school shootings. ⅓ grew up in single parent HH.  Growing climate crisis.</a:t>
            </a:r>
            <a:endParaRPr sz="1200"/>
          </a:p>
          <a:p>
            <a:pPr marL="0" lvl="0" indent="0" algn="l" rtl="0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/>
          </a:p>
          <a:p>
            <a:pPr marL="0" lvl="0" indent="0" algn="l" rtl="0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/>
              <a:t>“They’re </a:t>
            </a:r>
            <a:r>
              <a:rPr lang="en-US" sz="1200" b="1"/>
              <a:t>more like children of the 1930s, if children of the 1930s had learned to think, learn and communicate while attached to hand-held supercomputers</a:t>
            </a:r>
            <a:r>
              <a:rPr lang="en-US" sz="1200"/>
              <a:t>,”</a:t>
            </a:r>
            <a:endParaRPr sz="1200"/>
          </a:p>
          <a:p>
            <a:pPr marL="0" lvl="0" indent="0" algn="l" rtl="0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/>
          </a:p>
          <a:p>
            <a:pPr marL="0" lvl="0" indent="0" algn="l" rtl="0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/>
          </a:p>
        </p:txBody>
      </p:sp>
      <p:sp>
        <p:nvSpPr>
          <p:cNvPr id="260" name="Google Shape;260;p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1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/>
          </a:p>
          <a:p>
            <a:pPr marL="0" lvl="0" indent="0" algn="l" rtl="0">
              <a:spcBef>
                <a:spcPts val="15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lang="en-US" sz="12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62% of young adults aged 18-22 say they cook international cuisines at home from social media, compared to 46% of Millennials (aged 23-40) and 23% of Generation X consumers (aged 41-52) who cook at home.</a:t>
            </a:r>
            <a:endParaRPr sz="12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5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lang="en-US" sz="12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GenZ will be last generation majority white</a:t>
            </a:r>
            <a:endParaRPr sz="12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erriweather Sans"/>
              <a:buChar char="-"/>
            </a:pPr>
            <a:r>
              <a:rPr lang="en-US" sz="1200">
                <a:solidFill>
                  <a:schemeClr val="lt1"/>
                </a:solidFill>
              </a:rPr>
              <a:t>62% GenZ (18-22 say they cook international cuisines at home from social media, compared to 46% of Mille</a:t>
            </a:r>
            <a:endParaRPr sz="1200">
              <a:solidFill>
                <a:schemeClr val="lt1"/>
              </a:solidFill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erriweather Sans"/>
              <a:buChar char="-"/>
            </a:pPr>
            <a:r>
              <a:rPr lang="en-US" sz="1200">
                <a:solidFill>
                  <a:schemeClr val="lt1"/>
                </a:solidFill>
              </a:rPr>
              <a:t>nnials (aged 23-40) and 23% of Generation X consumers (aged 41-52) who cook at home</a:t>
            </a:r>
            <a:endParaRPr sz="1200"/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erriweather Sans"/>
              <a:buChar char="-"/>
            </a:pPr>
            <a:r>
              <a:rPr lang="en-US" sz="1200">
                <a:solidFill>
                  <a:schemeClr val="lt1"/>
                </a:solidFill>
              </a:rPr>
              <a:t>62% GenZ (18-22 say they cook international cuisines at home from social media, compared to 46% of Millennials (aged 23-40) and 23% of Generation X consumers (aged 41-52) who cook at home</a:t>
            </a:r>
            <a:endParaRPr sz="1200"/>
          </a:p>
        </p:txBody>
      </p:sp>
      <p:sp>
        <p:nvSpPr>
          <p:cNvPr id="303" name="Google Shape;303;p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7213577" y="3810001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7213601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7213601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" y="3675528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2401888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940800" y="4206240"/>
            <a:ext cx="1280160" cy="457200"/>
          </a:xfrm>
        </p:spPr>
        <p:txBody>
          <a:bodyPr/>
          <a:lstStyle/>
          <a:p>
            <a:fld id="{E30E2307-1E40-4E12-8716-25BFDA8E7013}" type="datetime1">
              <a:rPr lang="en-US" smtClean="0"/>
              <a:pPr/>
              <a:t>11/14/2019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1093451" y="1136"/>
            <a:ext cx="996949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11/14/2019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11/14/2019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nly">
  <p:cSld name="Text Onl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11/14/2019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981201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11/14/2019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11/14/2019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94968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1073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D18D072-EF12-4AA2-BD71-ABC68B06D0E2}" type="datetime1">
              <a:rPr lang="en-US" smtClean="0"/>
              <a:pPr/>
              <a:t>11/14/2019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/>
          <a:lstStyle/>
          <a:p>
            <a:fld id="{B8CDBF60-6CC3-4B74-A60D-3486985E4346}" type="datetime1">
              <a:rPr lang="en-US" smtClean="0"/>
              <a:pPr/>
              <a:t>11/14/2019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11/14/2019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11/14/2019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3913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11/14/2019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9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1" y="308277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7213577" y="360247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7213601" y="440113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12113288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11/14/2019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080"/>
              </a:buClr>
              <a:buSzPts val="6000"/>
              <a:buFont typeface="Arial"/>
              <a:buNone/>
            </a:pPr>
            <a:r>
              <a:rPr lang="en-US" dirty="0"/>
              <a:t>Perspective on a Changing Food System</a:t>
            </a:r>
            <a:br>
              <a:rPr lang="en-US" dirty="0"/>
            </a:br>
            <a:endParaRPr dirty="0"/>
          </a:p>
        </p:txBody>
      </p:sp>
      <p:sp>
        <p:nvSpPr>
          <p:cNvPr id="105" name="Google Shape;105;p24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CE9"/>
              </a:buClr>
              <a:buSzPts val="2400"/>
              <a:buNone/>
            </a:pPr>
            <a:r>
              <a:rPr lang="en-US" dirty="0"/>
              <a:t>Dr. Mary Wagner, President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CE9"/>
              </a:buClr>
              <a:buSzPts val="2400"/>
              <a:buNone/>
            </a:pPr>
            <a:r>
              <a:rPr lang="en-US" dirty="0"/>
              <a:t>MK Wagner &amp; Associates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6"/>
          <p:cNvSpPr txBox="1">
            <a:spLocks noGrp="1"/>
          </p:cNvSpPr>
          <p:nvPr>
            <p:ph type="title" idx="4294967295"/>
          </p:nvPr>
        </p:nvSpPr>
        <p:spPr>
          <a:xfrm>
            <a:off x="384783" y="63500"/>
            <a:ext cx="11463416" cy="100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Consumer preferences and a heightened level of connectivity are reshaping the food &amp; beverage industry</a:t>
            </a:r>
            <a:endParaRPr sz="2400" dirty="0"/>
          </a:p>
        </p:txBody>
      </p:sp>
      <p:sp>
        <p:nvSpPr>
          <p:cNvPr id="117" name="Google Shape;117;p26"/>
          <p:cNvSpPr txBox="1">
            <a:spLocks noGrp="1"/>
          </p:cNvSpPr>
          <p:nvPr>
            <p:ph type="body" idx="4294967295"/>
          </p:nvPr>
        </p:nvSpPr>
        <p:spPr>
          <a:xfrm>
            <a:off x="508585" y="1811977"/>
            <a:ext cx="3890963" cy="465138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US" sz="1600" b="1" dirty="0">
                <a:solidFill>
                  <a:schemeClr val="lt1"/>
                </a:solidFill>
                <a:latin typeface="+mj-lt"/>
              </a:rPr>
              <a:t>Higher Risk Preferences</a:t>
            </a:r>
            <a:endParaRPr sz="1600" dirty="0">
              <a:latin typeface="+mj-lt"/>
            </a:endParaRPr>
          </a:p>
        </p:txBody>
      </p:sp>
      <p:sp>
        <p:nvSpPr>
          <p:cNvPr id="118" name="Google Shape;118;p26"/>
          <p:cNvSpPr txBox="1"/>
          <p:nvPr/>
        </p:nvSpPr>
        <p:spPr>
          <a:xfrm>
            <a:off x="7922399" y="1822508"/>
            <a:ext cx="3925800" cy="464700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600" b="1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Elevated connectivity</a:t>
            </a:r>
            <a:endParaRPr sz="1600" dirty="0">
              <a:latin typeface="+mj-lt"/>
            </a:endParaRPr>
          </a:p>
        </p:txBody>
      </p:sp>
      <p:sp>
        <p:nvSpPr>
          <p:cNvPr id="119" name="Google Shape;119;p26"/>
          <p:cNvSpPr/>
          <p:nvPr/>
        </p:nvSpPr>
        <p:spPr>
          <a:xfrm>
            <a:off x="1762967" y="5922926"/>
            <a:ext cx="8765400" cy="65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The food and beverage industry is operating in a faster,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riskier environment with less tolerance from consumers</a:t>
            </a:r>
            <a:endParaRPr sz="1800" i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20" name="Google Shape;120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9569" y="3287455"/>
            <a:ext cx="2132950" cy="1627478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6"/>
          <p:cNvSpPr txBox="1"/>
          <p:nvPr/>
        </p:nvSpPr>
        <p:spPr>
          <a:xfrm>
            <a:off x="4734344" y="2592495"/>
            <a:ext cx="2723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The New Consumer</a:t>
            </a:r>
            <a:endParaRPr dirty="0">
              <a:latin typeface="+mj-lt"/>
            </a:endParaRPr>
          </a:p>
        </p:txBody>
      </p:sp>
      <p:pic>
        <p:nvPicPr>
          <p:cNvPr id="122" name="Google Shape;122;p26" descr="Related 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655" y="3361621"/>
            <a:ext cx="2917946" cy="101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6"/>
          <p:cNvPicPr preferRelativeResize="0"/>
          <p:nvPr/>
        </p:nvPicPr>
        <p:blipFill rotWithShape="1">
          <a:blip r:embed="rId5">
            <a:alphaModFix/>
          </a:blip>
          <a:srcRect l="4272" r="55912"/>
          <a:stretch/>
        </p:blipFill>
        <p:spPr>
          <a:xfrm>
            <a:off x="1678106" y="2287208"/>
            <a:ext cx="1204826" cy="101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6" descr="Image result for organic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10649" y="2290864"/>
            <a:ext cx="1017904" cy="1017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6" descr="Image result for no preservative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5572" y="2290864"/>
            <a:ext cx="1033638" cy="1009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6" descr="Image result for almond milk"/>
          <p:cNvPicPr preferRelativeResize="0"/>
          <p:nvPr/>
        </p:nvPicPr>
        <p:blipFill rotWithShape="1">
          <a:blip r:embed="rId8">
            <a:alphaModFix/>
          </a:blip>
          <a:srcRect l="23477" r="19484"/>
          <a:stretch/>
        </p:blipFill>
        <p:spPr>
          <a:xfrm>
            <a:off x="1937381" y="4365503"/>
            <a:ext cx="1155204" cy="101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6" descr="Image result for coconut water"/>
          <p:cNvPicPr preferRelativeResize="0"/>
          <p:nvPr/>
        </p:nvPicPr>
        <p:blipFill rotWithShape="1">
          <a:blip r:embed="rId9">
            <a:alphaModFix/>
          </a:blip>
          <a:srcRect l="31647"/>
          <a:stretch/>
        </p:blipFill>
        <p:spPr>
          <a:xfrm>
            <a:off x="559197" y="4374797"/>
            <a:ext cx="1378184" cy="101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6" descr="Image result for fresh pressed juice"/>
          <p:cNvPicPr preferRelativeResize="0"/>
          <p:nvPr/>
        </p:nvPicPr>
        <p:blipFill rotWithShape="1">
          <a:blip r:embed="rId10">
            <a:alphaModFix/>
          </a:blip>
          <a:srcRect l="19917" r="15872"/>
          <a:stretch/>
        </p:blipFill>
        <p:spPr>
          <a:xfrm>
            <a:off x="3040997" y="4323357"/>
            <a:ext cx="1357207" cy="1051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537595" y="4593104"/>
            <a:ext cx="2947130" cy="794869"/>
          </a:xfrm>
          <a:prstGeom prst="rect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0" name="Google Shape;130;p2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537592" y="3688640"/>
            <a:ext cx="2947131" cy="904464"/>
          </a:xfrm>
          <a:prstGeom prst="rect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1" name="Google Shape;131;p2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537595" y="2314700"/>
            <a:ext cx="2947131" cy="1318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7"/>
          <p:cNvSpPr txBox="1">
            <a:spLocks noGrp="1"/>
          </p:cNvSpPr>
          <p:nvPr>
            <p:ph type="title" idx="4294967295"/>
          </p:nvPr>
        </p:nvSpPr>
        <p:spPr>
          <a:xfrm>
            <a:off x="384175" y="311150"/>
            <a:ext cx="11807825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br>
              <a:rPr lang="en-US" sz="2400" dirty="0"/>
            </a:br>
            <a:r>
              <a:rPr lang="en-US" sz="2400" dirty="0"/>
              <a:t>Internally, food &amp; beverage businesses have found additional challenges</a:t>
            </a:r>
            <a:endParaRPr sz="2400" dirty="0"/>
          </a:p>
        </p:txBody>
      </p:sp>
      <p:sp>
        <p:nvSpPr>
          <p:cNvPr id="137" name="Google Shape;137;p27"/>
          <p:cNvSpPr txBox="1"/>
          <p:nvPr/>
        </p:nvSpPr>
        <p:spPr>
          <a:xfrm>
            <a:off x="384783" y="1225436"/>
            <a:ext cx="5417700" cy="464700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600" b="1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Increased leadership scrutiny</a:t>
            </a:r>
            <a:endParaRPr sz="1600" dirty="0">
              <a:latin typeface="+mj-lt"/>
            </a:endParaRPr>
          </a:p>
        </p:txBody>
      </p:sp>
      <p:sp>
        <p:nvSpPr>
          <p:cNvPr id="138" name="Google Shape;138;p27"/>
          <p:cNvSpPr txBox="1"/>
          <p:nvPr/>
        </p:nvSpPr>
        <p:spPr>
          <a:xfrm>
            <a:off x="6379272" y="1225436"/>
            <a:ext cx="5466900" cy="464700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600" b="1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Competitive cost pressures</a:t>
            </a:r>
            <a:endParaRPr sz="1600" dirty="0">
              <a:latin typeface="+mj-lt"/>
            </a:endParaRPr>
          </a:p>
        </p:txBody>
      </p:sp>
      <p:pic>
        <p:nvPicPr>
          <p:cNvPr id="139" name="Google Shape;139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784" y="2240697"/>
            <a:ext cx="4063280" cy="1260869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7"/>
          <p:cNvSpPr txBox="1"/>
          <p:nvPr/>
        </p:nvSpPr>
        <p:spPr>
          <a:xfrm>
            <a:off x="384783" y="3871517"/>
            <a:ext cx="5417700" cy="464700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600" b="1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Speed to market</a:t>
            </a:r>
            <a:endParaRPr sz="1600" dirty="0">
              <a:latin typeface="+mj-lt"/>
            </a:endParaRPr>
          </a:p>
        </p:txBody>
      </p:sp>
      <p:sp>
        <p:nvSpPr>
          <p:cNvPr id="141" name="Google Shape;141;p27"/>
          <p:cNvSpPr txBox="1"/>
          <p:nvPr/>
        </p:nvSpPr>
        <p:spPr>
          <a:xfrm>
            <a:off x="6379272" y="3871517"/>
            <a:ext cx="5466900" cy="464700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600" b="1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Availability of tech resources</a:t>
            </a:r>
            <a:endParaRPr sz="1600" dirty="0">
              <a:latin typeface="+mj-lt"/>
            </a:endParaRPr>
          </a:p>
        </p:txBody>
      </p:sp>
      <p:grpSp>
        <p:nvGrpSpPr>
          <p:cNvPr id="142" name="Google Shape;142;p27"/>
          <p:cNvGrpSpPr/>
          <p:nvPr/>
        </p:nvGrpSpPr>
        <p:grpSpPr>
          <a:xfrm>
            <a:off x="384781" y="1690256"/>
            <a:ext cx="5417544" cy="468300"/>
            <a:chOff x="272802" y="914400"/>
            <a:chExt cx="4222889" cy="468300"/>
          </a:xfrm>
        </p:grpSpPr>
        <p:sp>
          <p:nvSpPr>
            <p:cNvPr id="143" name="Google Shape;143;p27"/>
            <p:cNvSpPr txBox="1"/>
            <p:nvPr/>
          </p:nvSpPr>
          <p:spPr>
            <a:xfrm>
              <a:off x="274391" y="914400"/>
              <a:ext cx="4221300" cy="23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orbel"/>
                <a:buNone/>
              </a:pPr>
              <a:r>
                <a:rPr lang="en-US" sz="1000" b="1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Chipotle Stock Price</a:t>
              </a:r>
              <a:endParaRPr/>
            </a:p>
          </p:txBody>
        </p:sp>
        <p:sp>
          <p:nvSpPr>
            <p:cNvPr id="144" name="Google Shape;144;p27"/>
            <p:cNvSpPr txBox="1"/>
            <p:nvPr/>
          </p:nvSpPr>
          <p:spPr>
            <a:xfrm>
              <a:off x="274391" y="1143000"/>
              <a:ext cx="4221300" cy="23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orbel"/>
                <a:buNone/>
              </a:pPr>
              <a:r>
                <a:rPr lang="en-US" sz="900" b="0" i="1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$</a:t>
              </a:r>
              <a:endParaRPr/>
            </a:p>
          </p:txBody>
        </p:sp>
        <p:sp>
          <p:nvSpPr>
            <p:cNvPr id="145" name="Google Shape;145;p27"/>
            <p:cNvSpPr txBox="1"/>
            <p:nvPr/>
          </p:nvSpPr>
          <p:spPr>
            <a:xfrm>
              <a:off x="272802" y="1144588"/>
              <a:ext cx="4221300" cy="900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C1AF9C"/>
                </a:buClr>
                <a:buSzPts val="100"/>
                <a:buFont typeface="Corbel"/>
                <a:buNone/>
              </a:pPr>
              <a:endParaRPr sz="100">
                <a:solidFill>
                  <a:srgbClr val="C1AF9C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cxnSp>
        <p:nvCxnSpPr>
          <p:cNvPr id="146" name="Google Shape;146;p27"/>
          <p:cNvCxnSpPr/>
          <p:nvPr/>
        </p:nvCxnSpPr>
        <p:spPr>
          <a:xfrm>
            <a:off x="3939823" y="2463800"/>
            <a:ext cx="0" cy="533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147" name="Google Shape;147;p27"/>
          <p:cNvSpPr txBox="1"/>
          <p:nvPr/>
        </p:nvSpPr>
        <p:spPr>
          <a:xfrm>
            <a:off x="3571257" y="2608267"/>
            <a:ext cx="737100" cy="24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50%</a:t>
            </a:r>
            <a:endParaRPr/>
          </a:p>
        </p:txBody>
      </p:sp>
      <p:pic>
        <p:nvPicPr>
          <p:cNvPr id="148" name="Google Shape;14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65333" y="2205180"/>
            <a:ext cx="5625300" cy="1504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" name="Google Shape;149;p27"/>
          <p:cNvGrpSpPr/>
          <p:nvPr/>
        </p:nvGrpSpPr>
        <p:grpSpPr>
          <a:xfrm>
            <a:off x="6335171" y="1683214"/>
            <a:ext cx="5445838" cy="481661"/>
            <a:chOff x="272802" y="914400"/>
            <a:chExt cx="4222889" cy="481661"/>
          </a:xfrm>
        </p:grpSpPr>
        <p:sp>
          <p:nvSpPr>
            <p:cNvPr id="150" name="Google Shape;150;p27"/>
            <p:cNvSpPr txBox="1"/>
            <p:nvPr/>
          </p:nvSpPr>
          <p:spPr>
            <a:xfrm>
              <a:off x="274391" y="914400"/>
              <a:ext cx="4221300" cy="23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orbel"/>
                <a:buNone/>
              </a:pPr>
              <a:r>
                <a:rPr lang="en-US" sz="1000" b="1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Cost of Food</a:t>
              </a:r>
              <a:r>
                <a:rPr lang="en-US" sz="1000" b="1" baseline="30000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2</a:t>
              </a:r>
              <a:endParaRPr/>
            </a:p>
          </p:txBody>
        </p:sp>
        <p:sp>
          <p:nvSpPr>
            <p:cNvPr id="151" name="Google Shape;151;p27"/>
            <p:cNvSpPr txBox="1"/>
            <p:nvPr/>
          </p:nvSpPr>
          <p:spPr>
            <a:xfrm>
              <a:off x="274391" y="1156361"/>
              <a:ext cx="4221300" cy="23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orbel"/>
                <a:buNone/>
              </a:pPr>
              <a:r>
                <a:rPr lang="en-US" sz="900" b="0" i="1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12-month percent change in Consumer Price Index for All urban consumer</a:t>
              </a:r>
              <a:endParaRPr/>
            </a:p>
          </p:txBody>
        </p:sp>
        <p:sp>
          <p:nvSpPr>
            <p:cNvPr id="152" name="Google Shape;152;p27"/>
            <p:cNvSpPr txBox="1"/>
            <p:nvPr/>
          </p:nvSpPr>
          <p:spPr>
            <a:xfrm>
              <a:off x="272802" y="1144588"/>
              <a:ext cx="4221300" cy="900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C1AF9C"/>
                </a:buClr>
                <a:buSzPts val="100"/>
                <a:buFont typeface="Corbel"/>
                <a:buNone/>
              </a:pPr>
              <a:endParaRPr sz="100">
                <a:solidFill>
                  <a:srgbClr val="C1AF9C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153" name="Google Shape;153;p27"/>
          <p:cNvPicPr preferRelativeResize="0"/>
          <p:nvPr/>
        </p:nvPicPr>
        <p:blipFill rotWithShape="1">
          <a:blip r:embed="rId5">
            <a:alphaModFix/>
          </a:blip>
          <a:srcRect t="16278" b="29494"/>
          <a:stretch/>
        </p:blipFill>
        <p:spPr>
          <a:xfrm>
            <a:off x="384783" y="4390576"/>
            <a:ext cx="5415669" cy="1468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7" descr="Image result for how many qsr companies have a digital app"/>
          <p:cNvPicPr preferRelativeResize="0"/>
          <p:nvPr/>
        </p:nvPicPr>
        <p:blipFill rotWithShape="1">
          <a:blip r:embed="rId6">
            <a:alphaModFix/>
          </a:blip>
          <a:srcRect l="3950" t="24542" r="3738" b="33894"/>
          <a:stretch/>
        </p:blipFill>
        <p:spPr>
          <a:xfrm>
            <a:off x="6398473" y="4390576"/>
            <a:ext cx="5447655" cy="1468357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7"/>
          <p:cNvSpPr txBox="1"/>
          <p:nvPr/>
        </p:nvSpPr>
        <p:spPr>
          <a:xfrm>
            <a:off x="8134066" y="6651057"/>
            <a:ext cx="3958094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Sources: Yahoo Finance, Bureau of Labor Statistics; App Annie</a:t>
            </a:r>
            <a:endParaRPr sz="1000" dirty="0">
              <a:latin typeface="+mj-lt"/>
            </a:endParaRPr>
          </a:p>
        </p:txBody>
      </p:sp>
      <p:cxnSp>
        <p:nvCxnSpPr>
          <p:cNvPr id="156" name="Google Shape;156;p27"/>
          <p:cNvCxnSpPr/>
          <p:nvPr/>
        </p:nvCxnSpPr>
        <p:spPr>
          <a:xfrm>
            <a:off x="1989221" y="2425300"/>
            <a:ext cx="34008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8"/>
          <p:cNvSpPr txBox="1">
            <a:spLocks noGrp="1"/>
          </p:cNvSpPr>
          <p:nvPr>
            <p:ph type="title" idx="4294967295"/>
          </p:nvPr>
        </p:nvSpPr>
        <p:spPr>
          <a:xfrm>
            <a:off x="368490" y="0"/>
            <a:ext cx="1056462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080"/>
              </a:buClr>
              <a:buSzPts val="2133"/>
              <a:buFont typeface="Arial"/>
              <a:buNone/>
            </a:pP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r>
              <a:rPr lang="en-US" sz="2400" dirty="0"/>
              <a:t>GENZ - A LARGE, TECHNOLOGICALLY ENABLED </a:t>
            </a:r>
            <a:br>
              <a:rPr lang="en-US" sz="2400" dirty="0"/>
            </a:br>
            <a:r>
              <a:rPr lang="en-US" sz="2400" dirty="0"/>
              <a:t>&amp; CONNECTED TRIBE</a:t>
            </a:r>
            <a:endParaRPr sz="2400" dirty="0"/>
          </a:p>
        </p:txBody>
      </p:sp>
      <p:sp>
        <p:nvSpPr>
          <p:cNvPr id="263" name="Google Shape;263;p38"/>
          <p:cNvSpPr txBox="1">
            <a:spLocks noGrp="1"/>
          </p:cNvSpPr>
          <p:nvPr>
            <p:ph type="body" idx="4294967295"/>
          </p:nvPr>
        </p:nvSpPr>
        <p:spPr>
          <a:xfrm>
            <a:off x="95535" y="1267323"/>
            <a:ext cx="6946900" cy="2871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2860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Verdana"/>
              <a:buChar char="-"/>
            </a:pPr>
            <a:r>
              <a:rPr lang="en-US" sz="1600" dirty="0">
                <a:solidFill>
                  <a:srgbClr val="000000"/>
                </a:solidFill>
              </a:rPr>
              <a:t>More than a quarter of America's population currently belongs to </a:t>
            </a:r>
            <a:r>
              <a:rPr lang="en-US" sz="1600" dirty="0" err="1">
                <a:solidFill>
                  <a:srgbClr val="000000"/>
                </a:solidFill>
              </a:rPr>
              <a:t>GenZ</a:t>
            </a:r>
            <a:r>
              <a:rPr lang="en-US" sz="1600" dirty="0">
                <a:solidFill>
                  <a:srgbClr val="000000"/>
                </a:solidFill>
              </a:rPr>
              <a:t>.</a:t>
            </a:r>
            <a:endParaRPr sz="1600" dirty="0">
              <a:solidFill>
                <a:srgbClr val="000000"/>
              </a:solidFill>
            </a:endParaRPr>
          </a:p>
          <a:p>
            <a:pPr marL="22860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Verdana"/>
              <a:buChar char="-"/>
            </a:pPr>
            <a:r>
              <a:rPr lang="en-US" sz="1600" dirty="0">
                <a:solidFill>
                  <a:srgbClr val="000000"/>
                </a:solidFill>
              </a:rPr>
              <a:t>By the end of 2020, they will account for almost 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40% of consumers</a:t>
            </a:r>
            <a:r>
              <a:rPr lang="en-US" sz="1600" dirty="0">
                <a:solidFill>
                  <a:srgbClr val="000000"/>
                </a:solidFill>
              </a:rPr>
              <a:t>.</a:t>
            </a:r>
            <a:endParaRPr sz="1600" dirty="0">
              <a:solidFill>
                <a:srgbClr val="000000"/>
              </a:solidFill>
            </a:endParaRPr>
          </a:p>
          <a:p>
            <a:pPr marL="22860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Verdana"/>
              <a:buChar char="-"/>
            </a:pPr>
            <a:r>
              <a:rPr lang="en-US" sz="1600" dirty="0">
                <a:solidFill>
                  <a:srgbClr val="000000"/>
                </a:solidFill>
              </a:rPr>
              <a:t>Once thought of as millennials on steroids, we now know that </a:t>
            </a:r>
            <a:r>
              <a:rPr lang="en-US" sz="1600" dirty="0" err="1">
                <a:solidFill>
                  <a:srgbClr val="000000"/>
                </a:solidFill>
              </a:rPr>
              <a:t>GenZ</a:t>
            </a:r>
            <a:r>
              <a:rPr lang="en-US" sz="1600" dirty="0">
                <a:solidFill>
                  <a:srgbClr val="000000"/>
                </a:solidFill>
              </a:rPr>
              <a:t> is more different, than the same.</a:t>
            </a:r>
            <a:endParaRPr sz="1600" dirty="0">
              <a:solidFill>
                <a:srgbClr val="000000"/>
              </a:solidFill>
            </a:endParaRPr>
          </a:p>
          <a:p>
            <a:pPr marL="22860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Verdana"/>
              <a:buChar char="-"/>
            </a:pPr>
            <a:r>
              <a:rPr lang="en-US" sz="1600" dirty="0">
                <a:solidFill>
                  <a:srgbClr val="000000"/>
                </a:solidFill>
              </a:rPr>
              <a:t>To start, they are </a:t>
            </a:r>
            <a:r>
              <a:rPr lang="en-US" sz="1600" u="sng" dirty="0">
                <a:solidFill>
                  <a:srgbClr val="000000"/>
                </a:solidFill>
              </a:rPr>
              <a:t>much more</a:t>
            </a:r>
            <a:r>
              <a:rPr lang="en-US" sz="1600" dirty="0">
                <a:solidFill>
                  <a:srgbClr val="000000"/>
                </a:solidFill>
              </a:rPr>
              <a:t> racially and culturally diverse than any other previous generation.</a:t>
            </a:r>
            <a:endParaRPr sz="1600" dirty="0">
              <a:solidFill>
                <a:srgbClr val="000000"/>
              </a:solidFill>
            </a:endParaRPr>
          </a:p>
        </p:txBody>
      </p:sp>
      <p:pic>
        <p:nvPicPr>
          <p:cNvPr id="264" name="Google Shape;264;p38"/>
          <p:cNvPicPr preferRelativeResize="0"/>
          <p:nvPr/>
        </p:nvPicPr>
        <p:blipFill rotWithShape="1">
          <a:blip r:embed="rId3">
            <a:alphaModFix/>
          </a:blip>
          <a:srcRect t="2411" b="32767"/>
          <a:stretch/>
        </p:blipFill>
        <p:spPr>
          <a:xfrm>
            <a:off x="0" y="4223733"/>
            <a:ext cx="12192000" cy="263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49974" y="1267323"/>
            <a:ext cx="4108933" cy="2634299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8"/>
          <p:cNvSpPr/>
          <p:nvPr/>
        </p:nvSpPr>
        <p:spPr>
          <a:xfrm>
            <a:off x="8950840" y="1590780"/>
            <a:ext cx="1107200" cy="1143600"/>
          </a:xfrm>
          <a:prstGeom prst="donut">
            <a:avLst>
              <a:gd name="adj" fmla="val 6783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3"/>
          <p:cNvSpPr/>
          <p:nvPr/>
        </p:nvSpPr>
        <p:spPr>
          <a:xfrm>
            <a:off x="0" y="1105469"/>
            <a:ext cx="7029200" cy="57280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6" name="Google Shape;306;p43"/>
          <p:cNvPicPr preferRelativeResize="0"/>
          <p:nvPr/>
        </p:nvPicPr>
        <p:blipFill rotWithShape="1">
          <a:blip r:embed="rId3">
            <a:alphaModFix/>
          </a:blip>
          <a:srcRect l="7586" t="-2010" b="2008"/>
          <a:stretch/>
        </p:blipFill>
        <p:spPr>
          <a:xfrm>
            <a:off x="7136434" y="640000"/>
            <a:ext cx="5055567" cy="2735293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43"/>
          <p:cNvSpPr txBox="1">
            <a:spLocks noGrp="1"/>
          </p:cNvSpPr>
          <p:nvPr>
            <p:ph type="sldNum" idx="4294967295"/>
          </p:nvPr>
        </p:nvSpPr>
        <p:spPr>
          <a:xfrm>
            <a:off x="11582400" y="6400800"/>
            <a:ext cx="609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43"/>
          <p:cNvSpPr txBox="1">
            <a:spLocks noGrp="1"/>
          </p:cNvSpPr>
          <p:nvPr>
            <p:ph type="body" idx="4294967295"/>
          </p:nvPr>
        </p:nvSpPr>
        <p:spPr>
          <a:xfrm>
            <a:off x="330868" y="1393502"/>
            <a:ext cx="6367463" cy="4065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1867"/>
              <a:buNone/>
            </a:pPr>
            <a:r>
              <a:rPr lang="en-US" sz="1867" b="1" dirty="0">
                <a:solidFill>
                  <a:schemeClr val="bg1"/>
                </a:solidFill>
              </a:rPr>
              <a:t>Population diversity will drive demand for global flavors​ &amp; experiences.</a:t>
            </a:r>
            <a:endParaRPr sz="1867" b="1" dirty="0">
              <a:solidFill>
                <a:schemeClr val="bg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867"/>
              <a:buNone/>
            </a:pPr>
            <a:r>
              <a:rPr lang="en-US" sz="1867" dirty="0" err="1">
                <a:solidFill>
                  <a:schemeClr val="bg1"/>
                </a:solidFill>
              </a:rPr>
              <a:t>GenZ</a:t>
            </a:r>
            <a:r>
              <a:rPr lang="en-US" sz="1867" dirty="0">
                <a:solidFill>
                  <a:schemeClr val="bg1"/>
                </a:solidFill>
              </a:rPr>
              <a:t> will reshape the way we eat by demanding a </a:t>
            </a:r>
            <a:r>
              <a:rPr lang="en-US" sz="1867" i="1" dirty="0">
                <a:solidFill>
                  <a:schemeClr val="bg1"/>
                </a:solidFill>
              </a:rPr>
              <a:t>more diverse selection that better represents their racial and cultural diversity.</a:t>
            </a:r>
            <a:endParaRPr sz="1867" i="1" dirty="0">
              <a:solidFill>
                <a:schemeClr val="bg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</a:pPr>
            <a:endParaRPr sz="1867" dirty="0">
              <a:solidFill>
                <a:schemeClr val="bg1"/>
              </a:solidFill>
            </a:endParaRPr>
          </a:p>
          <a:p>
            <a:pPr marL="228594" lvl="0" indent="-61635" algn="l" rtl="0">
              <a:lnSpc>
                <a:spcPct val="150000"/>
              </a:lnSpc>
              <a:spcBef>
                <a:spcPts val="1000"/>
              </a:spcBef>
              <a:spcAft>
                <a:spcPts val="933"/>
              </a:spcAft>
              <a:buClr>
                <a:srgbClr val="FFFFFF"/>
              </a:buClr>
              <a:buSzPts val="1867"/>
              <a:buNone/>
            </a:pPr>
            <a:r>
              <a:rPr lang="en-US" sz="1867" b="1" i="1" dirty="0">
                <a:solidFill>
                  <a:schemeClr val="bg1"/>
                </a:solidFill>
              </a:rPr>
              <a:t>“From 2010 to 2020, 89% of US population growth is forecast to come from racial and multicultural growth (non-white), which will directly impact how preferences for food will continue to diversify.”</a:t>
            </a:r>
            <a:r>
              <a:rPr lang="en-US" sz="1867" b="1" dirty="0">
                <a:solidFill>
                  <a:schemeClr val="bg1"/>
                </a:solidFill>
              </a:rPr>
              <a:t>​</a:t>
            </a:r>
            <a:endParaRPr sz="1867" b="1" dirty="0">
              <a:solidFill>
                <a:schemeClr val="bg1"/>
              </a:solidFill>
            </a:endParaRPr>
          </a:p>
        </p:txBody>
      </p:sp>
      <p:sp>
        <p:nvSpPr>
          <p:cNvPr id="309" name="Google Shape;309;p43"/>
          <p:cNvSpPr txBox="1">
            <a:spLocks noGrp="1"/>
          </p:cNvSpPr>
          <p:nvPr>
            <p:ph type="title" idx="4294967295"/>
          </p:nvPr>
        </p:nvSpPr>
        <p:spPr>
          <a:xfrm>
            <a:off x="382136" y="0"/>
            <a:ext cx="5696401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080"/>
              </a:buClr>
              <a:buSzPts val="2133"/>
              <a:buFont typeface="Arial"/>
              <a:buNone/>
            </a:pP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r>
              <a:rPr lang="en-US" sz="2400" dirty="0"/>
              <a:t>GENZ - A MORE GLOBAL PALATE</a:t>
            </a:r>
            <a:endParaRPr sz="2400" dirty="0"/>
          </a:p>
        </p:txBody>
      </p:sp>
      <p:pic>
        <p:nvPicPr>
          <p:cNvPr id="310" name="Google Shape;310;p43"/>
          <p:cNvPicPr preferRelativeResize="0"/>
          <p:nvPr/>
        </p:nvPicPr>
        <p:blipFill rotWithShape="1">
          <a:blip r:embed="rId4">
            <a:alphaModFix/>
          </a:blip>
          <a:srcRect l="18502" t="17349" r="19822" b="23068"/>
          <a:stretch/>
        </p:blipFill>
        <p:spPr>
          <a:xfrm>
            <a:off x="7029200" y="3508675"/>
            <a:ext cx="5162800" cy="3324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3E32F8-977C-4C21-81CF-B22712A9C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785" y="597090"/>
            <a:ext cx="10772460" cy="1069848"/>
          </a:xfrm>
        </p:spPr>
        <p:txBody>
          <a:bodyPr>
            <a:normAutofit/>
          </a:bodyPr>
          <a:lstStyle/>
          <a:p>
            <a:r>
              <a:rPr lang="en-US" sz="2400" b="1" dirty="0"/>
              <a:t>2019, Over Half of Adults have No Intention of </a:t>
            </a:r>
            <a:br>
              <a:rPr lang="en-US" sz="2400" b="1" dirty="0"/>
            </a:br>
            <a:r>
              <a:rPr lang="en-US" sz="2400" b="1" dirty="0"/>
              <a:t>Eating Cell-based Meat &amp; Poultry</a:t>
            </a:r>
          </a:p>
        </p:txBody>
      </p:sp>
      <p:pic>
        <p:nvPicPr>
          <p:cNvPr id="1026" name="Picture 2" descr="https://attachments.office.net/owa/lizsloan@sloantrend.com/service.svc/s/GetAttachmentThumbnail?id=AQMkAGEwODEzYmEyLWQzZmMtNDhiZi1iNTgxLTRlZjdkYjFiMTM0YwBGAAAD%2BpH6VGP1K0OlqlGgWdKF2AcAu4uQIaZcLUKzAq0HEpHS%2BAAAAs1RAAAA4cT%2B7sDUfk2yodOI1bDZJwAGJK7aIAAAAAESABAAQoIW%2BQF2HkCbVY06tTzTBQ%3D%3D&amp;thumbnailType=2&amp;owa=outlook.office.com&amp;scriptVer=2019100701.08&amp;X-OWA-CANARY=x0zhEjWaUE6DHLN4J5DIA9Cmh9-2UNcYtTK9IgpsccKSnxp8evcV8r28x00dbNlBAjveAbqr3dA.&amp;token=eyJhbGciOiJSUzI1NiIsImtpZCI6IjA2MDBGOUY2NzQ2MjA3MzdFNzM0MDRFMjg3QzQ1QTgxOENCN0NFQjgiLCJ4NXQiOiJCZ0Q1OW5SaUJ6Zm5OQVRpaDhSYWdZeTN6cmciLCJ0eXAiOiJKV1QifQ.eyJvcmlnaW4iOiJodHRwczovL291dGxvb2sub2ZmaWNlLmNvbSIsInZlciI6IkV4Y2hhbmdlLkNhbGxiYWNrLlYxIiwiYXBwY3R4c2VuZGVyIjoiT3dhRG93bmxvYWRAYTNlYzczNGItYzk1Yi00MmIxLWE4YTctNDNmZmYyMzU1ODkyIiwiaXNzcmluZyI6IldXIiwiYXBwY3R4Ijoie1wibXNleGNocHJvdFwiOlwib3dhXCIsXCJwcmltYXJ5c2lkXCI6XCJTLTEtNS0yMS0xODI0MTk2NTkwLTM1MTQ3NDk5NDItNjY1MTcwMzU4LTY0NDAxNTlcIixcInB1aWRcIjpcIjExNTM5MDY2NjA2MTQxNTA5OTdcIixcIm9pZFwiOlwiY2IzMWM2NWMtNTQwYy00MjgwLWIwZWEtZmQxNjI0ODFkZGM4XCIsXCJzY29wZVwiOlwiT3dhRG93bmxvYWRcIn0iLCJuYmYiOjE1NzEwNjQ5NDUsImV4cCI6MTU3MTA2NTU0NSwiaXNzIjoiMDAwMDAwMDItMDAwMC0wZmYxLWNlMDAtMDAwMDAwMDAwMDAwQGEzZWM3MzRiLWM5NWItNDJiMS1hOGE3LTQzZmZmMjM1NTg5MiIsImF1ZCI6IjAwMDAwMDAyLTAwMDAtMGZmMS1jZTAwLTAwMDAwMDAwMDAwMC9hdHRhY2htZW50cy5vZmZpY2UubmV0QGEzZWM3MzRiLWM5NWItNDJiMS1hOGE3LTQzZmZmMjM1NTg5MiJ9.riOWN2xkW3Nb-_cvjtslCODHmLdd46rL4mVyAGUiejslvABBlT9iFHES-cnYDIwh9gmmQSzCaBZPoPXZCDT8271LslGRFTg-xdkcBt_6yYFU3c5oHGOglwbPSu_Rs_OMTInYP2fvXUlHw8XaY5o_97_l51w7z75JVLje9egxDpL3Ue1KUwLIwP9fNJpTKo74g5hpbehCzoJOCB3xXZIAdB4B09j1DaxjdaXGQnvgvhfXv7iRZBhV2m7DbCv9Bd6VNWfYjUSSJzB3Y8t6OIS7NrozGvlMZ0t6rDHXg_janoRVWGfqR2Z6J1fcIbXY4F72U25K6tJPMCh2bnrM2bQYAg&amp;animation=true">
            <a:extLst>
              <a:ext uri="{FF2B5EF4-FFF2-40B4-BE49-F238E27FC236}">
                <a16:creationId xmlns:a16="http://schemas.microsoft.com/office/drawing/2014/main" id="{C9A95A56-016A-42E9-B466-BFA93A860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89" y="2393248"/>
            <a:ext cx="11464119" cy="245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1D81EDF-5F8C-4886-A12D-D500B7FF35F2}"/>
              </a:ext>
            </a:extLst>
          </p:cNvPr>
          <p:cNvSpPr/>
          <p:nvPr/>
        </p:nvSpPr>
        <p:spPr>
          <a:xfrm>
            <a:off x="9118404" y="6277431"/>
            <a:ext cx="27142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latin typeface="+mj-lt"/>
              </a:rPr>
              <a:t>FMI, The Power of Meat, 2019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49631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D3910-82E9-4191-B117-A07E2996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785" y="58549"/>
            <a:ext cx="11796215" cy="1143000"/>
          </a:xfrm>
        </p:spPr>
        <p:txBody>
          <a:bodyPr>
            <a:normAutofit fontScale="90000"/>
          </a:bodyPr>
          <a:lstStyle/>
          <a:p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Vertical Farming, Hydroponics are the New Local; </a:t>
            </a:r>
            <a:br>
              <a:rPr lang="en-US" sz="2400" b="1" dirty="0"/>
            </a:br>
            <a:r>
              <a:rPr lang="en-US" sz="2400" b="1" dirty="0"/>
              <a:t>60% Say Hydroponics Qualify as Local, 56% as Organic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0814C1-15B2-450A-B8D7-85BFF8441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99" y="1757077"/>
            <a:ext cx="3829051" cy="40421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44B548-E148-47AC-99A0-84CD57C56D06}"/>
              </a:ext>
            </a:extLst>
          </p:cNvPr>
          <p:cNvSpPr/>
          <p:nvPr/>
        </p:nvSpPr>
        <p:spPr>
          <a:xfrm>
            <a:off x="4591867" y="1757077"/>
            <a:ext cx="7084969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42% have Seen Greenhouse- or Hydroponically- Grown Callouts on Produce Packages or Signage in Stores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9FD734-3440-4598-AA51-CC2FE4F73071}"/>
              </a:ext>
            </a:extLst>
          </p:cNvPr>
          <p:cNvSpPr/>
          <p:nvPr/>
        </p:nvSpPr>
        <p:spPr>
          <a:xfrm>
            <a:off x="228597" y="6639204"/>
            <a:ext cx="504336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</a:rPr>
              <a:t>FMI, The Power of Produce, 2019; FMI, U.S. Grocery Shopper Trends, 2018, 2019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646915BD-36C6-468F-9CC8-6413C36CAC86}"/>
              </a:ext>
            </a:extLst>
          </p:cNvPr>
          <p:cNvSpPr txBox="1">
            <a:spLocks/>
          </p:cNvSpPr>
          <p:nvPr/>
        </p:nvSpPr>
        <p:spPr>
          <a:xfrm>
            <a:off x="4371761" y="2736400"/>
            <a:ext cx="7728446" cy="12856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/>
              </a:rPr>
              <a:t>Hydroponics Better Taste &amp; nutrition &gt; Convention produce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/>
              </a:rPr>
              <a:t>34% look for a sustainably grown claim; 43% of them are also  core local shoppers, 41% look for hydroponic growing 	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47329C-9337-4AB7-A758-88C1EDB0FB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34419" b="-15094"/>
          <a:stretch/>
        </p:blipFill>
        <p:spPr>
          <a:xfrm>
            <a:off x="4356160" y="4084457"/>
            <a:ext cx="7556382" cy="218541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25BCF28-51BF-4C35-9866-B91504B0C80B}"/>
              </a:ext>
            </a:extLst>
          </p:cNvPr>
          <p:cNvSpPr/>
          <p:nvPr/>
        </p:nvSpPr>
        <p:spPr>
          <a:xfrm>
            <a:off x="228597" y="6269872"/>
            <a:ext cx="11683945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Hyper-local Restaurants – Raise their Own Meats, Produce on Premise  - #6 Hot Culinary Trend Overall 2019</a:t>
            </a:r>
          </a:p>
        </p:txBody>
      </p:sp>
    </p:spTree>
    <p:extLst>
      <p:ext uri="{BB962C8B-B14F-4D97-AF65-F5344CB8AC3E}">
        <p14:creationId xmlns:p14="http://schemas.microsoft.com/office/powerpoint/2010/main" val="4099971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EFE2C4-07A4-40F2-9A3D-D1741F2F2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62" y="1758622"/>
            <a:ext cx="5635176" cy="45930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BC2B9E-6E79-43EE-B605-EBE1E09E7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06160"/>
            <a:ext cx="5771138" cy="46376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39D2C5-C70A-4E53-B415-D0620414D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518614"/>
            <a:ext cx="11028938" cy="673123"/>
          </a:xfrm>
        </p:spPr>
        <p:txBody>
          <a:bodyPr>
            <a:normAutofit/>
          </a:bodyPr>
          <a:lstStyle/>
          <a:p>
            <a:r>
              <a:rPr lang="en-US" sz="2400" b="1" dirty="0"/>
              <a:t>Top Culinary &amp; Restaurant Concepts in the Restaurant Industry in 2019</a:t>
            </a: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EC7FE41E-447E-4F34-AD31-2D7B3E7F0505}"/>
              </a:ext>
            </a:extLst>
          </p:cNvPr>
          <p:cNvSpPr/>
          <p:nvPr/>
        </p:nvSpPr>
        <p:spPr>
          <a:xfrm>
            <a:off x="9677835" y="1191738"/>
            <a:ext cx="978408" cy="279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401F2F-5F4F-4134-9E85-D4320CE86CEE}"/>
              </a:ext>
            </a:extLst>
          </p:cNvPr>
          <p:cNvSpPr/>
          <p:nvPr/>
        </p:nvSpPr>
        <p:spPr>
          <a:xfrm>
            <a:off x="228597" y="6639204"/>
            <a:ext cx="292259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</a:rPr>
              <a:t>NRA, 2019, State-of-the-Restaurant Industry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89750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284</TotalTime>
  <Words>629</Words>
  <Application>Microsoft Office PowerPoint</Application>
  <PresentationFormat>Widescreen</PresentationFormat>
  <Paragraphs>63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Trebuchet MS</vt:lpstr>
      <vt:lpstr>Wingdings</vt:lpstr>
      <vt:lpstr>Arial</vt:lpstr>
      <vt:lpstr>Corbel</vt:lpstr>
      <vt:lpstr>Merriweather Sans</vt:lpstr>
      <vt:lpstr>Calibri</vt:lpstr>
      <vt:lpstr>Verdana</vt:lpstr>
      <vt:lpstr>Wingdings 2</vt:lpstr>
      <vt:lpstr>Georgia</vt:lpstr>
      <vt:lpstr>Urban</vt:lpstr>
      <vt:lpstr>Perspective on a Changing Food System </vt:lpstr>
      <vt:lpstr>   Consumer preferences and a heightened level of connectivity are reshaping the food &amp; beverage industry</vt:lpstr>
      <vt:lpstr> Internally, food &amp; beverage businesses have found additional challenges</vt:lpstr>
      <vt:lpstr>    GENZ - A LARGE, TECHNOLOGICALLY ENABLED  &amp; CONNECTED TRIBE</vt:lpstr>
      <vt:lpstr>   GENZ - A MORE GLOBAL PALATE</vt:lpstr>
      <vt:lpstr>2019, Over Half of Adults have No Intention of  Eating Cell-based Meat &amp; Poultry</vt:lpstr>
      <vt:lpstr>  Vertical Farming, Hydroponics are the New Local;  60% Say Hydroponics Qualify as Local, 56% as Organic  </vt:lpstr>
      <vt:lpstr>Top Culinary &amp; Restaurant Concepts in the Restaurant Industry in 2019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Staying on Top of Trends to Lead in Food Safety</dc:title>
  <dc:creator>Kris</dc:creator>
  <cp:lastModifiedBy>McDermott, Catherine</cp:lastModifiedBy>
  <cp:revision>29</cp:revision>
  <dcterms:modified xsi:type="dcterms:W3CDTF">2019-11-14T15:40:10Z</dcterms:modified>
</cp:coreProperties>
</file>