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66" r:id="rId5"/>
    <p:sldId id="736" r:id="rId6"/>
    <p:sldId id="737" r:id="rId7"/>
    <p:sldId id="3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A13"/>
    <a:srgbClr val="C68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2AC21-B962-75D2-24A7-2102FB7BD8A3}" v="52" dt="2019-10-16T08:10:17.498"/>
    <p1510:client id="{AB3A994E-25B9-382A-E748-6667C247FBB5}" v="3" dt="2019-10-16T10:49:56.806"/>
    <p1510:client id="{CC9CD953-A6A5-488F-B7EC-8AE6AD86FD37}" v="211" dt="2019-10-16T10:54:18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785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20F3-A556-4B6D-BA86-82AEE776367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D3369-B16D-4847-AC68-6F7DC8B53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623FB-3F65-49E5-BA59-6A6784B6B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75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D3369-B16D-4847-AC68-6F7DC8B53E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9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Aflatoxin contamination is one of the highest sources of RASFF alerts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Can we predict Aflatoxin risk?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Used climate data along with historical RASFF data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Our model predicted Aflatoxin risk for figs coming from Turkey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Extended the model to other commodities and countries, hence moving from ‘known knowns’ to ‘unknown unknowns’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Brazil nuts from Bolivia are not currently subject to increased controls but are under consideration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Sampling survey commissioned by Imports confirmed our predictions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Extended the model to Pesticides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/>
              <a:t>Value generated: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predictive risk insights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Support targeted interventions by enabling effective sampling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Enable the FSA to respond rapidly, cost effectively and incrementally to emerging trends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/>
              <a:t>Award won: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This was part of our </a:t>
            </a:r>
            <a:r>
              <a:rPr lang="en-GB" sz="1200">
                <a:solidFill>
                  <a:schemeClr val="tx1"/>
                </a:solidFill>
              </a:rPr>
              <a:t>work that </a:t>
            </a:r>
            <a:r>
              <a:rPr lang="en-GB" sz="1200" dirty="0">
                <a:solidFill>
                  <a:schemeClr val="tx1"/>
                </a:solidFill>
              </a:rPr>
              <a:t>won the Highly Commended prize in the Technical &amp; Innovation category of the Office for Product Safety and Standards (BEIS) Regulatory Excellence awards 2019</a:t>
            </a:r>
            <a:endParaRPr lang="en-GB" sz="1100" dirty="0">
              <a:solidFill>
                <a:schemeClr val="tx1"/>
              </a:solidFill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D3369-B16D-4847-AC68-6F7DC8B53E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2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8001" y="366713"/>
            <a:ext cx="11233151" cy="6119812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9301" y="2881313"/>
            <a:ext cx="3196167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59301" y="4125913"/>
            <a:ext cx="3196167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7855" y="2881314"/>
            <a:ext cx="4273008" cy="1244600"/>
          </a:xfrm>
        </p:spPr>
        <p:txBody>
          <a:bodyPr/>
          <a:lstStyle>
            <a:lvl1pPr algn="ctr">
              <a:lnSpc>
                <a:spcPct val="87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6139" y="5747166"/>
            <a:ext cx="3140892" cy="616585"/>
          </a:xfrm>
        </p:spPr>
        <p:txBody>
          <a:bodyPr/>
          <a:lstStyle>
            <a:lvl1pPr marL="0" indent="0" algn="r">
              <a:lnSpc>
                <a:spcPct val="87000"/>
              </a:lnSpc>
              <a:spcBef>
                <a:spcPts val="4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583138"/>
            <a:ext cx="28448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144" y="6583138"/>
            <a:ext cx="3277323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8023" y="6583138"/>
            <a:ext cx="1375955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44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1067" y="368300"/>
            <a:ext cx="11209867" cy="6121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959" y="820739"/>
            <a:ext cx="6932084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3" y="2816225"/>
            <a:ext cx="6374675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rgbClr val="5051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94792" y="2816225"/>
            <a:ext cx="2402416" cy="0"/>
          </a:xfrm>
          <a:prstGeom prst="line">
            <a:avLst/>
          </a:prstGeom>
          <a:ln w="50800" cap="rnd" cmpd="sng">
            <a:solidFill>
              <a:srgbClr val="50515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94792" y="4059238"/>
            <a:ext cx="2402416" cy="0"/>
          </a:xfrm>
          <a:prstGeom prst="line">
            <a:avLst/>
          </a:prstGeom>
          <a:ln w="50800" cap="rnd" cmpd="sng">
            <a:solidFill>
              <a:srgbClr val="50515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663" y="4059238"/>
            <a:ext cx="6374675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583138"/>
            <a:ext cx="28448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144" y="6583138"/>
            <a:ext cx="3277323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8023" y="6583138"/>
            <a:ext cx="1375955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61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1067" y="368300"/>
            <a:ext cx="11209867" cy="6121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959" y="820739"/>
            <a:ext cx="6932084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3" y="2816225"/>
            <a:ext cx="6374675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94792" y="2816225"/>
            <a:ext cx="2402416" cy="0"/>
          </a:xfrm>
          <a:prstGeom prst="line">
            <a:avLst/>
          </a:prstGeom>
          <a:ln w="50800" cap="rnd" cmpd="sng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94792" y="4059238"/>
            <a:ext cx="2402416" cy="0"/>
          </a:xfrm>
          <a:prstGeom prst="line">
            <a:avLst/>
          </a:prstGeom>
          <a:ln w="50800" cap="rnd" cmpd="sng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663" y="4059238"/>
            <a:ext cx="6374675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583138"/>
            <a:ext cx="28448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144" y="6583138"/>
            <a:ext cx="3277323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8023" y="6583138"/>
            <a:ext cx="1375955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3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1067" y="368300"/>
            <a:ext cx="11209867" cy="6121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959" y="820739"/>
            <a:ext cx="6932084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3" y="2816225"/>
            <a:ext cx="6374675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94792" y="2816225"/>
            <a:ext cx="2402416" cy="0"/>
          </a:xfrm>
          <a:prstGeom prst="line">
            <a:avLst/>
          </a:prstGeom>
          <a:ln w="50800" cap="rnd" cmpd="sng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94792" y="4059238"/>
            <a:ext cx="2402416" cy="0"/>
          </a:xfrm>
          <a:prstGeom prst="line">
            <a:avLst/>
          </a:prstGeom>
          <a:ln w="50800" cap="rnd" cmpd="sng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663" y="4059238"/>
            <a:ext cx="6374675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583138"/>
            <a:ext cx="28448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144" y="6583138"/>
            <a:ext cx="3277323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8023" y="6583138"/>
            <a:ext cx="1375955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06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0387-5BBE-46E1-B60A-F8BB84F303AF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251-2F83-4374-90E9-2C3A98DF4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7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63" y="6313227"/>
            <a:ext cx="718927" cy="501028"/>
          </a:xfrm>
        </p:spPr>
        <p:txBody>
          <a:bodyPr/>
          <a:lstStyle/>
          <a:p>
            <a:fld id="{DA7C28C8-1587-41A8-B0CE-F635A6E7D8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818" y="330261"/>
            <a:ext cx="11286649" cy="607259"/>
          </a:xfrm>
        </p:spPr>
        <p:txBody>
          <a:bodyPr/>
          <a:lstStyle>
            <a:lvl1pPr>
              <a:defRPr>
                <a:solidFill>
                  <a:srgbClr val="0099CC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7038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8D8C6-6ACE-4BF2-9B21-EF915DD32D02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9227-8DA4-4A5E-929B-72A2B375D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7018" y="1822450"/>
            <a:ext cx="4578349" cy="38084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268" y="1822450"/>
            <a:ext cx="4578349" cy="38084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724F1-83F9-4C90-9564-577DD2230FBC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AB512-B7E4-452C-9069-EEEA34EBB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2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017" y="1587367"/>
            <a:ext cx="457835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7017" y="2227129"/>
            <a:ext cx="4578351" cy="340373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433" y="1587367"/>
            <a:ext cx="455718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433" y="2227129"/>
            <a:ext cx="4557185" cy="340373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092A-8F09-4706-9652-C7D0B5D28D8E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DC8A-5293-4C65-9521-574D32A87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67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3C240-514D-4E4C-8A70-F6C15ADFC312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B7077-B4E8-46E1-9952-2AC06DBDA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BE334-D154-4668-A4E3-45BE81BE0072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7851-B30C-491F-A3FA-79915C52B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6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1067" y="368300"/>
            <a:ext cx="11209867" cy="612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959" y="820739"/>
            <a:ext cx="6932084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3" y="2816225"/>
            <a:ext cx="6374675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94792" y="2816225"/>
            <a:ext cx="2402416" cy="0"/>
          </a:xfrm>
          <a:prstGeom prst="line">
            <a:avLst/>
          </a:prstGeom>
          <a:ln w="50800" cap="rnd" cmpd="sng">
            <a:solidFill>
              <a:srgbClr val="F15D2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94792" y="4059238"/>
            <a:ext cx="2402416" cy="0"/>
          </a:xfrm>
          <a:prstGeom prst="line">
            <a:avLst/>
          </a:prstGeom>
          <a:ln w="50800" cap="rnd" cmpd="sng">
            <a:solidFill>
              <a:srgbClr val="F15D2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663" y="4059238"/>
            <a:ext cx="6374675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583138"/>
            <a:ext cx="28448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144" y="6583138"/>
            <a:ext cx="3277323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8023" y="6583138"/>
            <a:ext cx="1375955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63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1067" y="368300"/>
            <a:ext cx="11209867" cy="6121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959" y="820739"/>
            <a:ext cx="6932084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3" y="2816225"/>
            <a:ext cx="6374675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94792" y="2816225"/>
            <a:ext cx="2402416" cy="0"/>
          </a:xfrm>
          <a:prstGeom prst="line">
            <a:avLst/>
          </a:prstGeom>
          <a:ln w="50800" cap="rnd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94792" y="4059238"/>
            <a:ext cx="2402416" cy="0"/>
          </a:xfrm>
          <a:prstGeom prst="line">
            <a:avLst/>
          </a:prstGeom>
          <a:ln w="50800" cap="rnd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663" y="4059238"/>
            <a:ext cx="6374675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583138"/>
            <a:ext cx="28448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144" y="6583138"/>
            <a:ext cx="3277323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8023" y="6583138"/>
            <a:ext cx="1375955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17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1067" y="368300"/>
            <a:ext cx="11209867" cy="6121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959" y="820739"/>
            <a:ext cx="6932084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3" y="2816225"/>
            <a:ext cx="6374675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94792" y="2816225"/>
            <a:ext cx="2402416" cy="0"/>
          </a:xfrm>
          <a:prstGeom prst="line">
            <a:avLst/>
          </a:prstGeom>
          <a:ln w="50800" cap="rnd" cmpd="sng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94792" y="4059238"/>
            <a:ext cx="2402416" cy="0"/>
          </a:xfrm>
          <a:prstGeom prst="line">
            <a:avLst/>
          </a:prstGeom>
          <a:ln w="50800" cap="rnd" cmpd="sng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663" y="4059238"/>
            <a:ext cx="6374675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583138"/>
            <a:ext cx="28448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11/14/2019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144" y="6583138"/>
            <a:ext cx="3277323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8023" y="6583138"/>
            <a:ext cx="1375955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8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07017" y="522926"/>
            <a:ext cx="10007601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7017" y="1821041"/>
            <a:ext cx="10007601" cy="38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016" y="6381637"/>
            <a:ext cx="2119088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05150"/>
                </a:solidFill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3965" y="6381637"/>
            <a:ext cx="327732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8023" y="6381637"/>
            <a:ext cx="1375955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latin typeface="+mn-lt"/>
              </a:defRPr>
            </a:lvl1pPr>
          </a:lstStyle>
          <a:p>
            <a:fld id="{FF10C90A-5023-4C4E-BC59-225613EEF09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19" descr="MASTER FSA colour logo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3418" y="6070601"/>
            <a:ext cx="1352549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096552" y="461963"/>
            <a:ext cx="10032000" cy="0"/>
          </a:xfrm>
          <a:prstGeom prst="line">
            <a:avLst/>
          </a:prstGeom>
          <a:ln w="50800" cap="rnd" cmpd="sng">
            <a:solidFill>
              <a:srgbClr val="0080B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5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45720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None/>
        <a:defRPr sz="1800" kern="1200">
          <a:solidFill>
            <a:srgbClr val="505150"/>
          </a:solidFill>
          <a:latin typeface="+mn-lt"/>
          <a:ea typeface="ＭＳ Ｐゴシック" charset="-128"/>
          <a:cs typeface="ＭＳ Ｐゴシック" charset="-128"/>
        </a:defRPr>
      </a:lvl1pPr>
      <a:lvl2pPr marL="182563" indent="-182563" algn="l" defTabSz="45720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lr>
          <a:schemeClr val="tx2"/>
        </a:buClr>
        <a:buFont typeface="Arial" pitchFamily="34" charset="0"/>
        <a:buChar char="•"/>
        <a:tabLst/>
        <a:defRPr sz="1800" kern="1200">
          <a:solidFill>
            <a:srgbClr val="505150"/>
          </a:solidFill>
          <a:latin typeface="+mn-lt"/>
          <a:ea typeface="ＭＳ Ｐゴシック" charset="-128"/>
          <a:cs typeface="+mn-cs"/>
        </a:defRPr>
      </a:lvl2pPr>
      <a:lvl3pPr marL="357188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5150"/>
          </a:solidFill>
          <a:latin typeface="+mn-lt"/>
          <a:ea typeface="ＭＳ Ｐゴシック" charset="-128"/>
          <a:cs typeface="+mn-cs"/>
        </a:defRPr>
      </a:lvl3pPr>
      <a:lvl4pPr marL="5397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400" kern="1200">
          <a:solidFill>
            <a:srgbClr val="505150"/>
          </a:solidFill>
          <a:latin typeface="+mn-lt"/>
          <a:ea typeface="ＭＳ Ｐゴシック" charset="-128"/>
          <a:cs typeface="+mn-cs"/>
        </a:defRPr>
      </a:lvl4pPr>
      <a:lvl5pPr marL="714375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0515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Pierce@food.gov.uk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F685216D-4BD8-4B0F-B9DC-8F84A5B4A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>
          <a:xfrm>
            <a:off x="0" y="0"/>
            <a:ext cx="12192000" cy="6878397"/>
          </a:xfrm>
          <a:prstGeom prst="rect">
            <a:avLst/>
          </a:prstGeom>
        </p:spPr>
      </p:pic>
      <p:pic>
        <p:nvPicPr>
          <p:cNvPr id="5" name="Picture 20" descr="food-we-can-trust-wheel.png" title="Strategic Surveillance Update">
            <a:extLst>
              <a:ext uri="{FF2B5EF4-FFF2-40B4-BE49-F238E27FC236}">
                <a16:creationId xmlns:a16="http://schemas.microsoft.com/office/drawing/2014/main" id="{BA6EC856-D0F4-475D-BEDA-366F7D016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6289" r="5745" b="21856"/>
          <a:stretch/>
        </p:blipFill>
        <p:spPr bwMode="auto">
          <a:xfrm>
            <a:off x="3382110" y="752580"/>
            <a:ext cx="5427779" cy="53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736F235E-B84A-40AA-8E65-86CB29F87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666" y="2734093"/>
            <a:ext cx="3235986" cy="1394727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Data Opportunities for Strategic Surveillance: A Regulator’s Perspective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4F4122-9BFF-4BB9-9A5A-5510302E7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1513" y="6049368"/>
            <a:ext cx="3345474" cy="690959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 2019</a:t>
            </a:r>
            <a:endParaRPr lang="en-GB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EE18E-F9B0-4649-8865-CFB503184865}"/>
              </a:ext>
            </a:extLst>
          </p:cNvPr>
          <p:cNvCxnSpPr>
            <a:cxnSpLocks/>
          </p:cNvCxnSpPr>
          <p:nvPr/>
        </p:nvCxnSpPr>
        <p:spPr>
          <a:xfrm>
            <a:off x="4872920" y="2227359"/>
            <a:ext cx="2588558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46C415-1AE2-4DDE-A6A1-0BCF666E2E42}"/>
              </a:ext>
            </a:extLst>
          </p:cNvPr>
          <p:cNvCxnSpPr>
            <a:cxnSpLocks/>
          </p:cNvCxnSpPr>
          <p:nvPr/>
        </p:nvCxnSpPr>
        <p:spPr>
          <a:xfrm>
            <a:off x="4872920" y="4594852"/>
            <a:ext cx="2588558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FSA-whitelogo-1.png">
            <a:extLst>
              <a:ext uri="{FF2B5EF4-FFF2-40B4-BE49-F238E27FC236}">
                <a16:creationId xmlns:a16="http://schemas.microsoft.com/office/drawing/2014/main" id="{39600AAB-D21B-43C3-8499-95991F9B5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2" y="255650"/>
            <a:ext cx="1470246" cy="8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3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9327-A598-4B1E-906A-419361D6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tenets of FSA’s Strategic Surveillance service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AF2EC8-D3AF-42DB-B56D-971CEB779073}"/>
              </a:ext>
            </a:extLst>
          </p:cNvPr>
          <p:cNvGrpSpPr/>
          <p:nvPr/>
        </p:nvGrpSpPr>
        <p:grpSpPr>
          <a:xfrm>
            <a:off x="1408767" y="1816510"/>
            <a:ext cx="9644570" cy="4047406"/>
            <a:chOff x="1408767" y="2114222"/>
            <a:chExt cx="9644570" cy="40474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7B3759C-8360-4195-AF7A-30FBF4C16EA8}"/>
                </a:ext>
              </a:extLst>
            </p:cNvPr>
            <p:cNvGrpSpPr/>
            <p:nvPr/>
          </p:nvGrpSpPr>
          <p:grpSpPr>
            <a:xfrm>
              <a:off x="1408767" y="2114222"/>
              <a:ext cx="9644569" cy="3467995"/>
              <a:chOff x="1408767" y="2114222"/>
              <a:chExt cx="9644569" cy="3467995"/>
            </a:xfrm>
          </p:grpSpPr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C91B292B-0C1C-423D-964B-DF3870EC21D2}"/>
                  </a:ext>
                </a:extLst>
              </p:cNvPr>
              <p:cNvSpPr/>
              <p:nvPr/>
            </p:nvSpPr>
            <p:spPr>
              <a:xfrm>
                <a:off x="5913286" y="3364972"/>
                <a:ext cx="477079" cy="369332"/>
              </a:xfrm>
              <a:prstGeom prst="rightArrow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90C3427-2A7F-4787-B477-443D6AB0702F}"/>
                  </a:ext>
                </a:extLst>
              </p:cNvPr>
              <p:cNvGrpSpPr/>
              <p:nvPr/>
            </p:nvGrpSpPr>
            <p:grpSpPr>
              <a:xfrm>
                <a:off x="1408767" y="2114222"/>
                <a:ext cx="9644569" cy="3467995"/>
                <a:chOff x="1408767" y="2114222"/>
                <a:chExt cx="9644569" cy="3467995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D4BDE45F-A031-4049-BC9C-2A5BC14318C6}"/>
                    </a:ext>
                  </a:extLst>
                </p:cNvPr>
                <p:cNvGrpSpPr/>
                <p:nvPr/>
              </p:nvGrpSpPr>
              <p:grpSpPr>
                <a:xfrm>
                  <a:off x="1408767" y="2114222"/>
                  <a:ext cx="9644569" cy="3467995"/>
                  <a:chOff x="1408767" y="2402455"/>
                  <a:chExt cx="9644569" cy="3467995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52EFB242-2862-443C-96F2-5C532509D452}"/>
                      </a:ext>
                    </a:extLst>
                  </p:cNvPr>
                  <p:cNvGrpSpPr/>
                  <p:nvPr/>
                </p:nvGrpSpPr>
                <p:grpSpPr>
                  <a:xfrm>
                    <a:off x="4129990" y="2542336"/>
                    <a:ext cx="4315670" cy="2424228"/>
                    <a:chOff x="4407359" y="2472371"/>
                    <a:chExt cx="4315670" cy="2424228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7A376187-6D4C-4F01-8EAF-73F0FF1EF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7359" y="2963926"/>
                      <a:ext cx="1617895" cy="1932673"/>
                    </a:xfrm>
                    <a:prstGeom prst="rect">
                      <a:avLst/>
                    </a:prstGeom>
                    <a:solidFill>
                      <a:srgbClr val="FDBA13"/>
                    </a:solidFill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2000" dirty="0"/>
                        <a:t>From Open data to Intelligence (Predictive analytics)</a:t>
                      </a:r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B5913EDA-0B6C-4568-8204-A2690CCDF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5134" y="2472371"/>
                      <a:ext cx="1617895" cy="1320708"/>
                    </a:xfrm>
                    <a:prstGeom prst="rect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r>
                        <a:rPr lang="en-GB" sz="2000" dirty="0"/>
                        <a:t>Reusability (of data and algorithms)</a:t>
                      </a:r>
                    </a:p>
                  </p:txBody>
                </p:sp>
              </p:grpSp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1AEED440-E3BC-4867-9BF2-ED1910D4A1EB}"/>
                      </a:ext>
                    </a:extLst>
                  </p:cNvPr>
                  <p:cNvSpPr/>
                  <p:nvPr/>
                </p:nvSpPr>
                <p:spPr>
                  <a:xfrm>
                    <a:off x="1408768" y="3380671"/>
                    <a:ext cx="1617895" cy="914400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000" dirty="0"/>
                      <a:t>Business Driven</a:t>
                    </a:r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90113796-74E5-494B-A3E6-D0E9E6D7B200}"/>
                      </a:ext>
                    </a:extLst>
                  </p:cNvPr>
                  <p:cNvSpPr/>
                  <p:nvPr/>
                </p:nvSpPr>
                <p:spPr>
                  <a:xfrm>
                    <a:off x="6851212" y="4151740"/>
                    <a:ext cx="1617895" cy="914400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r>
                      <a:rPr lang="en-GB" sz="2000" dirty="0"/>
                      <a:t>Validation</a:t>
                    </a:r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DC69A1B3-F92D-499A-824A-D177A752951C}"/>
                      </a:ext>
                    </a:extLst>
                  </p:cNvPr>
                  <p:cNvSpPr/>
                  <p:nvPr/>
                </p:nvSpPr>
                <p:spPr>
                  <a:xfrm>
                    <a:off x="9397574" y="3380671"/>
                    <a:ext cx="1617895" cy="914400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r>
                      <a:rPr lang="en-GB" sz="2000" dirty="0"/>
                      <a:t>Value Generation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033A6DB-828F-4BA5-9B62-83E1B707905E}"/>
                      </a:ext>
                    </a:extLst>
                  </p:cNvPr>
                  <p:cNvSpPr txBox="1"/>
                  <p:nvPr/>
                </p:nvSpPr>
                <p:spPr>
                  <a:xfrm>
                    <a:off x="1408767" y="5470340"/>
                    <a:ext cx="9644569" cy="40011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2000" dirty="0">
                        <a:solidFill>
                          <a:schemeClr val="bg1"/>
                        </a:solidFill>
                      </a:rPr>
                      <a:t>Agile Approach – 10 week sprints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1BAC728-025B-4F08-B7D3-5784B007C974}"/>
                      </a:ext>
                    </a:extLst>
                  </p:cNvPr>
                  <p:cNvSpPr/>
                  <p:nvPr/>
                </p:nvSpPr>
                <p:spPr>
                  <a:xfrm>
                    <a:off x="6676351" y="2402455"/>
                    <a:ext cx="1920727" cy="288858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/>
                  </a:p>
                </p:txBody>
              </p:sp>
            </p:grpSp>
            <p:sp>
              <p:nvSpPr>
                <p:cNvPr id="10" name="Arrow: Right 9">
                  <a:extLst>
                    <a:ext uri="{FF2B5EF4-FFF2-40B4-BE49-F238E27FC236}">
                      <a16:creationId xmlns:a16="http://schemas.microsoft.com/office/drawing/2014/main" id="{B61781FB-461C-4FCD-98AE-F9133C59C611}"/>
                    </a:ext>
                  </a:extLst>
                </p:cNvPr>
                <p:cNvSpPr/>
                <p:nvPr/>
              </p:nvSpPr>
              <p:spPr>
                <a:xfrm>
                  <a:off x="3220278" y="3364972"/>
                  <a:ext cx="477079" cy="369332"/>
                </a:xfrm>
                <a:prstGeom prst="rightArrow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  <p:sp>
              <p:nvSpPr>
                <p:cNvPr id="15" name="Arrow: Right 14">
                  <a:extLst>
                    <a:ext uri="{FF2B5EF4-FFF2-40B4-BE49-F238E27FC236}">
                      <a16:creationId xmlns:a16="http://schemas.microsoft.com/office/drawing/2014/main" id="{D4804A73-8462-486A-97D0-FECC40E54477}"/>
                    </a:ext>
                  </a:extLst>
                </p:cNvPr>
                <p:cNvSpPr/>
                <p:nvPr/>
              </p:nvSpPr>
              <p:spPr>
                <a:xfrm>
                  <a:off x="8758787" y="3364972"/>
                  <a:ext cx="477079" cy="369332"/>
                </a:xfrm>
                <a:prstGeom prst="rightArrow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42539C-8251-433C-9B62-7DA30BA37CF6}"/>
                </a:ext>
              </a:extLst>
            </p:cNvPr>
            <p:cNvSpPr txBox="1"/>
            <p:nvPr/>
          </p:nvSpPr>
          <p:spPr>
            <a:xfrm>
              <a:off x="1408769" y="5761518"/>
              <a:ext cx="9644568" cy="4001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Data Science and Machine Learning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FB9687B-9967-4474-9430-31FA7527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1910228"/>
            <a:ext cx="720000" cy="7200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3177BC-63F1-42BA-814D-5D1D7661E28F}"/>
              </a:ext>
            </a:extLst>
          </p:cNvPr>
          <p:cNvCxnSpPr>
            <a:cxnSpLocks/>
            <a:stCxn id="20" idx="2"/>
            <a:endCxn id="4" idx="1"/>
          </p:cNvCxnSpPr>
          <p:nvPr/>
        </p:nvCxnSpPr>
        <p:spPr>
          <a:xfrm>
            <a:off x="630163" y="2630228"/>
            <a:ext cx="778605" cy="62169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6E43640-667B-4CD5-A6C8-2808D69D3524}"/>
              </a:ext>
            </a:extLst>
          </p:cNvPr>
          <p:cNvSpPr/>
          <p:nvPr/>
        </p:nvSpPr>
        <p:spPr>
          <a:xfrm>
            <a:off x="212162" y="1416723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Business </a:t>
            </a:r>
          </a:p>
          <a:p>
            <a:r>
              <a:rPr lang="en-GB" sz="1200" b="1" dirty="0"/>
              <a:t>Users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0B650E-C2A8-4163-8AA2-333EBEAAF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837" y="1910228"/>
            <a:ext cx="720000" cy="7200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4D1F2-3864-4075-8960-DF96D9D2F0A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1015469" y="2662068"/>
            <a:ext cx="418604" cy="58985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9BF41A9-539F-4A08-B99F-CD37966489CC}"/>
              </a:ext>
            </a:extLst>
          </p:cNvPr>
          <p:cNvSpPr/>
          <p:nvPr/>
        </p:nvSpPr>
        <p:spPr>
          <a:xfrm>
            <a:off x="11137838" y="1416723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Business </a:t>
            </a:r>
          </a:p>
          <a:p>
            <a:r>
              <a:rPr lang="en-GB" sz="1200" b="1" dirty="0"/>
              <a:t>Users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5A5DF55-2839-41D0-ADF4-9867CC77DF71}"/>
              </a:ext>
            </a:extLst>
          </p:cNvPr>
          <p:cNvCxnSpPr>
            <a:endCxn id="12" idx="1"/>
          </p:cNvCxnSpPr>
          <p:nvPr/>
        </p:nvCxnSpPr>
        <p:spPr>
          <a:xfrm rot="16200000" flipH="1">
            <a:off x="-272863" y="3402820"/>
            <a:ext cx="2454222" cy="909037"/>
          </a:xfrm>
          <a:prstGeom prst="bentConnector2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8DDD073-50EF-4BA9-ADD0-044DAAECAEBB}"/>
              </a:ext>
            </a:extLst>
          </p:cNvPr>
          <p:cNvCxnSpPr>
            <a:stCxn id="22" idx="2"/>
            <a:endCxn id="12" idx="3"/>
          </p:cNvCxnSpPr>
          <p:nvPr/>
        </p:nvCxnSpPr>
        <p:spPr>
          <a:xfrm rot="5400000">
            <a:off x="10080476" y="3603089"/>
            <a:ext cx="2454222" cy="508501"/>
          </a:xfrm>
          <a:prstGeom prst="bentConnector2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8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9327-A598-4B1E-906A-419361D6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17" y="294329"/>
            <a:ext cx="10007601" cy="955675"/>
          </a:xfrm>
        </p:spPr>
        <p:txBody>
          <a:bodyPr/>
          <a:lstStyle/>
          <a:p>
            <a:r>
              <a:rPr lang="en-GB" dirty="0"/>
              <a:t>An example: Predicting Aflatoxin Risks with Climate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EED440-E3BC-4867-9BF2-ED1910D4A1EB}"/>
              </a:ext>
            </a:extLst>
          </p:cNvPr>
          <p:cNvSpPr/>
          <p:nvPr/>
        </p:nvSpPr>
        <p:spPr>
          <a:xfrm>
            <a:off x="440749" y="1287097"/>
            <a:ext cx="3256855" cy="615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Importing food comes with risk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3061B5D9-3FB8-4E38-8A17-B6796B3FE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" y="2515015"/>
            <a:ext cx="4215705" cy="226523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DB0BBF7-6727-49F5-A418-53291BA23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545" y="1575713"/>
            <a:ext cx="3444216" cy="208009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CBF2010-A19D-4B7F-A771-E972A7F74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215" y="3966154"/>
            <a:ext cx="4056526" cy="2455117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41CC714-9377-45BB-B943-B0F57CF7DF09}"/>
              </a:ext>
            </a:extLst>
          </p:cNvPr>
          <p:cNvGrpSpPr/>
          <p:nvPr/>
        </p:nvGrpSpPr>
        <p:grpSpPr>
          <a:xfrm>
            <a:off x="8376702" y="1209756"/>
            <a:ext cx="3706880" cy="3022218"/>
            <a:chOff x="7874570" y="1023266"/>
            <a:chExt cx="4171630" cy="3308204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4B0E05EF-D474-4866-9526-E03CD1406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4570" y="1023266"/>
              <a:ext cx="4164606" cy="2244348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F206E60-57C0-4FBB-9BA2-5DADCBF54CF7}"/>
                </a:ext>
              </a:extLst>
            </p:cNvPr>
            <p:cNvSpPr txBox="1"/>
            <p:nvPr/>
          </p:nvSpPr>
          <p:spPr>
            <a:xfrm>
              <a:off x="7995786" y="1848403"/>
              <a:ext cx="72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Bolivia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D2ACFF0-439E-4A5E-83A5-48790ED25C43}"/>
                </a:ext>
              </a:extLst>
            </p:cNvPr>
            <p:cNvSpPr txBox="1"/>
            <p:nvPr/>
          </p:nvSpPr>
          <p:spPr>
            <a:xfrm>
              <a:off x="10278643" y="2076219"/>
              <a:ext cx="72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b="1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Brazil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94B0ABD-BDC9-4F88-BB7B-ADA03FC13B2E}"/>
                </a:ext>
              </a:extLst>
            </p:cNvPr>
            <p:cNvSpPr txBox="1"/>
            <p:nvPr/>
          </p:nvSpPr>
          <p:spPr>
            <a:xfrm>
              <a:off x="7881593" y="3287078"/>
              <a:ext cx="4164607" cy="1044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Moving from ‘Known knowns’ to ‘Unknown unknowns’ </a:t>
              </a:r>
            </a:p>
            <a:p>
              <a:pPr algn="ctr"/>
              <a:r>
                <a:rPr lang="en-GB" sz="1400" dirty="0"/>
                <a:t>Brazil nuts from Bolivia; Groundnuts from Nicaragua; Chillies from Pakistan</a:t>
              </a: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C66734B-1120-476C-9FCA-2C1D69283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778022" y="1976493"/>
            <a:ext cx="573074" cy="487722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AB7C6DFB-546C-41E1-B771-AC005AE86833}"/>
              </a:ext>
            </a:extLst>
          </p:cNvPr>
          <p:cNvSpPr/>
          <p:nvPr/>
        </p:nvSpPr>
        <p:spPr>
          <a:xfrm>
            <a:off x="4261937" y="6504313"/>
            <a:ext cx="4185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Aflatoxin Risk Prediction Model – Figs from Turkey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5EEF70DF-9845-4F80-86D3-E7A10150AA4A}"/>
              </a:ext>
            </a:extLst>
          </p:cNvPr>
          <p:cNvSpPr/>
          <p:nvPr/>
        </p:nvSpPr>
        <p:spPr>
          <a:xfrm rot="5340000">
            <a:off x="3327654" y="4974590"/>
            <a:ext cx="850392" cy="731520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8F78CE80-F47E-4B24-9D24-364199328987}"/>
              </a:ext>
            </a:extLst>
          </p:cNvPr>
          <p:cNvSpPr/>
          <p:nvPr/>
        </p:nvSpPr>
        <p:spPr>
          <a:xfrm>
            <a:off x="8623553" y="4911090"/>
            <a:ext cx="1072642" cy="731520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DB8E9-435E-474C-BC55-B9EB1FC1B5EC}"/>
              </a:ext>
            </a:extLst>
          </p:cNvPr>
          <p:cNvSpPr/>
          <p:nvPr/>
        </p:nvSpPr>
        <p:spPr>
          <a:xfrm>
            <a:off x="4913059" y="348508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Weather variables impacting Aflatoxins</a:t>
            </a:r>
          </a:p>
        </p:txBody>
      </p:sp>
    </p:spTree>
    <p:extLst>
      <p:ext uri="{BB962C8B-B14F-4D97-AF65-F5344CB8AC3E}">
        <p14:creationId xmlns:p14="http://schemas.microsoft.com/office/powerpoint/2010/main" val="136141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E83E-29FC-4691-B90C-4CEE71313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19255"/>
            <a:ext cx="10363200" cy="1470025"/>
          </a:xfrm>
        </p:spPr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br>
              <a:rPr lang="en-GB" dirty="0"/>
            </a:br>
            <a:br>
              <a:rPr lang="en-GB" b="0" dirty="0"/>
            </a:br>
            <a:r>
              <a:rPr lang="en-GB" b="0" dirty="0"/>
              <a:t>- Julie Pierce (</a:t>
            </a:r>
            <a:r>
              <a:rPr lang="en-GB" b="0" dirty="0">
                <a:hlinkClick r:id="rId2"/>
              </a:rPr>
              <a:t>Julie.Pierce@food.gov.uk</a:t>
            </a:r>
            <a:r>
              <a:rPr lang="en-GB" b="0" dirty="0"/>
              <a:t>) </a:t>
            </a:r>
            <a:br>
              <a:rPr lang="en-GB" b="0" dirty="0"/>
            </a:br>
            <a:r>
              <a:rPr lang="en-GB" b="0" dirty="0"/>
              <a:t>Director of Openness, Data </a:t>
            </a:r>
            <a:r>
              <a:rPr lang="en-GB" b="0"/>
              <a:t>and Digital</a:t>
            </a:r>
            <a:br>
              <a:rPr lang="en-GB" b="0" dirty="0"/>
            </a:br>
            <a:r>
              <a:rPr lang="en-GB" b="0" dirty="0"/>
              <a:t>Food Standards Agency</a:t>
            </a:r>
            <a:br>
              <a:rPr lang="en-GB" b="0" dirty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10964924"/>
      </p:ext>
    </p:extLst>
  </p:cSld>
  <p:clrMapOvr>
    <a:masterClrMapping/>
  </p:clrMapOvr>
</p:sld>
</file>

<file path=ppt/theme/theme1.xml><?xml version="1.0" encoding="utf-8"?>
<a:theme xmlns:a="http://schemas.openxmlformats.org/drawingml/2006/main" name="FSA Corporate">
  <a:themeElements>
    <a:clrScheme name="FSA">
      <a:dk1>
        <a:sysClr val="windowText" lastClr="000000"/>
      </a:dk1>
      <a:lt1>
        <a:sysClr val="window" lastClr="FFFFFF"/>
      </a:lt1>
      <a:dk2>
        <a:srgbClr val="0080B1"/>
      </a:dk2>
      <a:lt2>
        <a:srgbClr val="F3F7FB"/>
      </a:lt2>
      <a:accent1>
        <a:srgbClr val="F15D22"/>
      </a:accent1>
      <a:accent2>
        <a:srgbClr val="FF1C3B"/>
      </a:accent2>
      <a:accent3>
        <a:srgbClr val="0080B1"/>
      </a:accent3>
      <a:accent4>
        <a:srgbClr val="FDB913"/>
      </a:accent4>
      <a:accent5>
        <a:srgbClr val="9E218A"/>
      </a:accent5>
      <a:accent6>
        <a:srgbClr val="00B2A9"/>
      </a:accent6>
      <a:hlink>
        <a:srgbClr val="4F81BD"/>
      </a:hlink>
      <a:folHlink>
        <a:srgbClr val="F15D2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4743B1C1EE16458A551C9AC4E7124A" ma:contentTypeVersion="10" ma:contentTypeDescription="Create a new document." ma:contentTypeScope="" ma:versionID="58109ba93808258bf3c9a4a52ce3eec4">
  <xsd:schema xmlns:xsd="http://www.w3.org/2001/XMLSchema" xmlns:xs="http://www.w3.org/2001/XMLSchema" xmlns:p="http://schemas.microsoft.com/office/2006/metadata/properties" xmlns:ns2="f30ed3ad-1e30-4a4e-ac24-8d362b62a96a" xmlns:ns3="514646a4-94fc-45d6-94db-a6688f9a67f7" targetNamespace="http://schemas.microsoft.com/office/2006/metadata/properties" ma:root="true" ma:fieldsID="e644f3c87d5ea8c0f171a5d345eff22e" ns2:_="" ns3:_="">
    <xsd:import namespace="f30ed3ad-1e30-4a4e-ac24-8d362b62a96a"/>
    <xsd:import namespace="514646a4-94fc-45d6-94db-a6688f9a67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ed3ad-1e30-4a4e-ac24-8d362b62a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646a4-94fc-45d6-94db-a6688f9a6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AFC4D-D781-4E7F-BF0B-64663052E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ed3ad-1e30-4a4e-ac24-8d362b62a96a"/>
    <ds:schemaRef ds:uri="514646a4-94fc-45d6-94db-a6688f9a67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13D17-41E5-4791-A1B4-8ACB155AC564}">
  <ds:schemaRefs>
    <ds:schemaRef ds:uri="514646a4-94fc-45d6-94db-a6688f9a67f7"/>
    <ds:schemaRef ds:uri="http://schemas.microsoft.com/office/2006/documentManagement/types"/>
    <ds:schemaRef ds:uri="http://purl.org/dc/terms/"/>
    <ds:schemaRef ds:uri="f30ed3ad-1e30-4a4e-ac24-8d362b62a96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842363-F951-467F-857B-2C0F161A8A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261</Words>
  <Application>Microsoft Office PowerPoint</Application>
  <PresentationFormat>Widescreen</PresentationFormat>
  <Paragraphs>45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Franklin Gothic Book</vt:lpstr>
      <vt:lpstr>FSA Corporate</vt:lpstr>
      <vt:lpstr>New Data Opportunities for Strategic Surveillance: A Regulator’s Perspective</vt:lpstr>
      <vt:lpstr>The tenets of FSA’s Strategic Surveillance service</vt:lpstr>
      <vt:lpstr>An example: Predicting Aflatoxin Risks with Climate Data</vt:lpstr>
      <vt:lpstr>Thank you!   - Julie Pierce (Julie.Pierce@food.gov.uk)  Director of Openness, Data and Digital Food Standards Agency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FSA Strategic Surveillance</dc:title>
  <dc:creator>Pradnya Jadhav</dc:creator>
  <cp:lastModifiedBy>McDermott, Catherine</cp:lastModifiedBy>
  <cp:revision>19</cp:revision>
  <dcterms:created xsi:type="dcterms:W3CDTF">2019-10-14T09:50:07Z</dcterms:created>
  <dcterms:modified xsi:type="dcterms:W3CDTF">2019-11-14T15:42:26Z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0x010100824743B1C1EE16458A551C9AC4E7124A</vt:lpwstr>
  </property>
</Properties>
</file>