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4" r:id="rId4"/>
    <p:sldMasterId id="2147484111" r:id="rId5"/>
  </p:sldMasterIdLst>
  <p:notesMasterIdLst>
    <p:notesMasterId r:id="rId16"/>
  </p:notesMasterIdLst>
  <p:handoutMasterIdLst>
    <p:handoutMasterId r:id="rId17"/>
  </p:handoutMasterIdLst>
  <p:sldIdLst>
    <p:sldId id="592" r:id="rId6"/>
    <p:sldId id="591" r:id="rId7"/>
    <p:sldId id="614" r:id="rId8"/>
    <p:sldId id="609" r:id="rId9"/>
    <p:sldId id="611" r:id="rId10"/>
    <p:sldId id="624" r:id="rId11"/>
    <p:sldId id="626" r:id="rId12"/>
    <p:sldId id="623" r:id="rId13"/>
    <p:sldId id="556" r:id="rId14"/>
    <p:sldId id="45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511">
          <p15:clr>
            <a:srgbClr val="A4A3A4"/>
          </p15:clr>
        </p15:guide>
        <p15:guide id="3" orient="horz" pos="2802">
          <p15:clr>
            <a:srgbClr val="A4A3A4"/>
          </p15:clr>
        </p15:guide>
        <p15:guide id="4" orient="horz" pos="2292">
          <p15:clr>
            <a:srgbClr val="A4A3A4"/>
          </p15:clr>
        </p15:guide>
        <p15:guide id="5" orient="horz" pos="3168">
          <p15:clr>
            <a:srgbClr val="A4A3A4"/>
          </p15:clr>
        </p15:guide>
        <p15:guide id="6" pos="374">
          <p15:clr>
            <a:srgbClr val="A4A3A4"/>
          </p15:clr>
        </p15:guide>
        <p15:guide id="7" pos="5308">
          <p15:clr>
            <a:srgbClr val="A4A3A4"/>
          </p15:clr>
        </p15:guide>
        <p15:guide id="8" pos="768">
          <p15:clr>
            <a:srgbClr val="A4A3A4"/>
          </p15:clr>
        </p15:guide>
        <p15:guide id="9" pos="1213">
          <p15:clr>
            <a:srgbClr val="A4A3A4"/>
          </p15:clr>
        </p15:guide>
        <p15:guide id="10" pos="2891">
          <p15:clr>
            <a:srgbClr val="A4A3A4"/>
          </p15:clr>
        </p15:guide>
        <p15:guide id="11" pos="1841">
          <p15:clr>
            <a:srgbClr val="A4A3A4"/>
          </p15:clr>
        </p15:guide>
        <p15:guide id="12" pos="5005">
          <p15:clr>
            <a:srgbClr val="A4A3A4"/>
          </p15:clr>
        </p15:guide>
        <p15:guide id="13" pos="4477">
          <p15:clr>
            <a:srgbClr val="A4A3A4"/>
          </p15:clr>
        </p15:guide>
        <p15:guide id="14" pos="3408">
          <p15:clr>
            <a:srgbClr val="A4A3A4"/>
          </p15:clr>
        </p15:guide>
        <p15:guide id="15" pos="3840">
          <p15:clr>
            <a:srgbClr val="A4A3A4"/>
          </p15:clr>
        </p15:guide>
        <p15:guide id="16" pos="2355">
          <p15:clr>
            <a:srgbClr val="A4A3A4"/>
          </p15:clr>
        </p15:guide>
        <p15:guide id="17" orient="horz" pos="468">
          <p15:clr>
            <a:srgbClr val="A4A3A4"/>
          </p15:clr>
        </p15:guide>
        <p15:guide id="18" pos="432">
          <p15:clr>
            <a:srgbClr val="A4A3A4"/>
          </p15:clr>
        </p15:guide>
        <p15:guide id="19" pos="5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alma01" initials="" lastIdx="142" clrIdx="0"/>
  <p:cmAuthor id="1" name="x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EC721E"/>
    <a:srgbClr val="21572B"/>
    <a:srgbClr val="761114"/>
    <a:srgbClr val="DC0115"/>
    <a:srgbClr val="BC0011"/>
    <a:srgbClr val="5D0B69"/>
    <a:srgbClr val="00409D"/>
    <a:srgbClr val="A30000"/>
    <a:srgbClr val="FF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52065" autoAdjust="0"/>
  </p:normalViewPr>
  <p:slideViewPr>
    <p:cSldViewPr showGuides="1">
      <p:cViewPr varScale="1">
        <p:scale>
          <a:sx n="78" d="100"/>
          <a:sy n="78" d="100"/>
        </p:scale>
        <p:origin x="2604" y="90"/>
      </p:cViewPr>
      <p:guideLst>
        <p:guide orient="horz" pos="223"/>
        <p:guide orient="horz" pos="511"/>
        <p:guide orient="horz" pos="2802"/>
        <p:guide orient="horz" pos="2292"/>
        <p:guide orient="horz" pos="3168"/>
        <p:guide pos="374"/>
        <p:guide pos="5308"/>
        <p:guide pos="768"/>
        <p:guide pos="1213"/>
        <p:guide pos="2891"/>
        <p:guide pos="1841"/>
        <p:guide pos="5005"/>
        <p:guide pos="4477"/>
        <p:guide pos="3408"/>
        <p:guide pos="3840"/>
        <p:guide pos="2355"/>
        <p:guide orient="horz" pos="468"/>
        <p:guide pos="432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7647879509602"/>
          <c:y val="0"/>
          <c:w val="0.7462235212049039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Delivers social responsibility claims</c:v>
                </c:pt>
                <c:pt idx="1">
                  <c:v>Offers / does something no other product on the market provides</c:v>
                </c:pt>
                <c:pt idx="2">
                  <c:v>Contains environmentally friendly / sustainable materials</c:v>
                </c:pt>
                <c:pt idx="3">
                  <c:v>Contains organic / all natural ingredients</c:v>
                </c:pt>
                <c:pt idx="4">
                  <c:v>Provides superior function or performance</c:v>
                </c:pt>
                <c:pt idx="5">
                  <c:v>Comes with high-quality / safety standards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0.37</c:v>
                </c:pt>
                <c:pt idx="2">
                  <c:v>0.38</c:v>
                </c:pt>
                <c:pt idx="3">
                  <c:v>0.41</c:v>
                </c:pt>
                <c:pt idx="4">
                  <c:v>0.46</c:v>
                </c:pt>
                <c:pt idx="5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B-4725-B459-72256163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64563360"/>
        <c:axId val="1064562576"/>
      </c:barChart>
      <c:catAx>
        <c:axId val="106456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57150" cmpd="sng">
            <a:solidFill>
              <a:schemeClr val="tx1"/>
            </a:solidFill>
          </a:ln>
        </c:spPr>
        <c:txPr>
          <a:bodyPr/>
          <a:lstStyle/>
          <a:p>
            <a:pPr algn="r">
              <a:defRPr sz="1400"/>
            </a:pPr>
            <a:endParaRPr lang="en-US"/>
          </a:p>
        </c:txPr>
        <c:crossAx val="1064562576"/>
        <c:crosses val="autoZero"/>
        <c:auto val="1"/>
        <c:lblAlgn val="ctr"/>
        <c:lblOffset val="100"/>
        <c:noMultiLvlLbl val="0"/>
      </c:catAx>
      <c:valAx>
        <c:axId val="106456257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645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D3016-3A24-894A-8966-24096E57BD1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F593-C4BA-DF4F-B602-5540693E3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4F23-7739-4630-8E81-CCA802F8C3CD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5983-A45F-4BAB-B9D2-9002C95F3F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4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01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7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5983-A45F-4BAB-B9D2-9002C95F3F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837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190855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6322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728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1423174"/>
            <a:ext cx="952280" cy="336755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2235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413532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" y="1380252"/>
            <a:ext cx="378801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7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" y="1412344"/>
            <a:ext cx="980035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936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19648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893082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5557061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7397537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4282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5870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695711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5853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8275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96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8" name="Picture 7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1057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8" y="1767943"/>
            <a:ext cx="1606564" cy="160728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582764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2" y="1770502"/>
            <a:ext cx="375229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50676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3" name="Picture 12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352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1423174"/>
            <a:ext cx="952280" cy="33675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6927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007219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" y="1380252"/>
            <a:ext cx="378801" cy="378969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79760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" y="1412344"/>
            <a:ext cx="980035" cy="345927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316844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605854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69863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73178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02360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4148874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0099849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2709637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69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231158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5829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9530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5431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8" y="1767943"/>
            <a:ext cx="1606564" cy="160728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7967124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2" y="1770502"/>
            <a:ext cx="375229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439958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9" name="Picture 18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9980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1423174"/>
            <a:ext cx="952280" cy="33675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9949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9973939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" y="1380252"/>
            <a:ext cx="378801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28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" y="1412344"/>
            <a:ext cx="980035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876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1118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9447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471580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6903288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6725127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3669686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19170730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9569348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6366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7033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6822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8" y="1767943"/>
            <a:ext cx="1606564" cy="160728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4209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2" y="1770502"/>
            <a:ext cx="375229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727670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9" name="Picture 18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9421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1423174"/>
            <a:ext cx="952280" cy="33675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6046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179118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" y="1380252"/>
            <a:ext cx="378801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9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" y="1412344"/>
            <a:ext cx="980035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96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475956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18266941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8324127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726817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2304793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8632457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417351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1003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6974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4166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5" name="Picture 4" descr="N-Element-Tab-Square-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8" y="1767943"/>
            <a:ext cx="1606564" cy="160728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3229250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9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 descr="Nielsen-Wordmark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2" y="1770502"/>
            <a:ext cx="375229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8863630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vider_NoText">
  <p:cSld name="13_Divider_No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2520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5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837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 190855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009517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7356F93-11CC-4891-8A36-BE3DED7B1AC8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7643928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A7F25F13-9633-45ED-9DAF-1122A960B72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7350756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D3C6DFF4-2174-438B-B264-7103F4F85F44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1813794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6121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4092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182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5933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9007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49514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66214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9284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7670425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118854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524496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686" y="2037157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166669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151654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DB5FD21-77FA-457F-B2A6-1D63573B9837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34271843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D2AD0A-0F25-4F26-B7E3-565A07BC9F4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225948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080FA68-DBF4-4A46-9EEB-8CDE37830D7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90149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78824332-53E0-4133-8FD4-0F80D137DA1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176053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8C50C57F-AD9A-478F-8F5A-7BBB31612ED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346552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25C02156-38A4-4C19-8893-989E6C2E35A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9226810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9CF9F3E7-107C-4989-BDCB-47F55665A6B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81488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24A7752F-AEAC-4481-889E-F29D56C6A30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42516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623E9F54-7C6D-4D5C-92F1-1036625E132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675568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0806610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11932C2-F533-4986-A02B-5B2DBCB908EC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1357019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E31AB65-818F-417A-80EC-20F31A73DA8E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1835466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D2314D06-C74D-4DAF-96F8-2C45A24BD51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4113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782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17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0" name="Picture 9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DB5FD21-77FA-457F-B2A6-1D63573B9837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743912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547211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3607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2206647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050866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464216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056AFA2-3C8A-4AA8-89DD-467C7D5446A9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75646074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1F45987C-6417-410B-A53A-1ACBC3F9EC98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0323903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2DD92A99-9149-4202-92EF-C77A458AF66C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990710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45E1F6-005D-4CCA-B1A0-B87E5C86C94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0650722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174581C-4C76-403B-BD97-6C7B60EFABC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45311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D2AD0A-0F25-4F26-B7E3-565A07BC9F4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7707772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C1B7F3B-7916-4C3D-A2FC-46065284E017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7422215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1F607A-2106-45A4-B8AB-286C08831B0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494236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11BD0CE-7DE0-4032-ADAE-A10A36F420B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0028983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8EF0876C-0F51-4AAD-95C6-F1C3F0DAA2BE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2382173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712447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B794283-DA40-4C02-AEB5-9A62490C966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2614901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72B510D-5744-4339-AFE9-D432AC90BE0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1202058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A2ADBE5C-547F-48DC-BC03-884FB4BC88D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2119020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3843460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72331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22" y="3175289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080FA68-DBF4-4A46-9EEB-8CDE37830D7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008252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6242440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614779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10430613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324C75E-D370-4E9E-8B89-38A301D54DC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6275826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14A64-302D-4F1E-AE44-3A73FEBB6B4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1904134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A05D35E5-E5BA-4537-AF99-4C6E13813F54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03958883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1B4173BA-819B-470B-8D1F-2F4DE3710599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17675262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4ED988F-609C-4E3A-83E2-C17A6AC81F9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0502899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0BDE9AA-E380-4481-98A8-DA7391AF940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5492412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747C04-CA9C-43D2-990D-E9AD287F341F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85111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78824332-53E0-4133-8FD4-0F80D137DA1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025356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2974022C-BE0A-4CBE-AEA8-055D79F90BA0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7868320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F5A2A68A-F7CD-4C39-83B4-C26C6555445C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11148845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9909062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FBFF35-CC24-450D-88ED-E4C50DA91629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55941637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392E725-5984-4E63-A8B3-454C943B224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0483124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7A8D588D-26AD-4384-B0A1-43EEB7118D4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0391033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668457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72752485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561213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059981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8C50C57F-AD9A-478F-8F5A-7BBB31612ED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3089653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3637922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64198DD-B2BA-41FD-9B4B-28E741983CF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768960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824-A65B-47C8-ACFC-90808EFAB82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61120432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93ED38D-CE2F-49C3-8A9E-F22A7B70260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7323383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8CDC8B8-BB56-40D4-93E4-55610FD6382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77776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CD83B3C2-4EED-413B-9821-415A5851942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126773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55D9006-834F-439E-9AD3-2E242F97A3A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30655253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DD54E3-18BA-4CD2-A1CE-EA895FAB80CF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1505527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0AC8E9-E08B-446D-A590-2B448BBA3E9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996815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8DFDBAFF-CBF7-4487-AAF8-616F7FF9785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593133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25C02156-38A4-4C19-8893-989E6C2E35A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00870935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57326926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22B208-F3B9-448B-A828-DC37E2C7402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90065626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9958369-6D25-42B8-AB05-877E8FFFD51E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7357746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09089F76-5B20-44D9-A7AE-C880DC595710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5293492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FFFFFF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22658477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3704030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rgbClr val="FFFFFF"/>
                </a:solidFill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rgbClr val="FFFFFF"/>
              </a:solidFill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96995542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49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09397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523999" y="1009651"/>
            <a:ext cx="7202489" cy="369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7525" indent="-179388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LucidaGrande" charset="0"/>
              <a:buChar char="◦"/>
              <a:tabLst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01688" indent="-169863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charset="0"/>
              <a:buChar char="•"/>
              <a:tabLst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87" y="238437"/>
            <a:ext cx="7649981" cy="609221"/>
          </a:xfrm>
        </p:spPr>
        <p:txBody>
          <a:bodyPr lIns="137160">
            <a:noAutofit/>
          </a:bodyPr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23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9CF9F3E7-107C-4989-BDCB-47F55665A6B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83531051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vider_NoText">
  <p:cSld name="13_Divider_No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48786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_Table">
  <p:cSld name="10_Tab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94360" y="354211"/>
            <a:ext cx="815594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chivo Narrow"/>
              <a:buNone/>
              <a:defRPr sz="3000" b="1" i="0" u="none" strike="noStrike" cap="none">
                <a:solidFill>
                  <a:schemeClr val="dk2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chivo Narrow"/>
              <a:buNone/>
              <a:defRPr sz="1800" b="0" i="0" u="none" strike="noStrike" cap="none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594360" y="819878"/>
            <a:ext cx="8160322" cy="23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594359" y="4780026"/>
            <a:ext cx="816559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None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712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24A7752F-AEAC-4481-889E-F29D56C6A30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3606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623E9F54-7C6D-4D5C-92F1-1036625E132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56400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Quote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Purpl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11932C2-F533-4986-A02B-5B2DBCB908EC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72899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E31AB65-818F-417A-80EC-20F31A73DA8E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552068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rpl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D2314D06-C74D-4DAF-96F8-2C45A24BD51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vider Textur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34973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End Slide N-tab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End Slide Full Logo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99753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0506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056AFA2-3C8A-4AA8-89DD-467C7D5446A9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037390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1F45987C-6417-410B-A53A-1ACBC3F9EC98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4454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27356F93-11CC-4891-8A36-BE3DED7B1AC8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48450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2DD92A99-9149-4202-92EF-C77A458AF66C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80965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45E1F6-005D-4CCA-B1A0-B87E5C86C94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4038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174581C-4C76-403B-BD97-6C7B60EFABC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570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C1B7F3B-7916-4C3D-A2FC-46065284E017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5607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1F607A-2106-45A4-B8AB-286C08831B0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66517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11BD0CE-7DE0-4032-ADAE-A10A36F420B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0520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8EF0876C-0F51-4AAD-95C6-F1C3F0DAA2BE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89831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Quote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Green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B794283-DA40-4C02-AEB5-9A62490C966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43631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72B510D-5744-4339-AFE9-D432AC90BE0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50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3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A7F25F13-9633-45ED-9DAF-1122A960B72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176732" cy="51435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A2ADBE5C-547F-48DC-BC03-884FB4BC88DB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ivider Textur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End Slide N-tab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End Slide Full Log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93217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324C75E-D370-4E9E-8B89-38A301D54DC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8586189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B14A64-302D-4F1E-AE44-3A73FEBB6B4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445425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6538" y="3102721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297096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A05D35E5-E5BA-4537-AF99-4C6E13813F54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80965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1B4173BA-819B-470B-8D1F-2F4DE3710599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403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D3C6DFF4-2174-438B-B264-7103F4F85F44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4430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E4ED988F-609C-4E3A-83E2-C17A6AC81F9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5704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0BDE9AA-E380-4481-98A8-DA7391AF940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560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747C04-CA9C-43D2-990D-E9AD287F341F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66517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2974022C-BE0A-4CBE-AEA8-055D79F90BA0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0520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F5A2A68A-F7CD-4C39-83B4-C26C6555445C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89831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Quote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Orang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DFBFF35-CC24-450D-88ED-E4C50DA91629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43631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392E725-5984-4E63-A8B3-454C943B224A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5078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7A8D588D-26AD-4384-B0A1-43EEB7118D4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ivider Textur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End Slide N-tab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0506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End Slide Full 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7932171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Titl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Titl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5176" y="1423174"/>
            <a:ext cx="950062" cy="336755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106104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64198DD-B2BA-41FD-9B4B-28E741983CF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393081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1" y="1380252"/>
            <a:ext cx="378376" cy="3789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824-A65B-47C8-ACFC-90808EFAB823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445425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0" y="1412344"/>
            <a:ext cx="975939" cy="345927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93ED38D-CE2F-49C3-8A9E-F22A7B70260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2809658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3725" y="354013"/>
            <a:ext cx="8165592" cy="428625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1490472"/>
            <a:ext cx="8165592" cy="3059906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8CDC8B8-BB56-40D4-93E4-55610FD63821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24038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CD83B3C2-4EED-413B-9821-415A5851942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4257046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155D9006-834F-439E-9AD3-2E242F97A3A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556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353483"/>
            <a:ext cx="8166672" cy="433917"/>
          </a:xfr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4360" y="819150"/>
            <a:ext cx="816559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711200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1922023"/>
            <a:ext cx="3970338" cy="2429066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761666" y="1316736"/>
            <a:ext cx="4087178" cy="132755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DD54E3-18BA-4CD2-A1CE-EA895FAB80CF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4665175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613020" y="1682020"/>
            <a:ext cx="7616952" cy="259675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0AC8E9-E08B-446D-A590-2B448BBA3E9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3640520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8DFDBAFF-CBF7-4487-AAF8-616F7FF9785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6898319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Quote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 descr="Red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D805D-F6E5-43ED-9D8A-77676030D49C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22B208-F3B9-448B-A828-DC37E2C74025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643631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9958369-6D25-42B8-AB05-877E8FFFD51E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40950785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Divider_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09089F76-5B20-44D9-A7AE-C880DC595710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ivider Textur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49" y="0"/>
            <a:ext cx="235246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bg1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End Slide N-tab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16" y="1767943"/>
            <a:ext cx="1604768" cy="160728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557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605060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End Slide Full 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92" y="1770502"/>
            <a:ext cx="3736616" cy="1324464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>
            <a:off x="256821" y="4705350"/>
            <a:ext cx="383791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>
                <a:solidFill>
                  <a:schemeClr val="bg1"/>
                </a:solidFill>
                <a:latin typeface="+mn-lt"/>
                <a:ea typeface="ＭＳ Ｐゴシック" charset="0"/>
                <a:cs typeface="Calibri" charset="0"/>
              </a:rPr>
              <a:t>This artwork was created using Nielsen data.</a:t>
            </a:r>
            <a:endParaRPr lang="en-US" sz="600" dirty="0">
              <a:solidFill>
                <a:schemeClr val="bg1"/>
              </a:solidFill>
              <a:latin typeface="+mn-lt"/>
              <a:cs typeface="Calibri" charset="0"/>
            </a:endParaRPr>
          </a:p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 190855</a:t>
            </a:r>
          </a:p>
        </p:txBody>
      </p:sp>
    </p:spTree>
    <p:extLst>
      <p:ext uri="{BB962C8B-B14F-4D97-AF65-F5344CB8AC3E}">
        <p14:creationId xmlns:p14="http://schemas.microsoft.com/office/powerpoint/2010/main" val="179321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 userDrawn="1">
            <p:ph type="body" idx="14"/>
          </p:nvPr>
        </p:nvSpPr>
        <p:spPr>
          <a:xfrm>
            <a:off x="594360" y="1327685"/>
            <a:ext cx="7876476" cy="188714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 userDrawn="1">
            <p:ph type="chart" sz="quarter" idx="16"/>
          </p:nvPr>
        </p:nvSpPr>
        <p:spPr>
          <a:xfrm>
            <a:off x="591172" y="2016353"/>
            <a:ext cx="7882286" cy="2429066"/>
          </a:xfrm>
        </p:spPr>
        <p:txBody>
          <a:bodyPr wrap="none"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94360" y="354211"/>
            <a:ext cx="8155940" cy="428625"/>
          </a:xfrm>
        </p:spPr>
        <p:txBody>
          <a:bodyPr wrap="square"/>
          <a:lstStyle>
            <a:lvl1pPr>
              <a:defRPr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idx="13" hasCustomPrompt="1"/>
          </p:nvPr>
        </p:nvSpPr>
        <p:spPr>
          <a:xfrm>
            <a:off x="594360" y="819878"/>
            <a:ext cx="8160322" cy="236339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59" y="4780026"/>
            <a:ext cx="8165592" cy="27432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019821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038350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3" name="Picture 12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447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929" y="3136392"/>
            <a:ext cx="6919293" cy="49887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7"/>
          </p:nvPr>
        </p:nvSpPr>
        <p:spPr>
          <a:xfrm>
            <a:off x="247427" y="4220330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2829" y="2112264"/>
            <a:ext cx="6919972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7" name="Picture 6" descr="Nielsen_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64067" y="1423174"/>
            <a:ext cx="952280" cy="33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0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0" name="Title 4"/>
          <p:cNvSpPr>
            <a:spLocks noGrp="1"/>
          </p:cNvSpPr>
          <p:nvPr>
            <p:ph type="ctrTitle"/>
          </p:nvPr>
        </p:nvSpPr>
        <p:spPr>
          <a:xfrm>
            <a:off x="296538" y="486990"/>
            <a:ext cx="7880978" cy="64921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z="4200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6524584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N-ta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/>
          </p:nvPr>
        </p:nvSpPr>
        <p:spPr>
          <a:xfrm>
            <a:off x="296538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pic>
        <p:nvPicPr>
          <p:cNvPr id="12" name="Picture 11" descr="N Element Tab Square-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9" y="1380252"/>
            <a:ext cx="378801" cy="3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45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Full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6538" y="2113300"/>
            <a:ext cx="7020154" cy="982664"/>
          </a:xfr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508000" algn="l"/>
              </a:tabLst>
              <a:defRPr sz="42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9106" y="3139005"/>
            <a:ext cx="7020154" cy="42742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7"/>
          </p:nvPr>
        </p:nvSpPr>
        <p:spPr>
          <a:xfrm>
            <a:off x="292170" y="4496658"/>
            <a:ext cx="2891063" cy="523046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Company. Confidential and proprietary.</a:t>
            </a:r>
          </a:p>
        </p:txBody>
      </p:sp>
      <p:pic>
        <p:nvPicPr>
          <p:cNvPr id="14" name="Picture 13" descr="Nielsen-Wordmark-Color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2" y="1412344"/>
            <a:ext cx="980035" cy="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9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Quote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453" y="1987550"/>
            <a:ext cx="6978810" cy="438912"/>
          </a:xfrm>
        </p:spPr>
        <p:txBody>
          <a:bodyPr wrap="square"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3087240"/>
            <a:ext cx="6976872" cy="5334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  <a:lvl2pPr marL="45085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1203799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12" name="Picture 11" descr="Blue Stri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gray">
          <a:xfrm rot="16200000">
            <a:off x="-1206633" y="3720965"/>
            <a:ext cx="25699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11" name="Text Box 17"/>
          <p:cNvSpPr txBox="1">
            <a:spLocks noChangeArrowheads="1"/>
          </p:cNvSpPr>
          <p:nvPr userDrawn="1"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defRPr/>
            </a:pPr>
            <a:fld id="{0D7D805D-F6E5-43ED-9D8A-77676030D49C}" type="slidenum">
              <a:rPr lang="en-US" sz="900" kern="0">
                <a:solidFill>
                  <a:srgbClr val="FFFFFF"/>
                </a:solidFill>
              </a:rPr>
              <a:pPr algn="ctr" defTabSz="914400">
                <a:defRPr/>
              </a:pPr>
              <a:t>‹#›</a:t>
            </a:fld>
            <a:endParaRPr lang="en-US" sz="900" kern="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280" y="518622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720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 descr="N-Element-Tab-White_RGB.pn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237744" cy="338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5682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064684"/>
            <a:ext cx="8046720" cy="438912"/>
          </a:xfrm>
        </p:spPr>
        <p:txBody>
          <a:bodyPr wrap="square" anchor="t">
            <a:noAutofit/>
          </a:bodyPr>
          <a:lstStyle>
            <a:lvl1pPr algn="l">
              <a:defRPr sz="5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215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 descr="N-Element-Tab-Square-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18" y="1767943"/>
            <a:ext cx="1606564" cy="160728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675934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End Slide Full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pic>
        <p:nvPicPr>
          <p:cNvPr id="3" name="Picture 2" descr="Nielsen-Wordmark-White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52" y="1770502"/>
            <a:ext cx="3752296" cy="1324464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gray">
          <a:xfrm>
            <a:off x="237181" y="4901684"/>
            <a:ext cx="25827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600" kern="0" dirty="0">
                <a:solidFill>
                  <a:srgbClr val="FFFFFF"/>
                </a:solidFill>
                <a:cs typeface="Calibri" charset="0"/>
              </a:rPr>
              <a:t>Copyright © 2017 The Nielsen Company. Confidential and proprietary.</a:t>
            </a:r>
          </a:p>
        </p:txBody>
      </p:sp>
    </p:spTree>
    <p:extLst>
      <p:ext uri="{BB962C8B-B14F-4D97-AF65-F5344CB8AC3E}">
        <p14:creationId xmlns:p14="http://schemas.microsoft.com/office/powerpoint/2010/main" val="27824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0" Type="http://schemas.openxmlformats.org/officeDocument/2006/relationships/image" Target="../media/image1.jpg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image" Target="../media/image2.emf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9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42" Type="http://schemas.openxmlformats.org/officeDocument/2006/relationships/slideLayout" Target="../slideLayouts/slideLayout210.xml"/><Relationship Id="rId47" Type="http://schemas.openxmlformats.org/officeDocument/2006/relationships/slideLayout" Target="../slideLayouts/slideLayout215.xml"/><Relationship Id="rId50" Type="http://schemas.openxmlformats.org/officeDocument/2006/relationships/slideLayout" Target="../slideLayouts/slideLayout218.xml"/><Relationship Id="rId55" Type="http://schemas.openxmlformats.org/officeDocument/2006/relationships/slideLayout" Target="../slideLayouts/slideLayout223.xml"/><Relationship Id="rId63" Type="http://schemas.openxmlformats.org/officeDocument/2006/relationships/slideLayout" Target="../slideLayouts/slideLayout231.xml"/><Relationship Id="rId68" Type="http://schemas.openxmlformats.org/officeDocument/2006/relationships/slideLayout" Target="../slideLayouts/slideLayout236.xml"/><Relationship Id="rId76" Type="http://schemas.openxmlformats.org/officeDocument/2006/relationships/slideLayout" Target="../slideLayouts/slideLayout244.xml"/><Relationship Id="rId84" Type="http://schemas.openxmlformats.org/officeDocument/2006/relationships/slideLayout" Target="../slideLayouts/slideLayout252.xml"/><Relationship Id="rId89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175.xml"/><Relationship Id="rId71" Type="http://schemas.openxmlformats.org/officeDocument/2006/relationships/slideLayout" Target="../slideLayouts/slideLayout239.xml"/><Relationship Id="rId92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37" Type="http://schemas.openxmlformats.org/officeDocument/2006/relationships/slideLayout" Target="../slideLayouts/slideLayout205.xml"/><Relationship Id="rId40" Type="http://schemas.openxmlformats.org/officeDocument/2006/relationships/slideLayout" Target="../slideLayouts/slideLayout208.xml"/><Relationship Id="rId45" Type="http://schemas.openxmlformats.org/officeDocument/2006/relationships/slideLayout" Target="../slideLayouts/slideLayout213.xml"/><Relationship Id="rId53" Type="http://schemas.openxmlformats.org/officeDocument/2006/relationships/slideLayout" Target="../slideLayouts/slideLayout221.xml"/><Relationship Id="rId58" Type="http://schemas.openxmlformats.org/officeDocument/2006/relationships/slideLayout" Target="../slideLayouts/slideLayout226.xml"/><Relationship Id="rId66" Type="http://schemas.openxmlformats.org/officeDocument/2006/relationships/slideLayout" Target="../slideLayouts/slideLayout234.xml"/><Relationship Id="rId74" Type="http://schemas.openxmlformats.org/officeDocument/2006/relationships/slideLayout" Target="../slideLayouts/slideLayout242.xml"/><Relationship Id="rId79" Type="http://schemas.openxmlformats.org/officeDocument/2006/relationships/slideLayout" Target="../slideLayouts/slideLayout247.xml"/><Relationship Id="rId87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173.xml"/><Relationship Id="rId61" Type="http://schemas.openxmlformats.org/officeDocument/2006/relationships/slideLayout" Target="../slideLayouts/slideLayout229.xml"/><Relationship Id="rId82" Type="http://schemas.openxmlformats.org/officeDocument/2006/relationships/slideLayout" Target="../slideLayouts/slideLayout250.xml"/><Relationship Id="rId90" Type="http://schemas.openxmlformats.org/officeDocument/2006/relationships/slideLayout" Target="../slideLayouts/slideLayout258.xml"/><Relationship Id="rId95" Type="http://schemas.openxmlformats.org/officeDocument/2006/relationships/image" Target="../media/image1.jpg"/><Relationship Id="rId1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Relationship Id="rId43" Type="http://schemas.openxmlformats.org/officeDocument/2006/relationships/slideLayout" Target="../slideLayouts/slideLayout211.xml"/><Relationship Id="rId48" Type="http://schemas.openxmlformats.org/officeDocument/2006/relationships/slideLayout" Target="../slideLayouts/slideLayout216.xml"/><Relationship Id="rId56" Type="http://schemas.openxmlformats.org/officeDocument/2006/relationships/slideLayout" Target="../slideLayouts/slideLayout224.xml"/><Relationship Id="rId64" Type="http://schemas.openxmlformats.org/officeDocument/2006/relationships/slideLayout" Target="../slideLayouts/slideLayout232.xml"/><Relationship Id="rId69" Type="http://schemas.openxmlformats.org/officeDocument/2006/relationships/slideLayout" Target="../slideLayouts/slideLayout237.xml"/><Relationship Id="rId7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176.xml"/><Relationship Id="rId51" Type="http://schemas.openxmlformats.org/officeDocument/2006/relationships/slideLayout" Target="../slideLayouts/slideLayout219.xml"/><Relationship Id="rId72" Type="http://schemas.openxmlformats.org/officeDocument/2006/relationships/slideLayout" Target="../slideLayouts/slideLayout240.xml"/><Relationship Id="rId80" Type="http://schemas.openxmlformats.org/officeDocument/2006/relationships/slideLayout" Target="../slideLayouts/slideLayout248.xml"/><Relationship Id="rId85" Type="http://schemas.openxmlformats.org/officeDocument/2006/relationships/slideLayout" Target="../slideLayouts/slideLayout253.xml"/><Relationship Id="rId9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38" Type="http://schemas.openxmlformats.org/officeDocument/2006/relationships/slideLayout" Target="../slideLayouts/slideLayout206.xml"/><Relationship Id="rId46" Type="http://schemas.openxmlformats.org/officeDocument/2006/relationships/slideLayout" Target="../slideLayouts/slideLayout214.xml"/><Relationship Id="rId59" Type="http://schemas.openxmlformats.org/officeDocument/2006/relationships/slideLayout" Target="../slideLayouts/slideLayout227.xml"/><Relationship Id="rId67" Type="http://schemas.openxmlformats.org/officeDocument/2006/relationships/slideLayout" Target="../slideLayouts/slideLayout235.xml"/><Relationship Id="rId20" Type="http://schemas.openxmlformats.org/officeDocument/2006/relationships/slideLayout" Target="../slideLayouts/slideLayout188.xml"/><Relationship Id="rId41" Type="http://schemas.openxmlformats.org/officeDocument/2006/relationships/slideLayout" Target="../slideLayouts/slideLayout209.xml"/><Relationship Id="rId54" Type="http://schemas.openxmlformats.org/officeDocument/2006/relationships/slideLayout" Target="../slideLayouts/slideLayout222.xml"/><Relationship Id="rId62" Type="http://schemas.openxmlformats.org/officeDocument/2006/relationships/slideLayout" Target="../slideLayouts/slideLayout230.xml"/><Relationship Id="rId70" Type="http://schemas.openxmlformats.org/officeDocument/2006/relationships/slideLayout" Target="../slideLayouts/slideLayout238.xml"/><Relationship Id="rId75" Type="http://schemas.openxmlformats.org/officeDocument/2006/relationships/slideLayout" Target="../slideLayouts/slideLayout243.xml"/><Relationship Id="rId83" Type="http://schemas.openxmlformats.org/officeDocument/2006/relationships/slideLayout" Target="../slideLayouts/slideLayout251.xml"/><Relationship Id="rId88" Type="http://schemas.openxmlformats.org/officeDocument/2006/relationships/slideLayout" Target="../slideLayouts/slideLayout256.xml"/><Relationship Id="rId91" Type="http://schemas.openxmlformats.org/officeDocument/2006/relationships/slideLayout" Target="../slideLayouts/slideLayout259.xml"/><Relationship Id="rId96" Type="http://schemas.openxmlformats.org/officeDocument/2006/relationships/image" Target="../media/image2.emf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slideLayout" Target="../slideLayouts/slideLayout204.xml"/><Relationship Id="rId49" Type="http://schemas.openxmlformats.org/officeDocument/2006/relationships/slideLayout" Target="../slideLayouts/slideLayout217.xml"/><Relationship Id="rId57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9.xml"/><Relationship Id="rId44" Type="http://schemas.openxmlformats.org/officeDocument/2006/relationships/slideLayout" Target="../slideLayouts/slideLayout212.xml"/><Relationship Id="rId52" Type="http://schemas.openxmlformats.org/officeDocument/2006/relationships/slideLayout" Target="../slideLayouts/slideLayout220.xml"/><Relationship Id="rId60" Type="http://schemas.openxmlformats.org/officeDocument/2006/relationships/slideLayout" Target="../slideLayouts/slideLayout228.xml"/><Relationship Id="rId65" Type="http://schemas.openxmlformats.org/officeDocument/2006/relationships/slideLayout" Target="../slideLayouts/slideLayout233.xml"/><Relationship Id="rId73" Type="http://schemas.openxmlformats.org/officeDocument/2006/relationships/slideLayout" Target="../slideLayouts/slideLayout241.xml"/><Relationship Id="rId78" Type="http://schemas.openxmlformats.org/officeDocument/2006/relationships/slideLayout" Target="../slideLayouts/slideLayout246.xml"/><Relationship Id="rId81" Type="http://schemas.openxmlformats.org/officeDocument/2006/relationships/slideLayout" Target="../slideLayouts/slideLayout249.xml"/><Relationship Id="rId86" Type="http://schemas.openxmlformats.org/officeDocument/2006/relationships/slideLayout" Target="../slideLayouts/slideLayout254.xml"/><Relationship Id="rId94" Type="http://schemas.openxmlformats.org/officeDocument/2006/relationships/theme" Target="../theme/theme2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rip.jpg"/>
          <p:cNvPicPr>
            <a:picLocks noChangeAspect="1"/>
          </p:cNvPicPr>
          <p:nvPr userDrawn="1"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0472"/>
            <a:ext cx="8155940" cy="305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chemeClr val="tx2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Copyright © 2019 The Nielsen Company</a:t>
            </a:r>
            <a:r>
              <a:rPr lang="en-US" sz="600" baseline="0" dirty="0">
                <a:solidFill>
                  <a:schemeClr val="bg1"/>
                </a:solidFill>
                <a:latin typeface="+mn-lt"/>
                <a:cs typeface="Calibri" charset="0"/>
              </a:rPr>
              <a:t> </a:t>
            </a:r>
            <a:r>
              <a:rPr lang="en-US" sz="600" dirty="0">
                <a:solidFill>
                  <a:schemeClr val="bg1"/>
                </a:solidFill>
                <a:latin typeface="+mn-lt"/>
                <a:cs typeface="Calibri" charset="0"/>
              </a:rPr>
              <a:t>(US), LLC. Confidential and proprietary. Do not distribute.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0"/>
            <a:ext cx="236347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4025" r:id="rId2"/>
    <p:sldLayoutId id="2147483992" r:id="rId3"/>
    <p:sldLayoutId id="2147484015" r:id="rId4"/>
    <p:sldLayoutId id="2147483877" r:id="rId5"/>
    <p:sldLayoutId id="2147483849" r:id="rId6"/>
    <p:sldLayoutId id="2147483851" r:id="rId7"/>
    <p:sldLayoutId id="2147483853" r:id="rId8"/>
    <p:sldLayoutId id="2147483855" r:id="rId9"/>
    <p:sldLayoutId id="2147483856" r:id="rId10"/>
    <p:sldLayoutId id="2147483888" r:id="rId11"/>
    <p:sldLayoutId id="2147483993" r:id="rId12"/>
    <p:sldLayoutId id="2147483899" r:id="rId13"/>
    <p:sldLayoutId id="2147483900" r:id="rId14"/>
    <p:sldLayoutId id="2147483994" r:id="rId15"/>
    <p:sldLayoutId id="2147483995" r:id="rId16"/>
    <p:sldLayoutId id="2147483996" r:id="rId17"/>
    <p:sldLayoutId id="2147484002" r:id="rId18"/>
    <p:sldLayoutId id="2147484001" r:id="rId19"/>
    <p:sldLayoutId id="2147484016" r:id="rId20"/>
    <p:sldLayoutId id="2147483904" r:id="rId21"/>
    <p:sldLayoutId id="2147483905" r:id="rId22"/>
    <p:sldLayoutId id="2147483908" r:id="rId23"/>
    <p:sldLayoutId id="2147483909" r:id="rId24"/>
    <p:sldLayoutId id="2147483910" r:id="rId25"/>
    <p:sldLayoutId id="2147483911" r:id="rId26"/>
    <p:sldLayoutId id="2147483912" r:id="rId27"/>
    <p:sldLayoutId id="2147483914" r:id="rId28"/>
    <p:sldLayoutId id="2147484000" r:id="rId29"/>
    <p:sldLayoutId id="2147483917" r:id="rId30"/>
    <p:sldLayoutId id="2147483918" r:id="rId31"/>
    <p:sldLayoutId id="2147484021" r:id="rId32"/>
    <p:sldLayoutId id="2147483921" r:id="rId33"/>
    <p:sldLayoutId id="2147483999" r:id="rId34"/>
    <p:sldLayoutId id="2147483922" r:id="rId35"/>
    <p:sldLayoutId id="2147483943" r:id="rId36"/>
    <p:sldLayoutId id="2147484004" r:id="rId37"/>
    <p:sldLayoutId id="2147484017" r:id="rId38"/>
    <p:sldLayoutId id="2147483926" r:id="rId39"/>
    <p:sldLayoutId id="2147483927" r:id="rId40"/>
    <p:sldLayoutId id="2147483930" r:id="rId41"/>
    <p:sldLayoutId id="2147483931" r:id="rId42"/>
    <p:sldLayoutId id="2147483932" r:id="rId43"/>
    <p:sldLayoutId id="2147483933" r:id="rId44"/>
    <p:sldLayoutId id="2147483934" r:id="rId45"/>
    <p:sldLayoutId id="2147483936" r:id="rId46"/>
    <p:sldLayoutId id="2147484005" r:id="rId47"/>
    <p:sldLayoutId id="2147483939" r:id="rId48"/>
    <p:sldLayoutId id="2147483940" r:id="rId49"/>
    <p:sldLayoutId id="2147484022" r:id="rId50"/>
    <p:sldLayoutId id="2147484006" r:id="rId51"/>
    <p:sldLayoutId id="2147484003" r:id="rId52"/>
    <p:sldLayoutId id="2147483944" r:id="rId53"/>
    <p:sldLayoutId id="2147484007" r:id="rId54"/>
    <p:sldLayoutId id="2147484009" r:id="rId55"/>
    <p:sldLayoutId id="2147484018" r:id="rId56"/>
    <p:sldLayoutId id="2147483948" r:id="rId57"/>
    <p:sldLayoutId id="2147483949" r:id="rId58"/>
    <p:sldLayoutId id="2147483952" r:id="rId59"/>
    <p:sldLayoutId id="2147483953" r:id="rId60"/>
    <p:sldLayoutId id="2147483954" r:id="rId61"/>
    <p:sldLayoutId id="2147483955" r:id="rId62"/>
    <p:sldLayoutId id="2147483956" r:id="rId63"/>
    <p:sldLayoutId id="2147483958" r:id="rId64"/>
    <p:sldLayoutId id="2147484010" r:id="rId65"/>
    <p:sldLayoutId id="2147483961" r:id="rId66"/>
    <p:sldLayoutId id="2147483962" r:id="rId67"/>
    <p:sldLayoutId id="2147484023" r:id="rId68"/>
    <p:sldLayoutId id="2147484008" r:id="rId69"/>
    <p:sldLayoutId id="2147483965" r:id="rId70"/>
    <p:sldLayoutId id="2147483966" r:id="rId71"/>
    <p:sldLayoutId id="2147484011" r:id="rId72"/>
    <p:sldLayoutId id="2147484014" r:id="rId73"/>
    <p:sldLayoutId id="2147484019" r:id="rId74"/>
    <p:sldLayoutId id="2147483970" r:id="rId75"/>
    <p:sldLayoutId id="2147483971" r:id="rId76"/>
    <p:sldLayoutId id="2147483974" r:id="rId77"/>
    <p:sldLayoutId id="2147483975" r:id="rId78"/>
    <p:sldLayoutId id="2147483976" r:id="rId79"/>
    <p:sldLayoutId id="2147483977" r:id="rId80"/>
    <p:sldLayoutId id="2147483978" r:id="rId81"/>
    <p:sldLayoutId id="2147483980" r:id="rId82"/>
    <p:sldLayoutId id="2147484013" r:id="rId83"/>
    <p:sldLayoutId id="2147483983" r:id="rId84"/>
    <p:sldLayoutId id="2147483984" r:id="rId85"/>
    <p:sldLayoutId id="2147484024" r:id="rId86"/>
    <p:sldLayoutId id="2147484012" r:id="rId87"/>
    <p:sldLayoutId id="2147483987" r:id="rId88"/>
    <p:sldLayoutId id="2147483988" r:id="rId89"/>
    <p:sldLayoutId id="2147484027" r:id="rId90"/>
    <p:sldLayoutId id="2147484028" r:id="rId91"/>
    <p:sldLayoutId id="2147484029" r:id="rId92"/>
    <p:sldLayoutId id="2147484030" r:id="rId93"/>
    <p:sldLayoutId id="2147484031" r:id="rId94"/>
    <p:sldLayoutId id="2147484037" r:id="rId95"/>
    <p:sldLayoutId id="2147484038" r:id="rId96"/>
    <p:sldLayoutId id="2147484040" r:id="rId97"/>
    <p:sldLayoutId id="2147484041" r:id="rId98"/>
    <p:sldLayoutId id="2147484042" r:id="rId99"/>
    <p:sldLayoutId id="2147484043" r:id="rId100"/>
    <p:sldLayoutId id="2147484044" r:id="rId101"/>
    <p:sldLayoutId id="2147484045" r:id="rId102"/>
    <p:sldLayoutId id="2147484046" r:id="rId103"/>
    <p:sldLayoutId id="2147484047" r:id="rId104"/>
    <p:sldLayoutId id="2147484048" r:id="rId105"/>
    <p:sldLayoutId id="2147484049" r:id="rId106"/>
    <p:sldLayoutId id="2147484050" r:id="rId107"/>
    <p:sldLayoutId id="2147484051" r:id="rId108"/>
    <p:sldLayoutId id="2147484052" r:id="rId109"/>
    <p:sldLayoutId id="2147484053" r:id="rId110"/>
    <p:sldLayoutId id="2147484054" r:id="rId111"/>
    <p:sldLayoutId id="2147484055" r:id="rId112"/>
    <p:sldLayoutId id="2147484056" r:id="rId113"/>
    <p:sldLayoutId id="2147484057" r:id="rId114"/>
    <p:sldLayoutId id="2147484058" r:id="rId115"/>
    <p:sldLayoutId id="2147484059" r:id="rId116"/>
    <p:sldLayoutId id="2147484060" r:id="rId117"/>
    <p:sldLayoutId id="2147484061" r:id="rId118"/>
    <p:sldLayoutId id="2147484062" r:id="rId119"/>
    <p:sldLayoutId id="2147484063" r:id="rId120"/>
    <p:sldLayoutId id="2147484064" r:id="rId121"/>
    <p:sldLayoutId id="2147484065" r:id="rId122"/>
    <p:sldLayoutId id="2147484066" r:id="rId123"/>
    <p:sldLayoutId id="2147484067" r:id="rId124"/>
    <p:sldLayoutId id="2147484068" r:id="rId125"/>
    <p:sldLayoutId id="2147484069" r:id="rId126"/>
    <p:sldLayoutId id="2147484070" r:id="rId127"/>
    <p:sldLayoutId id="2147484071" r:id="rId128"/>
    <p:sldLayoutId id="2147484072" r:id="rId129"/>
    <p:sldLayoutId id="2147484073" r:id="rId130"/>
    <p:sldLayoutId id="2147484074" r:id="rId131"/>
    <p:sldLayoutId id="2147484075" r:id="rId132"/>
    <p:sldLayoutId id="2147484076" r:id="rId133"/>
    <p:sldLayoutId id="2147484077" r:id="rId134"/>
    <p:sldLayoutId id="2147484078" r:id="rId135"/>
    <p:sldLayoutId id="2147484079" r:id="rId136"/>
    <p:sldLayoutId id="2147484080" r:id="rId137"/>
    <p:sldLayoutId id="2147484081" r:id="rId138"/>
    <p:sldLayoutId id="2147484082" r:id="rId139"/>
    <p:sldLayoutId id="2147484083" r:id="rId140"/>
    <p:sldLayoutId id="2147484084" r:id="rId141"/>
    <p:sldLayoutId id="2147484085" r:id="rId142"/>
    <p:sldLayoutId id="2147484086" r:id="rId143"/>
    <p:sldLayoutId id="2147484087" r:id="rId144"/>
    <p:sldLayoutId id="2147484088" r:id="rId145"/>
    <p:sldLayoutId id="2147484089" r:id="rId146"/>
    <p:sldLayoutId id="2147484090" r:id="rId147"/>
    <p:sldLayoutId id="2147484091" r:id="rId148"/>
    <p:sldLayoutId id="2147484092" r:id="rId149"/>
    <p:sldLayoutId id="2147484093" r:id="rId150"/>
    <p:sldLayoutId id="2147484094" r:id="rId151"/>
    <p:sldLayoutId id="2147484095" r:id="rId152"/>
    <p:sldLayoutId id="2147484096" r:id="rId153"/>
    <p:sldLayoutId id="2147484097" r:id="rId154"/>
    <p:sldLayoutId id="2147484098" r:id="rId155"/>
    <p:sldLayoutId id="2147484099" r:id="rId156"/>
    <p:sldLayoutId id="2147484100" r:id="rId157"/>
    <p:sldLayoutId id="2147484101" r:id="rId158"/>
    <p:sldLayoutId id="2147484102" r:id="rId159"/>
    <p:sldLayoutId id="2147484103" r:id="rId160"/>
    <p:sldLayoutId id="2147484104" r:id="rId161"/>
    <p:sldLayoutId id="2147484105" r:id="rId162"/>
    <p:sldLayoutId id="2147484106" r:id="rId163"/>
    <p:sldLayoutId id="2147484107" r:id="rId164"/>
    <p:sldLayoutId id="2147484108" r:id="rId165"/>
    <p:sldLayoutId id="2147484109" r:id="rId166"/>
    <p:sldLayoutId id="2147484110" r:id="rId167"/>
    <p:sldLayoutId id="2147484398" r:id="rId16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4025" indent="-220663" algn="l" defTabSz="287338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5425" algn="l" defTabSz="227013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Strip.jpg"/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32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61950"/>
            <a:ext cx="8155940" cy="42862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0472"/>
            <a:ext cx="8155940" cy="3058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77554" y="4932945"/>
            <a:ext cx="1410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/>
            <a:fld id="{0D7D805D-F6E5-43ED-9D8A-77676030D49C}" type="slidenum">
              <a:rPr lang="en-US" sz="900">
                <a:solidFill>
                  <a:srgbClr val="000000"/>
                </a:solidFill>
              </a:rPr>
              <a:pPr algn="ctr" defTabSz="914400"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gray">
          <a:xfrm rot="16200000">
            <a:off x="-1693946" y="3278887"/>
            <a:ext cx="35445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FFFFFF"/>
                </a:solidFill>
                <a:cs typeface="Calibri" charset="0"/>
              </a:rPr>
              <a:t>Copyright © 2019 The Nielsen Company (US), LLC. Confidential and proprietary. Do not distribute.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34" y="0"/>
            <a:ext cx="236347" cy="33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6" r:id="rId14"/>
    <p:sldLayoutId id="2147484127" r:id="rId15"/>
    <p:sldLayoutId id="2147484128" r:id="rId16"/>
    <p:sldLayoutId id="2147484129" r:id="rId17"/>
    <p:sldLayoutId id="2147484130" r:id="rId18"/>
    <p:sldLayoutId id="2147484131" r:id="rId19"/>
    <p:sldLayoutId id="2147484132" r:id="rId20"/>
    <p:sldLayoutId id="2147484133" r:id="rId21"/>
    <p:sldLayoutId id="2147484134" r:id="rId22"/>
    <p:sldLayoutId id="2147484135" r:id="rId23"/>
    <p:sldLayoutId id="2147484136" r:id="rId24"/>
    <p:sldLayoutId id="2147484137" r:id="rId25"/>
    <p:sldLayoutId id="2147484138" r:id="rId26"/>
    <p:sldLayoutId id="2147484139" r:id="rId27"/>
    <p:sldLayoutId id="2147484140" r:id="rId28"/>
    <p:sldLayoutId id="2147484141" r:id="rId29"/>
    <p:sldLayoutId id="2147484142" r:id="rId30"/>
    <p:sldLayoutId id="2147484143" r:id="rId31"/>
    <p:sldLayoutId id="2147484144" r:id="rId32"/>
    <p:sldLayoutId id="2147484145" r:id="rId33"/>
    <p:sldLayoutId id="2147484146" r:id="rId34"/>
    <p:sldLayoutId id="2147484147" r:id="rId35"/>
    <p:sldLayoutId id="2147484148" r:id="rId36"/>
    <p:sldLayoutId id="2147484149" r:id="rId37"/>
    <p:sldLayoutId id="2147484150" r:id="rId38"/>
    <p:sldLayoutId id="2147484151" r:id="rId39"/>
    <p:sldLayoutId id="2147484152" r:id="rId40"/>
    <p:sldLayoutId id="2147484153" r:id="rId41"/>
    <p:sldLayoutId id="2147484154" r:id="rId42"/>
    <p:sldLayoutId id="2147484155" r:id="rId43"/>
    <p:sldLayoutId id="2147484156" r:id="rId44"/>
    <p:sldLayoutId id="2147484157" r:id="rId45"/>
    <p:sldLayoutId id="2147484158" r:id="rId46"/>
    <p:sldLayoutId id="2147484159" r:id="rId47"/>
    <p:sldLayoutId id="2147484160" r:id="rId48"/>
    <p:sldLayoutId id="2147484161" r:id="rId49"/>
    <p:sldLayoutId id="2147484162" r:id="rId50"/>
    <p:sldLayoutId id="2147484163" r:id="rId51"/>
    <p:sldLayoutId id="2147484164" r:id="rId52"/>
    <p:sldLayoutId id="2147484165" r:id="rId53"/>
    <p:sldLayoutId id="2147484166" r:id="rId54"/>
    <p:sldLayoutId id="2147484167" r:id="rId55"/>
    <p:sldLayoutId id="2147484168" r:id="rId56"/>
    <p:sldLayoutId id="2147484169" r:id="rId57"/>
    <p:sldLayoutId id="2147484170" r:id="rId58"/>
    <p:sldLayoutId id="2147484171" r:id="rId59"/>
    <p:sldLayoutId id="2147484172" r:id="rId60"/>
    <p:sldLayoutId id="2147484173" r:id="rId61"/>
    <p:sldLayoutId id="2147484174" r:id="rId62"/>
    <p:sldLayoutId id="2147484175" r:id="rId63"/>
    <p:sldLayoutId id="2147484176" r:id="rId64"/>
    <p:sldLayoutId id="2147484177" r:id="rId65"/>
    <p:sldLayoutId id="2147484178" r:id="rId66"/>
    <p:sldLayoutId id="2147484179" r:id="rId67"/>
    <p:sldLayoutId id="2147484180" r:id="rId68"/>
    <p:sldLayoutId id="2147484181" r:id="rId69"/>
    <p:sldLayoutId id="2147484182" r:id="rId70"/>
    <p:sldLayoutId id="2147484183" r:id="rId71"/>
    <p:sldLayoutId id="2147484184" r:id="rId72"/>
    <p:sldLayoutId id="2147484185" r:id="rId73"/>
    <p:sldLayoutId id="2147484186" r:id="rId74"/>
    <p:sldLayoutId id="2147484187" r:id="rId75"/>
    <p:sldLayoutId id="2147484188" r:id="rId76"/>
    <p:sldLayoutId id="2147484189" r:id="rId77"/>
    <p:sldLayoutId id="2147484190" r:id="rId78"/>
    <p:sldLayoutId id="2147484191" r:id="rId79"/>
    <p:sldLayoutId id="2147484192" r:id="rId80"/>
    <p:sldLayoutId id="2147484193" r:id="rId81"/>
    <p:sldLayoutId id="2147484194" r:id="rId82"/>
    <p:sldLayoutId id="2147484195" r:id="rId83"/>
    <p:sldLayoutId id="2147484196" r:id="rId84"/>
    <p:sldLayoutId id="2147484197" r:id="rId85"/>
    <p:sldLayoutId id="2147484198" r:id="rId86"/>
    <p:sldLayoutId id="2147484199" r:id="rId87"/>
    <p:sldLayoutId id="2147484200" r:id="rId88"/>
    <p:sldLayoutId id="2147484201" r:id="rId89"/>
    <p:sldLayoutId id="2147484202" r:id="rId90"/>
    <p:sldLayoutId id="2147484203" r:id="rId91"/>
    <p:sldLayoutId id="2147484204" r:id="rId92"/>
    <p:sldLayoutId id="2147484205" r:id="rId9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4025" indent="-220663" algn="l" defTabSz="287338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915988" indent="-225425" algn="l" defTabSz="227013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idx="4294967295"/>
          </p:nvPr>
        </p:nvSpPr>
        <p:spPr>
          <a:xfrm>
            <a:off x="242828" y="4182304"/>
            <a:ext cx="5562600" cy="52304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Dirk </a:t>
            </a:r>
            <a:r>
              <a:rPr lang="en-US" sz="1400" dirty="0" err="1">
                <a:solidFill>
                  <a:schemeClr val="bg1"/>
                </a:solidFill>
              </a:rPr>
              <a:t>Herdes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SVP, Nielsen</a:t>
            </a:r>
          </a:p>
        </p:txBody>
      </p:sp>
      <p:sp>
        <p:nvSpPr>
          <p:cNvPr id="7" name="Title 13"/>
          <p:cNvSpPr>
            <a:spLocks noGrp="1"/>
          </p:cNvSpPr>
          <p:nvPr>
            <p:ph type="ctrTitle"/>
          </p:nvPr>
        </p:nvSpPr>
        <p:spPr>
          <a:xfrm>
            <a:off x="242828" y="2122486"/>
            <a:ext cx="7758171" cy="982664"/>
          </a:xfrm>
        </p:spPr>
        <p:txBody>
          <a:bodyPr/>
          <a:lstStyle/>
          <a:p>
            <a:r>
              <a:rPr lang="en-US" dirty="0"/>
              <a:t>NAVIGATING A TRUST-ENABLED FOOD SYSTEM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39585"/>
            <a:ext cx="27432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6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4278898"/>
            <a:ext cx="4121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THE SCIENCE BEHIND WHAT’S NEXT </a:t>
            </a:r>
            <a:r>
              <a:rPr lang="en-US" sz="1600" b="1" baseline="30000" dirty="0">
                <a:solidFill>
                  <a:schemeClr val="bg1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161065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>
            <a:extLst>
              <a:ext uri="{FF2B5EF4-FFF2-40B4-BE49-F238E27FC236}">
                <a16:creationId xmlns:a16="http://schemas.microsoft.com/office/drawing/2014/main" id="{8F28EFBD-2F44-7446-A2BE-8AE4BA9C1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363" y="1714275"/>
            <a:ext cx="1269610" cy="1522943"/>
          </a:xfrm>
          <a:prstGeom prst="rect">
            <a:avLst/>
          </a:prstGeom>
        </p:spPr>
      </p:pic>
      <p:pic>
        <p:nvPicPr>
          <p:cNvPr id="4" name="Immagine 8">
            <a:extLst>
              <a:ext uri="{FF2B5EF4-FFF2-40B4-BE49-F238E27FC236}">
                <a16:creationId xmlns:a16="http://schemas.microsoft.com/office/drawing/2014/main" id="{A235EC96-5839-0F4F-8AF6-53D078C292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7659" y="1705386"/>
            <a:ext cx="1634881" cy="1522943"/>
          </a:xfrm>
          <a:prstGeom prst="rect">
            <a:avLst/>
          </a:prstGeom>
        </p:spPr>
      </p:pic>
      <p:pic>
        <p:nvPicPr>
          <p:cNvPr id="5" name="Immagine 9">
            <a:extLst>
              <a:ext uri="{FF2B5EF4-FFF2-40B4-BE49-F238E27FC236}">
                <a16:creationId xmlns:a16="http://schemas.microsoft.com/office/drawing/2014/main" id="{4C685570-1157-304C-93FB-DBFE0582A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851" y="1706969"/>
            <a:ext cx="1405115" cy="1522943"/>
          </a:xfrm>
          <a:prstGeom prst="rect">
            <a:avLst/>
          </a:prstGeom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6DD949A8-F59E-704B-80A6-2538DAC0CC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712" y="1714275"/>
            <a:ext cx="1166510" cy="1522943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61BF8CAA-5CC4-0E44-A05E-7C914913AB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26"/>
          <a:stretch/>
        </p:blipFill>
        <p:spPr>
          <a:xfrm>
            <a:off x="7154042" y="1714275"/>
            <a:ext cx="1352090" cy="15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9;p97"/>
          <p:cNvPicPr preferRelativeResize="0"/>
          <p:nvPr/>
        </p:nvPicPr>
        <p:blipFill rotWithShape="1">
          <a:blip r:embed="rId3">
            <a:alphaModFix/>
          </a:blip>
          <a:srcRect t="12502" r="1963" b="12495"/>
          <a:stretch/>
        </p:blipFill>
        <p:spPr>
          <a:xfrm>
            <a:off x="179512" y="-20539"/>
            <a:ext cx="8964488" cy="5184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" name="Group 2"/>
          <p:cNvGrpSpPr/>
          <p:nvPr/>
        </p:nvGrpSpPr>
        <p:grpSpPr>
          <a:xfrm>
            <a:off x="179511" y="1390240"/>
            <a:ext cx="4104456" cy="2376266"/>
            <a:chOff x="971599" y="1080114"/>
            <a:chExt cx="4104456" cy="2376266"/>
          </a:xfrm>
        </p:grpSpPr>
        <p:sp>
          <p:nvSpPr>
            <p:cNvPr id="4" name="Google Shape;674;p100"/>
            <p:cNvSpPr txBox="1"/>
            <p:nvPr/>
          </p:nvSpPr>
          <p:spPr>
            <a:xfrm>
              <a:off x="971599" y="1325728"/>
              <a:ext cx="3629181" cy="1872000"/>
            </a:xfrm>
            <a:prstGeom prst="rect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3200" b="1" dirty="0">
                  <a:solidFill>
                    <a:schemeClr val="dk1"/>
                  </a:solidFill>
                  <a:latin typeface="Arial Narrow" panose="020B0606020202030204" pitchFamily="34" charset="0"/>
                  <a:ea typeface="Archivo Narrow"/>
                  <a:cs typeface="Archivo Narrow"/>
                  <a:sym typeface="Archivo Narrow"/>
                </a:rPr>
                <a:t>THE NEW NORMAL</a:t>
              </a: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4600" b="1" dirty="0">
                  <a:solidFill>
                    <a:srgbClr val="00B0F0"/>
                  </a:solidFill>
                  <a:latin typeface="Arial Narrow" panose="020B0606020202030204" pitchFamily="34" charset="0"/>
                  <a:ea typeface="Archivo Narrow"/>
                  <a:cs typeface="Archivo Narrow"/>
                  <a:sym typeface="Archivo Narrow"/>
                </a:rPr>
                <a:t>DIS</a:t>
              </a:r>
              <a:r>
                <a:rPr lang="en-ZA" sz="4600" b="1" dirty="0">
                  <a:solidFill>
                    <a:schemeClr val="dk1"/>
                  </a:solidFill>
                  <a:latin typeface="Arial Narrow" panose="020B0606020202030204" pitchFamily="34" charset="0"/>
                  <a:ea typeface="Archivo Narrow"/>
                  <a:cs typeface="Archivo Narrow"/>
                  <a:sym typeface="Archivo Narrow"/>
                </a:rPr>
                <a:t>LOYALTY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16200000" flipV="1">
              <a:off x="3606598" y="1986922"/>
              <a:ext cx="2376266" cy="562649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27984" y="2085206"/>
            <a:ext cx="19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4428496" y="1896383"/>
            <a:ext cx="257390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0" b="1" spc="600" dirty="0">
                <a:solidFill>
                  <a:schemeClr val="bg1"/>
                </a:solidFill>
                <a:latin typeface="Arial Narrow" panose="020B0606020202030204" pitchFamily="34" charset="0"/>
              </a:rPr>
              <a:t>91%</a:t>
            </a:r>
            <a:r>
              <a:rPr lang="en-US" sz="8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7920" y="41151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|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2200" y="2283718"/>
            <a:ext cx="2520000" cy="50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READY TO DEFECT </a:t>
            </a:r>
            <a:endParaRPr lang="en-ZA" sz="2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83588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Open Sans"/>
              </a:rPr>
              <a:t>Source: Nielsen Global Consumer Loyalty Survey, Q1 2019 </a:t>
            </a:r>
          </a:p>
        </p:txBody>
      </p:sp>
    </p:spTree>
    <p:extLst>
      <p:ext uri="{BB962C8B-B14F-4D97-AF65-F5344CB8AC3E}">
        <p14:creationId xmlns:p14="http://schemas.microsoft.com/office/powerpoint/2010/main" val="311397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0"/>
            <a:ext cx="1143000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effectLst>
                  <a:outerShdw blurRad="406400" algn="ctr" rotWithShape="0">
                    <a:schemeClr val="bg1"/>
                  </a:outerShdw>
                </a:effectLst>
              </a:rPr>
              <a:t>SPEAK THE WAY YOUR CONSUMERS DO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Nielsen Product Insider, powered by Label Insight, 52 weeks ended Sept. 29, 2019</a:t>
            </a: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94360" y="1058889"/>
            <a:ext cx="8160322" cy="236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7013" indent="-227013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4025" indent="-220663" algn="l" defTabSz="287338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tabLst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5988" indent="-225425" algn="l" defTabSz="227013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3018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CA" sz="1400" b="1" dirty="0">
                <a:solidFill>
                  <a:schemeClr val="accent1"/>
                </a:solidFill>
              </a:rPr>
              <a:t>DOLLAR SALES &amp; GROWTH OF PRODUCTS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CA" sz="1400" b="1" dirty="0">
                <a:solidFill>
                  <a:schemeClr val="accent1"/>
                </a:solidFill>
              </a:rPr>
              <a:t>THAT CLAIM TO HAVE ‘RECOGNIZABLE INGREDIENTS’</a:t>
            </a:r>
            <a:endParaRPr lang="en-US" sz="1200" b="1" i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402236"/>
              </p:ext>
            </p:extLst>
          </p:nvPr>
        </p:nvGraphicFramePr>
        <p:xfrm>
          <a:off x="664208" y="1760638"/>
          <a:ext cx="4669791" cy="1777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63">
                <a:tc>
                  <a:txBody>
                    <a:bodyPr/>
                    <a:lstStyle/>
                    <a:p>
                      <a:pPr marR="342900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CATEGORY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SALES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GROWTH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PERFORMANCE NUTRITION</a:t>
                      </a:r>
                    </a:p>
                  </a:txBody>
                  <a:tcPr marL="182880" marR="9144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.8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3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BEVERAGE ENHANCERS</a:t>
                      </a:r>
                      <a:endParaRPr lang="en-US" sz="900" b="0" i="0" u="none" strike="noStrike" dirty="0">
                        <a:solidFill>
                          <a:srgbClr val="707276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9144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$281M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+49%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ROLLS AND BUNS</a:t>
                      </a:r>
                    </a:p>
                  </a:txBody>
                  <a:tcPr marL="182880" marR="9144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250M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+16%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DOUGH &amp; BATTER PRODUCTS</a:t>
                      </a:r>
                    </a:p>
                  </a:txBody>
                  <a:tcPr marL="182880" marR="9144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+12%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CREAM AND NON-DAIRY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CREAMER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9144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1.35B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+11%</a:t>
                      </a:r>
                    </a:p>
                  </a:txBody>
                  <a:tcPr marL="9144" marT="9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0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37633"/>
            <a:ext cx="8166672" cy="433917"/>
          </a:xfrm>
        </p:spPr>
        <p:txBody>
          <a:bodyPr/>
          <a:lstStyle/>
          <a:p>
            <a:r>
              <a:rPr lang="en-US" dirty="0"/>
              <a:t>“healthy for me &amp; healthy for the world” can run at a premium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Source: Q2 2018 The Conference Board® Global Consumer Confidence Survey conducted in collaboration with Nielsen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6"/>
          </p:nvPr>
        </p:nvSpPr>
        <p:spPr>
          <a:xfrm>
            <a:off x="594359" y="1068153"/>
            <a:ext cx="8165592" cy="236339"/>
          </a:xfrm>
        </p:spPr>
        <p:txBody>
          <a:bodyPr/>
          <a:lstStyle/>
          <a:p>
            <a:r>
              <a:rPr lang="en-US" dirty="0"/>
              <a:t>% Global Respondents – Willingness to pay a premium for a product that…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470659" y="1727200"/>
          <a:ext cx="5758391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394459" y="1387737"/>
            <a:ext cx="1447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08" t="30791" r="65583" b="11432"/>
          <a:stretch/>
        </p:blipFill>
        <p:spPr>
          <a:xfrm>
            <a:off x="721359" y="1733550"/>
            <a:ext cx="217424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248EEA-7703-495E-A75F-4FA2AE8D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0961"/>
            <a:ext cx="7178040" cy="358609"/>
          </a:xfrm>
        </p:spPr>
        <p:txBody>
          <a:bodyPr anchor="t"/>
          <a:lstStyle/>
          <a:p>
            <a:r>
              <a:rPr lang="en-GB" dirty="0"/>
              <a:t>THE AGE OF ONLINE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6C3DD-58D4-4421-BC98-98751118DD1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94359" y="4588557"/>
            <a:ext cx="8165592" cy="465789"/>
          </a:xfrm>
        </p:spPr>
        <p:txBody>
          <a:bodyPr/>
          <a:lstStyle/>
          <a:p>
            <a:r>
              <a:rPr lang="en-GB" dirty="0"/>
              <a:t>Source: Nielsen E-commerce measurement powered by Rakuten Intelligence, Total U.S., 52 weeks ended Jan. 31, 2019; </a:t>
            </a:r>
            <a:r>
              <a:rPr lang="en-US" dirty="0"/>
              <a:t>Nielsen Homescan US surveys conducted November – December of 2017 and October – November of 2018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1D095-59BA-4422-BBFE-9ACAA7C133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588669" y="849462"/>
            <a:ext cx="8165592" cy="236339"/>
          </a:xfrm>
        </p:spPr>
        <p:txBody>
          <a:bodyPr/>
          <a:lstStyle/>
          <a:p>
            <a:r>
              <a:rPr lang="en-US" dirty="0"/>
              <a:t>Today, trust can be earned through safe &amp; convenient fulfillment of CPG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F0D8C1-56F0-49EC-A8BE-AAA449F8DB35}"/>
              </a:ext>
            </a:extLst>
          </p:cNvPr>
          <p:cNvGrpSpPr/>
          <p:nvPr/>
        </p:nvGrpSpPr>
        <p:grpSpPr>
          <a:xfrm>
            <a:off x="685800" y="1581150"/>
            <a:ext cx="2222227" cy="1040605"/>
            <a:chOff x="685800" y="1959481"/>
            <a:chExt cx="2222227" cy="1040605"/>
          </a:xfrm>
        </p:grpSpPr>
        <p:sp>
          <p:nvSpPr>
            <p:cNvPr id="10" name="Shape 3182">
              <a:extLst>
                <a:ext uri="{FF2B5EF4-FFF2-40B4-BE49-F238E27FC236}">
                  <a16:creationId xmlns:a16="http://schemas.microsoft.com/office/drawing/2014/main" id="{C6CE8361-594E-4178-9866-E2ED227BD6EE}"/>
                </a:ext>
              </a:extLst>
            </p:cNvPr>
            <p:cNvSpPr txBox="1"/>
            <p:nvPr/>
          </p:nvSpPr>
          <p:spPr>
            <a:xfrm>
              <a:off x="685800" y="2538421"/>
              <a:ext cx="22222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spent on food-related items in US CPG e-commerce</a:t>
              </a:r>
            </a:p>
          </p:txBody>
        </p:sp>
        <p:sp>
          <p:nvSpPr>
            <p:cNvPr id="11" name="Shape 3183">
              <a:extLst>
                <a:ext uri="{FF2B5EF4-FFF2-40B4-BE49-F238E27FC236}">
                  <a16:creationId xmlns:a16="http://schemas.microsoft.com/office/drawing/2014/main" id="{5FDE7A96-6F8B-44F1-8B84-34B4D978791F}"/>
                </a:ext>
              </a:extLst>
            </p:cNvPr>
            <p:cNvSpPr txBox="1"/>
            <p:nvPr/>
          </p:nvSpPr>
          <p:spPr>
            <a:xfrm>
              <a:off x="685800" y="1959481"/>
              <a:ext cx="1763022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3200" b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$1 in $3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37A53E-EE64-41E2-9E32-36637CB317B5}"/>
              </a:ext>
            </a:extLst>
          </p:cNvPr>
          <p:cNvGrpSpPr/>
          <p:nvPr/>
        </p:nvGrpSpPr>
        <p:grpSpPr>
          <a:xfrm>
            <a:off x="3306333" y="1581150"/>
            <a:ext cx="2713467" cy="1040605"/>
            <a:chOff x="3575520" y="1959481"/>
            <a:chExt cx="2713467" cy="1040605"/>
          </a:xfrm>
        </p:grpSpPr>
        <p:sp>
          <p:nvSpPr>
            <p:cNvPr id="14" name="Shape 3186">
              <a:extLst>
                <a:ext uri="{FF2B5EF4-FFF2-40B4-BE49-F238E27FC236}">
                  <a16:creationId xmlns:a16="http://schemas.microsoft.com/office/drawing/2014/main" id="{E2BE50A9-1265-411C-9454-470F75F804F3}"/>
                </a:ext>
              </a:extLst>
            </p:cNvPr>
            <p:cNvSpPr txBox="1"/>
            <p:nvPr/>
          </p:nvSpPr>
          <p:spPr>
            <a:xfrm>
              <a:off x="3575520" y="2538421"/>
              <a:ext cx="27134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of US CPG e-commerce sales is driven by click-and-collect purchasing</a:t>
              </a:r>
            </a:p>
          </p:txBody>
        </p:sp>
        <p:sp>
          <p:nvSpPr>
            <p:cNvPr id="15" name="Shape 3187">
              <a:extLst>
                <a:ext uri="{FF2B5EF4-FFF2-40B4-BE49-F238E27FC236}">
                  <a16:creationId xmlns:a16="http://schemas.microsoft.com/office/drawing/2014/main" id="{BE3AF0DE-AFC5-471E-A7CF-8DA923759A8D}"/>
                </a:ext>
              </a:extLst>
            </p:cNvPr>
            <p:cNvSpPr txBox="1"/>
            <p:nvPr/>
          </p:nvSpPr>
          <p:spPr>
            <a:xfrm>
              <a:off x="3575520" y="1959481"/>
              <a:ext cx="1006005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3200" b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11%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DFCB99-C368-42C2-99CE-8815CE07FADB}"/>
              </a:ext>
            </a:extLst>
          </p:cNvPr>
          <p:cNvGrpSpPr/>
          <p:nvPr/>
        </p:nvGrpSpPr>
        <p:grpSpPr>
          <a:xfrm>
            <a:off x="6256113" y="1581150"/>
            <a:ext cx="2498148" cy="1040605"/>
            <a:chOff x="6256113" y="1959481"/>
            <a:chExt cx="2498148" cy="1040605"/>
          </a:xfrm>
        </p:grpSpPr>
        <p:sp>
          <p:nvSpPr>
            <p:cNvPr id="18" name="Shape 3190">
              <a:extLst>
                <a:ext uri="{FF2B5EF4-FFF2-40B4-BE49-F238E27FC236}">
                  <a16:creationId xmlns:a16="http://schemas.microsoft.com/office/drawing/2014/main" id="{CBEF1476-8BCC-4EA9-8A01-DAFED0289F93}"/>
                </a:ext>
              </a:extLst>
            </p:cNvPr>
            <p:cNvSpPr txBox="1"/>
            <p:nvPr/>
          </p:nvSpPr>
          <p:spPr>
            <a:xfrm>
              <a:off x="6256113" y="2538421"/>
              <a:ext cx="24981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growth </a:t>
              </a:r>
              <a:r>
                <a:rPr lang="en-US" sz="1200" dirty="0"/>
                <a:t>in spending per buyer online among Americans</a:t>
              </a:r>
            </a:p>
          </p:txBody>
        </p:sp>
        <p:sp>
          <p:nvSpPr>
            <p:cNvPr id="19" name="Shape 3191">
              <a:extLst>
                <a:ext uri="{FF2B5EF4-FFF2-40B4-BE49-F238E27FC236}">
                  <a16:creationId xmlns:a16="http://schemas.microsoft.com/office/drawing/2014/main" id="{7656B533-25C5-43A9-BD20-D10CD91865EF}"/>
                </a:ext>
              </a:extLst>
            </p:cNvPr>
            <p:cNvSpPr txBox="1"/>
            <p:nvPr/>
          </p:nvSpPr>
          <p:spPr>
            <a:xfrm>
              <a:off x="6256113" y="1959481"/>
              <a:ext cx="1299488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buSzPct val="25000"/>
                <a:buNone/>
              </a:pPr>
              <a:r>
                <a:rPr lang="en-US" sz="3200" b="1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+24%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ADECFC-D827-4FFD-B817-4C288AB70F38}"/>
              </a:ext>
            </a:extLst>
          </p:cNvPr>
          <p:cNvCxnSpPr/>
          <p:nvPr/>
        </p:nvCxnSpPr>
        <p:spPr>
          <a:xfrm>
            <a:off x="594359" y="2777728"/>
            <a:ext cx="815990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B4486E-5DA7-475F-8025-D29BBF51E399}"/>
              </a:ext>
            </a:extLst>
          </p:cNvPr>
          <p:cNvGrpSpPr/>
          <p:nvPr/>
        </p:nvGrpSpPr>
        <p:grpSpPr>
          <a:xfrm>
            <a:off x="4114800" y="3099274"/>
            <a:ext cx="2903230" cy="1047258"/>
            <a:chOff x="2430769" y="3438466"/>
            <a:chExt cx="2903230" cy="10472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BABB64-647D-4CC8-A37A-CAC93E468B29}"/>
                </a:ext>
              </a:extLst>
            </p:cNvPr>
            <p:cNvSpPr/>
            <p:nvPr/>
          </p:nvSpPr>
          <p:spPr>
            <a:xfrm>
              <a:off x="2590800" y="3439284"/>
              <a:ext cx="274319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From 2017 – 2018, </a:t>
              </a:r>
            </a:p>
            <a:p>
              <a:r>
                <a:rPr lang="en-US" sz="2000" b="1" dirty="0">
                  <a:solidFill>
                    <a:schemeClr val="accent1"/>
                  </a:solidFill>
                </a:rPr>
                <a:t>36% MORE</a:t>
              </a:r>
              <a:r>
                <a:rPr lang="en-US" sz="1400" b="1" dirty="0">
                  <a:solidFill>
                    <a:schemeClr val="accent1"/>
                  </a:solidFill>
                </a:rPr>
                <a:t> 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dirty="0"/>
                <a:t>consumers claim to purchase meal kits. 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BE718A-3DFC-43DF-BDB0-4B0477A943D9}"/>
                </a:ext>
              </a:extLst>
            </p:cNvPr>
            <p:cNvCxnSpPr/>
            <p:nvPr/>
          </p:nvCxnSpPr>
          <p:spPr>
            <a:xfrm>
              <a:off x="2430769" y="3438466"/>
              <a:ext cx="0" cy="103828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81" y="3228728"/>
            <a:ext cx="1310889" cy="7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13833"/>
            <a:ext cx="8166672" cy="433917"/>
          </a:xfrm>
        </p:spPr>
        <p:txBody>
          <a:bodyPr/>
          <a:lstStyle/>
          <a:p>
            <a:r>
              <a:rPr lang="en-US" sz="2800" dirty="0"/>
              <a:t>THE MANY BENEFITS OF TRANSPARENCY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Source: Nielsen Product Insider, powered by Label Insight, 52 weeks ended Jan. 5, 2019 and Sept. 28, 2019 </a:t>
            </a: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946;p250"/>
          <p:cNvSpPr txBox="1"/>
          <p:nvPr/>
        </p:nvSpPr>
        <p:spPr>
          <a:xfrm>
            <a:off x="5955900" y="2540166"/>
            <a:ext cx="31881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BROTH</a:t>
            </a:r>
            <a:endParaRPr sz="16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>
                <a:latin typeface="Open Sans"/>
                <a:ea typeface="Open Sans"/>
                <a:cs typeface="Open Sans"/>
                <a:sym typeface="Open Sans"/>
              </a:rPr>
              <a:t>FDA LOW OR NO FAT</a:t>
            </a: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100" i="1" dirty="0">
                <a:latin typeface="Open Sans"/>
                <a:ea typeface="Open Sans"/>
                <a:cs typeface="Open Sans"/>
                <a:sym typeface="Open Sans"/>
              </a:rPr>
              <a:t>13% v. YEAR AGO</a:t>
            </a:r>
            <a:endParaRPr sz="11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6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>
                <a:latin typeface="Open Sans"/>
                <a:ea typeface="Open Sans"/>
                <a:cs typeface="Open Sans"/>
                <a:sym typeface="Open Sans"/>
              </a:rPr>
              <a:t>ALL NATURAL INGREDIENTS</a:t>
            </a: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100" i="1" dirty="0">
                <a:latin typeface="Open Sans"/>
                <a:ea typeface="Open Sans"/>
                <a:cs typeface="Open Sans"/>
                <a:sym typeface="Open Sans"/>
              </a:rPr>
              <a:t>6% v YEAR AGO</a:t>
            </a:r>
            <a:endParaRPr sz="11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947;p250"/>
          <p:cNvSpPr txBox="1"/>
          <p:nvPr/>
        </p:nvSpPr>
        <p:spPr>
          <a:xfrm>
            <a:off x="265000" y="2540173"/>
            <a:ext cx="31881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ICE CREAM</a:t>
            </a:r>
            <a:endParaRPr sz="16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FDA PROTEIN &amp; HEALTHY</a:t>
            </a:r>
            <a:endParaRPr sz="1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+28% v. YEAR AGO</a:t>
            </a:r>
            <a:endParaRPr sz="11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SUGAR ALCOHOLS</a:t>
            </a: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100" i="1" dirty="0">
                <a:latin typeface="Open Sans"/>
                <a:ea typeface="Open Sans"/>
                <a:cs typeface="Open Sans"/>
                <a:sym typeface="Open Sans"/>
              </a:rPr>
              <a:t>2% v. YEAR AGO</a:t>
            </a:r>
            <a:endParaRPr sz="11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6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948;p250"/>
          <p:cNvSpPr txBox="1"/>
          <p:nvPr/>
        </p:nvSpPr>
        <p:spPr>
          <a:xfrm>
            <a:off x="3048000" y="2540166"/>
            <a:ext cx="31881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READY TO DRINK COFFEE</a:t>
            </a:r>
            <a:endParaRPr sz="16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>
                <a:latin typeface="Open Sans"/>
                <a:ea typeface="Open Sans"/>
                <a:cs typeface="Open Sans"/>
                <a:sym typeface="Open Sans"/>
              </a:rPr>
              <a:t>COLD PRESSED</a:t>
            </a: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100" i="1" dirty="0">
                <a:latin typeface="Open Sans"/>
                <a:ea typeface="Open Sans"/>
                <a:cs typeface="Open Sans"/>
                <a:sym typeface="Open Sans"/>
              </a:rPr>
              <a:t>57% v. YEAR AGO</a:t>
            </a:r>
            <a:endParaRPr sz="11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6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dirty="0">
                <a:latin typeface="Open Sans"/>
                <a:ea typeface="Open Sans"/>
                <a:cs typeface="Open Sans"/>
                <a:sym typeface="Open Sans"/>
              </a:rPr>
              <a:t>FDA PROTEIN &amp; 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NATURAL INGREDIENTS</a:t>
            </a:r>
            <a:endParaRPr sz="16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100" i="1" dirty="0">
                <a:latin typeface="Open Sans"/>
                <a:ea typeface="Open Sans"/>
                <a:cs typeface="Open Sans"/>
                <a:sym typeface="Open Sans"/>
              </a:rPr>
              <a:t>19% v. YEAR AGO</a:t>
            </a:r>
            <a:endParaRPr sz="16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7" y="1515374"/>
            <a:ext cx="555775" cy="96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82625"/>
            <a:ext cx="396220" cy="894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50" y="1628242"/>
            <a:ext cx="762000" cy="8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5" y="1047750"/>
            <a:ext cx="8614395" cy="1914310"/>
          </a:xfrm>
          <a:prstGeom prst="rect">
            <a:avLst/>
          </a:prstGeom>
        </p:spPr>
      </p:pic>
      <p:sp>
        <p:nvSpPr>
          <p:cNvPr id="22" name="Google Shape;1946;p250"/>
          <p:cNvSpPr txBox="1"/>
          <p:nvPr/>
        </p:nvSpPr>
        <p:spPr>
          <a:xfrm>
            <a:off x="2667000" y="4033050"/>
            <a:ext cx="28956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OTHER GREENS THRIVED</a:t>
            </a:r>
            <a:endParaRPr sz="14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Arugula (+27%), Iceberg (+4%) and Green Leaf (+5%) lettuce all see growth vs. 2017 </a:t>
            </a:r>
            <a:endParaRPr sz="105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Google Shape;1947;p250"/>
          <p:cNvSpPr txBox="1"/>
          <p:nvPr/>
        </p:nvSpPr>
        <p:spPr>
          <a:xfrm>
            <a:off x="240900" y="4033057"/>
            <a:ext cx="31881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2018 SALES PLUMMET</a:t>
            </a:r>
            <a:endParaRPr sz="14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5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Down $136B vs. 2017</a:t>
            </a:r>
            <a:endParaRPr sz="140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1948;p250"/>
          <p:cNvSpPr txBox="1"/>
          <p:nvPr/>
        </p:nvSpPr>
        <p:spPr>
          <a:xfrm>
            <a:off x="5943600" y="4033050"/>
            <a:ext cx="31881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2019 AVG. PRICES RISE</a:t>
            </a:r>
            <a:endParaRPr sz="1400" b="1" i="0" u="none" strike="noStrike" cap="none" dirty="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50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050" i="1" dirty="0">
                <a:latin typeface="Open Sans"/>
                <a:ea typeface="Open Sans"/>
                <a:cs typeface="Open Sans"/>
                <a:sym typeface="Open Sans"/>
              </a:rPr>
              <a:t>5.5% YTD 2019 vs. YEAR AGO</a:t>
            </a:r>
            <a:endParaRPr sz="1050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483"/>
            <a:ext cx="8473440" cy="433917"/>
          </a:xfrm>
        </p:spPr>
        <p:txBody>
          <a:bodyPr/>
          <a:lstStyle/>
          <a:p>
            <a:r>
              <a:rPr lang="en-US" sz="2400" dirty="0"/>
              <a:t>TRUST IS BROKEN FASTER THAN it CAN BE REBUILT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Source: Nielsen Retail Measurement Services, Total U.S., 52 weeks ended Dec. 29, 2018 vs. year-ago and Year-to-Date Sept. 28, 2019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6"/>
          </p:nvPr>
        </p:nvSpPr>
        <p:spPr>
          <a:xfrm>
            <a:off x="521208" y="1276350"/>
            <a:ext cx="8165592" cy="236339"/>
          </a:xfrm>
        </p:spPr>
        <p:txBody>
          <a:bodyPr/>
          <a:lstStyle/>
          <a:p>
            <a:r>
              <a:rPr lang="en-US" sz="1400" b="1" dirty="0"/>
              <a:t>Romaine Lettuce – Weekly Sales Trend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67535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267535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267535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0500" y="267535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2019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02687" y="3002280"/>
            <a:ext cx="4040198" cy="822960"/>
            <a:chOff x="5029200" y="1827980"/>
            <a:chExt cx="4040198" cy="8229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029200" y="2633882"/>
              <a:ext cx="402336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069398" y="1827980"/>
              <a:ext cx="0" cy="8229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67" y="3413760"/>
            <a:ext cx="328218" cy="3657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93388"/>
            <a:ext cx="348921" cy="348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17" y="3327834"/>
            <a:ext cx="351816" cy="36576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1BF3E48-A5CD-483B-BA42-19BF0113DCFC}"/>
              </a:ext>
            </a:extLst>
          </p:cNvPr>
          <p:cNvSpPr/>
          <p:nvPr/>
        </p:nvSpPr>
        <p:spPr>
          <a:xfrm>
            <a:off x="5769745" y="2953266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F3E48-A5CD-483B-BA42-19BF0113DCFC}"/>
              </a:ext>
            </a:extLst>
          </p:cNvPr>
          <p:cNvSpPr/>
          <p:nvPr/>
        </p:nvSpPr>
        <p:spPr>
          <a:xfrm>
            <a:off x="3953125" y="3817038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BF3E48-A5CD-483B-BA42-19BF0113DCFC}"/>
              </a:ext>
            </a:extLst>
          </p:cNvPr>
          <p:cNvSpPr/>
          <p:nvPr/>
        </p:nvSpPr>
        <p:spPr>
          <a:xfrm>
            <a:off x="1802041" y="3807330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BF3E48-A5CD-483B-BA42-19BF0113DCFC}"/>
              </a:ext>
            </a:extLst>
          </p:cNvPr>
          <p:cNvSpPr/>
          <p:nvPr/>
        </p:nvSpPr>
        <p:spPr>
          <a:xfrm>
            <a:off x="8081568" y="2952021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586251" y="3055824"/>
            <a:ext cx="1571517" cy="822960"/>
            <a:chOff x="7497881" y="1827980"/>
            <a:chExt cx="1571517" cy="82296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7497881" y="2633882"/>
              <a:ext cx="155448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069398" y="1827980"/>
              <a:ext cx="0" cy="8229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1BF3E48-A5CD-483B-BA42-19BF0113DCFC}"/>
              </a:ext>
            </a:extLst>
          </p:cNvPr>
          <p:cNvSpPr/>
          <p:nvPr/>
        </p:nvSpPr>
        <p:spPr>
          <a:xfrm>
            <a:off x="6559176" y="3846664"/>
            <a:ext cx="1524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992" y="736621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romaine lettuce, the implications are still being felt</a:t>
            </a:r>
          </a:p>
        </p:txBody>
      </p:sp>
    </p:spTree>
    <p:extLst>
      <p:ext uri="{BB962C8B-B14F-4D97-AF65-F5344CB8AC3E}">
        <p14:creationId xmlns:p14="http://schemas.microsoft.com/office/powerpoint/2010/main" val="120511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>
            <a:extLst>
              <a:ext uri="{FF2B5EF4-FFF2-40B4-BE49-F238E27FC236}">
                <a16:creationId xmlns:a16="http://schemas.microsoft.com/office/drawing/2014/main" id="{344E46A6-A196-4A6F-83C2-C76F39CD23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8770" y="1657350"/>
            <a:ext cx="475218" cy="505163"/>
            <a:chOff x="1488" y="2007"/>
            <a:chExt cx="365" cy="388"/>
          </a:xfrm>
        </p:grpSpPr>
        <p:sp>
          <p:nvSpPr>
            <p:cNvPr id="6" name="AutoShape 37">
              <a:extLst>
                <a:ext uri="{FF2B5EF4-FFF2-40B4-BE49-F238E27FC236}">
                  <a16:creationId xmlns:a16="http://schemas.microsoft.com/office/drawing/2014/main" id="{53F1A182-9F85-45B6-B132-D4D8FCA314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88" y="2007"/>
              <a:ext cx="36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9712D2F9-BD28-4EEA-9C15-4FD53818D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2050"/>
              <a:ext cx="212" cy="47"/>
            </a:xfrm>
            <a:custGeom>
              <a:avLst/>
              <a:gdLst>
                <a:gd name="T0" fmla="*/ 69 w 139"/>
                <a:gd name="T1" fmla="*/ 31 h 31"/>
                <a:gd name="T2" fmla="*/ 0 w 139"/>
                <a:gd name="T3" fmla="*/ 6 h 31"/>
                <a:gd name="T4" fmla="*/ 6 w 139"/>
                <a:gd name="T5" fmla="*/ 0 h 31"/>
                <a:gd name="T6" fmla="*/ 69 w 139"/>
                <a:gd name="T7" fmla="*/ 23 h 31"/>
                <a:gd name="T8" fmla="*/ 134 w 139"/>
                <a:gd name="T9" fmla="*/ 1 h 31"/>
                <a:gd name="T10" fmla="*/ 139 w 139"/>
                <a:gd name="T11" fmla="*/ 7 h 31"/>
                <a:gd name="T12" fmla="*/ 69 w 139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31">
                  <a:moveTo>
                    <a:pt x="69" y="31"/>
                  </a:moveTo>
                  <a:cubicBezTo>
                    <a:pt x="32" y="31"/>
                    <a:pt x="9" y="14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7"/>
                    <a:pt x="35" y="23"/>
                    <a:pt x="69" y="23"/>
                  </a:cubicBezTo>
                  <a:cubicBezTo>
                    <a:pt x="103" y="23"/>
                    <a:pt x="126" y="8"/>
                    <a:pt x="134" y="1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0" y="15"/>
                    <a:pt x="106" y="31"/>
                    <a:pt x="69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8BFA72D3-6740-439F-9C30-C197616D1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2225"/>
              <a:ext cx="103" cy="53"/>
            </a:xfrm>
            <a:custGeom>
              <a:avLst/>
              <a:gdLst>
                <a:gd name="T0" fmla="*/ 6 w 68"/>
                <a:gd name="T1" fmla="*/ 35 h 35"/>
                <a:gd name="T2" fmla="*/ 0 w 68"/>
                <a:gd name="T3" fmla="*/ 29 h 35"/>
                <a:gd name="T4" fmla="*/ 68 w 68"/>
                <a:gd name="T5" fmla="*/ 0 h 35"/>
                <a:gd name="T6" fmla="*/ 68 w 68"/>
                <a:gd name="T7" fmla="*/ 8 h 35"/>
                <a:gd name="T8" fmla="*/ 6 w 6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5">
                  <a:moveTo>
                    <a:pt x="6" y="35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8"/>
                    <a:pt x="24" y="0"/>
                    <a:pt x="68" y="0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28" y="8"/>
                    <a:pt x="6" y="34"/>
                    <a:pt x="6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FD484F87-EF9C-479C-B557-92A0A441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993"/>
              <a:ext cx="324" cy="328"/>
            </a:xfrm>
            <a:custGeom>
              <a:avLst/>
              <a:gdLst>
                <a:gd name="T0" fmla="*/ 103 w 213"/>
                <a:gd name="T1" fmla="*/ 215 h 215"/>
                <a:gd name="T2" fmla="*/ 30 w 213"/>
                <a:gd name="T3" fmla="*/ 185 h 215"/>
                <a:gd name="T4" fmla="*/ 0 w 213"/>
                <a:gd name="T5" fmla="*/ 112 h 215"/>
                <a:gd name="T6" fmla="*/ 30 w 213"/>
                <a:gd name="T7" fmla="*/ 40 h 215"/>
                <a:gd name="T8" fmla="*/ 176 w 213"/>
                <a:gd name="T9" fmla="*/ 40 h 215"/>
                <a:gd name="T10" fmla="*/ 202 w 213"/>
                <a:gd name="T11" fmla="*/ 142 h 215"/>
                <a:gd name="T12" fmla="*/ 195 w 213"/>
                <a:gd name="T13" fmla="*/ 139 h 215"/>
                <a:gd name="T14" fmla="*/ 171 w 213"/>
                <a:gd name="T15" fmla="*/ 46 h 215"/>
                <a:gd name="T16" fmla="*/ 36 w 213"/>
                <a:gd name="T17" fmla="*/ 46 h 215"/>
                <a:gd name="T18" fmla="*/ 8 w 213"/>
                <a:gd name="T19" fmla="*/ 112 h 215"/>
                <a:gd name="T20" fmla="*/ 36 w 213"/>
                <a:gd name="T21" fmla="*/ 179 h 215"/>
                <a:gd name="T22" fmla="*/ 130 w 213"/>
                <a:gd name="T23" fmla="*/ 203 h 215"/>
                <a:gd name="T24" fmla="*/ 133 w 213"/>
                <a:gd name="T25" fmla="*/ 211 h 215"/>
                <a:gd name="T26" fmla="*/ 103 w 213"/>
                <a:gd name="T2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15">
                  <a:moveTo>
                    <a:pt x="103" y="215"/>
                  </a:moveTo>
                  <a:cubicBezTo>
                    <a:pt x="76" y="215"/>
                    <a:pt x="50" y="204"/>
                    <a:pt x="30" y="185"/>
                  </a:cubicBezTo>
                  <a:cubicBezTo>
                    <a:pt x="11" y="166"/>
                    <a:pt x="0" y="140"/>
                    <a:pt x="0" y="112"/>
                  </a:cubicBezTo>
                  <a:cubicBezTo>
                    <a:pt x="0" y="85"/>
                    <a:pt x="11" y="59"/>
                    <a:pt x="30" y="40"/>
                  </a:cubicBezTo>
                  <a:cubicBezTo>
                    <a:pt x="70" y="0"/>
                    <a:pt x="136" y="0"/>
                    <a:pt x="176" y="40"/>
                  </a:cubicBezTo>
                  <a:cubicBezTo>
                    <a:pt x="203" y="67"/>
                    <a:pt x="213" y="106"/>
                    <a:pt x="202" y="142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205" y="106"/>
                    <a:pt x="196" y="70"/>
                    <a:pt x="171" y="46"/>
                  </a:cubicBezTo>
                  <a:cubicBezTo>
                    <a:pt x="134" y="9"/>
                    <a:pt x="73" y="9"/>
                    <a:pt x="36" y="46"/>
                  </a:cubicBezTo>
                  <a:cubicBezTo>
                    <a:pt x="18" y="64"/>
                    <a:pt x="8" y="87"/>
                    <a:pt x="8" y="112"/>
                  </a:cubicBezTo>
                  <a:cubicBezTo>
                    <a:pt x="8" y="138"/>
                    <a:pt x="18" y="161"/>
                    <a:pt x="36" y="179"/>
                  </a:cubicBezTo>
                  <a:cubicBezTo>
                    <a:pt x="61" y="204"/>
                    <a:pt x="97" y="213"/>
                    <a:pt x="130" y="203"/>
                  </a:cubicBezTo>
                  <a:cubicBezTo>
                    <a:pt x="133" y="211"/>
                    <a:pt x="133" y="211"/>
                    <a:pt x="133" y="211"/>
                  </a:cubicBezTo>
                  <a:cubicBezTo>
                    <a:pt x="123" y="213"/>
                    <a:pt x="113" y="215"/>
                    <a:pt x="103" y="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BD4BFDF5-EA49-495F-AC6A-3CC7C5436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09"/>
              <a:ext cx="144" cy="312"/>
            </a:xfrm>
            <a:custGeom>
              <a:avLst/>
              <a:gdLst>
                <a:gd name="T0" fmla="*/ 47 w 95"/>
                <a:gd name="T1" fmla="*/ 205 h 205"/>
                <a:gd name="T2" fmla="*/ 0 w 95"/>
                <a:gd name="T3" fmla="*/ 102 h 205"/>
                <a:gd name="T4" fmla="*/ 47 w 95"/>
                <a:gd name="T5" fmla="*/ 0 h 205"/>
                <a:gd name="T6" fmla="*/ 95 w 95"/>
                <a:gd name="T7" fmla="*/ 102 h 205"/>
                <a:gd name="T8" fmla="*/ 95 w 95"/>
                <a:gd name="T9" fmla="*/ 106 h 205"/>
                <a:gd name="T10" fmla="*/ 87 w 95"/>
                <a:gd name="T11" fmla="*/ 105 h 205"/>
                <a:gd name="T12" fmla="*/ 87 w 95"/>
                <a:gd name="T13" fmla="*/ 102 h 205"/>
                <a:gd name="T14" fmla="*/ 47 w 95"/>
                <a:gd name="T15" fmla="*/ 8 h 205"/>
                <a:gd name="T16" fmla="*/ 8 w 95"/>
                <a:gd name="T17" fmla="*/ 102 h 205"/>
                <a:gd name="T18" fmla="*/ 47 w 95"/>
                <a:gd name="T19" fmla="*/ 197 h 205"/>
                <a:gd name="T20" fmla="*/ 47 w 95"/>
                <a:gd name="T2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205">
                  <a:moveTo>
                    <a:pt x="47" y="205"/>
                  </a:moveTo>
                  <a:cubicBezTo>
                    <a:pt x="21" y="205"/>
                    <a:pt x="0" y="160"/>
                    <a:pt x="0" y="102"/>
                  </a:cubicBezTo>
                  <a:cubicBezTo>
                    <a:pt x="0" y="45"/>
                    <a:pt x="21" y="0"/>
                    <a:pt x="47" y="0"/>
                  </a:cubicBezTo>
                  <a:cubicBezTo>
                    <a:pt x="74" y="0"/>
                    <a:pt x="95" y="45"/>
                    <a:pt x="95" y="102"/>
                  </a:cubicBezTo>
                  <a:cubicBezTo>
                    <a:pt x="95" y="103"/>
                    <a:pt x="95" y="104"/>
                    <a:pt x="9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4"/>
                    <a:pt x="87" y="103"/>
                    <a:pt x="87" y="102"/>
                  </a:cubicBezTo>
                  <a:cubicBezTo>
                    <a:pt x="87" y="51"/>
                    <a:pt x="69" y="8"/>
                    <a:pt x="47" y="8"/>
                  </a:cubicBezTo>
                  <a:cubicBezTo>
                    <a:pt x="26" y="8"/>
                    <a:pt x="8" y="51"/>
                    <a:pt x="8" y="102"/>
                  </a:cubicBezTo>
                  <a:cubicBezTo>
                    <a:pt x="8" y="154"/>
                    <a:pt x="26" y="197"/>
                    <a:pt x="47" y="197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64FAA8F0-A739-4AC1-989F-519F15D2B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7" y="2015"/>
              <a:ext cx="12" cy="29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01B17B56-206D-4C4E-9B18-612965C11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" y="2158"/>
              <a:ext cx="302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099B089D-352D-44BB-8FAB-26ABA2A0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298"/>
              <a:ext cx="85" cy="96"/>
            </a:xfrm>
            <a:custGeom>
              <a:avLst/>
              <a:gdLst>
                <a:gd name="T0" fmla="*/ 76 w 85"/>
                <a:gd name="T1" fmla="*/ 96 h 96"/>
                <a:gd name="T2" fmla="*/ 0 w 85"/>
                <a:gd name="T3" fmla="*/ 7 h 96"/>
                <a:gd name="T4" fmla="*/ 9 w 85"/>
                <a:gd name="T5" fmla="*/ 0 h 96"/>
                <a:gd name="T6" fmla="*/ 85 w 85"/>
                <a:gd name="T7" fmla="*/ 88 h 96"/>
                <a:gd name="T8" fmla="*/ 76 w 85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6">
                  <a:moveTo>
                    <a:pt x="76" y="96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85" y="88"/>
                  </a:lnTo>
                  <a:lnTo>
                    <a:pt x="7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620C2587-6712-4E48-8751-DF90741AD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159"/>
              <a:ext cx="167" cy="166"/>
            </a:xfrm>
            <a:custGeom>
              <a:avLst/>
              <a:gdLst>
                <a:gd name="T0" fmla="*/ 52 w 110"/>
                <a:gd name="T1" fmla="*/ 109 h 109"/>
                <a:gd name="T2" fmla="*/ 49 w 110"/>
                <a:gd name="T3" fmla="*/ 109 h 109"/>
                <a:gd name="T4" fmla="*/ 13 w 110"/>
                <a:gd name="T5" fmla="*/ 91 h 109"/>
                <a:gd name="T6" fmla="*/ 1 w 110"/>
                <a:gd name="T7" fmla="*/ 54 h 109"/>
                <a:gd name="T8" fmla="*/ 18 w 110"/>
                <a:gd name="T9" fmla="*/ 19 h 109"/>
                <a:gd name="T10" fmla="*/ 91 w 110"/>
                <a:gd name="T11" fmla="*/ 24 h 109"/>
                <a:gd name="T12" fmla="*/ 91 w 110"/>
                <a:gd name="T13" fmla="*/ 24 h 109"/>
                <a:gd name="T14" fmla="*/ 86 w 110"/>
                <a:gd name="T15" fmla="*/ 97 h 109"/>
                <a:gd name="T16" fmla="*/ 52 w 110"/>
                <a:gd name="T17" fmla="*/ 109 h 109"/>
                <a:gd name="T18" fmla="*/ 52 w 110"/>
                <a:gd name="T19" fmla="*/ 14 h 109"/>
                <a:gd name="T20" fmla="*/ 24 w 110"/>
                <a:gd name="T21" fmla="*/ 25 h 109"/>
                <a:gd name="T22" fmla="*/ 9 w 110"/>
                <a:gd name="T23" fmla="*/ 54 h 109"/>
                <a:gd name="T24" fmla="*/ 19 w 110"/>
                <a:gd name="T25" fmla="*/ 86 h 109"/>
                <a:gd name="T26" fmla="*/ 49 w 110"/>
                <a:gd name="T27" fmla="*/ 101 h 109"/>
                <a:gd name="T28" fmla="*/ 81 w 110"/>
                <a:gd name="T29" fmla="*/ 91 h 109"/>
                <a:gd name="T30" fmla="*/ 85 w 110"/>
                <a:gd name="T31" fmla="*/ 29 h 109"/>
                <a:gd name="T32" fmla="*/ 52 w 110"/>
                <a:gd name="T33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52" y="109"/>
                  </a:moveTo>
                  <a:cubicBezTo>
                    <a:pt x="51" y="109"/>
                    <a:pt x="50" y="109"/>
                    <a:pt x="49" y="109"/>
                  </a:cubicBezTo>
                  <a:cubicBezTo>
                    <a:pt x="35" y="108"/>
                    <a:pt x="22" y="102"/>
                    <a:pt x="13" y="91"/>
                  </a:cubicBezTo>
                  <a:cubicBezTo>
                    <a:pt x="4" y="81"/>
                    <a:pt x="0" y="68"/>
                    <a:pt x="1" y="54"/>
                  </a:cubicBezTo>
                  <a:cubicBezTo>
                    <a:pt x="2" y="40"/>
                    <a:pt x="8" y="28"/>
                    <a:pt x="18" y="19"/>
                  </a:cubicBezTo>
                  <a:cubicBezTo>
                    <a:pt x="40" y="0"/>
                    <a:pt x="73" y="2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110" y="45"/>
                    <a:pt x="108" y="78"/>
                    <a:pt x="86" y="97"/>
                  </a:cubicBezTo>
                  <a:cubicBezTo>
                    <a:pt x="77" y="105"/>
                    <a:pt x="65" y="109"/>
                    <a:pt x="52" y="109"/>
                  </a:cubicBezTo>
                  <a:close/>
                  <a:moveTo>
                    <a:pt x="52" y="14"/>
                  </a:moveTo>
                  <a:cubicBezTo>
                    <a:pt x="42" y="14"/>
                    <a:pt x="32" y="17"/>
                    <a:pt x="24" y="25"/>
                  </a:cubicBezTo>
                  <a:cubicBezTo>
                    <a:pt x="15" y="32"/>
                    <a:pt x="9" y="43"/>
                    <a:pt x="9" y="54"/>
                  </a:cubicBezTo>
                  <a:cubicBezTo>
                    <a:pt x="8" y="66"/>
                    <a:pt x="12" y="77"/>
                    <a:pt x="19" y="86"/>
                  </a:cubicBezTo>
                  <a:cubicBezTo>
                    <a:pt x="27" y="95"/>
                    <a:pt x="38" y="100"/>
                    <a:pt x="49" y="101"/>
                  </a:cubicBezTo>
                  <a:cubicBezTo>
                    <a:pt x="61" y="102"/>
                    <a:pt x="72" y="98"/>
                    <a:pt x="81" y="91"/>
                  </a:cubicBezTo>
                  <a:cubicBezTo>
                    <a:pt x="99" y="75"/>
                    <a:pt x="101" y="47"/>
                    <a:pt x="85" y="29"/>
                  </a:cubicBezTo>
                  <a:cubicBezTo>
                    <a:pt x="77" y="19"/>
                    <a:pt x="64" y="14"/>
                    <a:pt x="5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44E9B1B-7A5C-41DC-A8F2-44287F0C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222"/>
              <a:ext cx="87" cy="50"/>
            </a:xfrm>
            <a:custGeom>
              <a:avLst/>
              <a:gdLst>
                <a:gd name="T0" fmla="*/ 8 w 87"/>
                <a:gd name="T1" fmla="*/ 50 h 50"/>
                <a:gd name="T2" fmla="*/ 0 w 87"/>
                <a:gd name="T3" fmla="*/ 41 h 50"/>
                <a:gd name="T4" fmla="*/ 38 w 87"/>
                <a:gd name="T5" fmla="*/ 9 h 50"/>
                <a:gd name="T6" fmla="*/ 52 w 87"/>
                <a:gd name="T7" fmla="*/ 24 h 50"/>
                <a:gd name="T8" fmla="*/ 79 w 87"/>
                <a:gd name="T9" fmla="*/ 0 h 50"/>
                <a:gd name="T10" fmla="*/ 87 w 87"/>
                <a:gd name="T11" fmla="*/ 9 h 50"/>
                <a:gd name="T12" fmla="*/ 50 w 87"/>
                <a:gd name="T13" fmla="*/ 41 h 50"/>
                <a:gd name="T14" fmla="*/ 37 w 87"/>
                <a:gd name="T15" fmla="*/ 26 h 50"/>
                <a:gd name="T16" fmla="*/ 8 w 8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50">
                  <a:moveTo>
                    <a:pt x="8" y="50"/>
                  </a:moveTo>
                  <a:lnTo>
                    <a:pt x="0" y="41"/>
                  </a:lnTo>
                  <a:lnTo>
                    <a:pt x="38" y="9"/>
                  </a:lnTo>
                  <a:lnTo>
                    <a:pt x="52" y="24"/>
                  </a:lnTo>
                  <a:lnTo>
                    <a:pt x="79" y="0"/>
                  </a:lnTo>
                  <a:lnTo>
                    <a:pt x="87" y="9"/>
                  </a:lnTo>
                  <a:lnTo>
                    <a:pt x="50" y="41"/>
                  </a:lnTo>
                  <a:lnTo>
                    <a:pt x="37" y="26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50">
            <a:extLst>
              <a:ext uri="{FF2B5EF4-FFF2-40B4-BE49-F238E27FC236}">
                <a16:creationId xmlns:a16="http://schemas.microsoft.com/office/drawing/2014/main" id="{FA3B74A5-2AD4-46AB-99F9-E54245D172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5151" y="3293803"/>
            <a:ext cx="363249" cy="498653"/>
            <a:chOff x="4086" y="1967"/>
            <a:chExt cx="279" cy="383"/>
          </a:xfrm>
        </p:grpSpPr>
        <p:sp>
          <p:nvSpPr>
            <p:cNvPr id="17" name="AutoShape 49">
              <a:extLst>
                <a:ext uri="{FF2B5EF4-FFF2-40B4-BE49-F238E27FC236}">
                  <a16:creationId xmlns:a16="http://schemas.microsoft.com/office/drawing/2014/main" id="{607ABB24-E10B-4FB5-8570-2F1B73197A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86" y="1967"/>
              <a:ext cx="27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7286C56D-42EE-4197-9786-910D5326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096"/>
              <a:ext cx="141" cy="137"/>
            </a:xfrm>
            <a:custGeom>
              <a:avLst/>
              <a:gdLst>
                <a:gd name="T0" fmla="*/ 62 w 141"/>
                <a:gd name="T1" fmla="*/ 137 h 137"/>
                <a:gd name="T2" fmla="*/ 0 w 141"/>
                <a:gd name="T3" fmla="*/ 101 h 137"/>
                <a:gd name="T4" fmla="*/ 6 w 141"/>
                <a:gd name="T5" fmla="*/ 90 h 137"/>
                <a:gd name="T6" fmla="*/ 58 w 141"/>
                <a:gd name="T7" fmla="*/ 120 h 137"/>
                <a:gd name="T8" fmla="*/ 131 w 141"/>
                <a:gd name="T9" fmla="*/ 0 h 137"/>
                <a:gd name="T10" fmla="*/ 141 w 141"/>
                <a:gd name="T11" fmla="*/ 6 h 137"/>
                <a:gd name="T12" fmla="*/ 62 w 141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37">
                  <a:moveTo>
                    <a:pt x="62" y="137"/>
                  </a:moveTo>
                  <a:lnTo>
                    <a:pt x="0" y="101"/>
                  </a:lnTo>
                  <a:lnTo>
                    <a:pt x="6" y="90"/>
                  </a:lnTo>
                  <a:lnTo>
                    <a:pt x="58" y="120"/>
                  </a:lnTo>
                  <a:lnTo>
                    <a:pt x="131" y="0"/>
                  </a:lnTo>
                  <a:lnTo>
                    <a:pt x="141" y="6"/>
                  </a:lnTo>
                  <a:lnTo>
                    <a:pt x="62" y="137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id="{F466F414-E347-49EE-A937-B3579E15E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1" y="1969"/>
              <a:ext cx="313" cy="351"/>
            </a:xfrm>
            <a:custGeom>
              <a:avLst/>
              <a:gdLst>
                <a:gd name="T0" fmla="*/ 29 w 205"/>
                <a:gd name="T1" fmla="*/ 231 h 231"/>
                <a:gd name="T2" fmla="*/ 28 w 205"/>
                <a:gd name="T3" fmla="*/ 231 h 231"/>
                <a:gd name="T4" fmla="*/ 25 w 205"/>
                <a:gd name="T5" fmla="*/ 231 h 231"/>
                <a:gd name="T6" fmla="*/ 23 w 205"/>
                <a:gd name="T7" fmla="*/ 224 h 231"/>
                <a:gd name="T8" fmla="*/ 5 w 205"/>
                <a:gd name="T9" fmla="*/ 170 h 231"/>
                <a:gd name="T10" fmla="*/ 27 w 205"/>
                <a:gd name="T11" fmla="*/ 96 h 231"/>
                <a:gd name="T12" fmla="*/ 174 w 205"/>
                <a:gd name="T13" fmla="*/ 1 h 231"/>
                <a:gd name="T14" fmla="*/ 176 w 205"/>
                <a:gd name="T15" fmla="*/ 0 h 231"/>
                <a:gd name="T16" fmla="*/ 180 w 205"/>
                <a:gd name="T17" fmla="*/ 3 h 231"/>
                <a:gd name="T18" fmla="*/ 181 w 205"/>
                <a:gd name="T19" fmla="*/ 5 h 231"/>
                <a:gd name="T20" fmla="*/ 150 w 205"/>
                <a:gd name="T21" fmla="*/ 178 h 231"/>
                <a:gd name="T22" fmla="*/ 89 w 205"/>
                <a:gd name="T23" fmla="*/ 227 h 231"/>
                <a:gd name="T24" fmla="*/ 29 w 205"/>
                <a:gd name="T25" fmla="*/ 231 h 231"/>
                <a:gd name="T26" fmla="*/ 173 w 205"/>
                <a:gd name="T27" fmla="*/ 9 h 231"/>
                <a:gd name="T28" fmla="*/ 33 w 205"/>
                <a:gd name="T29" fmla="*/ 100 h 231"/>
                <a:gd name="T30" fmla="*/ 13 w 205"/>
                <a:gd name="T31" fmla="*/ 169 h 231"/>
                <a:gd name="T32" fmla="*/ 30 w 205"/>
                <a:gd name="T33" fmla="*/ 221 h 231"/>
                <a:gd name="T34" fmla="*/ 31 w 205"/>
                <a:gd name="T35" fmla="*/ 223 h 231"/>
                <a:gd name="T36" fmla="*/ 87 w 205"/>
                <a:gd name="T37" fmla="*/ 219 h 231"/>
                <a:gd name="T38" fmla="*/ 143 w 205"/>
                <a:gd name="T39" fmla="*/ 173 h 231"/>
                <a:gd name="T40" fmla="*/ 173 w 205"/>
                <a:gd name="T41" fmla="*/ 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231">
                  <a:moveTo>
                    <a:pt x="29" y="231"/>
                  </a:moveTo>
                  <a:cubicBezTo>
                    <a:pt x="29" y="231"/>
                    <a:pt x="28" y="231"/>
                    <a:pt x="28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3" y="224"/>
                    <a:pt x="23" y="224"/>
                    <a:pt x="23" y="224"/>
                  </a:cubicBezTo>
                  <a:cubicBezTo>
                    <a:pt x="11" y="196"/>
                    <a:pt x="6" y="172"/>
                    <a:pt x="5" y="170"/>
                  </a:cubicBezTo>
                  <a:cubicBezTo>
                    <a:pt x="0" y="150"/>
                    <a:pt x="8" y="125"/>
                    <a:pt x="27" y="96"/>
                  </a:cubicBezTo>
                  <a:cubicBezTo>
                    <a:pt x="78" y="18"/>
                    <a:pt x="170" y="1"/>
                    <a:pt x="174" y="1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6"/>
                    <a:pt x="205" y="94"/>
                    <a:pt x="150" y="178"/>
                  </a:cubicBezTo>
                  <a:cubicBezTo>
                    <a:pt x="131" y="207"/>
                    <a:pt x="112" y="221"/>
                    <a:pt x="89" y="227"/>
                  </a:cubicBezTo>
                  <a:cubicBezTo>
                    <a:pt x="69" y="231"/>
                    <a:pt x="35" y="231"/>
                    <a:pt x="29" y="231"/>
                  </a:cubicBezTo>
                  <a:close/>
                  <a:moveTo>
                    <a:pt x="173" y="9"/>
                  </a:moveTo>
                  <a:cubicBezTo>
                    <a:pt x="159" y="12"/>
                    <a:pt x="80" y="31"/>
                    <a:pt x="33" y="100"/>
                  </a:cubicBezTo>
                  <a:cubicBezTo>
                    <a:pt x="16" y="127"/>
                    <a:pt x="9" y="150"/>
                    <a:pt x="13" y="169"/>
                  </a:cubicBezTo>
                  <a:cubicBezTo>
                    <a:pt x="13" y="169"/>
                    <a:pt x="18" y="194"/>
                    <a:pt x="30" y="221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40" y="223"/>
                    <a:pt x="70" y="223"/>
                    <a:pt x="87" y="219"/>
                  </a:cubicBezTo>
                  <a:cubicBezTo>
                    <a:pt x="109" y="214"/>
                    <a:pt x="125" y="201"/>
                    <a:pt x="143" y="173"/>
                  </a:cubicBezTo>
                  <a:cubicBezTo>
                    <a:pt x="192" y="100"/>
                    <a:pt x="177" y="23"/>
                    <a:pt x="173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5700B820-117B-4B89-911C-91EBE964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304"/>
              <a:ext cx="35" cy="46"/>
            </a:xfrm>
            <a:custGeom>
              <a:avLst/>
              <a:gdLst>
                <a:gd name="T0" fmla="*/ 10 w 35"/>
                <a:gd name="T1" fmla="*/ 46 h 46"/>
                <a:gd name="T2" fmla="*/ 0 w 35"/>
                <a:gd name="T3" fmla="*/ 38 h 46"/>
                <a:gd name="T4" fmla="*/ 26 w 35"/>
                <a:gd name="T5" fmla="*/ 0 h 46"/>
                <a:gd name="T6" fmla="*/ 35 w 35"/>
                <a:gd name="T7" fmla="*/ 8 h 46"/>
                <a:gd name="T8" fmla="*/ 10 w 3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6">
                  <a:moveTo>
                    <a:pt x="10" y="46"/>
                  </a:moveTo>
                  <a:lnTo>
                    <a:pt x="0" y="38"/>
                  </a:lnTo>
                  <a:lnTo>
                    <a:pt x="26" y="0"/>
                  </a:lnTo>
                  <a:lnTo>
                    <a:pt x="35" y="8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01C743C0-BE57-427F-84B8-ECD1267AFA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2046" y="3375827"/>
            <a:ext cx="498653" cy="334605"/>
            <a:chOff x="4121" y="941"/>
            <a:chExt cx="383" cy="257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A9D8FB4-B969-4FFD-B94F-80784972A2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21" y="941"/>
              <a:ext cx="38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51EE8EF-7C4F-4F7E-9660-DB339C6B2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" y="943"/>
              <a:ext cx="102" cy="102"/>
            </a:xfrm>
            <a:custGeom>
              <a:avLst/>
              <a:gdLst>
                <a:gd name="T0" fmla="*/ 33 w 67"/>
                <a:gd name="T1" fmla="*/ 67 h 67"/>
                <a:gd name="T2" fmla="*/ 0 w 67"/>
                <a:gd name="T3" fmla="*/ 33 h 67"/>
                <a:gd name="T4" fmla="*/ 33 w 67"/>
                <a:gd name="T5" fmla="*/ 0 h 67"/>
                <a:gd name="T6" fmla="*/ 67 w 67"/>
                <a:gd name="T7" fmla="*/ 33 h 67"/>
                <a:gd name="T8" fmla="*/ 33 w 67"/>
                <a:gd name="T9" fmla="*/ 67 h 67"/>
                <a:gd name="T10" fmla="*/ 33 w 67"/>
                <a:gd name="T11" fmla="*/ 8 h 67"/>
                <a:gd name="T12" fmla="*/ 8 w 67"/>
                <a:gd name="T13" fmla="*/ 33 h 67"/>
                <a:gd name="T14" fmla="*/ 33 w 67"/>
                <a:gd name="T15" fmla="*/ 59 h 67"/>
                <a:gd name="T16" fmla="*/ 59 w 67"/>
                <a:gd name="T17" fmla="*/ 33 h 67"/>
                <a:gd name="T18" fmla="*/ 33 w 67"/>
                <a:gd name="T19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3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3" y="67"/>
                  </a:cubicBezTo>
                  <a:close/>
                  <a:moveTo>
                    <a:pt x="33" y="8"/>
                  </a:moveTo>
                  <a:cubicBezTo>
                    <a:pt x="19" y="8"/>
                    <a:pt x="8" y="19"/>
                    <a:pt x="8" y="33"/>
                  </a:cubicBezTo>
                  <a:cubicBezTo>
                    <a:pt x="8" y="47"/>
                    <a:pt x="19" y="59"/>
                    <a:pt x="33" y="59"/>
                  </a:cubicBezTo>
                  <a:cubicBezTo>
                    <a:pt x="47" y="59"/>
                    <a:pt x="59" y="47"/>
                    <a:pt x="59" y="33"/>
                  </a:cubicBezTo>
                  <a:cubicBezTo>
                    <a:pt x="59" y="19"/>
                    <a:pt x="47" y="8"/>
                    <a:pt x="3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B550BE3-E323-48DE-A95B-87D1224B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1070"/>
              <a:ext cx="149" cy="68"/>
            </a:xfrm>
            <a:custGeom>
              <a:avLst/>
              <a:gdLst>
                <a:gd name="T0" fmla="*/ 83 w 98"/>
                <a:gd name="T1" fmla="*/ 45 h 45"/>
                <a:gd name="T2" fmla="*/ 0 w 98"/>
                <a:gd name="T3" fmla="*/ 45 h 45"/>
                <a:gd name="T4" fmla="*/ 0 w 98"/>
                <a:gd name="T5" fmla="*/ 30 h 45"/>
                <a:gd name="T6" fmla="*/ 33 w 98"/>
                <a:gd name="T7" fmla="*/ 0 h 45"/>
                <a:gd name="T8" fmla="*/ 68 w 98"/>
                <a:gd name="T9" fmla="*/ 0 h 45"/>
                <a:gd name="T10" fmla="*/ 98 w 98"/>
                <a:gd name="T11" fmla="*/ 29 h 45"/>
                <a:gd name="T12" fmla="*/ 90 w 98"/>
                <a:gd name="T13" fmla="*/ 29 h 45"/>
                <a:gd name="T14" fmla="*/ 68 w 98"/>
                <a:gd name="T15" fmla="*/ 8 h 45"/>
                <a:gd name="T16" fmla="*/ 33 w 98"/>
                <a:gd name="T17" fmla="*/ 8 h 45"/>
                <a:gd name="T18" fmla="*/ 8 w 98"/>
                <a:gd name="T19" fmla="*/ 30 h 45"/>
                <a:gd name="T20" fmla="*/ 8 w 98"/>
                <a:gd name="T21" fmla="*/ 37 h 45"/>
                <a:gd name="T22" fmla="*/ 83 w 98"/>
                <a:gd name="T23" fmla="*/ 37 h 45"/>
                <a:gd name="T24" fmla="*/ 83 w 98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45">
                  <a:moveTo>
                    <a:pt x="83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9" y="0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4" y="0"/>
                    <a:pt x="98" y="9"/>
                    <a:pt x="98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4"/>
                    <a:pt x="71" y="8"/>
                    <a:pt x="6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4" y="8"/>
                    <a:pt x="8" y="25"/>
                    <a:pt x="8" y="30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8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8BB1705-1091-41D3-817D-9B6B5F52F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973"/>
              <a:ext cx="102" cy="103"/>
            </a:xfrm>
            <a:custGeom>
              <a:avLst/>
              <a:gdLst>
                <a:gd name="T0" fmla="*/ 33 w 67"/>
                <a:gd name="T1" fmla="*/ 67 h 67"/>
                <a:gd name="T2" fmla="*/ 0 w 67"/>
                <a:gd name="T3" fmla="*/ 33 h 67"/>
                <a:gd name="T4" fmla="*/ 33 w 67"/>
                <a:gd name="T5" fmla="*/ 0 h 67"/>
                <a:gd name="T6" fmla="*/ 67 w 67"/>
                <a:gd name="T7" fmla="*/ 33 h 67"/>
                <a:gd name="T8" fmla="*/ 33 w 67"/>
                <a:gd name="T9" fmla="*/ 67 h 67"/>
                <a:gd name="T10" fmla="*/ 33 w 67"/>
                <a:gd name="T11" fmla="*/ 8 h 67"/>
                <a:gd name="T12" fmla="*/ 8 w 67"/>
                <a:gd name="T13" fmla="*/ 33 h 67"/>
                <a:gd name="T14" fmla="*/ 33 w 67"/>
                <a:gd name="T15" fmla="*/ 59 h 67"/>
                <a:gd name="T16" fmla="*/ 59 w 67"/>
                <a:gd name="T17" fmla="*/ 33 h 67"/>
                <a:gd name="T18" fmla="*/ 33 w 67"/>
                <a:gd name="T19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3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3" y="67"/>
                  </a:cubicBezTo>
                  <a:close/>
                  <a:moveTo>
                    <a:pt x="33" y="8"/>
                  </a:moveTo>
                  <a:cubicBezTo>
                    <a:pt x="19" y="8"/>
                    <a:pt x="8" y="19"/>
                    <a:pt x="8" y="33"/>
                  </a:cubicBezTo>
                  <a:cubicBezTo>
                    <a:pt x="8" y="48"/>
                    <a:pt x="19" y="59"/>
                    <a:pt x="33" y="59"/>
                  </a:cubicBezTo>
                  <a:cubicBezTo>
                    <a:pt x="47" y="59"/>
                    <a:pt x="59" y="48"/>
                    <a:pt x="59" y="33"/>
                  </a:cubicBezTo>
                  <a:cubicBezTo>
                    <a:pt x="59" y="19"/>
                    <a:pt x="47" y="8"/>
                    <a:pt x="33" y="8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3AFB00F9-4193-4498-BE30-D819C0200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1100"/>
              <a:ext cx="149" cy="72"/>
            </a:xfrm>
            <a:custGeom>
              <a:avLst/>
              <a:gdLst>
                <a:gd name="T0" fmla="*/ 85 w 98"/>
                <a:gd name="T1" fmla="*/ 47 h 47"/>
                <a:gd name="T2" fmla="*/ 0 w 98"/>
                <a:gd name="T3" fmla="*/ 47 h 47"/>
                <a:gd name="T4" fmla="*/ 0 w 98"/>
                <a:gd name="T5" fmla="*/ 30 h 47"/>
                <a:gd name="T6" fmla="*/ 33 w 98"/>
                <a:gd name="T7" fmla="*/ 0 h 47"/>
                <a:gd name="T8" fmla="*/ 68 w 98"/>
                <a:gd name="T9" fmla="*/ 0 h 47"/>
                <a:gd name="T10" fmla="*/ 98 w 98"/>
                <a:gd name="T11" fmla="*/ 29 h 47"/>
                <a:gd name="T12" fmla="*/ 98 w 98"/>
                <a:gd name="T13" fmla="*/ 31 h 47"/>
                <a:gd name="T14" fmla="*/ 96 w 98"/>
                <a:gd name="T15" fmla="*/ 32 h 47"/>
                <a:gd name="T16" fmla="*/ 86 w 98"/>
                <a:gd name="T17" fmla="*/ 44 h 47"/>
                <a:gd name="T18" fmla="*/ 85 w 98"/>
                <a:gd name="T19" fmla="*/ 47 h 47"/>
                <a:gd name="T20" fmla="*/ 8 w 98"/>
                <a:gd name="T21" fmla="*/ 39 h 47"/>
                <a:gd name="T22" fmla="*/ 80 w 98"/>
                <a:gd name="T23" fmla="*/ 39 h 47"/>
                <a:gd name="T24" fmla="*/ 90 w 98"/>
                <a:gd name="T25" fmla="*/ 27 h 47"/>
                <a:gd name="T26" fmla="*/ 68 w 98"/>
                <a:gd name="T27" fmla="*/ 8 h 47"/>
                <a:gd name="T28" fmla="*/ 33 w 98"/>
                <a:gd name="T29" fmla="*/ 8 h 47"/>
                <a:gd name="T30" fmla="*/ 8 w 98"/>
                <a:gd name="T31" fmla="*/ 30 h 47"/>
                <a:gd name="T32" fmla="*/ 8 w 98"/>
                <a:gd name="T3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47">
                  <a:moveTo>
                    <a:pt x="85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9" y="0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4" y="0"/>
                    <a:pt x="98" y="9"/>
                    <a:pt x="98" y="29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0" y="36"/>
                    <a:pt x="86" y="44"/>
                  </a:cubicBezTo>
                  <a:lnTo>
                    <a:pt x="85" y="47"/>
                  </a:lnTo>
                  <a:close/>
                  <a:moveTo>
                    <a:pt x="8" y="39"/>
                  </a:moveTo>
                  <a:cubicBezTo>
                    <a:pt x="80" y="39"/>
                    <a:pt x="80" y="39"/>
                    <a:pt x="80" y="39"/>
                  </a:cubicBezTo>
                  <a:cubicBezTo>
                    <a:pt x="83" y="32"/>
                    <a:pt x="87" y="29"/>
                    <a:pt x="90" y="27"/>
                  </a:cubicBezTo>
                  <a:cubicBezTo>
                    <a:pt x="88" y="14"/>
                    <a:pt x="71" y="8"/>
                    <a:pt x="6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4" y="8"/>
                    <a:pt x="8" y="25"/>
                    <a:pt x="8" y="30"/>
                  </a:cubicBezTo>
                  <a:lnTo>
                    <a:pt x="8" y="3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8FF88E4-94EE-44ED-8E2B-BCFD4C77D4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1004"/>
              <a:ext cx="102" cy="102"/>
            </a:xfrm>
            <a:custGeom>
              <a:avLst/>
              <a:gdLst>
                <a:gd name="T0" fmla="*/ 33 w 67"/>
                <a:gd name="T1" fmla="*/ 67 h 67"/>
                <a:gd name="T2" fmla="*/ 0 w 67"/>
                <a:gd name="T3" fmla="*/ 34 h 67"/>
                <a:gd name="T4" fmla="*/ 33 w 67"/>
                <a:gd name="T5" fmla="*/ 0 h 67"/>
                <a:gd name="T6" fmla="*/ 67 w 67"/>
                <a:gd name="T7" fmla="*/ 34 h 67"/>
                <a:gd name="T8" fmla="*/ 33 w 67"/>
                <a:gd name="T9" fmla="*/ 67 h 67"/>
                <a:gd name="T10" fmla="*/ 33 w 67"/>
                <a:gd name="T11" fmla="*/ 8 h 67"/>
                <a:gd name="T12" fmla="*/ 8 w 67"/>
                <a:gd name="T13" fmla="*/ 34 h 67"/>
                <a:gd name="T14" fmla="*/ 33 w 67"/>
                <a:gd name="T15" fmla="*/ 59 h 67"/>
                <a:gd name="T16" fmla="*/ 59 w 67"/>
                <a:gd name="T17" fmla="*/ 34 h 67"/>
                <a:gd name="T18" fmla="*/ 33 w 67"/>
                <a:gd name="T19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7">
                  <a:moveTo>
                    <a:pt x="33" y="67"/>
                  </a:move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2" y="0"/>
                    <a:pt x="67" y="15"/>
                    <a:pt x="67" y="34"/>
                  </a:cubicBezTo>
                  <a:cubicBezTo>
                    <a:pt x="67" y="52"/>
                    <a:pt x="52" y="67"/>
                    <a:pt x="33" y="67"/>
                  </a:cubicBezTo>
                  <a:close/>
                  <a:moveTo>
                    <a:pt x="33" y="8"/>
                  </a:moveTo>
                  <a:cubicBezTo>
                    <a:pt x="19" y="8"/>
                    <a:pt x="8" y="20"/>
                    <a:pt x="8" y="34"/>
                  </a:cubicBezTo>
                  <a:cubicBezTo>
                    <a:pt x="8" y="48"/>
                    <a:pt x="19" y="59"/>
                    <a:pt x="33" y="59"/>
                  </a:cubicBezTo>
                  <a:cubicBezTo>
                    <a:pt x="47" y="59"/>
                    <a:pt x="59" y="48"/>
                    <a:pt x="59" y="34"/>
                  </a:cubicBezTo>
                  <a:cubicBezTo>
                    <a:pt x="59" y="20"/>
                    <a:pt x="47" y="8"/>
                    <a:pt x="3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B54AD469-FE3B-4EB7-B7F6-F06C0BE6D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3" y="1131"/>
              <a:ext cx="149" cy="69"/>
            </a:xfrm>
            <a:custGeom>
              <a:avLst/>
              <a:gdLst>
                <a:gd name="T0" fmla="*/ 98 w 98"/>
                <a:gd name="T1" fmla="*/ 45 h 45"/>
                <a:gd name="T2" fmla="*/ 0 w 98"/>
                <a:gd name="T3" fmla="*/ 45 h 45"/>
                <a:gd name="T4" fmla="*/ 0 w 98"/>
                <a:gd name="T5" fmla="*/ 30 h 45"/>
                <a:gd name="T6" fmla="*/ 33 w 98"/>
                <a:gd name="T7" fmla="*/ 0 h 45"/>
                <a:gd name="T8" fmla="*/ 68 w 98"/>
                <a:gd name="T9" fmla="*/ 0 h 45"/>
                <a:gd name="T10" fmla="*/ 98 w 98"/>
                <a:gd name="T11" fmla="*/ 29 h 45"/>
                <a:gd name="T12" fmla="*/ 98 w 98"/>
                <a:gd name="T13" fmla="*/ 45 h 45"/>
                <a:gd name="T14" fmla="*/ 8 w 98"/>
                <a:gd name="T15" fmla="*/ 37 h 45"/>
                <a:gd name="T16" fmla="*/ 90 w 98"/>
                <a:gd name="T17" fmla="*/ 37 h 45"/>
                <a:gd name="T18" fmla="*/ 90 w 98"/>
                <a:gd name="T19" fmla="*/ 29 h 45"/>
                <a:gd name="T20" fmla="*/ 68 w 98"/>
                <a:gd name="T21" fmla="*/ 8 h 45"/>
                <a:gd name="T22" fmla="*/ 33 w 98"/>
                <a:gd name="T23" fmla="*/ 8 h 45"/>
                <a:gd name="T24" fmla="*/ 8 w 98"/>
                <a:gd name="T25" fmla="*/ 30 h 45"/>
                <a:gd name="T26" fmla="*/ 8 w 98"/>
                <a:gd name="T2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45">
                  <a:moveTo>
                    <a:pt x="98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9" y="0"/>
                    <a:pt x="33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4" y="0"/>
                    <a:pt x="98" y="9"/>
                    <a:pt x="98" y="29"/>
                  </a:cubicBezTo>
                  <a:lnTo>
                    <a:pt x="98" y="45"/>
                  </a:lnTo>
                  <a:close/>
                  <a:moveTo>
                    <a:pt x="8" y="37"/>
                  </a:moveTo>
                  <a:cubicBezTo>
                    <a:pt x="90" y="37"/>
                    <a:pt x="90" y="37"/>
                    <a:pt x="90" y="37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15"/>
                    <a:pt x="71" y="8"/>
                    <a:pt x="6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4" y="8"/>
                    <a:pt x="8" y="25"/>
                    <a:pt x="8" y="30"/>
                  </a:cubicBezTo>
                  <a:lnTo>
                    <a:pt x="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D8E8AE13-5014-4854-BACF-89BB213BF0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35448" y="1663859"/>
            <a:ext cx="381476" cy="492144"/>
            <a:chOff x="2213" y="888"/>
            <a:chExt cx="293" cy="378"/>
          </a:xfrm>
        </p:grpSpPr>
        <p:sp>
          <p:nvSpPr>
            <p:cNvPr id="30" name="AutoShape 12">
              <a:extLst>
                <a:ext uri="{FF2B5EF4-FFF2-40B4-BE49-F238E27FC236}">
                  <a16:creationId xmlns:a16="http://schemas.microsoft.com/office/drawing/2014/main" id="{FEE1AC34-D702-43B5-84F4-3C6FA7CEDA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13" y="888"/>
              <a:ext cx="293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9E090007-3C33-4F46-91C6-EFC47C2F9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3" y="887"/>
              <a:ext cx="293" cy="381"/>
            </a:xfrm>
            <a:custGeom>
              <a:avLst/>
              <a:gdLst>
                <a:gd name="T0" fmla="*/ 293 w 293"/>
                <a:gd name="T1" fmla="*/ 381 h 381"/>
                <a:gd name="T2" fmla="*/ 0 w 293"/>
                <a:gd name="T3" fmla="*/ 381 h 381"/>
                <a:gd name="T4" fmla="*/ 0 w 293"/>
                <a:gd name="T5" fmla="*/ 0 h 381"/>
                <a:gd name="T6" fmla="*/ 293 w 293"/>
                <a:gd name="T7" fmla="*/ 0 h 381"/>
                <a:gd name="T8" fmla="*/ 293 w 293"/>
                <a:gd name="T9" fmla="*/ 381 h 381"/>
                <a:gd name="T10" fmla="*/ 12 w 293"/>
                <a:gd name="T11" fmla="*/ 368 h 381"/>
                <a:gd name="T12" fmla="*/ 281 w 293"/>
                <a:gd name="T13" fmla="*/ 368 h 381"/>
                <a:gd name="T14" fmla="*/ 281 w 293"/>
                <a:gd name="T15" fmla="*/ 12 h 381"/>
                <a:gd name="T16" fmla="*/ 12 w 293"/>
                <a:gd name="T17" fmla="*/ 12 h 381"/>
                <a:gd name="T18" fmla="*/ 12 w 293"/>
                <a:gd name="T19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3" h="381">
                  <a:moveTo>
                    <a:pt x="293" y="381"/>
                  </a:moveTo>
                  <a:lnTo>
                    <a:pt x="0" y="381"/>
                  </a:lnTo>
                  <a:lnTo>
                    <a:pt x="0" y="0"/>
                  </a:lnTo>
                  <a:lnTo>
                    <a:pt x="293" y="0"/>
                  </a:lnTo>
                  <a:lnTo>
                    <a:pt x="293" y="381"/>
                  </a:lnTo>
                  <a:close/>
                  <a:moveTo>
                    <a:pt x="12" y="368"/>
                  </a:moveTo>
                  <a:lnTo>
                    <a:pt x="281" y="368"/>
                  </a:lnTo>
                  <a:lnTo>
                    <a:pt x="281" y="12"/>
                  </a:lnTo>
                  <a:lnTo>
                    <a:pt x="12" y="12"/>
                  </a:lnTo>
                  <a:lnTo>
                    <a:pt x="12" y="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4BCC0AA8-CA40-4D45-8755-4058BA1CB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964"/>
              <a:ext cx="13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5426A0EA-C631-4F90-A58B-1440761B7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073"/>
              <a:ext cx="13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BCA726E3-BDF2-4B21-97DF-5D0261F72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" y="1181"/>
              <a:ext cx="13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3172638B-8120-4C4B-8FF8-F8B7B9EB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940"/>
              <a:ext cx="52" cy="56"/>
            </a:xfrm>
            <a:custGeom>
              <a:avLst/>
              <a:gdLst>
                <a:gd name="T0" fmla="*/ 20 w 52"/>
                <a:gd name="T1" fmla="*/ 56 h 56"/>
                <a:gd name="T2" fmla="*/ 0 w 52"/>
                <a:gd name="T3" fmla="*/ 26 h 56"/>
                <a:gd name="T4" fmla="*/ 11 w 52"/>
                <a:gd name="T5" fmla="*/ 18 h 56"/>
                <a:gd name="T6" fmla="*/ 20 w 52"/>
                <a:gd name="T7" fmla="*/ 33 h 56"/>
                <a:gd name="T8" fmla="*/ 41 w 52"/>
                <a:gd name="T9" fmla="*/ 0 h 56"/>
                <a:gd name="T10" fmla="*/ 52 w 52"/>
                <a:gd name="T11" fmla="*/ 6 h 56"/>
                <a:gd name="T12" fmla="*/ 20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20" y="56"/>
                  </a:moveTo>
                  <a:lnTo>
                    <a:pt x="0" y="26"/>
                  </a:lnTo>
                  <a:lnTo>
                    <a:pt x="11" y="18"/>
                  </a:lnTo>
                  <a:lnTo>
                    <a:pt x="20" y="33"/>
                  </a:lnTo>
                  <a:lnTo>
                    <a:pt x="41" y="0"/>
                  </a:lnTo>
                  <a:lnTo>
                    <a:pt x="52" y="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D7FEEAB4-E83E-4F8B-A830-4F4CF0D4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046"/>
              <a:ext cx="52" cy="56"/>
            </a:xfrm>
            <a:custGeom>
              <a:avLst/>
              <a:gdLst>
                <a:gd name="T0" fmla="*/ 20 w 52"/>
                <a:gd name="T1" fmla="*/ 56 h 56"/>
                <a:gd name="T2" fmla="*/ 0 w 52"/>
                <a:gd name="T3" fmla="*/ 26 h 56"/>
                <a:gd name="T4" fmla="*/ 11 w 52"/>
                <a:gd name="T5" fmla="*/ 20 h 56"/>
                <a:gd name="T6" fmla="*/ 20 w 52"/>
                <a:gd name="T7" fmla="*/ 33 h 56"/>
                <a:gd name="T8" fmla="*/ 41 w 52"/>
                <a:gd name="T9" fmla="*/ 0 h 56"/>
                <a:gd name="T10" fmla="*/ 52 w 52"/>
                <a:gd name="T11" fmla="*/ 6 h 56"/>
                <a:gd name="T12" fmla="*/ 20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20" y="56"/>
                  </a:moveTo>
                  <a:lnTo>
                    <a:pt x="0" y="26"/>
                  </a:lnTo>
                  <a:lnTo>
                    <a:pt x="11" y="20"/>
                  </a:lnTo>
                  <a:lnTo>
                    <a:pt x="20" y="33"/>
                  </a:lnTo>
                  <a:lnTo>
                    <a:pt x="41" y="0"/>
                  </a:lnTo>
                  <a:lnTo>
                    <a:pt x="52" y="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3753C47B-A0DD-4D19-91B2-42DAF8F2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152"/>
              <a:ext cx="52" cy="58"/>
            </a:xfrm>
            <a:custGeom>
              <a:avLst/>
              <a:gdLst>
                <a:gd name="T0" fmla="*/ 20 w 52"/>
                <a:gd name="T1" fmla="*/ 58 h 58"/>
                <a:gd name="T2" fmla="*/ 0 w 52"/>
                <a:gd name="T3" fmla="*/ 26 h 58"/>
                <a:gd name="T4" fmla="*/ 11 w 52"/>
                <a:gd name="T5" fmla="*/ 20 h 58"/>
                <a:gd name="T6" fmla="*/ 20 w 52"/>
                <a:gd name="T7" fmla="*/ 35 h 58"/>
                <a:gd name="T8" fmla="*/ 41 w 52"/>
                <a:gd name="T9" fmla="*/ 0 h 58"/>
                <a:gd name="T10" fmla="*/ 52 w 52"/>
                <a:gd name="T11" fmla="*/ 8 h 58"/>
                <a:gd name="T12" fmla="*/ 20 w 5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8">
                  <a:moveTo>
                    <a:pt x="20" y="58"/>
                  </a:moveTo>
                  <a:lnTo>
                    <a:pt x="0" y="26"/>
                  </a:lnTo>
                  <a:lnTo>
                    <a:pt x="11" y="20"/>
                  </a:lnTo>
                  <a:lnTo>
                    <a:pt x="20" y="35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23">
            <a:extLst>
              <a:ext uri="{FF2B5EF4-FFF2-40B4-BE49-F238E27FC236}">
                <a16:creationId xmlns:a16="http://schemas.microsoft.com/office/drawing/2014/main" id="{664892F4-8407-41C7-9FDF-D7763FB6B5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26736" y="1661255"/>
            <a:ext cx="481728" cy="497352"/>
            <a:chOff x="576" y="849"/>
            <a:chExt cx="370" cy="382"/>
          </a:xfrm>
        </p:grpSpPr>
        <p:sp>
          <p:nvSpPr>
            <p:cNvPr id="39" name="AutoShape 22">
              <a:extLst>
                <a:ext uri="{FF2B5EF4-FFF2-40B4-BE49-F238E27FC236}">
                  <a16:creationId xmlns:a16="http://schemas.microsoft.com/office/drawing/2014/main" id="{33314C1B-C643-421F-862D-7460E64697E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6" y="849"/>
              <a:ext cx="37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EC4EA4D0-C950-49C2-B10F-CF834CBDA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" y="954"/>
              <a:ext cx="167" cy="194"/>
            </a:xfrm>
            <a:custGeom>
              <a:avLst/>
              <a:gdLst>
                <a:gd name="T0" fmla="*/ 85 w 110"/>
                <a:gd name="T1" fmla="*/ 128 h 128"/>
                <a:gd name="T2" fmla="*/ 26 w 110"/>
                <a:gd name="T3" fmla="*/ 128 h 128"/>
                <a:gd name="T4" fmla="*/ 25 w 110"/>
                <a:gd name="T5" fmla="*/ 119 h 128"/>
                <a:gd name="T6" fmla="*/ 21 w 110"/>
                <a:gd name="T7" fmla="*/ 104 h 128"/>
                <a:gd name="T8" fmla="*/ 0 w 110"/>
                <a:gd name="T9" fmla="*/ 54 h 128"/>
                <a:gd name="T10" fmla="*/ 55 w 110"/>
                <a:gd name="T11" fmla="*/ 0 h 128"/>
                <a:gd name="T12" fmla="*/ 110 w 110"/>
                <a:gd name="T13" fmla="*/ 53 h 128"/>
                <a:gd name="T14" fmla="*/ 91 w 110"/>
                <a:gd name="T15" fmla="*/ 103 h 128"/>
                <a:gd name="T16" fmla="*/ 90 w 110"/>
                <a:gd name="T17" fmla="*/ 104 h 128"/>
                <a:gd name="T18" fmla="*/ 85 w 110"/>
                <a:gd name="T19" fmla="*/ 119 h 128"/>
                <a:gd name="T20" fmla="*/ 85 w 110"/>
                <a:gd name="T21" fmla="*/ 128 h 128"/>
                <a:gd name="T22" fmla="*/ 33 w 110"/>
                <a:gd name="T23" fmla="*/ 120 h 128"/>
                <a:gd name="T24" fmla="*/ 77 w 110"/>
                <a:gd name="T25" fmla="*/ 120 h 128"/>
                <a:gd name="T26" fmla="*/ 77 w 110"/>
                <a:gd name="T27" fmla="*/ 119 h 128"/>
                <a:gd name="T28" fmla="*/ 83 w 110"/>
                <a:gd name="T29" fmla="*/ 100 h 128"/>
                <a:gd name="T30" fmla="*/ 84 w 110"/>
                <a:gd name="T31" fmla="*/ 99 h 128"/>
                <a:gd name="T32" fmla="*/ 102 w 110"/>
                <a:gd name="T33" fmla="*/ 53 h 128"/>
                <a:gd name="T34" fmla="*/ 55 w 110"/>
                <a:gd name="T35" fmla="*/ 8 h 128"/>
                <a:gd name="T36" fmla="*/ 8 w 110"/>
                <a:gd name="T37" fmla="*/ 54 h 128"/>
                <a:gd name="T38" fmla="*/ 28 w 110"/>
                <a:gd name="T39" fmla="*/ 100 h 128"/>
                <a:gd name="T40" fmla="*/ 33 w 110"/>
                <a:gd name="T41" fmla="*/ 118 h 128"/>
                <a:gd name="T42" fmla="*/ 33 w 110"/>
                <a:gd name="T43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28">
                  <a:moveTo>
                    <a:pt x="85" y="128"/>
                  </a:moveTo>
                  <a:cubicBezTo>
                    <a:pt x="26" y="128"/>
                    <a:pt x="26" y="128"/>
                    <a:pt x="26" y="12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10"/>
                    <a:pt x="21" y="104"/>
                    <a:pt x="21" y="104"/>
                  </a:cubicBezTo>
                  <a:cubicBezTo>
                    <a:pt x="20" y="103"/>
                    <a:pt x="0" y="75"/>
                    <a:pt x="0" y="54"/>
                  </a:cubicBezTo>
                  <a:cubicBezTo>
                    <a:pt x="0" y="31"/>
                    <a:pt x="19" y="0"/>
                    <a:pt x="55" y="0"/>
                  </a:cubicBezTo>
                  <a:cubicBezTo>
                    <a:pt x="93" y="0"/>
                    <a:pt x="110" y="31"/>
                    <a:pt x="110" y="53"/>
                  </a:cubicBezTo>
                  <a:cubicBezTo>
                    <a:pt x="110" y="75"/>
                    <a:pt x="96" y="95"/>
                    <a:pt x="91" y="10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86" y="111"/>
                    <a:pt x="85" y="119"/>
                    <a:pt x="85" y="119"/>
                  </a:cubicBezTo>
                  <a:lnTo>
                    <a:pt x="85" y="128"/>
                  </a:lnTo>
                  <a:close/>
                  <a:moveTo>
                    <a:pt x="33" y="120"/>
                  </a:moveTo>
                  <a:cubicBezTo>
                    <a:pt x="77" y="120"/>
                    <a:pt x="77" y="120"/>
                    <a:pt x="77" y="120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8"/>
                    <a:pt x="78" y="108"/>
                    <a:pt x="83" y="100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9" y="91"/>
                    <a:pt x="102" y="72"/>
                    <a:pt x="102" y="53"/>
                  </a:cubicBezTo>
                  <a:cubicBezTo>
                    <a:pt x="102" y="34"/>
                    <a:pt x="88" y="8"/>
                    <a:pt x="55" y="8"/>
                  </a:cubicBezTo>
                  <a:cubicBezTo>
                    <a:pt x="24" y="8"/>
                    <a:pt x="8" y="35"/>
                    <a:pt x="8" y="54"/>
                  </a:cubicBezTo>
                  <a:cubicBezTo>
                    <a:pt x="8" y="72"/>
                    <a:pt x="27" y="99"/>
                    <a:pt x="28" y="100"/>
                  </a:cubicBezTo>
                  <a:cubicBezTo>
                    <a:pt x="28" y="100"/>
                    <a:pt x="33" y="107"/>
                    <a:pt x="33" y="118"/>
                  </a:cubicBezTo>
                  <a:lnTo>
                    <a:pt x="33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44FDB935-6F03-4D4A-99D6-A67CC9FA7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1161"/>
              <a:ext cx="6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0DEEA28C-0D3A-4735-BD2C-A8E7E787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186"/>
              <a:ext cx="4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345A822B-8865-41EF-94E4-719960401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904"/>
              <a:ext cx="12" cy="2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B6B2547D-A63A-4B7E-9FA7-8949866D6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1022"/>
              <a:ext cx="27" cy="12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FFAC7220-82C9-40CD-81E3-5CAD696C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940"/>
              <a:ext cx="29" cy="29"/>
            </a:xfrm>
            <a:custGeom>
              <a:avLst/>
              <a:gdLst>
                <a:gd name="T0" fmla="*/ 9 w 29"/>
                <a:gd name="T1" fmla="*/ 29 h 29"/>
                <a:gd name="T2" fmla="*/ 0 w 29"/>
                <a:gd name="T3" fmla="*/ 20 h 29"/>
                <a:gd name="T4" fmla="*/ 20 w 29"/>
                <a:gd name="T5" fmla="*/ 0 h 29"/>
                <a:gd name="T6" fmla="*/ 29 w 29"/>
                <a:gd name="T7" fmla="*/ 8 h 29"/>
                <a:gd name="T8" fmla="*/ 9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9" y="29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29" y="8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AA03FE45-B653-418E-B9E8-C221571A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940"/>
              <a:ext cx="29" cy="29"/>
            </a:xfrm>
            <a:custGeom>
              <a:avLst/>
              <a:gdLst>
                <a:gd name="T0" fmla="*/ 20 w 29"/>
                <a:gd name="T1" fmla="*/ 29 h 29"/>
                <a:gd name="T2" fmla="*/ 0 w 29"/>
                <a:gd name="T3" fmla="*/ 8 h 29"/>
                <a:gd name="T4" fmla="*/ 7 w 29"/>
                <a:gd name="T5" fmla="*/ 0 h 29"/>
                <a:gd name="T6" fmla="*/ 29 w 29"/>
                <a:gd name="T7" fmla="*/ 20 h 29"/>
                <a:gd name="T8" fmla="*/ 20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0" y="2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29" y="20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2F4AF793-5258-4932-8751-58610C9E7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" y="1089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10 h 24"/>
                <a:gd name="T4" fmla="*/ 6 w 32"/>
                <a:gd name="T5" fmla="*/ 0 h 24"/>
                <a:gd name="T6" fmla="*/ 32 w 32"/>
                <a:gd name="T7" fmla="*/ 13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10"/>
                  </a:lnTo>
                  <a:lnTo>
                    <a:pt x="6" y="0"/>
                  </a:lnTo>
                  <a:lnTo>
                    <a:pt x="32" y="13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2E9BB260-C216-4B58-BEE2-97AB82C3A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1022"/>
              <a:ext cx="29" cy="12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F6E0FE61-66DD-46A1-89FC-07D7A7DB8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1087"/>
              <a:ext cx="30" cy="24"/>
            </a:xfrm>
            <a:custGeom>
              <a:avLst/>
              <a:gdLst>
                <a:gd name="T0" fmla="*/ 6 w 30"/>
                <a:gd name="T1" fmla="*/ 24 h 24"/>
                <a:gd name="T2" fmla="*/ 0 w 30"/>
                <a:gd name="T3" fmla="*/ 14 h 24"/>
                <a:gd name="T4" fmla="*/ 24 w 30"/>
                <a:gd name="T5" fmla="*/ 0 h 24"/>
                <a:gd name="T6" fmla="*/ 30 w 30"/>
                <a:gd name="T7" fmla="*/ 11 h 24"/>
                <a:gd name="T8" fmla="*/ 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6" y="24"/>
                  </a:moveTo>
                  <a:lnTo>
                    <a:pt x="0" y="14"/>
                  </a:lnTo>
                  <a:lnTo>
                    <a:pt x="24" y="0"/>
                  </a:lnTo>
                  <a:lnTo>
                    <a:pt x="30" y="11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33DA001A-7B48-4C8B-AB0E-3E829C640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864"/>
              <a:ext cx="370" cy="369"/>
            </a:xfrm>
            <a:custGeom>
              <a:avLst/>
              <a:gdLst>
                <a:gd name="T0" fmla="*/ 122 w 243"/>
                <a:gd name="T1" fmla="*/ 243 h 243"/>
                <a:gd name="T2" fmla="*/ 0 w 243"/>
                <a:gd name="T3" fmla="*/ 122 h 243"/>
                <a:gd name="T4" fmla="*/ 50 w 243"/>
                <a:gd name="T5" fmla="*/ 23 h 243"/>
                <a:gd name="T6" fmla="*/ 55 w 243"/>
                <a:gd name="T7" fmla="*/ 30 h 243"/>
                <a:gd name="T8" fmla="*/ 8 w 243"/>
                <a:gd name="T9" fmla="*/ 122 h 243"/>
                <a:gd name="T10" fmla="*/ 122 w 243"/>
                <a:gd name="T11" fmla="*/ 235 h 243"/>
                <a:gd name="T12" fmla="*/ 235 w 243"/>
                <a:gd name="T13" fmla="*/ 122 h 243"/>
                <a:gd name="T14" fmla="*/ 122 w 243"/>
                <a:gd name="T15" fmla="*/ 8 h 243"/>
                <a:gd name="T16" fmla="*/ 78 w 243"/>
                <a:gd name="T17" fmla="*/ 17 h 243"/>
                <a:gd name="T18" fmla="*/ 75 w 243"/>
                <a:gd name="T19" fmla="*/ 9 h 243"/>
                <a:gd name="T20" fmla="*/ 122 w 243"/>
                <a:gd name="T21" fmla="*/ 0 h 243"/>
                <a:gd name="T22" fmla="*/ 243 w 243"/>
                <a:gd name="T23" fmla="*/ 122 h 243"/>
                <a:gd name="T24" fmla="*/ 122 w 243"/>
                <a:gd name="T2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243">
                  <a:moveTo>
                    <a:pt x="122" y="243"/>
                  </a:moveTo>
                  <a:cubicBezTo>
                    <a:pt x="55" y="243"/>
                    <a:pt x="0" y="189"/>
                    <a:pt x="0" y="122"/>
                  </a:cubicBezTo>
                  <a:cubicBezTo>
                    <a:pt x="0" y="83"/>
                    <a:pt x="19" y="46"/>
                    <a:pt x="50" y="23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26" y="51"/>
                    <a:pt x="8" y="85"/>
                    <a:pt x="8" y="122"/>
                  </a:cubicBezTo>
                  <a:cubicBezTo>
                    <a:pt x="8" y="184"/>
                    <a:pt x="59" y="235"/>
                    <a:pt x="122" y="235"/>
                  </a:cubicBezTo>
                  <a:cubicBezTo>
                    <a:pt x="184" y="235"/>
                    <a:pt x="235" y="184"/>
                    <a:pt x="235" y="122"/>
                  </a:cubicBezTo>
                  <a:cubicBezTo>
                    <a:pt x="235" y="59"/>
                    <a:pt x="184" y="8"/>
                    <a:pt x="122" y="8"/>
                  </a:cubicBezTo>
                  <a:cubicBezTo>
                    <a:pt x="107" y="8"/>
                    <a:pt x="92" y="11"/>
                    <a:pt x="78" y="17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90" y="3"/>
                    <a:pt x="106" y="0"/>
                    <a:pt x="122" y="0"/>
                  </a:cubicBezTo>
                  <a:cubicBezTo>
                    <a:pt x="189" y="0"/>
                    <a:pt x="243" y="55"/>
                    <a:pt x="243" y="122"/>
                  </a:cubicBezTo>
                  <a:cubicBezTo>
                    <a:pt x="243" y="189"/>
                    <a:pt x="189" y="243"/>
                    <a:pt x="122" y="2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0B0FB23-F144-4DCF-A438-DCCCE16AE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851"/>
              <a:ext cx="41" cy="57"/>
            </a:xfrm>
            <a:custGeom>
              <a:avLst/>
              <a:gdLst>
                <a:gd name="T0" fmla="*/ 35 w 41"/>
                <a:gd name="T1" fmla="*/ 57 h 57"/>
                <a:gd name="T2" fmla="*/ 0 w 41"/>
                <a:gd name="T3" fmla="*/ 39 h 57"/>
                <a:gd name="T4" fmla="*/ 13 w 41"/>
                <a:gd name="T5" fmla="*/ 0 h 57"/>
                <a:gd name="T6" fmla="*/ 25 w 41"/>
                <a:gd name="T7" fmla="*/ 4 h 57"/>
                <a:gd name="T8" fmla="*/ 15 w 41"/>
                <a:gd name="T9" fmla="*/ 33 h 57"/>
                <a:gd name="T10" fmla="*/ 41 w 41"/>
                <a:gd name="T11" fmla="*/ 47 h 57"/>
                <a:gd name="T12" fmla="*/ 35 w 41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7">
                  <a:moveTo>
                    <a:pt x="35" y="57"/>
                  </a:moveTo>
                  <a:lnTo>
                    <a:pt x="0" y="39"/>
                  </a:lnTo>
                  <a:lnTo>
                    <a:pt x="13" y="0"/>
                  </a:lnTo>
                  <a:lnTo>
                    <a:pt x="25" y="4"/>
                  </a:lnTo>
                  <a:lnTo>
                    <a:pt x="15" y="33"/>
                  </a:lnTo>
                  <a:lnTo>
                    <a:pt x="41" y="47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AD77E1B-0AD7-4AE7-993C-F5A426F81636}"/>
              </a:ext>
            </a:extLst>
          </p:cNvPr>
          <p:cNvSpPr/>
          <p:nvPr/>
        </p:nvSpPr>
        <p:spPr>
          <a:xfrm>
            <a:off x="609600" y="2497644"/>
            <a:ext cx="318654" cy="318654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9FF2C2-9BD8-4B1A-9074-BAF789A98B06}"/>
              </a:ext>
            </a:extLst>
          </p:cNvPr>
          <p:cNvSpPr txBox="1"/>
          <p:nvPr/>
        </p:nvSpPr>
        <p:spPr>
          <a:xfrm>
            <a:off x="990600" y="2497644"/>
            <a:ext cx="22098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LINK TRUSTED “FOR ME” WITH TRUSTED FOR “THE WORLD”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EAF0E9-9230-4620-ACD7-D9328C1975C9}"/>
              </a:ext>
            </a:extLst>
          </p:cNvPr>
          <p:cNvSpPr/>
          <p:nvPr/>
        </p:nvSpPr>
        <p:spPr>
          <a:xfrm>
            <a:off x="3352800" y="2497644"/>
            <a:ext cx="318654" cy="318654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470C6-6D5C-43E9-94AC-0D4E006DFC9F}"/>
              </a:ext>
            </a:extLst>
          </p:cNvPr>
          <p:cNvSpPr txBox="1"/>
          <p:nvPr/>
        </p:nvSpPr>
        <p:spPr>
          <a:xfrm>
            <a:off x="3733800" y="2497644"/>
            <a:ext cx="22098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UNDERSTAND YOUR CONSUMERS AND THE ATTRIBUTES THEY DESIRE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A598F1-E555-4B87-9AD4-70EA4E3F6596}"/>
              </a:ext>
            </a:extLst>
          </p:cNvPr>
          <p:cNvSpPr/>
          <p:nvPr/>
        </p:nvSpPr>
        <p:spPr>
          <a:xfrm>
            <a:off x="6172200" y="2497644"/>
            <a:ext cx="318654" cy="318654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7AFB81-97AE-42CB-B9FA-3A79B3608716}"/>
              </a:ext>
            </a:extLst>
          </p:cNvPr>
          <p:cNvSpPr txBox="1"/>
          <p:nvPr/>
        </p:nvSpPr>
        <p:spPr>
          <a:xfrm>
            <a:off x="6553200" y="2497644"/>
            <a:ext cx="220980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OPTIMIZE TRANSPARENCY INITIATIVES ACROSS YOUR ENTIRE PORTFOLIO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D7B3DC-99F8-43FF-82B8-2EF48ACB0B20}"/>
              </a:ext>
            </a:extLst>
          </p:cNvPr>
          <p:cNvSpPr/>
          <p:nvPr/>
        </p:nvSpPr>
        <p:spPr>
          <a:xfrm>
            <a:off x="1981200" y="3924846"/>
            <a:ext cx="318654" cy="318654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C198C7-D1A6-4074-B9DC-1B5A638D1951}"/>
              </a:ext>
            </a:extLst>
          </p:cNvPr>
          <p:cNvSpPr txBox="1"/>
          <p:nvPr/>
        </p:nvSpPr>
        <p:spPr>
          <a:xfrm>
            <a:off x="2362200" y="3924846"/>
            <a:ext cx="2209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MAKE TRANSPARENT AND HEALTHFUL PRODUCTS ACCESSIBLE TO YOUR CONSUMERS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AAC9C14-EFEB-4CCE-A3C4-3ED97C08338A}"/>
              </a:ext>
            </a:extLst>
          </p:cNvPr>
          <p:cNvSpPr/>
          <p:nvPr/>
        </p:nvSpPr>
        <p:spPr>
          <a:xfrm>
            <a:off x="4807528" y="3924846"/>
            <a:ext cx="318654" cy="318654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E50353F-8DC7-4A8A-8A0A-455168203FC2}"/>
              </a:ext>
            </a:extLst>
          </p:cNvPr>
          <p:cNvSpPr txBox="1"/>
          <p:nvPr/>
        </p:nvSpPr>
        <p:spPr>
          <a:xfrm>
            <a:off x="5188528" y="3924846"/>
            <a:ext cx="22790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/>
              <a:t>INTEGRATE TRANSPARENCY AUTHENTICALLY INTO CONSUMER TOUCHPOINTS AND MARKETING</a:t>
            </a:r>
          </a:p>
        </p:txBody>
      </p:sp>
      <p:sp>
        <p:nvSpPr>
          <p:cNvPr id="62" name="Title 5"/>
          <p:cNvSpPr>
            <a:spLocks noGrp="1"/>
          </p:cNvSpPr>
          <p:nvPr>
            <p:ph type="title"/>
          </p:nvPr>
        </p:nvSpPr>
        <p:spPr>
          <a:xfrm>
            <a:off x="594360" y="590550"/>
            <a:ext cx="8166672" cy="433917"/>
          </a:xfrm>
        </p:spPr>
        <p:txBody>
          <a:bodyPr/>
          <a:lstStyle/>
          <a:p>
            <a:r>
              <a:rPr lang="en-US" sz="2800" dirty="0"/>
              <a:t>5 STRATEGIES FOR WINNING WITH TRUST</a:t>
            </a:r>
          </a:p>
        </p:txBody>
      </p:sp>
    </p:spTree>
    <p:extLst>
      <p:ext uri="{BB962C8B-B14F-4D97-AF65-F5344CB8AC3E}">
        <p14:creationId xmlns:p14="http://schemas.microsoft.com/office/powerpoint/2010/main" val="309431969"/>
      </p:ext>
    </p:extLst>
  </p:cSld>
  <p:clrMapOvr>
    <a:masterClrMapping/>
  </p:clrMapOvr>
</p:sld>
</file>

<file path=ppt/theme/theme1.xml><?xml version="1.0" encoding="utf-8"?>
<a:theme xmlns:a="http://schemas.openxmlformats.org/drawingml/2006/main" name="Nielsen Standard Texture 1">
  <a:themeElements>
    <a:clrScheme name="Nielsen 05222017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8B95A6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eep Blue">
      <a:srgbClr val="00409E"/>
    </a:custClr>
    <a:custClr name="Dark Blue">
      <a:srgbClr val="0073C2"/>
    </a:custClr>
    <a:custClr name="Blue">
      <a:srgbClr val="00AEEF"/>
    </a:custClr>
    <a:custClr name="Light Blue">
      <a:srgbClr val="6BD6F7"/>
    </a:custClr>
    <a:custClr name="Pale Blue">
      <a:srgbClr val="BAEAF9"/>
    </a:custClr>
    <a:custClr name="Deep Violet">
      <a:srgbClr val="5C0A69"/>
    </a:custClr>
    <a:custClr name="Dark Violet">
      <a:srgbClr val="820C8E"/>
    </a:custClr>
    <a:custClr name="Violet">
      <a:srgbClr val="B21DAC"/>
    </a:custClr>
    <a:custClr name="Light Violet">
      <a:srgbClr val="E06EE5"/>
    </a:custClr>
    <a:custClr name="Pale Violet">
      <a:srgbClr val="F7BFF2"/>
    </a:custClr>
    <a:custClr name="Deep Green">
      <a:srgbClr val="21572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CB"/>
    </a:custClr>
    <a:custClr name="Deep Orange">
      <a:srgbClr val="ED721E"/>
    </a:custClr>
    <a:custClr name="Dark Orange">
      <a:srgbClr val="FF9305"/>
    </a:custClr>
    <a:custClr name="Orange">
      <a:srgbClr val="FFB100"/>
    </a:custClr>
    <a:custClr name="Light Orange">
      <a:srgbClr val="FFD147"/>
    </a:custClr>
    <a:custClr name="Pale Orange">
      <a:srgbClr val="FFE5AD"/>
    </a:custClr>
    <a:custClr name="Deep Red">
      <a:srgbClr val="761114"/>
    </a:custClr>
    <a:custClr name="Dark Red">
      <a:srgbClr val="A30000"/>
    </a:custClr>
    <a:custClr name="Red">
      <a:srgbClr val="DC0015"/>
    </a:custClr>
    <a:custClr name="Light Red">
      <a:srgbClr val="FA4F4F"/>
    </a:custClr>
    <a:custClr name="Pale Red">
      <a:srgbClr val="FFC9CC"/>
    </a:custClr>
    <a:custClr name="Deep Grey">
      <a:srgbClr val="000000"/>
    </a:custClr>
    <a:custClr name="Dark Grey">
      <a:srgbClr val="3E484E"/>
    </a:custClr>
    <a:custClr name="Grey">
      <a:srgbClr val="8B959B"/>
    </a:custClr>
    <a:custClr name="Light Grey">
      <a:srgbClr val="E4E8EB"/>
    </a:custClr>
    <a:custClr name="Pale Grey">
      <a:srgbClr val="F8F9FA"/>
    </a:custClr>
  </a:custClrLst>
</a:theme>
</file>

<file path=ppt/theme/theme2.xml><?xml version="1.0" encoding="utf-8"?>
<a:theme xmlns:a="http://schemas.openxmlformats.org/drawingml/2006/main" name="1_Nielsen Standard Texture 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707276"/>
      </a:lt2>
      <a:accent1>
        <a:srgbClr val="00AEEF"/>
      </a:accent1>
      <a:accent2>
        <a:srgbClr val="B21DAC"/>
      </a:accent2>
      <a:accent3>
        <a:srgbClr val="8DC63F"/>
      </a:accent3>
      <a:accent4>
        <a:srgbClr val="FFB100"/>
      </a:accent4>
      <a:accent5>
        <a:srgbClr val="DC0015"/>
      </a:accent5>
      <a:accent6>
        <a:srgbClr val="8B95A6"/>
      </a:accent6>
      <a:hlink>
        <a:srgbClr val="B21DAC"/>
      </a:hlink>
      <a:folHlink>
        <a:srgbClr val="DC0015"/>
      </a:folHlink>
    </a:clrScheme>
    <a:fontScheme name="Office Classic 2">
      <a:maj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?? ?????"/>
        <a:font script="Hang" typeface="??"/>
        <a:font script="Hans" typeface="??"/>
        <a:font script="Hant" typeface="?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eep Blue">
      <a:srgbClr val="00409E"/>
    </a:custClr>
    <a:custClr name="Dark Blue">
      <a:srgbClr val="0073C2"/>
    </a:custClr>
    <a:custClr name="Blue">
      <a:srgbClr val="00AEEF"/>
    </a:custClr>
    <a:custClr name="Light Blue">
      <a:srgbClr val="6BD6F7"/>
    </a:custClr>
    <a:custClr name="Pale Blue">
      <a:srgbClr val="BAEAF9"/>
    </a:custClr>
    <a:custClr name="Deep Violet">
      <a:srgbClr val="5C0A69"/>
    </a:custClr>
    <a:custClr name="Dark Violet">
      <a:srgbClr val="820C8E"/>
    </a:custClr>
    <a:custClr name="Violet">
      <a:srgbClr val="B21DAC"/>
    </a:custClr>
    <a:custClr name="Light Violet">
      <a:srgbClr val="E06EE5"/>
    </a:custClr>
    <a:custClr name="Pale Violet">
      <a:srgbClr val="F7BFF2"/>
    </a:custClr>
    <a:custClr name="Deep Green">
      <a:srgbClr val="21572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CB"/>
    </a:custClr>
    <a:custClr name="Deep Orange">
      <a:srgbClr val="ED721E"/>
    </a:custClr>
    <a:custClr name="Dark Orange">
      <a:srgbClr val="FF9305"/>
    </a:custClr>
    <a:custClr name="Orange">
      <a:srgbClr val="FFB100"/>
    </a:custClr>
    <a:custClr name="Light Orange">
      <a:srgbClr val="FFD147"/>
    </a:custClr>
    <a:custClr name="Pale Orange">
      <a:srgbClr val="FFE5AD"/>
    </a:custClr>
    <a:custClr name="Deep Red">
      <a:srgbClr val="761114"/>
    </a:custClr>
    <a:custClr name="Dark Red">
      <a:srgbClr val="A30000"/>
    </a:custClr>
    <a:custClr name="Red">
      <a:srgbClr val="DC0015"/>
    </a:custClr>
    <a:custClr name="Light Red">
      <a:srgbClr val="FA4F4F"/>
    </a:custClr>
    <a:custClr name="Pale Red">
      <a:srgbClr val="FFC9CC"/>
    </a:custClr>
    <a:custClr name="Deep Grey">
      <a:srgbClr val="000000"/>
    </a:custClr>
    <a:custClr name="Dark Grey">
      <a:srgbClr val="3E484E"/>
    </a:custClr>
    <a:custClr name="Grey">
      <a:srgbClr val="8B959B"/>
    </a:custClr>
    <a:custClr name="Light Grey">
      <a:srgbClr val="E4E8EB"/>
    </a:custClr>
    <a:custClr name="Pale Grey">
      <a:srgbClr val="F8F9FA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5" ma:contentTypeDescription="Create a new document." ma:contentTypeScope="" ma:versionID="32de0c4947d3b84e7c61d679e0e62cf9">
  <xsd:schema xmlns:xsd="http://www.w3.org/2001/XMLSchema" xmlns:xs="http://www.w3.org/2001/XMLSchema" xmlns:p="http://schemas.microsoft.com/office/2006/metadata/properties" xmlns:ns1="http://schemas.microsoft.com/sharepoint/v3" xmlns:ns2="2e8c896f-fd84-491a-bb16-fb60357350f9" xmlns:ns3="http://schemas.microsoft.com/sharepoint/v4" xmlns:ns4="019b310f-9766-4173-a406-d30f26a03c52" targetNamespace="http://schemas.microsoft.com/office/2006/metadata/properties" ma:root="true" ma:fieldsID="7b93cd1787ab4e06b21d3f122f9c7d1b" ns1:_="" ns2:_="" ns3:_="" ns4:_="">
    <xsd:import namespace="http://schemas.microsoft.com/sharepoint/v3"/>
    <xsd:import namespace="2e8c896f-fd84-491a-bb16-fb60357350f9"/>
    <xsd:import namespace="http://schemas.microsoft.com/sharepoint/v4"/>
    <xsd:import namespace="019b310f-9766-4173-a406-d30f26a03c52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 minOccurs="0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  <xsd:element ref="ns3:IconOverlay" minOccurs="0"/>
                <xsd:element ref="ns4:Area_x0020_of_x0020_Focus" minOccurs="0"/>
                <xsd:element ref="ns4:Yes-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c896f-fd84-491a-bb16-fb60357350f9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tails" ma:default="" ma:description="Description of the document if needed." ma:internalName="Details">
      <xsd:simpleType>
        <xsd:restriction base="dms:Note">
          <xsd:maxLength value="255"/>
        </xsd:restriction>
      </xsd:simpleType>
    </xsd:element>
    <xsd:element name="FreshnessDate" ma:index="3" nillable="true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SearchPeopleOnly="false" ma:SharePointGroup="0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RadioButtons" ma:internalName="Region">
      <xsd:simpleType>
        <xsd:restriction base="dms:Choice">
          <xsd:enumeration value="*Global"/>
          <xsd:enumeration value="AME"/>
          <xsd:enumeration value="Americas"/>
          <xsd:enumeration value="APMEA"/>
          <xsd:enumeration value="Europe"/>
          <xsd:enumeration value="Greater China"/>
          <xsd:enumeration value="India"/>
          <xsd:enumeration value="Latin America"/>
          <xsd:enumeration value="North America"/>
          <xsd:enumeration value="SEANAP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default="Presentations" ma:description="Please select the relevant topic for this document.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Guidelines"/>
          <xsd:enumeration value="Policies"/>
          <xsd:enumeration value="Presentations"/>
          <xsd:enumeration value="Business Cards"/>
          <xsd:enumeration value="Desktop"/>
          <xsd:enumeration value="Email Signature"/>
          <xsd:enumeration value="Stationery"/>
          <xsd:enumeration value="RFP Toolkit"/>
          <xsd:enumeration value="Presentations-Visual Checklist"/>
          <xsd:enumeration value="Social Media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b310f-9766-4173-a406-d30f26a03c52" elementFormDefault="qualified">
    <xsd:import namespace="http://schemas.microsoft.com/office/2006/documentManagement/types"/>
    <xsd:import namespace="http://schemas.microsoft.com/office/infopath/2007/PartnerControls"/>
    <xsd:element name="Area_x0020_of_x0020_Focus" ma:index="16" nillable="true" ma:displayName="Desktop Color" ma:description="ONLY if this is a Desktop item, please indicate the background color." ma:format="RadioButtons" ma:internalName="Area_x0020_of_x0020_Focus">
      <xsd:simpleType>
        <xsd:restriction base="dms:Choice">
          <xsd:enumeration value="Black"/>
          <xsd:enumeration value="White"/>
        </xsd:restriction>
      </xsd:simpleType>
    </xsd:element>
    <xsd:element name="Yes-No" ma:index="17" nillable="true" ma:displayName="Yes-No" ma:default="0" ma:description="Intranet team use only - please do not use." ma:internalName="Yes_x002d_No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opicTitle1 xmlns="2e8c896f-fd84-491a-bb16-fb60357350f9">Presentations</TopicTitle1>
    <Details xmlns="2e8c896f-fd84-491a-bb16-fb60357350f9" xsi:nil="true"/>
    <PublishingRollupImage xmlns="http://schemas.microsoft.com/sharepoint/v3">&lt;img alt="" src="/company/marketing/MktgImages/PowerPoint%20Template%202003.jpg" style="BORDER: 0px solid; "&gt;</PublishingRollupImage>
    <Country xmlns="2e8c896f-fd84-491a-bb16-fb60357350f9">*Global</Country>
    <FreshnessDate xmlns="2e8c896f-fd84-491a-bb16-fb60357350f9">2016-01-11T05:00:00+00:00</FreshnessDate>
    <Region xmlns="2e8c896f-fd84-491a-bb16-fb60357350f9">*Global</Region>
    <PrimaryContact xmlns="2e8c896f-fd84-491a-bb16-fb60357350f9">
      <UserInfo>
        <DisplayName>Sepulveda, Dolores</DisplayName>
        <AccountId>48356</AccountId>
        <AccountType/>
      </UserInfo>
    </PrimaryContact>
    <IconOverlay xmlns="http://schemas.microsoft.com/sharepoint/v4" xsi:nil="true"/>
    <Area_x0020_of_x0020_Focus xmlns="019b310f-9766-4173-a406-d30f26a03c52" xsi:nil="true"/>
    <Yes-No xmlns="019b310f-9766-4173-a406-d30f26a03c52">false</Yes-No>
  </documentManagement>
</p:properties>
</file>

<file path=customXml/itemProps1.xml><?xml version="1.0" encoding="utf-8"?>
<ds:datastoreItem xmlns:ds="http://schemas.openxmlformats.org/officeDocument/2006/customXml" ds:itemID="{9A456CD2-2493-42F9-96A3-B8DA05D55F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C5EB55-014D-4F95-BCC2-722861086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sharepoint/v4"/>
    <ds:schemaRef ds:uri="019b310f-9766-4173-a406-d30f26a03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369753-D426-4CE7-8FEC-28190D63E9A2}">
  <ds:schemaRefs>
    <ds:schemaRef ds:uri="http://www.w3.org/XML/1998/namespace"/>
    <ds:schemaRef ds:uri="http://purl.org/dc/elements/1.1/"/>
    <ds:schemaRef ds:uri="2e8c896f-fd84-491a-bb16-fb60357350f9"/>
    <ds:schemaRef ds:uri="http://purl.org/dc/terms/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19b310f-9766-4173-a406-d30f26a03c5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9275</TotalTime>
  <Words>538</Words>
  <Application>Microsoft Office PowerPoint</Application>
  <PresentationFormat>On-screen Show (16:9)</PresentationFormat>
  <Paragraphs>102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Archivo Narrow</vt:lpstr>
      <vt:lpstr>Arial</vt:lpstr>
      <vt:lpstr>Arial Narrow</vt:lpstr>
      <vt:lpstr>Calibri</vt:lpstr>
      <vt:lpstr>LucidaGrande</vt:lpstr>
      <vt:lpstr>Open Sans</vt:lpstr>
      <vt:lpstr>Verdana</vt:lpstr>
      <vt:lpstr>Nielsen Standard Texture 1</vt:lpstr>
      <vt:lpstr>1_Nielsen Standard Texture 1</vt:lpstr>
      <vt:lpstr>NAVIGATING A TRUST-ENABLED FOOD SYSTEM</vt:lpstr>
      <vt:lpstr>PowerPoint Presentation</vt:lpstr>
      <vt:lpstr>PowerPoint Presentation</vt:lpstr>
      <vt:lpstr>SPEAK THE WAY YOUR CONSUMERS DO</vt:lpstr>
      <vt:lpstr>“healthy for me &amp; healthy for the world” can run at a premium</vt:lpstr>
      <vt:lpstr>THE AGE OF ONLINE</vt:lpstr>
      <vt:lpstr>THE MANY BENEFITS OF TRANSPARENCY</vt:lpstr>
      <vt:lpstr>TRUST IS BROKEN FASTER THAN it CAN BE REBUILT</vt:lpstr>
      <vt:lpstr>5 STRATEGIES FOR WINNING WITH TRUST</vt:lpstr>
      <vt:lpstr>PowerPoint Presentation</vt:lpstr>
    </vt:vector>
  </TitlesOfParts>
  <Company>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Consumer Report - July 2019</dc:title>
  <dc:creator>Sepulveda, Dolores</dc:creator>
  <cp:lastModifiedBy>McDermott, Catherine</cp:lastModifiedBy>
  <cp:revision>620</cp:revision>
  <cp:lastPrinted>2017-03-20T23:43:24Z</cp:lastPrinted>
  <dcterms:created xsi:type="dcterms:W3CDTF">2015-04-02T15:42:28Z</dcterms:created>
  <dcterms:modified xsi:type="dcterms:W3CDTF">2019-11-14T15:37:02Z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0x0101000538880B7CE533409105C259AF09F19A</vt:lpwstr>
  </property>
  <property fmtid="{D5CDD505-2E9C-101B-9397-08002B2CF9AE}" pid="3" name="URL">
    <vt:lpwstr/>
  </property>
  <property fmtid="{D5CDD505-2E9C-101B-9397-08002B2CF9AE}" pid="4" name="xd_Signature">
    <vt:bool>true</vt:bool>
  </property>
  <property fmtid="{D5CDD505-2E9C-101B-9397-08002B2CF9AE}" pid="5" name="xd_ProgID">
    <vt:lpwstr/>
  </property>
  <property fmtid="{D5CDD505-2E9C-101B-9397-08002B2CF9AE}" pid="6" name="TemplateUrl">
    <vt:lpwstr/>
  </property>
</Properties>
</file>