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977" r:id="rId5"/>
    <p:sldMasterId id="2147484027" r:id="rId6"/>
    <p:sldMasterId id="2147484088" r:id="rId7"/>
  </p:sldMasterIdLst>
  <p:notesMasterIdLst>
    <p:notesMasterId r:id="rId16"/>
  </p:notesMasterIdLst>
  <p:sldIdLst>
    <p:sldId id="1166" r:id="rId8"/>
    <p:sldId id="1169" r:id="rId9"/>
    <p:sldId id="1163" r:id="rId10"/>
    <p:sldId id="1167" r:id="rId11"/>
    <p:sldId id="1168" r:id="rId12"/>
    <p:sldId id="1164" r:id="rId13"/>
    <p:sldId id="1142" r:id="rId14"/>
    <p:sldId id="116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reetings and Housekeeping" id="{F92C0225-BD00-4874-A2E2-6EEE2BAE59AC}">
          <p14:sldIdLst>
            <p14:sldId id="1166"/>
            <p14:sldId id="1169"/>
          </p14:sldIdLst>
        </p14:section>
        <p14:section name="Frank Yiannas" id="{C91E7770-051C-4559-8292-324F8FEEC7C5}">
          <p14:sldIdLst>
            <p14:sldId id="1163"/>
            <p14:sldId id="1167"/>
            <p14:sldId id="1168"/>
            <p14:sldId id="1164"/>
            <p14:sldId id="1142"/>
          </p14:sldIdLst>
        </p14:section>
        <p14:section name="Visions for a New Era of Smarter Food Safety" id="{B38BB0DA-0A01-4C5F-8DF5-F89C99C33497}">
          <p14:sldIdLst>
            <p14:sldId id="11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383" autoAdjust="0"/>
  </p:normalViewPr>
  <p:slideViewPr>
    <p:cSldViewPr snapToGrid="0">
      <p:cViewPr varScale="1">
        <p:scale>
          <a:sx n="57" d="100"/>
          <a:sy n="57" d="100"/>
        </p:scale>
        <p:origin x="34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1D08F2-F8B0-4D7C-8F0B-A0F030A8E6F5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F335DF-5FC4-42B8-8334-72E5690B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6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5C95F579-8D91-4C38-A0F6-655015F0B131}" type="slidenum">
              <a:rPr lang="en-US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61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7513" y="701675"/>
            <a:ext cx="6242050" cy="351155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xfrm>
            <a:off x="1022458" y="4448101"/>
            <a:ext cx="5897563" cy="4213064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This will take many forms: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We will understand the unique needs of our customers in each market, and serve them as a local store.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We will recruit and develop the best talent around the globe.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We will develop an engaged workforce by providing all of our associates opportunities to learn, grow and advance, and we will lead a special effort to develop women at all levels of our company.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We will share best practices and learn how to leverage our global supply chain.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endParaRPr lang="en-US" i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Discussion question: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What ideas do you have to help connect associates around the world?</a:t>
            </a:r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FBC036-B48B-4290-AC6A-8225C2EF87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6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B7CE1-2075-4719-A576-3138C54F2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A6345-D5B4-40C8-84D5-834B3F128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2CB6C-73A8-4EC3-8D05-CAC5A4F0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8E2C-D910-4ECA-B012-CCC50871181E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7C366-D63E-4DC5-B24D-8364BB586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97140-A357-4ED5-8998-B2CCDFF2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F9D9-7F3E-4285-983C-35CB09A6F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9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98A67-C877-44A7-A4C8-1B867D6C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10361-D262-461C-91F5-5DBA840D2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E0012-5234-4351-B844-BD770462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0BCDD-EFC2-491E-A956-1B537BEFA2B2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CA4E4-FC07-4A07-B071-426BAE10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13A55-6024-4AC3-80C4-833019FB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381AD-C700-46C8-9D38-5CC4E7743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7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638C7D-75E1-45D2-8DAB-5B648F018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289DE-B68B-42EB-AA52-9E1B07F61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F15F4-631D-4650-A923-334882A2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905B-0555-4BED-9D52-C86B7994923F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E315F-98E9-4750-8298-F0E9B61B7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69F75-2F76-4D87-99C0-0E63C41D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66AE-B3EB-475B-85F5-5F3B13D9B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4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B&amp;W_Primary_logo.jpg">
            <a:extLst>
              <a:ext uri="{FF2B5EF4-FFF2-40B4-BE49-F238E27FC236}">
                <a16:creationId xmlns:a16="http://schemas.microsoft.com/office/drawing/2014/main" id="{98356BB3-5589-43C1-ACBD-CC3F3EAE89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69" y="261937"/>
            <a:ext cx="360468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aseline="0" smtClean="0">
                <a:effectLst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C2CBA9-6710-47DC-9E6D-C0CFD218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1317" y="6354764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FF3CCE5D-DDFF-45AC-8C22-9274402613A0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3F66F3-C7E7-4103-A148-54FCA9B1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71071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B7E8EF06-DC6B-465E-A660-5B11AA0E2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7" y="242889"/>
            <a:ext cx="827616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11D376-DF74-4D3A-ACA8-93A3A16C9F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1333" y="6410326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CE76DB4-0552-470D-8B83-D8D8ECB88B05}" type="slidenum">
              <a:rPr lang="en-US" altLang="en-US" sz="12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1023679"/>
            <a:ext cx="11345471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2" y="2009776"/>
            <a:ext cx="11345471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51CA957-10FE-487D-86C5-72FAEFF3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2200" y="6375400"/>
            <a:ext cx="2844800" cy="365125"/>
          </a:xfrm>
        </p:spPr>
        <p:txBody>
          <a:bodyPr/>
          <a:lstStyle>
            <a:lvl1pPr algn="ctr" defTabSz="914377">
              <a:defRPr/>
            </a:lvl1pPr>
          </a:lstStyle>
          <a:p>
            <a:pPr>
              <a:defRPr/>
            </a:pPr>
            <a:fld id="{AA987B1B-1556-4604-A867-66E73DB92078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9B24393-A01F-4CEA-A86C-D79BAA27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2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148175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2ABF3-4573-4462-9C27-EDAEBAAC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16500" y="6334126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95D8A513-0D95-4180-B64F-7FAA0568BE71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FA3B5E-99C2-45E7-9B0E-A3118AA11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969474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85DD3401-24D2-41BF-9EE0-B485CA5E5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7" y="269875"/>
            <a:ext cx="827616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69CC85-3C3E-437E-AEFF-6BCB15DCA1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1333" y="6410326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FD73094-84AB-4595-AE8D-6E6FA4B6D026}" type="slidenum">
              <a:rPr lang="en-US" altLang="en-US" sz="12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F1CFF49-C4B9-46B0-9622-D5BF21E8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3300" y="6350000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6DD9D776-C6B1-48DF-9BE3-403B9A99439A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424E96-4C0D-4DCC-8691-990ED157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09923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>
            <a:extLst>
              <a:ext uri="{FF2B5EF4-FFF2-40B4-BE49-F238E27FC236}">
                <a16:creationId xmlns:a16="http://schemas.microsoft.com/office/drawing/2014/main" id="{AF2A94EC-FD7F-44FC-B520-4920D75A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7" y="242889"/>
            <a:ext cx="827616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35A99C-991A-407D-9DCC-5756508359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1333" y="6410326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956993E7-C6F6-4C1A-9895-5651A1E5DD1D}" type="slidenum">
              <a:rPr lang="en-US" altLang="en-US" sz="12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79AD8F9-61FB-452E-BFD5-2549E836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6300" y="6380164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11AA22BB-0129-4BCD-8FEB-F9AD9C784460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8C755E-1A86-4C74-A312-E2164DF9A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82634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DA_FullColor_Monogram.jpg">
            <a:extLst>
              <a:ext uri="{FF2B5EF4-FFF2-40B4-BE49-F238E27FC236}">
                <a16:creationId xmlns:a16="http://schemas.microsoft.com/office/drawing/2014/main" id="{58E53139-FA80-42A1-A5BD-CD911E9BE1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7" y="242889"/>
            <a:ext cx="827616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B0910B-F963-4119-83A7-FF26F21C07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1333" y="6410326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408C793-E65C-48ED-940B-EF04E435142D}" type="slidenum">
              <a:rPr lang="en-US" altLang="en-US" sz="12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011E47B6-C164-407A-9E9F-1174EB08F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1600" y="6384926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3E1F735F-897D-42E4-8F15-5FCE625A6C4B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CC64BFC-DC29-4E34-936B-BAF9FE52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960835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DA_FullColor_Monogram.jpg">
            <a:extLst>
              <a:ext uri="{FF2B5EF4-FFF2-40B4-BE49-F238E27FC236}">
                <a16:creationId xmlns:a16="http://schemas.microsoft.com/office/drawing/2014/main" id="{7C608079-99BD-45C5-A467-95816973E6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7" y="242889"/>
            <a:ext cx="827616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F56AF-A42F-4267-BF20-B4777DEAC3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1333" y="6410326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D840AA1-14EE-40B2-B54E-971899D29722}" type="slidenum">
              <a:rPr lang="en-US" altLang="en-US" sz="12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FC564AB7-2E17-4722-87F9-38C7856CE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4251" y="6391276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871C5F0B-C0C0-4AAC-8026-05345BC84F77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276A5B-8301-44B6-A0D9-A479FBC7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646179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>
            <a:extLst>
              <a:ext uri="{FF2B5EF4-FFF2-40B4-BE49-F238E27FC236}">
                <a16:creationId xmlns:a16="http://schemas.microsoft.com/office/drawing/2014/main" id="{B32840D7-DBAC-4701-85D2-CC582E00D4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7" y="242889"/>
            <a:ext cx="827616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AB766-C6B5-4F4A-94F0-C3F251D8A1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1333" y="6410326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CBD6CD5-E310-49DE-9B7E-83706CA862C7}" type="slidenum">
              <a:rPr lang="en-US" altLang="en-US" sz="12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E9A16EE-177A-4D31-8A8E-5A9872FC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20684" y="6350000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B7DD0C29-57FC-425B-AC8E-246E95EA2B71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FA43CF-E768-45B1-B002-D2C5F0C3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411643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0F24-F870-49E9-BD5C-52712A82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7A134-A4DF-4DC9-9F4B-FD4955EA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53FC5-95B6-4D51-8FCF-997F4DBA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291F-68DD-48EA-9CAA-07DC16946B68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93B3B-BB40-4C53-9A8D-875FC23D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AE6A0-8A23-44B1-8785-42B155CC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26C88-CB37-44C5-A781-5D3126306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8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>
            <a:extLst>
              <a:ext uri="{FF2B5EF4-FFF2-40B4-BE49-F238E27FC236}">
                <a16:creationId xmlns:a16="http://schemas.microsoft.com/office/drawing/2014/main" id="{7DE94C20-8B0B-47AF-8100-C3457B1727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7" y="242889"/>
            <a:ext cx="827616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A6BE70-F0FE-4BC1-8865-91C121D31B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1333" y="6410326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74E2C2E4-846B-4BD1-A0E5-B91C0751092C}" type="slidenum">
              <a:rPr lang="en-US" altLang="en-US" sz="12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A114822-38AF-4A92-AA48-E25AC421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9351" y="6384926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69B98F4C-CA70-4152-95D0-B2E3AEE37995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3C392B-3429-4160-A5BB-C8333536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4012901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27B33E95-0A32-4819-81E3-B66556B1C6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484" y="5353052"/>
            <a:ext cx="990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9491D6-E4C3-4DC7-9EC2-0E6B66836D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5400000">
            <a:off x="218173" y="6376601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A1BFE6B-B911-4B63-ABA7-57D418455701}" type="slidenum">
              <a:rPr lang="en-US" altLang="en-US" sz="12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C535964-1790-4904-8E61-554B21EA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1333" y="6356351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FB04D71D-DF19-459B-A5BB-2ECE805FD2A8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0B1175-53E0-43EF-BC9F-52ABCDCD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066799" y="1390122"/>
            <a:ext cx="2895600" cy="486833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069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3807617D-6DC4-448D-B2D7-19B3FDF21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551" y="5368926"/>
            <a:ext cx="990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827C14-8453-48D7-BBDD-7E256B8664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1333" y="6410326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576C241-9C84-4AB1-9872-551297467503}" type="slidenum">
              <a:rPr lang="en-US" altLang="en-US" sz="12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EAB5A58-D912-4EF4-BA8F-6C5D0413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51" y="6354764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BC6CADCA-BEB8-466F-9125-6EBB28F5A6D8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8787D16-9CFD-4A66-AAEC-681B8E6A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082962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DA_B&amp;W_Primary_logo.jpg">
            <a:extLst>
              <a:ext uri="{FF2B5EF4-FFF2-40B4-BE49-F238E27FC236}">
                <a16:creationId xmlns:a16="http://schemas.microsoft.com/office/drawing/2014/main" id="{E6612477-4AC8-4C12-90A9-9A4188418B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67" y="2647952"/>
            <a:ext cx="5598584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82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B&amp;W_Primary_logo.jpg">
            <a:extLst>
              <a:ext uri="{FF2B5EF4-FFF2-40B4-BE49-F238E27FC236}">
                <a16:creationId xmlns:a16="http://schemas.microsoft.com/office/drawing/2014/main" id="{ECAA1A11-95B1-4F7B-AFCD-ABA5909CAB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9" y="261937"/>
            <a:ext cx="36052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aseline="0" smtClean="0">
                <a:effectLst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2BE3E0-723A-454C-91DE-7DDA1090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0788" y="6354764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ABDE147E-1E37-40A8-97A3-74617BFB96E8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9300F8-0D98-4B7D-890E-7B57AD27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785012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847C69B5-F7F9-4A1B-B74B-31C8B5AFE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989" y="242889"/>
            <a:ext cx="828675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1023679"/>
            <a:ext cx="11345471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2" y="2009777"/>
            <a:ext cx="11345471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284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D0A0BD-B88D-486B-B907-CE9FCAC0F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16500" y="6334126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D7F2C737-6570-4595-A651-418218B463A0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80ED21-E665-495D-81E3-92E4C153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936540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3C917CF4-14B2-4DFA-9E85-0556791C5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989" y="269875"/>
            <a:ext cx="828675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475852-D7F5-4470-96A7-5EF4180AC4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1333" y="6410326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C688DC8-6141-4540-831F-A7F6C3B9A273}" type="slidenum">
              <a:rPr lang="en-US" altLang="en-US" sz="12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42A696-7629-4E71-804E-A0866F91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3300" y="6350000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B5DDEC6C-DF33-48D7-9F46-D6DD7842A11B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DEB72F-2A4B-41FF-8063-0C896B26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568703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>
            <a:extLst>
              <a:ext uri="{FF2B5EF4-FFF2-40B4-BE49-F238E27FC236}">
                <a16:creationId xmlns:a16="http://schemas.microsoft.com/office/drawing/2014/main" id="{29489C1C-F959-48BC-80C1-36F37ECD4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989" y="242889"/>
            <a:ext cx="828675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F2A256-4130-4A8E-B341-781BCF794B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1333" y="6410326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3AC6089A-80BC-4EBD-8E22-A02DCDE24C89}" type="slidenum">
              <a:rPr lang="en-US" altLang="en-US" sz="12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37597C9-B78D-4D6F-96A9-3D99A389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6300" y="6380164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B4ED0C33-FC18-4B25-A616-4F045623D049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BA2601D-0D83-465C-AC6A-3DD0411E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998279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DA_FullColor_Monogram.jpg">
            <a:extLst>
              <a:ext uri="{FF2B5EF4-FFF2-40B4-BE49-F238E27FC236}">
                <a16:creationId xmlns:a16="http://schemas.microsoft.com/office/drawing/2014/main" id="{78BE6874-99FA-42B9-913B-170ED2D361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989" y="242889"/>
            <a:ext cx="828675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E6327C-603B-4A2C-AAFE-CF822CE275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1333" y="6410326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3B63763-5D14-4686-A480-E17F87F8EB0C}" type="slidenum">
              <a:rPr lang="en-US" altLang="en-US" sz="12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FA72DB42-388D-4651-AFEC-1E4AE1D8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1600" y="6384926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BE0928CD-46F7-4A16-8481-14A545400FF1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11361EC-0F65-4664-A4AD-1788B7B2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7382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79621-FCF8-4B12-A299-B10EECAA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4C1B0-E9B0-4FFD-B54E-E39B09874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C1F5E-78AD-4A0F-B6D8-D1BB0763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DCD87-E163-43DC-9DF6-FC36E42100F0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21F81-A34D-4B43-B65C-5298CF4A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6D27F-CF30-4194-A231-8DACBA48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D53E0-E52B-4701-B5DC-D50B95D87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9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DA_FullColor_Monogram.jpg">
            <a:extLst>
              <a:ext uri="{FF2B5EF4-FFF2-40B4-BE49-F238E27FC236}">
                <a16:creationId xmlns:a16="http://schemas.microsoft.com/office/drawing/2014/main" id="{28C26DD4-D6F5-435C-9890-BC8F06574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989" y="242889"/>
            <a:ext cx="828675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9447CB-5E81-4FD3-953E-81E14E9BA7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1333" y="6410326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8B3E5C3-7E2E-4D54-956C-9D7B1284F67B}" type="slidenum">
              <a:rPr lang="en-US" altLang="en-US" sz="12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2D666141-9806-4F74-85BD-3070315E6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4251" y="6391276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7B3DA7F0-DD33-4B10-88C7-C27CD73492C6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F46612-9F02-4C48-AE8D-FE2294EE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546849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>
            <a:extLst>
              <a:ext uri="{FF2B5EF4-FFF2-40B4-BE49-F238E27FC236}">
                <a16:creationId xmlns:a16="http://schemas.microsoft.com/office/drawing/2014/main" id="{C69851A5-79EF-4206-90C9-2EDCABB9E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989" y="242889"/>
            <a:ext cx="828675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A20C43-39FD-48B3-971E-89CDB36C13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1333" y="6410326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8E604A7-BD12-4636-B1A8-6EE320F0FC53}" type="slidenum">
              <a:rPr lang="en-US" altLang="en-US" sz="12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26E168E-3E52-4D03-A899-C7BBEF74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21213" y="6350000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851B4EBC-CE68-4893-8007-ABF2C209C2D9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66258B-BE89-44F5-9986-B22D36AC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150222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>
            <a:extLst>
              <a:ext uri="{FF2B5EF4-FFF2-40B4-BE49-F238E27FC236}">
                <a16:creationId xmlns:a16="http://schemas.microsoft.com/office/drawing/2014/main" id="{48DD1C27-68FD-48C3-9A43-2F03C3486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989" y="242889"/>
            <a:ext cx="828675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800F9C-82F2-4596-B190-8E3D751E13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1333" y="6410326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57815B6-AF8D-44A7-A629-09C79AAD018B}" type="slidenum">
              <a:rPr lang="en-US" altLang="en-US" sz="12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CCC20F3-E720-48AB-9994-4B717B14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9351" y="6384926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C83B4C5C-F307-4B00-8A78-54807731F08E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3697CE-2499-41BA-AB99-8A456891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561250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D39F9F92-CD0B-4CF4-B362-EBECDE245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013" y="5353052"/>
            <a:ext cx="990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F37065-C1D0-415F-B791-64F16CE779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5400000">
            <a:off x="217909" y="6376603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645D60E-BE06-4058-BD36-47C938F66F3C}" type="slidenum">
              <a:rPr lang="en-US" altLang="en-US" sz="12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178455A-8966-4371-BAAD-A8D318BE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1863" y="6356351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51803C1A-58EA-4EBE-A9C9-010377A2271B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66CAC3-A15F-4B66-BE78-CA321BC5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066799" y="1390651"/>
            <a:ext cx="2895600" cy="48577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4218991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1F8EC740-0A05-4A83-908D-CA340B486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551" y="5368926"/>
            <a:ext cx="990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ADA20E-0D9D-46B2-AC2F-7BF36F0D7D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21333" y="6410326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8CCE1AE-F417-4658-AD27-9B4E564FFA0E}" type="slidenum">
              <a:rPr lang="en-US" altLang="en-US" sz="12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6E77F1-155A-438C-A25A-69E8D891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51" y="6354764"/>
            <a:ext cx="28448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fld id="{64C35350-DFF4-458A-9CAD-28C64878BB75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5E3E9B-E5B2-440B-9469-8632D871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 defTabSz="914377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907475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DA_B&amp;W_Primary_logo.jpg">
            <a:extLst>
              <a:ext uri="{FF2B5EF4-FFF2-40B4-BE49-F238E27FC236}">
                <a16:creationId xmlns:a16="http://schemas.microsoft.com/office/drawing/2014/main" id="{5602AEE6-3290-4BD1-88CF-C7761A32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9" y="2647952"/>
            <a:ext cx="559911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208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475" y="6355260"/>
            <a:ext cx="2844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81001"/>
            <a:ext cx="4104649" cy="85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07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20684" y="6349338"/>
            <a:ext cx="28448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457258" y="640977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6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31" y="177802"/>
            <a:ext cx="848455" cy="10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2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5AFC6A6B-47A3-4C6D-BEB0-F83CF6A135E0}"/>
              </a:ext>
            </a:extLst>
          </p:cNvPr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0" r="10612" b="7339"/>
          <a:stretch/>
        </p:blipFill>
        <p:spPr>
          <a:xfrm flipH="1">
            <a:off x="-1" y="1"/>
            <a:ext cx="12192000" cy="6858000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 userDrawn="1"/>
        </p:nvSpPr>
        <p:spPr bwMode="white">
          <a:xfrm>
            <a:off x="2836216" y="-1"/>
            <a:ext cx="9355784" cy="4048477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89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8270633" y="6381111"/>
            <a:ext cx="900497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16" b="1" baseline="0" noProof="0" dirty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8270634" y="6506724"/>
            <a:ext cx="3815785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16" baseline="0" noProof="0">
                <a:solidFill>
                  <a:schemeClr val="bg1"/>
                </a:solidFill>
                <a:latin typeface="+mn-lt"/>
              </a:rPr>
              <a:t>Last Modified 10/17/2019 11:05 AM Eastern Standard Time</a:t>
            </a:r>
            <a:endParaRPr lang="en-US" sz="816" baseline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8270635" y="6632336"/>
            <a:ext cx="3618996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16" baseline="0" noProof="0" dirty="0">
                <a:solidFill>
                  <a:schemeClr val="bg1"/>
                </a:solidFill>
                <a:latin typeface="+mn-lt"/>
              </a:rPr>
              <a:t>Printed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085967" y="1463556"/>
            <a:ext cx="8478152" cy="502445"/>
          </a:xfrm>
          <a:prstGeom prst="rect">
            <a:avLst/>
          </a:prstGeom>
        </p:spPr>
        <p:txBody>
          <a:bodyPr/>
          <a:lstStyle>
            <a:lvl1pPr>
              <a:defRPr sz="3265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085967" y="3182433"/>
            <a:ext cx="847815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28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2560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1428" baseline="0" noProof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35" name="LogoImage"/>
          <p:cNvSpPr>
            <a:spLocks noEditPoints="1"/>
          </p:cNvSpPr>
          <p:nvPr userDrawn="1"/>
        </p:nvSpPr>
        <p:spPr bwMode="auto">
          <a:xfrm>
            <a:off x="3095035" y="191793"/>
            <a:ext cx="2221229" cy="242909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0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0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0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0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632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2837961" y="6381112"/>
            <a:ext cx="5224600" cy="36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defTabSz="1094990" eaLnBrk="0" hangingPunct="0"/>
            <a:r>
              <a:rPr lang="en-US" sz="816" baseline="0" dirty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1094990" eaLnBrk="0" hangingPunct="0"/>
            <a:r>
              <a:rPr lang="en-US" sz="816" baseline="0" dirty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2348520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F90A508-B228-4FA9-9C01-5D718E327E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F90A508-B228-4FA9-9C01-5D718E327E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652053" y="6639224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16" smtClean="0">
                <a:solidFill>
                  <a:schemeClr val="accent6"/>
                </a:solidFill>
              </a:rPr>
              <a:pPr lvl="0"/>
              <a:t>‹#›</a:t>
            </a:fld>
            <a:endParaRPr lang="en-US" sz="816" dirty="0">
              <a:solidFill>
                <a:schemeClr val="accent6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10465075" y="6639224"/>
            <a:ext cx="105004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218095"/>
            <a:r>
              <a:rPr lang="en-US" sz="816" baseline="0" noProof="0" dirty="0">
                <a:solidFill>
                  <a:schemeClr val="accent6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en-US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2128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0A602-0581-47B8-B141-B9F24EF2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EB7A6-8C65-4D9C-95D9-2BB826840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3F41B-B60B-4894-A2CF-08EC405B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8734A8-E506-4DF3-82F9-80CF167E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2329-46C2-4202-B685-C583D434413D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BBAA36-FA33-4254-8AEB-0CCEEC25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87EEBA-D651-422E-87B0-619FAA91C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DDC0-64C4-4346-B1DC-72DA2C87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38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 bwMode="black">
          <a:xfrm>
            <a:off x="11652053" y="6639224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16" smtClean="0">
                <a:solidFill>
                  <a:schemeClr val="bg1"/>
                </a:solidFill>
              </a:rPr>
              <a:pPr lvl="0"/>
              <a:t>‹#›</a:t>
            </a:fld>
            <a:endParaRPr lang="en-US" sz="816" dirty="0">
              <a:solidFill>
                <a:schemeClr val="bg1"/>
              </a:solidFill>
            </a:endParaRPr>
          </a:p>
        </p:txBody>
      </p:sp>
      <p:sp>
        <p:nvSpPr>
          <p:cNvPr id="10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10465075" y="6639224"/>
            <a:ext cx="105004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218095"/>
            <a:r>
              <a:rPr lang="en-US" sz="816" baseline="0" noProof="0" dirty="0">
                <a:solidFill>
                  <a:schemeClr val="bg1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en-US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2889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94B62E2-8F95-4626-B180-383C420EFA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20" y="1590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94B62E2-8F95-4626-B180-383C420EFA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" y="1590"/>
                        <a:ext cx="21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22" y="1333544"/>
            <a:ext cx="2877127" cy="62805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938" y="1363121"/>
            <a:ext cx="8305042" cy="109909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446" indent="-266446">
              <a:defRPr/>
            </a:lvl2pPr>
            <a:lvl3pPr marL="539236" indent="-272789">
              <a:defRPr/>
            </a:lvl3pPr>
            <a:lvl4pPr marL="812025" indent="-279134">
              <a:defRPr/>
            </a:lvl4pPr>
            <a:lvl5pPr marL="1078470" indent="-266446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LogoText">
            <a:extLst>
              <a:ext uri="{FF2B5EF4-FFF2-40B4-BE49-F238E27FC236}">
                <a16:creationId xmlns:a16="http://schemas.microsoft.com/office/drawing/2014/main" id="{4FFFAE50-18B7-4010-8C5C-A72C0448FD78}"/>
              </a:ext>
            </a:extLst>
          </p:cNvPr>
          <p:cNvSpPr txBox="1"/>
          <p:nvPr userDrawn="1"/>
        </p:nvSpPr>
        <p:spPr>
          <a:xfrm>
            <a:off x="10148470" y="6641684"/>
            <a:ext cx="1050047" cy="1280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816">
                <a:solidFill>
                  <a:schemeClr val="accent6"/>
                </a:solidFill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166031191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EZ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8"/>
          <a:stretch/>
        </p:blipFill>
        <p:spPr>
          <a:xfrm>
            <a:off x="0" y="-52439"/>
            <a:ext cx="12192000" cy="121153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68900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D9531E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3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Emerging and Zoonotic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986519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NCEZID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8"/>
          <a:stretch/>
        </p:blipFill>
        <p:spPr>
          <a:xfrm>
            <a:off x="0" y="6692413"/>
            <a:ext cx="12192000" cy="165587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E25423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8D8B0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006A71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735448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1" b="-4866"/>
          <a:stretch/>
        </p:blipFill>
        <p:spPr>
          <a:xfrm>
            <a:off x="-1" y="6669114"/>
            <a:ext cx="12192001" cy="2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2418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E25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613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1183" y="584200"/>
            <a:ext cx="10609636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4000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92480" y="1712371"/>
            <a:ext cx="10607040" cy="211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93751" y="1189551"/>
            <a:ext cx="10604500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133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505139" y="409578"/>
            <a:ext cx="288925" cy="17434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rtl="0"/>
            <a:endParaRPr lang="ar-SA" sz="1133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53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29">
          <p15:clr>
            <a:srgbClr val="FBAE40"/>
          </p15:clr>
        </p15:guide>
        <p15:guide id="2" pos="375">
          <p15:clr>
            <a:srgbClr val="FBAE40"/>
          </p15:clr>
        </p15:guide>
        <p15:guide id="3" pos="5385">
          <p15:clr>
            <a:srgbClr val="FBAE40"/>
          </p15:clr>
        </p15:guide>
        <p15:guide id="4" orient="horz" pos="289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283200" y="897883"/>
            <a:ext cx="1625600" cy="1625600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1133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262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792480" y="2180168"/>
            <a:ext cx="10607040" cy="3072648"/>
          </a:xfrm>
          <a:prstGeom prst="rect">
            <a:avLst/>
          </a:prstGeom>
        </p:spPr>
        <p:txBody>
          <a:bodyPr/>
          <a:lstStyle>
            <a:lvl1pPr algn="ctr" rtl="0">
              <a:defRPr sz="1867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1183" y="584200"/>
            <a:ext cx="10609636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4000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92480" y="1712371"/>
            <a:ext cx="10607040" cy="211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93751" y="1189551"/>
            <a:ext cx="10604500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133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28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29">
          <p15:clr>
            <a:srgbClr val="FBAE40"/>
          </p15:clr>
        </p15:guide>
        <p15:guide id="2" pos="374">
          <p15:clr>
            <a:srgbClr val="FBAE40"/>
          </p15:clr>
        </p15:guide>
        <p15:guide id="3" pos="5384">
          <p15:clr>
            <a:srgbClr val="FBAE40"/>
          </p15:clr>
        </p15:guide>
        <p15:guide id="4" orient="horz" pos="289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792480" y="2180168"/>
            <a:ext cx="10607040" cy="4032249"/>
          </a:xfrm>
          <a:prstGeom prst="rect">
            <a:avLst/>
          </a:prstGeom>
        </p:spPr>
        <p:txBody>
          <a:bodyPr/>
          <a:lstStyle>
            <a:lvl1pPr algn="ctr" rtl="0">
              <a:defRPr sz="1867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1183" y="584200"/>
            <a:ext cx="10609636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4000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92480" y="1712371"/>
            <a:ext cx="10607040" cy="211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93751" y="1189551"/>
            <a:ext cx="10604500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133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11487165" y="327036"/>
            <a:ext cx="349235" cy="349235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505139" y="409578"/>
            <a:ext cx="288925" cy="17434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rtl="0"/>
            <a:fld id="{74661D5A-9BD6-4923-8702-8D0735A2977B}" type="slidenum">
              <a:rPr lang="ar-SA" sz="1133" smtClean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</a:rPr>
              <a:pPr algn="ctr" rtl="0"/>
              <a:t>‹#›</a:t>
            </a:fld>
            <a:endParaRPr lang="ar-SA" sz="1133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82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959F-4B6D-48CB-9AC2-4D9889F5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5ACB1-F3CC-445A-AAEE-1E8EC94F0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202B9-0CD3-4EEB-A9E2-D43F85893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E0D5D8-658F-4887-B31F-296765C9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6BFC2-F754-4523-849F-F9B389ED4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7B5A75-85FF-4FE5-A4DD-C7ADCA17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047E-BDEA-4CB2-82AA-6602091D5C93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D39B2B-2088-4E1B-83D2-E3A0BB871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BA9780-BECF-4E93-81BA-D5561DEA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67D38-33DE-4F1D-A90C-1C474400D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52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olu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792480" y="2180168"/>
            <a:ext cx="2350749" cy="2582341"/>
          </a:xfrm>
          <a:prstGeom prst="rect">
            <a:avLst/>
          </a:prstGeom>
        </p:spPr>
        <p:txBody>
          <a:bodyPr/>
          <a:lstStyle>
            <a:lvl1pPr algn="ctr" rtl="0">
              <a:defRPr sz="1867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1183" y="584200"/>
            <a:ext cx="10609636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4000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92480" y="1712371"/>
            <a:ext cx="10607040" cy="211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93751" y="1189551"/>
            <a:ext cx="10604500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133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11487165" y="327036"/>
            <a:ext cx="349235" cy="349235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505139" y="409578"/>
            <a:ext cx="288925" cy="17434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rtl="0"/>
            <a:fld id="{74661D5A-9BD6-4923-8702-8D0735A2977B}" type="slidenum">
              <a:rPr lang="ar-SA" sz="1133" smtClean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</a:rPr>
              <a:pPr algn="ctr" rtl="0"/>
              <a:t>‹#›</a:t>
            </a:fld>
            <a:endParaRPr lang="ar-SA" sz="1133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</a:endParaRP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026335" y="2180168"/>
            <a:ext cx="2350749" cy="2582341"/>
          </a:xfrm>
          <a:prstGeom prst="rect">
            <a:avLst/>
          </a:prstGeom>
        </p:spPr>
        <p:txBody>
          <a:bodyPr/>
          <a:lstStyle>
            <a:lvl1pPr algn="ctr" rtl="0">
              <a:defRPr sz="1867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281717" y="2180168"/>
            <a:ext cx="2350749" cy="2582341"/>
          </a:xfrm>
          <a:prstGeom prst="rect">
            <a:avLst/>
          </a:prstGeom>
        </p:spPr>
        <p:txBody>
          <a:bodyPr/>
          <a:lstStyle>
            <a:lvl1pPr algn="ctr" rtl="0">
              <a:defRPr sz="1867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537099" y="2180168"/>
            <a:ext cx="2350749" cy="2582341"/>
          </a:xfrm>
          <a:prstGeom prst="rect">
            <a:avLst/>
          </a:prstGeom>
        </p:spPr>
        <p:txBody>
          <a:bodyPr/>
          <a:lstStyle>
            <a:lvl1pPr algn="ctr" rtl="0">
              <a:defRPr sz="1867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44780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892">
          <p15:clr>
            <a:srgbClr val="FBAE40"/>
          </p15:clr>
        </p15:guide>
        <p15:guide id="2" pos="374">
          <p15:clr>
            <a:srgbClr val="FBAE40"/>
          </p15:clr>
        </p15:guide>
        <p15:guide id="3" orient="horz" pos="1029">
          <p15:clr>
            <a:srgbClr val="FBAE40"/>
          </p15:clr>
        </p15:guide>
        <p15:guide id="4" pos="538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70328" y="2597151"/>
            <a:ext cx="1576845" cy="1576845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1133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1183" y="584200"/>
            <a:ext cx="10609636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4000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92480" y="1712371"/>
            <a:ext cx="10607040" cy="211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93751" y="1189551"/>
            <a:ext cx="10604500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133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11487165" y="327036"/>
            <a:ext cx="349235" cy="349235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505139" y="409578"/>
            <a:ext cx="288925" cy="17434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rtl="0"/>
            <a:fld id="{74661D5A-9BD6-4923-8702-8D0735A2977B}" type="slidenum">
              <a:rPr lang="ar-SA" sz="1133" smtClean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</a:rPr>
              <a:pPr algn="ctr" rtl="0"/>
              <a:t>‹#›</a:t>
            </a:fld>
            <a:endParaRPr lang="ar-SA" sz="1133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</a:endParaRPr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958152" y="2597151"/>
            <a:ext cx="1576845" cy="1576845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1133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657344" y="2597151"/>
            <a:ext cx="1576845" cy="1576845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1133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334523" y="2597151"/>
            <a:ext cx="1576845" cy="1576845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1133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60228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892">
          <p15:clr>
            <a:srgbClr val="FBAE40"/>
          </p15:clr>
        </p15:guide>
        <p15:guide id="2" pos="5384">
          <p15:clr>
            <a:srgbClr val="FBAE40"/>
          </p15:clr>
        </p15:guide>
        <p15:guide id="3" pos="375">
          <p15:clr>
            <a:srgbClr val="FBAE40"/>
          </p15:clr>
        </p15:guide>
        <p15:guide id="4" orient="horz" pos="103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Timel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474036" y="2311964"/>
            <a:ext cx="1341120" cy="1341120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1133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319848" y="4759240"/>
            <a:ext cx="1341120" cy="1341120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1133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150527" y="2305051"/>
            <a:ext cx="1341120" cy="1341120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1133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1183" y="584200"/>
            <a:ext cx="10609636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4000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92480" y="1712371"/>
            <a:ext cx="10607040" cy="211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93751" y="1189551"/>
            <a:ext cx="10604500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133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11487165" y="327036"/>
            <a:ext cx="349235" cy="349235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505139" y="409578"/>
            <a:ext cx="288925" cy="17434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rtl="0"/>
            <a:fld id="{74661D5A-9BD6-4923-8702-8D0735A2977B}" type="slidenum">
              <a:rPr lang="ar-SA" sz="1133" smtClean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</a:rPr>
              <a:pPr algn="ctr" rtl="0"/>
              <a:t>‹#›</a:t>
            </a:fld>
            <a:endParaRPr lang="ar-SA" sz="1133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54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Timelin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474036" y="1704961"/>
            <a:ext cx="1341120" cy="1341120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1133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319848" y="4158587"/>
            <a:ext cx="1341120" cy="1341120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1133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163225" y="1704397"/>
            <a:ext cx="1341120" cy="1341120"/>
          </a:xfrm>
          <a:prstGeom prst="ellipse">
            <a:avLst/>
          </a:prstGeom>
        </p:spPr>
        <p:txBody>
          <a:bodyPr/>
          <a:lstStyle>
            <a:lvl1pPr algn="ctr" rtl="0">
              <a:buNone/>
              <a:defRPr sz="1133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2" name="Oval 1"/>
          <p:cNvSpPr/>
          <p:nvPr userDrawn="1"/>
        </p:nvSpPr>
        <p:spPr>
          <a:xfrm>
            <a:off x="11487165" y="327036"/>
            <a:ext cx="349235" cy="349235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3" name="TextBox 2"/>
          <p:cNvSpPr txBox="1"/>
          <p:nvPr userDrawn="1"/>
        </p:nvSpPr>
        <p:spPr>
          <a:xfrm>
            <a:off x="11505139" y="409578"/>
            <a:ext cx="288925" cy="17434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rtl="0"/>
            <a:fld id="{74661D5A-9BD6-4923-8702-8D0735A2977B}" type="slidenum">
              <a:rPr lang="ar-SA" sz="1133" smtClean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</a:rPr>
              <a:pPr algn="ctr" rtl="0"/>
              <a:t>‹#›</a:t>
            </a:fld>
            <a:endParaRPr lang="ar-SA" sz="1133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4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048000" cy="514350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047979" y="1"/>
            <a:ext cx="3048000" cy="514350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1"/>
            <a:ext cx="3048000" cy="514350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0" y="1"/>
            <a:ext cx="3048000" cy="514350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004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81488" y="2180168"/>
            <a:ext cx="6995597" cy="4032249"/>
          </a:xfrm>
          <a:prstGeom prst="rect">
            <a:avLst/>
          </a:prstGeom>
        </p:spPr>
        <p:txBody>
          <a:bodyPr/>
          <a:lstStyle>
            <a:lvl1pPr algn="ctr" rtl="0">
              <a:defRPr sz="1867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1183" y="584200"/>
            <a:ext cx="10609636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4000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92480" y="1712371"/>
            <a:ext cx="10607040" cy="211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93751" y="1189551"/>
            <a:ext cx="10604500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133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11487165" y="327036"/>
            <a:ext cx="349235" cy="349235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505139" y="409578"/>
            <a:ext cx="288925" cy="17434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rtl="0"/>
            <a:fld id="{74661D5A-9BD6-4923-8702-8D0735A2977B}" type="slidenum">
              <a:rPr lang="ar-SA" sz="1133" smtClean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</a:rPr>
              <a:pPr algn="ctr" rtl="0"/>
              <a:t>‹#›</a:t>
            </a:fld>
            <a:endParaRPr lang="ar-SA" sz="1133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22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892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1028">
          <p15:clr>
            <a:srgbClr val="FBAE40"/>
          </p15:clr>
        </p15:guide>
        <p15:guide id="4" pos="37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793751" y="2180168"/>
            <a:ext cx="4919133" cy="4032249"/>
          </a:xfrm>
          <a:prstGeom prst="rect">
            <a:avLst/>
          </a:prstGeom>
        </p:spPr>
        <p:txBody>
          <a:bodyPr/>
          <a:lstStyle>
            <a:lvl1pPr algn="ctr" rtl="0">
              <a:defRPr sz="1867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1183" y="584200"/>
            <a:ext cx="10609636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4000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92480" y="1712371"/>
            <a:ext cx="10607040" cy="211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93751" y="1189551"/>
            <a:ext cx="10604500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133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11487165" y="327036"/>
            <a:ext cx="349235" cy="349235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505139" y="409578"/>
            <a:ext cx="288925" cy="17434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rtl="0"/>
            <a:fld id="{74661D5A-9BD6-4923-8702-8D0735A2977B}" type="slidenum">
              <a:rPr lang="ar-SA" sz="1133" smtClean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</a:rPr>
              <a:pPr algn="ctr" rtl="0"/>
              <a:t>‹#›</a:t>
            </a:fld>
            <a:endParaRPr lang="ar-SA" sz="1133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</a:endParaRP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457951" y="2180168"/>
            <a:ext cx="4919133" cy="4032249"/>
          </a:xfrm>
          <a:prstGeom prst="rect">
            <a:avLst/>
          </a:prstGeom>
        </p:spPr>
        <p:txBody>
          <a:bodyPr/>
          <a:lstStyle>
            <a:lvl1pPr algn="ctr" rtl="0">
              <a:defRPr sz="1867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2956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892">
          <p15:clr>
            <a:srgbClr val="FBAE40"/>
          </p15:clr>
        </p15:guide>
        <p15:guide id="2" pos="5385">
          <p15:clr>
            <a:srgbClr val="FBAE40"/>
          </p15:clr>
        </p15:guide>
        <p15:guide id="3" pos="377">
          <p15:clr>
            <a:srgbClr val="FBAE40"/>
          </p15:clr>
        </p15:guide>
        <p15:guide id="4" orient="horz" pos="102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1487165" y="327036"/>
            <a:ext cx="349235" cy="349235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3" name="TextBox 2"/>
          <p:cNvSpPr txBox="1"/>
          <p:nvPr userDrawn="1"/>
        </p:nvSpPr>
        <p:spPr>
          <a:xfrm>
            <a:off x="11505139" y="409578"/>
            <a:ext cx="288925" cy="17434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rtl="0"/>
            <a:fld id="{74661D5A-9BD6-4923-8702-8D0735A2977B}" type="slidenum">
              <a:rPr lang="ar-SA" sz="1133" smtClean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</a:rPr>
              <a:pPr algn="ctr" rtl="0"/>
              <a:t>‹#›</a:t>
            </a:fld>
            <a:endParaRPr lang="ar-SA" sz="1133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5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9150" y="2695576"/>
            <a:ext cx="5695951" cy="3495675"/>
          </a:xfrm>
          <a:prstGeom prst="rect">
            <a:avLst/>
          </a:prstGeom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1183" y="584200"/>
            <a:ext cx="10609636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4000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792480" y="1712371"/>
            <a:ext cx="10607040" cy="211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93751" y="1189551"/>
            <a:ext cx="10604500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133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Oval 43"/>
          <p:cNvSpPr/>
          <p:nvPr userDrawn="1"/>
        </p:nvSpPr>
        <p:spPr>
          <a:xfrm>
            <a:off x="11487165" y="327036"/>
            <a:ext cx="349235" cy="349235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45" name="TextBox 44"/>
          <p:cNvSpPr txBox="1"/>
          <p:nvPr userDrawn="1"/>
        </p:nvSpPr>
        <p:spPr>
          <a:xfrm>
            <a:off x="11505139" y="409578"/>
            <a:ext cx="288925" cy="17434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rtl="0"/>
            <a:fld id="{74661D5A-9BD6-4923-8702-8D0735A2977B}" type="slidenum">
              <a:rPr lang="ar-SA" sz="1133" smtClean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</a:rPr>
              <a:pPr algn="ctr" rtl="0"/>
              <a:t>‹#›</a:t>
            </a:fld>
            <a:endParaRPr lang="ar-SA" sz="1133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85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29">
          <p15:clr>
            <a:srgbClr val="FBAE40"/>
          </p15:clr>
        </p15:guide>
        <p15:guide id="2" pos="5385">
          <p15:clr>
            <a:srgbClr val="FBAE40"/>
          </p15:clr>
        </p15:guide>
        <p15:guide id="3" pos="375">
          <p15:clr>
            <a:srgbClr val="FBAE40"/>
          </p15:clr>
        </p15:guide>
        <p15:guide id="4" orient="horz" pos="289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Project Slide Show in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848226" y="2540000"/>
            <a:ext cx="2492375" cy="3302000"/>
          </a:xfrm>
          <a:prstGeom prst="rect">
            <a:avLst/>
          </a:prstGeom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1183" y="584200"/>
            <a:ext cx="10609636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4000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792480" y="1712371"/>
            <a:ext cx="10607040" cy="211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93751" y="1189551"/>
            <a:ext cx="10604500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133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Oval 43"/>
          <p:cNvSpPr/>
          <p:nvPr userDrawn="1"/>
        </p:nvSpPr>
        <p:spPr>
          <a:xfrm>
            <a:off x="11487165" y="327036"/>
            <a:ext cx="349235" cy="349235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45" name="TextBox 44"/>
          <p:cNvSpPr txBox="1"/>
          <p:nvPr userDrawn="1"/>
        </p:nvSpPr>
        <p:spPr>
          <a:xfrm>
            <a:off x="11505139" y="409578"/>
            <a:ext cx="288925" cy="17434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rtl="0"/>
            <a:fld id="{74661D5A-9BD6-4923-8702-8D0735A2977B}" type="slidenum">
              <a:rPr lang="ar-SA" sz="1133" smtClean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</a:rPr>
              <a:pPr algn="ctr" rtl="0"/>
              <a:t>‹#›</a:t>
            </a:fld>
            <a:endParaRPr lang="ar-SA" sz="1133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29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2892">
          <p15:clr>
            <a:srgbClr val="FBAE40"/>
          </p15:clr>
        </p15:guide>
        <p15:guide id="4" pos="37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0C7D-1234-4822-9B4E-486671B8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1A1DDE-1838-488C-BFA8-0873EB6A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B2CC-B5BA-4D69-98E3-579A5F33FE40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DC17EC-AA69-4F83-83FC-D281F559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9F9357-0A6D-4EE5-8D69-49E8E60B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74F9-20C2-4EF9-9EC7-27565C7D0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215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.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1904999" y="2857501"/>
            <a:ext cx="1892300" cy="2849033"/>
          </a:xfrm>
          <a:prstGeom prst="rect">
            <a:avLst/>
          </a:prstGeom>
        </p:spPr>
        <p:txBody>
          <a:bodyPr/>
          <a:lstStyle>
            <a:lvl1pPr algn="ctr" rtl="0">
              <a:defRPr sz="20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1183" y="584200"/>
            <a:ext cx="10609636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4000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92480" y="1712371"/>
            <a:ext cx="10607040" cy="211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93751" y="1189551"/>
            <a:ext cx="10604500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133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11487165" y="327036"/>
            <a:ext cx="349235" cy="349235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505139" y="409578"/>
            <a:ext cx="288925" cy="17434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rtl="0"/>
            <a:fld id="{74661D5A-9BD6-4923-8702-8D0735A2977B}" type="slidenum">
              <a:rPr lang="ar-SA" sz="1133" smtClean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</a:rPr>
              <a:pPr algn="ctr" rtl="0"/>
              <a:t>‹#›</a:t>
            </a:fld>
            <a:endParaRPr lang="ar-SA" sz="1133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16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29">
          <p15:clr>
            <a:srgbClr val="FBAE40"/>
          </p15:clr>
        </p15:guide>
        <p15:guide id="2" pos="5385">
          <p15:clr>
            <a:srgbClr val="FBAE40"/>
          </p15:clr>
        </p15:guide>
        <p15:guide id="3" orient="horz" pos="2892">
          <p15:clr>
            <a:srgbClr val="FBAE40"/>
          </p15:clr>
        </p15:guide>
        <p15:guide id="4" pos="37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l" rtl="0">
              <a:defRPr sz="2133"/>
            </a:lvl1pPr>
          </a:lstStyle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6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13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l" rtl="0">
              <a:defRPr sz="1867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29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9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</p:spTree>
    <p:extLst>
      <p:ext uri="{BB962C8B-B14F-4D97-AF65-F5344CB8AC3E}">
        <p14:creationId xmlns:p14="http://schemas.microsoft.com/office/powerpoint/2010/main" val="42687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</p:spTree>
    <p:extLst>
      <p:ext uri="{BB962C8B-B14F-4D97-AF65-F5344CB8AC3E}">
        <p14:creationId xmlns:p14="http://schemas.microsoft.com/office/powerpoint/2010/main" val="9138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A8E965-1861-4424-A113-D1DAE6024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6ED1B-A355-4A8D-BE5D-3982B086E8AB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205B8EF-F917-4FD6-BB1B-DDDA5E29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D9A4CD-4D1C-4AE8-A732-13EC6AC6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2D346-9F09-4722-BB17-23236DA8A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7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22B0-EEA6-4318-A644-F3FD0F59A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07ADE-8480-4C0B-A9F1-FB211838C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055CA-49CA-4539-A7F9-0600D710B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FD814B-8AD1-4CA6-801D-6524F674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045B2-F890-4188-9C00-B1A8F2491513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843348-7956-4EF6-B43B-17282F2E4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F09930-2EEF-44B1-974E-3D04259E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CB9C-198F-4DCE-B092-3DECCFE1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1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2AB7-82C8-44C4-88A3-054F4CD4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515C65-08B5-4948-AC6A-156576EDC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5B5D6-1AC8-4785-8EEB-13BD6DC75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CF192F-0F8C-4A2C-A2C4-BA456209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8A15-FB6E-462B-8620-3C1EE8879A47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D0D407-8163-4C59-A4EA-C7B6F3CE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E21774-5B3F-4DAA-9972-420FE69A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75C3C-8E0D-44B3-AA89-7B7EC9CC2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3" Type="http://schemas.openxmlformats.org/officeDocument/2006/relationships/slideLayout" Target="../slideLayouts/slideLayout40.xml"/><Relationship Id="rId21" Type="http://schemas.openxmlformats.org/officeDocument/2006/relationships/tags" Target="../tags/tag15.xml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5" Type="http://schemas.openxmlformats.org/officeDocument/2006/relationships/image" Target="../media/image8.emf"/><Relationship Id="rId2" Type="http://schemas.openxmlformats.org/officeDocument/2006/relationships/slideLayout" Target="../slideLayouts/slideLayout39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1" Type="http://schemas.openxmlformats.org/officeDocument/2006/relationships/slideLayout" Target="../slideLayouts/slideLayout38.xml"/><Relationship Id="rId6" Type="http://schemas.openxmlformats.org/officeDocument/2006/relationships/vmlDrawing" Target="../drawings/vmlDrawing1.vml"/><Relationship Id="rId11" Type="http://schemas.openxmlformats.org/officeDocument/2006/relationships/tags" Target="../tags/tag5.xml"/><Relationship Id="rId24" Type="http://schemas.openxmlformats.org/officeDocument/2006/relationships/oleObject" Target="../embeddings/oleObject1.bin"/><Relationship Id="rId5" Type="http://schemas.openxmlformats.org/officeDocument/2006/relationships/theme" Target="../theme/theme5.xml"/><Relationship Id="rId15" Type="http://schemas.openxmlformats.org/officeDocument/2006/relationships/tags" Target="../tags/tag9.xml"/><Relationship Id="rId23" Type="http://schemas.openxmlformats.org/officeDocument/2006/relationships/tags" Target="../tags/tag17.xml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41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tags" Target="../tags/tag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3E21792-20C1-4D06-861D-31E6151E6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29A28C5-EDF7-4DF8-A3DA-3E6862BE2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25E77-9758-41F2-9416-CC4E8F27D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AC59C-DC07-41EB-BB13-78CF4DF1BBEE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6A914-FC70-4C68-B5DF-1AF5A957D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1DCF3-9C47-48D9-ADF2-A80D5A708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3FF8B3-A8AF-4774-A440-DC3AF588C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B64AAAC-21D3-4B4E-AFA9-6B2EAC764F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C3BA9E2-BC76-44DD-B28D-02FB5C006B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C976E-0EC2-4795-BD41-D0D47D7A4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18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7604C2-06EF-4056-B229-DD7DAD973BE2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C39F-C9D6-4D98-96F5-9ED688F3B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18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D1F0F-BAAF-46A0-A83D-240B61689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189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AEF73F-A9E6-473E-86E1-A80B3F4A9D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2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A3BB38F-4F1B-483D-BE6B-28A24EB353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BBEEE94-D715-4D06-B35D-D8E2EDF47D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562BD-EF4F-4799-A582-EED82EB14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18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725884-E403-4705-8B11-2ADF3EEF1E50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C3BDF-B975-4DB7-8E02-60CDCBC42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18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B0846-FB50-4E8F-8F8B-5B6122B2F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189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33B697-D097-413A-852F-04BB7795D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91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1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8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76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3" name="doc id" hidden="1"/>
          <p:cNvSpPr>
            <a:spLocks noChangeArrowheads="1"/>
          </p:cNvSpPr>
          <p:nvPr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en-US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1042032" y="1979060"/>
            <a:ext cx="2109876" cy="9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12" baseline="0" noProof="0">
                <a:solidFill>
                  <a:schemeClr val="accent6"/>
                </a:solidFill>
                <a:latin typeface="+mn-lt"/>
                <a:ea typeface="+mn-ea"/>
              </a:rPr>
              <a:t>Last Modified 10/17/2019 11:05 AM Eastern Standard Time</a:t>
            </a:r>
            <a:endParaRPr lang="en-US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970213" y="4197040"/>
            <a:ext cx="253513" cy="9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12" baseline="0" noProof="0" dirty="0">
                <a:solidFill>
                  <a:schemeClr val="accent6"/>
                </a:solidFill>
                <a:latin typeface="+mn-lt"/>
                <a:ea typeface="+mn-ea"/>
              </a:rPr>
              <a:t>Printed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7" y="234865"/>
            <a:ext cx="11725484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5" y="77303"/>
            <a:ext cx="51193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16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61987" y="566136"/>
            <a:ext cx="11725484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32" baseline="0" noProof="0" dirty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161985" y="6432420"/>
            <a:ext cx="11630454" cy="333668"/>
            <a:chOff x="75" y="3935"/>
            <a:chExt cx="5385" cy="20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35"/>
              <a:ext cx="5385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7465" indent="-87465">
                <a:defRPr/>
              </a:pPr>
              <a:r>
                <a:rPr lang="en-US" sz="816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62"/>
              <a:ext cx="4702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03735" indent="-503735" defTabSz="1218095">
                <a:tabLst/>
              </a:pPr>
              <a:r>
                <a:rPr lang="en-US" sz="816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76207" y="1270343"/>
            <a:ext cx="5801188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32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32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11394692" y="291554"/>
            <a:ext cx="492770" cy="156360"/>
            <a:chOff x="8378576" y="285750"/>
            <a:chExt cx="362199" cy="15324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8576" y="285750"/>
              <a:ext cx="362199" cy="1532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8095">
                <a:buClr>
                  <a:schemeClr val="tx2"/>
                </a:buClr>
              </a:pPr>
              <a:r>
                <a:rPr lang="en-US" sz="816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8576" y="285750"/>
              <a:ext cx="0" cy="153247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8576" y="438997"/>
              <a:ext cx="36219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1108191" y="285075"/>
            <a:ext cx="789093" cy="1021522"/>
            <a:chOff x="7835905" y="279400"/>
            <a:chExt cx="773373" cy="1001186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794126" y="285075"/>
            <a:ext cx="1103328" cy="749405"/>
            <a:chOff x="7540629" y="279400"/>
            <a:chExt cx="1081348" cy="734486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1040160" y="255920"/>
            <a:ext cx="857123" cy="1333054"/>
            <a:chOff x="7769225" y="250825"/>
            <a:chExt cx="840048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2003218" y="6639739"/>
            <a:ext cx="4664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82091" y="1991016"/>
            <a:ext cx="4389573" cy="1346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</p:sldLayoutIdLst>
  <p:hf hdr="0" ftr="0" dt="0"/>
  <p:txStyles>
    <p:titleStyle>
      <a:lvl1pPr algn="l" defTabSz="1218095" rtl="0" eaLnBrk="1" fontAlgn="base" hangingPunct="1">
        <a:spcBef>
          <a:spcPct val="0"/>
        </a:spcBef>
        <a:spcAft>
          <a:spcPct val="0"/>
        </a:spcAft>
        <a:tabLst>
          <a:tab pos="367156" algn="l"/>
        </a:tabLst>
        <a:defRPr sz="2041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2pPr>
      <a:lvl3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3pPr>
      <a:lvl4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4pPr>
      <a:lvl5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5pPr>
      <a:lvl6pPr marL="622005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6pPr>
      <a:lvl7pPr marL="1244012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7pPr>
      <a:lvl8pPr marL="1866017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8pPr>
      <a:lvl9pPr marL="2488024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8346" indent="-19467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55462" indent="-25344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28097" indent="-157942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64001" indent="-132231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6pPr>
      <a:lvl7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7pPr>
      <a:lvl8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8pPr>
      <a:lvl9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622005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244012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866017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4pPr>
      <a:lvl5pPr marL="2488024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5pPr>
      <a:lvl6pPr marL="3110029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6pPr>
      <a:lvl7pPr marL="3732036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7pPr>
      <a:lvl8pPr marL="4354041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8pPr>
      <a:lvl9pPr marL="4976048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39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32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98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  <p:sldLayoutId id="2147484105" r:id="rId17"/>
    <p:sldLayoutId id="2147484106" r:id="rId18"/>
    <p:sldLayoutId id="2147484107" r:id="rId19"/>
    <p:sldLayoutId id="2147484108" r:id="rId2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70" rtl="1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r" defTabSz="1219170" rtl="1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r" defTabSz="1219170" rtl="1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r" defTabSz="1219170" rtl="1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r" defTabSz="1219170" rtl="1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C0B22B5B-49CA-429E-B26B-605DA0FE26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rtl="0" eaLnBrk="1" fontAlgn="base" latinLnBrk="0" hangingPunct="1"/>
            <a:r>
              <a:rPr lang="en-US" sz="6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Frank </a:t>
            </a:r>
            <a:r>
              <a:rPr lang="en-US" sz="6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Yiannas</a:t>
            </a:r>
            <a:endParaRPr lang="en-US" dirty="0">
              <a:effectLst/>
            </a:endParaRPr>
          </a:p>
          <a:p>
            <a:pPr rtl="0" eaLnBrk="1" fontAlgn="base" latinLnBrk="0" hangingPunct="1"/>
            <a:r>
              <a:rPr lang="en-US" sz="6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Deputy Commissioner</a:t>
            </a:r>
            <a:endParaRPr lang="en-US" dirty="0">
              <a:effectLst/>
            </a:endParaRPr>
          </a:p>
          <a:p>
            <a:pPr rtl="0" eaLnBrk="1" fontAlgn="base" latinLnBrk="0" hangingPunct="1"/>
            <a:r>
              <a:rPr lang="en-US" sz="6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Food Policy and Response</a:t>
            </a:r>
            <a:endParaRPr lang="en-US" dirty="0">
              <a:effectLst/>
            </a:endParaRPr>
          </a:p>
          <a:p>
            <a:endParaRPr lang="en-US" altLang="en-US" dirty="0"/>
          </a:p>
        </p:txBody>
      </p:sp>
      <p:sp>
        <p:nvSpPr>
          <p:cNvPr id="53251" name="Subtitle 2">
            <a:extLst>
              <a:ext uri="{FF2B5EF4-FFF2-40B4-BE49-F238E27FC236}">
                <a16:creationId xmlns:a16="http://schemas.microsoft.com/office/drawing/2014/main" id="{D2C2743E-B0A8-4629-8EC8-0025EB1683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0E78D66F-0A59-4E76-9429-4B6F206CC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A10BA5-0D70-4FF0-BE92-45C56F93535E}"/>
              </a:ext>
            </a:extLst>
          </p:cNvPr>
          <p:cNvSpPr/>
          <p:nvPr/>
        </p:nvSpPr>
        <p:spPr>
          <a:xfrm>
            <a:off x="-101600" y="5364490"/>
            <a:ext cx="12192000" cy="149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67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0CED26-59E7-48C3-A72A-00BECD82750F}"/>
              </a:ext>
            </a:extLst>
          </p:cNvPr>
          <p:cNvSpPr/>
          <p:nvPr/>
        </p:nvSpPr>
        <p:spPr>
          <a:xfrm>
            <a:off x="8128000" y="5550693"/>
            <a:ext cx="416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Frank Yiannas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Deputy Commissioner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Food Policy and Response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4E9806-96B0-485C-AA25-D17E06CCD3D1}"/>
              </a:ext>
            </a:extLst>
          </p:cNvPr>
          <p:cNvCxnSpPr/>
          <p:nvPr/>
        </p:nvCxnSpPr>
        <p:spPr>
          <a:xfrm>
            <a:off x="0" y="5359400"/>
            <a:ext cx="121920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social, social media, tweet, twitter icon">
            <a:extLst>
              <a:ext uri="{FF2B5EF4-FFF2-40B4-BE49-F238E27FC236}">
                <a16:creationId xmlns:a16="http://schemas.microsoft.com/office/drawing/2014/main" id="{730A6FA1-C3D8-478D-A35E-B86CE0B6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1" y="5969001"/>
            <a:ext cx="662709" cy="61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C11D0C9-708A-40E6-9876-5EED783CC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5882958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4472C4"/>
                </a:solidFill>
                <a:ea typeface="ＭＳ Ｐゴシック" charset="-128"/>
              </a:rPr>
              <a:t>@</a:t>
            </a:r>
            <a:r>
              <a:rPr lang="en-US" altLang="en-US" sz="2400" b="1" dirty="0" err="1">
                <a:solidFill>
                  <a:srgbClr val="4472C4"/>
                </a:solidFill>
                <a:ea typeface="ＭＳ Ｐゴシック" charset="-128"/>
              </a:rPr>
              <a:t>frankyiannasFDA</a:t>
            </a:r>
            <a:endParaRPr lang="en-US" altLang="en-US" sz="2400" b="1" dirty="0">
              <a:solidFill>
                <a:srgbClr val="4472C4"/>
              </a:solidFill>
              <a:ea typeface="ＭＳ Ｐゴシック" charset="-128"/>
            </a:endParaRPr>
          </a:p>
        </p:txBody>
      </p:sp>
      <p:pic>
        <p:nvPicPr>
          <p:cNvPr id="6" name="Picture 5" descr="Logo of FDA's New Era of Smarter Food Safety">
            <a:extLst>
              <a:ext uri="{FF2B5EF4-FFF2-40B4-BE49-F238E27FC236}">
                <a16:creationId xmlns:a16="http://schemas.microsoft.com/office/drawing/2014/main" id="{5B77A386-9DD0-45CE-B6ED-3E18695C1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1092200"/>
            <a:ext cx="3759200" cy="3759200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D5FE482E-A3A1-4726-989F-F95769153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6187758"/>
            <a:ext cx="302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  <a:ea typeface="ＭＳ Ｐゴシック" charset="-128"/>
              </a:rPr>
              <a:t>#</a:t>
            </a:r>
            <a:r>
              <a:rPr lang="en-US" altLang="en-US" sz="2400" dirty="0" err="1">
                <a:solidFill>
                  <a:prstClr val="black"/>
                </a:solidFill>
                <a:ea typeface="ＭＳ Ｐゴシック" charset="-128"/>
              </a:rPr>
              <a:t>smarterfoodsafety</a:t>
            </a:r>
            <a:endParaRPr lang="en-US" alt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420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6" descr="Cover Options v2 1 21 09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17"/>
          <a:stretch/>
        </p:blipFill>
        <p:spPr bwMode="auto">
          <a:xfrm>
            <a:off x="-50800" y="-66041"/>
            <a:ext cx="12293600" cy="699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" y="279401"/>
            <a:ext cx="73600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189" eaLnBrk="0" hangingPunct="0"/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70D7B1D-61F6-42B9-A7CB-6C0401EE2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5765800"/>
            <a:ext cx="644189" cy="84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645D4A-5047-43FF-86B0-33FBC310A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0" latinLnBrk="0" hangingPunct="0">
              <a:lnSpc>
                <a:spcPct val="100000"/>
              </a:lnSpc>
            </a:pPr>
            <a:br>
              <a:rPr lang="en-US" sz="5870" b="1" kern="120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sz="5870" b="1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sz="5870" b="1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sz="5870" b="1" kern="120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New Era</a:t>
            </a:r>
            <a:r>
              <a:rPr lang="en-US" sz="4400" b="1" kern="120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br>
              <a:rPr lang="en-US" sz="4400" b="1" kern="120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sz="4270" b="1" kern="120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memorable or </a:t>
            </a:r>
            <a:br>
              <a:rPr lang="en-US" sz="4270" b="1" kern="120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sz="4270" b="1" kern="120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important date or </a:t>
            </a:r>
            <a:endParaRPr lang="en-US" dirty="0">
              <a:effectLst/>
            </a:endParaRPr>
          </a:p>
          <a:p>
            <a:pPr algn="l" rtl="0" eaLnBrk="0" latinLnBrk="0" hangingPunct="0">
              <a:lnSpc>
                <a:spcPct val="100000"/>
              </a:lnSpc>
            </a:pPr>
            <a:r>
              <a:rPr lang="en-US" sz="4270" b="1" kern="120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event, especially one </a:t>
            </a:r>
            <a:br>
              <a:rPr lang="en-US" sz="4270" b="1" kern="120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sz="4270" b="1" kern="120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that begins a new </a:t>
            </a:r>
            <a:br>
              <a:rPr lang="en-US" sz="4270" b="1" kern="120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sz="4270" b="1" kern="120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period in our history</a:t>
            </a:r>
            <a:r>
              <a:rPr lang="en-US" sz="4400" b="1" kern="120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  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3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D7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arter Food Safety">
            <a:extLst>
              <a:ext uri="{FF2B5EF4-FFF2-40B4-BE49-F238E27FC236}">
                <a16:creationId xmlns:a16="http://schemas.microsoft.com/office/drawing/2014/main" id="{6B592F4F-BF66-423A-BEA6-7EA1469C4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03" y="1102819"/>
            <a:ext cx="8621507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3A672A-9D5E-40CE-9041-D729E7C76606}"/>
              </a:ext>
            </a:extLst>
          </p:cNvPr>
          <p:cNvSpPr/>
          <p:nvPr/>
        </p:nvSpPr>
        <p:spPr>
          <a:xfrm>
            <a:off x="1" y="1"/>
            <a:ext cx="12203556" cy="101461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33B01DF-FBE8-4A41-B1D6-54E53A10D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3" y="165116"/>
            <a:ext cx="12180444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FFFF"/>
                </a:solidFill>
                <a:ea typeface="ＭＳ Ｐゴシック" charset="-128"/>
              </a:rPr>
              <a:t>A Modern Approach for Modern Times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68ACC3-AF60-4081-BABE-0031CF0612C2}"/>
              </a:ext>
            </a:extLst>
          </p:cNvPr>
          <p:cNvSpPr/>
          <p:nvPr/>
        </p:nvSpPr>
        <p:spPr>
          <a:xfrm>
            <a:off x="1" y="6001666"/>
            <a:ext cx="12203556" cy="83559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AE06DD2F-9182-4B92-BA50-1B3B2E739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499" y="6191507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FFFF"/>
                </a:solidFill>
                <a:ea typeface="ＭＳ Ｐゴシック" charset="-128"/>
              </a:rPr>
              <a:t>People-Led * FSMA-Based * Technology-Enabled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31BB9A-F45D-45B9-BAF2-3BE3BB6F61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" y="1068896"/>
            <a:ext cx="12203556" cy="20736"/>
          </a:xfrm>
          <a:prstGeom prst="line">
            <a:avLst/>
          </a:prstGeom>
          <a:noFill/>
          <a:ln w="762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BFCF2A75-C074-4BE5-9BE0-779B940976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954219"/>
            <a:ext cx="12192000" cy="0"/>
          </a:xfrm>
          <a:prstGeom prst="line">
            <a:avLst/>
          </a:prstGeom>
          <a:noFill/>
          <a:ln w="762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3744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FDA's New Era of Smarter Food Safety">
            <a:extLst>
              <a:ext uri="{FF2B5EF4-FFF2-40B4-BE49-F238E27FC236}">
                <a16:creationId xmlns:a16="http://schemas.microsoft.com/office/drawing/2014/main" id="{81754691-6832-4FDC-ABF9-F80295AD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EBAE621-C400-4890-BC89-71D348070055}"/>
              </a:ext>
            </a:extLst>
          </p:cNvPr>
          <p:cNvCxnSpPr/>
          <p:nvPr/>
        </p:nvCxnSpPr>
        <p:spPr>
          <a:xfrm>
            <a:off x="59944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964890-3DDA-4E37-B103-D09B16A248B7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FSMA ">
            <a:extLst>
              <a:ext uri="{FF2B5EF4-FFF2-40B4-BE49-F238E27FC236}">
                <a16:creationId xmlns:a16="http://schemas.microsoft.com/office/drawing/2014/main" id="{8364EBC8-FFF6-4573-8F5B-98D84DC19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39" y="3917894"/>
            <a:ext cx="3484861" cy="23262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93E715-016A-4682-BE42-8882BA2DF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3917894"/>
            <a:ext cx="3484863" cy="23262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A59F42-C916-432D-9DBC-7AA49D2FD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151" y="695080"/>
            <a:ext cx="3484863" cy="22919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2F4DC7-C8B8-4A8E-9BDD-8753B338C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58" y="700161"/>
            <a:ext cx="3484863" cy="216741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13A5B9-3493-47C3-BF6B-95CCFA7B84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48" y="2413001"/>
            <a:ext cx="3520705" cy="176035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018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5E0687-511B-455E-A4C8-9B8755D0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320" cy="7315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4B079D-7E8D-48D6-AE0E-4D3796A287D2}"/>
              </a:ext>
            </a:extLst>
          </p:cNvPr>
          <p:cNvSpPr txBox="1"/>
          <p:nvPr/>
        </p:nvSpPr>
        <p:spPr>
          <a:xfrm>
            <a:off x="6197600" y="4839494"/>
            <a:ext cx="599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FFC000"/>
                </a:solidFill>
                <a:latin typeface="Arial" charset="0"/>
                <a:ea typeface="ＭＳ Ｐゴシック" charset="-128"/>
              </a:rPr>
              <a:t>Paradigms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A8E19-8A7D-4A2D-A58B-A344F029495A}"/>
              </a:ext>
            </a:extLst>
          </p:cNvPr>
          <p:cNvSpPr txBox="1"/>
          <p:nvPr/>
        </p:nvSpPr>
        <p:spPr>
          <a:xfrm rot="16200000">
            <a:off x="5130085" y="4849771"/>
            <a:ext cx="155852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67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New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471341-0ECF-422B-8B78-08D33133E9B0}"/>
              </a:ext>
            </a:extLst>
          </p:cNvPr>
          <p:cNvSpPr txBox="1"/>
          <p:nvPr/>
        </p:nvSpPr>
        <p:spPr>
          <a:xfrm>
            <a:off x="6299200" y="4546600"/>
            <a:ext cx="3556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Food Safety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3AFFF-598F-47CD-B4E7-19994432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54306"/>
            <a:ext cx="7233918" cy="2768982"/>
          </a:xfrm>
        </p:spPr>
        <p:txBody>
          <a:bodyPr>
            <a:normAutofit fontScale="90000"/>
          </a:bodyPr>
          <a:lstStyle/>
          <a:p>
            <a:pPr rtl="0" eaLnBrk="1" fontAlgn="base" latinLnBrk="0" hangingPunct="1"/>
            <a:r>
              <a:rPr lang="en-US" sz="1333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br>
              <a:rPr lang="en-US" sz="1333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800" b="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imagine</a:t>
            </a:r>
            <a:endParaRPr lang="en-US" sz="14800" b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C0B22B5B-49CA-429E-B26B-605DA0FE26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3251" name="Subtitle 2">
            <a:extLst>
              <a:ext uri="{FF2B5EF4-FFF2-40B4-BE49-F238E27FC236}">
                <a16:creationId xmlns:a16="http://schemas.microsoft.com/office/drawing/2014/main" id="{D2C2743E-B0A8-4629-8EC8-0025EB1683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3252" name="Picture 4" descr="Food for Thought - Idea on How to Begin a New Era of Smarter Food Safety">
            <a:extLst>
              <a:ext uri="{FF2B5EF4-FFF2-40B4-BE49-F238E27FC236}">
                <a16:creationId xmlns:a16="http://schemas.microsoft.com/office/drawing/2014/main" id="{0E78D66F-0A59-4E76-9429-4B6F206CC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-501650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6">
            <a:extLst>
              <a:ext uri="{FF2B5EF4-FFF2-40B4-BE49-F238E27FC236}">
                <a16:creationId xmlns:a16="http://schemas.microsoft.com/office/drawing/2014/main" id="{26F34F8C-BCE3-480A-A70C-CABEA97B0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490782-7E82-41CE-9AFA-09BFCEBF2086}"/>
              </a:ext>
            </a:extLst>
          </p:cNvPr>
          <p:cNvSpPr/>
          <p:nvPr/>
        </p:nvSpPr>
        <p:spPr>
          <a:xfrm>
            <a:off x="0" y="1"/>
            <a:ext cx="12192000" cy="1712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82F43-BE88-4A33-B147-F34E3BA8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339" y="609600"/>
            <a:ext cx="8275637" cy="88265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spc="225" dirty="0">
                <a:solidFill>
                  <a:schemeClr val="bg1"/>
                </a:solidFill>
                <a:latin typeface="Bogle" charset="0"/>
                <a:ea typeface="Bogle" charset="0"/>
                <a:cs typeface="Bogle" charset="0"/>
              </a:rPr>
              <a:t>Smarter Food Safety</a:t>
            </a:r>
          </a:p>
        </p:txBody>
      </p:sp>
      <p:pic>
        <p:nvPicPr>
          <p:cNvPr id="60422" name="Picture 6">
            <a:extLst>
              <a:ext uri="{FF2B5EF4-FFF2-40B4-BE49-F238E27FC236}">
                <a16:creationId xmlns:a16="http://schemas.microsoft.com/office/drawing/2014/main" id="{AA783F8D-9E88-4943-80D6-76B7CEF9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1"/>
          <a:stretch>
            <a:fillRect/>
          </a:stretch>
        </p:blipFill>
        <p:spPr bwMode="auto">
          <a:xfrm>
            <a:off x="2743200" y="1668461"/>
            <a:ext cx="6816725" cy="4579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3">
            <a:extLst>
              <a:ext uri="{FF2B5EF4-FFF2-40B4-BE49-F238E27FC236}">
                <a16:creationId xmlns:a16="http://schemas.microsoft.com/office/drawing/2014/main" id="{C3D4B33C-F4D1-4EAA-B76C-42B87CA60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341" y="5664201"/>
            <a:ext cx="7635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E234D89-5908-4BB9-90D7-F3F7818CE485}"/>
              </a:ext>
            </a:extLst>
          </p:cNvPr>
          <p:cNvSpPr txBox="1">
            <a:spLocks/>
          </p:cNvSpPr>
          <p:nvPr/>
        </p:nvSpPr>
        <p:spPr bwMode="auto">
          <a:xfrm>
            <a:off x="1752601" y="0"/>
            <a:ext cx="8275639" cy="88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US" sz="3600" b="1" spc="225" dirty="0">
                <a:solidFill>
                  <a:prstClr val="white"/>
                </a:solidFill>
                <a:latin typeface="Bogle" charset="0"/>
                <a:ea typeface="Bogle" charset="0"/>
                <a:cs typeface="Bogle" charset="0"/>
              </a:rPr>
              <a:t>Together, a New Era of</a:t>
            </a:r>
            <a:endParaRPr lang="en-US" sz="5400" b="1" spc="225" dirty="0">
              <a:solidFill>
                <a:prstClr val="white"/>
              </a:solidFill>
              <a:latin typeface="Bogle" charset="0"/>
              <a:ea typeface="Bogle" charset="0"/>
              <a:cs typeface="Bogle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4E50F2D-761D-498C-B063-FE471F72333D}"/>
              </a:ext>
            </a:extLst>
          </p:cNvPr>
          <p:cNvSpPr/>
          <p:nvPr/>
        </p:nvSpPr>
        <p:spPr>
          <a:xfrm>
            <a:off x="1443" y="1631954"/>
            <a:ext cx="12192000" cy="1714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en-US" sz="1400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68433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pt1DB1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" id="{5C28D347-7A05-43D7-81F9-D532D56F9B81}" vid="{34CEA61B-C070-419B-8F16-8199C90D1840}"/>
    </a:ext>
  </a:extLst>
</a:theme>
</file>

<file path=ppt/theme/theme6.xml><?xml version="1.0" encoding="utf-8"?>
<a:theme xmlns:a="http://schemas.openxmlformats.org/drawingml/2006/main" name="NCEH_ATSDR_combined">
  <a:themeElements>
    <a:clrScheme name="Custom 10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_Office Theme">
  <a:themeElements>
    <a:clrScheme name="01-Business Development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282D32"/>
      </a:accent1>
      <a:accent2>
        <a:srgbClr val="F0821E"/>
      </a:accent2>
      <a:accent3>
        <a:srgbClr val="F7AF69"/>
      </a:accent3>
      <a:accent4>
        <a:srgbClr val="4B4B4B"/>
      </a:accent4>
      <a:accent5>
        <a:srgbClr val="808080"/>
      </a:accent5>
      <a:accent6>
        <a:srgbClr val="DCDCD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>
          <a:solidFill>
            <a:schemeClr val="bg1"/>
          </a:solidFill>
        </a:ln>
        <a:effectLst/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155</Words>
  <Application>Microsoft Office PowerPoint</Application>
  <PresentationFormat>Widescreen</PresentationFormat>
  <Paragraphs>35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ＭＳ Ｐゴシック</vt:lpstr>
      <vt:lpstr>Arial</vt:lpstr>
      <vt:lpstr>Bogle</vt:lpstr>
      <vt:lpstr>Calibri</vt:lpstr>
      <vt:lpstr>Calibri Light</vt:lpstr>
      <vt:lpstr>Courier New</vt:lpstr>
      <vt:lpstr>Helvetica</vt:lpstr>
      <vt:lpstr>Myriad Web Pro</vt:lpstr>
      <vt:lpstr>Open Sans</vt:lpstr>
      <vt:lpstr>Open Sans Light</vt:lpstr>
      <vt:lpstr>Source Sans Pro Light</vt:lpstr>
      <vt:lpstr>Tahoma</vt:lpstr>
      <vt:lpstr>Wingdings</vt:lpstr>
      <vt:lpstr>1_Office Theme</vt:lpstr>
      <vt:lpstr>6_Office Theme</vt:lpstr>
      <vt:lpstr>4_Office Theme</vt:lpstr>
      <vt:lpstr>ppt1DB1.tmp</vt:lpstr>
      <vt:lpstr>Firm Format - template_Blue</vt:lpstr>
      <vt:lpstr>NCEH_ATSDR_combined</vt:lpstr>
      <vt:lpstr>3_Office Theme</vt:lpstr>
      <vt:lpstr>think-cell Slide</vt:lpstr>
      <vt:lpstr>Frank Yiannas Deputy Commissioner Food Policy and Response </vt:lpstr>
      <vt:lpstr>   New Era:  a memorable or  important date or  event, especially one  that begins a new  period in our history.     </vt:lpstr>
      <vt:lpstr>PowerPoint Presentation</vt:lpstr>
      <vt:lpstr>PowerPoint Presentation</vt:lpstr>
      <vt:lpstr>PowerPoint Presentation</vt:lpstr>
      <vt:lpstr>   imagine </vt:lpstr>
      <vt:lpstr>PowerPoint Presentation</vt:lpstr>
      <vt:lpstr>Smarter Food Safety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FDA's New Era Frank Yiannas Presentation</dc:title>
  <dc:creator>Zimdahl, Nina</dc:creator>
  <cp:lastModifiedBy>Belachew, Meseker</cp:lastModifiedBy>
  <cp:revision>21</cp:revision>
  <cp:lastPrinted>2019-10-18T19:52:15Z</cp:lastPrinted>
  <dcterms:created xsi:type="dcterms:W3CDTF">2019-10-15T18:49:23Z</dcterms:created>
  <dcterms:modified xsi:type="dcterms:W3CDTF">2019-11-15T16:22:11Z</dcterms:modified>
</cp:coreProperties>
</file>