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61" r:id="rId6"/>
  </p:sldMasterIdLst>
  <p:notesMasterIdLst>
    <p:notesMasterId r:id="rId21"/>
  </p:notesMasterIdLst>
  <p:handoutMasterIdLst>
    <p:handoutMasterId r:id="rId22"/>
  </p:handoutMasterIdLst>
  <p:sldIdLst>
    <p:sldId id="364" r:id="rId7"/>
    <p:sldId id="352" r:id="rId8"/>
    <p:sldId id="375" r:id="rId9"/>
    <p:sldId id="370" r:id="rId10"/>
    <p:sldId id="376" r:id="rId11"/>
    <p:sldId id="369" r:id="rId12"/>
    <p:sldId id="377" r:id="rId13"/>
    <p:sldId id="378" r:id="rId14"/>
    <p:sldId id="365" r:id="rId15"/>
    <p:sldId id="373" r:id="rId16"/>
    <p:sldId id="372" r:id="rId17"/>
    <p:sldId id="366" r:id="rId18"/>
    <p:sldId id="367" r:id="rId19"/>
    <p:sldId id="926"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yne, Susan" initials="MS" lastIdx="7" clrIdx="0"/>
  <p:cmAuthor id="1" name="Claudine Kavanaugh" initials="CJK" lastIdx="3" clrIdx="1"/>
  <p:cmAuthor id="2" name="Velez, Megan" initials="VM" lastIdx="9" clrIdx="2">
    <p:extLst>
      <p:ext uri="{19B8F6BF-5375-455C-9EA6-DF929625EA0E}">
        <p15:presenceInfo xmlns:p15="http://schemas.microsoft.com/office/powerpoint/2012/main" userId="S-1-5-21-1078081533-606747145-839522115-96746" providerId="AD"/>
      </p:ext>
    </p:extLst>
  </p:cmAuthor>
  <p:cmAuthor id="3" name="Briczinski, Beth" initials="BB" lastIdx="2" clrIdx="3">
    <p:extLst>
      <p:ext uri="{19B8F6BF-5375-455C-9EA6-DF929625EA0E}">
        <p15:presenceInfo xmlns:p15="http://schemas.microsoft.com/office/powerpoint/2012/main" userId="S-1-5-21-1078081533-606747145-839522115-4191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33" autoAdjust="0"/>
  </p:normalViewPr>
  <p:slideViewPr>
    <p:cSldViewPr snapToGrid="0" snapToObjects="1">
      <p:cViewPr varScale="1">
        <p:scale>
          <a:sx n="75" d="100"/>
          <a:sy n="75" d="100"/>
        </p:scale>
        <p:origin x="322" y="48"/>
      </p:cViewPr>
      <p:guideLst>
        <p:guide orient="horz" pos="2160"/>
        <p:guide pos="2880"/>
      </p:guideLst>
    </p:cSldViewPr>
  </p:slideViewPr>
  <p:outlineViewPr>
    <p:cViewPr>
      <p:scale>
        <a:sx n="33" d="100"/>
        <a:sy n="33" d="100"/>
      </p:scale>
      <p:origin x="0" y="-608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65" d="100"/>
          <a:sy n="65" d="100"/>
        </p:scale>
        <p:origin x="3125"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42DE045-C66A-4526-86AB-B3BA659EED52}" type="datetimeFigureOut">
              <a:rPr lang="en-US" smtClean="0"/>
              <a:t>10/8/2019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8EA653A-87FE-4AB2-8F92-232506816BDE}" type="slidenum">
              <a:rPr lang="en-US" smtClean="0"/>
              <a:t>‹#›</a:t>
            </a:fld>
            <a:endParaRPr lang="en-US" dirty="0"/>
          </a:p>
        </p:txBody>
      </p:sp>
    </p:spTree>
    <p:extLst>
      <p:ext uri="{BB962C8B-B14F-4D97-AF65-F5344CB8AC3E}">
        <p14:creationId xmlns:p14="http://schemas.microsoft.com/office/powerpoint/2010/main" val="761955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F94F1F9-670B-4BD8-A79A-22FF1A005646}" type="datetimeFigureOut">
              <a:rPr lang="en-US" smtClean="0"/>
              <a:t>10/8/2019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488F4B-C8AB-4DED-82A3-6F6C06D43A36}" type="slidenum">
              <a:rPr lang="en-US" smtClean="0"/>
              <a:t>‹#›</a:t>
            </a:fld>
            <a:endParaRPr lang="en-US" dirty="0"/>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488F4B-C8AB-4DED-82A3-6F6C06D43A3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25094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13D225-0E3D-43E4-823C-83C900D79C55}" type="slidenum">
              <a:rPr lang="en-US" smtClean="0"/>
              <a:t>11</a:t>
            </a:fld>
            <a:endParaRPr lang="en-US"/>
          </a:p>
        </p:txBody>
      </p:sp>
    </p:spTree>
    <p:extLst>
      <p:ext uri="{BB962C8B-B14F-4D97-AF65-F5344CB8AC3E}">
        <p14:creationId xmlns:p14="http://schemas.microsoft.com/office/powerpoint/2010/main" val="2859810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D13D225-0E3D-43E4-823C-83C900D79C55}" type="slidenum">
              <a:rPr lang="en-US" smtClean="0"/>
              <a:t>12</a:t>
            </a:fld>
            <a:endParaRPr lang="en-US"/>
          </a:p>
        </p:txBody>
      </p:sp>
    </p:spTree>
    <p:extLst>
      <p:ext uri="{BB962C8B-B14F-4D97-AF65-F5344CB8AC3E}">
        <p14:creationId xmlns:p14="http://schemas.microsoft.com/office/powerpoint/2010/main" val="3204612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13D225-0E3D-43E4-823C-83C900D79C55}" type="slidenum">
              <a:rPr lang="en-US" smtClean="0"/>
              <a:t>13</a:t>
            </a:fld>
            <a:endParaRPr lang="en-US"/>
          </a:p>
        </p:txBody>
      </p:sp>
    </p:spTree>
    <p:extLst>
      <p:ext uri="{BB962C8B-B14F-4D97-AF65-F5344CB8AC3E}">
        <p14:creationId xmlns:p14="http://schemas.microsoft.com/office/powerpoint/2010/main" val="1595889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70382D-B48B-4059-8A24-88AC1BB94218}" type="slidenum">
              <a:rPr lang="en-US" smtClean="0"/>
              <a:t>14</a:t>
            </a:fld>
            <a:endParaRPr lang="en-US"/>
          </a:p>
        </p:txBody>
      </p:sp>
    </p:spTree>
    <p:extLst>
      <p:ext uri="{BB962C8B-B14F-4D97-AF65-F5344CB8AC3E}">
        <p14:creationId xmlns:p14="http://schemas.microsoft.com/office/powerpoint/2010/main" val="343676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13D225-0E3D-43E4-823C-83C900D79C55}" type="slidenum">
              <a:rPr lang="en-US" smtClean="0"/>
              <a:t>2</a:t>
            </a:fld>
            <a:endParaRPr lang="en-US"/>
          </a:p>
        </p:txBody>
      </p:sp>
    </p:spTree>
    <p:extLst>
      <p:ext uri="{BB962C8B-B14F-4D97-AF65-F5344CB8AC3E}">
        <p14:creationId xmlns:p14="http://schemas.microsoft.com/office/powerpoint/2010/main" val="351046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13D225-0E3D-43E4-823C-83C900D79C55}" type="slidenum">
              <a:rPr lang="en-US" smtClean="0"/>
              <a:t>4</a:t>
            </a:fld>
            <a:endParaRPr lang="en-US"/>
          </a:p>
        </p:txBody>
      </p:sp>
    </p:spTree>
    <p:extLst>
      <p:ext uri="{BB962C8B-B14F-4D97-AF65-F5344CB8AC3E}">
        <p14:creationId xmlns:p14="http://schemas.microsoft.com/office/powerpoint/2010/main" val="358107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5</a:t>
            </a:fld>
            <a:endParaRPr lang="en-US" dirty="0"/>
          </a:p>
        </p:txBody>
      </p:sp>
    </p:spTree>
    <p:extLst>
      <p:ext uri="{BB962C8B-B14F-4D97-AF65-F5344CB8AC3E}">
        <p14:creationId xmlns:p14="http://schemas.microsoft.com/office/powerpoint/2010/main" val="3763192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13D225-0E3D-43E4-823C-83C900D79C55}" type="slidenum">
              <a:rPr lang="en-US" smtClean="0"/>
              <a:t>6</a:t>
            </a:fld>
            <a:endParaRPr lang="en-US"/>
          </a:p>
        </p:txBody>
      </p:sp>
    </p:spTree>
    <p:extLst>
      <p:ext uri="{BB962C8B-B14F-4D97-AF65-F5344CB8AC3E}">
        <p14:creationId xmlns:p14="http://schemas.microsoft.com/office/powerpoint/2010/main" val="987808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7</a:t>
            </a:fld>
            <a:endParaRPr lang="en-US" dirty="0"/>
          </a:p>
        </p:txBody>
      </p:sp>
    </p:spTree>
    <p:extLst>
      <p:ext uri="{BB962C8B-B14F-4D97-AF65-F5344CB8AC3E}">
        <p14:creationId xmlns:p14="http://schemas.microsoft.com/office/powerpoint/2010/main" val="3698377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8</a:t>
            </a:fld>
            <a:endParaRPr lang="en-US" dirty="0"/>
          </a:p>
        </p:txBody>
      </p:sp>
    </p:spTree>
    <p:extLst>
      <p:ext uri="{BB962C8B-B14F-4D97-AF65-F5344CB8AC3E}">
        <p14:creationId xmlns:p14="http://schemas.microsoft.com/office/powerpoint/2010/main" val="68439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13D225-0E3D-43E4-823C-83C900D79C55}" type="slidenum">
              <a:rPr lang="en-US" smtClean="0"/>
              <a:t>9</a:t>
            </a:fld>
            <a:endParaRPr lang="en-US"/>
          </a:p>
        </p:txBody>
      </p:sp>
    </p:spTree>
    <p:extLst>
      <p:ext uri="{BB962C8B-B14F-4D97-AF65-F5344CB8AC3E}">
        <p14:creationId xmlns:p14="http://schemas.microsoft.com/office/powerpoint/2010/main" val="2069792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13D225-0E3D-43E4-823C-83C900D79C55}" type="slidenum">
              <a:rPr lang="en-US" smtClean="0"/>
              <a:t>10</a:t>
            </a:fld>
            <a:endParaRPr lang="en-US"/>
          </a:p>
        </p:txBody>
      </p:sp>
    </p:spTree>
    <p:extLst>
      <p:ext uri="{BB962C8B-B14F-4D97-AF65-F5344CB8AC3E}">
        <p14:creationId xmlns:p14="http://schemas.microsoft.com/office/powerpoint/2010/main" val="582698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10/8/2019</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10/8/2019</a:t>
            </a:fld>
            <a:endParaRPr lang="en-US" dirty="0"/>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10/8/2019</a:t>
            </a:fld>
            <a:endParaRPr lang="en-US" dirty="0"/>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3773606" y="6355260"/>
            <a:ext cx="2133600" cy="365125"/>
          </a:xfrm>
          <a:prstGeom prst="rect">
            <a:avLst/>
          </a:prstGeom>
        </p:spPr>
        <p:txBody>
          <a:bodyPr/>
          <a:lstStyle/>
          <a:p>
            <a:fld id="{A349544A-F1CD-3844-BFB3-6D230A0137DD}" type="datetimeFigureOut">
              <a:rPr lang="en-US" smtClean="0"/>
              <a:t>10/8/2019</a:t>
            </a:fld>
            <a:endParaRPr lang="en-US" dirty="0"/>
          </a:p>
        </p:txBody>
      </p:sp>
      <p:sp>
        <p:nvSpPr>
          <p:cNvPr id="9" name="Footer Placeholder 4"/>
          <p:cNvSpPr>
            <a:spLocks noGrp="1"/>
          </p:cNvSpPr>
          <p:nvPr>
            <p:ph type="ftr" sz="quarter" idx="11"/>
          </p:nvPr>
        </p:nvSpPr>
        <p:spPr>
          <a:xfrm>
            <a:off x="304800" y="6384925"/>
            <a:ext cx="2895600" cy="365125"/>
          </a:xfrm>
          <a:prstGeom prst="rect">
            <a:avLst/>
          </a:prstGeom>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6" descr="large_blue_CFSAN FDA Logo_Cover Pag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979244" y="130123"/>
            <a:ext cx="3047346" cy="825916"/>
          </a:xfrm>
          <a:prstGeom prst="rect">
            <a:avLst/>
          </a:prstGeom>
        </p:spPr>
      </p:pic>
    </p:spTree>
    <p:extLst>
      <p:ext uri="{BB962C8B-B14F-4D97-AF65-F5344CB8AC3E}">
        <p14:creationId xmlns:p14="http://schemas.microsoft.com/office/powerpoint/2010/main" val="3805498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ABDE2AC9-B050-4228-88C4-A8DE54772E9A}" type="slidenum">
              <a:rPr lang="en-US" altLang="en-US" sz="1200" smtClean="0">
                <a:solidFill>
                  <a:srgbClr val="558ED5"/>
                </a:solidFill>
                <a:latin typeface="Helvetica" pitchFamily="34" charset="0"/>
                <a:cs typeface="Helvetica" pitchFamily="34" charset="0"/>
              </a:rPr>
              <a:pPr algn="r">
                <a:defRPr/>
              </a:pPr>
              <a:t>‹#›</a:t>
            </a:fld>
            <a:endParaRPr lang="en-US" altLang="en-US" sz="1200">
              <a:solidFill>
                <a:srgbClr val="558ED5"/>
              </a:solidFill>
              <a:latin typeface="Helvetica" pitchFamily="34" charset="0"/>
              <a:cs typeface="Helvetica" pitchFamily="34" charset="0"/>
            </a:endParaRPr>
          </a:p>
        </p:txBody>
      </p:sp>
      <p:pic>
        <p:nvPicPr>
          <p:cNvPr id="6" name="Picture 7" descr="small_blue_FDA Logo.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5825" y="71438"/>
            <a:ext cx="5588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849" y="242500"/>
            <a:ext cx="8509103" cy="926020"/>
          </a:xfrm>
        </p:spPr>
        <p:txBody>
          <a:bodyPr/>
          <a:lstStyle/>
          <a:p>
            <a:r>
              <a:rPr lang="en-US"/>
              <a:t>Click to edit Master title style</a:t>
            </a:r>
          </a:p>
        </p:txBody>
      </p:sp>
      <p:sp>
        <p:nvSpPr>
          <p:cNvPr id="3" name="Content Placeholder 2"/>
          <p:cNvSpPr>
            <a:spLocks noGrp="1"/>
          </p:cNvSpPr>
          <p:nvPr>
            <p:ph idx="1"/>
          </p:nvPr>
        </p:nvSpPr>
        <p:spPr>
          <a:xfrm>
            <a:off x="323850" y="1367161"/>
            <a:ext cx="8509103" cy="4928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6777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242500"/>
            <a:ext cx="8509103" cy="926020"/>
          </a:xfrm>
        </p:spPr>
        <p:txBody>
          <a:bodyPr/>
          <a:lstStyle/>
          <a:p>
            <a:r>
              <a:rPr lang="en-US"/>
              <a:t>Click to edit Master title style</a:t>
            </a:r>
          </a:p>
        </p:txBody>
      </p:sp>
      <p:sp>
        <p:nvSpPr>
          <p:cNvPr id="3" name="Content Placeholder 2"/>
          <p:cNvSpPr>
            <a:spLocks noGrp="1"/>
          </p:cNvSpPr>
          <p:nvPr>
            <p:ph idx="1"/>
          </p:nvPr>
        </p:nvSpPr>
        <p:spPr>
          <a:xfrm>
            <a:off x="323850" y="1367161"/>
            <a:ext cx="8509103" cy="49286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small_blue_FDA 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505769" y="71024"/>
            <a:ext cx="558329" cy="669995"/>
          </a:xfrm>
          <a:prstGeom prst="rect">
            <a:avLst/>
          </a:prstGeom>
        </p:spPr>
      </p:pic>
    </p:spTree>
    <p:extLst>
      <p:ext uri="{BB962C8B-B14F-4D97-AF65-F5344CB8AC3E}">
        <p14:creationId xmlns:p14="http://schemas.microsoft.com/office/powerpoint/2010/main" val="1090850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a:prstGeom prst="rect">
            <a:avLst/>
          </a:prstGeom>
        </p:spPr>
        <p:txBody>
          <a:bodyPr/>
          <a:lstStyle/>
          <a:p>
            <a:fld id="{A349544A-F1CD-3844-BFB3-6D230A0137DD}" type="datetimeFigureOut">
              <a:rPr lang="en-US" smtClean="0"/>
              <a:t>10/8/2019</a:t>
            </a:fld>
            <a:endParaRPr lang="en-US"/>
          </a:p>
        </p:txBody>
      </p:sp>
      <p:sp>
        <p:nvSpPr>
          <p:cNvPr id="6" name="Footer Placeholder 4"/>
          <p:cNvSpPr>
            <a:spLocks noGrp="1"/>
          </p:cNvSpPr>
          <p:nvPr>
            <p:ph type="ftr" sz="quarter" idx="11"/>
          </p:nvPr>
        </p:nvSpPr>
        <p:spPr>
          <a:xfrm>
            <a:off x="304800" y="6384925"/>
            <a:ext cx="2895600" cy="365125"/>
          </a:xfrm>
          <a:prstGeom prst="rect">
            <a:avLst/>
          </a:prstGeo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4127861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a:prstGeom prst="rect">
            <a:avLst/>
          </a:prstGeom>
        </p:spPr>
        <p:txBody>
          <a:bodyPr/>
          <a:lstStyle/>
          <a:p>
            <a:fld id="{A349544A-F1CD-3844-BFB3-6D230A0137DD}" type="datetimeFigureOut">
              <a:rPr lang="en-US" smtClean="0"/>
              <a:t>10/8/2019</a:t>
            </a:fld>
            <a:endParaRPr lang="en-US"/>
          </a:p>
        </p:txBody>
      </p:sp>
      <p:sp>
        <p:nvSpPr>
          <p:cNvPr id="8" name="Footer Placeholder 4"/>
          <p:cNvSpPr>
            <a:spLocks noGrp="1"/>
          </p:cNvSpPr>
          <p:nvPr>
            <p:ph type="ftr" sz="quarter" idx="11"/>
          </p:nvPr>
        </p:nvSpPr>
        <p:spPr>
          <a:xfrm>
            <a:off x="304800" y="6384925"/>
            <a:ext cx="2895600" cy="365125"/>
          </a:xfrm>
          <a:prstGeom prst="rect">
            <a:avLst/>
          </a:prstGeo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small_blue_FDA 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5876" y="198841"/>
            <a:ext cx="558329" cy="669995"/>
          </a:xfrm>
          <a:prstGeom prst="rect">
            <a:avLst/>
          </a:prstGeom>
        </p:spPr>
      </p:pic>
    </p:spTree>
    <p:extLst>
      <p:ext uri="{BB962C8B-B14F-4D97-AF65-F5344CB8AC3E}">
        <p14:creationId xmlns:p14="http://schemas.microsoft.com/office/powerpoint/2010/main" val="3345971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a:prstGeom prst="rect">
            <a:avLst/>
          </a:prstGeom>
        </p:spPr>
        <p:txBody>
          <a:bodyPr/>
          <a:lstStyle/>
          <a:p>
            <a:fld id="{A349544A-F1CD-3844-BFB3-6D230A0137DD}" type="datetimeFigureOut">
              <a:rPr lang="en-US" smtClean="0"/>
              <a:t>10/8/2019</a:t>
            </a:fld>
            <a:endParaRPr lang="en-US"/>
          </a:p>
        </p:txBody>
      </p:sp>
      <p:sp>
        <p:nvSpPr>
          <p:cNvPr id="9" name="Footer Placeholder 4"/>
          <p:cNvSpPr>
            <a:spLocks noGrp="1"/>
          </p:cNvSpPr>
          <p:nvPr>
            <p:ph type="ftr" sz="quarter" idx="11"/>
          </p:nvPr>
        </p:nvSpPr>
        <p:spPr>
          <a:xfrm>
            <a:off x="304800" y="6384925"/>
            <a:ext cx="2895600" cy="365125"/>
          </a:xfrm>
          <a:prstGeom prst="rect">
            <a:avLst/>
          </a:prstGeom>
        </p:spPr>
        <p:txBody>
          <a:bodyPr/>
          <a:lstStyle/>
          <a:p>
            <a:pPr algn="l"/>
            <a:r>
              <a:rPr lang="en-US" b="1" dirty="0">
                <a:solidFill>
                  <a:schemeClr val="tx2">
                    <a:lumMod val="60000"/>
                    <a:lumOff val="40000"/>
                  </a:schemeClr>
                </a:solidFill>
                <a:latin typeface="Helvetica"/>
                <a:cs typeface="Helvetica"/>
              </a:rPr>
              <a:t>www.fda.gov</a:t>
            </a:r>
          </a:p>
        </p:txBody>
      </p:sp>
      <p:pic>
        <p:nvPicPr>
          <p:cNvPr id="10" name="Picture 9" descr="small_blue_FDA 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54923" y="118942"/>
            <a:ext cx="558329" cy="669995"/>
          </a:xfrm>
          <a:prstGeom prst="rect">
            <a:avLst/>
          </a:prstGeom>
        </p:spPr>
      </p:pic>
    </p:spTree>
    <p:extLst>
      <p:ext uri="{BB962C8B-B14F-4D97-AF65-F5344CB8AC3E}">
        <p14:creationId xmlns:p14="http://schemas.microsoft.com/office/powerpoint/2010/main" val="2364621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a:prstGeom prst="rect">
            <a:avLst/>
          </a:prstGeom>
        </p:spPr>
        <p:txBody>
          <a:bodyPr/>
          <a:lstStyle/>
          <a:p>
            <a:fld id="{A349544A-F1CD-3844-BFB3-6D230A0137DD}" type="datetimeFigureOut">
              <a:rPr lang="en-US" smtClean="0"/>
              <a:t>10/8/2019</a:t>
            </a:fld>
            <a:endParaRPr lang="en-US" dirty="0"/>
          </a:p>
        </p:txBody>
      </p:sp>
      <p:sp>
        <p:nvSpPr>
          <p:cNvPr id="11" name="Footer Placeholder 4"/>
          <p:cNvSpPr>
            <a:spLocks noGrp="1"/>
          </p:cNvSpPr>
          <p:nvPr>
            <p:ph type="ftr" sz="quarter" idx="11"/>
          </p:nvPr>
        </p:nvSpPr>
        <p:spPr>
          <a:xfrm>
            <a:off x="304800" y="6384925"/>
            <a:ext cx="2895600" cy="365125"/>
          </a:xfrm>
          <a:prstGeom prst="rect">
            <a:avLst/>
          </a:prstGeom>
        </p:spPr>
        <p:txBody>
          <a:bodyPr/>
          <a:lstStyle/>
          <a:p>
            <a:pPr algn="l"/>
            <a:r>
              <a:rPr lang="en-US" b="1" dirty="0">
                <a:solidFill>
                  <a:schemeClr val="tx2">
                    <a:lumMod val="60000"/>
                    <a:lumOff val="40000"/>
                  </a:schemeClr>
                </a:solidFill>
                <a:latin typeface="Helvetica"/>
                <a:cs typeface="Helvetica"/>
              </a:rPr>
              <a:t>www.fda.gov</a:t>
            </a:r>
          </a:p>
        </p:txBody>
      </p:sp>
      <p:pic>
        <p:nvPicPr>
          <p:cNvPr id="12" name="Picture 11" descr="small_blue_FDA 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5876" y="198841"/>
            <a:ext cx="558329" cy="669995"/>
          </a:xfrm>
          <a:prstGeom prst="rect">
            <a:avLst/>
          </a:prstGeom>
        </p:spPr>
      </p:pic>
    </p:spTree>
    <p:extLst>
      <p:ext uri="{BB962C8B-B14F-4D97-AF65-F5344CB8AC3E}">
        <p14:creationId xmlns:p14="http://schemas.microsoft.com/office/powerpoint/2010/main" val="29138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10/8/2019</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a:prstGeom prst="rect">
            <a:avLst/>
          </a:prstGeom>
        </p:spPr>
        <p:txBody>
          <a:bodyPr/>
          <a:lstStyle/>
          <a:p>
            <a:fld id="{A349544A-F1CD-3844-BFB3-6D230A0137DD}" type="datetimeFigureOut">
              <a:rPr lang="en-US" smtClean="0"/>
              <a:t>10/8/2019</a:t>
            </a:fld>
            <a:endParaRPr lang="en-US"/>
          </a:p>
        </p:txBody>
      </p:sp>
      <p:sp>
        <p:nvSpPr>
          <p:cNvPr id="7" name="Footer Placeholder 4"/>
          <p:cNvSpPr>
            <a:spLocks noGrp="1"/>
          </p:cNvSpPr>
          <p:nvPr>
            <p:ph type="ftr" sz="quarter" idx="11"/>
          </p:nvPr>
        </p:nvSpPr>
        <p:spPr>
          <a:xfrm>
            <a:off x="304800" y="6384925"/>
            <a:ext cx="2895600" cy="365125"/>
          </a:xfrm>
          <a:prstGeom prst="rect">
            <a:avLst/>
          </a:prstGeom>
        </p:spPr>
        <p:txBody>
          <a:bodyPr/>
          <a:lstStyle/>
          <a:p>
            <a:pPr algn="l"/>
            <a:r>
              <a:rPr lang="en-US" b="1" dirty="0">
                <a:solidFill>
                  <a:schemeClr val="tx2">
                    <a:lumMod val="60000"/>
                    <a:lumOff val="40000"/>
                  </a:schemeClr>
                </a:solidFill>
                <a:latin typeface="Helvetica"/>
                <a:cs typeface="Helvetica"/>
              </a:rPr>
              <a:t>www.fda.gov</a:t>
            </a:r>
          </a:p>
        </p:txBody>
      </p:sp>
      <p:pic>
        <p:nvPicPr>
          <p:cNvPr id="8" name="Picture 7" descr="small_blue_FDA 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5876" y="198841"/>
            <a:ext cx="558329" cy="669995"/>
          </a:xfrm>
          <a:prstGeom prst="rect">
            <a:avLst/>
          </a:prstGeom>
        </p:spPr>
      </p:pic>
    </p:spTree>
    <p:extLst>
      <p:ext uri="{BB962C8B-B14F-4D97-AF65-F5344CB8AC3E}">
        <p14:creationId xmlns:p14="http://schemas.microsoft.com/office/powerpoint/2010/main" val="966849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a:prstGeom prst="rect">
            <a:avLst/>
          </a:prstGeom>
        </p:spPr>
        <p:txBody>
          <a:bodyPr/>
          <a:lstStyle/>
          <a:p>
            <a:fld id="{A349544A-F1CD-3844-BFB3-6D230A0137DD}" type="datetimeFigureOut">
              <a:rPr lang="en-US" smtClean="0"/>
              <a:t>10/8/2019</a:t>
            </a:fld>
            <a:endParaRPr lang="en-US"/>
          </a:p>
        </p:txBody>
      </p:sp>
      <p:sp>
        <p:nvSpPr>
          <p:cNvPr id="9" name="Footer Placeholder 4"/>
          <p:cNvSpPr>
            <a:spLocks noGrp="1"/>
          </p:cNvSpPr>
          <p:nvPr>
            <p:ph type="ftr" sz="quarter" idx="11"/>
          </p:nvPr>
        </p:nvSpPr>
        <p:spPr>
          <a:xfrm>
            <a:off x="304800" y="6384925"/>
            <a:ext cx="2895600" cy="365125"/>
          </a:xfrm>
          <a:prstGeom prst="rect">
            <a:avLst/>
          </a:prstGeom>
        </p:spPr>
        <p:txBody>
          <a:bodyPr/>
          <a:lstStyle/>
          <a:p>
            <a:pPr algn="l"/>
            <a:r>
              <a:rPr lang="en-US" b="1" dirty="0">
                <a:solidFill>
                  <a:schemeClr val="tx2">
                    <a:lumMod val="60000"/>
                    <a:lumOff val="40000"/>
                  </a:schemeClr>
                </a:solidFill>
                <a:latin typeface="Helvetica"/>
                <a:cs typeface="Helvetica"/>
              </a:rPr>
              <a:t>www.fda.gov</a:t>
            </a:r>
          </a:p>
        </p:txBody>
      </p:sp>
      <p:pic>
        <p:nvPicPr>
          <p:cNvPr id="10" name="Picture 9" descr="small_blue_FDA 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5876" y="198841"/>
            <a:ext cx="558329" cy="669995"/>
          </a:xfrm>
          <a:prstGeom prst="rect">
            <a:avLst/>
          </a:prstGeom>
        </p:spPr>
      </p:pic>
    </p:spTree>
    <p:extLst>
      <p:ext uri="{BB962C8B-B14F-4D97-AF65-F5344CB8AC3E}">
        <p14:creationId xmlns:p14="http://schemas.microsoft.com/office/powerpoint/2010/main" val="2446827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a:prstGeom prst="rect">
            <a:avLst/>
          </a:prstGeom>
        </p:spPr>
        <p:txBody>
          <a:bodyPr/>
          <a:lstStyle/>
          <a:p>
            <a:fld id="{A349544A-F1CD-3844-BFB3-6D230A0137DD}" type="datetimeFigureOut">
              <a:rPr lang="en-US" smtClean="0"/>
              <a:t>10/8/2019</a:t>
            </a:fld>
            <a:endParaRPr lang="en-US"/>
          </a:p>
        </p:txBody>
      </p:sp>
      <p:sp>
        <p:nvSpPr>
          <p:cNvPr id="9" name="Footer Placeholder 4"/>
          <p:cNvSpPr>
            <a:spLocks noGrp="1"/>
          </p:cNvSpPr>
          <p:nvPr>
            <p:ph type="ftr" sz="quarter" idx="11"/>
          </p:nvPr>
        </p:nvSpPr>
        <p:spPr>
          <a:xfrm>
            <a:off x="304800" y="6384925"/>
            <a:ext cx="2895600" cy="365125"/>
          </a:xfrm>
          <a:prstGeom prst="rect">
            <a:avLst/>
          </a:prstGeo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10" name="Picture 9" descr="small_blue_FDA 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5876" y="198841"/>
            <a:ext cx="558329" cy="669995"/>
          </a:xfrm>
          <a:prstGeom prst="rect">
            <a:avLst/>
          </a:prstGeom>
        </p:spPr>
      </p:pic>
    </p:spTree>
    <p:extLst>
      <p:ext uri="{BB962C8B-B14F-4D97-AF65-F5344CB8AC3E}">
        <p14:creationId xmlns:p14="http://schemas.microsoft.com/office/powerpoint/2010/main" val="2307186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a:prstGeom prst="rect">
            <a:avLst/>
          </a:prstGeom>
        </p:spPr>
        <p:txBody>
          <a:bodyPr/>
          <a:lstStyle/>
          <a:p>
            <a:fld id="{A349544A-F1CD-3844-BFB3-6D230A0137DD}" type="datetimeFigureOut">
              <a:rPr lang="en-US" smtClean="0"/>
              <a:t>10/8/2019</a:t>
            </a:fld>
            <a:endParaRPr lang="en-US"/>
          </a:p>
        </p:txBody>
      </p:sp>
      <p:sp>
        <p:nvSpPr>
          <p:cNvPr id="9" name="Footer Placeholder 4"/>
          <p:cNvSpPr>
            <a:spLocks noGrp="1"/>
          </p:cNvSpPr>
          <p:nvPr>
            <p:ph type="ftr" sz="quarter" idx="11"/>
          </p:nvPr>
        </p:nvSpPr>
        <p:spPr>
          <a:xfrm rot="5400000">
            <a:off x="-1161972" y="1451193"/>
            <a:ext cx="2895600" cy="365125"/>
          </a:xfrm>
          <a:prstGeom prst="rect">
            <a:avLst/>
          </a:prstGeo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10" name="Picture 9" descr="small_blue_FDA 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8073072" y="5512001"/>
            <a:ext cx="558329" cy="669995"/>
          </a:xfrm>
          <a:prstGeom prst="rect">
            <a:avLst/>
          </a:prstGeom>
        </p:spPr>
      </p:pic>
    </p:spTree>
    <p:extLst>
      <p:ext uri="{BB962C8B-B14F-4D97-AF65-F5344CB8AC3E}">
        <p14:creationId xmlns:p14="http://schemas.microsoft.com/office/powerpoint/2010/main" val="4154441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a:prstGeom prst="rect">
            <a:avLst/>
          </a:prstGeom>
        </p:spPr>
        <p:txBody>
          <a:bodyPr/>
          <a:lstStyle/>
          <a:p>
            <a:fld id="{A349544A-F1CD-3844-BFB3-6D230A0137DD}" type="datetimeFigureOut">
              <a:rPr lang="en-US" smtClean="0"/>
              <a:t>10/8/2019</a:t>
            </a:fld>
            <a:endParaRPr lang="en-US"/>
          </a:p>
        </p:txBody>
      </p:sp>
      <p:sp>
        <p:nvSpPr>
          <p:cNvPr id="7" name="Footer Placeholder 4"/>
          <p:cNvSpPr>
            <a:spLocks noGrp="1"/>
          </p:cNvSpPr>
          <p:nvPr>
            <p:ph type="ftr" sz="quarter" idx="11"/>
          </p:nvPr>
        </p:nvSpPr>
        <p:spPr>
          <a:xfrm>
            <a:off x="304800" y="6384925"/>
            <a:ext cx="2895600" cy="365125"/>
          </a:xfrm>
          <a:prstGeom prst="rect">
            <a:avLst/>
          </a:prstGeo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711959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1071" y="2991578"/>
            <a:ext cx="4198518" cy="874845"/>
          </a:xfrm>
          <a:prstGeom prst="rect">
            <a:avLst/>
          </a:prstGeom>
        </p:spPr>
      </p:pic>
    </p:spTree>
    <p:extLst>
      <p:ext uri="{BB962C8B-B14F-4D97-AF65-F5344CB8AC3E}">
        <p14:creationId xmlns:p14="http://schemas.microsoft.com/office/powerpoint/2010/main" val="277302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10/8/2019</a:t>
            </a:fld>
            <a:endParaRPr lang="en-US" dirty="0"/>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10/8/2019</a:t>
            </a:fld>
            <a:endParaRPr lang="en-US" dirty="0"/>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10/8/2019</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10/8/2019</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10/8/2019</a:t>
            </a:fld>
            <a:endParaRPr lang="en-US" dirty="0"/>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10/8/2019</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10/8/2019</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10/8/2019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dirty="0"/>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06866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457200" rtl="0" eaLnBrk="1" latinLnBrk="0" hangingPunct="1">
        <a:spcBef>
          <a:spcPct val="0"/>
        </a:spcBef>
        <a:buNone/>
        <a:defRPr sz="4400" kern="1200">
          <a:solidFill>
            <a:srgbClr val="007CBA"/>
          </a:solidFill>
          <a:latin typeface="Arial Bold" panose="020B0704020202020204" pitchFamily="34" charset="0"/>
          <a:ea typeface="+mj-ea"/>
          <a:cs typeface="Arial Bold" panose="020B07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j-lt"/>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j-lt"/>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538480" y="1060893"/>
            <a:ext cx="8077200" cy="3526971"/>
          </a:xfrm>
        </p:spPr>
        <p:txBody>
          <a:bodyPr>
            <a:normAutofit/>
          </a:bodyPr>
          <a:lstStyle/>
          <a:p>
            <a:pPr>
              <a:spcBef>
                <a:spcPts val="600"/>
              </a:spcBef>
            </a:pPr>
            <a:r>
              <a:rPr lang="en-US" altLang="en-US" sz="2800" b="1" dirty="0">
                <a:latin typeface="Arial" panose="020B0604020202020204" pitchFamily="34" charset="0"/>
                <a:cs typeface="Arial" panose="020B0604020202020204" pitchFamily="34" charset="0"/>
              </a:rPr>
              <a:t>Modernizing </a:t>
            </a:r>
            <a:r>
              <a:rPr lang="en-US" sz="2800" b="1" dirty="0"/>
              <a:t>Horizontal Approaches to Food Standards of Identity Modernization </a:t>
            </a:r>
            <a:br>
              <a:rPr lang="en-US" altLang="en-US" sz="2800" b="1" dirty="0">
                <a:latin typeface="Arial" panose="020B0604020202020204" pitchFamily="34" charset="0"/>
                <a:cs typeface="Arial" panose="020B0604020202020204" pitchFamily="34" charset="0"/>
              </a:rPr>
            </a:b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Standards of Identity and Nutrition</a:t>
            </a:r>
            <a:endParaRPr lang="en-US" altLang="en-US" sz="2800" dirty="0">
              <a:latin typeface="Arial" panose="020B0604020202020204" pitchFamily="34" charset="0"/>
              <a:cs typeface="Arial" panose="020B0604020202020204" pitchFamily="34" charset="0"/>
            </a:endParaRPr>
          </a:p>
        </p:txBody>
      </p:sp>
      <p:sp>
        <p:nvSpPr>
          <p:cNvPr id="15363" name="Subtitle 2"/>
          <p:cNvSpPr>
            <a:spLocks noGrp="1"/>
          </p:cNvSpPr>
          <p:nvPr>
            <p:ph type="subTitle" idx="1"/>
          </p:nvPr>
        </p:nvSpPr>
        <p:spPr>
          <a:xfrm>
            <a:off x="84161" y="4587864"/>
            <a:ext cx="8991600" cy="2032661"/>
          </a:xfrm>
        </p:spPr>
        <p:txBody>
          <a:bodyPr>
            <a:normAutofit/>
          </a:bodyPr>
          <a:lstStyle/>
          <a:p>
            <a:r>
              <a:rPr lang="en-US" altLang="en-US" sz="2400" b="1">
                <a:solidFill>
                  <a:schemeClr val="tx1"/>
                </a:solidFill>
              </a:rPr>
              <a:t>Claudine Kavanaugh, PhD, MPH, RD</a:t>
            </a:r>
          </a:p>
          <a:p>
            <a:r>
              <a:rPr lang="en-US" altLang="en-US" sz="1900">
                <a:solidFill>
                  <a:schemeClr val="tx1"/>
                </a:solidFill>
              </a:rPr>
              <a:t>Senior Advisor for Nutrition Policy</a:t>
            </a:r>
          </a:p>
          <a:p>
            <a:r>
              <a:rPr lang="en-US" altLang="en-US" sz="1900">
                <a:solidFill>
                  <a:schemeClr val="tx1"/>
                </a:solidFill>
              </a:rPr>
              <a:t>Office of Food Policy and Response</a:t>
            </a:r>
          </a:p>
          <a:p>
            <a:r>
              <a:rPr lang="en-US" altLang="en-US" sz="1900">
                <a:solidFill>
                  <a:schemeClr val="tx1"/>
                </a:solidFill>
              </a:rPr>
              <a:t>Food and Drug Administration</a:t>
            </a:r>
          </a:p>
          <a:p>
            <a:r>
              <a:rPr lang="en-US" altLang="en-US" sz="1900">
                <a:solidFill>
                  <a:schemeClr val="tx1"/>
                </a:solidFill>
              </a:rPr>
              <a:t>September 27, 2019</a:t>
            </a:r>
            <a:endParaRPr lang="en-US" altLang="en-US" sz="1900" dirty="0">
              <a:solidFill>
                <a:schemeClr val="tx1"/>
              </a:solidFill>
            </a:endParaRPr>
          </a:p>
        </p:txBody>
      </p:sp>
    </p:spTree>
    <p:extLst>
      <p:ext uri="{BB962C8B-B14F-4D97-AF65-F5344CB8AC3E}">
        <p14:creationId xmlns:p14="http://schemas.microsoft.com/office/powerpoint/2010/main" val="3381279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61" y="18541"/>
            <a:ext cx="8229600" cy="1143000"/>
          </a:xfrm>
        </p:spPr>
        <p:txBody>
          <a:bodyPr>
            <a:noAutofit/>
          </a:bodyPr>
          <a:lstStyle/>
          <a:p>
            <a:r>
              <a:rPr lang="en-US" sz="4200" b="1" dirty="0">
                <a:solidFill>
                  <a:srgbClr val="0070C0"/>
                </a:solidFill>
              </a:rPr>
              <a:t>History of </a:t>
            </a:r>
            <a:r>
              <a:rPr lang="en-US" sz="4200" b="1" dirty="0" err="1">
                <a:solidFill>
                  <a:srgbClr val="0070C0"/>
                </a:solidFill>
              </a:rPr>
              <a:t>SOI</a:t>
            </a:r>
            <a:r>
              <a:rPr lang="en-US" sz="4200" b="1" dirty="0">
                <a:solidFill>
                  <a:srgbClr val="0070C0"/>
                </a:solidFill>
              </a:rPr>
              <a:t> and Nutrition</a:t>
            </a:r>
          </a:p>
        </p:txBody>
      </p:sp>
      <p:sp>
        <p:nvSpPr>
          <p:cNvPr id="3" name="Content Placeholder 2"/>
          <p:cNvSpPr>
            <a:spLocks noGrp="1"/>
          </p:cNvSpPr>
          <p:nvPr>
            <p:ph idx="1"/>
          </p:nvPr>
        </p:nvSpPr>
        <p:spPr>
          <a:xfrm>
            <a:off x="290146" y="1183611"/>
            <a:ext cx="8493369" cy="5508292"/>
          </a:xfrm>
        </p:spPr>
        <p:txBody>
          <a:bodyPr>
            <a:normAutofit/>
          </a:bodyPr>
          <a:lstStyle/>
          <a:p>
            <a:pPr>
              <a:buClr>
                <a:srgbClr val="0070C0"/>
              </a:buClr>
              <a:buFont typeface="Arial" panose="020B0604020202020204" pitchFamily="34" charset="0"/>
              <a:buChar char="•"/>
            </a:pPr>
            <a:r>
              <a:rPr lang="en-US" dirty="0"/>
              <a:t>Supporting healthy diets</a:t>
            </a:r>
          </a:p>
          <a:p>
            <a:pPr lvl="1">
              <a:buClr>
                <a:srgbClr val="0070C0"/>
              </a:buClr>
              <a:buFont typeface="Arial" panose="020B0604020202020204" pitchFamily="34" charset="0"/>
              <a:buChar char="•"/>
            </a:pPr>
            <a:r>
              <a:rPr lang="en-US" dirty="0"/>
              <a:t>Nutrient content claim regulations at 21 CFR 130.10 permit the modification of a standardized food to achieve a nutrition goal.</a:t>
            </a:r>
          </a:p>
          <a:p>
            <a:pPr lvl="1">
              <a:buClr>
                <a:srgbClr val="0070C0"/>
              </a:buClr>
              <a:buFont typeface="Arial" panose="020B0604020202020204" pitchFamily="34" charset="0"/>
              <a:buChar char="•"/>
            </a:pPr>
            <a:r>
              <a:rPr lang="en-US" dirty="0"/>
              <a:t>Permitted nutrient content claims are discussed in 21 CFR 101.13 and include “reduced calorie” or “low fat.”</a:t>
            </a:r>
          </a:p>
          <a:p>
            <a:pPr lvl="1">
              <a:buClr>
                <a:srgbClr val="0070C0"/>
              </a:buClr>
              <a:buFont typeface="Arial" panose="020B0604020202020204" pitchFamily="34" charset="0"/>
              <a:buChar char="•"/>
            </a:pPr>
            <a:r>
              <a:rPr lang="en-US" dirty="0"/>
              <a:t>FDA issued this regulation to assist consumers in maintaining healthy dietary practices.  </a:t>
            </a:r>
            <a:r>
              <a:rPr lang="nl-NL" dirty="0"/>
              <a:t>58 FR 2446  (Jan. 6, 1993)</a:t>
            </a:r>
            <a:endParaRPr lang="en-US" dirty="0"/>
          </a:p>
        </p:txBody>
      </p:sp>
    </p:spTree>
    <p:extLst>
      <p:ext uri="{BB962C8B-B14F-4D97-AF65-F5344CB8AC3E}">
        <p14:creationId xmlns:p14="http://schemas.microsoft.com/office/powerpoint/2010/main" val="2121600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61" y="18541"/>
            <a:ext cx="8229600" cy="1143000"/>
          </a:xfrm>
        </p:spPr>
        <p:txBody>
          <a:bodyPr>
            <a:noAutofit/>
          </a:bodyPr>
          <a:lstStyle/>
          <a:p>
            <a:r>
              <a:rPr lang="en-US" sz="4200" b="1" dirty="0">
                <a:solidFill>
                  <a:srgbClr val="0070C0"/>
                </a:solidFill>
              </a:rPr>
              <a:t>History of </a:t>
            </a:r>
            <a:r>
              <a:rPr lang="en-US" sz="4200" b="1" dirty="0" err="1">
                <a:solidFill>
                  <a:srgbClr val="0070C0"/>
                </a:solidFill>
              </a:rPr>
              <a:t>SOI</a:t>
            </a:r>
            <a:r>
              <a:rPr lang="en-US" sz="4200" b="1" dirty="0">
                <a:solidFill>
                  <a:srgbClr val="0070C0"/>
                </a:solidFill>
              </a:rPr>
              <a:t> and Nutrition</a:t>
            </a:r>
          </a:p>
        </p:txBody>
      </p:sp>
      <p:sp>
        <p:nvSpPr>
          <p:cNvPr id="3" name="Content Placeholder 2"/>
          <p:cNvSpPr>
            <a:spLocks noGrp="1"/>
          </p:cNvSpPr>
          <p:nvPr>
            <p:ph idx="1"/>
          </p:nvPr>
        </p:nvSpPr>
        <p:spPr>
          <a:xfrm>
            <a:off x="290146" y="1183611"/>
            <a:ext cx="8493369" cy="5508292"/>
          </a:xfrm>
        </p:spPr>
        <p:txBody>
          <a:bodyPr>
            <a:normAutofit/>
          </a:bodyPr>
          <a:lstStyle/>
          <a:p>
            <a:pPr>
              <a:buClr>
                <a:srgbClr val="0070C0"/>
              </a:buClr>
              <a:buFont typeface="Arial" panose="020B0604020202020204" pitchFamily="34" charset="0"/>
              <a:buChar char="•"/>
            </a:pPr>
            <a:r>
              <a:rPr lang="en-US" dirty="0"/>
              <a:t>Addressing a documented public health need</a:t>
            </a:r>
          </a:p>
          <a:p>
            <a:pPr lvl="1">
              <a:buClr>
                <a:srgbClr val="0070C0"/>
              </a:buClr>
              <a:buFont typeface="Arial" panose="020B0604020202020204" pitchFamily="34" charset="0"/>
              <a:buChar char="•"/>
            </a:pPr>
            <a:r>
              <a:rPr lang="en-US" dirty="0"/>
              <a:t>FDA issued regulations in 1996 to require folic acid be added to enriched cereal grains and related products that have a </a:t>
            </a:r>
            <a:r>
              <a:rPr lang="en-US" dirty="0" err="1"/>
              <a:t>SOI</a:t>
            </a:r>
            <a:r>
              <a:rPr lang="en-US" dirty="0"/>
              <a:t> under 21 CFR parts 136, 137, and 139 at levels ranging from 0.43 mg to 1.4 mg/</a:t>
            </a:r>
            <a:r>
              <a:rPr lang="en-US" dirty="0" err="1"/>
              <a:t>lb</a:t>
            </a:r>
            <a:r>
              <a:rPr lang="en-US" dirty="0"/>
              <a:t> of the finished product.</a:t>
            </a:r>
          </a:p>
          <a:p>
            <a:pPr lvl="1">
              <a:buClr>
                <a:srgbClr val="0070C0"/>
              </a:buClr>
              <a:buFont typeface="Arial" panose="020B0604020202020204" pitchFamily="34" charset="0"/>
              <a:buChar char="•"/>
            </a:pPr>
            <a:r>
              <a:rPr lang="en-US" dirty="0"/>
              <a:t>Determined to be the most efficient way to help women of childbearing age to comply with the U.S. Public Health Service recommendation to consume at least 0.4 mg of folic acid each day and reduce their risk of having a pregnancy affected with spina bifida or other neural tube defects. </a:t>
            </a:r>
          </a:p>
        </p:txBody>
      </p:sp>
    </p:spTree>
    <p:extLst>
      <p:ext uri="{BB962C8B-B14F-4D97-AF65-F5344CB8AC3E}">
        <p14:creationId xmlns:p14="http://schemas.microsoft.com/office/powerpoint/2010/main" val="3646486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54" y="147705"/>
            <a:ext cx="9410130" cy="1143000"/>
          </a:xfrm>
        </p:spPr>
        <p:txBody>
          <a:bodyPr>
            <a:noAutofit/>
          </a:bodyPr>
          <a:lstStyle/>
          <a:p>
            <a:r>
              <a:rPr lang="en-US" sz="4200" b="1" dirty="0">
                <a:solidFill>
                  <a:srgbClr val="0070C0"/>
                </a:solidFill>
              </a:rPr>
              <a:t>SOI in Nutrition Programs</a:t>
            </a:r>
          </a:p>
        </p:txBody>
      </p:sp>
      <p:sp>
        <p:nvSpPr>
          <p:cNvPr id="3" name="Content Placeholder 2"/>
          <p:cNvSpPr>
            <a:spLocks noGrp="1"/>
          </p:cNvSpPr>
          <p:nvPr>
            <p:ph idx="1"/>
          </p:nvPr>
        </p:nvSpPr>
        <p:spPr>
          <a:xfrm>
            <a:off x="316887" y="1288940"/>
            <a:ext cx="8634047" cy="5523334"/>
          </a:xfrm>
        </p:spPr>
        <p:txBody>
          <a:bodyPr>
            <a:normAutofit/>
          </a:bodyPr>
          <a:lstStyle/>
          <a:p>
            <a:pPr>
              <a:buClr>
                <a:srgbClr val="0070C0"/>
              </a:buClr>
            </a:pPr>
            <a:r>
              <a:rPr lang="en-US" dirty="0">
                <a:solidFill>
                  <a:srgbClr val="000000"/>
                </a:solidFill>
              </a:rPr>
              <a:t>SOI interface with federal feeding and nutrition programs</a:t>
            </a:r>
          </a:p>
          <a:p>
            <a:pPr>
              <a:buClr>
                <a:srgbClr val="0070C0"/>
              </a:buClr>
            </a:pPr>
            <a:r>
              <a:rPr lang="en-US" dirty="0">
                <a:solidFill>
                  <a:srgbClr val="000000"/>
                </a:solidFill>
              </a:rPr>
              <a:t>Specifications for USDA Foods may reference SOI</a:t>
            </a:r>
          </a:p>
          <a:p>
            <a:pPr lvl="1">
              <a:buClr>
                <a:srgbClr val="0070C0"/>
              </a:buClr>
            </a:pPr>
            <a:r>
              <a:rPr lang="en-US" dirty="0">
                <a:solidFill>
                  <a:srgbClr val="000000"/>
                </a:solidFill>
              </a:rPr>
              <a:t>National School Lunch Program</a:t>
            </a:r>
          </a:p>
          <a:p>
            <a:pPr lvl="1">
              <a:buClr>
                <a:srgbClr val="0070C0"/>
              </a:buClr>
            </a:pPr>
            <a:r>
              <a:rPr lang="en-US" dirty="0">
                <a:solidFill>
                  <a:srgbClr val="000000"/>
                </a:solidFill>
              </a:rPr>
              <a:t>Emergency Food Assistance Program</a:t>
            </a:r>
          </a:p>
        </p:txBody>
      </p:sp>
      <p:pic>
        <p:nvPicPr>
          <p:cNvPr id="6" name="Picture 5" descr="USDA United States Department of Agriculture Food and Nutrition Service logo.">
            <a:extLst>
              <a:ext uri="{FF2B5EF4-FFF2-40B4-BE49-F238E27FC236}">
                <a16:creationId xmlns:a16="http://schemas.microsoft.com/office/drawing/2014/main" id="{57B0885C-C274-48A1-B21B-01CCB60D39FE}"/>
              </a:ext>
            </a:extLst>
          </p:cNvPr>
          <p:cNvPicPr>
            <a:picLocks noChangeAspect="1"/>
          </p:cNvPicPr>
          <p:nvPr/>
        </p:nvPicPr>
        <p:blipFill>
          <a:blip r:embed="rId3"/>
          <a:stretch>
            <a:fillRect/>
          </a:stretch>
        </p:blipFill>
        <p:spPr>
          <a:xfrm>
            <a:off x="1776410" y="4809739"/>
            <a:ext cx="5715000" cy="1266825"/>
          </a:xfrm>
          <a:prstGeom prst="rect">
            <a:avLst/>
          </a:prstGeom>
        </p:spPr>
      </p:pic>
    </p:spTree>
    <p:extLst>
      <p:ext uri="{BB962C8B-B14F-4D97-AF65-F5344CB8AC3E}">
        <p14:creationId xmlns:p14="http://schemas.microsoft.com/office/powerpoint/2010/main" val="947529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130" y="143760"/>
            <a:ext cx="9410130" cy="1143000"/>
          </a:xfrm>
        </p:spPr>
        <p:txBody>
          <a:bodyPr>
            <a:noAutofit/>
          </a:bodyPr>
          <a:lstStyle/>
          <a:p>
            <a:r>
              <a:rPr lang="en-US" sz="4200" b="1" dirty="0" err="1">
                <a:solidFill>
                  <a:srgbClr val="0070C0"/>
                </a:solidFill>
              </a:rPr>
              <a:t>SOI</a:t>
            </a:r>
            <a:r>
              <a:rPr lang="en-US" sz="4200" b="1" dirty="0">
                <a:solidFill>
                  <a:srgbClr val="0070C0"/>
                </a:solidFill>
              </a:rPr>
              <a:t> and NIS Goals</a:t>
            </a:r>
          </a:p>
        </p:txBody>
      </p:sp>
      <p:sp>
        <p:nvSpPr>
          <p:cNvPr id="3" name="Content Placeholder 2"/>
          <p:cNvSpPr>
            <a:spLocks noGrp="1"/>
          </p:cNvSpPr>
          <p:nvPr>
            <p:ph idx="1"/>
          </p:nvPr>
        </p:nvSpPr>
        <p:spPr>
          <a:xfrm>
            <a:off x="369275" y="1261570"/>
            <a:ext cx="8686802" cy="5332444"/>
          </a:xfrm>
        </p:spPr>
        <p:txBody>
          <a:bodyPr>
            <a:normAutofit/>
          </a:bodyPr>
          <a:lstStyle/>
          <a:p>
            <a:pPr>
              <a:buClr>
                <a:srgbClr val="0070C0"/>
              </a:buClr>
              <a:buFont typeface="Arial" panose="020B0604020202020204" pitchFamily="34" charset="0"/>
              <a:buChar char="•"/>
            </a:pPr>
            <a:r>
              <a:rPr lang="en-US" dirty="0" err="1"/>
              <a:t>SOI</a:t>
            </a:r>
            <a:r>
              <a:rPr lang="en-US" dirty="0"/>
              <a:t> modernization goals:</a:t>
            </a:r>
          </a:p>
          <a:p>
            <a:pPr marL="914400" lvl="1" indent="-514350">
              <a:buClr>
                <a:srgbClr val="0070C0"/>
              </a:buClr>
              <a:buFont typeface="+mj-lt"/>
              <a:buAutoNum type="arabicPeriod"/>
            </a:pPr>
            <a:r>
              <a:rPr lang="en-US" dirty="0"/>
              <a:t>Protecting consumers against economic adulteration; </a:t>
            </a:r>
          </a:p>
          <a:p>
            <a:pPr marL="914400" lvl="1" indent="-514350">
              <a:buClr>
                <a:srgbClr val="0070C0"/>
              </a:buClr>
              <a:buFont typeface="+mj-lt"/>
              <a:buAutoNum type="arabicPeriod"/>
            </a:pPr>
            <a:r>
              <a:rPr lang="en-US" dirty="0"/>
              <a:t>Maintaining the basic nature, essential characteristics, and nutritional integrity of food; and</a:t>
            </a:r>
          </a:p>
          <a:p>
            <a:pPr marL="914400" lvl="1" indent="-514350">
              <a:buClr>
                <a:srgbClr val="0070C0"/>
              </a:buClr>
              <a:buFont typeface="+mj-lt"/>
              <a:buAutoNum type="arabicPeriod"/>
            </a:pPr>
            <a:r>
              <a:rPr lang="en-US" dirty="0"/>
              <a:t>Promoting industry innovation and providing flexibility to encourage manufacturers to produce more healthful foods. </a:t>
            </a:r>
          </a:p>
        </p:txBody>
      </p:sp>
    </p:spTree>
    <p:extLst>
      <p:ext uri="{BB962C8B-B14F-4D97-AF65-F5344CB8AC3E}">
        <p14:creationId xmlns:p14="http://schemas.microsoft.com/office/powerpoint/2010/main" val="1928707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FDA logo&#10;&#10;">
            <a:extLst>
              <a:ext uri="{FF2B5EF4-FFF2-40B4-BE49-F238E27FC236}">
                <a16:creationId xmlns:a16="http://schemas.microsoft.com/office/drawing/2014/main" id="{35F0699D-1B6F-2149-8ABB-927593124802}"/>
              </a:ext>
            </a:extLst>
          </p:cNvPr>
          <p:cNvPicPr>
            <a:picLocks noChangeAspect="1"/>
          </p:cNvPicPr>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301955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8467"/>
            <a:ext cx="8229600" cy="1143000"/>
          </a:xfrm>
        </p:spPr>
        <p:txBody>
          <a:bodyPr>
            <a:normAutofit fontScale="90000"/>
          </a:bodyPr>
          <a:lstStyle/>
          <a:p>
            <a:r>
              <a:rPr lang="en-US" sz="4200" b="1" dirty="0">
                <a:solidFill>
                  <a:srgbClr val="0070C0"/>
                </a:solidFill>
              </a:rPr>
              <a:t>Nutrition Innovation Strategy </a:t>
            </a:r>
            <a:br>
              <a:rPr lang="en-US" sz="4200" b="1" dirty="0">
                <a:solidFill>
                  <a:srgbClr val="0070C0"/>
                </a:solidFill>
              </a:rPr>
            </a:br>
            <a:r>
              <a:rPr lang="en-US" sz="4200" b="1" dirty="0">
                <a:solidFill>
                  <a:srgbClr val="0070C0"/>
                </a:solidFill>
              </a:rPr>
              <a:t>(NIS)</a:t>
            </a:r>
          </a:p>
        </p:txBody>
      </p:sp>
      <p:sp>
        <p:nvSpPr>
          <p:cNvPr id="3" name="Content Placeholder 2"/>
          <p:cNvSpPr>
            <a:spLocks noGrp="1"/>
          </p:cNvSpPr>
          <p:nvPr>
            <p:ph idx="1"/>
          </p:nvPr>
        </p:nvSpPr>
        <p:spPr>
          <a:xfrm>
            <a:off x="344471" y="1478038"/>
            <a:ext cx="8353425" cy="4292618"/>
          </a:xfrm>
        </p:spPr>
        <p:txBody>
          <a:bodyPr>
            <a:noAutofit/>
          </a:bodyPr>
          <a:lstStyle/>
          <a:p>
            <a:pPr>
              <a:buClr>
                <a:srgbClr val="0070C0"/>
              </a:buClr>
            </a:pPr>
            <a:r>
              <a:rPr lang="en-US" sz="2600" dirty="0">
                <a:solidFill>
                  <a:srgbClr val="000000"/>
                </a:solidFill>
              </a:rPr>
              <a:t>FDA announced the NIS in </a:t>
            </a:r>
            <a:r>
              <a:rPr lang="en-US" sz="2600" dirty="0"/>
              <a:t>March 2018 as part of an effort  to reduce preventable death and disease related to poor nutrition.</a:t>
            </a:r>
            <a:endParaRPr lang="en-US" sz="2400" dirty="0"/>
          </a:p>
          <a:p>
            <a:pPr>
              <a:buClr>
                <a:srgbClr val="0070C0"/>
              </a:buClr>
            </a:pPr>
            <a:r>
              <a:rPr lang="en-US" sz="2600" dirty="0"/>
              <a:t>Key goals of NIS:</a:t>
            </a:r>
          </a:p>
          <a:p>
            <a:pPr lvl="1">
              <a:buClr>
                <a:srgbClr val="0070C0"/>
              </a:buClr>
            </a:pPr>
            <a:r>
              <a:rPr lang="en-US" sz="2400" dirty="0"/>
              <a:t>Empower consumers with information</a:t>
            </a:r>
          </a:p>
          <a:p>
            <a:pPr lvl="1">
              <a:buClr>
                <a:srgbClr val="0070C0"/>
              </a:buClr>
            </a:pPr>
            <a:r>
              <a:rPr lang="en-US" sz="2400" dirty="0"/>
              <a:t>Facilitate industry innovation toward healthier foods that consumers want.</a:t>
            </a:r>
          </a:p>
          <a:p>
            <a:pPr>
              <a:buClr>
                <a:srgbClr val="0070C0"/>
              </a:buClr>
            </a:pPr>
            <a:r>
              <a:rPr lang="en-US" sz="2600" dirty="0"/>
              <a:t>Agency is committed to engaging with stakeholders to explore how to best promote public health in the evolving food and beverage marketplace. </a:t>
            </a:r>
            <a:endParaRPr lang="en-US" sz="2600" dirty="0">
              <a:solidFill>
                <a:srgbClr val="000000"/>
              </a:solidFill>
            </a:endParaRPr>
          </a:p>
        </p:txBody>
      </p:sp>
    </p:spTree>
    <p:extLst>
      <p:ext uri="{BB962C8B-B14F-4D97-AF65-F5344CB8AC3E}">
        <p14:creationId xmlns:p14="http://schemas.microsoft.com/office/powerpoint/2010/main" val="289873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6290-C04B-4B24-97B1-F6DD854347FA}"/>
              </a:ext>
            </a:extLst>
          </p:cNvPr>
          <p:cNvSpPr>
            <a:spLocks noGrp="1"/>
          </p:cNvSpPr>
          <p:nvPr>
            <p:ph type="title"/>
          </p:nvPr>
        </p:nvSpPr>
        <p:spPr/>
        <p:txBody>
          <a:bodyPr>
            <a:normAutofit fontScale="90000"/>
          </a:bodyPr>
          <a:lstStyle/>
          <a:p>
            <a:r>
              <a:rPr lang="en-US" b="1" dirty="0">
                <a:solidFill>
                  <a:schemeClr val="accent1"/>
                </a:solidFill>
              </a:rPr>
              <a:t>Conceptual Framework</a:t>
            </a:r>
            <a:br>
              <a:rPr lang="en-US" b="1" dirty="0">
                <a:solidFill>
                  <a:schemeClr val="accent1"/>
                </a:solidFill>
              </a:rPr>
            </a:br>
            <a:r>
              <a:rPr lang="en-US" b="1" dirty="0">
                <a:solidFill>
                  <a:schemeClr val="accent1"/>
                </a:solidFill>
              </a:rPr>
              <a:t>FDA &amp; Nutrition</a:t>
            </a:r>
            <a:endParaRPr lang="en-US" dirty="0">
              <a:solidFill>
                <a:schemeClr val="accent1"/>
              </a:solidFill>
            </a:endParaRPr>
          </a:p>
        </p:txBody>
      </p:sp>
      <p:pic>
        <p:nvPicPr>
          <p:cNvPr id="4" name="Content Placeholder 3" descr="This is a graphic of FDA's conceptual framework for nutrition. It includes robust science, FDA tools, increase consumer understanding, safe and nutrition food supply, and behavior change for public health outcome.">
            <a:extLst>
              <a:ext uri="{FF2B5EF4-FFF2-40B4-BE49-F238E27FC236}">
                <a16:creationId xmlns:a16="http://schemas.microsoft.com/office/drawing/2014/main" id="{E0FC35AB-BB97-4529-86E7-91914D9F848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7161" y="1385046"/>
            <a:ext cx="7368615" cy="5526461"/>
          </a:xfrm>
          <a:prstGeom prst="rect">
            <a:avLst/>
          </a:prstGeom>
        </p:spPr>
      </p:pic>
    </p:spTree>
    <p:extLst>
      <p:ext uri="{BB962C8B-B14F-4D97-AF65-F5344CB8AC3E}">
        <p14:creationId xmlns:p14="http://schemas.microsoft.com/office/powerpoint/2010/main" val="1984195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8467"/>
            <a:ext cx="8229600" cy="1143000"/>
          </a:xfrm>
        </p:spPr>
        <p:txBody>
          <a:bodyPr>
            <a:normAutofit/>
          </a:bodyPr>
          <a:lstStyle/>
          <a:p>
            <a:r>
              <a:rPr lang="en-US" sz="4200" b="1" dirty="0">
                <a:solidFill>
                  <a:srgbClr val="0070C0"/>
                </a:solidFill>
              </a:rPr>
              <a:t>NIS Key Elements</a:t>
            </a:r>
          </a:p>
        </p:txBody>
      </p:sp>
      <p:sp>
        <p:nvSpPr>
          <p:cNvPr id="3" name="Content Placeholder 2"/>
          <p:cNvSpPr>
            <a:spLocks noGrp="1"/>
          </p:cNvSpPr>
          <p:nvPr>
            <p:ph idx="1"/>
          </p:nvPr>
        </p:nvSpPr>
        <p:spPr>
          <a:xfrm>
            <a:off x="457199" y="1345774"/>
            <a:ext cx="8353425" cy="4292618"/>
          </a:xfrm>
        </p:spPr>
        <p:txBody>
          <a:bodyPr>
            <a:normAutofit/>
          </a:bodyPr>
          <a:lstStyle/>
          <a:p>
            <a:pPr>
              <a:buClr>
                <a:srgbClr val="0070C0"/>
              </a:buClr>
            </a:pPr>
            <a:r>
              <a:rPr lang="en-US" dirty="0">
                <a:solidFill>
                  <a:srgbClr val="000000"/>
                </a:solidFill>
              </a:rPr>
              <a:t>Modernizing Claims</a:t>
            </a:r>
          </a:p>
          <a:p>
            <a:pPr>
              <a:buClr>
                <a:srgbClr val="0070C0"/>
              </a:buClr>
            </a:pPr>
            <a:r>
              <a:rPr lang="en-US" dirty="0">
                <a:solidFill>
                  <a:srgbClr val="000000"/>
                </a:solidFill>
              </a:rPr>
              <a:t>Modernizing Ingredient Labels</a:t>
            </a:r>
          </a:p>
          <a:p>
            <a:pPr>
              <a:buClr>
                <a:srgbClr val="0070C0"/>
              </a:buClr>
            </a:pPr>
            <a:r>
              <a:rPr lang="en-US" dirty="0">
                <a:solidFill>
                  <a:srgbClr val="000000"/>
                </a:solidFill>
              </a:rPr>
              <a:t>Implementing the Nutrition Facts Label and Menu Labeling</a:t>
            </a:r>
          </a:p>
          <a:p>
            <a:pPr>
              <a:buClr>
                <a:srgbClr val="0070C0"/>
              </a:buClr>
            </a:pPr>
            <a:r>
              <a:rPr lang="en-US" dirty="0">
                <a:solidFill>
                  <a:srgbClr val="000000"/>
                </a:solidFill>
              </a:rPr>
              <a:t>Reducing Sodium</a:t>
            </a:r>
          </a:p>
          <a:p>
            <a:pPr>
              <a:buClr>
                <a:srgbClr val="0070C0"/>
              </a:buClr>
            </a:pPr>
            <a:r>
              <a:rPr lang="en-US" dirty="0">
                <a:solidFill>
                  <a:srgbClr val="000000"/>
                </a:solidFill>
              </a:rPr>
              <a:t>Modernizing Standards of Identity </a:t>
            </a:r>
          </a:p>
        </p:txBody>
      </p:sp>
      <p:pic>
        <p:nvPicPr>
          <p:cNvPr id="4" name="Picture 4" descr="Image result for fda nutrition innovation strategy">
            <a:extLst>
              <a:ext uri="{FF2B5EF4-FFF2-40B4-BE49-F238E27FC236}">
                <a16:creationId xmlns:a16="http://schemas.microsoft.com/office/drawing/2014/main" id="{9747B468-8D2C-4B56-9C1E-8B8A1E3C3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451" y="4895820"/>
            <a:ext cx="4198173" cy="176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76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ED222-4C10-4DE8-A51F-1FC740B878BB}"/>
              </a:ext>
            </a:extLst>
          </p:cNvPr>
          <p:cNvSpPr>
            <a:spLocks noGrp="1"/>
          </p:cNvSpPr>
          <p:nvPr>
            <p:ph type="title"/>
          </p:nvPr>
        </p:nvSpPr>
        <p:spPr>
          <a:xfrm>
            <a:off x="323850" y="245203"/>
            <a:ext cx="8509103" cy="926020"/>
          </a:xfrm>
        </p:spPr>
        <p:txBody>
          <a:bodyPr/>
          <a:lstStyle/>
          <a:p>
            <a:r>
              <a:rPr lang="en-US" b="1" dirty="0">
                <a:solidFill>
                  <a:srgbClr val="0070C0"/>
                </a:solidFill>
              </a:rPr>
              <a:t>NIS Accomplishments</a:t>
            </a:r>
            <a:endParaRPr lang="en-US" dirty="0"/>
          </a:p>
        </p:txBody>
      </p:sp>
      <p:sp>
        <p:nvSpPr>
          <p:cNvPr id="3" name="Content Placeholder 2">
            <a:extLst>
              <a:ext uri="{FF2B5EF4-FFF2-40B4-BE49-F238E27FC236}">
                <a16:creationId xmlns:a16="http://schemas.microsoft.com/office/drawing/2014/main" id="{D711CFF6-3869-4351-B315-338A7A67EF87}"/>
              </a:ext>
            </a:extLst>
          </p:cNvPr>
          <p:cNvSpPr>
            <a:spLocks noGrp="1"/>
          </p:cNvSpPr>
          <p:nvPr>
            <p:ph idx="1"/>
          </p:nvPr>
        </p:nvSpPr>
        <p:spPr>
          <a:xfrm>
            <a:off x="323850" y="1606379"/>
            <a:ext cx="8509103" cy="4689440"/>
          </a:xfrm>
        </p:spPr>
        <p:txBody>
          <a:bodyPr/>
          <a:lstStyle/>
          <a:p>
            <a:r>
              <a:rPr lang="en-US" dirty="0">
                <a:solidFill>
                  <a:srgbClr val="000000"/>
                </a:solidFill>
              </a:rPr>
              <a:t>Current progress:</a:t>
            </a:r>
          </a:p>
          <a:p>
            <a:pPr lvl="1"/>
            <a:r>
              <a:rPr lang="en-US" dirty="0">
                <a:solidFill>
                  <a:srgbClr val="000000"/>
                </a:solidFill>
              </a:rPr>
              <a:t>Public Meeting in 2018</a:t>
            </a:r>
          </a:p>
          <a:p>
            <a:pPr lvl="1"/>
            <a:r>
              <a:rPr lang="en-US" dirty="0">
                <a:solidFill>
                  <a:srgbClr val="000000"/>
                </a:solidFill>
              </a:rPr>
              <a:t>Published final guidance documents for Nutrition Facts label and Menu labeling</a:t>
            </a:r>
          </a:p>
          <a:p>
            <a:pPr lvl="1"/>
            <a:r>
              <a:rPr lang="en-US" dirty="0">
                <a:solidFill>
                  <a:srgbClr val="000000"/>
                </a:solidFill>
              </a:rPr>
              <a:t>Consumer Education for menu labeling and the Nutrition Facts label</a:t>
            </a:r>
          </a:p>
          <a:p>
            <a:pPr lvl="1"/>
            <a:r>
              <a:rPr lang="en-US" dirty="0">
                <a:solidFill>
                  <a:srgbClr val="000000"/>
                </a:solidFill>
              </a:rPr>
              <a:t>Published guidance on Potassium Chloride Salt</a:t>
            </a:r>
          </a:p>
          <a:p>
            <a:pPr lvl="1"/>
            <a:r>
              <a:rPr lang="en-US" dirty="0">
                <a:solidFill>
                  <a:srgbClr val="000000"/>
                </a:solidFill>
              </a:rPr>
              <a:t>Continuing work on Sodium reduction targets</a:t>
            </a:r>
          </a:p>
          <a:p>
            <a:pPr lvl="1"/>
            <a:r>
              <a:rPr lang="en-US" dirty="0">
                <a:solidFill>
                  <a:srgbClr val="000000"/>
                </a:solidFill>
              </a:rPr>
              <a:t>Healthy Proposed rule </a:t>
            </a:r>
            <a:endParaRPr lang="en-US" dirty="0"/>
          </a:p>
        </p:txBody>
      </p:sp>
    </p:spTree>
    <p:extLst>
      <p:ext uri="{BB962C8B-B14F-4D97-AF65-F5344CB8AC3E}">
        <p14:creationId xmlns:p14="http://schemas.microsoft.com/office/powerpoint/2010/main" val="813613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61" y="238348"/>
            <a:ext cx="8229600" cy="1143000"/>
          </a:xfrm>
        </p:spPr>
        <p:txBody>
          <a:bodyPr>
            <a:noAutofit/>
          </a:bodyPr>
          <a:lstStyle/>
          <a:p>
            <a:r>
              <a:rPr lang="en-US" sz="4200" b="1" dirty="0">
                <a:solidFill>
                  <a:srgbClr val="0070C0"/>
                </a:solidFill>
              </a:rPr>
              <a:t>NIS and SOI</a:t>
            </a:r>
          </a:p>
        </p:txBody>
      </p:sp>
      <p:sp>
        <p:nvSpPr>
          <p:cNvPr id="3" name="Content Placeholder 2"/>
          <p:cNvSpPr>
            <a:spLocks noGrp="1"/>
          </p:cNvSpPr>
          <p:nvPr>
            <p:ph idx="1"/>
          </p:nvPr>
        </p:nvSpPr>
        <p:spPr>
          <a:xfrm>
            <a:off x="325315" y="1601156"/>
            <a:ext cx="8299940" cy="5018496"/>
          </a:xfrm>
        </p:spPr>
        <p:txBody>
          <a:bodyPr>
            <a:normAutofit/>
          </a:bodyPr>
          <a:lstStyle/>
          <a:p>
            <a:pPr>
              <a:buClr>
                <a:srgbClr val="0070C0"/>
              </a:buClr>
              <a:buFont typeface="Arial" panose="020B0604020202020204" pitchFamily="34" charset="0"/>
              <a:buChar char="•"/>
            </a:pPr>
            <a:r>
              <a:rPr lang="en-US" dirty="0"/>
              <a:t>SOI modernization is a critical component of the NIS.</a:t>
            </a:r>
          </a:p>
          <a:p>
            <a:pPr lvl="1">
              <a:buClr>
                <a:srgbClr val="0070C0"/>
              </a:buClr>
              <a:buFont typeface="Arial" panose="020B0604020202020204" pitchFamily="34" charset="0"/>
              <a:buChar char="•"/>
            </a:pPr>
            <a:r>
              <a:rPr lang="en-US" dirty="0"/>
              <a:t>There are over 280 standards of identity for widely consumed products such as milk, bread, juice, and pasta.</a:t>
            </a:r>
          </a:p>
          <a:p>
            <a:pPr lvl="1">
              <a:buClr>
                <a:srgbClr val="0070C0"/>
              </a:buClr>
              <a:buFont typeface="Arial" panose="020B0604020202020204" pitchFamily="34" charset="0"/>
              <a:buChar char="•"/>
            </a:pPr>
            <a:r>
              <a:rPr lang="en-US" dirty="0"/>
              <a:t>Outdated SOI may stifle innovation and prevent manufacturers from producing healthier versions of standardized foods.</a:t>
            </a:r>
          </a:p>
        </p:txBody>
      </p:sp>
    </p:spTree>
    <p:extLst>
      <p:ext uri="{BB962C8B-B14F-4D97-AF65-F5344CB8AC3E}">
        <p14:creationId xmlns:p14="http://schemas.microsoft.com/office/powerpoint/2010/main" val="912796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EF595-0458-4FFB-9FD4-71B8336A6722}"/>
              </a:ext>
            </a:extLst>
          </p:cNvPr>
          <p:cNvSpPr>
            <a:spLocks noGrp="1"/>
          </p:cNvSpPr>
          <p:nvPr>
            <p:ph type="title"/>
          </p:nvPr>
        </p:nvSpPr>
        <p:spPr>
          <a:xfrm>
            <a:off x="323850" y="560669"/>
            <a:ext cx="8509103" cy="926020"/>
          </a:xfrm>
        </p:spPr>
        <p:txBody>
          <a:bodyPr/>
          <a:lstStyle/>
          <a:p>
            <a:r>
              <a:rPr lang="en-US" b="1" dirty="0">
                <a:solidFill>
                  <a:srgbClr val="0070C0"/>
                </a:solidFill>
              </a:rPr>
              <a:t>NIS Public Meeting</a:t>
            </a:r>
            <a:endParaRPr lang="en-US" dirty="0"/>
          </a:p>
        </p:txBody>
      </p:sp>
      <p:sp>
        <p:nvSpPr>
          <p:cNvPr id="3" name="Content Placeholder 2">
            <a:extLst>
              <a:ext uri="{FF2B5EF4-FFF2-40B4-BE49-F238E27FC236}">
                <a16:creationId xmlns:a16="http://schemas.microsoft.com/office/drawing/2014/main" id="{6B309709-EE1B-4625-8F1F-41625B106A56}"/>
              </a:ext>
            </a:extLst>
          </p:cNvPr>
          <p:cNvSpPr>
            <a:spLocks noGrp="1"/>
          </p:cNvSpPr>
          <p:nvPr>
            <p:ph idx="1"/>
          </p:nvPr>
        </p:nvSpPr>
        <p:spPr>
          <a:xfrm>
            <a:off x="323850" y="1763487"/>
            <a:ext cx="8509103" cy="4532332"/>
          </a:xfrm>
        </p:spPr>
        <p:txBody>
          <a:bodyPr>
            <a:normAutofit/>
          </a:bodyPr>
          <a:lstStyle/>
          <a:p>
            <a:r>
              <a:rPr lang="en-US" dirty="0"/>
              <a:t>The FDA held a public meeting to discuss the Nutrition Innovation Strategy on July 26, 2018. </a:t>
            </a:r>
          </a:p>
          <a:p>
            <a:r>
              <a:rPr lang="en-US" dirty="0"/>
              <a:t>At the meeting, held two breakout sessions on standards of identity modernization </a:t>
            </a:r>
          </a:p>
          <a:p>
            <a:r>
              <a:rPr lang="en-US" dirty="0"/>
              <a:t>FDA received over 3,700 comments to the public meeting docket. </a:t>
            </a:r>
          </a:p>
          <a:p>
            <a:pPr lvl="1"/>
            <a:r>
              <a:rPr lang="en-US" dirty="0"/>
              <a:t>FDA has reviewed all comments and is using this information to advance key NIS elements.  </a:t>
            </a:r>
          </a:p>
        </p:txBody>
      </p:sp>
    </p:spTree>
    <p:extLst>
      <p:ext uri="{BB962C8B-B14F-4D97-AF65-F5344CB8AC3E}">
        <p14:creationId xmlns:p14="http://schemas.microsoft.com/office/powerpoint/2010/main" val="1607559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EF595-0458-4FFB-9FD4-71B8336A6722}"/>
              </a:ext>
            </a:extLst>
          </p:cNvPr>
          <p:cNvSpPr>
            <a:spLocks noGrp="1"/>
          </p:cNvSpPr>
          <p:nvPr>
            <p:ph type="title"/>
          </p:nvPr>
        </p:nvSpPr>
        <p:spPr>
          <a:xfrm>
            <a:off x="323850" y="560669"/>
            <a:ext cx="8509103" cy="926020"/>
          </a:xfrm>
        </p:spPr>
        <p:txBody>
          <a:bodyPr>
            <a:normAutofit fontScale="90000"/>
          </a:bodyPr>
          <a:lstStyle/>
          <a:p>
            <a:r>
              <a:rPr lang="en-US" b="1" dirty="0">
                <a:solidFill>
                  <a:srgbClr val="0070C0"/>
                </a:solidFill>
              </a:rPr>
              <a:t>Horizontal Modernization </a:t>
            </a:r>
            <a:br>
              <a:rPr lang="en-US" b="1" dirty="0">
                <a:solidFill>
                  <a:srgbClr val="0070C0"/>
                </a:solidFill>
              </a:rPr>
            </a:br>
            <a:r>
              <a:rPr lang="en-US" b="1" dirty="0">
                <a:solidFill>
                  <a:srgbClr val="0070C0"/>
                </a:solidFill>
              </a:rPr>
              <a:t>Approaches</a:t>
            </a:r>
            <a:endParaRPr lang="en-US" dirty="0"/>
          </a:p>
        </p:txBody>
      </p:sp>
      <p:sp>
        <p:nvSpPr>
          <p:cNvPr id="3" name="Content Placeholder 2">
            <a:extLst>
              <a:ext uri="{FF2B5EF4-FFF2-40B4-BE49-F238E27FC236}">
                <a16:creationId xmlns:a16="http://schemas.microsoft.com/office/drawing/2014/main" id="{6B309709-EE1B-4625-8F1F-41625B106A56}"/>
              </a:ext>
            </a:extLst>
          </p:cNvPr>
          <p:cNvSpPr>
            <a:spLocks noGrp="1"/>
          </p:cNvSpPr>
          <p:nvPr>
            <p:ph idx="1"/>
          </p:nvPr>
        </p:nvSpPr>
        <p:spPr>
          <a:xfrm>
            <a:off x="323850" y="1763487"/>
            <a:ext cx="8509103" cy="4532332"/>
          </a:xfrm>
        </p:spPr>
        <p:txBody>
          <a:bodyPr>
            <a:normAutofit lnSpcReduction="10000"/>
          </a:bodyPr>
          <a:lstStyle/>
          <a:p>
            <a:r>
              <a:rPr lang="en-US" dirty="0"/>
              <a:t>What does FDA mean by horizontal approaches to modernization?</a:t>
            </a:r>
          </a:p>
          <a:p>
            <a:pPr lvl="1"/>
            <a:r>
              <a:rPr lang="en-US" i="1" dirty="0"/>
              <a:t>Horizontal change</a:t>
            </a:r>
            <a:r>
              <a:rPr lang="en-US" dirty="0"/>
              <a:t>:  Modify </a:t>
            </a:r>
            <a:r>
              <a:rPr lang="en-US" dirty="0" err="1"/>
              <a:t>SOI</a:t>
            </a:r>
            <a:r>
              <a:rPr lang="en-US" dirty="0"/>
              <a:t> for cheeses to permit salt substitutes in place of sodium chloride. </a:t>
            </a:r>
          </a:p>
          <a:p>
            <a:pPr lvl="1"/>
            <a:r>
              <a:rPr lang="en-US" i="1" dirty="0"/>
              <a:t>Products impacted</a:t>
            </a:r>
            <a:r>
              <a:rPr lang="en-US" dirty="0"/>
              <a:t>:  Standardized cheeses with mandatory salt requirements.</a:t>
            </a:r>
          </a:p>
          <a:p>
            <a:pPr lvl="1"/>
            <a:r>
              <a:rPr lang="en-US" i="1" dirty="0"/>
              <a:t>Result</a:t>
            </a:r>
            <a:r>
              <a:rPr lang="en-US" dirty="0"/>
              <a:t>:   Modest sodium reductions in standardized cheeses.</a:t>
            </a:r>
          </a:p>
          <a:p>
            <a:pPr lvl="1"/>
            <a:r>
              <a:rPr lang="en-US" i="1" dirty="0"/>
              <a:t>NIS Link</a:t>
            </a:r>
            <a:r>
              <a:rPr lang="en-US" dirty="0"/>
              <a:t>:  Support goal of reducing sodium in American diet.</a:t>
            </a:r>
          </a:p>
        </p:txBody>
      </p:sp>
    </p:spTree>
    <p:extLst>
      <p:ext uri="{BB962C8B-B14F-4D97-AF65-F5344CB8AC3E}">
        <p14:creationId xmlns:p14="http://schemas.microsoft.com/office/powerpoint/2010/main" val="3504850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61" y="18541"/>
            <a:ext cx="8229600" cy="1143000"/>
          </a:xfrm>
        </p:spPr>
        <p:txBody>
          <a:bodyPr>
            <a:noAutofit/>
          </a:bodyPr>
          <a:lstStyle/>
          <a:p>
            <a:r>
              <a:rPr lang="en-US" sz="4200" b="1" dirty="0">
                <a:solidFill>
                  <a:srgbClr val="0070C0"/>
                </a:solidFill>
              </a:rPr>
              <a:t>History of </a:t>
            </a:r>
            <a:r>
              <a:rPr lang="en-US" sz="4200" b="1" dirty="0" err="1">
                <a:solidFill>
                  <a:srgbClr val="0070C0"/>
                </a:solidFill>
              </a:rPr>
              <a:t>SOI</a:t>
            </a:r>
            <a:r>
              <a:rPr lang="en-US" sz="4200" b="1" dirty="0">
                <a:solidFill>
                  <a:srgbClr val="0070C0"/>
                </a:solidFill>
              </a:rPr>
              <a:t> and Nutrition</a:t>
            </a:r>
          </a:p>
        </p:txBody>
      </p:sp>
      <p:sp>
        <p:nvSpPr>
          <p:cNvPr id="3" name="Content Placeholder 2"/>
          <p:cNvSpPr>
            <a:spLocks noGrp="1"/>
          </p:cNvSpPr>
          <p:nvPr>
            <p:ph idx="1"/>
          </p:nvPr>
        </p:nvSpPr>
        <p:spPr>
          <a:xfrm>
            <a:off x="290146" y="1183611"/>
            <a:ext cx="8493369" cy="5508292"/>
          </a:xfrm>
        </p:spPr>
        <p:txBody>
          <a:bodyPr>
            <a:normAutofit fontScale="92500" lnSpcReduction="20000"/>
          </a:bodyPr>
          <a:lstStyle/>
          <a:p>
            <a:pPr>
              <a:buClr>
                <a:srgbClr val="0070C0"/>
              </a:buClr>
              <a:buFont typeface="Arial" panose="020B0604020202020204" pitchFamily="34" charset="0"/>
              <a:buChar char="•"/>
            </a:pPr>
            <a:r>
              <a:rPr lang="en-US" dirty="0"/>
              <a:t>Ensuring food meets nutritional expectations </a:t>
            </a:r>
          </a:p>
          <a:p>
            <a:pPr lvl="1">
              <a:buClr>
                <a:srgbClr val="0070C0"/>
              </a:buClr>
              <a:buFont typeface="Arial" panose="020B0604020202020204" pitchFamily="34" charset="0"/>
              <a:buChar char="•"/>
            </a:pPr>
            <a:r>
              <a:rPr lang="en-US" dirty="0"/>
              <a:t>Requirement for mandatory Vitamin D fortification in evaporated milk. </a:t>
            </a:r>
          </a:p>
          <a:p>
            <a:pPr lvl="1">
              <a:buClr>
                <a:srgbClr val="0070C0"/>
              </a:buClr>
              <a:buFont typeface="Arial" panose="020B0604020202020204" pitchFamily="34" charset="0"/>
              <a:buChar char="•"/>
            </a:pPr>
            <a:r>
              <a:rPr lang="en-US" dirty="0"/>
              <a:t>FDA requires fortification “[b]</a:t>
            </a:r>
            <a:r>
              <a:rPr lang="en-US" dirty="0" err="1"/>
              <a:t>ecause</a:t>
            </a:r>
            <a:r>
              <a:rPr lang="en-US" dirty="0"/>
              <a:t> evaporated milk products are used in infant feeding programs, and because the practice of fortifying evaporated milk products with Vitamin D is well accepted by nutritionists.” 43 FR 21670 (May 19, 1978)</a:t>
            </a:r>
          </a:p>
          <a:p>
            <a:pPr>
              <a:buClr>
                <a:srgbClr val="0070C0"/>
              </a:buClr>
              <a:buFont typeface="Arial" panose="020B0604020202020204" pitchFamily="34" charset="0"/>
              <a:buChar char="•"/>
            </a:pPr>
            <a:endParaRPr lang="en-US" dirty="0"/>
          </a:p>
          <a:p>
            <a:pPr marL="0" indent="0">
              <a:buNone/>
            </a:pPr>
            <a:r>
              <a:rPr lang="en-US" sz="2900" b="1" dirty="0"/>
              <a:t>§131.130   Evaporated milk.</a:t>
            </a:r>
            <a:endParaRPr lang="en-US" sz="2900" dirty="0"/>
          </a:p>
          <a:p>
            <a:pPr marL="0" indent="0">
              <a:buNone/>
            </a:pPr>
            <a:r>
              <a:rPr lang="en-US" sz="2900" dirty="0"/>
              <a:t>(b) </a:t>
            </a:r>
            <a:r>
              <a:rPr lang="en-US" sz="2900" i="1" dirty="0"/>
              <a:t>Vitamin addition.</a:t>
            </a:r>
            <a:r>
              <a:rPr lang="en-US" sz="2900" dirty="0"/>
              <a:t> (1) Vitamin D shall be present in such quantity that each fluid ounce of the food contains 25 International Units thereof within limits of good manufacturing practice.</a:t>
            </a:r>
            <a:endParaRPr lang="en-US" dirty="0"/>
          </a:p>
        </p:txBody>
      </p:sp>
    </p:spTree>
    <p:extLst>
      <p:ext uri="{BB962C8B-B14F-4D97-AF65-F5344CB8AC3E}">
        <p14:creationId xmlns:p14="http://schemas.microsoft.com/office/powerpoint/2010/main" val="2574557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2FEB41AD0EE7448B1B440221F3A0A6" ma:contentTypeVersion="0" ma:contentTypeDescription="Create a new document." ma:contentTypeScope="" ma:versionID="55744f44cc45c3b60e45a4aebe6c31fe">
  <xsd:schema xmlns:xsd="http://www.w3.org/2001/XMLSchema" xmlns:xs="http://www.w3.org/2001/XMLSchema" xmlns:p="http://schemas.microsoft.com/office/2006/metadata/properties" xmlns:ns2="c593544c-8bc9-488a-9957-4d59a7b3d015" targetNamespace="http://schemas.microsoft.com/office/2006/metadata/properties" ma:root="true" ma:fieldsID="f735efe3037c15fe5e7164caebe31d49" ns2:_="">
    <xsd:import namespace="c593544c-8bc9-488a-9957-4d59a7b3d01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93544c-8bc9-488a-9957-4d59a7b3d01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c593544c-8bc9-488a-9957-4d59a7b3d015">7NC7SMKD5U47-692835557-546</_dlc_DocId>
    <_dlc_DocIdUrl xmlns="c593544c-8bc9-488a-9957-4d59a7b3d015">
      <Url>http://sharepoint.fda.gov/orgs/OFVM/OFVMExecSec/NutritionInnovationStrategy/SOI/_layouts/DocIdRedir.aspx?ID=7NC7SMKD5U47-692835557-546</Url>
      <Description>7NC7SMKD5U47-692835557-546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A11E1AC-8657-499F-BCC5-E780A7949F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93544c-8bc9-488a-9957-4d59a7b3d0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F52104-5C8E-4FDA-9977-60DD219E3F70}">
  <ds:schemaRefs>
    <ds:schemaRef ds:uri="http://schemas.microsoft.com/office/2006/metadata/properties"/>
    <ds:schemaRef ds:uri="http://purl.org/dc/elements/1.1/"/>
    <ds:schemaRef ds:uri="c593544c-8bc9-488a-9957-4d59a7b3d015"/>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purl.org/dc/dcmitype/"/>
  </ds:schemaRefs>
</ds:datastoreItem>
</file>

<file path=customXml/itemProps3.xml><?xml version="1.0" encoding="utf-8"?>
<ds:datastoreItem xmlns:ds="http://schemas.openxmlformats.org/officeDocument/2006/customXml" ds:itemID="{8D803497-D1C1-4081-ADE6-865F40E4D3B8}">
  <ds:schemaRefs>
    <ds:schemaRef ds:uri="http://schemas.microsoft.com/sharepoint/v3/contenttype/forms"/>
  </ds:schemaRefs>
</ds:datastoreItem>
</file>

<file path=customXml/itemProps4.xml><?xml version="1.0" encoding="utf-8"?>
<ds:datastoreItem xmlns:ds="http://schemas.openxmlformats.org/officeDocument/2006/customXml" ds:itemID="{90030162-A59F-4A99-8F71-E315DB76E01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9383</TotalTime>
  <Words>681</Words>
  <Application>Microsoft Office PowerPoint</Application>
  <PresentationFormat>On-screen Show (4:3)</PresentationFormat>
  <Paragraphs>82</Paragraphs>
  <Slides>14</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Arial Bold</vt:lpstr>
      <vt:lpstr>Calibri</vt:lpstr>
      <vt:lpstr>Helvetica</vt:lpstr>
      <vt:lpstr>Office Theme</vt:lpstr>
      <vt:lpstr>1_Office Theme</vt:lpstr>
      <vt:lpstr>Modernizing Horizontal Approaches to Food Standards of Identity Modernization   Standards of Identity and Nutrition</vt:lpstr>
      <vt:lpstr>Nutrition Innovation Strategy  (NIS)</vt:lpstr>
      <vt:lpstr>Conceptual Framework FDA &amp; Nutrition</vt:lpstr>
      <vt:lpstr>NIS Key Elements</vt:lpstr>
      <vt:lpstr>NIS Accomplishments</vt:lpstr>
      <vt:lpstr>NIS and SOI</vt:lpstr>
      <vt:lpstr>NIS Public Meeting</vt:lpstr>
      <vt:lpstr>Horizontal Modernization  Approaches</vt:lpstr>
      <vt:lpstr>History of SOI and Nutrition</vt:lpstr>
      <vt:lpstr>History of SOI and Nutrition</vt:lpstr>
      <vt:lpstr>History of SOI and Nutrition</vt:lpstr>
      <vt:lpstr>SOI in Nutrition Programs</vt:lpstr>
      <vt:lpstr>SOI and NIS Goals</vt:lpstr>
      <vt:lpstr>PowerPoint Presentation</vt:lpstr>
    </vt:vector>
  </TitlesOfParts>
  <Company>Sensis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Belachew, Meseker</cp:lastModifiedBy>
  <cp:revision>341</cp:revision>
  <cp:lastPrinted>2017-04-04T17:00:00Z</cp:lastPrinted>
  <dcterms:created xsi:type="dcterms:W3CDTF">2015-10-02T20:33:31Z</dcterms:created>
  <dcterms:modified xsi:type="dcterms:W3CDTF">2019-10-08T18:36:19Z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0x010100552FEB41AD0EE7448B1B440221F3A0A6</vt:lpwstr>
  </property>
  <property fmtid="{D5CDD505-2E9C-101B-9397-08002B2CF9AE}" pid="3" name="_dlc_DocIdItemGuid">
    <vt:lpwstr>746cd159-deeb-4bae-8cb7-8d7be5199463</vt:lpwstr>
  </property>
</Properties>
</file>