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61" r:id="rId6"/>
  </p:sldMasterIdLst>
  <p:notesMasterIdLst>
    <p:notesMasterId r:id="rId36"/>
  </p:notesMasterIdLst>
  <p:handoutMasterIdLst>
    <p:handoutMasterId r:id="rId37"/>
  </p:handoutMasterIdLst>
  <p:sldIdLst>
    <p:sldId id="364" r:id="rId7"/>
    <p:sldId id="258" r:id="rId8"/>
    <p:sldId id="273" r:id="rId9"/>
    <p:sldId id="261" r:id="rId10"/>
    <p:sldId id="272" r:id="rId11"/>
    <p:sldId id="259" r:id="rId12"/>
    <p:sldId id="260" r:id="rId13"/>
    <p:sldId id="267" r:id="rId14"/>
    <p:sldId id="378" r:id="rId15"/>
    <p:sldId id="374" r:id="rId16"/>
    <p:sldId id="257" r:id="rId17"/>
    <p:sldId id="266" r:id="rId18"/>
    <p:sldId id="262" r:id="rId19"/>
    <p:sldId id="379" r:id="rId20"/>
    <p:sldId id="387" r:id="rId21"/>
    <p:sldId id="376" r:id="rId22"/>
    <p:sldId id="263" r:id="rId23"/>
    <p:sldId id="264" r:id="rId24"/>
    <p:sldId id="377" r:id="rId25"/>
    <p:sldId id="268" r:id="rId26"/>
    <p:sldId id="382" r:id="rId27"/>
    <p:sldId id="383" r:id="rId28"/>
    <p:sldId id="384" r:id="rId29"/>
    <p:sldId id="269" r:id="rId30"/>
    <p:sldId id="385" r:id="rId31"/>
    <p:sldId id="380" r:id="rId32"/>
    <p:sldId id="270" r:id="rId33"/>
    <p:sldId id="265" r:id="rId34"/>
    <p:sldId id="926"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yne, Susan" initials="MS" lastIdx="7" clrIdx="0"/>
  <p:cmAuthor id="1" name="Claudine Kavanaugh" initials="CJ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A"/>
    <a:srgbClr val="33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3" autoAdjust="0"/>
  </p:normalViewPr>
  <p:slideViewPr>
    <p:cSldViewPr snapToGrid="0" snapToObjects="1">
      <p:cViewPr varScale="1">
        <p:scale>
          <a:sx n="40" d="100"/>
          <a:sy n="40" d="100"/>
        </p:scale>
        <p:origin x="29" y="7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42DE045-C66A-4526-86AB-B3BA659EED52}" type="datetimeFigureOut">
              <a:rPr lang="en-US" smtClean="0"/>
              <a:t>10/8/2019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EA653A-87FE-4AB2-8F92-232506816BDE}" type="slidenum">
              <a:rPr lang="en-US" smtClean="0"/>
              <a:t>‹#›</a:t>
            </a:fld>
            <a:endParaRPr lang="en-US" dirty="0"/>
          </a:p>
        </p:txBody>
      </p:sp>
    </p:spTree>
    <p:extLst>
      <p:ext uri="{BB962C8B-B14F-4D97-AF65-F5344CB8AC3E}">
        <p14:creationId xmlns:p14="http://schemas.microsoft.com/office/powerpoint/2010/main" val="761955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10/8/2019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488F4B-C8AB-4DED-82A3-6F6C06D43A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2509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12</a:t>
            </a:fld>
            <a:endParaRPr lang="en-US" dirty="0"/>
          </a:p>
        </p:txBody>
      </p:sp>
    </p:spTree>
    <p:extLst>
      <p:ext uri="{BB962C8B-B14F-4D97-AF65-F5344CB8AC3E}">
        <p14:creationId xmlns:p14="http://schemas.microsoft.com/office/powerpoint/2010/main" val="594960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16</a:t>
            </a:fld>
            <a:endParaRPr lang="en-US" dirty="0"/>
          </a:p>
        </p:txBody>
      </p:sp>
    </p:spTree>
    <p:extLst>
      <p:ext uri="{BB962C8B-B14F-4D97-AF65-F5344CB8AC3E}">
        <p14:creationId xmlns:p14="http://schemas.microsoft.com/office/powerpoint/2010/main" val="3135283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17</a:t>
            </a:fld>
            <a:endParaRPr lang="en-US" dirty="0"/>
          </a:p>
        </p:txBody>
      </p:sp>
    </p:spTree>
    <p:extLst>
      <p:ext uri="{BB962C8B-B14F-4D97-AF65-F5344CB8AC3E}">
        <p14:creationId xmlns:p14="http://schemas.microsoft.com/office/powerpoint/2010/main" val="284355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18</a:t>
            </a:fld>
            <a:endParaRPr lang="en-US" dirty="0"/>
          </a:p>
        </p:txBody>
      </p:sp>
    </p:spTree>
    <p:extLst>
      <p:ext uri="{BB962C8B-B14F-4D97-AF65-F5344CB8AC3E}">
        <p14:creationId xmlns:p14="http://schemas.microsoft.com/office/powerpoint/2010/main" val="124915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158630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20</a:t>
            </a:fld>
            <a:endParaRPr lang="en-US" dirty="0"/>
          </a:p>
        </p:txBody>
      </p:sp>
    </p:spTree>
    <p:extLst>
      <p:ext uri="{BB962C8B-B14F-4D97-AF65-F5344CB8AC3E}">
        <p14:creationId xmlns:p14="http://schemas.microsoft.com/office/powerpoint/2010/main" val="2142902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21</a:t>
            </a:fld>
            <a:endParaRPr lang="en-US" dirty="0"/>
          </a:p>
        </p:txBody>
      </p:sp>
    </p:spTree>
    <p:extLst>
      <p:ext uri="{BB962C8B-B14F-4D97-AF65-F5344CB8AC3E}">
        <p14:creationId xmlns:p14="http://schemas.microsoft.com/office/powerpoint/2010/main" val="3898097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23</a:t>
            </a:fld>
            <a:endParaRPr lang="en-US" dirty="0"/>
          </a:p>
        </p:txBody>
      </p:sp>
    </p:spTree>
    <p:extLst>
      <p:ext uri="{BB962C8B-B14F-4D97-AF65-F5344CB8AC3E}">
        <p14:creationId xmlns:p14="http://schemas.microsoft.com/office/powerpoint/2010/main" val="3387036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24</a:t>
            </a:fld>
            <a:endParaRPr lang="en-US" dirty="0"/>
          </a:p>
        </p:txBody>
      </p:sp>
    </p:spTree>
    <p:extLst>
      <p:ext uri="{BB962C8B-B14F-4D97-AF65-F5344CB8AC3E}">
        <p14:creationId xmlns:p14="http://schemas.microsoft.com/office/powerpoint/2010/main" val="101298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26</a:t>
            </a:fld>
            <a:endParaRPr lang="en-US" dirty="0"/>
          </a:p>
        </p:txBody>
      </p:sp>
    </p:spTree>
    <p:extLst>
      <p:ext uri="{BB962C8B-B14F-4D97-AF65-F5344CB8AC3E}">
        <p14:creationId xmlns:p14="http://schemas.microsoft.com/office/powerpoint/2010/main" val="11397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C0659-56BC-412F-A6F1-A0E9F5393F16}" type="slidenum">
              <a:rPr lang="en-US" smtClean="0"/>
              <a:t>2</a:t>
            </a:fld>
            <a:endParaRPr lang="en-US"/>
          </a:p>
        </p:txBody>
      </p:sp>
    </p:spTree>
    <p:extLst>
      <p:ext uri="{BB962C8B-B14F-4D97-AF65-F5344CB8AC3E}">
        <p14:creationId xmlns:p14="http://schemas.microsoft.com/office/powerpoint/2010/main" val="245320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27</a:t>
            </a:fld>
            <a:endParaRPr lang="en-US" dirty="0"/>
          </a:p>
        </p:txBody>
      </p:sp>
    </p:spTree>
    <p:extLst>
      <p:ext uri="{BB962C8B-B14F-4D97-AF65-F5344CB8AC3E}">
        <p14:creationId xmlns:p14="http://schemas.microsoft.com/office/powerpoint/2010/main" val="234535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C0659-56BC-412F-A6F1-A0E9F5393F16}" type="slidenum">
              <a:rPr lang="en-US" smtClean="0"/>
              <a:t>28</a:t>
            </a:fld>
            <a:endParaRPr lang="en-US"/>
          </a:p>
        </p:txBody>
      </p:sp>
    </p:spTree>
    <p:extLst>
      <p:ext uri="{BB962C8B-B14F-4D97-AF65-F5344CB8AC3E}">
        <p14:creationId xmlns:p14="http://schemas.microsoft.com/office/powerpoint/2010/main" val="31333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70382D-B48B-4059-8A24-88AC1BB94218}" type="slidenum">
              <a:rPr lang="en-US" smtClean="0"/>
              <a:t>29</a:t>
            </a:fld>
            <a:endParaRPr lang="en-US"/>
          </a:p>
        </p:txBody>
      </p:sp>
    </p:spTree>
    <p:extLst>
      <p:ext uri="{BB962C8B-B14F-4D97-AF65-F5344CB8AC3E}">
        <p14:creationId xmlns:p14="http://schemas.microsoft.com/office/powerpoint/2010/main" val="343676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401086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6</a:t>
            </a:fld>
            <a:endParaRPr lang="en-US" dirty="0"/>
          </a:p>
        </p:txBody>
      </p:sp>
    </p:spTree>
    <p:extLst>
      <p:ext uri="{BB962C8B-B14F-4D97-AF65-F5344CB8AC3E}">
        <p14:creationId xmlns:p14="http://schemas.microsoft.com/office/powerpoint/2010/main" val="75638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dirty="0"/>
          </a:p>
        </p:txBody>
      </p:sp>
    </p:spTree>
    <p:extLst>
      <p:ext uri="{BB962C8B-B14F-4D97-AF65-F5344CB8AC3E}">
        <p14:creationId xmlns:p14="http://schemas.microsoft.com/office/powerpoint/2010/main" val="180790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dirty="0"/>
          </a:p>
        </p:txBody>
      </p:sp>
    </p:spTree>
    <p:extLst>
      <p:ext uri="{BB962C8B-B14F-4D97-AF65-F5344CB8AC3E}">
        <p14:creationId xmlns:p14="http://schemas.microsoft.com/office/powerpoint/2010/main" val="281268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9</a:t>
            </a:fld>
            <a:endParaRPr lang="en-US" dirty="0"/>
          </a:p>
        </p:txBody>
      </p:sp>
    </p:spTree>
    <p:extLst>
      <p:ext uri="{BB962C8B-B14F-4D97-AF65-F5344CB8AC3E}">
        <p14:creationId xmlns:p14="http://schemas.microsoft.com/office/powerpoint/2010/main" val="547404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10</a:t>
            </a:fld>
            <a:endParaRPr lang="en-US" dirty="0"/>
          </a:p>
        </p:txBody>
      </p:sp>
    </p:spTree>
    <p:extLst>
      <p:ext uri="{BB962C8B-B14F-4D97-AF65-F5344CB8AC3E}">
        <p14:creationId xmlns:p14="http://schemas.microsoft.com/office/powerpoint/2010/main" val="263761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“Food” to the title</a:t>
            </a:r>
          </a:p>
        </p:txBody>
      </p:sp>
      <p:sp>
        <p:nvSpPr>
          <p:cNvPr id="4" name="Slide Number Placeholder 3"/>
          <p:cNvSpPr>
            <a:spLocks noGrp="1"/>
          </p:cNvSpPr>
          <p:nvPr>
            <p:ph type="sldNum" sz="quarter" idx="5"/>
          </p:nvPr>
        </p:nvSpPr>
        <p:spPr/>
        <p:txBody>
          <a:bodyPr/>
          <a:lstStyle/>
          <a:p>
            <a:fld id="{70488F4B-C8AB-4DED-82A3-6F6C06D43A36}" type="slidenum">
              <a:rPr lang="en-US" smtClean="0"/>
              <a:t>11</a:t>
            </a:fld>
            <a:endParaRPr lang="en-US" dirty="0"/>
          </a:p>
        </p:txBody>
      </p:sp>
    </p:spTree>
    <p:extLst>
      <p:ext uri="{BB962C8B-B14F-4D97-AF65-F5344CB8AC3E}">
        <p14:creationId xmlns:p14="http://schemas.microsoft.com/office/powerpoint/2010/main" val="396567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10/8/2019</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10/8/2019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10/8/2019</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773606" y="6355260"/>
            <a:ext cx="2133600" cy="365125"/>
          </a:xfrm>
          <a:prstGeom prst="rect">
            <a:avLst/>
          </a:prstGeom>
        </p:spPr>
        <p:txBody>
          <a:bodyPr/>
          <a:lstStyle/>
          <a:p>
            <a:fld id="{A349544A-F1CD-3844-BFB3-6D230A0137DD}" type="datetimeFigureOut">
              <a:rPr lang="en-US" smtClean="0"/>
              <a:t>10/8/2019</a:t>
            </a:fld>
            <a:endParaRPr lang="en-US" dirty="0"/>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large_blue_CFSAN FDA Logo_Cover Pag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979244" y="130123"/>
            <a:ext cx="3047346" cy="825916"/>
          </a:xfrm>
          <a:prstGeom prst="rect">
            <a:avLst/>
          </a:prstGeom>
        </p:spPr>
      </p:pic>
    </p:spTree>
    <p:extLst>
      <p:ext uri="{BB962C8B-B14F-4D97-AF65-F5344CB8AC3E}">
        <p14:creationId xmlns:p14="http://schemas.microsoft.com/office/powerpoint/2010/main" val="380549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ABDE2AC9-B050-4228-88C4-A8DE54772E9A}" type="slidenum">
              <a:rPr lang="en-US" altLang="en-US" sz="1200" smtClean="0">
                <a:solidFill>
                  <a:srgbClr val="558ED5"/>
                </a:solidFill>
                <a:latin typeface="Helvetica" pitchFamily="34" charset="0"/>
                <a:cs typeface="Helvetica" pitchFamily="34" charset="0"/>
              </a:rPr>
              <a:pPr algn="r">
                <a:defRPr/>
              </a:pPr>
              <a:t>‹#›</a:t>
            </a:fld>
            <a:endParaRPr lang="en-US" altLang="en-US" sz="1200">
              <a:solidFill>
                <a:srgbClr val="558ED5"/>
              </a:solidFill>
              <a:latin typeface="Helvetica" pitchFamily="34" charset="0"/>
              <a:cs typeface="Helvetica" pitchFamily="34" charset="0"/>
            </a:endParaRPr>
          </a:p>
        </p:txBody>
      </p:sp>
      <p:pic>
        <p:nvPicPr>
          <p:cNvPr id="6" name="Picture 7" descr="small_blue_FDA Logo.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5825" y="71438"/>
            <a:ext cx="5588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849" y="242500"/>
            <a:ext cx="8509103" cy="926020"/>
          </a:xfrm>
        </p:spPr>
        <p:txBody>
          <a:bodyPr/>
          <a:lstStyle/>
          <a:p>
            <a:r>
              <a:rPr lang="en-US"/>
              <a:t>Click to edit Master title style</a:t>
            </a:r>
          </a:p>
        </p:txBody>
      </p:sp>
      <p:sp>
        <p:nvSpPr>
          <p:cNvPr id="3" name="Content Placeholder 2"/>
          <p:cNvSpPr>
            <a:spLocks noGrp="1"/>
          </p:cNvSpPr>
          <p:nvPr>
            <p:ph idx="1"/>
          </p:nvPr>
        </p:nvSpPr>
        <p:spPr>
          <a:xfrm>
            <a:off x="323850" y="1367161"/>
            <a:ext cx="8509103" cy="4928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777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242500"/>
            <a:ext cx="8509103" cy="926020"/>
          </a:xfrm>
        </p:spPr>
        <p:txBody>
          <a:bodyPr/>
          <a:lstStyle/>
          <a:p>
            <a:r>
              <a:rPr lang="en-US"/>
              <a:t>Click to edit Master title style</a:t>
            </a:r>
          </a:p>
        </p:txBody>
      </p:sp>
      <p:sp>
        <p:nvSpPr>
          <p:cNvPr id="3" name="Content Placeholder 2"/>
          <p:cNvSpPr>
            <a:spLocks noGrp="1"/>
          </p:cNvSpPr>
          <p:nvPr>
            <p:ph idx="1"/>
          </p:nvPr>
        </p:nvSpPr>
        <p:spPr>
          <a:xfrm>
            <a:off x="323850" y="1367161"/>
            <a:ext cx="8509103" cy="49286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505769" y="71024"/>
            <a:ext cx="558329" cy="669995"/>
          </a:xfrm>
          <a:prstGeom prst="rect">
            <a:avLst/>
          </a:prstGeom>
        </p:spPr>
      </p:pic>
    </p:spTree>
    <p:extLst>
      <p:ext uri="{BB962C8B-B14F-4D97-AF65-F5344CB8AC3E}">
        <p14:creationId xmlns:p14="http://schemas.microsoft.com/office/powerpoint/2010/main" val="1090850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a:prstGeom prst="rect">
            <a:avLst/>
          </a:prstGeom>
        </p:spPr>
        <p:txBody>
          <a:bodyPr/>
          <a:lstStyle/>
          <a:p>
            <a:fld id="{A349544A-F1CD-3844-BFB3-6D230A0137DD}" type="datetimeFigureOut">
              <a:rPr lang="en-US" smtClean="0"/>
              <a:t>10/8/2019</a:t>
            </a:fld>
            <a:endParaRPr lang="en-US"/>
          </a:p>
        </p:txBody>
      </p:sp>
      <p:sp>
        <p:nvSpPr>
          <p:cNvPr id="6"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12786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a:prstGeom prst="rect">
            <a:avLst/>
          </a:prstGeom>
        </p:spPr>
        <p:txBody>
          <a:bodyPr/>
          <a:lstStyle/>
          <a:p>
            <a:fld id="{A349544A-F1CD-3844-BFB3-6D230A0137DD}" type="datetimeFigureOut">
              <a:rPr lang="en-US" smtClean="0"/>
              <a:t>10/8/2019</a:t>
            </a:fld>
            <a:endParaRPr lang="en-US"/>
          </a:p>
        </p:txBody>
      </p:sp>
      <p:sp>
        <p:nvSpPr>
          <p:cNvPr id="8"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334597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54923" y="118942"/>
            <a:ext cx="558329" cy="669995"/>
          </a:xfrm>
          <a:prstGeom prst="rect">
            <a:avLst/>
          </a:prstGeom>
        </p:spPr>
      </p:pic>
    </p:spTree>
    <p:extLst>
      <p:ext uri="{BB962C8B-B14F-4D97-AF65-F5344CB8AC3E}">
        <p14:creationId xmlns:p14="http://schemas.microsoft.com/office/powerpoint/2010/main" val="236462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a:prstGeom prst="rect">
            <a:avLst/>
          </a:prstGeom>
        </p:spPr>
        <p:txBody>
          <a:bodyPr/>
          <a:lstStyle/>
          <a:p>
            <a:fld id="{A349544A-F1CD-3844-BFB3-6D230A0137DD}" type="datetimeFigureOut">
              <a:rPr lang="en-US" smtClean="0"/>
              <a:t>10/8/2019</a:t>
            </a:fld>
            <a:endParaRPr lang="en-US" dirty="0"/>
          </a:p>
        </p:txBody>
      </p:sp>
      <p:sp>
        <p:nvSpPr>
          <p:cNvPr id="11"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12" name="Picture 11"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29138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10/8/2019</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a:prstGeom prst="rect">
            <a:avLst/>
          </a:prstGeom>
        </p:spPr>
        <p:txBody>
          <a:bodyPr/>
          <a:lstStyle/>
          <a:p>
            <a:fld id="{A349544A-F1CD-3844-BFB3-6D230A0137DD}" type="datetimeFigureOut">
              <a:rPr lang="en-US" smtClean="0"/>
              <a:t>10/8/2019</a:t>
            </a:fld>
            <a:endParaRPr lang="en-US"/>
          </a:p>
        </p:txBody>
      </p:sp>
      <p:sp>
        <p:nvSpPr>
          <p:cNvPr id="7"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8" name="Picture 7"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966849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2446827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5876" y="198841"/>
            <a:ext cx="558329" cy="669995"/>
          </a:xfrm>
          <a:prstGeom prst="rect">
            <a:avLst/>
          </a:prstGeom>
        </p:spPr>
      </p:pic>
    </p:spTree>
    <p:extLst>
      <p:ext uri="{BB962C8B-B14F-4D97-AF65-F5344CB8AC3E}">
        <p14:creationId xmlns:p14="http://schemas.microsoft.com/office/powerpoint/2010/main" val="2307186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55241" y="6356350"/>
            <a:ext cx="2133600" cy="365125"/>
          </a:xfrm>
          <a:prstGeom prst="rect">
            <a:avLst/>
          </a:prstGeom>
        </p:spPr>
        <p:txBody>
          <a:bodyPr/>
          <a:lstStyle/>
          <a:p>
            <a:fld id="{A349544A-F1CD-3844-BFB3-6D230A0137DD}" type="datetimeFigureOut">
              <a:rPr lang="en-US" smtClean="0"/>
              <a:t>10/8/2019</a:t>
            </a:fld>
            <a:endParaRPr lang="en-US"/>
          </a:p>
        </p:txBody>
      </p:sp>
      <p:sp>
        <p:nvSpPr>
          <p:cNvPr id="9" name="Footer Placeholder 4"/>
          <p:cNvSpPr>
            <a:spLocks noGrp="1"/>
          </p:cNvSpPr>
          <p:nvPr>
            <p:ph type="ftr" sz="quarter" idx="11"/>
          </p:nvPr>
        </p:nvSpPr>
        <p:spPr>
          <a:xfrm rot="5400000">
            <a:off x="-1161972" y="1451193"/>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10" name="Picture 9" descr="small_blue_FDA 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8073072" y="5512001"/>
            <a:ext cx="558329" cy="669995"/>
          </a:xfrm>
          <a:prstGeom prst="rect">
            <a:avLst/>
          </a:prstGeom>
        </p:spPr>
      </p:pic>
    </p:spTree>
    <p:extLst>
      <p:ext uri="{BB962C8B-B14F-4D97-AF65-F5344CB8AC3E}">
        <p14:creationId xmlns:p14="http://schemas.microsoft.com/office/powerpoint/2010/main" val="415444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6354123"/>
            <a:ext cx="2133600" cy="365125"/>
          </a:xfrm>
          <a:prstGeom prst="rect">
            <a:avLst/>
          </a:prstGeom>
        </p:spPr>
        <p:txBody>
          <a:bodyPr/>
          <a:lstStyle/>
          <a:p>
            <a:fld id="{A349544A-F1CD-3844-BFB3-6D230A0137DD}" type="datetimeFigureOut">
              <a:rPr lang="en-US" smtClean="0"/>
              <a:t>10/8/2019</a:t>
            </a:fld>
            <a:endParaRPr lang="en-US"/>
          </a:p>
        </p:txBody>
      </p:sp>
      <p:sp>
        <p:nvSpPr>
          <p:cNvPr id="7" name="Footer Placeholder 4"/>
          <p:cNvSpPr>
            <a:spLocks noGrp="1"/>
          </p:cNvSpPr>
          <p:nvPr>
            <p:ph type="ftr" sz="quarter" idx="11"/>
          </p:nvPr>
        </p:nvSpPr>
        <p:spPr>
          <a:xfrm>
            <a:off x="304800" y="6384925"/>
            <a:ext cx="2895600" cy="365125"/>
          </a:xfrm>
          <a:prstGeom prst="rect">
            <a:avLst/>
          </a:prstGeom>
        </p:spPr>
        <p:txBody>
          <a:bodyPr/>
          <a:lstStyle/>
          <a:p>
            <a:pPr algn="l"/>
            <a:r>
              <a:rPr lang="en-US" b="1" dirty="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711959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1071" y="2991578"/>
            <a:ext cx="4198518" cy="874845"/>
          </a:xfrm>
          <a:prstGeom prst="rect">
            <a:avLst/>
          </a:prstGeom>
        </p:spPr>
      </p:pic>
    </p:spTree>
    <p:extLst>
      <p:ext uri="{BB962C8B-B14F-4D97-AF65-F5344CB8AC3E}">
        <p14:creationId xmlns:p14="http://schemas.microsoft.com/office/powerpoint/2010/main" val="277302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10/8/2019</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10/8/2019</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10/8/2019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10/8/2019</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10/8/2019</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10/8/2019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10/8/2019</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6866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rgbClr val="007CBA"/>
          </a:solidFill>
          <a:latin typeface="Arial Bold" panose="020B0704020202020204" pitchFamily="34" charset="0"/>
          <a:ea typeface="+mj-ea"/>
          <a:cs typeface="Arial Bold" panose="020B07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usnationalarchiv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7765" y="1060893"/>
            <a:ext cx="9355540" cy="3526971"/>
          </a:xfrm>
        </p:spPr>
        <p:txBody>
          <a:bodyPr>
            <a:normAutofit/>
          </a:bodyPr>
          <a:lstStyle/>
          <a:p>
            <a:pPr>
              <a:spcBef>
                <a:spcPts val="600"/>
              </a:spcBef>
            </a:pPr>
            <a:r>
              <a:rPr lang="en-US" altLang="en-US" sz="2800" b="1" dirty="0">
                <a:latin typeface="Arial" panose="020B0604020202020204" pitchFamily="34" charset="0"/>
                <a:cs typeface="Arial" panose="020B0604020202020204" pitchFamily="34" charset="0"/>
              </a:rPr>
              <a:t>Standards of Identity History</a:t>
            </a:r>
            <a:br>
              <a:rPr lang="en-US" altLang="en-US" sz="2800" b="1" dirty="0">
                <a:latin typeface="Arial" panose="020B0604020202020204" pitchFamily="34" charset="0"/>
                <a:cs typeface="Arial" panose="020B0604020202020204" pitchFamily="34" charset="0"/>
              </a:rPr>
            </a:br>
            <a:r>
              <a:rPr lang="en-US" altLang="en-US" sz="2800" b="1" dirty="0">
                <a:latin typeface="Arial" panose="020B0604020202020204" pitchFamily="34" charset="0"/>
                <a:cs typeface="Arial" panose="020B0604020202020204" pitchFamily="34" charset="0"/>
              </a:rPr>
              <a:t>&amp; Current Status</a:t>
            </a:r>
            <a:endParaRPr lang="en-US" altLang="en-US" sz="2800" dirty="0">
              <a:latin typeface="Arial" panose="020B0604020202020204" pitchFamily="34" charset="0"/>
              <a:cs typeface="Arial" panose="020B0604020202020204" pitchFamily="34" charset="0"/>
            </a:endParaRPr>
          </a:p>
        </p:txBody>
      </p:sp>
      <p:sp>
        <p:nvSpPr>
          <p:cNvPr id="15363" name="Subtitle 2"/>
          <p:cNvSpPr>
            <a:spLocks noGrp="1"/>
          </p:cNvSpPr>
          <p:nvPr>
            <p:ph type="subTitle" idx="1"/>
          </p:nvPr>
        </p:nvSpPr>
        <p:spPr>
          <a:xfrm>
            <a:off x="84161" y="4587864"/>
            <a:ext cx="8991600" cy="2032661"/>
          </a:xfrm>
        </p:spPr>
        <p:txBody>
          <a:bodyPr>
            <a:normAutofit/>
          </a:bodyPr>
          <a:lstStyle/>
          <a:p>
            <a:r>
              <a:rPr lang="en-US" altLang="en-US" sz="2400" b="1" dirty="0">
                <a:solidFill>
                  <a:schemeClr val="tx1"/>
                </a:solidFill>
              </a:rPr>
              <a:t>Andrea Krause, Ph.D.</a:t>
            </a:r>
          </a:p>
          <a:p>
            <a:r>
              <a:rPr lang="en-US" altLang="en-US" sz="1900" dirty="0">
                <a:solidFill>
                  <a:schemeClr val="tx1"/>
                </a:solidFill>
              </a:rPr>
              <a:t>Food Technologist</a:t>
            </a:r>
          </a:p>
          <a:p>
            <a:r>
              <a:rPr lang="en-US" altLang="en-US" sz="1900" dirty="0">
                <a:solidFill>
                  <a:schemeClr val="tx1"/>
                </a:solidFill>
              </a:rPr>
              <a:t>Center for Food Safety and Applied Nutrition</a:t>
            </a:r>
          </a:p>
          <a:p>
            <a:r>
              <a:rPr lang="en-US" altLang="en-US" sz="1900" dirty="0">
                <a:solidFill>
                  <a:schemeClr val="tx1"/>
                </a:solidFill>
              </a:rPr>
              <a:t>Food and Drug Administration</a:t>
            </a:r>
          </a:p>
          <a:p>
            <a:r>
              <a:rPr lang="en-US" altLang="en-US" sz="1900" dirty="0">
                <a:solidFill>
                  <a:schemeClr val="tx1"/>
                </a:solidFill>
              </a:rPr>
              <a:t>September 27, 2019</a:t>
            </a:r>
          </a:p>
        </p:txBody>
      </p:sp>
    </p:spTree>
    <p:extLst>
      <p:ext uri="{BB962C8B-B14F-4D97-AF65-F5344CB8AC3E}">
        <p14:creationId xmlns:p14="http://schemas.microsoft.com/office/powerpoint/2010/main" val="338127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6EF2-686D-4CF5-8CE2-CD91F095F893}"/>
              </a:ext>
            </a:extLst>
          </p:cNvPr>
          <p:cNvSpPr>
            <a:spLocks noGrp="1"/>
          </p:cNvSpPr>
          <p:nvPr>
            <p:ph type="title"/>
          </p:nvPr>
        </p:nvSpPr>
        <p:spPr>
          <a:xfrm>
            <a:off x="360404" y="383366"/>
            <a:ext cx="8509103" cy="926020"/>
          </a:xfrm>
        </p:spPr>
        <p:txBody>
          <a:bodyPr>
            <a:normAutofit/>
          </a:bodyPr>
          <a:lstStyle/>
          <a:p>
            <a:r>
              <a:rPr lang="en-US" dirty="0">
                <a:solidFill>
                  <a:srgbClr val="007CBA"/>
                </a:solidFill>
              </a:rPr>
              <a:t>1939-1960’s</a:t>
            </a:r>
          </a:p>
        </p:txBody>
      </p:sp>
      <p:sp>
        <p:nvSpPr>
          <p:cNvPr id="3" name="Content Placeholder 2">
            <a:extLst>
              <a:ext uri="{FF2B5EF4-FFF2-40B4-BE49-F238E27FC236}">
                <a16:creationId xmlns:a16="http://schemas.microsoft.com/office/drawing/2014/main" id="{79B7ABD3-2993-41D5-B6EB-EF83226F6130}"/>
              </a:ext>
            </a:extLst>
          </p:cNvPr>
          <p:cNvSpPr>
            <a:spLocks noGrp="1"/>
          </p:cNvSpPr>
          <p:nvPr>
            <p:ph idx="1"/>
          </p:nvPr>
        </p:nvSpPr>
        <p:spPr>
          <a:xfrm>
            <a:off x="317448" y="1584512"/>
            <a:ext cx="4866802" cy="4890122"/>
          </a:xfrm>
        </p:spPr>
        <p:txBody>
          <a:bodyPr>
            <a:normAutofit fontScale="85000" lnSpcReduction="10000"/>
          </a:bodyPr>
          <a:lstStyle/>
          <a:p>
            <a:r>
              <a:rPr lang="en-US" dirty="0"/>
              <a:t>Flurry of activity: hearings, proposed rules, and final rules</a:t>
            </a:r>
          </a:p>
          <a:p>
            <a:r>
              <a:rPr lang="en-US" dirty="0"/>
              <a:t>“Recipe” approach:</a:t>
            </a:r>
          </a:p>
          <a:p>
            <a:pPr lvl="1"/>
            <a:r>
              <a:rPr lang="en-US" dirty="0"/>
              <a:t>Detail about specific ingredients: mandatory and optional</a:t>
            </a:r>
          </a:p>
          <a:p>
            <a:pPr lvl="1"/>
            <a:r>
              <a:rPr lang="en-US" dirty="0"/>
              <a:t>Some specified manufacturing procedures</a:t>
            </a:r>
          </a:p>
          <a:p>
            <a:pPr lvl="1"/>
            <a:r>
              <a:rPr lang="en-US" dirty="0"/>
              <a:t>Added nutrients, those that had been lost in processing, or nutrients deemed critical to improving public health</a:t>
            </a:r>
          </a:p>
          <a:p>
            <a:pPr lvl="1"/>
            <a:r>
              <a:rPr lang="en-US" dirty="0"/>
              <a:t>Specific methods of analysis </a:t>
            </a:r>
          </a:p>
        </p:txBody>
      </p:sp>
      <p:pic>
        <p:nvPicPr>
          <p:cNvPr id="4" name="Picture 3" descr="A photo of a World War II poster about the 7 basic food groups.">
            <a:extLst>
              <a:ext uri="{FF2B5EF4-FFF2-40B4-BE49-F238E27FC236}">
                <a16:creationId xmlns:a16="http://schemas.microsoft.com/office/drawing/2014/main" id="{0A998876-C47B-4867-BEC0-763EEBC19CE5}"/>
              </a:ext>
            </a:extLst>
          </p:cNvPr>
          <p:cNvPicPr>
            <a:picLocks noChangeAspect="1"/>
          </p:cNvPicPr>
          <p:nvPr/>
        </p:nvPicPr>
        <p:blipFill>
          <a:blip r:embed="rId3"/>
          <a:stretch>
            <a:fillRect/>
          </a:stretch>
        </p:blipFill>
        <p:spPr>
          <a:xfrm>
            <a:off x="5732890" y="1839914"/>
            <a:ext cx="3084723" cy="4217692"/>
          </a:xfrm>
          <a:prstGeom prst="rect">
            <a:avLst/>
          </a:prstGeom>
        </p:spPr>
      </p:pic>
      <p:sp>
        <p:nvSpPr>
          <p:cNvPr id="5" name="Rectangle 4">
            <a:extLst>
              <a:ext uri="{FF2B5EF4-FFF2-40B4-BE49-F238E27FC236}">
                <a16:creationId xmlns:a16="http://schemas.microsoft.com/office/drawing/2014/main" id="{6D69EE0A-ECA3-47CB-9273-4C329CD75CC5}"/>
              </a:ext>
            </a:extLst>
          </p:cNvPr>
          <p:cNvSpPr/>
          <p:nvPr/>
        </p:nvSpPr>
        <p:spPr>
          <a:xfrm>
            <a:off x="6268598" y="6192642"/>
            <a:ext cx="2690299" cy="707886"/>
          </a:xfrm>
          <a:prstGeom prst="rect">
            <a:avLst/>
          </a:prstGeom>
        </p:spPr>
        <p:txBody>
          <a:bodyPr wrap="square">
            <a:spAutoFit/>
          </a:bodyPr>
          <a:lstStyle/>
          <a:p>
            <a:r>
              <a:rPr lang="en-US" sz="1400" dirty="0"/>
              <a:t>World War II Poster.</a:t>
            </a:r>
          </a:p>
          <a:p>
            <a:r>
              <a:rPr lang="en-US" sz="1400" dirty="0"/>
              <a:t>National Archives Collection</a:t>
            </a:r>
          </a:p>
          <a:p>
            <a:endParaRPr lang="en-US" sz="1200" b="1" dirty="0"/>
          </a:p>
        </p:txBody>
      </p:sp>
    </p:spTree>
    <p:extLst>
      <p:ext uri="{BB962C8B-B14F-4D97-AF65-F5344CB8AC3E}">
        <p14:creationId xmlns:p14="http://schemas.microsoft.com/office/powerpoint/2010/main" val="170097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4EBC-4C58-4CF2-80E0-B4D0D2D9A8F3}"/>
              </a:ext>
            </a:extLst>
          </p:cNvPr>
          <p:cNvSpPr>
            <a:spLocks noGrp="1"/>
          </p:cNvSpPr>
          <p:nvPr>
            <p:ph type="title"/>
          </p:nvPr>
        </p:nvSpPr>
        <p:spPr>
          <a:xfrm>
            <a:off x="474646" y="347031"/>
            <a:ext cx="7886700" cy="994172"/>
          </a:xfrm>
        </p:spPr>
        <p:txBody>
          <a:bodyPr/>
          <a:lstStyle/>
          <a:p>
            <a:r>
              <a:rPr lang="en-US" dirty="0">
                <a:solidFill>
                  <a:srgbClr val="007CBA"/>
                </a:solidFill>
              </a:rPr>
              <a:t>The Early Days of Food Standards</a:t>
            </a:r>
          </a:p>
        </p:txBody>
      </p:sp>
      <p:sp>
        <p:nvSpPr>
          <p:cNvPr id="3" name="Content Placeholder 2">
            <a:extLst>
              <a:ext uri="{FF2B5EF4-FFF2-40B4-BE49-F238E27FC236}">
                <a16:creationId xmlns:a16="http://schemas.microsoft.com/office/drawing/2014/main" id="{54D04E63-361B-4458-9071-8BAF36FA03DA}"/>
              </a:ext>
            </a:extLst>
          </p:cNvPr>
          <p:cNvSpPr>
            <a:spLocks noGrp="1"/>
          </p:cNvSpPr>
          <p:nvPr>
            <p:ph idx="1"/>
          </p:nvPr>
        </p:nvSpPr>
        <p:spPr>
          <a:xfrm>
            <a:off x="628651" y="1530923"/>
            <a:ext cx="4196234" cy="4980046"/>
          </a:xfrm>
        </p:spPr>
        <p:txBody>
          <a:bodyPr>
            <a:normAutofit fontScale="55000" lnSpcReduction="20000"/>
          </a:bodyPr>
          <a:lstStyle/>
          <a:p>
            <a:pPr>
              <a:lnSpc>
                <a:spcPct val="120000"/>
              </a:lnSpc>
            </a:pPr>
            <a:r>
              <a:rPr lang="en-US" dirty="0"/>
              <a:t>Standards of identity, quality and fill for canned tomatoes</a:t>
            </a:r>
          </a:p>
          <a:p>
            <a:pPr>
              <a:lnSpc>
                <a:spcPct val="120000"/>
              </a:lnSpc>
            </a:pPr>
            <a:r>
              <a:rPr lang="en-US" dirty="0"/>
              <a:t>Substandard canned tomatoes</a:t>
            </a:r>
          </a:p>
          <a:p>
            <a:pPr>
              <a:lnSpc>
                <a:spcPct val="120000"/>
              </a:lnSpc>
            </a:pPr>
            <a:r>
              <a:rPr lang="en-US" dirty="0"/>
              <a:t>Eggs, liquid whole eggs, liquid mixed eggs, frozen whole eggs, dried whole eggs, egg yolk, frozen egg yolk, dried egg yolk</a:t>
            </a:r>
          </a:p>
          <a:p>
            <a:pPr>
              <a:lnSpc>
                <a:spcPct val="120000"/>
              </a:lnSpc>
            </a:pPr>
            <a:r>
              <a:rPr lang="en-US" dirty="0"/>
              <a:t>Tomato puree, tomato paste, tomato catsup, tomato juice</a:t>
            </a:r>
          </a:p>
          <a:p>
            <a:pPr>
              <a:lnSpc>
                <a:spcPct val="120000"/>
              </a:lnSpc>
            </a:pPr>
            <a:r>
              <a:rPr lang="en-US" dirty="0"/>
              <a:t>Canned vegetables</a:t>
            </a:r>
          </a:p>
          <a:p>
            <a:pPr>
              <a:lnSpc>
                <a:spcPct val="120000"/>
              </a:lnSpc>
            </a:pPr>
            <a:r>
              <a:rPr lang="en-US" dirty="0"/>
              <a:t>Cream, whipping cream, evaporated milk, sweetened condensed milk, and dried skim milk</a:t>
            </a:r>
          </a:p>
          <a:p>
            <a:pPr>
              <a:lnSpc>
                <a:spcPct val="120000"/>
              </a:lnSpc>
            </a:pPr>
            <a:r>
              <a:rPr lang="en-US" dirty="0"/>
              <a:t>Canned peaches, canned apricots, canned pears and canned cherries</a:t>
            </a:r>
          </a:p>
          <a:p>
            <a:pPr>
              <a:lnSpc>
                <a:spcPct val="120000"/>
              </a:lnSpc>
            </a:pPr>
            <a:r>
              <a:rPr lang="en-US" dirty="0"/>
              <a:t>Fruit jams, fruit jellies, and fruit butters </a:t>
            </a:r>
          </a:p>
        </p:txBody>
      </p:sp>
      <p:pic>
        <p:nvPicPr>
          <p:cNvPr id="11" name="Picture 10" descr="Industrial age ketchup was often made from fermented tomato cores and skins, vinegar for flavor, and dyes to make it red. &#10;National Archives, Records of FDA&#10;">
            <a:extLst>
              <a:ext uri="{FF2B5EF4-FFF2-40B4-BE49-F238E27FC236}">
                <a16:creationId xmlns:a16="http://schemas.microsoft.com/office/drawing/2014/main" id="{481F0341-5303-429D-85AF-71106F02DD41}"/>
              </a:ext>
            </a:extLst>
          </p:cNvPr>
          <p:cNvPicPr>
            <a:picLocks noChangeAspect="1"/>
          </p:cNvPicPr>
          <p:nvPr/>
        </p:nvPicPr>
        <p:blipFill>
          <a:blip r:embed="rId3"/>
          <a:stretch>
            <a:fillRect/>
          </a:stretch>
        </p:blipFill>
        <p:spPr>
          <a:xfrm>
            <a:off x="5056238" y="2077136"/>
            <a:ext cx="4087761" cy="3192074"/>
          </a:xfrm>
          <a:prstGeom prst="rect">
            <a:avLst/>
          </a:prstGeom>
        </p:spPr>
      </p:pic>
      <p:sp>
        <p:nvSpPr>
          <p:cNvPr id="14" name="Rectangle 13" descr="A photo of Industrial age ketchup which was often made from fermented tomato cores and skins, vinegar for flavor, and dyes to make it red. &#10;">
            <a:extLst>
              <a:ext uri="{FF2B5EF4-FFF2-40B4-BE49-F238E27FC236}">
                <a16:creationId xmlns:a16="http://schemas.microsoft.com/office/drawing/2014/main" id="{C3A56156-1F3B-4502-9BEA-FAD8D2316D27}"/>
              </a:ext>
            </a:extLst>
          </p:cNvPr>
          <p:cNvSpPr/>
          <p:nvPr/>
        </p:nvSpPr>
        <p:spPr>
          <a:xfrm>
            <a:off x="5056239" y="5384256"/>
            <a:ext cx="4319116" cy="954107"/>
          </a:xfrm>
          <a:prstGeom prst="rect">
            <a:avLst/>
          </a:prstGeom>
        </p:spPr>
        <p:txBody>
          <a:bodyPr wrap="square">
            <a:spAutoFit/>
          </a:bodyPr>
          <a:lstStyle/>
          <a:p>
            <a:pPr lvl="0" eaLnBrk="0" fontAlgn="base" hangingPunct="0">
              <a:spcBef>
                <a:spcPct val="0"/>
              </a:spcBef>
              <a:spcAft>
                <a:spcPct val="0"/>
              </a:spcAft>
            </a:pPr>
            <a:r>
              <a:rPr lang="en-US" altLang="en-US" sz="1400" dirty="0">
                <a:cs typeface="Arial" panose="020B0604020202020204" pitchFamily="34" charset="0"/>
              </a:rPr>
              <a:t>Industrial age ketchup was often made from fermented tomato cores and skins, vinegar for flavor, and dyes to make it red. </a:t>
            </a:r>
          </a:p>
          <a:p>
            <a:pPr lvl="0" eaLnBrk="0" fontAlgn="base" hangingPunct="0">
              <a:spcBef>
                <a:spcPct val="0"/>
              </a:spcBef>
              <a:spcAft>
                <a:spcPct val="0"/>
              </a:spcAft>
            </a:pPr>
            <a:r>
              <a:rPr lang="en-US" altLang="en-US" sz="1400" dirty="0">
                <a:cs typeface="Arial" panose="020B0604020202020204" pitchFamily="34" charset="0"/>
              </a:rPr>
              <a:t>National Archives, Records of FDA</a:t>
            </a:r>
          </a:p>
        </p:txBody>
      </p:sp>
    </p:spTree>
    <p:extLst>
      <p:ext uri="{BB962C8B-B14F-4D97-AF65-F5344CB8AC3E}">
        <p14:creationId xmlns:p14="http://schemas.microsoft.com/office/powerpoint/2010/main" val="117677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FADE-F57D-43AF-BD29-F6C2231071C2}"/>
              </a:ext>
            </a:extLst>
          </p:cNvPr>
          <p:cNvSpPr>
            <a:spLocks noGrp="1"/>
          </p:cNvSpPr>
          <p:nvPr>
            <p:ph type="title"/>
          </p:nvPr>
        </p:nvSpPr>
        <p:spPr>
          <a:xfrm>
            <a:off x="628650" y="250500"/>
            <a:ext cx="7886700" cy="994172"/>
          </a:xfrm>
        </p:spPr>
        <p:txBody>
          <a:bodyPr/>
          <a:lstStyle/>
          <a:p>
            <a:r>
              <a:rPr lang="en-US" dirty="0">
                <a:solidFill>
                  <a:srgbClr val="007CBA"/>
                </a:solidFill>
              </a:rPr>
              <a:t>1960’s: Safe and Suitable</a:t>
            </a:r>
          </a:p>
        </p:txBody>
      </p:sp>
      <p:sp>
        <p:nvSpPr>
          <p:cNvPr id="3" name="Content Placeholder 2">
            <a:extLst>
              <a:ext uri="{FF2B5EF4-FFF2-40B4-BE49-F238E27FC236}">
                <a16:creationId xmlns:a16="http://schemas.microsoft.com/office/drawing/2014/main" id="{7CFE9B9C-4D01-45C8-B671-FB4014DC1E69}"/>
              </a:ext>
            </a:extLst>
          </p:cNvPr>
          <p:cNvSpPr>
            <a:spLocks noGrp="1"/>
          </p:cNvSpPr>
          <p:nvPr>
            <p:ph idx="1"/>
          </p:nvPr>
        </p:nvSpPr>
        <p:spPr>
          <a:xfrm>
            <a:off x="628650" y="1475504"/>
            <a:ext cx="4544751" cy="4915671"/>
          </a:xfrm>
        </p:spPr>
        <p:txBody>
          <a:bodyPr>
            <a:noAutofit/>
          </a:bodyPr>
          <a:lstStyle/>
          <a:p>
            <a:r>
              <a:rPr lang="en-US" sz="2250" dirty="0"/>
              <a:t>Passage of Food Additives Amendment of 1958 and Color Additive Amendments of 1960</a:t>
            </a:r>
          </a:p>
          <a:p>
            <a:r>
              <a:rPr lang="en-US" sz="2250" dirty="0"/>
              <a:t>FDA developed “safe and suitable” policy in 21 CFR 130.3(d) for functional ingredients</a:t>
            </a:r>
          </a:p>
          <a:p>
            <a:r>
              <a:rPr lang="en-US" sz="2250" dirty="0"/>
              <a:t>First applied this policy to frozen raw breaded shrimp (21 CFR 161.175)</a:t>
            </a:r>
          </a:p>
          <a:p>
            <a:r>
              <a:rPr lang="en-US" sz="2250" dirty="0"/>
              <a:t>Allowed additional flexibility in the selection of ingredients</a:t>
            </a:r>
          </a:p>
          <a:p>
            <a:r>
              <a:rPr lang="en-US" sz="2250" dirty="0"/>
              <a:t>Since this policy was established, many standards have been revised  </a:t>
            </a:r>
          </a:p>
        </p:txBody>
      </p:sp>
      <p:pic>
        <p:nvPicPr>
          <p:cNvPr id="5" name="Picture 4" descr="A photo of a dairy plan in New Ulm, MN">
            <a:extLst>
              <a:ext uri="{FF2B5EF4-FFF2-40B4-BE49-F238E27FC236}">
                <a16:creationId xmlns:a16="http://schemas.microsoft.com/office/drawing/2014/main" id="{685C5582-2B30-4425-9C78-A812065D9C8A}"/>
              </a:ext>
            </a:extLst>
          </p:cNvPr>
          <p:cNvPicPr>
            <a:picLocks noChangeAspect="1"/>
          </p:cNvPicPr>
          <p:nvPr/>
        </p:nvPicPr>
        <p:blipFill>
          <a:blip r:embed="rId3"/>
          <a:stretch>
            <a:fillRect/>
          </a:stretch>
        </p:blipFill>
        <p:spPr>
          <a:xfrm>
            <a:off x="5346402" y="2005331"/>
            <a:ext cx="3788554" cy="2847337"/>
          </a:xfrm>
          <a:prstGeom prst="rect">
            <a:avLst/>
          </a:prstGeom>
        </p:spPr>
      </p:pic>
      <p:sp>
        <p:nvSpPr>
          <p:cNvPr id="7" name="TextBox 6">
            <a:extLst>
              <a:ext uri="{FF2B5EF4-FFF2-40B4-BE49-F238E27FC236}">
                <a16:creationId xmlns:a16="http://schemas.microsoft.com/office/drawing/2014/main" id="{BB40E12D-FBB9-422A-B99B-4EF355BDBAE1}"/>
              </a:ext>
            </a:extLst>
          </p:cNvPr>
          <p:cNvSpPr txBox="1"/>
          <p:nvPr/>
        </p:nvSpPr>
        <p:spPr>
          <a:xfrm>
            <a:off x="6408770" y="4961921"/>
            <a:ext cx="2549342" cy="523220"/>
          </a:xfrm>
          <a:prstGeom prst="rect">
            <a:avLst/>
          </a:prstGeom>
          <a:noFill/>
        </p:spPr>
        <p:txBody>
          <a:bodyPr wrap="square" rtlCol="0">
            <a:spAutoFit/>
          </a:bodyPr>
          <a:lstStyle/>
          <a:p>
            <a:r>
              <a:rPr lang="en-US" sz="1400" dirty="0"/>
              <a:t>Dairy Plant, New Ulm, MN</a:t>
            </a:r>
          </a:p>
          <a:p>
            <a:r>
              <a:rPr lang="en-US" sz="1400" dirty="0"/>
              <a:t>National Archives Collection</a:t>
            </a:r>
          </a:p>
        </p:txBody>
      </p:sp>
    </p:spTree>
    <p:extLst>
      <p:ext uri="{BB962C8B-B14F-4D97-AF65-F5344CB8AC3E}">
        <p14:creationId xmlns:p14="http://schemas.microsoft.com/office/powerpoint/2010/main" val="401756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C8AE-3472-4611-BFF2-B84B89D01F08}"/>
              </a:ext>
            </a:extLst>
          </p:cNvPr>
          <p:cNvSpPr>
            <a:spLocks noGrp="1"/>
          </p:cNvSpPr>
          <p:nvPr>
            <p:ph type="title"/>
          </p:nvPr>
        </p:nvSpPr>
        <p:spPr>
          <a:xfrm>
            <a:off x="628650" y="373855"/>
            <a:ext cx="7886700" cy="994172"/>
          </a:xfrm>
        </p:spPr>
        <p:txBody>
          <a:bodyPr>
            <a:normAutofit fontScale="90000"/>
          </a:bodyPr>
          <a:lstStyle/>
          <a:p>
            <a:r>
              <a:rPr lang="en-US" dirty="0">
                <a:solidFill>
                  <a:srgbClr val="007CBA"/>
                </a:solidFill>
              </a:rPr>
              <a:t>1977: Renumbering and Republication</a:t>
            </a:r>
          </a:p>
        </p:txBody>
      </p:sp>
      <p:sp>
        <p:nvSpPr>
          <p:cNvPr id="3" name="Content Placeholder 2">
            <a:extLst>
              <a:ext uri="{FF2B5EF4-FFF2-40B4-BE49-F238E27FC236}">
                <a16:creationId xmlns:a16="http://schemas.microsoft.com/office/drawing/2014/main" id="{2437D231-734B-475D-96F0-47196CA6F4FF}"/>
              </a:ext>
            </a:extLst>
          </p:cNvPr>
          <p:cNvSpPr>
            <a:spLocks noGrp="1"/>
          </p:cNvSpPr>
          <p:nvPr>
            <p:ph idx="1"/>
          </p:nvPr>
        </p:nvSpPr>
        <p:spPr>
          <a:xfrm>
            <a:off x="496447" y="2014712"/>
            <a:ext cx="3494095" cy="3875949"/>
          </a:xfrm>
        </p:spPr>
        <p:txBody>
          <a:bodyPr/>
          <a:lstStyle/>
          <a:p>
            <a:r>
              <a:rPr lang="en-US" dirty="0"/>
              <a:t>42 FR 14302 </a:t>
            </a:r>
          </a:p>
          <a:p>
            <a:r>
              <a:rPr lang="en-US" dirty="0"/>
              <a:t>Re-numbering into the CFR citations that we use today: 21 CFR 130-169</a:t>
            </a:r>
          </a:p>
        </p:txBody>
      </p:sp>
      <p:pic>
        <p:nvPicPr>
          <p:cNvPr id="4" name="Picture 3" descr="A photo of the 42 FR 14302 in 1977.">
            <a:extLst>
              <a:ext uri="{FF2B5EF4-FFF2-40B4-BE49-F238E27FC236}">
                <a16:creationId xmlns:a16="http://schemas.microsoft.com/office/drawing/2014/main" id="{7317C478-DA77-423C-A707-ADC59B6332AE}"/>
              </a:ext>
            </a:extLst>
          </p:cNvPr>
          <p:cNvPicPr>
            <a:picLocks noChangeAspect="1"/>
          </p:cNvPicPr>
          <p:nvPr/>
        </p:nvPicPr>
        <p:blipFill>
          <a:blip r:embed="rId2"/>
          <a:stretch>
            <a:fillRect/>
          </a:stretch>
        </p:blipFill>
        <p:spPr>
          <a:xfrm>
            <a:off x="3990542" y="1865330"/>
            <a:ext cx="5079573" cy="4307595"/>
          </a:xfrm>
          <a:prstGeom prst="rect">
            <a:avLst/>
          </a:prstGeom>
        </p:spPr>
      </p:pic>
    </p:spTree>
    <p:extLst>
      <p:ext uri="{BB962C8B-B14F-4D97-AF65-F5344CB8AC3E}">
        <p14:creationId xmlns:p14="http://schemas.microsoft.com/office/powerpoint/2010/main" val="28134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4D09-03D9-46C7-98E5-103D09952BA3}"/>
              </a:ext>
            </a:extLst>
          </p:cNvPr>
          <p:cNvSpPr>
            <a:spLocks noGrp="1"/>
          </p:cNvSpPr>
          <p:nvPr>
            <p:ph type="title"/>
          </p:nvPr>
        </p:nvSpPr>
        <p:spPr>
          <a:xfrm>
            <a:off x="317448" y="330660"/>
            <a:ext cx="8509103" cy="926020"/>
          </a:xfrm>
        </p:spPr>
        <p:txBody>
          <a:bodyPr/>
          <a:lstStyle/>
          <a:p>
            <a:r>
              <a:rPr lang="en-US" dirty="0">
                <a:solidFill>
                  <a:srgbClr val="007CBA"/>
                </a:solidFill>
              </a:rPr>
              <a:t>Modern Standards</a:t>
            </a:r>
          </a:p>
        </p:txBody>
      </p:sp>
      <p:pic>
        <p:nvPicPr>
          <p:cNvPr id="8" name="Picture 7" descr="A photo of modern standards from general standards to fruit pies.">
            <a:extLst>
              <a:ext uri="{FF2B5EF4-FFF2-40B4-BE49-F238E27FC236}">
                <a16:creationId xmlns:a16="http://schemas.microsoft.com/office/drawing/2014/main" id="{D22D4E1C-56D1-4C01-B2FF-C05FA4DABDF6}"/>
              </a:ext>
            </a:extLst>
          </p:cNvPr>
          <p:cNvPicPr>
            <a:picLocks noChangeAspect="1"/>
          </p:cNvPicPr>
          <p:nvPr/>
        </p:nvPicPr>
        <p:blipFill rotWithShape="1">
          <a:blip r:embed="rId2"/>
          <a:srcRect r="50830"/>
          <a:stretch/>
        </p:blipFill>
        <p:spPr>
          <a:xfrm>
            <a:off x="1093933" y="1400407"/>
            <a:ext cx="7732618" cy="5126933"/>
          </a:xfrm>
          <a:prstGeom prst="rect">
            <a:avLst/>
          </a:prstGeom>
        </p:spPr>
      </p:pic>
    </p:spTree>
    <p:extLst>
      <p:ext uri="{BB962C8B-B14F-4D97-AF65-F5344CB8AC3E}">
        <p14:creationId xmlns:p14="http://schemas.microsoft.com/office/powerpoint/2010/main" val="196778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4D09-03D9-46C7-98E5-103D09952BA3}"/>
              </a:ext>
            </a:extLst>
          </p:cNvPr>
          <p:cNvSpPr>
            <a:spLocks noGrp="1"/>
          </p:cNvSpPr>
          <p:nvPr>
            <p:ph type="title"/>
          </p:nvPr>
        </p:nvSpPr>
        <p:spPr>
          <a:xfrm>
            <a:off x="317448" y="292159"/>
            <a:ext cx="8509103" cy="926020"/>
          </a:xfrm>
        </p:spPr>
        <p:txBody>
          <a:bodyPr/>
          <a:lstStyle/>
          <a:p>
            <a:r>
              <a:rPr lang="en-US" dirty="0">
                <a:solidFill>
                  <a:srgbClr val="007CBA"/>
                </a:solidFill>
              </a:rPr>
              <a:t>Modern Standards</a:t>
            </a:r>
          </a:p>
        </p:txBody>
      </p:sp>
      <p:pic>
        <p:nvPicPr>
          <p:cNvPr id="10" name="Picture 9" descr="A photo of modern standards from canned vegetables to food dressings and favorings.">
            <a:extLst>
              <a:ext uri="{FF2B5EF4-FFF2-40B4-BE49-F238E27FC236}">
                <a16:creationId xmlns:a16="http://schemas.microsoft.com/office/drawing/2014/main" id="{4E224178-0BB5-40DF-95B5-05ABEE4937CF}"/>
              </a:ext>
            </a:extLst>
          </p:cNvPr>
          <p:cNvPicPr>
            <a:picLocks noChangeAspect="1"/>
          </p:cNvPicPr>
          <p:nvPr/>
        </p:nvPicPr>
        <p:blipFill rotWithShape="1">
          <a:blip r:embed="rId2"/>
          <a:srcRect l="50316" r="4869"/>
          <a:stretch/>
        </p:blipFill>
        <p:spPr>
          <a:xfrm>
            <a:off x="952901" y="1349495"/>
            <a:ext cx="7478830" cy="5142745"/>
          </a:xfrm>
          <a:prstGeom prst="rect">
            <a:avLst/>
          </a:prstGeom>
        </p:spPr>
      </p:pic>
    </p:spTree>
    <p:extLst>
      <p:ext uri="{BB962C8B-B14F-4D97-AF65-F5344CB8AC3E}">
        <p14:creationId xmlns:p14="http://schemas.microsoft.com/office/powerpoint/2010/main" val="163778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FD19-7734-408C-8894-09E07750D136}"/>
              </a:ext>
            </a:extLst>
          </p:cNvPr>
          <p:cNvSpPr>
            <a:spLocks noGrp="1"/>
          </p:cNvSpPr>
          <p:nvPr>
            <p:ph type="title"/>
          </p:nvPr>
        </p:nvSpPr>
        <p:spPr>
          <a:xfrm>
            <a:off x="317448" y="436538"/>
            <a:ext cx="8509103" cy="926020"/>
          </a:xfrm>
        </p:spPr>
        <p:txBody>
          <a:bodyPr>
            <a:normAutofit fontScale="90000"/>
          </a:bodyPr>
          <a:lstStyle/>
          <a:p>
            <a:r>
              <a:rPr lang="en-US" dirty="0">
                <a:solidFill>
                  <a:srgbClr val="007CBA"/>
                </a:solidFill>
              </a:rPr>
              <a:t>1990 FD&amp;C Act Amendments:</a:t>
            </a:r>
            <a:br>
              <a:rPr lang="en-US" dirty="0">
                <a:solidFill>
                  <a:srgbClr val="007CBA"/>
                </a:solidFill>
              </a:rPr>
            </a:br>
            <a:r>
              <a:rPr lang="en-US" dirty="0">
                <a:solidFill>
                  <a:srgbClr val="007CBA"/>
                </a:solidFill>
              </a:rPr>
              <a:t>Nutrition Labeling and Education Act  </a:t>
            </a:r>
          </a:p>
        </p:txBody>
      </p:sp>
      <p:sp>
        <p:nvSpPr>
          <p:cNvPr id="3" name="Content Placeholder 2">
            <a:extLst>
              <a:ext uri="{FF2B5EF4-FFF2-40B4-BE49-F238E27FC236}">
                <a16:creationId xmlns:a16="http://schemas.microsoft.com/office/drawing/2014/main" id="{3BBBE583-2A35-4E73-97CF-32667611D6F1}"/>
              </a:ext>
            </a:extLst>
          </p:cNvPr>
          <p:cNvSpPr>
            <a:spLocks noGrp="1"/>
          </p:cNvSpPr>
          <p:nvPr>
            <p:ph idx="1"/>
          </p:nvPr>
        </p:nvSpPr>
        <p:spPr>
          <a:xfrm>
            <a:off x="323850" y="1740267"/>
            <a:ext cx="8509103" cy="5045543"/>
          </a:xfrm>
        </p:spPr>
        <p:txBody>
          <a:bodyPr>
            <a:normAutofit fontScale="77500" lnSpcReduction="20000"/>
          </a:bodyPr>
          <a:lstStyle/>
          <a:p>
            <a:pPr>
              <a:lnSpc>
                <a:spcPct val="120000"/>
              </a:lnSpc>
            </a:pPr>
            <a:r>
              <a:rPr lang="en-US" dirty="0"/>
              <a:t>Section 403(i): </a:t>
            </a:r>
          </a:p>
          <a:p>
            <a:pPr lvl="1">
              <a:lnSpc>
                <a:spcPct val="120000"/>
              </a:lnSpc>
            </a:pPr>
            <a:r>
              <a:rPr lang="en-US" dirty="0"/>
              <a:t>Ingredient labeling: Removed language that limited full ingredient disclosure to non-standardized foods</a:t>
            </a:r>
          </a:p>
          <a:p>
            <a:pPr lvl="1">
              <a:lnSpc>
                <a:spcPct val="120000"/>
              </a:lnSpc>
            </a:pPr>
            <a:r>
              <a:rPr lang="en-US" dirty="0"/>
              <a:t>Color additives: Certified colors must be declared by their common or usual names rather than as “colorings”</a:t>
            </a:r>
          </a:p>
          <a:p>
            <a:pPr>
              <a:lnSpc>
                <a:spcPct val="120000"/>
              </a:lnSpc>
            </a:pPr>
            <a:r>
              <a:rPr lang="en-US" dirty="0"/>
              <a:t>Section 403A:</a:t>
            </a:r>
          </a:p>
          <a:p>
            <a:pPr lvl="1">
              <a:lnSpc>
                <a:spcPct val="120000"/>
              </a:lnSpc>
            </a:pPr>
            <a:r>
              <a:rPr lang="en-US" dirty="0"/>
              <a:t>Preemption: States may not establish/continue in effect a standard if it is not identical to the Federal standard </a:t>
            </a:r>
          </a:p>
          <a:p>
            <a:pPr>
              <a:lnSpc>
                <a:spcPct val="120000"/>
              </a:lnSpc>
            </a:pPr>
            <a:r>
              <a:rPr lang="en-US" dirty="0"/>
              <a:t>Section 701:</a:t>
            </a:r>
          </a:p>
          <a:p>
            <a:pPr lvl="1">
              <a:lnSpc>
                <a:spcPct val="120000"/>
              </a:lnSpc>
            </a:pPr>
            <a:r>
              <a:rPr lang="en-US" dirty="0"/>
              <a:t>Removed formal rule-making requirements for establishing, amending, or repealing standards for the vast majority of foods. The amendment or repeal of standards of identity for dairy products continues to be subject to formal rulemaking</a:t>
            </a:r>
          </a:p>
        </p:txBody>
      </p:sp>
    </p:spTree>
    <p:extLst>
      <p:ext uri="{BB962C8B-B14F-4D97-AF65-F5344CB8AC3E}">
        <p14:creationId xmlns:p14="http://schemas.microsoft.com/office/powerpoint/2010/main" val="209349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DD1D-3B41-41D7-93E9-4590EE1DA9D3}"/>
              </a:ext>
            </a:extLst>
          </p:cNvPr>
          <p:cNvSpPr>
            <a:spLocks noGrp="1"/>
          </p:cNvSpPr>
          <p:nvPr>
            <p:ph type="title"/>
          </p:nvPr>
        </p:nvSpPr>
        <p:spPr>
          <a:xfrm>
            <a:off x="317448" y="426912"/>
            <a:ext cx="8509103" cy="926020"/>
          </a:xfrm>
        </p:spPr>
        <p:txBody>
          <a:bodyPr>
            <a:normAutofit/>
          </a:bodyPr>
          <a:lstStyle/>
          <a:p>
            <a:r>
              <a:rPr lang="en-US" dirty="0">
                <a:solidFill>
                  <a:srgbClr val="007CBA"/>
                </a:solidFill>
              </a:rPr>
              <a:t>1993: NLEA Labeling Changes</a:t>
            </a:r>
          </a:p>
        </p:txBody>
      </p:sp>
      <p:sp>
        <p:nvSpPr>
          <p:cNvPr id="3" name="Content Placeholder 2">
            <a:extLst>
              <a:ext uri="{FF2B5EF4-FFF2-40B4-BE49-F238E27FC236}">
                <a16:creationId xmlns:a16="http://schemas.microsoft.com/office/drawing/2014/main" id="{3C8ED673-66FA-4407-B4AD-09A36A549660}"/>
              </a:ext>
            </a:extLst>
          </p:cNvPr>
          <p:cNvSpPr>
            <a:spLocks noGrp="1"/>
          </p:cNvSpPr>
          <p:nvPr>
            <p:ph idx="1"/>
          </p:nvPr>
        </p:nvSpPr>
        <p:spPr>
          <a:xfrm>
            <a:off x="302823" y="1514655"/>
            <a:ext cx="5793486" cy="5506973"/>
          </a:xfrm>
        </p:spPr>
        <p:txBody>
          <a:bodyPr>
            <a:normAutofit fontScale="62500" lnSpcReduction="20000"/>
          </a:bodyPr>
          <a:lstStyle/>
          <a:p>
            <a:r>
              <a:rPr lang="en-US" sz="3500" dirty="0"/>
              <a:t>58 FR 2850-2896</a:t>
            </a:r>
          </a:p>
          <a:p>
            <a:r>
              <a:rPr lang="en-US" sz="3500" dirty="0"/>
              <a:t>Declaration of common or usual names of:</a:t>
            </a:r>
          </a:p>
          <a:p>
            <a:pPr lvl="1"/>
            <a:r>
              <a:rPr lang="en-US" sz="3000" dirty="0"/>
              <a:t>All ingredients in standardized foods</a:t>
            </a:r>
          </a:p>
          <a:p>
            <a:pPr lvl="1"/>
            <a:r>
              <a:rPr lang="en-US" sz="3000" dirty="0"/>
              <a:t>All color additives required to be certified by FDA</a:t>
            </a:r>
          </a:p>
          <a:p>
            <a:r>
              <a:rPr lang="en-US" sz="3500" dirty="0"/>
              <a:t>Other labeling changes:</a:t>
            </a:r>
          </a:p>
          <a:p>
            <a:pPr lvl="1"/>
            <a:r>
              <a:rPr lang="en-US" sz="3000" dirty="0"/>
              <a:t>Provide uniform format for voluntary declaration of percentage ingredient information </a:t>
            </a:r>
          </a:p>
          <a:p>
            <a:pPr lvl="1"/>
            <a:r>
              <a:rPr lang="en-US" sz="3000" dirty="0"/>
              <a:t>Permits inclusion of food source in the names of sweeteners defined in 21 CFR 168</a:t>
            </a:r>
          </a:p>
          <a:p>
            <a:pPr lvl="1"/>
            <a:r>
              <a:rPr lang="en-US" sz="3000" dirty="0"/>
              <a:t>Require declaration of protein hydrolysates and identification of food source</a:t>
            </a:r>
          </a:p>
          <a:p>
            <a:pPr lvl="1"/>
            <a:r>
              <a:rPr lang="en-US" sz="3000" dirty="0"/>
              <a:t>Require identification of a caseinate as a milk derivative in foods that claim to be non-dairy</a:t>
            </a:r>
          </a:p>
          <a:p>
            <a:pPr lvl="1"/>
            <a:r>
              <a:rPr lang="en-US" sz="3000" dirty="0"/>
              <a:t>Require label declaration of sulfiting agents that have a functional effect in standardized food or at 10 ppm or more</a:t>
            </a:r>
          </a:p>
          <a:p>
            <a:pPr lvl="1"/>
            <a:r>
              <a:rPr lang="en-US" sz="3000" dirty="0"/>
              <a:t>Provide certain exemptions for listing preservative coatings on fresh fruits and vegetables </a:t>
            </a:r>
          </a:p>
        </p:txBody>
      </p:sp>
      <p:pic>
        <p:nvPicPr>
          <p:cNvPr id="5" name="Picture 4" descr="After the 1906 Pure Food and Drugs Act passed, product labels advertised purity.&#10;National Archives, Records of the Patent and Trademark Office&#10;">
            <a:extLst>
              <a:ext uri="{FF2B5EF4-FFF2-40B4-BE49-F238E27FC236}">
                <a16:creationId xmlns:a16="http://schemas.microsoft.com/office/drawing/2014/main" id="{A3C8B5CE-55E2-4561-B3CD-9ED45535E377}"/>
              </a:ext>
            </a:extLst>
          </p:cNvPr>
          <p:cNvPicPr>
            <a:picLocks noChangeAspect="1"/>
          </p:cNvPicPr>
          <p:nvPr/>
        </p:nvPicPr>
        <p:blipFill>
          <a:blip r:embed="rId3"/>
          <a:stretch>
            <a:fillRect/>
          </a:stretch>
        </p:blipFill>
        <p:spPr>
          <a:xfrm>
            <a:off x="6015790" y="1764759"/>
            <a:ext cx="3001209" cy="1132956"/>
          </a:xfrm>
          <a:prstGeom prst="rect">
            <a:avLst/>
          </a:prstGeom>
        </p:spPr>
      </p:pic>
      <p:sp>
        <p:nvSpPr>
          <p:cNvPr id="6" name="Rectangle 5" descr="A photo of After the 1906 Pure Food and Drugs Act passed, product labels advertised purity.&#10;">
            <a:extLst>
              <a:ext uri="{FF2B5EF4-FFF2-40B4-BE49-F238E27FC236}">
                <a16:creationId xmlns:a16="http://schemas.microsoft.com/office/drawing/2014/main" id="{38A8F35C-E5F4-4550-B56E-B74D1785C239}"/>
              </a:ext>
            </a:extLst>
          </p:cNvPr>
          <p:cNvSpPr/>
          <p:nvPr/>
        </p:nvSpPr>
        <p:spPr>
          <a:xfrm>
            <a:off x="6344827" y="3031099"/>
            <a:ext cx="2799173" cy="1169551"/>
          </a:xfrm>
          <a:prstGeom prst="rect">
            <a:avLst/>
          </a:prstGeom>
        </p:spPr>
        <p:txBody>
          <a:bodyPr wrap="square">
            <a:spAutoFit/>
          </a:bodyPr>
          <a:lstStyle/>
          <a:p>
            <a:r>
              <a:rPr lang="en-US" sz="1400" dirty="0"/>
              <a:t>After the 1906 Pure Food and Drugs Act passed, product labels advertised purity.</a:t>
            </a:r>
          </a:p>
          <a:p>
            <a:r>
              <a:rPr lang="en-US" sz="1400" dirty="0"/>
              <a:t>National Archives, Records of the Patent and Trademark Office</a:t>
            </a:r>
          </a:p>
        </p:txBody>
      </p:sp>
    </p:spTree>
    <p:extLst>
      <p:ext uri="{BB962C8B-B14F-4D97-AF65-F5344CB8AC3E}">
        <p14:creationId xmlns:p14="http://schemas.microsoft.com/office/powerpoint/2010/main" val="771480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250E-6012-4978-AAEA-D82FF090118E}"/>
              </a:ext>
            </a:extLst>
          </p:cNvPr>
          <p:cNvSpPr>
            <a:spLocks noGrp="1"/>
          </p:cNvSpPr>
          <p:nvPr>
            <p:ph type="title"/>
          </p:nvPr>
        </p:nvSpPr>
        <p:spPr>
          <a:xfrm>
            <a:off x="317448" y="436538"/>
            <a:ext cx="8509103" cy="926020"/>
          </a:xfrm>
        </p:spPr>
        <p:txBody>
          <a:bodyPr>
            <a:normAutofit fontScale="90000"/>
          </a:bodyPr>
          <a:lstStyle/>
          <a:p>
            <a:r>
              <a:rPr lang="en-US" dirty="0">
                <a:solidFill>
                  <a:srgbClr val="007CBA"/>
                </a:solidFill>
              </a:rPr>
              <a:t>1993: NLEA Changes Affecting Standards</a:t>
            </a:r>
          </a:p>
        </p:txBody>
      </p:sp>
      <p:sp>
        <p:nvSpPr>
          <p:cNvPr id="3" name="Content Placeholder 2">
            <a:extLst>
              <a:ext uri="{FF2B5EF4-FFF2-40B4-BE49-F238E27FC236}">
                <a16:creationId xmlns:a16="http://schemas.microsoft.com/office/drawing/2014/main" id="{6A223B56-870D-48B5-9269-618E1D982373}"/>
              </a:ext>
            </a:extLst>
          </p:cNvPr>
          <p:cNvSpPr>
            <a:spLocks noGrp="1"/>
          </p:cNvSpPr>
          <p:nvPr>
            <p:ph idx="1"/>
          </p:nvPr>
        </p:nvSpPr>
        <p:spPr>
          <a:xfrm>
            <a:off x="323850" y="1674797"/>
            <a:ext cx="4688825" cy="4621022"/>
          </a:xfrm>
        </p:spPr>
        <p:txBody>
          <a:bodyPr>
            <a:normAutofit/>
          </a:bodyPr>
          <a:lstStyle/>
          <a:p>
            <a:r>
              <a:rPr lang="en-US" dirty="0"/>
              <a:t>FDA also amended certain standards in 58 FR 2850</a:t>
            </a:r>
          </a:p>
          <a:p>
            <a:pPr lvl="1"/>
            <a:r>
              <a:rPr lang="en-US" dirty="0"/>
              <a:t>Dairy products</a:t>
            </a:r>
          </a:p>
          <a:p>
            <a:pPr lvl="1"/>
            <a:r>
              <a:rPr lang="en-US" dirty="0"/>
              <a:t>Maple syrup</a:t>
            </a:r>
          </a:p>
          <a:p>
            <a:pPr lvl="1"/>
            <a:r>
              <a:rPr lang="en-US" dirty="0"/>
              <a:t>Canned tuna </a:t>
            </a:r>
            <a:endParaRPr lang="en-US" dirty="0">
              <a:highlight>
                <a:srgbClr val="FF00FF"/>
              </a:highlight>
            </a:endParaRPr>
          </a:p>
        </p:txBody>
      </p:sp>
      <p:pic>
        <p:nvPicPr>
          <p:cNvPr id="5" name="Picture 4" descr="A photo of a man collecting maple sap in Vermont.">
            <a:extLst>
              <a:ext uri="{FF2B5EF4-FFF2-40B4-BE49-F238E27FC236}">
                <a16:creationId xmlns:a16="http://schemas.microsoft.com/office/drawing/2014/main" id="{1DA7BB45-C674-4CA2-A00E-C1C33B51B8F8}"/>
              </a:ext>
            </a:extLst>
          </p:cNvPr>
          <p:cNvPicPr>
            <a:picLocks noChangeAspect="1"/>
          </p:cNvPicPr>
          <p:nvPr/>
        </p:nvPicPr>
        <p:blipFill>
          <a:blip r:embed="rId3"/>
          <a:stretch>
            <a:fillRect/>
          </a:stretch>
        </p:blipFill>
        <p:spPr>
          <a:xfrm>
            <a:off x="5746281" y="1542753"/>
            <a:ext cx="2704699" cy="4139845"/>
          </a:xfrm>
          <a:prstGeom prst="rect">
            <a:avLst/>
          </a:prstGeom>
        </p:spPr>
      </p:pic>
      <p:sp>
        <p:nvSpPr>
          <p:cNvPr id="6" name="TextBox 5">
            <a:extLst>
              <a:ext uri="{FF2B5EF4-FFF2-40B4-BE49-F238E27FC236}">
                <a16:creationId xmlns:a16="http://schemas.microsoft.com/office/drawing/2014/main" id="{5174A0C0-5E95-4BC7-8083-CF93F9EEBF7E}"/>
              </a:ext>
            </a:extLst>
          </p:cNvPr>
          <p:cNvSpPr txBox="1"/>
          <p:nvPr/>
        </p:nvSpPr>
        <p:spPr>
          <a:xfrm>
            <a:off x="6140081" y="5862793"/>
            <a:ext cx="2310899" cy="738664"/>
          </a:xfrm>
          <a:prstGeom prst="rect">
            <a:avLst/>
          </a:prstGeom>
          <a:noFill/>
        </p:spPr>
        <p:txBody>
          <a:bodyPr wrap="square" rtlCol="0">
            <a:spAutoFit/>
          </a:bodyPr>
          <a:lstStyle/>
          <a:p>
            <a:r>
              <a:rPr lang="en-US" sz="1400" dirty="0"/>
              <a:t>Collecting maple sap in Vermont. </a:t>
            </a:r>
          </a:p>
          <a:p>
            <a:r>
              <a:rPr lang="en-US" sz="1400" dirty="0"/>
              <a:t>National Archives Collection</a:t>
            </a:r>
            <a:endParaRPr lang="en-US" sz="900" dirty="0"/>
          </a:p>
        </p:txBody>
      </p:sp>
    </p:spTree>
    <p:extLst>
      <p:ext uri="{BB962C8B-B14F-4D97-AF65-F5344CB8AC3E}">
        <p14:creationId xmlns:p14="http://schemas.microsoft.com/office/powerpoint/2010/main" val="16636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AC1F-AB44-4276-9E86-4CD9EB2346B5}"/>
              </a:ext>
            </a:extLst>
          </p:cNvPr>
          <p:cNvSpPr>
            <a:spLocks noGrp="1"/>
          </p:cNvSpPr>
          <p:nvPr>
            <p:ph type="title"/>
          </p:nvPr>
        </p:nvSpPr>
        <p:spPr>
          <a:xfrm>
            <a:off x="317448" y="282534"/>
            <a:ext cx="8509103" cy="926020"/>
          </a:xfrm>
        </p:spPr>
        <p:txBody>
          <a:bodyPr/>
          <a:lstStyle/>
          <a:p>
            <a:r>
              <a:rPr lang="en-US" dirty="0">
                <a:solidFill>
                  <a:srgbClr val="007CBA"/>
                </a:solidFill>
              </a:rPr>
              <a:t>1993: NLEA</a:t>
            </a:r>
          </a:p>
        </p:txBody>
      </p:sp>
      <p:sp>
        <p:nvSpPr>
          <p:cNvPr id="3" name="Content Placeholder 2">
            <a:extLst>
              <a:ext uri="{FF2B5EF4-FFF2-40B4-BE49-F238E27FC236}">
                <a16:creationId xmlns:a16="http://schemas.microsoft.com/office/drawing/2014/main" id="{890951AD-A7C8-4D06-B117-AE3A0A1E7BE4}"/>
              </a:ext>
            </a:extLst>
          </p:cNvPr>
          <p:cNvSpPr>
            <a:spLocks noGrp="1"/>
          </p:cNvSpPr>
          <p:nvPr>
            <p:ph idx="1"/>
          </p:nvPr>
        </p:nvSpPr>
        <p:spPr>
          <a:xfrm>
            <a:off x="323850" y="1518887"/>
            <a:ext cx="8509103" cy="4689408"/>
          </a:xfrm>
        </p:spPr>
        <p:txBody>
          <a:bodyPr>
            <a:normAutofit/>
          </a:bodyPr>
          <a:lstStyle/>
          <a:p>
            <a:r>
              <a:rPr lang="en-US" dirty="0"/>
              <a:t>58 FR 2302</a:t>
            </a:r>
          </a:p>
          <a:p>
            <a:pPr lvl="1"/>
            <a:r>
              <a:rPr lang="en-US" dirty="0"/>
              <a:t>Regulations defining nutrient content claims</a:t>
            </a:r>
          </a:p>
          <a:p>
            <a:pPr lvl="1"/>
            <a:r>
              <a:rPr lang="en-US" dirty="0"/>
              <a:t>Established 21 CFR 130.10 </a:t>
            </a:r>
          </a:p>
          <a:p>
            <a:pPr lvl="2"/>
            <a:r>
              <a:rPr lang="en-US" dirty="0"/>
              <a:t>Modification of standardized foods to achieve a nutrition goal</a:t>
            </a:r>
          </a:p>
          <a:p>
            <a:pPr lvl="2"/>
            <a:r>
              <a:rPr lang="en-US" dirty="0"/>
              <a:t>Covers foods that deviate from a standard due to compliance with an expressed nutrient content claim defined by FDA regulation</a:t>
            </a:r>
          </a:p>
          <a:p>
            <a:pPr lvl="1"/>
            <a:r>
              <a:rPr lang="en-US" dirty="0"/>
              <a:t>Reduce the need for Temporary Marketing Permits </a:t>
            </a:r>
          </a:p>
        </p:txBody>
      </p:sp>
    </p:spTree>
    <p:extLst>
      <p:ext uri="{BB962C8B-B14F-4D97-AF65-F5344CB8AC3E}">
        <p14:creationId xmlns:p14="http://schemas.microsoft.com/office/powerpoint/2010/main" val="407658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372C-03C7-4464-A62C-5907C7F3EED7}"/>
              </a:ext>
            </a:extLst>
          </p:cNvPr>
          <p:cNvSpPr>
            <a:spLocks noGrp="1"/>
          </p:cNvSpPr>
          <p:nvPr>
            <p:ph type="title"/>
          </p:nvPr>
        </p:nvSpPr>
        <p:spPr>
          <a:xfrm>
            <a:off x="314019" y="562182"/>
            <a:ext cx="8509103" cy="926020"/>
          </a:xfrm>
        </p:spPr>
        <p:txBody>
          <a:bodyPr>
            <a:normAutofit/>
          </a:bodyPr>
          <a:lstStyle/>
          <a:p>
            <a:r>
              <a:rPr lang="en-US" dirty="0">
                <a:solidFill>
                  <a:srgbClr val="007CBA"/>
                </a:solidFill>
                <a:cs typeface="Arial" panose="020B0604020202020204" pitchFamily="34" charset="0"/>
              </a:rPr>
              <a:t>A Look Back in Time…</a:t>
            </a:r>
          </a:p>
        </p:txBody>
      </p:sp>
      <p:sp>
        <p:nvSpPr>
          <p:cNvPr id="3" name="Content Placeholder 2">
            <a:extLst>
              <a:ext uri="{FF2B5EF4-FFF2-40B4-BE49-F238E27FC236}">
                <a16:creationId xmlns:a16="http://schemas.microsoft.com/office/drawing/2014/main" id="{26DD45F3-BB91-425E-9896-2CF33572B369}"/>
              </a:ext>
            </a:extLst>
          </p:cNvPr>
          <p:cNvSpPr>
            <a:spLocks noGrp="1"/>
          </p:cNvSpPr>
          <p:nvPr>
            <p:ph idx="1"/>
          </p:nvPr>
        </p:nvSpPr>
        <p:spPr>
          <a:xfrm>
            <a:off x="314019" y="1630728"/>
            <a:ext cx="8509103" cy="4286043"/>
          </a:xfrm>
        </p:spPr>
        <p:txBody>
          <a:bodyPr/>
          <a:lstStyle/>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r>
              <a:rPr lang="en-US" sz="1800" dirty="0">
                <a:solidFill>
                  <a:prstClr val="black"/>
                </a:solidFill>
              </a:rPr>
              <a:t>All Photos from National Archives: </a:t>
            </a:r>
            <a:r>
              <a:rPr lang="en-US" sz="1800" dirty="0">
                <a:solidFill>
                  <a:prstClr val="black"/>
                </a:solidFill>
                <a:hlinkClick r:id="rId3">
                  <a:extLst>
                    <a:ext uri="{A12FA001-AC4F-418D-AE19-62706E023703}">
                      <ahyp:hlinkClr xmlns:ahyp="http://schemas.microsoft.com/office/drawing/2018/hyperlinkcolor" val="tx"/>
                    </a:ext>
                  </a:extLst>
                </a:hlinkClick>
              </a:rPr>
              <a:t>https://www.flickr.com/photos/usnationalarchives</a:t>
            </a:r>
            <a:r>
              <a:rPr lang="en-US" sz="1800" dirty="0">
                <a:solidFill>
                  <a:prstClr val="black"/>
                </a:solidFill>
              </a:rPr>
              <a:t>  </a:t>
            </a:r>
            <a:endParaRPr lang="en-US" dirty="0"/>
          </a:p>
        </p:txBody>
      </p:sp>
      <p:grpSp>
        <p:nvGrpSpPr>
          <p:cNvPr id="4" name="Group 3" descr="This is a picture of a timeline beginning with 1900 and ending in 2020.">
            <a:extLst>
              <a:ext uri="{FF2B5EF4-FFF2-40B4-BE49-F238E27FC236}">
                <a16:creationId xmlns:a16="http://schemas.microsoft.com/office/drawing/2014/main" id="{5199E90A-E75D-41ED-841F-C1A744DEFF2D}"/>
              </a:ext>
            </a:extLst>
          </p:cNvPr>
          <p:cNvGrpSpPr/>
          <p:nvPr/>
        </p:nvGrpSpPr>
        <p:grpSpPr>
          <a:xfrm>
            <a:off x="-63835" y="2260530"/>
            <a:ext cx="9264809" cy="1643547"/>
            <a:chOff x="-38395" y="2935194"/>
            <a:chExt cx="9264809" cy="1643547"/>
          </a:xfrm>
        </p:grpSpPr>
        <p:sp>
          <p:nvSpPr>
            <p:cNvPr id="26" name="TextBox 25">
              <a:extLst>
                <a:ext uri="{FF2B5EF4-FFF2-40B4-BE49-F238E27FC236}">
                  <a16:creationId xmlns:a16="http://schemas.microsoft.com/office/drawing/2014/main" id="{E57981DF-73F5-4D3B-82A2-02F26BE51202}"/>
                </a:ext>
              </a:extLst>
            </p:cNvPr>
            <p:cNvSpPr txBox="1"/>
            <p:nvPr/>
          </p:nvSpPr>
          <p:spPr>
            <a:xfrm>
              <a:off x="8689087" y="3623709"/>
              <a:ext cx="537327" cy="300082"/>
            </a:xfrm>
            <a:prstGeom prst="rect">
              <a:avLst/>
            </a:prstGeom>
            <a:noFill/>
          </p:spPr>
          <p:txBody>
            <a:bodyPr wrap="none" rtlCol="0">
              <a:spAutoFit/>
            </a:bodyPr>
            <a:lstStyle/>
            <a:p>
              <a:r>
                <a:rPr lang="en-US" sz="1350" dirty="0"/>
                <a:t>2020</a:t>
              </a:r>
            </a:p>
          </p:txBody>
        </p:sp>
        <p:sp>
          <p:nvSpPr>
            <p:cNvPr id="16" name="Speech Bubble: Rectangle with Corners Rounded 15">
              <a:extLst>
                <a:ext uri="{FF2B5EF4-FFF2-40B4-BE49-F238E27FC236}">
                  <a16:creationId xmlns:a16="http://schemas.microsoft.com/office/drawing/2014/main" id="{C22A6DD9-4918-4885-936F-31DC861989B2}"/>
                </a:ext>
              </a:extLst>
            </p:cNvPr>
            <p:cNvSpPr/>
            <p:nvPr/>
          </p:nvSpPr>
          <p:spPr>
            <a:xfrm rot="10800000">
              <a:off x="8115303" y="3981794"/>
              <a:ext cx="68580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rot lat="0" lon="0" rev="10800000"/>
                </a:camera>
                <a:lightRig rig="threePt" dir="t"/>
              </a:scene3d>
            </a:bodyPr>
            <a:lstStyle/>
            <a:p>
              <a:pPr algn="ctr"/>
              <a:r>
                <a:rPr lang="en-US" sz="1350" dirty="0">
                  <a:ln w="12700">
                    <a:solidFill>
                      <a:schemeClr val="tx1"/>
                    </a:solidFill>
                  </a:ln>
                  <a:latin typeface="Cambria" panose="02040503050406030204" pitchFamily="18" charset="0"/>
                </a:rPr>
                <a:t>Today!</a:t>
              </a:r>
            </a:p>
          </p:txBody>
        </p:sp>
        <p:sp>
          <p:nvSpPr>
            <p:cNvPr id="13" name="Speech Bubble: Rectangle with Corners Rounded 12">
              <a:extLst>
                <a:ext uri="{FF2B5EF4-FFF2-40B4-BE49-F238E27FC236}">
                  <a16:creationId xmlns:a16="http://schemas.microsoft.com/office/drawing/2014/main" id="{5A99B3FD-1A8E-49C0-BA97-7776BFF631A8}"/>
                </a:ext>
              </a:extLst>
            </p:cNvPr>
            <p:cNvSpPr/>
            <p:nvPr/>
          </p:nvSpPr>
          <p:spPr>
            <a:xfrm>
              <a:off x="8288802" y="2937926"/>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n w="12700">
                    <a:solidFill>
                      <a:schemeClr val="tx1"/>
                    </a:solidFill>
                  </a:ln>
                  <a:latin typeface="Cambria" panose="02040503050406030204" pitchFamily="18" charset="0"/>
                </a:rPr>
                <a:t>2018</a:t>
              </a:r>
            </a:p>
          </p:txBody>
        </p:sp>
        <p:sp>
          <p:nvSpPr>
            <p:cNvPr id="28" name="Speech Bubble: Rectangle with Corners Rounded 27">
              <a:extLst>
                <a:ext uri="{FF2B5EF4-FFF2-40B4-BE49-F238E27FC236}">
                  <a16:creationId xmlns:a16="http://schemas.microsoft.com/office/drawing/2014/main" id="{EC5657A5-2FF9-4806-85F4-BCF2D9EE1A79}"/>
                </a:ext>
              </a:extLst>
            </p:cNvPr>
            <p:cNvSpPr/>
            <p:nvPr/>
          </p:nvSpPr>
          <p:spPr>
            <a:xfrm>
              <a:off x="7414407" y="2945678"/>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n w="12700">
                    <a:solidFill>
                      <a:schemeClr val="tx1"/>
                    </a:solidFill>
                  </a:ln>
                  <a:latin typeface="Cambria" panose="02040503050406030204" pitchFamily="18" charset="0"/>
                </a:rPr>
                <a:t>2005</a:t>
              </a:r>
            </a:p>
          </p:txBody>
        </p:sp>
        <p:sp>
          <p:nvSpPr>
            <p:cNvPr id="19" name="Speech Bubble: Rectangle with Corners Rounded 18">
              <a:extLst>
                <a:ext uri="{FF2B5EF4-FFF2-40B4-BE49-F238E27FC236}">
                  <a16:creationId xmlns:a16="http://schemas.microsoft.com/office/drawing/2014/main" id="{C637C79D-2AA5-4D0F-9146-1C9FE4F2949F}"/>
                </a:ext>
              </a:extLst>
            </p:cNvPr>
            <p:cNvSpPr/>
            <p:nvPr/>
          </p:nvSpPr>
          <p:spPr>
            <a:xfrm rot="10800000">
              <a:off x="6330827" y="3995811"/>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rot lat="0" lon="0" rev="10800000"/>
                </a:camera>
                <a:lightRig rig="threePt" dir="t"/>
              </a:scene3d>
            </a:bodyPr>
            <a:lstStyle/>
            <a:p>
              <a:pPr algn="ctr"/>
              <a:r>
                <a:rPr lang="en-US" sz="1350" dirty="0">
                  <a:ln w="12700">
                    <a:solidFill>
                      <a:schemeClr val="tx1"/>
                    </a:solidFill>
                  </a:ln>
                  <a:latin typeface="Cambria" panose="02040503050406030204" pitchFamily="18" charset="0"/>
                </a:rPr>
                <a:t>1995</a:t>
              </a:r>
            </a:p>
          </p:txBody>
        </p:sp>
        <p:sp>
          <p:nvSpPr>
            <p:cNvPr id="11" name="Speech Bubble: Rectangle with Corners Rounded 10">
              <a:extLst>
                <a:ext uri="{FF2B5EF4-FFF2-40B4-BE49-F238E27FC236}">
                  <a16:creationId xmlns:a16="http://schemas.microsoft.com/office/drawing/2014/main" id="{A1766A61-73A6-48D5-B835-AC460E216F80}"/>
                </a:ext>
              </a:extLst>
            </p:cNvPr>
            <p:cNvSpPr/>
            <p:nvPr/>
          </p:nvSpPr>
          <p:spPr>
            <a:xfrm>
              <a:off x="6385158" y="2943815"/>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n w="12700">
                    <a:solidFill>
                      <a:schemeClr val="tx1"/>
                    </a:solidFill>
                  </a:ln>
                  <a:latin typeface="Cambria" panose="02040503050406030204" pitchFamily="18" charset="0"/>
                </a:rPr>
                <a:t>1993</a:t>
              </a:r>
            </a:p>
          </p:txBody>
        </p:sp>
        <p:sp>
          <p:nvSpPr>
            <p:cNvPr id="17" name="Speech Bubble: Rectangle with Corners Rounded 16">
              <a:extLst>
                <a:ext uri="{FF2B5EF4-FFF2-40B4-BE49-F238E27FC236}">
                  <a16:creationId xmlns:a16="http://schemas.microsoft.com/office/drawing/2014/main" id="{8A70C0B1-600B-4C3D-B872-D643AB8C5C3A}"/>
                </a:ext>
              </a:extLst>
            </p:cNvPr>
            <p:cNvSpPr/>
            <p:nvPr/>
          </p:nvSpPr>
          <p:spPr>
            <a:xfrm rot="10800000">
              <a:off x="4989197" y="3981794"/>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rot lat="0" lon="0" rev="10800000"/>
                </a:camera>
                <a:lightRig rig="threePt" dir="t"/>
              </a:scene3d>
            </a:bodyPr>
            <a:lstStyle/>
            <a:p>
              <a:pPr algn="ctr"/>
              <a:r>
                <a:rPr lang="en-US" sz="1350" dirty="0">
                  <a:ln w="12700">
                    <a:solidFill>
                      <a:schemeClr val="tx1"/>
                    </a:solidFill>
                  </a:ln>
                  <a:latin typeface="Cambria" panose="02040503050406030204" pitchFamily="18" charset="0"/>
                </a:rPr>
                <a:t>1977</a:t>
              </a:r>
            </a:p>
          </p:txBody>
        </p:sp>
        <p:sp>
          <p:nvSpPr>
            <p:cNvPr id="27" name="Speech Bubble: Rectangle with Corners Rounded 26">
              <a:extLst>
                <a:ext uri="{FF2B5EF4-FFF2-40B4-BE49-F238E27FC236}">
                  <a16:creationId xmlns:a16="http://schemas.microsoft.com/office/drawing/2014/main" id="{BB703C32-E80C-4BCC-A96E-0DEDC24ED619}"/>
                </a:ext>
              </a:extLst>
            </p:cNvPr>
            <p:cNvSpPr/>
            <p:nvPr/>
          </p:nvSpPr>
          <p:spPr>
            <a:xfrm>
              <a:off x="2975002" y="2935194"/>
              <a:ext cx="2014194" cy="582929"/>
            </a:xfrm>
            <a:prstGeom prst="wedgeRoundRectCallout">
              <a:avLst>
                <a:gd name="adj1" fmla="val -22665"/>
                <a:gd name="adj2" fmla="val 109167"/>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n w="12700">
                    <a:solidFill>
                      <a:schemeClr val="tx1"/>
                    </a:solidFill>
                  </a:ln>
                  <a:latin typeface="Cambria" panose="02040503050406030204" pitchFamily="18" charset="0"/>
                </a:rPr>
                <a:t>1939-1960‘s</a:t>
              </a:r>
            </a:p>
          </p:txBody>
        </p:sp>
        <p:sp>
          <p:nvSpPr>
            <p:cNvPr id="15" name="Speech Bubble: Rectangle with Corners Rounded 14">
              <a:extLst>
                <a:ext uri="{FF2B5EF4-FFF2-40B4-BE49-F238E27FC236}">
                  <a16:creationId xmlns:a16="http://schemas.microsoft.com/office/drawing/2014/main" id="{67DE2E5D-543A-47FC-A1C0-603C4E0AEA88}"/>
                </a:ext>
              </a:extLst>
            </p:cNvPr>
            <p:cNvSpPr/>
            <p:nvPr/>
          </p:nvSpPr>
          <p:spPr>
            <a:xfrm rot="10800000">
              <a:off x="2804008" y="3972515"/>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scene3d>
                <a:camera prst="orthographicFront">
                  <a:rot lat="0" lon="0" rev="10800000"/>
                </a:camera>
                <a:lightRig rig="threePt" dir="t"/>
              </a:scene3d>
            </a:bodyPr>
            <a:lstStyle/>
            <a:p>
              <a:pPr algn="ctr"/>
              <a:r>
                <a:rPr lang="en-US" sz="1350" dirty="0">
                  <a:ln w="12700">
                    <a:solidFill>
                      <a:schemeClr val="tx1"/>
                    </a:solidFill>
                  </a:ln>
                  <a:latin typeface="Cambria" panose="02040503050406030204" pitchFamily="18" charset="0"/>
                </a:rPr>
                <a:t>1938</a:t>
              </a:r>
            </a:p>
          </p:txBody>
        </p:sp>
        <p:sp>
          <p:nvSpPr>
            <p:cNvPr id="7" name="Speech Bubble: Rectangle with Corners Rounded 6">
              <a:extLst>
                <a:ext uri="{FF2B5EF4-FFF2-40B4-BE49-F238E27FC236}">
                  <a16:creationId xmlns:a16="http://schemas.microsoft.com/office/drawing/2014/main" id="{A4172832-7406-4581-AE01-CECD7BB2D627}"/>
                </a:ext>
              </a:extLst>
            </p:cNvPr>
            <p:cNvSpPr/>
            <p:nvPr/>
          </p:nvSpPr>
          <p:spPr>
            <a:xfrm>
              <a:off x="563733" y="2937926"/>
              <a:ext cx="582930" cy="582930"/>
            </a:xfrm>
            <a:prstGeom prst="wedgeRoundRectCallout">
              <a:avLst>
                <a:gd name="adj1" fmla="val -21466"/>
                <a:gd name="adj2" fmla="val 106029"/>
                <a:gd name="adj3" fmla="val 1666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ln w="12700">
                    <a:solidFill>
                      <a:schemeClr val="tx1"/>
                    </a:solidFill>
                  </a:ln>
                  <a:latin typeface="Cambria" panose="02040503050406030204" pitchFamily="18" charset="0"/>
                </a:rPr>
                <a:t>1906</a:t>
              </a:r>
            </a:p>
          </p:txBody>
        </p:sp>
        <p:cxnSp>
          <p:nvCxnSpPr>
            <p:cNvPr id="5" name="Straight Connector 4">
              <a:extLst>
                <a:ext uri="{FF2B5EF4-FFF2-40B4-BE49-F238E27FC236}">
                  <a16:creationId xmlns:a16="http://schemas.microsoft.com/office/drawing/2014/main" id="{36B9993F-D3C9-4687-96A3-D7A92D8DD460}"/>
                </a:ext>
              </a:extLst>
            </p:cNvPr>
            <p:cNvCxnSpPr>
              <a:cxnSpLocks/>
            </p:cNvCxnSpPr>
            <p:nvPr/>
          </p:nvCxnSpPr>
          <p:spPr>
            <a:xfrm>
              <a:off x="454914" y="3762209"/>
              <a:ext cx="822731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A7CA8CE-6CB8-4483-B8DD-A55CF75B97DC}"/>
                </a:ext>
              </a:extLst>
            </p:cNvPr>
            <p:cNvSpPr txBox="1"/>
            <p:nvPr/>
          </p:nvSpPr>
          <p:spPr>
            <a:xfrm>
              <a:off x="-38395" y="3603995"/>
              <a:ext cx="537327" cy="300082"/>
            </a:xfrm>
            <a:prstGeom prst="rect">
              <a:avLst/>
            </a:prstGeom>
            <a:noFill/>
          </p:spPr>
          <p:txBody>
            <a:bodyPr wrap="none" rtlCol="0">
              <a:spAutoFit/>
            </a:bodyPr>
            <a:lstStyle/>
            <a:p>
              <a:r>
                <a:rPr lang="en-US" sz="1350" dirty="0"/>
                <a:t>1900</a:t>
              </a:r>
            </a:p>
          </p:txBody>
        </p:sp>
      </p:grpSp>
    </p:spTree>
    <p:extLst>
      <p:ext uri="{BB962C8B-B14F-4D97-AF65-F5344CB8AC3E}">
        <p14:creationId xmlns:p14="http://schemas.microsoft.com/office/powerpoint/2010/main" val="424184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BD001-88FB-4DDC-88F8-7D6400C274C1}"/>
              </a:ext>
            </a:extLst>
          </p:cNvPr>
          <p:cNvSpPr>
            <a:spLocks noGrp="1"/>
          </p:cNvSpPr>
          <p:nvPr>
            <p:ph type="title"/>
          </p:nvPr>
        </p:nvSpPr>
        <p:spPr>
          <a:xfrm>
            <a:off x="323850" y="321035"/>
            <a:ext cx="8509103" cy="926020"/>
          </a:xfrm>
        </p:spPr>
        <p:txBody>
          <a:bodyPr/>
          <a:lstStyle/>
          <a:p>
            <a:r>
              <a:rPr lang="en-US" dirty="0">
                <a:solidFill>
                  <a:srgbClr val="007CBA"/>
                </a:solidFill>
              </a:rPr>
              <a:t>1995/1996 ANPRM</a:t>
            </a:r>
          </a:p>
        </p:txBody>
      </p:sp>
      <p:sp>
        <p:nvSpPr>
          <p:cNvPr id="3" name="Content Placeholder 2">
            <a:extLst>
              <a:ext uri="{FF2B5EF4-FFF2-40B4-BE49-F238E27FC236}">
                <a16:creationId xmlns:a16="http://schemas.microsoft.com/office/drawing/2014/main" id="{FF009948-C3EA-4077-AAA4-2F9F589E6A56}"/>
              </a:ext>
            </a:extLst>
          </p:cNvPr>
          <p:cNvSpPr>
            <a:spLocks noGrp="1"/>
          </p:cNvSpPr>
          <p:nvPr>
            <p:ph idx="1"/>
          </p:nvPr>
        </p:nvSpPr>
        <p:spPr>
          <a:xfrm>
            <a:off x="323850" y="1480386"/>
            <a:ext cx="8509103" cy="4814536"/>
          </a:xfrm>
        </p:spPr>
        <p:txBody>
          <a:bodyPr>
            <a:normAutofit fontScale="92500" lnSpcReduction="10000"/>
          </a:bodyPr>
          <a:lstStyle/>
          <a:p>
            <a:r>
              <a:rPr lang="en-US" dirty="0"/>
              <a:t>Advance notices of proposed rulemaking</a:t>
            </a:r>
          </a:p>
          <a:p>
            <a:pPr lvl="1"/>
            <a:r>
              <a:rPr lang="en-US" dirty="0"/>
              <a:t>60 FR 67492 (FDA); 61 FR 47453 (USDA-FSIS)</a:t>
            </a:r>
          </a:p>
          <a:p>
            <a:r>
              <a:rPr lang="en-US" dirty="0"/>
              <a:t>Food Standards of Identity, Quality and Fill of Container; Common or Usual Name Regulations; Request for Comments on Existing Regulations</a:t>
            </a:r>
          </a:p>
          <a:p>
            <a:r>
              <a:rPr lang="en-US" dirty="0"/>
              <a:t>Requested public comment on the utility of food standards, naming conventions and provided several alternative approaches which could be considered</a:t>
            </a:r>
          </a:p>
          <a:p>
            <a:r>
              <a:rPr lang="en-US" dirty="0"/>
              <a:t>Five options were proposed</a:t>
            </a:r>
          </a:p>
        </p:txBody>
      </p:sp>
    </p:spTree>
    <p:extLst>
      <p:ext uri="{BB962C8B-B14F-4D97-AF65-F5344CB8AC3E}">
        <p14:creationId xmlns:p14="http://schemas.microsoft.com/office/powerpoint/2010/main" val="36333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ABB5-D91C-4D82-801A-BB466E695489}"/>
              </a:ext>
            </a:extLst>
          </p:cNvPr>
          <p:cNvSpPr>
            <a:spLocks noGrp="1"/>
          </p:cNvSpPr>
          <p:nvPr>
            <p:ph type="title"/>
          </p:nvPr>
        </p:nvSpPr>
        <p:spPr>
          <a:xfrm>
            <a:off x="317448" y="359536"/>
            <a:ext cx="8509103" cy="926020"/>
          </a:xfrm>
        </p:spPr>
        <p:txBody>
          <a:bodyPr/>
          <a:lstStyle/>
          <a:p>
            <a:r>
              <a:rPr lang="en-US" dirty="0">
                <a:solidFill>
                  <a:srgbClr val="007CBA"/>
                </a:solidFill>
              </a:rPr>
              <a:t>ANPRM Comments</a:t>
            </a:r>
          </a:p>
        </p:txBody>
      </p:sp>
      <p:sp>
        <p:nvSpPr>
          <p:cNvPr id="3" name="Content Placeholder 2">
            <a:extLst>
              <a:ext uri="{FF2B5EF4-FFF2-40B4-BE49-F238E27FC236}">
                <a16:creationId xmlns:a16="http://schemas.microsoft.com/office/drawing/2014/main" id="{433A4EF5-6CCA-4A88-AD44-71F262B193F9}"/>
              </a:ext>
            </a:extLst>
          </p:cNvPr>
          <p:cNvSpPr>
            <a:spLocks noGrp="1"/>
          </p:cNvSpPr>
          <p:nvPr>
            <p:ph idx="1"/>
          </p:nvPr>
        </p:nvSpPr>
        <p:spPr>
          <a:xfrm>
            <a:off x="317447" y="1528512"/>
            <a:ext cx="8509103" cy="5045543"/>
          </a:xfrm>
        </p:spPr>
        <p:txBody>
          <a:bodyPr>
            <a:normAutofit fontScale="70000" lnSpcReduction="20000"/>
          </a:bodyPr>
          <a:lstStyle/>
          <a:p>
            <a:r>
              <a:rPr lang="en-US" sz="3400" dirty="0"/>
              <a:t>FDA received 95 comments, USDA-FSIS received 28 comments</a:t>
            </a:r>
          </a:p>
          <a:p>
            <a:r>
              <a:rPr lang="en-US" sz="3400" dirty="0"/>
              <a:t>Most comments strongly supported the concept of food standards</a:t>
            </a:r>
          </a:p>
          <a:p>
            <a:r>
              <a:rPr lang="en-US" sz="3400" dirty="0"/>
              <a:t>Several requested that standards be eliminated</a:t>
            </a:r>
          </a:p>
          <a:p>
            <a:r>
              <a:rPr lang="en-US" sz="3400" dirty="0"/>
              <a:t>Comments expressed support for standards:</a:t>
            </a:r>
          </a:p>
          <a:p>
            <a:pPr lvl="1"/>
            <a:r>
              <a:rPr lang="en-US" sz="3100" dirty="0"/>
              <a:t>Protecting consumers from fraudulent and substandard products</a:t>
            </a:r>
          </a:p>
          <a:p>
            <a:pPr lvl="1"/>
            <a:r>
              <a:rPr lang="en-US" sz="3100" dirty="0"/>
              <a:t>Ensuring that products meet consumers' nutritional expectations/needs</a:t>
            </a:r>
          </a:p>
          <a:p>
            <a:pPr lvl="1"/>
            <a:r>
              <a:rPr lang="en-US" sz="3100" dirty="0"/>
              <a:t>Lessening burden on consumers: nutrition labeling and ingredient declarations cannot substitute for food standards </a:t>
            </a:r>
          </a:p>
          <a:p>
            <a:pPr lvl="1"/>
            <a:r>
              <a:rPr lang="en-US" sz="3100" dirty="0"/>
              <a:t>Ensuring a level playing field for industry because they provide direction and consistency across products</a:t>
            </a:r>
          </a:p>
          <a:p>
            <a:pPr lvl="1"/>
            <a:r>
              <a:rPr lang="en-US" sz="3100" dirty="0"/>
              <a:t>Preventing interstate trade complications from variable state standards</a:t>
            </a:r>
          </a:p>
          <a:p>
            <a:pPr lvl="1"/>
            <a:r>
              <a:rPr lang="en-US" sz="3100" dirty="0"/>
              <a:t>Providing a basis for International trade and harmonization</a:t>
            </a:r>
          </a:p>
        </p:txBody>
      </p:sp>
    </p:spTree>
    <p:extLst>
      <p:ext uri="{BB962C8B-B14F-4D97-AF65-F5344CB8AC3E}">
        <p14:creationId xmlns:p14="http://schemas.microsoft.com/office/powerpoint/2010/main" val="411708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1547B-0AEB-4234-A170-D89553ECCED7}"/>
              </a:ext>
            </a:extLst>
          </p:cNvPr>
          <p:cNvSpPr>
            <a:spLocks noGrp="1"/>
          </p:cNvSpPr>
          <p:nvPr>
            <p:ph idx="1"/>
          </p:nvPr>
        </p:nvSpPr>
        <p:spPr>
          <a:xfrm>
            <a:off x="323850" y="1320814"/>
            <a:ext cx="8509103" cy="5464243"/>
          </a:xfrm>
        </p:spPr>
        <p:txBody>
          <a:bodyPr>
            <a:normAutofit fontScale="32500" lnSpcReduction="20000"/>
          </a:bodyPr>
          <a:lstStyle/>
          <a:p>
            <a:pPr>
              <a:lnSpc>
                <a:spcPct val="120000"/>
              </a:lnSpc>
            </a:pPr>
            <a:r>
              <a:rPr lang="en-US" sz="5800" dirty="0"/>
              <a:t>However, few comments supported the existing food standards as currently written</a:t>
            </a:r>
          </a:p>
          <a:p>
            <a:pPr>
              <a:lnSpc>
                <a:spcPct val="120000"/>
              </a:lnSpc>
            </a:pPr>
            <a:r>
              <a:rPr lang="en-US" sz="5800" dirty="0"/>
              <a:t>Many requested that food standards be simplified, be made more flexible, or be clarified:</a:t>
            </a:r>
          </a:p>
          <a:p>
            <a:pPr lvl="1">
              <a:lnSpc>
                <a:spcPct val="120000"/>
              </a:lnSpc>
            </a:pPr>
            <a:r>
              <a:rPr lang="en-US" sz="5100" dirty="0"/>
              <a:t>Food standards be made more flexible to allow for alternative safe and suitable ingredients and alternative technologies</a:t>
            </a:r>
          </a:p>
          <a:p>
            <a:pPr lvl="1">
              <a:lnSpc>
                <a:spcPct val="120000"/>
              </a:lnSpc>
            </a:pPr>
            <a:r>
              <a:rPr lang="en-US" sz="5100" dirty="0"/>
              <a:t>Recommended limiting food standards to the name of the product and the essential characterizing properties of the product</a:t>
            </a:r>
          </a:p>
          <a:p>
            <a:pPr lvl="1">
              <a:lnSpc>
                <a:spcPct val="120000"/>
              </a:lnSpc>
            </a:pPr>
            <a:r>
              <a:rPr lang="en-US" sz="5100" dirty="0"/>
              <a:t>Recommended that FDA revise certain specific food standards</a:t>
            </a:r>
          </a:p>
          <a:p>
            <a:pPr lvl="1">
              <a:lnSpc>
                <a:spcPct val="120000"/>
              </a:lnSpc>
            </a:pPr>
            <a:r>
              <a:rPr lang="en-US" sz="5100" dirty="0"/>
              <a:t>Rescinding or modifying them on a case-by-case basis</a:t>
            </a:r>
          </a:p>
          <a:p>
            <a:pPr lvl="1">
              <a:lnSpc>
                <a:spcPct val="120000"/>
              </a:lnSpc>
            </a:pPr>
            <a:r>
              <a:rPr lang="en-US" sz="5100" dirty="0"/>
              <a:t>Recommended instituting advisory committees, contracting with independent groups, or forming nongovernment groups to revise food standards</a:t>
            </a:r>
          </a:p>
          <a:p>
            <a:pPr lvl="1">
              <a:lnSpc>
                <a:spcPct val="120000"/>
              </a:lnSpc>
            </a:pPr>
            <a:r>
              <a:rPr lang="en-US" sz="5100" dirty="0"/>
              <a:t>Establishing general or "guiding“ principles or a fundamental philosophy for reviewing food standards and revising them</a:t>
            </a:r>
          </a:p>
          <a:p>
            <a:pPr lvl="1">
              <a:lnSpc>
                <a:spcPct val="120000"/>
              </a:lnSpc>
            </a:pPr>
            <a:r>
              <a:rPr lang="en-US" sz="5100" dirty="0"/>
              <a:t>Revisions to standards should be initiated by petitions and supported by adequate data</a:t>
            </a:r>
          </a:p>
          <a:p>
            <a:pPr lvl="1">
              <a:lnSpc>
                <a:spcPct val="120000"/>
              </a:lnSpc>
            </a:pPr>
            <a:r>
              <a:rPr lang="en-US" sz="5100" dirty="0"/>
              <a:t>FSIS and FDA food standards should be consistent, and that we should attempt to harmonize our efforts</a:t>
            </a:r>
          </a:p>
        </p:txBody>
      </p:sp>
      <p:sp>
        <p:nvSpPr>
          <p:cNvPr id="4" name="Title 1">
            <a:extLst>
              <a:ext uri="{FF2B5EF4-FFF2-40B4-BE49-F238E27FC236}">
                <a16:creationId xmlns:a16="http://schemas.microsoft.com/office/drawing/2014/main" id="{34BE26BC-1C3D-431F-8416-387E4575BC83}"/>
              </a:ext>
            </a:extLst>
          </p:cNvPr>
          <p:cNvSpPr>
            <a:spLocks noGrp="1"/>
          </p:cNvSpPr>
          <p:nvPr>
            <p:ph type="title"/>
          </p:nvPr>
        </p:nvSpPr>
        <p:spPr>
          <a:xfrm>
            <a:off x="323850" y="308674"/>
            <a:ext cx="8509000" cy="925512"/>
          </a:xfrm>
        </p:spPr>
        <p:txBody>
          <a:bodyPr/>
          <a:lstStyle/>
          <a:p>
            <a:r>
              <a:rPr lang="en-US" dirty="0">
                <a:solidFill>
                  <a:srgbClr val="007CBA"/>
                </a:solidFill>
              </a:rPr>
              <a:t>ANPRM Comments</a:t>
            </a:r>
          </a:p>
        </p:txBody>
      </p:sp>
    </p:spTree>
    <p:extLst>
      <p:ext uri="{BB962C8B-B14F-4D97-AF65-F5344CB8AC3E}">
        <p14:creationId xmlns:p14="http://schemas.microsoft.com/office/powerpoint/2010/main" val="2489349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260C-B987-40A4-8791-54115563F5DC}"/>
              </a:ext>
            </a:extLst>
          </p:cNvPr>
          <p:cNvSpPr>
            <a:spLocks noGrp="1"/>
          </p:cNvSpPr>
          <p:nvPr>
            <p:ph type="title"/>
          </p:nvPr>
        </p:nvSpPr>
        <p:spPr>
          <a:xfrm>
            <a:off x="317448" y="398037"/>
            <a:ext cx="8509103" cy="926020"/>
          </a:xfrm>
        </p:spPr>
        <p:txBody>
          <a:bodyPr/>
          <a:lstStyle/>
          <a:p>
            <a:r>
              <a:rPr lang="en-US" dirty="0">
                <a:solidFill>
                  <a:srgbClr val="007CBA"/>
                </a:solidFill>
              </a:rPr>
              <a:t>1997-2005</a:t>
            </a:r>
          </a:p>
        </p:txBody>
      </p:sp>
      <p:sp>
        <p:nvSpPr>
          <p:cNvPr id="3" name="Content Placeholder 2">
            <a:extLst>
              <a:ext uri="{FF2B5EF4-FFF2-40B4-BE49-F238E27FC236}">
                <a16:creationId xmlns:a16="http://schemas.microsoft.com/office/drawing/2014/main" id="{C7E26A18-FC03-4413-AB98-76E0CC1D0BA2}"/>
              </a:ext>
            </a:extLst>
          </p:cNvPr>
          <p:cNvSpPr>
            <a:spLocks noGrp="1"/>
          </p:cNvSpPr>
          <p:nvPr>
            <p:ph idx="1"/>
          </p:nvPr>
        </p:nvSpPr>
        <p:spPr>
          <a:xfrm>
            <a:off x="323850" y="1499636"/>
            <a:ext cx="8509103" cy="5161046"/>
          </a:xfrm>
        </p:spPr>
        <p:txBody>
          <a:bodyPr>
            <a:normAutofit fontScale="92500" lnSpcReduction="20000"/>
          </a:bodyPr>
          <a:lstStyle/>
          <a:p>
            <a:r>
              <a:rPr lang="en-US" dirty="0"/>
              <a:t>In 1996, FDA convened an internal agency task force to discuss the current and future role of food standards and to draft a set of principles for reviewing and revising FDA’s food standards regulations</a:t>
            </a:r>
          </a:p>
          <a:p>
            <a:r>
              <a:rPr lang="en-US" dirty="0"/>
              <a:t>In January 1997, a joint FDA and FSIS Food Standard Work Group was formed</a:t>
            </a:r>
          </a:p>
          <a:p>
            <a:r>
              <a:rPr lang="en-US" dirty="0"/>
              <a:t>The group determined the most suitable option was to create general principles to use when assessing food standards</a:t>
            </a:r>
          </a:p>
          <a:p>
            <a:pPr lvl="1"/>
            <a:r>
              <a:rPr lang="en-US" dirty="0"/>
              <a:t>Used to revise, eliminate, or establish standards in response to petitions submitted by external parties or on FDA or USDA initiative</a:t>
            </a:r>
          </a:p>
        </p:txBody>
      </p:sp>
    </p:spTree>
    <p:extLst>
      <p:ext uri="{BB962C8B-B14F-4D97-AF65-F5344CB8AC3E}">
        <p14:creationId xmlns:p14="http://schemas.microsoft.com/office/powerpoint/2010/main" val="322319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55E2-27AD-490C-AE84-C52710373FA9}"/>
              </a:ext>
            </a:extLst>
          </p:cNvPr>
          <p:cNvSpPr>
            <a:spLocks noGrp="1"/>
          </p:cNvSpPr>
          <p:nvPr>
            <p:ph type="title"/>
          </p:nvPr>
        </p:nvSpPr>
        <p:spPr>
          <a:xfrm>
            <a:off x="323850" y="388412"/>
            <a:ext cx="8509103" cy="926020"/>
          </a:xfrm>
        </p:spPr>
        <p:txBody>
          <a:bodyPr/>
          <a:lstStyle/>
          <a:p>
            <a:r>
              <a:rPr lang="en-US" dirty="0">
                <a:solidFill>
                  <a:srgbClr val="007CBA"/>
                </a:solidFill>
              </a:rPr>
              <a:t>2005 Proposed Rule </a:t>
            </a:r>
          </a:p>
        </p:txBody>
      </p:sp>
      <p:sp>
        <p:nvSpPr>
          <p:cNvPr id="3" name="Content Placeholder 2">
            <a:extLst>
              <a:ext uri="{FF2B5EF4-FFF2-40B4-BE49-F238E27FC236}">
                <a16:creationId xmlns:a16="http://schemas.microsoft.com/office/drawing/2014/main" id="{E28E2C51-F41A-436A-AF24-41E03E5F0D0D}"/>
              </a:ext>
            </a:extLst>
          </p:cNvPr>
          <p:cNvSpPr>
            <a:spLocks noGrp="1"/>
          </p:cNvSpPr>
          <p:nvPr>
            <p:ph idx="1"/>
          </p:nvPr>
        </p:nvSpPr>
        <p:spPr>
          <a:xfrm>
            <a:off x="317448" y="1605514"/>
            <a:ext cx="8509103" cy="4785661"/>
          </a:xfrm>
        </p:spPr>
        <p:txBody>
          <a:bodyPr>
            <a:normAutofit fontScale="92500" lnSpcReduction="10000"/>
          </a:bodyPr>
          <a:lstStyle/>
          <a:p>
            <a:r>
              <a:rPr lang="en-US" dirty="0"/>
              <a:t>70 FR 29214</a:t>
            </a:r>
          </a:p>
          <a:p>
            <a:r>
              <a:rPr lang="en-US" dirty="0"/>
              <a:t>FDA + USDA joint proposed rule</a:t>
            </a:r>
          </a:p>
          <a:p>
            <a:r>
              <a:rPr lang="en-US" dirty="0"/>
              <a:t>Proposal to establish a set of 13 general principles for food standards</a:t>
            </a:r>
          </a:p>
          <a:p>
            <a:pPr lvl="1"/>
            <a:r>
              <a:rPr lang="en-US" dirty="0"/>
              <a:t>21 CFR 130.5 (FDA); 9 CFR 410.1 (USDA)</a:t>
            </a:r>
          </a:p>
          <a:p>
            <a:r>
              <a:rPr lang="en-US" dirty="0"/>
              <a:t>Establish the criteria that the agencies would use in considering whether to establish, revise, or eliminate a food standard </a:t>
            </a:r>
          </a:p>
          <a:p>
            <a:pPr lvl="1"/>
            <a:r>
              <a:rPr lang="en-US" dirty="0"/>
              <a:t>Citizen petition</a:t>
            </a:r>
          </a:p>
          <a:p>
            <a:pPr lvl="1"/>
            <a:r>
              <a:rPr lang="en-US" dirty="0"/>
              <a:t>Agency initiative</a:t>
            </a:r>
          </a:p>
        </p:txBody>
      </p:sp>
    </p:spTree>
    <p:extLst>
      <p:ext uri="{BB962C8B-B14F-4D97-AF65-F5344CB8AC3E}">
        <p14:creationId xmlns:p14="http://schemas.microsoft.com/office/powerpoint/2010/main" val="25110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C64E2-EC85-44F5-91F8-532D6B1C4613}"/>
              </a:ext>
            </a:extLst>
          </p:cNvPr>
          <p:cNvSpPr>
            <a:spLocks noGrp="1"/>
          </p:cNvSpPr>
          <p:nvPr>
            <p:ph type="title"/>
          </p:nvPr>
        </p:nvSpPr>
        <p:spPr>
          <a:xfrm>
            <a:off x="323850" y="421204"/>
            <a:ext cx="8509103" cy="926020"/>
          </a:xfrm>
        </p:spPr>
        <p:txBody>
          <a:bodyPr/>
          <a:lstStyle/>
          <a:p>
            <a:r>
              <a:rPr lang="en-US" dirty="0">
                <a:solidFill>
                  <a:srgbClr val="007CBA"/>
                </a:solidFill>
              </a:rPr>
              <a:t>2005 Proposed Rule Comments</a:t>
            </a:r>
          </a:p>
        </p:txBody>
      </p:sp>
      <p:sp>
        <p:nvSpPr>
          <p:cNvPr id="3" name="Content Placeholder 2">
            <a:extLst>
              <a:ext uri="{FF2B5EF4-FFF2-40B4-BE49-F238E27FC236}">
                <a16:creationId xmlns:a16="http://schemas.microsoft.com/office/drawing/2014/main" id="{3C1A3704-13B9-428F-BFF9-EB77226182B9}"/>
              </a:ext>
            </a:extLst>
          </p:cNvPr>
          <p:cNvSpPr>
            <a:spLocks noGrp="1"/>
          </p:cNvSpPr>
          <p:nvPr>
            <p:ph idx="1"/>
          </p:nvPr>
        </p:nvSpPr>
        <p:spPr>
          <a:xfrm>
            <a:off x="317448" y="1749893"/>
            <a:ext cx="8509103" cy="4286043"/>
          </a:xfrm>
        </p:spPr>
        <p:txBody>
          <a:bodyPr/>
          <a:lstStyle/>
          <a:p>
            <a:r>
              <a:rPr lang="en-US" dirty="0"/>
              <a:t>General support for idea of general principles</a:t>
            </a:r>
          </a:p>
          <a:p>
            <a:r>
              <a:rPr lang="en-US" dirty="0"/>
              <a:t>Specific comments on the 13 principles</a:t>
            </a:r>
          </a:p>
          <a:p>
            <a:r>
              <a:rPr lang="en-US" dirty="0"/>
              <a:t>Multiple comments that the agencies should allow greater flexibility </a:t>
            </a:r>
          </a:p>
        </p:txBody>
      </p:sp>
    </p:spTree>
    <p:extLst>
      <p:ext uri="{BB962C8B-B14F-4D97-AF65-F5344CB8AC3E}">
        <p14:creationId xmlns:p14="http://schemas.microsoft.com/office/powerpoint/2010/main" val="331436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86FD-0646-482F-8695-DC6222208360}"/>
              </a:ext>
            </a:extLst>
          </p:cNvPr>
          <p:cNvSpPr>
            <a:spLocks noGrp="1"/>
          </p:cNvSpPr>
          <p:nvPr>
            <p:ph type="title"/>
          </p:nvPr>
        </p:nvSpPr>
        <p:spPr>
          <a:xfrm>
            <a:off x="323849" y="349911"/>
            <a:ext cx="8509103" cy="926020"/>
          </a:xfrm>
        </p:spPr>
        <p:txBody>
          <a:bodyPr/>
          <a:lstStyle/>
          <a:p>
            <a:r>
              <a:rPr lang="en-US" dirty="0">
                <a:solidFill>
                  <a:srgbClr val="007CBA"/>
                </a:solidFill>
              </a:rPr>
              <a:t>Horizontal Approach </a:t>
            </a:r>
          </a:p>
        </p:txBody>
      </p:sp>
      <p:sp>
        <p:nvSpPr>
          <p:cNvPr id="3" name="Content Placeholder 2">
            <a:extLst>
              <a:ext uri="{FF2B5EF4-FFF2-40B4-BE49-F238E27FC236}">
                <a16:creationId xmlns:a16="http://schemas.microsoft.com/office/drawing/2014/main" id="{784B096A-F5F9-424E-B29D-ECFB45BFC1B7}"/>
              </a:ext>
            </a:extLst>
          </p:cNvPr>
          <p:cNvSpPr>
            <a:spLocks noGrp="1"/>
          </p:cNvSpPr>
          <p:nvPr>
            <p:ph idx="1"/>
          </p:nvPr>
        </p:nvSpPr>
        <p:spPr>
          <a:xfrm>
            <a:off x="323850" y="1499636"/>
            <a:ext cx="8509103" cy="4910789"/>
          </a:xfrm>
        </p:spPr>
        <p:txBody>
          <a:bodyPr/>
          <a:lstStyle/>
          <a:p>
            <a:r>
              <a:rPr lang="en-US" dirty="0"/>
              <a:t>Grocery Manufacturers Association (GMA) Citizen Petition (2006)</a:t>
            </a:r>
          </a:p>
          <a:p>
            <a:pPr lvl="1"/>
            <a:r>
              <a:rPr lang="en-US" dirty="0"/>
              <a:t>Proposes amending 21 CFR part 130 to modernize food standards </a:t>
            </a:r>
          </a:p>
          <a:p>
            <a:pPr lvl="1"/>
            <a:r>
              <a:rPr lang="en-US" dirty="0"/>
              <a:t>Docket ID:  FDA-2007-P-0463-0367 </a:t>
            </a:r>
          </a:p>
          <a:p>
            <a:r>
              <a:rPr lang="en-US" dirty="0"/>
              <a:t>Identified six categories of variations from food standards that GMA believed should be permitted to provide flexibility</a:t>
            </a:r>
          </a:p>
        </p:txBody>
      </p:sp>
    </p:spTree>
    <p:extLst>
      <p:ext uri="{BB962C8B-B14F-4D97-AF65-F5344CB8AC3E}">
        <p14:creationId xmlns:p14="http://schemas.microsoft.com/office/powerpoint/2010/main" val="382429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4DA2-1977-43CD-B116-410EC46ADB4B}"/>
              </a:ext>
            </a:extLst>
          </p:cNvPr>
          <p:cNvSpPr>
            <a:spLocks noGrp="1"/>
          </p:cNvSpPr>
          <p:nvPr>
            <p:ph type="title"/>
          </p:nvPr>
        </p:nvSpPr>
        <p:spPr>
          <a:xfrm>
            <a:off x="317448" y="340285"/>
            <a:ext cx="8509103" cy="926020"/>
          </a:xfrm>
        </p:spPr>
        <p:txBody>
          <a:bodyPr/>
          <a:lstStyle/>
          <a:p>
            <a:r>
              <a:rPr lang="en-US" dirty="0">
                <a:solidFill>
                  <a:srgbClr val="007CBA"/>
                </a:solidFill>
              </a:rPr>
              <a:t>2018</a:t>
            </a:r>
          </a:p>
        </p:txBody>
      </p:sp>
      <p:sp>
        <p:nvSpPr>
          <p:cNvPr id="3" name="Content Placeholder 2">
            <a:extLst>
              <a:ext uri="{FF2B5EF4-FFF2-40B4-BE49-F238E27FC236}">
                <a16:creationId xmlns:a16="http://schemas.microsoft.com/office/drawing/2014/main" id="{993D913C-6CBF-4ED7-9DAF-C36D4D1AAA9C}"/>
              </a:ext>
            </a:extLst>
          </p:cNvPr>
          <p:cNvSpPr>
            <a:spLocks noGrp="1"/>
          </p:cNvSpPr>
          <p:nvPr>
            <p:ph idx="1"/>
          </p:nvPr>
        </p:nvSpPr>
        <p:spPr>
          <a:xfrm>
            <a:off x="323850" y="1470761"/>
            <a:ext cx="8509103" cy="4747159"/>
          </a:xfrm>
        </p:spPr>
        <p:txBody>
          <a:bodyPr/>
          <a:lstStyle/>
          <a:p>
            <a:r>
              <a:rPr lang="en-US" dirty="0"/>
              <a:t>Nutrition Innovation Strategy (NIS) agency initiative</a:t>
            </a:r>
          </a:p>
          <a:p>
            <a:r>
              <a:rPr lang="en-US" dirty="0"/>
              <a:t>Public Meeting, July 2018</a:t>
            </a:r>
          </a:p>
          <a:p>
            <a:r>
              <a:rPr lang="en-US" dirty="0"/>
              <a:t>Docket for public comments on the multiple initiatives for the NIS</a:t>
            </a:r>
          </a:p>
          <a:p>
            <a:r>
              <a:rPr lang="en-US" dirty="0"/>
              <a:t>FDA has reviewed these comments and is working to proceed </a:t>
            </a:r>
          </a:p>
        </p:txBody>
      </p:sp>
    </p:spTree>
    <p:extLst>
      <p:ext uri="{BB962C8B-B14F-4D97-AF65-F5344CB8AC3E}">
        <p14:creationId xmlns:p14="http://schemas.microsoft.com/office/powerpoint/2010/main" val="300209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C826-1320-48F8-9B49-A7CCB3D6AB14}"/>
              </a:ext>
            </a:extLst>
          </p:cNvPr>
          <p:cNvSpPr>
            <a:spLocks noGrp="1"/>
          </p:cNvSpPr>
          <p:nvPr>
            <p:ph type="title"/>
          </p:nvPr>
        </p:nvSpPr>
        <p:spPr>
          <a:xfrm>
            <a:off x="317448" y="252738"/>
            <a:ext cx="8509103" cy="926020"/>
          </a:xfrm>
        </p:spPr>
        <p:txBody>
          <a:bodyPr/>
          <a:lstStyle/>
          <a:p>
            <a:r>
              <a:rPr lang="en-US" dirty="0">
                <a:solidFill>
                  <a:srgbClr val="007CBA"/>
                </a:solidFill>
              </a:rPr>
              <a:t>2019</a:t>
            </a:r>
          </a:p>
        </p:txBody>
      </p:sp>
      <p:sp>
        <p:nvSpPr>
          <p:cNvPr id="3" name="Content Placeholder 2">
            <a:extLst>
              <a:ext uri="{FF2B5EF4-FFF2-40B4-BE49-F238E27FC236}">
                <a16:creationId xmlns:a16="http://schemas.microsoft.com/office/drawing/2014/main" id="{27306739-8C3A-4BAB-BBCC-3743FE103CB7}"/>
              </a:ext>
            </a:extLst>
          </p:cNvPr>
          <p:cNvSpPr>
            <a:spLocks noGrp="1"/>
          </p:cNvSpPr>
          <p:nvPr>
            <p:ph idx="1"/>
          </p:nvPr>
        </p:nvSpPr>
        <p:spPr>
          <a:xfrm>
            <a:off x="270662" y="1176853"/>
            <a:ext cx="5647292" cy="4598305"/>
          </a:xfrm>
        </p:spPr>
        <p:txBody>
          <a:bodyPr>
            <a:normAutofit fontScale="77500" lnSpcReduction="20000"/>
          </a:bodyPr>
          <a:lstStyle/>
          <a:p>
            <a:r>
              <a:rPr lang="en-US" dirty="0"/>
              <a:t>Unified Agenda</a:t>
            </a:r>
          </a:p>
          <a:p>
            <a:pPr lvl="1"/>
            <a:r>
              <a:rPr lang="en-US" dirty="0"/>
              <a:t>Revocation of several standards: Low-fat yogurt and non-fat yogurt, French dressing, Frozen cherry pie</a:t>
            </a:r>
          </a:p>
          <a:p>
            <a:pPr lvl="1"/>
            <a:r>
              <a:rPr lang="en-US" dirty="0"/>
              <a:t>Re-open the comment period on the 2005 Proposed Rule</a:t>
            </a:r>
          </a:p>
          <a:p>
            <a:r>
              <a:rPr lang="en-US" dirty="0"/>
              <a:t>FDA has been holding listening sessions with stakeholders who are interested in specific standards upon request</a:t>
            </a:r>
          </a:p>
          <a:p>
            <a:r>
              <a:rPr lang="en-US" dirty="0"/>
              <a:t>Public meeting focusing on Standards</a:t>
            </a:r>
          </a:p>
          <a:p>
            <a:r>
              <a:rPr lang="en-US" dirty="0"/>
              <a:t>Docket for written comments, open after this meeting</a:t>
            </a:r>
          </a:p>
        </p:txBody>
      </p:sp>
      <p:pic>
        <p:nvPicPr>
          <p:cNvPr id="5" name="Picture 4" descr="The Doughnut Corporation sought endorsement from the Nutrition Division of the War Food Administration for its Vitamin Doughnuts campaign.&#10;">
            <a:extLst>
              <a:ext uri="{FF2B5EF4-FFF2-40B4-BE49-F238E27FC236}">
                <a16:creationId xmlns:a16="http://schemas.microsoft.com/office/drawing/2014/main" id="{ABE087C8-2C51-4E04-8699-EA02DF449089}"/>
              </a:ext>
            </a:extLst>
          </p:cNvPr>
          <p:cNvPicPr>
            <a:picLocks noChangeAspect="1"/>
          </p:cNvPicPr>
          <p:nvPr/>
        </p:nvPicPr>
        <p:blipFill>
          <a:blip r:embed="rId3"/>
          <a:stretch>
            <a:fillRect/>
          </a:stretch>
        </p:blipFill>
        <p:spPr>
          <a:xfrm>
            <a:off x="6165928" y="1188867"/>
            <a:ext cx="2424838" cy="4010310"/>
          </a:xfrm>
          <a:prstGeom prst="rect">
            <a:avLst/>
          </a:prstGeom>
        </p:spPr>
      </p:pic>
      <p:sp>
        <p:nvSpPr>
          <p:cNvPr id="6" name="Rectangle 5" descr="A photo of The Doughnut Corporation sought endorsement from the Nutrition Division of the War Food Administration for its Vitamin Doughnuts campaign.&#10;">
            <a:extLst>
              <a:ext uri="{FF2B5EF4-FFF2-40B4-BE49-F238E27FC236}">
                <a16:creationId xmlns:a16="http://schemas.microsoft.com/office/drawing/2014/main" id="{42DC992B-D18D-46CA-AF5B-65C0D22F49C2}"/>
              </a:ext>
            </a:extLst>
          </p:cNvPr>
          <p:cNvSpPr/>
          <p:nvPr/>
        </p:nvSpPr>
        <p:spPr>
          <a:xfrm>
            <a:off x="5772838" y="5381913"/>
            <a:ext cx="3241255" cy="1200329"/>
          </a:xfrm>
          <a:prstGeom prst="rect">
            <a:avLst/>
          </a:prstGeom>
        </p:spPr>
        <p:txBody>
          <a:bodyPr wrap="square">
            <a:spAutoFit/>
          </a:bodyPr>
          <a:lstStyle/>
          <a:p>
            <a:r>
              <a:rPr lang="en-US" sz="1200" dirty="0"/>
              <a:t>The Doughnut Corporation sought endorsement from the Nutrition Division of the War Food Administration for its Vitamin Doughnuts campaign.</a:t>
            </a:r>
          </a:p>
          <a:p>
            <a:r>
              <a:rPr lang="en-US" sz="1200" dirty="0"/>
              <a:t>National Archives, </a:t>
            </a:r>
          </a:p>
          <a:p>
            <a:r>
              <a:rPr lang="en-US" sz="1200" dirty="0"/>
              <a:t>Records of the Agricultural Marketing Service</a:t>
            </a:r>
          </a:p>
        </p:txBody>
      </p:sp>
    </p:spTree>
    <p:extLst>
      <p:ext uri="{BB962C8B-B14F-4D97-AF65-F5344CB8AC3E}">
        <p14:creationId xmlns:p14="http://schemas.microsoft.com/office/powerpoint/2010/main" val="4087679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FDA logo&#10;&#10;">
            <a:extLst>
              <a:ext uri="{FF2B5EF4-FFF2-40B4-BE49-F238E27FC236}">
                <a16:creationId xmlns:a16="http://schemas.microsoft.com/office/drawing/2014/main" id="{35F0699D-1B6F-2149-8ABB-927593124802}"/>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301955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A963-DDCC-49F3-9B52-E1BD716F36AF}"/>
              </a:ext>
            </a:extLst>
          </p:cNvPr>
          <p:cNvSpPr>
            <a:spLocks noGrp="1"/>
          </p:cNvSpPr>
          <p:nvPr>
            <p:ph type="title"/>
          </p:nvPr>
        </p:nvSpPr>
        <p:spPr>
          <a:xfrm>
            <a:off x="542023" y="225840"/>
            <a:ext cx="7886700" cy="994172"/>
          </a:xfrm>
        </p:spPr>
        <p:txBody>
          <a:bodyPr/>
          <a:lstStyle/>
          <a:p>
            <a:r>
              <a:rPr lang="en-US" dirty="0">
                <a:solidFill>
                  <a:srgbClr val="007CBA"/>
                </a:solidFill>
              </a:rPr>
              <a:t>Pre-1906</a:t>
            </a:r>
          </a:p>
        </p:txBody>
      </p:sp>
      <p:sp>
        <p:nvSpPr>
          <p:cNvPr id="3" name="Content Placeholder 2">
            <a:extLst>
              <a:ext uri="{FF2B5EF4-FFF2-40B4-BE49-F238E27FC236}">
                <a16:creationId xmlns:a16="http://schemas.microsoft.com/office/drawing/2014/main" id="{82EECA3E-338C-4206-9F0A-EF9EBF34300D}"/>
              </a:ext>
            </a:extLst>
          </p:cNvPr>
          <p:cNvSpPr>
            <a:spLocks noGrp="1"/>
          </p:cNvSpPr>
          <p:nvPr>
            <p:ph idx="1"/>
          </p:nvPr>
        </p:nvSpPr>
        <p:spPr>
          <a:xfrm>
            <a:off x="542023" y="1202878"/>
            <a:ext cx="4722578" cy="4245531"/>
          </a:xfrm>
        </p:spPr>
        <p:txBody>
          <a:bodyPr>
            <a:noAutofit/>
          </a:bodyPr>
          <a:lstStyle/>
          <a:p>
            <a:r>
              <a:rPr lang="en-US" sz="2200" dirty="0"/>
              <a:t>Industrialization led to the increasing availability of mass-produced foods </a:t>
            </a:r>
          </a:p>
          <a:p>
            <a:r>
              <a:rPr lang="en-US" sz="2200" dirty="0"/>
              <a:t>Consumers did not know how foods were produced or what they contained</a:t>
            </a:r>
          </a:p>
          <a:p>
            <a:r>
              <a:rPr lang="en-US" sz="2200" dirty="0"/>
              <a:t>Patchwork of state laws for consumer protection</a:t>
            </a:r>
          </a:p>
          <a:p>
            <a:r>
              <a:rPr lang="en-US" sz="2200" dirty="0"/>
              <a:t>Legislation was introduced from 1879-1906, but was never enacted</a:t>
            </a:r>
          </a:p>
          <a:p>
            <a:r>
              <a:rPr lang="en-US" sz="2200" dirty="0"/>
              <a:t>1903: funding for the Bureau of Chemistry to investigate adulteration</a:t>
            </a:r>
          </a:p>
          <a:p>
            <a:r>
              <a:rPr lang="en-US" sz="2200" dirty="0"/>
              <a:t>Bureau of Chemistry developed more than 200 “recipes” for common foods </a:t>
            </a:r>
          </a:p>
        </p:txBody>
      </p:sp>
      <p:pic>
        <p:nvPicPr>
          <p:cNvPr id="4" name="Picture 3" descr="A photo of two people inspecting animal carcasses.&#10;&#10;">
            <a:extLst>
              <a:ext uri="{FF2B5EF4-FFF2-40B4-BE49-F238E27FC236}">
                <a16:creationId xmlns:a16="http://schemas.microsoft.com/office/drawing/2014/main" id="{7AA9996F-8C75-4D7F-8874-96A0B9CF9331}"/>
              </a:ext>
            </a:extLst>
          </p:cNvPr>
          <p:cNvPicPr>
            <a:picLocks noChangeAspect="1"/>
          </p:cNvPicPr>
          <p:nvPr/>
        </p:nvPicPr>
        <p:blipFill>
          <a:blip r:embed="rId2"/>
          <a:stretch>
            <a:fillRect/>
          </a:stretch>
        </p:blipFill>
        <p:spPr>
          <a:xfrm>
            <a:off x="5775829" y="1220012"/>
            <a:ext cx="3189641" cy="2304222"/>
          </a:xfrm>
          <a:prstGeom prst="rect">
            <a:avLst/>
          </a:prstGeom>
        </p:spPr>
      </p:pic>
      <p:pic>
        <p:nvPicPr>
          <p:cNvPr id="5" name="Picture 4" descr="A photo of the Cudhahy Packing Co. in Omaha , Nebraska in 1910.">
            <a:extLst>
              <a:ext uri="{FF2B5EF4-FFF2-40B4-BE49-F238E27FC236}">
                <a16:creationId xmlns:a16="http://schemas.microsoft.com/office/drawing/2014/main" id="{A91947AD-AB47-4C40-AC55-1C89F34ED586}"/>
              </a:ext>
            </a:extLst>
          </p:cNvPr>
          <p:cNvPicPr>
            <a:picLocks noChangeAspect="1"/>
          </p:cNvPicPr>
          <p:nvPr/>
        </p:nvPicPr>
        <p:blipFill>
          <a:blip r:embed="rId3"/>
          <a:stretch>
            <a:fillRect/>
          </a:stretch>
        </p:blipFill>
        <p:spPr>
          <a:xfrm>
            <a:off x="5775828" y="3628587"/>
            <a:ext cx="3189642" cy="2304222"/>
          </a:xfrm>
          <a:prstGeom prst="rect">
            <a:avLst/>
          </a:prstGeom>
        </p:spPr>
      </p:pic>
      <p:sp>
        <p:nvSpPr>
          <p:cNvPr id="7" name="Rectangle 6">
            <a:extLst>
              <a:ext uri="{FF2B5EF4-FFF2-40B4-BE49-F238E27FC236}">
                <a16:creationId xmlns:a16="http://schemas.microsoft.com/office/drawing/2014/main" id="{A4C92F1E-7F26-459B-8342-35B0037BDFCB}"/>
              </a:ext>
            </a:extLst>
          </p:cNvPr>
          <p:cNvSpPr/>
          <p:nvPr/>
        </p:nvSpPr>
        <p:spPr>
          <a:xfrm>
            <a:off x="5266063" y="5985829"/>
            <a:ext cx="3699407" cy="646331"/>
          </a:xfrm>
          <a:prstGeom prst="rect">
            <a:avLst/>
          </a:prstGeom>
        </p:spPr>
        <p:txBody>
          <a:bodyPr wrap="square">
            <a:spAutoFit/>
          </a:bodyPr>
          <a:lstStyle/>
          <a:p>
            <a:r>
              <a:rPr lang="en-US" sz="1200" dirty="0">
                <a:solidFill>
                  <a:srgbClr val="212124"/>
                </a:solidFill>
              </a:rPr>
              <a:t>Top: Inspection of Carcasses, 1910</a:t>
            </a:r>
          </a:p>
          <a:p>
            <a:r>
              <a:rPr lang="en-US" sz="1200" dirty="0">
                <a:solidFill>
                  <a:srgbClr val="212124"/>
                </a:solidFill>
              </a:rPr>
              <a:t>Bottom: Cudahy Packing Co., Omaha, Nebraska, 1910. </a:t>
            </a:r>
          </a:p>
          <a:p>
            <a:r>
              <a:rPr lang="en-US" sz="1200" dirty="0">
                <a:solidFill>
                  <a:srgbClr val="212124"/>
                </a:solidFill>
              </a:rPr>
              <a:t>National Archives Collection.</a:t>
            </a:r>
            <a:endParaRPr lang="en-US" sz="1200" dirty="0"/>
          </a:p>
        </p:txBody>
      </p:sp>
    </p:spTree>
    <p:extLst>
      <p:ext uri="{BB962C8B-B14F-4D97-AF65-F5344CB8AC3E}">
        <p14:creationId xmlns:p14="http://schemas.microsoft.com/office/powerpoint/2010/main" val="267050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4114-F9FE-4048-A80D-53B983E967A1}"/>
              </a:ext>
            </a:extLst>
          </p:cNvPr>
          <p:cNvSpPr>
            <a:spLocks noGrp="1"/>
          </p:cNvSpPr>
          <p:nvPr>
            <p:ph type="title"/>
          </p:nvPr>
        </p:nvSpPr>
        <p:spPr>
          <a:xfrm>
            <a:off x="317448" y="483909"/>
            <a:ext cx="8509103" cy="926020"/>
          </a:xfrm>
        </p:spPr>
        <p:txBody>
          <a:bodyPr/>
          <a:lstStyle/>
          <a:p>
            <a:r>
              <a:rPr lang="en-US" dirty="0">
                <a:solidFill>
                  <a:srgbClr val="007CBA"/>
                </a:solidFill>
              </a:rPr>
              <a:t>1906: Pure Food and Drug Act</a:t>
            </a:r>
          </a:p>
        </p:txBody>
      </p:sp>
      <p:sp>
        <p:nvSpPr>
          <p:cNvPr id="3" name="Content Placeholder 2">
            <a:extLst>
              <a:ext uri="{FF2B5EF4-FFF2-40B4-BE49-F238E27FC236}">
                <a16:creationId xmlns:a16="http://schemas.microsoft.com/office/drawing/2014/main" id="{B0A76213-C74A-4133-8FD7-96E68B2A283C}"/>
              </a:ext>
            </a:extLst>
          </p:cNvPr>
          <p:cNvSpPr>
            <a:spLocks noGrp="1"/>
          </p:cNvSpPr>
          <p:nvPr>
            <p:ph idx="1"/>
          </p:nvPr>
        </p:nvSpPr>
        <p:spPr>
          <a:xfrm>
            <a:off x="628648" y="1451462"/>
            <a:ext cx="4665248" cy="3288663"/>
          </a:xfrm>
        </p:spPr>
        <p:txBody>
          <a:bodyPr>
            <a:noAutofit/>
          </a:bodyPr>
          <a:lstStyle/>
          <a:p>
            <a:r>
              <a:rPr lang="en-US" sz="2200" dirty="0"/>
              <a:t>Prohibited a food product if it contained "any added poisonous or other added deleterious ingredient which may render such article injurious to health“</a:t>
            </a:r>
          </a:p>
          <a:p>
            <a:r>
              <a:rPr lang="en-US" sz="2200" dirty="0"/>
              <a:t>Established definitions for adulteration and misbranding and subjected foods to seizure if they were in violation</a:t>
            </a:r>
          </a:p>
          <a:p>
            <a:r>
              <a:rPr lang="en-US" sz="2200" dirty="0"/>
              <a:t>Intended to prevent adulteration in the form of dilution, substitution of a valuable ingredient, concealment of inferiority, or use of harmful ingredients in foods</a:t>
            </a:r>
          </a:p>
        </p:txBody>
      </p:sp>
      <p:pic>
        <p:nvPicPr>
          <p:cNvPr id="5" name="Picture 4" descr="A photo of a candy factory inspection in 1908.">
            <a:extLst>
              <a:ext uri="{FF2B5EF4-FFF2-40B4-BE49-F238E27FC236}">
                <a16:creationId xmlns:a16="http://schemas.microsoft.com/office/drawing/2014/main" id="{2289CFD9-3694-4473-8BF7-822E83295E11}"/>
              </a:ext>
            </a:extLst>
          </p:cNvPr>
          <p:cNvPicPr>
            <a:picLocks noChangeAspect="1"/>
          </p:cNvPicPr>
          <p:nvPr/>
        </p:nvPicPr>
        <p:blipFill>
          <a:blip r:embed="rId2"/>
          <a:stretch>
            <a:fillRect/>
          </a:stretch>
        </p:blipFill>
        <p:spPr>
          <a:xfrm>
            <a:off x="5168766" y="1722922"/>
            <a:ext cx="3776792" cy="2852220"/>
          </a:xfrm>
          <a:prstGeom prst="rect">
            <a:avLst/>
          </a:prstGeom>
        </p:spPr>
      </p:pic>
      <p:sp>
        <p:nvSpPr>
          <p:cNvPr id="6" name="Rectangle 5">
            <a:extLst>
              <a:ext uri="{FF2B5EF4-FFF2-40B4-BE49-F238E27FC236}">
                <a16:creationId xmlns:a16="http://schemas.microsoft.com/office/drawing/2014/main" id="{108760CE-405E-43BC-A45E-81D093B32693}"/>
              </a:ext>
            </a:extLst>
          </p:cNvPr>
          <p:cNvSpPr/>
          <p:nvPr/>
        </p:nvSpPr>
        <p:spPr>
          <a:xfrm>
            <a:off x="5834818" y="4657302"/>
            <a:ext cx="2856795" cy="523220"/>
          </a:xfrm>
          <a:prstGeom prst="rect">
            <a:avLst/>
          </a:prstGeom>
        </p:spPr>
        <p:txBody>
          <a:bodyPr wrap="square">
            <a:spAutoFit/>
          </a:bodyPr>
          <a:lstStyle/>
          <a:p>
            <a:r>
              <a:rPr lang="en-US" sz="1400" dirty="0"/>
              <a:t>Candy factory inspection in 1908.</a:t>
            </a:r>
          </a:p>
          <a:p>
            <a:r>
              <a:rPr lang="en-US" sz="1400" dirty="0"/>
              <a:t>National Archives, Records of FDA</a:t>
            </a:r>
          </a:p>
        </p:txBody>
      </p:sp>
    </p:spTree>
    <p:extLst>
      <p:ext uri="{BB962C8B-B14F-4D97-AF65-F5344CB8AC3E}">
        <p14:creationId xmlns:p14="http://schemas.microsoft.com/office/powerpoint/2010/main" val="398332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4114-F9FE-4048-A80D-53B983E967A1}"/>
              </a:ext>
            </a:extLst>
          </p:cNvPr>
          <p:cNvSpPr>
            <a:spLocks noGrp="1"/>
          </p:cNvSpPr>
          <p:nvPr>
            <p:ph type="title"/>
          </p:nvPr>
        </p:nvSpPr>
        <p:spPr>
          <a:xfrm>
            <a:off x="628650" y="416466"/>
            <a:ext cx="7886700" cy="994172"/>
          </a:xfrm>
        </p:spPr>
        <p:txBody>
          <a:bodyPr/>
          <a:lstStyle/>
          <a:p>
            <a:r>
              <a:rPr lang="en-US" dirty="0">
                <a:solidFill>
                  <a:srgbClr val="007CBA"/>
                </a:solidFill>
              </a:rPr>
              <a:t>1906: Pure Food and Drug Act</a:t>
            </a:r>
          </a:p>
        </p:txBody>
      </p:sp>
      <p:sp>
        <p:nvSpPr>
          <p:cNvPr id="3" name="Content Placeholder 2">
            <a:extLst>
              <a:ext uri="{FF2B5EF4-FFF2-40B4-BE49-F238E27FC236}">
                <a16:creationId xmlns:a16="http://schemas.microsoft.com/office/drawing/2014/main" id="{B0A76213-C74A-4133-8FD7-96E68B2A283C}"/>
              </a:ext>
            </a:extLst>
          </p:cNvPr>
          <p:cNvSpPr>
            <a:spLocks noGrp="1"/>
          </p:cNvSpPr>
          <p:nvPr>
            <p:ph idx="1"/>
          </p:nvPr>
        </p:nvSpPr>
        <p:spPr>
          <a:xfrm>
            <a:off x="519764" y="1410638"/>
            <a:ext cx="4052236" cy="5447362"/>
          </a:xfrm>
        </p:spPr>
        <p:txBody>
          <a:bodyPr>
            <a:normAutofit fontScale="62500" lnSpcReduction="20000"/>
          </a:bodyPr>
          <a:lstStyle/>
          <a:p>
            <a:pPr>
              <a:lnSpc>
                <a:spcPct val="120000"/>
              </a:lnSpc>
            </a:pPr>
            <a:r>
              <a:rPr lang="en-US" sz="3500" dirty="0"/>
              <a:t>Protected the consumer against contaminated food </a:t>
            </a:r>
          </a:p>
          <a:p>
            <a:pPr lvl="1">
              <a:lnSpc>
                <a:spcPct val="120000"/>
              </a:lnSpc>
            </a:pPr>
            <a:r>
              <a:rPr lang="en-US" sz="3000" dirty="0"/>
              <a:t>Prohibited products containing  "filthy, decomposed, or putrid" ingredients</a:t>
            </a:r>
          </a:p>
          <a:p>
            <a:pPr lvl="1">
              <a:lnSpc>
                <a:spcPct val="120000"/>
              </a:lnSpc>
            </a:pPr>
            <a:r>
              <a:rPr lang="en-US" sz="3000" dirty="0"/>
              <a:t>Regulated the misbranding of food products only against presenting false and misleading information on the label </a:t>
            </a:r>
          </a:p>
          <a:p>
            <a:pPr lvl="1">
              <a:lnSpc>
                <a:spcPct val="120000"/>
              </a:lnSpc>
            </a:pPr>
            <a:r>
              <a:rPr lang="en-US" sz="3000" dirty="0"/>
              <a:t>Did not require foods to have an ingredient statement </a:t>
            </a:r>
          </a:p>
          <a:p>
            <a:pPr>
              <a:lnSpc>
                <a:spcPct val="120000"/>
              </a:lnSpc>
            </a:pPr>
            <a:r>
              <a:rPr lang="en-US" sz="3500" dirty="0"/>
              <a:t>No ability to establish mandatory standards</a:t>
            </a:r>
          </a:p>
          <a:p>
            <a:pPr>
              <a:lnSpc>
                <a:spcPct val="120000"/>
              </a:lnSpc>
            </a:pPr>
            <a:r>
              <a:rPr lang="en-US" sz="3500" dirty="0"/>
              <a:t>Allowed marketing of foods under ambiguous distinctive names</a:t>
            </a:r>
          </a:p>
        </p:txBody>
      </p:sp>
      <p:pic>
        <p:nvPicPr>
          <p:cNvPr id="13" name="Picture 12" descr="A photo of FDA inspectors seizing crates of contaminated frozen eggs.">
            <a:extLst>
              <a:ext uri="{FF2B5EF4-FFF2-40B4-BE49-F238E27FC236}">
                <a16:creationId xmlns:a16="http://schemas.microsoft.com/office/drawing/2014/main" id="{881922D3-C14E-434B-B06F-539406CD5A81}"/>
              </a:ext>
            </a:extLst>
          </p:cNvPr>
          <p:cNvPicPr>
            <a:picLocks noChangeAspect="1"/>
          </p:cNvPicPr>
          <p:nvPr/>
        </p:nvPicPr>
        <p:blipFill>
          <a:blip r:embed="rId3"/>
          <a:stretch>
            <a:fillRect/>
          </a:stretch>
        </p:blipFill>
        <p:spPr>
          <a:xfrm>
            <a:off x="4916729" y="1916264"/>
            <a:ext cx="4129032" cy="3196670"/>
          </a:xfrm>
          <a:prstGeom prst="rect">
            <a:avLst/>
          </a:prstGeom>
        </p:spPr>
      </p:pic>
      <p:sp>
        <p:nvSpPr>
          <p:cNvPr id="5" name="Rectangle 4">
            <a:extLst>
              <a:ext uri="{FF2B5EF4-FFF2-40B4-BE49-F238E27FC236}">
                <a16:creationId xmlns:a16="http://schemas.microsoft.com/office/drawing/2014/main" id="{0CEE26A6-45E6-44DD-B6F7-7F97EE36E60A}"/>
              </a:ext>
            </a:extLst>
          </p:cNvPr>
          <p:cNvSpPr/>
          <p:nvPr/>
        </p:nvSpPr>
        <p:spPr>
          <a:xfrm>
            <a:off x="5359491" y="5120640"/>
            <a:ext cx="3979688" cy="738664"/>
          </a:xfrm>
          <a:prstGeom prst="rect">
            <a:avLst/>
          </a:prstGeom>
        </p:spPr>
        <p:txBody>
          <a:bodyPr wrap="square">
            <a:spAutoFit/>
          </a:bodyPr>
          <a:lstStyle/>
          <a:p>
            <a:r>
              <a:rPr lang="en-US" sz="1400" dirty="0"/>
              <a:t>FDA inspectors seizing crates of contaminated frozen eggs.</a:t>
            </a:r>
          </a:p>
          <a:p>
            <a:r>
              <a:rPr lang="en-US" sz="1400" dirty="0"/>
              <a:t>National Archives, Records of FDA</a:t>
            </a:r>
          </a:p>
        </p:txBody>
      </p:sp>
    </p:spTree>
    <p:extLst>
      <p:ext uri="{BB962C8B-B14F-4D97-AF65-F5344CB8AC3E}">
        <p14:creationId xmlns:p14="http://schemas.microsoft.com/office/powerpoint/2010/main" val="2767834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93D7-088F-4758-B89F-3D9AFFB22D19}"/>
              </a:ext>
            </a:extLst>
          </p:cNvPr>
          <p:cNvSpPr>
            <a:spLocks noGrp="1"/>
          </p:cNvSpPr>
          <p:nvPr>
            <p:ph type="title"/>
          </p:nvPr>
        </p:nvSpPr>
        <p:spPr>
          <a:xfrm>
            <a:off x="323849" y="394715"/>
            <a:ext cx="8509103" cy="926020"/>
          </a:xfrm>
        </p:spPr>
        <p:txBody>
          <a:bodyPr>
            <a:normAutofit fontScale="90000"/>
          </a:bodyPr>
          <a:lstStyle/>
          <a:p>
            <a:r>
              <a:rPr lang="en-US" dirty="0">
                <a:solidFill>
                  <a:srgbClr val="007CBA"/>
                </a:solidFill>
              </a:rPr>
              <a:t>1938: Federal Food, Drug, and </a:t>
            </a:r>
            <a:br>
              <a:rPr lang="en-US" dirty="0">
                <a:solidFill>
                  <a:srgbClr val="007CBA"/>
                </a:solidFill>
              </a:rPr>
            </a:br>
            <a:r>
              <a:rPr lang="en-US" dirty="0">
                <a:solidFill>
                  <a:srgbClr val="007CBA"/>
                </a:solidFill>
              </a:rPr>
              <a:t>Cosmetic Act (FD&amp;C) </a:t>
            </a:r>
          </a:p>
        </p:txBody>
      </p:sp>
      <p:sp>
        <p:nvSpPr>
          <p:cNvPr id="3" name="Content Placeholder 2">
            <a:extLst>
              <a:ext uri="{FF2B5EF4-FFF2-40B4-BE49-F238E27FC236}">
                <a16:creationId xmlns:a16="http://schemas.microsoft.com/office/drawing/2014/main" id="{30E3E34A-12C7-490A-BE65-B9D940195AF7}"/>
              </a:ext>
            </a:extLst>
          </p:cNvPr>
          <p:cNvSpPr>
            <a:spLocks noGrp="1"/>
          </p:cNvSpPr>
          <p:nvPr>
            <p:ph idx="1"/>
          </p:nvPr>
        </p:nvSpPr>
        <p:spPr>
          <a:xfrm>
            <a:off x="628650" y="1642633"/>
            <a:ext cx="4869180" cy="4820652"/>
          </a:xfrm>
        </p:spPr>
        <p:txBody>
          <a:bodyPr>
            <a:normAutofit fontScale="25000" lnSpcReduction="20000"/>
          </a:bodyPr>
          <a:lstStyle/>
          <a:p>
            <a:pPr>
              <a:lnSpc>
                <a:spcPct val="120000"/>
              </a:lnSpc>
              <a:spcBef>
                <a:spcPts val="672"/>
              </a:spcBef>
            </a:pPr>
            <a:r>
              <a:rPr lang="en-US" sz="8800" dirty="0"/>
              <a:t>Contained provisions for establishing food standards to prevent economic adulteration and ensure that food meets consumer expectations</a:t>
            </a:r>
            <a:endParaRPr lang="en-US" sz="5600" dirty="0"/>
          </a:p>
          <a:p>
            <a:pPr>
              <a:lnSpc>
                <a:spcPct val="120000"/>
              </a:lnSpc>
              <a:spcBef>
                <a:spcPts val="672"/>
              </a:spcBef>
            </a:pPr>
            <a:r>
              <a:rPr lang="en-US" sz="8800" dirty="0"/>
              <a:t>Section 401:</a:t>
            </a:r>
            <a:endParaRPr lang="en-US" dirty="0"/>
          </a:p>
          <a:p>
            <a:pPr lvl="1">
              <a:lnSpc>
                <a:spcPct val="120000"/>
              </a:lnSpc>
              <a:spcBef>
                <a:spcPts val="672"/>
              </a:spcBef>
            </a:pPr>
            <a:r>
              <a:rPr lang="en-US" sz="7200" dirty="0"/>
              <a:t>“[w]</a:t>
            </a:r>
            <a:r>
              <a:rPr lang="en-US" sz="7200" dirty="0" err="1"/>
              <a:t>henever</a:t>
            </a:r>
            <a:r>
              <a:rPr lang="en-US" sz="7200" dirty="0"/>
              <a:t> in the judgment of the Secretary such action will promote honesty and fair dealing in the interest of consumers, he shall promulgate regulations fixing and establishing for any food, under its common or usual name so far as practicable, a reasonable definition and standard of identity, a reasonable standard of quality, and/or reasonable standards of fill of container.”</a:t>
            </a:r>
          </a:p>
        </p:txBody>
      </p:sp>
      <p:pic>
        <p:nvPicPr>
          <p:cNvPr id="4" name="Picture 3" descr="Letter from Acting Secretary of State Robert Bacon to U.S. Ambassador to the United Kingdom Whitelaw Reid Discussing Postcards Regarding the Chicago Meatpacking Industry, 1907.&#10;">
            <a:extLst>
              <a:ext uri="{FF2B5EF4-FFF2-40B4-BE49-F238E27FC236}">
                <a16:creationId xmlns:a16="http://schemas.microsoft.com/office/drawing/2014/main" id="{8B1CF1BA-1E89-460D-A3B8-37C0E7945EAD}"/>
              </a:ext>
            </a:extLst>
          </p:cNvPr>
          <p:cNvPicPr>
            <a:picLocks noChangeAspect="1"/>
          </p:cNvPicPr>
          <p:nvPr/>
        </p:nvPicPr>
        <p:blipFill>
          <a:blip r:embed="rId3"/>
          <a:stretch>
            <a:fillRect/>
          </a:stretch>
        </p:blipFill>
        <p:spPr>
          <a:xfrm>
            <a:off x="5608996" y="2752457"/>
            <a:ext cx="3351972" cy="2152118"/>
          </a:xfrm>
          <a:prstGeom prst="rect">
            <a:avLst/>
          </a:prstGeom>
        </p:spPr>
      </p:pic>
      <p:sp>
        <p:nvSpPr>
          <p:cNvPr id="5" name="Rectangle 4" descr="Letter from Acting Secretary of State Robert Bacon to U.S. Ambassador to the United Kingdom Whitelaw Reid Discussing Postcards Regarding the Chicago Meatpacking Industry, 1907.&#10;&#10;">
            <a:extLst>
              <a:ext uri="{FF2B5EF4-FFF2-40B4-BE49-F238E27FC236}">
                <a16:creationId xmlns:a16="http://schemas.microsoft.com/office/drawing/2014/main" id="{A7C40FE8-3EE8-40B7-A198-A8296542F9C0}"/>
              </a:ext>
            </a:extLst>
          </p:cNvPr>
          <p:cNvSpPr/>
          <p:nvPr/>
        </p:nvSpPr>
        <p:spPr>
          <a:xfrm>
            <a:off x="5497830" y="5089914"/>
            <a:ext cx="3563874" cy="1569660"/>
          </a:xfrm>
          <a:prstGeom prst="rect">
            <a:avLst/>
          </a:prstGeom>
        </p:spPr>
        <p:txBody>
          <a:bodyPr wrap="square">
            <a:spAutoFit/>
          </a:bodyPr>
          <a:lstStyle/>
          <a:p>
            <a:r>
              <a:rPr lang="en-US" sz="1400" dirty="0"/>
              <a:t>Letter from Acting Secretary of State Robert Bacon to U.S. Ambassador to the United Kingdom Whitelaw Reid Discussing Postcards Regarding the Chicago Meatpacking Industry, 1907.</a:t>
            </a:r>
          </a:p>
          <a:p>
            <a:r>
              <a:rPr lang="en-US" sz="1400" dirty="0">
                <a:solidFill>
                  <a:srgbClr val="212124"/>
                </a:solidFill>
              </a:rPr>
              <a:t>National Archives Collection.</a:t>
            </a:r>
            <a:endParaRPr lang="en-US" sz="1400" dirty="0"/>
          </a:p>
          <a:p>
            <a:endParaRPr lang="en-US" sz="1200" dirty="0"/>
          </a:p>
        </p:txBody>
      </p:sp>
    </p:spTree>
    <p:extLst>
      <p:ext uri="{BB962C8B-B14F-4D97-AF65-F5344CB8AC3E}">
        <p14:creationId xmlns:p14="http://schemas.microsoft.com/office/powerpoint/2010/main" val="362146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3C93-F746-46F3-AE00-C29107690359}"/>
              </a:ext>
            </a:extLst>
          </p:cNvPr>
          <p:cNvSpPr>
            <a:spLocks noGrp="1"/>
          </p:cNvSpPr>
          <p:nvPr>
            <p:ph type="title"/>
          </p:nvPr>
        </p:nvSpPr>
        <p:spPr>
          <a:xfrm>
            <a:off x="131345" y="407662"/>
            <a:ext cx="8509103" cy="926020"/>
          </a:xfrm>
        </p:spPr>
        <p:txBody>
          <a:bodyPr>
            <a:normAutofit fontScale="90000"/>
          </a:bodyPr>
          <a:lstStyle/>
          <a:p>
            <a:r>
              <a:rPr lang="en-US" dirty="0">
                <a:solidFill>
                  <a:srgbClr val="007CBA"/>
                </a:solidFill>
              </a:rPr>
              <a:t>1938 FD&amp;C Act: Highlights Pertaining </a:t>
            </a:r>
            <a:br>
              <a:rPr lang="en-US" dirty="0">
                <a:solidFill>
                  <a:srgbClr val="007CBA"/>
                </a:solidFill>
              </a:rPr>
            </a:br>
            <a:r>
              <a:rPr lang="en-US" dirty="0">
                <a:solidFill>
                  <a:srgbClr val="007CBA"/>
                </a:solidFill>
              </a:rPr>
              <a:t>to Standards</a:t>
            </a:r>
          </a:p>
        </p:txBody>
      </p:sp>
      <p:sp>
        <p:nvSpPr>
          <p:cNvPr id="3" name="Content Placeholder 2">
            <a:extLst>
              <a:ext uri="{FF2B5EF4-FFF2-40B4-BE49-F238E27FC236}">
                <a16:creationId xmlns:a16="http://schemas.microsoft.com/office/drawing/2014/main" id="{43B5D011-9C66-4911-9BC2-3D96FEF1643E}"/>
              </a:ext>
            </a:extLst>
          </p:cNvPr>
          <p:cNvSpPr>
            <a:spLocks noGrp="1"/>
          </p:cNvSpPr>
          <p:nvPr>
            <p:ph idx="1"/>
          </p:nvPr>
        </p:nvSpPr>
        <p:spPr>
          <a:xfrm>
            <a:off x="323850" y="1798019"/>
            <a:ext cx="8509103" cy="4766410"/>
          </a:xfrm>
        </p:spPr>
        <p:txBody>
          <a:bodyPr>
            <a:normAutofit fontScale="85000" lnSpcReduction="10000"/>
          </a:bodyPr>
          <a:lstStyle/>
          <a:p>
            <a:r>
              <a:rPr lang="en-US" dirty="0"/>
              <a:t>Section 403(g) a food is deemed misbranded if:</a:t>
            </a:r>
            <a:endParaRPr lang="en-US" sz="1500" dirty="0"/>
          </a:p>
          <a:p>
            <a:pPr marL="457200" lvl="1" indent="0">
              <a:spcAft>
                <a:spcPts val="500"/>
              </a:spcAft>
              <a:buNone/>
            </a:pPr>
            <a:r>
              <a:rPr lang="en-US" dirty="0"/>
              <a:t>“If it purports to be or is represented as a food for which a definition and standard of identity has been prescribed by regulations as provided by section 401, unless: (1) It conforms to such definition and standard, and (2) its label bears the name of the food specified in the definition and standard, and, insofar as may be required by such regulations, the common names of optional ingredients (other than spices, flavorings, and coloring) present in such food.”</a:t>
            </a:r>
            <a:endParaRPr lang="en-US" sz="1500" dirty="0"/>
          </a:p>
          <a:p>
            <a:r>
              <a:rPr lang="en-US" dirty="0"/>
              <a:t>Section 701(e)</a:t>
            </a:r>
            <a:r>
              <a:rPr lang="en-US" strike="sngStrike" dirty="0"/>
              <a:t> </a:t>
            </a:r>
          </a:p>
          <a:p>
            <a:pPr lvl="1"/>
            <a:r>
              <a:rPr lang="en-US" dirty="0"/>
              <a:t>Issuance, amendment, or repeal of food standards required a formal trial-type administrative hearing procedure</a:t>
            </a:r>
            <a:r>
              <a:rPr lang="en-US" strike="sngStrike" dirty="0"/>
              <a:t> </a:t>
            </a:r>
            <a:endParaRPr lang="en-US" dirty="0"/>
          </a:p>
        </p:txBody>
      </p:sp>
    </p:spTree>
    <p:extLst>
      <p:ext uri="{BB962C8B-B14F-4D97-AF65-F5344CB8AC3E}">
        <p14:creationId xmlns:p14="http://schemas.microsoft.com/office/powerpoint/2010/main" val="19121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8DE9-8BCE-4469-8662-04CF75F53D8D}"/>
              </a:ext>
            </a:extLst>
          </p:cNvPr>
          <p:cNvSpPr>
            <a:spLocks noGrp="1"/>
          </p:cNvSpPr>
          <p:nvPr>
            <p:ph type="title"/>
          </p:nvPr>
        </p:nvSpPr>
        <p:spPr>
          <a:xfrm>
            <a:off x="73593" y="334061"/>
            <a:ext cx="8509103" cy="926020"/>
          </a:xfrm>
        </p:spPr>
        <p:txBody>
          <a:bodyPr>
            <a:normAutofit fontScale="90000"/>
          </a:bodyPr>
          <a:lstStyle/>
          <a:p>
            <a:r>
              <a:rPr lang="en-US" dirty="0">
                <a:solidFill>
                  <a:srgbClr val="007CBA"/>
                </a:solidFill>
              </a:rPr>
              <a:t>1938 FD&amp;C Act: Highlights Pertaining </a:t>
            </a:r>
            <a:br>
              <a:rPr lang="en-US" dirty="0">
                <a:solidFill>
                  <a:srgbClr val="007CBA"/>
                </a:solidFill>
              </a:rPr>
            </a:br>
            <a:r>
              <a:rPr lang="en-US" dirty="0">
                <a:solidFill>
                  <a:srgbClr val="007CBA"/>
                </a:solidFill>
              </a:rPr>
              <a:t>to Standards</a:t>
            </a:r>
          </a:p>
        </p:txBody>
      </p:sp>
      <p:sp>
        <p:nvSpPr>
          <p:cNvPr id="3" name="Content Placeholder 2">
            <a:extLst>
              <a:ext uri="{FF2B5EF4-FFF2-40B4-BE49-F238E27FC236}">
                <a16:creationId xmlns:a16="http://schemas.microsoft.com/office/drawing/2014/main" id="{51170EDF-357D-4EBC-8E40-9BF703293D50}"/>
              </a:ext>
            </a:extLst>
          </p:cNvPr>
          <p:cNvSpPr>
            <a:spLocks noGrp="1"/>
          </p:cNvSpPr>
          <p:nvPr>
            <p:ph idx="1"/>
          </p:nvPr>
        </p:nvSpPr>
        <p:spPr>
          <a:xfrm>
            <a:off x="323850" y="1793207"/>
            <a:ext cx="5355055" cy="5064793"/>
          </a:xfrm>
        </p:spPr>
        <p:txBody>
          <a:bodyPr>
            <a:normAutofit fontScale="47500" lnSpcReduction="20000"/>
          </a:bodyPr>
          <a:lstStyle/>
          <a:p>
            <a:pPr>
              <a:lnSpc>
                <a:spcPct val="120000"/>
              </a:lnSpc>
              <a:spcBef>
                <a:spcPts val="672"/>
              </a:spcBef>
            </a:pPr>
            <a:r>
              <a:rPr lang="en-US" sz="4000" dirty="0"/>
              <a:t>Required ingredient labeling only of optional ingredients in standardized foods</a:t>
            </a:r>
          </a:p>
          <a:p>
            <a:pPr>
              <a:lnSpc>
                <a:spcPct val="120000"/>
              </a:lnSpc>
              <a:spcBef>
                <a:spcPts val="672"/>
              </a:spcBef>
            </a:pPr>
            <a:r>
              <a:rPr lang="en-US" sz="4000" dirty="0"/>
              <a:t>No preemption of state laws</a:t>
            </a:r>
          </a:p>
          <a:p>
            <a:pPr lvl="1">
              <a:lnSpc>
                <a:spcPct val="120000"/>
              </a:lnSpc>
              <a:spcBef>
                <a:spcPts val="672"/>
              </a:spcBef>
            </a:pPr>
            <a:r>
              <a:rPr lang="en-US" sz="3600" dirty="0"/>
              <a:t>Provided only minimum standards </a:t>
            </a:r>
          </a:p>
          <a:p>
            <a:pPr>
              <a:lnSpc>
                <a:spcPct val="120000"/>
              </a:lnSpc>
              <a:spcBef>
                <a:spcPts val="672"/>
              </a:spcBef>
            </a:pPr>
            <a:r>
              <a:rPr lang="en-US" sz="4000" dirty="0"/>
              <a:t>A product that purported to be or was represented as a standardized food but did not conform to the definition and standard could not be sold or had to be labeled as “imitation”</a:t>
            </a:r>
          </a:p>
          <a:p>
            <a:pPr>
              <a:lnSpc>
                <a:spcPct val="120000"/>
              </a:lnSpc>
              <a:spcBef>
                <a:spcPts val="672"/>
              </a:spcBef>
            </a:pPr>
            <a:r>
              <a:rPr lang="en-US" sz="4000" dirty="0"/>
              <a:t>Consumers could rely on a common name which identified comparable products in a rapidly expanding marketplace</a:t>
            </a:r>
          </a:p>
          <a:p>
            <a:pPr>
              <a:lnSpc>
                <a:spcPct val="120000"/>
              </a:lnSpc>
              <a:spcBef>
                <a:spcPts val="672"/>
              </a:spcBef>
            </a:pPr>
            <a:r>
              <a:rPr lang="en-US" sz="4000" dirty="0"/>
              <a:t>Created a “level playing field” for food producers</a:t>
            </a:r>
          </a:p>
          <a:p>
            <a:pPr lvl="1">
              <a:lnSpc>
                <a:spcPct val="120000"/>
              </a:lnSpc>
              <a:spcBef>
                <a:spcPts val="672"/>
              </a:spcBef>
            </a:pPr>
            <a:r>
              <a:rPr lang="en-US" sz="3600" dirty="0"/>
              <a:t>Minimum amount of valuable ingredients</a:t>
            </a:r>
          </a:p>
        </p:txBody>
      </p:sp>
      <p:sp>
        <p:nvSpPr>
          <p:cNvPr id="5" name="TextBox 4" descr="A photo of Mrs. Fidel Romero proudly exhibits her canned food, New Mexico. &#10;">
            <a:extLst>
              <a:ext uri="{FF2B5EF4-FFF2-40B4-BE49-F238E27FC236}">
                <a16:creationId xmlns:a16="http://schemas.microsoft.com/office/drawing/2014/main" id="{58D68AD7-CF3A-4E0B-8D53-8058D54232D2}"/>
              </a:ext>
            </a:extLst>
          </p:cNvPr>
          <p:cNvSpPr txBox="1"/>
          <p:nvPr/>
        </p:nvSpPr>
        <p:spPr>
          <a:xfrm>
            <a:off x="6177534" y="4728481"/>
            <a:ext cx="2642616" cy="954107"/>
          </a:xfrm>
          <a:prstGeom prst="rect">
            <a:avLst/>
          </a:prstGeom>
          <a:noFill/>
        </p:spPr>
        <p:txBody>
          <a:bodyPr wrap="square" rtlCol="0">
            <a:spAutoFit/>
          </a:bodyPr>
          <a:lstStyle/>
          <a:p>
            <a:r>
              <a:rPr lang="en-US" sz="1400" dirty="0"/>
              <a:t>Mrs. Fidel Romero proudly exhibits her canned food, New Mexico. </a:t>
            </a:r>
          </a:p>
          <a:p>
            <a:r>
              <a:rPr lang="en-US" sz="1400" dirty="0"/>
              <a:t>National Archives Collection</a:t>
            </a:r>
          </a:p>
        </p:txBody>
      </p:sp>
      <p:pic>
        <p:nvPicPr>
          <p:cNvPr id="6" name="Picture 5" descr="FDA inspectors seizing crates of contaminated frozen eggs.&#10;">
            <a:extLst>
              <a:ext uri="{FF2B5EF4-FFF2-40B4-BE49-F238E27FC236}">
                <a16:creationId xmlns:a16="http://schemas.microsoft.com/office/drawing/2014/main" id="{C194ABFB-A22B-47C2-AE19-7BFA5D6C1F90}"/>
              </a:ext>
            </a:extLst>
          </p:cNvPr>
          <p:cNvPicPr>
            <a:picLocks noChangeAspect="1"/>
          </p:cNvPicPr>
          <p:nvPr/>
        </p:nvPicPr>
        <p:blipFill>
          <a:blip r:embed="rId3"/>
          <a:stretch>
            <a:fillRect/>
          </a:stretch>
        </p:blipFill>
        <p:spPr>
          <a:xfrm>
            <a:off x="5815584" y="2210043"/>
            <a:ext cx="3194375" cy="2376767"/>
          </a:xfrm>
          <a:prstGeom prst="rect">
            <a:avLst/>
          </a:prstGeom>
        </p:spPr>
      </p:pic>
    </p:spTree>
    <p:extLst>
      <p:ext uri="{BB962C8B-B14F-4D97-AF65-F5344CB8AC3E}">
        <p14:creationId xmlns:p14="http://schemas.microsoft.com/office/powerpoint/2010/main" val="134270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6B56-D30B-46AD-911F-659A63C4B512}"/>
              </a:ext>
            </a:extLst>
          </p:cNvPr>
          <p:cNvSpPr>
            <a:spLocks noGrp="1"/>
          </p:cNvSpPr>
          <p:nvPr>
            <p:ph type="title"/>
          </p:nvPr>
        </p:nvSpPr>
        <p:spPr>
          <a:xfrm>
            <a:off x="323849" y="349910"/>
            <a:ext cx="8509103" cy="926020"/>
          </a:xfrm>
        </p:spPr>
        <p:txBody>
          <a:bodyPr/>
          <a:lstStyle/>
          <a:p>
            <a:r>
              <a:rPr lang="en-US" dirty="0">
                <a:solidFill>
                  <a:srgbClr val="007CBA"/>
                </a:solidFill>
              </a:rPr>
              <a:t>USDA-FSIS Food Standards</a:t>
            </a:r>
          </a:p>
        </p:txBody>
      </p:sp>
      <p:sp>
        <p:nvSpPr>
          <p:cNvPr id="3" name="Content Placeholder 2">
            <a:extLst>
              <a:ext uri="{FF2B5EF4-FFF2-40B4-BE49-F238E27FC236}">
                <a16:creationId xmlns:a16="http://schemas.microsoft.com/office/drawing/2014/main" id="{4E76B836-4F26-499D-A967-34D535A12C67}"/>
              </a:ext>
            </a:extLst>
          </p:cNvPr>
          <p:cNvSpPr>
            <a:spLocks noGrp="1"/>
          </p:cNvSpPr>
          <p:nvPr>
            <p:ph idx="1"/>
          </p:nvPr>
        </p:nvSpPr>
        <p:spPr>
          <a:xfrm>
            <a:off x="323850" y="1759519"/>
            <a:ext cx="8509103" cy="4286043"/>
          </a:xfrm>
        </p:spPr>
        <p:txBody>
          <a:bodyPr>
            <a:normAutofit/>
          </a:bodyPr>
          <a:lstStyle/>
          <a:p>
            <a:r>
              <a:rPr lang="en-US" dirty="0"/>
              <a:t>Federal Meat Inspection Act (FMIA) and the Poultry Products Inspection Act (PPIA)</a:t>
            </a:r>
          </a:p>
          <a:p>
            <a:r>
              <a:rPr lang="en-US" dirty="0"/>
              <a:t>USDA-FSIS has established meat and poultry product standards of identity or composition </a:t>
            </a:r>
          </a:p>
          <a:p>
            <a:pPr lvl="1"/>
            <a:r>
              <a:rPr lang="en-US" dirty="0"/>
              <a:t>9 CFR parts 319 and 381, subpart P for meat and poultry products, respectively</a:t>
            </a:r>
          </a:p>
        </p:txBody>
      </p:sp>
    </p:spTree>
    <p:extLst>
      <p:ext uri="{BB962C8B-B14F-4D97-AF65-F5344CB8AC3E}">
        <p14:creationId xmlns:p14="http://schemas.microsoft.com/office/powerpoint/2010/main" val="476423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52FEB41AD0EE7448B1B440221F3A0A6" ma:contentTypeVersion="0" ma:contentTypeDescription="Create a new document." ma:contentTypeScope="" ma:versionID="55744f44cc45c3b60e45a4aebe6c31fe">
  <xsd:schema xmlns:xsd="http://www.w3.org/2001/XMLSchema" xmlns:xs="http://www.w3.org/2001/XMLSchema" xmlns:p="http://schemas.microsoft.com/office/2006/metadata/properties" xmlns:ns2="c593544c-8bc9-488a-9957-4d59a7b3d015" targetNamespace="http://schemas.microsoft.com/office/2006/metadata/properties" ma:root="true" ma:fieldsID="f735efe3037c15fe5e7164caebe31d49" ns2:_="">
    <xsd:import namespace="c593544c-8bc9-488a-9957-4d59a7b3d01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544c-8bc9-488a-9957-4d59a7b3d0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593544c-8bc9-488a-9957-4d59a7b3d015">7NC7SMKD5U47-692835557-548</_dlc_DocId>
    <_dlc_DocIdUrl xmlns="c593544c-8bc9-488a-9957-4d59a7b3d015">
      <Url>http://sharepoint.fda.gov/orgs/OFVM/OFVMExecSec/NutritionInnovationStrategy/SOI/_layouts/DocIdRedir.aspx?ID=7NC7SMKD5U47-692835557-548</Url>
      <Description>7NC7SMKD5U47-692835557-548</Description>
    </_dlc_DocIdUrl>
  </documentManagement>
</p:properties>
</file>

<file path=customXml/itemProps1.xml><?xml version="1.0" encoding="utf-8"?>
<ds:datastoreItem xmlns:ds="http://schemas.openxmlformats.org/officeDocument/2006/customXml" ds:itemID="{C0D85FD2-66C1-4023-B04B-E125F38FFB2B}">
  <ds:schemaRefs>
    <ds:schemaRef ds:uri="http://schemas.microsoft.com/sharepoint/events"/>
  </ds:schemaRefs>
</ds:datastoreItem>
</file>

<file path=customXml/itemProps2.xml><?xml version="1.0" encoding="utf-8"?>
<ds:datastoreItem xmlns:ds="http://schemas.openxmlformats.org/officeDocument/2006/customXml" ds:itemID="{1B73F9B3-4664-4EB8-9203-FAA2A3422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3544c-8bc9-488a-9957-4d59a7b3d0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7CAAF9-5B5B-4904-BC9B-508A4556820A}">
  <ds:schemaRefs>
    <ds:schemaRef ds:uri="http://schemas.microsoft.com/sharepoint/v3/contenttype/forms"/>
  </ds:schemaRefs>
</ds:datastoreItem>
</file>

<file path=customXml/itemProps4.xml><?xml version="1.0" encoding="utf-8"?>
<ds:datastoreItem xmlns:ds="http://schemas.openxmlformats.org/officeDocument/2006/customXml" ds:itemID="{2E0740F3-2DDA-4A28-9111-B5F4764A4BD0}">
  <ds:schemaRefs>
    <ds:schemaRef ds:uri="http://schemas.microsoft.com/office/2006/metadata/properties"/>
    <ds:schemaRef ds:uri="http://purl.org/dc/terms/"/>
    <ds:schemaRef ds:uri="c593544c-8bc9-488a-9957-4d59a7b3d015"/>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12997</TotalTime>
  <Words>2050</Words>
  <Application>Microsoft Office PowerPoint</Application>
  <PresentationFormat>On-screen Show (4:3)</PresentationFormat>
  <Paragraphs>237</Paragraphs>
  <Slides>29</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Arial Bold</vt:lpstr>
      <vt:lpstr>Calibri</vt:lpstr>
      <vt:lpstr>Cambria</vt:lpstr>
      <vt:lpstr>Helvetica</vt:lpstr>
      <vt:lpstr>Office Theme</vt:lpstr>
      <vt:lpstr>1_Office Theme</vt:lpstr>
      <vt:lpstr>Standards of Identity History &amp; Current Status</vt:lpstr>
      <vt:lpstr>A Look Back in Time…</vt:lpstr>
      <vt:lpstr>Pre-1906</vt:lpstr>
      <vt:lpstr>1906: Pure Food and Drug Act</vt:lpstr>
      <vt:lpstr>1906: Pure Food and Drug Act</vt:lpstr>
      <vt:lpstr>1938: Federal Food, Drug, and  Cosmetic Act (FD&amp;C) </vt:lpstr>
      <vt:lpstr>1938 FD&amp;C Act: Highlights Pertaining  to Standards</vt:lpstr>
      <vt:lpstr>1938 FD&amp;C Act: Highlights Pertaining  to Standards</vt:lpstr>
      <vt:lpstr>USDA-FSIS Food Standards</vt:lpstr>
      <vt:lpstr>1939-1960’s</vt:lpstr>
      <vt:lpstr>The Early Days of Food Standards</vt:lpstr>
      <vt:lpstr>1960’s: Safe and Suitable</vt:lpstr>
      <vt:lpstr>1977: Renumbering and Republication</vt:lpstr>
      <vt:lpstr>Modern Standards</vt:lpstr>
      <vt:lpstr>Modern Standards</vt:lpstr>
      <vt:lpstr>1990 FD&amp;C Act Amendments: Nutrition Labeling and Education Act  </vt:lpstr>
      <vt:lpstr>1993: NLEA Labeling Changes</vt:lpstr>
      <vt:lpstr>1993: NLEA Changes Affecting Standards</vt:lpstr>
      <vt:lpstr>1993: NLEA</vt:lpstr>
      <vt:lpstr>1995/1996 ANPRM</vt:lpstr>
      <vt:lpstr>ANPRM Comments</vt:lpstr>
      <vt:lpstr>ANPRM Comments</vt:lpstr>
      <vt:lpstr>1997-2005</vt:lpstr>
      <vt:lpstr>2005 Proposed Rule </vt:lpstr>
      <vt:lpstr>2005 Proposed Rule Comments</vt:lpstr>
      <vt:lpstr>Horizontal Approach </vt:lpstr>
      <vt:lpstr>2018</vt:lpstr>
      <vt:lpstr>2019</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Belachew, Meseker</cp:lastModifiedBy>
  <cp:revision>392</cp:revision>
  <cp:lastPrinted>2017-04-04T17:00:00Z</cp:lastPrinted>
  <dcterms:created xsi:type="dcterms:W3CDTF">2015-10-02T20:33:31Z</dcterms:created>
  <dcterms:modified xsi:type="dcterms:W3CDTF">2019-10-08T18:17:05Z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0x010100552FEB41AD0EE7448B1B440221F3A0A6</vt:lpwstr>
  </property>
  <property fmtid="{D5CDD505-2E9C-101B-9397-08002B2CF9AE}" pid="3" name="_dlc_DocIdItemGuid">
    <vt:lpwstr>3b67358e-a2e5-4260-b118-3da24f1edc66</vt:lpwstr>
  </property>
</Properties>
</file>