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6" r:id="rId5"/>
    <p:sldId id="257" r:id="rId6"/>
    <p:sldId id="258" r:id="rId7"/>
    <p:sldId id="309" r:id="rId8"/>
    <p:sldId id="260" r:id="rId9"/>
    <p:sldId id="261" r:id="rId10"/>
    <p:sldId id="262" r:id="rId11"/>
    <p:sldId id="263" r:id="rId12"/>
    <p:sldId id="265" r:id="rId13"/>
    <p:sldId id="264" r:id="rId14"/>
    <p:sldId id="266" r:id="rId15"/>
    <p:sldId id="308"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1" r:id="rId29"/>
    <p:sldId id="311" r:id="rId30"/>
    <p:sldId id="283" r:id="rId31"/>
    <p:sldId id="284" r:id="rId32"/>
    <p:sldId id="285" r:id="rId33"/>
    <p:sldId id="286" r:id="rId34"/>
    <p:sldId id="287" r:id="rId35"/>
    <p:sldId id="288" r:id="rId36"/>
    <p:sldId id="289" r:id="rId37"/>
    <p:sldId id="290" r:id="rId38"/>
    <p:sldId id="291" r:id="rId39"/>
    <p:sldId id="310" r:id="rId40"/>
    <p:sldId id="293" r:id="rId41"/>
    <p:sldId id="305" r:id="rId42"/>
    <p:sldId id="307" r:id="rId43"/>
    <p:sldId id="294" r:id="rId44"/>
    <p:sldId id="295" r:id="rId45"/>
    <p:sldId id="297" r:id="rId46"/>
    <p:sldId id="298" r:id="rId47"/>
    <p:sldId id="300" r:id="rId48"/>
    <p:sldId id="301" r:id="rId49"/>
    <p:sldId id="302" r:id="rId50"/>
    <p:sldId id="303" r:id="rId51"/>
    <p:sldId id="29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3E576B-92B9-4E35-8F67-81017206607E}">
          <p14:sldIdLst>
            <p14:sldId id="256"/>
            <p14:sldId id="257"/>
            <p14:sldId id="258"/>
            <p14:sldId id="309"/>
            <p14:sldId id="260"/>
            <p14:sldId id="261"/>
            <p14:sldId id="262"/>
            <p14:sldId id="263"/>
            <p14:sldId id="265"/>
            <p14:sldId id="264"/>
            <p14:sldId id="266"/>
            <p14:sldId id="308"/>
            <p14:sldId id="268"/>
            <p14:sldId id="269"/>
            <p14:sldId id="270"/>
          </p14:sldIdLst>
        </p14:section>
        <p14:section name="Untitled Section" id="{ECE5931E-FE67-443C-B723-4DF03F7BB3F0}">
          <p14:sldIdLst>
            <p14:sldId id="271"/>
            <p14:sldId id="272"/>
            <p14:sldId id="273"/>
            <p14:sldId id="274"/>
            <p14:sldId id="275"/>
            <p14:sldId id="276"/>
            <p14:sldId id="277"/>
            <p14:sldId id="278"/>
            <p14:sldId id="279"/>
            <p14:sldId id="281"/>
            <p14:sldId id="311"/>
            <p14:sldId id="283"/>
            <p14:sldId id="284"/>
            <p14:sldId id="285"/>
            <p14:sldId id="286"/>
            <p14:sldId id="287"/>
            <p14:sldId id="288"/>
            <p14:sldId id="289"/>
            <p14:sldId id="290"/>
            <p14:sldId id="291"/>
            <p14:sldId id="310"/>
            <p14:sldId id="293"/>
            <p14:sldId id="305"/>
            <p14:sldId id="307"/>
            <p14:sldId id="294"/>
            <p14:sldId id="295"/>
            <p14:sldId id="297"/>
            <p14:sldId id="298"/>
            <p14:sldId id="300"/>
            <p14:sldId id="301"/>
            <p14:sldId id="302"/>
            <p14:sldId id="303"/>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uhani, Ayma" initials="RA" lastIdx="7" clrIdx="0"/>
  <p:cmAuthor id="1" name="Beth Pearl-Barr" initials="BP" lastIdx="1" clrIdx="1"/>
  <p:cmAuthor id="2" name="Beth Pearl-Barr" initials="BP [12]" lastIdx="1" clrIdx="2"/>
  <p:cmAuthor id="3" name="Beth Pearl-Barr" initials="BP [6]" lastIdx="1" clrIdx="3"/>
  <p:cmAuthor id="4" name="Weingaertner, David" initials="W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A"/>
    <a:srgbClr val="B65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571" autoAdjust="0"/>
  </p:normalViewPr>
  <p:slideViewPr>
    <p:cSldViewPr snapToGrid="0" snapToObjects="1" showGuides="1">
      <p:cViewPr varScale="1">
        <p:scale>
          <a:sx n="46" d="100"/>
          <a:sy n="46" d="100"/>
        </p:scale>
        <p:origin x="524" y="32"/>
      </p:cViewPr>
      <p:guideLst>
        <p:guide orient="horz" pos="2160"/>
        <p:guide pos="3840"/>
      </p:guideLst>
    </p:cSldViewPr>
  </p:slideViewPr>
  <p:outlineViewPr>
    <p:cViewPr>
      <p:scale>
        <a:sx n="33" d="100"/>
        <a:sy n="33" d="100"/>
      </p:scale>
      <p:origin x="0" y="-3425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dirty="0">
                <a:solidFill>
                  <a:srgbClr val="007CBA"/>
                </a:solidFill>
                <a:latin typeface="Arial" charset="0"/>
                <a:ea typeface="Arial" charset="0"/>
                <a:cs typeface="Arial" charset="0"/>
              </a:rPr>
              <a:t>Sources of Added Sugars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6.2161044684229297E-2"/>
          <c:y val="0.112099088900888"/>
          <c:w val="0.86152334661871"/>
          <c:h val="0.60503891732748605"/>
        </c:manualLayout>
      </c:layout>
      <c:pieChart>
        <c:varyColors val="1"/>
        <c:ser>
          <c:idx val="0"/>
          <c:order val="0"/>
          <c:tx>
            <c:strRef>
              <c:f>Sheet1!$B$1</c:f>
              <c:strCache>
                <c:ptCount val="1"/>
                <c:pt idx="0">
                  <c:v>Sources of Added Sugars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06A-8A4B-8A7E-ABD4C282E10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06A-8A4B-8A7E-ABD4C282E10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06A-8A4B-8A7E-ABD4C282E10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06A-8A4B-8A7E-ABD4C282E10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06A-8A4B-8A7E-ABD4C282E10B}"/>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06A-8A4B-8A7E-ABD4C282E10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06A-8A4B-8A7E-ABD4C282E10B}"/>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06A-8A4B-8A7E-ABD4C282E10B}"/>
              </c:ext>
            </c:extLst>
          </c:dPt>
          <c:dLbls>
            <c:dLbl>
              <c:idx val="2"/>
              <c:layout>
                <c:manualLayout>
                  <c:x val="0.130539386280419"/>
                  <c:y val="3.60898726835204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06A-8A4B-8A7E-ABD4C282E10B}"/>
                </c:ext>
              </c:extLst>
            </c:dLbl>
            <c:dLbl>
              <c:idx val="3"/>
              <c:layout>
                <c:manualLayout>
                  <c:x val="9.34318395385762E-2"/>
                  <c:y val="6.256155644550820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06A-8A4B-8A7E-ABD4C282E10B}"/>
                </c:ext>
              </c:extLst>
            </c:dLbl>
            <c:dLbl>
              <c:idx val="4"/>
              <c:layout>
                <c:manualLayout>
                  <c:x val="6.4521823660931302E-2"/>
                  <c:y val="6.273122922100170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06A-8A4B-8A7E-ABD4C282E10B}"/>
                </c:ext>
              </c:extLst>
            </c:dLbl>
            <c:dLbl>
              <c:idx val="5"/>
              <c:layout>
                <c:manualLayout>
                  <c:x val="4.6178672110430599E-2"/>
                  <c:y val="5.84759379609336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06A-8A4B-8A7E-ABD4C282E10B}"/>
                </c:ext>
              </c:extLst>
            </c:dLbl>
            <c:dLbl>
              <c:idx val="6"/>
              <c:layout>
                <c:manualLayout>
                  <c:x val="4.5038073944460598E-2"/>
                  <c:y val="9.37341955817354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06A-8A4B-8A7E-ABD4C282E10B}"/>
                </c:ext>
              </c:extLst>
            </c:dLbl>
            <c:dLbl>
              <c:idx val="7"/>
              <c:layout>
                <c:manualLayout>
                  <c:x val="3.0360649363274001E-2"/>
                  <c:y val="0.12932087561347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06A-8A4B-8A7E-ABD4C282E10B}"/>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Arial" charset="0"/>
                    <a:ea typeface="Arial" charset="0"/>
                    <a:cs typeface="Arial"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Beverages (not milk or 100% fruit juice)</c:v>
                </c:pt>
                <c:pt idx="1">
                  <c:v>Snacks and Sweets</c:v>
                </c:pt>
                <c:pt idx="2">
                  <c:v>Grains</c:v>
                </c:pt>
                <c:pt idx="3">
                  <c:v>Mixed Dishes</c:v>
                </c:pt>
                <c:pt idx="4">
                  <c:v>Dairy</c:v>
                </c:pt>
                <c:pt idx="5">
                  <c:v>Condiments</c:v>
                </c:pt>
                <c:pt idx="6">
                  <c:v>Vegetables</c:v>
                </c:pt>
                <c:pt idx="7">
                  <c:v>Fruits &amp; Fruit Juice</c:v>
                </c:pt>
              </c:strCache>
            </c:strRef>
          </c:cat>
          <c:val>
            <c:numRef>
              <c:f>Sheet1!$B$2:$B$9</c:f>
              <c:numCache>
                <c:formatCode>General</c:formatCode>
                <c:ptCount val="8"/>
                <c:pt idx="0">
                  <c:v>47</c:v>
                </c:pt>
                <c:pt idx="1">
                  <c:v>31</c:v>
                </c:pt>
                <c:pt idx="2">
                  <c:v>8</c:v>
                </c:pt>
                <c:pt idx="3">
                  <c:v>6</c:v>
                </c:pt>
                <c:pt idx="4">
                  <c:v>4</c:v>
                </c:pt>
                <c:pt idx="5">
                  <c:v>2</c:v>
                </c:pt>
                <c:pt idx="6">
                  <c:v>1</c:v>
                </c:pt>
                <c:pt idx="7">
                  <c:v>1</c:v>
                </c:pt>
              </c:numCache>
            </c:numRef>
          </c:val>
          <c:extLst>
            <c:ext xmlns:c16="http://schemas.microsoft.com/office/drawing/2014/chart" uri="{C3380CC4-5D6E-409C-BE32-E72D297353CC}">
              <c16:uniqueId val="{00000010-306A-8A4B-8A7E-ABD4C282E10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5702277955996199"/>
          <c:y val="0.75322478402221305"/>
          <c:w val="0.71222842274018405"/>
          <c:h val="0.23435032621957799"/>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007CBA"/>
              </a:solidFill>
              <a:latin typeface="Arial"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DC9C00-1762-054C-9A09-F621CAC32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A500C9-7114-A541-820E-DD3802072A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B79679-0180-1747-8509-76F197FF19EC}" type="datetimeFigureOut">
              <a:rPr lang="en-US" smtClean="0"/>
              <a:t>3/11/2021</a:t>
            </a:fld>
            <a:endParaRPr lang="en-US"/>
          </a:p>
        </p:txBody>
      </p:sp>
      <p:sp>
        <p:nvSpPr>
          <p:cNvPr id="4" name="Footer Placeholder 3">
            <a:extLst>
              <a:ext uri="{FF2B5EF4-FFF2-40B4-BE49-F238E27FC236}">
                <a16:creationId xmlns:a16="http://schemas.microsoft.com/office/drawing/2014/main" id="{35C4036D-BFF1-3143-9B5E-B000403F40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D3CE06-BBF2-0046-AB58-E19D8D52D7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6B1DB6-8C30-F343-9F6A-916718F192DC}" type="slidenum">
              <a:rPr lang="en-US" smtClean="0"/>
              <a:t>‹#›</a:t>
            </a:fld>
            <a:endParaRPr lang="en-US"/>
          </a:p>
        </p:txBody>
      </p:sp>
    </p:spTree>
    <p:extLst>
      <p:ext uri="{BB962C8B-B14F-4D97-AF65-F5344CB8AC3E}">
        <p14:creationId xmlns:p14="http://schemas.microsoft.com/office/powerpoint/2010/main" val="582741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20315-74DC-D24A-8ADC-F996CB7CC5EE}" type="datetimeFigureOut">
              <a:rPr lang="en-US" smtClean="0"/>
              <a:t>3/11/2021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F50DF-B014-C449-9972-338F5B95979E}" type="slidenum">
              <a:rPr lang="en-US" smtClean="0"/>
              <a:t>‹#›</a:t>
            </a:fld>
            <a:endParaRPr lang="en-US" dirty="0"/>
          </a:p>
        </p:txBody>
      </p:sp>
    </p:spTree>
    <p:extLst>
      <p:ext uri="{BB962C8B-B14F-4D97-AF65-F5344CB8AC3E}">
        <p14:creationId xmlns:p14="http://schemas.microsoft.com/office/powerpoint/2010/main" val="205490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da.gov/downloads/Food/LabelingNutrition/UCM60620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da.gov/downloads/Food/LabelingNutrition/UCM606203.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da.gov/downloads/Food/LabelingNutrition/UCM606203.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da.gov/downloads/Food/LabelingNutrition/UCM606203.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F50DF-B014-C449-9972-338F5B95979E}" type="slidenum">
              <a:rPr lang="en-US" smtClean="0"/>
              <a:t>1</a:t>
            </a:fld>
            <a:endParaRPr lang="en-US" dirty="0"/>
          </a:p>
        </p:txBody>
      </p:sp>
    </p:spTree>
    <p:extLst>
      <p:ext uri="{BB962C8B-B14F-4D97-AF65-F5344CB8AC3E}">
        <p14:creationId xmlns:p14="http://schemas.microsoft.com/office/powerpoint/2010/main" val="15522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 Food and Drug Administration (FDA) has updated the Nutrition Facts label. </a:t>
            </a:r>
          </a:p>
          <a:p>
            <a:r>
              <a:rPr lang="en-US" sz="1200" kern="1200" dirty="0">
                <a:solidFill>
                  <a:schemeClr val="tx1"/>
                </a:solidFill>
                <a:effectLst/>
                <a:latin typeface="+mn-lt"/>
                <a:ea typeface="+mn-ea"/>
                <a:cs typeface="+mn-cs"/>
              </a:rPr>
              <a:t>Has anyone seen the new label?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already be seeing the new label on food and beverage packages in local stores.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differences do you see between the original and the new Nutrition Facts label? Let’s go through them as a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Serving sizes have been updated to be more realistic to reflect what people actually eat and drink.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calories is also in a larger, bolder font.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Calories from Fat has been removed, since research shows that the type of fat a person consumes is more important than the amount.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Added sugars, in grams and as a Percent Daily Value, is now required on the label. Grams aren’t required for single-ingredient sugars, like table sugar, maple syrup, or honey.  </a:t>
            </a:r>
            <a:r>
              <a:rPr lang="en-US" sz="9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list of nutrients has been updated.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Vitamin D and potassium are now required on the label because Americans don’t always get the recommended amounts.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Vitamins A and C are no longer required since deficiencies of these vitamins are rare today.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actual amount (in milligrams or micrograms) in addition to the Percent Daily Value must also be listed for vitamin D, calcium, iron, and potassium. </a:t>
            </a:r>
          </a:p>
          <a:p>
            <a:pPr marL="628650" lvl="1" indent="-17145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daily values for nutrients have been updated based on new scientific evidence. The footnote at the bottom of the label has also changed to better explain the meaning of Percent Daily Value.</a:t>
            </a:r>
          </a:p>
        </p:txBody>
      </p:sp>
      <p:sp>
        <p:nvSpPr>
          <p:cNvPr id="4" name="Slide Number Placeholder 3"/>
          <p:cNvSpPr>
            <a:spLocks noGrp="1"/>
          </p:cNvSpPr>
          <p:nvPr>
            <p:ph type="sldNum" sz="quarter" idx="10"/>
          </p:nvPr>
        </p:nvSpPr>
        <p:spPr/>
        <p:txBody>
          <a:bodyPr/>
          <a:lstStyle/>
          <a:p>
            <a:fld id="{75DF50DF-B014-C449-9972-338F5B95979E}" type="slidenum">
              <a:rPr lang="en-US" smtClean="0"/>
              <a:t>10</a:t>
            </a:fld>
            <a:endParaRPr lang="en-US" dirty="0"/>
          </a:p>
        </p:txBody>
      </p:sp>
    </p:spTree>
    <p:extLst>
      <p:ext uri="{BB962C8B-B14F-4D97-AF65-F5344CB8AC3E}">
        <p14:creationId xmlns:p14="http://schemas.microsoft.com/office/powerpoint/2010/main" val="89996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at the top. The first line tells you the servings per container, which is the total number of servings in the entire food package or container. It’s common for one package of food to contain more than one serving.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line is serving size. The serving size is based on the amount of food people typically eat at one time and is not a recommendation of how much you should eat. The nutrition information listed on the Nutrition Facts label is based on the serving size listed on the label, and, if there is a second column based on the amount per package, that column of nutrition information will be based on the entire package the entire package.  Serving size is shown as a common household measure that is appropriate to the food (such as cup, tablespoon, piece, slice, or jar), followed by the metric amount. When comparing calories and nutrients in different foods, always check the serving size to make an accurate comparison.</a:t>
            </a:r>
          </a:p>
        </p:txBody>
      </p:sp>
      <p:sp>
        <p:nvSpPr>
          <p:cNvPr id="4" name="Slide Number Placeholder 3"/>
          <p:cNvSpPr>
            <a:spLocks noGrp="1"/>
          </p:cNvSpPr>
          <p:nvPr>
            <p:ph type="sldNum" sz="quarter" idx="10"/>
          </p:nvPr>
        </p:nvSpPr>
        <p:spPr/>
        <p:txBody>
          <a:bodyPr/>
          <a:lstStyle/>
          <a:p>
            <a:fld id="{75DF50DF-B014-C449-9972-338F5B95979E}" type="slidenum">
              <a:rPr lang="en-US" smtClean="0"/>
              <a:t>11</a:t>
            </a:fld>
            <a:endParaRPr lang="en-US" dirty="0"/>
          </a:p>
        </p:txBody>
      </p:sp>
    </p:spTree>
    <p:extLst>
      <p:ext uri="{BB962C8B-B14F-4D97-AF65-F5344CB8AC3E}">
        <p14:creationId xmlns:p14="http://schemas.microsoft.com/office/powerpoint/2010/main" val="9892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line is “Calories per serving.”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Calories refer to the total number of calories, or “energy,” supplied from all sources (fat, carbohydrate, protein, and alcohol) in a serving of the food.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achieve or maintain a healthy weight, balance the number of calories you eat and drink with the number of calories your body uses. 2,000 calories a day is used as a general guide for nutrition advice. Your calorie needs may be higher or lower and vary depending on your age, sex, height, weight, and level of physical activity. Later, you’ll learn how to find out your personal calorie needs.</a:t>
            </a:r>
          </a:p>
        </p:txBody>
      </p:sp>
      <p:sp>
        <p:nvSpPr>
          <p:cNvPr id="4" name="Slide Number Placeholder 3"/>
          <p:cNvSpPr>
            <a:spLocks noGrp="1"/>
          </p:cNvSpPr>
          <p:nvPr>
            <p:ph type="sldNum" sz="quarter" idx="10"/>
          </p:nvPr>
        </p:nvSpPr>
        <p:spPr/>
        <p:txBody>
          <a:bodyPr/>
          <a:lstStyle/>
          <a:p>
            <a:fld id="{75DF50DF-B014-C449-9972-338F5B95979E}" type="slidenum">
              <a:rPr lang="en-US" smtClean="0"/>
              <a:t>12</a:t>
            </a:fld>
            <a:endParaRPr lang="en-US" dirty="0"/>
          </a:p>
        </p:txBody>
      </p:sp>
    </p:spTree>
    <p:extLst>
      <p:ext uri="{BB962C8B-B14F-4D97-AF65-F5344CB8AC3E}">
        <p14:creationId xmlns:p14="http://schemas.microsoft.com/office/powerpoint/2010/main" val="279177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have the Percent Daily Value. Percent Daily Value, or percent DV, shows how much a nutrient in a serving of the food contributes to a total daily diet. Use the %DV to determine if a serving of the food is high or low in an individual nutrient and to compare food products – but make sure the serving size is the same.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general guide: 5% DV or less of a nutrient per serving is considered low, and 20% DV or more of a nutrient per serving is considered high.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note, some nutrients, such as protein and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on the Nutrition Facts label do not have a %DV, so use the number of grams as a guide.</a:t>
            </a:r>
          </a:p>
        </p:txBody>
      </p:sp>
      <p:sp>
        <p:nvSpPr>
          <p:cNvPr id="4" name="Slide Number Placeholder 3"/>
          <p:cNvSpPr>
            <a:spLocks noGrp="1"/>
          </p:cNvSpPr>
          <p:nvPr>
            <p:ph type="sldNum" sz="quarter" idx="10"/>
          </p:nvPr>
        </p:nvSpPr>
        <p:spPr/>
        <p:txBody>
          <a:bodyPr/>
          <a:lstStyle/>
          <a:p>
            <a:fld id="{75DF50DF-B014-C449-9972-338F5B95979E}" type="slidenum">
              <a:rPr lang="en-US" smtClean="0"/>
              <a:t>13</a:t>
            </a:fld>
            <a:endParaRPr lang="en-US" dirty="0"/>
          </a:p>
        </p:txBody>
      </p:sp>
    </p:spTree>
    <p:extLst>
      <p:ext uri="{BB962C8B-B14F-4D97-AF65-F5344CB8AC3E}">
        <p14:creationId xmlns:p14="http://schemas.microsoft.com/office/powerpoint/2010/main" val="118362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label lists the different nutrients contained in the food product. Use this section of the label to help choose products that are lower in nutrients you want to get less of and higher in nutrients you want to get more of.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Nutrients to get less of include saturated fat,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sodium, and added sugars. Most Americans exceed the recommended limits for these nutrients—and diets higher in these nutrients are associated with an increased risk of developing some health conditions (such as cardiovascular disease and high blood pressure).  Compare and choose foods to get less than 100% DV of these nutrients each day.  Note: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does not have a %DV. So, use the number of grams for comparison and keep the intake of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as low as possible.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Nutrients to get more of include dietary fiber, vitamin D, calcium, iron, and potassium.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Americans do not get the recommended amount of these nutrients.  Compare and choose foods to get 100% DV of these nutrients on most days.</a:t>
            </a:r>
          </a:p>
        </p:txBody>
      </p:sp>
      <p:sp>
        <p:nvSpPr>
          <p:cNvPr id="4" name="Slide Number Placeholder 3"/>
          <p:cNvSpPr>
            <a:spLocks noGrp="1"/>
          </p:cNvSpPr>
          <p:nvPr>
            <p:ph type="sldNum" sz="quarter" idx="10"/>
          </p:nvPr>
        </p:nvSpPr>
        <p:spPr/>
        <p:txBody>
          <a:bodyPr/>
          <a:lstStyle/>
          <a:p>
            <a:fld id="{75DF50DF-B014-C449-9972-338F5B95979E}" type="slidenum">
              <a:rPr lang="en-US" smtClean="0"/>
              <a:t>14</a:t>
            </a:fld>
            <a:endParaRPr lang="en-US" dirty="0"/>
          </a:p>
        </p:txBody>
      </p:sp>
    </p:spTree>
    <p:extLst>
      <p:ext uri="{BB962C8B-B14F-4D97-AF65-F5344CB8AC3E}">
        <p14:creationId xmlns:p14="http://schemas.microsoft.com/office/powerpoint/2010/main" val="45029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test our knowledge.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serving size of this food?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many calories are in one serving?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many servings are in the entire container?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many calories are in the entire container?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How did you get that answer?</a:t>
            </a:r>
          </a:p>
          <a:p>
            <a:r>
              <a:rPr lang="en-US" sz="1200" kern="1200" dirty="0">
                <a:solidFill>
                  <a:schemeClr val="tx1"/>
                </a:solidFill>
                <a:effectLst/>
                <a:latin typeface="+mn-lt"/>
                <a:ea typeface="+mn-ea"/>
                <a:cs typeface="+mn-cs"/>
              </a:rPr>
              <a:t>Answer: By multiplying the servings per container by the calories per serving.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much sodium is in the entire container in mg? What about the %DV of sodium?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if you eat or drink two (or more) servings of the food or beverage, you are getting double (or more of) the calories and nutrients that are listed on the label.</a:t>
            </a:r>
          </a:p>
        </p:txBody>
      </p:sp>
      <p:sp>
        <p:nvSpPr>
          <p:cNvPr id="4" name="Slide Number Placeholder 3"/>
          <p:cNvSpPr>
            <a:spLocks noGrp="1"/>
          </p:cNvSpPr>
          <p:nvPr>
            <p:ph type="sldNum" sz="quarter" idx="10"/>
          </p:nvPr>
        </p:nvSpPr>
        <p:spPr/>
        <p:txBody>
          <a:bodyPr/>
          <a:lstStyle/>
          <a:p>
            <a:fld id="{75DF50DF-B014-C449-9972-338F5B95979E}" type="slidenum">
              <a:rPr lang="en-US" smtClean="0"/>
              <a:t>15</a:t>
            </a:fld>
            <a:endParaRPr lang="en-US" dirty="0"/>
          </a:p>
        </p:txBody>
      </p:sp>
    </p:spTree>
    <p:extLst>
      <p:ext uri="{BB962C8B-B14F-4D97-AF65-F5344CB8AC3E}">
        <p14:creationId xmlns:p14="http://schemas.microsoft.com/office/powerpoint/2010/main" val="1434169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Nutrition Facts label shows the total amount of fat contained in the product and its Percent Daily Value, as well as two types of fat: saturated and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Dietary fat is a necessary nutrient for the human diet. It provides energy, helps the body absorb important fat-soluble vitamins, is important for growth and development, and supports several key body processes.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Saturated fat is found in a variety of foods including animal fats (such as butter or lard), meats and poultry, processed meats and poultry products (such as bacon and hot dogs), dairy products, snack foods, sweets, and spreads (such as butter, stick margarine, cream cheese, and sour cream).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is found naturally in small amounts in some animal products (such as meats and dairy products).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formed artificially is found primarily in foods that contain partially hydrogenated oils, such as baked goods, coffee creamer, fried fast foods, ready-to-use frostings, refrigerated dough products, frozen pizza, snack foods, stick margarine, and vegetable shortening. It’s important to note that as of 2018 partially hydrogenated oils in the U.S. food supply are not generally recognized as safe, which means that most uses of artificial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have been eliminated. There is evidence that diets higher in saturated fat and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are associated with increased levels of total cholesterol and/or low-density lipoprotein (LDL or "bad") cholesterol—which, in turn, are associated with an increased risk of developing cardiovascular disease, the leading cause of death in both men and women in the United States. Replacing saturated fats with unsaturated fats, especially polyunsaturated fats, which I will share examples of as we go on, is associated with reduced levels of total cholesterol and of low-density lipoprotein-cholesterol. The Nutrition Facts label shows the amount of saturated fat in grams and the Percent Daily Value and the amount of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in grams for a serving of the food.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you’re shopping for food to cook at home or when eating out, compare and choose foods to get less than 100% DV (about 20 grams) of saturated fat each day and keep the intake of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as low as possible. Look for ways to replace saturated fat with monounsaturated and polyunsaturated fats when possible.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Food manufacturers may also voluntarily list the amount in grams per serving of monounsaturated fat and polyunsaturated fat. Monounsaturated and polyunsaturated fats can be found in foods like avocados, fish, nuts, seeds, and vegetable oils such as canola, olive, and soybean oils.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go on, are there any questions?</a:t>
            </a:r>
          </a:p>
        </p:txBody>
      </p:sp>
      <p:sp>
        <p:nvSpPr>
          <p:cNvPr id="4" name="Slide Number Placeholder 3"/>
          <p:cNvSpPr>
            <a:spLocks noGrp="1"/>
          </p:cNvSpPr>
          <p:nvPr>
            <p:ph type="sldNum" sz="quarter" idx="10"/>
          </p:nvPr>
        </p:nvSpPr>
        <p:spPr/>
        <p:txBody>
          <a:bodyPr/>
          <a:lstStyle/>
          <a:p>
            <a:fld id="{75DF50DF-B014-C449-9972-338F5B95979E}" type="slidenum">
              <a:rPr lang="en-US" smtClean="0"/>
              <a:t>16</a:t>
            </a:fld>
            <a:endParaRPr lang="en-US" dirty="0"/>
          </a:p>
        </p:txBody>
      </p:sp>
    </p:spTree>
    <p:extLst>
      <p:ext uri="{BB962C8B-B14F-4D97-AF65-F5344CB8AC3E}">
        <p14:creationId xmlns:p14="http://schemas.microsoft.com/office/powerpoint/2010/main" val="680148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“Added Sugars”?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Added sugars includes sugars that are either added during the processing of foods, or are packaged as such (for example, a bag of table sugar), sugars from syrups and honey, and sugars from concentrated fruit or vegetable juices. It also includes sugars that you may add to your diet such as syrup on pancakes or sugar in your tea or coffee. </a:t>
            </a:r>
          </a:p>
        </p:txBody>
      </p:sp>
      <p:sp>
        <p:nvSpPr>
          <p:cNvPr id="4" name="Slide Number Placeholder 3"/>
          <p:cNvSpPr>
            <a:spLocks noGrp="1"/>
          </p:cNvSpPr>
          <p:nvPr>
            <p:ph type="sldNum" sz="quarter" idx="10"/>
          </p:nvPr>
        </p:nvSpPr>
        <p:spPr/>
        <p:txBody>
          <a:bodyPr/>
          <a:lstStyle/>
          <a:p>
            <a:fld id="{75DF50DF-B014-C449-9972-338F5B95979E}" type="slidenum">
              <a:rPr lang="en-US" smtClean="0"/>
              <a:t>17</a:t>
            </a:fld>
            <a:endParaRPr lang="en-US" dirty="0"/>
          </a:p>
        </p:txBody>
      </p:sp>
    </p:spTree>
    <p:extLst>
      <p:ext uri="{BB962C8B-B14F-4D97-AF65-F5344CB8AC3E}">
        <p14:creationId xmlns:p14="http://schemas.microsoft.com/office/powerpoint/2010/main" val="115808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Added sugars are included on the new Nutritional Facts label in the “Total Carbohydrate” section under “Total Sugars.” You can also look for added sugars on the ingredient list on food packages.  Examples include: Brown sugar, corn syrup, dextrose, fruit juice concentrates, glucose, high-fructose corn syrup, honey, lactose, maltose, malt syrup, maple syrup, molasses, and sucrose. We’ll talk more about other things to look for on the ingredient list later.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guess what some of the main sources of added sugars in the typical American diet might be?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Baked goods (such as cakes, cookies, pastries, and pies)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Desserts (such as ice cream and puddings)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Salad dressings, sauces, spreads, condiments, and gravies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Sugar-sweetened beverages (such as energy drinks, flavored waters, fruit drinks, soft drinks, sports drinks, and sweetened coffee and tea)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Sweets (such as candies, jams, sweet toppings, and syrups)</a:t>
            </a:r>
          </a:p>
        </p:txBody>
      </p:sp>
      <p:sp>
        <p:nvSpPr>
          <p:cNvPr id="4" name="Slide Number Placeholder 3"/>
          <p:cNvSpPr>
            <a:spLocks noGrp="1"/>
          </p:cNvSpPr>
          <p:nvPr>
            <p:ph type="sldNum" sz="quarter" idx="10"/>
          </p:nvPr>
        </p:nvSpPr>
        <p:spPr/>
        <p:txBody>
          <a:bodyPr/>
          <a:lstStyle/>
          <a:p>
            <a:fld id="{75DF50DF-B014-C449-9972-338F5B95979E}" type="slidenum">
              <a:rPr lang="en-US" smtClean="0"/>
              <a:t>18</a:t>
            </a:fld>
            <a:endParaRPr lang="en-US" dirty="0"/>
          </a:p>
        </p:txBody>
      </p:sp>
    </p:spTree>
    <p:extLst>
      <p:ext uri="{BB962C8B-B14F-4D97-AF65-F5344CB8AC3E}">
        <p14:creationId xmlns:p14="http://schemas.microsoft.com/office/powerpoint/2010/main" val="1672782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much added sugars is too much, and why?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sugars are added to foods and beverages, it increases calories without contributing important nutrients. Diets high in calories from added sugars can make it difficult for people to meet their daily recommended levels of important nutrients while staying within calorie limits. The Dietary Guidelines for Americans recommend consuming less than 50 grams per day of added sugars based on a 2,000-calorie daily diet. This is equal to about 12 teaspoons of added sugars per day (to convert grams to teaspoons, divide the number of grams by four). You can also check %DV on the Nutrition Facts label to see if a food is high or low in added sugars. 5% DV or less per serving of added sugars is considered low, and 20% DV or more per serving of added sugars is considered high.</a:t>
            </a:r>
          </a:p>
        </p:txBody>
      </p:sp>
      <p:sp>
        <p:nvSpPr>
          <p:cNvPr id="4" name="Slide Number Placeholder 3"/>
          <p:cNvSpPr>
            <a:spLocks noGrp="1"/>
          </p:cNvSpPr>
          <p:nvPr>
            <p:ph type="sldNum" sz="quarter" idx="10"/>
          </p:nvPr>
        </p:nvSpPr>
        <p:spPr/>
        <p:txBody>
          <a:bodyPr/>
          <a:lstStyle/>
          <a:p>
            <a:fld id="{75DF50DF-B014-C449-9972-338F5B95979E}" type="slidenum">
              <a:rPr lang="en-US" smtClean="0"/>
              <a:t>19</a:t>
            </a:fld>
            <a:endParaRPr lang="en-US" dirty="0"/>
          </a:p>
        </p:txBody>
      </p:sp>
    </p:spTree>
    <p:extLst>
      <p:ext uri="{BB962C8B-B14F-4D97-AF65-F5344CB8AC3E}">
        <p14:creationId xmlns:p14="http://schemas.microsoft.com/office/powerpoint/2010/main" val="192515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and thanks for joining us today. Let’s go around the room and introduce ourselves. Please tell us your name and say a few words about why you’re here and what you hope to get out of today’s program.</a:t>
            </a:r>
          </a:p>
          <a:p>
            <a:endParaRPr lang="en-US" dirty="0"/>
          </a:p>
        </p:txBody>
      </p:sp>
      <p:sp>
        <p:nvSpPr>
          <p:cNvPr id="4" name="Slide Number Placeholder 3"/>
          <p:cNvSpPr>
            <a:spLocks noGrp="1"/>
          </p:cNvSpPr>
          <p:nvPr>
            <p:ph type="sldNum" sz="quarter" idx="10"/>
          </p:nvPr>
        </p:nvSpPr>
        <p:spPr/>
        <p:txBody>
          <a:bodyPr/>
          <a:lstStyle/>
          <a:p>
            <a:fld id="{75DF50DF-B014-C449-9972-338F5B95979E}" type="slidenum">
              <a:rPr lang="en-US" smtClean="0"/>
              <a:t>2</a:t>
            </a:fld>
            <a:endParaRPr lang="en-US" dirty="0"/>
          </a:p>
        </p:txBody>
      </p:sp>
    </p:spTree>
    <p:extLst>
      <p:ext uri="{BB962C8B-B14F-4D97-AF65-F5344CB8AC3E}">
        <p14:creationId xmlns:p14="http://schemas.microsoft.com/office/powerpoint/2010/main" val="62874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test our knowledge. Take a look at this Nutrition Facts label. Which nutrients have a high %DV? Which nutrients have a low %DV? Which of these nutrients do you want to get more of? Which of these nutrients do you want to get less of?</a:t>
            </a:r>
          </a:p>
        </p:txBody>
      </p:sp>
      <p:sp>
        <p:nvSpPr>
          <p:cNvPr id="4" name="Slide Number Placeholder 3"/>
          <p:cNvSpPr>
            <a:spLocks noGrp="1"/>
          </p:cNvSpPr>
          <p:nvPr>
            <p:ph type="sldNum" sz="quarter" idx="10"/>
          </p:nvPr>
        </p:nvSpPr>
        <p:spPr/>
        <p:txBody>
          <a:bodyPr/>
          <a:lstStyle/>
          <a:p>
            <a:fld id="{75DF50DF-B014-C449-9972-338F5B95979E}" type="slidenum">
              <a:rPr lang="en-US" smtClean="0"/>
              <a:t>20</a:t>
            </a:fld>
            <a:endParaRPr lang="en-US" dirty="0"/>
          </a:p>
        </p:txBody>
      </p:sp>
    </p:spTree>
    <p:extLst>
      <p:ext uri="{BB962C8B-B14F-4D97-AF65-F5344CB8AC3E}">
        <p14:creationId xmlns:p14="http://schemas.microsoft.com/office/powerpoint/2010/main" val="158787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nutrition can lead to better health for you and your family. Knowing how to make healthier food choices when shopping, cooking, and eating is the key to improving your nutrition. And, of course, the Nutrition Facts label can help. Let’s talk about some practical ways to bring good nutrition into your daily life.</a:t>
            </a:r>
          </a:p>
        </p:txBody>
      </p:sp>
      <p:sp>
        <p:nvSpPr>
          <p:cNvPr id="4" name="Slide Number Placeholder 3"/>
          <p:cNvSpPr>
            <a:spLocks noGrp="1"/>
          </p:cNvSpPr>
          <p:nvPr>
            <p:ph type="sldNum" sz="quarter" idx="10"/>
          </p:nvPr>
        </p:nvSpPr>
        <p:spPr/>
        <p:txBody>
          <a:bodyPr/>
          <a:lstStyle/>
          <a:p>
            <a:fld id="{75DF50DF-B014-C449-9972-338F5B95979E}" type="slidenum">
              <a:rPr lang="en-US" smtClean="0"/>
              <a:t>21</a:t>
            </a:fld>
            <a:endParaRPr lang="en-US" dirty="0"/>
          </a:p>
        </p:txBody>
      </p:sp>
    </p:spTree>
    <p:extLst>
      <p:ext uri="{BB962C8B-B14F-4D97-AF65-F5344CB8AC3E}">
        <p14:creationId xmlns:p14="http://schemas.microsoft.com/office/powerpoint/2010/main" val="193267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Healthy eating starts with smart food shopping and cooking. Can you think of some instances when your food shopping choices have influenced how you ate? For example, do you think you usually cook and eat healthier meals at home when you have planned ahead and purchased items you need for recipes at the store? Does anybody want to share? </a:t>
            </a:r>
          </a:p>
        </p:txBody>
      </p:sp>
      <p:sp>
        <p:nvSpPr>
          <p:cNvPr id="4" name="Slide Number Placeholder 3"/>
          <p:cNvSpPr>
            <a:spLocks noGrp="1"/>
          </p:cNvSpPr>
          <p:nvPr>
            <p:ph type="sldNum" sz="quarter" idx="10"/>
          </p:nvPr>
        </p:nvSpPr>
        <p:spPr/>
        <p:txBody>
          <a:bodyPr/>
          <a:lstStyle/>
          <a:p>
            <a:fld id="{75DF50DF-B014-C449-9972-338F5B95979E}" type="slidenum">
              <a:rPr lang="en-US" smtClean="0"/>
              <a:t>22</a:t>
            </a:fld>
            <a:endParaRPr lang="en-US" dirty="0"/>
          </a:p>
        </p:txBody>
      </p:sp>
    </p:spTree>
    <p:extLst>
      <p:ext uri="{BB962C8B-B14F-4D97-AF65-F5344CB8AC3E}">
        <p14:creationId xmlns:p14="http://schemas.microsoft.com/office/powerpoint/2010/main" val="73455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mentioned, healthy eating starts with smart food shopping and cooking. Here are some ideas on how to be a smart shopper.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Always check the Nutrition Facts label.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Consult your “Quick Tips for Reading the Nutrition Facts Label” wallet card (see Handout #3).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Eat before you shop. Grocery shopping hungry can lead to impulse buying and unhealthy food choices.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fresh vegetables and fruits that are in season. They are easy to get, have more flavor, and are usually less expensive.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Try canned or frozen fruits and vegetables. Canned and frozen items may be less expensive than fresh. For canned items, choose fruit canned in 100% fruit juice without added sugars and vegetables with “low sodium” or “no salt added” on the label.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outside the store. Farmers markets and farm stands can be great options for picking up fresh produce at a discount. </a:t>
            </a:r>
          </a:p>
        </p:txBody>
      </p:sp>
      <p:sp>
        <p:nvSpPr>
          <p:cNvPr id="4" name="Slide Number Placeholder 3"/>
          <p:cNvSpPr>
            <a:spLocks noGrp="1"/>
          </p:cNvSpPr>
          <p:nvPr>
            <p:ph type="sldNum" sz="quarter" idx="10"/>
          </p:nvPr>
        </p:nvSpPr>
        <p:spPr/>
        <p:txBody>
          <a:bodyPr/>
          <a:lstStyle/>
          <a:p>
            <a:fld id="{75DF50DF-B014-C449-9972-338F5B95979E}" type="slidenum">
              <a:rPr lang="en-US" smtClean="0"/>
              <a:t>23</a:t>
            </a:fld>
            <a:endParaRPr lang="en-US" dirty="0"/>
          </a:p>
        </p:txBody>
      </p:sp>
    </p:spTree>
    <p:extLst>
      <p:ext uri="{BB962C8B-B14F-4D97-AF65-F5344CB8AC3E}">
        <p14:creationId xmlns:p14="http://schemas.microsoft.com/office/powerpoint/2010/main" val="826070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the label to compare foods. When comparing products for calories and nutrients, be sure to check the serving size and be aware of any differences. The serving size is based on the amount of food typically eaten at one time and is not a recommendation of how much to eat.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to achieve or maintain a healthy body weight, balance the number of calories you eat and drink with the number of calories your body uses. To find out your personal calorie needs, visit </a:t>
            </a:r>
            <a:r>
              <a:rPr lang="en-US" sz="1200" u="sng" kern="1200" dirty="0">
                <a:solidFill>
                  <a:schemeClr val="tx1"/>
                </a:solidFill>
                <a:effectLst/>
                <a:latin typeface="+mn-lt"/>
                <a:ea typeface="+mn-ea"/>
                <a:cs typeface="+mn-cs"/>
                <a:hlinkClick r:id="rId3"/>
              </a:rPr>
              <a:t>https://www.fda.gov/downloads/Food/LabelingNutrition/UCM606203.pdf</a:t>
            </a:r>
            <a:r>
              <a:rPr lang="en-US" sz="1200" kern="1200" dirty="0">
                <a:solidFill>
                  <a:schemeClr val="tx1"/>
                </a:solidFill>
                <a:effectLst/>
                <a:latin typeface="+mn-lt"/>
                <a:ea typeface="+mn-ea"/>
                <a:cs typeface="+mn-cs"/>
              </a:rPr>
              <a:t>. Then, compare and choose food products with calories that fit your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at Percent Daily Value. 5% Daily Value or less per serving of a nutrient is considered </a:t>
            </a:r>
            <a:r>
              <a:rPr lang="en-US" sz="1200" b="1" kern="1200" dirty="0">
                <a:solidFill>
                  <a:schemeClr val="tx1"/>
                </a:solidFill>
                <a:effectLst/>
                <a:latin typeface="+mn-lt"/>
                <a:ea typeface="+mn-ea"/>
                <a:cs typeface="+mn-cs"/>
              </a:rPr>
              <a:t>low</a:t>
            </a:r>
            <a:r>
              <a:rPr lang="en-US" sz="1200" kern="1200" dirty="0">
                <a:solidFill>
                  <a:schemeClr val="tx1"/>
                </a:solidFill>
                <a:effectLst/>
                <a:latin typeface="+mn-lt"/>
                <a:ea typeface="+mn-ea"/>
                <a:cs typeface="+mn-cs"/>
              </a:rPr>
              <a:t>. 20% Daily Value or more per serving of a nutrient is considered </a:t>
            </a:r>
            <a:r>
              <a:rPr lang="en-US" sz="1200" b="1" kern="1200" dirty="0">
                <a:solidFill>
                  <a:schemeClr val="tx1"/>
                </a:solidFill>
                <a:effectLst/>
                <a:latin typeface="+mn-lt"/>
                <a:ea typeface="+mn-ea"/>
                <a:cs typeface="+mn-cs"/>
              </a:rPr>
              <a:t>high</a:t>
            </a:r>
            <a:r>
              <a:rPr lang="en-US" sz="1200" kern="1200" dirty="0">
                <a:solidFill>
                  <a:schemeClr val="tx1"/>
                </a:solidFill>
                <a:effectLst/>
                <a:latin typeface="+mn-lt"/>
                <a:ea typeface="+mn-ea"/>
                <a:cs typeface="+mn-cs"/>
              </a:rPr>
              <a:t>. Choose products lower in nutrients you want to get </a:t>
            </a:r>
            <a:r>
              <a:rPr lang="en-US" sz="1200" b="1" kern="1200" dirty="0">
                <a:solidFill>
                  <a:schemeClr val="tx1"/>
                </a:solidFill>
                <a:effectLst/>
                <a:latin typeface="+mn-lt"/>
                <a:ea typeface="+mn-ea"/>
                <a:cs typeface="+mn-cs"/>
              </a:rPr>
              <a:t>less</a:t>
            </a:r>
            <a:r>
              <a:rPr lang="en-US" sz="1200" kern="1200" dirty="0">
                <a:solidFill>
                  <a:schemeClr val="tx1"/>
                </a:solidFill>
                <a:effectLst/>
                <a:latin typeface="+mn-lt"/>
                <a:ea typeface="+mn-ea"/>
                <a:cs typeface="+mn-cs"/>
              </a:rPr>
              <a:t> of, and higher in nutrients you want to get </a:t>
            </a:r>
            <a:r>
              <a:rPr lang="en-US" sz="1200" b="1"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of. Next, we’ll talk more about what those might be. Are there any questions?</a:t>
            </a:r>
          </a:p>
        </p:txBody>
      </p:sp>
      <p:sp>
        <p:nvSpPr>
          <p:cNvPr id="4" name="Slide Number Placeholder 3"/>
          <p:cNvSpPr>
            <a:spLocks noGrp="1"/>
          </p:cNvSpPr>
          <p:nvPr>
            <p:ph type="sldNum" sz="quarter" idx="10"/>
          </p:nvPr>
        </p:nvSpPr>
        <p:spPr/>
        <p:txBody>
          <a:bodyPr/>
          <a:lstStyle/>
          <a:p>
            <a:fld id="{75DF50DF-B014-C449-9972-338F5B95979E}" type="slidenum">
              <a:rPr lang="en-US" smtClean="0"/>
              <a:t>24</a:t>
            </a:fld>
            <a:endParaRPr lang="en-US" dirty="0"/>
          </a:p>
        </p:txBody>
      </p:sp>
    </p:spTree>
    <p:extLst>
      <p:ext uri="{BB962C8B-B14F-4D97-AF65-F5344CB8AC3E}">
        <p14:creationId xmlns:p14="http://schemas.microsoft.com/office/powerpoint/2010/main" val="161364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Americans exceed the recommended limits for saturated fat, </a:t>
            </a:r>
            <a:r>
              <a:rPr lang="en-US" sz="1200" i="1" kern="1200" dirty="0">
                <a:solidFill>
                  <a:schemeClr val="tx1"/>
                </a:solidFill>
                <a:effectLst/>
                <a:latin typeface="+mn-lt"/>
                <a:ea typeface="+mn-ea"/>
                <a:cs typeface="+mn-cs"/>
              </a:rPr>
              <a:t>trans</a:t>
            </a:r>
            <a:r>
              <a:rPr lang="en-US" sz="1200" kern="1200" dirty="0">
                <a:solidFill>
                  <a:schemeClr val="tx1"/>
                </a:solidFill>
                <a:effectLst/>
                <a:latin typeface="+mn-lt"/>
                <a:ea typeface="+mn-ea"/>
                <a:cs typeface="+mn-cs"/>
              </a:rPr>
              <a:t> fat, sodium, and added sugars —and diets higher in these nutrients are associated with an increased risk of developing some health conditions (such as cardiovascular disease and high blood pressure). Compare and choose foods to get less than 100% DV of these nutrients each day. Note: Trans fat does not have a %DV. So, use the number of grams for comparison and keep the intake of trans fat as low as possible.</a:t>
            </a:r>
          </a:p>
        </p:txBody>
      </p:sp>
      <p:sp>
        <p:nvSpPr>
          <p:cNvPr id="4" name="Slide Number Placeholder 3"/>
          <p:cNvSpPr>
            <a:spLocks noGrp="1"/>
          </p:cNvSpPr>
          <p:nvPr>
            <p:ph type="sldNum" sz="quarter" idx="10"/>
          </p:nvPr>
        </p:nvSpPr>
        <p:spPr/>
        <p:txBody>
          <a:bodyPr/>
          <a:lstStyle/>
          <a:p>
            <a:fld id="{75DF50DF-B014-C449-9972-338F5B95979E}" type="slidenum">
              <a:rPr lang="en-US" smtClean="0"/>
              <a:t>25</a:t>
            </a:fld>
            <a:endParaRPr lang="en-US" dirty="0"/>
          </a:p>
        </p:txBody>
      </p:sp>
    </p:spTree>
    <p:extLst>
      <p:ext uri="{BB962C8B-B14F-4D97-AF65-F5344CB8AC3E}">
        <p14:creationId xmlns:p14="http://schemas.microsoft.com/office/powerpoint/2010/main" val="1143814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Americans do not get the recommended amounts of dietary fiber, vitamin D, calcium, iron, and potassium. Compare and choose foods to get 100% DV of these nutrients on most days.</a:t>
            </a:r>
          </a:p>
          <a:p>
            <a:endParaRPr lang="en-US" dirty="0"/>
          </a:p>
        </p:txBody>
      </p:sp>
      <p:sp>
        <p:nvSpPr>
          <p:cNvPr id="4" name="Slide Number Placeholder 3"/>
          <p:cNvSpPr>
            <a:spLocks noGrp="1"/>
          </p:cNvSpPr>
          <p:nvPr>
            <p:ph type="sldNum" sz="quarter" idx="5"/>
          </p:nvPr>
        </p:nvSpPr>
        <p:spPr/>
        <p:txBody>
          <a:bodyPr/>
          <a:lstStyle/>
          <a:p>
            <a:fld id="{75DF50DF-B014-C449-9972-338F5B95979E}" type="slidenum">
              <a:rPr lang="en-US" smtClean="0"/>
              <a:t>26</a:t>
            </a:fld>
            <a:endParaRPr lang="en-US" dirty="0"/>
          </a:p>
        </p:txBody>
      </p:sp>
    </p:spTree>
    <p:extLst>
      <p:ext uri="{BB962C8B-B14F-4D97-AF65-F5344CB8AC3E}">
        <p14:creationId xmlns:p14="http://schemas.microsoft.com/office/powerpoint/2010/main" val="310993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 few ways you can make healthy choices at the grocery store.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bread aisle, look for breads that are higher in dietary fiber.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half of your grains whole grains. When looking for whole grains check the ingredient list and choose products that name a whole-grain ingredient first on the list. Look for “whole wheat,” “brown rice,” “bulgur,” “buckwheat,” “oatmeal,” “whole-grain cornmeal,” “whole oats,” or “whole rye.”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Try low- or non-fat dairy products like skim milk, non-fat yogurt, and reduced fat cheese that contain less saturated fat and sodium than full-fat products and can be healthier choices.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Compare snacks and choose versions that are lower in saturated fat, sodium, and added sugars. Fruits and vegetables are always good snack options.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more fruits and vegetables - fresh, frozen, or canned.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buying frozen or canned foods like fruits, vegetables, soups, and beans, look for versions without added sauces, and labeled low- or no-sodium and “unsweetened,” or “no sugar added.”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Instead of buying sugar-sweetened beverages, bottle your own water to carry with you. It’s easy on your wallet and has zero calories!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Keeping this advice in mind and as space permits, if you see an item on sale, stock up. Freeze or store extras until you need them.</a:t>
            </a:r>
          </a:p>
        </p:txBody>
      </p:sp>
      <p:sp>
        <p:nvSpPr>
          <p:cNvPr id="4" name="Slide Number Placeholder 3"/>
          <p:cNvSpPr>
            <a:spLocks noGrp="1"/>
          </p:cNvSpPr>
          <p:nvPr>
            <p:ph type="sldNum" sz="quarter" idx="10"/>
          </p:nvPr>
        </p:nvSpPr>
        <p:spPr/>
        <p:txBody>
          <a:bodyPr/>
          <a:lstStyle/>
          <a:p>
            <a:fld id="{75DF50DF-B014-C449-9972-338F5B95979E}" type="slidenum">
              <a:rPr lang="en-US" smtClean="0"/>
              <a:t>27</a:t>
            </a:fld>
            <a:endParaRPr lang="en-US" dirty="0"/>
          </a:p>
        </p:txBody>
      </p:sp>
    </p:spTree>
    <p:extLst>
      <p:ext uri="{BB962C8B-B14F-4D97-AF65-F5344CB8AC3E}">
        <p14:creationId xmlns:p14="http://schemas.microsoft.com/office/powerpoint/2010/main" val="170938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the Nutrition Facts label, the ingredient list is also a helpful tool. The ingredient list shows each ingredient in a food by its common or usual name. Ingredients are listed in descending order by weight, so the ingredient with the greatest contribution to the product is listed first, and the ingredient contributing the least by weight is listed last.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Check the ingredient list on foods before you buy them. Use the list to find out whether a food or beverage contains ingredients that are sources of nutrients you want to get </a:t>
            </a:r>
            <a:r>
              <a:rPr lang="en-US" sz="1200" b="1"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of, such as whole grains, and sources of nutrients you want to get </a:t>
            </a:r>
            <a:r>
              <a:rPr lang="en-US" sz="1200" b="1" kern="1200" dirty="0">
                <a:solidFill>
                  <a:schemeClr val="tx1"/>
                </a:solidFill>
                <a:effectLst/>
                <a:latin typeface="+mn-lt"/>
                <a:ea typeface="+mn-ea"/>
                <a:cs typeface="+mn-cs"/>
              </a:rPr>
              <a:t>less</a:t>
            </a:r>
            <a:r>
              <a:rPr lang="en-US" sz="1200" kern="1200" dirty="0">
                <a:solidFill>
                  <a:schemeClr val="tx1"/>
                </a:solidFill>
                <a:effectLst/>
                <a:latin typeface="+mn-lt"/>
                <a:ea typeface="+mn-ea"/>
                <a:cs typeface="+mn-cs"/>
              </a:rPr>
              <a:t> of, such as added sugars and partially hydrogenated oils (</a:t>
            </a:r>
            <a:r>
              <a:rPr lang="en-US" sz="1200" i="1" kern="1200" dirty="0">
                <a:solidFill>
                  <a:schemeClr val="tx1"/>
                </a:solidFill>
                <a:effectLst/>
                <a:latin typeface="+mn-lt"/>
                <a:ea typeface="+mn-ea"/>
                <a:cs typeface="+mn-cs"/>
              </a:rPr>
              <a:t>trans </a:t>
            </a:r>
            <a:r>
              <a:rPr lang="en-US" sz="1200" kern="1200" dirty="0">
                <a:solidFill>
                  <a:schemeClr val="tx1"/>
                </a:solidFill>
                <a:effectLst/>
                <a:latin typeface="+mn-lt"/>
                <a:ea typeface="+mn-ea"/>
                <a:cs typeface="+mn-cs"/>
              </a:rPr>
              <a:t>fat). Before we continue, are there any questions?</a:t>
            </a:r>
          </a:p>
        </p:txBody>
      </p:sp>
      <p:sp>
        <p:nvSpPr>
          <p:cNvPr id="4" name="Slide Number Placeholder 3"/>
          <p:cNvSpPr>
            <a:spLocks noGrp="1"/>
          </p:cNvSpPr>
          <p:nvPr>
            <p:ph type="sldNum" sz="quarter" idx="10"/>
          </p:nvPr>
        </p:nvSpPr>
        <p:spPr/>
        <p:txBody>
          <a:bodyPr/>
          <a:lstStyle/>
          <a:p>
            <a:fld id="{75DF50DF-B014-C449-9972-338F5B95979E}" type="slidenum">
              <a:rPr lang="en-US" smtClean="0"/>
              <a:t>28</a:t>
            </a:fld>
            <a:endParaRPr lang="en-US" dirty="0"/>
          </a:p>
        </p:txBody>
      </p:sp>
    </p:spTree>
    <p:extLst>
      <p:ext uri="{BB962C8B-B14F-4D97-AF65-F5344CB8AC3E}">
        <p14:creationId xmlns:p14="http://schemas.microsoft.com/office/powerpoint/2010/main" val="155054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Based on what you’ve learned here today, can you make a list of three changes you can make to choose healthier foods while grocery shopping? Does anybody want to share?</a:t>
            </a:r>
          </a:p>
        </p:txBody>
      </p:sp>
      <p:sp>
        <p:nvSpPr>
          <p:cNvPr id="4" name="Slide Number Placeholder 3"/>
          <p:cNvSpPr>
            <a:spLocks noGrp="1"/>
          </p:cNvSpPr>
          <p:nvPr>
            <p:ph type="sldNum" sz="quarter" idx="10"/>
          </p:nvPr>
        </p:nvSpPr>
        <p:spPr/>
        <p:txBody>
          <a:bodyPr/>
          <a:lstStyle/>
          <a:p>
            <a:fld id="{75DF50DF-B014-C449-9972-338F5B95979E}" type="slidenum">
              <a:rPr lang="en-US" smtClean="0"/>
              <a:t>29</a:t>
            </a:fld>
            <a:endParaRPr lang="en-US" dirty="0"/>
          </a:p>
        </p:txBody>
      </p:sp>
    </p:spTree>
    <p:extLst>
      <p:ext uri="{BB962C8B-B14F-4D97-AF65-F5344CB8AC3E}">
        <p14:creationId xmlns:p14="http://schemas.microsoft.com/office/powerpoint/2010/main" val="12512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objective today is two-fold: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we’ll learn how to read and use the Nutrition Facts label to make informed food choices that support a healthy diet.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 we’ll explore how you can take an active role in making healthier choices at home and while eating out.</a:t>
            </a:r>
          </a:p>
        </p:txBody>
      </p:sp>
      <p:sp>
        <p:nvSpPr>
          <p:cNvPr id="4" name="Slide Number Placeholder 3"/>
          <p:cNvSpPr>
            <a:spLocks noGrp="1"/>
          </p:cNvSpPr>
          <p:nvPr>
            <p:ph type="sldNum" sz="quarter" idx="10"/>
          </p:nvPr>
        </p:nvSpPr>
        <p:spPr/>
        <p:txBody>
          <a:bodyPr/>
          <a:lstStyle/>
          <a:p>
            <a:fld id="{75DF50DF-B014-C449-9972-338F5B95979E}" type="slidenum">
              <a:rPr lang="en-US" smtClean="0"/>
              <a:t>3</a:t>
            </a:fld>
            <a:endParaRPr lang="en-US" dirty="0"/>
          </a:p>
        </p:txBody>
      </p:sp>
    </p:spTree>
    <p:extLst>
      <p:ext uri="{BB962C8B-B14F-4D97-AF65-F5344CB8AC3E}">
        <p14:creationId xmlns:p14="http://schemas.microsoft.com/office/powerpoint/2010/main" val="1038397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also important to make healthy food choices at home. </a:t>
            </a:r>
          </a:p>
          <a:p>
            <a:r>
              <a:rPr lang="en-US" sz="1200" kern="1200" dirty="0">
                <a:solidFill>
                  <a:schemeClr val="tx1"/>
                </a:solidFill>
                <a:effectLst/>
                <a:latin typeface="+mn-lt"/>
                <a:ea typeface="+mn-ea"/>
                <a:cs typeface="+mn-cs"/>
              </a:rPr>
              <a:t>Let’s go over some practical tips together.</a:t>
            </a:r>
          </a:p>
        </p:txBody>
      </p:sp>
      <p:sp>
        <p:nvSpPr>
          <p:cNvPr id="4" name="Slide Number Placeholder 3"/>
          <p:cNvSpPr>
            <a:spLocks noGrp="1"/>
          </p:cNvSpPr>
          <p:nvPr>
            <p:ph type="sldNum" sz="quarter" idx="10"/>
          </p:nvPr>
        </p:nvSpPr>
        <p:spPr/>
        <p:txBody>
          <a:bodyPr/>
          <a:lstStyle/>
          <a:p>
            <a:fld id="{75DF50DF-B014-C449-9972-338F5B95979E}" type="slidenum">
              <a:rPr lang="en-US" smtClean="0"/>
              <a:t>30</a:t>
            </a:fld>
            <a:endParaRPr lang="en-US" dirty="0"/>
          </a:p>
        </p:txBody>
      </p:sp>
    </p:spTree>
    <p:extLst>
      <p:ext uri="{BB962C8B-B14F-4D97-AF65-F5344CB8AC3E}">
        <p14:creationId xmlns:p14="http://schemas.microsoft.com/office/powerpoint/2010/main" val="415989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Focus on making healthy food and beverage choices from all five food groups including vegetables, fruits, grains (especially whole grains), protein foods, and dairy or fortified soy alternatives to get the nutrients you need.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Focus on variety, amount, and nutrition. All food and beverage choices matter.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Make half your plate fruits and vegetables. Focus on whole fruits and vary your veggies.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eating protein foods, choose seafood and lean proteins like skinless chicken and lean cuts of meat. Don’t forget about other sources of protein like beans, peas, lentils, eggs, soy products, nuts, and seeds.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Try whole grains (such as oatmeal, popcorn, and brown rice) as snacks or side dishes and switch from refined to whole grain versions of commonly eaten foods (such as breads, cereals, and pasta). Whole grains are important sources of nutrients such as zinc, magnesium, B vitamins, and fiber.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Try fat-free (skim) or low-fat (1%) dairy products (such as milk, cheese, and yogurt). If you are lactose intolerant, choose low-lactose and lactose-free dairy products, or fortified soy beverages to get your calcium. Dairy products provide important nutrients like calcium and Vitamin 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Choose foods and beverages with less added sugars, saturated fat, and sodium.</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DF50DF-B014-C449-9972-338F5B95979E}" type="slidenum">
              <a:rPr lang="en-US" smtClean="0"/>
              <a:t>31</a:t>
            </a:fld>
            <a:endParaRPr lang="en-US" dirty="0"/>
          </a:p>
        </p:txBody>
      </p:sp>
    </p:spTree>
    <p:extLst>
      <p:ext uri="{BB962C8B-B14F-4D97-AF65-F5344CB8AC3E}">
        <p14:creationId xmlns:p14="http://schemas.microsoft.com/office/powerpoint/2010/main" val="713876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MyPlate as a guide to plan weekly meals. You don’t have to have every food group in each meal, but aim to include all of the food groups throughout the day by making smart choices at meals and snacks. Use the MyPlate Plan to help you plan your meals throughout the week: https://www.myplate.gov/myplate-plan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out https://www.myplate.gov/eat-healthy/healthy-eating-budget/make-plan for meal planning tips.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a friend or family member to join you in planning and preparing meals. Cooking together can be a fun, easy, creative activity.</a:t>
            </a:r>
          </a:p>
        </p:txBody>
      </p:sp>
      <p:sp>
        <p:nvSpPr>
          <p:cNvPr id="4" name="Slide Number Placeholder 3"/>
          <p:cNvSpPr>
            <a:spLocks noGrp="1"/>
          </p:cNvSpPr>
          <p:nvPr>
            <p:ph type="sldNum" sz="quarter" idx="10"/>
          </p:nvPr>
        </p:nvSpPr>
        <p:spPr/>
        <p:txBody>
          <a:bodyPr/>
          <a:lstStyle/>
          <a:p>
            <a:fld id="{75DF50DF-B014-C449-9972-338F5B95979E}" type="slidenum">
              <a:rPr lang="en-US" smtClean="0"/>
              <a:t>32</a:t>
            </a:fld>
            <a:endParaRPr lang="en-US" dirty="0"/>
          </a:p>
        </p:txBody>
      </p:sp>
    </p:spTree>
    <p:extLst>
      <p:ext uri="{BB962C8B-B14F-4D97-AF65-F5344CB8AC3E}">
        <p14:creationId xmlns:p14="http://schemas.microsoft.com/office/powerpoint/2010/main" val="206802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Save time by preparing ingredients ahead of time. For example, chop the vegetables for the dinner recipe you plan to make in advance. Put each of the chopped vegetables in a separate container or storage bag. Keep the chopped vegetables in the refrigerator until you are ready to start cooking.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Try healthy, new ways to prepare food. Instead of frying, try baking, broiling, grilling, or steaming. These cooking methods often do not add extra calories.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Collect and try simple, nutritious recipes. You’ll find plenty of healthy and delicious recipes online, in cookbooks, or in magazines. Ask friends and family members for their favorite healthy recipes. Organize recipes online, in a mobile app, or in a file box or binder.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Visit the MyPlate website for new recipes, cookbooks, and more healthy cooking resources: https://www.myplate.gov/myplate-kitchen/recipes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 flavor to dishes with herbs, spices, or no-salt seasoning blends instead of using salt, butter, or creamy sauces. Prepare extra servings of your favorite healthy dish to eat throughout the week.</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leftovers part of your plan, which can save time. You’ll find all the information we’ve just covered in Handout #2: Tips for Bringing Nutrition into Your Daily Life.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Are there any questions before we move on? </a:t>
            </a:r>
          </a:p>
        </p:txBody>
      </p:sp>
      <p:sp>
        <p:nvSpPr>
          <p:cNvPr id="4" name="Slide Number Placeholder 3"/>
          <p:cNvSpPr>
            <a:spLocks noGrp="1"/>
          </p:cNvSpPr>
          <p:nvPr>
            <p:ph type="sldNum" sz="quarter" idx="10"/>
          </p:nvPr>
        </p:nvSpPr>
        <p:spPr/>
        <p:txBody>
          <a:bodyPr/>
          <a:lstStyle/>
          <a:p>
            <a:fld id="{75DF50DF-B014-C449-9972-338F5B95979E}" type="slidenum">
              <a:rPr lang="en-US" smtClean="0"/>
              <a:t>33</a:t>
            </a:fld>
            <a:endParaRPr lang="en-US" dirty="0"/>
          </a:p>
        </p:txBody>
      </p:sp>
    </p:spTree>
    <p:extLst>
      <p:ext uri="{BB962C8B-B14F-4D97-AF65-F5344CB8AC3E}">
        <p14:creationId xmlns:p14="http://schemas.microsoft.com/office/powerpoint/2010/main" val="182193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today’s busy world, Americans eat and drink about one-third of their calories from foods prepared away from home. Eating out can be convenient and fun, but it can be challenging when you want to make healthy choices. In this next section, we’ll explore how to make healthy food and beverage choices when you’re away from home.</a:t>
            </a:r>
          </a:p>
        </p:txBody>
      </p:sp>
      <p:sp>
        <p:nvSpPr>
          <p:cNvPr id="4" name="Slide Number Placeholder 3"/>
          <p:cNvSpPr>
            <a:spLocks noGrp="1"/>
          </p:cNvSpPr>
          <p:nvPr>
            <p:ph type="sldNum" sz="quarter" idx="10"/>
          </p:nvPr>
        </p:nvSpPr>
        <p:spPr/>
        <p:txBody>
          <a:bodyPr/>
          <a:lstStyle/>
          <a:p>
            <a:fld id="{75DF50DF-B014-C449-9972-338F5B95979E}" type="slidenum">
              <a:rPr lang="en-US" smtClean="0"/>
              <a:t>34</a:t>
            </a:fld>
            <a:endParaRPr lang="en-US" dirty="0"/>
          </a:p>
        </p:txBody>
      </p:sp>
    </p:spTree>
    <p:extLst>
      <p:ext uri="{BB962C8B-B14F-4D97-AF65-F5344CB8AC3E}">
        <p14:creationId xmlns:p14="http://schemas.microsoft.com/office/powerpoint/2010/main" val="1986049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Meals eaten away from home are more likely to be higher in calories, sodium, and saturated fat than home-cooked meals. Here are simple steps you can take to make healthier choices when eating 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step is to find out what your total daily calorie needs are. As we have discussed, 2,000 calories a day is used as a general guide for nutrition advice. Your calorie needs may be higher or lower and vary depending on your age, sex, and physical activity level.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find your personal daily calorie needs at </a:t>
            </a:r>
            <a:r>
              <a:rPr lang="en-US" sz="1200" u="sng" kern="1200" dirty="0">
                <a:solidFill>
                  <a:schemeClr val="tx1"/>
                </a:solidFill>
                <a:effectLst/>
                <a:latin typeface="+mn-lt"/>
                <a:ea typeface="+mn-ea"/>
                <a:cs typeface="+mn-cs"/>
                <a:hlinkClick r:id="rId3"/>
              </a:rPr>
              <a:t>https://www.fda.gov/downloads/Food/LabelingNutrition/UCM606203.pdf</a:t>
            </a:r>
            <a:r>
              <a:rPr lang="en-US" sz="1200" kern="1200" dirty="0">
                <a:solidFill>
                  <a:schemeClr val="tx1"/>
                </a:solidFill>
                <a:effectLst/>
                <a:latin typeface="+mn-lt"/>
                <a:ea typeface="+mn-ea"/>
                <a:cs typeface="+mn-cs"/>
              </a:rPr>
              <a:t>. Once you know your number, you can monitor your calorie intake throughout the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Calorie information can be found on menus and menu boards of restaurants and other food establishments that are part of a chain of 20 or more locations, and written nutrition information is available upon request. This will help you know your options and make it easier to eat healthy when eating out.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the calorie and nutrition information, you can make the choice that’s right for you.</a:t>
            </a:r>
          </a:p>
        </p:txBody>
      </p:sp>
      <p:sp>
        <p:nvSpPr>
          <p:cNvPr id="4" name="Slide Number Placeholder 3"/>
          <p:cNvSpPr>
            <a:spLocks noGrp="1"/>
          </p:cNvSpPr>
          <p:nvPr>
            <p:ph type="sldNum" sz="quarter" idx="10"/>
          </p:nvPr>
        </p:nvSpPr>
        <p:spPr/>
        <p:txBody>
          <a:bodyPr/>
          <a:lstStyle/>
          <a:p>
            <a:fld id="{75DF50DF-B014-C449-9972-338F5B95979E}" type="slidenum">
              <a:rPr lang="en-US" smtClean="0"/>
              <a:t>35</a:t>
            </a:fld>
            <a:endParaRPr lang="en-US" dirty="0"/>
          </a:p>
        </p:txBody>
      </p:sp>
    </p:spTree>
    <p:extLst>
      <p:ext uri="{BB962C8B-B14F-4D97-AF65-F5344CB8AC3E}">
        <p14:creationId xmlns:p14="http://schemas.microsoft.com/office/powerpoint/2010/main" val="1199537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Look for calories on menus, menu boards, self-service foods, and foods on display at certain food establishments that are part of a chain with 20 or more locations, such as: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Chain restaurants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Chain coffee shops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Bakeries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Ice cream shops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Self-service food locations, such as buffets and salad bars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Movie theaters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Amusement parks/convenience stores</a:t>
            </a:r>
          </a:p>
          <a:p>
            <a:pPr marL="628650" lvl="1" indent="-17145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Places you won’t see calorie information include: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Foods sold at deli counters and typically intended for further preparation</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Food purchased in bulk in grocery stores, such as loaves of bread from the bakery section</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Bottle of liquor displayed behind a bar</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Food in transportation vehicles, such as food trucks, airplanes, and trains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Food on menus in elementary, middle, and high schools </a:t>
            </a:r>
          </a:p>
          <a:p>
            <a:pPr marL="628650" lvl="1" indent="-17145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to calorie information, food establishments that are part of a chain of 20 or more locations are also required to provide written nutrition information such as saturated fat, sodium, and dietary fiber upon request. So, don’t hesitate to ask for more nutrition information.</a:t>
            </a:r>
          </a:p>
        </p:txBody>
      </p:sp>
      <p:sp>
        <p:nvSpPr>
          <p:cNvPr id="4" name="Slide Number Placeholder 3"/>
          <p:cNvSpPr>
            <a:spLocks noGrp="1"/>
          </p:cNvSpPr>
          <p:nvPr>
            <p:ph type="sldNum" sz="quarter" idx="5"/>
          </p:nvPr>
        </p:nvSpPr>
        <p:spPr/>
        <p:txBody>
          <a:bodyPr/>
          <a:lstStyle/>
          <a:p>
            <a:fld id="{75DF50DF-B014-C449-9972-338F5B95979E}" type="slidenum">
              <a:rPr lang="en-US" smtClean="0"/>
              <a:t>36</a:t>
            </a:fld>
            <a:endParaRPr lang="en-US" dirty="0"/>
          </a:p>
        </p:txBody>
      </p:sp>
    </p:spTree>
    <p:extLst>
      <p:ext uri="{BB962C8B-B14F-4D97-AF65-F5344CB8AC3E}">
        <p14:creationId xmlns:p14="http://schemas.microsoft.com/office/powerpoint/2010/main" val="148911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Find out your calorie needs. Knowing your calorie needs is important to manage your daily food and beverage choices. You can use 2,000 calories a day as a guide, but your calorie needs may vary based on your age, sex, and physical activity level. To find out your specific calorie needs, visit </a:t>
            </a:r>
            <a:r>
              <a:rPr lang="en-US" sz="1200" u="sng" kern="1200" dirty="0">
                <a:solidFill>
                  <a:schemeClr val="tx1"/>
                </a:solidFill>
                <a:effectLst/>
                <a:latin typeface="+mn-lt"/>
                <a:ea typeface="+mn-ea"/>
                <a:cs typeface="+mn-cs"/>
                <a:hlinkClick r:id="rId3"/>
              </a:rPr>
              <a:t>https://www.fda.gov/downloads/Food/LabelingNutrition/UCM606203.pdf</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Look for calorie and nutrition information. This information can help you make informed and healthy meal and snack choices.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the best choice for you and your family.</a:t>
            </a:r>
          </a:p>
        </p:txBody>
      </p:sp>
      <p:sp>
        <p:nvSpPr>
          <p:cNvPr id="4" name="Slide Number Placeholder 3"/>
          <p:cNvSpPr>
            <a:spLocks noGrp="1"/>
          </p:cNvSpPr>
          <p:nvPr>
            <p:ph type="sldNum" sz="quarter" idx="10"/>
          </p:nvPr>
        </p:nvSpPr>
        <p:spPr/>
        <p:txBody>
          <a:bodyPr/>
          <a:lstStyle/>
          <a:p>
            <a:fld id="{75DF50DF-B014-C449-9972-338F5B95979E}" type="slidenum">
              <a:rPr lang="en-US" smtClean="0"/>
              <a:t>37</a:t>
            </a:fld>
            <a:endParaRPr lang="en-US" dirty="0"/>
          </a:p>
        </p:txBody>
      </p:sp>
    </p:spTree>
    <p:extLst>
      <p:ext uri="{BB962C8B-B14F-4D97-AF65-F5344CB8AC3E}">
        <p14:creationId xmlns:p14="http://schemas.microsoft.com/office/powerpoint/2010/main" val="1169951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5800" y="4400550"/>
            <a:ext cx="5486399" cy="3600450"/>
          </a:xfrm>
          <a:prstGeom prst="rect">
            <a:avLst/>
          </a:prstGeom>
          <a:noFill/>
          <a:ln>
            <a:noFill/>
          </a:ln>
        </p:spPr>
        <p:txBody>
          <a:bodyPr wrap="square" lIns="91409" tIns="45680" rIns="91409" bIns="45680" anchor="t" anchorCtr="0">
            <a:noAutofit/>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Comparing calorie and nutrition information can help you make better decisions before you order.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Side dishes can add many calories to a meal. Steamed, grilled, or broiled vegetables and fruit are often lower-calorie options. With calorie information, you can make the best choice for you.</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Calorie information can help you decide how much to enjoy now and how much to save for later.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Asking for sauces or salad dressings on the side lets you choose how much to use.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Foods described with words like creamy, fried, breaded, battered, or buttered are typically higher in calories than foods described as baked, roasted, steamed, grilled, or broiled. Use calorie information to help you make the choice that is right for you.</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Calories from beverages add up quickly. With calorie information, you can find lower-calorie options.</a:t>
            </a:r>
          </a:p>
        </p:txBody>
      </p:sp>
      <p:sp>
        <p:nvSpPr>
          <p:cNvPr id="339" name="Shape 339"/>
          <p:cNvSpPr txBox="1">
            <a:spLocks noGrp="1"/>
          </p:cNvSpPr>
          <p:nvPr>
            <p:ph type="sldNum" idx="12"/>
          </p:nvPr>
        </p:nvSpPr>
        <p:spPr>
          <a:xfrm>
            <a:off x="3884613" y="8685213"/>
            <a:ext cx="2971797" cy="458786"/>
          </a:xfrm>
          <a:prstGeom prst="rect">
            <a:avLst/>
          </a:prstGeom>
          <a:noFill/>
          <a:ln>
            <a:noFill/>
          </a:ln>
        </p:spPr>
        <p:txBody>
          <a:bodyPr wrap="square" lIns="91409" tIns="45680" rIns="91409" bIns="45680" anchor="b" anchorCtr="0">
            <a:noAutofit/>
          </a:bodyPr>
          <a:lstStyle/>
          <a:p>
            <a:pPr>
              <a:buClr>
                <a:schemeClr val="dk1"/>
              </a:buClr>
              <a:buSzPct val="25000"/>
            </a:pPr>
            <a:fld id="{00000000-1234-1234-1234-123412341234}" type="slidenum">
              <a:rPr lang="en-US">
                <a:solidFill>
                  <a:schemeClr val="dk1"/>
                </a:solidFill>
                <a:latin typeface="Calibri"/>
                <a:ea typeface="Calibri"/>
                <a:cs typeface="Calibri"/>
                <a:sym typeface="Calibri"/>
              </a:rPr>
              <a:pPr>
                <a:buClr>
                  <a:schemeClr val="dk1"/>
                </a:buClr>
                <a:buSzPct val="25000"/>
              </a:pPr>
              <a:t>38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64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DF50DF-B014-C449-9972-338F5B95979E}" type="slidenum">
              <a:rPr lang="en-US" smtClean="0"/>
              <a:t>39</a:t>
            </a:fld>
            <a:endParaRPr lang="en-US" dirty="0"/>
          </a:p>
        </p:txBody>
      </p:sp>
    </p:spTree>
    <p:extLst>
      <p:ext uri="{BB962C8B-B14F-4D97-AF65-F5344CB8AC3E}">
        <p14:creationId xmlns:p14="http://schemas.microsoft.com/office/powerpoint/2010/main" val="8246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hope you leave here today with three key messages about good nutrition practices:</a:t>
            </a:r>
          </a:p>
          <a:p>
            <a:endParaRPr lang="en-US" sz="1200" kern="1200" dirty="0">
              <a:solidFill>
                <a:schemeClr val="tx1"/>
              </a:solidFill>
              <a:effectLst/>
              <a:latin typeface="+mn-lt"/>
              <a:ea typeface="+mn-ea"/>
              <a:cs typeface="+mn-cs"/>
            </a:endParaRPr>
          </a:p>
          <a:p>
            <a:pPr marL="228600" indent="-228600">
              <a:buAutoNum type="arabicParenR"/>
            </a:pPr>
            <a:r>
              <a:rPr lang="en-US" sz="1200" b="1" kern="1200" dirty="0">
                <a:solidFill>
                  <a:schemeClr val="tx1"/>
                </a:solidFill>
                <a:effectLst/>
                <a:latin typeface="+mn-lt"/>
                <a:ea typeface="+mn-ea"/>
                <a:cs typeface="+mn-cs"/>
              </a:rPr>
              <a:t>Small changes add up.</a:t>
            </a:r>
            <a:r>
              <a:rPr lang="en-US" sz="1200" kern="1200" dirty="0">
                <a:solidFill>
                  <a:schemeClr val="tx1"/>
                </a:solidFill>
                <a:effectLst/>
                <a:latin typeface="+mn-lt"/>
                <a:ea typeface="+mn-ea"/>
                <a:cs typeface="+mn-cs"/>
              </a:rPr>
              <a:t> Focusing on small, manageable shifts to healthier food and beverage choices can lead to healthy, lifelong changes.</a:t>
            </a:r>
          </a:p>
          <a:p>
            <a:pPr marL="228600" indent="-228600">
              <a:buAutoNum type="arabicParenR"/>
            </a:pPr>
            <a:endParaRPr lang="en-US" sz="1200" kern="1200" dirty="0">
              <a:solidFill>
                <a:schemeClr val="tx1"/>
              </a:solidFill>
              <a:effectLst/>
              <a:latin typeface="+mn-lt"/>
              <a:ea typeface="+mn-ea"/>
              <a:cs typeface="+mn-cs"/>
            </a:endParaRPr>
          </a:p>
          <a:p>
            <a:pPr marL="228600" indent="-228600">
              <a:buAutoNum type="arabicParenR"/>
            </a:pPr>
            <a:r>
              <a:rPr lang="en-US" sz="1200" b="1" kern="1200" dirty="0">
                <a:solidFill>
                  <a:schemeClr val="tx1"/>
                </a:solidFill>
                <a:effectLst/>
                <a:latin typeface="+mn-lt"/>
                <a:ea typeface="+mn-ea"/>
                <a:cs typeface="+mn-cs"/>
              </a:rPr>
              <a:t>Healthy cooking and eating start with smart food shopping</a:t>
            </a:r>
            <a:r>
              <a:rPr lang="en-US" sz="1200" kern="1200" dirty="0">
                <a:solidFill>
                  <a:schemeClr val="tx1"/>
                </a:solidFill>
                <a:effectLst/>
                <a:latin typeface="+mn-lt"/>
                <a:ea typeface="+mn-ea"/>
                <a:cs typeface="+mn-cs"/>
              </a:rPr>
              <a:t>. Knowing how to read and use the Nutrition Facts label while shopping can help you make smart, healthy food purchasing decisions for you and your family.</a:t>
            </a:r>
          </a:p>
          <a:p>
            <a:pPr marL="228600" indent="-228600">
              <a:buAutoNum type="arabicParenR"/>
            </a:pPr>
            <a:endParaRPr lang="en-US" sz="1200" b="1" kern="1200" dirty="0">
              <a:solidFill>
                <a:schemeClr val="tx1"/>
              </a:solidFill>
              <a:effectLst/>
              <a:latin typeface="+mn-lt"/>
              <a:ea typeface="+mn-ea"/>
              <a:cs typeface="+mn-cs"/>
            </a:endParaRPr>
          </a:p>
          <a:p>
            <a:pPr marL="228600" indent="-228600">
              <a:buAutoNum type="arabicParenR"/>
            </a:pPr>
            <a:r>
              <a:rPr lang="en-US" sz="1200" b="1" kern="1200" dirty="0">
                <a:solidFill>
                  <a:schemeClr val="tx1"/>
                </a:solidFill>
                <a:effectLst/>
                <a:latin typeface="+mn-lt"/>
                <a:ea typeface="+mn-ea"/>
                <a:cs typeface="+mn-cs"/>
              </a:rPr>
              <a:t>Know Your Options When Eating Out.</a:t>
            </a:r>
            <a:r>
              <a:rPr lang="en-US" sz="1200" kern="1200" dirty="0">
                <a:solidFill>
                  <a:schemeClr val="tx1"/>
                </a:solidFill>
                <a:effectLst/>
                <a:latin typeface="+mn-lt"/>
                <a:ea typeface="+mn-ea"/>
                <a:cs typeface="+mn-cs"/>
              </a:rPr>
              <a:t> When you’re eating out, making informed choices can help support your health goals.</a:t>
            </a:r>
          </a:p>
          <a:p>
            <a:endParaRPr lang="en-US" dirty="0"/>
          </a:p>
        </p:txBody>
      </p:sp>
      <p:sp>
        <p:nvSpPr>
          <p:cNvPr id="4" name="Slide Number Placeholder 3"/>
          <p:cNvSpPr>
            <a:spLocks noGrp="1"/>
          </p:cNvSpPr>
          <p:nvPr>
            <p:ph type="sldNum" sz="quarter" idx="5"/>
          </p:nvPr>
        </p:nvSpPr>
        <p:spPr/>
        <p:txBody>
          <a:bodyPr/>
          <a:lstStyle/>
          <a:p>
            <a:fld id="{75DF50DF-B014-C449-9972-338F5B95979E}" type="slidenum">
              <a:rPr lang="en-US" smtClean="0"/>
              <a:t>4</a:t>
            </a:fld>
            <a:endParaRPr lang="en-US" dirty="0"/>
          </a:p>
        </p:txBody>
      </p:sp>
    </p:spTree>
    <p:extLst>
      <p:ext uri="{BB962C8B-B14F-4D97-AF65-F5344CB8AC3E}">
        <p14:creationId xmlns:p14="http://schemas.microsoft.com/office/powerpoint/2010/main" val="3894094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Remember, small changes add up. Making healthier choices doesn’t have to mean making big changes all at once. Focusing on manageable, small changes in your shopping, cooking, and eating habits can lead to healthy, lifelong changes.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shopping, cooking at home, or eating out, choose from the five food groups: vegetables, fruits, grains (especially whole grains), protein foods, and dairy.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eating out, compare calorie and nutrition information to help you make better decisions before you order.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Cook with herbs and spices to add flavor to meals without adding sugar or salt.</a:t>
            </a:r>
          </a:p>
        </p:txBody>
      </p:sp>
      <p:sp>
        <p:nvSpPr>
          <p:cNvPr id="4" name="Slide Number Placeholder 3"/>
          <p:cNvSpPr>
            <a:spLocks noGrp="1"/>
          </p:cNvSpPr>
          <p:nvPr>
            <p:ph type="sldNum" sz="quarter" idx="10"/>
          </p:nvPr>
        </p:nvSpPr>
        <p:spPr/>
        <p:txBody>
          <a:bodyPr/>
          <a:lstStyle/>
          <a:p>
            <a:fld id="{75DF50DF-B014-C449-9972-338F5B95979E}" type="slidenum">
              <a:rPr lang="en-US" smtClean="0"/>
              <a:t>40</a:t>
            </a:fld>
            <a:endParaRPr lang="en-US" dirty="0"/>
          </a:p>
        </p:txBody>
      </p:sp>
    </p:spTree>
    <p:extLst>
      <p:ext uri="{BB962C8B-B14F-4D97-AF65-F5344CB8AC3E}">
        <p14:creationId xmlns:p14="http://schemas.microsoft.com/office/powerpoint/2010/main" val="94416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take our last few minutes to review the main points we’ve covered today: </a:t>
            </a:r>
          </a:p>
          <a:p>
            <a:pPr marL="0" indent="0">
              <a:buFont typeface="Arial" panose="020B0604020202020204" pitchFamily="34" charset="0"/>
              <a:buNone/>
            </a:pPr>
            <a:r>
              <a:rPr lang="en-US" sz="1200" kern="1200" dirty="0">
                <a:solidFill>
                  <a:schemeClr val="tx1"/>
                </a:solidFill>
                <a:effectLst/>
                <a:latin typeface="+mn-lt"/>
                <a:ea typeface="+mn-ea"/>
                <a:cs typeface="+mn-cs"/>
              </a:rPr>
              <a:t>The FDA’s Nutrition Facts label is your daily tool for good nutrition. The new label features: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Servings size in bolder font.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Updated serving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Calories in larger font.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Updated daily values.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Added Sugars.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Changes in required nutrients with actual amounts.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a new and easier-to-understand footnote that better explains percent Daily Value. </a:t>
            </a:r>
          </a:p>
        </p:txBody>
      </p:sp>
      <p:sp>
        <p:nvSpPr>
          <p:cNvPr id="4" name="Slide Number Placeholder 3"/>
          <p:cNvSpPr>
            <a:spLocks noGrp="1"/>
          </p:cNvSpPr>
          <p:nvPr>
            <p:ph type="sldNum" sz="quarter" idx="10"/>
          </p:nvPr>
        </p:nvSpPr>
        <p:spPr/>
        <p:txBody>
          <a:bodyPr/>
          <a:lstStyle/>
          <a:p>
            <a:fld id="{75DF50DF-B014-C449-9972-338F5B95979E}" type="slidenum">
              <a:rPr lang="en-US" smtClean="0"/>
              <a:t>41</a:t>
            </a:fld>
            <a:endParaRPr lang="en-US" dirty="0"/>
          </a:p>
        </p:txBody>
      </p:sp>
    </p:spTree>
    <p:extLst>
      <p:ext uri="{BB962C8B-B14F-4D97-AF65-F5344CB8AC3E}">
        <p14:creationId xmlns:p14="http://schemas.microsoft.com/office/powerpoint/2010/main" val="1296394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store:</a:t>
            </a:r>
          </a:p>
          <a:p>
            <a:pPr marL="171450" indent="-171450">
              <a:buFont typeface="Arial" panose="020B0604020202020204" pitchFamily="34" charset="0"/>
              <a:buChar char="•"/>
            </a:pPr>
            <a:r>
              <a:rPr lang="en-US" dirty="0"/>
              <a:t>Shop smart.</a:t>
            </a:r>
          </a:p>
          <a:p>
            <a:pPr marL="171450" indent="-171450">
              <a:buFont typeface="Arial" panose="020B0604020202020204" pitchFamily="34" charset="0"/>
              <a:buChar char="•"/>
            </a:pPr>
            <a:r>
              <a:rPr lang="en-US" dirty="0"/>
              <a:t>Look for the Nutrition Facts label on food and beverage packages.</a:t>
            </a:r>
          </a:p>
          <a:p>
            <a:pPr marL="171450" indent="-171450">
              <a:buFont typeface="Arial" panose="020B0604020202020204" pitchFamily="34" charset="0"/>
              <a:buChar char="•"/>
            </a:pPr>
            <a:r>
              <a:rPr lang="en-US" dirty="0"/>
              <a:t>Use your Quick Tips wallet card.</a:t>
            </a:r>
          </a:p>
          <a:p>
            <a:endParaRPr lang="en-US" dirty="0"/>
          </a:p>
        </p:txBody>
      </p:sp>
      <p:sp>
        <p:nvSpPr>
          <p:cNvPr id="4" name="Slide Number Placeholder 3"/>
          <p:cNvSpPr>
            <a:spLocks noGrp="1"/>
          </p:cNvSpPr>
          <p:nvPr>
            <p:ph type="sldNum" sz="quarter" idx="5"/>
          </p:nvPr>
        </p:nvSpPr>
        <p:spPr/>
        <p:txBody>
          <a:bodyPr/>
          <a:lstStyle/>
          <a:p>
            <a:fld id="{75DF50DF-B014-C449-9972-338F5B95979E}" type="slidenum">
              <a:rPr lang="en-US" smtClean="0"/>
              <a:t>42</a:t>
            </a:fld>
            <a:endParaRPr lang="en-US" dirty="0"/>
          </a:p>
        </p:txBody>
      </p:sp>
    </p:spTree>
    <p:extLst>
      <p:ext uri="{BB962C8B-B14F-4D97-AF65-F5344CB8AC3E}">
        <p14:creationId xmlns:p14="http://schemas.microsoft.com/office/powerpoint/2010/main" val="313710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home:</a:t>
            </a:r>
          </a:p>
          <a:p>
            <a:pPr marL="171450" indent="-171450">
              <a:buFont typeface="Arial" panose="020B0604020202020204" pitchFamily="34" charset="0"/>
              <a:buChar char="•"/>
            </a:pPr>
            <a:r>
              <a:rPr lang="en-US" dirty="0"/>
              <a:t>Choose foods from all five food groups.</a:t>
            </a:r>
          </a:p>
          <a:p>
            <a:pPr marL="171450" indent="-171450">
              <a:buFont typeface="Arial" panose="020B0604020202020204" pitchFamily="34" charset="0"/>
              <a:buChar char="•"/>
            </a:pPr>
            <a:r>
              <a:rPr lang="en-US" dirty="0"/>
              <a:t>Plan weekly meals.</a:t>
            </a:r>
          </a:p>
          <a:p>
            <a:pPr marL="171450" indent="-171450">
              <a:buFont typeface="Arial" panose="020B0604020202020204" pitchFamily="34" charset="0"/>
              <a:buChar char="•"/>
            </a:pPr>
            <a:r>
              <a:rPr lang="en-US" dirty="0"/>
              <a:t>Try new, healthy recipes and ways to prepare food.</a:t>
            </a:r>
          </a:p>
          <a:p>
            <a:pPr marL="171450" indent="-171450">
              <a:buFont typeface="Arial" panose="020B0604020202020204" pitchFamily="34" charset="0"/>
              <a:buChar char="•"/>
            </a:pPr>
            <a:r>
              <a:rPr lang="en-US" dirty="0"/>
              <a:t>Make time to cook and eat together.</a:t>
            </a:r>
          </a:p>
          <a:p>
            <a:endParaRPr lang="en-US" dirty="0"/>
          </a:p>
        </p:txBody>
      </p:sp>
      <p:sp>
        <p:nvSpPr>
          <p:cNvPr id="4" name="Slide Number Placeholder 3"/>
          <p:cNvSpPr>
            <a:spLocks noGrp="1"/>
          </p:cNvSpPr>
          <p:nvPr>
            <p:ph type="sldNum" sz="quarter" idx="5"/>
          </p:nvPr>
        </p:nvSpPr>
        <p:spPr/>
        <p:txBody>
          <a:bodyPr/>
          <a:lstStyle/>
          <a:p>
            <a:fld id="{75DF50DF-B014-C449-9972-338F5B95979E}" type="slidenum">
              <a:rPr lang="en-US" smtClean="0"/>
              <a:t>43</a:t>
            </a:fld>
            <a:endParaRPr lang="en-US" dirty="0"/>
          </a:p>
        </p:txBody>
      </p:sp>
    </p:spTree>
    <p:extLst>
      <p:ext uri="{BB962C8B-B14F-4D97-AF65-F5344CB8AC3E}">
        <p14:creationId xmlns:p14="http://schemas.microsoft.com/office/powerpoint/2010/main" val="1687634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When eating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Find out your calorie needs. Visit </a:t>
            </a:r>
            <a:r>
              <a:rPr lang="en-US" sz="1200" u="sng" kern="1200" dirty="0">
                <a:solidFill>
                  <a:schemeClr val="tx1"/>
                </a:solidFill>
                <a:effectLst/>
                <a:latin typeface="+mn-lt"/>
                <a:ea typeface="+mn-ea"/>
                <a:cs typeface="+mn-cs"/>
                <a:hlinkClick r:id="rId3"/>
              </a:rPr>
              <a:t>https://www.fda.gov/downloads/Food/LabelingNutrition/UCM606203.pdf</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calorie information on menus and menu boards when purchasing, and don’t hesitate to ask for additional nutrition information.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the best choice for you:</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Compare foods – use your Quick Tips wallet card.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Side dishes can add many calories to a meal. Steamed, grilled, or broiled vegetables and fruit are often lower-calorie options. With calorie information, you can make the best choice for you.</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Calorie information can help you decide how much to enjoy now and how much to save for later.</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Asking for sauces or salad dressings on the side lets you choose how much to use.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Foods described with words like creamy, fried, breaded, battered, or buttered are typically higher in calories than foods described as baked, roasted, steamed, grilled, or broiled. Use calorie information to help you make the choice that is right for you.</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Calories from beverages can add up quickly. With calorie information, you can find lower-calorie options.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DF50DF-B014-C449-9972-338F5B95979E}" type="slidenum">
              <a:rPr lang="en-US" smtClean="0"/>
              <a:t>44</a:t>
            </a:fld>
            <a:endParaRPr lang="en-US" dirty="0"/>
          </a:p>
        </p:txBody>
      </p:sp>
    </p:spTree>
    <p:extLst>
      <p:ext uri="{BB962C8B-B14F-4D97-AF65-F5344CB8AC3E}">
        <p14:creationId xmlns:p14="http://schemas.microsoft.com/office/powerpoint/2010/main" val="106776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Before we end, are there any final questions or comments about any of the topics we covered today? If you still have questions after you leave here today, review the information on your handouts, and feel free to contact me.</a:t>
            </a:r>
          </a:p>
        </p:txBody>
      </p:sp>
      <p:sp>
        <p:nvSpPr>
          <p:cNvPr id="4" name="Slide Number Placeholder 3"/>
          <p:cNvSpPr>
            <a:spLocks noGrp="1"/>
          </p:cNvSpPr>
          <p:nvPr>
            <p:ph type="sldNum" sz="quarter" idx="10"/>
          </p:nvPr>
        </p:nvSpPr>
        <p:spPr/>
        <p:txBody>
          <a:bodyPr/>
          <a:lstStyle/>
          <a:p>
            <a:fld id="{75DF50DF-B014-C449-9972-338F5B95979E}" type="slidenum">
              <a:rPr lang="en-US" smtClean="0"/>
              <a:t>45</a:t>
            </a:fld>
            <a:endParaRPr lang="en-US" dirty="0"/>
          </a:p>
        </p:txBody>
      </p:sp>
    </p:spTree>
    <p:extLst>
      <p:ext uri="{BB962C8B-B14F-4D97-AF65-F5344CB8AC3E}">
        <p14:creationId xmlns:p14="http://schemas.microsoft.com/office/powerpoint/2010/main" val="1738989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b="0" i="0" u="none" strike="noStrike" kern="1200" cap="none" dirty="0">
                <a:solidFill>
                  <a:schemeClr val="dk1"/>
                </a:solidFill>
                <a:effectLst/>
                <a:latin typeface="+mn-lt"/>
                <a:ea typeface="Calibri"/>
                <a:cs typeface="Calibri"/>
                <a:sym typeface="Calibri"/>
              </a:rPr>
              <a:t>Please feel free to contact me if you have questions or would like more information about any of the topics we covered today. Remember to visit </a:t>
            </a:r>
            <a:r>
              <a:rPr lang="en-US" sz="1200" b="1" i="0" u="none" strike="noStrike" kern="1200" cap="none" dirty="0">
                <a:solidFill>
                  <a:schemeClr val="dk1"/>
                </a:solidFill>
                <a:effectLst/>
                <a:latin typeface="+mn-lt"/>
                <a:ea typeface="Calibri"/>
                <a:cs typeface="Calibri"/>
                <a:sym typeface="Calibri"/>
              </a:rPr>
              <a:t>FDA’s website</a:t>
            </a:r>
            <a:r>
              <a:rPr lang="en-US" sz="1200" b="0" i="0" u="none" strike="noStrike" kern="1200" cap="none" dirty="0">
                <a:solidFill>
                  <a:schemeClr val="dk1"/>
                </a:solidFill>
                <a:effectLst/>
                <a:latin typeface="+mn-lt"/>
                <a:ea typeface="Calibri"/>
                <a:cs typeface="Calibri"/>
                <a:sym typeface="Calibri"/>
              </a:rPr>
              <a:t> and review the handouts you received today.</a:t>
            </a:r>
          </a:p>
        </p:txBody>
      </p:sp>
      <p:sp>
        <p:nvSpPr>
          <p:cNvPr id="4" name="Slide Number Placeholder 3"/>
          <p:cNvSpPr>
            <a:spLocks noGrp="1"/>
          </p:cNvSpPr>
          <p:nvPr>
            <p:ph type="sldNum" sz="quarter" idx="10"/>
          </p:nvPr>
        </p:nvSpPr>
        <p:spPr/>
        <p:txBody>
          <a:bodyPr/>
          <a:lstStyle/>
          <a:p>
            <a:fld id="{75DF50DF-B014-C449-9972-338F5B95979E}" type="slidenum">
              <a:rPr lang="en-US" smtClean="0"/>
              <a:t>46</a:t>
            </a:fld>
            <a:endParaRPr lang="en-US" dirty="0"/>
          </a:p>
        </p:txBody>
      </p:sp>
    </p:spTree>
    <p:extLst>
      <p:ext uri="{BB962C8B-B14F-4D97-AF65-F5344CB8AC3E}">
        <p14:creationId xmlns:p14="http://schemas.microsoft.com/office/powerpoint/2010/main" val="221560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online resources we talked about today.</a:t>
            </a:r>
          </a:p>
        </p:txBody>
      </p:sp>
      <p:sp>
        <p:nvSpPr>
          <p:cNvPr id="4" name="Slide Number Placeholder 3"/>
          <p:cNvSpPr>
            <a:spLocks noGrp="1"/>
          </p:cNvSpPr>
          <p:nvPr>
            <p:ph type="sldNum" sz="quarter" idx="10"/>
          </p:nvPr>
        </p:nvSpPr>
        <p:spPr/>
        <p:txBody>
          <a:bodyPr/>
          <a:lstStyle/>
          <a:p>
            <a:fld id="{75DF50DF-B014-C449-9972-338F5B95979E}" type="slidenum">
              <a:rPr lang="en-US" smtClean="0"/>
              <a:t>47</a:t>
            </a:fld>
            <a:endParaRPr lang="en-US" dirty="0"/>
          </a:p>
        </p:txBody>
      </p:sp>
    </p:spTree>
    <p:extLst>
      <p:ext uri="{BB962C8B-B14F-4D97-AF65-F5344CB8AC3E}">
        <p14:creationId xmlns:p14="http://schemas.microsoft.com/office/powerpoint/2010/main" val="2078746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coming!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hope you’ve enjoyed our discussion and that you’ve learned some valuable information that you’ll take home and think about. </a:t>
            </a:r>
          </a:p>
          <a:p>
            <a:r>
              <a:rPr lang="en-US" sz="1200" kern="1200" dirty="0">
                <a:solidFill>
                  <a:schemeClr val="tx1"/>
                </a:solidFill>
                <a:effectLst/>
                <a:latin typeface="+mn-lt"/>
                <a:ea typeface="+mn-ea"/>
                <a:cs typeface="+mn-cs"/>
              </a:rPr>
              <a:t>Everything we talked about today takes time and practice. If you use the FDA’s Nutrition Facts label as your guide to good nutrition, follow the practical tips we talked about, and use the handouts you received as handy reference guides, you’ll be well on your way to making lifelong healthier food choices for yourself and your family.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get home safely and have a great day!</a:t>
            </a:r>
          </a:p>
        </p:txBody>
      </p:sp>
      <p:sp>
        <p:nvSpPr>
          <p:cNvPr id="4" name="Slide Number Placeholder 3"/>
          <p:cNvSpPr>
            <a:spLocks noGrp="1"/>
          </p:cNvSpPr>
          <p:nvPr>
            <p:ph type="sldNum" sz="quarter" idx="10"/>
          </p:nvPr>
        </p:nvSpPr>
        <p:spPr/>
        <p:txBody>
          <a:bodyPr/>
          <a:lstStyle/>
          <a:p>
            <a:fld id="{75DF50DF-B014-C449-9972-338F5B95979E}" type="slidenum">
              <a:rPr lang="en-US" smtClean="0"/>
              <a:t>48</a:t>
            </a:fld>
            <a:endParaRPr lang="en-US" dirty="0"/>
          </a:p>
        </p:txBody>
      </p:sp>
    </p:spTree>
    <p:extLst>
      <p:ext uri="{BB962C8B-B14F-4D97-AF65-F5344CB8AC3E}">
        <p14:creationId xmlns:p14="http://schemas.microsoft.com/office/powerpoint/2010/main" val="157716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start, let’s define some key terms.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what is a “calorie”? A calorie is a unit used to measure the energy content of foods and beverages. Our bodies need energy to function, grow, and thrive.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what is a “nutrient”? A nutrient is a substance in food that our body uses to function and grow.  We get nutrients from what we eat and drink. Fats, carbohydrates, proteins, vitamins, minerals, and water are all examples of nutrients. Fats, carbohydrates and proteins also supply calories to the foods and beverages that you eat and drink.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Third, what is “Percent Daily Value”? Percent Daily Value tells you how much a nutrient in a serving of the food contributes to a total daily diet.  It can also help you determine if a serving of the food is high or low in a nutrient and to compare food products.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find both calories and Percent Daily Value useful terms to know when using the label to compare food products. Are there any questions?</a:t>
            </a:r>
          </a:p>
        </p:txBody>
      </p:sp>
      <p:sp>
        <p:nvSpPr>
          <p:cNvPr id="4" name="Slide Number Placeholder 3"/>
          <p:cNvSpPr>
            <a:spLocks noGrp="1"/>
          </p:cNvSpPr>
          <p:nvPr>
            <p:ph type="sldNum" sz="quarter" idx="10"/>
          </p:nvPr>
        </p:nvSpPr>
        <p:spPr/>
        <p:txBody>
          <a:bodyPr/>
          <a:lstStyle/>
          <a:p>
            <a:fld id="{75DF50DF-B014-C449-9972-338F5B95979E}" type="slidenum">
              <a:rPr lang="en-US" smtClean="0"/>
              <a:t>5</a:t>
            </a:fld>
            <a:endParaRPr lang="en-US" dirty="0"/>
          </a:p>
        </p:txBody>
      </p:sp>
    </p:spTree>
    <p:extLst>
      <p:ext uri="{BB962C8B-B14F-4D97-AF65-F5344CB8AC3E}">
        <p14:creationId xmlns:p14="http://schemas.microsoft.com/office/powerpoint/2010/main" val="121058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we’re going to turn our attention to the Nutrition Facts label. Once you become familiar with it and how to use it, the label can be an extremely valuable tool for you and your family to help you make healthier food choices.</a:t>
            </a:r>
          </a:p>
        </p:txBody>
      </p:sp>
      <p:sp>
        <p:nvSpPr>
          <p:cNvPr id="4" name="Slide Number Placeholder 3"/>
          <p:cNvSpPr>
            <a:spLocks noGrp="1"/>
          </p:cNvSpPr>
          <p:nvPr>
            <p:ph type="sldNum" sz="quarter" idx="10"/>
          </p:nvPr>
        </p:nvSpPr>
        <p:spPr/>
        <p:txBody>
          <a:bodyPr/>
          <a:lstStyle/>
          <a:p>
            <a:fld id="{75DF50DF-B014-C449-9972-338F5B95979E}" type="slidenum">
              <a:rPr lang="en-US" smtClean="0"/>
              <a:t>6</a:t>
            </a:fld>
            <a:endParaRPr lang="en-US" dirty="0"/>
          </a:p>
        </p:txBody>
      </p:sp>
    </p:spTree>
    <p:extLst>
      <p:ext uri="{BB962C8B-B14F-4D97-AF65-F5344CB8AC3E}">
        <p14:creationId xmlns:p14="http://schemas.microsoft.com/office/powerpoint/2010/main" val="89392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Pose the following questions and ask for volunteers to help answer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What is the Nutrition Facts label? </a:t>
            </a:r>
          </a:p>
          <a:p>
            <a:r>
              <a:rPr lang="en-US" sz="1200" kern="1200" dirty="0">
                <a:solidFill>
                  <a:schemeClr val="tx1"/>
                </a:solidFill>
                <a:effectLst/>
                <a:latin typeface="+mn-lt"/>
                <a:ea typeface="+mn-ea"/>
                <a:cs typeface="+mn-cs"/>
              </a:rPr>
              <a:t>Answer: The Nutrition Facts label is regulated by the U.S. Food and Drug Administration and is required on most food and beverage packages. It provides important information about the nutritional content of foods and beverages.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Where is the label usually found? </a:t>
            </a:r>
          </a:p>
          <a:p>
            <a:r>
              <a:rPr lang="en-US" sz="1200" kern="1200" dirty="0">
                <a:solidFill>
                  <a:schemeClr val="tx1"/>
                </a:solidFill>
                <a:effectLst/>
                <a:latin typeface="+mn-lt"/>
                <a:ea typeface="+mn-ea"/>
                <a:cs typeface="+mn-cs"/>
              </a:rPr>
              <a:t>Answer: The label generally is found on food and beverage packaging and containers such as boxes, bags, bottles, and cans.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Why is the Nutrition Facts label important? </a:t>
            </a:r>
          </a:p>
          <a:p>
            <a:r>
              <a:rPr lang="en-US" sz="1200" kern="1200" dirty="0">
                <a:solidFill>
                  <a:schemeClr val="tx1"/>
                </a:solidFill>
                <a:effectLst/>
                <a:latin typeface="+mn-lt"/>
                <a:ea typeface="+mn-ea"/>
                <a:cs typeface="+mn-cs"/>
              </a:rPr>
              <a:t>Answer: The Nutrition Facts label is important because it can help us make informed decisions about the foods and beverages we consume – decisions that promote good nutrition and good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Do you currently use the Nutrition Facts label? Why or why not?</a:t>
            </a:r>
          </a:p>
        </p:txBody>
      </p:sp>
      <p:sp>
        <p:nvSpPr>
          <p:cNvPr id="4" name="Slide Number Placeholder 3"/>
          <p:cNvSpPr>
            <a:spLocks noGrp="1"/>
          </p:cNvSpPr>
          <p:nvPr>
            <p:ph type="sldNum" sz="quarter" idx="10"/>
          </p:nvPr>
        </p:nvSpPr>
        <p:spPr/>
        <p:txBody>
          <a:bodyPr/>
          <a:lstStyle/>
          <a:p>
            <a:fld id="{75DF50DF-B014-C449-9972-338F5B95979E}" type="slidenum">
              <a:rPr lang="en-US" smtClean="0"/>
              <a:t>7</a:t>
            </a:fld>
            <a:endParaRPr lang="en-US" dirty="0"/>
          </a:p>
        </p:txBody>
      </p:sp>
    </p:spTree>
    <p:extLst>
      <p:ext uri="{BB962C8B-B14F-4D97-AF65-F5344CB8AC3E}">
        <p14:creationId xmlns:p14="http://schemas.microsoft.com/office/powerpoint/2010/main" val="27876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original Nutrition Facts label. Does it look familiar?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 mentioned, the Nutrition Facts label provides nutrition information about foods and beverages. For example, it shows the serving size, the number of servings per container, the calories per serving, the various nutrients contained in the product per serving, and the Percent Daily Value of most nutrients per serving. Percent Daily Value helps you determine if a serving of food is high or low in a nutrient, and to compare food products.</a:t>
            </a:r>
          </a:p>
        </p:txBody>
      </p:sp>
      <p:sp>
        <p:nvSpPr>
          <p:cNvPr id="4" name="Slide Number Placeholder 3"/>
          <p:cNvSpPr>
            <a:spLocks noGrp="1"/>
          </p:cNvSpPr>
          <p:nvPr>
            <p:ph type="sldNum" sz="quarter" idx="10"/>
          </p:nvPr>
        </p:nvSpPr>
        <p:spPr/>
        <p:txBody>
          <a:bodyPr/>
          <a:lstStyle/>
          <a:p>
            <a:fld id="{75DF50DF-B014-C449-9972-338F5B95979E}" type="slidenum">
              <a:rPr lang="en-US" smtClean="0"/>
              <a:t>8</a:t>
            </a:fld>
            <a:endParaRPr lang="en-US" dirty="0"/>
          </a:p>
        </p:txBody>
      </p:sp>
    </p:spTree>
    <p:extLst>
      <p:ext uri="{BB962C8B-B14F-4D97-AF65-F5344CB8AC3E}">
        <p14:creationId xmlns:p14="http://schemas.microsoft.com/office/powerpoint/2010/main" val="88595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take a closer look at the new Nutrition Facts label.</a:t>
            </a:r>
          </a:p>
        </p:txBody>
      </p:sp>
      <p:sp>
        <p:nvSpPr>
          <p:cNvPr id="4" name="Slide Number Placeholder 3"/>
          <p:cNvSpPr>
            <a:spLocks noGrp="1"/>
          </p:cNvSpPr>
          <p:nvPr>
            <p:ph type="sldNum" sz="quarter" idx="10"/>
          </p:nvPr>
        </p:nvSpPr>
        <p:spPr/>
        <p:txBody>
          <a:bodyPr/>
          <a:lstStyle/>
          <a:p>
            <a:fld id="{75DF50DF-B014-C449-9972-338F5B95979E}" type="slidenum">
              <a:rPr lang="en-US" smtClean="0"/>
              <a:t>9</a:t>
            </a:fld>
            <a:endParaRPr lang="en-US" dirty="0"/>
          </a:p>
        </p:txBody>
      </p:sp>
    </p:spTree>
    <p:extLst>
      <p:ext uri="{BB962C8B-B14F-4D97-AF65-F5344CB8AC3E}">
        <p14:creationId xmlns:p14="http://schemas.microsoft.com/office/powerpoint/2010/main" val="969248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9B0EF-011A-644C-B8D5-BE2CFFE434B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9156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50361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103855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o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6EDE4D-650C-5142-8BEC-FCC6532DE8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A305F542-97EA-EA4E-93B6-04619F86BBD1}"/>
              </a:ext>
            </a:extLst>
          </p:cNvPr>
          <p:cNvSpPr>
            <a:spLocks noGrp="1"/>
          </p:cNvSpPr>
          <p:nvPr>
            <p:ph type="title" hasCustomPrompt="1"/>
          </p:nvPr>
        </p:nvSpPr>
        <p:spPr>
          <a:xfrm>
            <a:off x="838200" y="365125"/>
            <a:ext cx="10515600" cy="347569"/>
          </a:xfrm>
          <a:prstGeom prst="rect">
            <a:avLst/>
          </a:prstGeom>
        </p:spPr>
        <p:txBody>
          <a:bodyPr/>
          <a:lstStyle>
            <a:lvl1pPr>
              <a:defRPr sz="2200">
                <a:latin typeface="+mj-lt"/>
              </a:defRPr>
            </a:lvl1pPr>
          </a:lstStyle>
          <a:p>
            <a:r>
              <a:rPr lang="en-US" sz="4400" b="1" kern="0" dirty="0">
                <a:solidFill>
                  <a:srgbClr val="FFFFFF"/>
                </a:solidFill>
                <a:latin typeface="Arial" charset="0"/>
                <a:ea typeface="Arial" charset="0"/>
                <a:cs typeface="Arial" charset="0"/>
                <a:sym typeface="Arial"/>
              </a:rPr>
              <a:t>Objectives</a:t>
            </a:r>
          </a:p>
        </p:txBody>
      </p:sp>
    </p:spTree>
    <p:extLst>
      <p:ext uri="{BB962C8B-B14F-4D97-AF65-F5344CB8AC3E}">
        <p14:creationId xmlns:p14="http://schemas.microsoft.com/office/powerpoint/2010/main" val="51261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6D7884-1BD5-E143-99EB-B199F3C9C4B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
        <p:nvSpPr>
          <p:cNvPr id="2" name="Title 1"/>
          <p:cNvSpPr>
            <a:spLocks noGrp="1"/>
          </p:cNvSpPr>
          <p:nvPr>
            <p:ph type="title"/>
          </p:nvPr>
        </p:nvSpPr>
        <p:spPr>
          <a:xfrm>
            <a:off x="1161143" y="278296"/>
            <a:ext cx="9269896" cy="437321"/>
          </a:xfrm>
          <a:prstGeom prst="rect">
            <a:avLst/>
          </a:prstGeom>
        </p:spPr>
        <p:txBody>
          <a:bodyPr anchor="b"/>
          <a:lstStyle>
            <a:lvl1pPr>
              <a:defRPr sz="2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161143" y="1004267"/>
            <a:ext cx="9269896" cy="4939333"/>
          </a:xfrm>
          <a:prstGeom prst="rect">
            <a:avLst/>
          </a:prstGeom>
        </p:spPr>
        <p:txBody>
          <a:bodyPr/>
          <a:lstStyle>
            <a:lvl1pPr marL="0" indent="0">
              <a:buNone/>
              <a:defRPr sz="2200">
                <a:solidFill>
                  <a:srgbClr val="007CB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8586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104194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135217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133762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
        <p:nvSpPr>
          <p:cNvPr id="5" name="Title 4">
            <a:extLst>
              <a:ext uri="{FF2B5EF4-FFF2-40B4-BE49-F238E27FC236}">
                <a16:creationId xmlns:a16="http://schemas.microsoft.com/office/drawing/2014/main" id="{1A574D23-D65E-E741-A398-7E5B6FA241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227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51721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9F7BB4D-E86D-E94B-A2D6-8A7AC2D57DDB}" type="datetimeFigureOut">
              <a:rPr lang="en-US" smtClean="0"/>
              <a:t>3/11/2021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F153F0-1601-904C-AA66-8CE567542207}" type="slidenum">
              <a:rPr lang="en-US" smtClean="0"/>
              <a:t>‹#›</a:t>
            </a:fld>
            <a:endParaRPr lang="en-US" dirty="0"/>
          </a:p>
        </p:txBody>
      </p:sp>
    </p:spTree>
    <p:extLst>
      <p:ext uri="{BB962C8B-B14F-4D97-AF65-F5344CB8AC3E}">
        <p14:creationId xmlns:p14="http://schemas.microsoft.com/office/powerpoint/2010/main" val="198421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28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fda.gov/downloads/Food/LabelingNutrition/UCM606203.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myplate.gov/eat-healthy/healthy-eating-budget/make-pla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myplate.gov/myplate-kitchen/recip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ww.fda.gov/downloads/Food/LabelingNutrition/UCM606203.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fda.gov/downloads/Food/LabelingNutrition/UCM606203.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mailto:xxxxx@xxxxx.xx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fda.gov/food/nutrition-education-resources-materials/health-educators-nutrition-toolkit-setting-table-healthy-eating" TargetMode="External"/><Relationship Id="rId7" Type="http://schemas.openxmlformats.org/officeDocument/2006/relationships/hyperlink" Target="http://www.fda.gov/nutritioneducatio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myplate.gov/myplate-kitchen/recipes" TargetMode="External"/><Relationship Id="rId5" Type="http://schemas.openxmlformats.org/officeDocument/2006/relationships/hyperlink" Target="https://www.myplate.gov/eat-healthy/healthy-eating-budget/make-plan" TargetMode="External"/><Relationship Id="rId4" Type="http://schemas.openxmlformats.org/officeDocument/2006/relationships/hyperlink" Target="https://www.fda.gov/downloads/Food/LabelingNutrition/UCM606203.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irl cooking"/>
          <p:cNvPicPr>
            <a:picLocks noChangeAspect="1"/>
          </p:cNvPicPr>
          <p:nvPr/>
        </p:nvPicPr>
        <p:blipFill>
          <a:blip r:embed="rId3"/>
          <a:stretch>
            <a:fillRect/>
          </a:stretch>
        </p:blipFill>
        <p:spPr>
          <a:xfrm>
            <a:off x="0" y="669"/>
            <a:ext cx="12192000" cy="6856661"/>
          </a:xfrm>
          <a:prstGeom prst="rect">
            <a:avLst/>
          </a:prstGeom>
        </p:spPr>
      </p:pic>
      <p:sp>
        <p:nvSpPr>
          <p:cNvPr id="9" name="TextBox 8"/>
          <p:cNvSpPr txBox="1"/>
          <p:nvPr/>
        </p:nvSpPr>
        <p:spPr>
          <a:xfrm>
            <a:off x="7266563" y="3912513"/>
            <a:ext cx="2037737" cy="430887"/>
          </a:xfrm>
          <a:prstGeom prst="rect">
            <a:avLst/>
          </a:prstGeom>
          <a:noFill/>
          <a:effectLst/>
        </p:spPr>
        <p:txBody>
          <a:bodyPr wrap="none" rtlCol="0">
            <a:spAutoFit/>
          </a:bodyPr>
          <a:lstStyle/>
          <a:p>
            <a:r>
              <a:rPr lang="en-US" sz="2200" b="1" kern="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Presented by </a:t>
            </a:r>
          </a:p>
        </p:txBody>
      </p:sp>
      <p:pic>
        <p:nvPicPr>
          <p:cNvPr id="4" name="Picture 3" descr="HHS and FDA logo">
            <a:extLst>
              <a:ext uri="{FF2B5EF4-FFF2-40B4-BE49-F238E27FC236}">
                <a16:creationId xmlns:a16="http://schemas.microsoft.com/office/drawing/2014/main" id="{41912993-092D-8946-B0F6-219C28ED71D7}"/>
              </a:ext>
            </a:extLst>
          </p:cNvPr>
          <p:cNvPicPr>
            <a:picLocks noChangeAspect="1"/>
          </p:cNvPicPr>
          <p:nvPr/>
        </p:nvPicPr>
        <p:blipFill>
          <a:blip r:embed="rId4"/>
          <a:stretch>
            <a:fillRect/>
          </a:stretch>
        </p:blipFill>
        <p:spPr>
          <a:xfrm>
            <a:off x="7586136" y="215151"/>
            <a:ext cx="4487333" cy="919718"/>
          </a:xfrm>
          <a:prstGeom prst="rect">
            <a:avLst/>
          </a:prstGeom>
        </p:spPr>
      </p:pic>
      <p:sp>
        <p:nvSpPr>
          <p:cNvPr id="2" name="TextBox 1">
            <a:extLst>
              <a:ext uri="{FF2B5EF4-FFF2-40B4-BE49-F238E27FC236}">
                <a16:creationId xmlns:a16="http://schemas.microsoft.com/office/drawing/2014/main" id="{436A68FE-7213-B542-902C-BBAAD3E32D22}"/>
              </a:ext>
            </a:extLst>
          </p:cNvPr>
          <p:cNvSpPr txBox="1"/>
          <p:nvPr/>
        </p:nvSpPr>
        <p:spPr>
          <a:xfrm>
            <a:off x="10489532" y="6138015"/>
            <a:ext cx="1402948" cy="369332"/>
          </a:xfrm>
          <a:prstGeom prst="rect">
            <a:avLst/>
          </a:prstGeom>
          <a:noFill/>
        </p:spPr>
        <p:txBody>
          <a:bodyPr wrap="none" rtlCol="0">
            <a:spAutoFit/>
          </a:bodyPr>
          <a:lstStyle/>
          <a:p>
            <a:r>
              <a:rPr lang="en-US" dirty="0">
                <a:solidFill>
                  <a:srgbClr val="B65E28"/>
                </a:solidFill>
              </a:rPr>
              <a:t>March 2021</a:t>
            </a:r>
          </a:p>
        </p:txBody>
      </p:sp>
      <p:sp>
        <p:nvSpPr>
          <p:cNvPr id="6" name="Title 5">
            <a:extLst>
              <a:ext uri="{FF2B5EF4-FFF2-40B4-BE49-F238E27FC236}">
                <a16:creationId xmlns:a16="http://schemas.microsoft.com/office/drawing/2014/main" id="{20FABF6A-B154-4D42-BB4D-9FC3E848CF65}"/>
              </a:ext>
            </a:extLst>
          </p:cNvPr>
          <p:cNvSpPr>
            <a:spLocks noGrp="1"/>
          </p:cNvSpPr>
          <p:nvPr>
            <p:ph type="title"/>
          </p:nvPr>
        </p:nvSpPr>
        <p:spPr>
          <a:xfrm>
            <a:off x="7266563" y="2586950"/>
            <a:ext cx="5050943" cy="1325563"/>
          </a:xfrm>
          <a:effectLst/>
        </p:spPr>
        <p:txBody>
          <a:bodyPr/>
          <a:lstStyle/>
          <a:p>
            <a:r>
              <a:rPr lang="en-US"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Setting the Table</a:t>
            </a:r>
            <a:br>
              <a:rPr lang="en-US"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br>
            <a:r>
              <a:rPr lang="en-US"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for Healthy Eating</a:t>
            </a:r>
            <a:endParaRPr lang="en-US" dirty="0"/>
          </a:p>
        </p:txBody>
      </p:sp>
    </p:spTree>
    <p:extLst>
      <p:ext uri="{BB962C8B-B14F-4D97-AF65-F5344CB8AC3E}">
        <p14:creationId xmlns:p14="http://schemas.microsoft.com/office/powerpoint/2010/main" val="24562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riginal and New Nutrition Facts Label Side-by-Side"/>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14776" y="1272980"/>
            <a:ext cx="5491162" cy="4900612"/>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10</a:t>
            </a:r>
          </a:p>
        </p:txBody>
      </p:sp>
      <p:sp>
        <p:nvSpPr>
          <p:cNvPr id="2" name="Title 1">
            <a:extLst>
              <a:ext uri="{FF2B5EF4-FFF2-40B4-BE49-F238E27FC236}">
                <a16:creationId xmlns:a16="http://schemas.microsoft.com/office/drawing/2014/main" id="{645DCC95-0B18-9543-9568-CA1D768C0EEC}"/>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Learning Activity</a:t>
            </a:r>
            <a:endParaRPr lang="en-US" dirty="0"/>
          </a:p>
        </p:txBody>
      </p:sp>
      <p:sp>
        <p:nvSpPr>
          <p:cNvPr id="4" name="Text Placeholder 3">
            <a:extLst>
              <a:ext uri="{FF2B5EF4-FFF2-40B4-BE49-F238E27FC236}">
                <a16:creationId xmlns:a16="http://schemas.microsoft.com/office/drawing/2014/main" id="{BE690228-83B5-A84D-BE9B-251B73224A3B}"/>
              </a:ext>
            </a:extLst>
          </p:cNvPr>
          <p:cNvSpPr>
            <a:spLocks noGrp="1"/>
          </p:cNvSpPr>
          <p:nvPr>
            <p:ph type="body" idx="1"/>
          </p:nvPr>
        </p:nvSpPr>
        <p:spPr>
          <a:xfrm>
            <a:off x="2438400" y="934279"/>
            <a:ext cx="9269896" cy="5009322"/>
          </a:xfrm>
        </p:spPr>
        <p:txBody>
          <a:bodyPr/>
          <a:lstStyle/>
          <a:p>
            <a:pPr algn="ctr"/>
            <a:r>
              <a:rPr lang="en-US" dirty="0">
                <a:latin typeface="Arial" panose="020B0604020202020204" pitchFamily="34" charset="0"/>
                <a:cs typeface="Arial" panose="020B0604020202020204" pitchFamily="34" charset="0"/>
              </a:rPr>
              <a:t>Original Label vs. New Label: A Side-By-Side Comparison</a:t>
            </a:r>
          </a:p>
          <a:p>
            <a:pPr algn="ctr"/>
            <a:endParaRPr lang="en-US" dirty="0"/>
          </a:p>
        </p:txBody>
      </p:sp>
    </p:spTree>
    <p:extLst>
      <p:ext uri="{BB962C8B-B14F-4D97-AF65-F5344CB8AC3E}">
        <p14:creationId xmlns:p14="http://schemas.microsoft.com/office/powerpoint/2010/main" val="200551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utrition Facts label with the serving size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4482" y="806824"/>
            <a:ext cx="4371430" cy="5502536"/>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11</a:t>
            </a:r>
          </a:p>
        </p:txBody>
      </p:sp>
      <p:sp>
        <p:nvSpPr>
          <p:cNvPr id="6" name="Title 5">
            <a:extLst>
              <a:ext uri="{FF2B5EF4-FFF2-40B4-BE49-F238E27FC236}">
                <a16:creationId xmlns:a16="http://schemas.microsoft.com/office/drawing/2014/main" id="{E6126FE9-F26B-6F46-8E7D-DD6E8FCD4709}"/>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What the New Nutrition Facts Label Tells Us</a:t>
            </a:r>
          </a:p>
        </p:txBody>
      </p:sp>
      <p:sp>
        <p:nvSpPr>
          <p:cNvPr id="8" name="Text Placeholder 7">
            <a:extLst>
              <a:ext uri="{FF2B5EF4-FFF2-40B4-BE49-F238E27FC236}">
                <a16:creationId xmlns:a16="http://schemas.microsoft.com/office/drawing/2014/main" id="{621EE3B7-CEC1-2445-BFAC-5D61A885DFC1}"/>
              </a:ext>
            </a:extLst>
          </p:cNvPr>
          <p:cNvSpPr>
            <a:spLocks noGrp="1"/>
          </p:cNvSpPr>
          <p:nvPr>
            <p:ph type="body" idx="1"/>
          </p:nvPr>
        </p:nvSpPr>
        <p:spPr>
          <a:xfrm>
            <a:off x="1161143" y="1004267"/>
            <a:ext cx="6286792" cy="5018846"/>
          </a:xfrm>
        </p:spPr>
        <p:txBody>
          <a:bodyPr/>
          <a:lstStyle/>
          <a:p>
            <a:pPr lvl="0"/>
            <a:r>
              <a:rPr lang="en-US" b="1" dirty="0">
                <a:latin typeface="Arial" panose="020B0604020202020204" pitchFamily="34" charset="0"/>
                <a:cs typeface="Arial" panose="020B0604020202020204" pitchFamily="34" charset="0"/>
              </a:rPr>
              <a:t>1. Servings per container</a:t>
            </a: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The total number of servings in the entire food package or container</a:t>
            </a:r>
          </a:p>
          <a:p>
            <a:pPr lvl="0"/>
            <a:endParaRPr lang="en-US" b="1"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2. Serving size</a:t>
            </a:r>
            <a:r>
              <a:rPr lang="en-US" dirty="0">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The amount of a food that most people typically eat at one time. People should adjust the amount of food they eat based on calorie and nutritional needs. The serving size is a guide rather than a recommendation of how much to eat.</a:t>
            </a:r>
          </a:p>
          <a:p>
            <a:pPr marL="342900" lvl="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The nutrition information listed on the label is based on the serving size listed on the label. </a:t>
            </a:r>
          </a:p>
          <a:p>
            <a:endParaRPr lang="en-US" dirty="0"/>
          </a:p>
        </p:txBody>
      </p:sp>
    </p:spTree>
    <p:extLst>
      <p:ext uri="{BB962C8B-B14F-4D97-AF65-F5344CB8AC3E}">
        <p14:creationId xmlns:p14="http://schemas.microsoft.com/office/powerpoint/2010/main" val="177983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12</a:t>
            </a:r>
          </a:p>
        </p:txBody>
      </p:sp>
      <p:sp>
        <p:nvSpPr>
          <p:cNvPr id="6" name="Title 5">
            <a:extLst>
              <a:ext uri="{FF2B5EF4-FFF2-40B4-BE49-F238E27FC236}">
                <a16:creationId xmlns:a16="http://schemas.microsoft.com/office/drawing/2014/main" id="{E6126FE9-F26B-6F46-8E7D-DD6E8FCD4709}"/>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What the New Nutrition Facts Label Tells Us</a:t>
            </a:r>
          </a:p>
        </p:txBody>
      </p:sp>
      <p:sp>
        <p:nvSpPr>
          <p:cNvPr id="8" name="Text Placeholder 7">
            <a:extLst>
              <a:ext uri="{FF2B5EF4-FFF2-40B4-BE49-F238E27FC236}">
                <a16:creationId xmlns:a16="http://schemas.microsoft.com/office/drawing/2014/main" id="{621EE3B7-CEC1-2445-BFAC-5D61A885DFC1}"/>
              </a:ext>
            </a:extLst>
          </p:cNvPr>
          <p:cNvSpPr>
            <a:spLocks noGrp="1"/>
          </p:cNvSpPr>
          <p:nvPr>
            <p:ph type="body" idx="1"/>
          </p:nvPr>
        </p:nvSpPr>
        <p:spPr>
          <a:xfrm>
            <a:off x="1161143" y="1004267"/>
            <a:ext cx="6935722" cy="5018846"/>
          </a:xfrm>
        </p:spPr>
        <p:txBody>
          <a:bodyPr/>
          <a:lstStyle/>
          <a:p>
            <a:pPr lvl="0"/>
            <a:r>
              <a:rPr lang="en-US" b="1" dirty="0">
                <a:latin typeface="Arial" panose="020B0604020202020204" pitchFamily="34" charset="0"/>
                <a:cs typeface="Arial" panose="020B0604020202020204" pitchFamily="34" charset="0"/>
              </a:rPr>
              <a:t>3. Calories per serving</a:t>
            </a: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General guideline: 2,000 calories per day.</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Remember - calorie needs are different for each person.</a:t>
            </a:r>
          </a:p>
        </p:txBody>
      </p:sp>
      <p:pic>
        <p:nvPicPr>
          <p:cNvPr id="9" name="Picture 8" descr="A Nutrition Facts label with the calories information circled">
            <a:extLst>
              <a:ext uri="{FF2B5EF4-FFF2-40B4-BE49-F238E27FC236}">
                <a16:creationId xmlns:a16="http://schemas.microsoft.com/office/drawing/2014/main" id="{6704A739-D7FD-AA4D-92E5-FA24B0CD3D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17858" y="806824"/>
            <a:ext cx="3774141" cy="5502536"/>
          </a:xfrm>
          <a:prstGeom prst="rect">
            <a:avLst/>
          </a:prstGeom>
        </p:spPr>
      </p:pic>
    </p:spTree>
    <p:extLst>
      <p:ext uri="{BB962C8B-B14F-4D97-AF65-F5344CB8AC3E}">
        <p14:creationId xmlns:p14="http://schemas.microsoft.com/office/powerpoint/2010/main" val="2431552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trition Facts label with the % DV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58200" y="820271"/>
            <a:ext cx="3733800" cy="548908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13</a:t>
            </a:r>
          </a:p>
        </p:txBody>
      </p:sp>
      <p:sp>
        <p:nvSpPr>
          <p:cNvPr id="2" name="Title 1">
            <a:extLst>
              <a:ext uri="{FF2B5EF4-FFF2-40B4-BE49-F238E27FC236}">
                <a16:creationId xmlns:a16="http://schemas.microsoft.com/office/drawing/2014/main" id="{35B2FBA7-4F83-3042-9AC2-21C79FA51572}"/>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What the New Nutrition Facts Label Tells Us</a:t>
            </a:r>
            <a:endParaRPr lang="en-US" dirty="0"/>
          </a:p>
        </p:txBody>
      </p:sp>
      <p:sp>
        <p:nvSpPr>
          <p:cNvPr id="7" name="Text Placeholder 6">
            <a:extLst>
              <a:ext uri="{FF2B5EF4-FFF2-40B4-BE49-F238E27FC236}">
                <a16:creationId xmlns:a16="http://schemas.microsoft.com/office/drawing/2014/main" id="{3D7B0C90-3259-AB4A-AE92-DAEF62D4CC32}"/>
              </a:ext>
            </a:extLst>
          </p:cNvPr>
          <p:cNvSpPr>
            <a:spLocks noGrp="1"/>
          </p:cNvSpPr>
          <p:nvPr>
            <p:ph type="body" idx="1"/>
          </p:nvPr>
        </p:nvSpPr>
        <p:spPr>
          <a:xfrm>
            <a:off x="1161143" y="1004267"/>
            <a:ext cx="7297057" cy="5038723"/>
          </a:xfrm>
        </p:spPr>
        <p:txBody>
          <a:bodyPr/>
          <a:lstStyle/>
          <a:p>
            <a:pPr lvl="0"/>
            <a:r>
              <a:rPr lang="en-US" b="1" dirty="0">
                <a:latin typeface="Arial" panose="020B0604020202020204" pitchFamily="34" charset="0"/>
                <a:cs typeface="Arial" panose="020B0604020202020204" pitchFamily="34" charset="0"/>
              </a:rPr>
              <a:t>4. % Daily Value (%DV)</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%DV = how much a nutrient in a serving of the food contributes to a total daily diet. It helps you determine if a serving of food is high or low in an individual nutrient and to compare food products.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5% DV or less of a nutrient per serving is considered low</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20% DV or more of a nutrient per serving is considered high.</a:t>
            </a:r>
          </a:p>
        </p:txBody>
      </p:sp>
    </p:spTree>
    <p:extLst>
      <p:ext uri="{BB962C8B-B14F-4D97-AF65-F5344CB8AC3E}">
        <p14:creationId xmlns:p14="http://schemas.microsoft.com/office/powerpoint/2010/main" val="45137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trition Facts label with the nutrients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05135" y="840658"/>
            <a:ext cx="3834582" cy="5468702"/>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14</a:t>
            </a:r>
          </a:p>
        </p:txBody>
      </p:sp>
      <p:sp>
        <p:nvSpPr>
          <p:cNvPr id="2" name="Title 1">
            <a:extLst>
              <a:ext uri="{FF2B5EF4-FFF2-40B4-BE49-F238E27FC236}">
                <a16:creationId xmlns:a16="http://schemas.microsoft.com/office/drawing/2014/main" id="{5DD7B745-EFDA-3A4A-96E1-46C6E5B45F86}"/>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What the New Nutrition Facts Label Tells Us</a:t>
            </a:r>
            <a:endParaRPr lang="en-US" dirty="0"/>
          </a:p>
        </p:txBody>
      </p:sp>
      <p:sp>
        <p:nvSpPr>
          <p:cNvPr id="7" name="Text Placeholder 6">
            <a:extLst>
              <a:ext uri="{FF2B5EF4-FFF2-40B4-BE49-F238E27FC236}">
                <a16:creationId xmlns:a16="http://schemas.microsoft.com/office/drawing/2014/main" id="{091EE8FD-080F-AC43-8120-A8EA7D5346A4}"/>
              </a:ext>
            </a:extLst>
          </p:cNvPr>
          <p:cNvSpPr>
            <a:spLocks noGrp="1"/>
          </p:cNvSpPr>
          <p:nvPr>
            <p:ph type="body" idx="1"/>
          </p:nvPr>
        </p:nvSpPr>
        <p:spPr>
          <a:xfrm>
            <a:off x="1161143" y="1004268"/>
            <a:ext cx="5652052" cy="5078480"/>
          </a:xfrm>
        </p:spPr>
        <p:txBody>
          <a:bodyPr/>
          <a:lstStyle/>
          <a:p>
            <a:pPr lvl="0"/>
            <a:r>
              <a:rPr lang="en-US" b="1" dirty="0">
                <a:latin typeface="Arial" panose="020B0604020202020204" pitchFamily="34" charset="0"/>
                <a:cs typeface="Arial" panose="020B0604020202020204" pitchFamily="34" charset="0"/>
              </a:rPr>
              <a:t>5. List of Nutrients</a:t>
            </a: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Nutrients to get less of: saturated fat, </a:t>
            </a:r>
            <a:r>
              <a:rPr lang="en-US" i="1" dirty="0">
                <a:latin typeface="Arial" panose="020B0604020202020204" pitchFamily="34" charset="0"/>
                <a:cs typeface="Arial" panose="020B0604020202020204" pitchFamily="34" charset="0"/>
              </a:rPr>
              <a:t>trans</a:t>
            </a:r>
            <a:r>
              <a:rPr lang="en-US" dirty="0">
                <a:latin typeface="Arial" panose="020B0604020202020204" pitchFamily="34" charset="0"/>
                <a:cs typeface="Arial" panose="020B0604020202020204" pitchFamily="34" charset="0"/>
              </a:rPr>
              <a:t> fat, sodium, and added sugars.</a:t>
            </a:r>
          </a:p>
          <a:p>
            <a:pPr marL="342900" lvl="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Nutrients to get more of: dietary fiber, vitamin D, calcium, iron, and potassium.</a:t>
            </a:r>
          </a:p>
          <a:p>
            <a:endParaRPr lang="en-US" dirty="0"/>
          </a:p>
        </p:txBody>
      </p:sp>
    </p:spTree>
    <p:extLst>
      <p:ext uri="{BB962C8B-B14F-4D97-AF65-F5344CB8AC3E}">
        <p14:creationId xmlns:p14="http://schemas.microsoft.com/office/powerpoint/2010/main" val="128823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utrition Facts label ">
            <a:extLst>
              <a:ext uri="{FF2B5EF4-FFF2-40B4-BE49-F238E27FC236}">
                <a16:creationId xmlns:a16="http://schemas.microsoft.com/office/drawing/2014/main" id="{30D53ED7-EB8C-CF4A-85BC-58D9FB0793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07896" y="832022"/>
            <a:ext cx="3684104" cy="541225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15</a:t>
            </a:r>
          </a:p>
        </p:txBody>
      </p:sp>
      <p:sp>
        <p:nvSpPr>
          <p:cNvPr id="2" name="Title 1">
            <a:extLst>
              <a:ext uri="{FF2B5EF4-FFF2-40B4-BE49-F238E27FC236}">
                <a16:creationId xmlns:a16="http://schemas.microsoft.com/office/drawing/2014/main" id="{D4D786D3-E054-4942-9A1B-44F40F1520EC}"/>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Learning Activity</a:t>
            </a:r>
            <a:endParaRPr lang="en-US" dirty="0"/>
          </a:p>
        </p:txBody>
      </p:sp>
      <p:sp>
        <p:nvSpPr>
          <p:cNvPr id="6" name="Text Placeholder 5">
            <a:extLst>
              <a:ext uri="{FF2B5EF4-FFF2-40B4-BE49-F238E27FC236}">
                <a16:creationId xmlns:a16="http://schemas.microsoft.com/office/drawing/2014/main" id="{0C60F782-B4D6-6043-9E77-A6E337CE9843}"/>
              </a:ext>
            </a:extLst>
          </p:cNvPr>
          <p:cNvSpPr>
            <a:spLocks noGrp="1"/>
          </p:cNvSpPr>
          <p:nvPr>
            <p:ph type="body" idx="1"/>
          </p:nvPr>
        </p:nvSpPr>
        <p:spPr>
          <a:xfrm>
            <a:off x="1161143" y="1004267"/>
            <a:ext cx="6069496" cy="5078481"/>
          </a:xfrm>
        </p:spPr>
        <p:txBody>
          <a:bodyPr/>
          <a:lstStyle/>
          <a:p>
            <a:r>
              <a:rPr lang="en-US" dirty="0">
                <a:latin typeface="Arial" panose="020B0604020202020204" pitchFamily="34" charset="0"/>
                <a:cs typeface="Arial" panose="020B0604020202020204" pitchFamily="34" charset="0"/>
              </a:rPr>
              <a:t>What the New Nutrition Facts Label Tells Us</a:t>
            </a:r>
          </a:p>
          <a:p>
            <a:endParaRPr lang="en-US" b="1"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How many calories are in one serving?</a:t>
            </a:r>
          </a:p>
          <a:p>
            <a:pPr marL="342900" lvl="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How many servings are in a package?</a:t>
            </a:r>
          </a:p>
          <a:p>
            <a:endParaRPr lang="en-US" dirty="0"/>
          </a:p>
        </p:txBody>
      </p:sp>
    </p:spTree>
    <p:extLst>
      <p:ext uri="{BB962C8B-B14F-4D97-AF65-F5344CB8AC3E}">
        <p14:creationId xmlns:p14="http://schemas.microsoft.com/office/powerpoint/2010/main" val="51892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trition Facts label with the fat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2000" y="841248"/>
            <a:ext cx="3810000" cy="5394960"/>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16</a:t>
            </a:r>
          </a:p>
        </p:txBody>
      </p:sp>
      <p:sp>
        <p:nvSpPr>
          <p:cNvPr id="8" name="Title 7">
            <a:extLst>
              <a:ext uri="{FF2B5EF4-FFF2-40B4-BE49-F238E27FC236}">
                <a16:creationId xmlns:a16="http://schemas.microsoft.com/office/drawing/2014/main" id="{68EBD61B-CCA2-E442-B956-AD437DCDAC17}"/>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Facts About Fat</a:t>
            </a:r>
            <a:endParaRPr lang="en-US" dirty="0"/>
          </a:p>
        </p:txBody>
      </p:sp>
      <p:sp>
        <p:nvSpPr>
          <p:cNvPr id="11" name="Text Placeholder 10">
            <a:extLst>
              <a:ext uri="{FF2B5EF4-FFF2-40B4-BE49-F238E27FC236}">
                <a16:creationId xmlns:a16="http://schemas.microsoft.com/office/drawing/2014/main" id="{0AD2D08C-9EF2-41D7-AACE-0373396C4028}"/>
              </a:ext>
            </a:extLst>
          </p:cNvPr>
          <p:cNvSpPr>
            <a:spLocks noGrp="1"/>
          </p:cNvSpPr>
          <p:nvPr>
            <p:ph type="body" idx="1"/>
          </p:nvPr>
        </p:nvSpPr>
        <p:spPr>
          <a:xfrm>
            <a:off x="1161143" y="1004267"/>
            <a:ext cx="7220857" cy="4939333"/>
          </a:xfrm>
        </p:spPr>
        <p:txBody>
          <a:bodyPr/>
          <a:lstStyle/>
          <a:p>
            <a:pPr lvl="0">
              <a:lnSpc>
                <a:spcPct val="100000"/>
              </a:lnSpc>
              <a:spcBef>
                <a:spcPts val="0"/>
              </a:spcBef>
            </a:pPr>
            <a:r>
              <a:rPr lang="en-US" sz="2000" dirty="0">
                <a:latin typeface="Arial" panose="020B0604020202020204" pitchFamily="34" charset="0"/>
                <a:cs typeface="Arial" panose="020B0604020202020204" pitchFamily="34" charset="0"/>
              </a:rPr>
              <a:t>Provides calories, helps absorb vitamins, and supports several key body processes.</a:t>
            </a:r>
          </a:p>
          <a:p>
            <a:pPr lvl="0">
              <a:lnSpc>
                <a:spcPct val="100000"/>
              </a:lnSpc>
              <a:spcBef>
                <a:spcPts val="0"/>
              </a:spcBef>
            </a:pPr>
            <a:endParaRPr lang="en-US" sz="1600" dirty="0">
              <a:latin typeface="Arial" panose="020B0604020202020204" pitchFamily="34" charset="0"/>
              <a:cs typeface="Arial" panose="020B0604020202020204" pitchFamily="34" charset="0"/>
            </a:endParaRPr>
          </a:p>
          <a:p>
            <a:pPr lvl="0">
              <a:lnSpc>
                <a:spcPct val="100000"/>
              </a:lnSpc>
              <a:spcBef>
                <a:spcPts val="0"/>
              </a:spcBef>
            </a:pPr>
            <a:r>
              <a:rPr lang="en-US" sz="2000" dirty="0">
                <a:latin typeface="Arial" panose="020B0604020202020204" pitchFamily="34" charset="0"/>
                <a:cs typeface="Arial" panose="020B0604020202020204" pitchFamily="34" charset="0"/>
              </a:rPr>
              <a:t>Saturated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 Fat</a:t>
            </a:r>
          </a:p>
          <a:p>
            <a:pPr marL="285750" lvl="0" indent="-285750">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Required on Nutrition Facts label.</a:t>
            </a:r>
          </a:p>
          <a:p>
            <a:pPr marL="285750" lvl="0" indent="-285750">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In general, diets higher in saturated fat and </a:t>
            </a:r>
            <a:r>
              <a:rPr lang="en-US" sz="1600" i="1" dirty="0">
                <a:latin typeface="Arial" panose="020B0604020202020204" pitchFamily="34" charset="0"/>
                <a:cs typeface="Arial" panose="020B0604020202020204" pitchFamily="34" charset="0"/>
              </a:rPr>
              <a:t>trans</a:t>
            </a:r>
            <a:r>
              <a:rPr lang="en-US" sz="1600" dirty="0">
                <a:latin typeface="Arial" panose="020B0604020202020204" pitchFamily="34" charset="0"/>
                <a:cs typeface="Arial" panose="020B0604020202020204" pitchFamily="34" charset="0"/>
              </a:rPr>
              <a:t> fat are associated with increased levels of total cholesterol and/or low-density lipoprotein (LDL or "bad") cholesterol.</a:t>
            </a:r>
          </a:p>
          <a:p>
            <a:pPr marL="285750" lvl="0" indent="-285750">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Found in foods like animal fats (e.g., butter), vegetable shortening, meat and poultry, whole and 2% dairy products, mixed dishes (such as burgers, sandwiches, and pizza), processed meats and poultry products (such as bacon, hot dogs, and some luncheon meats), baked goods, snack foods, and sweets.</a:t>
            </a:r>
          </a:p>
          <a:p>
            <a:pPr marL="285750" lvl="0" indent="-285750">
              <a:lnSpc>
                <a:spcPct val="100000"/>
              </a:lnSpc>
              <a:spcBef>
                <a:spcPts val="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0">
              <a:lnSpc>
                <a:spcPct val="100000"/>
              </a:lnSpc>
              <a:spcBef>
                <a:spcPts val="0"/>
              </a:spcBef>
            </a:pPr>
            <a:r>
              <a:rPr lang="en-US" sz="2000" b="1" dirty="0">
                <a:latin typeface="Arial" panose="020B0604020202020204" pitchFamily="34" charset="0"/>
                <a:cs typeface="Arial" panose="020B0604020202020204" pitchFamily="34" charset="0"/>
              </a:rPr>
              <a:t>Monounsaturated</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Polyunsaturated Fats</a:t>
            </a:r>
            <a:endParaRPr lang="en-US" sz="2000"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Voluntary on the Nutrition Facts label.</a:t>
            </a:r>
          </a:p>
          <a:p>
            <a:pPr marL="285750" lvl="0" indent="-285750">
              <a:lnSpc>
                <a:spcPct val="10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Found in foods like avocados, fish, nuts, seeds, olives, and vegetable oils.</a:t>
            </a:r>
          </a:p>
          <a:p>
            <a:endParaRPr lang="en-US" dirty="0"/>
          </a:p>
        </p:txBody>
      </p:sp>
    </p:spTree>
    <p:extLst>
      <p:ext uri="{BB962C8B-B14F-4D97-AF65-F5344CB8AC3E}">
        <p14:creationId xmlns:p14="http://schemas.microsoft.com/office/powerpoint/2010/main" val="71007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17</a:t>
            </a:r>
          </a:p>
        </p:txBody>
      </p:sp>
      <p:graphicFrame>
        <p:nvGraphicFramePr>
          <p:cNvPr id="2" name="Chart 1" descr="Pie chart with sources of added sugars"/>
          <p:cNvGraphicFramePr/>
          <p:nvPr>
            <p:extLst>
              <p:ext uri="{D42A27DB-BD31-4B8C-83A1-F6EECF244321}">
                <p14:modId xmlns:p14="http://schemas.microsoft.com/office/powerpoint/2010/main" val="248643715"/>
              </p:ext>
            </p:extLst>
          </p:nvPr>
        </p:nvGraphicFramePr>
        <p:xfrm>
          <a:off x="8272462" y="764381"/>
          <a:ext cx="3857625" cy="54929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59E25CAA-7400-1544-B318-AF48A4C2552B}"/>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What are Added Sugars?</a:t>
            </a:r>
            <a:endParaRPr lang="en-US" dirty="0"/>
          </a:p>
        </p:txBody>
      </p:sp>
      <p:sp>
        <p:nvSpPr>
          <p:cNvPr id="4" name="Text Placeholder 3">
            <a:extLst>
              <a:ext uri="{FF2B5EF4-FFF2-40B4-BE49-F238E27FC236}">
                <a16:creationId xmlns:a16="http://schemas.microsoft.com/office/drawing/2014/main" id="{0CB6A513-ECE0-413D-893E-527DE7374F7D}"/>
              </a:ext>
            </a:extLst>
          </p:cNvPr>
          <p:cNvSpPr>
            <a:spLocks noGrp="1"/>
          </p:cNvSpPr>
          <p:nvPr>
            <p:ph type="body" idx="1"/>
          </p:nvPr>
        </p:nvSpPr>
        <p:spPr>
          <a:xfrm>
            <a:off x="1161143" y="1004267"/>
            <a:ext cx="6908800" cy="4939333"/>
          </a:xfrm>
        </p:spPr>
        <p:txBody>
          <a:bodyPr/>
          <a:lstStyle/>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Sugars added during food processing, or are packaged as such (e.g., a bag of table sugar).</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Sugars added to your diet such as maple syrup on pancakes or honey or sugar in your tea or coffee. </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Sugars from concentrated fruit or vegetable juices (e.g. often used in jams and jellies).</a:t>
            </a:r>
          </a:p>
          <a:p>
            <a:endParaRPr lang="en-US" dirty="0"/>
          </a:p>
        </p:txBody>
      </p:sp>
    </p:spTree>
    <p:extLst>
      <p:ext uri="{BB962C8B-B14F-4D97-AF65-F5344CB8AC3E}">
        <p14:creationId xmlns:p14="http://schemas.microsoft.com/office/powerpoint/2010/main" val="659562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trition Facts label with the sugars and ingredients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91600" y="803302"/>
            <a:ext cx="3200400" cy="5418372"/>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18</a:t>
            </a:r>
          </a:p>
        </p:txBody>
      </p:sp>
      <p:sp>
        <p:nvSpPr>
          <p:cNvPr id="8" name="Title 7">
            <a:extLst>
              <a:ext uri="{FF2B5EF4-FFF2-40B4-BE49-F238E27FC236}">
                <a16:creationId xmlns:a16="http://schemas.microsoft.com/office/drawing/2014/main" id="{8B29BFEE-3E00-D642-8E48-0DA8973049B7}"/>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Where to Find Added Sugars?</a:t>
            </a:r>
            <a:endParaRPr lang="en-US" dirty="0"/>
          </a:p>
        </p:txBody>
      </p:sp>
      <p:sp>
        <p:nvSpPr>
          <p:cNvPr id="2" name="Text Placeholder 1">
            <a:extLst>
              <a:ext uri="{FF2B5EF4-FFF2-40B4-BE49-F238E27FC236}">
                <a16:creationId xmlns:a16="http://schemas.microsoft.com/office/drawing/2014/main" id="{46A96C7E-EA1D-490E-9C48-099831490F88}"/>
              </a:ext>
            </a:extLst>
          </p:cNvPr>
          <p:cNvSpPr>
            <a:spLocks noGrp="1"/>
          </p:cNvSpPr>
          <p:nvPr>
            <p:ph type="body" idx="1"/>
          </p:nvPr>
        </p:nvSpPr>
        <p:spPr>
          <a:xfrm>
            <a:off x="1161143" y="1004267"/>
            <a:ext cx="7830457" cy="4939333"/>
          </a:xfrm>
        </p:spPr>
        <p:txBody>
          <a:bodyPr/>
          <a:lstStyle/>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On the new Nutrition Facts label </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Ingredient list</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Common names for added sugars: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Sugar, brown sugar, corn syrup, dextrose, fruit juice concentrates, glucose, high-fructose corn syrup, honey, lactose, maltose, malt syrup, maple syrup, molasses, and sucrose.</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Added sugars are often found in: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Baked goods, desserts, salad dressings, sauces, spreads, condiments, gravies, sugar-sweetened beverages, and sweets.</a:t>
            </a:r>
          </a:p>
          <a:p>
            <a:endParaRPr lang="en-US" dirty="0"/>
          </a:p>
        </p:txBody>
      </p:sp>
    </p:spTree>
    <p:extLst>
      <p:ext uri="{BB962C8B-B14F-4D97-AF65-F5344CB8AC3E}">
        <p14:creationId xmlns:p14="http://schemas.microsoft.com/office/powerpoint/2010/main" val="2102406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19</a:t>
            </a:r>
          </a:p>
        </p:txBody>
      </p:sp>
      <p:sp>
        <p:nvSpPr>
          <p:cNvPr id="11" name="Title 10">
            <a:extLst>
              <a:ext uri="{FF2B5EF4-FFF2-40B4-BE49-F238E27FC236}">
                <a16:creationId xmlns:a16="http://schemas.microsoft.com/office/drawing/2014/main" id="{2B4DFD92-DFE4-3D4E-83C7-7F7752293ACF}"/>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How Much Added Sugar is Too Much?</a:t>
            </a:r>
            <a:endParaRPr lang="en-US" dirty="0"/>
          </a:p>
        </p:txBody>
      </p:sp>
      <p:sp>
        <p:nvSpPr>
          <p:cNvPr id="2" name="Text Placeholder 1">
            <a:extLst>
              <a:ext uri="{FF2B5EF4-FFF2-40B4-BE49-F238E27FC236}">
                <a16:creationId xmlns:a16="http://schemas.microsoft.com/office/drawing/2014/main" id="{8443B7B6-6BD4-4D6C-AAFC-4940C37F63CD}"/>
              </a:ext>
            </a:extLst>
          </p:cNvPr>
          <p:cNvSpPr>
            <a:spLocks noGrp="1"/>
          </p:cNvSpPr>
          <p:nvPr>
            <p:ph type="body" idx="1"/>
          </p:nvPr>
        </p:nvSpPr>
        <p:spPr>
          <a:xfrm>
            <a:off x="1161143" y="1004267"/>
            <a:ext cx="7242628" cy="4939333"/>
          </a:xfrm>
        </p:spPr>
        <p:txBody>
          <a:bodyPr/>
          <a:lstStyle/>
          <a:p>
            <a:pPr lvl="0">
              <a:lnSpc>
                <a:spcPct val="100000"/>
              </a:lnSpc>
              <a:spcBef>
                <a:spcPts val="0"/>
              </a:spcBef>
            </a:pPr>
            <a:r>
              <a:rPr lang="en-US" b="1" dirty="0">
                <a:latin typeface="Arial" panose="020B0604020202020204" pitchFamily="34" charset="0"/>
                <a:cs typeface="Arial" panose="020B0604020202020204" pitchFamily="34" charset="0"/>
              </a:rPr>
              <a:t>Too Much Added Sugar:</a:t>
            </a: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For a 2,000 calorie diet - more than 50 grams or 12 teaspoons per day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convert grams to teaspoons, divide by 4.)</a:t>
            </a:r>
          </a:p>
          <a:p>
            <a:pPr lvl="0">
              <a:lnSpc>
                <a:spcPct val="100000"/>
              </a:lnSpc>
              <a:spcBef>
                <a:spcPts val="0"/>
              </a:spcBef>
            </a:pPr>
            <a:r>
              <a:rPr lang="en-US" dirty="0">
                <a:latin typeface="Arial" panose="020B0604020202020204" pitchFamily="34" charset="0"/>
                <a:cs typeface="Arial" panose="020B0604020202020204" pitchFamily="34" charset="0"/>
              </a:rPr>
              <a:t> </a:t>
            </a:r>
          </a:p>
          <a:p>
            <a:pPr lvl="0">
              <a:lnSpc>
                <a:spcPct val="100000"/>
              </a:lnSpc>
              <a:spcBef>
                <a:spcPts val="0"/>
              </a:spcBef>
            </a:pPr>
            <a:r>
              <a:rPr lang="en-US" b="1" dirty="0">
                <a:latin typeface="Arial" panose="020B0604020202020204" pitchFamily="34" charset="0"/>
                <a:cs typeface="Arial" panose="020B0604020202020204" pitchFamily="34" charset="0"/>
              </a:rPr>
              <a:t>Check the Nutrition Facts Label</a:t>
            </a: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5% DV or less per serving = low in added sugars</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20% DV or more per serving = high in added sugars</a:t>
            </a:r>
          </a:p>
          <a:p>
            <a:endParaRPr lang="en-US" dirty="0"/>
          </a:p>
        </p:txBody>
      </p:sp>
      <p:pic>
        <p:nvPicPr>
          <p:cNvPr id="13" name="Picture 12" descr="A Nutrition Facts label ">
            <a:extLst>
              <a:ext uri="{FF2B5EF4-FFF2-40B4-BE49-F238E27FC236}">
                <a16:creationId xmlns:a16="http://schemas.microsoft.com/office/drawing/2014/main" id="{5100872C-4D28-534F-A40C-A504D09874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07896" y="832022"/>
            <a:ext cx="3684104" cy="5412259"/>
          </a:xfrm>
          <a:prstGeom prst="rect">
            <a:avLst/>
          </a:prstGeom>
        </p:spPr>
      </p:pic>
    </p:spTree>
    <p:extLst>
      <p:ext uri="{BB962C8B-B14F-4D97-AF65-F5344CB8AC3E}">
        <p14:creationId xmlns:p14="http://schemas.microsoft.com/office/powerpoint/2010/main" val="45411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instructors looking welcoming">
            <a:extLst>
              <a:ext uri="{FF2B5EF4-FFF2-40B4-BE49-F238E27FC236}">
                <a16:creationId xmlns:a16="http://schemas.microsoft.com/office/drawing/2014/main" id="{CB84A301-820A-C148-93A7-237C31C357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2386" y="900513"/>
            <a:ext cx="9778181" cy="5204396"/>
          </a:xfrm>
          <a:prstGeom prst="rect">
            <a:avLst/>
          </a:prstGeom>
        </p:spPr>
      </p:pic>
      <p:sp>
        <p:nvSpPr>
          <p:cNvPr id="7" name="TextBox 6"/>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a:t>
            </a:r>
          </a:p>
        </p:txBody>
      </p:sp>
      <p:sp>
        <p:nvSpPr>
          <p:cNvPr id="2" name="Title 1">
            <a:extLst>
              <a:ext uri="{FF2B5EF4-FFF2-40B4-BE49-F238E27FC236}">
                <a16:creationId xmlns:a16="http://schemas.microsoft.com/office/drawing/2014/main" id="{DAC2BC2F-B12C-2740-ABEA-D1F42D8B4DA6}"/>
              </a:ext>
            </a:extLst>
          </p:cNvPr>
          <p:cNvSpPr>
            <a:spLocks noGrp="1"/>
          </p:cNvSpPr>
          <p:nvPr>
            <p:ph type="title"/>
          </p:nvPr>
        </p:nvSpPr>
        <p:spPr>
          <a:xfrm>
            <a:off x="2438400" y="315622"/>
            <a:ext cx="10515600" cy="380440"/>
          </a:xfrm>
        </p:spPr>
        <p:txBody>
          <a:bodyPr/>
          <a:lstStyle/>
          <a:p>
            <a:r>
              <a:rPr lang="en-US" sz="2200" b="1" kern="0" dirty="0">
                <a:solidFill>
                  <a:srgbClr val="FFFFFF"/>
                </a:solidFill>
                <a:latin typeface="Arial" charset="0"/>
                <a:ea typeface="Arial" charset="0"/>
                <a:cs typeface="Arial" charset="0"/>
                <a:sym typeface="Arial"/>
              </a:rPr>
              <a:t>Introduction</a:t>
            </a:r>
            <a:endParaRPr lang="en-US" sz="2200" dirty="0"/>
          </a:p>
        </p:txBody>
      </p:sp>
    </p:spTree>
    <p:extLst>
      <p:ext uri="{BB962C8B-B14F-4D97-AF65-F5344CB8AC3E}">
        <p14:creationId xmlns:p14="http://schemas.microsoft.com/office/powerpoint/2010/main" val="107350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utrition Facts label ">
            <a:extLst>
              <a:ext uri="{FF2B5EF4-FFF2-40B4-BE49-F238E27FC236}">
                <a16:creationId xmlns:a16="http://schemas.microsoft.com/office/drawing/2014/main" id="{D887B387-ED24-F349-9691-0627055990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32022"/>
            <a:ext cx="3684104" cy="541225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20</a:t>
            </a:r>
          </a:p>
        </p:txBody>
      </p:sp>
      <p:pic>
        <p:nvPicPr>
          <p:cNvPr id="6" name="Picture 5" descr="Instructor standing next to a Nutrition Facts label ">
            <a:extLst>
              <a:ext uri="{FF2B5EF4-FFF2-40B4-BE49-F238E27FC236}">
                <a16:creationId xmlns:a16="http://schemas.microsoft.com/office/drawing/2014/main" id="{BB295115-8C4A-E049-B53F-1E74190104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75460" y="821411"/>
            <a:ext cx="2985946" cy="5413452"/>
          </a:xfrm>
          <a:prstGeom prst="rect">
            <a:avLst/>
          </a:prstGeom>
        </p:spPr>
      </p:pic>
      <p:sp>
        <p:nvSpPr>
          <p:cNvPr id="2" name="Title 1">
            <a:extLst>
              <a:ext uri="{FF2B5EF4-FFF2-40B4-BE49-F238E27FC236}">
                <a16:creationId xmlns:a16="http://schemas.microsoft.com/office/drawing/2014/main" id="{F219B5C2-1B59-A247-BD3A-E87CBACADE6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Activity </a:t>
            </a:r>
            <a:endParaRPr lang="en-US" dirty="0"/>
          </a:p>
        </p:txBody>
      </p:sp>
      <p:sp>
        <p:nvSpPr>
          <p:cNvPr id="4" name="Text Placeholder 3">
            <a:extLst>
              <a:ext uri="{FF2B5EF4-FFF2-40B4-BE49-F238E27FC236}">
                <a16:creationId xmlns:a16="http://schemas.microsoft.com/office/drawing/2014/main" id="{09B9217B-FA59-4238-9B21-E945B77A385C}"/>
              </a:ext>
            </a:extLst>
          </p:cNvPr>
          <p:cNvSpPr>
            <a:spLocks noGrp="1"/>
          </p:cNvSpPr>
          <p:nvPr>
            <p:ph type="body" idx="1"/>
          </p:nvPr>
        </p:nvSpPr>
        <p:spPr/>
        <p:txBody>
          <a:bodyPr/>
          <a:lstStyle/>
          <a:p>
            <a:pPr lvl="0">
              <a:lnSpc>
                <a:spcPct val="100000"/>
              </a:lnSpc>
              <a:spcBef>
                <a:spcPts val="0"/>
              </a:spcBef>
            </a:pPr>
            <a:r>
              <a:rPr lang="en-US" dirty="0">
                <a:latin typeface="Arial" panose="020B0604020202020204" pitchFamily="34" charset="0"/>
                <a:cs typeface="Arial" panose="020B0604020202020204" pitchFamily="34" charset="0"/>
              </a:rPr>
              <a:t>Nutrients and %DV</a:t>
            </a:r>
          </a:p>
          <a:p>
            <a:endParaRPr lang="en-US" dirty="0"/>
          </a:p>
        </p:txBody>
      </p:sp>
    </p:spTree>
    <p:extLst>
      <p:ext uri="{BB962C8B-B14F-4D97-AF65-F5344CB8AC3E}">
        <p14:creationId xmlns:p14="http://schemas.microsoft.com/office/powerpoint/2010/main" val="20145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21</a:t>
            </a:r>
          </a:p>
        </p:txBody>
      </p:sp>
      <p:pic>
        <p:nvPicPr>
          <p:cNvPr id="2" name="Picture 1" descr="Family sitting together at the dinner table">
            <a:extLst>
              <a:ext uri="{FF2B5EF4-FFF2-40B4-BE49-F238E27FC236}">
                <a16:creationId xmlns:a16="http://schemas.microsoft.com/office/drawing/2014/main" id="{094D54E9-8EE7-DA46-8004-024C108A32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44809" y="871537"/>
            <a:ext cx="6988331" cy="5437823"/>
          </a:xfrm>
          <a:prstGeom prst="rect">
            <a:avLst/>
          </a:prstGeom>
        </p:spPr>
      </p:pic>
      <p:sp>
        <p:nvSpPr>
          <p:cNvPr id="7" name="Title 6">
            <a:extLst>
              <a:ext uri="{FF2B5EF4-FFF2-40B4-BE49-F238E27FC236}">
                <a16:creationId xmlns:a16="http://schemas.microsoft.com/office/drawing/2014/main" id="{87DD5310-87D9-6047-AFF7-7434CD94EF1B}"/>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Bringing Nutrition Into Your Daily Life</a:t>
            </a:r>
            <a:endParaRPr lang="en-US" dirty="0"/>
          </a:p>
        </p:txBody>
      </p:sp>
    </p:spTree>
    <p:extLst>
      <p:ext uri="{BB962C8B-B14F-4D97-AF65-F5344CB8AC3E}">
        <p14:creationId xmlns:p14="http://schemas.microsoft.com/office/powerpoint/2010/main" val="1399083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22</a:t>
            </a:r>
          </a:p>
        </p:txBody>
      </p:sp>
      <p:pic>
        <p:nvPicPr>
          <p:cNvPr id="9" name="Picture 8" descr="A woman pushing a grocery cart">
            <a:extLst>
              <a:ext uri="{FF2B5EF4-FFF2-40B4-BE49-F238E27FC236}">
                <a16:creationId xmlns:a16="http://schemas.microsoft.com/office/drawing/2014/main" id="{DBFA50C5-7F6D-AE44-A7FB-DC8855F1E5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267"/>
          <a:stretch/>
        </p:blipFill>
        <p:spPr>
          <a:xfrm>
            <a:off x="3657599" y="969690"/>
            <a:ext cx="5951223" cy="5339670"/>
          </a:xfrm>
          <a:prstGeom prst="rect">
            <a:avLst/>
          </a:prstGeom>
        </p:spPr>
      </p:pic>
      <p:sp>
        <p:nvSpPr>
          <p:cNvPr id="2" name="Title 1">
            <a:extLst>
              <a:ext uri="{FF2B5EF4-FFF2-40B4-BE49-F238E27FC236}">
                <a16:creationId xmlns:a16="http://schemas.microsoft.com/office/drawing/2014/main" id="{BC836CA9-5053-E14F-8856-1C936B895789}"/>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Healthy Cooking and Eating Starts with Smart Food Shopping</a:t>
            </a:r>
            <a:endParaRPr lang="en-US" dirty="0"/>
          </a:p>
        </p:txBody>
      </p:sp>
    </p:spTree>
    <p:extLst>
      <p:ext uri="{BB962C8B-B14F-4D97-AF65-F5344CB8AC3E}">
        <p14:creationId xmlns:p14="http://schemas.microsoft.com/office/powerpoint/2010/main" val="1590101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23</a:t>
            </a:r>
          </a:p>
        </p:txBody>
      </p:sp>
      <p:pic>
        <p:nvPicPr>
          <p:cNvPr id="6" name="Picture 5" descr="Man shopping for produce">
            <a:extLst>
              <a:ext uri="{FF2B5EF4-FFF2-40B4-BE49-F238E27FC236}">
                <a16:creationId xmlns:a16="http://schemas.microsoft.com/office/drawing/2014/main" id="{2331388B-A3BC-5F4D-8AAD-E12D9E4AF7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57906" y="1517440"/>
            <a:ext cx="4560202" cy="4791920"/>
          </a:xfrm>
          <a:prstGeom prst="rect">
            <a:avLst/>
          </a:prstGeom>
        </p:spPr>
      </p:pic>
      <p:sp>
        <p:nvSpPr>
          <p:cNvPr id="2" name="Title 1">
            <a:extLst>
              <a:ext uri="{FF2B5EF4-FFF2-40B4-BE49-F238E27FC236}">
                <a16:creationId xmlns:a16="http://schemas.microsoft.com/office/drawing/2014/main" id="{8218C4FF-3017-D343-862E-8E6288B56E59}"/>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Shop Smart!</a:t>
            </a:r>
            <a:endParaRPr lang="en-US" dirty="0"/>
          </a:p>
        </p:txBody>
      </p:sp>
      <p:sp>
        <p:nvSpPr>
          <p:cNvPr id="4" name="Text Placeholder 3">
            <a:extLst>
              <a:ext uri="{FF2B5EF4-FFF2-40B4-BE49-F238E27FC236}">
                <a16:creationId xmlns:a16="http://schemas.microsoft.com/office/drawing/2014/main" id="{D321BEE6-C3F1-4757-BF93-1C13857033EF}"/>
              </a:ext>
            </a:extLst>
          </p:cNvPr>
          <p:cNvSpPr>
            <a:spLocks noGrp="1"/>
          </p:cNvSpPr>
          <p:nvPr>
            <p:ph type="body" idx="1"/>
          </p:nvPr>
        </p:nvSpPr>
        <p:spPr>
          <a:xfrm>
            <a:off x="1161143" y="1004267"/>
            <a:ext cx="5918959" cy="4939333"/>
          </a:xfrm>
        </p:spPr>
        <p:txBody>
          <a:bodyPr/>
          <a:lstStyle/>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Read the Nutrition Facts label and ingredient list.</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Consult your “Quick Tips for Reading the Nutrition Facts Label” wallet card.</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Eat before you shop. </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Use fresh vegetables and fruits that are in season. </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Try canned or frozen fresh fruits and vegetables. </a:t>
            </a:r>
          </a:p>
          <a:p>
            <a:pPr lvl="0">
              <a:lnSpc>
                <a:spcPct val="100000"/>
              </a:lnSpc>
              <a:spcBef>
                <a:spcPts val="0"/>
              </a:spcBef>
              <a:spcAft>
                <a:spcPts val="1200"/>
              </a:spcAft>
            </a:pPr>
            <a:r>
              <a:rPr lang="en-US" dirty="0">
                <a:latin typeface="Arial" panose="020B0604020202020204" pitchFamily="34" charset="0"/>
                <a:cs typeface="Arial" panose="020B0604020202020204" pitchFamily="34" charset="0"/>
              </a:rPr>
              <a:t>Think outside the store with Farmers markets and farm stands.</a:t>
            </a:r>
          </a:p>
          <a:p>
            <a:endParaRPr lang="en-US" dirty="0"/>
          </a:p>
        </p:txBody>
      </p:sp>
    </p:spTree>
    <p:extLst>
      <p:ext uri="{BB962C8B-B14F-4D97-AF65-F5344CB8AC3E}">
        <p14:creationId xmlns:p14="http://schemas.microsoft.com/office/powerpoint/2010/main" val="154831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24</a:t>
            </a:r>
          </a:p>
        </p:txBody>
      </p:sp>
      <p:pic>
        <p:nvPicPr>
          <p:cNvPr id="9" name="Picture 8" descr="Man holding two different boxes of crackers">
            <a:extLst>
              <a:ext uri="{FF2B5EF4-FFF2-40B4-BE49-F238E27FC236}">
                <a16:creationId xmlns:a16="http://schemas.microsoft.com/office/drawing/2014/main" id="{F36EC7C5-4CAB-724A-97D4-5F4CD3EE9313}"/>
              </a:ext>
            </a:extLst>
          </p:cNvPr>
          <p:cNvPicPr>
            <a:picLocks noChangeAspect="1"/>
          </p:cNvPicPr>
          <p:nvPr/>
        </p:nvPicPr>
        <p:blipFill>
          <a:blip r:embed="rId3"/>
          <a:stretch>
            <a:fillRect/>
          </a:stretch>
        </p:blipFill>
        <p:spPr>
          <a:xfrm>
            <a:off x="6491665" y="1090863"/>
            <a:ext cx="5218497" cy="5218497"/>
          </a:xfrm>
          <a:prstGeom prst="rect">
            <a:avLst/>
          </a:prstGeom>
        </p:spPr>
      </p:pic>
      <p:sp>
        <p:nvSpPr>
          <p:cNvPr id="2" name="Title 1">
            <a:extLst>
              <a:ext uri="{FF2B5EF4-FFF2-40B4-BE49-F238E27FC236}">
                <a16:creationId xmlns:a16="http://schemas.microsoft.com/office/drawing/2014/main" id="{442970B5-4D90-4247-A2BD-91F43E22C6EB}"/>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Shop Smart!</a:t>
            </a:r>
            <a:endParaRPr lang="en-US" dirty="0"/>
          </a:p>
        </p:txBody>
      </p:sp>
      <p:sp>
        <p:nvSpPr>
          <p:cNvPr id="4" name="Text Placeholder 3">
            <a:extLst>
              <a:ext uri="{FF2B5EF4-FFF2-40B4-BE49-F238E27FC236}">
                <a16:creationId xmlns:a16="http://schemas.microsoft.com/office/drawing/2014/main" id="{6905843E-ACD3-4D19-A767-47BC4965A932}"/>
              </a:ext>
            </a:extLst>
          </p:cNvPr>
          <p:cNvSpPr>
            <a:spLocks noGrp="1"/>
          </p:cNvSpPr>
          <p:nvPr>
            <p:ph type="body" idx="1"/>
          </p:nvPr>
        </p:nvSpPr>
        <p:spPr>
          <a:xfrm>
            <a:off x="1161143" y="1004267"/>
            <a:ext cx="5218497" cy="4939333"/>
          </a:xfrm>
        </p:spPr>
        <p:txBody>
          <a:bodyPr/>
          <a:lstStyle/>
          <a:p>
            <a:pPr lvl="0">
              <a:lnSpc>
                <a:spcPct val="100000"/>
              </a:lnSpc>
              <a:spcBef>
                <a:spcPts val="0"/>
              </a:spcBef>
            </a:pPr>
            <a:r>
              <a:rPr lang="en-US" dirty="0">
                <a:latin typeface="Arial" panose="020B0604020202020204" pitchFamily="34" charset="0"/>
                <a:cs typeface="Arial" panose="020B0604020202020204" pitchFamily="34" charset="0"/>
              </a:rPr>
              <a:t>Compare foods:</a:t>
            </a: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Serving size</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Calories: find out how many you need at </a:t>
            </a:r>
            <a:r>
              <a:rPr lang="en-US"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https://www.fda.gov/downloads/Food/LabelingNutrition/UCM606203.pdf</a:t>
            </a:r>
            <a:r>
              <a:rPr lang="en-US" dirty="0">
                <a:latin typeface="Arial" panose="020B0604020202020204" pitchFamily="34" charset="0"/>
                <a:cs typeface="Arial" panose="020B0604020202020204" pitchFamily="34" charset="0"/>
              </a:rPr>
              <a:t> </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%DV</a:t>
            </a:r>
          </a:p>
          <a:p>
            <a:pPr marL="800100" lvl="1" indent="-342900">
              <a:lnSpc>
                <a:spcPct val="100000"/>
              </a:lnSpc>
              <a:spcBef>
                <a:spcPts val="0"/>
              </a:spcBef>
              <a:buFont typeface="Courier New" panose="02070309020205020404" pitchFamily="49" charset="0"/>
              <a:buChar char="o"/>
            </a:pPr>
            <a:r>
              <a:rPr lang="en-US" sz="2200" dirty="0">
                <a:solidFill>
                  <a:srgbClr val="007CBA"/>
                </a:solidFill>
                <a:latin typeface="Arial" panose="020B0604020202020204" pitchFamily="34" charset="0"/>
                <a:cs typeface="Arial" panose="020B0604020202020204" pitchFamily="34" charset="0"/>
              </a:rPr>
              <a:t>5% DV or less per serving of a nutrient = low</a:t>
            </a:r>
          </a:p>
          <a:p>
            <a:pPr marL="800100" lvl="1" indent="-342900">
              <a:lnSpc>
                <a:spcPct val="100000"/>
              </a:lnSpc>
              <a:spcBef>
                <a:spcPts val="0"/>
              </a:spcBef>
              <a:buFont typeface="Courier New" panose="02070309020205020404" pitchFamily="49" charset="0"/>
              <a:buChar char="o"/>
            </a:pPr>
            <a:r>
              <a:rPr lang="en-US" sz="2200" dirty="0">
                <a:solidFill>
                  <a:srgbClr val="007CBA"/>
                </a:solidFill>
                <a:latin typeface="Arial" panose="020B0604020202020204" pitchFamily="34" charset="0"/>
                <a:cs typeface="Arial" panose="020B0604020202020204" pitchFamily="34" charset="0"/>
              </a:rPr>
              <a:t>20% DV or more of a nutrient = high</a:t>
            </a:r>
          </a:p>
          <a:p>
            <a:endParaRPr lang="en-US" dirty="0"/>
          </a:p>
        </p:txBody>
      </p:sp>
    </p:spTree>
    <p:extLst>
      <p:ext uri="{BB962C8B-B14F-4D97-AF65-F5344CB8AC3E}">
        <p14:creationId xmlns:p14="http://schemas.microsoft.com/office/powerpoint/2010/main" val="146710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trition Facts label with the fat, sodium, and added sugars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1998" y="815009"/>
            <a:ext cx="3810001" cy="5423231"/>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25</a:t>
            </a:r>
          </a:p>
        </p:txBody>
      </p:sp>
      <p:sp>
        <p:nvSpPr>
          <p:cNvPr id="7" name="Title 6">
            <a:extLst>
              <a:ext uri="{FF2B5EF4-FFF2-40B4-BE49-F238E27FC236}">
                <a16:creationId xmlns:a16="http://schemas.microsoft.com/office/drawing/2014/main" id="{70F9B098-244B-1A40-ADAE-FBD2678CEA0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Nutrients to Get LESS Of:</a:t>
            </a:r>
            <a:endParaRPr lang="en-US" dirty="0"/>
          </a:p>
        </p:txBody>
      </p:sp>
      <p:sp>
        <p:nvSpPr>
          <p:cNvPr id="2" name="Text Placeholder 1">
            <a:extLst>
              <a:ext uri="{FF2B5EF4-FFF2-40B4-BE49-F238E27FC236}">
                <a16:creationId xmlns:a16="http://schemas.microsoft.com/office/drawing/2014/main" id="{B48B0488-399A-40EB-B906-02042D15DCE0}"/>
              </a:ext>
            </a:extLst>
          </p:cNvPr>
          <p:cNvSpPr>
            <a:spLocks noGrp="1"/>
          </p:cNvSpPr>
          <p:nvPr>
            <p:ph type="body" idx="1"/>
          </p:nvPr>
        </p:nvSpPr>
        <p:spPr/>
        <p:txBody>
          <a:bodyPr/>
          <a:lstStyle/>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Saturated fat</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i="1" kern="0" dirty="0">
                <a:latin typeface="Arial" charset="0"/>
                <a:ea typeface="Arial" charset="0"/>
                <a:cs typeface="Arial" charset="0"/>
                <a:sym typeface="Arial"/>
              </a:rPr>
              <a:t>Trans</a:t>
            </a:r>
            <a:r>
              <a:rPr lang="en-US" kern="0" dirty="0">
                <a:latin typeface="Arial" charset="0"/>
                <a:ea typeface="Arial" charset="0"/>
                <a:cs typeface="Arial" charset="0"/>
                <a:sym typeface="Arial"/>
              </a:rPr>
              <a:t> fat</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Sodium</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Added sugars</a:t>
            </a:r>
            <a:endParaRPr lang="en-US" dirty="0"/>
          </a:p>
        </p:txBody>
      </p:sp>
    </p:spTree>
    <p:extLst>
      <p:ext uri="{BB962C8B-B14F-4D97-AF65-F5344CB8AC3E}">
        <p14:creationId xmlns:p14="http://schemas.microsoft.com/office/powerpoint/2010/main" val="200664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E7B8-43D2-6740-AA58-27BE5D61D6B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Nutrients to Get MORE Of:</a:t>
            </a:r>
            <a:endParaRPr lang="en-US" dirty="0"/>
          </a:p>
        </p:txBody>
      </p:sp>
      <p:sp>
        <p:nvSpPr>
          <p:cNvPr id="3" name="Text Placeholder 2">
            <a:extLst>
              <a:ext uri="{FF2B5EF4-FFF2-40B4-BE49-F238E27FC236}">
                <a16:creationId xmlns:a16="http://schemas.microsoft.com/office/drawing/2014/main" id="{7E6E8D48-71C6-CF46-8D21-FE8F6762652A}"/>
              </a:ext>
            </a:extLst>
          </p:cNvPr>
          <p:cNvSpPr>
            <a:spLocks noGrp="1"/>
          </p:cNvSpPr>
          <p:nvPr>
            <p:ph type="body" idx="1"/>
          </p:nvPr>
        </p:nvSpPr>
        <p:spPr/>
        <p:txBody>
          <a:bodyPr/>
          <a:lstStyle/>
          <a:p>
            <a:pPr marL="342900" indent="-342900">
              <a:buFont typeface="Arial" charset="0"/>
              <a:buChar char="•"/>
            </a:pPr>
            <a:r>
              <a:rPr lang="en-US" kern="0" dirty="0">
                <a:latin typeface="Arial" charset="0"/>
                <a:ea typeface="Arial" charset="0"/>
                <a:cs typeface="Arial" charset="0"/>
                <a:sym typeface="Arial"/>
              </a:rPr>
              <a:t>Dietary fiber</a:t>
            </a:r>
          </a:p>
          <a:p>
            <a:pPr marL="342900" indent="-342900">
              <a:buFont typeface="Arial" charset="0"/>
              <a:buChar char="•"/>
            </a:pPr>
            <a:endParaRPr lang="en-US" kern="0" dirty="0">
              <a:latin typeface="Arial" charset="0"/>
              <a:ea typeface="Arial" charset="0"/>
              <a:cs typeface="Arial" charset="0"/>
              <a:sym typeface="Arial"/>
            </a:endParaRPr>
          </a:p>
          <a:p>
            <a:pPr marL="342900" indent="-342900">
              <a:buFont typeface="Arial" charset="0"/>
              <a:buChar char="•"/>
            </a:pPr>
            <a:r>
              <a:rPr lang="en-US" kern="0" dirty="0">
                <a:latin typeface="Arial" charset="0"/>
                <a:ea typeface="Arial" charset="0"/>
                <a:cs typeface="Arial" charset="0"/>
                <a:sym typeface="Arial"/>
              </a:rPr>
              <a:t>Vitamin D</a:t>
            </a:r>
          </a:p>
          <a:p>
            <a:pPr marL="342900" indent="-342900">
              <a:buFont typeface="Arial" charset="0"/>
              <a:buChar char="•"/>
            </a:pPr>
            <a:endParaRPr lang="en-US" kern="0" dirty="0">
              <a:latin typeface="Arial" charset="0"/>
              <a:ea typeface="Arial" charset="0"/>
              <a:cs typeface="Arial" charset="0"/>
              <a:sym typeface="Arial"/>
            </a:endParaRPr>
          </a:p>
          <a:p>
            <a:pPr marL="342900" indent="-342900">
              <a:buFont typeface="Arial" charset="0"/>
              <a:buChar char="•"/>
            </a:pPr>
            <a:r>
              <a:rPr lang="en-US" kern="0" dirty="0">
                <a:latin typeface="Arial" charset="0"/>
                <a:ea typeface="Arial" charset="0"/>
                <a:cs typeface="Arial" charset="0"/>
                <a:sym typeface="Arial"/>
              </a:rPr>
              <a:t>Calcium</a:t>
            </a:r>
          </a:p>
          <a:p>
            <a:pPr marL="342900" indent="-342900">
              <a:buFont typeface="Arial" charset="0"/>
              <a:buChar char="•"/>
            </a:pPr>
            <a:endParaRPr lang="en-US" kern="0" dirty="0">
              <a:latin typeface="Arial" charset="0"/>
              <a:ea typeface="Arial" charset="0"/>
              <a:cs typeface="Arial" charset="0"/>
              <a:sym typeface="Arial"/>
            </a:endParaRPr>
          </a:p>
          <a:p>
            <a:pPr marL="342900" indent="-342900">
              <a:buFont typeface="Arial" charset="0"/>
              <a:buChar char="•"/>
            </a:pPr>
            <a:r>
              <a:rPr lang="en-US" kern="0" dirty="0">
                <a:latin typeface="Arial" charset="0"/>
                <a:ea typeface="Arial" charset="0"/>
                <a:cs typeface="Arial" charset="0"/>
                <a:sym typeface="Arial"/>
              </a:rPr>
              <a:t>Iron</a:t>
            </a:r>
          </a:p>
          <a:p>
            <a:pPr marL="342900" indent="-342900">
              <a:buFont typeface="Arial" charset="0"/>
              <a:buChar char="•"/>
            </a:pPr>
            <a:endParaRPr lang="en-US" kern="0" dirty="0">
              <a:latin typeface="Arial" charset="0"/>
              <a:ea typeface="Arial" charset="0"/>
              <a:cs typeface="Arial" charset="0"/>
              <a:sym typeface="Arial"/>
            </a:endParaRPr>
          </a:p>
          <a:p>
            <a:pPr marL="342900" indent="-342900">
              <a:buFont typeface="Arial" charset="0"/>
              <a:buChar char="•"/>
            </a:pPr>
            <a:r>
              <a:rPr lang="en-US" kern="0" dirty="0">
                <a:latin typeface="Arial" charset="0"/>
                <a:ea typeface="Arial" charset="0"/>
                <a:cs typeface="Arial" charset="0"/>
                <a:sym typeface="Arial"/>
              </a:rPr>
              <a:t>Potassium</a:t>
            </a:r>
          </a:p>
          <a:p>
            <a:endParaRPr lang="en-US" dirty="0"/>
          </a:p>
        </p:txBody>
      </p:sp>
      <p:pic>
        <p:nvPicPr>
          <p:cNvPr id="4" name="Picture 3" descr="A Nutrition Facts label with the fiber and nutrients information circled">
            <a:extLst>
              <a:ext uri="{FF2B5EF4-FFF2-40B4-BE49-F238E27FC236}">
                <a16:creationId xmlns:a16="http://schemas.microsoft.com/office/drawing/2014/main" id="{DA88063E-CD6F-E94E-BC7C-65E6C9381A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2000" y="822960"/>
            <a:ext cx="3810000" cy="5422392"/>
          </a:xfrm>
          <a:prstGeom prst="rect">
            <a:avLst/>
          </a:prstGeom>
        </p:spPr>
      </p:pic>
      <p:sp>
        <p:nvSpPr>
          <p:cNvPr id="5" name="TextBox 4">
            <a:extLst>
              <a:ext uri="{FF2B5EF4-FFF2-40B4-BE49-F238E27FC236}">
                <a16:creationId xmlns:a16="http://schemas.microsoft.com/office/drawing/2014/main" id="{DE4AB342-F6EC-0345-BCCD-A00ABADA1CAE}"/>
              </a:ext>
            </a:extLst>
          </p:cNvPr>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26</a:t>
            </a:r>
          </a:p>
        </p:txBody>
      </p:sp>
    </p:spTree>
    <p:extLst>
      <p:ext uri="{BB962C8B-B14F-4D97-AF65-F5344CB8AC3E}">
        <p14:creationId xmlns:p14="http://schemas.microsoft.com/office/powerpoint/2010/main" val="385709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27</a:t>
            </a:r>
          </a:p>
        </p:txBody>
      </p:sp>
      <p:pic>
        <p:nvPicPr>
          <p:cNvPr id="2" name="Picture 1" descr="Man holding a glass of water">
            <a:extLst>
              <a:ext uri="{FF2B5EF4-FFF2-40B4-BE49-F238E27FC236}">
                <a16:creationId xmlns:a16="http://schemas.microsoft.com/office/drawing/2014/main" id="{31EB4755-4F9B-B645-9F8F-39D057781D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54432" y="1631638"/>
            <a:ext cx="4060480" cy="4677722"/>
          </a:xfrm>
          <a:prstGeom prst="rect">
            <a:avLst/>
          </a:prstGeom>
        </p:spPr>
      </p:pic>
      <p:sp>
        <p:nvSpPr>
          <p:cNvPr id="6" name="Title 5">
            <a:extLst>
              <a:ext uri="{FF2B5EF4-FFF2-40B4-BE49-F238E27FC236}">
                <a16:creationId xmlns:a16="http://schemas.microsoft.com/office/drawing/2014/main" id="{66160718-09CE-BA44-8C94-164BB39F064A}"/>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Food Shopping Tips</a:t>
            </a:r>
            <a:endParaRPr lang="en-US" dirty="0"/>
          </a:p>
        </p:txBody>
      </p:sp>
      <p:sp>
        <p:nvSpPr>
          <p:cNvPr id="4" name="Text Placeholder 3">
            <a:extLst>
              <a:ext uri="{FF2B5EF4-FFF2-40B4-BE49-F238E27FC236}">
                <a16:creationId xmlns:a16="http://schemas.microsoft.com/office/drawing/2014/main" id="{6AE93377-A667-4904-AB3F-01008A4FBDE7}"/>
              </a:ext>
            </a:extLst>
          </p:cNvPr>
          <p:cNvSpPr>
            <a:spLocks noGrp="1"/>
          </p:cNvSpPr>
          <p:nvPr>
            <p:ph type="body" idx="1"/>
          </p:nvPr>
        </p:nvSpPr>
        <p:spPr>
          <a:xfrm>
            <a:off x="1161143" y="1004267"/>
            <a:ext cx="6393289" cy="4939333"/>
          </a:xfrm>
        </p:spPr>
        <p:txBody>
          <a:bodyPr/>
          <a:lstStyle/>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Choose bread products that are higher in fiber.</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Make half of your grains whole grains.</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In the dairy aisle, choose fat free (skim) or low-fat (1%) products.</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Choose snacks with less sodium and added sugar. </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Choose more fruits and vegetables (fresh, frozen, or canned)</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Look for low-sodium/unsweetened versions of canned and frozen products.</a:t>
            </a:r>
          </a:p>
          <a:p>
            <a:pPr marL="342900" lvl="0" indent="-342900">
              <a:lnSpc>
                <a:spcPct val="100000"/>
              </a:lnSpc>
              <a:spcBef>
                <a:spcPts val="0"/>
              </a:spcBef>
              <a:spcAft>
                <a:spcPts val="400"/>
              </a:spcAft>
              <a:buFont typeface="Arial" panose="020B0604020202020204" pitchFamily="34" charset="0"/>
              <a:buChar char="•"/>
            </a:pPr>
            <a:r>
              <a:rPr lang="en-US" dirty="0">
                <a:latin typeface="Arial" panose="020B0604020202020204" pitchFamily="34" charset="0"/>
                <a:cs typeface="Arial" panose="020B0604020202020204" pitchFamily="34" charset="0"/>
              </a:rPr>
              <a:t>Drink water instead of sugar-sweetened beverages.</a:t>
            </a:r>
          </a:p>
          <a:p>
            <a:endParaRPr lang="en-US" dirty="0"/>
          </a:p>
        </p:txBody>
      </p:sp>
    </p:spTree>
    <p:extLst>
      <p:ext uri="{BB962C8B-B14F-4D97-AF65-F5344CB8AC3E}">
        <p14:creationId xmlns:p14="http://schemas.microsoft.com/office/powerpoint/2010/main" val="830493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utrition Facts label with the ingredients information circled"/>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05460" y="795131"/>
            <a:ext cx="3286539" cy="5514230"/>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28</a:t>
            </a:r>
          </a:p>
        </p:txBody>
      </p:sp>
      <p:sp>
        <p:nvSpPr>
          <p:cNvPr id="6" name="Title 5">
            <a:extLst>
              <a:ext uri="{FF2B5EF4-FFF2-40B4-BE49-F238E27FC236}">
                <a16:creationId xmlns:a16="http://schemas.microsoft.com/office/drawing/2014/main" id="{8AAD4A14-2F2A-A544-B5C7-88B0C919D52E}"/>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Check the ingredient list</a:t>
            </a:r>
            <a:endParaRPr lang="en-US" dirty="0"/>
          </a:p>
        </p:txBody>
      </p:sp>
      <p:sp>
        <p:nvSpPr>
          <p:cNvPr id="4" name="Text Placeholder 3">
            <a:extLst>
              <a:ext uri="{FF2B5EF4-FFF2-40B4-BE49-F238E27FC236}">
                <a16:creationId xmlns:a16="http://schemas.microsoft.com/office/drawing/2014/main" id="{1F95E1D7-7C4E-46B1-8281-2B5CF08A1D7A}"/>
              </a:ext>
            </a:extLst>
          </p:cNvPr>
          <p:cNvSpPr>
            <a:spLocks noGrp="1"/>
          </p:cNvSpPr>
          <p:nvPr>
            <p:ph type="body" idx="1"/>
          </p:nvPr>
        </p:nvSpPr>
        <p:spPr/>
        <p:txBody>
          <a:bodyPr/>
          <a:lstStyle/>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What ingredients do you want to get more of? </a:t>
            </a:r>
          </a:p>
          <a:p>
            <a:pPr marL="342900" lvl="0" indent="-34290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What ingredients do you want to get less of? </a:t>
            </a:r>
          </a:p>
          <a:p>
            <a:endParaRPr lang="en-US" dirty="0"/>
          </a:p>
        </p:txBody>
      </p:sp>
    </p:spTree>
    <p:extLst>
      <p:ext uri="{BB962C8B-B14F-4D97-AF65-F5344CB8AC3E}">
        <p14:creationId xmlns:p14="http://schemas.microsoft.com/office/powerpoint/2010/main" val="161421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29</a:t>
            </a:r>
          </a:p>
        </p:txBody>
      </p:sp>
      <p:pic>
        <p:nvPicPr>
          <p:cNvPr id="8" name="Picture 7" descr="Smiling woman standing and crossing her arms">
            <a:extLst>
              <a:ext uri="{FF2B5EF4-FFF2-40B4-BE49-F238E27FC236}">
                <a16:creationId xmlns:a16="http://schemas.microsoft.com/office/drawing/2014/main" id="{23569812-E334-9045-9576-9DFF9E446E35}"/>
              </a:ext>
            </a:extLst>
          </p:cNvPr>
          <p:cNvPicPr>
            <a:picLocks noChangeAspect="1"/>
          </p:cNvPicPr>
          <p:nvPr/>
        </p:nvPicPr>
        <p:blipFill>
          <a:blip r:embed="rId3"/>
          <a:stretch>
            <a:fillRect/>
          </a:stretch>
        </p:blipFill>
        <p:spPr>
          <a:xfrm>
            <a:off x="8435426" y="794379"/>
            <a:ext cx="2968883" cy="5514981"/>
          </a:xfrm>
          <a:prstGeom prst="rect">
            <a:avLst/>
          </a:prstGeom>
        </p:spPr>
      </p:pic>
      <p:sp>
        <p:nvSpPr>
          <p:cNvPr id="2" name="Title 1">
            <a:extLst>
              <a:ext uri="{FF2B5EF4-FFF2-40B4-BE49-F238E27FC236}">
                <a16:creationId xmlns:a16="http://schemas.microsoft.com/office/drawing/2014/main" id="{5F2381A9-62D0-BB4B-A2E4-90523F0EDFB6}"/>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Learning Activity</a:t>
            </a:r>
            <a:endParaRPr lang="en-US" dirty="0"/>
          </a:p>
        </p:txBody>
      </p:sp>
      <p:sp>
        <p:nvSpPr>
          <p:cNvPr id="4" name="Text Placeholder 3">
            <a:extLst>
              <a:ext uri="{FF2B5EF4-FFF2-40B4-BE49-F238E27FC236}">
                <a16:creationId xmlns:a16="http://schemas.microsoft.com/office/drawing/2014/main" id="{02414241-EA00-4F25-8239-7B8C0E2ACA9A}"/>
              </a:ext>
            </a:extLst>
          </p:cNvPr>
          <p:cNvSpPr>
            <a:spLocks noGrp="1"/>
          </p:cNvSpPr>
          <p:nvPr>
            <p:ph type="body" idx="1"/>
          </p:nvPr>
        </p:nvSpPr>
        <p:spPr>
          <a:xfrm>
            <a:off x="1161143" y="1004267"/>
            <a:ext cx="7063680" cy="4939333"/>
          </a:xfrm>
        </p:spPr>
        <p:txBody>
          <a:bodyPr/>
          <a:lstStyle/>
          <a:p>
            <a:pPr lvl="0">
              <a:lnSpc>
                <a:spcPct val="100000"/>
              </a:lnSpc>
              <a:spcBef>
                <a:spcPts val="0"/>
              </a:spcBef>
            </a:pPr>
            <a:r>
              <a:rPr lang="en-US" kern="0" dirty="0">
                <a:latin typeface="Arial" charset="0"/>
                <a:ea typeface="Arial" charset="0"/>
                <a:cs typeface="Arial" charset="0"/>
                <a:sym typeface="Arial"/>
              </a:rPr>
              <a:t>What are three things you can do to make healthier food choices while food shopping?</a:t>
            </a:r>
          </a:p>
          <a:p>
            <a:pPr lvl="0">
              <a:lnSpc>
                <a:spcPct val="100000"/>
              </a:lnSpc>
              <a:spcBef>
                <a:spcPts val="0"/>
              </a:spcBef>
            </a:pPr>
            <a:endParaRPr lang="en-US" kern="0" dirty="0">
              <a:latin typeface="Arial" charset="0"/>
              <a:ea typeface="Arial" charset="0"/>
              <a:cs typeface="Arial" charset="0"/>
              <a:sym typeface="Arial"/>
            </a:endParaRPr>
          </a:p>
          <a:p>
            <a:pPr marL="457200" lvl="0" indent="-457200">
              <a:lnSpc>
                <a:spcPct val="100000"/>
              </a:lnSpc>
              <a:spcBef>
                <a:spcPts val="0"/>
              </a:spcBef>
              <a:buFont typeface="+mj-lt"/>
              <a:buAutoNum type="arabicPeriod"/>
            </a:pPr>
            <a:r>
              <a:rPr lang="en-US" kern="0" dirty="0">
                <a:latin typeface="Arial" charset="0"/>
                <a:ea typeface="Arial" charset="0"/>
                <a:cs typeface="Arial" charset="0"/>
                <a:sym typeface="Arial"/>
              </a:rPr>
              <a:t> </a:t>
            </a:r>
            <a:br>
              <a:rPr lang="en-US" kern="0" dirty="0">
                <a:latin typeface="Arial" charset="0"/>
                <a:ea typeface="Arial" charset="0"/>
                <a:cs typeface="Arial" charset="0"/>
                <a:sym typeface="Arial"/>
              </a:rPr>
            </a:br>
            <a:endParaRPr lang="en-US" kern="0" dirty="0">
              <a:latin typeface="Arial" charset="0"/>
              <a:ea typeface="Arial" charset="0"/>
              <a:cs typeface="Arial" charset="0"/>
              <a:sym typeface="Arial"/>
            </a:endParaRPr>
          </a:p>
          <a:p>
            <a:pPr marL="457200" lvl="0" indent="-457200">
              <a:lnSpc>
                <a:spcPct val="100000"/>
              </a:lnSpc>
              <a:spcBef>
                <a:spcPts val="0"/>
              </a:spcBef>
              <a:buFont typeface="+mj-lt"/>
              <a:buAutoNum type="arabicPeriod"/>
            </a:pPr>
            <a:br>
              <a:rPr lang="en-US" kern="0" dirty="0">
                <a:latin typeface="Arial" charset="0"/>
                <a:ea typeface="Arial" charset="0"/>
                <a:cs typeface="Arial" charset="0"/>
                <a:sym typeface="Arial"/>
              </a:rPr>
            </a:br>
            <a:r>
              <a:rPr lang="en-US" kern="0" dirty="0">
                <a:latin typeface="Arial" charset="0"/>
                <a:ea typeface="Arial" charset="0"/>
                <a:cs typeface="Arial" charset="0"/>
                <a:sym typeface="Arial"/>
              </a:rPr>
              <a:t> </a:t>
            </a:r>
          </a:p>
          <a:p>
            <a:pPr marL="457200" lvl="0" indent="-457200">
              <a:lnSpc>
                <a:spcPct val="100000"/>
              </a:lnSpc>
              <a:spcBef>
                <a:spcPts val="0"/>
              </a:spcBef>
              <a:buFont typeface="+mj-lt"/>
              <a:buAutoNum type="arabicPeriod"/>
            </a:pPr>
            <a:br>
              <a:rPr lang="en-US" kern="0" dirty="0">
                <a:latin typeface="Arial" charset="0"/>
                <a:ea typeface="Arial" charset="0"/>
                <a:cs typeface="Arial" charset="0"/>
                <a:sym typeface="Arial"/>
              </a:rPr>
            </a:br>
            <a:endParaRPr lang="en-US" kern="0" dirty="0">
              <a:latin typeface="Arial" charset="0"/>
              <a:ea typeface="Arial" charset="0"/>
              <a:cs typeface="Arial" charset="0"/>
              <a:sym typeface="Arial"/>
            </a:endParaRPr>
          </a:p>
          <a:p>
            <a:endParaRPr lang="en-US" dirty="0"/>
          </a:p>
        </p:txBody>
      </p:sp>
    </p:spTree>
    <p:extLst>
      <p:ext uri="{BB962C8B-B14F-4D97-AF65-F5344CB8AC3E}">
        <p14:creationId xmlns:p14="http://schemas.microsoft.com/office/powerpoint/2010/main" val="9946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utrition Facts label"/>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59579" y="824459"/>
            <a:ext cx="3355333" cy="536647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a:t>
            </a:r>
          </a:p>
        </p:txBody>
      </p:sp>
      <p:sp>
        <p:nvSpPr>
          <p:cNvPr id="10" name="Title 9">
            <a:extLst>
              <a:ext uri="{FF2B5EF4-FFF2-40B4-BE49-F238E27FC236}">
                <a16:creationId xmlns:a16="http://schemas.microsoft.com/office/drawing/2014/main" id="{53C41EAC-570C-8245-9B5A-6E6A96BF61FE}"/>
              </a:ext>
            </a:extLst>
          </p:cNvPr>
          <p:cNvSpPr>
            <a:spLocks noGrp="1"/>
          </p:cNvSpPr>
          <p:nvPr>
            <p:ph type="title"/>
          </p:nvPr>
        </p:nvSpPr>
        <p:spPr>
          <a:xfrm>
            <a:off x="1099312" y="244915"/>
            <a:ext cx="10515600" cy="461122"/>
          </a:xfrm>
        </p:spPr>
        <p:txBody>
          <a:bodyPr/>
          <a:lstStyle/>
          <a:p>
            <a:r>
              <a:rPr lang="en-US" sz="2200" b="1" kern="0" dirty="0">
                <a:solidFill>
                  <a:srgbClr val="FFFFFF"/>
                </a:solidFill>
                <a:latin typeface="Arial" charset="0"/>
                <a:ea typeface="Arial" charset="0"/>
                <a:cs typeface="Arial" charset="0"/>
                <a:sym typeface="Arial"/>
              </a:rPr>
              <a:t>Objectives</a:t>
            </a:r>
            <a:endParaRPr lang="en-US" sz="2200" dirty="0"/>
          </a:p>
        </p:txBody>
      </p:sp>
      <p:sp>
        <p:nvSpPr>
          <p:cNvPr id="11" name="Text Placeholder 10">
            <a:extLst>
              <a:ext uri="{FF2B5EF4-FFF2-40B4-BE49-F238E27FC236}">
                <a16:creationId xmlns:a16="http://schemas.microsoft.com/office/drawing/2014/main" id="{F25BD668-B487-FC46-8D70-D06860010CEC}"/>
              </a:ext>
            </a:extLst>
          </p:cNvPr>
          <p:cNvSpPr>
            <a:spLocks noGrp="1"/>
          </p:cNvSpPr>
          <p:nvPr>
            <p:ph type="body" idx="1"/>
          </p:nvPr>
        </p:nvSpPr>
        <p:spPr>
          <a:xfrm>
            <a:off x="1099312" y="964317"/>
            <a:ext cx="5821179" cy="3061993"/>
          </a:xfrm>
        </p:spPr>
        <p:txBody>
          <a:bodyPr/>
          <a:lstStyle/>
          <a:p>
            <a:pPr marL="285750" lvl="0" indent="-28575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To learn how to read and use the Nutrition Facts label on packaged foods and beverages.</a:t>
            </a:r>
          </a:p>
          <a:p>
            <a:pPr marL="285750" lvl="0" indent="-285750">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To explore ways to make healthier food choices at home and while eating out.</a:t>
            </a:r>
          </a:p>
          <a:p>
            <a:endParaRPr lang="en-US" sz="2200" dirty="0"/>
          </a:p>
        </p:txBody>
      </p:sp>
    </p:spTree>
    <p:extLst>
      <p:ext uri="{BB962C8B-B14F-4D97-AF65-F5344CB8AC3E}">
        <p14:creationId xmlns:p14="http://schemas.microsoft.com/office/powerpoint/2010/main" val="92304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chopping vegetables in a kitchen"/>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6800" y="911811"/>
            <a:ext cx="10215715" cy="520876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30</a:t>
            </a:r>
          </a:p>
        </p:txBody>
      </p:sp>
      <p:sp>
        <p:nvSpPr>
          <p:cNvPr id="2" name="Title 1">
            <a:extLst>
              <a:ext uri="{FF2B5EF4-FFF2-40B4-BE49-F238E27FC236}">
                <a16:creationId xmlns:a16="http://schemas.microsoft.com/office/drawing/2014/main" id="{7771390A-302C-804F-8053-287DD203B791}"/>
              </a:ext>
            </a:extLst>
          </p:cNvPr>
          <p:cNvSpPr>
            <a:spLocks noGrp="1"/>
          </p:cNvSpPr>
          <p:nvPr>
            <p:ph type="title"/>
          </p:nvPr>
        </p:nvSpPr>
        <p:spPr>
          <a:xfrm>
            <a:off x="1111046" y="278296"/>
            <a:ext cx="9753600" cy="457200"/>
          </a:xfrm>
        </p:spPr>
        <p:txBody>
          <a:bodyPr anchor="ctr"/>
          <a:lstStyle/>
          <a:p>
            <a:r>
              <a:rPr lang="en-US" sz="2000" dirty="0">
                <a:latin typeface="Arial" panose="020B0604020202020204" pitchFamily="34" charset="0"/>
                <a:cs typeface="Arial" panose="020B0604020202020204" pitchFamily="34" charset="0"/>
              </a:rPr>
              <a:t>Making Healthy Choices at Home- Recommendations from USDA’s MyPlate</a:t>
            </a:r>
            <a:endParaRPr lang="en-US" sz="2000" dirty="0"/>
          </a:p>
        </p:txBody>
      </p:sp>
    </p:spTree>
    <p:extLst>
      <p:ext uri="{BB962C8B-B14F-4D97-AF65-F5344CB8AC3E}">
        <p14:creationId xmlns:p14="http://schemas.microsoft.com/office/powerpoint/2010/main" val="1527160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31</a:t>
            </a:r>
          </a:p>
        </p:txBody>
      </p:sp>
      <p:sp>
        <p:nvSpPr>
          <p:cNvPr id="2" name="Title 1">
            <a:extLst>
              <a:ext uri="{FF2B5EF4-FFF2-40B4-BE49-F238E27FC236}">
                <a16:creationId xmlns:a16="http://schemas.microsoft.com/office/drawing/2014/main" id="{56432A09-7EEE-324B-822A-45C0842B0AAF}"/>
              </a:ext>
            </a:extLst>
          </p:cNvPr>
          <p:cNvSpPr>
            <a:spLocks noGrp="1"/>
          </p:cNvSpPr>
          <p:nvPr>
            <p:ph type="title"/>
          </p:nvPr>
        </p:nvSpPr>
        <p:spPr/>
        <p:txBody>
          <a:bodyPr anchor="ctr"/>
          <a:lstStyle/>
          <a:p>
            <a:r>
              <a:rPr lang="en-US" sz="2000" dirty="0">
                <a:latin typeface="Arial" panose="020B0604020202020204" pitchFamily="34" charset="0"/>
                <a:cs typeface="Arial" panose="020B0604020202020204" pitchFamily="34" charset="0"/>
              </a:rPr>
              <a:t>Making Healthy Choices at Home- Recommendations from USDA’s MyPlate</a:t>
            </a:r>
            <a:endParaRPr lang="en-US" sz="2000" dirty="0"/>
          </a:p>
        </p:txBody>
      </p:sp>
      <p:sp>
        <p:nvSpPr>
          <p:cNvPr id="4" name="Text Placeholder 3">
            <a:extLst>
              <a:ext uri="{FF2B5EF4-FFF2-40B4-BE49-F238E27FC236}">
                <a16:creationId xmlns:a16="http://schemas.microsoft.com/office/drawing/2014/main" id="{66286279-3229-4930-A66F-68913D8215AB}"/>
              </a:ext>
            </a:extLst>
          </p:cNvPr>
          <p:cNvSpPr>
            <a:spLocks noGrp="1"/>
          </p:cNvSpPr>
          <p:nvPr>
            <p:ph type="body" idx="1"/>
          </p:nvPr>
        </p:nvSpPr>
        <p:spPr>
          <a:xfrm>
            <a:off x="1161143" y="1004267"/>
            <a:ext cx="7112000" cy="4939333"/>
          </a:xfrm>
        </p:spPr>
        <p:txBody>
          <a:bodyPr/>
          <a:lstStyle/>
          <a:p>
            <a:pPr lvl="0">
              <a:lnSpc>
                <a:spcPct val="100000"/>
              </a:lnSpc>
              <a:spcBef>
                <a:spcPts val="0"/>
              </a:spcBef>
            </a:pPr>
            <a:endParaRPr lang="en-US" dirty="0">
              <a:latin typeface="Arial" panose="020B0604020202020204" pitchFamily="34" charset="0"/>
              <a:cs typeface="Arial" panose="020B0604020202020204" pitchFamily="34" charset="0"/>
            </a:endParaRPr>
          </a:p>
          <a:p>
            <a:endParaRPr lang="en-US" dirty="0"/>
          </a:p>
        </p:txBody>
      </p:sp>
      <p:sp>
        <p:nvSpPr>
          <p:cNvPr id="6" name="Rectangle 5">
            <a:extLst>
              <a:ext uri="{FF2B5EF4-FFF2-40B4-BE49-F238E27FC236}">
                <a16:creationId xmlns:a16="http://schemas.microsoft.com/office/drawing/2014/main" id="{888D878D-283D-467B-BAAC-5B712CF1CA6F}"/>
              </a:ext>
            </a:extLst>
          </p:cNvPr>
          <p:cNvSpPr/>
          <p:nvPr/>
        </p:nvSpPr>
        <p:spPr>
          <a:xfrm>
            <a:off x="1009178" y="793218"/>
            <a:ext cx="8419636" cy="5509200"/>
          </a:xfrm>
          <a:prstGeom prst="rect">
            <a:avLst/>
          </a:prstGeom>
        </p:spPr>
        <p:txBody>
          <a:bodyPr wrap="square">
            <a:spAutoFit/>
          </a:bodyPr>
          <a:lstStyle/>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Focus on making healthy food and beverage choices from all five food groups.</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Focus on variety, amount, and nutrition.</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Make half your plate fruits and vegetables. </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Make leaner and more varied selections of protein foods.</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Make at least half your grains whole grains.</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Move to fat-free (skim) or low-fat (1%) dairy milk or yogurt (or lactose-free dairy or fortified soy versions).</a:t>
            </a:r>
          </a:p>
          <a:p>
            <a:pPr lvl="0"/>
            <a:endParaRPr lang="en-US" sz="2200" dirty="0">
              <a:solidFill>
                <a:srgbClr val="007CBA"/>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200" dirty="0">
                <a:solidFill>
                  <a:srgbClr val="007CBA"/>
                </a:solidFill>
                <a:latin typeface="Arial" panose="020B0604020202020204" pitchFamily="34" charset="0"/>
                <a:cs typeface="Arial" panose="020B0604020202020204" pitchFamily="34" charset="0"/>
              </a:rPr>
              <a:t>Choose foods and beverages with less added sugars, saturated fat, and sodium.</a:t>
            </a:r>
          </a:p>
        </p:txBody>
      </p:sp>
      <p:pic>
        <p:nvPicPr>
          <p:cNvPr id="8" name="Picture 7">
            <a:extLst>
              <a:ext uri="{FF2B5EF4-FFF2-40B4-BE49-F238E27FC236}">
                <a16:creationId xmlns:a16="http://schemas.microsoft.com/office/drawing/2014/main" id="{848093E1-DB7F-7E47-A3B4-DCDE9ECC7B0F}"/>
              </a:ext>
            </a:extLst>
          </p:cNvPr>
          <p:cNvPicPr>
            <a:picLocks noChangeAspect="1"/>
          </p:cNvPicPr>
          <p:nvPr/>
        </p:nvPicPr>
        <p:blipFill>
          <a:blip r:embed="rId3"/>
          <a:stretch>
            <a:fillRect/>
          </a:stretch>
        </p:blipFill>
        <p:spPr>
          <a:xfrm>
            <a:off x="9144839" y="1435073"/>
            <a:ext cx="2787267" cy="4244247"/>
          </a:xfrm>
          <a:prstGeom prst="rect">
            <a:avLst/>
          </a:prstGeom>
        </p:spPr>
      </p:pic>
    </p:spTree>
    <p:extLst>
      <p:ext uri="{BB962C8B-B14F-4D97-AF65-F5344CB8AC3E}">
        <p14:creationId xmlns:p14="http://schemas.microsoft.com/office/powerpoint/2010/main" val="257302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32</a:t>
            </a:r>
          </a:p>
        </p:txBody>
      </p:sp>
      <p:pic>
        <p:nvPicPr>
          <p:cNvPr id="2" name="Picture 1" descr="Computer and the Choosemyplate.gov website on screen">
            <a:extLst>
              <a:ext uri="{FF2B5EF4-FFF2-40B4-BE49-F238E27FC236}">
                <a16:creationId xmlns:a16="http://schemas.microsoft.com/office/drawing/2014/main" id="{24EB80C5-D483-C944-AD3D-0F3D7C3F86C9}"/>
              </a:ext>
            </a:extLst>
          </p:cNvPr>
          <p:cNvPicPr>
            <a:picLocks noChangeAspect="1"/>
          </p:cNvPicPr>
          <p:nvPr/>
        </p:nvPicPr>
        <p:blipFill>
          <a:blip r:embed="rId3"/>
          <a:srcRect/>
          <a:stretch/>
        </p:blipFill>
        <p:spPr>
          <a:xfrm>
            <a:off x="7328514" y="966638"/>
            <a:ext cx="4539382" cy="4919777"/>
          </a:xfrm>
          <a:prstGeom prst="rect">
            <a:avLst/>
          </a:prstGeom>
        </p:spPr>
      </p:pic>
      <p:sp>
        <p:nvSpPr>
          <p:cNvPr id="6" name="Title 5">
            <a:extLst>
              <a:ext uri="{FF2B5EF4-FFF2-40B4-BE49-F238E27FC236}">
                <a16:creationId xmlns:a16="http://schemas.microsoft.com/office/drawing/2014/main" id="{B509FEF3-DA87-8544-9D79-D7EBF9B4A4FC}"/>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Make Healthy Choices at Home</a:t>
            </a:r>
            <a:endParaRPr lang="en-US" dirty="0"/>
          </a:p>
        </p:txBody>
      </p:sp>
      <p:sp>
        <p:nvSpPr>
          <p:cNvPr id="4" name="Text Placeholder 3">
            <a:extLst>
              <a:ext uri="{FF2B5EF4-FFF2-40B4-BE49-F238E27FC236}">
                <a16:creationId xmlns:a16="http://schemas.microsoft.com/office/drawing/2014/main" id="{55ED6FE7-2068-4849-A80B-35201D372793}"/>
              </a:ext>
            </a:extLst>
          </p:cNvPr>
          <p:cNvSpPr>
            <a:spLocks noGrp="1"/>
          </p:cNvSpPr>
          <p:nvPr>
            <p:ph type="body" idx="1"/>
          </p:nvPr>
        </p:nvSpPr>
        <p:spPr>
          <a:xfrm>
            <a:off x="1161143" y="1004267"/>
            <a:ext cx="5921828" cy="4939333"/>
          </a:xfrm>
        </p:spPr>
        <p:txBody>
          <a:bodyPr/>
          <a:lstStyle/>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Use MyPlate as a guide to plan weekly meals.</a:t>
            </a:r>
          </a:p>
          <a:p>
            <a:pPr marL="285750" lvl="0" indent="-28575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Check out </a:t>
            </a:r>
            <a:r>
              <a:rPr lang="en-US" dirty="0">
                <a:latin typeface="Arial" panose="020B0604020202020204" pitchFamily="34" charset="0"/>
                <a:cs typeface="Arial" panose="020B0604020202020204" pitchFamily="34" charset="0"/>
                <a:hlinkClick r:id="rId4"/>
              </a:rPr>
              <a:t>https://www.myplate.gov/eat-healthy/healthy-eating-budget/make-plan</a:t>
            </a:r>
            <a:r>
              <a:rPr lang="en-US" dirty="0">
                <a:latin typeface="Arial" panose="020B0604020202020204" pitchFamily="34" charset="0"/>
                <a:cs typeface="Arial" panose="020B0604020202020204" pitchFamily="34" charset="0"/>
              </a:rPr>
              <a:t> for meal planning tips.</a:t>
            </a:r>
          </a:p>
          <a:p>
            <a:pPr lvl="0">
              <a:lnSpc>
                <a:spcPct val="100000"/>
              </a:lnSpc>
              <a:spcBef>
                <a:spcPts val="0"/>
              </a:spcBef>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Cook healthy meals with a friend or family member.</a:t>
            </a:r>
          </a:p>
          <a:p>
            <a:endParaRPr lang="en-US" dirty="0"/>
          </a:p>
        </p:txBody>
      </p:sp>
    </p:spTree>
    <p:extLst>
      <p:ext uri="{BB962C8B-B14F-4D97-AF65-F5344CB8AC3E}">
        <p14:creationId xmlns:p14="http://schemas.microsoft.com/office/powerpoint/2010/main" val="159366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33</a:t>
            </a:r>
          </a:p>
        </p:txBody>
      </p:sp>
      <p:pic>
        <p:nvPicPr>
          <p:cNvPr id="6" name="Picture 5" descr="Woman and young girl cooking">
            <a:extLst>
              <a:ext uri="{FF2B5EF4-FFF2-40B4-BE49-F238E27FC236}">
                <a16:creationId xmlns:a16="http://schemas.microsoft.com/office/drawing/2014/main" id="{3CD29CF9-3535-914A-BE86-2B64C4710F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9819" y="1278829"/>
            <a:ext cx="4574904" cy="4574904"/>
          </a:xfrm>
          <a:prstGeom prst="rect">
            <a:avLst/>
          </a:prstGeom>
        </p:spPr>
      </p:pic>
      <p:sp>
        <p:nvSpPr>
          <p:cNvPr id="2" name="Title 1">
            <a:extLst>
              <a:ext uri="{FF2B5EF4-FFF2-40B4-BE49-F238E27FC236}">
                <a16:creationId xmlns:a16="http://schemas.microsoft.com/office/drawing/2014/main" id="{3E5541C9-1CD9-4F48-8E88-8CB385F55DA0}"/>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Tips for Healthy Cooking and Eating at Home</a:t>
            </a:r>
            <a:endParaRPr lang="en-US" dirty="0"/>
          </a:p>
        </p:txBody>
      </p:sp>
      <p:sp>
        <p:nvSpPr>
          <p:cNvPr id="4" name="Text Placeholder 3">
            <a:extLst>
              <a:ext uri="{FF2B5EF4-FFF2-40B4-BE49-F238E27FC236}">
                <a16:creationId xmlns:a16="http://schemas.microsoft.com/office/drawing/2014/main" id="{B8C55F77-013D-47D1-B3DC-CBF1123D2023}"/>
              </a:ext>
            </a:extLst>
          </p:cNvPr>
          <p:cNvSpPr>
            <a:spLocks noGrp="1"/>
          </p:cNvSpPr>
          <p:nvPr>
            <p:ph type="body" idx="1"/>
          </p:nvPr>
        </p:nvSpPr>
        <p:spPr>
          <a:xfrm>
            <a:off x="1059543" y="1004267"/>
            <a:ext cx="6834921" cy="4939333"/>
          </a:xfrm>
        </p:spPr>
        <p:txBody>
          <a:bodyPr/>
          <a:lstStyle/>
          <a:p>
            <a:pPr lvl="0">
              <a:lnSpc>
                <a:spcPct val="100000"/>
              </a:lnSpc>
              <a:spcBef>
                <a:spcPts val="0"/>
              </a:spcBef>
              <a:spcAft>
                <a:spcPts val="1200"/>
              </a:spcAft>
            </a:pPr>
            <a:r>
              <a:rPr lang="en-US" dirty="0">
                <a:latin typeface="Arial" panose="020B0604020202020204" pitchFamily="34" charset="0"/>
                <a:cs typeface="Arial" panose="020B0604020202020204" pitchFamily="34" charset="0"/>
              </a:rPr>
              <a:t>Cooking at home can help you eat healthier.</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Prepare ingredients ahead of time.</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Try healthy, new ways to prepare food.</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Choose simple, healthy recipes that call for ingredients like fresh vegetables and lean proteins.</a:t>
            </a: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Visit the MyPlate website for recipes and cookbooks: </a:t>
            </a:r>
            <a:r>
              <a:rPr lang="en-US" u="sng" dirty="0">
                <a:latin typeface="Arial" panose="020B0604020202020204" pitchFamily="34" charset="0"/>
                <a:cs typeface="Arial" panose="020B0604020202020204" pitchFamily="34" charset="0"/>
                <a:hlinkClick r:id="rId4"/>
              </a:rPr>
              <a:t>https://www.myplate.gov/myplate-kitchen/recipes</a:t>
            </a:r>
            <a:endParaRPr lang="en-US" u="sng" dirty="0">
              <a:latin typeface="Arial" panose="020B0604020202020204" pitchFamily="34" charset="0"/>
              <a:cs typeface="Arial" panose="020B0604020202020204" pitchFamily="34" charset="0"/>
            </a:endParaRPr>
          </a:p>
          <a:p>
            <a:pPr marL="342900" lvl="0" indent="-342900">
              <a:lnSpc>
                <a:spcPct val="100000"/>
              </a:lnSpc>
              <a:spcBef>
                <a:spcPts val="0"/>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Cook with herbs, spices, or no-salt seasonings, which add flavor without adding sodium.</a:t>
            </a: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Chill and save leftovers to eat later. </a:t>
            </a:r>
          </a:p>
          <a:p>
            <a:pPr lvl="0">
              <a:lnSpc>
                <a:spcPct val="100000"/>
              </a:lnSpc>
              <a:spcBef>
                <a:spcPts val="0"/>
              </a:spcBef>
              <a:spcAft>
                <a:spcPts val="1200"/>
              </a:spcAft>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spcAft>
                <a:spcPts val="1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62180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34</a:t>
            </a:r>
          </a:p>
        </p:txBody>
      </p:sp>
      <p:pic>
        <p:nvPicPr>
          <p:cNvPr id="5" name="Picture 4" descr="Older couple dining out">
            <a:extLst>
              <a:ext uri="{FF2B5EF4-FFF2-40B4-BE49-F238E27FC236}">
                <a16:creationId xmlns:a16="http://schemas.microsoft.com/office/drawing/2014/main" id="{EBA2B31F-12DA-EA4D-9F11-7DC62A20F3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53247" y="907411"/>
            <a:ext cx="7048065" cy="5250501"/>
          </a:xfrm>
          <a:prstGeom prst="rect">
            <a:avLst/>
          </a:prstGeom>
        </p:spPr>
      </p:pic>
      <p:sp>
        <p:nvSpPr>
          <p:cNvPr id="2" name="Title 1">
            <a:extLst>
              <a:ext uri="{FF2B5EF4-FFF2-40B4-BE49-F238E27FC236}">
                <a16:creationId xmlns:a16="http://schemas.microsoft.com/office/drawing/2014/main" id="{FEACFDD9-F7A7-D041-8A6C-C6E793D247F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Know Your Options When Eating Out</a:t>
            </a:r>
            <a:endParaRPr lang="en-US" dirty="0"/>
          </a:p>
        </p:txBody>
      </p:sp>
    </p:spTree>
    <p:extLst>
      <p:ext uri="{BB962C8B-B14F-4D97-AF65-F5344CB8AC3E}">
        <p14:creationId xmlns:p14="http://schemas.microsoft.com/office/powerpoint/2010/main" val="619643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35</a:t>
            </a:r>
          </a:p>
        </p:txBody>
      </p:sp>
      <p:pic>
        <p:nvPicPr>
          <p:cNvPr id="9" name="Picture 8" descr="Part of a chart with estimated daily calorie needs. Group of people of diverse ages above the chart.">
            <a:extLst>
              <a:ext uri="{FF2B5EF4-FFF2-40B4-BE49-F238E27FC236}">
                <a16:creationId xmlns:a16="http://schemas.microsoft.com/office/drawing/2014/main" id="{4CDAC1B8-9363-754C-B03F-CD8180229F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7890"/>
          <a:stretch/>
        </p:blipFill>
        <p:spPr>
          <a:xfrm>
            <a:off x="7627871" y="717926"/>
            <a:ext cx="3238743" cy="5593743"/>
          </a:xfrm>
          <a:prstGeom prst="rect">
            <a:avLst/>
          </a:prstGeom>
        </p:spPr>
      </p:pic>
      <p:sp>
        <p:nvSpPr>
          <p:cNvPr id="2" name="Title 1">
            <a:extLst>
              <a:ext uri="{FF2B5EF4-FFF2-40B4-BE49-F238E27FC236}">
                <a16:creationId xmlns:a16="http://schemas.microsoft.com/office/drawing/2014/main" id="{1D6C7307-F694-6E46-9C5A-6C1E9FFB4C0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Know Your Options When Eating Out</a:t>
            </a:r>
            <a:endParaRPr lang="en-US" dirty="0"/>
          </a:p>
        </p:txBody>
      </p:sp>
      <p:sp>
        <p:nvSpPr>
          <p:cNvPr id="4" name="Text Placeholder 3">
            <a:extLst>
              <a:ext uri="{FF2B5EF4-FFF2-40B4-BE49-F238E27FC236}">
                <a16:creationId xmlns:a16="http://schemas.microsoft.com/office/drawing/2014/main" id="{139AEF4C-5B9B-4C43-B922-8933BABDD560}"/>
              </a:ext>
            </a:extLst>
          </p:cNvPr>
          <p:cNvSpPr>
            <a:spLocks noGrp="1"/>
          </p:cNvSpPr>
          <p:nvPr>
            <p:ph type="body" idx="1"/>
          </p:nvPr>
        </p:nvSpPr>
        <p:spPr>
          <a:xfrm>
            <a:off x="1161143" y="1004267"/>
            <a:ext cx="5167086" cy="4939333"/>
          </a:xfrm>
        </p:spPr>
        <p:txBody>
          <a:bodyPr/>
          <a:lstStyle/>
          <a:p>
            <a:pPr lvl="0">
              <a:lnSpc>
                <a:spcPct val="100000"/>
              </a:lnSpc>
              <a:spcBef>
                <a:spcPts val="0"/>
              </a:spcBef>
            </a:pPr>
            <a:r>
              <a:rPr lang="en-US" dirty="0">
                <a:latin typeface="Arial" panose="020B0604020202020204" pitchFamily="34" charset="0"/>
                <a:cs typeface="Arial" panose="020B0604020202020204" pitchFamily="34" charset="0"/>
              </a:rPr>
              <a:t>Find out your personal daily calorie needs.</a:t>
            </a:r>
          </a:p>
          <a:p>
            <a:pPr marL="342900" lvl="0" indent="-34290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Visit </a:t>
            </a:r>
            <a:r>
              <a:rPr lang="en-US"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https://www.fda.gov/downloads/Food/LabelingNutrition/UCM606203.pdf</a:t>
            </a:r>
            <a:r>
              <a:rPr lang="en-US" dirty="0">
                <a:latin typeface="Arial" panose="020B0604020202020204" pitchFamily="34" charset="0"/>
                <a:cs typeface="Arial" panose="020B0604020202020204" pitchFamily="34" charset="0"/>
              </a:rPr>
              <a:t>.</a:t>
            </a:r>
          </a:p>
          <a:p>
            <a:pPr lvl="0">
              <a:lnSpc>
                <a:spcPct val="100000"/>
              </a:lnSpc>
              <a:spcBef>
                <a:spcPts val="0"/>
              </a:spcBef>
            </a:pPr>
            <a:endParaRPr lang="en-US" dirty="0">
              <a:latin typeface="Arial" panose="020B0604020202020204" pitchFamily="34" charset="0"/>
              <a:cs typeface="Arial" panose="020B0604020202020204" pitchFamily="34" charset="0"/>
            </a:endParaRPr>
          </a:p>
          <a:p>
            <a:pPr lvl="0">
              <a:lnSpc>
                <a:spcPct val="100000"/>
              </a:lnSpc>
              <a:spcBef>
                <a:spcPts val="0"/>
              </a:spcBef>
            </a:pPr>
            <a:r>
              <a:rPr lang="en-US" dirty="0">
                <a:latin typeface="Arial" panose="020B0604020202020204" pitchFamily="34" charset="0"/>
                <a:cs typeface="Arial" panose="020B0604020202020204" pitchFamily="34" charset="0"/>
              </a:rPr>
              <a:t>Look for calorie information at chain restaurants and other similar retail food establishments. </a:t>
            </a:r>
          </a:p>
          <a:p>
            <a:pPr lvl="0">
              <a:lnSpc>
                <a:spcPct val="100000"/>
              </a:lnSpc>
              <a:spcBef>
                <a:spcPts val="0"/>
              </a:spcBef>
            </a:pPr>
            <a:endParaRPr lang="en-US" dirty="0">
              <a:latin typeface="Arial" panose="020B0604020202020204" pitchFamily="34" charset="0"/>
              <a:cs typeface="Arial" panose="020B0604020202020204" pitchFamily="34" charset="0"/>
            </a:endParaRPr>
          </a:p>
          <a:p>
            <a:pPr lvl="0">
              <a:lnSpc>
                <a:spcPct val="100000"/>
              </a:lnSpc>
              <a:spcBef>
                <a:spcPts val="0"/>
              </a:spcBef>
            </a:pPr>
            <a:r>
              <a:rPr lang="en-US" dirty="0">
                <a:latin typeface="Arial" panose="020B0604020202020204" pitchFamily="34" charset="0"/>
                <a:cs typeface="Arial" panose="020B0604020202020204" pitchFamily="34" charset="0"/>
              </a:rPr>
              <a:t>Compare calorie information to help you make better decisions before you order.</a:t>
            </a:r>
          </a:p>
          <a:p>
            <a:endParaRPr lang="en-US" dirty="0"/>
          </a:p>
        </p:txBody>
      </p:sp>
    </p:spTree>
    <p:extLst>
      <p:ext uri="{BB962C8B-B14F-4D97-AF65-F5344CB8AC3E}">
        <p14:creationId xmlns:p14="http://schemas.microsoft.com/office/powerpoint/2010/main" val="1204083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51A0-062D-FB47-B02F-12C2C465EC2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Where to Find Calorie and Nutrition Information</a:t>
            </a:r>
            <a:endParaRPr lang="en-US" dirty="0"/>
          </a:p>
        </p:txBody>
      </p:sp>
      <p:sp>
        <p:nvSpPr>
          <p:cNvPr id="3" name="Text Placeholder 2">
            <a:extLst>
              <a:ext uri="{FF2B5EF4-FFF2-40B4-BE49-F238E27FC236}">
                <a16:creationId xmlns:a16="http://schemas.microsoft.com/office/drawing/2014/main" id="{44C167F3-6663-514A-BB5C-4C4900C4CB90}"/>
              </a:ext>
            </a:extLst>
          </p:cNvPr>
          <p:cNvSpPr>
            <a:spLocks noGrp="1"/>
          </p:cNvSpPr>
          <p:nvPr>
            <p:ph type="body" idx="1"/>
          </p:nvPr>
        </p:nvSpPr>
        <p:spPr>
          <a:xfrm>
            <a:off x="1161142" y="1004267"/>
            <a:ext cx="10106625" cy="4939333"/>
          </a:xfrm>
        </p:spPr>
        <p:txBody>
          <a:bodyPr/>
          <a:lstStyle/>
          <a:p>
            <a:pPr>
              <a:spcAft>
                <a:spcPts val="1000"/>
              </a:spcAft>
            </a:pPr>
            <a:r>
              <a:rPr lang="en-US" dirty="0">
                <a:latin typeface="Arial" panose="020B0604020202020204" pitchFamily="34" charset="0"/>
                <a:cs typeface="Arial" panose="020B0604020202020204" pitchFamily="34" charset="0"/>
              </a:rPr>
              <a:t>Look for calories on menus, menu boards, self-service foods, and foods on display at certain food establishments that are part of a chain with 20 or more locations, such as: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Chain restaurants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Chain coffee shops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Bakeries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Ice cream shops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Self-service food locations</a:t>
            </a:r>
          </a:p>
          <a:p>
            <a:pPr marL="285750" lvl="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Movie theaters</a:t>
            </a:r>
          </a:p>
          <a:p>
            <a:pPr marL="285750" indent="-285750">
              <a:lnSpc>
                <a:spcPct val="65000"/>
              </a:lnSpc>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Amusement parks/convenience stores</a:t>
            </a:r>
          </a:p>
          <a:p>
            <a:pPr>
              <a:spcAft>
                <a:spcPts val="1000"/>
              </a:spcAft>
            </a:pPr>
            <a:r>
              <a:rPr lang="en-US" dirty="0">
                <a:latin typeface="Arial" panose="020B0604020202020204" pitchFamily="34" charset="0"/>
                <a:cs typeface="Arial" panose="020B0604020202020204" pitchFamily="34" charset="0"/>
              </a:rPr>
              <a:t>Additional nutrition information, such as saturated fat, sodium, and dietary fiber, is available upon request. Don’t hesitate to ask!</a:t>
            </a:r>
          </a:p>
          <a:p>
            <a:pPr marL="285750" indent="-285750">
              <a:spcAft>
                <a:spcPts val="1000"/>
              </a:spcAft>
              <a:buFont typeface="Arial" panose="020B0604020202020204" pitchFamily="34" charset="0"/>
              <a:buChar char="•"/>
            </a:pPr>
            <a:endParaRPr lang="en-US" kern="0" dirty="0">
              <a:latin typeface="Arial" panose="020B0604020202020204" pitchFamily="34" charset="0"/>
              <a:ea typeface="Arial" charset="0"/>
              <a:cs typeface="Arial" panose="020B0604020202020204" pitchFamily="34" charset="0"/>
              <a:sym typeface="Arial"/>
            </a:endParaRPr>
          </a:p>
          <a:p>
            <a:endParaRPr lang="en-US" dirty="0"/>
          </a:p>
        </p:txBody>
      </p:sp>
      <p:pic>
        <p:nvPicPr>
          <p:cNvPr id="4" name="Picture 3" descr="Fork and spoon with text &quot;menu&quot; ">
            <a:extLst>
              <a:ext uri="{FF2B5EF4-FFF2-40B4-BE49-F238E27FC236}">
                <a16:creationId xmlns:a16="http://schemas.microsoft.com/office/drawing/2014/main" id="{CC9D79EB-1B82-6948-B3B9-045418D04143}"/>
              </a:ext>
            </a:extLst>
          </p:cNvPr>
          <p:cNvPicPr>
            <a:picLocks noChangeAspect="1"/>
          </p:cNvPicPr>
          <p:nvPr/>
        </p:nvPicPr>
        <p:blipFill>
          <a:blip r:embed="rId3"/>
          <a:stretch>
            <a:fillRect/>
          </a:stretch>
        </p:blipFill>
        <p:spPr>
          <a:xfrm>
            <a:off x="9131403" y="2095874"/>
            <a:ext cx="2483509" cy="2978150"/>
          </a:xfrm>
          <a:prstGeom prst="rect">
            <a:avLst/>
          </a:prstGeom>
        </p:spPr>
      </p:pic>
      <p:sp>
        <p:nvSpPr>
          <p:cNvPr id="5" name="TextBox 4">
            <a:extLst>
              <a:ext uri="{FF2B5EF4-FFF2-40B4-BE49-F238E27FC236}">
                <a16:creationId xmlns:a16="http://schemas.microsoft.com/office/drawing/2014/main" id="{E7C908E5-099F-F448-8EF7-013AB4835BBC}"/>
              </a:ext>
            </a:extLst>
          </p:cNvPr>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36</a:t>
            </a:r>
          </a:p>
        </p:txBody>
      </p:sp>
    </p:spTree>
    <p:extLst>
      <p:ext uri="{BB962C8B-B14F-4D97-AF65-F5344CB8AC3E}">
        <p14:creationId xmlns:p14="http://schemas.microsoft.com/office/powerpoint/2010/main" val="3836742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37</a:t>
            </a:r>
          </a:p>
        </p:txBody>
      </p:sp>
      <p:pic>
        <p:nvPicPr>
          <p:cNvPr id="2" name="Picture 1" descr="Cup of tea and a cup of coffee">
            <a:extLst>
              <a:ext uri="{FF2B5EF4-FFF2-40B4-BE49-F238E27FC236}">
                <a16:creationId xmlns:a16="http://schemas.microsoft.com/office/drawing/2014/main" id="{394F52FB-7D2B-7949-91DF-0581F41676D9}"/>
              </a:ext>
            </a:extLst>
          </p:cNvPr>
          <p:cNvPicPr>
            <a:picLocks noChangeAspect="1"/>
          </p:cNvPicPr>
          <p:nvPr/>
        </p:nvPicPr>
        <p:blipFill>
          <a:blip r:embed="rId3"/>
          <a:stretch>
            <a:fillRect/>
          </a:stretch>
        </p:blipFill>
        <p:spPr>
          <a:xfrm rot="1218932">
            <a:off x="7737587" y="1327035"/>
            <a:ext cx="4437056" cy="4344047"/>
          </a:xfrm>
          <a:prstGeom prst="rect">
            <a:avLst/>
          </a:prstGeom>
        </p:spPr>
      </p:pic>
      <p:sp>
        <p:nvSpPr>
          <p:cNvPr id="6" name="Title 5">
            <a:extLst>
              <a:ext uri="{FF2B5EF4-FFF2-40B4-BE49-F238E27FC236}">
                <a16:creationId xmlns:a16="http://schemas.microsoft.com/office/drawing/2014/main" id="{9DD797DB-CD77-4141-BD2B-904DC36B110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Know Your Options When Eating Out </a:t>
            </a:r>
            <a:endParaRPr lang="en-US" dirty="0"/>
          </a:p>
        </p:txBody>
      </p:sp>
      <p:sp>
        <p:nvSpPr>
          <p:cNvPr id="4" name="Text Placeholder 3">
            <a:extLst>
              <a:ext uri="{FF2B5EF4-FFF2-40B4-BE49-F238E27FC236}">
                <a16:creationId xmlns:a16="http://schemas.microsoft.com/office/drawing/2014/main" id="{25FADC46-8410-4C86-8EB3-07619D19F18B}"/>
              </a:ext>
            </a:extLst>
          </p:cNvPr>
          <p:cNvSpPr>
            <a:spLocks noGrp="1"/>
          </p:cNvSpPr>
          <p:nvPr>
            <p:ph type="body" idx="1"/>
          </p:nvPr>
        </p:nvSpPr>
        <p:spPr>
          <a:xfrm>
            <a:off x="1161143" y="1004267"/>
            <a:ext cx="6720114" cy="4939333"/>
          </a:xfrm>
        </p:spPr>
        <p:txBody>
          <a:bodyPr/>
          <a:lstStyle/>
          <a:p>
            <a:pPr lvl="0">
              <a:lnSpc>
                <a:spcPct val="100000"/>
              </a:lnSpc>
              <a:spcBef>
                <a:spcPts val="0"/>
              </a:spcBef>
            </a:pPr>
            <a:r>
              <a:rPr lang="en-US" dirty="0">
                <a:latin typeface="Arial" panose="020B0604020202020204" pitchFamily="34" charset="0"/>
                <a:cs typeface="Arial" panose="020B0604020202020204" pitchFamily="34" charset="0"/>
              </a:rPr>
              <a:t>Here are three steps for making eating out choices that are healthy and delicious:</a:t>
            </a:r>
          </a:p>
          <a:p>
            <a:pPr lvl="0">
              <a:lnSpc>
                <a:spcPct val="100000"/>
              </a:lnSpc>
              <a:spcBef>
                <a:spcPts val="0"/>
              </a:spcBef>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Find out your calorie needs.</a:t>
            </a:r>
          </a:p>
          <a:p>
            <a:pPr marL="285750" lvl="0" indent="-28575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Look for calorie and nutrition information.</a:t>
            </a:r>
          </a:p>
          <a:p>
            <a:pPr marL="285750" lvl="0" indent="-28575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Make the best choice for you </a:t>
            </a:r>
            <a:endParaRPr lang="en-US" kern="0" dirty="0">
              <a:latin typeface="Arial" panose="020B0604020202020204" pitchFamily="34" charset="0"/>
              <a:ea typeface="Arial" charset="0"/>
              <a:cs typeface="Arial" panose="020B0604020202020204" pitchFamily="34" charset="0"/>
              <a:sym typeface="Arial"/>
            </a:endParaRPr>
          </a:p>
          <a:p>
            <a:endParaRPr lang="en-US" dirty="0"/>
          </a:p>
        </p:txBody>
      </p:sp>
    </p:spTree>
    <p:extLst>
      <p:ext uri="{BB962C8B-B14F-4D97-AF65-F5344CB8AC3E}">
        <p14:creationId xmlns:p14="http://schemas.microsoft.com/office/powerpoint/2010/main" val="1163977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7" name="TextBox 6">
            <a:extLst>
              <a:ext uri="{FF2B5EF4-FFF2-40B4-BE49-F238E27FC236}">
                <a16:creationId xmlns:a16="http://schemas.microsoft.com/office/drawing/2014/main" id="{AC98486E-52AD-2148-8F88-A9B91BABEC13}"/>
              </a:ext>
            </a:extLst>
          </p:cNvPr>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38</a:t>
            </a:r>
          </a:p>
        </p:txBody>
      </p:sp>
      <p:sp>
        <p:nvSpPr>
          <p:cNvPr id="2" name="Title 1">
            <a:extLst>
              <a:ext uri="{FF2B5EF4-FFF2-40B4-BE49-F238E27FC236}">
                <a16:creationId xmlns:a16="http://schemas.microsoft.com/office/drawing/2014/main" id="{3A27CF1E-F4C5-4645-845F-11F4F2AF2D7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Know Your Options When Eating Out </a:t>
            </a:r>
            <a:endParaRPr lang="en-US" dirty="0"/>
          </a:p>
        </p:txBody>
      </p:sp>
      <p:sp>
        <p:nvSpPr>
          <p:cNvPr id="3" name="Text Placeholder 2">
            <a:extLst>
              <a:ext uri="{FF2B5EF4-FFF2-40B4-BE49-F238E27FC236}">
                <a16:creationId xmlns:a16="http://schemas.microsoft.com/office/drawing/2014/main" id="{DB4DEE6F-0969-4C0D-B47D-7100BF75E327}"/>
              </a:ext>
            </a:extLst>
          </p:cNvPr>
          <p:cNvSpPr>
            <a:spLocks noGrp="1"/>
          </p:cNvSpPr>
          <p:nvPr>
            <p:ph type="body" idx="1"/>
          </p:nvPr>
        </p:nvSpPr>
        <p:spPr/>
        <p:txBody>
          <a:bodyPr/>
          <a:lstStyle/>
          <a:p>
            <a:pPr lvl="0">
              <a:lnSpc>
                <a:spcPct val="100000"/>
              </a:lnSpc>
              <a:spcBef>
                <a:spcPts val="0"/>
              </a:spcBef>
              <a:spcAft>
                <a:spcPts val="1500"/>
              </a:spcAft>
            </a:pPr>
            <a:r>
              <a:rPr lang="en-US" sz="2000" dirty="0">
                <a:latin typeface="Arial" panose="020B0604020202020204" pitchFamily="34" charset="0"/>
                <a:cs typeface="Arial" panose="020B0604020202020204" pitchFamily="34" charset="0"/>
              </a:rPr>
              <a:t>Make the best choice for you:</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Comparing calorie and nutrition information can help you make better decisions before you order.</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Side dishes can add many calories to a meal. </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Calorie information can help you decide how much to enjoy now and how much to save for later.</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Asking for sauces and salad dressings on the side lets you choose how much to use. </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Foods described with words like creamy, fried, breaded, battered, or buttered are typically higher in calories than foods described as baked, roasted, steamed, grilled, or broiled.</a:t>
            </a:r>
          </a:p>
          <a:p>
            <a:pPr marL="342900" lvl="0" indent="-342900">
              <a:lnSpc>
                <a:spcPct val="100000"/>
              </a:lnSpc>
              <a:spcBef>
                <a:spcPts val="0"/>
              </a:spcBef>
              <a:spcAft>
                <a:spcPts val="15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Calories from beverages add up quickly.</a:t>
            </a:r>
          </a:p>
          <a:p>
            <a:endParaRPr lang="en-US" dirty="0"/>
          </a:p>
        </p:txBody>
      </p:sp>
    </p:spTree>
    <p:extLst>
      <p:ext uri="{BB962C8B-B14F-4D97-AF65-F5344CB8AC3E}">
        <p14:creationId xmlns:p14="http://schemas.microsoft.com/office/powerpoint/2010/main" val="798301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288B3-D568-1E46-AF4B-D3CC8FA63A81}"/>
              </a:ext>
            </a:extLst>
          </p:cNvPr>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39</a:t>
            </a:r>
          </a:p>
        </p:txBody>
      </p:sp>
      <p:pic>
        <p:nvPicPr>
          <p:cNvPr id="5" name="Picture 4" descr="Smiling woman standing with her arms crossed">
            <a:extLst>
              <a:ext uri="{FF2B5EF4-FFF2-40B4-BE49-F238E27FC236}">
                <a16:creationId xmlns:a16="http://schemas.microsoft.com/office/drawing/2014/main" id="{B3BEFACC-A4CE-5446-8B98-3779C9B78453}"/>
              </a:ext>
            </a:extLst>
          </p:cNvPr>
          <p:cNvPicPr>
            <a:picLocks noChangeAspect="1"/>
          </p:cNvPicPr>
          <p:nvPr/>
        </p:nvPicPr>
        <p:blipFill>
          <a:blip r:embed="rId3"/>
          <a:stretch>
            <a:fillRect/>
          </a:stretch>
        </p:blipFill>
        <p:spPr>
          <a:xfrm>
            <a:off x="8646029" y="794379"/>
            <a:ext cx="2968883" cy="5514981"/>
          </a:xfrm>
          <a:prstGeom prst="rect">
            <a:avLst/>
          </a:prstGeom>
        </p:spPr>
      </p:pic>
      <p:sp>
        <p:nvSpPr>
          <p:cNvPr id="6" name="Title 5">
            <a:extLst>
              <a:ext uri="{FF2B5EF4-FFF2-40B4-BE49-F238E27FC236}">
                <a16:creationId xmlns:a16="http://schemas.microsoft.com/office/drawing/2014/main" id="{B4166F16-E2E9-0646-B606-11A8DA17FFB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Activity</a:t>
            </a:r>
            <a:endParaRPr lang="en-US" dirty="0"/>
          </a:p>
        </p:txBody>
      </p:sp>
      <p:sp>
        <p:nvSpPr>
          <p:cNvPr id="2" name="Text Placeholder 1">
            <a:extLst>
              <a:ext uri="{FF2B5EF4-FFF2-40B4-BE49-F238E27FC236}">
                <a16:creationId xmlns:a16="http://schemas.microsoft.com/office/drawing/2014/main" id="{84B381AC-DF40-46EF-B68A-5551F55674E7}"/>
              </a:ext>
            </a:extLst>
          </p:cNvPr>
          <p:cNvSpPr>
            <a:spLocks noGrp="1"/>
          </p:cNvSpPr>
          <p:nvPr>
            <p:ph type="body" idx="1"/>
          </p:nvPr>
        </p:nvSpPr>
        <p:spPr>
          <a:xfrm>
            <a:off x="1161143" y="1004267"/>
            <a:ext cx="7370014" cy="4939333"/>
          </a:xfrm>
        </p:spPr>
        <p:txBody>
          <a:bodyPr/>
          <a:lstStyle/>
          <a:p>
            <a:pPr lvl="0">
              <a:lnSpc>
                <a:spcPct val="100000"/>
              </a:lnSpc>
              <a:spcBef>
                <a:spcPts val="0"/>
              </a:spcBef>
            </a:pPr>
            <a:r>
              <a:rPr lang="en-US" dirty="0">
                <a:latin typeface="Arial" panose="020B0604020202020204" pitchFamily="34" charset="0"/>
                <a:cs typeface="Arial" panose="020B0604020202020204" pitchFamily="34" charset="0"/>
              </a:rPr>
              <a:t>What actions can you start taking today to make healthier choices while eating away from home?</a:t>
            </a:r>
          </a:p>
          <a:p>
            <a:pPr lvl="0">
              <a:lnSpc>
                <a:spcPct val="100000"/>
              </a:lnSpc>
              <a:spcBef>
                <a:spcPts val="0"/>
              </a:spcBef>
            </a:pPr>
            <a:endParaRPr lang="en-US" dirty="0">
              <a:latin typeface="Arial" panose="020B0604020202020204" pitchFamily="34" charset="0"/>
              <a:cs typeface="Arial" panose="020B0604020202020204" pitchFamily="34" charset="0"/>
            </a:endParaRPr>
          </a:p>
          <a:p>
            <a:pPr lvl="0">
              <a:lnSpc>
                <a:spcPct val="100000"/>
              </a:lnSpc>
              <a:spcBef>
                <a:spcPts val="0"/>
              </a:spcBef>
            </a:pPr>
            <a:r>
              <a:rPr lang="en-US" dirty="0">
                <a:latin typeface="Arial" panose="020B0604020202020204" pitchFamily="34" charset="0"/>
                <a:cs typeface="Arial" panose="020B0604020202020204" pitchFamily="34" charset="0"/>
              </a:rPr>
              <a:t>1.</a:t>
            </a:r>
          </a:p>
          <a:p>
            <a:pPr lvl="0">
              <a:lnSpc>
                <a:spcPct val="100000"/>
              </a:lnSpc>
              <a:spcBef>
                <a:spcPts val="0"/>
              </a:spcBef>
            </a:pPr>
            <a:endParaRPr lang="en-US" dirty="0">
              <a:latin typeface="Arial" panose="020B0604020202020204" pitchFamily="34" charset="0"/>
              <a:cs typeface="Arial" panose="020B0604020202020204" pitchFamily="34" charset="0"/>
            </a:endParaRPr>
          </a:p>
          <a:p>
            <a:pPr lvl="0">
              <a:lnSpc>
                <a:spcPct val="100000"/>
              </a:lnSpc>
              <a:spcBef>
                <a:spcPts val="0"/>
              </a:spcBef>
            </a:pPr>
            <a:r>
              <a:rPr lang="en-US" dirty="0">
                <a:latin typeface="Arial" panose="020B0604020202020204" pitchFamily="34" charset="0"/>
                <a:cs typeface="Arial" panose="020B0604020202020204" pitchFamily="34" charset="0"/>
              </a:rPr>
              <a:t>2.</a:t>
            </a:r>
          </a:p>
          <a:p>
            <a:pPr lvl="0">
              <a:lnSpc>
                <a:spcPct val="100000"/>
              </a:lnSpc>
              <a:spcBef>
                <a:spcPts val="0"/>
              </a:spcBef>
            </a:pPr>
            <a:endParaRPr lang="en-US" dirty="0">
              <a:latin typeface="Arial" panose="020B0604020202020204" pitchFamily="34" charset="0"/>
              <a:cs typeface="Arial" panose="020B0604020202020204" pitchFamily="34" charset="0"/>
            </a:endParaRPr>
          </a:p>
          <a:p>
            <a:pPr lvl="0">
              <a:lnSpc>
                <a:spcPct val="100000"/>
              </a:lnSpc>
              <a:spcBef>
                <a:spcPts val="0"/>
              </a:spcBef>
            </a:pPr>
            <a:r>
              <a:rPr lang="en-US" dirty="0">
                <a:latin typeface="Arial" panose="020B0604020202020204" pitchFamily="34" charset="0"/>
                <a:cs typeface="Arial" panose="020B0604020202020204" pitchFamily="34" charset="0"/>
              </a:rPr>
              <a:t>3.</a:t>
            </a:r>
          </a:p>
          <a:p>
            <a:endParaRPr lang="en-US" dirty="0"/>
          </a:p>
        </p:txBody>
      </p:sp>
    </p:spTree>
    <p:extLst>
      <p:ext uri="{BB962C8B-B14F-4D97-AF65-F5344CB8AC3E}">
        <p14:creationId xmlns:p14="http://schemas.microsoft.com/office/powerpoint/2010/main" val="183125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8285-7B44-6848-8933-3F9DFE202BF1}"/>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Key Messages</a:t>
            </a:r>
            <a:endParaRPr lang="en-US" dirty="0"/>
          </a:p>
        </p:txBody>
      </p:sp>
      <p:sp>
        <p:nvSpPr>
          <p:cNvPr id="3" name="Text Placeholder 2">
            <a:extLst>
              <a:ext uri="{FF2B5EF4-FFF2-40B4-BE49-F238E27FC236}">
                <a16:creationId xmlns:a16="http://schemas.microsoft.com/office/drawing/2014/main" id="{5F441093-A940-AC43-B640-7B552CA2FB6B}"/>
              </a:ext>
            </a:extLst>
          </p:cNvPr>
          <p:cNvSpPr>
            <a:spLocks noGrp="1"/>
          </p:cNvSpPr>
          <p:nvPr>
            <p:ph type="body" idx="1"/>
          </p:nvPr>
        </p:nvSpPr>
        <p:spPr>
          <a:xfrm>
            <a:off x="1161143" y="1004267"/>
            <a:ext cx="5460883" cy="4939333"/>
          </a:xfrm>
        </p:spPr>
        <p:txBody>
          <a:bodyPr/>
          <a:lstStyle/>
          <a:p>
            <a:pPr marL="342900" lvl="0" indent="-34290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Small Changes Add Up. </a:t>
            </a:r>
          </a:p>
          <a:p>
            <a:pPr marL="342900" lvl="0" indent="-34290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Healthy Cooking and Eating Start with Smart Food Shopping.</a:t>
            </a:r>
          </a:p>
          <a:p>
            <a:pPr marL="342900" lvl="0" indent="-34290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Know Your Options When Eating Out.</a:t>
            </a:r>
          </a:p>
          <a:p>
            <a:pPr>
              <a:lnSpc>
                <a:spcPct val="100000"/>
              </a:lnSpc>
            </a:pPr>
            <a:endParaRPr lang="en-US" dirty="0"/>
          </a:p>
          <a:p>
            <a:endParaRPr lang="en-US" dirty="0"/>
          </a:p>
        </p:txBody>
      </p:sp>
      <p:sp>
        <p:nvSpPr>
          <p:cNvPr id="4" name="TextBox 3">
            <a:extLst>
              <a:ext uri="{FF2B5EF4-FFF2-40B4-BE49-F238E27FC236}">
                <a16:creationId xmlns:a16="http://schemas.microsoft.com/office/drawing/2014/main" id="{A003E74B-1B8A-7643-95FF-ED4C633DC10B}"/>
              </a:ext>
            </a:extLst>
          </p:cNvPr>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a:t>
            </a:r>
          </a:p>
        </p:txBody>
      </p:sp>
      <p:pic>
        <p:nvPicPr>
          <p:cNvPr id="5" name="Picture 4" descr="Nutrition Facts label">
            <a:extLst>
              <a:ext uri="{FF2B5EF4-FFF2-40B4-BE49-F238E27FC236}">
                <a16:creationId xmlns:a16="http://schemas.microsoft.com/office/drawing/2014/main" id="{2331C2FE-AC90-F942-A563-B47C5306B3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58034" y="3917570"/>
            <a:ext cx="2890650" cy="2391790"/>
          </a:xfrm>
          <a:prstGeom prst="rect">
            <a:avLst/>
          </a:prstGeom>
        </p:spPr>
      </p:pic>
      <p:pic>
        <p:nvPicPr>
          <p:cNvPr id="6" name="Picture 5" descr="Two older individuals sipping coffee at a table. Woman is looking at a menu">
            <a:extLst>
              <a:ext uri="{FF2B5EF4-FFF2-40B4-BE49-F238E27FC236}">
                <a16:creationId xmlns:a16="http://schemas.microsoft.com/office/drawing/2014/main" id="{C4EA8738-C555-8945-A6B0-6216D0584C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3335" y="3170866"/>
            <a:ext cx="4028871" cy="3001333"/>
          </a:xfrm>
          <a:prstGeom prst="rect">
            <a:avLst/>
          </a:prstGeom>
        </p:spPr>
      </p:pic>
      <p:pic>
        <p:nvPicPr>
          <p:cNvPr id="7" name="Picture 6" descr="Salad and dressings on the side">
            <a:extLst>
              <a:ext uri="{FF2B5EF4-FFF2-40B4-BE49-F238E27FC236}">
                <a16:creationId xmlns:a16="http://schemas.microsoft.com/office/drawing/2014/main" id="{400BFF1F-7B25-E84C-8335-9DF29A765A2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17844" y="964317"/>
            <a:ext cx="2897068" cy="2314575"/>
          </a:xfrm>
          <a:prstGeom prst="rect">
            <a:avLst/>
          </a:prstGeom>
        </p:spPr>
      </p:pic>
    </p:spTree>
    <p:extLst>
      <p:ext uri="{BB962C8B-B14F-4D97-AF65-F5344CB8AC3E}">
        <p14:creationId xmlns:p14="http://schemas.microsoft.com/office/powerpoint/2010/main" val="2647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40</a:t>
            </a:r>
          </a:p>
        </p:txBody>
      </p:sp>
      <p:pic>
        <p:nvPicPr>
          <p:cNvPr id="2" name="Picture 1" descr="Salad with two dressings on the side">
            <a:extLst>
              <a:ext uri="{FF2B5EF4-FFF2-40B4-BE49-F238E27FC236}">
                <a16:creationId xmlns:a16="http://schemas.microsoft.com/office/drawing/2014/main" id="{4595C010-34C7-E047-ACFA-7888D7A237A5}"/>
              </a:ext>
            </a:extLst>
          </p:cNvPr>
          <p:cNvPicPr>
            <a:picLocks noChangeAspect="1"/>
          </p:cNvPicPr>
          <p:nvPr/>
        </p:nvPicPr>
        <p:blipFill>
          <a:blip r:embed="rId3"/>
          <a:stretch>
            <a:fillRect/>
          </a:stretch>
        </p:blipFill>
        <p:spPr>
          <a:xfrm>
            <a:off x="7638224" y="2486025"/>
            <a:ext cx="3976688" cy="3181350"/>
          </a:xfrm>
          <a:prstGeom prst="rect">
            <a:avLst/>
          </a:prstGeom>
        </p:spPr>
      </p:pic>
      <p:sp>
        <p:nvSpPr>
          <p:cNvPr id="6" name="Title 5">
            <a:extLst>
              <a:ext uri="{FF2B5EF4-FFF2-40B4-BE49-F238E27FC236}">
                <a16:creationId xmlns:a16="http://schemas.microsoft.com/office/drawing/2014/main" id="{7CB5464A-4C3A-9948-BD9F-749C0E42823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Small Changes Add Up!</a:t>
            </a:r>
            <a:endParaRPr lang="en-US" dirty="0"/>
          </a:p>
        </p:txBody>
      </p:sp>
      <p:sp>
        <p:nvSpPr>
          <p:cNvPr id="4" name="Text Placeholder 3">
            <a:extLst>
              <a:ext uri="{FF2B5EF4-FFF2-40B4-BE49-F238E27FC236}">
                <a16:creationId xmlns:a16="http://schemas.microsoft.com/office/drawing/2014/main" id="{06770672-D9F9-4FA0-8078-450D4A689DF2}"/>
              </a:ext>
            </a:extLst>
          </p:cNvPr>
          <p:cNvSpPr>
            <a:spLocks noGrp="1"/>
          </p:cNvSpPr>
          <p:nvPr>
            <p:ph type="body" idx="1"/>
          </p:nvPr>
        </p:nvSpPr>
        <p:spPr/>
        <p:txBody>
          <a:bodyPr/>
          <a:lstStyle/>
          <a:p>
            <a:pPr lvl="0">
              <a:lnSpc>
                <a:spcPct val="100000"/>
              </a:lnSpc>
              <a:spcBef>
                <a:spcPts val="0"/>
              </a:spcBef>
            </a:pPr>
            <a:r>
              <a:rPr lang="en-US" b="1" kern="0" dirty="0">
                <a:latin typeface="Arial" charset="0"/>
                <a:ea typeface="Arial" charset="0"/>
                <a:cs typeface="Arial" charset="0"/>
                <a:sym typeface="Arial"/>
              </a:rPr>
              <a:t>Always</a:t>
            </a:r>
            <a:r>
              <a:rPr lang="en-US" kern="0" dirty="0">
                <a:latin typeface="Arial" charset="0"/>
                <a:ea typeface="Arial" charset="0"/>
                <a:cs typeface="Arial" charset="0"/>
                <a:sym typeface="Arial"/>
              </a:rPr>
              <a:t>…</a:t>
            </a: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Try to choose from the five food groups: vegetables, fruits, grains (especially whole grains), protein foods, and dairy.</a:t>
            </a:r>
          </a:p>
          <a:p>
            <a:pPr marL="742950" lvl="1" indent="-285750">
              <a:lnSpc>
                <a:spcPct val="100000"/>
              </a:lnSpc>
              <a:spcBef>
                <a:spcPts val="0"/>
              </a:spcBef>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lvl="0">
              <a:lnSpc>
                <a:spcPct val="100000"/>
              </a:lnSpc>
              <a:spcBef>
                <a:spcPts val="0"/>
              </a:spcBef>
            </a:pPr>
            <a:r>
              <a:rPr lang="en-US" b="1" kern="0" dirty="0">
                <a:latin typeface="Arial" charset="0"/>
                <a:ea typeface="Arial" charset="0"/>
                <a:cs typeface="Arial" charset="0"/>
                <a:sym typeface="Arial"/>
              </a:rPr>
              <a:t>When eating out…</a:t>
            </a: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Compare calorie and nutrition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information to make the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best choice for you.</a:t>
            </a:r>
          </a:p>
          <a:p>
            <a:pPr marL="742950" lvl="1" indent="-285750">
              <a:lnSpc>
                <a:spcPct val="100000"/>
              </a:lnSpc>
              <a:spcBef>
                <a:spcPts val="0"/>
              </a:spcBef>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lvl="0">
              <a:lnSpc>
                <a:spcPct val="100000"/>
              </a:lnSpc>
              <a:spcBef>
                <a:spcPts val="0"/>
              </a:spcBef>
            </a:pPr>
            <a:r>
              <a:rPr lang="en-US" b="1" kern="0" dirty="0">
                <a:latin typeface="Arial" charset="0"/>
                <a:ea typeface="Arial" charset="0"/>
                <a:cs typeface="Arial" charset="0"/>
                <a:sym typeface="Arial"/>
              </a:rPr>
              <a:t>At home…</a:t>
            </a: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Try baking, broiling, steaming,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grilling instead of frying.</a:t>
            </a: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Get creative with herbs and spices.</a:t>
            </a:r>
          </a:p>
          <a:p>
            <a:endParaRPr lang="en-US" dirty="0"/>
          </a:p>
        </p:txBody>
      </p:sp>
    </p:spTree>
    <p:extLst>
      <p:ext uri="{BB962C8B-B14F-4D97-AF65-F5344CB8AC3E}">
        <p14:creationId xmlns:p14="http://schemas.microsoft.com/office/powerpoint/2010/main" val="154745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41</a:t>
            </a:r>
          </a:p>
        </p:txBody>
      </p:sp>
      <p:pic>
        <p:nvPicPr>
          <p:cNvPr id="5" name="Picture 4" descr="Nutrition Facts label">
            <a:extLst>
              <a:ext uri="{FF2B5EF4-FFF2-40B4-BE49-F238E27FC236}">
                <a16:creationId xmlns:a16="http://schemas.microsoft.com/office/drawing/2014/main" id="{1A7EB9E3-E6C0-224F-AAC0-8B865140E2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7" name="Title 6">
            <a:extLst>
              <a:ext uri="{FF2B5EF4-FFF2-40B4-BE49-F238E27FC236}">
                <a16:creationId xmlns:a16="http://schemas.microsoft.com/office/drawing/2014/main" id="{BF3B9DCE-2363-4D4C-9103-C246672C067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Recap: The New Label: What’s New? </a:t>
            </a:r>
            <a:endParaRPr lang="en-US" dirty="0"/>
          </a:p>
        </p:txBody>
      </p:sp>
    </p:spTree>
    <p:extLst>
      <p:ext uri="{BB962C8B-B14F-4D97-AF65-F5344CB8AC3E}">
        <p14:creationId xmlns:p14="http://schemas.microsoft.com/office/powerpoint/2010/main" val="2021303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42</a:t>
            </a:r>
          </a:p>
        </p:txBody>
      </p:sp>
      <p:pic>
        <p:nvPicPr>
          <p:cNvPr id="7" name="Picture 6" descr="&quot;Quick Tips for Reading the Nutrition Facts Label wallet card">
            <a:extLst>
              <a:ext uri="{FF2B5EF4-FFF2-40B4-BE49-F238E27FC236}">
                <a16:creationId xmlns:a16="http://schemas.microsoft.com/office/drawing/2014/main" id="{D57AFA81-E1E2-6848-A704-72BEB12AA6A4}"/>
              </a:ext>
            </a:extLst>
          </p:cNvPr>
          <p:cNvPicPr>
            <a:picLocks noChangeAspect="1"/>
          </p:cNvPicPr>
          <p:nvPr/>
        </p:nvPicPr>
        <p:blipFill>
          <a:blip r:embed="rId3"/>
          <a:stretch>
            <a:fillRect/>
          </a:stretch>
        </p:blipFill>
        <p:spPr>
          <a:xfrm>
            <a:off x="6561477" y="1141297"/>
            <a:ext cx="4094789" cy="4679759"/>
          </a:xfrm>
          <a:prstGeom prst="rect">
            <a:avLst/>
          </a:prstGeom>
        </p:spPr>
      </p:pic>
      <p:sp>
        <p:nvSpPr>
          <p:cNvPr id="2" name="Title 1">
            <a:extLst>
              <a:ext uri="{FF2B5EF4-FFF2-40B4-BE49-F238E27FC236}">
                <a16:creationId xmlns:a16="http://schemas.microsoft.com/office/drawing/2014/main" id="{30E1C137-42B7-BB46-9A43-D1061D5511E5}"/>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Recap: Making Healthy Choices</a:t>
            </a:r>
            <a:endParaRPr lang="en-US" dirty="0"/>
          </a:p>
        </p:txBody>
      </p:sp>
      <p:sp>
        <p:nvSpPr>
          <p:cNvPr id="4" name="Text Placeholder 3">
            <a:extLst>
              <a:ext uri="{FF2B5EF4-FFF2-40B4-BE49-F238E27FC236}">
                <a16:creationId xmlns:a16="http://schemas.microsoft.com/office/drawing/2014/main" id="{14F70136-37F2-451D-8281-A50B7CC0A211}"/>
              </a:ext>
            </a:extLst>
          </p:cNvPr>
          <p:cNvSpPr>
            <a:spLocks noGrp="1"/>
          </p:cNvSpPr>
          <p:nvPr>
            <p:ph type="body" idx="1"/>
          </p:nvPr>
        </p:nvSpPr>
        <p:spPr/>
        <p:txBody>
          <a:bodyPr/>
          <a:lstStyle/>
          <a:p>
            <a:pPr lvl="0">
              <a:lnSpc>
                <a:spcPct val="100000"/>
              </a:lnSpc>
              <a:spcBef>
                <a:spcPts val="0"/>
              </a:spcBef>
            </a:pPr>
            <a:r>
              <a:rPr lang="en-US" b="1" kern="0" dirty="0">
                <a:latin typeface="Arial" charset="0"/>
                <a:ea typeface="Arial" charset="0"/>
                <a:cs typeface="Arial" charset="0"/>
                <a:sym typeface="Arial"/>
              </a:rPr>
              <a:t>At the store:</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Shop smart.</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Look for the Nutrition Facts label</a:t>
            </a:r>
            <a:br>
              <a:rPr lang="en-US" kern="0" dirty="0">
                <a:latin typeface="Arial" charset="0"/>
                <a:ea typeface="Arial" charset="0"/>
                <a:cs typeface="Arial" charset="0"/>
                <a:sym typeface="Arial"/>
              </a:rPr>
            </a:br>
            <a:r>
              <a:rPr lang="en-US" kern="0" dirty="0">
                <a:latin typeface="Arial" charset="0"/>
                <a:ea typeface="Arial" charset="0"/>
                <a:cs typeface="Arial" charset="0"/>
                <a:sym typeface="Arial"/>
              </a:rPr>
              <a:t>on food and beverage packages.</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Use your Quick Tips wallet card.</a:t>
            </a:r>
          </a:p>
          <a:p>
            <a:endParaRPr lang="en-US" dirty="0"/>
          </a:p>
        </p:txBody>
      </p:sp>
    </p:spTree>
    <p:extLst>
      <p:ext uri="{BB962C8B-B14F-4D97-AF65-F5344CB8AC3E}">
        <p14:creationId xmlns:p14="http://schemas.microsoft.com/office/powerpoint/2010/main" val="1711275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43</a:t>
            </a:r>
          </a:p>
        </p:txBody>
      </p:sp>
      <p:pic>
        <p:nvPicPr>
          <p:cNvPr id="7" name="Picture 6" descr="Woman and younger girl cooking">
            <a:extLst>
              <a:ext uri="{FF2B5EF4-FFF2-40B4-BE49-F238E27FC236}">
                <a16:creationId xmlns:a16="http://schemas.microsoft.com/office/drawing/2014/main" id="{6DF15342-A007-E145-95A7-A1FBDD30CE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02747" y="1294492"/>
            <a:ext cx="4898136" cy="4898136"/>
          </a:xfrm>
          <a:prstGeom prst="rect">
            <a:avLst/>
          </a:prstGeom>
        </p:spPr>
      </p:pic>
      <p:sp>
        <p:nvSpPr>
          <p:cNvPr id="2" name="Title 1">
            <a:extLst>
              <a:ext uri="{FF2B5EF4-FFF2-40B4-BE49-F238E27FC236}">
                <a16:creationId xmlns:a16="http://schemas.microsoft.com/office/drawing/2014/main" id="{487E3207-25F9-3849-BD63-727878473940}"/>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Recap: Making Healthy Choices</a:t>
            </a:r>
            <a:endParaRPr lang="en-US" dirty="0"/>
          </a:p>
        </p:txBody>
      </p:sp>
      <p:sp>
        <p:nvSpPr>
          <p:cNvPr id="4" name="Text Placeholder 3">
            <a:extLst>
              <a:ext uri="{FF2B5EF4-FFF2-40B4-BE49-F238E27FC236}">
                <a16:creationId xmlns:a16="http://schemas.microsoft.com/office/drawing/2014/main" id="{4B78D3BB-AA3C-48BD-BACF-E3F5F233A6A9}"/>
              </a:ext>
            </a:extLst>
          </p:cNvPr>
          <p:cNvSpPr>
            <a:spLocks noGrp="1"/>
          </p:cNvSpPr>
          <p:nvPr>
            <p:ph type="body" idx="1"/>
          </p:nvPr>
        </p:nvSpPr>
        <p:spPr>
          <a:xfrm>
            <a:off x="1161143" y="1004267"/>
            <a:ext cx="5492576" cy="4939333"/>
          </a:xfrm>
        </p:spPr>
        <p:txBody>
          <a:bodyPr/>
          <a:lstStyle/>
          <a:p>
            <a:pPr lvl="0">
              <a:lnSpc>
                <a:spcPct val="100000"/>
              </a:lnSpc>
              <a:spcBef>
                <a:spcPts val="0"/>
              </a:spcBef>
            </a:pPr>
            <a:r>
              <a:rPr lang="en-US" b="1" kern="0" dirty="0">
                <a:latin typeface="Arial" charset="0"/>
                <a:ea typeface="Arial" charset="0"/>
                <a:cs typeface="Arial" charset="0"/>
                <a:sym typeface="Arial"/>
              </a:rPr>
              <a:t>At home:</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Choose foods from all five food groups.</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Plan weekly meals.</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Try new, healthy recipes and ways to prepare food.</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Make time to cook and eat together.</a:t>
            </a:r>
          </a:p>
          <a:p>
            <a:endParaRPr lang="en-US" dirty="0"/>
          </a:p>
        </p:txBody>
      </p:sp>
    </p:spTree>
    <p:extLst>
      <p:ext uri="{BB962C8B-B14F-4D97-AF65-F5344CB8AC3E}">
        <p14:creationId xmlns:p14="http://schemas.microsoft.com/office/powerpoint/2010/main" val="166928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44</a:t>
            </a:r>
          </a:p>
        </p:txBody>
      </p:sp>
      <p:pic>
        <p:nvPicPr>
          <p:cNvPr id="6" name="Picture 5" descr="Older woman dining out and looking at a menu">
            <a:extLst>
              <a:ext uri="{FF2B5EF4-FFF2-40B4-BE49-F238E27FC236}">
                <a16:creationId xmlns:a16="http://schemas.microsoft.com/office/drawing/2014/main" id="{581BFE9A-7F53-A847-89BE-BB7FC3B039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1211" y="1109175"/>
            <a:ext cx="4000398" cy="5076789"/>
          </a:xfrm>
          <a:prstGeom prst="rect">
            <a:avLst/>
          </a:prstGeom>
        </p:spPr>
      </p:pic>
      <p:sp>
        <p:nvSpPr>
          <p:cNvPr id="2" name="Title 1">
            <a:extLst>
              <a:ext uri="{FF2B5EF4-FFF2-40B4-BE49-F238E27FC236}">
                <a16:creationId xmlns:a16="http://schemas.microsoft.com/office/drawing/2014/main" id="{AFB93127-8C44-6742-9D08-5BE22C1B6F6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Recap: Know Your Options When Eating Out </a:t>
            </a:r>
            <a:endParaRPr lang="en-US" dirty="0"/>
          </a:p>
        </p:txBody>
      </p:sp>
      <p:sp>
        <p:nvSpPr>
          <p:cNvPr id="4" name="Text Placeholder 3">
            <a:extLst>
              <a:ext uri="{FF2B5EF4-FFF2-40B4-BE49-F238E27FC236}">
                <a16:creationId xmlns:a16="http://schemas.microsoft.com/office/drawing/2014/main" id="{63E16C06-40CE-4401-B9A9-3E4C96ECA19D}"/>
              </a:ext>
            </a:extLst>
          </p:cNvPr>
          <p:cNvSpPr>
            <a:spLocks noGrp="1"/>
          </p:cNvSpPr>
          <p:nvPr>
            <p:ph type="body" idx="1"/>
          </p:nvPr>
        </p:nvSpPr>
        <p:spPr>
          <a:xfrm>
            <a:off x="1161144" y="1004267"/>
            <a:ext cx="4811640" cy="4939333"/>
          </a:xfrm>
        </p:spPr>
        <p:txBody>
          <a:bodyPr/>
          <a:lstStyle/>
          <a:p>
            <a:pPr lvl="0">
              <a:lnSpc>
                <a:spcPct val="100000"/>
              </a:lnSpc>
              <a:spcBef>
                <a:spcPts val="0"/>
              </a:spcBef>
            </a:pPr>
            <a:r>
              <a:rPr lang="en-US" b="1" kern="0" dirty="0">
                <a:latin typeface="Arial" charset="0"/>
                <a:ea typeface="Arial" charset="0"/>
                <a:cs typeface="Arial" charset="0"/>
                <a:sym typeface="Arial"/>
              </a:rPr>
              <a:t>When eating out:</a:t>
            </a:r>
          </a:p>
          <a:p>
            <a:pPr marL="342900" lvl="0" indent="-342900">
              <a:lnSpc>
                <a:spcPct val="100000"/>
              </a:lnSpc>
              <a:spcBef>
                <a:spcPts val="0"/>
              </a:spcBef>
              <a:buFont typeface="Arial" charset="0"/>
              <a:buChar char="•"/>
            </a:pPr>
            <a:endParaRPr lang="en-US" kern="0" dirty="0">
              <a:latin typeface="Arial" panose="020B0604020202020204" pitchFamily="34" charset="0"/>
              <a:ea typeface="Arial" charset="0"/>
              <a:cs typeface="Arial" panose="020B0604020202020204" pitchFamily="34" charset="0"/>
              <a:sym typeface="Arial"/>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Find out your daily calorie needs. Use </a:t>
            </a:r>
            <a:r>
              <a:rPr lang="en-US"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https://www.fda.gov/downloads/Food/LabelingNutrition/UCM606203.pdf</a:t>
            </a:r>
            <a:r>
              <a:rPr lang="en-US" dirty="0">
                <a:latin typeface="Arial" panose="020B0604020202020204" pitchFamily="34" charset="0"/>
                <a:cs typeface="Arial" panose="020B0604020202020204" pitchFamily="34" charset="0"/>
              </a:rPr>
              <a:t>.</a:t>
            </a:r>
          </a:p>
          <a:p>
            <a:pPr marL="285750" lvl="0" indent="-28575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Check calorie and nutrition information.</a:t>
            </a:r>
          </a:p>
          <a:p>
            <a:pPr marL="285750" lvl="0" indent="-28575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Make the best choice for you.</a:t>
            </a:r>
          </a:p>
          <a:p>
            <a:endParaRPr lang="en-US" dirty="0"/>
          </a:p>
        </p:txBody>
      </p:sp>
    </p:spTree>
    <p:extLst>
      <p:ext uri="{BB962C8B-B14F-4D97-AF65-F5344CB8AC3E}">
        <p14:creationId xmlns:p14="http://schemas.microsoft.com/office/powerpoint/2010/main" val="212198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45</a:t>
            </a:r>
          </a:p>
        </p:txBody>
      </p:sp>
      <p:pic>
        <p:nvPicPr>
          <p:cNvPr id="8" name="Picture 7" descr="Smiling woman standing with a question mark thought bubble above her head">
            <a:extLst>
              <a:ext uri="{FF2B5EF4-FFF2-40B4-BE49-F238E27FC236}">
                <a16:creationId xmlns:a16="http://schemas.microsoft.com/office/drawing/2014/main" id="{F1589093-3F59-E047-AF93-5586643E6ED5}"/>
              </a:ext>
            </a:extLst>
          </p:cNvPr>
          <p:cNvPicPr>
            <a:picLocks noChangeAspect="1"/>
          </p:cNvPicPr>
          <p:nvPr/>
        </p:nvPicPr>
        <p:blipFill>
          <a:blip r:embed="rId3"/>
          <a:stretch>
            <a:fillRect/>
          </a:stretch>
        </p:blipFill>
        <p:spPr>
          <a:xfrm>
            <a:off x="5410200" y="815211"/>
            <a:ext cx="3464130" cy="5494149"/>
          </a:xfrm>
          <a:prstGeom prst="rect">
            <a:avLst/>
          </a:prstGeom>
        </p:spPr>
      </p:pic>
      <p:sp>
        <p:nvSpPr>
          <p:cNvPr id="2" name="Title 1">
            <a:extLst>
              <a:ext uri="{FF2B5EF4-FFF2-40B4-BE49-F238E27FC236}">
                <a16:creationId xmlns:a16="http://schemas.microsoft.com/office/drawing/2014/main" id="{21A17668-6230-7F4F-9802-4EE8BA97551C}"/>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Final Questions or Comments?</a:t>
            </a:r>
            <a:endParaRPr lang="en-US" dirty="0"/>
          </a:p>
        </p:txBody>
      </p:sp>
    </p:spTree>
    <p:extLst>
      <p:ext uri="{BB962C8B-B14F-4D97-AF65-F5344CB8AC3E}">
        <p14:creationId xmlns:p14="http://schemas.microsoft.com/office/powerpoint/2010/main" val="951507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46</a:t>
            </a:r>
          </a:p>
        </p:txBody>
      </p:sp>
      <p:pic>
        <p:nvPicPr>
          <p:cNvPr id="7" name="Picture 6" descr="Man standing by a chalkboard on which he has written &quot;Handouts available&quot;">
            <a:extLst>
              <a:ext uri="{FF2B5EF4-FFF2-40B4-BE49-F238E27FC236}">
                <a16:creationId xmlns:a16="http://schemas.microsoft.com/office/drawing/2014/main" id="{EA1D418D-CD25-7B49-923F-F307ECC1E0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50684" y="1465246"/>
            <a:ext cx="5054728" cy="4844114"/>
          </a:xfrm>
          <a:prstGeom prst="rect">
            <a:avLst/>
          </a:prstGeom>
        </p:spPr>
      </p:pic>
      <p:sp>
        <p:nvSpPr>
          <p:cNvPr id="2" name="Title 1">
            <a:extLst>
              <a:ext uri="{FF2B5EF4-FFF2-40B4-BE49-F238E27FC236}">
                <a16:creationId xmlns:a16="http://schemas.microsoft.com/office/drawing/2014/main" id="{80D6A879-C99B-2A40-B8E3-DC77FA4833C2}"/>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For More Information:</a:t>
            </a:r>
            <a:endParaRPr lang="en-US" dirty="0"/>
          </a:p>
        </p:txBody>
      </p:sp>
      <p:sp>
        <p:nvSpPr>
          <p:cNvPr id="4" name="Text Placeholder 3">
            <a:extLst>
              <a:ext uri="{FF2B5EF4-FFF2-40B4-BE49-F238E27FC236}">
                <a16:creationId xmlns:a16="http://schemas.microsoft.com/office/drawing/2014/main" id="{3D72385B-CD84-41F0-86FF-31E891F2F7A9}"/>
              </a:ext>
            </a:extLst>
          </p:cNvPr>
          <p:cNvSpPr>
            <a:spLocks noGrp="1"/>
          </p:cNvSpPr>
          <p:nvPr>
            <p:ph type="body" idx="1"/>
          </p:nvPr>
        </p:nvSpPr>
        <p:spPr/>
        <p:txBody>
          <a:bodyPr/>
          <a:lstStyle/>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Contact:</a:t>
            </a:r>
            <a:br>
              <a:rPr lang="en-US" kern="0" dirty="0">
                <a:latin typeface="Arial" charset="0"/>
                <a:ea typeface="Arial" charset="0"/>
                <a:cs typeface="Arial" charset="0"/>
                <a:sym typeface="Arial"/>
              </a:rPr>
            </a:br>
            <a:r>
              <a:rPr lang="en-US" kern="0" dirty="0">
                <a:latin typeface="Arial" charset="0"/>
                <a:ea typeface="Arial" charset="0"/>
                <a:cs typeface="Arial" charset="0"/>
                <a:sym typeface="Arial"/>
              </a:rPr>
              <a:t>First </a:t>
            </a:r>
            <a:r>
              <a:rPr lang="en-US" kern="0" dirty="0" err="1">
                <a:latin typeface="Arial" charset="0"/>
                <a:ea typeface="Arial" charset="0"/>
                <a:cs typeface="Arial" charset="0"/>
                <a:sym typeface="Arial"/>
              </a:rPr>
              <a:t>Lastname</a:t>
            </a:r>
            <a:br>
              <a:rPr lang="en-US" kern="0" dirty="0">
                <a:latin typeface="Arial" charset="0"/>
                <a:ea typeface="Arial" charset="0"/>
                <a:cs typeface="Arial" charset="0"/>
                <a:sym typeface="Arial"/>
              </a:rPr>
            </a:br>
            <a:r>
              <a:rPr lang="en-US" kern="0" dirty="0">
                <a:latin typeface="Arial" charset="0"/>
                <a:ea typeface="Arial" charset="0"/>
                <a:cs typeface="Arial" charset="0"/>
                <a:sym typeface="Arial"/>
              </a:rPr>
              <a:t>(XXX) XXX-XXXX</a:t>
            </a:r>
            <a:br>
              <a:rPr lang="en-US" kern="0" dirty="0">
                <a:latin typeface="Arial" charset="0"/>
                <a:ea typeface="Arial" charset="0"/>
                <a:cs typeface="Arial" charset="0"/>
                <a:sym typeface="Arial"/>
              </a:rPr>
            </a:br>
            <a:r>
              <a:rPr lang="en-US" kern="0" dirty="0" err="1">
                <a:latin typeface="Arial" charset="0"/>
                <a:ea typeface="Arial" charset="0"/>
                <a:cs typeface="Arial" charset="0"/>
                <a:sym typeface="Arial"/>
                <a:hlinkClick r:id="rId4"/>
              </a:rPr>
              <a:t>xxxxx@xxxxx.xxx</a:t>
            </a: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Visit FDA’s website.</a:t>
            </a:r>
          </a:p>
          <a:p>
            <a:pPr marL="342900" lvl="0" indent="-34290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a:lnSpc>
                <a:spcPct val="100000"/>
              </a:lnSpc>
              <a:spcBef>
                <a:spcPts val="0"/>
              </a:spcBef>
              <a:buFont typeface="Arial" charset="0"/>
              <a:buChar char="•"/>
            </a:pPr>
            <a:r>
              <a:rPr lang="en-US" kern="0" dirty="0">
                <a:latin typeface="Arial" charset="0"/>
                <a:ea typeface="Arial" charset="0"/>
                <a:cs typeface="Arial" charset="0"/>
                <a:sym typeface="Arial"/>
              </a:rPr>
              <a:t>Review your handouts.</a:t>
            </a:r>
            <a:endParaRPr lang="en-US" dirty="0"/>
          </a:p>
        </p:txBody>
      </p:sp>
    </p:spTree>
    <p:extLst>
      <p:ext uri="{BB962C8B-B14F-4D97-AF65-F5344CB8AC3E}">
        <p14:creationId xmlns:p14="http://schemas.microsoft.com/office/powerpoint/2010/main" val="1819283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47</a:t>
            </a:r>
          </a:p>
        </p:txBody>
      </p:sp>
      <p:sp>
        <p:nvSpPr>
          <p:cNvPr id="2" name="Title 1">
            <a:extLst>
              <a:ext uri="{FF2B5EF4-FFF2-40B4-BE49-F238E27FC236}">
                <a16:creationId xmlns:a16="http://schemas.microsoft.com/office/drawing/2014/main" id="{ED83CDEB-E698-8046-99CB-75F79C431B95}"/>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Resources</a:t>
            </a:r>
            <a:endParaRPr lang="en-US" dirty="0"/>
          </a:p>
        </p:txBody>
      </p:sp>
      <p:sp>
        <p:nvSpPr>
          <p:cNvPr id="4" name="Text Placeholder 3">
            <a:extLst>
              <a:ext uri="{FF2B5EF4-FFF2-40B4-BE49-F238E27FC236}">
                <a16:creationId xmlns:a16="http://schemas.microsoft.com/office/drawing/2014/main" id="{96B65B23-F102-4899-BC52-6ABA744FBC15}"/>
              </a:ext>
            </a:extLst>
          </p:cNvPr>
          <p:cNvSpPr>
            <a:spLocks noGrp="1"/>
          </p:cNvSpPr>
          <p:nvPr>
            <p:ph type="body" idx="1"/>
          </p:nvPr>
        </p:nvSpPr>
        <p:spPr>
          <a:xfrm>
            <a:off x="1161142" y="1004267"/>
            <a:ext cx="10218057" cy="4939333"/>
          </a:xfrm>
        </p:spPr>
        <p:txBody>
          <a:bodyPr/>
          <a:lstStyle/>
          <a:p>
            <a:pPr marL="285750" lvl="0" indent="-285750">
              <a:lnSpc>
                <a:spcPct val="100000"/>
              </a:lnSpc>
              <a:spcBef>
                <a:spcPts val="0"/>
              </a:spcBef>
              <a:spcAft>
                <a:spcPts val="18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Toolkit website</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hlinkClick r:id="rId3"/>
              </a:rPr>
              <a:t>www.fda.gov/food/nutrition-education-resources-materials/health-educators-nutrition-toolkit-setting-table-healthy-eating</a:t>
            </a:r>
            <a:endParaRPr lang="en-US" sz="1800" b="1"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n-US" sz="1800" dirty="0">
                <a:latin typeface="Arial" panose="020B0604020202020204" pitchFamily="34" charset="0"/>
                <a:cs typeface="Arial" panose="020B0604020202020204" pitchFamily="34" charset="0"/>
              </a:rPr>
              <a:t>FDA Calories Chart</a:t>
            </a:r>
            <a:br>
              <a:rPr lang="en-US" sz="1800" dirty="0">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https://www.fda.gov/downloads/Food/LabelingNutrition/UCM606203.pdf</a:t>
            </a:r>
            <a:endParaRPr lang="en-US" sz="1800" b="1" u="sng" dirty="0">
              <a:latin typeface="Arial" panose="020B0604020202020204" pitchFamily="34" charset="0"/>
              <a:cs typeface="Arial" panose="020B0604020202020204" pitchFamily="34" charset="0"/>
            </a:endParaRPr>
          </a:p>
          <a:p>
            <a:pPr marL="285750" lvl="0" indent="-285750">
              <a:spcAft>
                <a:spcPts val="1800"/>
              </a:spcAft>
              <a:buFont typeface="Arial" panose="020B0604020202020204" pitchFamily="34" charset="0"/>
              <a:buChar char="•"/>
            </a:pPr>
            <a:r>
              <a:rPr lang="en-US" sz="1800" dirty="0">
                <a:latin typeface="Arial" panose="020B0604020202020204" pitchFamily="34" charset="0"/>
                <a:cs typeface="Arial" panose="020B0604020202020204" pitchFamily="34" charset="0"/>
              </a:rPr>
              <a:t>MyPlate Meal Planning Tips                                     			 </a:t>
            </a:r>
            <a:r>
              <a:rPr lang="en-US" sz="1800" b="1" u="sng" dirty="0">
                <a:latin typeface="Arial" panose="020B0604020202020204" pitchFamily="34" charset="0"/>
                <a:cs typeface="Arial" panose="020B0604020202020204" pitchFamily="34" charset="0"/>
                <a:hlinkClick r:id="rId5"/>
              </a:rPr>
              <a:t>https://www.myplate.gov/eat-healthy/healthy-eating-budget/make-plan</a:t>
            </a:r>
            <a:endParaRPr lang="en-US" sz="1800" b="1" u="sng"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n-US" sz="1800" dirty="0">
                <a:latin typeface="Arial" panose="020B0604020202020204" pitchFamily="34" charset="0"/>
                <a:cs typeface="Arial" panose="020B0604020202020204" pitchFamily="34" charset="0"/>
              </a:rPr>
              <a:t>MyPlate Recipes and Menus</a:t>
            </a:r>
            <a:br>
              <a:rPr lang="en-US" sz="1800" dirty="0">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hlinkClick r:id="rId6"/>
              </a:rPr>
              <a:t>https://www.myplate.gov/myplate-kitchen/recipes</a:t>
            </a:r>
            <a:endParaRPr lang="en-US" sz="1800" b="1" u="sng"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n-US" sz="1800" dirty="0">
                <a:latin typeface="Arial" panose="020B0604020202020204" pitchFamily="34" charset="0"/>
                <a:cs typeface="Arial" panose="020B0604020202020204" pitchFamily="34" charset="0"/>
              </a:rPr>
              <a:t>FDA’s education resources on nutrition</a:t>
            </a:r>
            <a:br>
              <a:rPr lang="en-US" sz="1800" dirty="0">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www.fda.gov/nutritioneducation</a:t>
            </a:r>
            <a:r>
              <a:rPr lang="en-U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endParaRPr lang="en-US" sz="1800" b="1" u="sng"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1551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 instructors waving bye"/>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07014" y="860220"/>
            <a:ext cx="9999166" cy="5275109"/>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48</a:t>
            </a:r>
          </a:p>
        </p:txBody>
      </p:sp>
      <p:sp>
        <p:nvSpPr>
          <p:cNvPr id="2" name="Title 1">
            <a:extLst>
              <a:ext uri="{FF2B5EF4-FFF2-40B4-BE49-F238E27FC236}">
                <a16:creationId xmlns:a16="http://schemas.microsoft.com/office/drawing/2014/main" id="{C67B4FED-86E2-434B-98F4-222FC177BE18}"/>
              </a:ext>
            </a:extLst>
          </p:cNvPr>
          <p:cNvSpPr>
            <a:spLocks noGrp="1"/>
          </p:cNvSpPr>
          <p:nvPr>
            <p:ph type="title"/>
          </p:nvPr>
        </p:nvSpPr>
        <p:spPr/>
        <p:txBody>
          <a:bodyPr/>
          <a:lstStyle/>
          <a:p>
            <a:r>
              <a:rPr lang="en-US" kern="0" dirty="0">
                <a:solidFill>
                  <a:srgbClr val="FFFFFF"/>
                </a:solidFill>
                <a:latin typeface="Arial" charset="0"/>
                <a:ea typeface="Arial" charset="0"/>
                <a:cs typeface="Arial" charset="0"/>
                <a:sym typeface="Arial"/>
              </a:rPr>
              <a:t>Thank You!</a:t>
            </a:r>
            <a:endParaRPr lang="en-US" dirty="0"/>
          </a:p>
        </p:txBody>
      </p:sp>
    </p:spTree>
    <p:extLst>
      <p:ext uri="{BB962C8B-B14F-4D97-AF65-F5344CB8AC3E}">
        <p14:creationId xmlns:p14="http://schemas.microsoft.com/office/powerpoint/2010/main" val="95190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5</a:t>
            </a:r>
          </a:p>
        </p:txBody>
      </p:sp>
      <p:sp>
        <p:nvSpPr>
          <p:cNvPr id="2" name="Title 1">
            <a:extLst>
              <a:ext uri="{FF2B5EF4-FFF2-40B4-BE49-F238E27FC236}">
                <a16:creationId xmlns:a16="http://schemas.microsoft.com/office/drawing/2014/main" id="{1E63C745-8B85-2F48-9E4D-0039B82DD8CE}"/>
              </a:ext>
            </a:extLst>
          </p:cNvPr>
          <p:cNvSpPr>
            <a:spLocks noGrp="1"/>
          </p:cNvSpPr>
          <p:nvPr>
            <p:ph type="title"/>
          </p:nvPr>
        </p:nvSpPr>
        <p:spPr>
          <a:xfrm>
            <a:off x="1099312" y="248390"/>
            <a:ext cx="10515600" cy="467553"/>
          </a:xfrm>
        </p:spPr>
        <p:txBody>
          <a:bodyPr/>
          <a:lstStyle/>
          <a:p>
            <a:r>
              <a:rPr lang="en-US" sz="2200" b="1" kern="0" dirty="0">
                <a:solidFill>
                  <a:srgbClr val="FFFFFF"/>
                </a:solidFill>
                <a:latin typeface="Arial" charset="0"/>
                <a:ea typeface="Arial" charset="0"/>
                <a:cs typeface="Arial" charset="0"/>
                <a:sym typeface="Arial"/>
              </a:rPr>
              <a:t>Definitions</a:t>
            </a:r>
          </a:p>
        </p:txBody>
      </p:sp>
      <p:sp>
        <p:nvSpPr>
          <p:cNvPr id="6" name="Text Placeholder 5">
            <a:extLst>
              <a:ext uri="{FF2B5EF4-FFF2-40B4-BE49-F238E27FC236}">
                <a16:creationId xmlns:a16="http://schemas.microsoft.com/office/drawing/2014/main" id="{DF7CD58B-0C5B-BB42-97C5-973EBFD8B050}"/>
              </a:ext>
            </a:extLst>
          </p:cNvPr>
          <p:cNvSpPr>
            <a:spLocks noGrp="1"/>
          </p:cNvSpPr>
          <p:nvPr>
            <p:ph type="body" idx="1"/>
          </p:nvPr>
        </p:nvSpPr>
        <p:spPr>
          <a:xfrm>
            <a:off x="1099312" y="1110767"/>
            <a:ext cx="9176512" cy="4773198"/>
          </a:xfrm>
        </p:spPr>
        <p:txBody>
          <a:bodyPr/>
          <a:lstStyle/>
          <a:p>
            <a:pPr marL="285750" lvl="0" indent="-285750">
              <a:buFont typeface="Arial" panose="020B0604020202020204" pitchFamily="34" charset="0"/>
              <a:buChar char="•"/>
            </a:pPr>
            <a:r>
              <a:rPr lang="en-US" b="1" dirty="0">
                <a:solidFill>
                  <a:srgbClr val="007CBA"/>
                </a:solidFill>
                <a:latin typeface="Arial" panose="020B0604020202020204" pitchFamily="34" charset="0"/>
                <a:cs typeface="Arial" panose="020B0604020202020204" pitchFamily="34" charset="0"/>
              </a:rPr>
              <a:t>Calories:</a:t>
            </a:r>
            <a:r>
              <a:rPr lang="en-US" dirty="0">
                <a:solidFill>
                  <a:srgbClr val="007CBA"/>
                </a:solidFill>
                <a:latin typeface="Arial" panose="020B0604020202020204" pitchFamily="34" charset="0"/>
                <a:cs typeface="Arial" panose="020B0604020202020204" pitchFamily="34" charset="0"/>
              </a:rPr>
              <a:t> the total number of calories, or “energy,” supplied from all sources (fat, carbohydrate, protein, and alcohol) in a serving of the food.</a:t>
            </a:r>
          </a:p>
          <a:p>
            <a:pPr marL="285750" lvl="0" indent="-285750">
              <a:buFont typeface="Arial" panose="020B0604020202020204" pitchFamily="34" charset="0"/>
              <a:buChar char="•"/>
            </a:pPr>
            <a:endParaRPr lang="en-US" dirty="0">
              <a:solidFill>
                <a:srgbClr val="007CBA"/>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b="1" dirty="0">
                <a:solidFill>
                  <a:srgbClr val="007CBA"/>
                </a:solidFill>
                <a:latin typeface="Arial" panose="020B0604020202020204" pitchFamily="34" charset="0"/>
                <a:cs typeface="Arial" panose="020B0604020202020204" pitchFamily="34" charset="0"/>
              </a:rPr>
              <a:t>Nutrient:</a:t>
            </a:r>
            <a:r>
              <a:rPr lang="en-US" dirty="0">
                <a:solidFill>
                  <a:srgbClr val="007CBA"/>
                </a:solidFill>
                <a:latin typeface="Arial" panose="020B0604020202020204" pitchFamily="34" charset="0"/>
                <a:cs typeface="Arial" panose="020B0604020202020204" pitchFamily="34" charset="0"/>
              </a:rPr>
              <a:t> a substance in food that is used by the body to function and grow. Examples: fats, carbohydrates, proteins, vitamins, minerals, and water.</a:t>
            </a:r>
          </a:p>
          <a:p>
            <a:pPr marL="285750" lvl="0" indent="-285750">
              <a:buFont typeface="Arial" panose="020B0604020202020204" pitchFamily="34" charset="0"/>
              <a:buChar char="•"/>
            </a:pPr>
            <a:endParaRPr lang="en-US" dirty="0">
              <a:solidFill>
                <a:srgbClr val="007CBA"/>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b="1" dirty="0">
                <a:solidFill>
                  <a:srgbClr val="007CBA"/>
                </a:solidFill>
                <a:latin typeface="Arial" panose="020B0604020202020204" pitchFamily="34" charset="0"/>
                <a:cs typeface="Arial" panose="020B0604020202020204" pitchFamily="34" charset="0"/>
              </a:rPr>
              <a:t>% Daily Value (%DV):</a:t>
            </a:r>
            <a:r>
              <a:rPr lang="en-US" dirty="0">
                <a:solidFill>
                  <a:srgbClr val="007CBA"/>
                </a:solidFill>
                <a:latin typeface="Arial" panose="020B0604020202020204" pitchFamily="34" charset="0"/>
                <a:cs typeface="Arial" panose="020B0604020202020204" pitchFamily="34" charset="0"/>
              </a:rPr>
              <a:t> shows how much a nutrient in a serving of the food contributes to a total daily diet. It can help you determine if a serving of the food is high or low in an individual nutrient and to compare food products. </a:t>
            </a:r>
          </a:p>
          <a:p>
            <a:endParaRPr lang="en-US" dirty="0"/>
          </a:p>
        </p:txBody>
      </p:sp>
    </p:spTree>
    <p:extLst>
      <p:ext uri="{BB962C8B-B14F-4D97-AF65-F5344CB8AC3E}">
        <p14:creationId xmlns:p14="http://schemas.microsoft.com/office/powerpoint/2010/main" val="1088015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6</a:t>
            </a:r>
          </a:p>
        </p:txBody>
      </p:sp>
      <p:pic>
        <p:nvPicPr>
          <p:cNvPr id="6" name="Picture 5" descr="Top section of a Nutrition Facts label">
            <a:extLst>
              <a:ext uri="{FF2B5EF4-FFF2-40B4-BE49-F238E27FC236}">
                <a16:creationId xmlns:a16="http://schemas.microsoft.com/office/drawing/2014/main" id="{5002932D-E574-4B47-951A-E5ED7E7E03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86636" y="1428297"/>
            <a:ext cx="7942729" cy="4881063"/>
          </a:xfrm>
          <a:prstGeom prst="rect">
            <a:avLst/>
          </a:prstGeom>
        </p:spPr>
      </p:pic>
      <p:sp>
        <p:nvSpPr>
          <p:cNvPr id="2" name="Title 1">
            <a:extLst>
              <a:ext uri="{FF2B5EF4-FFF2-40B4-BE49-F238E27FC236}">
                <a16:creationId xmlns:a16="http://schemas.microsoft.com/office/drawing/2014/main" id="{8BBBECB5-3499-E747-AE6E-304A167E3AD2}"/>
              </a:ext>
            </a:extLst>
          </p:cNvPr>
          <p:cNvSpPr>
            <a:spLocks noGrp="1"/>
          </p:cNvSpPr>
          <p:nvPr>
            <p:ph type="title"/>
          </p:nvPr>
        </p:nvSpPr>
        <p:spPr>
          <a:xfrm>
            <a:off x="1081549" y="278296"/>
            <a:ext cx="9269896" cy="437321"/>
          </a:xfrm>
        </p:spPr>
        <p:txBody>
          <a:bodyPr/>
          <a:lstStyle/>
          <a:p>
            <a:r>
              <a:rPr lang="en-US" sz="2200" b="1" kern="0" dirty="0">
                <a:solidFill>
                  <a:srgbClr val="FFFFFF"/>
                </a:solidFill>
                <a:latin typeface="Arial" charset="0"/>
                <a:ea typeface="Arial" charset="0"/>
                <a:cs typeface="Arial" charset="0"/>
                <a:sym typeface="Arial"/>
              </a:rPr>
              <a:t>Nutrition Facts Label</a:t>
            </a:r>
            <a:endParaRPr lang="en-US" sz="2200" dirty="0"/>
          </a:p>
        </p:txBody>
      </p:sp>
    </p:spTree>
    <p:extLst>
      <p:ext uri="{BB962C8B-B14F-4D97-AF65-F5344CB8AC3E}">
        <p14:creationId xmlns:p14="http://schemas.microsoft.com/office/powerpoint/2010/main" val="45718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7</a:t>
            </a:r>
          </a:p>
        </p:txBody>
      </p:sp>
      <p:pic>
        <p:nvPicPr>
          <p:cNvPr id="6" name="Picture 5" descr="Nutrition Facts Label">
            <a:extLst>
              <a:ext uri="{FF2B5EF4-FFF2-40B4-BE49-F238E27FC236}">
                <a16:creationId xmlns:a16="http://schemas.microsoft.com/office/drawing/2014/main" id="{CFB5AFAE-34E9-4A42-B3EE-0DE90263D1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2" name="Title 1">
            <a:extLst>
              <a:ext uri="{FF2B5EF4-FFF2-40B4-BE49-F238E27FC236}">
                <a16:creationId xmlns:a16="http://schemas.microsoft.com/office/drawing/2014/main" id="{ADDA596A-FED2-2746-BCE8-3801A3FC096B}"/>
              </a:ext>
            </a:extLst>
          </p:cNvPr>
          <p:cNvSpPr>
            <a:spLocks noGrp="1"/>
          </p:cNvSpPr>
          <p:nvPr>
            <p:ph type="title"/>
          </p:nvPr>
        </p:nvSpPr>
        <p:spPr>
          <a:xfrm>
            <a:off x="1099312" y="307948"/>
            <a:ext cx="10515600" cy="347569"/>
          </a:xfrm>
        </p:spPr>
        <p:txBody>
          <a:bodyPr/>
          <a:lstStyle/>
          <a:p>
            <a:r>
              <a:rPr lang="en-US" b="1" kern="0" dirty="0">
                <a:solidFill>
                  <a:srgbClr val="FFFFFF"/>
                </a:solidFill>
                <a:latin typeface="Arial" charset="0"/>
                <a:ea typeface="Arial" charset="0"/>
                <a:cs typeface="Arial" charset="0"/>
                <a:sym typeface="Arial"/>
              </a:rPr>
              <a:t>Nutrition Facts Label</a:t>
            </a:r>
            <a:br>
              <a:rPr lang="en-US" b="1" kern="0" dirty="0">
                <a:solidFill>
                  <a:srgbClr val="FFFFFF"/>
                </a:solidFill>
                <a:latin typeface="Arial" charset="0"/>
                <a:ea typeface="Arial" charset="0"/>
                <a:cs typeface="Arial" charset="0"/>
                <a:sym typeface="Arial"/>
              </a:rPr>
            </a:br>
            <a:endParaRPr lang="en-US" dirty="0"/>
          </a:p>
        </p:txBody>
      </p:sp>
    </p:spTree>
    <p:extLst>
      <p:ext uri="{BB962C8B-B14F-4D97-AF65-F5344CB8AC3E}">
        <p14:creationId xmlns:p14="http://schemas.microsoft.com/office/powerpoint/2010/main" val="24765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iginal (Current) Nutrition Facts Label"/>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37200" y="889000"/>
            <a:ext cx="3124200" cy="5420360"/>
          </a:xfrm>
          <a:prstGeom prst="rect">
            <a:avLst/>
          </a:prstGeom>
        </p:spPr>
      </p:pic>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8</a:t>
            </a:r>
          </a:p>
        </p:txBody>
      </p:sp>
      <p:sp>
        <p:nvSpPr>
          <p:cNvPr id="6" name="Title 5">
            <a:extLst>
              <a:ext uri="{FF2B5EF4-FFF2-40B4-BE49-F238E27FC236}">
                <a16:creationId xmlns:a16="http://schemas.microsoft.com/office/drawing/2014/main" id="{741C59C0-390D-3647-BA26-3A4DEB56464D}"/>
              </a:ext>
            </a:extLst>
          </p:cNvPr>
          <p:cNvSpPr>
            <a:spLocks noGrp="1"/>
          </p:cNvSpPr>
          <p:nvPr>
            <p:ph type="title"/>
          </p:nvPr>
        </p:nvSpPr>
        <p:spPr>
          <a:xfrm>
            <a:off x="1161143" y="278296"/>
            <a:ext cx="9269896" cy="437321"/>
          </a:xfrm>
        </p:spPr>
        <p:txBody>
          <a:bodyPr/>
          <a:lstStyle/>
          <a:p>
            <a:r>
              <a:rPr lang="en-US" kern="0" dirty="0">
                <a:solidFill>
                  <a:srgbClr val="FFFFFF"/>
                </a:solidFill>
                <a:latin typeface="Arial" charset="0"/>
                <a:ea typeface="Arial" charset="0"/>
                <a:cs typeface="Arial" charset="0"/>
                <a:sym typeface="Arial"/>
              </a:rPr>
              <a:t>Original (Current) Nutrition Facts Label</a:t>
            </a:r>
          </a:p>
        </p:txBody>
      </p:sp>
    </p:spTree>
    <p:extLst>
      <p:ext uri="{BB962C8B-B14F-4D97-AF65-F5344CB8AC3E}">
        <p14:creationId xmlns:p14="http://schemas.microsoft.com/office/powerpoint/2010/main" val="52041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4912" y="6309360"/>
            <a:ext cx="381000" cy="276999"/>
          </a:xfrm>
          <a:prstGeom prst="rect">
            <a:avLst/>
          </a:prstGeom>
          <a:noFill/>
        </p:spPr>
        <p:txBody>
          <a:bodyPr wrap="square" rtlCol="0" anchor="ctr" anchorCtr="0">
            <a:spAutoFit/>
          </a:bodyPr>
          <a:lstStyle/>
          <a:p>
            <a:pPr algn="ctr"/>
            <a:r>
              <a:rPr lang="en-US" sz="1200" kern="0" dirty="0">
                <a:solidFill>
                  <a:srgbClr val="007CBA"/>
                </a:solidFill>
                <a:latin typeface="Arial" charset="0"/>
                <a:ea typeface="Arial" charset="0"/>
                <a:cs typeface="Arial" charset="0"/>
                <a:sym typeface="Arial"/>
              </a:rPr>
              <a:t>9</a:t>
            </a:r>
          </a:p>
        </p:txBody>
      </p:sp>
      <p:pic>
        <p:nvPicPr>
          <p:cNvPr id="6" name="Picture 5" descr="New, Improved Nutrition Facts Label">
            <a:extLst>
              <a:ext uri="{FF2B5EF4-FFF2-40B4-BE49-F238E27FC236}">
                <a16:creationId xmlns:a16="http://schemas.microsoft.com/office/drawing/2014/main" id="{0A2B0156-D17E-BC49-AC12-20AF53CE6A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2" name="Title 1">
            <a:extLst>
              <a:ext uri="{FF2B5EF4-FFF2-40B4-BE49-F238E27FC236}">
                <a16:creationId xmlns:a16="http://schemas.microsoft.com/office/drawing/2014/main" id="{30FB8D0E-C65D-AC4A-9FBE-8A8F15F7E327}"/>
              </a:ext>
            </a:extLst>
          </p:cNvPr>
          <p:cNvSpPr>
            <a:spLocks noGrp="1"/>
          </p:cNvSpPr>
          <p:nvPr>
            <p:ph type="title"/>
          </p:nvPr>
        </p:nvSpPr>
        <p:spPr/>
        <p:txBody>
          <a:bodyPr/>
          <a:lstStyle/>
          <a:p>
            <a:r>
              <a:rPr lang="en-US" dirty="0">
                <a:sym typeface="Arial"/>
              </a:rPr>
              <a:t>New, Improved Nutrition Facts Label</a:t>
            </a:r>
          </a:p>
        </p:txBody>
      </p:sp>
    </p:spTree>
    <p:extLst>
      <p:ext uri="{BB962C8B-B14F-4D97-AF65-F5344CB8AC3E}">
        <p14:creationId xmlns:p14="http://schemas.microsoft.com/office/powerpoint/2010/main" val="1855755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D39392-A3F0-4DBC-87F5-4521CF119EAD}">
  <ds:schemaRefs>
    <ds:schemaRef ds:uri="http://schemas.microsoft.com/sharepoint/v3/contenttype/forms"/>
  </ds:schemaRefs>
</ds:datastoreItem>
</file>

<file path=customXml/itemProps2.xml><?xml version="1.0" encoding="utf-8"?>
<ds:datastoreItem xmlns:ds="http://schemas.openxmlformats.org/officeDocument/2006/customXml" ds:itemID="{91CDEEA6-C19B-4846-8FDF-55D6BE3E568A}">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FF8FB22-E175-43E4-BAC3-A79B604E7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2643</TotalTime>
  <Words>7538</Words>
  <Application>Microsoft Office PowerPoint</Application>
  <PresentationFormat>Widescreen</PresentationFormat>
  <Paragraphs>637</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Courier New</vt:lpstr>
      <vt:lpstr>Office Theme</vt:lpstr>
      <vt:lpstr>Setting the Table for Healthy Eating</vt:lpstr>
      <vt:lpstr>Introduction</vt:lpstr>
      <vt:lpstr>Objectives</vt:lpstr>
      <vt:lpstr>Key Messages</vt:lpstr>
      <vt:lpstr>Definitions</vt:lpstr>
      <vt:lpstr>Nutrition Facts Label</vt:lpstr>
      <vt:lpstr>Nutrition Facts Label </vt:lpstr>
      <vt:lpstr>Original (Current) Nutrition Facts Label</vt:lpstr>
      <vt:lpstr>New, Improved Nutrition Facts Label</vt:lpstr>
      <vt:lpstr>Learning Activity</vt:lpstr>
      <vt:lpstr>What the New Nutrition Facts Label Tells Us</vt:lpstr>
      <vt:lpstr>What the New Nutrition Facts Label Tells Us</vt:lpstr>
      <vt:lpstr>What the New Nutrition Facts Label Tells Us</vt:lpstr>
      <vt:lpstr>What the New Nutrition Facts Label Tells Us</vt:lpstr>
      <vt:lpstr>Learning Activity</vt:lpstr>
      <vt:lpstr>Facts About Fat</vt:lpstr>
      <vt:lpstr>What are Added Sugars?</vt:lpstr>
      <vt:lpstr>Where to Find Added Sugars?</vt:lpstr>
      <vt:lpstr>How Much Added Sugar is Too Much?</vt:lpstr>
      <vt:lpstr>Learning Activity </vt:lpstr>
      <vt:lpstr>Bringing Nutrition Into Your Daily Life</vt:lpstr>
      <vt:lpstr>Healthy Cooking and Eating Starts with Smart Food Shopping</vt:lpstr>
      <vt:lpstr>Shop Smart!</vt:lpstr>
      <vt:lpstr>Shop Smart!</vt:lpstr>
      <vt:lpstr>Nutrients to Get LESS Of:</vt:lpstr>
      <vt:lpstr>Nutrients to Get MORE Of:</vt:lpstr>
      <vt:lpstr>Food Shopping Tips</vt:lpstr>
      <vt:lpstr>Check the ingredient list</vt:lpstr>
      <vt:lpstr>Learning Activity</vt:lpstr>
      <vt:lpstr>Making Healthy Choices at Home- Recommendations from USDA’s MyPlate</vt:lpstr>
      <vt:lpstr>Making Healthy Choices at Home- Recommendations from USDA’s MyPlate</vt:lpstr>
      <vt:lpstr>Make Healthy Choices at Home</vt:lpstr>
      <vt:lpstr>Tips for Healthy Cooking and Eating at Home</vt:lpstr>
      <vt:lpstr>Know Your Options When Eating Out</vt:lpstr>
      <vt:lpstr>Know Your Options When Eating Out</vt:lpstr>
      <vt:lpstr>Where to Find Calorie and Nutrition Information</vt:lpstr>
      <vt:lpstr>Know Your Options When Eating Out </vt:lpstr>
      <vt:lpstr>Know Your Options When Eating Out </vt:lpstr>
      <vt:lpstr>Learning Activity</vt:lpstr>
      <vt:lpstr>Small Changes Add Up!</vt:lpstr>
      <vt:lpstr>Recap: The New Label: What’s New? </vt:lpstr>
      <vt:lpstr>Recap: Making Healthy Choices</vt:lpstr>
      <vt:lpstr>Recap: Making Healthy Choices</vt:lpstr>
      <vt:lpstr>Recap: Know Your Options When Eating Out </vt:lpstr>
      <vt:lpstr>Final Questions or Comments?</vt:lpstr>
      <vt:lpstr>For More Information: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the Table for Healthy Eating</dc:title>
  <dc:creator>Microsoft Office User</dc:creator>
  <cp:lastModifiedBy>Rouhani, Ayma</cp:lastModifiedBy>
  <cp:revision>262</cp:revision>
  <cp:lastPrinted>2019-09-05T13:41:45Z</cp:lastPrinted>
  <dcterms:created xsi:type="dcterms:W3CDTF">2017-11-02T13:59:48Z</dcterms:created>
  <dcterms:modified xsi:type="dcterms:W3CDTF">2021-03-11T14:11:54Z</dcterms:modified>
</cp:coreProperties>
</file>