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781" r:id="rId2"/>
    <p:sldId id="1786" r:id="rId3"/>
    <p:sldId id="1787" r:id="rId4"/>
    <p:sldId id="261" r:id="rId5"/>
    <p:sldId id="263" r:id="rId6"/>
    <p:sldId id="265" r:id="rId7"/>
    <p:sldId id="1788" r:id="rId8"/>
    <p:sldId id="409" r:id="rId9"/>
    <p:sldId id="1789" r:id="rId10"/>
    <p:sldId id="1790" r:id="rId11"/>
    <p:sldId id="1791" r:id="rId12"/>
    <p:sldId id="1792" r:id="rId13"/>
    <p:sldId id="1793" r:id="rId14"/>
    <p:sldId id="415" r:id="rId15"/>
    <p:sldId id="1794" r:id="rId16"/>
    <p:sldId id="1795" r:id="rId17"/>
    <p:sldId id="400" r:id="rId18"/>
    <p:sldId id="1796" r:id="rId19"/>
    <p:sldId id="332" r:id="rId20"/>
    <p:sldId id="17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EB19-AE9B-474C-98AB-219859526E90}"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CCB4E-4033-45AD-A162-CA03F7E997AD}" type="slidenum">
              <a:rPr lang="en-US" smtClean="0"/>
              <a:t>‹#›</a:t>
            </a:fld>
            <a:endParaRPr lang="en-US"/>
          </a:p>
        </p:txBody>
      </p:sp>
    </p:spTree>
    <p:extLst>
      <p:ext uri="{BB962C8B-B14F-4D97-AF65-F5344CB8AC3E}">
        <p14:creationId xmlns:p14="http://schemas.microsoft.com/office/powerpoint/2010/main" val="24300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dirty="0">
                <a:latin typeface="Arial" charset="0"/>
              </a:rPr>
              <a:t>RR in 1</a:t>
            </a:r>
            <a:r>
              <a:rPr lang="en-US" baseline="30000" dirty="0">
                <a:latin typeface="Arial" charset="0"/>
              </a:rPr>
              <a:t>st</a:t>
            </a:r>
            <a:r>
              <a:rPr lang="en-US" dirty="0">
                <a:latin typeface="Arial" charset="0"/>
              </a:rPr>
              <a:t> </a:t>
            </a:r>
            <a:r>
              <a:rPr lang="en-US" dirty="0" err="1">
                <a:latin typeface="Arial" charset="0"/>
              </a:rPr>
              <a:t>lapatinib</a:t>
            </a:r>
            <a:r>
              <a:rPr lang="en-US" dirty="0">
                <a:latin typeface="Arial" charset="0"/>
              </a:rPr>
              <a:t> trial was 5.2 % using a 50% volume cutoff. None of pts in LANDSCAPE had received prior L or T. Non-CNS ORR was 43% which is higher than the 23% (TTP 6.2 mo) seen in the pivotal trial. None of these studies included a </a:t>
            </a:r>
            <a:r>
              <a:rPr lang="en-US" dirty="0" err="1">
                <a:latin typeface="Arial" charset="0"/>
              </a:rPr>
              <a:t>capecitabine</a:t>
            </a:r>
            <a:r>
              <a:rPr lang="en-US" dirty="0">
                <a:latin typeface="Arial" charset="0"/>
              </a:rPr>
              <a:t>-alone control arm, but given the data from the pivotal trial, doing a cape alone arm just to prove the point is unattractive. In addition, in several of the studies, responses were seen in cape-pre-treated pts . IN Metro study, 3 of 4 pts treated in upfront setting had a CNS PR</a:t>
            </a:r>
          </a:p>
        </p:txBody>
      </p:sp>
    </p:spTree>
    <p:extLst>
      <p:ext uri="{BB962C8B-B14F-4D97-AF65-F5344CB8AC3E}">
        <p14:creationId xmlns:p14="http://schemas.microsoft.com/office/powerpoint/2010/main" val="115410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3FD1-DD43-427E-B9CA-25201968FC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A9CAA-E4CB-4246-81E8-F8AB4AF7A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5E1B1-F91A-4E51-ACEC-E25A3081E896}"/>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D5908858-CCE0-42AC-A07B-E557C3809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163E2-671D-4BBC-B817-1F32F5560738}"/>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370133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4049-537C-424A-A496-77DF19512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336A6F-B051-4889-9495-7848D9D7D5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FA00-CBA7-4912-9AB9-1B16A1BF1138}"/>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6FE0F4BF-2A3A-4A65-B875-A44FABF0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F7919-8CC9-47FF-96FA-562719E9260D}"/>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165871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58AB7-6A9B-45C4-B1F4-764609BD0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257FC-05D8-47FA-BD9F-E8679EFF74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7E750-1CB6-44E3-B667-7BA65F6DC4EA}"/>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53D0C9BE-0B5B-4735-97E5-53B12D278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B0C8C-66CC-4D7C-A8F5-EFE676F4859B}"/>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422760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E470-AE08-4D25-B508-84FAF99C2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706C9-6E8D-4CE4-A7BC-CF02D632A3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4E919-22F1-4952-BF8E-BB6E93B4DC09}"/>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6D1A7F33-80DB-483E-A35C-54F64C1C2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7A2B7-6E14-4FF5-9D14-32834A30C8F1}"/>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278916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2FB4-6C49-41BD-AC7B-6630849FF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2429F-D9B2-4370-9DD3-513E49AF2B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10E2F9-EA7C-4AD4-8FA6-BF1791961981}"/>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0C2DCC3C-352E-441B-89F6-6DB9AC68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D40E3-2FC7-4369-A9D6-0FE9CACA7C57}"/>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228779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C3D0-BA3E-4A5A-AC84-E69CDB485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FF31C-2D47-44F7-AFED-FA08C2157D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F2747-A5FF-4282-A281-FF98B5FF30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1639F-E53C-41D9-A587-158B76A1BFE2}"/>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6" name="Footer Placeholder 5">
            <a:extLst>
              <a:ext uri="{FF2B5EF4-FFF2-40B4-BE49-F238E27FC236}">
                <a16:creationId xmlns:a16="http://schemas.microsoft.com/office/drawing/2014/main" id="{96C56781-45E2-4D58-8DDB-66A1CB2A1D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3FD96-8E64-4A7A-9457-3F95D57F1C20}"/>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28662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28B6-A9FE-4CDA-BC29-95415021E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94817C-5154-43D8-9654-998644C3A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D8E488-6FD3-4136-BBE3-7C1EAAA6E7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73212-2AE5-4DED-9330-9B72E9A92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C775F-9B84-4DF2-B94E-F8856F0258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B871F-D15F-4C24-A944-A578E3920569}"/>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8" name="Footer Placeholder 7">
            <a:extLst>
              <a:ext uri="{FF2B5EF4-FFF2-40B4-BE49-F238E27FC236}">
                <a16:creationId xmlns:a16="http://schemas.microsoft.com/office/drawing/2014/main" id="{1F6845FE-8F90-4C83-8C4D-0C44A9755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8F848-09CC-4A2A-BA3F-3FB71A87A59A}"/>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141682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583C-CEC5-42A8-993A-2F6FEF68CF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6EEA7-5071-4C9D-91BA-31F3A1EE7028}"/>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4" name="Footer Placeholder 3">
            <a:extLst>
              <a:ext uri="{FF2B5EF4-FFF2-40B4-BE49-F238E27FC236}">
                <a16:creationId xmlns:a16="http://schemas.microsoft.com/office/drawing/2014/main" id="{7DFDC8CC-96C3-4B03-9BE2-50547700F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BF48E0-02C2-4CF0-BDBB-8919F5F49CE5}"/>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181965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6EBFE-2D54-43D9-8C4F-F7705540DDB5}"/>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3" name="Footer Placeholder 2">
            <a:extLst>
              <a:ext uri="{FF2B5EF4-FFF2-40B4-BE49-F238E27FC236}">
                <a16:creationId xmlns:a16="http://schemas.microsoft.com/office/drawing/2014/main" id="{AF94A9A9-58C4-475A-90EC-8F26CC4A7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DCA22B-FF40-479E-AE86-40CD3627D749}"/>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17399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7252-02B0-4942-A5BE-5C30023DA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896DF6-777B-4044-8079-F833666E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C78E8-6E38-44DA-ACC7-5CD4372FB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8F20EF-47F8-4403-9183-BFAFFAE0D07B}"/>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6" name="Footer Placeholder 5">
            <a:extLst>
              <a:ext uri="{FF2B5EF4-FFF2-40B4-BE49-F238E27FC236}">
                <a16:creationId xmlns:a16="http://schemas.microsoft.com/office/drawing/2014/main" id="{2CFFA30D-B95B-44A7-8F1E-4367B70F9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541C2-E649-4D7C-8CC3-A16024ED4D3A}"/>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26064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56BB-8ED8-4500-A2F3-047704711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EBB91-81DA-4B75-9BAD-FECE593A3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511F0-6F63-4721-9920-DFE203F6A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072D6-241F-4BA1-825B-199FF87F4CAB}"/>
              </a:ext>
            </a:extLst>
          </p:cNvPr>
          <p:cNvSpPr>
            <a:spLocks noGrp="1"/>
          </p:cNvSpPr>
          <p:nvPr>
            <p:ph type="dt" sz="half" idx="10"/>
          </p:nvPr>
        </p:nvSpPr>
        <p:spPr/>
        <p:txBody>
          <a:bodyPr/>
          <a:lstStyle/>
          <a:p>
            <a:fld id="{4E77646E-83FE-490D-9B41-7D734E06CE99}" type="datetimeFigureOut">
              <a:rPr lang="en-US" smtClean="0"/>
              <a:t>4/30/2019</a:t>
            </a:fld>
            <a:endParaRPr lang="en-US"/>
          </a:p>
        </p:txBody>
      </p:sp>
      <p:sp>
        <p:nvSpPr>
          <p:cNvPr id="6" name="Footer Placeholder 5">
            <a:extLst>
              <a:ext uri="{FF2B5EF4-FFF2-40B4-BE49-F238E27FC236}">
                <a16:creationId xmlns:a16="http://schemas.microsoft.com/office/drawing/2014/main" id="{8ED7A4FE-A381-4ACA-BC50-55F054596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81CEB-46EC-432E-8F9D-4ECA7AEA8E23}"/>
              </a:ext>
            </a:extLst>
          </p:cNvPr>
          <p:cNvSpPr>
            <a:spLocks noGrp="1"/>
          </p:cNvSpPr>
          <p:nvPr>
            <p:ph type="sldNum" sz="quarter" idx="12"/>
          </p:nvPr>
        </p:nvSpPr>
        <p:spPr/>
        <p:txBody>
          <a:bodyPr/>
          <a:lstStyle/>
          <a:p>
            <a:fld id="{EAECB340-FCAC-4FDC-9A58-1EF873515734}" type="slidenum">
              <a:rPr lang="en-US" smtClean="0"/>
              <a:t>‹#›</a:t>
            </a:fld>
            <a:endParaRPr lang="en-US"/>
          </a:p>
        </p:txBody>
      </p:sp>
    </p:spTree>
    <p:extLst>
      <p:ext uri="{BB962C8B-B14F-4D97-AF65-F5344CB8AC3E}">
        <p14:creationId xmlns:p14="http://schemas.microsoft.com/office/powerpoint/2010/main" val="290390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0B39D-2029-4E64-9045-0CCFF3107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8C76DF-97CA-4304-ADFF-C3FACAA74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D9308-5FC0-42AC-B8DC-D04AF1C6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7646E-83FE-490D-9B41-7D734E06CE99}" type="datetimeFigureOut">
              <a:rPr lang="en-US" smtClean="0"/>
              <a:t>4/30/2019</a:t>
            </a:fld>
            <a:endParaRPr lang="en-US"/>
          </a:p>
        </p:txBody>
      </p:sp>
      <p:sp>
        <p:nvSpPr>
          <p:cNvPr id="5" name="Footer Placeholder 4">
            <a:extLst>
              <a:ext uri="{FF2B5EF4-FFF2-40B4-BE49-F238E27FC236}">
                <a16:creationId xmlns:a16="http://schemas.microsoft.com/office/drawing/2014/main" id="{018C771B-3E5C-406A-8582-F4679F017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69EF41-0AAF-4C13-8290-CF6E56A40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CB340-FCAC-4FDC-9A58-1EF873515734}" type="slidenum">
              <a:rPr lang="en-US" smtClean="0"/>
              <a:t>‹#›</a:t>
            </a:fld>
            <a:endParaRPr lang="en-US"/>
          </a:p>
        </p:txBody>
      </p:sp>
    </p:spTree>
    <p:extLst>
      <p:ext uri="{BB962C8B-B14F-4D97-AF65-F5344CB8AC3E}">
        <p14:creationId xmlns:p14="http://schemas.microsoft.com/office/powerpoint/2010/main" val="305230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3E8EA-108A-3D42-9F36-EB396A9ADAC9}"/>
              </a:ext>
            </a:extLst>
          </p:cNvPr>
          <p:cNvSpPr>
            <a:spLocks noGrp="1"/>
          </p:cNvSpPr>
          <p:nvPr>
            <p:ph idx="1"/>
          </p:nvPr>
        </p:nvSpPr>
        <p:spPr>
          <a:xfrm>
            <a:off x="287427" y="1862119"/>
            <a:ext cx="11671739" cy="2304941"/>
          </a:xfrm>
        </p:spPr>
        <p:txBody>
          <a:bodyPr>
            <a:normAutofit fontScale="70000" lnSpcReduction="20000"/>
          </a:bodyPr>
          <a:lstStyle/>
          <a:p>
            <a:pPr marL="0" indent="0">
              <a:buNone/>
            </a:pPr>
            <a:r>
              <a:rPr lang="en-US" sz="6100" b="1" dirty="0"/>
              <a:t>Session II: </a:t>
            </a:r>
          </a:p>
          <a:p>
            <a:pPr marL="0" indent="0">
              <a:buNone/>
            </a:pPr>
            <a:r>
              <a:rPr lang="en-US" sz="6100" b="1" dirty="0"/>
              <a:t>Key Issues for Clinical Development for Brain Mets</a:t>
            </a:r>
          </a:p>
          <a:p>
            <a:pPr marL="0" indent="0">
              <a:buNone/>
            </a:pPr>
            <a:r>
              <a:rPr lang="en-US" sz="3400" i="1" dirty="0"/>
              <a:t>Nancy Lin, MD, Co-Chair, Dana Farber Cancer Institute </a:t>
            </a:r>
          </a:p>
          <a:p>
            <a:pPr marL="0" indent="0">
              <a:buNone/>
            </a:pPr>
            <a:r>
              <a:rPr lang="en-US" sz="3400" i="1" dirty="0"/>
              <a:t>Chana Weinstock, MD, Co-Chair, US Food and Drug Administration</a:t>
            </a:r>
          </a:p>
        </p:txBody>
      </p:sp>
      <p:sp>
        <p:nvSpPr>
          <p:cNvPr id="6" name="TextBox 5">
            <a:extLst>
              <a:ext uri="{FF2B5EF4-FFF2-40B4-BE49-F238E27FC236}">
                <a16:creationId xmlns:a16="http://schemas.microsoft.com/office/drawing/2014/main" id="{20F5D65B-EBC0-2143-A27D-FD21F320CF51}"/>
              </a:ext>
            </a:extLst>
          </p:cNvPr>
          <p:cNvSpPr txBox="1"/>
          <p:nvPr/>
        </p:nvSpPr>
        <p:spPr>
          <a:xfrm>
            <a:off x="10175830" y="39121"/>
            <a:ext cx="2100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#MetsCNS2019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#CNSMetsWorkshop2019</a:t>
            </a:r>
          </a:p>
        </p:txBody>
      </p:sp>
      <p:grpSp>
        <p:nvGrpSpPr>
          <p:cNvPr id="7" name="Group 6">
            <a:extLst>
              <a:ext uri="{FF2B5EF4-FFF2-40B4-BE49-F238E27FC236}">
                <a16:creationId xmlns:a16="http://schemas.microsoft.com/office/drawing/2014/main" id="{868ED600-99EF-3043-90F9-E1A228EBCD50}"/>
              </a:ext>
            </a:extLst>
          </p:cNvPr>
          <p:cNvGrpSpPr/>
          <p:nvPr/>
        </p:nvGrpSpPr>
        <p:grpSpPr>
          <a:xfrm>
            <a:off x="567266" y="5497033"/>
            <a:ext cx="11010900" cy="1360967"/>
            <a:chOff x="143932" y="5250389"/>
            <a:chExt cx="11933768" cy="1613911"/>
          </a:xfrm>
        </p:grpSpPr>
        <p:pic>
          <p:nvPicPr>
            <p:cNvPr id="8" name="Picture 7">
              <a:extLst>
                <a:ext uri="{FF2B5EF4-FFF2-40B4-BE49-F238E27FC236}">
                  <a16:creationId xmlns:a16="http://schemas.microsoft.com/office/drawing/2014/main" id="{265F744E-8244-5447-8E97-07953F993707}"/>
                </a:ext>
              </a:extLst>
            </p:cNvPr>
            <p:cNvPicPr>
              <a:picLocks noChangeAspect="1"/>
            </p:cNvPicPr>
            <p:nvPr/>
          </p:nvPicPr>
          <p:blipFill>
            <a:blip r:embed="rId2"/>
            <a:stretch>
              <a:fillRect/>
            </a:stretch>
          </p:blipFill>
          <p:spPr>
            <a:xfrm>
              <a:off x="143932" y="5334567"/>
              <a:ext cx="2015067" cy="748725"/>
            </a:xfrm>
            <a:prstGeom prst="rect">
              <a:avLst/>
            </a:prstGeom>
          </p:spPr>
        </p:pic>
        <p:pic>
          <p:nvPicPr>
            <p:cNvPr id="9" name="Picture 8">
              <a:extLst>
                <a:ext uri="{FF2B5EF4-FFF2-40B4-BE49-F238E27FC236}">
                  <a16:creationId xmlns:a16="http://schemas.microsoft.com/office/drawing/2014/main" id="{E080107A-3130-8E46-82C0-F9B11859DB3E}"/>
                </a:ext>
              </a:extLst>
            </p:cNvPr>
            <p:cNvPicPr>
              <a:picLocks noChangeAspect="1"/>
            </p:cNvPicPr>
            <p:nvPr/>
          </p:nvPicPr>
          <p:blipFill>
            <a:blip r:embed="rId3"/>
            <a:stretch>
              <a:fillRect/>
            </a:stretch>
          </p:blipFill>
          <p:spPr>
            <a:xfrm>
              <a:off x="220134" y="6250824"/>
              <a:ext cx="2492072" cy="385138"/>
            </a:xfrm>
            <a:prstGeom prst="rect">
              <a:avLst/>
            </a:prstGeom>
          </p:spPr>
        </p:pic>
        <p:pic>
          <p:nvPicPr>
            <p:cNvPr id="10" name="Picture 9">
              <a:extLst>
                <a:ext uri="{FF2B5EF4-FFF2-40B4-BE49-F238E27FC236}">
                  <a16:creationId xmlns:a16="http://schemas.microsoft.com/office/drawing/2014/main" id="{4463EBCA-616E-9B4D-B202-783C1335127C}"/>
                </a:ext>
              </a:extLst>
            </p:cNvPr>
            <p:cNvPicPr>
              <a:picLocks noChangeAspect="1"/>
            </p:cNvPicPr>
            <p:nvPr/>
          </p:nvPicPr>
          <p:blipFill>
            <a:blip r:embed="rId4"/>
            <a:stretch>
              <a:fillRect/>
            </a:stretch>
          </p:blipFill>
          <p:spPr>
            <a:xfrm>
              <a:off x="3281156" y="6144406"/>
              <a:ext cx="1666395" cy="679440"/>
            </a:xfrm>
            <a:prstGeom prst="rect">
              <a:avLst/>
            </a:prstGeom>
          </p:spPr>
        </p:pic>
        <p:pic>
          <p:nvPicPr>
            <p:cNvPr id="11" name="Picture 10">
              <a:extLst>
                <a:ext uri="{FF2B5EF4-FFF2-40B4-BE49-F238E27FC236}">
                  <a16:creationId xmlns:a16="http://schemas.microsoft.com/office/drawing/2014/main" id="{C31F5BD6-EAB5-2C43-9BDB-27C42EB8B770}"/>
                </a:ext>
              </a:extLst>
            </p:cNvPr>
            <p:cNvPicPr>
              <a:picLocks noChangeAspect="1"/>
            </p:cNvPicPr>
            <p:nvPr/>
          </p:nvPicPr>
          <p:blipFill>
            <a:blip r:embed="rId5"/>
            <a:stretch>
              <a:fillRect/>
            </a:stretch>
          </p:blipFill>
          <p:spPr>
            <a:xfrm>
              <a:off x="5416440" y="6144406"/>
              <a:ext cx="1753380" cy="687135"/>
            </a:xfrm>
            <a:prstGeom prst="rect">
              <a:avLst/>
            </a:prstGeom>
          </p:spPr>
        </p:pic>
        <p:pic>
          <p:nvPicPr>
            <p:cNvPr id="12" name="Picture 11">
              <a:extLst>
                <a:ext uri="{FF2B5EF4-FFF2-40B4-BE49-F238E27FC236}">
                  <a16:creationId xmlns:a16="http://schemas.microsoft.com/office/drawing/2014/main" id="{B5FB398A-27EC-BB4B-AB21-17B7461EA7E1}"/>
                </a:ext>
              </a:extLst>
            </p:cNvPr>
            <p:cNvPicPr>
              <a:picLocks noChangeAspect="1"/>
            </p:cNvPicPr>
            <p:nvPr/>
          </p:nvPicPr>
          <p:blipFill>
            <a:blip r:embed="rId6"/>
            <a:stretch>
              <a:fillRect/>
            </a:stretch>
          </p:blipFill>
          <p:spPr>
            <a:xfrm>
              <a:off x="7625104" y="6059171"/>
              <a:ext cx="1859293" cy="772370"/>
            </a:xfrm>
            <a:prstGeom prst="rect">
              <a:avLst/>
            </a:prstGeom>
          </p:spPr>
        </p:pic>
        <p:pic>
          <p:nvPicPr>
            <p:cNvPr id="13" name="Picture 12">
              <a:extLst>
                <a:ext uri="{FF2B5EF4-FFF2-40B4-BE49-F238E27FC236}">
                  <a16:creationId xmlns:a16="http://schemas.microsoft.com/office/drawing/2014/main" id="{2E214908-7DAD-6444-B584-A1250F79590F}"/>
                </a:ext>
              </a:extLst>
            </p:cNvPr>
            <p:cNvPicPr>
              <a:picLocks noChangeAspect="1"/>
            </p:cNvPicPr>
            <p:nvPr/>
          </p:nvPicPr>
          <p:blipFill>
            <a:blip r:embed="rId7"/>
            <a:stretch>
              <a:fillRect/>
            </a:stretch>
          </p:blipFill>
          <p:spPr>
            <a:xfrm>
              <a:off x="2586371" y="5429164"/>
              <a:ext cx="1228770" cy="524726"/>
            </a:xfrm>
            <a:prstGeom prst="rect">
              <a:avLst/>
            </a:prstGeom>
          </p:spPr>
        </p:pic>
        <p:pic>
          <p:nvPicPr>
            <p:cNvPr id="14" name="Picture 13">
              <a:extLst>
                <a:ext uri="{FF2B5EF4-FFF2-40B4-BE49-F238E27FC236}">
                  <a16:creationId xmlns:a16="http://schemas.microsoft.com/office/drawing/2014/main" id="{2BF2F0EB-53FF-214B-9ECB-BDA503BF3A65}"/>
                </a:ext>
              </a:extLst>
            </p:cNvPr>
            <p:cNvPicPr>
              <a:picLocks noChangeAspect="1"/>
            </p:cNvPicPr>
            <p:nvPr/>
          </p:nvPicPr>
          <p:blipFill>
            <a:blip r:embed="rId8"/>
            <a:stretch>
              <a:fillRect/>
            </a:stretch>
          </p:blipFill>
          <p:spPr>
            <a:xfrm>
              <a:off x="4571417" y="5363927"/>
              <a:ext cx="1326162" cy="663915"/>
            </a:xfrm>
            <a:prstGeom prst="rect">
              <a:avLst/>
            </a:prstGeom>
          </p:spPr>
        </p:pic>
        <p:pic>
          <p:nvPicPr>
            <p:cNvPr id="15" name="Picture 14">
              <a:extLst>
                <a:ext uri="{FF2B5EF4-FFF2-40B4-BE49-F238E27FC236}">
                  <a16:creationId xmlns:a16="http://schemas.microsoft.com/office/drawing/2014/main" id="{67D8A0E7-AA07-2047-864A-D3FC080EA4DC}"/>
                </a:ext>
              </a:extLst>
            </p:cNvPr>
            <p:cNvPicPr>
              <a:picLocks noChangeAspect="1"/>
            </p:cNvPicPr>
            <p:nvPr/>
          </p:nvPicPr>
          <p:blipFill>
            <a:blip r:embed="rId9"/>
            <a:stretch>
              <a:fillRect/>
            </a:stretch>
          </p:blipFill>
          <p:spPr>
            <a:xfrm>
              <a:off x="6756762" y="5310988"/>
              <a:ext cx="1085070" cy="761079"/>
            </a:xfrm>
            <a:prstGeom prst="rect">
              <a:avLst/>
            </a:prstGeom>
          </p:spPr>
        </p:pic>
        <p:pic>
          <p:nvPicPr>
            <p:cNvPr id="16" name="Picture 15">
              <a:extLst>
                <a:ext uri="{FF2B5EF4-FFF2-40B4-BE49-F238E27FC236}">
                  <a16:creationId xmlns:a16="http://schemas.microsoft.com/office/drawing/2014/main" id="{4924F0AE-E7AF-6144-9EE6-D856188EAA76}"/>
                </a:ext>
              </a:extLst>
            </p:cNvPr>
            <p:cNvPicPr>
              <a:picLocks noChangeAspect="1"/>
            </p:cNvPicPr>
            <p:nvPr/>
          </p:nvPicPr>
          <p:blipFill>
            <a:blip r:embed="rId10"/>
            <a:stretch>
              <a:fillRect/>
            </a:stretch>
          </p:blipFill>
          <p:spPr>
            <a:xfrm>
              <a:off x="8550053" y="5320788"/>
              <a:ext cx="1375833" cy="759788"/>
            </a:xfrm>
            <a:prstGeom prst="rect">
              <a:avLst/>
            </a:prstGeom>
          </p:spPr>
        </p:pic>
        <p:pic>
          <p:nvPicPr>
            <p:cNvPr id="17" name="Picture 16">
              <a:extLst>
                <a:ext uri="{FF2B5EF4-FFF2-40B4-BE49-F238E27FC236}">
                  <a16:creationId xmlns:a16="http://schemas.microsoft.com/office/drawing/2014/main" id="{BA99AD29-626B-6540-A727-4D6462C4531B}"/>
                </a:ext>
              </a:extLst>
            </p:cNvPr>
            <p:cNvPicPr>
              <a:picLocks noChangeAspect="1"/>
            </p:cNvPicPr>
            <p:nvPr/>
          </p:nvPicPr>
          <p:blipFill>
            <a:blip r:embed="rId11"/>
            <a:stretch>
              <a:fillRect/>
            </a:stretch>
          </p:blipFill>
          <p:spPr>
            <a:xfrm>
              <a:off x="9671332" y="6006667"/>
              <a:ext cx="2406368" cy="857633"/>
            </a:xfrm>
            <a:prstGeom prst="rect">
              <a:avLst/>
            </a:prstGeom>
          </p:spPr>
        </p:pic>
        <p:pic>
          <p:nvPicPr>
            <p:cNvPr id="18" name="Picture 17">
              <a:extLst>
                <a:ext uri="{FF2B5EF4-FFF2-40B4-BE49-F238E27FC236}">
                  <a16:creationId xmlns:a16="http://schemas.microsoft.com/office/drawing/2014/main" id="{9AD27135-E18A-4F4A-9252-685E8B5B0B3B}"/>
                </a:ext>
              </a:extLst>
            </p:cNvPr>
            <p:cNvPicPr>
              <a:picLocks noChangeAspect="1"/>
            </p:cNvPicPr>
            <p:nvPr/>
          </p:nvPicPr>
          <p:blipFill>
            <a:blip r:embed="rId12"/>
            <a:stretch>
              <a:fillRect/>
            </a:stretch>
          </p:blipFill>
          <p:spPr>
            <a:xfrm>
              <a:off x="10488725" y="5250389"/>
              <a:ext cx="1475047" cy="808782"/>
            </a:xfrm>
            <a:prstGeom prst="rect">
              <a:avLst/>
            </a:prstGeom>
          </p:spPr>
        </p:pic>
      </p:grpSp>
      <p:pic>
        <p:nvPicPr>
          <p:cNvPr id="19" name="Picture 18">
            <a:extLst>
              <a:ext uri="{FF2B5EF4-FFF2-40B4-BE49-F238E27FC236}">
                <a16:creationId xmlns:a16="http://schemas.microsoft.com/office/drawing/2014/main" id="{7EC9F8C7-8F7D-D94F-B0D3-ADCF9729926F}"/>
              </a:ext>
            </a:extLst>
          </p:cNvPr>
          <p:cNvPicPr>
            <a:picLocks noChangeAspect="1"/>
          </p:cNvPicPr>
          <p:nvPr/>
        </p:nvPicPr>
        <p:blipFill>
          <a:blip r:embed="rId13"/>
          <a:stretch>
            <a:fillRect/>
          </a:stretch>
        </p:blipFill>
        <p:spPr>
          <a:xfrm>
            <a:off x="4652363" y="5566378"/>
            <a:ext cx="1229957" cy="612655"/>
          </a:xfrm>
          <a:prstGeom prst="rect">
            <a:avLst/>
          </a:prstGeom>
        </p:spPr>
      </p:pic>
    </p:spTree>
    <p:extLst>
      <p:ext uri="{BB962C8B-B14F-4D97-AF65-F5344CB8AC3E}">
        <p14:creationId xmlns:p14="http://schemas.microsoft.com/office/powerpoint/2010/main" val="150097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4579-F824-4BB6-BD4B-64C5C7708D75}"/>
              </a:ext>
            </a:extLst>
          </p:cNvPr>
          <p:cNvSpPr>
            <a:spLocks noGrp="1"/>
          </p:cNvSpPr>
          <p:nvPr>
            <p:ph type="title"/>
          </p:nvPr>
        </p:nvSpPr>
        <p:spPr>
          <a:xfrm>
            <a:off x="838200" y="188663"/>
            <a:ext cx="10515600" cy="1325563"/>
          </a:xfrm>
        </p:spPr>
        <p:txBody>
          <a:bodyPr>
            <a:normAutofit fontScale="90000"/>
          </a:bodyPr>
          <a:lstStyle/>
          <a:p>
            <a:r>
              <a:rPr lang="en-US" dirty="0">
                <a:solidFill>
                  <a:srgbClr val="002060"/>
                </a:solidFill>
              </a:rPr>
              <a:t>Lack of intact BBB Penetration does not preclude activity against established brain </a:t>
            </a:r>
            <a:r>
              <a:rPr lang="en-US" dirty="0" err="1">
                <a:solidFill>
                  <a:srgbClr val="002060"/>
                </a:solidFill>
              </a:rPr>
              <a:t>mets</a:t>
            </a:r>
            <a:endParaRPr lang="en-US" dirty="0">
              <a:solidFill>
                <a:srgbClr val="002060"/>
              </a:solidFill>
            </a:endParaRPr>
          </a:p>
        </p:txBody>
      </p:sp>
      <p:pic>
        <p:nvPicPr>
          <p:cNvPr id="2050" name="Picture 2" descr="http://dmd.aspetjournals.org/content/dmd/36/4/695/F2.large.jpg?width=800&amp;height=600&amp;carousel=1">
            <a:extLst>
              <a:ext uri="{FF2B5EF4-FFF2-40B4-BE49-F238E27FC236}">
                <a16:creationId xmlns:a16="http://schemas.microsoft.com/office/drawing/2014/main" id="{730F7BD0-697A-49B4-9C92-3811DA32C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638300"/>
            <a:ext cx="8056474" cy="2622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F4CF86-7206-4119-B529-BFEE9A0EEC80}"/>
              </a:ext>
            </a:extLst>
          </p:cNvPr>
          <p:cNvSpPr txBox="1"/>
          <p:nvPr/>
        </p:nvSpPr>
        <p:spPr>
          <a:xfrm>
            <a:off x="7505700" y="6296025"/>
            <a:ext cx="4358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Polli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Drug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Metab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Disposition, 2008</a:t>
            </a:r>
          </a:p>
        </p:txBody>
      </p:sp>
      <p:sp>
        <p:nvSpPr>
          <p:cNvPr id="5" name="TextBox 4">
            <a:extLst>
              <a:ext uri="{FF2B5EF4-FFF2-40B4-BE49-F238E27FC236}">
                <a16:creationId xmlns:a16="http://schemas.microsoft.com/office/drawing/2014/main" id="{BB1E66C1-99B2-4F96-A7B9-34F31FD7188D}"/>
              </a:ext>
            </a:extLst>
          </p:cNvPr>
          <p:cNvSpPr txBox="1"/>
          <p:nvPr/>
        </p:nvSpPr>
        <p:spPr>
          <a:xfrm>
            <a:off x="1028700" y="4543425"/>
            <a:ext cx="10090904"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Whole-body autoradiography of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C]lapatinib in male Han Wistar rats after a single oral dose of 10 mg/kg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Brain/plasma ratio &lt; 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Presumably related to efflux transporters in the BBB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0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33" name="Group 85"/>
          <p:cNvGraphicFramePr>
            <a:graphicFrameLocks noGrp="1"/>
          </p:cNvGraphicFramePr>
          <p:nvPr>
            <p:ph idx="4294967295"/>
            <p:extLst/>
          </p:nvPr>
        </p:nvGraphicFramePr>
        <p:xfrm>
          <a:off x="759437" y="1665465"/>
          <a:ext cx="6103937" cy="3894396"/>
        </p:xfrm>
        <a:graphic>
          <a:graphicData uri="http://schemas.openxmlformats.org/drawingml/2006/table">
            <a:tbl>
              <a:tblPr/>
              <a:tblGrid>
                <a:gridCol w="1360488">
                  <a:extLst>
                    <a:ext uri="{9D8B030D-6E8A-4147-A177-3AD203B41FA5}">
                      <a16:colId xmlns:a16="http://schemas.microsoft.com/office/drawing/2014/main" val="20000"/>
                    </a:ext>
                  </a:extLst>
                </a:gridCol>
                <a:gridCol w="708024">
                  <a:extLst>
                    <a:ext uri="{9D8B030D-6E8A-4147-A177-3AD203B41FA5}">
                      <a16:colId xmlns:a16="http://schemas.microsoft.com/office/drawing/2014/main" val="20001"/>
                    </a:ext>
                  </a:extLst>
                </a:gridCol>
                <a:gridCol w="1173163">
                  <a:extLst>
                    <a:ext uri="{9D8B030D-6E8A-4147-A177-3AD203B41FA5}">
                      <a16:colId xmlns:a16="http://schemas.microsoft.com/office/drawing/2014/main" val="20002"/>
                    </a:ext>
                  </a:extLst>
                </a:gridCol>
                <a:gridCol w="896938">
                  <a:extLst>
                    <a:ext uri="{9D8B030D-6E8A-4147-A177-3AD203B41FA5}">
                      <a16:colId xmlns:a16="http://schemas.microsoft.com/office/drawing/2014/main" val="20003"/>
                    </a:ext>
                  </a:extLst>
                </a:gridCol>
                <a:gridCol w="1133474">
                  <a:extLst>
                    <a:ext uri="{9D8B030D-6E8A-4147-A177-3AD203B41FA5}">
                      <a16:colId xmlns:a16="http://schemas.microsoft.com/office/drawing/2014/main" val="20004"/>
                    </a:ext>
                  </a:extLst>
                </a:gridCol>
                <a:gridCol w="831850">
                  <a:extLst>
                    <a:ext uri="{9D8B030D-6E8A-4147-A177-3AD203B41FA5}">
                      <a16:colId xmlns:a16="http://schemas.microsoft.com/office/drawing/2014/main" val="20005"/>
                    </a:ext>
                  </a:extLst>
                </a:gridCol>
              </a:tblGrid>
              <a:tr h="49688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Study</a:t>
                      </a: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N</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Prior RT</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CNS ORR</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TTP/PFS</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OS</a:t>
                      </a: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581153">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Lin et al</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CCR 2009</a:t>
                      </a: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50</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100%</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20% </a:t>
                      </a:r>
                      <a:endParaRPr kumimoji="0" lang="en-US" sz="2000" b="0" i="0" u="none" strike="noStrike" cap="none" normalizeH="0" baseline="0" dirty="0">
                        <a:ln>
                          <a:noFill/>
                        </a:ln>
                        <a:solidFill>
                          <a:schemeClr val="tx1"/>
                        </a:solidFill>
                        <a:effectLst/>
                        <a:latin typeface="Arial" charset="0"/>
                        <a:cs typeface="Arial" charset="0"/>
                      </a:endParaRP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900" b="1" i="0" u="none" strike="noStrike" cap="none" normalizeH="0" baseline="0" dirty="0">
                          <a:ln>
                            <a:noFill/>
                          </a:ln>
                          <a:solidFill>
                            <a:schemeClr val="tx1"/>
                          </a:solidFill>
                          <a:effectLst/>
                          <a:latin typeface="Arial" charset="0"/>
                          <a:cs typeface="Arial" charset="0"/>
                        </a:rPr>
                        <a:t>3.6 </a:t>
                      </a:r>
                      <a:r>
                        <a:rPr kumimoji="0" lang="en-US" sz="1900" b="1" i="0" u="none" strike="noStrike" cap="none" normalizeH="0" baseline="0" dirty="0" err="1">
                          <a:ln>
                            <a:noFill/>
                          </a:ln>
                          <a:solidFill>
                            <a:schemeClr val="tx1"/>
                          </a:solidFill>
                          <a:effectLst/>
                          <a:latin typeface="Arial" charset="0"/>
                          <a:cs typeface="Arial" charset="0"/>
                        </a:rPr>
                        <a:t>mo</a:t>
                      </a:r>
                      <a:endParaRPr kumimoji="0" lang="en-US" sz="1900" b="1" i="0" u="none" strike="noStrike" cap="none" normalizeH="0" baseline="0" dirty="0">
                        <a:ln>
                          <a:noFill/>
                        </a:ln>
                        <a:solidFill>
                          <a:schemeClr val="tx1"/>
                        </a:solidFill>
                        <a:effectLst/>
                        <a:latin typeface="Arial" charset="0"/>
                        <a:cs typeface="Arial" charset="0"/>
                      </a:endParaRP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NR</a:t>
                      </a: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Sutherland et al, Br J Ca 2010 (LEAP)</a:t>
                      </a: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34</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94%</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21%</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900" b="1" i="0" u="none" strike="noStrike" cap="none" normalizeH="0" baseline="0">
                          <a:ln>
                            <a:noFill/>
                          </a:ln>
                          <a:solidFill>
                            <a:schemeClr val="tx1"/>
                          </a:solidFill>
                          <a:effectLst/>
                          <a:latin typeface="Arial" charset="0"/>
                          <a:cs typeface="Arial" charset="0"/>
                        </a:rPr>
                        <a:t>5.1 mo</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NR</a:t>
                      </a: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Metro et al, Ann Oncol 2011</a:t>
                      </a: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22</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86%</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a:ln>
                            <a:noFill/>
                          </a:ln>
                          <a:solidFill>
                            <a:schemeClr val="tx1"/>
                          </a:solidFill>
                          <a:effectLst/>
                          <a:latin typeface="Arial" charset="0"/>
                          <a:cs typeface="Arial" charset="0"/>
                        </a:rPr>
                        <a:t>32%</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900" b="1" i="0" u="none" strike="noStrike" cap="none" normalizeH="0" baseline="0">
                          <a:ln>
                            <a:noFill/>
                          </a:ln>
                          <a:solidFill>
                            <a:schemeClr val="tx1"/>
                          </a:solidFill>
                          <a:effectLst/>
                          <a:latin typeface="Arial" charset="0"/>
                          <a:cs typeface="Arial" charset="0"/>
                        </a:rPr>
                        <a:t>5.1 mo</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a:ln>
                            <a:noFill/>
                          </a:ln>
                          <a:solidFill>
                            <a:schemeClr val="tx1"/>
                          </a:solidFill>
                          <a:effectLst/>
                          <a:latin typeface="Arial" charset="0"/>
                          <a:cs typeface="Arial" charset="0"/>
                        </a:rPr>
                        <a:t>11 mo from start of LC</a:t>
                      </a: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6112">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Lin et al, </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J Neuro-Oncol 2011</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1200" b="0" i="1" u="none" strike="noStrike" cap="none" normalizeH="0" baseline="0" dirty="0">
                        <a:ln>
                          <a:noFill/>
                        </a:ln>
                        <a:solidFill>
                          <a:schemeClr val="tx1"/>
                        </a:solidFill>
                        <a:effectLst/>
                        <a:latin typeface="Arial" charset="0"/>
                        <a:cs typeface="Arial" charset="0"/>
                      </a:endParaRP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13</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100%</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38%</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NR</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NR</a:t>
                      </a: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08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err="1">
                          <a:ln>
                            <a:noFill/>
                          </a:ln>
                          <a:solidFill>
                            <a:schemeClr val="tx1"/>
                          </a:solidFill>
                          <a:effectLst/>
                          <a:latin typeface="Arial" charset="0"/>
                          <a:cs typeface="Arial" charset="0"/>
                        </a:rPr>
                        <a:t>Bachelot</a:t>
                      </a:r>
                      <a:r>
                        <a:rPr kumimoji="0" lang="en-US" sz="1200" b="0" i="0" u="none" strike="noStrike" cap="none" normalizeH="0" baseline="0" dirty="0">
                          <a:ln>
                            <a:noFill/>
                          </a:ln>
                          <a:solidFill>
                            <a:schemeClr val="tx1"/>
                          </a:solidFill>
                          <a:effectLst/>
                          <a:latin typeface="Arial" charset="0"/>
                          <a:cs typeface="Arial" charset="0"/>
                        </a:rPr>
                        <a:t> et al, Lancet Oncol 2013</a:t>
                      </a:r>
                    </a:p>
                  </a:txBody>
                  <a:tcPr marL="91441" marR="91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45</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0%</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66%</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900" b="1" i="0" u="none" strike="noStrike" cap="none" normalizeH="0" baseline="0" dirty="0">
                          <a:ln>
                            <a:noFill/>
                          </a:ln>
                          <a:solidFill>
                            <a:schemeClr val="tx1"/>
                          </a:solidFill>
                          <a:effectLst/>
                          <a:latin typeface="Arial" charset="0"/>
                          <a:cs typeface="Arial" charset="0"/>
                        </a:rPr>
                        <a:t>5.5 mo</a:t>
                      </a:r>
                    </a:p>
                  </a:txBody>
                  <a:tcPr marL="91441" marR="91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1200" b="0" i="0" u="none" strike="noStrike" cap="none" normalizeH="0" baseline="0" dirty="0">
                          <a:ln>
                            <a:noFill/>
                          </a:ln>
                          <a:solidFill>
                            <a:schemeClr val="tx1"/>
                          </a:solidFill>
                          <a:effectLst/>
                          <a:latin typeface="Arial" charset="0"/>
                          <a:cs typeface="Arial" charset="0"/>
                        </a:rPr>
                        <a:t>91% alive at 6 </a:t>
                      </a:r>
                      <a:r>
                        <a:rPr kumimoji="0" lang="en-US" sz="1200" b="0" i="0" u="none" strike="noStrike" cap="none" normalizeH="0" baseline="0" dirty="0" err="1">
                          <a:ln>
                            <a:noFill/>
                          </a:ln>
                          <a:solidFill>
                            <a:schemeClr val="tx1"/>
                          </a:solidFill>
                          <a:effectLst/>
                          <a:latin typeface="Arial" charset="0"/>
                          <a:cs typeface="Arial" charset="0"/>
                        </a:rPr>
                        <a:t>mo</a:t>
                      </a:r>
                      <a:endParaRPr kumimoji="0" lang="en-US" sz="1200" b="0" i="0" u="none" strike="noStrike" cap="none" normalizeH="0" baseline="0" dirty="0">
                        <a:ln>
                          <a:noFill/>
                        </a:ln>
                        <a:solidFill>
                          <a:schemeClr val="tx1"/>
                        </a:solidFill>
                        <a:effectLst/>
                        <a:latin typeface="Arial" charset="0"/>
                        <a:cs typeface="Arial" charset="0"/>
                      </a:endParaRPr>
                    </a:p>
                  </a:txBody>
                  <a:tcPr marL="91441" marR="91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3324" name="Text Box 85"/>
          <p:cNvSpPr txBox="1">
            <a:spLocks noChangeArrowheads="1"/>
          </p:cNvSpPr>
          <p:nvPr/>
        </p:nvSpPr>
        <p:spPr bwMode="auto">
          <a:xfrm>
            <a:off x="820298" y="511465"/>
            <a:ext cx="9975872" cy="74834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63" b="1" i="0" u="none" strike="noStrike" kern="1200" cap="none" spc="0" normalizeH="0" baseline="0" noProof="0" dirty="0">
                <a:ln>
                  <a:noFill/>
                </a:ln>
                <a:solidFill>
                  <a:srgbClr val="003465"/>
                </a:solidFill>
                <a:effectLst/>
                <a:uLnTx/>
                <a:uFillTx/>
                <a:latin typeface="Calibri Light" panose="020F0302020204030204" pitchFamily="34" charset="0"/>
                <a:ea typeface="+mn-ea"/>
                <a:cs typeface="Arial" charset="0"/>
              </a:rPr>
              <a:t>Lapatinib +Capecitabine for HER2+ BCBM</a:t>
            </a:r>
          </a:p>
        </p:txBody>
      </p:sp>
      <p:pic>
        <p:nvPicPr>
          <p:cNvPr id="5" name="Picture 6">
            <a:extLst>
              <a:ext uri="{FF2B5EF4-FFF2-40B4-BE49-F238E27FC236}">
                <a16:creationId xmlns:a16="http://schemas.microsoft.com/office/drawing/2014/main" id="{C0AF9170-1BBD-403B-BF47-EB4F6ADFD238}"/>
              </a:ext>
            </a:extLst>
          </p:cNvPr>
          <p:cNvPicPr>
            <a:picLocks noChangeAspect="1" noChangeArrowheads="1"/>
          </p:cNvPicPr>
          <p:nvPr/>
        </p:nvPicPr>
        <p:blipFill>
          <a:blip r:embed="rId3" cstate="print"/>
          <a:srcRect/>
          <a:stretch>
            <a:fillRect/>
          </a:stretch>
        </p:blipFill>
        <p:spPr bwMode="auto">
          <a:xfrm>
            <a:off x="7324558" y="2382256"/>
            <a:ext cx="2108200" cy="2438400"/>
          </a:xfrm>
          <a:prstGeom prst="rect">
            <a:avLst/>
          </a:prstGeom>
          <a:noFill/>
          <a:ln w="9525">
            <a:noFill/>
            <a:miter lim="800000"/>
            <a:headEnd/>
            <a:tailEnd/>
          </a:ln>
        </p:spPr>
      </p:pic>
      <p:pic>
        <p:nvPicPr>
          <p:cNvPr id="6" name="Picture 7">
            <a:extLst>
              <a:ext uri="{FF2B5EF4-FFF2-40B4-BE49-F238E27FC236}">
                <a16:creationId xmlns:a16="http://schemas.microsoft.com/office/drawing/2014/main" id="{41317429-CFE9-4E20-B6B6-96865AA8520C}"/>
              </a:ext>
            </a:extLst>
          </p:cNvPr>
          <p:cNvPicPr>
            <a:picLocks noChangeAspect="1" noChangeArrowheads="1"/>
          </p:cNvPicPr>
          <p:nvPr/>
        </p:nvPicPr>
        <p:blipFill>
          <a:blip r:embed="rId4" cstate="print"/>
          <a:srcRect/>
          <a:stretch>
            <a:fillRect/>
          </a:stretch>
        </p:blipFill>
        <p:spPr bwMode="auto">
          <a:xfrm>
            <a:off x="9568107" y="2382256"/>
            <a:ext cx="2109787" cy="2438400"/>
          </a:xfrm>
          <a:prstGeom prst="rect">
            <a:avLst/>
          </a:prstGeom>
          <a:noFill/>
          <a:ln w="9525">
            <a:noFill/>
            <a:miter lim="800000"/>
            <a:headEnd/>
            <a:tailEnd/>
          </a:ln>
        </p:spPr>
      </p:pic>
      <p:sp>
        <p:nvSpPr>
          <p:cNvPr id="3" name="TextBox 2">
            <a:extLst>
              <a:ext uri="{FF2B5EF4-FFF2-40B4-BE49-F238E27FC236}">
                <a16:creationId xmlns:a16="http://schemas.microsoft.com/office/drawing/2014/main" id="{D46306F2-3671-483D-B1D6-9ECE6FE215A2}"/>
              </a:ext>
            </a:extLst>
          </p:cNvPr>
          <p:cNvSpPr txBox="1"/>
          <p:nvPr/>
        </p:nvSpPr>
        <p:spPr>
          <a:xfrm>
            <a:off x="7563857" y="5165558"/>
            <a:ext cx="42619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Patient treated with lapatinib monotherapy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DFCI trial 04-199</a:t>
            </a:r>
          </a:p>
        </p:txBody>
      </p:sp>
    </p:spTree>
    <p:extLst>
      <p:ext uri="{BB962C8B-B14F-4D97-AF65-F5344CB8AC3E}">
        <p14:creationId xmlns:p14="http://schemas.microsoft.com/office/powerpoint/2010/main" val="142962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41B-DA20-4C09-85C4-A9588C492C29}"/>
              </a:ext>
            </a:extLst>
          </p:cNvPr>
          <p:cNvSpPr>
            <a:spLocks noGrp="1"/>
          </p:cNvSpPr>
          <p:nvPr>
            <p:ph type="title"/>
          </p:nvPr>
        </p:nvSpPr>
        <p:spPr/>
        <p:txBody>
          <a:bodyPr/>
          <a:lstStyle/>
          <a:p>
            <a:r>
              <a:rPr lang="en-US" dirty="0">
                <a:solidFill>
                  <a:srgbClr val="002060"/>
                </a:solidFill>
              </a:rPr>
              <a:t>Lapatinib bio-distribution in normal brain vs brain metastases</a:t>
            </a:r>
          </a:p>
        </p:txBody>
      </p:sp>
      <p:pic>
        <p:nvPicPr>
          <p:cNvPr id="3074" name="Picture 2" descr="An external file that holds a picture, illustration, etc.&#10;Object name is 13550_2015_103_Fig3_HTML.jpg">
            <a:extLst>
              <a:ext uri="{FF2B5EF4-FFF2-40B4-BE49-F238E27FC236}">
                <a16:creationId xmlns:a16="http://schemas.microsoft.com/office/drawing/2014/main" id="{70AFB472-90C8-4265-BF15-FBE1DB8435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472"/>
          <a:stretch/>
        </p:blipFill>
        <p:spPr bwMode="auto">
          <a:xfrm>
            <a:off x="838200" y="2240303"/>
            <a:ext cx="6057037" cy="3550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DD304C-93EC-481C-8CF3-A24B26D7DB00}"/>
              </a:ext>
            </a:extLst>
          </p:cNvPr>
          <p:cNvSpPr txBox="1"/>
          <p:nvPr/>
        </p:nvSpPr>
        <p:spPr>
          <a:xfrm>
            <a:off x="8751973" y="5405194"/>
            <a:ext cx="31273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Saleem et al, EJNMMI Res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32F411B-A277-4882-AACE-1C112EBB9728}"/>
              </a:ext>
            </a:extLst>
          </p:cNvPr>
          <p:cNvSpPr txBox="1"/>
          <p:nvPr/>
        </p:nvSpPr>
        <p:spPr>
          <a:xfrm>
            <a:off x="7629525" y="2647950"/>
            <a:ext cx="4118563" cy="2031325"/>
          </a:xfrm>
          <a:prstGeom prst="rect">
            <a:avLst/>
          </a:prstGeom>
          <a:noFill/>
          <a:ln>
            <a:solidFill>
              <a:srgbClr val="00206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patients recruited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with brain metastases)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Dosed with [</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11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C]lapatinib before and after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 days of oral lapatinib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PET scan done Day 1 and Day 8</a:t>
            </a:r>
          </a:p>
        </p:txBody>
      </p:sp>
      <p:sp>
        <p:nvSpPr>
          <p:cNvPr id="6" name="TextBox 5">
            <a:extLst>
              <a:ext uri="{FF2B5EF4-FFF2-40B4-BE49-F238E27FC236}">
                <a16:creationId xmlns:a16="http://schemas.microsoft.com/office/drawing/2014/main" id="{D38385F5-9769-4564-8D3C-37F34A5836DA}"/>
              </a:ext>
            </a:extLst>
          </p:cNvPr>
          <p:cNvSpPr txBox="1"/>
          <p:nvPr/>
        </p:nvSpPr>
        <p:spPr>
          <a:xfrm>
            <a:off x="5016683" y="6194593"/>
            <a:ext cx="694818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Also see, Morikawa et al, Neuro Oncol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direct measurement of lapatinib drug levels in resected brain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mets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0F01-8A70-40D2-A7C0-ABB9DD4A46B8}"/>
              </a:ext>
            </a:extLst>
          </p:cNvPr>
          <p:cNvSpPr>
            <a:spLocks noGrp="1"/>
          </p:cNvSpPr>
          <p:nvPr>
            <p:ph type="title"/>
          </p:nvPr>
        </p:nvSpPr>
        <p:spPr/>
        <p:txBody>
          <a:bodyPr>
            <a:normAutofit/>
          </a:bodyPr>
          <a:lstStyle/>
          <a:p>
            <a:r>
              <a:rPr lang="en-US" sz="2800" dirty="0">
                <a:solidFill>
                  <a:srgbClr val="002060"/>
                </a:solidFill>
              </a:rPr>
              <a:t>Many other examples of drugs which do not freely penetrate an intact BBB having clear CNS anti-tumor efficacy in patients</a:t>
            </a:r>
          </a:p>
        </p:txBody>
      </p:sp>
      <p:sp>
        <p:nvSpPr>
          <p:cNvPr id="3" name="Content Placeholder 2">
            <a:extLst>
              <a:ext uri="{FF2B5EF4-FFF2-40B4-BE49-F238E27FC236}">
                <a16:creationId xmlns:a16="http://schemas.microsoft.com/office/drawing/2014/main" id="{8E9CBB80-0619-4FF6-9426-E2B015CCF9C5}"/>
              </a:ext>
            </a:extLst>
          </p:cNvPr>
          <p:cNvSpPr>
            <a:spLocks noGrp="1"/>
          </p:cNvSpPr>
          <p:nvPr>
            <p:ph sz="half" idx="4294967295"/>
          </p:nvPr>
        </p:nvSpPr>
        <p:spPr>
          <a:xfrm>
            <a:off x="625637" y="1981787"/>
            <a:ext cx="2518615" cy="3344189"/>
          </a:xfrm>
        </p:spPr>
        <p:txBody>
          <a:bodyPr>
            <a:normAutofit/>
          </a:bodyPr>
          <a:lstStyle/>
          <a:p>
            <a:r>
              <a:rPr lang="en-US" dirty="0"/>
              <a:t>Lapatinib</a:t>
            </a:r>
          </a:p>
          <a:p>
            <a:r>
              <a:rPr lang="en-US" dirty="0"/>
              <a:t>Neratinib</a:t>
            </a:r>
          </a:p>
          <a:p>
            <a:r>
              <a:rPr lang="en-US" dirty="0"/>
              <a:t>TDM1</a:t>
            </a:r>
          </a:p>
          <a:p>
            <a:r>
              <a:rPr lang="en-US" dirty="0"/>
              <a:t>Capecitabine</a:t>
            </a:r>
          </a:p>
          <a:p>
            <a:r>
              <a:rPr lang="en-US" dirty="0" err="1"/>
              <a:t>Platinums</a:t>
            </a:r>
            <a:endParaRPr lang="en-US" dirty="0"/>
          </a:p>
          <a:p>
            <a:r>
              <a:rPr lang="en-US" dirty="0"/>
              <a:t>Anthracyclines</a:t>
            </a:r>
          </a:p>
          <a:p>
            <a:endParaRPr lang="en-US" dirty="0"/>
          </a:p>
        </p:txBody>
      </p:sp>
      <p:sp>
        <p:nvSpPr>
          <p:cNvPr id="5" name="Content Placeholder 2">
            <a:extLst>
              <a:ext uri="{FF2B5EF4-FFF2-40B4-BE49-F238E27FC236}">
                <a16:creationId xmlns:a16="http://schemas.microsoft.com/office/drawing/2014/main" id="{E8C9A3DD-5AEA-4987-86AA-D6E651BEB41D}"/>
              </a:ext>
            </a:extLst>
          </p:cNvPr>
          <p:cNvSpPr txBox="1">
            <a:spLocks/>
          </p:cNvSpPr>
          <p:nvPr/>
        </p:nvSpPr>
        <p:spPr>
          <a:xfrm>
            <a:off x="3465094" y="1981789"/>
            <a:ext cx="2695072" cy="3344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Vemurafenib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Dabrafenib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Pembrolizumab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Nivolumab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Ipilumumab</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8A8449D-C510-40FE-BD86-CE1B526DCA29}"/>
              </a:ext>
            </a:extLst>
          </p:cNvPr>
          <p:cNvSpPr txBox="1">
            <a:spLocks/>
          </p:cNvSpPr>
          <p:nvPr/>
        </p:nvSpPr>
        <p:spPr>
          <a:xfrm>
            <a:off x="6609363" y="1989811"/>
            <a:ext cx="2117539" cy="16437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Gefinitib</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Erlotinib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Crizotinib</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Platinums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2575617D-27BD-4E71-A22D-C801916C23CF}"/>
              </a:ext>
            </a:extLst>
          </p:cNvPr>
          <p:cNvSpPr txBox="1">
            <a:spLocks/>
          </p:cNvSpPr>
          <p:nvPr/>
        </p:nvSpPr>
        <p:spPr>
          <a:xfrm>
            <a:off x="9103921" y="2005854"/>
            <a:ext cx="2791326" cy="1643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Sunitinib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Sorafenib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Bevaciumab</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98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3894-0A3A-4EA4-96D3-CCDCBCE1E76E}"/>
              </a:ext>
            </a:extLst>
          </p:cNvPr>
          <p:cNvSpPr>
            <a:spLocks noGrp="1"/>
          </p:cNvSpPr>
          <p:nvPr>
            <p:ph type="title"/>
          </p:nvPr>
        </p:nvSpPr>
        <p:spPr/>
        <p:txBody>
          <a:bodyPr/>
          <a:lstStyle/>
          <a:p>
            <a:r>
              <a:rPr lang="en-US" dirty="0">
                <a:solidFill>
                  <a:srgbClr val="002060"/>
                </a:solidFill>
              </a:rPr>
              <a:t>Is the penetration across the intact BBB relevant at all?</a:t>
            </a:r>
          </a:p>
        </p:txBody>
      </p:sp>
      <p:sp>
        <p:nvSpPr>
          <p:cNvPr id="3" name="Content Placeholder 2">
            <a:extLst>
              <a:ext uri="{FF2B5EF4-FFF2-40B4-BE49-F238E27FC236}">
                <a16:creationId xmlns:a16="http://schemas.microsoft.com/office/drawing/2014/main" id="{D7B9A1FF-A1E5-47FE-960B-9BE292E4B4D7}"/>
              </a:ext>
            </a:extLst>
          </p:cNvPr>
          <p:cNvSpPr>
            <a:spLocks noGrp="1"/>
          </p:cNvSpPr>
          <p:nvPr>
            <p:ph idx="1"/>
          </p:nvPr>
        </p:nvSpPr>
        <p:spPr/>
        <p:txBody>
          <a:bodyPr>
            <a:normAutofit fontScale="92500"/>
          </a:bodyPr>
          <a:lstStyle/>
          <a:p>
            <a:endParaRPr lang="en-US" dirty="0"/>
          </a:p>
          <a:p>
            <a:r>
              <a:rPr lang="en-US" dirty="0"/>
              <a:t>Existing data strongly tells us that lack of penetration across an intact BBB does NOT preclude efficacy against established brain metastases</a:t>
            </a:r>
          </a:p>
          <a:p>
            <a:pPr lvl="1"/>
            <a:r>
              <a:rPr lang="en-US" dirty="0"/>
              <a:t>Thus, lack of CNS update across BBB in standard preclinical models should NOT lead to automatic exclusion of brain metastasis patients from clinical trials of that agent</a:t>
            </a:r>
          </a:p>
          <a:p>
            <a:endParaRPr lang="en-US" dirty="0"/>
          </a:p>
          <a:p>
            <a:r>
              <a:rPr lang="en-US" dirty="0"/>
              <a:t>Does better BBB penetration lead to </a:t>
            </a:r>
            <a:r>
              <a:rPr lang="en-US" i="1" dirty="0"/>
              <a:t>more or more durable</a:t>
            </a:r>
            <a:r>
              <a:rPr lang="en-US" dirty="0"/>
              <a:t> CNS efficacy? </a:t>
            </a:r>
          </a:p>
          <a:p>
            <a:endParaRPr lang="en-US" dirty="0"/>
          </a:p>
          <a:p>
            <a:r>
              <a:rPr lang="en-US" dirty="0"/>
              <a:t>Does better BBB penetration correlation with </a:t>
            </a:r>
            <a:r>
              <a:rPr lang="en-US" i="1" u="sng" dirty="0"/>
              <a:t>prevention</a:t>
            </a:r>
            <a:r>
              <a:rPr lang="en-US" dirty="0"/>
              <a:t> effects?</a:t>
            </a:r>
          </a:p>
        </p:txBody>
      </p:sp>
    </p:spTree>
    <p:extLst>
      <p:ext uri="{BB962C8B-B14F-4D97-AF65-F5344CB8AC3E}">
        <p14:creationId xmlns:p14="http://schemas.microsoft.com/office/powerpoint/2010/main" val="257740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CD59-CD26-46E8-B95B-DE46C9C97AC9}"/>
              </a:ext>
            </a:extLst>
          </p:cNvPr>
          <p:cNvSpPr>
            <a:spLocks noGrp="1"/>
          </p:cNvSpPr>
          <p:nvPr>
            <p:ph type="title"/>
          </p:nvPr>
        </p:nvSpPr>
        <p:spPr/>
        <p:txBody>
          <a:bodyPr/>
          <a:lstStyle/>
          <a:p>
            <a:br>
              <a:rPr lang="en-US" dirty="0">
                <a:solidFill>
                  <a:srgbClr val="002060"/>
                </a:solidFill>
              </a:rPr>
            </a:br>
            <a:r>
              <a:rPr lang="en-US" dirty="0" err="1">
                <a:solidFill>
                  <a:srgbClr val="002060"/>
                </a:solidFill>
              </a:rPr>
              <a:t>Crizotinib</a:t>
            </a:r>
            <a:r>
              <a:rPr lang="en-US" dirty="0">
                <a:solidFill>
                  <a:srgbClr val="002060"/>
                </a:solidFill>
              </a:rPr>
              <a:t> vs </a:t>
            </a:r>
            <a:r>
              <a:rPr lang="en-US" dirty="0" err="1">
                <a:solidFill>
                  <a:srgbClr val="002060"/>
                </a:solidFill>
              </a:rPr>
              <a:t>Alectinib</a:t>
            </a:r>
            <a:endParaRPr lang="en-US" dirty="0">
              <a:solidFill>
                <a:srgbClr val="002060"/>
              </a:solidFill>
            </a:endParaRPr>
          </a:p>
        </p:txBody>
      </p:sp>
      <p:sp>
        <p:nvSpPr>
          <p:cNvPr id="4" name="Text Placeholder 3">
            <a:extLst>
              <a:ext uri="{FF2B5EF4-FFF2-40B4-BE49-F238E27FC236}">
                <a16:creationId xmlns:a16="http://schemas.microsoft.com/office/drawing/2014/main" id="{D79CC2C9-4204-46D5-8A86-53B0AD0F2663}"/>
              </a:ext>
            </a:extLst>
          </p:cNvPr>
          <p:cNvSpPr>
            <a:spLocks noGrp="1"/>
          </p:cNvSpPr>
          <p:nvPr>
            <p:ph type="body" idx="1"/>
          </p:nvPr>
        </p:nvSpPr>
        <p:spPr/>
        <p:txBody>
          <a:bodyPr/>
          <a:lstStyle/>
          <a:p>
            <a:r>
              <a:rPr lang="en-US" dirty="0" err="1">
                <a:solidFill>
                  <a:srgbClr val="002060"/>
                </a:solidFill>
              </a:rPr>
              <a:t>Crizotinib</a:t>
            </a:r>
            <a:endParaRPr lang="en-US" dirty="0">
              <a:solidFill>
                <a:srgbClr val="002060"/>
              </a:solidFill>
            </a:endParaRPr>
          </a:p>
        </p:txBody>
      </p:sp>
      <p:sp>
        <p:nvSpPr>
          <p:cNvPr id="5" name="Content Placeholder 4">
            <a:extLst>
              <a:ext uri="{FF2B5EF4-FFF2-40B4-BE49-F238E27FC236}">
                <a16:creationId xmlns:a16="http://schemas.microsoft.com/office/drawing/2014/main" id="{2F29246D-2CCD-434A-B5D6-63E5CE7A1D54}"/>
              </a:ext>
            </a:extLst>
          </p:cNvPr>
          <p:cNvSpPr>
            <a:spLocks noGrp="1"/>
          </p:cNvSpPr>
          <p:nvPr>
            <p:ph sz="half" idx="2"/>
          </p:nvPr>
        </p:nvSpPr>
        <p:spPr/>
        <p:txBody>
          <a:bodyPr>
            <a:normAutofit/>
          </a:bodyPr>
          <a:lstStyle/>
          <a:p>
            <a:pPr lvl="1"/>
            <a:r>
              <a:rPr lang="en-US" dirty="0"/>
              <a:t>Very little crosses intact BBB</a:t>
            </a:r>
          </a:p>
          <a:p>
            <a:pPr lvl="1"/>
            <a:r>
              <a:rPr lang="en-US" dirty="0"/>
              <a:t>Early observations of CNS-only progression</a:t>
            </a:r>
          </a:p>
          <a:p>
            <a:pPr lvl="1"/>
            <a:r>
              <a:rPr lang="en-US" dirty="0"/>
              <a:t>Though CNS responses seen, numerically higher systemic ORR vs CNS ORR</a:t>
            </a:r>
          </a:p>
          <a:p>
            <a:endParaRPr lang="en-US" dirty="0"/>
          </a:p>
        </p:txBody>
      </p:sp>
      <p:sp>
        <p:nvSpPr>
          <p:cNvPr id="6" name="Text Placeholder 5">
            <a:extLst>
              <a:ext uri="{FF2B5EF4-FFF2-40B4-BE49-F238E27FC236}">
                <a16:creationId xmlns:a16="http://schemas.microsoft.com/office/drawing/2014/main" id="{4DD228F4-20AB-4C13-B61F-D1D49901EFC9}"/>
              </a:ext>
            </a:extLst>
          </p:cNvPr>
          <p:cNvSpPr>
            <a:spLocks noGrp="1"/>
          </p:cNvSpPr>
          <p:nvPr>
            <p:ph type="body" sz="quarter" idx="3"/>
          </p:nvPr>
        </p:nvSpPr>
        <p:spPr/>
        <p:txBody>
          <a:bodyPr/>
          <a:lstStyle/>
          <a:p>
            <a:r>
              <a:rPr lang="en-US" dirty="0" err="1">
                <a:solidFill>
                  <a:srgbClr val="002060"/>
                </a:solidFill>
              </a:rPr>
              <a:t>Alectinib</a:t>
            </a:r>
            <a:endParaRPr lang="en-US" dirty="0">
              <a:solidFill>
                <a:srgbClr val="002060"/>
              </a:solidFill>
            </a:endParaRPr>
          </a:p>
        </p:txBody>
      </p:sp>
      <p:sp>
        <p:nvSpPr>
          <p:cNvPr id="7" name="Content Placeholder 6">
            <a:extLst>
              <a:ext uri="{FF2B5EF4-FFF2-40B4-BE49-F238E27FC236}">
                <a16:creationId xmlns:a16="http://schemas.microsoft.com/office/drawing/2014/main" id="{BC72DC79-292F-4C38-800D-BA24A6C30C80}"/>
              </a:ext>
            </a:extLst>
          </p:cNvPr>
          <p:cNvSpPr>
            <a:spLocks noGrp="1"/>
          </p:cNvSpPr>
          <p:nvPr>
            <p:ph sz="quarter" idx="4"/>
          </p:nvPr>
        </p:nvSpPr>
        <p:spPr/>
        <p:txBody>
          <a:bodyPr>
            <a:normAutofit/>
          </a:bodyPr>
          <a:lstStyle/>
          <a:p>
            <a:pPr lvl="1"/>
            <a:r>
              <a:rPr lang="en-US" dirty="0"/>
              <a:t>Excellent CNS penetration including into CSF in preclinical models (not a p-glycoprotein substrate)</a:t>
            </a:r>
          </a:p>
          <a:p>
            <a:pPr lvl="1"/>
            <a:r>
              <a:rPr lang="en-US" dirty="0"/>
              <a:t>High and similar systemic ORR and CNS ORR in early phase trials</a:t>
            </a:r>
          </a:p>
          <a:p>
            <a:endParaRPr lang="en-US" dirty="0"/>
          </a:p>
        </p:txBody>
      </p:sp>
      <p:sp>
        <p:nvSpPr>
          <p:cNvPr id="8" name="TextBox 7">
            <a:extLst>
              <a:ext uri="{FF2B5EF4-FFF2-40B4-BE49-F238E27FC236}">
                <a16:creationId xmlns:a16="http://schemas.microsoft.com/office/drawing/2014/main" id="{94B15624-2A2E-4349-BC43-FC7C5005F78B}"/>
              </a:ext>
            </a:extLst>
          </p:cNvPr>
          <p:cNvSpPr txBox="1"/>
          <p:nvPr/>
        </p:nvSpPr>
        <p:spPr>
          <a:xfrm>
            <a:off x="1034716" y="5606716"/>
            <a:ext cx="102085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Note: We learned this from clinical trials because patients with active brain </a:t>
            </a:r>
            <a:r>
              <a:rPr kumimoji="0" lang="en-US" sz="24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mets</a:t>
            </a:r>
            <a:endPar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were </a:t>
            </a:r>
            <a:r>
              <a:rPr kumimoji="0" lang="en-US" sz="2400" b="0" i="1"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included</a:t>
            </a:r>
            <a:r>
              <a:rPr kumimoji="0" lang="en-US"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early in drug development</a:t>
            </a:r>
          </a:p>
        </p:txBody>
      </p:sp>
    </p:spTree>
    <p:extLst>
      <p:ext uri="{BB962C8B-B14F-4D97-AF65-F5344CB8AC3E}">
        <p14:creationId xmlns:p14="http://schemas.microsoft.com/office/powerpoint/2010/main" val="11569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7BF1-E856-4D35-B6C8-BB622D3D88C4}"/>
              </a:ext>
            </a:extLst>
          </p:cNvPr>
          <p:cNvSpPr>
            <a:spLocks noGrp="1"/>
          </p:cNvSpPr>
          <p:nvPr>
            <p:ph type="title"/>
          </p:nvPr>
        </p:nvSpPr>
        <p:spPr/>
        <p:txBody>
          <a:bodyPr/>
          <a:lstStyle/>
          <a:p>
            <a:r>
              <a:rPr lang="en-US" dirty="0">
                <a:solidFill>
                  <a:srgbClr val="002060"/>
                </a:solidFill>
              </a:rPr>
              <a:t>ALEX Trial</a:t>
            </a:r>
          </a:p>
        </p:txBody>
      </p:sp>
      <p:sp>
        <p:nvSpPr>
          <p:cNvPr id="4" name="TextBox 3">
            <a:extLst>
              <a:ext uri="{FF2B5EF4-FFF2-40B4-BE49-F238E27FC236}">
                <a16:creationId xmlns:a16="http://schemas.microsoft.com/office/drawing/2014/main" id="{A5B7FC42-0A7C-40C6-A156-3654716BDBFE}"/>
              </a:ext>
            </a:extLst>
          </p:cNvPr>
          <p:cNvSpPr txBox="1"/>
          <p:nvPr/>
        </p:nvSpPr>
        <p:spPr>
          <a:xfrm>
            <a:off x="481263" y="2358189"/>
            <a:ext cx="3036793" cy="1631216"/>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ALK+ NSCLC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Untreated, advanced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dz</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PS 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Asymptomatic brain met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LMD eligible</a:t>
            </a:r>
          </a:p>
        </p:txBody>
      </p:sp>
      <p:cxnSp>
        <p:nvCxnSpPr>
          <p:cNvPr id="6" name="Straight Arrow Connector 5">
            <a:extLst>
              <a:ext uri="{FF2B5EF4-FFF2-40B4-BE49-F238E27FC236}">
                <a16:creationId xmlns:a16="http://schemas.microsoft.com/office/drawing/2014/main" id="{BC1378A1-EE01-40BE-9E5D-56B72B1735BD}"/>
              </a:ext>
            </a:extLst>
          </p:cNvPr>
          <p:cNvCxnSpPr/>
          <p:nvPr/>
        </p:nvCxnSpPr>
        <p:spPr>
          <a:xfrm flipV="1">
            <a:off x="3741821" y="1973179"/>
            <a:ext cx="1010653" cy="998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E126970-34E7-450D-A3B7-2F9152B59EDD}"/>
              </a:ext>
            </a:extLst>
          </p:cNvPr>
          <p:cNvCxnSpPr/>
          <p:nvPr/>
        </p:nvCxnSpPr>
        <p:spPr>
          <a:xfrm>
            <a:off x="3789947" y="3248526"/>
            <a:ext cx="938464" cy="74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CA91003-E52B-4DA9-BE43-03F5032DCFF7}"/>
              </a:ext>
            </a:extLst>
          </p:cNvPr>
          <p:cNvSpPr txBox="1"/>
          <p:nvPr/>
        </p:nvSpPr>
        <p:spPr>
          <a:xfrm>
            <a:off x="5342023" y="1696451"/>
            <a:ext cx="33041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Alecitinib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600 mg BID</a:t>
            </a:r>
          </a:p>
        </p:txBody>
      </p:sp>
      <p:sp>
        <p:nvSpPr>
          <p:cNvPr id="10" name="TextBox 9">
            <a:extLst>
              <a:ext uri="{FF2B5EF4-FFF2-40B4-BE49-F238E27FC236}">
                <a16:creationId xmlns:a16="http://schemas.microsoft.com/office/drawing/2014/main" id="{01501ECC-DB0A-4792-B4C2-63FBB5F4D236}"/>
              </a:ext>
            </a:extLst>
          </p:cNvPr>
          <p:cNvSpPr txBox="1"/>
          <p:nvPr/>
        </p:nvSpPr>
        <p:spPr>
          <a:xfrm>
            <a:off x="5338010" y="3725776"/>
            <a:ext cx="33218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Crizotinib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250 mg BID</a:t>
            </a:r>
          </a:p>
        </p:txBody>
      </p:sp>
      <p:sp>
        <p:nvSpPr>
          <p:cNvPr id="11" name="TextBox 10">
            <a:extLst>
              <a:ext uri="{FF2B5EF4-FFF2-40B4-BE49-F238E27FC236}">
                <a16:creationId xmlns:a16="http://schemas.microsoft.com/office/drawing/2014/main" id="{33F06D83-4434-4869-930E-314CF3099386}"/>
              </a:ext>
            </a:extLst>
          </p:cNvPr>
          <p:cNvSpPr txBox="1"/>
          <p:nvPr/>
        </p:nvSpPr>
        <p:spPr>
          <a:xfrm>
            <a:off x="609600" y="4812630"/>
            <a:ext cx="10857652" cy="1815882"/>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Primary endpoint = investigator-assessed PFS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Secondary endpoints = IRC-PFS, time to CNS PD, ORR, 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Stratification factors: PS, race (Asian vs non-Asian), CNS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mets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baseline </a:t>
            </a:r>
          </a:p>
        </p:txBody>
      </p:sp>
    </p:spTree>
    <p:extLst>
      <p:ext uri="{BB962C8B-B14F-4D97-AF65-F5344CB8AC3E}">
        <p14:creationId xmlns:p14="http://schemas.microsoft.com/office/powerpoint/2010/main" val="3016922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ABBC59-7F34-4009-BB7D-39FFE02AF410}"/>
              </a:ext>
            </a:extLst>
          </p:cNvPr>
          <p:cNvSpPr txBox="1"/>
          <p:nvPr/>
        </p:nvSpPr>
        <p:spPr>
          <a:xfrm>
            <a:off x="9444792" y="6400799"/>
            <a:ext cx="23928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Peters et al, NEJM 2017</a:t>
            </a:r>
          </a:p>
        </p:txBody>
      </p:sp>
      <p:pic>
        <p:nvPicPr>
          <p:cNvPr id="147" name="Picture 3">
            <a:extLst>
              <a:ext uri="{FF2B5EF4-FFF2-40B4-BE49-F238E27FC236}">
                <a16:creationId xmlns:a16="http://schemas.microsoft.com/office/drawing/2014/main" id="{C63EC985-F181-4E69-8361-47C30E0D0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4" y="348915"/>
            <a:ext cx="6137940" cy="62540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31" name="TextBox 3130">
            <a:extLst>
              <a:ext uri="{FF2B5EF4-FFF2-40B4-BE49-F238E27FC236}">
                <a16:creationId xmlns:a16="http://schemas.microsoft.com/office/drawing/2014/main" id="{4A68CD04-3E85-44B6-8538-D442F889E655}"/>
              </a:ext>
            </a:extLst>
          </p:cNvPr>
          <p:cNvSpPr txBox="1"/>
          <p:nvPr/>
        </p:nvSpPr>
        <p:spPr>
          <a:xfrm>
            <a:off x="7411452" y="794084"/>
            <a:ext cx="4683013" cy="52629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sng" strike="noStrike" kern="1200" cap="none" spc="0" normalizeH="0" baseline="0" noProof="0" dirty="0">
                <a:ln>
                  <a:noFill/>
                </a:ln>
                <a:solidFill>
                  <a:srgbClr val="002060"/>
                </a:solidFill>
                <a:effectLst/>
                <a:uLnTx/>
                <a:uFillTx/>
                <a:latin typeface="Calibri" panose="020F0502020204030204"/>
                <a:ea typeface="+mn-ea"/>
                <a:cs typeface="+mn-cs"/>
              </a:rPr>
              <a:t>40% of study population had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Calibri" panose="020F0502020204030204"/>
                <a:ea typeface="+mn-ea"/>
                <a:cs typeface="+mn-cs"/>
              </a:rPr>
              <a:t>brain </a:t>
            </a:r>
            <a:r>
              <a:rPr kumimoji="0" lang="en-US" sz="2800" b="1" i="0" u="sng" strike="noStrike" kern="1200" cap="none" spc="0" normalizeH="0" baseline="0" noProof="0" dirty="0" err="1">
                <a:ln>
                  <a:noFill/>
                </a:ln>
                <a:solidFill>
                  <a:srgbClr val="002060"/>
                </a:solidFill>
                <a:effectLst/>
                <a:uLnTx/>
                <a:uFillTx/>
                <a:latin typeface="Calibri" panose="020F0502020204030204"/>
                <a:ea typeface="+mn-ea"/>
                <a:cs typeface="+mn-cs"/>
              </a:rPr>
              <a:t>mets</a:t>
            </a:r>
            <a:r>
              <a:rPr kumimoji="0" lang="en-US" sz="2800" b="1" i="0" u="sng" strike="noStrike" kern="1200" cap="none" spc="0" normalizeH="0" baseline="0" noProof="0" dirty="0">
                <a:ln>
                  <a:noFill/>
                </a:ln>
                <a:solidFill>
                  <a:srgbClr val="002060"/>
                </a:solidFill>
                <a:effectLst/>
                <a:uLnTx/>
                <a:uFillTx/>
                <a:latin typeface="Calibri" panose="020F0502020204030204"/>
                <a:ea typeface="+mn-ea"/>
                <a:cs typeface="+mn-cs"/>
              </a:rPr>
              <a:t> at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CNS imaging at baseline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Q8 weeks was mandated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per protocol in ALL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regardless of whether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not brain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mets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present at baseline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F341EF06-ADEB-4809-B8F0-3578FBB70124}"/>
              </a:ext>
            </a:extLst>
          </p:cNvPr>
          <p:cNvSpPr txBox="1"/>
          <p:nvPr/>
        </p:nvSpPr>
        <p:spPr>
          <a:xfrm>
            <a:off x="8303621" y="5002803"/>
            <a:ext cx="286559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CNS ORR 50% vs 81%</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Favoring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alectinib</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13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96D7-D601-4DC3-A7C0-96B95530AF8D}"/>
              </a:ext>
            </a:extLst>
          </p:cNvPr>
          <p:cNvSpPr>
            <a:spLocks noGrp="1"/>
          </p:cNvSpPr>
          <p:nvPr>
            <p:ph type="title"/>
          </p:nvPr>
        </p:nvSpPr>
        <p:spPr>
          <a:xfrm>
            <a:off x="820298" y="167658"/>
            <a:ext cx="10505872" cy="1325563"/>
          </a:xfrm>
        </p:spPr>
        <p:txBody>
          <a:bodyPr>
            <a:normAutofit fontScale="90000"/>
          </a:bodyPr>
          <a:lstStyle/>
          <a:p>
            <a:r>
              <a:rPr lang="en-US" b="1" dirty="0">
                <a:solidFill>
                  <a:srgbClr val="002060"/>
                </a:solidFill>
              </a:rPr>
              <a:t>KATHERINE: TDM1 vs Trastuzumab for patients with residual disease after neoadjuvant therapy</a:t>
            </a:r>
          </a:p>
        </p:txBody>
      </p:sp>
      <p:pic>
        <p:nvPicPr>
          <p:cNvPr id="4" name="Picture 3">
            <a:extLst>
              <a:ext uri="{FF2B5EF4-FFF2-40B4-BE49-F238E27FC236}">
                <a16:creationId xmlns:a16="http://schemas.microsoft.com/office/drawing/2014/main" id="{FC8F0352-922D-4C84-9150-26CA81B63D0E}"/>
              </a:ext>
            </a:extLst>
          </p:cNvPr>
          <p:cNvPicPr>
            <a:picLocks noChangeAspect="1"/>
          </p:cNvPicPr>
          <p:nvPr/>
        </p:nvPicPr>
        <p:blipFill rotWithShape="1">
          <a:blip r:embed="rId2"/>
          <a:srcRect l="30509" t="37766" r="16166" b="17476"/>
          <a:stretch/>
        </p:blipFill>
        <p:spPr>
          <a:xfrm>
            <a:off x="1105072" y="1510563"/>
            <a:ext cx="9691099" cy="5083858"/>
          </a:xfrm>
          <a:prstGeom prst="rect">
            <a:avLst/>
          </a:prstGeom>
        </p:spPr>
      </p:pic>
      <p:sp>
        <p:nvSpPr>
          <p:cNvPr id="5" name="Title 1">
            <a:extLst>
              <a:ext uri="{FF2B5EF4-FFF2-40B4-BE49-F238E27FC236}">
                <a16:creationId xmlns:a16="http://schemas.microsoft.com/office/drawing/2014/main" id="{F3034E4D-B174-47EE-8A83-DD4E713CB996}"/>
              </a:ext>
            </a:extLst>
          </p:cNvPr>
          <p:cNvSpPr txBox="1">
            <a:spLocks/>
          </p:cNvSpPr>
          <p:nvPr/>
        </p:nvSpPr>
        <p:spPr>
          <a:xfrm>
            <a:off x="5808235" y="2914702"/>
            <a:ext cx="5733306" cy="1953126"/>
          </a:xfrm>
          <a:prstGeom prst="rect">
            <a:avLst/>
          </a:prstGeom>
        </p:spPr>
        <p:txBody>
          <a:bodyPr vert="horz" lIns="121807" tIns="60904" rIns="121807" bIns="60904"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Advances in Adjuvant HER2-Directed Therapy Have </a:t>
            </a:r>
            <a:r>
              <a:rPr kumimoji="0" lang="en-US" sz="1865" b="1" i="0" u="sng"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Not</a:t>
            </a:r>
            <a: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 Resulted in Reductions in CNS Relapse</a:t>
            </a:r>
            <a:b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br>
            <a:b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br>
            <a: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A HIGH proportion of 1</a:t>
            </a:r>
            <a:r>
              <a:rPr kumimoji="0" lang="en-US" sz="1865" b="1" i="0" u="none" strike="noStrike" kern="1200" cap="none" spc="0" normalizeH="0" baseline="30000" noProof="0" dirty="0">
                <a:ln>
                  <a:noFill/>
                </a:ln>
                <a:solidFill>
                  <a:srgbClr val="002060"/>
                </a:solidFill>
                <a:effectLst/>
                <a:highlight>
                  <a:srgbClr val="FFFF00"/>
                </a:highlight>
                <a:uLnTx/>
                <a:uFillTx/>
                <a:latin typeface="Calibri Light" panose="020F0302020204030204"/>
                <a:ea typeface="+mj-ea"/>
                <a:cs typeface="+mj-cs"/>
              </a:rPr>
              <a:t>st</a:t>
            </a:r>
            <a: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 events are in CNS</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65" b="1" i="0" u="none" strike="noStrike" kern="1200" cap="none" spc="0" normalizeH="0" baseline="0" noProof="0" dirty="0">
                <a:ln>
                  <a:noFill/>
                </a:ln>
                <a:solidFill>
                  <a:srgbClr val="002060"/>
                </a:solidFill>
                <a:effectLst/>
                <a:highlight>
                  <a:srgbClr val="FFFF00"/>
                </a:highlight>
                <a:uLnTx/>
                <a:uFillTx/>
                <a:latin typeface="Calibri Light" panose="020F0302020204030204"/>
                <a:ea typeface="+mj-ea"/>
                <a:cs typeface="+mj-cs"/>
              </a:rPr>
              <a:t>No CNS prevention effect of TDM1 </a:t>
            </a:r>
          </a:p>
        </p:txBody>
      </p:sp>
      <p:sp>
        <p:nvSpPr>
          <p:cNvPr id="6" name="Oval 5">
            <a:extLst>
              <a:ext uri="{FF2B5EF4-FFF2-40B4-BE49-F238E27FC236}">
                <a16:creationId xmlns:a16="http://schemas.microsoft.com/office/drawing/2014/main" id="{CB3A240E-29D4-48EF-B07C-33B461C2DFBB}"/>
              </a:ext>
            </a:extLst>
          </p:cNvPr>
          <p:cNvSpPr/>
          <p:nvPr/>
        </p:nvSpPr>
        <p:spPr>
          <a:xfrm>
            <a:off x="3793876" y="2661625"/>
            <a:ext cx="1726593" cy="3453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16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C43CE6-5A3E-4D9A-8458-C0AB65693037}"/>
              </a:ext>
            </a:extLst>
          </p:cNvPr>
          <p:cNvSpPr>
            <a:spLocks noGrp="1"/>
          </p:cNvSpPr>
          <p:nvPr>
            <p:ph type="title"/>
          </p:nvPr>
        </p:nvSpPr>
        <p:spPr>
          <a:xfrm>
            <a:off x="148846" y="361639"/>
            <a:ext cx="10119078" cy="1340768"/>
          </a:xfrm>
        </p:spPr>
        <p:txBody>
          <a:bodyPr/>
          <a:lstStyle/>
          <a:p>
            <a:r>
              <a:rPr lang="en-US" b="1" dirty="0">
                <a:solidFill>
                  <a:srgbClr val="003465"/>
                </a:solidFill>
                <a:latin typeface="Calibri Light" panose="020F0302020204030204" pitchFamily="34" charset="0"/>
              </a:rPr>
              <a:t>Can better preclinical models help with drug selection?</a:t>
            </a:r>
          </a:p>
        </p:txBody>
      </p:sp>
      <p:grpSp>
        <p:nvGrpSpPr>
          <p:cNvPr id="4" name="Group 3">
            <a:extLst>
              <a:ext uri="{FF2B5EF4-FFF2-40B4-BE49-F238E27FC236}">
                <a16:creationId xmlns:a16="http://schemas.microsoft.com/office/drawing/2014/main" id="{4AA440E3-8D23-4F34-8352-D569418AFDCF}"/>
              </a:ext>
            </a:extLst>
          </p:cNvPr>
          <p:cNvGrpSpPr/>
          <p:nvPr/>
        </p:nvGrpSpPr>
        <p:grpSpPr>
          <a:xfrm>
            <a:off x="813276" y="2293675"/>
            <a:ext cx="10730951" cy="3280192"/>
            <a:chOff x="861783" y="638095"/>
            <a:chExt cx="5115877" cy="1352543"/>
          </a:xfrm>
        </p:grpSpPr>
        <p:sp>
          <p:nvSpPr>
            <p:cNvPr id="5" name="Text Box 437">
              <a:extLst>
                <a:ext uri="{FF2B5EF4-FFF2-40B4-BE49-F238E27FC236}">
                  <a16:creationId xmlns:a16="http://schemas.microsoft.com/office/drawing/2014/main" id="{CA9A2203-7A62-4708-BC26-8F6847E4E94D}"/>
                </a:ext>
              </a:extLst>
            </p:cNvPr>
            <p:cNvSpPr txBox="1"/>
            <p:nvPr/>
          </p:nvSpPr>
          <p:spPr>
            <a:xfrm>
              <a:off x="861783" y="1561586"/>
              <a:ext cx="789217" cy="227275"/>
            </a:xfrm>
            <a:prstGeom prst="rect">
              <a:avLst/>
            </a:prstGeom>
            <a:noFill/>
            <a:ln w="12700" cmpd="sng">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ＭＳ 明朝"/>
                  <a:cs typeface="Times New Roman"/>
                </a:rPr>
                <a:t>Patient BCBM</a:t>
              </a:r>
              <a:endParaRPr kumimoji="0" lang="en-US" sz="1050" b="0" i="0" u="none" strike="noStrike" kern="1200" cap="none" spc="0" normalizeH="0" baseline="0" noProof="0" dirty="0">
                <a:ln>
                  <a:noFill/>
                </a:ln>
                <a:solidFill>
                  <a:prstClr val="black"/>
                </a:solidFill>
                <a:effectLst/>
                <a:uLnTx/>
                <a:uFillTx/>
                <a:latin typeface="Times"/>
                <a:ea typeface="ＭＳ 明朝"/>
                <a:cs typeface="Times New Roman"/>
              </a:endParaRPr>
            </a:p>
          </p:txBody>
        </p:sp>
        <p:sp>
          <p:nvSpPr>
            <p:cNvPr id="6" name="Text Box 438">
              <a:extLst>
                <a:ext uri="{FF2B5EF4-FFF2-40B4-BE49-F238E27FC236}">
                  <a16:creationId xmlns:a16="http://schemas.microsoft.com/office/drawing/2014/main" id="{0F9A8995-D434-4780-81BF-5B323C7C90EF}"/>
                </a:ext>
              </a:extLst>
            </p:cNvPr>
            <p:cNvSpPr txBox="1"/>
            <p:nvPr/>
          </p:nvSpPr>
          <p:spPr>
            <a:xfrm>
              <a:off x="3640663" y="1007810"/>
              <a:ext cx="719919" cy="3283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ＭＳ 明朝"/>
                  <a:cs typeface="Times New Roman"/>
                </a:rPr>
                <a:t>+Luciferase</a:t>
              </a:r>
              <a:endParaRPr kumimoji="0" lang="en-US" sz="1050" b="0" i="0" u="none" strike="noStrike" kern="1200" cap="none" spc="0" normalizeH="0" baseline="0" noProof="0" dirty="0">
                <a:ln>
                  <a:noFill/>
                </a:ln>
                <a:solidFill>
                  <a:prstClr val="black"/>
                </a:solidFill>
                <a:effectLst/>
                <a:uLnTx/>
                <a:uFillTx/>
                <a:latin typeface="Times"/>
                <a:ea typeface="ＭＳ 明朝"/>
                <a:cs typeface="Times New Roman"/>
              </a:endParaRPr>
            </a:p>
          </p:txBody>
        </p:sp>
        <p:sp>
          <p:nvSpPr>
            <p:cNvPr id="7" name="Oval 6">
              <a:extLst>
                <a:ext uri="{FF2B5EF4-FFF2-40B4-BE49-F238E27FC236}">
                  <a16:creationId xmlns:a16="http://schemas.microsoft.com/office/drawing/2014/main" id="{E540F688-5639-4A2A-A4DD-419A2259084C}"/>
                </a:ext>
              </a:extLst>
            </p:cNvPr>
            <p:cNvSpPr/>
            <p:nvPr/>
          </p:nvSpPr>
          <p:spPr>
            <a:xfrm>
              <a:off x="3514427" y="1210078"/>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8" name="Oval 7">
              <a:extLst>
                <a:ext uri="{FF2B5EF4-FFF2-40B4-BE49-F238E27FC236}">
                  <a16:creationId xmlns:a16="http://schemas.microsoft.com/office/drawing/2014/main" id="{4DBF0B80-CDB5-435E-A68F-25E5B3E627C2}"/>
                </a:ext>
              </a:extLst>
            </p:cNvPr>
            <p:cNvSpPr/>
            <p:nvPr/>
          </p:nvSpPr>
          <p:spPr>
            <a:xfrm>
              <a:off x="3536981" y="1225052"/>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9" name="Oval 8">
              <a:extLst>
                <a:ext uri="{FF2B5EF4-FFF2-40B4-BE49-F238E27FC236}">
                  <a16:creationId xmlns:a16="http://schemas.microsoft.com/office/drawing/2014/main" id="{C5EB08A2-01E1-4EF6-8BCA-9FA625700709}"/>
                </a:ext>
              </a:extLst>
            </p:cNvPr>
            <p:cNvSpPr/>
            <p:nvPr/>
          </p:nvSpPr>
          <p:spPr>
            <a:xfrm>
              <a:off x="3512816" y="1235035"/>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0" name="Oval 9">
              <a:extLst>
                <a:ext uri="{FF2B5EF4-FFF2-40B4-BE49-F238E27FC236}">
                  <a16:creationId xmlns:a16="http://schemas.microsoft.com/office/drawing/2014/main" id="{7070212E-7B4F-4586-857F-A92422613BC9}"/>
                </a:ext>
              </a:extLst>
            </p:cNvPr>
            <p:cNvSpPr/>
            <p:nvPr/>
          </p:nvSpPr>
          <p:spPr>
            <a:xfrm>
              <a:off x="3536981" y="1248346"/>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1" name="Oval 10">
              <a:extLst>
                <a:ext uri="{FF2B5EF4-FFF2-40B4-BE49-F238E27FC236}">
                  <a16:creationId xmlns:a16="http://schemas.microsoft.com/office/drawing/2014/main" id="{B374BBF0-B1AF-4B57-9B95-800F9D2DE3FE}"/>
                </a:ext>
              </a:extLst>
            </p:cNvPr>
            <p:cNvSpPr/>
            <p:nvPr/>
          </p:nvSpPr>
          <p:spPr>
            <a:xfrm>
              <a:off x="3447046" y="1228379"/>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2" name="Oval 11">
              <a:extLst>
                <a:ext uri="{FF2B5EF4-FFF2-40B4-BE49-F238E27FC236}">
                  <a16:creationId xmlns:a16="http://schemas.microsoft.com/office/drawing/2014/main" id="{A902407B-CC0D-4703-A1CC-9BCF94232A82}"/>
                </a:ext>
              </a:extLst>
            </p:cNvPr>
            <p:cNvSpPr/>
            <p:nvPr/>
          </p:nvSpPr>
          <p:spPr>
            <a:xfrm>
              <a:off x="3464768" y="1251673"/>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3" name="Oval 12">
              <a:extLst>
                <a:ext uri="{FF2B5EF4-FFF2-40B4-BE49-F238E27FC236}">
                  <a16:creationId xmlns:a16="http://schemas.microsoft.com/office/drawing/2014/main" id="{6EF49494-0670-4115-8F10-BB0B9EC71B15}"/>
                </a:ext>
              </a:extLst>
            </p:cNvPr>
            <p:cNvSpPr/>
            <p:nvPr/>
          </p:nvSpPr>
          <p:spPr>
            <a:xfrm>
              <a:off x="3517650" y="1278293"/>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4" name="Oval 13">
              <a:extLst>
                <a:ext uri="{FF2B5EF4-FFF2-40B4-BE49-F238E27FC236}">
                  <a16:creationId xmlns:a16="http://schemas.microsoft.com/office/drawing/2014/main" id="{3F30890F-2877-40F6-9830-C9AF73EF8843}"/>
                </a:ext>
              </a:extLst>
            </p:cNvPr>
            <p:cNvSpPr/>
            <p:nvPr/>
          </p:nvSpPr>
          <p:spPr>
            <a:xfrm>
              <a:off x="3480878" y="1228380"/>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5" name="Oval 14">
              <a:extLst>
                <a:ext uri="{FF2B5EF4-FFF2-40B4-BE49-F238E27FC236}">
                  <a16:creationId xmlns:a16="http://schemas.microsoft.com/office/drawing/2014/main" id="{8679E6CF-2743-4085-BF20-6B4F65164F26}"/>
                </a:ext>
              </a:extLst>
            </p:cNvPr>
            <p:cNvSpPr/>
            <p:nvPr/>
          </p:nvSpPr>
          <p:spPr>
            <a:xfrm>
              <a:off x="3625588" y="1324879"/>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6" name="Oval 15">
              <a:extLst>
                <a:ext uri="{FF2B5EF4-FFF2-40B4-BE49-F238E27FC236}">
                  <a16:creationId xmlns:a16="http://schemas.microsoft.com/office/drawing/2014/main" id="{3E94AD8F-08D7-43B6-BB8F-093286547184}"/>
                </a:ext>
              </a:extLst>
            </p:cNvPr>
            <p:cNvSpPr/>
            <p:nvPr/>
          </p:nvSpPr>
          <p:spPr>
            <a:xfrm>
              <a:off x="3648142" y="1339853"/>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7" name="Oval 16">
              <a:extLst>
                <a:ext uri="{FF2B5EF4-FFF2-40B4-BE49-F238E27FC236}">
                  <a16:creationId xmlns:a16="http://schemas.microsoft.com/office/drawing/2014/main" id="{4023822B-8F6D-4F4D-AEE2-9593DFC5F357}"/>
                </a:ext>
              </a:extLst>
            </p:cNvPr>
            <p:cNvSpPr/>
            <p:nvPr/>
          </p:nvSpPr>
          <p:spPr>
            <a:xfrm>
              <a:off x="3623977" y="1349836"/>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8" name="Oval 17">
              <a:extLst>
                <a:ext uri="{FF2B5EF4-FFF2-40B4-BE49-F238E27FC236}">
                  <a16:creationId xmlns:a16="http://schemas.microsoft.com/office/drawing/2014/main" id="{04B90152-F3B3-4D56-9AA9-C9BC10638305}"/>
                </a:ext>
              </a:extLst>
            </p:cNvPr>
            <p:cNvSpPr/>
            <p:nvPr/>
          </p:nvSpPr>
          <p:spPr>
            <a:xfrm>
              <a:off x="3648142" y="1363147"/>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19" name="Oval 18">
              <a:extLst>
                <a:ext uri="{FF2B5EF4-FFF2-40B4-BE49-F238E27FC236}">
                  <a16:creationId xmlns:a16="http://schemas.microsoft.com/office/drawing/2014/main" id="{AF74C397-3D10-4A44-AFD7-E0D493FC2281}"/>
                </a:ext>
              </a:extLst>
            </p:cNvPr>
            <p:cNvSpPr/>
            <p:nvPr/>
          </p:nvSpPr>
          <p:spPr>
            <a:xfrm>
              <a:off x="3577257" y="1343180"/>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0" name="Oval 19">
              <a:extLst>
                <a:ext uri="{FF2B5EF4-FFF2-40B4-BE49-F238E27FC236}">
                  <a16:creationId xmlns:a16="http://schemas.microsoft.com/office/drawing/2014/main" id="{877F37E0-1614-4F3B-9E6E-0F1148B08F56}"/>
                </a:ext>
              </a:extLst>
            </p:cNvPr>
            <p:cNvSpPr/>
            <p:nvPr/>
          </p:nvSpPr>
          <p:spPr>
            <a:xfrm>
              <a:off x="3594979" y="1366473"/>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1" name="Oval 20">
              <a:extLst>
                <a:ext uri="{FF2B5EF4-FFF2-40B4-BE49-F238E27FC236}">
                  <a16:creationId xmlns:a16="http://schemas.microsoft.com/office/drawing/2014/main" id="{1C227B97-9269-4F62-8B25-48CDFD73F83F}"/>
                </a:ext>
              </a:extLst>
            </p:cNvPr>
            <p:cNvSpPr/>
            <p:nvPr/>
          </p:nvSpPr>
          <p:spPr>
            <a:xfrm>
              <a:off x="3628810" y="1393093"/>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2" name="Oval 21">
              <a:extLst>
                <a:ext uri="{FF2B5EF4-FFF2-40B4-BE49-F238E27FC236}">
                  <a16:creationId xmlns:a16="http://schemas.microsoft.com/office/drawing/2014/main" id="{FA59D98B-B170-432C-A17A-20972CEAFBB0}"/>
                </a:ext>
              </a:extLst>
            </p:cNvPr>
            <p:cNvSpPr/>
            <p:nvPr/>
          </p:nvSpPr>
          <p:spPr>
            <a:xfrm>
              <a:off x="3611089" y="1343181"/>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3" name="Oval 22">
              <a:extLst>
                <a:ext uri="{FF2B5EF4-FFF2-40B4-BE49-F238E27FC236}">
                  <a16:creationId xmlns:a16="http://schemas.microsoft.com/office/drawing/2014/main" id="{7BDC36F0-9377-48F7-9633-1B3B5076F4C0}"/>
                </a:ext>
              </a:extLst>
            </p:cNvPr>
            <p:cNvSpPr/>
            <p:nvPr/>
          </p:nvSpPr>
          <p:spPr>
            <a:xfrm>
              <a:off x="3712584" y="1195104"/>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4" name="Oval 23">
              <a:extLst>
                <a:ext uri="{FF2B5EF4-FFF2-40B4-BE49-F238E27FC236}">
                  <a16:creationId xmlns:a16="http://schemas.microsoft.com/office/drawing/2014/main" id="{E5B1785C-48BF-460F-8474-80890DC45134}"/>
                </a:ext>
              </a:extLst>
            </p:cNvPr>
            <p:cNvSpPr/>
            <p:nvPr/>
          </p:nvSpPr>
          <p:spPr>
            <a:xfrm>
              <a:off x="3735137" y="1210078"/>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5" name="Oval 24">
              <a:extLst>
                <a:ext uri="{FF2B5EF4-FFF2-40B4-BE49-F238E27FC236}">
                  <a16:creationId xmlns:a16="http://schemas.microsoft.com/office/drawing/2014/main" id="{2AFE61CE-EB4E-429E-A209-E981229FEB0A}"/>
                </a:ext>
              </a:extLst>
            </p:cNvPr>
            <p:cNvSpPr/>
            <p:nvPr/>
          </p:nvSpPr>
          <p:spPr>
            <a:xfrm>
              <a:off x="3710973" y="1220061"/>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6" name="Oval 25">
              <a:extLst>
                <a:ext uri="{FF2B5EF4-FFF2-40B4-BE49-F238E27FC236}">
                  <a16:creationId xmlns:a16="http://schemas.microsoft.com/office/drawing/2014/main" id="{D30A6279-4EB9-438D-A1B8-2FE6EC35DC66}"/>
                </a:ext>
              </a:extLst>
            </p:cNvPr>
            <p:cNvSpPr/>
            <p:nvPr/>
          </p:nvSpPr>
          <p:spPr>
            <a:xfrm>
              <a:off x="3735137" y="1233372"/>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7" name="Oval 26">
              <a:extLst>
                <a:ext uri="{FF2B5EF4-FFF2-40B4-BE49-F238E27FC236}">
                  <a16:creationId xmlns:a16="http://schemas.microsoft.com/office/drawing/2014/main" id="{5E8A6157-10E5-4062-929A-E1789AC4BBD7}"/>
                </a:ext>
              </a:extLst>
            </p:cNvPr>
            <p:cNvSpPr/>
            <p:nvPr/>
          </p:nvSpPr>
          <p:spPr>
            <a:xfrm>
              <a:off x="3664253" y="1213405"/>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8" name="Oval 27">
              <a:extLst>
                <a:ext uri="{FF2B5EF4-FFF2-40B4-BE49-F238E27FC236}">
                  <a16:creationId xmlns:a16="http://schemas.microsoft.com/office/drawing/2014/main" id="{70FFEB5C-6EFC-472E-9316-AAA014313DFF}"/>
                </a:ext>
              </a:extLst>
            </p:cNvPr>
            <p:cNvSpPr/>
            <p:nvPr/>
          </p:nvSpPr>
          <p:spPr>
            <a:xfrm>
              <a:off x="3681974" y="1236698"/>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29" name="Oval 28">
              <a:extLst>
                <a:ext uri="{FF2B5EF4-FFF2-40B4-BE49-F238E27FC236}">
                  <a16:creationId xmlns:a16="http://schemas.microsoft.com/office/drawing/2014/main" id="{76197FEF-2C9A-4841-B742-0E28C11DAF50}"/>
                </a:ext>
              </a:extLst>
            </p:cNvPr>
            <p:cNvSpPr/>
            <p:nvPr/>
          </p:nvSpPr>
          <p:spPr>
            <a:xfrm>
              <a:off x="3715806" y="1263319"/>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0" name="Oval 29">
              <a:extLst>
                <a:ext uri="{FF2B5EF4-FFF2-40B4-BE49-F238E27FC236}">
                  <a16:creationId xmlns:a16="http://schemas.microsoft.com/office/drawing/2014/main" id="{705BC7DF-859D-46A8-B83F-6D3463257EC2}"/>
                </a:ext>
              </a:extLst>
            </p:cNvPr>
            <p:cNvSpPr/>
            <p:nvPr/>
          </p:nvSpPr>
          <p:spPr>
            <a:xfrm>
              <a:off x="3698084" y="1213406"/>
              <a:ext cx="57997" cy="499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1" name="Text Box 463">
              <a:extLst>
                <a:ext uri="{FF2B5EF4-FFF2-40B4-BE49-F238E27FC236}">
                  <a16:creationId xmlns:a16="http://schemas.microsoft.com/office/drawing/2014/main" id="{3ACF190A-4C6E-4805-B171-CDB0B4216CAB}"/>
                </a:ext>
              </a:extLst>
            </p:cNvPr>
            <p:cNvSpPr txBox="1"/>
            <p:nvPr/>
          </p:nvSpPr>
          <p:spPr>
            <a:xfrm>
              <a:off x="1593278" y="779817"/>
              <a:ext cx="666188" cy="32836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ＭＳ 明朝"/>
                  <a:cs typeface="Times New Roman"/>
                </a:rPr>
                <a:t>Intracranial injection</a:t>
              </a:r>
              <a:endParaRPr kumimoji="0" lang="en-US" sz="1050" b="0" i="0" u="none" strike="noStrike" kern="1200" cap="none" spc="0" normalizeH="0" baseline="0" noProof="0" dirty="0">
                <a:ln>
                  <a:noFill/>
                </a:ln>
                <a:solidFill>
                  <a:prstClr val="black"/>
                </a:solidFill>
                <a:effectLst/>
                <a:uLnTx/>
                <a:uFillTx/>
                <a:latin typeface="Times"/>
                <a:ea typeface="ＭＳ 明朝"/>
                <a:cs typeface="Times New Roman"/>
              </a:endParaRPr>
            </a:p>
          </p:txBody>
        </p:sp>
        <p:sp>
          <p:nvSpPr>
            <p:cNvPr id="32" name="Text Box 465">
              <a:extLst>
                <a:ext uri="{FF2B5EF4-FFF2-40B4-BE49-F238E27FC236}">
                  <a16:creationId xmlns:a16="http://schemas.microsoft.com/office/drawing/2014/main" id="{7D469FF3-B36C-4E45-B9C6-BFD4DA2FB39B}"/>
                </a:ext>
              </a:extLst>
            </p:cNvPr>
            <p:cNvSpPr txBox="1"/>
            <p:nvPr/>
          </p:nvSpPr>
          <p:spPr>
            <a:xfrm>
              <a:off x="5258480" y="1118116"/>
              <a:ext cx="719180" cy="392911"/>
            </a:xfrm>
            <a:prstGeom prst="rect">
              <a:avLst/>
            </a:prstGeom>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明朝"/>
                  <a:cs typeface="Times New Roman"/>
                </a:rPr>
                <a:t>Evaluation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明朝"/>
                  <a:cs typeface="Times New Roman"/>
                </a:rPr>
                <a:t>Anti-cancer drugs</a:t>
              </a:r>
              <a:endParaRPr kumimoji="0" lang="en-US" sz="1050" b="1" i="0" u="none" strike="noStrike" kern="1200" cap="none" spc="0" normalizeH="0" baseline="0" noProof="0" dirty="0">
                <a:ln>
                  <a:noFill/>
                </a:ln>
                <a:solidFill>
                  <a:prstClr val="black"/>
                </a:solidFill>
                <a:effectLst/>
                <a:uLnTx/>
                <a:uFillTx/>
                <a:latin typeface="Times"/>
                <a:ea typeface="ＭＳ 明朝"/>
                <a:cs typeface="Times New Roman"/>
              </a:endParaRPr>
            </a:p>
          </p:txBody>
        </p:sp>
        <p:pic>
          <p:nvPicPr>
            <p:cNvPr id="33" name="Picture 32">
              <a:extLst>
                <a:ext uri="{FF2B5EF4-FFF2-40B4-BE49-F238E27FC236}">
                  <a16:creationId xmlns:a16="http://schemas.microsoft.com/office/drawing/2014/main" id="{DD93C096-476B-4289-BD8E-9210468DAFB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921343" y="1014795"/>
              <a:ext cx="654833" cy="577651"/>
            </a:xfrm>
            <a:prstGeom prst="rect">
              <a:avLst/>
            </a:prstGeom>
            <a:noFill/>
            <a:ln w="9525">
              <a:noFill/>
              <a:miter lim="800000"/>
              <a:headEnd/>
              <a:tailEnd/>
            </a:ln>
          </p:spPr>
        </p:pic>
        <p:grpSp>
          <p:nvGrpSpPr>
            <p:cNvPr id="34" name="Group 33">
              <a:extLst>
                <a:ext uri="{FF2B5EF4-FFF2-40B4-BE49-F238E27FC236}">
                  <a16:creationId xmlns:a16="http://schemas.microsoft.com/office/drawing/2014/main" id="{03615E65-5E27-46EA-8E0B-ED889ACE933C}"/>
                </a:ext>
              </a:extLst>
            </p:cNvPr>
            <p:cNvGrpSpPr/>
            <p:nvPr/>
          </p:nvGrpSpPr>
          <p:grpSpPr>
            <a:xfrm>
              <a:off x="1813705" y="973859"/>
              <a:ext cx="524822" cy="539627"/>
              <a:chOff x="1737922" y="921082"/>
              <a:chExt cx="620975" cy="629091"/>
            </a:xfrm>
          </p:grpSpPr>
          <p:grpSp>
            <p:nvGrpSpPr>
              <p:cNvPr id="83" name="Group 82">
                <a:extLst>
                  <a:ext uri="{FF2B5EF4-FFF2-40B4-BE49-F238E27FC236}">
                    <a16:creationId xmlns:a16="http://schemas.microsoft.com/office/drawing/2014/main" id="{2E3DB8C5-54D3-46D5-9256-7E72720BAE0E}"/>
                  </a:ext>
                </a:extLst>
              </p:cNvPr>
              <p:cNvGrpSpPr/>
              <p:nvPr/>
            </p:nvGrpSpPr>
            <p:grpSpPr>
              <a:xfrm>
                <a:off x="1737922" y="924520"/>
                <a:ext cx="610877" cy="625653"/>
                <a:chOff x="1737922" y="924520"/>
                <a:chExt cx="610877" cy="625653"/>
              </a:xfrm>
            </p:grpSpPr>
            <p:pic>
              <p:nvPicPr>
                <p:cNvPr id="93" name="Picture 92">
                  <a:extLst>
                    <a:ext uri="{FF2B5EF4-FFF2-40B4-BE49-F238E27FC236}">
                      <a16:creationId xmlns:a16="http://schemas.microsoft.com/office/drawing/2014/main" id="{B36B1110-46D2-4DF1-B039-0A7DA04163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737922" y="1064748"/>
                  <a:ext cx="589349" cy="485425"/>
                </a:xfrm>
                <a:prstGeom prst="rect">
                  <a:avLst/>
                </a:prstGeom>
              </p:spPr>
            </p:pic>
            <p:sp>
              <p:nvSpPr>
                <p:cNvPr id="94" name="Rounded Rectangle 93">
                  <a:extLst>
                    <a:ext uri="{FF2B5EF4-FFF2-40B4-BE49-F238E27FC236}">
                      <a16:creationId xmlns:a16="http://schemas.microsoft.com/office/drawing/2014/main" id="{9B017928-4817-4009-8620-37A49D86C309}"/>
                    </a:ext>
                  </a:extLst>
                </p:cNvPr>
                <p:cNvSpPr/>
                <p:nvPr/>
              </p:nvSpPr>
              <p:spPr>
                <a:xfrm rot="2006274" flipH="1">
                  <a:off x="2339681" y="924520"/>
                  <a:ext cx="9118" cy="638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grpSp>
          <p:grpSp>
            <p:nvGrpSpPr>
              <p:cNvPr id="84" name="Group 83">
                <a:extLst>
                  <a:ext uri="{FF2B5EF4-FFF2-40B4-BE49-F238E27FC236}">
                    <a16:creationId xmlns:a16="http://schemas.microsoft.com/office/drawing/2014/main" id="{1CDD6654-3AF1-4BE5-9774-54DA772CE90C}"/>
                  </a:ext>
                </a:extLst>
              </p:cNvPr>
              <p:cNvGrpSpPr/>
              <p:nvPr/>
            </p:nvGrpSpPr>
            <p:grpSpPr>
              <a:xfrm>
                <a:off x="2217097" y="921082"/>
                <a:ext cx="141800" cy="279515"/>
                <a:chOff x="2217097" y="921082"/>
                <a:chExt cx="141800" cy="279515"/>
              </a:xfrm>
            </p:grpSpPr>
            <p:sp>
              <p:nvSpPr>
                <p:cNvPr id="85" name="Oval 84">
                  <a:extLst>
                    <a:ext uri="{FF2B5EF4-FFF2-40B4-BE49-F238E27FC236}">
                      <a16:creationId xmlns:a16="http://schemas.microsoft.com/office/drawing/2014/main" id="{E49792EA-B606-4A0C-9F7A-9F22484EDCA8}"/>
                    </a:ext>
                  </a:extLst>
                </p:cNvPr>
                <p:cNvSpPr>
                  <a:spLocks noChangeAspect="1"/>
                </p:cNvSpPr>
                <p:nvPr/>
              </p:nvSpPr>
              <p:spPr>
                <a:xfrm rot="2006274">
                  <a:off x="2326894" y="921082"/>
                  <a:ext cx="31912" cy="15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86" name="Oval 85">
                  <a:extLst>
                    <a:ext uri="{FF2B5EF4-FFF2-40B4-BE49-F238E27FC236}">
                      <a16:creationId xmlns:a16="http://schemas.microsoft.com/office/drawing/2014/main" id="{72B96270-FF8C-437B-90F1-04BFC1ED5F13}"/>
                    </a:ext>
                  </a:extLst>
                </p:cNvPr>
                <p:cNvSpPr/>
                <p:nvPr/>
              </p:nvSpPr>
              <p:spPr>
                <a:xfrm rot="2006274">
                  <a:off x="2293414" y="972969"/>
                  <a:ext cx="65483" cy="23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cxnSp>
              <p:nvCxnSpPr>
                <p:cNvPr id="87" name="Straight Connector 86">
                  <a:extLst>
                    <a:ext uri="{FF2B5EF4-FFF2-40B4-BE49-F238E27FC236}">
                      <a16:creationId xmlns:a16="http://schemas.microsoft.com/office/drawing/2014/main" id="{CFB9045E-2B41-489F-93ED-5734A351F911}"/>
                    </a:ext>
                  </a:extLst>
                </p:cNvPr>
                <p:cNvCxnSpPr/>
                <p:nvPr/>
              </p:nvCxnSpPr>
              <p:spPr>
                <a:xfrm rot="2006274">
                  <a:off x="2217097" y="1110013"/>
                  <a:ext cx="0" cy="90584"/>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88" name="Rounded Rectangle 87">
                  <a:extLst>
                    <a:ext uri="{FF2B5EF4-FFF2-40B4-BE49-F238E27FC236}">
                      <a16:creationId xmlns:a16="http://schemas.microsoft.com/office/drawing/2014/main" id="{9DE7330D-6D2F-4EFD-AC04-AF890707F650}"/>
                    </a:ext>
                  </a:extLst>
                </p:cNvPr>
                <p:cNvSpPr/>
                <p:nvPr/>
              </p:nvSpPr>
              <p:spPr>
                <a:xfrm rot="2006274">
                  <a:off x="2265841" y="973281"/>
                  <a:ext cx="35790" cy="1555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cxnSp>
              <p:nvCxnSpPr>
                <p:cNvPr id="89" name="Straight Connector 88">
                  <a:extLst>
                    <a:ext uri="{FF2B5EF4-FFF2-40B4-BE49-F238E27FC236}">
                      <a16:creationId xmlns:a16="http://schemas.microsoft.com/office/drawing/2014/main" id="{B893A451-B6BA-48B9-949D-799A9A098780}"/>
                    </a:ext>
                  </a:extLst>
                </p:cNvPr>
                <p:cNvCxnSpPr/>
                <p:nvPr/>
              </p:nvCxnSpPr>
              <p:spPr>
                <a:xfrm rot="2006274" flipH="1">
                  <a:off x="2278370" y="1030130"/>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CEE09B3-DBE0-492F-A5A7-E5066844262E}"/>
                    </a:ext>
                  </a:extLst>
                </p:cNvPr>
                <p:cNvCxnSpPr/>
                <p:nvPr/>
              </p:nvCxnSpPr>
              <p:spPr>
                <a:xfrm rot="2006274" flipH="1">
                  <a:off x="2267903" y="1046501"/>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58F26F4-10AA-4FF7-A2FC-AB075960C089}"/>
                    </a:ext>
                  </a:extLst>
                </p:cNvPr>
                <p:cNvCxnSpPr/>
                <p:nvPr/>
              </p:nvCxnSpPr>
              <p:spPr>
                <a:xfrm rot="2006274" flipH="1">
                  <a:off x="2255691" y="1065599"/>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1537135-F17F-4106-9D43-E35C68476488}"/>
                    </a:ext>
                  </a:extLst>
                </p:cNvPr>
                <p:cNvCxnSpPr/>
                <p:nvPr/>
              </p:nvCxnSpPr>
              <p:spPr>
                <a:xfrm rot="2006274" flipH="1">
                  <a:off x="2245224" y="1081971"/>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sp>
          <p:nvSpPr>
            <p:cNvPr id="35" name="Oval 34">
              <a:extLst>
                <a:ext uri="{FF2B5EF4-FFF2-40B4-BE49-F238E27FC236}">
                  <a16:creationId xmlns:a16="http://schemas.microsoft.com/office/drawing/2014/main" id="{D4C1FC0A-4430-487D-911D-0061F04FB185}"/>
                </a:ext>
              </a:extLst>
            </p:cNvPr>
            <p:cNvSpPr/>
            <p:nvPr/>
          </p:nvSpPr>
          <p:spPr>
            <a:xfrm>
              <a:off x="4118928" y="1196445"/>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6" name="Oval 35">
              <a:extLst>
                <a:ext uri="{FF2B5EF4-FFF2-40B4-BE49-F238E27FC236}">
                  <a16:creationId xmlns:a16="http://schemas.microsoft.com/office/drawing/2014/main" id="{D9C9F9BF-4DF4-479B-9DCC-6BA0D1CFF93B}"/>
                </a:ext>
              </a:extLst>
            </p:cNvPr>
            <p:cNvSpPr/>
            <p:nvPr/>
          </p:nvSpPr>
          <p:spPr>
            <a:xfrm>
              <a:off x="4141482" y="1211419"/>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7" name="Oval 36">
              <a:extLst>
                <a:ext uri="{FF2B5EF4-FFF2-40B4-BE49-F238E27FC236}">
                  <a16:creationId xmlns:a16="http://schemas.microsoft.com/office/drawing/2014/main" id="{E3CD330F-E2F8-48DD-8D7D-6E44131607D1}"/>
                </a:ext>
              </a:extLst>
            </p:cNvPr>
            <p:cNvSpPr/>
            <p:nvPr/>
          </p:nvSpPr>
          <p:spPr>
            <a:xfrm>
              <a:off x="4117317" y="1221402"/>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8" name="Oval 37">
              <a:extLst>
                <a:ext uri="{FF2B5EF4-FFF2-40B4-BE49-F238E27FC236}">
                  <a16:creationId xmlns:a16="http://schemas.microsoft.com/office/drawing/2014/main" id="{28E0070C-0803-4BB7-A946-DBA3F9F93B16}"/>
                </a:ext>
              </a:extLst>
            </p:cNvPr>
            <p:cNvSpPr/>
            <p:nvPr/>
          </p:nvSpPr>
          <p:spPr>
            <a:xfrm>
              <a:off x="4141482" y="1234713"/>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39" name="Oval 38">
              <a:extLst>
                <a:ext uri="{FF2B5EF4-FFF2-40B4-BE49-F238E27FC236}">
                  <a16:creationId xmlns:a16="http://schemas.microsoft.com/office/drawing/2014/main" id="{D96F07DE-C49D-476C-8CA3-A152A78290EF}"/>
                </a:ext>
              </a:extLst>
            </p:cNvPr>
            <p:cNvSpPr/>
            <p:nvPr/>
          </p:nvSpPr>
          <p:spPr>
            <a:xfrm>
              <a:off x="4070597" y="1214746"/>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0" name="Oval 39">
              <a:extLst>
                <a:ext uri="{FF2B5EF4-FFF2-40B4-BE49-F238E27FC236}">
                  <a16:creationId xmlns:a16="http://schemas.microsoft.com/office/drawing/2014/main" id="{84B760A4-2825-4F58-B5CF-F470B6184FFB}"/>
                </a:ext>
              </a:extLst>
            </p:cNvPr>
            <p:cNvSpPr/>
            <p:nvPr/>
          </p:nvSpPr>
          <p:spPr>
            <a:xfrm>
              <a:off x="4088319" y="1238039"/>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1" name="Oval 40">
              <a:extLst>
                <a:ext uri="{FF2B5EF4-FFF2-40B4-BE49-F238E27FC236}">
                  <a16:creationId xmlns:a16="http://schemas.microsoft.com/office/drawing/2014/main" id="{C9914E3B-5BE2-40A1-AE0A-5798577A8192}"/>
                </a:ext>
              </a:extLst>
            </p:cNvPr>
            <p:cNvSpPr/>
            <p:nvPr/>
          </p:nvSpPr>
          <p:spPr>
            <a:xfrm>
              <a:off x="4122150" y="1264659"/>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2" name="Oval 41">
              <a:extLst>
                <a:ext uri="{FF2B5EF4-FFF2-40B4-BE49-F238E27FC236}">
                  <a16:creationId xmlns:a16="http://schemas.microsoft.com/office/drawing/2014/main" id="{8C4E261F-31EF-4073-A05F-9D21790EC96E}"/>
                </a:ext>
              </a:extLst>
            </p:cNvPr>
            <p:cNvSpPr/>
            <p:nvPr/>
          </p:nvSpPr>
          <p:spPr>
            <a:xfrm>
              <a:off x="4104429" y="1214747"/>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3" name="Oval 42">
              <a:extLst>
                <a:ext uri="{FF2B5EF4-FFF2-40B4-BE49-F238E27FC236}">
                  <a16:creationId xmlns:a16="http://schemas.microsoft.com/office/drawing/2014/main" id="{F0B7709E-916C-4D64-A243-C0753C63854E}"/>
                </a:ext>
              </a:extLst>
            </p:cNvPr>
            <p:cNvSpPr/>
            <p:nvPr/>
          </p:nvSpPr>
          <p:spPr>
            <a:xfrm>
              <a:off x="4230089" y="1311246"/>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4" name="Oval 43">
              <a:extLst>
                <a:ext uri="{FF2B5EF4-FFF2-40B4-BE49-F238E27FC236}">
                  <a16:creationId xmlns:a16="http://schemas.microsoft.com/office/drawing/2014/main" id="{44AEC645-58CD-4157-84F3-E6A95FDEFAB5}"/>
                </a:ext>
              </a:extLst>
            </p:cNvPr>
            <p:cNvSpPr/>
            <p:nvPr/>
          </p:nvSpPr>
          <p:spPr>
            <a:xfrm>
              <a:off x="4252643" y="1326220"/>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5" name="Oval 44">
              <a:extLst>
                <a:ext uri="{FF2B5EF4-FFF2-40B4-BE49-F238E27FC236}">
                  <a16:creationId xmlns:a16="http://schemas.microsoft.com/office/drawing/2014/main" id="{9CDF83C3-48A3-49F5-8B52-F9D31FA8DE8E}"/>
                </a:ext>
              </a:extLst>
            </p:cNvPr>
            <p:cNvSpPr/>
            <p:nvPr/>
          </p:nvSpPr>
          <p:spPr>
            <a:xfrm>
              <a:off x="4228478" y="1336203"/>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6" name="Oval 45">
              <a:extLst>
                <a:ext uri="{FF2B5EF4-FFF2-40B4-BE49-F238E27FC236}">
                  <a16:creationId xmlns:a16="http://schemas.microsoft.com/office/drawing/2014/main" id="{7B8515ED-E54A-445C-B8AC-BB6253FDBF6B}"/>
                </a:ext>
              </a:extLst>
            </p:cNvPr>
            <p:cNvSpPr/>
            <p:nvPr/>
          </p:nvSpPr>
          <p:spPr>
            <a:xfrm>
              <a:off x="4252643" y="1349513"/>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7" name="Oval 46">
              <a:extLst>
                <a:ext uri="{FF2B5EF4-FFF2-40B4-BE49-F238E27FC236}">
                  <a16:creationId xmlns:a16="http://schemas.microsoft.com/office/drawing/2014/main" id="{1831F4FC-D332-47FD-9940-08F68D297C3C}"/>
                </a:ext>
              </a:extLst>
            </p:cNvPr>
            <p:cNvSpPr/>
            <p:nvPr/>
          </p:nvSpPr>
          <p:spPr>
            <a:xfrm>
              <a:off x="4181758" y="1329547"/>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8" name="Oval 47">
              <a:extLst>
                <a:ext uri="{FF2B5EF4-FFF2-40B4-BE49-F238E27FC236}">
                  <a16:creationId xmlns:a16="http://schemas.microsoft.com/office/drawing/2014/main" id="{625CC4D9-C4D8-45F9-915A-A271EDB0C41C}"/>
                </a:ext>
              </a:extLst>
            </p:cNvPr>
            <p:cNvSpPr/>
            <p:nvPr/>
          </p:nvSpPr>
          <p:spPr>
            <a:xfrm>
              <a:off x="4199480" y="1352840"/>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49" name="Oval 48">
              <a:extLst>
                <a:ext uri="{FF2B5EF4-FFF2-40B4-BE49-F238E27FC236}">
                  <a16:creationId xmlns:a16="http://schemas.microsoft.com/office/drawing/2014/main" id="{6EEC1224-8608-454D-BD4A-DD9CCFD7C1CB}"/>
                </a:ext>
              </a:extLst>
            </p:cNvPr>
            <p:cNvSpPr/>
            <p:nvPr/>
          </p:nvSpPr>
          <p:spPr>
            <a:xfrm>
              <a:off x="4233311" y="1379460"/>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0" name="Oval 49">
              <a:extLst>
                <a:ext uri="{FF2B5EF4-FFF2-40B4-BE49-F238E27FC236}">
                  <a16:creationId xmlns:a16="http://schemas.microsoft.com/office/drawing/2014/main" id="{121F8C55-2FCB-4ABC-9547-934CCB0A2741}"/>
                </a:ext>
              </a:extLst>
            </p:cNvPr>
            <p:cNvSpPr/>
            <p:nvPr/>
          </p:nvSpPr>
          <p:spPr>
            <a:xfrm>
              <a:off x="4215590" y="1329548"/>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1" name="Oval 50">
              <a:extLst>
                <a:ext uri="{FF2B5EF4-FFF2-40B4-BE49-F238E27FC236}">
                  <a16:creationId xmlns:a16="http://schemas.microsoft.com/office/drawing/2014/main" id="{FF10E6B1-3C8F-422C-95A2-A1388E8B28D6}"/>
                </a:ext>
              </a:extLst>
            </p:cNvPr>
            <p:cNvSpPr/>
            <p:nvPr/>
          </p:nvSpPr>
          <p:spPr>
            <a:xfrm>
              <a:off x="4317084" y="1181471"/>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2" name="Oval 51">
              <a:extLst>
                <a:ext uri="{FF2B5EF4-FFF2-40B4-BE49-F238E27FC236}">
                  <a16:creationId xmlns:a16="http://schemas.microsoft.com/office/drawing/2014/main" id="{1E81C1AD-F0AF-492D-A6E2-D3E1F0886D8B}"/>
                </a:ext>
              </a:extLst>
            </p:cNvPr>
            <p:cNvSpPr/>
            <p:nvPr/>
          </p:nvSpPr>
          <p:spPr>
            <a:xfrm>
              <a:off x="4339638" y="1196445"/>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3" name="Oval 52">
              <a:extLst>
                <a:ext uri="{FF2B5EF4-FFF2-40B4-BE49-F238E27FC236}">
                  <a16:creationId xmlns:a16="http://schemas.microsoft.com/office/drawing/2014/main" id="{E6CCF607-ABDB-4EF7-A098-7A561FFE906E}"/>
                </a:ext>
              </a:extLst>
            </p:cNvPr>
            <p:cNvSpPr/>
            <p:nvPr/>
          </p:nvSpPr>
          <p:spPr>
            <a:xfrm>
              <a:off x="4315474" y="1206428"/>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4" name="Oval 53">
              <a:extLst>
                <a:ext uri="{FF2B5EF4-FFF2-40B4-BE49-F238E27FC236}">
                  <a16:creationId xmlns:a16="http://schemas.microsoft.com/office/drawing/2014/main" id="{BA49FCB5-DA92-4AA5-BE6E-73A0311A23E9}"/>
                </a:ext>
              </a:extLst>
            </p:cNvPr>
            <p:cNvSpPr/>
            <p:nvPr/>
          </p:nvSpPr>
          <p:spPr>
            <a:xfrm>
              <a:off x="4339638" y="1219739"/>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5" name="Oval 54">
              <a:extLst>
                <a:ext uri="{FF2B5EF4-FFF2-40B4-BE49-F238E27FC236}">
                  <a16:creationId xmlns:a16="http://schemas.microsoft.com/office/drawing/2014/main" id="{1624EA9A-B97E-4375-874D-E4A3E103608A}"/>
                </a:ext>
              </a:extLst>
            </p:cNvPr>
            <p:cNvSpPr/>
            <p:nvPr/>
          </p:nvSpPr>
          <p:spPr>
            <a:xfrm>
              <a:off x="4268754" y="1199772"/>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6" name="Oval 55">
              <a:extLst>
                <a:ext uri="{FF2B5EF4-FFF2-40B4-BE49-F238E27FC236}">
                  <a16:creationId xmlns:a16="http://schemas.microsoft.com/office/drawing/2014/main" id="{A2FCBEED-78F7-41F8-A696-7B27C0078B73}"/>
                </a:ext>
              </a:extLst>
            </p:cNvPr>
            <p:cNvSpPr/>
            <p:nvPr/>
          </p:nvSpPr>
          <p:spPr>
            <a:xfrm>
              <a:off x="4286475" y="1223065"/>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7" name="Oval 56">
              <a:extLst>
                <a:ext uri="{FF2B5EF4-FFF2-40B4-BE49-F238E27FC236}">
                  <a16:creationId xmlns:a16="http://schemas.microsoft.com/office/drawing/2014/main" id="{716078A4-292C-4B04-939E-F6A29942986B}"/>
                </a:ext>
              </a:extLst>
            </p:cNvPr>
            <p:cNvSpPr/>
            <p:nvPr/>
          </p:nvSpPr>
          <p:spPr>
            <a:xfrm>
              <a:off x="4320307" y="1249685"/>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58" name="Oval 57">
              <a:extLst>
                <a:ext uri="{FF2B5EF4-FFF2-40B4-BE49-F238E27FC236}">
                  <a16:creationId xmlns:a16="http://schemas.microsoft.com/office/drawing/2014/main" id="{FEE436D4-983C-4D95-9BF5-05AA3C80CD38}"/>
                </a:ext>
              </a:extLst>
            </p:cNvPr>
            <p:cNvSpPr/>
            <p:nvPr/>
          </p:nvSpPr>
          <p:spPr>
            <a:xfrm>
              <a:off x="4302585" y="1199773"/>
              <a:ext cx="57997" cy="499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pic>
          <p:nvPicPr>
            <p:cNvPr id="59" name="Picture 58">
              <a:extLst>
                <a:ext uri="{FF2B5EF4-FFF2-40B4-BE49-F238E27FC236}">
                  <a16:creationId xmlns:a16="http://schemas.microsoft.com/office/drawing/2014/main" id="{02904999-4349-4DD7-BBB3-6CB5327F36A3}"/>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bwMode="auto">
            <a:xfrm>
              <a:off x="2564406" y="796381"/>
              <a:ext cx="654076" cy="489861"/>
            </a:xfrm>
            <a:prstGeom prst="rect">
              <a:avLst/>
            </a:prstGeom>
            <a:noFill/>
            <a:ln w="3175" cmpd="sng">
              <a:solidFill>
                <a:schemeClr val="bg1">
                  <a:lumMod val="65000"/>
                </a:schemeClr>
              </a:solidFill>
              <a:miter lim="800000"/>
              <a:headEnd/>
              <a:tailEnd/>
            </a:ln>
          </p:spPr>
        </p:pic>
        <p:cxnSp>
          <p:nvCxnSpPr>
            <p:cNvPr id="60" name="Straight Connector 59">
              <a:extLst>
                <a:ext uri="{FF2B5EF4-FFF2-40B4-BE49-F238E27FC236}">
                  <a16:creationId xmlns:a16="http://schemas.microsoft.com/office/drawing/2014/main" id="{42485C3A-C347-4627-9585-3BFAD9310ACF}"/>
                </a:ext>
              </a:extLst>
            </p:cNvPr>
            <p:cNvCxnSpPr>
              <a:cxnSpLocks noChangeAspect="1"/>
            </p:cNvCxnSpPr>
            <p:nvPr/>
          </p:nvCxnSpPr>
          <p:spPr>
            <a:xfrm>
              <a:off x="3179189" y="1256131"/>
              <a:ext cx="2465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1" name="Picture 60">
              <a:extLst>
                <a:ext uri="{FF2B5EF4-FFF2-40B4-BE49-F238E27FC236}">
                  <a16:creationId xmlns:a16="http://schemas.microsoft.com/office/drawing/2014/main" id="{5194CCE8-4179-483A-A515-911A121C8D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175" b="-2268"/>
            <a:stretch/>
          </p:blipFill>
          <p:spPr bwMode="auto">
            <a:xfrm>
              <a:off x="2564406" y="1329169"/>
              <a:ext cx="654076" cy="490366"/>
            </a:xfrm>
            <a:prstGeom prst="rect">
              <a:avLst/>
            </a:prstGeom>
            <a:noFill/>
            <a:ln w="3175" cmpd="sng">
              <a:solidFill>
                <a:schemeClr val="bg1">
                  <a:lumMod val="65000"/>
                </a:schemeClr>
              </a:solidFill>
              <a:miter lim="800000"/>
              <a:headEnd/>
              <a:tailEnd/>
            </a:ln>
          </p:spPr>
        </p:pic>
        <p:cxnSp>
          <p:nvCxnSpPr>
            <p:cNvPr id="62" name="Straight Connector 61">
              <a:extLst>
                <a:ext uri="{FF2B5EF4-FFF2-40B4-BE49-F238E27FC236}">
                  <a16:creationId xmlns:a16="http://schemas.microsoft.com/office/drawing/2014/main" id="{6A16A731-CDC7-42D1-991B-95B00F4EF6E5}"/>
                </a:ext>
              </a:extLst>
            </p:cNvPr>
            <p:cNvCxnSpPr>
              <a:cxnSpLocks noChangeAspect="1"/>
            </p:cNvCxnSpPr>
            <p:nvPr/>
          </p:nvCxnSpPr>
          <p:spPr>
            <a:xfrm>
              <a:off x="3178835" y="1788861"/>
              <a:ext cx="2462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 Box 516">
              <a:extLst>
                <a:ext uri="{FF2B5EF4-FFF2-40B4-BE49-F238E27FC236}">
                  <a16:creationId xmlns:a16="http://schemas.microsoft.com/office/drawing/2014/main" id="{D75609D3-CA37-4333-BBCC-CBBB56BEAAF8}"/>
                </a:ext>
              </a:extLst>
            </p:cNvPr>
            <p:cNvSpPr txBox="1">
              <a:spLocks noChangeArrowheads="1"/>
            </p:cNvSpPr>
            <p:nvPr/>
          </p:nvSpPr>
          <p:spPr bwMode="auto">
            <a:xfrm rot="16200000">
              <a:off x="2074628" y="935946"/>
              <a:ext cx="809186" cy="21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明朝"/>
                  <a:cs typeface="Times New Roman"/>
                </a:rPr>
                <a:t>DF-BM354</a:t>
              </a:r>
              <a:endParaRPr kumimoji="0" lang="en-US" sz="1050" b="0" i="0" u="none" strike="noStrike" kern="1200" cap="none" spc="0" normalizeH="0" baseline="0" noProof="0" dirty="0">
                <a:ln>
                  <a:noFill/>
                </a:ln>
                <a:solidFill>
                  <a:prstClr val="black"/>
                </a:solidFill>
                <a:effectLst/>
                <a:uLnTx/>
                <a:uFillTx/>
                <a:latin typeface="Times"/>
                <a:ea typeface="ＭＳ 明朝"/>
                <a:cs typeface="Times New Roman"/>
              </a:endParaRPr>
            </a:p>
          </p:txBody>
        </p:sp>
        <p:sp>
          <p:nvSpPr>
            <p:cNvPr id="64" name="Text Box 517">
              <a:extLst>
                <a:ext uri="{FF2B5EF4-FFF2-40B4-BE49-F238E27FC236}">
                  <a16:creationId xmlns:a16="http://schemas.microsoft.com/office/drawing/2014/main" id="{191BA910-8583-4BC6-97EA-FA6CD2ECEF0D}"/>
                </a:ext>
              </a:extLst>
            </p:cNvPr>
            <p:cNvSpPr txBox="1">
              <a:spLocks noChangeArrowheads="1"/>
            </p:cNvSpPr>
            <p:nvPr/>
          </p:nvSpPr>
          <p:spPr bwMode="auto">
            <a:xfrm rot="16200000">
              <a:off x="2082480" y="1479695"/>
              <a:ext cx="808403" cy="21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ＭＳ 明朝"/>
                  <a:cs typeface="Times New Roman"/>
                </a:rPr>
                <a:t>DF-BM355</a:t>
              </a:r>
              <a:endParaRPr kumimoji="0" lang="en-US" sz="1050" b="0" i="0" u="none" strike="noStrike" kern="1200" cap="none" spc="0" normalizeH="0" baseline="0" noProof="0" dirty="0">
                <a:ln>
                  <a:noFill/>
                </a:ln>
                <a:solidFill>
                  <a:prstClr val="black"/>
                </a:solidFill>
                <a:effectLst/>
                <a:uLnTx/>
                <a:uFillTx/>
                <a:latin typeface="Times"/>
                <a:ea typeface="ＭＳ 明朝"/>
                <a:cs typeface="Times New Roman"/>
              </a:endParaRPr>
            </a:p>
          </p:txBody>
        </p:sp>
        <p:cxnSp>
          <p:nvCxnSpPr>
            <p:cNvPr id="65" name="Straight Arrow Connector 64">
              <a:extLst>
                <a:ext uri="{FF2B5EF4-FFF2-40B4-BE49-F238E27FC236}">
                  <a16:creationId xmlns:a16="http://schemas.microsoft.com/office/drawing/2014/main" id="{DDC3F4E9-EC5D-40A1-A089-F0ACF22780E4}"/>
                </a:ext>
              </a:extLst>
            </p:cNvPr>
            <p:cNvCxnSpPr/>
            <p:nvPr/>
          </p:nvCxnSpPr>
          <p:spPr>
            <a:xfrm>
              <a:off x="1607207" y="1320875"/>
              <a:ext cx="150658" cy="0"/>
            </a:xfrm>
            <a:prstGeom prst="straightConnector1">
              <a:avLst/>
            </a:prstGeom>
            <a:ln w="19050" cmpd="sng">
              <a:solidFill>
                <a:schemeClr val="tx1">
                  <a:lumMod val="50000"/>
                  <a:lumOff val="50000"/>
                </a:schemeClr>
              </a:solidFill>
              <a:headEnd type="none"/>
              <a:tailEnd type="triangle"/>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584335D1-AF13-433A-89FD-DF07D23B54C2}"/>
                </a:ext>
              </a:extLst>
            </p:cNvPr>
            <p:cNvCxnSpPr/>
            <p:nvPr/>
          </p:nvCxnSpPr>
          <p:spPr>
            <a:xfrm>
              <a:off x="3283688" y="1320875"/>
              <a:ext cx="150658" cy="0"/>
            </a:xfrm>
            <a:prstGeom prst="straightConnector1">
              <a:avLst/>
            </a:prstGeom>
            <a:ln w="19050" cmpd="sng">
              <a:solidFill>
                <a:schemeClr val="tx1">
                  <a:lumMod val="50000"/>
                  <a:lumOff val="50000"/>
                </a:schemeClr>
              </a:solidFill>
              <a:headEnd type="none"/>
              <a:tailEnd type="triangle"/>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C421B02A-6EB6-451B-9755-E716C14B48D0}"/>
                </a:ext>
              </a:extLst>
            </p:cNvPr>
            <p:cNvCxnSpPr/>
            <p:nvPr/>
          </p:nvCxnSpPr>
          <p:spPr>
            <a:xfrm>
              <a:off x="3880507" y="1320875"/>
              <a:ext cx="150658" cy="0"/>
            </a:xfrm>
            <a:prstGeom prst="straightConnector1">
              <a:avLst/>
            </a:prstGeom>
            <a:ln w="19050" cmpd="sng">
              <a:solidFill>
                <a:schemeClr val="tx1">
                  <a:lumMod val="50000"/>
                  <a:lumOff val="50000"/>
                </a:schemeClr>
              </a:solidFill>
              <a:headEnd type="none"/>
              <a:tailEnd type="triangle"/>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F7FA929F-1692-4BE4-8CEF-2D658BCC4945}"/>
                </a:ext>
              </a:extLst>
            </p:cNvPr>
            <p:cNvCxnSpPr/>
            <p:nvPr/>
          </p:nvCxnSpPr>
          <p:spPr>
            <a:xfrm>
              <a:off x="4401104" y="1304756"/>
              <a:ext cx="150658" cy="0"/>
            </a:xfrm>
            <a:prstGeom prst="straightConnector1">
              <a:avLst/>
            </a:prstGeom>
            <a:ln w="19050" cmpd="sng">
              <a:solidFill>
                <a:schemeClr val="tx1">
                  <a:lumMod val="50000"/>
                  <a:lumOff val="50000"/>
                </a:schemeClr>
              </a:solidFill>
              <a:headEnd type="none"/>
              <a:tailEnd type="triangle"/>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DFD7D86-2CAC-4597-9BA4-D2EE11B297CD}"/>
                </a:ext>
              </a:extLst>
            </p:cNvPr>
            <p:cNvCxnSpPr/>
            <p:nvPr/>
          </p:nvCxnSpPr>
          <p:spPr>
            <a:xfrm>
              <a:off x="5055833" y="1308417"/>
              <a:ext cx="150658" cy="0"/>
            </a:xfrm>
            <a:prstGeom prst="straightConnector1">
              <a:avLst/>
            </a:prstGeom>
            <a:ln w="19050" cmpd="sng">
              <a:solidFill>
                <a:schemeClr val="tx1">
                  <a:lumMod val="50000"/>
                  <a:lumOff val="50000"/>
                </a:schemeClr>
              </a:solidFill>
              <a:headEnd type="none"/>
              <a:tailEnd type="triangle"/>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0FD93C78-0710-409A-8623-67C92AB40650}"/>
                </a:ext>
              </a:extLst>
            </p:cNvPr>
            <p:cNvGrpSpPr/>
            <p:nvPr/>
          </p:nvGrpSpPr>
          <p:grpSpPr>
            <a:xfrm>
              <a:off x="4562548" y="973859"/>
              <a:ext cx="524822" cy="539627"/>
              <a:chOff x="1737922" y="921082"/>
              <a:chExt cx="620975" cy="629091"/>
            </a:xfrm>
          </p:grpSpPr>
          <p:grpSp>
            <p:nvGrpSpPr>
              <p:cNvPr id="71" name="Group 70">
                <a:extLst>
                  <a:ext uri="{FF2B5EF4-FFF2-40B4-BE49-F238E27FC236}">
                    <a16:creationId xmlns:a16="http://schemas.microsoft.com/office/drawing/2014/main" id="{79BE5859-56BB-4FB0-8ECF-8CD91B9DB348}"/>
                  </a:ext>
                </a:extLst>
              </p:cNvPr>
              <p:cNvGrpSpPr/>
              <p:nvPr/>
            </p:nvGrpSpPr>
            <p:grpSpPr>
              <a:xfrm>
                <a:off x="1737922" y="924520"/>
                <a:ext cx="610877" cy="625653"/>
                <a:chOff x="1737922" y="924520"/>
                <a:chExt cx="610877" cy="625653"/>
              </a:xfrm>
            </p:grpSpPr>
            <p:pic>
              <p:nvPicPr>
                <p:cNvPr id="81" name="Picture 80">
                  <a:extLst>
                    <a:ext uri="{FF2B5EF4-FFF2-40B4-BE49-F238E27FC236}">
                      <a16:creationId xmlns:a16="http://schemas.microsoft.com/office/drawing/2014/main" id="{1EE4432E-5800-40BA-ADDA-3D2E7E91EA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737922" y="1064748"/>
                  <a:ext cx="589349" cy="485425"/>
                </a:xfrm>
                <a:prstGeom prst="rect">
                  <a:avLst/>
                </a:prstGeom>
              </p:spPr>
            </p:pic>
            <p:sp>
              <p:nvSpPr>
                <p:cNvPr id="82" name="Rounded Rectangle 81">
                  <a:extLst>
                    <a:ext uri="{FF2B5EF4-FFF2-40B4-BE49-F238E27FC236}">
                      <a16:creationId xmlns:a16="http://schemas.microsoft.com/office/drawing/2014/main" id="{42E442B8-5FDC-4F52-A1E7-C158B5F1263C}"/>
                    </a:ext>
                  </a:extLst>
                </p:cNvPr>
                <p:cNvSpPr/>
                <p:nvPr/>
              </p:nvSpPr>
              <p:spPr>
                <a:xfrm rot="2006274" flipH="1">
                  <a:off x="2339681" y="924520"/>
                  <a:ext cx="9118" cy="638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grpSp>
          <p:grpSp>
            <p:nvGrpSpPr>
              <p:cNvPr id="72" name="Group 71">
                <a:extLst>
                  <a:ext uri="{FF2B5EF4-FFF2-40B4-BE49-F238E27FC236}">
                    <a16:creationId xmlns:a16="http://schemas.microsoft.com/office/drawing/2014/main" id="{26A33CE1-6E51-4751-A0C4-DE601D5E19AF}"/>
                  </a:ext>
                </a:extLst>
              </p:cNvPr>
              <p:cNvGrpSpPr/>
              <p:nvPr/>
            </p:nvGrpSpPr>
            <p:grpSpPr>
              <a:xfrm>
                <a:off x="2217097" y="921082"/>
                <a:ext cx="141800" cy="279515"/>
                <a:chOff x="2217097" y="921082"/>
                <a:chExt cx="141800" cy="279515"/>
              </a:xfrm>
            </p:grpSpPr>
            <p:sp>
              <p:nvSpPr>
                <p:cNvPr id="73" name="Oval 72">
                  <a:extLst>
                    <a:ext uri="{FF2B5EF4-FFF2-40B4-BE49-F238E27FC236}">
                      <a16:creationId xmlns:a16="http://schemas.microsoft.com/office/drawing/2014/main" id="{8F9C2AF8-7369-47B6-8645-8764FB363EF7}"/>
                    </a:ext>
                  </a:extLst>
                </p:cNvPr>
                <p:cNvSpPr>
                  <a:spLocks noChangeAspect="1"/>
                </p:cNvSpPr>
                <p:nvPr/>
              </p:nvSpPr>
              <p:spPr>
                <a:xfrm rot="2006274">
                  <a:off x="2326894" y="921082"/>
                  <a:ext cx="31912" cy="155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sp>
              <p:nvSpPr>
                <p:cNvPr id="74" name="Oval 73">
                  <a:extLst>
                    <a:ext uri="{FF2B5EF4-FFF2-40B4-BE49-F238E27FC236}">
                      <a16:creationId xmlns:a16="http://schemas.microsoft.com/office/drawing/2014/main" id="{B0309062-2029-49D0-9A96-CBC454BDC5A4}"/>
                    </a:ext>
                  </a:extLst>
                </p:cNvPr>
                <p:cNvSpPr/>
                <p:nvPr/>
              </p:nvSpPr>
              <p:spPr>
                <a:xfrm rot="2006274">
                  <a:off x="2293414" y="972969"/>
                  <a:ext cx="65483" cy="23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cxnSp>
              <p:nvCxnSpPr>
                <p:cNvPr id="75" name="Straight Connector 74">
                  <a:extLst>
                    <a:ext uri="{FF2B5EF4-FFF2-40B4-BE49-F238E27FC236}">
                      <a16:creationId xmlns:a16="http://schemas.microsoft.com/office/drawing/2014/main" id="{1B4B770C-FC02-4316-8F85-29756FC27C95}"/>
                    </a:ext>
                  </a:extLst>
                </p:cNvPr>
                <p:cNvCxnSpPr/>
                <p:nvPr/>
              </p:nvCxnSpPr>
              <p:spPr>
                <a:xfrm rot="2006274">
                  <a:off x="2217097" y="1110013"/>
                  <a:ext cx="0" cy="90584"/>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76" name="Rounded Rectangle 75">
                  <a:extLst>
                    <a:ext uri="{FF2B5EF4-FFF2-40B4-BE49-F238E27FC236}">
                      <a16:creationId xmlns:a16="http://schemas.microsoft.com/office/drawing/2014/main" id="{B2931DF2-169B-4BDF-BDBB-6707DA348322}"/>
                    </a:ext>
                  </a:extLst>
                </p:cNvPr>
                <p:cNvSpPr/>
                <p:nvPr/>
              </p:nvSpPr>
              <p:spPr>
                <a:xfrm rot="2006274">
                  <a:off x="2265841" y="973281"/>
                  <a:ext cx="35790" cy="1555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999"/>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Times New Roman"/>
                      <a:cs typeface="Times New Roman"/>
                    </a:rPr>
                    <a:t> </a:t>
                  </a:r>
                  <a:endParaRPr kumimoji="0" lang="en-US" sz="1050" b="0" i="0" u="none" strike="noStrike" kern="1200" cap="none" spc="0" normalizeH="0" baseline="0" noProof="0">
                    <a:ln>
                      <a:noFill/>
                    </a:ln>
                    <a:solidFill>
                      <a:prstClr val="white"/>
                    </a:solidFill>
                    <a:effectLst/>
                    <a:uLnTx/>
                    <a:uFillTx/>
                    <a:latin typeface="Calibri" panose="020F0502020204030204"/>
                    <a:ea typeface="Cambria"/>
                    <a:cs typeface="Times New Roman"/>
                  </a:endParaRPr>
                </a:p>
              </p:txBody>
            </p:sp>
            <p:cxnSp>
              <p:nvCxnSpPr>
                <p:cNvPr id="77" name="Straight Connector 76">
                  <a:extLst>
                    <a:ext uri="{FF2B5EF4-FFF2-40B4-BE49-F238E27FC236}">
                      <a16:creationId xmlns:a16="http://schemas.microsoft.com/office/drawing/2014/main" id="{85BDF3E7-C394-4C0C-A3C9-880B4C470997}"/>
                    </a:ext>
                  </a:extLst>
                </p:cNvPr>
                <p:cNvCxnSpPr/>
                <p:nvPr/>
              </p:nvCxnSpPr>
              <p:spPr>
                <a:xfrm rot="2006274" flipH="1">
                  <a:off x="2278370" y="1030130"/>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B8C68B1-5581-45FD-B1D3-B67EF86363B9}"/>
                    </a:ext>
                  </a:extLst>
                </p:cNvPr>
                <p:cNvCxnSpPr/>
                <p:nvPr/>
              </p:nvCxnSpPr>
              <p:spPr>
                <a:xfrm rot="2006274" flipH="1">
                  <a:off x="2267903" y="1046501"/>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4B07E13-475E-48FB-AA89-576F7E80761B}"/>
                    </a:ext>
                  </a:extLst>
                </p:cNvPr>
                <p:cNvCxnSpPr/>
                <p:nvPr/>
              </p:nvCxnSpPr>
              <p:spPr>
                <a:xfrm rot="2006274" flipH="1">
                  <a:off x="2255691" y="1065599"/>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F4BCB40-588C-47CA-B945-A95FF472C463}"/>
                    </a:ext>
                  </a:extLst>
                </p:cNvPr>
                <p:cNvCxnSpPr/>
                <p:nvPr/>
              </p:nvCxnSpPr>
              <p:spPr>
                <a:xfrm rot="2006274" flipH="1">
                  <a:off x="2245224" y="1081971"/>
                  <a:ext cx="18236"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grpSp>
      </p:grpSp>
      <p:sp>
        <p:nvSpPr>
          <p:cNvPr id="95" name="TextBox 94">
            <a:extLst>
              <a:ext uri="{FF2B5EF4-FFF2-40B4-BE49-F238E27FC236}">
                <a16:creationId xmlns:a16="http://schemas.microsoft.com/office/drawing/2014/main" id="{EBC614A9-62C0-40F2-91B4-BB8BF6C93395}"/>
              </a:ext>
            </a:extLst>
          </p:cNvPr>
          <p:cNvSpPr txBox="1"/>
          <p:nvPr/>
        </p:nvSpPr>
        <p:spPr>
          <a:xfrm>
            <a:off x="7918515" y="5922969"/>
            <a:ext cx="3371116" cy="3793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5" b="0" i="0" u="none" strike="noStrike" kern="1200" cap="none" spc="0" normalizeH="0" baseline="0" noProof="0" dirty="0">
                <a:ln>
                  <a:noFill/>
                </a:ln>
                <a:solidFill>
                  <a:prstClr val="black"/>
                </a:solidFill>
                <a:effectLst/>
                <a:uLnTx/>
                <a:uFillTx/>
                <a:latin typeface="Calibri" panose="020F0502020204030204"/>
                <a:ea typeface="+mn-ea"/>
                <a:cs typeface="+mn-cs"/>
              </a:rPr>
              <a:t>Slide, courtesy of Jean Zhao, PhD</a:t>
            </a:r>
          </a:p>
        </p:txBody>
      </p:sp>
      <p:sp>
        <p:nvSpPr>
          <p:cNvPr id="96" name="TextBox 95"/>
          <p:cNvSpPr txBox="1"/>
          <p:nvPr/>
        </p:nvSpPr>
        <p:spPr>
          <a:xfrm>
            <a:off x="2810007" y="4675984"/>
            <a:ext cx="840295"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dirty="0">
                <a:ln>
                  <a:noFill/>
                </a:ln>
                <a:solidFill>
                  <a:prstClr val="black"/>
                </a:solidFill>
                <a:effectLst/>
                <a:uLnTx/>
                <a:uFillTx/>
                <a:latin typeface="Calibri" panose="020F0502020204030204"/>
                <a:ea typeface="+mn-ea"/>
                <a:cs typeface="+mn-cs"/>
              </a:rPr>
              <a:t>SCID mouse</a:t>
            </a:r>
          </a:p>
        </p:txBody>
      </p:sp>
    </p:spTree>
    <p:extLst>
      <p:ext uri="{BB962C8B-B14F-4D97-AF65-F5344CB8AC3E}">
        <p14:creationId xmlns:p14="http://schemas.microsoft.com/office/powerpoint/2010/main" val="287195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53BB-9F51-439A-9500-D0B1B704CE76}"/>
              </a:ext>
            </a:extLst>
          </p:cNvPr>
          <p:cNvSpPr>
            <a:spLocks noGrp="1"/>
          </p:cNvSpPr>
          <p:nvPr>
            <p:ph type="ctrTitle"/>
          </p:nvPr>
        </p:nvSpPr>
        <p:spPr>
          <a:xfrm>
            <a:off x="1524000" y="1560513"/>
            <a:ext cx="9144000" cy="2387600"/>
          </a:xfrm>
        </p:spPr>
        <p:txBody>
          <a:bodyPr>
            <a:normAutofit fontScale="90000"/>
          </a:bodyPr>
          <a:lstStyle/>
          <a:p>
            <a:r>
              <a:rPr lang="en-US" b="1" dirty="0">
                <a:solidFill>
                  <a:srgbClr val="002060"/>
                </a:solidFill>
              </a:rPr>
              <a:t>Selecting Drug Candidates for Treatment of Brain Metastases</a:t>
            </a:r>
          </a:p>
        </p:txBody>
      </p:sp>
      <p:pic>
        <p:nvPicPr>
          <p:cNvPr id="4" name="Picture 3" descr="SFSCWC_BrandMark w DFCI Logo.jpg">
            <a:extLst>
              <a:ext uri="{FF2B5EF4-FFF2-40B4-BE49-F238E27FC236}">
                <a16:creationId xmlns:a16="http://schemas.microsoft.com/office/drawing/2014/main" id="{E1C98540-88FB-4CAD-9DB0-E1AAEECAFF88}"/>
              </a:ext>
            </a:extLst>
          </p:cNvPr>
          <p:cNvPicPr>
            <a:picLocks noChangeAspect="1"/>
          </p:cNvPicPr>
          <p:nvPr/>
        </p:nvPicPr>
        <p:blipFill>
          <a:blip r:embed="rId2" cstate="print"/>
          <a:stretch>
            <a:fillRect/>
          </a:stretch>
        </p:blipFill>
        <p:spPr>
          <a:xfrm>
            <a:off x="237626" y="205888"/>
            <a:ext cx="1649336" cy="1245922"/>
          </a:xfrm>
          <a:prstGeom prst="rect">
            <a:avLst/>
          </a:prstGeom>
        </p:spPr>
      </p:pic>
      <p:sp>
        <p:nvSpPr>
          <p:cNvPr id="5" name="Subtitle 1">
            <a:extLst>
              <a:ext uri="{FF2B5EF4-FFF2-40B4-BE49-F238E27FC236}">
                <a16:creationId xmlns:a16="http://schemas.microsoft.com/office/drawing/2014/main" id="{6A955F28-C162-4ACA-B910-CA50D2863E96}"/>
              </a:ext>
            </a:extLst>
          </p:cNvPr>
          <p:cNvSpPr>
            <a:spLocks noGrp="1"/>
          </p:cNvSpPr>
          <p:nvPr>
            <p:ph type="subTitle" idx="1"/>
          </p:nvPr>
        </p:nvSpPr>
        <p:spPr>
          <a:xfrm>
            <a:off x="1524000" y="3963988"/>
            <a:ext cx="9144000" cy="1655762"/>
          </a:xfrm>
        </p:spPr>
        <p:txBody>
          <a:bodyPr>
            <a:noAutofit/>
          </a:bodyPr>
          <a:lstStyle/>
          <a:p>
            <a:endParaRPr lang="en-US" sz="1800" dirty="0"/>
          </a:p>
          <a:p>
            <a:endParaRPr lang="en-US" sz="1800" dirty="0"/>
          </a:p>
          <a:p>
            <a:r>
              <a:rPr lang="en-US" sz="1800" dirty="0"/>
              <a:t>Nancy U. Lin, MD</a:t>
            </a:r>
          </a:p>
          <a:p>
            <a:r>
              <a:rPr lang="en-US" sz="1800" dirty="0"/>
              <a:t>Associate Chief, Division of Breast Oncology, Dana-Farber Cancer Institute</a:t>
            </a:r>
          </a:p>
          <a:p>
            <a:r>
              <a:rPr lang="en-US" sz="1800" dirty="0"/>
              <a:t>Associate Professor of Medicine, Harvard Medical School</a:t>
            </a:r>
          </a:p>
          <a:p>
            <a:r>
              <a:rPr lang="en-US" sz="1800" dirty="0"/>
              <a:t>Workshop on Product Development for CNS Metastases</a:t>
            </a:r>
          </a:p>
          <a:p>
            <a:r>
              <a:rPr lang="en-US" sz="1800" dirty="0"/>
              <a:t>March 22, 2019</a:t>
            </a:r>
          </a:p>
        </p:txBody>
      </p:sp>
    </p:spTree>
    <p:extLst>
      <p:ext uri="{BB962C8B-B14F-4D97-AF65-F5344CB8AC3E}">
        <p14:creationId xmlns:p14="http://schemas.microsoft.com/office/powerpoint/2010/main" val="205717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5B53-F5E5-4B97-8C9F-B820BDF01A17}"/>
              </a:ext>
            </a:extLst>
          </p:cNvPr>
          <p:cNvSpPr>
            <a:spLocks noGrp="1"/>
          </p:cNvSpPr>
          <p:nvPr>
            <p:ph type="title"/>
          </p:nvPr>
        </p:nvSpPr>
        <p:spPr>
          <a:xfrm>
            <a:off x="838200" y="148558"/>
            <a:ext cx="10515600" cy="1325563"/>
          </a:xfrm>
        </p:spPr>
        <p:txBody>
          <a:bodyPr/>
          <a:lstStyle/>
          <a:p>
            <a:r>
              <a:rPr lang="en-US" dirty="0">
                <a:solidFill>
                  <a:srgbClr val="002060"/>
                </a:solidFill>
              </a:rPr>
              <a:t>Rethinking our assumptions</a:t>
            </a:r>
          </a:p>
        </p:txBody>
      </p:sp>
      <p:sp>
        <p:nvSpPr>
          <p:cNvPr id="3" name="Content Placeholder 2">
            <a:extLst>
              <a:ext uri="{FF2B5EF4-FFF2-40B4-BE49-F238E27FC236}">
                <a16:creationId xmlns:a16="http://schemas.microsoft.com/office/drawing/2014/main" id="{80667333-0355-4E33-A5F5-5704BC34CA6F}"/>
              </a:ext>
            </a:extLst>
          </p:cNvPr>
          <p:cNvSpPr>
            <a:spLocks noGrp="1"/>
          </p:cNvSpPr>
          <p:nvPr>
            <p:ph idx="1"/>
          </p:nvPr>
        </p:nvSpPr>
        <p:spPr>
          <a:xfrm>
            <a:off x="956534" y="1474121"/>
            <a:ext cx="10515600" cy="4722284"/>
          </a:xfrm>
        </p:spPr>
        <p:txBody>
          <a:bodyPr>
            <a:normAutofit fontScale="70000" lnSpcReduction="20000"/>
          </a:bodyPr>
          <a:lstStyle/>
          <a:p>
            <a:r>
              <a:rPr lang="en-US" b="1" dirty="0">
                <a:solidFill>
                  <a:srgbClr val="002060"/>
                </a:solidFill>
              </a:rPr>
              <a:t>Conditions for efficacy of systemic therapy against established brain metastases</a:t>
            </a:r>
          </a:p>
          <a:p>
            <a:pPr lvl="1"/>
            <a:r>
              <a:rPr lang="en-US" dirty="0"/>
              <a:t>Rational target</a:t>
            </a:r>
          </a:p>
          <a:p>
            <a:pPr lvl="1"/>
            <a:r>
              <a:rPr lang="en-US" dirty="0"/>
              <a:t>Active against the underlying disease</a:t>
            </a:r>
          </a:p>
          <a:p>
            <a:pPr lvl="1"/>
            <a:r>
              <a:rPr lang="en-US" dirty="0"/>
              <a:t>Achieves therapeutic levels in </a:t>
            </a:r>
            <a:r>
              <a:rPr lang="en-US" i="1" dirty="0"/>
              <a:t>tumor tissue, </a:t>
            </a:r>
            <a:r>
              <a:rPr lang="en-US" i="1" u="sng" dirty="0"/>
              <a:t>or</a:t>
            </a:r>
            <a:r>
              <a:rPr lang="en-US" dirty="0"/>
              <a:t> exerts effects independent of penetration into tumor tissue</a:t>
            </a:r>
          </a:p>
          <a:p>
            <a:pPr lvl="1"/>
            <a:r>
              <a:rPr lang="en-US" dirty="0"/>
              <a:t>Penetration across intact BBB is </a:t>
            </a:r>
            <a:r>
              <a:rPr lang="en-US" i="1" u="sng" dirty="0"/>
              <a:t>not</a:t>
            </a:r>
            <a:r>
              <a:rPr lang="en-US" dirty="0"/>
              <a:t> required</a:t>
            </a:r>
          </a:p>
          <a:p>
            <a:endParaRPr lang="en-US" dirty="0"/>
          </a:p>
          <a:p>
            <a:r>
              <a:rPr lang="en-US" b="1" dirty="0">
                <a:solidFill>
                  <a:srgbClr val="002060"/>
                </a:solidFill>
              </a:rPr>
              <a:t>Conditions for prevention effect</a:t>
            </a:r>
          </a:p>
          <a:p>
            <a:pPr lvl="1"/>
            <a:r>
              <a:rPr lang="en-US" dirty="0"/>
              <a:t>Rational target</a:t>
            </a:r>
          </a:p>
          <a:p>
            <a:pPr lvl="2"/>
            <a:r>
              <a:rPr lang="en-US" dirty="0"/>
              <a:t>Active against underlying disease</a:t>
            </a:r>
          </a:p>
          <a:p>
            <a:pPr lvl="2"/>
            <a:r>
              <a:rPr lang="en-US" dirty="0"/>
              <a:t>And/or, might there be agents in the future that directly affect brain metastatic potential?</a:t>
            </a:r>
          </a:p>
          <a:p>
            <a:pPr lvl="1"/>
            <a:r>
              <a:rPr lang="en-US" dirty="0"/>
              <a:t>Existing data </a:t>
            </a:r>
            <a:r>
              <a:rPr lang="en-US" i="1" dirty="0"/>
              <a:t>suggests</a:t>
            </a:r>
            <a:r>
              <a:rPr lang="en-US" dirty="0"/>
              <a:t> that penetration across intact BBB may be associated with more prevention potential (at least for drugs which need to exert action at the tumor site)</a:t>
            </a:r>
          </a:p>
          <a:p>
            <a:endParaRPr lang="en-US" dirty="0"/>
          </a:p>
          <a:p>
            <a:r>
              <a:rPr lang="en-US" b="1" dirty="0">
                <a:solidFill>
                  <a:srgbClr val="002060"/>
                </a:solidFill>
              </a:rPr>
              <a:t>Preclinical models</a:t>
            </a:r>
          </a:p>
          <a:p>
            <a:pPr lvl="1"/>
            <a:r>
              <a:rPr lang="en-US" dirty="0"/>
              <a:t>Standard drug distribution studies in normal animals not enough</a:t>
            </a:r>
          </a:p>
          <a:p>
            <a:pPr lvl="1"/>
            <a:r>
              <a:rPr lang="en-US" dirty="0"/>
              <a:t>Intracranial tumor models better</a:t>
            </a:r>
          </a:p>
          <a:p>
            <a:pPr lvl="1"/>
            <a:r>
              <a:rPr lang="en-US" dirty="0"/>
              <a:t>Time will tell how different models compare to each other in terms of predicting clinical success</a:t>
            </a:r>
          </a:p>
        </p:txBody>
      </p:sp>
    </p:spTree>
    <p:extLst>
      <p:ext uri="{BB962C8B-B14F-4D97-AF65-F5344CB8AC3E}">
        <p14:creationId xmlns:p14="http://schemas.microsoft.com/office/powerpoint/2010/main" val="121282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70A84-041A-4938-9AF9-73404F048DAD}"/>
              </a:ext>
            </a:extLst>
          </p:cNvPr>
          <p:cNvSpPr>
            <a:spLocks noGrp="1"/>
          </p:cNvSpPr>
          <p:nvPr>
            <p:ph type="title"/>
          </p:nvPr>
        </p:nvSpPr>
        <p:spPr/>
        <p:txBody>
          <a:bodyPr/>
          <a:lstStyle/>
          <a:p>
            <a:r>
              <a:rPr lang="en-US" b="1" dirty="0">
                <a:solidFill>
                  <a:srgbClr val="002060"/>
                </a:solidFill>
              </a:rPr>
              <a:t>Disclosures</a:t>
            </a:r>
          </a:p>
        </p:txBody>
      </p:sp>
      <p:sp>
        <p:nvSpPr>
          <p:cNvPr id="8" name="Content Placeholder 3">
            <a:extLst>
              <a:ext uri="{FF2B5EF4-FFF2-40B4-BE49-F238E27FC236}">
                <a16:creationId xmlns:a16="http://schemas.microsoft.com/office/drawing/2014/main" id="{E2287DB9-9841-48CF-A7CE-47A369F5B63C}"/>
              </a:ext>
            </a:extLst>
          </p:cNvPr>
          <p:cNvSpPr>
            <a:spLocks noGrp="1"/>
          </p:cNvSpPr>
          <p:nvPr>
            <p:ph sz="half" idx="1"/>
          </p:nvPr>
        </p:nvSpPr>
        <p:spPr>
          <a:xfrm>
            <a:off x="838200" y="1825625"/>
            <a:ext cx="5181600" cy="4351338"/>
          </a:xfrm>
        </p:spPr>
        <p:txBody>
          <a:bodyPr/>
          <a:lstStyle/>
          <a:p>
            <a:r>
              <a:rPr lang="en-US" dirty="0"/>
              <a:t>Research support</a:t>
            </a:r>
          </a:p>
          <a:p>
            <a:pPr lvl="1"/>
            <a:r>
              <a:rPr lang="en-US" dirty="0"/>
              <a:t>Genentech</a:t>
            </a:r>
          </a:p>
          <a:p>
            <a:pPr lvl="1"/>
            <a:r>
              <a:rPr lang="en-US" dirty="0"/>
              <a:t>Seattle Genetics</a:t>
            </a:r>
          </a:p>
          <a:p>
            <a:pPr lvl="1"/>
            <a:r>
              <a:rPr lang="en-US" dirty="0" err="1"/>
              <a:t>Oncothyreon</a:t>
            </a:r>
            <a:endParaRPr lang="en-US" dirty="0"/>
          </a:p>
          <a:p>
            <a:pPr lvl="1"/>
            <a:r>
              <a:rPr lang="en-US" dirty="0"/>
              <a:t>Novartis</a:t>
            </a:r>
          </a:p>
          <a:p>
            <a:pPr lvl="1"/>
            <a:r>
              <a:rPr lang="en-US" dirty="0"/>
              <a:t>Pfizer</a:t>
            </a:r>
          </a:p>
        </p:txBody>
      </p:sp>
      <p:sp>
        <p:nvSpPr>
          <p:cNvPr id="9" name="Content Placeholder 4">
            <a:extLst>
              <a:ext uri="{FF2B5EF4-FFF2-40B4-BE49-F238E27FC236}">
                <a16:creationId xmlns:a16="http://schemas.microsoft.com/office/drawing/2014/main" id="{96FF46E3-AB82-49F0-93E5-1876E6627834}"/>
              </a:ext>
            </a:extLst>
          </p:cNvPr>
          <p:cNvSpPr>
            <a:spLocks noGrp="1"/>
          </p:cNvSpPr>
          <p:nvPr>
            <p:ph sz="half" idx="2"/>
          </p:nvPr>
        </p:nvSpPr>
        <p:spPr>
          <a:xfrm>
            <a:off x="6172200" y="1825625"/>
            <a:ext cx="5181600" cy="4351338"/>
          </a:xfrm>
        </p:spPr>
        <p:txBody>
          <a:bodyPr/>
          <a:lstStyle/>
          <a:p>
            <a:r>
              <a:rPr lang="en-US" dirty="0"/>
              <a:t>Advisory Board</a:t>
            </a:r>
          </a:p>
          <a:p>
            <a:pPr lvl="1"/>
            <a:r>
              <a:rPr lang="en-US" dirty="0"/>
              <a:t>Seattle Genetics</a:t>
            </a:r>
          </a:p>
          <a:p>
            <a:pPr lvl="1"/>
            <a:r>
              <a:rPr lang="en-US" dirty="0" err="1"/>
              <a:t>Daichii</a:t>
            </a:r>
            <a:endParaRPr lang="en-US" dirty="0"/>
          </a:p>
          <a:p>
            <a:pPr lvl="1"/>
            <a:r>
              <a:rPr lang="en-US" dirty="0"/>
              <a:t>Puma</a:t>
            </a:r>
          </a:p>
        </p:txBody>
      </p:sp>
    </p:spTree>
    <p:extLst>
      <p:ext uri="{BB962C8B-B14F-4D97-AF65-F5344CB8AC3E}">
        <p14:creationId xmlns:p14="http://schemas.microsoft.com/office/powerpoint/2010/main" val="404428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225101-BF73-4C8A-B90F-39CEDCD66717}"/>
              </a:ext>
            </a:extLst>
          </p:cNvPr>
          <p:cNvSpPr>
            <a:spLocks noGrp="1"/>
          </p:cNvSpPr>
          <p:nvPr>
            <p:ph type="title"/>
          </p:nvPr>
        </p:nvSpPr>
        <p:spPr/>
        <p:txBody>
          <a:bodyPr/>
          <a:lstStyle/>
          <a:p>
            <a:r>
              <a:rPr lang="en-US" b="1" dirty="0">
                <a:solidFill>
                  <a:srgbClr val="002060"/>
                </a:solidFill>
              </a:rPr>
              <a:t>Historical Paradigms</a:t>
            </a:r>
          </a:p>
        </p:txBody>
      </p:sp>
      <p:sp>
        <p:nvSpPr>
          <p:cNvPr id="6" name="Content Placeholder 5">
            <a:extLst>
              <a:ext uri="{FF2B5EF4-FFF2-40B4-BE49-F238E27FC236}">
                <a16:creationId xmlns:a16="http://schemas.microsoft.com/office/drawing/2014/main" id="{B4AA1A53-3AD5-481A-A79E-DDB76ED56F3B}"/>
              </a:ext>
            </a:extLst>
          </p:cNvPr>
          <p:cNvSpPr>
            <a:spLocks noGrp="1"/>
          </p:cNvSpPr>
          <p:nvPr>
            <p:ph idx="1"/>
          </p:nvPr>
        </p:nvSpPr>
        <p:spPr/>
        <p:txBody>
          <a:bodyPr>
            <a:normAutofit fontScale="92500" lnSpcReduction="20000"/>
          </a:bodyPr>
          <a:lstStyle/>
          <a:p>
            <a:r>
              <a:rPr lang="en-US" b="1" dirty="0">
                <a:solidFill>
                  <a:srgbClr val="002060"/>
                </a:solidFill>
              </a:rPr>
              <a:t>Patients with brain metastases experience very poor survival</a:t>
            </a:r>
          </a:p>
          <a:p>
            <a:pPr lvl="1"/>
            <a:r>
              <a:rPr lang="en-US" u="sng" dirty="0">
                <a:solidFill>
                  <a:srgbClr val="002060"/>
                </a:solidFill>
              </a:rPr>
              <a:t>Corollary 1:</a:t>
            </a:r>
            <a:r>
              <a:rPr lang="en-US" dirty="0"/>
              <a:t> by the time brain metastases occur, disease is highly refractory and unlikely to respond to any systemic therapy</a:t>
            </a:r>
          </a:p>
          <a:p>
            <a:pPr lvl="1"/>
            <a:r>
              <a:rPr lang="en-US" u="sng" dirty="0">
                <a:solidFill>
                  <a:srgbClr val="002060"/>
                </a:solidFill>
              </a:rPr>
              <a:t>Corollary 2:</a:t>
            </a:r>
            <a:r>
              <a:rPr lang="en-US" dirty="0"/>
              <a:t> patients with brain metastases will not be good candidates for clinical trials, as the competing risk of death/deterioration will prevent proper evaluation of a new therapeutic strategy</a:t>
            </a:r>
          </a:p>
          <a:p>
            <a:endParaRPr lang="en-US" dirty="0"/>
          </a:p>
          <a:p>
            <a:r>
              <a:rPr lang="en-US" b="1" dirty="0">
                <a:solidFill>
                  <a:srgbClr val="002060"/>
                </a:solidFill>
              </a:rPr>
              <a:t>Penetration across the intact blood-brain barrier is required for activity</a:t>
            </a:r>
          </a:p>
          <a:p>
            <a:pPr lvl="1"/>
            <a:r>
              <a:rPr lang="en-US" u="sng" dirty="0">
                <a:solidFill>
                  <a:srgbClr val="002060"/>
                </a:solidFill>
              </a:rPr>
              <a:t>Corollary 1:</a:t>
            </a:r>
            <a:r>
              <a:rPr lang="en-US" dirty="0"/>
              <a:t> if a drug does not show good CNS penetration across an intact BBB in animal models, it is pointless to study the drug for treatment for brain metastases, and those patients should be excluded from all phases of drug development</a:t>
            </a:r>
          </a:p>
          <a:p>
            <a:pPr lvl="1"/>
            <a:r>
              <a:rPr lang="en-US" u="sng" dirty="0">
                <a:solidFill>
                  <a:srgbClr val="002060"/>
                </a:solidFill>
              </a:rPr>
              <a:t>Corollary 2: </a:t>
            </a:r>
            <a:r>
              <a:rPr lang="en-US" dirty="0"/>
              <a:t>BBB penetration is as/more important than </a:t>
            </a:r>
            <a:r>
              <a:rPr lang="en-US" dirty="0" err="1"/>
              <a:t>MoA</a:t>
            </a:r>
            <a:r>
              <a:rPr lang="en-US" dirty="0"/>
              <a:t>/target of drug</a:t>
            </a:r>
          </a:p>
          <a:p>
            <a:pPr marL="0" indent="0">
              <a:buNone/>
            </a:pPr>
            <a:r>
              <a:rPr lang="en-US" dirty="0">
                <a:solidFill>
                  <a:srgbClr val="002060"/>
                </a:solidFill>
              </a:rPr>
              <a:t> </a:t>
            </a:r>
          </a:p>
        </p:txBody>
      </p:sp>
    </p:spTree>
    <p:extLst>
      <p:ext uri="{BB962C8B-B14F-4D97-AF65-F5344CB8AC3E}">
        <p14:creationId xmlns:p14="http://schemas.microsoft.com/office/powerpoint/2010/main" val="288644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225101-BF73-4C8A-B90F-39CEDCD66717}"/>
              </a:ext>
            </a:extLst>
          </p:cNvPr>
          <p:cNvSpPr>
            <a:spLocks noGrp="1"/>
          </p:cNvSpPr>
          <p:nvPr>
            <p:ph type="title"/>
          </p:nvPr>
        </p:nvSpPr>
        <p:spPr/>
        <p:txBody>
          <a:bodyPr/>
          <a:lstStyle/>
          <a:p>
            <a:r>
              <a:rPr lang="en-US" b="1" dirty="0">
                <a:solidFill>
                  <a:srgbClr val="002060"/>
                </a:solidFill>
              </a:rPr>
              <a:t>Historical Paradigms</a:t>
            </a:r>
          </a:p>
        </p:txBody>
      </p:sp>
      <p:sp>
        <p:nvSpPr>
          <p:cNvPr id="6" name="Content Placeholder 5">
            <a:extLst>
              <a:ext uri="{FF2B5EF4-FFF2-40B4-BE49-F238E27FC236}">
                <a16:creationId xmlns:a16="http://schemas.microsoft.com/office/drawing/2014/main" id="{B4AA1A53-3AD5-481A-A79E-DDB76ED56F3B}"/>
              </a:ext>
            </a:extLst>
          </p:cNvPr>
          <p:cNvSpPr>
            <a:spLocks noGrp="1"/>
          </p:cNvSpPr>
          <p:nvPr>
            <p:ph idx="1"/>
          </p:nvPr>
        </p:nvSpPr>
        <p:spPr/>
        <p:txBody>
          <a:bodyPr/>
          <a:lstStyle/>
          <a:p>
            <a:pPr marL="0" indent="0">
              <a:buNone/>
            </a:pPr>
            <a:endParaRPr lang="en-US" dirty="0"/>
          </a:p>
          <a:p>
            <a:pPr marL="0" indent="0">
              <a:buNone/>
            </a:pPr>
            <a:r>
              <a:rPr lang="en-US" b="1" dirty="0">
                <a:solidFill>
                  <a:srgbClr val="002060"/>
                </a:solidFill>
              </a:rPr>
              <a:t>The end result of these assumptions is that patients with brain metastases have been largely </a:t>
            </a:r>
            <a:r>
              <a:rPr lang="en-US" b="1" i="1" u="sng" dirty="0">
                <a:solidFill>
                  <a:srgbClr val="002060"/>
                </a:solidFill>
              </a:rPr>
              <a:t>excluded</a:t>
            </a:r>
            <a:r>
              <a:rPr lang="en-US" b="1" dirty="0">
                <a:solidFill>
                  <a:srgbClr val="002060"/>
                </a:solidFill>
              </a:rPr>
              <a:t> from cancer clinical trials, despite a very high prevalence in some tumor types.</a:t>
            </a:r>
          </a:p>
          <a:p>
            <a:pPr marL="0" indent="0">
              <a:buNone/>
            </a:pPr>
            <a:endParaRPr lang="en-US" dirty="0"/>
          </a:p>
          <a:p>
            <a:pPr marL="0" indent="0">
              <a:buNone/>
            </a:pPr>
            <a:r>
              <a:rPr lang="en-US" dirty="0"/>
              <a:t>But…are these assumptions true?</a:t>
            </a:r>
          </a:p>
          <a:p>
            <a:pPr marL="0" indent="0">
              <a:buNone/>
            </a:pPr>
            <a:endParaRPr lang="en-US" dirty="0"/>
          </a:p>
          <a:p>
            <a:pPr marL="0" indent="0">
              <a:buNone/>
            </a:pPr>
            <a:r>
              <a:rPr lang="en-US" dirty="0"/>
              <a:t>How should we be selecting drug candidates for clinical trials?</a:t>
            </a:r>
          </a:p>
        </p:txBody>
      </p:sp>
    </p:spTree>
    <p:extLst>
      <p:ext uri="{BB962C8B-B14F-4D97-AF65-F5344CB8AC3E}">
        <p14:creationId xmlns:p14="http://schemas.microsoft.com/office/powerpoint/2010/main" val="12919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1B27-F9A9-4D36-84CD-68E2897D79AD}"/>
              </a:ext>
            </a:extLst>
          </p:cNvPr>
          <p:cNvSpPr>
            <a:spLocks noGrp="1"/>
          </p:cNvSpPr>
          <p:nvPr>
            <p:ph type="title"/>
          </p:nvPr>
        </p:nvSpPr>
        <p:spPr>
          <a:xfrm>
            <a:off x="790074" y="4560149"/>
            <a:ext cx="10515600" cy="1325563"/>
          </a:xfrm>
        </p:spPr>
        <p:txBody>
          <a:bodyPr>
            <a:normAutofit fontScale="90000"/>
          </a:bodyPr>
          <a:lstStyle/>
          <a:p>
            <a:r>
              <a:rPr lang="en-US" b="1" dirty="0">
                <a:solidFill>
                  <a:srgbClr val="002060"/>
                </a:solidFill>
              </a:rPr>
              <a:t>Assumption #1: </a:t>
            </a:r>
            <a:br>
              <a:rPr lang="en-US" dirty="0">
                <a:solidFill>
                  <a:srgbClr val="002060"/>
                </a:solidFill>
              </a:rPr>
            </a:br>
            <a:r>
              <a:rPr lang="en-US" dirty="0">
                <a:solidFill>
                  <a:srgbClr val="002060"/>
                </a:solidFill>
              </a:rPr>
              <a:t>Patients with brain metastases experience very poor survival</a:t>
            </a:r>
          </a:p>
        </p:txBody>
      </p:sp>
    </p:spTree>
    <p:extLst>
      <p:ext uri="{BB962C8B-B14F-4D97-AF65-F5344CB8AC3E}">
        <p14:creationId xmlns:p14="http://schemas.microsoft.com/office/powerpoint/2010/main" val="307092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7725120-E6C6-4E07-8BE2-1763DDC07C04}"/>
              </a:ext>
            </a:extLst>
          </p:cNvPr>
          <p:cNvPicPr>
            <a:picLocks noChangeAspect="1" noChangeArrowheads="1"/>
          </p:cNvPicPr>
          <p:nvPr/>
        </p:nvPicPr>
        <p:blipFill>
          <a:blip r:embed="rId2" cstate="print"/>
          <a:srcRect l="3128" t="762" r="50043" b="66892"/>
          <a:stretch>
            <a:fillRect/>
          </a:stretch>
        </p:blipFill>
        <p:spPr bwMode="auto">
          <a:xfrm>
            <a:off x="137846" y="1536576"/>
            <a:ext cx="3849215" cy="2592324"/>
          </a:xfrm>
          <a:prstGeom prst="rect">
            <a:avLst/>
          </a:prstGeom>
          <a:noFill/>
          <a:ln w="9525">
            <a:noFill/>
            <a:round/>
            <a:headEnd/>
            <a:tailEnd/>
          </a:ln>
          <a:effectLst/>
        </p:spPr>
      </p:pic>
      <p:pic>
        <p:nvPicPr>
          <p:cNvPr id="4" name="Picture 3">
            <a:extLst>
              <a:ext uri="{FF2B5EF4-FFF2-40B4-BE49-F238E27FC236}">
                <a16:creationId xmlns:a16="http://schemas.microsoft.com/office/drawing/2014/main" id="{81AA4D07-F0A2-4B02-8FDD-742D794F7399}"/>
              </a:ext>
            </a:extLst>
          </p:cNvPr>
          <p:cNvPicPr>
            <a:picLocks noChangeAspect="1" noChangeArrowheads="1"/>
          </p:cNvPicPr>
          <p:nvPr/>
        </p:nvPicPr>
        <p:blipFill rotWithShape="1">
          <a:blip r:embed="rId3" cstate="print"/>
          <a:srcRect l="17613" t="44408" r="1139" b="32990"/>
          <a:stretch/>
        </p:blipFill>
        <p:spPr bwMode="auto">
          <a:xfrm>
            <a:off x="47215" y="4248888"/>
            <a:ext cx="4133776" cy="884586"/>
          </a:xfrm>
          <a:prstGeom prst="rect">
            <a:avLst/>
          </a:prstGeom>
          <a:noFill/>
          <a:ln w="9525">
            <a:noFill/>
            <a:round/>
            <a:headEnd/>
            <a:tailEnd/>
          </a:ln>
          <a:effectLst/>
        </p:spPr>
      </p:pic>
      <p:sp>
        <p:nvSpPr>
          <p:cNvPr id="5" name="Text Box 4">
            <a:extLst>
              <a:ext uri="{FF2B5EF4-FFF2-40B4-BE49-F238E27FC236}">
                <a16:creationId xmlns:a16="http://schemas.microsoft.com/office/drawing/2014/main" id="{7FA5B4E0-45C3-42B0-A411-A1C26AD11CD9}"/>
              </a:ext>
            </a:extLst>
          </p:cNvPr>
          <p:cNvSpPr txBox="1">
            <a:spLocks noChangeArrowheads="1"/>
          </p:cNvSpPr>
          <p:nvPr/>
        </p:nvSpPr>
        <p:spPr bwMode="auto">
          <a:xfrm>
            <a:off x="788836" y="5283599"/>
            <a:ext cx="2700323" cy="479609"/>
          </a:xfrm>
          <a:prstGeom prst="rect">
            <a:avLst/>
          </a:prstGeom>
          <a:noFill/>
          <a:ln w="9525">
            <a:noFill/>
            <a:round/>
            <a:headEnd/>
            <a:tailEnd/>
          </a:ln>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r>
              <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rPr>
              <a:t>Patients entered 1985-2007</a:t>
            </a:r>
          </a:p>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endPar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endParaRPr>
          </a:p>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r>
              <a:rPr kumimoji="0" lang="en-GB" sz="1200" b="0" i="0" u="none" strike="noStrike" kern="1200" cap="none" spc="0" normalizeH="0" baseline="0" noProof="0" dirty="0" err="1">
                <a:ln>
                  <a:noFill/>
                </a:ln>
                <a:solidFill>
                  <a:srgbClr val="000000"/>
                </a:solidFill>
                <a:effectLst/>
                <a:uLnTx/>
                <a:uFillTx/>
                <a:latin typeface="Arial" charset="0"/>
                <a:ea typeface="msgothic" charset="0"/>
                <a:cs typeface="msgothic" charset="0"/>
              </a:rPr>
              <a:t>Sperduto</a:t>
            </a:r>
            <a:r>
              <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rPr>
              <a:t> et al. JCO 2012;30:419-425</a:t>
            </a:r>
          </a:p>
        </p:txBody>
      </p:sp>
      <p:sp>
        <p:nvSpPr>
          <p:cNvPr id="6" name="Title 5">
            <a:extLst>
              <a:ext uri="{FF2B5EF4-FFF2-40B4-BE49-F238E27FC236}">
                <a16:creationId xmlns:a16="http://schemas.microsoft.com/office/drawing/2014/main" id="{027747CE-943B-491D-B77A-0D986A4CC2A1}"/>
              </a:ext>
            </a:extLst>
          </p:cNvPr>
          <p:cNvSpPr>
            <a:spLocks noGrp="1"/>
          </p:cNvSpPr>
          <p:nvPr>
            <p:ph type="title"/>
          </p:nvPr>
        </p:nvSpPr>
        <p:spPr>
          <a:xfrm>
            <a:off x="158038" y="48490"/>
            <a:ext cx="12180722" cy="1340768"/>
          </a:xfrm>
        </p:spPr>
        <p:txBody>
          <a:bodyPr/>
          <a:lstStyle/>
          <a:p>
            <a:r>
              <a:rPr lang="en-US" sz="4263" b="1" dirty="0">
                <a:solidFill>
                  <a:srgbClr val="003465"/>
                </a:solidFill>
                <a:latin typeface="Calibri Light" panose="020F0302020204030204" pitchFamily="34" charset="0"/>
              </a:rPr>
              <a:t>Survival after Brain Met Dx Has Improved</a:t>
            </a:r>
          </a:p>
        </p:txBody>
      </p:sp>
      <p:pic>
        <p:nvPicPr>
          <p:cNvPr id="7" name="Picture 6">
            <a:extLst>
              <a:ext uri="{FF2B5EF4-FFF2-40B4-BE49-F238E27FC236}">
                <a16:creationId xmlns:a16="http://schemas.microsoft.com/office/drawing/2014/main" id="{11E60C38-A118-4E66-B4FD-EE57D8900C4A}"/>
              </a:ext>
            </a:extLst>
          </p:cNvPr>
          <p:cNvPicPr>
            <a:picLocks noChangeAspect="1"/>
          </p:cNvPicPr>
          <p:nvPr/>
        </p:nvPicPr>
        <p:blipFill rotWithShape="1">
          <a:blip r:embed="rId4">
            <a:extLst>
              <a:ext uri="{28A0092B-C50C-407E-A947-70E740481C1C}">
                <a14:useLocalDpi xmlns:a14="http://schemas.microsoft.com/office/drawing/2010/main" val="0"/>
              </a:ext>
            </a:extLst>
          </a:blip>
          <a:srcRect l="2491" t="52398" r="1566"/>
          <a:stretch/>
        </p:blipFill>
        <p:spPr>
          <a:xfrm>
            <a:off x="4026575" y="1472965"/>
            <a:ext cx="4275221" cy="2096403"/>
          </a:xfrm>
          <a:prstGeom prst="rect">
            <a:avLst/>
          </a:prstGeom>
        </p:spPr>
      </p:pic>
      <p:sp>
        <p:nvSpPr>
          <p:cNvPr id="8" name="TextBox 7">
            <a:extLst>
              <a:ext uri="{FF2B5EF4-FFF2-40B4-BE49-F238E27FC236}">
                <a16:creationId xmlns:a16="http://schemas.microsoft.com/office/drawing/2014/main" id="{9B9BCC78-E0BA-4420-B538-B58DD4B87847}"/>
              </a:ext>
            </a:extLst>
          </p:cNvPr>
          <p:cNvSpPr txBox="1"/>
          <p:nvPr/>
        </p:nvSpPr>
        <p:spPr>
          <a:xfrm>
            <a:off x="1379621" y="1183286"/>
            <a:ext cx="1713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BREAST CANCER</a:t>
            </a:r>
          </a:p>
        </p:txBody>
      </p:sp>
      <p:sp>
        <p:nvSpPr>
          <p:cNvPr id="9" name="TextBox 8">
            <a:extLst>
              <a:ext uri="{FF2B5EF4-FFF2-40B4-BE49-F238E27FC236}">
                <a16:creationId xmlns:a16="http://schemas.microsoft.com/office/drawing/2014/main" id="{1C00238B-5196-45A7-9421-A75480FC32DA}"/>
              </a:ext>
            </a:extLst>
          </p:cNvPr>
          <p:cNvSpPr txBox="1"/>
          <p:nvPr/>
        </p:nvSpPr>
        <p:spPr>
          <a:xfrm>
            <a:off x="5622770" y="1183287"/>
            <a:ext cx="13564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MELANOMA</a:t>
            </a:r>
          </a:p>
        </p:txBody>
      </p:sp>
      <p:sp>
        <p:nvSpPr>
          <p:cNvPr id="10" name="TextBox 9">
            <a:extLst>
              <a:ext uri="{FF2B5EF4-FFF2-40B4-BE49-F238E27FC236}">
                <a16:creationId xmlns:a16="http://schemas.microsoft.com/office/drawing/2014/main" id="{79656088-2850-4259-A52D-79945A1011D8}"/>
              </a:ext>
            </a:extLst>
          </p:cNvPr>
          <p:cNvSpPr txBox="1"/>
          <p:nvPr/>
        </p:nvSpPr>
        <p:spPr>
          <a:xfrm>
            <a:off x="5157541" y="3767628"/>
            <a:ext cx="2351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Tawbi et al, NEJM 2018</a:t>
            </a:r>
          </a:p>
        </p:txBody>
      </p:sp>
      <p:pic>
        <p:nvPicPr>
          <p:cNvPr id="14" name="Picture 13">
            <a:extLst>
              <a:ext uri="{FF2B5EF4-FFF2-40B4-BE49-F238E27FC236}">
                <a16:creationId xmlns:a16="http://schemas.microsoft.com/office/drawing/2014/main" id="{2546ACB2-D3D0-447E-A616-54A23F3D2D62}"/>
              </a:ext>
            </a:extLst>
          </p:cNvPr>
          <p:cNvPicPr>
            <a:picLocks noChangeAspect="1"/>
          </p:cNvPicPr>
          <p:nvPr/>
        </p:nvPicPr>
        <p:blipFill rotWithShape="1">
          <a:blip r:embed="rId5">
            <a:extLst>
              <a:ext uri="{28A0092B-C50C-407E-A947-70E740481C1C}">
                <a14:useLocalDpi xmlns:a14="http://schemas.microsoft.com/office/drawing/2010/main" val="0"/>
              </a:ext>
            </a:extLst>
          </a:blip>
          <a:srcRect r="49102"/>
          <a:stretch/>
        </p:blipFill>
        <p:spPr>
          <a:xfrm>
            <a:off x="8506110" y="1485510"/>
            <a:ext cx="3404409" cy="2829816"/>
          </a:xfrm>
          <a:prstGeom prst="rect">
            <a:avLst/>
          </a:prstGeom>
        </p:spPr>
      </p:pic>
      <p:sp>
        <p:nvSpPr>
          <p:cNvPr id="15" name="TextBox 14">
            <a:extLst>
              <a:ext uri="{FF2B5EF4-FFF2-40B4-BE49-F238E27FC236}">
                <a16:creationId xmlns:a16="http://schemas.microsoft.com/office/drawing/2014/main" id="{1EFFE926-8939-4192-95CC-96D1089FF98F}"/>
              </a:ext>
            </a:extLst>
          </p:cNvPr>
          <p:cNvSpPr txBox="1"/>
          <p:nvPr/>
        </p:nvSpPr>
        <p:spPr>
          <a:xfrm>
            <a:off x="9304437" y="1175267"/>
            <a:ext cx="17186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LUNG ADENOCA</a:t>
            </a:r>
          </a:p>
        </p:txBody>
      </p:sp>
      <p:sp>
        <p:nvSpPr>
          <p:cNvPr id="16" name="TextBox 15">
            <a:extLst>
              <a:ext uri="{FF2B5EF4-FFF2-40B4-BE49-F238E27FC236}">
                <a16:creationId xmlns:a16="http://schemas.microsoft.com/office/drawing/2014/main" id="{DF9EDBA9-DA4C-4ED2-89AC-A69DAF979E41}"/>
              </a:ext>
            </a:extLst>
          </p:cNvPr>
          <p:cNvSpPr txBox="1"/>
          <p:nvPr/>
        </p:nvSpPr>
        <p:spPr>
          <a:xfrm>
            <a:off x="8506110" y="4628147"/>
            <a:ext cx="332014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Prognostic factor         GPA Scoring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rPr>
              <a:t>                                          0                                      0.5            1.0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Age, years                    </a:t>
            </a:r>
            <a:r>
              <a:rPr kumimoji="0" lang="en-US" sz="800" b="0" i="0" u="sng" strike="noStrike" kern="1200" cap="none" spc="0" normalizeH="0" baseline="0" noProof="0" dirty="0">
                <a:ln>
                  <a:noFill/>
                </a:ln>
                <a:solidFill>
                  <a:prstClr val="black"/>
                </a:solidFill>
                <a:effectLst/>
                <a:uLnTx/>
                <a:uFillTx/>
                <a:latin typeface="Calibri" panose="020F0502020204030204"/>
                <a:ea typeface="+mn-ea"/>
                <a:cs typeface="+mn-cs"/>
              </a:rPr>
              <a:t>&gt;</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70                                   &lt;70             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KPS                                 &lt;70                                   80             90-100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ECM                               Present                            NA             Absent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brain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mets</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&gt;4                                     1-4            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Gene status                 EGFR neg/</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unk</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NA              EGFR pos or ALK pos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and ALK neg/</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unk</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Box 4">
            <a:extLst>
              <a:ext uri="{FF2B5EF4-FFF2-40B4-BE49-F238E27FC236}">
                <a16:creationId xmlns:a16="http://schemas.microsoft.com/office/drawing/2014/main" id="{2E5077F9-FB24-4BAC-9A29-86BBB71D6B3E}"/>
              </a:ext>
            </a:extLst>
          </p:cNvPr>
          <p:cNvSpPr txBox="1">
            <a:spLocks noChangeArrowheads="1"/>
          </p:cNvSpPr>
          <p:nvPr/>
        </p:nvSpPr>
        <p:spPr bwMode="auto">
          <a:xfrm>
            <a:off x="8858051" y="5989449"/>
            <a:ext cx="2700323" cy="479609"/>
          </a:xfrm>
          <a:prstGeom prst="rect">
            <a:avLst/>
          </a:prstGeom>
          <a:noFill/>
          <a:ln w="9525">
            <a:noFill/>
            <a:round/>
            <a:headEnd/>
            <a:tailEnd/>
          </a:ln>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r>
              <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rPr>
              <a:t>Pts entered 2006-2014</a:t>
            </a:r>
          </a:p>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endPar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endParaRPr>
          </a:p>
          <a:p>
            <a:pPr marL="0" marR="0" lvl="0" indent="0" algn="l" defTabSz="914400" rtl="0" eaLnBrk="1" fontAlgn="auto" latinLnBrk="0" hangingPunct="1">
              <a:lnSpc>
                <a:spcPct val="100000"/>
              </a:lnSpc>
              <a:spcBef>
                <a:spcPts val="0"/>
              </a:spcBef>
              <a:spcAft>
                <a:spcPts val="0"/>
              </a:spcAft>
              <a:buClrTx/>
              <a:buSzTx/>
              <a:buFontTx/>
              <a:buNone/>
              <a:tabLst>
                <a:tab pos="964307" algn="l"/>
                <a:tab pos="1928614" algn="l"/>
                <a:tab pos="2892922" algn="l"/>
                <a:tab pos="3857229" algn="l"/>
                <a:tab pos="4821536" algn="l"/>
              </a:tabLst>
              <a:defRPr/>
            </a:pPr>
            <a:r>
              <a:rPr kumimoji="0" lang="en-GB" sz="1200" b="0" i="0" u="none" strike="noStrike" kern="1200" cap="none" spc="0" normalizeH="0" baseline="0" noProof="0" dirty="0" err="1">
                <a:ln>
                  <a:noFill/>
                </a:ln>
                <a:solidFill>
                  <a:srgbClr val="000000"/>
                </a:solidFill>
                <a:effectLst/>
                <a:uLnTx/>
                <a:uFillTx/>
                <a:latin typeface="Arial" charset="0"/>
                <a:ea typeface="msgothic" charset="0"/>
                <a:cs typeface="msgothic" charset="0"/>
              </a:rPr>
              <a:t>Sperduto</a:t>
            </a:r>
            <a:r>
              <a:rPr kumimoji="0" lang="en-GB" sz="1200" b="0" i="0" u="none" strike="noStrike" kern="1200" cap="none" spc="0" normalizeH="0" baseline="0" noProof="0" dirty="0">
                <a:ln>
                  <a:noFill/>
                </a:ln>
                <a:solidFill>
                  <a:srgbClr val="000000"/>
                </a:solidFill>
                <a:effectLst/>
                <a:uLnTx/>
                <a:uFillTx/>
                <a:latin typeface="Arial" charset="0"/>
                <a:ea typeface="msgothic" charset="0"/>
                <a:cs typeface="msgothic" charset="0"/>
              </a:rPr>
              <a:t> et al. JAMA Oncol 2017</a:t>
            </a:r>
          </a:p>
        </p:txBody>
      </p:sp>
    </p:spTree>
    <p:extLst>
      <p:ext uri="{BB962C8B-B14F-4D97-AF65-F5344CB8AC3E}">
        <p14:creationId xmlns:p14="http://schemas.microsoft.com/office/powerpoint/2010/main" val="53294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1B27-F9A9-4D36-84CD-68E2897D79AD}"/>
              </a:ext>
            </a:extLst>
          </p:cNvPr>
          <p:cNvSpPr>
            <a:spLocks noGrp="1"/>
          </p:cNvSpPr>
          <p:nvPr>
            <p:ph type="title"/>
          </p:nvPr>
        </p:nvSpPr>
        <p:spPr>
          <a:xfrm>
            <a:off x="790074" y="4560149"/>
            <a:ext cx="10515600" cy="1325563"/>
          </a:xfrm>
        </p:spPr>
        <p:txBody>
          <a:bodyPr>
            <a:normAutofit fontScale="90000"/>
          </a:bodyPr>
          <a:lstStyle/>
          <a:p>
            <a:r>
              <a:rPr lang="en-US" b="1" dirty="0">
                <a:solidFill>
                  <a:srgbClr val="002060"/>
                </a:solidFill>
              </a:rPr>
              <a:t>Assumption #2:</a:t>
            </a:r>
            <a:br>
              <a:rPr lang="en-US" dirty="0">
                <a:solidFill>
                  <a:srgbClr val="002060"/>
                </a:solidFill>
              </a:rPr>
            </a:br>
            <a:r>
              <a:rPr lang="en-US" dirty="0">
                <a:solidFill>
                  <a:srgbClr val="002060"/>
                </a:solidFill>
              </a:rPr>
              <a:t>Penetration across the intact blood-brain barrier is required for activity</a:t>
            </a:r>
            <a:br>
              <a:rPr lang="en-US" b="1" dirty="0">
                <a:solidFill>
                  <a:srgbClr val="002060"/>
                </a:solidFill>
              </a:rPr>
            </a:b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37320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A9F4-B16A-4D9B-8A87-0D148C7A5BEF}"/>
              </a:ext>
            </a:extLst>
          </p:cNvPr>
          <p:cNvSpPr>
            <a:spLocks noGrp="1"/>
          </p:cNvSpPr>
          <p:nvPr>
            <p:ph type="title"/>
          </p:nvPr>
        </p:nvSpPr>
        <p:spPr>
          <a:xfrm>
            <a:off x="838200" y="838364"/>
            <a:ext cx="10515600" cy="1325563"/>
          </a:xfrm>
        </p:spPr>
        <p:txBody>
          <a:bodyPr>
            <a:normAutofit fontScale="90000"/>
          </a:bodyPr>
          <a:lstStyle/>
          <a:p>
            <a:r>
              <a:rPr lang="en-US" b="1" i="1" u="sng" dirty="0">
                <a:solidFill>
                  <a:srgbClr val="002060"/>
                </a:solidFill>
              </a:rPr>
              <a:t>BBB penetration is irrelevant if the drug is inactive against the target cancer</a:t>
            </a:r>
            <a:br>
              <a:rPr lang="en-US" b="1" i="1" u="sng" dirty="0">
                <a:solidFill>
                  <a:srgbClr val="002060"/>
                </a:solidFill>
              </a:rPr>
            </a:br>
            <a:endParaRPr lang="en-US" dirty="0">
              <a:solidFill>
                <a:srgbClr val="002060"/>
              </a:solidFill>
            </a:endParaRPr>
          </a:p>
        </p:txBody>
      </p:sp>
      <p:graphicFrame>
        <p:nvGraphicFramePr>
          <p:cNvPr id="4" name="Table 3">
            <a:extLst>
              <a:ext uri="{FF2B5EF4-FFF2-40B4-BE49-F238E27FC236}">
                <a16:creationId xmlns:a16="http://schemas.microsoft.com/office/drawing/2014/main" id="{42CFBEA3-BC8A-44EA-BA2A-BF77DAB89474}"/>
              </a:ext>
            </a:extLst>
          </p:cNvPr>
          <p:cNvGraphicFramePr>
            <a:graphicFrameLocks noGrp="1"/>
          </p:cNvGraphicFramePr>
          <p:nvPr>
            <p:extLst/>
          </p:nvPr>
        </p:nvGraphicFramePr>
        <p:xfrm>
          <a:off x="724377" y="2796989"/>
          <a:ext cx="10743247" cy="2860973"/>
        </p:xfrm>
        <a:graphic>
          <a:graphicData uri="http://schemas.openxmlformats.org/drawingml/2006/table">
            <a:tbl>
              <a:tblPr firstRow="1" bandRow="1">
                <a:tableStyleId>{3B4B98B0-60AC-42C2-AFA5-B58CD77FA1E5}</a:tableStyleId>
              </a:tblPr>
              <a:tblGrid>
                <a:gridCol w="2685812">
                  <a:extLst>
                    <a:ext uri="{9D8B030D-6E8A-4147-A177-3AD203B41FA5}">
                      <a16:colId xmlns:a16="http://schemas.microsoft.com/office/drawing/2014/main" val="20000"/>
                    </a:ext>
                  </a:extLst>
                </a:gridCol>
                <a:gridCol w="3645030">
                  <a:extLst>
                    <a:ext uri="{9D8B030D-6E8A-4147-A177-3AD203B41FA5}">
                      <a16:colId xmlns:a16="http://schemas.microsoft.com/office/drawing/2014/main" val="20001"/>
                    </a:ext>
                  </a:extLst>
                </a:gridCol>
                <a:gridCol w="2398046">
                  <a:extLst>
                    <a:ext uri="{9D8B030D-6E8A-4147-A177-3AD203B41FA5}">
                      <a16:colId xmlns:a16="http://schemas.microsoft.com/office/drawing/2014/main" val="20002"/>
                    </a:ext>
                  </a:extLst>
                </a:gridCol>
                <a:gridCol w="2014359">
                  <a:extLst>
                    <a:ext uri="{9D8B030D-6E8A-4147-A177-3AD203B41FA5}">
                      <a16:colId xmlns:a16="http://schemas.microsoft.com/office/drawing/2014/main" val="20003"/>
                    </a:ext>
                  </a:extLst>
                </a:gridCol>
              </a:tblGrid>
              <a:tr h="769313">
                <a:tc>
                  <a:txBody>
                    <a:bodyPr/>
                    <a:lstStyle/>
                    <a:p>
                      <a:r>
                        <a:rPr lang="en-US" sz="1900" dirty="0"/>
                        <a:t>Regimen</a:t>
                      </a:r>
                    </a:p>
                  </a:txBody>
                  <a:tcPr marL="121807" marR="121807" marT="60904" marB="60904"/>
                </a:tc>
                <a:tc>
                  <a:txBody>
                    <a:bodyPr/>
                    <a:lstStyle/>
                    <a:p>
                      <a:r>
                        <a:rPr lang="en-US" sz="1900" dirty="0"/>
                        <a:t>Reference</a:t>
                      </a:r>
                    </a:p>
                  </a:txBody>
                  <a:tcPr marL="121807" marR="121807" marT="60904" marB="60904"/>
                </a:tc>
                <a:tc>
                  <a:txBody>
                    <a:bodyPr/>
                    <a:lstStyle/>
                    <a:p>
                      <a:pPr algn="ctr"/>
                      <a:r>
                        <a:rPr lang="en-US" sz="1900" dirty="0"/>
                        <a:t># breast cancer pts</a:t>
                      </a:r>
                    </a:p>
                  </a:txBody>
                  <a:tcPr marL="121807" marR="121807" marT="60904" marB="60904"/>
                </a:tc>
                <a:tc>
                  <a:txBody>
                    <a:bodyPr/>
                    <a:lstStyle/>
                    <a:p>
                      <a:pPr algn="ctr"/>
                      <a:r>
                        <a:rPr lang="en-US" sz="1900" dirty="0"/>
                        <a:t>CNS</a:t>
                      </a:r>
                      <a:r>
                        <a:rPr lang="en-US" sz="1900" baseline="0" dirty="0"/>
                        <a:t> ORR</a:t>
                      </a:r>
                      <a:endParaRPr lang="en-US" sz="1900" dirty="0"/>
                    </a:p>
                  </a:txBody>
                  <a:tcPr marL="121807" marR="121807" marT="60904" marB="60904"/>
                </a:tc>
                <a:extLst>
                  <a:ext uri="{0D108BD9-81ED-4DB2-BD59-A6C34878D82A}">
                    <a16:rowId xmlns:a16="http://schemas.microsoft.com/office/drawing/2014/main" val="10000"/>
                  </a:ext>
                </a:extLst>
              </a:tr>
              <a:tr h="550586">
                <a:tc>
                  <a:txBody>
                    <a:bodyPr/>
                    <a:lstStyle/>
                    <a:p>
                      <a:r>
                        <a:rPr lang="en-US" sz="1900" dirty="0"/>
                        <a:t>TMZ*</a:t>
                      </a:r>
                    </a:p>
                  </a:txBody>
                  <a:tcPr marL="121807" marR="121807" marT="60904" marB="60904"/>
                </a:tc>
                <a:tc>
                  <a:txBody>
                    <a:bodyPr/>
                    <a:lstStyle/>
                    <a:p>
                      <a:r>
                        <a:rPr lang="en-US" sz="1900" dirty="0"/>
                        <a:t>Trudeau et al, Ann</a:t>
                      </a:r>
                      <a:r>
                        <a:rPr lang="en-US" sz="1900" baseline="0" dirty="0"/>
                        <a:t> </a:t>
                      </a:r>
                      <a:r>
                        <a:rPr lang="en-US" sz="1900" baseline="0" dirty="0" err="1"/>
                        <a:t>Oncol</a:t>
                      </a:r>
                      <a:r>
                        <a:rPr lang="en-US" sz="1900" baseline="0" dirty="0"/>
                        <a:t> </a:t>
                      </a:r>
                      <a:r>
                        <a:rPr lang="en-US" sz="1900" dirty="0"/>
                        <a:t>2006</a:t>
                      </a:r>
                    </a:p>
                  </a:txBody>
                  <a:tcPr marL="121807" marR="121807" marT="60904" marB="60904"/>
                </a:tc>
                <a:tc>
                  <a:txBody>
                    <a:bodyPr/>
                    <a:lstStyle/>
                    <a:p>
                      <a:pPr algn="ctr"/>
                      <a:r>
                        <a:rPr lang="en-US" sz="1900" dirty="0"/>
                        <a:t>10</a:t>
                      </a:r>
                    </a:p>
                  </a:txBody>
                  <a:tcPr marL="121807" marR="121807" marT="60904" marB="60904"/>
                </a:tc>
                <a:tc>
                  <a:txBody>
                    <a:bodyPr/>
                    <a:lstStyle/>
                    <a:p>
                      <a:pPr algn="ctr"/>
                      <a:r>
                        <a:rPr lang="en-US" sz="1900" dirty="0"/>
                        <a:t>0%</a:t>
                      </a:r>
                    </a:p>
                  </a:txBody>
                  <a:tcPr marL="121807" marR="121807" marT="60904" marB="60904"/>
                </a:tc>
                <a:extLst>
                  <a:ext uri="{0D108BD9-81ED-4DB2-BD59-A6C34878D82A}">
                    <a16:rowId xmlns:a16="http://schemas.microsoft.com/office/drawing/2014/main" val="10001"/>
                  </a:ext>
                </a:extLst>
              </a:tr>
              <a:tr h="550586">
                <a:tc>
                  <a:txBody>
                    <a:bodyPr/>
                    <a:lstStyle/>
                    <a:p>
                      <a:r>
                        <a:rPr lang="en-US" sz="1900" dirty="0"/>
                        <a:t>TMZ*</a:t>
                      </a:r>
                    </a:p>
                  </a:txBody>
                  <a:tcPr marL="121807" marR="121807" marT="60904" marB="60904"/>
                </a:tc>
                <a:tc>
                  <a:txBody>
                    <a:bodyPr/>
                    <a:lstStyle/>
                    <a:p>
                      <a:r>
                        <a:rPr lang="en-US" sz="1900" baseline="0" dirty="0"/>
                        <a:t>Siena et al, Ann </a:t>
                      </a:r>
                      <a:r>
                        <a:rPr lang="en-US" sz="1900" baseline="0" dirty="0" err="1"/>
                        <a:t>Oncol</a:t>
                      </a:r>
                      <a:r>
                        <a:rPr lang="en-US" sz="1900" baseline="0" dirty="0"/>
                        <a:t> 2010</a:t>
                      </a:r>
                      <a:endParaRPr lang="en-US" sz="1900" dirty="0"/>
                    </a:p>
                  </a:txBody>
                  <a:tcPr marL="121807" marR="121807" marT="60904" marB="60904"/>
                </a:tc>
                <a:tc>
                  <a:txBody>
                    <a:bodyPr/>
                    <a:lstStyle/>
                    <a:p>
                      <a:pPr algn="ctr"/>
                      <a:r>
                        <a:rPr lang="en-US" sz="1900" dirty="0"/>
                        <a:t>51</a:t>
                      </a:r>
                    </a:p>
                  </a:txBody>
                  <a:tcPr marL="121807" marR="121807" marT="60904" marB="60904"/>
                </a:tc>
                <a:tc>
                  <a:txBody>
                    <a:bodyPr/>
                    <a:lstStyle/>
                    <a:p>
                      <a:pPr algn="ctr"/>
                      <a:r>
                        <a:rPr lang="en-US" sz="1900" dirty="0"/>
                        <a:t>4%</a:t>
                      </a:r>
                    </a:p>
                  </a:txBody>
                  <a:tcPr marL="121807" marR="121807" marT="60904" marB="60904"/>
                </a:tc>
                <a:extLst>
                  <a:ext uri="{0D108BD9-81ED-4DB2-BD59-A6C34878D82A}">
                    <a16:rowId xmlns:a16="http://schemas.microsoft.com/office/drawing/2014/main" val="10002"/>
                  </a:ext>
                </a:extLst>
              </a:tr>
              <a:tr h="974458">
                <a:tc>
                  <a:txBody>
                    <a:bodyPr/>
                    <a:lstStyle/>
                    <a:p>
                      <a:r>
                        <a:rPr lang="en-US" sz="1900" dirty="0"/>
                        <a:t>WBRT +/- TMZ*</a:t>
                      </a:r>
                    </a:p>
                  </a:txBody>
                  <a:tcPr marL="121807" marR="121807" marT="60904" marB="60904"/>
                </a:tc>
                <a:tc>
                  <a:txBody>
                    <a:bodyPr/>
                    <a:lstStyle/>
                    <a:p>
                      <a:r>
                        <a:rPr lang="en-US" sz="1900" dirty="0"/>
                        <a:t>Cao</a:t>
                      </a:r>
                      <a:r>
                        <a:rPr lang="en-US" sz="1900" baseline="0" dirty="0"/>
                        <a:t> et al, Ann </a:t>
                      </a:r>
                      <a:r>
                        <a:rPr lang="en-US" sz="1900" baseline="0" dirty="0" err="1"/>
                        <a:t>Oncol</a:t>
                      </a:r>
                      <a:r>
                        <a:rPr lang="en-US" sz="1900" baseline="0" dirty="0"/>
                        <a:t> 2015</a:t>
                      </a:r>
                      <a:endParaRPr lang="en-US" sz="1900" dirty="0"/>
                    </a:p>
                  </a:txBody>
                  <a:tcPr marL="121807" marR="121807" marT="60904" marB="60904"/>
                </a:tc>
                <a:tc>
                  <a:txBody>
                    <a:bodyPr/>
                    <a:lstStyle/>
                    <a:p>
                      <a:pPr algn="ctr"/>
                      <a:r>
                        <a:rPr lang="en-US" sz="1900" dirty="0"/>
                        <a:t>100</a:t>
                      </a:r>
                    </a:p>
                  </a:txBody>
                  <a:tcPr marL="121807" marR="121807" marT="60904" marB="60904"/>
                </a:tc>
                <a:tc>
                  <a:txBody>
                    <a:bodyPr/>
                    <a:lstStyle/>
                    <a:p>
                      <a:pPr algn="ctr"/>
                      <a:r>
                        <a:rPr lang="en-US" sz="1900" dirty="0"/>
                        <a:t>No</a:t>
                      </a:r>
                      <a:r>
                        <a:rPr lang="en-US" sz="1900" baseline="0" dirty="0"/>
                        <a:t> difference in CNS ORR, PFS or OS with TMZ</a:t>
                      </a:r>
                      <a:endParaRPr lang="en-US" sz="1900" dirty="0"/>
                    </a:p>
                  </a:txBody>
                  <a:tcPr marL="121807" marR="121807" marT="60904" marB="60904"/>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8AA41EA9-5EA4-4D19-8DB6-C4869D99D8FF}"/>
              </a:ext>
            </a:extLst>
          </p:cNvPr>
          <p:cNvSpPr txBox="1"/>
          <p:nvPr/>
        </p:nvSpPr>
        <p:spPr>
          <a:xfrm>
            <a:off x="1139093" y="6458274"/>
            <a:ext cx="1390509" cy="297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2" b="0" i="0" u="none" strike="noStrike" kern="1200" cap="none" spc="0" normalizeH="0" baseline="0" noProof="0" dirty="0">
                <a:ln>
                  <a:noFill/>
                </a:ln>
                <a:solidFill>
                  <a:prstClr val="black"/>
                </a:solidFill>
                <a:effectLst/>
                <a:uLnTx/>
                <a:uFillTx/>
                <a:latin typeface="Calibri" panose="020F0502020204030204"/>
                <a:ea typeface="+mn-ea"/>
                <a:cs typeface="+mn-cs"/>
              </a:rPr>
              <a:t>*prospective trial</a:t>
            </a:r>
          </a:p>
        </p:txBody>
      </p:sp>
    </p:spTree>
    <p:extLst>
      <p:ext uri="{BB962C8B-B14F-4D97-AF65-F5344CB8AC3E}">
        <p14:creationId xmlns:p14="http://schemas.microsoft.com/office/powerpoint/2010/main" val="399465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1303</Words>
  <Application>Microsoft Office PowerPoint</Application>
  <PresentationFormat>Widescreen</PresentationFormat>
  <Paragraphs>294</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明朝</vt:lpstr>
      <vt:lpstr>Arial</vt:lpstr>
      <vt:lpstr>Calibri</vt:lpstr>
      <vt:lpstr>Calibri Light</vt:lpstr>
      <vt:lpstr>Cambria</vt:lpstr>
      <vt:lpstr>msgothic</vt:lpstr>
      <vt:lpstr>Times</vt:lpstr>
      <vt:lpstr>Times New Roman</vt:lpstr>
      <vt:lpstr>Wingdings</vt:lpstr>
      <vt:lpstr>Office Theme</vt:lpstr>
      <vt:lpstr>PowerPoint Presentation</vt:lpstr>
      <vt:lpstr>Selecting Drug Candidates for Treatment of Brain Metastases</vt:lpstr>
      <vt:lpstr>Disclosures</vt:lpstr>
      <vt:lpstr>Historical Paradigms</vt:lpstr>
      <vt:lpstr>Historical Paradigms</vt:lpstr>
      <vt:lpstr>Assumption #1:  Patients with brain metastases experience very poor survival</vt:lpstr>
      <vt:lpstr>Survival after Brain Met Dx Has Improved</vt:lpstr>
      <vt:lpstr>Assumption #2: Penetration across the intact blood-brain barrier is required for activity  </vt:lpstr>
      <vt:lpstr>BBB penetration is irrelevant if the drug is inactive against the target cancer </vt:lpstr>
      <vt:lpstr>Lack of intact BBB Penetration does not preclude activity against established brain mets</vt:lpstr>
      <vt:lpstr>PowerPoint Presentation</vt:lpstr>
      <vt:lpstr>Lapatinib bio-distribution in normal brain vs brain metastases</vt:lpstr>
      <vt:lpstr>Many other examples of drugs which do not freely penetrate an intact BBB having clear CNS anti-tumor efficacy in patients</vt:lpstr>
      <vt:lpstr>Is the penetration across the intact BBB relevant at all?</vt:lpstr>
      <vt:lpstr> Crizotinib vs Alectinib</vt:lpstr>
      <vt:lpstr>ALEX Trial</vt:lpstr>
      <vt:lpstr>PowerPoint Presentation</vt:lpstr>
      <vt:lpstr>KATHERINE: TDM1 vs Trastuzumab for patients with residual disease after neoadjuvant therapy</vt:lpstr>
      <vt:lpstr>Can better preclinical models help with drug selection?</vt:lpstr>
      <vt:lpstr>Rethinking our assumptions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Joan F.</dc:creator>
  <cp:lastModifiedBy>Todd, Joan F.</cp:lastModifiedBy>
  <cp:revision>2</cp:revision>
  <dcterms:created xsi:type="dcterms:W3CDTF">2019-04-29T23:06:07Z</dcterms:created>
  <dcterms:modified xsi:type="dcterms:W3CDTF">2019-04-30T13:28:31Z</dcterms:modified>
</cp:coreProperties>
</file>