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5" r:id="rId2"/>
    <p:sldMasterId id="2147483693" r:id="rId3"/>
    <p:sldMasterId id="2147483731" r:id="rId4"/>
    <p:sldMasterId id="2147483732" r:id="rId5"/>
    <p:sldMasterId id="2147483733" r:id="rId6"/>
    <p:sldMasterId id="2147483734" r:id="rId7"/>
    <p:sldMasterId id="2147483735" r:id="rId8"/>
    <p:sldMasterId id="2147483736" r:id="rId9"/>
    <p:sldMasterId id="2147483840" r:id="rId10"/>
  </p:sldMasterIdLst>
  <p:notesMasterIdLst>
    <p:notesMasterId r:id="rId140"/>
  </p:notesMasterIdLst>
  <p:handoutMasterIdLst>
    <p:handoutMasterId r:id="rId141"/>
  </p:handoutMasterIdLst>
  <p:sldIdLst>
    <p:sldId id="503" r:id="rId11"/>
    <p:sldId id="714" r:id="rId12"/>
    <p:sldId id="724" r:id="rId13"/>
    <p:sldId id="726" r:id="rId14"/>
    <p:sldId id="760" r:id="rId15"/>
    <p:sldId id="761" r:id="rId16"/>
    <p:sldId id="762" r:id="rId17"/>
    <p:sldId id="740" r:id="rId18"/>
    <p:sldId id="788" r:id="rId19"/>
    <p:sldId id="763" r:id="rId20"/>
    <p:sldId id="739" r:id="rId21"/>
    <p:sldId id="731" r:id="rId22"/>
    <p:sldId id="732" r:id="rId23"/>
    <p:sldId id="733" r:id="rId24"/>
    <p:sldId id="734" r:id="rId25"/>
    <p:sldId id="764" r:id="rId26"/>
    <p:sldId id="840" r:id="rId27"/>
    <p:sldId id="835" r:id="rId28"/>
    <p:sldId id="725" r:id="rId29"/>
    <p:sldId id="836" r:id="rId30"/>
    <p:sldId id="837" r:id="rId31"/>
    <p:sldId id="838" r:id="rId32"/>
    <p:sldId id="839" r:id="rId33"/>
    <p:sldId id="841" r:id="rId34"/>
    <p:sldId id="716" r:id="rId35"/>
    <p:sldId id="766" r:id="rId36"/>
    <p:sldId id="765" r:id="rId37"/>
    <p:sldId id="857" r:id="rId38"/>
    <p:sldId id="842" r:id="rId39"/>
    <p:sldId id="717" r:id="rId40"/>
    <p:sldId id="767" r:id="rId41"/>
    <p:sldId id="727" r:id="rId42"/>
    <p:sldId id="768" r:id="rId43"/>
    <p:sldId id="769" r:id="rId44"/>
    <p:sldId id="843" r:id="rId45"/>
    <p:sldId id="718" r:id="rId46"/>
    <p:sldId id="770" r:id="rId47"/>
    <p:sldId id="728" r:id="rId48"/>
    <p:sldId id="750" r:id="rId49"/>
    <p:sldId id="751" r:id="rId50"/>
    <p:sldId id="771" r:id="rId51"/>
    <p:sldId id="742" r:id="rId52"/>
    <p:sldId id="752" r:id="rId53"/>
    <p:sldId id="753" r:id="rId54"/>
    <p:sldId id="785" r:id="rId55"/>
    <p:sldId id="796" r:id="rId56"/>
    <p:sldId id="772" r:id="rId57"/>
    <p:sldId id="775" r:id="rId58"/>
    <p:sldId id="777" r:id="rId59"/>
    <p:sldId id="789" r:id="rId60"/>
    <p:sldId id="773" r:id="rId61"/>
    <p:sldId id="778" r:id="rId62"/>
    <p:sldId id="754" r:id="rId63"/>
    <p:sldId id="743" r:id="rId64"/>
    <p:sldId id="779" r:id="rId65"/>
    <p:sldId id="780" r:id="rId66"/>
    <p:sldId id="755" r:id="rId67"/>
    <p:sldId id="782" r:id="rId68"/>
    <p:sldId id="790" r:id="rId69"/>
    <p:sldId id="756" r:id="rId70"/>
    <p:sldId id="781" r:id="rId71"/>
    <p:sldId id="729" r:id="rId72"/>
    <p:sldId id="758" r:id="rId73"/>
    <p:sldId id="787" r:id="rId74"/>
    <p:sldId id="786" r:id="rId75"/>
    <p:sldId id="757" r:id="rId76"/>
    <p:sldId id="791" r:id="rId77"/>
    <p:sldId id="720" r:id="rId78"/>
    <p:sldId id="741" r:id="rId79"/>
    <p:sldId id="794" r:id="rId80"/>
    <p:sldId id="793" r:id="rId81"/>
    <p:sldId id="795" r:id="rId82"/>
    <p:sldId id="792" r:id="rId83"/>
    <p:sldId id="844" r:id="rId84"/>
    <p:sldId id="803" r:id="rId85"/>
    <p:sldId id="804" r:id="rId86"/>
    <p:sldId id="805" r:id="rId87"/>
    <p:sldId id="806" r:id="rId88"/>
    <p:sldId id="807" r:id="rId89"/>
    <p:sldId id="808" r:id="rId90"/>
    <p:sldId id="809" r:id="rId91"/>
    <p:sldId id="810" r:id="rId92"/>
    <p:sldId id="811" r:id="rId93"/>
    <p:sldId id="812" r:id="rId94"/>
    <p:sldId id="813" r:id="rId95"/>
    <p:sldId id="814" r:id="rId96"/>
    <p:sldId id="815" r:id="rId97"/>
    <p:sldId id="845" r:id="rId98"/>
    <p:sldId id="721" r:id="rId99"/>
    <p:sldId id="747" r:id="rId100"/>
    <p:sldId id="799" r:id="rId101"/>
    <p:sldId id="783" r:id="rId102"/>
    <p:sldId id="802" r:id="rId103"/>
    <p:sldId id="800" r:id="rId104"/>
    <p:sldId id="801" r:id="rId105"/>
    <p:sldId id="748" r:id="rId106"/>
    <p:sldId id="759" r:id="rId107"/>
    <p:sldId id="798" r:id="rId108"/>
    <p:sldId id="797" r:id="rId109"/>
    <p:sldId id="846" r:id="rId110"/>
    <p:sldId id="851" r:id="rId111"/>
    <p:sldId id="852" r:id="rId112"/>
    <p:sldId id="853" r:id="rId113"/>
    <p:sldId id="854" r:id="rId114"/>
    <p:sldId id="855" r:id="rId115"/>
    <p:sldId id="856" r:id="rId116"/>
    <p:sldId id="847" r:id="rId117"/>
    <p:sldId id="816" r:id="rId118"/>
    <p:sldId id="817" r:id="rId119"/>
    <p:sldId id="818" r:id="rId120"/>
    <p:sldId id="819" r:id="rId121"/>
    <p:sldId id="820" r:id="rId122"/>
    <p:sldId id="821" r:id="rId123"/>
    <p:sldId id="822" r:id="rId124"/>
    <p:sldId id="823" r:id="rId125"/>
    <p:sldId id="824" r:id="rId126"/>
    <p:sldId id="774" r:id="rId127"/>
    <p:sldId id="825" r:id="rId128"/>
    <p:sldId id="827" r:id="rId129"/>
    <p:sldId id="828" r:id="rId130"/>
    <p:sldId id="829" r:id="rId131"/>
    <p:sldId id="830" r:id="rId132"/>
    <p:sldId id="831" r:id="rId133"/>
    <p:sldId id="832" r:id="rId134"/>
    <p:sldId id="833" r:id="rId135"/>
    <p:sldId id="834" r:id="rId136"/>
    <p:sldId id="848" r:id="rId137"/>
    <p:sldId id="849" r:id="rId138"/>
    <p:sldId id="850" r:id="rId139"/>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ckey, Caitlin" initials="HC" lastIdx="2" clrIdx="0">
    <p:extLst>
      <p:ext uri="{19B8F6BF-5375-455C-9EA6-DF929625EA0E}">
        <p15:presenceInfo xmlns:p15="http://schemas.microsoft.com/office/powerpoint/2012/main" userId="S-1-5-21-1078081533-606747145-839522115-263697" providerId="AD"/>
      </p:ext>
    </p:extLst>
  </p:cmAuthor>
  <p:cmAuthor id="2" name="Guest User" initials="GU" lastIdx="11" clrIdx="1">
    <p:extLst>
      <p:ext uri="{19B8F6BF-5375-455C-9EA6-DF929625EA0E}">
        <p15:presenceInfo xmlns:p15="http://schemas.microsoft.com/office/powerpoint/2012/main" userId="S::urn:spo:anon#9cfb078d059cc20d83dfbf407e9ba5cd750a1c81136c190f287347c524b7db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3399"/>
    <a:srgbClr val="C0C0C0"/>
    <a:srgbClr val="99CCFF"/>
    <a:srgbClr val="3399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33" autoAdjust="0"/>
  </p:normalViewPr>
  <p:slideViewPr>
    <p:cSldViewPr>
      <p:cViewPr varScale="1">
        <p:scale>
          <a:sx n="99" d="100"/>
          <a:sy n="99" d="100"/>
        </p:scale>
        <p:origin x="1518" y="78"/>
      </p:cViewPr>
      <p:guideLst>
        <p:guide orient="horz" pos="2160"/>
        <p:guide pos="2880"/>
      </p:guideLst>
    </p:cSldViewPr>
  </p:slideViewPr>
  <p:outlineViewPr>
    <p:cViewPr>
      <p:scale>
        <a:sx n="33" d="100"/>
        <a:sy n="33" d="100"/>
      </p:scale>
      <p:origin x="0" y="-1584"/>
    </p:cViewPr>
  </p:outlineViewPr>
  <p:notesTextViewPr>
    <p:cViewPr>
      <p:scale>
        <a:sx n="100" d="100"/>
        <a:sy n="100" d="100"/>
      </p:scale>
      <p:origin x="0" y="0"/>
    </p:cViewPr>
  </p:notesTextViewPr>
  <p:sorterViewPr>
    <p:cViewPr>
      <p:scale>
        <a:sx n="60" d="100"/>
        <a:sy n="60" d="100"/>
      </p:scale>
      <p:origin x="0" y="0"/>
    </p:cViewPr>
  </p:sorterViewPr>
  <p:notesViewPr>
    <p:cSldViewPr>
      <p:cViewPr varScale="1">
        <p:scale>
          <a:sx n="56" d="100"/>
          <a:sy n="56" d="100"/>
        </p:scale>
        <p:origin x="-1854" y="-9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117" Type="http://schemas.openxmlformats.org/officeDocument/2006/relationships/slide" Target="slides/slide107.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112" Type="http://schemas.openxmlformats.org/officeDocument/2006/relationships/slide" Target="slides/slide102.xml"/><Relationship Id="rId133" Type="http://schemas.openxmlformats.org/officeDocument/2006/relationships/slide" Target="slides/slide123.xml"/><Relationship Id="rId138" Type="http://schemas.openxmlformats.org/officeDocument/2006/relationships/slide" Target="slides/slide128.xml"/><Relationship Id="rId16" Type="http://schemas.openxmlformats.org/officeDocument/2006/relationships/slide" Target="slides/slide6.xml"/><Relationship Id="rId107" Type="http://schemas.openxmlformats.org/officeDocument/2006/relationships/slide" Target="slides/slide97.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102" Type="http://schemas.openxmlformats.org/officeDocument/2006/relationships/slide" Target="slides/slide92.xml"/><Relationship Id="rId123" Type="http://schemas.openxmlformats.org/officeDocument/2006/relationships/slide" Target="slides/slide113.xml"/><Relationship Id="rId128" Type="http://schemas.openxmlformats.org/officeDocument/2006/relationships/slide" Target="slides/slide118.xml"/><Relationship Id="rId144" Type="http://schemas.openxmlformats.org/officeDocument/2006/relationships/viewProps" Target="viewProps.xml"/><Relationship Id="rId5" Type="http://schemas.openxmlformats.org/officeDocument/2006/relationships/slideMaster" Target="slideMasters/slideMaster5.xml"/><Relationship Id="rId90" Type="http://schemas.openxmlformats.org/officeDocument/2006/relationships/slide" Target="slides/slide80.xml"/><Relationship Id="rId95" Type="http://schemas.openxmlformats.org/officeDocument/2006/relationships/slide" Target="slides/slide85.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113" Type="http://schemas.openxmlformats.org/officeDocument/2006/relationships/slide" Target="slides/slide103.xml"/><Relationship Id="rId118" Type="http://schemas.openxmlformats.org/officeDocument/2006/relationships/slide" Target="slides/slide108.xml"/><Relationship Id="rId134" Type="http://schemas.openxmlformats.org/officeDocument/2006/relationships/slide" Target="slides/slide124.xml"/><Relationship Id="rId139" Type="http://schemas.openxmlformats.org/officeDocument/2006/relationships/slide" Target="slides/slide129.xml"/><Relationship Id="rId80" Type="http://schemas.openxmlformats.org/officeDocument/2006/relationships/slide" Target="slides/slide70.xml"/><Relationship Id="rId85" Type="http://schemas.openxmlformats.org/officeDocument/2006/relationships/slide" Target="slides/slide75.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103" Type="http://schemas.openxmlformats.org/officeDocument/2006/relationships/slide" Target="slides/slide93.xml"/><Relationship Id="rId108" Type="http://schemas.openxmlformats.org/officeDocument/2006/relationships/slide" Target="slides/slide98.xml"/><Relationship Id="rId116" Type="http://schemas.openxmlformats.org/officeDocument/2006/relationships/slide" Target="slides/slide106.xml"/><Relationship Id="rId124" Type="http://schemas.openxmlformats.org/officeDocument/2006/relationships/slide" Target="slides/slide114.xml"/><Relationship Id="rId129" Type="http://schemas.openxmlformats.org/officeDocument/2006/relationships/slide" Target="slides/slide119.xml"/><Relationship Id="rId137" Type="http://schemas.openxmlformats.org/officeDocument/2006/relationships/slide" Target="slides/slide12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slide" Target="slides/slide78.xml"/><Relationship Id="rId91" Type="http://schemas.openxmlformats.org/officeDocument/2006/relationships/slide" Target="slides/slide81.xml"/><Relationship Id="rId96" Type="http://schemas.openxmlformats.org/officeDocument/2006/relationships/slide" Target="slides/slide86.xml"/><Relationship Id="rId111" Type="http://schemas.openxmlformats.org/officeDocument/2006/relationships/slide" Target="slides/slide101.xml"/><Relationship Id="rId132" Type="http://schemas.openxmlformats.org/officeDocument/2006/relationships/slide" Target="slides/slide122.xml"/><Relationship Id="rId140" Type="http://schemas.openxmlformats.org/officeDocument/2006/relationships/notesMaster" Target="notesMasters/notesMaster1.xml"/><Relationship Id="rId14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6" Type="http://schemas.openxmlformats.org/officeDocument/2006/relationships/slide" Target="slides/slide96.xml"/><Relationship Id="rId114" Type="http://schemas.openxmlformats.org/officeDocument/2006/relationships/slide" Target="slides/slide104.xml"/><Relationship Id="rId119" Type="http://schemas.openxmlformats.org/officeDocument/2006/relationships/slide" Target="slides/slide109.xml"/><Relationship Id="rId127" Type="http://schemas.openxmlformats.org/officeDocument/2006/relationships/slide" Target="slides/slide11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122" Type="http://schemas.openxmlformats.org/officeDocument/2006/relationships/slide" Target="slides/slide112.xml"/><Relationship Id="rId130" Type="http://schemas.openxmlformats.org/officeDocument/2006/relationships/slide" Target="slides/slide120.xml"/><Relationship Id="rId135" Type="http://schemas.openxmlformats.org/officeDocument/2006/relationships/slide" Target="slides/slide125.xml"/><Relationship Id="rId14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109" Type="http://schemas.openxmlformats.org/officeDocument/2006/relationships/slide" Target="slides/slide9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slide" Target="slides/slide94.xml"/><Relationship Id="rId120" Type="http://schemas.openxmlformats.org/officeDocument/2006/relationships/slide" Target="slides/slide110.xml"/><Relationship Id="rId125" Type="http://schemas.openxmlformats.org/officeDocument/2006/relationships/slide" Target="slides/slide115.xml"/><Relationship Id="rId141" Type="http://schemas.openxmlformats.org/officeDocument/2006/relationships/handoutMaster" Target="handoutMasters/handoutMaster1.xml"/><Relationship Id="rId14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110" Type="http://schemas.openxmlformats.org/officeDocument/2006/relationships/slide" Target="slides/slide100.xml"/><Relationship Id="rId115" Type="http://schemas.openxmlformats.org/officeDocument/2006/relationships/slide" Target="slides/slide105.xml"/><Relationship Id="rId131" Type="http://schemas.openxmlformats.org/officeDocument/2006/relationships/slide" Target="slides/slide121.xml"/><Relationship Id="rId136" Type="http://schemas.openxmlformats.org/officeDocument/2006/relationships/slide" Target="slides/slide126.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slide" Target="slides/slide95.xml"/><Relationship Id="rId126" Type="http://schemas.openxmlformats.org/officeDocument/2006/relationships/slide" Target="slides/slide116.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slide" Target="slides/slide88.xml"/><Relationship Id="rId121" Type="http://schemas.openxmlformats.org/officeDocument/2006/relationships/slide" Target="slides/slide111.xml"/><Relationship Id="rId14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2" y="1"/>
            <a:ext cx="2972114" cy="465140"/>
          </a:xfrm>
          <a:prstGeom prst="rect">
            <a:avLst/>
          </a:prstGeom>
          <a:noFill/>
          <a:ln>
            <a:noFill/>
          </a:ln>
          <a:extLst/>
        </p:spPr>
        <p:txBody>
          <a:bodyPr vert="horz" wrap="square" lIns="92467" tIns="46234" rIns="92467" bIns="46234" numCol="1" anchor="t" anchorCtr="0" compatLnSpc="1">
            <a:prstTxWarp prst="textNoShape">
              <a:avLst/>
            </a:prstTxWarp>
          </a:bodyPr>
          <a:lstStyle>
            <a:lvl1pPr defTabSz="924840">
              <a:defRPr sz="1200">
                <a:latin typeface="Arial" charset="0"/>
                <a:cs typeface="Arial" charset="0"/>
              </a:defRPr>
            </a:lvl1pPr>
          </a:lstStyle>
          <a:p>
            <a:pPr>
              <a:defRPr/>
            </a:pPr>
            <a:endParaRPr lang="en-US"/>
          </a:p>
        </p:txBody>
      </p:sp>
      <p:sp>
        <p:nvSpPr>
          <p:cNvPr id="7171" name="Rectangle 3"/>
          <p:cNvSpPr>
            <a:spLocks noGrp="1" noChangeArrowheads="1"/>
          </p:cNvSpPr>
          <p:nvPr>
            <p:ph type="dt" sz="quarter" idx="1"/>
          </p:nvPr>
        </p:nvSpPr>
        <p:spPr bwMode="auto">
          <a:xfrm>
            <a:off x="3884318" y="1"/>
            <a:ext cx="2972114" cy="465140"/>
          </a:xfrm>
          <a:prstGeom prst="rect">
            <a:avLst/>
          </a:prstGeom>
          <a:noFill/>
          <a:ln>
            <a:noFill/>
          </a:ln>
          <a:extLst/>
        </p:spPr>
        <p:txBody>
          <a:bodyPr vert="horz" wrap="square" lIns="92467" tIns="46234" rIns="92467" bIns="46234" numCol="1" anchor="t" anchorCtr="0" compatLnSpc="1">
            <a:prstTxWarp prst="textNoShape">
              <a:avLst/>
            </a:prstTxWarp>
          </a:bodyPr>
          <a:lstStyle>
            <a:lvl1pPr algn="r" defTabSz="924840">
              <a:defRPr sz="1200">
                <a:latin typeface="Arial" charset="0"/>
                <a:cs typeface="Arial" charset="0"/>
              </a:defRPr>
            </a:lvl1pPr>
          </a:lstStyle>
          <a:p>
            <a:pPr>
              <a:defRPr/>
            </a:pPr>
            <a:endParaRPr lang="en-US"/>
          </a:p>
        </p:txBody>
      </p:sp>
      <p:sp>
        <p:nvSpPr>
          <p:cNvPr id="7172" name="Rectangle 4"/>
          <p:cNvSpPr>
            <a:spLocks noGrp="1" noChangeArrowheads="1"/>
          </p:cNvSpPr>
          <p:nvPr>
            <p:ph type="ftr" sz="quarter" idx="2"/>
          </p:nvPr>
        </p:nvSpPr>
        <p:spPr bwMode="auto">
          <a:xfrm>
            <a:off x="2" y="8829662"/>
            <a:ext cx="2972114" cy="465140"/>
          </a:xfrm>
          <a:prstGeom prst="rect">
            <a:avLst/>
          </a:prstGeom>
          <a:noFill/>
          <a:ln>
            <a:noFill/>
          </a:ln>
          <a:extLst/>
        </p:spPr>
        <p:txBody>
          <a:bodyPr vert="horz" wrap="square" lIns="92467" tIns="46234" rIns="92467" bIns="46234" numCol="1" anchor="b" anchorCtr="0" compatLnSpc="1">
            <a:prstTxWarp prst="textNoShape">
              <a:avLst/>
            </a:prstTxWarp>
          </a:bodyPr>
          <a:lstStyle>
            <a:lvl1pPr defTabSz="924840">
              <a:defRPr sz="1200">
                <a:latin typeface="Arial" charset="0"/>
                <a:cs typeface="Arial" charset="0"/>
              </a:defRPr>
            </a:lvl1pPr>
          </a:lstStyle>
          <a:p>
            <a:pPr>
              <a:defRPr/>
            </a:pPr>
            <a:endParaRPr lang="en-US"/>
          </a:p>
        </p:txBody>
      </p:sp>
      <p:sp>
        <p:nvSpPr>
          <p:cNvPr id="7173" name="Rectangle 5"/>
          <p:cNvSpPr>
            <a:spLocks noGrp="1" noChangeArrowheads="1"/>
          </p:cNvSpPr>
          <p:nvPr>
            <p:ph type="sldNum" sz="quarter" idx="3"/>
          </p:nvPr>
        </p:nvSpPr>
        <p:spPr bwMode="auto">
          <a:xfrm>
            <a:off x="3884318" y="8829662"/>
            <a:ext cx="2972114" cy="465140"/>
          </a:xfrm>
          <a:prstGeom prst="rect">
            <a:avLst/>
          </a:prstGeom>
          <a:noFill/>
          <a:ln>
            <a:noFill/>
          </a:ln>
          <a:extLst/>
        </p:spPr>
        <p:txBody>
          <a:bodyPr vert="horz" wrap="square" lIns="92467" tIns="46234" rIns="92467" bIns="46234" numCol="1" anchor="b" anchorCtr="0" compatLnSpc="1">
            <a:prstTxWarp prst="textNoShape">
              <a:avLst/>
            </a:prstTxWarp>
          </a:bodyPr>
          <a:lstStyle>
            <a:lvl1pPr algn="r" defTabSz="924840">
              <a:defRPr sz="1200">
                <a:latin typeface="Arial" charset="0"/>
                <a:cs typeface="Arial" charset="0"/>
              </a:defRPr>
            </a:lvl1pPr>
          </a:lstStyle>
          <a:p>
            <a:pPr>
              <a:defRPr/>
            </a:pPr>
            <a:fld id="{10B8E845-A34D-45F7-B11B-CD9403DE71DD}" type="slidenum">
              <a:rPr lang="en-US"/>
              <a:pPr>
                <a:defRPr/>
              </a:pPr>
              <a:t>‹#›</a:t>
            </a:fld>
            <a:endParaRPr lang="en-US"/>
          </a:p>
        </p:txBody>
      </p:sp>
    </p:spTree>
    <p:extLst>
      <p:ext uri="{BB962C8B-B14F-4D97-AF65-F5344CB8AC3E}">
        <p14:creationId xmlns:p14="http://schemas.microsoft.com/office/powerpoint/2010/main" val="344024308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2" y="1"/>
            <a:ext cx="2972114" cy="465140"/>
          </a:xfrm>
          <a:prstGeom prst="rect">
            <a:avLst/>
          </a:prstGeom>
          <a:noFill/>
          <a:ln>
            <a:noFill/>
          </a:ln>
          <a:extLst/>
        </p:spPr>
        <p:txBody>
          <a:bodyPr vert="horz" wrap="square" lIns="92467" tIns="46234" rIns="92467" bIns="46234" numCol="1" anchor="t" anchorCtr="0" compatLnSpc="1">
            <a:prstTxWarp prst="textNoShape">
              <a:avLst/>
            </a:prstTxWarp>
          </a:bodyPr>
          <a:lstStyle>
            <a:lvl1pPr defTabSz="924840">
              <a:defRPr sz="1200">
                <a:latin typeface="Arial" charset="0"/>
                <a:cs typeface="Arial" charset="0"/>
              </a:defRPr>
            </a:lvl1pPr>
          </a:lstStyle>
          <a:p>
            <a:pPr>
              <a:defRPr/>
            </a:pPr>
            <a:endParaRPr lang="en-US"/>
          </a:p>
        </p:txBody>
      </p:sp>
      <p:sp>
        <p:nvSpPr>
          <p:cNvPr id="11267" name="Rectangle 3"/>
          <p:cNvSpPr>
            <a:spLocks noGrp="1" noChangeArrowheads="1"/>
          </p:cNvSpPr>
          <p:nvPr>
            <p:ph type="dt" idx="1"/>
          </p:nvPr>
        </p:nvSpPr>
        <p:spPr bwMode="auto">
          <a:xfrm>
            <a:off x="3884318" y="1"/>
            <a:ext cx="2972114" cy="465140"/>
          </a:xfrm>
          <a:prstGeom prst="rect">
            <a:avLst/>
          </a:prstGeom>
          <a:noFill/>
          <a:ln>
            <a:noFill/>
          </a:ln>
          <a:extLst/>
        </p:spPr>
        <p:txBody>
          <a:bodyPr vert="horz" wrap="square" lIns="92467" tIns="46234" rIns="92467" bIns="46234" numCol="1" anchor="t" anchorCtr="0" compatLnSpc="1">
            <a:prstTxWarp prst="textNoShape">
              <a:avLst/>
            </a:prstTxWarp>
          </a:bodyPr>
          <a:lstStyle>
            <a:lvl1pPr algn="r" defTabSz="924840">
              <a:defRPr sz="1200">
                <a:latin typeface="Arial" charset="0"/>
                <a:cs typeface="Arial" charset="0"/>
              </a:defRPr>
            </a:lvl1pPr>
          </a:lstStyle>
          <a:p>
            <a:pPr>
              <a:defRPr/>
            </a:pPr>
            <a:endParaRPr lang="en-US"/>
          </a:p>
        </p:txBody>
      </p:sp>
      <p:sp>
        <p:nvSpPr>
          <p:cNvPr id="113668"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686114" y="4416430"/>
            <a:ext cx="5485772" cy="4183060"/>
          </a:xfrm>
          <a:prstGeom prst="rect">
            <a:avLst/>
          </a:prstGeom>
          <a:noFill/>
          <a:ln>
            <a:noFill/>
          </a:ln>
          <a:extLst/>
        </p:spPr>
        <p:txBody>
          <a:bodyPr vert="horz" wrap="square" lIns="92467" tIns="46234" rIns="92467" bIns="4623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2" y="8829662"/>
            <a:ext cx="2972114" cy="465140"/>
          </a:xfrm>
          <a:prstGeom prst="rect">
            <a:avLst/>
          </a:prstGeom>
          <a:noFill/>
          <a:ln>
            <a:noFill/>
          </a:ln>
          <a:extLst/>
        </p:spPr>
        <p:txBody>
          <a:bodyPr vert="horz" wrap="square" lIns="92467" tIns="46234" rIns="92467" bIns="46234" numCol="1" anchor="b" anchorCtr="0" compatLnSpc="1">
            <a:prstTxWarp prst="textNoShape">
              <a:avLst/>
            </a:prstTxWarp>
          </a:bodyPr>
          <a:lstStyle>
            <a:lvl1pPr defTabSz="924840">
              <a:defRPr sz="1200">
                <a:latin typeface="Arial" charset="0"/>
                <a:cs typeface="Arial" charset="0"/>
              </a:defRPr>
            </a:lvl1pPr>
          </a:lstStyle>
          <a:p>
            <a:pPr>
              <a:defRPr/>
            </a:pPr>
            <a:endParaRPr lang="en-US"/>
          </a:p>
        </p:txBody>
      </p:sp>
      <p:sp>
        <p:nvSpPr>
          <p:cNvPr id="11271" name="Rectangle 7"/>
          <p:cNvSpPr>
            <a:spLocks noGrp="1" noChangeArrowheads="1"/>
          </p:cNvSpPr>
          <p:nvPr>
            <p:ph type="sldNum" sz="quarter" idx="5"/>
          </p:nvPr>
        </p:nvSpPr>
        <p:spPr bwMode="auto">
          <a:xfrm>
            <a:off x="3884318" y="8829662"/>
            <a:ext cx="2972114" cy="465140"/>
          </a:xfrm>
          <a:prstGeom prst="rect">
            <a:avLst/>
          </a:prstGeom>
          <a:noFill/>
          <a:ln>
            <a:noFill/>
          </a:ln>
          <a:extLst/>
        </p:spPr>
        <p:txBody>
          <a:bodyPr vert="horz" wrap="square" lIns="92467" tIns="46234" rIns="92467" bIns="46234" numCol="1" anchor="b" anchorCtr="0" compatLnSpc="1">
            <a:prstTxWarp prst="textNoShape">
              <a:avLst/>
            </a:prstTxWarp>
          </a:bodyPr>
          <a:lstStyle>
            <a:lvl1pPr algn="r" defTabSz="924840">
              <a:defRPr sz="1200">
                <a:latin typeface="Arial" charset="0"/>
                <a:cs typeface="Arial" charset="0"/>
              </a:defRPr>
            </a:lvl1pPr>
          </a:lstStyle>
          <a:p>
            <a:pPr>
              <a:defRPr/>
            </a:pPr>
            <a:fld id="{284D7712-73C2-4C5E-B80C-D170341E1176}" type="slidenum">
              <a:rPr lang="en-US"/>
              <a:pPr>
                <a:defRPr/>
              </a:pPr>
              <a:t>‹#›</a:t>
            </a:fld>
            <a:endParaRPr lang="en-US"/>
          </a:p>
        </p:txBody>
      </p:sp>
    </p:spTree>
    <p:extLst>
      <p:ext uri="{BB962C8B-B14F-4D97-AF65-F5344CB8AC3E}">
        <p14:creationId xmlns:p14="http://schemas.microsoft.com/office/powerpoint/2010/main" val="3490854576"/>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dirty="0">
              <a:latin typeface="+mj-lt"/>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4645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09399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73876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60808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06535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Description for graphic: This graphic portrays part of a sample process flow diagram, the 4 KATs, and arrows connecting KATs to examples processes.</a:t>
            </a:r>
          </a:p>
        </p:txBody>
      </p:sp>
    </p:spTree>
    <p:extLst>
      <p:ext uri="{BB962C8B-B14F-4D97-AF65-F5344CB8AC3E}">
        <p14:creationId xmlns:p14="http://schemas.microsoft.com/office/powerpoint/2010/main" val="3919028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Description of Table – this table provides a descriptions and corresponding scores for different levels of public health impact</a:t>
            </a:r>
          </a:p>
        </p:txBody>
      </p:sp>
    </p:spTree>
    <p:extLst>
      <p:ext uri="{BB962C8B-B14F-4D97-AF65-F5344CB8AC3E}">
        <p14:creationId xmlns:p14="http://schemas.microsoft.com/office/powerpoint/2010/main" val="239580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worksheet that can be used to calculate volume of food at risk.</a:t>
            </a:r>
          </a:p>
        </p:txBody>
      </p:sp>
    </p:spTree>
    <p:extLst>
      <p:ext uri="{BB962C8B-B14F-4D97-AF65-F5344CB8AC3E}">
        <p14:creationId xmlns:p14="http://schemas.microsoft.com/office/powerpoint/2010/main" val="7735101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slide includes the worksheet that can be used to calculate volume of food at risk and the table that provides a descriptions and corresponding scores for different levels of public health impact.  There is an arrow pointing from the corresponding score to the example volume of food at risk.  </a:t>
            </a:r>
          </a:p>
          <a:p>
            <a:endParaRPr lang="en-US" dirty="0"/>
          </a:p>
        </p:txBody>
      </p:sp>
    </p:spTree>
    <p:extLst>
      <p:ext uri="{BB962C8B-B14F-4D97-AF65-F5344CB8AC3E}">
        <p14:creationId xmlns:p14="http://schemas.microsoft.com/office/powerpoint/2010/main" val="13546804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is a worksheet that can be used to calculate public health impact using the representative contaminant approach.</a:t>
            </a:r>
          </a:p>
          <a:p>
            <a:endParaRPr lang="en-US" dirty="0"/>
          </a:p>
        </p:txBody>
      </p:sp>
    </p:spTree>
    <p:extLst>
      <p:ext uri="{BB962C8B-B14F-4D97-AF65-F5344CB8AC3E}">
        <p14:creationId xmlns:p14="http://schemas.microsoft.com/office/powerpoint/2010/main" val="1042672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2602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is a worksheet that can be used to calculate public health impact using the contaminant-specific approach.</a:t>
            </a:r>
          </a:p>
          <a:p>
            <a:endParaRPr lang="en-US" dirty="0"/>
          </a:p>
        </p:txBody>
      </p:sp>
    </p:spTree>
    <p:extLst>
      <p:ext uri="{BB962C8B-B14F-4D97-AF65-F5344CB8AC3E}">
        <p14:creationId xmlns:p14="http://schemas.microsoft.com/office/powerpoint/2010/main" val="27185822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Description of Table – this table provides a descriptions and corresponding scores for different levels of degree of physical access to the product</a:t>
            </a:r>
          </a:p>
          <a:p>
            <a:endParaRPr lang="en-US" dirty="0"/>
          </a:p>
        </p:txBody>
      </p:sp>
    </p:spTree>
    <p:extLst>
      <p:ext uri="{BB962C8B-B14F-4D97-AF65-F5344CB8AC3E}">
        <p14:creationId xmlns:p14="http://schemas.microsoft.com/office/powerpoint/2010/main" val="34352269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is a worksheet that can be used to calculate the amount of representative contaminant needed per batch to cause wide scale public health harm.</a:t>
            </a:r>
          </a:p>
          <a:p>
            <a:endParaRPr lang="en-US" dirty="0"/>
          </a:p>
        </p:txBody>
      </p:sp>
    </p:spTree>
    <p:extLst>
      <p:ext uri="{BB962C8B-B14F-4D97-AF65-F5344CB8AC3E}">
        <p14:creationId xmlns:p14="http://schemas.microsoft.com/office/powerpoint/2010/main" val="8022044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Description of Table – this table provides a descriptions and corresponding scores for different levels of ability of an attacker to contaminate the product</a:t>
            </a:r>
          </a:p>
          <a:p>
            <a:endParaRPr lang="en-US" dirty="0"/>
          </a:p>
        </p:txBody>
      </p:sp>
    </p:spTree>
    <p:extLst>
      <p:ext uri="{BB962C8B-B14F-4D97-AF65-F5344CB8AC3E}">
        <p14:creationId xmlns:p14="http://schemas.microsoft.com/office/powerpoint/2010/main" val="11159870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table that is an example of how to sum element scores, and rank sums, for process steps.  </a:t>
            </a:r>
          </a:p>
        </p:txBody>
      </p:sp>
    </p:spTree>
    <p:extLst>
      <p:ext uri="{BB962C8B-B14F-4D97-AF65-F5344CB8AC3E}">
        <p14:creationId xmlns:p14="http://schemas.microsoft.com/office/powerpoint/2010/main" val="38320113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graphic is an example for how you can document your vulnerability assessment using the three fundamental elements</a:t>
            </a:r>
          </a:p>
        </p:txBody>
      </p:sp>
    </p:spTree>
    <p:extLst>
      <p:ext uri="{BB962C8B-B14F-4D97-AF65-F5344CB8AC3E}">
        <p14:creationId xmlns:p14="http://schemas.microsoft.com/office/powerpoint/2010/main" val="23573531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Description for graphic: This graphic portrays part of a sample process flow diagram, the 4 KATs, and arrows connecting KATs to examples processes.</a:t>
            </a:r>
          </a:p>
        </p:txBody>
      </p:sp>
    </p:spTree>
    <p:extLst>
      <p:ext uri="{BB962C8B-B14F-4D97-AF65-F5344CB8AC3E}">
        <p14:creationId xmlns:p14="http://schemas.microsoft.com/office/powerpoint/2010/main" val="12065095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Description for graphic: This graphic portrays part of a sample process flow diagram, the 4 KATs, and arrows connecting KATs to examples processes.</a:t>
            </a:r>
          </a:p>
        </p:txBody>
      </p:sp>
    </p:spTree>
    <p:extLst>
      <p:ext uri="{BB962C8B-B14F-4D97-AF65-F5344CB8AC3E}">
        <p14:creationId xmlns:p14="http://schemas.microsoft.com/office/powerpoint/2010/main" val="9233143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21896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81737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175228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311148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625634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2089035">
              <a:defRPr sz="2400">
                <a:solidFill>
                  <a:schemeClr val="tx1"/>
                </a:solidFill>
                <a:latin typeface="Times New Roman" pitchFamily="18" charset="0"/>
              </a:defRPr>
            </a:lvl1pPr>
            <a:lvl2pPr marL="742909" indent="-285734" defTabSz="2089035">
              <a:defRPr sz="2400">
                <a:solidFill>
                  <a:schemeClr val="tx1"/>
                </a:solidFill>
                <a:latin typeface="Times New Roman" pitchFamily="18" charset="0"/>
              </a:defRPr>
            </a:lvl2pPr>
            <a:lvl3pPr marL="1142937" indent="-228587" defTabSz="2089035">
              <a:defRPr sz="2400">
                <a:solidFill>
                  <a:schemeClr val="tx1"/>
                </a:solidFill>
                <a:latin typeface="Times New Roman" pitchFamily="18" charset="0"/>
              </a:defRPr>
            </a:lvl3pPr>
            <a:lvl4pPr marL="1600111" indent="-228587" defTabSz="2089035">
              <a:defRPr sz="2400">
                <a:solidFill>
                  <a:schemeClr val="tx1"/>
                </a:solidFill>
                <a:latin typeface="Times New Roman" pitchFamily="18" charset="0"/>
              </a:defRPr>
            </a:lvl4pPr>
            <a:lvl5pPr marL="2057287" indent="-228587" defTabSz="2089035">
              <a:defRPr sz="2400">
                <a:solidFill>
                  <a:schemeClr val="tx1"/>
                </a:solidFill>
                <a:latin typeface="Times New Roman" pitchFamily="18" charset="0"/>
              </a:defRPr>
            </a:lvl5pPr>
            <a:lvl6pPr marL="2514461" indent="-228587" defTabSz="2089035" eaLnBrk="0" fontAlgn="base" hangingPunct="0">
              <a:spcBef>
                <a:spcPct val="0"/>
              </a:spcBef>
              <a:spcAft>
                <a:spcPct val="0"/>
              </a:spcAft>
              <a:defRPr sz="2400">
                <a:solidFill>
                  <a:schemeClr val="tx1"/>
                </a:solidFill>
                <a:latin typeface="Times New Roman" pitchFamily="18" charset="0"/>
              </a:defRPr>
            </a:lvl6pPr>
            <a:lvl7pPr marL="2971635" indent="-228587" defTabSz="2089035" eaLnBrk="0" fontAlgn="base" hangingPunct="0">
              <a:spcBef>
                <a:spcPct val="0"/>
              </a:spcBef>
              <a:spcAft>
                <a:spcPct val="0"/>
              </a:spcAft>
              <a:defRPr sz="2400">
                <a:solidFill>
                  <a:schemeClr val="tx1"/>
                </a:solidFill>
                <a:latin typeface="Times New Roman" pitchFamily="18" charset="0"/>
              </a:defRPr>
            </a:lvl7pPr>
            <a:lvl8pPr marL="3428811" indent="-228587" defTabSz="2089035" eaLnBrk="0" fontAlgn="base" hangingPunct="0">
              <a:spcBef>
                <a:spcPct val="0"/>
              </a:spcBef>
              <a:spcAft>
                <a:spcPct val="0"/>
              </a:spcAft>
              <a:defRPr sz="2400">
                <a:solidFill>
                  <a:schemeClr val="tx1"/>
                </a:solidFill>
                <a:latin typeface="Times New Roman" pitchFamily="18" charset="0"/>
              </a:defRPr>
            </a:lvl8pPr>
            <a:lvl9pPr marL="3885985" indent="-228587" defTabSz="2089035" eaLnBrk="0" fontAlgn="base" hangingPunct="0">
              <a:spcBef>
                <a:spcPct val="0"/>
              </a:spcBef>
              <a:spcAft>
                <a:spcPct val="0"/>
              </a:spcAft>
              <a:defRPr sz="2400">
                <a:solidFill>
                  <a:schemeClr val="tx1"/>
                </a:solidFill>
                <a:latin typeface="Times New Roman" pitchFamily="18" charset="0"/>
              </a:defRPr>
            </a:lvl9pPr>
          </a:lstStyle>
          <a:p>
            <a:fld id="{7E72020C-2B94-4E86-94A6-FE1B006C4AFE}" type="slidenum">
              <a:rPr lang="en-US" sz="2100"/>
              <a:pPr/>
              <a:t>102</a:t>
            </a:fld>
            <a:endParaRPr lang="en-US" sz="2100"/>
          </a:p>
        </p:txBody>
      </p:sp>
      <p:sp>
        <p:nvSpPr>
          <p:cNvPr id="21507" name="Rectangle 2"/>
          <p:cNvSpPr>
            <a:spLocks noGrp="1" noRot="1" noChangeAspect="1" noChangeArrowheads="1" noTextEdit="1"/>
          </p:cNvSpPr>
          <p:nvPr>
            <p:ph type="sldImg"/>
          </p:nvPr>
        </p:nvSpPr>
        <p:spPr>
          <a:xfrm>
            <a:off x="1303338" y="863600"/>
            <a:ext cx="4160837" cy="3122613"/>
          </a:xfrm>
          <a:ln cap="flat"/>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This is a table that describes the Alliance training course names, delivery method, and intended audience</a:t>
            </a:r>
          </a:p>
          <a:p>
            <a:r>
              <a:rPr lang="en-US" dirty="0"/>
              <a:t>-FD Awareness has been accessed ~48,000 times since the course launched in June 2018</a:t>
            </a:r>
          </a:p>
        </p:txBody>
      </p:sp>
    </p:spTree>
    <p:extLst>
      <p:ext uri="{BB962C8B-B14F-4D97-AF65-F5344CB8AC3E}">
        <p14:creationId xmlns:p14="http://schemas.microsoft.com/office/powerpoint/2010/main" val="11242205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2089035">
              <a:defRPr sz="2400">
                <a:solidFill>
                  <a:schemeClr val="tx1"/>
                </a:solidFill>
                <a:latin typeface="Times New Roman" pitchFamily="18" charset="0"/>
              </a:defRPr>
            </a:lvl1pPr>
            <a:lvl2pPr marL="742909" indent="-285734" defTabSz="2089035">
              <a:defRPr sz="2400">
                <a:solidFill>
                  <a:schemeClr val="tx1"/>
                </a:solidFill>
                <a:latin typeface="Times New Roman" pitchFamily="18" charset="0"/>
              </a:defRPr>
            </a:lvl2pPr>
            <a:lvl3pPr marL="1142937" indent="-228587" defTabSz="2089035">
              <a:defRPr sz="2400">
                <a:solidFill>
                  <a:schemeClr val="tx1"/>
                </a:solidFill>
                <a:latin typeface="Times New Roman" pitchFamily="18" charset="0"/>
              </a:defRPr>
            </a:lvl3pPr>
            <a:lvl4pPr marL="1600111" indent="-228587" defTabSz="2089035">
              <a:defRPr sz="2400">
                <a:solidFill>
                  <a:schemeClr val="tx1"/>
                </a:solidFill>
                <a:latin typeface="Times New Roman" pitchFamily="18" charset="0"/>
              </a:defRPr>
            </a:lvl4pPr>
            <a:lvl5pPr marL="2057287" indent="-228587" defTabSz="2089035">
              <a:defRPr sz="2400">
                <a:solidFill>
                  <a:schemeClr val="tx1"/>
                </a:solidFill>
                <a:latin typeface="Times New Roman" pitchFamily="18" charset="0"/>
              </a:defRPr>
            </a:lvl5pPr>
            <a:lvl6pPr marL="2514461" indent="-228587" defTabSz="2089035" eaLnBrk="0" fontAlgn="base" hangingPunct="0">
              <a:spcBef>
                <a:spcPct val="0"/>
              </a:spcBef>
              <a:spcAft>
                <a:spcPct val="0"/>
              </a:spcAft>
              <a:defRPr sz="2400">
                <a:solidFill>
                  <a:schemeClr val="tx1"/>
                </a:solidFill>
                <a:latin typeface="Times New Roman" pitchFamily="18" charset="0"/>
              </a:defRPr>
            </a:lvl6pPr>
            <a:lvl7pPr marL="2971635" indent="-228587" defTabSz="2089035" eaLnBrk="0" fontAlgn="base" hangingPunct="0">
              <a:spcBef>
                <a:spcPct val="0"/>
              </a:spcBef>
              <a:spcAft>
                <a:spcPct val="0"/>
              </a:spcAft>
              <a:defRPr sz="2400">
                <a:solidFill>
                  <a:schemeClr val="tx1"/>
                </a:solidFill>
                <a:latin typeface="Times New Roman" pitchFamily="18" charset="0"/>
              </a:defRPr>
            </a:lvl7pPr>
            <a:lvl8pPr marL="3428811" indent="-228587" defTabSz="2089035" eaLnBrk="0" fontAlgn="base" hangingPunct="0">
              <a:spcBef>
                <a:spcPct val="0"/>
              </a:spcBef>
              <a:spcAft>
                <a:spcPct val="0"/>
              </a:spcAft>
              <a:defRPr sz="2400">
                <a:solidFill>
                  <a:schemeClr val="tx1"/>
                </a:solidFill>
                <a:latin typeface="Times New Roman" pitchFamily="18" charset="0"/>
              </a:defRPr>
            </a:lvl8pPr>
            <a:lvl9pPr marL="3885985" indent="-228587" defTabSz="2089035" eaLnBrk="0" fontAlgn="base" hangingPunct="0">
              <a:spcBef>
                <a:spcPct val="0"/>
              </a:spcBef>
              <a:spcAft>
                <a:spcPct val="0"/>
              </a:spcAft>
              <a:defRPr sz="2400">
                <a:solidFill>
                  <a:schemeClr val="tx1"/>
                </a:solidFill>
                <a:latin typeface="Times New Roman" pitchFamily="18" charset="0"/>
              </a:defRPr>
            </a:lvl9pPr>
          </a:lstStyle>
          <a:p>
            <a:fld id="{7E72020C-2B94-4E86-94A6-FE1B006C4AFE}" type="slidenum">
              <a:rPr lang="en-US" sz="2100"/>
              <a:pPr/>
              <a:t>105</a:t>
            </a:fld>
            <a:endParaRPr lang="en-US" sz="2100"/>
          </a:p>
        </p:txBody>
      </p:sp>
      <p:sp>
        <p:nvSpPr>
          <p:cNvPr id="21507" name="Rectangle 2"/>
          <p:cNvSpPr>
            <a:spLocks noGrp="1" noRot="1" noChangeAspect="1" noChangeArrowheads="1" noTextEdit="1"/>
          </p:cNvSpPr>
          <p:nvPr>
            <p:ph type="sldImg"/>
          </p:nvPr>
        </p:nvSpPr>
        <p:spPr>
          <a:xfrm>
            <a:off x="1303338" y="863600"/>
            <a:ext cx="4160837" cy="3122613"/>
          </a:xfrm>
          <a:ln cap="flat"/>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is a table that describes the Alliance training course names, delivery method, and intended audience</a:t>
            </a:r>
          </a:p>
          <a:p>
            <a:endParaRPr lang="en-US" dirty="0"/>
          </a:p>
        </p:txBody>
      </p:sp>
    </p:spTree>
    <p:extLst>
      <p:ext uri="{BB962C8B-B14F-4D97-AF65-F5344CB8AC3E}">
        <p14:creationId xmlns:p14="http://schemas.microsoft.com/office/powerpoint/2010/main" val="25261759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33668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49780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29307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16268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4277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69267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23868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p:cNvPicPr preferRelativeResize="0">
            <a:picLocks noChangeArrowheads="1"/>
          </p:cNvPicPr>
          <p:nvPr userDrawn="1"/>
        </p:nvPicPr>
        <p:blipFill>
          <a:blip r:embed="rId2"/>
          <a:srcRect/>
          <a:stretch>
            <a:fillRect/>
          </a:stretch>
        </p:blipFill>
        <p:spPr bwMode="auto">
          <a:xfrm>
            <a:off x="7467600" y="152400"/>
            <a:ext cx="1189038" cy="731838"/>
          </a:xfrm>
          <a:prstGeom prst="rect">
            <a:avLst/>
          </a:prstGeom>
          <a:noFill/>
          <a:ln w="9525">
            <a:noFill/>
            <a:miter lim="800000"/>
            <a:headEnd/>
            <a:tailEnd/>
          </a:ln>
        </p:spPr>
      </p:pic>
      <p:sp>
        <p:nvSpPr>
          <p:cNvPr id="5" name="Text Box 6"/>
          <p:cNvSpPr txBox="1">
            <a:spLocks noChangeArrowheads="1"/>
          </p:cNvSpPr>
          <p:nvPr userDrawn="1"/>
        </p:nvSpPr>
        <p:spPr bwMode="auto">
          <a:xfrm>
            <a:off x="381000" y="76200"/>
            <a:ext cx="4953000" cy="64135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US">
                <a:solidFill>
                  <a:schemeClr val="bg1"/>
                </a:solidFill>
              </a:rPr>
              <a:t>United States Department of Agriculture</a:t>
            </a:r>
            <a:br>
              <a:rPr lang="en-US">
                <a:solidFill>
                  <a:schemeClr val="bg1"/>
                </a:solidFill>
              </a:rPr>
            </a:br>
            <a:r>
              <a:rPr lang="en-US">
                <a:solidFill>
                  <a:schemeClr val="bg1"/>
                </a:solidFill>
              </a:rPr>
              <a:t>Food Safety and Inspection Service</a:t>
            </a:r>
          </a:p>
        </p:txBody>
      </p:sp>
      <p:sp>
        <p:nvSpPr>
          <p:cNvPr id="5122" name="Rectangle 2"/>
          <p:cNvSpPr>
            <a:spLocks noGrp="1" noChangeArrowheads="1"/>
          </p:cNvSpPr>
          <p:nvPr>
            <p:ph type="ctrTitle"/>
          </p:nvPr>
        </p:nvSpPr>
        <p:spPr>
          <a:xfrm>
            <a:off x="685800" y="2130425"/>
            <a:ext cx="7772400" cy="1470025"/>
          </a:xfrm>
        </p:spPr>
        <p:txBody>
          <a:bodyPr/>
          <a:lstStyle>
            <a:lvl1pPr>
              <a:defRPr b="0"/>
            </a:lvl1pPr>
          </a:lstStyle>
          <a:p>
            <a:r>
              <a:rPr lang="en-US"/>
              <a:t>Click to edit Master title style</a:t>
            </a:r>
          </a:p>
        </p:txBody>
      </p:sp>
      <p:sp>
        <p:nvSpPr>
          <p:cNvPr id="51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51D07A64-3E7F-4EB3-BA5F-7E81CA0E4317}"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838200"/>
            <a:ext cx="2057400" cy="5440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838200"/>
            <a:ext cx="6019800" cy="5440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773606" y="6355260"/>
            <a:ext cx="2133600" cy="365125"/>
          </a:xfrm>
        </p:spPr>
        <p:txBody>
          <a:bodyPr/>
          <a:lstStyle/>
          <a:p>
            <a:r>
              <a:rPr lang="en-US"/>
              <a:t>3/15/2017</a:t>
            </a:r>
            <a:endParaRPr lang="en-US" dirty="0"/>
          </a:p>
        </p:txBody>
      </p:sp>
      <p:pic>
        <p:nvPicPr>
          <p:cNvPr id="8" name="Picture 7" descr="FDA_B&amp;W_Primary_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0947" y="261425"/>
            <a:ext cx="2703422" cy="563312"/>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0" name="TextBox 9"/>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07369836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49" y="1023679"/>
            <a:ext cx="8509103" cy="926020"/>
          </a:xfrm>
        </p:spPr>
        <p:txBody>
          <a:bodyPr/>
          <a:lstStyle/>
          <a:p>
            <a:r>
              <a:rPr lang="en-US"/>
              <a:t>Click to edit Master title style</a:t>
            </a:r>
          </a:p>
        </p:txBody>
      </p:sp>
      <p:sp>
        <p:nvSpPr>
          <p:cNvPr id="3" name="Content Placeholder 2"/>
          <p:cNvSpPr>
            <a:spLocks noGrp="1"/>
          </p:cNvSpPr>
          <p:nvPr>
            <p:ph idx="1"/>
          </p:nvPr>
        </p:nvSpPr>
        <p:spPr>
          <a:xfrm>
            <a:off x="323850" y="2009775"/>
            <a:ext cx="8509103" cy="42860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676650" y="6375400"/>
            <a:ext cx="2133600" cy="365125"/>
          </a:xfrm>
        </p:spPr>
        <p:txBody>
          <a:bodyPr/>
          <a:lstStyle>
            <a:lvl1pPr algn="ctr">
              <a:defRPr/>
            </a:lvl1pPr>
          </a:lstStyle>
          <a:p>
            <a:r>
              <a:rPr lang="en-US"/>
              <a:t>3/15/2017</a:t>
            </a:r>
            <a:endParaRPr lang="en-US" dirty="0"/>
          </a:p>
        </p:txBody>
      </p:sp>
      <p:sp>
        <p:nvSpPr>
          <p:cNvPr id="5" name="Footer Placeholder 4"/>
          <p:cNvSpPr>
            <a:spLocks noGrp="1"/>
          </p:cNvSpPr>
          <p:nvPr>
            <p:ph type="ftr" sz="quarter" idx="11"/>
          </p:nvPr>
        </p:nvSpPr>
        <p:spPr>
          <a:xfrm>
            <a:off x="24765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pic>
        <p:nvPicPr>
          <p:cNvPr id="7" name="Picture 6" descr="FDA_FullColor_Monogra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TextBox 8"/>
          <p:cNvSpPr txBox="1"/>
          <p:nvPr/>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22954400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762375" y="6334125"/>
            <a:ext cx="2133600" cy="365125"/>
          </a:xfrm>
        </p:spPr>
        <p:txBody>
          <a:bodyPr/>
          <a:lstStyle/>
          <a:p>
            <a:r>
              <a:rPr lang="en-US"/>
              <a:t>3/15/2017</a:t>
            </a:r>
          </a:p>
        </p:txBody>
      </p:sp>
      <p:sp>
        <p:nvSpPr>
          <p:cNvPr id="6"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5" name="TextBox 4"/>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pic>
        <p:nvPicPr>
          <p:cNvPr id="7" name="Picture 6" descr="FDA_FullColor_Monogram.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Tree>
    <p:extLst>
      <p:ext uri="{BB962C8B-B14F-4D97-AF65-F5344CB8AC3E}">
        <p14:creationId xmlns:p14="http://schemas.microsoft.com/office/powerpoint/2010/main" val="38935896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609834" y="6349336"/>
            <a:ext cx="2133600" cy="365125"/>
          </a:xfrm>
        </p:spPr>
        <p:txBody>
          <a:bodyPr/>
          <a:lstStyle/>
          <a:p>
            <a:r>
              <a:rPr lang="en-US"/>
              <a:t>3/15/2017</a:t>
            </a:r>
          </a:p>
        </p:txBody>
      </p:sp>
      <p:pic>
        <p:nvPicPr>
          <p:cNvPr id="7" name="Picture 6" descr="FDA_FullColor_Monogra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2410" y="269796"/>
            <a:ext cx="620543" cy="743080"/>
          </a:xfrm>
          <a:prstGeom prst="rect">
            <a:avLst/>
          </a:prstGeom>
        </p:spPr>
      </p:pic>
      <p:sp>
        <p:nvSpPr>
          <p:cNvPr id="8"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0" name="TextBox 9"/>
          <p:cNvSpPr txBox="1"/>
          <p:nvPr/>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24981962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514307" y="6380336"/>
            <a:ext cx="2133600" cy="365125"/>
          </a:xfrm>
        </p:spPr>
        <p:txBody>
          <a:bodyPr/>
          <a:lstStyle/>
          <a:p>
            <a:r>
              <a:rPr lang="en-US"/>
              <a:t>3/15/2017</a:t>
            </a:r>
          </a:p>
        </p:txBody>
      </p:sp>
      <p:pic>
        <p:nvPicPr>
          <p:cNvPr id="8" name="Picture 7" descr="FDA_FullColor_Monogra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1" name="TextBox 10"/>
          <p:cNvSpPr txBox="1"/>
          <p:nvPr/>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218117240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886200" y="6384925"/>
            <a:ext cx="2133600" cy="365125"/>
          </a:xfrm>
        </p:spPr>
        <p:txBody>
          <a:bodyPr/>
          <a:lstStyle/>
          <a:p>
            <a:r>
              <a:rPr lang="en-US"/>
              <a:t>3/15/2017</a:t>
            </a:r>
            <a:endParaRPr lang="en-US" dirty="0"/>
          </a:p>
        </p:txBody>
      </p:sp>
      <p:pic>
        <p:nvPicPr>
          <p:cNvPr id="10" name="Picture 9" descr="FDA_FullColor_Monogra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11"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3" name="TextBox 12"/>
          <p:cNvSpPr txBox="1"/>
          <p:nvPr/>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5045032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3596185" y="6391749"/>
            <a:ext cx="2133600" cy="365125"/>
          </a:xfrm>
        </p:spPr>
        <p:txBody>
          <a:bodyPr/>
          <a:lstStyle/>
          <a:p>
            <a:r>
              <a:rPr lang="en-US"/>
              <a:t>3/15/2017</a:t>
            </a:r>
          </a:p>
        </p:txBody>
      </p:sp>
      <p:pic>
        <p:nvPicPr>
          <p:cNvPr id="6" name="Picture 5" descr="FDA_FullColor_Monogra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7"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9" name="TextBox 8"/>
          <p:cNvSpPr txBox="1"/>
          <p:nvPr/>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95055955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65513" y="6349337"/>
            <a:ext cx="2133600" cy="365125"/>
          </a:xfrm>
        </p:spPr>
        <p:txBody>
          <a:bodyPr/>
          <a:lstStyle/>
          <a:p>
            <a:r>
              <a:rPr lang="en-US"/>
              <a:t>3/15/2017</a:t>
            </a:r>
          </a:p>
        </p:txBody>
      </p:sp>
      <p:pic>
        <p:nvPicPr>
          <p:cNvPr id="8" name="Picture 7" descr="FDA_FullColor_Monogra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1" name="TextBox 10"/>
          <p:cNvSpPr txBox="1"/>
          <p:nvPr/>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850138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20574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19200"/>
            <a:ext cx="60198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5F7EA3BB-21AC-4F4E-9E39-2D30615963C6}"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719014" y="6384925"/>
            <a:ext cx="2133600" cy="365125"/>
          </a:xfrm>
        </p:spPr>
        <p:txBody>
          <a:bodyPr/>
          <a:lstStyle/>
          <a:p>
            <a:r>
              <a:rPr lang="en-US"/>
              <a:t>3/15/2017</a:t>
            </a:r>
          </a:p>
        </p:txBody>
      </p:sp>
      <p:pic>
        <p:nvPicPr>
          <p:cNvPr id="8" name="Picture 7" descr="FDA_FullColor_Monogra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1" name="TextBox 10"/>
          <p:cNvSpPr txBox="1"/>
          <p:nvPr/>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425104352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555241" y="6356350"/>
            <a:ext cx="2133600" cy="365125"/>
          </a:xfrm>
        </p:spPr>
        <p:txBody>
          <a:bodyPr/>
          <a:lstStyle/>
          <a:p>
            <a:r>
              <a:rPr lang="en-US"/>
              <a:t>3/15/2017</a:t>
            </a:r>
          </a:p>
        </p:txBody>
      </p:sp>
      <p:pic>
        <p:nvPicPr>
          <p:cNvPr id="7" name="Picture 6" descr="FDA_FullColor_Monogra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231470" y="5291167"/>
            <a:ext cx="620543" cy="743080"/>
          </a:xfrm>
          <a:prstGeom prst="rect">
            <a:avLst/>
          </a:prstGeom>
        </p:spPr>
      </p:pic>
      <p:sp>
        <p:nvSpPr>
          <p:cNvPr id="9" name="Footer Placeholder 4"/>
          <p:cNvSpPr>
            <a:spLocks noGrp="1"/>
          </p:cNvSpPr>
          <p:nvPr>
            <p:ph type="ftr" sz="quarter" idx="11"/>
          </p:nvPr>
        </p:nvSpPr>
        <p:spPr>
          <a:xfrm rot="5400000">
            <a:off x="-1161972" y="1451193"/>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8" name="TextBox 7"/>
          <p:cNvSpPr txBox="1"/>
          <p:nvPr/>
        </p:nvSpPr>
        <p:spPr>
          <a:xfrm rot="5400000">
            <a:off x="117044" y="6376216"/>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63844965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500650" y="6354123"/>
            <a:ext cx="2133600" cy="365125"/>
          </a:xfrm>
        </p:spPr>
        <p:txBody>
          <a:bodyPr/>
          <a:lstStyle/>
          <a:p>
            <a:r>
              <a:rPr lang="en-US"/>
              <a:t>3/15/2017</a:t>
            </a:r>
          </a:p>
        </p:txBody>
      </p:sp>
      <p:sp>
        <p:nvSpPr>
          <p:cNvPr id="7"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pic>
        <p:nvPicPr>
          <p:cNvPr id="9" name="Picture 8" descr="FDA_FullColor_Monogra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218888" y="5307876"/>
            <a:ext cx="620543" cy="743080"/>
          </a:xfrm>
          <a:prstGeom prst="rect">
            <a:avLst/>
          </a:prstGeom>
        </p:spPr>
      </p:pic>
      <p:sp>
        <p:nvSpPr>
          <p:cNvPr id="10" name="TextBox 9"/>
          <p:cNvSpPr txBox="1"/>
          <p:nvPr/>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10432371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6" name="Picture 5" descr="FDA_B&amp;W_Primary_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4236" y="2648601"/>
            <a:ext cx="4198518" cy="874845"/>
          </a:xfrm>
          <a:prstGeom prst="rect">
            <a:avLst/>
          </a:prstGeom>
        </p:spPr>
      </p:pic>
    </p:spTree>
    <p:extLst>
      <p:ext uri="{BB962C8B-B14F-4D97-AF65-F5344CB8AC3E}">
        <p14:creationId xmlns:p14="http://schemas.microsoft.com/office/powerpoint/2010/main" val="609147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2438400"/>
            <a:ext cx="4038600" cy="3687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438400"/>
            <a:ext cx="4038600" cy="3687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C8A1186D-5526-441D-8C33-D72CD0BB664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p:cNvPicPr preferRelativeResize="0">
            <a:picLocks noChangeArrowheads="1"/>
          </p:cNvPicPr>
          <p:nvPr userDrawn="1"/>
        </p:nvPicPr>
        <p:blipFill>
          <a:blip r:embed="rId2"/>
          <a:srcRect/>
          <a:stretch>
            <a:fillRect/>
          </a:stretch>
        </p:blipFill>
        <p:spPr bwMode="auto">
          <a:xfrm>
            <a:off x="7467600" y="152400"/>
            <a:ext cx="1189038" cy="731838"/>
          </a:xfrm>
          <a:prstGeom prst="rect">
            <a:avLst/>
          </a:prstGeom>
          <a:noFill/>
          <a:ln w="9525">
            <a:noFill/>
            <a:miter lim="800000"/>
            <a:headEnd/>
            <a:tailEnd/>
          </a:ln>
        </p:spPr>
      </p:pic>
      <p:sp>
        <p:nvSpPr>
          <p:cNvPr id="5" name="Text Box 6"/>
          <p:cNvSpPr txBox="1">
            <a:spLocks noChangeArrowheads="1"/>
          </p:cNvSpPr>
          <p:nvPr userDrawn="1"/>
        </p:nvSpPr>
        <p:spPr bwMode="auto">
          <a:xfrm>
            <a:off x="381000" y="76200"/>
            <a:ext cx="4953000" cy="64135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US">
                <a:solidFill>
                  <a:schemeClr val="bg1"/>
                </a:solidFill>
              </a:rPr>
              <a:t>United States Department of Agriculture</a:t>
            </a:r>
            <a:br>
              <a:rPr lang="en-US">
                <a:solidFill>
                  <a:schemeClr val="bg1"/>
                </a:solidFill>
              </a:rPr>
            </a:br>
            <a:r>
              <a:rPr lang="en-US">
                <a:solidFill>
                  <a:schemeClr val="bg1"/>
                </a:solidFill>
              </a:rPr>
              <a:t>Food Safety and Inspection Service</a:t>
            </a:r>
          </a:p>
        </p:txBody>
      </p:sp>
      <p:sp>
        <p:nvSpPr>
          <p:cNvPr id="5122" name="Rectangle 2"/>
          <p:cNvSpPr>
            <a:spLocks noGrp="1" noChangeArrowheads="1"/>
          </p:cNvSpPr>
          <p:nvPr>
            <p:ph type="ctrTitle"/>
          </p:nvPr>
        </p:nvSpPr>
        <p:spPr>
          <a:xfrm>
            <a:off x="685800" y="2130425"/>
            <a:ext cx="7772400" cy="1470025"/>
          </a:xfrm>
        </p:spPr>
        <p:txBody>
          <a:bodyPr/>
          <a:lstStyle>
            <a:lvl1pPr>
              <a:defRPr b="0"/>
            </a:lvl1pPr>
          </a:lstStyle>
          <a:p>
            <a:r>
              <a:rPr lang="en-US"/>
              <a:t>Click to edit Master title style</a:t>
            </a:r>
          </a:p>
        </p:txBody>
      </p:sp>
      <p:sp>
        <p:nvSpPr>
          <p:cNvPr id="51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4358F67B-E165-4FB4-91BB-C89DF0EF9210}"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7347A142-8575-4FDC-BA5D-5E8C3F115A31}"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438400"/>
            <a:ext cx="4038600" cy="3687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438400"/>
            <a:ext cx="4038600" cy="3687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EC810773-6334-491E-A821-78CCC9C4A5C6}"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a:ln/>
        </p:spPr>
        <p:txBody>
          <a:bodyPr/>
          <a:lstStyle>
            <a:lvl1pPr>
              <a:defRPr/>
            </a:lvl1pPr>
          </a:lstStyle>
          <a:p>
            <a:pPr>
              <a:defRPr/>
            </a:pPr>
            <a:fld id="{0A8F1991-D60A-4A70-A1DF-02B0DC2035A3}"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pPr>
              <a:defRPr/>
            </a:pPr>
            <a:fld id="{04FCA32F-6129-42E5-9457-F279F523F81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1BDD8091-02B2-4377-A3A0-B803A8CAE4C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94217685-9F68-4C81-8B77-92DBDA4AE85E}"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3C9B590B-1C46-459E-9B77-932472F196F1}"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5169D379-A682-4EF9-B501-06B838201E4E}"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85D35155-7AA2-4A28-9F31-40E55570E784}"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20574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19200"/>
            <a:ext cx="60198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79FC765F-1E31-43C9-BE95-1F3D6AFCFC7B}"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2438400"/>
            <a:ext cx="4038600" cy="3687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438400"/>
            <a:ext cx="4038600" cy="3687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84BF1AFE-7155-4CAF-9F72-098CB00A9ACE}"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CAF9E9BF-27B2-438D-A0BA-EAD6938A2595}"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838200"/>
            <a:ext cx="2057400" cy="5440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838200"/>
            <a:ext cx="6019800" cy="5440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Box 3"/>
          <p:cNvSpPr txBox="1"/>
          <p:nvPr userDrawn="1"/>
        </p:nvSpPr>
        <p:spPr>
          <a:xfrm>
            <a:off x="8458200" y="6477000"/>
            <a:ext cx="685800" cy="381000"/>
          </a:xfrm>
          <a:prstGeom prst="rect">
            <a:avLst/>
          </a:prstGeom>
          <a:noFill/>
        </p:spPr>
        <p:txBody>
          <a:bodyPr wrap="square" rtlCol="0">
            <a:spAutoFit/>
          </a:bodyPr>
          <a:lstStyle/>
          <a:p>
            <a:fld id="{CACCB204-E944-4271-BD85-194A646724D0}" type="slidenum">
              <a:rPr lang="en-US" smtClean="0"/>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8458200" y="6477000"/>
            <a:ext cx="533400" cy="369332"/>
          </a:xfrm>
          <a:prstGeom prst="rect">
            <a:avLst/>
          </a:prstGeom>
          <a:noFill/>
        </p:spPr>
        <p:txBody>
          <a:bodyPr wrap="square" rtlCol="0">
            <a:spAutoFit/>
          </a:bodyPr>
          <a:lstStyle/>
          <a:p>
            <a:fld id="{13DD7677-5AED-43D6-BF44-3407689F15E1}" type="slidenum">
              <a:rPr lang="en-US" smtClean="0"/>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438400"/>
            <a:ext cx="4038600" cy="3687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438400"/>
            <a:ext cx="4038600" cy="3687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2B84DF30-C0DD-412F-A595-7876A8900484}"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p:cNvSpPr txBox="1"/>
          <p:nvPr userDrawn="1"/>
        </p:nvSpPr>
        <p:spPr>
          <a:xfrm>
            <a:off x="8458200" y="6400800"/>
            <a:ext cx="609600" cy="381000"/>
          </a:xfrm>
          <a:prstGeom prst="rect">
            <a:avLst/>
          </a:prstGeom>
          <a:noFill/>
        </p:spPr>
        <p:txBody>
          <a:bodyPr wrap="square" rtlCol="0">
            <a:spAutoFit/>
          </a:bodyPr>
          <a:lstStyle/>
          <a:p>
            <a:fld id="{1A8110EA-45A6-4498-930F-5376B1AFFC16}" type="slidenum">
              <a:rPr lang="en-US" smtClean="0"/>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838200"/>
            <a:ext cx="2057400" cy="5440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838200"/>
            <a:ext cx="6019800" cy="5440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a:ln/>
        </p:spPr>
        <p:txBody>
          <a:bodyPr/>
          <a:lstStyle>
            <a:lvl1pPr>
              <a:defRPr/>
            </a:lvl1pPr>
          </a:lstStyle>
          <a:p>
            <a:pPr>
              <a:defRPr/>
            </a:pPr>
            <a:fld id="{CFB85610-C4F5-4F7E-A22A-C08E5B29F5C5}"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838200"/>
            <a:ext cx="2057400" cy="5440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838200"/>
            <a:ext cx="6019800" cy="5440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pPr>
              <a:defRPr/>
            </a:pPr>
            <a:fld id="{0FAEE313-402B-4ECD-B50B-C36A1DB86F9B}"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838200"/>
            <a:ext cx="2057400" cy="5440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838200"/>
            <a:ext cx="6019800" cy="5440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CDC5AABB-322B-494A-979D-9CDB8FC4CA1A}"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838200"/>
            <a:ext cx="2057400" cy="5440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838200"/>
            <a:ext cx="6019800" cy="5440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7A706892-4ACB-46B0-8875-8DC9B774172E}"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EB1D89D4-ED25-4D7A-8C4D-FE0CF94F1F90}"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838200"/>
            <a:ext cx="2057400" cy="5440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838200"/>
            <a:ext cx="6019800" cy="5440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theme" Target="../theme/theme10.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hyperlink" Target="http://www.fas.usda.gov/" TargetMode="Externa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hyperlink" Target="http://www.fas.usda.gov/" TargetMode="Externa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3.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hyperlink" Target="http://www.fas.usda.gov/" TargetMode="Externa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3.jpe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hyperlink" Target="http://www.fas.usda.gov/" TargetMode="Externa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image" Target="../media/image3.jpeg"/><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hyperlink" Target="http://www.fas.usda.gov/" TargetMode="Externa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image" Target="../media/image3.jpeg"/><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hyperlink" Target="http://www.fas.usda.gov/" TargetMode="Externa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image" Target="../media/image3.jpeg"/><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hyperlink" Target="http://www.fas.usda.gov/" TargetMode="Externa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3399"/>
            </a:gs>
            <a:gs pos="100000">
              <a:srgbClr val="001D56"/>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219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2438400"/>
            <a:ext cx="8229600" cy="3687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0" name="Rectangle 4"/>
          <p:cNvSpPr>
            <a:spLocks noGrp="1" noChangeArrowheads="1"/>
          </p:cNvSpPr>
          <p:nvPr>
            <p:ph type="sldNum" sz="quarter" idx="4"/>
          </p:nvPr>
        </p:nvSpPr>
        <p:spPr bwMode="auto">
          <a:xfrm>
            <a:off x="7620000" y="6324600"/>
            <a:ext cx="1143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latin typeface="Arial" charset="0"/>
                <a:cs typeface="Arial" charset="0"/>
              </a:defRPr>
            </a:lvl1pPr>
          </a:lstStyle>
          <a:p>
            <a:pPr>
              <a:defRPr/>
            </a:pPr>
            <a:fld id="{F33843C6-50CB-4CA0-8590-C27490E33B7B}" type="slidenum">
              <a:rPr lang="en-US"/>
              <a:pPr>
                <a:defRPr/>
              </a:pPr>
              <a:t>‹#›</a:t>
            </a:fld>
            <a:endParaRPr lang="en-US"/>
          </a:p>
        </p:txBody>
      </p:sp>
      <p:pic>
        <p:nvPicPr>
          <p:cNvPr id="1029" name="Picture 6"/>
          <p:cNvPicPr preferRelativeResize="0">
            <a:picLocks noChangeArrowheads="1"/>
          </p:cNvPicPr>
          <p:nvPr/>
        </p:nvPicPr>
        <p:blipFill>
          <a:blip r:embed="rId14"/>
          <a:srcRect/>
          <a:stretch>
            <a:fillRect/>
          </a:stretch>
        </p:blipFill>
        <p:spPr bwMode="auto">
          <a:xfrm>
            <a:off x="7467600" y="152400"/>
            <a:ext cx="1189038" cy="731838"/>
          </a:xfrm>
          <a:prstGeom prst="rect">
            <a:avLst/>
          </a:prstGeom>
          <a:noFill/>
          <a:ln w="9525">
            <a:noFill/>
            <a:miter lim="800000"/>
            <a:headEnd/>
            <a:tailEnd/>
          </a:ln>
        </p:spPr>
      </p:pic>
      <p:sp>
        <p:nvSpPr>
          <p:cNvPr id="2054" name="Text Box 7"/>
          <p:cNvSpPr txBox="1">
            <a:spLocks noChangeArrowheads="1"/>
          </p:cNvSpPr>
          <p:nvPr/>
        </p:nvSpPr>
        <p:spPr bwMode="auto">
          <a:xfrm>
            <a:off x="381000" y="76200"/>
            <a:ext cx="4953000" cy="64135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US">
                <a:solidFill>
                  <a:schemeClr val="bg1"/>
                </a:solidFill>
              </a:rPr>
              <a:t>United States Department of Agriculture</a:t>
            </a:r>
            <a:br>
              <a:rPr lang="en-US">
                <a:solidFill>
                  <a:schemeClr val="bg1"/>
                </a:solidFill>
              </a:rPr>
            </a:br>
            <a:r>
              <a:rPr lang="en-US">
                <a:solidFill>
                  <a:schemeClr val="bg1"/>
                </a:solidFill>
              </a:rPr>
              <a:t>Food Safety and Inspection Service</a:t>
            </a:r>
          </a:p>
        </p:txBody>
      </p:sp>
    </p:spTree>
  </p:cSld>
  <p:clrMap bg1="lt1" tx1="dk1" bg2="lt2" tx2="dk2" accent1="accent1" accent2="accent2" accent3="accent3" accent4="accent4" accent5="accent5" accent6="accent6" hlink="hlink" folHlink="folHlink"/>
  <p:sldLayoutIdLst>
    <p:sldLayoutId id="2147483838" r:id="rId1"/>
    <p:sldLayoutId id="2147483749" r:id="rId2"/>
    <p:sldLayoutId id="2147483748" r:id="rId3"/>
    <p:sldLayoutId id="2147483747" r:id="rId4"/>
    <p:sldLayoutId id="2147483746" r:id="rId5"/>
    <p:sldLayoutId id="2147483745" r:id="rId6"/>
    <p:sldLayoutId id="2147483744" r:id="rId7"/>
    <p:sldLayoutId id="2147483743" r:id="rId8"/>
    <p:sldLayoutId id="2147483742" r:id="rId9"/>
    <p:sldLayoutId id="2147483741" r:id="rId10"/>
    <p:sldLayoutId id="2147483740" r:id="rId11"/>
    <p:sldLayoutId id="2147483739" r:id="rId12"/>
  </p:sldLayoutIdLst>
  <p:hf hdr="0" ftr="0" dt="0"/>
  <p:txStyles>
    <p:titleStyle>
      <a:lvl1pPr algn="ctr" rtl="0" eaLnBrk="0" fontAlgn="base" hangingPunct="0">
        <a:spcBef>
          <a:spcPct val="0"/>
        </a:spcBef>
        <a:spcAft>
          <a:spcPct val="0"/>
        </a:spcAft>
        <a:defRPr sz="3600" b="1">
          <a:solidFill>
            <a:srgbClr val="FFFF00"/>
          </a:solidFill>
          <a:latin typeface="+mj-lt"/>
          <a:ea typeface="+mj-ea"/>
          <a:cs typeface="+mj-cs"/>
        </a:defRPr>
      </a:lvl1pPr>
      <a:lvl2pPr algn="ctr" rtl="0" eaLnBrk="0" fontAlgn="base" hangingPunct="0">
        <a:spcBef>
          <a:spcPct val="0"/>
        </a:spcBef>
        <a:spcAft>
          <a:spcPct val="0"/>
        </a:spcAft>
        <a:defRPr sz="3600" b="1">
          <a:solidFill>
            <a:srgbClr val="FFFF00"/>
          </a:solidFill>
          <a:latin typeface="Arial" charset="0"/>
          <a:cs typeface="Arial" charset="0"/>
        </a:defRPr>
      </a:lvl2pPr>
      <a:lvl3pPr algn="ctr" rtl="0" eaLnBrk="0" fontAlgn="base" hangingPunct="0">
        <a:spcBef>
          <a:spcPct val="0"/>
        </a:spcBef>
        <a:spcAft>
          <a:spcPct val="0"/>
        </a:spcAft>
        <a:defRPr sz="3600" b="1">
          <a:solidFill>
            <a:srgbClr val="FFFF00"/>
          </a:solidFill>
          <a:latin typeface="Arial" charset="0"/>
          <a:cs typeface="Arial" charset="0"/>
        </a:defRPr>
      </a:lvl3pPr>
      <a:lvl4pPr algn="ctr" rtl="0" eaLnBrk="0" fontAlgn="base" hangingPunct="0">
        <a:spcBef>
          <a:spcPct val="0"/>
        </a:spcBef>
        <a:spcAft>
          <a:spcPct val="0"/>
        </a:spcAft>
        <a:defRPr sz="3600" b="1">
          <a:solidFill>
            <a:srgbClr val="FFFF00"/>
          </a:solidFill>
          <a:latin typeface="Arial" charset="0"/>
          <a:cs typeface="Arial" charset="0"/>
        </a:defRPr>
      </a:lvl4pPr>
      <a:lvl5pPr algn="ctr" rtl="0" eaLnBrk="0" fontAlgn="base" hangingPunct="0">
        <a:spcBef>
          <a:spcPct val="0"/>
        </a:spcBef>
        <a:spcAft>
          <a:spcPct val="0"/>
        </a:spcAft>
        <a:defRPr sz="3600" b="1">
          <a:solidFill>
            <a:srgbClr val="FFFF00"/>
          </a:solidFill>
          <a:latin typeface="Arial" charset="0"/>
          <a:cs typeface="Arial" charset="0"/>
        </a:defRPr>
      </a:lvl5pPr>
      <a:lvl6pPr marL="457200" algn="ctr" rtl="0" fontAlgn="base">
        <a:spcBef>
          <a:spcPct val="0"/>
        </a:spcBef>
        <a:spcAft>
          <a:spcPct val="0"/>
        </a:spcAft>
        <a:defRPr sz="3600" b="1">
          <a:solidFill>
            <a:srgbClr val="FFFF00"/>
          </a:solidFill>
          <a:latin typeface="Arial" charset="0"/>
          <a:cs typeface="Arial" charset="0"/>
        </a:defRPr>
      </a:lvl6pPr>
      <a:lvl7pPr marL="914400" algn="ctr" rtl="0" fontAlgn="base">
        <a:spcBef>
          <a:spcPct val="0"/>
        </a:spcBef>
        <a:spcAft>
          <a:spcPct val="0"/>
        </a:spcAft>
        <a:defRPr sz="3600" b="1">
          <a:solidFill>
            <a:srgbClr val="FFFF00"/>
          </a:solidFill>
          <a:latin typeface="Arial" charset="0"/>
          <a:cs typeface="Arial" charset="0"/>
        </a:defRPr>
      </a:lvl7pPr>
      <a:lvl8pPr marL="1371600" algn="ctr" rtl="0" fontAlgn="base">
        <a:spcBef>
          <a:spcPct val="0"/>
        </a:spcBef>
        <a:spcAft>
          <a:spcPct val="0"/>
        </a:spcAft>
        <a:defRPr sz="3600" b="1">
          <a:solidFill>
            <a:srgbClr val="FFFF00"/>
          </a:solidFill>
          <a:latin typeface="Arial" charset="0"/>
          <a:cs typeface="Arial" charset="0"/>
        </a:defRPr>
      </a:lvl8pPr>
      <a:lvl9pPr marL="1828800" algn="ctr" rtl="0" fontAlgn="base">
        <a:spcBef>
          <a:spcPct val="0"/>
        </a:spcBef>
        <a:spcAft>
          <a:spcPct val="0"/>
        </a:spcAft>
        <a:defRPr sz="3600" b="1">
          <a:solidFill>
            <a:srgbClr val="FFFF00"/>
          </a:solidFill>
          <a:latin typeface="Arial" charset="0"/>
          <a:cs typeface="Arial" charset="0"/>
        </a:defRPr>
      </a:lvl9pPr>
    </p:titleStyle>
    <p:bodyStyle>
      <a:lvl1pPr marL="342900" indent="-342900" algn="l" rtl="0" eaLnBrk="0" fontAlgn="base" hangingPunct="0">
        <a:spcBef>
          <a:spcPct val="20000"/>
        </a:spcBef>
        <a:spcAft>
          <a:spcPct val="0"/>
        </a:spcAft>
        <a:buChar char="•"/>
        <a:defRPr sz="2800" b="1">
          <a:solidFill>
            <a:schemeClr val="bg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sz="2400" b="1">
          <a:solidFill>
            <a:schemeClr val="bg1"/>
          </a:solidFill>
          <a:latin typeface="+mn-lt"/>
          <a:cs typeface="+mn-cs"/>
        </a:defRPr>
      </a:lvl2pPr>
      <a:lvl3pPr marL="1143000" indent="-228600" algn="l" rtl="0" eaLnBrk="0" fontAlgn="base" hangingPunct="0">
        <a:spcBef>
          <a:spcPct val="20000"/>
        </a:spcBef>
        <a:spcAft>
          <a:spcPct val="0"/>
        </a:spcAft>
        <a:buChar char="•"/>
        <a:defRPr sz="2400" b="1">
          <a:solidFill>
            <a:schemeClr val="bg1"/>
          </a:solidFill>
          <a:latin typeface="+mn-lt"/>
          <a:cs typeface="+mn-cs"/>
        </a:defRPr>
      </a:lvl3pPr>
      <a:lvl4pPr marL="1600200" indent="-228600" algn="l" rtl="0" eaLnBrk="0" fontAlgn="base" hangingPunct="0">
        <a:spcBef>
          <a:spcPct val="20000"/>
        </a:spcBef>
        <a:spcAft>
          <a:spcPct val="0"/>
        </a:spcAft>
        <a:buChar char="–"/>
        <a:defRPr sz="2400" b="1">
          <a:solidFill>
            <a:schemeClr val="bg1"/>
          </a:solidFill>
          <a:latin typeface="+mn-lt"/>
          <a:cs typeface="+mn-cs"/>
        </a:defRPr>
      </a:lvl4pPr>
      <a:lvl5pPr marL="2057400" indent="-228600" algn="l" rtl="0" eaLnBrk="0" fontAlgn="base" hangingPunct="0">
        <a:spcBef>
          <a:spcPct val="20000"/>
        </a:spcBef>
        <a:spcAft>
          <a:spcPct val="0"/>
        </a:spcAft>
        <a:buChar char="»"/>
        <a:defRPr sz="2400" b="1">
          <a:solidFill>
            <a:schemeClr val="bg1"/>
          </a:solidFill>
          <a:latin typeface="+mn-lt"/>
          <a:cs typeface="+mn-cs"/>
        </a:defRPr>
      </a:lvl5pPr>
      <a:lvl6pPr marL="2514600" indent="-228600" algn="l" rtl="0" fontAlgn="base">
        <a:spcBef>
          <a:spcPct val="20000"/>
        </a:spcBef>
        <a:spcAft>
          <a:spcPct val="0"/>
        </a:spcAft>
        <a:buChar char="»"/>
        <a:defRPr sz="2400" b="1">
          <a:solidFill>
            <a:schemeClr val="bg1"/>
          </a:solidFill>
          <a:latin typeface="+mn-lt"/>
          <a:cs typeface="+mn-cs"/>
        </a:defRPr>
      </a:lvl6pPr>
      <a:lvl7pPr marL="2971800" indent="-228600" algn="l" rtl="0" fontAlgn="base">
        <a:spcBef>
          <a:spcPct val="20000"/>
        </a:spcBef>
        <a:spcAft>
          <a:spcPct val="0"/>
        </a:spcAft>
        <a:buChar char="»"/>
        <a:defRPr sz="2400" b="1">
          <a:solidFill>
            <a:schemeClr val="bg1"/>
          </a:solidFill>
          <a:latin typeface="+mn-lt"/>
          <a:cs typeface="+mn-cs"/>
        </a:defRPr>
      </a:lvl7pPr>
      <a:lvl8pPr marL="3429000" indent="-228600" algn="l" rtl="0" fontAlgn="base">
        <a:spcBef>
          <a:spcPct val="20000"/>
        </a:spcBef>
        <a:spcAft>
          <a:spcPct val="0"/>
        </a:spcAft>
        <a:buChar char="»"/>
        <a:defRPr sz="2400" b="1">
          <a:solidFill>
            <a:schemeClr val="bg1"/>
          </a:solidFill>
          <a:latin typeface="+mn-lt"/>
          <a:cs typeface="+mn-cs"/>
        </a:defRPr>
      </a:lvl8pPr>
      <a:lvl9pPr marL="3886200" indent="-228600" algn="l" rtl="0" fontAlgn="base">
        <a:spcBef>
          <a:spcPct val="20000"/>
        </a:spcBef>
        <a:spcAft>
          <a:spcPct val="0"/>
        </a:spcAft>
        <a:buChar char="»"/>
        <a:defRPr sz="2400" b="1">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3/15/2017</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www.fda.gov</a:t>
            </a:r>
          </a:p>
        </p:txBody>
      </p:sp>
      <p:sp>
        <p:nvSpPr>
          <p:cNvPr id="8" name="TextBox 7"/>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126301765"/>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3399"/>
            </a:gs>
            <a:gs pos="100000">
              <a:srgbClr val="001D56"/>
            </a:gs>
          </a:gsLst>
          <a:lin ang="5400000" scaled="1"/>
        </a:gra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1219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Rectangle 3"/>
          <p:cNvSpPr>
            <a:spLocks noGrp="1" noChangeArrowheads="1"/>
          </p:cNvSpPr>
          <p:nvPr>
            <p:ph type="body" idx="1"/>
          </p:nvPr>
        </p:nvSpPr>
        <p:spPr bwMode="auto">
          <a:xfrm>
            <a:off x="457200" y="2438400"/>
            <a:ext cx="8229600" cy="3687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0" name="Rectangle 4"/>
          <p:cNvSpPr>
            <a:spLocks noGrp="1" noChangeArrowheads="1"/>
          </p:cNvSpPr>
          <p:nvPr>
            <p:ph type="sldNum" sz="quarter" idx="4"/>
          </p:nvPr>
        </p:nvSpPr>
        <p:spPr bwMode="auto">
          <a:xfrm>
            <a:off x="7620000" y="6324600"/>
            <a:ext cx="1143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latin typeface="Arial" charset="0"/>
                <a:cs typeface="Arial" charset="0"/>
              </a:defRPr>
            </a:lvl1pPr>
          </a:lstStyle>
          <a:p>
            <a:pPr>
              <a:defRPr/>
            </a:pPr>
            <a:fld id="{C714200E-8587-4124-B8C0-D6066E0D2EB8}" type="slidenum">
              <a:rPr lang="en-US"/>
              <a:pPr>
                <a:defRPr/>
              </a:pPr>
              <a:t>‹#›</a:t>
            </a:fld>
            <a:endParaRPr lang="en-US"/>
          </a:p>
        </p:txBody>
      </p:sp>
      <p:pic>
        <p:nvPicPr>
          <p:cNvPr id="14341" name="Picture 6"/>
          <p:cNvPicPr preferRelativeResize="0">
            <a:picLocks noChangeArrowheads="1"/>
          </p:cNvPicPr>
          <p:nvPr/>
        </p:nvPicPr>
        <p:blipFill>
          <a:blip r:embed="rId14"/>
          <a:srcRect/>
          <a:stretch>
            <a:fillRect/>
          </a:stretch>
        </p:blipFill>
        <p:spPr bwMode="auto">
          <a:xfrm>
            <a:off x="7467600" y="152400"/>
            <a:ext cx="1189038" cy="731838"/>
          </a:xfrm>
          <a:prstGeom prst="rect">
            <a:avLst/>
          </a:prstGeom>
          <a:noFill/>
          <a:ln w="9525">
            <a:noFill/>
            <a:miter lim="800000"/>
            <a:headEnd/>
            <a:tailEnd/>
          </a:ln>
        </p:spPr>
      </p:pic>
      <p:sp>
        <p:nvSpPr>
          <p:cNvPr id="3078" name="Text Box 7"/>
          <p:cNvSpPr txBox="1">
            <a:spLocks noChangeArrowheads="1"/>
          </p:cNvSpPr>
          <p:nvPr/>
        </p:nvSpPr>
        <p:spPr bwMode="auto">
          <a:xfrm>
            <a:off x="381000" y="76200"/>
            <a:ext cx="4953000" cy="64135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US">
                <a:solidFill>
                  <a:schemeClr val="bg1"/>
                </a:solidFill>
              </a:rPr>
              <a:t>United States Department of Agriculture</a:t>
            </a:r>
            <a:br>
              <a:rPr lang="en-US">
                <a:solidFill>
                  <a:schemeClr val="bg1"/>
                </a:solidFill>
              </a:rPr>
            </a:br>
            <a:r>
              <a:rPr lang="en-US">
                <a:solidFill>
                  <a:schemeClr val="bg1"/>
                </a:solidFill>
              </a:rPr>
              <a:t>Food Safety and Inspection Service</a:t>
            </a:r>
          </a:p>
        </p:txBody>
      </p:sp>
    </p:spTree>
  </p:cSld>
  <p:clrMap bg1="lt1" tx1="dk1" bg2="lt2" tx2="dk2" accent1="accent1" accent2="accent2" accent3="accent3" accent4="accent4" accent5="accent5" accent6="accent6" hlink="hlink" folHlink="folHlink"/>
  <p:sldLayoutIdLst>
    <p:sldLayoutId id="2147483839" r:id="rId1"/>
    <p:sldLayoutId id="2147483760" r:id="rId2"/>
    <p:sldLayoutId id="2147483759" r:id="rId3"/>
    <p:sldLayoutId id="2147483758" r:id="rId4"/>
    <p:sldLayoutId id="2147483757" r:id="rId5"/>
    <p:sldLayoutId id="2147483756" r:id="rId6"/>
    <p:sldLayoutId id="2147483755" r:id="rId7"/>
    <p:sldLayoutId id="2147483754" r:id="rId8"/>
    <p:sldLayoutId id="2147483753" r:id="rId9"/>
    <p:sldLayoutId id="2147483752" r:id="rId10"/>
    <p:sldLayoutId id="2147483751" r:id="rId11"/>
    <p:sldLayoutId id="2147483750" r:id="rId12"/>
  </p:sldLayoutIdLst>
  <p:hf hdr="0" ftr="0" dt="0"/>
  <p:txStyles>
    <p:titleStyle>
      <a:lvl1pPr algn="ctr" rtl="0" eaLnBrk="0" fontAlgn="base" hangingPunct="0">
        <a:spcBef>
          <a:spcPct val="0"/>
        </a:spcBef>
        <a:spcAft>
          <a:spcPct val="0"/>
        </a:spcAft>
        <a:defRPr sz="3600" b="1">
          <a:solidFill>
            <a:srgbClr val="FFFF00"/>
          </a:solidFill>
          <a:latin typeface="+mj-lt"/>
          <a:ea typeface="+mj-ea"/>
          <a:cs typeface="+mj-cs"/>
        </a:defRPr>
      </a:lvl1pPr>
      <a:lvl2pPr algn="ctr" rtl="0" eaLnBrk="0" fontAlgn="base" hangingPunct="0">
        <a:spcBef>
          <a:spcPct val="0"/>
        </a:spcBef>
        <a:spcAft>
          <a:spcPct val="0"/>
        </a:spcAft>
        <a:defRPr sz="3600" b="1">
          <a:solidFill>
            <a:srgbClr val="FFFF00"/>
          </a:solidFill>
          <a:latin typeface="Arial" charset="0"/>
          <a:cs typeface="Arial" charset="0"/>
        </a:defRPr>
      </a:lvl2pPr>
      <a:lvl3pPr algn="ctr" rtl="0" eaLnBrk="0" fontAlgn="base" hangingPunct="0">
        <a:spcBef>
          <a:spcPct val="0"/>
        </a:spcBef>
        <a:spcAft>
          <a:spcPct val="0"/>
        </a:spcAft>
        <a:defRPr sz="3600" b="1">
          <a:solidFill>
            <a:srgbClr val="FFFF00"/>
          </a:solidFill>
          <a:latin typeface="Arial" charset="0"/>
          <a:cs typeface="Arial" charset="0"/>
        </a:defRPr>
      </a:lvl3pPr>
      <a:lvl4pPr algn="ctr" rtl="0" eaLnBrk="0" fontAlgn="base" hangingPunct="0">
        <a:spcBef>
          <a:spcPct val="0"/>
        </a:spcBef>
        <a:spcAft>
          <a:spcPct val="0"/>
        </a:spcAft>
        <a:defRPr sz="3600" b="1">
          <a:solidFill>
            <a:srgbClr val="FFFF00"/>
          </a:solidFill>
          <a:latin typeface="Arial" charset="0"/>
          <a:cs typeface="Arial" charset="0"/>
        </a:defRPr>
      </a:lvl4pPr>
      <a:lvl5pPr algn="ctr" rtl="0" eaLnBrk="0" fontAlgn="base" hangingPunct="0">
        <a:spcBef>
          <a:spcPct val="0"/>
        </a:spcBef>
        <a:spcAft>
          <a:spcPct val="0"/>
        </a:spcAft>
        <a:defRPr sz="3600" b="1">
          <a:solidFill>
            <a:srgbClr val="FFFF00"/>
          </a:solidFill>
          <a:latin typeface="Arial" charset="0"/>
          <a:cs typeface="Arial" charset="0"/>
        </a:defRPr>
      </a:lvl5pPr>
      <a:lvl6pPr marL="457200" algn="ctr" rtl="0" fontAlgn="base">
        <a:spcBef>
          <a:spcPct val="0"/>
        </a:spcBef>
        <a:spcAft>
          <a:spcPct val="0"/>
        </a:spcAft>
        <a:defRPr sz="3600" b="1">
          <a:solidFill>
            <a:srgbClr val="FFFF00"/>
          </a:solidFill>
          <a:latin typeface="Arial" charset="0"/>
          <a:cs typeface="Arial" charset="0"/>
        </a:defRPr>
      </a:lvl6pPr>
      <a:lvl7pPr marL="914400" algn="ctr" rtl="0" fontAlgn="base">
        <a:spcBef>
          <a:spcPct val="0"/>
        </a:spcBef>
        <a:spcAft>
          <a:spcPct val="0"/>
        </a:spcAft>
        <a:defRPr sz="3600" b="1">
          <a:solidFill>
            <a:srgbClr val="FFFF00"/>
          </a:solidFill>
          <a:latin typeface="Arial" charset="0"/>
          <a:cs typeface="Arial" charset="0"/>
        </a:defRPr>
      </a:lvl7pPr>
      <a:lvl8pPr marL="1371600" algn="ctr" rtl="0" fontAlgn="base">
        <a:spcBef>
          <a:spcPct val="0"/>
        </a:spcBef>
        <a:spcAft>
          <a:spcPct val="0"/>
        </a:spcAft>
        <a:defRPr sz="3600" b="1">
          <a:solidFill>
            <a:srgbClr val="FFFF00"/>
          </a:solidFill>
          <a:latin typeface="Arial" charset="0"/>
          <a:cs typeface="Arial" charset="0"/>
        </a:defRPr>
      </a:lvl8pPr>
      <a:lvl9pPr marL="1828800" algn="ctr" rtl="0" fontAlgn="base">
        <a:spcBef>
          <a:spcPct val="0"/>
        </a:spcBef>
        <a:spcAft>
          <a:spcPct val="0"/>
        </a:spcAft>
        <a:defRPr sz="3600" b="1">
          <a:solidFill>
            <a:srgbClr val="FFFF00"/>
          </a:solidFill>
          <a:latin typeface="Arial" charset="0"/>
          <a:cs typeface="Arial" charset="0"/>
        </a:defRPr>
      </a:lvl9pPr>
    </p:titleStyle>
    <p:bodyStyle>
      <a:lvl1pPr marL="342900" indent="-342900" algn="l" rtl="0" eaLnBrk="0" fontAlgn="base" hangingPunct="0">
        <a:spcBef>
          <a:spcPct val="20000"/>
        </a:spcBef>
        <a:spcAft>
          <a:spcPct val="0"/>
        </a:spcAft>
        <a:buChar char="•"/>
        <a:defRPr sz="2800" b="1">
          <a:solidFill>
            <a:schemeClr val="bg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sz="2400" b="1">
          <a:solidFill>
            <a:schemeClr val="bg1"/>
          </a:solidFill>
          <a:latin typeface="+mn-lt"/>
          <a:cs typeface="+mn-cs"/>
        </a:defRPr>
      </a:lvl2pPr>
      <a:lvl3pPr marL="1143000" indent="-228600" algn="l" rtl="0" eaLnBrk="0" fontAlgn="base" hangingPunct="0">
        <a:spcBef>
          <a:spcPct val="20000"/>
        </a:spcBef>
        <a:spcAft>
          <a:spcPct val="0"/>
        </a:spcAft>
        <a:buChar char="•"/>
        <a:defRPr sz="2400" b="1">
          <a:solidFill>
            <a:schemeClr val="bg1"/>
          </a:solidFill>
          <a:latin typeface="+mn-lt"/>
          <a:cs typeface="+mn-cs"/>
        </a:defRPr>
      </a:lvl3pPr>
      <a:lvl4pPr marL="1600200" indent="-228600" algn="l" rtl="0" eaLnBrk="0" fontAlgn="base" hangingPunct="0">
        <a:spcBef>
          <a:spcPct val="20000"/>
        </a:spcBef>
        <a:spcAft>
          <a:spcPct val="0"/>
        </a:spcAft>
        <a:buChar char="–"/>
        <a:defRPr sz="2400" b="1">
          <a:solidFill>
            <a:schemeClr val="bg1"/>
          </a:solidFill>
          <a:latin typeface="+mn-lt"/>
          <a:cs typeface="+mn-cs"/>
        </a:defRPr>
      </a:lvl4pPr>
      <a:lvl5pPr marL="2057400" indent="-228600" algn="l" rtl="0" eaLnBrk="0" fontAlgn="base" hangingPunct="0">
        <a:spcBef>
          <a:spcPct val="20000"/>
        </a:spcBef>
        <a:spcAft>
          <a:spcPct val="0"/>
        </a:spcAft>
        <a:buChar char="»"/>
        <a:defRPr sz="2400" b="1">
          <a:solidFill>
            <a:schemeClr val="bg1"/>
          </a:solidFill>
          <a:latin typeface="+mn-lt"/>
          <a:cs typeface="+mn-cs"/>
        </a:defRPr>
      </a:lvl5pPr>
      <a:lvl6pPr marL="2514600" indent="-228600" algn="l" rtl="0" fontAlgn="base">
        <a:spcBef>
          <a:spcPct val="20000"/>
        </a:spcBef>
        <a:spcAft>
          <a:spcPct val="0"/>
        </a:spcAft>
        <a:buChar char="»"/>
        <a:defRPr sz="2400" b="1">
          <a:solidFill>
            <a:schemeClr val="bg1"/>
          </a:solidFill>
          <a:latin typeface="+mn-lt"/>
          <a:cs typeface="+mn-cs"/>
        </a:defRPr>
      </a:lvl6pPr>
      <a:lvl7pPr marL="2971800" indent="-228600" algn="l" rtl="0" fontAlgn="base">
        <a:spcBef>
          <a:spcPct val="20000"/>
        </a:spcBef>
        <a:spcAft>
          <a:spcPct val="0"/>
        </a:spcAft>
        <a:buChar char="»"/>
        <a:defRPr sz="2400" b="1">
          <a:solidFill>
            <a:schemeClr val="bg1"/>
          </a:solidFill>
          <a:latin typeface="+mn-lt"/>
          <a:cs typeface="+mn-cs"/>
        </a:defRPr>
      </a:lvl7pPr>
      <a:lvl8pPr marL="3429000" indent="-228600" algn="l" rtl="0" fontAlgn="base">
        <a:spcBef>
          <a:spcPct val="20000"/>
        </a:spcBef>
        <a:spcAft>
          <a:spcPct val="0"/>
        </a:spcAft>
        <a:buChar char="»"/>
        <a:defRPr sz="2400" b="1">
          <a:solidFill>
            <a:schemeClr val="bg1"/>
          </a:solidFill>
          <a:latin typeface="+mn-lt"/>
          <a:cs typeface="+mn-cs"/>
        </a:defRPr>
      </a:lvl8pPr>
      <a:lvl9pPr marL="3886200" indent="-228600" algn="l" rtl="0" fontAlgn="base">
        <a:spcBef>
          <a:spcPct val="20000"/>
        </a:spcBef>
        <a:spcAft>
          <a:spcPct val="0"/>
        </a:spcAft>
        <a:buChar char="»"/>
        <a:defRPr sz="2400" b="1">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609600" y="838200"/>
            <a:ext cx="79248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7651" name="Rectangle 3"/>
          <p:cNvSpPr>
            <a:spLocks noGrp="1" noChangeArrowheads="1"/>
          </p:cNvSpPr>
          <p:nvPr>
            <p:ph type="body" idx="1"/>
          </p:nvPr>
        </p:nvSpPr>
        <p:spPr bwMode="auto">
          <a:xfrm>
            <a:off x="533400" y="17526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AutoShape 4" descr="United States Department of Agriculture"/>
          <p:cNvSpPr>
            <a:spLocks noChangeAspect="1" noChangeArrowheads="1"/>
          </p:cNvSpPr>
          <p:nvPr/>
        </p:nvSpPr>
        <p:spPr bwMode="auto">
          <a:xfrm>
            <a:off x="923925" y="3176588"/>
            <a:ext cx="7296150" cy="504825"/>
          </a:xfrm>
          <a:prstGeom prst="rect">
            <a:avLst/>
          </a:prstGeom>
          <a:noFill/>
          <a:ln>
            <a:noFill/>
          </a:ln>
          <a:extLst/>
        </p:spPr>
        <p:txBody>
          <a:bodyPr/>
          <a:lstStyle/>
          <a:p>
            <a:pPr>
              <a:defRPr/>
            </a:pPr>
            <a:endParaRPr lang="en-US"/>
          </a:p>
        </p:txBody>
      </p:sp>
      <p:sp>
        <p:nvSpPr>
          <p:cNvPr id="3077" name="AutoShape 5" descr="United States Department of Agriculture"/>
          <p:cNvSpPr>
            <a:spLocks noChangeAspect="1" noChangeArrowheads="1"/>
          </p:cNvSpPr>
          <p:nvPr/>
        </p:nvSpPr>
        <p:spPr bwMode="auto">
          <a:xfrm>
            <a:off x="127000" y="46038"/>
            <a:ext cx="7296150" cy="504825"/>
          </a:xfrm>
          <a:prstGeom prst="rect">
            <a:avLst/>
          </a:prstGeom>
          <a:noFill/>
          <a:ln>
            <a:noFill/>
          </a:ln>
          <a:extLst/>
        </p:spPr>
        <p:txBody>
          <a:bodyPr/>
          <a:lstStyle/>
          <a:p>
            <a:pPr>
              <a:defRPr/>
            </a:pPr>
            <a:endParaRPr lang="en-US"/>
          </a:p>
        </p:txBody>
      </p:sp>
      <p:sp>
        <p:nvSpPr>
          <p:cNvPr id="3078" name="AutoShape 6" descr="FAS Logo">
            <a:hlinkClick r:id="rId13" tooltip="http://www.fas.usda.gov/"/>
          </p:cNvPr>
          <p:cNvSpPr>
            <a:spLocks noChangeAspect="1" noChangeArrowheads="1"/>
          </p:cNvSpPr>
          <p:nvPr/>
        </p:nvSpPr>
        <p:spPr bwMode="auto">
          <a:xfrm>
            <a:off x="5334000" y="4572000"/>
            <a:ext cx="1647825" cy="361950"/>
          </a:xfrm>
          <a:prstGeom prst="rect">
            <a:avLst/>
          </a:prstGeom>
          <a:noFill/>
          <a:ln>
            <a:noFill/>
          </a:ln>
          <a:extLst/>
        </p:spPr>
        <p:txBody>
          <a:bodyPr/>
          <a:lstStyle/>
          <a:p>
            <a:pPr>
              <a:defRPr/>
            </a:pPr>
            <a:endParaRPr lang="en-US"/>
          </a:p>
        </p:txBody>
      </p:sp>
      <p:sp>
        <p:nvSpPr>
          <p:cNvPr id="3079" name="AutoShape 7" descr="FAS Logo">
            <a:hlinkClick r:id="rId13" tooltip="http://www.fas.usda.gov/"/>
          </p:cNvPr>
          <p:cNvSpPr>
            <a:spLocks noChangeAspect="1" noChangeArrowheads="1"/>
          </p:cNvSpPr>
          <p:nvPr/>
        </p:nvSpPr>
        <p:spPr bwMode="auto">
          <a:xfrm>
            <a:off x="0" y="0"/>
            <a:ext cx="1647825" cy="361950"/>
          </a:xfrm>
          <a:prstGeom prst="rect">
            <a:avLst/>
          </a:prstGeom>
          <a:noFill/>
          <a:ln>
            <a:noFill/>
          </a:ln>
          <a:extLst/>
        </p:spPr>
        <p:txBody>
          <a:bodyPr/>
          <a:lstStyle/>
          <a:p>
            <a:pPr>
              <a:defRPr/>
            </a:pPr>
            <a:endParaRPr lang="en-US"/>
          </a:p>
        </p:txBody>
      </p:sp>
      <p:sp>
        <p:nvSpPr>
          <p:cNvPr id="3080" name="AutoShape 8" descr="United States Department of Agriculture"/>
          <p:cNvSpPr>
            <a:spLocks noChangeAspect="1" noChangeArrowheads="1"/>
          </p:cNvSpPr>
          <p:nvPr/>
        </p:nvSpPr>
        <p:spPr bwMode="auto">
          <a:xfrm>
            <a:off x="127000" y="46038"/>
            <a:ext cx="7296150" cy="504825"/>
          </a:xfrm>
          <a:prstGeom prst="rect">
            <a:avLst/>
          </a:prstGeom>
          <a:noFill/>
          <a:ln>
            <a:noFill/>
          </a:ln>
          <a:ex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771" r:id="rId1"/>
    <p:sldLayoutId id="2147483770" r:id="rId2"/>
    <p:sldLayoutId id="2147483769" r:id="rId3"/>
    <p:sldLayoutId id="2147483768" r:id="rId4"/>
    <p:sldLayoutId id="2147483767" r:id="rId5"/>
    <p:sldLayoutId id="2147483766" r:id="rId6"/>
    <p:sldLayoutId id="2147483765" r:id="rId7"/>
    <p:sldLayoutId id="2147483764" r:id="rId8"/>
    <p:sldLayoutId id="2147483763" r:id="rId9"/>
    <p:sldLayoutId id="2147483762" r:id="rId10"/>
    <p:sldLayoutId id="214748376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xfrm>
            <a:off x="609600" y="838200"/>
            <a:ext cx="79248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9939" name="Rectangle 3"/>
          <p:cNvSpPr>
            <a:spLocks noGrp="1" noChangeArrowheads="1"/>
          </p:cNvSpPr>
          <p:nvPr>
            <p:ph type="body" idx="1"/>
          </p:nvPr>
        </p:nvSpPr>
        <p:spPr bwMode="auto">
          <a:xfrm>
            <a:off x="533400" y="17526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0" name="AutoShape 4" descr="United States Department of Agriculture"/>
          <p:cNvSpPr>
            <a:spLocks noChangeAspect="1" noChangeArrowheads="1"/>
          </p:cNvSpPr>
          <p:nvPr/>
        </p:nvSpPr>
        <p:spPr bwMode="auto">
          <a:xfrm>
            <a:off x="923925" y="3176588"/>
            <a:ext cx="7296150" cy="504825"/>
          </a:xfrm>
          <a:prstGeom prst="rect">
            <a:avLst/>
          </a:prstGeom>
          <a:noFill/>
          <a:ln>
            <a:noFill/>
          </a:ln>
          <a:extLst/>
        </p:spPr>
        <p:txBody>
          <a:bodyPr/>
          <a:lstStyle/>
          <a:p>
            <a:pPr>
              <a:defRPr/>
            </a:pPr>
            <a:endParaRPr lang="en-US"/>
          </a:p>
        </p:txBody>
      </p:sp>
      <p:sp>
        <p:nvSpPr>
          <p:cNvPr id="4101" name="AutoShape 5" descr="United States Department of Agriculture"/>
          <p:cNvSpPr>
            <a:spLocks noChangeAspect="1" noChangeArrowheads="1"/>
          </p:cNvSpPr>
          <p:nvPr/>
        </p:nvSpPr>
        <p:spPr bwMode="auto">
          <a:xfrm>
            <a:off x="127000" y="46038"/>
            <a:ext cx="7296150" cy="504825"/>
          </a:xfrm>
          <a:prstGeom prst="rect">
            <a:avLst/>
          </a:prstGeom>
          <a:noFill/>
          <a:ln>
            <a:noFill/>
          </a:ln>
          <a:extLst/>
        </p:spPr>
        <p:txBody>
          <a:bodyPr/>
          <a:lstStyle/>
          <a:p>
            <a:pPr>
              <a:defRPr/>
            </a:pPr>
            <a:endParaRPr lang="en-US"/>
          </a:p>
        </p:txBody>
      </p:sp>
      <p:sp>
        <p:nvSpPr>
          <p:cNvPr id="4102" name="AutoShape 6" descr="FAS Logo">
            <a:hlinkClick r:id="rId13" tooltip="http://www.fas.usda.gov/"/>
          </p:cNvPr>
          <p:cNvSpPr>
            <a:spLocks noChangeAspect="1" noChangeArrowheads="1"/>
          </p:cNvSpPr>
          <p:nvPr/>
        </p:nvSpPr>
        <p:spPr bwMode="auto">
          <a:xfrm>
            <a:off x="5334000" y="4572000"/>
            <a:ext cx="1647825" cy="361950"/>
          </a:xfrm>
          <a:prstGeom prst="rect">
            <a:avLst/>
          </a:prstGeom>
          <a:noFill/>
          <a:ln>
            <a:noFill/>
          </a:ln>
          <a:extLst/>
        </p:spPr>
        <p:txBody>
          <a:bodyPr/>
          <a:lstStyle/>
          <a:p>
            <a:pPr>
              <a:defRPr/>
            </a:pPr>
            <a:endParaRPr lang="en-US"/>
          </a:p>
        </p:txBody>
      </p:sp>
      <p:sp>
        <p:nvSpPr>
          <p:cNvPr id="4103" name="AutoShape 7" descr="FAS Logo">
            <a:hlinkClick r:id="rId13" tooltip="http://www.fas.usda.gov/"/>
          </p:cNvPr>
          <p:cNvSpPr>
            <a:spLocks noChangeAspect="1" noChangeArrowheads="1"/>
          </p:cNvSpPr>
          <p:nvPr/>
        </p:nvSpPr>
        <p:spPr bwMode="auto">
          <a:xfrm>
            <a:off x="0" y="0"/>
            <a:ext cx="1647825" cy="361950"/>
          </a:xfrm>
          <a:prstGeom prst="rect">
            <a:avLst/>
          </a:prstGeom>
          <a:noFill/>
          <a:ln>
            <a:noFill/>
          </a:ln>
          <a:extLst/>
        </p:spPr>
        <p:txBody>
          <a:bodyPr/>
          <a:lstStyle/>
          <a:p>
            <a:pPr>
              <a:defRPr/>
            </a:pPr>
            <a:endParaRPr lang="en-US"/>
          </a:p>
        </p:txBody>
      </p:sp>
      <p:sp>
        <p:nvSpPr>
          <p:cNvPr id="4104" name="AutoShape 8" descr="United States Department of Agriculture"/>
          <p:cNvSpPr>
            <a:spLocks noChangeAspect="1" noChangeArrowheads="1"/>
          </p:cNvSpPr>
          <p:nvPr/>
        </p:nvSpPr>
        <p:spPr bwMode="auto">
          <a:xfrm>
            <a:off x="127000" y="46038"/>
            <a:ext cx="7296150" cy="504825"/>
          </a:xfrm>
          <a:prstGeom prst="rect">
            <a:avLst/>
          </a:prstGeom>
          <a:noFill/>
          <a:ln>
            <a:noFill/>
          </a:ln>
          <a:extLst/>
        </p:spPr>
        <p:txBody>
          <a:bodyPr/>
          <a:lstStyle/>
          <a:p>
            <a:pPr>
              <a:defRPr/>
            </a:pPr>
            <a:endParaRPr lang="en-US"/>
          </a:p>
        </p:txBody>
      </p:sp>
      <p:pic>
        <p:nvPicPr>
          <p:cNvPr id="39945" name="Picture 9" descr="x"/>
          <p:cNvPicPr>
            <a:picLocks noChangeAspect="1" noChangeArrowheads="1"/>
          </p:cNvPicPr>
          <p:nvPr/>
        </p:nvPicPr>
        <p:blipFill>
          <a:blip r:embed="rId14"/>
          <a:srcRect/>
          <a:stretch>
            <a:fillRect/>
          </a:stretch>
        </p:blipFill>
        <p:spPr bwMode="auto">
          <a:xfrm>
            <a:off x="0" y="0"/>
            <a:ext cx="9144000" cy="974725"/>
          </a:xfrm>
          <a:prstGeom prst="rect">
            <a:avLst/>
          </a:prstGeom>
          <a:noFill/>
          <a:ln w="9525">
            <a:noFill/>
            <a:miter lim="800000"/>
            <a:headEnd/>
            <a:tailEnd/>
          </a:ln>
        </p:spPr>
      </p:pic>
      <p:pic>
        <p:nvPicPr>
          <p:cNvPr id="39946" name="Picture 10" descr="consumer_blue_wave"/>
          <p:cNvPicPr>
            <a:picLocks noChangeAspect="1" noChangeArrowheads="1"/>
          </p:cNvPicPr>
          <p:nvPr/>
        </p:nvPicPr>
        <p:blipFill>
          <a:blip r:embed="rId15"/>
          <a:srcRect/>
          <a:stretch>
            <a:fillRect/>
          </a:stretch>
        </p:blipFill>
        <p:spPr bwMode="auto">
          <a:xfrm>
            <a:off x="0" y="0"/>
            <a:ext cx="9140825" cy="9747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2" r:id="rId1"/>
    <p:sldLayoutId id="2147483781" r:id="rId2"/>
    <p:sldLayoutId id="2147483780" r:id="rId3"/>
    <p:sldLayoutId id="2147483779" r:id="rId4"/>
    <p:sldLayoutId id="2147483778" r:id="rId5"/>
    <p:sldLayoutId id="2147483777" r:id="rId6"/>
    <p:sldLayoutId id="2147483776" r:id="rId7"/>
    <p:sldLayoutId id="2147483775" r:id="rId8"/>
    <p:sldLayoutId id="2147483774" r:id="rId9"/>
    <p:sldLayoutId id="2147483773" r:id="rId10"/>
    <p:sldLayoutId id="2147483772"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0" fontAlgn="base" hangingPunct="0">
        <a:spcBef>
          <a:spcPct val="20000"/>
        </a:spcBef>
        <a:spcAft>
          <a:spcPct val="0"/>
        </a:spcAft>
        <a:buChar char="»"/>
        <a:defRPr sz="2000">
          <a:solidFill>
            <a:schemeClr val="tx1"/>
          </a:solidFill>
          <a:latin typeface="+mn-lt"/>
          <a:cs typeface="+mn-cs"/>
        </a:defRPr>
      </a:lvl6pPr>
      <a:lvl7pPr marL="2971800" indent="-228600" algn="l" rtl="0" eaLnBrk="0" fontAlgn="base" hangingPunct="0">
        <a:spcBef>
          <a:spcPct val="20000"/>
        </a:spcBef>
        <a:spcAft>
          <a:spcPct val="0"/>
        </a:spcAft>
        <a:buChar char="»"/>
        <a:defRPr sz="2000">
          <a:solidFill>
            <a:schemeClr val="tx1"/>
          </a:solidFill>
          <a:latin typeface="+mn-lt"/>
          <a:cs typeface="+mn-cs"/>
        </a:defRPr>
      </a:lvl7pPr>
      <a:lvl8pPr marL="3429000" indent="-228600" algn="l" rtl="0" eaLnBrk="0" fontAlgn="base" hangingPunct="0">
        <a:spcBef>
          <a:spcPct val="20000"/>
        </a:spcBef>
        <a:spcAft>
          <a:spcPct val="0"/>
        </a:spcAft>
        <a:buChar char="»"/>
        <a:defRPr sz="2000">
          <a:solidFill>
            <a:schemeClr val="tx1"/>
          </a:solidFill>
          <a:latin typeface="+mn-lt"/>
          <a:cs typeface="+mn-cs"/>
        </a:defRPr>
      </a:lvl8pPr>
      <a:lvl9pPr marL="3886200" indent="-228600" algn="l" rtl="0" eaLnBrk="0" fontAlgn="base" hangingPunct="0">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xfrm>
            <a:off x="609600" y="838200"/>
            <a:ext cx="79248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2227" name="Rectangle 3"/>
          <p:cNvSpPr>
            <a:spLocks noGrp="1" noChangeArrowheads="1"/>
          </p:cNvSpPr>
          <p:nvPr>
            <p:ph type="body" idx="1"/>
          </p:nvPr>
        </p:nvSpPr>
        <p:spPr bwMode="auto">
          <a:xfrm>
            <a:off x="533400" y="17526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4" name="AutoShape 4" descr="United States Department of Agriculture"/>
          <p:cNvSpPr>
            <a:spLocks noChangeAspect="1" noChangeArrowheads="1"/>
          </p:cNvSpPr>
          <p:nvPr/>
        </p:nvSpPr>
        <p:spPr bwMode="auto">
          <a:xfrm>
            <a:off x="923925" y="3176588"/>
            <a:ext cx="7296150" cy="504825"/>
          </a:xfrm>
          <a:prstGeom prst="rect">
            <a:avLst/>
          </a:prstGeom>
          <a:noFill/>
          <a:ln>
            <a:noFill/>
          </a:ln>
          <a:extLst/>
        </p:spPr>
        <p:txBody>
          <a:bodyPr/>
          <a:lstStyle/>
          <a:p>
            <a:pPr>
              <a:defRPr/>
            </a:pPr>
            <a:endParaRPr lang="en-US"/>
          </a:p>
        </p:txBody>
      </p:sp>
      <p:sp>
        <p:nvSpPr>
          <p:cNvPr id="5125" name="AutoShape 5" descr="United States Department of Agriculture"/>
          <p:cNvSpPr>
            <a:spLocks noChangeAspect="1" noChangeArrowheads="1"/>
          </p:cNvSpPr>
          <p:nvPr/>
        </p:nvSpPr>
        <p:spPr bwMode="auto">
          <a:xfrm>
            <a:off x="127000" y="46038"/>
            <a:ext cx="7296150" cy="504825"/>
          </a:xfrm>
          <a:prstGeom prst="rect">
            <a:avLst/>
          </a:prstGeom>
          <a:noFill/>
          <a:ln>
            <a:noFill/>
          </a:ln>
          <a:extLst/>
        </p:spPr>
        <p:txBody>
          <a:bodyPr/>
          <a:lstStyle/>
          <a:p>
            <a:pPr>
              <a:defRPr/>
            </a:pPr>
            <a:endParaRPr lang="en-US"/>
          </a:p>
        </p:txBody>
      </p:sp>
      <p:sp>
        <p:nvSpPr>
          <p:cNvPr id="5126" name="AutoShape 6" descr="FAS Logo">
            <a:hlinkClick r:id="rId13" tooltip="http://www.fas.usda.gov/"/>
          </p:cNvPr>
          <p:cNvSpPr>
            <a:spLocks noChangeAspect="1" noChangeArrowheads="1"/>
          </p:cNvSpPr>
          <p:nvPr/>
        </p:nvSpPr>
        <p:spPr bwMode="auto">
          <a:xfrm>
            <a:off x="5334000" y="4572000"/>
            <a:ext cx="1647825" cy="361950"/>
          </a:xfrm>
          <a:prstGeom prst="rect">
            <a:avLst/>
          </a:prstGeom>
          <a:noFill/>
          <a:ln>
            <a:noFill/>
          </a:ln>
          <a:extLst/>
        </p:spPr>
        <p:txBody>
          <a:bodyPr/>
          <a:lstStyle/>
          <a:p>
            <a:pPr>
              <a:defRPr/>
            </a:pPr>
            <a:endParaRPr lang="en-US"/>
          </a:p>
        </p:txBody>
      </p:sp>
      <p:sp>
        <p:nvSpPr>
          <p:cNvPr id="5127" name="AutoShape 7" descr="FAS Logo">
            <a:hlinkClick r:id="rId13" tooltip="http://www.fas.usda.gov/"/>
          </p:cNvPr>
          <p:cNvSpPr>
            <a:spLocks noChangeAspect="1" noChangeArrowheads="1"/>
          </p:cNvSpPr>
          <p:nvPr/>
        </p:nvSpPr>
        <p:spPr bwMode="auto">
          <a:xfrm>
            <a:off x="0" y="0"/>
            <a:ext cx="1647825" cy="361950"/>
          </a:xfrm>
          <a:prstGeom prst="rect">
            <a:avLst/>
          </a:prstGeom>
          <a:noFill/>
          <a:ln>
            <a:noFill/>
          </a:ln>
          <a:extLst/>
        </p:spPr>
        <p:txBody>
          <a:bodyPr/>
          <a:lstStyle/>
          <a:p>
            <a:pPr>
              <a:defRPr/>
            </a:pPr>
            <a:endParaRPr lang="en-US"/>
          </a:p>
        </p:txBody>
      </p:sp>
      <p:sp>
        <p:nvSpPr>
          <p:cNvPr id="5128" name="AutoShape 8" descr="United States Department of Agriculture"/>
          <p:cNvSpPr>
            <a:spLocks noChangeAspect="1" noChangeArrowheads="1"/>
          </p:cNvSpPr>
          <p:nvPr/>
        </p:nvSpPr>
        <p:spPr bwMode="auto">
          <a:xfrm>
            <a:off x="127000" y="46038"/>
            <a:ext cx="7296150" cy="504825"/>
          </a:xfrm>
          <a:prstGeom prst="rect">
            <a:avLst/>
          </a:prstGeom>
          <a:noFill/>
          <a:ln>
            <a:noFill/>
          </a:ln>
          <a:extLst/>
        </p:spPr>
        <p:txBody>
          <a:bodyPr/>
          <a:lstStyle/>
          <a:p>
            <a:pPr>
              <a:defRPr/>
            </a:pPr>
            <a:endParaRPr lang="en-US"/>
          </a:p>
        </p:txBody>
      </p:sp>
      <p:pic>
        <p:nvPicPr>
          <p:cNvPr id="52233" name="Picture 9" descr="x"/>
          <p:cNvPicPr>
            <a:picLocks noChangeAspect="1" noChangeArrowheads="1"/>
          </p:cNvPicPr>
          <p:nvPr/>
        </p:nvPicPr>
        <p:blipFill>
          <a:blip r:embed="rId14"/>
          <a:srcRect/>
          <a:stretch>
            <a:fillRect/>
          </a:stretch>
        </p:blipFill>
        <p:spPr bwMode="auto">
          <a:xfrm>
            <a:off x="0" y="0"/>
            <a:ext cx="9144000" cy="974725"/>
          </a:xfrm>
          <a:prstGeom prst="rect">
            <a:avLst/>
          </a:prstGeom>
          <a:noFill/>
          <a:ln w="9525">
            <a:noFill/>
            <a:miter lim="800000"/>
            <a:headEnd/>
            <a:tailEnd/>
          </a:ln>
        </p:spPr>
      </p:pic>
      <p:pic>
        <p:nvPicPr>
          <p:cNvPr id="52234" name="Picture 10" descr="consumer_blue_wave"/>
          <p:cNvPicPr>
            <a:picLocks noChangeAspect="1" noChangeArrowheads="1"/>
          </p:cNvPicPr>
          <p:nvPr/>
        </p:nvPicPr>
        <p:blipFill>
          <a:blip r:embed="rId15"/>
          <a:srcRect/>
          <a:stretch>
            <a:fillRect/>
          </a:stretch>
        </p:blipFill>
        <p:spPr bwMode="auto">
          <a:xfrm>
            <a:off x="0" y="0"/>
            <a:ext cx="9140825" cy="9747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3" r:id="rId1"/>
    <p:sldLayoutId id="2147483792" r:id="rId2"/>
    <p:sldLayoutId id="2147483791" r:id="rId3"/>
    <p:sldLayoutId id="2147483790" r:id="rId4"/>
    <p:sldLayoutId id="2147483789" r:id="rId5"/>
    <p:sldLayoutId id="2147483788" r:id="rId6"/>
    <p:sldLayoutId id="2147483787" r:id="rId7"/>
    <p:sldLayoutId id="2147483786" r:id="rId8"/>
    <p:sldLayoutId id="2147483785" r:id="rId9"/>
    <p:sldLayoutId id="2147483784" r:id="rId10"/>
    <p:sldLayoutId id="2147483783"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0" fontAlgn="base" hangingPunct="0">
        <a:spcBef>
          <a:spcPct val="20000"/>
        </a:spcBef>
        <a:spcAft>
          <a:spcPct val="0"/>
        </a:spcAft>
        <a:buChar char="»"/>
        <a:defRPr sz="2000">
          <a:solidFill>
            <a:schemeClr val="tx1"/>
          </a:solidFill>
          <a:latin typeface="+mn-lt"/>
          <a:cs typeface="+mn-cs"/>
        </a:defRPr>
      </a:lvl6pPr>
      <a:lvl7pPr marL="2971800" indent="-228600" algn="l" rtl="0" eaLnBrk="0" fontAlgn="base" hangingPunct="0">
        <a:spcBef>
          <a:spcPct val="20000"/>
        </a:spcBef>
        <a:spcAft>
          <a:spcPct val="0"/>
        </a:spcAft>
        <a:buChar char="»"/>
        <a:defRPr sz="2000">
          <a:solidFill>
            <a:schemeClr val="tx1"/>
          </a:solidFill>
          <a:latin typeface="+mn-lt"/>
          <a:cs typeface="+mn-cs"/>
        </a:defRPr>
      </a:lvl7pPr>
      <a:lvl8pPr marL="3429000" indent="-228600" algn="l" rtl="0" eaLnBrk="0" fontAlgn="base" hangingPunct="0">
        <a:spcBef>
          <a:spcPct val="20000"/>
        </a:spcBef>
        <a:spcAft>
          <a:spcPct val="0"/>
        </a:spcAft>
        <a:buChar char="»"/>
        <a:defRPr sz="2000">
          <a:solidFill>
            <a:schemeClr val="tx1"/>
          </a:solidFill>
          <a:latin typeface="+mn-lt"/>
          <a:cs typeface="+mn-cs"/>
        </a:defRPr>
      </a:lvl8pPr>
      <a:lvl9pPr marL="3886200" indent="-228600" algn="l" rtl="0" eaLnBrk="0" fontAlgn="base" hangingPunct="0">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bwMode="auto">
          <a:xfrm>
            <a:off x="609600" y="838200"/>
            <a:ext cx="79248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9987" name="Rectangle 3"/>
          <p:cNvSpPr>
            <a:spLocks noGrp="1" noChangeArrowheads="1"/>
          </p:cNvSpPr>
          <p:nvPr>
            <p:ph type="body" idx="1"/>
          </p:nvPr>
        </p:nvSpPr>
        <p:spPr bwMode="auto">
          <a:xfrm>
            <a:off x="533400" y="17526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AutoShape 4" descr="United States Department of Agriculture"/>
          <p:cNvSpPr>
            <a:spLocks noChangeAspect="1" noChangeArrowheads="1"/>
          </p:cNvSpPr>
          <p:nvPr/>
        </p:nvSpPr>
        <p:spPr bwMode="auto">
          <a:xfrm>
            <a:off x="923925" y="3176588"/>
            <a:ext cx="7296150" cy="504825"/>
          </a:xfrm>
          <a:prstGeom prst="rect">
            <a:avLst/>
          </a:prstGeom>
          <a:noFill/>
          <a:ln>
            <a:noFill/>
          </a:ln>
          <a:extLst/>
        </p:spPr>
        <p:txBody>
          <a:bodyPr/>
          <a:lstStyle/>
          <a:p>
            <a:pPr>
              <a:defRPr/>
            </a:pPr>
            <a:endParaRPr lang="en-US"/>
          </a:p>
        </p:txBody>
      </p:sp>
      <p:sp>
        <p:nvSpPr>
          <p:cNvPr id="6149" name="AutoShape 5" descr="United States Department of Agriculture"/>
          <p:cNvSpPr>
            <a:spLocks noChangeAspect="1" noChangeArrowheads="1"/>
          </p:cNvSpPr>
          <p:nvPr/>
        </p:nvSpPr>
        <p:spPr bwMode="auto">
          <a:xfrm>
            <a:off x="127000" y="46038"/>
            <a:ext cx="7296150" cy="504825"/>
          </a:xfrm>
          <a:prstGeom prst="rect">
            <a:avLst/>
          </a:prstGeom>
          <a:noFill/>
          <a:ln>
            <a:noFill/>
          </a:ln>
          <a:extLst/>
        </p:spPr>
        <p:txBody>
          <a:bodyPr/>
          <a:lstStyle/>
          <a:p>
            <a:pPr>
              <a:defRPr/>
            </a:pPr>
            <a:endParaRPr lang="en-US"/>
          </a:p>
        </p:txBody>
      </p:sp>
      <p:sp>
        <p:nvSpPr>
          <p:cNvPr id="6150" name="AutoShape 6" descr="FAS Logo">
            <a:hlinkClick r:id="rId13" tooltip="http://www.fas.usda.gov/"/>
          </p:cNvPr>
          <p:cNvSpPr>
            <a:spLocks noChangeAspect="1" noChangeArrowheads="1"/>
          </p:cNvSpPr>
          <p:nvPr/>
        </p:nvSpPr>
        <p:spPr bwMode="auto">
          <a:xfrm>
            <a:off x="5334000" y="4572000"/>
            <a:ext cx="1647825" cy="361950"/>
          </a:xfrm>
          <a:prstGeom prst="rect">
            <a:avLst/>
          </a:prstGeom>
          <a:noFill/>
          <a:ln>
            <a:noFill/>
          </a:ln>
          <a:extLst/>
        </p:spPr>
        <p:txBody>
          <a:bodyPr/>
          <a:lstStyle/>
          <a:p>
            <a:pPr>
              <a:defRPr/>
            </a:pPr>
            <a:endParaRPr lang="en-US"/>
          </a:p>
        </p:txBody>
      </p:sp>
      <p:sp>
        <p:nvSpPr>
          <p:cNvPr id="6151" name="AutoShape 7" descr="FAS Logo">
            <a:hlinkClick r:id="rId13" tooltip="http://www.fas.usda.gov/"/>
          </p:cNvPr>
          <p:cNvSpPr>
            <a:spLocks noChangeAspect="1" noChangeArrowheads="1"/>
          </p:cNvSpPr>
          <p:nvPr/>
        </p:nvSpPr>
        <p:spPr bwMode="auto">
          <a:xfrm>
            <a:off x="0" y="0"/>
            <a:ext cx="1647825" cy="361950"/>
          </a:xfrm>
          <a:prstGeom prst="rect">
            <a:avLst/>
          </a:prstGeom>
          <a:noFill/>
          <a:ln>
            <a:noFill/>
          </a:ln>
          <a:extLst/>
        </p:spPr>
        <p:txBody>
          <a:bodyPr/>
          <a:lstStyle/>
          <a:p>
            <a:pPr>
              <a:defRPr/>
            </a:pPr>
            <a:endParaRPr lang="en-US"/>
          </a:p>
        </p:txBody>
      </p:sp>
      <p:sp>
        <p:nvSpPr>
          <p:cNvPr id="6152" name="AutoShape 8" descr="United States Department of Agriculture"/>
          <p:cNvSpPr>
            <a:spLocks noChangeAspect="1" noChangeArrowheads="1"/>
          </p:cNvSpPr>
          <p:nvPr/>
        </p:nvSpPr>
        <p:spPr bwMode="auto">
          <a:xfrm>
            <a:off x="127000" y="46038"/>
            <a:ext cx="7296150" cy="504825"/>
          </a:xfrm>
          <a:prstGeom prst="rect">
            <a:avLst/>
          </a:prstGeom>
          <a:noFill/>
          <a:ln>
            <a:noFill/>
          </a:ln>
          <a:extLst/>
        </p:spPr>
        <p:txBody>
          <a:bodyPr/>
          <a:lstStyle/>
          <a:p>
            <a:pPr>
              <a:defRPr/>
            </a:pPr>
            <a:endParaRPr lang="en-US"/>
          </a:p>
        </p:txBody>
      </p:sp>
      <p:pic>
        <p:nvPicPr>
          <p:cNvPr id="169993" name="Picture 9" descr="x"/>
          <p:cNvPicPr>
            <a:picLocks noChangeAspect="1" noChangeArrowheads="1"/>
          </p:cNvPicPr>
          <p:nvPr/>
        </p:nvPicPr>
        <p:blipFill>
          <a:blip r:embed="rId14"/>
          <a:srcRect/>
          <a:stretch>
            <a:fillRect/>
          </a:stretch>
        </p:blipFill>
        <p:spPr bwMode="auto">
          <a:xfrm>
            <a:off x="0" y="0"/>
            <a:ext cx="9144000" cy="974725"/>
          </a:xfrm>
          <a:prstGeom prst="rect">
            <a:avLst/>
          </a:prstGeom>
          <a:noFill/>
          <a:ln w="9525">
            <a:noFill/>
            <a:miter lim="800000"/>
            <a:headEnd/>
            <a:tailEnd/>
          </a:ln>
        </p:spPr>
      </p:pic>
      <p:pic>
        <p:nvPicPr>
          <p:cNvPr id="169994" name="Picture 10" descr="consumer_blue_wave"/>
          <p:cNvPicPr>
            <a:picLocks noChangeAspect="1" noChangeArrowheads="1"/>
          </p:cNvPicPr>
          <p:nvPr/>
        </p:nvPicPr>
        <p:blipFill>
          <a:blip r:embed="rId15"/>
          <a:srcRect/>
          <a:stretch>
            <a:fillRect/>
          </a:stretch>
        </p:blipFill>
        <p:spPr bwMode="auto">
          <a:xfrm>
            <a:off x="0" y="0"/>
            <a:ext cx="9140825" cy="9747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04" r:id="rId1"/>
    <p:sldLayoutId id="2147483803" r:id="rId2"/>
    <p:sldLayoutId id="2147483802" r:id="rId3"/>
    <p:sldLayoutId id="2147483801" r:id="rId4"/>
    <p:sldLayoutId id="2147483800" r:id="rId5"/>
    <p:sldLayoutId id="2147483799" r:id="rId6"/>
    <p:sldLayoutId id="2147483798" r:id="rId7"/>
    <p:sldLayoutId id="2147483797" r:id="rId8"/>
    <p:sldLayoutId id="2147483796" r:id="rId9"/>
    <p:sldLayoutId id="2147483795" r:id="rId10"/>
    <p:sldLayoutId id="2147483794"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0" fontAlgn="base" hangingPunct="0">
        <a:spcBef>
          <a:spcPct val="20000"/>
        </a:spcBef>
        <a:spcAft>
          <a:spcPct val="0"/>
        </a:spcAft>
        <a:buChar char="»"/>
        <a:defRPr sz="2000">
          <a:solidFill>
            <a:schemeClr val="tx1"/>
          </a:solidFill>
          <a:latin typeface="+mn-lt"/>
          <a:cs typeface="+mn-cs"/>
        </a:defRPr>
      </a:lvl6pPr>
      <a:lvl7pPr marL="2971800" indent="-228600" algn="l" rtl="0" eaLnBrk="0" fontAlgn="base" hangingPunct="0">
        <a:spcBef>
          <a:spcPct val="20000"/>
        </a:spcBef>
        <a:spcAft>
          <a:spcPct val="0"/>
        </a:spcAft>
        <a:buChar char="»"/>
        <a:defRPr sz="2000">
          <a:solidFill>
            <a:schemeClr val="tx1"/>
          </a:solidFill>
          <a:latin typeface="+mn-lt"/>
          <a:cs typeface="+mn-cs"/>
        </a:defRPr>
      </a:lvl7pPr>
      <a:lvl8pPr marL="3429000" indent="-228600" algn="l" rtl="0" eaLnBrk="0" fontAlgn="base" hangingPunct="0">
        <a:spcBef>
          <a:spcPct val="20000"/>
        </a:spcBef>
        <a:spcAft>
          <a:spcPct val="0"/>
        </a:spcAft>
        <a:buChar char="»"/>
        <a:defRPr sz="2000">
          <a:solidFill>
            <a:schemeClr val="tx1"/>
          </a:solidFill>
          <a:latin typeface="+mn-lt"/>
          <a:cs typeface="+mn-cs"/>
        </a:defRPr>
      </a:lvl8pPr>
      <a:lvl9pPr marL="3886200" indent="-228600" algn="l" rtl="0" eaLnBrk="0" fontAlgn="base" hangingPunct="0">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bwMode="auto">
          <a:xfrm>
            <a:off x="609600" y="838200"/>
            <a:ext cx="79248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03" name="Rectangle 3"/>
          <p:cNvSpPr>
            <a:spLocks noGrp="1" noChangeArrowheads="1"/>
          </p:cNvSpPr>
          <p:nvPr>
            <p:ph type="body" idx="1"/>
          </p:nvPr>
        </p:nvSpPr>
        <p:spPr bwMode="auto">
          <a:xfrm>
            <a:off x="533400" y="17526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2" name="AutoShape 4" descr="United States Department of Agriculture"/>
          <p:cNvSpPr>
            <a:spLocks noChangeAspect="1" noChangeArrowheads="1"/>
          </p:cNvSpPr>
          <p:nvPr/>
        </p:nvSpPr>
        <p:spPr bwMode="auto">
          <a:xfrm>
            <a:off x="923925" y="3176588"/>
            <a:ext cx="7296150" cy="504825"/>
          </a:xfrm>
          <a:prstGeom prst="rect">
            <a:avLst/>
          </a:prstGeom>
          <a:noFill/>
          <a:ln>
            <a:noFill/>
          </a:ln>
          <a:extLst/>
        </p:spPr>
        <p:txBody>
          <a:bodyPr/>
          <a:lstStyle/>
          <a:p>
            <a:pPr>
              <a:defRPr/>
            </a:pPr>
            <a:endParaRPr lang="en-US"/>
          </a:p>
        </p:txBody>
      </p:sp>
      <p:sp>
        <p:nvSpPr>
          <p:cNvPr id="7173" name="AutoShape 5" descr="United States Department of Agriculture"/>
          <p:cNvSpPr>
            <a:spLocks noChangeAspect="1" noChangeArrowheads="1"/>
          </p:cNvSpPr>
          <p:nvPr/>
        </p:nvSpPr>
        <p:spPr bwMode="auto">
          <a:xfrm>
            <a:off x="127000" y="46038"/>
            <a:ext cx="7296150" cy="504825"/>
          </a:xfrm>
          <a:prstGeom prst="rect">
            <a:avLst/>
          </a:prstGeom>
          <a:noFill/>
          <a:ln>
            <a:noFill/>
          </a:ln>
          <a:extLst/>
        </p:spPr>
        <p:txBody>
          <a:bodyPr/>
          <a:lstStyle/>
          <a:p>
            <a:pPr>
              <a:defRPr/>
            </a:pPr>
            <a:endParaRPr lang="en-US"/>
          </a:p>
        </p:txBody>
      </p:sp>
      <p:sp>
        <p:nvSpPr>
          <p:cNvPr id="7174" name="AutoShape 6" descr="FAS Logo">
            <a:hlinkClick r:id="rId13" tooltip="http://www.fas.usda.gov/"/>
          </p:cNvPr>
          <p:cNvSpPr>
            <a:spLocks noChangeAspect="1" noChangeArrowheads="1"/>
          </p:cNvSpPr>
          <p:nvPr/>
        </p:nvSpPr>
        <p:spPr bwMode="auto">
          <a:xfrm>
            <a:off x="5334000" y="4572000"/>
            <a:ext cx="1647825" cy="361950"/>
          </a:xfrm>
          <a:prstGeom prst="rect">
            <a:avLst/>
          </a:prstGeom>
          <a:noFill/>
          <a:ln>
            <a:noFill/>
          </a:ln>
          <a:extLst/>
        </p:spPr>
        <p:txBody>
          <a:bodyPr/>
          <a:lstStyle/>
          <a:p>
            <a:pPr>
              <a:defRPr/>
            </a:pPr>
            <a:endParaRPr lang="en-US"/>
          </a:p>
        </p:txBody>
      </p:sp>
      <p:sp>
        <p:nvSpPr>
          <p:cNvPr id="7175" name="AutoShape 7" descr="FAS Logo">
            <a:hlinkClick r:id="rId13" tooltip="http://www.fas.usda.gov/"/>
          </p:cNvPr>
          <p:cNvSpPr>
            <a:spLocks noChangeAspect="1" noChangeArrowheads="1"/>
          </p:cNvSpPr>
          <p:nvPr/>
        </p:nvSpPr>
        <p:spPr bwMode="auto">
          <a:xfrm>
            <a:off x="0" y="0"/>
            <a:ext cx="1647825" cy="361950"/>
          </a:xfrm>
          <a:prstGeom prst="rect">
            <a:avLst/>
          </a:prstGeom>
          <a:noFill/>
          <a:ln>
            <a:noFill/>
          </a:ln>
          <a:extLst/>
        </p:spPr>
        <p:txBody>
          <a:bodyPr/>
          <a:lstStyle/>
          <a:p>
            <a:pPr>
              <a:defRPr/>
            </a:pPr>
            <a:endParaRPr lang="en-US"/>
          </a:p>
        </p:txBody>
      </p:sp>
      <p:sp>
        <p:nvSpPr>
          <p:cNvPr id="7176" name="AutoShape 8" descr="United States Department of Agriculture"/>
          <p:cNvSpPr>
            <a:spLocks noChangeAspect="1" noChangeArrowheads="1"/>
          </p:cNvSpPr>
          <p:nvPr/>
        </p:nvSpPr>
        <p:spPr bwMode="auto">
          <a:xfrm>
            <a:off x="127000" y="46038"/>
            <a:ext cx="7296150" cy="504825"/>
          </a:xfrm>
          <a:prstGeom prst="rect">
            <a:avLst/>
          </a:prstGeom>
          <a:noFill/>
          <a:ln>
            <a:noFill/>
          </a:ln>
          <a:extLst/>
        </p:spPr>
        <p:txBody>
          <a:bodyPr/>
          <a:lstStyle/>
          <a:p>
            <a:pPr>
              <a:defRPr/>
            </a:pPr>
            <a:endParaRPr lang="en-US"/>
          </a:p>
        </p:txBody>
      </p:sp>
      <p:pic>
        <p:nvPicPr>
          <p:cNvPr id="76809" name="Picture 9" descr="x"/>
          <p:cNvPicPr>
            <a:picLocks noChangeAspect="1" noChangeArrowheads="1"/>
          </p:cNvPicPr>
          <p:nvPr/>
        </p:nvPicPr>
        <p:blipFill>
          <a:blip r:embed="rId14"/>
          <a:srcRect/>
          <a:stretch>
            <a:fillRect/>
          </a:stretch>
        </p:blipFill>
        <p:spPr bwMode="auto">
          <a:xfrm>
            <a:off x="0" y="0"/>
            <a:ext cx="9144000" cy="974725"/>
          </a:xfrm>
          <a:prstGeom prst="rect">
            <a:avLst/>
          </a:prstGeom>
          <a:noFill/>
          <a:ln w="9525">
            <a:noFill/>
            <a:miter lim="800000"/>
            <a:headEnd/>
            <a:tailEnd/>
          </a:ln>
        </p:spPr>
      </p:pic>
      <p:pic>
        <p:nvPicPr>
          <p:cNvPr id="76810" name="Picture 10" descr="consumer_blue_wave"/>
          <p:cNvPicPr>
            <a:picLocks noChangeAspect="1" noChangeArrowheads="1"/>
          </p:cNvPicPr>
          <p:nvPr/>
        </p:nvPicPr>
        <p:blipFill>
          <a:blip r:embed="rId15"/>
          <a:srcRect/>
          <a:stretch>
            <a:fillRect/>
          </a:stretch>
        </p:blipFill>
        <p:spPr bwMode="auto">
          <a:xfrm>
            <a:off x="0" y="0"/>
            <a:ext cx="9140825" cy="9747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5" r:id="rId1"/>
    <p:sldLayoutId id="2147483814" r:id="rId2"/>
    <p:sldLayoutId id="2147483813" r:id="rId3"/>
    <p:sldLayoutId id="2147483812" r:id="rId4"/>
    <p:sldLayoutId id="2147483811" r:id="rId5"/>
    <p:sldLayoutId id="2147483810" r:id="rId6"/>
    <p:sldLayoutId id="2147483809" r:id="rId7"/>
    <p:sldLayoutId id="2147483808" r:id="rId8"/>
    <p:sldLayoutId id="2147483807" r:id="rId9"/>
    <p:sldLayoutId id="2147483806" r:id="rId10"/>
    <p:sldLayoutId id="2147483805"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0" fontAlgn="base" hangingPunct="0">
        <a:spcBef>
          <a:spcPct val="20000"/>
        </a:spcBef>
        <a:spcAft>
          <a:spcPct val="0"/>
        </a:spcAft>
        <a:buChar char="»"/>
        <a:defRPr sz="2000">
          <a:solidFill>
            <a:schemeClr val="tx1"/>
          </a:solidFill>
          <a:latin typeface="+mn-lt"/>
          <a:cs typeface="+mn-cs"/>
        </a:defRPr>
      </a:lvl6pPr>
      <a:lvl7pPr marL="2971800" indent="-228600" algn="l" rtl="0" eaLnBrk="0" fontAlgn="base" hangingPunct="0">
        <a:spcBef>
          <a:spcPct val="20000"/>
        </a:spcBef>
        <a:spcAft>
          <a:spcPct val="0"/>
        </a:spcAft>
        <a:buChar char="»"/>
        <a:defRPr sz="2000">
          <a:solidFill>
            <a:schemeClr val="tx1"/>
          </a:solidFill>
          <a:latin typeface="+mn-lt"/>
          <a:cs typeface="+mn-cs"/>
        </a:defRPr>
      </a:lvl7pPr>
      <a:lvl8pPr marL="3429000" indent="-228600" algn="l" rtl="0" eaLnBrk="0" fontAlgn="base" hangingPunct="0">
        <a:spcBef>
          <a:spcPct val="20000"/>
        </a:spcBef>
        <a:spcAft>
          <a:spcPct val="0"/>
        </a:spcAft>
        <a:buChar char="»"/>
        <a:defRPr sz="2000">
          <a:solidFill>
            <a:schemeClr val="tx1"/>
          </a:solidFill>
          <a:latin typeface="+mn-lt"/>
          <a:cs typeface="+mn-cs"/>
        </a:defRPr>
      </a:lvl8pPr>
      <a:lvl9pPr marL="3886200" indent="-228600" algn="l" rtl="0" eaLnBrk="0" fontAlgn="base" hangingPunct="0">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bwMode="auto">
          <a:xfrm>
            <a:off x="609600" y="838200"/>
            <a:ext cx="79248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9091" name="Rectangle 3"/>
          <p:cNvSpPr>
            <a:spLocks noGrp="1" noChangeArrowheads="1"/>
          </p:cNvSpPr>
          <p:nvPr>
            <p:ph type="body" idx="1"/>
          </p:nvPr>
        </p:nvSpPr>
        <p:spPr bwMode="auto">
          <a:xfrm>
            <a:off x="533400" y="17526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AutoShape 4" descr="United States Department of Agriculture"/>
          <p:cNvSpPr>
            <a:spLocks noChangeAspect="1" noChangeArrowheads="1"/>
          </p:cNvSpPr>
          <p:nvPr/>
        </p:nvSpPr>
        <p:spPr bwMode="auto">
          <a:xfrm>
            <a:off x="923925" y="3176588"/>
            <a:ext cx="7296150" cy="504825"/>
          </a:xfrm>
          <a:prstGeom prst="rect">
            <a:avLst/>
          </a:prstGeom>
          <a:noFill/>
          <a:ln>
            <a:noFill/>
          </a:ln>
          <a:extLst/>
        </p:spPr>
        <p:txBody>
          <a:bodyPr/>
          <a:lstStyle/>
          <a:p>
            <a:pPr>
              <a:defRPr/>
            </a:pPr>
            <a:endParaRPr lang="en-US"/>
          </a:p>
        </p:txBody>
      </p:sp>
      <p:sp>
        <p:nvSpPr>
          <p:cNvPr id="8197" name="AutoShape 5" descr="United States Department of Agriculture"/>
          <p:cNvSpPr>
            <a:spLocks noChangeAspect="1" noChangeArrowheads="1"/>
          </p:cNvSpPr>
          <p:nvPr/>
        </p:nvSpPr>
        <p:spPr bwMode="auto">
          <a:xfrm>
            <a:off x="127000" y="46038"/>
            <a:ext cx="7296150" cy="504825"/>
          </a:xfrm>
          <a:prstGeom prst="rect">
            <a:avLst/>
          </a:prstGeom>
          <a:noFill/>
          <a:ln>
            <a:noFill/>
          </a:ln>
          <a:extLst/>
        </p:spPr>
        <p:txBody>
          <a:bodyPr/>
          <a:lstStyle/>
          <a:p>
            <a:pPr>
              <a:defRPr/>
            </a:pPr>
            <a:endParaRPr lang="en-US"/>
          </a:p>
        </p:txBody>
      </p:sp>
      <p:sp>
        <p:nvSpPr>
          <p:cNvPr id="8198" name="AutoShape 6" descr="FAS Logo">
            <a:hlinkClick r:id="rId13" tooltip="http://www.fas.usda.gov/"/>
          </p:cNvPr>
          <p:cNvSpPr>
            <a:spLocks noChangeAspect="1" noChangeArrowheads="1"/>
          </p:cNvSpPr>
          <p:nvPr/>
        </p:nvSpPr>
        <p:spPr bwMode="auto">
          <a:xfrm>
            <a:off x="5334000" y="4572000"/>
            <a:ext cx="1647825" cy="361950"/>
          </a:xfrm>
          <a:prstGeom prst="rect">
            <a:avLst/>
          </a:prstGeom>
          <a:noFill/>
          <a:ln>
            <a:noFill/>
          </a:ln>
          <a:extLst/>
        </p:spPr>
        <p:txBody>
          <a:bodyPr/>
          <a:lstStyle/>
          <a:p>
            <a:pPr>
              <a:defRPr/>
            </a:pPr>
            <a:endParaRPr lang="en-US"/>
          </a:p>
        </p:txBody>
      </p:sp>
      <p:sp>
        <p:nvSpPr>
          <p:cNvPr id="8199" name="AutoShape 7" descr="FAS Logo">
            <a:hlinkClick r:id="rId13" tooltip="http://www.fas.usda.gov/"/>
          </p:cNvPr>
          <p:cNvSpPr>
            <a:spLocks noChangeAspect="1" noChangeArrowheads="1"/>
          </p:cNvSpPr>
          <p:nvPr/>
        </p:nvSpPr>
        <p:spPr bwMode="auto">
          <a:xfrm>
            <a:off x="0" y="0"/>
            <a:ext cx="1647825" cy="361950"/>
          </a:xfrm>
          <a:prstGeom prst="rect">
            <a:avLst/>
          </a:prstGeom>
          <a:noFill/>
          <a:ln>
            <a:noFill/>
          </a:ln>
          <a:extLst/>
        </p:spPr>
        <p:txBody>
          <a:bodyPr/>
          <a:lstStyle/>
          <a:p>
            <a:pPr>
              <a:defRPr/>
            </a:pPr>
            <a:endParaRPr lang="en-US"/>
          </a:p>
        </p:txBody>
      </p:sp>
      <p:sp>
        <p:nvSpPr>
          <p:cNvPr id="8200" name="AutoShape 8" descr="United States Department of Agriculture"/>
          <p:cNvSpPr>
            <a:spLocks noChangeAspect="1" noChangeArrowheads="1"/>
          </p:cNvSpPr>
          <p:nvPr/>
        </p:nvSpPr>
        <p:spPr bwMode="auto">
          <a:xfrm>
            <a:off x="127000" y="46038"/>
            <a:ext cx="7296150" cy="504825"/>
          </a:xfrm>
          <a:prstGeom prst="rect">
            <a:avLst/>
          </a:prstGeom>
          <a:noFill/>
          <a:ln>
            <a:noFill/>
          </a:ln>
          <a:extLst/>
        </p:spPr>
        <p:txBody>
          <a:bodyPr/>
          <a:lstStyle/>
          <a:p>
            <a:pPr>
              <a:defRPr/>
            </a:pPr>
            <a:endParaRPr lang="en-US"/>
          </a:p>
        </p:txBody>
      </p:sp>
      <p:pic>
        <p:nvPicPr>
          <p:cNvPr id="89097" name="Picture 9" descr="x"/>
          <p:cNvPicPr>
            <a:picLocks noChangeAspect="1" noChangeArrowheads="1"/>
          </p:cNvPicPr>
          <p:nvPr/>
        </p:nvPicPr>
        <p:blipFill>
          <a:blip r:embed="rId14"/>
          <a:srcRect/>
          <a:stretch>
            <a:fillRect/>
          </a:stretch>
        </p:blipFill>
        <p:spPr bwMode="auto">
          <a:xfrm>
            <a:off x="0" y="0"/>
            <a:ext cx="9144000" cy="974725"/>
          </a:xfrm>
          <a:prstGeom prst="rect">
            <a:avLst/>
          </a:prstGeom>
          <a:noFill/>
          <a:ln w="9525">
            <a:noFill/>
            <a:miter lim="800000"/>
            <a:headEnd/>
            <a:tailEnd/>
          </a:ln>
        </p:spPr>
      </p:pic>
      <p:pic>
        <p:nvPicPr>
          <p:cNvPr id="89098" name="Picture 10" descr="consumer_blue_wave"/>
          <p:cNvPicPr>
            <a:picLocks noChangeAspect="1" noChangeArrowheads="1"/>
          </p:cNvPicPr>
          <p:nvPr/>
        </p:nvPicPr>
        <p:blipFill>
          <a:blip r:embed="rId15"/>
          <a:srcRect/>
          <a:stretch>
            <a:fillRect/>
          </a:stretch>
        </p:blipFill>
        <p:spPr bwMode="auto">
          <a:xfrm>
            <a:off x="0" y="0"/>
            <a:ext cx="9140825" cy="9747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26" r:id="rId1"/>
    <p:sldLayoutId id="2147483825" r:id="rId2"/>
    <p:sldLayoutId id="2147483824" r:id="rId3"/>
    <p:sldLayoutId id="2147483823" r:id="rId4"/>
    <p:sldLayoutId id="2147483822" r:id="rId5"/>
    <p:sldLayoutId id="2147483821" r:id="rId6"/>
    <p:sldLayoutId id="2147483820" r:id="rId7"/>
    <p:sldLayoutId id="2147483819" r:id="rId8"/>
    <p:sldLayoutId id="2147483818" r:id="rId9"/>
    <p:sldLayoutId id="2147483817" r:id="rId10"/>
    <p:sldLayoutId id="2147483816"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0" fontAlgn="base" hangingPunct="0">
        <a:spcBef>
          <a:spcPct val="20000"/>
        </a:spcBef>
        <a:spcAft>
          <a:spcPct val="0"/>
        </a:spcAft>
        <a:buChar char="»"/>
        <a:defRPr sz="2000">
          <a:solidFill>
            <a:schemeClr val="tx1"/>
          </a:solidFill>
          <a:latin typeface="+mn-lt"/>
          <a:cs typeface="+mn-cs"/>
        </a:defRPr>
      </a:lvl6pPr>
      <a:lvl7pPr marL="2971800" indent="-228600" algn="l" rtl="0" eaLnBrk="0" fontAlgn="base" hangingPunct="0">
        <a:spcBef>
          <a:spcPct val="20000"/>
        </a:spcBef>
        <a:spcAft>
          <a:spcPct val="0"/>
        </a:spcAft>
        <a:buChar char="»"/>
        <a:defRPr sz="2000">
          <a:solidFill>
            <a:schemeClr val="tx1"/>
          </a:solidFill>
          <a:latin typeface="+mn-lt"/>
          <a:cs typeface="+mn-cs"/>
        </a:defRPr>
      </a:lvl7pPr>
      <a:lvl8pPr marL="3429000" indent="-228600" algn="l" rtl="0" eaLnBrk="0" fontAlgn="base" hangingPunct="0">
        <a:spcBef>
          <a:spcPct val="20000"/>
        </a:spcBef>
        <a:spcAft>
          <a:spcPct val="0"/>
        </a:spcAft>
        <a:buChar char="»"/>
        <a:defRPr sz="2000">
          <a:solidFill>
            <a:schemeClr val="tx1"/>
          </a:solidFill>
          <a:latin typeface="+mn-lt"/>
          <a:cs typeface="+mn-cs"/>
        </a:defRPr>
      </a:lvl8pPr>
      <a:lvl9pPr marL="3886200" indent="-228600" algn="l" rtl="0" eaLnBrk="0" fontAlgn="base" hangingPunct="0">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bwMode="auto">
          <a:xfrm>
            <a:off x="609600" y="838200"/>
            <a:ext cx="79248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1379" name="Rectangle 3"/>
          <p:cNvSpPr>
            <a:spLocks noGrp="1" noChangeArrowheads="1"/>
          </p:cNvSpPr>
          <p:nvPr>
            <p:ph type="body" idx="1"/>
          </p:nvPr>
        </p:nvSpPr>
        <p:spPr bwMode="auto">
          <a:xfrm>
            <a:off x="533400" y="17526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0" name="AutoShape 4" descr="United States Department of Agriculture"/>
          <p:cNvSpPr>
            <a:spLocks noChangeAspect="1" noChangeArrowheads="1"/>
          </p:cNvSpPr>
          <p:nvPr/>
        </p:nvSpPr>
        <p:spPr bwMode="auto">
          <a:xfrm>
            <a:off x="923925" y="3176588"/>
            <a:ext cx="7296150" cy="504825"/>
          </a:xfrm>
          <a:prstGeom prst="rect">
            <a:avLst/>
          </a:prstGeom>
          <a:noFill/>
          <a:ln>
            <a:noFill/>
          </a:ln>
          <a:extLst/>
        </p:spPr>
        <p:txBody>
          <a:bodyPr/>
          <a:lstStyle/>
          <a:p>
            <a:pPr>
              <a:defRPr/>
            </a:pPr>
            <a:endParaRPr lang="en-US"/>
          </a:p>
        </p:txBody>
      </p:sp>
      <p:sp>
        <p:nvSpPr>
          <p:cNvPr id="9221" name="AutoShape 5" descr="United States Department of Agriculture"/>
          <p:cNvSpPr>
            <a:spLocks noChangeAspect="1" noChangeArrowheads="1"/>
          </p:cNvSpPr>
          <p:nvPr/>
        </p:nvSpPr>
        <p:spPr bwMode="auto">
          <a:xfrm>
            <a:off x="127000" y="46038"/>
            <a:ext cx="7296150" cy="504825"/>
          </a:xfrm>
          <a:prstGeom prst="rect">
            <a:avLst/>
          </a:prstGeom>
          <a:noFill/>
          <a:ln>
            <a:noFill/>
          </a:ln>
          <a:extLst/>
        </p:spPr>
        <p:txBody>
          <a:bodyPr/>
          <a:lstStyle/>
          <a:p>
            <a:pPr>
              <a:defRPr/>
            </a:pPr>
            <a:endParaRPr lang="en-US"/>
          </a:p>
        </p:txBody>
      </p:sp>
      <p:sp>
        <p:nvSpPr>
          <p:cNvPr id="9222" name="AutoShape 6" descr="FAS Logo">
            <a:hlinkClick r:id="rId13" tooltip="http://www.fas.usda.gov/"/>
          </p:cNvPr>
          <p:cNvSpPr>
            <a:spLocks noChangeAspect="1" noChangeArrowheads="1"/>
          </p:cNvSpPr>
          <p:nvPr/>
        </p:nvSpPr>
        <p:spPr bwMode="auto">
          <a:xfrm>
            <a:off x="5334000" y="4572000"/>
            <a:ext cx="1647825" cy="361950"/>
          </a:xfrm>
          <a:prstGeom prst="rect">
            <a:avLst/>
          </a:prstGeom>
          <a:noFill/>
          <a:ln>
            <a:noFill/>
          </a:ln>
          <a:extLst/>
        </p:spPr>
        <p:txBody>
          <a:bodyPr/>
          <a:lstStyle/>
          <a:p>
            <a:pPr>
              <a:defRPr/>
            </a:pPr>
            <a:endParaRPr lang="en-US"/>
          </a:p>
        </p:txBody>
      </p:sp>
      <p:sp>
        <p:nvSpPr>
          <p:cNvPr id="9223" name="AutoShape 7" descr="FAS Logo">
            <a:hlinkClick r:id="rId13" tooltip="http://www.fas.usda.gov/"/>
          </p:cNvPr>
          <p:cNvSpPr>
            <a:spLocks noChangeAspect="1" noChangeArrowheads="1"/>
          </p:cNvSpPr>
          <p:nvPr/>
        </p:nvSpPr>
        <p:spPr bwMode="auto">
          <a:xfrm>
            <a:off x="0" y="0"/>
            <a:ext cx="1647825" cy="361950"/>
          </a:xfrm>
          <a:prstGeom prst="rect">
            <a:avLst/>
          </a:prstGeom>
          <a:noFill/>
          <a:ln>
            <a:noFill/>
          </a:ln>
          <a:extLst/>
        </p:spPr>
        <p:txBody>
          <a:bodyPr/>
          <a:lstStyle/>
          <a:p>
            <a:pPr>
              <a:defRPr/>
            </a:pPr>
            <a:endParaRPr lang="en-US"/>
          </a:p>
        </p:txBody>
      </p:sp>
      <p:sp>
        <p:nvSpPr>
          <p:cNvPr id="9224" name="AutoShape 8" descr="United States Department of Agriculture"/>
          <p:cNvSpPr>
            <a:spLocks noChangeAspect="1" noChangeArrowheads="1"/>
          </p:cNvSpPr>
          <p:nvPr/>
        </p:nvSpPr>
        <p:spPr bwMode="auto">
          <a:xfrm>
            <a:off x="127000" y="46038"/>
            <a:ext cx="7296150" cy="504825"/>
          </a:xfrm>
          <a:prstGeom prst="rect">
            <a:avLst/>
          </a:prstGeom>
          <a:noFill/>
          <a:ln>
            <a:noFill/>
          </a:ln>
          <a:extLst/>
        </p:spPr>
        <p:txBody>
          <a:bodyPr/>
          <a:lstStyle/>
          <a:p>
            <a:pPr>
              <a:defRPr/>
            </a:pPr>
            <a:endParaRPr lang="en-US"/>
          </a:p>
        </p:txBody>
      </p:sp>
      <p:pic>
        <p:nvPicPr>
          <p:cNvPr id="101385" name="Picture 9" descr="x"/>
          <p:cNvPicPr>
            <a:picLocks noChangeAspect="1" noChangeArrowheads="1"/>
          </p:cNvPicPr>
          <p:nvPr/>
        </p:nvPicPr>
        <p:blipFill>
          <a:blip r:embed="rId14"/>
          <a:srcRect/>
          <a:stretch>
            <a:fillRect/>
          </a:stretch>
        </p:blipFill>
        <p:spPr bwMode="auto">
          <a:xfrm>
            <a:off x="0" y="0"/>
            <a:ext cx="9144000" cy="9747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37" r:id="rId1"/>
    <p:sldLayoutId id="2147483836" r:id="rId2"/>
    <p:sldLayoutId id="2147483835" r:id="rId3"/>
    <p:sldLayoutId id="2147483834" r:id="rId4"/>
    <p:sldLayoutId id="2147483833" r:id="rId5"/>
    <p:sldLayoutId id="2147483832" r:id="rId6"/>
    <p:sldLayoutId id="2147483831" r:id="rId7"/>
    <p:sldLayoutId id="2147483830" r:id="rId8"/>
    <p:sldLayoutId id="2147483829" r:id="rId9"/>
    <p:sldLayoutId id="2147483828" r:id="rId10"/>
    <p:sldLayoutId id="2147483827"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0" fontAlgn="base" hangingPunct="0">
        <a:spcBef>
          <a:spcPct val="20000"/>
        </a:spcBef>
        <a:spcAft>
          <a:spcPct val="0"/>
        </a:spcAft>
        <a:buChar char="»"/>
        <a:defRPr sz="2000">
          <a:solidFill>
            <a:schemeClr val="tx1"/>
          </a:solidFill>
          <a:latin typeface="+mn-lt"/>
          <a:cs typeface="+mn-cs"/>
        </a:defRPr>
      </a:lvl6pPr>
      <a:lvl7pPr marL="2971800" indent="-228600" algn="l" rtl="0" eaLnBrk="0" fontAlgn="base" hangingPunct="0">
        <a:spcBef>
          <a:spcPct val="20000"/>
        </a:spcBef>
        <a:spcAft>
          <a:spcPct val="0"/>
        </a:spcAft>
        <a:buChar char="»"/>
        <a:defRPr sz="2000">
          <a:solidFill>
            <a:schemeClr val="tx1"/>
          </a:solidFill>
          <a:latin typeface="+mn-lt"/>
          <a:cs typeface="+mn-cs"/>
        </a:defRPr>
      </a:lvl7pPr>
      <a:lvl8pPr marL="3429000" indent="-228600" algn="l" rtl="0" eaLnBrk="0" fontAlgn="base" hangingPunct="0">
        <a:spcBef>
          <a:spcPct val="20000"/>
        </a:spcBef>
        <a:spcAft>
          <a:spcPct val="0"/>
        </a:spcAft>
        <a:buChar char="»"/>
        <a:defRPr sz="2000">
          <a:solidFill>
            <a:schemeClr val="tx1"/>
          </a:solidFill>
          <a:latin typeface="+mn-lt"/>
          <a:cs typeface="+mn-cs"/>
        </a:defRPr>
      </a:lvl8pPr>
      <a:lvl9pPr marL="3886200" indent="-228600" algn="l" rtl="0" eaLnBrk="0" fontAlgn="base" hangingPunct="0">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10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10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10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103.xml"/><Relationship Id="rId5" Type="http://schemas.openxmlformats.org/officeDocument/2006/relationships/image" Target="../media/image22.png"/><Relationship Id="rId4" Type="http://schemas.openxmlformats.org/officeDocument/2006/relationships/image" Target="../media/image21.png"/></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10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3.xml"/></Relationships>
</file>

<file path=ppt/slides/_rels/slide10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3.xml"/></Relationships>
</file>

<file path=ppt/slides/_rels/slide1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3.xml"/></Relationships>
</file>

<file path=ppt/slides/_rels/slide1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3.xml"/></Relationships>
</file>

<file path=ppt/slides/_rels/slide1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3.xml"/></Relationships>
</file>

<file path=ppt/slides/_rels/slide1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3.xml"/></Relationships>
</file>

<file path=ppt/slides/_rels/slide1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3.xml"/></Relationships>
</file>

<file path=ppt/slides/_rels/slide1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3.xml"/></Relationships>
</file>

<file path=ppt/slides/_rels/slide1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3.xml"/></Relationships>
</file>

<file path=ppt/slides/_rels/slide1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3.xml"/></Relationships>
</file>

<file path=ppt/slides/_rels/slide1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3.xml"/></Relationships>
</file>

<file path=ppt/slides/_rels/slide1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3.xml"/></Relationships>
</file>

<file path=ppt/slides/_rels/slide1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3.xml"/></Relationships>
</file>

<file path=ppt/slides/_rels/slide1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3.xml"/></Relationships>
</file>

<file path=ppt/slides/_rels/slide1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03.xml"/></Relationships>
</file>

<file path=ppt/slides/_rels/slide1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03.xml"/></Relationships>
</file>

<file path=ppt/slides/_rels/slide1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03.xml"/></Relationships>
</file>

<file path=ppt/slides/_rels/slide1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3.xml"/></Relationships>
</file>

<file path=ppt/slides/_rels/slide1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0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5.xml"/><Relationship Id="rId1" Type="http://schemas.openxmlformats.org/officeDocument/2006/relationships/slideLayout" Target="../slideLayouts/slideLayout10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03.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03.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03.xml"/><Relationship Id="rId4" Type="http://schemas.openxmlformats.org/officeDocument/2006/relationships/image" Target="../media/image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0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0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0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0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3.xml"/></Relationships>
</file>

<file path=ppt/slides/_rels/slide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0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03.xml"/></Relationships>
</file>

<file path=ppt/slides/_rels/slide6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6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0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3.xml"/></Relationships>
</file>

<file path=ppt/slides/_rels/slide7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6.xml"/><Relationship Id="rId1" Type="http://schemas.openxmlformats.org/officeDocument/2006/relationships/slideLayout" Target="../slideLayouts/slideLayout10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7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7.xml"/><Relationship Id="rId1" Type="http://schemas.openxmlformats.org/officeDocument/2006/relationships/slideLayout" Target="../slideLayouts/slideLayout10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8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9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10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p:cNvSpPr>
          <p:nvPr>
            <p:ph type="ctrTitle"/>
          </p:nvPr>
        </p:nvSpPr>
        <p:spPr>
          <a:xfrm>
            <a:off x="1" y="2404847"/>
            <a:ext cx="9144000" cy="2625725"/>
          </a:xfrm>
        </p:spPr>
        <p:txBody>
          <a:bodyPr>
            <a:normAutofit fontScale="90000"/>
          </a:bodyPr>
          <a:lstStyle/>
          <a:p>
            <a:r>
              <a:rPr lang="en-US" altLang="en-US" sz="4000" b="1" dirty="0">
                <a:cs typeface="Arial" pitchFamily="34" charset="0"/>
              </a:rPr>
              <a:t>Revised Draft Guidance for </a:t>
            </a:r>
            <a:br>
              <a:rPr lang="en-US" altLang="en-US" sz="4000" b="1" dirty="0">
                <a:cs typeface="Arial" pitchFamily="34" charset="0"/>
              </a:rPr>
            </a:br>
            <a:r>
              <a:rPr lang="en-US" altLang="en-US" sz="4000" b="1" dirty="0">
                <a:cs typeface="Arial" pitchFamily="34" charset="0"/>
              </a:rPr>
              <a:t>Mitigation Strategies to Protect Food </a:t>
            </a:r>
            <a:br>
              <a:rPr lang="en-US" altLang="en-US" sz="4000" b="1" dirty="0">
                <a:cs typeface="Arial" pitchFamily="34" charset="0"/>
              </a:rPr>
            </a:br>
            <a:r>
              <a:rPr lang="en-US" altLang="en-US" sz="4000" b="1" dirty="0">
                <a:cs typeface="Arial" pitchFamily="34" charset="0"/>
              </a:rPr>
              <a:t>Against Intentional Adulteration:</a:t>
            </a:r>
            <a:br>
              <a:rPr lang="en-US" altLang="en-US" sz="4000" b="1" dirty="0">
                <a:cs typeface="Arial" pitchFamily="34" charset="0"/>
              </a:rPr>
            </a:br>
            <a:r>
              <a:rPr lang="en-US" altLang="en-US" sz="4000" b="1" dirty="0">
                <a:cs typeface="Arial" pitchFamily="34" charset="0"/>
              </a:rPr>
              <a:t>Public Meeting</a:t>
            </a:r>
            <a:br>
              <a:rPr lang="en-US" altLang="en-US" sz="4000" b="1" dirty="0">
                <a:cs typeface="Arial" pitchFamily="34" charset="0"/>
              </a:rPr>
            </a:br>
            <a:br>
              <a:rPr lang="en-US" altLang="en-US" sz="4000" b="1" dirty="0">
                <a:cs typeface="Arial" pitchFamily="34" charset="0"/>
              </a:rPr>
            </a:br>
            <a:r>
              <a:rPr lang="en-US" altLang="en-US" sz="3100" b="1" dirty="0">
                <a:cs typeface="Arial" pitchFamily="34" charset="0"/>
              </a:rPr>
              <a:t>April 17, 2019</a:t>
            </a:r>
          </a:p>
        </p:txBody>
      </p:sp>
    </p:spTree>
    <p:extLst>
      <p:ext uri="{BB962C8B-B14F-4D97-AF65-F5344CB8AC3E}">
        <p14:creationId xmlns:p14="http://schemas.microsoft.com/office/powerpoint/2010/main" val="2312336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762000"/>
            <a:ext cx="8509103" cy="926020"/>
          </a:xfrm>
        </p:spPr>
        <p:txBody>
          <a:bodyPr>
            <a:noAutofit/>
          </a:bodyPr>
          <a:lstStyle/>
          <a:p>
            <a:r>
              <a:rPr lang="en-US" sz="4000" dirty="0"/>
              <a:t>Guidance Overview</a:t>
            </a:r>
          </a:p>
        </p:txBody>
      </p:sp>
      <p:sp>
        <p:nvSpPr>
          <p:cNvPr id="3" name="Content Placeholder 2"/>
          <p:cNvSpPr>
            <a:spLocks noGrp="1"/>
          </p:cNvSpPr>
          <p:nvPr>
            <p:ph idx="1"/>
          </p:nvPr>
        </p:nvSpPr>
        <p:spPr/>
        <p:txBody>
          <a:bodyPr>
            <a:normAutofit/>
          </a:bodyPr>
          <a:lstStyle/>
          <a:p>
            <a:r>
              <a:rPr lang="en-US" sz="3600" dirty="0"/>
              <a:t>FDA incorporating input – Other e</a:t>
            </a:r>
            <a:r>
              <a:rPr lang="en-US" altLang="en-US" sz="3600" dirty="0">
                <a:cs typeface="Geneva" pitchFamily="-84" charset="0"/>
              </a:rPr>
              <a:t>xamples</a:t>
            </a:r>
          </a:p>
          <a:p>
            <a:pPr lvl="1"/>
            <a:r>
              <a:rPr lang="en-US" altLang="en-US" dirty="0">
                <a:cs typeface="Geneva" pitchFamily="-84" charset="0"/>
              </a:rPr>
              <a:t>Protection against insiders</a:t>
            </a:r>
          </a:p>
          <a:p>
            <a:pPr lvl="2"/>
            <a:r>
              <a:rPr lang="en-US" altLang="en-US" sz="2600" dirty="0">
                <a:cs typeface="Geneva" pitchFamily="-84" charset="0"/>
              </a:rPr>
              <a:t>How can industry assess this?</a:t>
            </a:r>
          </a:p>
          <a:p>
            <a:pPr lvl="3"/>
            <a:r>
              <a:rPr lang="en-US" altLang="en-US" sz="2400" dirty="0">
                <a:cs typeface="Geneva" pitchFamily="-84" charset="0"/>
              </a:rPr>
              <a:t>Assumptions to bound assessment</a:t>
            </a:r>
          </a:p>
          <a:p>
            <a:pPr lvl="2"/>
            <a:r>
              <a:rPr lang="en-US" altLang="en-US" sz="2600" dirty="0">
                <a:cs typeface="Geneva" pitchFamily="-84" charset="0"/>
              </a:rPr>
              <a:t>How can industry protect against this?</a:t>
            </a:r>
          </a:p>
          <a:p>
            <a:pPr lvl="3"/>
            <a:r>
              <a:rPr lang="en-US" altLang="en-US" sz="2400" dirty="0">
                <a:cs typeface="Geneva" pitchFamily="-84" charset="0"/>
              </a:rPr>
              <a:t>Reducing risk by implementing mitigation strategies</a:t>
            </a:r>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210124196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A39BF29-30E2-4FF7-8F4E-9E25510E6D9D}"/>
              </a:ext>
            </a:extLst>
          </p:cNvPr>
          <p:cNvSpPr>
            <a:spLocks noGrp="1"/>
          </p:cNvSpPr>
          <p:nvPr>
            <p:ph type="title"/>
          </p:nvPr>
        </p:nvSpPr>
        <p:spPr>
          <a:xfrm>
            <a:off x="0" y="2965990"/>
            <a:ext cx="8832952" cy="926020"/>
          </a:xfrm>
        </p:spPr>
        <p:txBody>
          <a:bodyPr>
            <a:noAutofit/>
          </a:bodyPr>
          <a:lstStyle/>
          <a:p>
            <a:r>
              <a:rPr lang="en-US" sz="4000" dirty="0"/>
              <a:t>Guidance: Education, Training, or Experience</a:t>
            </a:r>
          </a:p>
        </p:txBody>
      </p:sp>
    </p:spTree>
    <p:extLst>
      <p:ext uri="{BB962C8B-B14F-4D97-AF65-F5344CB8AC3E}">
        <p14:creationId xmlns:p14="http://schemas.microsoft.com/office/powerpoint/2010/main" val="14946345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914400"/>
            <a:ext cx="8832952" cy="926020"/>
          </a:xfrm>
        </p:spPr>
        <p:txBody>
          <a:bodyPr>
            <a:noAutofit/>
          </a:bodyPr>
          <a:lstStyle/>
          <a:p>
            <a:r>
              <a:rPr lang="en-US" sz="4000" dirty="0"/>
              <a:t>Guidance: Education, Training, or Experience</a:t>
            </a:r>
          </a:p>
        </p:txBody>
      </p:sp>
      <p:sp>
        <p:nvSpPr>
          <p:cNvPr id="3" name="Content Placeholder 2"/>
          <p:cNvSpPr>
            <a:spLocks noGrp="1"/>
          </p:cNvSpPr>
          <p:nvPr>
            <p:ph idx="1"/>
          </p:nvPr>
        </p:nvSpPr>
        <p:spPr>
          <a:xfrm>
            <a:off x="323850" y="2438400"/>
            <a:ext cx="8509103" cy="3600243"/>
          </a:xfrm>
        </p:spPr>
        <p:txBody>
          <a:bodyPr>
            <a:normAutofit/>
          </a:bodyPr>
          <a:lstStyle/>
          <a:p>
            <a:r>
              <a:rPr lang="en-US" sz="3000" dirty="0"/>
              <a:t>Overview of requirement</a:t>
            </a:r>
          </a:p>
          <a:p>
            <a:r>
              <a:rPr lang="en-US" sz="3000" dirty="0"/>
              <a:t>Qualified Individuals</a:t>
            </a:r>
          </a:p>
          <a:p>
            <a:r>
              <a:rPr lang="en-US" sz="3000" dirty="0"/>
              <a:t>Individuals assigned to APSs</a:t>
            </a:r>
          </a:p>
          <a:p>
            <a:pPr lvl="1"/>
            <a:r>
              <a:rPr lang="en-US" sz="2400" dirty="0"/>
              <a:t>Food defense awareness – flexibility </a:t>
            </a:r>
          </a:p>
          <a:p>
            <a:pPr lvl="1"/>
            <a:r>
              <a:rPr lang="en-US" sz="2400" dirty="0"/>
              <a:t>Proper implementation of mitigation strategy – flexibility </a:t>
            </a:r>
          </a:p>
          <a:p>
            <a:r>
              <a:rPr lang="en-US" sz="3000" dirty="0"/>
              <a:t>Food Safety Preventive Controls Alliance (FSPCA)</a:t>
            </a:r>
            <a:endParaRPr lang="en-US" dirty="0"/>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73518179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23849" y="1023679"/>
            <a:ext cx="8509103" cy="926020"/>
          </a:xfrm>
        </p:spPr>
        <p:txBody>
          <a:bodyPr>
            <a:normAutofit fontScale="90000"/>
          </a:bodyPr>
          <a:lstStyle/>
          <a:p>
            <a:r>
              <a:rPr lang="en-US" dirty="0"/>
              <a:t>Guidance: Education, Training, or Experience</a:t>
            </a:r>
          </a:p>
        </p:txBody>
      </p:sp>
      <p:sp>
        <p:nvSpPr>
          <p:cNvPr id="4" name="Slide Number Placeholder 3">
            <a:extLst>
              <a:ext uri="{FF2B5EF4-FFF2-40B4-BE49-F238E27FC236}">
                <a16:creationId xmlns:a16="http://schemas.microsoft.com/office/drawing/2014/main" id="{413BAAA8-7BDD-4573-9806-C12ABC338BD3}"/>
              </a:ext>
            </a:extLst>
          </p:cNvPr>
          <p:cNvSpPr>
            <a:spLocks noGrp="1"/>
          </p:cNvSpPr>
          <p:nvPr>
            <p:ph type="sldNum" sz="quarter" idx="4"/>
          </p:nvPr>
        </p:nvSpPr>
        <p:spPr/>
        <p:txBody>
          <a:bodyPr/>
          <a:lstStyle/>
          <a:p>
            <a:endParaRPr lang="en-US" dirty="0"/>
          </a:p>
        </p:txBody>
      </p:sp>
      <p:sp>
        <p:nvSpPr>
          <p:cNvPr id="5" name="TextBox 4">
            <a:extLst>
              <a:ext uri="{FF2B5EF4-FFF2-40B4-BE49-F238E27FC236}">
                <a16:creationId xmlns:a16="http://schemas.microsoft.com/office/drawing/2014/main" id="{3A4F3C02-9A73-4BBA-A216-5131F93A0EEE}"/>
              </a:ext>
            </a:extLst>
          </p:cNvPr>
          <p:cNvSpPr txBox="1"/>
          <p:nvPr/>
        </p:nvSpPr>
        <p:spPr>
          <a:xfrm>
            <a:off x="2286000" y="3200400"/>
            <a:ext cx="45720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graphicFrame>
        <p:nvGraphicFramePr>
          <p:cNvPr id="9" name="Content Placeholder 8" descr="This is a table that describes the Alliance training course names, delivery method, and intended audience - Food Defense Awareness has been accessed ~48,000 times since the course launched in June 2018&#10;" title="FSPCA Training Course Table">
            <a:extLst>
              <a:ext uri="{FF2B5EF4-FFF2-40B4-BE49-F238E27FC236}">
                <a16:creationId xmlns:a16="http://schemas.microsoft.com/office/drawing/2014/main" id="{BEFCDD3E-BED7-44FF-95E9-029BA7F5179A}"/>
              </a:ext>
            </a:extLst>
          </p:cNvPr>
          <p:cNvGraphicFramePr>
            <a:graphicFrameLocks noGrp="1"/>
          </p:cNvGraphicFramePr>
          <p:nvPr>
            <p:ph idx="1"/>
            <p:extLst>
              <p:ext uri="{D42A27DB-BD31-4B8C-83A1-F6EECF244321}">
                <p14:modId xmlns:p14="http://schemas.microsoft.com/office/powerpoint/2010/main" val="345123409"/>
              </p:ext>
            </p:extLst>
          </p:nvPr>
        </p:nvGraphicFramePr>
        <p:xfrm>
          <a:off x="420853" y="2102099"/>
          <a:ext cx="8327024" cy="3943073"/>
        </p:xfrm>
        <a:graphic>
          <a:graphicData uri="http://schemas.openxmlformats.org/drawingml/2006/table">
            <a:tbl>
              <a:tblPr firstRow="1" bandRow="1">
                <a:tableStyleId>{B301B821-A1FF-4177-AEE7-76D212191A09}</a:tableStyleId>
              </a:tblPr>
              <a:tblGrid>
                <a:gridCol w="1971464">
                  <a:extLst>
                    <a:ext uri="{9D8B030D-6E8A-4147-A177-3AD203B41FA5}">
                      <a16:colId xmlns:a16="http://schemas.microsoft.com/office/drawing/2014/main" val="120783196"/>
                    </a:ext>
                  </a:extLst>
                </a:gridCol>
                <a:gridCol w="1654376">
                  <a:extLst>
                    <a:ext uri="{9D8B030D-6E8A-4147-A177-3AD203B41FA5}">
                      <a16:colId xmlns:a16="http://schemas.microsoft.com/office/drawing/2014/main" val="3187805812"/>
                    </a:ext>
                  </a:extLst>
                </a:gridCol>
                <a:gridCol w="4701184">
                  <a:extLst>
                    <a:ext uri="{9D8B030D-6E8A-4147-A177-3AD203B41FA5}">
                      <a16:colId xmlns:a16="http://schemas.microsoft.com/office/drawing/2014/main" val="796469075"/>
                    </a:ext>
                  </a:extLst>
                </a:gridCol>
              </a:tblGrid>
              <a:tr h="797893">
                <a:tc>
                  <a:txBody>
                    <a:bodyPr/>
                    <a:lstStyle/>
                    <a:p>
                      <a:pPr marL="0" algn="ctr" rtl="0">
                        <a:spcBef>
                          <a:spcPts val="0"/>
                        </a:spcBef>
                        <a:spcAft>
                          <a:spcPts val="0"/>
                        </a:spcAft>
                      </a:pPr>
                      <a:r>
                        <a:rPr lang="en-US" sz="2000" kern="1200" dirty="0">
                          <a:effectLst/>
                        </a:rPr>
                        <a:t>FSPCA Training Course</a:t>
                      </a:r>
                      <a:endParaRPr lang="en-US" sz="2000">
                        <a:effectLst/>
                      </a:endParaRPr>
                    </a:p>
                  </a:txBody>
                  <a:tcPr marL="0" marR="0" marT="0" marB="0" anchor="ctr"/>
                </a:tc>
                <a:tc>
                  <a:txBody>
                    <a:bodyPr/>
                    <a:lstStyle/>
                    <a:p>
                      <a:pPr marL="0" algn="ctr" rtl="0" eaLnBrk="1" latinLnBrk="0" hangingPunct="1">
                        <a:spcBef>
                          <a:spcPts val="0"/>
                        </a:spcBef>
                        <a:spcAft>
                          <a:spcPts val="0"/>
                        </a:spcAft>
                      </a:pPr>
                      <a:r>
                        <a:rPr lang="en-US" sz="2000" kern="1200" dirty="0">
                          <a:effectLst/>
                        </a:rPr>
                        <a:t>Delivery Method</a:t>
                      </a:r>
                      <a:endParaRPr lang="en-US" sz="2000">
                        <a:effectLst/>
                      </a:endParaRPr>
                    </a:p>
                  </a:txBody>
                  <a:tcPr marL="0" marR="0" marT="0" marB="0" anchor="ctr"/>
                </a:tc>
                <a:tc>
                  <a:txBody>
                    <a:bodyPr/>
                    <a:lstStyle/>
                    <a:p>
                      <a:pPr marL="0" marR="0" indent="0" algn="ctr" rtl="0">
                        <a:spcBef>
                          <a:spcPts val="0"/>
                        </a:spcBef>
                        <a:spcAft>
                          <a:spcPts val="0"/>
                        </a:spcAft>
                      </a:pPr>
                      <a:r>
                        <a:rPr lang="en-US" sz="2000" kern="1200" dirty="0"/>
                        <a:t> </a:t>
                      </a:r>
                      <a:r>
                        <a:rPr lang="en-US" sz="2000" kern="1200" dirty="0">
                          <a:effectLst/>
                        </a:rPr>
                        <a:t>Intended Audience</a:t>
                      </a:r>
                      <a:endParaRPr lang="en-US" sz="2000" dirty="0">
                        <a:effectLst/>
                      </a:endParaRPr>
                    </a:p>
                  </a:txBody>
                  <a:tcPr marL="0" marR="0" marT="0" marB="0" anchor="ctr"/>
                </a:tc>
                <a:extLst>
                  <a:ext uri="{0D108BD9-81ED-4DB2-BD59-A6C34878D82A}">
                    <a16:rowId xmlns:a16="http://schemas.microsoft.com/office/drawing/2014/main" val="594015777"/>
                  </a:ext>
                </a:extLst>
              </a:tr>
              <a:tr h="1772065">
                <a:tc>
                  <a:txBody>
                    <a:bodyPr/>
                    <a:lstStyle/>
                    <a:p>
                      <a:pPr marL="0" marR="0" indent="0" algn="l" rtl="0" eaLnBrk="1" fontAlgn="auto" latinLnBrk="0" hangingPunct="1">
                        <a:spcBef>
                          <a:spcPts val="0"/>
                        </a:spcBef>
                        <a:spcAft>
                          <a:spcPts val="0"/>
                        </a:spcAft>
                      </a:pPr>
                      <a:r>
                        <a:rPr lang="en-US" sz="1800" kern="1200" dirty="0">
                          <a:effectLst/>
                        </a:rPr>
                        <a:t>Food Defense Awareness</a:t>
                      </a:r>
                      <a:endParaRPr lang="en-US" dirty="0">
                        <a:effectLst/>
                      </a:endParaRPr>
                    </a:p>
                  </a:txBody>
                  <a:tcPr marL="0" marR="0" marT="0" marB="0" anchor="ctr"/>
                </a:tc>
                <a:tc>
                  <a:txBody>
                    <a:bodyPr/>
                    <a:lstStyle/>
                    <a:p>
                      <a:pPr marL="0" algn="l" rtl="0" eaLnBrk="1" latinLnBrk="0" hangingPunct="1">
                        <a:spcBef>
                          <a:spcPts val="0"/>
                        </a:spcBef>
                        <a:spcAft>
                          <a:spcPts val="0"/>
                        </a:spcAft>
                      </a:pPr>
                      <a:endParaRPr lang="en-US" dirty="0">
                        <a:effectLst/>
                      </a:endParaRPr>
                    </a:p>
                  </a:txBody>
                  <a:tcPr marL="0" marR="0" marT="0" marB="0" anchor="ctr"/>
                </a:tc>
                <a:tc>
                  <a:txBody>
                    <a:bodyPr/>
                    <a:lstStyle/>
                    <a:p>
                      <a:pPr marL="283210" indent="-283210" algn="l" rtl="0" eaLnBrk="1" latinLnBrk="0" hangingPunct="1">
                        <a:spcBef>
                          <a:spcPts val="0"/>
                        </a:spcBef>
                        <a:spcAft>
                          <a:spcPts val="0"/>
                        </a:spcAft>
                        <a:buClrTx/>
                        <a:buSzPts val="1800"/>
                        <a:buFont typeface="Arial" panose="020B0604020202020204" pitchFamily="34" charset="0"/>
                        <a:buChar char="•"/>
                      </a:pPr>
                      <a:r>
                        <a:rPr lang="en-US" sz="1800" kern="1200" dirty="0">
                          <a:effectLst/>
                        </a:rPr>
                        <a:t>Workers at Actionable Process Steps (e.g., front line food workers)</a:t>
                      </a:r>
                      <a:endParaRPr lang="en-US" sz="1800" dirty="0">
                        <a:effectLst/>
                      </a:endParaRPr>
                    </a:p>
                    <a:p>
                      <a:pPr marL="285750" indent="-285750" algn="l" rtl="0" eaLnBrk="1" latinLnBrk="0" hangingPunct="1">
                        <a:spcBef>
                          <a:spcPts val="0"/>
                        </a:spcBef>
                        <a:spcAft>
                          <a:spcPts val="0"/>
                        </a:spcAft>
                        <a:buFont typeface="Arial"/>
                        <a:buChar char="•"/>
                      </a:pPr>
                      <a:r>
                        <a:rPr lang="en-US" sz="1800" kern="1200" dirty="0">
                          <a:effectLst/>
                        </a:rPr>
                        <a:t>Supervisors of Workers at Actionable Process Steps</a:t>
                      </a:r>
                      <a:endParaRPr lang="en-US" dirty="0">
                        <a:effectLst/>
                      </a:endParaRPr>
                    </a:p>
                    <a:p>
                      <a:pPr marL="285750" indent="-285750" algn="l" rtl="0" eaLnBrk="1" latinLnBrk="0" hangingPunct="1">
                        <a:spcBef>
                          <a:spcPts val="0"/>
                        </a:spcBef>
                        <a:spcAft>
                          <a:spcPts val="0"/>
                        </a:spcAft>
                        <a:buFont typeface="Arial"/>
                        <a:buChar char="•"/>
                      </a:pPr>
                      <a:r>
                        <a:rPr lang="en-US" sz="1800" kern="1200" dirty="0">
                          <a:effectLst/>
                        </a:rPr>
                        <a:t>Satisfies requirement in § 121.4(b)(2)</a:t>
                      </a:r>
                      <a:endParaRPr lang="en-US" dirty="0">
                        <a:effectLst/>
                      </a:endParaRPr>
                    </a:p>
                  </a:txBody>
                  <a:tcPr marL="0" marR="0" marT="0" marB="0" anchor="ctr"/>
                </a:tc>
                <a:extLst>
                  <a:ext uri="{0D108BD9-81ED-4DB2-BD59-A6C34878D82A}">
                    <a16:rowId xmlns:a16="http://schemas.microsoft.com/office/drawing/2014/main" val="24861352"/>
                  </a:ext>
                </a:extLst>
              </a:tr>
              <a:tr h="1373115">
                <a:tc>
                  <a:txBody>
                    <a:bodyPr/>
                    <a:lstStyle/>
                    <a:p>
                      <a:pPr marL="0" algn="l" rtl="0" eaLnBrk="1" latinLnBrk="0" hangingPunct="1">
                        <a:spcBef>
                          <a:spcPts val="0"/>
                        </a:spcBef>
                        <a:spcAft>
                          <a:spcPts val="0"/>
                        </a:spcAft>
                      </a:pPr>
                      <a:r>
                        <a:rPr lang="en-US" sz="1800" kern="1200" dirty="0">
                          <a:effectLst/>
                        </a:rPr>
                        <a:t>Overview of IA Rule</a:t>
                      </a:r>
                      <a:endParaRPr lang="en-US" dirty="0">
                        <a:effectLst/>
                      </a:endParaRPr>
                    </a:p>
                  </a:txBody>
                  <a:tcPr marL="0" marR="0" marT="0" marB="0" anchor="ctr"/>
                </a:tc>
                <a:tc>
                  <a:txBody>
                    <a:bodyPr/>
                    <a:lstStyle/>
                    <a:p>
                      <a:pPr marL="0" algn="l" rtl="0" eaLnBrk="1" latinLnBrk="0" hangingPunct="1">
                        <a:spcBef>
                          <a:spcPts val="0"/>
                        </a:spcBef>
                        <a:spcAft>
                          <a:spcPts val="0"/>
                        </a:spcAft>
                      </a:pPr>
                      <a:endParaRPr lang="en-US" dirty="0">
                        <a:effectLst/>
                      </a:endParaRPr>
                    </a:p>
                  </a:txBody>
                  <a:tcPr marL="0" marR="0" marT="0" marB="0" anchor="ctr"/>
                </a:tc>
                <a:tc>
                  <a:txBody>
                    <a:bodyPr/>
                    <a:lstStyle/>
                    <a:p>
                      <a:pPr marL="283210" indent="-283210" algn="l" rtl="0" eaLnBrk="1" latinLnBrk="0" hangingPunct="1">
                        <a:spcBef>
                          <a:spcPts val="0"/>
                        </a:spcBef>
                        <a:spcAft>
                          <a:spcPts val="0"/>
                        </a:spcAft>
                        <a:buClrTx/>
                        <a:buSzPts val="1800"/>
                        <a:buFont typeface="Arial" panose="020B0604020202020204" pitchFamily="34" charset="0"/>
                        <a:buChar char="•"/>
                      </a:pPr>
                      <a:r>
                        <a:rPr lang="en-US" sz="1800" kern="1200" dirty="0">
                          <a:effectLst/>
                        </a:rPr>
                        <a:t>Any stakeholder interested in learning more about the IA rule requirements</a:t>
                      </a:r>
                      <a:endParaRPr lang="en-US" sz="1800" dirty="0">
                        <a:effectLst/>
                      </a:endParaRPr>
                    </a:p>
                    <a:p>
                      <a:pPr marL="285750" indent="-285750" algn="l" rtl="0" eaLnBrk="1" latinLnBrk="0" hangingPunct="1">
                        <a:spcBef>
                          <a:spcPts val="0"/>
                        </a:spcBef>
                        <a:spcAft>
                          <a:spcPts val="0"/>
                        </a:spcAft>
                        <a:buFont typeface="Arial"/>
                        <a:buChar char="•"/>
                      </a:pPr>
                      <a:r>
                        <a:rPr lang="en-US" sz="1800" kern="1200" dirty="0">
                          <a:effectLst/>
                        </a:rPr>
                        <a:t>This course is not associated with any IA rule training requirement</a:t>
                      </a:r>
                      <a:endParaRPr lang="en-US" dirty="0">
                        <a:effectLst/>
                      </a:endParaRPr>
                    </a:p>
                  </a:txBody>
                  <a:tcPr marL="0" marR="0" marT="0" marB="0" anchor="ctr"/>
                </a:tc>
                <a:extLst>
                  <a:ext uri="{0D108BD9-81ED-4DB2-BD59-A6C34878D82A}">
                    <a16:rowId xmlns:a16="http://schemas.microsoft.com/office/drawing/2014/main" val="1525128906"/>
                  </a:ext>
                </a:extLst>
              </a:tr>
            </a:tbl>
          </a:graphicData>
        </a:graphic>
      </p:graphicFrame>
      <p:pic>
        <p:nvPicPr>
          <p:cNvPr id="11" name="Picture 11">
            <a:extLst>
              <a:ext uri="{FF2B5EF4-FFF2-40B4-BE49-F238E27FC236}">
                <a16:creationId xmlns:a16="http://schemas.microsoft.com/office/drawing/2014/main" id="{D8FA427D-0FA3-4725-B29A-2780E284DF6C}"/>
              </a:ext>
            </a:extLst>
          </p:cNvPr>
          <p:cNvPicPr>
            <a:picLocks noChangeAspect="1"/>
          </p:cNvPicPr>
          <p:nvPr/>
        </p:nvPicPr>
        <p:blipFill>
          <a:blip r:embed="rId3"/>
          <a:stretch>
            <a:fillRect/>
          </a:stretch>
        </p:blipFill>
        <p:spPr>
          <a:xfrm>
            <a:off x="2600172" y="3526179"/>
            <a:ext cx="1152525" cy="504825"/>
          </a:xfrm>
          <a:prstGeom prst="rect">
            <a:avLst/>
          </a:prstGeom>
        </p:spPr>
      </p:pic>
      <p:pic>
        <p:nvPicPr>
          <p:cNvPr id="15" name="Picture 11">
            <a:extLst>
              <a:ext uri="{FF2B5EF4-FFF2-40B4-BE49-F238E27FC236}">
                <a16:creationId xmlns:a16="http://schemas.microsoft.com/office/drawing/2014/main" id="{6A9DF58D-B0DE-4C67-A6AF-9995A9FB495A}"/>
              </a:ext>
            </a:extLst>
          </p:cNvPr>
          <p:cNvPicPr>
            <a:picLocks noChangeAspect="1"/>
          </p:cNvPicPr>
          <p:nvPr/>
        </p:nvPicPr>
        <p:blipFill>
          <a:blip r:embed="rId3"/>
          <a:stretch>
            <a:fillRect/>
          </a:stretch>
        </p:blipFill>
        <p:spPr>
          <a:xfrm>
            <a:off x="2585794" y="5056787"/>
            <a:ext cx="1152525" cy="504825"/>
          </a:xfrm>
          <a:prstGeom prst="rect">
            <a:avLst/>
          </a:prstGeom>
        </p:spPr>
      </p:pic>
      <p:sp>
        <p:nvSpPr>
          <p:cNvPr id="8" name="Title 1">
            <a:extLst>
              <a:ext uri="{FF2B5EF4-FFF2-40B4-BE49-F238E27FC236}">
                <a16:creationId xmlns:a16="http://schemas.microsoft.com/office/drawing/2014/main" id="{062156C9-CB83-4075-8211-5ACDEF52640D}"/>
              </a:ext>
            </a:extLst>
          </p:cNvPr>
          <p:cNvSpPr txBox="1">
            <a:spLocks/>
          </p:cNvSpPr>
          <p:nvPr/>
        </p:nvSpPr>
        <p:spPr>
          <a:xfrm>
            <a:off x="476249" y="1176079"/>
            <a:ext cx="8509103" cy="92602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sz="3600" dirty="0"/>
          </a:p>
        </p:txBody>
      </p:sp>
    </p:spTree>
    <p:extLst>
      <p:ext uri="{BB962C8B-B14F-4D97-AF65-F5344CB8AC3E}">
        <p14:creationId xmlns:p14="http://schemas.microsoft.com/office/powerpoint/2010/main" val="1957274922"/>
      </p:ext>
    </p:extLst>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748BC-739A-4B62-87C6-589206F2598A}"/>
              </a:ext>
            </a:extLst>
          </p:cNvPr>
          <p:cNvSpPr>
            <a:spLocks noGrp="1"/>
          </p:cNvSpPr>
          <p:nvPr>
            <p:ph type="title"/>
          </p:nvPr>
        </p:nvSpPr>
        <p:spPr/>
        <p:txBody>
          <a:bodyPr/>
          <a:lstStyle/>
          <a:p>
            <a:r>
              <a:rPr lang="en-US" dirty="0"/>
              <a:t>Food Defense Qualified Individuals</a:t>
            </a:r>
          </a:p>
        </p:txBody>
      </p:sp>
      <p:sp>
        <p:nvSpPr>
          <p:cNvPr id="3" name="Content Placeholder 2">
            <a:extLst>
              <a:ext uri="{FF2B5EF4-FFF2-40B4-BE49-F238E27FC236}">
                <a16:creationId xmlns:a16="http://schemas.microsoft.com/office/drawing/2014/main" id="{C72F3610-7905-4549-B0BE-6108485D10A9}"/>
              </a:ext>
            </a:extLst>
          </p:cNvPr>
          <p:cNvSpPr>
            <a:spLocks noGrp="1"/>
          </p:cNvSpPr>
          <p:nvPr>
            <p:ph idx="1"/>
          </p:nvPr>
        </p:nvSpPr>
        <p:spPr/>
        <p:txBody>
          <a:bodyPr>
            <a:normAutofit/>
          </a:bodyPr>
          <a:lstStyle/>
          <a:p>
            <a:r>
              <a:rPr lang="en-US" sz="2800" dirty="0"/>
              <a:t>Requirement for special qualifications for individuals who do or oversee the following activities, which require the most food defense expertise:</a:t>
            </a:r>
          </a:p>
          <a:p>
            <a:pPr lvl="1"/>
            <a:r>
              <a:rPr lang="en-US" sz="2000" dirty="0"/>
              <a:t>Preparation of the FDP</a:t>
            </a:r>
          </a:p>
          <a:p>
            <a:pPr lvl="1"/>
            <a:r>
              <a:rPr lang="en-US" sz="2000" dirty="0"/>
              <a:t>Conduct of the VA</a:t>
            </a:r>
          </a:p>
          <a:p>
            <a:pPr lvl="1"/>
            <a:r>
              <a:rPr lang="en-US" sz="2000" dirty="0"/>
              <a:t>Identification and explanation of mitigation strategies</a:t>
            </a:r>
          </a:p>
          <a:p>
            <a:pPr lvl="1"/>
            <a:r>
              <a:rPr lang="en-US" sz="2000" dirty="0"/>
              <a:t>Performance of the reanalysis</a:t>
            </a:r>
          </a:p>
        </p:txBody>
      </p:sp>
    </p:spTree>
    <p:extLst>
      <p:ext uri="{BB962C8B-B14F-4D97-AF65-F5344CB8AC3E}">
        <p14:creationId xmlns:p14="http://schemas.microsoft.com/office/powerpoint/2010/main" val="76229360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11053-9B7A-441F-9642-322276AB2144}"/>
              </a:ext>
            </a:extLst>
          </p:cNvPr>
          <p:cNvSpPr>
            <a:spLocks noGrp="1"/>
          </p:cNvSpPr>
          <p:nvPr>
            <p:ph type="title"/>
          </p:nvPr>
        </p:nvSpPr>
        <p:spPr/>
        <p:txBody>
          <a:bodyPr/>
          <a:lstStyle/>
          <a:p>
            <a:r>
              <a:rPr lang="en-US" dirty="0"/>
              <a:t>Food Defense Qualified Individuals</a:t>
            </a:r>
          </a:p>
        </p:txBody>
      </p:sp>
      <p:sp>
        <p:nvSpPr>
          <p:cNvPr id="3" name="Content Placeholder 2">
            <a:extLst>
              <a:ext uri="{FF2B5EF4-FFF2-40B4-BE49-F238E27FC236}">
                <a16:creationId xmlns:a16="http://schemas.microsoft.com/office/drawing/2014/main" id="{F226008F-291E-4B99-A55D-FEBA2875AA4E}"/>
              </a:ext>
            </a:extLst>
          </p:cNvPr>
          <p:cNvSpPr>
            <a:spLocks noGrp="1"/>
          </p:cNvSpPr>
          <p:nvPr>
            <p:ph idx="1"/>
          </p:nvPr>
        </p:nvSpPr>
        <p:spPr>
          <a:xfrm>
            <a:off x="228600" y="2009775"/>
            <a:ext cx="8604353" cy="4467225"/>
          </a:xfrm>
        </p:spPr>
        <p:txBody>
          <a:bodyPr>
            <a:normAutofit lnSpcReduction="10000"/>
          </a:bodyPr>
          <a:lstStyle/>
          <a:p>
            <a:pPr marL="0" indent="0">
              <a:buNone/>
            </a:pPr>
            <a:r>
              <a:rPr lang="en-US" sz="2800" dirty="0"/>
              <a:t>Such an individual must meet the following requirements:</a:t>
            </a:r>
          </a:p>
          <a:p>
            <a:pPr marL="514350" indent="-514350">
              <a:buFont typeface="+mj-lt"/>
              <a:buAutoNum type="arabicPeriod"/>
            </a:pPr>
            <a:r>
              <a:rPr lang="en-US" sz="2400" dirty="0"/>
              <a:t>Education, training, or experience (or a combination thereof) necessary to properly perform the activities; </a:t>
            </a:r>
            <a:r>
              <a:rPr lang="en-US" sz="2400" b="1" dirty="0"/>
              <a:t>and</a:t>
            </a:r>
          </a:p>
          <a:p>
            <a:pPr marL="514350" indent="-514350">
              <a:buFont typeface="+mj-lt"/>
              <a:buAutoNum type="arabicPeriod"/>
            </a:pPr>
            <a:r>
              <a:rPr lang="en-US" sz="2400" dirty="0"/>
              <a:t>Successful completion of training for the specific function that is at least equivalent to that received under a standardized curriculum recognized as adequate by FDA, </a:t>
            </a:r>
            <a:r>
              <a:rPr lang="en-US" sz="2400" b="1" dirty="0"/>
              <a:t>or</a:t>
            </a:r>
            <a:r>
              <a:rPr lang="en-US" sz="2400" dirty="0"/>
              <a:t> </a:t>
            </a:r>
          </a:p>
          <a:p>
            <a:pPr marL="514350" indent="-514350">
              <a:buFont typeface="+mj-lt"/>
              <a:buAutoNum type="arabicPeriod"/>
            </a:pPr>
            <a:r>
              <a:rPr lang="en-US" sz="2400" dirty="0"/>
              <a:t>Be otherwise qualified through job experience to conduct the activities. </a:t>
            </a:r>
          </a:p>
          <a:p>
            <a:pPr marL="914400" lvl="1" indent="-514350">
              <a:buFont typeface="+mj-lt"/>
              <a:buAutoNum type="alphaLcParenR"/>
            </a:pPr>
            <a:r>
              <a:rPr lang="en-US" sz="2000" dirty="0"/>
              <a:t>Job experience may qualify an individual to perform these functions if such experience has provided an individual with knowledge at least equivalent to that provided through a standardized curriculum recognized as adequate by FDA.</a:t>
            </a:r>
            <a:endParaRPr lang="en-US" sz="2800" b="1" dirty="0"/>
          </a:p>
        </p:txBody>
      </p:sp>
    </p:spTree>
    <p:extLst>
      <p:ext uri="{BB962C8B-B14F-4D97-AF65-F5344CB8AC3E}">
        <p14:creationId xmlns:p14="http://schemas.microsoft.com/office/powerpoint/2010/main" val="354581869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6200" y="652843"/>
            <a:ext cx="9067800" cy="944562"/>
          </a:xfrm>
        </p:spPr>
        <p:txBody>
          <a:bodyPr>
            <a:noAutofit/>
          </a:bodyPr>
          <a:lstStyle/>
          <a:p>
            <a:r>
              <a:rPr lang="en-US" sz="3800" dirty="0"/>
              <a:t>Guidance: Education, Training, or Experience</a:t>
            </a:r>
          </a:p>
        </p:txBody>
      </p:sp>
      <p:graphicFrame>
        <p:nvGraphicFramePr>
          <p:cNvPr id="3" name="Content Placeholder 2" descr="This is a table that describes the Alliance training course names, delivery method, and intended audience&#10;" title="FSPCA Training Course ">
            <a:extLst>
              <a:ext uri="{FF2B5EF4-FFF2-40B4-BE49-F238E27FC236}">
                <a16:creationId xmlns:a16="http://schemas.microsoft.com/office/drawing/2014/main" id="{17E6ABE7-CB5A-4136-BD7F-E0B7E4A6B8E2}"/>
              </a:ext>
            </a:extLst>
          </p:cNvPr>
          <p:cNvGraphicFramePr>
            <a:graphicFrameLocks noGrp="1"/>
          </p:cNvGraphicFramePr>
          <p:nvPr>
            <p:ph idx="1"/>
            <p:extLst>
              <p:ext uri="{D42A27DB-BD31-4B8C-83A1-F6EECF244321}">
                <p14:modId xmlns:p14="http://schemas.microsoft.com/office/powerpoint/2010/main" val="4197146037"/>
              </p:ext>
            </p:extLst>
          </p:nvPr>
        </p:nvGraphicFramePr>
        <p:xfrm>
          <a:off x="562782" y="1436346"/>
          <a:ext cx="8018435" cy="4799505"/>
        </p:xfrm>
        <a:graphic>
          <a:graphicData uri="http://schemas.openxmlformats.org/drawingml/2006/table">
            <a:tbl>
              <a:tblPr firstRow="1" bandRow="1">
                <a:tableStyleId>{5C22544A-7EE6-4342-B048-85BDC9FD1C3A}</a:tableStyleId>
              </a:tblPr>
              <a:tblGrid>
                <a:gridCol w="2942545">
                  <a:extLst>
                    <a:ext uri="{9D8B030D-6E8A-4147-A177-3AD203B41FA5}">
                      <a16:colId xmlns:a16="http://schemas.microsoft.com/office/drawing/2014/main" val="2936226700"/>
                    </a:ext>
                  </a:extLst>
                </a:gridCol>
                <a:gridCol w="1302587">
                  <a:extLst>
                    <a:ext uri="{9D8B030D-6E8A-4147-A177-3AD203B41FA5}">
                      <a16:colId xmlns:a16="http://schemas.microsoft.com/office/drawing/2014/main" val="2619498708"/>
                    </a:ext>
                  </a:extLst>
                </a:gridCol>
                <a:gridCol w="3773303">
                  <a:extLst>
                    <a:ext uri="{9D8B030D-6E8A-4147-A177-3AD203B41FA5}">
                      <a16:colId xmlns:a16="http://schemas.microsoft.com/office/drawing/2014/main" val="789442384"/>
                    </a:ext>
                  </a:extLst>
                </a:gridCol>
              </a:tblGrid>
              <a:tr h="922198">
                <a:tc>
                  <a:txBody>
                    <a:bodyPr/>
                    <a:lstStyle/>
                    <a:p>
                      <a:pPr marL="0" algn="l" rtl="0">
                        <a:spcBef>
                          <a:spcPts val="0"/>
                        </a:spcBef>
                        <a:spcAft>
                          <a:spcPts val="0"/>
                        </a:spcAft>
                      </a:pPr>
                      <a:r>
                        <a:rPr lang="en-US" sz="1800" kern="1200" dirty="0"/>
                        <a:t> </a:t>
                      </a:r>
                      <a:r>
                        <a:rPr lang="en-US" sz="1800" kern="1200" dirty="0">
                          <a:effectLst/>
                        </a:rPr>
                        <a:t>FSPCA Training Course</a:t>
                      </a:r>
                      <a:endParaRPr lang="en-US" sz="1800" dirty="0">
                        <a:effectLst/>
                      </a:endParaRPr>
                    </a:p>
                  </a:txBody>
                  <a:tcPr marL="0" marR="0" marT="0" marB="0" anchor="ctr"/>
                </a:tc>
                <a:tc>
                  <a:txBody>
                    <a:bodyPr/>
                    <a:lstStyle/>
                    <a:p>
                      <a:pPr marL="0" algn="ctr" rtl="0" eaLnBrk="1" latinLnBrk="0" hangingPunct="1">
                        <a:spcBef>
                          <a:spcPts val="0"/>
                        </a:spcBef>
                        <a:spcAft>
                          <a:spcPts val="0"/>
                        </a:spcAft>
                      </a:pPr>
                      <a:r>
                        <a:rPr lang="en-US" sz="1800" kern="1200">
                          <a:effectLst/>
                        </a:rPr>
                        <a:t>Delivery Method</a:t>
                      </a:r>
                      <a:endParaRPr lang="en-US" sz="1800">
                        <a:effectLst/>
                      </a:endParaRPr>
                    </a:p>
                  </a:txBody>
                  <a:tcPr marL="0" marR="0" marT="0" marB="0" anchor="ctr"/>
                </a:tc>
                <a:tc>
                  <a:txBody>
                    <a:bodyPr/>
                    <a:lstStyle/>
                    <a:p>
                      <a:pPr lvl="0" algn="l">
                        <a:buNone/>
                      </a:pPr>
                      <a:r>
                        <a:rPr lang="en-US" sz="1800" b="1" i="0" u="none" strike="noStrike" kern="1200" noProof="0" dirty="0">
                          <a:solidFill>
                            <a:srgbClr val="FFFFFF"/>
                          </a:solidFill>
                          <a:latin typeface="Calibri"/>
                        </a:rPr>
                        <a:t>Intended Audience – Food Professionals who do the following:</a:t>
                      </a:r>
                      <a:endParaRPr lang="en-US" sz="1800" dirty="0"/>
                    </a:p>
                    <a:p>
                      <a:pPr marL="0" lvl="0" algn="l">
                        <a:spcBef>
                          <a:spcPts val="0"/>
                        </a:spcBef>
                        <a:spcAft>
                          <a:spcPts val="0"/>
                        </a:spcAft>
                        <a:buNone/>
                      </a:pPr>
                      <a:endParaRPr lang="en-US" sz="1800" kern="1200" dirty="0">
                        <a:effectLst/>
                      </a:endParaRPr>
                    </a:p>
                  </a:txBody>
                  <a:tcPr marL="0" marR="0" marT="0" marB="0" anchor="ctr"/>
                </a:tc>
                <a:extLst>
                  <a:ext uri="{0D108BD9-81ED-4DB2-BD59-A6C34878D82A}">
                    <a16:rowId xmlns:a16="http://schemas.microsoft.com/office/drawing/2014/main" val="2258803586"/>
                  </a:ext>
                </a:extLst>
              </a:tr>
              <a:tr h="835745">
                <a:tc>
                  <a:txBody>
                    <a:bodyPr/>
                    <a:lstStyle/>
                    <a:p>
                      <a:pPr marL="0" marR="0" indent="0" algn="l" rtl="0" eaLnBrk="1" fontAlgn="auto" latinLnBrk="0" hangingPunct="1">
                        <a:spcBef>
                          <a:spcPts val="0"/>
                        </a:spcBef>
                        <a:spcAft>
                          <a:spcPts val="0"/>
                        </a:spcAft>
                      </a:pPr>
                      <a:r>
                        <a:rPr lang="en-US" sz="1800" kern="1200">
                          <a:effectLst/>
                        </a:rPr>
                        <a:t>Conducting Vulnerability Assessments (VAs)</a:t>
                      </a:r>
                      <a:endParaRPr lang="en-US">
                        <a:effectLst/>
                      </a:endParaRPr>
                    </a:p>
                    <a:p>
                      <a:pPr marL="0" marR="0" indent="0" algn="l" rtl="0" eaLnBrk="1" fontAlgn="auto" latinLnBrk="0" hangingPunct="1">
                        <a:spcBef>
                          <a:spcPts val="0"/>
                        </a:spcBef>
                        <a:spcAft>
                          <a:spcPts val="0"/>
                        </a:spcAft>
                      </a:pPr>
                      <a:r>
                        <a:rPr lang="en-US" sz="1800" kern="1200">
                          <a:effectLst/>
                        </a:rPr>
                        <a:t>using Key Activity Types (KAT)</a:t>
                      </a:r>
                      <a:endParaRPr lang="en-US">
                        <a:effectLst/>
                      </a:endParaRPr>
                    </a:p>
                  </a:txBody>
                  <a:tcPr marL="0" marR="0" marT="0" marB="0" anchor="ctr"/>
                </a:tc>
                <a:tc>
                  <a:txBody>
                    <a:bodyPr/>
                    <a:lstStyle/>
                    <a:p>
                      <a:pPr marL="0" algn="l" rtl="0" eaLnBrk="1" latinLnBrk="0" hangingPunct="1">
                        <a:spcBef>
                          <a:spcPts val="0"/>
                        </a:spcBef>
                        <a:spcAft>
                          <a:spcPts val="0"/>
                        </a:spcAft>
                      </a:pPr>
                      <a:endParaRPr lang="en-US">
                        <a:effectLst/>
                      </a:endParaRPr>
                    </a:p>
                  </a:txBody>
                  <a:tcPr marL="0" marR="0" marT="0" marB="0" anchor="ctr"/>
                </a:tc>
                <a:tc>
                  <a:txBody>
                    <a:bodyPr/>
                    <a:lstStyle/>
                    <a:p>
                      <a:pPr marL="283210" indent="-283210" algn="l" rtl="0" eaLnBrk="1" latinLnBrk="0" hangingPunct="1">
                        <a:spcBef>
                          <a:spcPts val="0"/>
                        </a:spcBef>
                        <a:spcAft>
                          <a:spcPts val="0"/>
                        </a:spcAft>
                        <a:buClrTx/>
                        <a:buSzPts val="1800"/>
                        <a:buFont typeface="Arial" panose="020B0604020202020204" pitchFamily="34" charset="0"/>
                        <a:buChar char="•"/>
                      </a:pPr>
                      <a:r>
                        <a:rPr lang="en-US" sz="1800" kern="1200">
                          <a:effectLst/>
                        </a:rPr>
                        <a:t>Conduct VAs using the KAT </a:t>
                      </a:r>
                      <a:br>
                        <a:rPr lang="en-US" sz="1800" kern="1200" dirty="0">
                          <a:effectLst/>
                        </a:rPr>
                      </a:br>
                      <a:r>
                        <a:rPr lang="en-US" sz="1800" kern="1200">
                          <a:effectLst/>
                        </a:rPr>
                        <a:t>Method </a:t>
                      </a:r>
                      <a:r>
                        <a:rPr lang="en-US" sz="1800" u="sng" kern="1200">
                          <a:effectLst/>
                        </a:rPr>
                        <a:t>only</a:t>
                      </a:r>
                      <a:endParaRPr lang="en-US" sz="1800">
                        <a:effectLst/>
                      </a:endParaRPr>
                    </a:p>
                  </a:txBody>
                  <a:tcPr marL="0" marR="0" marT="0" marB="0" anchor="ctr"/>
                </a:tc>
                <a:extLst>
                  <a:ext uri="{0D108BD9-81ED-4DB2-BD59-A6C34878D82A}">
                    <a16:rowId xmlns:a16="http://schemas.microsoft.com/office/drawing/2014/main" val="3008861196"/>
                  </a:ext>
                </a:extLst>
              </a:tr>
              <a:tr h="1395099">
                <a:tc>
                  <a:txBody>
                    <a:bodyPr/>
                    <a:lstStyle/>
                    <a:p>
                      <a:pPr marL="0" algn="l" rtl="0" eaLnBrk="1" latinLnBrk="0" hangingPunct="1">
                        <a:spcBef>
                          <a:spcPts val="0"/>
                        </a:spcBef>
                        <a:spcAft>
                          <a:spcPts val="0"/>
                        </a:spcAft>
                      </a:pPr>
                      <a:r>
                        <a:rPr lang="en-US" sz="1800" kern="1200">
                          <a:effectLst/>
                        </a:rPr>
                        <a:t>Conducting Vulnerability Assessments</a:t>
                      </a:r>
                      <a:endParaRPr lang="en-US">
                        <a:effectLst/>
                      </a:endParaRPr>
                    </a:p>
                  </a:txBody>
                  <a:tcPr marL="0" marR="0" marT="0" marB="0" anchor="ctr"/>
                </a:tc>
                <a:tc>
                  <a:txBody>
                    <a:bodyPr/>
                    <a:lstStyle/>
                    <a:p>
                      <a:pPr marL="0" algn="l" rtl="0" eaLnBrk="1" latinLnBrk="0" hangingPunct="1">
                        <a:spcBef>
                          <a:spcPts val="0"/>
                        </a:spcBef>
                        <a:spcAft>
                          <a:spcPts val="0"/>
                        </a:spcAft>
                      </a:pPr>
                      <a:endParaRPr lang="en-US">
                        <a:effectLst/>
                      </a:endParaRPr>
                    </a:p>
                  </a:txBody>
                  <a:tcPr marL="0" marR="0" marT="0" marB="0" anchor="ctr"/>
                </a:tc>
                <a:tc>
                  <a:txBody>
                    <a:bodyPr/>
                    <a:lstStyle/>
                    <a:p>
                      <a:pPr marL="283210" indent="-283210" algn="l" rtl="0" eaLnBrk="1" latinLnBrk="0" hangingPunct="1">
                        <a:spcBef>
                          <a:spcPts val="0"/>
                        </a:spcBef>
                        <a:spcAft>
                          <a:spcPts val="0"/>
                        </a:spcAft>
                        <a:buClrTx/>
                        <a:buSzPts val="1800"/>
                        <a:buFont typeface="Arial" panose="020B0604020202020204" pitchFamily="34" charset="0"/>
                        <a:buChar char="•"/>
                      </a:pPr>
                      <a:r>
                        <a:rPr lang="en-US" sz="1800" kern="1200">
                          <a:effectLst/>
                        </a:rPr>
                        <a:t>Conduct VAs using the 3 Fundamental Elements</a:t>
                      </a:r>
                      <a:endParaRPr lang="en-US" sz="1800">
                        <a:effectLst/>
                      </a:endParaRPr>
                    </a:p>
                    <a:p>
                      <a:pPr marL="285750" indent="-285750" algn="l" rtl="0" eaLnBrk="1" latinLnBrk="0" hangingPunct="1">
                        <a:spcBef>
                          <a:spcPts val="0"/>
                        </a:spcBef>
                        <a:spcAft>
                          <a:spcPts val="0"/>
                        </a:spcAft>
                        <a:buFont typeface="Arial"/>
                        <a:buChar char="•"/>
                      </a:pPr>
                      <a:r>
                        <a:rPr lang="en-US" sz="1800" kern="1200">
                          <a:effectLst/>
                        </a:rPr>
                        <a:t>This 1-day course must be taught by trained FSPCA VA Lead Instructors</a:t>
                      </a:r>
                      <a:endParaRPr lang="en-US">
                        <a:effectLst/>
                      </a:endParaRPr>
                    </a:p>
                  </a:txBody>
                  <a:tcPr marL="0" marR="0" marT="0" marB="0" anchor="ctr"/>
                </a:tc>
                <a:extLst>
                  <a:ext uri="{0D108BD9-81ED-4DB2-BD59-A6C34878D82A}">
                    <a16:rowId xmlns:a16="http://schemas.microsoft.com/office/drawing/2014/main" val="2010157353"/>
                  </a:ext>
                </a:extLst>
              </a:tr>
              <a:tr h="769815">
                <a:tc>
                  <a:txBody>
                    <a:bodyPr/>
                    <a:lstStyle/>
                    <a:p>
                      <a:pPr marL="0" algn="l" rtl="0" eaLnBrk="1" latinLnBrk="0" hangingPunct="1">
                        <a:spcBef>
                          <a:spcPts val="0"/>
                        </a:spcBef>
                        <a:spcAft>
                          <a:spcPts val="0"/>
                        </a:spcAft>
                      </a:pPr>
                      <a:r>
                        <a:rPr lang="en-US" sz="1800" kern="1200" dirty="0">
                          <a:effectLst/>
                        </a:rPr>
                        <a:t>Identification</a:t>
                      </a:r>
                      <a:r>
                        <a:rPr lang="en-US" sz="1800" kern="1200" baseline="0" dirty="0">
                          <a:effectLst/>
                        </a:rPr>
                        <a:t> and Explanation</a:t>
                      </a:r>
                      <a:r>
                        <a:rPr lang="en-US" sz="1800" kern="1200" dirty="0">
                          <a:effectLst/>
                        </a:rPr>
                        <a:t> of Mitigation Strategies</a:t>
                      </a:r>
                      <a:endParaRPr lang="en-US" dirty="0">
                        <a:effectLst/>
                      </a:endParaRPr>
                    </a:p>
                  </a:txBody>
                  <a:tcPr marL="0" marR="0" marT="0" marB="0" anchor="ctr"/>
                </a:tc>
                <a:tc>
                  <a:txBody>
                    <a:bodyPr/>
                    <a:lstStyle/>
                    <a:p>
                      <a:pPr marL="0" algn="l" rtl="0" eaLnBrk="1" latinLnBrk="0" hangingPunct="1">
                        <a:spcBef>
                          <a:spcPts val="0"/>
                        </a:spcBef>
                        <a:spcAft>
                          <a:spcPts val="0"/>
                        </a:spcAft>
                      </a:pPr>
                      <a:endParaRPr lang="en-US">
                        <a:effectLst/>
                      </a:endParaRPr>
                    </a:p>
                  </a:txBody>
                  <a:tcPr marL="0" marR="0" marT="0" marB="0" anchor="ctr"/>
                </a:tc>
                <a:tc>
                  <a:txBody>
                    <a:bodyPr/>
                    <a:lstStyle/>
                    <a:p>
                      <a:pPr marL="283210" indent="-283210" algn="l" rtl="0" eaLnBrk="1" latinLnBrk="0" hangingPunct="1">
                        <a:spcBef>
                          <a:spcPts val="0"/>
                        </a:spcBef>
                        <a:spcAft>
                          <a:spcPts val="0"/>
                        </a:spcAft>
                        <a:buClrTx/>
                        <a:buSzPts val="1800"/>
                        <a:buFont typeface="Arial" panose="020B0604020202020204" pitchFamily="34" charset="0"/>
                        <a:buChar char="•"/>
                      </a:pPr>
                      <a:r>
                        <a:rPr lang="en-US" sz="1800" kern="1200">
                          <a:effectLst/>
                        </a:rPr>
                        <a:t>Identify Mitigation Strategies to implement at Actionable Process Steps</a:t>
                      </a:r>
                      <a:endParaRPr lang="en-US" sz="1800">
                        <a:effectLst/>
                      </a:endParaRPr>
                    </a:p>
                  </a:txBody>
                  <a:tcPr marL="0" marR="0" marT="0" marB="0" anchor="ctr"/>
                </a:tc>
                <a:extLst>
                  <a:ext uri="{0D108BD9-81ED-4DB2-BD59-A6C34878D82A}">
                    <a16:rowId xmlns:a16="http://schemas.microsoft.com/office/drawing/2014/main" val="527285256"/>
                  </a:ext>
                </a:extLst>
              </a:tr>
              <a:tr h="648421">
                <a:tc>
                  <a:txBody>
                    <a:bodyPr/>
                    <a:lstStyle/>
                    <a:p>
                      <a:pPr marL="0" algn="l" rtl="0" eaLnBrk="1" latinLnBrk="0" hangingPunct="1">
                        <a:spcBef>
                          <a:spcPts val="0"/>
                        </a:spcBef>
                        <a:spcAft>
                          <a:spcPts val="0"/>
                        </a:spcAft>
                      </a:pPr>
                      <a:r>
                        <a:rPr lang="en-US" sz="1800" kern="1200">
                          <a:effectLst/>
                        </a:rPr>
                        <a:t>Food Defense Plan Preparation and Reanalysis</a:t>
                      </a:r>
                      <a:endParaRPr lang="en-US">
                        <a:effectLst/>
                      </a:endParaRPr>
                    </a:p>
                  </a:txBody>
                  <a:tcPr marL="0" marR="0" marT="0" marB="0" anchor="ctr"/>
                </a:tc>
                <a:tc>
                  <a:txBody>
                    <a:bodyPr/>
                    <a:lstStyle/>
                    <a:p>
                      <a:pPr marL="0" algn="l" rtl="0" eaLnBrk="1" latinLnBrk="0" hangingPunct="1">
                        <a:spcBef>
                          <a:spcPts val="0"/>
                        </a:spcBef>
                        <a:spcAft>
                          <a:spcPts val="0"/>
                        </a:spcAft>
                      </a:pPr>
                      <a:endParaRPr lang="en-US" dirty="0">
                        <a:effectLst/>
                      </a:endParaRPr>
                    </a:p>
                  </a:txBody>
                  <a:tcPr marL="0" marR="0" marT="0" marB="0" anchor="ctr"/>
                </a:tc>
                <a:tc>
                  <a:txBody>
                    <a:bodyPr/>
                    <a:lstStyle/>
                    <a:p>
                      <a:pPr marL="283210" indent="-283210" algn="l" rtl="0" eaLnBrk="1" latinLnBrk="0" hangingPunct="1">
                        <a:spcBef>
                          <a:spcPts val="0"/>
                        </a:spcBef>
                        <a:spcAft>
                          <a:spcPts val="0"/>
                        </a:spcAft>
                        <a:buClrTx/>
                        <a:buSzPts val="1800"/>
                        <a:buFont typeface="Arial" panose="020B0604020202020204" pitchFamily="34" charset="0"/>
                        <a:buChar char="•"/>
                      </a:pPr>
                      <a:r>
                        <a:rPr lang="en-US" sz="1800" kern="1200" dirty="0">
                          <a:effectLst/>
                        </a:rPr>
                        <a:t>Prepare the Food Defense Plan</a:t>
                      </a:r>
                      <a:endParaRPr lang="en-US" sz="1800" dirty="0">
                        <a:effectLst/>
                      </a:endParaRPr>
                    </a:p>
                    <a:p>
                      <a:pPr marL="285750" indent="-285750" algn="l" rtl="0" eaLnBrk="1" latinLnBrk="0" hangingPunct="1">
                        <a:spcBef>
                          <a:spcPts val="0"/>
                        </a:spcBef>
                        <a:spcAft>
                          <a:spcPts val="0"/>
                        </a:spcAft>
                        <a:buFont typeface="Arial"/>
                        <a:buChar char="•"/>
                      </a:pPr>
                      <a:r>
                        <a:rPr lang="en-US" sz="1800" kern="1200" dirty="0">
                          <a:effectLst/>
                        </a:rPr>
                        <a:t>Conduct Reanalysis activities</a:t>
                      </a:r>
                      <a:endParaRPr lang="en-US" dirty="0">
                        <a:effectLst/>
                      </a:endParaRPr>
                    </a:p>
                  </a:txBody>
                  <a:tcPr marL="0" marR="0" marT="0" marB="0" anchor="ctr"/>
                </a:tc>
                <a:extLst>
                  <a:ext uri="{0D108BD9-81ED-4DB2-BD59-A6C34878D82A}">
                    <a16:rowId xmlns:a16="http://schemas.microsoft.com/office/drawing/2014/main" val="3408572910"/>
                  </a:ext>
                </a:extLst>
              </a:tr>
            </a:tbl>
          </a:graphicData>
        </a:graphic>
      </p:graphicFrame>
      <p:sp>
        <p:nvSpPr>
          <p:cNvPr id="4" name="Slide Number Placeholder 3">
            <a:extLst>
              <a:ext uri="{FF2B5EF4-FFF2-40B4-BE49-F238E27FC236}">
                <a16:creationId xmlns:a16="http://schemas.microsoft.com/office/drawing/2014/main" id="{413BAAA8-7BDD-4573-9806-C12ABC338BD3}"/>
              </a:ext>
            </a:extLst>
          </p:cNvPr>
          <p:cNvSpPr>
            <a:spLocks noGrp="1"/>
          </p:cNvSpPr>
          <p:nvPr>
            <p:ph type="sldNum" sz="quarter" idx="4"/>
          </p:nvPr>
        </p:nvSpPr>
        <p:spPr/>
        <p:txBody>
          <a:bodyPr/>
          <a:lstStyle/>
          <a:p>
            <a:endParaRPr lang="en-US" dirty="0"/>
          </a:p>
        </p:txBody>
      </p:sp>
      <p:sp>
        <p:nvSpPr>
          <p:cNvPr id="5" name="TextBox 4">
            <a:extLst>
              <a:ext uri="{FF2B5EF4-FFF2-40B4-BE49-F238E27FC236}">
                <a16:creationId xmlns:a16="http://schemas.microsoft.com/office/drawing/2014/main" id="{79F29FFE-74E2-4F14-AB77-FB99C8D3EADD}"/>
              </a:ext>
            </a:extLst>
          </p:cNvPr>
          <p:cNvSpPr txBox="1"/>
          <p:nvPr/>
        </p:nvSpPr>
        <p:spPr>
          <a:xfrm>
            <a:off x="2286000" y="3133446"/>
            <a:ext cx="45720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6" name="Picture 6">
            <a:extLst>
              <a:ext uri="{FF2B5EF4-FFF2-40B4-BE49-F238E27FC236}">
                <a16:creationId xmlns:a16="http://schemas.microsoft.com/office/drawing/2014/main" id="{A2625C02-73EC-4B60-9FC4-55C8BA8B4199}"/>
              </a:ext>
            </a:extLst>
          </p:cNvPr>
          <p:cNvPicPr>
            <a:picLocks noChangeAspect="1"/>
          </p:cNvPicPr>
          <p:nvPr/>
        </p:nvPicPr>
        <p:blipFill>
          <a:blip r:embed="rId3"/>
          <a:stretch>
            <a:fillRect/>
          </a:stretch>
        </p:blipFill>
        <p:spPr>
          <a:xfrm>
            <a:off x="3583791" y="2585910"/>
            <a:ext cx="1066800" cy="542925"/>
          </a:xfrm>
          <a:prstGeom prst="rect">
            <a:avLst/>
          </a:prstGeom>
        </p:spPr>
      </p:pic>
      <p:pic>
        <p:nvPicPr>
          <p:cNvPr id="10" name="Picture 6">
            <a:extLst>
              <a:ext uri="{FF2B5EF4-FFF2-40B4-BE49-F238E27FC236}">
                <a16:creationId xmlns:a16="http://schemas.microsoft.com/office/drawing/2014/main" id="{63E5FC63-D3FE-408D-B7CA-4E70009D58EE}"/>
              </a:ext>
            </a:extLst>
          </p:cNvPr>
          <p:cNvPicPr>
            <a:picLocks noChangeAspect="1"/>
          </p:cNvPicPr>
          <p:nvPr/>
        </p:nvPicPr>
        <p:blipFill>
          <a:blip r:embed="rId3"/>
          <a:stretch>
            <a:fillRect/>
          </a:stretch>
        </p:blipFill>
        <p:spPr>
          <a:xfrm>
            <a:off x="3604211" y="4878729"/>
            <a:ext cx="1066800" cy="542925"/>
          </a:xfrm>
          <a:prstGeom prst="rect">
            <a:avLst/>
          </a:prstGeom>
        </p:spPr>
      </p:pic>
      <p:pic>
        <p:nvPicPr>
          <p:cNvPr id="11" name="Picture 6">
            <a:extLst>
              <a:ext uri="{FF2B5EF4-FFF2-40B4-BE49-F238E27FC236}">
                <a16:creationId xmlns:a16="http://schemas.microsoft.com/office/drawing/2014/main" id="{518BD4BF-44A6-40F7-828D-0149CDCA165F}"/>
              </a:ext>
            </a:extLst>
          </p:cNvPr>
          <p:cNvPicPr>
            <a:picLocks noChangeAspect="1"/>
          </p:cNvPicPr>
          <p:nvPr/>
        </p:nvPicPr>
        <p:blipFill>
          <a:blip r:embed="rId3"/>
          <a:stretch>
            <a:fillRect/>
          </a:stretch>
        </p:blipFill>
        <p:spPr>
          <a:xfrm>
            <a:off x="3604211" y="5677425"/>
            <a:ext cx="1066800" cy="542925"/>
          </a:xfrm>
          <a:prstGeom prst="rect">
            <a:avLst/>
          </a:prstGeom>
        </p:spPr>
      </p:pic>
      <p:pic>
        <p:nvPicPr>
          <p:cNvPr id="8" name="Picture 8">
            <a:extLst>
              <a:ext uri="{FF2B5EF4-FFF2-40B4-BE49-F238E27FC236}">
                <a16:creationId xmlns:a16="http://schemas.microsoft.com/office/drawing/2014/main" id="{1B3C7349-B18F-4862-A239-CB042967CB73}"/>
              </a:ext>
            </a:extLst>
          </p:cNvPr>
          <p:cNvPicPr>
            <a:picLocks noChangeAspect="1"/>
          </p:cNvPicPr>
          <p:nvPr/>
        </p:nvPicPr>
        <p:blipFill>
          <a:blip r:embed="rId4"/>
          <a:stretch>
            <a:fillRect/>
          </a:stretch>
        </p:blipFill>
        <p:spPr>
          <a:xfrm>
            <a:off x="3639551" y="3435260"/>
            <a:ext cx="932449" cy="1243265"/>
          </a:xfrm>
          <a:prstGeom prst="rect">
            <a:avLst/>
          </a:prstGeom>
        </p:spPr>
      </p:pic>
      <p:pic>
        <p:nvPicPr>
          <p:cNvPr id="16" name="Picture 16">
            <a:extLst>
              <a:ext uri="{FF2B5EF4-FFF2-40B4-BE49-F238E27FC236}">
                <a16:creationId xmlns:a16="http://schemas.microsoft.com/office/drawing/2014/main" id="{6A4BA181-1410-4365-8AF0-C4402CC959E8}"/>
              </a:ext>
            </a:extLst>
          </p:cNvPr>
          <p:cNvPicPr>
            <a:picLocks noChangeAspect="1"/>
          </p:cNvPicPr>
          <p:nvPr/>
        </p:nvPicPr>
        <p:blipFill>
          <a:blip r:embed="rId5"/>
          <a:stretch>
            <a:fillRect/>
          </a:stretch>
        </p:blipFill>
        <p:spPr>
          <a:xfrm>
            <a:off x="404759" y="6299459"/>
            <a:ext cx="6483058" cy="384326"/>
          </a:xfrm>
          <a:prstGeom prst="rect">
            <a:avLst/>
          </a:prstGeom>
        </p:spPr>
      </p:pic>
    </p:spTree>
    <p:extLst>
      <p:ext uri="{BB962C8B-B14F-4D97-AF65-F5344CB8AC3E}">
        <p14:creationId xmlns:p14="http://schemas.microsoft.com/office/powerpoint/2010/main" val="4084680076"/>
      </p:ext>
    </p:extLst>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BFC22-76FA-4FF1-B6BF-747753F41559}"/>
              </a:ext>
            </a:extLst>
          </p:cNvPr>
          <p:cNvSpPr>
            <a:spLocks noGrp="1"/>
          </p:cNvSpPr>
          <p:nvPr>
            <p:ph type="title"/>
          </p:nvPr>
        </p:nvSpPr>
        <p:spPr/>
        <p:txBody>
          <a:bodyPr/>
          <a:lstStyle/>
          <a:p>
            <a:r>
              <a:rPr lang="en-US" dirty="0"/>
              <a:t>Food Defense Qualified Individuals</a:t>
            </a:r>
          </a:p>
        </p:txBody>
      </p:sp>
      <p:sp>
        <p:nvSpPr>
          <p:cNvPr id="3" name="Content Placeholder 2">
            <a:extLst>
              <a:ext uri="{FF2B5EF4-FFF2-40B4-BE49-F238E27FC236}">
                <a16:creationId xmlns:a16="http://schemas.microsoft.com/office/drawing/2014/main" id="{6A552093-407D-4B7D-B0A9-3965BACEBC5D}"/>
              </a:ext>
            </a:extLst>
          </p:cNvPr>
          <p:cNvSpPr>
            <a:spLocks noGrp="1"/>
          </p:cNvSpPr>
          <p:nvPr>
            <p:ph idx="1"/>
          </p:nvPr>
        </p:nvSpPr>
        <p:spPr>
          <a:xfrm>
            <a:off x="323849" y="2209800"/>
            <a:ext cx="8509103" cy="4286043"/>
          </a:xfrm>
        </p:spPr>
        <p:txBody>
          <a:bodyPr>
            <a:normAutofit/>
          </a:bodyPr>
          <a:lstStyle/>
          <a:p>
            <a:r>
              <a:rPr lang="en-US" sz="2800" dirty="0"/>
              <a:t>Preparation of the FDP</a:t>
            </a:r>
          </a:p>
          <a:p>
            <a:r>
              <a:rPr lang="en-US" sz="2800" dirty="0"/>
              <a:t>Conduct of the VA</a:t>
            </a:r>
          </a:p>
          <a:p>
            <a:r>
              <a:rPr lang="en-US" sz="2800" dirty="0"/>
              <a:t>Identification and explanation of mitigation strategies</a:t>
            </a:r>
          </a:p>
          <a:p>
            <a:r>
              <a:rPr lang="en-US" sz="2800" dirty="0"/>
              <a:t>Performance of the reanalysis</a:t>
            </a:r>
          </a:p>
          <a:p>
            <a:pPr marL="457200" lvl="1" indent="0">
              <a:buNone/>
            </a:pPr>
            <a:endParaRPr lang="en-US" sz="2400" dirty="0"/>
          </a:p>
          <a:p>
            <a:pPr marL="457200" lvl="1" indent="0">
              <a:buNone/>
            </a:pPr>
            <a:r>
              <a:rPr lang="en-US" sz="2400" dirty="0"/>
              <a:t>You have flexibility to determine how many and which people will be food defense qualified individuals at your facility</a:t>
            </a:r>
          </a:p>
        </p:txBody>
      </p:sp>
      <p:sp>
        <p:nvSpPr>
          <p:cNvPr id="5" name="Right Brace 4">
            <a:extLst>
              <a:ext uri="{FF2B5EF4-FFF2-40B4-BE49-F238E27FC236}">
                <a16:creationId xmlns:a16="http://schemas.microsoft.com/office/drawing/2014/main" id="{5FE5173C-E3B6-4BDD-87A3-182DC5FDE2D9}"/>
              </a:ext>
            </a:extLst>
          </p:cNvPr>
          <p:cNvSpPr/>
          <p:nvPr/>
        </p:nvSpPr>
        <p:spPr>
          <a:xfrm rot="5400000">
            <a:off x="4343400" y="419100"/>
            <a:ext cx="457200" cy="81534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04251329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C0C8ACE-3D57-4B7B-95D7-C4D877F5BED3}"/>
              </a:ext>
            </a:extLst>
          </p:cNvPr>
          <p:cNvSpPr>
            <a:spLocks noGrp="1"/>
          </p:cNvSpPr>
          <p:nvPr>
            <p:ph type="title"/>
          </p:nvPr>
        </p:nvSpPr>
        <p:spPr>
          <a:xfrm>
            <a:off x="381000" y="2743200"/>
            <a:ext cx="8509103" cy="926020"/>
          </a:xfrm>
        </p:spPr>
        <p:txBody>
          <a:bodyPr>
            <a:noAutofit/>
          </a:bodyPr>
          <a:lstStyle/>
          <a:p>
            <a:r>
              <a:rPr lang="en-US" sz="4000" dirty="0"/>
              <a:t>FDA Food Defense Plan Builder v1.0</a:t>
            </a:r>
          </a:p>
        </p:txBody>
      </p:sp>
    </p:spTree>
    <p:extLst>
      <p:ext uri="{BB962C8B-B14F-4D97-AF65-F5344CB8AC3E}">
        <p14:creationId xmlns:p14="http://schemas.microsoft.com/office/powerpoint/2010/main" val="247454928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FDA Food Defense Plan Builder v1.0</a:t>
            </a:r>
          </a:p>
        </p:txBody>
      </p:sp>
      <p:sp>
        <p:nvSpPr>
          <p:cNvPr id="4" name="Footer Placeholder 3"/>
          <p:cNvSpPr>
            <a:spLocks noGrp="1"/>
          </p:cNvSpPr>
          <p:nvPr>
            <p:ph type="ftr" sz="quarter" idx="11"/>
          </p:nvPr>
        </p:nvSpPr>
        <p:spPr/>
        <p:txBody>
          <a:bodyPr/>
          <a:lstStyle/>
          <a:p>
            <a:pPr algn="l"/>
            <a:r>
              <a:rPr lang="en-US" b="1" dirty="0">
                <a:solidFill>
                  <a:schemeClr val="tx2">
                    <a:lumMod val="60000"/>
                    <a:lumOff val="40000"/>
                  </a:schemeClr>
                </a:solidFill>
                <a:latin typeface="Helvetica"/>
                <a:cs typeface="Helvetica"/>
              </a:rPr>
              <a:t>www.fda.gov</a:t>
            </a:r>
          </a:p>
        </p:txBody>
      </p:sp>
      <p:sp>
        <p:nvSpPr>
          <p:cNvPr id="6" name="Content Placeholder 2">
            <a:extLst>
              <a:ext uri="{FF2B5EF4-FFF2-40B4-BE49-F238E27FC236}">
                <a16:creationId xmlns:a16="http://schemas.microsoft.com/office/drawing/2014/main" id="{E37E9115-5B68-43BA-8E60-4F429F0B23F7}"/>
              </a:ext>
            </a:extLst>
          </p:cNvPr>
          <p:cNvSpPr txBox="1">
            <a:spLocks/>
          </p:cNvSpPr>
          <p:nvPr/>
        </p:nvSpPr>
        <p:spPr>
          <a:xfrm>
            <a:off x="323850" y="2009775"/>
            <a:ext cx="8509103" cy="428604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endParaRPr lang="en-US" sz="3600" dirty="0"/>
          </a:p>
        </p:txBody>
      </p:sp>
      <p:sp>
        <p:nvSpPr>
          <p:cNvPr id="7" name="Content Placeholder 6">
            <a:extLst>
              <a:ext uri="{FF2B5EF4-FFF2-40B4-BE49-F238E27FC236}">
                <a16:creationId xmlns:a16="http://schemas.microsoft.com/office/drawing/2014/main" id="{9FADB48C-E601-4B80-A494-8562E38FC2FC}"/>
              </a:ext>
            </a:extLst>
          </p:cNvPr>
          <p:cNvSpPr>
            <a:spLocks noGrp="1"/>
          </p:cNvSpPr>
          <p:nvPr>
            <p:ph idx="1"/>
          </p:nvPr>
        </p:nvSpPr>
        <p:spPr/>
        <p:txBody>
          <a:bodyPr/>
          <a:lstStyle/>
          <a:p>
            <a:pPr fontAlgn="auto">
              <a:spcAft>
                <a:spcPts val="0"/>
              </a:spcAft>
            </a:pPr>
            <a:r>
              <a:rPr lang="en-US" dirty="0"/>
              <a:t>User-friendly desktop software tool to assist food industry with developing a food defense plan</a:t>
            </a:r>
          </a:p>
          <a:p>
            <a:pPr fontAlgn="auto">
              <a:spcAft>
                <a:spcPts val="0"/>
              </a:spcAft>
            </a:pPr>
            <a:r>
              <a:rPr lang="en-US" dirty="0"/>
              <a:t>Released in 2013</a:t>
            </a:r>
          </a:p>
          <a:p>
            <a:pPr fontAlgn="auto">
              <a:spcAft>
                <a:spcPts val="0"/>
              </a:spcAft>
            </a:pPr>
            <a:r>
              <a:rPr lang="en-US" dirty="0"/>
              <a:t>Developed under on voluntary food defense framework</a:t>
            </a:r>
          </a:p>
          <a:p>
            <a:pPr fontAlgn="auto">
              <a:spcAft>
                <a:spcPts val="0"/>
              </a:spcAft>
            </a:pPr>
            <a:r>
              <a:rPr lang="en-US" dirty="0"/>
              <a:t>Over 56,500 downloads</a:t>
            </a:r>
          </a:p>
        </p:txBody>
      </p:sp>
      <p:pic>
        <p:nvPicPr>
          <p:cNvPr id="8" name="Picture 2" title="Food Defense Plan Builder Logo">
            <a:extLst>
              <a:ext uri="{FF2B5EF4-FFF2-40B4-BE49-F238E27FC236}">
                <a16:creationId xmlns:a16="http://schemas.microsoft.com/office/drawing/2014/main" id="{41392CA3-1170-49FD-A486-42BC6AEF6DCE}"/>
              </a:ex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4800600"/>
            <a:ext cx="1828800" cy="1668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39225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FDA Food Defense Plan Builder v2.0</a:t>
            </a:r>
          </a:p>
        </p:txBody>
      </p:sp>
      <p:sp>
        <p:nvSpPr>
          <p:cNvPr id="3" name="Content Placeholder 2">
            <a:extLst>
              <a:ext uri="{FF2B5EF4-FFF2-40B4-BE49-F238E27FC236}">
                <a16:creationId xmlns:a16="http://schemas.microsoft.com/office/drawing/2014/main" id="{C3D64397-74E1-4887-99E7-EF5F94A97201}"/>
              </a:ext>
            </a:extLst>
          </p:cNvPr>
          <p:cNvSpPr>
            <a:spLocks noGrp="1"/>
          </p:cNvSpPr>
          <p:nvPr>
            <p:ph idx="1"/>
          </p:nvPr>
        </p:nvSpPr>
        <p:spPr/>
        <p:txBody>
          <a:bodyPr/>
          <a:lstStyle/>
          <a:p>
            <a:pPr fontAlgn="auto">
              <a:spcAft>
                <a:spcPts val="0"/>
              </a:spcAft>
            </a:pPr>
            <a:r>
              <a:rPr lang="en-US" dirty="0"/>
              <a:t>Updated FDPB content and functionality to align with FDP requirements of the IA Rule </a:t>
            </a:r>
          </a:p>
          <a:p>
            <a:pPr fontAlgn="auto">
              <a:spcAft>
                <a:spcPts val="0"/>
              </a:spcAft>
            </a:pPr>
            <a:r>
              <a:rPr lang="en-US" dirty="0"/>
              <a:t>Conducted usability study with food industry participants April 4-5, 2019 </a:t>
            </a:r>
          </a:p>
          <a:p>
            <a:pPr fontAlgn="auto">
              <a:spcAft>
                <a:spcPts val="0"/>
              </a:spcAft>
            </a:pPr>
            <a:r>
              <a:rPr lang="en-US" dirty="0"/>
              <a:t>New sections for monitoring, corrective actions, verification procedures, signature, etc.</a:t>
            </a:r>
          </a:p>
          <a:p>
            <a:pPr fontAlgn="auto">
              <a:spcAft>
                <a:spcPts val="0"/>
              </a:spcAft>
            </a:pPr>
            <a:r>
              <a:rPr lang="en-US" dirty="0"/>
              <a:t>Coming soon!</a:t>
            </a:r>
          </a:p>
        </p:txBody>
      </p:sp>
      <p:sp>
        <p:nvSpPr>
          <p:cNvPr id="4" name="Footer Placeholder 3"/>
          <p:cNvSpPr>
            <a:spLocks noGrp="1"/>
          </p:cNvSpPr>
          <p:nvPr>
            <p:ph type="ftr" sz="quarter" idx="11"/>
          </p:nvPr>
        </p:nvSpPr>
        <p:spPr/>
        <p:txBody>
          <a:bodyPr/>
          <a:lstStyle/>
          <a:p>
            <a:pPr algn="l"/>
            <a:r>
              <a:rPr lang="en-US" b="1" dirty="0">
                <a:solidFill>
                  <a:schemeClr val="tx2">
                    <a:lumMod val="60000"/>
                    <a:lumOff val="40000"/>
                  </a:schemeClr>
                </a:solidFill>
                <a:latin typeface="Helvetica"/>
                <a:cs typeface="Helvetica"/>
              </a:rPr>
              <a:t>www.fda.gov</a:t>
            </a:r>
          </a:p>
        </p:txBody>
      </p:sp>
      <p:sp>
        <p:nvSpPr>
          <p:cNvPr id="6" name="Content Placeholder 2">
            <a:extLst>
              <a:ext uri="{FF2B5EF4-FFF2-40B4-BE49-F238E27FC236}">
                <a16:creationId xmlns:a16="http://schemas.microsoft.com/office/drawing/2014/main" id="{E37E9115-5B68-43BA-8E60-4F429F0B23F7}"/>
              </a:ext>
            </a:extLst>
          </p:cNvPr>
          <p:cNvSpPr txBox="1">
            <a:spLocks/>
          </p:cNvSpPr>
          <p:nvPr/>
        </p:nvSpPr>
        <p:spPr>
          <a:xfrm>
            <a:off x="323850" y="2009775"/>
            <a:ext cx="8509103" cy="428604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endParaRPr lang="en-US" sz="3400" dirty="0"/>
          </a:p>
        </p:txBody>
      </p:sp>
      <p:pic>
        <p:nvPicPr>
          <p:cNvPr id="7" name="Picture 2" title="Food Defense Plan Builder Logo">
            <a:extLst>
              <a:ext uri="{FF2B5EF4-FFF2-40B4-BE49-F238E27FC236}">
                <a16:creationId xmlns:a16="http://schemas.microsoft.com/office/drawing/2014/main" id="{1EDB73D4-7B3C-45B7-AD5F-99DDC998C547}"/>
              </a:ex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4800600"/>
            <a:ext cx="1828800" cy="1668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3354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762000"/>
            <a:ext cx="8509103" cy="926020"/>
          </a:xfrm>
        </p:spPr>
        <p:txBody>
          <a:bodyPr>
            <a:noAutofit/>
          </a:bodyPr>
          <a:lstStyle/>
          <a:p>
            <a:r>
              <a:rPr lang="en-US" sz="4000" dirty="0"/>
              <a:t>Guidance Overview</a:t>
            </a:r>
          </a:p>
        </p:txBody>
      </p:sp>
      <p:sp>
        <p:nvSpPr>
          <p:cNvPr id="3" name="Content Placeholder 2"/>
          <p:cNvSpPr>
            <a:spLocks noGrp="1"/>
          </p:cNvSpPr>
          <p:nvPr>
            <p:ph idx="1"/>
          </p:nvPr>
        </p:nvSpPr>
        <p:spPr/>
        <p:txBody>
          <a:bodyPr>
            <a:normAutofit/>
          </a:bodyPr>
          <a:lstStyle/>
          <a:p>
            <a:r>
              <a:rPr lang="en-US" sz="3600" dirty="0"/>
              <a:t>FDA incorporating input – Other e</a:t>
            </a:r>
            <a:r>
              <a:rPr lang="en-US" altLang="en-US" sz="3600" dirty="0">
                <a:cs typeface="Geneva" pitchFamily="-84" charset="0"/>
              </a:rPr>
              <a:t>xamples</a:t>
            </a:r>
          </a:p>
          <a:p>
            <a:pPr lvl="1"/>
            <a:r>
              <a:rPr lang="en-US" altLang="en-US" dirty="0">
                <a:cs typeface="Geneva" pitchFamily="-84" charset="0"/>
              </a:rPr>
              <a:t>Very costly mitigation or monitoring activities?</a:t>
            </a:r>
          </a:p>
          <a:p>
            <a:pPr lvl="2"/>
            <a:r>
              <a:rPr lang="en-US" sz="2600" dirty="0"/>
              <a:t>No need to reengineer facilities</a:t>
            </a:r>
          </a:p>
          <a:p>
            <a:pPr lvl="2"/>
            <a:r>
              <a:rPr lang="en-US" sz="2600" dirty="0"/>
              <a:t>No need to hire additional employees solely for peer monitoring</a:t>
            </a:r>
          </a:p>
          <a:p>
            <a:pPr lvl="2"/>
            <a:r>
              <a:rPr lang="en-US" sz="2600" dirty="0"/>
              <a:t>Build monitoring into existing responsibilities</a:t>
            </a:r>
          </a:p>
          <a:p>
            <a:pPr lvl="2"/>
            <a:r>
              <a:rPr lang="en-US" sz="2600" dirty="0"/>
              <a:t>Exception records</a:t>
            </a:r>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248307251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73075"/>
            <a:ext cx="8509103" cy="926020"/>
          </a:xfrm>
        </p:spPr>
        <p:txBody>
          <a:bodyPr>
            <a:noAutofit/>
          </a:bodyPr>
          <a:lstStyle/>
          <a:p>
            <a:r>
              <a:rPr lang="en-US" sz="4000" dirty="0"/>
              <a:t>Facility Information</a:t>
            </a:r>
          </a:p>
        </p:txBody>
      </p:sp>
      <p:sp>
        <p:nvSpPr>
          <p:cNvPr id="4" name="Footer Placeholder 3"/>
          <p:cNvSpPr>
            <a:spLocks noGrp="1"/>
          </p:cNvSpPr>
          <p:nvPr>
            <p:ph type="ftr" sz="quarter" idx="11"/>
          </p:nvPr>
        </p:nvSpPr>
        <p:spPr/>
        <p:txBody>
          <a:bodyPr/>
          <a:lstStyle/>
          <a:p>
            <a:pPr algn="l"/>
            <a:r>
              <a:rPr lang="en-US" b="1" dirty="0">
                <a:solidFill>
                  <a:schemeClr val="tx2">
                    <a:lumMod val="60000"/>
                    <a:lumOff val="40000"/>
                  </a:schemeClr>
                </a:solidFill>
                <a:latin typeface="Helvetica"/>
                <a:cs typeface="Helvetica"/>
              </a:rPr>
              <a:t>www.fda.gov</a:t>
            </a:r>
          </a:p>
        </p:txBody>
      </p:sp>
      <p:pic>
        <p:nvPicPr>
          <p:cNvPr id="1026" name="Picture 2" descr="Screenshot of Food Defense Plan Builder c Software Program - Facility Information" title="Facility Information">
            <a:extLst>
              <a:ext uri="{FF2B5EF4-FFF2-40B4-BE49-F238E27FC236}">
                <a16:creationId xmlns:a16="http://schemas.microsoft.com/office/drawing/2014/main" id="{EB955B70-DB6F-43B3-A4F3-877432FAD8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1584325"/>
            <a:ext cx="8991601"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437053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 y="473075"/>
            <a:ext cx="8509103" cy="926020"/>
          </a:xfrm>
        </p:spPr>
        <p:txBody>
          <a:bodyPr>
            <a:noAutofit/>
          </a:bodyPr>
          <a:lstStyle/>
          <a:p>
            <a:r>
              <a:rPr lang="en-US" sz="4000" dirty="0"/>
              <a:t>Product Description</a:t>
            </a:r>
          </a:p>
        </p:txBody>
      </p:sp>
      <p:sp>
        <p:nvSpPr>
          <p:cNvPr id="4" name="Footer Placeholder 3"/>
          <p:cNvSpPr>
            <a:spLocks noGrp="1"/>
          </p:cNvSpPr>
          <p:nvPr>
            <p:ph type="ftr" sz="quarter" idx="11"/>
          </p:nvPr>
        </p:nvSpPr>
        <p:spPr/>
        <p:txBody>
          <a:bodyPr/>
          <a:lstStyle/>
          <a:p>
            <a:pPr algn="l"/>
            <a:r>
              <a:rPr lang="en-US" b="1" dirty="0">
                <a:solidFill>
                  <a:schemeClr val="tx2">
                    <a:lumMod val="60000"/>
                    <a:lumOff val="40000"/>
                  </a:schemeClr>
                </a:solidFill>
                <a:latin typeface="Helvetica"/>
                <a:cs typeface="Helvetica"/>
              </a:rPr>
              <a:t>www.fda.gov</a:t>
            </a:r>
          </a:p>
        </p:txBody>
      </p:sp>
      <p:pic>
        <p:nvPicPr>
          <p:cNvPr id="2050" name="Picture 2" descr="Screenshot of Food Defense Plan Builder v2.0 Software Program - Product Description" title="Product Description">
            <a:extLst>
              <a:ext uri="{FF2B5EF4-FFF2-40B4-BE49-F238E27FC236}">
                <a16:creationId xmlns:a16="http://schemas.microsoft.com/office/drawing/2014/main" id="{9C440A8C-56F3-441F-B7B9-FEBBA60BFA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 y="1604403"/>
            <a:ext cx="8997696" cy="4780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395586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509103" cy="926020"/>
          </a:xfrm>
        </p:spPr>
        <p:txBody>
          <a:bodyPr>
            <a:noAutofit/>
          </a:bodyPr>
          <a:lstStyle/>
          <a:p>
            <a:r>
              <a:rPr lang="en-US" sz="4000" dirty="0"/>
              <a:t>Vulnerability Assessment</a:t>
            </a:r>
          </a:p>
        </p:txBody>
      </p:sp>
      <p:sp>
        <p:nvSpPr>
          <p:cNvPr id="4" name="Footer Placeholder 3"/>
          <p:cNvSpPr>
            <a:spLocks noGrp="1"/>
          </p:cNvSpPr>
          <p:nvPr>
            <p:ph type="ftr" sz="quarter" idx="11"/>
          </p:nvPr>
        </p:nvSpPr>
        <p:spPr/>
        <p:txBody>
          <a:bodyPr/>
          <a:lstStyle/>
          <a:p>
            <a:pPr algn="l"/>
            <a:r>
              <a:rPr lang="en-US" b="1" dirty="0">
                <a:solidFill>
                  <a:schemeClr val="tx2">
                    <a:lumMod val="60000"/>
                    <a:lumOff val="40000"/>
                  </a:schemeClr>
                </a:solidFill>
                <a:latin typeface="Helvetica"/>
                <a:cs typeface="Helvetica"/>
              </a:rPr>
              <a:t>www.fda.gov</a:t>
            </a:r>
          </a:p>
        </p:txBody>
      </p:sp>
      <p:pic>
        <p:nvPicPr>
          <p:cNvPr id="3076" name="Picture 4" descr="Screenshot of Food Defense Plan Builder v2.0 Software Program - Vulnerability Assessment" title="Vulnerability Assessment">
            <a:extLst>
              <a:ext uri="{FF2B5EF4-FFF2-40B4-BE49-F238E27FC236}">
                <a16:creationId xmlns:a16="http://schemas.microsoft.com/office/drawing/2014/main" id="{3E0F0348-537B-4DBD-9582-440801066E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858"/>
          <a:stretch/>
        </p:blipFill>
        <p:spPr bwMode="auto">
          <a:xfrm>
            <a:off x="38100" y="1559453"/>
            <a:ext cx="9067800" cy="4825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955709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387" y="435888"/>
            <a:ext cx="8509103" cy="926020"/>
          </a:xfrm>
        </p:spPr>
        <p:txBody>
          <a:bodyPr>
            <a:noAutofit/>
          </a:bodyPr>
          <a:lstStyle/>
          <a:p>
            <a:r>
              <a:rPr lang="en-US" sz="4000" dirty="0"/>
              <a:t>Vulnerability Assessment</a:t>
            </a:r>
          </a:p>
        </p:txBody>
      </p:sp>
      <p:sp>
        <p:nvSpPr>
          <p:cNvPr id="4" name="Footer Placeholder 3"/>
          <p:cNvSpPr>
            <a:spLocks noGrp="1"/>
          </p:cNvSpPr>
          <p:nvPr>
            <p:ph type="ftr" sz="quarter" idx="11"/>
          </p:nvPr>
        </p:nvSpPr>
        <p:spPr/>
        <p:txBody>
          <a:bodyPr/>
          <a:lstStyle/>
          <a:p>
            <a:pPr algn="l"/>
            <a:r>
              <a:rPr lang="en-US" b="1" dirty="0">
                <a:solidFill>
                  <a:schemeClr val="tx2">
                    <a:lumMod val="60000"/>
                    <a:lumOff val="40000"/>
                  </a:schemeClr>
                </a:solidFill>
                <a:latin typeface="Helvetica"/>
                <a:cs typeface="Helvetica"/>
              </a:rPr>
              <a:t>www.fda.gov</a:t>
            </a:r>
          </a:p>
        </p:txBody>
      </p:sp>
      <p:pic>
        <p:nvPicPr>
          <p:cNvPr id="4098" name="Picture 2" descr="Screenshot of Food Defense Plan Builder v2.0 Software Program - Vulnerability Assessment" title="Vulnerability Assessment">
            <a:extLst>
              <a:ext uri="{FF2B5EF4-FFF2-40B4-BE49-F238E27FC236}">
                <a16:creationId xmlns:a16="http://schemas.microsoft.com/office/drawing/2014/main" id="{D38C7A0E-6199-48CD-A600-3086C42CE6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09" y="1447800"/>
            <a:ext cx="8970981" cy="4765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624112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520" y="473075"/>
            <a:ext cx="8509103" cy="926020"/>
          </a:xfrm>
        </p:spPr>
        <p:txBody>
          <a:bodyPr>
            <a:noAutofit/>
          </a:bodyPr>
          <a:lstStyle/>
          <a:p>
            <a:r>
              <a:rPr lang="en-US" sz="4000" dirty="0"/>
              <a:t>Vulnerability Assessment</a:t>
            </a:r>
          </a:p>
        </p:txBody>
      </p:sp>
      <p:sp>
        <p:nvSpPr>
          <p:cNvPr id="4" name="Footer Placeholder 3"/>
          <p:cNvSpPr>
            <a:spLocks noGrp="1"/>
          </p:cNvSpPr>
          <p:nvPr>
            <p:ph type="ftr" sz="quarter" idx="11"/>
          </p:nvPr>
        </p:nvSpPr>
        <p:spPr/>
        <p:txBody>
          <a:bodyPr/>
          <a:lstStyle/>
          <a:p>
            <a:pPr algn="l"/>
            <a:r>
              <a:rPr lang="en-US" b="1" dirty="0">
                <a:solidFill>
                  <a:schemeClr val="tx2">
                    <a:lumMod val="60000"/>
                    <a:lumOff val="40000"/>
                  </a:schemeClr>
                </a:solidFill>
                <a:latin typeface="Helvetica"/>
                <a:cs typeface="Helvetica"/>
              </a:rPr>
              <a:t>www.fda.gov</a:t>
            </a:r>
          </a:p>
        </p:txBody>
      </p:sp>
      <p:pic>
        <p:nvPicPr>
          <p:cNvPr id="1026" name="Picture 2" descr="Screenshot of Food Defense Plan Builder v2.0 Software Program - Vulnerability Assessment" title="Vulnerability Assessment">
            <a:extLst>
              <a:ext uri="{FF2B5EF4-FFF2-40B4-BE49-F238E27FC236}">
                <a16:creationId xmlns:a16="http://schemas.microsoft.com/office/drawing/2014/main" id="{08C1ED52-9555-4636-9D4D-3DD15B4608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1" y="1572499"/>
            <a:ext cx="8997837" cy="4812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280987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813" y="324654"/>
            <a:ext cx="8509103" cy="926020"/>
          </a:xfrm>
        </p:spPr>
        <p:txBody>
          <a:bodyPr>
            <a:noAutofit/>
          </a:bodyPr>
          <a:lstStyle/>
          <a:p>
            <a:r>
              <a:rPr lang="en-US" sz="4000" dirty="0"/>
              <a:t>Vulnerability Assessment</a:t>
            </a:r>
          </a:p>
        </p:txBody>
      </p:sp>
      <p:sp>
        <p:nvSpPr>
          <p:cNvPr id="4" name="Footer Placeholder 3"/>
          <p:cNvSpPr>
            <a:spLocks noGrp="1"/>
          </p:cNvSpPr>
          <p:nvPr>
            <p:ph type="ftr" sz="quarter" idx="11"/>
          </p:nvPr>
        </p:nvSpPr>
        <p:spPr/>
        <p:txBody>
          <a:bodyPr/>
          <a:lstStyle/>
          <a:p>
            <a:pPr algn="l"/>
            <a:r>
              <a:rPr lang="en-US" b="1" dirty="0">
                <a:solidFill>
                  <a:schemeClr val="tx2">
                    <a:lumMod val="60000"/>
                    <a:lumOff val="40000"/>
                  </a:schemeClr>
                </a:solidFill>
                <a:latin typeface="Helvetica"/>
                <a:cs typeface="Helvetica"/>
              </a:rPr>
              <a:t>www.fda.gov</a:t>
            </a:r>
          </a:p>
        </p:txBody>
      </p:sp>
      <p:pic>
        <p:nvPicPr>
          <p:cNvPr id="6146" name="Picture 2" descr="Screenshot of Food Defense Plan Builder v2.0 Software Program - Vulnerability Assessment" title="Vulnerability Assessment">
            <a:extLst>
              <a:ext uri="{FF2B5EF4-FFF2-40B4-BE49-F238E27FC236}">
                <a16:creationId xmlns:a16="http://schemas.microsoft.com/office/drawing/2014/main" id="{FA662D4E-930E-4753-93F7-60AC5A5D43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883"/>
          <a:stretch/>
        </p:blipFill>
        <p:spPr bwMode="auto">
          <a:xfrm>
            <a:off x="13252" y="1629051"/>
            <a:ext cx="9048111"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560793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32735"/>
            <a:ext cx="8509103" cy="926020"/>
          </a:xfrm>
        </p:spPr>
        <p:txBody>
          <a:bodyPr>
            <a:noAutofit/>
          </a:bodyPr>
          <a:lstStyle/>
          <a:p>
            <a:r>
              <a:rPr lang="en-US" sz="4000" dirty="0"/>
              <a:t>Vulnerability Assessment</a:t>
            </a:r>
          </a:p>
        </p:txBody>
      </p:sp>
      <p:sp>
        <p:nvSpPr>
          <p:cNvPr id="4" name="Footer Placeholder 3"/>
          <p:cNvSpPr>
            <a:spLocks noGrp="1"/>
          </p:cNvSpPr>
          <p:nvPr>
            <p:ph type="ftr" sz="quarter" idx="11"/>
          </p:nvPr>
        </p:nvSpPr>
        <p:spPr/>
        <p:txBody>
          <a:bodyPr/>
          <a:lstStyle/>
          <a:p>
            <a:pPr algn="l"/>
            <a:r>
              <a:rPr lang="en-US" b="1" dirty="0">
                <a:solidFill>
                  <a:schemeClr val="tx2">
                    <a:lumMod val="60000"/>
                    <a:lumOff val="40000"/>
                  </a:schemeClr>
                </a:solidFill>
                <a:latin typeface="Helvetica"/>
                <a:cs typeface="Helvetica"/>
              </a:rPr>
              <a:t>www.fda.gov</a:t>
            </a:r>
          </a:p>
        </p:txBody>
      </p:sp>
      <p:pic>
        <p:nvPicPr>
          <p:cNvPr id="2050" name="Picture 2" descr="Screenshot of Food Defense Plan Builder v2.0 Software Program - Vulnerability Assessment" title="Vulnerability Assessment">
            <a:extLst>
              <a:ext uri="{FF2B5EF4-FFF2-40B4-BE49-F238E27FC236}">
                <a16:creationId xmlns:a16="http://schemas.microsoft.com/office/drawing/2014/main" id="{AC3C7C31-30A2-4740-B548-ED09C1CED3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9" y="1295400"/>
            <a:ext cx="9145939" cy="486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79592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7769"/>
            <a:ext cx="8509103" cy="926020"/>
          </a:xfrm>
        </p:spPr>
        <p:txBody>
          <a:bodyPr>
            <a:noAutofit/>
          </a:bodyPr>
          <a:lstStyle/>
          <a:p>
            <a:r>
              <a:rPr lang="en-US" sz="4000" dirty="0"/>
              <a:t>Mitigation Strategies</a:t>
            </a:r>
          </a:p>
        </p:txBody>
      </p:sp>
      <p:sp>
        <p:nvSpPr>
          <p:cNvPr id="4" name="Footer Placeholder 3"/>
          <p:cNvSpPr>
            <a:spLocks noGrp="1"/>
          </p:cNvSpPr>
          <p:nvPr>
            <p:ph type="ftr" sz="quarter" idx="11"/>
          </p:nvPr>
        </p:nvSpPr>
        <p:spPr/>
        <p:txBody>
          <a:bodyPr/>
          <a:lstStyle/>
          <a:p>
            <a:pPr algn="l"/>
            <a:r>
              <a:rPr lang="en-US" b="1" dirty="0">
                <a:solidFill>
                  <a:schemeClr val="tx2">
                    <a:lumMod val="60000"/>
                    <a:lumOff val="40000"/>
                  </a:schemeClr>
                </a:solidFill>
                <a:latin typeface="Helvetica"/>
                <a:cs typeface="Helvetica"/>
              </a:rPr>
              <a:t>www.fda.gov</a:t>
            </a:r>
          </a:p>
        </p:txBody>
      </p:sp>
      <p:pic>
        <p:nvPicPr>
          <p:cNvPr id="12290" name="Picture 2" descr="Screenshot of Food Defense Plan Builder v2.0 Software Program- Mitigation Strategies" title="Mitigation Strategies">
            <a:extLst>
              <a:ext uri="{FF2B5EF4-FFF2-40B4-BE49-F238E27FC236}">
                <a16:creationId xmlns:a16="http://schemas.microsoft.com/office/drawing/2014/main" id="{A45803F7-7B77-4BAC-B49F-D6A5302E8E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9" y="1248549"/>
            <a:ext cx="9145939" cy="486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837093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700" y="286258"/>
            <a:ext cx="8509103" cy="926020"/>
          </a:xfrm>
        </p:spPr>
        <p:txBody>
          <a:bodyPr>
            <a:noAutofit/>
          </a:bodyPr>
          <a:lstStyle/>
          <a:p>
            <a:r>
              <a:rPr lang="en-US" sz="4000" dirty="0"/>
              <a:t>Mitigation Strategies</a:t>
            </a:r>
          </a:p>
        </p:txBody>
      </p:sp>
      <p:sp>
        <p:nvSpPr>
          <p:cNvPr id="4" name="Footer Placeholder 3"/>
          <p:cNvSpPr>
            <a:spLocks noGrp="1"/>
          </p:cNvSpPr>
          <p:nvPr>
            <p:ph type="ftr" sz="quarter" idx="11"/>
          </p:nvPr>
        </p:nvSpPr>
        <p:spPr/>
        <p:txBody>
          <a:bodyPr/>
          <a:lstStyle/>
          <a:p>
            <a:pPr algn="l"/>
            <a:r>
              <a:rPr lang="en-US" b="1" dirty="0">
                <a:solidFill>
                  <a:schemeClr val="tx2">
                    <a:lumMod val="60000"/>
                    <a:lumOff val="40000"/>
                  </a:schemeClr>
                </a:solidFill>
                <a:latin typeface="Helvetica"/>
                <a:cs typeface="Helvetica"/>
              </a:rPr>
              <a:t>www.fda.gov</a:t>
            </a:r>
          </a:p>
        </p:txBody>
      </p:sp>
      <p:pic>
        <p:nvPicPr>
          <p:cNvPr id="3074" name="Picture 2" descr="Screenshot of Food Defense Plan Builder v2.0 Software Program- Mitigation Strategies" title="Mitigation Strategies">
            <a:extLst>
              <a:ext uri="{FF2B5EF4-FFF2-40B4-BE49-F238E27FC236}">
                <a16:creationId xmlns:a16="http://schemas.microsoft.com/office/drawing/2014/main" id="{530134E1-1EDD-4332-9442-3FBF370AA2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87" t="-9184" r="-621" b="9184"/>
          <a:stretch/>
        </p:blipFill>
        <p:spPr bwMode="auto">
          <a:xfrm>
            <a:off x="-421495" y="926020"/>
            <a:ext cx="956549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644159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509103" cy="926020"/>
          </a:xfrm>
        </p:spPr>
        <p:txBody>
          <a:bodyPr>
            <a:noAutofit/>
          </a:bodyPr>
          <a:lstStyle/>
          <a:p>
            <a:r>
              <a:rPr lang="en-US" sz="4000" dirty="0"/>
              <a:t>Mitigation Strategies</a:t>
            </a:r>
          </a:p>
        </p:txBody>
      </p:sp>
      <p:sp>
        <p:nvSpPr>
          <p:cNvPr id="4" name="Footer Placeholder 3"/>
          <p:cNvSpPr>
            <a:spLocks noGrp="1"/>
          </p:cNvSpPr>
          <p:nvPr>
            <p:ph type="ftr" sz="quarter" idx="11"/>
          </p:nvPr>
        </p:nvSpPr>
        <p:spPr/>
        <p:txBody>
          <a:bodyPr/>
          <a:lstStyle/>
          <a:p>
            <a:pPr algn="l"/>
            <a:r>
              <a:rPr lang="en-US" b="1" dirty="0">
                <a:solidFill>
                  <a:schemeClr val="tx2">
                    <a:lumMod val="60000"/>
                    <a:lumOff val="40000"/>
                  </a:schemeClr>
                </a:solidFill>
                <a:latin typeface="Helvetica"/>
                <a:cs typeface="Helvetica"/>
              </a:rPr>
              <a:t>www.fda.gov</a:t>
            </a:r>
          </a:p>
        </p:txBody>
      </p:sp>
      <p:pic>
        <p:nvPicPr>
          <p:cNvPr id="4098" name="Picture 2" descr="Screenshot of Food Defense Plan Builder v2.0 Software Program- Mitigation Strategies" title="Mitigation Strategies">
            <a:extLst>
              <a:ext uri="{FF2B5EF4-FFF2-40B4-BE49-F238E27FC236}">
                <a16:creationId xmlns:a16="http://schemas.microsoft.com/office/drawing/2014/main" id="{75C58BBC-A7FE-482E-91ED-4868389E81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911"/>
            <a:ext cx="9144000" cy="4750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5971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762000"/>
            <a:ext cx="8509103" cy="926020"/>
          </a:xfrm>
        </p:spPr>
        <p:txBody>
          <a:bodyPr>
            <a:noAutofit/>
          </a:bodyPr>
          <a:lstStyle/>
          <a:p>
            <a:r>
              <a:rPr lang="en-US" sz="4000" dirty="0"/>
              <a:t>Guidance Overview</a:t>
            </a:r>
          </a:p>
        </p:txBody>
      </p:sp>
      <p:sp>
        <p:nvSpPr>
          <p:cNvPr id="3" name="Content Placeholder 2"/>
          <p:cNvSpPr>
            <a:spLocks noGrp="1"/>
          </p:cNvSpPr>
          <p:nvPr>
            <p:ph idx="1"/>
          </p:nvPr>
        </p:nvSpPr>
        <p:spPr/>
        <p:txBody>
          <a:bodyPr>
            <a:normAutofit fontScale="77500" lnSpcReduction="20000"/>
          </a:bodyPr>
          <a:lstStyle/>
          <a:p>
            <a:pPr lvl="0"/>
            <a:r>
              <a:rPr lang="en-US" sz="3900" dirty="0"/>
              <a:t>10 chapters, 4 appendices published in 3 rounds (Round 1 published June 2018)</a:t>
            </a:r>
          </a:p>
          <a:p>
            <a:pPr lvl="0"/>
            <a:r>
              <a:rPr lang="en-US" sz="3900" dirty="0"/>
              <a:t>Rounds 1 - 2 are intricately connected, with sections of the VA chapter published in both rounds</a:t>
            </a:r>
          </a:p>
          <a:p>
            <a:pPr lvl="0"/>
            <a:r>
              <a:rPr lang="en-US" sz="3900" dirty="0"/>
              <a:t>Round 2 is incorporated into one document with Round 1, issued as Revised Draft published March 2019</a:t>
            </a:r>
          </a:p>
          <a:p>
            <a:r>
              <a:rPr lang="en-US" sz="3900" dirty="0"/>
              <a:t>Inter-chapter themes: risk-based, flexible, and practical</a:t>
            </a:r>
            <a:endParaRPr lang="en-US" dirty="0"/>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95620517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087" y="463136"/>
            <a:ext cx="8509103" cy="926020"/>
          </a:xfrm>
        </p:spPr>
        <p:txBody>
          <a:bodyPr>
            <a:noAutofit/>
          </a:bodyPr>
          <a:lstStyle/>
          <a:p>
            <a:r>
              <a:rPr lang="en-US" sz="4000" dirty="0"/>
              <a:t>Mitigation Strategies</a:t>
            </a:r>
          </a:p>
        </p:txBody>
      </p:sp>
      <p:sp>
        <p:nvSpPr>
          <p:cNvPr id="4" name="Footer Placeholder 3"/>
          <p:cNvSpPr>
            <a:spLocks noGrp="1"/>
          </p:cNvSpPr>
          <p:nvPr>
            <p:ph type="ftr" sz="quarter" idx="11"/>
          </p:nvPr>
        </p:nvSpPr>
        <p:spPr/>
        <p:txBody>
          <a:bodyPr/>
          <a:lstStyle/>
          <a:p>
            <a:pPr algn="l"/>
            <a:r>
              <a:rPr lang="en-US" b="1" dirty="0">
                <a:solidFill>
                  <a:schemeClr val="tx2">
                    <a:lumMod val="60000"/>
                    <a:lumOff val="40000"/>
                  </a:schemeClr>
                </a:solidFill>
                <a:latin typeface="Helvetica"/>
                <a:cs typeface="Helvetica"/>
              </a:rPr>
              <a:t>www.fda.gov</a:t>
            </a:r>
          </a:p>
        </p:txBody>
      </p:sp>
      <p:pic>
        <p:nvPicPr>
          <p:cNvPr id="5122" name="Picture 2" descr="Screenshot of Food Defense Plan Builder v2.0 Software Program- Mitigation Strategies" title="Mitigation Strategies">
            <a:extLst>
              <a:ext uri="{FF2B5EF4-FFF2-40B4-BE49-F238E27FC236}">
                <a16:creationId xmlns:a16="http://schemas.microsoft.com/office/drawing/2014/main" id="{F44E5736-DF57-4AC7-A023-A267EDFE6E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87" y="1546225"/>
            <a:ext cx="9062962"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171710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691" y="473075"/>
            <a:ext cx="8509103" cy="926020"/>
          </a:xfrm>
        </p:spPr>
        <p:txBody>
          <a:bodyPr>
            <a:noAutofit/>
          </a:bodyPr>
          <a:lstStyle/>
          <a:p>
            <a:r>
              <a:rPr lang="en-US" sz="4000" dirty="0"/>
              <a:t>Monitoring Procedures</a:t>
            </a:r>
          </a:p>
        </p:txBody>
      </p:sp>
      <p:sp>
        <p:nvSpPr>
          <p:cNvPr id="4" name="Footer Placeholder 3"/>
          <p:cNvSpPr>
            <a:spLocks noGrp="1"/>
          </p:cNvSpPr>
          <p:nvPr>
            <p:ph type="ftr" sz="quarter" idx="11"/>
          </p:nvPr>
        </p:nvSpPr>
        <p:spPr/>
        <p:txBody>
          <a:bodyPr/>
          <a:lstStyle/>
          <a:p>
            <a:pPr algn="l"/>
            <a:r>
              <a:rPr lang="en-US" b="1" dirty="0">
                <a:solidFill>
                  <a:schemeClr val="tx2">
                    <a:lumMod val="60000"/>
                    <a:lumOff val="40000"/>
                  </a:schemeClr>
                </a:solidFill>
                <a:latin typeface="Helvetica"/>
                <a:cs typeface="Helvetica"/>
              </a:rPr>
              <a:t>www.fda.gov</a:t>
            </a:r>
          </a:p>
        </p:txBody>
      </p:sp>
      <p:pic>
        <p:nvPicPr>
          <p:cNvPr id="6146" name="Picture 2" descr="Screenshot of Food Defense Plan Builder v2.0 Software Program- Monitoring Procedures" title="Monitoring Procedures">
            <a:extLst>
              <a:ext uri="{FF2B5EF4-FFF2-40B4-BE49-F238E27FC236}">
                <a16:creationId xmlns:a16="http://schemas.microsoft.com/office/drawing/2014/main" id="{1DE6D3EC-43F0-4D07-84EA-0CA7B7A12D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84325"/>
            <a:ext cx="8991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970344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98618"/>
            <a:ext cx="8509103" cy="926020"/>
          </a:xfrm>
        </p:spPr>
        <p:txBody>
          <a:bodyPr>
            <a:noAutofit/>
          </a:bodyPr>
          <a:lstStyle/>
          <a:p>
            <a:r>
              <a:rPr lang="en-US" sz="4000" dirty="0"/>
              <a:t>Corrective Action Procedures</a:t>
            </a:r>
          </a:p>
        </p:txBody>
      </p:sp>
      <p:sp>
        <p:nvSpPr>
          <p:cNvPr id="4" name="Footer Placeholder 3"/>
          <p:cNvSpPr>
            <a:spLocks noGrp="1"/>
          </p:cNvSpPr>
          <p:nvPr>
            <p:ph type="ftr" sz="quarter" idx="11"/>
          </p:nvPr>
        </p:nvSpPr>
        <p:spPr/>
        <p:txBody>
          <a:bodyPr/>
          <a:lstStyle/>
          <a:p>
            <a:pPr algn="l"/>
            <a:r>
              <a:rPr lang="en-US" b="1" dirty="0">
                <a:solidFill>
                  <a:schemeClr val="tx2">
                    <a:lumMod val="60000"/>
                    <a:lumOff val="40000"/>
                  </a:schemeClr>
                </a:solidFill>
                <a:latin typeface="Helvetica"/>
                <a:cs typeface="Helvetica"/>
              </a:rPr>
              <a:t>www.fda.gov</a:t>
            </a:r>
          </a:p>
        </p:txBody>
      </p:sp>
      <p:pic>
        <p:nvPicPr>
          <p:cNvPr id="7170" name="Picture 2" descr="Screenshot of Food Defense Plan Builder v2.0 Software Program- Corrective Action Procedures" title="Corrective Action Procedures">
            <a:extLst>
              <a:ext uri="{FF2B5EF4-FFF2-40B4-BE49-F238E27FC236}">
                <a16:creationId xmlns:a16="http://schemas.microsoft.com/office/drawing/2014/main" id="{7534AD75-CD67-4FFA-832A-5802E648BD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82" y="1447800"/>
            <a:ext cx="9060636" cy="481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207044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27495"/>
            <a:ext cx="8509103" cy="926020"/>
          </a:xfrm>
        </p:spPr>
        <p:txBody>
          <a:bodyPr>
            <a:noAutofit/>
          </a:bodyPr>
          <a:lstStyle/>
          <a:p>
            <a:r>
              <a:rPr lang="en-US" sz="4000" dirty="0"/>
              <a:t>Verification Procedures</a:t>
            </a:r>
          </a:p>
        </p:txBody>
      </p:sp>
      <p:sp>
        <p:nvSpPr>
          <p:cNvPr id="4" name="Footer Placeholder 3"/>
          <p:cNvSpPr>
            <a:spLocks noGrp="1"/>
          </p:cNvSpPr>
          <p:nvPr>
            <p:ph type="ftr" sz="quarter" idx="11"/>
          </p:nvPr>
        </p:nvSpPr>
        <p:spPr/>
        <p:txBody>
          <a:bodyPr/>
          <a:lstStyle/>
          <a:p>
            <a:pPr algn="l"/>
            <a:r>
              <a:rPr lang="en-US" b="1" dirty="0">
                <a:solidFill>
                  <a:schemeClr val="tx2">
                    <a:lumMod val="60000"/>
                    <a:lumOff val="40000"/>
                  </a:schemeClr>
                </a:solidFill>
                <a:latin typeface="Helvetica"/>
                <a:cs typeface="Helvetica"/>
              </a:rPr>
              <a:t>www.fda.gov</a:t>
            </a:r>
          </a:p>
        </p:txBody>
      </p:sp>
      <p:pic>
        <p:nvPicPr>
          <p:cNvPr id="8194" name="Picture 2" descr="Screenshot of Food Defense Plan Builder v2.0 Software Program- Verification Procedures" title="Verification Procedures">
            <a:extLst>
              <a:ext uri="{FF2B5EF4-FFF2-40B4-BE49-F238E27FC236}">
                <a16:creationId xmlns:a16="http://schemas.microsoft.com/office/drawing/2014/main" id="{2C5EF837-97FD-455E-B901-5460AB4456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9" y="1253515"/>
            <a:ext cx="9148449"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338094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63136"/>
            <a:ext cx="8509103" cy="926020"/>
          </a:xfrm>
        </p:spPr>
        <p:txBody>
          <a:bodyPr>
            <a:noAutofit/>
          </a:bodyPr>
          <a:lstStyle/>
          <a:p>
            <a:r>
              <a:rPr lang="en-US" sz="4000" dirty="0"/>
              <a:t>Supporting Documents</a:t>
            </a:r>
          </a:p>
        </p:txBody>
      </p:sp>
      <p:sp>
        <p:nvSpPr>
          <p:cNvPr id="4" name="Footer Placeholder 3"/>
          <p:cNvSpPr>
            <a:spLocks noGrp="1"/>
          </p:cNvSpPr>
          <p:nvPr>
            <p:ph type="ftr" sz="quarter" idx="11"/>
          </p:nvPr>
        </p:nvSpPr>
        <p:spPr/>
        <p:txBody>
          <a:bodyPr/>
          <a:lstStyle/>
          <a:p>
            <a:pPr algn="l"/>
            <a:r>
              <a:rPr lang="en-US" b="1" dirty="0">
                <a:solidFill>
                  <a:schemeClr val="tx2">
                    <a:lumMod val="60000"/>
                    <a:lumOff val="40000"/>
                  </a:schemeClr>
                </a:solidFill>
                <a:latin typeface="Helvetica"/>
                <a:cs typeface="Helvetica"/>
              </a:rPr>
              <a:t>www.fda.gov</a:t>
            </a:r>
          </a:p>
        </p:txBody>
      </p:sp>
      <p:pic>
        <p:nvPicPr>
          <p:cNvPr id="9218" name="Picture 2" descr="Screenshot of Food Defense Plan Builder v2.0 Software Program- Supporting Documents" title="Supporting Documents">
            <a:extLst>
              <a:ext uri="{FF2B5EF4-FFF2-40B4-BE49-F238E27FC236}">
                <a16:creationId xmlns:a16="http://schemas.microsoft.com/office/drawing/2014/main" id="{B276AC4C-F4C3-491C-A18A-311C681485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02" y="1508125"/>
            <a:ext cx="911819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128850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50" y="381000"/>
            <a:ext cx="8509103" cy="926020"/>
          </a:xfrm>
        </p:spPr>
        <p:txBody>
          <a:bodyPr>
            <a:noAutofit/>
          </a:bodyPr>
          <a:lstStyle/>
          <a:p>
            <a:r>
              <a:rPr lang="en-US" sz="4000" dirty="0"/>
              <a:t>Food Defense Plan</a:t>
            </a:r>
          </a:p>
        </p:txBody>
      </p:sp>
      <p:sp>
        <p:nvSpPr>
          <p:cNvPr id="4" name="Footer Placeholder 3"/>
          <p:cNvSpPr>
            <a:spLocks noGrp="1"/>
          </p:cNvSpPr>
          <p:nvPr>
            <p:ph type="ftr" sz="quarter" idx="11"/>
          </p:nvPr>
        </p:nvSpPr>
        <p:spPr/>
        <p:txBody>
          <a:bodyPr/>
          <a:lstStyle/>
          <a:p>
            <a:pPr algn="l"/>
            <a:r>
              <a:rPr lang="en-US" b="1" dirty="0">
                <a:solidFill>
                  <a:schemeClr val="tx2">
                    <a:lumMod val="60000"/>
                    <a:lumOff val="40000"/>
                  </a:schemeClr>
                </a:solidFill>
                <a:latin typeface="Helvetica"/>
                <a:cs typeface="Helvetica"/>
              </a:rPr>
              <a:t>www.fda.gov</a:t>
            </a:r>
          </a:p>
        </p:txBody>
      </p:sp>
      <p:pic>
        <p:nvPicPr>
          <p:cNvPr id="10242" name="Picture 2" descr="Screenshot of Food Defense Plan Builder v2.0 Software Program- Food Defense Plan" title="Food Defense Plan">
            <a:extLst>
              <a:ext uri="{FF2B5EF4-FFF2-40B4-BE49-F238E27FC236}">
                <a16:creationId xmlns:a16="http://schemas.microsoft.com/office/drawing/2014/main" id="{8DED7E7A-3CB2-4840-87AA-3474A5C71F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32" y="1524000"/>
            <a:ext cx="8999136" cy="4788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291628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509103" cy="926020"/>
          </a:xfrm>
        </p:spPr>
        <p:txBody>
          <a:bodyPr>
            <a:noAutofit/>
          </a:bodyPr>
          <a:lstStyle/>
          <a:p>
            <a:r>
              <a:rPr lang="en-US" sz="4000" dirty="0"/>
              <a:t>Signature</a:t>
            </a:r>
          </a:p>
        </p:txBody>
      </p:sp>
      <p:sp>
        <p:nvSpPr>
          <p:cNvPr id="4" name="Footer Placeholder 3"/>
          <p:cNvSpPr>
            <a:spLocks noGrp="1"/>
          </p:cNvSpPr>
          <p:nvPr>
            <p:ph type="ftr" sz="quarter" idx="11"/>
          </p:nvPr>
        </p:nvSpPr>
        <p:spPr/>
        <p:txBody>
          <a:bodyPr/>
          <a:lstStyle/>
          <a:p>
            <a:pPr algn="l"/>
            <a:r>
              <a:rPr lang="en-US" b="1" dirty="0">
                <a:solidFill>
                  <a:schemeClr val="tx2">
                    <a:lumMod val="60000"/>
                    <a:lumOff val="40000"/>
                  </a:schemeClr>
                </a:solidFill>
                <a:latin typeface="Helvetica"/>
                <a:cs typeface="Helvetica"/>
              </a:rPr>
              <a:t>www.fda.gov</a:t>
            </a:r>
          </a:p>
        </p:txBody>
      </p:sp>
      <p:pic>
        <p:nvPicPr>
          <p:cNvPr id="11266" name="Picture 2" descr="Screenshot of Food Defense Plan Builder v2.0 Software Program- Signature" title="Signature">
            <a:extLst>
              <a:ext uri="{FF2B5EF4-FFF2-40B4-BE49-F238E27FC236}">
                <a16:creationId xmlns:a16="http://schemas.microsoft.com/office/drawing/2014/main" id="{916C775F-5B54-4FBB-A937-BA5775FB8E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19" y="1447800"/>
            <a:ext cx="9046962"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052328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5A7750C-C943-44A8-BED2-65279828A4C8}"/>
              </a:ext>
            </a:extLst>
          </p:cNvPr>
          <p:cNvSpPr>
            <a:spLocks noGrp="1"/>
          </p:cNvSpPr>
          <p:nvPr>
            <p:ph type="title"/>
          </p:nvPr>
        </p:nvSpPr>
        <p:spPr>
          <a:xfrm>
            <a:off x="381000" y="2438400"/>
            <a:ext cx="8509103" cy="926020"/>
          </a:xfrm>
        </p:spPr>
        <p:txBody>
          <a:bodyPr>
            <a:noAutofit/>
          </a:bodyPr>
          <a:lstStyle/>
          <a:p>
            <a:r>
              <a:rPr lang="en-US" sz="4000" dirty="0"/>
              <a:t>Questions and Answers Session</a:t>
            </a:r>
          </a:p>
        </p:txBody>
      </p:sp>
    </p:spTree>
    <p:extLst>
      <p:ext uri="{BB962C8B-B14F-4D97-AF65-F5344CB8AC3E}">
        <p14:creationId xmlns:p14="http://schemas.microsoft.com/office/powerpoint/2010/main" val="415573362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07BE1-0C75-4465-999D-CFDDA02AECF9}"/>
              </a:ext>
            </a:extLst>
          </p:cNvPr>
          <p:cNvSpPr txBox="1">
            <a:spLocks/>
          </p:cNvSpPr>
          <p:nvPr/>
        </p:nvSpPr>
        <p:spPr>
          <a:xfrm>
            <a:off x="317448" y="2743200"/>
            <a:ext cx="8509103" cy="92602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sz="4000" dirty="0"/>
          </a:p>
        </p:txBody>
      </p:sp>
      <p:sp>
        <p:nvSpPr>
          <p:cNvPr id="3" name="Title 2">
            <a:extLst>
              <a:ext uri="{FF2B5EF4-FFF2-40B4-BE49-F238E27FC236}">
                <a16:creationId xmlns:a16="http://schemas.microsoft.com/office/drawing/2014/main" id="{2CF77093-D431-40BB-A899-7DF0E42EC48F}"/>
              </a:ext>
            </a:extLst>
          </p:cNvPr>
          <p:cNvSpPr>
            <a:spLocks noGrp="1"/>
          </p:cNvSpPr>
          <p:nvPr>
            <p:ph type="ctrTitle"/>
          </p:nvPr>
        </p:nvSpPr>
        <p:spPr>
          <a:xfrm>
            <a:off x="685799" y="2590800"/>
            <a:ext cx="7772400" cy="1470025"/>
          </a:xfrm>
        </p:spPr>
        <p:txBody>
          <a:bodyPr/>
          <a:lstStyle/>
          <a:p>
            <a:r>
              <a:rPr lang="en-US" dirty="0"/>
              <a:t>Public Comments Session</a:t>
            </a:r>
          </a:p>
        </p:txBody>
      </p:sp>
    </p:spTree>
    <p:extLst>
      <p:ext uri="{BB962C8B-B14F-4D97-AF65-F5344CB8AC3E}">
        <p14:creationId xmlns:p14="http://schemas.microsoft.com/office/powerpoint/2010/main" val="1956251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426CB-7605-4216-8DB9-637D8B47AD45}"/>
              </a:ext>
            </a:extLst>
          </p:cNvPr>
          <p:cNvSpPr txBox="1">
            <a:spLocks/>
          </p:cNvSpPr>
          <p:nvPr/>
        </p:nvSpPr>
        <p:spPr>
          <a:xfrm>
            <a:off x="381000" y="2819400"/>
            <a:ext cx="8509103" cy="92602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sz="4000" dirty="0"/>
          </a:p>
        </p:txBody>
      </p:sp>
      <p:sp>
        <p:nvSpPr>
          <p:cNvPr id="3" name="Title 2">
            <a:extLst>
              <a:ext uri="{FF2B5EF4-FFF2-40B4-BE49-F238E27FC236}">
                <a16:creationId xmlns:a16="http://schemas.microsoft.com/office/drawing/2014/main" id="{7043C854-C7A9-4E9F-AF5E-664AF1698CDA}"/>
              </a:ext>
            </a:extLst>
          </p:cNvPr>
          <p:cNvSpPr>
            <a:spLocks noGrp="1"/>
          </p:cNvSpPr>
          <p:nvPr>
            <p:ph type="ctrTitle"/>
          </p:nvPr>
        </p:nvSpPr>
        <p:spPr>
          <a:xfrm>
            <a:off x="685800" y="2822749"/>
            <a:ext cx="7772400" cy="1470025"/>
          </a:xfrm>
        </p:spPr>
        <p:txBody>
          <a:bodyPr/>
          <a:lstStyle/>
          <a:p>
            <a:r>
              <a:rPr lang="en-US" dirty="0"/>
              <a:t>Closing Remarks</a:t>
            </a:r>
            <a:br>
              <a:rPr lang="en-US" dirty="0"/>
            </a:br>
            <a:endParaRPr lang="en-US" dirty="0"/>
          </a:p>
        </p:txBody>
      </p:sp>
    </p:spTree>
    <p:extLst>
      <p:ext uri="{BB962C8B-B14F-4D97-AF65-F5344CB8AC3E}">
        <p14:creationId xmlns:p14="http://schemas.microsoft.com/office/powerpoint/2010/main" val="1249168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762000"/>
            <a:ext cx="8509103" cy="926020"/>
          </a:xfrm>
        </p:spPr>
        <p:txBody>
          <a:bodyPr>
            <a:noAutofit/>
          </a:bodyPr>
          <a:lstStyle/>
          <a:p>
            <a:r>
              <a:rPr lang="en-US" sz="4000" dirty="0"/>
              <a:t>Guidance Overview</a:t>
            </a:r>
          </a:p>
        </p:txBody>
      </p:sp>
      <p:sp>
        <p:nvSpPr>
          <p:cNvPr id="3" name="Content Placeholder 2"/>
          <p:cNvSpPr>
            <a:spLocks noGrp="1"/>
          </p:cNvSpPr>
          <p:nvPr>
            <p:ph idx="1"/>
          </p:nvPr>
        </p:nvSpPr>
        <p:spPr>
          <a:xfrm>
            <a:off x="323850" y="1688021"/>
            <a:ext cx="8509103" cy="4696904"/>
          </a:xfrm>
        </p:spPr>
        <p:txBody>
          <a:bodyPr>
            <a:normAutofit lnSpcReduction="10000"/>
          </a:bodyPr>
          <a:lstStyle/>
          <a:p>
            <a:pPr lvl="0"/>
            <a:r>
              <a:rPr lang="en-US" sz="1400" dirty="0"/>
              <a:t>Introduction</a:t>
            </a:r>
            <a:r>
              <a:rPr lang="en-US" sz="1400" baseline="30000" dirty="0"/>
              <a:t>1</a:t>
            </a:r>
            <a:endParaRPr lang="en-US" sz="1400" dirty="0"/>
          </a:p>
          <a:p>
            <a:pPr lvl="0"/>
            <a:r>
              <a:rPr lang="en-US" sz="1400" dirty="0"/>
              <a:t>Ch 1 The Food Defense Plan</a:t>
            </a:r>
            <a:r>
              <a:rPr lang="en-US" sz="1400" baseline="30000" dirty="0"/>
              <a:t>1</a:t>
            </a:r>
            <a:endParaRPr lang="en-US" sz="1400" dirty="0"/>
          </a:p>
          <a:p>
            <a:pPr lvl="0"/>
            <a:r>
              <a:rPr lang="en-US" sz="1400" dirty="0"/>
              <a:t>Ch 2 Vulnerability Assessment to Identify Significant Vulnerabilities and Actionable Process Steps</a:t>
            </a:r>
            <a:r>
              <a:rPr lang="en-US" sz="1400" baseline="30000" dirty="0"/>
              <a:t>1 - 2</a:t>
            </a:r>
            <a:endParaRPr lang="en-US" sz="1400" dirty="0"/>
          </a:p>
          <a:p>
            <a:pPr lvl="1"/>
            <a:r>
              <a:rPr lang="en-US" sz="1400" dirty="0"/>
              <a:t>Sections 2A-E, including background and Key Activity Types as a Method for Conducting a VAs </a:t>
            </a:r>
            <a:r>
              <a:rPr lang="en-US" sz="1400" baseline="30000" dirty="0"/>
              <a:t>1</a:t>
            </a:r>
            <a:endParaRPr lang="en-US" sz="1400" dirty="0"/>
          </a:p>
          <a:p>
            <a:pPr lvl="1"/>
            <a:r>
              <a:rPr lang="en-US" sz="1400" dirty="0"/>
              <a:t>Sections 2F-H , including Evaluating the Three Fundamental Elements, Identifying Significant Vulnerabilities and Actionable Process Steps Using the Three Fundamental Elements, and Identifying Actionable Process Steps Using the Hybrid Approach</a:t>
            </a:r>
            <a:r>
              <a:rPr lang="en-US" sz="1400" baseline="30000" dirty="0"/>
              <a:t>2</a:t>
            </a:r>
          </a:p>
          <a:p>
            <a:pPr lvl="0"/>
            <a:r>
              <a:rPr lang="en-US" sz="1400" dirty="0"/>
              <a:t>Ch 3 Mitigation Strategies for Actionable Process Steps</a:t>
            </a:r>
            <a:r>
              <a:rPr lang="en-US" sz="1400" baseline="30000" dirty="0"/>
              <a:t>1</a:t>
            </a:r>
            <a:endParaRPr lang="en-US" sz="1400" dirty="0"/>
          </a:p>
          <a:p>
            <a:pPr lvl="0"/>
            <a:r>
              <a:rPr lang="en-US" sz="1400" dirty="0"/>
              <a:t>Ch 4 Mitigation Strategies Management Components: Food Defense Monitoring</a:t>
            </a:r>
            <a:r>
              <a:rPr lang="en-US" sz="1400" baseline="30000" dirty="0"/>
              <a:t>1</a:t>
            </a:r>
            <a:endParaRPr lang="en-US" sz="1400" dirty="0"/>
          </a:p>
          <a:p>
            <a:r>
              <a:rPr lang="en-US" sz="1400" dirty="0">
                <a:solidFill>
                  <a:schemeClr val="tx2">
                    <a:lumMod val="60000"/>
                    <a:lumOff val="40000"/>
                  </a:schemeClr>
                </a:solidFill>
              </a:rPr>
              <a:t>Ch 5 Mitigation Strategies Management Components: Food Defense Corrective Actions</a:t>
            </a:r>
            <a:r>
              <a:rPr lang="en-US" sz="1400" baseline="30000" dirty="0">
                <a:solidFill>
                  <a:schemeClr val="tx2">
                    <a:lumMod val="60000"/>
                    <a:lumOff val="40000"/>
                  </a:schemeClr>
                </a:solidFill>
              </a:rPr>
              <a:t>3</a:t>
            </a:r>
          </a:p>
          <a:p>
            <a:pPr lvl="0"/>
            <a:r>
              <a:rPr lang="en-US" sz="1400" dirty="0">
                <a:solidFill>
                  <a:schemeClr val="tx2">
                    <a:lumMod val="60000"/>
                    <a:lumOff val="40000"/>
                  </a:schemeClr>
                </a:solidFill>
              </a:rPr>
              <a:t>Ch 6 Mitigation Strategies Management Components: Food Defense Verification</a:t>
            </a:r>
            <a:r>
              <a:rPr lang="en-US" sz="1400" baseline="30000" dirty="0">
                <a:solidFill>
                  <a:schemeClr val="tx2">
                    <a:lumMod val="60000"/>
                    <a:lumOff val="40000"/>
                  </a:schemeClr>
                </a:solidFill>
              </a:rPr>
              <a:t>3</a:t>
            </a:r>
            <a:endParaRPr lang="en-US" sz="1400" dirty="0">
              <a:solidFill>
                <a:schemeClr val="tx2">
                  <a:lumMod val="60000"/>
                  <a:lumOff val="40000"/>
                </a:schemeClr>
              </a:solidFill>
            </a:endParaRPr>
          </a:p>
          <a:p>
            <a:pPr lvl="0"/>
            <a:r>
              <a:rPr lang="en-US" sz="1400" dirty="0">
                <a:solidFill>
                  <a:schemeClr val="tx2">
                    <a:lumMod val="60000"/>
                    <a:lumOff val="40000"/>
                  </a:schemeClr>
                </a:solidFill>
              </a:rPr>
              <a:t>Ch 7 Reanalysis</a:t>
            </a:r>
            <a:r>
              <a:rPr lang="en-US" sz="1400" baseline="30000" dirty="0">
                <a:solidFill>
                  <a:schemeClr val="tx2">
                    <a:lumMod val="60000"/>
                    <a:lumOff val="40000"/>
                  </a:schemeClr>
                </a:solidFill>
              </a:rPr>
              <a:t>3</a:t>
            </a:r>
            <a:endParaRPr lang="en-US" sz="1400" dirty="0">
              <a:solidFill>
                <a:schemeClr val="tx2">
                  <a:lumMod val="60000"/>
                  <a:lumOff val="40000"/>
                </a:schemeClr>
              </a:solidFill>
            </a:endParaRPr>
          </a:p>
          <a:p>
            <a:r>
              <a:rPr lang="en-US" sz="1400" dirty="0"/>
              <a:t>Ch 8 Education, Training, or Experience</a:t>
            </a:r>
            <a:r>
              <a:rPr lang="en-US" sz="1400" baseline="30000" dirty="0"/>
              <a:t>2</a:t>
            </a:r>
          </a:p>
          <a:p>
            <a:pPr lvl="0"/>
            <a:r>
              <a:rPr lang="en-US" sz="1400" dirty="0">
                <a:solidFill>
                  <a:schemeClr val="tx2">
                    <a:lumMod val="60000"/>
                    <a:lumOff val="40000"/>
                  </a:schemeClr>
                </a:solidFill>
              </a:rPr>
              <a:t>Ch 9 Records</a:t>
            </a:r>
            <a:r>
              <a:rPr lang="en-US" sz="1400" baseline="30000" dirty="0">
                <a:solidFill>
                  <a:schemeClr val="tx2">
                    <a:lumMod val="60000"/>
                    <a:lumOff val="40000"/>
                  </a:schemeClr>
                </a:solidFill>
              </a:rPr>
              <a:t>3</a:t>
            </a:r>
            <a:endParaRPr lang="en-US" sz="1400" dirty="0">
              <a:solidFill>
                <a:schemeClr val="tx2">
                  <a:lumMod val="60000"/>
                  <a:lumOff val="40000"/>
                </a:schemeClr>
              </a:solidFill>
            </a:endParaRPr>
          </a:p>
          <a:p>
            <a:pPr lvl="0"/>
            <a:r>
              <a:rPr lang="en-US" sz="1400" dirty="0"/>
              <a:t>Appendix 1. Food Defense Plan Worksheets</a:t>
            </a:r>
            <a:r>
              <a:rPr lang="en-US" sz="1400" baseline="30000" dirty="0"/>
              <a:t>1 - 2</a:t>
            </a:r>
            <a:endParaRPr lang="en-US" sz="1400" dirty="0"/>
          </a:p>
          <a:p>
            <a:pPr lvl="0"/>
            <a:r>
              <a:rPr lang="en-US" sz="1400" dirty="0">
                <a:solidFill>
                  <a:schemeClr val="tx2">
                    <a:lumMod val="60000"/>
                    <a:lumOff val="40000"/>
                  </a:schemeClr>
                </a:solidFill>
              </a:rPr>
              <a:t>Appendix 2. Mitigation Strategies in the Food Defense Mitigation Strategies Database</a:t>
            </a:r>
            <a:r>
              <a:rPr lang="en-US" sz="1400" baseline="30000" dirty="0">
                <a:solidFill>
                  <a:schemeClr val="tx2">
                    <a:lumMod val="60000"/>
                    <a:lumOff val="40000"/>
                  </a:schemeClr>
                </a:solidFill>
              </a:rPr>
              <a:t>3</a:t>
            </a:r>
            <a:endParaRPr lang="en-US" sz="1400" dirty="0">
              <a:solidFill>
                <a:schemeClr val="tx2">
                  <a:lumMod val="60000"/>
                  <a:lumOff val="40000"/>
                </a:schemeClr>
              </a:solidFill>
            </a:endParaRPr>
          </a:p>
          <a:p>
            <a:pPr lvl="0"/>
            <a:r>
              <a:rPr lang="en-US" sz="1400" dirty="0">
                <a:solidFill>
                  <a:schemeClr val="tx2">
                    <a:lumMod val="60000"/>
                    <a:lumOff val="40000"/>
                  </a:schemeClr>
                </a:solidFill>
              </a:rPr>
              <a:t>Appendix 3. Calculating Small Business and Very Small Businesses Sizes</a:t>
            </a:r>
            <a:r>
              <a:rPr lang="en-US" sz="1400" baseline="30000" dirty="0">
                <a:solidFill>
                  <a:schemeClr val="tx2">
                    <a:lumMod val="60000"/>
                    <a:lumOff val="40000"/>
                  </a:schemeClr>
                </a:solidFill>
              </a:rPr>
              <a:t>3</a:t>
            </a:r>
            <a:r>
              <a:rPr lang="en-US" sz="1400" dirty="0">
                <a:solidFill>
                  <a:schemeClr val="tx2">
                    <a:lumMod val="60000"/>
                    <a:lumOff val="40000"/>
                  </a:schemeClr>
                </a:solidFill>
              </a:rPr>
              <a:t> </a:t>
            </a:r>
          </a:p>
          <a:p>
            <a:pPr lvl="0"/>
            <a:r>
              <a:rPr lang="en-US" sz="1400" dirty="0"/>
              <a:t>Appendix 4. Vulnerability Assessment Examples</a:t>
            </a:r>
            <a:r>
              <a:rPr lang="en-US" sz="1400" baseline="30000" dirty="0"/>
              <a:t>2</a:t>
            </a:r>
          </a:p>
          <a:p>
            <a:pPr marL="0" lvl="0" indent="0">
              <a:buNone/>
            </a:pPr>
            <a:endParaRPr lang="en-US" sz="1400" baseline="30000" dirty="0"/>
          </a:p>
          <a:p>
            <a:pPr marL="0" indent="0" algn="ctr">
              <a:buNone/>
            </a:pPr>
            <a:r>
              <a:rPr lang="en-US" sz="1400" dirty="0"/>
              <a:t>1 = Installment 1,    2 = Installment 2,    3 = Installment 3</a:t>
            </a:r>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2109906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685800"/>
            <a:ext cx="8509103" cy="926020"/>
          </a:xfrm>
        </p:spPr>
        <p:txBody>
          <a:bodyPr>
            <a:noAutofit/>
          </a:bodyPr>
          <a:lstStyle/>
          <a:p>
            <a:r>
              <a:rPr lang="en-US" sz="4000" dirty="0"/>
              <a:t>Guidance Overview</a:t>
            </a:r>
          </a:p>
        </p:txBody>
      </p:sp>
      <p:sp>
        <p:nvSpPr>
          <p:cNvPr id="3" name="Content Placeholder 2"/>
          <p:cNvSpPr>
            <a:spLocks noGrp="1"/>
          </p:cNvSpPr>
          <p:nvPr>
            <p:ph idx="1"/>
          </p:nvPr>
        </p:nvSpPr>
        <p:spPr/>
        <p:txBody>
          <a:bodyPr>
            <a:normAutofit lnSpcReduction="10000"/>
          </a:bodyPr>
          <a:lstStyle/>
          <a:p>
            <a:r>
              <a:rPr lang="en-US" sz="3600" dirty="0"/>
              <a:t>1</a:t>
            </a:r>
            <a:r>
              <a:rPr lang="en-US" sz="3600" baseline="30000" dirty="0"/>
              <a:t>st</a:t>
            </a:r>
            <a:r>
              <a:rPr lang="en-US" sz="3600" dirty="0"/>
              <a:t> installment</a:t>
            </a:r>
          </a:p>
          <a:p>
            <a:pPr lvl="1"/>
            <a:r>
              <a:rPr lang="en-US" dirty="0"/>
              <a:t>Background and definitions</a:t>
            </a:r>
          </a:p>
          <a:p>
            <a:pPr lvl="1"/>
            <a:r>
              <a:rPr lang="en-US" dirty="0"/>
              <a:t>Relatively simple and cost-effective method to identify vulnerable points (i.e., KAT Method)</a:t>
            </a:r>
          </a:p>
          <a:p>
            <a:pPr lvl="1"/>
            <a:r>
              <a:rPr lang="en-US" dirty="0"/>
              <a:t>Numerous ways to reduce vulnerabilities</a:t>
            </a:r>
          </a:p>
          <a:p>
            <a:pPr lvl="1"/>
            <a:r>
              <a:rPr lang="en-US" dirty="0"/>
              <a:t>Numerous ways to check that strategies are functioning as intended</a:t>
            </a:r>
          </a:p>
          <a:p>
            <a:pPr lvl="1"/>
            <a:r>
              <a:rPr lang="en-US" dirty="0"/>
              <a:t>Worksheets to assist industry in thinking through, and documenting, requirements</a:t>
            </a:r>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618975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762000"/>
            <a:ext cx="8509103" cy="926020"/>
          </a:xfrm>
        </p:spPr>
        <p:txBody>
          <a:bodyPr>
            <a:noAutofit/>
          </a:bodyPr>
          <a:lstStyle/>
          <a:p>
            <a:r>
              <a:rPr lang="en-US" sz="4000" dirty="0"/>
              <a:t>Guidance Overview</a:t>
            </a:r>
          </a:p>
        </p:txBody>
      </p:sp>
      <p:sp>
        <p:nvSpPr>
          <p:cNvPr id="3" name="Content Placeholder 2"/>
          <p:cNvSpPr>
            <a:spLocks noGrp="1"/>
          </p:cNvSpPr>
          <p:nvPr>
            <p:ph idx="1"/>
          </p:nvPr>
        </p:nvSpPr>
        <p:spPr/>
        <p:txBody>
          <a:bodyPr>
            <a:normAutofit fontScale="92500" lnSpcReduction="20000"/>
          </a:bodyPr>
          <a:lstStyle/>
          <a:p>
            <a:r>
              <a:rPr lang="en-US" sz="3900" dirty="0"/>
              <a:t>2</a:t>
            </a:r>
            <a:r>
              <a:rPr lang="en-US" sz="3900" baseline="30000" dirty="0"/>
              <a:t>nd</a:t>
            </a:r>
            <a:r>
              <a:rPr lang="en-US" sz="3900" dirty="0"/>
              <a:t> installment</a:t>
            </a:r>
          </a:p>
          <a:p>
            <a:pPr lvl="1"/>
            <a:r>
              <a:rPr lang="en-US" sz="3000" dirty="0"/>
              <a:t>Identifying vulnerabilities in a way that includes an in-depth analysis and can be tailored to a facility (i.e., 3 Fundamental Elements)</a:t>
            </a:r>
          </a:p>
          <a:p>
            <a:pPr lvl="1"/>
            <a:r>
              <a:rPr lang="en-US" sz="3000" dirty="0"/>
              <a:t>Identifying vulnerabilities in a way that combines strengths of KAT and 3 Element approaches (i.e., Hybrid Approach)</a:t>
            </a:r>
          </a:p>
          <a:p>
            <a:pPr lvl="1"/>
            <a:r>
              <a:rPr lang="en-US" sz="3000" dirty="0"/>
              <a:t>Education, training, or experience</a:t>
            </a:r>
          </a:p>
          <a:p>
            <a:pPr lvl="1"/>
            <a:r>
              <a:rPr lang="en-US" sz="3000" dirty="0"/>
              <a:t>Additional examples of worksheets</a:t>
            </a:r>
          </a:p>
          <a:p>
            <a:pPr lvl="1"/>
            <a:r>
              <a:rPr lang="en-US" sz="3000" dirty="0"/>
              <a:t>VA examples</a:t>
            </a:r>
            <a:endParaRPr lang="en-US" dirty="0"/>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2612119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762000"/>
            <a:ext cx="8509103" cy="926020"/>
          </a:xfrm>
        </p:spPr>
        <p:txBody>
          <a:bodyPr>
            <a:noAutofit/>
          </a:bodyPr>
          <a:lstStyle/>
          <a:p>
            <a:r>
              <a:rPr lang="en-US" sz="4000" dirty="0"/>
              <a:t>Guidance Overview</a:t>
            </a:r>
          </a:p>
        </p:txBody>
      </p:sp>
      <p:sp>
        <p:nvSpPr>
          <p:cNvPr id="3" name="Content Placeholder 2"/>
          <p:cNvSpPr>
            <a:spLocks noGrp="1"/>
          </p:cNvSpPr>
          <p:nvPr>
            <p:ph idx="1"/>
          </p:nvPr>
        </p:nvSpPr>
        <p:spPr/>
        <p:txBody>
          <a:bodyPr>
            <a:normAutofit/>
          </a:bodyPr>
          <a:lstStyle/>
          <a:p>
            <a:r>
              <a:rPr lang="en-US" sz="3600" dirty="0"/>
              <a:t>3</a:t>
            </a:r>
            <a:r>
              <a:rPr lang="en-US" sz="3600" baseline="30000" dirty="0"/>
              <a:t>rd</a:t>
            </a:r>
            <a:r>
              <a:rPr lang="en-US" sz="3600" dirty="0"/>
              <a:t> installment</a:t>
            </a:r>
          </a:p>
          <a:p>
            <a:pPr lvl="1"/>
            <a:r>
              <a:rPr lang="en-US" dirty="0"/>
              <a:t>Food defense corrective actions</a:t>
            </a:r>
          </a:p>
          <a:p>
            <a:pPr lvl="1"/>
            <a:r>
              <a:rPr lang="en-US" dirty="0"/>
              <a:t>Food defense verification</a:t>
            </a:r>
          </a:p>
          <a:p>
            <a:pPr lvl="1"/>
            <a:r>
              <a:rPr lang="en-US" dirty="0"/>
              <a:t>Reanalysis</a:t>
            </a:r>
          </a:p>
          <a:p>
            <a:pPr lvl="1"/>
            <a:r>
              <a:rPr lang="en-US" dirty="0"/>
              <a:t>Records</a:t>
            </a:r>
          </a:p>
          <a:p>
            <a:pPr lvl="1"/>
            <a:r>
              <a:rPr lang="en-US" dirty="0"/>
              <a:t>Appendices</a:t>
            </a:r>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946246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42585E-5E83-49AD-8AF0-39A88C76BA4C}"/>
              </a:ext>
            </a:extLst>
          </p:cNvPr>
          <p:cNvSpPr>
            <a:spLocks noGrp="1"/>
          </p:cNvSpPr>
          <p:nvPr>
            <p:ph type="title"/>
          </p:nvPr>
        </p:nvSpPr>
        <p:spPr>
          <a:xfrm>
            <a:off x="533400" y="2590800"/>
            <a:ext cx="8229600" cy="1143000"/>
          </a:xfrm>
        </p:spPr>
        <p:txBody>
          <a:bodyPr/>
          <a:lstStyle/>
          <a:p>
            <a:r>
              <a:rPr lang="en-US" dirty="0"/>
              <a:t>Guidance: Introduction</a:t>
            </a:r>
          </a:p>
        </p:txBody>
      </p:sp>
    </p:spTree>
    <p:extLst>
      <p:ext uri="{BB962C8B-B14F-4D97-AF65-F5344CB8AC3E}">
        <p14:creationId xmlns:p14="http://schemas.microsoft.com/office/powerpoint/2010/main" val="1525431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762000"/>
            <a:ext cx="8509103" cy="926020"/>
          </a:xfrm>
        </p:spPr>
        <p:txBody>
          <a:bodyPr>
            <a:noAutofit/>
          </a:bodyPr>
          <a:lstStyle/>
          <a:p>
            <a:r>
              <a:rPr lang="en-US" sz="4000" dirty="0"/>
              <a:t>Guidance: Introduction</a:t>
            </a:r>
          </a:p>
        </p:txBody>
      </p:sp>
      <p:sp>
        <p:nvSpPr>
          <p:cNvPr id="3" name="Content Placeholder 2"/>
          <p:cNvSpPr>
            <a:spLocks noGrp="1"/>
          </p:cNvSpPr>
          <p:nvPr>
            <p:ph idx="1"/>
          </p:nvPr>
        </p:nvSpPr>
        <p:spPr/>
        <p:txBody>
          <a:bodyPr>
            <a:normAutofit/>
          </a:bodyPr>
          <a:lstStyle/>
          <a:p>
            <a:r>
              <a:rPr lang="en-US" sz="3600" dirty="0"/>
              <a:t>Purpose of guidance </a:t>
            </a:r>
          </a:p>
          <a:p>
            <a:r>
              <a:rPr lang="en-US" sz="3600" dirty="0"/>
              <a:t>Scope of rule and guidance</a:t>
            </a:r>
          </a:p>
          <a:p>
            <a:r>
              <a:rPr lang="en-US" sz="3600" dirty="0"/>
              <a:t>Glossary of terms and abbreviations</a:t>
            </a:r>
          </a:p>
          <a:p>
            <a:r>
              <a:rPr lang="en-US" sz="3600" dirty="0"/>
              <a:t>Exemptions</a:t>
            </a:r>
          </a:p>
        </p:txBody>
      </p:sp>
      <p:sp>
        <p:nvSpPr>
          <p:cNvPr id="4" name="Footer Placeholder 3"/>
          <p:cNvSpPr>
            <a:spLocks noGrp="1"/>
          </p:cNvSpPr>
          <p:nvPr>
            <p:ph type="ftr" sz="quarter" idx="11"/>
          </p:nvPr>
        </p:nvSpPr>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2946745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685800"/>
            <a:ext cx="8509103" cy="926020"/>
          </a:xfrm>
        </p:spPr>
        <p:txBody>
          <a:bodyPr>
            <a:noAutofit/>
          </a:bodyPr>
          <a:lstStyle/>
          <a:p>
            <a:r>
              <a:rPr lang="en-US" sz="4000" dirty="0"/>
              <a:t>Guidance: Introduction - Exemptions</a:t>
            </a:r>
          </a:p>
        </p:txBody>
      </p:sp>
      <p:sp>
        <p:nvSpPr>
          <p:cNvPr id="3" name="Content Placeholder 2"/>
          <p:cNvSpPr>
            <a:spLocks noGrp="1"/>
          </p:cNvSpPr>
          <p:nvPr>
            <p:ph idx="1"/>
          </p:nvPr>
        </p:nvSpPr>
        <p:spPr>
          <a:xfrm>
            <a:off x="171450" y="1784350"/>
            <a:ext cx="8896350" cy="5302250"/>
          </a:xfrm>
        </p:spPr>
        <p:txBody>
          <a:bodyPr>
            <a:noAutofit/>
          </a:bodyPr>
          <a:lstStyle/>
          <a:p>
            <a:r>
              <a:rPr lang="en-US" sz="2400" dirty="0"/>
              <a:t>Very small businesses</a:t>
            </a:r>
          </a:p>
          <a:p>
            <a:r>
              <a:rPr lang="en-US" sz="2400" dirty="0"/>
              <a:t>Holding of food, except holding of food in liquid storage tanks</a:t>
            </a:r>
          </a:p>
          <a:p>
            <a:r>
              <a:rPr lang="en-US" sz="2400" dirty="0"/>
              <a:t>Packing, repacking, labeling, or relabeling of food where the container that directly contacts the food remains intact </a:t>
            </a:r>
          </a:p>
          <a:p>
            <a:r>
              <a:rPr lang="en-US" sz="2400" dirty="0"/>
              <a:t>Activities of a farm subject to the Produce Safety Rule</a:t>
            </a:r>
          </a:p>
          <a:p>
            <a:r>
              <a:rPr lang="en-US" sz="2400" dirty="0"/>
              <a:t>Manufacturing, processing, packing, or holding food for animals</a:t>
            </a:r>
          </a:p>
          <a:p>
            <a:r>
              <a:rPr lang="en-US" sz="2400" dirty="0"/>
              <a:t>Alcoholic beverages at certain facilities (under specified conditions)</a:t>
            </a:r>
          </a:p>
          <a:p>
            <a:r>
              <a:rPr lang="en-US" sz="2400" dirty="0"/>
              <a:t>On-farm manufacturing/processing, packing, or holding by a small or very small business, of eggs (in-shell, other than RACs) or certain types of game meats, if such activities are the only activities conducted by the business subject to section 418 of the FD&amp;C Act</a:t>
            </a:r>
          </a:p>
        </p:txBody>
      </p:sp>
      <p:sp>
        <p:nvSpPr>
          <p:cNvPr id="4" name="Footer Placeholder 3"/>
          <p:cNvSpPr>
            <a:spLocks noGrp="1"/>
          </p:cNvSpPr>
          <p:nvPr>
            <p:ph type="ftr" sz="quarter" idx="11"/>
          </p:nvPr>
        </p:nvSpPr>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2752300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750380"/>
            <a:ext cx="8509103" cy="926020"/>
          </a:xfrm>
        </p:spPr>
        <p:txBody>
          <a:bodyPr>
            <a:noAutofit/>
          </a:bodyPr>
          <a:lstStyle/>
          <a:p>
            <a:r>
              <a:rPr lang="en-US" sz="4000" dirty="0"/>
              <a:t>Why should we protect against IA?</a:t>
            </a:r>
          </a:p>
        </p:txBody>
      </p:sp>
      <p:sp>
        <p:nvSpPr>
          <p:cNvPr id="3" name="Content Placeholder 2"/>
          <p:cNvSpPr>
            <a:spLocks noGrp="1"/>
          </p:cNvSpPr>
          <p:nvPr>
            <p:ph idx="1"/>
          </p:nvPr>
        </p:nvSpPr>
        <p:spPr/>
        <p:txBody>
          <a:bodyPr>
            <a:normAutofit/>
          </a:bodyPr>
          <a:lstStyle/>
          <a:p>
            <a:pPr lvl="0"/>
            <a:r>
              <a:rPr lang="en-US" sz="3600" dirty="0"/>
              <a:t>Intentional adulteration has the potential to cause:</a:t>
            </a:r>
          </a:p>
          <a:p>
            <a:pPr lvl="1">
              <a:lnSpc>
                <a:spcPct val="90000"/>
              </a:lnSpc>
            </a:pPr>
            <a:r>
              <a:rPr lang="en-US" dirty="0">
                <a:cs typeface="Arial" pitchFamily="34" charset="0"/>
              </a:rPr>
              <a:t>Significant public health consequences</a:t>
            </a:r>
          </a:p>
          <a:p>
            <a:pPr lvl="1">
              <a:lnSpc>
                <a:spcPct val="90000"/>
              </a:lnSpc>
            </a:pPr>
            <a:r>
              <a:rPr lang="en-US" dirty="0">
                <a:cs typeface="Arial" pitchFamily="34" charset="0"/>
              </a:rPr>
              <a:t>Widespread public fear</a:t>
            </a:r>
          </a:p>
          <a:p>
            <a:pPr lvl="1">
              <a:lnSpc>
                <a:spcPct val="90000"/>
              </a:lnSpc>
            </a:pPr>
            <a:r>
              <a:rPr lang="en-US" dirty="0">
                <a:cs typeface="Arial" pitchFamily="34" charset="0"/>
              </a:rPr>
              <a:t>Devastating economic impacts</a:t>
            </a:r>
          </a:p>
          <a:p>
            <a:pPr lvl="1">
              <a:lnSpc>
                <a:spcPct val="90000"/>
              </a:lnSpc>
            </a:pPr>
            <a:r>
              <a:rPr lang="en-US" dirty="0">
                <a:cs typeface="Arial" pitchFamily="34" charset="0"/>
              </a:rPr>
              <a:t>Loss of public confidence in the safety of food and effectiveness of government</a:t>
            </a:r>
          </a:p>
          <a:p>
            <a:pPr lvl="1">
              <a:lnSpc>
                <a:spcPct val="90000"/>
              </a:lnSpc>
            </a:pPr>
            <a:r>
              <a:rPr lang="en-US" dirty="0">
                <a:cs typeface="Arial" pitchFamily="34" charset="0"/>
              </a:rPr>
              <a:t>Disruption of trade</a:t>
            </a:r>
            <a:endParaRPr lang="en-US" dirty="0"/>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2068142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838200"/>
            <a:ext cx="8509103" cy="926020"/>
          </a:xfrm>
        </p:spPr>
        <p:txBody>
          <a:bodyPr>
            <a:noAutofit/>
          </a:bodyPr>
          <a:lstStyle/>
          <a:p>
            <a:r>
              <a:rPr lang="en-US" sz="4000" dirty="0"/>
              <a:t>Guidance: Food Defense Plan (FDP)</a:t>
            </a:r>
          </a:p>
        </p:txBody>
      </p:sp>
      <p:sp>
        <p:nvSpPr>
          <p:cNvPr id="3" name="Content Placeholder 2"/>
          <p:cNvSpPr>
            <a:spLocks noGrp="1"/>
          </p:cNvSpPr>
          <p:nvPr>
            <p:ph idx="1"/>
          </p:nvPr>
        </p:nvSpPr>
        <p:spPr/>
        <p:txBody>
          <a:bodyPr>
            <a:normAutofit/>
          </a:bodyPr>
          <a:lstStyle/>
          <a:p>
            <a:r>
              <a:rPr lang="en-US" sz="3600" dirty="0"/>
              <a:t>Set of written documents that is based upon food defense principles and incorporates a VA, includes mitigation strategies, and delineates food defense monitoring, corrective action, and verification procedures to be followed</a:t>
            </a:r>
          </a:p>
        </p:txBody>
      </p:sp>
      <p:sp>
        <p:nvSpPr>
          <p:cNvPr id="4" name="Footer Placeholder 3"/>
          <p:cNvSpPr>
            <a:spLocks noGrp="1"/>
          </p:cNvSpPr>
          <p:nvPr>
            <p:ph type="ftr" sz="quarter" idx="11"/>
          </p:nvPr>
        </p:nvSpPr>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2971752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80733-F08D-4D26-8EF4-F6F9314E641D}"/>
              </a:ext>
            </a:extLst>
          </p:cNvPr>
          <p:cNvSpPr>
            <a:spLocks noGrp="1"/>
          </p:cNvSpPr>
          <p:nvPr>
            <p:ph type="title"/>
          </p:nvPr>
        </p:nvSpPr>
        <p:spPr>
          <a:xfrm>
            <a:off x="323849" y="762000"/>
            <a:ext cx="8509103" cy="926020"/>
          </a:xfrm>
        </p:spPr>
        <p:txBody>
          <a:bodyPr>
            <a:normAutofit/>
          </a:bodyPr>
          <a:lstStyle/>
          <a:p>
            <a:r>
              <a:rPr lang="en-US" sz="4000" dirty="0"/>
              <a:t>Guidance: FDP - Components</a:t>
            </a:r>
          </a:p>
        </p:txBody>
      </p:sp>
      <p:sp>
        <p:nvSpPr>
          <p:cNvPr id="3" name="Content Placeholder 2">
            <a:extLst>
              <a:ext uri="{FF2B5EF4-FFF2-40B4-BE49-F238E27FC236}">
                <a16:creationId xmlns:a16="http://schemas.microsoft.com/office/drawing/2014/main" id="{947AE11D-3B6A-4A70-ADAC-4BE0D532E203}"/>
              </a:ext>
            </a:extLst>
          </p:cNvPr>
          <p:cNvSpPr>
            <a:spLocks noGrp="1"/>
          </p:cNvSpPr>
          <p:nvPr>
            <p:ph idx="1"/>
          </p:nvPr>
        </p:nvSpPr>
        <p:spPr/>
        <p:txBody>
          <a:bodyPr/>
          <a:lstStyle/>
          <a:p>
            <a:r>
              <a:rPr lang="en-US" sz="3600" dirty="0"/>
              <a:t>Must include:</a:t>
            </a:r>
          </a:p>
          <a:p>
            <a:pPr lvl="1"/>
            <a:r>
              <a:rPr lang="en-US" dirty="0"/>
              <a:t>Vulnerability assessment</a:t>
            </a:r>
          </a:p>
          <a:p>
            <a:pPr lvl="1"/>
            <a:r>
              <a:rPr lang="en-US" dirty="0"/>
              <a:t>Mitigation strategies and explanations</a:t>
            </a:r>
          </a:p>
          <a:p>
            <a:pPr lvl="1"/>
            <a:r>
              <a:rPr lang="en-US" dirty="0"/>
              <a:t>Food defense monitoring procedures </a:t>
            </a:r>
          </a:p>
          <a:p>
            <a:pPr lvl="1"/>
            <a:r>
              <a:rPr lang="en-US" dirty="0"/>
              <a:t>Food defense corrective actions procedures</a:t>
            </a:r>
          </a:p>
          <a:p>
            <a:pPr lvl="1"/>
            <a:r>
              <a:rPr lang="en-US" dirty="0"/>
              <a:t>Food defense verification procedures</a:t>
            </a:r>
          </a:p>
          <a:p>
            <a:pPr lvl="1"/>
            <a:r>
              <a:rPr lang="en-US" dirty="0"/>
              <a:t>Owner/operator signature </a:t>
            </a:r>
          </a:p>
        </p:txBody>
      </p:sp>
    </p:spTree>
    <p:extLst>
      <p:ext uri="{BB962C8B-B14F-4D97-AF65-F5344CB8AC3E}">
        <p14:creationId xmlns:p14="http://schemas.microsoft.com/office/powerpoint/2010/main" val="2661896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80733-F08D-4D26-8EF4-F6F9314E641D}"/>
              </a:ext>
            </a:extLst>
          </p:cNvPr>
          <p:cNvSpPr>
            <a:spLocks noGrp="1"/>
          </p:cNvSpPr>
          <p:nvPr>
            <p:ph type="title"/>
          </p:nvPr>
        </p:nvSpPr>
        <p:spPr>
          <a:xfrm>
            <a:off x="323849" y="762000"/>
            <a:ext cx="8509103" cy="926020"/>
          </a:xfrm>
        </p:spPr>
        <p:txBody>
          <a:bodyPr>
            <a:normAutofit/>
          </a:bodyPr>
          <a:lstStyle/>
          <a:p>
            <a:r>
              <a:rPr lang="en-US" sz="4000" dirty="0"/>
              <a:t>Guidance: FDP</a:t>
            </a:r>
          </a:p>
        </p:txBody>
      </p:sp>
      <p:sp>
        <p:nvSpPr>
          <p:cNvPr id="3" name="Content Placeholder 2">
            <a:extLst>
              <a:ext uri="{FF2B5EF4-FFF2-40B4-BE49-F238E27FC236}">
                <a16:creationId xmlns:a16="http://schemas.microsoft.com/office/drawing/2014/main" id="{947AE11D-3B6A-4A70-ADAC-4BE0D532E203}"/>
              </a:ext>
            </a:extLst>
          </p:cNvPr>
          <p:cNvSpPr>
            <a:spLocks noGrp="1"/>
          </p:cNvSpPr>
          <p:nvPr>
            <p:ph idx="1"/>
          </p:nvPr>
        </p:nvSpPr>
        <p:spPr/>
        <p:txBody>
          <a:bodyPr>
            <a:normAutofit/>
          </a:bodyPr>
          <a:lstStyle/>
          <a:p>
            <a:r>
              <a:rPr lang="en-US" sz="3600" dirty="0"/>
              <a:t>Individuals to assist with developing a FDP </a:t>
            </a:r>
          </a:p>
          <a:p>
            <a:pPr lvl="1"/>
            <a:r>
              <a:rPr lang="en-US" dirty="0"/>
              <a:t>Food Defense Qualified Individuals</a:t>
            </a:r>
          </a:p>
          <a:p>
            <a:pPr lvl="1"/>
            <a:r>
              <a:rPr lang="en-US" dirty="0"/>
              <a:t>Food Defense Team </a:t>
            </a:r>
          </a:p>
          <a:p>
            <a:pPr lvl="2"/>
            <a:r>
              <a:rPr lang="en-US" sz="2600" dirty="0"/>
              <a:t>Flexibility - personnel from security, maintenance, food production (including equipment experts), sanitation, food safety quality assurance or quality control, engineering, purchasing, human resources, or laboratory.</a:t>
            </a:r>
          </a:p>
          <a:p>
            <a:pPr lvl="2"/>
            <a:r>
              <a:rPr lang="en-US" sz="2600" dirty="0"/>
              <a:t>Others</a:t>
            </a:r>
            <a:endParaRPr lang="en-US" dirty="0"/>
          </a:p>
        </p:txBody>
      </p:sp>
    </p:spTree>
    <p:extLst>
      <p:ext uri="{BB962C8B-B14F-4D97-AF65-F5344CB8AC3E}">
        <p14:creationId xmlns:p14="http://schemas.microsoft.com/office/powerpoint/2010/main" val="634897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80733-F08D-4D26-8EF4-F6F9314E641D}"/>
              </a:ext>
            </a:extLst>
          </p:cNvPr>
          <p:cNvSpPr>
            <a:spLocks noGrp="1"/>
          </p:cNvSpPr>
          <p:nvPr>
            <p:ph type="title"/>
          </p:nvPr>
        </p:nvSpPr>
        <p:spPr>
          <a:xfrm>
            <a:off x="323849" y="762000"/>
            <a:ext cx="8509103" cy="926020"/>
          </a:xfrm>
        </p:spPr>
        <p:txBody>
          <a:bodyPr>
            <a:normAutofit/>
          </a:bodyPr>
          <a:lstStyle/>
          <a:p>
            <a:r>
              <a:rPr lang="en-US" sz="4000" dirty="0"/>
              <a:t>Guidance: Food Defense Plan</a:t>
            </a:r>
          </a:p>
        </p:txBody>
      </p:sp>
      <p:sp>
        <p:nvSpPr>
          <p:cNvPr id="3" name="Content Placeholder 2">
            <a:extLst>
              <a:ext uri="{FF2B5EF4-FFF2-40B4-BE49-F238E27FC236}">
                <a16:creationId xmlns:a16="http://schemas.microsoft.com/office/drawing/2014/main" id="{947AE11D-3B6A-4A70-ADAC-4BE0D532E203}"/>
              </a:ext>
            </a:extLst>
          </p:cNvPr>
          <p:cNvSpPr>
            <a:spLocks noGrp="1"/>
          </p:cNvSpPr>
          <p:nvPr>
            <p:ph idx="1"/>
          </p:nvPr>
        </p:nvSpPr>
        <p:spPr/>
        <p:txBody>
          <a:bodyPr>
            <a:normAutofit fontScale="92500" lnSpcReduction="20000"/>
          </a:bodyPr>
          <a:lstStyle/>
          <a:p>
            <a:r>
              <a:rPr lang="en-US" sz="3900" dirty="0"/>
              <a:t>Formatting the FDP</a:t>
            </a:r>
          </a:p>
          <a:p>
            <a:pPr lvl="1"/>
            <a:r>
              <a:rPr lang="en-US" sz="3000" dirty="0"/>
              <a:t>Flexibility - no standardized or required format </a:t>
            </a:r>
          </a:p>
          <a:p>
            <a:pPr lvl="1"/>
            <a:r>
              <a:rPr lang="en-US" sz="3000" dirty="0"/>
              <a:t>FDA provides sample worksheets in Appendix 1</a:t>
            </a:r>
          </a:p>
          <a:p>
            <a:r>
              <a:rPr lang="en-US" sz="3900" dirty="0"/>
              <a:t>Changing the FDP</a:t>
            </a:r>
          </a:p>
          <a:p>
            <a:pPr lvl="1"/>
            <a:r>
              <a:rPr lang="en-US" sz="3000" dirty="0"/>
              <a:t>Reanalysis </a:t>
            </a:r>
          </a:p>
          <a:p>
            <a:r>
              <a:rPr lang="en-US" sz="3900" dirty="0"/>
              <a:t>Maintaining the FDP</a:t>
            </a:r>
          </a:p>
          <a:p>
            <a:pPr lvl="1"/>
            <a:r>
              <a:rPr lang="en-US" sz="3000" dirty="0"/>
              <a:t>FDP is a record</a:t>
            </a:r>
          </a:p>
          <a:p>
            <a:pPr lvl="1"/>
            <a:r>
              <a:rPr lang="en-US" sz="3000" dirty="0"/>
              <a:t>Owner/operator must sign FDP </a:t>
            </a:r>
          </a:p>
          <a:p>
            <a:pPr lvl="1"/>
            <a:r>
              <a:rPr lang="en-US" sz="3000" dirty="0"/>
              <a:t>Sensitive nature of FDP</a:t>
            </a:r>
            <a:endParaRPr lang="en-US" dirty="0"/>
          </a:p>
        </p:txBody>
      </p:sp>
    </p:spTree>
    <p:extLst>
      <p:ext uri="{BB962C8B-B14F-4D97-AF65-F5344CB8AC3E}">
        <p14:creationId xmlns:p14="http://schemas.microsoft.com/office/powerpoint/2010/main" val="29466248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5FC88-E766-4525-8FA7-B64AF802118B}"/>
              </a:ext>
            </a:extLst>
          </p:cNvPr>
          <p:cNvSpPr txBox="1">
            <a:spLocks/>
          </p:cNvSpPr>
          <p:nvPr/>
        </p:nvSpPr>
        <p:spPr>
          <a:xfrm>
            <a:off x="323849" y="2731580"/>
            <a:ext cx="8509103" cy="92602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sz="4000" dirty="0"/>
          </a:p>
        </p:txBody>
      </p:sp>
      <p:sp>
        <p:nvSpPr>
          <p:cNvPr id="5" name="Title 4">
            <a:extLst>
              <a:ext uri="{FF2B5EF4-FFF2-40B4-BE49-F238E27FC236}">
                <a16:creationId xmlns:a16="http://schemas.microsoft.com/office/drawing/2014/main" id="{7E74506B-681E-45AE-B29B-3923A1A5664B}"/>
              </a:ext>
            </a:extLst>
          </p:cNvPr>
          <p:cNvSpPr>
            <a:spLocks noGrp="1"/>
          </p:cNvSpPr>
          <p:nvPr>
            <p:ph type="ctrTitle"/>
          </p:nvPr>
        </p:nvSpPr>
        <p:spPr>
          <a:xfrm>
            <a:off x="685800" y="2590800"/>
            <a:ext cx="7772400" cy="1470025"/>
          </a:xfrm>
        </p:spPr>
        <p:txBody>
          <a:bodyPr>
            <a:normAutofit fontScale="90000"/>
          </a:bodyPr>
          <a:lstStyle/>
          <a:p>
            <a:r>
              <a:rPr lang="en-US" dirty="0"/>
              <a:t>Guidance: Vulnerability Assessment (VA) -  Purpose and Scope</a:t>
            </a:r>
          </a:p>
        </p:txBody>
      </p:sp>
    </p:spTree>
    <p:extLst>
      <p:ext uri="{BB962C8B-B14F-4D97-AF65-F5344CB8AC3E}">
        <p14:creationId xmlns:p14="http://schemas.microsoft.com/office/powerpoint/2010/main" val="1122251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902780"/>
            <a:ext cx="8509103" cy="926020"/>
          </a:xfrm>
        </p:spPr>
        <p:txBody>
          <a:bodyPr>
            <a:noAutofit/>
          </a:bodyPr>
          <a:lstStyle/>
          <a:p>
            <a:r>
              <a:rPr lang="en-US" sz="4000" dirty="0"/>
              <a:t>Guidance: VA -  Purpose and Scope</a:t>
            </a:r>
          </a:p>
        </p:txBody>
      </p:sp>
      <p:sp>
        <p:nvSpPr>
          <p:cNvPr id="3" name="Content Placeholder 2"/>
          <p:cNvSpPr>
            <a:spLocks noGrp="1"/>
          </p:cNvSpPr>
          <p:nvPr>
            <p:ph idx="1"/>
          </p:nvPr>
        </p:nvSpPr>
        <p:spPr>
          <a:xfrm>
            <a:off x="317448" y="2327482"/>
            <a:ext cx="8509103" cy="4530518"/>
          </a:xfrm>
        </p:spPr>
        <p:txBody>
          <a:bodyPr>
            <a:normAutofit fontScale="62500" lnSpcReduction="20000"/>
          </a:bodyPr>
          <a:lstStyle/>
          <a:p>
            <a:pPr lvl="0"/>
            <a:r>
              <a:rPr lang="en-US" sz="5800" dirty="0"/>
              <a:t>Purpose </a:t>
            </a:r>
          </a:p>
          <a:p>
            <a:pPr lvl="1"/>
            <a:r>
              <a:rPr lang="en-US" altLang="en-US" sz="4000" dirty="0">
                <a:cs typeface="Arial" pitchFamily="34" charset="0"/>
              </a:rPr>
              <a:t>Assess each point, step, or procedure (PSP) to identify those points at highest risk, i.e., actionable process steps (APSs)</a:t>
            </a:r>
          </a:p>
          <a:p>
            <a:r>
              <a:rPr lang="en-US" altLang="en-US" sz="5800" dirty="0">
                <a:cs typeface="Arial" pitchFamily="34" charset="0"/>
              </a:rPr>
              <a:t>Scope</a:t>
            </a:r>
          </a:p>
          <a:p>
            <a:pPr lvl="1"/>
            <a:r>
              <a:rPr lang="en-US" sz="4000" dirty="0"/>
              <a:t>Only include </a:t>
            </a:r>
            <a:r>
              <a:rPr lang="en-US" altLang="en-US" sz="4000" dirty="0">
                <a:cs typeface="Arial" pitchFamily="34" charset="0"/>
              </a:rPr>
              <a:t>PSPs</a:t>
            </a:r>
            <a:r>
              <a:rPr lang="en-US" sz="4000" dirty="0"/>
              <a:t> related to manufacturing, processing, packing, or holding of the food product</a:t>
            </a:r>
          </a:p>
          <a:p>
            <a:pPr lvl="1"/>
            <a:r>
              <a:rPr lang="en-US" sz="4000" dirty="0"/>
              <a:t>Do not include mail handling procedures, human resources procedures, utilities and processing aids that do not come into contact with or that are not incorporated into the food, facility emergency evacuation procedures</a:t>
            </a:r>
            <a:endParaRPr lang="en-US" dirty="0"/>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242575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609600"/>
            <a:ext cx="8509103" cy="926020"/>
          </a:xfrm>
        </p:spPr>
        <p:txBody>
          <a:bodyPr>
            <a:noAutofit/>
          </a:bodyPr>
          <a:lstStyle/>
          <a:p>
            <a:r>
              <a:rPr lang="en-US" sz="4000" dirty="0"/>
              <a:t>Guidance: VA -  Requirements</a:t>
            </a:r>
          </a:p>
        </p:txBody>
      </p:sp>
      <p:sp>
        <p:nvSpPr>
          <p:cNvPr id="3" name="Content Placeholder 2"/>
          <p:cNvSpPr>
            <a:spLocks noGrp="1"/>
          </p:cNvSpPr>
          <p:nvPr>
            <p:ph idx="1"/>
          </p:nvPr>
        </p:nvSpPr>
        <p:spPr/>
        <p:txBody>
          <a:bodyPr>
            <a:normAutofit fontScale="92500" lnSpcReduction="20000"/>
          </a:bodyPr>
          <a:lstStyle/>
          <a:p>
            <a:r>
              <a:rPr lang="en-US" altLang="en-US" sz="3900" dirty="0">
                <a:cs typeface="Arial" pitchFamily="34" charset="0"/>
              </a:rPr>
              <a:t>For each PSP, a facility must consider, at a minimum these fundamental elements:</a:t>
            </a:r>
          </a:p>
          <a:p>
            <a:pPr marL="971550" lvl="1" indent="-514350">
              <a:buFont typeface="+mj-lt"/>
              <a:buAutoNum type="arabicPeriod"/>
            </a:pPr>
            <a:r>
              <a:rPr lang="en-US" altLang="en-US" dirty="0">
                <a:cs typeface="Arial" pitchFamily="34" charset="0"/>
              </a:rPr>
              <a:t>Potential public health impact </a:t>
            </a:r>
          </a:p>
          <a:p>
            <a:pPr marL="971550" lvl="1" indent="-514350">
              <a:buFont typeface="+mj-lt"/>
              <a:buAutoNum type="arabicPeriod"/>
            </a:pPr>
            <a:r>
              <a:rPr lang="en-US" altLang="en-US" dirty="0">
                <a:cs typeface="Arial" pitchFamily="34" charset="0"/>
              </a:rPr>
              <a:t>Degree of physical access to product</a:t>
            </a:r>
          </a:p>
          <a:p>
            <a:pPr marL="971550" lvl="1" indent="-514350">
              <a:buFont typeface="+mj-lt"/>
              <a:buAutoNum type="arabicPeriod"/>
            </a:pPr>
            <a:r>
              <a:rPr lang="en-US" altLang="en-US" dirty="0">
                <a:cs typeface="Arial" pitchFamily="34" charset="0"/>
              </a:rPr>
              <a:t>Ability of an attacker to successfully contaminate the product</a:t>
            </a:r>
          </a:p>
          <a:p>
            <a:r>
              <a:rPr lang="en-US" altLang="en-US" sz="3900" dirty="0">
                <a:cs typeface="Arial" pitchFamily="34" charset="0"/>
              </a:rPr>
              <a:t>Must consider the possibility of an inside attacker</a:t>
            </a:r>
          </a:p>
          <a:p>
            <a:r>
              <a:rPr lang="en-US" altLang="en-US" sz="3900" dirty="0">
                <a:cs typeface="Arial" pitchFamily="34" charset="0"/>
              </a:rPr>
              <a:t>Write explanation for decision at each PSP</a:t>
            </a:r>
            <a:endParaRPr lang="en-US" dirty="0"/>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8503012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762000"/>
            <a:ext cx="8509103" cy="926020"/>
          </a:xfrm>
        </p:spPr>
        <p:txBody>
          <a:bodyPr>
            <a:noAutofit/>
          </a:bodyPr>
          <a:lstStyle/>
          <a:p>
            <a:r>
              <a:rPr lang="en-US" sz="4000" dirty="0"/>
              <a:t>Guidance: VA -  Preliminary Steps</a:t>
            </a:r>
          </a:p>
        </p:txBody>
      </p:sp>
      <p:sp>
        <p:nvSpPr>
          <p:cNvPr id="3" name="Content Placeholder 2"/>
          <p:cNvSpPr>
            <a:spLocks noGrp="1"/>
          </p:cNvSpPr>
          <p:nvPr>
            <p:ph idx="1"/>
          </p:nvPr>
        </p:nvSpPr>
        <p:spPr/>
        <p:txBody>
          <a:bodyPr>
            <a:normAutofit/>
          </a:bodyPr>
          <a:lstStyle/>
          <a:p>
            <a:r>
              <a:rPr lang="en-US" sz="3600" dirty="0"/>
              <a:t>Assemble a food defense team – flexibility</a:t>
            </a:r>
          </a:p>
          <a:p>
            <a:r>
              <a:rPr lang="en-US" sz="3600" dirty="0"/>
              <a:t>Describe product</a:t>
            </a:r>
          </a:p>
          <a:p>
            <a:r>
              <a:rPr lang="en-US" sz="3600" dirty="0"/>
              <a:t>Develop/use process flow diagram - flexibility</a:t>
            </a:r>
          </a:p>
          <a:p>
            <a:r>
              <a:rPr lang="en-US" sz="3600" dirty="0"/>
              <a:t>Describe process steps</a:t>
            </a:r>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40626322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762000"/>
            <a:ext cx="8509103" cy="926020"/>
          </a:xfrm>
        </p:spPr>
        <p:txBody>
          <a:bodyPr>
            <a:noAutofit/>
          </a:bodyPr>
          <a:lstStyle/>
          <a:p>
            <a:r>
              <a:rPr lang="en-US" sz="4000" dirty="0"/>
              <a:t>Guidance: VA -  Methods</a:t>
            </a:r>
          </a:p>
        </p:txBody>
      </p:sp>
      <p:sp>
        <p:nvSpPr>
          <p:cNvPr id="3" name="Content Placeholder 2"/>
          <p:cNvSpPr>
            <a:spLocks noGrp="1"/>
          </p:cNvSpPr>
          <p:nvPr>
            <p:ph idx="1"/>
          </p:nvPr>
        </p:nvSpPr>
        <p:spPr/>
        <p:txBody>
          <a:bodyPr>
            <a:normAutofit/>
          </a:bodyPr>
          <a:lstStyle/>
          <a:p>
            <a:r>
              <a:rPr lang="en-US" sz="3600" dirty="0"/>
              <a:t>Flexibility </a:t>
            </a:r>
          </a:p>
          <a:p>
            <a:pPr lvl="1"/>
            <a:r>
              <a:rPr lang="en-US" sz="3200" dirty="0"/>
              <a:t>Key Activity Types</a:t>
            </a:r>
          </a:p>
          <a:p>
            <a:pPr lvl="1"/>
            <a:r>
              <a:rPr lang="en-US" sz="3200" dirty="0"/>
              <a:t>3 Fundamental Elements</a:t>
            </a:r>
          </a:p>
          <a:p>
            <a:pPr lvl="1"/>
            <a:r>
              <a:rPr lang="en-US" sz="3200" dirty="0"/>
              <a:t>Hybrid  Approach</a:t>
            </a:r>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5451877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2D58AE-D567-45AC-8AFA-616E5EDE2C71}"/>
              </a:ext>
            </a:extLst>
          </p:cNvPr>
          <p:cNvSpPr txBox="1">
            <a:spLocks/>
          </p:cNvSpPr>
          <p:nvPr/>
        </p:nvSpPr>
        <p:spPr>
          <a:xfrm>
            <a:off x="231724" y="2438400"/>
            <a:ext cx="8680552" cy="92602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sz="4000" dirty="0"/>
          </a:p>
        </p:txBody>
      </p:sp>
      <p:sp>
        <p:nvSpPr>
          <p:cNvPr id="2" name="Title 1">
            <a:extLst>
              <a:ext uri="{FF2B5EF4-FFF2-40B4-BE49-F238E27FC236}">
                <a16:creationId xmlns:a16="http://schemas.microsoft.com/office/drawing/2014/main" id="{6F6299E0-6427-4E35-ABC6-2C8093031559}"/>
              </a:ext>
            </a:extLst>
          </p:cNvPr>
          <p:cNvSpPr>
            <a:spLocks noGrp="1"/>
          </p:cNvSpPr>
          <p:nvPr>
            <p:ph type="ctrTitle"/>
          </p:nvPr>
        </p:nvSpPr>
        <p:spPr>
          <a:xfrm>
            <a:off x="685800" y="2758568"/>
            <a:ext cx="7772400" cy="1470025"/>
          </a:xfrm>
        </p:spPr>
        <p:txBody>
          <a:bodyPr>
            <a:normAutofit/>
          </a:bodyPr>
          <a:lstStyle/>
          <a:p>
            <a:r>
              <a:rPr lang="en-US" dirty="0"/>
              <a:t>Guidance: VA - Key Activity Type Method</a:t>
            </a:r>
          </a:p>
        </p:txBody>
      </p:sp>
    </p:spTree>
    <p:extLst>
      <p:ext uri="{BB962C8B-B14F-4D97-AF65-F5344CB8AC3E}">
        <p14:creationId xmlns:p14="http://schemas.microsoft.com/office/powerpoint/2010/main" val="2261089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762000"/>
            <a:ext cx="8509103" cy="926020"/>
          </a:xfrm>
        </p:spPr>
        <p:txBody>
          <a:bodyPr>
            <a:noAutofit/>
          </a:bodyPr>
          <a:lstStyle/>
          <a:p>
            <a:r>
              <a:rPr lang="en-US" sz="4000" dirty="0"/>
              <a:t>IA Rule Background</a:t>
            </a:r>
          </a:p>
        </p:txBody>
      </p:sp>
      <p:sp>
        <p:nvSpPr>
          <p:cNvPr id="3" name="Content Placeholder 2"/>
          <p:cNvSpPr>
            <a:spLocks noGrp="1"/>
          </p:cNvSpPr>
          <p:nvPr>
            <p:ph idx="1"/>
          </p:nvPr>
        </p:nvSpPr>
        <p:spPr/>
        <p:txBody>
          <a:bodyPr>
            <a:normAutofit lnSpcReduction="10000"/>
          </a:bodyPr>
          <a:lstStyle/>
          <a:p>
            <a:r>
              <a:rPr lang="en-US" sz="3600"/>
              <a:t>Last of 7 foundational rules</a:t>
            </a:r>
          </a:p>
          <a:p>
            <a:r>
              <a:rPr lang="en-US" sz="3600"/>
              <a:t>Establishes requirements to prevent or significantly minimize acts intended to cause wide-scale public health harm</a:t>
            </a:r>
          </a:p>
          <a:p>
            <a:r>
              <a:rPr lang="en-US" sz="3600"/>
              <a:t>Coverage</a:t>
            </a:r>
          </a:p>
          <a:p>
            <a:pPr lvl="1"/>
            <a:r>
              <a:rPr lang="en-US"/>
              <a:t>Facilities that manufacture, process, pack or hold human food</a:t>
            </a:r>
          </a:p>
          <a:p>
            <a:r>
              <a:rPr lang="en-US" sz="3600"/>
              <a:t>Exemptions</a:t>
            </a:r>
            <a:endParaRPr lang="en-US" sz="3600" dirty="0"/>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5437423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838200"/>
            <a:ext cx="8680552" cy="926020"/>
          </a:xfrm>
        </p:spPr>
        <p:txBody>
          <a:bodyPr>
            <a:noAutofit/>
          </a:bodyPr>
          <a:lstStyle/>
          <a:p>
            <a:r>
              <a:rPr lang="en-US" sz="4000" dirty="0"/>
              <a:t>Guidance: VA - Key Activity Type Method</a:t>
            </a:r>
          </a:p>
        </p:txBody>
      </p:sp>
      <p:sp>
        <p:nvSpPr>
          <p:cNvPr id="3" name="Content Placeholder 2"/>
          <p:cNvSpPr>
            <a:spLocks noGrp="1"/>
          </p:cNvSpPr>
          <p:nvPr>
            <p:ph idx="1"/>
          </p:nvPr>
        </p:nvSpPr>
        <p:spPr/>
        <p:txBody>
          <a:bodyPr>
            <a:normAutofit lnSpcReduction="10000"/>
          </a:bodyPr>
          <a:lstStyle/>
          <a:p>
            <a:pPr lvl="0"/>
            <a:r>
              <a:rPr lang="en-US" sz="3600" dirty="0"/>
              <a:t>KATs</a:t>
            </a:r>
          </a:p>
          <a:p>
            <a:pPr lvl="1"/>
            <a:r>
              <a:rPr lang="en-US" dirty="0"/>
              <a:t>General categories of manufacturing/processing identified as most vulnerable, regardless of commodities</a:t>
            </a:r>
          </a:p>
          <a:p>
            <a:pPr lvl="1"/>
            <a:r>
              <a:rPr lang="en-US" dirty="0"/>
              <a:t>How were the KATs created?</a:t>
            </a:r>
          </a:p>
          <a:p>
            <a:pPr lvl="2"/>
            <a:r>
              <a:rPr lang="en-US" sz="2600" dirty="0"/>
              <a:t>Homeland Security Presidential Directive 9</a:t>
            </a:r>
          </a:p>
          <a:p>
            <a:pPr lvl="2"/>
            <a:r>
              <a:rPr lang="en-US" sz="2600" dirty="0"/>
              <a:t>Collaboration with government partners, academia, and industry</a:t>
            </a:r>
          </a:p>
          <a:p>
            <a:pPr lvl="2"/>
            <a:r>
              <a:rPr lang="en-US" sz="2600" dirty="0"/>
              <a:t>“FDA has done most of the work for you”</a:t>
            </a:r>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9529940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51" y="838200"/>
            <a:ext cx="8585302" cy="926020"/>
          </a:xfrm>
        </p:spPr>
        <p:txBody>
          <a:bodyPr>
            <a:noAutofit/>
          </a:bodyPr>
          <a:lstStyle/>
          <a:p>
            <a:r>
              <a:rPr lang="en-US" sz="4000" dirty="0"/>
              <a:t>Guidance: VA - Key Activity Type Method</a:t>
            </a:r>
          </a:p>
        </p:txBody>
      </p:sp>
      <p:sp>
        <p:nvSpPr>
          <p:cNvPr id="3" name="Content Placeholder 2"/>
          <p:cNvSpPr>
            <a:spLocks noGrp="1"/>
          </p:cNvSpPr>
          <p:nvPr>
            <p:ph idx="1"/>
          </p:nvPr>
        </p:nvSpPr>
        <p:spPr/>
        <p:txBody>
          <a:bodyPr>
            <a:normAutofit/>
          </a:bodyPr>
          <a:lstStyle/>
          <a:p>
            <a:r>
              <a:rPr lang="en-US" sz="3600" dirty="0"/>
              <a:t>What are the KATs?</a:t>
            </a:r>
          </a:p>
          <a:p>
            <a:pPr lvl="1"/>
            <a:r>
              <a:rPr lang="en-US" dirty="0"/>
              <a:t>Bulk liquid receiving and loading</a:t>
            </a:r>
          </a:p>
          <a:p>
            <a:pPr lvl="1"/>
            <a:r>
              <a:rPr lang="en-US" dirty="0"/>
              <a:t>Liquid storage and handling</a:t>
            </a:r>
          </a:p>
          <a:p>
            <a:pPr lvl="1"/>
            <a:r>
              <a:rPr lang="en-US" dirty="0"/>
              <a:t>Secondary ingredient handling</a:t>
            </a:r>
          </a:p>
          <a:p>
            <a:pPr lvl="1"/>
            <a:r>
              <a:rPr lang="en-US" dirty="0"/>
              <a:t>Mixing and similar activities</a:t>
            </a:r>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12651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51" y="826580"/>
            <a:ext cx="8585302" cy="926020"/>
          </a:xfrm>
        </p:spPr>
        <p:txBody>
          <a:bodyPr>
            <a:noAutofit/>
          </a:bodyPr>
          <a:lstStyle/>
          <a:p>
            <a:r>
              <a:rPr lang="en-US" sz="4000" dirty="0"/>
              <a:t>Guidance: VA - Key Activity Type Method</a:t>
            </a:r>
          </a:p>
        </p:txBody>
      </p:sp>
      <p:sp>
        <p:nvSpPr>
          <p:cNvPr id="3" name="Content Placeholder 2"/>
          <p:cNvSpPr>
            <a:spLocks noGrp="1"/>
          </p:cNvSpPr>
          <p:nvPr>
            <p:ph idx="1"/>
          </p:nvPr>
        </p:nvSpPr>
        <p:spPr/>
        <p:txBody>
          <a:bodyPr>
            <a:normAutofit/>
          </a:bodyPr>
          <a:lstStyle/>
          <a:p>
            <a:pPr lvl="0"/>
            <a:r>
              <a:rPr lang="en-US" sz="3600" dirty="0"/>
              <a:t>Identifying APSs using the KAT Method</a:t>
            </a:r>
          </a:p>
          <a:p>
            <a:pPr lvl="1"/>
            <a:r>
              <a:rPr lang="en-US" dirty="0"/>
              <a:t>Assess each PSP to determine whether they fit within a KAT </a:t>
            </a:r>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22887284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51" y="838200"/>
            <a:ext cx="8585302" cy="926020"/>
          </a:xfrm>
        </p:spPr>
        <p:txBody>
          <a:bodyPr>
            <a:noAutofit/>
          </a:bodyPr>
          <a:lstStyle/>
          <a:p>
            <a:r>
              <a:rPr lang="en-US" sz="4000" dirty="0"/>
              <a:t>Guidance: VA - Key Activity Type Method</a:t>
            </a:r>
          </a:p>
        </p:txBody>
      </p:sp>
      <p:pic>
        <p:nvPicPr>
          <p:cNvPr id="7" name="Content Placeholder 6" descr="This graphic portrays part of a sample process flow diagram, the 4 KATs, and arrows connecting KATs to examples processes.&#10;" title="Key Activity Type Method">
            <a:extLst>
              <a:ext uri="{FF2B5EF4-FFF2-40B4-BE49-F238E27FC236}">
                <a16:creationId xmlns:a16="http://schemas.microsoft.com/office/drawing/2014/main" id="{83FC7322-3AD1-47CA-8E04-D4851473E36B}"/>
              </a:ext>
            </a:extLst>
          </p:cNvPr>
          <p:cNvPicPr>
            <a:picLocks noGrp="1" noChangeAspect="1"/>
          </p:cNvPicPr>
          <p:nvPr>
            <p:ph idx="1"/>
          </p:nvPr>
        </p:nvPicPr>
        <p:blipFill>
          <a:blip r:embed="rId3"/>
          <a:stretch>
            <a:fillRect/>
          </a:stretch>
        </p:blipFill>
        <p:spPr>
          <a:xfrm>
            <a:off x="323849" y="2197288"/>
            <a:ext cx="5238751" cy="3602743"/>
          </a:xfrm>
          <a:prstGeom prst="rect">
            <a:avLst/>
          </a:prstGeom>
        </p:spPr>
      </p:pic>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
        <p:nvSpPr>
          <p:cNvPr id="8" name="TextBox 7" descr="This graphic portrays part of a sample process flow diagram, the 4 KATs, and arrows connecting KATs to examples processes.&#10;" title="Key Activity Type Method">
            <a:extLst>
              <a:ext uri="{FF2B5EF4-FFF2-40B4-BE49-F238E27FC236}">
                <a16:creationId xmlns:a16="http://schemas.microsoft.com/office/drawing/2014/main" id="{BF740C24-EA5F-4629-8FBB-DE3D38B246D6}"/>
              </a:ext>
            </a:extLst>
          </p:cNvPr>
          <p:cNvSpPr txBox="1"/>
          <p:nvPr/>
        </p:nvSpPr>
        <p:spPr>
          <a:xfrm>
            <a:off x="6054090" y="2133600"/>
            <a:ext cx="2937510" cy="3416320"/>
          </a:xfrm>
          <a:prstGeom prst="rect">
            <a:avLst/>
          </a:prstGeom>
          <a:noFill/>
        </p:spPr>
        <p:txBody>
          <a:bodyPr wrap="square" rtlCol="0">
            <a:spAutoFit/>
          </a:bodyPr>
          <a:lstStyle/>
          <a:p>
            <a:pPr algn="ctr"/>
            <a:r>
              <a:rPr lang="en-US" dirty="0"/>
              <a:t>KATs</a:t>
            </a:r>
          </a:p>
          <a:p>
            <a:pPr algn="ctr"/>
            <a:endParaRPr lang="en-US" dirty="0"/>
          </a:p>
          <a:p>
            <a:pPr marL="742950" lvl="1" indent="-285750">
              <a:buFont typeface="Arial" panose="020B0604020202020204" pitchFamily="34" charset="0"/>
              <a:buChar char="•"/>
            </a:pPr>
            <a:r>
              <a:rPr lang="en-US" dirty="0"/>
              <a:t>Bulk liquid receiving &amp; loading</a:t>
            </a:r>
          </a:p>
          <a:p>
            <a:pPr marL="742950" lvl="1" indent="-285750">
              <a:buFont typeface="Arial" panose="020B0604020202020204" pitchFamily="34" charset="0"/>
              <a:buChar char="•"/>
            </a:pPr>
            <a:r>
              <a:rPr lang="en-US" dirty="0"/>
              <a:t>Liquid storage &amp; handling</a:t>
            </a:r>
          </a:p>
          <a:p>
            <a:pPr marL="742950" lvl="1" indent="-285750">
              <a:buFont typeface="Arial" panose="020B0604020202020204" pitchFamily="34" charset="0"/>
              <a:buChar char="•"/>
            </a:pPr>
            <a:r>
              <a:rPr lang="en-US" dirty="0"/>
              <a:t>Secondary ingredient handling</a:t>
            </a:r>
          </a:p>
          <a:p>
            <a:pPr marL="742950" lvl="1" indent="-285750">
              <a:buFont typeface="Arial" panose="020B0604020202020204" pitchFamily="34" charset="0"/>
              <a:buChar char="•"/>
            </a:pPr>
            <a:r>
              <a:rPr lang="en-US" dirty="0"/>
              <a:t>Mixing &amp; similar activities</a:t>
            </a:r>
          </a:p>
          <a:p>
            <a:endParaRPr lang="en-US" dirty="0"/>
          </a:p>
          <a:p>
            <a:endParaRPr lang="en-US" dirty="0"/>
          </a:p>
        </p:txBody>
      </p:sp>
      <p:grpSp>
        <p:nvGrpSpPr>
          <p:cNvPr id="13" name="Group 12" descr="This graphic portrays part of a sample process flow diagram, the 4 KATs, and arrows connecting KATs to examples processes.&#10;" title="Key Activity Type Method">
            <a:extLst>
              <a:ext uri="{FF2B5EF4-FFF2-40B4-BE49-F238E27FC236}">
                <a16:creationId xmlns:a16="http://schemas.microsoft.com/office/drawing/2014/main" id="{3A1DF415-1A51-4EA1-8076-61DC18F27F52}"/>
              </a:ext>
            </a:extLst>
          </p:cNvPr>
          <p:cNvGrpSpPr/>
          <p:nvPr/>
        </p:nvGrpSpPr>
        <p:grpSpPr>
          <a:xfrm>
            <a:off x="2590800" y="3733800"/>
            <a:ext cx="4038600" cy="1295400"/>
            <a:chOff x="2590800" y="3733800"/>
            <a:chExt cx="4038600" cy="1295400"/>
          </a:xfrm>
        </p:grpSpPr>
        <p:cxnSp>
          <p:nvCxnSpPr>
            <p:cNvPr id="10" name="Straight Arrow Connector 9">
              <a:extLst>
                <a:ext uri="{FF2B5EF4-FFF2-40B4-BE49-F238E27FC236}">
                  <a16:creationId xmlns:a16="http://schemas.microsoft.com/office/drawing/2014/main" id="{E7566B67-521B-4BB5-89D1-065632E2085C}"/>
                </a:ext>
              </a:extLst>
            </p:cNvPr>
            <p:cNvCxnSpPr/>
            <p:nvPr/>
          </p:nvCxnSpPr>
          <p:spPr>
            <a:xfrm flipH="1" flipV="1">
              <a:off x="2590800" y="3733800"/>
              <a:ext cx="4038600" cy="762000"/>
            </a:xfrm>
            <a:prstGeom prst="straightConnector1">
              <a:avLst/>
            </a:prstGeom>
            <a:ln w="317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44984396-D974-4151-9781-F6C90F763FD1}"/>
                </a:ext>
              </a:extLst>
            </p:cNvPr>
            <p:cNvCxnSpPr/>
            <p:nvPr/>
          </p:nvCxnSpPr>
          <p:spPr>
            <a:xfrm flipH="1">
              <a:off x="5562600" y="4495800"/>
              <a:ext cx="1066800" cy="533400"/>
            </a:xfrm>
            <a:prstGeom prst="straightConnector1">
              <a:avLst/>
            </a:prstGeom>
            <a:ln w="317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5414260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838200"/>
            <a:ext cx="8680552" cy="926020"/>
          </a:xfrm>
        </p:spPr>
        <p:txBody>
          <a:bodyPr>
            <a:noAutofit/>
          </a:bodyPr>
          <a:lstStyle/>
          <a:p>
            <a:r>
              <a:rPr lang="en-US" sz="4000" dirty="0"/>
              <a:t>Guidance: VA - Key Activity Type Method</a:t>
            </a:r>
          </a:p>
        </p:txBody>
      </p:sp>
      <p:sp>
        <p:nvSpPr>
          <p:cNvPr id="3" name="Content Placeholder 2"/>
          <p:cNvSpPr>
            <a:spLocks noGrp="1"/>
          </p:cNvSpPr>
          <p:nvPr>
            <p:ph idx="1"/>
          </p:nvPr>
        </p:nvSpPr>
        <p:spPr/>
        <p:txBody>
          <a:bodyPr>
            <a:normAutofit/>
          </a:bodyPr>
          <a:lstStyle/>
          <a:p>
            <a:pPr lvl="0"/>
            <a:r>
              <a:rPr lang="en-US" sz="3600" dirty="0"/>
              <a:t>Identifying APSs using the KAT Method</a:t>
            </a:r>
          </a:p>
          <a:p>
            <a:pPr lvl="1"/>
            <a:r>
              <a:rPr lang="en-US" dirty="0"/>
              <a:t>Points that align are APSs</a:t>
            </a:r>
          </a:p>
          <a:p>
            <a:pPr lvl="1"/>
            <a:r>
              <a:rPr lang="en-US" dirty="0"/>
              <a:t>Write explanation describing your decision</a:t>
            </a:r>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7703277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69FBD-0EA1-4EBE-8E41-F95B462443AF}"/>
              </a:ext>
            </a:extLst>
          </p:cNvPr>
          <p:cNvSpPr txBox="1">
            <a:spLocks/>
          </p:cNvSpPr>
          <p:nvPr/>
        </p:nvSpPr>
        <p:spPr>
          <a:xfrm>
            <a:off x="317448" y="2743200"/>
            <a:ext cx="8509103" cy="92602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sz="4000" dirty="0"/>
          </a:p>
        </p:txBody>
      </p:sp>
      <p:sp>
        <p:nvSpPr>
          <p:cNvPr id="3" name="Title 2">
            <a:extLst>
              <a:ext uri="{FF2B5EF4-FFF2-40B4-BE49-F238E27FC236}">
                <a16:creationId xmlns:a16="http://schemas.microsoft.com/office/drawing/2014/main" id="{982FF468-2A5F-4250-815F-4A68B9B2B491}"/>
              </a:ext>
            </a:extLst>
          </p:cNvPr>
          <p:cNvSpPr>
            <a:spLocks noGrp="1"/>
          </p:cNvSpPr>
          <p:nvPr>
            <p:ph type="ctrTitle"/>
          </p:nvPr>
        </p:nvSpPr>
        <p:spPr>
          <a:xfrm>
            <a:off x="685799" y="2710543"/>
            <a:ext cx="7772400" cy="1470025"/>
          </a:xfrm>
        </p:spPr>
        <p:txBody>
          <a:bodyPr>
            <a:normAutofit/>
          </a:bodyPr>
          <a:lstStyle/>
          <a:p>
            <a:r>
              <a:rPr lang="en-US" dirty="0"/>
              <a:t>Guidance: VA - 3 Fundamental Elements</a:t>
            </a:r>
          </a:p>
        </p:txBody>
      </p:sp>
    </p:spTree>
    <p:extLst>
      <p:ext uri="{BB962C8B-B14F-4D97-AF65-F5344CB8AC3E}">
        <p14:creationId xmlns:p14="http://schemas.microsoft.com/office/powerpoint/2010/main" val="12428314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838200"/>
            <a:ext cx="8509103" cy="926020"/>
          </a:xfrm>
        </p:spPr>
        <p:txBody>
          <a:bodyPr>
            <a:noAutofit/>
          </a:bodyPr>
          <a:lstStyle/>
          <a:p>
            <a:r>
              <a:rPr lang="en-US" sz="4000" dirty="0"/>
              <a:t>Guidance: VA - 3 Fundamental Elements</a:t>
            </a:r>
          </a:p>
        </p:txBody>
      </p:sp>
      <p:sp>
        <p:nvSpPr>
          <p:cNvPr id="3" name="Content Placeholder 2"/>
          <p:cNvSpPr>
            <a:spLocks noGrp="1"/>
          </p:cNvSpPr>
          <p:nvPr>
            <p:ph idx="1"/>
          </p:nvPr>
        </p:nvSpPr>
        <p:spPr/>
        <p:txBody>
          <a:bodyPr>
            <a:normAutofit/>
          </a:bodyPr>
          <a:lstStyle/>
          <a:p>
            <a:pPr lvl="0"/>
            <a:r>
              <a:rPr lang="en-US" sz="3600" dirty="0"/>
              <a:t>3 Fundamental Elements</a:t>
            </a:r>
          </a:p>
          <a:p>
            <a:pPr lvl="1"/>
            <a:r>
              <a:rPr lang="en-US" dirty="0"/>
              <a:t>Most important factors to identify vulnerable points at a facility level</a:t>
            </a:r>
          </a:p>
          <a:p>
            <a:r>
              <a:rPr lang="en-US" sz="3600" dirty="0"/>
              <a:t>How were the 3 elements created?</a:t>
            </a:r>
          </a:p>
          <a:p>
            <a:pPr lvl="1"/>
            <a:r>
              <a:rPr lang="en-US" dirty="0"/>
              <a:t>Homeland Security Presidential Directive 9</a:t>
            </a:r>
          </a:p>
          <a:p>
            <a:pPr lvl="1"/>
            <a:r>
              <a:rPr lang="en-US" dirty="0"/>
              <a:t>Collaboration with government partners, academia, and industry</a:t>
            </a:r>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7993554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762000"/>
            <a:ext cx="8509103" cy="926020"/>
          </a:xfrm>
        </p:spPr>
        <p:txBody>
          <a:bodyPr>
            <a:noAutofit/>
          </a:bodyPr>
          <a:lstStyle/>
          <a:p>
            <a:r>
              <a:rPr lang="en-US" sz="4000" dirty="0"/>
              <a:t>Guidance: VA - 3 Fundamental Elements</a:t>
            </a:r>
          </a:p>
        </p:txBody>
      </p:sp>
      <p:sp>
        <p:nvSpPr>
          <p:cNvPr id="3" name="Content Placeholder 2"/>
          <p:cNvSpPr>
            <a:spLocks noGrp="1"/>
          </p:cNvSpPr>
          <p:nvPr>
            <p:ph idx="1"/>
          </p:nvPr>
        </p:nvSpPr>
        <p:spPr/>
        <p:txBody>
          <a:bodyPr>
            <a:normAutofit/>
          </a:bodyPr>
          <a:lstStyle/>
          <a:p>
            <a:r>
              <a:rPr lang="en-US" sz="3600" dirty="0"/>
              <a:t>What are the 3 elements?</a:t>
            </a:r>
          </a:p>
          <a:p>
            <a:pPr marL="971550" lvl="1" indent="-514350">
              <a:buFont typeface="+mj-lt"/>
              <a:buAutoNum type="arabicPeriod"/>
            </a:pPr>
            <a:r>
              <a:rPr lang="en-US" dirty="0"/>
              <a:t>Potential public health impact</a:t>
            </a:r>
          </a:p>
          <a:p>
            <a:pPr marL="971550" lvl="1" indent="-514350">
              <a:buFont typeface="+mj-lt"/>
              <a:buAutoNum type="arabicPeriod"/>
            </a:pPr>
            <a:r>
              <a:rPr lang="en-US" dirty="0"/>
              <a:t>Degree of physical access</a:t>
            </a:r>
          </a:p>
          <a:p>
            <a:pPr marL="971550" lvl="1" indent="-514350">
              <a:buFont typeface="+mj-lt"/>
              <a:buAutoNum type="arabicPeriod"/>
            </a:pPr>
            <a:r>
              <a:rPr lang="en-US" dirty="0"/>
              <a:t>Ability of an attacker to contaminate the product</a:t>
            </a:r>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3339806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762000"/>
            <a:ext cx="8509103" cy="926020"/>
          </a:xfrm>
        </p:spPr>
        <p:txBody>
          <a:bodyPr>
            <a:noAutofit/>
          </a:bodyPr>
          <a:lstStyle/>
          <a:p>
            <a:r>
              <a:rPr lang="en-US" sz="4000" dirty="0"/>
              <a:t>Guidance: VA - 3 Fundamental Elements</a:t>
            </a:r>
          </a:p>
        </p:txBody>
      </p:sp>
      <p:sp>
        <p:nvSpPr>
          <p:cNvPr id="3" name="Content Placeholder 2"/>
          <p:cNvSpPr>
            <a:spLocks noGrp="1"/>
          </p:cNvSpPr>
          <p:nvPr>
            <p:ph idx="1"/>
          </p:nvPr>
        </p:nvSpPr>
        <p:spPr/>
        <p:txBody>
          <a:bodyPr>
            <a:normAutofit/>
          </a:bodyPr>
          <a:lstStyle/>
          <a:p>
            <a:r>
              <a:rPr lang="en-US" sz="3600" dirty="0"/>
              <a:t>2 considerations to be evaluated when analyzing each element</a:t>
            </a:r>
          </a:p>
          <a:p>
            <a:pPr lvl="1"/>
            <a:r>
              <a:rPr lang="en-US" dirty="0"/>
              <a:t>Inside attacker </a:t>
            </a:r>
          </a:p>
          <a:p>
            <a:pPr lvl="1"/>
            <a:r>
              <a:rPr lang="en-US" dirty="0"/>
              <a:t>Inherent characteristics</a:t>
            </a:r>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711657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Guidance: VA - 3 Fundamental Elements</a:t>
            </a:r>
          </a:p>
        </p:txBody>
      </p:sp>
      <p:sp>
        <p:nvSpPr>
          <p:cNvPr id="3" name="Content Placeholder 2"/>
          <p:cNvSpPr>
            <a:spLocks noGrp="1"/>
          </p:cNvSpPr>
          <p:nvPr>
            <p:ph idx="1"/>
          </p:nvPr>
        </p:nvSpPr>
        <p:spPr/>
        <p:txBody>
          <a:bodyPr>
            <a:normAutofit/>
          </a:bodyPr>
          <a:lstStyle/>
          <a:p>
            <a:r>
              <a:rPr lang="en-US" sz="3600" dirty="0"/>
              <a:t>Inside attacker - scenario of highest risk</a:t>
            </a:r>
          </a:p>
          <a:p>
            <a:pPr lvl="1"/>
            <a:r>
              <a:rPr lang="en-US" dirty="0"/>
              <a:t>Legitimate access to facility</a:t>
            </a:r>
          </a:p>
          <a:p>
            <a:pPr lvl="1"/>
            <a:r>
              <a:rPr lang="en-US" dirty="0"/>
              <a:t>Basic knowledge of facility operation and products</a:t>
            </a:r>
          </a:p>
          <a:p>
            <a:pPr lvl="1"/>
            <a:r>
              <a:rPr lang="en-US" dirty="0"/>
              <a:t>Ability to acquire/deploy contaminant that is highly lethal, capable of withstanding food production process, and undetectable via simple observation if added to food</a:t>
            </a:r>
          </a:p>
          <a:p>
            <a:pPr lvl="1"/>
            <a:r>
              <a:rPr lang="en-US" dirty="0"/>
              <a:t>Intend to cause wide scale public health harm</a:t>
            </a:r>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300937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762000"/>
            <a:ext cx="8509103" cy="926020"/>
          </a:xfrm>
        </p:spPr>
        <p:txBody>
          <a:bodyPr>
            <a:noAutofit/>
          </a:bodyPr>
          <a:lstStyle/>
          <a:p>
            <a:r>
              <a:rPr lang="en-US" sz="4000" dirty="0"/>
              <a:t>IA Rule Background</a:t>
            </a:r>
          </a:p>
        </p:txBody>
      </p:sp>
      <p:sp>
        <p:nvSpPr>
          <p:cNvPr id="3" name="Content Placeholder 2"/>
          <p:cNvSpPr>
            <a:spLocks noGrp="1"/>
          </p:cNvSpPr>
          <p:nvPr>
            <p:ph idx="1"/>
          </p:nvPr>
        </p:nvSpPr>
        <p:spPr/>
        <p:txBody>
          <a:bodyPr>
            <a:normAutofit fontScale="92500" lnSpcReduction="20000"/>
          </a:bodyPr>
          <a:lstStyle/>
          <a:p>
            <a:r>
              <a:rPr lang="en-US" altLang="en-US" sz="3900" dirty="0">
                <a:cs typeface="Arial" pitchFamily="34" charset="0"/>
              </a:rPr>
              <a:t>Requirements</a:t>
            </a:r>
          </a:p>
          <a:p>
            <a:pPr lvl="1"/>
            <a:r>
              <a:rPr lang="en-US" altLang="en-US" sz="3000" dirty="0">
                <a:cs typeface="Arial" pitchFamily="34" charset="0"/>
              </a:rPr>
              <a:t>Food defense plan</a:t>
            </a:r>
          </a:p>
          <a:p>
            <a:pPr lvl="2"/>
            <a:r>
              <a:rPr lang="en-US" altLang="en-US" sz="2800" dirty="0">
                <a:cs typeface="Arial" pitchFamily="34" charset="0"/>
              </a:rPr>
              <a:t>Vulnerability assessment (VA)</a:t>
            </a:r>
          </a:p>
          <a:p>
            <a:pPr lvl="2"/>
            <a:r>
              <a:rPr lang="en-US" altLang="en-US" sz="2800" dirty="0">
                <a:cs typeface="Arial" pitchFamily="34" charset="0"/>
              </a:rPr>
              <a:t>Mitigation strategies</a:t>
            </a:r>
          </a:p>
          <a:p>
            <a:pPr lvl="2"/>
            <a:r>
              <a:rPr lang="en-US" altLang="en-US" sz="2800" dirty="0">
                <a:cs typeface="Arial" pitchFamily="34" charset="0"/>
              </a:rPr>
              <a:t>Procedures for food defense monitoring</a:t>
            </a:r>
          </a:p>
          <a:p>
            <a:pPr lvl="2"/>
            <a:r>
              <a:rPr lang="en-US" altLang="en-US" sz="2800" dirty="0">
                <a:cs typeface="Arial" pitchFamily="34" charset="0"/>
              </a:rPr>
              <a:t>Food defense corrective action procedures</a:t>
            </a:r>
          </a:p>
          <a:p>
            <a:pPr lvl="2"/>
            <a:r>
              <a:rPr lang="en-US" altLang="en-US" sz="2800" dirty="0">
                <a:cs typeface="Arial" pitchFamily="34" charset="0"/>
              </a:rPr>
              <a:t>Food defense verification procedures</a:t>
            </a:r>
          </a:p>
          <a:p>
            <a:pPr lvl="2"/>
            <a:r>
              <a:rPr lang="en-US" altLang="en-US" sz="2800" dirty="0">
                <a:cs typeface="Arial" pitchFamily="34" charset="0"/>
              </a:rPr>
              <a:t>Reanalysis</a:t>
            </a:r>
          </a:p>
          <a:p>
            <a:pPr lvl="1"/>
            <a:r>
              <a:rPr lang="en-US" altLang="en-US" sz="3000" dirty="0">
                <a:cs typeface="Arial" pitchFamily="34" charset="0"/>
              </a:rPr>
              <a:t>Training</a:t>
            </a:r>
          </a:p>
          <a:p>
            <a:pPr lvl="1"/>
            <a:r>
              <a:rPr lang="en-US" altLang="en-US" sz="3000" dirty="0">
                <a:cs typeface="Arial" pitchFamily="34" charset="0"/>
              </a:rPr>
              <a:t>Records</a:t>
            </a:r>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9843193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838200"/>
            <a:ext cx="8509103" cy="926020"/>
          </a:xfrm>
        </p:spPr>
        <p:txBody>
          <a:bodyPr>
            <a:noAutofit/>
          </a:bodyPr>
          <a:lstStyle/>
          <a:p>
            <a:r>
              <a:rPr lang="en-US" sz="4000" dirty="0"/>
              <a:t>Guidance: VA - 3 Fundamental Elements</a:t>
            </a:r>
          </a:p>
        </p:txBody>
      </p:sp>
      <p:sp>
        <p:nvSpPr>
          <p:cNvPr id="3" name="Content Placeholder 2"/>
          <p:cNvSpPr>
            <a:spLocks noGrp="1"/>
          </p:cNvSpPr>
          <p:nvPr>
            <p:ph idx="1"/>
          </p:nvPr>
        </p:nvSpPr>
        <p:spPr/>
        <p:txBody>
          <a:bodyPr>
            <a:normAutofit/>
          </a:bodyPr>
          <a:lstStyle/>
          <a:p>
            <a:r>
              <a:rPr lang="en-US" sz="3600" dirty="0"/>
              <a:t>Inherent characteristics</a:t>
            </a:r>
          </a:p>
          <a:p>
            <a:pPr lvl="1"/>
            <a:r>
              <a:rPr lang="en-US" dirty="0"/>
              <a:t>Conditions, activities, practices, or characteristics that are integral to the operation of a PSP</a:t>
            </a:r>
          </a:p>
          <a:p>
            <a:pPr lvl="1"/>
            <a:r>
              <a:rPr lang="en-US" dirty="0"/>
              <a:t>PSP could not properly operate without these inherent characteristics in place</a:t>
            </a:r>
          </a:p>
          <a:p>
            <a:pPr lvl="1"/>
            <a:r>
              <a:rPr lang="en-US" dirty="0"/>
              <a:t>Not easily changed or altered </a:t>
            </a:r>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26133309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838200"/>
            <a:ext cx="8509103" cy="926020"/>
          </a:xfrm>
        </p:spPr>
        <p:txBody>
          <a:bodyPr>
            <a:noAutofit/>
          </a:bodyPr>
          <a:lstStyle/>
          <a:p>
            <a:r>
              <a:rPr lang="en-US" sz="4000" dirty="0"/>
              <a:t>Guidance: VA - 3 Fundamental Elements</a:t>
            </a:r>
          </a:p>
        </p:txBody>
      </p:sp>
      <p:sp>
        <p:nvSpPr>
          <p:cNvPr id="3" name="Content Placeholder 2"/>
          <p:cNvSpPr>
            <a:spLocks noGrp="1"/>
          </p:cNvSpPr>
          <p:nvPr>
            <p:ph idx="1"/>
          </p:nvPr>
        </p:nvSpPr>
        <p:spPr/>
        <p:txBody>
          <a:bodyPr>
            <a:normAutofit/>
          </a:bodyPr>
          <a:lstStyle/>
          <a:p>
            <a:r>
              <a:rPr lang="en-US" sz="3600" dirty="0"/>
              <a:t>Inherent characteristics examples - flexibility</a:t>
            </a:r>
          </a:p>
          <a:p>
            <a:pPr lvl="1"/>
            <a:r>
              <a:rPr lang="en-US" dirty="0"/>
              <a:t>Type and nature of equipment</a:t>
            </a:r>
          </a:p>
          <a:p>
            <a:pPr lvl="2"/>
            <a:r>
              <a:rPr lang="en-US" dirty="0"/>
              <a:t>Enclosed or pressurized?</a:t>
            </a:r>
          </a:p>
          <a:p>
            <a:pPr lvl="1"/>
            <a:r>
              <a:rPr lang="en-US" dirty="0"/>
              <a:t>Nature of processing</a:t>
            </a:r>
          </a:p>
          <a:p>
            <a:pPr lvl="2"/>
            <a:r>
              <a:rPr lang="en-US" dirty="0"/>
              <a:t>High rate of speed?  Homogenous mixing?</a:t>
            </a:r>
          </a:p>
          <a:p>
            <a:pPr lvl="1"/>
            <a:r>
              <a:rPr lang="en-US" dirty="0"/>
              <a:t>Worker safety mechanisms built into equipment</a:t>
            </a:r>
          </a:p>
          <a:p>
            <a:pPr lvl="1"/>
            <a:r>
              <a:rPr lang="en-US" dirty="0"/>
              <a:t>Required presence of employees in immediate area</a:t>
            </a:r>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27040841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838200"/>
            <a:ext cx="8509103" cy="926020"/>
          </a:xfrm>
        </p:spPr>
        <p:txBody>
          <a:bodyPr>
            <a:noAutofit/>
          </a:bodyPr>
          <a:lstStyle/>
          <a:p>
            <a:r>
              <a:rPr lang="en-US" sz="4000" dirty="0"/>
              <a:t>Guidance: VA - 3 Fundamental Elements</a:t>
            </a:r>
          </a:p>
        </p:txBody>
      </p:sp>
      <p:sp>
        <p:nvSpPr>
          <p:cNvPr id="3" name="Content Placeholder 2"/>
          <p:cNvSpPr>
            <a:spLocks noGrp="1"/>
          </p:cNvSpPr>
          <p:nvPr>
            <p:ph idx="1"/>
          </p:nvPr>
        </p:nvSpPr>
        <p:spPr/>
        <p:txBody>
          <a:bodyPr>
            <a:normAutofit/>
          </a:bodyPr>
          <a:lstStyle/>
          <a:p>
            <a:r>
              <a:rPr lang="en-US" sz="3600" dirty="0"/>
              <a:t>Element 1 – potential public health impact</a:t>
            </a:r>
          </a:p>
          <a:p>
            <a:pPr lvl="1"/>
            <a:r>
              <a:rPr lang="en-US" dirty="0"/>
              <a:t>Assigning a score for each PSP</a:t>
            </a:r>
          </a:p>
          <a:p>
            <a:pPr lvl="1"/>
            <a:r>
              <a:rPr lang="en-US" dirty="0"/>
              <a:t>3 approaches to evaluate potential public health impact - flexibility</a:t>
            </a:r>
          </a:p>
          <a:p>
            <a:pPr lvl="2"/>
            <a:r>
              <a:rPr lang="en-US" dirty="0"/>
              <a:t>Volume of food at risk</a:t>
            </a:r>
          </a:p>
          <a:p>
            <a:pPr lvl="2"/>
            <a:r>
              <a:rPr lang="en-US" dirty="0"/>
              <a:t>Representative contaminant approach </a:t>
            </a:r>
          </a:p>
          <a:p>
            <a:pPr lvl="2"/>
            <a:r>
              <a:rPr lang="en-US" dirty="0"/>
              <a:t>Contaminant-specific approach</a:t>
            </a:r>
          </a:p>
          <a:p>
            <a:pPr lvl="1"/>
            <a:r>
              <a:rPr lang="en-US" dirty="0"/>
              <a:t>Additional factors for consideration - flexibility</a:t>
            </a:r>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7498088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838200"/>
            <a:ext cx="8509103" cy="926020"/>
          </a:xfrm>
        </p:spPr>
        <p:txBody>
          <a:bodyPr>
            <a:noAutofit/>
          </a:bodyPr>
          <a:lstStyle/>
          <a:p>
            <a:r>
              <a:rPr lang="en-US" sz="4000" dirty="0"/>
              <a:t>Guidance: VA - 3 Fundamental Elements</a:t>
            </a:r>
          </a:p>
        </p:txBody>
      </p:sp>
      <p:sp>
        <p:nvSpPr>
          <p:cNvPr id="3" name="Content Placeholder 2"/>
          <p:cNvSpPr>
            <a:spLocks noGrp="1"/>
          </p:cNvSpPr>
          <p:nvPr>
            <p:ph idx="1"/>
          </p:nvPr>
        </p:nvSpPr>
        <p:spPr/>
        <p:txBody>
          <a:bodyPr>
            <a:normAutofit/>
          </a:bodyPr>
          <a:lstStyle/>
          <a:p>
            <a:r>
              <a:rPr lang="en-US" sz="3600" dirty="0"/>
              <a:t>Element 1 – assign a score</a:t>
            </a:r>
            <a:endParaRPr lang="en-US" dirty="0"/>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pic>
        <p:nvPicPr>
          <p:cNvPr id="6" name="Picture 5" descr="Description of Table – this table provides a descriptions and corresponding scores for different levels of public health impact&#10;" title="Element 1 - assign a score">
            <a:extLst>
              <a:ext uri="{FF2B5EF4-FFF2-40B4-BE49-F238E27FC236}">
                <a16:creationId xmlns:a16="http://schemas.microsoft.com/office/drawing/2014/main" id="{3953FE37-9D8A-4403-A56E-5F20F6BC64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842" y="2590800"/>
            <a:ext cx="8684634" cy="4159250"/>
          </a:xfrm>
          <a:prstGeom prst="rect">
            <a:avLst/>
          </a:prstGeom>
        </p:spPr>
      </p:pic>
    </p:spTree>
    <p:extLst>
      <p:ext uri="{BB962C8B-B14F-4D97-AF65-F5344CB8AC3E}">
        <p14:creationId xmlns:p14="http://schemas.microsoft.com/office/powerpoint/2010/main" val="12953012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838200"/>
            <a:ext cx="8509103" cy="926020"/>
          </a:xfrm>
        </p:spPr>
        <p:txBody>
          <a:bodyPr>
            <a:noAutofit/>
          </a:bodyPr>
          <a:lstStyle/>
          <a:p>
            <a:r>
              <a:rPr lang="en-US" sz="4000" dirty="0"/>
              <a:t>Guidance: VA - 3 Fundamental Elements</a:t>
            </a:r>
          </a:p>
        </p:txBody>
      </p:sp>
      <p:sp>
        <p:nvSpPr>
          <p:cNvPr id="3" name="Content Placeholder 2"/>
          <p:cNvSpPr>
            <a:spLocks noGrp="1"/>
          </p:cNvSpPr>
          <p:nvPr>
            <p:ph idx="1"/>
          </p:nvPr>
        </p:nvSpPr>
        <p:spPr>
          <a:xfrm>
            <a:off x="323850" y="1809957"/>
            <a:ext cx="8509103" cy="4286043"/>
          </a:xfrm>
        </p:spPr>
        <p:txBody>
          <a:bodyPr>
            <a:normAutofit/>
          </a:bodyPr>
          <a:lstStyle/>
          <a:p>
            <a:r>
              <a:rPr lang="en-US" sz="3400" dirty="0"/>
              <a:t>Element 1 – potential public health impact approaches</a:t>
            </a:r>
          </a:p>
          <a:p>
            <a:pPr lvl="1"/>
            <a:r>
              <a:rPr lang="en-US" sz="2600" dirty="0"/>
              <a:t>Volume of food at risk</a:t>
            </a:r>
          </a:p>
          <a:p>
            <a:pPr lvl="2"/>
            <a:r>
              <a:rPr lang="en-US" sz="2200" dirty="0"/>
              <a:t>Calculate volume of food in batch process or continuous flow process to use as proxy for public health impact</a:t>
            </a:r>
            <a:endParaRPr lang="en-US" dirty="0"/>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pic>
        <p:nvPicPr>
          <p:cNvPr id="5" name="Picture 4" descr="This is a worksheet that can be used to calculate volume of food at risk.&#10;" title="Worksheet 1-D: Calculating Volume of Food of Rick">
            <a:extLst>
              <a:ext uri="{FF2B5EF4-FFF2-40B4-BE49-F238E27FC236}">
                <a16:creationId xmlns:a16="http://schemas.microsoft.com/office/drawing/2014/main" id="{3D790204-5309-4E50-8904-A16CF23B22DB}"/>
              </a:ext>
            </a:extLst>
          </p:cNvPr>
          <p:cNvPicPr>
            <a:picLocks noChangeAspect="1"/>
          </p:cNvPicPr>
          <p:nvPr/>
        </p:nvPicPr>
        <p:blipFill>
          <a:blip r:embed="rId3"/>
          <a:stretch>
            <a:fillRect/>
          </a:stretch>
        </p:blipFill>
        <p:spPr>
          <a:xfrm>
            <a:off x="6400" y="4288665"/>
            <a:ext cx="9144000" cy="2721735"/>
          </a:xfrm>
          <a:prstGeom prst="rect">
            <a:avLst/>
          </a:prstGeom>
        </p:spPr>
      </p:pic>
    </p:spTree>
    <p:extLst>
      <p:ext uri="{BB962C8B-B14F-4D97-AF65-F5344CB8AC3E}">
        <p14:creationId xmlns:p14="http://schemas.microsoft.com/office/powerpoint/2010/main" val="26361030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685800"/>
            <a:ext cx="8509103" cy="926020"/>
          </a:xfrm>
        </p:spPr>
        <p:txBody>
          <a:bodyPr>
            <a:noAutofit/>
          </a:bodyPr>
          <a:lstStyle/>
          <a:p>
            <a:r>
              <a:rPr lang="en-US" sz="4000" dirty="0"/>
              <a:t>Guidance: VA - 3 Fundamental Elements</a:t>
            </a:r>
          </a:p>
        </p:txBody>
      </p:sp>
      <p:sp>
        <p:nvSpPr>
          <p:cNvPr id="3" name="Content Placeholder 2"/>
          <p:cNvSpPr>
            <a:spLocks noGrp="1"/>
          </p:cNvSpPr>
          <p:nvPr>
            <p:ph idx="1"/>
          </p:nvPr>
        </p:nvSpPr>
        <p:spPr>
          <a:xfrm>
            <a:off x="199516" y="1834562"/>
            <a:ext cx="8509103" cy="2883413"/>
          </a:xfrm>
        </p:spPr>
        <p:txBody>
          <a:bodyPr>
            <a:normAutofit/>
          </a:bodyPr>
          <a:lstStyle/>
          <a:p>
            <a:r>
              <a:rPr lang="en-US" sz="3400" dirty="0"/>
              <a:t>Element 1 – potential public health impact approaches</a:t>
            </a:r>
          </a:p>
          <a:p>
            <a:pPr lvl="1"/>
            <a:r>
              <a:rPr lang="en-US" sz="2600" dirty="0"/>
              <a:t>Volume of food at risk</a:t>
            </a:r>
          </a:p>
          <a:p>
            <a:pPr lvl="2"/>
            <a:r>
              <a:rPr lang="en-US" sz="2200" dirty="0"/>
              <a:t>Match calculated number with description in previous table and assign corresponding score for each PSP</a:t>
            </a:r>
            <a:endParaRPr lang="en-US" dirty="0"/>
          </a:p>
        </p:txBody>
      </p:sp>
      <p:sp>
        <p:nvSpPr>
          <p:cNvPr id="4" name="Footer Placeholder 3"/>
          <p:cNvSpPr>
            <a:spLocks noGrp="1"/>
          </p:cNvSpPr>
          <p:nvPr>
            <p:ph type="ftr" sz="quarter" idx="11"/>
          </p:nvPr>
        </p:nvSpPr>
        <p:spPr/>
        <p:txBody>
          <a:bodyPr/>
          <a:lstStyle/>
          <a:p>
            <a:pPr algn="l"/>
            <a:r>
              <a:rPr lang="en-US" b="1" dirty="0">
                <a:solidFill>
                  <a:schemeClr val="tx2">
                    <a:lumMod val="60000"/>
                    <a:lumOff val="40000"/>
                  </a:schemeClr>
                </a:solidFill>
                <a:latin typeface="Helvetica"/>
                <a:cs typeface="Helvetica"/>
              </a:rPr>
              <a:t>www.fda.gov</a:t>
            </a:r>
          </a:p>
        </p:txBody>
      </p:sp>
      <p:grpSp>
        <p:nvGrpSpPr>
          <p:cNvPr id="9" name="Group 8" descr="This slide includes the worksheet that can be used to calculate volume of food at risk and the table that provides a descriptions and corresponding scores for different levels of public health impact.  There is an arrow pointing from the corresponding score to the example volume of food at risk.  &#10;" title="3 Dundamental Elements">
            <a:extLst>
              <a:ext uri="{FF2B5EF4-FFF2-40B4-BE49-F238E27FC236}">
                <a16:creationId xmlns:a16="http://schemas.microsoft.com/office/drawing/2014/main" id="{3D4149B5-44CB-4345-B475-C537B3F60C88}"/>
              </a:ext>
            </a:extLst>
          </p:cNvPr>
          <p:cNvGrpSpPr/>
          <p:nvPr/>
        </p:nvGrpSpPr>
        <p:grpSpPr>
          <a:xfrm>
            <a:off x="6399" y="4495800"/>
            <a:ext cx="8813751" cy="2209800"/>
            <a:chOff x="6399" y="4495800"/>
            <a:chExt cx="8813751" cy="2209800"/>
          </a:xfrm>
        </p:grpSpPr>
        <p:pic>
          <p:nvPicPr>
            <p:cNvPr id="5" name="Picture 4">
              <a:extLst>
                <a:ext uri="{FF2B5EF4-FFF2-40B4-BE49-F238E27FC236}">
                  <a16:creationId xmlns:a16="http://schemas.microsoft.com/office/drawing/2014/main" id="{C52EDC8C-ED71-42D1-B5BE-84859E949906}"/>
                </a:ext>
              </a:extLst>
            </p:cNvPr>
            <p:cNvPicPr>
              <a:picLocks noChangeAspect="1"/>
            </p:cNvPicPr>
            <p:nvPr/>
          </p:nvPicPr>
          <p:blipFill>
            <a:blip r:embed="rId3"/>
            <a:stretch>
              <a:fillRect/>
            </a:stretch>
          </p:blipFill>
          <p:spPr>
            <a:xfrm>
              <a:off x="6399" y="4495800"/>
              <a:ext cx="4352049" cy="1219200"/>
            </a:xfrm>
            <a:prstGeom prst="rect">
              <a:avLst/>
            </a:prstGeom>
          </p:spPr>
        </p:pic>
        <p:pic>
          <p:nvPicPr>
            <p:cNvPr id="6" name="Picture 5" descr="This slide includes the worksheet that can be used to calculate volume of food at risk and the table that provides a descriptions and corresponding scores for different levels of public health impact.  There is an arrow pointing from the corresponding score to the example volume of food at risk.  &#10;">
              <a:extLst>
                <a:ext uri="{FF2B5EF4-FFF2-40B4-BE49-F238E27FC236}">
                  <a16:creationId xmlns:a16="http://schemas.microsoft.com/office/drawing/2014/main" id="{6E8A09BA-5AB4-4680-B93B-CD0CF99D16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9686" y="4660387"/>
              <a:ext cx="4270464" cy="2045213"/>
            </a:xfrm>
            <a:prstGeom prst="rect">
              <a:avLst/>
            </a:prstGeom>
          </p:spPr>
        </p:pic>
      </p:grpSp>
      <p:sp>
        <p:nvSpPr>
          <p:cNvPr id="7" name="TextBox 6">
            <a:extLst>
              <a:ext uri="{FF2B5EF4-FFF2-40B4-BE49-F238E27FC236}">
                <a16:creationId xmlns:a16="http://schemas.microsoft.com/office/drawing/2014/main" id="{5BF9740C-0563-4532-B4B4-6EC698F72B14}"/>
              </a:ext>
            </a:extLst>
          </p:cNvPr>
          <p:cNvSpPr txBox="1"/>
          <p:nvPr/>
        </p:nvSpPr>
        <p:spPr>
          <a:xfrm>
            <a:off x="2133600" y="5337811"/>
            <a:ext cx="609600" cy="215444"/>
          </a:xfrm>
          <a:prstGeom prst="rect">
            <a:avLst/>
          </a:prstGeom>
          <a:noFill/>
        </p:spPr>
        <p:txBody>
          <a:bodyPr wrap="square" rtlCol="0">
            <a:spAutoFit/>
          </a:bodyPr>
          <a:lstStyle/>
          <a:p>
            <a:r>
              <a:rPr lang="en-US" sz="800" dirty="0">
                <a:solidFill>
                  <a:srgbClr val="FF0000"/>
                </a:solidFill>
              </a:rPr>
              <a:t>9,000</a:t>
            </a:r>
          </a:p>
        </p:txBody>
      </p:sp>
      <p:sp>
        <p:nvSpPr>
          <p:cNvPr id="8" name="TextBox 7">
            <a:extLst>
              <a:ext uri="{FF2B5EF4-FFF2-40B4-BE49-F238E27FC236}">
                <a16:creationId xmlns:a16="http://schemas.microsoft.com/office/drawing/2014/main" id="{13617A44-747C-44B8-80CE-A8CC02932411}"/>
              </a:ext>
            </a:extLst>
          </p:cNvPr>
          <p:cNvSpPr txBox="1"/>
          <p:nvPr/>
        </p:nvSpPr>
        <p:spPr>
          <a:xfrm>
            <a:off x="2934438" y="5334001"/>
            <a:ext cx="609600" cy="215444"/>
          </a:xfrm>
          <a:prstGeom prst="rect">
            <a:avLst/>
          </a:prstGeom>
          <a:noFill/>
        </p:spPr>
        <p:txBody>
          <a:bodyPr wrap="square" rtlCol="0">
            <a:spAutoFit/>
          </a:bodyPr>
          <a:lstStyle/>
          <a:p>
            <a:r>
              <a:rPr lang="en-US" sz="800" dirty="0">
                <a:solidFill>
                  <a:srgbClr val="FF0000"/>
                </a:solidFill>
              </a:rPr>
              <a:t>8</a:t>
            </a:r>
          </a:p>
        </p:txBody>
      </p:sp>
      <p:cxnSp>
        <p:nvCxnSpPr>
          <p:cNvPr id="10" name="Straight Arrow Connector 9">
            <a:extLst>
              <a:ext uri="{FF2B5EF4-FFF2-40B4-BE49-F238E27FC236}">
                <a16:creationId xmlns:a16="http://schemas.microsoft.com/office/drawing/2014/main" id="{7F670AB1-7895-412F-B4FD-0408687991C6}"/>
              </a:ext>
            </a:extLst>
          </p:cNvPr>
          <p:cNvCxnSpPr/>
          <p:nvPr/>
        </p:nvCxnSpPr>
        <p:spPr>
          <a:xfrm flipH="1">
            <a:off x="3143250" y="5441703"/>
            <a:ext cx="1581150"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4137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838200"/>
            <a:ext cx="8509103" cy="926020"/>
          </a:xfrm>
        </p:spPr>
        <p:txBody>
          <a:bodyPr>
            <a:noAutofit/>
          </a:bodyPr>
          <a:lstStyle/>
          <a:p>
            <a:r>
              <a:rPr lang="en-US" sz="4000" dirty="0"/>
              <a:t>Guidance: VA - 3 Fundamental Elements</a:t>
            </a:r>
          </a:p>
        </p:txBody>
      </p:sp>
      <p:sp>
        <p:nvSpPr>
          <p:cNvPr id="3" name="Content Placeholder 2"/>
          <p:cNvSpPr>
            <a:spLocks noGrp="1"/>
          </p:cNvSpPr>
          <p:nvPr>
            <p:ph idx="1"/>
          </p:nvPr>
        </p:nvSpPr>
        <p:spPr/>
        <p:txBody>
          <a:bodyPr>
            <a:normAutofit/>
          </a:bodyPr>
          <a:lstStyle/>
          <a:p>
            <a:r>
              <a:rPr lang="en-US" sz="3600" dirty="0"/>
              <a:t>Element 1 – potential public health impact approaches</a:t>
            </a:r>
          </a:p>
          <a:p>
            <a:pPr lvl="1"/>
            <a:r>
              <a:rPr lang="en-US" dirty="0"/>
              <a:t>Volume of food at risk</a:t>
            </a:r>
          </a:p>
          <a:p>
            <a:pPr lvl="2"/>
            <a:r>
              <a:rPr lang="en-US" dirty="0"/>
              <a:t>Beneficial to include written rationale for score</a:t>
            </a:r>
          </a:p>
          <a:p>
            <a:pPr lvl="2"/>
            <a:r>
              <a:rPr lang="en-US" dirty="0"/>
              <a:t>Simplest, but also least specific, of three approaches</a:t>
            </a:r>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6893282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838200"/>
            <a:ext cx="8509103" cy="926020"/>
          </a:xfrm>
        </p:spPr>
        <p:txBody>
          <a:bodyPr>
            <a:noAutofit/>
          </a:bodyPr>
          <a:lstStyle/>
          <a:p>
            <a:r>
              <a:rPr lang="en-US" sz="4000" dirty="0"/>
              <a:t>Guidance: VA - 3 Fundamental Elements</a:t>
            </a:r>
          </a:p>
        </p:txBody>
      </p:sp>
      <p:sp>
        <p:nvSpPr>
          <p:cNvPr id="3" name="Content Placeholder 2"/>
          <p:cNvSpPr>
            <a:spLocks noGrp="1"/>
          </p:cNvSpPr>
          <p:nvPr>
            <p:ph idx="1"/>
          </p:nvPr>
        </p:nvSpPr>
        <p:spPr/>
        <p:txBody>
          <a:bodyPr>
            <a:normAutofit fontScale="85000" lnSpcReduction="20000"/>
          </a:bodyPr>
          <a:lstStyle/>
          <a:p>
            <a:r>
              <a:rPr lang="en-US" sz="3600" dirty="0"/>
              <a:t>Element 1 – potential public health impact approaches</a:t>
            </a:r>
          </a:p>
          <a:p>
            <a:pPr lvl="1"/>
            <a:r>
              <a:rPr lang="en-US" sz="3000" dirty="0"/>
              <a:t>Representative contaminant approach</a:t>
            </a:r>
          </a:p>
          <a:p>
            <a:pPr lvl="2"/>
            <a:r>
              <a:rPr lang="en-US" sz="2800" dirty="0"/>
              <a:t>Not an actual contaminant, but based on amalgam of characteristics from actual contaminants</a:t>
            </a:r>
          </a:p>
          <a:p>
            <a:pPr lvl="2"/>
            <a:r>
              <a:rPr lang="en-US" sz="2800" dirty="0"/>
              <a:t>Incorporates characteristics that would allow attacker to achieve goal of causing wide scale public health harm</a:t>
            </a:r>
          </a:p>
          <a:p>
            <a:pPr lvl="3"/>
            <a:r>
              <a:rPr lang="en-US" sz="2600" dirty="0"/>
              <a:t>Acquisition is possible, and in some cases, readily so</a:t>
            </a:r>
          </a:p>
          <a:p>
            <a:pPr lvl="3"/>
            <a:r>
              <a:rPr lang="en-US" sz="2600" dirty="0"/>
              <a:t>Highly lethal</a:t>
            </a:r>
          </a:p>
          <a:p>
            <a:pPr lvl="3"/>
            <a:r>
              <a:rPr lang="en-US" sz="2600" dirty="0"/>
              <a:t>Survives food production process</a:t>
            </a:r>
          </a:p>
          <a:p>
            <a:pPr lvl="3"/>
            <a:r>
              <a:rPr lang="en-US" sz="2600" dirty="0"/>
              <a:t>Undetectable via simple observation if added to the food</a:t>
            </a:r>
            <a:endParaRPr lang="en-US" dirty="0"/>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6681108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685800"/>
            <a:ext cx="8509103" cy="926020"/>
          </a:xfrm>
        </p:spPr>
        <p:txBody>
          <a:bodyPr>
            <a:noAutofit/>
          </a:bodyPr>
          <a:lstStyle/>
          <a:p>
            <a:r>
              <a:rPr lang="en-US" sz="4000" dirty="0"/>
              <a:t>Guidance: VA - 3 Fundamental Elements</a:t>
            </a:r>
          </a:p>
        </p:txBody>
      </p:sp>
      <p:sp>
        <p:nvSpPr>
          <p:cNvPr id="3" name="Content Placeholder 2"/>
          <p:cNvSpPr>
            <a:spLocks noGrp="1"/>
          </p:cNvSpPr>
          <p:nvPr>
            <p:ph idx="1"/>
          </p:nvPr>
        </p:nvSpPr>
        <p:spPr>
          <a:xfrm>
            <a:off x="323850" y="1600200"/>
            <a:ext cx="8509103" cy="4286043"/>
          </a:xfrm>
        </p:spPr>
        <p:txBody>
          <a:bodyPr>
            <a:normAutofit/>
          </a:bodyPr>
          <a:lstStyle/>
          <a:p>
            <a:r>
              <a:rPr lang="en-US" sz="2800" dirty="0"/>
              <a:t>Element 1 – potential public health impact approaches</a:t>
            </a:r>
          </a:p>
          <a:p>
            <a:pPr lvl="1"/>
            <a:r>
              <a:rPr lang="en-US" sz="1650" dirty="0"/>
              <a:t>Representative contaminant approach</a:t>
            </a:r>
          </a:p>
          <a:p>
            <a:pPr lvl="2"/>
            <a:r>
              <a:rPr lang="en-US" sz="1650" dirty="0"/>
              <a:t>Calculate volume of food at risk, incorporate LD50</a:t>
            </a:r>
          </a:p>
          <a:p>
            <a:pPr lvl="2"/>
            <a:r>
              <a:rPr lang="en-US" sz="1650" dirty="0"/>
              <a:t>Match calculated number with description in previous table and assign corresponding score for each PSP</a:t>
            </a:r>
          </a:p>
          <a:p>
            <a:pPr lvl="2"/>
            <a:r>
              <a:rPr lang="en-US" sz="1650" dirty="0"/>
              <a:t>Beneficial to include written rationale for score</a:t>
            </a:r>
          </a:p>
          <a:p>
            <a:pPr lvl="2"/>
            <a:r>
              <a:rPr lang="en-US" sz="1650" dirty="0"/>
              <a:t>More calculations than volume of food at risk approach, but also more specific</a:t>
            </a:r>
          </a:p>
          <a:p>
            <a:pPr lvl="2"/>
            <a:r>
              <a:rPr lang="en-US" sz="1650" dirty="0"/>
              <a:t>Since calculations are not based on actual contaminant, results are not as sensitive</a:t>
            </a:r>
            <a:endParaRPr lang="en-US" dirty="0"/>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pic>
        <p:nvPicPr>
          <p:cNvPr id="5" name="Picture 4" descr="This is a worksheet that can be used to calculate public health impact using the representative contaminant approach.&#10;" title="Worksheet 1-E: Calculating Potential Public Health Impact Using a Representative Contaminant">
            <a:extLst>
              <a:ext uri="{FF2B5EF4-FFF2-40B4-BE49-F238E27FC236}">
                <a16:creationId xmlns:a16="http://schemas.microsoft.com/office/drawing/2014/main" id="{2DD6B3E2-D65B-47BD-AEE4-B16EE5D316EC}"/>
              </a:ext>
            </a:extLst>
          </p:cNvPr>
          <p:cNvPicPr>
            <a:picLocks noChangeAspect="1"/>
          </p:cNvPicPr>
          <p:nvPr/>
        </p:nvPicPr>
        <p:blipFill>
          <a:blip r:embed="rId3"/>
          <a:stretch>
            <a:fillRect/>
          </a:stretch>
        </p:blipFill>
        <p:spPr>
          <a:xfrm>
            <a:off x="13252" y="4343400"/>
            <a:ext cx="9144000" cy="2852501"/>
          </a:xfrm>
          <a:prstGeom prst="rect">
            <a:avLst/>
          </a:prstGeom>
        </p:spPr>
      </p:pic>
      <p:sp>
        <p:nvSpPr>
          <p:cNvPr id="6" name="Rectangle 5">
            <a:extLst>
              <a:ext uri="{FF2B5EF4-FFF2-40B4-BE49-F238E27FC236}">
                <a16:creationId xmlns:a16="http://schemas.microsoft.com/office/drawing/2014/main" id="{5A6D1F3D-F02B-4EA6-BDE9-F0E1766F0BB8}"/>
              </a:ext>
            </a:extLst>
          </p:cNvPr>
          <p:cNvSpPr/>
          <p:nvPr/>
        </p:nvSpPr>
        <p:spPr>
          <a:xfrm>
            <a:off x="3276600" y="5562600"/>
            <a:ext cx="1066800" cy="961819"/>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72104FC-894D-4BBF-A576-67939A9D0AAA}"/>
              </a:ext>
            </a:extLst>
          </p:cNvPr>
          <p:cNvSpPr/>
          <p:nvPr/>
        </p:nvSpPr>
        <p:spPr>
          <a:xfrm>
            <a:off x="6477000" y="5578475"/>
            <a:ext cx="1371600" cy="1050925"/>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76715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762000"/>
            <a:ext cx="8509103" cy="926020"/>
          </a:xfrm>
        </p:spPr>
        <p:txBody>
          <a:bodyPr>
            <a:noAutofit/>
          </a:bodyPr>
          <a:lstStyle/>
          <a:p>
            <a:r>
              <a:rPr lang="en-US" sz="4000" dirty="0"/>
              <a:t>Guidance: VA - 3 Fundamental Elements</a:t>
            </a:r>
          </a:p>
        </p:txBody>
      </p:sp>
      <p:sp>
        <p:nvSpPr>
          <p:cNvPr id="3" name="Content Placeholder 2"/>
          <p:cNvSpPr>
            <a:spLocks noGrp="1"/>
          </p:cNvSpPr>
          <p:nvPr>
            <p:ph idx="1"/>
          </p:nvPr>
        </p:nvSpPr>
        <p:spPr/>
        <p:txBody>
          <a:bodyPr>
            <a:normAutofit/>
          </a:bodyPr>
          <a:lstStyle/>
          <a:p>
            <a:r>
              <a:rPr lang="en-US" sz="3600" dirty="0"/>
              <a:t>Element 1 – potential public health impact approaches</a:t>
            </a:r>
          </a:p>
          <a:p>
            <a:pPr lvl="1"/>
            <a:r>
              <a:rPr lang="en-US" dirty="0"/>
              <a:t>Contaminant-specific approach</a:t>
            </a:r>
          </a:p>
          <a:p>
            <a:pPr lvl="2"/>
            <a:r>
              <a:rPr lang="en-US" dirty="0"/>
              <a:t>Should use multiple biological, chemical, and radiological contaminants for each PSP</a:t>
            </a:r>
          </a:p>
          <a:p>
            <a:pPr lvl="2"/>
            <a:r>
              <a:rPr lang="en-US" dirty="0"/>
              <a:t>At a minimum, contaminants should have similar characteristics to representative contaminant</a:t>
            </a:r>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4186456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762000"/>
            <a:ext cx="8509103" cy="926020"/>
          </a:xfrm>
        </p:spPr>
        <p:txBody>
          <a:bodyPr>
            <a:noAutofit/>
          </a:bodyPr>
          <a:lstStyle/>
          <a:p>
            <a:r>
              <a:rPr lang="en-US" sz="4000" dirty="0"/>
              <a:t>IA Rule Background</a:t>
            </a:r>
          </a:p>
        </p:txBody>
      </p:sp>
      <p:sp>
        <p:nvSpPr>
          <p:cNvPr id="3" name="Content Placeholder 2"/>
          <p:cNvSpPr>
            <a:spLocks noGrp="1"/>
          </p:cNvSpPr>
          <p:nvPr>
            <p:ph idx="1"/>
          </p:nvPr>
        </p:nvSpPr>
        <p:spPr/>
        <p:txBody>
          <a:bodyPr>
            <a:normAutofit/>
          </a:bodyPr>
          <a:lstStyle/>
          <a:p>
            <a:r>
              <a:rPr lang="en-US" altLang="en-US" sz="3600" dirty="0">
                <a:cs typeface="Arial" pitchFamily="34" charset="0"/>
              </a:rPr>
              <a:t>Compliance dates</a:t>
            </a:r>
          </a:p>
          <a:p>
            <a:pPr lvl="1"/>
            <a:r>
              <a:rPr lang="en-US" b="1" dirty="0"/>
              <a:t>Very small businesses</a:t>
            </a:r>
            <a:r>
              <a:rPr lang="en-US" dirty="0"/>
              <a:t>: Five years (July 26, 2021)</a:t>
            </a:r>
          </a:p>
          <a:p>
            <a:pPr lvl="1"/>
            <a:r>
              <a:rPr lang="en-US" b="1" dirty="0"/>
              <a:t>Small businesses</a:t>
            </a:r>
            <a:r>
              <a:rPr lang="en-US" dirty="0"/>
              <a:t> (a business with fewer than 500 full-time equivalent employees): Four years (July 27, 2020)</a:t>
            </a:r>
          </a:p>
          <a:p>
            <a:pPr lvl="1"/>
            <a:r>
              <a:rPr lang="en-US" b="1" dirty="0"/>
              <a:t>All other businesses</a:t>
            </a:r>
            <a:r>
              <a:rPr lang="en-US" dirty="0"/>
              <a:t>: Three years (July 26, 2019)</a:t>
            </a:r>
            <a:endParaRPr lang="en-US" b="1" dirty="0"/>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40991579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762000"/>
            <a:ext cx="8509103" cy="926020"/>
          </a:xfrm>
        </p:spPr>
        <p:txBody>
          <a:bodyPr>
            <a:noAutofit/>
          </a:bodyPr>
          <a:lstStyle/>
          <a:p>
            <a:r>
              <a:rPr lang="en-US" sz="4000" dirty="0"/>
              <a:t>Guidance: VA - 3 Fundamental Elements</a:t>
            </a:r>
          </a:p>
        </p:txBody>
      </p:sp>
      <p:sp>
        <p:nvSpPr>
          <p:cNvPr id="3" name="Content Placeholder 2"/>
          <p:cNvSpPr>
            <a:spLocks noGrp="1"/>
          </p:cNvSpPr>
          <p:nvPr>
            <p:ph idx="1"/>
          </p:nvPr>
        </p:nvSpPr>
        <p:spPr>
          <a:xfrm>
            <a:off x="323850" y="1733757"/>
            <a:ext cx="8509103" cy="4286043"/>
          </a:xfrm>
        </p:spPr>
        <p:txBody>
          <a:bodyPr>
            <a:normAutofit/>
          </a:bodyPr>
          <a:lstStyle/>
          <a:p>
            <a:r>
              <a:rPr lang="en-US" sz="3400" dirty="0"/>
              <a:t>Element 1 – potential public health impact approaches</a:t>
            </a:r>
          </a:p>
          <a:p>
            <a:pPr lvl="1"/>
            <a:r>
              <a:rPr lang="en-US" sz="2600" dirty="0"/>
              <a:t>Contaminant-specific approach</a:t>
            </a:r>
          </a:p>
          <a:p>
            <a:pPr lvl="2"/>
            <a:r>
              <a:rPr lang="en-US" sz="2200" dirty="0"/>
              <a:t>Uses same calculations in representative contaminant approach but replaces amalgam values with actual contaminant values</a:t>
            </a:r>
            <a:endParaRPr lang="en-US" dirty="0"/>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pic>
        <p:nvPicPr>
          <p:cNvPr id="6" name="Picture 5" descr="This is a worksheet that can be used to calculate public health impact using the contaminant-specific approach.&#10;" title="Element 1 Calculations Using Contaminant-Specific Approach">
            <a:extLst>
              <a:ext uri="{FF2B5EF4-FFF2-40B4-BE49-F238E27FC236}">
                <a16:creationId xmlns:a16="http://schemas.microsoft.com/office/drawing/2014/main" id="{D5F67B0A-4529-4A5A-A6B7-A2FE3392A931}"/>
              </a:ext>
            </a:extLst>
          </p:cNvPr>
          <p:cNvPicPr>
            <a:picLocks noChangeAspect="1"/>
          </p:cNvPicPr>
          <p:nvPr/>
        </p:nvPicPr>
        <p:blipFill>
          <a:blip r:embed="rId3"/>
          <a:stretch>
            <a:fillRect/>
          </a:stretch>
        </p:blipFill>
        <p:spPr>
          <a:xfrm>
            <a:off x="0" y="4448440"/>
            <a:ext cx="9144000" cy="2714360"/>
          </a:xfrm>
          <a:prstGeom prst="rect">
            <a:avLst/>
          </a:prstGeom>
        </p:spPr>
      </p:pic>
    </p:spTree>
    <p:extLst>
      <p:ext uri="{BB962C8B-B14F-4D97-AF65-F5344CB8AC3E}">
        <p14:creationId xmlns:p14="http://schemas.microsoft.com/office/powerpoint/2010/main" val="28991033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762000"/>
            <a:ext cx="8509103" cy="926020"/>
          </a:xfrm>
        </p:spPr>
        <p:txBody>
          <a:bodyPr>
            <a:noAutofit/>
          </a:bodyPr>
          <a:lstStyle/>
          <a:p>
            <a:r>
              <a:rPr lang="en-US" sz="4000" dirty="0"/>
              <a:t>Guidance: VA - 3 Fundamental Elements</a:t>
            </a:r>
          </a:p>
        </p:txBody>
      </p:sp>
      <p:sp>
        <p:nvSpPr>
          <p:cNvPr id="3" name="Content Placeholder 2"/>
          <p:cNvSpPr>
            <a:spLocks noGrp="1"/>
          </p:cNvSpPr>
          <p:nvPr>
            <p:ph idx="1"/>
          </p:nvPr>
        </p:nvSpPr>
        <p:spPr/>
        <p:txBody>
          <a:bodyPr>
            <a:normAutofit/>
          </a:bodyPr>
          <a:lstStyle/>
          <a:p>
            <a:r>
              <a:rPr lang="en-US" sz="3600" dirty="0"/>
              <a:t>Element 1 – potential public health impact approaches</a:t>
            </a:r>
          </a:p>
          <a:p>
            <a:pPr lvl="1"/>
            <a:r>
              <a:rPr lang="en-US" dirty="0"/>
              <a:t>Contaminant-specific approach</a:t>
            </a:r>
          </a:p>
          <a:p>
            <a:pPr lvl="2"/>
            <a:r>
              <a:rPr lang="en-US" dirty="0"/>
              <a:t>Use largest public health impact to assign score </a:t>
            </a:r>
          </a:p>
          <a:p>
            <a:pPr lvl="2"/>
            <a:r>
              <a:rPr lang="en-US" dirty="0"/>
              <a:t>Match calculated number with description in previous table and assign corresponding score for each PSP</a:t>
            </a:r>
          </a:p>
          <a:p>
            <a:pPr lvl="2"/>
            <a:r>
              <a:rPr lang="en-US" dirty="0"/>
              <a:t>Beneficial to include written rationale for score</a:t>
            </a:r>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21324370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762000"/>
            <a:ext cx="8509103" cy="926020"/>
          </a:xfrm>
        </p:spPr>
        <p:txBody>
          <a:bodyPr>
            <a:noAutofit/>
          </a:bodyPr>
          <a:lstStyle/>
          <a:p>
            <a:r>
              <a:rPr lang="en-US" sz="4000" dirty="0"/>
              <a:t>Guidance: VA - 3 Fundamental Elements</a:t>
            </a:r>
          </a:p>
        </p:txBody>
      </p:sp>
      <p:sp>
        <p:nvSpPr>
          <p:cNvPr id="3" name="Content Placeholder 2"/>
          <p:cNvSpPr>
            <a:spLocks noGrp="1"/>
          </p:cNvSpPr>
          <p:nvPr>
            <p:ph idx="1"/>
          </p:nvPr>
        </p:nvSpPr>
        <p:spPr/>
        <p:txBody>
          <a:bodyPr>
            <a:normAutofit/>
          </a:bodyPr>
          <a:lstStyle/>
          <a:p>
            <a:r>
              <a:rPr lang="en-US" sz="3600" dirty="0"/>
              <a:t>Element 1 – potential public health impact approaches</a:t>
            </a:r>
          </a:p>
          <a:p>
            <a:pPr lvl="1"/>
            <a:r>
              <a:rPr lang="en-US" dirty="0"/>
              <a:t>Contaminant-specific approach</a:t>
            </a:r>
          </a:p>
          <a:p>
            <a:pPr lvl="2"/>
            <a:r>
              <a:rPr lang="en-US" dirty="0"/>
              <a:t>More calculations than volume of food at risk approach, but also more specific</a:t>
            </a:r>
          </a:p>
          <a:p>
            <a:pPr lvl="2"/>
            <a:r>
              <a:rPr lang="en-US" dirty="0"/>
              <a:t>Calculations are based on actual contaminant, so results may be sensitive</a:t>
            </a:r>
          </a:p>
          <a:p>
            <a:pPr lvl="2"/>
            <a:r>
              <a:rPr lang="en-US" dirty="0"/>
              <a:t>Number of contaminants and data gaps are problematic</a:t>
            </a:r>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7391747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762000"/>
            <a:ext cx="8509103" cy="926020"/>
          </a:xfrm>
        </p:spPr>
        <p:txBody>
          <a:bodyPr>
            <a:noAutofit/>
          </a:bodyPr>
          <a:lstStyle/>
          <a:p>
            <a:r>
              <a:rPr lang="en-US" sz="4000" dirty="0"/>
              <a:t>Guidance: VA - 3 Fundamental Elements</a:t>
            </a:r>
          </a:p>
        </p:txBody>
      </p:sp>
      <p:sp>
        <p:nvSpPr>
          <p:cNvPr id="3" name="Content Placeholder 2"/>
          <p:cNvSpPr>
            <a:spLocks noGrp="1"/>
          </p:cNvSpPr>
          <p:nvPr>
            <p:ph idx="1"/>
          </p:nvPr>
        </p:nvSpPr>
        <p:spPr/>
        <p:txBody>
          <a:bodyPr>
            <a:normAutofit/>
          </a:bodyPr>
          <a:lstStyle/>
          <a:p>
            <a:r>
              <a:rPr lang="en-US" sz="3600" dirty="0"/>
              <a:t>Element 1 – potential public health impact</a:t>
            </a:r>
          </a:p>
          <a:p>
            <a:pPr lvl="1"/>
            <a:r>
              <a:rPr lang="en-US" dirty="0"/>
              <a:t>Additional factors for consideration - flexibility</a:t>
            </a:r>
          </a:p>
          <a:p>
            <a:pPr lvl="2"/>
            <a:r>
              <a:rPr lang="en-US" sz="2600" dirty="0"/>
              <a:t>End use of food</a:t>
            </a:r>
          </a:p>
          <a:p>
            <a:pPr lvl="3"/>
            <a:r>
              <a:rPr lang="en-US" sz="2400" dirty="0"/>
              <a:t>Ingredient vs finished product</a:t>
            </a:r>
          </a:p>
          <a:p>
            <a:pPr lvl="2"/>
            <a:r>
              <a:rPr lang="en-US" sz="2600" dirty="0"/>
              <a:t>Consumer packaging</a:t>
            </a:r>
          </a:p>
          <a:p>
            <a:pPr lvl="3"/>
            <a:r>
              <a:rPr lang="en-US" sz="2400" dirty="0"/>
              <a:t>Servings per distribution unit</a:t>
            </a:r>
            <a:endParaRPr lang="en-US" dirty="0"/>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7630499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762000"/>
            <a:ext cx="8509103" cy="926020"/>
          </a:xfrm>
        </p:spPr>
        <p:txBody>
          <a:bodyPr>
            <a:noAutofit/>
          </a:bodyPr>
          <a:lstStyle/>
          <a:p>
            <a:r>
              <a:rPr lang="en-US" sz="4000" dirty="0"/>
              <a:t>Guidance: VA - 3 Fundamental Elements</a:t>
            </a:r>
          </a:p>
        </p:txBody>
      </p:sp>
      <p:sp>
        <p:nvSpPr>
          <p:cNvPr id="3" name="Content Placeholder 2"/>
          <p:cNvSpPr>
            <a:spLocks noGrp="1"/>
          </p:cNvSpPr>
          <p:nvPr>
            <p:ph idx="1"/>
          </p:nvPr>
        </p:nvSpPr>
        <p:spPr/>
        <p:txBody>
          <a:bodyPr>
            <a:normAutofit/>
          </a:bodyPr>
          <a:lstStyle/>
          <a:p>
            <a:r>
              <a:rPr lang="en-US" sz="3600" dirty="0"/>
              <a:t>Element 2 – degree of physical access to product</a:t>
            </a:r>
          </a:p>
          <a:p>
            <a:pPr lvl="1"/>
            <a:r>
              <a:rPr lang="en-US" dirty="0"/>
              <a:t>Assigning a score for each PSP</a:t>
            </a:r>
          </a:p>
          <a:p>
            <a:pPr lvl="1"/>
            <a:r>
              <a:rPr lang="en-US" dirty="0"/>
              <a:t>Evaluate barriers, or lack thereof, to food</a:t>
            </a:r>
          </a:p>
          <a:p>
            <a:pPr lvl="2"/>
            <a:r>
              <a:rPr lang="en-US" dirty="0"/>
              <a:t>Inherent characteristics</a:t>
            </a:r>
          </a:p>
          <a:p>
            <a:pPr lvl="2"/>
            <a:r>
              <a:rPr lang="en-US" dirty="0"/>
              <a:t>Inside attacker</a:t>
            </a:r>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23436563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762000"/>
            <a:ext cx="8509103" cy="926020"/>
          </a:xfrm>
        </p:spPr>
        <p:txBody>
          <a:bodyPr>
            <a:noAutofit/>
          </a:bodyPr>
          <a:lstStyle/>
          <a:p>
            <a:r>
              <a:rPr lang="en-US" sz="4000" dirty="0"/>
              <a:t>Guidance: VA - 3 Fundamental Elements</a:t>
            </a:r>
          </a:p>
        </p:txBody>
      </p:sp>
      <p:sp>
        <p:nvSpPr>
          <p:cNvPr id="3" name="Content Placeholder 2"/>
          <p:cNvSpPr>
            <a:spLocks noGrp="1"/>
          </p:cNvSpPr>
          <p:nvPr>
            <p:ph idx="1"/>
          </p:nvPr>
        </p:nvSpPr>
        <p:spPr>
          <a:xfrm>
            <a:off x="323850" y="1809957"/>
            <a:ext cx="8509103" cy="4286043"/>
          </a:xfrm>
        </p:spPr>
        <p:txBody>
          <a:bodyPr>
            <a:normAutofit/>
          </a:bodyPr>
          <a:lstStyle/>
          <a:p>
            <a:r>
              <a:rPr lang="en-US" sz="3600" dirty="0"/>
              <a:t>Element 2 – assign a score</a:t>
            </a:r>
            <a:endParaRPr lang="en-US" dirty="0"/>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pic>
        <p:nvPicPr>
          <p:cNvPr id="5" name="Picture 2" descr="Description of Table – this table provides a descriptions and corresponding scores for different levels of degree of physical access to the product&#10;" title="Table 2. Degree of Physical Access to the Product">
            <a:extLst>
              <a:ext uri="{FF2B5EF4-FFF2-40B4-BE49-F238E27FC236}">
                <a16:creationId xmlns:a16="http://schemas.microsoft.com/office/drawing/2014/main" id="{A17DED41-4438-4FE7-A15C-9437D7C36F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590800"/>
            <a:ext cx="7848600" cy="3994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4591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762000"/>
            <a:ext cx="8509103" cy="926020"/>
          </a:xfrm>
        </p:spPr>
        <p:txBody>
          <a:bodyPr>
            <a:noAutofit/>
          </a:bodyPr>
          <a:lstStyle/>
          <a:p>
            <a:r>
              <a:rPr lang="en-US" sz="4000" dirty="0"/>
              <a:t>Guidance: VA - 3 Fundamental Elements</a:t>
            </a:r>
          </a:p>
        </p:txBody>
      </p:sp>
      <p:sp>
        <p:nvSpPr>
          <p:cNvPr id="3" name="Content Placeholder 2"/>
          <p:cNvSpPr>
            <a:spLocks noGrp="1"/>
          </p:cNvSpPr>
          <p:nvPr>
            <p:ph idx="1"/>
          </p:nvPr>
        </p:nvSpPr>
        <p:spPr/>
        <p:txBody>
          <a:bodyPr>
            <a:normAutofit fontScale="92500" lnSpcReduction="20000"/>
          </a:bodyPr>
          <a:lstStyle/>
          <a:p>
            <a:r>
              <a:rPr lang="en-US" sz="3600" dirty="0"/>
              <a:t>Element 2 – degree of physical access to product</a:t>
            </a:r>
          </a:p>
          <a:p>
            <a:pPr lvl="1"/>
            <a:r>
              <a:rPr lang="en-US" sz="3000" dirty="0"/>
              <a:t>Match degree of physical access of PSP with description in previous table and assign corresponding score</a:t>
            </a:r>
          </a:p>
          <a:p>
            <a:pPr lvl="2"/>
            <a:r>
              <a:rPr lang="en-US" sz="2800" dirty="0"/>
              <a:t>Every condition in description need not be present to assign score - flexibility</a:t>
            </a:r>
          </a:p>
          <a:p>
            <a:pPr lvl="1"/>
            <a:r>
              <a:rPr lang="en-US" sz="3000" dirty="0"/>
              <a:t>Beneficial to include written rationale for score</a:t>
            </a:r>
          </a:p>
          <a:p>
            <a:pPr lvl="1"/>
            <a:r>
              <a:rPr lang="en-US" sz="3000" dirty="0"/>
              <a:t>Easiest element to evaluate, recommend beginning with this</a:t>
            </a:r>
            <a:endParaRPr lang="en-US" dirty="0"/>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7902372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762000"/>
            <a:ext cx="8509103" cy="926020"/>
          </a:xfrm>
        </p:spPr>
        <p:txBody>
          <a:bodyPr>
            <a:noAutofit/>
          </a:bodyPr>
          <a:lstStyle/>
          <a:p>
            <a:r>
              <a:rPr lang="en-US" sz="4000" dirty="0"/>
              <a:t>Guidance: VA - 3 Fundamental Elements</a:t>
            </a:r>
          </a:p>
        </p:txBody>
      </p:sp>
      <p:sp>
        <p:nvSpPr>
          <p:cNvPr id="3" name="Content Placeholder 2"/>
          <p:cNvSpPr>
            <a:spLocks noGrp="1"/>
          </p:cNvSpPr>
          <p:nvPr>
            <p:ph idx="1"/>
          </p:nvPr>
        </p:nvSpPr>
        <p:spPr/>
        <p:txBody>
          <a:bodyPr>
            <a:normAutofit fontScale="92500" lnSpcReduction="10000"/>
          </a:bodyPr>
          <a:lstStyle/>
          <a:p>
            <a:r>
              <a:rPr lang="en-US" sz="3600" dirty="0"/>
              <a:t>Element 3 – ability of an attacker to contaminate product</a:t>
            </a:r>
          </a:p>
          <a:p>
            <a:pPr lvl="1"/>
            <a:r>
              <a:rPr lang="en-US" dirty="0"/>
              <a:t>Assigning a score for each PSP</a:t>
            </a:r>
          </a:p>
          <a:p>
            <a:pPr lvl="1"/>
            <a:r>
              <a:rPr lang="en-US" dirty="0"/>
              <a:t>Evaluate ability of attacker to contaminate product – flexibility </a:t>
            </a:r>
          </a:p>
          <a:p>
            <a:pPr lvl="2"/>
            <a:r>
              <a:rPr lang="en-US" dirty="0"/>
              <a:t>Inherent characteristics</a:t>
            </a:r>
          </a:p>
          <a:p>
            <a:pPr lvl="2"/>
            <a:r>
              <a:rPr lang="en-US" dirty="0"/>
              <a:t>Inside attacker</a:t>
            </a:r>
          </a:p>
          <a:p>
            <a:pPr lvl="2"/>
            <a:r>
              <a:rPr lang="en-US" dirty="0"/>
              <a:t>Level of observation at PSP?</a:t>
            </a:r>
          </a:p>
          <a:p>
            <a:pPr lvl="2"/>
            <a:r>
              <a:rPr lang="en-US" dirty="0"/>
              <a:t>Sufficient volume of contaminant added?</a:t>
            </a:r>
          </a:p>
          <a:p>
            <a:pPr lvl="2"/>
            <a:r>
              <a:rPr lang="en-US" dirty="0"/>
              <a:t>Workers in the area?</a:t>
            </a:r>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7845841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762000"/>
            <a:ext cx="8509103" cy="926020"/>
          </a:xfrm>
        </p:spPr>
        <p:txBody>
          <a:bodyPr>
            <a:noAutofit/>
          </a:bodyPr>
          <a:lstStyle/>
          <a:p>
            <a:r>
              <a:rPr lang="en-US" sz="4000" dirty="0"/>
              <a:t>Guidance: VA - 3 Fundamental Elements</a:t>
            </a:r>
          </a:p>
        </p:txBody>
      </p:sp>
      <p:sp>
        <p:nvSpPr>
          <p:cNvPr id="3" name="Content Placeholder 2"/>
          <p:cNvSpPr>
            <a:spLocks noGrp="1"/>
          </p:cNvSpPr>
          <p:nvPr>
            <p:ph idx="1"/>
          </p:nvPr>
        </p:nvSpPr>
        <p:spPr>
          <a:xfrm>
            <a:off x="323850" y="1828800"/>
            <a:ext cx="8509103" cy="4286043"/>
          </a:xfrm>
        </p:spPr>
        <p:txBody>
          <a:bodyPr>
            <a:normAutofit/>
          </a:bodyPr>
          <a:lstStyle/>
          <a:p>
            <a:r>
              <a:rPr lang="en-US" sz="3600" dirty="0"/>
              <a:t>Element 3 – ability of an attacker to contaminate product</a:t>
            </a:r>
          </a:p>
          <a:p>
            <a:pPr lvl="1"/>
            <a:r>
              <a:rPr lang="en-US" dirty="0"/>
              <a:t>Considerations when using a contaminant-specific approach in Element 1</a:t>
            </a:r>
          </a:p>
          <a:p>
            <a:pPr lvl="2"/>
            <a:r>
              <a:rPr lang="en-US" dirty="0"/>
              <a:t>Amount of contaminant needed </a:t>
            </a:r>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pic>
        <p:nvPicPr>
          <p:cNvPr id="5" name="Picture 4" descr="This is a worksheet that can be used to calculate the amount of representative contaminant needed per batch to cause wide scale public health harm" title="Worksheet 1-E: Calculating Potential Public Health Impact Using a Representative Contaminant">
            <a:extLst>
              <a:ext uri="{FF2B5EF4-FFF2-40B4-BE49-F238E27FC236}">
                <a16:creationId xmlns:a16="http://schemas.microsoft.com/office/drawing/2014/main" id="{381B95B6-BF8D-416F-977A-12B534C8EE4A}"/>
              </a:ext>
            </a:extLst>
          </p:cNvPr>
          <p:cNvPicPr>
            <a:picLocks noChangeAspect="1"/>
          </p:cNvPicPr>
          <p:nvPr/>
        </p:nvPicPr>
        <p:blipFill>
          <a:blip r:embed="rId3"/>
          <a:stretch>
            <a:fillRect/>
          </a:stretch>
        </p:blipFill>
        <p:spPr>
          <a:xfrm>
            <a:off x="0" y="4561120"/>
            <a:ext cx="9144000" cy="2852501"/>
          </a:xfrm>
          <a:prstGeom prst="rect">
            <a:avLst/>
          </a:prstGeom>
        </p:spPr>
      </p:pic>
      <p:sp>
        <p:nvSpPr>
          <p:cNvPr id="8" name="Rectangle 7">
            <a:extLst>
              <a:ext uri="{FF2B5EF4-FFF2-40B4-BE49-F238E27FC236}">
                <a16:creationId xmlns:a16="http://schemas.microsoft.com/office/drawing/2014/main" id="{9F2BD4D3-C990-4FC9-B7AA-21185E1CFBBE}"/>
              </a:ext>
            </a:extLst>
          </p:cNvPr>
          <p:cNvSpPr/>
          <p:nvPr/>
        </p:nvSpPr>
        <p:spPr>
          <a:xfrm>
            <a:off x="6400800" y="5257800"/>
            <a:ext cx="2667000" cy="1371600"/>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62640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Guidance: VA - 3 Fundamental Elements</a:t>
            </a:r>
          </a:p>
        </p:txBody>
      </p:sp>
      <p:sp>
        <p:nvSpPr>
          <p:cNvPr id="3" name="Content Placeholder 2"/>
          <p:cNvSpPr>
            <a:spLocks noGrp="1"/>
          </p:cNvSpPr>
          <p:nvPr>
            <p:ph idx="1"/>
          </p:nvPr>
        </p:nvSpPr>
        <p:spPr/>
        <p:txBody>
          <a:bodyPr>
            <a:normAutofit/>
          </a:bodyPr>
          <a:lstStyle/>
          <a:p>
            <a:r>
              <a:rPr lang="en-US" sz="3600" dirty="0"/>
              <a:t>Element 3 – ability of an attacker to contaminate product</a:t>
            </a:r>
          </a:p>
          <a:p>
            <a:pPr lvl="1"/>
            <a:r>
              <a:rPr lang="en-US" dirty="0"/>
              <a:t>Considerations when using a contaminant-specific approach in Element 1</a:t>
            </a:r>
          </a:p>
          <a:p>
            <a:pPr lvl="2"/>
            <a:r>
              <a:rPr lang="en-US" dirty="0"/>
              <a:t>Concentration or dilution</a:t>
            </a:r>
          </a:p>
          <a:p>
            <a:pPr lvl="2"/>
            <a:r>
              <a:rPr lang="en-US" dirty="0"/>
              <a:t>Removal</a:t>
            </a:r>
          </a:p>
          <a:p>
            <a:pPr lvl="2"/>
            <a:r>
              <a:rPr lang="en-US" dirty="0"/>
              <a:t>Neutralization</a:t>
            </a:r>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4143291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762000"/>
            <a:ext cx="8509103" cy="926020"/>
          </a:xfrm>
        </p:spPr>
        <p:txBody>
          <a:bodyPr>
            <a:noAutofit/>
          </a:bodyPr>
          <a:lstStyle/>
          <a:p>
            <a:r>
              <a:rPr lang="en-US" sz="4000" dirty="0"/>
              <a:t>Guidance Overview</a:t>
            </a:r>
          </a:p>
        </p:txBody>
      </p:sp>
      <p:sp>
        <p:nvSpPr>
          <p:cNvPr id="3" name="Content Placeholder 2"/>
          <p:cNvSpPr>
            <a:spLocks noGrp="1"/>
          </p:cNvSpPr>
          <p:nvPr>
            <p:ph idx="1"/>
          </p:nvPr>
        </p:nvSpPr>
        <p:spPr/>
        <p:txBody>
          <a:bodyPr>
            <a:normAutofit lnSpcReduction="10000"/>
          </a:bodyPr>
          <a:lstStyle/>
          <a:p>
            <a:r>
              <a:rPr lang="en-US" sz="3600" dirty="0"/>
              <a:t>Substantial interaction with stakeholders</a:t>
            </a:r>
          </a:p>
          <a:p>
            <a:pPr lvl="1"/>
            <a:r>
              <a:rPr lang="en-US" dirty="0"/>
              <a:t>History of food defense collaboration</a:t>
            </a:r>
          </a:p>
          <a:p>
            <a:pPr lvl="1"/>
            <a:r>
              <a:rPr lang="en-US" dirty="0"/>
              <a:t>Dialogue with stakeholders since rule publication </a:t>
            </a:r>
          </a:p>
          <a:p>
            <a:pPr lvl="1"/>
            <a:r>
              <a:rPr lang="en-US" dirty="0"/>
              <a:t>Significant compliance cost has been raised in the context of </a:t>
            </a:r>
          </a:p>
          <a:p>
            <a:pPr lvl="2"/>
            <a:r>
              <a:rPr lang="en-US" sz="2600" dirty="0"/>
              <a:t>Need for more flexibility</a:t>
            </a:r>
          </a:p>
          <a:p>
            <a:pPr lvl="2"/>
            <a:r>
              <a:rPr lang="en-US" sz="2600" dirty="0"/>
              <a:t>Counting existing activities toward compliance</a:t>
            </a:r>
          </a:p>
          <a:p>
            <a:pPr lvl="2"/>
            <a:r>
              <a:rPr lang="en-US" sz="2600" dirty="0"/>
              <a:t>Industry-estimated costs</a:t>
            </a:r>
          </a:p>
          <a:p>
            <a:pPr lvl="2"/>
            <a:r>
              <a:rPr lang="en-US" sz="2600" dirty="0"/>
              <a:t>Paperwork burden</a:t>
            </a:r>
            <a:endParaRPr lang="en-US" dirty="0"/>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4266893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762000"/>
            <a:ext cx="8509103" cy="926020"/>
          </a:xfrm>
        </p:spPr>
        <p:txBody>
          <a:bodyPr>
            <a:noAutofit/>
          </a:bodyPr>
          <a:lstStyle/>
          <a:p>
            <a:r>
              <a:rPr lang="en-US" sz="4000" dirty="0"/>
              <a:t>Guidance: VA - 3 Fundamental Elements</a:t>
            </a:r>
          </a:p>
        </p:txBody>
      </p:sp>
      <p:sp>
        <p:nvSpPr>
          <p:cNvPr id="3" name="Content Placeholder 2"/>
          <p:cNvSpPr>
            <a:spLocks noGrp="1"/>
          </p:cNvSpPr>
          <p:nvPr>
            <p:ph idx="1"/>
          </p:nvPr>
        </p:nvSpPr>
        <p:spPr>
          <a:xfrm>
            <a:off x="323850" y="1905000"/>
            <a:ext cx="8509103" cy="4286043"/>
          </a:xfrm>
        </p:spPr>
        <p:txBody>
          <a:bodyPr>
            <a:normAutofit/>
          </a:bodyPr>
          <a:lstStyle/>
          <a:p>
            <a:r>
              <a:rPr lang="en-US" sz="3600" dirty="0"/>
              <a:t>Element 3 – assign a score</a:t>
            </a:r>
            <a:endParaRPr lang="en-US" dirty="0"/>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pic>
        <p:nvPicPr>
          <p:cNvPr id="5" name="Picture 4" descr="Description of Table – this table provides a descriptions and corresponding scores for different levels of ability of an attacker to contaminate the product&#10;" title="Table 3. The Ability of an Attacker to Successfully Contaminate the Product">
            <a:extLst>
              <a:ext uri="{FF2B5EF4-FFF2-40B4-BE49-F238E27FC236}">
                <a16:creationId xmlns:a16="http://schemas.microsoft.com/office/drawing/2014/main" id="{21FD32A2-2AFD-4741-BFFE-1383255C19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406" y="2594338"/>
            <a:ext cx="8070464"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5000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762000"/>
            <a:ext cx="8509103" cy="926020"/>
          </a:xfrm>
        </p:spPr>
        <p:txBody>
          <a:bodyPr>
            <a:noAutofit/>
          </a:bodyPr>
          <a:lstStyle/>
          <a:p>
            <a:r>
              <a:rPr lang="en-US" sz="4000" dirty="0"/>
              <a:t>Guidance: VA - 3 Fundamental Elements</a:t>
            </a:r>
          </a:p>
        </p:txBody>
      </p:sp>
      <p:sp>
        <p:nvSpPr>
          <p:cNvPr id="3" name="Content Placeholder 2"/>
          <p:cNvSpPr>
            <a:spLocks noGrp="1"/>
          </p:cNvSpPr>
          <p:nvPr>
            <p:ph idx="1"/>
          </p:nvPr>
        </p:nvSpPr>
        <p:spPr/>
        <p:txBody>
          <a:bodyPr>
            <a:normAutofit/>
          </a:bodyPr>
          <a:lstStyle/>
          <a:p>
            <a:r>
              <a:rPr lang="en-US" sz="3600" dirty="0"/>
              <a:t>Element 3 – ability of an attacker to contaminate product</a:t>
            </a:r>
          </a:p>
          <a:p>
            <a:pPr lvl="1"/>
            <a:r>
              <a:rPr lang="en-US" dirty="0"/>
              <a:t>Match ability of attacker to contaminant product at PSP with description in previous table and assign corresponding score</a:t>
            </a:r>
          </a:p>
          <a:p>
            <a:pPr lvl="2"/>
            <a:r>
              <a:rPr lang="en-US" dirty="0"/>
              <a:t>Every condition in description need not be present to assign score – flexibility </a:t>
            </a:r>
          </a:p>
          <a:p>
            <a:pPr lvl="1"/>
            <a:r>
              <a:rPr lang="en-US" dirty="0"/>
              <a:t>Beneficial to include written rationale for score</a:t>
            </a:r>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8748707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762000"/>
            <a:ext cx="8509103" cy="926020"/>
          </a:xfrm>
        </p:spPr>
        <p:txBody>
          <a:bodyPr>
            <a:noAutofit/>
          </a:bodyPr>
          <a:lstStyle/>
          <a:p>
            <a:r>
              <a:rPr lang="en-US" sz="4000" dirty="0"/>
              <a:t>Guidance: VA - 3 Fundamental Elements</a:t>
            </a:r>
          </a:p>
        </p:txBody>
      </p:sp>
      <p:sp>
        <p:nvSpPr>
          <p:cNvPr id="3" name="Content Placeholder 2"/>
          <p:cNvSpPr>
            <a:spLocks noGrp="1"/>
          </p:cNvSpPr>
          <p:nvPr>
            <p:ph idx="1"/>
          </p:nvPr>
        </p:nvSpPr>
        <p:spPr/>
        <p:txBody>
          <a:bodyPr>
            <a:normAutofit lnSpcReduction="10000"/>
          </a:bodyPr>
          <a:lstStyle/>
          <a:p>
            <a:r>
              <a:rPr lang="en-US" sz="3600" dirty="0"/>
              <a:t>Identifying APSs using the 3 Elements</a:t>
            </a:r>
          </a:p>
          <a:p>
            <a:pPr lvl="1"/>
            <a:r>
              <a:rPr lang="en-US" dirty="0"/>
              <a:t>What is wide scale public health harm?</a:t>
            </a:r>
          </a:p>
          <a:p>
            <a:pPr lvl="2"/>
            <a:r>
              <a:rPr lang="en-US" dirty="0"/>
              <a:t>Elevated presence of Element 1 </a:t>
            </a:r>
            <a:r>
              <a:rPr lang="en-US" u="sng" dirty="0"/>
              <a:t>and</a:t>
            </a:r>
            <a:r>
              <a:rPr lang="en-US" dirty="0"/>
              <a:t> Element 2 </a:t>
            </a:r>
            <a:r>
              <a:rPr lang="en-US" u="sng" dirty="0"/>
              <a:t>and</a:t>
            </a:r>
            <a:r>
              <a:rPr lang="en-US" dirty="0"/>
              <a:t> Element 3</a:t>
            </a:r>
          </a:p>
          <a:p>
            <a:pPr lvl="2"/>
            <a:r>
              <a:rPr lang="en-US" dirty="0"/>
              <a:t>In context of this rule, threshold of morbidity and mortality is not the only determinative factor</a:t>
            </a:r>
          </a:p>
          <a:p>
            <a:pPr lvl="1"/>
            <a:r>
              <a:rPr lang="en-US" altLang="en-US" dirty="0">
                <a:cs typeface="Times New Roman" panose="02020603050405020304" pitchFamily="18" charset="0"/>
              </a:rPr>
              <a:t>If a step has a significant vulnerability, all three elements will have some elevated presence</a:t>
            </a:r>
            <a:endParaRPr lang="en-US" dirty="0"/>
          </a:p>
          <a:p>
            <a:pPr lvl="2"/>
            <a:r>
              <a:rPr lang="en-US" dirty="0"/>
              <a:t>When a PSP has an element with a score of 1, then “automatically” not an APS</a:t>
            </a:r>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41968786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762000"/>
            <a:ext cx="8509103" cy="926020"/>
          </a:xfrm>
        </p:spPr>
        <p:txBody>
          <a:bodyPr>
            <a:noAutofit/>
          </a:bodyPr>
          <a:lstStyle/>
          <a:p>
            <a:r>
              <a:rPr lang="en-US" sz="4000" dirty="0"/>
              <a:t>Guidance: VA - 3 Fundamental Elements</a:t>
            </a:r>
          </a:p>
        </p:txBody>
      </p:sp>
      <p:sp>
        <p:nvSpPr>
          <p:cNvPr id="3" name="Content Placeholder 2"/>
          <p:cNvSpPr>
            <a:spLocks noGrp="1"/>
          </p:cNvSpPr>
          <p:nvPr>
            <p:ph idx="1"/>
          </p:nvPr>
        </p:nvSpPr>
        <p:spPr/>
        <p:txBody>
          <a:bodyPr>
            <a:normAutofit/>
          </a:bodyPr>
          <a:lstStyle/>
          <a:p>
            <a:r>
              <a:rPr lang="en-US" sz="3600" dirty="0"/>
              <a:t>Identifying APSs using the 3 Elements</a:t>
            </a:r>
          </a:p>
          <a:p>
            <a:pPr lvl="1"/>
            <a:r>
              <a:rPr lang="en-US" dirty="0"/>
              <a:t>Summing element scores</a:t>
            </a:r>
          </a:p>
          <a:p>
            <a:pPr lvl="1"/>
            <a:r>
              <a:rPr lang="en-US" dirty="0"/>
              <a:t>Ranking summed scores</a:t>
            </a:r>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9693056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762000"/>
            <a:ext cx="8509103" cy="926020"/>
          </a:xfrm>
        </p:spPr>
        <p:txBody>
          <a:bodyPr>
            <a:noAutofit/>
          </a:bodyPr>
          <a:lstStyle/>
          <a:p>
            <a:r>
              <a:rPr lang="en-US" sz="4000" dirty="0"/>
              <a:t>Guidance: VA - 3 Fundamental Elements</a:t>
            </a:r>
          </a:p>
        </p:txBody>
      </p:sp>
      <p:sp>
        <p:nvSpPr>
          <p:cNvPr id="3" name="Content Placeholder 2"/>
          <p:cNvSpPr>
            <a:spLocks noGrp="1"/>
          </p:cNvSpPr>
          <p:nvPr>
            <p:ph idx="1"/>
          </p:nvPr>
        </p:nvSpPr>
        <p:spPr/>
        <p:txBody>
          <a:bodyPr>
            <a:normAutofit/>
          </a:bodyPr>
          <a:lstStyle/>
          <a:p>
            <a:pPr lvl="1"/>
            <a:endParaRPr lang="en-US" dirty="0"/>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pic>
        <p:nvPicPr>
          <p:cNvPr id="5" name="Picture 4" descr="This is a table that is an example of how to sum element scores, and rank sums, for process steps.  &#10;" title="3 Fundamental Elements ">
            <a:extLst>
              <a:ext uri="{FF2B5EF4-FFF2-40B4-BE49-F238E27FC236}">
                <a16:creationId xmlns:a16="http://schemas.microsoft.com/office/drawing/2014/main" id="{701AE1D4-4626-46EF-81EC-CF790BFAB53D}"/>
              </a:ext>
            </a:extLst>
          </p:cNvPr>
          <p:cNvPicPr>
            <a:picLocks noChangeAspect="1"/>
          </p:cNvPicPr>
          <p:nvPr/>
        </p:nvPicPr>
        <p:blipFill>
          <a:blip r:embed="rId3"/>
          <a:stretch>
            <a:fillRect/>
          </a:stretch>
        </p:blipFill>
        <p:spPr>
          <a:xfrm>
            <a:off x="490537" y="1807061"/>
            <a:ext cx="8162925" cy="4714875"/>
          </a:xfrm>
          <a:prstGeom prst="rect">
            <a:avLst/>
          </a:prstGeom>
        </p:spPr>
      </p:pic>
    </p:spTree>
    <p:extLst>
      <p:ext uri="{BB962C8B-B14F-4D97-AF65-F5344CB8AC3E}">
        <p14:creationId xmlns:p14="http://schemas.microsoft.com/office/powerpoint/2010/main" val="20568385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762000"/>
            <a:ext cx="8509103" cy="926020"/>
          </a:xfrm>
        </p:spPr>
        <p:txBody>
          <a:bodyPr>
            <a:noAutofit/>
          </a:bodyPr>
          <a:lstStyle/>
          <a:p>
            <a:r>
              <a:rPr lang="en-US" sz="4000" dirty="0"/>
              <a:t>Guidance: VA - 3 Fundamental Elements</a:t>
            </a:r>
          </a:p>
        </p:txBody>
      </p:sp>
      <p:sp>
        <p:nvSpPr>
          <p:cNvPr id="3" name="Content Placeholder 2"/>
          <p:cNvSpPr>
            <a:spLocks noGrp="1"/>
          </p:cNvSpPr>
          <p:nvPr>
            <p:ph idx="1"/>
          </p:nvPr>
        </p:nvSpPr>
        <p:spPr/>
        <p:txBody>
          <a:bodyPr>
            <a:normAutofit/>
          </a:bodyPr>
          <a:lstStyle/>
          <a:p>
            <a:r>
              <a:rPr lang="en-US" sz="3600" dirty="0"/>
              <a:t>Identifying APSs using the 3 Elements - flexibility</a:t>
            </a:r>
            <a:endParaRPr lang="en-US" dirty="0"/>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pic>
        <p:nvPicPr>
          <p:cNvPr id="14" name="Picture 13" descr="Graphic shows example of APSs using the 3 elements.  Sum score is less than or equal to 13 is not an APS. Sum score is within 14-25, significant vulnerabilities may or may not be present given the nature of the vulnerability at the process step. Sum score is greater than 26 is APS." title="Sample APSs using the 3 Elements - Flexibility">
            <a:extLst>
              <a:ext uri="{FF2B5EF4-FFF2-40B4-BE49-F238E27FC236}">
                <a16:creationId xmlns:a16="http://schemas.microsoft.com/office/drawing/2014/main" id="{CDE6E390-AEE2-4E84-A4E8-DD9DAB5AC6DD}"/>
              </a:ext>
            </a:extLst>
          </p:cNvPr>
          <p:cNvPicPr>
            <a:picLocks noChangeAspect="1"/>
          </p:cNvPicPr>
          <p:nvPr/>
        </p:nvPicPr>
        <p:blipFill>
          <a:blip r:embed="rId2"/>
          <a:stretch>
            <a:fillRect/>
          </a:stretch>
        </p:blipFill>
        <p:spPr>
          <a:xfrm>
            <a:off x="238125" y="3219657"/>
            <a:ext cx="8667750" cy="1571625"/>
          </a:xfrm>
          <a:prstGeom prst="rect">
            <a:avLst/>
          </a:prstGeom>
        </p:spPr>
      </p:pic>
    </p:spTree>
    <p:extLst>
      <p:ext uri="{BB962C8B-B14F-4D97-AF65-F5344CB8AC3E}">
        <p14:creationId xmlns:p14="http://schemas.microsoft.com/office/powerpoint/2010/main" val="40740389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762000"/>
            <a:ext cx="8509103" cy="926020"/>
          </a:xfrm>
        </p:spPr>
        <p:txBody>
          <a:bodyPr>
            <a:noAutofit/>
          </a:bodyPr>
          <a:lstStyle/>
          <a:p>
            <a:r>
              <a:rPr lang="en-US" sz="4000" dirty="0"/>
              <a:t>Guidance: VA - 3 Fundamental Elements</a:t>
            </a:r>
          </a:p>
        </p:txBody>
      </p:sp>
      <p:sp>
        <p:nvSpPr>
          <p:cNvPr id="3" name="Content Placeholder 2"/>
          <p:cNvSpPr>
            <a:spLocks noGrp="1"/>
          </p:cNvSpPr>
          <p:nvPr>
            <p:ph idx="1"/>
          </p:nvPr>
        </p:nvSpPr>
        <p:spPr/>
        <p:txBody>
          <a:bodyPr>
            <a:normAutofit fontScale="92500"/>
          </a:bodyPr>
          <a:lstStyle/>
          <a:p>
            <a:r>
              <a:rPr lang="en-US" sz="3900" dirty="0"/>
              <a:t>Identifying APSs using the 3 Elements</a:t>
            </a:r>
          </a:p>
          <a:p>
            <a:pPr lvl="1"/>
            <a:r>
              <a:rPr lang="en-US" sz="3000" dirty="0"/>
              <a:t>Writing explanations for determination as to whether each step is, or is not, an actionable process step – flexibility </a:t>
            </a:r>
          </a:p>
          <a:p>
            <a:pPr lvl="2"/>
            <a:r>
              <a:rPr lang="en-US" dirty="0"/>
              <a:t>“This step is significantly vulnerable because the score &gt; 25.”</a:t>
            </a:r>
          </a:p>
          <a:p>
            <a:pPr lvl="2"/>
            <a:r>
              <a:rPr lang="en-US" dirty="0"/>
              <a:t>“Relatively low public health impact.  Step is hardly accessible.  Low ease of attack.  Minimal timeframes for contaminant introduction and surrounding workers prevent an inside attacker from working unobserved for enough time to contaminate any significant amount of product.”</a:t>
            </a:r>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3231833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848600" cy="926020"/>
          </a:xfrm>
        </p:spPr>
        <p:txBody>
          <a:bodyPr>
            <a:noAutofit/>
          </a:bodyPr>
          <a:lstStyle/>
          <a:p>
            <a:r>
              <a:rPr lang="en-US" sz="3800" dirty="0"/>
              <a:t>Guidance: VA Example Worksheet - 3 Fundamental Elements</a:t>
            </a:r>
          </a:p>
        </p:txBody>
      </p:sp>
      <p:sp>
        <p:nvSpPr>
          <p:cNvPr id="3" name="Content Placeholder 2"/>
          <p:cNvSpPr>
            <a:spLocks noGrp="1"/>
          </p:cNvSpPr>
          <p:nvPr>
            <p:ph idx="1"/>
          </p:nvPr>
        </p:nvSpPr>
        <p:spPr/>
        <p:txBody>
          <a:bodyPr>
            <a:normAutofit/>
          </a:bodyPr>
          <a:lstStyle/>
          <a:p>
            <a:pPr lvl="1"/>
            <a:endParaRPr lang="en-US" dirty="0"/>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pic>
        <p:nvPicPr>
          <p:cNvPr id="5" name="Picture 4" descr="This graphic is an example for how you can document your vulnerability assessment using the three fundamental elements&#10;" title="VA Example Worksheet">
            <a:extLst>
              <a:ext uri="{FF2B5EF4-FFF2-40B4-BE49-F238E27FC236}">
                <a16:creationId xmlns:a16="http://schemas.microsoft.com/office/drawing/2014/main" id="{6F8E10DD-C695-405A-948F-ECEA2278B9CC}"/>
              </a:ext>
            </a:extLst>
          </p:cNvPr>
          <p:cNvPicPr>
            <a:picLocks noChangeAspect="1"/>
          </p:cNvPicPr>
          <p:nvPr/>
        </p:nvPicPr>
        <p:blipFill>
          <a:blip r:embed="rId3"/>
          <a:stretch>
            <a:fillRect/>
          </a:stretch>
        </p:blipFill>
        <p:spPr>
          <a:xfrm>
            <a:off x="190500" y="1661769"/>
            <a:ext cx="8763000" cy="5166086"/>
          </a:xfrm>
          <a:prstGeom prst="rect">
            <a:avLst/>
          </a:prstGeom>
        </p:spPr>
      </p:pic>
    </p:spTree>
    <p:extLst>
      <p:ext uri="{BB962C8B-B14F-4D97-AF65-F5344CB8AC3E}">
        <p14:creationId xmlns:p14="http://schemas.microsoft.com/office/powerpoint/2010/main" val="29368127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762000"/>
            <a:ext cx="8509103" cy="926020"/>
          </a:xfrm>
        </p:spPr>
        <p:txBody>
          <a:bodyPr>
            <a:noAutofit/>
          </a:bodyPr>
          <a:lstStyle/>
          <a:p>
            <a:r>
              <a:rPr lang="en-US" sz="4000" dirty="0"/>
              <a:t>Guidance: VA - Hybrid Approach</a:t>
            </a:r>
          </a:p>
        </p:txBody>
      </p:sp>
      <p:sp>
        <p:nvSpPr>
          <p:cNvPr id="3" name="Content Placeholder 2"/>
          <p:cNvSpPr>
            <a:spLocks noGrp="1"/>
          </p:cNvSpPr>
          <p:nvPr>
            <p:ph idx="1"/>
          </p:nvPr>
        </p:nvSpPr>
        <p:spPr/>
        <p:txBody>
          <a:bodyPr>
            <a:normAutofit/>
          </a:bodyPr>
          <a:lstStyle/>
          <a:p>
            <a:r>
              <a:rPr lang="en-US" sz="3600" dirty="0"/>
              <a:t>What is the Hybrid approach?</a:t>
            </a:r>
          </a:p>
          <a:p>
            <a:pPr lvl="1"/>
            <a:r>
              <a:rPr lang="en-US" dirty="0"/>
              <a:t>Combination of KAT and 3 Elements methods</a:t>
            </a:r>
          </a:p>
          <a:p>
            <a:pPr lvl="1"/>
            <a:r>
              <a:rPr lang="en-US" dirty="0"/>
              <a:t>Includes benefits of both methods</a:t>
            </a:r>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2992860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762000"/>
            <a:ext cx="8509103" cy="926020"/>
          </a:xfrm>
        </p:spPr>
        <p:txBody>
          <a:bodyPr>
            <a:noAutofit/>
          </a:bodyPr>
          <a:lstStyle/>
          <a:p>
            <a:r>
              <a:rPr lang="en-US" sz="4000" dirty="0"/>
              <a:t>Guidance: VA - Hybrid Approach</a:t>
            </a:r>
          </a:p>
        </p:txBody>
      </p:sp>
      <p:sp>
        <p:nvSpPr>
          <p:cNvPr id="3" name="Content Placeholder 2"/>
          <p:cNvSpPr>
            <a:spLocks noGrp="1"/>
          </p:cNvSpPr>
          <p:nvPr>
            <p:ph idx="1"/>
          </p:nvPr>
        </p:nvSpPr>
        <p:spPr/>
        <p:txBody>
          <a:bodyPr>
            <a:normAutofit/>
          </a:bodyPr>
          <a:lstStyle/>
          <a:p>
            <a:pPr lvl="0"/>
            <a:r>
              <a:rPr lang="en-US" sz="3600" dirty="0"/>
              <a:t>Identifying APSs using the KAT Method</a:t>
            </a:r>
          </a:p>
          <a:p>
            <a:pPr lvl="1"/>
            <a:r>
              <a:rPr lang="en-US" dirty="0"/>
              <a:t>Assess each PSP to determine whether they fit within a KAT </a:t>
            </a:r>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2147982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762000"/>
            <a:ext cx="8509103" cy="926020"/>
          </a:xfrm>
        </p:spPr>
        <p:txBody>
          <a:bodyPr>
            <a:noAutofit/>
          </a:bodyPr>
          <a:lstStyle/>
          <a:p>
            <a:r>
              <a:rPr lang="en-US" sz="4000" dirty="0"/>
              <a:t>Guidance Overview</a:t>
            </a:r>
          </a:p>
        </p:txBody>
      </p:sp>
      <p:sp>
        <p:nvSpPr>
          <p:cNvPr id="3" name="Content Placeholder 2"/>
          <p:cNvSpPr>
            <a:spLocks noGrp="1"/>
          </p:cNvSpPr>
          <p:nvPr>
            <p:ph idx="1"/>
          </p:nvPr>
        </p:nvSpPr>
        <p:spPr/>
        <p:txBody>
          <a:bodyPr>
            <a:normAutofit lnSpcReduction="10000"/>
          </a:bodyPr>
          <a:lstStyle/>
          <a:p>
            <a:r>
              <a:rPr lang="en-US" sz="3600" dirty="0"/>
              <a:t>FDA incorporating stakeholder input, when/where appropriate</a:t>
            </a:r>
          </a:p>
          <a:p>
            <a:pPr lvl="1"/>
            <a:r>
              <a:rPr lang="en-US" dirty="0"/>
              <a:t>Committed to making implementation for industry as practical and flexible as possible, while also achieving public health goal</a:t>
            </a:r>
          </a:p>
          <a:p>
            <a:pPr lvl="1"/>
            <a:r>
              <a:rPr lang="en-US" altLang="en-US" dirty="0">
                <a:cs typeface="Geneva" pitchFamily="-84" charset="0"/>
              </a:rPr>
              <a:t>Protecting against an inside attacker</a:t>
            </a:r>
          </a:p>
          <a:p>
            <a:pPr lvl="1"/>
            <a:r>
              <a:rPr lang="en-US" altLang="en-US" dirty="0">
                <a:cs typeface="Geneva" pitchFamily="-84" charset="0"/>
              </a:rPr>
              <a:t>Addressing misconceptions (flexibility, food safety vs food defense priorities, high-cost mitigation strategies, existing measures)</a:t>
            </a:r>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4459604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762000"/>
            <a:ext cx="8509103" cy="926020"/>
          </a:xfrm>
        </p:spPr>
        <p:txBody>
          <a:bodyPr>
            <a:noAutofit/>
          </a:bodyPr>
          <a:lstStyle/>
          <a:p>
            <a:r>
              <a:rPr lang="en-US" sz="4000" dirty="0"/>
              <a:t>Guidance: VA - Hybrid Approach</a:t>
            </a:r>
          </a:p>
        </p:txBody>
      </p:sp>
      <p:pic>
        <p:nvPicPr>
          <p:cNvPr id="7" name="Content Placeholder 6" descr="Description for graphic: This graphic portrays part of a sample process flow diagram, the 4 KATs, and arrows connecting KATs to examples processes.&#10;" title="Hybrid Approach">
            <a:extLst>
              <a:ext uri="{FF2B5EF4-FFF2-40B4-BE49-F238E27FC236}">
                <a16:creationId xmlns:a16="http://schemas.microsoft.com/office/drawing/2014/main" id="{83FC7322-3AD1-47CA-8E04-D4851473E36B}"/>
              </a:ext>
            </a:extLst>
          </p:cNvPr>
          <p:cNvPicPr>
            <a:picLocks noGrp="1" noChangeAspect="1"/>
          </p:cNvPicPr>
          <p:nvPr>
            <p:ph idx="1"/>
          </p:nvPr>
        </p:nvPicPr>
        <p:blipFill>
          <a:blip r:embed="rId3"/>
          <a:stretch>
            <a:fillRect/>
          </a:stretch>
        </p:blipFill>
        <p:spPr>
          <a:xfrm>
            <a:off x="323849" y="2197288"/>
            <a:ext cx="5238751" cy="3602743"/>
          </a:xfrm>
          <a:prstGeom prst="rect">
            <a:avLst/>
          </a:prstGeom>
        </p:spPr>
      </p:pic>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
        <p:nvSpPr>
          <p:cNvPr id="8" name="TextBox 7" descr="Description for graphic: This graphic portrays part of a sample process flow diagram, the 4 KATs, and arrows connecting KATs to examples processes.&#10;" title="Hybrid Approach">
            <a:extLst>
              <a:ext uri="{FF2B5EF4-FFF2-40B4-BE49-F238E27FC236}">
                <a16:creationId xmlns:a16="http://schemas.microsoft.com/office/drawing/2014/main" id="{BF740C24-EA5F-4629-8FBB-DE3D38B246D6}"/>
              </a:ext>
            </a:extLst>
          </p:cNvPr>
          <p:cNvSpPr txBox="1"/>
          <p:nvPr/>
        </p:nvSpPr>
        <p:spPr>
          <a:xfrm>
            <a:off x="6054090" y="2133600"/>
            <a:ext cx="2937510" cy="3416320"/>
          </a:xfrm>
          <a:prstGeom prst="rect">
            <a:avLst/>
          </a:prstGeom>
          <a:noFill/>
        </p:spPr>
        <p:txBody>
          <a:bodyPr wrap="square" rtlCol="0">
            <a:spAutoFit/>
          </a:bodyPr>
          <a:lstStyle/>
          <a:p>
            <a:pPr algn="ctr"/>
            <a:r>
              <a:rPr lang="en-US" dirty="0"/>
              <a:t>KATs</a:t>
            </a:r>
          </a:p>
          <a:p>
            <a:pPr algn="ctr"/>
            <a:endParaRPr lang="en-US" dirty="0"/>
          </a:p>
          <a:p>
            <a:pPr marL="742950" lvl="1" indent="-285750">
              <a:buFont typeface="Arial" panose="020B0604020202020204" pitchFamily="34" charset="0"/>
              <a:buChar char="•"/>
            </a:pPr>
            <a:r>
              <a:rPr lang="en-US" dirty="0"/>
              <a:t>Bulk liquid receiving &amp; loading</a:t>
            </a:r>
          </a:p>
          <a:p>
            <a:pPr marL="742950" lvl="1" indent="-285750">
              <a:buFont typeface="Arial" panose="020B0604020202020204" pitchFamily="34" charset="0"/>
              <a:buChar char="•"/>
            </a:pPr>
            <a:r>
              <a:rPr lang="en-US" dirty="0"/>
              <a:t>Liquid storage &amp; handling</a:t>
            </a:r>
          </a:p>
          <a:p>
            <a:pPr marL="742950" lvl="1" indent="-285750">
              <a:buFont typeface="Arial" panose="020B0604020202020204" pitchFamily="34" charset="0"/>
              <a:buChar char="•"/>
            </a:pPr>
            <a:r>
              <a:rPr lang="en-US" dirty="0"/>
              <a:t>Secondary ingredient handling</a:t>
            </a:r>
          </a:p>
          <a:p>
            <a:pPr marL="742950" lvl="1" indent="-285750">
              <a:buFont typeface="Arial" panose="020B0604020202020204" pitchFamily="34" charset="0"/>
              <a:buChar char="•"/>
            </a:pPr>
            <a:r>
              <a:rPr lang="en-US" dirty="0"/>
              <a:t>Mixing &amp; similar activities</a:t>
            </a:r>
          </a:p>
          <a:p>
            <a:endParaRPr lang="en-US" dirty="0"/>
          </a:p>
          <a:p>
            <a:endParaRPr lang="en-US" dirty="0"/>
          </a:p>
        </p:txBody>
      </p:sp>
      <p:grpSp>
        <p:nvGrpSpPr>
          <p:cNvPr id="13" name="Group 12" descr="Description for graphic: This graphic portrays part of a sample process flow diagram, the 4 KATs, and arrows connecting KATs to examples processes.&#10;" title="Hybrid Approach">
            <a:extLst>
              <a:ext uri="{FF2B5EF4-FFF2-40B4-BE49-F238E27FC236}">
                <a16:creationId xmlns:a16="http://schemas.microsoft.com/office/drawing/2014/main" id="{3A1DF415-1A51-4EA1-8076-61DC18F27F52}"/>
              </a:ext>
            </a:extLst>
          </p:cNvPr>
          <p:cNvGrpSpPr/>
          <p:nvPr/>
        </p:nvGrpSpPr>
        <p:grpSpPr>
          <a:xfrm>
            <a:off x="2590800" y="3733800"/>
            <a:ext cx="4038600" cy="1295400"/>
            <a:chOff x="2590800" y="3733800"/>
            <a:chExt cx="4038600" cy="1295400"/>
          </a:xfrm>
        </p:grpSpPr>
        <p:cxnSp>
          <p:nvCxnSpPr>
            <p:cNvPr id="10" name="Straight Arrow Connector 9">
              <a:extLst>
                <a:ext uri="{FF2B5EF4-FFF2-40B4-BE49-F238E27FC236}">
                  <a16:creationId xmlns:a16="http://schemas.microsoft.com/office/drawing/2014/main" id="{E7566B67-521B-4BB5-89D1-065632E2085C}"/>
                </a:ext>
              </a:extLst>
            </p:cNvPr>
            <p:cNvCxnSpPr/>
            <p:nvPr/>
          </p:nvCxnSpPr>
          <p:spPr>
            <a:xfrm flipH="1" flipV="1">
              <a:off x="2590800" y="3733800"/>
              <a:ext cx="4038600" cy="762000"/>
            </a:xfrm>
            <a:prstGeom prst="straightConnector1">
              <a:avLst/>
            </a:prstGeom>
            <a:ln w="317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44984396-D974-4151-9781-F6C90F763FD1}"/>
                </a:ext>
              </a:extLst>
            </p:cNvPr>
            <p:cNvCxnSpPr/>
            <p:nvPr/>
          </p:nvCxnSpPr>
          <p:spPr>
            <a:xfrm flipH="1">
              <a:off x="5562600" y="4495800"/>
              <a:ext cx="1066800" cy="533400"/>
            </a:xfrm>
            <a:prstGeom prst="straightConnector1">
              <a:avLst/>
            </a:prstGeom>
            <a:ln w="317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0314410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762000"/>
            <a:ext cx="8509103" cy="926020"/>
          </a:xfrm>
        </p:spPr>
        <p:txBody>
          <a:bodyPr>
            <a:noAutofit/>
          </a:bodyPr>
          <a:lstStyle/>
          <a:p>
            <a:r>
              <a:rPr lang="en-US" sz="4000" dirty="0"/>
              <a:t>Guidance: VA - Hybrid Approach</a:t>
            </a:r>
          </a:p>
        </p:txBody>
      </p:sp>
      <p:sp>
        <p:nvSpPr>
          <p:cNvPr id="3" name="Content Placeholder 2"/>
          <p:cNvSpPr>
            <a:spLocks noGrp="1"/>
          </p:cNvSpPr>
          <p:nvPr>
            <p:ph idx="1"/>
          </p:nvPr>
        </p:nvSpPr>
        <p:spPr/>
        <p:txBody>
          <a:bodyPr>
            <a:normAutofit/>
          </a:bodyPr>
          <a:lstStyle/>
          <a:p>
            <a:r>
              <a:rPr lang="en-US" sz="3600" dirty="0"/>
              <a:t>Identifying APSs using the Hybrid approach</a:t>
            </a:r>
          </a:p>
          <a:p>
            <a:pPr lvl="1"/>
            <a:r>
              <a:rPr lang="en-US" dirty="0"/>
              <a:t>Decision to use 3 Elements for some steps (that align with KATs) is due to factors present at the steps (e.g., inherent characteristics) that would further inform the analysis as to whether a significant vulnerability exists</a:t>
            </a:r>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9502716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762000"/>
            <a:ext cx="8509103" cy="926020"/>
          </a:xfrm>
        </p:spPr>
        <p:txBody>
          <a:bodyPr>
            <a:noAutofit/>
          </a:bodyPr>
          <a:lstStyle/>
          <a:p>
            <a:r>
              <a:rPr lang="en-US" sz="4000" dirty="0"/>
              <a:t>Guidance: VA - Hybrid Approach</a:t>
            </a:r>
          </a:p>
        </p:txBody>
      </p:sp>
      <p:pic>
        <p:nvPicPr>
          <p:cNvPr id="7" name="Content Placeholder 6" descr="Description for graphic: This graphic portrays part of a sample process flow diagram, the 4 KATs, and arrows connecting KATs to examples processes.&#10;" title="Hybrid Approach">
            <a:extLst>
              <a:ext uri="{FF2B5EF4-FFF2-40B4-BE49-F238E27FC236}">
                <a16:creationId xmlns:a16="http://schemas.microsoft.com/office/drawing/2014/main" id="{83FC7322-3AD1-47CA-8E04-D4851473E36B}"/>
              </a:ext>
            </a:extLst>
          </p:cNvPr>
          <p:cNvPicPr>
            <a:picLocks noGrp="1" noChangeAspect="1"/>
          </p:cNvPicPr>
          <p:nvPr>
            <p:ph idx="1"/>
          </p:nvPr>
        </p:nvPicPr>
        <p:blipFill>
          <a:blip r:embed="rId3"/>
          <a:stretch>
            <a:fillRect/>
          </a:stretch>
        </p:blipFill>
        <p:spPr>
          <a:xfrm>
            <a:off x="323849" y="2197288"/>
            <a:ext cx="5238751" cy="3602743"/>
          </a:xfrm>
          <a:prstGeom prst="rect">
            <a:avLst/>
          </a:prstGeom>
        </p:spPr>
      </p:pic>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
        <p:nvSpPr>
          <p:cNvPr id="8" name="TextBox 7" descr="Description for graphic: This graphic portrays part of a sample process flow diagram, the 4 KATs, and arrows connecting KATs to examples processes.&#10;" title="Hybrid Approach">
            <a:extLst>
              <a:ext uri="{FF2B5EF4-FFF2-40B4-BE49-F238E27FC236}">
                <a16:creationId xmlns:a16="http://schemas.microsoft.com/office/drawing/2014/main" id="{BF740C24-EA5F-4629-8FBB-DE3D38B246D6}"/>
              </a:ext>
            </a:extLst>
          </p:cNvPr>
          <p:cNvSpPr txBox="1"/>
          <p:nvPr/>
        </p:nvSpPr>
        <p:spPr>
          <a:xfrm>
            <a:off x="6054090" y="2133600"/>
            <a:ext cx="2937510" cy="3416320"/>
          </a:xfrm>
          <a:prstGeom prst="rect">
            <a:avLst/>
          </a:prstGeom>
          <a:noFill/>
        </p:spPr>
        <p:txBody>
          <a:bodyPr wrap="square" rtlCol="0">
            <a:spAutoFit/>
          </a:bodyPr>
          <a:lstStyle/>
          <a:p>
            <a:pPr algn="ctr"/>
            <a:r>
              <a:rPr lang="en-US" dirty="0"/>
              <a:t>KATs</a:t>
            </a:r>
          </a:p>
          <a:p>
            <a:pPr algn="ctr"/>
            <a:endParaRPr lang="en-US" dirty="0"/>
          </a:p>
          <a:p>
            <a:pPr marL="742950" lvl="1" indent="-285750">
              <a:buFont typeface="Arial" panose="020B0604020202020204" pitchFamily="34" charset="0"/>
              <a:buChar char="•"/>
            </a:pPr>
            <a:r>
              <a:rPr lang="en-US" dirty="0"/>
              <a:t>Bulk liquid receiving &amp; loading</a:t>
            </a:r>
          </a:p>
          <a:p>
            <a:pPr marL="742950" lvl="1" indent="-285750">
              <a:buFont typeface="Arial" panose="020B0604020202020204" pitchFamily="34" charset="0"/>
              <a:buChar char="•"/>
            </a:pPr>
            <a:r>
              <a:rPr lang="en-US" dirty="0"/>
              <a:t>Liquid storage &amp; handling</a:t>
            </a:r>
          </a:p>
          <a:p>
            <a:pPr marL="742950" lvl="1" indent="-285750">
              <a:buFont typeface="Arial" panose="020B0604020202020204" pitchFamily="34" charset="0"/>
              <a:buChar char="•"/>
            </a:pPr>
            <a:r>
              <a:rPr lang="en-US" dirty="0"/>
              <a:t>Secondary ingredient handling</a:t>
            </a:r>
          </a:p>
          <a:p>
            <a:pPr marL="742950" lvl="1" indent="-285750">
              <a:buFont typeface="Arial" panose="020B0604020202020204" pitchFamily="34" charset="0"/>
              <a:buChar char="•"/>
            </a:pPr>
            <a:r>
              <a:rPr lang="en-US" dirty="0"/>
              <a:t>Mixing &amp; similar activities</a:t>
            </a:r>
          </a:p>
          <a:p>
            <a:endParaRPr lang="en-US" dirty="0"/>
          </a:p>
          <a:p>
            <a:endParaRPr lang="en-US" dirty="0"/>
          </a:p>
        </p:txBody>
      </p:sp>
      <p:grpSp>
        <p:nvGrpSpPr>
          <p:cNvPr id="13" name="Group 12" descr="Description for graphic: This graphic portrays part of a sample process flow diagram, the 4 KATs, and arrows connecting KATs to examples processes.&#10;" title="Hybrid Approach">
            <a:extLst>
              <a:ext uri="{FF2B5EF4-FFF2-40B4-BE49-F238E27FC236}">
                <a16:creationId xmlns:a16="http://schemas.microsoft.com/office/drawing/2014/main" id="{3A1DF415-1A51-4EA1-8076-61DC18F27F52}"/>
              </a:ext>
            </a:extLst>
          </p:cNvPr>
          <p:cNvGrpSpPr/>
          <p:nvPr/>
        </p:nvGrpSpPr>
        <p:grpSpPr>
          <a:xfrm>
            <a:off x="2590800" y="3733800"/>
            <a:ext cx="4038600" cy="1295400"/>
            <a:chOff x="2590800" y="3733800"/>
            <a:chExt cx="4038600" cy="1295400"/>
          </a:xfrm>
        </p:grpSpPr>
        <p:cxnSp>
          <p:nvCxnSpPr>
            <p:cNvPr id="10" name="Straight Arrow Connector 9">
              <a:extLst>
                <a:ext uri="{FF2B5EF4-FFF2-40B4-BE49-F238E27FC236}">
                  <a16:creationId xmlns:a16="http://schemas.microsoft.com/office/drawing/2014/main" id="{E7566B67-521B-4BB5-89D1-065632E2085C}"/>
                </a:ext>
              </a:extLst>
            </p:cNvPr>
            <p:cNvCxnSpPr/>
            <p:nvPr/>
          </p:nvCxnSpPr>
          <p:spPr>
            <a:xfrm flipH="1" flipV="1">
              <a:off x="2590800" y="3733800"/>
              <a:ext cx="4038600" cy="762000"/>
            </a:xfrm>
            <a:prstGeom prst="straightConnector1">
              <a:avLst/>
            </a:prstGeom>
            <a:ln w="31750">
              <a:solidFill>
                <a:schemeClr val="tx1"/>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44984396-D974-4151-9781-F6C90F763FD1}"/>
                </a:ext>
              </a:extLst>
            </p:cNvPr>
            <p:cNvCxnSpPr/>
            <p:nvPr/>
          </p:nvCxnSpPr>
          <p:spPr>
            <a:xfrm flipH="1">
              <a:off x="5562600" y="4495800"/>
              <a:ext cx="1066800" cy="533400"/>
            </a:xfrm>
            <a:prstGeom prst="straightConnector1">
              <a:avLst/>
            </a:prstGeom>
            <a:ln w="34925">
              <a:solidFill>
                <a:srgbClr val="FF0000"/>
              </a:solidFill>
              <a:prstDash val="sysDash"/>
              <a:tailEnd type="triangle"/>
            </a:ln>
          </p:spPr>
          <p:style>
            <a:lnRef idx="2">
              <a:schemeClr val="accent1"/>
            </a:lnRef>
            <a:fillRef idx="0">
              <a:schemeClr val="accent1"/>
            </a:fillRef>
            <a:effectRef idx="1">
              <a:schemeClr val="accent1"/>
            </a:effectRef>
            <a:fontRef idx="minor">
              <a:schemeClr val="tx1"/>
            </a:fontRef>
          </p:style>
        </p:cxnSp>
      </p:grpSp>
      <p:sp>
        <p:nvSpPr>
          <p:cNvPr id="14" name="TextBox 13" descr="Description for graphic: This graphic portrays part of a sample process flow diagram, the 4 KATs, and arrows connecting KATs to examples processes.&#10;" title="Hybrid Approach">
            <a:extLst>
              <a:ext uri="{FF2B5EF4-FFF2-40B4-BE49-F238E27FC236}">
                <a16:creationId xmlns:a16="http://schemas.microsoft.com/office/drawing/2014/main" id="{536D756D-D2B0-47C8-8F47-4208C39A85C8}"/>
              </a:ext>
            </a:extLst>
          </p:cNvPr>
          <p:cNvSpPr txBox="1"/>
          <p:nvPr/>
        </p:nvSpPr>
        <p:spPr>
          <a:xfrm>
            <a:off x="5791200" y="4368895"/>
            <a:ext cx="609600" cy="954107"/>
          </a:xfrm>
          <a:prstGeom prst="rect">
            <a:avLst/>
          </a:prstGeom>
          <a:noFill/>
        </p:spPr>
        <p:txBody>
          <a:bodyPr wrap="square" rtlCol="0">
            <a:spAutoFit/>
          </a:bodyPr>
          <a:lstStyle/>
          <a:p>
            <a:r>
              <a:rPr lang="en-US" sz="2800" b="1" dirty="0">
                <a:solidFill>
                  <a:srgbClr val="FF0000"/>
                </a:solidFill>
              </a:rPr>
              <a:t>??</a:t>
            </a:r>
          </a:p>
        </p:txBody>
      </p:sp>
    </p:spTree>
    <p:extLst>
      <p:ext uri="{BB962C8B-B14F-4D97-AF65-F5344CB8AC3E}">
        <p14:creationId xmlns:p14="http://schemas.microsoft.com/office/powerpoint/2010/main" val="20749065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762000"/>
            <a:ext cx="8509103" cy="926020"/>
          </a:xfrm>
        </p:spPr>
        <p:txBody>
          <a:bodyPr>
            <a:noAutofit/>
          </a:bodyPr>
          <a:lstStyle/>
          <a:p>
            <a:r>
              <a:rPr lang="en-US" sz="4000" dirty="0"/>
              <a:t>Guidance: VA - Hybrid Approach</a:t>
            </a:r>
          </a:p>
        </p:txBody>
      </p:sp>
      <p:sp>
        <p:nvSpPr>
          <p:cNvPr id="3" name="Content Placeholder 2"/>
          <p:cNvSpPr>
            <a:spLocks noGrp="1"/>
          </p:cNvSpPr>
          <p:nvPr>
            <p:ph idx="1"/>
          </p:nvPr>
        </p:nvSpPr>
        <p:spPr/>
        <p:txBody>
          <a:bodyPr>
            <a:normAutofit/>
          </a:bodyPr>
          <a:lstStyle/>
          <a:p>
            <a:r>
              <a:rPr lang="en-US" sz="3600" dirty="0"/>
              <a:t>Identifying APSs using the Hybrid approach</a:t>
            </a:r>
          </a:p>
          <a:p>
            <a:pPr lvl="1"/>
            <a:r>
              <a:rPr lang="en-US" dirty="0"/>
              <a:t>Then, use 3 Elements to conduct a more in-depth evaluation of some of the steps</a:t>
            </a:r>
          </a:p>
          <a:p>
            <a:pPr lvl="1"/>
            <a:r>
              <a:rPr lang="en-US" dirty="0"/>
              <a:t>Write explanation describing your decision as to whether each PSP is an APS</a:t>
            </a:r>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41428400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C848B3-7C8E-490D-BB44-E4BAA22F4484}"/>
              </a:ext>
            </a:extLst>
          </p:cNvPr>
          <p:cNvSpPr txBox="1">
            <a:spLocks/>
          </p:cNvSpPr>
          <p:nvPr/>
        </p:nvSpPr>
        <p:spPr>
          <a:xfrm>
            <a:off x="385594" y="2965990"/>
            <a:ext cx="8509103" cy="92602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sz="4000" dirty="0"/>
          </a:p>
        </p:txBody>
      </p:sp>
      <p:sp>
        <p:nvSpPr>
          <p:cNvPr id="2" name="Title 1">
            <a:extLst>
              <a:ext uri="{FF2B5EF4-FFF2-40B4-BE49-F238E27FC236}">
                <a16:creationId xmlns:a16="http://schemas.microsoft.com/office/drawing/2014/main" id="{85131703-75A3-4AA7-810A-62AB2204053A}"/>
              </a:ext>
            </a:extLst>
          </p:cNvPr>
          <p:cNvSpPr>
            <a:spLocks noGrp="1"/>
          </p:cNvSpPr>
          <p:nvPr>
            <p:ph type="ctrTitle"/>
          </p:nvPr>
        </p:nvSpPr>
        <p:spPr>
          <a:xfrm>
            <a:off x="685800" y="2819400"/>
            <a:ext cx="7772400" cy="1470025"/>
          </a:xfrm>
        </p:spPr>
        <p:txBody>
          <a:bodyPr/>
          <a:lstStyle/>
          <a:p>
            <a:r>
              <a:rPr lang="en-US" dirty="0"/>
              <a:t>Guidance: Mitigation Strategies</a:t>
            </a:r>
          </a:p>
        </p:txBody>
      </p:sp>
    </p:spTree>
    <p:extLst>
      <p:ext uri="{BB962C8B-B14F-4D97-AF65-F5344CB8AC3E}">
        <p14:creationId xmlns:p14="http://schemas.microsoft.com/office/powerpoint/2010/main" val="14673213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762000"/>
            <a:ext cx="8509103" cy="926020"/>
          </a:xfrm>
        </p:spPr>
        <p:txBody>
          <a:bodyPr>
            <a:noAutofit/>
          </a:bodyPr>
          <a:lstStyle/>
          <a:p>
            <a:r>
              <a:rPr lang="en-US" sz="4000" dirty="0"/>
              <a:t>Guidance: Mitigation Strategies</a:t>
            </a:r>
          </a:p>
        </p:txBody>
      </p:sp>
      <p:sp>
        <p:nvSpPr>
          <p:cNvPr id="3" name="Content Placeholder 2"/>
          <p:cNvSpPr>
            <a:spLocks noGrp="1"/>
          </p:cNvSpPr>
          <p:nvPr>
            <p:ph idx="1"/>
          </p:nvPr>
        </p:nvSpPr>
        <p:spPr>
          <a:xfrm>
            <a:off x="323850" y="2009775"/>
            <a:ext cx="8509103" cy="4619625"/>
          </a:xfrm>
        </p:spPr>
        <p:txBody>
          <a:bodyPr>
            <a:normAutofit fontScale="85000" lnSpcReduction="10000"/>
          </a:bodyPr>
          <a:lstStyle/>
          <a:p>
            <a:r>
              <a:rPr lang="en-US" sz="3900" dirty="0"/>
              <a:t>Overview of requirement</a:t>
            </a:r>
          </a:p>
          <a:p>
            <a:pPr lvl="1"/>
            <a:r>
              <a:rPr lang="en-US" dirty="0"/>
              <a:t>You must identify and implement mitigation strategies at each actionable process step to provide assurances that the significant vulnerability at each step will be significantly minimized or prevented</a:t>
            </a:r>
          </a:p>
          <a:p>
            <a:r>
              <a:rPr lang="en-US" sz="3900" dirty="0"/>
              <a:t>Mitigation strategies are:</a:t>
            </a:r>
          </a:p>
          <a:p>
            <a:pPr lvl="1"/>
            <a:r>
              <a:rPr lang="en-US" dirty="0"/>
              <a:t>Risk-based, reasonably appropriate</a:t>
            </a:r>
            <a:r>
              <a:rPr lang="en-US" b="1" dirty="0"/>
              <a:t> </a:t>
            </a:r>
            <a:r>
              <a:rPr lang="en-US" dirty="0"/>
              <a:t>measures that a person knowledgeable about food defense would employ to significantly minimize or prevent significant vulnerabilities identified at actionable process steps, and that are consistent with the current scientific understanding of food defense at the time of the analysis</a:t>
            </a:r>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9531307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685800"/>
            <a:ext cx="8509103" cy="926020"/>
          </a:xfrm>
        </p:spPr>
        <p:txBody>
          <a:bodyPr>
            <a:noAutofit/>
          </a:bodyPr>
          <a:lstStyle/>
          <a:p>
            <a:r>
              <a:rPr lang="en-US" sz="4000" dirty="0"/>
              <a:t>Guidance: Mitigation Strategies</a:t>
            </a:r>
          </a:p>
        </p:txBody>
      </p:sp>
      <p:sp>
        <p:nvSpPr>
          <p:cNvPr id="3" name="Content Placeholder 2"/>
          <p:cNvSpPr>
            <a:spLocks noGrp="1"/>
          </p:cNvSpPr>
          <p:nvPr>
            <p:ph idx="1"/>
          </p:nvPr>
        </p:nvSpPr>
        <p:spPr>
          <a:xfrm>
            <a:off x="323850" y="1752600"/>
            <a:ext cx="8509103" cy="4740275"/>
          </a:xfrm>
        </p:spPr>
        <p:txBody>
          <a:bodyPr>
            <a:normAutofit fontScale="92500" lnSpcReduction="20000"/>
          </a:bodyPr>
          <a:lstStyle/>
          <a:p>
            <a:r>
              <a:rPr lang="en-US" sz="3900" dirty="0"/>
              <a:t>Mitigation Strategies are</a:t>
            </a:r>
          </a:p>
          <a:p>
            <a:pPr lvl="1"/>
            <a:r>
              <a:rPr lang="en-US" dirty="0"/>
              <a:t>Customized to the process step at which they are applied; </a:t>
            </a:r>
          </a:p>
          <a:p>
            <a:pPr lvl="1"/>
            <a:r>
              <a:rPr lang="en-US" dirty="0"/>
              <a:t>Tailored to existing facility practices and procedures; and</a:t>
            </a:r>
          </a:p>
          <a:p>
            <a:pPr lvl="1"/>
            <a:r>
              <a:rPr lang="en-US" dirty="0"/>
              <a:t>Directed toward the actionable process step’s vulnerability, including vulnerability to an inside attacker</a:t>
            </a:r>
          </a:p>
          <a:p>
            <a:pPr lvl="1"/>
            <a:r>
              <a:rPr lang="en-US" dirty="0"/>
              <a:t>Facilities have flexibility to identify and implement appropriate strategies</a:t>
            </a:r>
          </a:p>
          <a:p>
            <a:r>
              <a:rPr lang="en-US" sz="3900" dirty="0"/>
              <a:t>Key Term</a:t>
            </a:r>
          </a:p>
          <a:p>
            <a:pPr lvl="1"/>
            <a:r>
              <a:rPr lang="en-US" b="1" dirty="0"/>
              <a:t>Significantly minimize</a:t>
            </a:r>
            <a:r>
              <a:rPr lang="en-US" dirty="0"/>
              <a:t> means to reduce to an acceptable level, including to eliminate</a:t>
            </a:r>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0730678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762000"/>
            <a:ext cx="8509103" cy="926020"/>
          </a:xfrm>
        </p:spPr>
        <p:txBody>
          <a:bodyPr>
            <a:noAutofit/>
          </a:bodyPr>
          <a:lstStyle/>
          <a:p>
            <a:r>
              <a:rPr lang="en-US" sz="4000" dirty="0"/>
              <a:t>Guidance: Mitigation Strategies</a:t>
            </a:r>
          </a:p>
        </p:txBody>
      </p:sp>
      <p:sp>
        <p:nvSpPr>
          <p:cNvPr id="3" name="Content Placeholder 2"/>
          <p:cNvSpPr>
            <a:spLocks noGrp="1"/>
          </p:cNvSpPr>
          <p:nvPr>
            <p:ph idx="1"/>
          </p:nvPr>
        </p:nvSpPr>
        <p:spPr>
          <a:xfrm>
            <a:off x="387247" y="2053146"/>
            <a:ext cx="8509103" cy="4696904"/>
          </a:xfrm>
        </p:spPr>
        <p:txBody>
          <a:bodyPr>
            <a:normAutofit lnSpcReduction="10000"/>
          </a:bodyPr>
          <a:lstStyle/>
          <a:p>
            <a:r>
              <a:rPr lang="en-US" sz="3600" dirty="0"/>
              <a:t>What Mitigation Strategies are supposed to do</a:t>
            </a:r>
          </a:p>
          <a:p>
            <a:pPr lvl="1"/>
            <a:r>
              <a:rPr lang="en-US" dirty="0"/>
              <a:t>Minimize accessibility of the product to an inside attacker (Element 2)</a:t>
            </a:r>
          </a:p>
          <a:p>
            <a:pPr lvl="1"/>
            <a:r>
              <a:rPr lang="en-US" dirty="0"/>
              <a:t>Reduce ability of an inside attacker to contaminate the product (Element 3)</a:t>
            </a:r>
          </a:p>
          <a:p>
            <a:r>
              <a:rPr lang="en-US" sz="3600" dirty="0"/>
              <a:t>Categories of strategies</a:t>
            </a:r>
          </a:p>
          <a:p>
            <a:pPr lvl="1"/>
            <a:r>
              <a:rPr lang="en-US" dirty="0"/>
              <a:t>Personnel and operations-based strategies</a:t>
            </a:r>
          </a:p>
          <a:p>
            <a:pPr lvl="1"/>
            <a:r>
              <a:rPr lang="en-US" dirty="0"/>
              <a:t>Technology-assisted strategies</a:t>
            </a:r>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967797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762000"/>
            <a:ext cx="8509103" cy="926020"/>
          </a:xfrm>
        </p:spPr>
        <p:txBody>
          <a:bodyPr>
            <a:noAutofit/>
          </a:bodyPr>
          <a:lstStyle/>
          <a:p>
            <a:r>
              <a:rPr lang="en-US" sz="4000" dirty="0"/>
              <a:t>Guidance: Mitigation Strategies</a:t>
            </a:r>
          </a:p>
        </p:txBody>
      </p:sp>
      <p:sp>
        <p:nvSpPr>
          <p:cNvPr id="3" name="Content Placeholder 2"/>
          <p:cNvSpPr>
            <a:spLocks noGrp="1"/>
          </p:cNvSpPr>
          <p:nvPr>
            <p:ph idx="1"/>
          </p:nvPr>
        </p:nvSpPr>
        <p:spPr>
          <a:xfrm>
            <a:off x="323850" y="2009775"/>
            <a:ext cx="8509103" cy="4619625"/>
          </a:xfrm>
        </p:spPr>
        <p:txBody>
          <a:bodyPr>
            <a:normAutofit/>
          </a:bodyPr>
          <a:lstStyle/>
          <a:p>
            <a:r>
              <a:rPr lang="en-US" sz="3600" dirty="0"/>
              <a:t>Facility-wide security measures</a:t>
            </a:r>
          </a:p>
          <a:p>
            <a:pPr lvl="1"/>
            <a:r>
              <a:rPr lang="en-US" dirty="0"/>
              <a:t>General, non-targeted practices to protect personnel, property, or product </a:t>
            </a:r>
          </a:p>
          <a:p>
            <a:pPr lvl="1"/>
            <a:r>
              <a:rPr lang="en-US" dirty="0"/>
              <a:t>Generally not targeted to particular processing steps but are rather practices that address the security of the facility as a whole (e.g., perimeter security) or are practices internal to the facility but that are conducted broadly throughout the facility (e.g., visitor sign-in and escort)</a:t>
            </a:r>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03525170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762000"/>
            <a:ext cx="8509103" cy="926020"/>
          </a:xfrm>
        </p:spPr>
        <p:txBody>
          <a:bodyPr>
            <a:noAutofit/>
          </a:bodyPr>
          <a:lstStyle/>
          <a:p>
            <a:r>
              <a:rPr lang="en-US" sz="4000" dirty="0"/>
              <a:t>Guidance: Mitigation Strategies</a:t>
            </a:r>
          </a:p>
        </p:txBody>
      </p:sp>
      <p:sp>
        <p:nvSpPr>
          <p:cNvPr id="3" name="Content Placeholder 2"/>
          <p:cNvSpPr>
            <a:spLocks noGrp="1"/>
          </p:cNvSpPr>
          <p:nvPr>
            <p:ph idx="1"/>
          </p:nvPr>
        </p:nvSpPr>
        <p:spPr>
          <a:xfrm>
            <a:off x="323850" y="2009775"/>
            <a:ext cx="8509103" cy="4619625"/>
          </a:xfrm>
        </p:spPr>
        <p:txBody>
          <a:bodyPr>
            <a:normAutofit fontScale="92500" lnSpcReduction="20000"/>
          </a:bodyPr>
          <a:lstStyle/>
          <a:p>
            <a:r>
              <a:rPr lang="en-US" sz="3900" dirty="0"/>
              <a:t>Facility-wide security measures</a:t>
            </a:r>
          </a:p>
          <a:p>
            <a:pPr lvl="1"/>
            <a:r>
              <a:rPr lang="en-US" sz="3000" dirty="0"/>
              <a:t>These measures do not require a VA to inform their identification and implementation – not directed toward individual points, steps, or procedures</a:t>
            </a:r>
          </a:p>
          <a:p>
            <a:pPr lvl="1"/>
            <a:r>
              <a:rPr lang="en-US" sz="3000" dirty="0"/>
              <a:t>May serve as a foundation to a mitigation strategy (e.g., using existing badging to identify authorized personnel around an APS) – flexibility</a:t>
            </a:r>
          </a:p>
          <a:p>
            <a:pPr lvl="1"/>
            <a:r>
              <a:rPr lang="en-US" sz="3000" dirty="0"/>
              <a:t>There are cases when a facility-wide security measure could be identified as a mitigation strategy if it specifically addresses a significant vulnerability at an actionable process step – flexibility </a:t>
            </a:r>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172835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762000"/>
            <a:ext cx="8509103" cy="926020"/>
          </a:xfrm>
        </p:spPr>
        <p:txBody>
          <a:bodyPr>
            <a:noAutofit/>
          </a:bodyPr>
          <a:lstStyle/>
          <a:p>
            <a:r>
              <a:rPr lang="en-US" sz="4000" dirty="0"/>
              <a:t>Guidance Overview</a:t>
            </a:r>
          </a:p>
        </p:txBody>
      </p:sp>
      <p:sp>
        <p:nvSpPr>
          <p:cNvPr id="3" name="Content Placeholder 2"/>
          <p:cNvSpPr>
            <a:spLocks noGrp="1"/>
          </p:cNvSpPr>
          <p:nvPr>
            <p:ph idx="1"/>
          </p:nvPr>
        </p:nvSpPr>
        <p:spPr/>
        <p:txBody>
          <a:bodyPr>
            <a:normAutofit lnSpcReduction="10000"/>
          </a:bodyPr>
          <a:lstStyle/>
          <a:p>
            <a:r>
              <a:rPr lang="en-US" sz="3600" dirty="0"/>
              <a:t>FDA incorporating input - </a:t>
            </a:r>
            <a:r>
              <a:rPr lang="en-US" altLang="en-US" sz="3600" dirty="0">
                <a:cs typeface="Geneva" pitchFamily="-84" charset="0"/>
              </a:rPr>
              <a:t>Examples of flexibility</a:t>
            </a:r>
          </a:p>
          <a:p>
            <a:pPr lvl="1"/>
            <a:r>
              <a:rPr lang="en-US" dirty="0"/>
              <a:t>Vulnerability Assessment</a:t>
            </a:r>
          </a:p>
          <a:p>
            <a:pPr lvl="2">
              <a:buFont typeface="Arial" panose="020B0604020202020204" pitchFamily="34" charset="0"/>
              <a:buChar char="•"/>
            </a:pPr>
            <a:r>
              <a:rPr lang="en-US" sz="2600" dirty="0"/>
              <a:t>Key Activity Types (KATs), 3 Fundamental Elements, Hybrid Approach</a:t>
            </a:r>
          </a:p>
          <a:p>
            <a:pPr lvl="2">
              <a:buFont typeface="Arial" panose="020B0604020202020204" pitchFamily="34" charset="0"/>
              <a:buChar char="•"/>
            </a:pPr>
            <a:r>
              <a:rPr lang="en-US" sz="2600" dirty="0"/>
              <a:t>Element 1 approaches include volume of food at risk or contaminant-based approaches </a:t>
            </a:r>
          </a:p>
          <a:p>
            <a:pPr lvl="2">
              <a:buFont typeface="Arial" panose="020B0604020202020204" pitchFamily="34" charset="0"/>
              <a:buChar char="•"/>
            </a:pPr>
            <a:r>
              <a:rPr lang="en-US" sz="2600" dirty="0"/>
              <a:t>Scoring flexibility in 3 Fundamental Elements</a:t>
            </a:r>
          </a:p>
          <a:p>
            <a:pPr lvl="2">
              <a:buFont typeface="Arial" panose="020B0604020202020204" pitchFamily="34" charset="0"/>
              <a:buChar char="•"/>
            </a:pPr>
            <a:r>
              <a:rPr lang="en-US" sz="2600" dirty="0"/>
              <a:t>Writing explanations</a:t>
            </a:r>
            <a:endParaRPr lang="en-US" dirty="0"/>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238283836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762000"/>
            <a:ext cx="8509103" cy="926020"/>
          </a:xfrm>
        </p:spPr>
        <p:txBody>
          <a:bodyPr>
            <a:noAutofit/>
          </a:bodyPr>
          <a:lstStyle/>
          <a:p>
            <a:r>
              <a:rPr lang="en-US" sz="4000" dirty="0"/>
              <a:t>Guidance: Mitigation Strategies</a:t>
            </a:r>
          </a:p>
        </p:txBody>
      </p:sp>
      <p:sp>
        <p:nvSpPr>
          <p:cNvPr id="3" name="Content Placeholder 2"/>
          <p:cNvSpPr>
            <a:spLocks noGrp="1"/>
          </p:cNvSpPr>
          <p:nvPr>
            <p:ph idx="1"/>
          </p:nvPr>
        </p:nvSpPr>
        <p:spPr>
          <a:xfrm>
            <a:off x="323850" y="1905001"/>
            <a:ext cx="8509103" cy="4845050"/>
          </a:xfrm>
        </p:spPr>
        <p:txBody>
          <a:bodyPr>
            <a:normAutofit fontScale="85000" lnSpcReduction="10000"/>
          </a:bodyPr>
          <a:lstStyle/>
          <a:p>
            <a:r>
              <a:rPr lang="en-US" sz="4200" dirty="0"/>
              <a:t>Existing measures</a:t>
            </a:r>
          </a:p>
          <a:p>
            <a:pPr lvl="1"/>
            <a:r>
              <a:rPr lang="en-US" dirty="0"/>
              <a:t>There may be measures in place, for reasons other than food defense (e.g., quality control, worker safety), at a particular process step that also could serve as mitigation strategies – flexibility </a:t>
            </a:r>
          </a:p>
          <a:p>
            <a:pPr lvl="1"/>
            <a:r>
              <a:rPr lang="en-US" dirty="0"/>
              <a:t>Generally, such measures are not inherent characteristics of the step’s operation and the VA should not consider these practices when identifying whether the process step is an actionable process step</a:t>
            </a:r>
          </a:p>
          <a:p>
            <a:pPr lvl="1"/>
            <a:r>
              <a:rPr lang="en-US" dirty="0"/>
              <a:t>These measures should be evaluated when determining whether they could serve as a mitigation strategy in current or altered form and whether an additional mitigation strategy is needed to augment the existing practice</a:t>
            </a:r>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201902089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762000"/>
            <a:ext cx="8509103" cy="926020"/>
          </a:xfrm>
        </p:spPr>
        <p:txBody>
          <a:bodyPr>
            <a:noAutofit/>
          </a:bodyPr>
          <a:lstStyle/>
          <a:p>
            <a:r>
              <a:rPr lang="en-US" sz="4000" dirty="0"/>
              <a:t>Guidance: Mitigation Strategies</a:t>
            </a:r>
          </a:p>
        </p:txBody>
      </p:sp>
      <p:sp>
        <p:nvSpPr>
          <p:cNvPr id="3" name="Content Placeholder 2"/>
          <p:cNvSpPr>
            <a:spLocks noGrp="1"/>
          </p:cNvSpPr>
          <p:nvPr>
            <p:ph idx="1"/>
          </p:nvPr>
        </p:nvSpPr>
        <p:spPr>
          <a:xfrm>
            <a:off x="323850" y="2009775"/>
            <a:ext cx="8509103" cy="4740275"/>
          </a:xfrm>
        </p:spPr>
        <p:txBody>
          <a:bodyPr>
            <a:normAutofit lnSpcReduction="10000"/>
          </a:bodyPr>
          <a:lstStyle/>
          <a:p>
            <a:r>
              <a:rPr lang="en-US" sz="3600" dirty="0"/>
              <a:t>Existing measures examples</a:t>
            </a:r>
          </a:p>
          <a:p>
            <a:pPr lvl="1"/>
            <a:r>
              <a:rPr lang="en-US" dirty="0"/>
              <a:t>A process step where a worker is a senior employee or an employee who has undergone additional vetting to establish increased trustworthiness.  For example, the more trusted employee may be posted at the step because an ingredient is costly or is a trade secret</a:t>
            </a:r>
          </a:p>
          <a:p>
            <a:pPr lvl="1"/>
            <a:r>
              <a:rPr lang="en-US" dirty="0"/>
              <a:t>A process step where you require a buddy system for worker safety.  For example, your cold storage facility uses buddy systems to prevent workplace injury when working in an area </a:t>
            </a:r>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7517864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762000"/>
            <a:ext cx="8509103" cy="926020"/>
          </a:xfrm>
        </p:spPr>
        <p:txBody>
          <a:bodyPr>
            <a:noAutofit/>
          </a:bodyPr>
          <a:lstStyle/>
          <a:p>
            <a:r>
              <a:rPr lang="en-US" sz="4000" dirty="0"/>
              <a:t>Guidance: Mitigation Strategies</a:t>
            </a:r>
          </a:p>
        </p:txBody>
      </p:sp>
      <p:sp>
        <p:nvSpPr>
          <p:cNvPr id="3" name="Content Placeholder 2"/>
          <p:cNvSpPr>
            <a:spLocks noGrp="1"/>
          </p:cNvSpPr>
          <p:nvPr>
            <p:ph idx="1"/>
          </p:nvPr>
        </p:nvSpPr>
        <p:spPr/>
        <p:txBody>
          <a:bodyPr>
            <a:normAutofit lnSpcReduction="10000"/>
          </a:bodyPr>
          <a:lstStyle/>
          <a:p>
            <a:r>
              <a:rPr lang="en-US" sz="3600" dirty="0"/>
              <a:t>Examples in the guidance for minimizing accessibility to the product</a:t>
            </a:r>
          </a:p>
          <a:p>
            <a:pPr lvl="1"/>
            <a:r>
              <a:rPr lang="en-US" dirty="0"/>
              <a:t>Restricting the area to only authorized personnel</a:t>
            </a:r>
          </a:p>
          <a:p>
            <a:pPr lvl="1"/>
            <a:r>
              <a:rPr lang="en-US" dirty="0"/>
              <a:t>Use tamper-evident tape or seals for partially used ingredient containers</a:t>
            </a:r>
          </a:p>
          <a:p>
            <a:pPr lvl="1"/>
            <a:r>
              <a:rPr lang="en-US" dirty="0"/>
              <a:t>Install locking mechanisms on equipment access points</a:t>
            </a:r>
          </a:p>
          <a:p>
            <a:pPr lvl="1"/>
            <a:r>
              <a:rPr lang="en-US" dirty="0"/>
              <a:t>Block access pathways to equipment (e.g., ladder cages, locking gates on access gangways)</a:t>
            </a:r>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43006672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762000"/>
            <a:ext cx="8509103" cy="926020"/>
          </a:xfrm>
        </p:spPr>
        <p:txBody>
          <a:bodyPr>
            <a:noAutofit/>
          </a:bodyPr>
          <a:lstStyle/>
          <a:p>
            <a:r>
              <a:rPr lang="en-US" sz="4000" dirty="0"/>
              <a:t>Guidance: Mitigation Strategies</a:t>
            </a:r>
          </a:p>
        </p:txBody>
      </p:sp>
      <p:sp>
        <p:nvSpPr>
          <p:cNvPr id="3" name="Content Placeholder 2"/>
          <p:cNvSpPr>
            <a:spLocks noGrp="1"/>
          </p:cNvSpPr>
          <p:nvPr>
            <p:ph idx="1"/>
          </p:nvPr>
        </p:nvSpPr>
        <p:spPr>
          <a:xfrm>
            <a:off x="323850" y="2009775"/>
            <a:ext cx="8509103" cy="4740275"/>
          </a:xfrm>
        </p:spPr>
        <p:txBody>
          <a:bodyPr>
            <a:normAutofit/>
          </a:bodyPr>
          <a:lstStyle/>
          <a:p>
            <a:r>
              <a:rPr lang="en-US" sz="3600" dirty="0"/>
              <a:t>Examples in the guidance for reducing the ability to successfully contaminate the product</a:t>
            </a:r>
          </a:p>
          <a:p>
            <a:pPr lvl="1"/>
            <a:r>
              <a:rPr lang="en-US" dirty="0"/>
              <a:t>Increase observation of highly vulnerable areas</a:t>
            </a:r>
          </a:p>
          <a:p>
            <a:pPr lvl="1"/>
            <a:r>
              <a:rPr lang="en-US" dirty="0"/>
              <a:t>Require workers at actionable process steps to wear uniforms or clothing without pockets or other means of concealing items</a:t>
            </a:r>
          </a:p>
          <a:p>
            <a:pPr lvl="1"/>
            <a:r>
              <a:rPr lang="en-US" dirty="0"/>
              <a:t>Install access indicators that would notify other workers that a piece of equipment has been opened</a:t>
            </a:r>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5649329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762000"/>
            <a:ext cx="8509103" cy="926020"/>
          </a:xfrm>
        </p:spPr>
        <p:txBody>
          <a:bodyPr>
            <a:noAutofit/>
          </a:bodyPr>
          <a:lstStyle/>
          <a:p>
            <a:r>
              <a:rPr lang="en-US" sz="4000" dirty="0"/>
              <a:t>Guidance: Mitigation Strategies</a:t>
            </a:r>
          </a:p>
        </p:txBody>
      </p:sp>
      <p:sp>
        <p:nvSpPr>
          <p:cNvPr id="3" name="Content Placeholder 2"/>
          <p:cNvSpPr>
            <a:spLocks noGrp="1"/>
          </p:cNvSpPr>
          <p:nvPr>
            <p:ph idx="1"/>
          </p:nvPr>
        </p:nvSpPr>
        <p:spPr>
          <a:xfrm>
            <a:off x="323850" y="2009775"/>
            <a:ext cx="8509103" cy="4619625"/>
          </a:xfrm>
        </p:spPr>
        <p:txBody>
          <a:bodyPr>
            <a:normAutofit fontScale="92500"/>
          </a:bodyPr>
          <a:lstStyle/>
          <a:p>
            <a:r>
              <a:rPr lang="en-US" sz="3600" dirty="0"/>
              <a:t>Examples in the guidance for using cameras and closed circuit TV systems (CCTV)</a:t>
            </a:r>
          </a:p>
          <a:p>
            <a:pPr lvl="1"/>
            <a:r>
              <a:rPr lang="en-US" dirty="0"/>
              <a:t>Cameras can facilitate remote observation of an APS</a:t>
            </a:r>
          </a:p>
          <a:p>
            <a:pPr lvl="1"/>
            <a:r>
              <a:rPr lang="en-US" dirty="0"/>
              <a:t>The mitigation strategy is the act of observation and CCTV or other technologies can be used to facilitate the increased observation</a:t>
            </a:r>
          </a:p>
          <a:p>
            <a:pPr lvl="1"/>
            <a:r>
              <a:rPr lang="en-US" dirty="0"/>
              <a:t>Observation does not need to be constant or dedicated (e.g., workers might oversee several processing activities from a control room, including observing an APS via a CCTV screen)</a:t>
            </a:r>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90250041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762000"/>
            <a:ext cx="8509103" cy="926020"/>
          </a:xfrm>
        </p:spPr>
        <p:txBody>
          <a:bodyPr>
            <a:noAutofit/>
          </a:bodyPr>
          <a:lstStyle/>
          <a:p>
            <a:r>
              <a:rPr lang="en-US" sz="4000" dirty="0"/>
              <a:t>Guidance: Mitigation Strategies</a:t>
            </a:r>
          </a:p>
        </p:txBody>
      </p:sp>
      <p:sp>
        <p:nvSpPr>
          <p:cNvPr id="3" name="Content Placeholder 2"/>
          <p:cNvSpPr>
            <a:spLocks noGrp="1"/>
          </p:cNvSpPr>
          <p:nvPr>
            <p:ph idx="1"/>
          </p:nvPr>
        </p:nvSpPr>
        <p:spPr>
          <a:xfrm>
            <a:off x="323850" y="2009775"/>
            <a:ext cx="8509103" cy="4740275"/>
          </a:xfrm>
        </p:spPr>
        <p:txBody>
          <a:bodyPr>
            <a:normAutofit/>
          </a:bodyPr>
          <a:lstStyle/>
          <a:p>
            <a:r>
              <a:rPr lang="en-US" sz="3600" dirty="0"/>
              <a:t>Using multiple Mitigation Strategies</a:t>
            </a:r>
          </a:p>
          <a:p>
            <a:pPr lvl="1"/>
            <a:r>
              <a:rPr lang="en-US" dirty="0"/>
              <a:t>Layering two or more mitigation strategies together at an APS may be needed to achieve sufficient protection of an APS – flexibility </a:t>
            </a:r>
          </a:p>
          <a:p>
            <a:pPr lvl="1"/>
            <a:r>
              <a:rPr lang="en-US" dirty="0"/>
              <a:t>Two or more inexpensive mitigation strategies may be more cost effective than a single expensive one (e.g., one that requires capital investment or installation of protective equipment)</a:t>
            </a:r>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0136670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762000"/>
            <a:ext cx="8509103" cy="926020"/>
          </a:xfrm>
        </p:spPr>
        <p:txBody>
          <a:bodyPr>
            <a:noAutofit/>
          </a:bodyPr>
          <a:lstStyle/>
          <a:p>
            <a:r>
              <a:rPr lang="en-US" sz="4000" dirty="0"/>
              <a:t>Guidance: Mitigation Strategies</a:t>
            </a:r>
          </a:p>
        </p:txBody>
      </p:sp>
      <p:sp>
        <p:nvSpPr>
          <p:cNvPr id="3" name="Content Placeholder 2"/>
          <p:cNvSpPr>
            <a:spLocks noGrp="1"/>
          </p:cNvSpPr>
          <p:nvPr>
            <p:ph idx="1"/>
          </p:nvPr>
        </p:nvSpPr>
        <p:spPr/>
        <p:txBody>
          <a:bodyPr>
            <a:normAutofit/>
          </a:bodyPr>
          <a:lstStyle/>
          <a:p>
            <a:r>
              <a:rPr lang="en-US" sz="3600" dirty="0"/>
              <a:t>Explanations</a:t>
            </a:r>
          </a:p>
          <a:p>
            <a:pPr lvl="1"/>
            <a:r>
              <a:rPr lang="en-US" dirty="0"/>
              <a:t>Each strategy must include an explanation of how it significantly minimizes or prevents the significant vulnerabilities associated with the actionable process step </a:t>
            </a:r>
          </a:p>
          <a:p>
            <a:pPr lvl="1"/>
            <a:r>
              <a:rPr lang="en-US" dirty="0"/>
              <a:t>The written explanations help facilitate proper application of mitigation strategies management components</a:t>
            </a:r>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61387343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762000"/>
            <a:ext cx="8509103" cy="926020"/>
          </a:xfrm>
        </p:spPr>
        <p:txBody>
          <a:bodyPr>
            <a:noAutofit/>
          </a:bodyPr>
          <a:lstStyle/>
          <a:p>
            <a:r>
              <a:rPr lang="en-US" sz="4000" dirty="0"/>
              <a:t>Guidance: Mitigation Strategies</a:t>
            </a:r>
          </a:p>
        </p:txBody>
      </p:sp>
      <p:sp>
        <p:nvSpPr>
          <p:cNvPr id="3" name="Content Placeholder 2"/>
          <p:cNvSpPr>
            <a:spLocks noGrp="1"/>
          </p:cNvSpPr>
          <p:nvPr>
            <p:ph idx="1"/>
          </p:nvPr>
        </p:nvSpPr>
        <p:spPr/>
        <p:txBody>
          <a:bodyPr>
            <a:normAutofit/>
          </a:bodyPr>
          <a:lstStyle/>
          <a:p>
            <a:r>
              <a:rPr lang="en-US" sz="3600" dirty="0"/>
              <a:t>Example mitigation strategy and explanation</a:t>
            </a:r>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pic>
        <p:nvPicPr>
          <p:cNvPr id="5" name="Picture 4" descr="Actionable process step, mitigation strategy, explanation. " title="Example mitigation strategy and explanation">
            <a:extLst>
              <a:ext uri="{FF2B5EF4-FFF2-40B4-BE49-F238E27FC236}">
                <a16:creationId xmlns:a16="http://schemas.microsoft.com/office/drawing/2014/main" id="{2F426EE3-0C88-441F-9AC9-4AF7DE49A23E}"/>
              </a:ext>
            </a:extLst>
          </p:cNvPr>
          <p:cNvPicPr>
            <a:picLocks noChangeAspect="1"/>
          </p:cNvPicPr>
          <p:nvPr/>
        </p:nvPicPr>
        <p:blipFill>
          <a:blip r:embed="rId2"/>
          <a:stretch>
            <a:fillRect/>
          </a:stretch>
        </p:blipFill>
        <p:spPr>
          <a:xfrm>
            <a:off x="1000125" y="3165821"/>
            <a:ext cx="7143750" cy="3209925"/>
          </a:xfrm>
          <a:prstGeom prst="rect">
            <a:avLst/>
          </a:prstGeom>
        </p:spPr>
      </p:pic>
    </p:spTree>
    <p:extLst>
      <p:ext uri="{BB962C8B-B14F-4D97-AF65-F5344CB8AC3E}">
        <p14:creationId xmlns:p14="http://schemas.microsoft.com/office/powerpoint/2010/main" val="28497737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84DEF74-237F-4B30-A121-8B1E6AA541E3}"/>
              </a:ext>
            </a:extLst>
          </p:cNvPr>
          <p:cNvSpPr>
            <a:spLocks noGrp="1"/>
          </p:cNvSpPr>
          <p:nvPr>
            <p:ph type="title"/>
          </p:nvPr>
        </p:nvSpPr>
        <p:spPr>
          <a:xfrm>
            <a:off x="317448" y="2895600"/>
            <a:ext cx="8509103" cy="926020"/>
          </a:xfrm>
        </p:spPr>
        <p:txBody>
          <a:bodyPr>
            <a:noAutofit/>
          </a:bodyPr>
          <a:lstStyle/>
          <a:p>
            <a:r>
              <a:rPr lang="en-US" sz="4000" dirty="0"/>
              <a:t>Guidance: Food Defense Monitoring</a:t>
            </a:r>
          </a:p>
        </p:txBody>
      </p:sp>
    </p:spTree>
    <p:extLst>
      <p:ext uri="{BB962C8B-B14F-4D97-AF65-F5344CB8AC3E}">
        <p14:creationId xmlns:p14="http://schemas.microsoft.com/office/powerpoint/2010/main" val="205140517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762000"/>
            <a:ext cx="8509103" cy="926020"/>
          </a:xfrm>
        </p:spPr>
        <p:txBody>
          <a:bodyPr>
            <a:noAutofit/>
          </a:bodyPr>
          <a:lstStyle/>
          <a:p>
            <a:r>
              <a:rPr lang="en-US" sz="4000" dirty="0"/>
              <a:t>Guidance: Food Defense Monitoring</a:t>
            </a:r>
          </a:p>
        </p:txBody>
      </p:sp>
      <p:sp>
        <p:nvSpPr>
          <p:cNvPr id="3" name="Content Placeholder 2"/>
          <p:cNvSpPr>
            <a:spLocks noGrp="1"/>
          </p:cNvSpPr>
          <p:nvPr>
            <p:ph idx="1"/>
          </p:nvPr>
        </p:nvSpPr>
        <p:spPr>
          <a:xfrm>
            <a:off x="323850" y="1828801"/>
            <a:ext cx="8509103" cy="4556124"/>
          </a:xfrm>
        </p:spPr>
        <p:txBody>
          <a:bodyPr>
            <a:normAutofit fontScale="55000" lnSpcReduction="20000"/>
          </a:bodyPr>
          <a:lstStyle/>
          <a:p>
            <a:r>
              <a:rPr lang="en-US" sz="5800" dirty="0"/>
              <a:t>Overview of requirement</a:t>
            </a:r>
          </a:p>
          <a:p>
            <a:pPr lvl="1"/>
            <a:r>
              <a:rPr lang="en-US" sz="4200" dirty="0"/>
              <a:t>Conduct a planned sequence of observations or measurements to assess whether mitigation strategies are operating as intended</a:t>
            </a:r>
          </a:p>
          <a:p>
            <a:pPr lvl="1"/>
            <a:r>
              <a:rPr lang="en-US" sz="4200" dirty="0"/>
              <a:t>Must establish and implement written procedures, including the frequency with which they are to be performed </a:t>
            </a:r>
          </a:p>
          <a:p>
            <a:r>
              <a:rPr lang="en-US" sz="5800" dirty="0"/>
              <a:t>Difference between food safety and food defense</a:t>
            </a:r>
          </a:p>
          <a:p>
            <a:pPr lvl="1"/>
            <a:r>
              <a:rPr lang="en-US" sz="4200" dirty="0"/>
              <a:t>Food safety monitoring more likely to document a minimum or maximum value for a parameter is met, and is frequently continuous</a:t>
            </a:r>
          </a:p>
          <a:p>
            <a:pPr lvl="1"/>
            <a:r>
              <a:rPr lang="en-US" sz="4200" dirty="0"/>
              <a:t>Food defense monitoring observes whether the strategy is operating as intended and often occurs less frequently</a:t>
            </a:r>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020116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762000"/>
            <a:ext cx="8509103" cy="926020"/>
          </a:xfrm>
        </p:spPr>
        <p:txBody>
          <a:bodyPr>
            <a:noAutofit/>
          </a:bodyPr>
          <a:lstStyle/>
          <a:p>
            <a:r>
              <a:rPr lang="en-US" sz="4000" dirty="0"/>
              <a:t>Guidance Overview</a:t>
            </a:r>
          </a:p>
        </p:txBody>
      </p:sp>
      <p:sp>
        <p:nvSpPr>
          <p:cNvPr id="3" name="Content Placeholder 2"/>
          <p:cNvSpPr>
            <a:spLocks noGrp="1"/>
          </p:cNvSpPr>
          <p:nvPr>
            <p:ph idx="1"/>
          </p:nvPr>
        </p:nvSpPr>
        <p:spPr/>
        <p:txBody>
          <a:bodyPr>
            <a:normAutofit fontScale="85000" lnSpcReduction="10000"/>
          </a:bodyPr>
          <a:lstStyle/>
          <a:p>
            <a:r>
              <a:rPr lang="en-US" sz="3600" dirty="0"/>
              <a:t>FDA incorporating input - </a:t>
            </a:r>
            <a:r>
              <a:rPr lang="en-US" altLang="en-US" sz="3600" dirty="0">
                <a:cs typeface="Geneva" pitchFamily="-84" charset="0"/>
              </a:rPr>
              <a:t>Examples of flexibility</a:t>
            </a:r>
          </a:p>
          <a:p>
            <a:pPr lvl="1"/>
            <a:r>
              <a:rPr lang="en-US" sz="3000" dirty="0"/>
              <a:t>Mitigation strategies</a:t>
            </a:r>
          </a:p>
          <a:p>
            <a:pPr lvl="2">
              <a:buFont typeface="Arial" panose="020B0604020202020204" pitchFamily="34" charset="0"/>
              <a:buChar char="•"/>
            </a:pPr>
            <a:r>
              <a:rPr lang="en-US" sz="2800" dirty="0"/>
              <a:t>Numerous options</a:t>
            </a:r>
          </a:p>
          <a:p>
            <a:pPr lvl="2">
              <a:buFont typeface="Arial" panose="020B0604020202020204" pitchFamily="34" charset="0"/>
              <a:buChar char="•"/>
            </a:pPr>
            <a:r>
              <a:rPr lang="en-US" sz="2800" dirty="0"/>
              <a:t>Facility-wide security measures?</a:t>
            </a:r>
          </a:p>
          <a:p>
            <a:pPr lvl="2">
              <a:buFont typeface="Arial" panose="020B0604020202020204" pitchFamily="34" charset="0"/>
              <a:buChar char="•"/>
            </a:pPr>
            <a:r>
              <a:rPr lang="en-US" sz="2800" dirty="0"/>
              <a:t>Existing measures?</a:t>
            </a:r>
          </a:p>
          <a:p>
            <a:pPr lvl="1"/>
            <a:r>
              <a:rPr lang="en-US" sz="3000" dirty="0"/>
              <a:t>Food defense monitoring </a:t>
            </a:r>
          </a:p>
          <a:p>
            <a:pPr lvl="2">
              <a:buFont typeface="Arial" panose="020B0604020202020204" pitchFamily="34" charset="0"/>
              <a:buChar char="•"/>
            </a:pPr>
            <a:r>
              <a:rPr lang="en-US" sz="2800" dirty="0"/>
              <a:t>Incorporate into existing responsibilities</a:t>
            </a:r>
          </a:p>
          <a:p>
            <a:pPr lvl="2">
              <a:buFont typeface="Arial" panose="020B0604020202020204" pitchFamily="34" charset="0"/>
              <a:buChar char="•"/>
            </a:pPr>
            <a:r>
              <a:rPr lang="en-US" sz="2800" dirty="0"/>
              <a:t>Leverage food safety activities?</a:t>
            </a:r>
          </a:p>
          <a:p>
            <a:pPr lvl="2">
              <a:buFont typeface="Arial" panose="020B0604020202020204" pitchFamily="34" charset="0"/>
              <a:buChar char="•"/>
            </a:pPr>
            <a:r>
              <a:rPr lang="en-US" sz="2800" dirty="0"/>
              <a:t>Exception records</a:t>
            </a:r>
          </a:p>
          <a:p>
            <a:pPr lvl="1"/>
            <a:r>
              <a:rPr lang="en-US" sz="3000" dirty="0"/>
              <a:t>Education, training, or experience</a:t>
            </a:r>
            <a:endParaRPr lang="en-US" dirty="0"/>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23841143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762000"/>
            <a:ext cx="8509103" cy="926020"/>
          </a:xfrm>
        </p:spPr>
        <p:txBody>
          <a:bodyPr>
            <a:noAutofit/>
          </a:bodyPr>
          <a:lstStyle/>
          <a:p>
            <a:r>
              <a:rPr lang="en-US" sz="4000" dirty="0"/>
              <a:t>Guidance: Food Defense Monitoring</a:t>
            </a:r>
          </a:p>
        </p:txBody>
      </p:sp>
      <p:sp>
        <p:nvSpPr>
          <p:cNvPr id="3" name="Content Placeholder 2"/>
          <p:cNvSpPr>
            <a:spLocks noGrp="1"/>
          </p:cNvSpPr>
          <p:nvPr>
            <p:ph idx="1"/>
          </p:nvPr>
        </p:nvSpPr>
        <p:spPr/>
        <p:txBody>
          <a:bodyPr>
            <a:normAutofit/>
          </a:bodyPr>
          <a:lstStyle/>
          <a:p>
            <a:r>
              <a:rPr lang="en-US" sz="3600" dirty="0"/>
              <a:t>What and how to monitor</a:t>
            </a:r>
          </a:p>
          <a:p>
            <a:pPr lvl="1"/>
            <a:r>
              <a:rPr lang="en-US" dirty="0"/>
              <a:t>Flexibility to determine </a:t>
            </a:r>
          </a:p>
          <a:p>
            <a:pPr lvl="2"/>
            <a:r>
              <a:rPr lang="en-US" dirty="0"/>
              <a:t>What to monitor</a:t>
            </a:r>
          </a:p>
          <a:p>
            <a:pPr lvl="2"/>
            <a:r>
              <a:rPr lang="en-US" dirty="0"/>
              <a:t>How often the monitoring will occur</a:t>
            </a:r>
          </a:p>
          <a:p>
            <a:pPr lvl="2"/>
            <a:r>
              <a:rPr lang="en-US" dirty="0"/>
              <a:t>Who will monitor the mitigation strategy</a:t>
            </a:r>
          </a:p>
          <a:p>
            <a:pPr lvl="1"/>
            <a:r>
              <a:rPr lang="en-US" dirty="0"/>
              <a:t>As long as procedures allow you to assess whether the strategies are operating as intended</a:t>
            </a:r>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255880264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762000"/>
            <a:ext cx="8509103" cy="926020"/>
          </a:xfrm>
        </p:spPr>
        <p:txBody>
          <a:bodyPr>
            <a:noAutofit/>
          </a:bodyPr>
          <a:lstStyle/>
          <a:p>
            <a:r>
              <a:rPr lang="en-US" sz="4000" dirty="0"/>
              <a:t>Guidance: Food Defense Monitoring</a:t>
            </a:r>
          </a:p>
        </p:txBody>
      </p:sp>
      <p:sp>
        <p:nvSpPr>
          <p:cNvPr id="3" name="Content Placeholder 2"/>
          <p:cNvSpPr>
            <a:spLocks noGrp="1"/>
          </p:cNvSpPr>
          <p:nvPr>
            <p:ph idx="1"/>
          </p:nvPr>
        </p:nvSpPr>
        <p:spPr/>
        <p:txBody>
          <a:bodyPr>
            <a:normAutofit/>
          </a:bodyPr>
          <a:lstStyle/>
          <a:p>
            <a:r>
              <a:rPr lang="en-US" sz="3600" dirty="0"/>
              <a:t>What and how to monitor</a:t>
            </a:r>
          </a:p>
          <a:p>
            <a:pPr lvl="1"/>
            <a:r>
              <a:rPr lang="en-US" dirty="0"/>
              <a:t>How often the monitoring will occur</a:t>
            </a:r>
          </a:p>
          <a:p>
            <a:pPr lvl="2"/>
            <a:r>
              <a:rPr lang="en-US" dirty="0"/>
              <a:t>Less frequently than food safety monitoring</a:t>
            </a:r>
          </a:p>
          <a:p>
            <a:pPr lvl="2"/>
            <a:r>
              <a:rPr lang="en-US" dirty="0"/>
              <a:t>Periodic basis but at irregular intervals can be beneficial </a:t>
            </a:r>
          </a:p>
          <a:p>
            <a:pPr lvl="3"/>
            <a:r>
              <a:rPr lang="en-US" sz="2200" dirty="0"/>
              <a:t>More difficult for an inside attacker to anticipate, and </a:t>
            </a:r>
          </a:p>
          <a:p>
            <a:pPr lvl="3"/>
            <a:r>
              <a:rPr lang="en-US" sz="2200" dirty="0"/>
              <a:t>Requires less human and other resources than more frequent monitoring </a:t>
            </a:r>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38313511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762000"/>
            <a:ext cx="8509103" cy="926020"/>
          </a:xfrm>
        </p:spPr>
        <p:txBody>
          <a:bodyPr>
            <a:noAutofit/>
          </a:bodyPr>
          <a:lstStyle/>
          <a:p>
            <a:r>
              <a:rPr lang="en-US" sz="4000" dirty="0"/>
              <a:t>Guidance: Food Defense Monitoring</a:t>
            </a:r>
          </a:p>
        </p:txBody>
      </p:sp>
      <p:sp>
        <p:nvSpPr>
          <p:cNvPr id="3" name="Content Placeholder 2"/>
          <p:cNvSpPr>
            <a:spLocks noGrp="1"/>
          </p:cNvSpPr>
          <p:nvPr>
            <p:ph idx="1"/>
          </p:nvPr>
        </p:nvSpPr>
        <p:spPr/>
        <p:txBody>
          <a:bodyPr>
            <a:normAutofit/>
          </a:bodyPr>
          <a:lstStyle/>
          <a:p>
            <a:r>
              <a:rPr lang="en-US" sz="3600" dirty="0"/>
              <a:t>What and how to monitor</a:t>
            </a:r>
          </a:p>
          <a:p>
            <a:pPr lvl="1"/>
            <a:r>
              <a:rPr lang="en-US" dirty="0"/>
              <a:t>Flexibility </a:t>
            </a:r>
          </a:p>
          <a:p>
            <a:pPr lvl="2"/>
            <a:r>
              <a:rPr lang="en-US" dirty="0"/>
              <a:t>Develop a new procedure to monitor a strategy, or</a:t>
            </a:r>
          </a:p>
          <a:p>
            <a:pPr lvl="2"/>
            <a:r>
              <a:rPr lang="en-US" dirty="0"/>
              <a:t>Assign an employee to observe whether the strategy is operating as intended, or</a:t>
            </a:r>
          </a:p>
          <a:p>
            <a:pPr lvl="2"/>
            <a:r>
              <a:rPr lang="en-US" dirty="0"/>
              <a:t>Use an electronic monitoring access control device </a:t>
            </a:r>
          </a:p>
          <a:p>
            <a:pPr lvl="2"/>
            <a:r>
              <a:rPr lang="en-US" dirty="0"/>
              <a:t>Build monitoring into employee’s existing responsibilities</a:t>
            </a:r>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22379909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762000"/>
            <a:ext cx="8509103" cy="926020"/>
          </a:xfrm>
        </p:spPr>
        <p:txBody>
          <a:bodyPr>
            <a:noAutofit/>
          </a:bodyPr>
          <a:lstStyle/>
          <a:p>
            <a:r>
              <a:rPr lang="en-US" sz="4000" dirty="0"/>
              <a:t>Guidance: Food Defense Monitoring</a:t>
            </a:r>
          </a:p>
        </p:txBody>
      </p:sp>
      <p:sp>
        <p:nvSpPr>
          <p:cNvPr id="3" name="Content Placeholder 2"/>
          <p:cNvSpPr>
            <a:spLocks noGrp="1"/>
          </p:cNvSpPr>
          <p:nvPr>
            <p:ph idx="1"/>
          </p:nvPr>
        </p:nvSpPr>
        <p:spPr/>
        <p:txBody>
          <a:bodyPr>
            <a:normAutofit/>
          </a:bodyPr>
          <a:lstStyle/>
          <a:p>
            <a:r>
              <a:rPr lang="en-US" sz="3600" dirty="0"/>
              <a:t>Examples in guidance</a:t>
            </a:r>
          </a:p>
          <a:p>
            <a:pPr lvl="1"/>
            <a:r>
              <a:rPr lang="en-US" dirty="0"/>
              <a:t>Mitigation strategy: secure access hatch on ingredient storage tank with lock</a:t>
            </a:r>
          </a:p>
          <a:p>
            <a:pPr lvl="1"/>
            <a:r>
              <a:rPr lang="en-US" dirty="0"/>
              <a:t>Monitoring procedure</a:t>
            </a:r>
          </a:p>
          <a:p>
            <a:pPr lvl="2"/>
            <a:r>
              <a:rPr lang="en-US" dirty="0"/>
              <a:t>Employee observes whether lock is in place and locked at the beginning/end of the tank’s 48-hour cleaning cycle</a:t>
            </a:r>
          </a:p>
          <a:p>
            <a:pPr lvl="1"/>
            <a:r>
              <a:rPr lang="en-US" dirty="0"/>
              <a:t>Example where monitoring frequency depends on mitigation strategy – depends on cleaning cycle</a:t>
            </a:r>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55174280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762000"/>
            <a:ext cx="8509103" cy="926020"/>
          </a:xfrm>
        </p:spPr>
        <p:txBody>
          <a:bodyPr>
            <a:noAutofit/>
          </a:bodyPr>
          <a:lstStyle/>
          <a:p>
            <a:r>
              <a:rPr lang="en-US" sz="4000" dirty="0"/>
              <a:t>Guidance: Food Defense Monitoring</a:t>
            </a:r>
          </a:p>
        </p:txBody>
      </p:sp>
      <p:sp>
        <p:nvSpPr>
          <p:cNvPr id="3" name="Content Placeholder 2"/>
          <p:cNvSpPr>
            <a:spLocks noGrp="1"/>
          </p:cNvSpPr>
          <p:nvPr>
            <p:ph idx="1"/>
          </p:nvPr>
        </p:nvSpPr>
        <p:spPr/>
        <p:txBody>
          <a:bodyPr>
            <a:normAutofit fontScale="85000" lnSpcReduction="20000"/>
          </a:bodyPr>
          <a:lstStyle/>
          <a:p>
            <a:r>
              <a:rPr lang="en-US" sz="3900" dirty="0"/>
              <a:t>Examples in guidance</a:t>
            </a:r>
          </a:p>
          <a:p>
            <a:pPr lvl="1"/>
            <a:r>
              <a:rPr lang="en-US" sz="3000" dirty="0"/>
              <a:t>Mitigation strategy: tamper-evident seals on conveyances</a:t>
            </a:r>
          </a:p>
          <a:p>
            <a:pPr lvl="1"/>
            <a:r>
              <a:rPr lang="en-US" sz="3000" dirty="0"/>
              <a:t>Monitoring procedure</a:t>
            </a:r>
          </a:p>
          <a:p>
            <a:pPr lvl="2"/>
            <a:r>
              <a:rPr lang="en-US" sz="2600" dirty="0"/>
              <a:t>Check seals for integrity or indications of tampering and match seal or documentation numbers upon arrival of the load</a:t>
            </a:r>
          </a:p>
          <a:p>
            <a:pPr lvl="1"/>
            <a:r>
              <a:rPr lang="en-US" sz="3300" dirty="0"/>
              <a:t>Example of monitoring conducted concurrently with mitigation strategy’s implementation</a:t>
            </a:r>
          </a:p>
          <a:p>
            <a:pPr lvl="1"/>
            <a:r>
              <a:rPr lang="en-US" sz="3300" dirty="0"/>
              <a:t>Example where monitoring frequency depends on mitigation strategy frequency – depends on frequency of inbound shipments</a:t>
            </a:r>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50756290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762000"/>
            <a:ext cx="8509103" cy="926020"/>
          </a:xfrm>
        </p:spPr>
        <p:txBody>
          <a:bodyPr>
            <a:noAutofit/>
          </a:bodyPr>
          <a:lstStyle/>
          <a:p>
            <a:r>
              <a:rPr lang="en-US" sz="4000" dirty="0"/>
              <a:t>Guidance: Food Defense Monitoring</a:t>
            </a:r>
          </a:p>
        </p:txBody>
      </p:sp>
      <p:sp>
        <p:nvSpPr>
          <p:cNvPr id="3" name="Content Placeholder 2"/>
          <p:cNvSpPr>
            <a:spLocks noGrp="1"/>
          </p:cNvSpPr>
          <p:nvPr>
            <p:ph idx="1"/>
          </p:nvPr>
        </p:nvSpPr>
        <p:spPr>
          <a:xfrm>
            <a:off x="323850" y="1688021"/>
            <a:ext cx="8509103" cy="5062030"/>
          </a:xfrm>
        </p:spPr>
        <p:txBody>
          <a:bodyPr>
            <a:normAutofit fontScale="77500" lnSpcReduction="20000"/>
          </a:bodyPr>
          <a:lstStyle/>
          <a:p>
            <a:r>
              <a:rPr lang="en-US" sz="4200" dirty="0"/>
              <a:t>Specific example of Cameras / CCTV</a:t>
            </a:r>
          </a:p>
          <a:p>
            <a:pPr lvl="1"/>
            <a:r>
              <a:rPr lang="en-US" sz="3300" dirty="0"/>
              <a:t>Mitigation strategy:  Increase observation of liquid storage tank, via use of camera (camera facilitates observation; camera, itself, is not the strategy).  Assigned employee, who is already observing other feeds, periodically observes camera feed from liquid storage tank area</a:t>
            </a:r>
          </a:p>
          <a:p>
            <a:pPr lvl="1"/>
            <a:r>
              <a:rPr lang="en-US" sz="3400" dirty="0"/>
              <a:t>Monitoring procedure</a:t>
            </a:r>
          </a:p>
          <a:p>
            <a:pPr lvl="2"/>
            <a:r>
              <a:rPr lang="en-US" sz="3000" dirty="0"/>
              <a:t>Once per shift, manager observes whether employee assigned to observe feeds is doing so on the pre-determined frequency (i.e., the employee is periodically observing the camera feed).  Manager documents monitoring by recording either a ‘Yes” if the employee is observing the feed or “No” if the employee is not observing the feed</a:t>
            </a:r>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211814128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762000"/>
            <a:ext cx="8509103" cy="926020"/>
          </a:xfrm>
        </p:spPr>
        <p:txBody>
          <a:bodyPr>
            <a:noAutofit/>
          </a:bodyPr>
          <a:lstStyle/>
          <a:p>
            <a:r>
              <a:rPr lang="en-US" sz="4000" dirty="0"/>
              <a:t>Guidance: Food Defense Monitoring</a:t>
            </a:r>
          </a:p>
        </p:txBody>
      </p:sp>
      <p:sp>
        <p:nvSpPr>
          <p:cNvPr id="3" name="Content Placeholder 2"/>
          <p:cNvSpPr>
            <a:spLocks noGrp="1"/>
          </p:cNvSpPr>
          <p:nvPr>
            <p:ph idx="1"/>
          </p:nvPr>
        </p:nvSpPr>
        <p:spPr/>
        <p:txBody>
          <a:bodyPr>
            <a:normAutofit/>
          </a:bodyPr>
          <a:lstStyle/>
          <a:p>
            <a:r>
              <a:rPr lang="en-US" sz="3600" dirty="0"/>
              <a:t>Monitoring records</a:t>
            </a:r>
          </a:p>
          <a:p>
            <a:pPr lvl="1"/>
            <a:r>
              <a:rPr lang="en-US" dirty="0"/>
              <a:t>Document monitoring in records that are subject to verification </a:t>
            </a:r>
          </a:p>
          <a:p>
            <a:pPr lvl="1"/>
            <a:r>
              <a:rPr lang="en-US" dirty="0"/>
              <a:t>Record information at time of observation </a:t>
            </a:r>
          </a:p>
          <a:p>
            <a:pPr lvl="1"/>
            <a:r>
              <a:rPr lang="en-US" dirty="0"/>
              <a:t>Should capture observations/actual values, along with the time and date observation was made, and person’s signature or initials who made observation</a:t>
            </a:r>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30886626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762000"/>
            <a:ext cx="8509103" cy="926020"/>
          </a:xfrm>
        </p:spPr>
        <p:txBody>
          <a:bodyPr>
            <a:noAutofit/>
          </a:bodyPr>
          <a:lstStyle/>
          <a:p>
            <a:r>
              <a:rPr lang="en-US" sz="4000" dirty="0"/>
              <a:t>Guidance: Food Defense Monitoring</a:t>
            </a:r>
          </a:p>
        </p:txBody>
      </p:sp>
      <p:sp>
        <p:nvSpPr>
          <p:cNvPr id="3" name="Content Placeholder 2"/>
          <p:cNvSpPr>
            <a:spLocks noGrp="1"/>
          </p:cNvSpPr>
          <p:nvPr>
            <p:ph idx="1"/>
          </p:nvPr>
        </p:nvSpPr>
        <p:spPr/>
        <p:txBody>
          <a:bodyPr>
            <a:normAutofit lnSpcReduction="10000"/>
          </a:bodyPr>
          <a:lstStyle/>
          <a:p>
            <a:r>
              <a:rPr lang="en-US" sz="3600" dirty="0"/>
              <a:t>Monitoring records</a:t>
            </a:r>
          </a:p>
          <a:p>
            <a:pPr lvl="1"/>
            <a:r>
              <a:rPr lang="en-US" dirty="0"/>
              <a:t>Exception records – flexibility </a:t>
            </a:r>
          </a:p>
          <a:p>
            <a:pPr lvl="2"/>
            <a:r>
              <a:rPr lang="en-US" dirty="0"/>
              <a:t>Demonstrating a deviation--document monitoring with record of when the strategy is not functioning, or operating, as intended</a:t>
            </a:r>
          </a:p>
          <a:p>
            <a:pPr lvl="2"/>
            <a:r>
              <a:rPr lang="en-US" dirty="0"/>
              <a:t>Compared to affirmative records, which demonstrate that mitigation strategy is functioning as intended</a:t>
            </a:r>
          </a:p>
          <a:p>
            <a:pPr lvl="2"/>
            <a:r>
              <a:rPr lang="en-US" dirty="0"/>
              <a:t>Exception records are adequate in some, but not all, circumstances</a:t>
            </a:r>
          </a:p>
          <a:p>
            <a:r>
              <a:rPr lang="en-US" sz="3600" dirty="0"/>
              <a:t>Continuation of Chapter 3 scenarios</a:t>
            </a:r>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18097074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762000"/>
            <a:ext cx="8509103" cy="926020"/>
          </a:xfrm>
        </p:spPr>
        <p:txBody>
          <a:bodyPr>
            <a:noAutofit/>
          </a:bodyPr>
          <a:lstStyle/>
          <a:p>
            <a:r>
              <a:rPr lang="en-US" sz="4000" dirty="0"/>
              <a:t>Guidance: Food Defense Monitoring</a:t>
            </a:r>
          </a:p>
        </p:txBody>
      </p:sp>
      <p:sp>
        <p:nvSpPr>
          <p:cNvPr id="3" name="Content Placeholder 2"/>
          <p:cNvSpPr>
            <a:spLocks noGrp="1"/>
          </p:cNvSpPr>
          <p:nvPr>
            <p:ph idx="1"/>
          </p:nvPr>
        </p:nvSpPr>
        <p:spPr/>
        <p:txBody>
          <a:bodyPr>
            <a:normAutofit fontScale="92500" lnSpcReduction="10000"/>
          </a:bodyPr>
          <a:lstStyle/>
          <a:p>
            <a:r>
              <a:rPr lang="en-US" sz="3900" dirty="0"/>
              <a:t>Monitoring records</a:t>
            </a:r>
          </a:p>
          <a:p>
            <a:pPr lvl="1"/>
            <a:r>
              <a:rPr lang="en-US" sz="3000" dirty="0"/>
              <a:t>Exception records example</a:t>
            </a:r>
          </a:p>
          <a:p>
            <a:pPr lvl="2"/>
            <a:r>
              <a:rPr lang="en-US" dirty="0"/>
              <a:t>Automated monitoring system alarm indicates that a gate around an APS is not secured. Whenever the system alarms, an automatically generated exception record documents the instance where the mitigation strategy was not operating as intended</a:t>
            </a:r>
          </a:p>
          <a:p>
            <a:pPr lvl="2"/>
            <a:r>
              <a:rPr lang="en-US" dirty="0"/>
              <a:t>Responsibilities of personnel working in area around an APS are modified to include monitoring the area for personal items. An exception record is generated when an unauthorized personal item is discovered in the area by these employees (who are monitoring for personal items in the restricted area)</a:t>
            </a:r>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223187302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762000"/>
            <a:ext cx="8509103" cy="926020"/>
          </a:xfrm>
        </p:spPr>
        <p:txBody>
          <a:bodyPr>
            <a:noAutofit/>
          </a:bodyPr>
          <a:lstStyle/>
          <a:p>
            <a:r>
              <a:rPr lang="en-US" sz="4000" dirty="0"/>
              <a:t>Guidance: Food Defense Monitoring</a:t>
            </a:r>
          </a:p>
        </p:txBody>
      </p:sp>
      <p:sp>
        <p:nvSpPr>
          <p:cNvPr id="3" name="Content Placeholder 2"/>
          <p:cNvSpPr>
            <a:spLocks noGrp="1"/>
          </p:cNvSpPr>
          <p:nvPr>
            <p:ph idx="1"/>
          </p:nvPr>
        </p:nvSpPr>
        <p:spPr>
          <a:xfrm>
            <a:off x="323850" y="1828800"/>
            <a:ext cx="8509103" cy="4286043"/>
          </a:xfrm>
        </p:spPr>
        <p:txBody>
          <a:bodyPr>
            <a:normAutofit/>
          </a:bodyPr>
          <a:lstStyle/>
          <a:p>
            <a:r>
              <a:rPr lang="en-US" sz="3600" dirty="0"/>
              <a:t>Example food defense monitoring written procedure</a:t>
            </a:r>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pic>
        <p:nvPicPr>
          <p:cNvPr id="5" name="Picture 4" descr="This table is an example of a food defense monitoring written procedure and food defense records.  " title="Example food defense monitoring written procedure">
            <a:extLst>
              <a:ext uri="{FF2B5EF4-FFF2-40B4-BE49-F238E27FC236}">
                <a16:creationId xmlns:a16="http://schemas.microsoft.com/office/drawing/2014/main" id="{270E0130-A4D3-4649-9763-544A9F7E1710}"/>
              </a:ext>
            </a:extLst>
          </p:cNvPr>
          <p:cNvPicPr>
            <a:picLocks noChangeAspect="1"/>
          </p:cNvPicPr>
          <p:nvPr/>
        </p:nvPicPr>
        <p:blipFill>
          <a:blip r:embed="rId3"/>
          <a:stretch>
            <a:fillRect/>
          </a:stretch>
        </p:blipFill>
        <p:spPr>
          <a:xfrm>
            <a:off x="0" y="2895600"/>
            <a:ext cx="9144000" cy="4316875"/>
          </a:xfrm>
          <a:prstGeom prst="rect">
            <a:avLst/>
          </a:prstGeom>
        </p:spPr>
      </p:pic>
    </p:spTree>
    <p:extLst>
      <p:ext uri="{BB962C8B-B14F-4D97-AF65-F5344CB8AC3E}">
        <p14:creationId xmlns:p14="http://schemas.microsoft.com/office/powerpoint/2010/main" val="3213015645"/>
      </p:ext>
    </p:extLst>
  </p:cSld>
  <p:clrMapOvr>
    <a:masterClrMapping/>
  </p:clrMapOvr>
</p:sld>
</file>

<file path=ppt/theme/theme1.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SIS">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Default Design">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Default Design">
  <a:themeElements>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Default Design">
      <a:majorFont>
        <a:latin typeface="Arial"/>
        <a:ea typeface=""/>
        <a:cs typeface=""/>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Default Design">
  <a:themeElements>
    <a:clrScheme name="7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Default Design">
      <a:majorFont>
        <a:latin typeface="Arial"/>
        <a:ea typeface=""/>
        <a:cs typeface=""/>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a:ea typeface=""/>
        <a:cs typeface=""/>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Default Design">
  <a:themeElements>
    <a:clrScheme name="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9_Default Design">
      <a:majorFont>
        <a:latin typeface="Arial"/>
        <a:ea typeface=""/>
        <a:cs typeface=""/>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45157</TotalTime>
  <Words>5926</Words>
  <Application>Microsoft Office PowerPoint</Application>
  <PresentationFormat>On-screen Show (4:3)</PresentationFormat>
  <Paragraphs>749</Paragraphs>
  <Slides>129</Slides>
  <Notes>34</Notes>
  <HiddenSlides>0</HiddenSlides>
  <MMClips>0</MMClips>
  <ScaleCrop>false</ScaleCrop>
  <HeadingPairs>
    <vt:vector size="6" baseType="variant">
      <vt:variant>
        <vt:lpstr>Fonts Used</vt:lpstr>
      </vt:variant>
      <vt:variant>
        <vt:i4>6</vt:i4>
      </vt:variant>
      <vt:variant>
        <vt:lpstr>Theme</vt:lpstr>
      </vt:variant>
      <vt:variant>
        <vt:i4>10</vt:i4>
      </vt:variant>
      <vt:variant>
        <vt:lpstr>Slide Titles</vt:lpstr>
      </vt:variant>
      <vt:variant>
        <vt:i4>129</vt:i4>
      </vt:variant>
    </vt:vector>
  </HeadingPairs>
  <TitlesOfParts>
    <vt:vector size="145" baseType="lpstr">
      <vt:lpstr>Arial</vt:lpstr>
      <vt:lpstr>Calibri</vt:lpstr>
      <vt:lpstr>Geneva</vt:lpstr>
      <vt:lpstr>Helvetica</vt:lpstr>
      <vt:lpstr>Times New Roman</vt:lpstr>
      <vt:lpstr>Wingdings</vt:lpstr>
      <vt:lpstr>2_Default Design</vt:lpstr>
      <vt:lpstr>FSIS</vt:lpstr>
      <vt:lpstr>6_Default Design</vt:lpstr>
      <vt:lpstr>4_Default Design</vt:lpstr>
      <vt:lpstr>5_Default Design</vt:lpstr>
      <vt:lpstr>1_Default Design</vt:lpstr>
      <vt:lpstr>7_Default Design</vt:lpstr>
      <vt:lpstr>8_Default Design</vt:lpstr>
      <vt:lpstr>9_Default Design</vt:lpstr>
      <vt:lpstr>Theme1</vt:lpstr>
      <vt:lpstr>Revised Draft Guidance for  Mitigation Strategies to Protect Food  Against Intentional Adulteration: Public Meeting  April 17, 2019</vt:lpstr>
      <vt:lpstr>Why should we protect against IA?</vt:lpstr>
      <vt:lpstr>IA Rule Background</vt:lpstr>
      <vt:lpstr>IA Rule Background</vt:lpstr>
      <vt:lpstr>IA Rule Background</vt:lpstr>
      <vt:lpstr>Guidance Overview</vt:lpstr>
      <vt:lpstr>Guidance Overview</vt:lpstr>
      <vt:lpstr>Guidance Overview</vt:lpstr>
      <vt:lpstr>Guidance Overview</vt:lpstr>
      <vt:lpstr>Guidance Overview</vt:lpstr>
      <vt:lpstr>Guidance Overview</vt:lpstr>
      <vt:lpstr>Guidance Overview</vt:lpstr>
      <vt:lpstr>Guidance Overview</vt:lpstr>
      <vt:lpstr>Guidance Overview</vt:lpstr>
      <vt:lpstr>Guidance Overview</vt:lpstr>
      <vt:lpstr>Guidance Overview</vt:lpstr>
      <vt:lpstr>Guidance: Introduction</vt:lpstr>
      <vt:lpstr>Guidance: Introduction</vt:lpstr>
      <vt:lpstr>Guidance: Introduction - Exemptions</vt:lpstr>
      <vt:lpstr>Guidance: Food Defense Plan (FDP)</vt:lpstr>
      <vt:lpstr>Guidance: FDP - Components</vt:lpstr>
      <vt:lpstr>Guidance: FDP</vt:lpstr>
      <vt:lpstr>Guidance: Food Defense Plan</vt:lpstr>
      <vt:lpstr>Guidance: Vulnerability Assessment (VA) -  Purpose and Scope</vt:lpstr>
      <vt:lpstr>Guidance: VA -  Purpose and Scope</vt:lpstr>
      <vt:lpstr>Guidance: VA -  Requirements</vt:lpstr>
      <vt:lpstr>Guidance: VA -  Preliminary Steps</vt:lpstr>
      <vt:lpstr>Guidance: VA -  Methods</vt:lpstr>
      <vt:lpstr>Guidance: VA - Key Activity Type Method</vt:lpstr>
      <vt:lpstr>Guidance: VA - Key Activity Type Method</vt:lpstr>
      <vt:lpstr>Guidance: VA - Key Activity Type Method</vt:lpstr>
      <vt:lpstr>Guidance: VA - Key Activity Type Method</vt:lpstr>
      <vt:lpstr>Guidance: VA - Key Activity Type Method</vt:lpstr>
      <vt:lpstr>Guidance: VA - Key Activity Type Method</vt:lpstr>
      <vt:lpstr>Guidance: VA - 3 Fundamental Elements</vt:lpstr>
      <vt:lpstr>Guidance: VA - 3 Fundamental Elements</vt:lpstr>
      <vt:lpstr>Guidance: VA - 3 Fundamental Elements</vt:lpstr>
      <vt:lpstr>Guidance: VA - 3 Fundamental Elements</vt:lpstr>
      <vt:lpstr>Guidance: VA - 3 Fundamental Elements</vt:lpstr>
      <vt:lpstr>Guidance: VA - 3 Fundamental Elements</vt:lpstr>
      <vt:lpstr>Guidance: VA - 3 Fundamental Elements</vt:lpstr>
      <vt:lpstr>Guidance: VA - 3 Fundamental Elements</vt:lpstr>
      <vt:lpstr>Guidance: VA - 3 Fundamental Elements</vt:lpstr>
      <vt:lpstr>Guidance: VA - 3 Fundamental Elements</vt:lpstr>
      <vt:lpstr>Guidance: VA - 3 Fundamental Elements</vt:lpstr>
      <vt:lpstr>Guidance: VA - 3 Fundamental Elements</vt:lpstr>
      <vt:lpstr>Guidance: VA - 3 Fundamental Elements</vt:lpstr>
      <vt:lpstr>Guidance: VA - 3 Fundamental Elements</vt:lpstr>
      <vt:lpstr>Guidance: VA - 3 Fundamental Elements</vt:lpstr>
      <vt:lpstr>Guidance: VA - 3 Fundamental Elements</vt:lpstr>
      <vt:lpstr>Guidance: VA - 3 Fundamental Elements</vt:lpstr>
      <vt:lpstr>Guidance: VA - 3 Fundamental Elements</vt:lpstr>
      <vt:lpstr>Guidance: VA - 3 Fundamental Elements</vt:lpstr>
      <vt:lpstr>Guidance: VA - 3 Fundamental Elements</vt:lpstr>
      <vt:lpstr>Guidance: VA - 3 Fundamental Elements</vt:lpstr>
      <vt:lpstr>Guidance: VA - 3 Fundamental Elements</vt:lpstr>
      <vt:lpstr>Guidance: VA - 3 Fundamental Elements</vt:lpstr>
      <vt:lpstr>Guidance: VA - 3 Fundamental Elements</vt:lpstr>
      <vt:lpstr>Guidance: VA - 3 Fundamental Elements</vt:lpstr>
      <vt:lpstr>Guidance: VA - 3 Fundamental Elements</vt:lpstr>
      <vt:lpstr>Guidance: VA - 3 Fundamental Elements</vt:lpstr>
      <vt:lpstr>Guidance: VA - 3 Fundamental Elements</vt:lpstr>
      <vt:lpstr>Guidance: VA - 3 Fundamental Elements</vt:lpstr>
      <vt:lpstr>Guidance: VA - 3 Fundamental Elements</vt:lpstr>
      <vt:lpstr>Guidance: VA - 3 Fundamental Elements</vt:lpstr>
      <vt:lpstr>Guidance: VA - 3 Fundamental Elements</vt:lpstr>
      <vt:lpstr>Guidance: VA Example Worksheet - 3 Fundamental Elements</vt:lpstr>
      <vt:lpstr>Guidance: VA - Hybrid Approach</vt:lpstr>
      <vt:lpstr>Guidance: VA - Hybrid Approach</vt:lpstr>
      <vt:lpstr>Guidance: VA - Hybrid Approach</vt:lpstr>
      <vt:lpstr>Guidance: VA - Hybrid Approach</vt:lpstr>
      <vt:lpstr>Guidance: VA - Hybrid Approach</vt:lpstr>
      <vt:lpstr>Guidance: VA - Hybrid Approach</vt:lpstr>
      <vt:lpstr>Guidance: Mitigation Strategies</vt:lpstr>
      <vt:lpstr>Guidance: Mitigation Strategies</vt:lpstr>
      <vt:lpstr>Guidance: Mitigation Strategies</vt:lpstr>
      <vt:lpstr>Guidance: Mitigation Strategies</vt:lpstr>
      <vt:lpstr>Guidance: Mitigation Strategies</vt:lpstr>
      <vt:lpstr>Guidance: Mitigation Strategies</vt:lpstr>
      <vt:lpstr>Guidance: Mitigation Strategies</vt:lpstr>
      <vt:lpstr>Guidance: Mitigation Strategies</vt:lpstr>
      <vt:lpstr>Guidance: Mitigation Strategies</vt:lpstr>
      <vt:lpstr>Guidance: Mitigation Strategies</vt:lpstr>
      <vt:lpstr>Guidance: Mitigation Strategies</vt:lpstr>
      <vt:lpstr>Guidance: Mitigation Strategies</vt:lpstr>
      <vt:lpstr>Guidance: Mitigation Strategies</vt:lpstr>
      <vt:lpstr>Guidance: Mitigation Strategies</vt:lpstr>
      <vt:lpstr>Guidance: Food Defense Monitoring</vt:lpstr>
      <vt:lpstr>Guidance: Food Defense Monitoring</vt:lpstr>
      <vt:lpstr>Guidance: Food Defense Monitoring</vt:lpstr>
      <vt:lpstr>Guidance: Food Defense Monitoring</vt:lpstr>
      <vt:lpstr>Guidance: Food Defense Monitoring</vt:lpstr>
      <vt:lpstr>Guidance: Food Defense Monitoring</vt:lpstr>
      <vt:lpstr>Guidance: Food Defense Monitoring</vt:lpstr>
      <vt:lpstr>Guidance: Food Defense Monitoring</vt:lpstr>
      <vt:lpstr>Guidance: Food Defense Monitoring</vt:lpstr>
      <vt:lpstr>Guidance: Food Defense Monitoring</vt:lpstr>
      <vt:lpstr>Guidance: Food Defense Monitoring</vt:lpstr>
      <vt:lpstr>Guidance: Food Defense Monitoring</vt:lpstr>
      <vt:lpstr>Guidance: Education, Training, or Experience</vt:lpstr>
      <vt:lpstr>Guidance: Education, Training, or Experience</vt:lpstr>
      <vt:lpstr>Guidance: Education, Training, or Experience</vt:lpstr>
      <vt:lpstr>Food Defense Qualified Individuals</vt:lpstr>
      <vt:lpstr>Food Defense Qualified Individuals</vt:lpstr>
      <vt:lpstr>Guidance: Education, Training, or Experience</vt:lpstr>
      <vt:lpstr>Food Defense Qualified Individuals</vt:lpstr>
      <vt:lpstr>FDA Food Defense Plan Builder v1.0</vt:lpstr>
      <vt:lpstr>FDA Food Defense Plan Builder v1.0</vt:lpstr>
      <vt:lpstr>FDA Food Defense Plan Builder v2.0</vt:lpstr>
      <vt:lpstr>Facility Information</vt:lpstr>
      <vt:lpstr>Product Description</vt:lpstr>
      <vt:lpstr>Vulnerability Assessment</vt:lpstr>
      <vt:lpstr>Vulnerability Assessment</vt:lpstr>
      <vt:lpstr>Vulnerability Assessment</vt:lpstr>
      <vt:lpstr>Vulnerability Assessment</vt:lpstr>
      <vt:lpstr>Vulnerability Assessment</vt:lpstr>
      <vt:lpstr>Mitigation Strategies</vt:lpstr>
      <vt:lpstr>Mitigation Strategies</vt:lpstr>
      <vt:lpstr>Mitigation Strategies</vt:lpstr>
      <vt:lpstr>Mitigation Strategies</vt:lpstr>
      <vt:lpstr>Monitoring Procedures</vt:lpstr>
      <vt:lpstr>Corrective Action Procedures</vt:lpstr>
      <vt:lpstr>Verification Procedures</vt:lpstr>
      <vt:lpstr>Supporting Documents</vt:lpstr>
      <vt:lpstr>Food Defense Plan</vt:lpstr>
      <vt:lpstr>Signature</vt:lpstr>
      <vt:lpstr>Questions and Answers Session</vt:lpstr>
      <vt:lpstr>Public Comments Session</vt:lpstr>
      <vt:lpstr>Closing Remarks </vt:lpstr>
    </vt:vector>
  </TitlesOfParts>
  <Company>USDA, FSIS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FAIM</dc:creator>
  <cp:lastModifiedBy>Robbs, Janesia</cp:lastModifiedBy>
  <cp:revision>625</cp:revision>
  <cp:lastPrinted>2019-04-12T14:06:12Z</cp:lastPrinted>
  <dcterms:created xsi:type="dcterms:W3CDTF">2004-10-19T18:51:05Z</dcterms:created>
  <dcterms:modified xsi:type="dcterms:W3CDTF">2019-04-15T20:29:00Z</dcterms:modified>
</cp:coreProperties>
</file>