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1" r:id="rId5"/>
  </p:sldMasterIdLst>
  <p:notesMasterIdLst>
    <p:notesMasterId r:id="rId14"/>
  </p:notesMasterIdLst>
  <p:handoutMasterIdLst>
    <p:handoutMasterId r:id="rId15"/>
  </p:handoutMasterIdLst>
  <p:sldIdLst>
    <p:sldId id="364" r:id="rId6"/>
    <p:sldId id="352" r:id="rId7"/>
    <p:sldId id="369" r:id="rId8"/>
    <p:sldId id="365" r:id="rId9"/>
    <p:sldId id="366" r:id="rId10"/>
    <p:sldId id="367" r:id="rId11"/>
    <p:sldId id="368" r:id="rId12"/>
    <p:sldId id="336" r:id="rId1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yne, Susan" initials="MS" lastIdx="7" clrIdx="0"/>
  <p:cmAuthor id="1" name="Claudine Kavanaugh" initials="CJK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50" autoAdjust="0"/>
  </p:normalViewPr>
  <p:slideViewPr>
    <p:cSldViewPr snapToGrid="0" snapToObjects="1">
      <p:cViewPr varScale="1">
        <p:scale>
          <a:sx n="66" d="100"/>
          <a:sy n="66" d="100"/>
        </p:scale>
        <p:origin x="10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25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DE045-C66A-4526-86AB-B3BA659EED52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A653A-87FE-4AB2-8F92-232506816B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55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25094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67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08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92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12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89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3D225-0E3D-43E4-823C-83C900D79C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01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3288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3288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3288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3288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3288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903288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903288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903288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903288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8CC97DF-D603-4DCD-95F1-DA832B0A7D17}" type="slidenum">
              <a:rPr lang="en-US" altLang="en-US" sz="1200" smtClean="0">
                <a:solidFill>
                  <a:schemeClr val="tx1"/>
                </a:solidFill>
              </a:rPr>
              <a:pPr/>
              <a:t>8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34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large_blue_CFSAN FDA Logo_Cover Pag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244" y="130123"/>
            <a:ext cx="3047346" cy="82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9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BDE2AC9-B050-4228-88C4-A8DE54772E9A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" name="Picture 7" descr="small_blue_FDA Logo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71438"/>
            <a:ext cx="5588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242500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67161"/>
            <a:ext cx="8509103" cy="4928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77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242500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67161"/>
            <a:ext cx="8509103" cy="49286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5769" y="71024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5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27861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71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4923" y="118942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21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2" name="Picture 11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8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8" name="Picture 7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49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27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86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3072" y="551200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41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11959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71" y="2991578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2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8/13/2018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068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7CBA"/>
          </a:solidFill>
          <a:latin typeface="Arial Bold" panose="020B0704020202020204" pitchFamily="34" charset="0"/>
          <a:ea typeface="+mj-ea"/>
          <a:cs typeface="Arial Bold" panose="020B07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-47765" y="1060893"/>
            <a:ext cx="9355540" cy="352697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Public Meeting on FDA’s Comprehensive, Multi-Year, Nutrition Innovation Strategy: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Wrap-Up and Next Steps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84161" y="4587864"/>
            <a:ext cx="8991600" cy="2032661"/>
          </a:xfrm>
        </p:spPr>
        <p:txBody>
          <a:bodyPr>
            <a:normAutofit/>
          </a:bodyPr>
          <a:lstStyle/>
          <a:p>
            <a:r>
              <a:rPr lang="en-US" altLang="en-US" sz="2400" b="1" dirty="0">
                <a:solidFill>
                  <a:schemeClr val="tx1"/>
                </a:solidFill>
              </a:rPr>
              <a:t>Robin A. McKinnon, PhD., MPA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Senior Advisor for Nutrition Policy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Center for Food Safety and Applied Nutrition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Food and Drug Administration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July 26, 2018</a:t>
            </a:r>
          </a:p>
        </p:txBody>
      </p:sp>
    </p:spTree>
    <p:extLst>
      <p:ext uri="{BB962C8B-B14F-4D97-AF65-F5344CB8AC3E}">
        <p14:creationId xmlns:p14="http://schemas.microsoft.com/office/powerpoint/2010/main" val="338127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333" y="8467"/>
            <a:ext cx="8229600" cy="1143000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rgbClr val="0070C0"/>
                </a:solidFill>
              </a:rPr>
              <a:t>General Themes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45774"/>
            <a:ext cx="8353425" cy="4292618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</a:pPr>
            <a:r>
              <a:rPr lang="en-US" dirty="0"/>
              <a:t>Consumer trends in nutrition </a:t>
            </a:r>
            <a:endParaRPr lang="en-US" dirty="0">
              <a:solidFill>
                <a:srgbClr val="000000"/>
              </a:solidFill>
            </a:endParaRP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Evolving food landscape and industry innovation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Public comments</a:t>
            </a:r>
          </a:p>
        </p:txBody>
      </p:sp>
    </p:spTree>
    <p:extLst>
      <p:ext uri="{BB962C8B-B14F-4D97-AF65-F5344CB8AC3E}">
        <p14:creationId xmlns:p14="http://schemas.microsoft.com/office/powerpoint/2010/main" val="289873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361" y="238348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Breakout Session: Claims and Statements Used </a:t>
            </a:r>
            <a:br>
              <a:rPr lang="en-US" sz="3000" b="1" dirty="0">
                <a:solidFill>
                  <a:srgbClr val="0070C0"/>
                </a:solidFill>
              </a:rPr>
            </a:br>
            <a:r>
              <a:rPr lang="en-US" sz="3000" b="1" dirty="0">
                <a:solidFill>
                  <a:srgbClr val="0070C0"/>
                </a:solidFill>
              </a:rPr>
              <a:t>on Food Labels &amp; Icon for “Healthy”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315" y="1601156"/>
            <a:ext cx="8299940" cy="4730263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rgbClr val="0070C0"/>
              </a:buClr>
              <a:buNone/>
            </a:pPr>
            <a:r>
              <a:rPr lang="en-US" b="1" dirty="0"/>
              <a:t>Claims &amp; Statements Used on Food Labels</a:t>
            </a:r>
          </a:p>
          <a:p>
            <a:pPr>
              <a:buClr>
                <a:srgbClr val="0070C0"/>
              </a:buClr>
            </a:pPr>
            <a:r>
              <a:rPr lang="en-US" dirty="0"/>
              <a:t>When to use claims is very much consumer driven; how and what consumers would perceive from the claim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Certain claims are not as readily accepted – may connote that foods are not tasty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Firms not going to invest if consumers not interested; great deal of testing needed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Claims that could drive innovation and that would be most helpful to consumers should focus on </a:t>
            </a:r>
            <a:r>
              <a:rPr lang="en-US" u="sng" dirty="0">
                <a:solidFill>
                  <a:srgbClr val="000000"/>
                </a:solidFill>
              </a:rPr>
              <a:t>food groups</a:t>
            </a:r>
            <a:r>
              <a:rPr lang="en-US" dirty="0">
                <a:solidFill>
                  <a:srgbClr val="000000"/>
                </a:solidFill>
              </a:rPr>
              <a:t>, not be nutrient-focused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Positive claims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Regulatory framework needed to ensure claims convey science-based information e.g. </a:t>
            </a:r>
            <a:r>
              <a:rPr lang="en-US" i="1" dirty="0">
                <a:solidFill>
                  <a:srgbClr val="000000"/>
                </a:solidFill>
              </a:rPr>
              <a:t>Dietary Guidelines for Americans </a:t>
            </a:r>
            <a:r>
              <a:rPr lang="en-US" dirty="0">
                <a:solidFill>
                  <a:srgbClr val="000000"/>
                </a:solidFill>
              </a:rPr>
              <a:t>(not just the latest fad)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9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361" y="18541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Breakout Session: Claims and Statements Used 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dirty="0">
                <a:solidFill>
                  <a:srgbClr val="0070C0"/>
                </a:solidFill>
              </a:rPr>
              <a:t>on Food Labels &amp; Icon for “Healthy”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146" y="1183611"/>
            <a:ext cx="8493369" cy="5508292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0070C0"/>
              </a:buClr>
              <a:buNone/>
            </a:pPr>
            <a:r>
              <a:rPr lang="en-US" b="1" dirty="0"/>
              <a:t>Icon for “Healthy”</a:t>
            </a:r>
          </a:p>
          <a:p>
            <a:pPr>
              <a:buClr>
                <a:srgbClr val="0070C0"/>
              </a:buClr>
            </a:pPr>
            <a:r>
              <a:rPr lang="en-US" dirty="0"/>
              <a:t>Several mentioned an icon could be helpful: low literacy/numeracy consumers; using for comparison within categories</a:t>
            </a:r>
          </a:p>
          <a:p>
            <a:pPr>
              <a:buClr>
                <a:srgbClr val="0070C0"/>
              </a:buClr>
            </a:pPr>
            <a:r>
              <a:rPr lang="en-US" dirty="0"/>
              <a:t>However, some concerns: 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May not be as useful for certain populations, e.g. chronic conditions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Competition with other existing icons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Consumption: quantity and frequency; there needs to be additional information on portions, indications on how much to consume, how often, etc.</a:t>
            </a:r>
          </a:p>
          <a:p>
            <a:pPr>
              <a:buClr>
                <a:srgbClr val="0070C0"/>
              </a:buClr>
            </a:pPr>
            <a:r>
              <a:rPr lang="en-US" dirty="0"/>
              <a:t>Definitely need to do consumer testing!</a:t>
            </a:r>
          </a:p>
          <a:p>
            <a:pPr>
              <a:buClr>
                <a:srgbClr val="0070C0"/>
              </a:buClr>
            </a:pPr>
            <a:r>
              <a:rPr lang="en-US" dirty="0"/>
              <a:t>Take look at what other countries have done</a:t>
            </a:r>
          </a:p>
          <a:p>
            <a:pPr>
              <a:buClr>
                <a:srgbClr val="0070C0"/>
              </a:buClr>
            </a:pPr>
            <a:r>
              <a:rPr lang="en-US" dirty="0"/>
              <a:t>Need education and other efforts to accompany icon – address any halo effect</a:t>
            </a:r>
          </a:p>
        </p:txBody>
      </p:sp>
    </p:spTree>
    <p:extLst>
      <p:ext uri="{BB962C8B-B14F-4D97-AF65-F5344CB8AC3E}">
        <p14:creationId xmlns:p14="http://schemas.microsoft.com/office/powerpoint/2010/main" val="2574557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1154" y="147705"/>
            <a:ext cx="941013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Breakout Session: Nutrition Facts Label 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>
                <a:solidFill>
                  <a:srgbClr val="0070C0"/>
                </a:solidFill>
              </a:rPr>
              <a:t>Consumer Education Campaign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887" y="1288940"/>
            <a:ext cx="8634047" cy="5523334"/>
          </a:xfrm>
        </p:spPr>
        <p:txBody>
          <a:bodyPr>
            <a:normAutofit fontScale="62500" lnSpcReduction="20000"/>
          </a:bodyPr>
          <a:lstStyle/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Diverse opinions on focusing on the changes on the updated Nutrition Facts label, vs. trying to promote healthy eating in general  </a:t>
            </a:r>
          </a:p>
          <a:p>
            <a:pPr>
              <a:buClr>
                <a:srgbClr val="0070C0"/>
              </a:buClr>
            </a:pPr>
            <a:r>
              <a:rPr lang="en-US" dirty="0"/>
              <a:t>Great examples of nutrition education efforts</a:t>
            </a:r>
          </a:p>
          <a:p>
            <a:pPr lvl="1">
              <a:buClr>
                <a:srgbClr val="0070C0"/>
              </a:buClr>
            </a:pPr>
            <a:r>
              <a:rPr lang="en-US" dirty="0" err="1"/>
              <a:t>MyPlate</a:t>
            </a:r>
            <a:r>
              <a:rPr lang="en-US" dirty="0"/>
              <a:t> partner network, SNAP-Ed, WIC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Focus on messages that many can agree on; positive, empowering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Opportunities for amplification through key networks, e.g.,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SNAP-Ed; WIC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Grocery &amp; corner stores; food banks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Professional associations; school associations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Federal, state &amp; local government partners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Community and faith-based organizations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Leverage when people are making decisions; contemplating change; planning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In-store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Online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Healthcare settings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Need for different materials for different audiences: e.g.,  nutrition educators, physicians, dietitians; and consumers</a:t>
            </a: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Key influencers – via social media and other methods (media and the messenger) </a:t>
            </a:r>
          </a:p>
        </p:txBody>
      </p:sp>
    </p:spTree>
    <p:extLst>
      <p:ext uri="{BB962C8B-B14F-4D97-AF65-F5344CB8AC3E}">
        <p14:creationId xmlns:p14="http://schemas.microsoft.com/office/powerpoint/2010/main" val="94752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6130" y="143760"/>
            <a:ext cx="941013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Breakout Session: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>
                <a:solidFill>
                  <a:srgbClr val="0070C0"/>
                </a:solidFill>
              </a:rPr>
              <a:t>Modernizing Standards of Identity (SOIs) &amp; 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>
                <a:solidFill>
                  <a:srgbClr val="0070C0"/>
                </a:solidFill>
              </a:rPr>
              <a:t>Ingredients Lists on Labels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275" y="1450913"/>
            <a:ext cx="8686802" cy="5332444"/>
          </a:xfrm>
        </p:spPr>
        <p:txBody>
          <a:bodyPr>
            <a:normAutofit fontScale="62500" lnSpcReduction="20000"/>
          </a:bodyPr>
          <a:lstStyle/>
          <a:p>
            <a:pPr>
              <a:buClr>
                <a:srgbClr val="0070C0"/>
              </a:buClr>
            </a:pPr>
            <a:r>
              <a:rPr lang="en-US" dirty="0"/>
              <a:t>Ingredients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Vitamin naming </a:t>
            </a:r>
          </a:p>
          <a:p>
            <a:pPr lvl="2">
              <a:buClr>
                <a:srgbClr val="0070C0"/>
              </a:buClr>
            </a:pPr>
            <a:r>
              <a:rPr lang="en-US" dirty="0"/>
              <a:t>Letter name to make things easier for consumers </a:t>
            </a:r>
          </a:p>
          <a:p>
            <a:pPr lvl="2">
              <a:buClr>
                <a:srgbClr val="0070C0"/>
              </a:buClr>
            </a:pPr>
            <a:r>
              <a:rPr lang="en-US" dirty="0"/>
              <a:t>Synonyms, e.g., Ascorbic acid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Format that is more readable; e.g. avoiding all caps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Percent ingredient labeling for food recommendations (e.g., %  Wholegrains)</a:t>
            </a:r>
            <a:endParaRPr lang="en-US" dirty="0">
              <a:solidFill>
                <a:srgbClr val="000000"/>
              </a:solidFill>
            </a:endParaRPr>
          </a:p>
          <a:p>
            <a:pPr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Standards of Identity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Support for the concept of standards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Current </a:t>
            </a:r>
            <a:r>
              <a:rPr lang="en-US" dirty="0"/>
              <a:t>standards are seen as </a:t>
            </a:r>
            <a:r>
              <a:rPr lang="en-US" dirty="0">
                <a:solidFill>
                  <a:srgbClr val="000000"/>
                </a:solidFill>
              </a:rPr>
              <a:t>restrictive, limit innovation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Intent of the SOI – nutritional content, or to maintain the authenticity? Or both?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Protect consumers – provide assurance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Level the playing field for industry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Need to understand what the consumer understands; what they want or understand regarding SOIs</a:t>
            </a:r>
            <a:r>
              <a:rPr lang="en-US" dirty="0"/>
              <a:t>, what </a:t>
            </a:r>
            <a:r>
              <a:rPr lang="en-US" dirty="0">
                <a:solidFill>
                  <a:srgbClr val="000000"/>
                </a:solidFill>
              </a:rPr>
              <a:t>would be most helpful in the future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How to describe products given rise in online purchasing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Horizontal regulatory changes across all of the standards to allow for innovation</a:t>
            </a:r>
          </a:p>
          <a:p>
            <a:pPr lvl="2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Rather than “standard by standard”</a:t>
            </a:r>
            <a:endParaRPr lang="en-US" dirty="0"/>
          </a:p>
          <a:p>
            <a:pPr lvl="1">
              <a:buClr>
                <a:srgbClr val="0070C0"/>
              </a:buClr>
            </a:pPr>
            <a:r>
              <a:rPr lang="en-US" dirty="0">
                <a:solidFill>
                  <a:srgbClr val="000000"/>
                </a:solidFill>
              </a:rPr>
              <a:t>Opportunity for public-private partnerships</a:t>
            </a:r>
          </a:p>
        </p:txBody>
      </p:sp>
    </p:spTree>
    <p:extLst>
      <p:ext uri="{BB962C8B-B14F-4D97-AF65-F5344CB8AC3E}">
        <p14:creationId xmlns:p14="http://schemas.microsoft.com/office/powerpoint/2010/main" val="1928707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1154" y="97171"/>
            <a:ext cx="941013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437" y="1367032"/>
            <a:ext cx="8353425" cy="4292618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</a:pPr>
            <a:r>
              <a:rPr lang="en-US" dirty="0"/>
              <a:t>Welcome comments to the docket: 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Docket No. FDA-2018-N 2381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Deadline for written/electronic comments:</a:t>
            </a:r>
          </a:p>
          <a:p>
            <a:pPr lvl="2">
              <a:buClr>
                <a:srgbClr val="0070C0"/>
              </a:buClr>
            </a:pPr>
            <a:r>
              <a:rPr lang="en-US" dirty="0"/>
              <a:t>August 27, 2018</a:t>
            </a:r>
          </a:p>
          <a:p>
            <a:pPr>
              <a:buClr>
                <a:srgbClr val="0070C0"/>
              </a:buClr>
            </a:pPr>
            <a:r>
              <a:rPr lang="en-US" dirty="0"/>
              <a:t>Thank you for attending and participating!</a:t>
            </a:r>
          </a:p>
        </p:txBody>
      </p:sp>
    </p:spTree>
    <p:extLst>
      <p:ext uri="{BB962C8B-B14F-4D97-AF65-F5344CB8AC3E}">
        <p14:creationId xmlns:p14="http://schemas.microsoft.com/office/powerpoint/2010/main" val="367410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1325E08-8C38-4BA5-8C42-C6C37F5AE1C4}" type="slidenum">
              <a:rPr lang="en-US" altLang="en-US" sz="900" smtClean="0">
                <a:solidFill>
                  <a:schemeClr val="tx1"/>
                </a:solidFill>
              </a:rPr>
              <a:pPr/>
              <a:t>8</a:t>
            </a:fld>
            <a:endParaRPr lang="en-US" altLang="en-US" sz="900">
              <a:solidFill>
                <a:schemeClr val="tx1"/>
              </a:solidFill>
            </a:endParaRPr>
          </a:p>
        </p:txBody>
      </p:sp>
      <p:pic>
        <p:nvPicPr>
          <p:cNvPr id="55299" name="Picture 4" descr="C:\Users\Susan.Mayne\AppData\Local\Microsoft\Windows\Temporary Internet Files\Content.Outlook\RBZHY0WJ\FDA_wording1440x10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-533400"/>
            <a:ext cx="101600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783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6A4ECD-C8B8-43A8-8DFF-5B12C5102B1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23687A1-C04B-489D-A556-122AA00689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9BAB5-E9C6-4685-B9A3-FD3389114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5662</TotalTime>
  <Words>609</Words>
  <Application>Microsoft Office PowerPoint</Application>
  <PresentationFormat>On-screen Show (4:3)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Arial Bold</vt:lpstr>
      <vt:lpstr>Calibri</vt:lpstr>
      <vt:lpstr>Helvetica</vt:lpstr>
      <vt:lpstr>Office Theme</vt:lpstr>
      <vt:lpstr>1_Office Theme</vt:lpstr>
      <vt:lpstr>Public Meeting on FDA’s Comprehensive, Multi-Year, Nutrition Innovation Strategy:   Wrap-Up and Next Steps</vt:lpstr>
      <vt:lpstr>General Themes</vt:lpstr>
      <vt:lpstr>Breakout Session: Claims and Statements Used  on Food Labels &amp; Icon for “Healthy”</vt:lpstr>
      <vt:lpstr>Breakout Session: Claims and Statements Used  on Food Labels &amp; Icon for “Healthy”</vt:lpstr>
      <vt:lpstr>Breakout Session: Nutrition Facts Label  Consumer Education Campaign</vt:lpstr>
      <vt:lpstr>Breakout Session: Modernizing Standards of Identity (SOIs) &amp;  Ingredients Lists on Labels</vt:lpstr>
      <vt:lpstr>Final Thoughts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Meeting on FDA’s Comprehensive, Multi-Year, Nutrition Innovation Strategy: Wrap-Up and Next Steps</dc:title>
  <dc:creator/>
  <cp:lastModifiedBy>Abi-Khattar, Cathy</cp:lastModifiedBy>
  <cp:revision>306</cp:revision>
  <cp:lastPrinted>2017-04-04T17:00:00Z</cp:lastPrinted>
  <dcterms:created xsi:type="dcterms:W3CDTF">2015-10-02T20:33:31Z</dcterms:created>
  <dcterms:modified xsi:type="dcterms:W3CDTF">2018-08-13T18:16:31Z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