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14"/>
  </p:notesMasterIdLst>
  <p:handoutMasterIdLst>
    <p:handoutMasterId r:id="rId15"/>
  </p:handoutMasterIdLst>
  <p:sldIdLst>
    <p:sldId id="364" r:id="rId6"/>
    <p:sldId id="352" r:id="rId7"/>
    <p:sldId id="369" r:id="rId8"/>
    <p:sldId id="365" r:id="rId9"/>
    <p:sldId id="366" r:id="rId10"/>
    <p:sldId id="367" r:id="rId11"/>
    <p:sldId id="368" r:id="rId12"/>
    <p:sldId id="336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yne, Susan" initials="MS" lastIdx="7" clrIdx="0"/>
  <p:cmAuthor id="1" name="Claudine Kavanaugh" initials="CJK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50" autoAdjust="0"/>
  </p:normalViewPr>
  <p:slideViewPr>
    <p:cSldViewPr snapToGrid="0" snapToObjects="1">
      <p:cViewPr varScale="1">
        <p:scale>
          <a:sx n="66" d="100"/>
          <a:sy n="66" d="100"/>
        </p:scale>
        <p:origin x="10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E045-C66A-4526-86AB-B3BA659EED52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653A-87FE-4AB2-8F92-232506816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55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88F4B-C8AB-4DED-82A3-6F6C06D43A3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509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3D225-0E3D-43E4-823C-83C900D79C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6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3D225-0E3D-43E4-823C-83C900D79C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0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3D225-0E3D-43E4-823C-83C900D79C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92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3D225-0E3D-43E4-823C-83C900D79C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1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3D225-0E3D-43E4-823C-83C900D79C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8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3D225-0E3D-43E4-823C-83C900D79C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0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3288"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3288"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3288"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3288"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8CC97DF-D603-4DCD-95F1-DA832B0A7D17}" type="slidenum">
              <a:rPr lang="en-US" altLang="en-US" sz="1200" smtClean="0">
                <a:solidFill>
                  <a:schemeClr val="tx1"/>
                </a:solidFill>
              </a:rPr>
              <a:pPr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4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 dirty="0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large_blue_CFSAN FDA Logo_Cover Pag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244" y="130123"/>
            <a:ext cx="3047346" cy="8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48688" y="6410325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ABDE2AC9-B050-4228-88C4-A8DE54772E9A}" type="slidenum">
              <a:rPr lang="en-US" altLang="en-US" sz="1200" smtClean="0">
                <a:solidFill>
                  <a:srgbClr val="558ED5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‹#›</a:t>
            </a:fld>
            <a:endParaRPr lang="en-US" altLang="en-US" sz="1200">
              <a:solidFill>
                <a:srgbClr val="558ED5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Picture 7" descr="small_blue_FDA 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71438"/>
            <a:ext cx="5588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242500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67161"/>
            <a:ext cx="8509103" cy="4928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77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242500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67161"/>
            <a:ext cx="8509103" cy="49286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769" y="71024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50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4127861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876" y="198841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7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10" name="Picture 9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923" y="118942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21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12" name="Picture 11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876" y="198841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8" name="Picture 7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876" y="198841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49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10" name="Picture 9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876" y="198841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27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876" y="198841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86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73072" y="5512001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41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11959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71" y="2991578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2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 dirty="0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 dirty="0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8/13/2018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68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7CBA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-47765" y="1060893"/>
            <a:ext cx="9355540" cy="352697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Public Meeting on FDA’s Comprehensive, Multi-Year, Nutrition Innovation Strategy: </a:t>
            </a:r>
            <a:b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Wrap-Up and Next Steps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84161" y="4587864"/>
            <a:ext cx="8991600" cy="2032661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</a:rPr>
              <a:t>Robin A. McKinnon, PhD., MPA</a:t>
            </a:r>
          </a:p>
          <a:p>
            <a:r>
              <a:rPr lang="en-US" altLang="en-US" sz="1900" dirty="0">
                <a:solidFill>
                  <a:schemeClr val="tx1"/>
                </a:solidFill>
              </a:rPr>
              <a:t>Senior Advisor for Nutrition Policy</a:t>
            </a:r>
          </a:p>
          <a:p>
            <a:r>
              <a:rPr lang="en-US" altLang="en-US" sz="1900" dirty="0">
                <a:solidFill>
                  <a:schemeClr val="tx1"/>
                </a:solidFill>
              </a:rPr>
              <a:t>Center for Food Safety and Applied Nutrition</a:t>
            </a:r>
          </a:p>
          <a:p>
            <a:r>
              <a:rPr lang="en-US" altLang="en-US" sz="1900" dirty="0">
                <a:solidFill>
                  <a:schemeClr val="tx1"/>
                </a:solidFill>
              </a:rPr>
              <a:t>Food and Drug Administration</a:t>
            </a:r>
          </a:p>
          <a:p>
            <a:r>
              <a:rPr lang="en-US" altLang="en-US" sz="1900" dirty="0">
                <a:solidFill>
                  <a:schemeClr val="tx1"/>
                </a:solidFill>
              </a:rPr>
              <a:t>July 26, 2018</a:t>
            </a:r>
          </a:p>
        </p:txBody>
      </p:sp>
    </p:spTree>
    <p:extLst>
      <p:ext uri="{BB962C8B-B14F-4D97-AF65-F5344CB8AC3E}">
        <p14:creationId xmlns:p14="http://schemas.microsoft.com/office/powerpoint/2010/main" val="338127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" y="8467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70C0"/>
                </a:solidFill>
              </a:rPr>
              <a:t>General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5774"/>
            <a:ext cx="8353425" cy="429261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dirty="0"/>
              <a:t>Consumer trends in nutrition 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Evolving food landscape and industry innovation</a:t>
            </a:r>
          </a:p>
          <a:p>
            <a:pPr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Public comments</a:t>
            </a:r>
          </a:p>
        </p:txBody>
      </p:sp>
    </p:spTree>
    <p:extLst>
      <p:ext uri="{BB962C8B-B14F-4D97-AF65-F5344CB8AC3E}">
        <p14:creationId xmlns:p14="http://schemas.microsoft.com/office/powerpoint/2010/main" val="289873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61" y="238348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Breakout Session: Claims and Statements Used </a:t>
            </a:r>
            <a:br>
              <a:rPr lang="en-US" sz="3000" b="1" dirty="0">
                <a:solidFill>
                  <a:srgbClr val="0070C0"/>
                </a:solidFill>
              </a:rPr>
            </a:br>
            <a:r>
              <a:rPr lang="en-US" sz="3000" b="1" dirty="0">
                <a:solidFill>
                  <a:srgbClr val="0070C0"/>
                </a:solidFill>
              </a:rPr>
              <a:t>on Food Labels &amp; Icon for “Healthy”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15" y="1601156"/>
            <a:ext cx="8299940" cy="4730263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b="1" dirty="0"/>
              <a:t>Claims &amp; Statements Used on Food Labels</a:t>
            </a:r>
          </a:p>
          <a:p>
            <a:pPr>
              <a:buClr>
                <a:srgbClr val="0070C0"/>
              </a:buClr>
            </a:pPr>
            <a:r>
              <a:rPr lang="en-US" dirty="0"/>
              <a:t>When to use claims is very much consumer driven; how and what consumers would perceive from the claim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Certain claims are not as readily accepted – may connote that foods are not tasty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Firms not going to invest if consumers not interested; great deal of testing needed</a:t>
            </a:r>
          </a:p>
          <a:p>
            <a:pPr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Claims that could drive innovation and that would be most helpful to consumers should focus on </a:t>
            </a:r>
            <a:r>
              <a:rPr lang="en-US" u="sng" dirty="0">
                <a:solidFill>
                  <a:srgbClr val="000000"/>
                </a:solidFill>
              </a:rPr>
              <a:t>food groups</a:t>
            </a:r>
            <a:r>
              <a:rPr lang="en-US" dirty="0">
                <a:solidFill>
                  <a:srgbClr val="000000"/>
                </a:solidFill>
              </a:rPr>
              <a:t>, not be nutrient-focused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Positive claims</a:t>
            </a:r>
          </a:p>
          <a:p>
            <a:pPr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Regulatory framework needed to ensure claims convey science-based information e.g. </a:t>
            </a:r>
            <a:r>
              <a:rPr lang="en-US" i="1" dirty="0">
                <a:solidFill>
                  <a:srgbClr val="000000"/>
                </a:solidFill>
              </a:rPr>
              <a:t>Dietary Guidelines for Americans </a:t>
            </a:r>
            <a:r>
              <a:rPr lang="en-US" dirty="0">
                <a:solidFill>
                  <a:srgbClr val="000000"/>
                </a:solidFill>
              </a:rPr>
              <a:t>(not just the latest fad)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9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61" y="18541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Breakout Session: Claims and Statements Used 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on Food Labels &amp; Icon for “Healthy”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46" y="1183611"/>
            <a:ext cx="8493369" cy="5508292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b="1" dirty="0"/>
              <a:t>Icon for “Healthy”</a:t>
            </a:r>
          </a:p>
          <a:p>
            <a:pPr>
              <a:buClr>
                <a:srgbClr val="0070C0"/>
              </a:buClr>
            </a:pPr>
            <a:r>
              <a:rPr lang="en-US" dirty="0"/>
              <a:t>Several mentioned an icon could be helpful: low literacy/numeracy consumers; using for comparison within categories</a:t>
            </a:r>
          </a:p>
          <a:p>
            <a:pPr>
              <a:buClr>
                <a:srgbClr val="0070C0"/>
              </a:buClr>
            </a:pPr>
            <a:r>
              <a:rPr lang="en-US" dirty="0"/>
              <a:t>However, some concerns: 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May not be as useful for certain populations, e.g. chronic conditions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Competition with other existing icons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Consumption: quantity and frequency; there needs to be additional information on portions, indications on how much to consume, how often, etc.</a:t>
            </a:r>
          </a:p>
          <a:p>
            <a:pPr>
              <a:buClr>
                <a:srgbClr val="0070C0"/>
              </a:buClr>
            </a:pPr>
            <a:r>
              <a:rPr lang="en-US" dirty="0"/>
              <a:t>Definitely need to do consumer testing!</a:t>
            </a:r>
          </a:p>
          <a:p>
            <a:pPr>
              <a:buClr>
                <a:srgbClr val="0070C0"/>
              </a:buClr>
            </a:pPr>
            <a:r>
              <a:rPr lang="en-US" dirty="0"/>
              <a:t>Take look at what other countries have done</a:t>
            </a:r>
          </a:p>
          <a:p>
            <a:pPr>
              <a:buClr>
                <a:srgbClr val="0070C0"/>
              </a:buClr>
            </a:pPr>
            <a:r>
              <a:rPr lang="en-US" dirty="0"/>
              <a:t>Need education and other efforts to accompany icon – address any halo effect</a:t>
            </a:r>
          </a:p>
        </p:txBody>
      </p:sp>
    </p:spTree>
    <p:extLst>
      <p:ext uri="{BB962C8B-B14F-4D97-AF65-F5344CB8AC3E}">
        <p14:creationId xmlns:p14="http://schemas.microsoft.com/office/powerpoint/2010/main" val="257455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154" y="147705"/>
            <a:ext cx="941013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Breakout Session: Nutrition Facts Label 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Consumer Education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87" y="1288940"/>
            <a:ext cx="8634047" cy="5523334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Diverse opinions on focusing on the changes on the updated Nutrition Facts label, vs. trying to promote healthy eating in general  </a:t>
            </a:r>
          </a:p>
          <a:p>
            <a:pPr>
              <a:buClr>
                <a:srgbClr val="0070C0"/>
              </a:buClr>
            </a:pPr>
            <a:r>
              <a:rPr lang="en-US" dirty="0"/>
              <a:t>Great examples of nutrition education efforts</a:t>
            </a:r>
          </a:p>
          <a:p>
            <a:pPr lvl="1">
              <a:buClr>
                <a:srgbClr val="0070C0"/>
              </a:buClr>
            </a:pPr>
            <a:r>
              <a:rPr lang="en-US" dirty="0" err="1"/>
              <a:t>MyPlate</a:t>
            </a:r>
            <a:r>
              <a:rPr lang="en-US" dirty="0"/>
              <a:t> partner network, SNAP-Ed, WIC</a:t>
            </a:r>
          </a:p>
          <a:p>
            <a:pPr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Focus on messages that many can agree on; positive, empowering</a:t>
            </a:r>
          </a:p>
          <a:p>
            <a:pPr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Opportunities for amplification through key networks, e.g.,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SNAP-Ed; WIC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Grocery &amp; corner stores; food banks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Professional associations; school associations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Federal, state &amp; local government partners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Community and faith-based organizations</a:t>
            </a:r>
          </a:p>
          <a:p>
            <a:pPr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Leverage when people are making decisions; contemplating change; planning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In-store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Online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Healthcare settings</a:t>
            </a:r>
          </a:p>
          <a:p>
            <a:pPr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Need for different materials for different audiences: e.g.,  nutrition educators, physicians, dietitians; and consumers</a:t>
            </a:r>
          </a:p>
          <a:p>
            <a:pPr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Key influencers – via social media and other methods (media and the messenger) </a:t>
            </a:r>
          </a:p>
        </p:txBody>
      </p:sp>
    </p:spTree>
    <p:extLst>
      <p:ext uri="{BB962C8B-B14F-4D97-AF65-F5344CB8AC3E}">
        <p14:creationId xmlns:p14="http://schemas.microsoft.com/office/powerpoint/2010/main" val="94752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130" y="143760"/>
            <a:ext cx="941013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Breakout Session: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Modernizing Standards of Identity (SOIs) &amp; 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Ingredients Lists on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5" y="1450913"/>
            <a:ext cx="8686802" cy="5332444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0070C0"/>
              </a:buClr>
            </a:pPr>
            <a:r>
              <a:rPr lang="en-US" dirty="0"/>
              <a:t>Ingredients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Vitamin naming </a:t>
            </a:r>
          </a:p>
          <a:p>
            <a:pPr lvl="2">
              <a:buClr>
                <a:srgbClr val="0070C0"/>
              </a:buClr>
            </a:pPr>
            <a:r>
              <a:rPr lang="en-US" dirty="0"/>
              <a:t>Letter name to make things easier for consumers </a:t>
            </a:r>
          </a:p>
          <a:p>
            <a:pPr lvl="2">
              <a:buClr>
                <a:srgbClr val="0070C0"/>
              </a:buClr>
            </a:pPr>
            <a:r>
              <a:rPr lang="en-US" dirty="0"/>
              <a:t>Synonyms, e.g., Ascorbic acid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Format that is more readable; e.g. avoiding all caps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Percent ingredient labeling for food recommendations (e.g., %  Wholegrains)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Standards of Identity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Support for the concept of standards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Current </a:t>
            </a:r>
            <a:r>
              <a:rPr lang="en-US" dirty="0"/>
              <a:t>standards are seen as </a:t>
            </a:r>
            <a:r>
              <a:rPr lang="en-US" dirty="0">
                <a:solidFill>
                  <a:srgbClr val="000000"/>
                </a:solidFill>
              </a:rPr>
              <a:t>restrictive, limit innovation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Intent of the SOI – nutritional content, or to maintain the authenticity? Or both?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Protect consumers – provide assurance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Level the playing field for industry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Need to understand what the consumer understands; what they want or understand regarding SOIs</a:t>
            </a:r>
            <a:r>
              <a:rPr lang="en-US" dirty="0"/>
              <a:t>, what </a:t>
            </a:r>
            <a:r>
              <a:rPr lang="en-US" dirty="0">
                <a:solidFill>
                  <a:srgbClr val="000000"/>
                </a:solidFill>
              </a:rPr>
              <a:t>would be most helpful in the future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How to describe products given rise in online purchasing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Horizontal regulatory changes across all of the standards to allow for innovation</a:t>
            </a:r>
          </a:p>
          <a:p>
            <a:pPr lvl="2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Rather than “standard by standard”</a:t>
            </a:r>
            <a:endParaRPr lang="en-US" dirty="0"/>
          </a:p>
          <a:p>
            <a:pPr lvl="1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Opportunity for public-private partnerships</a:t>
            </a:r>
          </a:p>
        </p:txBody>
      </p:sp>
    </p:spTree>
    <p:extLst>
      <p:ext uri="{BB962C8B-B14F-4D97-AF65-F5344CB8AC3E}">
        <p14:creationId xmlns:p14="http://schemas.microsoft.com/office/powerpoint/2010/main" val="1928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154" y="97171"/>
            <a:ext cx="941013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37" y="1367032"/>
            <a:ext cx="8353425" cy="429261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dirty="0"/>
              <a:t>Welcome comments to the docket: 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Docket No. FDA-2018-N 2381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Deadline for written/electronic comments:</a:t>
            </a:r>
          </a:p>
          <a:p>
            <a:pPr lvl="2">
              <a:buClr>
                <a:srgbClr val="0070C0"/>
              </a:buClr>
            </a:pPr>
            <a:r>
              <a:rPr lang="en-US" dirty="0"/>
              <a:t>August 27, 2018</a:t>
            </a:r>
          </a:p>
          <a:p>
            <a:pPr>
              <a:buClr>
                <a:srgbClr val="0070C0"/>
              </a:buClr>
            </a:pPr>
            <a:r>
              <a:rPr lang="en-US" dirty="0"/>
              <a:t>Thank you for attending and participating!</a:t>
            </a:r>
          </a:p>
        </p:txBody>
      </p:sp>
    </p:spTree>
    <p:extLst>
      <p:ext uri="{BB962C8B-B14F-4D97-AF65-F5344CB8AC3E}">
        <p14:creationId xmlns:p14="http://schemas.microsoft.com/office/powerpoint/2010/main" val="367410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1325E08-8C38-4BA5-8C42-C6C37F5AE1C4}" type="slidenum">
              <a:rPr lang="en-US" altLang="en-US" sz="900" smtClean="0">
                <a:solidFill>
                  <a:schemeClr val="tx1"/>
                </a:solidFill>
              </a:rPr>
              <a:pPr/>
              <a:t>8</a:t>
            </a:fld>
            <a:endParaRPr lang="en-US" altLang="en-US" sz="900">
              <a:solidFill>
                <a:schemeClr val="tx1"/>
              </a:solidFill>
            </a:endParaRPr>
          </a:p>
        </p:txBody>
      </p:sp>
      <p:pic>
        <p:nvPicPr>
          <p:cNvPr id="55299" name="Picture 4" descr="C:\Users\Susan.Mayne\AppData\Local\Microsoft\Windows\Temporary Internet Files\Content.Outlook\RBZHY0WJ\FDA_wording1440x10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53340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78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66DAFD0340A4E89E36E7C5717B677" ma:contentTypeVersion="0" ma:contentTypeDescription="Create a new document." ma:contentTypeScope="" ma:versionID="5d5bb980e72ea6738b3e28d0b8fb17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6A4ECD-C8B8-43A8-8DFF-5B12C5102B1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3687A1-C04B-489D-A556-122AA00689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9BAB5-E9C6-4685-B9A3-FD3389114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5662</TotalTime>
  <Words>609</Words>
  <Application>Microsoft Office PowerPoint</Application>
  <PresentationFormat>On-screen Show (4:3)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Arial Bold</vt:lpstr>
      <vt:lpstr>Calibri</vt:lpstr>
      <vt:lpstr>Helvetica</vt:lpstr>
      <vt:lpstr>Office Theme</vt:lpstr>
      <vt:lpstr>1_Office Theme</vt:lpstr>
      <vt:lpstr>Public Meeting on FDA’s Comprehensive, Multi-Year, Nutrition Innovation Strategy:   Wrap-Up and Next Steps</vt:lpstr>
      <vt:lpstr>General Themes</vt:lpstr>
      <vt:lpstr>Breakout Session: Claims and Statements Used  on Food Labels &amp; Icon for “Healthy”</vt:lpstr>
      <vt:lpstr>Breakout Session: Claims and Statements Used  on Food Labels &amp; Icon for “Healthy”</vt:lpstr>
      <vt:lpstr>Breakout Session: Nutrition Facts Label  Consumer Education Campaign</vt:lpstr>
      <vt:lpstr>Breakout Session: Modernizing Standards of Identity (SOIs) &amp;  Ingredients Lists on Labels</vt:lpstr>
      <vt:lpstr>Final Thoughts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Meeting on FDA’s Comprehensive, Multi-Year, Nutrition Innovation Strategy: Wrap-Up and Next Steps</dc:title>
  <dc:creator/>
  <cp:lastModifiedBy>Abi-Khattar, Cathy</cp:lastModifiedBy>
  <cp:revision>306</cp:revision>
  <cp:lastPrinted>2017-04-04T17:00:00Z</cp:lastPrinted>
  <dcterms:created xsi:type="dcterms:W3CDTF">2015-10-02T20:33:31Z</dcterms:created>
  <dcterms:modified xsi:type="dcterms:W3CDTF">2018-08-13T18:16:31Z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0x010100F1466DAFD0340A4E89E36E7C5717B677</vt:lpwstr>
  </property>
</Properties>
</file>