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328" r:id="rId4"/>
    <p:sldId id="258" r:id="rId5"/>
    <p:sldId id="259" r:id="rId6"/>
    <p:sldId id="257" r:id="rId7"/>
    <p:sldId id="332" r:id="rId8"/>
    <p:sldId id="266" r:id="rId9"/>
    <p:sldId id="260" r:id="rId10"/>
    <p:sldId id="263" r:id="rId11"/>
    <p:sldId id="323" r:id="rId12"/>
    <p:sldId id="345" r:id="rId13"/>
    <p:sldId id="1488" r:id="rId14"/>
    <p:sldId id="34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58731" autoAdjust="0"/>
  </p:normalViewPr>
  <p:slideViewPr>
    <p:cSldViewPr snapToGrid="0">
      <p:cViewPr varScale="1">
        <p:scale>
          <a:sx n="53" d="100"/>
          <a:sy n="53" d="100"/>
        </p:scale>
        <p:origin x="120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3" d="100"/>
          <a:sy n="63" d="100"/>
        </p:scale>
        <p:origin x="2703" y="5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F5857-F4C7-442B-91BA-A9288AC72559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BF347-67AD-451A-A093-A5B833FE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0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F347-67AD-451A-A093-A5B833FE91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83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F347-67AD-451A-A093-A5B833FE91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3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EC449-660C-468E-B64C-6E57A1A111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10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EC449-660C-468E-B64C-6E57A1A111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1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F347-67AD-451A-A093-A5B833FE91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29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EC449-660C-468E-B64C-6E57A1A111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6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F347-67AD-451A-A093-A5B833FE91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70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EC449-660C-468E-B64C-6E57A1A111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67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F347-67AD-451A-A093-A5B833FE91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5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F347-67AD-451A-A093-A5B833FE91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41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F347-67AD-451A-A093-A5B833FE91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63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EC449-660C-468E-B64C-6E57A1A111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5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EC449-660C-468E-B64C-6E57A1A111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13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F347-67AD-451A-A093-A5B833FE91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2A8E2-3E10-4745-AA9C-39AA5E957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B2B7F-52DD-4C9F-B0A2-DCE68A54C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497F0-DD7D-4A94-91D7-8B9356D2C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FB1D-8E46-4390-8C78-D57AED0C389E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621A2-2FC2-4344-823B-2032C3AB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BF3CB-5B5B-4DFA-ADDD-94A7E294F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7BB5-6BE8-4B43-BBA1-8401E85B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CB70-8AE8-4FB0-A82A-8184EE49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01F4A3-00DD-461F-B52F-82383D57B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BE1E0-1ED9-41E5-83E7-3ACE6C2E9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FB1D-8E46-4390-8C78-D57AED0C389E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6D4A6-11D8-474C-93B1-6DE60BBE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C57DD-20AA-458C-8795-F08DBC3F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7BB5-6BE8-4B43-BBA1-8401E85B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1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0A4719-AFD0-460D-8ED6-00194A08C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4B69D-E226-444A-B8D5-113895677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80B7C-5B04-4CC0-8CD4-6C65A5AE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FB1D-8E46-4390-8C78-D57AED0C389E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C6ED4-2022-44D6-BC6E-324AC529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A52BF-B2C4-4E42-A3F9-48F2BDA9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7BB5-6BE8-4B43-BBA1-8401E85B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4130-7638-48D1-96B6-DEAF3C40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19720-E20D-4E56-A820-8A3D46353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CAC1E-3315-41E1-B126-BE3395DA9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FB1D-8E46-4390-8C78-D57AED0C389E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D97AD-326E-4783-965A-7582DEE2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DAAE8-AC97-428D-B38D-903FC73D6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7BB5-6BE8-4B43-BBA1-8401E85B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1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424A-74E6-4FD2-9A77-97EEEB9E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BEC29-1085-40A1-84D6-B7F60C1F4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9DA36-F2D5-41A1-AFFF-CD23EAED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FB1D-8E46-4390-8C78-D57AED0C389E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2F2F9-AD2B-4816-8342-FA4E26D7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D46BF-74D3-4C3B-9C8E-C5862C25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7BB5-6BE8-4B43-BBA1-8401E85B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8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EF9B-4CC0-4D2B-B09C-4130DFDC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FBCDB-D7EA-4EF3-9B90-EDF167E11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565B3-E307-42E5-9B86-628932435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280F0-09D0-480A-A82C-DAF76C9D3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FB1D-8E46-4390-8C78-D57AED0C389E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F98E1-62D7-4AC9-8805-7EA98C9C5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1F63D-1302-400D-AF52-5B8CD102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7BB5-6BE8-4B43-BBA1-8401E85B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E912-9307-426F-A35A-C4969E85A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4A31E-BFCD-43FB-BCCB-5BEAB6245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764725-65D8-4DF5-B0F5-C624CCAFA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D08E5C-7068-4B30-9EB4-C0883D61B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70419-97B8-4472-9FB8-BE128442D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A83286-6BBF-4AC6-9ABE-C1C04C0CA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FB1D-8E46-4390-8C78-D57AED0C389E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C601E-C3AA-4DA4-BF9D-A46B9AC1A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A2A4C1-0D8D-4B42-8461-484822D5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7BB5-6BE8-4B43-BBA1-8401E85B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8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4BA8F-0A68-489C-85CA-06863B1D1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427AB-D51C-47E6-9264-865B24A4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FB1D-8E46-4390-8C78-D57AED0C389E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38A9E-369B-4A23-BBDF-424A0829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36E1E-8930-44DB-8BE9-36F8D8B0E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7BB5-6BE8-4B43-BBA1-8401E85B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BB476-359B-432C-BACE-95581B4D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FB1D-8E46-4390-8C78-D57AED0C389E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A220C-2492-4985-BC31-683426A1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2130D-7EFD-42FC-8824-F29A0343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7BB5-6BE8-4B43-BBA1-8401E85B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6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7B47-F891-41A3-8CCB-E4AA2C66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C3F7F-6CD0-44CB-A0DF-4AA68FDD9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AF211-C6B3-483E-9E96-7F6FEB623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8D263-1A5F-4878-8D6C-6EC7B84C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FB1D-8E46-4390-8C78-D57AED0C389E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42ED0-5F20-446D-8908-ADF771EE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65899-F81F-4EAB-BDAA-0FF56CC0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7BB5-6BE8-4B43-BBA1-8401E85B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1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A9C3-D073-4E17-A106-BF82DC23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1E4B3-E2EC-4A52-B39F-D4D490F84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7B8C5-C1CF-40AD-BAB7-38446632D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08442-2FBD-4B59-B71F-0D80D8701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DFB1D-8E46-4390-8C78-D57AED0C389E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001CD-7618-4949-AEAB-16C41984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2D116-CAFC-4CB9-B69A-1C1A1AB5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7BB5-6BE8-4B43-BBA1-8401E85B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5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2EFBA9-8528-4D26-8BFB-3ACC8053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495F6-D550-4860-B092-7B28FABDF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F841E-9560-4849-8789-B73B1381C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DFB1D-8E46-4390-8C78-D57AED0C389E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E8EE2-AAC4-49BE-8FA8-E3D2A66DD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17483-B654-42BC-922C-544504ACB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7BB5-6BE8-4B43-BBA1-8401E85B1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5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AA6B397-5172-40CB-9DFA-EFCF82230B45}"/>
              </a:ext>
            </a:extLst>
          </p:cNvPr>
          <p:cNvGrpSpPr/>
          <p:nvPr/>
        </p:nvGrpSpPr>
        <p:grpSpPr>
          <a:xfrm>
            <a:off x="0" y="6524149"/>
            <a:ext cx="12192000" cy="333851"/>
            <a:chOff x="0" y="5396413"/>
            <a:chExt cx="9144000" cy="3014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5B3CB6-0EDB-4005-94F7-A98DD1766695}"/>
                </a:ext>
              </a:extLst>
            </p:cNvPr>
            <p:cNvSpPr/>
            <p:nvPr/>
          </p:nvSpPr>
          <p:spPr>
            <a:xfrm>
              <a:off x="0" y="5396413"/>
              <a:ext cx="2331219" cy="301451"/>
            </a:xfrm>
            <a:prstGeom prst="rect">
              <a:avLst/>
            </a:prstGeom>
            <a:solidFill>
              <a:srgbClr val="5E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F3F756-B77A-4379-B3CD-8D6BB84672D8}"/>
                </a:ext>
              </a:extLst>
            </p:cNvPr>
            <p:cNvSpPr/>
            <p:nvPr/>
          </p:nvSpPr>
          <p:spPr>
            <a:xfrm>
              <a:off x="2270927" y="5396413"/>
              <a:ext cx="2331219" cy="301451"/>
            </a:xfrm>
            <a:prstGeom prst="rect">
              <a:avLst/>
            </a:prstGeom>
            <a:solidFill>
              <a:srgbClr val="8CC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4E099-517C-4D5C-932A-4F96ACD09D84}"/>
                </a:ext>
              </a:extLst>
            </p:cNvPr>
            <p:cNvSpPr/>
            <p:nvPr/>
          </p:nvSpPr>
          <p:spPr>
            <a:xfrm>
              <a:off x="4541854" y="5396413"/>
              <a:ext cx="2331219" cy="301451"/>
            </a:xfrm>
            <a:prstGeom prst="rect">
              <a:avLst/>
            </a:prstGeom>
            <a:solidFill>
              <a:srgbClr val="D9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09DDA1-DE62-45E7-A323-FF64D97986DB}"/>
                </a:ext>
              </a:extLst>
            </p:cNvPr>
            <p:cNvSpPr/>
            <p:nvPr/>
          </p:nvSpPr>
          <p:spPr>
            <a:xfrm>
              <a:off x="6812781" y="5396413"/>
              <a:ext cx="2331219" cy="301451"/>
            </a:xfrm>
            <a:prstGeom prst="rect">
              <a:avLst/>
            </a:prstGeom>
            <a:solidFill>
              <a:srgbClr val="2F4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A556FC0-A11D-4B7D-AE61-11A241777B8D}"/>
              </a:ext>
            </a:extLst>
          </p:cNvPr>
          <p:cNvSpPr/>
          <p:nvPr/>
        </p:nvSpPr>
        <p:spPr>
          <a:xfrm>
            <a:off x="0" y="0"/>
            <a:ext cx="12192000" cy="278559"/>
          </a:xfrm>
          <a:prstGeom prst="rect">
            <a:avLst/>
          </a:prstGeom>
          <a:solidFill>
            <a:srgbClr val="2F4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939F4-1377-4353-AE8F-E084008D78C5}"/>
              </a:ext>
            </a:extLst>
          </p:cNvPr>
          <p:cNvSpPr txBox="1"/>
          <p:nvPr/>
        </p:nvSpPr>
        <p:spPr>
          <a:xfrm>
            <a:off x="402566" y="661359"/>
            <a:ext cx="1105331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Transparency in Service of Public Health:</a:t>
            </a:r>
          </a:p>
          <a:p>
            <a:pPr algn="ctr"/>
            <a:r>
              <a:rPr lang="en-US" sz="4800" b="1" dirty="0"/>
              <a:t>FDA’s Nutrition Innovation Strategy</a:t>
            </a:r>
          </a:p>
          <a:p>
            <a:pPr algn="ctr"/>
            <a:endParaRPr lang="en-US" sz="4800" b="1" dirty="0"/>
          </a:p>
          <a:p>
            <a:pPr algn="ctr"/>
            <a:r>
              <a:rPr lang="en-US" sz="2400" b="1" dirty="0"/>
              <a:t>FDA Public Meeting, July 26, 2018</a:t>
            </a:r>
          </a:p>
          <a:p>
            <a:pPr algn="ctr"/>
            <a:endParaRPr lang="en-US" sz="4800" b="1" dirty="0"/>
          </a:p>
          <a:p>
            <a:pPr algn="ctr"/>
            <a:endParaRPr lang="en-US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743FA5-4C54-4ABD-8FD2-D5961F982865}"/>
              </a:ext>
            </a:extLst>
          </p:cNvPr>
          <p:cNvSpPr txBox="1"/>
          <p:nvPr/>
        </p:nvSpPr>
        <p:spPr>
          <a:xfrm>
            <a:off x="6602083" y="4180936"/>
            <a:ext cx="4301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Laura MacCleery</a:t>
            </a:r>
          </a:p>
          <a:p>
            <a:r>
              <a:rPr lang="en-US" dirty="0"/>
              <a:t>Policy Director</a:t>
            </a:r>
          </a:p>
          <a:p>
            <a:endParaRPr lang="en-US" dirty="0"/>
          </a:p>
          <a:p>
            <a:r>
              <a:rPr lang="en-US" dirty="0"/>
              <a:t>Center for Science in the Public Interest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D15C98-4910-4FAB-B11C-221E0308BB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0" y="3956599"/>
            <a:ext cx="5223022" cy="16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4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AA6B397-5172-40CB-9DFA-EFCF82230B45}"/>
              </a:ext>
            </a:extLst>
          </p:cNvPr>
          <p:cNvGrpSpPr/>
          <p:nvPr/>
        </p:nvGrpSpPr>
        <p:grpSpPr>
          <a:xfrm>
            <a:off x="0" y="6524149"/>
            <a:ext cx="12192000" cy="333851"/>
            <a:chOff x="0" y="5396413"/>
            <a:chExt cx="9144000" cy="3014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5B3CB6-0EDB-4005-94F7-A98DD1766695}"/>
                </a:ext>
              </a:extLst>
            </p:cNvPr>
            <p:cNvSpPr/>
            <p:nvPr/>
          </p:nvSpPr>
          <p:spPr>
            <a:xfrm>
              <a:off x="0" y="5396413"/>
              <a:ext cx="2331219" cy="301451"/>
            </a:xfrm>
            <a:prstGeom prst="rect">
              <a:avLst/>
            </a:prstGeom>
            <a:solidFill>
              <a:srgbClr val="5E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F3F756-B77A-4379-B3CD-8D6BB84672D8}"/>
                </a:ext>
              </a:extLst>
            </p:cNvPr>
            <p:cNvSpPr/>
            <p:nvPr/>
          </p:nvSpPr>
          <p:spPr>
            <a:xfrm>
              <a:off x="2270927" y="5396413"/>
              <a:ext cx="2331219" cy="301451"/>
            </a:xfrm>
            <a:prstGeom prst="rect">
              <a:avLst/>
            </a:prstGeom>
            <a:solidFill>
              <a:srgbClr val="8CC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4E099-517C-4D5C-932A-4F96ACD09D84}"/>
                </a:ext>
              </a:extLst>
            </p:cNvPr>
            <p:cNvSpPr/>
            <p:nvPr/>
          </p:nvSpPr>
          <p:spPr>
            <a:xfrm>
              <a:off x="4541854" y="5396413"/>
              <a:ext cx="2331219" cy="301451"/>
            </a:xfrm>
            <a:prstGeom prst="rect">
              <a:avLst/>
            </a:prstGeom>
            <a:solidFill>
              <a:srgbClr val="D9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09DDA1-DE62-45E7-A323-FF64D97986DB}"/>
                </a:ext>
              </a:extLst>
            </p:cNvPr>
            <p:cNvSpPr/>
            <p:nvPr/>
          </p:nvSpPr>
          <p:spPr>
            <a:xfrm>
              <a:off x="6812781" y="5396413"/>
              <a:ext cx="2331219" cy="301451"/>
            </a:xfrm>
            <a:prstGeom prst="rect">
              <a:avLst/>
            </a:prstGeom>
            <a:solidFill>
              <a:srgbClr val="2F4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A556FC0-A11D-4B7D-AE61-11A241777B8D}"/>
              </a:ext>
            </a:extLst>
          </p:cNvPr>
          <p:cNvSpPr/>
          <p:nvPr/>
        </p:nvSpPr>
        <p:spPr>
          <a:xfrm>
            <a:off x="0" y="0"/>
            <a:ext cx="12192000" cy="278559"/>
          </a:xfrm>
          <a:prstGeom prst="rect">
            <a:avLst/>
          </a:prstGeom>
          <a:solidFill>
            <a:srgbClr val="2F4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C45BF-61CA-480F-9BB1-5EF6682576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1066" y="971951"/>
            <a:ext cx="5424740" cy="4965209"/>
          </a:xfrm>
          <a:prstGeom prst="rect">
            <a:avLst/>
          </a:prstGeom>
        </p:spPr>
      </p:pic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0348FEA-B178-417F-928E-C92ABF0B2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003" y="495837"/>
            <a:ext cx="4894479" cy="570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9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6441569"/>
            <a:ext cx="12192000" cy="416431"/>
            <a:chOff x="0" y="5396413"/>
            <a:chExt cx="9144000" cy="301451"/>
          </a:xfrm>
        </p:grpSpPr>
        <p:sp>
          <p:nvSpPr>
            <p:cNvPr id="7" name="Rectangle 6"/>
            <p:cNvSpPr/>
            <p:nvPr/>
          </p:nvSpPr>
          <p:spPr>
            <a:xfrm>
              <a:off x="0" y="5396413"/>
              <a:ext cx="2331219" cy="301451"/>
            </a:xfrm>
            <a:prstGeom prst="rect">
              <a:avLst/>
            </a:prstGeom>
            <a:solidFill>
              <a:srgbClr val="5E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70927" y="5396413"/>
              <a:ext cx="2331219" cy="301451"/>
            </a:xfrm>
            <a:prstGeom prst="rect">
              <a:avLst/>
            </a:prstGeom>
            <a:solidFill>
              <a:srgbClr val="8CC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41854" y="5396413"/>
              <a:ext cx="2331219" cy="301451"/>
            </a:xfrm>
            <a:prstGeom prst="rect">
              <a:avLst/>
            </a:prstGeom>
            <a:solidFill>
              <a:srgbClr val="D9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12781" y="5396413"/>
              <a:ext cx="2331219" cy="301451"/>
            </a:xfrm>
            <a:prstGeom prst="rect">
              <a:avLst/>
            </a:prstGeom>
            <a:solidFill>
              <a:srgbClr val="2F4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1"/>
            <a:ext cx="12192000" cy="276895"/>
          </a:xfrm>
          <a:prstGeom prst="rect">
            <a:avLst/>
          </a:prstGeom>
          <a:solidFill>
            <a:srgbClr val="2F4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3533A5-6532-4201-B69D-7FB1B9FE3F9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73405" y="761986"/>
            <a:ext cx="4016060" cy="52910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0EB0F4-A6DB-4B55-92A8-A0DDA23DB4B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65538" y="573110"/>
            <a:ext cx="5080716" cy="547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1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C7BD5-27BE-4819-A8F6-926F4163A1A6}"/>
              </a:ext>
            </a:extLst>
          </p:cNvPr>
          <p:cNvSpPr/>
          <p:nvPr/>
        </p:nvSpPr>
        <p:spPr>
          <a:xfrm>
            <a:off x="0" y="0"/>
            <a:ext cx="12192000" cy="278561"/>
          </a:xfrm>
          <a:prstGeom prst="rect">
            <a:avLst/>
          </a:prstGeom>
          <a:solidFill>
            <a:srgbClr val="2F4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9F1792-A6A6-4E76-8ABE-DACFB1D78070}"/>
              </a:ext>
            </a:extLst>
          </p:cNvPr>
          <p:cNvGrpSpPr/>
          <p:nvPr/>
        </p:nvGrpSpPr>
        <p:grpSpPr>
          <a:xfrm>
            <a:off x="0" y="6579440"/>
            <a:ext cx="12192000" cy="278560"/>
            <a:chOff x="0" y="5396413"/>
            <a:chExt cx="9144000" cy="3014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CC9817-6AD6-4924-A950-3494E5905FD3}"/>
                </a:ext>
              </a:extLst>
            </p:cNvPr>
            <p:cNvSpPr/>
            <p:nvPr/>
          </p:nvSpPr>
          <p:spPr>
            <a:xfrm>
              <a:off x="0" y="5396413"/>
              <a:ext cx="2331219" cy="301451"/>
            </a:xfrm>
            <a:prstGeom prst="rect">
              <a:avLst/>
            </a:prstGeom>
            <a:solidFill>
              <a:srgbClr val="5E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0AEFD9A-EDAB-42C9-89B4-906B87692976}"/>
                </a:ext>
              </a:extLst>
            </p:cNvPr>
            <p:cNvSpPr/>
            <p:nvPr/>
          </p:nvSpPr>
          <p:spPr>
            <a:xfrm>
              <a:off x="2270927" y="5396413"/>
              <a:ext cx="2331219" cy="301451"/>
            </a:xfrm>
            <a:prstGeom prst="rect">
              <a:avLst/>
            </a:prstGeom>
            <a:solidFill>
              <a:srgbClr val="8CC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A30CDC-99DF-4CC0-A532-28F7FA3974CE}"/>
                </a:ext>
              </a:extLst>
            </p:cNvPr>
            <p:cNvSpPr/>
            <p:nvPr/>
          </p:nvSpPr>
          <p:spPr>
            <a:xfrm>
              <a:off x="4541854" y="5396413"/>
              <a:ext cx="2331219" cy="301451"/>
            </a:xfrm>
            <a:prstGeom prst="rect">
              <a:avLst/>
            </a:prstGeom>
            <a:solidFill>
              <a:srgbClr val="D9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622859-C685-4D16-A293-3314C6790028}"/>
                </a:ext>
              </a:extLst>
            </p:cNvPr>
            <p:cNvSpPr/>
            <p:nvPr/>
          </p:nvSpPr>
          <p:spPr>
            <a:xfrm>
              <a:off x="6812781" y="5396413"/>
              <a:ext cx="2331219" cy="301451"/>
            </a:xfrm>
            <a:prstGeom prst="rect">
              <a:avLst/>
            </a:prstGeom>
            <a:solidFill>
              <a:srgbClr val="2F4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4E289-0087-4481-8C39-52EFDD3D5F6D}"/>
              </a:ext>
            </a:extLst>
          </p:cNvPr>
          <p:cNvSpPr/>
          <p:nvPr/>
        </p:nvSpPr>
        <p:spPr>
          <a:xfrm>
            <a:off x="6503969" y="3601368"/>
            <a:ext cx="53961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belVita</a:t>
            </a:r>
            <a:r>
              <a:rPr lang="en-US" b="1" dirty="0"/>
              <a:t> Breakfast Biscuits 4 HOURS OF NUTRITIOUS STEADY ENERGY</a:t>
            </a:r>
          </a:p>
          <a:p>
            <a:r>
              <a:rPr lang="en-US" dirty="0"/>
              <a:t>One of the unique benefits of </a:t>
            </a:r>
            <a:r>
              <a:rPr lang="en-US" dirty="0" err="1"/>
              <a:t>belVita</a:t>
            </a:r>
            <a:r>
              <a:rPr lang="en-US" dirty="0"/>
              <a:t> Breakfast Biscuits is the 4 hours of nutritious steady energy they provide all morning long. The delicious biscuits are made with a combination of grains that are carefully baked to release energy regularly and continuously to fuel your body throughout the morning</a:t>
            </a:r>
          </a:p>
        </p:txBody>
      </p:sp>
      <p:pic>
        <p:nvPicPr>
          <p:cNvPr id="16" name="Picture 15" descr="A cup of coffee on a table&#10;&#10;Description generated with high confidence">
            <a:extLst>
              <a:ext uri="{FF2B5EF4-FFF2-40B4-BE49-F238E27FC236}">
                <a16:creationId xmlns:a16="http://schemas.microsoft.com/office/drawing/2014/main" id="{F38760C9-9A0D-441B-8A3E-785A008D7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64" y="309147"/>
            <a:ext cx="4786466" cy="32616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2A49A5-E166-4223-B17F-D4CDDDA58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13" y="948309"/>
            <a:ext cx="5828782" cy="477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88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10">
            <a:extLst>
              <a:ext uri="{FF2B5EF4-FFF2-40B4-BE49-F238E27FC236}">
                <a16:creationId xmlns:a16="http://schemas.microsoft.com/office/drawing/2014/main" id="{95809E49-7B68-4DD9-B574-93CA6A92B2F5}"/>
              </a:ext>
            </a:extLst>
          </p:cNvPr>
          <p:cNvGrpSpPr>
            <a:grpSpLocks/>
          </p:cNvGrpSpPr>
          <p:nvPr/>
        </p:nvGrpSpPr>
        <p:grpSpPr bwMode="auto">
          <a:xfrm>
            <a:off x="0" y="6460622"/>
            <a:ext cx="12192000" cy="397380"/>
            <a:chOff x="0" y="5396413"/>
            <a:chExt cx="9144000" cy="30145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36C7FF-D0B1-45FF-9CF2-EB78C109E603}"/>
                </a:ext>
              </a:extLst>
            </p:cNvPr>
            <p:cNvSpPr/>
            <p:nvPr/>
          </p:nvSpPr>
          <p:spPr>
            <a:xfrm>
              <a:off x="0" y="5396413"/>
              <a:ext cx="2330450" cy="301451"/>
            </a:xfrm>
            <a:prstGeom prst="rect">
              <a:avLst/>
            </a:prstGeom>
            <a:solidFill>
              <a:srgbClr val="5E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05350C-96B1-4F54-9810-E92F038B637A}"/>
                </a:ext>
              </a:extLst>
            </p:cNvPr>
            <p:cNvSpPr/>
            <p:nvPr/>
          </p:nvSpPr>
          <p:spPr>
            <a:xfrm>
              <a:off x="2271713" y="5396413"/>
              <a:ext cx="2330450" cy="301451"/>
            </a:xfrm>
            <a:prstGeom prst="rect">
              <a:avLst/>
            </a:prstGeom>
            <a:solidFill>
              <a:srgbClr val="8CC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29254C-FF43-4958-8C43-05BE3D213994}"/>
                </a:ext>
              </a:extLst>
            </p:cNvPr>
            <p:cNvSpPr/>
            <p:nvPr/>
          </p:nvSpPr>
          <p:spPr>
            <a:xfrm>
              <a:off x="4541838" y="5396413"/>
              <a:ext cx="2330450" cy="301451"/>
            </a:xfrm>
            <a:prstGeom prst="rect">
              <a:avLst/>
            </a:prstGeom>
            <a:solidFill>
              <a:srgbClr val="D9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D4B911-0B0C-4715-AEC2-4235D71E14F9}"/>
                </a:ext>
              </a:extLst>
            </p:cNvPr>
            <p:cNvSpPr/>
            <p:nvPr/>
          </p:nvSpPr>
          <p:spPr>
            <a:xfrm>
              <a:off x="6813550" y="5396413"/>
              <a:ext cx="2330450" cy="301451"/>
            </a:xfrm>
            <a:prstGeom prst="rect">
              <a:avLst/>
            </a:prstGeom>
            <a:solidFill>
              <a:srgbClr val="2F4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88534AF-83FA-4D2E-93F9-5D68C7D87C50}"/>
              </a:ext>
            </a:extLst>
          </p:cNvPr>
          <p:cNvSpPr/>
          <p:nvPr/>
        </p:nvSpPr>
        <p:spPr>
          <a:xfrm>
            <a:off x="0" y="-4625"/>
            <a:ext cx="12192000" cy="345437"/>
          </a:xfrm>
          <a:prstGeom prst="rect">
            <a:avLst/>
          </a:prstGeom>
          <a:solidFill>
            <a:srgbClr val="2F4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6" name="Title 1">
            <a:extLst>
              <a:ext uri="{FF2B5EF4-FFF2-40B4-BE49-F238E27FC236}">
                <a16:creationId xmlns:a16="http://schemas.microsoft.com/office/drawing/2014/main" id="{8FAA8496-8852-460A-9ADE-F422FAC096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37255" y="305917"/>
            <a:ext cx="8797925" cy="804863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2F4C6E"/>
                </a:solidFill>
                <a:latin typeface="OFL Sorts Mill Goudy"/>
                <a:ea typeface="OFL Sorts Mill Goudy"/>
                <a:cs typeface="OFL Sorts Mill Goudy"/>
              </a:rPr>
              <a:t>Some FOP Labeling Systems</a:t>
            </a:r>
          </a:p>
        </p:txBody>
      </p:sp>
      <p:pic>
        <p:nvPicPr>
          <p:cNvPr id="2052" name="Picture 4" descr="Image result for front of pack label positive">
            <a:extLst>
              <a:ext uri="{FF2B5EF4-FFF2-40B4-BE49-F238E27FC236}">
                <a16:creationId xmlns:a16="http://schemas.microsoft.com/office/drawing/2014/main" id="{4DC6762C-84C6-40B6-A2A1-85B9A72FB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303" y="2606074"/>
            <a:ext cx="210947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hoices logo">
            <a:extLst>
              <a:ext uri="{FF2B5EF4-FFF2-40B4-BE49-F238E27FC236}">
                <a16:creationId xmlns:a16="http://schemas.microsoft.com/office/drawing/2014/main" id="{8259599D-4763-4C0A-BC63-9857C90B1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433" y="4703548"/>
            <a:ext cx="1488600" cy="140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merican heart association label">
            <a:extLst>
              <a:ext uri="{FF2B5EF4-FFF2-40B4-BE49-F238E27FC236}">
                <a16:creationId xmlns:a16="http://schemas.microsoft.com/office/drawing/2014/main" id="{B35BB5D2-B687-4D32-BD7F-4ED8B6896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00" y="3753799"/>
            <a:ext cx="1401172" cy="177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front of pack label">
            <a:extLst>
              <a:ext uri="{FF2B5EF4-FFF2-40B4-BE49-F238E27FC236}">
                <a16:creationId xmlns:a16="http://schemas.microsoft.com/office/drawing/2014/main" id="{A10C3D19-E7E3-4B9A-A370-986D804ED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259" y="4905748"/>
            <a:ext cx="3403101" cy="112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Image result for health star rating">
            <a:extLst>
              <a:ext uri="{FF2B5EF4-FFF2-40B4-BE49-F238E27FC236}">
                <a16:creationId xmlns:a16="http://schemas.microsoft.com/office/drawing/2014/main" id="{4D794988-54E4-43B9-B043-A3C0C018FC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Image result for health star rating">
            <a:extLst>
              <a:ext uri="{FF2B5EF4-FFF2-40B4-BE49-F238E27FC236}">
                <a16:creationId xmlns:a16="http://schemas.microsoft.com/office/drawing/2014/main" id="{68327609-EE11-4269-B533-7C1D9EF75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3" y="1269286"/>
            <a:ext cx="5513509" cy="193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guiding stars">
            <a:extLst>
              <a:ext uri="{FF2B5EF4-FFF2-40B4-BE49-F238E27FC236}">
                <a16:creationId xmlns:a16="http://schemas.microsoft.com/office/drawing/2014/main" id="{3B694288-EA94-417D-9119-F38CB7DA3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956" y="1281090"/>
            <a:ext cx="4111184" cy="129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mage result for keyhole front of pack">
            <a:extLst>
              <a:ext uri="{FF2B5EF4-FFF2-40B4-BE49-F238E27FC236}">
                <a16:creationId xmlns:a16="http://schemas.microsoft.com/office/drawing/2014/main" id="{C4ED39E3-8FF9-4171-8DC4-49DB82453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6" t="4787" r="35047" b="16974"/>
          <a:stretch/>
        </p:blipFill>
        <p:spPr bwMode="auto">
          <a:xfrm>
            <a:off x="6384573" y="2841893"/>
            <a:ext cx="1369850" cy="133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DC049ED-5B8A-4B0F-8195-CC63A778F2DF}"/>
              </a:ext>
            </a:extLst>
          </p:cNvPr>
          <p:cNvSpPr txBox="1"/>
          <p:nvPr/>
        </p:nvSpPr>
        <p:spPr>
          <a:xfrm>
            <a:off x="6329825" y="2562005"/>
            <a:ext cx="906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Sweden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9A29E3-9CE9-4C01-9352-2631E4D2129C}"/>
              </a:ext>
            </a:extLst>
          </p:cNvPr>
          <p:cNvSpPr txBox="1"/>
          <p:nvPr/>
        </p:nvSpPr>
        <p:spPr>
          <a:xfrm>
            <a:off x="5135562" y="4535599"/>
            <a:ext cx="186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United States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BAB7E8-4F04-49A3-96CA-1CA3916C7E16}"/>
              </a:ext>
            </a:extLst>
          </p:cNvPr>
          <p:cNvSpPr txBox="1"/>
          <p:nvPr/>
        </p:nvSpPr>
        <p:spPr>
          <a:xfrm>
            <a:off x="1727201" y="1217041"/>
            <a:ext cx="254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Australia/New Zealand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B66F74-C4C9-4910-AE78-50941C4D0D76}"/>
              </a:ext>
            </a:extLst>
          </p:cNvPr>
          <p:cNvSpPr txBox="1"/>
          <p:nvPr/>
        </p:nvSpPr>
        <p:spPr>
          <a:xfrm>
            <a:off x="8159263" y="4301673"/>
            <a:ext cx="210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The Netherlands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A1421A-8787-4262-99A8-350D9B43C938}"/>
              </a:ext>
            </a:extLst>
          </p:cNvPr>
          <p:cNvSpPr txBox="1"/>
          <p:nvPr/>
        </p:nvSpPr>
        <p:spPr>
          <a:xfrm>
            <a:off x="6911360" y="1094024"/>
            <a:ext cx="186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North America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9E4B53-5210-4686-81AB-0063B4785900}"/>
              </a:ext>
            </a:extLst>
          </p:cNvPr>
          <p:cNvSpPr/>
          <p:nvPr/>
        </p:nvSpPr>
        <p:spPr>
          <a:xfrm>
            <a:off x="9625107" y="5135395"/>
            <a:ext cx="202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(will be phased out)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6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6441569"/>
            <a:ext cx="12192000" cy="416431"/>
            <a:chOff x="0" y="5396413"/>
            <a:chExt cx="9144000" cy="301451"/>
          </a:xfrm>
        </p:grpSpPr>
        <p:sp>
          <p:nvSpPr>
            <p:cNvPr id="7" name="Rectangle 6"/>
            <p:cNvSpPr/>
            <p:nvPr/>
          </p:nvSpPr>
          <p:spPr>
            <a:xfrm>
              <a:off x="0" y="5396413"/>
              <a:ext cx="2331219" cy="301451"/>
            </a:xfrm>
            <a:prstGeom prst="rect">
              <a:avLst/>
            </a:prstGeom>
            <a:solidFill>
              <a:srgbClr val="5E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70927" y="5396413"/>
              <a:ext cx="2331219" cy="301451"/>
            </a:xfrm>
            <a:prstGeom prst="rect">
              <a:avLst/>
            </a:prstGeom>
            <a:solidFill>
              <a:srgbClr val="8CC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41854" y="5396413"/>
              <a:ext cx="2331219" cy="301451"/>
            </a:xfrm>
            <a:prstGeom prst="rect">
              <a:avLst/>
            </a:prstGeom>
            <a:solidFill>
              <a:srgbClr val="D9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12781" y="5396413"/>
              <a:ext cx="2331219" cy="301451"/>
            </a:xfrm>
            <a:prstGeom prst="rect">
              <a:avLst/>
            </a:prstGeom>
            <a:solidFill>
              <a:srgbClr val="2F4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1"/>
            <a:ext cx="12192000" cy="276895"/>
          </a:xfrm>
          <a:prstGeom prst="rect">
            <a:avLst/>
          </a:prstGeom>
          <a:solidFill>
            <a:srgbClr val="2F4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FEFE0B-DBD0-4531-8A0A-94E6A37BBE03}"/>
              </a:ext>
            </a:extLst>
          </p:cNvPr>
          <p:cNvSpPr txBox="1"/>
          <p:nvPr/>
        </p:nvSpPr>
        <p:spPr>
          <a:xfrm>
            <a:off x="4846066" y="1513267"/>
            <a:ext cx="7636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Brush Script MT" panose="03060802040406070304" pitchFamily="66" charset="0"/>
              </a:rPr>
              <a:t>Thank You</a:t>
            </a:r>
          </a:p>
        </p:txBody>
      </p:sp>
      <p:pic>
        <p:nvPicPr>
          <p:cNvPr id="12" name="Picture 11" descr="A picture containing clothing&#10;&#10;Description generated with very high confidence">
            <a:extLst>
              <a:ext uri="{FF2B5EF4-FFF2-40B4-BE49-F238E27FC236}">
                <a16:creationId xmlns:a16="http://schemas.microsoft.com/office/drawing/2014/main" id="{F72C0490-C3F3-4F09-B8E2-72DC91149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00" y="440825"/>
            <a:ext cx="3916006" cy="58711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D4C91B-74FF-43C1-86F5-44DA7547E0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824" y="3695732"/>
            <a:ext cx="5223022" cy="16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6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AA6B397-5172-40CB-9DFA-EFCF82230B45}"/>
              </a:ext>
            </a:extLst>
          </p:cNvPr>
          <p:cNvGrpSpPr/>
          <p:nvPr/>
        </p:nvGrpSpPr>
        <p:grpSpPr>
          <a:xfrm>
            <a:off x="0" y="6524149"/>
            <a:ext cx="12192000" cy="333851"/>
            <a:chOff x="0" y="5396413"/>
            <a:chExt cx="9144000" cy="3014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5B3CB6-0EDB-4005-94F7-A98DD1766695}"/>
                </a:ext>
              </a:extLst>
            </p:cNvPr>
            <p:cNvSpPr/>
            <p:nvPr/>
          </p:nvSpPr>
          <p:spPr>
            <a:xfrm>
              <a:off x="0" y="5396413"/>
              <a:ext cx="2331219" cy="301451"/>
            </a:xfrm>
            <a:prstGeom prst="rect">
              <a:avLst/>
            </a:prstGeom>
            <a:solidFill>
              <a:srgbClr val="5E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F3F756-B77A-4379-B3CD-8D6BB84672D8}"/>
                </a:ext>
              </a:extLst>
            </p:cNvPr>
            <p:cNvSpPr/>
            <p:nvPr/>
          </p:nvSpPr>
          <p:spPr>
            <a:xfrm>
              <a:off x="2270927" y="5396413"/>
              <a:ext cx="2331219" cy="301451"/>
            </a:xfrm>
            <a:prstGeom prst="rect">
              <a:avLst/>
            </a:prstGeom>
            <a:solidFill>
              <a:srgbClr val="8CC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4E099-517C-4D5C-932A-4F96ACD09D84}"/>
                </a:ext>
              </a:extLst>
            </p:cNvPr>
            <p:cNvSpPr/>
            <p:nvPr/>
          </p:nvSpPr>
          <p:spPr>
            <a:xfrm>
              <a:off x="4541854" y="5396413"/>
              <a:ext cx="2331219" cy="301451"/>
            </a:xfrm>
            <a:prstGeom prst="rect">
              <a:avLst/>
            </a:prstGeom>
            <a:solidFill>
              <a:srgbClr val="D9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09DDA1-DE62-45E7-A323-FF64D97986DB}"/>
                </a:ext>
              </a:extLst>
            </p:cNvPr>
            <p:cNvSpPr/>
            <p:nvPr/>
          </p:nvSpPr>
          <p:spPr>
            <a:xfrm>
              <a:off x="6812781" y="5396413"/>
              <a:ext cx="2331219" cy="301451"/>
            </a:xfrm>
            <a:prstGeom prst="rect">
              <a:avLst/>
            </a:prstGeom>
            <a:solidFill>
              <a:srgbClr val="2F4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A556FC0-A11D-4B7D-AE61-11A241777B8D}"/>
              </a:ext>
            </a:extLst>
          </p:cNvPr>
          <p:cNvSpPr/>
          <p:nvPr/>
        </p:nvSpPr>
        <p:spPr>
          <a:xfrm>
            <a:off x="0" y="0"/>
            <a:ext cx="12192000" cy="278559"/>
          </a:xfrm>
          <a:prstGeom prst="rect">
            <a:avLst/>
          </a:prstGeom>
          <a:solidFill>
            <a:srgbClr val="2F4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D93A8A-0595-43F2-97E1-2D30AA409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12" y="679225"/>
            <a:ext cx="4152891" cy="50315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32A702-A648-4117-8F8A-F471CDF5FEB4}"/>
              </a:ext>
            </a:extLst>
          </p:cNvPr>
          <p:cNvSpPr txBox="1"/>
          <p:nvPr/>
        </p:nvSpPr>
        <p:spPr>
          <a:xfrm>
            <a:off x="4141387" y="325570"/>
            <a:ext cx="792480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Petition to Prohibit Misbranding of Whole Wheat Products and to Promulgate Food Labeling Regulations Concerning Products Made with Whole Wheat, </a:t>
            </a:r>
            <a:r>
              <a:rPr lang="en-US" dirty="0"/>
              <a:t>June 25, 1993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Petition for Proposed Rulemaking and Regulatory Action to Prohibit Misleading Food Labeling, </a:t>
            </a:r>
            <a:r>
              <a:rPr lang="en-US" dirty="0"/>
              <a:t>August 2, 1995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Petition for Regulatory Action to Prevent the Unapproved Use of the Term “Energy” on Food Labels, </a:t>
            </a:r>
            <a:r>
              <a:rPr lang="en-US" dirty="0"/>
              <a:t>November 27, 1996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Petition for Proposed Rulemaking to Require Percentage Ingredient Labeling, </a:t>
            </a:r>
            <a:r>
              <a:rPr lang="en-US" dirty="0"/>
              <a:t>March 26, 1997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Petition for Proposed Rulemaking to Establish Format Requirements for Ingredient Lists, </a:t>
            </a:r>
            <a:r>
              <a:rPr lang="en-US" dirty="0"/>
              <a:t>July 26, 2001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Petition for Rulemaking on Functional Foods and Request to Establish an Advisory Committee, </a:t>
            </a:r>
            <a:r>
              <a:rPr lang="en-US" dirty="0"/>
              <a:t>March 21, 2002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Petition for Advance Notice of Proposed Rulemaking on the Use of Symbols on the Principal Display Panel to Communicate the Healthfulness of Foods, </a:t>
            </a:r>
            <a:r>
              <a:rPr lang="en-US" dirty="0"/>
              <a:t>November 30, 2006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518442-9817-4F86-9B2E-DF26D74DD0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8" y="679225"/>
            <a:ext cx="1889434" cy="5965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0442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generated with high confidence">
            <a:extLst>
              <a:ext uri="{FF2B5EF4-FFF2-40B4-BE49-F238E27FC236}">
                <a16:creationId xmlns:a16="http://schemas.microsoft.com/office/drawing/2014/main" id="{B738173D-629A-4B45-A419-D7513B3BE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25" y="566361"/>
            <a:ext cx="6498376" cy="603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C46C1-4543-4E25-A2A3-3BEFA3BD9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31" y="278560"/>
            <a:ext cx="5353015" cy="105104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" y="6579440"/>
            <a:ext cx="12191999" cy="278560"/>
            <a:chOff x="0" y="5396413"/>
            <a:chExt cx="9144000" cy="301451"/>
          </a:xfrm>
        </p:grpSpPr>
        <p:sp>
          <p:nvSpPr>
            <p:cNvPr id="7" name="Rectangle 6"/>
            <p:cNvSpPr/>
            <p:nvPr/>
          </p:nvSpPr>
          <p:spPr>
            <a:xfrm>
              <a:off x="0" y="5396413"/>
              <a:ext cx="2331219" cy="301451"/>
            </a:xfrm>
            <a:prstGeom prst="rect">
              <a:avLst/>
            </a:prstGeom>
            <a:solidFill>
              <a:srgbClr val="5E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70927" y="5396413"/>
              <a:ext cx="2331219" cy="301451"/>
            </a:xfrm>
            <a:prstGeom prst="rect">
              <a:avLst/>
            </a:prstGeom>
            <a:solidFill>
              <a:srgbClr val="8CC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41854" y="5396413"/>
              <a:ext cx="2331219" cy="301451"/>
            </a:xfrm>
            <a:prstGeom prst="rect">
              <a:avLst/>
            </a:prstGeom>
            <a:solidFill>
              <a:srgbClr val="D9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12781" y="5396413"/>
              <a:ext cx="2331219" cy="301451"/>
            </a:xfrm>
            <a:prstGeom prst="rect">
              <a:avLst/>
            </a:prstGeom>
            <a:solidFill>
              <a:srgbClr val="2F4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0"/>
            <a:ext cx="12192000" cy="278560"/>
          </a:xfrm>
          <a:prstGeom prst="rect">
            <a:avLst/>
          </a:prstGeom>
          <a:solidFill>
            <a:srgbClr val="2F4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8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AA6B397-5172-40CB-9DFA-EFCF82230B45}"/>
              </a:ext>
            </a:extLst>
          </p:cNvPr>
          <p:cNvGrpSpPr/>
          <p:nvPr/>
        </p:nvGrpSpPr>
        <p:grpSpPr>
          <a:xfrm>
            <a:off x="0" y="6524149"/>
            <a:ext cx="12192000" cy="333851"/>
            <a:chOff x="0" y="5396413"/>
            <a:chExt cx="9144000" cy="3014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5B3CB6-0EDB-4005-94F7-A98DD1766695}"/>
                </a:ext>
              </a:extLst>
            </p:cNvPr>
            <p:cNvSpPr/>
            <p:nvPr/>
          </p:nvSpPr>
          <p:spPr>
            <a:xfrm>
              <a:off x="0" y="5396413"/>
              <a:ext cx="2331219" cy="301451"/>
            </a:xfrm>
            <a:prstGeom prst="rect">
              <a:avLst/>
            </a:prstGeom>
            <a:solidFill>
              <a:srgbClr val="5E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F3F756-B77A-4379-B3CD-8D6BB84672D8}"/>
                </a:ext>
              </a:extLst>
            </p:cNvPr>
            <p:cNvSpPr/>
            <p:nvPr/>
          </p:nvSpPr>
          <p:spPr>
            <a:xfrm>
              <a:off x="2270927" y="5396413"/>
              <a:ext cx="2331219" cy="301451"/>
            </a:xfrm>
            <a:prstGeom prst="rect">
              <a:avLst/>
            </a:prstGeom>
            <a:solidFill>
              <a:srgbClr val="8CC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4E099-517C-4D5C-932A-4F96ACD09D84}"/>
                </a:ext>
              </a:extLst>
            </p:cNvPr>
            <p:cNvSpPr/>
            <p:nvPr/>
          </p:nvSpPr>
          <p:spPr>
            <a:xfrm>
              <a:off x="4541854" y="5396413"/>
              <a:ext cx="2331219" cy="301451"/>
            </a:xfrm>
            <a:prstGeom prst="rect">
              <a:avLst/>
            </a:prstGeom>
            <a:solidFill>
              <a:srgbClr val="D9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09DDA1-DE62-45E7-A323-FF64D97986DB}"/>
                </a:ext>
              </a:extLst>
            </p:cNvPr>
            <p:cNvSpPr/>
            <p:nvPr/>
          </p:nvSpPr>
          <p:spPr>
            <a:xfrm>
              <a:off x="6812781" y="5396413"/>
              <a:ext cx="2331219" cy="301451"/>
            </a:xfrm>
            <a:prstGeom prst="rect">
              <a:avLst/>
            </a:prstGeom>
            <a:solidFill>
              <a:srgbClr val="2F4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A556FC0-A11D-4B7D-AE61-11A241777B8D}"/>
              </a:ext>
            </a:extLst>
          </p:cNvPr>
          <p:cNvSpPr/>
          <p:nvPr/>
        </p:nvSpPr>
        <p:spPr>
          <a:xfrm>
            <a:off x="0" y="0"/>
            <a:ext cx="12192000" cy="278559"/>
          </a:xfrm>
          <a:prstGeom prst="rect">
            <a:avLst/>
          </a:prstGeom>
          <a:solidFill>
            <a:srgbClr val="2F4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1AF62B-2962-4C74-84CF-18690249A66C}"/>
              </a:ext>
            </a:extLst>
          </p:cNvPr>
          <p:cNvSpPr txBox="1"/>
          <p:nvPr/>
        </p:nvSpPr>
        <p:spPr>
          <a:xfrm rot="10800000" flipV="1">
            <a:off x="396876" y="387986"/>
            <a:ext cx="1131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2018 International Food Information Council findings: </a:t>
            </a:r>
          </a:p>
        </p:txBody>
      </p:sp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774996B-0E17-486D-823A-841906ED1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5" y="657073"/>
            <a:ext cx="11189086" cy="567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56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EF81F3C-1E31-4103-B1CE-1B20197E3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05" y="0"/>
            <a:ext cx="4848896" cy="727334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AA6B397-5172-40CB-9DFA-EFCF82230B45}"/>
              </a:ext>
            </a:extLst>
          </p:cNvPr>
          <p:cNvGrpSpPr/>
          <p:nvPr/>
        </p:nvGrpSpPr>
        <p:grpSpPr>
          <a:xfrm>
            <a:off x="0" y="6524149"/>
            <a:ext cx="12192000" cy="333851"/>
            <a:chOff x="0" y="5396413"/>
            <a:chExt cx="9144000" cy="3014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5B3CB6-0EDB-4005-94F7-A98DD1766695}"/>
                </a:ext>
              </a:extLst>
            </p:cNvPr>
            <p:cNvSpPr/>
            <p:nvPr/>
          </p:nvSpPr>
          <p:spPr>
            <a:xfrm>
              <a:off x="0" y="5396413"/>
              <a:ext cx="2331219" cy="301451"/>
            </a:xfrm>
            <a:prstGeom prst="rect">
              <a:avLst/>
            </a:prstGeom>
            <a:solidFill>
              <a:srgbClr val="5E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F3F756-B77A-4379-B3CD-8D6BB84672D8}"/>
                </a:ext>
              </a:extLst>
            </p:cNvPr>
            <p:cNvSpPr/>
            <p:nvPr/>
          </p:nvSpPr>
          <p:spPr>
            <a:xfrm>
              <a:off x="2270927" y="5396413"/>
              <a:ext cx="2331219" cy="301451"/>
            </a:xfrm>
            <a:prstGeom prst="rect">
              <a:avLst/>
            </a:prstGeom>
            <a:solidFill>
              <a:srgbClr val="8CC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4E099-517C-4D5C-932A-4F96ACD09D84}"/>
                </a:ext>
              </a:extLst>
            </p:cNvPr>
            <p:cNvSpPr/>
            <p:nvPr/>
          </p:nvSpPr>
          <p:spPr>
            <a:xfrm>
              <a:off x="4541854" y="5396413"/>
              <a:ext cx="2331219" cy="301451"/>
            </a:xfrm>
            <a:prstGeom prst="rect">
              <a:avLst/>
            </a:prstGeom>
            <a:solidFill>
              <a:srgbClr val="D9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09DDA1-DE62-45E7-A323-FF64D97986DB}"/>
                </a:ext>
              </a:extLst>
            </p:cNvPr>
            <p:cNvSpPr/>
            <p:nvPr/>
          </p:nvSpPr>
          <p:spPr>
            <a:xfrm>
              <a:off x="6812781" y="5396413"/>
              <a:ext cx="2331219" cy="301451"/>
            </a:xfrm>
            <a:prstGeom prst="rect">
              <a:avLst/>
            </a:prstGeom>
            <a:solidFill>
              <a:srgbClr val="2F4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A556FC0-A11D-4B7D-AE61-11A241777B8D}"/>
              </a:ext>
            </a:extLst>
          </p:cNvPr>
          <p:cNvSpPr/>
          <p:nvPr/>
        </p:nvSpPr>
        <p:spPr>
          <a:xfrm>
            <a:off x="0" y="0"/>
            <a:ext cx="12192000" cy="278559"/>
          </a:xfrm>
          <a:prstGeom prst="rect">
            <a:avLst/>
          </a:prstGeom>
          <a:solidFill>
            <a:srgbClr val="2F4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68ECBE-AAB1-4017-92DC-FA258C0D59CC}"/>
              </a:ext>
            </a:extLst>
          </p:cNvPr>
          <p:cNvSpPr/>
          <p:nvPr/>
        </p:nvSpPr>
        <p:spPr>
          <a:xfrm>
            <a:off x="0" y="0"/>
            <a:ext cx="9144000" cy="278559"/>
          </a:xfrm>
          <a:prstGeom prst="rect">
            <a:avLst/>
          </a:prstGeom>
          <a:solidFill>
            <a:srgbClr val="2F4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AA6B397-5172-40CB-9DFA-EFCF82230B45}"/>
              </a:ext>
            </a:extLst>
          </p:cNvPr>
          <p:cNvGrpSpPr/>
          <p:nvPr/>
        </p:nvGrpSpPr>
        <p:grpSpPr>
          <a:xfrm>
            <a:off x="0" y="6524149"/>
            <a:ext cx="12192000" cy="333851"/>
            <a:chOff x="0" y="5396413"/>
            <a:chExt cx="9144000" cy="3014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5B3CB6-0EDB-4005-94F7-A98DD1766695}"/>
                </a:ext>
              </a:extLst>
            </p:cNvPr>
            <p:cNvSpPr/>
            <p:nvPr/>
          </p:nvSpPr>
          <p:spPr>
            <a:xfrm>
              <a:off x="0" y="5396413"/>
              <a:ext cx="2331219" cy="301451"/>
            </a:xfrm>
            <a:prstGeom prst="rect">
              <a:avLst/>
            </a:prstGeom>
            <a:solidFill>
              <a:srgbClr val="5E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F3F756-B77A-4379-B3CD-8D6BB84672D8}"/>
                </a:ext>
              </a:extLst>
            </p:cNvPr>
            <p:cNvSpPr/>
            <p:nvPr/>
          </p:nvSpPr>
          <p:spPr>
            <a:xfrm>
              <a:off x="2270927" y="5396413"/>
              <a:ext cx="2331219" cy="301451"/>
            </a:xfrm>
            <a:prstGeom prst="rect">
              <a:avLst/>
            </a:prstGeom>
            <a:solidFill>
              <a:srgbClr val="8CC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4E099-517C-4D5C-932A-4F96ACD09D84}"/>
                </a:ext>
              </a:extLst>
            </p:cNvPr>
            <p:cNvSpPr/>
            <p:nvPr/>
          </p:nvSpPr>
          <p:spPr>
            <a:xfrm>
              <a:off x="4541854" y="5396413"/>
              <a:ext cx="2331219" cy="301451"/>
            </a:xfrm>
            <a:prstGeom prst="rect">
              <a:avLst/>
            </a:prstGeom>
            <a:solidFill>
              <a:srgbClr val="D9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09DDA1-DE62-45E7-A323-FF64D97986DB}"/>
                </a:ext>
              </a:extLst>
            </p:cNvPr>
            <p:cNvSpPr/>
            <p:nvPr/>
          </p:nvSpPr>
          <p:spPr>
            <a:xfrm>
              <a:off x="6812781" y="5396413"/>
              <a:ext cx="2331219" cy="301451"/>
            </a:xfrm>
            <a:prstGeom prst="rect">
              <a:avLst/>
            </a:prstGeom>
            <a:solidFill>
              <a:srgbClr val="2F4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A556FC0-A11D-4B7D-AE61-11A241777B8D}"/>
              </a:ext>
            </a:extLst>
          </p:cNvPr>
          <p:cNvSpPr/>
          <p:nvPr/>
        </p:nvSpPr>
        <p:spPr>
          <a:xfrm>
            <a:off x="0" y="0"/>
            <a:ext cx="12192000" cy="278559"/>
          </a:xfrm>
          <a:prstGeom prst="rect">
            <a:avLst/>
          </a:prstGeom>
          <a:solidFill>
            <a:srgbClr val="2F4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B5124-C9C2-48E1-9DD0-533480560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738"/>
            <a:ext cx="12192000" cy="489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3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6535137"/>
            <a:ext cx="12192000" cy="322863"/>
            <a:chOff x="0" y="5396413"/>
            <a:chExt cx="9144000" cy="301451"/>
          </a:xfrm>
        </p:grpSpPr>
        <p:sp>
          <p:nvSpPr>
            <p:cNvPr id="7" name="Rectangle 6"/>
            <p:cNvSpPr/>
            <p:nvPr/>
          </p:nvSpPr>
          <p:spPr>
            <a:xfrm>
              <a:off x="0" y="5396413"/>
              <a:ext cx="2331219" cy="301451"/>
            </a:xfrm>
            <a:prstGeom prst="rect">
              <a:avLst/>
            </a:prstGeom>
            <a:solidFill>
              <a:srgbClr val="5E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70927" y="5396413"/>
              <a:ext cx="2331219" cy="301451"/>
            </a:xfrm>
            <a:prstGeom prst="rect">
              <a:avLst/>
            </a:prstGeom>
            <a:solidFill>
              <a:srgbClr val="8CC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41854" y="5396413"/>
              <a:ext cx="2331219" cy="301451"/>
            </a:xfrm>
            <a:prstGeom prst="rect">
              <a:avLst/>
            </a:prstGeom>
            <a:solidFill>
              <a:srgbClr val="D9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12781" y="5396413"/>
              <a:ext cx="2331219" cy="301451"/>
            </a:xfrm>
            <a:prstGeom prst="rect">
              <a:avLst/>
            </a:prstGeom>
            <a:solidFill>
              <a:srgbClr val="2F4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27" y="6073002"/>
            <a:ext cx="1259571" cy="3976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-1"/>
            <a:ext cx="12192000" cy="278561"/>
          </a:xfrm>
          <a:prstGeom prst="rect">
            <a:avLst/>
          </a:prstGeom>
          <a:solidFill>
            <a:srgbClr val="2F4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615B78-FB15-439B-A72A-70ECA8D57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589" y="444765"/>
            <a:ext cx="9144000" cy="8036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F4C6E"/>
                </a:solidFill>
                <a:latin typeface="OFL Sorts Mill Goudy" charset="0"/>
                <a:ea typeface="OFL Sorts Mill Goudy" charset="0"/>
                <a:cs typeface="OFL Sorts Mill Goudy" charset="0"/>
              </a:rPr>
              <a:t>Labeling Claims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9670D0-8A19-4EEC-AC96-3A1C10AF5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673" y="1191836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5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FC8D71-CBD9-4D1E-83AF-269DF8CD627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22177" y="139280"/>
            <a:ext cx="4878011" cy="6889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8714" y="4118277"/>
            <a:ext cx="3700108" cy="1018903"/>
          </a:xfrm>
        </p:spPr>
        <p:txBody>
          <a:bodyPr>
            <a:normAutofit fontScale="90000"/>
          </a:bodyPr>
          <a:lstStyle/>
          <a:p>
            <a:r>
              <a:rPr lang="en-US" dirty="0"/>
              <a:t>“Fruit” Snacks</a:t>
            </a:r>
            <a:br>
              <a:rPr lang="en-US" dirty="0"/>
            </a:br>
            <a:r>
              <a:rPr lang="en-US" dirty="0"/>
              <a:t>or </a:t>
            </a:r>
            <a:br>
              <a:rPr lang="en-US" dirty="0"/>
            </a:br>
            <a:r>
              <a:rPr lang="en-US" dirty="0"/>
              <a:t>“Fruity” </a:t>
            </a:r>
            <a:br>
              <a:rPr lang="en-US" dirty="0"/>
            </a:br>
            <a:r>
              <a:rPr lang="en-US" dirty="0"/>
              <a:t>Snacks?</a:t>
            </a:r>
            <a:endParaRPr lang="en-US" dirty="0">
              <a:solidFill>
                <a:srgbClr val="2F4C6E"/>
              </a:solidFill>
              <a:latin typeface="OFL Sorts Mill Goudy" charset="0"/>
              <a:ea typeface="OFL Sorts Mill Goudy" charset="0"/>
              <a:cs typeface="OFL Sorts Mill Goudy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534757"/>
            <a:ext cx="12192000" cy="323243"/>
            <a:chOff x="0" y="5396413"/>
            <a:chExt cx="9144000" cy="301451"/>
          </a:xfrm>
        </p:grpSpPr>
        <p:sp>
          <p:nvSpPr>
            <p:cNvPr id="7" name="Rectangle 6"/>
            <p:cNvSpPr/>
            <p:nvPr/>
          </p:nvSpPr>
          <p:spPr>
            <a:xfrm>
              <a:off x="0" y="5396413"/>
              <a:ext cx="2331219" cy="301451"/>
            </a:xfrm>
            <a:prstGeom prst="rect">
              <a:avLst/>
            </a:prstGeom>
            <a:solidFill>
              <a:srgbClr val="5E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70927" y="5396413"/>
              <a:ext cx="2331219" cy="301451"/>
            </a:xfrm>
            <a:prstGeom prst="rect">
              <a:avLst/>
            </a:prstGeom>
            <a:solidFill>
              <a:srgbClr val="8CC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41854" y="5396413"/>
              <a:ext cx="2331219" cy="301451"/>
            </a:xfrm>
            <a:prstGeom prst="rect">
              <a:avLst/>
            </a:prstGeom>
            <a:solidFill>
              <a:srgbClr val="D9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12781" y="5396413"/>
              <a:ext cx="2331219" cy="301451"/>
            </a:xfrm>
            <a:prstGeom prst="rect">
              <a:avLst/>
            </a:prstGeom>
            <a:solidFill>
              <a:srgbClr val="2F4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0"/>
            <a:ext cx="12192000" cy="278561"/>
          </a:xfrm>
          <a:prstGeom prst="rect">
            <a:avLst/>
          </a:prstGeom>
          <a:solidFill>
            <a:srgbClr val="2F4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41F8B5-77A6-4A20-BD40-570CD454389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5245" y="1150468"/>
            <a:ext cx="5902862" cy="4507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76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AA6B397-5172-40CB-9DFA-EFCF82230B45}"/>
              </a:ext>
            </a:extLst>
          </p:cNvPr>
          <p:cNvGrpSpPr/>
          <p:nvPr/>
        </p:nvGrpSpPr>
        <p:grpSpPr>
          <a:xfrm>
            <a:off x="0" y="6524149"/>
            <a:ext cx="12192000" cy="333851"/>
            <a:chOff x="0" y="5396413"/>
            <a:chExt cx="9144000" cy="3014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5B3CB6-0EDB-4005-94F7-A98DD1766695}"/>
                </a:ext>
              </a:extLst>
            </p:cNvPr>
            <p:cNvSpPr/>
            <p:nvPr/>
          </p:nvSpPr>
          <p:spPr>
            <a:xfrm>
              <a:off x="0" y="5396413"/>
              <a:ext cx="2331219" cy="301451"/>
            </a:xfrm>
            <a:prstGeom prst="rect">
              <a:avLst/>
            </a:prstGeom>
            <a:solidFill>
              <a:srgbClr val="5EB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F3F756-B77A-4379-B3CD-8D6BB84672D8}"/>
                </a:ext>
              </a:extLst>
            </p:cNvPr>
            <p:cNvSpPr/>
            <p:nvPr/>
          </p:nvSpPr>
          <p:spPr>
            <a:xfrm>
              <a:off x="2270927" y="5396413"/>
              <a:ext cx="2331219" cy="301451"/>
            </a:xfrm>
            <a:prstGeom prst="rect">
              <a:avLst/>
            </a:prstGeom>
            <a:solidFill>
              <a:srgbClr val="8CC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64E099-517C-4D5C-932A-4F96ACD09D84}"/>
                </a:ext>
              </a:extLst>
            </p:cNvPr>
            <p:cNvSpPr/>
            <p:nvPr/>
          </p:nvSpPr>
          <p:spPr>
            <a:xfrm>
              <a:off x="4541854" y="5396413"/>
              <a:ext cx="2331219" cy="301451"/>
            </a:xfrm>
            <a:prstGeom prst="rect">
              <a:avLst/>
            </a:prstGeom>
            <a:solidFill>
              <a:srgbClr val="D9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09DDA1-DE62-45E7-A323-FF64D97986DB}"/>
                </a:ext>
              </a:extLst>
            </p:cNvPr>
            <p:cNvSpPr/>
            <p:nvPr/>
          </p:nvSpPr>
          <p:spPr>
            <a:xfrm>
              <a:off x="6812781" y="5396413"/>
              <a:ext cx="2331219" cy="301451"/>
            </a:xfrm>
            <a:prstGeom prst="rect">
              <a:avLst/>
            </a:prstGeom>
            <a:solidFill>
              <a:srgbClr val="2F4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A556FC0-A11D-4B7D-AE61-11A241777B8D}"/>
              </a:ext>
            </a:extLst>
          </p:cNvPr>
          <p:cNvSpPr/>
          <p:nvPr/>
        </p:nvSpPr>
        <p:spPr>
          <a:xfrm>
            <a:off x="0" y="0"/>
            <a:ext cx="12192000" cy="278559"/>
          </a:xfrm>
          <a:prstGeom prst="rect">
            <a:avLst/>
          </a:prstGeom>
          <a:solidFill>
            <a:srgbClr val="2F4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BCE9B1-E4A3-42A7-A7D9-5DC9CF36FB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04031" y="476519"/>
            <a:ext cx="3533118" cy="5917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89FBAB-BC5F-4F82-BD3A-8771A98C3E1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710017" y="810369"/>
            <a:ext cx="6707104" cy="30463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6EE247-E49E-4405-9D11-4DBC69994B52}"/>
              </a:ext>
            </a:extLst>
          </p:cNvPr>
          <p:cNvSpPr/>
          <p:nvPr/>
        </p:nvSpPr>
        <p:spPr>
          <a:xfrm>
            <a:off x="7540582" y="4436772"/>
            <a:ext cx="4037526" cy="1173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Recommended Disclosure: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7 g of Whole Grain per serving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g of Refined Grain per serving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21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A11E04-12AE-491C-B4E3-E748CF5F610C}"/>
</file>

<file path=customXml/itemProps2.xml><?xml version="1.0" encoding="utf-8"?>
<ds:datastoreItem xmlns:ds="http://schemas.openxmlformats.org/officeDocument/2006/customXml" ds:itemID="{C5D3AD1A-D93C-4BA4-82E3-6F1F56BB6C57}"/>
</file>

<file path=customXml/itemProps3.xml><?xml version="1.0" encoding="utf-8"?>
<ds:datastoreItem xmlns:ds="http://schemas.openxmlformats.org/officeDocument/2006/customXml" ds:itemID="{167919F8-1FC6-4C5F-AD11-6149824882D7}"/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298</Words>
  <Application>Microsoft Office PowerPoint</Application>
  <PresentationFormat>Widescreen</PresentationFormat>
  <Paragraphs>51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Brush Script MT</vt:lpstr>
      <vt:lpstr>Calibri</vt:lpstr>
      <vt:lpstr>Calibri Light</vt:lpstr>
      <vt:lpstr>OFL Sorts Mill Goudy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Labeling Claims</vt:lpstr>
      <vt:lpstr>“Fruit” Snacks or  “Fruity”  Snacks?</vt:lpstr>
      <vt:lpstr>PowerPoint Presentation</vt:lpstr>
      <vt:lpstr>PowerPoint Presentation</vt:lpstr>
      <vt:lpstr>PowerPoint Presentation</vt:lpstr>
      <vt:lpstr>PowerPoint Presentation</vt:lpstr>
      <vt:lpstr>Some FOP Labeling Systems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MacCleery</dc:creator>
  <cp:lastModifiedBy>Laura MacCleery</cp:lastModifiedBy>
  <cp:revision>29</cp:revision>
  <dcterms:created xsi:type="dcterms:W3CDTF">2018-07-24T21:37:31Z</dcterms:created>
  <dcterms:modified xsi:type="dcterms:W3CDTF">2018-07-26T00:54:46Z</dcterms:modified>
</cp:coreProperties>
</file>