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78" r:id="rId5"/>
    <p:sldId id="261" r:id="rId6"/>
    <p:sldId id="282" r:id="rId7"/>
    <p:sldId id="283" r:id="rId8"/>
    <p:sldId id="284" r:id="rId9"/>
    <p:sldId id="285" r:id="rId10"/>
    <p:sldId id="273" r:id="rId11"/>
    <p:sldId id="281" r:id="rId12"/>
    <p:sldId id="274" r:id="rId13"/>
    <p:sldId id="270" r:id="rId1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1" autoAdjust="0"/>
  </p:normalViewPr>
  <p:slideViewPr>
    <p:cSldViewPr snapToGrid="0" snapToObjects="1">
      <p:cViewPr varScale="1">
        <p:scale>
          <a:sx n="95" d="100"/>
          <a:sy n="95" d="100"/>
        </p:scale>
        <p:origin x="16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1B871D5-6367-4292-8B65-06D054274D7D}" type="datetimeFigureOut">
              <a:rPr lang="en-US" smtClean="0"/>
              <a:t>7/23/2018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8366296D-AC20-42E9-B82A-0A40E6AC645A}" type="slidenum">
              <a:rPr lang="en-US" smtClean="0"/>
              <a:t>‹#›</a:t>
            </a:fld>
            <a:endParaRPr lang="en-US"/>
          </a:p>
        </p:txBody>
      </p:sp>
    </p:spTree>
    <p:extLst>
      <p:ext uri="{BB962C8B-B14F-4D97-AF65-F5344CB8AC3E}">
        <p14:creationId xmlns:p14="http://schemas.microsoft.com/office/powerpoint/2010/main" val="146999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F94F1F9-670B-4BD8-A79A-22FF1A005646}" type="datetimeFigureOut">
              <a:rPr lang="en-US" smtClean="0"/>
              <a:t>7/23/2018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11768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10616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0" lvl="8"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259295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358154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417209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107473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31800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414681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33573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2653288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7/23/2018</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7/23/2018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7/23/2018</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7/23/2018</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7/23/2018</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7/23/2018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7/23/2018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7/23/2018</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7/23/2018</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7/23/2018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7/23/2018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Regulatory Framework for </a:t>
            </a:r>
            <a:br>
              <a:rPr lang="en-US" dirty="0"/>
            </a:br>
            <a:r>
              <a:rPr lang="en-US" dirty="0"/>
              <a:t>Food Safety at FDA</a:t>
            </a:r>
          </a:p>
        </p:txBody>
      </p:sp>
      <p:sp>
        <p:nvSpPr>
          <p:cNvPr id="3" name="Subtitle 2"/>
          <p:cNvSpPr>
            <a:spLocks noGrp="1"/>
          </p:cNvSpPr>
          <p:nvPr>
            <p:ph type="subTitle" idx="1"/>
          </p:nvPr>
        </p:nvSpPr>
        <p:spPr/>
        <p:txBody>
          <a:bodyPr/>
          <a:lstStyle/>
          <a:p>
            <a:r>
              <a:rPr lang="en-US" dirty="0"/>
              <a:t>July 12, 2018</a:t>
            </a:r>
          </a:p>
        </p:txBody>
      </p:sp>
    </p:spTree>
    <p:extLst>
      <p:ext uri="{BB962C8B-B14F-4D97-AF65-F5344CB8AC3E}">
        <p14:creationId xmlns:p14="http://schemas.microsoft.com/office/powerpoint/2010/main" val="245525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Food?</a:t>
            </a:r>
          </a:p>
        </p:txBody>
      </p:sp>
      <p:sp>
        <p:nvSpPr>
          <p:cNvPr id="3" name="Content Placeholder 2"/>
          <p:cNvSpPr>
            <a:spLocks noGrp="1"/>
          </p:cNvSpPr>
          <p:nvPr>
            <p:ph idx="1"/>
          </p:nvPr>
        </p:nvSpPr>
        <p:spPr/>
        <p:txBody>
          <a:bodyPr>
            <a:normAutofit/>
          </a:bodyPr>
          <a:lstStyle/>
          <a:p>
            <a:pPr marL="0" indent="0">
              <a:buNone/>
            </a:pPr>
            <a:r>
              <a:rPr lang="en-US" dirty="0"/>
              <a:t>Federal Food, Drug, and Cosmetic Act (FFDCA) Sec. 201(f) defines the term “Food” to mean</a:t>
            </a:r>
          </a:p>
          <a:p>
            <a:pPr marL="514350" indent="-514350">
              <a:buFont typeface="+mj-lt"/>
              <a:buAutoNum type="arabicParenR"/>
            </a:pPr>
            <a:r>
              <a:rPr lang="en-US" dirty="0"/>
              <a:t>Articles used for food or drink for man or other animals</a:t>
            </a:r>
          </a:p>
          <a:p>
            <a:pPr marL="514350" indent="-514350">
              <a:buFont typeface="+mj-lt"/>
              <a:buAutoNum type="arabicParenR"/>
            </a:pPr>
            <a:r>
              <a:rPr lang="en-US" dirty="0"/>
              <a:t>Chewing gum</a:t>
            </a:r>
            <a:endParaRPr lang="en-US" strike="sngStrike" dirty="0"/>
          </a:p>
          <a:p>
            <a:pPr marL="514350" indent="-514350">
              <a:buFont typeface="+mj-lt"/>
              <a:buAutoNum type="arabicParenR"/>
            </a:pPr>
            <a:r>
              <a:rPr lang="en-US" dirty="0"/>
              <a:t> Articles used for components of any such article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49464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must be safe and not adulterated</a:t>
            </a:r>
          </a:p>
        </p:txBody>
      </p:sp>
      <p:sp>
        <p:nvSpPr>
          <p:cNvPr id="3" name="Content Placeholder 2"/>
          <p:cNvSpPr>
            <a:spLocks noGrp="1"/>
          </p:cNvSpPr>
          <p:nvPr>
            <p:ph idx="1"/>
          </p:nvPr>
        </p:nvSpPr>
        <p:spPr/>
        <p:txBody>
          <a:bodyPr>
            <a:normAutofit/>
          </a:bodyPr>
          <a:lstStyle/>
          <a:p>
            <a:pPr marL="0" indent="0">
              <a:buNone/>
            </a:pPr>
            <a:r>
              <a:rPr lang="en-US" dirty="0"/>
              <a:t>FFDCA Sec. 402 (a) considers a food is adulterated </a:t>
            </a:r>
          </a:p>
          <a:p>
            <a:pPr marL="0" indent="0">
              <a:buNone/>
            </a:pPr>
            <a:r>
              <a:rPr lang="en-US" dirty="0"/>
              <a:t>(1) if its bears or contains any poisonous or deleterious substance which may render it injurious to health. But in case the substance is not an added substance such food shall not be considered adulterated under this clause if the quantity of such substance in such food does not ordinarily render it injurious to health</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7177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must be safe and not adulterated</a:t>
            </a:r>
          </a:p>
        </p:txBody>
      </p:sp>
      <p:sp>
        <p:nvSpPr>
          <p:cNvPr id="3" name="Content Placeholder 2"/>
          <p:cNvSpPr>
            <a:spLocks noGrp="1"/>
          </p:cNvSpPr>
          <p:nvPr>
            <p:ph idx="1"/>
          </p:nvPr>
        </p:nvSpPr>
        <p:spPr/>
        <p:txBody>
          <a:bodyPr>
            <a:normAutofit/>
          </a:bodyPr>
          <a:lstStyle/>
          <a:p>
            <a:pPr marL="0" indent="0">
              <a:buNone/>
            </a:pPr>
            <a:r>
              <a:rPr lang="en-US" dirty="0"/>
              <a:t>FFDCA Sec. 402 considers a food is adulterated </a:t>
            </a:r>
          </a:p>
          <a:p>
            <a:pPr marL="0" indent="0">
              <a:buNone/>
            </a:pPr>
            <a:r>
              <a:rPr lang="en-US" dirty="0"/>
              <a:t>(2)(C) if it bears or contains (i) any food additive that is unsafe within the meaning of section 409</a:t>
            </a:r>
          </a:p>
          <a:p>
            <a:pPr marL="0" indent="0">
              <a:buNone/>
            </a:pPr>
            <a:r>
              <a:rPr lang="en-US" dirty="0"/>
              <a:t>(4) if it has been prepared, packed, or held under insanitary conditions whereby it may have become contaminated with filth, or whereby it may have been rendered injurious to health</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142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FDA Food Safety Modernization Act</a:t>
            </a:r>
          </a:p>
        </p:txBody>
      </p:sp>
      <p:sp>
        <p:nvSpPr>
          <p:cNvPr id="3" name="Content Placeholder 2"/>
          <p:cNvSpPr>
            <a:spLocks noGrp="1"/>
          </p:cNvSpPr>
          <p:nvPr>
            <p:ph idx="1"/>
          </p:nvPr>
        </p:nvSpPr>
        <p:spPr/>
        <p:txBody>
          <a:bodyPr>
            <a:normAutofit/>
          </a:bodyPr>
          <a:lstStyle/>
          <a:p>
            <a:r>
              <a:rPr lang="en-US" dirty="0"/>
              <a:t>Focus on prevention and risk-based safety standards</a:t>
            </a:r>
          </a:p>
          <a:p>
            <a:r>
              <a:rPr lang="en-US" dirty="0"/>
              <a:t>New enforcement authorities</a:t>
            </a:r>
          </a:p>
          <a:p>
            <a:r>
              <a:rPr lang="en-US" dirty="0"/>
              <a:t>Important new tools to hold imported foods to the same standards as domestic foods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024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 Analysis and Risk-Based Controls</a:t>
            </a:r>
          </a:p>
        </p:txBody>
      </p:sp>
      <p:sp>
        <p:nvSpPr>
          <p:cNvPr id="3" name="Content Placeholder 2"/>
          <p:cNvSpPr>
            <a:spLocks noGrp="1"/>
          </p:cNvSpPr>
          <p:nvPr>
            <p:ph idx="1"/>
          </p:nvPr>
        </p:nvSpPr>
        <p:spPr/>
        <p:txBody>
          <a:bodyPr>
            <a:normAutofit fontScale="92500" lnSpcReduction="20000"/>
          </a:bodyPr>
          <a:lstStyle/>
          <a:p>
            <a:r>
              <a:rPr lang="en-US" dirty="0"/>
              <a:t>A key component of FSMA amends FFDCA with Sec. 418 “Hazard Analysis and Risk-Based Preventive Controls”</a:t>
            </a:r>
          </a:p>
          <a:p>
            <a:r>
              <a:rPr lang="en-US" dirty="0"/>
              <a:t>Implementing regulation - 21 CFR part 117 “Current Good Manufacturing Practice, Hazard Analysis, and Risk Based Preventive Controls for Human Food.” </a:t>
            </a:r>
          </a:p>
          <a:p>
            <a:pPr lvl="1"/>
            <a:r>
              <a:rPr lang="en-US" dirty="0"/>
              <a:t>Updates cGMP</a:t>
            </a:r>
          </a:p>
          <a:p>
            <a:pPr lvl="1"/>
            <a:r>
              <a:rPr lang="en-US" dirty="0"/>
              <a:t>Requires food safety plan for facilities that manufacture, process, pack or hold human food (unless an exemption applies)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9900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Food Safety Plan</a:t>
            </a:r>
          </a:p>
        </p:txBody>
      </p:sp>
      <p:sp>
        <p:nvSpPr>
          <p:cNvPr id="3" name="Content Placeholder 2"/>
          <p:cNvSpPr>
            <a:spLocks noGrp="1"/>
          </p:cNvSpPr>
          <p:nvPr>
            <p:ph idx="1"/>
          </p:nvPr>
        </p:nvSpPr>
        <p:spPr/>
        <p:txBody>
          <a:bodyPr>
            <a:normAutofit fontScale="92500" lnSpcReduction="20000"/>
          </a:bodyPr>
          <a:lstStyle/>
          <a:p>
            <a:r>
              <a:rPr lang="en-US" dirty="0"/>
              <a:t>Hazard analysis</a:t>
            </a:r>
          </a:p>
          <a:p>
            <a:pPr lvl="1"/>
            <a:r>
              <a:rPr lang="en-US" dirty="0"/>
              <a:t>Known or reasonably foreseeable</a:t>
            </a:r>
          </a:p>
          <a:p>
            <a:pPr lvl="1"/>
            <a:r>
              <a:rPr lang="en-US" dirty="0"/>
              <a:t>Biological, chemical, physical hazards</a:t>
            </a:r>
          </a:p>
          <a:p>
            <a:r>
              <a:rPr lang="en-US" dirty="0"/>
              <a:t>Preventive controls</a:t>
            </a:r>
          </a:p>
          <a:p>
            <a:pPr lvl="1"/>
            <a:r>
              <a:rPr lang="en-US" dirty="0"/>
              <a:t>Process, allergen, sanitation, other as needed</a:t>
            </a:r>
          </a:p>
          <a:p>
            <a:r>
              <a:rPr lang="en-US" dirty="0"/>
              <a:t>Oversight and management of controls</a:t>
            </a:r>
          </a:p>
          <a:p>
            <a:pPr lvl="1"/>
            <a:r>
              <a:rPr lang="en-US" dirty="0"/>
              <a:t>Monitoring, correction, corrective action, verification</a:t>
            </a:r>
          </a:p>
          <a:p>
            <a:r>
              <a:rPr lang="en-US" dirty="0"/>
              <a:t>Supply chain program</a:t>
            </a:r>
          </a:p>
          <a:p>
            <a:pPr lvl="1"/>
            <a:r>
              <a:rPr lang="en-US" dirty="0"/>
              <a:t>If needed based on hazard analysis</a:t>
            </a:r>
          </a:p>
          <a:p>
            <a:r>
              <a:rPr lang="en-US" dirty="0"/>
              <a:t>Recall plan</a:t>
            </a:r>
          </a:p>
        </p:txBody>
      </p:sp>
    </p:spTree>
    <p:extLst>
      <p:ext uri="{BB962C8B-B14F-4D97-AF65-F5344CB8AC3E}">
        <p14:creationId xmlns:p14="http://schemas.microsoft.com/office/powerpoint/2010/main" val="13029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Regulatory Tools</a:t>
            </a:r>
          </a:p>
        </p:txBody>
      </p:sp>
      <p:sp>
        <p:nvSpPr>
          <p:cNvPr id="3" name="Content Placeholder 2"/>
          <p:cNvSpPr>
            <a:spLocks noGrp="1"/>
          </p:cNvSpPr>
          <p:nvPr>
            <p:ph idx="1"/>
          </p:nvPr>
        </p:nvSpPr>
        <p:spPr/>
        <p:txBody>
          <a:bodyPr>
            <a:normAutofit fontScale="77500" lnSpcReduction="20000"/>
          </a:bodyPr>
          <a:lstStyle/>
          <a:p>
            <a:r>
              <a:rPr lang="en-US" dirty="0"/>
              <a:t>Prevention</a:t>
            </a:r>
          </a:p>
          <a:p>
            <a:pPr lvl="1"/>
            <a:r>
              <a:rPr lang="en-US" dirty="0"/>
              <a:t>Mandatory food safety plans with risk-based controls</a:t>
            </a:r>
          </a:p>
          <a:p>
            <a:r>
              <a:rPr lang="en-US" dirty="0"/>
              <a:t>Inspection and compliance</a:t>
            </a:r>
          </a:p>
          <a:p>
            <a:pPr lvl="1"/>
            <a:r>
              <a:rPr lang="en-US" dirty="0"/>
              <a:t>Mandated inspection frequency based on risk for domestic and foreign facilities</a:t>
            </a:r>
          </a:p>
          <a:p>
            <a:pPr lvl="1"/>
            <a:r>
              <a:rPr lang="en-US" dirty="0"/>
              <a:t>Records access, including to food safety plans and records of implementation</a:t>
            </a:r>
          </a:p>
          <a:p>
            <a:r>
              <a:rPr lang="en-US" dirty="0"/>
              <a:t>Enforcement</a:t>
            </a:r>
          </a:p>
          <a:p>
            <a:pPr lvl="1"/>
            <a:r>
              <a:rPr lang="en-US" dirty="0"/>
              <a:t>Mandatory recalls</a:t>
            </a:r>
          </a:p>
          <a:p>
            <a:pPr lvl="1"/>
            <a:r>
              <a:rPr lang="en-US" dirty="0"/>
              <a:t>Suspension of facility registration</a:t>
            </a:r>
          </a:p>
          <a:p>
            <a:pPr lvl="1"/>
            <a:r>
              <a:rPr lang="en-US" dirty="0"/>
              <a:t>Importer accountability</a:t>
            </a:r>
          </a:p>
          <a:p>
            <a:pPr lvl="1"/>
            <a:r>
              <a:rPr lang="en-US" dirty="0"/>
              <a:t>Authority to deny entry to imported foods</a:t>
            </a:r>
          </a:p>
        </p:txBody>
      </p:sp>
    </p:spTree>
    <p:extLst>
      <p:ext uri="{BB962C8B-B14F-4D97-AF65-F5344CB8AC3E}">
        <p14:creationId xmlns:p14="http://schemas.microsoft.com/office/powerpoint/2010/main" val="189752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Evaluating A New </a:t>
            </a:r>
            <a:br>
              <a:rPr lang="en-US" dirty="0"/>
            </a:br>
            <a:r>
              <a:rPr lang="en-US" dirty="0"/>
              <a:t>Production Process for a Food</a:t>
            </a:r>
          </a:p>
        </p:txBody>
      </p:sp>
      <p:sp>
        <p:nvSpPr>
          <p:cNvPr id="3" name="Content Placeholder 2"/>
          <p:cNvSpPr>
            <a:spLocks noGrp="1"/>
          </p:cNvSpPr>
          <p:nvPr>
            <p:ph idx="1"/>
          </p:nvPr>
        </p:nvSpPr>
        <p:spPr>
          <a:xfrm>
            <a:off x="323850" y="2443942"/>
            <a:ext cx="8509103" cy="3851876"/>
          </a:xfrm>
        </p:spPr>
        <p:txBody>
          <a:bodyPr/>
          <a:lstStyle/>
          <a:p>
            <a:r>
              <a:rPr lang="en-US" dirty="0"/>
              <a:t>Hazards identified by the food safety plan?</a:t>
            </a:r>
          </a:p>
          <a:p>
            <a:r>
              <a:rPr lang="en-US" dirty="0"/>
              <a:t>Appropriate and adequate controls?</a:t>
            </a:r>
          </a:p>
          <a:p>
            <a:r>
              <a:rPr lang="en-US" dirty="0"/>
              <a:t>Are all ingredient uses safe and lawful?</a:t>
            </a:r>
          </a:p>
        </p:txBody>
      </p:sp>
    </p:spTree>
    <p:extLst>
      <p:ext uri="{BB962C8B-B14F-4D97-AF65-F5344CB8AC3E}">
        <p14:creationId xmlns:p14="http://schemas.microsoft.com/office/powerpoint/2010/main" val="2039920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699D6F24970A4FB9C211A4B67962F6" ma:contentTypeVersion="0" ma:contentTypeDescription="Create a new document." ma:contentTypeScope="" ma:versionID="6b47ed8f3d0c7de2866895a7dee9249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43384-9C42-493C-8304-25D6D5F57EEC}">
  <ds:schemaRef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2A9A607-3E20-40B1-B3F1-CAB7972B1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B24BD63-4259-40E9-AB25-A1608B17D9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2331</TotalTime>
  <Words>454</Words>
  <Application>Microsoft Office PowerPoint</Application>
  <PresentationFormat>On-screen Show (4:3)</PresentationFormat>
  <Paragraphs>64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Regulatory Framework for  Food Safety at FDA</vt:lpstr>
      <vt:lpstr>What is Food?</vt:lpstr>
      <vt:lpstr>Food must be safe and not adulterated</vt:lpstr>
      <vt:lpstr>Food must be safe and not adulterated</vt:lpstr>
      <vt:lpstr>FDA Food Safety Modernization Act</vt:lpstr>
      <vt:lpstr>Hazard Analysis and Risk-Based Controls</vt:lpstr>
      <vt:lpstr>Required Food Safety Plan</vt:lpstr>
      <vt:lpstr>Regulatory Tools</vt:lpstr>
      <vt:lpstr>When Evaluating A New  Production Process for a Food</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Robbs, Janesia</cp:lastModifiedBy>
  <cp:revision>64</cp:revision>
  <cp:lastPrinted>2018-07-03T16:59:30Z</cp:lastPrinted>
  <dcterms:created xsi:type="dcterms:W3CDTF">2015-10-02T20:33:31Z</dcterms:created>
  <dcterms:modified xsi:type="dcterms:W3CDTF">2018-07-23T18:15:17Z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0x01010064699D6F24970A4FB9C211A4B67962F6</vt:lpwstr>
  </property>
</Properties>
</file>