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8" r:id="rId3"/>
    <p:sldId id="261" r:id="rId4"/>
    <p:sldId id="257" r:id="rId5"/>
    <p:sldId id="258" r:id="rId6"/>
    <p:sldId id="260" r:id="rId7"/>
    <p:sldId id="262" r:id="rId8"/>
    <p:sldId id="259" r:id="rId9"/>
    <p:sldId id="271" r:id="rId10"/>
    <p:sldId id="272" r:id="rId11"/>
    <p:sldId id="273" r:id="rId12"/>
    <p:sldId id="274" r:id="rId13"/>
    <p:sldId id="278" r:id="rId14"/>
    <p:sldId id="275" r:id="rId15"/>
    <p:sldId id="276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016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3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1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3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55444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0019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769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8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0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08239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6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28E1B4F-6727-469C-B8AF-0967D1EEC21D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37830AA-7CF4-49EC-ACB0-00DAC47AF9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836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7919" y="1445425"/>
            <a:ext cx="9031886" cy="4394988"/>
          </a:xfrm>
        </p:spPr>
        <p:txBody>
          <a:bodyPr/>
          <a:lstStyle/>
          <a:p>
            <a:r>
              <a:rPr lang="en-US" sz="4000" dirty="0" smtClean="0"/>
              <a:t>HIV/AIDS in Older Americans</a:t>
            </a:r>
            <a:br>
              <a:rPr lang="en-US" sz="4000" dirty="0" smtClean="0"/>
            </a:br>
            <a:r>
              <a:rPr lang="en-US" sz="4000" dirty="0" smtClean="0"/>
              <a:t>The graying of the disease </a:t>
            </a:r>
            <a:r>
              <a:rPr lang="en-US" sz="4000" dirty="0"/>
              <a:t>Extenuating vs Mitigating </a:t>
            </a:r>
            <a:r>
              <a:rPr lang="en-US" sz="4000" dirty="0" smtClean="0"/>
              <a:t>Factors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9598" y="5840413"/>
            <a:ext cx="8045373" cy="742279"/>
          </a:xfrm>
        </p:spPr>
        <p:txBody>
          <a:bodyPr>
            <a:noAutofit/>
          </a:bodyPr>
          <a:lstStyle/>
          <a:p>
            <a:r>
              <a:rPr lang="en-US" sz="1600" dirty="0" smtClean="0"/>
              <a:t>Celia J. Maxwell, M.D., FACP</a:t>
            </a:r>
          </a:p>
          <a:p>
            <a:r>
              <a:rPr lang="en-US" sz="1600" dirty="0" smtClean="0"/>
              <a:t>Associate Dean for Research</a:t>
            </a:r>
          </a:p>
          <a:p>
            <a:r>
              <a:rPr lang="en-US" sz="1600" dirty="0" smtClean="0"/>
              <a:t>Howard University College of Medicine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389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Comorbidities a big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More than 50% PLWH in the US, &gt; 50years</a:t>
            </a:r>
          </a:p>
          <a:p>
            <a:r>
              <a:rPr lang="en-US" dirty="0" smtClean="0"/>
              <a:t>Even with great advantage of HAART, life expectancy less than general population, about 5years</a:t>
            </a:r>
          </a:p>
          <a:p>
            <a:r>
              <a:rPr lang="en-US" dirty="0" smtClean="0"/>
              <a:t>Have increased prevalence of age related morbidity i.e.  Cardiovascular disease (CVD), Hypertension, Diabetes, fractures, Cancer and neuro cognitive impairment (NCI)</a:t>
            </a:r>
          </a:p>
          <a:p>
            <a:r>
              <a:rPr lang="en-US" dirty="0" smtClean="0"/>
              <a:t>Comorbidities seem to develop earlier than in HIV negative persons</a:t>
            </a:r>
          </a:p>
          <a:p>
            <a:r>
              <a:rPr lang="en-US" dirty="0" smtClean="0"/>
              <a:t>Inflammation independent predictor of mortality and morbidity in PLWH and general population. However, source of inflammation in HIV not completely understood.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100" dirty="0" err="1" smtClean="0"/>
              <a:t>Gueler</a:t>
            </a:r>
            <a:r>
              <a:rPr lang="en-US" sz="1100" dirty="0" smtClean="0"/>
              <a:t> et al AIDS 2017;31:427-36</a:t>
            </a:r>
          </a:p>
          <a:p>
            <a:pPr marL="0" indent="0">
              <a:buNone/>
            </a:pPr>
            <a:r>
              <a:rPr lang="en-US" sz="1100" dirty="0" err="1" smtClean="0"/>
              <a:t>Teeraananchai</a:t>
            </a:r>
            <a:r>
              <a:rPr lang="en-US" sz="1100" dirty="0" smtClean="0"/>
              <a:t> et al HIV Med 2017 18(4):256-66</a:t>
            </a:r>
          </a:p>
          <a:p>
            <a:pPr marL="0" indent="0">
              <a:buNone/>
            </a:pPr>
            <a:r>
              <a:rPr lang="en-US" sz="1100" dirty="0" err="1" smtClean="0"/>
              <a:t>Brenchley</a:t>
            </a:r>
            <a:r>
              <a:rPr lang="en-US" sz="1100" dirty="0" smtClean="0"/>
              <a:t> et al Nat Med 2006;12:1365-71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54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85096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Table 2</a:t>
            </a:r>
            <a:br>
              <a:rPr lang="en-US" sz="2000" dirty="0"/>
            </a:br>
            <a:r>
              <a:rPr lang="en-US" sz="2000" dirty="0"/>
              <a:t>Clinical evidence of age-accentuated and age- accelerated associations in people living with human immunodeficiency virus </a:t>
            </a:r>
            <a:br>
              <a:rPr lang="en-US" sz="2000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004315"/>
              </p:ext>
            </p:extLst>
          </p:nvPr>
        </p:nvGraphicFramePr>
        <p:xfrm>
          <a:off x="1251678" y="1659925"/>
          <a:ext cx="996074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679"/>
                <a:gridCol w="2910081"/>
                <a:gridCol w="329298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Age Accentuated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Age Accelerated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Cardiovascular</a:t>
                      </a:r>
                      <a:r>
                        <a:rPr lang="en-US" sz="1600" baseline="0" dirty="0" smtClean="0"/>
                        <a:t> disease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Cancer (Myeloma,</a:t>
                      </a:r>
                      <a:r>
                        <a:rPr lang="en-US" sz="1600" baseline="0" dirty="0" smtClean="0"/>
                        <a:t> lung, and anal)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Kidney disease 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r>
                        <a:rPr lang="en-US" sz="1600" baseline="0" dirty="0" smtClean="0"/>
                        <a:t> disease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Cognitive impairment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Frailty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Bone Disease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05413" y="2132364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05413" y="2563307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05413" y="2887034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102469" y="3294612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02469" y="3652017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02469" y="3968028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11355" y="4382787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8635" y="2490710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918635" y="3968028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918635" y="2840306"/>
            <a:ext cx="22948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√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8119" y="4672868"/>
            <a:ext cx="2668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Infec</a:t>
            </a:r>
            <a:r>
              <a:rPr lang="en-US" sz="1000" dirty="0" smtClean="0"/>
              <a:t> dis </a:t>
            </a:r>
            <a:r>
              <a:rPr lang="en-US" sz="1000" dirty="0" err="1" smtClean="0"/>
              <a:t>clin</a:t>
            </a:r>
            <a:r>
              <a:rPr lang="en-US" sz="1000" dirty="0" smtClean="0"/>
              <a:t> of N. America Dec 2017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48907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Disease in PLWH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PLWH in the U.S. have 2x risk for MI, sudden death and heart failure as general population </a:t>
            </a:r>
          </a:p>
          <a:p>
            <a:r>
              <a:rPr lang="en-US" dirty="0" smtClean="0"/>
              <a:t>Longer use of HAART and low T4 cell counts associated </a:t>
            </a:r>
            <a:r>
              <a:rPr lang="en-US" dirty="0" err="1" smtClean="0"/>
              <a:t>inc.</a:t>
            </a:r>
            <a:r>
              <a:rPr lang="en-US" dirty="0" smtClean="0"/>
              <a:t> risk of MI </a:t>
            </a:r>
          </a:p>
          <a:p>
            <a:r>
              <a:rPr lang="en-US" dirty="0" smtClean="0"/>
              <a:t>Despite PLWH higher </a:t>
            </a:r>
            <a:r>
              <a:rPr lang="en-US" dirty="0" err="1" smtClean="0"/>
              <a:t>incid</a:t>
            </a:r>
            <a:r>
              <a:rPr lang="en-US" dirty="0" smtClean="0"/>
              <a:t>. of MI, mean age at initial MI diagnosis not different form uninfected cohort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000" dirty="0" err="1" smtClean="0"/>
              <a:t>Althoff</a:t>
            </a:r>
            <a:r>
              <a:rPr lang="en-US" sz="1000" dirty="0" smtClean="0"/>
              <a:t> et al </a:t>
            </a:r>
            <a:r>
              <a:rPr lang="en-US" sz="1000" dirty="0" err="1" smtClean="0"/>
              <a:t>Clin</a:t>
            </a:r>
            <a:r>
              <a:rPr lang="en-US" sz="1000" dirty="0" smtClean="0"/>
              <a:t> Infect Dis 2015 ; 60: 627-38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37400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IN </a:t>
            </a:r>
            <a:r>
              <a:rPr lang="en-US" dirty="0" err="1" smtClean="0"/>
              <a:t>PlWH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PLWH have higher risk of cancer some AIDS-defining (Kaposi cervical non-Hodgkin lymphoma)</a:t>
            </a:r>
          </a:p>
          <a:p>
            <a:r>
              <a:rPr lang="en-US" dirty="0" smtClean="0"/>
              <a:t>Some non-AIDS-defining (rectal, liver, melanoma, lung cancer) </a:t>
            </a:r>
          </a:p>
          <a:p>
            <a:r>
              <a:rPr lang="en-US" dirty="0" smtClean="0"/>
              <a:t>However, risk of prostate and breast cancer (high in gen. population) may be lower in PLWH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000" dirty="0" smtClean="0"/>
              <a:t>Brickman C et al </a:t>
            </a:r>
            <a:r>
              <a:rPr lang="en-US" sz="1000" dirty="0" err="1" smtClean="0"/>
              <a:t>Curr</a:t>
            </a:r>
            <a:r>
              <a:rPr lang="en-US" sz="1000" dirty="0" smtClean="0"/>
              <a:t> HIV/AIDS Rep 2015; 12: 388-96</a:t>
            </a:r>
          </a:p>
          <a:p>
            <a:pPr marL="0" indent="0">
              <a:buNone/>
            </a:pPr>
            <a:r>
              <a:rPr lang="en-US" sz="1000" dirty="0" err="1" smtClean="0"/>
              <a:t>MCGinnis</a:t>
            </a:r>
            <a:r>
              <a:rPr lang="en-US" sz="1000" dirty="0" smtClean="0"/>
              <a:t> KA et al J </a:t>
            </a:r>
            <a:r>
              <a:rPr lang="en-US" sz="1000" dirty="0" err="1" smtClean="0"/>
              <a:t>Clin</a:t>
            </a:r>
            <a:r>
              <a:rPr lang="en-US" sz="1000" dirty="0" smtClean="0"/>
              <a:t> </a:t>
            </a:r>
            <a:r>
              <a:rPr lang="en-US" sz="1000" dirty="0" err="1" smtClean="0"/>
              <a:t>Oncol</a:t>
            </a:r>
            <a:r>
              <a:rPr lang="en-US" sz="1000" dirty="0" smtClean="0"/>
              <a:t> @006; 24: 5005-9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70318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 Cognitive Impairment (NCI)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NCI common in PLWH despite viral load suppression and ART (plasma and CSF)</a:t>
            </a:r>
          </a:p>
          <a:p>
            <a:r>
              <a:rPr lang="en-US" dirty="0" smtClean="0"/>
              <a:t>Usually asymptomatic</a:t>
            </a:r>
          </a:p>
          <a:p>
            <a:r>
              <a:rPr lang="en-US" dirty="0" smtClean="0"/>
              <a:t>Asymptomatic NCI ass. with higher risk of impairments in activities of daily living 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1000" dirty="0" smtClean="0"/>
              <a:t>Clifford DB et al Lancet Infect Dis 2013; 13: 976-86</a:t>
            </a:r>
          </a:p>
          <a:p>
            <a:pPr marL="0" indent="0">
              <a:buNone/>
            </a:pPr>
            <a:r>
              <a:rPr lang="en-US" sz="1000" dirty="0" smtClean="0"/>
              <a:t>Grant I et al Neurology 2014; 82: 2055-62</a:t>
            </a:r>
          </a:p>
        </p:txBody>
      </p:sp>
    </p:spTree>
    <p:extLst>
      <p:ext uri="{BB962C8B-B14F-4D97-AF65-F5344CB8AC3E}">
        <p14:creationId xmlns:p14="http://schemas.microsoft.com/office/powerpoint/2010/main" val="387380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Bone Disease in PLWH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PLWH have reduced bone mineral density and </a:t>
            </a:r>
            <a:r>
              <a:rPr lang="en-US" dirty="0" err="1" smtClean="0"/>
              <a:t>inc.</a:t>
            </a:r>
            <a:r>
              <a:rPr lang="en-US" dirty="0" smtClean="0"/>
              <a:t> risk of fractures </a:t>
            </a:r>
          </a:p>
          <a:p>
            <a:r>
              <a:rPr lang="en-US" dirty="0" smtClean="0"/>
              <a:t>Surprisingly, HAART increases bone loss especially during the first year if initiation </a:t>
            </a:r>
          </a:p>
          <a:p>
            <a:r>
              <a:rPr lang="en-US" dirty="0" smtClean="0"/>
              <a:t>Greater ass. </a:t>
            </a:r>
            <a:r>
              <a:rPr lang="en-US" dirty="0" err="1"/>
              <a:t>t</a:t>
            </a:r>
            <a:r>
              <a:rPr lang="en-US" dirty="0" err="1" smtClean="0"/>
              <a:t>enoforvir</a:t>
            </a:r>
            <a:r>
              <a:rPr lang="en-US" dirty="0" smtClean="0"/>
              <a:t> (fumarate) or PI containing regimen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000" dirty="0" err="1" smtClean="0"/>
              <a:t>Grund</a:t>
            </a:r>
            <a:r>
              <a:rPr lang="en-US" sz="1000" dirty="0" smtClean="0"/>
              <a:t> B et al AIDS 2009; 23: 1519-29</a:t>
            </a:r>
          </a:p>
          <a:p>
            <a:pPr marL="0" indent="0">
              <a:buNone/>
            </a:pPr>
            <a:r>
              <a:rPr lang="en-US" sz="1000" dirty="0" err="1" smtClean="0"/>
              <a:t>Cazanave</a:t>
            </a:r>
            <a:r>
              <a:rPr lang="en-US" sz="1000" dirty="0" smtClean="0"/>
              <a:t> C et al AIDS 2008; 22: 395-402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72123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remember </a:t>
            </a:r>
            <a:br>
              <a:rPr lang="en-US" dirty="0" smtClean="0"/>
            </a:br>
            <a:r>
              <a:rPr lang="en-US" dirty="0" smtClean="0"/>
              <a:t>“prevention IS CARE”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61289"/>
            <a:ext cx="10178322" cy="3593591"/>
          </a:xfrm>
        </p:spPr>
        <p:txBody>
          <a:bodyPr>
            <a:normAutofit/>
          </a:bodyPr>
          <a:lstStyle/>
          <a:p>
            <a:r>
              <a:rPr lang="en-US" dirty="0" smtClean="0"/>
              <a:t>Risk remains a challenge; 2014 73% diagnosed with HIV in medical care, 58% virally suppressed. Additionally, only 57% retained in care</a:t>
            </a:r>
          </a:p>
          <a:p>
            <a:r>
              <a:rPr lang="en-US" dirty="0" smtClean="0"/>
              <a:t>Early ART initiation and sustained adherence are critically important</a:t>
            </a:r>
          </a:p>
          <a:p>
            <a:r>
              <a:rPr lang="en-US" dirty="0" smtClean="0"/>
              <a:t>Retaining HIV-infected patients in care is essential and can be achieved</a:t>
            </a:r>
          </a:p>
          <a:p>
            <a:r>
              <a:rPr lang="en-US" dirty="0" smtClean="0"/>
              <a:t>Brief discussions about safer sexual behaviors can change behavior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000" dirty="0" smtClean="0"/>
              <a:t>CDC Campaign “Prevention is Care” 2017</a:t>
            </a:r>
          </a:p>
        </p:txBody>
      </p:sp>
    </p:spTree>
    <p:extLst>
      <p:ext uri="{BB962C8B-B14F-4D97-AF65-F5344CB8AC3E}">
        <p14:creationId xmlns:p14="http://schemas.microsoft.com/office/powerpoint/2010/main" val="295260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494" y="1388076"/>
            <a:ext cx="10178322" cy="35935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Thank you! </a:t>
            </a:r>
            <a:endParaRPr lang="en-US" sz="6000" dirty="0" smtClean="0"/>
          </a:p>
          <a:p>
            <a:pPr marL="0" indent="0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54867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CDC </a:t>
            </a:r>
            <a:r>
              <a:rPr lang="en-US" smtClean="0"/>
              <a:t>Campaign </a:t>
            </a:r>
            <a:br>
              <a:rPr lang="en-US" smtClean="0"/>
            </a:br>
            <a:r>
              <a:rPr lang="en-US" smtClean="0"/>
              <a:t>“</a:t>
            </a:r>
            <a:r>
              <a:rPr lang="en-US" dirty="0" smtClean="0"/>
              <a:t>prevention IS CARE”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022390"/>
            <a:ext cx="10178322" cy="3593591"/>
          </a:xfrm>
        </p:spPr>
        <p:txBody>
          <a:bodyPr>
            <a:normAutofit/>
          </a:bodyPr>
          <a:lstStyle/>
          <a:p>
            <a:r>
              <a:rPr lang="en-US" dirty="0" smtClean="0"/>
              <a:t>Risk remains a challenge; 2014 73% diagnosed with HIV in medical care, 58% virally suppressed. Additionally, only 57% retained in care</a:t>
            </a:r>
          </a:p>
          <a:p>
            <a:r>
              <a:rPr lang="en-US" dirty="0" smtClean="0"/>
              <a:t>Early ART initiation and sustained adherence are critically important</a:t>
            </a:r>
          </a:p>
          <a:p>
            <a:r>
              <a:rPr lang="en-US" dirty="0" smtClean="0"/>
              <a:t>Retaining HIV-infected patients in care is essential and can be achieved</a:t>
            </a:r>
          </a:p>
          <a:p>
            <a:r>
              <a:rPr lang="en-US" dirty="0" smtClean="0"/>
              <a:t>Brief discussions about safer sexual behaviors can change behavior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000" dirty="0" smtClean="0"/>
              <a:t>CDC Campaign “Prevention is Care” 2017</a:t>
            </a:r>
          </a:p>
        </p:txBody>
      </p:sp>
    </p:spTree>
    <p:extLst>
      <p:ext uri="{BB962C8B-B14F-4D97-AF65-F5344CB8AC3E}">
        <p14:creationId xmlns:p14="http://schemas.microsoft.com/office/powerpoint/2010/main" val="371425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 Screening Among Older 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000" dirty="0" smtClean="0"/>
              <a:t>13% of the US population ≥ 65 years old. Projections 20% by 2030 </a:t>
            </a:r>
          </a:p>
          <a:p>
            <a:r>
              <a:rPr lang="en-US" sz="2000" dirty="0" smtClean="0"/>
              <a:t>2015 half of HIV infected persons are 50 years or older</a:t>
            </a:r>
          </a:p>
          <a:p>
            <a:r>
              <a:rPr lang="en-US" sz="2000" dirty="0" smtClean="0"/>
              <a:t>Study reviewed 12,366 adults ≥ 50 with questionnaire </a:t>
            </a:r>
          </a:p>
          <a:p>
            <a:pPr marL="0" indent="0">
              <a:buNone/>
            </a:pPr>
            <a:r>
              <a:rPr lang="en-US" sz="2000" dirty="0" smtClean="0"/>
              <a:t>Results:  </a:t>
            </a:r>
          </a:p>
          <a:p>
            <a:r>
              <a:rPr lang="en-US" sz="2000" dirty="0" smtClean="0"/>
              <a:t>HIV screening within this population 25.4%</a:t>
            </a:r>
          </a:p>
          <a:p>
            <a:r>
              <a:rPr lang="en-US" sz="2000" dirty="0" smtClean="0"/>
              <a:t>Race had no statistically significant effect</a:t>
            </a:r>
          </a:p>
          <a:p>
            <a:r>
              <a:rPr lang="en-US" sz="2000" dirty="0" smtClean="0"/>
              <a:t>Low risk perception of HIV exposure 84.1%</a:t>
            </a:r>
          </a:p>
          <a:p>
            <a:r>
              <a:rPr lang="en-US" sz="2000" dirty="0" smtClean="0"/>
              <a:t>Routine medical checkup most common reason for HIV screening, 36%</a:t>
            </a:r>
          </a:p>
          <a:p>
            <a:r>
              <a:rPr lang="en-US" sz="2000" dirty="0" smtClean="0"/>
              <a:t>Only 52% of tests were suggested by a HCP</a:t>
            </a:r>
          </a:p>
          <a:p>
            <a:pPr marL="0" indent="0">
              <a:buNone/>
            </a:pPr>
            <a:r>
              <a:rPr lang="en-US" sz="2000" dirty="0" smtClean="0"/>
              <a:t>Conclusion:</a:t>
            </a:r>
          </a:p>
          <a:p>
            <a:r>
              <a:rPr lang="en-US" sz="2000" dirty="0" smtClean="0"/>
              <a:t>Increase HCP input critical</a:t>
            </a:r>
          </a:p>
          <a:p>
            <a:pPr marL="0" indent="0">
              <a:buNone/>
            </a:pPr>
            <a:r>
              <a:rPr lang="en-US" sz="1400" dirty="0" err="1" smtClean="0"/>
              <a:t>PLoS</a:t>
            </a:r>
            <a:r>
              <a:rPr lang="en-US" sz="1400" dirty="0" smtClean="0"/>
              <a:t> One. 2012;7(8):e43618.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936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Diagnoses of HIV among Adults Aged 50 Years and 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 smtClean="0"/>
              <a:t>At the end of 2014…….</a:t>
            </a:r>
          </a:p>
          <a:p>
            <a:pPr marL="0" indent="0">
              <a:buNone/>
            </a:pPr>
            <a:r>
              <a:rPr lang="en-US" sz="1800" b="1" dirty="0" smtClean="0"/>
              <a:t>Age Group</a:t>
            </a:r>
          </a:p>
          <a:p>
            <a:r>
              <a:rPr lang="en-US" sz="1800" dirty="0" smtClean="0"/>
              <a:t>44% of all new HIV diagnoses were for adults ages 50-54 years old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Race/Ethnicity</a:t>
            </a:r>
          </a:p>
          <a:p>
            <a:r>
              <a:rPr lang="en-US" sz="1800" dirty="0" smtClean="0"/>
              <a:t>African Americans (AA) accounted for 43% of all diagnosed among older adults</a:t>
            </a:r>
          </a:p>
          <a:p>
            <a:r>
              <a:rPr lang="en-US" sz="1800" dirty="0" smtClean="0"/>
              <a:t>The rate for AA (28.4) was </a:t>
            </a:r>
            <a:r>
              <a:rPr lang="en-US" sz="1800" b="1" dirty="0" smtClean="0"/>
              <a:t>2x</a:t>
            </a:r>
            <a:r>
              <a:rPr lang="en-US" sz="1800" dirty="0" smtClean="0"/>
              <a:t> the rate for Hispanics (11.4) and </a:t>
            </a:r>
            <a:r>
              <a:rPr lang="en-US" sz="1800" b="1" dirty="0" smtClean="0"/>
              <a:t>8x</a:t>
            </a:r>
            <a:r>
              <a:rPr lang="en-US" sz="1800" dirty="0" smtClean="0"/>
              <a:t> the rate for whites (3.4)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Transmission</a:t>
            </a:r>
          </a:p>
          <a:p>
            <a:r>
              <a:rPr lang="en-US" sz="1800" dirty="0" smtClean="0"/>
              <a:t>Males: 67% of diagnosed infections were attributed to male-to-male sexual contact, 10% to injection drug use</a:t>
            </a:r>
          </a:p>
          <a:p>
            <a:r>
              <a:rPr lang="en-US" sz="1800" dirty="0" smtClean="0"/>
              <a:t>Females: 85% of diagnosed infections were attributed to heterosexual contact, 15% to injection drug use</a:t>
            </a:r>
          </a:p>
          <a:p>
            <a:pPr marL="0" indent="0">
              <a:buNone/>
            </a:pPr>
            <a:r>
              <a:rPr lang="en-US" sz="1200" dirty="0"/>
              <a:t>CDC HIV Surveillance Report. 2010-2014</a:t>
            </a:r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3365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Adults Aged 50 Years and Older Living with HIV Infection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 smtClean="0"/>
              <a:t>At the end of 2013….</a:t>
            </a:r>
          </a:p>
          <a:p>
            <a:pPr marL="0" indent="0">
              <a:buNone/>
            </a:pPr>
            <a:r>
              <a:rPr lang="en-US" sz="1800" b="1" dirty="0" smtClean="0"/>
              <a:t>Age Group</a:t>
            </a:r>
          </a:p>
          <a:p>
            <a:r>
              <a:rPr lang="en-US" sz="1800" dirty="0" smtClean="0"/>
              <a:t>Adults aged 50-54 accounted for 41% of older adults living with HIV, followed by those aged 55-59 at 29%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Race/Ethnicity</a:t>
            </a:r>
          </a:p>
          <a:p>
            <a:r>
              <a:rPr lang="en-US" sz="1800" dirty="0" smtClean="0"/>
              <a:t>AA’s accounted for the largest population with 40% of older adults living with HIV</a:t>
            </a:r>
          </a:p>
          <a:p>
            <a:r>
              <a:rPr lang="en-US" sz="1800" dirty="0" smtClean="0"/>
              <a:t>38% were white, 17% were Hispanic/Latino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Transmission </a:t>
            </a:r>
          </a:p>
          <a:p>
            <a:r>
              <a:rPr lang="en-US" sz="1800" dirty="0" smtClean="0"/>
              <a:t>Males: 62% were attributed to male-to-male sexual contact, 17% to injection drug use, 12% to heterosexual contact</a:t>
            </a:r>
          </a:p>
          <a:p>
            <a:r>
              <a:rPr lang="en-US" sz="1800" dirty="0" smtClean="0"/>
              <a:t>Females: 69% were attributed to heterosexual contact, 30% to injection drug use</a:t>
            </a:r>
          </a:p>
          <a:p>
            <a:pPr marL="0" indent="0">
              <a:buNone/>
            </a:pPr>
            <a:r>
              <a:rPr lang="en-US" sz="1200" dirty="0" smtClean="0"/>
              <a:t>CDC HIV Surveillance Report. 2010-2014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9902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 Awareness to Decrease Risk of HIV/AIDS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HIV is often assumed to only affect young people, many older people do not recognize that they may be at risk</a:t>
            </a:r>
          </a:p>
          <a:p>
            <a:r>
              <a:rPr lang="en-US" sz="2400" dirty="0" smtClean="0"/>
              <a:t>Sexual transmission most common way for HIV infection in older adults</a:t>
            </a:r>
          </a:p>
          <a:p>
            <a:r>
              <a:rPr lang="en-US" sz="2400" dirty="0" smtClean="0"/>
              <a:t>Many health care providers (HCP) assume older patients have no sexual desires and are sexually inactive</a:t>
            </a:r>
          </a:p>
          <a:p>
            <a:r>
              <a:rPr lang="en-US" sz="2400" b="1" dirty="0" smtClean="0"/>
              <a:t>Reality!! </a:t>
            </a:r>
            <a:r>
              <a:rPr lang="en-US" sz="2400" dirty="0" smtClean="0"/>
              <a:t>Sexual behavior is likely to change over time. Meeting the criteria for “successful aging” nonconformance with the stereotype of “sexless elderly.”  </a:t>
            </a:r>
          </a:p>
          <a:p>
            <a:r>
              <a:rPr lang="en-US" sz="2400" dirty="0" smtClean="0"/>
              <a:t>Rapid dx and treatment important in older adults due to frailty and ↑ comorbidity levels</a:t>
            </a:r>
          </a:p>
          <a:p>
            <a:r>
              <a:rPr lang="en-US" sz="2400" dirty="0" smtClean="0"/>
              <a:t>Important for HCP to identify persons at risk and adapt approaches to them</a:t>
            </a:r>
          </a:p>
          <a:p>
            <a:pPr marL="0" indent="0">
              <a:buNone/>
            </a:pPr>
            <a:r>
              <a:rPr lang="en-US" sz="1200" dirty="0" smtClean="0"/>
              <a:t>Aging </a:t>
            </a:r>
            <a:r>
              <a:rPr lang="en-US" sz="1200" dirty="0" err="1" smtClean="0"/>
              <a:t>Clin</a:t>
            </a:r>
            <a:r>
              <a:rPr lang="en-US" sz="1200" dirty="0" smtClean="0"/>
              <a:t> </a:t>
            </a:r>
            <a:r>
              <a:rPr lang="en-US" sz="1200" dirty="0" err="1" smtClean="0"/>
              <a:t>Exp</a:t>
            </a:r>
            <a:r>
              <a:rPr lang="en-US" sz="1200" dirty="0" smtClean="0"/>
              <a:t> Res. 2014 Dec;26(6):665-9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2811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Risk Behaviors in Adults 50 years or 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Limited information of this behavior in older Americans. </a:t>
            </a:r>
          </a:p>
          <a:p>
            <a:pPr marL="0" indent="0" algn="ctr">
              <a:buNone/>
            </a:pPr>
            <a:r>
              <a:rPr lang="en-US" sz="2400" b="1" dirty="0" smtClean="0"/>
              <a:t>Study:</a:t>
            </a:r>
          </a:p>
          <a:p>
            <a:r>
              <a:rPr lang="en-US" sz="2400" dirty="0" smtClean="0"/>
              <a:t>Low prevalence of condom use among older adults (even if not in a long-term relationship with one partner)</a:t>
            </a:r>
          </a:p>
          <a:p>
            <a:r>
              <a:rPr lang="en-US" sz="2400" dirty="0" smtClean="0"/>
              <a:t>Condom use at last intercourse highest among those aged 50-59 (24.3%; 95 confidence interval, 15.6-35.8) but declined 17.1% among those ages 60-69</a:t>
            </a:r>
          </a:p>
          <a:p>
            <a:r>
              <a:rPr lang="en-US" sz="2400" dirty="0" smtClean="0"/>
              <a:t>Substance abuse ↑ risk for sexual risk taken</a:t>
            </a:r>
          </a:p>
          <a:p>
            <a:r>
              <a:rPr lang="en-US" sz="2400" dirty="0" smtClean="0"/>
              <a:t>Older adults likely dx with HIV-related medical disorders later compared to younger persons</a:t>
            </a:r>
          </a:p>
          <a:p>
            <a:r>
              <a:rPr lang="en-US" sz="2400" dirty="0" smtClean="0"/>
              <a:t>Clinician education important to mitigate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 smtClean="0"/>
              <a:t>Subst</a:t>
            </a:r>
            <a:r>
              <a:rPr lang="en-US" sz="1200" dirty="0" smtClean="0"/>
              <a:t> Abuse </a:t>
            </a:r>
            <a:r>
              <a:rPr lang="en-US" sz="1200" dirty="0" err="1" smtClean="0"/>
              <a:t>Rehabil</a:t>
            </a:r>
            <a:r>
              <a:rPr lang="en-US" sz="1200" dirty="0" smtClean="0"/>
              <a:t>. 2015 Apr 21;6:51-60.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005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en-US" dirty="0" smtClean="0"/>
              <a:t>HIV and STI testing in older adults:</a:t>
            </a:r>
            <a:br>
              <a:rPr lang="en-US" dirty="0" smtClean="0"/>
            </a:br>
            <a:r>
              <a:rPr lang="en-US" sz="4900" dirty="0">
                <a:solidFill>
                  <a:prstClr val="black"/>
                </a:solidFill>
                <a:ea typeface="+mn-ea"/>
                <a:cs typeface="+mn-cs"/>
              </a:rPr>
              <a:t>Missed </a:t>
            </a:r>
            <a:r>
              <a:rPr lang="en-US" sz="4900" dirty="0" smtClean="0">
                <a:solidFill>
                  <a:prstClr val="black"/>
                </a:solidFill>
                <a:ea typeface="+mn-ea"/>
                <a:cs typeface="+mn-cs"/>
              </a:rPr>
              <a:t>opportunities </a:t>
            </a:r>
            <a:r>
              <a:rPr lang="en-US" sz="4900" dirty="0">
                <a:solidFill>
                  <a:prstClr val="black"/>
                </a:solidFill>
                <a:ea typeface="+mn-ea"/>
                <a:cs typeface="+mn-cs"/>
              </a:rPr>
              <a:t>for the primary care physician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839" y="2458996"/>
            <a:ext cx="10178322" cy="35935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1800" dirty="0"/>
          </a:p>
          <a:p>
            <a:r>
              <a:rPr lang="en-US" sz="2400" dirty="0" smtClean="0"/>
              <a:t>Limited research on topic</a:t>
            </a:r>
          </a:p>
          <a:p>
            <a:r>
              <a:rPr lang="en-US" sz="2400" dirty="0" smtClean="0"/>
              <a:t>Testing for HIV and STIs of older adults infrequent</a:t>
            </a:r>
          </a:p>
          <a:p>
            <a:r>
              <a:rPr lang="en-US" sz="2400" dirty="0" smtClean="0"/>
              <a:t>STI testing with genital symptoms more likely than asymptomatic screening</a:t>
            </a:r>
          </a:p>
          <a:p>
            <a:r>
              <a:rPr lang="en-US" sz="2400" dirty="0" smtClean="0"/>
              <a:t>Sexual health assessment essential to comprehensive health care  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100" dirty="0" smtClean="0"/>
              <a:t>Tillman JL et. Al J </a:t>
            </a:r>
            <a:r>
              <a:rPr lang="en-US" sz="1100" dirty="0" err="1" smtClean="0"/>
              <a:t>Clin</a:t>
            </a:r>
            <a:r>
              <a:rPr lang="en-US" sz="1100" dirty="0" smtClean="0"/>
              <a:t> </a:t>
            </a:r>
            <a:r>
              <a:rPr lang="en-US" sz="1100" dirty="0" err="1" smtClean="0"/>
              <a:t>Nurs</a:t>
            </a:r>
            <a:r>
              <a:rPr lang="en-US" sz="1100" dirty="0" smtClean="0"/>
              <a:t>. 2015 Aug;24(15-16):2074-95.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6956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challenge: Managing hiv and other disorders associated with 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Older adults living with HIV have a greater risk of other comorbidities </a:t>
            </a:r>
          </a:p>
          <a:p>
            <a:r>
              <a:rPr lang="en-US" dirty="0" smtClean="0"/>
              <a:t>Research on Older Adults with HIV (ROAH) done in 2010 in NYC 1,000 people ages 50 and older were interviewed: 640 men, 264 women, and 10 transgender</a:t>
            </a:r>
          </a:p>
          <a:p>
            <a:r>
              <a:rPr lang="en-US" dirty="0" smtClean="0"/>
              <a:t>50% respondents black, 36% Hispanic, 14% white</a:t>
            </a:r>
          </a:p>
          <a:p>
            <a:r>
              <a:rPr lang="en-US" dirty="0" smtClean="0"/>
              <a:t>&gt;90% of the participants had at least one comorbidity </a:t>
            </a:r>
          </a:p>
          <a:p>
            <a:r>
              <a:rPr lang="en-US" dirty="0" smtClean="0"/>
              <a:t>The most common were depression (52%), arthritis (31%), hepatitis (31%), neuropathy (30%), and hypertension (27%)</a:t>
            </a:r>
          </a:p>
          <a:p>
            <a:r>
              <a:rPr lang="en-US" dirty="0" smtClean="0"/>
              <a:t>Current use of illicit drugs in this population was as follows: marijuana 23%, crack 16%, cocaine 15%, and heroin 7%  (though lifetime use of illicit drugs was 84%) Smoking was higher in blacks &amp; Latinos 63% &amp; 58% compared to whites</a:t>
            </a:r>
          </a:p>
          <a:p>
            <a:r>
              <a:rPr lang="en-US" dirty="0" smtClean="0"/>
              <a:t>PCP should address HIV risks in all patient populations</a:t>
            </a:r>
          </a:p>
          <a:p>
            <a:pPr marL="0" indent="0">
              <a:buNone/>
            </a:pPr>
            <a:r>
              <a:rPr lang="en-US" sz="1000" dirty="0" smtClean="0"/>
              <a:t>Research on Older Adults with HIV.  ACRIA 2010.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3900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540</TotalTime>
  <Words>1357</Words>
  <Application>Microsoft Office PowerPoint</Application>
  <PresentationFormat>Widescreen</PresentationFormat>
  <Paragraphs>173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Gill Sans MT</vt:lpstr>
      <vt:lpstr>Impact</vt:lpstr>
      <vt:lpstr>Badge</vt:lpstr>
      <vt:lpstr>HIV/AIDS in Older Americans The graying of the disease Extenuating vs Mitigating Factors </vt:lpstr>
      <vt:lpstr>CDC Campaign  “prevention IS CARE”</vt:lpstr>
      <vt:lpstr>HIV Screening Among Older Adults</vt:lpstr>
      <vt:lpstr>New Diagnoses of HIV among Adults Aged 50 Years and Older</vt:lpstr>
      <vt:lpstr>Adults Aged 50 Years and Older Living with HIV Infection</vt:lpstr>
      <vt:lpstr>Enhance Awareness to Decrease Risk of HIV/AIDS</vt:lpstr>
      <vt:lpstr>Sexual Risk Behaviors in Adults 50 years or Older</vt:lpstr>
      <vt:lpstr>HIV and STI testing in older adults: Missed opportunities for the primary care physician  </vt:lpstr>
      <vt:lpstr>The challenge: Managing hiv and other disorders associated with aging</vt:lpstr>
      <vt:lpstr>Comorbidities a big issue</vt:lpstr>
      <vt:lpstr>Table 2 Clinical evidence of age-accentuated and age- accelerated associations in people living with human immunodeficiency virus  </vt:lpstr>
      <vt:lpstr>Cardiovascular Disease in PLWH</vt:lpstr>
      <vt:lpstr>Cancer IN PlWH</vt:lpstr>
      <vt:lpstr>Neuro Cognitive Impairment (NCI)</vt:lpstr>
      <vt:lpstr>Bone Disease in PLWH</vt:lpstr>
      <vt:lpstr>Please remember  “prevention IS CARE”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Graying of the Disease HIV/AIDS in Older Americans</dc:title>
  <dc:creator>Sledge, Shaliyah A</dc:creator>
  <cp:lastModifiedBy>Maxwell, Celia</cp:lastModifiedBy>
  <cp:revision>38</cp:revision>
  <dcterms:created xsi:type="dcterms:W3CDTF">2017-07-18T20:21:36Z</dcterms:created>
  <dcterms:modified xsi:type="dcterms:W3CDTF">2017-12-13T19:30:26Z</dcterms:modified>
</cp:coreProperties>
</file>