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  <p:sldId id="256" r:id="rId6"/>
    <p:sldId id="260" r:id="rId7"/>
    <p:sldId id="259" r:id="rId8"/>
    <p:sldId id="257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392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91AEF-CD67-4443-B89F-49513A03F064}" type="datetimeFigureOut">
              <a:rPr lang="en-US" smtClean="0"/>
              <a:t>2/28/2018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C2F22-D4FB-4872-8832-5F8D5B17BB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079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91AEF-CD67-4443-B89F-49513A03F064}" type="datetimeFigureOut">
              <a:rPr lang="en-US" smtClean="0"/>
              <a:t>2/28/2018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C2F22-D4FB-4872-8832-5F8D5B17BB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8683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91AEF-CD67-4443-B89F-49513A03F064}" type="datetimeFigureOut">
              <a:rPr lang="en-US" smtClean="0"/>
              <a:t>2/28/2018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C2F22-D4FB-4872-8832-5F8D5B17BB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7239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91AEF-CD67-4443-B89F-49513A03F064}" type="datetimeFigureOut">
              <a:rPr lang="en-US" smtClean="0"/>
              <a:t>2/28/2018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C2F22-D4FB-4872-8832-5F8D5B17BB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617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91AEF-CD67-4443-B89F-49513A03F064}" type="datetimeFigureOut">
              <a:rPr lang="en-US" smtClean="0"/>
              <a:t>2/28/2018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C2F22-D4FB-4872-8832-5F8D5B17BB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9862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91AEF-CD67-4443-B89F-49513A03F064}" type="datetimeFigureOut">
              <a:rPr lang="en-US" smtClean="0"/>
              <a:t>2/28/2018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C2F22-D4FB-4872-8832-5F8D5B17BB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54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91AEF-CD67-4443-B89F-49513A03F064}" type="datetimeFigureOut">
              <a:rPr lang="en-US" smtClean="0"/>
              <a:t>2/28/2018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C2F22-D4FB-4872-8832-5F8D5B17BB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615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91AEF-CD67-4443-B89F-49513A03F064}" type="datetimeFigureOut">
              <a:rPr lang="en-US" smtClean="0"/>
              <a:t>2/28/2018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C2F22-D4FB-4872-8832-5F8D5B17BB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4817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91AEF-CD67-4443-B89F-49513A03F064}" type="datetimeFigureOut">
              <a:rPr lang="en-US" smtClean="0"/>
              <a:t>2/28/2018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C2F22-D4FB-4872-8832-5F8D5B17BB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491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91AEF-CD67-4443-B89F-49513A03F064}" type="datetimeFigureOut">
              <a:rPr lang="en-US" smtClean="0"/>
              <a:t>2/28/2018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C2F22-D4FB-4872-8832-5F8D5B17BB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749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91AEF-CD67-4443-B89F-49513A03F064}" type="datetimeFigureOut">
              <a:rPr lang="en-US" smtClean="0"/>
              <a:t>2/28/2018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C2F22-D4FB-4872-8832-5F8D5B17BB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554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B91AEF-CD67-4443-B89F-49513A03F064}" type="datetimeFigureOut">
              <a:rPr lang="en-US" smtClean="0"/>
              <a:t>2/28/2018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FC2F22-D4FB-4872-8832-5F8D5B17BB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890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304801"/>
            <a:ext cx="8534400" cy="1143000"/>
          </a:xfrm>
          <a:solidFill>
            <a:schemeClr val="tx2">
              <a:lumMod val="75000"/>
            </a:schemeClr>
          </a:solidFill>
          <a:ln w="38100">
            <a:solidFill>
              <a:srgbClr val="FF0000"/>
            </a:solidFill>
          </a:ln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Myocarditis:   The Clinician’s Dilemma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828800"/>
            <a:ext cx="6400800" cy="1752600"/>
          </a:xfrm>
          <a:ln w="38100">
            <a:solidFill>
              <a:schemeClr val="tx2">
                <a:lumMod val="75000"/>
              </a:schemeClr>
            </a:solidFill>
          </a:ln>
        </p:spPr>
        <p:txBody>
          <a:bodyPr>
            <a:normAutofit fontScale="77500" lnSpcReduction="20000"/>
          </a:bodyPr>
          <a:lstStyle/>
          <a:p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JoAnn Lindenfeld, MD</a:t>
            </a:r>
          </a:p>
          <a:p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Director, Heart Failure and Transplant Section</a:t>
            </a:r>
          </a:p>
          <a:p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Vanderbilt Heart and Vascular Institute</a:t>
            </a:r>
          </a:p>
          <a:p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Nashville, TN</a:t>
            </a:r>
          </a:p>
        </p:txBody>
      </p:sp>
    </p:spTree>
    <p:extLst>
      <p:ext uri="{BB962C8B-B14F-4D97-AF65-F5344CB8AC3E}">
        <p14:creationId xmlns:p14="http://schemas.microsoft.com/office/powerpoint/2010/main" val="1729131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304801"/>
            <a:ext cx="8534400" cy="1143000"/>
          </a:xfrm>
          <a:solidFill>
            <a:schemeClr val="tx2">
              <a:lumMod val="75000"/>
            </a:schemeClr>
          </a:solidFill>
          <a:ln w="38100">
            <a:solidFill>
              <a:srgbClr val="FF0000"/>
            </a:solidFill>
          </a:ln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Myocarditis:   The Clinician’s Dilemma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828800"/>
            <a:ext cx="8305800" cy="1143000"/>
          </a:xfrm>
          <a:ln w="381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64 y.o. white female who presented 12/17/2016 with chest pain and shortness of breath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33400" y="3429000"/>
            <a:ext cx="8305800" cy="3200400"/>
          </a:xfrm>
          <a:prstGeom prst="rect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Past Medical History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10 years before she had presented in the same way and LVEF was 20%, troponin was 8mg/dL.  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She was treated briefly with dobutamine, coronary arteries were normal, and LVEF recovered to normal over one week with ACE inhibitors and beta blockers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She had completely normal functional recovery and continued beta blockers and ACEi for about two years and then was lost to follow-up</a:t>
            </a:r>
          </a:p>
        </p:txBody>
      </p:sp>
    </p:spTree>
    <p:extLst>
      <p:ext uri="{BB962C8B-B14F-4D97-AF65-F5344CB8AC3E}">
        <p14:creationId xmlns:p14="http://schemas.microsoft.com/office/powerpoint/2010/main" val="26273750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304801"/>
            <a:ext cx="8534400" cy="1143000"/>
          </a:xfrm>
          <a:solidFill>
            <a:schemeClr val="tx2">
              <a:lumMod val="75000"/>
            </a:schemeClr>
          </a:solidFill>
          <a:ln w="38100">
            <a:solidFill>
              <a:srgbClr val="FF0000"/>
            </a:solidFill>
          </a:ln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Myocarditis:   The Clinician’s Dilemma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828800"/>
            <a:ext cx="8305800" cy="1143000"/>
          </a:xfrm>
          <a:ln w="381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On presentation 12/17/2016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66615" y="3276600"/>
            <a:ext cx="8305800" cy="3200400"/>
          </a:xfrm>
          <a:prstGeom prst="rect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Troponin I was 7.7 mg/dL but ECG showed normal voltage, nonspecific ST T changes and sinus tachycardia.  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Coronary angiography was normal and Cardiac Index was 1.5 L/min/M2 follow-up with pulmonary wedge pressure of 32 an PAP of 64/32 and Rap P of 14 mm Hg—she was diuresed and started on milrinone IV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Cardiac biopsy demonstrated patchy lymphocytic infiltration.  Autoimmune serologies were unremarkable and cardiotropic viral PCRs were negative.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Mild abnormalities in creatinine and LFTs resolved on milrinone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0988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304801"/>
            <a:ext cx="8534400" cy="1143000"/>
          </a:xfrm>
          <a:solidFill>
            <a:schemeClr val="tx2">
              <a:lumMod val="75000"/>
            </a:schemeClr>
          </a:solidFill>
          <a:ln w="38100">
            <a:solidFill>
              <a:srgbClr val="FF0000"/>
            </a:solidFill>
          </a:ln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Myocarditis:   The Clinician’s Dilemma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828800"/>
            <a:ext cx="8305800" cy="1143000"/>
          </a:xfrm>
          <a:ln w="381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On follow up from 12/17/2016- 1/15/17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66615" y="3276600"/>
            <a:ext cx="8305800" cy="3200400"/>
          </a:xfrm>
          <a:prstGeom prst="rect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LVEF did not improve and milrinone could not be weaned off.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Troponin fell to about 1.2 and remained there but BNP dropped to about 2000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She received a course of high dose solumedrol and mycophenolate mofetil with no change in LVEF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With no recovery at 4 weeks and LVEF 15% an LVAD was placed and she was listed for transplantation.</a:t>
            </a:r>
          </a:p>
        </p:txBody>
      </p:sp>
    </p:spTree>
    <p:extLst>
      <p:ext uri="{BB962C8B-B14F-4D97-AF65-F5344CB8AC3E}">
        <p14:creationId xmlns:p14="http://schemas.microsoft.com/office/powerpoint/2010/main" val="37039019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304801"/>
            <a:ext cx="8534400" cy="1143000"/>
          </a:xfrm>
          <a:solidFill>
            <a:schemeClr val="tx2">
              <a:lumMod val="75000"/>
            </a:schemeClr>
          </a:solidFill>
          <a:ln w="38100">
            <a:solidFill>
              <a:srgbClr val="FF0000"/>
            </a:solidFill>
          </a:ln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Myocarditis:   The Clinician’s Dilemma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676400"/>
            <a:ext cx="8534400" cy="4800600"/>
          </a:xfrm>
          <a:ln w="38100">
            <a:solidFill>
              <a:schemeClr val="tx2">
                <a:lumMod val="75000"/>
              </a:schemeClr>
            </a:solidFill>
          </a:ln>
        </p:spPr>
        <p:txBody>
          <a:bodyPr>
            <a:normAutofit fontScale="92500" lnSpcReduction="2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2">
                    <a:lumMod val="75000"/>
                  </a:schemeClr>
                </a:solidFill>
              </a:rPr>
              <a:t>How good are the biopsy criteria?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2">
                    <a:lumMod val="75000"/>
                  </a:schemeClr>
                </a:solidFill>
              </a:rPr>
              <a:t>What if the biopsy is negative?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2">
                    <a:lumMod val="75000"/>
                  </a:schemeClr>
                </a:solidFill>
              </a:rPr>
              <a:t>What is “viral myocarditis”?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2">
                    <a:lumMod val="75000"/>
                  </a:schemeClr>
                </a:solidFill>
              </a:rPr>
              <a:t>Does imaging confuse inflammation and scar?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2">
                    <a:lumMod val="75000"/>
                  </a:schemeClr>
                </a:solidFill>
              </a:rPr>
              <a:t>How should response be assessed?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2">
                    <a:lumMod val="75000"/>
                  </a:schemeClr>
                </a:solidFill>
              </a:rPr>
              <a:t>When is there no longer a hope for myocardial recovery?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2">
                    <a:lumMod val="75000"/>
                  </a:schemeClr>
                </a:solidFill>
              </a:rPr>
              <a:t>What is the recurrence risk?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2">
                    <a:lumMod val="75000"/>
                  </a:schemeClr>
                </a:solidFill>
              </a:rPr>
              <a:t>What is the arrhythmia risk?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2">
                    <a:lumMod val="75000"/>
                  </a:schemeClr>
                </a:solidFill>
              </a:rPr>
              <a:t>What is the definition of “fulminant myocarditis”?</a:t>
            </a:r>
          </a:p>
          <a:p>
            <a:pPr algn="l"/>
            <a:r>
              <a:rPr lang="en-US" sz="2400" b="1" dirty="0">
                <a:solidFill>
                  <a:schemeClr val="tx2">
                    <a:lumMod val="75000"/>
                  </a:schemeClr>
                </a:solidFill>
              </a:rPr>
              <a:t>         (is this just severity of disease or a phenotype?)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2">
                    <a:lumMod val="75000"/>
                  </a:schemeClr>
                </a:solidFill>
              </a:rPr>
              <a:t>What are the best therapies?</a:t>
            </a:r>
          </a:p>
          <a:p>
            <a:pPr algn="l"/>
            <a:r>
              <a:rPr lang="en-US" sz="2400" b="1" dirty="0">
                <a:solidFill>
                  <a:schemeClr val="tx2">
                    <a:lumMod val="75000"/>
                  </a:schemeClr>
                </a:solidFill>
              </a:rPr>
              <a:t>           Should immunosuppression be used early?</a:t>
            </a:r>
          </a:p>
          <a:p>
            <a:pPr algn="l"/>
            <a:r>
              <a:rPr lang="en-US" sz="2400" b="1" dirty="0">
                <a:solidFill>
                  <a:schemeClr val="tx2">
                    <a:lumMod val="75000"/>
                  </a:schemeClr>
                </a:solidFill>
              </a:rPr>
              <a:t>           What immunosuppression?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2">
                    <a:lumMod val="75000"/>
                  </a:schemeClr>
                </a:solidFill>
              </a:rPr>
              <a:t>Are transplant results worse in patients with myocarditis?</a:t>
            </a:r>
          </a:p>
        </p:txBody>
      </p:sp>
    </p:spTree>
    <p:extLst>
      <p:ext uri="{BB962C8B-B14F-4D97-AF65-F5344CB8AC3E}">
        <p14:creationId xmlns:p14="http://schemas.microsoft.com/office/powerpoint/2010/main" val="42377269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18490BC-3DCA-4250-9FA2-DB64B5F660B3}">
  <ds:schemaRefs>
    <ds:schemaRef ds:uri="http://purl.org/dc/dcmitype/"/>
    <ds:schemaRef ds:uri="http://purl.org/dc/terms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C42770C8-BB0F-43B3-8B5A-00D0C4EDA5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19758A39-DF62-4428-B2BA-D457139EB83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385</Words>
  <Application>Microsoft Office PowerPoint</Application>
  <PresentationFormat>On-screen Show (4:3)</PresentationFormat>
  <Paragraphs>38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Myocarditis:   The Clinician’s Dilemma</vt:lpstr>
      <vt:lpstr>Myocarditis:   The Clinician’s Dilemma</vt:lpstr>
      <vt:lpstr>Myocarditis:   The Clinician’s Dilemma</vt:lpstr>
      <vt:lpstr>Myocarditis:   The Clinician’s Dilemma</vt:lpstr>
      <vt:lpstr>Myocarditis:   The Clinician’s Dilemma</vt:lpstr>
    </vt:vector>
  </TitlesOfParts>
  <Company>VUMC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Myocarditis:   The Clinician’s Dilemma</dc:title>
  <dc:creator>Lindenfeld, Joann</dc:creator>
  <cp:lastModifiedBy>Monroe, Tamu</cp:lastModifiedBy>
  <cp:revision>6</cp:revision>
  <dcterms:created xsi:type="dcterms:W3CDTF">2017-11-27T13:40:20Z</dcterms:created>
  <dcterms:modified xsi:type="dcterms:W3CDTF">2018-02-28T17:11:02Z</dcterms:modified>
</cp:coreProperties>
</file>