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y="6858000" cx="9144000"/>
  <p:notesSz cx="6858000" cy="9144000"/>
  <p:embeddedFontLst>
    <p:embeddedFont>
      <p:font typeface="Garamond"/>
      <p:regular r:id="rId35"/>
      <p:bold r:id="rId36"/>
      <p:italic r:id="rId37"/>
      <p:boldItalic r:id="rId3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font" Target="fonts/Garamond-regular.fntdata"/><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font" Target="fonts/Garamond-italic.fntdata"/><Relationship Id="rId14" Type="http://schemas.openxmlformats.org/officeDocument/2006/relationships/slide" Target="slides/slide10.xml"/><Relationship Id="rId36" Type="http://schemas.openxmlformats.org/officeDocument/2006/relationships/font" Target="fonts/Garamond-bold.fntdata"/><Relationship Id="rId17" Type="http://schemas.openxmlformats.org/officeDocument/2006/relationships/slide" Target="slides/slide13.xml"/><Relationship Id="rId16" Type="http://schemas.openxmlformats.org/officeDocument/2006/relationships/slide" Target="slides/slide12.xml"/><Relationship Id="rId38" Type="http://schemas.openxmlformats.org/officeDocument/2006/relationships/font" Target="fonts/Garamond-boldItalic.fnt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4" name="Shape 4"/>
          <p:cNvSpPr txBox="1"/>
          <p:nvPr>
            <p:ph idx="1" type="body"/>
          </p:nvPr>
        </p:nvSpPr>
        <p:spPr>
          <a:xfrm>
            <a:off x="914400" y="4343400"/>
            <a:ext cx="5029199" cy="4114800"/>
          </a:xfrm>
          <a:prstGeom prst="rect">
            <a:avLst/>
          </a:prstGeom>
          <a:noFill/>
          <a:ln>
            <a:noFill/>
          </a:ln>
        </p:spPr>
        <p:txBody>
          <a:bodyPr anchorCtr="0" anchor="t" bIns="91425" lIns="91425" spcFirstLastPara="1" rIns="91425" wrap="square" tIns="91425"/>
          <a:lstStyle>
            <a:lvl1pPr indent="-304800" lvl="0" marL="4572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1pPr>
            <a:lvl2pPr indent="-304800" lvl="1" marL="9144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2pPr>
            <a:lvl3pPr indent="-304800" lvl="2" marL="13716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3pPr>
            <a:lvl4pPr indent="-304800" lvl="3" marL="18288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4pPr>
            <a:lvl5pPr indent="-304800" lvl="4" marL="22860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5pPr>
            <a:lvl6pPr indent="-304800" lvl="5" marL="27432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6pPr>
            <a:lvl7pPr indent="-304800" lvl="6" marL="32004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7pPr>
            <a:lvl8pPr indent="-304800" lvl="7" marL="36576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8pPr>
            <a:lvl9pPr indent="-304800" lvl="8" marL="4114800" marR="0" rtl="0" algn="l">
              <a:spcBef>
                <a:spcPts val="400"/>
              </a:spcBef>
              <a:spcAft>
                <a:spcPts val="0"/>
              </a:spcAft>
              <a:buClr>
                <a:schemeClr val="dk1"/>
              </a:buClr>
              <a:buSzPts val="1200"/>
              <a:buFont typeface="Times New Roman"/>
              <a:buChar char="■"/>
              <a:defRPr b="0" i="0" sz="1200" u="none" cap="none" strike="noStrike">
                <a:solidFill>
                  <a:schemeClr val="dk1"/>
                </a:solidFill>
                <a:latin typeface="Times New Roman"/>
                <a:ea typeface="Times New Roman"/>
                <a:cs typeface="Times New Roman"/>
                <a:sym typeface="Times New Roman"/>
              </a:defRPr>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Shape 7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77" name="Shape 77"/>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0000"/>
              </a:buClr>
              <a:buSzPts val="350"/>
              <a:buFont typeface="Trebuchet MS"/>
              <a:buNone/>
            </a:pPr>
            <a:r>
              <a:rPr b="1" i="0" lang="en-US" sz="1400" u="none" cap="none" strike="noStrike">
                <a:solidFill>
                  <a:srgbClr val="FF0000"/>
                </a:solidFill>
                <a:latin typeface="Trebuchet MS"/>
                <a:ea typeface="Trebuchet MS"/>
                <a:cs typeface="Trebuchet MS"/>
                <a:sym typeface="Trebuchet MS"/>
              </a:rPr>
              <a:t>INTRODUCCIÓN (Diapositivas 1-4: Aprox. 10-15 minutos)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Bienvenidas, gracias por venir, ¡y felicidades! Sea éste su primer, segundo o tercer bebé, este es un momento de mucha emoción para usted y su familia.</a:t>
            </a:r>
            <a:endParaRPr/>
          </a:p>
          <a:p>
            <a:pPr indent="0" lvl="0" marL="0" marR="0" rtl="0" algn="l">
              <a:spcBef>
                <a:spcPts val="500"/>
              </a:spcBef>
              <a:spcAft>
                <a:spcPts val="0"/>
              </a:spcAft>
              <a:buClr>
                <a:schemeClr val="dk1"/>
              </a:buClr>
              <a:buSzPts val="300"/>
              <a:buFont typeface="Times New Roman"/>
              <a:buNone/>
            </a:pPr>
            <a:r>
              <a:rPr b="1" i="0" lang="en-US" sz="1200" u="sng" cap="none" strike="noStrike">
                <a:solidFill>
                  <a:schemeClr val="dk1"/>
                </a:solidFill>
                <a:latin typeface="Times New Roman"/>
                <a:ea typeface="Times New Roman"/>
                <a:cs typeface="Times New Roman"/>
                <a:sym typeface="Times New Roman"/>
              </a:rPr>
              <a:t>Opcional</a:t>
            </a:r>
            <a:r>
              <a:rPr b="1" i="0" lang="en-US" sz="1200" u="none" cap="none" strike="noStrike">
                <a:solidFill>
                  <a:schemeClr val="dk1"/>
                </a:solidFill>
                <a:latin typeface="Times New Roman"/>
                <a:ea typeface="Times New Roman"/>
                <a:cs typeface="Times New Roman"/>
                <a:sym typeface="Times New Roman"/>
              </a:rPr>
              <a:t>:</a:t>
            </a:r>
            <a:r>
              <a:rPr b="0" i="0" lang="en-US" sz="1200" u="none" cap="none" strike="noStrike">
                <a:solidFill>
                  <a:schemeClr val="dk1"/>
                </a:solidFill>
                <a:latin typeface="Times New Roman"/>
                <a:ea typeface="Times New Roman"/>
                <a:cs typeface="Times New Roman"/>
                <a:sym typeface="Times New Roman"/>
              </a:rPr>
              <a:t> Para conocernos un poco mejor, vamos a presentarnos. Por favor digan su nombre, cuántos hijos tienen y el día que darán a luz. </a:t>
            </a:r>
            <a:r>
              <a:rPr b="1" i="0" lang="en-US" sz="1200" u="none" cap="none" strike="noStrike">
                <a:solidFill>
                  <a:schemeClr val="dk1"/>
                </a:solidFill>
                <a:latin typeface="Times New Roman"/>
                <a:ea typeface="Times New Roman"/>
                <a:cs typeface="Times New Roman"/>
                <a:sym typeface="Times New Roman"/>
              </a:rPr>
              <a:t>(Presentaciones)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Hoy vamos a hablar sobre un tema que pueden haber escuchado en las noticias — las enfermedades transmitidas por los alimentos. ¿Alguien ha escuchado o leído algo sobre estas enfermedades? </a:t>
            </a:r>
            <a:r>
              <a:rPr b="1" i="0" lang="en-US" sz="1200" u="none" cap="none" strike="noStrike">
                <a:solidFill>
                  <a:schemeClr val="dk1"/>
                </a:solidFill>
                <a:latin typeface="Times New Roman"/>
                <a:ea typeface="Times New Roman"/>
                <a:cs typeface="Times New Roman"/>
                <a:sym typeface="Times New Roman"/>
              </a:rPr>
              <a:t>(Discuta — mencione brotes en el área, por ejemplo, </a:t>
            </a:r>
            <a:r>
              <a:rPr b="1" i="1" lang="en-US" sz="1200" u="none" cap="none" strike="noStrike">
                <a:solidFill>
                  <a:schemeClr val="dk1"/>
                </a:solidFill>
                <a:latin typeface="Times New Roman"/>
                <a:ea typeface="Times New Roman"/>
                <a:cs typeface="Times New Roman"/>
                <a:sym typeface="Times New Roman"/>
              </a:rPr>
              <a:t>E. coli</a:t>
            </a:r>
            <a:r>
              <a:rPr b="1" i="0" lang="en-US" sz="1200" u="none" cap="none" strike="noStrike">
                <a:solidFill>
                  <a:schemeClr val="dk1"/>
                </a:solidFill>
                <a:latin typeface="Times New Roman"/>
                <a:ea typeface="Times New Roman"/>
                <a:cs typeface="Times New Roman"/>
                <a:sym typeface="Times New Roman"/>
              </a:rPr>
              <a:t> O157:H7, </a:t>
            </a:r>
            <a:r>
              <a:rPr b="1" i="1" lang="en-US" sz="1200" u="none" cap="none" strike="noStrike">
                <a:solidFill>
                  <a:schemeClr val="dk1"/>
                </a:solidFill>
                <a:latin typeface="Times New Roman"/>
                <a:ea typeface="Times New Roman"/>
                <a:cs typeface="Times New Roman"/>
                <a:sym typeface="Times New Roman"/>
              </a:rPr>
              <a:t>Salmonella</a:t>
            </a:r>
            <a:r>
              <a:rPr b="1" i="0" lang="en-US" sz="1200" u="none" cap="none" strike="noStrike">
                <a:solidFill>
                  <a:schemeClr val="dk1"/>
                </a:solidFill>
                <a:latin typeface="Times New Roman"/>
                <a:ea typeface="Times New Roman"/>
                <a:cs typeface="Times New Roman"/>
                <a:sym typeface="Times New Roman"/>
              </a:rPr>
              <a:t>, etc.)</a:t>
            </a:r>
            <a:r>
              <a:rPr b="0" i="0" lang="en-US" sz="1200" u="none" cap="none" strike="noStrike">
                <a:solidFill>
                  <a:schemeClr val="dk1"/>
                </a:solidFill>
                <a:latin typeface="Times New Roman"/>
                <a:ea typeface="Times New Roman"/>
                <a:cs typeface="Times New Roman"/>
                <a:sym typeface="Times New Roman"/>
              </a:rPr>
              <a:t>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¿Han escuchado algo sobre las enfermedades transmitidas por los alimentos en relación con el embarazo? </a:t>
            </a:r>
            <a:r>
              <a:rPr b="1" i="0" lang="en-US" sz="1200" u="none" cap="none" strike="noStrike">
                <a:solidFill>
                  <a:schemeClr val="dk1"/>
                </a:solidFill>
                <a:latin typeface="Times New Roman"/>
                <a:ea typeface="Times New Roman"/>
                <a:cs typeface="Times New Roman"/>
                <a:sym typeface="Times New Roman"/>
              </a:rPr>
              <a:t>(Discuta)</a:t>
            </a:r>
            <a:r>
              <a:rPr b="0" i="0" lang="en-US" sz="1200" u="none" cap="none" strike="noStrike">
                <a:solidFill>
                  <a:schemeClr val="dk1"/>
                </a:solidFill>
                <a:latin typeface="Times New Roman"/>
                <a:ea typeface="Times New Roman"/>
                <a:cs typeface="Times New Roman"/>
                <a:sym typeface="Times New Roman"/>
              </a:rPr>
              <a:t>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¿Qué son las enfermedades transmitidas por los alimentos exactamente? . . .</a:t>
            </a:r>
            <a:endParaRPr/>
          </a:p>
          <a:p>
            <a:pPr indent="0" lvl="0" marL="0" marR="0" rtl="0" algn="l">
              <a:spcBef>
                <a:spcPts val="400"/>
              </a:spcBef>
              <a:spcAft>
                <a:spcPts val="0"/>
              </a:spcAft>
              <a:buClr>
                <a:schemeClr val="dk1"/>
              </a:buClr>
              <a:buSzPts val="350"/>
              <a:buFont typeface="Times New Roman"/>
              <a:buNone/>
            </a:pPr>
            <a:r>
              <a:t/>
            </a:r>
            <a:endParaRPr b="0" i="0" sz="1400" u="none" cap="none" strike="noStrike">
              <a:solidFill>
                <a:schemeClr val="dk1"/>
              </a:solidFill>
              <a:latin typeface="Trebuchet MS"/>
              <a:ea typeface="Trebuchet MS"/>
              <a:cs typeface="Trebuchet MS"/>
              <a:sym typeface="Trebuchet MS"/>
            </a:endParaRPr>
          </a:p>
          <a:p>
            <a:pPr indent="0" lvl="0" marL="0" marR="0" rtl="0" algn="l">
              <a:spcBef>
                <a:spcPts val="400"/>
              </a:spcBef>
              <a:spcAft>
                <a:spcPts val="0"/>
              </a:spcAft>
              <a:buClr>
                <a:schemeClr val="dk1"/>
              </a:buClr>
              <a:buSzPts val="350"/>
              <a:buFont typeface="Times New Roman"/>
              <a:buNone/>
            </a:pPr>
            <a:r>
              <a:t/>
            </a:r>
            <a:endParaRPr b="0" i="0" sz="1400" u="none" cap="none" strike="noStrike">
              <a:solidFill>
                <a:schemeClr val="dk1"/>
              </a:solidFill>
              <a:latin typeface="Trebuchet MS"/>
              <a:ea typeface="Trebuchet MS"/>
              <a:cs typeface="Trebuchet MS"/>
              <a:sym typeface="Trebuchet MS"/>
            </a:endParaRPr>
          </a:p>
          <a:p>
            <a:pPr indent="0" lvl="0" marL="0" marR="0" rtl="0" algn="l">
              <a:spcBef>
                <a:spcPts val="400"/>
              </a:spcBef>
              <a:spcAft>
                <a:spcPts val="0"/>
              </a:spcAft>
              <a:buClr>
                <a:schemeClr val="dk1"/>
              </a:buClr>
              <a:buSzPts val="350"/>
              <a:buFont typeface="Times New Roman"/>
              <a:buNone/>
            </a:pPr>
            <a:r>
              <a:t/>
            </a:r>
            <a:endParaRPr b="0" i="0" sz="1400" u="none" cap="none" strike="noStrike">
              <a:solidFill>
                <a:schemeClr val="dk1"/>
              </a:solidFill>
              <a:latin typeface="Trebuchet MS"/>
              <a:ea typeface="Trebuchet MS"/>
              <a:cs typeface="Trebuchet MS"/>
              <a:sym typeface="Trebuchet M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8" name="Shape 148"/>
        <p:cNvGrpSpPr/>
        <p:nvPr/>
      </p:nvGrpSpPr>
      <p:grpSpPr>
        <a:xfrm>
          <a:off x="0" y="0"/>
          <a:ext cx="0" cy="0"/>
          <a:chOff x="0" y="0"/>
          <a:chExt cx="0" cy="0"/>
        </a:xfrm>
      </p:grpSpPr>
      <p:sp>
        <p:nvSpPr>
          <p:cNvPr id="149" name="Shape 1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0" name="Shape 150"/>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Las enfermedades transmitidas por los alimentos no pueden afectar a mi bebé por nacer. </a:t>
            </a:r>
            <a:endParaRPr/>
          </a:p>
          <a:p>
            <a:pPr indent="0" lvl="0" marL="0" marR="0" rtl="0" algn="l">
              <a:spcBef>
                <a:spcPts val="500"/>
              </a:spcBef>
              <a:spcAft>
                <a:spcPts val="0"/>
              </a:spcAft>
              <a:buClr>
                <a:schemeClr val="dk1"/>
              </a:buClr>
              <a:buSzPts val="300"/>
              <a:buFont typeface="Times New Roman"/>
              <a:buNone/>
            </a:pPr>
            <a:r>
              <a:rPr b="1" i="0" lang="en-US" sz="1200" u="none" cap="none" strike="noStrike">
                <a:solidFill>
                  <a:schemeClr val="dk1"/>
                </a:solidFill>
                <a:latin typeface="Times New Roman"/>
                <a:ea typeface="Times New Roman"/>
                <a:cs typeface="Times New Roman"/>
                <a:sym typeface="Times New Roman"/>
              </a:rPr>
              <a:t>(Muestre la pregunta)</a:t>
            </a:r>
            <a:endParaRPr b="1" i="0" sz="1200" u="none" cap="none" strike="noStrike">
              <a:solidFill>
                <a:schemeClr val="dk1"/>
              </a:solidFill>
              <a:latin typeface="Times New Roman"/>
              <a:ea typeface="Times New Roman"/>
              <a:cs typeface="Times New Roman"/>
              <a:sym typeface="Times New Roman"/>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Claro que ya saben que esto es falso. </a:t>
            </a:r>
            <a:r>
              <a:rPr b="1" i="0" lang="en-US" sz="1200" u="none" cap="none" strike="noStrike">
                <a:solidFill>
                  <a:schemeClr val="dk1"/>
                </a:solidFill>
                <a:latin typeface="Times New Roman"/>
                <a:ea typeface="Times New Roman"/>
                <a:cs typeface="Times New Roman"/>
                <a:sym typeface="Times New Roman"/>
              </a:rPr>
              <a:t>(Muestre la respuesta)</a:t>
            </a:r>
            <a:endParaRPr b="1" i="0" sz="1200" u="none" cap="none" strike="noStrike">
              <a:solidFill>
                <a:schemeClr val="dk1"/>
              </a:solidFill>
              <a:latin typeface="Times New Roman"/>
              <a:ea typeface="Times New Roman"/>
              <a:cs typeface="Times New Roman"/>
              <a:sym typeface="Times New Roman"/>
            </a:endParaRPr>
          </a:p>
          <a:p>
            <a:pPr indent="0" lvl="0" marL="0" marR="0" rtl="0" algn="l">
              <a:spcBef>
                <a:spcPts val="400"/>
              </a:spcBef>
              <a:spcAft>
                <a:spcPts val="0"/>
              </a:spcAft>
              <a:buClr>
                <a:schemeClr val="dk1"/>
              </a:buClr>
              <a:buSzPts val="400"/>
              <a:buFont typeface="Times New Roman"/>
              <a:buNone/>
            </a:pPr>
            <a:r>
              <a:t/>
            </a:r>
            <a:endParaRPr b="0" i="0" sz="16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6" name="Shape 156"/>
        <p:cNvGrpSpPr/>
        <p:nvPr/>
      </p:nvGrpSpPr>
      <p:grpSpPr>
        <a:xfrm>
          <a:off x="0" y="0"/>
          <a:ext cx="0" cy="0"/>
          <a:chOff x="0" y="0"/>
          <a:chExt cx="0" cy="0"/>
        </a:xfrm>
      </p:grpSpPr>
      <p:sp>
        <p:nvSpPr>
          <p:cNvPr id="157" name="Shape 1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8" name="Shape 158"/>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Las enfermedades transmitidas por los alimentos pueden atravesar la placenta e infectar a sus bebés por nacer. Y, el sistema inmunitario de sus bebés no está lo suficientemente desarrollado como para defenderse en contra de las bacterias nocivas.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Sus bebés pueden sufrir serios problemas de salud, retrasos en el desarrollo, y en casos extremos — la muerte.</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Shape 1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6" name="Shape 166"/>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Pero, ¡hay buenas noticias! Las enfermedades transmitidas por los alimentos pueden prevenirse siguiendo 4 pasos sencillos. ¿Alguien los recuerda? </a:t>
            </a:r>
            <a:r>
              <a:rPr b="1" i="0" lang="en-US" sz="1200" u="none" cap="none" strike="noStrike">
                <a:solidFill>
                  <a:schemeClr val="dk1"/>
                </a:solidFill>
                <a:latin typeface="Times New Roman"/>
                <a:ea typeface="Times New Roman"/>
                <a:cs typeface="Times New Roman"/>
                <a:sym typeface="Times New Roman"/>
              </a:rPr>
              <a:t>(Permita que respondan)</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Los pasos son: </a:t>
            </a:r>
            <a:r>
              <a:rPr b="1" i="0" lang="en-US" sz="1200" u="sng" cap="none" strike="noStrike">
                <a:solidFill>
                  <a:schemeClr val="dk1"/>
                </a:solidFill>
                <a:latin typeface="Times New Roman"/>
                <a:ea typeface="Times New Roman"/>
                <a:cs typeface="Times New Roman"/>
                <a:sym typeface="Times New Roman"/>
              </a:rPr>
              <a:t>Limpiar</a:t>
            </a:r>
            <a:r>
              <a:rPr b="0" i="0" lang="en-US" sz="1200" u="none" cap="none" strike="noStrike">
                <a:solidFill>
                  <a:schemeClr val="dk1"/>
                </a:solidFill>
                <a:latin typeface="Times New Roman"/>
                <a:ea typeface="Times New Roman"/>
                <a:cs typeface="Times New Roman"/>
                <a:sym typeface="Times New Roman"/>
              </a:rPr>
              <a:t>,</a:t>
            </a:r>
            <a:r>
              <a:rPr b="1" i="0" lang="en-US" sz="1200" u="none" cap="none" strike="noStrike">
                <a:solidFill>
                  <a:schemeClr val="dk1"/>
                </a:solidFill>
                <a:latin typeface="Times New Roman"/>
                <a:ea typeface="Times New Roman"/>
                <a:cs typeface="Times New Roman"/>
                <a:sym typeface="Times New Roman"/>
              </a:rPr>
              <a:t> </a:t>
            </a:r>
            <a:r>
              <a:rPr b="1" i="0" lang="en-US" sz="1200" u="sng" cap="none" strike="noStrike">
                <a:solidFill>
                  <a:schemeClr val="dk1"/>
                </a:solidFill>
                <a:latin typeface="Times New Roman"/>
                <a:ea typeface="Times New Roman"/>
                <a:cs typeface="Times New Roman"/>
                <a:sym typeface="Times New Roman"/>
              </a:rPr>
              <a:t>Separar</a:t>
            </a:r>
            <a:r>
              <a:rPr b="0" i="0" lang="en-US" sz="1200" u="none" cap="none" strike="noStrike">
                <a:solidFill>
                  <a:schemeClr val="dk1"/>
                </a:solidFill>
                <a:latin typeface="Times New Roman"/>
                <a:ea typeface="Times New Roman"/>
                <a:cs typeface="Times New Roman"/>
                <a:sym typeface="Times New Roman"/>
              </a:rPr>
              <a:t>,</a:t>
            </a:r>
            <a:r>
              <a:rPr b="1" i="0" lang="en-US" sz="1200" u="none" cap="none" strike="noStrike">
                <a:solidFill>
                  <a:schemeClr val="dk1"/>
                </a:solidFill>
                <a:latin typeface="Times New Roman"/>
                <a:ea typeface="Times New Roman"/>
                <a:cs typeface="Times New Roman"/>
                <a:sym typeface="Times New Roman"/>
              </a:rPr>
              <a:t> </a:t>
            </a:r>
            <a:r>
              <a:rPr b="1" i="0" lang="en-US" sz="1200" u="sng" cap="none" strike="noStrike">
                <a:solidFill>
                  <a:schemeClr val="dk1"/>
                </a:solidFill>
                <a:latin typeface="Times New Roman"/>
                <a:ea typeface="Times New Roman"/>
                <a:cs typeface="Times New Roman"/>
                <a:sym typeface="Times New Roman"/>
              </a:rPr>
              <a:t>Cocinar</a:t>
            </a:r>
            <a:r>
              <a:rPr b="0" i="0" lang="en-US" sz="1200" u="none" cap="none" strike="noStrike">
                <a:solidFill>
                  <a:schemeClr val="dk1"/>
                </a:solidFill>
                <a:latin typeface="Times New Roman"/>
                <a:ea typeface="Times New Roman"/>
                <a:cs typeface="Times New Roman"/>
                <a:sym typeface="Times New Roman"/>
              </a:rPr>
              <a:t>, y </a:t>
            </a:r>
            <a:r>
              <a:rPr b="1" i="0" lang="en-US" sz="1200" u="sng" cap="none" strike="noStrike">
                <a:solidFill>
                  <a:schemeClr val="dk1"/>
                </a:solidFill>
                <a:latin typeface="Times New Roman"/>
                <a:ea typeface="Times New Roman"/>
                <a:cs typeface="Times New Roman"/>
                <a:sym typeface="Times New Roman"/>
              </a:rPr>
              <a:t>Enfriar</a:t>
            </a:r>
            <a:r>
              <a:rPr b="0" i="0" lang="en-US" sz="1200" u="none" cap="none" strike="noStrike">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(Muestre los pasos)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Recuerden que nuestro suministro de alimentos es muy seguro — ¡probablemente el más seguro del mundo! Pero, aún así los microorganismos pueden meterse en los alimentos en la finca, la planta de procesamiento, durante el transporte, en los lugares en los que compramos la comida, o hasta en casa.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Por eso es que es importante seguir estos 4 pasos . . .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Shape 1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4" name="Shape 174"/>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171450" lvl="0" marL="17145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¡Limpiar es el </a:t>
            </a:r>
            <a:r>
              <a:rPr b="0" i="0" lang="en-US" sz="1200" u="sng" cap="none" strike="noStrike">
                <a:solidFill>
                  <a:schemeClr val="dk1"/>
                </a:solidFill>
                <a:latin typeface="Times New Roman"/>
                <a:ea typeface="Times New Roman"/>
                <a:cs typeface="Times New Roman"/>
                <a:sym typeface="Times New Roman"/>
              </a:rPr>
              <a:t>primer paso</a:t>
            </a:r>
            <a:r>
              <a:rPr b="0" i="0" lang="en-US" sz="1200" u="none" cap="none" strike="noStrike">
                <a:solidFill>
                  <a:schemeClr val="dk1"/>
                </a:solidFill>
                <a:latin typeface="Times New Roman"/>
                <a:ea typeface="Times New Roman"/>
                <a:cs typeface="Times New Roman"/>
                <a:sym typeface="Times New Roman"/>
              </a:rPr>
              <a:t> en la manipulación segura de los alimentos! Es sencillo pero muy importante.</a:t>
            </a:r>
            <a:endParaRPr/>
          </a:p>
          <a:p>
            <a:pPr indent="-171450" lvl="0" marL="17145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Esta es la manera de hacerlo correctamente: </a:t>
            </a:r>
            <a:r>
              <a:rPr b="1" i="0" lang="en-US" sz="1200" u="none" cap="none" strike="noStrike">
                <a:solidFill>
                  <a:schemeClr val="dk1"/>
                </a:solidFill>
                <a:latin typeface="Times New Roman"/>
                <a:ea typeface="Times New Roman"/>
                <a:cs typeface="Times New Roman"/>
                <a:sym typeface="Times New Roman"/>
              </a:rPr>
              <a:t>(Muestre cómo mientras lo discute)</a:t>
            </a:r>
            <a:endParaRPr/>
          </a:p>
          <a:p>
            <a:pPr indent="-171450" lvl="0" marL="17145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Mójense las manos y añadan jabón. El siguiente es un paso muy importante . . .</a:t>
            </a:r>
            <a:endParaRPr/>
          </a:p>
          <a:p>
            <a:pPr indent="-171450" lvl="0" marL="171450" marR="0" rtl="0" algn="l">
              <a:spcBef>
                <a:spcPts val="500"/>
              </a:spcBef>
              <a:spcAft>
                <a:spcPts val="0"/>
              </a:spcAft>
              <a:buClr>
                <a:schemeClr val="dk1"/>
              </a:buClr>
              <a:buSzPts val="1365"/>
              <a:buFont typeface="Times New Roman"/>
              <a:buChar char="•"/>
            </a:pPr>
            <a:r>
              <a:rPr b="0" i="0" lang="en-US" sz="1200" u="none" cap="none" strike="noStrike">
                <a:solidFill>
                  <a:schemeClr val="dk1"/>
                </a:solidFill>
                <a:latin typeface="Times New Roman"/>
                <a:ea typeface="Times New Roman"/>
                <a:cs typeface="Times New Roman"/>
                <a:sym typeface="Times New Roman"/>
              </a:rPr>
              <a:t>Restriéguense bien las manos, las muñecas, las uñas y los espacios entre los dedos — por al menos </a:t>
            </a:r>
            <a:r>
              <a:rPr b="0" i="0" lang="en-US" sz="1200" u="sng" cap="none" strike="noStrike">
                <a:solidFill>
                  <a:schemeClr val="dk1"/>
                </a:solidFill>
                <a:latin typeface="Times New Roman"/>
                <a:ea typeface="Times New Roman"/>
                <a:cs typeface="Times New Roman"/>
                <a:sym typeface="Times New Roman"/>
              </a:rPr>
              <a:t>20 segundos</a:t>
            </a:r>
            <a:r>
              <a:rPr b="0" i="0" lang="en-US" sz="1200" u="none" cap="none" strike="noStrike">
                <a:solidFill>
                  <a:schemeClr val="dk1"/>
                </a:solidFill>
                <a:latin typeface="Times New Roman"/>
                <a:ea typeface="Times New Roman"/>
                <a:cs typeface="Times New Roman"/>
                <a:sym typeface="Times New Roman"/>
              </a:rPr>
              <a:t>. ¿Alguien sabe calcular 20 segundos? </a:t>
            </a:r>
            <a:r>
              <a:rPr b="1" i="0" lang="en-US" sz="1200" u="none" cap="none" strike="noStrike">
                <a:solidFill>
                  <a:schemeClr val="dk1"/>
                </a:solidFill>
                <a:latin typeface="Times New Roman"/>
                <a:ea typeface="Times New Roman"/>
                <a:cs typeface="Times New Roman"/>
                <a:sym typeface="Times New Roman"/>
              </a:rPr>
              <a:t>(Discútalo — canten “Cumpleaños Feliz” </a:t>
            </a:r>
            <a:r>
              <a:rPr b="1" i="0" lang="en-US" sz="1200" u="sng" cap="none" strike="noStrike">
                <a:solidFill>
                  <a:schemeClr val="dk1"/>
                </a:solidFill>
                <a:latin typeface="Times New Roman"/>
                <a:ea typeface="Times New Roman"/>
                <a:cs typeface="Times New Roman"/>
                <a:sym typeface="Times New Roman"/>
              </a:rPr>
              <a:t>dos</a:t>
            </a:r>
            <a:r>
              <a:rPr b="1" i="0" lang="en-US" sz="1200" u="none" cap="none" strike="noStrike">
                <a:solidFill>
                  <a:schemeClr val="dk1"/>
                </a:solidFill>
                <a:latin typeface="Times New Roman"/>
                <a:ea typeface="Times New Roman"/>
                <a:cs typeface="Times New Roman"/>
                <a:sym typeface="Times New Roman"/>
              </a:rPr>
              <a:t> veces)</a:t>
            </a:r>
            <a:r>
              <a:rPr b="0" i="0" lang="en-US" sz="1200" u="none" cap="none" strike="noStrike">
                <a:solidFill>
                  <a:schemeClr val="dk1"/>
                </a:solidFill>
                <a:latin typeface="Times New Roman"/>
                <a:ea typeface="Times New Roman"/>
                <a:cs typeface="Times New Roman"/>
                <a:sym typeface="Times New Roman"/>
              </a:rPr>
              <a:t> </a:t>
            </a:r>
            <a:endParaRPr/>
          </a:p>
          <a:p>
            <a:pPr indent="-171450" lvl="0" marL="171450" marR="0" rtl="0" algn="l">
              <a:spcBef>
                <a:spcPts val="50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Enjuáguense las manos y luego séquenselas con una toalla de tela limpia o con toallas de papel para así botar los gérmenes. </a:t>
            </a:r>
            <a:endParaRPr/>
          </a:p>
          <a:p>
            <a:pPr indent="-171450" lvl="0" marL="17145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Lávense las manos . . .</a:t>
            </a:r>
            <a:r>
              <a:rPr b="1" i="0" lang="en-US" sz="1200" u="none" cap="none" strike="noStrike">
                <a:solidFill>
                  <a:schemeClr val="dk1"/>
                </a:solidFill>
                <a:latin typeface="Times New Roman"/>
                <a:ea typeface="Times New Roman"/>
                <a:cs typeface="Times New Roman"/>
                <a:sym typeface="Times New Roman"/>
              </a:rPr>
              <a:t> </a:t>
            </a:r>
            <a:endParaRPr/>
          </a:p>
          <a:p>
            <a:pPr indent="-171450" lvl="0" marL="171450" marR="0" rtl="0" algn="l">
              <a:spcBef>
                <a:spcPts val="500"/>
              </a:spcBef>
              <a:spcAft>
                <a:spcPts val="0"/>
              </a:spcAft>
              <a:buClr>
                <a:schemeClr val="dk1"/>
              </a:buClr>
              <a:buSzPts val="1200"/>
              <a:buFont typeface="Times New Roman"/>
              <a:buChar char="•"/>
            </a:pPr>
            <a:r>
              <a:rPr b="0" i="0" lang="en-US" sz="1200" u="sng" cap="none" strike="noStrike">
                <a:solidFill>
                  <a:schemeClr val="dk1"/>
                </a:solidFill>
                <a:latin typeface="Times New Roman"/>
                <a:ea typeface="Times New Roman"/>
                <a:cs typeface="Times New Roman"/>
                <a:sym typeface="Times New Roman"/>
              </a:rPr>
              <a:t>Antes</a:t>
            </a:r>
            <a:r>
              <a:rPr b="0" i="0" lang="en-US" sz="1200" u="none" cap="none" strike="noStrike">
                <a:solidFill>
                  <a:schemeClr val="dk1"/>
                </a:solidFill>
                <a:latin typeface="Times New Roman"/>
                <a:ea typeface="Times New Roman"/>
                <a:cs typeface="Times New Roman"/>
                <a:sym typeface="Times New Roman"/>
              </a:rPr>
              <a:t> y </a:t>
            </a:r>
            <a:r>
              <a:rPr b="0" i="0" lang="en-US" sz="1200" u="sng" cap="none" strike="noStrike">
                <a:solidFill>
                  <a:schemeClr val="dk1"/>
                </a:solidFill>
                <a:latin typeface="Times New Roman"/>
                <a:ea typeface="Times New Roman"/>
                <a:cs typeface="Times New Roman"/>
                <a:sym typeface="Times New Roman"/>
              </a:rPr>
              <a:t>después</a:t>
            </a:r>
            <a:r>
              <a:rPr b="0" i="1"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dk1"/>
                </a:solidFill>
                <a:latin typeface="Times New Roman"/>
                <a:ea typeface="Times New Roman"/>
                <a:cs typeface="Times New Roman"/>
                <a:sym typeface="Times New Roman"/>
              </a:rPr>
              <a:t>de manipular alimentos</a:t>
            </a:r>
            <a:endParaRPr b="0" i="0" sz="1200" u="none" cap="none" strike="noStrike">
              <a:solidFill>
                <a:schemeClr val="dk1"/>
              </a:solidFill>
              <a:latin typeface="Times New Roman"/>
              <a:ea typeface="Times New Roman"/>
              <a:cs typeface="Times New Roman"/>
              <a:sym typeface="Times New Roman"/>
            </a:endParaRPr>
          </a:p>
          <a:p>
            <a:pPr indent="-171450" lvl="0" marL="171450" marR="0" rtl="0" algn="l">
              <a:spcBef>
                <a:spcPts val="500"/>
              </a:spcBef>
              <a:spcAft>
                <a:spcPts val="0"/>
              </a:spcAft>
              <a:buClr>
                <a:schemeClr val="dk1"/>
              </a:buClr>
              <a:buSzPts val="1200"/>
              <a:buFont typeface="Times New Roman"/>
              <a:buChar char="•"/>
            </a:pPr>
            <a:r>
              <a:rPr b="0" i="0" lang="en-US" sz="1200" u="sng" cap="none" strike="noStrike">
                <a:solidFill>
                  <a:schemeClr val="dk1"/>
                </a:solidFill>
                <a:latin typeface="Times New Roman"/>
                <a:ea typeface="Times New Roman"/>
                <a:cs typeface="Times New Roman"/>
                <a:sym typeface="Times New Roman"/>
              </a:rPr>
              <a:t>Después</a:t>
            </a:r>
            <a:r>
              <a:rPr b="0" i="1"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dk1"/>
                </a:solidFill>
                <a:latin typeface="Times New Roman"/>
                <a:ea typeface="Times New Roman"/>
                <a:cs typeface="Times New Roman"/>
                <a:sym typeface="Times New Roman"/>
              </a:rPr>
              <a:t>de ir al baño, cambiar pañales o tocar mascotas</a:t>
            </a:r>
            <a:endParaRPr b="0" i="0" sz="1200" u="none" cap="none" strike="noStrike">
              <a:solidFill>
                <a:schemeClr val="dk1"/>
              </a:solidFill>
              <a:latin typeface="Times New Roman"/>
              <a:ea typeface="Times New Roman"/>
              <a:cs typeface="Times New Roman"/>
              <a:sym typeface="Times New Roman"/>
            </a:endParaRPr>
          </a:p>
          <a:p>
            <a:pPr indent="-171450" lvl="0" marL="171450" marR="0" rtl="0" algn="l">
              <a:spcBef>
                <a:spcPts val="50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Para prevenir que las bacterias nocivas pasen de las superficies a los alimentos, laven las tablas de cortar, los platos, los utensilios y los encimeros </a:t>
            </a:r>
            <a:r>
              <a:rPr b="0" i="0" lang="en-US" sz="1200" u="sng" cap="none" strike="noStrike">
                <a:solidFill>
                  <a:schemeClr val="dk1"/>
                </a:solidFill>
                <a:latin typeface="Times New Roman"/>
                <a:ea typeface="Times New Roman"/>
                <a:cs typeface="Times New Roman"/>
                <a:sym typeface="Times New Roman"/>
              </a:rPr>
              <a:t>después</a:t>
            </a:r>
            <a:r>
              <a:rPr b="0" i="1"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dk1"/>
                </a:solidFill>
                <a:latin typeface="Times New Roman"/>
                <a:ea typeface="Times New Roman"/>
                <a:cs typeface="Times New Roman"/>
                <a:sym typeface="Times New Roman"/>
              </a:rPr>
              <a:t>de preparar cada alimento y antes de pasar al siguiente.</a:t>
            </a:r>
            <a:endParaRPr/>
          </a:p>
          <a:p>
            <a:pPr indent="-171450" lvl="0" marL="171450" marR="0" rtl="0" algn="l">
              <a:spcBef>
                <a:spcPts val="500"/>
              </a:spcBef>
              <a:spcAft>
                <a:spcPts val="0"/>
              </a:spcAft>
              <a:buClr>
                <a:schemeClr val="dk1"/>
              </a:buClr>
              <a:buSzPts val="1200"/>
              <a:buFont typeface="Times New Roman"/>
              <a:buChar char="•"/>
            </a:pPr>
            <a:r>
              <a:rPr b="0" i="0" lang="en-US" sz="1200" u="none" cap="none" strike="noStrike">
                <a:solidFill>
                  <a:schemeClr val="dk1"/>
                </a:solidFill>
                <a:latin typeface="Times New Roman"/>
                <a:ea typeface="Times New Roman"/>
                <a:cs typeface="Times New Roman"/>
                <a:sym typeface="Times New Roman"/>
              </a:rPr>
              <a:t>Asegúrense de enjugar bien las frutas y las verduras bajo el agua del grifo </a:t>
            </a:r>
            <a:r>
              <a:rPr b="0" i="0" lang="en-US" sz="1200" u="sng" cap="none" strike="noStrike">
                <a:solidFill>
                  <a:schemeClr val="dk1"/>
                </a:solidFill>
                <a:latin typeface="Times New Roman"/>
                <a:ea typeface="Times New Roman"/>
                <a:cs typeface="Times New Roman"/>
                <a:sym typeface="Times New Roman"/>
              </a:rPr>
              <a:t>antes</a:t>
            </a:r>
            <a:r>
              <a:rPr b="0" i="0" lang="en-US" sz="1200" u="none" cap="none" strike="noStrike">
                <a:solidFill>
                  <a:schemeClr val="dk1"/>
                </a:solidFill>
                <a:latin typeface="Times New Roman"/>
                <a:ea typeface="Times New Roman"/>
                <a:cs typeface="Times New Roman"/>
                <a:sym typeface="Times New Roman"/>
              </a:rPr>
              <a:t> de comerlas para eliminar las bacterias.</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Shape 1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3" name="Shape 183"/>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El próximo paso es Separar — ¡evite la contaminación cruzada!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 carne, las aves, el pescado, los mariscos y los huevos crudos pueden contener bacterias nocivas. Es por esto que es importante mantener estos alimentos crudos </a:t>
            </a:r>
            <a:r>
              <a:rPr b="0" i="0" lang="en-US" sz="1200" u="sng" cap="none" strike="noStrike">
                <a:solidFill>
                  <a:schemeClr val="dk1"/>
                </a:solidFill>
                <a:latin typeface="Times New Roman"/>
                <a:ea typeface="Times New Roman"/>
                <a:cs typeface="Times New Roman"/>
                <a:sym typeface="Times New Roman"/>
              </a:rPr>
              <a:t>separados</a:t>
            </a:r>
            <a:r>
              <a:rPr b="0" i="0" lang="en-US" sz="1200" u="none" cap="none" strike="noStrike">
                <a:solidFill>
                  <a:schemeClr val="dk1"/>
                </a:solidFill>
                <a:latin typeface="Times New Roman"/>
                <a:ea typeface="Times New Roman"/>
                <a:cs typeface="Times New Roman"/>
                <a:sym typeface="Times New Roman"/>
              </a:rPr>
              <a:t> de los alimentos listos para consumir, como las frutas y las verduras frescas.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Tengan mayor cuidado en lugares como el refrigerador, el carrito de compras, y en casa al preparar los alimentos. Los jugos de estos alimentos crudos pueden llegar a o caer en las frutas y las verduras frescas, etc.</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Para evitar que los jugos caigan en otros alimentos en el refrigerador o en el carrito de compras, pongan los alimentos crudos en bolsas plásticas.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Si es posible, usen una tabla de cortar para la carne, las aves, el pescado y los mariscos crudos, y otra para las frutas y las verduras frescas.</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0" name="Shape 190"/>
        <p:cNvGrpSpPr/>
        <p:nvPr/>
      </p:nvGrpSpPr>
      <p:grpSpPr>
        <a:xfrm>
          <a:off x="0" y="0"/>
          <a:ext cx="0" cy="0"/>
          <a:chOff x="0" y="0"/>
          <a:chExt cx="0" cy="0"/>
        </a:xfrm>
      </p:grpSpPr>
      <p:sp>
        <p:nvSpPr>
          <p:cNvPr id="191" name="Shape 19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2" name="Shape 192"/>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Calentar los alimentos a la temperatura adecuada y por el tiempo adecuado </a:t>
            </a:r>
            <a:r>
              <a:rPr b="0" i="0" lang="en-US" sz="1200" u="sng" cap="none" strike="noStrike">
                <a:solidFill>
                  <a:schemeClr val="dk1"/>
                </a:solidFill>
                <a:latin typeface="Times New Roman"/>
                <a:ea typeface="Times New Roman"/>
                <a:cs typeface="Times New Roman"/>
                <a:sym typeface="Times New Roman"/>
              </a:rPr>
              <a:t>mata</a:t>
            </a:r>
            <a:r>
              <a:rPr b="0" i="0" lang="en-US" sz="1200" u="none" cap="none" strike="noStrike">
                <a:solidFill>
                  <a:schemeClr val="dk1"/>
                </a:solidFill>
                <a:latin typeface="Times New Roman"/>
                <a:ea typeface="Times New Roman"/>
                <a:cs typeface="Times New Roman"/>
                <a:sym typeface="Times New Roman"/>
              </a:rPr>
              <a:t> las bacterias nocivas; por tanto, cocinen bien la carne, las aves, el pescado y los mariscos. Usen un termómetro de alimentos para verificar la temperatura.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Además, no olviden la</a:t>
            </a:r>
            <a:r>
              <a:rPr b="1" i="0" lang="en-US" sz="1200" u="none" cap="none" strike="noStrike">
                <a:solidFill>
                  <a:schemeClr val="dk1"/>
                </a:solidFill>
                <a:latin typeface="Times New Roman"/>
                <a:ea typeface="Times New Roman"/>
                <a:cs typeface="Times New Roman"/>
                <a:sym typeface="Times New Roman"/>
              </a:rPr>
              <a:t> </a:t>
            </a:r>
            <a:r>
              <a:rPr b="0" i="0" lang="en-US" sz="1200" u="sng" cap="none" strike="noStrike">
                <a:solidFill>
                  <a:schemeClr val="dk1"/>
                </a:solidFill>
                <a:latin typeface="Times New Roman"/>
                <a:ea typeface="Times New Roman"/>
                <a:cs typeface="Times New Roman"/>
                <a:sym typeface="Times New Roman"/>
              </a:rPr>
              <a:t>“Zona de peligro”</a:t>
            </a:r>
            <a:r>
              <a:rPr b="0" i="0" lang="en-US" sz="1200" u="none" cap="none" strike="noStrike">
                <a:solidFill>
                  <a:schemeClr val="dk1"/>
                </a:solidFill>
                <a:latin typeface="Times New Roman"/>
                <a:ea typeface="Times New Roman"/>
                <a:cs typeface="Times New Roman"/>
                <a:sym typeface="Times New Roman"/>
              </a:rPr>
              <a:t>, el margen de temperaturas en el cual las bacterias pueden crecer — usualmente entre  40° F y 140° F. Mantengan los alimentos a una temperatura </a:t>
            </a:r>
            <a:r>
              <a:rPr b="0" i="0" lang="en-US" sz="1200" u="sng" cap="none" strike="noStrike">
                <a:solidFill>
                  <a:schemeClr val="dk1"/>
                </a:solidFill>
                <a:latin typeface="Times New Roman"/>
                <a:ea typeface="Times New Roman"/>
                <a:cs typeface="Times New Roman"/>
                <a:sym typeface="Times New Roman"/>
              </a:rPr>
              <a:t>inferior</a:t>
            </a:r>
            <a:r>
              <a:rPr b="0" i="1"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dk1"/>
                </a:solidFill>
                <a:latin typeface="Times New Roman"/>
                <a:ea typeface="Times New Roman"/>
                <a:cs typeface="Times New Roman"/>
                <a:sym typeface="Times New Roman"/>
              </a:rPr>
              <a:t>o </a:t>
            </a:r>
            <a:r>
              <a:rPr b="0" i="0" lang="en-US" sz="1200" u="sng" cap="none" strike="noStrike">
                <a:solidFill>
                  <a:schemeClr val="dk1"/>
                </a:solidFill>
                <a:latin typeface="Times New Roman"/>
                <a:ea typeface="Times New Roman"/>
                <a:cs typeface="Times New Roman"/>
                <a:sym typeface="Times New Roman"/>
              </a:rPr>
              <a:t>superior</a:t>
            </a:r>
            <a:r>
              <a:rPr b="0" i="1"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dk1"/>
                </a:solidFill>
                <a:latin typeface="Times New Roman"/>
                <a:ea typeface="Times New Roman"/>
                <a:cs typeface="Times New Roman"/>
                <a:sym typeface="Times New Roman"/>
              </a:rPr>
              <a:t>a la “zona de peligro”.</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Al final de esta presentación, les entregaré una tabla de temperaturas para que la usen en casa.</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Shape 2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01" name="Shape 201"/>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 temperatura ambiente, las bacterias nocivas crecen en los alimentos rápidamente. Mientras más bacterias haya, mayor será la probabilidad de enfermarse.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Las temperaturas frías evitan que la mayoría de las bacterias nocivas se puedan multiplicar.</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Por tanto, refrigere las sobras inmediatamente y no deje los alimentos perecederos (alimentos que se pueden pudrir o contaminar con bacterias) fuera del refrigerador más de 2 horas. De hecho, esa es la </a:t>
            </a:r>
            <a:r>
              <a:rPr b="0" i="0" lang="en-US" sz="1200" u="sng" cap="none" strike="noStrike">
                <a:solidFill>
                  <a:schemeClr val="dk1"/>
                </a:solidFill>
                <a:latin typeface="Times New Roman"/>
                <a:ea typeface="Times New Roman"/>
                <a:cs typeface="Times New Roman"/>
                <a:sym typeface="Times New Roman"/>
              </a:rPr>
              <a:t>Regla de las 2 horas</a:t>
            </a:r>
            <a:r>
              <a:rPr b="0" i="0" lang="en-US" sz="1200" u="none" cap="none" strike="noStrike">
                <a:solidFill>
                  <a:schemeClr val="dk1"/>
                </a:solidFill>
                <a:latin typeface="Times New Roman"/>
                <a:ea typeface="Times New Roman"/>
                <a:cs typeface="Times New Roman"/>
                <a:sym typeface="Times New Roman"/>
              </a:rPr>
              <a:t>:</a:t>
            </a:r>
            <a:r>
              <a:rPr b="1" i="0"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dk1"/>
                </a:solidFill>
                <a:latin typeface="Times New Roman"/>
                <a:ea typeface="Times New Roman"/>
                <a:cs typeface="Times New Roman"/>
                <a:sym typeface="Times New Roman"/>
              </a:rPr>
              <a:t>(</a:t>
            </a:r>
            <a:r>
              <a:rPr b="1" i="0" lang="en-US" sz="1200" u="none" cap="none" strike="noStrike">
                <a:solidFill>
                  <a:schemeClr val="dk1"/>
                </a:solidFill>
                <a:latin typeface="Times New Roman"/>
                <a:ea typeface="Times New Roman"/>
                <a:cs typeface="Times New Roman"/>
                <a:sym typeface="Times New Roman"/>
              </a:rPr>
              <a:t>Muestre ¡la Regla de las 2 horas!)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Bote los alimentos perecederos que permanezcan fuera del refrigerador a temperatura ambiente por más de 2 horas. Además, en mi bolso de chucherías tengo una tabla sobre “Almacenamiento en refrigerador y congelador” que les mostrará cómo almacenar los alimentos en casa de manera segura. Todas recibirán esta tabla al final de la presentación.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En resumen, esos son los 4 pasos sencillos. .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9" name="Shape 209"/>
        <p:cNvGrpSpPr/>
        <p:nvPr/>
      </p:nvGrpSpPr>
      <p:grpSpPr>
        <a:xfrm>
          <a:off x="0" y="0"/>
          <a:ext cx="0" cy="0"/>
          <a:chOff x="0" y="0"/>
          <a:chExt cx="0" cy="0"/>
        </a:xfrm>
      </p:grpSpPr>
      <p:sp>
        <p:nvSpPr>
          <p:cNvPr id="210" name="Shape 2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11" name="Shape 211"/>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¿Recuerdan esos tipos malos que salieron en el video que no siempre siguen los 4 pasos sencillos?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Son: </a:t>
            </a:r>
            <a:r>
              <a:rPr b="0" i="1" lang="en-US" sz="1200" u="none" cap="none" strike="noStrike">
                <a:solidFill>
                  <a:schemeClr val="dk1"/>
                </a:solidFill>
                <a:latin typeface="Times New Roman"/>
                <a:ea typeface="Times New Roman"/>
                <a:cs typeface="Times New Roman"/>
                <a:sym typeface="Times New Roman"/>
              </a:rPr>
              <a:t>Listeria</a:t>
            </a:r>
            <a:r>
              <a:rPr b="0" i="0" lang="en-US" sz="1200" u="none" cap="none" strike="noStrike">
                <a:solidFill>
                  <a:schemeClr val="dk1"/>
                </a:solidFill>
                <a:latin typeface="Times New Roman"/>
                <a:ea typeface="Times New Roman"/>
                <a:cs typeface="Times New Roman"/>
                <a:sym typeface="Times New Roman"/>
              </a:rPr>
              <a:t> y </a:t>
            </a:r>
            <a:r>
              <a:rPr b="0" i="1" lang="en-US" sz="1200" u="none" cap="none" strike="noStrike">
                <a:solidFill>
                  <a:schemeClr val="dk1"/>
                </a:solidFill>
                <a:latin typeface="Times New Roman"/>
                <a:ea typeface="Times New Roman"/>
                <a:cs typeface="Times New Roman"/>
                <a:sym typeface="Times New Roman"/>
              </a:rPr>
              <a:t>Toxoplasma.</a:t>
            </a:r>
            <a:r>
              <a:rPr b="0" i="0" lang="en-US" sz="1200" u="none" cap="none" strike="noStrike">
                <a:solidFill>
                  <a:schemeClr val="dk1"/>
                </a:solidFill>
                <a:latin typeface="Times New Roman"/>
                <a:ea typeface="Times New Roman"/>
                <a:cs typeface="Times New Roman"/>
                <a:sym typeface="Times New Roman"/>
              </a:rPr>
              <a:t>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7" name="Shape 217"/>
        <p:cNvGrpSpPr/>
        <p:nvPr/>
      </p:nvGrpSpPr>
      <p:grpSpPr>
        <a:xfrm>
          <a:off x="0" y="0"/>
          <a:ext cx="0" cy="0"/>
          <a:chOff x="0" y="0"/>
          <a:chExt cx="0" cy="0"/>
        </a:xfrm>
      </p:grpSpPr>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19" name="Shape 219"/>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 </a:t>
            </a:r>
            <a:r>
              <a:rPr b="0" i="1" lang="en-US" sz="1200" u="none" cap="none" strike="noStrike">
                <a:solidFill>
                  <a:schemeClr val="dk1"/>
                </a:solidFill>
                <a:latin typeface="Times New Roman"/>
                <a:ea typeface="Times New Roman"/>
                <a:cs typeface="Times New Roman"/>
                <a:sym typeface="Times New Roman"/>
              </a:rPr>
              <a:t>Listeria</a:t>
            </a:r>
            <a:r>
              <a:rPr b="0" i="0" lang="en-US" sz="1200" u="none" cap="none" strike="noStrike">
                <a:solidFill>
                  <a:schemeClr val="dk1"/>
                </a:solidFill>
                <a:latin typeface="Times New Roman"/>
                <a:ea typeface="Times New Roman"/>
                <a:cs typeface="Times New Roman"/>
                <a:sym typeface="Times New Roman"/>
              </a:rPr>
              <a:t> puede poner su salud y la salud de sus bebés en riesgo. Al ver el video aprendimos que puede crecer a las temperaturas del refrigerador, mientras que la mayoría de las demás bacterias que se encuentran en los alimentos no pueden.</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Causa una enfermedad llamada listeriosis y los fetos infectados pueden sufrir discapacidad intelectual, ceguera o parálisis.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27" name="Shape 227"/>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¿Sabían ustedes que </a:t>
            </a:r>
            <a:r>
              <a:rPr b="0" i="1"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dk1"/>
                </a:solidFill>
                <a:latin typeface="Times New Roman"/>
                <a:ea typeface="Times New Roman"/>
                <a:cs typeface="Times New Roman"/>
                <a:sym typeface="Times New Roman"/>
              </a:rPr>
              <a:t>las mujeres embarazadas tienen una probabilidad aproximadamente </a:t>
            </a:r>
            <a:r>
              <a:rPr b="0" i="0" lang="en-US" sz="1200" u="sng" cap="none" strike="noStrike">
                <a:solidFill>
                  <a:schemeClr val="dk1"/>
                </a:solidFill>
                <a:latin typeface="Times New Roman"/>
                <a:ea typeface="Times New Roman"/>
                <a:cs typeface="Times New Roman"/>
                <a:sym typeface="Times New Roman"/>
              </a:rPr>
              <a:t>10</a:t>
            </a:r>
            <a:r>
              <a:rPr b="0" i="0" lang="en-US" sz="1200" u="none" cap="none" strike="noStrike">
                <a:solidFill>
                  <a:schemeClr val="dk1"/>
                </a:solidFill>
                <a:latin typeface="Times New Roman"/>
                <a:ea typeface="Times New Roman"/>
                <a:cs typeface="Times New Roman"/>
                <a:sym typeface="Times New Roman"/>
              </a:rPr>
              <a:t> veces mayor de contraer listeriosis que otros adultos sanos?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Además, se estima que </a:t>
            </a:r>
            <a:r>
              <a:rPr b="0" i="0" lang="en-US" sz="1200" u="sng" cap="none" strike="noStrike">
                <a:solidFill>
                  <a:schemeClr val="dk1"/>
                </a:solidFill>
                <a:latin typeface="Times New Roman"/>
                <a:ea typeface="Times New Roman"/>
                <a:cs typeface="Times New Roman"/>
                <a:sym typeface="Times New Roman"/>
              </a:rPr>
              <a:t>1/6</a:t>
            </a:r>
            <a:r>
              <a:rPr b="0" i="0" lang="en-US" sz="1200" u="none" cap="none" strike="noStrike">
                <a:solidFill>
                  <a:schemeClr val="dk1"/>
                </a:solidFill>
                <a:latin typeface="Times New Roman"/>
                <a:ea typeface="Times New Roman"/>
                <a:cs typeface="Times New Roman"/>
                <a:sym typeface="Times New Roman"/>
              </a:rPr>
              <a:t> de todos los casos de </a:t>
            </a:r>
            <a:r>
              <a:rPr b="0" i="1" lang="en-US" sz="1200" u="none" cap="none" strike="noStrike">
                <a:solidFill>
                  <a:schemeClr val="dk1"/>
                </a:solidFill>
                <a:latin typeface="Times New Roman"/>
                <a:ea typeface="Times New Roman"/>
                <a:cs typeface="Times New Roman"/>
                <a:sym typeface="Times New Roman"/>
              </a:rPr>
              <a:t>Listeria</a:t>
            </a:r>
            <a:r>
              <a:rPr b="0" i="0" lang="en-US" sz="1200" u="none" cap="none" strike="noStrike">
                <a:solidFill>
                  <a:schemeClr val="dk1"/>
                </a:solidFill>
                <a:latin typeface="Times New Roman"/>
                <a:ea typeface="Times New Roman"/>
                <a:cs typeface="Times New Roman"/>
                <a:sym typeface="Times New Roman"/>
              </a:rPr>
              <a:t> ocurre en mujeres embarazadas.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Así que, ¿cómo pueden prevenir esto?</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Las enfermedades transmitidas por los alimentos son enfermedades causadas por distintos microorganismos nocivos o contaminantes químicos.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Pueden contraerse al comer o beber alimentos o agua contaminados con esos organismos o químicos.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Durante esta presentación, recibirán un material impreso que les instruirá aún más sobre las enfermedades transmitidas por los alimentos y cómo prevenirlas.</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3" name="Shape 233"/>
        <p:cNvGrpSpPr/>
        <p:nvPr/>
      </p:nvGrpSpPr>
      <p:grpSpPr>
        <a:xfrm>
          <a:off x="0" y="0"/>
          <a:ext cx="0" cy="0"/>
          <a:chOff x="0" y="0"/>
          <a:chExt cx="0" cy="0"/>
        </a:xfrm>
      </p:grpSpPr>
      <p:sp>
        <p:nvSpPr>
          <p:cNvPr id="234" name="Shape 234"/>
          <p:cNvSpPr txBox="1"/>
          <p:nvPr>
            <p:ph idx="1" type="body"/>
          </p:nvPr>
        </p:nvSpPr>
        <p:spPr>
          <a:xfrm>
            <a:off x="914400" y="4343400"/>
            <a:ext cx="50291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Clr>
                <a:schemeClr val="dk1"/>
              </a:buClr>
              <a:buSzPts val="300"/>
              <a:buFont typeface="Times New Roman"/>
              <a:buNone/>
            </a:pPr>
            <a:r>
              <a:t/>
            </a:r>
            <a:endParaRPr b="0" i="0" sz="1200" u="none" cap="none" strike="noStrike">
              <a:solidFill>
                <a:schemeClr val="dk1"/>
              </a:solidFill>
              <a:latin typeface="Times New Roman"/>
              <a:ea typeface="Times New Roman"/>
              <a:cs typeface="Times New Roman"/>
              <a:sym typeface="Times New Roman"/>
            </a:endParaRPr>
          </a:p>
        </p:txBody>
      </p:sp>
      <p:sp>
        <p:nvSpPr>
          <p:cNvPr id="235" name="Shape 23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1" name="Shape 241"/>
        <p:cNvGrpSpPr/>
        <p:nvPr/>
      </p:nvGrpSpPr>
      <p:grpSpPr>
        <a:xfrm>
          <a:off x="0" y="0"/>
          <a:ext cx="0" cy="0"/>
          <a:chOff x="0" y="0"/>
          <a:chExt cx="0" cy="0"/>
        </a:xfrm>
      </p:grpSpPr>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43" name="Shape 243"/>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100"/>
              <a:buFont typeface="Arial"/>
              <a:buNone/>
            </a:pPr>
            <a:r>
              <a:rPr b="0" i="0" lang="en-US" sz="1000" u="none" cap="none" strike="noStrike">
                <a:solidFill>
                  <a:schemeClr val="dk1"/>
                </a:solidFill>
                <a:highlight>
                  <a:srgbClr val="FFFFFF"/>
                </a:highlight>
                <a:latin typeface="Arial"/>
                <a:ea typeface="Arial"/>
                <a:cs typeface="Arial"/>
                <a:sym typeface="Arial"/>
              </a:rPr>
              <a:t>El último, aunque no menos indeseable, es el Toxoplasma.</a:t>
            </a:r>
            <a:endParaRPr/>
          </a:p>
          <a:p>
            <a:pPr indent="0" lvl="0" marL="0" marR="0" rtl="0" algn="l">
              <a:spcBef>
                <a:spcPts val="500"/>
              </a:spcBef>
              <a:spcAft>
                <a:spcPts val="0"/>
              </a:spcAft>
              <a:buClr>
                <a:schemeClr val="dk1"/>
              </a:buClr>
              <a:buSzPts val="1100"/>
              <a:buFont typeface="Arial"/>
              <a:buNone/>
            </a:pPr>
            <a:r>
              <a:t/>
            </a:r>
            <a:endParaRPr b="0" i="0" sz="1000" u="none" cap="none" strike="noStrike">
              <a:solidFill>
                <a:schemeClr val="dk1"/>
              </a:solidFill>
              <a:highlight>
                <a:srgbClr val="FFFFFF"/>
              </a:highlight>
              <a:latin typeface="Arial"/>
              <a:ea typeface="Arial"/>
              <a:cs typeface="Arial"/>
              <a:sym typeface="Arial"/>
            </a:endParaRPr>
          </a:p>
          <a:p>
            <a:pPr indent="0" lvl="0" marL="0" marR="0" rtl="0" algn="l">
              <a:spcBef>
                <a:spcPts val="500"/>
              </a:spcBef>
              <a:spcAft>
                <a:spcPts val="0"/>
              </a:spcAft>
              <a:buClr>
                <a:schemeClr val="dk1"/>
              </a:buClr>
              <a:buSzPts val="1100"/>
              <a:buFont typeface="Times New Roman"/>
              <a:buNone/>
            </a:pPr>
            <a:r>
              <a:rPr b="0" i="0" lang="en-US" sz="1000" u="none" cap="none" strike="noStrike">
                <a:solidFill>
                  <a:schemeClr val="dk1"/>
                </a:solidFill>
                <a:highlight>
                  <a:srgbClr val="FFFFFF"/>
                </a:highlight>
                <a:latin typeface="Arial"/>
                <a:ea typeface="Arial"/>
                <a:cs typeface="Arial"/>
                <a:sym typeface="Arial"/>
              </a:rPr>
              <a:t>Este parásito causa una enfermedad llamada toxoplasmosis, que puede encontrarse </a:t>
            </a:r>
            <a:r>
              <a:rPr b="0" i="0" lang="en-US" sz="1000" u="none" cap="none" strike="noStrike">
                <a:solidFill>
                  <a:schemeClr val="dk1"/>
                </a:solidFill>
                <a:latin typeface="Arial"/>
                <a:ea typeface="Arial"/>
                <a:cs typeface="Arial"/>
                <a:sym typeface="Arial"/>
              </a:rPr>
              <a:t>en las heces de gato, la carne cruda o que no esté bien cocida, las frutas y las verduras sin lavar y el agua contaminada.</a:t>
            </a:r>
            <a:r>
              <a:rPr b="0" i="0" lang="en-US" sz="1000" u="none" cap="none" strike="noStrike">
                <a:solidFill>
                  <a:schemeClr val="dk1"/>
                </a:solidFill>
                <a:highlight>
                  <a:srgbClr val="FFFFFF"/>
                </a:highlight>
                <a:latin typeface="Arial"/>
                <a:ea typeface="Arial"/>
                <a:cs typeface="Arial"/>
                <a:sym typeface="Arial"/>
              </a:rPr>
              <a:t> </a:t>
            </a:r>
            <a:endParaRPr/>
          </a:p>
          <a:p>
            <a:pPr indent="0" lvl="0" marL="0" marR="0" rtl="0" algn="l">
              <a:spcBef>
                <a:spcPts val="500"/>
              </a:spcBef>
              <a:spcAft>
                <a:spcPts val="0"/>
              </a:spcAft>
              <a:buClr>
                <a:schemeClr val="dk1"/>
              </a:buClr>
              <a:buSzPts val="1100"/>
              <a:buFont typeface="Times New Roman"/>
              <a:buNone/>
            </a:pPr>
            <a:r>
              <a:rPr b="0" i="0" lang="en-US" sz="1000" u="none" cap="none" strike="noStrike">
                <a:solidFill>
                  <a:schemeClr val="dk1"/>
                </a:solidFill>
                <a:highlight>
                  <a:srgbClr val="FFFFFF"/>
                </a:highlight>
                <a:latin typeface="Arial"/>
                <a:ea typeface="Arial"/>
                <a:cs typeface="Arial"/>
                <a:sym typeface="Arial"/>
              </a:rPr>
              <a:t>También puede encontrarse en </a:t>
            </a:r>
            <a:r>
              <a:rPr b="0" i="0" lang="en-US" sz="1000" u="none" cap="none" strike="noStrike">
                <a:solidFill>
                  <a:schemeClr val="dk1"/>
                </a:solidFill>
                <a:latin typeface="Arial"/>
                <a:ea typeface="Arial"/>
                <a:cs typeface="Arial"/>
                <a:sym typeface="Arial"/>
              </a:rPr>
              <a:t>el polvo y la tierra</a:t>
            </a:r>
            <a:r>
              <a:rPr b="0" i="0" lang="en-US" sz="1000" u="none" cap="none" strike="noStrike">
                <a:solidFill>
                  <a:schemeClr val="dk1"/>
                </a:solidFill>
                <a:highlight>
                  <a:srgbClr val="FFFFFF"/>
                </a:highlight>
                <a:latin typeface="Arial"/>
                <a:ea typeface="Arial"/>
                <a:cs typeface="Arial"/>
                <a:sym typeface="Arial"/>
              </a:rPr>
              <a:t>.</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9" name="Shape 249"/>
        <p:cNvGrpSpPr/>
        <p:nvPr/>
      </p:nvGrpSpPr>
      <p:grpSpPr>
        <a:xfrm>
          <a:off x="0" y="0"/>
          <a:ext cx="0" cy="0"/>
          <a:chOff x="0" y="0"/>
          <a:chExt cx="0" cy="0"/>
        </a:xfrm>
      </p:grpSpPr>
      <p:sp>
        <p:nvSpPr>
          <p:cNvPr id="250" name="Shape 2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51" name="Shape 251"/>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1" marL="45720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Aproximadamente el </a:t>
            </a:r>
            <a:r>
              <a:rPr b="0" i="0" lang="en-US" sz="1200" u="sng" cap="none" strike="noStrike">
                <a:solidFill>
                  <a:schemeClr val="dk1"/>
                </a:solidFill>
                <a:latin typeface="Times New Roman"/>
                <a:ea typeface="Times New Roman"/>
                <a:cs typeface="Times New Roman"/>
                <a:sym typeface="Times New Roman"/>
              </a:rPr>
              <a:t>85%</a:t>
            </a:r>
            <a:r>
              <a:rPr b="0" i="0" lang="en-US" sz="1200" u="none" cap="none" strike="noStrike">
                <a:solidFill>
                  <a:schemeClr val="dk1"/>
                </a:solidFill>
                <a:latin typeface="Times New Roman"/>
                <a:ea typeface="Times New Roman"/>
                <a:cs typeface="Times New Roman"/>
                <a:sym typeface="Times New Roman"/>
              </a:rPr>
              <a:t> de las mujeres embarazadas está en riesgo de contraer toxoplasmosis. Cada año, el parásito infecta  de </a:t>
            </a:r>
            <a:r>
              <a:rPr b="0" i="0" lang="en-US" sz="1200" u="sng" cap="none" strike="noStrike">
                <a:solidFill>
                  <a:schemeClr val="dk1"/>
                </a:solidFill>
                <a:latin typeface="Times New Roman"/>
                <a:ea typeface="Times New Roman"/>
                <a:cs typeface="Times New Roman"/>
                <a:sym typeface="Times New Roman"/>
              </a:rPr>
              <a:t>300</a:t>
            </a:r>
            <a:r>
              <a:rPr b="0" i="0" lang="en-US" sz="1200" u="none" cap="none" strike="noStrike">
                <a:solidFill>
                  <a:schemeClr val="dk1"/>
                </a:solidFill>
                <a:latin typeface="Times New Roman"/>
                <a:ea typeface="Times New Roman"/>
                <a:cs typeface="Times New Roman"/>
                <a:sym typeface="Times New Roman"/>
              </a:rPr>
              <a:t> a </a:t>
            </a:r>
            <a:r>
              <a:rPr b="0" i="0" lang="en-US" sz="1200" u="sng" cap="none" strike="noStrike">
                <a:solidFill>
                  <a:schemeClr val="dk1"/>
                </a:solidFill>
                <a:latin typeface="Times New Roman"/>
                <a:ea typeface="Times New Roman"/>
                <a:cs typeface="Times New Roman"/>
                <a:sym typeface="Times New Roman"/>
              </a:rPr>
              <a:t>4,000</a:t>
            </a:r>
            <a:r>
              <a:rPr b="0" i="0" lang="en-US" sz="1200" u="none" cap="none" strike="noStrike">
                <a:solidFill>
                  <a:schemeClr val="dk1"/>
                </a:solidFill>
                <a:latin typeface="Times New Roman"/>
                <a:ea typeface="Times New Roman"/>
                <a:cs typeface="Times New Roman"/>
                <a:sym typeface="Times New Roman"/>
              </a:rPr>
              <a:t> fetos. </a:t>
            </a:r>
            <a:r>
              <a:rPr b="0" i="0" lang="en-US" sz="2400" u="none" cap="none" strike="noStrike">
                <a:solidFill>
                  <a:schemeClr val="dk1"/>
                </a:solidFill>
                <a:latin typeface="Times New Roman"/>
                <a:ea typeface="Times New Roman"/>
                <a:cs typeface="Times New Roman"/>
                <a:sym typeface="Times New Roman"/>
              </a:rPr>
              <a:t>El 50% de los casos de Toxoplasmosis son causados por alimentos.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Los bebés infectados pueden sufrir pérdida de la audición, discapacidad intelectual y ceguera. Los bebés que naces con una infección de </a:t>
            </a:r>
            <a:r>
              <a:rPr b="0" i="1" lang="en-US" sz="1200" u="none" cap="none" strike="noStrike">
                <a:solidFill>
                  <a:schemeClr val="dk1"/>
                </a:solidFill>
                <a:latin typeface="Times New Roman"/>
                <a:ea typeface="Times New Roman"/>
                <a:cs typeface="Times New Roman"/>
                <a:sym typeface="Times New Roman"/>
              </a:rPr>
              <a:t>Toxoplasma</a:t>
            </a:r>
            <a:r>
              <a:rPr b="0" i="0" lang="en-US" sz="1200" u="none" cap="none" strike="noStrike">
                <a:solidFill>
                  <a:schemeClr val="dk1"/>
                </a:solidFill>
                <a:latin typeface="Times New Roman"/>
                <a:ea typeface="Times New Roman"/>
                <a:cs typeface="Times New Roman"/>
                <a:sym typeface="Times New Roman"/>
              </a:rPr>
              <a:t> podrían requerir años de cuidado especializado, incluidas educación especial y visitas al oftalmólogo.</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7" name="Shape 257"/>
        <p:cNvGrpSpPr/>
        <p:nvPr/>
      </p:nvGrpSpPr>
      <p:grpSpPr>
        <a:xfrm>
          <a:off x="0" y="0"/>
          <a:ext cx="0" cy="0"/>
          <a:chOff x="0" y="0"/>
          <a:chExt cx="0" cy="0"/>
        </a:xfrm>
      </p:grpSpPr>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59" name="Shape 259"/>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100"/>
              <a:buFont typeface="Arial"/>
              <a:buNone/>
            </a:pPr>
            <a:r>
              <a:rPr b="0" i="0" lang="en-US" sz="1000" u="none" cap="none" strike="noStrike">
                <a:solidFill>
                  <a:schemeClr val="dk1"/>
                </a:solidFill>
                <a:highlight>
                  <a:srgbClr val="FFFFFF"/>
                </a:highlight>
                <a:latin typeface="Arial"/>
                <a:ea typeface="Arial"/>
                <a:cs typeface="Arial"/>
                <a:sym typeface="Arial"/>
              </a:rPr>
              <a:t>Sólo hay que seguir unos pasos sencillos . . .</a:t>
            </a:r>
            <a:endParaRPr/>
          </a:p>
          <a:p>
            <a:pPr indent="0" lvl="0" marL="0" marR="0" rtl="0" algn="l">
              <a:spcBef>
                <a:spcPts val="500"/>
              </a:spcBef>
              <a:spcAft>
                <a:spcPts val="0"/>
              </a:spcAft>
              <a:buClr>
                <a:schemeClr val="dk1"/>
              </a:buClr>
              <a:buSzPts val="1100"/>
              <a:buFont typeface="Arial"/>
              <a:buNone/>
            </a:pPr>
            <a:r>
              <a:t/>
            </a:r>
            <a:endParaRPr b="0" i="0" sz="1000" u="none" cap="none" strike="noStrike">
              <a:solidFill>
                <a:schemeClr val="dk1"/>
              </a:solidFill>
              <a:highlight>
                <a:srgbClr val="FFFFFF"/>
              </a:highlight>
              <a:latin typeface="Arial"/>
              <a:ea typeface="Arial"/>
              <a:cs typeface="Arial"/>
              <a:sym typeface="Arial"/>
            </a:endParaRPr>
          </a:p>
          <a:p>
            <a:pPr indent="0" lvl="0" marL="0" marR="0" rtl="0" algn="l">
              <a:spcBef>
                <a:spcPts val="500"/>
              </a:spcBef>
              <a:spcAft>
                <a:spcPts val="0"/>
              </a:spcAft>
              <a:buClr>
                <a:schemeClr val="dk1"/>
              </a:buClr>
              <a:buSzPts val="1100"/>
              <a:buFont typeface="Times New Roman"/>
              <a:buNone/>
            </a:pPr>
            <a:r>
              <a:rPr b="0" i="0" lang="en-US" sz="1000" u="none" cap="none" strike="noStrike">
                <a:solidFill>
                  <a:schemeClr val="dk1"/>
                </a:solidFill>
                <a:latin typeface="Arial"/>
                <a:ea typeface="Arial"/>
                <a:cs typeface="Arial"/>
                <a:sym typeface="Arial"/>
              </a:rPr>
              <a:t>Si es posible, pídale a otra persona que cambie la arena de la bandeja sanitaria para gatos. Si la tiene que limpiar usted, use guantes desechables y lávese bien las manos con agua tibia y jabón después de hacerlo.</a:t>
            </a:r>
            <a:endParaRPr b="0" i="0" sz="1000" u="none" cap="none" strike="noStrike">
              <a:solidFill>
                <a:schemeClr val="dk1"/>
              </a:solidFill>
              <a:highlight>
                <a:srgbClr val="FFFFFF"/>
              </a:highlight>
              <a:latin typeface="Arial"/>
              <a:ea typeface="Arial"/>
              <a:cs typeface="Arial"/>
              <a:sym typeface="Arial"/>
            </a:endParaRPr>
          </a:p>
          <a:p>
            <a:pPr indent="0" lvl="0" marL="0" marR="0" rtl="0" algn="l">
              <a:spcBef>
                <a:spcPts val="500"/>
              </a:spcBef>
              <a:spcAft>
                <a:spcPts val="0"/>
              </a:spcAft>
              <a:buClr>
                <a:schemeClr val="dk1"/>
              </a:buClr>
              <a:buSzPts val="1100"/>
              <a:buFont typeface="Times New Roman"/>
              <a:buNone/>
            </a:pPr>
            <a:r>
              <a:rPr b="0" i="0" lang="en-US" sz="1000" u="none" cap="none" strike="noStrike">
                <a:solidFill>
                  <a:schemeClr val="dk1"/>
                </a:solidFill>
                <a:latin typeface="Arial"/>
                <a:ea typeface="Arial"/>
                <a:cs typeface="Arial"/>
                <a:sym typeface="Arial"/>
              </a:rPr>
              <a:t>Cambie la arena de la bandeja sanitaria todos los días, pues el parásito solo es infeccioso al pasar de 1 a 5 días luego de que el gato deposite las heces</a:t>
            </a:r>
            <a:r>
              <a:rPr b="0" i="0" lang="en-US" sz="1000" u="none" cap="none" strike="noStrike">
                <a:solidFill>
                  <a:schemeClr val="dk1"/>
                </a:solidFill>
                <a:highlight>
                  <a:srgbClr val="FFFFFF"/>
                </a:highlight>
                <a:latin typeface="Arial"/>
                <a:ea typeface="Arial"/>
                <a:cs typeface="Arial"/>
                <a:sym typeface="Arial"/>
              </a:rPr>
              <a:t>.</a:t>
            </a:r>
            <a:endParaRPr/>
          </a:p>
          <a:p>
            <a:pPr indent="0" lvl="0" marL="0" marR="0" rtl="0" algn="l">
              <a:spcBef>
                <a:spcPts val="500"/>
              </a:spcBef>
              <a:spcAft>
                <a:spcPts val="0"/>
              </a:spcAft>
              <a:buClr>
                <a:schemeClr val="dk1"/>
              </a:buClr>
              <a:buSzPts val="1100"/>
              <a:buFont typeface="Times New Roman"/>
              <a:buNone/>
            </a:pPr>
            <a:r>
              <a:rPr b="0" i="0" lang="en-US" sz="1000" u="none" cap="none" strike="noStrike">
                <a:solidFill>
                  <a:schemeClr val="dk1"/>
                </a:solidFill>
                <a:latin typeface="Arial"/>
                <a:ea typeface="Arial"/>
                <a:cs typeface="Arial"/>
                <a:sym typeface="Arial"/>
              </a:rPr>
              <a:t>Alimente a su gato con comida para gatos seca o en lata. Nunca lo alimente con carne cruda o que no esté bien cocida pues podría contener el parásito </a:t>
            </a:r>
            <a:r>
              <a:rPr b="0" i="0" lang="en-US" sz="1000" u="none" cap="none" strike="noStrike">
                <a:solidFill>
                  <a:schemeClr val="dk1"/>
                </a:solidFill>
                <a:highlight>
                  <a:srgbClr val="FFFFFF"/>
                </a:highlight>
                <a:latin typeface="Arial"/>
                <a:ea typeface="Arial"/>
                <a:cs typeface="Arial"/>
                <a:sym typeface="Arial"/>
              </a:rPr>
              <a:t>.</a:t>
            </a:r>
            <a:endParaRPr/>
          </a:p>
          <a:p>
            <a:pPr indent="0" lvl="0" marL="0" marR="0" rtl="0" algn="l">
              <a:spcBef>
                <a:spcPts val="500"/>
              </a:spcBef>
              <a:spcAft>
                <a:spcPts val="0"/>
              </a:spcAft>
              <a:buClr>
                <a:schemeClr val="dk1"/>
              </a:buClr>
              <a:buSzPts val="1100"/>
              <a:buFont typeface="Times New Roman"/>
              <a:buNone/>
            </a:pPr>
            <a:r>
              <a:rPr b="0" i="0" lang="en-US" sz="1000" u="none" cap="none" strike="noStrike">
                <a:solidFill>
                  <a:schemeClr val="dk1"/>
                </a:solidFill>
                <a:latin typeface="Arial"/>
                <a:ea typeface="Arial"/>
                <a:cs typeface="Arial"/>
                <a:sym typeface="Arial"/>
              </a:rPr>
              <a:t>Cubra las cajas de arena que se encuentren al aire libre para evitar que los gatos las usen como bandeja sanitaria</a:t>
            </a:r>
            <a:r>
              <a:rPr b="0" i="0" lang="en-US" sz="1000" u="none" cap="none" strike="noStrike">
                <a:solidFill>
                  <a:schemeClr val="dk1"/>
                </a:solidFill>
                <a:highlight>
                  <a:srgbClr val="FFFFFF"/>
                </a:highlight>
                <a:latin typeface="Arial"/>
                <a:ea typeface="Arial"/>
                <a:cs typeface="Arial"/>
                <a:sym typeface="Arial"/>
              </a:rPr>
              <a:t>.</a:t>
            </a:r>
            <a:endParaRPr/>
          </a:p>
          <a:p>
            <a:pPr indent="0" lvl="0" marL="0" marR="0" rtl="0" algn="l">
              <a:spcBef>
                <a:spcPts val="500"/>
              </a:spcBef>
              <a:spcAft>
                <a:spcPts val="0"/>
              </a:spcAft>
              <a:buClr>
                <a:schemeClr val="dk1"/>
              </a:buClr>
              <a:buSzPts val="1100"/>
              <a:buFont typeface="Times New Roman"/>
              <a:buNone/>
            </a:pPr>
            <a:r>
              <a:rPr b="0" i="0" lang="en-US" sz="1000" u="none" cap="none" strike="noStrike">
                <a:solidFill>
                  <a:schemeClr val="dk1"/>
                </a:solidFill>
                <a:latin typeface="Arial"/>
                <a:ea typeface="Arial"/>
                <a:cs typeface="Arial"/>
                <a:sym typeface="Arial"/>
              </a:rPr>
              <a:t>Mantenga a los gatos de interior dentro de la casa. Tenga mucho cuidado cuando los gatos de exterior entren a la casa</a:t>
            </a:r>
            <a:r>
              <a:rPr b="0" i="0" lang="en-US" sz="1000" u="none" cap="none" strike="noStrike">
                <a:solidFill>
                  <a:schemeClr val="dk1"/>
                </a:solidFill>
                <a:highlight>
                  <a:srgbClr val="FFFFFF"/>
                </a:highlight>
                <a:latin typeface="Arial"/>
                <a:ea typeface="Arial"/>
                <a:cs typeface="Arial"/>
                <a:sym typeface="Arial"/>
              </a:rPr>
              <a:t>.</a:t>
            </a:r>
            <a:endParaRPr/>
          </a:p>
          <a:p>
            <a:pPr indent="0" lvl="0" marL="0" marR="0" rtl="0" algn="l">
              <a:spcBef>
                <a:spcPts val="500"/>
              </a:spcBef>
              <a:spcAft>
                <a:spcPts val="0"/>
              </a:spcAft>
              <a:buClr>
                <a:schemeClr val="dk1"/>
              </a:buClr>
              <a:buSzPts val="250"/>
              <a:buFont typeface="Times New Roman"/>
              <a:buNone/>
            </a:pPr>
            <a:r>
              <a:rPr b="0" i="0" lang="en-US" sz="1000" u="none" cap="none" strike="noStrike">
                <a:solidFill>
                  <a:schemeClr val="dk1"/>
                </a:solidFill>
                <a:latin typeface="Arial"/>
                <a:ea typeface="Arial"/>
                <a:cs typeface="Arial"/>
                <a:sym typeface="Arial"/>
              </a:rPr>
              <a:t>No adquiera un gato nuevo durante el embarazo</a:t>
            </a:r>
            <a:r>
              <a:rPr b="0" i="0" lang="en-US" sz="1000" u="none" cap="none" strike="noStrike">
                <a:solidFill>
                  <a:schemeClr val="dk1"/>
                </a:solidFill>
                <a:highlight>
                  <a:srgbClr val="FFFFFF"/>
                </a:highlight>
                <a:latin typeface="Arial"/>
                <a:ea typeface="Arial"/>
                <a:cs typeface="Arial"/>
                <a:sym typeface="Arial"/>
              </a:rPr>
              <a:t>.</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5" name="Shape 265"/>
        <p:cNvGrpSpPr/>
        <p:nvPr/>
      </p:nvGrpSpPr>
      <p:grpSpPr>
        <a:xfrm>
          <a:off x="0" y="0"/>
          <a:ext cx="0" cy="0"/>
          <a:chOff x="0" y="0"/>
          <a:chExt cx="0" cy="0"/>
        </a:xfrm>
      </p:grpSpPr>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67" name="Shape 267"/>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100"/>
              <a:buFont typeface="Arial"/>
              <a:buNone/>
            </a:pPr>
            <a:r>
              <a:rPr b="0" i="0" lang="en-US" sz="1000" u="none" cap="none" strike="noStrike">
                <a:solidFill>
                  <a:schemeClr val="dk1"/>
                </a:solidFill>
                <a:highlight>
                  <a:srgbClr val="FFFFFF"/>
                </a:highlight>
                <a:latin typeface="Arial"/>
                <a:ea typeface="Arial"/>
                <a:cs typeface="Arial"/>
                <a:sym typeface="Arial"/>
              </a:rPr>
              <a:t>Recuerden estos 3 pasos sencillos: Limpiar, Separar y Cocinar.</a:t>
            </a:r>
            <a:endParaRPr/>
          </a:p>
          <a:p>
            <a:pPr indent="0" lvl="0" marL="0" marR="0" rtl="0" algn="l">
              <a:spcBef>
                <a:spcPts val="500"/>
              </a:spcBef>
              <a:spcAft>
                <a:spcPts val="0"/>
              </a:spcAft>
              <a:buClr>
                <a:schemeClr val="dk1"/>
              </a:buClr>
              <a:buSzPts val="1100"/>
              <a:buFont typeface="Arial"/>
              <a:buNone/>
            </a:pPr>
            <a:r>
              <a:t/>
            </a:r>
            <a:endParaRPr b="0" i="0" sz="1000" u="none" cap="none" strike="noStrike">
              <a:solidFill>
                <a:schemeClr val="dk1"/>
              </a:solidFill>
              <a:highlight>
                <a:srgbClr val="FFFFFF"/>
              </a:highlight>
              <a:latin typeface="Arial"/>
              <a:ea typeface="Arial"/>
              <a:cs typeface="Arial"/>
              <a:sym typeface="Arial"/>
            </a:endParaRPr>
          </a:p>
          <a:p>
            <a:pPr indent="0" lvl="0" marL="0" marR="0" rtl="0" algn="l">
              <a:spcBef>
                <a:spcPts val="500"/>
              </a:spcBef>
              <a:spcAft>
                <a:spcPts val="0"/>
              </a:spcAft>
              <a:buClr>
                <a:schemeClr val="dk1"/>
              </a:buClr>
              <a:buSzPts val="1100"/>
              <a:buFont typeface="Arial"/>
              <a:buNone/>
            </a:pPr>
            <a:r>
              <a:rPr b="0" i="0" lang="en-US" sz="1000" u="none" cap="none" strike="noStrike">
                <a:solidFill>
                  <a:schemeClr val="dk1"/>
                </a:solidFill>
                <a:highlight>
                  <a:srgbClr val="FFFFFF"/>
                </a:highlight>
                <a:latin typeface="Arial"/>
                <a:ea typeface="Arial"/>
                <a:cs typeface="Arial"/>
                <a:sym typeface="Arial"/>
              </a:rPr>
              <a:t>El Toxoplasma puede encontrarse en las frutas y las verduras sin lavar, así que asegúrense de limpiar/enjuagar bien las frutas y las verduras bajo el agua del grifo antes de comerlas.</a:t>
            </a:r>
            <a:endParaRPr/>
          </a:p>
          <a:p>
            <a:pPr indent="0" lvl="0" marL="0" marR="0" rtl="0" algn="l">
              <a:spcBef>
                <a:spcPts val="500"/>
              </a:spcBef>
              <a:spcAft>
                <a:spcPts val="0"/>
              </a:spcAft>
              <a:buClr>
                <a:schemeClr val="dk1"/>
              </a:buClr>
              <a:buSzPts val="1100"/>
              <a:buFont typeface="Arial"/>
              <a:buNone/>
            </a:pPr>
            <a:r>
              <a:t/>
            </a:r>
            <a:endParaRPr b="0" i="0" sz="1000" u="none" cap="none" strike="noStrike">
              <a:solidFill>
                <a:schemeClr val="dk1"/>
              </a:solidFill>
              <a:highlight>
                <a:srgbClr val="FFFFFF"/>
              </a:highlight>
              <a:latin typeface="Arial"/>
              <a:ea typeface="Arial"/>
              <a:cs typeface="Arial"/>
              <a:sym typeface="Arial"/>
            </a:endParaRPr>
          </a:p>
          <a:p>
            <a:pPr indent="0" lvl="0" marL="0" marR="0" rtl="0" algn="l">
              <a:spcBef>
                <a:spcPts val="500"/>
              </a:spcBef>
              <a:spcAft>
                <a:spcPts val="0"/>
              </a:spcAft>
              <a:buClr>
                <a:schemeClr val="dk1"/>
              </a:buClr>
              <a:buSzPts val="1100"/>
              <a:buFont typeface="Arial"/>
              <a:buNone/>
            </a:pPr>
            <a:r>
              <a:rPr b="0" i="0" lang="en-US" sz="1000" u="none" cap="none" strike="noStrike">
                <a:solidFill>
                  <a:schemeClr val="dk1"/>
                </a:solidFill>
                <a:highlight>
                  <a:srgbClr val="FFFFFF"/>
                </a:highlight>
                <a:latin typeface="Arial"/>
                <a:ea typeface="Arial"/>
                <a:cs typeface="Arial"/>
                <a:sym typeface="Arial"/>
              </a:rPr>
              <a:t>El Toxoplasma también puede encontrarse en la carne cruda o que no esté bien cocida, así que mantengan estos alimentos crudos separados de los alimentos listos para consumir. Además, cocinen bien la carne. Usen un termómetro de alimentos para verificar la temperatura. </a:t>
            </a:r>
            <a:endParaRPr/>
          </a:p>
          <a:p>
            <a:pPr indent="0" lvl="0" marL="0" marR="0" rtl="0" algn="l">
              <a:spcBef>
                <a:spcPts val="500"/>
              </a:spcBef>
              <a:spcAft>
                <a:spcPts val="0"/>
              </a:spcAft>
              <a:buClr>
                <a:schemeClr val="dk1"/>
              </a:buClr>
              <a:buSzPts val="1100"/>
              <a:buFont typeface="Arial"/>
              <a:buNone/>
            </a:pPr>
            <a:r>
              <a:t/>
            </a:r>
            <a:endParaRPr b="0" i="0" sz="1000" u="none" cap="none" strike="noStrike">
              <a:solidFill>
                <a:schemeClr val="dk1"/>
              </a:solidFill>
              <a:highlight>
                <a:srgbClr val="FFFFFF"/>
              </a:highlight>
              <a:latin typeface="Arial"/>
              <a:ea typeface="Arial"/>
              <a:cs typeface="Arial"/>
              <a:sym typeface="Arial"/>
            </a:endParaRPr>
          </a:p>
          <a:p>
            <a:pPr indent="0" lvl="0" marL="0" marR="0" rtl="0" algn="l">
              <a:spcBef>
                <a:spcPts val="500"/>
              </a:spcBef>
              <a:spcAft>
                <a:spcPts val="0"/>
              </a:spcAft>
              <a:buClr>
                <a:schemeClr val="dk1"/>
              </a:buClr>
              <a:buSzPts val="1100"/>
              <a:buFont typeface="Times New Roman"/>
              <a:buNone/>
            </a:pPr>
            <a:r>
              <a:rPr b="0" i="0" lang="en-US" sz="1000" u="none" cap="none" strike="noStrike">
                <a:solidFill>
                  <a:schemeClr val="dk1"/>
                </a:solidFill>
                <a:highlight>
                  <a:srgbClr val="FFFFFF"/>
                </a:highlight>
                <a:latin typeface="Arial"/>
                <a:ea typeface="Arial"/>
                <a:cs typeface="Arial"/>
                <a:sym typeface="Arial"/>
              </a:rPr>
              <a:t>Por último, recuerden: No beban </a:t>
            </a:r>
            <a:r>
              <a:rPr b="0" i="0" lang="en-US" sz="1000" u="none" cap="none" strike="noStrike">
                <a:solidFill>
                  <a:schemeClr val="dk1"/>
                </a:solidFill>
                <a:latin typeface="Arial"/>
                <a:ea typeface="Arial"/>
                <a:cs typeface="Arial"/>
                <a:sym typeface="Arial"/>
              </a:rPr>
              <a:t>agua sin tratar, especialmente cuando estén de viaje en países menos desarrollados.</a:t>
            </a:r>
            <a:endParaRPr b="0" i="0" sz="1000" u="none" cap="none" strike="noStrike">
              <a:solidFill>
                <a:schemeClr val="dk1"/>
              </a:solidFill>
              <a:highlight>
                <a:srgbClr val="FFFFFF"/>
              </a:highlight>
              <a:latin typeface="Arial"/>
              <a:ea typeface="Arial"/>
              <a:cs typeface="Arial"/>
              <a:sym typeface="Arial"/>
            </a:endParaRPr>
          </a:p>
          <a:p>
            <a:pPr indent="0" lvl="0" marL="0" marR="0" rtl="0" algn="l">
              <a:spcBef>
                <a:spcPts val="500"/>
              </a:spcBef>
              <a:spcAft>
                <a:spcPts val="0"/>
              </a:spcAft>
              <a:buClr>
                <a:schemeClr val="dk1"/>
              </a:buClr>
              <a:buSzPts val="300"/>
              <a:buFont typeface="Times New Roman"/>
              <a:buNone/>
            </a:pPr>
            <a:r>
              <a:t/>
            </a:r>
            <a:endParaRPr b="0" i="0" sz="12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4" name="Shape 274"/>
        <p:cNvGrpSpPr/>
        <p:nvPr/>
      </p:nvGrpSpPr>
      <p:grpSpPr>
        <a:xfrm>
          <a:off x="0" y="0"/>
          <a:ext cx="0" cy="0"/>
          <a:chOff x="0" y="0"/>
          <a:chExt cx="0" cy="0"/>
        </a:xfrm>
      </p:grpSpPr>
      <p:sp>
        <p:nvSpPr>
          <p:cNvPr id="275" name="Shape 27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76" name="Shape 276"/>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El ácido fólico es una vitamina B que puede ayudar a prevenir las malformaciones del tubo neural en el feto al tomarlo </a:t>
            </a:r>
            <a:r>
              <a:rPr b="0" i="1" lang="en-US" sz="1200" u="none" cap="none" strike="noStrike">
                <a:solidFill>
                  <a:schemeClr val="dk1"/>
                </a:solidFill>
                <a:latin typeface="Times New Roman"/>
                <a:ea typeface="Times New Roman"/>
                <a:cs typeface="Times New Roman"/>
                <a:sym typeface="Times New Roman"/>
              </a:rPr>
              <a:t>antes </a:t>
            </a:r>
            <a:r>
              <a:rPr b="0" i="0" lang="en-US" sz="1200" u="none" cap="none" strike="noStrike">
                <a:solidFill>
                  <a:schemeClr val="dk1"/>
                </a:solidFill>
                <a:latin typeface="Times New Roman"/>
                <a:ea typeface="Times New Roman"/>
                <a:cs typeface="Times New Roman"/>
                <a:sym typeface="Times New Roman"/>
              </a:rPr>
              <a:t>y </a:t>
            </a:r>
            <a:r>
              <a:rPr b="0" i="1" lang="en-US" sz="1200" u="none" cap="none" strike="noStrike">
                <a:solidFill>
                  <a:schemeClr val="dk1"/>
                </a:solidFill>
                <a:latin typeface="Times New Roman"/>
                <a:ea typeface="Times New Roman"/>
                <a:cs typeface="Times New Roman"/>
                <a:sym typeface="Times New Roman"/>
              </a:rPr>
              <a:t>durante </a:t>
            </a:r>
            <a:r>
              <a:rPr b="0" i="0" lang="en-US" sz="1200" u="none" cap="none" strike="noStrike">
                <a:solidFill>
                  <a:schemeClr val="dk1"/>
                </a:solidFill>
                <a:latin typeface="Times New Roman"/>
                <a:ea typeface="Times New Roman"/>
                <a:cs typeface="Times New Roman"/>
                <a:sym typeface="Times New Roman"/>
              </a:rPr>
              <a:t>el embarazo. </a:t>
            </a:r>
            <a:endParaRPr/>
          </a:p>
          <a:p>
            <a:pPr indent="0" lvl="0" marL="0" marR="0" rtl="0" algn="l">
              <a:spcBef>
                <a:spcPts val="0"/>
              </a:spcBef>
              <a:spcAft>
                <a:spcPts val="0"/>
              </a:spcAft>
              <a:buClr>
                <a:schemeClr val="dk1"/>
              </a:buClr>
              <a:buSzPts val="300"/>
              <a:buFont typeface="Times New Roman"/>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También pueden consumir suficiente ácido fólico al comer : verduras de hoja verde oscuro, legumbres (frijoles y guisantes desecados), frutas y jugos cítricos, casi todas las bayas, granos integrales, cereales de desayuno o harina de maíz enriquecida. </a:t>
            </a:r>
            <a:endParaRPr/>
          </a:p>
          <a:p>
            <a:pPr indent="0" lvl="0" marL="0" marR="0" rtl="0" algn="l">
              <a:spcBef>
                <a:spcPts val="0"/>
              </a:spcBef>
              <a:spcAft>
                <a:spcPts val="0"/>
              </a:spcAft>
              <a:buClr>
                <a:schemeClr val="dk1"/>
              </a:buClr>
              <a:buSzPts val="300"/>
              <a:buFont typeface="Times New Roman"/>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Además, las mujeres pueden consumir esta vitamina esencial tomando suplementos que contengan ácido fólico. Pídanle a su médico o proveedor de servicios de salud que les aconsejen.</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4" name="Shape 284"/>
        <p:cNvGrpSpPr/>
        <p:nvPr/>
      </p:nvGrpSpPr>
      <p:grpSpPr>
        <a:xfrm>
          <a:off x="0" y="0"/>
          <a:ext cx="0" cy="0"/>
          <a:chOff x="0" y="0"/>
          <a:chExt cx="0" cy="0"/>
        </a:xfrm>
      </p:grpSpPr>
      <p:sp>
        <p:nvSpPr>
          <p:cNvPr id="285" name="Shape 2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86" name="Shape 286"/>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El pescado y otros alimentos proteínicos tienen nutrientes que apoyan el crecimiento y el desarrollo de los niños. </a:t>
            </a:r>
            <a:endParaRPr/>
          </a:p>
          <a:p>
            <a:pPr indent="0" lvl="0" marL="0" marR="0" rtl="0" algn="l">
              <a:spcBef>
                <a:spcPts val="0"/>
              </a:spcBef>
              <a:spcAft>
                <a:spcPts val="0"/>
              </a:spcAft>
              <a:buClr>
                <a:schemeClr val="dk1"/>
              </a:buClr>
              <a:buSzPts val="300"/>
              <a:buFont typeface="Times New Roman"/>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Las mujeres embarazadas y las madres lactantes deben consumir  de 2 a 3 porciones a la semana de la lista de “Mejores opciones” O 1 porción de la lista de “Buenas opciones” que se encuentran en www.fda.gov/fishdvice. </a:t>
            </a:r>
            <a:endParaRPr/>
          </a:p>
          <a:p>
            <a:pPr indent="0" lvl="0" marL="0" marR="0" rtl="0" algn="l">
              <a:spcBef>
                <a:spcPts val="0"/>
              </a:spcBef>
              <a:spcAft>
                <a:spcPts val="0"/>
              </a:spcAft>
              <a:buClr>
                <a:schemeClr val="dk1"/>
              </a:buClr>
              <a:buSzPts val="300"/>
              <a:buFont typeface="Times New Roman"/>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Las mujeres embarazadas y las madres lactantes deben evitar consumir </a:t>
            </a:r>
            <a:r>
              <a:rPr lang="en-US"/>
              <a:t>macarela rey o caballa, reloj anaranjado, raya o pez emperador, blanquillo o lofolátilo (Golfo de México), atún de ojos grandes o patudo, aguja, tiburón y pez espada</a:t>
            </a:r>
            <a:r>
              <a:rPr b="0" i="0" lang="en-US" sz="1200" u="none" cap="none" strike="noStrike">
                <a:solidFill>
                  <a:schemeClr val="dk1"/>
                </a:solidFill>
                <a:latin typeface="Times New Roman"/>
                <a:ea typeface="Times New Roman"/>
                <a:cs typeface="Times New Roman"/>
                <a:sym typeface="Times New Roman"/>
              </a:rPr>
              <a:t>. </a:t>
            </a:r>
            <a:endParaRPr/>
          </a:p>
          <a:p>
            <a:pPr indent="0" lvl="0" marL="0" marR="0" rtl="0" algn="l">
              <a:spcBef>
                <a:spcPts val="0"/>
              </a:spcBef>
              <a:spcAft>
                <a:spcPts val="0"/>
              </a:spcAft>
              <a:buClr>
                <a:schemeClr val="dk1"/>
              </a:buClr>
              <a:buSzPts val="300"/>
              <a:buFont typeface="Times New Roman"/>
              <a:buNone/>
            </a:pPr>
            <a:r>
              <a:t/>
            </a:r>
            <a:endParaRPr b="0" i="0" sz="1200" u="none" cap="none" strike="noStrike">
              <a:solidFill>
                <a:schemeClr val="dk1"/>
              </a:solidFill>
              <a:latin typeface="Times New Roman"/>
              <a:ea typeface="Times New Roman"/>
              <a:cs typeface="Times New Roman"/>
              <a:sym typeface="Times New Roman"/>
            </a:endParaRPr>
          </a:p>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En el 2017, la FDA y la EPA actualizaron los consejos sobre consumo de pescado para las mujeres que estén o estén buscando quedar embarazadas. El propósito de estos nuevos consejos es promover los beneficios del consumo de pescado para la salud y minimizar la exposición a los contaminantes que podría contener el pescado.</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2" name="Shape 292"/>
        <p:cNvGrpSpPr/>
        <p:nvPr/>
      </p:nvGrpSpPr>
      <p:grpSpPr>
        <a:xfrm>
          <a:off x="0" y="0"/>
          <a:ext cx="0" cy="0"/>
          <a:chOff x="0" y="0"/>
          <a:chExt cx="0" cy="0"/>
        </a:xfrm>
      </p:grpSpPr>
      <p:sp>
        <p:nvSpPr>
          <p:cNvPr id="293" name="Shape 2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94" name="Shape 294"/>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 base de los hallazgos de la FDA con respecto al arsénico inorgánico en el arroz, es recomendable que, para promover una buena nutrición, las mujeres embarazadas consuman una variedad de alimentos, incluidos distintos granos (como el trigo, la avena y la cebada).</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0" name="Shape 300"/>
        <p:cNvGrpSpPr/>
        <p:nvPr/>
      </p:nvGrpSpPr>
      <p:grpSpPr>
        <a:xfrm>
          <a:off x="0" y="0"/>
          <a:ext cx="0" cy="0"/>
          <a:chOff x="0" y="0"/>
          <a:chExt cx="0" cy="0"/>
        </a:xfrm>
      </p:grpSpPr>
      <p:sp>
        <p:nvSpPr>
          <p:cNvPr id="301" name="Shape 3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2" name="Shape 302"/>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Esos son los pasos básicos para que ustedes y sus bebés estén seguros. Ahora bien, a lo mejor se están preguntando qué pasaría si. . .</a:t>
            </a:r>
            <a:endParaRPr/>
          </a:p>
          <a:p>
            <a:pPr indent="0" lvl="0" marL="0" marR="0" rtl="0" algn="l">
              <a:spcBef>
                <a:spcPts val="60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 </a:t>
            </a:r>
            <a:r>
              <a:rPr b="0" i="0" lang="en-US" sz="1800" u="sng" cap="none" strike="noStrike">
                <a:solidFill>
                  <a:schemeClr val="dk1"/>
                </a:solidFill>
                <a:latin typeface="Times New Roman"/>
                <a:ea typeface="Times New Roman"/>
                <a:cs typeface="Times New Roman"/>
                <a:sym typeface="Times New Roman"/>
              </a:rPr>
              <a:t>¿No han estado manipulando los alimentos con cuidado</a:t>
            </a:r>
            <a:r>
              <a:rPr b="0" i="0" lang="en-US" sz="1600" u="sng" cap="none" strike="noStrike">
                <a:solidFill>
                  <a:schemeClr val="dk1"/>
                </a:solidFill>
                <a:latin typeface="Times New Roman"/>
                <a:ea typeface="Times New Roman"/>
                <a:cs typeface="Times New Roman"/>
                <a:sym typeface="Times New Roman"/>
              </a:rPr>
              <a:t>?</a:t>
            </a:r>
            <a:r>
              <a:rPr b="0" i="0" lang="en-US" sz="1600" u="none" cap="none" strike="noStrike">
                <a:solidFill>
                  <a:schemeClr val="dk1"/>
                </a:solidFill>
                <a:latin typeface="Times New Roman"/>
                <a:ea typeface="Times New Roman"/>
                <a:cs typeface="Times New Roman"/>
                <a:sym typeface="Times New Roman"/>
              </a:rPr>
              <a:t>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Ahora saben que deben comenzar a manipular los alimentos de manera segura. Pero, si les preocupa su salud, vean a su médico o proveedor de servicios de salud.</a:t>
            </a:r>
            <a:endParaRPr/>
          </a:p>
          <a:p>
            <a:pPr indent="0" lvl="0" marL="0" marR="0" rtl="0" algn="l">
              <a:spcBef>
                <a:spcPts val="600"/>
              </a:spcBef>
              <a:spcAft>
                <a:spcPts val="0"/>
              </a:spcAft>
              <a:buClr>
                <a:schemeClr val="dk1"/>
              </a:buClr>
              <a:buSzPts val="1800"/>
              <a:buFont typeface="Times New Roman"/>
              <a:buChar char="•"/>
            </a:pPr>
            <a:r>
              <a:rPr b="0" i="0" lang="en-US" sz="1800" u="none" cap="none" strike="noStrike">
                <a:solidFill>
                  <a:schemeClr val="dk1"/>
                </a:solidFill>
                <a:latin typeface="Times New Roman"/>
                <a:ea typeface="Times New Roman"/>
                <a:cs typeface="Times New Roman"/>
                <a:sym typeface="Times New Roman"/>
              </a:rPr>
              <a:t> </a:t>
            </a:r>
            <a:r>
              <a:rPr b="0" i="0" lang="en-US" sz="1600" u="sng" cap="none" strike="noStrike">
                <a:solidFill>
                  <a:schemeClr val="dk1"/>
                </a:solidFill>
                <a:latin typeface="Times New Roman"/>
                <a:ea typeface="Times New Roman"/>
                <a:cs typeface="Times New Roman"/>
                <a:sym typeface="Times New Roman"/>
              </a:rPr>
              <a:t>¿Tienen cuidado, pero aún así contraen una enfermedad transmitida por los alimentos?</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De nuevo, no se preocupen, pero vean a su médico o proveedor de servicios de salud inmediatamente si experimentan cualquiera de los síntomas que discutimos anteriormente — o si pueden haber estado expuestas, pero no están seguras. Si tienen una enfermedad transmitida por los alimentos, podrían recetársele antibióticos de uso seguro durante el embarazo para curar la infección y prevenir la infección de su bebé por nacer o recién nacido.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Y, si se enferman después de haber comido fuera, también deben llamar al departamento de salud local para que este pueda investigar si existe un brote serio de enfermedades transmitidas por los alimentos en la zona.</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8" name="Shape 308"/>
        <p:cNvGrpSpPr/>
        <p:nvPr/>
      </p:nvGrpSpPr>
      <p:grpSpPr>
        <a:xfrm>
          <a:off x="0" y="0"/>
          <a:ext cx="0" cy="0"/>
          <a:chOff x="0" y="0"/>
          <a:chExt cx="0" cy="0"/>
        </a:xfrm>
      </p:grpSpPr>
      <p:sp>
        <p:nvSpPr>
          <p:cNvPr id="309" name="Shape 3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10" name="Shape 310"/>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Recuerden este dato importante: después de que tengan a sus bebés, prevenir las enfermedades transmitidas por los alimentos seguirá siendo importante para toda su familia. Empiecen a practicar la manipulación segura de los alimentos, ¡para que se convierta en una costumbre de por vida!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Si tienen preguntas sobre seguridad alimentaria,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Visiten el </a:t>
            </a:r>
            <a:r>
              <a:rPr b="0" i="0" lang="en-US" sz="1200" u="sng" cap="none" strike="noStrike">
                <a:solidFill>
                  <a:schemeClr val="dk1"/>
                </a:solidFill>
                <a:latin typeface="Times New Roman"/>
                <a:ea typeface="Times New Roman"/>
                <a:cs typeface="Times New Roman"/>
                <a:sym typeface="Times New Roman"/>
              </a:rPr>
              <a:t>sitio web sobre seguridad alimentaria para futuras mamás</a:t>
            </a:r>
            <a:r>
              <a:rPr b="0" i="0" lang="en-US" sz="1200" u="none" cap="none" strike="noStrike">
                <a:solidFill>
                  <a:schemeClr val="dk1"/>
                </a:solidFill>
                <a:latin typeface="Times New Roman"/>
                <a:ea typeface="Times New Roman"/>
                <a:cs typeface="Times New Roman"/>
                <a:sym typeface="Times New Roman"/>
              </a:rPr>
              <a:t> de la FDA:</a:t>
            </a:r>
            <a:r>
              <a:rPr b="0" i="0" lang="en-US" sz="1200" u="sng" cap="none" strike="noStrike">
                <a:solidFill>
                  <a:schemeClr val="dk1"/>
                </a:solidFill>
                <a:latin typeface="Times New Roman"/>
                <a:ea typeface="Times New Roman"/>
                <a:cs typeface="Times New Roman"/>
                <a:sym typeface="Times New Roman"/>
              </a:rPr>
              <a:t> www.fda.gov/pregnancyfoodsafety</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O llamen a la </a:t>
            </a:r>
            <a:r>
              <a:rPr b="0" i="0" lang="en-US" sz="1200" u="sng" cap="none" strike="noStrike">
                <a:solidFill>
                  <a:schemeClr val="dk1"/>
                </a:solidFill>
                <a:latin typeface="Times New Roman"/>
                <a:ea typeface="Times New Roman"/>
                <a:cs typeface="Times New Roman"/>
                <a:sym typeface="Times New Roman"/>
              </a:rPr>
              <a:t>línea de información sobre alimentos</a:t>
            </a:r>
            <a:r>
              <a:rPr b="0" i="0" lang="en-US" sz="1200" u="none" cap="none" strike="noStrike">
                <a:solidFill>
                  <a:schemeClr val="dk1"/>
                </a:solidFill>
                <a:latin typeface="Times New Roman"/>
                <a:ea typeface="Times New Roman"/>
                <a:cs typeface="Times New Roman"/>
                <a:sym typeface="Times New Roman"/>
              </a:rPr>
              <a:t> libre de cargos de la FDA al: </a:t>
            </a:r>
            <a:r>
              <a:rPr b="0" i="0" lang="en-US" sz="1200" u="sng" cap="none" strike="noStrike">
                <a:solidFill>
                  <a:schemeClr val="dk1"/>
                </a:solidFill>
                <a:latin typeface="Times New Roman"/>
                <a:ea typeface="Times New Roman"/>
                <a:cs typeface="Times New Roman"/>
                <a:sym typeface="Times New Roman"/>
              </a:rPr>
              <a:t>1-888-SAFE FOOD.</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Esta información también estará en el material impreso.</a:t>
            </a:r>
            <a:endParaRPr/>
          </a:p>
          <a:p>
            <a:pPr indent="0" lvl="0" marL="0" marR="0" rtl="0" algn="l">
              <a:spcBef>
                <a:spcPts val="400"/>
              </a:spcBef>
              <a:spcAft>
                <a:spcPts val="0"/>
              </a:spcAft>
              <a:buClr>
                <a:schemeClr val="dk1"/>
              </a:buClr>
              <a:buSzPts val="400"/>
              <a:buFont typeface="Times New Roman"/>
              <a:buNone/>
            </a:pPr>
            <a:r>
              <a:t/>
            </a:r>
            <a:endParaRPr b="0" i="0" sz="16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4" name="Shape 94"/>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Los síntomas de las enfermedades transmitidas por los alimentos varían, pero los retortijones estomacales, los vómitos y la diarrea son muy comunes.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De hecho, los síntomas se parecen mucho a los de la gripe. En ocasiones las enfermedades transmitidas por los alimentos se confunden con la gripe, ya que los síntomas se asemejan a los de un estado gripal con fiebre, dolor de cabeza y dolor corporal.</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Si experimenta cualquiera de esos síntomas, consulte a su médico o proveedor inmediatamente.  Aprenderemos más sobre los síntomas un poco más tarde.</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Esta es la información básica sobre las enfermedades transmitidas por los alimentos. </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Pero hay aún más . . .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¿Qué piensan ustedes de las siguientes aseveraciones? </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¿Son ciertas o falsas?</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6" name="Shape 316"/>
        <p:cNvGrpSpPr/>
        <p:nvPr/>
      </p:nvGrpSpPr>
      <p:grpSpPr>
        <a:xfrm>
          <a:off x="0" y="0"/>
          <a:ext cx="0" cy="0"/>
          <a:chOff x="0" y="0"/>
          <a:chExt cx="0" cy="0"/>
        </a:xfrm>
      </p:grpSpPr>
      <p:sp>
        <p:nvSpPr>
          <p:cNvPr id="317" name="Shape 3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18" name="Shape 318"/>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¡Hoy cubrimos mucho! Luego de ver y repasar el video, ¿hay algo que harían diferente? </a:t>
            </a:r>
            <a:r>
              <a:rPr b="1" i="0" lang="en-US" sz="1200" u="none" cap="none" strike="noStrike">
                <a:solidFill>
                  <a:schemeClr val="dk1"/>
                </a:solidFill>
                <a:latin typeface="Times New Roman"/>
                <a:ea typeface="Times New Roman"/>
                <a:cs typeface="Times New Roman"/>
                <a:sym typeface="Times New Roman"/>
              </a:rPr>
              <a:t>(Permita que respondan)</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¿Tienen preguntas? </a:t>
            </a:r>
            <a:r>
              <a:rPr b="1" i="0" lang="en-US" sz="1200" u="none" cap="none" strike="noStrike">
                <a:solidFill>
                  <a:schemeClr val="dk1"/>
                </a:solidFill>
                <a:latin typeface="Times New Roman"/>
                <a:ea typeface="Times New Roman"/>
                <a:cs typeface="Times New Roman"/>
                <a:sym typeface="Times New Roman"/>
              </a:rPr>
              <a:t>(Conteste y discuta)</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Para que tengan algo que puedan consultar, les estoy entregando una hoja informativa con los puntos más importantes que discutimos hoy.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Y, como les prometí, estas son dos tablas que les ayudarán a cocinar y guardar los alimentos en casa de manera segura.</a:t>
            </a:r>
            <a:endParaRPr/>
          </a:p>
          <a:p>
            <a:pPr indent="0" lvl="0" marL="0" marR="0" rtl="0" algn="l">
              <a:spcBef>
                <a:spcPts val="500"/>
              </a:spcBef>
              <a:spcAft>
                <a:spcPts val="0"/>
              </a:spcAft>
              <a:buClr>
                <a:schemeClr val="dk1"/>
              </a:buClr>
              <a:buSzPts val="300"/>
              <a:buFont typeface="Times New Roman"/>
              <a:buNone/>
            </a:pPr>
            <a:r>
              <a:rPr b="1" i="0" lang="en-US" sz="1200" u="none" cap="none" strike="noStrike">
                <a:solidFill>
                  <a:schemeClr val="dk1"/>
                </a:solidFill>
                <a:latin typeface="Times New Roman"/>
                <a:ea typeface="Times New Roman"/>
                <a:cs typeface="Times New Roman"/>
                <a:sym typeface="Times New Roman"/>
              </a:rPr>
              <a:t>(Material impreso con hoja informativa con “Resumen sobre seguridad alimentaria”, tabla titulada “Aplique calor”, y tabla titulada “Almacenamiento en refrigerador y congelador”.)</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¡Gracias por venir y espero que se disfruten a sus bebés saludables!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Shape 1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2" name="Shape 102"/>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t>
            </a:r>
            <a:r>
              <a:rPr b="1" i="0" lang="en-US" sz="1200" u="none" cap="none" strike="noStrike">
                <a:solidFill>
                  <a:schemeClr val="dk1"/>
                </a:solidFill>
                <a:latin typeface="Times New Roman"/>
                <a:ea typeface="Times New Roman"/>
                <a:cs typeface="Times New Roman"/>
                <a:sym typeface="Times New Roman"/>
              </a:rPr>
              <a:t>Nota:</a:t>
            </a:r>
            <a:r>
              <a:rPr b="0" i="0" lang="en-US" sz="1200" u="none" cap="none" strike="noStrike">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Pídale a las participantes que discutan las aseveraciones, pero no les dé una respuesta definitiva aún.)</a:t>
            </a:r>
            <a:endParaRPr/>
          </a:p>
          <a:p>
            <a:pPr indent="0" lvl="0" marL="0" marR="0" rtl="0" algn="l">
              <a:spcBef>
                <a:spcPts val="600"/>
              </a:spcBef>
              <a:spcAft>
                <a:spcPts val="0"/>
              </a:spcAft>
              <a:buClr>
                <a:schemeClr val="dk1"/>
              </a:buClr>
              <a:buSzPts val="1800"/>
              <a:buFont typeface="Times"/>
              <a:buChar char="•"/>
            </a:pPr>
            <a:r>
              <a:rPr b="0" i="0" lang="en-US" sz="1800" u="none" cap="none" strike="noStrike">
                <a:solidFill>
                  <a:schemeClr val="dk1"/>
                </a:solidFill>
                <a:latin typeface="Times New Roman"/>
                <a:ea typeface="Times New Roman"/>
                <a:cs typeface="Times New Roman"/>
                <a:sym typeface="Times New Roman"/>
              </a:rPr>
              <a:t> </a:t>
            </a:r>
            <a:r>
              <a:rPr b="0" i="0" lang="en-US" sz="1600" u="none" cap="none" strike="noStrike">
                <a:solidFill>
                  <a:schemeClr val="dk1"/>
                </a:solidFill>
                <a:latin typeface="Times New Roman"/>
                <a:ea typeface="Times New Roman"/>
                <a:cs typeface="Times New Roman"/>
                <a:sym typeface="Times New Roman"/>
              </a:rPr>
              <a:t>Las enfermedades transmitidas por los alimentos no son un problema serio. (</a:t>
            </a:r>
            <a:r>
              <a:rPr b="1" i="0" lang="en-US" sz="1600" u="none" cap="none" strike="noStrike">
                <a:solidFill>
                  <a:schemeClr val="dk1"/>
                </a:solidFill>
                <a:latin typeface="Times New Roman"/>
                <a:ea typeface="Times New Roman"/>
                <a:cs typeface="Times New Roman"/>
                <a:sym typeface="Times New Roman"/>
              </a:rPr>
              <a:t>Permita que respondan)</a:t>
            </a:r>
            <a:endParaRPr/>
          </a:p>
          <a:p>
            <a:pPr indent="0" lvl="0" marL="0" marR="0" rtl="0" algn="l">
              <a:spcBef>
                <a:spcPts val="600"/>
              </a:spcBef>
              <a:spcAft>
                <a:spcPts val="0"/>
              </a:spcAft>
              <a:buClr>
                <a:schemeClr val="dk1"/>
              </a:buClr>
              <a:buSzPts val="1800"/>
              <a:buFont typeface="Times"/>
              <a:buChar char="•"/>
            </a:pPr>
            <a:r>
              <a:rPr b="0" i="0" lang="en-US" sz="1800" u="none" cap="none" strike="noStrike">
                <a:solidFill>
                  <a:schemeClr val="dk1"/>
                </a:solidFill>
                <a:latin typeface="Times New Roman"/>
                <a:ea typeface="Times New Roman"/>
                <a:cs typeface="Times New Roman"/>
                <a:sym typeface="Times New Roman"/>
              </a:rPr>
              <a:t> ¿</a:t>
            </a:r>
            <a:r>
              <a:rPr b="0" i="0" lang="en-US" sz="1600" u="none" cap="none" strike="noStrike">
                <a:solidFill>
                  <a:schemeClr val="dk1"/>
                </a:solidFill>
                <a:latin typeface="Times New Roman"/>
                <a:ea typeface="Times New Roman"/>
                <a:cs typeface="Times New Roman"/>
                <a:sym typeface="Times New Roman"/>
              </a:rPr>
              <a:t>Qué piensan de ésta? Las enfermedades transmitidas por los alimentos no me afectan a mí. (</a:t>
            </a:r>
            <a:r>
              <a:rPr b="1" i="0" lang="en-US" sz="1600" u="none" cap="none" strike="noStrike">
                <a:solidFill>
                  <a:schemeClr val="dk1"/>
                </a:solidFill>
                <a:latin typeface="Times New Roman"/>
                <a:ea typeface="Times New Roman"/>
                <a:cs typeface="Times New Roman"/>
                <a:sym typeface="Times New Roman"/>
              </a:rPr>
              <a:t>Permita que respondan)</a:t>
            </a:r>
            <a:endParaRPr b="1" i="0" sz="1600" u="none" cap="none" strike="noStrike">
              <a:solidFill>
                <a:schemeClr val="dk1"/>
              </a:solidFill>
              <a:latin typeface="Times New Roman"/>
              <a:ea typeface="Times New Roman"/>
              <a:cs typeface="Times New Roman"/>
              <a:sym typeface="Times New Roman"/>
            </a:endParaRPr>
          </a:p>
          <a:p>
            <a:pPr indent="0" lvl="0" marL="0" marR="0" rtl="0" algn="l">
              <a:spcBef>
                <a:spcPts val="600"/>
              </a:spcBef>
              <a:spcAft>
                <a:spcPts val="0"/>
              </a:spcAft>
              <a:buClr>
                <a:schemeClr val="dk1"/>
              </a:buClr>
              <a:buSzPts val="1800"/>
              <a:buFont typeface="Times"/>
              <a:buChar char="•"/>
            </a:pPr>
            <a:r>
              <a:rPr b="0" i="0" lang="en-US" sz="1800" u="none" cap="none" strike="noStrike">
                <a:solidFill>
                  <a:schemeClr val="dk1"/>
                </a:solidFill>
                <a:latin typeface="Times New Roman"/>
                <a:ea typeface="Times New Roman"/>
                <a:cs typeface="Times New Roman"/>
                <a:sym typeface="Times New Roman"/>
              </a:rPr>
              <a:t> ¿</a:t>
            </a:r>
            <a:r>
              <a:rPr b="0" i="0" lang="en-US" sz="1600" u="none" cap="none" strike="noStrike">
                <a:solidFill>
                  <a:schemeClr val="dk1"/>
                </a:solidFill>
                <a:latin typeface="Times New Roman"/>
                <a:ea typeface="Times New Roman"/>
                <a:cs typeface="Times New Roman"/>
                <a:sym typeface="Times New Roman"/>
              </a:rPr>
              <a:t>Y qué piensan de — las enfermedades transmitidas por los alimentos no pueden afectar a mi bebé por nacer?</a:t>
            </a:r>
            <a:endParaRPr b="0" i="0" sz="1600" u="none" cap="none" strike="noStrike">
              <a:solidFill>
                <a:schemeClr val="dk1"/>
              </a:solidFill>
              <a:latin typeface="Times New Roman"/>
              <a:ea typeface="Times New Roman"/>
              <a:cs typeface="Times New Roman"/>
              <a:sym typeface="Times New Roman"/>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Hoy aprenderá las repuestas y aún más. Empecemos por escuchar a otras futuras mamás. . . </a:t>
            </a:r>
            <a:endParaRPr/>
          </a:p>
          <a:p>
            <a:pPr indent="0" lvl="0" marL="0" marR="0" rtl="0" algn="l">
              <a:spcBef>
                <a:spcPts val="500"/>
              </a:spcBef>
              <a:spcAft>
                <a:spcPts val="0"/>
              </a:spcAft>
              <a:buClr>
                <a:schemeClr val="dk1"/>
              </a:buClr>
              <a:buSzPts val="300"/>
              <a:buFont typeface="Times New Roman"/>
              <a:buNone/>
            </a:pPr>
            <a:r>
              <a:rPr b="1" i="0" lang="en-US" sz="1200" u="none" cap="none" strike="noStrike">
                <a:solidFill>
                  <a:schemeClr val="dk1"/>
                </a:solidFill>
                <a:latin typeface="Times New Roman"/>
                <a:ea typeface="Times New Roman"/>
                <a:cs typeface="Times New Roman"/>
                <a:sym typeface="Times New Roman"/>
              </a:rPr>
              <a:t>MUESTRE EL VIDEO</a:t>
            </a:r>
            <a:r>
              <a:rPr b="0" i="0" lang="en-US" sz="1200" u="none" cap="none" strike="noStrike">
                <a:solidFill>
                  <a:schemeClr val="dk1"/>
                </a:solidFill>
                <a:latin typeface="Times New Roman"/>
                <a:ea typeface="Times New Roman"/>
                <a:cs typeface="Times New Roman"/>
                <a:sym typeface="Times New Roman"/>
              </a:rPr>
              <a:t> (</a:t>
            </a:r>
            <a:r>
              <a:rPr b="1" i="0" lang="en-US" sz="1200" u="none" cap="none" strike="noStrike">
                <a:solidFill>
                  <a:schemeClr val="dk1"/>
                </a:solidFill>
                <a:latin typeface="Times New Roman"/>
                <a:ea typeface="Times New Roman"/>
                <a:cs typeface="Times New Roman"/>
                <a:sym typeface="Times New Roman"/>
              </a:rPr>
              <a:t>Aprox. 15 minutos</a:t>
            </a:r>
            <a:r>
              <a:rPr b="0" i="0" lang="en-US" sz="1200" u="none" cap="none" strike="noStrike">
                <a:solidFill>
                  <a:schemeClr val="dk1"/>
                </a:solidFill>
                <a:latin typeface="Times New Roman"/>
                <a:ea typeface="Times New Roman"/>
                <a:cs typeface="Times New Roman"/>
                <a:sym typeface="Times New Roman"/>
              </a:rPr>
              <a:t>).</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0" name="Shape 110"/>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FF0000"/>
              </a:buClr>
              <a:buSzPts val="350"/>
              <a:buFont typeface="Trebuchet MS"/>
              <a:buNone/>
            </a:pPr>
            <a:r>
              <a:rPr b="1" i="0" lang="en-US" sz="1400" u="none" cap="none" strike="noStrike">
                <a:solidFill>
                  <a:srgbClr val="FF0000"/>
                </a:solidFill>
                <a:latin typeface="Trebuchet MS"/>
                <a:ea typeface="Trebuchet MS"/>
                <a:cs typeface="Trebuchet MS"/>
                <a:sym typeface="Trebuchet MS"/>
              </a:rPr>
              <a:t>DISTRIBUYA EL MATERIAL IMPRESO Y REPÁSELO</a:t>
            </a:r>
            <a:r>
              <a:rPr b="1" i="0" lang="en-US" sz="1400" u="none" cap="none" strike="noStrike">
                <a:solidFill>
                  <a:srgbClr val="000000"/>
                </a:solidFill>
                <a:latin typeface="Trebuchet MS"/>
                <a:ea typeface="Trebuchet MS"/>
                <a:cs typeface="Trebuchet MS"/>
                <a:sym typeface="Trebuchet MS"/>
              </a:rPr>
              <a:t> </a:t>
            </a:r>
            <a:endParaRPr/>
          </a:p>
          <a:p>
            <a:pPr indent="0" lvl="0" marL="0" marR="0" rtl="0" algn="l">
              <a:spcBef>
                <a:spcPts val="500"/>
              </a:spcBef>
              <a:spcAft>
                <a:spcPts val="0"/>
              </a:spcAft>
              <a:buClr>
                <a:schemeClr val="dk1"/>
              </a:buClr>
              <a:buSzPts val="350"/>
              <a:buFont typeface="Trebuchet MS"/>
              <a:buNone/>
            </a:pPr>
            <a:r>
              <a:rPr b="1" i="0" lang="en-US" sz="1400" u="none" cap="none" strike="noStrike">
                <a:solidFill>
                  <a:schemeClr val="dk1"/>
                </a:solidFill>
                <a:latin typeface="Trebuchet MS"/>
                <a:ea typeface="Trebuchet MS"/>
                <a:cs typeface="Trebuchet MS"/>
                <a:sym typeface="Trebuchet MS"/>
              </a:rPr>
              <a:t>(Diapositivas 5-29: Aprox. 30-40 minutos)</a:t>
            </a:r>
            <a:br>
              <a:rPr b="1" i="0" lang="en-US" sz="1400" u="none" cap="none" strike="noStrike">
                <a:solidFill>
                  <a:schemeClr val="dk1"/>
                </a:solidFill>
                <a:latin typeface="Trebuchet MS"/>
                <a:ea typeface="Trebuchet MS"/>
                <a:cs typeface="Trebuchet MS"/>
                <a:sym typeface="Trebuchet MS"/>
              </a:rPr>
            </a:br>
            <a:endParaRPr b="1" i="0" sz="1400" u="none" cap="none" strike="noStrike">
              <a:solidFill>
                <a:schemeClr val="dk1"/>
              </a:solidFill>
              <a:latin typeface="Trebuchet MS"/>
              <a:ea typeface="Trebuchet MS"/>
              <a:cs typeface="Trebuchet MS"/>
              <a:sym typeface="Trebuchet MS"/>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Vaya, algunas de las futuras mamás en el video tenían verdaderas preocupaciones sobre la alimentación segura. ¿Ustedes tienen algunas de las mismas preocupaciones? </a:t>
            </a:r>
            <a:r>
              <a:rPr b="1" i="0" lang="en-US" sz="1200" u="none" cap="none" strike="noStrike">
                <a:solidFill>
                  <a:schemeClr val="dk1"/>
                </a:solidFill>
                <a:latin typeface="Times New Roman"/>
                <a:ea typeface="Times New Roman"/>
                <a:cs typeface="Times New Roman"/>
                <a:sym typeface="Times New Roman"/>
              </a:rPr>
              <a:t>(Permita que respondan)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¿Vieron o escucharon algo en el video que no sabían antes? </a:t>
            </a:r>
            <a:r>
              <a:rPr b="1" i="0" lang="en-US" sz="1200" u="none" cap="none" strike="noStrike">
                <a:solidFill>
                  <a:schemeClr val="dk1"/>
                </a:solidFill>
                <a:latin typeface="Times New Roman"/>
                <a:ea typeface="Times New Roman"/>
                <a:cs typeface="Times New Roman"/>
                <a:sym typeface="Times New Roman"/>
              </a:rPr>
              <a:t>(Discútalo)</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¿Recuerdan las aseveraciones que discutimos hace un rato? </a:t>
            </a:r>
            <a:br>
              <a:rPr b="0" i="0" lang="en-US" sz="1200" u="none" cap="none" strike="noStrike">
                <a:solidFill>
                  <a:schemeClr val="dk1"/>
                </a:solidFill>
                <a:latin typeface="Times New Roman"/>
                <a:ea typeface="Times New Roman"/>
                <a:cs typeface="Times New Roman"/>
                <a:sym typeface="Times New Roman"/>
              </a:rPr>
            </a:br>
            <a:r>
              <a:rPr b="0" i="0" lang="en-US" sz="1200" u="none" cap="none" strike="noStrike">
                <a:solidFill>
                  <a:schemeClr val="dk1"/>
                </a:solidFill>
                <a:latin typeface="Times New Roman"/>
                <a:ea typeface="Times New Roman"/>
                <a:cs typeface="Times New Roman"/>
                <a:sym typeface="Times New Roman"/>
              </a:rPr>
              <a:t>Las vamos a discutir otra vez . .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Shape 1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8" name="Shape 118"/>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 primera aseveración fue: Las enfermedades transmitidas por los alimentos no son un problema serio. </a:t>
            </a:r>
            <a:r>
              <a:rPr b="1" i="0" lang="en-US" sz="1200" u="none" cap="none" strike="noStrike">
                <a:solidFill>
                  <a:schemeClr val="dk1"/>
                </a:solidFill>
                <a:latin typeface="Times New Roman"/>
                <a:ea typeface="Times New Roman"/>
                <a:cs typeface="Times New Roman"/>
                <a:sym typeface="Times New Roman"/>
              </a:rPr>
              <a:t>(Muestre la pregunta)</a:t>
            </a:r>
            <a:r>
              <a:rPr b="0" i="0" lang="en-US" sz="1200" u="none" cap="none" strike="noStrike">
                <a:solidFill>
                  <a:schemeClr val="dk1"/>
                </a:solidFill>
                <a:latin typeface="Times New Roman"/>
                <a:ea typeface="Times New Roman"/>
                <a:cs typeface="Times New Roman"/>
                <a:sym typeface="Times New Roman"/>
              </a:rPr>
              <a:t>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¿Cambió su respuesta?</a:t>
            </a:r>
            <a:endParaRPr/>
          </a:p>
          <a:p>
            <a:pPr indent="0" lvl="0" marL="0" marR="0" rtl="0" algn="l">
              <a:spcBef>
                <a:spcPts val="500"/>
              </a:spcBef>
              <a:spcAft>
                <a:spcPts val="0"/>
              </a:spcAft>
              <a:buClr>
                <a:schemeClr val="dk1"/>
              </a:buClr>
              <a:buSzPts val="300"/>
              <a:buFont typeface="Times New Roman"/>
              <a:buNone/>
            </a:pPr>
            <a:r>
              <a:rPr b="1" i="0" lang="en-US" sz="1200" u="none" cap="none" strike="noStrike">
                <a:solidFill>
                  <a:schemeClr val="dk1"/>
                </a:solidFill>
                <a:latin typeface="Times New Roman"/>
                <a:ea typeface="Times New Roman"/>
                <a:cs typeface="Times New Roman"/>
                <a:sym typeface="Times New Roman"/>
              </a:rPr>
              <a:t>(Permita que respondan)</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 respuesta es falsa. </a:t>
            </a:r>
            <a:r>
              <a:rPr b="1" i="0" lang="en-US" sz="1200" u="none" cap="none" strike="noStrike">
                <a:solidFill>
                  <a:schemeClr val="dk1"/>
                </a:solidFill>
                <a:latin typeface="Times New Roman"/>
                <a:ea typeface="Times New Roman"/>
                <a:cs typeface="Times New Roman"/>
                <a:sym typeface="Times New Roman"/>
              </a:rPr>
              <a:t>(Muestre la respuesta)</a:t>
            </a:r>
            <a:endParaRPr/>
          </a:p>
          <a:p>
            <a:pPr indent="0" lvl="0" marL="0" marR="0" rtl="0" algn="l">
              <a:spcBef>
                <a:spcPts val="400"/>
              </a:spcBef>
              <a:spcAft>
                <a:spcPts val="0"/>
              </a:spcAft>
              <a:buClr>
                <a:schemeClr val="dk1"/>
              </a:buClr>
              <a:buSzPts val="400"/>
              <a:buFont typeface="Times New Roman"/>
              <a:buNone/>
            </a:pPr>
            <a:r>
              <a:t/>
            </a:r>
            <a:endParaRPr b="0" i="0" sz="1600" u="none" cap="none" strike="noStrike">
              <a:solidFill>
                <a:schemeClr val="dk1"/>
              </a:solidFill>
              <a:latin typeface="Times New Roman"/>
              <a:ea typeface="Times New Roman"/>
              <a:cs typeface="Times New Roman"/>
              <a:sym typeface="Times New Roman"/>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Ahora miraremos las estadísticas recientes . . .</a:t>
            </a:r>
            <a:endParaRPr/>
          </a:p>
          <a:p>
            <a:pPr indent="0" lvl="0" marL="0" marR="0" rtl="0" algn="l">
              <a:spcBef>
                <a:spcPts val="400"/>
              </a:spcBef>
              <a:spcAft>
                <a:spcPts val="0"/>
              </a:spcAft>
              <a:buClr>
                <a:schemeClr val="dk1"/>
              </a:buClr>
              <a:buSzPts val="400"/>
              <a:buFont typeface="Times New Roman"/>
              <a:buNone/>
            </a:pPr>
            <a:r>
              <a:t/>
            </a:r>
            <a:endParaRPr b="0" i="0" sz="1600" u="none" cap="none" strike="noStrike">
              <a:solidFill>
                <a:schemeClr val="dk1"/>
              </a:solidFill>
              <a:latin typeface="Times New Roman"/>
              <a:ea typeface="Times New Roman"/>
              <a:cs typeface="Times New Roman"/>
              <a:sym typeface="Times New Roman"/>
            </a:endParaRPr>
          </a:p>
          <a:p>
            <a:pPr indent="0" lvl="0" marL="0" marR="0" rtl="0" algn="l">
              <a:spcBef>
                <a:spcPts val="400"/>
              </a:spcBef>
              <a:spcAft>
                <a:spcPts val="0"/>
              </a:spcAft>
              <a:buClr>
                <a:schemeClr val="dk1"/>
              </a:buClr>
              <a:buSzPts val="400"/>
              <a:buFont typeface="Times New Roman"/>
              <a:buNone/>
            </a:pPr>
            <a:r>
              <a:t/>
            </a:r>
            <a:endParaRPr b="0" i="0" sz="1600" u="none" cap="none" strike="noStrike">
              <a:solidFill>
                <a:schemeClr val="dk1"/>
              </a:solidFill>
              <a:latin typeface="Times New Roman"/>
              <a:ea typeface="Times New Roman"/>
              <a:cs typeface="Times New Roman"/>
              <a:sym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Shape 1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6" name="Shape 126"/>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Cada año </a:t>
            </a:r>
            <a:r>
              <a:rPr b="0" i="0" lang="en-US" sz="1200" u="sng" cap="none" strike="noStrike">
                <a:solidFill>
                  <a:schemeClr val="dk1"/>
                </a:solidFill>
                <a:latin typeface="Times New Roman"/>
                <a:ea typeface="Times New Roman"/>
                <a:cs typeface="Times New Roman"/>
                <a:sym typeface="Times New Roman"/>
              </a:rPr>
              <a:t>48 millones</a:t>
            </a:r>
            <a:r>
              <a:rPr b="0" i="0" lang="en-US" sz="1200" u="none" cap="none" strike="noStrike">
                <a:solidFill>
                  <a:schemeClr val="dk1"/>
                </a:solidFill>
                <a:latin typeface="Times New Roman"/>
                <a:ea typeface="Times New Roman"/>
                <a:cs typeface="Times New Roman"/>
                <a:sym typeface="Times New Roman"/>
              </a:rPr>
              <a:t> de personas se enferman, </a:t>
            </a:r>
            <a:r>
              <a:rPr b="0" i="0" lang="en-US" sz="1200" u="sng" cap="none" strike="noStrike">
                <a:solidFill>
                  <a:schemeClr val="dk1"/>
                </a:solidFill>
                <a:latin typeface="Times New Roman"/>
                <a:ea typeface="Times New Roman"/>
                <a:cs typeface="Times New Roman"/>
                <a:sym typeface="Times New Roman"/>
              </a:rPr>
              <a:t>128,000</a:t>
            </a:r>
            <a:r>
              <a:rPr b="0" i="0" lang="en-US" sz="1200" u="none" cap="none" strike="noStrike">
                <a:solidFill>
                  <a:schemeClr val="dk1"/>
                </a:solidFill>
                <a:latin typeface="Times New Roman"/>
                <a:ea typeface="Times New Roman"/>
                <a:cs typeface="Times New Roman"/>
                <a:sym typeface="Times New Roman"/>
              </a:rPr>
              <a:t> son hospitalizadas y </a:t>
            </a:r>
            <a:r>
              <a:rPr b="0" i="0" lang="en-US" sz="1200" u="sng" cap="none" strike="noStrike">
                <a:solidFill>
                  <a:schemeClr val="dk1"/>
                </a:solidFill>
                <a:latin typeface="Times New Roman"/>
                <a:ea typeface="Times New Roman"/>
                <a:cs typeface="Times New Roman"/>
                <a:sym typeface="Times New Roman"/>
              </a:rPr>
              <a:t>3,000</a:t>
            </a:r>
            <a:r>
              <a:rPr b="0" i="0" lang="en-US" sz="1200" u="none" cap="none" strike="noStrike">
                <a:solidFill>
                  <a:schemeClr val="dk1"/>
                </a:solidFill>
                <a:latin typeface="Times New Roman"/>
                <a:ea typeface="Times New Roman"/>
                <a:cs typeface="Times New Roman"/>
                <a:sym typeface="Times New Roman"/>
              </a:rPr>
              <a:t> mueren a causa de las enfermedades transmitidas por los alimentos.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Por tanto, es claro que las enfermedades transmitidas por los alimentos son un problema muy serio, lo que nos lleva a la próxima aseveración. . .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4" name="Shape 134"/>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Las enfermedades transmitidas por los alimentos no me afectan a mí. </a:t>
            </a:r>
            <a:r>
              <a:rPr b="1" i="0" lang="en-US" sz="1200" u="none" cap="none" strike="noStrike">
                <a:solidFill>
                  <a:schemeClr val="dk1"/>
                </a:solidFill>
                <a:latin typeface="Times New Roman"/>
                <a:ea typeface="Times New Roman"/>
                <a:cs typeface="Times New Roman"/>
                <a:sym typeface="Times New Roman"/>
              </a:rPr>
              <a:t>(Muestre la pregunta)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Eso también es falso. </a:t>
            </a:r>
            <a:r>
              <a:rPr b="1" i="0" lang="en-US" sz="1200" u="none" cap="none" strike="noStrike">
                <a:solidFill>
                  <a:schemeClr val="dk1"/>
                </a:solidFill>
                <a:latin typeface="Times New Roman"/>
                <a:ea typeface="Times New Roman"/>
                <a:cs typeface="Times New Roman"/>
                <a:sym typeface="Times New Roman"/>
              </a:rPr>
              <a:t>(Muestre la respuesta)</a:t>
            </a:r>
            <a:r>
              <a:rPr b="0" i="0" lang="en-US" sz="1200" u="none" cap="none" strike="noStrike">
                <a:solidFill>
                  <a:schemeClr val="dk1"/>
                </a:solidFill>
                <a:latin typeface="Times New Roman"/>
                <a:ea typeface="Times New Roman"/>
                <a:cs typeface="Times New Roman"/>
                <a:sym typeface="Times New Roman"/>
              </a:rPr>
              <a:t>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0" name="Shape 140"/>
        <p:cNvGrpSpPr/>
        <p:nvPr/>
      </p:nvGrpSpPr>
      <p:grpSpPr>
        <a:xfrm>
          <a:off x="0" y="0"/>
          <a:ext cx="0" cy="0"/>
          <a:chOff x="0" y="0"/>
          <a:chExt cx="0" cy="0"/>
        </a:xfrm>
      </p:grpSpPr>
      <p:sp>
        <p:nvSpPr>
          <p:cNvPr id="141" name="Shape 1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2" name="Shape 142"/>
          <p:cNvSpPr txBox="1"/>
          <p:nvPr>
            <p:ph idx="1" type="body"/>
          </p:nvPr>
        </p:nvSpPr>
        <p:spPr>
          <a:xfrm>
            <a:off x="914400" y="4343400"/>
            <a:ext cx="5029199"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Como vimos en el video, las enfermedades transmitidas por los alimentos pueden afectar a las mujeres embarazadas. Y, los riesgos son particularmente serios para ustedes y su bebés porque su sistema inmunitario está alterado.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En cuanto a ustedes, las enfermedades transmitidas por los alimentos pueden causar serios problemas de salud, partos prematuros, abortos espontáneos, y en casos extremos — la muerte. </a:t>
            </a:r>
            <a:endParaRPr/>
          </a:p>
          <a:p>
            <a:pPr indent="0" lvl="0" marL="0" marR="0" rtl="0" algn="l">
              <a:spcBef>
                <a:spcPts val="500"/>
              </a:spcBef>
              <a:spcAft>
                <a:spcPts val="0"/>
              </a:spcAft>
              <a:buClr>
                <a:schemeClr val="dk1"/>
              </a:buClr>
              <a:buSzPts val="300"/>
              <a:buFont typeface="Times New Roman"/>
              <a:buNone/>
            </a:pPr>
            <a:r>
              <a:rPr b="0" i="0" lang="en-US" sz="1200" u="none" cap="none" strike="noStrike">
                <a:solidFill>
                  <a:schemeClr val="dk1"/>
                </a:solidFill>
                <a:latin typeface="Times New Roman"/>
                <a:ea typeface="Times New Roman"/>
                <a:cs typeface="Times New Roman"/>
                <a:sym typeface="Times New Roman"/>
              </a:rPr>
              <a:t>Pero, ¿y qué de sus bebés por nacer? Nuestra última aseveración fue. .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hyperlink" Target="https://www.fda.gov/pregnancyfoodsafety" TargetMode="External"/><Relationship Id="rId4" Type="http://schemas.openxmlformats.org/officeDocument/2006/relationships/image" Target="../media/image3.png"/><Relationship Id="rId5"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hyperlink" Target="https://www.fda.gov/pregnancyfoodsafety" TargetMode="External"/><Relationship Id="rId4" Type="http://schemas.openxmlformats.org/officeDocument/2006/relationships/image" Target="../media/image3.png"/><Relationship Id="rId5"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type="title">
  <p:cSld name="1_Title Slide">
    <p:bg>
      <p:bgPr>
        <a:solidFill>
          <a:srgbClr val="FFFFFF"/>
        </a:solidFill>
      </p:bgPr>
    </p:bg>
    <p:spTree>
      <p:nvGrpSpPr>
        <p:cNvPr id="13" name="Shape 13"/>
        <p:cNvGrpSpPr/>
        <p:nvPr/>
      </p:nvGrpSpPr>
      <p:grpSpPr>
        <a:xfrm>
          <a:off x="0" y="0"/>
          <a:ext cx="0" cy="0"/>
          <a:chOff x="0" y="0"/>
          <a:chExt cx="0" cy="0"/>
        </a:xfrm>
      </p:grpSpPr>
      <p:sp>
        <p:nvSpPr>
          <p:cNvPr id="14" name="Shape 14"/>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pic>
        <p:nvPicPr>
          <p:cNvPr descr="Dibujo de una mujer embarazada en un plato flanqueado por un tenedor y una cuchara. " id="15" name="Shape 15"/>
          <p:cNvPicPr preferRelativeResize="0"/>
          <p:nvPr/>
        </p:nvPicPr>
        <p:blipFill rotWithShape="1">
          <a:blip r:embed="rId2">
            <a:alphaModFix/>
          </a:blip>
          <a:srcRect b="0" l="0" r="0" t="0"/>
          <a:stretch/>
        </p:blipFill>
        <p:spPr>
          <a:xfrm>
            <a:off x="1803039" y="1353870"/>
            <a:ext cx="2171699" cy="2013600"/>
          </a:xfrm>
          <a:prstGeom prst="rect">
            <a:avLst/>
          </a:prstGeom>
          <a:noFill/>
          <a:ln>
            <a:noFill/>
          </a:ln>
        </p:spPr>
      </p:pic>
      <p:sp>
        <p:nvSpPr>
          <p:cNvPr id="16" name="Shape 16"/>
          <p:cNvSpPr txBox="1"/>
          <p:nvPr/>
        </p:nvSpPr>
        <p:spPr>
          <a:xfrm>
            <a:off x="5517397" y="5838325"/>
            <a:ext cx="2658002" cy="243900"/>
          </a:xfrm>
          <a:prstGeom prst="rect">
            <a:avLst/>
          </a:prstGeom>
          <a:no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6060CA"/>
              </a:buClr>
              <a:buSzPts val="300"/>
              <a:buFont typeface="Garamond"/>
              <a:buNone/>
            </a:pPr>
            <a:r>
              <a:rPr b="0" i="0" lang="en-US" sz="1200" u="sng" cap="none" strike="noStrike">
                <a:solidFill>
                  <a:schemeClr val="hlink"/>
                </a:solidFill>
                <a:latin typeface="Garamond"/>
                <a:ea typeface="Garamond"/>
                <a:cs typeface="Garamond"/>
                <a:sym typeface="Garamond"/>
                <a:hlinkClick r:id="rId3"/>
              </a:rPr>
              <a:t>https://www.fda.gov/pregnancyfoodsafety</a:t>
            </a:r>
            <a:endParaRPr b="0" i="0" sz="1200" u="none" cap="none" strike="noStrike">
              <a:solidFill>
                <a:srgbClr val="6060CA"/>
              </a:solidFill>
              <a:latin typeface="Garamond"/>
              <a:ea typeface="Garamond"/>
              <a:cs typeface="Garamond"/>
              <a:sym typeface="Garamond"/>
            </a:endParaRPr>
          </a:p>
        </p:txBody>
      </p:sp>
      <p:pic>
        <p:nvPicPr>
          <p:cNvPr descr="Asset 2@2x.png" id="17" name="Shape 17"/>
          <p:cNvPicPr preferRelativeResize="0"/>
          <p:nvPr/>
        </p:nvPicPr>
        <p:blipFill rotWithShape="1">
          <a:blip r:embed="rId4">
            <a:alphaModFix/>
          </a:blip>
          <a:srcRect b="0" l="0" r="0" t="0"/>
          <a:stretch/>
        </p:blipFill>
        <p:spPr>
          <a:xfrm>
            <a:off x="953670" y="5610417"/>
            <a:ext cx="678174" cy="699702"/>
          </a:xfrm>
          <a:prstGeom prst="rect">
            <a:avLst/>
          </a:prstGeom>
          <a:noFill/>
          <a:ln>
            <a:noFill/>
          </a:ln>
        </p:spPr>
      </p:pic>
      <p:pic>
        <p:nvPicPr>
          <p:cNvPr descr="Asset 3@2x.png" id="18" name="Shape 18"/>
          <p:cNvPicPr preferRelativeResize="0"/>
          <p:nvPr/>
        </p:nvPicPr>
        <p:blipFill rotWithShape="1">
          <a:blip r:embed="rId5">
            <a:alphaModFix/>
          </a:blip>
          <a:srcRect b="0" l="0" r="0" t="0"/>
          <a:stretch/>
        </p:blipFill>
        <p:spPr>
          <a:xfrm>
            <a:off x="1858360" y="5695405"/>
            <a:ext cx="2551327" cy="529725"/>
          </a:xfrm>
          <a:prstGeom prst="rect">
            <a:avLst/>
          </a:prstGeom>
          <a:noFill/>
          <a:ln>
            <a:noFill/>
          </a:ln>
        </p:spPr>
      </p:pic>
      <p:sp>
        <p:nvSpPr>
          <p:cNvPr id="19" name="Shape 19"/>
          <p:cNvSpPr txBox="1"/>
          <p:nvPr>
            <p:ph type="title"/>
          </p:nvPr>
        </p:nvSpPr>
        <p:spPr>
          <a:xfrm>
            <a:off x="800100" y="4330950"/>
            <a:ext cx="7543800" cy="634500"/>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16469D"/>
              </a:buClr>
              <a:buSzPts val="4000"/>
              <a:buFont typeface="Trebuchet MS"/>
              <a:buNone/>
              <a:defRPr b="1" i="0" sz="4000" u="none" cap="none" strike="noStrike">
                <a:solidFill>
                  <a:srgbClr val="16469D"/>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ontent with Caption">
    <p:spTree>
      <p:nvGrpSpPr>
        <p:cNvPr id="57" name="Shape 57"/>
        <p:cNvGrpSpPr/>
        <p:nvPr/>
      </p:nvGrpSpPr>
      <p:grpSpPr>
        <a:xfrm>
          <a:off x="0" y="0"/>
          <a:ext cx="0" cy="0"/>
          <a:chOff x="0" y="0"/>
          <a:chExt cx="0" cy="0"/>
        </a:xfrm>
      </p:grpSpPr>
      <p:sp>
        <p:nvSpPr>
          <p:cNvPr id="58" name="Shape 58"/>
          <p:cNvSpPr txBox="1"/>
          <p:nvPr>
            <p:ph type="title"/>
          </p:nvPr>
        </p:nvSpPr>
        <p:spPr>
          <a:xfrm>
            <a:off x="457200" y="273050"/>
            <a:ext cx="3008314" cy="1162049"/>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rgbClr val="33FFFF"/>
              </a:buClr>
              <a:buSzPts val="2000"/>
              <a:buFont typeface="Trebuchet MS"/>
              <a:buNone/>
              <a:defRPr b="1" i="0" sz="2000" u="none" cap="none" strike="noStrike">
                <a:solidFill>
                  <a:srgbClr val="33FFFF"/>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59" name="Shape 59"/>
          <p:cNvSpPr txBox="1"/>
          <p:nvPr>
            <p:ph idx="1" type="body"/>
          </p:nvPr>
        </p:nvSpPr>
        <p:spPr>
          <a:xfrm>
            <a:off x="3575050" y="273050"/>
            <a:ext cx="5111750" cy="5853112"/>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700"/>
              </a:spcBef>
              <a:spcAft>
                <a:spcPts val="0"/>
              </a:spcAft>
              <a:buClr>
                <a:srgbClr val="002060"/>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1pPr>
            <a:lvl2pPr indent="-431800" lvl="1" marL="914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2pPr>
            <a:lvl3pPr indent="-431800" lvl="2" marL="1371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3pPr>
            <a:lvl4pPr indent="-431800" lvl="3" marL="1828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4pPr>
            <a:lvl5pPr indent="-431800" lvl="4" marL="22860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60" name="Shape 60"/>
          <p:cNvSpPr txBox="1"/>
          <p:nvPr>
            <p:ph idx="2" type="body"/>
          </p:nvPr>
        </p:nvSpPr>
        <p:spPr>
          <a:xfrm>
            <a:off x="457199" y="1435100"/>
            <a:ext cx="3008314" cy="4691063"/>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700"/>
              </a:spcBef>
              <a:spcAft>
                <a:spcPts val="0"/>
              </a:spcAft>
              <a:buClr>
                <a:srgbClr val="002060"/>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1pPr>
            <a:lvl2pPr indent="-431800" lvl="1" marL="914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2pPr>
            <a:lvl3pPr indent="-431800" lvl="2" marL="1371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3pPr>
            <a:lvl4pPr indent="-431800" lvl="3" marL="1828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4pPr>
            <a:lvl5pPr indent="-431800" lvl="4" marL="22860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61" name="Shape 61"/>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Picture with Caption">
    <p:spTree>
      <p:nvGrpSpPr>
        <p:cNvPr id="62" name="Shape 62"/>
        <p:cNvGrpSpPr/>
        <p:nvPr/>
      </p:nvGrpSpPr>
      <p:grpSpPr>
        <a:xfrm>
          <a:off x="0" y="0"/>
          <a:ext cx="0" cy="0"/>
          <a:chOff x="0" y="0"/>
          <a:chExt cx="0" cy="0"/>
        </a:xfrm>
      </p:grpSpPr>
      <p:sp>
        <p:nvSpPr>
          <p:cNvPr id="63" name="Shape 63"/>
          <p:cNvSpPr txBox="1"/>
          <p:nvPr>
            <p:ph type="title"/>
          </p:nvPr>
        </p:nvSpPr>
        <p:spPr>
          <a:xfrm>
            <a:off x="1792288" y="4800600"/>
            <a:ext cx="5486400" cy="566737"/>
          </a:xfrm>
          <a:prstGeom prst="rect">
            <a:avLst/>
          </a:prstGeom>
          <a:noFill/>
          <a:ln>
            <a:noFill/>
          </a:ln>
        </p:spPr>
        <p:txBody>
          <a:bodyPr anchorCtr="0" anchor="b" bIns="91425" lIns="91425" spcFirstLastPara="1" rIns="91425" wrap="square" tIns="91425"/>
          <a:lstStyle>
            <a:lvl1pPr indent="0" lvl="0" marL="0" marR="0" rtl="0" algn="l">
              <a:lnSpc>
                <a:spcPct val="100000"/>
              </a:lnSpc>
              <a:spcBef>
                <a:spcPts val="0"/>
              </a:spcBef>
              <a:spcAft>
                <a:spcPts val="0"/>
              </a:spcAft>
              <a:buClr>
                <a:srgbClr val="33FFFF"/>
              </a:buClr>
              <a:buSzPts val="2000"/>
              <a:buFont typeface="Trebuchet MS"/>
              <a:buNone/>
              <a:defRPr b="1" i="0" sz="2000" u="none" cap="none" strike="noStrike">
                <a:solidFill>
                  <a:srgbClr val="33FFFF"/>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64" name="Shape 64"/>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lstStyle>
            <a:lvl1pPr indent="-63500" lvl="0" marL="406400" marR="0" rtl="0" algn="l">
              <a:lnSpc>
                <a:spcPct val="100000"/>
              </a:lnSpc>
              <a:spcBef>
                <a:spcPts val="700"/>
              </a:spcBef>
              <a:spcAft>
                <a:spcPts val="0"/>
              </a:spcAft>
              <a:buClr>
                <a:srgbClr val="002060"/>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1pPr>
            <a:lvl2pPr indent="-79828" lvl="1" marL="863599"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2pPr>
            <a:lvl3pPr indent="-101600" lvl="2" marL="1320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3pPr>
            <a:lvl4pPr indent="-40638" lvl="3" marL="1777999"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4pPr>
            <a:lvl5pPr indent="-40638" lvl="4" marL="2235199"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5pPr>
            <a:lvl6pPr indent="-40638" lvl="5" marL="2692399"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0639" lvl="6" marL="3149599"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0639" lvl="7" marL="3606798"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0639" lvl="8" marL="4063998"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65" name="Shape 65"/>
          <p:cNvSpPr txBox="1"/>
          <p:nvPr>
            <p:ph idx="1" type="body"/>
          </p:nvPr>
        </p:nvSpPr>
        <p:spPr>
          <a:xfrm>
            <a:off x="1792288" y="5367337"/>
            <a:ext cx="5486400" cy="804862"/>
          </a:xfrm>
          <a:prstGeom prst="rect">
            <a:avLst/>
          </a:prstGeom>
          <a:noFill/>
          <a:ln>
            <a:noFill/>
          </a:ln>
        </p:spPr>
        <p:txBody>
          <a:bodyPr anchorCtr="0" anchor="t" bIns="91425" lIns="91425" spcFirstLastPara="1" rIns="91425" wrap="square" tIns="91425"/>
          <a:lstStyle>
            <a:lvl1pPr indent="-228600" lvl="0" marL="457200" marR="0" rtl="0" algn="l">
              <a:lnSpc>
                <a:spcPct val="100000"/>
              </a:lnSpc>
              <a:spcBef>
                <a:spcPts val="300"/>
              </a:spcBef>
              <a:spcAft>
                <a:spcPts val="0"/>
              </a:spcAft>
              <a:buClr>
                <a:srgbClr val="FFFFFF"/>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1pPr>
            <a:lvl2pPr indent="-228600" lvl="1" marL="914400" marR="0" rtl="0" algn="l">
              <a:lnSpc>
                <a:spcPct val="100000"/>
              </a:lnSpc>
              <a:spcBef>
                <a:spcPts val="300"/>
              </a:spcBef>
              <a:spcAft>
                <a:spcPts val="0"/>
              </a:spcAft>
              <a:buClr>
                <a:srgbClr val="FFFFFF"/>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2pPr>
            <a:lvl3pPr indent="-228600" lvl="2" marL="1371600" marR="0" rtl="0" algn="l">
              <a:lnSpc>
                <a:spcPct val="100000"/>
              </a:lnSpc>
              <a:spcBef>
                <a:spcPts val="300"/>
              </a:spcBef>
              <a:spcAft>
                <a:spcPts val="0"/>
              </a:spcAft>
              <a:buClr>
                <a:srgbClr val="FFFFFF"/>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3pPr>
            <a:lvl4pPr indent="-228600" lvl="3" marL="1828800" marR="0" rtl="0" algn="l">
              <a:lnSpc>
                <a:spcPct val="100000"/>
              </a:lnSpc>
              <a:spcBef>
                <a:spcPts val="300"/>
              </a:spcBef>
              <a:spcAft>
                <a:spcPts val="0"/>
              </a:spcAft>
              <a:buClr>
                <a:srgbClr val="FFFFFF"/>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4pPr>
            <a:lvl5pPr indent="-228600" lvl="4" marL="2286000" marR="0" rtl="0" algn="l">
              <a:lnSpc>
                <a:spcPct val="100000"/>
              </a:lnSpc>
              <a:spcBef>
                <a:spcPts val="300"/>
              </a:spcBef>
              <a:spcAft>
                <a:spcPts val="0"/>
              </a:spcAft>
              <a:buClr>
                <a:srgbClr val="FFFFFF"/>
              </a:buClr>
              <a:buSzPts val="1400"/>
              <a:buFont typeface="Times New Roman"/>
              <a:buNone/>
              <a:defRPr b="0" i="0" sz="14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66" name="Shape 66"/>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itle and Vertical Text">
    <p:spTree>
      <p:nvGrpSpPr>
        <p:cNvPr id="67" name="Shape 67"/>
        <p:cNvGrpSpPr/>
        <p:nvPr/>
      </p:nvGrpSpPr>
      <p:grpSpPr>
        <a:xfrm>
          <a:off x="0" y="0"/>
          <a:ext cx="0" cy="0"/>
          <a:chOff x="0" y="0"/>
          <a:chExt cx="0" cy="0"/>
        </a:xfrm>
      </p:grpSpPr>
      <p:sp>
        <p:nvSpPr>
          <p:cNvPr id="68" name="Shape 68"/>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69" name="Shape 69"/>
          <p:cNvSpPr txBox="1"/>
          <p:nvPr>
            <p:ph idx="1" type="body"/>
          </p:nvPr>
        </p:nvSpPr>
        <p:spPr>
          <a:xfrm>
            <a:off x="1219200" y="1981200"/>
            <a:ext cx="7467600" cy="4114800"/>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700"/>
              </a:spcBef>
              <a:spcAft>
                <a:spcPts val="0"/>
              </a:spcAft>
              <a:buClr>
                <a:srgbClr val="002060"/>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1pPr>
            <a:lvl2pPr indent="-431800" lvl="1" marL="914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2pPr>
            <a:lvl3pPr indent="-431800" lvl="2" marL="1371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3pPr>
            <a:lvl4pPr indent="-431800" lvl="3" marL="1828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4pPr>
            <a:lvl5pPr indent="-431800" lvl="4" marL="22860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70" name="Shape 70"/>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Vertical Title and Text">
    <p:spTree>
      <p:nvGrpSpPr>
        <p:cNvPr id="71" name="Shape 71"/>
        <p:cNvGrpSpPr/>
        <p:nvPr/>
      </p:nvGrpSpPr>
      <p:grpSpPr>
        <a:xfrm>
          <a:off x="0" y="0"/>
          <a:ext cx="0" cy="0"/>
          <a:chOff x="0" y="0"/>
          <a:chExt cx="0" cy="0"/>
        </a:xfrm>
      </p:grpSpPr>
      <p:sp>
        <p:nvSpPr>
          <p:cNvPr id="72" name="Shape 72"/>
          <p:cNvSpPr txBox="1"/>
          <p:nvPr>
            <p:ph type="title"/>
          </p:nvPr>
        </p:nvSpPr>
        <p:spPr>
          <a:xfrm>
            <a:off x="6686550" y="609600"/>
            <a:ext cx="2000250" cy="5486399"/>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73" name="Shape 73"/>
          <p:cNvSpPr txBox="1"/>
          <p:nvPr>
            <p:ph idx="1" type="body"/>
          </p:nvPr>
        </p:nvSpPr>
        <p:spPr>
          <a:xfrm>
            <a:off x="685800" y="609600"/>
            <a:ext cx="5848350" cy="5486399"/>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700"/>
              </a:spcBef>
              <a:spcAft>
                <a:spcPts val="0"/>
              </a:spcAft>
              <a:buClr>
                <a:srgbClr val="002060"/>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1pPr>
            <a:lvl2pPr indent="-431800" lvl="1" marL="914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2pPr>
            <a:lvl3pPr indent="-431800" lvl="2" marL="1371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3pPr>
            <a:lvl4pPr indent="-431800" lvl="3" marL="1828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4pPr>
            <a:lvl5pPr indent="-431800" lvl="4" marL="22860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74" name="Shape 74"/>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type="tx">
  <p:cSld name="Title and Content">
    <p:bg>
      <p:bgPr>
        <a:solidFill>
          <a:srgbClr val="FFFFFF"/>
        </a:solidFill>
      </p:bgPr>
    </p:bg>
    <p:spTree>
      <p:nvGrpSpPr>
        <p:cNvPr id="20" name="Shape 20"/>
        <p:cNvGrpSpPr/>
        <p:nvPr/>
      </p:nvGrpSpPr>
      <p:grpSpPr>
        <a:xfrm>
          <a:off x="0" y="0"/>
          <a:ext cx="0" cy="0"/>
          <a:chOff x="0" y="0"/>
          <a:chExt cx="0" cy="0"/>
        </a:xfrm>
      </p:grpSpPr>
      <p:sp>
        <p:nvSpPr>
          <p:cNvPr id="21" name="Shape 21"/>
          <p:cNvSpPr txBox="1"/>
          <p:nvPr>
            <p:ph idx="1" type="body"/>
          </p:nvPr>
        </p:nvSpPr>
        <p:spPr>
          <a:xfrm>
            <a:off x="1219200" y="1981200"/>
            <a:ext cx="7467600" cy="3978274"/>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700"/>
              </a:spcBef>
              <a:spcAft>
                <a:spcPts val="0"/>
              </a:spcAft>
              <a:buClr>
                <a:srgbClr val="002060"/>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431800" lvl="1" marL="914400" marR="0" rtl="0" algn="l">
              <a:lnSpc>
                <a:spcPct val="100000"/>
              </a:lnSpc>
              <a:spcBef>
                <a:spcPts val="700"/>
              </a:spcBef>
              <a:spcAft>
                <a:spcPts val="0"/>
              </a:spcAft>
              <a:buClr>
                <a:srgbClr val="8DD7F7"/>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2pPr>
            <a:lvl3pPr indent="-431800" lvl="2" marL="1371600" marR="0" rtl="0" algn="l">
              <a:lnSpc>
                <a:spcPct val="100000"/>
              </a:lnSpc>
              <a:spcBef>
                <a:spcPts val="700"/>
              </a:spcBef>
              <a:spcAft>
                <a:spcPts val="0"/>
              </a:spcAft>
              <a:buClr>
                <a:srgbClr val="8DD7F7"/>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3pPr>
            <a:lvl4pPr indent="-431800" lvl="3" marL="1828800" marR="0" rtl="0" algn="l">
              <a:lnSpc>
                <a:spcPct val="100000"/>
              </a:lnSpc>
              <a:spcBef>
                <a:spcPts val="70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4pPr>
            <a:lvl5pPr indent="-431800" lvl="4" marL="2286000" marR="0" rtl="0" algn="l">
              <a:lnSpc>
                <a:spcPct val="100000"/>
              </a:lnSpc>
              <a:spcBef>
                <a:spcPts val="70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dk1"/>
              </a:buClr>
              <a:buSzPts val="3200"/>
              <a:buFont typeface="Times New Roman"/>
              <a:buChar char="»"/>
              <a:defRPr b="0" i="0" sz="3200" u="none" cap="none" strike="noStrike">
                <a:solidFill>
                  <a:schemeClr val="dk1"/>
                </a:solidFill>
                <a:latin typeface="Times New Roman"/>
                <a:ea typeface="Times New Roman"/>
                <a:cs typeface="Times New Roman"/>
                <a:sym typeface="Times New Roman"/>
              </a:defRPr>
            </a:lvl9pPr>
          </a:lstStyle>
          <a:p/>
        </p:txBody>
      </p:sp>
      <p:cxnSp>
        <p:nvCxnSpPr>
          <p:cNvPr id="22" name="Shape 22"/>
          <p:cNvCxnSpPr/>
          <p:nvPr/>
        </p:nvCxnSpPr>
        <p:spPr>
          <a:xfrm>
            <a:off x="1587500" y="6019800"/>
            <a:ext cx="7010400" cy="0"/>
          </a:xfrm>
          <a:prstGeom prst="straightConnector1">
            <a:avLst/>
          </a:prstGeom>
          <a:noFill/>
          <a:ln cap="flat" cmpd="sng" w="19050">
            <a:solidFill>
              <a:srgbClr val="8DD7F7"/>
            </a:solidFill>
            <a:prstDash val="solid"/>
            <a:round/>
            <a:headEnd len="med" w="med" type="none"/>
            <a:tailEnd len="med" w="med" type="none"/>
          </a:ln>
        </p:spPr>
      </p:cxnSp>
      <p:sp>
        <p:nvSpPr>
          <p:cNvPr id="23" name="Shape 23"/>
          <p:cNvSpPr txBox="1"/>
          <p:nvPr/>
        </p:nvSpPr>
        <p:spPr>
          <a:xfrm>
            <a:off x="1530350" y="6080125"/>
            <a:ext cx="5364600" cy="383400"/>
          </a:xfrm>
          <a:prstGeom prst="rect">
            <a:avLst/>
          </a:prstGeom>
          <a:no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6060CA"/>
              </a:buClr>
              <a:buSzPts val="500"/>
              <a:buFont typeface="Trebuchet MS"/>
              <a:buNone/>
            </a:pPr>
            <a:r>
              <a:rPr b="1" i="0" lang="en-US" sz="2000" u="none" cap="none" strike="noStrike">
                <a:solidFill>
                  <a:srgbClr val="16469D"/>
                </a:solidFill>
                <a:latin typeface="Trebuchet MS"/>
                <a:ea typeface="Trebuchet MS"/>
                <a:cs typeface="Trebuchet MS"/>
                <a:sym typeface="Trebuchet MS"/>
              </a:rPr>
              <a:t>Food Safety</a:t>
            </a:r>
            <a:r>
              <a:rPr b="1" i="0" lang="en-US" sz="2000" u="none" cap="none" strike="noStrike">
                <a:solidFill>
                  <a:srgbClr val="FFFFFF"/>
                </a:solidFill>
                <a:latin typeface="Trebuchet MS"/>
                <a:ea typeface="Trebuchet MS"/>
                <a:cs typeface="Trebuchet MS"/>
                <a:sym typeface="Trebuchet MS"/>
              </a:rPr>
              <a:t> </a:t>
            </a:r>
            <a:r>
              <a:rPr b="1" i="1" lang="en-US" sz="1600" u="none" cap="none" strike="noStrike">
                <a:solidFill>
                  <a:srgbClr val="A2238E"/>
                </a:solidFill>
                <a:latin typeface="Trebuchet MS"/>
                <a:ea typeface="Trebuchet MS"/>
                <a:cs typeface="Trebuchet MS"/>
                <a:sym typeface="Trebuchet MS"/>
              </a:rPr>
              <a:t>for</a:t>
            </a:r>
            <a:r>
              <a:rPr b="1" i="0" lang="en-US" sz="2000" u="none" cap="none" strike="noStrike">
                <a:solidFill>
                  <a:srgbClr val="FFFFFF"/>
                </a:solidFill>
                <a:latin typeface="Trebuchet MS"/>
                <a:ea typeface="Trebuchet MS"/>
                <a:cs typeface="Trebuchet MS"/>
                <a:sym typeface="Trebuchet MS"/>
              </a:rPr>
              <a:t> </a:t>
            </a:r>
            <a:r>
              <a:rPr b="1" i="0" lang="en-US" sz="2000" u="none" cap="none" strike="noStrike">
                <a:solidFill>
                  <a:srgbClr val="16469D"/>
                </a:solidFill>
                <a:latin typeface="Trebuchet MS"/>
                <a:ea typeface="Trebuchet MS"/>
                <a:cs typeface="Trebuchet MS"/>
                <a:sym typeface="Trebuchet MS"/>
              </a:rPr>
              <a:t>Moms-to-Be</a:t>
            </a:r>
            <a:endParaRPr/>
          </a:p>
        </p:txBody>
      </p:sp>
      <p:sp>
        <p:nvSpPr>
          <p:cNvPr id="24" name="Shape 24"/>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16469D"/>
              </a:buClr>
              <a:buSzPts val="4000"/>
              <a:buFont typeface="Trebuchet MS"/>
              <a:buNone/>
              <a:defRPr b="1" i="0" sz="4000" u="none" cap="none" strike="noStrike">
                <a:solidFill>
                  <a:srgbClr val="16469D"/>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25" name="Shape 25"/>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pic>
        <p:nvPicPr>
          <p:cNvPr descr="Dibujo de una mujer embarazada en un plato flanqueado por un tenedor y una cuchara. " id="26" name="Shape 26"/>
          <p:cNvPicPr preferRelativeResize="0"/>
          <p:nvPr/>
        </p:nvPicPr>
        <p:blipFill rotWithShape="1">
          <a:blip r:embed="rId2">
            <a:alphaModFix/>
          </a:blip>
          <a:srcRect b="0" l="0" r="0" t="0"/>
          <a:stretch/>
        </p:blipFill>
        <p:spPr>
          <a:xfrm>
            <a:off x="338683" y="5618896"/>
            <a:ext cx="1048850" cy="97240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name="Title Slide">
    <p:bg>
      <p:bgPr>
        <a:solidFill>
          <a:srgbClr val="FFFFFF"/>
        </a:solidFill>
      </p:bgPr>
    </p:bg>
    <p:spTree>
      <p:nvGrpSpPr>
        <p:cNvPr id="27" name="Shape 27"/>
        <p:cNvGrpSpPr/>
        <p:nvPr/>
      </p:nvGrpSpPr>
      <p:grpSpPr>
        <a:xfrm>
          <a:off x="0" y="0"/>
          <a:ext cx="0" cy="0"/>
          <a:chOff x="0" y="0"/>
          <a:chExt cx="0" cy="0"/>
        </a:xfrm>
      </p:grpSpPr>
      <p:sp>
        <p:nvSpPr>
          <p:cNvPr id="28" name="Shape 28"/>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
        <p:nvSpPr>
          <p:cNvPr id="29" name="Shape 29"/>
          <p:cNvSpPr txBox="1"/>
          <p:nvPr/>
        </p:nvSpPr>
        <p:spPr>
          <a:xfrm>
            <a:off x="4166662" y="1433914"/>
            <a:ext cx="3174300" cy="1853400"/>
          </a:xfrm>
          <a:prstGeom prst="rect">
            <a:avLst/>
          </a:prstGeom>
          <a:noFill/>
          <a:ln>
            <a:noFill/>
          </a:ln>
        </p:spPr>
        <p:txBody>
          <a:bodyPr anchorCtr="0" anchor="t" bIns="45700" lIns="45700" spcFirstLastPara="1" rIns="45700" wrap="square" tIns="45700">
            <a:noAutofit/>
          </a:bodyPr>
          <a:lstStyle/>
          <a:p>
            <a:pPr indent="0" lvl="0" marL="0" marR="0" rtl="0" algn="ctr">
              <a:lnSpc>
                <a:spcPct val="80000"/>
              </a:lnSpc>
              <a:spcBef>
                <a:spcPts val="0"/>
              </a:spcBef>
              <a:spcAft>
                <a:spcPts val="0"/>
              </a:spcAft>
              <a:buClr>
                <a:srgbClr val="FFFFFF"/>
              </a:buClr>
              <a:buSzPts val="1050"/>
              <a:buFont typeface="Trebuchet MS"/>
              <a:buNone/>
            </a:pPr>
            <a:r>
              <a:rPr b="1" i="0" lang="en-US" sz="4200" u="none" cap="none" strike="noStrike">
                <a:solidFill>
                  <a:srgbClr val="16469D"/>
                </a:solidFill>
                <a:latin typeface="Trebuchet MS"/>
                <a:ea typeface="Trebuchet MS"/>
                <a:cs typeface="Trebuchet MS"/>
                <a:sym typeface="Trebuchet MS"/>
              </a:rPr>
              <a:t>Food Safety</a:t>
            </a:r>
            <a:r>
              <a:rPr b="1" i="0" lang="en-US" sz="2000" u="none" cap="none" strike="noStrike">
                <a:solidFill>
                  <a:srgbClr val="16469D"/>
                </a:solidFill>
                <a:latin typeface="Trebuchet MS"/>
                <a:ea typeface="Trebuchet MS"/>
                <a:cs typeface="Trebuchet MS"/>
                <a:sym typeface="Trebuchet MS"/>
              </a:rPr>
              <a:t> </a:t>
            </a:r>
            <a:endParaRPr/>
          </a:p>
          <a:p>
            <a:pPr indent="0" lvl="0" marL="0" marR="0" rtl="0" algn="ctr">
              <a:lnSpc>
                <a:spcPct val="80000"/>
              </a:lnSpc>
              <a:spcBef>
                <a:spcPts val="0"/>
              </a:spcBef>
              <a:spcAft>
                <a:spcPts val="0"/>
              </a:spcAft>
              <a:buClr>
                <a:srgbClr val="9999E5"/>
              </a:buClr>
              <a:buSzPts val="750"/>
              <a:buFont typeface="Trebuchet MS"/>
              <a:buNone/>
            </a:pPr>
            <a:r>
              <a:rPr b="1" i="1" lang="en-US" sz="3000" u="none" cap="none" strike="noStrike">
                <a:solidFill>
                  <a:srgbClr val="A2238E"/>
                </a:solidFill>
                <a:latin typeface="Trebuchet MS"/>
                <a:ea typeface="Trebuchet MS"/>
                <a:cs typeface="Trebuchet MS"/>
                <a:sym typeface="Trebuchet MS"/>
              </a:rPr>
              <a:t>for</a:t>
            </a:r>
            <a:r>
              <a:rPr b="1" i="0" lang="en-US" sz="2000" u="none" cap="none" strike="noStrike">
                <a:solidFill>
                  <a:srgbClr val="FFFFFF"/>
                </a:solidFill>
                <a:latin typeface="Trebuchet MS"/>
                <a:ea typeface="Trebuchet MS"/>
                <a:cs typeface="Trebuchet MS"/>
                <a:sym typeface="Trebuchet MS"/>
              </a:rPr>
              <a:t> </a:t>
            </a:r>
            <a:endParaRPr/>
          </a:p>
          <a:p>
            <a:pPr indent="0" lvl="0" marL="0" marR="0" rtl="0" algn="ctr">
              <a:lnSpc>
                <a:spcPct val="80000"/>
              </a:lnSpc>
              <a:spcBef>
                <a:spcPts val="0"/>
              </a:spcBef>
              <a:spcAft>
                <a:spcPts val="0"/>
              </a:spcAft>
              <a:buClr>
                <a:srgbClr val="6060CA"/>
              </a:buClr>
              <a:buSzPts val="1050"/>
              <a:buFont typeface="Trebuchet MS"/>
              <a:buNone/>
            </a:pPr>
            <a:r>
              <a:rPr b="1" i="0" lang="en-US" sz="4200" u="none" cap="none" strike="noStrike">
                <a:solidFill>
                  <a:srgbClr val="16469D"/>
                </a:solidFill>
                <a:latin typeface="Trebuchet MS"/>
                <a:ea typeface="Trebuchet MS"/>
                <a:cs typeface="Trebuchet MS"/>
                <a:sym typeface="Trebuchet MS"/>
              </a:rPr>
              <a:t>Moms-to-Be</a:t>
            </a:r>
            <a:endParaRPr/>
          </a:p>
        </p:txBody>
      </p:sp>
      <p:pic>
        <p:nvPicPr>
          <p:cNvPr descr="Dibujo de una mujer embarazada en un plato flanqueado por un tenedor y una cuchara. " id="30" name="Shape 30"/>
          <p:cNvPicPr preferRelativeResize="0"/>
          <p:nvPr/>
        </p:nvPicPr>
        <p:blipFill rotWithShape="1">
          <a:blip r:embed="rId2">
            <a:alphaModFix/>
          </a:blip>
          <a:srcRect b="0" l="0" r="0" t="0"/>
          <a:stretch/>
        </p:blipFill>
        <p:spPr>
          <a:xfrm>
            <a:off x="1803039" y="1353870"/>
            <a:ext cx="2171699" cy="2013600"/>
          </a:xfrm>
          <a:prstGeom prst="rect">
            <a:avLst/>
          </a:prstGeom>
          <a:noFill/>
          <a:ln>
            <a:noFill/>
          </a:ln>
        </p:spPr>
      </p:pic>
      <p:sp>
        <p:nvSpPr>
          <p:cNvPr id="31" name="Shape 31"/>
          <p:cNvSpPr txBox="1"/>
          <p:nvPr/>
        </p:nvSpPr>
        <p:spPr>
          <a:xfrm>
            <a:off x="5509647" y="5838325"/>
            <a:ext cx="2665752" cy="243900"/>
          </a:xfrm>
          <a:prstGeom prst="rect">
            <a:avLst/>
          </a:prstGeom>
          <a:no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6060CA"/>
              </a:buClr>
              <a:buSzPts val="300"/>
              <a:buFont typeface="Garamond"/>
              <a:buNone/>
            </a:pPr>
            <a:r>
              <a:rPr b="0" i="0" lang="en-US" sz="1200" u="sng" cap="none" strike="noStrike">
                <a:solidFill>
                  <a:schemeClr val="hlink"/>
                </a:solidFill>
                <a:latin typeface="Garamond"/>
                <a:ea typeface="Garamond"/>
                <a:cs typeface="Garamond"/>
                <a:sym typeface="Garamond"/>
                <a:hlinkClick r:id="rId3"/>
              </a:rPr>
              <a:t>https://www.fda.gov/pregnancyfoodsafety</a:t>
            </a:r>
            <a:endParaRPr b="0" i="0" sz="1200" u="none" cap="none" strike="noStrike">
              <a:solidFill>
                <a:srgbClr val="6060CA"/>
              </a:solidFill>
              <a:latin typeface="Garamond"/>
              <a:ea typeface="Garamond"/>
              <a:cs typeface="Garamond"/>
              <a:sym typeface="Garamond"/>
            </a:endParaRPr>
          </a:p>
        </p:txBody>
      </p:sp>
      <p:pic>
        <p:nvPicPr>
          <p:cNvPr descr="Asset 2@2x.png" id="32" name="Shape 32"/>
          <p:cNvPicPr preferRelativeResize="0"/>
          <p:nvPr/>
        </p:nvPicPr>
        <p:blipFill rotWithShape="1">
          <a:blip r:embed="rId4">
            <a:alphaModFix/>
          </a:blip>
          <a:srcRect b="0" l="0" r="0" t="0"/>
          <a:stretch/>
        </p:blipFill>
        <p:spPr>
          <a:xfrm>
            <a:off x="953670" y="5610417"/>
            <a:ext cx="678174" cy="699702"/>
          </a:xfrm>
          <a:prstGeom prst="rect">
            <a:avLst/>
          </a:prstGeom>
          <a:noFill/>
          <a:ln>
            <a:noFill/>
          </a:ln>
        </p:spPr>
      </p:pic>
      <p:pic>
        <p:nvPicPr>
          <p:cNvPr descr="Asset 3@2x.png" id="33" name="Shape 33"/>
          <p:cNvPicPr preferRelativeResize="0"/>
          <p:nvPr/>
        </p:nvPicPr>
        <p:blipFill rotWithShape="1">
          <a:blip r:embed="rId5">
            <a:alphaModFix/>
          </a:blip>
          <a:srcRect b="0" l="0" r="0" t="0"/>
          <a:stretch/>
        </p:blipFill>
        <p:spPr>
          <a:xfrm>
            <a:off x="1858360" y="5695405"/>
            <a:ext cx="2551327" cy="529725"/>
          </a:xfrm>
          <a:prstGeom prst="rect">
            <a:avLst/>
          </a:prstGeom>
          <a:noFill/>
          <a:ln>
            <a:noFill/>
          </a:ln>
        </p:spPr>
      </p:pic>
      <p:sp>
        <p:nvSpPr>
          <p:cNvPr id="34" name="Shape 34"/>
          <p:cNvSpPr txBox="1"/>
          <p:nvPr>
            <p:ph type="title"/>
          </p:nvPr>
        </p:nvSpPr>
        <p:spPr>
          <a:xfrm>
            <a:off x="800100" y="4330950"/>
            <a:ext cx="7543800" cy="634500"/>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16469D"/>
              </a:buClr>
              <a:buSzPts val="4000"/>
              <a:buFont typeface="Trebuchet MS"/>
              <a:buNone/>
              <a:defRPr b="1" i="0" sz="4000" u="none" cap="none" strike="noStrike">
                <a:solidFill>
                  <a:srgbClr val="16469D"/>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omparison">
    <p:spTree>
      <p:nvGrpSpPr>
        <p:cNvPr id="35" name="Shape 35"/>
        <p:cNvGrpSpPr/>
        <p:nvPr/>
      </p:nvGrpSpPr>
      <p:grpSpPr>
        <a:xfrm>
          <a:off x="0" y="0"/>
          <a:ext cx="0" cy="0"/>
          <a:chOff x="0" y="0"/>
          <a:chExt cx="0" cy="0"/>
        </a:xfrm>
      </p:grpSpPr>
      <p:sp>
        <p:nvSpPr>
          <p:cNvPr id="36" name="Shape 36"/>
          <p:cNvSpPr txBox="1"/>
          <p:nvPr>
            <p:ph type="title"/>
          </p:nvPr>
        </p:nvSpPr>
        <p:spPr>
          <a:xfrm>
            <a:off x="457200" y="274637"/>
            <a:ext cx="8229600" cy="1143001"/>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37" name="Shape 37"/>
          <p:cNvSpPr txBox="1"/>
          <p:nvPr>
            <p:ph idx="1" type="body"/>
          </p:nvPr>
        </p:nvSpPr>
        <p:spPr>
          <a:xfrm>
            <a:off x="457200" y="1535112"/>
            <a:ext cx="4040187" cy="639762"/>
          </a:xfrm>
          <a:prstGeom prst="rect">
            <a:avLst/>
          </a:prstGeom>
          <a:noFill/>
          <a:ln>
            <a:noFill/>
          </a:ln>
        </p:spPr>
        <p:txBody>
          <a:bodyPr anchorCtr="0" anchor="b" bIns="91425" lIns="91425" spcFirstLastPara="1" rIns="91425" wrap="square" tIns="91425"/>
          <a:lstStyle>
            <a:lvl1pPr indent="-228600" lvl="0" marL="457200" marR="0" rtl="0" algn="l">
              <a:lnSpc>
                <a:spcPct val="100000"/>
              </a:lnSpc>
              <a:spcBef>
                <a:spcPts val="500"/>
              </a:spcBef>
              <a:spcAft>
                <a:spcPts val="0"/>
              </a:spcAft>
              <a:buClr>
                <a:srgbClr val="FFFFFF"/>
              </a:buClr>
              <a:buSzPts val="2400"/>
              <a:buFont typeface="Times New Roman"/>
              <a:buNone/>
              <a:defRPr b="1" i="0" sz="2400" u="none" cap="none" strike="noStrike">
                <a:solidFill>
                  <a:srgbClr val="FFFFFF"/>
                </a:solidFill>
                <a:latin typeface="Times New Roman"/>
                <a:ea typeface="Times New Roman"/>
                <a:cs typeface="Times New Roman"/>
                <a:sym typeface="Times New Roman"/>
              </a:defRPr>
            </a:lvl1pPr>
            <a:lvl2pPr indent="-228600" lvl="1" marL="914400" marR="0" rtl="0" algn="l">
              <a:lnSpc>
                <a:spcPct val="100000"/>
              </a:lnSpc>
              <a:spcBef>
                <a:spcPts val="500"/>
              </a:spcBef>
              <a:spcAft>
                <a:spcPts val="0"/>
              </a:spcAft>
              <a:buClr>
                <a:srgbClr val="FFFFFF"/>
              </a:buClr>
              <a:buSzPts val="2400"/>
              <a:buFont typeface="Times New Roman"/>
              <a:buNone/>
              <a:defRPr b="1" i="0" sz="2400" u="none" cap="none" strike="noStrike">
                <a:solidFill>
                  <a:srgbClr val="FFFFFF"/>
                </a:solidFill>
                <a:latin typeface="Times New Roman"/>
                <a:ea typeface="Times New Roman"/>
                <a:cs typeface="Times New Roman"/>
                <a:sym typeface="Times New Roman"/>
              </a:defRPr>
            </a:lvl2pPr>
            <a:lvl3pPr indent="-228600" lvl="2" marL="1371600" marR="0" rtl="0" algn="l">
              <a:lnSpc>
                <a:spcPct val="100000"/>
              </a:lnSpc>
              <a:spcBef>
                <a:spcPts val="500"/>
              </a:spcBef>
              <a:spcAft>
                <a:spcPts val="0"/>
              </a:spcAft>
              <a:buClr>
                <a:srgbClr val="FFFFFF"/>
              </a:buClr>
              <a:buSzPts val="2400"/>
              <a:buFont typeface="Times New Roman"/>
              <a:buNone/>
              <a:defRPr b="1" i="0" sz="2400" u="none" cap="none" strike="noStrike">
                <a:solidFill>
                  <a:srgbClr val="FFFFFF"/>
                </a:solidFill>
                <a:latin typeface="Times New Roman"/>
                <a:ea typeface="Times New Roman"/>
                <a:cs typeface="Times New Roman"/>
                <a:sym typeface="Times New Roman"/>
              </a:defRPr>
            </a:lvl3pPr>
            <a:lvl4pPr indent="-228600" lvl="3" marL="1828800" marR="0" rtl="0" algn="l">
              <a:lnSpc>
                <a:spcPct val="100000"/>
              </a:lnSpc>
              <a:spcBef>
                <a:spcPts val="500"/>
              </a:spcBef>
              <a:spcAft>
                <a:spcPts val="0"/>
              </a:spcAft>
              <a:buClr>
                <a:srgbClr val="FFFFFF"/>
              </a:buClr>
              <a:buSzPts val="2400"/>
              <a:buFont typeface="Times New Roman"/>
              <a:buNone/>
              <a:defRPr b="1" i="0" sz="2400" u="none" cap="none" strike="noStrike">
                <a:solidFill>
                  <a:srgbClr val="FFFFFF"/>
                </a:solidFill>
                <a:latin typeface="Times New Roman"/>
                <a:ea typeface="Times New Roman"/>
                <a:cs typeface="Times New Roman"/>
                <a:sym typeface="Times New Roman"/>
              </a:defRPr>
            </a:lvl4pPr>
            <a:lvl5pPr indent="-228600" lvl="4" marL="2286000" marR="0" rtl="0" algn="l">
              <a:lnSpc>
                <a:spcPct val="100000"/>
              </a:lnSpc>
              <a:spcBef>
                <a:spcPts val="500"/>
              </a:spcBef>
              <a:spcAft>
                <a:spcPts val="0"/>
              </a:spcAft>
              <a:buClr>
                <a:srgbClr val="FFFFFF"/>
              </a:buClr>
              <a:buSzPts val="2400"/>
              <a:buFont typeface="Times New Roman"/>
              <a:buNone/>
              <a:defRPr b="1" i="0" sz="24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38" name="Shape 38"/>
          <p:cNvSpPr txBox="1"/>
          <p:nvPr>
            <p:ph idx="2" type="body"/>
          </p:nvPr>
        </p:nvSpPr>
        <p:spPr>
          <a:xfrm>
            <a:off x="4645025" y="1535112"/>
            <a:ext cx="4041774" cy="639762"/>
          </a:xfrm>
          <a:prstGeom prst="rect">
            <a:avLst/>
          </a:prstGeom>
          <a:noFill/>
          <a:ln>
            <a:noFill/>
          </a:ln>
        </p:spPr>
        <p:txBody>
          <a:bodyPr anchorCtr="0" anchor="b" bIns="91425" lIns="91425" spcFirstLastPara="1" rIns="91425" wrap="square" tIns="91425"/>
          <a:lstStyle>
            <a:lvl1pPr indent="-431800" lvl="0" marL="457200" marR="0" rtl="0" algn="l">
              <a:lnSpc>
                <a:spcPct val="100000"/>
              </a:lnSpc>
              <a:spcBef>
                <a:spcPts val="700"/>
              </a:spcBef>
              <a:spcAft>
                <a:spcPts val="0"/>
              </a:spcAft>
              <a:buClr>
                <a:srgbClr val="002060"/>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1pPr>
            <a:lvl2pPr indent="-431800" lvl="1" marL="914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2pPr>
            <a:lvl3pPr indent="-431800" lvl="2" marL="1371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3pPr>
            <a:lvl4pPr indent="-431800" lvl="3" marL="1828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4pPr>
            <a:lvl5pPr indent="-431800" lvl="4" marL="22860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39" name="Shape 39"/>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name="Title and Content 0">
    <p:bg>
      <p:bgPr>
        <a:solidFill>
          <a:srgbClr val="FFFFFF"/>
        </a:solidFill>
      </p:bgPr>
    </p:bg>
    <p:spTree>
      <p:nvGrpSpPr>
        <p:cNvPr id="40" name="Shape 40"/>
        <p:cNvGrpSpPr/>
        <p:nvPr/>
      </p:nvGrpSpPr>
      <p:grpSpPr>
        <a:xfrm>
          <a:off x="0" y="0"/>
          <a:ext cx="0" cy="0"/>
          <a:chOff x="0" y="0"/>
          <a:chExt cx="0" cy="0"/>
        </a:xfrm>
      </p:grpSpPr>
      <p:sp>
        <p:nvSpPr>
          <p:cNvPr id="41" name="Shape 4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chemeClr val="accent6"/>
              </a:buClr>
              <a:buSzPts val="4000"/>
              <a:buFont typeface="Trebuchet MS"/>
              <a:buNone/>
              <a:defRPr b="1" i="0" sz="4000" u="none" cap="none" strike="noStrike">
                <a:solidFill>
                  <a:schemeClr val="accent6"/>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42" name="Shape 42"/>
          <p:cNvSpPr txBox="1"/>
          <p:nvPr>
            <p:ph idx="1" type="body"/>
          </p:nvPr>
        </p:nvSpPr>
        <p:spPr>
          <a:xfrm>
            <a:off x="1219200" y="1981200"/>
            <a:ext cx="7467600" cy="4114800"/>
          </a:xfrm>
          <a:prstGeom prst="rect">
            <a:avLst/>
          </a:prstGeom>
          <a:noFill/>
          <a:ln>
            <a:noFill/>
          </a:ln>
        </p:spPr>
        <p:txBody>
          <a:bodyPr anchorCtr="0" anchor="t" bIns="91425" lIns="91425" spcFirstLastPara="1" rIns="91425" wrap="square" tIns="91425"/>
          <a:lstStyle>
            <a:lvl1pPr indent="-431800" lvl="0" marL="457200" marR="0" rtl="0" algn="l">
              <a:lnSpc>
                <a:spcPct val="100000"/>
              </a:lnSpc>
              <a:spcBef>
                <a:spcPts val="700"/>
              </a:spcBef>
              <a:spcAft>
                <a:spcPts val="0"/>
              </a:spcAft>
              <a:buClr>
                <a:srgbClr val="002060"/>
              </a:buClr>
              <a:buSzPts val="3200"/>
              <a:buFont typeface="Times New Roman"/>
              <a:buChar char="•"/>
              <a:defRPr b="0" i="0" sz="3200" u="none" cap="none" strike="noStrike">
                <a:solidFill>
                  <a:srgbClr val="535353"/>
                </a:solidFill>
                <a:latin typeface="Times New Roman"/>
                <a:ea typeface="Times New Roman"/>
                <a:cs typeface="Times New Roman"/>
                <a:sym typeface="Times New Roman"/>
              </a:defRPr>
            </a:lvl1pPr>
            <a:lvl2pPr indent="-431800" lvl="1" marL="914400" marR="0" rtl="0" algn="l">
              <a:lnSpc>
                <a:spcPct val="100000"/>
              </a:lnSpc>
              <a:spcBef>
                <a:spcPts val="700"/>
              </a:spcBef>
              <a:spcAft>
                <a:spcPts val="0"/>
              </a:spcAft>
              <a:buClr>
                <a:srgbClr val="9595DB"/>
              </a:buClr>
              <a:buSzPts val="3200"/>
              <a:buFont typeface="Times New Roman"/>
              <a:buChar char="–"/>
              <a:defRPr b="0" i="0" sz="3200" u="none" cap="none" strike="noStrike">
                <a:solidFill>
                  <a:srgbClr val="535353"/>
                </a:solidFill>
                <a:latin typeface="Times New Roman"/>
                <a:ea typeface="Times New Roman"/>
                <a:cs typeface="Times New Roman"/>
                <a:sym typeface="Times New Roman"/>
              </a:defRPr>
            </a:lvl2pPr>
            <a:lvl3pPr indent="-431800" lvl="2" marL="1371600" marR="0" rtl="0" algn="l">
              <a:lnSpc>
                <a:spcPct val="100000"/>
              </a:lnSpc>
              <a:spcBef>
                <a:spcPts val="700"/>
              </a:spcBef>
              <a:spcAft>
                <a:spcPts val="0"/>
              </a:spcAft>
              <a:buClr>
                <a:srgbClr val="9595DB"/>
              </a:buClr>
              <a:buSzPts val="3200"/>
              <a:buFont typeface="Times New Roman"/>
              <a:buChar char="•"/>
              <a:defRPr b="0" i="0" sz="3200" u="none" cap="none" strike="noStrike">
                <a:solidFill>
                  <a:srgbClr val="535353"/>
                </a:solidFill>
                <a:latin typeface="Times New Roman"/>
                <a:ea typeface="Times New Roman"/>
                <a:cs typeface="Times New Roman"/>
                <a:sym typeface="Times New Roman"/>
              </a:defRPr>
            </a:lvl3pPr>
            <a:lvl4pPr indent="-431800" lvl="3" marL="1828800" marR="0" rtl="0" algn="l">
              <a:lnSpc>
                <a:spcPct val="100000"/>
              </a:lnSpc>
              <a:spcBef>
                <a:spcPts val="700"/>
              </a:spcBef>
              <a:spcAft>
                <a:spcPts val="0"/>
              </a:spcAft>
              <a:buClr>
                <a:srgbClr val="9595DB"/>
              </a:buClr>
              <a:buSzPts val="3200"/>
              <a:buFont typeface="Times New Roman"/>
              <a:buChar char="–"/>
              <a:defRPr b="0" i="0" sz="3200" u="none" cap="none" strike="noStrike">
                <a:solidFill>
                  <a:srgbClr val="535353"/>
                </a:solidFill>
                <a:latin typeface="Times New Roman"/>
                <a:ea typeface="Times New Roman"/>
                <a:cs typeface="Times New Roman"/>
                <a:sym typeface="Times New Roman"/>
              </a:defRPr>
            </a:lvl4pPr>
            <a:lvl5pPr indent="-431800" lvl="4" marL="2286000" marR="0" rtl="0" algn="l">
              <a:lnSpc>
                <a:spcPct val="100000"/>
              </a:lnSpc>
              <a:spcBef>
                <a:spcPts val="700"/>
              </a:spcBef>
              <a:spcAft>
                <a:spcPts val="0"/>
              </a:spcAft>
              <a:buClr>
                <a:srgbClr val="9595DB"/>
              </a:buClr>
              <a:buSzPts val="3200"/>
              <a:buFont typeface="Times New Roman"/>
              <a:buChar char="»"/>
              <a:defRPr b="0" i="0" sz="3200" u="none" cap="none" strike="noStrike">
                <a:solidFill>
                  <a:srgbClr val="535353"/>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43" name="Shape 43"/>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Header">
    <p:spTree>
      <p:nvGrpSpPr>
        <p:cNvPr id="44" name="Shape 44"/>
        <p:cNvGrpSpPr/>
        <p:nvPr/>
      </p:nvGrpSpPr>
      <p:grpSpPr>
        <a:xfrm>
          <a:off x="0" y="0"/>
          <a:ext cx="0" cy="0"/>
          <a:chOff x="0" y="0"/>
          <a:chExt cx="0" cy="0"/>
        </a:xfrm>
      </p:grpSpPr>
      <p:sp>
        <p:nvSpPr>
          <p:cNvPr id="45" name="Shape 45"/>
          <p:cNvSpPr txBox="1"/>
          <p:nvPr>
            <p:ph type="title"/>
          </p:nvPr>
        </p:nvSpPr>
        <p:spPr>
          <a:xfrm>
            <a:off x="722312" y="4406900"/>
            <a:ext cx="7772400" cy="1362075"/>
          </a:xfrm>
          <a:prstGeom prst="rect">
            <a:avLst/>
          </a:prstGeom>
          <a:noFill/>
          <a:ln>
            <a:noFill/>
          </a:ln>
        </p:spPr>
        <p:txBody>
          <a:bodyPr anchorCtr="0" anchor="t" bIns="91425" lIns="91425" spcFirstLastPara="1" rIns="91425" wrap="square" tIns="91425"/>
          <a:lstStyle>
            <a:lvl1pPr indent="0" lvl="0" marL="0" marR="0" rtl="0" algn="l">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46" name="Shape 46"/>
          <p:cNvSpPr txBox="1"/>
          <p:nvPr>
            <p:ph idx="1" type="body"/>
          </p:nvPr>
        </p:nvSpPr>
        <p:spPr>
          <a:xfrm>
            <a:off x="722312" y="2906713"/>
            <a:ext cx="7772400" cy="1500187"/>
          </a:xfrm>
          <a:prstGeom prst="rect">
            <a:avLst/>
          </a:prstGeom>
          <a:noFill/>
          <a:ln>
            <a:noFill/>
          </a:ln>
        </p:spPr>
        <p:txBody>
          <a:bodyPr anchorCtr="0" anchor="b" bIns="91425" lIns="91425" spcFirstLastPara="1" rIns="91425" wrap="square" tIns="91425"/>
          <a:lstStyle>
            <a:lvl1pPr indent="-228600" lvl="0" marL="457200" marR="0" rtl="0" algn="l">
              <a:lnSpc>
                <a:spcPct val="100000"/>
              </a:lnSpc>
              <a:spcBef>
                <a:spcPts val="400"/>
              </a:spcBef>
              <a:spcAft>
                <a:spcPts val="0"/>
              </a:spcAft>
              <a:buClr>
                <a:srgbClr val="FFFFFF"/>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1pPr>
            <a:lvl2pPr indent="-228600" lvl="1" marL="914400" marR="0" rtl="0" algn="l">
              <a:lnSpc>
                <a:spcPct val="100000"/>
              </a:lnSpc>
              <a:spcBef>
                <a:spcPts val="400"/>
              </a:spcBef>
              <a:spcAft>
                <a:spcPts val="0"/>
              </a:spcAft>
              <a:buClr>
                <a:srgbClr val="FFFFFF"/>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2pPr>
            <a:lvl3pPr indent="-228600" lvl="2" marL="1371600" marR="0" rtl="0" algn="l">
              <a:lnSpc>
                <a:spcPct val="100000"/>
              </a:lnSpc>
              <a:spcBef>
                <a:spcPts val="400"/>
              </a:spcBef>
              <a:spcAft>
                <a:spcPts val="0"/>
              </a:spcAft>
              <a:buClr>
                <a:srgbClr val="FFFFFF"/>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3pPr>
            <a:lvl4pPr indent="-228600" lvl="3" marL="1828800" marR="0" rtl="0" algn="l">
              <a:lnSpc>
                <a:spcPct val="100000"/>
              </a:lnSpc>
              <a:spcBef>
                <a:spcPts val="400"/>
              </a:spcBef>
              <a:spcAft>
                <a:spcPts val="0"/>
              </a:spcAft>
              <a:buClr>
                <a:srgbClr val="FFFFFF"/>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4pPr>
            <a:lvl5pPr indent="-228600" lvl="4" marL="2286000" marR="0" rtl="0" algn="l">
              <a:lnSpc>
                <a:spcPct val="100000"/>
              </a:lnSpc>
              <a:spcBef>
                <a:spcPts val="400"/>
              </a:spcBef>
              <a:spcAft>
                <a:spcPts val="0"/>
              </a:spcAft>
              <a:buClr>
                <a:srgbClr val="FFFFFF"/>
              </a:buClr>
              <a:buSzPts val="2000"/>
              <a:buFont typeface="Times New Roman"/>
              <a:buNone/>
              <a:defRPr b="0" i="0" sz="20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47" name="Shape 47"/>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wo Content">
    <p:spTree>
      <p:nvGrpSpPr>
        <p:cNvPr id="48" name="Shape 48"/>
        <p:cNvGrpSpPr/>
        <p:nvPr/>
      </p:nvGrpSpPr>
      <p:grpSpPr>
        <a:xfrm>
          <a:off x="0" y="0"/>
          <a:ext cx="0" cy="0"/>
          <a:chOff x="0" y="0"/>
          <a:chExt cx="0" cy="0"/>
        </a:xfrm>
      </p:grpSpPr>
      <p:sp>
        <p:nvSpPr>
          <p:cNvPr id="49" name="Shape 49"/>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50" name="Shape 50"/>
          <p:cNvSpPr txBox="1"/>
          <p:nvPr>
            <p:ph idx="1" type="body"/>
          </p:nvPr>
        </p:nvSpPr>
        <p:spPr>
          <a:xfrm>
            <a:off x="1219200" y="1981200"/>
            <a:ext cx="3657600" cy="4114800"/>
          </a:xfrm>
          <a:prstGeom prst="rect">
            <a:avLst/>
          </a:prstGeom>
          <a:noFill/>
          <a:ln>
            <a:noFill/>
          </a:ln>
        </p:spPr>
        <p:txBody>
          <a:bodyPr anchorCtr="0" anchor="t" bIns="91425" lIns="91425" spcFirstLastPara="1" rIns="91425" wrap="square" tIns="91425"/>
          <a:lstStyle>
            <a:lvl1pPr indent="-406400" lvl="0" marL="457200" marR="0" rtl="0" algn="l">
              <a:lnSpc>
                <a:spcPct val="100000"/>
              </a:lnSpc>
              <a:spcBef>
                <a:spcPts val="600"/>
              </a:spcBef>
              <a:spcAft>
                <a:spcPts val="0"/>
              </a:spcAft>
              <a:buClr>
                <a:srgbClr val="002060"/>
              </a:buClr>
              <a:buSzPts val="2800"/>
              <a:buFont typeface="Times New Roman"/>
              <a:buChar char="•"/>
              <a:defRPr b="0" i="0" sz="2800" u="none" cap="none" strike="noStrike">
                <a:solidFill>
                  <a:srgbClr val="FFFFFF"/>
                </a:solidFill>
                <a:latin typeface="Times New Roman"/>
                <a:ea typeface="Times New Roman"/>
                <a:cs typeface="Times New Roman"/>
                <a:sym typeface="Times New Roman"/>
              </a:defRPr>
            </a:lvl1pPr>
            <a:lvl2pPr indent="-406400" lvl="1" marL="914400" marR="0" rtl="0" algn="l">
              <a:lnSpc>
                <a:spcPct val="100000"/>
              </a:lnSpc>
              <a:spcBef>
                <a:spcPts val="600"/>
              </a:spcBef>
              <a:spcAft>
                <a:spcPts val="0"/>
              </a:spcAft>
              <a:buClr>
                <a:schemeClr val="accent1"/>
              </a:buClr>
              <a:buSzPts val="2800"/>
              <a:buFont typeface="Times New Roman"/>
              <a:buChar char="–"/>
              <a:defRPr b="0" i="0" sz="2800" u="none" cap="none" strike="noStrike">
                <a:solidFill>
                  <a:srgbClr val="FFFFFF"/>
                </a:solidFill>
                <a:latin typeface="Times New Roman"/>
                <a:ea typeface="Times New Roman"/>
                <a:cs typeface="Times New Roman"/>
                <a:sym typeface="Times New Roman"/>
              </a:defRPr>
            </a:lvl2pPr>
            <a:lvl3pPr indent="-406400" lvl="2" marL="1371600" marR="0" rtl="0" algn="l">
              <a:lnSpc>
                <a:spcPct val="100000"/>
              </a:lnSpc>
              <a:spcBef>
                <a:spcPts val="600"/>
              </a:spcBef>
              <a:spcAft>
                <a:spcPts val="0"/>
              </a:spcAft>
              <a:buClr>
                <a:schemeClr val="accent1"/>
              </a:buClr>
              <a:buSzPts val="2800"/>
              <a:buFont typeface="Times New Roman"/>
              <a:buChar char="•"/>
              <a:defRPr b="0" i="0" sz="2800" u="none" cap="none" strike="noStrike">
                <a:solidFill>
                  <a:srgbClr val="FFFFFF"/>
                </a:solidFill>
                <a:latin typeface="Times New Roman"/>
                <a:ea typeface="Times New Roman"/>
                <a:cs typeface="Times New Roman"/>
                <a:sym typeface="Times New Roman"/>
              </a:defRPr>
            </a:lvl3pPr>
            <a:lvl4pPr indent="-406400" lvl="3" marL="1828800" marR="0" rtl="0" algn="l">
              <a:lnSpc>
                <a:spcPct val="100000"/>
              </a:lnSpc>
              <a:spcBef>
                <a:spcPts val="600"/>
              </a:spcBef>
              <a:spcAft>
                <a:spcPts val="0"/>
              </a:spcAft>
              <a:buClr>
                <a:schemeClr val="accent1"/>
              </a:buClr>
              <a:buSzPts val="2800"/>
              <a:buFont typeface="Times New Roman"/>
              <a:buChar char="–"/>
              <a:defRPr b="0" i="0" sz="2800" u="none" cap="none" strike="noStrike">
                <a:solidFill>
                  <a:srgbClr val="FFFFFF"/>
                </a:solidFill>
                <a:latin typeface="Times New Roman"/>
                <a:ea typeface="Times New Roman"/>
                <a:cs typeface="Times New Roman"/>
                <a:sym typeface="Times New Roman"/>
              </a:defRPr>
            </a:lvl4pPr>
            <a:lvl5pPr indent="-406400" lvl="4" marL="2286000" marR="0" rtl="0" algn="l">
              <a:lnSpc>
                <a:spcPct val="100000"/>
              </a:lnSpc>
              <a:spcBef>
                <a:spcPts val="600"/>
              </a:spcBef>
              <a:spcAft>
                <a:spcPts val="0"/>
              </a:spcAft>
              <a:buClr>
                <a:schemeClr val="accent1"/>
              </a:buClr>
              <a:buSzPts val="2800"/>
              <a:buFont typeface="Times New Roman"/>
              <a:buChar char="»"/>
              <a:defRPr b="0" i="0" sz="2800" u="none" cap="none" strike="noStrike">
                <a:solidFill>
                  <a:srgbClr val="FFFFFF"/>
                </a:solidFill>
                <a:latin typeface="Times New Roman"/>
                <a:ea typeface="Times New Roman"/>
                <a:cs typeface="Times New Roman"/>
                <a:sym typeface="Times New Roman"/>
              </a:defRPr>
            </a:lvl5pPr>
            <a:lvl6pPr indent="-431800" lvl="5" marL="27432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6pPr>
            <a:lvl7pPr indent="-431800" lvl="6" marL="32004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7pPr>
            <a:lvl8pPr indent="-431800" lvl="7" marL="36576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8pPr>
            <a:lvl9pPr indent="-431800" lvl="8" marL="4114800" marR="0" rtl="0" algn="l">
              <a:lnSpc>
                <a:spcPct val="100000"/>
              </a:lnSpc>
              <a:spcBef>
                <a:spcPts val="700"/>
              </a:spcBef>
              <a:spcAft>
                <a:spcPts val="0"/>
              </a:spcAft>
              <a:buClr>
                <a:schemeClr val="accent1"/>
              </a:buClr>
              <a:buSzPts val="3200"/>
              <a:buFont typeface="Times New Roman"/>
              <a:buChar char="»"/>
              <a:defRPr b="0" i="0" sz="3200" u="none" cap="none" strike="noStrike">
                <a:solidFill>
                  <a:srgbClr val="FFFFFF"/>
                </a:solidFill>
                <a:latin typeface="Times New Roman"/>
                <a:ea typeface="Times New Roman"/>
                <a:cs typeface="Times New Roman"/>
                <a:sym typeface="Times New Roman"/>
              </a:defRPr>
            </a:lvl9pPr>
          </a:lstStyle>
          <a:p/>
        </p:txBody>
      </p:sp>
      <p:sp>
        <p:nvSpPr>
          <p:cNvPr id="51" name="Shape 51"/>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sp>
        <p:nvSpPr>
          <p:cNvPr id="54" name="Shape 54"/>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lank">
    <p:spTree>
      <p:nvGrpSpPr>
        <p:cNvPr id="55" name="Shape 55"/>
        <p:cNvGrpSpPr/>
        <p:nvPr/>
      </p:nvGrpSpPr>
      <p:grpSpPr>
        <a:xfrm>
          <a:off x="0" y="0"/>
          <a:ext cx="0" cy="0"/>
          <a:chOff x="0" y="0"/>
          <a:chExt cx="0" cy="0"/>
        </a:xfrm>
      </p:grpSpPr>
      <p:sp>
        <p:nvSpPr>
          <p:cNvPr id="56" name="Shape 56"/>
          <p:cNvSpPr txBox="1"/>
          <p:nvPr>
            <p:ph idx="12" type="sldNum"/>
          </p:nvPr>
        </p:nvSpPr>
        <p:spPr>
          <a:xfrm>
            <a:off x="8175465" y="6019800"/>
            <a:ext cx="282733" cy="26924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theme" Target="../theme/theme2.xml"/><Relationship Id="rId14" Type="http://schemas.openxmlformats.org/officeDocument/2006/relationships/slideLayout" Target="../slideLayouts/slideLayout1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FFFFFF"/>
        </a:solidFill>
      </p:bgPr>
    </p:bg>
    <p:spTree>
      <p:nvGrpSpPr>
        <p:cNvPr id="5" name="Shape 5"/>
        <p:cNvGrpSpPr/>
        <p:nvPr/>
      </p:nvGrpSpPr>
      <p:grpSpPr>
        <a:xfrm>
          <a:off x="0" y="0"/>
          <a:ext cx="0" cy="0"/>
          <a:chOff x="0" y="0"/>
          <a:chExt cx="0" cy="0"/>
        </a:xfrm>
      </p:grpSpPr>
      <p:sp>
        <p:nvSpPr>
          <p:cNvPr id="6" name="Shape 6"/>
          <p:cNvSpPr txBox="1"/>
          <p:nvPr>
            <p:ph idx="1" type="body"/>
          </p:nvPr>
        </p:nvSpPr>
        <p:spPr>
          <a:xfrm>
            <a:off x="457200" y="1600200"/>
            <a:ext cx="8229600" cy="3846600"/>
          </a:xfrm>
          <a:prstGeom prst="rect">
            <a:avLst/>
          </a:prstGeom>
          <a:noFill/>
          <a:ln>
            <a:noFill/>
          </a:ln>
        </p:spPr>
        <p:txBody>
          <a:bodyPr anchorCtr="0" anchor="t" bIns="91425" lIns="91425" spcFirstLastPara="1" rIns="91425" wrap="square" tIns="91425"/>
          <a:lstStyle>
            <a:lvl1pPr indent="-381000" lvl="0" marL="457200" marR="0" rtl="0" algn="l">
              <a:lnSpc>
                <a:spcPct val="100000"/>
              </a:lnSpc>
              <a:spcBef>
                <a:spcPts val="700"/>
              </a:spcBef>
              <a:spcAft>
                <a:spcPts val="0"/>
              </a:spcAft>
              <a:buClr>
                <a:srgbClr val="8DD7F7"/>
              </a:buClr>
              <a:buSzPts val="2400"/>
              <a:buFont typeface="Avenir"/>
              <a:buChar char="•"/>
              <a:defRPr b="0" i="0" sz="2400" u="none" cap="none" strike="noStrike">
                <a:solidFill>
                  <a:srgbClr val="000000"/>
                </a:solidFill>
                <a:latin typeface="Avenir"/>
                <a:ea typeface="Avenir"/>
                <a:cs typeface="Avenir"/>
                <a:sym typeface="Avenir"/>
              </a:defRPr>
            </a:lvl1pPr>
            <a:lvl2pPr indent="-381000" lvl="1" marL="914400" marR="0" rtl="0" algn="l">
              <a:lnSpc>
                <a:spcPct val="100000"/>
              </a:lnSpc>
              <a:spcBef>
                <a:spcPts val="700"/>
              </a:spcBef>
              <a:spcAft>
                <a:spcPts val="0"/>
              </a:spcAft>
              <a:buClr>
                <a:srgbClr val="8DD7F7"/>
              </a:buClr>
              <a:buSzPts val="2400"/>
              <a:buFont typeface="Avenir"/>
              <a:buChar char="–"/>
              <a:defRPr b="0" i="0" sz="2400" u="none" cap="none" strike="noStrike">
                <a:solidFill>
                  <a:srgbClr val="000000"/>
                </a:solidFill>
                <a:latin typeface="Avenir"/>
                <a:ea typeface="Avenir"/>
                <a:cs typeface="Avenir"/>
                <a:sym typeface="Avenir"/>
              </a:defRPr>
            </a:lvl2pPr>
            <a:lvl3pPr indent="-381000" lvl="2" marL="1371600" marR="0" rtl="0" algn="l">
              <a:lnSpc>
                <a:spcPct val="100000"/>
              </a:lnSpc>
              <a:spcBef>
                <a:spcPts val="700"/>
              </a:spcBef>
              <a:spcAft>
                <a:spcPts val="0"/>
              </a:spcAft>
              <a:buClr>
                <a:srgbClr val="8DD7F7"/>
              </a:buClr>
              <a:buSzPts val="2400"/>
              <a:buFont typeface="Avenir"/>
              <a:buChar char="•"/>
              <a:defRPr b="0" i="0" sz="2400" u="none" cap="none" strike="noStrike">
                <a:solidFill>
                  <a:srgbClr val="000000"/>
                </a:solidFill>
                <a:latin typeface="Avenir"/>
                <a:ea typeface="Avenir"/>
                <a:cs typeface="Avenir"/>
                <a:sym typeface="Avenir"/>
              </a:defRPr>
            </a:lvl3pPr>
            <a:lvl4pPr indent="-381000" lvl="3" marL="1828800" marR="0" rtl="0" algn="l">
              <a:lnSpc>
                <a:spcPct val="100000"/>
              </a:lnSpc>
              <a:spcBef>
                <a:spcPts val="700"/>
              </a:spcBef>
              <a:spcAft>
                <a:spcPts val="0"/>
              </a:spcAft>
              <a:buClr>
                <a:srgbClr val="000000"/>
              </a:buClr>
              <a:buSzPts val="2400"/>
              <a:buFont typeface="Avenir"/>
              <a:buChar char="–"/>
              <a:defRPr b="0" i="0" sz="2400" u="none" cap="none" strike="noStrike">
                <a:solidFill>
                  <a:srgbClr val="000000"/>
                </a:solidFill>
                <a:latin typeface="Avenir"/>
                <a:ea typeface="Avenir"/>
                <a:cs typeface="Avenir"/>
                <a:sym typeface="Avenir"/>
              </a:defRPr>
            </a:lvl4pPr>
            <a:lvl5pPr indent="-381000" lvl="4" marL="2286000" marR="0" rtl="0" algn="l">
              <a:lnSpc>
                <a:spcPct val="100000"/>
              </a:lnSpc>
              <a:spcBef>
                <a:spcPts val="700"/>
              </a:spcBef>
              <a:spcAft>
                <a:spcPts val="0"/>
              </a:spcAft>
              <a:buClr>
                <a:srgbClr val="000000"/>
              </a:buClr>
              <a:buSzPts val="2400"/>
              <a:buFont typeface="Avenir"/>
              <a:buChar char="»"/>
              <a:defRPr b="0" i="0" sz="2400" u="none" cap="none" strike="noStrike">
                <a:solidFill>
                  <a:srgbClr val="000000"/>
                </a:solidFill>
                <a:latin typeface="Avenir"/>
                <a:ea typeface="Avenir"/>
                <a:cs typeface="Avenir"/>
                <a:sym typeface="Avenir"/>
              </a:defRPr>
            </a:lvl5pPr>
            <a:lvl6pPr indent="-381000" lvl="5" marL="2743200" marR="0" rtl="0" algn="l">
              <a:lnSpc>
                <a:spcPct val="100000"/>
              </a:lnSpc>
              <a:spcBef>
                <a:spcPts val="700"/>
              </a:spcBef>
              <a:spcAft>
                <a:spcPts val="0"/>
              </a:spcAft>
              <a:buClr>
                <a:srgbClr val="000000"/>
              </a:buClr>
              <a:buSzPts val="2400"/>
              <a:buFont typeface="Avenir"/>
              <a:buChar char="»"/>
              <a:defRPr b="0" i="0" sz="2400" u="none" cap="none" strike="noStrike">
                <a:solidFill>
                  <a:srgbClr val="000000"/>
                </a:solidFill>
                <a:latin typeface="Avenir"/>
                <a:ea typeface="Avenir"/>
                <a:cs typeface="Avenir"/>
                <a:sym typeface="Avenir"/>
              </a:defRPr>
            </a:lvl6pPr>
            <a:lvl7pPr indent="-381000" lvl="6" marL="3200400" marR="0" rtl="0" algn="l">
              <a:lnSpc>
                <a:spcPct val="100000"/>
              </a:lnSpc>
              <a:spcBef>
                <a:spcPts val="700"/>
              </a:spcBef>
              <a:spcAft>
                <a:spcPts val="0"/>
              </a:spcAft>
              <a:buClr>
                <a:srgbClr val="000000"/>
              </a:buClr>
              <a:buSzPts val="2400"/>
              <a:buFont typeface="Avenir"/>
              <a:buChar char="»"/>
              <a:defRPr b="0" i="0" sz="2400" u="none" cap="none" strike="noStrike">
                <a:solidFill>
                  <a:srgbClr val="000000"/>
                </a:solidFill>
                <a:latin typeface="Avenir"/>
                <a:ea typeface="Avenir"/>
                <a:cs typeface="Avenir"/>
                <a:sym typeface="Avenir"/>
              </a:defRPr>
            </a:lvl7pPr>
            <a:lvl8pPr indent="-381000" lvl="7" marL="3657600" marR="0" rtl="0" algn="l">
              <a:lnSpc>
                <a:spcPct val="100000"/>
              </a:lnSpc>
              <a:spcBef>
                <a:spcPts val="700"/>
              </a:spcBef>
              <a:spcAft>
                <a:spcPts val="0"/>
              </a:spcAft>
              <a:buClr>
                <a:srgbClr val="000000"/>
              </a:buClr>
              <a:buSzPts val="2400"/>
              <a:buFont typeface="Avenir"/>
              <a:buChar char="»"/>
              <a:defRPr b="0" i="0" sz="2400" u="none" cap="none" strike="noStrike">
                <a:solidFill>
                  <a:srgbClr val="000000"/>
                </a:solidFill>
                <a:latin typeface="Avenir"/>
                <a:ea typeface="Avenir"/>
                <a:cs typeface="Avenir"/>
                <a:sym typeface="Avenir"/>
              </a:defRPr>
            </a:lvl8pPr>
            <a:lvl9pPr indent="-381000" lvl="8" marL="4114800" marR="0" rtl="0" algn="l">
              <a:lnSpc>
                <a:spcPct val="100000"/>
              </a:lnSpc>
              <a:spcBef>
                <a:spcPts val="700"/>
              </a:spcBef>
              <a:spcAft>
                <a:spcPts val="0"/>
              </a:spcAft>
              <a:buClr>
                <a:srgbClr val="000000"/>
              </a:buClr>
              <a:buSzPts val="2400"/>
              <a:buFont typeface="Avenir"/>
              <a:buChar char="»"/>
              <a:defRPr b="0" i="0" sz="2400" u="none" cap="none" strike="noStrike">
                <a:solidFill>
                  <a:srgbClr val="000000"/>
                </a:solidFill>
                <a:latin typeface="Avenir"/>
                <a:ea typeface="Avenir"/>
                <a:cs typeface="Avenir"/>
                <a:sym typeface="Avenir"/>
              </a:defRPr>
            </a:lvl9pPr>
          </a:lstStyle>
          <a:p/>
        </p:txBody>
      </p:sp>
      <p:sp>
        <p:nvSpPr>
          <p:cNvPr id="7" name="Shape 7"/>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lstStyle>
            <a:lvl1pPr indent="0" lvl="0" marL="0" marR="0" rtl="0" algn="ctr">
              <a:lnSpc>
                <a:spcPct val="100000"/>
              </a:lnSpc>
              <a:spcBef>
                <a:spcPts val="0"/>
              </a:spcBef>
              <a:spcAft>
                <a:spcPts val="0"/>
              </a:spcAft>
              <a:buClr>
                <a:srgbClr val="16469D"/>
              </a:buClr>
              <a:buSzPts val="4000"/>
              <a:buFont typeface="Trebuchet MS"/>
              <a:buNone/>
              <a:defRPr b="1" i="0" sz="4000" u="none" cap="none" strike="noStrike">
                <a:solidFill>
                  <a:srgbClr val="16469D"/>
                </a:solidFill>
                <a:latin typeface="Trebuchet MS"/>
                <a:ea typeface="Trebuchet MS"/>
                <a:cs typeface="Trebuchet MS"/>
                <a:sym typeface="Trebuchet MS"/>
              </a:defRPr>
            </a:lvl1pPr>
            <a:lvl2pPr indent="0" lvl="1"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2pPr>
            <a:lvl3pPr indent="0" lvl="2"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3pPr>
            <a:lvl4pPr indent="0" lvl="3"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4pPr>
            <a:lvl5pPr indent="0" lvl="4"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5pPr>
            <a:lvl6pPr indent="457200" lvl="5"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6pPr>
            <a:lvl7pPr indent="914400" lvl="6"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7pPr>
            <a:lvl8pPr indent="1371600" lvl="7"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8pPr>
            <a:lvl9pPr indent="1828800" lvl="8" marL="0" marR="0" rtl="0" algn="ctr">
              <a:lnSpc>
                <a:spcPct val="100000"/>
              </a:lnSpc>
              <a:spcBef>
                <a:spcPts val="0"/>
              </a:spcBef>
              <a:spcAft>
                <a:spcPts val="0"/>
              </a:spcAft>
              <a:buClr>
                <a:srgbClr val="33FFFF"/>
              </a:buClr>
              <a:buSzPts val="4000"/>
              <a:buFont typeface="Trebuchet MS"/>
              <a:buNone/>
              <a:defRPr b="1" i="0" sz="4000" u="none" cap="none" strike="noStrike">
                <a:solidFill>
                  <a:srgbClr val="33FFFF"/>
                </a:solidFill>
                <a:latin typeface="Trebuchet MS"/>
                <a:ea typeface="Trebuchet MS"/>
                <a:cs typeface="Trebuchet MS"/>
                <a:sym typeface="Trebuchet MS"/>
              </a:defRPr>
            </a:lvl9pPr>
          </a:lstStyle>
          <a:p/>
        </p:txBody>
      </p:sp>
      <p:cxnSp>
        <p:nvCxnSpPr>
          <p:cNvPr id="8" name="Shape 8"/>
          <p:cNvCxnSpPr/>
          <p:nvPr/>
        </p:nvCxnSpPr>
        <p:spPr>
          <a:xfrm>
            <a:off x="1587500" y="6019800"/>
            <a:ext cx="7010400" cy="0"/>
          </a:xfrm>
          <a:prstGeom prst="straightConnector1">
            <a:avLst/>
          </a:prstGeom>
          <a:noFill/>
          <a:ln cap="flat" cmpd="sng" w="19050">
            <a:solidFill>
              <a:srgbClr val="8DD7F7"/>
            </a:solidFill>
            <a:prstDash val="solid"/>
            <a:round/>
            <a:headEnd len="med" w="med" type="none"/>
            <a:tailEnd len="med" w="med" type="none"/>
          </a:ln>
        </p:spPr>
      </p:cxnSp>
      <p:sp>
        <p:nvSpPr>
          <p:cNvPr id="9" name="Shape 9"/>
          <p:cNvSpPr txBox="1"/>
          <p:nvPr/>
        </p:nvSpPr>
        <p:spPr>
          <a:xfrm>
            <a:off x="1530350" y="6080125"/>
            <a:ext cx="6175800" cy="383400"/>
          </a:xfrm>
          <a:prstGeom prst="rect">
            <a:avLst/>
          </a:prstGeom>
          <a:no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6060CA"/>
              </a:buClr>
              <a:buSzPts val="500"/>
              <a:buFont typeface="Trebuchet MS"/>
              <a:buNone/>
            </a:pPr>
            <a:r>
              <a:rPr b="1" i="0" lang="en-US" sz="2000" u="none" cap="none" strike="noStrike">
                <a:solidFill>
                  <a:srgbClr val="16469D"/>
                </a:solidFill>
                <a:latin typeface="Trebuchet MS"/>
                <a:ea typeface="Trebuchet MS"/>
                <a:cs typeface="Trebuchet MS"/>
                <a:sym typeface="Trebuchet MS"/>
              </a:rPr>
              <a:t>Food Safety</a:t>
            </a:r>
            <a:r>
              <a:rPr b="1" i="0" lang="en-US" sz="2000" u="none" cap="none" strike="noStrike">
                <a:solidFill>
                  <a:srgbClr val="FFFFFF"/>
                </a:solidFill>
                <a:latin typeface="Trebuchet MS"/>
                <a:ea typeface="Trebuchet MS"/>
                <a:cs typeface="Trebuchet MS"/>
                <a:sym typeface="Trebuchet MS"/>
              </a:rPr>
              <a:t> </a:t>
            </a:r>
            <a:r>
              <a:rPr b="1" i="1" lang="en-US" sz="1600" u="none" cap="none" strike="noStrike">
                <a:solidFill>
                  <a:srgbClr val="A2238E"/>
                </a:solidFill>
                <a:latin typeface="Trebuchet MS"/>
                <a:ea typeface="Trebuchet MS"/>
                <a:cs typeface="Trebuchet MS"/>
                <a:sym typeface="Trebuchet MS"/>
              </a:rPr>
              <a:t>for</a:t>
            </a:r>
            <a:endParaRPr/>
          </a:p>
        </p:txBody>
      </p:sp>
      <p:sp>
        <p:nvSpPr>
          <p:cNvPr id="10" name="Shape 10"/>
          <p:cNvSpPr txBox="1"/>
          <p:nvPr>
            <p:ph idx="12" type="sldNum"/>
          </p:nvPr>
        </p:nvSpPr>
        <p:spPr>
          <a:xfrm>
            <a:off x="8175465" y="6019800"/>
            <a:ext cx="282600" cy="269100"/>
          </a:xfrm>
          <a:prstGeom prst="rect">
            <a:avLst/>
          </a:prstGeom>
          <a:noFill/>
          <a:ln>
            <a:noFill/>
          </a:ln>
        </p:spPr>
        <p:txBody>
          <a:bodyPr anchorCtr="0" anchor="t" bIns="45700" lIns="45700" spcFirstLastPara="1" rIns="45700" wrap="square" tIns="45700">
            <a:noAutofit/>
          </a:bodyPr>
          <a:lstStyle/>
          <a:p>
            <a:pPr indent="0" lvl="0" marL="0" marR="0" rtl="0" algn="r">
              <a:lnSpc>
                <a:spcPct val="100000"/>
              </a:lnSpc>
              <a:spcBef>
                <a:spcPts val="0"/>
              </a:spcBef>
              <a:spcAft>
                <a:spcPts val="0"/>
              </a:spcAft>
              <a:buClr>
                <a:srgbClr val="FFFFFF"/>
              </a:buClr>
              <a:buSzPts val="300"/>
              <a:buFont typeface="Trebuchet MS"/>
              <a:buNone/>
            </a:pPr>
            <a:fld id="{00000000-1234-1234-1234-123412341234}" type="slidenum">
              <a:rPr b="1" i="0" lang="en-US" sz="1200" u="none" cap="none" strike="noStrike">
                <a:solidFill>
                  <a:srgbClr val="FFFFFF"/>
                </a:solidFill>
                <a:latin typeface="Trebuchet MS"/>
                <a:ea typeface="Trebuchet MS"/>
                <a:cs typeface="Trebuchet MS"/>
                <a:sym typeface="Trebuchet MS"/>
              </a:rPr>
              <a:t>‹#›</a:t>
            </a:fld>
            <a:endParaRPr b="1" i="0" sz="1200" u="none" cap="none" strike="noStrike">
              <a:solidFill>
                <a:srgbClr val="FFFFFF"/>
              </a:solidFill>
              <a:latin typeface="Trebuchet MS"/>
              <a:ea typeface="Trebuchet MS"/>
              <a:cs typeface="Trebuchet MS"/>
              <a:sym typeface="Trebuchet MS"/>
            </a:endParaRPr>
          </a:p>
        </p:txBody>
      </p:sp>
      <p:pic>
        <p:nvPicPr>
          <p:cNvPr descr="Dibujo de una mujer embarazada en un plato flanqueado por un tenedor y una cuchara. " id="11" name="Shape 11"/>
          <p:cNvPicPr preferRelativeResize="0"/>
          <p:nvPr/>
        </p:nvPicPr>
        <p:blipFill rotWithShape="1">
          <a:blip r:embed="rId1">
            <a:alphaModFix/>
          </a:blip>
          <a:srcRect b="0" l="0" r="0" t="0"/>
          <a:stretch/>
        </p:blipFill>
        <p:spPr>
          <a:xfrm>
            <a:off x="338683" y="5618896"/>
            <a:ext cx="1048800" cy="972300"/>
          </a:xfrm>
          <a:prstGeom prst="rect">
            <a:avLst/>
          </a:prstGeom>
          <a:noFill/>
          <a:ln>
            <a:noFill/>
          </a:ln>
        </p:spPr>
      </p:pic>
      <p:sp>
        <p:nvSpPr>
          <p:cNvPr id="12" name="Shape 12"/>
          <p:cNvSpPr txBox="1"/>
          <p:nvPr/>
        </p:nvSpPr>
        <p:spPr>
          <a:xfrm>
            <a:off x="3371450" y="6080125"/>
            <a:ext cx="6175800" cy="383400"/>
          </a:xfrm>
          <a:prstGeom prst="rect">
            <a:avLst/>
          </a:prstGeom>
          <a:no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6060CA"/>
              </a:buClr>
              <a:buSzPts val="500"/>
              <a:buFont typeface="Trebuchet MS"/>
              <a:buNone/>
            </a:pPr>
            <a:r>
              <a:rPr b="1" i="0" lang="en-US" sz="2000" u="none" cap="none" strike="noStrike">
                <a:solidFill>
                  <a:srgbClr val="16469D"/>
                </a:solidFill>
                <a:latin typeface="Trebuchet MS"/>
                <a:ea typeface="Trebuchet MS"/>
                <a:cs typeface="Trebuchet MS"/>
                <a:sym typeface="Trebuchet MS"/>
              </a:rPr>
              <a:t>Moms-to-Be</a:t>
            </a:r>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hyperlink" Target="http://www.fda.gov/fishadvice"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hyperlink" Target="http://www.fda.gov/pregnancyfoodsafety"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Shape 79"/>
          <p:cNvSpPr txBox="1"/>
          <p:nvPr>
            <p:ph type="title"/>
          </p:nvPr>
        </p:nvSpPr>
        <p:spPr>
          <a:xfrm>
            <a:off x="4154750" y="1357682"/>
            <a:ext cx="3199306" cy="1645731"/>
          </a:xfrm>
          <a:prstGeom prst="rect">
            <a:avLst/>
          </a:prstGeom>
          <a:noFill/>
          <a:ln>
            <a:noFill/>
          </a:ln>
        </p:spPr>
        <p:txBody>
          <a:bodyPr anchorCtr="0" anchor="ctr" bIns="91425" lIns="91425" spcFirstLastPara="1" rIns="91425" wrap="square" tIns="91425">
            <a:noAutofit/>
          </a:bodyPr>
          <a:lstStyle/>
          <a:p>
            <a:pPr indent="0" lvl="0" marL="0" marR="0" rtl="0" algn="ctr">
              <a:lnSpc>
                <a:spcPct val="80000"/>
              </a:lnSpc>
              <a:spcBef>
                <a:spcPts val="0"/>
              </a:spcBef>
              <a:spcAft>
                <a:spcPts val="0"/>
              </a:spcAft>
              <a:buClr>
                <a:srgbClr val="FFFFFF"/>
              </a:buClr>
              <a:buSzPts val="1050"/>
              <a:buFont typeface="Trebuchet MS"/>
              <a:buNone/>
            </a:pPr>
            <a:r>
              <a:rPr b="1" i="0" lang="en-US" sz="4200" u="none" cap="none" strike="noStrike">
                <a:solidFill>
                  <a:srgbClr val="16469D"/>
                </a:solidFill>
                <a:latin typeface="Trebuchet MS"/>
                <a:ea typeface="Trebuchet MS"/>
                <a:cs typeface="Trebuchet MS"/>
                <a:sym typeface="Trebuchet MS"/>
              </a:rPr>
              <a:t>Food Safety </a:t>
            </a:r>
            <a:r>
              <a:rPr b="1" i="1" lang="en-US" sz="3000" u="none" cap="none" strike="noStrike">
                <a:solidFill>
                  <a:srgbClr val="A2238E"/>
                </a:solidFill>
                <a:latin typeface="Trebuchet MS"/>
                <a:ea typeface="Trebuchet MS"/>
                <a:cs typeface="Trebuchet MS"/>
                <a:sym typeface="Trebuchet MS"/>
              </a:rPr>
              <a:t>for</a:t>
            </a:r>
            <a:br>
              <a:rPr b="1" i="0" lang="en-US" sz="4200" u="none" cap="none" strike="noStrike">
                <a:solidFill>
                  <a:srgbClr val="FFFFFF"/>
                </a:solidFill>
                <a:latin typeface="Trebuchet MS"/>
                <a:ea typeface="Trebuchet MS"/>
                <a:cs typeface="Trebuchet MS"/>
                <a:sym typeface="Trebuchet MS"/>
              </a:rPr>
            </a:br>
            <a:r>
              <a:rPr b="1" i="0" lang="en-US" sz="4200" u="none" cap="none" strike="noStrike">
                <a:solidFill>
                  <a:srgbClr val="16469D"/>
                </a:solidFill>
                <a:latin typeface="Trebuchet MS"/>
                <a:ea typeface="Trebuchet MS"/>
                <a:cs typeface="Trebuchet MS"/>
                <a:sym typeface="Trebuchet MS"/>
              </a:rPr>
              <a:t>Moms-to-Be</a:t>
            </a:r>
            <a:endParaRPr/>
          </a:p>
        </p:txBody>
      </p:sp>
      <p:cxnSp>
        <p:nvCxnSpPr>
          <p:cNvPr id="80" name="Shape 80" title="Línea"/>
          <p:cNvCxnSpPr/>
          <p:nvPr/>
        </p:nvCxnSpPr>
        <p:spPr>
          <a:xfrm>
            <a:off x="800100" y="4114800"/>
            <a:ext cx="7543800" cy="0"/>
          </a:xfrm>
          <a:prstGeom prst="straightConnector1">
            <a:avLst/>
          </a:prstGeom>
          <a:noFill/>
          <a:ln cap="flat" cmpd="sng" w="19050">
            <a:solidFill>
              <a:srgbClr val="8DD7F7"/>
            </a:solidFill>
            <a:prstDash val="solid"/>
            <a:round/>
            <a:headEnd len="med" w="med" type="none"/>
            <a:tailEnd len="med" w="med" type="none"/>
          </a:ln>
        </p:spPr>
      </p:cxnSp>
      <p:sp>
        <p:nvSpPr>
          <p:cNvPr id="81" name="Shape 81"/>
          <p:cNvSpPr txBox="1"/>
          <p:nvPr>
            <p:ph idx="4294967295" type="subTitle"/>
          </p:nvPr>
        </p:nvSpPr>
        <p:spPr>
          <a:xfrm>
            <a:off x="1997484" y="4071938"/>
            <a:ext cx="5153025" cy="1185862"/>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000"/>
              <a:buFont typeface="Avenir"/>
              <a:buNone/>
            </a:pPr>
            <a:r>
              <a:rPr b="1" i="0" lang="en-US" sz="4000" u="none" cap="none" strike="noStrike">
                <a:solidFill>
                  <a:srgbClr val="16469D"/>
                </a:solidFill>
                <a:latin typeface="Trebuchet MS"/>
                <a:ea typeface="Trebuchet MS"/>
                <a:cs typeface="Trebuchet MS"/>
                <a:sym typeface="Trebuchet MS"/>
              </a:rPr>
              <a:t>Presentado por </a:t>
            </a:r>
            <a:endParaRPr/>
          </a:p>
          <a:p>
            <a:pPr indent="0" lvl="0" marL="0" marR="0" rtl="0" algn="ctr">
              <a:lnSpc>
                <a:spcPct val="100000"/>
              </a:lnSpc>
              <a:spcBef>
                <a:spcPts val="0"/>
              </a:spcBef>
              <a:spcAft>
                <a:spcPts val="0"/>
              </a:spcAft>
              <a:buClr>
                <a:srgbClr val="16469D"/>
              </a:buClr>
              <a:buSzPts val="600"/>
              <a:buFont typeface="Avenir"/>
              <a:buNone/>
            </a:pPr>
            <a:r>
              <a:rPr b="1" i="0" lang="en-US" sz="2400" u="none" cap="none" strike="noStrike">
                <a:solidFill>
                  <a:srgbClr val="16469D"/>
                </a:solidFill>
                <a:latin typeface="Trebuchet MS"/>
                <a:ea typeface="Trebuchet MS"/>
                <a:cs typeface="Trebuchet MS"/>
                <a:sym typeface="Trebuchet MS"/>
              </a:rPr>
              <a:t>[insert presenting organization]</a:t>
            </a:r>
            <a:endParaRPr b="0" i="0" sz="2400" u="none" cap="none" strike="noStrike">
              <a:solidFill>
                <a:srgbClr val="000000"/>
              </a:solidFill>
              <a:latin typeface="Avenir"/>
              <a:ea typeface="Avenir"/>
              <a:cs typeface="Avenir"/>
              <a:sym typeface="Avenir"/>
            </a:endParaRPr>
          </a:p>
        </p:txBody>
      </p:sp>
      <p:cxnSp>
        <p:nvCxnSpPr>
          <p:cNvPr id="82" name="Shape 82" title="Línea"/>
          <p:cNvCxnSpPr/>
          <p:nvPr/>
        </p:nvCxnSpPr>
        <p:spPr>
          <a:xfrm>
            <a:off x="800100" y="5257800"/>
            <a:ext cx="7543800" cy="0"/>
          </a:xfrm>
          <a:prstGeom prst="straightConnector1">
            <a:avLst/>
          </a:prstGeom>
          <a:noFill/>
          <a:ln cap="flat" cmpd="sng" w="19050">
            <a:solidFill>
              <a:srgbClr val="8DD7F7"/>
            </a:solidFill>
            <a:prstDash val="solid"/>
            <a:round/>
            <a:headEnd len="med" w="med" type="none"/>
            <a:tailEnd len="med" w="med" type="none"/>
          </a:ln>
        </p:spPr>
      </p:cxnSp>
      <p:sp>
        <p:nvSpPr>
          <p:cNvPr id="83" name="Shape 83"/>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1" name="Shape 151"/>
        <p:cNvGrpSpPr/>
        <p:nvPr/>
      </p:nvGrpSpPr>
      <p:grpSpPr>
        <a:xfrm>
          <a:off x="0" y="0"/>
          <a:ext cx="0" cy="0"/>
          <a:chOff x="0" y="0"/>
          <a:chExt cx="0" cy="0"/>
        </a:xfrm>
      </p:grpSpPr>
      <p:sp>
        <p:nvSpPr>
          <p:cNvPr id="152" name="Shape 152"/>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¿Cierto o Falso? </a:t>
            </a:r>
            <a:endParaRPr b="0" i="0" sz="4000" u="none" cap="none" strike="noStrike">
              <a:solidFill>
                <a:srgbClr val="16469D"/>
              </a:solidFill>
              <a:latin typeface="Trebuchet MS"/>
              <a:ea typeface="Trebuchet MS"/>
              <a:cs typeface="Trebuchet MS"/>
              <a:sym typeface="Trebuchet MS"/>
            </a:endParaRPr>
          </a:p>
        </p:txBody>
      </p:sp>
      <p:cxnSp>
        <p:nvCxnSpPr>
          <p:cNvPr id="153" name="Shape 153"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54" name="Shape 154"/>
          <p:cNvSpPr txBox="1"/>
          <p:nvPr>
            <p:ph idx="1" type="body"/>
          </p:nvPr>
        </p:nvSpPr>
        <p:spPr>
          <a:xfrm>
            <a:off x="838200" y="1623362"/>
            <a:ext cx="7467600" cy="3978300"/>
          </a:xfrm>
          <a:prstGeom prst="rect">
            <a:avLst/>
          </a:prstGeom>
          <a:noFill/>
          <a:ln>
            <a:noFill/>
          </a:ln>
        </p:spPr>
        <p:txBody>
          <a:bodyPr anchorCtr="0" anchor="t" bIns="45700" lIns="45700" spcFirstLastPara="1" rIns="45700" wrap="square" tIns="45700">
            <a:noAutofit/>
          </a:bodyPr>
          <a:lstStyle/>
          <a:p>
            <a:pPr indent="-514350" lvl="0" marL="514350" marR="0" rtl="0" algn="ctr">
              <a:lnSpc>
                <a:spcPct val="100000"/>
              </a:lnSpc>
              <a:spcBef>
                <a:spcPts val="0"/>
              </a:spcBef>
              <a:spcAft>
                <a:spcPts val="0"/>
              </a:spcAft>
              <a:buClr>
                <a:srgbClr val="16469D"/>
              </a:buClr>
              <a:buSzPts val="3000"/>
              <a:buFont typeface="Arial"/>
              <a:buAutoNum type="arabicPeriod" startAt="3"/>
            </a:pPr>
            <a:r>
              <a:rPr b="0" i="0" lang="en-US" sz="3000" u="none" cap="none" strike="noStrike">
                <a:solidFill>
                  <a:srgbClr val="000000"/>
                </a:solidFill>
                <a:latin typeface="Avenir"/>
                <a:ea typeface="Avenir"/>
                <a:cs typeface="Avenir"/>
                <a:sym typeface="Avenir"/>
              </a:rPr>
              <a:t>Las enfermedades transmitidas por los alimentos no pueden afectar a mi bebé por nacer</a:t>
            </a:r>
            <a:endParaRPr/>
          </a:p>
          <a:p>
            <a:pPr indent="-457200" lvl="0" marL="457200" marR="0" rtl="0" algn="ctr">
              <a:lnSpc>
                <a:spcPct val="300000"/>
              </a:lnSpc>
              <a:spcBef>
                <a:spcPts val="700"/>
              </a:spcBef>
              <a:spcAft>
                <a:spcPts val="0"/>
              </a:spcAft>
              <a:buClr>
                <a:srgbClr val="9999E5"/>
              </a:buClr>
              <a:buSzPts val="750"/>
              <a:buFont typeface="Times New Roman"/>
              <a:buNone/>
            </a:pPr>
            <a:r>
              <a:rPr b="1" i="0" lang="en-US" sz="3000" u="none" cap="none" strike="noStrike">
                <a:solidFill>
                  <a:srgbClr val="A2238E"/>
                </a:solidFill>
                <a:latin typeface="Avenir"/>
                <a:ea typeface="Avenir"/>
                <a:cs typeface="Avenir"/>
                <a:sym typeface="Avenir"/>
              </a:rPr>
              <a:t>Falso</a:t>
            </a:r>
            <a:endParaRPr/>
          </a:p>
        </p:txBody>
      </p:sp>
      <p:sp>
        <p:nvSpPr>
          <p:cNvPr id="155" name="Shape 155"/>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10</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4">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9" name="Shape 159"/>
        <p:cNvGrpSpPr/>
        <p:nvPr/>
      </p:nvGrpSpPr>
      <p:grpSpPr>
        <a:xfrm>
          <a:off x="0" y="0"/>
          <a:ext cx="0" cy="0"/>
          <a:chOff x="0" y="0"/>
          <a:chExt cx="0" cy="0"/>
        </a:xfrm>
      </p:grpSpPr>
      <p:sp>
        <p:nvSpPr>
          <p:cNvPr id="160" name="Shape 160"/>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750"/>
              <a:buFont typeface="Trebuchet MS"/>
              <a:buNone/>
            </a:pPr>
            <a:r>
              <a:rPr b="0" i="0" lang="en-US" sz="3000" u="none" cap="none" strike="noStrike">
                <a:solidFill>
                  <a:srgbClr val="16469D"/>
                </a:solidFill>
                <a:latin typeface="Trebuchet MS"/>
                <a:ea typeface="Trebuchet MS"/>
                <a:cs typeface="Trebuchet MS"/>
                <a:sym typeface="Trebuchet MS"/>
              </a:rPr>
              <a:t>Los bebés por nacer corren riesgo de</a:t>
            </a:r>
            <a:endParaRPr/>
          </a:p>
        </p:txBody>
      </p:sp>
      <p:cxnSp>
        <p:nvCxnSpPr>
          <p:cNvPr id="161" name="Shape 161"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62" name="Shape 162"/>
          <p:cNvSpPr txBox="1"/>
          <p:nvPr>
            <p:ph idx="1" type="body"/>
          </p:nvPr>
        </p:nvSpPr>
        <p:spPr>
          <a:xfrm>
            <a:off x="995250" y="1852500"/>
            <a:ext cx="7153500" cy="3978300"/>
          </a:xfrm>
          <a:prstGeom prst="rect">
            <a:avLst/>
          </a:prstGeom>
          <a:noFill/>
          <a:ln>
            <a:noFill/>
          </a:ln>
        </p:spPr>
        <p:txBody>
          <a:bodyPr anchorCtr="0" anchor="t" bIns="45700" lIns="45700" spcFirstLastPara="1" rIns="45700" wrap="square" tIns="45700">
            <a:noAutofit/>
          </a:bodyPr>
          <a:lstStyle/>
          <a:p>
            <a:pPr indent="-330200" lvl="0" marL="342900" marR="0" rtl="0" algn="l">
              <a:lnSpc>
                <a:spcPct val="100000"/>
              </a:lnSpc>
              <a:spcBef>
                <a:spcPts val="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Que las bacterias transmitidas por los alimentos atraviesen la placenta</a:t>
            </a:r>
            <a:endParaRPr/>
          </a:p>
          <a:p>
            <a:pPr indent="-298450" lvl="1" marL="742950" marR="0" rtl="0" algn="l">
              <a:lnSpc>
                <a:spcPct val="100000"/>
              </a:lnSpc>
              <a:spcBef>
                <a:spcPts val="6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 Infectan al bebé por nacer</a:t>
            </a:r>
            <a:endParaRPr b="0" i="0" sz="2500" u="none" cap="none" strike="noStrike">
              <a:solidFill>
                <a:srgbClr val="000000"/>
              </a:solidFill>
              <a:latin typeface="Avenir"/>
              <a:ea typeface="Avenir"/>
              <a:cs typeface="Avenir"/>
              <a:sym typeface="Avenir"/>
            </a:endParaRPr>
          </a:p>
          <a:p>
            <a:pPr indent="-330200" lvl="0" marL="342900" marR="0" rtl="0" algn="l">
              <a:lnSpc>
                <a:spcPct val="100000"/>
              </a:lnSpc>
              <a:spcBef>
                <a:spcPts val="7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El feto no puede defenderse en contra de las bacteria nocivas</a:t>
            </a:r>
            <a:endParaRPr/>
          </a:p>
          <a:p>
            <a:pPr indent="-330200" lvl="0" marL="342900" marR="0" rtl="0" algn="l">
              <a:lnSpc>
                <a:spcPct val="100000"/>
              </a:lnSpc>
              <a:spcBef>
                <a:spcPts val="7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Serios problemas de salud </a:t>
            </a:r>
            <a:endParaRPr/>
          </a:p>
          <a:p>
            <a:pPr indent="-330200" lvl="0" marL="342900" marR="0" rtl="0" algn="l">
              <a:lnSpc>
                <a:spcPct val="100000"/>
              </a:lnSpc>
              <a:spcBef>
                <a:spcPts val="7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Retrasos en el desarrollo</a:t>
            </a:r>
            <a:endParaRPr/>
          </a:p>
          <a:p>
            <a:pPr indent="-330200" lvl="0" marL="342900" marR="0" rtl="0" algn="l">
              <a:lnSpc>
                <a:spcPct val="100000"/>
              </a:lnSpc>
              <a:spcBef>
                <a:spcPts val="7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Muerte</a:t>
            </a:r>
            <a:endParaRPr/>
          </a:p>
        </p:txBody>
      </p:sp>
      <p:sp>
        <p:nvSpPr>
          <p:cNvPr id="163" name="Shape 163"/>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11</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Shape 168"/>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890"/>
              <a:buFont typeface="Trebuchet MS"/>
              <a:buNone/>
            </a:pPr>
            <a:r>
              <a:rPr b="0" i="0" lang="en-US" sz="3559" u="none" cap="none" strike="noStrike">
                <a:solidFill>
                  <a:srgbClr val="16469D"/>
                </a:solidFill>
                <a:latin typeface="Trebuchet MS"/>
                <a:ea typeface="Trebuchet MS"/>
                <a:cs typeface="Trebuchet MS"/>
                <a:sym typeface="Trebuchet MS"/>
              </a:rPr>
              <a:t>Prevención — 4 pasos sencillos </a:t>
            </a:r>
            <a:endParaRPr/>
          </a:p>
        </p:txBody>
      </p:sp>
      <p:cxnSp>
        <p:nvCxnSpPr>
          <p:cNvPr id="169" name="Shape 169"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70" name="Shape 170"/>
          <p:cNvSpPr txBox="1"/>
          <p:nvPr>
            <p:ph idx="1" type="body"/>
          </p:nvPr>
        </p:nvSpPr>
        <p:spPr>
          <a:xfrm>
            <a:off x="1219200" y="1981200"/>
            <a:ext cx="7467600" cy="3978300"/>
          </a:xfrm>
          <a:prstGeom prst="rect">
            <a:avLst/>
          </a:prstGeom>
          <a:noFill/>
          <a:ln>
            <a:noFill/>
          </a:ln>
        </p:spPr>
        <p:txBody>
          <a:bodyPr anchorCtr="0" anchor="t" bIns="45700" lIns="45700" spcFirstLastPara="1" rIns="45700" wrap="square" tIns="45700">
            <a:noAutofit/>
          </a:bodyPr>
          <a:lstStyle/>
          <a:p>
            <a:pPr indent="-330200" lvl="0" marL="3429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Limpiar</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Separar</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Cocinar </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Enfriar</a:t>
            </a:r>
            <a:endParaRPr/>
          </a:p>
        </p:txBody>
      </p:sp>
      <p:sp>
        <p:nvSpPr>
          <p:cNvPr id="171" name="Shape 171"/>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12</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Shape 176"/>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Prevención — Paso 1 </a:t>
            </a:r>
            <a:endParaRPr/>
          </a:p>
        </p:txBody>
      </p:sp>
      <p:cxnSp>
        <p:nvCxnSpPr>
          <p:cNvPr id="177" name="Shape 177"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78" name="Shape 178"/>
          <p:cNvSpPr txBox="1"/>
          <p:nvPr>
            <p:ph idx="1" type="body"/>
          </p:nvPr>
        </p:nvSpPr>
        <p:spPr>
          <a:xfrm>
            <a:off x="1323000" y="1409425"/>
            <a:ext cx="7219800" cy="3765600"/>
          </a:xfrm>
          <a:prstGeom prst="rect">
            <a:avLst/>
          </a:prstGeom>
          <a:noFill/>
          <a:ln cap="flat" cmpd="sng" w="152400">
            <a:solidFill>
              <a:srgbClr val="000000">
                <a:alpha val="0"/>
              </a:srgbClr>
            </a:solidFill>
            <a:prstDash val="solid"/>
            <a:round/>
            <a:headEnd len="med" w="med" type="none"/>
            <a:tailEnd len="med" w="med" type="none"/>
          </a:ln>
        </p:spPr>
        <p:txBody>
          <a:bodyPr anchorCtr="0" anchor="t" bIns="45700" lIns="45700" spcFirstLastPara="1" rIns="45700" wrap="square" tIns="45700">
            <a:noAutofit/>
          </a:bodyPr>
          <a:lstStyle/>
          <a:p>
            <a:pPr indent="-342900" lvl="0" marL="342900" marR="0" rtl="0" algn="l">
              <a:lnSpc>
                <a:spcPct val="90000"/>
              </a:lnSpc>
              <a:spcBef>
                <a:spcPts val="0"/>
              </a:spcBef>
              <a:spcAft>
                <a:spcPts val="0"/>
              </a:spcAft>
              <a:buClr>
                <a:srgbClr val="9999E5"/>
              </a:buClr>
              <a:buSzPts val="600"/>
              <a:buFont typeface="Trebuchet MS"/>
              <a:buNone/>
            </a:pPr>
            <a:r>
              <a:rPr b="1" i="0" lang="en-US" sz="2400" u="none" cap="none" strike="noStrike">
                <a:solidFill>
                  <a:srgbClr val="A2238E"/>
                </a:solidFill>
                <a:latin typeface="Trebuchet MS"/>
                <a:ea typeface="Trebuchet MS"/>
                <a:cs typeface="Trebuchet MS"/>
                <a:sym typeface="Trebuchet MS"/>
              </a:rPr>
              <a:t>Limpiar</a:t>
            </a:r>
            <a:endParaRPr/>
          </a:p>
          <a:p>
            <a:pPr indent="-330200" lvl="0" marL="342900" marR="0" rtl="0" algn="l">
              <a:lnSpc>
                <a:spcPct val="100000"/>
              </a:lnSpc>
              <a:spcBef>
                <a:spcPts val="0"/>
              </a:spcBef>
              <a:spcAft>
                <a:spcPts val="0"/>
              </a:spcAft>
              <a:buClr>
                <a:srgbClr val="16329D"/>
              </a:buClr>
              <a:buSzPts val="2400"/>
              <a:buFont typeface="Avenir"/>
              <a:buChar char="•"/>
            </a:pPr>
            <a:r>
              <a:rPr b="0" i="0" lang="en-US" sz="2400" u="none" cap="none" strike="noStrike">
                <a:solidFill>
                  <a:srgbClr val="000000"/>
                </a:solidFill>
                <a:latin typeface="Avenir"/>
                <a:ea typeface="Avenir"/>
                <a:cs typeface="Avenir"/>
                <a:sym typeface="Avenir"/>
              </a:rPr>
              <a:t>Lávese las manos con agua tibia y jabón</a:t>
            </a:r>
            <a:endParaRPr/>
          </a:p>
          <a:p>
            <a:pPr indent="-323850" lvl="1" marL="742950" marR="0" rtl="0" algn="l">
              <a:lnSpc>
                <a:spcPct val="120000"/>
              </a:lnSpc>
              <a:spcBef>
                <a:spcPts val="500"/>
              </a:spcBef>
              <a:spcAft>
                <a:spcPts val="0"/>
              </a:spcAft>
              <a:buClr>
                <a:srgbClr val="16329D"/>
              </a:buClr>
              <a:buSzPts val="2400"/>
              <a:buFont typeface="Avenir"/>
              <a:buChar char="–"/>
            </a:pPr>
            <a:r>
              <a:rPr b="0" i="0" lang="en-US" sz="2400" u="none" cap="none" strike="noStrike">
                <a:solidFill>
                  <a:srgbClr val="000000"/>
                </a:solidFill>
                <a:latin typeface="Avenir"/>
                <a:ea typeface="Avenir"/>
                <a:cs typeface="Avenir"/>
                <a:sym typeface="Avenir"/>
              </a:rPr>
              <a:t>Cómo</a:t>
            </a:r>
            <a:endParaRPr/>
          </a:p>
          <a:p>
            <a:pPr indent="-323850" lvl="1" marL="742950" marR="0" rtl="0" algn="l">
              <a:lnSpc>
                <a:spcPct val="120000"/>
              </a:lnSpc>
              <a:spcBef>
                <a:spcPts val="500"/>
              </a:spcBef>
              <a:spcAft>
                <a:spcPts val="0"/>
              </a:spcAft>
              <a:buClr>
                <a:srgbClr val="16329D"/>
              </a:buClr>
              <a:buSzPts val="2400"/>
              <a:buFont typeface="Avenir"/>
              <a:buChar char="–"/>
            </a:pPr>
            <a:r>
              <a:rPr b="0" i="0" lang="en-US" sz="2400" u="none" cap="none" strike="noStrike">
                <a:solidFill>
                  <a:srgbClr val="000000"/>
                </a:solidFill>
                <a:latin typeface="Avenir"/>
                <a:ea typeface="Avenir"/>
                <a:cs typeface="Avenir"/>
                <a:sym typeface="Avenir"/>
              </a:rPr>
              <a:t>Cuándo</a:t>
            </a:r>
            <a:endParaRPr/>
          </a:p>
          <a:p>
            <a:pPr indent="-330200" lvl="0" marL="342900" marR="0" rtl="0" algn="l">
              <a:lnSpc>
                <a:spcPct val="100000"/>
              </a:lnSpc>
              <a:spcBef>
                <a:spcPts val="700"/>
              </a:spcBef>
              <a:spcAft>
                <a:spcPts val="0"/>
              </a:spcAft>
              <a:buClr>
                <a:srgbClr val="16329D"/>
              </a:buClr>
              <a:buSzPts val="2400"/>
              <a:buFont typeface="Avenir"/>
              <a:buChar char="•"/>
            </a:pPr>
            <a:r>
              <a:rPr b="0" i="0" lang="en-US" sz="2400" u="none" cap="none" strike="noStrike">
                <a:solidFill>
                  <a:srgbClr val="000000"/>
                </a:solidFill>
                <a:latin typeface="Avenir"/>
                <a:ea typeface="Avenir"/>
                <a:cs typeface="Avenir"/>
                <a:sym typeface="Avenir"/>
              </a:rPr>
              <a:t>Limpie las superficies y los utensilios con agua caliente y jabón</a:t>
            </a:r>
            <a:endParaRPr/>
          </a:p>
          <a:p>
            <a:pPr indent="-330200" lvl="0" marL="342900" marR="0" rtl="0" algn="l">
              <a:lnSpc>
                <a:spcPct val="100000"/>
              </a:lnSpc>
              <a:spcBef>
                <a:spcPts val="700"/>
              </a:spcBef>
              <a:spcAft>
                <a:spcPts val="0"/>
              </a:spcAft>
              <a:buClr>
                <a:srgbClr val="16329D"/>
              </a:buClr>
              <a:buSzPts val="2400"/>
              <a:buFont typeface="Avenir"/>
              <a:buChar char="•"/>
            </a:pPr>
            <a:r>
              <a:rPr b="0" i="0" lang="en-US" sz="2400" u="none" cap="none" strike="noStrike">
                <a:solidFill>
                  <a:srgbClr val="000000"/>
                </a:solidFill>
                <a:latin typeface="Avenir"/>
                <a:ea typeface="Avenir"/>
                <a:cs typeface="Avenir"/>
                <a:sym typeface="Avenir"/>
              </a:rPr>
              <a:t>Enjuague bien las frutas y las verduras bajo el agua del grifo</a:t>
            </a:r>
            <a:endParaRPr b="0" i="0" sz="2400" u="none" cap="none" strike="noStrike">
              <a:solidFill>
                <a:srgbClr val="000000"/>
              </a:solidFill>
              <a:latin typeface="Avenir"/>
              <a:ea typeface="Avenir"/>
              <a:cs typeface="Avenir"/>
              <a:sym typeface="Avenir"/>
            </a:endParaRPr>
          </a:p>
        </p:txBody>
      </p:sp>
      <p:pic>
        <p:nvPicPr>
          <p:cNvPr id="179" name="Shape 179" title="Icono &quot;Limpiar&quot; "/>
          <p:cNvPicPr preferRelativeResize="0"/>
          <p:nvPr/>
        </p:nvPicPr>
        <p:blipFill rotWithShape="1">
          <a:blip r:embed="rId3">
            <a:alphaModFix/>
          </a:blip>
          <a:srcRect b="0" l="0" r="0" t="0"/>
          <a:stretch/>
        </p:blipFill>
        <p:spPr>
          <a:xfrm>
            <a:off x="7416300" y="4816353"/>
            <a:ext cx="1126500" cy="1123200"/>
          </a:xfrm>
          <a:prstGeom prst="rect">
            <a:avLst/>
          </a:prstGeom>
          <a:noFill/>
          <a:ln>
            <a:noFill/>
          </a:ln>
        </p:spPr>
      </p:pic>
      <p:sp>
        <p:nvSpPr>
          <p:cNvPr id="180" name="Shape 180"/>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13</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Shape 185"/>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Prevención — Paso 2 </a:t>
            </a:r>
            <a:endParaRPr/>
          </a:p>
        </p:txBody>
      </p:sp>
      <p:cxnSp>
        <p:nvCxnSpPr>
          <p:cNvPr id="186" name="Shape 186"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87" name="Shape 187"/>
          <p:cNvSpPr txBox="1"/>
          <p:nvPr>
            <p:ph idx="1" type="body"/>
          </p:nvPr>
        </p:nvSpPr>
        <p:spPr>
          <a:xfrm>
            <a:off x="1973250" y="1981200"/>
            <a:ext cx="6106200" cy="1536300"/>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9999E5"/>
              </a:buClr>
              <a:buSzPts val="700"/>
              <a:buFont typeface="Trebuchet MS"/>
              <a:buNone/>
            </a:pPr>
            <a:r>
              <a:rPr b="1" i="0" lang="en-US" sz="2800" u="none" cap="none" strike="noStrike">
                <a:solidFill>
                  <a:srgbClr val="A2238E"/>
                </a:solidFill>
                <a:latin typeface="Trebuchet MS"/>
                <a:ea typeface="Trebuchet MS"/>
                <a:cs typeface="Trebuchet MS"/>
                <a:sym typeface="Trebuchet MS"/>
              </a:rPr>
              <a:t>Separar</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Alimentos crudos de alimentos listos para consumir</a:t>
            </a:r>
            <a:endParaRPr b="0" i="0" sz="2400" u="none" cap="none" strike="noStrike">
              <a:solidFill>
                <a:srgbClr val="000000"/>
              </a:solidFill>
              <a:latin typeface="Avenir"/>
              <a:ea typeface="Avenir"/>
              <a:cs typeface="Avenir"/>
              <a:sym typeface="Avenir"/>
            </a:endParaRPr>
          </a:p>
        </p:txBody>
      </p:sp>
      <p:pic>
        <p:nvPicPr>
          <p:cNvPr id="188" name="Shape 188" title="Icono &quot;Separar&quot;"/>
          <p:cNvPicPr preferRelativeResize="0"/>
          <p:nvPr/>
        </p:nvPicPr>
        <p:blipFill rotWithShape="1">
          <a:blip r:embed="rId3">
            <a:alphaModFix/>
          </a:blip>
          <a:srcRect b="0" l="0" r="0" t="0"/>
          <a:stretch/>
        </p:blipFill>
        <p:spPr>
          <a:xfrm>
            <a:off x="7482150" y="4666669"/>
            <a:ext cx="1126500" cy="1129800"/>
          </a:xfrm>
          <a:prstGeom prst="rect">
            <a:avLst/>
          </a:prstGeom>
          <a:noFill/>
          <a:ln>
            <a:noFill/>
          </a:ln>
        </p:spPr>
      </p:pic>
      <p:sp>
        <p:nvSpPr>
          <p:cNvPr id="189" name="Shape 189"/>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14</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3" name="Shape 193"/>
        <p:cNvGrpSpPr/>
        <p:nvPr/>
      </p:nvGrpSpPr>
      <p:grpSpPr>
        <a:xfrm>
          <a:off x="0" y="0"/>
          <a:ext cx="0" cy="0"/>
          <a:chOff x="0" y="0"/>
          <a:chExt cx="0" cy="0"/>
        </a:xfrm>
      </p:grpSpPr>
      <p:sp>
        <p:nvSpPr>
          <p:cNvPr id="194" name="Shape 194"/>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Prevención — Paso 3 </a:t>
            </a:r>
            <a:endParaRPr/>
          </a:p>
        </p:txBody>
      </p:sp>
      <p:cxnSp>
        <p:nvCxnSpPr>
          <p:cNvPr id="195" name="Shape 195"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96" name="Shape 196"/>
          <p:cNvSpPr txBox="1"/>
          <p:nvPr>
            <p:ph idx="1" type="body"/>
          </p:nvPr>
        </p:nvSpPr>
        <p:spPr>
          <a:xfrm>
            <a:off x="1219200" y="1981200"/>
            <a:ext cx="7467600" cy="2362200"/>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9999E5"/>
              </a:buClr>
              <a:buSzPts val="700"/>
              <a:buFont typeface="Trebuchet MS"/>
              <a:buNone/>
            </a:pPr>
            <a:r>
              <a:rPr b="1" i="0" lang="en-US" sz="2800" u="none" cap="none" strike="noStrike">
                <a:solidFill>
                  <a:srgbClr val="A2238E"/>
                </a:solidFill>
                <a:latin typeface="Trebuchet MS"/>
                <a:ea typeface="Trebuchet MS"/>
                <a:cs typeface="Trebuchet MS"/>
                <a:sym typeface="Trebuchet MS"/>
              </a:rPr>
              <a:t>Cocinar</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Cocine la carne, las aves, el pescado y los mariscos hasta que alcancen las temperaturas apropiadas</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Use un termómetro de alimentos para verificar la temperatura</a:t>
            </a:r>
            <a:endParaRPr/>
          </a:p>
        </p:txBody>
      </p:sp>
      <p:pic>
        <p:nvPicPr>
          <p:cNvPr id="197" name="Shape 197" title="Icono &quot;Cocinar&quot; "/>
          <p:cNvPicPr preferRelativeResize="0"/>
          <p:nvPr/>
        </p:nvPicPr>
        <p:blipFill rotWithShape="1">
          <a:blip r:embed="rId3">
            <a:alphaModFix/>
          </a:blip>
          <a:srcRect b="0" l="0" r="0" t="0"/>
          <a:stretch/>
        </p:blipFill>
        <p:spPr>
          <a:xfrm>
            <a:off x="7482149" y="4674350"/>
            <a:ext cx="1126500" cy="1126500"/>
          </a:xfrm>
          <a:prstGeom prst="rect">
            <a:avLst/>
          </a:prstGeom>
          <a:noFill/>
          <a:ln>
            <a:noFill/>
          </a:ln>
        </p:spPr>
      </p:pic>
      <p:sp>
        <p:nvSpPr>
          <p:cNvPr id="198" name="Shape 198"/>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15</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Shape 203"/>
          <p:cNvSpPr txBox="1"/>
          <p:nvPr>
            <p:ph type="title"/>
          </p:nvPr>
        </p:nvSpPr>
        <p:spPr>
          <a:xfrm>
            <a:off x="457200" y="327905"/>
            <a:ext cx="8229600" cy="1143001"/>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329D"/>
                </a:solidFill>
                <a:latin typeface="Trebuchet MS"/>
                <a:ea typeface="Trebuchet MS"/>
                <a:cs typeface="Trebuchet MS"/>
                <a:sym typeface="Trebuchet MS"/>
              </a:rPr>
              <a:t>Prevención — Paso 4 </a:t>
            </a:r>
            <a:endParaRPr/>
          </a:p>
        </p:txBody>
      </p:sp>
      <p:cxnSp>
        <p:nvCxnSpPr>
          <p:cNvPr id="204" name="Shape 204"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05" name="Shape 205"/>
          <p:cNvSpPr txBox="1"/>
          <p:nvPr>
            <p:ph idx="1" type="body"/>
          </p:nvPr>
        </p:nvSpPr>
        <p:spPr>
          <a:xfrm>
            <a:off x="1750480" y="1973805"/>
            <a:ext cx="6751495" cy="2433696"/>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9999E5"/>
              </a:buClr>
              <a:buSzPts val="700"/>
              <a:buFont typeface="Trebuchet MS"/>
              <a:buNone/>
            </a:pPr>
            <a:r>
              <a:rPr b="1" i="0" lang="en-US" sz="2800" u="none" cap="none" strike="noStrike">
                <a:solidFill>
                  <a:srgbClr val="A2238E"/>
                </a:solidFill>
                <a:latin typeface="Trebuchet MS"/>
                <a:ea typeface="Trebuchet MS"/>
                <a:cs typeface="Trebuchet MS"/>
                <a:sym typeface="Trebuchet MS"/>
              </a:rPr>
              <a:t>Enfriar</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Refrigere las sobras inmediatamente</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No deje los alimentos perecederos fuera del refrigerados por más de 2 horas</a:t>
            </a:r>
            <a:endParaRPr/>
          </a:p>
        </p:txBody>
      </p:sp>
      <p:sp>
        <p:nvSpPr>
          <p:cNvPr id="206" name="Shape 206"/>
          <p:cNvSpPr txBox="1"/>
          <p:nvPr>
            <p:ph idx="2" type="body"/>
          </p:nvPr>
        </p:nvSpPr>
        <p:spPr>
          <a:xfrm>
            <a:off x="3238320" y="4393741"/>
            <a:ext cx="3036645" cy="1030343"/>
          </a:xfrm>
          <a:prstGeom prst="rect">
            <a:avLst/>
          </a:prstGeom>
          <a:noFill/>
          <a:ln>
            <a:noFill/>
          </a:ln>
        </p:spPr>
        <p:txBody>
          <a:bodyPr anchorCtr="0" anchor="b" bIns="91425" lIns="91425" spcFirstLastPara="1" rIns="91425" wrap="square" tIns="91425">
            <a:noAutofit/>
          </a:bodyPr>
          <a:lstStyle/>
          <a:p>
            <a:pPr indent="0" lvl="0" marL="0" marR="0" rtl="0" algn="ctr">
              <a:lnSpc>
                <a:spcPct val="100000"/>
              </a:lnSpc>
              <a:spcBef>
                <a:spcPts val="0"/>
              </a:spcBef>
              <a:spcAft>
                <a:spcPts val="0"/>
              </a:spcAft>
              <a:buClr>
                <a:schemeClr val="accent1"/>
              </a:buClr>
              <a:buSzPts val="800"/>
              <a:buFont typeface="Times New Roman"/>
              <a:buNone/>
            </a:pPr>
            <a:r>
              <a:rPr b="1" i="0" lang="en-US" sz="3200" u="none" cap="none" strike="noStrike">
                <a:solidFill>
                  <a:srgbClr val="A2238E"/>
                </a:solidFill>
                <a:latin typeface="Trebuchet MS"/>
                <a:ea typeface="Trebuchet MS"/>
                <a:cs typeface="Trebuchet MS"/>
                <a:sym typeface="Trebuchet MS"/>
              </a:rPr>
              <a:t>¡Regla de las 2 horas!</a:t>
            </a:r>
            <a:endParaRPr/>
          </a:p>
        </p:txBody>
      </p:sp>
      <p:pic>
        <p:nvPicPr>
          <p:cNvPr id="207" name="Shape 207" title="Icono &quot;Enfriar&quot; "/>
          <p:cNvPicPr preferRelativeResize="0"/>
          <p:nvPr/>
        </p:nvPicPr>
        <p:blipFill rotWithShape="1">
          <a:blip r:embed="rId3">
            <a:alphaModFix/>
          </a:blip>
          <a:srcRect b="0" l="0" r="0" t="0"/>
          <a:stretch/>
        </p:blipFill>
        <p:spPr>
          <a:xfrm>
            <a:off x="7482150" y="4673181"/>
            <a:ext cx="1126500" cy="1123200"/>
          </a:xfrm>
          <a:prstGeom prst="rect">
            <a:avLst/>
          </a:prstGeom>
          <a:noFill/>
          <a:ln>
            <a:noFill/>
          </a:ln>
        </p:spPr>
      </p:pic>
      <p:sp>
        <p:nvSpPr>
          <p:cNvPr id="208" name="Shape 208"/>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16</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2" name="Shape 212"/>
        <p:cNvGrpSpPr/>
        <p:nvPr/>
      </p:nvGrpSpPr>
      <p:grpSpPr>
        <a:xfrm>
          <a:off x="0" y="0"/>
          <a:ext cx="0" cy="0"/>
          <a:chOff x="0" y="0"/>
          <a:chExt cx="0" cy="0"/>
        </a:xfrm>
      </p:grpSpPr>
      <p:sp>
        <p:nvSpPr>
          <p:cNvPr id="213" name="Shape 213"/>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600"/>
              <a:buFont typeface="Trebuchet MS"/>
              <a:buNone/>
            </a:pPr>
            <a:r>
              <a:rPr b="0" i="0" lang="en-US" sz="2400" u="none" cap="none" strike="noStrike">
                <a:solidFill>
                  <a:srgbClr val="16469D"/>
                </a:solidFill>
                <a:latin typeface="Trebuchet MS"/>
                <a:ea typeface="Trebuchet MS"/>
                <a:cs typeface="Trebuchet MS"/>
                <a:sym typeface="Trebuchet MS"/>
              </a:rPr>
              <a:t>2 riesgos de enfermedades transmitidas por los alimentos </a:t>
            </a:r>
            <a:endParaRPr/>
          </a:p>
        </p:txBody>
      </p:sp>
      <p:cxnSp>
        <p:nvCxnSpPr>
          <p:cNvPr id="214" name="Shape 214" title="Línea"/>
          <p:cNvCxnSpPr/>
          <p:nvPr/>
        </p:nvCxnSpPr>
        <p:spPr>
          <a:xfrm>
            <a:off x="535350" y="1260310"/>
            <a:ext cx="8073300" cy="0"/>
          </a:xfrm>
          <a:prstGeom prst="straightConnector1">
            <a:avLst/>
          </a:prstGeom>
          <a:noFill/>
          <a:ln cap="flat" cmpd="sng" w="19050">
            <a:solidFill>
              <a:srgbClr val="8DD7F7"/>
            </a:solidFill>
            <a:prstDash val="solid"/>
            <a:round/>
            <a:headEnd len="med" w="med" type="none"/>
            <a:tailEnd len="med" w="med" type="none"/>
          </a:ln>
        </p:spPr>
      </p:cxnSp>
      <p:sp>
        <p:nvSpPr>
          <p:cNvPr id="215" name="Shape 215"/>
          <p:cNvSpPr txBox="1"/>
          <p:nvPr>
            <p:ph idx="1" type="body"/>
          </p:nvPr>
        </p:nvSpPr>
        <p:spPr>
          <a:xfrm>
            <a:off x="1219200" y="1981200"/>
            <a:ext cx="7467600" cy="3978300"/>
          </a:xfrm>
          <a:prstGeom prst="rect">
            <a:avLst/>
          </a:prstGeom>
          <a:noFill/>
          <a:ln>
            <a:noFill/>
          </a:ln>
        </p:spPr>
        <p:txBody>
          <a:bodyPr anchorCtr="0" anchor="t" bIns="45700" lIns="45700" spcFirstLastPara="1" rIns="45700" wrap="square" tIns="45700">
            <a:noAutofit/>
          </a:bodyPr>
          <a:lstStyle/>
          <a:p>
            <a:pPr indent="-330200" lvl="0" marL="342900" marR="0" rtl="0" algn="l">
              <a:lnSpc>
                <a:spcPct val="100000"/>
              </a:lnSpc>
              <a:spcBef>
                <a:spcPts val="0"/>
              </a:spcBef>
              <a:spcAft>
                <a:spcPts val="0"/>
              </a:spcAft>
              <a:buClr>
                <a:srgbClr val="16329D"/>
              </a:buClr>
              <a:buSzPts val="3000"/>
              <a:buFont typeface="Avenir"/>
              <a:buChar char="•"/>
            </a:pPr>
            <a:r>
              <a:rPr b="0" i="1" lang="en-US" sz="3000" u="none" cap="none" strike="noStrike">
                <a:solidFill>
                  <a:srgbClr val="000000"/>
                </a:solidFill>
                <a:latin typeface="Avenir"/>
                <a:ea typeface="Avenir"/>
                <a:cs typeface="Avenir"/>
                <a:sym typeface="Avenir"/>
              </a:rPr>
              <a:t>Listeria monocytogenes</a:t>
            </a:r>
            <a:endParaRPr b="0" i="0" sz="3000" u="none" cap="none" strike="noStrike">
              <a:solidFill>
                <a:srgbClr val="000000"/>
              </a:solidFill>
              <a:latin typeface="Avenir"/>
              <a:ea typeface="Avenir"/>
              <a:cs typeface="Avenir"/>
              <a:sym typeface="Avenir"/>
            </a:endParaRPr>
          </a:p>
          <a:p>
            <a:pPr indent="-330200" lvl="0" marL="342900" marR="0" rtl="0" algn="l">
              <a:lnSpc>
                <a:spcPct val="100000"/>
              </a:lnSpc>
              <a:spcBef>
                <a:spcPts val="700"/>
              </a:spcBef>
              <a:spcAft>
                <a:spcPts val="0"/>
              </a:spcAft>
              <a:buClr>
                <a:srgbClr val="16329D"/>
              </a:buClr>
              <a:buSzPts val="3000"/>
              <a:buFont typeface="Avenir"/>
              <a:buChar char="•"/>
            </a:pPr>
            <a:r>
              <a:rPr b="0" i="1" lang="en-US" sz="3000" u="none" cap="none" strike="noStrike">
                <a:solidFill>
                  <a:srgbClr val="000000"/>
                </a:solidFill>
                <a:latin typeface="Avenir"/>
                <a:ea typeface="Avenir"/>
                <a:cs typeface="Avenir"/>
                <a:sym typeface="Avenir"/>
              </a:rPr>
              <a:t>Toxoplasma gondii</a:t>
            </a:r>
            <a:endParaRPr/>
          </a:p>
        </p:txBody>
      </p:sp>
      <p:sp>
        <p:nvSpPr>
          <p:cNvPr id="216" name="Shape 216"/>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17</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0" name="Shape 220"/>
        <p:cNvGrpSpPr/>
        <p:nvPr/>
      </p:nvGrpSpPr>
      <p:grpSpPr>
        <a:xfrm>
          <a:off x="0" y="0"/>
          <a:ext cx="0" cy="0"/>
          <a:chOff x="0" y="0"/>
          <a:chExt cx="0" cy="0"/>
        </a:xfrm>
      </p:grpSpPr>
      <p:sp>
        <p:nvSpPr>
          <p:cNvPr id="221" name="Shape 221"/>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750"/>
              <a:buFont typeface="Trebuchet MS"/>
              <a:buNone/>
            </a:pPr>
            <a:r>
              <a:rPr b="0" i="0" lang="en-US" sz="3000" u="none" cap="none" strike="noStrike">
                <a:solidFill>
                  <a:srgbClr val="16469D"/>
                </a:solidFill>
                <a:latin typeface="Trebuchet MS"/>
                <a:ea typeface="Trebuchet MS"/>
                <a:cs typeface="Trebuchet MS"/>
                <a:sym typeface="Trebuchet MS"/>
              </a:rPr>
              <a:t>Riesgo de enfermedad transmitida por los alimentos #1</a:t>
            </a:r>
            <a:endParaRPr/>
          </a:p>
        </p:txBody>
      </p:sp>
      <p:cxnSp>
        <p:nvCxnSpPr>
          <p:cNvPr id="222" name="Shape 222" title="Línea"/>
          <p:cNvCxnSpPr/>
          <p:nvPr/>
        </p:nvCxnSpPr>
        <p:spPr>
          <a:xfrm>
            <a:off x="535350" y="1370480"/>
            <a:ext cx="8073300" cy="0"/>
          </a:xfrm>
          <a:prstGeom prst="straightConnector1">
            <a:avLst/>
          </a:prstGeom>
          <a:noFill/>
          <a:ln cap="flat" cmpd="sng" w="19050">
            <a:solidFill>
              <a:srgbClr val="8DD7F7"/>
            </a:solidFill>
            <a:prstDash val="solid"/>
            <a:round/>
            <a:headEnd len="med" w="med" type="none"/>
            <a:tailEnd len="med" w="med" type="none"/>
          </a:ln>
        </p:spPr>
      </p:cxnSp>
      <p:sp>
        <p:nvSpPr>
          <p:cNvPr id="223" name="Shape 223"/>
          <p:cNvSpPr txBox="1"/>
          <p:nvPr>
            <p:ph idx="1" type="body"/>
          </p:nvPr>
        </p:nvSpPr>
        <p:spPr>
          <a:xfrm>
            <a:off x="1219200" y="1981200"/>
            <a:ext cx="7467600" cy="3978274"/>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9999E5"/>
              </a:buClr>
              <a:buSzPts val="700"/>
              <a:buFont typeface="Trebuchet MS"/>
              <a:buNone/>
            </a:pPr>
            <a:r>
              <a:rPr b="1" i="1" lang="en-US" sz="2800" u="none" cap="none" strike="noStrike">
                <a:solidFill>
                  <a:srgbClr val="A2238E"/>
                </a:solidFill>
                <a:latin typeface="Trebuchet MS"/>
                <a:ea typeface="Trebuchet MS"/>
                <a:cs typeface="Trebuchet MS"/>
                <a:sym typeface="Trebuchet MS"/>
              </a:rPr>
              <a:t>Listeria monocytogenes</a:t>
            </a:r>
            <a:endParaRPr b="1" i="1" sz="2800" u="none" cap="none" strike="noStrike">
              <a:solidFill>
                <a:srgbClr val="A2238E"/>
              </a:solidFill>
              <a:latin typeface="Trebuchet MS"/>
              <a:ea typeface="Trebuchet MS"/>
              <a:cs typeface="Trebuchet MS"/>
              <a:sym typeface="Trebuchet MS"/>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Bacteria que causa listeriosis</a:t>
            </a:r>
            <a:endParaRPr b="0" i="0" sz="3000" u="none" cap="none" strike="noStrike">
              <a:solidFill>
                <a:srgbClr val="000000"/>
              </a:solidFill>
              <a:latin typeface="Avenir"/>
              <a:ea typeface="Avenir"/>
              <a:cs typeface="Avenir"/>
              <a:sym typeface="Aveni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Los fetos infectados pueden sufrir discapacidad intelectual, ceguera o parálisis</a:t>
            </a:r>
            <a:endParaRPr b="0" i="0" sz="3200" u="none" cap="none" strike="noStrike">
              <a:solidFill>
                <a:srgbClr val="535353"/>
              </a:solidFill>
              <a:latin typeface="Times New Roman"/>
              <a:ea typeface="Times New Roman"/>
              <a:cs typeface="Times New Roman"/>
              <a:sym typeface="Times New Roman"/>
            </a:endParaRPr>
          </a:p>
        </p:txBody>
      </p:sp>
      <p:sp>
        <p:nvSpPr>
          <p:cNvPr id="224" name="Shape 224"/>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18</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Shape 229"/>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890"/>
              <a:buFont typeface="Trebuchet MS"/>
              <a:buNone/>
            </a:pPr>
            <a:r>
              <a:rPr b="0" i="0" lang="en-US" sz="3559" u="none" cap="none" strike="noStrike">
                <a:solidFill>
                  <a:srgbClr val="16469D"/>
                </a:solidFill>
                <a:latin typeface="Trebuchet MS"/>
                <a:ea typeface="Trebuchet MS"/>
                <a:cs typeface="Trebuchet MS"/>
                <a:sym typeface="Trebuchet MS"/>
              </a:rPr>
              <a:t>Listeriosis </a:t>
            </a:r>
            <a:r>
              <a:rPr b="0" i="0" lang="en-US" sz="3559" u="none" cap="none" strike="noStrike">
                <a:solidFill>
                  <a:srgbClr val="16469D"/>
                </a:solidFill>
                <a:latin typeface="Arial"/>
                <a:ea typeface="Arial"/>
                <a:cs typeface="Arial"/>
                <a:sym typeface="Arial"/>
              </a:rPr>
              <a:t>y</a:t>
            </a:r>
            <a:r>
              <a:rPr b="0" i="0" lang="en-US" sz="3559" u="none" cap="none" strike="noStrike">
                <a:solidFill>
                  <a:srgbClr val="16469D"/>
                </a:solidFill>
                <a:latin typeface="Trebuchet MS"/>
                <a:ea typeface="Trebuchet MS"/>
                <a:cs typeface="Trebuchet MS"/>
                <a:sym typeface="Trebuchet MS"/>
              </a:rPr>
              <a:t> mujeres embarazadas </a:t>
            </a:r>
            <a:endParaRPr/>
          </a:p>
        </p:txBody>
      </p:sp>
      <p:cxnSp>
        <p:nvCxnSpPr>
          <p:cNvPr id="230" name="Shape 230"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31" name="Shape 231"/>
          <p:cNvSpPr txBox="1"/>
          <p:nvPr>
            <p:ph idx="1" type="body"/>
          </p:nvPr>
        </p:nvSpPr>
        <p:spPr>
          <a:xfrm>
            <a:off x="1219200" y="1981200"/>
            <a:ext cx="7467600" cy="3978274"/>
          </a:xfrm>
          <a:prstGeom prst="rect">
            <a:avLst/>
          </a:prstGeom>
          <a:noFill/>
          <a:ln>
            <a:noFill/>
          </a:ln>
        </p:spPr>
        <p:txBody>
          <a:bodyPr anchorCtr="0" anchor="t" bIns="45700" lIns="45700" spcFirstLastPara="1" rIns="45700" wrap="square" tIns="45700">
            <a:noAutofit/>
          </a:bodyPr>
          <a:lstStyle/>
          <a:p>
            <a:pPr indent="-330200" lvl="0" marL="342900" marR="0" rtl="0" algn="l">
              <a:lnSpc>
                <a:spcPct val="100000"/>
              </a:lnSpc>
              <a:spcBef>
                <a:spcPts val="0"/>
              </a:spcBef>
              <a:spcAft>
                <a:spcPts val="0"/>
              </a:spcAft>
              <a:buClr>
                <a:srgbClr val="16329D"/>
              </a:buClr>
              <a:buSzPts val="3000"/>
              <a:buFont typeface="Avenir"/>
              <a:buChar char="•"/>
            </a:pPr>
            <a:r>
              <a:rPr b="0" i="0" lang="en-US" sz="3000" u="none" cap="none" strike="noStrike">
                <a:solidFill>
                  <a:schemeClr val="dk1"/>
                </a:solidFill>
                <a:latin typeface="Avenir"/>
                <a:ea typeface="Avenir"/>
                <a:cs typeface="Avenir"/>
                <a:sym typeface="Avenir"/>
              </a:rPr>
              <a:t>Probabilidad aproximadamente </a:t>
            </a:r>
            <a:r>
              <a:rPr b="1" i="0" lang="en-US" sz="3000" u="none" cap="none" strike="noStrike">
                <a:solidFill>
                  <a:srgbClr val="A2238E"/>
                </a:solidFill>
                <a:latin typeface="Avenir"/>
                <a:ea typeface="Avenir"/>
                <a:cs typeface="Avenir"/>
                <a:sym typeface="Avenir"/>
              </a:rPr>
              <a:t>10</a:t>
            </a:r>
            <a:r>
              <a:rPr b="0" i="0" lang="en-US" sz="3000" u="none" cap="none" strike="noStrike">
                <a:solidFill>
                  <a:schemeClr val="dk1"/>
                </a:solidFill>
                <a:latin typeface="Avenir"/>
                <a:ea typeface="Avenir"/>
                <a:cs typeface="Avenir"/>
                <a:sym typeface="Avenir"/>
              </a:rPr>
              <a:t> veces mayor de contraer listeriosis que otros adultos sanos</a:t>
            </a:r>
            <a:endParaRPr b="0" i="0" sz="3000" u="none" cap="none" strike="noStrike">
              <a:solidFill>
                <a:srgbClr val="000000"/>
              </a:solidFill>
              <a:latin typeface="Avenir"/>
              <a:ea typeface="Avenir"/>
              <a:cs typeface="Avenir"/>
              <a:sym typeface="Aveni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chemeClr val="dk1"/>
                </a:solidFill>
                <a:latin typeface="Avenir"/>
                <a:ea typeface="Avenir"/>
                <a:cs typeface="Avenir"/>
                <a:sym typeface="Avenir"/>
              </a:rPr>
              <a:t>Se estima que </a:t>
            </a:r>
            <a:r>
              <a:rPr b="1" i="0" lang="en-US" sz="3000" u="none" cap="none" strike="noStrike">
                <a:solidFill>
                  <a:srgbClr val="A2238E"/>
                </a:solidFill>
                <a:latin typeface="Avenir"/>
                <a:ea typeface="Avenir"/>
                <a:cs typeface="Avenir"/>
                <a:sym typeface="Avenir"/>
              </a:rPr>
              <a:t>1/6</a:t>
            </a:r>
            <a:r>
              <a:rPr b="0" i="0" lang="en-US" sz="3000" u="none" cap="none" strike="noStrike">
                <a:solidFill>
                  <a:schemeClr val="dk1"/>
                </a:solidFill>
                <a:latin typeface="Avenir"/>
                <a:ea typeface="Avenir"/>
                <a:cs typeface="Avenir"/>
                <a:sym typeface="Avenir"/>
              </a:rPr>
              <a:t> de todos los casos ocurre en mujeres embarazadas</a:t>
            </a:r>
            <a:endParaRPr/>
          </a:p>
        </p:txBody>
      </p:sp>
      <p:sp>
        <p:nvSpPr>
          <p:cNvPr id="232" name="Shape 232"/>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19</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Shape 88"/>
          <p:cNvSpPr txBox="1"/>
          <p:nvPr>
            <p:ph type="title"/>
          </p:nvPr>
        </p:nvSpPr>
        <p:spPr>
          <a:xfrm>
            <a:off x="685800" y="595625"/>
            <a:ext cx="7772400" cy="6096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625"/>
              <a:buFont typeface="Trebuchet MS"/>
              <a:buNone/>
            </a:pPr>
            <a:r>
              <a:rPr b="0" i="0" lang="en-US" sz="2500" u="none" cap="none" strike="noStrike">
                <a:solidFill>
                  <a:srgbClr val="16469D"/>
                </a:solidFill>
                <a:latin typeface="Trebuchet MS"/>
                <a:ea typeface="Trebuchet MS"/>
                <a:cs typeface="Trebuchet MS"/>
                <a:sym typeface="Trebuchet MS"/>
              </a:rPr>
              <a:t>Enfermedades transmitidas por los alimentos</a:t>
            </a:r>
            <a:r>
              <a:rPr b="0" i="0" lang="en-US" sz="3559" u="none" cap="none" strike="noStrike">
                <a:solidFill>
                  <a:srgbClr val="16469D"/>
                </a:solidFill>
                <a:latin typeface="Trebuchet MS"/>
                <a:ea typeface="Trebuchet MS"/>
                <a:cs typeface="Trebuchet MS"/>
                <a:sym typeface="Trebuchet MS"/>
              </a:rPr>
              <a:t> </a:t>
            </a:r>
            <a:endParaRPr/>
          </a:p>
        </p:txBody>
      </p:sp>
      <p:cxnSp>
        <p:nvCxnSpPr>
          <p:cNvPr id="89" name="Shape 89"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90" name="Shape 90"/>
          <p:cNvSpPr txBox="1"/>
          <p:nvPr>
            <p:ph idx="1" type="body"/>
          </p:nvPr>
        </p:nvSpPr>
        <p:spPr>
          <a:xfrm>
            <a:off x="1219200" y="1981200"/>
            <a:ext cx="7467600" cy="3978300"/>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9999E5"/>
              </a:buClr>
              <a:buSzPts val="700"/>
              <a:buFont typeface="Trebuchet MS"/>
              <a:buNone/>
            </a:pPr>
            <a:r>
              <a:rPr b="1" i="0" lang="en-US" sz="2800" u="none" cap="none" strike="noStrike">
                <a:solidFill>
                  <a:srgbClr val="A2238E"/>
                </a:solidFill>
                <a:latin typeface="Trebuchet MS"/>
                <a:ea typeface="Trebuchet MS"/>
                <a:cs typeface="Trebuchet MS"/>
                <a:sym typeface="Trebuchet MS"/>
              </a:rPr>
              <a:t>¿Qué son?</a:t>
            </a:r>
            <a:endParaRPr/>
          </a:p>
          <a:p>
            <a:pPr indent="-330200" lvl="0" marL="342900" marR="0" rtl="0" algn="l">
              <a:lnSpc>
                <a:spcPct val="100000"/>
              </a:lnSpc>
              <a:spcBef>
                <a:spcPts val="0"/>
              </a:spcBef>
              <a:spcAft>
                <a:spcPts val="0"/>
              </a:spcAft>
              <a:buClr>
                <a:srgbClr val="16329D"/>
              </a:buClr>
              <a:buSzPts val="3000"/>
              <a:buFont typeface="Avenir"/>
              <a:buChar char="•"/>
            </a:pPr>
            <a:r>
              <a:rPr b="0" i="0" lang="en-US" sz="3000" u="none" cap="none" strike="noStrike">
                <a:solidFill>
                  <a:schemeClr val="dk1"/>
                </a:solidFill>
                <a:latin typeface="Avenir"/>
                <a:ea typeface="Avenir"/>
                <a:cs typeface="Avenir"/>
                <a:sym typeface="Avenir"/>
              </a:rPr>
              <a:t>Causadas por microorganismos nocivos o contaminantes químicos </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chemeClr val="dk1"/>
                </a:solidFill>
                <a:latin typeface="Avenir"/>
                <a:ea typeface="Avenir"/>
                <a:cs typeface="Avenir"/>
                <a:sym typeface="Avenir"/>
              </a:rPr>
              <a:t>Se contraen al comer o beber alimentos o agua contaminados</a:t>
            </a:r>
            <a:endParaRPr b="0" i="0" sz="3200" u="none" cap="none" strike="noStrike">
              <a:solidFill>
                <a:srgbClr val="535353"/>
              </a:solidFill>
              <a:latin typeface="Times New Roman"/>
              <a:ea typeface="Times New Roman"/>
              <a:cs typeface="Times New Roman"/>
              <a:sym typeface="Times New Roman"/>
            </a:endParaRPr>
          </a:p>
        </p:txBody>
      </p:sp>
      <p:sp>
        <p:nvSpPr>
          <p:cNvPr id="91" name="Shape 91"/>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6" name="Shape 236"/>
        <p:cNvGrpSpPr/>
        <p:nvPr/>
      </p:nvGrpSpPr>
      <p:grpSpPr>
        <a:xfrm>
          <a:off x="0" y="0"/>
          <a:ext cx="0" cy="0"/>
          <a:chOff x="0" y="0"/>
          <a:chExt cx="0" cy="0"/>
        </a:xfrm>
      </p:grpSpPr>
      <p:sp>
        <p:nvSpPr>
          <p:cNvPr id="237" name="Shape 237"/>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Cómo prevenir la listeriosis </a:t>
            </a:r>
            <a:endParaRPr/>
          </a:p>
        </p:txBody>
      </p:sp>
      <p:cxnSp>
        <p:nvCxnSpPr>
          <p:cNvPr id="238" name="Shape 238"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39" name="Shape 239"/>
          <p:cNvSpPr txBox="1"/>
          <p:nvPr>
            <p:ph idx="1" type="body"/>
          </p:nvPr>
        </p:nvSpPr>
        <p:spPr>
          <a:xfrm>
            <a:off x="838200" y="1981200"/>
            <a:ext cx="7467600" cy="3978300"/>
          </a:xfrm>
          <a:prstGeom prst="rect">
            <a:avLst/>
          </a:prstGeom>
          <a:noFill/>
          <a:ln>
            <a:noFill/>
          </a:ln>
        </p:spPr>
        <p:txBody>
          <a:bodyPr anchorCtr="0" anchor="t" bIns="45700" lIns="45700" spcFirstLastPara="1" rIns="45700" wrap="square" tIns="45700">
            <a:noAutofit/>
          </a:bodyPr>
          <a:lstStyle/>
          <a:p>
            <a:pPr indent="-330200" lvl="0" marL="3429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Escoja los alimentos con cuidado</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Consuma los alimentos perecederos listos para consumir lo antes posible</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Use un termómetro de refrigerador para asegurarse de que la temperaturas esté a 40º F o menos</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Limpie el refrigerador a menudo </a:t>
            </a:r>
            <a:endParaRPr/>
          </a:p>
        </p:txBody>
      </p:sp>
      <p:sp>
        <p:nvSpPr>
          <p:cNvPr id="240" name="Shape 240"/>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20</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4" name="Shape 244"/>
        <p:cNvGrpSpPr/>
        <p:nvPr/>
      </p:nvGrpSpPr>
      <p:grpSpPr>
        <a:xfrm>
          <a:off x="0" y="0"/>
          <a:ext cx="0" cy="0"/>
          <a:chOff x="0" y="0"/>
          <a:chExt cx="0" cy="0"/>
        </a:xfrm>
      </p:grpSpPr>
      <p:sp>
        <p:nvSpPr>
          <p:cNvPr id="245" name="Shape 245"/>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750"/>
              <a:buFont typeface="Trebuchet MS"/>
              <a:buNone/>
            </a:pPr>
            <a:r>
              <a:rPr b="0" i="0" lang="en-US" sz="3000" u="none" cap="none" strike="noStrike">
                <a:solidFill>
                  <a:srgbClr val="16469D"/>
                </a:solidFill>
                <a:latin typeface="Trebuchet MS"/>
                <a:ea typeface="Trebuchet MS"/>
                <a:cs typeface="Trebuchet MS"/>
                <a:sym typeface="Trebuchet MS"/>
              </a:rPr>
              <a:t>Riesgo de enfermedad transmitida por los alimentos #2</a:t>
            </a:r>
            <a:endParaRPr/>
          </a:p>
        </p:txBody>
      </p:sp>
      <p:cxnSp>
        <p:nvCxnSpPr>
          <p:cNvPr id="246" name="Shape 246" title="Línea"/>
          <p:cNvCxnSpPr/>
          <p:nvPr/>
        </p:nvCxnSpPr>
        <p:spPr>
          <a:xfrm>
            <a:off x="535350" y="1337429"/>
            <a:ext cx="8073300" cy="0"/>
          </a:xfrm>
          <a:prstGeom prst="straightConnector1">
            <a:avLst/>
          </a:prstGeom>
          <a:noFill/>
          <a:ln cap="flat" cmpd="sng" w="19050">
            <a:solidFill>
              <a:srgbClr val="8DD7F7"/>
            </a:solidFill>
            <a:prstDash val="solid"/>
            <a:round/>
            <a:headEnd len="med" w="med" type="none"/>
            <a:tailEnd len="med" w="med" type="none"/>
          </a:ln>
        </p:spPr>
      </p:cxnSp>
      <p:sp>
        <p:nvSpPr>
          <p:cNvPr id="247" name="Shape 247"/>
          <p:cNvSpPr txBox="1"/>
          <p:nvPr>
            <p:ph idx="1" type="body"/>
          </p:nvPr>
        </p:nvSpPr>
        <p:spPr>
          <a:xfrm>
            <a:off x="1877100" y="1898200"/>
            <a:ext cx="7080000" cy="3978300"/>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9999E5"/>
              </a:buClr>
              <a:buSzPts val="700"/>
              <a:buFont typeface="Trebuchet MS"/>
              <a:buNone/>
            </a:pPr>
            <a:r>
              <a:rPr b="1" i="1" lang="en-US" sz="2800" u="none" cap="none" strike="noStrike">
                <a:solidFill>
                  <a:srgbClr val="A2238E"/>
                </a:solidFill>
                <a:latin typeface="Trebuchet MS"/>
                <a:ea typeface="Trebuchet MS"/>
                <a:cs typeface="Trebuchet MS"/>
                <a:sym typeface="Trebuchet MS"/>
              </a:rPr>
              <a:t>Toxoplasma gondii</a:t>
            </a:r>
            <a:endParaRPr b="1" i="1" sz="2800" u="none" cap="none" strike="noStrike">
              <a:solidFill>
                <a:srgbClr val="A2238E"/>
              </a:solidFill>
              <a:latin typeface="Trebuchet MS"/>
              <a:ea typeface="Trebuchet MS"/>
              <a:cs typeface="Trebuchet MS"/>
              <a:sym typeface="Trebuchet MS"/>
            </a:endParaRPr>
          </a:p>
          <a:p>
            <a:pPr indent="-419100" lvl="0" marL="4572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Parásito que causa toxoplasmosis</a:t>
            </a:r>
            <a:endParaRPr/>
          </a:p>
          <a:p>
            <a:pPr indent="-419100" lvl="0" marL="4572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Se encuentra en:</a:t>
            </a:r>
            <a:endParaRPr/>
          </a:p>
          <a:p>
            <a:pPr indent="-419100" lvl="1" marL="9144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Heces de gato</a:t>
            </a:r>
            <a:endParaRPr/>
          </a:p>
          <a:p>
            <a:pPr indent="-419100" lvl="1" marL="9144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Carne cruda o que no esté bien cocida</a:t>
            </a:r>
            <a:endParaRPr/>
          </a:p>
          <a:p>
            <a:pPr indent="-419100" lvl="1" marL="9144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Frutas y verduras sin lavar</a:t>
            </a:r>
            <a:endParaRPr/>
          </a:p>
          <a:p>
            <a:pPr indent="-381000" lvl="1" marL="914400" marR="0" rtl="0" algn="l">
              <a:lnSpc>
                <a:spcPct val="100000"/>
              </a:lnSpc>
              <a:spcBef>
                <a:spcPts val="0"/>
              </a:spcBef>
              <a:spcAft>
                <a:spcPts val="0"/>
              </a:spcAft>
              <a:buClr>
                <a:srgbClr val="16329D"/>
              </a:buClr>
              <a:buSzPts val="2400"/>
              <a:buFont typeface="Avenir"/>
              <a:buChar char="–"/>
            </a:pPr>
            <a:r>
              <a:rPr b="0" i="0" lang="en-US" sz="3000" u="none" cap="none" strike="noStrike">
                <a:solidFill>
                  <a:srgbClr val="000000"/>
                </a:solidFill>
                <a:latin typeface="Avenir"/>
                <a:ea typeface="Avenir"/>
                <a:cs typeface="Avenir"/>
                <a:sym typeface="Avenir"/>
              </a:rPr>
              <a:t>Agua contaminada</a:t>
            </a:r>
            <a:endParaRPr b="0" i="0" sz="2400" u="none" cap="none" strike="noStrike">
              <a:solidFill>
                <a:srgbClr val="000000"/>
              </a:solidFill>
              <a:latin typeface="Avenir"/>
              <a:ea typeface="Avenir"/>
              <a:cs typeface="Avenir"/>
              <a:sym typeface="Avenir"/>
            </a:endParaRPr>
          </a:p>
        </p:txBody>
      </p:sp>
      <p:sp>
        <p:nvSpPr>
          <p:cNvPr id="248" name="Shape 248"/>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21</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2" name="Shape 252"/>
        <p:cNvGrpSpPr/>
        <p:nvPr/>
      </p:nvGrpSpPr>
      <p:grpSpPr>
        <a:xfrm>
          <a:off x="0" y="0"/>
          <a:ext cx="0" cy="0"/>
          <a:chOff x="0" y="0"/>
          <a:chExt cx="0" cy="0"/>
        </a:xfrm>
      </p:grpSpPr>
      <p:sp>
        <p:nvSpPr>
          <p:cNvPr id="253" name="Shape 253"/>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Impacto del Toxoplasma </a:t>
            </a:r>
            <a:endParaRPr/>
          </a:p>
        </p:txBody>
      </p:sp>
      <p:cxnSp>
        <p:nvCxnSpPr>
          <p:cNvPr id="254" name="Shape 254"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55" name="Shape 255"/>
          <p:cNvSpPr txBox="1"/>
          <p:nvPr>
            <p:ph idx="1" type="body"/>
          </p:nvPr>
        </p:nvSpPr>
        <p:spPr>
          <a:xfrm>
            <a:off x="838200" y="1623350"/>
            <a:ext cx="7910700" cy="3978300"/>
          </a:xfrm>
          <a:prstGeom prst="rect">
            <a:avLst/>
          </a:prstGeom>
          <a:noFill/>
          <a:ln>
            <a:noFill/>
          </a:ln>
        </p:spPr>
        <p:txBody>
          <a:bodyPr anchorCtr="0" anchor="t" bIns="45700" lIns="45700" spcFirstLastPara="1" rIns="45700" wrap="square" tIns="45700">
            <a:noAutofit/>
          </a:bodyPr>
          <a:lstStyle/>
          <a:p>
            <a:pPr indent="-419100" lvl="0" marL="457200" marR="0" rtl="0" algn="l">
              <a:lnSpc>
                <a:spcPct val="100000"/>
              </a:lnSpc>
              <a:spcBef>
                <a:spcPts val="0"/>
              </a:spcBef>
              <a:spcAft>
                <a:spcPts val="0"/>
              </a:spcAft>
              <a:buClr>
                <a:srgbClr val="16329D"/>
              </a:buClr>
              <a:buSzPts val="2300"/>
              <a:buFont typeface="Avenir"/>
              <a:buChar char="•"/>
            </a:pPr>
            <a:r>
              <a:rPr b="0" i="0" lang="en-US" sz="2300" u="none" cap="none" strike="noStrike">
                <a:solidFill>
                  <a:srgbClr val="000000"/>
                </a:solidFill>
                <a:latin typeface="Avenir"/>
                <a:ea typeface="Avenir"/>
                <a:cs typeface="Avenir"/>
                <a:sym typeface="Avenir"/>
              </a:rPr>
              <a:t>Alrededor del </a:t>
            </a:r>
            <a:r>
              <a:rPr b="1" i="0" lang="en-US" sz="2300" u="none" cap="none" strike="noStrike">
                <a:solidFill>
                  <a:srgbClr val="A2238E"/>
                </a:solidFill>
                <a:latin typeface="Avenir"/>
                <a:ea typeface="Avenir"/>
                <a:cs typeface="Avenir"/>
                <a:sym typeface="Avenir"/>
              </a:rPr>
              <a:t>85%</a:t>
            </a:r>
            <a:r>
              <a:rPr b="0" i="0" lang="en-US" sz="2300" u="none" cap="none" strike="noStrike">
                <a:solidFill>
                  <a:srgbClr val="000000"/>
                </a:solidFill>
                <a:latin typeface="Avenir"/>
                <a:ea typeface="Avenir"/>
                <a:cs typeface="Avenir"/>
                <a:sym typeface="Avenir"/>
              </a:rPr>
              <a:t> de las mujeres embarazadas en los EE. UU. están en riesgo</a:t>
            </a:r>
            <a:endParaRPr b="0" i="0" sz="2300" u="none" cap="none" strike="noStrike">
              <a:solidFill>
                <a:srgbClr val="000000"/>
              </a:solidFill>
              <a:latin typeface="Avenir"/>
              <a:ea typeface="Avenir"/>
              <a:cs typeface="Avenir"/>
              <a:sym typeface="Avenir"/>
            </a:endParaRPr>
          </a:p>
          <a:p>
            <a:pPr indent="-419100" lvl="0" marL="457200" marR="0" rtl="0" algn="l">
              <a:lnSpc>
                <a:spcPct val="100000"/>
              </a:lnSpc>
              <a:spcBef>
                <a:spcPts val="600"/>
              </a:spcBef>
              <a:spcAft>
                <a:spcPts val="0"/>
              </a:spcAft>
              <a:buClr>
                <a:srgbClr val="16329D"/>
              </a:buClr>
              <a:buSzPts val="2300"/>
              <a:buFont typeface="Avenir"/>
              <a:buChar char="•"/>
            </a:pPr>
            <a:r>
              <a:rPr b="0" i="0" lang="en-US" sz="2300" u="none" cap="none" strike="noStrike">
                <a:solidFill>
                  <a:srgbClr val="000000"/>
                </a:solidFill>
                <a:latin typeface="Avenir"/>
                <a:ea typeface="Avenir"/>
                <a:cs typeface="Avenir"/>
                <a:sym typeface="Avenir"/>
              </a:rPr>
              <a:t>Cada año en los EE. UU. </a:t>
            </a:r>
            <a:endParaRPr/>
          </a:p>
          <a:p>
            <a:pPr indent="-419100" lvl="1" marL="914400" marR="0" rtl="0" algn="l">
              <a:lnSpc>
                <a:spcPct val="100000"/>
              </a:lnSpc>
              <a:spcBef>
                <a:spcPts val="500"/>
              </a:spcBef>
              <a:spcAft>
                <a:spcPts val="0"/>
              </a:spcAft>
              <a:buClr>
                <a:srgbClr val="16329D"/>
              </a:buClr>
              <a:buSzPts val="2300"/>
              <a:buFont typeface="Avenir"/>
              <a:buChar char="–"/>
            </a:pPr>
            <a:r>
              <a:rPr b="0" i="0" lang="en-US" sz="2300" u="none" cap="none" strike="noStrike">
                <a:solidFill>
                  <a:srgbClr val="000000"/>
                </a:solidFill>
                <a:latin typeface="Avenir"/>
                <a:ea typeface="Avenir"/>
                <a:cs typeface="Avenir"/>
                <a:sym typeface="Avenir"/>
              </a:rPr>
              <a:t>Infecta entre </a:t>
            </a:r>
            <a:r>
              <a:rPr b="1" i="0" lang="en-US" sz="2300" u="none" cap="none" strike="noStrike">
                <a:solidFill>
                  <a:srgbClr val="A2238E"/>
                </a:solidFill>
                <a:latin typeface="Avenir"/>
                <a:ea typeface="Avenir"/>
                <a:cs typeface="Avenir"/>
                <a:sym typeface="Avenir"/>
              </a:rPr>
              <a:t>300</a:t>
            </a:r>
            <a:r>
              <a:rPr b="0" i="0" lang="en-US" sz="2300" u="none" cap="none" strike="noStrike">
                <a:solidFill>
                  <a:srgbClr val="000000"/>
                </a:solidFill>
                <a:latin typeface="Avenir"/>
                <a:ea typeface="Avenir"/>
                <a:cs typeface="Avenir"/>
                <a:sym typeface="Avenir"/>
              </a:rPr>
              <a:t> y </a:t>
            </a:r>
            <a:r>
              <a:rPr b="1" i="0" lang="en-US" sz="2300" u="none" cap="none" strike="noStrike">
                <a:solidFill>
                  <a:srgbClr val="A2238E"/>
                </a:solidFill>
                <a:latin typeface="Avenir"/>
                <a:ea typeface="Avenir"/>
                <a:cs typeface="Avenir"/>
                <a:sym typeface="Avenir"/>
              </a:rPr>
              <a:t>4,000</a:t>
            </a:r>
            <a:r>
              <a:rPr b="0" i="0" lang="en-US" sz="2300" u="none" cap="none" strike="noStrike">
                <a:solidFill>
                  <a:srgbClr val="000000"/>
                </a:solidFill>
                <a:latin typeface="Avenir"/>
                <a:ea typeface="Avenir"/>
                <a:cs typeface="Avenir"/>
                <a:sym typeface="Avenir"/>
              </a:rPr>
              <a:t> fetos</a:t>
            </a:r>
            <a:endParaRPr/>
          </a:p>
          <a:p>
            <a:pPr indent="-419100" lvl="1" marL="914400" marR="0" rtl="0" algn="l">
              <a:lnSpc>
                <a:spcPct val="100000"/>
              </a:lnSpc>
              <a:spcBef>
                <a:spcPts val="500"/>
              </a:spcBef>
              <a:spcAft>
                <a:spcPts val="0"/>
              </a:spcAft>
              <a:buClr>
                <a:srgbClr val="16329D"/>
              </a:buClr>
              <a:buSzPts val="2300"/>
              <a:buFont typeface="Avenir"/>
              <a:buChar char="–"/>
            </a:pPr>
            <a:r>
              <a:rPr b="0" i="0" lang="en-US" sz="2300" u="none" cap="none" strike="noStrike">
                <a:solidFill>
                  <a:srgbClr val="000000"/>
                </a:solidFill>
                <a:latin typeface="Avenir"/>
                <a:ea typeface="Avenir"/>
                <a:cs typeface="Avenir"/>
                <a:sym typeface="Avenir"/>
              </a:rPr>
              <a:t>El </a:t>
            </a:r>
            <a:r>
              <a:rPr b="1" i="0" lang="en-US" sz="2300" u="none" cap="none" strike="noStrike">
                <a:solidFill>
                  <a:srgbClr val="A2238E"/>
                </a:solidFill>
                <a:latin typeface="Avenir"/>
                <a:ea typeface="Avenir"/>
                <a:cs typeface="Avenir"/>
                <a:sym typeface="Avenir"/>
              </a:rPr>
              <a:t>50%</a:t>
            </a:r>
            <a:r>
              <a:rPr b="0" i="0" lang="en-US" sz="2300" u="none" cap="none" strike="noStrike">
                <a:solidFill>
                  <a:srgbClr val="000000"/>
                </a:solidFill>
                <a:latin typeface="Avenir"/>
                <a:ea typeface="Avenir"/>
                <a:cs typeface="Avenir"/>
                <a:sym typeface="Avenir"/>
              </a:rPr>
              <a:t> de los casos de toxoplasmosis tiene su origen en la comida</a:t>
            </a:r>
            <a:endParaRPr/>
          </a:p>
          <a:p>
            <a:pPr indent="-419100" lvl="0" marL="457200" marR="0" rtl="0" algn="l">
              <a:lnSpc>
                <a:spcPct val="100000"/>
              </a:lnSpc>
              <a:spcBef>
                <a:spcPts val="600"/>
              </a:spcBef>
              <a:spcAft>
                <a:spcPts val="0"/>
              </a:spcAft>
              <a:buClr>
                <a:srgbClr val="16329D"/>
              </a:buClr>
              <a:buSzPts val="2300"/>
              <a:buFont typeface="Avenir"/>
              <a:buChar char="•"/>
            </a:pPr>
            <a:r>
              <a:rPr b="0" i="0" lang="en-US" sz="2300" u="none" cap="none" strike="noStrike">
                <a:solidFill>
                  <a:srgbClr val="000000"/>
                </a:solidFill>
                <a:latin typeface="Avenir"/>
                <a:ea typeface="Avenir"/>
                <a:cs typeface="Avenir"/>
                <a:sym typeface="Avenir"/>
              </a:rPr>
              <a:t>Los bebés infectados pueden sufrir pérdida de la audición, discapacidad intelectual y ceguera</a:t>
            </a:r>
            <a:endParaRPr/>
          </a:p>
        </p:txBody>
      </p:sp>
      <p:sp>
        <p:nvSpPr>
          <p:cNvPr id="256" name="Shape 256"/>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22</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0" name="Shape 260"/>
        <p:cNvGrpSpPr/>
        <p:nvPr/>
      </p:nvGrpSpPr>
      <p:grpSpPr>
        <a:xfrm>
          <a:off x="0" y="0"/>
          <a:ext cx="0" cy="0"/>
          <a:chOff x="0" y="0"/>
          <a:chExt cx="0" cy="0"/>
        </a:xfrm>
      </p:grpSpPr>
      <p:sp>
        <p:nvSpPr>
          <p:cNvPr id="261" name="Shape 261"/>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Cómo prevenir la toxoplasmosis </a:t>
            </a:r>
            <a:endParaRPr/>
          </a:p>
        </p:txBody>
      </p:sp>
      <p:cxnSp>
        <p:nvCxnSpPr>
          <p:cNvPr id="262" name="Shape 262"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63" name="Shape 263"/>
          <p:cNvSpPr txBox="1"/>
          <p:nvPr>
            <p:ph idx="1" type="body"/>
          </p:nvPr>
        </p:nvSpPr>
        <p:spPr>
          <a:xfrm>
            <a:off x="838200" y="1623362"/>
            <a:ext cx="7467600" cy="3978300"/>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Cambie la bandeja sanitaria para gatos todos los días</a:t>
            </a:r>
            <a:endParaRPr/>
          </a:p>
          <a:p>
            <a:pPr indent="-342900" lvl="0" marL="342900" marR="0" rtl="0" algn="l">
              <a:lnSpc>
                <a:spcPct val="100000"/>
              </a:lnSpc>
              <a:spcBef>
                <a:spcPts val="6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Alimente al gato con comida para gatos seca o en lata</a:t>
            </a:r>
            <a:endParaRPr/>
          </a:p>
          <a:p>
            <a:pPr indent="-342900" lvl="0" marL="342900" marR="0" rtl="0" algn="l">
              <a:lnSpc>
                <a:spcPct val="100000"/>
              </a:lnSpc>
              <a:spcBef>
                <a:spcPts val="6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Cubra las cajas de arena que se encuentren al aire libre</a:t>
            </a:r>
            <a:endParaRPr/>
          </a:p>
          <a:p>
            <a:pPr indent="-342900" lvl="0" marL="342900" marR="0" rtl="0" algn="l">
              <a:lnSpc>
                <a:spcPct val="100000"/>
              </a:lnSpc>
              <a:spcBef>
                <a:spcPts val="6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Mantenga a los gatos de interior dentro de la casa</a:t>
            </a:r>
            <a:endParaRPr/>
          </a:p>
          <a:p>
            <a:pPr indent="-342900" lvl="0" marL="342900" marR="0" rtl="0" algn="l">
              <a:lnSpc>
                <a:spcPct val="100000"/>
              </a:lnSpc>
              <a:spcBef>
                <a:spcPts val="600"/>
              </a:spcBef>
              <a:spcAft>
                <a:spcPts val="0"/>
              </a:spcAft>
              <a:buClr>
                <a:srgbClr val="16329D"/>
              </a:buClr>
              <a:buSzPts val="2500"/>
              <a:buFont typeface="Avenir"/>
              <a:buChar char="•"/>
            </a:pPr>
            <a:r>
              <a:rPr b="0" i="0" lang="en-US" sz="2500" u="none" cap="none" strike="noStrike">
                <a:solidFill>
                  <a:srgbClr val="000000"/>
                </a:solidFill>
                <a:latin typeface="Avenir"/>
                <a:ea typeface="Avenir"/>
                <a:cs typeface="Avenir"/>
                <a:sym typeface="Avenir"/>
              </a:rPr>
              <a:t>No adquiera un gato nuevo mientras esté embarazada</a:t>
            </a:r>
            <a:endParaRPr b="0" i="0" sz="2500" u="none" cap="none" strike="noStrike">
              <a:solidFill>
                <a:srgbClr val="000000"/>
              </a:solidFill>
              <a:latin typeface="Avenir"/>
              <a:ea typeface="Avenir"/>
              <a:cs typeface="Avenir"/>
              <a:sym typeface="Avenir"/>
            </a:endParaRPr>
          </a:p>
        </p:txBody>
      </p:sp>
      <p:sp>
        <p:nvSpPr>
          <p:cNvPr id="264" name="Shape 264"/>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23</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68" name="Shape 268"/>
        <p:cNvGrpSpPr/>
        <p:nvPr/>
      </p:nvGrpSpPr>
      <p:grpSpPr>
        <a:xfrm>
          <a:off x="0" y="0"/>
          <a:ext cx="0" cy="0"/>
          <a:chOff x="0" y="0"/>
          <a:chExt cx="0" cy="0"/>
        </a:xfrm>
      </p:grpSpPr>
      <p:sp>
        <p:nvSpPr>
          <p:cNvPr id="269" name="Shape 269"/>
          <p:cNvSpPr txBox="1"/>
          <p:nvPr>
            <p:ph type="title"/>
          </p:nvPr>
        </p:nvSpPr>
        <p:spPr>
          <a:xfrm>
            <a:off x="312675" y="609600"/>
            <a:ext cx="85188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425"/>
              <a:buFont typeface="Trebuchet MS"/>
              <a:buNone/>
            </a:pPr>
            <a:r>
              <a:rPr b="0" i="0" lang="en-US" sz="1700" u="none" cap="none" strike="noStrike">
                <a:solidFill>
                  <a:srgbClr val="16469D"/>
                </a:solidFill>
                <a:latin typeface="Trebuchet MS"/>
                <a:ea typeface="Trebuchet MS"/>
                <a:cs typeface="Trebuchet MS"/>
                <a:sym typeface="Trebuchet MS"/>
              </a:rPr>
              <a:t>Cómo prevenir la toxoplasmosis (continuación) </a:t>
            </a:r>
            <a:endParaRPr/>
          </a:p>
        </p:txBody>
      </p:sp>
      <p:cxnSp>
        <p:nvCxnSpPr>
          <p:cNvPr id="270" name="Shape 270"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71" name="Shape 271"/>
          <p:cNvSpPr txBox="1"/>
          <p:nvPr>
            <p:ph idx="1" type="body"/>
          </p:nvPr>
        </p:nvSpPr>
        <p:spPr>
          <a:xfrm>
            <a:off x="838200" y="1623364"/>
            <a:ext cx="7467600" cy="595500"/>
          </a:xfrm>
          <a:prstGeom prst="rect">
            <a:avLst/>
          </a:prstGeom>
          <a:no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8DD7F7"/>
              </a:buClr>
              <a:buSzPts val="750"/>
              <a:buFont typeface="Times New Roman"/>
              <a:buNone/>
            </a:pPr>
            <a:r>
              <a:rPr b="0" i="0" lang="en-US" sz="3000" u="none" cap="none" strike="noStrike">
                <a:solidFill>
                  <a:srgbClr val="000000"/>
                </a:solidFill>
                <a:latin typeface="Avenir"/>
                <a:ea typeface="Avenir"/>
                <a:cs typeface="Avenir"/>
                <a:sym typeface="Avenir"/>
              </a:rPr>
              <a:t>No olvide . . .</a:t>
            </a:r>
            <a:endParaRPr b="0" i="0" sz="2400" u="none" cap="none" strike="noStrike">
              <a:solidFill>
                <a:srgbClr val="000000"/>
              </a:solidFill>
              <a:latin typeface="Avenir"/>
              <a:ea typeface="Avenir"/>
              <a:cs typeface="Avenir"/>
              <a:sym typeface="Avenir"/>
            </a:endParaRPr>
          </a:p>
        </p:txBody>
      </p:sp>
      <p:sp>
        <p:nvSpPr>
          <p:cNvPr id="272" name="Shape 272"/>
          <p:cNvSpPr txBox="1"/>
          <p:nvPr>
            <p:ph idx="1" type="body"/>
          </p:nvPr>
        </p:nvSpPr>
        <p:spPr>
          <a:xfrm>
            <a:off x="838200" y="2218896"/>
            <a:ext cx="7467600" cy="3643800"/>
          </a:xfrm>
          <a:prstGeom prst="rect">
            <a:avLst/>
          </a:prstGeom>
          <a:noFill/>
          <a:ln>
            <a:noFill/>
          </a:ln>
        </p:spPr>
        <p:txBody>
          <a:bodyPr anchorCtr="0" anchor="t" bIns="45700" lIns="45700" spcFirstLastPara="1" rIns="45700" wrap="square" tIns="45700">
            <a:noAutofit/>
          </a:bodyPr>
          <a:lstStyle/>
          <a:p>
            <a:pPr indent="-419100" lvl="0" marL="457200" marR="0" rtl="0" algn="l">
              <a:lnSpc>
                <a:spcPct val="100000"/>
              </a:lnSpc>
              <a:spcBef>
                <a:spcPts val="0"/>
              </a:spcBef>
              <a:spcAft>
                <a:spcPts val="0"/>
              </a:spcAft>
              <a:buClr>
                <a:srgbClr val="16329D"/>
              </a:buClr>
              <a:buSzPts val="3000"/>
              <a:buFont typeface="Avenir"/>
              <a:buChar char="•"/>
            </a:pPr>
            <a:r>
              <a:rPr b="1" i="0" lang="en-US" sz="3000" u="none" cap="none" strike="noStrike">
                <a:solidFill>
                  <a:srgbClr val="A2238E"/>
                </a:solidFill>
                <a:latin typeface="Avenir"/>
                <a:ea typeface="Avenir"/>
                <a:cs typeface="Avenir"/>
                <a:sym typeface="Avenir"/>
              </a:rPr>
              <a:t>Limpiar</a:t>
            </a:r>
            <a:br>
              <a:rPr b="0" i="0" lang="en-US" sz="3000" u="none" cap="none" strike="noStrike">
                <a:solidFill>
                  <a:schemeClr val="dk1"/>
                </a:solidFill>
                <a:latin typeface="Avenir"/>
                <a:ea typeface="Avenir"/>
                <a:cs typeface="Avenir"/>
                <a:sym typeface="Avenir"/>
              </a:rPr>
            </a:br>
            <a:r>
              <a:rPr b="0" i="0" lang="en-US" sz="3000" u="none" cap="none" strike="noStrike">
                <a:solidFill>
                  <a:schemeClr val="dk1"/>
                </a:solidFill>
                <a:latin typeface="Avenir"/>
                <a:ea typeface="Avenir"/>
                <a:cs typeface="Avenir"/>
                <a:sym typeface="Avenir"/>
              </a:rPr>
              <a:t>bien las frutas y las verduras</a:t>
            </a:r>
            <a:endParaRPr/>
          </a:p>
          <a:p>
            <a:pPr indent="-419100" lvl="0" marL="457200" marR="0" rtl="0" algn="l">
              <a:lnSpc>
                <a:spcPct val="100000"/>
              </a:lnSpc>
              <a:spcBef>
                <a:spcPts val="600"/>
              </a:spcBef>
              <a:spcAft>
                <a:spcPts val="0"/>
              </a:spcAft>
              <a:buClr>
                <a:srgbClr val="16329D"/>
              </a:buClr>
              <a:buSzPts val="3000"/>
              <a:buFont typeface="Avenir"/>
              <a:buChar char="•"/>
            </a:pPr>
            <a:r>
              <a:rPr b="1" i="0" lang="en-US" sz="3000" u="none" cap="none" strike="noStrike">
                <a:solidFill>
                  <a:srgbClr val="A2238E"/>
                </a:solidFill>
                <a:latin typeface="Avenir"/>
                <a:ea typeface="Avenir"/>
                <a:cs typeface="Avenir"/>
                <a:sym typeface="Avenir"/>
              </a:rPr>
              <a:t>Separar</a:t>
            </a:r>
            <a:br>
              <a:rPr b="0" i="0" lang="en-US" sz="3000" u="none" cap="none" strike="noStrike">
                <a:solidFill>
                  <a:schemeClr val="dk1"/>
                </a:solidFill>
                <a:latin typeface="Avenir"/>
                <a:ea typeface="Avenir"/>
                <a:cs typeface="Avenir"/>
                <a:sym typeface="Avenir"/>
              </a:rPr>
            </a:br>
            <a:r>
              <a:rPr b="0" i="0" lang="en-US" sz="3000" u="none" cap="none" strike="noStrike">
                <a:solidFill>
                  <a:schemeClr val="dk1"/>
                </a:solidFill>
                <a:latin typeface="Avenir"/>
                <a:ea typeface="Avenir"/>
                <a:cs typeface="Avenir"/>
                <a:sym typeface="Avenir"/>
              </a:rPr>
              <a:t>los alimentos crudos de los alimentos listos para consumir</a:t>
            </a:r>
            <a:endParaRPr/>
          </a:p>
          <a:p>
            <a:pPr indent="-419100" lvl="0" marL="457200" marR="0" rtl="0" algn="l">
              <a:lnSpc>
                <a:spcPct val="100000"/>
              </a:lnSpc>
              <a:spcBef>
                <a:spcPts val="600"/>
              </a:spcBef>
              <a:spcAft>
                <a:spcPts val="0"/>
              </a:spcAft>
              <a:buClr>
                <a:srgbClr val="16329D"/>
              </a:buClr>
              <a:buSzPts val="3000"/>
              <a:buFont typeface="Avenir"/>
              <a:buChar char="•"/>
            </a:pPr>
            <a:r>
              <a:rPr b="1" i="0" lang="en-US" sz="3000" u="none" cap="none" strike="noStrike">
                <a:solidFill>
                  <a:srgbClr val="A2238E"/>
                </a:solidFill>
                <a:latin typeface="Avenir"/>
                <a:ea typeface="Avenir"/>
                <a:cs typeface="Avenir"/>
                <a:sym typeface="Avenir"/>
              </a:rPr>
              <a:t>Cocinar</a:t>
            </a:r>
            <a:br>
              <a:rPr b="0" i="0" lang="en-US" sz="3000" u="none" cap="none" strike="noStrike">
                <a:solidFill>
                  <a:schemeClr val="dk1"/>
                </a:solidFill>
                <a:latin typeface="Avenir"/>
                <a:ea typeface="Avenir"/>
                <a:cs typeface="Avenir"/>
                <a:sym typeface="Avenir"/>
              </a:rPr>
            </a:br>
            <a:r>
              <a:rPr b="0" i="0" lang="en-US" sz="3000" u="none" cap="none" strike="noStrike">
                <a:solidFill>
                  <a:schemeClr val="dk1"/>
                </a:solidFill>
                <a:latin typeface="Avenir"/>
                <a:ea typeface="Avenir"/>
                <a:cs typeface="Avenir"/>
                <a:sym typeface="Avenir"/>
              </a:rPr>
              <a:t>bien la carne</a:t>
            </a:r>
            <a:endParaRPr/>
          </a:p>
        </p:txBody>
      </p:sp>
      <p:sp>
        <p:nvSpPr>
          <p:cNvPr id="273" name="Shape 273"/>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24</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7" name="Shape 277"/>
        <p:cNvGrpSpPr/>
        <p:nvPr/>
      </p:nvGrpSpPr>
      <p:grpSpPr>
        <a:xfrm>
          <a:off x="0" y="0"/>
          <a:ext cx="0" cy="0"/>
          <a:chOff x="0" y="0"/>
          <a:chExt cx="0" cy="0"/>
        </a:xfrm>
      </p:grpSpPr>
      <p:sp>
        <p:nvSpPr>
          <p:cNvPr id="278" name="Shape 278"/>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Ácido fólico</a:t>
            </a:r>
            <a:endParaRPr/>
          </a:p>
        </p:txBody>
      </p:sp>
      <p:cxnSp>
        <p:nvCxnSpPr>
          <p:cNvPr id="279" name="Shape 279"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80" name="Shape 280"/>
          <p:cNvSpPr txBox="1"/>
          <p:nvPr>
            <p:ph idx="1" type="body"/>
          </p:nvPr>
        </p:nvSpPr>
        <p:spPr>
          <a:xfrm>
            <a:off x="685775" y="1755650"/>
            <a:ext cx="7866300" cy="1146000"/>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Importante </a:t>
            </a:r>
            <a:r>
              <a:rPr b="0" i="1" lang="en-US" sz="3000" u="none" cap="none" strike="noStrike">
                <a:solidFill>
                  <a:srgbClr val="000000"/>
                </a:solidFill>
                <a:latin typeface="Avenir"/>
                <a:ea typeface="Avenir"/>
                <a:cs typeface="Avenir"/>
                <a:sym typeface="Avenir"/>
              </a:rPr>
              <a:t>antes</a:t>
            </a:r>
            <a:r>
              <a:rPr b="0" i="0" lang="en-US" sz="3000" u="none" cap="none" strike="noStrike">
                <a:solidFill>
                  <a:srgbClr val="000000"/>
                </a:solidFill>
                <a:latin typeface="Avenir"/>
                <a:ea typeface="Avenir"/>
                <a:cs typeface="Avenir"/>
                <a:sym typeface="Avenir"/>
              </a:rPr>
              <a:t> y </a:t>
            </a:r>
            <a:r>
              <a:rPr b="0" i="1" lang="en-US" sz="3000" u="none" cap="none" strike="noStrike">
                <a:solidFill>
                  <a:srgbClr val="000000"/>
                </a:solidFill>
                <a:latin typeface="Avenir"/>
                <a:ea typeface="Avenir"/>
                <a:cs typeface="Avenir"/>
                <a:sym typeface="Avenir"/>
              </a:rPr>
              <a:t>durante</a:t>
            </a:r>
            <a:r>
              <a:rPr b="0" i="0" lang="en-US" sz="3000" u="none" cap="none" strike="noStrike">
                <a:solidFill>
                  <a:srgbClr val="000000"/>
                </a:solidFill>
                <a:latin typeface="Avenir"/>
                <a:ea typeface="Avenir"/>
                <a:cs typeface="Avenir"/>
                <a:sym typeface="Avenir"/>
              </a:rPr>
              <a:t> el embarazo</a:t>
            </a:r>
            <a:endParaRPr/>
          </a:p>
          <a:p>
            <a:pPr indent="-342900" lvl="0" marL="342900" marR="0" rtl="0" algn="l">
              <a:lnSpc>
                <a:spcPct val="100000"/>
              </a:lnSpc>
              <a:spcBef>
                <a:spcPts val="6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Mejores fuentes</a:t>
            </a:r>
            <a:endParaRPr b="0" i="0" sz="3000" u="none" cap="none" strike="noStrike">
              <a:solidFill>
                <a:schemeClr val="dk1"/>
              </a:solidFill>
              <a:latin typeface="Avenir"/>
              <a:ea typeface="Avenir"/>
              <a:cs typeface="Avenir"/>
              <a:sym typeface="Avenir"/>
            </a:endParaRPr>
          </a:p>
        </p:txBody>
      </p:sp>
      <p:sp>
        <p:nvSpPr>
          <p:cNvPr id="281" name="Shape 281"/>
          <p:cNvSpPr txBox="1"/>
          <p:nvPr>
            <p:ph idx="1" type="body"/>
          </p:nvPr>
        </p:nvSpPr>
        <p:spPr>
          <a:xfrm>
            <a:off x="594725" y="2834825"/>
            <a:ext cx="4039800" cy="1219800"/>
          </a:xfrm>
          <a:prstGeom prst="rect">
            <a:avLst/>
          </a:prstGeom>
          <a:noFill/>
          <a:ln>
            <a:noFill/>
          </a:ln>
        </p:spPr>
        <p:txBody>
          <a:bodyPr anchorCtr="0" anchor="t" bIns="45700" lIns="45700" spcFirstLastPara="1" rIns="45700" wrap="square" tIns="45700">
            <a:noAutofit/>
          </a:bodyPr>
          <a:lstStyle/>
          <a:p>
            <a:pPr indent="0" lvl="0" marL="457200" marR="0" rtl="0" algn="l">
              <a:lnSpc>
                <a:spcPct val="90000"/>
              </a:lnSpc>
              <a:spcBef>
                <a:spcPts val="0"/>
              </a:spcBef>
              <a:spcAft>
                <a:spcPts val="0"/>
              </a:spcAft>
              <a:buClr>
                <a:srgbClr val="002060"/>
              </a:buClr>
              <a:buSzPts val="3000"/>
              <a:buFont typeface="Times New Roman"/>
              <a:buNone/>
            </a:pPr>
            <a:r>
              <a:rPr b="0" i="0" lang="en-US" sz="3000" u="none" cap="none" strike="noStrike">
                <a:solidFill>
                  <a:schemeClr val="dk1"/>
                </a:solidFill>
                <a:latin typeface="Avenir"/>
                <a:ea typeface="Avenir"/>
                <a:cs typeface="Avenir"/>
                <a:sym typeface="Avenir"/>
              </a:rPr>
              <a:t>Verduras de hoja verde oscuro</a:t>
            </a:r>
            <a:endParaRPr/>
          </a:p>
          <a:p>
            <a:pPr indent="0" lvl="0" marL="457200" marR="0" rtl="0" algn="l">
              <a:lnSpc>
                <a:spcPct val="90000"/>
              </a:lnSpc>
              <a:spcBef>
                <a:spcPts val="700"/>
              </a:spcBef>
              <a:spcAft>
                <a:spcPts val="0"/>
              </a:spcAft>
              <a:buClr>
                <a:srgbClr val="002060"/>
              </a:buClr>
              <a:buSzPts val="3000"/>
              <a:buFont typeface="Times New Roman"/>
              <a:buNone/>
            </a:pPr>
            <a:r>
              <a:rPr b="0" i="0" lang="en-US" sz="3000" u="none" cap="none" strike="noStrike">
                <a:solidFill>
                  <a:schemeClr val="dk1"/>
                </a:solidFill>
                <a:latin typeface="Avenir"/>
                <a:ea typeface="Avenir"/>
                <a:cs typeface="Avenir"/>
                <a:sym typeface="Avenir"/>
              </a:rPr>
              <a:t>Frutas y jugos cítricos</a:t>
            </a:r>
            <a:endParaRPr/>
          </a:p>
          <a:p>
            <a:pPr indent="0" lvl="0" marL="457200" marR="0" rtl="0" algn="l">
              <a:lnSpc>
                <a:spcPct val="90000"/>
              </a:lnSpc>
              <a:spcBef>
                <a:spcPts val="700"/>
              </a:spcBef>
              <a:spcAft>
                <a:spcPts val="0"/>
              </a:spcAft>
              <a:buClr>
                <a:srgbClr val="002060"/>
              </a:buClr>
              <a:buSzPts val="3000"/>
              <a:buFont typeface="Times New Roman"/>
              <a:buNone/>
            </a:pPr>
            <a:r>
              <a:rPr b="0" i="0" lang="en-US" sz="3000" u="none" cap="none" strike="noStrike">
                <a:solidFill>
                  <a:schemeClr val="dk1"/>
                </a:solidFill>
                <a:latin typeface="Avenir"/>
                <a:ea typeface="Avenir"/>
                <a:cs typeface="Avenir"/>
                <a:sym typeface="Avenir"/>
              </a:rPr>
              <a:t>Granos integrales</a:t>
            </a:r>
            <a:endParaRPr/>
          </a:p>
          <a:p>
            <a:pPr indent="0" lvl="0" marL="457200" marR="0" rtl="0" algn="l">
              <a:lnSpc>
                <a:spcPct val="90000"/>
              </a:lnSpc>
              <a:spcBef>
                <a:spcPts val="700"/>
              </a:spcBef>
              <a:spcAft>
                <a:spcPts val="0"/>
              </a:spcAft>
              <a:buClr>
                <a:srgbClr val="002060"/>
              </a:buClr>
              <a:buSzPts val="3000"/>
              <a:buFont typeface="Times New Roman"/>
              <a:buNone/>
            </a:pPr>
            <a:r>
              <a:rPr b="0" i="0" lang="en-US" sz="3000" u="none" cap="none" strike="noStrike">
                <a:solidFill>
                  <a:schemeClr val="dk1"/>
                </a:solidFill>
                <a:latin typeface="Avenir"/>
                <a:ea typeface="Avenir"/>
                <a:cs typeface="Avenir"/>
                <a:sym typeface="Avenir"/>
              </a:rPr>
              <a:t>Harina de maíz enriquecida</a:t>
            </a:r>
            <a:endParaRPr/>
          </a:p>
        </p:txBody>
      </p:sp>
      <p:sp>
        <p:nvSpPr>
          <p:cNvPr id="282" name="Shape 282"/>
          <p:cNvSpPr txBox="1"/>
          <p:nvPr>
            <p:ph idx="1" type="body"/>
          </p:nvPr>
        </p:nvSpPr>
        <p:spPr>
          <a:xfrm>
            <a:off x="5087425" y="2834825"/>
            <a:ext cx="3425400" cy="2911200"/>
          </a:xfrm>
          <a:prstGeom prst="rect">
            <a:avLst/>
          </a:prstGeom>
          <a:noFill/>
          <a:ln>
            <a:noFill/>
          </a:ln>
        </p:spPr>
        <p:txBody>
          <a:bodyPr anchorCtr="0" anchor="t" bIns="45700" lIns="45700" spcFirstLastPara="1" rIns="45700" wrap="square" tIns="45700">
            <a:noAutofit/>
          </a:bodyPr>
          <a:lstStyle/>
          <a:p>
            <a:pPr indent="0" lvl="0" marL="0" marR="0" rtl="0" algn="l">
              <a:lnSpc>
                <a:spcPct val="90000"/>
              </a:lnSpc>
              <a:spcBef>
                <a:spcPts val="0"/>
              </a:spcBef>
              <a:spcAft>
                <a:spcPts val="0"/>
              </a:spcAft>
              <a:buClr>
                <a:srgbClr val="002060"/>
              </a:buClr>
              <a:buSzPts val="3000"/>
              <a:buFont typeface="Times New Roman"/>
              <a:buNone/>
            </a:pPr>
            <a:r>
              <a:rPr b="0" i="0" lang="en-US" sz="3000" u="none" cap="none" strike="noStrike">
                <a:solidFill>
                  <a:schemeClr val="dk1"/>
                </a:solidFill>
                <a:latin typeface="Avenir"/>
                <a:ea typeface="Avenir"/>
                <a:cs typeface="Avenir"/>
                <a:sym typeface="Avenir"/>
              </a:rPr>
              <a:t>Legumbres (frijoles y guisantes desecados)</a:t>
            </a:r>
            <a:endParaRPr/>
          </a:p>
          <a:p>
            <a:pPr indent="0" lvl="0" marL="0" marR="0" rtl="0" algn="l">
              <a:lnSpc>
                <a:spcPct val="90000"/>
              </a:lnSpc>
              <a:spcBef>
                <a:spcPts val="700"/>
              </a:spcBef>
              <a:spcAft>
                <a:spcPts val="0"/>
              </a:spcAft>
              <a:buClr>
                <a:srgbClr val="002060"/>
              </a:buClr>
              <a:buSzPts val="3000"/>
              <a:buFont typeface="Times New Roman"/>
              <a:buNone/>
            </a:pPr>
            <a:r>
              <a:rPr b="0" i="0" lang="en-US" sz="3000" u="none" cap="none" strike="noStrike">
                <a:solidFill>
                  <a:schemeClr val="dk1"/>
                </a:solidFill>
                <a:latin typeface="Avenir"/>
                <a:ea typeface="Avenir"/>
                <a:cs typeface="Avenir"/>
                <a:sym typeface="Avenir"/>
              </a:rPr>
              <a:t>Casi todas las bayas</a:t>
            </a:r>
            <a:endParaRPr/>
          </a:p>
          <a:p>
            <a:pPr indent="0" lvl="0" marL="0" marR="0" rtl="0" algn="l">
              <a:lnSpc>
                <a:spcPct val="90000"/>
              </a:lnSpc>
              <a:spcBef>
                <a:spcPts val="700"/>
              </a:spcBef>
              <a:spcAft>
                <a:spcPts val="0"/>
              </a:spcAft>
              <a:buClr>
                <a:srgbClr val="002060"/>
              </a:buClr>
              <a:buSzPts val="3000"/>
              <a:buFont typeface="Times New Roman"/>
              <a:buNone/>
            </a:pPr>
            <a:r>
              <a:rPr b="0" i="0" lang="en-US" sz="3000" u="none" cap="none" strike="noStrike">
                <a:solidFill>
                  <a:schemeClr val="dk1"/>
                </a:solidFill>
                <a:latin typeface="Avenir"/>
                <a:ea typeface="Avenir"/>
                <a:cs typeface="Avenir"/>
                <a:sym typeface="Avenir"/>
              </a:rPr>
              <a:t>Cereales de desayuno</a:t>
            </a:r>
            <a:endParaRPr/>
          </a:p>
        </p:txBody>
      </p:sp>
      <p:sp>
        <p:nvSpPr>
          <p:cNvPr id="283" name="Shape 283"/>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25</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7" name="Shape 287"/>
        <p:cNvGrpSpPr/>
        <p:nvPr/>
      </p:nvGrpSpPr>
      <p:grpSpPr>
        <a:xfrm>
          <a:off x="0" y="0"/>
          <a:ext cx="0" cy="0"/>
          <a:chOff x="0" y="0"/>
          <a:chExt cx="0" cy="0"/>
        </a:xfrm>
      </p:grpSpPr>
      <p:sp>
        <p:nvSpPr>
          <p:cNvPr id="288" name="Shape 288"/>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Coma pescado</a:t>
            </a:r>
            <a:endParaRPr/>
          </a:p>
        </p:txBody>
      </p:sp>
      <p:cxnSp>
        <p:nvCxnSpPr>
          <p:cNvPr id="289" name="Shape 289"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90" name="Shape 290"/>
          <p:cNvSpPr txBox="1"/>
          <p:nvPr>
            <p:ph idx="1" type="body"/>
          </p:nvPr>
        </p:nvSpPr>
        <p:spPr>
          <a:xfrm>
            <a:off x="247100" y="1384600"/>
            <a:ext cx="8744700" cy="4728000"/>
          </a:xfrm>
          <a:prstGeom prst="rect">
            <a:avLst/>
          </a:prstGeom>
          <a:noFill/>
          <a:ln>
            <a:noFill/>
          </a:ln>
        </p:spPr>
        <p:txBody>
          <a:bodyPr anchorCtr="0" anchor="t" bIns="91425" lIns="91425" spcFirstLastPara="1" rIns="91425" wrap="square" tIns="91425">
            <a:noAutofit/>
          </a:bodyPr>
          <a:lstStyle/>
          <a:p>
            <a:pPr indent="-63500" lvl="0" marL="406400" marR="0" rtl="0" algn="l">
              <a:lnSpc>
                <a:spcPct val="100000"/>
              </a:lnSpc>
              <a:spcBef>
                <a:spcPts val="0"/>
              </a:spcBef>
              <a:spcAft>
                <a:spcPts val="0"/>
              </a:spcAft>
              <a:buClr>
                <a:srgbClr val="16329D"/>
              </a:buClr>
              <a:buSzPts val="2000"/>
              <a:buFont typeface="Times New Roman"/>
              <a:buChar char="•"/>
            </a:pPr>
            <a:r>
              <a:rPr b="0" i="0" lang="en-US" sz="2000" u="none" cap="none" strike="noStrike">
                <a:solidFill>
                  <a:schemeClr val="dk1"/>
                </a:solidFill>
                <a:latin typeface="Avenir"/>
                <a:ea typeface="Avenir"/>
                <a:cs typeface="Avenir"/>
                <a:sym typeface="Avenir"/>
              </a:rPr>
              <a:t>Coma de 2 a 3 porciones de pescado por semana de la lista </a:t>
            </a:r>
            <a:br>
              <a:rPr b="0" i="0" lang="en-US" sz="2000" u="none" cap="none" strike="noStrike">
                <a:solidFill>
                  <a:schemeClr val="dk1"/>
                </a:solidFill>
                <a:latin typeface="Avenir"/>
                <a:ea typeface="Avenir"/>
                <a:cs typeface="Avenir"/>
                <a:sym typeface="Avenir"/>
              </a:rPr>
            </a:br>
            <a:r>
              <a:rPr b="0" i="0" lang="en-US" sz="2000" u="none" cap="none" strike="noStrike">
                <a:solidFill>
                  <a:schemeClr val="dk1"/>
                </a:solidFill>
                <a:latin typeface="Avenir"/>
                <a:ea typeface="Avenir"/>
                <a:cs typeface="Avenir"/>
                <a:sym typeface="Avenir"/>
              </a:rPr>
              <a:t>de “Mejores opciones”, o 1 porción por semana de la lista de </a:t>
            </a:r>
            <a:br>
              <a:rPr b="0" i="0" lang="en-US" sz="2000" u="none" cap="none" strike="noStrike">
                <a:solidFill>
                  <a:schemeClr val="dk1"/>
                </a:solidFill>
                <a:latin typeface="Avenir"/>
                <a:ea typeface="Avenir"/>
                <a:cs typeface="Avenir"/>
                <a:sym typeface="Avenir"/>
              </a:rPr>
            </a:br>
            <a:r>
              <a:rPr b="0" i="0" lang="en-US" sz="2000" u="none" cap="none" strike="noStrike">
                <a:solidFill>
                  <a:schemeClr val="dk1"/>
                </a:solidFill>
                <a:latin typeface="Avenir"/>
                <a:ea typeface="Avenir"/>
                <a:cs typeface="Avenir"/>
                <a:sym typeface="Avenir"/>
              </a:rPr>
              <a:t>“Buenas opciones”.</a:t>
            </a:r>
            <a:endParaRPr b="0" i="0" sz="2000" u="none" cap="none" strike="noStrike">
              <a:solidFill>
                <a:schemeClr val="dk1"/>
              </a:solidFill>
              <a:latin typeface="Avenir"/>
              <a:ea typeface="Avenir"/>
              <a:cs typeface="Avenir"/>
              <a:sym typeface="Avenir"/>
            </a:endParaRPr>
          </a:p>
          <a:p>
            <a:pPr indent="-63500" lvl="0" marL="406400" marR="0" rtl="0" algn="l">
              <a:lnSpc>
                <a:spcPct val="100000"/>
              </a:lnSpc>
              <a:spcBef>
                <a:spcPts val="700"/>
              </a:spcBef>
              <a:spcAft>
                <a:spcPts val="0"/>
              </a:spcAft>
              <a:buClr>
                <a:srgbClr val="16329D"/>
              </a:buClr>
              <a:buSzPts val="2000"/>
              <a:buFont typeface="Times New Roman"/>
              <a:buChar char="•"/>
            </a:pPr>
            <a:r>
              <a:rPr b="0" i="0" lang="en-US" sz="2000" u="none" cap="none" strike="noStrike">
                <a:solidFill>
                  <a:schemeClr val="dk1"/>
                </a:solidFill>
                <a:latin typeface="Avenir"/>
                <a:ea typeface="Avenir"/>
                <a:cs typeface="Avenir"/>
                <a:sym typeface="Avenir"/>
              </a:rPr>
              <a:t>Coma pescados variados.</a:t>
            </a:r>
            <a:endParaRPr b="0" i="0" sz="2000" u="none" cap="none" strike="noStrike">
              <a:solidFill>
                <a:schemeClr val="dk1"/>
              </a:solidFill>
              <a:latin typeface="Avenir"/>
              <a:ea typeface="Avenir"/>
              <a:cs typeface="Avenir"/>
              <a:sym typeface="Avenir"/>
            </a:endParaRPr>
          </a:p>
          <a:p>
            <a:pPr indent="-63500" lvl="0" marL="406400" marR="0" rtl="0" algn="l">
              <a:lnSpc>
                <a:spcPct val="100000"/>
              </a:lnSpc>
              <a:spcBef>
                <a:spcPts val="700"/>
              </a:spcBef>
              <a:spcAft>
                <a:spcPts val="0"/>
              </a:spcAft>
              <a:buClr>
                <a:srgbClr val="16329D"/>
              </a:buClr>
              <a:buSzPts val="2000"/>
              <a:buFont typeface="Times New Roman"/>
              <a:buChar char="•"/>
            </a:pPr>
            <a:r>
              <a:rPr b="0" i="0" lang="en-US" sz="2000" u="none" cap="none" strike="noStrike">
                <a:solidFill>
                  <a:schemeClr val="dk1"/>
                </a:solidFill>
                <a:latin typeface="Avenir"/>
                <a:ea typeface="Avenir"/>
                <a:cs typeface="Avenir"/>
                <a:sym typeface="Avenir"/>
              </a:rPr>
              <a:t>Si come pescados extraídos por familiares o amigos, verifique si hay advertencias sobre esos pescados. Si no hay ninguna advertencia, coma solo 1 porción y no coma más pescado esa semana.</a:t>
            </a:r>
            <a:endParaRPr b="0" i="0" sz="2000" u="none" cap="none" strike="noStrike">
              <a:solidFill>
                <a:schemeClr val="dk1"/>
              </a:solidFill>
              <a:latin typeface="Avenir"/>
              <a:ea typeface="Avenir"/>
              <a:cs typeface="Avenir"/>
              <a:sym typeface="Avenir"/>
            </a:endParaRPr>
          </a:p>
          <a:p>
            <a:pPr indent="-63500" lvl="0" marL="406400" marR="0" rtl="0" algn="l">
              <a:lnSpc>
                <a:spcPct val="100000"/>
              </a:lnSpc>
              <a:spcBef>
                <a:spcPts val="700"/>
              </a:spcBef>
              <a:spcAft>
                <a:spcPts val="0"/>
              </a:spcAft>
              <a:buClr>
                <a:srgbClr val="16329D"/>
              </a:buClr>
              <a:buSzPts val="2000"/>
              <a:buFont typeface="Times New Roman"/>
              <a:buChar char="•"/>
            </a:pPr>
            <a:r>
              <a:rPr b="0" i="0" lang="en-US" sz="2000" u="none" cap="none" strike="noStrike">
                <a:solidFill>
                  <a:schemeClr val="dk1"/>
                </a:solidFill>
                <a:latin typeface="Avenir"/>
                <a:ea typeface="Avenir"/>
                <a:cs typeface="Avenir"/>
                <a:sym typeface="Avenir"/>
              </a:rPr>
              <a:t>Evite </a:t>
            </a:r>
            <a:r>
              <a:rPr lang="en-US" sz="2000">
                <a:latin typeface="Avenir"/>
                <a:ea typeface="Avenir"/>
                <a:cs typeface="Avenir"/>
                <a:sym typeface="Avenir"/>
              </a:rPr>
              <a:t>macarela rey o caballa, reloj anaranjado, raya o pez emperador, blanquillo o lofolátilo (Golfo de México), atún de ojos grandes o patudo, aguja, tiburón y pez espada.</a:t>
            </a:r>
            <a:endParaRPr b="0" i="0" sz="2000" u="none" cap="none" strike="noStrike">
              <a:solidFill>
                <a:schemeClr val="dk1"/>
              </a:solidFill>
              <a:latin typeface="Avenir"/>
              <a:ea typeface="Avenir"/>
              <a:cs typeface="Avenir"/>
              <a:sym typeface="Avenir"/>
            </a:endParaRPr>
          </a:p>
          <a:p>
            <a:pPr indent="-63500" lvl="0" marL="406400" marR="0" rtl="0" algn="l">
              <a:lnSpc>
                <a:spcPct val="100000"/>
              </a:lnSpc>
              <a:spcBef>
                <a:spcPts val="700"/>
              </a:spcBef>
              <a:spcAft>
                <a:spcPts val="0"/>
              </a:spcAft>
              <a:buClr>
                <a:srgbClr val="16329D"/>
              </a:buClr>
              <a:buSzPts val="2000"/>
              <a:buFont typeface="Times New Roman"/>
              <a:buChar char="•"/>
            </a:pPr>
            <a:r>
              <a:rPr b="0" i="0" lang="en-US" sz="2000" u="none" cap="none" strike="noStrike">
                <a:solidFill>
                  <a:schemeClr val="dk1"/>
                </a:solidFill>
                <a:latin typeface="Avenir"/>
                <a:ea typeface="Avenir"/>
                <a:cs typeface="Avenir"/>
                <a:sym typeface="Avenir"/>
              </a:rPr>
              <a:t>Para obtener más información, visite</a:t>
            </a:r>
            <a:r>
              <a:rPr lang="en-US" sz="2000">
                <a:latin typeface="Avenir"/>
                <a:ea typeface="Avenir"/>
                <a:cs typeface="Avenir"/>
                <a:sym typeface="Avenir"/>
              </a:rPr>
              <a:t> </a:t>
            </a:r>
            <a:r>
              <a:rPr b="0" i="0" lang="en-US" sz="2000" u="sng" cap="none" strike="noStrike">
                <a:solidFill>
                  <a:schemeClr val="hlink"/>
                </a:solidFill>
                <a:latin typeface="Avenir"/>
                <a:ea typeface="Avenir"/>
                <a:cs typeface="Avenir"/>
                <a:sym typeface="Avenir"/>
                <a:hlinkClick r:id="rId3"/>
              </a:rPr>
              <a:t>https://www.fda.gov/fishadvice</a:t>
            </a:r>
            <a:r>
              <a:rPr b="0" i="0" lang="en-US" sz="2000" u="none" cap="none" strike="noStrike">
                <a:solidFill>
                  <a:schemeClr val="dk1"/>
                </a:solidFill>
                <a:latin typeface="Avenir"/>
                <a:ea typeface="Avenir"/>
                <a:cs typeface="Avenir"/>
                <a:sym typeface="Avenir"/>
              </a:rPr>
              <a:t>.</a:t>
            </a:r>
            <a:endParaRPr b="0" i="0" sz="2000" u="none" cap="none" strike="noStrike">
              <a:solidFill>
                <a:schemeClr val="dk1"/>
              </a:solidFill>
              <a:latin typeface="Avenir"/>
              <a:ea typeface="Avenir"/>
              <a:cs typeface="Avenir"/>
              <a:sym typeface="Avenir"/>
            </a:endParaRPr>
          </a:p>
        </p:txBody>
      </p:sp>
      <p:sp>
        <p:nvSpPr>
          <p:cNvPr id="291" name="Shape 291"/>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26</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5" name="Shape 295"/>
        <p:cNvGrpSpPr/>
        <p:nvPr/>
      </p:nvGrpSpPr>
      <p:grpSpPr>
        <a:xfrm>
          <a:off x="0" y="0"/>
          <a:ext cx="0" cy="0"/>
          <a:chOff x="0" y="0"/>
          <a:chExt cx="0" cy="0"/>
        </a:xfrm>
      </p:grpSpPr>
      <p:sp>
        <p:nvSpPr>
          <p:cNvPr id="296" name="Shape 296"/>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Granos</a:t>
            </a:r>
            <a:endParaRPr/>
          </a:p>
        </p:txBody>
      </p:sp>
      <p:cxnSp>
        <p:nvCxnSpPr>
          <p:cNvPr id="297" name="Shape 297"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298" name="Shape 298"/>
          <p:cNvSpPr txBox="1"/>
          <p:nvPr>
            <p:ph idx="1" type="body"/>
          </p:nvPr>
        </p:nvSpPr>
        <p:spPr>
          <a:xfrm>
            <a:off x="527915" y="1921727"/>
            <a:ext cx="7974059" cy="3978274"/>
          </a:xfrm>
          <a:prstGeom prst="rect">
            <a:avLst/>
          </a:prstGeom>
          <a:noFill/>
          <a:ln>
            <a:noFill/>
          </a:ln>
        </p:spPr>
        <p:txBody>
          <a:bodyPr anchorCtr="0" anchor="t" bIns="91425" lIns="91425" spcFirstLastPara="1" rIns="91425" wrap="square" tIns="91425">
            <a:noAutofit/>
          </a:bodyPr>
          <a:lstStyle/>
          <a:p>
            <a:pPr indent="-63500" lvl="0" marL="406400" marR="0" rtl="0" algn="l">
              <a:lnSpc>
                <a:spcPct val="100000"/>
              </a:lnSpc>
              <a:spcBef>
                <a:spcPts val="0"/>
              </a:spcBef>
              <a:spcAft>
                <a:spcPts val="0"/>
              </a:spcAft>
              <a:buClr>
                <a:srgbClr val="16329D"/>
              </a:buClr>
              <a:buSzPts val="3000"/>
              <a:buFont typeface="Times New Roman"/>
              <a:buChar char="•"/>
            </a:pPr>
            <a:r>
              <a:rPr b="0" i="0" lang="en-US" sz="3000" u="none" cap="none" strike="noStrike">
                <a:solidFill>
                  <a:schemeClr val="dk1"/>
                </a:solidFill>
                <a:latin typeface="Avenir"/>
                <a:ea typeface="Avenir"/>
                <a:cs typeface="Avenir"/>
                <a:sym typeface="Avenir"/>
              </a:rPr>
              <a:t>Coma granos variados, incluidos el trigo, la avena y la cebada.</a:t>
            </a:r>
            <a:endParaRPr b="0" i="0" sz="3000" u="none" cap="none" strike="noStrike">
              <a:solidFill>
                <a:schemeClr val="dk1"/>
              </a:solidFill>
              <a:latin typeface="Avenir"/>
              <a:ea typeface="Avenir"/>
              <a:cs typeface="Avenir"/>
              <a:sym typeface="Avenir"/>
            </a:endParaRPr>
          </a:p>
          <a:p>
            <a:pPr indent="-63500" lvl="0" marL="406400" marR="0" rtl="0" algn="l">
              <a:lnSpc>
                <a:spcPct val="100000"/>
              </a:lnSpc>
              <a:spcBef>
                <a:spcPts val="700"/>
              </a:spcBef>
              <a:spcAft>
                <a:spcPts val="0"/>
              </a:spcAft>
              <a:buClr>
                <a:srgbClr val="16329D"/>
              </a:buClr>
              <a:buSzPts val="3000"/>
              <a:buFont typeface="Times New Roman"/>
              <a:buChar char="•"/>
            </a:pPr>
            <a:r>
              <a:rPr b="0" i="0" lang="en-US" sz="3000" u="none" cap="none" strike="noStrike">
                <a:solidFill>
                  <a:schemeClr val="dk1"/>
                </a:solidFill>
                <a:latin typeface="Avenir"/>
                <a:ea typeface="Avenir"/>
                <a:cs typeface="Avenir"/>
                <a:sym typeface="Avenir"/>
              </a:rPr>
              <a:t>Al escoger granos, que al menos la mitad sean integrales, para así obtener más nutrientes.</a:t>
            </a:r>
            <a:endParaRPr/>
          </a:p>
        </p:txBody>
      </p:sp>
      <p:sp>
        <p:nvSpPr>
          <p:cNvPr id="299" name="Shape 299"/>
          <p:cNvSpPr txBox="1"/>
          <p:nvPr/>
        </p:nvSpPr>
        <p:spPr>
          <a:xfrm>
            <a:off x="8501975" y="6374452"/>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27</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3" name="Shape 303"/>
        <p:cNvGrpSpPr/>
        <p:nvPr/>
      </p:nvGrpSpPr>
      <p:grpSpPr>
        <a:xfrm>
          <a:off x="0" y="0"/>
          <a:ext cx="0" cy="0"/>
          <a:chOff x="0" y="0"/>
          <a:chExt cx="0" cy="0"/>
        </a:xfrm>
      </p:grpSpPr>
      <p:sp>
        <p:nvSpPr>
          <p:cNvPr id="304" name="Shape 304"/>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Situaciones: Qué hacer si...</a:t>
            </a:r>
            <a:endParaRPr/>
          </a:p>
        </p:txBody>
      </p:sp>
      <p:cxnSp>
        <p:nvCxnSpPr>
          <p:cNvPr id="305" name="Shape 305"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306" name="Shape 306"/>
          <p:cNvSpPr txBox="1"/>
          <p:nvPr>
            <p:ph idx="1" type="body"/>
          </p:nvPr>
        </p:nvSpPr>
        <p:spPr>
          <a:xfrm>
            <a:off x="596850" y="1854725"/>
            <a:ext cx="7950300" cy="2326656"/>
          </a:xfrm>
          <a:prstGeom prst="rect">
            <a:avLst/>
          </a:prstGeom>
          <a:noFill/>
          <a:ln>
            <a:noFill/>
          </a:ln>
        </p:spPr>
        <p:txBody>
          <a:bodyPr anchorCtr="0" anchor="ctr" bIns="45700" lIns="45700" spcFirstLastPara="1" rIns="45700" wrap="square" tIns="45700">
            <a:noAutofit/>
          </a:bodyPr>
          <a:lstStyle/>
          <a:p>
            <a:pPr indent="-381000" lvl="0" marL="457200" marR="0" rtl="0" algn="l">
              <a:lnSpc>
                <a:spcPct val="115000"/>
              </a:lnSpc>
              <a:spcBef>
                <a:spcPts val="0"/>
              </a:spcBef>
              <a:spcAft>
                <a:spcPts val="0"/>
              </a:spcAft>
              <a:buClr>
                <a:srgbClr val="16329D"/>
              </a:buClr>
              <a:buSzPts val="2400"/>
              <a:buFont typeface="Avenir"/>
              <a:buChar char="●"/>
            </a:pPr>
            <a:r>
              <a:rPr b="0" i="0" lang="en-US" sz="3000" u="none" cap="none" strike="noStrike">
                <a:solidFill>
                  <a:srgbClr val="000000"/>
                </a:solidFill>
                <a:latin typeface="Avenir"/>
                <a:ea typeface="Avenir"/>
                <a:cs typeface="Avenir"/>
                <a:sym typeface="Avenir"/>
              </a:rPr>
              <a:t>no he manipulado los alimentos con cuidado.</a:t>
            </a:r>
            <a:endParaRPr b="0" i="0" sz="3000" u="none" cap="none" strike="noStrike">
              <a:solidFill>
                <a:schemeClr val="dk1"/>
              </a:solidFill>
              <a:latin typeface="Avenir"/>
              <a:ea typeface="Avenir"/>
              <a:cs typeface="Avenir"/>
              <a:sym typeface="Avenir"/>
            </a:endParaRPr>
          </a:p>
          <a:p>
            <a:pPr indent="-381000" lvl="0" marL="457200" marR="0" rtl="0" algn="l">
              <a:lnSpc>
                <a:spcPct val="100000"/>
              </a:lnSpc>
              <a:spcBef>
                <a:spcPts val="0"/>
              </a:spcBef>
              <a:spcAft>
                <a:spcPts val="0"/>
              </a:spcAft>
              <a:buClr>
                <a:srgbClr val="16329D"/>
              </a:buClr>
              <a:buSzPts val="2400"/>
              <a:buFont typeface="Avenir"/>
              <a:buChar char="●"/>
            </a:pPr>
            <a:r>
              <a:rPr b="0" i="0" lang="en-US" sz="3000" u="none" cap="none" strike="noStrike">
                <a:solidFill>
                  <a:srgbClr val="000000"/>
                </a:solidFill>
                <a:latin typeface="Avenir"/>
                <a:ea typeface="Avenir"/>
                <a:cs typeface="Avenir"/>
                <a:sym typeface="Avenir"/>
              </a:rPr>
              <a:t>he tenido cuidado, pero aun así contraigo una enfermedad transmitida por los alimentos.</a:t>
            </a:r>
            <a:endParaRPr/>
          </a:p>
        </p:txBody>
      </p:sp>
      <p:sp>
        <p:nvSpPr>
          <p:cNvPr id="307" name="Shape 307"/>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28</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6">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1" name="Shape 311"/>
        <p:cNvGrpSpPr/>
        <p:nvPr/>
      </p:nvGrpSpPr>
      <p:grpSpPr>
        <a:xfrm>
          <a:off x="0" y="0"/>
          <a:ext cx="0" cy="0"/>
          <a:chOff x="0" y="0"/>
          <a:chExt cx="0" cy="0"/>
        </a:xfrm>
      </p:grpSpPr>
      <p:sp>
        <p:nvSpPr>
          <p:cNvPr id="312" name="Shape 312"/>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Para obtener más información</a:t>
            </a:r>
            <a:endParaRPr/>
          </a:p>
        </p:txBody>
      </p:sp>
      <p:cxnSp>
        <p:nvCxnSpPr>
          <p:cNvPr id="313" name="Shape 313"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314" name="Shape 314"/>
          <p:cNvSpPr txBox="1"/>
          <p:nvPr>
            <p:ph idx="1" type="body"/>
          </p:nvPr>
        </p:nvSpPr>
        <p:spPr>
          <a:xfrm>
            <a:off x="958788" y="1981200"/>
            <a:ext cx="7728012" cy="3978274"/>
          </a:xfrm>
          <a:prstGeom prst="rect">
            <a:avLst/>
          </a:prstGeom>
          <a:noFill/>
          <a:ln>
            <a:noFill/>
          </a:ln>
        </p:spPr>
        <p:txBody>
          <a:bodyPr anchorCtr="0" anchor="t" bIns="45700" lIns="45700" spcFirstLastPara="1" rIns="45700" wrap="square" tIns="45700">
            <a:noAutofit/>
          </a:bodyPr>
          <a:lstStyle/>
          <a:p>
            <a:pPr indent="-330200" lvl="0" marL="3429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Sitio web de la FDA para mujeres embarazadas </a:t>
            </a:r>
            <a:r>
              <a:rPr b="0" i="0" lang="en-US" sz="3000" u="sng" cap="none" strike="noStrike">
                <a:solidFill>
                  <a:schemeClr val="hlink"/>
                </a:solidFill>
                <a:latin typeface="Avenir"/>
                <a:ea typeface="Avenir"/>
                <a:cs typeface="Avenir"/>
                <a:sym typeface="Avenir"/>
                <a:hlinkClick r:id="rId3"/>
              </a:rPr>
              <a:t>https://www.fda.gov/pregnancyfoodsafety </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Línea de información sobre alimentos de la FDA</a:t>
            </a:r>
            <a:br>
              <a:rPr b="0" i="0" lang="en-US" sz="3000" u="none" cap="none" strike="noStrike">
                <a:solidFill>
                  <a:srgbClr val="000000"/>
                </a:solidFill>
                <a:latin typeface="Avenir"/>
                <a:ea typeface="Avenir"/>
                <a:cs typeface="Avenir"/>
                <a:sym typeface="Avenir"/>
              </a:rPr>
            </a:br>
            <a:r>
              <a:rPr b="0" i="0" lang="en-US" sz="3000" u="none" cap="none" strike="noStrike">
                <a:solidFill>
                  <a:srgbClr val="A2238E"/>
                </a:solidFill>
                <a:latin typeface="Avenir"/>
                <a:ea typeface="Avenir"/>
                <a:cs typeface="Avenir"/>
                <a:sym typeface="Avenir"/>
              </a:rPr>
              <a:t>1-888-SAFE FOOD</a:t>
            </a:r>
            <a:endParaRPr/>
          </a:p>
        </p:txBody>
      </p:sp>
      <p:sp>
        <p:nvSpPr>
          <p:cNvPr id="315" name="Shape 315"/>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29</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Shape 96"/>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Síntomas comunes </a:t>
            </a:r>
            <a:endParaRPr/>
          </a:p>
        </p:txBody>
      </p:sp>
      <p:cxnSp>
        <p:nvCxnSpPr>
          <p:cNvPr id="97" name="Shape 97"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98" name="Shape 98"/>
          <p:cNvSpPr txBox="1"/>
          <p:nvPr>
            <p:ph idx="1" type="body"/>
          </p:nvPr>
        </p:nvSpPr>
        <p:spPr>
          <a:xfrm>
            <a:off x="1219200" y="1981200"/>
            <a:ext cx="4278300" cy="3978300"/>
          </a:xfrm>
          <a:prstGeom prst="rect">
            <a:avLst/>
          </a:prstGeom>
          <a:noFill/>
          <a:ln>
            <a:noFill/>
          </a:ln>
        </p:spPr>
        <p:txBody>
          <a:bodyPr anchorCtr="0" anchor="t" bIns="45700" lIns="45700" spcFirstLastPara="1" rIns="45700" wrap="square" tIns="45700">
            <a:noAutofit/>
          </a:bodyPr>
          <a:lstStyle/>
          <a:p>
            <a:pPr indent="-330200" lvl="0" marL="3429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Retortijones estomacales</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Vómitos</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Diarrea</a:t>
            </a:r>
            <a:endParaRPr/>
          </a:p>
        </p:txBody>
      </p:sp>
      <p:sp>
        <p:nvSpPr>
          <p:cNvPr id="99" name="Shape 99"/>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3</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9" name="Shape 319"/>
        <p:cNvGrpSpPr/>
        <p:nvPr/>
      </p:nvGrpSpPr>
      <p:grpSpPr>
        <a:xfrm>
          <a:off x="0" y="0"/>
          <a:ext cx="0" cy="0"/>
          <a:chOff x="0" y="0"/>
          <a:chExt cx="0" cy="0"/>
        </a:xfrm>
      </p:grpSpPr>
      <p:cxnSp>
        <p:nvCxnSpPr>
          <p:cNvPr id="320" name="Shape 320" title="Línea"/>
          <p:cNvCxnSpPr/>
          <p:nvPr/>
        </p:nvCxnSpPr>
        <p:spPr>
          <a:xfrm>
            <a:off x="800100" y="4267200"/>
            <a:ext cx="7543800" cy="0"/>
          </a:xfrm>
          <a:prstGeom prst="straightConnector1">
            <a:avLst/>
          </a:prstGeom>
          <a:noFill/>
          <a:ln cap="flat" cmpd="sng" w="19050">
            <a:solidFill>
              <a:srgbClr val="8DD7F7"/>
            </a:solidFill>
            <a:prstDash val="solid"/>
            <a:round/>
            <a:headEnd len="med" w="med" type="none"/>
            <a:tailEnd len="med" w="med" type="none"/>
          </a:ln>
        </p:spPr>
      </p:cxnSp>
      <p:sp>
        <p:nvSpPr>
          <p:cNvPr id="321" name="Shape 321"/>
          <p:cNvSpPr txBox="1"/>
          <p:nvPr>
            <p:ph type="title"/>
          </p:nvPr>
        </p:nvSpPr>
        <p:spPr>
          <a:xfrm>
            <a:off x="800100" y="4330950"/>
            <a:ext cx="7543800" cy="6345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000"/>
              <a:buFont typeface="Trebuchet MS"/>
              <a:buNone/>
            </a:pPr>
            <a:r>
              <a:rPr b="1" i="0" lang="en-US" sz="4000" u="none" cap="none" strike="noStrike">
                <a:solidFill>
                  <a:srgbClr val="16469D"/>
                </a:solidFill>
                <a:latin typeface="Trebuchet MS"/>
                <a:ea typeface="Trebuchet MS"/>
                <a:cs typeface="Trebuchet MS"/>
                <a:sym typeface="Trebuchet MS"/>
              </a:rPr>
              <a:t>Preguntas y respuestas</a:t>
            </a:r>
            <a:endParaRPr/>
          </a:p>
        </p:txBody>
      </p:sp>
      <p:cxnSp>
        <p:nvCxnSpPr>
          <p:cNvPr id="322" name="Shape 322" title="Línea"/>
          <p:cNvCxnSpPr/>
          <p:nvPr/>
        </p:nvCxnSpPr>
        <p:spPr>
          <a:xfrm>
            <a:off x="800100" y="5029200"/>
            <a:ext cx="7543800" cy="0"/>
          </a:xfrm>
          <a:prstGeom prst="straightConnector1">
            <a:avLst/>
          </a:prstGeom>
          <a:noFill/>
          <a:ln cap="flat" cmpd="sng" w="19050">
            <a:solidFill>
              <a:srgbClr val="8DD7F7"/>
            </a:solidFill>
            <a:prstDash val="solid"/>
            <a:round/>
            <a:headEnd len="med" w="med" type="none"/>
            <a:tailEnd len="med" w="med" type="none"/>
          </a:ln>
        </p:spPr>
      </p:cxnSp>
      <p:sp>
        <p:nvSpPr>
          <p:cNvPr id="323" name="Shape 323"/>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30</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sp>
        <p:nvSpPr>
          <p:cNvPr id="104" name="Shape 104"/>
          <p:cNvSpPr txBox="1"/>
          <p:nvPr>
            <p:ph type="title"/>
          </p:nvPr>
        </p:nvSpPr>
        <p:spPr>
          <a:xfrm>
            <a:off x="685800" y="609600"/>
            <a:ext cx="7772400" cy="6096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¿Cierto o Falso?</a:t>
            </a:r>
            <a:endParaRPr/>
          </a:p>
        </p:txBody>
      </p:sp>
      <p:cxnSp>
        <p:nvCxnSpPr>
          <p:cNvPr id="105" name="Shape 105"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06" name="Shape 106"/>
          <p:cNvSpPr txBox="1"/>
          <p:nvPr>
            <p:ph idx="1" type="body"/>
          </p:nvPr>
        </p:nvSpPr>
        <p:spPr>
          <a:xfrm>
            <a:off x="1219200" y="1981200"/>
            <a:ext cx="7467600" cy="3978274"/>
          </a:xfrm>
          <a:prstGeom prst="rect">
            <a:avLst/>
          </a:prstGeom>
          <a:noFill/>
          <a:ln>
            <a:noFill/>
          </a:ln>
        </p:spPr>
        <p:txBody>
          <a:bodyPr anchorCtr="0" anchor="t" bIns="45700" lIns="45700" spcFirstLastPara="1" rIns="45700" wrap="square" tIns="45700">
            <a:noAutofit/>
          </a:bodyPr>
          <a:lstStyle/>
          <a:p>
            <a:pPr indent="-514350" lvl="0" marL="514350" marR="0" rtl="0" algn="l">
              <a:lnSpc>
                <a:spcPct val="100000"/>
              </a:lnSpc>
              <a:spcBef>
                <a:spcPts val="0"/>
              </a:spcBef>
              <a:spcAft>
                <a:spcPts val="0"/>
              </a:spcAft>
              <a:buClr>
                <a:srgbClr val="16329D"/>
              </a:buClr>
              <a:buSzPts val="3000"/>
              <a:buFont typeface="Arial"/>
              <a:buAutoNum type="arabicPeriod"/>
            </a:pPr>
            <a:r>
              <a:rPr b="0" i="0" lang="en-US" sz="3000" u="none" cap="none" strike="noStrike">
                <a:solidFill>
                  <a:srgbClr val="000000"/>
                </a:solidFill>
                <a:latin typeface="Avenir"/>
                <a:ea typeface="Avenir"/>
                <a:cs typeface="Avenir"/>
                <a:sym typeface="Avenir"/>
              </a:rPr>
              <a:t>Las enfermedades transmitidas por los alimentos no son un problema serio </a:t>
            </a:r>
            <a:endParaRPr/>
          </a:p>
          <a:p>
            <a:pPr indent="-514350" lvl="0" marL="514350" marR="0" rtl="0" algn="l">
              <a:lnSpc>
                <a:spcPct val="100000"/>
              </a:lnSpc>
              <a:spcBef>
                <a:spcPts val="700"/>
              </a:spcBef>
              <a:spcAft>
                <a:spcPts val="0"/>
              </a:spcAft>
              <a:buClr>
                <a:srgbClr val="16329D"/>
              </a:buClr>
              <a:buSzPts val="3000"/>
              <a:buFont typeface="Arial"/>
              <a:buAutoNum type="arabicPeriod"/>
            </a:pPr>
            <a:r>
              <a:rPr b="0" i="0" lang="en-US" sz="3000" u="none" cap="none" strike="noStrike">
                <a:solidFill>
                  <a:srgbClr val="000000"/>
                </a:solidFill>
                <a:latin typeface="Avenir"/>
                <a:ea typeface="Avenir"/>
                <a:cs typeface="Avenir"/>
                <a:sym typeface="Avenir"/>
              </a:rPr>
              <a:t>Las enfermedades transmitidas por los alimentos no me afectan a mí</a:t>
            </a:r>
            <a:endParaRPr/>
          </a:p>
          <a:p>
            <a:pPr indent="-514350" lvl="0" marL="514350" marR="0" rtl="0" algn="l">
              <a:lnSpc>
                <a:spcPct val="100000"/>
              </a:lnSpc>
              <a:spcBef>
                <a:spcPts val="700"/>
              </a:spcBef>
              <a:spcAft>
                <a:spcPts val="0"/>
              </a:spcAft>
              <a:buClr>
                <a:srgbClr val="16329D"/>
              </a:buClr>
              <a:buSzPts val="3000"/>
              <a:buFont typeface="Arial"/>
              <a:buAutoNum type="arabicPeriod"/>
            </a:pPr>
            <a:r>
              <a:rPr b="0" i="0" lang="en-US" sz="3000" u="none" cap="none" strike="noStrike">
                <a:solidFill>
                  <a:srgbClr val="000000"/>
                </a:solidFill>
                <a:latin typeface="Avenir"/>
                <a:ea typeface="Avenir"/>
                <a:cs typeface="Avenir"/>
                <a:sym typeface="Avenir"/>
              </a:rPr>
              <a:t>Las enfermedades transmitidas por los alimentos no pueden afectar a mi bebé por nacer</a:t>
            </a:r>
            <a:endParaRPr/>
          </a:p>
        </p:txBody>
      </p:sp>
      <p:sp>
        <p:nvSpPr>
          <p:cNvPr id="107" name="Shape 107"/>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4</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cxnSp>
        <p:nvCxnSpPr>
          <p:cNvPr id="112" name="Shape 112" title="Línea"/>
          <p:cNvCxnSpPr/>
          <p:nvPr/>
        </p:nvCxnSpPr>
        <p:spPr>
          <a:xfrm>
            <a:off x="800100" y="4267200"/>
            <a:ext cx="7543800" cy="0"/>
          </a:xfrm>
          <a:prstGeom prst="straightConnector1">
            <a:avLst/>
          </a:prstGeom>
          <a:noFill/>
          <a:ln cap="flat" cmpd="sng" w="19050">
            <a:solidFill>
              <a:srgbClr val="8DD7F7"/>
            </a:solidFill>
            <a:prstDash val="solid"/>
            <a:round/>
            <a:headEnd len="med" w="med" type="none"/>
            <a:tailEnd len="med" w="med" type="none"/>
          </a:ln>
        </p:spPr>
      </p:cxnSp>
      <p:sp>
        <p:nvSpPr>
          <p:cNvPr id="113" name="Shape 113"/>
          <p:cNvSpPr txBox="1"/>
          <p:nvPr>
            <p:ph type="title"/>
          </p:nvPr>
        </p:nvSpPr>
        <p:spPr>
          <a:xfrm>
            <a:off x="800100" y="4330950"/>
            <a:ext cx="7543800" cy="6345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750"/>
              <a:buFont typeface="Trebuchet MS"/>
              <a:buNone/>
            </a:pPr>
            <a:r>
              <a:rPr b="1" i="0" lang="en-US" sz="3000" u="none" cap="none" strike="noStrike">
                <a:solidFill>
                  <a:srgbClr val="16469D"/>
                </a:solidFill>
                <a:latin typeface="Trebuchet MS"/>
                <a:ea typeface="Trebuchet MS"/>
                <a:cs typeface="Trebuchet MS"/>
                <a:sym typeface="Trebuchet MS"/>
              </a:rPr>
              <a:t>Las enfermedades transmitidas por los alimentos y el embarazo</a:t>
            </a:r>
            <a:endParaRPr/>
          </a:p>
        </p:txBody>
      </p:sp>
      <p:cxnSp>
        <p:nvCxnSpPr>
          <p:cNvPr id="114" name="Shape 114" title="Línea"/>
          <p:cNvCxnSpPr/>
          <p:nvPr/>
        </p:nvCxnSpPr>
        <p:spPr>
          <a:xfrm>
            <a:off x="800100" y="5029200"/>
            <a:ext cx="7543800" cy="0"/>
          </a:xfrm>
          <a:prstGeom prst="straightConnector1">
            <a:avLst/>
          </a:prstGeom>
          <a:noFill/>
          <a:ln cap="flat" cmpd="sng" w="19050">
            <a:solidFill>
              <a:srgbClr val="8DD7F7"/>
            </a:solidFill>
            <a:prstDash val="solid"/>
            <a:round/>
            <a:headEnd len="med" w="med" type="none"/>
            <a:tailEnd len="med" w="med" type="none"/>
          </a:ln>
        </p:spPr>
      </p:cxnSp>
      <p:sp>
        <p:nvSpPr>
          <p:cNvPr id="115" name="Shape 115"/>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5</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Shape 120"/>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¿Cierto o Falso?</a:t>
            </a:r>
            <a:endParaRPr/>
          </a:p>
        </p:txBody>
      </p:sp>
      <p:cxnSp>
        <p:nvCxnSpPr>
          <p:cNvPr id="121" name="Shape 121"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22" name="Shape 122"/>
          <p:cNvSpPr txBox="1"/>
          <p:nvPr>
            <p:ph idx="1" type="body"/>
          </p:nvPr>
        </p:nvSpPr>
        <p:spPr>
          <a:xfrm>
            <a:off x="1093800" y="1981200"/>
            <a:ext cx="6956400" cy="3315900"/>
          </a:xfrm>
          <a:prstGeom prst="rect">
            <a:avLst/>
          </a:prstGeom>
          <a:noFill/>
          <a:ln>
            <a:noFill/>
          </a:ln>
        </p:spPr>
        <p:txBody>
          <a:bodyPr anchorCtr="0" anchor="t" bIns="45700" lIns="45700" spcFirstLastPara="1" rIns="45700" wrap="square" tIns="45700">
            <a:noAutofit/>
          </a:bodyPr>
          <a:lstStyle/>
          <a:p>
            <a:pPr indent="-514350" lvl="0" marL="514350" marR="0" rtl="0" algn="ctr">
              <a:lnSpc>
                <a:spcPct val="100000"/>
              </a:lnSpc>
              <a:spcBef>
                <a:spcPts val="0"/>
              </a:spcBef>
              <a:spcAft>
                <a:spcPts val="0"/>
              </a:spcAft>
              <a:buClr>
                <a:srgbClr val="16329D"/>
              </a:buClr>
              <a:buSzPts val="3000"/>
              <a:buFont typeface="Arial"/>
              <a:buAutoNum type="arabicPeriod"/>
            </a:pPr>
            <a:r>
              <a:rPr b="0" i="0" lang="en-US" sz="3000" u="none" cap="none" strike="noStrike">
                <a:solidFill>
                  <a:srgbClr val="000000"/>
                </a:solidFill>
                <a:latin typeface="Avenir"/>
                <a:ea typeface="Avenir"/>
                <a:cs typeface="Avenir"/>
                <a:sym typeface="Avenir"/>
              </a:rPr>
              <a:t>Las enfermedades transmitidas por los alimentos no son un problema serio</a:t>
            </a:r>
            <a:endParaRPr/>
          </a:p>
          <a:p>
            <a:pPr indent="0" lvl="0" marL="0" marR="0" rtl="0" algn="ctr">
              <a:lnSpc>
                <a:spcPct val="300000"/>
              </a:lnSpc>
              <a:spcBef>
                <a:spcPts val="700"/>
              </a:spcBef>
              <a:spcAft>
                <a:spcPts val="0"/>
              </a:spcAft>
              <a:buClr>
                <a:srgbClr val="9999E5"/>
              </a:buClr>
              <a:buSzPts val="750"/>
              <a:buFont typeface="Times New Roman"/>
              <a:buNone/>
            </a:pPr>
            <a:r>
              <a:rPr b="1" i="0" lang="en-US" sz="3000" u="none" cap="none" strike="noStrike">
                <a:solidFill>
                  <a:srgbClr val="A2238E"/>
                </a:solidFill>
                <a:latin typeface="Avenir"/>
                <a:ea typeface="Avenir"/>
                <a:cs typeface="Avenir"/>
                <a:sym typeface="Avenir"/>
              </a:rPr>
              <a:t>Falso</a:t>
            </a:r>
            <a:endParaRPr/>
          </a:p>
        </p:txBody>
      </p:sp>
      <p:sp>
        <p:nvSpPr>
          <p:cNvPr id="123" name="Shape 123"/>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6</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2">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Shape 128"/>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750"/>
              <a:buFont typeface="Trebuchet MS"/>
              <a:buNone/>
            </a:pPr>
            <a:r>
              <a:rPr b="0" i="0" lang="en-US" sz="3000" u="none" cap="none" strike="noStrike">
                <a:solidFill>
                  <a:srgbClr val="16469D"/>
                </a:solidFill>
                <a:latin typeface="Trebuchet MS"/>
                <a:ea typeface="Trebuchet MS"/>
                <a:cs typeface="Trebuchet MS"/>
                <a:sym typeface="Trebuchet MS"/>
              </a:rPr>
              <a:t>Estadísticas sobre las enfermedades transmitidas por los alimentos</a:t>
            </a:r>
            <a:endParaRPr/>
          </a:p>
        </p:txBody>
      </p:sp>
      <p:cxnSp>
        <p:nvCxnSpPr>
          <p:cNvPr id="129" name="Shape 129" title="Línea"/>
          <p:cNvCxnSpPr/>
          <p:nvPr/>
        </p:nvCxnSpPr>
        <p:spPr>
          <a:xfrm>
            <a:off x="535350" y="1370480"/>
            <a:ext cx="8073300" cy="0"/>
          </a:xfrm>
          <a:prstGeom prst="straightConnector1">
            <a:avLst/>
          </a:prstGeom>
          <a:noFill/>
          <a:ln cap="flat" cmpd="sng" w="19050">
            <a:solidFill>
              <a:srgbClr val="8DD7F7"/>
            </a:solidFill>
            <a:prstDash val="solid"/>
            <a:round/>
            <a:headEnd len="med" w="med" type="none"/>
            <a:tailEnd len="med" w="med" type="none"/>
          </a:ln>
        </p:spPr>
      </p:cxnSp>
      <p:sp>
        <p:nvSpPr>
          <p:cNvPr id="130" name="Shape 130"/>
          <p:cNvSpPr txBox="1"/>
          <p:nvPr>
            <p:ph idx="1" type="body"/>
          </p:nvPr>
        </p:nvSpPr>
        <p:spPr>
          <a:xfrm>
            <a:off x="508950" y="1981200"/>
            <a:ext cx="8126100" cy="3978300"/>
          </a:xfrm>
          <a:prstGeom prst="rect">
            <a:avLst/>
          </a:prstGeom>
          <a:noFill/>
          <a:ln>
            <a:noFill/>
          </a:ln>
        </p:spPr>
        <p:txBody>
          <a:bodyPr anchorCtr="0" anchor="t" bIns="45700" lIns="45700" spcFirstLastPara="1" rIns="45700" wrap="square" tIns="45700">
            <a:noAutofit/>
          </a:bodyPr>
          <a:lstStyle/>
          <a:p>
            <a:pPr indent="-342900" lvl="0" marL="342900" marR="0" rtl="0" algn="l">
              <a:lnSpc>
                <a:spcPct val="100000"/>
              </a:lnSpc>
              <a:spcBef>
                <a:spcPts val="0"/>
              </a:spcBef>
              <a:spcAft>
                <a:spcPts val="0"/>
              </a:spcAft>
              <a:buClr>
                <a:srgbClr val="9999E5"/>
              </a:buClr>
              <a:buSzPts val="750"/>
              <a:buFont typeface="Times New Roman"/>
              <a:buNone/>
            </a:pPr>
            <a:r>
              <a:rPr b="0" i="0" lang="en-US" sz="3000" u="none" cap="none" strike="noStrike">
                <a:solidFill>
                  <a:srgbClr val="000000"/>
                </a:solidFill>
                <a:latin typeface="Avenir"/>
                <a:ea typeface="Avenir"/>
                <a:cs typeface="Avenir"/>
                <a:sym typeface="Avenir"/>
              </a:rPr>
              <a:t>Cada año, en los EE. UU., las enfermedades transmitidas por los alimentos causan:</a:t>
            </a:r>
            <a:endParaRPr/>
          </a:p>
          <a:p>
            <a:pPr indent="-330200" lvl="0" marL="342900" marR="0" rtl="0" algn="l">
              <a:lnSpc>
                <a:spcPct val="100000"/>
              </a:lnSpc>
              <a:spcBef>
                <a:spcPts val="700"/>
              </a:spcBef>
              <a:spcAft>
                <a:spcPts val="0"/>
              </a:spcAft>
              <a:buClr>
                <a:srgbClr val="16329D"/>
              </a:buClr>
              <a:buSzPts val="3000"/>
              <a:buFont typeface="Avenir"/>
              <a:buChar char="•"/>
            </a:pPr>
            <a:r>
              <a:rPr b="1" i="0" lang="en-US" sz="3000" u="none" cap="none" strike="noStrike">
                <a:solidFill>
                  <a:srgbClr val="A2238E"/>
                </a:solidFill>
                <a:latin typeface="Avenir"/>
                <a:ea typeface="Avenir"/>
                <a:cs typeface="Avenir"/>
                <a:sym typeface="Avenir"/>
              </a:rPr>
              <a:t>48</a:t>
            </a:r>
            <a:r>
              <a:rPr b="1" i="0" lang="en-US" sz="3000" u="none" cap="none" strike="noStrike">
                <a:solidFill>
                  <a:srgbClr val="000000"/>
                </a:solidFill>
                <a:latin typeface="Avenir"/>
                <a:ea typeface="Avenir"/>
                <a:cs typeface="Avenir"/>
                <a:sym typeface="Avenir"/>
              </a:rPr>
              <a:t> </a:t>
            </a:r>
            <a:r>
              <a:rPr b="1" i="0" lang="en-US" sz="3000" u="none" cap="none" strike="noStrike">
                <a:solidFill>
                  <a:srgbClr val="A2238E"/>
                </a:solidFill>
                <a:latin typeface="Avenir"/>
                <a:ea typeface="Avenir"/>
                <a:cs typeface="Avenir"/>
                <a:sym typeface="Avenir"/>
              </a:rPr>
              <a:t>millones</a:t>
            </a:r>
            <a:r>
              <a:rPr b="0" i="0" lang="en-US" sz="3000" u="none" cap="none" strike="noStrike">
                <a:solidFill>
                  <a:srgbClr val="000000"/>
                </a:solidFill>
                <a:latin typeface="Avenir"/>
                <a:ea typeface="Avenir"/>
                <a:cs typeface="Avenir"/>
                <a:sym typeface="Avenir"/>
              </a:rPr>
              <a:t> de enfermedades gastrointestinales</a:t>
            </a:r>
            <a:endParaRPr/>
          </a:p>
          <a:p>
            <a:pPr indent="-330200" lvl="0" marL="342900" marR="0" rtl="0" algn="l">
              <a:lnSpc>
                <a:spcPct val="100000"/>
              </a:lnSpc>
              <a:spcBef>
                <a:spcPts val="700"/>
              </a:spcBef>
              <a:spcAft>
                <a:spcPts val="0"/>
              </a:spcAft>
              <a:buClr>
                <a:srgbClr val="16329D"/>
              </a:buClr>
              <a:buSzPts val="3000"/>
              <a:buFont typeface="Avenir"/>
              <a:buChar char="•"/>
            </a:pPr>
            <a:r>
              <a:rPr b="1" i="0" lang="en-US" sz="3000" u="none" cap="none" strike="noStrike">
                <a:solidFill>
                  <a:srgbClr val="A2238E"/>
                </a:solidFill>
                <a:latin typeface="Avenir"/>
                <a:ea typeface="Avenir"/>
                <a:cs typeface="Avenir"/>
                <a:sym typeface="Avenir"/>
              </a:rPr>
              <a:t>128,000</a:t>
            </a:r>
            <a:r>
              <a:rPr b="0" i="0" lang="en-US" sz="3000" u="none" cap="none" strike="noStrike">
                <a:solidFill>
                  <a:srgbClr val="000000"/>
                </a:solidFill>
                <a:latin typeface="Avenir"/>
                <a:ea typeface="Avenir"/>
                <a:cs typeface="Avenir"/>
                <a:sym typeface="Avenir"/>
              </a:rPr>
              <a:t> hospitalizaciones</a:t>
            </a:r>
            <a:endParaRPr/>
          </a:p>
          <a:p>
            <a:pPr indent="-330200" lvl="0" marL="342900" marR="0" rtl="0" algn="l">
              <a:lnSpc>
                <a:spcPct val="100000"/>
              </a:lnSpc>
              <a:spcBef>
                <a:spcPts val="700"/>
              </a:spcBef>
              <a:spcAft>
                <a:spcPts val="0"/>
              </a:spcAft>
              <a:buClr>
                <a:srgbClr val="16329D"/>
              </a:buClr>
              <a:buSzPts val="3000"/>
              <a:buFont typeface="Avenir"/>
              <a:buChar char="•"/>
            </a:pPr>
            <a:r>
              <a:rPr b="1" i="0" lang="en-US" sz="3000" u="none" cap="none" strike="noStrike">
                <a:solidFill>
                  <a:srgbClr val="A2238E"/>
                </a:solidFill>
                <a:latin typeface="Avenir"/>
                <a:ea typeface="Avenir"/>
                <a:cs typeface="Avenir"/>
                <a:sym typeface="Avenir"/>
              </a:rPr>
              <a:t>3,000</a:t>
            </a:r>
            <a:r>
              <a:rPr b="0" i="0" lang="en-US" sz="3000" u="none" cap="none" strike="noStrike">
                <a:solidFill>
                  <a:srgbClr val="000000"/>
                </a:solidFill>
                <a:latin typeface="Avenir"/>
                <a:ea typeface="Avenir"/>
                <a:cs typeface="Avenir"/>
                <a:sym typeface="Avenir"/>
              </a:rPr>
              <a:t> muertes</a:t>
            </a:r>
            <a:endParaRPr/>
          </a:p>
        </p:txBody>
      </p:sp>
      <p:sp>
        <p:nvSpPr>
          <p:cNvPr id="131" name="Shape 131"/>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7</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Shape 136"/>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1000"/>
              <a:buFont typeface="Trebuchet MS"/>
              <a:buNone/>
            </a:pPr>
            <a:r>
              <a:rPr b="0" i="0" lang="en-US" sz="4000" u="none" cap="none" strike="noStrike">
                <a:solidFill>
                  <a:srgbClr val="16469D"/>
                </a:solidFill>
                <a:latin typeface="Trebuchet MS"/>
                <a:ea typeface="Trebuchet MS"/>
                <a:cs typeface="Trebuchet MS"/>
                <a:sym typeface="Trebuchet MS"/>
              </a:rPr>
              <a:t>¿Cierto o Falso? </a:t>
            </a:r>
            <a:endParaRPr b="0" i="0" sz="4000" u="none" cap="none" strike="noStrike">
              <a:solidFill>
                <a:srgbClr val="16469D"/>
              </a:solidFill>
              <a:latin typeface="Trebuchet MS"/>
              <a:ea typeface="Trebuchet MS"/>
              <a:cs typeface="Trebuchet MS"/>
              <a:sym typeface="Trebuchet MS"/>
            </a:endParaRPr>
          </a:p>
        </p:txBody>
      </p:sp>
      <p:cxnSp>
        <p:nvCxnSpPr>
          <p:cNvPr id="137" name="Shape 137"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38" name="Shape 138"/>
          <p:cNvSpPr txBox="1"/>
          <p:nvPr>
            <p:ph idx="1" type="body"/>
          </p:nvPr>
        </p:nvSpPr>
        <p:spPr>
          <a:xfrm>
            <a:off x="838200" y="1953250"/>
            <a:ext cx="7467600" cy="3321000"/>
          </a:xfrm>
          <a:prstGeom prst="rect">
            <a:avLst/>
          </a:prstGeom>
          <a:noFill/>
          <a:ln>
            <a:noFill/>
          </a:ln>
        </p:spPr>
        <p:txBody>
          <a:bodyPr anchorCtr="0" anchor="t" bIns="45700" lIns="45700" spcFirstLastPara="1" rIns="45700" wrap="square" tIns="45700">
            <a:noAutofit/>
          </a:bodyPr>
          <a:lstStyle/>
          <a:p>
            <a:pPr indent="-514350" lvl="0" marL="514350" marR="0" rtl="0" algn="ctr">
              <a:lnSpc>
                <a:spcPct val="100000"/>
              </a:lnSpc>
              <a:spcBef>
                <a:spcPts val="0"/>
              </a:spcBef>
              <a:spcAft>
                <a:spcPts val="0"/>
              </a:spcAft>
              <a:buClr>
                <a:srgbClr val="16329D"/>
              </a:buClr>
              <a:buSzPts val="3000"/>
              <a:buFont typeface="Times New Roman"/>
              <a:buAutoNum type="arabicPeriod" startAt="2"/>
            </a:pPr>
            <a:r>
              <a:rPr b="0" i="0" lang="en-US" sz="3000" u="none" cap="none" strike="noStrike">
                <a:solidFill>
                  <a:srgbClr val="000000"/>
                </a:solidFill>
                <a:latin typeface="Avenir"/>
                <a:ea typeface="Avenir"/>
                <a:cs typeface="Avenir"/>
                <a:sym typeface="Avenir"/>
              </a:rPr>
              <a:t>Las enfermedades transmitidas por los alimentos no me afectan a mí </a:t>
            </a:r>
            <a:endParaRPr/>
          </a:p>
          <a:p>
            <a:pPr indent="-514350" lvl="0" marL="514350" marR="0" rtl="0" algn="ctr">
              <a:lnSpc>
                <a:spcPct val="100000"/>
              </a:lnSpc>
              <a:spcBef>
                <a:spcPts val="0"/>
              </a:spcBef>
              <a:spcAft>
                <a:spcPts val="0"/>
              </a:spcAft>
              <a:buClr>
                <a:srgbClr val="9999E5"/>
              </a:buClr>
              <a:buSzPts val="750"/>
              <a:buFont typeface="Times New Roman"/>
              <a:buNone/>
            </a:pPr>
            <a:r>
              <a:rPr b="1" i="0" lang="en-US" sz="3000" u="none" cap="none" strike="noStrike">
                <a:solidFill>
                  <a:srgbClr val="A2238E"/>
                </a:solidFill>
                <a:latin typeface="Avenir"/>
                <a:ea typeface="Avenir"/>
                <a:cs typeface="Avenir"/>
                <a:sym typeface="Avenir"/>
              </a:rPr>
              <a:t>Falso</a:t>
            </a:r>
            <a:endParaRPr/>
          </a:p>
        </p:txBody>
      </p:sp>
      <p:sp>
        <p:nvSpPr>
          <p:cNvPr id="139" name="Shape 139"/>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8</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8">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3" name="Shape 143"/>
        <p:cNvGrpSpPr/>
        <p:nvPr/>
      </p:nvGrpSpPr>
      <p:grpSpPr>
        <a:xfrm>
          <a:off x="0" y="0"/>
          <a:ext cx="0" cy="0"/>
          <a:chOff x="0" y="0"/>
          <a:chExt cx="0" cy="0"/>
        </a:xfrm>
      </p:grpSpPr>
      <p:sp>
        <p:nvSpPr>
          <p:cNvPr id="144" name="Shape 144"/>
          <p:cNvSpPr txBox="1"/>
          <p:nvPr>
            <p:ph type="title"/>
          </p:nvPr>
        </p:nvSpPr>
        <p:spPr>
          <a:xfrm>
            <a:off x="685800" y="609600"/>
            <a:ext cx="7772400" cy="59550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chemeClr val="accent2"/>
              </a:buClr>
              <a:buSzPts val="750"/>
              <a:buFont typeface="Trebuchet MS"/>
              <a:buNone/>
            </a:pPr>
            <a:r>
              <a:rPr b="0" i="0" lang="en-US" sz="3000" u="none" cap="none" strike="noStrike">
                <a:solidFill>
                  <a:srgbClr val="16469D"/>
                </a:solidFill>
                <a:latin typeface="Trebuchet MS"/>
                <a:ea typeface="Trebuchet MS"/>
                <a:cs typeface="Trebuchet MS"/>
                <a:sym typeface="Trebuchet MS"/>
              </a:rPr>
              <a:t>Las mujeres embarazadas corren riesgo de</a:t>
            </a:r>
            <a:endParaRPr/>
          </a:p>
        </p:txBody>
      </p:sp>
      <p:cxnSp>
        <p:nvCxnSpPr>
          <p:cNvPr id="145" name="Shape 145" title="Línea"/>
          <p:cNvCxnSpPr/>
          <p:nvPr/>
        </p:nvCxnSpPr>
        <p:spPr>
          <a:xfrm>
            <a:off x="535350" y="1205225"/>
            <a:ext cx="8073300" cy="0"/>
          </a:xfrm>
          <a:prstGeom prst="straightConnector1">
            <a:avLst/>
          </a:prstGeom>
          <a:noFill/>
          <a:ln cap="flat" cmpd="sng" w="19050">
            <a:solidFill>
              <a:srgbClr val="8DD7F7"/>
            </a:solidFill>
            <a:prstDash val="solid"/>
            <a:round/>
            <a:headEnd len="med" w="med" type="none"/>
            <a:tailEnd len="med" w="med" type="none"/>
          </a:ln>
        </p:spPr>
      </p:cxnSp>
      <p:sp>
        <p:nvSpPr>
          <p:cNvPr id="146" name="Shape 146"/>
          <p:cNvSpPr txBox="1"/>
          <p:nvPr>
            <p:ph idx="1" type="body"/>
          </p:nvPr>
        </p:nvSpPr>
        <p:spPr>
          <a:xfrm>
            <a:off x="2166300" y="1981200"/>
            <a:ext cx="4811400" cy="3056700"/>
          </a:xfrm>
          <a:prstGeom prst="rect">
            <a:avLst/>
          </a:prstGeom>
          <a:noFill/>
          <a:ln>
            <a:noFill/>
          </a:ln>
        </p:spPr>
        <p:txBody>
          <a:bodyPr anchorCtr="0" anchor="t" bIns="45700" lIns="45700" spcFirstLastPara="1" rIns="45700" wrap="square" tIns="45700">
            <a:noAutofit/>
          </a:bodyPr>
          <a:lstStyle/>
          <a:p>
            <a:pPr indent="-330200" lvl="0" marL="342900" marR="0" rtl="0" algn="l">
              <a:lnSpc>
                <a:spcPct val="100000"/>
              </a:lnSpc>
              <a:spcBef>
                <a:spcPts val="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Sistema inmunitario alterado</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Serios problemas de salud</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Partos prematuros</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Abortos espontáneos</a:t>
            </a:r>
            <a:endParaRPr/>
          </a:p>
          <a:p>
            <a:pPr indent="-330200" lvl="0" marL="342900" marR="0" rtl="0" algn="l">
              <a:lnSpc>
                <a:spcPct val="100000"/>
              </a:lnSpc>
              <a:spcBef>
                <a:spcPts val="700"/>
              </a:spcBef>
              <a:spcAft>
                <a:spcPts val="0"/>
              </a:spcAft>
              <a:buClr>
                <a:srgbClr val="16329D"/>
              </a:buClr>
              <a:buSzPts val="3000"/>
              <a:buFont typeface="Avenir"/>
              <a:buChar char="•"/>
            </a:pPr>
            <a:r>
              <a:rPr b="0" i="0" lang="en-US" sz="3000" u="none" cap="none" strike="noStrike">
                <a:solidFill>
                  <a:srgbClr val="000000"/>
                </a:solidFill>
                <a:latin typeface="Avenir"/>
                <a:ea typeface="Avenir"/>
                <a:cs typeface="Avenir"/>
                <a:sym typeface="Avenir"/>
              </a:rPr>
              <a:t>Muerte</a:t>
            </a:r>
            <a:endParaRPr/>
          </a:p>
        </p:txBody>
      </p:sp>
      <p:sp>
        <p:nvSpPr>
          <p:cNvPr id="147" name="Shape 147"/>
          <p:cNvSpPr txBox="1"/>
          <p:nvPr/>
        </p:nvSpPr>
        <p:spPr>
          <a:xfrm>
            <a:off x="8501975" y="6352150"/>
            <a:ext cx="642300" cy="50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16469D"/>
              </a:buClr>
              <a:buSzPts val="1400"/>
              <a:buFont typeface="Avenir"/>
              <a:buNone/>
            </a:pPr>
            <a:r>
              <a:rPr b="0" i="0" lang="en-US" sz="1400" u="none" cap="none" strike="noStrike">
                <a:solidFill>
                  <a:srgbClr val="16469D"/>
                </a:solidFill>
                <a:latin typeface="Avenir"/>
                <a:ea typeface="Avenir"/>
                <a:cs typeface="Avenir"/>
                <a:sym typeface="Avenir"/>
              </a:rPr>
              <a:t>9</a:t>
            </a:r>
            <a:endParaRPr/>
          </a:p>
        </p:txBody>
      </p:sp>
    </p:spTree>
  </p:cSld>
  <p:clrMapOvr>
    <a:masterClrMapping/>
  </p:clrMapOvr>
</p:sld>
</file>

<file path=ppt/theme/theme1.xml><?xml version="1.0" encoding="utf-8"?>
<a:theme xmlns:a="http://schemas.openxmlformats.org/drawingml/2006/main" xmlns:r="http://schemas.openxmlformats.org/officeDocument/2006/relationships" name="Blank">
  <a:themeElements>
    <a:clrScheme name="Blank">
      <a:dk1>
        <a:srgbClr val="000000"/>
      </a:dk1>
      <a:lt1>
        <a:srgbClr val="FFFFFF"/>
      </a:lt1>
      <a:dk2>
        <a:srgbClr val="A7A7A7"/>
      </a:dk2>
      <a:lt2>
        <a:srgbClr val="535353"/>
      </a:lt2>
      <a:accent1>
        <a:srgbClr val="FFFF66"/>
      </a:accent1>
      <a:accent2>
        <a:srgbClr val="3333CC"/>
      </a:accent2>
      <a:accent3>
        <a:srgbClr val="B8AAB8"/>
      </a:accent3>
      <a:accent4>
        <a:srgbClr val="707070"/>
      </a:accent4>
      <a:accent5>
        <a:srgbClr val="FFFFB8"/>
      </a:accent5>
      <a:accent6>
        <a:srgbClr val="2D2DB9"/>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ank">
  <a:themeElements>
    <a:clrScheme name="Blank">
      <a:dk1>
        <a:srgbClr val="000000"/>
      </a:dk1>
      <a:lt1>
        <a:srgbClr val="000066"/>
      </a:lt1>
      <a:dk2>
        <a:srgbClr val="A7A7A7"/>
      </a:dk2>
      <a:lt2>
        <a:srgbClr val="535353"/>
      </a:lt2>
      <a:accent1>
        <a:srgbClr val="FFFF66"/>
      </a:accent1>
      <a:accent2>
        <a:srgbClr val="3333CC"/>
      </a:accent2>
      <a:accent3>
        <a:srgbClr val="B8AAB8"/>
      </a:accent3>
      <a:accent4>
        <a:srgbClr val="707070"/>
      </a:accent4>
      <a:accent5>
        <a:srgbClr val="FFFFB8"/>
      </a:accent5>
      <a:accent6>
        <a:srgbClr val="2D2DB9"/>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