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481" r:id="rId3"/>
    <p:sldId id="488" r:id="rId4"/>
    <p:sldId id="489" r:id="rId5"/>
    <p:sldId id="501" r:id="rId6"/>
    <p:sldId id="491" r:id="rId7"/>
    <p:sldId id="495" r:id="rId8"/>
    <p:sldId id="515" r:id="rId9"/>
    <p:sldId id="514" r:id="rId10"/>
    <p:sldId id="510" r:id="rId11"/>
    <p:sldId id="512" r:id="rId12"/>
    <p:sldId id="513" r:id="rId13"/>
    <p:sldId id="506" r:id="rId14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7E"/>
    <a:srgbClr val="002060"/>
    <a:srgbClr val="E46C0A"/>
    <a:srgbClr val="292929"/>
    <a:srgbClr val="27497B"/>
    <a:srgbClr val="AF60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8" autoAdjust="0"/>
    <p:restoredTop sz="94782" autoAdjust="0"/>
  </p:normalViewPr>
  <p:slideViewPr>
    <p:cSldViewPr snapToGrid="0" snapToObjects="1">
      <p:cViewPr varScale="1">
        <p:scale>
          <a:sx n="79" d="100"/>
          <a:sy n="79" d="100"/>
        </p:scale>
        <p:origin x="360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35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5" d="100"/>
        <a:sy n="115" d="100"/>
      </p:scale>
      <p:origin x="0" y="0"/>
    </p:cViewPr>
  </p:sorterViewPr>
  <p:notesViewPr>
    <p:cSldViewPr snapToGrid="0" snapToObjects="1">
      <p:cViewPr>
        <p:scale>
          <a:sx n="114" d="100"/>
          <a:sy n="114" d="100"/>
        </p:scale>
        <p:origin x="-2448" y="378"/>
      </p:cViewPr>
      <p:guideLst>
        <p:guide orient="horz" pos="2928"/>
        <p:guide pos="216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3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ACC618FA-47D5-FB40-A06E-F349FCDDE970}" type="datetimeFigureOut">
              <a:rPr lang="en-US" smtClean="0"/>
              <a:t>10/20/2017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3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DEDCF6E-BD37-824D-A706-F0EED3C2AA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0768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3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A0BED31C-403E-9D49-AA57-B95A00D45266}" type="datetimeFigureOut">
              <a:rPr lang="en-US" smtClean="0"/>
              <a:t>10/20/2017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3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C2CCCC6-310B-EA47-B233-CFF109EE41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314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246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01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01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8182" y="4415790"/>
            <a:ext cx="5505450" cy="3771865"/>
          </a:xfrm>
        </p:spPr>
        <p:txBody>
          <a:bodyPr/>
          <a:lstStyle/>
          <a:p>
            <a:endParaRPr lang="en-US" baseline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039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44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886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71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323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52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52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935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2CCCC6-310B-EA47-B233-CFF109EE41B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01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92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260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1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6400" y="3048000"/>
            <a:ext cx="11074400" cy="76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6400" y="5105400"/>
            <a:ext cx="11074400" cy="1295400"/>
          </a:xfrm>
        </p:spPr>
        <p:txBody>
          <a:bodyPr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03279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518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4140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167" y="1600201"/>
            <a:ext cx="507788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3251" y="1600201"/>
            <a:ext cx="507788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5514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4510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0625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543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354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24872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9471"/>
            <a:ext cx="10972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535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3570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22148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4567" y="274639"/>
            <a:ext cx="2590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167" y="274639"/>
            <a:ext cx="7569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8370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167" y="274638"/>
            <a:ext cx="10363200" cy="944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02167" y="1600201"/>
            <a:ext cx="507788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683251" y="1600200"/>
            <a:ext cx="5077883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683251" y="3938589"/>
            <a:ext cx="5077883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739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48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75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50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68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44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79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8/4/2016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PA_PP2013_light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46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ln>
                  <a:noFill/>
                </a:ln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1FA30FF4-0E7C-D849-A263-9CCED7D8CF9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2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AF601D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rgbClr val="004B7E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>
              <a:lumMod val="65000"/>
              <a:lumOff val="35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2167" y="274638"/>
            <a:ext cx="10363200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2167" y="1600201"/>
            <a:ext cx="1035896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052" name="Picture 4" descr="CHPA_TypeBlock_1Line_647C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6546850"/>
            <a:ext cx="3424767" cy="8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Rectangle 5"/>
          <p:cNvSpPr>
            <a:spLocks noChangeArrowheads="1"/>
          </p:cNvSpPr>
          <p:nvPr userDrawn="1"/>
        </p:nvSpPr>
        <p:spPr bwMode="auto">
          <a:xfrm>
            <a:off x="11277600" y="0"/>
            <a:ext cx="914400" cy="6858000"/>
          </a:xfrm>
          <a:prstGeom prst="rect">
            <a:avLst/>
          </a:prstGeom>
          <a:solidFill>
            <a:srgbClr val="00558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18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E28F26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558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558C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558C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558C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558C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558C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558C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558C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558C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1309687"/>
            <a:ext cx="10972800" cy="1143000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2600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</a:rPr>
              <a:t>Development of a List of pre-Dietary Supplement Health and Education Act</a:t>
            </a:r>
            <a:br>
              <a:rPr lang="en-US" sz="2600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</a:rPr>
            </a:br>
            <a:r>
              <a:rPr lang="en-US" sz="2600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</a:rPr>
              <a:t>Dietary Ingredients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1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461818" y="2336800"/>
            <a:ext cx="11573164" cy="35639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US" sz="2200" b="1" dirty="0">
                <a:latin typeface="Garamond" panose="02020404030301010803" pitchFamily="18" charset="0"/>
              </a:rPr>
              <a:t>FDA Public Meeting</a:t>
            </a:r>
          </a:p>
          <a:p>
            <a:pPr marL="0" indent="0" algn="ctr">
              <a:buNone/>
            </a:pPr>
            <a:r>
              <a:rPr lang="en-US" sz="2200" b="1" dirty="0">
                <a:latin typeface="Garamond" panose="02020404030301010803" pitchFamily="18" charset="0"/>
              </a:rPr>
              <a:t>October 3, 2017</a:t>
            </a:r>
          </a:p>
          <a:p>
            <a:pPr marL="0" indent="0">
              <a:buNone/>
            </a:pPr>
            <a:endParaRPr lang="en-US" sz="14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4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4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4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4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1800" b="1" dirty="0">
                <a:latin typeface="Garamond" panose="02020404030301010803" pitchFamily="18" charset="0"/>
              </a:rPr>
              <a:t>Jay Sirois, Ph.D.</a:t>
            </a:r>
          </a:p>
          <a:p>
            <a:pPr marL="0" indent="0">
              <a:buNone/>
            </a:pPr>
            <a:r>
              <a:rPr lang="en-US" sz="1800" b="1" dirty="0">
                <a:latin typeface="Garamond" panose="02020404030301010803" pitchFamily="18" charset="0"/>
              </a:rPr>
              <a:t>Senior Director, Regulatory &amp; Scientific Affairs</a:t>
            </a:r>
          </a:p>
          <a:p>
            <a:pPr marL="0" indent="0">
              <a:buNone/>
            </a:pPr>
            <a:r>
              <a:rPr lang="en-US" sz="1800" b="1" dirty="0">
                <a:latin typeface="Garamond" panose="02020404030301010803" pitchFamily="18" charset="0"/>
              </a:rPr>
              <a:t>Consumer Healthcare Products Association (CHPA)</a:t>
            </a:r>
          </a:p>
        </p:txBody>
      </p:sp>
    </p:spTree>
    <p:extLst>
      <p:ext uri="{BB962C8B-B14F-4D97-AF65-F5344CB8AC3E}">
        <p14:creationId xmlns:p14="http://schemas.microsoft.com/office/powerpoint/2010/main" val="3919725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US" sz="3200" b="1" u="sng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  <a:t>Dietary ingredient review</a:t>
            </a:r>
            <a:br>
              <a:rPr lang="en-US" sz="800" u="sng" dirty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10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33413" y="2291875"/>
            <a:ext cx="4750675" cy="16977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Expert Panel review of evidence</a:t>
            </a:r>
          </a:p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Use criteria agreed upon by Panel</a:t>
            </a:r>
          </a:p>
          <a:p>
            <a:pPr marL="0" indent="0">
              <a:buFont typeface="Arial"/>
              <a:buNone/>
            </a:pP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5865717" y="2578435"/>
            <a:ext cx="6326283" cy="9372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Issues Report to FDA on dietary ingredient status</a:t>
            </a:r>
          </a:p>
          <a:p>
            <a:pPr marL="0" indent="0">
              <a:buFont typeface="Arial"/>
              <a:buNone/>
            </a:pPr>
            <a:endParaRPr lang="en-US" sz="2400" b="1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b="1" dirty="0">
              <a:latin typeface="Garamond" panose="02020404030301010803" pitchFamily="18" charset="0"/>
            </a:endParaRPr>
          </a:p>
        </p:txBody>
      </p:sp>
      <p:sp>
        <p:nvSpPr>
          <p:cNvPr id="6" name="Right Arrow 5" title="right arrow"/>
          <p:cNvSpPr/>
          <p:nvPr/>
        </p:nvSpPr>
        <p:spPr>
          <a:xfrm>
            <a:off x="4955488" y="2656115"/>
            <a:ext cx="749808" cy="484632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 title="down arrow"/>
          <p:cNvSpPr/>
          <p:nvPr/>
        </p:nvSpPr>
        <p:spPr>
          <a:xfrm rot="5400000">
            <a:off x="8141272" y="3273335"/>
            <a:ext cx="749808" cy="484632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955488" y="3984756"/>
            <a:ext cx="7315201" cy="2205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b="1" dirty="0">
                <a:latin typeface="Garamond" panose="02020404030301010803" pitchFamily="18" charset="0"/>
              </a:rPr>
              <a:t>2 outcomes</a:t>
            </a:r>
          </a:p>
          <a:p>
            <a:pPr marL="0" indent="0" algn="ctr">
              <a:buFont typeface="Arial"/>
              <a:buNone/>
            </a:pPr>
            <a:endParaRPr lang="en-US" sz="1600" b="1" dirty="0">
              <a:latin typeface="Garamond" panose="02020404030301010803" pitchFamily="18" charset="0"/>
            </a:endParaRPr>
          </a:p>
          <a:p>
            <a:pPr indent="228600"/>
            <a:r>
              <a:rPr lang="en-US" sz="2400" dirty="0">
                <a:latin typeface="Garamond" panose="02020404030301010803" pitchFamily="18" charset="0"/>
              </a:rPr>
              <a:t>Confirmed as a dietary ingredient (Section 413(c))</a:t>
            </a:r>
          </a:p>
          <a:p>
            <a:pPr indent="228600"/>
            <a:r>
              <a:rPr lang="en-US" sz="2400" dirty="0">
                <a:latin typeface="Garamond" panose="02020404030301010803" pitchFamily="18" charset="0"/>
              </a:rPr>
              <a:t>Insufficient evidence of pre-DSHEA marketing</a:t>
            </a:r>
          </a:p>
        </p:txBody>
      </p:sp>
    </p:spTree>
    <p:extLst>
      <p:ext uri="{BB962C8B-B14F-4D97-AF65-F5344CB8AC3E}">
        <p14:creationId xmlns:p14="http://schemas.microsoft.com/office/powerpoint/2010/main" val="4139835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US" sz="3200" b="1" u="sng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  <a:t>Public comment/End product</a:t>
            </a:r>
            <a:br>
              <a:rPr lang="en-US" sz="1800" b="1" u="sng" dirty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11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21397" y="1651627"/>
            <a:ext cx="4750675" cy="830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dirty="0">
                <a:latin typeface="Garamond" panose="02020404030301010803" pitchFamily="18" charset="0"/>
              </a:rPr>
              <a:t>FDA publishes Panel decision in </a:t>
            </a:r>
            <a:r>
              <a:rPr lang="en-US" sz="2000" i="1" dirty="0">
                <a:latin typeface="Garamond" panose="02020404030301010803" pitchFamily="18" charset="0"/>
              </a:rPr>
              <a:t>Fed Reg</a:t>
            </a:r>
          </a:p>
          <a:p>
            <a:pPr marL="0" indent="0">
              <a:buFont typeface="Arial"/>
              <a:buNone/>
            </a:pPr>
            <a:r>
              <a:rPr lang="en-US" sz="2000" dirty="0">
                <a:latin typeface="Garamond" panose="02020404030301010803" pitchFamily="18" charset="0"/>
              </a:rPr>
              <a:t>Public comment period</a:t>
            </a: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6048376" y="1587332"/>
            <a:ext cx="6143624" cy="894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dirty="0">
                <a:latin typeface="Garamond" panose="02020404030301010803" pitchFamily="18" charset="0"/>
              </a:rPr>
              <a:t>FDA issues Final decision on dietary ingredient status Maintains a pre-DSHEA ingredient list</a:t>
            </a: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1" name="Right Arrow 20" title="right arrow"/>
          <p:cNvSpPr/>
          <p:nvPr/>
        </p:nvSpPr>
        <p:spPr>
          <a:xfrm>
            <a:off x="4943472" y="1824435"/>
            <a:ext cx="749808" cy="484632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21397" y="3864741"/>
            <a:ext cx="11550024" cy="2142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Garamond" panose="02020404030301010803" pitchFamily="18" charset="0"/>
              </a:rPr>
              <a:t>Identify timeframe for companies to respond to a finding of “insufficient evidence” of  pre-DSHEA marketing</a:t>
            </a:r>
          </a:p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Garamond" panose="02020404030301010803" pitchFamily="18" charset="0"/>
              </a:rPr>
              <a:t>Insufficient evidence does not necessarily preclude an ingredient from being marketed</a:t>
            </a:r>
          </a:p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Garamond" panose="02020404030301010803" pitchFamily="18" charset="0"/>
              </a:rPr>
              <a:t>Arbitration process for cases in which submitter and Expert Panel disagree on evidence for pre-DSHEA marketing</a:t>
            </a: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sp>
        <p:nvSpPr>
          <p:cNvPr id="20" name="Content Placeholder 1"/>
          <p:cNvSpPr txBox="1">
            <a:spLocks/>
          </p:cNvSpPr>
          <p:nvPr/>
        </p:nvSpPr>
        <p:spPr>
          <a:xfrm>
            <a:off x="3217139" y="3141653"/>
            <a:ext cx="5721701" cy="557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3200" b="1" u="sng" dirty="0">
                <a:latin typeface="Garamond" panose="02020404030301010803" pitchFamily="18" charset="0"/>
              </a:rPr>
              <a:t>Considerations</a:t>
            </a:r>
            <a:endParaRPr lang="en-US" b="1" u="sng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716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58088" y="-38831"/>
            <a:ext cx="4363689" cy="789565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  <a:t>Summary</a:t>
            </a:r>
            <a:endParaRPr lang="en-US" sz="4000" b="1" dirty="0">
              <a:solidFill>
                <a:srgbClr val="004B7E"/>
              </a:solidFill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12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0" y="1506538"/>
            <a:ext cx="6351588" cy="53514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Garamond" panose="02020404030301010803" pitchFamily="18" charset="0"/>
              </a:rPr>
              <a:t>Expert panel review of all available information?</a:t>
            </a:r>
          </a:p>
          <a:p>
            <a:pPr marL="0" indent="0">
              <a:buNone/>
            </a:pPr>
            <a:endParaRPr lang="en-US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Garamond" panose="02020404030301010803" pitchFamily="18" charset="0"/>
              </a:rPr>
              <a:t>Review administered according to impacting legislation?</a:t>
            </a:r>
          </a:p>
          <a:p>
            <a:pPr marL="0" indent="0">
              <a:buNone/>
            </a:pPr>
            <a:endParaRPr lang="en-US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Garamond" panose="02020404030301010803" pitchFamily="18" charset="0"/>
              </a:rPr>
              <a:t>Opportunity for Public Comment?</a:t>
            </a:r>
          </a:p>
          <a:p>
            <a:pPr marL="0" indent="0">
              <a:buNone/>
            </a:pPr>
            <a:endParaRPr lang="en-US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Garamond" panose="02020404030301010803" pitchFamily="18" charset="0"/>
              </a:rPr>
              <a:t>Ingredient</a:t>
            </a: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	</a:t>
            </a: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6676572" y="949797"/>
            <a:ext cx="6074979" cy="8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 u="sng" dirty="0">
                <a:latin typeface="Garamond" panose="02020404030301010803" pitchFamily="18" charset="0"/>
              </a:rPr>
              <a:t>OTC Drug Review</a:t>
            </a:r>
            <a:r>
              <a:rPr lang="en-US" sz="2000" dirty="0">
                <a:latin typeface="Garamond" panose="02020404030301010803" pitchFamily="18" charset="0"/>
              </a:rPr>
              <a:t>			</a:t>
            </a:r>
            <a:r>
              <a:rPr lang="en-US" sz="2000" b="1" i="1" u="sng" dirty="0">
                <a:latin typeface="Garamond" panose="02020404030301010803" pitchFamily="18" charset="0"/>
              </a:rPr>
              <a:t>pre-DSHEA List </a:t>
            </a:r>
            <a:r>
              <a:rPr lang="en-US" sz="2000" dirty="0">
                <a:latin typeface="Garamond" panose="02020404030301010803" pitchFamily="18" charset="0"/>
              </a:rPr>
              <a:t>									</a:t>
            </a:r>
            <a:endParaRPr lang="en-US" sz="2000" b="1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6117021" y="1906679"/>
            <a:ext cx="6074979" cy="8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			Yes						Yes</a:t>
            </a: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6117019" y="4318934"/>
            <a:ext cx="6074979" cy="8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			Yes						Yes</a:t>
            </a: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6117020" y="3303525"/>
            <a:ext cx="6074979" cy="8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			Yes	 (FDCA)			Yes (DSHEA)</a:t>
            </a: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6823836" y="5187183"/>
            <a:ext cx="2521656" cy="85133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Monograph, </a:t>
            </a:r>
          </a:p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Non-monograph	</a:t>
            </a: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9489871" y="5310807"/>
            <a:ext cx="2846508" cy="8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>
                <a:latin typeface="Garamond" panose="02020404030301010803" pitchFamily="18" charset="0"/>
              </a:rPr>
              <a:t>Inclusion\Exclusion</a:t>
            </a:r>
            <a:endParaRPr lang="en-US" sz="2400" b="1" u="sng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96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4101" y="573932"/>
            <a:ext cx="2418945" cy="892344"/>
          </a:xfrm>
        </p:spPr>
        <p:txBody>
          <a:bodyPr/>
          <a:lstStyle/>
          <a:p>
            <a:r>
              <a:rPr lang="en-US" dirty="0"/>
              <a:t>Vision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2</a:t>
            </a:fld>
            <a:endParaRPr lang="en-US" b="1" dirty="0">
              <a:latin typeface="Garamond" panose="02020404030301010803" pitchFamily="18" charset="0"/>
            </a:endParaRPr>
          </a:p>
        </p:txBody>
      </p:sp>
      <p:pic>
        <p:nvPicPr>
          <p:cNvPr id="5" name="Content Placeholder 3" descr="CHPA (Consumer Healthcare Products Association) Vision statement: Happier, Healthier lives through responsible self-care. Mission statement: Empower consumer self-care by preserving and expanding choice and availability of consumer healthcare products. &#10;CHPEA Educational Foundation Mission statement: To be the trusted source of information on the responsible use of consumer healthcare products including over-the-counter medicines and dietary supplements." title="CHPA Mission &amp; Vision statement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946" r="-146" b="9658"/>
          <a:stretch/>
        </p:blipFill>
        <p:spPr>
          <a:xfrm>
            <a:off x="1981200" y="387833"/>
            <a:ext cx="8353582" cy="5342407"/>
          </a:xfrm>
          <a:prstGeom prst="rect">
            <a:avLst/>
          </a:prstGeom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8140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52946" y="274638"/>
            <a:ext cx="10972800" cy="1143000"/>
          </a:xfrm>
        </p:spPr>
        <p:txBody>
          <a:bodyPr/>
          <a:lstStyle/>
          <a:p>
            <a:pPr lvl="0">
              <a:spcBef>
                <a:spcPct val="20000"/>
              </a:spcBef>
            </a:pPr>
            <a:r>
              <a:rPr lang="en-US" sz="3000" b="1" u="sng">
                <a:solidFill>
                  <a:srgbClr val="004B7E"/>
                </a:solidFill>
                <a:latin typeface="Garamond" panose="02020404030301010803" pitchFamily="18" charset="0"/>
                <a:ea typeface="+mn-ea"/>
              </a:rPr>
              <a:t>Process used to develop a list of pre-DSHEA Ingredients</a:t>
            </a:r>
            <a:endParaRPr lang="en-US" sz="3000" b="1" u="sng" dirty="0">
              <a:solidFill>
                <a:srgbClr val="004B7E"/>
              </a:solidFill>
              <a:latin typeface="Garamond" panose="02020404030301010803" pitchFamily="18" charset="0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3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885825" y="338138"/>
            <a:ext cx="11306175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600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endParaRPr lang="en-US" sz="2600" b="1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en-US" sz="2600" b="1" dirty="0">
                <a:latin typeface="Garamond" panose="02020404030301010803" pitchFamily="18" charset="0"/>
              </a:rPr>
              <a:t>TOPICS FOR DISCUSSION</a:t>
            </a:r>
          </a:p>
          <a:p>
            <a:pPr marL="0" indent="0" algn="ctr">
              <a:buNone/>
            </a:pPr>
            <a:endParaRPr lang="en-US" sz="2600" b="1" dirty="0">
              <a:latin typeface="Garamond" panose="02020404030301010803" pitchFamily="18" charset="0"/>
            </a:endParaRP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600" b="1" u="sng" dirty="0">
                <a:latin typeface="Garamond" panose="02020404030301010803" pitchFamily="18" charset="0"/>
              </a:rPr>
              <a:t>Processes</a:t>
            </a:r>
            <a:r>
              <a:rPr lang="en-US" sz="2600" b="1" dirty="0">
                <a:latin typeface="Garamond" panose="02020404030301010803" pitchFamily="18" charset="0"/>
              </a:rPr>
              <a:t> for nominating and reviewing ingredients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600" b="1" dirty="0">
                <a:latin typeface="Garamond" panose="02020404030301010803" pitchFamily="18" charset="0"/>
              </a:rPr>
              <a:t>Should an outside </a:t>
            </a:r>
            <a:r>
              <a:rPr lang="en-US" sz="2600" b="1" u="sng" dirty="0">
                <a:latin typeface="Garamond" panose="02020404030301010803" pitchFamily="18" charset="0"/>
              </a:rPr>
              <a:t>panel</a:t>
            </a:r>
            <a:r>
              <a:rPr lang="en-US" sz="2600" b="1" dirty="0">
                <a:latin typeface="Garamond" panose="02020404030301010803" pitchFamily="18" charset="0"/>
              </a:rPr>
              <a:t> be convened?  If so, what should the composition be?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eriod"/>
            </a:pPr>
            <a:r>
              <a:rPr lang="en-US" sz="2600" b="1" dirty="0">
                <a:latin typeface="Garamond" panose="02020404030301010803" pitchFamily="18" charset="0"/>
              </a:rPr>
              <a:t>How should </a:t>
            </a:r>
            <a:r>
              <a:rPr lang="en-US" sz="2600" b="1" u="sng" dirty="0">
                <a:latin typeface="Garamond" panose="02020404030301010803" pitchFamily="18" charset="0"/>
              </a:rPr>
              <a:t>confidential information</a:t>
            </a:r>
            <a:r>
              <a:rPr lang="en-US" sz="2600" b="1" dirty="0">
                <a:latin typeface="Garamond" panose="02020404030301010803" pitchFamily="18" charset="0"/>
              </a:rPr>
              <a:t> be handled?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latin typeface="Garamond" panose="02020404030301010803" pitchFamily="18" charset="0"/>
              </a:rPr>
              <a:t>What should the </a:t>
            </a:r>
            <a:r>
              <a:rPr lang="en-US" sz="2600" b="1" u="sng" dirty="0">
                <a:latin typeface="Garamond" panose="02020404030301010803" pitchFamily="18" charset="0"/>
              </a:rPr>
              <a:t>ultimate list</a:t>
            </a:r>
            <a:r>
              <a:rPr lang="en-US" sz="2600" b="1" dirty="0">
                <a:latin typeface="Garamond" panose="02020404030301010803" pitchFamily="18" charset="0"/>
              </a:rPr>
              <a:t> look like?</a:t>
            </a:r>
          </a:p>
          <a:p>
            <a:pPr marL="0" indent="0">
              <a:buNone/>
            </a:pPr>
            <a:endParaRPr lang="en-US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888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3200" b="1" u="sng">
                <a:solidFill>
                  <a:srgbClr val="004B7E"/>
                </a:solidFill>
                <a:latin typeface="Garamond" panose="02020404030301010803" pitchFamily="18" charset="0"/>
                <a:ea typeface="+mn-ea"/>
              </a:rPr>
              <a:t>Agenda</a:t>
            </a:r>
            <a:endParaRPr lang="en-US" sz="3200" b="1" u="sng" dirty="0">
              <a:solidFill>
                <a:srgbClr val="004B7E"/>
              </a:solidFill>
              <a:latin typeface="Garamond" panose="02020404030301010803" pitchFamily="18" charset="0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4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537443" y="338138"/>
            <a:ext cx="11118850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b="1" u="sng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b="1" u="sng" dirty="0">
              <a:latin typeface="Garamond" panose="02020404030301010803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en-US" b="1" u="sng" dirty="0">
                <a:latin typeface="Garamond" panose="02020404030301010803" pitchFamily="18" charset="0"/>
              </a:rPr>
              <a:t>Lessons Learned from the OTC Drug Review</a:t>
            </a:r>
          </a:p>
          <a:p>
            <a:pPr marL="1146175" indent="4508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400" b="1" dirty="0">
                <a:latin typeface="Garamond" panose="02020404030301010803" pitchFamily="18" charset="0"/>
              </a:rPr>
              <a:t>History of the Food, Drug, and Cosmetic Act (FDCA)</a:t>
            </a:r>
          </a:p>
          <a:p>
            <a:pPr marL="1146175" lvl="1" indent="45085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b="1" dirty="0">
                <a:solidFill>
                  <a:srgbClr val="004B7E"/>
                </a:solidFill>
                <a:latin typeface="Garamond" panose="02020404030301010803" pitchFamily="18" charset="0"/>
              </a:rPr>
              <a:t>	Drug Efficacy Study Implementation (DESI Review)</a:t>
            </a:r>
          </a:p>
          <a:p>
            <a:pPr marL="1146175" indent="45085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2400" b="1" dirty="0">
                <a:latin typeface="Garamond" panose="02020404030301010803" pitchFamily="18" charset="0"/>
              </a:rPr>
              <a:t>Ingredient Review Process</a:t>
            </a:r>
          </a:p>
          <a:p>
            <a:pPr marL="1146175" indent="450850">
              <a:buFont typeface="Wingdings" panose="05000000000000000000" pitchFamily="2" charset="2"/>
              <a:buChar char="ü"/>
            </a:pPr>
            <a:r>
              <a:rPr lang="en-US" sz="2400" b="1" dirty="0">
                <a:latin typeface="Garamond" panose="02020404030301010803" pitchFamily="18" charset="0"/>
              </a:rPr>
              <a:t>Expert Panel Composition</a:t>
            </a:r>
          </a:p>
          <a:p>
            <a:pPr marL="1146175" indent="450850">
              <a:buFont typeface="Wingdings" panose="05000000000000000000" pitchFamily="2" charset="2"/>
              <a:buChar char="ü"/>
            </a:pPr>
            <a:r>
              <a:rPr lang="en-US" sz="2400" b="1" dirty="0">
                <a:latin typeface="Garamond" panose="02020404030301010803" pitchFamily="18" charset="0"/>
              </a:rPr>
              <a:t>End product (“Final Monograph”)</a:t>
            </a:r>
          </a:p>
          <a:p>
            <a:pPr marL="0" indent="0">
              <a:buNone/>
            </a:pPr>
            <a:endParaRPr lang="en-US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b="1" u="sng" dirty="0">
                <a:latin typeface="Garamond" panose="02020404030301010803" pitchFamily="18" charset="0"/>
              </a:rPr>
              <a:t>Key Considerations for the pre-DSHEA Ingredient Review Process</a:t>
            </a:r>
          </a:p>
          <a:p>
            <a:pPr marL="0" indent="0">
              <a:buNone/>
            </a:pPr>
            <a:endParaRPr lang="en-US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696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51563" y="201131"/>
            <a:ext cx="3177310" cy="562429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en-US" sz="3200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  <a:t>FDCA History </a:t>
            </a:r>
            <a:endParaRPr lang="en-US" sz="2400" b="1" dirty="0">
              <a:solidFill>
                <a:srgbClr val="004B7E"/>
              </a:solidFill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5</a:t>
            </a:fld>
            <a:endParaRPr lang="en-US" b="1" dirty="0">
              <a:latin typeface="Garamond" panose="02020404030301010803" pitchFamily="18" charset="0"/>
            </a:endParaRPr>
          </a:p>
        </p:txBody>
      </p:sp>
      <p:pic>
        <p:nvPicPr>
          <p:cNvPr id="9" name="Picture 8" descr="timeline from 1940 to 2000 specifically noting 1938: Food, Drug and Cosmetic Act; 1962: Kefauver-Harris Amendments; 1966: DESI Review; and 1972: OTC Monograph review" title="timeline from 1940 to 2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99517"/>
            <a:ext cx="10806778" cy="3816256"/>
          </a:xfrm>
          <a:prstGeom prst="rect">
            <a:avLst/>
          </a:prstGeom>
        </p:spPr>
      </p:pic>
      <p:sp>
        <p:nvSpPr>
          <p:cNvPr id="10" name="Content Placeholder 1"/>
          <p:cNvSpPr txBox="1">
            <a:spLocks/>
          </p:cNvSpPr>
          <p:nvPr/>
        </p:nvSpPr>
        <p:spPr>
          <a:xfrm>
            <a:off x="1365504" y="4021091"/>
            <a:ext cx="3927912" cy="3946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dirty="0">
                <a:latin typeface="Garamond" panose="02020404030301010803" pitchFamily="18" charset="0"/>
              </a:rPr>
              <a:t>Food, Drug and Cosmetic Act</a:t>
            </a: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1646144" y="1204193"/>
            <a:ext cx="3927912" cy="3946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dirty="0">
                <a:latin typeface="Garamond" panose="02020404030301010803" pitchFamily="18" charset="0"/>
              </a:rPr>
              <a:t>Kefauver-Harris Amendments</a:t>
            </a: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2" name="Content Placeholder 1"/>
          <p:cNvSpPr txBox="1">
            <a:spLocks/>
          </p:cNvSpPr>
          <p:nvPr/>
        </p:nvSpPr>
        <p:spPr>
          <a:xfrm>
            <a:off x="6254496" y="4021091"/>
            <a:ext cx="3927912" cy="3946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dirty="0">
                <a:latin typeface="Garamond" panose="02020404030301010803" pitchFamily="18" charset="0"/>
              </a:rPr>
              <a:t>OTC Monograph review</a:t>
            </a: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13" name="Picture 12" descr="signing of the Food, Drug and Cosmetic Act into law by President Franklin D Roosevelt on June 25, 1938&#10;" title="signing of the Food, Drug and Cosmetic Act into law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161" y="4566476"/>
            <a:ext cx="1939966" cy="1482280"/>
          </a:xfrm>
          <a:prstGeom prst="rect">
            <a:avLst/>
          </a:prstGeom>
        </p:spPr>
      </p:pic>
      <p:pic>
        <p:nvPicPr>
          <p:cNvPr id="14" name="Picture 13" descr="front page of the Food and Drug Review 1962 depicting President John Kennedy signing the Kefauver-Harris Amendments" title="front page of the Food and Drug Review 1962"/>
          <p:cNvPicPr>
            <a:picLocks noChangeAspect="1"/>
          </p:cNvPicPr>
          <p:nvPr/>
        </p:nvPicPr>
        <p:blipFill rotWithShape="1">
          <a:blip r:embed="rId5"/>
          <a:srcRect l="2264" t="-1" r="-2263" b="39133"/>
          <a:stretch/>
        </p:blipFill>
        <p:spPr>
          <a:xfrm>
            <a:off x="8272589" y="127272"/>
            <a:ext cx="2318484" cy="1909340"/>
          </a:xfrm>
          <a:prstGeom prst="rect">
            <a:avLst/>
          </a:prstGeom>
        </p:spPr>
      </p:pic>
      <p:pic>
        <p:nvPicPr>
          <p:cNvPr id="15" name="Picture 14" descr="notice of 21 CFR 130 re: Over-The-Counter Drugs, the proposal establishing rule making procedures for classification" title="notice of 21 CFR 1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4656" y="2844742"/>
            <a:ext cx="2297899" cy="1438162"/>
          </a:xfrm>
          <a:prstGeom prst="rect">
            <a:avLst/>
          </a:prstGeom>
        </p:spPr>
      </p:pic>
      <p:sp>
        <p:nvSpPr>
          <p:cNvPr id="2" name="Oval 1" title="a dot"/>
          <p:cNvSpPr/>
          <p:nvPr/>
        </p:nvSpPr>
        <p:spPr>
          <a:xfrm>
            <a:off x="5921549" y="2416205"/>
            <a:ext cx="182880" cy="182880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"/>
          <p:cNvSpPr txBox="1">
            <a:spLocks/>
          </p:cNvSpPr>
          <p:nvPr/>
        </p:nvSpPr>
        <p:spPr>
          <a:xfrm>
            <a:off x="4710615" y="3408899"/>
            <a:ext cx="2421868" cy="5906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dirty="0">
                <a:latin typeface="Garamond" panose="02020404030301010803" pitchFamily="18" charset="0"/>
              </a:rPr>
              <a:t>DESI Review 1966</a:t>
            </a: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cxnSp>
        <p:nvCxnSpPr>
          <p:cNvPr id="5" name="Straight Connector 4" descr="Connects 1970 to DESI Review 1996" title="line"/>
          <p:cNvCxnSpPr/>
          <p:nvPr/>
        </p:nvCxnSpPr>
        <p:spPr>
          <a:xfrm flipV="1">
            <a:off x="6016163" y="2599085"/>
            <a:ext cx="0" cy="817883"/>
          </a:xfrm>
          <a:prstGeom prst="line">
            <a:avLst/>
          </a:prstGeom>
          <a:ln w="222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picture of 5 people sitting around a conference table depicting the first OTC monograph review discussion" title="picture of 5 people sitting around a conference tabl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2989" y="4369336"/>
            <a:ext cx="2484103" cy="154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78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36" y="16030"/>
            <a:ext cx="11166763" cy="1143000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3000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  <a:t>OTC Drug Review (1972)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6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587166" y="922338"/>
            <a:ext cx="11434762" cy="48926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Garamond" panose="02020404030301010803" pitchFamily="18" charset="0"/>
              </a:rPr>
              <a:t>Goal </a:t>
            </a:r>
          </a:p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Ensure OTC drugs (100,000-500,000) are safe and effective</a:t>
            </a:r>
          </a:p>
          <a:p>
            <a:pPr marL="0" indent="0">
              <a:buNone/>
            </a:pPr>
            <a:endParaRPr lang="en-US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Garamond" panose="02020404030301010803" pitchFamily="18" charset="0"/>
              </a:rPr>
              <a:t>Process</a:t>
            </a:r>
          </a:p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Review evidence by therapeutic drug class </a:t>
            </a:r>
          </a:p>
          <a:p>
            <a:pPr marL="0" indent="0">
              <a:buNone/>
            </a:pPr>
            <a:r>
              <a:rPr lang="en-US" dirty="0">
                <a:latin typeface="Garamond" panose="02020404030301010803" pitchFamily="18" charset="0"/>
              </a:rPr>
              <a:t>17 panels; 27 classes of ingredients </a:t>
            </a: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Garamond" panose="02020404030301010803" pitchFamily="18" charset="0"/>
              </a:rPr>
              <a:t>Expert Panel</a:t>
            </a:r>
          </a:p>
          <a:p>
            <a:pPr marL="0" indent="0">
              <a:buNone/>
            </a:pPr>
            <a:r>
              <a:rPr lang="en-US" sz="2600" dirty="0">
                <a:latin typeface="Garamond" panose="02020404030301010803" pitchFamily="18" charset="0"/>
              </a:rPr>
              <a:t>7 voting members chosen by FDA Commissioner </a:t>
            </a:r>
          </a:p>
          <a:p>
            <a:pPr marL="0" indent="0">
              <a:buNone/>
            </a:pPr>
            <a:endParaRPr lang="en-US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Garamond" panose="02020404030301010803" pitchFamily="18" charset="0"/>
              </a:rPr>
              <a:t>Professional, consumer and industry group recommendations</a:t>
            </a:r>
          </a:p>
          <a:p>
            <a:pPr marL="0" indent="0">
              <a:buNone/>
            </a:pPr>
            <a:endParaRPr lang="en-US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600" dirty="0">
                <a:latin typeface="Garamond" panose="02020404030301010803" pitchFamily="18" charset="0"/>
              </a:rPr>
              <a:t>Designated consumer (1) and industry (1) members (non-voting)</a:t>
            </a: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5" name="Picture 4" descr="picture of 9 people: the Expert panel for OTC drug review (7 voting members) along with 2 non-voting members&#10;" title="picture of 9 people"/>
          <p:cNvPicPr>
            <a:picLocks noChangeAspect="1"/>
          </p:cNvPicPr>
          <p:nvPr/>
        </p:nvPicPr>
        <p:blipFill rotWithShape="1">
          <a:blip r:embed="rId3"/>
          <a:srcRect l="-964" r="25325"/>
          <a:stretch/>
        </p:blipFill>
        <p:spPr>
          <a:xfrm>
            <a:off x="6304547" y="1874759"/>
            <a:ext cx="5777977" cy="255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9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527" y="190534"/>
            <a:ext cx="10317018" cy="1143000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3000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  <a:t>OTC Drug Review (1972)</a:t>
            </a:r>
            <a:br>
              <a:rPr lang="en-US" sz="3000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</a:br>
            <a:endParaRPr lang="en-US" dirty="0">
              <a:solidFill>
                <a:srgbClr val="004B7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7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4294967295"/>
          </p:nvPr>
        </p:nvSpPr>
        <p:spPr>
          <a:xfrm>
            <a:off x="484590" y="922338"/>
            <a:ext cx="11434762" cy="3565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Garamond" panose="02020404030301010803" pitchFamily="18" charset="0"/>
              </a:rPr>
              <a:t>3-step rulemaking process with availability for public comment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Garamond" panose="02020404030301010803" pitchFamily="18" charset="0"/>
              </a:rPr>
              <a:t>	Advanced Notice of Proposed Rulemaking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Garamond" panose="02020404030301010803" pitchFamily="18" charset="0"/>
              </a:rPr>
              <a:t>	Tentative Final Monograph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>
                <a:latin typeface="Garamond" panose="02020404030301010803" pitchFamily="18" charset="0"/>
              </a:rPr>
              <a:t>	Final Monograph </a:t>
            </a:r>
            <a:endParaRPr lang="en-US" sz="1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2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400" b="1" dirty="0">
                <a:latin typeface="Garamond" panose="02020404030301010803" pitchFamily="18" charset="0"/>
              </a:rPr>
              <a:t>Ingredient Status</a:t>
            </a:r>
          </a:p>
          <a:p>
            <a:pPr marL="0" indent="0">
              <a:buNone/>
            </a:pPr>
            <a:r>
              <a:rPr lang="en-US" sz="2000" b="1" dirty="0">
                <a:latin typeface="Garamond" panose="02020404030301010803" pitchFamily="18" charset="0"/>
              </a:rPr>
              <a:t>Category I - </a:t>
            </a:r>
            <a:r>
              <a:rPr lang="en-US" sz="2000" b="1" u="sng" dirty="0">
                <a:latin typeface="Garamond" panose="02020404030301010803" pitchFamily="18" charset="0"/>
              </a:rPr>
              <a:t>G</a:t>
            </a:r>
            <a:r>
              <a:rPr lang="en-US" sz="2000" dirty="0">
                <a:latin typeface="Garamond" panose="02020404030301010803" pitchFamily="18" charset="0"/>
              </a:rPr>
              <a:t>enerally </a:t>
            </a:r>
            <a:r>
              <a:rPr lang="en-US" sz="2000" b="1" u="sng" dirty="0">
                <a:latin typeface="Garamond" panose="02020404030301010803" pitchFamily="18" charset="0"/>
              </a:rPr>
              <a:t>R</a:t>
            </a:r>
            <a:r>
              <a:rPr lang="en-US" sz="2000" dirty="0">
                <a:latin typeface="Garamond" panose="02020404030301010803" pitchFamily="18" charset="0"/>
              </a:rPr>
              <a:t>ecognized </a:t>
            </a:r>
            <a:r>
              <a:rPr lang="en-US" sz="2000" b="1" u="sng" dirty="0">
                <a:latin typeface="Garamond" panose="02020404030301010803" pitchFamily="18" charset="0"/>
              </a:rPr>
              <a:t>A</a:t>
            </a:r>
            <a:r>
              <a:rPr lang="en-US" sz="2000" dirty="0">
                <a:latin typeface="Garamond" panose="02020404030301010803" pitchFamily="18" charset="0"/>
              </a:rPr>
              <a:t>s </a:t>
            </a:r>
            <a:r>
              <a:rPr lang="en-US" sz="2000" b="1" u="sng" dirty="0">
                <a:latin typeface="Garamond" panose="02020404030301010803" pitchFamily="18" charset="0"/>
              </a:rPr>
              <a:t>S</a:t>
            </a:r>
            <a:r>
              <a:rPr lang="en-US" sz="2000" dirty="0">
                <a:latin typeface="Garamond" panose="02020404030301010803" pitchFamily="18" charset="0"/>
              </a:rPr>
              <a:t>afe and </a:t>
            </a:r>
            <a:r>
              <a:rPr lang="en-US" sz="2000" b="1" u="sng" dirty="0">
                <a:latin typeface="Garamond" panose="02020404030301010803" pitchFamily="18" charset="0"/>
              </a:rPr>
              <a:t>E</a:t>
            </a:r>
            <a:r>
              <a:rPr lang="en-US" sz="2000" dirty="0">
                <a:latin typeface="Garamond" panose="02020404030301010803" pitchFamily="18" charset="0"/>
              </a:rPr>
              <a:t>ffective (GRAS/E)</a:t>
            </a:r>
          </a:p>
          <a:p>
            <a:pPr marL="0" indent="0">
              <a:buNone/>
            </a:pPr>
            <a:r>
              <a:rPr lang="en-US" sz="2000" b="1" dirty="0">
                <a:latin typeface="Garamond" panose="02020404030301010803" pitchFamily="18" charset="0"/>
              </a:rPr>
              <a:t>Category II</a:t>
            </a:r>
            <a:r>
              <a:rPr lang="en-US" sz="2000" dirty="0">
                <a:latin typeface="Garamond" panose="02020404030301010803" pitchFamily="18" charset="0"/>
              </a:rPr>
              <a:t> </a:t>
            </a:r>
            <a:r>
              <a:rPr lang="en-US" sz="2000" b="1" dirty="0">
                <a:latin typeface="Garamond" panose="02020404030301010803" pitchFamily="18" charset="0"/>
              </a:rPr>
              <a:t>-</a:t>
            </a:r>
            <a:r>
              <a:rPr lang="en-US" sz="2000" dirty="0">
                <a:latin typeface="Garamond" panose="02020404030301010803" pitchFamily="18" charset="0"/>
              </a:rPr>
              <a:t> not GRAS/E</a:t>
            </a:r>
          </a:p>
          <a:p>
            <a:pPr marL="0" indent="0">
              <a:buNone/>
            </a:pPr>
            <a:r>
              <a:rPr lang="en-US" sz="2000" b="1" dirty="0">
                <a:latin typeface="Garamond" panose="02020404030301010803" pitchFamily="18" charset="0"/>
              </a:rPr>
              <a:t>Category III -</a:t>
            </a:r>
            <a:r>
              <a:rPr lang="en-US" sz="2000" dirty="0">
                <a:latin typeface="Garamond" panose="02020404030301010803" pitchFamily="18" charset="0"/>
              </a:rPr>
              <a:t> more data needed</a:t>
            </a:r>
          </a:p>
          <a:p>
            <a:pPr marL="0" indent="0"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5" name="Picture 4" descr="Federal Register from June 4, 1974&#10;" title="front cover of Federal Register from June 4, 19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253" y="922124"/>
            <a:ext cx="2624128" cy="3346166"/>
          </a:xfrm>
          <a:prstGeom prst="rect">
            <a:avLst/>
          </a:prstGeom>
        </p:spPr>
      </p:pic>
      <p:sp>
        <p:nvSpPr>
          <p:cNvPr id="7" name="Content Placeholder 1"/>
          <p:cNvSpPr txBox="1">
            <a:spLocks/>
          </p:cNvSpPr>
          <p:nvPr/>
        </p:nvSpPr>
        <p:spPr>
          <a:xfrm>
            <a:off x="908635" y="4376500"/>
            <a:ext cx="2421868" cy="590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u="sng" dirty="0">
                <a:latin typeface="Garamond" panose="02020404030301010803" pitchFamily="18" charset="0"/>
              </a:rPr>
              <a:t>PROS</a:t>
            </a: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6911499" y="4376500"/>
            <a:ext cx="2421868" cy="590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400" b="1" u="sng" dirty="0">
                <a:latin typeface="Garamond" panose="02020404030301010803" pitchFamily="18" charset="0"/>
              </a:rPr>
              <a:t>CONS</a:t>
            </a: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>
          <a:xfrm>
            <a:off x="475497" y="4967159"/>
            <a:ext cx="4746208" cy="128926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Garamond" panose="02020404030301010803" pitchFamily="18" charset="0"/>
              </a:rPr>
              <a:t>Able to review large number of ingredients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Garamond" panose="02020404030301010803" pitchFamily="18" charset="0"/>
              </a:rPr>
              <a:t>Constructive review by key stakeholders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Garamond" panose="02020404030301010803" pitchFamily="18" charset="0"/>
              </a:rPr>
              <a:t>Public comments</a:t>
            </a: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1" name="Content Placeholder 1"/>
          <p:cNvSpPr txBox="1">
            <a:spLocks/>
          </p:cNvSpPr>
          <p:nvPr/>
        </p:nvSpPr>
        <p:spPr>
          <a:xfrm>
            <a:off x="6138982" y="4967159"/>
            <a:ext cx="4511843" cy="128926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en-US" sz="2200" dirty="0">
                <a:latin typeface="Garamond" panose="02020404030301010803" pitchFamily="18" charset="0"/>
              </a:rPr>
              <a:t>Lengthy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200" dirty="0">
                <a:latin typeface="Garamond" panose="02020404030301010803" pitchFamily="18" charset="0"/>
              </a:rPr>
              <a:t>No longer feasible – proposing to move to an Administrative Order process</a:t>
            </a: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23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4039" y="154570"/>
            <a:ext cx="10972800" cy="11430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en-US" sz="2800" b="1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  <a:t>Key Considerations – pre-DSHEA Dietary Ingredient Review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8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22242" y="3437667"/>
            <a:ext cx="2201863" cy="2435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7 voting members</a:t>
            </a:r>
          </a:p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FDA Commissioner decision</a:t>
            </a:r>
          </a:p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Consumer\Industry reps</a:t>
            </a:r>
          </a:p>
          <a:p>
            <a:pPr marL="0" indent="0"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501316" y="1822383"/>
            <a:ext cx="3236495" cy="1024368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Garamond" panose="02020404030301010803" pitchFamily="18" charset="0"/>
              </a:rPr>
              <a:t>Expert Panel</a:t>
            </a:r>
            <a:r>
              <a:rPr lang="en-US" dirty="0"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0" name="Chevron 9"/>
          <p:cNvSpPr/>
          <p:nvPr/>
        </p:nvSpPr>
        <p:spPr>
          <a:xfrm>
            <a:off x="2506580" y="1822383"/>
            <a:ext cx="2662990" cy="1024368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Dietary Ingredient List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624138" y="1822383"/>
            <a:ext cx="2530641" cy="1024368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Evidence review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6641431" y="1822383"/>
            <a:ext cx="2546686" cy="1024368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Public comment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677816" y="1822383"/>
            <a:ext cx="2687052" cy="1024368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aramond" panose="02020404030301010803" pitchFamily="18" charset="0"/>
              </a:rPr>
              <a:t>Decision – pre-DSHEA or not</a:t>
            </a:r>
            <a:endParaRPr lang="en-US" dirty="0">
              <a:latin typeface="Garamond" panose="02020404030301010803" pitchFamily="18" charset="0"/>
            </a:endParaRPr>
          </a:p>
        </p:txBody>
      </p:sp>
      <p:cxnSp>
        <p:nvCxnSpPr>
          <p:cNvPr id="15" name="Straight Connector 14" title="divider"/>
          <p:cNvCxnSpPr/>
          <p:nvPr/>
        </p:nvCxnSpPr>
        <p:spPr>
          <a:xfrm flipV="1">
            <a:off x="2506581" y="3183635"/>
            <a:ext cx="0" cy="235089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1"/>
          <p:cNvSpPr txBox="1">
            <a:spLocks/>
          </p:cNvSpPr>
          <p:nvPr/>
        </p:nvSpPr>
        <p:spPr>
          <a:xfrm>
            <a:off x="2689058" y="3400205"/>
            <a:ext cx="2097506" cy="2435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Enforcement discretion</a:t>
            </a:r>
          </a:p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FDA call for ingredients \evidence Confidentiality</a:t>
            </a:r>
          </a:p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Prioritization by FDA\Expert Panel</a:t>
            </a:r>
          </a:p>
          <a:p>
            <a:pPr marL="0" indent="0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3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24" name="Content Placeholder 1"/>
          <p:cNvSpPr txBox="1">
            <a:spLocks/>
          </p:cNvSpPr>
          <p:nvPr/>
        </p:nvSpPr>
        <p:spPr>
          <a:xfrm>
            <a:off x="4906882" y="3400204"/>
            <a:ext cx="2097506" cy="2435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Expert Panel review</a:t>
            </a:r>
          </a:p>
          <a:p>
            <a:pPr marL="0" indent="0">
              <a:buNone/>
            </a:pPr>
            <a:r>
              <a:rPr lang="en-US" sz="1600" i="1" dirty="0">
                <a:latin typeface="Garamond" panose="02020404030301010803" pitchFamily="18" charset="0"/>
              </a:rPr>
              <a:t>Fed </a:t>
            </a:r>
            <a:r>
              <a:rPr lang="en-US" sz="1600" i="1" dirty="0" err="1">
                <a:latin typeface="Garamond" panose="02020404030301010803" pitchFamily="18" charset="0"/>
              </a:rPr>
              <a:t>Reg</a:t>
            </a:r>
            <a:r>
              <a:rPr lang="en-US" sz="1600" dirty="0">
                <a:latin typeface="Garamond" panose="02020404030301010803" pitchFamily="18" charset="0"/>
              </a:rPr>
              <a:t> publication</a:t>
            </a:r>
          </a:p>
          <a:p>
            <a:pPr marL="0" indent="0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3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25" name="Content Placeholder 1"/>
          <p:cNvSpPr txBox="1">
            <a:spLocks/>
          </p:cNvSpPr>
          <p:nvPr/>
        </p:nvSpPr>
        <p:spPr>
          <a:xfrm>
            <a:off x="7182853" y="3400204"/>
            <a:ext cx="2097506" cy="2435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Comment on Expert Panel decision</a:t>
            </a:r>
          </a:p>
          <a:p>
            <a:pPr marL="0" indent="0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3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26" name="Content Placeholder 1"/>
          <p:cNvSpPr txBox="1">
            <a:spLocks/>
          </p:cNvSpPr>
          <p:nvPr/>
        </p:nvSpPr>
        <p:spPr>
          <a:xfrm>
            <a:off x="9372602" y="3400204"/>
            <a:ext cx="2097506" cy="2350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FDA issues final decision</a:t>
            </a:r>
          </a:p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Time to address insufficient evidence finding</a:t>
            </a:r>
          </a:p>
          <a:p>
            <a:pPr marL="0" indent="0">
              <a:buNone/>
            </a:pPr>
            <a:r>
              <a:rPr lang="en-US" sz="1600" dirty="0">
                <a:latin typeface="Garamond" panose="02020404030301010803" pitchFamily="18" charset="0"/>
              </a:rPr>
              <a:t>Arbitration process</a:t>
            </a:r>
          </a:p>
          <a:p>
            <a:pPr marL="0" indent="0">
              <a:buNone/>
            </a:pPr>
            <a:endParaRPr lang="en-US" sz="16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3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cxnSp>
        <p:nvCxnSpPr>
          <p:cNvPr id="46" name="Straight Connector 45" title="divider"/>
          <p:cNvCxnSpPr/>
          <p:nvPr/>
        </p:nvCxnSpPr>
        <p:spPr>
          <a:xfrm flipV="1">
            <a:off x="4778545" y="3183635"/>
            <a:ext cx="0" cy="235089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 title="divider"/>
          <p:cNvCxnSpPr/>
          <p:nvPr/>
        </p:nvCxnSpPr>
        <p:spPr>
          <a:xfrm flipV="1">
            <a:off x="7004388" y="3183635"/>
            <a:ext cx="0" cy="235089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 title="divider"/>
          <p:cNvCxnSpPr/>
          <p:nvPr/>
        </p:nvCxnSpPr>
        <p:spPr>
          <a:xfrm flipV="1">
            <a:off x="9166063" y="3183635"/>
            <a:ext cx="0" cy="235089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 title="#1"/>
          <p:cNvSpPr/>
          <p:nvPr/>
        </p:nvSpPr>
        <p:spPr>
          <a:xfrm>
            <a:off x="541423" y="2596651"/>
            <a:ext cx="457200" cy="4572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ontent Placeholder 1"/>
          <p:cNvSpPr txBox="1">
            <a:spLocks/>
          </p:cNvSpPr>
          <p:nvPr/>
        </p:nvSpPr>
        <p:spPr>
          <a:xfrm>
            <a:off x="609600" y="2712233"/>
            <a:ext cx="352927" cy="288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1600" b="1" dirty="0">
                <a:solidFill>
                  <a:schemeClr val="bg1"/>
                </a:solidFill>
                <a:latin typeface="Garamond" panose="02020404030301010803" pitchFamily="18" charset="0"/>
              </a:rPr>
              <a:t>1</a:t>
            </a: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51" name="Oval 50" title="#2"/>
          <p:cNvSpPr/>
          <p:nvPr/>
        </p:nvSpPr>
        <p:spPr>
          <a:xfrm>
            <a:off x="2608847" y="2596651"/>
            <a:ext cx="457200" cy="4572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Content Placeholder 1"/>
          <p:cNvSpPr txBox="1">
            <a:spLocks/>
          </p:cNvSpPr>
          <p:nvPr/>
        </p:nvSpPr>
        <p:spPr>
          <a:xfrm>
            <a:off x="2677024" y="2712233"/>
            <a:ext cx="352927" cy="288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1600" b="1" dirty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53" name="Oval 52" title="#3"/>
          <p:cNvSpPr/>
          <p:nvPr/>
        </p:nvSpPr>
        <p:spPr>
          <a:xfrm>
            <a:off x="4730418" y="2596651"/>
            <a:ext cx="457200" cy="4572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Content Placeholder 1"/>
          <p:cNvSpPr txBox="1">
            <a:spLocks/>
          </p:cNvSpPr>
          <p:nvPr/>
        </p:nvSpPr>
        <p:spPr>
          <a:xfrm>
            <a:off x="4798595" y="2712233"/>
            <a:ext cx="352927" cy="288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1600" b="1" dirty="0">
                <a:solidFill>
                  <a:schemeClr val="bg1"/>
                </a:solidFill>
                <a:latin typeface="Garamond" panose="02020404030301010803" pitchFamily="18" charset="0"/>
              </a:rPr>
              <a:t>3</a:t>
            </a: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55" name="Oval 54" title="#4"/>
          <p:cNvSpPr/>
          <p:nvPr/>
        </p:nvSpPr>
        <p:spPr>
          <a:xfrm>
            <a:off x="6733675" y="2596651"/>
            <a:ext cx="457200" cy="4572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ontent Placeholder 1" title="#4"/>
          <p:cNvSpPr txBox="1">
            <a:spLocks/>
          </p:cNvSpPr>
          <p:nvPr/>
        </p:nvSpPr>
        <p:spPr>
          <a:xfrm>
            <a:off x="6801852" y="2712233"/>
            <a:ext cx="352927" cy="288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1600" b="1" dirty="0">
                <a:solidFill>
                  <a:schemeClr val="bg1"/>
                </a:solidFill>
                <a:latin typeface="Garamond" panose="02020404030301010803" pitchFamily="18" charset="0"/>
              </a:rPr>
              <a:t>4</a:t>
            </a: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57" name="Oval 56" title="#5"/>
          <p:cNvSpPr/>
          <p:nvPr/>
        </p:nvSpPr>
        <p:spPr>
          <a:xfrm>
            <a:off x="8767013" y="2596651"/>
            <a:ext cx="457200" cy="4572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Content Placeholder 1"/>
          <p:cNvSpPr txBox="1">
            <a:spLocks/>
          </p:cNvSpPr>
          <p:nvPr/>
        </p:nvSpPr>
        <p:spPr>
          <a:xfrm>
            <a:off x="8835190" y="2712233"/>
            <a:ext cx="352927" cy="2887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1600" b="1" dirty="0">
                <a:solidFill>
                  <a:schemeClr val="bg1"/>
                </a:solidFill>
                <a:latin typeface="Garamond" panose="02020404030301010803" pitchFamily="18" charset="0"/>
              </a:rPr>
              <a:t>5</a:t>
            </a: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30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444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8291" y="108561"/>
            <a:ext cx="4830618" cy="861435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200" b="1" u="sng" dirty="0">
                <a:solidFill>
                  <a:srgbClr val="004B7E"/>
                </a:solidFill>
                <a:latin typeface="Garamond" panose="02020404030301010803" pitchFamily="18" charset="0"/>
                <a:ea typeface="+mn-ea"/>
                <a:cs typeface="+mn-cs"/>
              </a:rPr>
              <a:t>Expert Panel</a:t>
            </a:r>
            <a:br>
              <a:rPr lang="en-US" sz="2800" u="sng" dirty="0">
                <a:solidFill>
                  <a:prstClr val="black"/>
                </a:solidFill>
                <a:latin typeface="Garamond" panose="02020404030301010803" pitchFamily="18" charset="0"/>
                <a:ea typeface="+mn-ea"/>
                <a:cs typeface="+mn-cs"/>
              </a:rPr>
            </a:b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30FF4-0E7C-D849-A263-9CCED7D8CF98}" type="slidenum">
              <a:rPr lang="en-US" b="1" smtClean="0">
                <a:latin typeface="Garamond" panose="02020404030301010803" pitchFamily="18" charset="0"/>
              </a:rPr>
              <a:t>9</a:t>
            </a:fld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439025" y="712788"/>
            <a:ext cx="4752975" cy="163195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600" b="1" i="1" dirty="0">
                <a:latin typeface="Garamond" panose="02020404030301010803" pitchFamily="18" charset="0"/>
              </a:rPr>
              <a:t>Non-voting members (2)</a:t>
            </a:r>
            <a:endParaRPr lang="en-US" sz="26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Garamond" panose="02020404030301010803" pitchFamily="18" charset="0"/>
              </a:rPr>
              <a:t>Consumer (1)  Industry (1)</a:t>
            </a:r>
          </a:p>
          <a:p>
            <a:pPr marL="0" indent="0">
              <a:buNone/>
            </a:pPr>
            <a:r>
              <a:rPr lang="en-US" sz="2000" i="1" dirty="0">
                <a:latin typeface="Garamond" panose="02020404030301010803" pitchFamily="18" charset="0"/>
              </a:rPr>
              <a:t>Suggested by consumer and industry groups</a:t>
            </a:r>
          </a:p>
          <a:p>
            <a:pPr marL="0" indent="0">
              <a:buNone/>
            </a:pPr>
            <a:endParaRPr lang="en-US" sz="2400" dirty="0">
              <a:latin typeface="Garamond" panose="02020404030301010803" pitchFamily="18" charset="0"/>
            </a:endParaRPr>
          </a:p>
        </p:txBody>
      </p:sp>
      <p:sp>
        <p:nvSpPr>
          <p:cNvPr id="13" name="Content Placeholder 1"/>
          <p:cNvSpPr txBox="1">
            <a:spLocks/>
          </p:cNvSpPr>
          <p:nvPr/>
        </p:nvSpPr>
        <p:spPr>
          <a:xfrm>
            <a:off x="3965224" y="3045850"/>
            <a:ext cx="4225535" cy="5571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3200" b="1" u="sng" dirty="0">
                <a:latin typeface="Garamond" panose="02020404030301010803" pitchFamily="18" charset="0"/>
              </a:rPr>
              <a:t>Dietary Ingredients</a:t>
            </a:r>
            <a:endParaRPr lang="en-US" b="1" u="sng" dirty="0">
              <a:latin typeface="Garamond" panose="02020404030301010803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22602" y="712265"/>
            <a:ext cx="5120998" cy="1531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/>
              <a:buNone/>
            </a:pPr>
            <a:r>
              <a:rPr lang="en-US" sz="2600" b="1" i="1" dirty="0">
                <a:latin typeface="Garamond" panose="02020404030301010803" pitchFamily="18" charset="0"/>
              </a:rPr>
              <a:t>Voting  members (7)	</a:t>
            </a:r>
            <a:r>
              <a:rPr lang="en-US" sz="2200" b="1" i="1" dirty="0">
                <a:latin typeface="Garamond" panose="02020404030301010803" pitchFamily="18" charset="0"/>
              </a:rPr>
              <a:t>	</a:t>
            </a:r>
            <a:endParaRPr lang="en-US" sz="1500" b="1" i="1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r>
              <a:rPr lang="en-US" sz="2000" dirty="0">
                <a:latin typeface="Garamond" panose="02020404030301010803" pitchFamily="18" charset="0"/>
              </a:rPr>
              <a:t>FDA (3) 	Industry (3) </a:t>
            </a:r>
          </a:p>
          <a:p>
            <a:pPr marL="0" indent="0">
              <a:buFont typeface="Arial"/>
              <a:buNone/>
            </a:pPr>
            <a:r>
              <a:rPr lang="en-US" sz="2000" dirty="0">
                <a:latin typeface="Garamond" panose="02020404030301010803" pitchFamily="18" charset="0"/>
              </a:rPr>
              <a:t>Additional (1) agreed upon by FDA and industry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783112" y="3862137"/>
            <a:ext cx="8613787" cy="22859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sz="2400" dirty="0">
                <a:latin typeface="Garamond" panose="02020404030301010803" pitchFamily="18" charset="0"/>
              </a:rPr>
              <a:t>FDA issues notice of enforcement discretion (</a:t>
            </a:r>
            <a:r>
              <a:rPr lang="en-US" sz="2400" i="1" dirty="0">
                <a:latin typeface="Garamond" panose="02020404030301010803" pitchFamily="18" charset="0"/>
              </a:rPr>
              <a:t>e</a:t>
            </a:r>
            <a:r>
              <a:rPr lang="en-US" sz="2400" dirty="0">
                <a:latin typeface="Garamond" panose="02020404030301010803" pitchFamily="18" charset="0"/>
              </a:rPr>
              <a:t>.</a:t>
            </a:r>
            <a:r>
              <a:rPr lang="en-US" sz="2400" i="1" dirty="0">
                <a:latin typeface="Garamond" panose="02020404030301010803" pitchFamily="18" charset="0"/>
              </a:rPr>
              <a:t>g</a:t>
            </a:r>
            <a:r>
              <a:rPr lang="en-US" sz="2400" dirty="0">
                <a:latin typeface="Garamond" panose="02020404030301010803" pitchFamily="18" charset="0"/>
              </a:rPr>
              <a:t>., “ODI” list)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400" dirty="0">
                <a:latin typeface="Garamond" panose="02020404030301010803" pitchFamily="18" charset="0"/>
              </a:rPr>
              <a:t>FDA public call for dietary ingredients\evidence of marketing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400" dirty="0">
                <a:latin typeface="Garamond" panose="02020404030301010803" pitchFamily="18" charset="0"/>
              </a:rPr>
              <a:t>Allow submitters to claim confidentiality of information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400" dirty="0">
                <a:latin typeface="Garamond" panose="02020404030301010803" pitchFamily="18" charset="0"/>
              </a:rPr>
              <a:t>FDA\Expert Panel prioritization of dietary ingredients for review</a:t>
            </a:r>
          </a:p>
          <a:p>
            <a:pPr marL="0" indent="0">
              <a:buFont typeface="Arial"/>
              <a:buNone/>
            </a:pPr>
            <a:endParaRPr lang="en-US" sz="2400" dirty="0">
              <a:latin typeface="Garamond" panose="02020404030301010803" pitchFamily="18" charset="0"/>
            </a:endParaRPr>
          </a:p>
          <a:p>
            <a:pPr marL="0" indent="0">
              <a:buFont typeface="Arial"/>
              <a:buNone/>
            </a:pPr>
            <a:endParaRPr lang="en-US" sz="2000" dirty="0">
              <a:latin typeface="Garamond" panose="02020404030301010803" pitchFamily="18" charset="0"/>
            </a:endParaRPr>
          </a:p>
        </p:txBody>
      </p:sp>
      <p:cxnSp>
        <p:nvCxnSpPr>
          <p:cNvPr id="5" name="Straight Connector 4" title="decortive line"/>
          <p:cNvCxnSpPr/>
          <p:nvPr/>
        </p:nvCxnSpPr>
        <p:spPr>
          <a:xfrm>
            <a:off x="1021475" y="2948442"/>
            <a:ext cx="1013706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/>
          <p:cNvSpPr txBox="1">
            <a:spLocks/>
          </p:cNvSpPr>
          <p:nvPr/>
        </p:nvSpPr>
        <p:spPr>
          <a:xfrm>
            <a:off x="3193245" y="2244158"/>
            <a:ext cx="5793522" cy="5329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004B7E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7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i="1" dirty="0">
                <a:latin typeface="Garamond" panose="02020404030301010803" pitchFamily="18" charset="0"/>
              </a:rPr>
              <a:t>All participants chosen by FDA Commissioner</a:t>
            </a:r>
          </a:p>
        </p:txBody>
      </p:sp>
    </p:spTree>
    <p:extLst>
      <p:ext uri="{BB962C8B-B14F-4D97-AF65-F5344CB8AC3E}">
        <p14:creationId xmlns:p14="http://schemas.microsoft.com/office/powerpoint/2010/main" val="2534421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5_CHPA_New_PPT">
  <a:themeElements>
    <a:clrScheme name="CHPA_New_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HPA_New_PP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HPA_New_PP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PA_New_PP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PA_New_PP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PA_New_PP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PA_New_PP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PA_New_PP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PA_New_PP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PA_New_PP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PA_New_PP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PA_New_PP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PA_New_PP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PA_New_PP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</Words>
  <Application>Microsoft Office PowerPoint</Application>
  <PresentationFormat>Widescreen</PresentationFormat>
  <Paragraphs>199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Courier New</vt:lpstr>
      <vt:lpstr>Garamond</vt:lpstr>
      <vt:lpstr>Times New Roman</vt:lpstr>
      <vt:lpstr>Wingdings</vt:lpstr>
      <vt:lpstr>Office Theme</vt:lpstr>
      <vt:lpstr>25_CHPA_New_PPT</vt:lpstr>
      <vt:lpstr>Development of a List of pre-Dietary Supplement Health and Education Act Dietary Ingredients</vt:lpstr>
      <vt:lpstr>Vision</vt:lpstr>
      <vt:lpstr>Process used to develop a list of pre-DSHEA Ingredients</vt:lpstr>
      <vt:lpstr>Agenda</vt:lpstr>
      <vt:lpstr>FDCA History </vt:lpstr>
      <vt:lpstr>OTC Drug Review (1972)</vt:lpstr>
      <vt:lpstr>OTC Drug Review (1972) </vt:lpstr>
      <vt:lpstr>Key Considerations – pre-DSHEA Dietary Ingredient Review </vt:lpstr>
      <vt:lpstr>Expert Panel </vt:lpstr>
      <vt:lpstr>Dietary ingredient review </vt:lpstr>
      <vt:lpstr>Public comment/End product 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2015-09-01T12:06:26Z</dcterms:created>
  <dcterms:modified xsi:type="dcterms:W3CDTF">2017-10-20T17:30:54Z</dcterms:modified>
</cp:coreProperties>
</file>