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481" r:id="rId3"/>
    <p:sldId id="488" r:id="rId4"/>
    <p:sldId id="489" r:id="rId5"/>
    <p:sldId id="501" r:id="rId6"/>
    <p:sldId id="491" r:id="rId7"/>
    <p:sldId id="495" r:id="rId8"/>
    <p:sldId id="515" r:id="rId9"/>
    <p:sldId id="514" r:id="rId10"/>
    <p:sldId id="510" r:id="rId11"/>
    <p:sldId id="512" r:id="rId12"/>
    <p:sldId id="513" r:id="rId13"/>
    <p:sldId id="506" r:id="rId1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E"/>
    <a:srgbClr val="002060"/>
    <a:srgbClr val="E46C0A"/>
    <a:srgbClr val="292929"/>
    <a:srgbClr val="27497B"/>
    <a:srgbClr val="AF6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4782" autoAdjust="0"/>
  </p:normalViewPr>
  <p:slideViewPr>
    <p:cSldViewPr snapToGrid="0" snapToObjects="1">
      <p:cViewPr varScale="1">
        <p:scale>
          <a:sx n="79" d="100"/>
          <a:sy n="79" d="100"/>
        </p:scale>
        <p:origin x="36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 snapToObjects="1">
      <p:cViewPr>
        <p:scale>
          <a:sx n="114" d="100"/>
          <a:sy n="114" d="100"/>
        </p:scale>
        <p:origin x="-2448" y="37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C618FA-47D5-FB40-A06E-F349FCDDE970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EDCF6E-BD37-824D-A706-F0EED3C2A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76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0BED31C-403E-9D49-AA57-B95A00D4526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C2CCCC6-310B-EA47-B233-CFF109EE4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147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4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15790"/>
            <a:ext cx="5505450" cy="3771865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3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8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2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3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CCCC6-310B-EA47-B233-CFF109EE41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2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3048000"/>
            <a:ext cx="11074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105400"/>
            <a:ext cx="11074400" cy="1295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27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1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14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7" y="1600201"/>
            <a:ext cx="5077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3251" y="1600201"/>
            <a:ext cx="50778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1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51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62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43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54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487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47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3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57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21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4567" y="274639"/>
            <a:ext cx="2590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74639"/>
            <a:ext cx="7569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370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74638"/>
            <a:ext cx="103632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7" y="1600201"/>
            <a:ext cx="50778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83251" y="1600200"/>
            <a:ext cx="507788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83251" y="3938589"/>
            <a:ext cx="507788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7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5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0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4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PA_PP2013_light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FA30FF4-0E7C-D849-A263-9CCED7D8C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F601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4B7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7" y="274638"/>
            <a:ext cx="10363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167" y="1600201"/>
            <a:ext cx="103589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4" descr="CHPA_TypeBlock_1Line_647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6546850"/>
            <a:ext cx="342476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11277600" y="0"/>
            <a:ext cx="914400" cy="6858000"/>
          </a:xfrm>
          <a:prstGeom prst="rect">
            <a:avLst/>
          </a:prstGeom>
          <a:solidFill>
            <a:srgbClr val="0055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8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E28F2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55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58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58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58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58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309687"/>
            <a:ext cx="10972800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6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</a:rPr>
              <a:t>Development of a List of pre-Dietary Supplement Health and Education Act</a:t>
            </a:r>
            <a:br>
              <a:rPr lang="en-US" sz="26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</a:rPr>
            </a:br>
            <a:r>
              <a:rPr lang="en-US" sz="26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</a:rPr>
              <a:t>Dietary Ingredients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1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61818" y="2336800"/>
            <a:ext cx="11573164" cy="35639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latin typeface="Garamond" panose="02020404030301010803" pitchFamily="18" charset="0"/>
              </a:rPr>
              <a:t>FDA Public Meeting</a:t>
            </a:r>
          </a:p>
          <a:p>
            <a:pPr marL="0" indent="0" algn="ctr">
              <a:buNone/>
            </a:pPr>
            <a:r>
              <a:rPr lang="en-US" sz="2200" b="1" dirty="0">
                <a:latin typeface="Garamond" panose="02020404030301010803" pitchFamily="18" charset="0"/>
              </a:rPr>
              <a:t>October 3, 2017</a:t>
            </a:r>
          </a:p>
          <a:p>
            <a:pPr marL="0" indent="0">
              <a:buNone/>
            </a:pPr>
            <a:endParaRPr lang="en-US" sz="1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Garamond" panose="02020404030301010803" pitchFamily="18" charset="0"/>
              </a:rPr>
              <a:t>Jay Sirois, Ph.D.</a:t>
            </a:r>
          </a:p>
          <a:p>
            <a:pPr marL="0" indent="0">
              <a:buNone/>
            </a:pPr>
            <a:r>
              <a:rPr lang="en-US" sz="1800" b="1" dirty="0">
                <a:latin typeface="Garamond" panose="02020404030301010803" pitchFamily="18" charset="0"/>
              </a:rPr>
              <a:t>Senior Director, Regulatory &amp; Scientific Affairs</a:t>
            </a:r>
          </a:p>
          <a:p>
            <a:pPr marL="0" indent="0">
              <a:buNone/>
            </a:pPr>
            <a:r>
              <a:rPr lang="en-US" sz="1800" b="1" dirty="0">
                <a:latin typeface="Garamond" panose="02020404030301010803" pitchFamily="18" charset="0"/>
              </a:rPr>
              <a:t>Consumer Healthcare Products Association (CHPA)</a:t>
            </a:r>
          </a:p>
        </p:txBody>
      </p:sp>
    </p:spTree>
    <p:extLst>
      <p:ext uri="{BB962C8B-B14F-4D97-AF65-F5344CB8AC3E}">
        <p14:creationId xmlns:p14="http://schemas.microsoft.com/office/powerpoint/2010/main" val="391972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b="1" u="sng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Dietary ingredient review</a:t>
            </a:r>
            <a:br>
              <a:rPr lang="en-US" sz="800" u="sng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10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33413" y="2291875"/>
            <a:ext cx="4750675" cy="169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Expert Panel review of evidence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Use criteria agreed upon by Panel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65717" y="2578435"/>
            <a:ext cx="6326283" cy="93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Issues Report to FDA on dietary ingredient status</a:t>
            </a:r>
          </a:p>
          <a:p>
            <a:pPr marL="0" indent="0">
              <a:buFont typeface="Arial"/>
              <a:buNone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6" name="Right Arrow 5" title="right arrow"/>
          <p:cNvSpPr/>
          <p:nvPr/>
        </p:nvSpPr>
        <p:spPr>
          <a:xfrm>
            <a:off x="4955488" y="2656115"/>
            <a:ext cx="749808" cy="484632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 title="down arrow"/>
          <p:cNvSpPr/>
          <p:nvPr/>
        </p:nvSpPr>
        <p:spPr>
          <a:xfrm rot="5400000">
            <a:off x="8141272" y="3273335"/>
            <a:ext cx="749808" cy="484632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5488" y="3984756"/>
            <a:ext cx="7315201" cy="220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latin typeface="Garamond" panose="02020404030301010803" pitchFamily="18" charset="0"/>
              </a:rPr>
              <a:t>2 outcomes</a:t>
            </a:r>
          </a:p>
          <a:p>
            <a:pPr marL="0" indent="0" algn="ctr">
              <a:buFont typeface="Arial"/>
              <a:buNone/>
            </a:pPr>
            <a:endParaRPr lang="en-US" sz="1600" b="1" dirty="0">
              <a:latin typeface="Garamond" panose="02020404030301010803" pitchFamily="18" charset="0"/>
            </a:endParaRPr>
          </a:p>
          <a:p>
            <a:pPr indent="228600"/>
            <a:r>
              <a:rPr lang="en-US" sz="2400" dirty="0">
                <a:latin typeface="Garamond" panose="02020404030301010803" pitchFamily="18" charset="0"/>
              </a:rPr>
              <a:t>Confirmed as a dietary ingredient (Section 413(c))</a:t>
            </a:r>
          </a:p>
          <a:p>
            <a:pPr indent="228600"/>
            <a:r>
              <a:rPr lang="en-US" sz="2400" dirty="0">
                <a:latin typeface="Garamond" panose="02020404030301010803" pitchFamily="18" charset="0"/>
              </a:rPr>
              <a:t>Insufficient evidence of pre-DSHEA marketing</a:t>
            </a:r>
          </a:p>
        </p:txBody>
      </p:sp>
    </p:spTree>
    <p:extLst>
      <p:ext uri="{BB962C8B-B14F-4D97-AF65-F5344CB8AC3E}">
        <p14:creationId xmlns:p14="http://schemas.microsoft.com/office/powerpoint/2010/main" val="413983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b="1" u="sng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Public comment/End product</a:t>
            </a:r>
            <a:br>
              <a:rPr lang="en-US" sz="1800" b="1" u="sng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11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21397" y="1651627"/>
            <a:ext cx="4750675" cy="83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latin typeface="Garamond" panose="02020404030301010803" pitchFamily="18" charset="0"/>
              </a:rPr>
              <a:t>FDA publishes Panel decision in </a:t>
            </a:r>
            <a:r>
              <a:rPr lang="en-US" sz="2000" i="1" dirty="0">
                <a:latin typeface="Garamond" panose="02020404030301010803" pitchFamily="18" charset="0"/>
              </a:rPr>
              <a:t>Fed Reg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Garamond" panose="02020404030301010803" pitchFamily="18" charset="0"/>
              </a:rPr>
              <a:t>Public comment period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48376" y="1587332"/>
            <a:ext cx="6143624" cy="89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latin typeface="Garamond" panose="02020404030301010803" pitchFamily="18" charset="0"/>
              </a:rPr>
              <a:t>FDA issues Final decision on dietary ingredient status Maintains a pre-DSHEA ingredient list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21" name="Right Arrow 20" title="right arrow"/>
          <p:cNvSpPr/>
          <p:nvPr/>
        </p:nvSpPr>
        <p:spPr>
          <a:xfrm>
            <a:off x="4943472" y="1824435"/>
            <a:ext cx="749808" cy="484632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1397" y="3864741"/>
            <a:ext cx="11550024" cy="214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Identify timeframe for companies to respond to a finding of “insufficient evidence” of  pre-DSHEA marketing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Insufficient evidence does not necessarily preclude an ingredient from being marketed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Arbitration process for cases in which submitter and Expert Panel disagree on evidence for pre-DSHEA marketing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217139" y="3141653"/>
            <a:ext cx="5721701" cy="557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u="sng" dirty="0">
                <a:latin typeface="Garamond" panose="02020404030301010803" pitchFamily="18" charset="0"/>
              </a:rPr>
              <a:t>Considerations</a:t>
            </a:r>
            <a:endParaRPr lang="en-US" b="1" u="sng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1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8088" y="-38831"/>
            <a:ext cx="4363689" cy="78956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Summary</a:t>
            </a:r>
            <a:endParaRPr lang="en-US" sz="4000" b="1" dirty="0">
              <a:solidFill>
                <a:srgbClr val="004B7E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12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506538"/>
            <a:ext cx="6351588" cy="5351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Expert panel review of all available information?</a:t>
            </a:r>
          </a:p>
          <a:p>
            <a:pPr marL="0" indent="0"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Review administered according to impacting legislation?</a:t>
            </a:r>
          </a:p>
          <a:p>
            <a:pPr marL="0" indent="0"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Opportunity for Public Comment?</a:t>
            </a:r>
          </a:p>
          <a:p>
            <a:pPr marL="0" indent="0"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Ingredient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676572" y="949797"/>
            <a:ext cx="6074979" cy="8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>
                <a:latin typeface="Garamond" panose="02020404030301010803" pitchFamily="18" charset="0"/>
              </a:rPr>
              <a:t>OTC Drug Review</a:t>
            </a:r>
            <a:r>
              <a:rPr lang="en-US" sz="2000" dirty="0">
                <a:latin typeface="Garamond" panose="02020404030301010803" pitchFamily="18" charset="0"/>
              </a:rPr>
              <a:t>			</a:t>
            </a:r>
            <a:r>
              <a:rPr lang="en-US" sz="2000" b="1" i="1" u="sng" dirty="0">
                <a:latin typeface="Garamond" panose="02020404030301010803" pitchFamily="18" charset="0"/>
              </a:rPr>
              <a:t>pre-DSHEA List </a:t>
            </a:r>
            <a:r>
              <a:rPr lang="en-US" sz="2000" dirty="0">
                <a:latin typeface="Garamond" panose="02020404030301010803" pitchFamily="18" charset="0"/>
              </a:rPr>
              <a:t>									</a:t>
            </a:r>
            <a:endParaRPr lang="en-US" sz="2000" b="1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117021" y="1906679"/>
            <a:ext cx="6074979" cy="8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			Yes						Yes</a:t>
            </a: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117019" y="4318934"/>
            <a:ext cx="6074979" cy="8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			Yes						Yes</a:t>
            </a: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117020" y="3303525"/>
            <a:ext cx="6074979" cy="8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			Yes	 (FDCA)			Yes (DSHEA)</a:t>
            </a: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23836" y="5187183"/>
            <a:ext cx="2521656" cy="851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Monograph, 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Non-monograph	</a:t>
            </a: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9489871" y="5310807"/>
            <a:ext cx="2846508" cy="8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Garamond" panose="02020404030301010803" pitchFamily="18" charset="0"/>
              </a:rPr>
              <a:t>Inclusion\Exclusion</a:t>
            </a:r>
            <a:endParaRPr lang="en-US" sz="2400" b="1" u="sng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01" y="573932"/>
            <a:ext cx="2418945" cy="892344"/>
          </a:xfrm>
        </p:spPr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2</a:t>
            </a:fld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3" descr="CHPA (Consumer Healthcare Products Association) Vision statement: Happier, Healthier lives through responsible self-care. Mission statement: Empower consumer self-care by preserving and expanding choice and availability of consumer healthcare products. &#10;CHPEA Educational Foundation Mission statement: To be the trusted source of information on the responsible use of consumer healthcare products including over-the-counter medicines and dietary supplements." title="CHPA Mission &amp; Vision statemen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46" r="-146" b="9658"/>
          <a:stretch/>
        </p:blipFill>
        <p:spPr>
          <a:xfrm>
            <a:off x="1981200" y="387833"/>
            <a:ext cx="8353582" cy="534240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14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2946" y="274638"/>
            <a:ext cx="109728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000" b="1" u="sng">
                <a:solidFill>
                  <a:srgbClr val="004B7E"/>
                </a:solidFill>
                <a:latin typeface="Garamond" panose="02020404030301010803" pitchFamily="18" charset="0"/>
                <a:ea typeface="+mn-ea"/>
              </a:rPr>
              <a:t>Process used to develop a list of pre-DSHEA Ingredients</a:t>
            </a:r>
            <a:endParaRPr lang="en-US" sz="3000" b="1" u="sng" dirty="0">
              <a:solidFill>
                <a:srgbClr val="004B7E"/>
              </a:solidFill>
              <a:latin typeface="Garamond" panose="02020404030301010803" pitchFamily="18" charset="0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3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85825" y="338138"/>
            <a:ext cx="11306175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6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Garamond" panose="02020404030301010803" pitchFamily="18" charset="0"/>
              </a:rPr>
              <a:t>TOPICS FOR DISCUSSION</a:t>
            </a:r>
          </a:p>
          <a:p>
            <a:pPr marL="0" indent="0" algn="ctr">
              <a:buNone/>
            </a:pPr>
            <a:endParaRPr lang="en-US" sz="2600" b="1" dirty="0">
              <a:latin typeface="Garamond" panose="02020404030301010803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b="1" u="sng" dirty="0">
                <a:latin typeface="Garamond" panose="02020404030301010803" pitchFamily="18" charset="0"/>
              </a:rPr>
              <a:t>Processes</a:t>
            </a:r>
            <a:r>
              <a:rPr lang="en-US" sz="2600" b="1" dirty="0">
                <a:latin typeface="Garamond" panose="02020404030301010803" pitchFamily="18" charset="0"/>
              </a:rPr>
              <a:t> for nominating and reviewing ingredients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b="1" dirty="0">
                <a:latin typeface="Garamond" panose="02020404030301010803" pitchFamily="18" charset="0"/>
              </a:rPr>
              <a:t>Should an outside </a:t>
            </a:r>
            <a:r>
              <a:rPr lang="en-US" sz="2600" b="1" u="sng" dirty="0">
                <a:latin typeface="Garamond" panose="02020404030301010803" pitchFamily="18" charset="0"/>
              </a:rPr>
              <a:t>panel</a:t>
            </a:r>
            <a:r>
              <a:rPr lang="en-US" sz="2600" b="1" dirty="0">
                <a:latin typeface="Garamond" panose="02020404030301010803" pitchFamily="18" charset="0"/>
              </a:rPr>
              <a:t> be convened?  If so, what should the composition be?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b="1" dirty="0">
                <a:latin typeface="Garamond" panose="02020404030301010803" pitchFamily="18" charset="0"/>
              </a:rPr>
              <a:t>How should </a:t>
            </a:r>
            <a:r>
              <a:rPr lang="en-US" sz="2600" b="1" u="sng" dirty="0">
                <a:latin typeface="Garamond" panose="02020404030301010803" pitchFamily="18" charset="0"/>
              </a:rPr>
              <a:t>confidential information</a:t>
            </a:r>
            <a:r>
              <a:rPr lang="en-US" sz="2600" b="1" dirty="0">
                <a:latin typeface="Garamond" panose="02020404030301010803" pitchFamily="18" charset="0"/>
              </a:rPr>
              <a:t> be handled?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Garamond" panose="02020404030301010803" pitchFamily="18" charset="0"/>
              </a:rPr>
              <a:t>What should the </a:t>
            </a:r>
            <a:r>
              <a:rPr lang="en-US" sz="2600" b="1" u="sng" dirty="0">
                <a:latin typeface="Garamond" panose="02020404030301010803" pitchFamily="18" charset="0"/>
              </a:rPr>
              <a:t>ultimate list</a:t>
            </a:r>
            <a:r>
              <a:rPr lang="en-US" sz="2600" b="1" dirty="0">
                <a:latin typeface="Garamond" panose="02020404030301010803" pitchFamily="18" charset="0"/>
              </a:rPr>
              <a:t> look like?</a:t>
            </a: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u="sng">
                <a:solidFill>
                  <a:srgbClr val="004B7E"/>
                </a:solidFill>
                <a:latin typeface="Garamond" panose="02020404030301010803" pitchFamily="18" charset="0"/>
                <a:ea typeface="+mn-ea"/>
              </a:rPr>
              <a:t>Agenda</a:t>
            </a:r>
            <a:endParaRPr lang="en-US" sz="3200" b="1" u="sng" dirty="0">
              <a:solidFill>
                <a:srgbClr val="004B7E"/>
              </a:solidFill>
              <a:latin typeface="Garamond" panose="02020404030301010803" pitchFamily="18" charset="0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4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7443" y="338138"/>
            <a:ext cx="1111885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u="sng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u="sng" dirty="0">
              <a:latin typeface="Garamond" panose="02020404030301010803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u="sng" dirty="0">
                <a:latin typeface="Garamond" panose="02020404030301010803" pitchFamily="18" charset="0"/>
              </a:rPr>
              <a:t>Lessons Learned from the OTC Drug Review</a:t>
            </a:r>
          </a:p>
          <a:p>
            <a:pPr marL="1146175" indent="4508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History of the Food, Drug, and Cosmetic Act (FDCA)</a:t>
            </a:r>
          </a:p>
          <a:p>
            <a:pPr marL="1146175" lvl="1" indent="4508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B7E"/>
                </a:solidFill>
                <a:latin typeface="Garamond" panose="02020404030301010803" pitchFamily="18" charset="0"/>
              </a:rPr>
              <a:t>	Drug Efficacy Study Implementation (DESI Review)</a:t>
            </a:r>
          </a:p>
          <a:p>
            <a:pPr marL="1146175" indent="4508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Ingredient Review Process</a:t>
            </a:r>
          </a:p>
          <a:p>
            <a:pPr marL="1146175" indent="4508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Expert Panel Composition</a:t>
            </a:r>
          </a:p>
          <a:p>
            <a:pPr marL="1146175" indent="4508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End product (“Final Monograph”)</a:t>
            </a: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Garamond" panose="02020404030301010803" pitchFamily="18" charset="0"/>
              </a:rPr>
              <a:t>Key Considerations for the pre-DSHEA Ingredient Review Process</a:t>
            </a: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9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563" y="201131"/>
            <a:ext cx="3177310" cy="56242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FDCA History </a:t>
            </a:r>
            <a:endParaRPr lang="en-US" sz="2400" b="1" dirty="0">
              <a:solidFill>
                <a:srgbClr val="004B7E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5</a:t>
            </a:fld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9" name="Picture 8" descr="timeline from 1940 to 2000 specifically noting 1938: Food, Drug and Cosmetic Act; 1962: Kefauver-Harris Amendments; 1966: DESI Review; and 1972: OTC Monograph review" title="timeline from 1940 to 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99517"/>
            <a:ext cx="10806778" cy="3816256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365504" y="4021091"/>
            <a:ext cx="3927912" cy="394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latin typeface="Garamond" panose="02020404030301010803" pitchFamily="18" charset="0"/>
              </a:rPr>
              <a:t>Food, Drug and Cosmetic Act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646144" y="1204193"/>
            <a:ext cx="3927912" cy="394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latin typeface="Garamond" panose="02020404030301010803" pitchFamily="18" charset="0"/>
              </a:rPr>
              <a:t>Kefauver-Harris Amendments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254496" y="4021091"/>
            <a:ext cx="3927912" cy="394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latin typeface="Garamond" panose="02020404030301010803" pitchFamily="18" charset="0"/>
              </a:rPr>
              <a:t>OTC Monograph review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3" name="Picture 12" descr="signing of the Food, Drug and Cosmetic Act into law by President Franklin D Roosevelt on June 25, 1938&#10;" title="signing of the Food, Drug and Cosmetic Act into la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61" y="4566476"/>
            <a:ext cx="1939966" cy="1482280"/>
          </a:xfrm>
          <a:prstGeom prst="rect">
            <a:avLst/>
          </a:prstGeom>
        </p:spPr>
      </p:pic>
      <p:pic>
        <p:nvPicPr>
          <p:cNvPr id="14" name="Picture 13" descr="front page of the Food and Drug Review 1962 depicting President John Kennedy signing the Kefauver-Harris Amendments" title="front page of the Food and Drug Review 1962"/>
          <p:cNvPicPr>
            <a:picLocks noChangeAspect="1"/>
          </p:cNvPicPr>
          <p:nvPr/>
        </p:nvPicPr>
        <p:blipFill rotWithShape="1">
          <a:blip r:embed="rId5"/>
          <a:srcRect l="2264" t="-1" r="-2263" b="39133"/>
          <a:stretch/>
        </p:blipFill>
        <p:spPr>
          <a:xfrm>
            <a:off x="8272589" y="127272"/>
            <a:ext cx="2318484" cy="1909340"/>
          </a:xfrm>
          <a:prstGeom prst="rect">
            <a:avLst/>
          </a:prstGeom>
        </p:spPr>
      </p:pic>
      <p:pic>
        <p:nvPicPr>
          <p:cNvPr id="15" name="Picture 14" descr="notice of 21 CFR 130 re: Over-The-Counter Drugs, the proposal establishing rule making procedures for classification" title="notice of 21 CFR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656" y="2844742"/>
            <a:ext cx="2297899" cy="1438162"/>
          </a:xfrm>
          <a:prstGeom prst="rect">
            <a:avLst/>
          </a:prstGeom>
        </p:spPr>
      </p:pic>
      <p:sp>
        <p:nvSpPr>
          <p:cNvPr id="2" name="Oval 1" title="a dot"/>
          <p:cNvSpPr/>
          <p:nvPr/>
        </p:nvSpPr>
        <p:spPr>
          <a:xfrm>
            <a:off x="5921549" y="2416205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710615" y="3408899"/>
            <a:ext cx="2421868" cy="590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latin typeface="Garamond" panose="02020404030301010803" pitchFamily="18" charset="0"/>
              </a:rPr>
              <a:t>DESI Review 1966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 descr="Connects 1970 to DESI Review 1996" title="line"/>
          <p:cNvCxnSpPr/>
          <p:nvPr/>
        </p:nvCxnSpPr>
        <p:spPr>
          <a:xfrm flipV="1">
            <a:off x="6016163" y="2599085"/>
            <a:ext cx="0" cy="817883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icture of 5 people sitting around a conference table depicting the first OTC monograph review discussion" title="picture of 5 people sitting around a conference 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989" y="4369336"/>
            <a:ext cx="2484103" cy="15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6030"/>
            <a:ext cx="11166763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0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OTC Drug Review (1972)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6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87166" y="922338"/>
            <a:ext cx="11434762" cy="4892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Goal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Ensure OTC drugs (100,000-500,000) are safe and effective</a:t>
            </a: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Process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Review evidence by therapeutic drug class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17 panels; 27 classes of ingredients 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Expert Panel</a:t>
            </a: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7 voting members chosen by FDA Commissioner </a:t>
            </a:r>
          </a:p>
          <a:p>
            <a:pPr marL="0" indent="0"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Professional, consumer and industry group recommendations</a:t>
            </a:r>
          </a:p>
          <a:p>
            <a:pPr marL="0" indent="0"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Designated consumer (1) and industry (1) members (non-voting)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picture of 9 people: the Expert panel for OTC drug review (7 voting members) along with 2 non-voting members&#10;" title="picture of 9 people"/>
          <p:cNvPicPr>
            <a:picLocks noChangeAspect="1"/>
          </p:cNvPicPr>
          <p:nvPr/>
        </p:nvPicPr>
        <p:blipFill rotWithShape="1">
          <a:blip r:embed="rId3"/>
          <a:srcRect l="-964" r="25325"/>
          <a:stretch/>
        </p:blipFill>
        <p:spPr>
          <a:xfrm>
            <a:off x="6304547" y="1874759"/>
            <a:ext cx="5777977" cy="25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27" y="190534"/>
            <a:ext cx="10317018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0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OTC Drug Review (1972)</a:t>
            </a:r>
            <a:br>
              <a:rPr lang="en-US" sz="30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endParaRPr lang="en-US" dirty="0">
              <a:solidFill>
                <a:srgbClr val="004B7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7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84590" y="922338"/>
            <a:ext cx="11434762" cy="356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3-step rulemaking process with availability for public comment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	Advanced Notice of Proposed Rulemaking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	Tentative Final Monograph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	Final Monograph </a:t>
            </a:r>
            <a:endParaRPr lang="en-US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aramond" panose="02020404030301010803" pitchFamily="18" charset="0"/>
              </a:rPr>
              <a:t>Ingredient Status</a:t>
            </a:r>
          </a:p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Category I - </a:t>
            </a:r>
            <a:r>
              <a:rPr lang="en-US" sz="2000" b="1" u="sng" dirty="0">
                <a:latin typeface="Garamond" panose="02020404030301010803" pitchFamily="18" charset="0"/>
              </a:rPr>
              <a:t>G</a:t>
            </a:r>
            <a:r>
              <a:rPr lang="en-US" sz="2000" dirty="0">
                <a:latin typeface="Garamond" panose="02020404030301010803" pitchFamily="18" charset="0"/>
              </a:rPr>
              <a:t>enerally </a:t>
            </a:r>
            <a:r>
              <a:rPr lang="en-US" sz="2000" b="1" u="sng" dirty="0">
                <a:latin typeface="Garamond" panose="02020404030301010803" pitchFamily="18" charset="0"/>
              </a:rPr>
              <a:t>R</a:t>
            </a:r>
            <a:r>
              <a:rPr lang="en-US" sz="2000" dirty="0">
                <a:latin typeface="Garamond" panose="02020404030301010803" pitchFamily="18" charset="0"/>
              </a:rPr>
              <a:t>ecognized </a:t>
            </a:r>
            <a:r>
              <a:rPr lang="en-US" sz="2000" b="1" u="sng" dirty="0">
                <a:latin typeface="Garamond" panose="02020404030301010803" pitchFamily="18" charset="0"/>
              </a:rPr>
              <a:t>A</a:t>
            </a:r>
            <a:r>
              <a:rPr lang="en-US" sz="2000" dirty="0">
                <a:latin typeface="Garamond" panose="02020404030301010803" pitchFamily="18" charset="0"/>
              </a:rPr>
              <a:t>s </a:t>
            </a:r>
            <a:r>
              <a:rPr lang="en-US" sz="2000" b="1" u="sng" dirty="0">
                <a:latin typeface="Garamond" panose="02020404030301010803" pitchFamily="18" charset="0"/>
              </a:rPr>
              <a:t>S</a:t>
            </a:r>
            <a:r>
              <a:rPr lang="en-US" sz="2000" dirty="0">
                <a:latin typeface="Garamond" panose="02020404030301010803" pitchFamily="18" charset="0"/>
              </a:rPr>
              <a:t>afe and </a:t>
            </a:r>
            <a:r>
              <a:rPr lang="en-US" sz="2000" b="1" u="sng" dirty="0">
                <a:latin typeface="Garamond" panose="02020404030301010803" pitchFamily="18" charset="0"/>
              </a:rPr>
              <a:t>E</a:t>
            </a:r>
            <a:r>
              <a:rPr lang="en-US" sz="2000" dirty="0">
                <a:latin typeface="Garamond" panose="02020404030301010803" pitchFamily="18" charset="0"/>
              </a:rPr>
              <a:t>ffective (GRAS/E)</a:t>
            </a:r>
          </a:p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Category II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b="1" dirty="0">
                <a:latin typeface="Garamond" panose="02020404030301010803" pitchFamily="18" charset="0"/>
              </a:rPr>
              <a:t>-</a:t>
            </a:r>
            <a:r>
              <a:rPr lang="en-US" sz="2000" dirty="0">
                <a:latin typeface="Garamond" panose="02020404030301010803" pitchFamily="18" charset="0"/>
              </a:rPr>
              <a:t> not GRAS/E</a:t>
            </a:r>
          </a:p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Category III -</a:t>
            </a:r>
            <a:r>
              <a:rPr lang="en-US" sz="2000" dirty="0">
                <a:latin typeface="Garamond" panose="02020404030301010803" pitchFamily="18" charset="0"/>
              </a:rPr>
              <a:t> more data needed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Federal Register from June 4, 1974&#10;" title="front cover of Federal Register from June 4, 1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253" y="922124"/>
            <a:ext cx="2624128" cy="334616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908635" y="4376500"/>
            <a:ext cx="2421868" cy="59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u="sng" dirty="0">
                <a:latin typeface="Garamond" panose="02020404030301010803" pitchFamily="18" charset="0"/>
              </a:rPr>
              <a:t>PROS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11499" y="4376500"/>
            <a:ext cx="2421868" cy="59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u="sng" dirty="0">
                <a:latin typeface="Garamond" panose="02020404030301010803" pitchFamily="18" charset="0"/>
              </a:rPr>
              <a:t>CONS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5497" y="4967159"/>
            <a:ext cx="4746208" cy="128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Garamond" panose="02020404030301010803" pitchFamily="18" charset="0"/>
              </a:rPr>
              <a:t>Able to review large number of ingredients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Garamond" panose="02020404030301010803" pitchFamily="18" charset="0"/>
              </a:rPr>
              <a:t>Constructive review by key 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Garamond" panose="02020404030301010803" pitchFamily="18" charset="0"/>
              </a:rPr>
              <a:t>Public comments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138982" y="4967159"/>
            <a:ext cx="4511843" cy="128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Garamond" panose="02020404030301010803" pitchFamily="18" charset="0"/>
              </a:rPr>
              <a:t>Lengthy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Garamond" panose="02020404030301010803" pitchFamily="18" charset="0"/>
              </a:rPr>
              <a:t>No longer feasible – proposing to move to an Administrative Order process</a:t>
            </a: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3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039" y="154570"/>
            <a:ext cx="109728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Key Considerations – pre-DSHEA Dietary Ingredient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8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2242" y="3437667"/>
            <a:ext cx="2201863" cy="243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7 voting members</a:t>
            </a:r>
          </a:p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FDA Commissioner decision</a:t>
            </a:r>
          </a:p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Consumer\Industry reps</a:t>
            </a:r>
          </a:p>
          <a:p>
            <a:pPr marL="0" indent="0"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01316" y="1822383"/>
            <a:ext cx="3236495" cy="102436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Garamond" panose="02020404030301010803" pitchFamily="18" charset="0"/>
              </a:rPr>
              <a:t>Expert Panel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hevron 9"/>
          <p:cNvSpPr/>
          <p:nvPr/>
        </p:nvSpPr>
        <p:spPr>
          <a:xfrm>
            <a:off x="2506580" y="1822383"/>
            <a:ext cx="2662990" cy="102436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Dietary Ingredient List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624138" y="1822383"/>
            <a:ext cx="2530641" cy="102436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Evidence review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641431" y="1822383"/>
            <a:ext cx="2546686" cy="102436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Public comment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677816" y="1822383"/>
            <a:ext cx="2687052" cy="102436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Decision – pre-DSHEA or not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15" name="Straight Connector 14" title="divider"/>
          <p:cNvCxnSpPr/>
          <p:nvPr/>
        </p:nvCxnSpPr>
        <p:spPr>
          <a:xfrm flipV="1">
            <a:off x="2506581" y="3183635"/>
            <a:ext cx="0" cy="235089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 txBox="1">
            <a:spLocks/>
          </p:cNvSpPr>
          <p:nvPr/>
        </p:nvSpPr>
        <p:spPr>
          <a:xfrm>
            <a:off x="2689058" y="3400205"/>
            <a:ext cx="2097506" cy="243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Enforcement discretion</a:t>
            </a:r>
          </a:p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FDA call for ingredients \evidence Confidentiality</a:t>
            </a:r>
          </a:p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Prioritization by FDA\Expert Panel</a:t>
            </a: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3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4906882" y="3400204"/>
            <a:ext cx="2097506" cy="243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Expert Panel review</a:t>
            </a:r>
          </a:p>
          <a:p>
            <a:pPr marL="0" indent="0">
              <a:buNone/>
            </a:pPr>
            <a:r>
              <a:rPr lang="en-US" sz="1600" i="1" dirty="0">
                <a:latin typeface="Garamond" panose="02020404030301010803" pitchFamily="18" charset="0"/>
              </a:rPr>
              <a:t>Fed </a:t>
            </a:r>
            <a:r>
              <a:rPr lang="en-US" sz="1600" i="1" dirty="0" err="1">
                <a:latin typeface="Garamond" panose="02020404030301010803" pitchFamily="18" charset="0"/>
              </a:rPr>
              <a:t>Reg</a:t>
            </a:r>
            <a:r>
              <a:rPr lang="en-US" sz="1600" dirty="0">
                <a:latin typeface="Garamond" panose="02020404030301010803" pitchFamily="18" charset="0"/>
              </a:rPr>
              <a:t> publication</a:t>
            </a: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3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7182853" y="3400204"/>
            <a:ext cx="2097506" cy="243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Comment on Expert Panel decision</a:t>
            </a: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3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9372602" y="3400204"/>
            <a:ext cx="2097506" cy="235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FDA issues final decision</a:t>
            </a:r>
          </a:p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Time to address insufficient evidence finding</a:t>
            </a:r>
          </a:p>
          <a:p>
            <a:pPr marL="0" indent="0">
              <a:buNone/>
            </a:pPr>
            <a:r>
              <a:rPr lang="en-US" sz="1600" dirty="0">
                <a:latin typeface="Garamond" panose="02020404030301010803" pitchFamily="18" charset="0"/>
              </a:rPr>
              <a:t>Arbitration process</a:t>
            </a: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3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46" name="Straight Connector 45" title="divider"/>
          <p:cNvCxnSpPr/>
          <p:nvPr/>
        </p:nvCxnSpPr>
        <p:spPr>
          <a:xfrm flipV="1">
            <a:off x="4778545" y="3183635"/>
            <a:ext cx="0" cy="235089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 title="divider"/>
          <p:cNvCxnSpPr/>
          <p:nvPr/>
        </p:nvCxnSpPr>
        <p:spPr>
          <a:xfrm flipV="1">
            <a:off x="7004388" y="3183635"/>
            <a:ext cx="0" cy="235089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 title="divider"/>
          <p:cNvCxnSpPr/>
          <p:nvPr/>
        </p:nvCxnSpPr>
        <p:spPr>
          <a:xfrm flipV="1">
            <a:off x="9166063" y="3183635"/>
            <a:ext cx="0" cy="235089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 title="#1"/>
          <p:cNvSpPr/>
          <p:nvPr/>
        </p:nvSpPr>
        <p:spPr>
          <a:xfrm>
            <a:off x="541423" y="2596651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1"/>
          <p:cNvSpPr txBox="1">
            <a:spLocks/>
          </p:cNvSpPr>
          <p:nvPr/>
        </p:nvSpPr>
        <p:spPr>
          <a:xfrm>
            <a:off x="609600" y="2712233"/>
            <a:ext cx="352927" cy="288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1" name="Oval 50" title="#2"/>
          <p:cNvSpPr/>
          <p:nvPr/>
        </p:nvSpPr>
        <p:spPr>
          <a:xfrm>
            <a:off x="2608847" y="2596651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2677024" y="2712233"/>
            <a:ext cx="352927" cy="288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3" name="Oval 52" title="#3"/>
          <p:cNvSpPr/>
          <p:nvPr/>
        </p:nvSpPr>
        <p:spPr>
          <a:xfrm>
            <a:off x="4730418" y="2596651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1"/>
          <p:cNvSpPr txBox="1">
            <a:spLocks/>
          </p:cNvSpPr>
          <p:nvPr/>
        </p:nvSpPr>
        <p:spPr>
          <a:xfrm>
            <a:off x="4798595" y="2712233"/>
            <a:ext cx="352927" cy="288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5" name="Oval 54" title="#4"/>
          <p:cNvSpPr/>
          <p:nvPr/>
        </p:nvSpPr>
        <p:spPr>
          <a:xfrm>
            <a:off x="6733675" y="2596651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1" title="#4"/>
          <p:cNvSpPr txBox="1">
            <a:spLocks/>
          </p:cNvSpPr>
          <p:nvPr/>
        </p:nvSpPr>
        <p:spPr>
          <a:xfrm>
            <a:off x="6801852" y="2712233"/>
            <a:ext cx="352927" cy="288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7" name="Oval 56" title="#5"/>
          <p:cNvSpPr/>
          <p:nvPr/>
        </p:nvSpPr>
        <p:spPr>
          <a:xfrm>
            <a:off x="8767013" y="2596651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1"/>
          <p:cNvSpPr txBox="1">
            <a:spLocks/>
          </p:cNvSpPr>
          <p:nvPr/>
        </p:nvSpPr>
        <p:spPr>
          <a:xfrm>
            <a:off x="8835190" y="2712233"/>
            <a:ext cx="352927" cy="288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4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291" y="108561"/>
            <a:ext cx="4830618" cy="8614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u="sng" dirty="0">
                <a:solidFill>
                  <a:srgbClr val="004B7E"/>
                </a:solidFill>
                <a:latin typeface="Garamond" panose="02020404030301010803" pitchFamily="18" charset="0"/>
                <a:ea typeface="+mn-ea"/>
                <a:cs typeface="+mn-cs"/>
              </a:rPr>
              <a:t>Expert Panel</a:t>
            </a:r>
            <a:br>
              <a:rPr lang="en-US" sz="2800" u="sng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FF4-0E7C-D849-A263-9CCED7D8CF98}" type="slidenum">
              <a:rPr lang="en-US" b="1" smtClean="0">
                <a:latin typeface="Garamond" panose="02020404030301010803" pitchFamily="18" charset="0"/>
              </a:rPr>
              <a:t>9</a:t>
            </a:fld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39025" y="712788"/>
            <a:ext cx="4752975" cy="16319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i="1" dirty="0">
                <a:latin typeface="Garamond" panose="02020404030301010803" pitchFamily="18" charset="0"/>
              </a:rPr>
              <a:t>Non-voting members (2)</a:t>
            </a:r>
            <a:endParaRPr lang="en-US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Consumer (1)  Industry (1)</a:t>
            </a:r>
          </a:p>
          <a:p>
            <a:pPr marL="0" indent="0">
              <a:buNone/>
            </a:pPr>
            <a:r>
              <a:rPr lang="en-US" sz="2000" i="1" dirty="0">
                <a:latin typeface="Garamond" panose="02020404030301010803" pitchFamily="18" charset="0"/>
              </a:rPr>
              <a:t>Suggested by consumer and industry groups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965224" y="3045850"/>
            <a:ext cx="4225535" cy="557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u="sng" dirty="0">
                <a:latin typeface="Garamond" panose="02020404030301010803" pitchFamily="18" charset="0"/>
              </a:rPr>
              <a:t>Dietary Ingredients</a:t>
            </a:r>
            <a:endParaRPr lang="en-US" b="1" u="sng" dirty="0">
              <a:latin typeface="Garamond" panose="02020404030301010803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2602" y="712265"/>
            <a:ext cx="5120998" cy="153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600" b="1" i="1" dirty="0">
                <a:latin typeface="Garamond" panose="02020404030301010803" pitchFamily="18" charset="0"/>
              </a:rPr>
              <a:t>Voting  members (7)	</a:t>
            </a:r>
            <a:r>
              <a:rPr lang="en-US" sz="2200" b="1" i="1" dirty="0">
                <a:latin typeface="Garamond" panose="02020404030301010803" pitchFamily="18" charset="0"/>
              </a:rPr>
              <a:t>	</a:t>
            </a:r>
            <a:endParaRPr lang="en-US" sz="1500" b="1" i="1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latin typeface="Garamond" panose="02020404030301010803" pitchFamily="18" charset="0"/>
              </a:rPr>
              <a:t>FDA (3) 	Industry (3)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Garamond" panose="02020404030301010803" pitchFamily="18" charset="0"/>
              </a:rPr>
              <a:t>Additional (1) agreed upon by FDA and industry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83112" y="3862137"/>
            <a:ext cx="8613787" cy="2285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Garamond" panose="02020404030301010803" pitchFamily="18" charset="0"/>
              </a:rPr>
              <a:t>FDA issues notice of enforcement discretion (</a:t>
            </a:r>
            <a:r>
              <a:rPr lang="en-US" sz="2400" i="1" dirty="0">
                <a:latin typeface="Garamond" panose="02020404030301010803" pitchFamily="18" charset="0"/>
              </a:rPr>
              <a:t>e</a:t>
            </a:r>
            <a:r>
              <a:rPr lang="en-US" sz="2400" dirty="0">
                <a:latin typeface="Garamond" panose="02020404030301010803" pitchFamily="18" charset="0"/>
              </a:rPr>
              <a:t>.</a:t>
            </a:r>
            <a:r>
              <a:rPr lang="en-US" sz="2400" i="1" dirty="0">
                <a:latin typeface="Garamond" panose="02020404030301010803" pitchFamily="18" charset="0"/>
              </a:rPr>
              <a:t>g</a:t>
            </a:r>
            <a:r>
              <a:rPr lang="en-US" sz="2400" dirty="0">
                <a:latin typeface="Garamond" panose="02020404030301010803" pitchFamily="18" charset="0"/>
              </a:rPr>
              <a:t>., “ODI” list)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Garamond" panose="02020404030301010803" pitchFamily="18" charset="0"/>
              </a:rPr>
              <a:t>FDA public call for dietary ingredients\evidence of marketing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Garamond" panose="02020404030301010803" pitchFamily="18" charset="0"/>
              </a:rPr>
              <a:t>Allow submitters to claim confidentiality of information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Garamond" panose="02020404030301010803" pitchFamily="18" charset="0"/>
              </a:rPr>
              <a:t>FDA\Expert Panel prioritization of dietary ingredients for review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 title="decortive line"/>
          <p:cNvCxnSpPr/>
          <p:nvPr/>
        </p:nvCxnSpPr>
        <p:spPr>
          <a:xfrm>
            <a:off x="1021475" y="2948442"/>
            <a:ext cx="1013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193245" y="2244158"/>
            <a:ext cx="5793522" cy="532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4B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i="1" dirty="0">
                <a:latin typeface="Garamond" panose="02020404030301010803" pitchFamily="18" charset="0"/>
              </a:rPr>
              <a:t>All participants chosen by FDA Commissioner</a:t>
            </a:r>
          </a:p>
        </p:txBody>
      </p:sp>
    </p:spTree>
    <p:extLst>
      <p:ext uri="{BB962C8B-B14F-4D97-AF65-F5344CB8AC3E}">
        <p14:creationId xmlns:p14="http://schemas.microsoft.com/office/powerpoint/2010/main" val="253442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CHPA_New_PPT">
  <a:themeElements>
    <a:clrScheme name="CHPA_New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PA_New_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PA_New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PA_New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PA_New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PA_New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PA_New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PA_New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PA_New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PA_New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PA_New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PA_New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PA_New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PA_New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Widescreen</PresentationFormat>
  <Paragraphs>199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Garamond</vt:lpstr>
      <vt:lpstr>Times New Roman</vt:lpstr>
      <vt:lpstr>Wingdings</vt:lpstr>
      <vt:lpstr>Office Theme</vt:lpstr>
      <vt:lpstr>25_CHPA_New_PPT</vt:lpstr>
      <vt:lpstr>Development of a List of pre-Dietary Supplement Health and Education Act Dietary Ingredients</vt:lpstr>
      <vt:lpstr>Vision</vt:lpstr>
      <vt:lpstr>Process used to develop a list of pre-DSHEA Ingredients</vt:lpstr>
      <vt:lpstr>Agenda</vt:lpstr>
      <vt:lpstr>FDCA History </vt:lpstr>
      <vt:lpstr>OTC Drug Review (1972)</vt:lpstr>
      <vt:lpstr>OTC Drug Review (1972) </vt:lpstr>
      <vt:lpstr>Key Considerations – pre-DSHEA Dietary Ingredient Review </vt:lpstr>
      <vt:lpstr>Expert Panel </vt:lpstr>
      <vt:lpstr>Dietary ingredient review </vt:lpstr>
      <vt:lpstr>Public comment/End product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2015-09-01T12:06:26Z</dcterms:created>
  <dcterms:modified xsi:type="dcterms:W3CDTF">2017-10-20T17:30:54Z</dcterms:modified>
</cp:coreProperties>
</file>