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8" r:id="rId1"/>
  </p:sldMasterIdLst>
  <p:notesMasterIdLst>
    <p:notesMasterId r:id="rId8"/>
  </p:notesMasterIdLst>
  <p:sldIdLst>
    <p:sldId id="256" r:id="rId2"/>
    <p:sldId id="270" r:id="rId3"/>
    <p:sldId id="263" r:id="rId4"/>
    <p:sldId id="273" r:id="rId5"/>
    <p:sldId id="275" r:id="rId6"/>
    <p:sldId id="274" r:id="rId7"/>
  </p:sldIdLst>
  <p:sldSz cx="9144000" cy="6858000" type="screen4x3"/>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2967" autoAdjust="0"/>
    <p:restoredTop sz="94660"/>
  </p:normalViewPr>
  <p:slideViewPr>
    <p:cSldViewPr snapToGrid="0">
      <p:cViewPr varScale="1">
        <p:scale>
          <a:sx n="84" d="100"/>
          <a:sy n="84" d="100"/>
        </p:scale>
        <p:origin x="115" y="72"/>
      </p:cViewPr>
      <p:guideLst/>
    </p:cSldViewPr>
  </p:slideViewPr>
  <p:notesTextViewPr>
    <p:cViewPr>
      <p:scale>
        <a:sx n="1" d="1"/>
        <a:sy n="1" d="1"/>
      </p:scale>
      <p:origin x="0" y="0"/>
    </p:cViewPr>
  </p:notesTextViewPr>
  <p:notesViewPr>
    <p:cSldViewPr snapToGrid="0">
      <p:cViewPr varScale="1">
        <p:scale>
          <a:sx n="86" d="100"/>
          <a:sy n="86" d="100"/>
        </p:scale>
        <p:origin x="3786" y="7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25EC6822-C501-4ED2-A1DF-871D5CDBC0D4}" type="datetimeFigureOut">
              <a:rPr lang="en-US" smtClean="0"/>
              <a:t>10/13/2017</a:t>
            </a:fld>
            <a:endParaRPr lang="en-US"/>
          </a:p>
        </p:txBody>
      </p:sp>
      <p:sp>
        <p:nvSpPr>
          <p:cNvPr id="4" name="Slide Image Placeholder 3"/>
          <p:cNvSpPr>
            <a:spLocks noGrp="1" noRot="1" noChangeAspect="1"/>
          </p:cNvSpPr>
          <p:nvPr>
            <p:ph type="sldImg" idx="2"/>
          </p:nvPr>
        </p:nvSpPr>
        <p:spPr>
          <a:xfrm>
            <a:off x="1414463" y="1162050"/>
            <a:ext cx="4181475"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82C8E72B-CBA7-449C-A785-4F59108C8792}" type="slidenum">
              <a:rPr lang="en-US" smtClean="0"/>
              <a:t>‹#›</a:t>
            </a:fld>
            <a:endParaRPr lang="en-US"/>
          </a:p>
        </p:txBody>
      </p:sp>
    </p:spTree>
    <p:extLst>
      <p:ext uri="{BB962C8B-B14F-4D97-AF65-F5344CB8AC3E}">
        <p14:creationId xmlns:p14="http://schemas.microsoft.com/office/powerpoint/2010/main" val="111659771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2C8E72B-CBA7-449C-A785-4F59108C8792}" type="slidenum">
              <a:rPr lang="en-US" smtClean="0"/>
              <a:t>1</a:t>
            </a:fld>
            <a:endParaRPr lang="en-US"/>
          </a:p>
        </p:txBody>
      </p:sp>
    </p:spTree>
    <p:extLst>
      <p:ext uri="{BB962C8B-B14F-4D97-AF65-F5344CB8AC3E}">
        <p14:creationId xmlns:p14="http://schemas.microsoft.com/office/powerpoint/2010/main" val="146192319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effectLst/>
            </a:endParaRPr>
          </a:p>
        </p:txBody>
      </p:sp>
      <p:sp>
        <p:nvSpPr>
          <p:cNvPr id="4" name="Slide Number Placeholder 3"/>
          <p:cNvSpPr>
            <a:spLocks noGrp="1"/>
          </p:cNvSpPr>
          <p:nvPr>
            <p:ph type="sldNum" sz="quarter" idx="10"/>
          </p:nvPr>
        </p:nvSpPr>
        <p:spPr/>
        <p:txBody>
          <a:bodyPr/>
          <a:lstStyle/>
          <a:p>
            <a:fld id="{82C8E72B-CBA7-449C-A785-4F59108C8792}" type="slidenum">
              <a:rPr lang="en-US" smtClean="0"/>
              <a:t>2</a:t>
            </a:fld>
            <a:endParaRPr lang="en-US"/>
          </a:p>
        </p:txBody>
      </p:sp>
    </p:spTree>
    <p:extLst>
      <p:ext uri="{BB962C8B-B14F-4D97-AF65-F5344CB8AC3E}">
        <p14:creationId xmlns:p14="http://schemas.microsoft.com/office/powerpoint/2010/main" val="359159632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2C8E72B-CBA7-449C-A785-4F59108C8792}" type="slidenum">
              <a:rPr lang="en-US" smtClean="0"/>
              <a:t>4</a:t>
            </a:fld>
            <a:endParaRPr lang="en-US"/>
          </a:p>
        </p:txBody>
      </p:sp>
    </p:spTree>
    <p:extLst>
      <p:ext uri="{BB962C8B-B14F-4D97-AF65-F5344CB8AC3E}">
        <p14:creationId xmlns:p14="http://schemas.microsoft.com/office/powerpoint/2010/main" val="40876508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8466" y="-8468"/>
            <a:ext cx="9169804" cy="6874935"/>
            <a:chOff x="-8466" y="-8468"/>
            <a:chExt cx="9169804" cy="6874935"/>
          </a:xfrm>
        </p:grpSpPr>
        <p:cxnSp>
          <p:nvCxnSpPr>
            <p:cNvPr id="17" name="Straight Connector 16"/>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9" name="Freeform 18"/>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0" name="Freeform 19"/>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1" name="Freeform 20"/>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21"/>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Freeform 22"/>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Freeform 23"/>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Freeform 24"/>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Freeform 2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595" y="2404534"/>
            <a:ext cx="5826719"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130595" y="4050834"/>
            <a:ext cx="5826719"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a:off x="5122797" y="6399840"/>
            <a:ext cx="802908" cy="365125"/>
          </a:xfrm>
          <a:prstGeom prst="rect">
            <a:avLst/>
          </a:prstGeom>
        </p:spPr>
        <p:txBody>
          <a:bodyPr/>
          <a:lstStyle/>
          <a:p>
            <a:fld id="{D24A74C9-E5B1-45CC-998B-49D6B67FFE8A}" type="datetime1">
              <a:rPr lang="en-US" smtClean="0"/>
              <a:t>10/13/2017</a:t>
            </a:fld>
            <a:endParaRPr lang="en-US" dirty="0"/>
          </a:p>
        </p:txBody>
      </p:sp>
      <p:sp>
        <p:nvSpPr>
          <p:cNvPr id="5" name="Footer Placeholder 4"/>
          <p:cNvSpPr>
            <a:spLocks noGrp="1"/>
          </p:cNvSpPr>
          <p:nvPr>
            <p:ph type="ftr" sz="quarter" idx="11"/>
          </p:nvPr>
        </p:nvSpPr>
        <p:spPr>
          <a:xfrm>
            <a:off x="152571" y="6416604"/>
            <a:ext cx="4622973" cy="365125"/>
          </a:xfrm>
          <a:prstGeom prst="rect">
            <a:avLst/>
          </a:prstGeom>
        </p:spPr>
        <p:txBody>
          <a:bodyPr/>
          <a:lstStyle/>
          <a:p>
            <a:r>
              <a:rPr lang="en-US" dirty="0"/>
              <a:t>Chemical Safety Priorities for Public Health Advocates</a:t>
            </a:r>
          </a:p>
        </p:txBody>
      </p:sp>
      <p:sp>
        <p:nvSpPr>
          <p:cNvPr id="6" name="Slide Number Placeholder 5"/>
          <p:cNvSpPr>
            <a:spLocks noGrp="1"/>
          </p:cNvSpPr>
          <p:nvPr>
            <p:ph type="sldNum" sz="quarter" idx="12"/>
          </p:nvPr>
        </p:nvSpPr>
        <p:spPr>
          <a:xfrm>
            <a:off x="6070222" y="6399839"/>
            <a:ext cx="512638" cy="365125"/>
          </a:xfrm>
          <a:prstGeom prst="rect">
            <a:avLst/>
          </a:prstGeo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5092149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09600" y="4470400"/>
            <a:ext cx="6347714"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7" name="Date Placeholder 3"/>
          <p:cNvSpPr>
            <a:spLocks noGrp="1"/>
          </p:cNvSpPr>
          <p:nvPr>
            <p:ph type="dt" sz="half" idx="10"/>
          </p:nvPr>
        </p:nvSpPr>
        <p:spPr>
          <a:xfrm>
            <a:off x="5345991" y="6490096"/>
            <a:ext cx="766942" cy="365125"/>
          </a:xfrm>
          <a:prstGeom prst="rect">
            <a:avLst/>
          </a:prstGeom>
        </p:spPr>
        <p:txBody>
          <a:bodyPr/>
          <a:lstStyle/>
          <a:p>
            <a:fld id="{A23DD395-8EF6-4988-AE12-97087F64C47E}" type="datetime1">
              <a:rPr lang="en-US" smtClean="0"/>
              <a:t>10/13/2017</a:t>
            </a:fld>
            <a:endParaRPr lang="en-US" dirty="0"/>
          </a:p>
        </p:txBody>
      </p:sp>
      <p:sp>
        <p:nvSpPr>
          <p:cNvPr id="8" name="Footer Placeholder 4"/>
          <p:cNvSpPr>
            <a:spLocks noGrp="1"/>
          </p:cNvSpPr>
          <p:nvPr>
            <p:ph type="ftr" sz="quarter" idx="11"/>
          </p:nvPr>
        </p:nvSpPr>
        <p:spPr>
          <a:xfrm>
            <a:off x="609599" y="6490096"/>
            <a:ext cx="4622973" cy="365125"/>
          </a:xfrm>
          <a:prstGeom prst="rect">
            <a:avLst/>
          </a:prstGeom>
        </p:spPr>
        <p:txBody>
          <a:bodyPr/>
          <a:lstStyle/>
          <a:p>
            <a:r>
              <a:rPr lang="en-US" dirty="0"/>
              <a:t>Chemical Safety Priorities for Public Health Advocates</a:t>
            </a:r>
          </a:p>
        </p:txBody>
      </p:sp>
      <p:sp>
        <p:nvSpPr>
          <p:cNvPr id="9" name="Slide Number Placeholder 5"/>
          <p:cNvSpPr>
            <a:spLocks noGrp="1"/>
          </p:cNvSpPr>
          <p:nvPr>
            <p:ph type="sldNum" sz="quarter" idx="12"/>
          </p:nvPr>
        </p:nvSpPr>
        <p:spPr>
          <a:xfrm>
            <a:off x="6112933" y="6492875"/>
            <a:ext cx="512638" cy="365125"/>
          </a:xfrm>
          <a:prstGeom prst="rect">
            <a:avLst/>
          </a:prstGeo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2828965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101074" y="3632200"/>
            <a:ext cx="541980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09598" y="4470400"/>
            <a:ext cx="6347715"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10" name="Date Placeholder 3"/>
          <p:cNvSpPr>
            <a:spLocks noGrp="1"/>
          </p:cNvSpPr>
          <p:nvPr>
            <p:ph type="dt" sz="half" idx="10"/>
          </p:nvPr>
        </p:nvSpPr>
        <p:spPr>
          <a:xfrm>
            <a:off x="5345991" y="6490096"/>
            <a:ext cx="766942" cy="365125"/>
          </a:xfrm>
          <a:prstGeom prst="rect">
            <a:avLst/>
          </a:prstGeom>
        </p:spPr>
        <p:txBody>
          <a:bodyPr/>
          <a:lstStyle/>
          <a:p>
            <a:fld id="{A23DD395-8EF6-4988-AE12-97087F64C47E}" type="datetime1">
              <a:rPr lang="en-US" smtClean="0"/>
              <a:t>10/13/2017</a:t>
            </a:fld>
            <a:endParaRPr lang="en-US" dirty="0"/>
          </a:p>
        </p:txBody>
      </p:sp>
      <p:sp>
        <p:nvSpPr>
          <p:cNvPr id="11" name="Footer Placeholder 4"/>
          <p:cNvSpPr>
            <a:spLocks noGrp="1"/>
          </p:cNvSpPr>
          <p:nvPr>
            <p:ph type="ftr" sz="quarter" idx="11"/>
          </p:nvPr>
        </p:nvSpPr>
        <p:spPr>
          <a:xfrm>
            <a:off x="609599" y="6490096"/>
            <a:ext cx="4622973" cy="365125"/>
          </a:xfrm>
          <a:prstGeom prst="rect">
            <a:avLst/>
          </a:prstGeom>
        </p:spPr>
        <p:txBody>
          <a:bodyPr/>
          <a:lstStyle/>
          <a:p>
            <a:r>
              <a:rPr lang="en-US" dirty="0"/>
              <a:t>Chemical Safety Priorities for Public Health Advocates</a:t>
            </a:r>
          </a:p>
        </p:txBody>
      </p:sp>
      <p:sp>
        <p:nvSpPr>
          <p:cNvPr id="12" name="Slide Number Placeholder 5"/>
          <p:cNvSpPr>
            <a:spLocks noGrp="1"/>
          </p:cNvSpPr>
          <p:nvPr>
            <p:ph type="sldNum" sz="quarter" idx="12"/>
          </p:nvPr>
        </p:nvSpPr>
        <p:spPr>
          <a:xfrm>
            <a:off x="6112933" y="6492875"/>
            <a:ext cx="512638" cy="365125"/>
          </a:xfrm>
          <a:prstGeom prst="rect">
            <a:avLst/>
          </a:prstGeo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80127613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09598" y="1931988"/>
            <a:ext cx="6347715"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7" name="Date Placeholder 3"/>
          <p:cNvSpPr>
            <a:spLocks noGrp="1"/>
          </p:cNvSpPr>
          <p:nvPr>
            <p:ph type="dt" sz="half" idx="10"/>
          </p:nvPr>
        </p:nvSpPr>
        <p:spPr>
          <a:xfrm>
            <a:off x="5345991" y="6490096"/>
            <a:ext cx="766942" cy="365125"/>
          </a:xfrm>
          <a:prstGeom prst="rect">
            <a:avLst/>
          </a:prstGeom>
        </p:spPr>
        <p:txBody>
          <a:bodyPr/>
          <a:lstStyle/>
          <a:p>
            <a:fld id="{A23DD395-8EF6-4988-AE12-97087F64C47E}" type="datetime1">
              <a:rPr lang="en-US" smtClean="0"/>
              <a:t>10/13/2017</a:t>
            </a:fld>
            <a:endParaRPr lang="en-US" dirty="0"/>
          </a:p>
        </p:txBody>
      </p:sp>
      <p:sp>
        <p:nvSpPr>
          <p:cNvPr id="8" name="Footer Placeholder 4"/>
          <p:cNvSpPr>
            <a:spLocks noGrp="1"/>
          </p:cNvSpPr>
          <p:nvPr>
            <p:ph type="ftr" sz="quarter" idx="11"/>
          </p:nvPr>
        </p:nvSpPr>
        <p:spPr>
          <a:xfrm>
            <a:off x="609599" y="6490096"/>
            <a:ext cx="4622973" cy="365125"/>
          </a:xfrm>
          <a:prstGeom prst="rect">
            <a:avLst/>
          </a:prstGeom>
        </p:spPr>
        <p:txBody>
          <a:bodyPr/>
          <a:lstStyle/>
          <a:p>
            <a:r>
              <a:rPr lang="en-US" dirty="0"/>
              <a:t>Chemical Safety Priorities for Public Health Advocates</a:t>
            </a:r>
          </a:p>
        </p:txBody>
      </p:sp>
      <p:sp>
        <p:nvSpPr>
          <p:cNvPr id="9" name="Slide Number Placeholder 5"/>
          <p:cNvSpPr>
            <a:spLocks noGrp="1"/>
          </p:cNvSpPr>
          <p:nvPr>
            <p:ph type="sldNum" sz="quarter" idx="12"/>
          </p:nvPr>
        </p:nvSpPr>
        <p:spPr>
          <a:xfrm>
            <a:off x="6112933" y="6492875"/>
            <a:ext cx="512638" cy="365125"/>
          </a:xfrm>
          <a:prstGeom prst="rect">
            <a:avLst/>
          </a:prstGeo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80392961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10" name="Date Placeholder 3"/>
          <p:cNvSpPr>
            <a:spLocks noGrp="1"/>
          </p:cNvSpPr>
          <p:nvPr>
            <p:ph type="dt" sz="half" idx="10"/>
          </p:nvPr>
        </p:nvSpPr>
        <p:spPr>
          <a:xfrm>
            <a:off x="5345991" y="6490096"/>
            <a:ext cx="766942" cy="365125"/>
          </a:xfrm>
          <a:prstGeom prst="rect">
            <a:avLst/>
          </a:prstGeom>
        </p:spPr>
        <p:txBody>
          <a:bodyPr/>
          <a:lstStyle/>
          <a:p>
            <a:fld id="{A23DD395-8EF6-4988-AE12-97087F64C47E}" type="datetime1">
              <a:rPr lang="en-US" smtClean="0"/>
              <a:t>10/13/2017</a:t>
            </a:fld>
            <a:endParaRPr lang="en-US" dirty="0"/>
          </a:p>
        </p:txBody>
      </p:sp>
      <p:sp>
        <p:nvSpPr>
          <p:cNvPr id="11" name="Footer Placeholder 4"/>
          <p:cNvSpPr>
            <a:spLocks noGrp="1"/>
          </p:cNvSpPr>
          <p:nvPr>
            <p:ph type="ftr" sz="quarter" idx="11"/>
          </p:nvPr>
        </p:nvSpPr>
        <p:spPr>
          <a:xfrm>
            <a:off x="609599" y="6490096"/>
            <a:ext cx="4622973" cy="365125"/>
          </a:xfrm>
          <a:prstGeom prst="rect">
            <a:avLst/>
          </a:prstGeom>
        </p:spPr>
        <p:txBody>
          <a:bodyPr/>
          <a:lstStyle/>
          <a:p>
            <a:r>
              <a:rPr lang="en-US" dirty="0"/>
              <a:t>Chemical Safety Priorities for Public Health Advocates</a:t>
            </a:r>
          </a:p>
        </p:txBody>
      </p:sp>
      <p:sp>
        <p:nvSpPr>
          <p:cNvPr id="12" name="Slide Number Placeholder 5"/>
          <p:cNvSpPr>
            <a:spLocks noGrp="1"/>
          </p:cNvSpPr>
          <p:nvPr>
            <p:ph type="sldNum" sz="quarter" idx="12"/>
          </p:nvPr>
        </p:nvSpPr>
        <p:spPr>
          <a:xfrm>
            <a:off x="6112933" y="6492875"/>
            <a:ext cx="512638" cy="365125"/>
          </a:xfrm>
          <a:prstGeom prst="rect">
            <a:avLst/>
          </a:prstGeo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43514311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15848" y="609600"/>
            <a:ext cx="6341465"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8" name="Date Placeholder 3"/>
          <p:cNvSpPr>
            <a:spLocks noGrp="1"/>
          </p:cNvSpPr>
          <p:nvPr>
            <p:ph type="dt" sz="half" idx="10"/>
          </p:nvPr>
        </p:nvSpPr>
        <p:spPr>
          <a:xfrm>
            <a:off x="5345991" y="6490096"/>
            <a:ext cx="766942" cy="365125"/>
          </a:xfrm>
          <a:prstGeom prst="rect">
            <a:avLst/>
          </a:prstGeom>
        </p:spPr>
        <p:txBody>
          <a:bodyPr/>
          <a:lstStyle/>
          <a:p>
            <a:fld id="{A23DD395-8EF6-4988-AE12-97087F64C47E}" type="datetime1">
              <a:rPr lang="en-US" smtClean="0"/>
              <a:t>10/13/2017</a:t>
            </a:fld>
            <a:endParaRPr lang="en-US" dirty="0"/>
          </a:p>
        </p:txBody>
      </p:sp>
      <p:sp>
        <p:nvSpPr>
          <p:cNvPr id="9" name="Footer Placeholder 4"/>
          <p:cNvSpPr>
            <a:spLocks noGrp="1"/>
          </p:cNvSpPr>
          <p:nvPr>
            <p:ph type="ftr" sz="quarter" idx="11"/>
          </p:nvPr>
        </p:nvSpPr>
        <p:spPr>
          <a:xfrm>
            <a:off x="609599" y="6490096"/>
            <a:ext cx="4622973" cy="365125"/>
          </a:xfrm>
          <a:prstGeom prst="rect">
            <a:avLst/>
          </a:prstGeom>
        </p:spPr>
        <p:txBody>
          <a:bodyPr/>
          <a:lstStyle/>
          <a:p>
            <a:r>
              <a:rPr lang="en-US" dirty="0"/>
              <a:t>Chemical Safety Priorities for Public Health Advocates</a:t>
            </a:r>
          </a:p>
        </p:txBody>
      </p:sp>
      <p:sp>
        <p:nvSpPr>
          <p:cNvPr id="10" name="Slide Number Placeholder 5"/>
          <p:cNvSpPr>
            <a:spLocks noGrp="1"/>
          </p:cNvSpPr>
          <p:nvPr>
            <p:ph type="sldNum" sz="quarter" idx="12"/>
          </p:nvPr>
        </p:nvSpPr>
        <p:spPr>
          <a:xfrm>
            <a:off x="6112933" y="6492875"/>
            <a:ext cx="512638" cy="365125"/>
          </a:xfrm>
          <a:prstGeom prst="rect">
            <a:avLst/>
          </a:prstGeo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7758180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3"/>
          <p:cNvSpPr>
            <a:spLocks noGrp="1"/>
          </p:cNvSpPr>
          <p:nvPr>
            <p:ph type="dt" sz="half" idx="10"/>
          </p:nvPr>
        </p:nvSpPr>
        <p:spPr>
          <a:xfrm>
            <a:off x="5345991" y="6490096"/>
            <a:ext cx="766942" cy="365125"/>
          </a:xfrm>
          <a:prstGeom prst="rect">
            <a:avLst/>
          </a:prstGeom>
        </p:spPr>
        <p:txBody>
          <a:bodyPr/>
          <a:lstStyle/>
          <a:p>
            <a:fld id="{A23DD395-8EF6-4988-AE12-97087F64C47E}" type="datetime1">
              <a:rPr lang="en-US" smtClean="0"/>
              <a:t>10/13/2017</a:t>
            </a:fld>
            <a:endParaRPr lang="en-US" dirty="0"/>
          </a:p>
        </p:txBody>
      </p:sp>
      <p:sp>
        <p:nvSpPr>
          <p:cNvPr id="8" name="Footer Placeholder 4"/>
          <p:cNvSpPr>
            <a:spLocks noGrp="1"/>
          </p:cNvSpPr>
          <p:nvPr>
            <p:ph type="ftr" sz="quarter" idx="11"/>
          </p:nvPr>
        </p:nvSpPr>
        <p:spPr>
          <a:xfrm>
            <a:off x="609599" y="6490096"/>
            <a:ext cx="4622973" cy="365125"/>
          </a:xfrm>
          <a:prstGeom prst="rect">
            <a:avLst/>
          </a:prstGeom>
        </p:spPr>
        <p:txBody>
          <a:bodyPr/>
          <a:lstStyle/>
          <a:p>
            <a:r>
              <a:rPr lang="en-US" dirty="0"/>
              <a:t>Chemical Safety Priorities for Public Health Advocates</a:t>
            </a:r>
          </a:p>
        </p:txBody>
      </p:sp>
      <p:sp>
        <p:nvSpPr>
          <p:cNvPr id="9" name="Slide Number Placeholder 5"/>
          <p:cNvSpPr>
            <a:spLocks noGrp="1"/>
          </p:cNvSpPr>
          <p:nvPr>
            <p:ph type="sldNum" sz="quarter" idx="12"/>
          </p:nvPr>
        </p:nvSpPr>
        <p:spPr>
          <a:xfrm>
            <a:off x="6112933" y="6492875"/>
            <a:ext cx="512638" cy="365125"/>
          </a:xfrm>
          <a:prstGeom prst="rect">
            <a:avLst/>
          </a:prstGeo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67169466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7312" y="609600"/>
            <a:ext cx="978812"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09599" y="609600"/>
            <a:ext cx="5195026" cy="525145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3"/>
          <p:cNvSpPr>
            <a:spLocks noGrp="1"/>
          </p:cNvSpPr>
          <p:nvPr>
            <p:ph type="dt" sz="half" idx="10"/>
          </p:nvPr>
        </p:nvSpPr>
        <p:spPr>
          <a:xfrm>
            <a:off x="5345991" y="6490096"/>
            <a:ext cx="766942" cy="365125"/>
          </a:xfrm>
          <a:prstGeom prst="rect">
            <a:avLst/>
          </a:prstGeom>
        </p:spPr>
        <p:txBody>
          <a:bodyPr/>
          <a:lstStyle/>
          <a:p>
            <a:fld id="{A23DD395-8EF6-4988-AE12-97087F64C47E}" type="datetime1">
              <a:rPr lang="en-US" smtClean="0"/>
              <a:t>10/13/2017</a:t>
            </a:fld>
            <a:endParaRPr lang="en-US" dirty="0"/>
          </a:p>
        </p:txBody>
      </p:sp>
      <p:sp>
        <p:nvSpPr>
          <p:cNvPr id="8" name="Footer Placeholder 4"/>
          <p:cNvSpPr>
            <a:spLocks noGrp="1"/>
          </p:cNvSpPr>
          <p:nvPr>
            <p:ph type="ftr" sz="quarter" idx="11"/>
          </p:nvPr>
        </p:nvSpPr>
        <p:spPr>
          <a:xfrm>
            <a:off x="609599" y="6490096"/>
            <a:ext cx="4622973" cy="365125"/>
          </a:xfrm>
          <a:prstGeom prst="rect">
            <a:avLst/>
          </a:prstGeom>
        </p:spPr>
        <p:txBody>
          <a:bodyPr/>
          <a:lstStyle/>
          <a:p>
            <a:r>
              <a:rPr lang="en-US" dirty="0"/>
              <a:t>Chemical Safety Priorities for Public Health Advocates</a:t>
            </a:r>
          </a:p>
        </p:txBody>
      </p:sp>
      <p:sp>
        <p:nvSpPr>
          <p:cNvPr id="9" name="Slide Number Placeholder 5"/>
          <p:cNvSpPr>
            <a:spLocks noGrp="1"/>
          </p:cNvSpPr>
          <p:nvPr>
            <p:ph type="sldNum" sz="quarter" idx="12"/>
          </p:nvPr>
        </p:nvSpPr>
        <p:spPr>
          <a:xfrm>
            <a:off x="6112933" y="6492875"/>
            <a:ext cx="512638" cy="365125"/>
          </a:xfrm>
          <a:prstGeom prst="rect">
            <a:avLst/>
          </a:prstGeo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5375857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5345991" y="6490096"/>
            <a:ext cx="766942" cy="365125"/>
          </a:xfrm>
          <a:prstGeom prst="rect">
            <a:avLst/>
          </a:prstGeom>
        </p:spPr>
        <p:txBody>
          <a:bodyPr/>
          <a:lstStyle/>
          <a:p>
            <a:fld id="{A23DD395-8EF6-4988-AE12-97087F64C47E}" type="datetime1">
              <a:rPr lang="en-US" smtClean="0"/>
              <a:t>10/13/2017</a:t>
            </a:fld>
            <a:endParaRPr lang="en-US" dirty="0"/>
          </a:p>
        </p:txBody>
      </p:sp>
      <p:sp>
        <p:nvSpPr>
          <p:cNvPr id="5" name="Footer Placeholder 4"/>
          <p:cNvSpPr>
            <a:spLocks noGrp="1"/>
          </p:cNvSpPr>
          <p:nvPr>
            <p:ph type="ftr" sz="quarter" idx="11"/>
          </p:nvPr>
        </p:nvSpPr>
        <p:spPr>
          <a:xfrm>
            <a:off x="609599" y="6490096"/>
            <a:ext cx="4622973" cy="365125"/>
          </a:xfrm>
          <a:prstGeom prst="rect">
            <a:avLst/>
          </a:prstGeom>
        </p:spPr>
        <p:txBody>
          <a:bodyPr/>
          <a:lstStyle/>
          <a:p>
            <a:r>
              <a:rPr lang="en-US" dirty="0"/>
              <a:t>Chemical Safety Priorities for Public Health Advocates</a:t>
            </a:r>
          </a:p>
        </p:txBody>
      </p:sp>
      <p:sp>
        <p:nvSpPr>
          <p:cNvPr id="6" name="Slide Number Placeholder 5"/>
          <p:cNvSpPr>
            <a:spLocks noGrp="1"/>
          </p:cNvSpPr>
          <p:nvPr>
            <p:ph type="sldNum" sz="quarter" idx="12"/>
          </p:nvPr>
        </p:nvSpPr>
        <p:spPr>
          <a:xfrm>
            <a:off x="6112933" y="6492875"/>
            <a:ext cx="512638" cy="365125"/>
          </a:xfrm>
          <a:prstGeom prst="rect">
            <a:avLst/>
          </a:prstGeo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572054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9598" y="2700868"/>
            <a:ext cx="6347715"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09598" y="4527448"/>
            <a:ext cx="6347715"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7" name="Date Placeholder 3"/>
          <p:cNvSpPr>
            <a:spLocks noGrp="1"/>
          </p:cNvSpPr>
          <p:nvPr>
            <p:ph type="dt" sz="half" idx="10"/>
          </p:nvPr>
        </p:nvSpPr>
        <p:spPr>
          <a:xfrm>
            <a:off x="5345991" y="6490096"/>
            <a:ext cx="766942" cy="365125"/>
          </a:xfrm>
          <a:prstGeom prst="rect">
            <a:avLst/>
          </a:prstGeom>
        </p:spPr>
        <p:txBody>
          <a:bodyPr/>
          <a:lstStyle/>
          <a:p>
            <a:fld id="{A23DD395-8EF6-4988-AE12-97087F64C47E}" type="datetime1">
              <a:rPr lang="en-US" smtClean="0"/>
              <a:t>10/13/2017</a:t>
            </a:fld>
            <a:endParaRPr lang="en-US" dirty="0"/>
          </a:p>
        </p:txBody>
      </p:sp>
      <p:sp>
        <p:nvSpPr>
          <p:cNvPr id="8" name="Footer Placeholder 4"/>
          <p:cNvSpPr>
            <a:spLocks noGrp="1"/>
          </p:cNvSpPr>
          <p:nvPr>
            <p:ph type="ftr" sz="quarter" idx="11"/>
          </p:nvPr>
        </p:nvSpPr>
        <p:spPr>
          <a:xfrm>
            <a:off x="609599" y="6490096"/>
            <a:ext cx="4622973" cy="365125"/>
          </a:xfrm>
          <a:prstGeom prst="rect">
            <a:avLst/>
          </a:prstGeom>
        </p:spPr>
        <p:txBody>
          <a:bodyPr/>
          <a:lstStyle/>
          <a:p>
            <a:r>
              <a:rPr lang="en-US" dirty="0"/>
              <a:t>Chemical Safety Priorities for Public Health Advocates</a:t>
            </a:r>
          </a:p>
        </p:txBody>
      </p:sp>
      <p:sp>
        <p:nvSpPr>
          <p:cNvPr id="9" name="Slide Number Placeholder 5"/>
          <p:cNvSpPr>
            <a:spLocks noGrp="1"/>
          </p:cNvSpPr>
          <p:nvPr>
            <p:ph type="sldNum" sz="quarter" idx="12"/>
          </p:nvPr>
        </p:nvSpPr>
        <p:spPr>
          <a:xfrm>
            <a:off x="6112933" y="6492875"/>
            <a:ext cx="512638" cy="365125"/>
          </a:xfrm>
          <a:prstGeom prst="rect">
            <a:avLst/>
          </a:prstGeo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9156448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1320800"/>
          </a:xfrm>
        </p:spPr>
        <p:txBody>
          <a:bodyPr/>
          <a:lstStyle/>
          <a:p>
            <a:r>
              <a:rPr lang="en-US"/>
              <a:t>Click to edit Master title style</a:t>
            </a:r>
            <a:endParaRPr lang="en-US" dirty="0"/>
          </a:p>
        </p:txBody>
      </p:sp>
      <p:sp>
        <p:nvSpPr>
          <p:cNvPr id="3" name="Content Placeholder 2"/>
          <p:cNvSpPr>
            <a:spLocks noGrp="1"/>
          </p:cNvSpPr>
          <p:nvPr>
            <p:ph sz="half" idx="1"/>
          </p:nvPr>
        </p:nvSpPr>
        <p:spPr>
          <a:xfrm>
            <a:off x="609600" y="2160589"/>
            <a:ext cx="3088109"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869204" y="2160590"/>
            <a:ext cx="3088110"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3"/>
          <p:cNvSpPr>
            <a:spLocks noGrp="1"/>
          </p:cNvSpPr>
          <p:nvPr>
            <p:ph type="dt" sz="half" idx="10"/>
          </p:nvPr>
        </p:nvSpPr>
        <p:spPr>
          <a:xfrm>
            <a:off x="5345991" y="6490096"/>
            <a:ext cx="766942" cy="365125"/>
          </a:xfrm>
          <a:prstGeom prst="rect">
            <a:avLst/>
          </a:prstGeom>
        </p:spPr>
        <p:txBody>
          <a:bodyPr/>
          <a:lstStyle/>
          <a:p>
            <a:fld id="{A23DD395-8EF6-4988-AE12-97087F64C47E}" type="datetime1">
              <a:rPr lang="en-US" smtClean="0"/>
              <a:t>10/13/2017</a:t>
            </a:fld>
            <a:endParaRPr lang="en-US" dirty="0"/>
          </a:p>
        </p:txBody>
      </p:sp>
      <p:sp>
        <p:nvSpPr>
          <p:cNvPr id="9" name="Footer Placeholder 4"/>
          <p:cNvSpPr>
            <a:spLocks noGrp="1"/>
          </p:cNvSpPr>
          <p:nvPr>
            <p:ph type="ftr" sz="quarter" idx="11"/>
          </p:nvPr>
        </p:nvSpPr>
        <p:spPr>
          <a:xfrm>
            <a:off x="609599" y="6490096"/>
            <a:ext cx="4622973" cy="365125"/>
          </a:xfrm>
          <a:prstGeom prst="rect">
            <a:avLst/>
          </a:prstGeom>
        </p:spPr>
        <p:txBody>
          <a:bodyPr/>
          <a:lstStyle/>
          <a:p>
            <a:r>
              <a:rPr lang="en-US" dirty="0"/>
              <a:t>Chemical Safety Priorities for Public Health Advocates</a:t>
            </a:r>
          </a:p>
        </p:txBody>
      </p:sp>
      <p:sp>
        <p:nvSpPr>
          <p:cNvPr id="10" name="Slide Number Placeholder 5"/>
          <p:cNvSpPr>
            <a:spLocks noGrp="1"/>
          </p:cNvSpPr>
          <p:nvPr>
            <p:ph type="sldNum" sz="quarter" idx="12"/>
          </p:nvPr>
        </p:nvSpPr>
        <p:spPr>
          <a:xfrm>
            <a:off x="6112933" y="6492875"/>
            <a:ext cx="512638" cy="365125"/>
          </a:xfrm>
          <a:prstGeom prst="rect">
            <a:avLst/>
          </a:prstGeo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7473542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1320800"/>
          </a:xfrm>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09599"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599" y="2737246"/>
            <a:ext cx="3090672"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866640"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866640" y="2737246"/>
            <a:ext cx="3090672"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Date Placeholder 3"/>
          <p:cNvSpPr>
            <a:spLocks noGrp="1"/>
          </p:cNvSpPr>
          <p:nvPr>
            <p:ph type="dt" sz="half" idx="10"/>
          </p:nvPr>
        </p:nvSpPr>
        <p:spPr>
          <a:xfrm>
            <a:off x="5345991" y="6490096"/>
            <a:ext cx="766942" cy="365125"/>
          </a:xfrm>
          <a:prstGeom prst="rect">
            <a:avLst/>
          </a:prstGeom>
        </p:spPr>
        <p:txBody>
          <a:bodyPr/>
          <a:lstStyle/>
          <a:p>
            <a:fld id="{A23DD395-8EF6-4988-AE12-97087F64C47E}" type="datetime1">
              <a:rPr lang="en-US" smtClean="0"/>
              <a:t>10/13/2017</a:t>
            </a:fld>
            <a:endParaRPr lang="en-US" dirty="0"/>
          </a:p>
        </p:txBody>
      </p:sp>
      <p:sp>
        <p:nvSpPr>
          <p:cNvPr id="11" name="Footer Placeholder 4"/>
          <p:cNvSpPr>
            <a:spLocks noGrp="1"/>
          </p:cNvSpPr>
          <p:nvPr>
            <p:ph type="ftr" sz="quarter" idx="11"/>
          </p:nvPr>
        </p:nvSpPr>
        <p:spPr>
          <a:xfrm>
            <a:off x="609599" y="6490096"/>
            <a:ext cx="4622973" cy="365125"/>
          </a:xfrm>
          <a:prstGeom prst="rect">
            <a:avLst/>
          </a:prstGeom>
        </p:spPr>
        <p:txBody>
          <a:bodyPr/>
          <a:lstStyle/>
          <a:p>
            <a:r>
              <a:rPr lang="en-US" dirty="0"/>
              <a:t>Chemical Safety Priorities for Public Health Advocates</a:t>
            </a:r>
          </a:p>
        </p:txBody>
      </p:sp>
      <p:sp>
        <p:nvSpPr>
          <p:cNvPr id="12" name="Slide Number Placeholder 5"/>
          <p:cNvSpPr>
            <a:spLocks noGrp="1"/>
          </p:cNvSpPr>
          <p:nvPr>
            <p:ph type="sldNum" sz="quarter" idx="12"/>
          </p:nvPr>
        </p:nvSpPr>
        <p:spPr>
          <a:xfrm>
            <a:off x="6112933" y="6492875"/>
            <a:ext cx="512638" cy="365125"/>
          </a:xfrm>
          <a:prstGeom prst="rect">
            <a:avLst/>
          </a:prstGeo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8861352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4" cy="1320800"/>
          </a:xfrm>
        </p:spPr>
        <p:txBody>
          <a:bodyPr/>
          <a:lstStyle/>
          <a:p>
            <a:r>
              <a:rPr lang="en-US"/>
              <a:t>Click to edit Master title style</a:t>
            </a:r>
            <a:endParaRPr lang="en-US" dirty="0"/>
          </a:p>
        </p:txBody>
      </p:sp>
      <p:sp>
        <p:nvSpPr>
          <p:cNvPr id="6" name="Date Placeholder 3"/>
          <p:cNvSpPr>
            <a:spLocks noGrp="1"/>
          </p:cNvSpPr>
          <p:nvPr>
            <p:ph type="dt" sz="half" idx="10"/>
          </p:nvPr>
        </p:nvSpPr>
        <p:spPr>
          <a:xfrm>
            <a:off x="5345991" y="6490096"/>
            <a:ext cx="766942" cy="365125"/>
          </a:xfrm>
          <a:prstGeom prst="rect">
            <a:avLst/>
          </a:prstGeom>
        </p:spPr>
        <p:txBody>
          <a:bodyPr/>
          <a:lstStyle/>
          <a:p>
            <a:fld id="{A23DD395-8EF6-4988-AE12-97087F64C47E}" type="datetime1">
              <a:rPr lang="en-US" smtClean="0"/>
              <a:t>10/13/2017</a:t>
            </a:fld>
            <a:endParaRPr lang="en-US" dirty="0"/>
          </a:p>
        </p:txBody>
      </p:sp>
      <p:sp>
        <p:nvSpPr>
          <p:cNvPr id="7" name="Footer Placeholder 4"/>
          <p:cNvSpPr>
            <a:spLocks noGrp="1"/>
          </p:cNvSpPr>
          <p:nvPr>
            <p:ph type="ftr" sz="quarter" idx="11"/>
          </p:nvPr>
        </p:nvSpPr>
        <p:spPr>
          <a:xfrm>
            <a:off x="609599" y="6490096"/>
            <a:ext cx="4622973" cy="365125"/>
          </a:xfrm>
          <a:prstGeom prst="rect">
            <a:avLst/>
          </a:prstGeom>
        </p:spPr>
        <p:txBody>
          <a:bodyPr/>
          <a:lstStyle/>
          <a:p>
            <a:r>
              <a:rPr lang="en-US" dirty="0"/>
              <a:t>Chemical Safety Priorities for Public Health Advocates</a:t>
            </a:r>
          </a:p>
        </p:txBody>
      </p:sp>
      <p:sp>
        <p:nvSpPr>
          <p:cNvPr id="8" name="Slide Number Placeholder 5"/>
          <p:cNvSpPr>
            <a:spLocks noGrp="1"/>
          </p:cNvSpPr>
          <p:nvPr>
            <p:ph type="sldNum" sz="quarter" idx="12"/>
          </p:nvPr>
        </p:nvSpPr>
        <p:spPr>
          <a:xfrm>
            <a:off x="6112933" y="6492875"/>
            <a:ext cx="512638" cy="365125"/>
          </a:xfrm>
          <a:prstGeom prst="rect">
            <a:avLst/>
          </a:prstGeo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349716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Date Placeholder 3"/>
          <p:cNvSpPr>
            <a:spLocks noGrp="1"/>
          </p:cNvSpPr>
          <p:nvPr>
            <p:ph type="dt" sz="half" idx="10"/>
          </p:nvPr>
        </p:nvSpPr>
        <p:spPr>
          <a:xfrm>
            <a:off x="5345991" y="6490096"/>
            <a:ext cx="766942" cy="365125"/>
          </a:xfrm>
          <a:prstGeom prst="rect">
            <a:avLst/>
          </a:prstGeom>
        </p:spPr>
        <p:txBody>
          <a:bodyPr/>
          <a:lstStyle/>
          <a:p>
            <a:fld id="{A23DD395-8EF6-4988-AE12-97087F64C47E}" type="datetime1">
              <a:rPr lang="en-US" smtClean="0"/>
              <a:t>10/13/2017</a:t>
            </a:fld>
            <a:endParaRPr lang="en-US" dirty="0"/>
          </a:p>
        </p:txBody>
      </p:sp>
      <p:sp>
        <p:nvSpPr>
          <p:cNvPr id="6" name="Footer Placeholder 4"/>
          <p:cNvSpPr>
            <a:spLocks noGrp="1"/>
          </p:cNvSpPr>
          <p:nvPr>
            <p:ph type="ftr" sz="quarter" idx="11"/>
          </p:nvPr>
        </p:nvSpPr>
        <p:spPr>
          <a:xfrm>
            <a:off x="609599" y="6490096"/>
            <a:ext cx="4622973" cy="365125"/>
          </a:xfrm>
          <a:prstGeom prst="rect">
            <a:avLst/>
          </a:prstGeom>
        </p:spPr>
        <p:txBody>
          <a:bodyPr/>
          <a:lstStyle/>
          <a:p>
            <a:r>
              <a:rPr lang="en-US" dirty="0"/>
              <a:t>Chemical Safety Priorities for Public Health Advocates</a:t>
            </a:r>
          </a:p>
        </p:txBody>
      </p:sp>
      <p:sp>
        <p:nvSpPr>
          <p:cNvPr id="7" name="Slide Number Placeholder 5"/>
          <p:cNvSpPr>
            <a:spLocks noGrp="1"/>
          </p:cNvSpPr>
          <p:nvPr>
            <p:ph type="sldNum" sz="quarter" idx="12"/>
          </p:nvPr>
        </p:nvSpPr>
        <p:spPr>
          <a:xfrm>
            <a:off x="6112933" y="6492875"/>
            <a:ext cx="512638" cy="365125"/>
          </a:xfrm>
          <a:prstGeom prst="rect">
            <a:avLst/>
          </a:prstGeo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458914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1498604"/>
            <a:ext cx="2790182"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3571275" y="514925"/>
            <a:ext cx="3386037"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09599" y="2777069"/>
            <a:ext cx="2790182"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8" name="Date Placeholder 3"/>
          <p:cNvSpPr>
            <a:spLocks noGrp="1"/>
          </p:cNvSpPr>
          <p:nvPr>
            <p:ph type="dt" sz="half" idx="10"/>
          </p:nvPr>
        </p:nvSpPr>
        <p:spPr>
          <a:xfrm>
            <a:off x="5345991" y="6490096"/>
            <a:ext cx="766942" cy="365125"/>
          </a:xfrm>
          <a:prstGeom prst="rect">
            <a:avLst/>
          </a:prstGeom>
        </p:spPr>
        <p:txBody>
          <a:bodyPr/>
          <a:lstStyle/>
          <a:p>
            <a:fld id="{A23DD395-8EF6-4988-AE12-97087F64C47E}" type="datetime1">
              <a:rPr lang="en-US" smtClean="0"/>
              <a:t>10/13/2017</a:t>
            </a:fld>
            <a:endParaRPr lang="en-US" dirty="0"/>
          </a:p>
        </p:txBody>
      </p:sp>
      <p:sp>
        <p:nvSpPr>
          <p:cNvPr id="9" name="Footer Placeholder 4"/>
          <p:cNvSpPr>
            <a:spLocks noGrp="1"/>
          </p:cNvSpPr>
          <p:nvPr>
            <p:ph type="ftr" sz="quarter" idx="11"/>
          </p:nvPr>
        </p:nvSpPr>
        <p:spPr>
          <a:xfrm>
            <a:off x="609599" y="6490096"/>
            <a:ext cx="4622973" cy="365125"/>
          </a:xfrm>
          <a:prstGeom prst="rect">
            <a:avLst/>
          </a:prstGeom>
        </p:spPr>
        <p:txBody>
          <a:bodyPr/>
          <a:lstStyle/>
          <a:p>
            <a:r>
              <a:rPr lang="en-US" dirty="0"/>
              <a:t>Chemical Safety Priorities for Public Health Advocates</a:t>
            </a:r>
          </a:p>
        </p:txBody>
      </p:sp>
      <p:sp>
        <p:nvSpPr>
          <p:cNvPr id="10" name="Slide Number Placeholder 5"/>
          <p:cNvSpPr>
            <a:spLocks noGrp="1"/>
          </p:cNvSpPr>
          <p:nvPr>
            <p:ph type="sldNum" sz="quarter" idx="12"/>
          </p:nvPr>
        </p:nvSpPr>
        <p:spPr>
          <a:xfrm>
            <a:off x="6112933" y="6492875"/>
            <a:ext cx="512638" cy="365125"/>
          </a:xfrm>
          <a:prstGeom prst="rect">
            <a:avLst/>
          </a:prstGeo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777832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4800600"/>
            <a:ext cx="6347714"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 y="609600"/>
            <a:ext cx="6347714"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09599" y="5367338"/>
            <a:ext cx="6347714"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3"/>
          <p:cNvSpPr>
            <a:spLocks noGrp="1"/>
          </p:cNvSpPr>
          <p:nvPr>
            <p:ph type="dt" sz="half" idx="10"/>
          </p:nvPr>
        </p:nvSpPr>
        <p:spPr>
          <a:xfrm>
            <a:off x="5345991" y="6490096"/>
            <a:ext cx="766942" cy="365125"/>
          </a:xfrm>
          <a:prstGeom prst="rect">
            <a:avLst/>
          </a:prstGeom>
        </p:spPr>
        <p:txBody>
          <a:bodyPr/>
          <a:lstStyle/>
          <a:p>
            <a:fld id="{A23DD395-8EF6-4988-AE12-97087F64C47E}" type="datetime1">
              <a:rPr lang="en-US" smtClean="0"/>
              <a:t>10/13/2017</a:t>
            </a:fld>
            <a:endParaRPr lang="en-US" dirty="0"/>
          </a:p>
        </p:txBody>
      </p:sp>
      <p:sp>
        <p:nvSpPr>
          <p:cNvPr id="9" name="Footer Placeholder 4"/>
          <p:cNvSpPr>
            <a:spLocks noGrp="1"/>
          </p:cNvSpPr>
          <p:nvPr>
            <p:ph type="ftr" sz="quarter" idx="11"/>
          </p:nvPr>
        </p:nvSpPr>
        <p:spPr>
          <a:xfrm>
            <a:off x="609599" y="6490096"/>
            <a:ext cx="4622973" cy="365125"/>
          </a:xfrm>
          <a:prstGeom prst="rect">
            <a:avLst/>
          </a:prstGeom>
        </p:spPr>
        <p:txBody>
          <a:bodyPr/>
          <a:lstStyle/>
          <a:p>
            <a:r>
              <a:rPr lang="en-US" dirty="0"/>
              <a:t>Chemical Safety Priorities for Public Health Advocates</a:t>
            </a:r>
          </a:p>
        </p:txBody>
      </p:sp>
      <p:sp>
        <p:nvSpPr>
          <p:cNvPr id="10" name="Slide Number Placeholder 5"/>
          <p:cNvSpPr>
            <a:spLocks noGrp="1"/>
          </p:cNvSpPr>
          <p:nvPr>
            <p:ph type="sldNum" sz="quarter" idx="12"/>
          </p:nvPr>
        </p:nvSpPr>
        <p:spPr>
          <a:xfrm>
            <a:off x="6112933" y="6492875"/>
            <a:ext cx="512638" cy="365125"/>
          </a:xfrm>
          <a:prstGeom prst="rect">
            <a:avLst/>
          </a:prstGeo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472916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7" name="Group 16"/>
          <p:cNvGrpSpPr/>
          <p:nvPr/>
        </p:nvGrpSpPr>
        <p:grpSpPr>
          <a:xfrm>
            <a:off x="-8467" y="-8468"/>
            <a:ext cx="9169805" cy="6874935"/>
            <a:chOff x="-8467" y="-8468"/>
            <a:chExt cx="9169805" cy="6874935"/>
          </a:xfrm>
        </p:grpSpPr>
        <p:sp>
          <p:nvSpPr>
            <p:cNvPr id="7" name="Freeform 6"/>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0" name="Freeform 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09599" y="609600"/>
            <a:ext cx="6347713"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09599" y="2160590"/>
            <a:ext cx="6347714"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8" name="Date Placeholder 3"/>
          <p:cNvSpPr>
            <a:spLocks noGrp="1"/>
          </p:cNvSpPr>
          <p:nvPr>
            <p:ph type="dt" sz="half" idx="2"/>
          </p:nvPr>
        </p:nvSpPr>
        <p:spPr>
          <a:xfrm>
            <a:off x="5232572" y="6490096"/>
            <a:ext cx="880361" cy="365125"/>
          </a:xfrm>
          <a:prstGeom prst="rect">
            <a:avLst/>
          </a:prstGeom>
        </p:spPr>
        <p:txBody>
          <a:bodyPr/>
          <a:lstStyle>
            <a:lvl1pPr>
              <a:defRPr sz="1100"/>
            </a:lvl1pPr>
          </a:lstStyle>
          <a:p>
            <a:fld id="{A23DD395-8EF6-4988-AE12-97087F64C47E}" type="datetime1">
              <a:rPr lang="en-US" smtClean="0"/>
              <a:pPr/>
              <a:t>10/13/2017</a:t>
            </a:fld>
            <a:endParaRPr lang="en-US" dirty="0"/>
          </a:p>
        </p:txBody>
      </p:sp>
      <p:sp>
        <p:nvSpPr>
          <p:cNvPr id="19" name="Footer Placeholder 4"/>
          <p:cNvSpPr>
            <a:spLocks noGrp="1"/>
          </p:cNvSpPr>
          <p:nvPr>
            <p:ph type="ftr" sz="quarter" idx="3"/>
          </p:nvPr>
        </p:nvSpPr>
        <p:spPr>
          <a:xfrm>
            <a:off x="609599" y="6490096"/>
            <a:ext cx="4622973" cy="365125"/>
          </a:xfrm>
          <a:prstGeom prst="rect">
            <a:avLst/>
          </a:prstGeom>
        </p:spPr>
        <p:txBody>
          <a:bodyPr/>
          <a:lstStyle>
            <a:lvl1pPr>
              <a:defRPr sz="1100"/>
            </a:lvl1pPr>
          </a:lstStyle>
          <a:p>
            <a:r>
              <a:rPr lang="en-US" dirty="0"/>
              <a:t>Chemical Safety Priorities for Public Health Advocates</a:t>
            </a:r>
          </a:p>
        </p:txBody>
      </p:sp>
      <p:sp>
        <p:nvSpPr>
          <p:cNvPr id="20" name="Slide Number Placeholder 5"/>
          <p:cNvSpPr>
            <a:spLocks noGrp="1"/>
          </p:cNvSpPr>
          <p:nvPr>
            <p:ph type="sldNum" sz="quarter" idx="4"/>
          </p:nvPr>
        </p:nvSpPr>
        <p:spPr>
          <a:xfrm>
            <a:off x="6112933" y="6492875"/>
            <a:ext cx="512638" cy="365125"/>
          </a:xfrm>
          <a:prstGeom prst="rect">
            <a:avLst/>
          </a:prstGeom>
        </p:spPr>
        <p:txBody>
          <a:bodyPr/>
          <a:lstStyle>
            <a:lvl1pPr>
              <a:defRPr sz="1100"/>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599192972"/>
      </p:ext>
    </p:extLst>
  </p:cSld>
  <p:clrMap bg1="lt1" tx1="dk1" bg2="lt2" tx2="dk2" accent1="accent1" accent2="accent2" accent3="accent3" accent4="accent4" accent5="accent5" accent6="accent6" hlink="hlink" folHlink="folHlink"/>
  <p:sldLayoutIdLst>
    <p:sldLayoutId id="2147483669" r:id="rId1"/>
    <p:sldLayoutId id="2147483670" r:id="rId2"/>
    <p:sldLayoutId id="2147483671" r:id="rId3"/>
    <p:sldLayoutId id="2147483672" r:id="rId4"/>
    <p:sldLayoutId id="2147483673" r:id="rId5"/>
    <p:sldLayoutId id="2147483674" r:id="rId6"/>
    <p:sldLayoutId id="2147483675" r:id="rId7"/>
    <p:sldLayoutId id="2147483676" r:id="rId8"/>
    <p:sldLayoutId id="2147483677" r:id="rId9"/>
    <p:sldLayoutId id="2147483678" r:id="rId10"/>
    <p:sldLayoutId id="2147483679" r:id="rId11"/>
    <p:sldLayoutId id="2147483680" r:id="rId12"/>
    <p:sldLayoutId id="2147483681" r:id="rId13"/>
    <p:sldLayoutId id="2147483682" r:id="rId14"/>
    <p:sldLayoutId id="2147483683" r:id="rId15"/>
    <p:sldLayoutId id="2147483684" r:id="rId16"/>
  </p:sldLayoutIdLst>
  <p:hf hdr="0" dt="0"/>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56854" y="3591765"/>
            <a:ext cx="7053943" cy="1737481"/>
          </a:xfrm>
        </p:spPr>
        <p:txBody>
          <a:bodyPr/>
          <a:lstStyle/>
          <a:p>
            <a:r>
              <a:rPr lang="en-US" dirty="0"/>
              <a:t>Development </a:t>
            </a:r>
            <a:br>
              <a:rPr lang="en-US" dirty="0"/>
            </a:br>
            <a:r>
              <a:rPr lang="en-US" dirty="0"/>
              <a:t>of a List of Pre-DSHEA Dietary Ingredients </a:t>
            </a:r>
          </a:p>
        </p:txBody>
      </p:sp>
      <p:pic>
        <p:nvPicPr>
          <p:cNvPr id="4" name="Picture 3" descr="%">
            <a:extLst>
              <a:ext uri="{FF2B5EF4-FFF2-40B4-BE49-F238E27FC236}">
                <a16:creationId xmlns:a16="http://schemas.microsoft.com/office/drawing/2014/main" id="{057FC8FD-AEB3-40C8-AA36-16E373A2AF89}"/>
              </a:ext>
            </a:extLst>
          </p:cNvPr>
          <p:cNvPicPr/>
          <p:nvPr/>
        </p:nvPicPr>
        <p:blipFill>
          <a:blip r:embed="rId3"/>
          <a:srcRect/>
          <a:stretch>
            <a:fillRect/>
          </a:stretch>
        </p:blipFill>
        <p:spPr bwMode="auto">
          <a:xfrm>
            <a:off x="980601" y="402063"/>
            <a:ext cx="3830411" cy="1730420"/>
          </a:xfrm>
          <a:prstGeom prst="rect">
            <a:avLst/>
          </a:prstGeom>
          <a:noFill/>
          <a:ln w="9525">
            <a:noFill/>
            <a:miter lim="800000"/>
            <a:headEnd/>
            <a:tailEnd/>
          </a:ln>
        </p:spPr>
      </p:pic>
      <p:sp>
        <p:nvSpPr>
          <p:cNvPr id="5" name="TextBox 4">
            <a:extLst>
              <a:ext uri="{FF2B5EF4-FFF2-40B4-BE49-F238E27FC236}">
                <a16:creationId xmlns:a16="http://schemas.microsoft.com/office/drawing/2014/main" id="{38446381-B9AE-4B6D-99D7-4EF37879FFCE}"/>
              </a:ext>
            </a:extLst>
          </p:cNvPr>
          <p:cNvSpPr txBox="1"/>
          <p:nvPr/>
        </p:nvSpPr>
        <p:spPr>
          <a:xfrm>
            <a:off x="332960" y="6033052"/>
            <a:ext cx="4666422" cy="369332"/>
          </a:xfrm>
          <a:prstGeom prst="rect">
            <a:avLst/>
          </a:prstGeom>
          <a:noFill/>
        </p:spPr>
        <p:txBody>
          <a:bodyPr wrap="square" rtlCol="0">
            <a:spAutoFit/>
          </a:bodyPr>
          <a:lstStyle/>
          <a:p>
            <a:r>
              <a:rPr lang="en-US" dirty="0"/>
              <a:t>October 2017</a:t>
            </a:r>
          </a:p>
        </p:txBody>
      </p:sp>
    </p:spTree>
    <p:extLst>
      <p:ext uri="{BB962C8B-B14F-4D97-AF65-F5344CB8AC3E}">
        <p14:creationId xmlns:p14="http://schemas.microsoft.com/office/powerpoint/2010/main" val="31210518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4606A1-F983-4F2C-BCBD-E11CBAA91166}"/>
              </a:ext>
            </a:extLst>
          </p:cNvPr>
          <p:cNvSpPr>
            <a:spLocks noGrp="1"/>
          </p:cNvSpPr>
          <p:nvPr>
            <p:ph type="title"/>
          </p:nvPr>
        </p:nvSpPr>
        <p:spPr>
          <a:xfrm>
            <a:off x="753639" y="216039"/>
            <a:ext cx="6347713" cy="1320800"/>
          </a:xfrm>
        </p:spPr>
        <p:txBody>
          <a:bodyPr>
            <a:normAutofit/>
          </a:bodyPr>
          <a:lstStyle/>
          <a:p>
            <a:pPr algn="ctr"/>
            <a:r>
              <a:rPr lang="en-US" dirty="0"/>
              <a:t>Is this a “safe harbor”? </a:t>
            </a:r>
            <a:br>
              <a:rPr lang="en-US" dirty="0"/>
            </a:br>
            <a:r>
              <a:rPr lang="en-US" dirty="0"/>
              <a:t>Or a rabbit hole? </a:t>
            </a:r>
          </a:p>
        </p:txBody>
      </p:sp>
      <p:sp>
        <p:nvSpPr>
          <p:cNvPr id="5" name="Slide Number Placeholder 4">
            <a:extLst>
              <a:ext uri="{FF2B5EF4-FFF2-40B4-BE49-F238E27FC236}">
                <a16:creationId xmlns:a16="http://schemas.microsoft.com/office/drawing/2014/main" id="{72AB19FC-AB2E-4035-B62C-317710DDF69A}"/>
              </a:ext>
            </a:extLst>
          </p:cNvPr>
          <p:cNvSpPr>
            <a:spLocks noGrp="1"/>
          </p:cNvSpPr>
          <p:nvPr>
            <p:ph type="sldNum" sz="quarter" idx="12"/>
          </p:nvPr>
        </p:nvSpPr>
        <p:spPr/>
        <p:txBody>
          <a:bodyPr/>
          <a:lstStyle/>
          <a:p>
            <a:fld id="{D57F1E4F-1CFF-5643-939E-217C01CDF565}" type="slidenum">
              <a:rPr lang="en-US" smtClean="0"/>
              <a:pPr/>
              <a:t>2</a:t>
            </a:fld>
            <a:endParaRPr lang="en-US" dirty="0"/>
          </a:p>
        </p:txBody>
      </p:sp>
      <p:sp>
        <p:nvSpPr>
          <p:cNvPr id="4" name="Content Placeholder 3">
            <a:extLst>
              <a:ext uri="{FF2B5EF4-FFF2-40B4-BE49-F238E27FC236}">
                <a16:creationId xmlns:a16="http://schemas.microsoft.com/office/drawing/2014/main" id="{9E639C42-9001-458E-A946-06F150101E31}"/>
              </a:ext>
            </a:extLst>
          </p:cNvPr>
          <p:cNvSpPr>
            <a:spLocks noGrp="1"/>
          </p:cNvSpPr>
          <p:nvPr>
            <p:ph idx="1"/>
          </p:nvPr>
        </p:nvSpPr>
        <p:spPr>
          <a:xfrm>
            <a:off x="385970" y="1509644"/>
            <a:ext cx="6834808" cy="4983231"/>
          </a:xfrm>
        </p:spPr>
        <p:txBody>
          <a:bodyPr>
            <a:normAutofit/>
          </a:bodyPr>
          <a:lstStyle/>
          <a:p>
            <a:r>
              <a:rPr lang="en-US" dirty="0"/>
              <a:t>FDA’s resources, including inspections and oversight, are dwarfed by the size and scope of the DS industry.</a:t>
            </a:r>
          </a:p>
          <a:p>
            <a:r>
              <a:rPr lang="en-US" dirty="0"/>
              <a:t>Already we see that adulterated and dangerous supplements, including powdered and liquid highly concentrated caffeine, </a:t>
            </a:r>
            <a:r>
              <a:rPr lang="en-US" dirty="0" err="1"/>
              <a:t>OxyElitePro</a:t>
            </a:r>
            <a:r>
              <a:rPr lang="en-US" dirty="0"/>
              <a:t>, and others are left on shelves until consumers are hurt or killed. </a:t>
            </a:r>
          </a:p>
          <a:p>
            <a:r>
              <a:rPr lang="en-US" dirty="0"/>
              <a:t>Perhaps all of FDA’s resources should instead be directed to examining the data – for example, on Yohimbe – and getting the most dangerous or adulterated supplements off the market.  </a:t>
            </a:r>
          </a:p>
          <a:p>
            <a:r>
              <a:rPr lang="en-US" dirty="0"/>
              <a:t>The risk here is that FDA will spend time and energy on a list that will be used mainly for marketing purposes by the industry and incorrectly labeled a “safe harbor,” yet the agency will not have made any determination about safety, just prior use, and consumers will again be deeply confused about whether FDA reviews supplements for safety. </a:t>
            </a:r>
          </a:p>
        </p:txBody>
      </p:sp>
    </p:spTree>
    <p:extLst>
      <p:ext uri="{BB962C8B-B14F-4D97-AF65-F5344CB8AC3E}">
        <p14:creationId xmlns:p14="http://schemas.microsoft.com/office/powerpoint/2010/main" val="38520204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4386" y="454153"/>
            <a:ext cx="6347713" cy="1320800"/>
          </a:xfrm>
        </p:spPr>
        <p:txBody>
          <a:bodyPr>
            <a:normAutofit/>
          </a:bodyPr>
          <a:lstStyle/>
          <a:p>
            <a:r>
              <a:rPr lang="en-US" dirty="0"/>
              <a:t> </a:t>
            </a:r>
          </a:p>
        </p:txBody>
      </p:sp>
      <p:sp>
        <p:nvSpPr>
          <p:cNvPr id="3" name="Content Placeholder 2"/>
          <p:cNvSpPr>
            <a:spLocks noGrp="1"/>
          </p:cNvSpPr>
          <p:nvPr>
            <p:ph idx="1"/>
          </p:nvPr>
        </p:nvSpPr>
        <p:spPr>
          <a:xfrm>
            <a:off x="20449" y="1369391"/>
            <a:ext cx="7814092" cy="4992884"/>
          </a:xfrm>
        </p:spPr>
        <p:txBody>
          <a:bodyPr>
            <a:normAutofit lnSpcReduction="10000"/>
          </a:bodyPr>
          <a:lstStyle/>
          <a:p>
            <a:r>
              <a:rPr lang="en-US" dirty="0"/>
              <a:t>Making the list is worth it if and only if:</a:t>
            </a:r>
          </a:p>
          <a:p>
            <a:pPr lvl="1"/>
            <a:r>
              <a:rPr lang="en-US" dirty="0"/>
              <a:t>Industry is not able to use the listing in marketing or labeling claims </a:t>
            </a:r>
          </a:p>
          <a:p>
            <a:pPr lvl="1"/>
            <a:r>
              <a:rPr lang="en-US" dirty="0"/>
              <a:t>It requires bona fide, not self-serving or industry-generated, evidence of both identity and prior use (excluding affidavits &amp; trade association lists);</a:t>
            </a:r>
          </a:p>
          <a:p>
            <a:pPr lvl="1"/>
            <a:r>
              <a:rPr lang="en-US" dirty="0"/>
              <a:t>Concurrent with developing such a list, FDA flags pre-94 ingredients that are known to have safety risks at this time, based on the type of safety evaluation outlined in the NDI guidance;</a:t>
            </a:r>
          </a:p>
          <a:p>
            <a:pPr lvl="1"/>
            <a:r>
              <a:rPr lang="en-US" dirty="0"/>
              <a:t>The list upholds many of the key distinctions flagged by FDA in the draft NDI guidance:</a:t>
            </a:r>
          </a:p>
          <a:p>
            <a:pPr lvl="2"/>
            <a:r>
              <a:rPr lang="en-US" dirty="0"/>
              <a:t>It is sensitive to intake level and population exposures;</a:t>
            </a:r>
          </a:p>
          <a:p>
            <a:pPr lvl="2"/>
            <a:r>
              <a:rPr lang="en-US" dirty="0"/>
              <a:t>It excludes synthetics on those terms and </a:t>
            </a:r>
            <a:r>
              <a:rPr lang="en-US" dirty="0" err="1"/>
              <a:t>unmarketed</a:t>
            </a:r>
            <a:r>
              <a:rPr lang="en-US" dirty="0"/>
              <a:t> constituents;</a:t>
            </a:r>
          </a:p>
          <a:p>
            <a:pPr lvl="2"/>
            <a:r>
              <a:rPr lang="en-US" dirty="0"/>
              <a:t>It excludes changes to identity of source material (</a:t>
            </a:r>
            <a:r>
              <a:rPr lang="en-US" i="1" dirty="0"/>
              <a:t>e.g</a:t>
            </a:r>
            <a:r>
              <a:rPr lang="en-US" dirty="0"/>
              <a:t>., part of the plant) or meaningful alteration from manufacturing process changes; </a:t>
            </a:r>
          </a:p>
          <a:p>
            <a:pPr lvl="2"/>
            <a:r>
              <a:rPr lang="en-US" dirty="0"/>
              <a:t>It includes only ingredients marketed for use in a dietary supplement or food ingredients that have not been chemically altered and were used in food;</a:t>
            </a:r>
          </a:p>
          <a:p>
            <a:pPr lvl="2"/>
            <a:r>
              <a:rPr lang="en-US" dirty="0"/>
              <a:t>It excludes excipients and processing aids, as well as indirect additives and the other categories identified by FDA in the draft guidance; and…</a:t>
            </a:r>
          </a:p>
          <a:p>
            <a:pPr marL="914400" lvl="2" indent="0">
              <a:buNone/>
            </a:pPr>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3</a:t>
            </a:fld>
            <a:endParaRPr lang="en-US" dirty="0"/>
          </a:p>
        </p:txBody>
      </p:sp>
      <p:sp>
        <p:nvSpPr>
          <p:cNvPr id="6" name="Title 1">
            <a:extLst>
              <a:ext uri="{FF2B5EF4-FFF2-40B4-BE49-F238E27FC236}">
                <a16:creationId xmlns:a16="http://schemas.microsoft.com/office/drawing/2014/main" id="{7353B305-E884-4C26-B3E8-E1E9B1DECC4F}"/>
              </a:ext>
            </a:extLst>
          </p:cNvPr>
          <p:cNvSpPr txBox="1">
            <a:spLocks/>
          </p:cNvSpPr>
          <p:nvPr/>
        </p:nvSpPr>
        <p:spPr>
          <a:xfrm>
            <a:off x="753638" y="48591"/>
            <a:ext cx="6347713" cy="1320800"/>
          </a:xfrm>
          <a:prstGeom prst="rect">
            <a:avLst/>
          </a:prstGeom>
        </p:spPr>
        <p:txBody>
          <a:bodyPr vert="horz" lIns="91440" tIns="45720" rIns="91440" bIns="45720" rtlCol="0" anchor="t">
            <a:norm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en-US" dirty="0"/>
              <a:t>Making the juice </a:t>
            </a:r>
          </a:p>
          <a:p>
            <a:pPr algn="ctr"/>
            <a:r>
              <a:rPr lang="en-US" dirty="0"/>
              <a:t>worth the squeeze</a:t>
            </a:r>
          </a:p>
        </p:txBody>
      </p:sp>
    </p:spTree>
    <p:extLst>
      <p:ext uri="{BB962C8B-B14F-4D97-AF65-F5344CB8AC3E}">
        <p14:creationId xmlns:p14="http://schemas.microsoft.com/office/powerpoint/2010/main" val="17339695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2EEE82-C65E-4449-A628-1415CA580D68}"/>
              </a:ext>
            </a:extLst>
          </p:cNvPr>
          <p:cNvSpPr>
            <a:spLocks noGrp="1"/>
          </p:cNvSpPr>
          <p:nvPr>
            <p:ph type="title"/>
          </p:nvPr>
        </p:nvSpPr>
        <p:spPr>
          <a:xfrm>
            <a:off x="405848" y="157370"/>
            <a:ext cx="6347713" cy="1477756"/>
          </a:xfrm>
        </p:spPr>
        <p:txBody>
          <a:bodyPr>
            <a:normAutofit fontScale="90000"/>
          </a:bodyPr>
          <a:lstStyle/>
          <a:p>
            <a:r>
              <a:rPr lang="en-US" dirty="0"/>
              <a:t>Novel combinations should not be listed absent a demonstration of safety </a:t>
            </a:r>
          </a:p>
        </p:txBody>
      </p:sp>
      <p:sp>
        <p:nvSpPr>
          <p:cNvPr id="5" name="Slide Number Placeholder 4">
            <a:extLst>
              <a:ext uri="{FF2B5EF4-FFF2-40B4-BE49-F238E27FC236}">
                <a16:creationId xmlns:a16="http://schemas.microsoft.com/office/drawing/2014/main" id="{40E0DED3-3D67-4A41-BB36-5C357FBB8B0A}"/>
              </a:ext>
            </a:extLst>
          </p:cNvPr>
          <p:cNvSpPr>
            <a:spLocks noGrp="1"/>
          </p:cNvSpPr>
          <p:nvPr>
            <p:ph type="sldNum" sz="quarter" idx="12"/>
          </p:nvPr>
        </p:nvSpPr>
        <p:spPr/>
        <p:txBody>
          <a:bodyPr/>
          <a:lstStyle/>
          <a:p>
            <a:fld id="{D57F1E4F-1CFF-5643-939E-217C01CDF565}" type="slidenum">
              <a:rPr lang="en-US" smtClean="0"/>
              <a:pPr/>
              <a:t>4</a:t>
            </a:fld>
            <a:endParaRPr lang="en-US" dirty="0"/>
          </a:p>
        </p:txBody>
      </p:sp>
      <p:sp>
        <p:nvSpPr>
          <p:cNvPr id="6" name="Content Placeholder 2">
            <a:extLst>
              <a:ext uri="{FF2B5EF4-FFF2-40B4-BE49-F238E27FC236}">
                <a16:creationId xmlns:a16="http://schemas.microsoft.com/office/drawing/2014/main" id="{03CC5034-BB8B-41C5-945F-E4C34D76C742}"/>
              </a:ext>
            </a:extLst>
          </p:cNvPr>
          <p:cNvSpPr txBox="1">
            <a:spLocks/>
          </p:cNvSpPr>
          <p:nvPr/>
        </p:nvSpPr>
        <p:spPr>
          <a:xfrm>
            <a:off x="-369683" y="2152116"/>
            <a:ext cx="7352119" cy="4781816"/>
          </a:xfrm>
          <a:prstGeom prst="rect">
            <a:avLst/>
          </a:prstGeom>
        </p:spPr>
        <p:txBody>
          <a:bodyPr vert="horz" lIns="91440" tIns="45720" rIns="91440" bIns="45720" rtlCol="0">
            <a:normAutofit fontScale="92500"/>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marL="914400" lvl="2" indent="0">
              <a:buNone/>
            </a:pPr>
            <a:r>
              <a:rPr lang="en-US" dirty="0"/>
              <a:t>“When dietary ingredients are combined, they can interact.  In some cases, these interactions can present risks to consumers.  For example, adverse effects—such as low blood pressure, low heart rate, gastrointestinal distress, and in severe cases, irregular heartbeat—may occur when a new dietary ingredient with cholinesterase-inhibiting properties (such as </a:t>
            </a:r>
            <a:r>
              <a:rPr lang="en-US" dirty="0" err="1"/>
              <a:t>huperzine</a:t>
            </a:r>
            <a:r>
              <a:rPr lang="en-US" dirty="0"/>
              <a:t> A or galantamine) is combined with another dietary ingredient that is a cholinergic agonist (e.g., </a:t>
            </a:r>
            <a:r>
              <a:rPr lang="en-US" dirty="0" err="1"/>
              <a:t>yohimbe</a:t>
            </a:r>
            <a:r>
              <a:rPr lang="en-US" dirty="0"/>
              <a:t> bark extract).  To have a basis to conclude that a dietary supplement that combines an NDI with one or more pre-DSHEA dietary ingredients will reasonably be expected to be safe, it is necessary to consider whether the addition of the other dietary ingredients will affect the safety of the NDI or the resulting dietary supplement.”</a:t>
            </a:r>
          </a:p>
          <a:p>
            <a:pPr marL="914400" lvl="2" indent="0">
              <a:buNone/>
            </a:pPr>
            <a:r>
              <a:rPr lang="en-US" dirty="0"/>
              <a:t>Vs.</a:t>
            </a:r>
          </a:p>
          <a:p>
            <a:pPr marL="914400" lvl="2" indent="0">
              <a:buNone/>
            </a:pPr>
            <a:r>
              <a:rPr lang="en-US" dirty="0"/>
              <a:t>7. If I want to market a dietary supplement containing several pre-DSHEA ingredients that haven’t previously been marketed together, do I have to submit an NDI notification? </a:t>
            </a:r>
          </a:p>
          <a:p>
            <a:pPr marL="914400" lvl="2" indent="0">
              <a:buNone/>
            </a:pPr>
            <a:r>
              <a:rPr lang="en-US" dirty="0"/>
              <a:t>No.  The NDI notification requirement applies only to dietary supplements that contain at least one NDI.  If each of the dietary ingredients in a dietary supplement was marketed in the United States before October 15, 1994, marketing these ingredients together for the first time in the same dietary supplement does not create an NDI or trigger the NDI notification requirement. </a:t>
            </a:r>
          </a:p>
          <a:p>
            <a:pPr marL="914400" lvl="2" indent="0">
              <a:buNone/>
            </a:pPr>
            <a:r>
              <a:rPr lang="en-US" dirty="0"/>
              <a:t> </a:t>
            </a:r>
          </a:p>
        </p:txBody>
      </p:sp>
      <p:sp>
        <p:nvSpPr>
          <p:cNvPr id="7" name="Content Placeholder 2">
            <a:extLst>
              <a:ext uri="{FF2B5EF4-FFF2-40B4-BE49-F238E27FC236}">
                <a16:creationId xmlns:a16="http://schemas.microsoft.com/office/drawing/2014/main" id="{B5506EA6-42DF-4A83-8250-195D29D7804E}"/>
              </a:ext>
            </a:extLst>
          </p:cNvPr>
          <p:cNvSpPr txBox="1">
            <a:spLocks/>
          </p:cNvSpPr>
          <p:nvPr/>
        </p:nvSpPr>
        <p:spPr>
          <a:xfrm>
            <a:off x="62669" y="1781767"/>
            <a:ext cx="7352119" cy="4781816"/>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r>
              <a:rPr lang="en-US" dirty="0"/>
              <a:t>UNPA Comments: On average, supplements contain 9 ingredients.</a:t>
            </a:r>
          </a:p>
          <a:p>
            <a:pPr marL="0" indent="0">
              <a:buNone/>
            </a:pPr>
            <a:endParaRPr lang="en-US" dirty="0"/>
          </a:p>
          <a:p>
            <a:pPr marL="0" indent="0">
              <a:buNone/>
            </a:pPr>
            <a:endParaRPr lang="en-US" dirty="0"/>
          </a:p>
          <a:p>
            <a:pPr marL="914400" lvl="2" indent="0">
              <a:buFont typeface="Wingdings 3" charset="2"/>
              <a:buNone/>
            </a:pPr>
            <a:endParaRPr lang="en-US" dirty="0"/>
          </a:p>
        </p:txBody>
      </p:sp>
    </p:spTree>
    <p:extLst>
      <p:ext uri="{BB962C8B-B14F-4D97-AF65-F5344CB8AC3E}">
        <p14:creationId xmlns:p14="http://schemas.microsoft.com/office/powerpoint/2010/main" val="7749795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6A1F1C-C390-46E4-ABE2-FBBBB9193D3C}"/>
              </a:ext>
            </a:extLst>
          </p:cNvPr>
          <p:cNvSpPr>
            <a:spLocks noGrp="1"/>
          </p:cNvSpPr>
          <p:nvPr>
            <p:ph type="title"/>
          </p:nvPr>
        </p:nvSpPr>
        <p:spPr>
          <a:xfrm>
            <a:off x="421569" y="302675"/>
            <a:ext cx="6347713" cy="1320800"/>
          </a:xfrm>
        </p:spPr>
        <p:txBody>
          <a:bodyPr/>
          <a:lstStyle/>
          <a:p>
            <a:r>
              <a:rPr lang="en-US" dirty="0"/>
              <a:t>Making the draw on resources match the gain</a:t>
            </a:r>
          </a:p>
        </p:txBody>
      </p:sp>
      <p:sp>
        <p:nvSpPr>
          <p:cNvPr id="3" name="Content Placeholder 2">
            <a:extLst>
              <a:ext uri="{FF2B5EF4-FFF2-40B4-BE49-F238E27FC236}">
                <a16:creationId xmlns:a16="http://schemas.microsoft.com/office/drawing/2014/main" id="{66DB0208-D158-4525-8FA4-9E5A9E6ADCC9}"/>
              </a:ext>
            </a:extLst>
          </p:cNvPr>
          <p:cNvSpPr>
            <a:spLocks noGrp="1"/>
          </p:cNvSpPr>
          <p:nvPr>
            <p:ph idx="1"/>
          </p:nvPr>
        </p:nvSpPr>
        <p:spPr>
          <a:xfrm>
            <a:off x="325190" y="1872820"/>
            <a:ext cx="7002889" cy="4257523"/>
          </a:xfrm>
        </p:spPr>
        <p:txBody>
          <a:bodyPr>
            <a:normAutofit fontScale="92500" lnSpcReduction="10000"/>
          </a:bodyPr>
          <a:lstStyle/>
          <a:p>
            <a:r>
              <a:rPr lang="en-US" dirty="0"/>
              <a:t>FDA should first convene a process to examine pre-94 ingredients and combinations that pose a risk to public health;</a:t>
            </a:r>
          </a:p>
          <a:p>
            <a:r>
              <a:rPr lang="en-US" dirty="0"/>
              <a:t>Once the status of these ingredients is clear, FDA could then proceed to compile a list based on industry submissions of adequate evidence of prior use, as above;</a:t>
            </a:r>
          </a:p>
          <a:p>
            <a:r>
              <a:rPr lang="en-US" dirty="0"/>
              <a:t>Information on manufacturing process and other aspects of products relevant for identity or safety must be made public;</a:t>
            </a:r>
          </a:p>
          <a:p>
            <a:r>
              <a:rPr lang="en-US" dirty="0"/>
              <a:t>The list should eventually be made an exclusive repository of pre-94 status (though new applications could be accepted for listing based on evidence);</a:t>
            </a:r>
          </a:p>
          <a:p>
            <a:r>
              <a:rPr lang="en-US" dirty="0"/>
              <a:t>It should not perpetuate the GRAS loophole (self-affirmed GRAS ingredients should be excluded);</a:t>
            </a:r>
          </a:p>
          <a:p>
            <a:r>
              <a:rPr lang="en-US" dirty="0"/>
              <a:t>The consequence of exclusion from the pre-94 list merely means companies have to file an NDI and there could be a reasonable time </a:t>
            </a:r>
            <a:r>
              <a:rPr lang="en-US"/>
              <a:t>for doing so.</a:t>
            </a:r>
            <a:endParaRPr lang="en-US" dirty="0"/>
          </a:p>
        </p:txBody>
      </p:sp>
      <p:sp>
        <p:nvSpPr>
          <p:cNvPr id="5" name="Slide Number Placeholder 4">
            <a:extLst>
              <a:ext uri="{FF2B5EF4-FFF2-40B4-BE49-F238E27FC236}">
                <a16:creationId xmlns:a16="http://schemas.microsoft.com/office/drawing/2014/main" id="{37F92E4E-F171-4B42-96F3-635DFD3B6A4D}"/>
              </a:ext>
            </a:extLst>
          </p:cNvPr>
          <p:cNvSpPr>
            <a:spLocks noGrp="1"/>
          </p:cNvSpPr>
          <p:nvPr>
            <p:ph type="sldNum" sz="quarter" idx="12"/>
          </p:nvPr>
        </p:nvSpPr>
        <p:spPr/>
        <p:txBody>
          <a:bodyPr/>
          <a:lstStyle/>
          <a:p>
            <a:fld id="{D57F1E4F-1CFF-5643-939E-217C01CDF565}" type="slidenum">
              <a:rPr lang="en-US" smtClean="0"/>
              <a:pPr/>
              <a:t>5</a:t>
            </a:fld>
            <a:endParaRPr lang="en-US" dirty="0"/>
          </a:p>
        </p:txBody>
      </p:sp>
    </p:spTree>
    <p:extLst>
      <p:ext uri="{BB962C8B-B14F-4D97-AF65-F5344CB8AC3E}">
        <p14:creationId xmlns:p14="http://schemas.microsoft.com/office/powerpoint/2010/main" val="20143397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ctrTitle"/>
          </p:nvPr>
        </p:nvSpPr>
        <p:spPr>
          <a:xfrm>
            <a:off x="1130595" y="973278"/>
            <a:ext cx="5826719" cy="882954"/>
          </a:xfrm>
        </p:spPr>
        <p:txBody>
          <a:bodyPr/>
          <a:lstStyle/>
          <a:p>
            <a:pPr lvl="0" algn="ctr">
              <a:spcBef>
                <a:spcPts val="1000"/>
              </a:spcBef>
            </a:pPr>
            <a:r>
              <a:rPr lang="en-US" sz="3200" dirty="0">
                <a:solidFill>
                  <a:srgbClr val="54A021">
                    <a:lumMod val="60000"/>
                    <a:lumOff val="40000"/>
                  </a:srgbClr>
                </a:solidFill>
                <a:ea typeface="+mn-ea"/>
                <a:cs typeface="+mn-cs"/>
              </a:rPr>
              <a:t>Thank you! </a:t>
            </a:r>
            <a:endParaRPr lang="en-US" dirty="0"/>
          </a:p>
        </p:txBody>
      </p:sp>
      <p:sp>
        <p:nvSpPr>
          <p:cNvPr id="3" name="Content Placeholder 2">
            <a:extLst>
              <a:ext uri="{FF2B5EF4-FFF2-40B4-BE49-F238E27FC236}">
                <a16:creationId xmlns:a16="http://schemas.microsoft.com/office/drawing/2014/main" id="{23939DD6-CF07-4400-BB2F-50CC6C214968}"/>
              </a:ext>
            </a:extLst>
          </p:cNvPr>
          <p:cNvSpPr>
            <a:spLocks noGrp="1"/>
          </p:cNvSpPr>
          <p:nvPr>
            <p:ph type="subTitle" idx="1"/>
          </p:nvPr>
        </p:nvSpPr>
        <p:spPr>
          <a:xfrm>
            <a:off x="1130595" y="2953554"/>
            <a:ext cx="5826719" cy="3328374"/>
          </a:xfrm>
        </p:spPr>
        <p:txBody>
          <a:bodyPr>
            <a:noAutofit/>
          </a:bodyPr>
          <a:lstStyle/>
          <a:p>
            <a:pPr algn="ctr"/>
            <a:r>
              <a:rPr lang="en-US" sz="3200" dirty="0">
                <a:solidFill>
                  <a:schemeClr val="accent2">
                    <a:lumMod val="60000"/>
                    <a:lumOff val="40000"/>
                  </a:schemeClr>
                </a:solidFill>
              </a:rPr>
              <a:t>Laura </a:t>
            </a:r>
            <a:r>
              <a:rPr lang="en-US" sz="3200" dirty="0" err="1">
                <a:solidFill>
                  <a:schemeClr val="accent2">
                    <a:lumMod val="60000"/>
                    <a:lumOff val="40000"/>
                  </a:schemeClr>
                </a:solidFill>
              </a:rPr>
              <a:t>MacCleery</a:t>
            </a:r>
            <a:endParaRPr lang="en-US" sz="3200" dirty="0">
              <a:solidFill>
                <a:schemeClr val="accent2">
                  <a:lumMod val="60000"/>
                  <a:lumOff val="40000"/>
                </a:schemeClr>
              </a:solidFill>
            </a:endParaRPr>
          </a:p>
          <a:p>
            <a:pPr algn="ctr"/>
            <a:r>
              <a:rPr lang="en-US" sz="3200" dirty="0">
                <a:solidFill>
                  <a:schemeClr val="accent2">
                    <a:lumMod val="60000"/>
                    <a:lumOff val="40000"/>
                  </a:schemeClr>
                </a:solidFill>
              </a:rPr>
              <a:t>Director, Regulatory Affairs</a:t>
            </a:r>
          </a:p>
          <a:p>
            <a:pPr algn="ctr"/>
            <a:r>
              <a:rPr lang="en-US" sz="3200" dirty="0">
                <a:solidFill>
                  <a:schemeClr val="accent2">
                    <a:lumMod val="60000"/>
                    <a:lumOff val="40000"/>
                  </a:schemeClr>
                </a:solidFill>
              </a:rPr>
              <a:t>Center for Science </a:t>
            </a:r>
          </a:p>
          <a:p>
            <a:pPr algn="ctr"/>
            <a:r>
              <a:rPr lang="en-US" sz="3200" dirty="0">
                <a:solidFill>
                  <a:schemeClr val="accent2">
                    <a:lumMod val="60000"/>
                    <a:lumOff val="40000"/>
                  </a:schemeClr>
                </a:solidFill>
              </a:rPr>
              <a:t>in the Public Interest</a:t>
            </a:r>
          </a:p>
          <a:p>
            <a:pPr algn="ctr"/>
            <a:r>
              <a:rPr lang="en-US" sz="3200" dirty="0">
                <a:solidFill>
                  <a:schemeClr val="accent2">
                    <a:lumMod val="60000"/>
                    <a:lumOff val="40000"/>
                  </a:schemeClr>
                </a:solidFill>
              </a:rPr>
              <a:t>lmaccleery@cspinet.org</a:t>
            </a:r>
          </a:p>
        </p:txBody>
      </p:sp>
      <p:sp>
        <p:nvSpPr>
          <p:cNvPr id="5" name="Slide Number Placeholder 4">
            <a:extLst>
              <a:ext uri="{FF2B5EF4-FFF2-40B4-BE49-F238E27FC236}">
                <a16:creationId xmlns:a16="http://schemas.microsoft.com/office/drawing/2014/main" id="{C4129B02-9B3E-47E6-9F83-5EC74A3F38E9}"/>
              </a:ext>
            </a:extLst>
          </p:cNvPr>
          <p:cNvSpPr>
            <a:spLocks noGrp="1"/>
          </p:cNvSpPr>
          <p:nvPr>
            <p:ph type="sldNum" sz="quarter" idx="12"/>
          </p:nvPr>
        </p:nvSpPr>
        <p:spPr/>
        <p:txBody>
          <a:bodyPr/>
          <a:lstStyle/>
          <a:p>
            <a:fld id="{D57F1E4F-1CFF-5643-939E-217C01CDF565}" type="slidenum">
              <a:rPr lang="en-US" smtClean="0"/>
              <a:pPr/>
              <a:t>6</a:t>
            </a:fld>
            <a:endParaRPr lang="en-US" dirty="0"/>
          </a:p>
        </p:txBody>
      </p:sp>
    </p:spTree>
    <p:extLst>
      <p:ext uri="{BB962C8B-B14F-4D97-AF65-F5344CB8AC3E}">
        <p14:creationId xmlns:p14="http://schemas.microsoft.com/office/powerpoint/2010/main" val="735774883"/>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6626</TotalTime>
  <Words>789</Words>
  <Application>Microsoft Office PowerPoint</Application>
  <PresentationFormat>On-screen Show (4:3)</PresentationFormat>
  <Paragraphs>49</Paragraphs>
  <Slides>6</Slides>
  <Notes>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Arial</vt:lpstr>
      <vt:lpstr>Calibri</vt:lpstr>
      <vt:lpstr>Trebuchet MS</vt:lpstr>
      <vt:lpstr>Wingdings 3</vt:lpstr>
      <vt:lpstr>Facet</vt:lpstr>
      <vt:lpstr>Development  of a List of Pre-DSHEA Dietary Ingredients </vt:lpstr>
      <vt:lpstr>Is this a “safe harbor”?  Or a rabbit hole? </vt:lpstr>
      <vt:lpstr> </vt:lpstr>
      <vt:lpstr>Novel combinations should not be listed absent a demonstration of safety </vt:lpstr>
      <vt:lpstr>Making the draw on resources match the gain</vt:lpstr>
      <vt:lpstr>Thank you! </vt:lpstr>
    </vt:vector>
  </TitlesOfParts>
  <Company>Environmental Defense Fund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Food Chemical  Priorities for Public Health Advocates</dc:title>
  <dc:creator>Tom Neltner</dc:creator>
  <cp:lastModifiedBy>Papadakis, Lori</cp:lastModifiedBy>
  <cp:revision>36</cp:revision>
  <cp:lastPrinted>2017-09-28T19:25:35Z</cp:lastPrinted>
  <dcterms:created xsi:type="dcterms:W3CDTF">2017-09-15T12:13:13Z</dcterms:created>
  <dcterms:modified xsi:type="dcterms:W3CDTF">2017-10-13T17:36:41Z</dcterms:modified>
</cp:coreProperties>
</file>