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1" r:id="rId3"/>
    <p:sldId id="349" r:id="rId4"/>
    <p:sldId id="356" r:id="rId5"/>
    <p:sldId id="351" r:id="rId6"/>
    <p:sldId id="352" r:id="rId7"/>
    <p:sldId id="353" r:id="rId8"/>
    <p:sldId id="357" r:id="rId9"/>
    <p:sldId id="358" r:id="rId10"/>
    <p:sldId id="330" r:id="rId11"/>
    <p:sldId id="355" r:id="rId12"/>
    <p:sldId id="332" r:id="rId13"/>
    <p:sldId id="350" r:id="rId14"/>
    <p:sldId id="360" r:id="rId15"/>
    <p:sldId id="361" r:id="rId16"/>
    <p:sldId id="359" r:id="rId17"/>
    <p:sldId id="362" r:id="rId18"/>
    <p:sldId id="337" r:id="rId1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326" autoAdjust="0"/>
  </p:normalViewPr>
  <p:slideViewPr>
    <p:cSldViewPr snapToGrid="0">
      <p:cViewPr>
        <p:scale>
          <a:sx n="70" d="100"/>
          <a:sy n="70" d="100"/>
        </p:scale>
        <p:origin x="658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2D736-ED68-4896-A87A-072C218272A3}" type="doc">
      <dgm:prSet loTypeId="urn:microsoft.com/office/officeart/2005/8/layout/matrix1" loCatId="matrix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057BC-1213-4E15-88A4-8A3F6577C966}">
      <dgm:prSet phldrT="[Text]"/>
      <dgm:spPr/>
      <dgm:t>
        <a:bodyPr/>
        <a:lstStyle/>
        <a:p>
          <a:r>
            <a:rPr lang="en-US" b="1" dirty="0"/>
            <a:t>Adverse Health Effect</a:t>
          </a:r>
        </a:p>
        <a:p>
          <a:r>
            <a:rPr lang="en-US" dirty="0"/>
            <a:t>(Illness or Injury)</a:t>
          </a:r>
        </a:p>
      </dgm:t>
    </dgm:pt>
    <dgm:pt modelId="{AD143EE6-01A6-4C9B-8F8D-DA7E924E9A38}" type="parTrans" cxnId="{26844DD6-4612-4EF2-8C2F-86CB77500C94}">
      <dgm:prSet/>
      <dgm:spPr/>
      <dgm:t>
        <a:bodyPr/>
        <a:lstStyle/>
        <a:p>
          <a:endParaRPr lang="en-US"/>
        </a:p>
      </dgm:t>
    </dgm:pt>
    <dgm:pt modelId="{F09E94CB-14EE-4831-B250-67CD933472F1}" type="sibTrans" cxnId="{26844DD6-4612-4EF2-8C2F-86CB77500C94}">
      <dgm:prSet/>
      <dgm:spPr/>
      <dgm:t>
        <a:bodyPr/>
        <a:lstStyle/>
        <a:p>
          <a:endParaRPr lang="en-US"/>
        </a:p>
      </dgm:t>
    </dgm:pt>
    <dgm:pt modelId="{E0BA992B-BA81-463B-A39D-67DB0F297AAA}">
      <dgm:prSet phldrT="[Text]"/>
      <dgm:spPr/>
      <dgm:t>
        <a:bodyPr/>
        <a:lstStyle/>
        <a:p>
          <a:r>
            <a:rPr lang="en-US" dirty="0"/>
            <a:t>Biological</a:t>
          </a:r>
        </a:p>
      </dgm:t>
    </dgm:pt>
    <dgm:pt modelId="{D53AAE1C-FECD-4C70-ADF8-FBE0545FDBDA}" type="parTrans" cxnId="{04641244-8580-472C-AAD9-3755857342D9}">
      <dgm:prSet/>
      <dgm:spPr/>
      <dgm:t>
        <a:bodyPr/>
        <a:lstStyle/>
        <a:p>
          <a:endParaRPr lang="en-US"/>
        </a:p>
      </dgm:t>
    </dgm:pt>
    <dgm:pt modelId="{36C8A3D1-6E09-423E-9351-1E4AD6074A46}" type="sibTrans" cxnId="{04641244-8580-472C-AAD9-3755857342D9}">
      <dgm:prSet/>
      <dgm:spPr/>
      <dgm:t>
        <a:bodyPr/>
        <a:lstStyle/>
        <a:p>
          <a:endParaRPr lang="en-US"/>
        </a:p>
      </dgm:t>
    </dgm:pt>
    <dgm:pt modelId="{B8ACE0AD-6936-403A-B0FE-F5E3F037DBF9}">
      <dgm:prSet phldrT="[Text]"/>
      <dgm:spPr/>
      <dgm:t>
        <a:bodyPr/>
        <a:lstStyle/>
        <a:p>
          <a:r>
            <a:rPr lang="en-US" dirty="0"/>
            <a:t>Chemical</a:t>
          </a:r>
        </a:p>
      </dgm:t>
    </dgm:pt>
    <dgm:pt modelId="{C716986F-2816-4264-8CF4-2F4CEDB76FF3}" type="parTrans" cxnId="{D4ABFD03-4002-422A-9A30-E884462FC530}">
      <dgm:prSet/>
      <dgm:spPr/>
      <dgm:t>
        <a:bodyPr/>
        <a:lstStyle/>
        <a:p>
          <a:endParaRPr lang="en-US"/>
        </a:p>
      </dgm:t>
    </dgm:pt>
    <dgm:pt modelId="{BB40BCFB-29AA-42B6-8568-147077BCBF59}" type="sibTrans" cxnId="{D4ABFD03-4002-422A-9A30-E884462FC530}">
      <dgm:prSet/>
      <dgm:spPr/>
      <dgm:t>
        <a:bodyPr/>
        <a:lstStyle/>
        <a:p>
          <a:endParaRPr lang="en-US"/>
        </a:p>
      </dgm:t>
    </dgm:pt>
    <dgm:pt modelId="{2C41EF35-DFB8-4833-90C7-1D90B9B09884}">
      <dgm:prSet phldrT="[Text]"/>
      <dgm:spPr/>
      <dgm:t>
        <a:bodyPr/>
        <a:lstStyle/>
        <a:p>
          <a:r>
            <a:rPr lang="en-US" dirty="0"/>
            <a:t>Physical Agent</a:t>
          </a:r>
        </a:p>
      </dgm:t>
    </dgm:pt>
    <dgm:pt modelId="{12CF6A5F-0474-44C4-B160-36FEFCB42F91}" type="parTrans" cxnId="{813683C2-83D9-4727-83AA-DF1E129D691F}">
      <dgm:prSet/>
      <dgm:spPr/>
      <dgm:t>
        <a:bodyPr/>
        <a:lstStyle/>
        <a:p>
          <a:endParaRPr lang="en-US"/>
        </a:p>
      </dgm:t>
    </dgm:pt>
    <dgm:pt modelId="{84EF7425-E312-4B84-8683-D9C3AE8174BA}" type="sibTrans" cxnId="{813683C2-83D9-4727-83AA-DF1E129D691F}">
      <dgm:prSet/>
      <dgm:spPr/>
      <dgm:t>
        <a:bodyPr/>
        <a:lstStyle/>
        <a:p>
          <a:endParaRPr lang="en-US"/>
        </a:p>
      </dgm:t>
    </dgm:pt>
    <dgm:pt modelId="{A58FA9B3-B2F9-48BC-93E0-05B334EF45DC}">
      <dgm:prSet phldrT="[Text]"/>
      <dgm:spPr/>
      <dgm:t>
        <a:bodyPr/>
        <a:lstStyle/>
        <a:p>
          <a:r>
            <a:rPr lang="en-US" dirty="0"/>
            <a:t>Condition of Food</a:t>
          </a:r>
        </a:p>
      </dgm:t>
    </dgm:pt>
    <dgm:pt modelId="{D281C2F6-1041-4A82-9C34-910AEF687C6F}" type="parTrans" cxnId="{F9938515-2959-44E1-9D0F-3A92C7CB7B86}">
      <dgm:prSet/>
      <dgm:spPr/>
      <dgm:t>
        <a:bodyPr/>
        <a:lstStyle/>
        <a:p>
          <a:endParaRPr lang="en-US"/>
        </a:p>
      </dgm:t>
    </dgm:pt>
    <dgm:pt modelId="{24BC1FD1-BCDC-4C73-ABB7-05BCAB7DCEE4}" type="sibTrans" cxnId="{F9938515-2959-44E1-9D0F-3A92C7CB7B86}">
      <dgm:prSet/>
      <dgm:spPr/>
      <dgm:t>
        <a:bodyPr/>
        <a:lstStyle/>
        <a:p>
          <a:endParaRPr lang="en-US"/>
        </a:p>
      </dgm:t>
    </dgm:pt>
    <dgm:pt modelId="{E7570767-7E75-4299-9BA8-C84341132724}" type="pres">
      <dgm:prSet presAssocID="{9802D736-ED68-4896-A87A-072C218272A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2087C3-8879-4FB0-8B0C-38BCAAED3699}" type="pres">
      <dgm:prSet presAssocID="{9802D736-ED68-4896-A87A-072C218272A3}" presName="matrix" presStyleCnt="0"/>
      <dgm:spPr/>
    </dgm:pt>
    <dgm:pt modelId="{4FDCE79F-8F31-44DD-BC9C-33938026E9E9}" type="pres">
      <dgm:prSet presAssocID="{9802D736-ED68-4896-A87A-072C218272A3}" presName="tile1" presStyleLbl="node1" presStyleIdx="0" presStyleCnt="4"/>
      <dgm:spPr/>
    </dgm:pt>
    <dgm:pt modelId="{3C150763-649C-4B15-9E2F-07EE789147A9}" type="pres">
      <dgm:prSet presAssocID="{9802D736-ED68-4896-A87A-072C218272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9F1815-8EB6-4634-B2D4-627B369C2645}" type="pres">
      <dgm:prSet presAssocID="{9802D736-ED68-4896-A87A-072C218272A3}" presName="tile2" presStyleLbl="node1" presStyleIdx="1" presStyleCnt="4"/>
      <dgm:spPr/>
    </dgm:pt>
    <dgm:pt modelId="{7E843417-C579-4A26-BD8F-B310156C383F}" type="pres">
      <dgm:prSet presAssocID="{9802D736-ED68-4896-A87A-072C218272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A0CF82-1AA3-4FC9-9EC9-45E10A772BCE}" type="pres">
      <dgm:prSet presAssocID="{9802D736-ED68-4896-A87A-072C218272A3}" presName="tile3" presStyleLbl="node1" presStyleIdx="2" presStyleCnt="4"/>
      <dgm:spPr/>
    </dgm:pt>
    <dgm:pt modelId="{F6497751-442E-44AA-BDCD-A608340E1A6E}" type="pres">
      <dgm:prSet presAssocID="{9802D736-ED68-4896-A87A-072C218272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F2ADEE-3272-430A-A655-490CD2E84B2C}" type="pres">
      <dgm:prSet presAssocID="{9802D736-ED68-4896-A87A-072C218272A3}" presName="tile4" presStyleLbl="node1" presStyleIdx="3" presStyleCnt="4"/>
      <dgm:spPr/>
    </dgm:pt>
    <dgm:pt modelId="{4F53BFCB-07FB-4D19-80EE-8842001DB84D}" type="pres">
      <dgm:prSet presAssocID="{9802D736-ED68-4896-A87A-072C218272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8E49E27-27F0-4723-A7F1-2760319A56FD}" type="pres">
      <dgm:prSet presAssocID="{9802D736-ED68-4896-A87A-072C218272A3}" presName="centerTile" presStyleLbl="fgShp" presStyleIdx="0" presStyleCnt="1" custScaleX="168702" custScaleY="183334" custLinFactNeighborY="-4209">
        <dgm:presLayoutVars>
          <dgm:chMax val="0"/>
          <dgm:chPref val="0"/>
        </dgm:presLayoutVars>
      </dgm:prSet>
      <dgm:spPr/>
    </dgm:pt>
  </dgm:ptLst>
  <dgm:cxnLst>
    <dgm:cxn modelId="{8417E83C-29DB-45DE-86CB-FE70BF1C3D9E}" type="presOf" srcId="{B8ACE0AD-6936-403A-B0FE-F5E3F037DBF9}" destId="{7E843417-C579-4A26-BD8F-B310156C383F}" srcOrd="1" destOrd="0" presId="urn:microsoft.com/office/officeart/2005/8/layout/matrix1"/>
    <dgm:cxn modelId="{97B6BFE3-031B-4FDA-BBBA-4CA7513D8147}" type="presOf" srcId="{2C41EF35-DFB8-4833-90C7-1D90B9B09884}" destId="{C4A0CF82-1AA3-4FC9-9EC9-45E10A772BCE}" srcOrd="0" destOrd="0" presId="urn:microsoft.com/office/officeart/2005/8/layout/matrix1"/>
    <dgm:cxn modelId="{04641244-8580-472C-AAD9-3755857342D9}" srcId="{DCC057BC-1213-4E15-88A4-8A3F6577C966}" destId="{E0BA992B-BA81-463B-A39D-67DB0F297AAA}" srcOrd="0" destOrd="0" parTransId="{D53AAE1C-FECD-4C70-ADF8-FBE0545FDBDA}" sibTransId="{36C8A3D1-6E09-423E-9351-1E4AD6074A46}"/>
    <dgm:cxn modelId="{81174591-2038-4D8F-B515-050A1DA9BCD6}" type="presOf" srcId="{B8ACE0AD-6936-403A-B0FE-F5E3F037DBF9}" destId="{159F1815-8EB6-4634-B2D4-627B369C2645}" srcOrd="0" destOrd="0" presId="urn:microsoft.com/office/officeart/2005/8/layout/matrix1"/>
    <dgm:cxn modelId="{813683C2-83D9-4727-83AA-DF1E129D691F}" srcId="{DCC057BC-1213-4E15-88A4-8A3F6577C966}" destId="{2C41EF35-DFB8-4833-90C7-1D90B9B09884}" srcOrd="2" destOrd="0" parTransId="{12CF6A5F-0474-44C4-B160-36FEFCB42F91}" sibTransId="{84EF7425-E312-4B84-8683-D9C3AE8174BA}"/>
    <dgm:cxn modelId="{8C8B7934-0911-4473-A4DB-D550211E8E3D}" type="presOf" srcId="{E0BA992B-BA81-463B-A39D-67DB0F297AAA}" destId="{4FDCE79F-8F31-44DD-BC9C-33938026E9E9}" srcOrd="0" destOrd="0" presId="urn:microsoft.com/office/officeart/2005/8/layout/matrix1"/>
    <dgm:cxn modelId="{E3901538-9170-4F70-B377-2C62FB469736}" type="presOf" srcId="{9802D736-ED68-4896-A87A-072C218272A3}" destId="{E7570767-7E75-4299-9BA8-C84341132724}" srcOrd="0" destOrd="0" presId="urn:microsoft.com/office/officeart/2005/8/layout/matrix1"/>
    <dgm:cxn modelId="{BED0487D-D958-4DF0-827F-4583E5D57438}" type="presOf" srcId="{DCC057BC-1213-4E15-88A4-8A3F6577C966}" destId="{B8E49E27-27F0-4723-A7F1-2760319A56FD}" srcOrd="0" destOrd="0" presId="urn:microsoft.com/office/officeart/2005/8/layout/matrix1"/>
    <dgm:cxn modelId="{26844DD6-4612-4EF2-8C2F-86CB77500C94}" srcId="{9802D736-ED68-4896-A87A-072C218272A3}" destId="{DCC057BC-1213-4E15-88A4-8A3F6577C966}" srcOrd="0" destOrd="0" parTransId="{AD143EE6-01A6-4C9B-8F8D-DA7E924E9A38}" sibTransId="{F09E94CB-14EE-4831-B250-67CD933472F1}"/>
    <dgm:cxn modelId="{F9938515-2959-44E1-9D0F-3A92C7CB7B86}" srcId="{DCC057BC-1213-4E15-88A4-8A3F6577C966}" destId="{A58FA9B3-B2F9-48BC-93E0-05B334EF45DC}" srcOrd="3" destOrd="0" parTransId="{D281C2F6-1041-4A82-9C34-910AEF687C6F}" sibTransId="{24BC1FD1-BCDC-4C73-ABB7-05BCAB7DCEE4}"/>
    <dgm:cxn modelId="{3A318302-BE1D-41A8-8EAE-15FBDFE0654B}" type="presOf" srcId="{E0BA992B-BA81-463B-A39D-67DB0F297AAA}" destId="{3C150763-649C-4B15-9E2F-07EE789147A9}" srcOrd="1" destOrd="0" presId="urn:microsoft.com/office/officeart/2005/8/layout/matrix1"/>
    <dgm:cxn modelId="{D4ABFD03-4002-422A-9A30-E884462FC530}" srcId="{DCC057BC-1213-4E15-88A4-8A3F6577C966}" destId="{B8ACE0AD-6936-403A-B0FE-F5E3F037DBF9}" srcOrd="1" destOrd="0" parTransId="{C716986F-2816-4264-8CF4-2F4CEDB76FF3}" sibTransId="{BB40BCFB-29AA-42B6-8568-147077BCBF59}"/>
    <dgm:cxn modelId="{58D580BB-445D-4C59-ACD0-A2053D668960}" type="presOf" srcId="{A58FA9B3-B2F9-48BC-93E0-05B334EF45DC}" destId="{4F53BFCB-07FB-4D19-80EE-8842001DB84D}" srcOrd="1" destOrd="0" presId="urn:microsoft.com/office/officeart/2005/8/layout/matrix1"/>
    <dgm:cxn modelId="{CD3E2CE3-A2E4-474D-ABAF-40CCA725D877}" type="presOf" srcId="{A58FA9B3-B2F9-48BC-93E0-05B334EF45DC}" destId="{5DF2ADEE-3272-430A-A655-490CD2E84B2C}" srcOrd="0" destOrd="0" presId="urn:microsoft.com/office/officeart/2005/8/layout/matrix1"/>
    <dgm:cxn modelId="{5BFB98C3-73D2-4081-A204-ADAC663FF90A}" type="presOf" srcId="{2C41EF35-DFB8-4833-90C7-1D90B9B09884}" destId="{F6497751-442E-44AA-BDCD-A608340E1A6E}" srcOrd="1" destOrd="0" presId="urn:microsoft.com/office/officeart/2005/8/layout/matrix1"/>
    <dgm:cxn modelId="{D731891F-4DAE-4E18-98EC-996201EAC7E7}" type="presParOf" srcId="{E7570767-7E75-4299-9BA8-C84341132724}" destId="{512087C3-8879-4FB0-8B0C-38BCAAED3699}" srcOrd="0" destOrd="0" presId="urn:microsoft.com/office/officeart/2005/8/layout/matrix1"/>
    <dgm:cxn modelId="{AAC6191D-607E-42DD-BBBC-53FAA1E6FFC6}" type="presParOf" srcId="{512087C3-8879-4FB0-8B0C-38BCAAED3699}" destId="{4FDCE79F-8F31-44DD-BC9C-33938026E9E9}" srcOrd="0" destOrd="0" presId="urn:microsoft.com/office/officeart/2005/8/layout/matrix1"/>
    <dgm:cxn modelId="{64F1974C-470D-48C8-8DA5-C4F26A5E963F}" type="presParOf" srcId="{512087C3-8879-4FB0-8B0C-38BCAAED3699}" destId="{3C150763-649C-4B15-9E2F-07EE789147A9}" srcOrd="1" destOrd="0" presId="urn:microsoft.com/office/officeart/2005/8/layout/matrix1"/>
    <dgm:cxn modelId="{D3850C49-6A64-4BBC-AF4C-358A556A5510}" type="presParOf" srcId="{512087C3-8879-4FB0-8B0C-38BCAAED3699}" destId="{159F1815-8EB6-4634-B2D4-627B369C2645}" srcOrd="2" destOrd="0" presId="urn:microsoft.com/office/officeart/2005/8/layout/matrix1"/>
    <dgm:cxn modelId="{BD8A537C-F254-414A-8E5F-39ABB9CCF3E6}" type="presParOf" srcId="{512087C3-8879-4FB0-8B0C-38BCAAED3699}" destId="{7E843417-C579-4A26-BD8F-B310156C383F}" srcOrd="3" destOrd="0" presId="urn:microsoft.com/office/officeart/2005/8/layout/matrix1"/>
    <dgm:cxn modelId="{847E5615-91D2-4C24-8237-EBA81EFA6525}" type="presParOf" srcId="{512087C3-8879-4FB0-8B0C-38BCAAED3699}" destId="{C4A0CF82-1AA3-4FC9-9EC9-45E10A772BCE}" srcOrd="4" destOrd="0" presId="urn:microsoft.com/office/officeart/2005/8/layout/matrix1"/>
    <dgm:cxn modelId="{C3F612F3-BEAB-4170-B3CB-AB0A1E1C9352}" type="presParOf" srcId="{512087C3-8879-4FB0-8B0C-38BCAAED3699}" destId="{F6497751-442E-44AA-BDCD-A608340E1A6E}" srcOrd="5" destOrd="0" presId="urn:microsoft.com/office/officeart/2005/8/layout/matrix1"/>
    <dgm:cxn modelId="{7ADABBB4-E45B-41E7-B890-EB44188A356B}" type="presParOf" srcId="{512087C3-8879-4FB0-8B0C-38BCAAED3699}" destId="{5DF2ADEE-3272-430A-A655-490CD2E84B2C}" srcOrd="6" destOrd="0" presId="urn:microsoft.com/office/officeart/2005/8/layout/matrix1"/>
    <dgm:cxn modelId="{D5D8F360-C3C1-4BEB-A37C-BD6E77CE0760}" type="presParOf" srcId="{512087C3-8879-4FB0-8B0C-38BCAAED3699}" destId="{4F53BFCB-07FB-4D19-80EE-8842001DB84D}" srcOrd="7" destOrd="0" presId="urn:microsoft.com/office/officeart/2005/8/layout/matrix1"/>
    <dgm:cxn modelId="{82F81546-3C78-4CEF-AFBB-11C27F4D13A5}" type="presParOf" srcId="{E7570767-7E75-4299-9BA8-C84341132724}" destId="{B8E49E27-27F0-4723-A7F1-2760319A56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E79F-8F31-44DD-BC9C-33938026E9E9}">
      <dsp:nvSpPr>
        <dsp:cNvPr id="0" name=""/>
        <dsp:cNvSpPr/>
      </dsp:nvSpPr>
      <dsp:spPr>
        <a:xfrm rot="16200000">
          <a:off x="698296" y="-698296"/>
          <a:ext cx="1251873" cy="26484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Biological</a:t>
          </a:r>
        </a:p>
      </dsp:txBody>
      <dsp:txXfrm rot="5400000">
        <a:off x="0" y="0"/>
        <a:ext cx="2648465" cy="938905"/>
      </dsp:txXfrm>
    </dsp:sp>
    <dsp:sp modelId="{159F1815-8EB6-4634-B2D4-627B369C2645}">
      <dsp:nvSpPr>
        <dsp:cNvPr id="0" name=""/>
        <dsp:cNvSpPr/>
      </dsp:nvSpPr>
      <dsp:spPr>
        <a:xfrm>
          <a:off x="2648465" y="0"/>
          <a:ext cx="2648465" cy="125187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Chemical</a:t>
          </a:r>
        </a:p>
      </dsp:txBody>
      <dsp:txXfrm>
        <a:off x="2648465" y="0"/>
        <a:ext cx="2648465" cy="938905"/>
      </dsp:txXfrm>
    </dsp:sp>
    <dsp:sp modelId="{C4A0CF82-1AA3-4FC9-9EC9-45E10A772BCE}">
      <dsp:nvSpPr>
        <dsp:cNvPr id="0" name=""/>
        <dsp:cNvSpPr/>
      </dsp:nvSpPr>
      <dsp:spPr>
        <a:xfrm rot="10800000">
          <a:off x="0" y="1251873"/>
          <a:ext cx="2648465" cy="125187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Physical Agent</a:t>
          </a:r>
        </a:p>
      </dsp:txBody>
      <dsp:txXfrm rot="10800000">
        <a:off x="0" y="1564841"/>
        <a:ext cx="2648465" cy="938905"/>
      </dsp:txXfrm>
    </dsp:sp>
    <dsp:sp modelId="{5DF2ADEE-3272-430A-A655-490CD2E84B2C}">
      <dsp:nvSpPr>
        <dsp:cNvPr id="0" name=""/>
        <dsp:cNvSpPr/>
      </dsp:nvSpPr>
      <dsp:spPr>
        <a:xfrm rot="5400000">
          <a:off x="3346761" y="553577"/>
          <a:ext cx="1251873" cy="26484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Condition of Food</a:t>
          </a:r>
        </a:p>
      </dsp:txBody>
      <dsp:txXfrm rot="-5400000">
        <a:off x="2648465" y="1564841"/>
        <a:ext cx="2648465" cy="938905"/>
      </dsp:txXfrm>
    </dsp:sp>
    <dsp:sp modelId="{B8E49E27-27F0-4723-A7F1-2760319A56FD}">
      <dsp:nvSpPr>
        <dsp:cNvPr id="0" name=""/>
        <dsp:cNvSpPr/>
      </dsp:nvSpPr>
      <dsp:spPr>
        <a:xfrm>
          <a:off x="1308061" y="651750"/>
          <a:ext cx="2680808" cy="114755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Adverse Health Effect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(Illness or Injury)</a:t>
          </a:r>
        </a:p>
      </dsp:txBody>
      <dsp:txXfrm>
        <a:off x="1364080" y="707769"/>
        <a:ext cx="2568770" cy="103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E1CFF-48F9-4AAD-835A-15606DF1916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CA73-3677-4534-9895-5D097EA1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52525"/>
            <a:ext cx="41497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EC9-3459-49AF-AD7C-B804CFCC3D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72" y="161926"/>
            <a:ext cx="12072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721479"/>
            <a:ext cx="9144000" cy="136525"/>
          </a:xfrm>
          <a:prstGeom prst="rect">
            <a:avLst/>
          </a:prstGeom>
          <a:pattFill prst="narHorz">
            <a:fgClr>
              <a:schemeClr val="accent6">
                <a:lumMod val="7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-37800" y="6481962"/>
            <a:ext cx="509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2017. Natural Products Association. All Right Reserved.</a:t>
            </a:r>
          </a:p>
        </p:txBody>
      </p:sp>
    </p:spTree>
    <p:extLst>
      <p:ext uri="{BB962C8B-B14F-4D97-AF65-F5344CB8AC3E}">
        <p14:creationId xmlns:p14="http://schemas.microsoft.com/office/powerpoint/2010/main" val="236669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-13123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0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72" y="161926"/>
            <a:ext cx="12072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345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72" y="60325"/>
            <a:ext cx="12072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721479"/>
            <a:ext cx="9144000" cy="136525"/>
          </a:xfrm>
          <a:prstGeom prst="rect">
            <a:avLst/>
          </a:prstGeom>
          <a:pattFill prst="narHorz">
            <a:fgClr>
              <a:schemeClr val="accent6">
                <a:lumMod val="7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-37800" y="6481962"/>
            <a:ext cx="509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2017. Natural Products Association. All Right Reserved.</a:t>
            </a:r>
          </a:p>
        </p:txBody>
      </p:sp>
    </p:spTree>
    <p:extLst>
      <p:ext uri="{BB962C8B-B14F-4D97-AF65-F5344CB8AC3E}">
        <p14:creationId xmlns:p14="http://schemas.microsoft.com/office/powerpoint/2010/main" val="10582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72" y="161926"/>
            <a:ext cx="12072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721479"/>
            <a:ext cx="9144000" cy="136525"/>
          </a:xfrm>
          <a:prstGeom prst="rect">
            <a:avLst/>
          </a:prstGeom>
          <a:pattFill prst="narHorz">
            <a:fgClr>
              <a:schemeClr val="accent6">
                <a:lumMod val="7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-37800" y="6481962"/>
            <a:ext cx="509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2017. Natural Products Association. All Right Reserved.</a:t>
            </a:r>
          </a:p>
        </p:txBody>
      </p:sp>
    </p:spTree>
    <p:extLst>
      <p:ext uri="{BB962C8B-B14F-4D97-AF65-F5344CB8AC3E}">
        <p14:creationId xmlns:p14="http://schemas.microsoft.com/office/powerpoint/2010/main" val="67911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2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E9E8-0770-4A49-A3AB-9B55F2D847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ACE7-3A3A-4EC7-8158-75C6AAC3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46277"/>
            <a:ext cx="6858000" cy="1790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Natural Products Association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7636"/>
            <a:ext cx="9144000" cy="52385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October 3,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6401" y="4154211"/>
            <a:ext cx="8294254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 Rounded MT Bold" panose="020F0704030504030204" pitchFamily="34" charset="0"/>
              </a:rPr>
              <a:t>Daniel Fabricant, Ph.D.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CEO/President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  <a:p>
            <a:r>
              <a:rPr lang="en-US" sz="4000" dirty="0">
                <a:latin typeface="Arial Rounded MT Bold" panose="020F0704030504030204" pitchFamily="34" charset="0"/>
              </a:rPr>
              <a:t>FDA Public Meeting for the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Development of a List of Pre-DSHEA Dietary Ingredients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2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ter:  &#10;Everything in the world should be made this good" title="Formula VM-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674" y="1723100"/>
            <a:ext cx="2532129" cy="371804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Safe Harbor Database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38817"/>
            <a:ext cx="4808589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In Response to FDA’s NDI Guidance: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List of dietary ingredients marketed prior to DSHEA in 1994 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Includes 2,100 ingredients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This list includes verified ingredients from media reports, advertising, and other public sources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Includes processes exempted in the Legislative History Statement of Agreement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Verify that your ingredient is on this list before you submit a NDI submission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Addresses evidence FDA is seeking for a company to prove it was a pre-DSHEA ingredient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NO OTHER lists will be excepted by the FDA</a:t>
            </a:r>
          </a:p>
          <a:p>
            <a:pPr marL="914400" lvl="2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4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3012" y="109490"/>
            <a:ext cx="7256821" cy="1325563"/>
          </a:xfrm>
        </p:spPr>
        <p:txBody>
          <a:bodyPr>
            <a:normAutofit/>
          </a:bodyPr>
          <a:lstStyle/>
          <a:p>
            <a:r>
              <a:rPr lang="en-US" sz="3700" b="1" dirty="0">
                <a:latin typeface="Arial Rounded MT Bold" panose="020F0704030504030204" pitchFamily="34" charset="0"/>
              </a:rPr>
              <a:t>Processes Included in Statement of Agreement</a:t>
            </a:r>
            <a:endParaRPr lang="en-US" sz="37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825625"/>
            <a:ext cx="823021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Arial Rounded MT Bold" panose="020F0704030504030204" pitchFamily="34" charset="0"/>
              </a:rPr>
              <a:t>Statement of Agreement, 140 Cong. Rec. S14801 (daily ed. Oct. 7, 1994):</a:t>
            </a:r>
          </a:p>
          <a:p>
            <a:pPr lvl="0"/>
            <a:r>
              <a:rPr lang="en-US" dirty="0">
                <a:latin typeface="Arial Rounded MT Bold" panose="020F0704030504030204" pitchFamily="34" charset="0"/>
              </a:rPr>
              <a:t>[T]he term ‘chemically altered’ does not include the following physical modifications: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Minor loss of volatile components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Dehydration</a:t>
            </a:r>
          </a:p>
          <a:p>
            <a:pPr lvl="1"/>
            <a:r>
              <a:rPr lang="en-US" dirty="0" err="1">
                <a:latin typeface="Arial Rounded MT Bold" panose="020F0704030504030204" pitchFamily="34" charset="0"/>
              </a:rPr>
              <a:t>Lyoph</a:t>
            </a:r>
            <a:r>
              <a:rPr lang="en-US" dirty="0">
                <a:latin typeface="Arial Rounded MT Bold" panose="020F0704030504030204" pitchFamily="34" charset="0"/>
              </a:rPr>
              <a:t>[i]</a:t>
            </a:r>
            <a:r>
              <a:rPr lang="en-US" dirty="0" err="1">
                <a:latin typeface="Arial Rounded MT Bold" panose="020F0704030504030204" pitchFamily="34" charset="0"/>
              </a:rPr>
              <a:t>lization</a:t>
            </a:r>
            <a:endParaRPr lang="en-US" dirty="0">
              <a:latin typeface="Arial Rounded MT Bold" panose="020F0704030504030204" pitchFamily="34" charset="0"/>
            </a:endParaRP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Milling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Tincture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Solution in water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Slurry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Powder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Solid in suspension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“Tincture” is also referred to as a “solution in aqueous ethanol” in the NDI guidance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NPA’s Pre-DSHEA List of Ingredients therefore covers extracts of ingredients in water and ethanol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" y="143747"/>
            <a:ext cx="8229599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Safe Harbor/ODI Database- Searchable</a:t>
            </a:r>
          </a:p>
        </p:txBody>
      </p:sp>
      <p:pic>
        <p:nvPicPr>
          <p:cNvPr id="9" name="Content Placeholder 8" descr="Old Dietary Ingredient Database - Search for Collagen" title="NPA Websit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"/>
          <a:stretch/>
        </p:blipFill>
        <p:spPr>
          <a:xfrm>
            <a:off x="364067" y="1234974"/>
            <a:ext cx="6193751" cy="5218147"/>
          </a:xfrm>
        </p:spPr>
      </p:pic>
      <p:pic>
        <p:nvPicPr>
          <p:cNvPr id="11" name="Picture 10" descr="More Predigested protein in each ouce.  Super Pre-gest Liquid contains 100% Collagen Potein." title="Newpaper cutou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33" y="902391"/>
            <a:ext cx="1837267" cy="5773284"/>
          </a:xfrm>
          <a:prstGeom prst="rect">
            <a:avLst/>
          </a:prstGeom>
        </p:spPr>
      </p:pic>
      <p:cxnSp>
        <p:nvCxnSpPr>
          <p:cNvPr id="13" name="Straight Arrow Connector 12" title="Arrow pointing to newspaper cutout"/>
          <p:cNvCxnSpPr>
            <a:cxnSpLocks/>
          </p:cNvCxnSpPr>
          <p:nvPr/>
        </p:nvCxnSpPr>
        <p:spPr>
          <a:xfrm>
            <a:off x="3371273" y="2733964"/>
            <a:ext cx="4113260" cy="432569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-181040"/>
            <a:ext cx="7152954" cy="14164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Active Moiety (Esters/Salts of ODIs)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72731" y="6541075"/>
            <a:ext cx="2057400" cy="365125"/>
          </a:xfrm>
        </p:spPr>
        <p:txBody>
          <a:bodyPr/>
          <a:lstStyle/>
          <a:p>
            <a:fld id="{98B99F98-B086-43FE-B495-CFBB237159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Apovincamine.png" title="Apovincamine Mon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1" y="2228667"/>
            <a:ext cx="2531533" cy="2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pubchem.ncbi.nlm.nih.gov/vw3d/pc3qm3.cgi?req=4360789589912002149&amp;cfids=305818851344385&amp;rot=000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inpocetine.png" title="Vinpocetine mon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69" y="2351179"/>
            <a:ext cx="2484437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title="mono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569" y="4558285"/>
            <a:ext cx="2484437" cy="2484437"/>
          </a:xfrm>
          <a:prstGeom prst="rect">
            <a:avLst/>
          </a:prstGeom>
        </p:spPr>
      </p:pic>
      <p:pic>
        <p:nvPicPr>
          <p:cNvPr id="13" name="Picture 12" title="monograp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21" y="4473874"/>
            <a:ext cx="2493432" cy="2493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671" y="196735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Apovincamine</a:t>
            </a:r>
            <a:endParaRPr lang="en-US" dirty="0"/>
          </a:p>
        </p:txBody>
      </p:sp>
      <p:sp>
        <p:nvSpPr>
          <p:cNvPr id="15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84906" y="2044369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Vinpocetine</a:t>
            </a:r>
            <a:endParaRPr lang="en-US" dirty="0"/>
          </a:p>
        </p:txBody>
      </p:sp>
      <p:sp>
        <p:nvSpPr>
          <p:cNvPr id="19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355042" y="1280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 title="Ester groups"/>
          <p:cNvSpPr/>
          <p:nvPr/>
        </p:nvSpPr>
        <p:spPr>
          <a:xfrm>
            <a:off x="1870319" y="2563101"/>
            <a:ext cx="474134" cy="864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 title="Ester groups"/>
          <p:cNvSpPr/>
          <p:nvPr/>
        </p:nvSpPr>
        <p:spPr>
          <a:xfrm>
            <a:off x="7938778" y="2439549"/>
            <a:ext cx="474134" cy="1204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85750" y="1797944"/>
            <a:ext cx="1715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Ester Groups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“Active Moiety”</a:t>
            </a:r>
          </a:p>
        </p:txBody>
      </p:sp>
      <p:sp>
        <p:nvSpPr>
          <p:cNvPr id="23" name="Rectangle 22" title="Ester Groups"/>
          <p:cNvSpPr/>
          <p:nvPr/>
        </p:nvSpPr>
        <p:spPr>
          <a:xfrm>
            <a:off x="3942766" y="1797944"/>
            <a:ext cx="138763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&quot;Active Moiety&quot;"/>
          <p:cNvSpPr/>
          <p:nvPr/>
        </p:nvSpPr>
        <p:spPr>
          <a:xfrm>
            <a:off x="3822095" y="2328912"/>
            <a:ext cx="1633004" cy="4015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Freeform 19" descr="Apovincamine monograph&#10;" title="&quot;Active Moiety&quot;"/>
          <p:cNvSpPr/>
          <p:nvPr/>
        </p:nvSpPr>
        <p:spPr>
          <a:xfrm>
            <a:off x="338138" y="2478434"/>
            <a:ext cx="2336800" cy="2122850"/>
          </a:xfrm>
          <a:custGeom>
            <a:avLst/>
            <a:gdLst>
              <a:gd name="connsiteX0" fmla="*/ 626533 w 2336800"/>
              <a:gd name="connsiteY0" fmla="*/ 0 h 2122850"/>
              <a:gd name="connsiteX1" fmla="*/ 626533 w 2336800"/>
              <a:gd name="connsiteY1" fmla="*/ 0 h 2122850"/>
              <a:gd name="connsiteX2" fmla="*/ 389466 w 2336800"/>
              <a:gd name="connsiteY2" fmla="*/ 67733 h 2122850"/>
              <a:gd name="connsiteX3" fmla="*/ 287866 w 2336800"/>
              <a:gd name="connsiteY3" fmla="*/ 101600 h 2122850"/>
              <a:gd name="connsiteX4" fmla="*/ 186266 w 2336800"/>
              <a:gd name="connsiteY4" fmla="*/ 186267 h 2122850"/>
              <a:gd name="connsiteX5" fmla="*/ 135466 w 2336800"/>
              <a:gd name="connsiteY5" fmla="*/ 220133 h 2122850"/>
              <a:gd name="connsiteX6" fmla="*/ 84666 w 2336800"/>
              <a:gd name="connsiteY6" fmla="*/ 321733 h 2122850"/>
              <a:gd name="connsiteX7" fmla="*/ 50800 w 2336800"/>
              <a:gd name="connsiteY7" fmla="*/ 423333 h 2122850"/>
              <a:gd name="connsiteX8" fmla="*/ 33866 w 2336800"/>
              <a:gd name="connsiteY8" fmla="*/ 474133 h 2122850"/>
              <a:gd name="connsiteX9" fmla="*/ 16933 w 2336800"/>
              <a:gd name="connsiteY9" fmla="*/ 524933 h 2122850"/>
              <a:gd name="connsiteX10" fmla="*/ 0 w 2336800"/>
              <a:gd name="connsiteY10" fmla="*/ 575733 h 2122850"/>
              <a:gd name="connsiteX11" fmla="*/ 16933 w 2336800"/>
              <a:gd name="connsiteY11" fmla="*/ 829733 h 2122850"/>
              <a:gd name="connsiteX12" fmla="*/ 50800 w 2336800"/>
              <a:gd name="connsiteY12" fmla="*/ 982133 h 2122850"/>
              <a:gd name="connsiteX13" fmla="*/ 101600 w 2336800"/>
              <a:gd name="connsiteY13" fmla="*/ 1151467 h 2122850"/>
              <a:gd name="connsiteX14" fmla="*/ 118533 w 2336800"/>
              <a:gd name="connsiteY14" fmla="*/ 1202267 h 2122850"/>
              <a:gd name="connsiteX15" fmla="*/ 135466 w 2336800"/>
              <a:gd name="connsiteY15" fmla="*/ 1253067 h 2122850"/>
              <a:gd name="connsiteX16" fmla="*/ 169333 w 2336800"/>
              <a:gd name="connsiteY16" fmla="*/ 1303867 h 2122850"/>
              <a:gd name="connsiteX17" fmla="*/ 220133 w 2336800"/>
              <a:gd name="connsiteY17" fmla="*/ 1405467 h 2122850"/>
              <a:gd name="connsiteX18" fmla="*/ 270933 w 2336800"/>
              <a:gd name="connsiteY18" fmla="*/ 1507067 h 2122850"/>
              <a:gd name="connsiteX19" fmla="*/ 287866 w 2336800"/>
              <a:gd name="connsiteY19" fmla="*/ 1574800 h 2122850"/>
              <a:gd name="connsiteX20" fmla="*/ 372533 w 2336800"/>
              <a:gd name="connsiteY20" fmla="*/ 1676400 h 2122850"/>
              <a:gd name="connsiteX21" fmla="*/ 423333 w 2336800"/>
              <a:gd name="connsiteY21" fmla="*/ 1778000 h 2122850"/>
              <a:gd name="connsiteX22" fmla="*/ 541866 w 2336800"/>
              <a:gd name="connsiteY22" fmla="*/ 1845733 h 2122850"/>
              <a:gd name="connsiteX23" fmla="*/ 660400 w 2336800"/>
              <a:gd name="connsiteY23" fmla="*/ 1913467 h 2122850"/>
              <a:gd name="connsiteX24" fmla="*/ 778933 w 2336800"/>
              <a:gd name="connsiteY24" fmla="*/ 1964267 h 2122850"/>
              <a:gd name="connsiteX25" fmla="*/ 880533 w 2336800"/>
              <a:gd name="connsiteY25" fmla="*/ 2015067 h 2122850"/>
              <a:gd name="connsiteX26" fmla="*/ 1100666 w 2336800"/>
              <a:gd name="connsiteY26" fmla="*/ 2048933 h 2122850"/>
              <a:gd name="connsiteX27" fmla="*/ 1371600 w 2336800"/>
              <a:gd name="connsiteY27" fmla="*/ 2082800 h 2122850"/>
              <a:gd name="connsiteX28" fmla="*/ 1422400 w 2336800"/>
              <a:gd name="connsiteY28" fmla="*/ 2099733 h 2122850"/>
              <a:gd name="connsiteX29" fmla="*/ 2048933 w 2336800"/>
              <a:gd name="connsiteY29" fmla="*/ 2099733 h 2122850"/>
              <a:gd name="connsiteX30" fmla="*/ 2150533 w 2336800"/>
              <a:gd name="connsiteY30" fmla="*/ 2048933 h 2122850"/>
              <a:gd name="connsiteX31" fmla="*/ 2235200 w 2336800"/>
              <a:gd name="connsiteY31" fmla="*/ 1947333 h 2122850"/>
              <a:gd name="connsiteX32" fmla="*/ 2286000 w 2336800"/>
              <a:gd name="connsiteY32" fmla="*/ 1896533 h 2122850"/>
              <a:gd name="connsiteX33" fmla="*/ 2302933 w 2336800"/>
              <a:gd name="connsiteY33" fmla="*/ 1828800 h 2122850"/>
              <a:gd name="connsiteX34" fmla="*/ 2336800 w 2336800"/>
              <a:gd name="connsiteY34" fmla="*/ 1727200 h 2122850"/>
              <a:gd name="connsiteX35" fmla="*/ 2286000 w 2336800"/>
              <a:gd name="connsiteY35" fmla="*/ 1507067 h 2122850"/>
              <a:gd name="connsiteX36" fmla="*/ 2269066 w 2336800"/>
              <a:gd name="connsiteY36" fmla="*/ 1456267 h 2122850"/>
              <a:gd name="connsiteX37" fmla="*/ 2218266 w 2336800"/>
              <a:gd name="connsiteY37" fmla="*/ 1354667 h 2122850"/>
              <a:gd name="connsiteX38" fmla="*/ 2184400 w 2336800"/>
              <a:gd name="connsiteY38" fmla="*/ 1303867 h 2122850"/>
              <a:gd name="connsiteX39" fmla="*/ 2116666 w 2336800"/>
              <a:gd name="connsiteY39" fmla="*/ 1219200 h 2122850"/>
              <a:gd name="connsiteX40" fmla="*/ 1845733 w 2336800"/>
              <a:gd name="connsiteY40" fmla="*/ 1151467 h 2122850"/>
              <a:gd name="connsiteX41" fmla="*/ 1727200 w 2336800"/>
              <a:gd name="connsiteY41" fmla="*/ 1117600 h 2122850"/>
              <a:gd name="connsiteX42" fmla="*/ 1625600 w 2336800"/>
              <a:gd name="connsiteY42" fmla="*/ 1083733 h 2122850"/>
              <a:gd name="connsiteX43" fmla="*/ 1574800 w 2336800"/>
              <a:gd name="connsiteY43" fmla="*/ 1066800 h 2122850"/>
              <a:gd name="connsiteX44" fmla="*/ 1490133 w 2336800"/>
              <a:gd name="connsiteY44" fmla="*/ 965200 h 2122850"/>
              <a:gd name="connsiteX45" fmla="*/ 1456266 w 2336800"/>
              <a:gd name="connsiteY45" fmla="*/ 863600 h 2122850"/>
              <a:gd name="connsiteX46" fmla="*/ 1405466 w 2336800"/>
              <a:gd name="connsiteY46" fmla="*/ 711200 h 2122850"/>
              <a:gd name="connsiteX47" fmla="*/ 1388533 w 2336800"/>
              <a:gd name="connsiteY47" fmla="*/ 660400 h 2122850"/>
              <a:gd name="connsiteX48" fmla="*/ 1371600 w 2336800"/>
              <a:gd name="connsiteY48" fmla="*/ 609600 h 2122850"/>
              <a:gd name="connsiteX49" fmla="*/ 1337733 w 2336800"/>
              <a:gd name="connsiteY49" fmla="*/ 558800 h 2122850"/>
              <a:gd name="connsiteX50" fmla="*/ 1286933 w 2336800"/>
              <a:gd name="connsiteY50" fmla="*/ 457200 h 2122850"/>
              <a:gd name="connsiteX51" fmla="*/ 1270000 w 2336800"/>
              <a:gd name="connsiteY51" fmla="*/ 406400 h 2122850"/>
              <a:gd name="connsiteX52" fmla="*/ 1168400 w 2336800"/>
              <a:gd name="connsiteY52" fmla="*/ 304800 h 2122850"/>
              <a:gd name="connsiteX53" fmla="*/ 1016000 w 2336800"/>
              <a:gd name="connsiteY53" fmla="*/ 186267 h 2122850"/>
              <a:gd name="connsiteX54" fmla="*/ 965200 w 2336800"/>
              <a:gd name="connsiteY54" fmla="*/ 152400 h 2122850"/>
              <a:gd name="connsiteX55" fmla="*/ 914400 w 2336800"/>
              <a:gd name="connsiteY55" fmla="*/ 118533 h 2122850"/>
              <a:gd name="connsiteX56" fmla="*/ 863600 w 2336800"/>
              <a:gd name="connsiteY56" fmla="*/ 101600 h 2122850"/>
              <a:gd name="connsiteX57" fmla="*/ 745066 w 2336800"/>
              <a:gd name="connsiteY57" fmla="*/ 67733 h 2122850"/>
              <a:gd name="connsiteX58" fmla="*/ 626533 w 2336800"/>
              <a:gd name="connsiteY58" fmla="*/ 0 h 212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6800" h="2122850">
                <a:moveTo>
                  <a:pt x="626533" y="0"/>
                </a:moveTo>
                <a:lnTo>
                  <a:pt x="626533" y="0"/>
                </a:lnTo>
                <a:cubicBezTo>
                  <a:pt x="319226" y="115240"/>
                  <a:pt x="638088" y="5578"/>
                  <a:pt x="389466" y="67733"/>
                </a:cubicBezTo>
                <a:cubicBezTo>
                  <a:pt x="354833" y="76391"/>
                  <a:pt x="287866" y="101600"/>
                  <a:pt x="287866" y="101600"/>
                </a:cubicBezTo>
                <a:cubicBezTo>
                  <a:pt x="161733" y="185690"/>
                  <a:pt x="316655" y="77610"/>
                  <a:pt x="186266" y="186267"/>
                </a:cubicBezTo>
                <a:cubicBezTo>
                  <a:pt x="170632" y="199295"/>
                  <a:pt x="152399" y="208844"/>
                  <a:pt x="135466" y="220133"/>
                </a:cubicBezTo>
                <a:cubicBezTo>
                  <a:pt x="73712" y="405400"/>
                  <a:pt x="172201" y="124779"/>
                  <a:pt x="84666" y="321733"/>
                </a:cubicBezTo>
                <a:cubicBezTo>
                  <a:pt x="70168" y="354355"/>
                  <a:pt x="62089" y="389466"/>
                  <a:pt x="50800" y="423333"/>
                </a:cubicBezTo>
                <a:lnTo>
                  <a:pt x="33866" y="474133"/>
                </a:lnTo>
                <a:lnTo>
                  <a:pt x="16933" y="524933"/>
                </a:lnTo>
                <a:lnTo>
                  <a:pt x="0" y="575733"/>
                </a:lnTo>
                <a:cubicBezTo>
                  <a:pt x="5644" y="660400"/>
                  <a:pt x="8888" y="745261"/>
                  <a:pt x="16933" y="829733"/>
                </a:cubicBezTo>
                <a:cubicBezTo>
                  <a:pt x="27848" y="944340"/>
                  <a:pt x="27663" y="901152"/>
                  <a:pt x="50800" y="982133"/>
                </a:cubicBezTo>
                <a:cubicBezTo>
                  <a:pt x="101991" y="1161301"/>
                  <a:pt x="21105" y="909982"/>
                  <a:pt x="101600" y="1151467"/>
                </a:cubicBezTo>
                <a:lnTo>
                  <a:pt x="118533" y="1202267"/>
                </a:lnTo>
                <a:cubicBezTo>
                  <a:pt x="124177" y="1219200"/>
                  <a:pt x="125565" y="1238216"/>
                  <a:pt x="135466" y="1253067"/>
                </a:cubicBezTo>
                <a:lnTo>
                  <a:pt x="169333" y="1303867"/>
                </a:lnTo>
                <a:cubicBezTo>
                  <a:pt x="211894" y="1431554"/>
                  <a:pt x="154482" y="1274164"/>
                  <a:pt x="220133" y="1405467"/>
                </a:cubicBezTo>
                <a:cubicBezTo>
                  <a:pt x="290240" y="1545681"/>
                  <a:pt x="173875" y="1361481"/>
                  <a:pt x="270933" y="1507067"/>
                </a:cubicBezTo>
                <a:cubicBezTo>
                  <a:pt x="276577" y="1529645"/>
                  <a:pt x="278698" y="1553409"/>
                  <a:pt x="287866" y="1574800"/>
                </a:cubicBezTo>
                <a:cubicBezTo>
                  <a:pt x="305547" y="1616056"/>
                  <a:pt x="342019" y="1645886"/>
                  <a:pt x="372533" y="1676400"/>
                </a:cubicBezTo>
                <a:cubicBezTo>
                  <a:pt x="386305" y="1717718"/>
                  <a:pt x="390506" y="1745173"/>
                  <a:pt x="423333" y="1778000"/>
                </a:cubicBezTo>
                <a:cubicBezTo>
                  <a:pt x="450839" y="1805506"/>
                  <a:pt x="510873" y="1828023"/>
                  <a:pt x="541866" y="1845733"/>
                </a:cubicBezTo>
                <a:cubicBezTo>
                  <a:pt x="626899" y="1894323"/>
                  <a:pt x="558054" y="1869605"/>
                  <a:pt x="660400" y="1913467"/>
                </a:cubicBezTo>
                <a:cubicBezTo>
                  <a:pt x="755393" y="1954178"/>
                  <a:pt x="666604" y="1900079"/>
                  <a:pt x="778933" y="1964267"/>
                </a:cubicBezTo>
                <a:cubicBezTo>
                  <a:pt x="843308" y="2001053"/>
                  <a:pt x="811546" y="1997820"/>
                  <a:pt x="880533" y="2015067"/>
                </a:cubicBezTo>
                <a:cubicBezTo>
                  <a:pt x="955213" y="2033737"/>
                  <a:pt x="1022986" y="2039794"/>
                  <a:pt x="1100666" y="2048933"/>
                </a:cubicBezTo>
                <a:cubicBezTo>
                  <a:pt x="1342517" y="2077386"/>
                  <a:pt x="1163593" y="2053085"/>
                  <a:pt x="1371600" y="2082800"/>
                </a:cubicBezTo>
                <a:cubicBezTo>
                  <a:pt x="1388533" y="2088444"/>
                  <a:pt x="1404976" y="2095861"/>
                  <a:pt x="1422400" y="2099733"/>
                </a:cubicBezTo>
                <a:cubicBezTo>
                  <a:pt x="1636813" y="2147381"/>
                  <a:pt x="1794982" y="2107925"/>
                  <a:pt x="2048933" y="2099733"/>
                </a:cubicBezTo>
                <a:cubicBezTo>
                  <a:pt x="2099848" y="2082762"/>
                  <a:pt x="2106765" y="2085407"/>
                  <a:pt x="2150533" y="2048933"/>
                </a:cubicBezTo>
                <a:cubicBezTo>
                  <a:pt x="2231485" y="1981473"/>
                  <a:pt x="2174654" y="2019987"/>
                  <a:pt x="2235200" y="1947333"/>
                </a:cubicBezTo>
                <a:cubicBezTo>
                  <a:pt x="2250531" y="1928936"/>
                  <a:pt x="2269067" y="1913466"/>
                  <a:pt x="2286000" y="1896533"/>
                </a:cubicBezTo>
                <a:cubicBezTo>
                  <a:pt x="2291644" y="1873955"/>
                  <a:pt x="2296246" y="1851091"/>
                  <a:pt x="2302933" y="1828800"/>
                </a:cubicBezTo>
                <a:cubicBezTo>
                  <a:pt x="2313191" y="1794607"/>
                  <a:pt x="2336800" y="1727200"/>
                  <a:pt x="2336800" y="1727200"/>
                </a:cubicBezTo>
                <a:cubicBezTo>
                  <a:pt x="2314818" y="1573333"/>
                  <a:pt x="2332486" y="1646526"/>
                  <a:pt x="2286000" y="1507067"/>
                </a:cubicBezTo>
                <a:cubicBezTo>
                  <a:pt x="2280356" y="1490134"/>
                  <a:pt x="2278967" y="1471119"/>
                  <a:pt x="2269066" y="1456267"/>
                </a:cubicBezTo>
                <a:cubicBezTo>
                  <a:pt x="2172011" y="1310682"/>
                  <a:pt x="2288373" y="1494881"/>
                  <a:pt x="2218266" y="1354667"/>
                </a:cubicBezTo>
                <a:cubicBezTo>
                  <a:pt x="2209165" y="1336464"/>
                  <a:pt x="2193501" y="1322070"/>
                  <a:pt x="2184400" y="1303867"/>
                </a:cubicBezTo>
                <a:cubicBezTo>
                  <a:pt x="2154234" y="1243535"/>
                  <a:pt x="2190066" y="1251823"/>
                  <a:pt x="2116666" y="1219200"/>
                </a:cubicBezTo>
                <a:cubicBezTo>
                  <a:pt x="1964578" y="1151605"/>
                  <a:pt x="2043428" y="1217368"/>
                  <a:pt x="1845733" y="1151467"/>
                </a:cubicBezTo>
                <a:cubicBezTo>
                  <a:pt x="1675037" y="1094566"/>
                  <a:pt x="1939787" y="1181376"/>
                  <a:pt x="1727200" y="1117600"/>
                </a:cubicBezTo>
                <a:cubicBezTo>
                  <a:pt x="1693007" y="1107342"/>
                  <a:pt x="1659467" y="1095022"/>
                  <a:pt x="1625600" y="1083733"/>
                </a:cubicBezTo>
                <a:lnTo>
                  <a:pt x="1574800" y="1066800"/>
                </a:lnTo>
                <a:cubicBezTo>
                  <a:pt x="1542899" y="1034899"/>
                  <a:pt x="1508993" y="1007635"/>
                  <a:pt x="1490133" y="965200"/>
                </a:cubicBezTo>
                <a:cubicBezTo>
                  <a:pt x="1475634" y="932578"/>
                  <a:pt x="1467555" y="897467"/>
                  <a:pt x="1456266" y="863600"/>
                </a:cubicBezTo>
                <a:lnTo>
                  <a:pt x="1405466" y="711200"/>
                </a:lnTo>
                <a:lnTo>
                  <a:pt x="1388533" y="660400"/>
                </a:lnTo>
                <a:cubicBezTo>
                  <a:pt x="1382889" y="643467"/>
                  <a:pt x="1381501" y="624451"/>
                  <a:pt x="1371600" y="609600"/>
                </a:cubicBezTo>
                <a:lnTo>
                  <a:pt x="1337733" y="558800"/>
                </a:lnTo>
                <a:cubicBezTo>
                  <a:pt x="1295172" y="431113"/>
                  <a:pt x="1352584" y="588503"/>
                  <a:pt x="1286933" y="457200"/>
                </a:cubicBezTo>
                <a:cubicBezTo>
                  <a:pt x="1278951" y="441235"/>
                  <a:pt x="1280958" y="420489"/>
                  <a:pt x="1270000" y="406400"/>
                </a:cubicBezTo>
                <a:cubicBezTo>
                  <a:pt x="1240596" y="368594"/>
                  <a:pt x="1202267" y="338667"/>
                  <a:pt x="1168400" y="304800"/>
                </a:cubicBezTo>
                <a:cubicBezTo>
                  <a:pt x="1088818" y="225218"/>
                  <a:pt x="1137527" y="267285"/>
                  <a:pt x="1016000" y="186267"/>
                </a:cubicBezTo>
                <a:lnTo>
                  <a:pt x="965200" y="152400"/>
                </a:lnTo>
                <a:cubicBezTo>
                  <a:pt x="948267" y="141111"/>
                  <a:pt x="933707" y="124969"/>
                  <a:pt x="914400" y="118533"/>
                </a:cubicBezTo>
                <a:lnTo>
                  <a:pt x="863600" y="101600"/>
                </a:lnTo>
                <a:cubicBezTo>
                  <a:pt x="794014" y="55209"/>
                  <a:pt x="833151" y="67733"/>
                  <a:pt x="745066" y="67733"/>
                </a:cubicBezTo>
                <a:lnTo>
                  <a:pt x="626533" y="0"/>
                </a:ln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 descr="Vinpocetine" title="&quot;Active Moiety&quot;"/>
          <p:cNvSpPr/>
          <p:nvPr/>
        </p:nvSpPr>
        <p:spPr>
          <a:xfrm>
            <a:off x="6509484" y="2790917"/>
            <a:ext cx="2336800" cy="2122850"/>
          </a:xfrm>
          <a:custGeom>
            <a:avLst/>
            <a:gdLst>
              <a:gd name="connsiteX0" fmla="*/ 626533 w 2336800"/>
              <a:gd name="connsiteY0" fmla="*/ 0 h 2122850"/>
              <a:gd name="connsiteX1" fmla="*/ 626533 w 2336800"/>
              <a:gd name="connsiteY1" fmla="*/ 0 h 2122850"/>
              <a:gd name="connsiteX2" fmla="*/ 389466 w 2336800"/>
              <a:gd name="connsiteY2" fmla="*/ 67733 h 2122850"/>
              <a:gd name="connsiteX3" fmla="*/ 287866 w 2336800"/>
              <a:gd name="connsiteY3" fmla="*/ 101600 h 2122850"/>
              <a:gd name="connsiteX4" fmla="*/ 186266 w 2336800"/>
              <a:gd name="connsiteY4" fmla="*/ 186267 h 2122850"/>
              <a:gd name="connsiteX5" fmla="*/ 135466 w 2336800"/>
              <a:gd name="connsiteY5" fmla="*/ 220133 h 2122850"/>
              <a:gd name="connsiteX6" fmla="*/ 84666 w 2336800"/>
              <a:gd name="connsiteY6" fmla="*/ 321733 h 2122850"/>
              <a:gd name="connsiteX7" fmla="*/ 50800 w 2336800"/>
              <a:gd name="connsiteY7" fmla="*/ 423333 h 2122850"/>
              <a:gd name="connsiteX8" fmla="*/ 33866 w 2336800"/>
              <a:gd name="connsiteY8" fmla="*/ 474133 h 2122850"/>
              <a:gd name="connsiteX9" fmla="*/ 16933 w 2336800"/>
              <a:gd name="connsiteY9" fmla="*/ 524933 h 2122850"/>
              <a:gd name="connsiteX10" fmla="*/ 0 w 2336800"/>
              <a:gd name="connsiteY10" fmla="*/ 575733 h 2122850"/>
              <a:gd name="connsiteX11" fmla="*/ 16933 w 2336800"/>
              <a:gd name="connsiteY11" fmla="*/ 829733 h 2122850"/>
              <a:gd name="connsiteX12" fmla="*/ 50800 w 2336800"/>
              <a:gd name="connsiteY12" fmla="*/ 982133 h 2122850"/>
              <a:gd name="connsiteX13" fmla="*/ 101600 w 2336800"/>
              <a:gd name="connsiteY13" fmla="*/ 1151467 h 2122850"/>
              <a:gd name="connsiteX14" fmla="*/ 118533 w 2336800"/>
              <a:gd name="connsiteY14" fmla="*/ 1202267 h 2122850"/>
              <a:gd name="connsiteX15" fmla="*/ 135466 w 2336800"/>
              <a:gd name="connsiteY15" fmla="*/ 1253067 h 2122850"/>
              <a:gd name="connsiteX16" fmla="*/ 169333 w 2336800"/>
              <a:gd name="connsiteY16" fmla="*/ 1303867 h 2122850"/>
              <a:gd name="connsiteX17" fmla="*/ 220133 w 2336800"/>
              <a:gd name="connsiteY17" fmla="*/ 1405467 h 2122850"/>
              <a:gd name="connsiteX18" fmla="*/ 270933 w 2336800"/>
              <a:gd name="connsiteY18" fmla="*/ 1507067 h 2122850"/>
              <a:gd name="connsiteX19" fmla="*/ 287866 w 2336800"/>
              <a:gd name="connsiteY19" fmla="*/ 1574800 h 2122850"/>
              <a:gd name="connsiteX20" fmla="*/ 372533 w 2336800"/>
              <a:gd name="connsiteY20" fmla="*/ 1676400 h 2122850"/>
              <a:gd name="connsiteX21" fmla="*/ 423333 w 2336800"/>
              <a:gd name="connsiteY21" fmla="*/ 1778000 h 2122850"/>
              <a:gd name="connsiteX22" fmla="*/ 541866 w 2336800"/>
              <a:gd name="connsiteY22" fmla="*/ 1845733 h 2122850"/>
              <a:gd name="connsiteX23" fmla="*/ 660400 w 2336800"/>
              <a:gd name="connsiteY23" fmla="*/ 1913467 h 2122850"/>
              <a:gd name="connsiteX24" fmla="*/ 778933 w 2336800"/>
              <a:gd name="connsiteY24" fmla="*/ 1964267 h 2122850"/>
              <a:gd name="connsiteX25" fmla="*/ 880533 w 2336800"/>
              <a:gd name="connsiteY25" fmla="*/ 2015067 h 2122850"/>
              <a:gd name="connsiteX26" fmla="*/ 1100666 w 2336800"/>
              <a:gd name="connsiteY26" fmla="*/ 2048933 h 2122850"/>
              <a:gd name="connsiteX27" fmla="*/ 1371600 w 2336800"/>
              <a:gd name="connsiteY27" fmla="*/ 2082800 h 2122850"/>
              <a:gd name="connsiteX28" fmla="*/ 1422400 w 2336800"/>
              <a:gd name="connsiteY28" fmla="*/ 2099733 h 2122850"/>
              <a:gd name="connsiteX29" fmla="*/ 2048933 w 2336800"/>
              <a:gd name="connsiteY29" fmla="*/ 2099733 h 2122850"/>
              <a:gd name="connsiteX30" fmla="*/ 2150533 w 2336800"/>
              <a:gd name="connsiteY30" fmla="*/ 2048933 h 2122850"/>
              <a:gd name="connsiteX31" fmla="*/ 2235200 w 2336800"/>
              <a:gd name="connsiteY31" fmla="*/ 1947333 h 2122850"/>
              <a:gd name="connsiteX32" fmla="*/ 2286000 w 2336800"/>
              <a:gd name="connsiteY32" fmla="*/ 1896533 h 2122850"/>
              <a:gd name="connsiteX33" fmla="*/ 2302933 w 2336800"/>
              <a:gd name="connsiteY33" fmla="*/ 1828800 h 2122850"/>
              <a:gd name="connsiteX34" fmla="*/ 2336800 w 2336800"/>
              <a:gd name="connsiteY34" fmla="*/ 1727200 h 2122850"/>
              <a:gd name="connsiteX35" fmla="*/ 2286000 w 2336800"/>
              <a:gd name="connsiteY35" fmla="*/ 1507067 h 2122850"/>
              <a:gd name="connsiteX36" fmla="*/ 2269066 w 2336800"/>
              <a:gd name="connsiteY36" fmla="*/ 1456267 h 2122850"/>
              <a:gd name="connsiteX37" fmla="*/ 2218266 w 2336800"/>
              <a:gd name="connsiteY37" fmla="*/ 1354667 h 2122850"/>
              <a:gd name="connsiteX38" fmla="*/ 2184400 w 2336800"/>
              <a:gd name="connsiteY38" fmla="*/ 1303867 h 2122850"/>
              <a:gd name="connsiteX39" fmla="*/ 2116666 w 2336800"/>
              <a:gd name="connsiteY39" fmla="*/ 1219200 h 2122850"/>
              <a:gd name="connsiteX40" fmla="*/ 1845733 w 2336800"/>
              <a:gd name="connsiteY40" fmla="*/ 1151467 h 2122850"/>
              <a:gd name="connsiteX41" fmla="*/ 1727200 w 2336800"/>
              <a:gd name="connsiteY41" fmla="*/ 1117600 h 2122850"/>
              <a:gd name="connsiteX42" fmla="*/ 1625600 w 2336800"/>
              <a:gd name="connsiteY42" fmla="*/ 1083733 h 2122850"/>
              <a:gd name="connsiteX43" fmla="*/ 1574800 w 2336800"/>
              <a:gd name="connsiteY43" fmla="*/ 1066800 h 2122850"/>
              <a:gd name="connsiteX44" fmla="*/ 1490133 w 2336800"/>
              <a:gd name="connsiteY44" fmla="*/ 965200 h 2122850"/>
              <a:gd name="connsiteX45" fmla="*/ 1456266 w 2336800"/>
              <a:gd name="connsiteY45" fmla="*/ 863600 h 2122850"/>
              <a:gd name="connsiteX46" fmla="*/ 1405466 w 2336800"/>
              <a:gd name="connsiteY46" fmla="*/ 711200 h 2122850"/>
              <a:gd name="connsiteX47" fmla="*/ 1388533 w 2336800"/>
              <a:gd name="connsiteY47" fmla="*/ 660400 h 2122850"/>
              <a:gd name="connsiteX48" fmla="*/ 1371600 w 2336800"/>
              <a:gd name="connsiteY48" fmla="*/ 609600 h 2122850"/>
              <a:gd name="connsiteX49" fmla="*/ 1337733 w 2336800"/>
              <a:gd name="connsiteY49" fmla="*/ 558800 h 2122850"/>
              <a:gd name="connsiteX50" fmla="*/ 1286933 w 2336800"/>
              <a:gd name="connsiteY50" fmla="*/ 457200 h 2122850"/>
              <a:gd name="connsiteX51" fmla="*/ 1270000 w 2336800"/>
              <a:gd name="connsiteY51" fmla="*/ 406400 h 2122850"/>
              <a:gd name="connsiteX52" fmla="*/ 1168400 w 2336800"/>
              <a:gd name="connsiteY52" fmla="*/ 304800 h 2122850"/>
              <a:gd name="connsiteX53" fmla="*/ 1016000 w 2336800"/>
              <a:gd name="connsiteY53" fmla="*/ 186267 h 2122850"/>
              <a:gd name="connsiteX54" fmla="*/ 965200 w 2336800"/>
              <a:gd name="connsiteY54" fmla="*/ 152400 h 2122850"/>
              <a:gd name="connsiteX55" fmla="*/ 914400 w 2336800"/>
              <a:gd name="connsiteY55" fmla="*/ 118533 h 2122850"/>
              <a:gd name="connsiteX56" fmla="*/ 863600 w 2336800"/>
              <a:gd name="connsiteY56" fmla="*/ 101600 h 2122850"/>
              <a:gd name="connsiteX57" fmla="*/ 745066 w 2336800"/>
              <a:gd name="connsiteY57" fmla="*/ 67733 h 2122850"/>
              <a:gd name="connsiteX58" fmla="*/ 626533 w 2336800"/>
              <a:gd name="connsiteY58" fmla="*/ 0 h 212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6800" h="2122850">
                <a:moveTo>
                  <a:pt x="626533" y="0"/>
                </a:moveTo>
                <a:lnTo>
                  <a:pt x="626533" y="0"/>
                </a:lnTo>
                <a:cubicBezTo>
                  <a:pt x="319226" y="115240"/>
                  <a:pt x="638088" y="5578"/>
                  <a:pt x="389466" y="67733"/>
                </a:cubicBezTo>
                <a:cubicBezTo>
                  <a:pt x="354833" y="76391"/>
                  <a:pt x="287866" y="101600"/>
                  <a:pt x="287866" y="101600"/>
                </a:cubicBezTo>
                <a:cubicBezTo>
                  <a:pt x="161733" y="185690"/>
                  <a:pt x="316655" y="77610"/>
                  <a:pt x="186266" y="186267"/>
                </a:cubicBezTo>
                <a:cubicBezTo>
                  <a:pt x="170632" y="199295"/>
                  <a:pt x="152399" y="208844"/>
                  <a:pt x="135466" y="220133"/>
                </a:cubicBezTo>
                <a:cubicBezTo>
                  <a:pt x="73712" y="405400"/>
                  <a:pt x="172201" y="124779"/>
                  <a:pt x="84666" y="321733"/>
                </a:cubicBezTo>
                <a:cubicBezTo>
                  <a:pt x="70168" y="354355"/>
                  <a:pt x="62089" y="389466"/>
                  <a:pt x="50800" y="423333"/>
                </a:cubicBezTo>
                <a:lnTo>
                  <a:pt x="33866" y="474133"/>
                </a:lnTo>
                <a:lnTo>
                  <a:pt x="16933" y="524933"/>
                </a:lnTo>
                <a:lnTo>
                  <a:pt x="0" y="575733"/>
                </a:lnTo>
                <a:cubicBezTo>
                  <a:pt x="5644" y="660400"/>
                  <a:pt x="8888" y="745261"/>
                  <a:pt x="16933" y="829733"/>
                </a:cubicBezTo>
                <a:cubicBezTo>
                  <a:pt x="27848" y="944340"/>
                  <a:pt x="27663" y="901152"/>
                  <a:pt x="50800" y="982133"/>
                </a:cubicBezTo>
                <a:cubicBezTo>
                  <a:pt x="101991" y="1161301"/>
                  <a:pt x="21105" y="909982"/>
                  <a:pt x="101600" y="1151467"/>
                </a:cubicBezTo>
                <a:lnTo>
                  <a:pt x="118533" y="1202267"/>
                </a:lnTo>
                <a:cubicBezTo>
                  <a:pt x="124177" y="1219200"/>
                  <a:pt x="125565" y="1238216"/>
                  <a:pt x="135466" y="1253067"/>
                </a:cubicBezTo>
                <a:lnTo>
                  <a:pt x="169333" y="1303867"/>
                </a:lnTo>
                <a:cubicBezTo>
                  <a:pt x="211894" y="1431554"/>
                  <a:pt x="154482" y="1274164"/>
                  <a:pt x="220133" y="1405467"/>
                </a:cubicBezTo>
                <a:cubicBezTo>
                  <a:pt x="290240" y="1545681"/>
                  <a:pt x="173875" y="1361481"/>
                  <a:pt x="270933" y="1507067"/>
                </a:cubicBezTo>
                <a:cubicBezTo>
                  <a:pt x="276577" y="1529645"/>
                  <a:pt x="278698" y="1553409"/>
                  <a:pt x="287866" y="1574800"/>
                </a:cubicBezTo>
                <a:cubicBezTo>
                  <a:pt x="305547" y="1616056"/>
                  <a:pt x="342019" y="1645886"/>
                  <a:pt x="372533" y="1676400"/>
                </a:cubicBezTo>
                <a:cubicBezTo>
                  <a:pt x="386305" y="1717718"/>
                  <a:pt x="390506" y="1745173"/>
                  <a:pt x="423333" y="1778000"/>
                </a:cubicBezTo>
                <a:cubicBezTo>
                  <a:pt x="450839" y="1805506"/>
                  <a:pt x="510873" y="1828023"/>
                  <a:pt x="541866" y="1845733"/>
                </a:cubicBezTo>
                <a:cubicBezTo>
                  <a:pt x="626899" y="1894323"/>
                  <a:pt x="558054" y="1869605"/>
                  <a:pt x="660400" y="1913467"/>
                </a:cubicBezTo>
                <a:cubicBezTo>
                  <a:pt x="755393" y="1954178"/>
                  <a:pt x="666604" y="1900079"/>
                  <a:pt x="778933" y="1964267"/>
                </a:cubicBezTo>
                <a:cubicBezTo>
                  <a:pt x="843308" y="2001053"/>
                  <a:pt x="811546" y="1997820"/>
                  <a:pt x="880533" y="2015067"/>
                </a:cubicBezTo>
                <a:cubicBezTo>
                  <a:pt x="955213" y="2033737"/>
                  <a:pt x="1022986" y="2039794"/>
                  <a:pt x="1100666" y="2048933"/>
                </a:cubicBezTo>
                <a:cubicBezTo>
                  <a:pt x="1342517" y="2077386"/>
                  <a:pt x="1163593" y="2053085"/>
                  <a:pt x="1371600" y="2082800"/>
                </a:cubicBezTo>
                <a:cubicBezTo>
                  <a:pt x="1388533" y="2088444"/>
                  <a:pt x="1404976" y="2095861"/>
                  <a:pt x="1422400" y="2099733"/>
                </a:cubicBezTo>
                <a:cubicBezTo>
                  <a:pt x="1636813" y="2147381"/>
                  <a:pt x="1794982" y="2107925"/>
                  <a:pt x="2048933" y="2099733"/>
                </a:cubicBezTo>
                <a:cubicBezTo>
                  <a:pt x="2099848" y="2082762"/>
                  <a:pt x="2106765" y="2085407"/>
                  <a:pt x="2150533" y="2048933"/>
                </a:cubicBezTo>
                <a:cubicBezTo>
                  <a:pt x="2231485" y="1981473"/>
                  <a:pt x="2174654" y="2019987"/>
                  <a:pt x="2235200" y="1947333"/>
                </a:cubicBezTo>
                <a:cubicBezTo>
                  <a:pt x="2250531" y="1928936"/>
                  <a:pt x="2269067" y="1913466"/>
                  <a:pt x="2286000" y="1896533"/>
                </a:cubicBezTo>
                <a:cubicBezTo>
                  <a:pt x="2291644" y="1873955"/>
                  <a:pt x="2296246" y="1851091"/>
                  <a:pt x="2302933" y="1828800"/>
                </a:cubicBezTo>
                <a:cubicBezTo>
                  <a:pt x="2313191" y="1794607"/>
                  <a:pt x="2336800" y="1727200"/>
                  <a:pt x="2336800" y="1727200"/>
                </a:cubicBezTo>
                <a:cubicBezTo>
                  <a:pt x="2314818" y="1573333"/>
                  <a:pt x="2332486" y="1646526"/>
                  <a:pt x="2286000" y="1507067"/>
                </a:cubicBezTo>
                <a:cubicBezTo>
                  <a:pt x="2280356" y="1490134"/>
                  <a:pt x="2278967" y="1471119"/>
                  <a:pt x="2269066" y="1456267"/>
                </a:cubicBezTo>
                <a:cubicBezTo>
                  <a:pt x="2172011" y="1310682"/>
                  <a:pt x="2288373" y="1494881"/>
                  <a:pt x="2218266" y="1354667"/>
                </a:cubicBezTo>
                <a:cubicBezTo>
                  <a:pt x="2209165" y="1336464"/>
                  <a:pt x="2193501" y="1322070"/>
                  <a:pt x="2184400" y="1303867"/>
                </a:cubicBezTo>
                <a:cubicBezTo>
                  <a:pt x="2154234" y="1243535"/>
                  <a:pt x="2190066" y="1251823"/>
                  <a:pt x="2116666" y="1219200"/>
                </a:cubicBezTo>
                <a:cubicBezTo>
                  <a:pt x="1964578" y="1151605"/>
                  <a:pt x="2043428" y="1217368"/>
                  <a:pt x="1845733" y="1151467"/>
                </a:cubicBezTo>
                <a:cubicBezTo>
                  <a:pt x="1675037" y="1094566"/>
                  <a:pt x="1939787" y="1181376"/>
                  <a:pt x="1727200" y="1117600"/>
                </a:cubicBezTo>
                <a:cubicBezTo>
                  <a:pt x="1693007" y="1107342"/>
                  <a:pt x="1659467" y="1095022"/>
                  <a:pt x="1625600" y="1083733"/>
                </a:cubicBezTo>
                <a:lnTo>
                  <a:pt x="1574800" y="1066800"/>
                </a:lnTo>
                <a:cubicBezTo>
                  <a:pt x="1542899" y="1034899"/>
                  <a:pt x="1508993" y="1007635"/>
                  <a:pt x="1490133" y="965200"/>
                </a:cubicBezTo>
                <a:cubicBezTo>
                  <a:pt x="1475634" y="932578"/>
                  <a:pt x="1467555" y="897467"/>
                  <a:pt x="1456266" y="863600"/>
                </a:cubicBezTo>
                <a:lnTo>
                  <a:pt x="1405466" y="711200"/>
                </a:lnTo>
                <a:lnTo>
                  <a:pt x="1388533" y="660400"/>
                </a:lnTo>
                <a:cubicBezTo>
                  <a:pt x="1382889" y="643467"/>
                  <a:pt x="1381501" y="624451"/>
                  <a:pt x="1371600" y="609600"/>
                </a:cubicBezTo>
                <a:lnTo>
                  <a:pt x="1337733" y="558800"/>
                </a:lnTo>
                <a:cubicBezTo>
                  <a:pt x="1295172" y="431113"/>
                  <a:pt x="1352584" y="588503"/>
                  <a:pt x="1286933" y="457200"/>
                </a:cubicBezTo>
                <a:cubicBezTo>
                  <a:pt x="1278951" y="441235"/>
                  <a:pt x="1280958" y="420489"/>
                  <a:pt x="1270000" y="406400"/>
                </a:cubicBezTo>
                <a:cubicBezTo>
                  <a:pt x="1240596" y="368594"/>
                  <a:pt x="1202267" y="338667"/>
                  <a:pt x="1168400" y="304800"/>
                </a:cubicBezTo>
                <a:cubicBezTo>
                  <a:pt x="1088818" y="225218"/>
                  <a:pt x="1137527" y="267285"/>
                  <a:pt x="1016000" y="186267"/>
                </a:cubicBezTo>
                <a:lnTo>
                  <a:pt x="965200" y="152400"/>
                </a:lnTo>
                <a:cubicBezTo>
                  <a:pt x="948267" y="141111"/>
                  <a:pt x="933707" y="124969"/>
                  <a:pt x="914400" y="118533"/>
                </a:cubicBezTo>
                <a:lnTo>
                  <a:pt x="863600" y="101600"/>
                </a:lnTo>
                <a:cubicBezTo>
                  <a:pt x="794014" y="55209"/>
                  <a:pt x="833151" y="67733"/>
                  <a:pt x="745066" y="67733"/>
                </a:cubicBezTo>
                <a:lnTo>
                  <a:pt x="626533" y="0"/>
                </a:ln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60375" y="970037"/>
            <a:ext cx="8449945" cy="106348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25" dirty="0">
                <a:latin typeface="Arial Rounded MT Bold" panose="020F0704030504030204" pitchFamily="34" charset="0"/>
              </a:rPr>
              <a:t>Addition of groups that are functionally removed upon ingestion (e.g. ester groups) do not lead to a chemically altered ingredient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Therefore, addition of ester groups to ingredients in pre-DSHEA list would be eligible for safe harbor</a:t>
            </a:r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2863320" y="2790917"/>
            <a:ext cx="3521249" cy="3214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Under 21 CFR 316.3(b)(2), “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active moiety</a:t>
            </a:r>
            <a:r>
              <a:rPr lang="en-US" sz="1800" dirty="0">
                <a:latin typeface="Arial Rounded MT Bold" panose="020F0704030504030204" pitchFamily="34" charset="0"/>
              </a:rPr>
              <a:t>” means "the molecule or ion, excluding those appended portions of the molecule that cause the drug to be an ester, salt (including a salt with hydrogen or coordination bonds), or other noncovalent derivative (such as a complex, chelate, or clathrate) of the molecule, responsible for the physiological or pharmacological action of the drug substance." See also 21 CFR 314.108(a).</a:t>
            </a:r>
          </a:p>
        </p:txBody>
      </p:sp>
    </p:spTree>
    <p:extLst>
      <p:ext uri="{BB962C8B-B14F-4D97-AF65-F5344CB8AC3E}">
        <p14:creationId xmlns:p14="http://schemas.microsoft.com/office/powerpoint/2010/main" val="253430654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pubchem.ncbi.nlm.nih.gov/vw3d/pc3qm3.cgi?req=4360789589912002149&amp;cfids=305818851344385&amp;rot=000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355042" y="1280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Probiotics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0375" y="783789"/>
            <a:ext cx="3603625" cy="62404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25" dirty="0">
                <a:latin typeface="Arial Rounded MT Bold" panose="020F0704030504030204" pitchFamily="34" charset="0"/>
              </a:rPr>
              <a:t>Probiotics – unique class of dietary ingredients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Probiotics are generally safe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Used for thousands of years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NPA provided in its December 2016 NDI comments a list of genera that have an established safety record and long history of safe use in dietary supplements/food supply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This list of food-borne bacteria and fungi (by genera) have long been used in foods and in fermented foods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This probiotic list does not imply that everything is on a safe harbor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For NDI purposes, a firm’s probiotic would have to be:</a:t>
            </a:r>
          </a:p>
          <a:p>
            <a:pPr lvl="1"/>
            <a:r>
              <a:rPr lang="en-US" sz="1325" dirty="0">
                <a:latin typeface="Arial Rounded MT Bold" panose="020F0704030504030204" pitchFamily="34" charset="0"/>
              </a:rPr>
              <a:t>1) listed here AND</a:t>
            </a:r>
          </a:p>
          <a:p>
            <a:pPr lvl="1"/>
            <a:r>
              <a:rPr lang="en-US" sz="1325" dirty="0">
                <a:latin typeface="Arial Rounded MT Bold" panose="020F0704030504030204" pitchFamily="34" charset="0"/>
              </a:rPr>
              <a:t>2) meet the identity and safety requirements indicated below in the flow chart</a:t>
            </a:r>
            <a:endParaRPr lang="en-US" sz="1400" dirty="0">
              <a:latin typeface="Arial Rounded MT Bold" panose="020F0704030504030204" pitchFamily="34" charset="0"/>
            </a:endParaRPr>
          </a:p>
          <a:p>
            <a:endParaRPr lang="en-US" sz="1725" dirty="0">
              <a:latin typeface="Arial Rounded MT Bold" panose="020F0704030504030204" pitchFamily="34" charset="0"/>
            </a:endParaRPr>
          </a:p>
          <a:p>
            <a:pPr lvl="2"/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 descr="includes specific Bacterin and Fungi" title="List of Probiotic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232627"/>
              </p:ext>
            </p:extLst>
          </p:nvPr>
        </p:nvGraphicFramePr>
        <p:xfrm>
          <a:off x="4580313" y="-3"/>
          <a:ext cx="4565813" cy="67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Bacteria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Bacteria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Fungi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 anchor="ctr"/>
                </a:tc>
                <a:extLst>
                  <a:ext uri="{0D108BD9-81ED-4DB2-BD59-A6C34878D82A}">
                    <a16:rowId xmlns:a16="http://schemas.microsoft.com/office/drawing/2014/main" val="4099262335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Acetobacter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Lactococcus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</a:rPr>
                        <a:t>Yeast</a:t>
                      </a:r>
                      <a:endParaRPr lang="en-US" sz="700" b="1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Acinetobacter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Leucobacter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Brettanomyces/Dekkera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Aeromonas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Leuconostoc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Candida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Agrococcus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Macrococcus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Cryptococcus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Alcaligenes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Marinilactibacillus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Geotrichum/Galactomyces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Arthrobacter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Marinomonas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Hanseniaspora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Bacillus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Microbacterium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Issatchenkia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Bifidobacterium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Micrococcus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Kluyveromyces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Brachybacterium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Morganella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Metschnikowia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Brevibacterium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Mycetocola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Pichia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Brevundimonas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Natrinema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Rhodotorula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Brochothrix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Paenibacillus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Saccharomyces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Carnobacterium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Pantoea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Schizosaccharomyces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Chryseobacterium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Pediococcus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Torulaspora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Citrobacter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Proteus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Trichosporon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Clostridium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Providencia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Yarrowia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Corynebacterium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Pseudoalteromonas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Zygosaccharomyces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Enterobacter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Psychrobacter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sng" dirty="0">
                          <a:effectLst/>
                        </a:rPr>
                        <a:t>Molds</a:t>
                      </a:r>
                      <a:endParaRPr lang="en-US" sz="700" b="1" i="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Erwinia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Raoultella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Alternaria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Flavobacterium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Serratia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Aspergillus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Hafnia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Shewanella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Aureobasidium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Halalkalibacillus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Sphingobacterium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Botrytis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Halobacterium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Sphingomonas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Byssochlamys/Chrysosporium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Halococcus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Stenotrophomonas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Cladosporium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Halomonas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Tetragenococcus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Fusarium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Halorubrum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Tetrathiobacter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Monilia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Kocuria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Weissella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Mucor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Lactobacillus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Penicillium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>
                          <a:effectLst/>
                        </a:rPr>
                        <a:t>Rhizomucor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3996752413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>
                          <a:effectLst/>
                        </a:rPr>
                        <a:t>Rhizopus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269435864"/>
                  </a:ext>
                </a:extLst>
              </a:tr>
              <a:tr h="212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>
                          <a:effectLst/>
                        </a:rPr>
                        <a:t>Scopulariopsis</a:t>
                      </a:r>
                      <a:r>
                        <a:rPr lang="en-US" sz="700" dirty="0">
                          <a:effectLst/>
                        </a:rPr>
                        <a:t>/</a:t>
                      </a:r>
                      <a:r>
                        <a:rPr lang="en-US" sz="700" dirty="0" err="1">
                          <a:effectLst/>
                        </a:rPr>
                        <a:t>Trichothecium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0" marR="45170" marT="0" marB="0"/>
                </a:tc>
                <a:extLst>
                  <a:ext uri="{0D108BD9-81ED-4DB2-BD59-A6C34878D82A}">
                    <a16:rowId xmlns:a16="http://schemas.microsoft.com/office/drawing/2014/main" val="199747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6537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pubchem.ncbi.nlm.nih.gov/vw3d/pc3qm3.cgi?req=4360789589912002149&amp;cfids=305818851344385&amp;rot=000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355042" y="1280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Probiotics 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0375" y="914785"/>
            <a:ext cx="3197225" cy="4891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25" dirty="0">
                <a:latin typeface="Arial Rounded MT Bold" panose="020F0704030504030204" pitchFamily="34" charset="0"/>
              </a:rPr>
              <a:t>Example list of genera with species previously established as safe by global regulatory authorities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Safe probiotics at species level that do not require an NDI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% Homology is already very similar in the strains of these species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Outside of these species, what % homology is required to acknowledge strain in a given species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If % homology is not known, then decision matrix</a:t>
            </a:r>
          </a:p>
        </p:txBody>
      </p:sp>
      <p:pic>
        <p:nvPicPr>
          <p:cNvPr id="6" name="Picture 5" title="List of Probiotic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8" y="1011767"/>
            <a:ext cx="5104027" cy="5127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1394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ttps://pubchem.ncbi.nlm.nih.gov/vw3d/pc3qm3.cgi?req=4360789589912002149&amp;cfids=305818851344385&amp;rot=000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png;base64,iVBORw0KGgoAAAANSUhEUgAAASwAAAEsCAYAAAB5fY51AAAgAElEQVR4Xu19B3yUVdb+M33SO0kghQQChN5FFFAUxC6o2MW6q2vZdd1vy3/77rf123Xd1V117Q0VUbEhggoiSpXee69pk8lk+sz/95xkMCplkkx7k3v85RfAd9573+feed57zz3nObrGxsYglCkEFAIKAQ0goFOEpYFRUl1UCCgEBAFFWGoi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JAIaAZBBRhaWaoVEcVAgoBRVhqDigEFAKaQUARlmaGSnVUIaAQUISl5oBCQCGgGQQUYWlmqFRHFQIKAUVYag4oBBQCmkFAEZZmhkp1VCGgEFCEpeaAQkAhoBkEFGFpZqhURxUCCgFFWGoOKAQUAppBQBGWZoZKdVQhoBBQhKXmgEIgzggcMxjg0ulg0+vRze9Hlt8f5x4lbvOKsBJ3bFTPOgECG81mdPd64dDrYdfrYQwGUeLzdYInb9sjKsJqG27qUwqBiCCwwWyWFZVfp4Nbp0NKIIBCtcI6KbaKsCIy7dRNFAJtQ2Cp1Yq0QAB6AEEAPbxemIP8k7ITIaAIS80LhUCcEdhsNqPGYECJ14uiMLaDS5KSMMrpjHOv49O8Iqxm3GsNBiQHArCot1t8ZmInbpVO961mM3L8fvTxeE6KBLeMtDq9HnUGg2wlu3Sy7aMiLAB0cXIC1Oq5MAcqvN5O/PVRjx5rBJw6HVZarfKyHO5ynbT5LWYz8nw+eHQ6NOj1yAwEkKsIK9bDFd/21lgsKPV64dXp5KSGB8r0IyhTCMQSAfqyfDodRrhcJ/RhkaTW0UEfCEi3+HduIZM72Y6g06+wvrRakePzidOTS25OgG5h+BFiOZlVWx0fgQ0Wi2z1Kj0eZJ9g1bTLZMJBoxGpgQAy/X5k8HczeXV8dL56wk5PWI06HbjUNgWDssLq6/HIqY0yhUAsEdhjMmG/0Yhin09WTi2Nq6nlVqv800C3u1PPz05PWAzW40ThtpB+LEYb8+3VVa2yYvl97fRtVRkM8uKkI50vzZa222TCAaNR/FW9T+GU7wwgdnrC4jJbFwwiKRiULWG9Xi/LbhW81xmmf+I8I1Nz6J7gSn9kC8c7fatcXTEyq7OvrjhanZqweNKyvvmtRt8VN4IuvV6OilU+V+J8mTtLT5ZZrXL4M8zlgrXZmR7aKp4u5KGzYNRpCYtkxTwuThC+1RiDRcc7/Vf0IyhTCMQaAc5HxgNy28ftH08Nubrii3SA24105VvtnCuslmRFomrU61Hg96PU44Ex1rNUtacQaEbg82O1qD1yDGa3BxOH9cdekwn7jEY5NeTpobIYbAmPGAzypqBzm/vweAPfkqz4FmOwHh2adLqHkxahJk10EeB84YqXByB2nQ6DOtEXddP2PXjxzQ/Ro7Qbpl17CVZYrRIX2N/tloMgZVEmLAZlVng8YCQvndkMGyBhGeKE/DfJikvvHSYTDhuNEixaoLaCcRqZr5pltgFfbCG5FY5RvOZLrMGob2jEn//zEqwWM2564HYctJjV6uobgxBVH9Y6iwW5Ph+COh0Y70TScuv1yPf5ZAvG7VisjCu8Tc0+q5bHwzxK5pFyyG8Qq/6odr6NACVW9hqNoglF3yI9ib06WdbBXx+fjrr6BqSkpeLsKyagb34O8ppTxtScifIKi1nlPG3TN09ATkiSVsi4NydxRftEbkeNDdVd8+VL8M1YllCEMWNfot0PNeFOj8Aqi0VSU/gq4+FHZ4vmfnnWPGzYukuA6lVejFuuuvD0oHWiK6K6wiKO9EmQoihMxtABbsv4b9yGhYz/j8TFlVdTPnrkbN+ho3hh5hyMuux8FFV0/1bg3fx9h2C0WFBoNKBndkbkGlZ3ahMC9Hcyr47z4EynM+LzoU2diuGHPv7iS3y86Etp8bapF6Fn96IYtp74TUWdsE4GASfm4WbiCslmcCsQIq5QHEp7IAyRlcPpwoA+5bjusvO/dbuHnnoNVTU2PHDHVORlZ7anOfXZCCGw2mIRH1ZnDJScOXsBVq7fiiSrBb+8f1qEEO04t4kbYbWEkHpAR4xGSYuhmX0+7HhzDkYOqkR5Sdc2oU2yen7mHDSegqx44z/++0U0OJz4f/fchNSUpDa1pT4UWQS2m0wyH8q83k6VIuX3+/Gnf7+ERpcbRoMBv3vw9sgC2wHulhCEFcKR/i1O1L1bd+LjGbPln0u65QtxDe3fK2y49x08iuffCJFVD1x32Xkn/eyv/v40fH4/fvfD22E0dpbzqLChjMuFdBlsN5s1mTvHgyZDs+ujZYpNOEB+unQ1Pvx0GUxGI7w+H+675UoUdskJ56Od5pqEIqwQ6rUNjVixeiOWr96EhsYmKdj0tBSMHNQHIwZWIi01+WsD9Kf/vIQkqxkBfxAOlxs+r08GfECfU5MVr/n1Q88IUZGwlCUGAjxRXhWGoF1i9ParXjCejwdJfPHaDAbJSQ03iT4QCOLPj70kq/3MtFRAF0RyUhL8DGx2ujB8QG9MGDMi0R455v1JSMJqicKKtZuxbM0m7D907Pg/DxvQW1Zdz838AGVFhcils5yhE04naursqK23o97uwO8fvOOUgNobGkGyS0tJxs/uuTHm4KsGT45ASNCOCpxaka1mVHpSICDievTBMZUmPwxF0KWrN+Lz5etQVWsT31XfilJkZ6YjEAjA0ehCna0BtXY7XC4vfnL39Z162iQ8YYVGZ/vuA0Jc67fsPD5g/Xp1x+C+FchIT0W9vRHVNXWorqtHrc0OW0MDunbJxdRLxp90gI9W1+Hhp2cgLycTD9w+tVNPhER7+G/m1SVa/07UH5bsouoHA19JWgzL4CrrZPa3/76K7Iw0pKYmwe3yYvfBw+jbs1RexhazuWku19Wjqq4eNbX1qKmz4bIJZ3fqk0PNEFZo0Hmit3zNJqzbuhMjBvbG4L69YDDoZWVVXWtDja1e3kj8e529AT+56+RvpL0Hj+Dxl95GcdcuuPvGK7Twneg0feRqhbl03FLR+a4FY0wfFdlNgKR5nUg5NPQcDBDt07MEFd2LQWc7iWn5+q0YOaA3Kiu6Q6fTyYuX87iGhNX8U9I1H5dOOEsLcESlj5ojrBAK/53+rgx4cWEXmExGuFxuIShGCXOg+dtma8AP77wG+pNECm/duU+2lQaDAWNGDMTEscpHEJVZ1oabUi6YBED1DIY3xMOolMBcPuqs0+XAlVPoh/355t+ZTbG63gGL241ytxvBQBABBsEGAgjKb/49IL+/WLEeZw7rJ6ul6to6HKuxybawsqIEXbvkiV/V5fbAZneIi4OEVl1rh93RiO5FBSjIy0Z+XjYKcrObXCKdxDRLWE+8/A66FxciLztDCIsO9MZGF+odjbC1IK1eZcXiozrnzCGwmPnua7L/e3w68nOz5bM+nw9Ot0f8XqXFhbj6onM6yfAn7mOSKJgpQRsdhwBStk/nOeVeappTysJBa//qjVjz9rzTXsq4wAG9y5GTlQG31ytzb8Hi1UJGuVkZMJuN8PkD8iK2NXBO2+VFTD+X3//1babZZDxOXvmVPdGvrEiCtJlE3tFMs4T18DOvo1t+LrIy0uRtxDeYz+eXExX6s7jaqrHZ4XZ7UFZciF37DoHkxXSHJas2YGBlTzkydnuaiIpvMvoJam31GD6oEmNHDupoY6255/nSaIKvwYEsRyN65cQ2qJf5paQFnlhSOSIU3MwI/NAPAW35d9LD9nVbsGfJKqQA0Ot10Ot0ssLnb538XY+9Bw6jrKQryooKxP/KVZjT6cb8L75E14I8ZKanyctVb9DD7fbC6XKBB0R8GQ8f2Bupyck4cqwGh6tq5Dd3EyGbdPMUGMqK5a9McQplmIR+M3830tkksZxYmiWsPzzyArrkZkm4g8lgkJlD0nJ7fEJaDIfoXVYswaAbtu4G/VUhG9KvAqOG9EVudiaOhRz1suSmr6DplPGnd98Qy3FQbZ0AgbfnLgJP0C48ZxTGjBwYU4y2mUzii6L3LFzJbJIaJWFOV1/wky9WYsfeAyjMy0FaahJ0Or28OFeu2wqLySxz2mo1yYvY7wvI1pBz2mw24c7rLv0WDo1ON45U1eDwsRqYKnvCnJkuGm9cJZ7ISFopzaKVod8UAaCqyhmnqIsY0wE4SWOaJazd+w9jxnufID01Rd5kBr1eHJVenx8uj1v+nYmj/Dca03Pos/rw06UY1LcCvcubyIyDzS1kHZfc9Q3NpzH1+P7tV0sAn7L4IcAUFaaq9O9dhusvnxDTjrCsFpP2ubXKCyM0gZ1jcj1ljr+py36ijj/05KvIzcqUE0LOXY/XJ7uBLTv3IS0tGSlWK4xGo/i/PD4frGaTnBC2JpCUOvEMr+AqkQTGP5OUvmkjnE7UNxcSZkpcIivuapawCPqajdvx3vzFMHDZbdALwfh9fvTpWSoOdLPpK59VaJD+8dQMVJQVozA/WyYF/QSORqeEQYijvt6BensD7r9NEVZMGeIEjR2rrsM/np6BjLQU/EQDK15uIRcnJUmyPxO3T2UvvDFHVvQpyU3lu467NNxumAxGFObnyMs2JcmKrvk5Er4Tevm2Z1xkm0vyaiYxhl9QAoq5vRQmIGElcl1OTRMWB87j9eI3/3hWQhsYmpCfmyWnfiezvz72MooKuyAnOwMpVov4F+j0tDc4Ud9AwmpEbX09epeXYOTgSpR2K2jP/FCfbScCf3j0RXmh/Og710owZaLb580HBWedhrD4HLPnL8GKdZvFpcFVFrd8DNuhf+v2ay6OyaMy0TykZsotbaHPl9DqpponLPqq/vjoi0hJTsLP773ptIP824efRU5mBnKy0mVLqNcb4A/4xE/QIKTViOq6r05imHw9YlAfDKrsedp7qwsij8ALb36Izdv34JpLx2tiDHiySd/RKKfzlEqpPOl7+rX3QNcGT7vvuOZiScN56MnX5ADoiolj5IUZC6PqLp0faX4/smMoqtmWZ9M8YTEa+O+MGM5Ml7fwqeyDBUvx2bI1sFotyMvKkOU2V2aMi/H4vHC5PEJckyeNxdZd+7B8zWY4XU0xQLw/I5BJXkyfUBYbBBYsXoW5ny3H6GH9ccl5o2PTaDtaCZXqYuLzqcIKqN1ODXfGUpGs+MKlrdqwDa+/P1/m2IN3XoPkpKYto7ImBDRPWAePVOHR598UZySz209mcxcuw4Ilq+V/jxs1GF+uo+aQWWQ8eBxN31dWZhrOGz1MIt9pdHgyHWjZ6s04fKxa/o1bSBLXyMF9UJCnMumj/UXasecAnn7tfQkQvvumxM9G4Ckht1anyoEMaV7xNJBkxdPqlhYiM86zKy4YE22INXV/zRMW46uefOVdCbj7zvWXnRD8jxatAI+Saddeeh4GVvaQ5ffOPQclhIExL11ysk55AsNtCclr8469x9vo06NUlu19epRoatC11NmQj5J9pj4UXzCJbI9R1qihETdceh4KThCB/v4ni/H5inUSsHz7NZegpPnl2PKZjlTV4p/PvC7/pFRHvz7amiesLTv2ivYVneTTrpr0rblMoiJh0a6++FwwBqs9duhoteQyLluzWVZgtAc+fQ+Fl18C3223ASoUoj3wnvCzXEFzJc0YJAYBJ7L954W3sP/wMXzvpskoKsz7WldbzsVpV10ooTUns48//xL8KSkqwF0neREnMg7R6pvmCWvl4Srs2nsA+kAQk0cN/hpOnx+pxvvPvyH/duWF40BZmkgZfVtcce1etQ53/fC7cttgVhb8t90mxBUsK4tUU53+PgwSpi8nKckiCXw8NaToYiKGOnC1z1X/N8mV4nxrN+0AX3hUEBnc9/SHOO+v34q8YQPQze9P6FCDWE5QzRMWFUopqcsCFj1bZPVTTG23yQTdoSMw7TkozvJomWHGDBiffhr6zz473oR/6lT4br8dgTHKB9Ee3P/y2Muy5ebJLhOHGxpdEujLtCumUf3ivsTSPX9+5gcS/NlyBbV643YJcmaAM1+aky8YGxYkNQaDlKZjqOdQl0tipDq7aZ6wQsTUUobkoNEIRirTYlkgVb94sRCXYfr04/MqMHq0rLj814cvvGZ49VWYfvGLpu2lwwHf//wPfPff3+nm6jsffQ6v1ydKszxFk9QpW3MKVW09qm02kWe56NxRCYPN9LfnYf2WXbj+8vPRv3e5kBdJjHb+2cMxfvTQVvV1q9kM1jz4Znm6Vt2kA12secKiZhK1k5hOUOL14pDRiJ3NZFXu9UogXKxNt28fjM88A8PTT0NXVdW0XSwubiIubhfzmnwbhrlzYfzpT4HsbIAlzmprodu1Cz6SW24uYLdDd+gQeD/dnj1wHTwY60eJa3t/f/IVDO3XC5UVZaAigSSoc2XVrA1Va2uAxWJKqNp9r7+/AKs2bMVVF50jp3+MtSLpnjV8AC4ef2ar8eSJ40qrVRKx+3g8yAkzTajVDWnkA5onLK6kuKLq7vVKoB6D4GiJUnElRFz6VauOTwkSl+GddxA491wEBg9mrAR0x45Bt2MHdPv3y4/3z3+W1ZV+yxYhMd3evXKd+4svNDK12tdNRoFv27kPlb1KUVyYD4vJJBkJJC3J+xTissu/XTB2pFRXYon3eFsoYfu8s4Zh+drNogTCAioksLZaaMdANVNuDTuzaZ6wQiWhuvh8ONp8QkfySrR8KK6mDFx1vfOOzDf/hAnw3XkngoMGCRkJWW3ZAv3u3UJQqK6G969/bSKsbdug375drnNt2ybE1ZHtrQ8XStAu4+IqSovQJScTZrO5WbfMLWlUNoo12hpQVWeTFQyNapxlJYUoL+4qv+MRAkGiXbR8rRRKoSRMZc9S3DTlgnYPF6vxUJ+LSqalGlFgbfdDn+AGmicsymJQuyhkHEwOaqKabtMmWCZMEJ+Wb+pUoLAQOHQI+p07m1ZSu3c3/XnnTnh//3voDh6EjmS1Y4eQFldke7//IArGJn7Ud1vG4NV3P5bTNAboMrC3qKALsjJSYTKZQLV0r8cHt9cDh8MFG7Wy0lNF6YAncy2NogRlxV1RXlIov2MVDjHvs+WYv7hpNc3YwNuvvUTyBNtrrNm53tKUYTHY7Radq85omiesUJVgecN6vQktjRGaYNYhQ+C/+GL4R44EcnJk66c7fLhpO9jsr9Lv2gXv3XdDV18P3YEDQmb6bdvgdbrw+5/+EYP69xIHbkdJE2Ju3cuz5kpgLp/pxskTsWPPQazbsgNpyUmwWMzQGyh6poPH45Vio9RCZ7Awt4KUFdq19yB27juIXXsPgYV0WxqVPIS8SrqitFt+1JLa//TvF5GakiIne76AX6reXDbhLFEXba/RN0sfbZbfj74eT3tvp8nPa5qwKLJGvSK+faj5MzxO2t+tHXlr//7wjxmDYN++CIYc7jU1wNGjsqLSk6D27oXvqqugo+O9ulqc78HMTKy57wG8uGKzNMkvNuORUpOtoh9Omed7p00R2V0tGcnn5bfmyiopMz0VN1wxEd0KcsGqRo88OxMpyRYkWa3H5YKY90mFg0nnjDppZXDGye3cewi79h3Ezr0HRdwuZLw3/V8kr/LiJhKjRnp7bO3mHVixZrOkdfGAwOn2oqHxK7nugX16YOLYke1pAn464C0WqcjT0+MJq4RYuxpMwA9rmrBIUhQp496eGj9aeetYi4sRGDoUwfLyJsKi051yJEeONDnfDx8GGhrEv8Xfuro6oK4Ovh/9CP6bbsKBw8cw84MFSLJYJHmW8rskK/pMGKPEsmWR8JvEYr5Sg+ylt+ZKJDulgUhWLKrAOpQvzZorTmvmiXbNz23eJlpQmJctRXIZ1xSuUYUjtAJjdSWSWUuj4GNo+8jf4ZD+Q0+9Bpfbi0DAL8nxwwf0QUVZUVPhiOY4MVGwZUUnWz1+cNvV7T4YCFXFNgaDEpfFzeYAjbyowx2rU12nWcJiRRNxrFMPW6+XY98KjTgjJdD0z39GsKQEyMxE0GiEjs9is0HHVdaxY0BKCoIZGU2hDXa7kNmM/76IUeePkbxHJsgO7leBzLSUFl8Qu+gpMVZp8qRx6FHSNRJzJGr3YM4cV1YsrMCVyY1XTBRnNROeX541T5Qz6LS+YfJEIeVIGstmfbUCOyRO/JaWk5n+tRUYRQRD9so7H4myBw8FaFRYYFGJIZU9kZ+XI5VtGHJRx5gxISzGjNWL1HMk8k5XWSyo9HjAykKsMM0Dp6wY+LT4HTtsNIpyKRcJw+JwYqlZwiJ4m81msLQS9/RcYfF0MDMGAxeJL46VqycW3czKAsxmSkMArA5jsyFotSLYvTvA+JuyMonlWuXwYvqAM6TptJQknDGkL4b0a67JKAGVdim8ydUDAywpnzP10pMXkY3EM7TnHtTYf/mtefLl7tm9m6ysmIS+cdtuISsqcDJ95VSFcNvT/jc/S/JsWoEdkt+U1G5prLDElRfFISn02L9XuWxTSXSzFyxB/4ruKCvpJtLcXHFRp42nmFxtSRUne4NI5LDkfHuNJ+Oc55RkbtDp0MXvj7roHsnRwEh7nU6+cyQsLhhYhi2WplnCIkg8ISzzeARAu8Egsq/9NOSMND73HPQzZwIMBkxNRbBnT/gnTUJg3LhvzQH7th34aOcBOe7Py87EwL49UNatAGaLGY2NrMnYVIuxTrYiDUhPS8Z1l50fy7kUdlvbd+/HS2/NE7VYVu8mWdFWb9iGGe/Plz+fMbgvLp94dtj3jPSF3Ha3XIGxrzSW4GLfhg7sLSW4uKKd8f4n4kujlDEr2tDcniYfllRwqm9AfYNDCp+MHjag3V3lQROJIlQXkSlpkV1/fr2LoeBsHmqxEg99aFxl8USesWGxNE0TFkuD5/v9TeWYGFSp06G3hgirLQNNhcq35ixEeWk3FORmiRgh6yo26dI31a+jzDMThSlNkmi2YMkqUJSPoQhcIV59cVNA5dJVG/H2vEXy5zEjB+HCc5pWk4lixJ0rr+17DkjKDZUYqLHucDhlRci/s0ZmcnIyjAYdAkE0VW9ykLAcsDc4RM2WW8dRQ/q1O8yCKWn0Y3ErSBKJhtFHvNNslkMtWqbfLxWBAjqdtM1MklibpgmLYmncDhJOLo9ZviiRY7AiNbgsAts1Pw+ZGanHixjQp9LgdMJma66xaLNJVRbqdfEnHkGU33zeUBUcntIxep3H/bSFy9ZgzoKl8ue25NtFCtfT3Ye+tnfmLRKyoZPdoDdITNjhozXYuHUXsjLSkZxsEa0rHXRCyjyt5PaQUkQsqhGyHqXdcObQfuhb0f10zcbl/1NUgFkjpEI690lOXFkxwpGkxdzGeJimCYuAbTObpRwTA+kK4gRirAeO+lB0QjMEwGo1N5c388Ht8sLBsmV2u/ha6FimMU5JiGtQZdwKOSxeuQHvfvS59GfcGYNxwbimI/55i1ZgfrO4InPtmHOXyPboc2+iID9bDjtMRhMCQT9cbh9WrtsiREW/lsVslBNNFvYloTEGjNtzjgmL+C5ZuUEOFGg8/eRWcfjA6KmJtAZP0hBXVUebg7HpHyv3eE6pT9+a+7f3Ws0TVnsB0Orn//DoC00FN0nYPCVl/TqvT/wqo4f3x5lD+2P9lp1YunqTnLqFjI7skYP7ShR2rOzTJavx4cJl0tyEMSNw7plD5M9ffLke733clBtJHf0RCfKlPRkuVGF488NPkZ+ThYy0VEm85uEAg1YZgX/waJUEtCY3S2/zhdK9uKuQMA8UQsbYOZIWyYthDzReO2poP5w5pJ8QXzys1mAQ4QCGCtEnRqUTyjYlkinCSqTRaGVf/jv9HTnN4uRiEGlBlxyJqKYDuKXtPXAES9dswqr1W4//M6/hioty0dG0uQuXg34rGotI8KSM9uachVixdrNsr3jiycDKRDXW7GOS/YbFK7Hs4y+QnpqMzIw0Scim1DYj7lnIhNs/rpRYpTrcGoJfrt8q5EUnP43ERh8XyatlKEW0sdljMmF/cy4uy3718Hhi7lAP5xkVYYWDUge5hqdVy1ZvlFVXqBoQAyTPGFwpMV2pzZVbIvW43AJyK0hrqfj6yjsfY93mHVKxiCk4lLdOVOPWiEKQ9JGa/H54Fq+UEJTPlq8VwmL6TdAfQBYDRwf2EWWGthgr6JC4tu3eLx+n1juDgkleran23Nq2WeJ+T1oavM01H0MyTa29T6yuV4QVK6QTqB2pBrR6k6y6jhyrkbd6IBjEGVINqK9EmrfXQpVheJ+QmB19OswXpKgdJY9vnDwB3YsSU6OdJ84kqlBifbbfL3F+oWN8bgXr7A7MfH++pBSFipu0F7c9+w/LVvFYTR0OHmmq1NS/V5msuL65cm5vW5wD73y0CJnZWTjnruvR0+dL+DhGRVjtHXWNf56Bmp+vWC85dyFj2gtXXW39goRUN+lsvmHyBPQqK5atK6PaGR6QlZEmsVeMW0pEYzQ3yYoOaOqAkKgKTuLLmb94JeZ9tqLNAn0ne/6j1bVYsnKjkFfIOB5ccfXv3b56AXT4vzPvc6zeuE1uTdnmSyacBYsGCqgowkrEb0wc+rT/0FHZKn65bsvx1kuLCmTVxe1iOEanP1dQ23btl+0lyaq0W4Hk1TFfkAUYuM1hCg4rbyeaOZtXVdRSp/HonmTFY/yTGbdwz86YjZJu+bjrhssj/kgNDufxk0U69Gn0VZ45pC9GDMeAe5kAACAASURBVGp9ZWhWmaL0NMeELxSGlkSyOEvEAfjGDRVhRRthjd2fycasBkTyYjAqjSsihkUwwvtkqp78YjFZmQ5+xihxu8dCs1RJIFkxxIJfapJVakpTleNEslBtAPaJFZtJVDzSP51xtfK7fz4nidi/f/COsJ3tp7vvN/8/nftNJ4sbJf2KRqc8t4pcdbU8heT/Y/EOiYQPBqVPd994uXyWJ7a0nt2LcNn5Z0Vk+9/aZ2nP9Yqw2oNeB/+s+LlWb5SVEY1xREJcgyrRJTfr+NP/7YlXYLVY5MSMYRVOtxu/eeA27DlwWPIFGThZ0b1IHOzxOrI/2VBtNJsleZhJxMyXy2gmK0Zyh2v/enamEPNdN14uqqfRNiZbk7xCml/ElKR15tC+WLl+G3bsPSApRAx34eEK04KYgG2zN0rXzj97GMaPHhbtbkbl/oqwogJrx7rp5h17ZMXF7UTI+vUqEyVNHunTF6XT60Wszu5woM7mQHWdDW6PT9KG6DS+/ooJCQlKKO2kgfmoer0ULeGxfmuMqVLUb4914CvFDunj2rpz3/Hu0l/I9J/M9DR5UbAUmvXskWASzRf/ehaVFd1x2YT45Wi2BtcTXasIq70IdqLPU7OKqy5uGWllRYWyJeERPNUiGARJoqqqrgPVD/jnwX0r2lWAIdrw7jUaZQvItBPKFLUloZdkRdIaVNkD11x6XrS7/K37U/mCK65d+w9J8C11uRicR9WOkuJC1Op0qNXrUeP14fNnXscP75ga8z5GqkFFWJFCshPdh/6qvz4xHUP79xYJGOqqUyaGcV70r1AplHl3VI746fdujJpfJxKQs7iDJPQCkota0obIbm4HuS2k7+5H37k2Et1q0z1Ydbpvz+4oKcqHyWjA0a6FKPF5Jf/PTqFL6DDvsZfwo+9e16b7J8KHFGElwihosA9/fXw6+laUobQoHylJVsmbC21BuNqiFhQd+D+4faoEiCaqcWXFrSBJK7WVW8GWz0THOx3wP/3eDaKJFWsTmelZcyUUpUt2FoxGPZyVFcj2B0QcgOpeR2vrsGzGbPzwzmti3b2ItacIK2JQdq4b/fmxl0XQrjAvR9KC/IEg3JRpdjQ26UA1NMLpdOP+W6/qFMAwtIEhDowvo8ZXPIxJ8VTC4KkuNe8DaalI699bpGCcThe2LloB17Eq3H7NJfHoXkTaVIQVERg7303++O+XpF4go+KpUBAMBuD1+uHxekRQkMRFbfmrLz63U4DD4FEGkbZUooj1g/MlIonZ6SkwGo0S0hAwGKR4Rf2xatgdTvSvKMN5Z2vzhJB4KsKK9azqIO1RgZN+G2pAcUsY4H8+JgIH4PJ44WhsxMXnjU7oPMFIDgVP7F54Y45sye64Nj4rmA8WLMXm7buRmpoMsxCWqHDDF6CKh0fisti3ZGtTfUMtmiIsLY5agvT5rQ8/w/bd+5BstYrWN8mqSW7FK/I2ia5tFUkYGWT7+MvviN4+ayXGy5585T0JZTBSooYMpQN0VCbNTJciGKxMpGVThKXl0UuAvlMWhRHUTcm6VaIscM0l4+MmFBhPSB56agaqaupwz7Qp6JafG7eu8NBj4dLVUieRAb5TJo0TCeeOYIqwOsIoJsAzMOr6sRdngdVlvn9b53C0fxP219+fLyW/Lp9wtmh8xdP2Hz6G/7zwljjh77l5Sjy7EtG2FWFFFM7OezNuBX/5t6dEpubXP7j1W7ltnQEZRp1TBYGaWFdd1FRcI15WV2/HXx9/RZRMf3zX9fHqRsTbVYQVcUg77w0fe2kW9h08ituvvSThi7hGY5S4Pf73C2/J6egDt8c3mtzr9eHX/3gGRqMBv/vh7dF43LjcUxFWXGDvmI1StoQpIpPGnYGxZwzqmA95mqf61UNPSxDtL+67WUQK42m/efhZeDxe/Pr7t8BiMcezKxFrWxFWxKBUNwqV8aKu/HWXJ2YR12iPEtNjqEA67apJcQ/poIoGHfAPfuda5DRLIEf7+aN9f0VY0Ua4E92fCc//fOZ1ibT+Hw3nq7VnyFhfkXUWx48eKjUW42k8BOFhSKxkb2LxrIqwYoFyJ2rjtw8/B7fHg5/dcyPSUprKtncmW791F6bPmoeKsiLcenV8K28zkJUBrTdNuQCVPUs7xDAowuoQw5g4D/H0a+9hx56DuHnKBejTQb4krUHXZneI2ifzK395/7TWfDTi177xwacieT1l0tiEKdTa3odUhNVeBNXnv4bAnE+XYuHSxNgSxWto/u+JV0QznfFojEuLl4XG4oKxIzFu1OB4dSOi7SrCiiic6masNj397Y/E4UzHc2e0V9/5GGs375AI8+EDe8cNgkXL12L2/CURr+gTtwdSyc/xhL5jts2VBVcYKclJ+Pm9N3XMhzzNUy1avg6z5y+WytpXXDAmbhis2rAVr7+/QFRfp17SMVQz1AorbtOp4zb8p3cW42BqPm7vm4vBBYlXzivayLP4xhMvvyN5lffdcmW0mzvp/an1/tp7n0g+4XfjmJAdSQAUYUUSTXUvQeCqrWbMrjXghZ4eXJVz+lJZHQ02Vtb+5d+fFuUKlq9negzDHGJt+w4dw2MvvoWu+bm4d1rHyCdUhBXrWdQJ2vvTASN+v9+E7xf68KcS1mvpfPbwU68jMzNVipVSOpmChpSM/tX3b4kZGNTYp5R1eloKfnr3DTFrN5oNKcKKJrqd9N4f1hkweYsZY9ID+LCyqVpxZ7LnZ85Br/JipCRZ4HC6YatvkFNDFpOtsdXjl/fHhrSYIsRUIWrqs8hrRzBFWB1hFBPsGY55dShdaUWyHqga0VQ9urPYw8/MwMiBlRg5pK8QVVWNDdV19VJyS37X2TDsovE4p2ts9KlCxTG4sjtZ1W4tjY0iLC2Nlob62n+NFTtdOiwd4MaA5NYVJtXQY36rqyxGMbCyB4oKu4C+LKm6bGtALVdZdfWoqqtHUb8KTBk+ICaP+fcnXxWyfPDOa5CTlRGTNqPZiCKsaKLbie89bbsZr1cb8Fi5B9PyOofj/UhVDT6YvxRlJYVCDkaWind7QPlkW0NT3UYmI5f374WLh/aLyex4/KW3wUKr373hcpR2y49Jm9FsRBFWNNHtxPf+5yEjfrbXhDu6+PCvss7heK+tt+Plt+bJqVx2ZiosJjN8fj8cLjccjS4pfcZr8vOyccV5oyVWLdr24psfYtP2Pbhx8kT0rYhP+bFIPqMirEiiqe51HIFF9XpM3GTB0JQAFvXv+I733fsP480PPoXT5UJBXi6ystKEsBjaIKXPnG45Jayz29HgcMGg1+OsEQNx9ogBSI0icb05ZyFWrN2MyReMxYhBfTQ/QxVhaX4IE/MBGgNA7vKmFYRtpBMmXWL2MxK9Wrp6I96eu0huxVVTcpIF6Sy1ZTJBB52sstweLxqdLnQvLhDy2rB1l1yv1+uFtM4ePhCpKZFfcc1duAwLlqzGxDEjcM6ZQyLxuHG9hyKsuMLfsRs/Y50F6xr1+KSfG6NSO6bjPaSyypFkabNLzx8twZoNDifMFhN0Or0433UIYtiAPjh7xEAZdEbDM4XnK+LSCWmdNWJARGV5Pl+xDu9/shijh/XHJeeN1vyEU4Sl+SFM3Af43k4znjtmwN9KvfhegS9xO9qGnjGmivItVBelMWeQuYMhI2HtP3xU5JKpC1bSLR863beXmXsOHMHny9eCOlqy4tLpmraKwwcgLbX9emKrN27DjPfmY1DfnlJ+TeumCEvrI5jA/X/qqBH37zLh+lw/nurhSeCetq5rdGKTrLjFy8vOxJQLx7X7BG7vgSNYtGIdqHZBI7lxq1gxaBB6ZrV9q7ht934w1KJn9264berFrXvQBLxaEVYCDkpH6dJKhx5nr7cgwwAwsOG8DD+e7+mBWcP+rAVLVmHuwuUyRP17lQlZRTIgkyEIny9fh3VbdiKrvCd+U3wx7i/04b4CH7qaWcq5dcbito8+/2bcE7Fb1+uTX60IK1JIqvt8C4H8FUkYlOxHF1NQtjrVPuCQR4cqnw57h7o0hRi3dlxVrdm0Xfp93lnD5CdaxnJpv95vwqvBrsebIHHd30riCimg8iDg4vGjMaRfRbS6HJP7KsKKCcydr5GCFUm4Nscn+YS0o14d9rh12MUflw72gA6bBmuDtFhvkGR1+FiNFIi98sJx6N+7PCaDurxBj38dNuKNasPx9rjaInl1C2PF9af/vITMtFSYzSYAQTicLtgbGjHtygs1Wb5eEVZMpl3na+SKLWbclufHxEw/drh02O7UYZdHL3/e4dJjp1uHxf3dyDK2fpsTSzTfYhzTui0ST1XSNV/IioVSY20rmolrZgviureZuIpOQlz/fPZ19CkvRWZGGnxeHxwuF1gRus7WFHF/69UXxlXCuS0YKsJqC2rqM6dE4JqtZmQYgrgsy4/ypCAa/cB+tw57PHrsduuw162T30/28EpgaaLaBwuW4LNla8WhThE8Bl/G20hcjxw2StpTyEhc9xX6UNyCuH72j+cwckBvnDGwF5KsVtTU1qGmrlkxgqoRdfUIBAO475ar4v1IrWpfEVar4FIXh4MAt4OTMv0YleZHoTEIrqHqAjocdOuwz9O0Ndzn1uG6PD8eKPQhSR/OXWN3DVNoGLW+ddc+afTi8WeKLnoi2ZcOPR45ZMSMFsR1T4EPBz06uIPAWV+8hqF9e6B3eTFMRgNs9kbU1Deg3mZrlrqxSzL2jzWmk6UIK5FmYQfpy6RNFph0QfRJCqKLMQirHvIlqvLqcNAD7PPohbj45TLqgCuy/bg8248rsvwwxPkEkWEAJCs6q1kQliWyepR2S9iR4Uksieu1ZuKakOnHLbl+HJnzFirKi1CYlwuLyQiX1ycigtwS1tfbRfrGVu/AjzRW8FYRVsJORe127LBXhws2mNE9KSgrrFQj4A8C9X6g1qfDYY8OjKFMNQCf1X+1vOJKK0Re3E7G2hgHNfuTxdJs7x4luHLSuKiky0TjuVY59LhyixnT8ny4IdePOa+9geJu+VKi3mwxwx8IiHIEV48NdjtsNoeQ1+B+FfLTLT83Gt2K+D0VYUUcUnXDeTYDrthsRpklgGJLECkGIBgEXEEd6nxArV+Hx8s8GJsekO3h2zUGzKo1YIn9K/JKNwRxRXZACIzby2gbV1V0rtPGnjEIk8adEe0mI37/s9ZbcFm2HyNT/Fg6/WUUdMkRPXmLxSJtub0+NLpccDsaZQVJPxbzHGmlRQUY0rdCwh5MJmPE+xapGyrCihSS6j6CgN0PjFpnlfAFix4oMAWRog+COz0PdOhlDYC+lnOawx1awrbd1UxeNQbQRxOyHGMQ9+//CFcM6o6K7kURRfpIVa1sAfcdOipSwqwlqNVYpTPXWXBWqg99kgI49tFsWLyNyEhNgYU5jXodfL4g3G4P/B43HE4nxo4cDGp4rdqwTXTnaUaDQZ6fq66y4sKIYh2JmynCigSK6h7HEbh9hxmvVBmEkGZXuiX+ikTEs8AeliAKw4gd4s02OfV4u0aPWTUGrG3U4ydLHpMvG1UQ+vUqk5/ykq+CKtsyBCx2SrLyeH2iYUV/FX9r0TweL/quTcbQFD96WIF0kw6O15+WfESr2Qy9QQ9/IAif34egx42zhg+UhGgaQzZIWqs3bMP2PQfk3/oM6YeBl4xHnt+PLn4/TFwiJ4ApwkqAQegoXXjyiBHf320SJ/uS/i70SorMJF+4txaevTtE2YAropBxu0PiYooMtzSnsr0Hj2LP/sPoW1EqaqDzPluB+YtXyke4ouDKiissLRrTb2bOXoC/lV6Iwqx0lCXrkWZs2oZbtq5CUtUB8KzWYbBiVLcMXDKwHLnZJ5ZLPlpdK+SVPqgvAgVf6c7nNhNXVvMWMl44KcKKF/IdrF3KyIxaZ5EQhsfLPbg5SrLI+w8fE+LiDws8hCwnK/34yqu4sMvxf2cRhsL8HCRbrU3Bk04Xqm31cDqbRAUnjRuJsWcM1uxorN20Q8iKvqjSbgX43z5Xo5sZzX5D0pQOXh54BHSYmu3DL4rCV82oNhhw1GBAjeGrmC9rMIguPp+svPjnWJsirFgj3kHbO2+jBYvtetyS58N/ymMjiUxplhB5sYxWyLrkZKFfr+5YtmYzBvbpgeKuefD7g6hvaEBVrQ1VNfWorbNhxMBKTBg7QrMjss9oxO5DR/HBszMxbEBvicL3BYHxGyw45G0iKoaNjEv347KsgISOtMXcOh2OkbyMRjhbSORk+/1CXFx9xcoUYbUT6V0mE1ICAdj0erj0egxwd3w54G9C9vO9JvzjkFHirpYMcMVFjYG6VCQv6kpRipjG7d/oof1RmJ+Lqpo6HK0hWTHi24Y6mwONLrdUk9GacV2zzWwWEqEFNu/AmNKv+/O2OnUYvNaKntYg1g6KXM5mnV4vxBVqm+2bg0GkBQKwBgJo0OuRzjQmb3ReWoqw2jlb7TodfDod7Hq9DFZfT8fRfQoHmndrDWAqDm1OpVtCFeJt23cfwPS3P8Lgfj3Fv0VHPQuaMu6o1lYvZbea0lRsePDOa0WmWCvWqNMJWXGuka4qPB7knGCFY/PrULjCijQDcGR45GtDcs5zu0ji4qprsNsN9q2++e+VUfoeKMJqx0xdb7Egw+8Hp7tLp4NHp0O0Bqod3YzaR1kw9cz1FolY/02xFz/uGr5/JGqdar7x/z0xHRVlJSguzJOTskAgKCoFNgZN2h0S5U0C+8HtUzVDWPQpkay4AUsNBFDh9SI5cPIXRM7yJDgDwNHhTgnSjZats1jEr0Vr1OvBP7Fv0TBFWO1ElaTFI18ODwdroNsdF2dkOx+jTR+/cZsZb9YYJLDzzd6JtbKkrEpp13zk5mQgNTlZ9LhcnuZI78ZGOBwu+Hw+3H3T5DY9e6w/dID+KhMlYiB+I66sTpfF1G91UzzcukEu9LBGz0G+zGoFTw/54vbqdKBvi6EQ0TBFWO1ElQPE1RUnFN+A6YFAp/Bj/evTDfiLdRCCRqPIxJRaoveFaMsQPf3q+/B4vcjMSJVKNgyI9DZHejsbXWh0edC9pBCXjD+zLbeP6We2m8040uyvKvb5wvYPjd9okeyBeX3dOCstulv1vUajEFZKMCjkFS1ThBUhZDlEa6xW2c8X+nwoj9KSOELdbddt9h86iv+8OAvpmRnIHTUGdwxsXwBnuzpzig//4d8vIj0lBanJVhHeo2qo0+2WklsMtLx16kUJXb6dL0JuAev1ellNcVXF1VW4dv02swTevlThwZQ2nhCG21asrlOEFUGk6Xhf25y31cPrRUHzvj6CTSTErf79wlugCueoof1w2flnJUSfTtQJBoZ+unSNEJbVbJFyW04PT3F1mHrxuQmZehJ6DoYsWIJBOX3mTx+vV/xWrbEHdpvwxBFjh6papAirNTMgjGsPG43Y0exrYIgDt4gdyd77+At88eV6SWG5d9qUhH60HXsO4OnX3kdBl2yJuWK4w6dLV0tKzx3XXpLQfefLj85rngbyp8zrbbVv9C8HjPjtfhP+p6sPvy2OjhM81iAqwooC4jtNJhwyGpEUDGKQyyXHzx3BmHv36jsfy6PcdePlIhmcyMaE5sdenAVGvt990xUIbWWLCvLwvZsT19m+xGpFkc8HQzAIt14v4QJ9PB7xEbXGWBOStSFvyvPjifLEOhRpzXO0vFYRVluRO83neHrIpTyjgHtHKSYlSl0/4W1t9gY88tybUovvonNHHa9gHMs+tLYt5h3+85nXRd74B7ddDebJPfz06+iSkynhDIls681mMLqNHis6sQta4bsKPdecOgOmbDGLrv6sBDvFbSv2irDaitxpPkeH6RqLRYJKGfXL0x0t2wtvfojN2/dIvt4NV0zQxKPU1Tfgr49PF02oH991PUJ/z0hPxU/uuj6hn4EhMkyJsQQCSG5jzt5qhx6j11swMDmAJQM6RgaGIqwoTluGOWw2N0WBp+7Zj0FdcqLYWvRuTb/Ph58uE/XN+265Ukqva8G4GvzfR14Aa/L94r5paHS68b+PPI8kqwW/vH+aFh6hXX1kDcgeq6zINwWxS2N1IE/24Iqw2jUlTv/hXTo91q5cj3WfLcfdN08WyVot2e59h/DfV96VLnNlxRWWVowKBr/6+9MSg/W7B2+H3+/HL//+tMjI/P7BO7TyGG3uZyAI/O2ZmXA3NuIX994EXYvE5TbfNM4fVIQVgwF45e2PpPQ4FRzvvO7SGLQYmSaYzvLIc2+IKuXZIwaK70pr9su/PSV65v/7ozskBeeXf38Kfn8Av3/wdhhayKZo7bnC7e+f/v2SFJ/46fduQHpqSrgfS9jrFGHFYGgYqPifF9/Cseo6nDm0Hy5N4NillnDM+vAzLFuzSU4DeSqoRfv9v56H0+WWLSC3gqG//+L+aUi2Nmmdd2TjC+fQ0WrcM22KZgpNnGo8FGHFaLZSu+mJl9+W1q6YOAYjB1fGqOXwm6E8y5wFS2Exm+HxeaXCCiPCGW+lVengvzz2siQ7/+TuG5CRloK/PD5dSlzRCU9nfEe352Z+gK0792HalZOkEpDWTRFWDEdw2epNmDX3M2nxrhsuR0m3+MUx0b9Tb29EfYNDfria6t2jGLlZGSKtW2dvgM3WAFuDA26PDz/73g0xRCpyTf3j6Rmysn3g9qlSYv7hp2fgaHUdfnD71aDQX0e3Nz74FF+u2yJ69cMH9tH84yrCivEQvvPR51iycoN8eb5302TJcYu08XSMqyNGdjcRUos/U1qloRGOxq9rJA3u21MmdHKSVSoDV1XXosrG+nXUjqoXZc4Bvcsj3dWo3y+URnTPzZPRrSBPtub7Dx0T7IsKv9Isj3pH4tTA3IXLsWDJKkwYMwLnnjkkTr2IXLOKsCKHZdh3evKVd0GFTBLAdZefL5+jY5T14Fjh5GTGXLivE5FDSpALKdkdUv2FwZFUJTid6fU6ccLyhzrnIwb2Qf8+5SLDQoKqrq2XuKXqOhtqauulaMHUS8af7rYJ9/+fevU97Nx7UFJxmJLz/Mw5kgd50fhRGNy3IuH6G+kOLV65Hu9+9AVGDemHyyYkbt5nuM+tCCtcpCJ4HcmAb3o6gzPSkpGbndWs1+SFvcEBg96AoQN6HSeiEEmR1E5l3YsKsHv/YVgtZqSnNZER1Tbpu5E/y+9k+d0yluq/099BZc9SdM3Pg9FokAINjGyvdzQ2KXTWNSAjPQXXXnpeBFGIza1IWIx4v/qic9CrvBgvvPEhNu/Yg5umXCDP3NGNp9M8pdZSwO+pxkQRVpxm7MZtuzF/8Sr06VmMtJRUOJ1O1NY7UMvVja1eVjXfNIbRhFZFx8mnBRHR/2S1WsLeZnJVRh/V2x8uQmlxIfKy02E2NcmwNLqcaHC40eBolJUWK89cPuHsOKHV9maZ+8gcSJLtwMoeeO3dj7Fm0w5cc+l4DKrs2fYba+STfIHxhVTaLR/fvUGbJ70toVaEFaeJ99CTr0qlkxGD+oo/6VhNHapZJKHOJr+5Levfp4fU28vgqqiZmMLpLsMoQtvEU20hQ/ei/Eq3wi7IykiD1UKfmk4qAdMXxtWWvbERIwdVyrZCa/bmnIVYsXbzcafzW3MWYvnazZh8wViMGKR9J/TpxqO61oa/P/kasjPT8aPvXHu6yxP+/yvCitMQPTtjtpQDL+naRQIZefROZzeJqoa/a+vRr3fZtxyl3BY2OdO/cqTzs/w744q27tp3vOz46R6N20Ku1FhJhmSVmZYKi9UM+rcYzuB0emTb6vV5cdeNkyXFRWsWksO5ePyZOGv4ALz/yWJ8vmIdQn/X2vO0tr8cx988/CxMRiN++8PbWvvxhLteEVYchmTb7v1Y/OUG9CztitzsTEmZoBJmQ0MjausbUEfCstlla5eakvzVaZ/dgcApEmHzsjNlpUbn/an8V6FtJYkpZMyxS0tNaSprrtcJiZKsuDUs6VogPh8t2rzPlsvWO3RKFqr4POHs4Th39FAtPlKr+/zbh58VldVfff8W8W9q2RRhxWH0eEL40aIVcszO7Z7BaJSqxI1uF+wNTglsJHFxtRX8BkGlJid95Tw/7r+iQz0ZJoNRxOoY0d0We+vDhcerKSeLSqdZYnho1112Pgb00V5Yw6dLVuPDhcsw7ozBuGDcSBHwYyL32DMGYdK4M9oCk+Y+89BTr8m4hmLRNPcALTqsCCtOo/ePp15Dl9xspCRZYTKZhJg8XvqN3BLiwJJUg/r2RNcuOS1O+FIkcTeWtnDpGsz5dKmQINM7sjPSYtl8u9tavHID3v3o8+MpUYyBYyxcRznmDwegUBgNT0l50DCkn3bDORRhhTPiUbjmd/98TsINWNElyWIRImL8FEtRsSIxo+AnTxwThZZbf8tQ8nbP7kW4bepFrb9BHD/BFSKjvYf274WrLjoHK9dvxczZC47/PY5di0nT/53+LvwBP1KTkgAE4XSz1JkD+bnZmtzmK8KKybT5diM8hfvDI8+LjyolKUkIi34jlqbqXlyIKy4YI7FZiWD0ZT36/JtyKHDOqMGYOHZkInQrrD6E4pD69y7H9Zefj/VbdmH62/PQv3cZrr9cG0KEYT3oCS76w6Mvom9FqZw00xocTglRqWXVa1s9uuXnYeol57b19nH5nCKsuMAOLFq+DrPnL0a3glz0LO0GnV4vwZyMl0nERGMeFPBkk6YlXSwm/jIBuFdZMW65+kI5RX3u9Q9QUVaMW6++ME6jH5tm+ZxMsuezMwOimifQdTZU1dbLD32k//Oda0UvTCumCCtOI/XwM6/jaFWtpr78zEljbhr9bvRnaUHtIBQ4ySyA71x/mWQCSCBlUQG+e/1lcRr96Df75CvvIScrTSLcGYPFFT1DX+rq7Khi9kItA5TtuPWqSfL/tWKKsOIwUkwNYYpITlYGHrzzmjj0oO1NvjxrLjZs3S1pLrdclfgrlINHqmQ7y8OLe2+5UrShqBFV2CVH5J47qv3vv55Hn56lKCrsheKIVgAAG/NJREFUIr5SHurQf2V3OGCrd6DG1iBpVzdNngiGw2jFFGHFYaReemsumJrDY3Yet2vJGJX/6PNvSa7h+NFDcf7ZwxO6+1W1Njz05GvHXw6hyO+crHQ8eKf2I79PBj617AvzciTMJT0lWXJEqXHmcDaRlviyauvRo3sRzhrWPyHdECd6NkVYMf66MbDzH0/NkFZ/ft/Nsr3Smm3ZuQ/Pz/xAun3lheMkxShRjdugP//nJRgNehR2yZXDDYaOkHiLu+bj5iu1GRB7KrzXb92FGe99Iiur/JxsidEzGIxyWsjId4fDKTmk9GmFlD2YCH7GkL7i70pkU4QV49H5YMFSfLZsDYYP7I0pk8bFuPXINffJFyuxZedeOXG695YpCasX7vZ48M9nZ6KyR3fkZWfIKWx1nV1OPBsaG6X/v/7BrZEDJs53CgXKshtmo1F016hxZjYZJUuCBMWodxL2+NHDcPBoFZas2ghKF9Eoh03iStRYLUVYMZxg9CNwqc4wgXgrjkbisUO1Cvv0KE3YlcofHnkBg/pW4IzBlZICxZMxFtU4VmuDvb5plXHhuaM6hNRMSF2UY8utOrfsv//Xc7KKN5qMktTOykHcIo4ePuD4M3PFuXT1RixdtUEc87Ru3Ysw+frLUODztbridCTm1snuoQgrmuh+497L12wG01+6FxXiO9drp3rOySBiNP6jL7wpUfnnnzUM488aFkM0w2vqiZffwYDKcvRu3urU2RpQJQKFNsnRJGExAV0rhUFO9NTUV5s5ez5YN4AhCgyQpZROyHgafehYtfw/HvQU5GWfFDwWHVm6aiOGUvusqBAMeCj0+YS4LG0s6BreSIV3lSKs8HCKyFWPvTgL+w4dlQnFyOuOYJu278GLb34ojzLtqknoXZ4YhQ68Ph82bNmFpWs2oU95MQq65MgXlsf7VLeg05kHBzwxY07npeeP1uRw0J9IsnI0upCfly1ChZGI4zsGHY5azKjTf5UKlu/3C3GlNm8f4wGYIqwYoU6ZXqpfMjj0Z/fcGKNWY9MME7np06KTl/FZTNCOlzGSff3WnUJWrEdYkJcjMVd5Wekwm80gkTU6nbL1EVkeuwNlJV1x6XnaI6wvvlwPyufQGG9FsjJHuEZAvV6Pw0YjjrUILs0mcfn9yPL7Yz7MirBiBPnLs+aBZbRYCIBSJx3NeGrIt33fiu64cfLEmD7elh17wZMxkhWd7CGjhjt9Vt3yc5GRniZyPXQ886SMooShIh3cJo4e1h/jRg3+mnR0TB+ilY29M2+ROMtp7PcFUU6Xcup0Qlz8aXLPA2l8Ifh86BJD4lKE1cqJ0pbL+cX482MvS9rNBePOAKOuO5pxe8UATW5NJo4ZgXOiXKFlx56D2LB1pxAVc+RCVty1C/r3KpdcQYoSUhWDahjUADObjWB6pt8XkCRz9pUnZiQ1GkMeGBd3zqghEreUiMaVIbeA23cfkO7FOqzER+IyGIS43M25rvRtdfX54NDpYDcYMNTlihp0irCiBu1XN+Z2idsm6klRV6qj2oZtu/HyW3Pl8W69+iJUlBVF9FH3HjgiBMWVKsMSQsaodW6JSFInqjXIkzImmTeJEzLJ3A+PzyerqSsmng2XxwuGA6zfslNuSQUNrlrOHj4gov1v783oVqDSBP1vOZnpuOric1DaLX4vvyNccRkMKPZ6YQ4GYdfrUW8wiJM+PUp+LkVY7Z1FYXz+r49Pl0l269SLUNE9sl/iMJqP6SWhOnhc3dxz85R2yyozlYZEwu2eqLI2r6ZYdiy0kgrHycwitnsPHpHQBhISk86/WWeRq7ZPl646vnrhiRrVKRIhMHb5mk1YtWGb5EIyLYr+Kj5HItgeoxFJwaCsuBr1eiGw5CidKCrCivKIr9m0Ha+9+wm65ufg3mkdN3etJYxUdaC6Q0jSpbUQMxuABMUt38Ej1cc/XlZcKCdgXElFc2XBFRyVSVlwlcZTRBIXV3HxsA8WLMFny9ZK02XFXXHndZfEoxsnbXOtxYKkQABBnU5WWt293qj1TxFW1KBtuvHTr72PHXsO4LLzz8KoodqrOtMWeLhdoz+LAbKUIaYcMUM6mA4yanDfE/q3uAKVldTWXeDWL2QpyVZZSZEsenbv1pbutPkzFP/jVpH5iDTKAHGr2KM0Nv0gftwCMnSExkKoiVi5iH6tWr1eyCojSlvB0CAqwmrzdD79B1lhmKXSWevvF/fdnLCO3NM/SeuvCAnnpaYkSc4ey4d5PD7Z0tXbGzCgTw+cPXKghB8wDIHbsZDxaL4/fVK9ykRxIN7GKjskroZGJ/Jzs0TdgMTFlVe0jPF6JKtj1XVS/Paqi86NOWFH69nac19FWO1B7zSffXvuIkl54JH5JRqM82kvNCx+MLBPuVSUZvwTi2tQg6m6pk6KIoTSQNgO1VX79S5vIqreZeJrSiTz+f1CWhQEJJnQhg/oLcRFX1ckbfWGbXh99gKRhOE2+OqLz9WE9lgkMTjZvRRhRQnlJgnkFyR48f5brzplOkSUuhDX2z7z2mxkZ6VJAdbM9DQcq6kFU0jonyJZMTWGWy0eQjSd8JVLgm6iG1eI9G9x1RWys0cMkHCISDjBQ0G4vPeIQZWYfEFi6PonyrgoworSSCxavhaz5y9B7/JiTNOA0F2kYfj7f18VEuKJFv1QjHli6bLaOla1blJLoMzJAxoTMAzhRNIlcYXKoLFQKVdbJK62VDbiCm7m+wuwdvMOaeLCc0ZhzMiBkR4Wzd9PEVaUhlCLEsiRhOKhp15Fj9IiFBXkgX4sn88vSdL1DifsDVS7bIDT6cJ9t14VyWZjfi+eJJK4eLJIY2wXiYtugHDt8LEa8VdRHZXl1JhrSn0qZd9GQBFWFGaFliWQIwXHHx99ESXdukg5KcqbNEn0UjjPBaerKQE5yWrGzVdOilSTcb3P9t37hbhChwchx/w3k9xDwZ8kpoljR8Dra1pZUaeruLCLkBU1rJSdGAFFWFGYGVqWQI4EHFU1dXjoqRmi8NklNwNJVhIW4PV5JY/P5fLA3ujEkL4VEvLQkYyhGXTOHzhSJY9FEuKKizmWPDGmNLNer4PL6UGdveG46ufgfhUSDJpohw2JNjaKsCI4In/6z0uwWs3wuL0i+M9TpM54Ovj+J4vFKU2ly9ysDFiZdMwynoEA/MGA5O9ZzGYpyqqlElOtmSor1m7GgiWrj+cp8rSPqVk8gKDjvtpWL6el1bV21Nnt+PF3r5fkbGWnRkARVgRmyNvzFqG+3oEuIowWbI41cogiAJUAfvX9WyLQijZuQTL6w6MviM9qyoVj8eGny2E2GqDT66T2oi4YRGlRoWyH6O/p6MbDF0piU3b4jCH94fV6wRXosRqbnJbW2eyoqbejskepYKJMEVbU5wAF7OirYDxOXT3jjOpRY7PLZKy28ei+GBePPzPq/UiEBhYuW4M5C5YeLwNGFYe/PDZdunb1xeegV3mJJgtvtAdb1kHs37sHSovyYdDrYG9wyikpt4QstVVTa0eX3CxRXlCmCCtqcyAkEczk2MF9KySam0RVwyKVtXXNpOUAj6zvuXly1PqRSDf+2xOvyHPfNOUCOekKJUMPquyJay4dn0hdjVlfnnz1XUnroSOeIQ9uj09COuyORiEtrsIL83Nw+YSzY9YnrTaktoQnGblapwsOm11E3kJSujzZkj/Lb4dUGsnOSpes/7KiQlgtZjntqW8uoUSdJZu9EV6PV5Q4O7pRTeD19+cfL1JKfHha2Ohy487rLpWo7c5ojz73Joq65iErIxUGnUGCianHxVxBu71Rcizp39Jajcp4jGWnJCyvTidSGJ7m3y3/HPo3o82OWQ8/c8oxoRSw2WJEj5IiFORmwWq1IBgMyClYnd2B2nq7pKOw3NId12m/6MTpJigLPuw5cBhXTByDkYMrsXjlBrz70eeg8ucd1yaWwsDpniWS/5+HMQW52chIT4FBb0AQTeW2PF7KNbskPo3pNxQfVNbJt4RVBoOcUDGb3GYwgJnlwTBmhdntwdJnXxed8qafVKS3+DMnH0+4qCRalJ+HjPRUJFlNcizt8wXQ6HLJUp8rMYNRj/s6uLQMFSmoTMEg0f93z02C8D+feR1Hqmpx7WXnYWCfr6q4hAF/h7qEJ6asRJOWmiyEBaqe+v1yMOH2elBe0k3UPJSdHoEOvcKiAiKN6jz8c63BAIdeD1MwKFIYlHY92e+vaoWcGsRX3/0YVdU2ITWT2ShJvAySDL096Vxlkm9HqpRzIkSmv/2RyMOcd9Yw+aFMzPRZ80ChvR/ecc3pZ2IHv2LW3EVgQLHBoINe33Rq6vcHMaSyh9QQVBYeAh2asJZZraI1zbx/l04nK60eXm/EC0NSgjc9LRUWk0mW+4FAEIyU5BE/AwVZnMFkMuLeaVPE8drR7Gh1LR5++nV5LFYEYrjCMzPeF+VOno6elWBSw/HCn/OBumDE6+ybJiOttBsG+HzIjLKGVLyeNxrtdmjCImDrLRZZUXHVU+j3R01gjCsMTkSP2yOOd6PJJKc+PCmb8d58rN64rcP6ct796AssXrn+uLoABfgef/ltCYT8+b2dSwfsdF/SJ195F7v2HcK1902DPTsT+T4fekZRofN0/dHa/+/whEWfFQs/UXM6FgpLPBmj2iYTWkM6WHyz8t8oqRKLkkyxnIQ86eJJIE++uIKkhDFPCnliOHbkIEw654xYdifh23rmtfexfc8B3HzTZFSXl4j+uYv+Vb0eI6JYbSbhgQmzgx2esMLEIaKX8aSMJ2a0ay49D4Mqe8gk5WSlsW4fc8s6gr0xewG+XL8VfXqU4uYrL5CAyP974hV5tB999zpkZ6R1hMeM2DOE6jeySna3HqUIsDQWq83o9Sj1+ZCstoenxFoRVsSm4tdvFNLDYmzWvbdcKV/c+YtXYd5ny8XHc+8tUzpEagorAlECmmk4JV3zMefTpVi4dA2YzDv14nOjhK52bxtKjOdLK7OyJ4zBoPhXWW2mzOuVgyBlJ0dAEVYUZ8cr73yEdZt3Sn0+1umjvfDmh9i8fU9cKiRH+lG/XLcVb3ywQLTNGcnPiP7pb83FnoNHRTaGhWOVfR2BmfOXoNbuwIghfWHuUSqn1FxlRbvaTEcZB0VYURxJRng/+twbUpNw/OihcnzNKHhGPrOgAcuL06elVeOJF/XNp0wai+ED+4hCA5UaWFXm9msu1upjRbXfW81mHDMY0MvjkXhAHwALgJwYlnuP6gNG+eaKsKIMMEMa6Leg0W/Ru7xE1ClfnjVP/o0R4IwE15pt27Ufz74+W0rA//R7N0j3//HUDNFsv/7yCVJIQtm3EdhmNuOowYAKjwddFEm1eooowmo1ZK3/wMeffwn+ZKanykkadaJCvh4GVn73+stF91xLFvLFTDh7OM4dPRTrNu/AK+98LKoDP7jtai09Skz7ut1kAku8Mx6wwMf1lbLWIKAIqzVotePa517/AFt37ZNE6esuP1/uRB1vbqmoe85cMq0YQzb+9exMSUNiGg7J9qlX3wPlfy89/yyc2UkKxrZlvHaaTDhkNKLc60WhIqxWQ6gIq9WQte0DLashX3juKIwZMVACTenPorM6Uav6nuhpKVjI3DiK0jE4dvf+w6DmE3XK/9+9N8HQnBLVNqQ69qd2mUw4aDTKiSCzMJS1DgFFWK3Dq11Xr920A299+Bny87Jw4bgzUFpUIGWi3vjgU7kvT9qiWU24XZ1v/jCLSFBRlBaqt/jae59gzcbtOGfUYEwcOzISzXTYe+w2mXDAaER3rxfdFGG1epwVYbUasvZ9gOREkmI1mftumQK9Xo9Zcz/DstWbZGv4vQQX+vvki5VgsU8GvjKWiMVR//7kqwLKj++6XlUoPs302GsyYZ/RiBJWyVGE1eovkyKsVkPW/g88/tLb2HvwiIQCMCSA9shzb+DQ0Wrx/9APlKj25/+8JOoTjCtjfBmLxTJIlhLRVKRQdmoESFYkLZIVSUtZ6xBQhNU6vCJyNYmJuYVMyJ58wViMGNQH+w4exWMvzZL7M0KckeKJZqwE8+achSI0d/eNV4iEzh8ffUF+8+9KgO70I7bfaMQekwlFPh9KFWGdHrBvXKEIq9WQReYDy9ZswqwPP5MadfdOuxIFedn44sv1eO/jL2A2m3DftClS1CKR7N8vvIkDh6uOa3uF0o9aRvInUn8TsS90uB82GGAEJB1nlNOZiN1M2D4pworj0IT8WUxh+e4Nl0tPXnv3E6zZtD3hosW37NiL59+YIz4q+qpo9F3Rh9WRkrmjPR32Go3I8/tRx4RngwF5Ph+yVcJz2LArwgobqshf6PcH8Mjzb+BoVS3OHjEAF517Jlxuj2wXWcDinDOHYOKYxKhV9/tHnkd2ejpMJgPY73oW42holJUhTwuVhYcACSuZirQ6najfdvH5oqbRFl6PtHWVIqw4j1cohonduO6y8zCgTw9s270fz86YLT0LlcuKZzeZM1he2lXUJXw+nxTYqGYh0DobHI1u/OYHnadQbHvHYZ3FgpRAQNRv/YCI9xnae9NO9HlFWAkw2KwM/MGCpRJ4ed8tV8q2KxQ+wFw9StGwQk887P+emA7WXRw2oA/cbo/UHKyqrsPRmlqpXGxvcGDqpeehuFBVfAlnfKh9VcO6AgCy/H4RllQWPgKKsMLHKqpXTn97HtZv2XW8YjIbe37mHGzbvU/KhzENpqSwi6y4omWNTjfsDoeUneJPvaMR23bux5D+FVJT0Ne8FayqbSqzXlvfAJutAZUVpVJ4QplCINoIKMKKNsJh3p8R5I8+/4aUBeOXnydwJIm01BQEAwE4XR6RpGGtw0vGn4n+vcvDvDPgcLpER5xFMlhtmHFUQkrN5CR/dzRK2alvGisW9yorlqRmnmhSEpnFZWvqG9DQ0CgKo717lCjCCns01IXtQUARVnvQi/BnN+/YixfemCN3HTagF/r1KofZaECtvQE1tfWiq0WCqK6rxwO3T5XadiGyabkqCv05RE68juRH0jqVcUtKPxXr5/E3P2dzOFBSmI+sjDSpw8gCG6y56Gh0wt7ghK3eIXFkzCtUphCINgKKsKKNcCvvP2/RCmzauhsjh1RicN8KWdGweAV1pqpq65uc3bU21NnsCITp/yAR8TTPYNAjLSUF6SSkZlKS36nJSE9JllJk37SHn5mBgtwcuYZSyHS6O91ucPvIvjU4WLV4PIoK81r5pOpyhUDrEVCE1XrMov6JZ16bjX69uqNrQa5U+mlodKHWVo+aOruEOzD2iaRFvfgQ2YSIhyujrxNSCkzGtp9D/e6fzyE3K0NWXCwUS6PznWqqTrcH3brkSKENZQqBWCCgCCsWKLeiDVYH/mLFepR0y5dI99A2jH4o+o7o4+Lqqk/P2Dm6//DIC0hJscJiMovzn3I4DqdTVlkXjDsDo5X+VStGWF3aHgQUYbUHvSh81u314qlX3pMtXHpaMkxGrmqCcLl9cDTSWe6ErcEhUi6DKntGoQcnviXThg4fq4ZOp0daapKQ1ZKVG2A0GiQUoyNWtI4ZuKqhsBFQhBU2VLG78M+PvSwl7hl7xerJhmZnt8vpkRM/Ete9t1wl/y+eFiqYqopOxHMUOlfbirAScLxZfWbh0tVITUlBstUshOUP+OF2e8XRPWbkQIwcHP9TOVa0piwO/WqhqkAJCKfqUgdCQBFWAg5mqKoOV1BcZVHkLxgMoEtutuhOJVLVaOrUU6+edsvVF0rMljKFQLQQUIQVLWTbcV/mETKf8KJzR2FIvwoJ6ExOtjb7s9px4yh9lKEY879YiZzMdKlyHe+tapQeU902ARBQhJUAg9CyC3sPHsXjL80STayf33PTCWOjEqzL0p2nX30PO/YexKhzz8RlIwYkYhdVnzoAAoqwEmwQWfpr5fqtUlWH1XW0Yseq67DB7YGpR6mquaeVQdNgPxVhJdCgMfXmr49Plx49eOe1clKoJTtiMGC72SzBroPdbiQrYTotDZ8m+qoIK4GGae7CZViwZDUG9e2Jay4Zn0A9C78rJCwSV3oggAFud/gfVFcqBMJAQBFWGCDF4hJ/IIA/PvqihC185/pL0b2oMBbNRrwNCtOttlrh1OlUoYWIo6tuqAgrQebAFweP4r2XZqG8pCvuuPaSBOlV27ph0+ux3mKRD1d6PMj2f1u2pm13Vp/q7AgowkqQGbDKYoEHOpj27sfQ/NwE6VXbuxGqv2cJBsWfZQxTWaLtLapPdgYEFGElwChXGwzYbDaLXO5QlysBehSZLmw0m1FrMCDX70dvjycyN1V36dQIKMJKgOHfYLFI2acyrxddO1D5cpdOJ/4sbgjLvV4UdqBnS4Bp0ym7oAgrzsPOogRrLRapnDLS6YQ+zv2JdPNHDQZsM5vltoPcbqSqUIdIQ9yp7qcIK87DzS8zv9TdfD5076Cly3eYTDhsNCItEMBAFeoQ5xmn7eYVYcVx/Nw6HVZYrdKDYS4XrB3UMc1CVqstFjkx5AmijaXag0HZJipTCLQGAUVYrUErwtfuMZmwv7l0ea8O7pSmA77I55OKx9wG0+izU6YQaA0CirBag1YEr+WqY5nVCp9OJxHhjAzvyLbGYkGO3w8+N53xKcFghzpg6Mhjl0jPpggrTqNxyGjETpMJGYEA+ncCvw59WFUGAwzBoGx9S1SJ9jjNPG03qwgrTuPHQNFGvV7ikxin1BmMTxnU6VQQaWcY7Cg9oyKsKAF7qtt21EDROECpmuxkCCjCisOAV+v1cOr1qNfrZXukTsviMAiqSU0ioAgrxsPGpOAyj0e2gw3qtCzG6KvmtI6AIqwYj+C6FqdllGDhCovH/coUAgqB0yOgCOv0GEX0ilVWK6yBgKTiIBhEsc8nSc/KFAIKgdMjoAjr9BhF/Ar6rigjzFQVZQ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KMIKHyt1pUJAIRBnBBRhxXkAVPMKAYVA+AgowgofK3WlQkAhEGcEFGHFeQBU8woBhUD4CCjCCh8rdaVCQCEQZwQUYcV5AFTzCgGFQPgI/H85EW5eP349+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 descr="data:image/png;base64,iVBORw0KGgoAAAANSUhEUgAAASwAAAEsCAYAAAB5fY51AAAgAElEQVR4Xux9B5RUZbb1rlzVOeduYpNzFAUURVAEFQOCWWd0dPKb/N77501+k94kndEZM6YxZ0XMiqIoOQfJOdOh8q1b/9rn1m0aBGmgqiv0963VqwlVN5zv1q4T9tnH4vP5olBLWUBZQFkgDSxgUYCVBrukLlFZQFlALKAASz0IygLKAmljAQVYabNV6kKVBZQFFGCpZ0BZQFkgbSygACtttkpdqLKAsoACLPUMKAsoC6SNBRRgpc1WqQtVFlAWUIClngFlAWWBtLGAAqy02Sp1ocoCygIKsNQzoCygLJA2FlCAlTZbpS5UWUBZQAGWegaUBZQF0sYCCrDSZqvUhSoLKAsowFLPgLKAskDaWEABVtpslbpQZQFlAQVY6hlQFlAWSBsLKMBKm61SF6osoCygAEs9A8oCygJpYwEFWGmzVepClQWUBRRgqWdAWUBZIG0soAArbbZKXaiygLKAAiz1DCgLKAukjQUUYKXNVqkLVRZQFlCApZ4BZQFlgbSxgAKstNkqdaHKAsoCCrDUM6AsoCyQNhZQgJU2W6UuVFlAWUABlnoGlAWUBdLGAgqw0mar1IUqCygLKMBSz4CygLJA2lhAAVaSt2qe2408XUcUQMhigR1Av2AwyVelTq8skJoWUICVxH1Z6HajaygECwCfxQKv1So/BbqOTuFwEq9MnVpZIDUtoAArifuy0eFApaYhAsBPsLJY4LNaYQXQMxRK4pWpUysLpKYFFGAlaV+arFbstdmQq+uwRqMIWywIWq3wWyywAahXgJWknVGnTWULKMBK0u5oFgvWOhzI0nUBKDOHFbRYJKdVq2lJujJ1WmWB1LWAAqwk7s18txseXYc9GoXFYgEhion3HqEQsqKEMLWUBZQFWltAAVYSn4eFLhfoaTkIWACyo1GUaRrydT2JV6VOrSyQuhZQgJWkvWEOa6nLBWc0iiGBgCTaCVpqKQsoCxzfAgqwkvR0bHA4sNNuR7WmobOiMCRpF9Rp080CCrCStGMkjDIcHBQMIluFgEnaBXXadLOAAqwk7BjpDGudTqE0DFCs9iTsgDplulpAAVYSdm6l04mDNhu6hsNCHFVLWUBZoG0WUIDVNjvF7VXkWZHOwDUyEBBKg1rKAsoCbbOAAqy22Slur1rc5IW3rASlkYjwrdRSFlAWaLsFFGC13VYn9cpP3W6hKZREIujSqgr4tweehi07C2PHjcKAsqKTOqZ6sbJAR7eAAqw4PwGfeDyoC4elP5ANzVRhYEPz8EAAG7fuxL3/fhkFeTn40W1Xx/nM6nDKAplvAQVYcd7jLXY7qjStBayaY5IxNZqG9197D58tWYWzzxiEiWNHxPnM6nDKAplvAQVYcdzj5S4XCiIRoStQMoYJdtPLKtU03P2n+xAKa/jOTVegvFSFg3E0vTpUB7GAAqw4bvQSl0vUF6RxORrFoaZmfPjWXOzaskNab/w+PyrLivGtGy+P41nVoZQFOo4FFGDFea/ZHxhtbMJL9z2J3OwsuBwOWK0WhINh+ENBaFoEoVAYMy4+Dz261sX57OpwygKZbQEFWHHe3yeWrsaO+ctQUpCHnJwsOOx2RCM6/MEA/IGQgJUvEITXF8Do4QNw9siBcb4CdThlgcy1gAKsOO7t/oMNeOT5N1BVXoLykgLkZGeJBkM4FIbX70ezLwh/IACvz48mrx9erx9XTh6HHl1q43gV6lDKAplrAQVYcdzb3971KOoqy1BbXYaa8lLk5mYjEAwJMDU0++DzG0DV3OyT301eLzRNx0++fk0cr0IdSlkgcy2gACtOe7tt5168MHsO6qrLUFddgU7V5cj2uNHk9aGhySu/CVyNMaBqavKhyedHs9eHb95wGfJzc+J0JeowygKZawEFWHHa27sfeQF2uw3VFaWoqSxFaVEBXE4HQuGw5Kt8foaCgRbPqrmZHpYBWldNORddairjdCXqMMoCmWsBBVhx2ttf/u0hyV2RtkCwys/LgdNhRzQaRTAUltxVIBBCk4/A5QMBqznmYV08YQx6dVMVwzhthTpMBltAAVacNvfnf3kAZSWFAlYlhXnIyc6Gy+WQ4RL0soLBMAJBJt1ZJWTC3Ui+E7SumDQO3TpVxelK1GGUBTLXAgqwTmNvDzY0YdGKdVi8ch32HWhASWEBSoryUZifi9wcj3CwCFiRSASBEAErJD8GtSEAbyxMvHXGFBQX5p/Glai3Kgt0DAsowDqFfV66ej0Wr1iH1eu3tLybFAabFQI8ebnZyHK74YiRRhkWhsMa/MEggsGQeFts0WFeKxgK4Sdfv1aATS1lAWWBL7eAAqw2PiHe2KTm9es24e2nXm1516A+3TGoTz16dK3Fr+54SHJXOR4Psjxu2B022KxsygEiEd0AKZ8BUoFwWEBscN961Qjdxj1QL1MWUID1Jc8ApwPusdtlpHxjDHicoTA+e/BpDOpbL0CV5XG1HGHe4pV4Z+5CZGe54XG6pGpos9lEF0vXdWh6RLwrbyAgnhbbdH58+zXwuA8fQz2SygLKAse3gAKsY9imgd5UDKjMkaYcJ0/FhbKYGsPxTPryWx9h6eoN8LgcsDscsFutEu7p0SgiVHGg9EwwDJ/PL/92/phhGDdqiHpGlQWUBdpggQ4NWItdLriiURm35bdYRMeK3hQF98xVoOsCVJQ0bmuW6dPFqzDrvU8kh2WzWmC1WEDldgKWHtExsE93yXUR3LgmjTtD+grVUhZQFlA5rGNa4HOHAxWahgAF9iwWMEdFsb2wxSIgRoAiUIlUzCkshoB7DzRI9ZA5K6fDgeLCPJQWF8Buo78GzFu0Ei+++aH8+ZIJozFyUJ9TOJN6i7JAx7FAh/SwqLfOEVsU2qNnRRljghU9qyJdF4nj9lpzPluKWe9+Iqe7YtI5GNKvR3udWp1HWSDtLNAhAYuhIHNRbuaUSOyMhYRUB60Nh8EwsD0XE/VvfThfTjnjkvHo37Nre55enUtZIG0s0CEBi3MBKWXsjoV7zGGZoNUzFGr59/bcxdkffIr3P1ksp7z+8gtUq057Gl+dK20s0CEBa4fdjn02m+SqON1GjwFWjq4fMZKrvXfxlbfnYu6C5bBarbjpkvPQrb5Le1+COp+yQEpboEMCFneEUsYcFMHKH6cv5+s6alNgbPzzsz/AijUbcPMHr6PmR9+DPkJN10npT5C6uHa1QIcFLFqZ9T/+HCYxtKvtj3uyPV//Fjo9dD+i5eUIvfwy9H79UuPC1FUoCyTZAh0asJJs+y89vXP6dNheegnRLl0Q5O9u3VL5ctW1KQu0iwUUYLWLmU/tJM5LLoHtzTeh9+kjnla0Uon8nZol1bsyxQIKsFJ5JwMBuC6+GNYPP4Q+bBhC9LQKClL5itW1KQsk1AIKsBJq3tM/uOXgQTinTIF14ULoY8ZIeAiXapY+fcuqI6SjBRRgpcGuWXbsgGvKFFhWrUJkwgSEXnghDa5aXaKyQPwtoAAr/jZNyBEtn39ugNbmzYhceilCjz/ech7nrbfC9uKLiLJpm6oQ06ZB++EPEa1V8w4TshnqoEmzgAKspJn+5E9sXbZMwkPLnj2IzJgBGykPNTVAYaERJrKlyO8HmpvBUDJaX4/grFlAK/WJkz+reoeyQOpYQAFW6uxFm67EOm+eJOKFQzZgAHTSHQhYBCWCVUMDLIcOwbJvHyx798rvwNq1KlnfJuuqF6W6BRRgpfoOHeP63NXVQiaNDhoEvWdPID8fCIUEqECQ4s+ePbDs3i0/9L4Ci40+RbWUBdLZAgqw0mD3pFI4aRIs27ZRHB4Ih2EJhRAZPx7hX/8aoAzz/v2w7NwpQAX+3rXLACz+3rULoUcfhT56dBrcrbpEZYHjW0ABVoo/HZ7yciNPVVSEqMcDBAICVvB6YWluBhobod1wAyLTpxvgRLAygarVn/XhwxGaOTPF7zb+l9daVTZosaB/MChN72qlpwUUYKXwvrm7dEG0Z0/odXVAcTHgcEhCXZLqsVwV6Fnt2wd98GBot95q5K5ioaCEhQSxPXsQ1TQEly1L4buN/6VRVbY8EgGBiiKNFGjkz8BAAIbma8dYFKzk6hYOo5geehovBVgpunnumhroAwci2r//4cQ6q4AEqIMHWxLqzFdJ3mr3bkSuvlpyWgJaBKtYLov/z1Ay2IHyWNQ86xIKIScaRSAm0EgZbAJWmaYJkGX6IlDVaBos0SgoTsl7pxz4yEAgbW9dAVYKbp397rthe+QRMIzThw6FPmgQkJUlQCX5KXpQrZLqLZ7U7t0I//d/Gx4YgS1WJRQPrKwModmzU/BuE3NJS6gqq2kS/lFVllr9lMPmB5f/TsXZTF/UfeO9mkBFGXCCNkUqPWkaFivASsGn1l1XJ72D8jNihIAWLBYDqAhYrZLqiIV8ZnI9MmUKkJsL0AvjTyxkjEyejPDvf5+Cd5uYS1rodiM/EoEz9sE0pbDpbXUOh5HXzjLYibnL4x91Xsy7oigloVnC4piXxZkF1H9Lx6UAKwV3zd23L/QhQyQvpffvj2inToDTaXhOBC0z1DtWrqq+HnptLSxMyjc0AAcOCHCFnnpKjtdR1oqYQKMk2KNRmQ1JGWyKNfZi0SLD1ydut+SrOPWJIpVaDLToYdYrDyvDd78db8+yaRNcU6cKUOl9+4oOVrSiwmCyB4MGMbRVuAczVxULE6OFhYjW1MDCyT98bUMDImPHInz33e14F6lxKn5oHdGoJNj5oeWHl0NGTC3/1LjK+F8Fp5Qvd7mQpevyw/unP0XApj16tONUqHjfnfKw4m3R0zyetN8wed6nj7TW0FtihTDqchkgRNBqFe6BCXYzyb5vH6IMB/Py5HWWYBA6VUuff94IEzvYYpVwt92Oak2TH35YM30xT0ewIjgx2W4OCiZoiQx4mgO2AqxUe4L9frgHDoReX49o586GaB+9JlIaOH2a4Qy5WEzAswWHId/+/TCBS8vPh8Vqxcb8YjwwZTpcebmw2qyMihCORGC1WHHRuWdgQK/MVzClbn+T1Yp+wWDa5mxO5vFkYWG50ym5qhJNQ7GuC3CxMsh/Yx5vSBpXCGkLBVgn80S002vZeiNgVVMjuu5svYmSS0PUIVjxofP5YGlqaslREbhIeQhmZeHnX/sR8ooLkJuXD4/bKQl7LawhFNbgCwbhDwSR43Hj9usuhS02hbqdbq1dT/OJxyMJ5xGBQIfwruhZNVit8Og6eoRCcAAtYGVWCgcEg2nNQVOA1a4fobadzHnLLbDOnSveVZThIEO8rCyjwZmTfZhQ93qNJLzPZ/z9wAH4x56NX/Y/C2WlRSgtKkBOtgcupwMRPYpgMCRA5fUF4PMH0OzzQYtE8aPbZsCWgWoOrAYucLulSjg8zl4FK3BcnB5emiL0iNVOJ/bbbJKn44Bg0hnssbwVvSyTOMuCQzoz/RVgtQ1D2vdVHPLKdpyKCkgSnYDFpLvdbkjI8EMSY7vL7+ZmeHv1wm8vuArlJYWoKCtBeXEB8nKyoEejCIZC8PuDaPIF4PX50NzsR5PPj2avDz261mHqxDHte3/tcLYDNhtWOZ0yxbsv835xWJ+53ajSNJmyxFyR0AQsFvHgkrnWOxzYZbeLF9kvFAL/TkoH/86ZmwwVSWvgNdPDSrUpUSdjOwVYJ2Otdnyt7Y034LjpJiN/xYQ5v9UJWFwELH4I/X7xrPYVFOFvl14HV3UFutRUorayHLVVZQJYTV4/mpp9aPL64PX70djkR7PPi2b+u9cnv//jK9OQneVpx7tL/Km22e3Y7HAIwHSJU1Vsq90uxyNQNTM3FCNikteVLF4T75H3ymXm6sjyz9Z1oXCwOmoOCmbFkF5hOi8FWCm8e6J9NWUKojk5hwGL4Ru9rFjFMHLJJZg1+Uq8s2A5qitK0am6HJ1rKuTPbpdTwr/GZh+a6V15CVwEKi+amg0Pi57WxePPQp/6zilsiZO/tLVOJ/babOgeDqM8DgNy2ebCSmOurrdwmghYJnM+Ga0+H+3cC3StE+Mw1DP7BHld9C4JWKwOsjbKMJDAms7hIO9TAdbJfxba9x2hEGyzZkmrjmXdOkmgU/o4OmQItGuvFeoD16/+9hAqyooFqKrLS1BUmAe30wktEoHP54cvlr9qZijoM7wuelfMZQ3p1xPnnTW0fe8rwWejSgM/uAyBCDKnu5jAL9U04TVxtW714XmYyyIwtpentWjFOjz96rsYe8n5GNS3HhWtQJmVUVZImb/rFKMxZAqzXwHW6T7JKfL+//3Ho6hksr24AMWF+cjPzYbLYQeDAslhBYIIBELwBoLw+eld+SUBTy+rb8+uuPCckSlyJ/G5jLkej3gWZ/j9camKMQdEr40JbeaATCKmJLRbFS3YCkNvi+DFcCwRa82GrZj5zCw59IQxw3HOqCM7GLbb7djkcAiIUaEhk5YCrAzZzd/8/WGUFReipCgfBXk5yPK44XDYhXcVprRMMISA/IThDwbg8wbg9TMJ78foEQMxakjfDLEEsK2hGVuiUTjyczE8jqjB6iBDKjPMYlKbagj0ZEhQ3W2zCe+Ji68haBG8TK8sHgbetnMv7nviFYTCYZw1rD8uOnfUFw670unEQZtNqA2pUsWMx72rkDBeVkyB4/zirw+ipDAfRQV5yM3JRnaWC3arDTabFZGojmAoLB4WQSsUImgF4fXT2wrg+ssuQFV5cQrcRXwuYfmaDXj8xbfQu3snXHfZxPgcNHYUVgXpbTkBSWwfvZg3I3iRD2WuQjZhHziE7jlZbb6WOZ8uxYq1G6FpGmoqyzCkf0/kZLlx/5Ov4mBDEwb3rceVF4075vE+9njEAySdw2z+bvOJU/yFysNK8Q1q6+W99eF8LFm5Dvl5ucK/yvK44LA7YGXOKxqFFtERCAYMLysQFq8rEAxKdfDWqy9u62nS4nVvf7QA/Dn7jEGYOHZEUq6ZUi70uAheDE19y9di6TtzMax/Twwb0PO4VVl+8eTlZEvBhF82uh5FSAsjQFqK14+IrqNn1zrccMUFx7wvAiUJpATTQXGicyTFgMc5qQKsVNqN07yWX98xE7m52fJN7HG5YHfYhBTKD0wkoiOiRST57g+EEAwFEdZ0XDphtHgimbToXdHLmjZ5HAb1MYoSyVqaxYKdFguen/ksdrGqF1tDCVz9e6JTTUXLv/3h7sdQUlSAgvwcOB0Oo52KYBUMo7HJiyafDz5fUADvWKEgD0TqxZY40zmSZbtjnVcBVirtxmley4efLcMHny6RcNDtpIdlABYXCaSaHoEWjsAb8CPgD0mP4devmyo5r0xaf7n/KezdfwjfuvFyVJalTqi7ev0WzF+6GivXbWoxN2koQwf0Aj3kmvJSVJQVoSAvF3a7DeGwBn8ggAby6Jq9Qvj1h4Jo9gZwwTkjMLRfzy9sm9me05rmkEl7qwArk3YTwJtzPsOnS1ZJS47D4RDAohZUVI8iEo2IlxUMa7DbbJIL4Qf6xisuRO5J5FdS2WT0JH/6p/vkEn/1g6+mZNvRvoMNWLB0jYAXCx9ctZVl6FJXJRw6Fk6Yu2IV91BTs3hXjU2+WEvVYSLwT79zo4T85gppEczPzRGPmjLI5GFl2lKAlWk7CmDTtl144uW3EYlEpLmZjzQfXeZD+I0+ZvgAlJcW4aGnZ2Hz9l3C3SJoZWcZPXLpvHbs3oe/z3xOKqbf/cqVKX8rC5atwez350lo2LmmCp1rK1BWXCBg1cAwsNkrv4WC4vMJcLFDgfmsr1x1kbRimWvtxq2Y+exs9Bs+ADPOTk7uLtEGV4CVaAsn8fgkh+4/1Cg8LOa0yNHyuF0tV0RuFkFr68490spD0Gr9/0m89JM+9a69B/Dsa+9h78FDiGhG9W7EoN7CUcrNbnt17qRPfJpvOHCoEY++8AZqhPBbKl8kudkeg/DrZ7O6wZlrZsM6gSpG+CWQTT6qQ2H2+5/i/XmLcfbIQZioAOs0d0a9PSUtQNY7QYueCcMRgpbTSWGS9FnkoDGk9ThdiCKKsBZBVNfltz8YQm1ladzpDfGyzieLVmD+0jVCK6koKUJhATsUHOIRk2vFIgkrhCT8ErAEvOTHh/NGD8OQfj1aLuXuR16QL5+brrwQ9V1q43WJKXUc5WGl1HYk52KYI3nomVmgl9K1rkpAi0nfVF8MfZ+b9R6KCwuQn5ctlTXmsPhB508wGJYcEVuTKLHz/VunSyEildbHC5fjs6WrY6TfAuRlZ8HtdkoYz5wUveNArLIr3DkSfmPtVZPGjUK/nl3kdugt/+oOY1DuL7//FclRZuJSgJWJu3oK98QEPNs99uw/hO6da3DjlRcekdA9hUMm/C3/d8+/JYwqKy1EQa5RWTN0vwJC3fAFAlJZM/sn83Nz8LVrUotzRub6ky+/LaTfwoJcZGd74HY42TIqOchQJCK8OXLm5N6CIQOE/QHccPkFLVVQVh4fff4N+cL56vTJCbd9sk6gACtZlk/B8+4/2Cie1v6DDejZtRY3XHFhCl6lcUm/uuMh1FSUSe6NTPDiwjxoWkS8j0Yv+UoBSUy35H38rK75hXDJfFEqrd/8/REU5edK/2dWlhsupxNWqwWapkOX0NagNxCE2aVAr4v5rfNGD8Vbc+bD7rBDp2epaRIKs5n9kgmjU+kW43YtCrDiZsrMOBD5SwStwrxcuFyOlM39/OW+p1BTWSqAVVdVjtLiQgn9yFkycz0kWoruVxPldQhYXnTvUoOpE8em1GaR6Lpj915huLPowRyi3WaVxDsru0xoEawIWpS4JmgxxC0pyJOeUYZ/5GwFtbAUHEgKJqBNOHsERgzsnVL3eroXowDrdC2Yge9nD9srb8+VcnrfHl1wzaXnp8xdsifyqVfeEQ4ZAau6ogwVpYVSCWT+SsIlKlLE8jzUAvPGEtWkA+hRHT+4dUbK3I95Ib/820NGhwJlnZ122Ky2FsAyvC12KQREOZbhYmVZqfC1srJcku8ioLHtisBFcKZYIzXQqOYwfECvlLvfU70gBVinarkMfx+rhvS06KH079UNMy4+L6l3zBzNstXrsXT1BumNrCwtRlVFiUjqUPuLtA0uhkXM7/CDLTksathLeGh4WQyZvnfL9KTey7FOvn3XPtz3xMvwuJxwukj4tUkOiw4WAUtnPkuS8GHUVpSipqoU5SVF4pG1BimfLyR8LVNNlmBNxn9+hnQzKMBKuUc3dS6ICWGCFgFgUJ/umDb53Ha9OFYBTZBibspcbAxmzqe8rBglhXnIzc5uqazRy2I1TSprscEbDI8IWgQsThG67dpL2/U+2noyAuwLsz/E+s3bYLPZY4AVFbZ+PmkbHrd4WszZ1VWXCTueTHeCEz1JE5TNMNgALUO3P1NyWgqw2vo0ddDXbd6+W6qHDDfI+bli0jkJtcSe/QexbPUGLF29XvoBzVVVXiKzFPv36gr2TK7fsh2lhfnIy82R3kmXwyHzGKUFSTf4V2beh/QGmRjk96Nbp+qUy2EdbVCCEsH1hdlzQPY6c27DB/bCb/7xCOpYaIiBFUmm7L4xcnYG+12KDjHwEsCSKqkPP/32jQndt/Y6uAKs9rJ0Gp9n49ad4mkx9Bg2oBcuuyC+SWt6BMvWrMfCFeuwvZWiAZuyTZBi+5C5lq3ZiFfe+lDCHKmseTxSIDC5R0xUh8MGSIk6hT+IQDiEUDCMyy88W2gb6bBmvTcPcz5dIhI5lMr5v3/9W7yrqgqSTIuFLGuxWuS+6J3RE2YOT/T6j5iO5McPvzZdeGrpvhRgpfsOttP1r9+8XUCLIdfIQX1OO8Rgud70pFZ9vlnuomttFbbt2osBvbpK3qy+y2Fg4YeR+SuGiARQNnQX5GVLZS0ni2RLh9E3abG0UAHCIS2WgA9ImMj19esvk2lC6bA+XrgCsz/8DMOGDcDkM4fgz/c+YYxwKykUoUZWCG1Wi+wJqQ4UZJRKIqWwfSw2BNBMOofXjx/cMl0a4tN9KcBK9x1sx+uX5tpnZkkYMmpIP0wZf6acnQ28r77zMex2u1SwCEZWqxXnnjlEwK31Wrdxm4R7BCuy0c3FqT2sZrGlhElmc5mvZeXSXGSrV1eWYc++g+JlZJEKYLcbgMUEta7Lhzgc0RAKaZLP4geXoSGriZdOHJMWGmDbwxo25eWCiqV9QiH88Z+PoyzWvmPktFxClhVWfNi4T4IVQcvQ7ycr3hBt/Mnt17Tjk5K4UynASpxtM/LI1HR6+NnX5d5GDu4j2k7CHxKFTJuABflDhrKpEZJxjNiufcxNrcehxuYWu1ChwPSmclrNRfx883Z5LUGNxzFXr2514nnxPTzXy299hKVrNiDL5RQpHYaEIqXDAaIkXEao/6WJnM6U887E4pXrYHpz40YNwfljhqX0HnEaD6f/UBN+cDCIX//9YRSTYJqXIzanqqzT7gARi3m7YEhrqY5S6M/Q8A8KG/7qFKKmnI7RFWCdjvU66HvNNhCGVhWlxUfSCggQJC7KRB6Ddc7kLz0eLipGmHkpSsCYa8fu/ZLHOtTQhCWr1rf8O0mhTLTzPcfS7CIIvfTmRzJwg2RLDt3gIt+K5MrO1RWiXFCYnyv//s7chSKWx8WQ89IJY1r+L9W2k2qlHHzBST02XUdA17Fr41bs/XAB8vKyhLPloFdLRVkpNtD2YQEtJu0ZBvt9QfTv3Q2XnJ8ZzHcFWKn2lKbJ9fz+7scErKoriqX5mFQDhiXMNQnDXFQyY60xbJXxB3Hd5RNR3yrhTW+LXhS9KeauuJhEJ/j072l4UqyEnWjxvBu27MC6jVvFg+O1kKNE6WcC5NGLoS0rcHwtw8lLJo5B/55dT3Sadv9/ghWHt7qjUfj1KOibcgjGwWYvtr7yDlwuJ+x2A6TpVUoYLB4lew+ZxzKUHQwd+FpMPHskKtpgz3a/0ZM4oQKskzCWeqlhgf/9xyOiLsCKFaVbGHLwAyMTpskJavKJZ8XEL+V8pXLl9WHMiAEYPqB3S7hH4IbG8mkAACAASURBVDAXwxsj3OuGLrWVCTc1gfWFNz4U7XeusSMG4oIUm8241m5HZ00DPS0vOP+Qv4EmWPDpg0/BZbfHclhGzo9eJfsPRa0iFJZG6oG9u+PdjxcKcHGdP3oYxp05JOH2TdQJFGAlyrIZfNw//utx1FaVo66yDNWVBuOaH5Ijmo2ld8/wsPhhaWhqFuAix4jf+OYywz22ACVjfTBvCV5/f56cmkoHDBHZ8pLMxaLGm6s/R5e+PUBFega5nDQdsFjgt1rRqOt451+PwxbRZdDI4TA4Kox46oBRX+vSCWNlghK9rdffmyfS2VykiJw76Wz0Ljmx95pMOxzr3AqwUm1HUvx62ELyzKz3UFNRYihklhQiJydLPCzpZ2NFzsfqlMG+bmymHrlXPC6SGJmQJ3nTTLYzfEv2Wr9lB16cPQfUWqfMCz0Qzv1Lxvp803a8+s5c5PTqhlGjhyPPahFtdnpZBC3ORCRBI3vtRjw/+wP5omBFlotAV15cgIF9ugtf7ujFidGUYy7uXIPOk8ahUtPQme9Pxo2e4jkVYJ2i4Trq2z6avwwLl6+VMJBgRYVMVunIZzDCEfayGYBleFzkATE8NIiNt1976THzSsm2J5PVL7wxR0QMd+89gDOH9sPk8wzaRnstU+KY56urKsPIm6chKzZpmv+mxwArR9fRJUYJofdEu3JxxmRbuFbLAkE0Fhq5PU6y7hQOp82EaAVY7fU0Zsh55i6gQuYqlBcbcr5MkrM/j3QCDmslw9zkA7VuQiYTm5yoH912dUpbgoBMThkXB3YwRGxL4v90boqDQF5+a67IVHONGzUY548Zjo88HqkQmtObIzEva0AwKEBzOouDXjc7HDgU885KIhHxtk73uKdzTW15rwKstlhJvabFAlu27xZ5l+KYQib5UwzrmPbl7EPynwIhEjbDCITYFmN4AD6/X0iP106dkPLWZNP1i2/Mwe59B2X6MkGLg08Tscwp1Tw2iw3nnTVUcmkHbDascjrF87GyAkh+GekLsYvoGzrMTzud69ppt2OTwyGj7Rka0tuq0rTTOWRC36sAK6HmzcyDc+hDUX4e8nKzZTQYe9ToYcnitGIyzGOa6uznkx9/ABPPGSlVq3RYzLWR+sDwlyse7Uit75veFDXHCI5co4cPwKRxZ7S8ZIXLBQZ63cJh8bD8sYS7z2qVHFb/OAEWT8i8GL2tvTEd+HxdF2+LoWeqLQVYqbYjaXA9j73wJnbu2SeyLsK2dpK8aJG2GMqd8MMeDnFgKwdBGGzrgvxc3DztojS4uyMvkVNtSEzlYnWN3lZ1Rclp3Qenc7Nqx8WK5ORzz0SProen3DRZrVjqciFb11GuaWBZgp4Vq4QBqxX0f9iqE++1z2YT4OJ5uGo0TTyuRW63eHlM/PN6+O/JWgqwkmX5ND4vK4Kc0MJwkAJyLK0TsKjbxB/SFghaDAvpaTG3df3lFxwx9DOdbn/bzj3C2TJzTJdMGIORg46UHv7dXY/JiDGy7ellarou93/eWcMwenh/uV3K5dCrWrdpm+G1De4jYMWws/Va53Rij80m+aSCSEQ8LIaDrBKGLBZ4otGWpHu87UifiqC1w26XQ9fGPC0CJUmrbBdiIaA+AYDZlntRgNUWK6nXfMECO/fsx73/NhQybXYrLLBKmwg/fCZgsY8vEo3i6ovHi/Z6Oi8CBqkPJpdp2ICe4m09+PQsoW6wqdrtdIqXGaEyqBZGMGDIvjAkPmv4ALw7d6HQPzi9Z/J5o0R++uhF72aB25jATZZ7g9Xakginl8Wfbpom3lciF8+71W5H11g1kiEpw1ECFkGTif9kLAVYybB6hpyTdIVnXn1Pxt1TPM/tsAsniMl39raRa8UkcrpOkz7WNnGGIHNbBB7eK4UFOVqe+TyqSPDeqQrBMJhUDv40NjXLcAy+Z2i/HrjovDOlUHGsxQT4drtdku09QiHxdFjRow/GimFxJCIeVnssenqFmgZOOGQ4aBJX451DO5l7UYB1MtZSrz2mBX7/z8fR0NiMc0cNQW5ulpAvKd+bbhOk27q99C6pWMFxXDIIo7xUZgoyfxfgCK6YHDM9r4ZGb4yP5pWw7r+/ef1xT0Of6VOPR7woejC5CfaiTnS/K5xO5Ok6GBzymuhZMUHPfFbPVtJAJzpOPP9fAVY8rdkBj2VOHGY4+Ivv3dxhLPCHux9DVUWp9FLWVVdIfo4N3ubwh4bGJhxib2Wsv1JGzfv8uH7qxOOGxx+u2QBHbRVyCvPRN0khV+sNZGjK0JNMe6FUxHJoTLyXR0yCRftuuQKs9rV3xp2N6p/MZdGjuv261BzuEG+jL1+7Ae99vFjY6Kwcsp8yPydbWpMMbXVzKITXCAup/Bmbi8i81aRzRx3zkv5075MyxHbGtIvQv3N1vC/7pI/HvNVKlwuOWAhKD5AEU1UlPGlTqjekigUo40shPaqFTo2z1nuq3OPR13HXw8+LSkJVuaFUQWoCiw8y/CJgEGXZkmSMGWN7Ev9uKFnkZGfh1qsv/sKtLVn5OZ585R2Rf/n2TVekzK3TsyLNgkQHCgkyn5XMpTysZFo/A879/Ow5+GzJKum7Y/9dR1i/+OuDqKK2elkhSgsLRAHU7XRIwp3aXJzYE+BsRGpScTAEeypj2lS5OR7cMuOLgHXP4y8JiZRCe6Q7qHVsCyjAUk/GaVng7kdfwNYde/DV6ZOlpaQjrN/f/bgMsigpzhfGPyVcmIAXET2d/DMNgSDpDGFjOERME4yCenXV5bjyonFHmIkDPu5/8lXhtf3XN6/rCCY85XtUgHXKplNvpAV+9pcHROXy/33repni0hHWs69/gK07dqM4Pw/5+dnI9njgdNhF34V5HvZTMgFvaqofnosYwJnD+uOdjxZIBZUTb5jN9odCQoXoVFWOW6/5ovfVEWza1ntUgNVWS6nXfcEC+w404M/3PQnOD0x1FYZ4bt/23fvwyHOzUZiXK56WTK+JDcAwh2CQ4c8BHAF/SLTV6WkdbGhCcWxSNQe/cjoQBQ053SYQDEPT6JmFcM3U89GtLvlJ93jaLF7HUoAVL0t2wONQXvjxF98Cp9mw9aYjrd/8/RFkuZ2SRPe4XLDaLEIklTYbtuZokRaNe18wiIMHG1FZVoKy0gLpwXQ6SDJFS2M4VS2Ew+Xn9OYArr1sAjrXJF4qOt32TAFWuu1YCl3vn99YiMj2zejXrRoXjh2RQleW+EshefT+J1+RcNDtcgEW9hHapD3JyGVRXz2CkBYGPdGSgnxUVZSgqqxYGsHpiVE0UHhafr8xpVoIp7GKos+P//zGtRkxrTmeu6EAq5U1yeJla4QtGm3R0C7SdelYV+uLFrhqrRMvH7RhZvcQrixODpEwmfuy+vPNePq1dyV/xdYkh80hnhOpADIQIkx9dU2aopmfIg2CPZXsBCBYNVE+mhXEZq9Mbea0IW+zH02sKPr8OOeMQThjcN9k3mLKnVsBVqstYbMne7jYlc5GT2n2tFjQOxSSUUtqHWmBfkvc2BCwYMGAIHp7EtuMm6q2Z17qgSdfRUOTV2R2xMMSffWo9Bhy4CvnBJJcSlY8iab5OTnC0WriKDShO1BC2pCTNiSljX/jcX5w6/RUvfWkXJcCrJjZF7lcqAuHRTqDPVNk+bIznaBVlsRWhKQ8FW04aWPEgor5bjgtwKERxgipjrrue+IVmYs4adwoadHhXEUjuZ6FX/7tIdHPYv6Kk2zoXbHxmZI7EgaKGmsQXr8xZYjAJe09PuPP//XN66VHUS3DAgqwYk/CEpdLvCunriMaa/I0BdMqNE1aEtQ6bIG5TVaMX+nCkGwdH/ZLjtRIKuwHc1U/+9P9Qhr96bdv+IIyBdVZOXCWQEZGPKVlzEERpIMwIR8gOz5gKDswjyWhoSg9+PGT26/9gl5WKtx3sq5BAVbM8mz0zItERHvIbPQ0Z8F1D4cTrj+UrAfgVM97z247vrvJgetKI/hX1/irX57qdbX3+9Zv3iHJd4Z637h+6hdO/8u/PYjSIgOsigpypULocpHSYJWkPCuDhirrYUkaSb77/cJv60h0kbbsnQKsmJW2OBw42EosjRkZdqezf4q62modaYHvbHLg3t12/L5TGN+qSJ5kbrL3xRwicdaw/rgo1tS8aetOLFm1HktWfS68qtKiAhnawepgbrbbEPrjUAlqZ4VjYBUIiTorexGNUNEv49Cuu6xj0UVOtJ8KsFpZaKXTKZrZJmM5P4lSsCfauGT//3krXfi4yYpXewcxLq9jJty5B2ypYWsNFRYsZcV4+4mXZdqOufJysoXRzpFoeblZyHK74WAl2mY16A9aRHoOSSwl252gRa/L7wtg/JjhGNKvR7K3OqXOrwDrGNtBb4sVQ447MgdWptSupcDFlM/3oCkCbB4SQKmjY1ZQmbe65625qOhTj9LunWRXVj39Kg5s24UBvbtjYO9u4iX9/q7HkJeXjRyPoYHvcNikesjFNh6Olg/4gwJc1IHn1KFsjxu3Xdsx5HpO5nFWgHUMazVarVjmcknFcHDAmKqr1mELkMpASkOVM4rPB2e2fbbZ7SJZzNzmoJioHvXOORJrj9WGKPsBY4tFm+C2XehfVnTE48LBrMvWbBAQYoWQY9E4rIPFP12PGlOGNE1CQYaQnDZ0w+UXoFN1hXrsjrKAAqzjPBLz3G7RsR4SCLSbhna6PJ0vHbRh+lonJhRE8ELPzE24r3Y6ZTafqWdOfp5mtaJ1RvPA5u1wNzbh3PrOQjg+3iJXa/f+g5K/ItGUHpaZxzKHdoRDYekrZGjI+Y1XTTk3XR6JdrtOBVjHMfVap1O+RTk1pDKJc9ja7Ulo44mYaL9rtw1r/Faclavjge4h1DozLyRc7nKheygkFWMOgSCB2Jwaw4EQ9Kbee/ltNO7eh7EjBkgIeKL15ofzMW/hCtgddtg5WMLKxLvBiufQDvK0Bvepl5Fi9LaGD+yNqRPHnOiwHer/FWAdZ7s5F45TQ4oiEWG6d/RVMd+DMmcUOdaoNO0GdOnxhU+3wKsDT9WHMDqDku/rHQ6URSKwRKMyLYZgZf7uGQqJ1/0/f75fqAn/9Y3rRBOrLYuE0NXrt2Dthq0yDZshYllJIfr06ILqcmNAK0moDzz1muS3jp4I3ZZzZPJrFGAdZ3fJdv/M7RZp2FF+v/zuiGuV34LL17rQ1aWj3EHAMsCqWbcgqAOHIhYc1IC9mgXfrdDwvar0pzhQEniXzSYTY2TEVWxiDCvI7IDoFQph59adoEpooiSNV32+WSRsuDgqjT9qKab7lz4DZL8zHOBY8MIOynRncr1/li69ghWOKBxWoEmz4GAEaNQs2KdZsCdswd4wsEezYGa3EMblpz/NgUWXlokxFovkrfglRq+ybyiE9z5ZhDc++Eyaky8+/6yEYImp886DXzjuDIwZPiAh50mngyoP60t2q6PTG2oXuDEsR8ewbB2Ds3XJVfl1C3aHgd2aBfvD/PORPwSv7UP9sKe5S/qp2y1VYo644mJjFjsfOI2Z+auHnp6FtRu3YvrF52FAr24J+8xz0jQHt3Jx0vSIQb0Tdq50OLACrC/ZJZPe4AyGMFzvWL2EpC5MX+fEiGwdZ+TpGEnAckWxM2TB9pBFftO72hWG/Jne1a6QAV5P9ghhRE76e1nLnU7oscGhVOtgPpNyQ1w//8sDItD3k69fK6qjiVxzPluKWe9+Iqe4avK5GNjnxAn+RF5PMo+tAOsE1v/zwy9g3649+N5Xp6GkqCCZe9Wu5yaTndUwelhDs3X08egosEPIovvCRhi4LwLsjoFUa0/r1rLMyGUdz+Bbtu/GPx97UZLl3735ynbZF7MFiCe7YtI5HZYBrwDrBI/bky+/Iz1hU8afiVFDOsYYK5qkcr4bg7OjGJht5K86OaPItkWhRS1ojAAHNAsORYC9kr+ySIi4J+ZpnZsXwZ1dMrf/8oN5i/H6+59i5KA+uGTC6HYBLJ7ktXc/wYq1G4UOMXXi2A4zpai1gRVgneBxW7h8LZ557b0Op1tetcCNfp6ogFUXdxRlUiE08jnMYzWyQqhZ0MBclgYJDwlcDA2nFESkKTrT1n6bDRscDgQiEcz6zT+SEp5x2CqT8aRD3HzVRaipKM00M3/p/SjAOsF2Nzb78Lu7HpVm1V/8x80iC9IRVu1Ct3hVnV1RVDtjgGUzqoRa1KgQNmjAQY0elwUN9LYEvCz4RU0Y00syK+fHxvhittBYLGjSdTTBgqJwGN05dKKdl+n15+dm4+ZpF0m/YkdZCrDasNN3P/ICtu7cgxuuuAA9u9a14R3p/5JrP3fis2YrOjt1VDqjqHAAufYo7GzYhcHFEg5W2PjdHLEY+S3Ngnn9g+KRZcqa73aDZNGPP5yPTdt2I2qzoqi2EnXD+mNkq17C9rzfh5+bDWrKlxUX4uZpk5CXm92ep//CuRa63VJR5ddU0GrFGf7EqNAqwGrDNr85Zz7e/XihjGLnSPZMX/+z1YH/22FHljWKTq4o6lxRFNmjyLaiha4Qjhosd+axDoQtOKQBTboFkwsj+GvnzAoHf3nnTORmGdOd2f/HZuUQZwiGwvDY7bjxygtRVJDXro8FWfBkw5MVX1NZJqDFMDEZi2FyQcz7FFnxWGfAiAQIByjAasMOb9q2S1jNfFizstyisa1HdFhtVpxzxmCMGpIZk03mNFrx4y0OLPYaYU4PT1Q8qRJ7FIX2KLKskJCQi2FhSI+BViyHRcb7iJyoTNHJBA9r0Yq1eO/jRSgoyBfhPWq1U12BSqAU2jMGpfrh9Qcw7aJz0aNrbRuepvi9hP2GBK3tu/aiW6dqAS0+o+25SK5mv60zGj08vCU2D6E+AUq9CrDasLvG0EwX3G4XPE6njG3it6yMIqc6ZCCI6y+fiC61VW04Wmq+5GdbHfjjDgZ8wMAsHb/rFMbZeTr6LHZLa0qBNQqPDTJ0gh8JhoUErEDM06I2FCuI20IWdHNHcX+39OZi7TvYgEefn43KsmKUFhciJytLvqhkonMw2KK/zuk2nHRD/fVv3DAVhfnt62kdamzGg0+9hr0HDqFPfWdcO3VCuzxgB2027LPZwC5b9lw6uP+xWQhsX2LvJYe6FMR4a/G6KAVYX2JJfnPe/cjzoslNcqDT5ZQue048CYaCMr6JE09kwonfj2mTz0WPLu37LXu6D8KHTVb8eLMDi2Je1ferNPyq9nBIx9DvyjVOLPJZ4bECTiukv46AZXpZZ+ZG8Ns6DUznfHW9E+80WGGzQEBrWprOK/ztXY+irrJM5ghSrz072yOyL3wmZKoNR3NxJBdHdcloLi8K8nJxy4wpp7slJ/3+PfsOiqfV2OzFoL71mHbRuC8cg3pbnNDDIRinutimRpDiD2d4crF9iW1r9LA4vIVPDnNYBK36UEi6BeK5FGB9iTX/cPdjMvyyorwYRfm5omNEdUgOwSRAGbPkAvLgNvuMB5dz5LI87njuUcKO9fOtDvwh5lUNiHlV5xxHcWG5z4rH9tnw9iGrAFOxI4r+niiuKI4IubT1+sZGBx7cY3hrP68N40dp1hC98vNNePejhaitLhcRvU7V5eJhNzR7BaAaCVbNfvlN4DLmC/rQ3OzHd786TYT62nuxKETNLT6bJj9szYYtePqVd2VKjyHJDEMsMKyhd31nTL1g7AlHiBGYKLNEkGJ+ylycdcBJUrvsduTqunhYXOwMoNfFLzU2icd7KcA6jkXvevh5yVkwoVlXVSZd+dTgllHinB3HEeOx+XGcJ2eEBj4M7FOPiWen9tj2l9fuxu9DdVgY86q+V6nh13XxTZQzvGSYyXVjmYa70ohI+us7OZqrCLWVZTIAlUMk+KFnCoBfUvSyxLuKDUE1959/n3HxeUlTCv1883Y8+NSrAkx2u006M4xigeNwsYCa8UEOuzDmIZI1z1Cy9WLYu6rJB3tlGQ61AimCEkGKP1Sy4GKCfbXLJYBlpgpYLazTNBE/jPdSgHUci9K7qq0ql5CADy4f4JAWkfHiDAkam+hReUGeljmx13iY/fjpd25KWTmaN+d8hnc/XoQlZ03DvrxyIXgez6s63Yft6f02fGW9U0JHnuPOykPoVtA23ajTPffpvP/Xd85EVRmHnxZL+01BbjbsDofoU3FYBD/ozF02yexAw7Pilxi/sCaPP+sLAHA613Ky7125bhOeePltlJcWoaKkEHm5OXDYbbFr1xAIBmX2YetUxvQp49G9czUoabN09XosW70eZ0w8G4UjBspzbIIUeymPtZi72kfJZ0CkpOOdt2p9TgVYx9iBhqZmPPj0LGERU1SNQzBzyXOJAv5gUNQgjZHiJnARvGI/zX550LvVVaJzDX8q4HQankYyFyudr73zMbbt2iuX0W3QIHxlQuI9QXK5CFoT9i5BxYZFuPKicRJipepiEvuOB55GWUkRykoKUMwKYU6WeCkMetjwHOTw0yDHcYXkC8rnNbxufmFNvfBs1HeuSdrt/d89TyAny2MAVmkRCvNzYLVYZRKPMe/QGNBqfsnyC5hfui63U7xGc9V3rcXEKyehPBqV8C5VlgKsY+wEy9nskK/kxN7SQhTl50legk5vhIMGQmGZ1MskJif0Si4jltug5xU+ao4hvTQTvDrXVsLTznwZk0fGW+VDPOncUejeqbrdnsHNDQG888Y7WLdxm5xz2uRxGNSnvt3Of6ITMVm9Yu0m6dMjr4mrvKRIhp8WyixBjwyOEA6WpomX5edIrhDDK4JWwPjx+XH7tZeiIO/UE9snutYT/f9f7ntSwtia8lJUV5ahuCBPvmT5fDKdIQAlxYJmNDYa+Tj+cJgrv2gpldO/dzfJ2abiUoB1jF1h/+AHny5GWXGRDMDM5zesyymJSxnLFI7IBou3JS724Uohk/BTJ47G1h17Qa9m8/ZdXzgDq05ZHhdGDOwtQJaddfJJ2i079oADO/khqqksRZfayi+cZ/O2XXj13Y+xbafhVY0ZMQAXnnNG0p7DF96Yg08Xr5Lzjx89DOeeOSRp10KPeGUMpJj7MRepCxx4yvCGZFDOEvS43eIls9hAHpYAVYgDUEMIhwwCKQef5mRnJaVKaF476Q30APk8MPdaVV4iYMsvVvGofH6pJEpao9mIEFgo8vn88hz98Lark7YfbT2xAqxjWGrX3gN45LnXUVJYgIL8HKn6cdqJ5ALIN4l5WSYPiyGiObGXr73t2ktajsqKDIFr07adsd+7JHnPUJH/zsVvNv5dvLDaCuRmH19fiZwwl8MOJ8edw4pI1Kj6BEOaFAeuvvR8GSH11ofz8c7chXJ88arGjZI8RbLXB/OW4PX358llDO3fE5dfeHa7XRI9IPGk1m1s8fbMk/ft0QV96zuDv8li/+sDT6MgJ0e02t3u2KQbq1XCQnrZnCEYCBgDUKVyHAhi4jlnyCzCZC0z90agqigrFu+K7Hc+r8Y0aVIyGLoa3ha/aBnSSjjr9eP/ffuGZF16m8+rAOs4pvrNnQ9LOJCd5REPyO1yxXJRnNarC4HQCA2M0eIGJ8sv00/YbygAVFshoUXrFYnoAl6cDswkJ//Mf2u9+B7z/QQxNrnu3LNfiIz81uc1kWIh4Bk2HkaCp/FA+uS6zenDlNWlvG4qLc7oY7mdH6SudVWS1+I9Hr3I4N6xZz/cTge61FVJbuZkF5PLsz/4FI1NzVizYesRb+/dnQBlgBRzVK0XVRHoocosQQ4/tXM0l1HWZ5eDCQL0sOlx9erWSWgCyVy/+ccjqCwpkvwVw1lyrvjlxueEX2okvAZjDH2h5Zi5t9if/+ub17U7U/5k7aUA6zgW+/dLb8kDSzefE3uzslxSKjZnyRl8lohUi0yw8AaMh7f1orfUGnzoTbVe9LYMD+ywF8aHq/UqKc4XYOI3JzvzWaqmagQnBEuLiJlLa/KCBQN+izKUvXj8meiexATwlz2MBKOnXn0Xe/cfkpwPSbe0E9cv//aQhMwc6U5+IgGdM/sYeo0dMRDnjBr8pc8594P5KP5wQg2BxgKjB7BXtzoBKP6cqPfuzoeeldyUDD8VwDLSz9yzluGn/oB0OvBL6rrLJp7s5y+ur//N3x+WZmgz90aAZ+7N7Mzgs8kv2UCQzw09LDP3ZgzD/Y+vTovr9STiYAqwjmNVTizhw06Ge15OtnwD2zn8MjZLjmGBScLjpF4m4i+7YKx8q7UO/xoam484A7+xhw/sJV4SP6DMZx29mPdqAbGtRgjJcK+2ukzK7QTRCJnLrFYyker1GUAlVAufJH/54H5l+uREPDNxOyaB9ulX323xfJjw3blnnzDG5QvCxnJ8VPIyLMf7/QRnv3g837rx8iO8AdrfAKlNWPX5piOusWfXWlEzmDh2xEmTel95ey4Wr1xneFgyrZmDKKLiZVlsNgzs1Q0LV6xFY5NX9Napu56s9Yu/PoiSwvxY7i1bIgN2Zgjqs/dT43NqFA1orwCjgoARFtZWlqfF4FYFWMd4up546W3ho3DDOXeO3/ZOp1M+QHxoCSBMvmv8CWuS87jo3FHHHEbAHi8Bn62GB3WwoUlCRf6dy+N2xfJXRg6LFcXWi+HT+x8vQk0VCazl8tpsj0dY181S8fGhodEoTTf5vIfzEs1+fPvmK740H5asD9bR533pzY/wyaIVKCrMExoJwZbMci5+yHwxoGIIQ4+HfCd6Pbdde6nko8wKX+vj1nepQd96elKd5cvhdBZzPKxw8ouE3ltedpYUOXp0rRPvjft7779flucimSO5CK5rN2xBfh5zb1nwuFxyfWzSt1nokUcQCoUQ4u8AK5yxopE/iKkTxqBnt9SXTlKAddSTTHVRVgkJUjddOUke9sdfeBMHG5sEsChPa4QFAEeMd6mpxHmjhwobui1r/6FGLF21HgcONcqDvv9gwxFvoydnJuA71VRg5jOzpOJDICMvjERGl8MhuTNvjPtFsCK9gt+UrVnXnBqcLvpdv7/rMVRXlMh9X5vEQQAAIABJREFUVpaXCCAx5DYSwrF+vRhJk97MoeZm6e0jSJiLVA0OJCVIfVnhoi37dLKvWbZ6A5hG4Lp04hipALf3Yl71j//8t3AGczzulsq2fNHarPK8skBAj7XXtIuQy/6/KKQvUHPYkQg5mHjbQAFWK4uaZXe25BCszJwKX0LPiDktekxcBChyqk6Xc8Pjts5hMafTevFa2IRLTk1FaaGES0y4M6/DZDs9Dk4Q9koT9pGs6zEjB8rcvFRfHJnFvJ20QVWXiV35tSBeY6xXr7G5GQ3kDTXFvMlYlwGT9maFL9kidnMXLAe9HC6qdzAR396L5OClazZI6Gu3WSWUZR6LX7TyJRuJoN+MKega0UXbzEfJa5sN/piO1fBgsL0v+aTOpwArZq5X3/kYH81fJjkKglWyKAD8QG5slYAnoFUJgbVI8hO5uVnyADIpwTyE5CJiXDCz8mOGTWePGpyUb/qTegIB/O8/HkVtZamhjFBeKklj8qEkv0Jibow71CjcIW+MU0TiLpvNZ5wweX6y13M6rydlg9QNfqlQueFYOcrTOX5b3jvzmdexbdceiQj4rNBbNYtFTGVMvOkKVOm6UDT8ZMHbrCIHw75ADok1G5nbcq72fo0CLEDK3u9/slhsz0pP7+7t/814vI3/9R0zpYm1qDBXEvp09Y3qGatemngmdPH54TYqP4bXxcQ76QL0QFJ9/fGfj8sHu7K8WPJXlHJx2GwSvrAKa8j3GORHs/FYevdSgFl+LNuykLBoxTqp1N4yY7IUbdp73TnzWezee0AKFC67XYpFRKiu489C//rOYAKDNc+IxYKAxSIeFiVhqLDAfsBUXR0esEiuJMmSa8bF49G/V9eU2qu/PfC0PGyFeblS6WKSngRWhkxGaV0XN1+Y136DE+YNGMnpH906QxQnUn398V+Po6LUACtJGGcZ6p783EjPHsNeepF+o3dP5HxioPyN66cmBRBOZNMHnnoVn2/aLoWUr86YIiz59lpUEqGeFxcr1yRCNzR5pSWsckg/FNRUICfWIyhCjJSEofgexRsTIAkTz/vu0ID16PNvgN3tXFdOOgeD+/WIp23jcixWK19/9xPk5+UK69rjdsJut0tDK/vaND3S0i7UmnnP5POkFCOMHs8gv7v7MckJFhfmCTnUw4SxAK2h8EmxxECI7VAGQbeZDcf0uHwB/Oft16TkJCNeHyuHvpCG9UMuwH0jCuPyPLTlIO/PW4zZ73+Kfj274upLxn/hLYtdLngIWEy6x7wsAlZ+JIJO2pEcwLacrz1f02EB6+MFy/Hy23OlPM3R38mo6rR1o391x0xhXLNiyXwEvQ8mUckFYqk6Sua1SJ+EpceRbTu3Tp+SEioRbblHEkWZn6N35fG4DDnqWIM4G8lD4cgR7TBGmwlVMUow4xgfyLacsz1e89HWQ/jmtmyssebhmxUa/tBOsxr/cv9TQsg9XuJ/vcOBRlYOTdE9QPStqM2e6qtDAtZnS1bj+dkfyN5wCg6n4aTyor44pZqz3EapmgldMt31qNGIHdUpTxsVNjhJggxtj2bUp/L9vfzWR8IfymIblIetUAbLnV//DHt1PSIl+VCQjcZG0zlbbugVc/hCKq+3G6yYstrglFEkkWKJiVxrN2zFQ8/MkvzZ92+56rinokfVaLUKaNHbcqdw3qr1TXQ4wGIylElRLiqDnj1yUCKfn7gde/e+A/jnoy8KYDEhbbMbfW1st2Dlx2KxCkgRgNt75FQ8bvJXdzwk90bAYiuU08keOF2Y7lzSnkPGu7SWBIUyMGX8WfE4dcKPQWnpW9YbI7ju6xbC1QkcMkvxPvL8zh8zDONGJU8NI1FG7VCAtXzNBjz+okHuSyYj+VQ3kx9a5rTmfLpE+EhMxpOJzyrh+NFD0/oBZeGDdAAm3LOzswSUmZ/jslttRoEhoglAU2edvYfptDjnkfMeuV7tFcS4/PjLB7dOtv/4tqslxM60lXDAWs6Wllglgoza4QkYrtiWTWFf4MPPvi4vHTtyEC5Icd31ttwTfY9Z736CDz9binGjBuP8McPb8raUfI3ZYcAKKJPuNs5+RFRaofgjHlYkgqH9emDC2MQrpSbCSD/Y7MBdu+wotkfxRp8genviSx84nGzvgqsvOT8Rt5D0YyYUsLbZ7TIRNmC1ysQNb2xe2bB2Bq31FOd/epaETpk2vXnN+i2Y+ezrqKsux23XHNbhSvqTdZIXwMZdFg2+ecNl2L57H2a987HwsEjjoEQ1J9gM698zLcPd1qa4dp0Tzx2woW+Wjjd6h2RAbbzWn+59AvsPNuL6yyaiVwpxCeN1fzxOwgBrmcuFTq0mwpKYZgJW93A47hM13vjgUyxYvk6aO6mw0Ke+C0aPGIB9Bxrw4NOvSSjBSiD7vDJpcd7cz/78gNzST799g3zA021RZeGxF96UYR+3X3ephLukOnD97Ls3fUGrKt3ur/X1RqLAhFUufNxkxfh8HS/1ik8rzNqNW8EWJ3YLUKY5U1fCAGul0ynTNsyJsGTTkvovLQBWq5RRW34ikVMWuv/DPx+XFgR+UPmbzBJp8KTofsCYzMwK0+C+9cL8zsR13xOviBb5NZeeL3116baeeuUdLF75OS44eyTGjhwIsyevX48uoqCaaWt7yIIJK13YGLTg2tII7ulqzO/bELDgh5sdmNNkA7VNR+XquKksgosLjz2tprVdWpLto4dhXBKlpxO9VwkDrCUulwCSTIRtxaYlaNHbOnpxGCN/TBBrSz8T2bzk77ABmRUm9p8Z8sUh+H3BlkGXbFv58e3XtHsHf6I3zzz+u3MX4s0P5+OMIX1xcZpUzsxr55cJw0EWD75/63SR9SXhcuPWnbhq8rnCkcvEtcBrFdDy68DtFRqe3W9DmSOKXJvRMsOJ2z4daIxYcEgDfttJw42lx6ZEsEH8t/8wmO0/uu3q027IT2V7Jwyw5rndEvYRsLhkIqzFIv9Wq2nCAeFPU+z30UbSNmxBw/I1oMQKVROOHrFNOVizKZhlfMqySItKbIqJ0TDrk946lsGZsP3J7dekvATsqTws1Gn612MvSWvLd79y5akcImnvYdWT+mPc569dfbGoYvzxX/8WOZSffecmUXnN1PXKQRumrXWizqmjd1YUNc4oPFaAYSOB7GDEgoOaBQfCwB7NgsuKI/jzMcinHSHZbj4DCQMsnuAzt7tlIixhq1DXJa919GKBVwDMZmsBsi2zP8DSTxa1vJQd/AQulrRZ8SMYUY6EE0KYlKWoIts2OH23sbEZDTLc0isqlTJD0OeTkIOhYSYussUJ1j/82gzRdE+XRQ0paklRAPGsYf2l4vnau59gQO9umD7lvHS5jVO6zs1BCy5e7UQfTxT9snTUuaJwWIHmCASo9oUt2BO2YK8G7AlZBLTu6hrGpIIjQ8S/3v809uw/mHKN+6dklBO8KaGAxXPTq6J52QH+xUDw+Fe3cftubNlqTJoxlR7NV7Nto3N1BTrVlqNTVYWocXKCiSEV7JWkLQGK0iTGwEhjjDxL4+kwyuhUNvqx59/AinWbZAoNp9GkwyIRlOEghySYocy/HnsRm7fvlpab/j1TqxE93jbtvNCNETk6hmbrGJyto5MrKmHg3rAFuzULdocs2BkDql2hw/+2fahftKy4zGQ7+zC/f8v0eF9iyh0v4YAVrzvmbD0CF2fIcSKMaJxXUJ2yWGJ2Kk+a+kkEJxlf5KU0iaGfJOONvH7JZWVimPHxwhVgiwuHTtw8bVK8zJ7Q45hdB5TA+er0yWAL0p/vfVJaj1gdpIROpq5FXitu3+DAyBwdZ+TqGJ6jo9IRFY9qd9gAKoLWzhBgghV/7wpb8GLPEAZmG8TTJ19+B0tWfY7zMzzZ3i4hYSIetnmLV8owzoqyIlSUFKGoMF8ag2W6imbMixPdpIDfCAepwhkbZ0T9pO9/9aqUEnyLl41WrtsMVtvcLgd+8vVr43XYhB6HyXUWSIb274VRQ/rCzMVkckXXNOg5K1xwWIBhOTqGZOvo5daRawd8EeCAxjDQgr1hCHjR0yJ4EbAYFv6kSsNNZZpEFB0l2Z62gMX2jcWr1sXGGRUgnxNtXA7YrDZEo5wXqMkkW47coua3IUNC4TfmtAL40deuFj2pTFykeBxqbJaJMqne/Mx8G/NuXJyHR1mZJ19+G0tWrce1UyegT33nTNyilnuqmO/BoGwdA7KYcNdRG6sQsjrYGAEOSXXQAC2GiAQq0/titfDH1Zq0MlHhNFPpH8d6ANImJDQvniOc2I4iU5kLcoUkSt1qqhfQy6LkCgdGspufWkoUtfNR0M4XkFDjGzdclrEfhGdnvYcFy9bKlOfRw/un9H0uWLYGz856H5xuQ0nqPfsOGtOW83Ikn5Xpi4DFRDs9qy7uKCpjFUL2egeiQBNBS7MIrWFfGNivWVD86esoObAd2Q6reGf+YFj4hv17dcP0izO7QJG2HhYvnPyrovw8mRacleUW3Wqb1WJoRHEKSGwacyg2g41hIvWTBvTqLgoNmbrMnBCHhV5/+QUpfZvs62S115wwYyq/tvf4+mQZ6azlLnlWu3sMOkOJPQq3NWp86UYt8ApgAQ0RC7B2KSo3LkJeTo6kM9w2QwvNFwxIBweFHDlQl4WK+hQdnBsvO6edh8UbZ88UPSp6V5QjYRKdpFGqFzBRy3YVelbsTSORNBAy5HW/dcNlyM3JipftUu44ZksLBf5+8R83p9z1mRdE+ebf3Pmw/PW/v3W95CA5ZXnnnv244fIL0mI+3uka997ddvx1lx2dXVFUOHQU2gEnolL9s1mBkG4QRm0L3kdN006UFxWIRLbb6YDDEpVcLaWjGVoz9WGmPUgFSdVp36drM74/LQGLFcOZz84SyWCK2jEkpMg5QYvjxElfYBhID0uPUlo3jLPPGJQWI69Od1PvePBZ7Nq7Xya2UE01FdenS1bhhdlzZGw8PUECFQGLg2v/+5vXp+IlJ+Saqhe4xbsqj+WvnJYoXFZIuBfSgcih/ei+aDZqy0tQWVaEovxcOO020QUTqo7PL6RoDpiVoRyk8Pj8ElKbiq0JufAkHjQtAYv2evfjRdJzluWmAqdD2n8ssMBu52RmY3gBK1CRaBSjBvcV+ZWOsMxxZeeeOQTjRw9LyVtmMzonKZucMWphMSRM9qj39jYWNbLu3m2PhYNAljWKbCtgY8UbQK/X70enylJ0qi6T2ZQVxYUyKYmkaVYImzlAl2Rpjj7jCDQf6Ts++WI+54z0EKY8WZunLWDxRsmQptSx02nM6bNEIR4Ww0Im3Ok2k2B681UXnaxd0vb1qz7fjEeemy1dAbdefXHK3Udrkbn/+c6N4gkw2c6k+03TJmV8DuboDbn+cyfea7DCbTUAK98OIVjbQn6ct+BZA7CqyuV3aWG+eFQCTM2k6xjVb5n8LQRpA7D47KcLteVkH9C0BizeLPNU/JCypYOhBUcZ9a7vjKKCXLw5Zz7Kigvw3a9MO1m7pO3r+bD+/C8PyvWnojTLJwtX4KW3PhLaAukL23btxV0PPy/5yEz9kJ3oYZq4yoW5jVYU2KPItjG1AQxc+R6Gh3ahtqJEQsKKkgIJmanfT4I06TqshHv9PjQ1MyQ0AExyWSRIf/0aUS/JtJX2gGVuCL9lfnfXozJRxkw4/+KvD0lYmOkd7Ec/lKbaQSrymUwpnGkXjcOgvvUyjoqEURJH00WjPZ4gEIoC1fM98OrAv7qGpW+QvCvHG0+i3GVDdXkRyooKRO7YnOAsRaVYJZwThEiMlnmNseGy/Dt7SknjybSVMYDFjbnjwWdkaOStV0+RAZYMjeh9UQcrU5uej/VAvv3RAvCHk1OYnOXiCPgh/XtgSBJnL5LUSnIr6SdUYuCXC1tx2JLD1px0mFIdbwB4eK8Nt21wYmyejtd7Hxbz48ARVrhLivJQmJ8nw2IJWFSxYFGJdAaGh4EgUx8G75CAZQBXIGOLFxkFWOylY0+d2Vdldv4PG9ATl11wdryftZQ93q/+9hDcHhc8LpfI7nDyjAwkDXLiTAijRwxs96TsJ4tWCOEXFmq0W6Sim5uTDU4D6ihk0WM9MJNWufBeoxV3dQnjxjJD74oyx1SxIHdQCNL5ORIycz+Zo2XfbEi4VwQso7gUDGqxMDEg6ZAbr0yPftKT/RBlFGAtX7MRj7/4Jrp3qpZE+/Zde/GPh58XUTiKw2X6ouroC7M/QHFhAbI8xmw/goNw0QIxxr/fyH9QjpgKpYleBCTq6bOFym5jN4LRkaBF9FiDul+u8QdfuzqjpJDbYtdVfiuGLnWJBhYVGBr2H8BHC5Zj/tLV8nZ6VBSopFwQ81dCkGZbWZRjzyhUaXhXBC16XPJ3fwDnnDkkpQcDt8U2x3tNRgGWSUgkqfSX37tZyKW/vvNh+YCaapanY6xUf++f730CVeWlKCspEHVVq43j7MlDYxM425MOc3WYnB07YqBoUCVqLVuzXkLT0qJCCWlMlQyGNAxnGpsMLhFH0DORTOkfTn3uKOtnWx344w47fljWiL4r5ohMtLmG9u+BFWs3CdHZ5BtyVqOZSKeXJVLgFKyUvlkDtHJyspSmezo9QPSo6Fl95aqLZCrw4y+8ieVrN0pIyNAwU9ev75wpcjs11YbsTkF+LjjmnSBOoGK5u4lcHf4WfTBDJ+yHX0scyVAAtKIUVWWUAMqV/Aub06mzz9J8Q1Oz8IfoGZBL5HI48O2b00sx9XSepynr3Tir3IIxpUDT4pX44MU3MXJQH5w5rB9KiwpEJpoRA70rj4selj1G24FwDellifcsrWcBofHUd6rGNVMnnM5lpfR7M8rDoqWpVsnclUmcNHWiMlmyhLroZIpTI6yuqlxGfrHX0hQ05MPMKqoBWjGSIf/s82PKeWcmZHAFlRgYdvJaeE2klxCsBCj9fjRQFbbJKx6WzxdoIT3eePmFqK4oSekPzele3CGrFYujDjhIvhLCM5Df3IyqZt8X1GI//GwZ3v9kkYSHDrblxHiG9LA4to7DZmUiNpPvgaDkt1hYuWLSOad7mSn5/owDLJM4ybYUtqewasjqYTrqnbf1iXnu9Q+EeFldUSof9tLiAunP47cvK0YELGFHk6tjelmUkPZ6kZOTLS0yHFbKEFIGl8Z+M6Q2/mzDjt37RHfd/P/D/2e8p/V7+X/3PPaSzBIkWHH0FPOIorcv3p5fZHAInuIBxgQW+XdO/Zl07qi23npave6AzYYddjsaYkNYAtS+atRxqSckUuLHW/S02CzOnCTzgCxYcFGplV9W3WqrMH7scBw42IBHnntDemkzVWI64wDL1FmiBvy3b7pCYv6/3P8U9u4/JAMaCFyZtn5/9+MozM9BeWmRgBW9K+HskFgbCwt93gCaWPKOsaEJXASsRq+/TebgFwA/OG1drG7VVpeipoKa+0WSh2G10gxfhJ1NGWuW41uxtKm+kc4DYU37rHA6ZQBL2GKRQcJstaFcOJddj2Ll+59g78rPMfXSSagvOnFDPsFpx659sgf7DzUKcFWUFknao7WG/6ZtOwW06G2Z5Ny27lk6vC7jAItGN/NYN15xIXp0rW0RhrtkwmjJEWTa4tBRVuGo680fThjinMYW5YqAUfoWcCBXR36od++TJG3PrnXyTU3JEv5mUlz+Ln+OyJ8JcBRKNP/f+L/Y6496rz8QkJxVVXmxDAgpKsiXnk+WB5ko5oeJ1SxvICB/FuKjsLR9yPK48bU0nmDNZ2uTw4EykjstFmPieWyIcMRiQbWmYcMni2SyNb3JRFRqKQ7wyPOzxau+9Ls3YbjTIV9embAyErBM9vTZIweJ/hUllV94Yw4GZKjQ2f1PvoqDjU0oLSxAYUEeCnKzpATOp5Sy0QwRguHYvEa2dTBMDBjgdd5ZQ+M+tIL2X7Nxi3izxQX5UukS0qPValxLK9KjqTZgFAd8qCwvwYyLx6ftZ2uh241OoRCyo1EEOYPTYkGz1SqzOAsjEdRoWouUTiIH3zIVsjknGxpZ8rqO3qEQbF8SdqaLwTMSsI4e281wkGEhS/3/+Y300Dtv6wPEB/P+J14BO7/JvyJpMMvtiUnuRKWaxFCMXf4se5tkQ8rvkB1NOWXKE8dzrdmwBa+8NVeY9iQ95mRniY4Tcy+8nqBGAqtBZGXIyqG3Rn+cH6OG9sfoBFIt4nmfxzoWBwiXRSJw0QONzeKkp8UfjrkLbdqGex5/qV16JwmWq10umbjOIcUErbYMKE60jU7n+BkJWOQe/c+f7xe7mIoA6aR33tYN5fSgmc/MkgQ2ZXVKigqQ4/GINyOihpKgZSWKnB0ClundhIRa0IcJ7nFntPV0J/W63/z9EdFvouhcC+mRzbixRLHRVmKIz3G/qJ5JAP0mRRazT5zTOamLaccX08PKJ2DFvBmtFWgxHJwz6z3x+MeOHChzMhO96OWtcjolLM2OgZZ5bYk+dyKOn5GARUOZDcDXXTYRvbt3wjOvvYeFy9di8nln4syh/RJhy3Y9JgdnznzmdZmU3LNbHXp2rRWNMLfLJXwdcpoM3o415mFFDBJp2NABz87Okv49hmmJWOzjJMs9NztbyKBOV4xDFKtuaeGIeFUELZblw1oYg/v2SFkNr7baaIXLBQ7gIihYSD1g3s5igTUaRc9AAL+6Y6Z4uiwIMWneHovnJ2hxyronGkXvYFB+p+PKWMAyReE4jIFDGcyhB4lKdLbn5jPEfeiZWQZYda3DDVcY+u13P/oidu89AI/bKUl35rGYeCc3h8nzMH/CYeTl5uDqi8cnVC6a5+SHM4ekR7cbZGmTHtFyPXoEoXBE2nPI1mZfIcPTTFifuVygQhsT3awOMjSs1TRsX7RCBm+YlJv2vFdexyqXSygV7mgUvfilpRuzDdNpZSxgrd+8A/c/+QqqykskzDhwqBH/d88TUoX6f99KXxnevQcOiWfF+2EFlBroBIF5i1bixTc/lGePY8zcblesdy/G2dENzs7gPvWYMHaEKCYkevFaqXVFjTKnywG71S59hFyRqC4FAWkb8gfEC8wkVY35brdUCum/MizzWa04GAji9T/eg6kTx2L4wF6JNv8Xjk+fip7WQZtNKBfMaeWkGWhlLGDxG/6nf7pfSvPUCWce5U/3Pon9Bxvw9eunCj8o3RZlWJizYjc/x2PdcMWFksg2q6C8H+ZFqC21adsubNy6Q9jk9LZI3uzRpVb+3J6LId/r783D8jUbpHGXpFIu7gsbe4cP7A0Oz+B8Pa5MkZnZbbOhmMTdGK2hUdfRCAve/Odj+NHNVxhFkSSt1U4n9ttssMdAKy+NQCtjAYvPwgNPviqj7a++5Hz069kFz7/+AT5buhoXnnMGxowYkKTH5dROS6ClZ0XQ4ignhoH88JsDHXhUUjhI5UjFxTzVgYYmoVKQzEuyY+sJRqY0EBPu1DNjhTFd12duN0LL1+DdWe+LAgX3iR4lOWgBf0CECkcM7J3U21vrdGIv23wAAVZSHkySKz1DFghScWU0YL378UKRSTbVLM3EOyftDOrbXQZQdqouT8V9OeKaGP4xZ7XvQAO6d67GDZdfKMn0z5asFk17LoZ56T544NHn38DKdZvE+6UevanukPIbdNQF/uKOmSgqyENedhZcTrsMSJF+P/LP2KQcCEoll55+Mj2tNU6nhIRFkYhQHxi2mj/9gsGUpEBkNGAxLCLnhTme4oJcOJ1OyZVwpD2/WlhSZ8jC0v6wAe2fU2jLB5FgRaDlvbANg54VPRRqJrGHUMBqzHCckwFTgUi9uOfxl0VtI13bSkjnYPWvpLhAuFbcK/Z0ctApCwwBX9AYyeXzCSeNUsZ8PpOxlrpcqAmHJQnPPJvJzCdoVWkaSiJM1afWymjAYh6LAzuLi/Kl+dblckq1jKoBLPGb0rJsDubwyStTrMOdVUCGgaQwkIox8eyRklCfv2wNnpv1vjxJ548ZnlEjzBjy3vv4y6IsMWpIP0wZf2ZqfWK+5Gr+MfM5meBUw5Fc5cXIz86S6c4k6XIkF5u+yeZvPZKLX0LJeu6WuVwo0TTxpKIxvhjJpmTlMySk55VqK6MBi2RRypqUFhcJA5zut4z/EpZ3CP4gHyTKnRiaUcz/pApHi2RQhoFUYaDWOauB1EA36Rl8kDh3kDI6mbbWb9lhsPdZRDhnpAgNpsOiPr3I6VSXo1N1hUg/s6DQ2OyV4gf7Nw09Mm+LNhn7OX98+7VJGRixyOUSBvyxSK49QqGU5GplLGD94q8PSmWMtAYOYGBTMCtT7Fmj0qV804l7fqSg3fdvmSHywslcBCt6ViRekrPDMJCcKhJfWTTYvG0Xxo8eiv/f3rk+V1VeYXwlOedwQkhiCEkICsi9KGiBWtE6aOlNvFTrfXTqB2baOtOP7fgftHY60/GDVTtTq46DnRLrtF6wrVa0U8VL1aBCQMI1CshVIJdzS3I6v7XPTo5Ikk1Isi9nvTMZQHfO3vt593n2ete71vOsvnKFn5c5rudu3bJDnnnpdT1HGIgZZVXMYYmuZp3fKM2N9arBThRPZAUxqVKGegq6mmT8u0fW3n6dKm1M9GBJyNAiV3ZuybWVlWl91txcbqIvx9P5IktYDz7WooTlisgRafHg8LbjrXeyq0d1oniQOjsdMTvefhhYrFjqnzIpb2JKF+gRxPkHsmKnqfgLHNb8jqcnsuig199qlW27OuTAIUdBFjyCOh54eJ0gaYQmGbbyqFUwb+SvyJXyokShgudMbeYLTs38HbE9loZ+DHofISoIi6UhjdI0aAd1RJKw/vmfd2VPxwE5v7lBZjY3qGpA1eRKfXgcMbuUnOruVtUCV1DOcc3tlukN9Wrw6ceATImsMITFudkhq4S0bm2XZza8ppcUZAv68cDsuZffkHc2t0ltdZXuHBZrP43H+Ub7mUT0RFXo6aNQgcSP60hOzpSku2rXpzKquNrdjfkpf/bILWuu0d1fvwa7mPyMT5PW2N5VJAmLXALR69qGAAAQVUlEQVSCcdMb62X6tKn6kKPlpML99LARWQ14uJEIRWrFibaoDUKpdKIH2kXkrCArSi0oCmXre3Nbu7S86JDVt69crhFgqY2nnv2XbN+1TyWgIS23+DQIOCCsR/T7/Ctvap4UAUV8BKurKnWTh+ZzldTB+LRgyUVZg74syZ2m0pqfhOxsjIxAJAnrgUfWSV1Ntb7tqKaGhNy+OidEd0T7cRtRMTsVj3OiLSKaW9asUmnfiRosRYmskCHmvERWVKR/2LZT1r+40SGrK5bpjmApDvSzKE+BzJcsmit33+S/XhYiea1bd2j0S2kMgygQ8wgMQIjoqcGiE4GWKJQyICxUKlQ1Q91unJflL396V8lZnI32OY4kYT3R8pJGUDw8yJuQRCefgDIBtS+uiJy65RaH55qITyuWRDckvOfMmiFzZzZr8n6sRsuG12Rb+16tv3GNTiEtcm6opCpZbdulSqmMa1Yuk++vKk2ycjGntIMaLV40WJNd74PuO0s7l6Q69h8aeBxYvi9dPE9e2/SBviiJ7it55rT5nGeOPk7H3QZ/SEhLq97TGZlaV6v5ORveEIgkYbGbtnHT+wUDykpteE4mEhKPO665fX15Vb3M5pwHSNU3C6UNs2dMlyPHv5DDx058CUFE7ubMapY5M2fomxTJmrMdOMnUVOPgm5TyijLJ9+cHBPUQtJt9QZMS1kfbd8lfnnfI6uqVX5cfrPrm2Z4qkse37/1MeBkxKPa96rKJaa9CJ711S7tGU0ToDCRzli1ZKLgxuS8zjCIoQyG6ctQyHHkfBnLSju5XZiCfxWfde+u1ExrNh/3BiCRhMSmOtEml5hIwNoC0ihtvibJyWeyRHPt23npEZD++1ZFqobQAJ2VE/2kiPn6ic2CuibzoiyPygsDmzmrWVozhxm8ffVoF9mprqlSzio3kbJaHF31zR3kTxc1Umur7jENWBYnnsD9kY3n9xXVoSCkv/drcsfz4gc+id3P7rg4lKZbq7qDAGJLi50yD5w511WTlJEnE6CMsc7bg8qKEhcRPivRDJiOJWEyVRKjXsuENgUgSFq4ijz71N92updoYo4UBE0rXHgnXXEhLPd2yks5mZe0d16nDy5kGfXy7Pz0gezoOqg5Vx4HBJQHH06yrBFYUhbmfg0nEjMZpMr1xqi4Z0IZCxE2XpIjYUQmNq01Xt5w41almERRLUjRp46sIbNz0gaB3xguIRumxzDcSxUFSm7e264uFlwctNogLQlKN04Z3XSJSp+iV1EIiVuEYn5aL0A3GsrCXSCvXqwKKR45hzTZN1t5x/YSraIT1uYocYRH5UMeEyJ2qbyZiKmjH247wfFDQrmBCmc1JJterGkX483kd1ElROrFbI7CDmlspHhAf5LV73wHNoc0s+PNRD0Y/o+vGzG4RVluUNJw42SmnuqkPy+jOURgas73iNdbH0fRN8zc7wOwcQgYPPfGs7sxVlJWpZx9LLl4QN3z3W7rDONQAe3fJR67MHUTSK5dfLEsXnX0UR3RGv+fR405qgVwltVkowy5ecKE+hyxvPz14WHOlkJa7fBxrrKL0eZEirOLeu3m0s9y2Rl549U1p27FX21rwciMJSnzu2lVRo0Ukc67byp99fmSQwDoOagsQA7KiTYPELH+S71AnZiqfe1JadU/9F0tQrcBP0TaU0mPvuGF1lJ61Mb+XJ5/5h2A4wk5cY0Od6tlDDAyS2uQpqTRn2U0UdrqlFqa7RFNodbmD0gQ3mhppmX+uNwRRPt7ykua9kLnmJWVjeAQiQ1jF7SzFvXfcPktE3qBbd+zWNxsKmI3Tpqov3HgV7KGusGXHHvlk1z6ttteG2MZ6qZ1CQ2xeUqmM07bR1SMnu7qks9PxCtRG2e4e3cm8/7577PkdBgGI6DePPC1NDXW6lK+tmaIvJXJFjnU7pSpOuQo/tTXVcvv11yhJsdtXnJekXIIl32g2U85lkkg1PN6yQV9Y1629Xa4aYcl5LueKwu9GgrCOdqfkzy0btJ2luPfO7wl6438fay6kuWmqNNGAXVczkKtw1SKcLxTRlhMJ0FvGl4sCV6RHbAyNwENP/FWXgE0N9Rohn1ddJXlxdl6pJNc2mII6Au1YJ7q6dFfYHUTXmkBfskBqplT5BvX+Q0elozIp/U0N0tTXJ/Ozg9fo20UF9MShJyzsv9sSCTm1b79s37hJl4HussBvzF9/e7N8tH2ntgZRwEpNGNvdVD/3FgxFXZ9AlbopVD/TJkTu7ef33uL3LQT6/A8+tl5mnt800C9aU1XlEL7mBHucTQzUEjq75GRnj3R1o5yQkksWz5flSxaocmtQxqnyctmiu8eiWlRzAtp87DdeoSYsl6zQzUaXem5nl1QVchh+A8v5MRTd8CqGojgyT1G/PerB2N0iIaylFerITK4lPWAoSoR14cxmuXXN1UG4jUBeA8W3X5zo1GJb5FxmNNZrtKVtV5AV+cFTXXKSJmOVc3Hyg0S0991zk6p3BG1gDsHLl4HLziwjra9MUWgJCxkMJhcbcDR9LspmVVQ/aOPXD69TQ1FqbSZPpvo5oWYMTiFhr/6JJx8d/RSwap9ZKi0/unaVmkbYODMCFOEipYw6ArlBMKbZmFKVdKGDAeJytc4Gl4gpuW3N1b6pI4w0n0crKgTpYsbsXC7Qygkj3ct4/P9QElZYyIoJw+aKvjFqwaoq8eeLq1Y52lzksdit7O/r18JRt22Dmi6WtjaGRgAlWW1uR464sNxGoBFcVaSxUAwMUdF+RZ2bq45w87VXy8I5wVkOnn6XOO7sLJAWulTNAZZ7mehnNHSEVUxWCOgTWaHjE9RxsrNLHnryWW3XwPyCAlYIi+JnetP4gnH1/B1H5mxvnwq60fVvY2gEiLDYGWyor9VaLDoZ0E8HWK0oz/U63QM9Gd15daSE0irtQvvTRLkuj3YOD8RisifulGgsyGalMYByxaO9t3P5vVARVm9hGYjldhjIyp2Yjz/ZLc+9/F9tqMYII071MxbmuV6NsJwvGcvDvNx542qt2bIxPAJ/WPecLv/qsQtjM2NSQvXuy8rLpV9drvsL+UFanyAtp1+UfOH9Pho/nM28fhaLyb4CaeHUjB1XqY/QEFZYycp9wOhH+9P6DVJeUa6ERbEjiXdMMegrvGj+bJWPKfbqK/WHc7j7b9u5V1789yatZMckl6W2UxwcU0ypfCd6zdAvSm4QPapUWi5eNEd9KcMyICyIi8FqApOIjnhcSx+C6Goz3rgGnrD2x2I6QVhrY0OE3jQTx7/DNrjizw8f01YemmsPHf1CG6yXLJwjd9/8vbDdju/Xi8on9VOIMxK98sNymyUhecHBpbZj58bL4md3/1CPC9PYHY/LwVhMGnp7ZXLB8BTiwo7rG+kvt4SF6b5Gc62BJqz2eFydOyhfwOgR+6FLMpkBl4/R3HCQfgdBOvJb5GCsSPTsZ2b/50flsb+8oAREfRsaVBXUuGmE1a9RLC06OTY0sjm568bvaGFxGAf28jjZuIanlPLwwwu8lGq2AktYWGmTbOwuvEnIW/FWIcG+KEL1Kb/6/VOaDP7FT+4MtT27HyRAlPq7P65XYkI0D7VYoihnSdgv5VKmy8Ip1VVyw+ortMA0rGNfLCZ15DtF1PTUJS4cb4LqcDMeWAeSsJiWT2MxmVrYQWMp6Bo8sru2KEKtC0///RXZumOPFon66dYzHg/XeH9myytvyObWNrlk8TzNZb37YZuUlzslI/RrVtdWy+VLFqpCaZjH8YoKOVaoN6R1n51y16mZGkSKTEtlBJKwSDSidcBknD5BRFjzIxRhvfnex7Jh41tKVlbZ7v1rd6yiQnbE49K9badcNq1OVWA1+shm5bCUyd4pVUI8FZWXGx6Ck/v7paLgH8gmFKRFNfx5hcjLO3rhPTKQhAWc2GifaYJIPE6P0PYuja+vfvSJXLBorqyeFc78ih+P/wfJpEbd5G/ovSse5HY2T5qk+c/lEUlKv51M6v243RwQFlbypRRdMceBJax3iyaI3Z4+DBvyeU08Rm28k0wKD+CKdFqSIdz9nOj5YNeYlAEROJswpw+el02Vlfqfr0ilQuG35wVD2naIqiryeZnCTwlFVi4+gSUsLpDtXB4+wmB2QxoiFFkVP6DbEgkhT2EVzSN/bdnKby1YrC/JZNSp+EyDYzj20kymJL/YIyMZziMCTVjhhPTsr5pas73xuDT19kYqP3f2SIz8Gy65T+/tlXnD5DLZZT5SUSHzstlIpRBGRijaRxhhBWB+UZz4MGI5l/GAFQKCiMjjrMhkhlXnYJlNjkd7NsvKJF1erumEUlxGjcdc+PWZRlh+IX/aed+urBQ6xahcJldnYxABhO3obMBTEuKhzOXyYZLpYLkgk9GqcF4GJOdJxLNEJE9oI7wIGGEFZO7Q9kLAjSggqrm60UBNbo8sFTlMiochHYomqUUiP3WmwbKRnUNKYCArSI7fgbTC2tY1Guyi+DtGWAGZVTePNVJuJiCXO2GXQXQ1M5cbIB/asyCtlIhcOsSOMeTPcpCWYchOiywLpLU4pH2oEwZ4wE9khBWQCSJ6cIsDlw0ROQTkUif0MrYkEiqrgjIU5MNyEPIhtlo6BGFRg0XJAxEWi2tKRshj8XciLBvhRcAIK0Bz91ZlpX4pL0unQ6lGMR5QtiaTUt3X5+SwCm0pkA95vqF2Cd9DKDGf1x+S7uQGWUKyTLTl9njM0sR9phHWxGE94pncPBbtJKWodXQmgNoTCc0/FZMPERMNv0RRQw3yWBQbl+fzSm4sEd3m4REnwg4ILAJGWAGaGoTaOmIxbcEgMmDpszJFtqa0B1Xt5K0oIJ7U369kDkY2Sg8BI6wAzfnWREJIuhNBaHK5REXaAjQldikBQ8AIKyATQt7lwlxOavr6BsjKrR2iwbUuom1JAYHfLiMkCBhhBWSi2NkiuqL5mSRxplDwSKSFzZMZEARkouwyfEXACMtX+AdP/n4yqVGUq9aAHli2QFokmK2lJCATZZfhKwJGWL7CP3hyNLvJXZFUJuHeTzV3QakCiycbhoAhEGA9rFKcHDTA2L53VSXZCbsgl9OeOBuGgCFghBW4Z8Dtk4O4bOs+cNNjF+QzArYk9HkC7PSGgCHgHQEjLO9Y2ZGGgCHgMwJGWD5PgJ3eEDAEvCNghOUdKzvSEDAEfEbACMvnCbDTGwKGgHcEjLC8Y2VHGgKGgM8IGGH5PAF2ekPAEPCOgBGWd6zsSEPAEPAZASMsnyfATm8IGALeETDC8o6VHWkIGAI+I2CE5fME2OkNAUPAOwJGWN6xsiMNAUPAZwSMsHyeADu9IWAIeEfACMs7VnakIWAI+IyAEZbPE2CnNwQMAe8IGGF5x8qONAQMAZ8RMMLyeQLs9IaAIeAdASMs71jZkYaAIeAzAkZYPk+And4QMAS8I2CE5R0rO9IQMAR8RsAIy+cJsNMbAoaAdwSMsLxjZUcaAoaAzwgYYfk8AXZ6Q8AQ8I6AEZZ3rOxIQ8AQ8BkBIyyfJ8BObwgYAt4RMMLyjpUdaQgYAj4jYITl8wTY6Q0BQ8A7AkZY3rGyIw0BQ8BnBIywfJ4AO70hYAh4R+D/FxYJbM9KZkMAAAAASUVORK5CYII="/>
          <p:cNvSpPr>
            <a:spLocks noChangeAspect="1" noChangeArrowheads="1"/>
          </p:cNvSpPr>
          <p:nvPr/>
        </p:nvSpPr>
        <p:spPr bwMode="auto">
          <a:xfrm>
            <a:off x="4355042" y="1280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Probiotics – Decision Matrix</a:t>
            </a:r>
          </a:p>
        </p:txBody>
      </p:sp>
      <p:pic>
        <p:nvPicPr>
          <p:cNvPr id="25" name="Picture 24" title="Decision Matrix of Probiotic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" y="723208"/>
            <a:ext cx="4280431" cy="6134792"/>
          </a:xfrm>
          <a:prstGeom prst="rect">
            <a:avLst/>
          </a:prstGeom>
        </p:spPr>
      </p:pic>
      <p:sp>
        <p:nvSpPr>
          <p:cNvPr id="26" name="Content Placeholder 4"/>
          <p:cNvSpPr txBox="1">
            <a:spLocks/>
          </p:cNvSpPr>
          <p:nvPr/>
        </p:nvSpPr>
        <p:spPr>
          <a:xfrm>
            <a:off x="4727788" y="886692"/>
            <a:ext cx="4286904" cy="59713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25" dirty="0">
                <a:latin typeface="Arial Rounded MT Bold" panose="020F0704030504030204" pitchFamily="34" charset="0"/>
              </a:rPr>
              <a:t>Decision matrix for determining whether to file an NDI for live microbial ingredients (see NPA’s December 2016 NDI Comments)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Analysis at species and strain level</a:t>
            </a:r>
          </a:p>
          <a:p>
            <a:r>
              <a:rPr lang="en-US" sz="1725" dirty="0">
                <a:latin typeface="Arial Rounded MT Bold" panose="020F0704030504030204" pitchFamily="34" charset="0"/>
              </a:rPr>
              <a:t>This matrix covers aspects that are unique to probiotics as dietary ingredients in determining identity and safety</a:t>
            </a:r>
          </a:p>
          <a:p>
            <a:pPr marL="461963" indent="-231775"/>
            <a:r>
              <a:rPr lang="en-US" sz="1200" dirty="0">
                <a:latin typeface="Arial Rounded MT Bold" panose="020F0704030504030204" pitchFamily="34" charset="0"/>
              </a:rPr>
              <a:t>sequenced</a:t>
            </a:r>
          </a:p>
          <a:p>
            <a:pPr marL="461963" indent="-231775"/>
            <a:r>
              <a:rPr lang="en-US" sz="1200" dirty="0">
                <a:latin typeface="Arial Rounded MT Bold" panose="020F0704030504030204" pitchFamily="34" charset="0"/>
              </a:rPr>
              <a:t>free of genetic elements encoding virulence factors/toxins, transferable antibiotic resistance, antimicrobial substances</a:t>
            </a:r>
          </a:p>
          <a:p>
            <a:pPr marL="461963" indent="-231775"/>
            <a:r>
              <a:rPr lang="en-US" sz="1200" dirty="0">
                <a:latin typeface="Arial Rounded MT Bold" panose="020F0704030504030204" pitchFamily="34" charset="0"/>
              </a:rPr>
              <a:t>genetic modification?</a:t>
            </a:r>
          </a:p>
          <a:p>
            <a:pPr marL="461963" indent="-231775"/>
            <a:r>
              <a:rPr lang="en-US" sz="1200" dirty="0" err="1">
                <a:latin typeface="Arial Rounded MT Bold" panose="020F0704030504030204" pitchFamily="34" charset="0"/>
              </a:rPr>
              <a:t>hx</a:t>
            </a:r>
            <a:r>
              <a:rPr lang="en-US" sz="1200" dirty="0">
                <a:latin typeface="Arial Rounded MT Bold" panose="020F0704030504030204" pitchFamily="34" charset="0"/>
              </a:rPr>
              <a:t> of safe use in food, not simply an incidental isolate</a:t>
            </a:r>
          </a:p>
          <a:p>
            <a:pPr marL="461963" indent="-231775"/>
            <a:r>
              <a:rPr lang="en-US" sz="1200" dirty="0">
                <a:latin typeface="Arial Rounded MT Bold" panose="020F0704030504030204" pitchFamily="34" charset="0"/>
              </a:rPr>
              <a:t>peer reviewed safety evaluation/affirmed to be safe for food use by authoritative group of qualified scientific experts</a:t>
            </a:r>
          </a:p>
          <a:p>
            <a:pPr marL="461963" indent="-231775"/>
            <a:r>
              <a:rPr lang="en-US" sz="1200" dirty="0">
                <a:latin typeface="Arial Rounded MT Bold" panose="020F0704030504030204" pitchFamily="34" charset="0"/>
              </a:rPr>
              <a:t>does scientific evidence continue to support that the species is safe</a:t>
            </a:r>
          </a:p>
          <a:p>
            <a:pPr marL="461963" indent="-231775"/>
            <a:r>
              <a:rPr lang="en-US" sz="1200" dirty="0">
                <a:latin typeface="Arial Rounded MT Bold" panose="020F0704030504030204" pitchFamily="34" charset="0"/>
              </a:rPr>
              <a:t>Does the strain induce undesirable physiological effects in safety evaluation studies (e.g. tolerability)</a:t>
            </a:r>
          </a:p>
        </p:txBody>
      </p:sp>
    </p:spTree>
    <p:extLst>
      <p:ext uri="{BB962C8B-B14F-4D97-AF65-F5344CB8AC3E}">
        <p14:creationId xmlns:p14="http://schemas.microsoft.com/office/powerpoint/2010/main" val="2597310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Luck is not a reasonable compliance strategy</a:t>
            </a:r>
          </a:p>
          <a:p>
            <a:r>
              <a:rPr lang="en-US" dirty="0"/>
              <a:t>This should be the start of the discussion on time in the marketplace correlated with safe usage</a:t>
            </a:r>
          </a:p>
          <a:p>
            <a:r>
              <a:rPr lang="en-US" dirty="0"/>
              <a:t>AERs and other data can inform that decision</a:t>
            </a:r>
          </a:p>
          <a:p>
            <a:r>
              <a:rPr lang="en-US" dirty="0"/>
              <a:t>FDA has ample authority to deal with any safety issue</a:t>
            </a:r>
          </a:p>
          <a:p>
            <a:r>
              <a:rPr lang="en-US" dirty="0" err="1"/>
              <a:t>Reg</a:t>
            </a:r>
            <a:r>
              <a:rPr lang="en-US" dirty="0"/>
              <a:t> Flex – this is the start of the discussion</a:t>
            </a:r>
          </a:p>
        </p:txBody>
      </p:sp>
    </p:spTree>
    <p:extLst>
      <p:ext uri="{BB962C8B-B14F-4D97-AF65-F5344CB8AC3E}">
        <p14:creationId xmlns:p14="http://schemas.microsoft.com/office/powerpoint/2010/main" val="206849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065" y="2754624"/>
            <a:ext cx="3472154" cy="99417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7916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1662" y="1283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About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822" y="1564464"/>
            <a:ext cx="8745718" cy="1595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Leading Trade Association For Natural Industry:</a:t>
            </a:r>
          </a:p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Dietary Supplements | Conventional Foods (Natural) | Probiotics| </a:t>
            </a:r>
          </a:p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Sports Nutrition | Medical/Functional Foods | Home Care |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Homeopathics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| Personal Care/Cosmetics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67659" y="3464212"/>
            <a:ext cx="2742021" cy="822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1,000 Members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026" name="Picture 2" descr="Image result for supply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15" y="4367677"/>
            <a:ext cx="5593556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03531" y="3464212"/>
            <a:ext cx="2742021" cy="822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Representing Full Supply Chain</a:t>
            </a:r>
            <a:endParaRPr lang="en-US" dirty="0">
              <a:solidFill>
                <a:prstClr val="white">
                  <a:lumMod val="95000"/>
                </a:prst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1" y="488947"/>
            <a:ext cx="8870952" cy="99417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NDI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1251" y="5500690"/>
            <a:ext cx="412750" cy="274637"/>
          </a:xfrm>
        </p:spPr>
        <p:txBody>
          <a:bodyPr/>
          <a:lstStyle/>
          <a:p>
            <a:fld id="{98B99F98-B086-43FE-B495-CFBB237159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2901" y="197397"/>
            <a:ext cx="8565125" cy="4525963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50" b="1" dirty="0">
                <a:solidFill>
                  <a:schemeClr val="tx1"/>
                </a:solidFill>
              </a:rPr>
              <a:t>1) Master File (eliminate need for unnecessary duplicate filings of the same NDI</a:t>
            </a:r>
          </a:p>
          <a:p>
            <a:r>
              <a:rPr lang="en-US" altLang="en-US" sz="1950" b="1" dirty="0">
                <a:solidFill>
                  <a:schemeClr val="tx1"/>
                </a:solidFill>
              </a:rPr>
              <a:t>2) Grandfathered list of old dietary ingredients</a:t>
            </a:r>
          </a:p>
          <a:p>
            <a:r>
              <a:rPr lang="en-US" altLang="en-US" sz="1950" b="1" dirty="0">
                <a:solidFill>
                  <a:schemeClr val="tx1"/>
                </a:solidFill>
              </a:rPr>
              <a:t>3) Clarification on 201(</a:t>
            </a:r>
            <a:r>
              <a:rPr lang="en-US" altLang="en-US" sz="1950" b="1" dirty="0" err="1">
                <a:solidFill>
                  <a:schemeClr val="tx1"/>
                </a:solidFill>
              </a:rPr>
              <a:t>ff</a:t>
            </a:r>
            <a:r>
              <a:rPr lang="en-US" altLang="en-US" sz="1950" b="1" dirty="0">
                <a:solidFill>
                  <a:schemeClr val="tx1"/>
                </a:solidFill>
              </a:rPr>
              <a:t>)(1)(E)</a:t>
            </a:r>
          </a:p>
          <a:p>
            <a:r>
              <a:rPr lang="en-US" altLang="en-US" sz="1950" b="1" dirty="0">
                <a:solidFill>
                  <a:schemeClr val="tx1"/>
                </a:solidFill>
              </a:rPr>
              <a:t>4) Synthetic copies of naturally-occurring constituents</a:t>
            </a:r>
          </a:p>
          <a:p>
            <a:r>
              <a:rPr lang="en-US" altLang="en-US" sz="1950" b="1" dirty="0">
                <a:solidFill>
                  <a:schemeClr val="tx1"/>
                </a:solidFill>
              </a:rPr>
              <a:t>5) IP Protection</a:t>
            </a:r>
          </a:p>
          <a:p>
            <a:r>
              <a:rPr lang="en-US" altLang="en-US" sz="1950" b="1" dirty="0">
                <a:solidFill>
                  <a:schemeClr val="tx1"/>
                </a:solidFill>
              </a:rPr>
              <a:t>6) Listing of chemical processes that would and would not lead to a “chemically altered” ingredient</a:t>
            </a:r>
          </a:p>
        </p:txBody>
      </p:sp>
      <p:sp>
        <p:nvSpPr>
          <p:cNvPr id="2" name="Rectangle 1" descr="Rectangle around 2) Granfathered list of old dietary ingredients" title="Rectanagle"/>
          <p:cNvSpPr/>
          <p:nvPr/>
        </p:nvSpPr>
        <p:spPr>
          <a:xfrm>
            <a:off x="342901" y="2643448"/>
            <a:ext cx="4935681" cy="349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57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What does the Law say?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291" y="1646822"/>
            <a:ext cx="77160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FDA does not have the authority for this particular process, so they must abide by “</a:t>
            </a:r>
            <a:r>
              <a:rPr lang="en-US" dirty="0" err="1"/>
              <a:t>Reg</a:t>
            </a:r>
            <a:r>
              <a:rPr lang="en-US" dirty="0"/>
              <a:t> Flex”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Agencies must adopt </a:t>
            </a:r>
            <a:r>
              <a:rPr lang="en-US" u="sng" dirty="0"/>
              <a:t>policies that impose the least burden on small entities</a:t>
            </a:r>
            <a:r>
              <a:rPr lang="en-US" dirty="0"/>
              <a:t>, OR mandate exemptions for small entities.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agencies to examine public policy issues using an analytical process that </a:t>
            </a:r>
            <a:r>
              <a:rPr lang="en-US" u="sng" dirty="0"/>
              <a:t>identifies</a:t>
            </a:r>
            <a:r>
              <a:rPr lang="en-US" dirty="0"/>
              <a:t>, among other things, </a:t>
            </a:r>
            <a:r>
              <a:rPr lang="en-US" u="sng" dirty="0"/>
              <a:t>barriers to small business</a:t>
            </a:r>
            <a:r>
              <a:rPr lang="en-US" dirty="0"/>
              <a:t> </a:t>
            </a:r>
            <a:r>
              <a:rPr lang="en-US" u="sng" dirty="0"/>
              <a:t>competitiveness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Examine </a:t>
            </a:r>
            <a:r>
              <a:rPr lang="en-US" u="sng" dirty="0"/>
              <a:t>public policy that seeks a level playing field</a:t>
            </a:r>
            <a:r>
              <a:rPr lang="en-US" dirty="0"/>
              <a:t> for small entities, not an unfair advantage or disadvantage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Regulatory Flexibility Act asks agencies to be </a:t>
            </a:r>
            <a:r>
              <a:rPr lang="en-US" u="sng" dirty="0"/>
              <a:t>aware of the economic structure of the entities they regulate</a:t>
            </a:r>
            <a:r>
              <a:rPr lang="en-US" dirty="0"/>
              <a:t> AND the </a:t>
            </a:r>
            <a:r>
              <a:rPr lang="en-US" u="sng" dirty="0"/>
              <a:t>effect their regulations may have on small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Therefore, agencies must </a:t>
            </a:r>
            <a:r>
              <a:rPr lang="en-US" u="sng" dirty="0"/>
              <a:t>analyze the economic impact of proposed regulations, guidance, policy</a:t>
            </a:r>
            <a:r>
              <a:rPr lang="en-US" dirty="0"/>
              <a:t> when there is likely to be a significant impact on a substantial number of small entities, AND to </a:t>
            </a:r>
            <a:r>
              <a:rPr lang="en-US" u="sng" dirty="0"/>
              <a:t>consider regulatory alternatives</a:t>
            </a:r>
            <a:r>
              <a:rPr lang="en-US" dirty="0"/>
              <a:t> that will </a:t>
            </a:r>
            <a:r>
              <a:rPr lang="en-US" u="sng" dirty="0"/>
              <a:t>achieve the agency’s goal while minimizing the burden on small </a:t>
            </a:r>
            <a:r>
              <a:rPr lang="en-US" u="sng" dirty="0" err="1"/>
              <a:t>entitites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5241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903996"/>
            <a:ext cx="8229600" cy="1143000"/>
          </a:xfrm>
        </p:spPr>
        <p:txBody>
          <a:bodyPr/>
          <a:lstStyle/>
          <a:p>
            <a:r>
              <a:rPr lang="en-US" sz="2400" dirty="0"/>
              <a:t>“Dietary Substance for Use by Man ….” 201(</a:t>
            </a:r>
            <a:r>
              <a:rPr lang="en-US" sz="2400" dirty="0" err="1"/>
              <a:t>ff</a:t>
            </a:r>
            <a:r>
              <a:rPr lang="en-US" sz="2400" dirty="0"/>
              <a:t>)(1)(E) – </a:t>
            </a:r>
            <a:r>
              <a:rPr lang="en-US" sz="2400" u="sng" dirty="0"/>
              <a:t>Wide Open</a:t>
            </a:r>
            <a:r>
              <a:rPr lang="en-US" sz="24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91" y="2231089"/>
            <a:ext cx="8277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FDA claims there is no definition of “dietary substance” so they have defined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FDA NDI Guidance</a:t>
            </a:r>
          </a:p>
          <a:p>
            <a:pPr lvl="1"/>
            <a:r>
              <a:rPr lang="en-US" i="1" dirty="0"/>
              <a:t>“Because the ‘dietary substance’ category is defined in part by history of use, a synthetic copy of a botanical ingredient may qualify as a dietary ingredient under section 201(</a:t>
            </a:r>
            <a:r>
              <a:rPr lang="en-US" i="1" dirty="0" err="1"/>
              <a:t>ff</a:t>
            </a:r>
            <a:r>
              <a:rPr lang="en-US" i="1" dirty="0"/>
              <a:t>)(1)(E) if the synthetic copy has been </a:t>
            </a:r>
            <a:r>
              <a:rPr lang="en-US" b="1" i="1" dirty="0">
                <a:solidFill>
                  <a:srgbClr val="FF0000"/>
                </a:solidFill>
              </a:rPr>
              <a:t>used as a lawfully marketed ingredient in the conventional food supply</a:t>
            </a:r>
            <a:r>
              <a:rPr lang="en-US" i="1" dirty="0"/>
              <a:t>. For example, a synthetic copy of a botanical ingredient would be a dietary ingredient under section 201(</a:t>
            </a:r>
            <a:r>
              <a:rPr lang="en-US" i="1" dirty="0" err="1"/>
              <a:t>ff</a:t>
            </a:r>
            <a:r>
              <a:rPr lang="en-US" i="1" dirty="0"/>
              <a:t>)(1)€ if the synthetic copy has been used as an ingredient in the conventional food supply. Two common examples are vanillin and </a:t>
            </a:r>
            <a:r>
              <a:rPr lang="en-US" i="1" dirty="0" err="1"/>
              <a:t>cinnamic</a:t>
            </a:r>
            <a:r>
              <a:rPr lang="en-US" i="1" dirty="0"/>
              <a:t> acid, botanical constituents that, for economic reasons, are usually produced synthetically for use </a:t>
            </a:r>
            <a:r>
              <a:rPr lang="en-US" b="1" i="1" dirty="0">
                <a:solidFill>
                  <a:srgbClr val="FF0000"/>
                </a:solidFill>
              </a:rPr>
              <a:t>as flavorings in food</a:t>
            </a:r>
            <a:r>
              <a:rPr lang="en-US" i="1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statute or regulation supporting “used as a lawfully marketed ingredient in the conventional food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FDA believes 201(</a:t>
            </a:r>
            <a:r>
              <a:rPr lang="en-US" dirty="0" err="1"/>
              <a:t>ff</a:t>
            </a:r>
            <a:r>
              <a:rPr lang="en-US" dirty="0"/>
              <a:t>)(1)(E) is meant only for GRAS, FAP compounds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291" y="1803352"/>
            <a:ext cx="645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do synthetic copies of botanical constituents qualify under?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0720" y="-19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Case Law – What can be a Dietary Ingredient</a:t>
            </a:r>
          </a:p>
        </p:txBody>
      </p:sp>
    </p:spTree>
    <p:extLst>
      <p:ext uri="{BB962C8B-B14F-4D97-AF65-F5344CB8AC3E}">
        <p14:creationId xmlns:p14="http://schemas.microsoft.com/office/powerpoint/2010/main" val="345816830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1004832"/>
            <a:ext cx="8229600" cy="1143000"/>
          </a:xfrm>
        </p:spPr>
        <p:txBody>
          <a:bodyPr/>
          <a:lstStyle/>
          <a:p>
            <a:r>
              <a:rPr lang="en-US" sz="2400" dirty="0"/>
              <a:t>“Dietary Substance for Use by Man ….” 201(</a:t>
            </a:r>
            <a:r>
              <a:rPr lang="en-US" sz="2400" dirty="0" err="1"/>
              <a:t>ff</a:t>
            </a:r>
            <a:r>
              <a:rPr lang="en-US" sz="2400" dirty="0"/>
              <a:t>)(1)(E)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91" y="1712610"/>
            <a:ext cx="8277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definition for “dietary substance” in case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888 F. Supp. 381 (E.D.N.Y. 1995) United States v. Ten Cartons, </a:t>
            </a:r>
            <a:r>
              <a:rPr lang="en-US" dirty="0" err="1">
                <a:solidFill>
                  <a:srgbClr val="FF0000"/>
                </a:solidFill>
              </a:rPr>
              <a:t>Ener</a:t>
            </a:r>
            <a:r>
              <a:rPr lang="en-US" dirty="0">
                <a:solidFill>
                  <a:srgbClr val="FF0000"/>
                </a:solidFill>
              </a:rPr>
              <a:t>-B Nasal Gel.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Ener</a:t>
            </a:r>
            <a:r>
              <a:rPr lang="en-US" dirty="0"/>
              <a:t>-B was a B vitamin swabbed up the nose, wanted to be a DS, but court said they were a drug, they argued that vitamin B was a dietary substance and therefore was only a food, but the intent is what made them regulated as a drug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Eastern District NY – The circuit recognized that the FDA’s determination regarding classification of a </a:t>
            </a:r>
            <a:r>
              <a:rPr lang="en-US" dirty="0">
                <a:solidFill>
                  <a:srgbClr val="FF0000"/>
                </a:solidFill>
              </a:rPr>
              <a:t>substance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as either a ‘food’ or a ‘drug’ </a:t>
            </a:r>
            <a:r>
              <a:rPr lang="en-US" dirty="0"/>
              <a:t>under the Act is generally to be accorded such deference.”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Dietary</a:t>
            </a:r>
            <a:r>
              <a:rPr lang="en-US" dirty="0"/>
              <a:t> means </a:t>
            </a:r>
            <a:r>
              <a:rPr lang="en-US" dirty="0">
                <a:solidFill>
                  <a:srgbClr val="FF0000"/>
                </a:solidFill>
              </a:rPr>
              <a:t>consumed through ingestion </a:t>
            </a:r>
            <a:r>
              <a:rPr lang="en-US" dirty="0"/>
              <a:t>and thus </a:t>
            </a:r>
            <a:r>
              <a:rPr lang="en-US" dirty="0">
                <a:solidFill>
                  <a:srgbClr val="FF0000"/>
                </a:solidFill>
              </a:rPr>
              <a:t>absorbed into the body through the alimentary canal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0720" y="-19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Case Law – What can be a Dietary Ingredient</a:t>
            </a:r>
          </a:p>
        </p:txBody>
      </p:sp>
    </p:spTree>
    <p:extLst>
      <p:ext uri="{BB962C8B-B14F-4D97-AF65-F5344CB8AC3E}">
        <p14:creationId xmlns:p14="http://schemas.microsoft.com/office/powerpoint/2010/main" val="42507101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90" y="1805592"/>
            <a:ext cx="83447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Dietary Substance (</a:t>
            </a:r>
            <a:r>
              <a:rPr lang="en-US" sz="1600" dirty="0"/>
              <a:t>888 F. Supp. 381 (E.D.N.Y. 1995) United States v. Ten Cartons, </a:t>
            </a:r>
            <a:r>
              <a:rPr lang="en-US" sz="1600" dirty="0" err="1"/>
              <a:t>Ener</a:t>
            </a:r>
            <a:r>
              <a:rPr lang="en-US" sz="1600" dirty="0"/>
              <a:t>-B Nasal Gel)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Must be consumed by ingestion and could be a food or drug ingredient </a:t>
            </a:r>
            <a:r>
              <a:rPr lang="en-US" dirty="0"/>
              <a:t>and whether it is a food or drug depends on intent or representations made about the product through the product label or in product labeling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294" y="3549721"/>
            <a:ext cx="83447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Dietary ingredients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By definition dietary ingredient can’t be FDA drug ingredients, BUT </a:t>
            </a:r>
            <a:r>
              <a:rPr lang="en-US" dirty="0">
                <a:solidFill>
                  <a:srgbClr val="FF0000"/>
                </a:solidFill>
              </a:rPr>
              <a:t>if the botanical was ingested in Traditional Chinese Medicine as a drug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synthetic copy of that botanical could qualify as a dietary ingredient</a:t>
            </a:r>
            <a:r>
              <a:rPr lang="en-US" dirty="0"/>
              <a:t>, as long as it is not an article approved as a new drug or authorized for investigation as a new drug, antibiotic, or biological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The circuit ruling on “substance” upheld FDA’s view to mean “food” or “drug”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Dietary substance is </a:t>
            </a:r>
            <a:r>
              <a:rPr lang="en-US" u="sng" dirty="0"/>
              <a:t>not confined</a:t>
            </a:r>
            <a:r>
              <a:rPr lang="en-US" dirty="0"/>
              <a:t> to a lawfully marketed conventional 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0720" y="1004832"/>
            <a:ext cx="8229600" cy="1143000"/>
          </a:xfrm>
        </p:spPr>
        <p:txBody>
          <a:bodyPr/>
          <a:lstStyle/>
          <a:p>
            <a:r>
              <a:rPr lang="en-US" sz="2400" dirty="0"/>
              <a:t>“Dietary Substance for Use by Man ….” 201(</a:t>
            </a:r>
            <a:r>
              <a:rPr lang="en-US" sz="2400" dirty="0" err="1"/>
              <a:t>ff</a:t>
            </a:r>
            <a:r>
              <a:rPr lang="en-US" sz="2400" dirty="0"/>
              <a:t>)(1)(E) 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0720" y="-19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Case Law – What can be a Dietary Ingredient</a:t>
            </a:r>
          </a:p>
        </p:txBody>
      </p:sp>
    </p:spTree>
    <p:extLst>
      <p:ext uri="{BB962C8B-B14F-4D97-AF65-F5344CB8AC3E}">
        <p14:creationId xmlns:p14="http://schemas.microsoft.com/office/powerpoint/2010/main" val="134873497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57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Independent and Verifiable?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291" y="1643163"/>
            <a:ext cx="77160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NDI Guidance … “[W]e are prepared to develop an authoritative list of pre-DSHEA ingredients, based on </a:t>
            </a:r>
            <a:r>
              <a:rPr lang="en-US" u="sng" dirty="0"/>
              <a:t>independent</a:t>
            </a:r>
            <a:r>
              <a:rPr lang="en-US" dirty="0"/>
              <a:t> and </a:t>
            </a:r>
            <a:r>
              <a:rPr lang="en-US" u="sng" dirty="0"/>
              <a:t>verifiable</a:t>
            </a:r>
            <a:r>
              <a:rPr lang="en-US" dirty="0"/>
              <a:t> data.”</a:t>
            </a:r>
          </a:p>
          <a:p>
            <a:endParaRPr lang="en-US" dirty="0"/>
          </a:p>
          <a:p>
            <a:r>
              <a:rPr lang="en-US" dirty="0"/>
              <a:t>“Because FDA does not generally have access to marketing records for dietary ingredients and dietary supplements, the documentation of pre-DSHEA marketing would have to be supplied by industry.”</a:t>
            </a:r>
          </a:p>
          <a:p>
            <a:endParaRPr lang="en-US" dirty="0"/>
          </a:p>
          <a:p>
            <a:r>
              <a:rPr lang="en-US" dirty="0"/>
              <a:t>“[W]e are not likely to regard … an affidavit alone, </a:t>
            </a:r>
            <a:r>
              <a:rPr lang="en-US" u="sng" dirty="0"/>
              <a:t>without any sort of objective</a:t>
            </a:r>
            <a:r>
              <a:rPr lang="en-US" dirty="0"/>
              <a:t>, </a:t>
            </a:r>
            <a:r>
              <a:rPr lang="en-US" u="sng" dirty="0"/>
              <a:t>verifiable documentation</a:t>
            </a:r>
            <a:r>
              <a:rPr lang="en-US" dirty="0"/>
              <a:t> </a:t>
            </a:r>
            <a:r>
              <a:rPr lang="en-US" u="sng" dirty="0"/>
              <a:t>from the time of marketing</a:t>
            </a:r>
            <a:r>
              <a:rPr lang="en-US" dirty="0"/>
              <a:t>, as an adequate basis to establish pre-DSHEA marketing of a substance as a dietary ingredient for use in or as a dietary supplement.”</a:t>
            </a:r>
          </a:p>
          <a:p>
            <a:endParaRPr lang="en-US" dirty="0"/>
          </a:p>
          <a:p>
            <a:r>
              <a:rPr lang="en-US" dirty="0"/>
              <a:t>“Catalogues, Bills of Lading……”</a:t>
            </a:r>
          </a:p>
        </p:txBody>
      </p:sp>
    </p:spTree>
    <p:extLst>
      <p:ext uri="{BB962C8B-B14F-4D97-AF65-F5344CB8AC3E}">
        <p14:creationId xmlns:p14="http://schemas.microsoft.com/office/powerpoint/2010/main" val="24649523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Is it an Ironclad Safe</a:t>
            </a:r>
            <a:br>
              <a:rPr lang="en-US" sz="4000" b="1" dirty="0">
                <a:latin typeface="Arial Rounded MT Bold" panose="020F0704030504030204" pitchFamily="34" charset="0"/>
              </a:rPr>
            </a:br>
            <a:r>
              <a:rPr lang="en-US" sz="4000" b="1" dirty="0">
                <a:latin typeface="Arial Rounded MT Bold" panose="020F0704030504030204" pitchFamily="34" charset="0"/>
              </a:rPr>
              <a:t>Harbor?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9F98-B086-43FE-B495-CFBB237159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291" y="1099458"/>
            <a:ext cx="81110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FDA finds a SAFETY issue with any old dietary ingredients (ODIs) or anything on the pre-DSHEA list of dietary ingredients, they can still be examined with post-marketing data and pharmacovigilance tools. FDA has authority to act on all safety concerns.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FDA has the right to go after any dietary ingredient to remove it from the marketplace that is found to be adulterated, misbranded, cause illness/injury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because an ingredient is NOT on the list does not mean someone does not have independent and verifiable evidence to conclude it is an old dietary ingredient</a:t>
            </a:r>
          </a:p>
        </p:txBody>
      </p:sp>
      <p:graphicFrame>
        <p:nvGraphicFramePr>
          <p:cNvPr id="12" name="Diagram 11" descr="Biological, Chemical, Physical Agent, Condition of Food" title="Adverse Health Effects (Illness or Injury)"/>
          <p:cNvGraphicFramePr/>
          <p:nvPr>
            <p:extLst>
              <p:ext uri="{D42A27DB-BD31-4B8C-83A1-F6EECF244321}">
                <p14:modId xmlns:p14="http://schemas.microsoft.com/office/powerpoint/2010/main" val="1450662643"/>
              </p:ext>
            </p:extLst>
          </p:nvPr>
        </p:nvGraphicFramePr>
        <p:xfrm>
          <a:off x="1853513" y="3951474"/>
          <a:ext cx="5296931" cy="250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14581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23977</TotalTime>
  <Words>1863</Words>
  <Application>Microsoft Office PowerPoint</Application>
  <PresentationFormat>On-screen Show (4:3)</PresentationFormat>
  <Paragraphs>253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Office Theme</vt:lpstr>
      <vt:lpstr>Natural Products Association </vt:lpstr>
      <vt:lpstr>About</vt:lpstr>
      <vt:lpstr>NDI Issues</vt:lpstr>
      <vt:lpstr>What does the Law say?</vt:lpstr>
      <vt:lpstr>“Dietary Substance for Use by Man ….” 201(ff)(1)(E) – Wide Open </vt:lpstr>
      <vt:lpstr>“Dietary Substance for Use by Man ….” 201(ff)(1)(E) </vt:lpstr>
      <vt:lpstr>“Dietary Substance for Use by Man ….” 201(ff)(1)(E)  </vt:lpstr>
      <vt:lpstr>Independent and Verifiable?</vt:lpstr>
      <vt:lpstr>Is it an Ironclad Safe Harbor?</vt:lpstr>
      <vt:lpstr>Safe Harbor Database</vt:lpstr>
      <vt:lpstr>Processes Included in Statement of Agreement</vt:lpstr>
      <vt:lpstr>Safe Harbor/ODI Database- Searchable</vt:lpstr>
      <vt:lpstr>Active Moiety (Esters/Salts of ODIs)</vt:lpstr>
      <vt:lpstr>Probiotics</vt:lpstr>
      <vt:lpstr>Probiotics </vt:lpstr>
      <vt:lpstr>Probiotics – Decision Matrix</vt:lpstr>
      <vt:lpstr>In Closing….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Products Association</dc:title>
  <dc:creator>NPA</dc:creator>
  <cp:lastModifiedBy>Papadakis, Lori</cp:lastModifiedBy>
  <cp:revision>162</cp:revision>
  <cp:lastPrinted>2017-04-12T16:21:05Z</cp:lastPrinted>
  <dcterms:created xsi:type="dcterms:W3CDTF">2016-11-07T16:15:10Z</dcterms:created>
  <dcterms:modified xsi:type="dcterms:W3CDTF">2017-10-13T16:50:29Z</dcterms:modified>
</cp:coreProperties>
</file>