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5" r:id="rId4"/>
    <p:sldId id="260" r:id="rId5"/>
    <p:sldId id="266" r:id="rId6"/>
    <p:sldId id="262" r:id="rId7"/>
    <p:sldId id="267" r:id="rId8"/>
    <p:sldId id="263" r:id="rId9"/>
    <p:sldId id="269" r:id="rId10"/>
    <p:sldId id="268" r:id="rId11"/>
    <p:sldId id="261" r:id="rId12"/>
    <p:sldId id="25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98" autoAdjust="0"/>
  </p:normalViewPr>
  <p:slideViewPr>
    <p:cSldViewPr snapToGrid="0">
      <p:cViewPr varScale="1">
        <p:scale>
          <a:sx n="79" d="100"/>
          <a:sy n="79" d="100"/>
        </p:scale>
        <p:origin x="15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040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93C02-E5F5-486C-90C4-7899A3C5D488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55C49-99DF-4F1D-ACA8-7545A6118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8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7D8D6-D4B6-44E8-8D3E-6FF36CC253B8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05664-EE19-469D-8551-E001475C1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1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05664-EE19-469D-8551-E001475C10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6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05664-EE19-469D-8551-E001475C10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20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05664-EE19-469D-8551-E001475C104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6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05664-EE19-469D-8551-E001475C104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Creating a path forward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Duffy MacKay, ND</a:t>
            </a:r>
          </a:p>
          <a:p>
            <a:r>
              <a:rPr lang="en-US" dirty="0"/>
              <a:t>SVP, Scientific and Regulatory Affairs</a:t>
            </a:r>
          </a:p>
          <a:p>
            <a:r>
              <a:rPr lang="en-US" dirty="0"/>
              <a:t>Council for Responsible Nutrition</a:t>
            </a:r>
          </a:p>
        </p:txBody>
      </p:sp>
    </p:spTree>
    <p:extLst>
      <p:ext uri="{BB962C8B-B14F-4D97-AF65-F5344CB8AC3E}">
        <p14:creationId xmlns:p14="http://schemas.microsoft.com/office/powerpoint/2010/main" val="475574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important considerations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4900" y="2260600"/>
            <a:ext cx="10287000" cy="35814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Ingredients in the food supply are considered distinctly </a:t>
            </a:r>
            <a:r>
              <a:rPr lang="en-US" sz="2400" u="sng" dirty="0"/>
              <a:t>different and separate</a:t>
            </a:r>
            <a:r>
              <a:rPr lang="en-US" sz="2400" dirty="0"/>
              <a:t> than isolated bioactive ingredients (constituents) found within the same food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Manufacturers </a:t>
            </a:r>
            <a:r>
              <a:rPr lang="en-US" sz="2400" u="sng" dirty="0"/>
              <a:t>always</a:t>
            </a:r>
            <a:r>
              <a:rPr lang="en-US" sz="2400" dirty="0"/>
              <a:t> have an obligation to evaluate the safety of all finished dietary supplements to ensure they meet the dietary supplement safety standard</a:t>
            </a:r>
          </a:p>
          <a:p>
            <a:pPr lvl="1"/>
            <a:r>
              <a:rPr lang="en-US" sz="2400" dirty="0"/>
              <a:t>Even when the manufacturer is not required to file a notification with FDA</a:t>
            </a:r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67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Ingredient ≠ Constituent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Pineapple is an ingredient in the food supply</a:t>
            </a:r>
          </a:p>
          <a:p>
            <a:pPr lvl="1"/>
            <a:r>
              <a:rPr lang="en-US" sz="2800" dirty="0"/>
              <a:t>pineapple has a long history of safe use </a:t>
            </a:r>
          </a:p>
          <a:p>
            <a:pPr lvl="1"/>
            <a:r>
              <a:rPr lang="en-US" sz="2800" dirty="0"/>
              <a:t>dried, ground, water or alcohol extracts of pineapple do not chemically alter and no notification is required</a:t>
            </a:r>
          </a:p>
          <a:p>
            <a:r>
              <a:rPr lang="en-US" sz="2800" dirty="0"/>
              <a:t>Bromelain is a chemical constituent found in pineapple</a:t>
            </a:r>
            <a:endParaRPr lang="en-US" sz="2800" b="1" u="sng" dirty="0"/>
          </a:p>
          <a:p>
            <a:pPr lvl="1"/>
            <a:r>
              <a:rPr lang="en-US" sz="2800" b="1" u="sng" dirty="0"/>
              <a:t>completely separate ingredient</a:t>
            </a:r>
            <a:r>
              <a:rPr lang="en-US" sz="2800" dirty="0"/>
              <a:t>; requires its own regulatory path to market and can’t piggy back under pineapple</a:t>
            </a:r>
          </a:p>
          <a:p>
            <a:pPr lvl="1"/>
            <a:r>
              <a:rPr lang="en-US" sz="2800" dirty="0"/>
              <a:t>exposure data related to pineapple consumption may provide supportive evidence, but a separate safety assessment is needed (GRAS or NDIN)</a:t>
            </a:r>
          </a:p>
          <a:p>
            <a:endParaRPr lang="en-US" sz="2800" dirty="0"/>
          </a:p>
        </p:txBody>
      </p:sp>
      <p:pic>
        <p:nvPicPr>
          <p:cNvPr id="4" name="Picture 3" descr="screenshot of 21 CFR 184.1024 listing Bromelain" title="screenshot of 21 CFR 184.1024 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76" y="3783012"/>
            <a:ext cx="11280174" cy="269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54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of Dietary Supplements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Section 342 - A food shall be deemed to be adulterated—</a:t>
            </a:r>
          </a:p>
          <a:p>
            <a:r>
              <a:rPr lang="en-US" dirty="0"/>
              <a:t>(f)(1) If it is a dietary supplement or contains a </a:t>
            </a:r>
            <a:r>
              <a:rPr lang="en-US" u="sng" dirty="0"/>
              <a:t>dietary ingredient</a:t>
            </a:r>
            <a:r>
              <a:rPr lang="en-US" dirty="0"/>
              <a:t> that—</a:t>
            </a:r>
          </a:p>
          <a:p>
            <a:pPr lvl="1"/>
            <a:r>
              <a:rPr lang="en-US" dirty="0"/>
              <a:t>(A) presents a </a:t>
            </a:r>
            <a:r>
              <a:rPr lang="en-US" u="sng" dirty="0"/>
              <a:t>significant or unreasonable risk of illness or injury</a:t>
            </a:r>
            <a:r>
              <a:rPr lang="en-US" dirty="0"/>
              <a:t> under—</a:t>
            </a:r>
          </a:p>
          <a:p>
            <a:pPr lvl="2"/>
            <a:r>
              <a:rPr lang="en-US" dirty="0"/>
              <a:t>(i) conditions of use recommended or suggested in labeling, or</a:t>
            </a:r>
          </a:p>
          <a:p>
            <a:pPr lvl="2"/>
            <a:r>
              <a:rPr lang="en-US" dirty="0"/>
              <a:t>(ii) if no conditions of use are suggested or recommended in the labeling, under ordinary conditions of use;</a:t>
            </a:r>
          </a:p>
          <a:p>
            <a:r>
              <a:rPr lang="en-US" dirty="0"/>
              <a:t>21 U.S.C. § 342(f)(1)(A)(</a:t>
            </a:r>
            <a:r>
              <a:rPr lang="en-US" dirty="0" err="1"/>
              <a:t>i</a:t>
            </a:r>
            <a:r>
              <a:rPr lang="en-US" dirty="0"/>
              <a:t>) and (ii)  </a:t>
            </a:r>
          </a:p>
          <a:p>
            <a:r>
              <a:rPr lang="en-US" dirty="0"/>
              <a:t>All manufacturers are required to meet the dietary supplement safety standard </a:t>
            </a:r>
            <a:r>
              <a:rPr lang="en-US" u="sng" dirty="0"/>
              <a:t>with or without </a:t>
            </a:r>
            <a:r>
              <a:rPr lang="en-US" dirty="0"/>
              <a:t>the requirement to file a pre-market safety assessment with FDA</a:t>
            </a:r>
          </a:p>
        </p:txBody>
      </p:sp>
    </p:spTree>
    <p:extLst>
      <p:ext uri="{BB962C8B-B14F-4D97-AF65-F5344CB8AC3E}">
        <p14:creationId xmlns:p14="http://schemas.microsoft.com/office/powerpoint/2010/main" val="3479867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 reasonable path forward is…</a:t>
            </a:r>
          </a:p>
          <a:p>
            <a:r>
              <a:rPr lang="en-US" sz="2800" dirty="0"/>
              <a:t>Develop a comprehensive list of all dietary ingredients that can be used in dietary supplements without filing a 75-day pre-market notification to FDA 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sz="2800" b="1" dirty="0"/>
              <a:t>Pre-1994 ingredients (ODIs) 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sz="2800" b="1" dirty="0"/>
              <a:t>New Dietary Ingredients (NDIs) notified to FDA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sz="2800" b="1" dirty="0"/>
              <a:t>Ingredients already in the food supply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3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4143"/>
          </a:xfrm>
        </p:spPr>
        <p:txBody>
          <a:bodyPr/>
          <a:lstStyle/>
          <a:p>
            <a:r>
              <a:rPr lang="en-US" dirty="0"/>
              <a:t>Creating A Path Forward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October 15, 1994 - DSHEA </a:t>
            </a:r>
          </a:p>
          <a:p>
            <a:r>
              <a:rPr lang="en-US" sz="2400" dirty="0"/>
              <a:t>October 3, 2017 - Today</a:t>
            </a:r>
          </a:p>
          <a:p>
            <a:pPr lvl="1"/>
            <a:r>
              <a:rPr lang="en-US" sz="2400" dirty="0"/>
              <a:t>20+ years later and we are starting from scratch</a:t>
            </a:r>
          </a:p>
          <a:p>
            <a:r>
              <a:rPr lang="en-US" sz="2400" dirty="0"/>
              <a:t>The task </a:t>
            </a:r>
          </a:p>
          <a:p>
            <a:pPr lvl="1"/>
            <a:r>
              <a:rPr lang="en-US" sz="2400" dirty="0"/>
              <a:t>Identify independent and verifiable evidence that ingredients were sold 20+ years ago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title="caution sign saying &quot;Spoiler Alert&quot;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462" y="5059362"/>
            <a:ext cx="2124075" cy="6762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05100" y="5067300"/>
            <a:ext cx="9486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0352" lvl="1" indent="0">
              <a:buNone/>
            </a:pP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This exercise alone is not likely to result in the desired certainty around a significant number of dietary ingredients</a:t>
            </a:r>
          </a:p>
        </p:txBody>
      </p:sp>
    </p:spTree>
    <p:extLst>
      <p:ext uri="{BB962C8B-B14F-4D97-AF65-F5344CB8AC3E}">
        <p14:creationId xmlns:p14="http://schemas.microsoft.com/office/powerpoint/2010/main" val="129110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Goal?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54200"/>
            <a:ext cx="9601200" cy="40132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Stakeholders desire transparency and regulatory certainty regarding a long list of common dietary supplement ingredients </a:t>
            </a:r>
          </a:p>
          <a:p>
            <a:r>
              <a:rPr lang="en-US" sz="2400" dirty="0"/>
              <a:t>Stakeholders want consumers to have access to safe dietary supplements </a:t>
            </a:r>
          </a:p>
          <a:p>
            <a:r>
              <a:rPr lang="en-US" sz="2400" dirty="0"/>
              <a:t>Industry embraces its obligation to file a 75-day pre-market notification for new dietary ingredients  </a:t>
            </a:r>
          </a:p>
          <a:p>
            <a:pPr lvl="1"/>
            <a:r>
              <a:rPr lang="en-US" sz="2400" dirty="0"/>
              <a:t>when there is no evidence to support a history of safe use</a:t>
            </a:r>
          </a:p>
          <a:p>
            <a:r>
              <a:rPr lang="en-US" sz="2400" i="0" dirty="0"/>
              <a:t>Industry does not support unnecessary regulatory submissions for ingredients  </a:t>
            </a:r>
          </a:p>
          <a:p>
            <a:pPr lvl="1"/>
            <a:r>
              <a:rPr lang="en-US" sz="2400" dirty="0"/>
              <a:t>when there is a history of safe use</a:t>
            </a:r>
          </a:p>
        </p:txBody>
      </p:sp>
    </p:spTree>
    <p:extLst>
      <p:ext uri="{BB962C8B-B14F-4D97-AF65-F5344CB8AC3E}">
        <p14:creationId xmlns:p14="http://schemas.microsoft.com/office/powerpoint/2010/main" val="225261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Dietary Supplement Safety Standard</a:t>
            </a:r>
            <a:br>
              <a:rPr lang="en-US" dirty="0"/>
            </a:br>
            <a:r>
              <a:rPr lang="en-US" dirty="0"/>
              <a:t>“reasonable expectation of safety”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On the market in 1994 (ODI) </a:t>
            </a:r>
            <a:r>
              <a:rPr lang="en-US" dirty="0"/>
              <a:t>– presence in the marketplace provides adequate history of use to establish a “reasonable expectation of safety” </a:t>
            </a:r>
          </a:p>
          <a:p>
            <a:r>
              <a:rPr lang="en-US" u="sng" dirty="0"/>
              <a:t>New dietary ingredient (NDI) </a:t>
            </a:r>
            <a:r>
              <a:rPr lang="en-US" dirty="0"/>
              <a:t>– requires that history of use or other evidence of safety that establishes the ingredient is “reasonably expected to be safe” is submitted to FDA 75-days prior to marketing</a:t>
            </a:r>
          </a:p>
          <a:p>
            <a:r>
              <a:rPr lang="en-US" u="sng" dirty="0"/>
              <a:t>Ingredients already in the food supply </a:t>
            </a:r>
            <a:r>
              <a:rPr lang="en-US" dirty="0"/>
              <a:t>– presence in the food supply provides adequate history of use to establish a “reasonable expectation of safety” </a:t>
            </a:r>
          </a:p>
          <a:p>
            <a:pPr lvl="1"/>
            <a:r>
              <a:rPr lang="en-US" i="0" dirty="0"/>
              <a:t>No notification required for </a:t>
            </a:r>
            <a:r>
              <a:rPr lang="en-US" dirty="0"/>
              <a:t>“…ingredients which have been present in the food supply as an article used for food in a form in which the food has not been chemically altered”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357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Path Forward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u="sng" dirty="0"/>
              <a:t>Limiting</a:t>
            </a:r>
            <a:r>
              <a:rPr lang="en-US" sz="2800" dirty="0"/>
              <a:t> the current efforts to only developing a list of pre-1994 ingredients is not an efficient use of FDA and industry resources</a:t>
            </a:r>
          </a:p>
          <a:p>
            <a:r>
              <a:rPr lang="en-US" sz="2800" dirty="0"/>
              <a:t>A suggestion for a better path forward: </a:t>
            </a:r>
          </a:p>
          <a:p>
            <a:r>
              <a:rPr lang="en-US" sz="2800" i="1" dirty="0"/>
              <a:t>The scope of this effort should be </a:t>
            </a:r>
            <a:r>
              <a:rPr lang="en-US" sz="2800" i="1" u="sng" dirty="0"/>
              <a:t>expanded</a:t>
            </a:r>
            <a:r>
              <a:rPr lang="en-US" sz="2800" i="1" dirty="0"/>
              <a:t> to establish clarity with regard to </a:t>
            </a:r>
            <a:r>
              <a:rPr lang="en-US" sz="2800" i="1" u="sng" dirty="0"/>
              <a:t>ALL</a:t>
            </a:r>
            <a:r>
              <a:rPr lang="en-US" sz="2800" i="1" dirty="0"/>
              <a:t> dietary ingredients that can be used in dietary supplements without a 75-day pre-market notification to FDA (NDIN)</a:t>
            </a:r>
          </a:p>
        </p:txBody>
      </p:sp>
    </p:spTree>
    <p:extLst>
      <p:ext uri="{BB962C8B-B14F-4D97-AF65-F5344CB8AC3E}">
        <p14:creationId xmlns:p14="http://schemas.microsoft.com/office/powerpoint/2010/main" val="3149860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Path Forward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71600" y="1841500"/>
            <a:ext cx="9601200" cy="4648200"/>
          </a:xfrm>
        </p:spPr>
        <p:txBody>
          <a:bodyPr>
            <a:normAutofit/>
          </a:bodyPr>
          <a:lstStyle/>
          <a:p>
            <a:r>
              <a:rPr lang="en-US" sz="2800" dirty="0"/>
              <a:t>The task: create a comprehensive list of all dietary ingredients that can be used in dietary supplements without filing a 75-day pre-market notification to FDA 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sz="2800" b="1" dirty="0"/>
              <a:t>Pre-1994 ingredients (ODIs) 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sz="2800" b="1" dirty="0"/>
              <a:t>New Dietary Ingredients (NDIs) notified to FDA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sz="2800" b="1" dirty="0"/>
              <a:t>Ingredients already in the food supply</a:t>
            </a:r>
          </a:p>
          <a:p>
            <a:r>
              <a:rPr lang="en-US" sz="2800" dirty="0"/>
              <a:t>This list would provide a significantly more meaningful resource for industry and FDA as compared to a short list of ingredients that can be appropriately coupled with 20+ year old documents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138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124527" y="666345"/>
            <a:ext cx="1955260" cy="364787"/>
          </a:xfrm>
        </p:spPr>
        <p:txBody>
          <a:bodyPr>
            <a:norm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GRAS Notices</a:t>
            </a:r>
          </a:p>
        </p:txBody>
      </p:sp>
      <p:grpSp>
        <p:nvGrpSpPr>
          <p:cNvPr id="8" name="Group 7" title="GRAS Notices"/>
          <p:cNvGrpSpPr/>
          <p:nvPr/>
        </p:nvGrpSpPr>
        <p:grpSpPr>
          <a:xfrm>
            <a:off x="992187" y="0"/>
            <a:ext cx="9558338" cy="7339012"/>
            <a:chOff x="992187" y="0"/>
            <a:chExt cx="9558338" cy="7339012"/>
          </a:xfrm>
        </p:grpSpPr>
        <p:grpSp>
          <p:nvGrpSpPr>
            <p:cNvPr id="5" name="Group 4" descr="screen shot of FDA's GRAS Notices webpage with red underlines underneath Cow's milk-derived lactoferrin, Chondroitin sodium sulfate, Bacillus coagulans GBI-30, 6086" title="screen shot of FDA's GRAS Notices webpage"/>
            <p:cNvGrpSpPr/>
            <p:nvPr/>
          </p:nvGrpSpPr>
          <p:grpSpPr>
            <a:xfrm>
              <a:off x="992187" y="0"/>
              <a:ext cx="9558338" cy="7339012"/>
              <a:chOff x="992187" y="0"/>
              <a:chExt cx="9558338" cy="7339012"/>
            </a:xfrm>
          </p:grpSpPr>
          <p:pic>
            <p:nvPicPr>
              <p:cNvPr id="3" name="Picture 2" title="GRAS Notices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06475" y="0"/>
                <a:ext cx="9544050" cy="3219450"/>
              </a:xfrm>
              <a:prstGeom prst="rect">
                <a:avLst/>
              </a:prstGeom>
            </p:spPr>
          </p:pic>
          <p:pic>
            <p:nvPicPr>
              <p:cNvPr id="4" name="Picture 3" descr="From FDA Website" title="GRAS Notices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92187" y="3024187"/>
                <a:ext cx="9344025" cy="4314825"/>
              </a:xfrm>
              <a:prstGeom prst="rect">
                <a:avLst/>
              </a:prstGeom>
            </p:spPr>
          </p:pic>
        </p:grpSp>
        <p:sp>
          <p:nvSpPr>
            <p:cNvPr id="2" name="Rectangle 1"/>
            <p:cNvSpPr/>
            <p:nvPr/>
          </p:nvSpPr>
          <p:spPr>
            <a:xfrm>
              <a:off x="2146300" y="4419600"/>
              <a:ext cx="1511300" cy="127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133600" y="6604000"/>
              <a:ext cx="1689100" cy="1143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171700" y="3314700"/>
              <a:ext cx="1511300" cy="127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6000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00500" y="656618"/>
            <a:ext cx="2873831" cy="296694"/>
          </a:xfrm>
        </p:spPr>
        <p:txBody>
          <a:bodyPr>
            <a:norm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Everything Added to Food in the US</a:t>
            </a:r>
          </a:p>
        </p:txBody>
      </p:sp>
      <p:grpSp>
        <p:nvGrpSpPr>
          <p:cNvPr id="10" name="Group 9" title="Everything Added in Food in the United States (EAFUS)"/>
          <p:cNvGrpSpPr/>
          <p:nvPr/>
        </p:nvGrpSpPr>
        <p:grpSpPr>
          <a:xfrm>
            <a:off x="982890" y="-60779"/>
            <a:ext cx="9650412" cy="6835763"/>
            <a:chOff x="982890" y="657686"/>
            <a:chExt cx="9650412" cy="6835763"/>
          </a:xfrm>
        </p:grpSpPr>
        <p:grpSp>
          <p:nvGrpSpPr>
            <p:cNvPr id="5" name="Group 4" descr="screenshot of FDA's EAFUS (Everything Added to Food in the United States) webpage with red underline of Acai Berry Extract and Whey Protein Concentrate and a red circle around Zinc Acetate, Zinc Carbonate, Zinc Chloride, Zinc Dithionite, Zinc Gluconate, and Zinc Methionine Sulfate" title="screenshot of FDA's EAFUS webpage"/>
            <p:cNvGrpSpPr/>
            <p:nvPr/>
          </p:nvGrpSpPr>
          <p:grpSpPr>
            <a:xfrm>
              <a:off x="982890" y="657686"/>
              <a:ext cx="9650412" cy="6835763"/>
              <a:chOff x="982890" y="657686"/>
              <a:chExt cx="9650412" cy="6835763"/>
            </a:xfrm>
          </p:grpSpPr>
          <p:pic>
            <p:nvPicPr>
              <p:cNvPr id="4" name="Picture 3" title="Everything Added to Food in the United States (EAFUS)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2890" y="657686"/>
                <a:ext cx="9650412" cy="2476500"/>
              </a:xfrm>
              <a:prstGeom prst="rect">
                <a:avLst/>
              </a:prstGeom>
            </p:spPr>
          </p:pic>
          <p:pic>
            <p:nvPicPr>
              <p:cNvPr id="6" name="Picture 5" title="Whey Protein Concentrate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93775" y="3713162"/>
                <a:ext cx="9010650" cy="904875"/>
              </a:xfrm>
              <a:prstGeom prst="rect">
                <a:avLst/>
              </a:prstGeom>
            </p:spPr>
          </p:pic>
          <p:pic>
            <p:nvPicPr>
              <p:cNvPr id="7" name="Picture 6" descr="Circle around:  Zinc Acetate, Zinc Carbonate, Zinc Chloride, Zinc Dithionite, Zinc Gluconate, Zinc Mthionine Sulfate, Zinc Oxide" title="Zinc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98309" y="4731199"/>
                <a:ext cx="9048750" cy="2762250"/>
              </a:xfrm>
              <a:prstGeom prst="rect">
                <a:avLst/>
              </a:prstGeom>
            </p:spPr>
          </p:pic>
          <p:pic>
            <p:nvPicPr>
              <p:cNvPr id="3" name="Picture 2" title="Acai Berry Extract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31664" y="3162300"/>
                <a:ext cx="8963236" cy="446087"/>
              </a:xfrm>
              <a:prstGeom prst="rect">
                <a:avLst/>
              </a:prstGeom>
            </p:spPr>
          </p:pic>
        </p:grpSp>
        <p:sp>
          <p:nvSpPr>
            <p:cNvPr id="8" name="Rectangle 7"/>
            <p:cNvSpPr/>
            <p:nvPr/>
          </p:nvSpPr>
          <p:spPr>
            <a:xfrm>
              <a:off x="2438400" y="3962400"/>
              <a:ext cx="1562100" cy="889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Donut 1"/>
            <p:cNvSpPr/>
            <p:nvPr/>
          </p:nvSpPr>
          <p:spPr>
            <a:xfrm>
              <a:off x="1790702" y="4486726"/>
              <a:ext cx="2454729" cy="2908749"/>
            </a:xfrm>
            <a:prstGeom prst="donut">
              <a:avLst>
                <a:gd name="adj" fmla="val 4776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63800" y="3416300"/>
              <a:ext cx="1409700" cy="101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8718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 reasonable path forward is…</a:t>
            </a:r>
          </a:p>
          <a:p>
            <a:r>
              <a:rPr lang="en-US" sz="2800" dirty="0"/>
              <a:t>Develop a comprehensive list of all dietary ingredients that can be used in dietary supplements without filing a 75-day pre-market notification to FDA 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sz="2800" b="1" dirty="0"/>
              <a:t>Pre-1994 ingredients (ODIs) 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sz="2800" b="1" dirty="0"/>
              <a:t>New Dietary Ingredients (NDIs) notified to FDA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sz="2800" b="1" dirty="0"/>
              <a:t>Ingredients already in the food supply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88065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731</TotalTime>
  <Words>812</Words>
  <Application>Microsoft Office PowerPoint</Application>
  <PresentationFormat>Widescreen</PresentationFormat>
  <Paragraphs>77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Aharoni</vt:lpstr>
      <vt:lpstr>Calibri</vt:lpstr>
      <vt:lpstr>Franklin Gothic Book</vt:lpstr>
      <vt:lpstr>Crop</vt:lpstr>
      <vt:lpstr>Creating a path forward</vt:lpstr>
      <vt:lpstr>Creating A Path Forward   </vt:lpstr>
      <vt:lpstr>What is the Goal?</vt:lpstr>
      <vt:lpstr>Dietary Supplement Safety Standard “reasonable expectation of safety”</vt:lpstr>
      <vt:lpstr>Creating A Path Forward </vt:lpstr>
      <vt:lpstr>The Path Forward</vt:lpstr>
      <vt:lpstr>GRAS Notices</vt:lpstr>
      <vt:lpstr>Everything Added to Food in the US</vt:lpstr>
      <vt:lpstr>Summary</vt:lpstr>
      <vt:lpstr>Two important considerations </vt:lpstr>
      <vt:lpstr>Ingredient ≠ Constituent </vt:lpstr>
      <vt:lpstr>Safety of Dietary Supplements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path forward</dc:title>
  <dc:creator>Douglas MacKay</dc:creator>
  <cp:lastModifiedBy>Papadakis, Lori</cp:lastModifiedBy>
  <cp:revision>68</cp:revision>
  <cp:lastPrinted>2017-09-27T21:07:00Z</cp:lastPrinted>
  <dcterms:created xsi:type="dcterms:W3CDTF">2017-09-25T18:58:49Z</dcterms:created>
  <dcterms:modified xsi:type="dcterms:W3CDTF">2017-10-20T17:29:22Z</dcterms:modified>
</cp:coreProperties>
</file>